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6"/>
  </p:sldMasterIdLst>
  <p:notesMasterIdLst>
    <p:notesMasterId r:id="rId92"/>
  </p:notesMasterIdLst>
  <p:handoutMasterIdLst>
    <p:handoutMasterId r:id="rId93"/>
  </p:handoutMasterIdLst>
  <p:sldIdLst>
    <p:sldId id="257" r:id="rId7"/>
    <p:sldId id="351" r:id="rId8"/>
    <p:sldId id="268" r:id="rId9"/>
    <p:sldId id="269" r:id="rId10"/>
    <p:sldId id="270" r:id="rId11"/>
    <p:sldId id="271" r:id="rId12"/>
    <p:sldId id="272" r:id="rId13"/>
    <p:sldId id="346" r:id="rId14"/>
    <p:sldId id="274" r:id="rId15"/>
    <p:sldId id="352" r:id="rId16"/>
    <p:sldId id="275" r:id="rId17"/>
    <p:sldId id="353" r:id="rId18"/>
    <p:sldId id="277" r:id="rId19"/>
    <p:sldId id="279" r:id="rId20"/>
    <p:sldId id="278" r:id="rId21"/>
    <p:sldId id="374" r:id="rId22"/>
    <p:sldId id="281" r:id="rId23"/>
    <p:sldId id="373" r:id="rId24"/>
    <p:sldId id="282" r:id="rId25"/>
    <p:sldId id="283" r:id="rId26"/>
    <p:sldId id="284" r:id="rId27"/>
    <p:sldId id="358" r:id="rId28"/>
    <p:sldId id="288" r:id="rId29"/>
    <p:sldId id="289" r:id="rId30"/>
    <p:sldId id="291" r:id="rId31"/>
    <p:sldId id="361" r:id="rId32"/>
    <p:sldId id="294" r:id="rId33"/>
    <p:sldId id="295" r:id="rId34"/>
    <p:sldId id="296" r:id="rId35"/>
    <p:sldId id="297" r:id="rId36"/>
    <p:sldId id="298" r:id="rId37"/>
    <p:sldId id="299" r:id="rId38"/>
    <p:sldId id="364" r:id="rId39"/>
    <p:sldId id="302" r:id="rId40"/>
    <p:sldId id="303" r:id="rId41"/>
    <p:sldId id="304" r:id="rId42"/>
    <p:sldId id="307" r:id="rId43"/>
    <p:sldId id="309" r:id="rId44"/>
    <p:sldId id="310" r:id="rId45"/>
    <p:sldId id="311" r:id="rId46"/>
    <p:sldId id="312" r:id="rId47"/>
    <p:sldId id="313" r:id="rId48"/>
    <p:sldId id="367" r:id="rId49"/>
    <p:sldId id="317" r:id="rId50"/>
    <p:sldId id="324" r:id="rId51"/>
    <p:sldId id="318" r:id="rId52"/>
    <p:sldId id="319" r:id="rId53"/>
    <p:sldId id="320" r:id="rId54"/>
    <p:sldId id="321" r:id="rId55"/>
    <p:sldId id="328" r:id="rId56"/>
    <p:sldId id="327" r:id="rId57"/>
    <p:sldId id="325" r:id="rId58"/>
    <p:sldId id="326" r:id="rId59"/>
    <p:sldId id="330" r:id="rId60"/>
    <p:sldId id="323" r:id="rId61"/>
    <p:sldId id="331" r:id="rId62"/>
    <p:sldId id="322" r:id="rId63"/>
    <p:sldId id="332" r:id="rId64"/>
    <p:sldId id="369" r:id="rId65"/>
    <p:sldId id="341" r:id="rId66"/>
    <p:sldId id="342" r:id="rId67"/>
    <p:sldId id="370" r:id="rId68"/>
    <p:sldId id="347" r:id="rId69"/>
    <p:sldId id="348" r:id="rId70"/>
    <p:sldId id="349" r:id="rId71"/>
    <p:sldId id="337" r:id="rId72"/>
    <p:sldId id="338" r:id="rId73"/>
    <p:sldId id="339" r:id="rId74"/>
    <p:sldId id="350" r:id="rId75"/>
    <p:sldId id="371" r:id="rId76"/>
    <p:sldId id="343" r:id="rId77"/>
    <p:sldId id="344" r:id="rId78"/>
    <p:sldId id="354" r:id="rId79"/>
    <p:sldId id="355" r:id="rId80"/>
    <p:sldId id="356" r:id="rId81"/>
    <p:sldId id="357" r:id="rId82"/>
    <p:sldId id="359" r:id="rId83"/>
    <p:sldId id="360" r:id="rId84"/>
    <p:sldId id="362" r:id="rId85"/>
    <p:sldId id="363" r:id="rId86"/>
    <p:sldId id="375" r:id="rId87"/>
    <p:sldId id="365" r:id="rId88"/>
    <p:sldId id="366" r:id="rId89"/>
    <p:sldId id="368" r:id="rId90"/>
    <p:sldId id="333" r:id="rId91"/>
  </p:sldIdLst>
  <p:sldSz cx="9144000" cy="5143500" type="screen16x9"/>
  <p:notesSz cx="7102475" cy="9388475"/>
  <p:embeddedFontLst>
    <p:embeddedFont>
      <p:font typeface="Arial Narrow" panose="020B0606020202030204" pitchFamily="34" charset="0"/>
      <p:regular r:id="rId94"/>
      <p:bold r:id="rId95"/>
      <p:italic r:id="rId96"/>
      <p:boldItalic r:id="rId97"/>
    </p:embeddedFont>
    <p:embeddedFont>
      <p:font typeface="Calibri" panose="020F0502020204030204" pitchFamily="34" charset="0"/>
      <p:regular r:id="rId98"/>
      <p:bold r:id="rId99"/>
      <p:italic r:id="rId100"/>
      <p:boldItalic r:id="rId101"/>
    </p:embeddedFont>
    <p:embeddedFont>
      <p:font typeface="Myriad Web Pro" panose="020B0604020202020204" charset="0"/>
      <p:regular r:id="rId102"/>
      <p:bold r:id="rId103"/>
      <p:italic r:id="rId104"/>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adows, Donald (ATSDR/OCOM/WE)" initials="MD(" lastIdx="54" clrIdx="0">
    <p:extLst>
      <p:ext uri="{19B8F6BF-5375-455C-9EA6-DF929625EA0E}">
        <p15:presenceInfo xmlns:p15="http://schemas.microsoft.com/office/powerpoint/2012/main" userId="S-1-5-21-1207783550-2075000910-922709458-167452" providerId="AD"/>
      </p:ext>
    </p:extLst>
  </p:cmAuthor>
  <p:cmAuthor id="2" name="Chew, Ginger L. (CDC/DDNID/NCEH/DEHSP)" initials="CGL(" lastIdx="13" clrIdx="1">
    <p:extLst>
      <p:ext uri="{19B8F6BF-5375-455C-9EA6-DF929625EA0E}">
        <p15:presenceInfo xmlns:p15="http://schemas.microsoft.com/office/powerpoint/2012/main" userId="S::GJC0@cdc.gov::7d81ca8a-0b31-4382-b446-2e37ed5a84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9375"/>
    <a:srgbClr val="DE693D"/>
    <a:srgbClr val="F5CFC1"/>
    <a:srgbClr val="005DAA"/>
    <a:srgbClr val="000000"/>
    <a:srgbClr val="B48448"/>
    <a:srgbClr val="66B1BE"/>
    <a:srgbClr val="B5DBE9"/>
    <a:srgbClr val="F2F2F2"/>
    <a:srgbClr val="18D0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80319" autoAdjust="0"/>
  </p:normalViewPr>
  <p:slideViewPr>
    <p:cSldViewPr snapToGrid="0">
      <p:cViewPr varScale="1">
        <p:scale>
          <a:sx n="55" d="100"/>
          <a:sy n="55" d="100"/>
        </p:scale>
        <p:origin x="1032" y="34"/>
      </p:cViewPr>
      <p:guideLst>
        <p:guide orient="horz" pos="1620"/>
        <p:guide pos="2880"/>
      </p:guideLst>
    </p:cSldViewPr>
  </p:slideViewPr>
  <p:outlineViewPr>
    <p:cViewPr>
      <p:scale>
        <a:sx n="33" d="100"/>
        <a:sy n="33" d="100"/>
      </p:scale>
      <p:origin x="0" y="-29370"/>
    </p:cViewPr>
  </p:outlineViewPr>
  <p:notesTextViewPr>
    <p:cViewPr>
      <p:scale>
        <a:sx n="3" d="2"/>
        <a:sy n="3" d="2"/>
      </p:scale>
      <p:origin x="0" y="0"/>
    </p:cViewPr>
  </p:notesTextViewPr>
  <p:sorterViewPr>
    <p:cViewPr varScale="1">
      <p:scale>
        <a:sx n="1" d="1"/>
        <a:sy n="1" d="1"/>
      </p:scale>
      <p:origin x="0" y="-13242"/>
    </p:cViewPr>
  </p:sorterViewPr>
  <p:notesViewPr>
    <p:cSldViewPr snapToGrid="0">
      <p:cViewPr>
        <p:scale>
          <a:sx n="80" d="100"/>
          <a:sy n="80" d="100"/>
        </p:scale>
        <p:origin x="2770" y="-24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viewProps" Target="viewProps.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font" Target="fonts/font9.fntdata"/><Relationship Id="rId5" Type="http://schemas.openxmlformats.org/officeDocument/2006/relationships/customXml" Target="../customXml/item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font" Target="fonts/font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font" Target="fonts/font7.fntdata"/><Relationship Id="rId105"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handoutMaster" Target="handoutMasters/handoutMaster1.xml"/><Relationship Id="rId98"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font" Target="fonts/font10.fntdata"/><Relationship Id="rId108"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ableStyles" Target="tableStyle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48" cy="470356"/>
          </a:xfrm>
          <a:prstGeom prst="rect">
            <a:avLst/>
          </a:prstGeom>
        </p:spPr>
        <p:txBody>
          <a:bodyPr vert="horz" lIns="89136" tIns="44568" rIns="89136" bIns="44568" rtlCol="0"/>
          <a:lstStyle>
            <a:lvl1pPr algn="l">
              <a:defRPr sz="1200"/>
            </a:lvl1pPr>
          </a:lstStyle>
          <a:p>
            <a:endParaRPr lang="en-US"/>
          </a:p>
        </p:txBody>
      </p:sp>
      <p:sp>
        <p:nvSpPr>
          <p:cNvPr id="3" name="Date Placeholder 2"/>
          <p:cNvSpPr>
            <a:spLocks noGrp="1"/>
          </p:cNvSpPr>
          <p:nvPr>
            <p:ph type="dt" sz="quarter" idx="1"/>
          </p:nvPr>
        </p:nvSpPr>
        <p:spPr>
          <a:xfrm>
            <a:off x="4022886" y="0"/>
            <a:ext cx="3078048" cy="470356"/>
          </a:xfrm>
          <a:prstGeom prst="rect">
            <a:avLst/>
          </a:prstGeom>
        </p:spPr>
        <p:txBody>
          <a:bodyPr vert="horz" lIns="89136" tIns="44568" rIns="89136" bIns="44568" rtlCol="0"/>
          <a:lstStyle>
            <a:lvl1pPr algn="r">
              <a:defRPr sz="1200"/>
            </a:lvl1pPr>
          </a:lstStyle>
          <a:p>
            <a:fld id="{FABF6B0F-451F-4BCE-950E-70D3CE0177D9}" type="datetimeFigureOut">
              <a:rPr lang="en-US" smtClean="0"/>
              <a:t>6/2/2020</a:t>
            </a:fld>
            <a:endParaRPr lang="en-US"/>
          </a:p>
        </p:txBody>
      </p:sp>
      <p:sp>
        <p:nvSpPr>
          <p:cNvPr id="4" name="Footer Placeholder 3"/>
          <p:cNvSpPr>
            <a:spLocks noGrp="1"/>
          </p:cNvSpPr>
          <p:nvPr>
            <p:ph type="ftr" sz="quarter" idx="2"/>
          </p:nvPr>
        </p:nvSpPr>
        <p:spPr>
          <a:xfrm>
            <a:off x="0" y="8918120"/>
            <a:ext cx="3078048" cy="470355"/>
          </a:xfrm>
          <a:prstGeom prst="rect">
            <a:avLst/>
          </a:prstGeom>
        </p:spPr>
        <p:txBody>
          <a:bodyPr vert="horz" lIns="89136" tIns="44568" rIns="89136" bIns="44568" rtlCol="0" anchor="b"/>
          <a:lstStyle>
            <a:lvl1pPr algn="l">
              <a:defRPr sz="1200"/>
            </a:lvl1pPr>
          </a:lstStyle>
          <a:p>
            <a:endParaRPr lang="en-US"/>
          </a:p>
        </p:txBody>
      </p:sp>
      <p:sp>
        <p:nvSpPr>
          <p:cNvPr id="5" name="Slide Number Placeholder 4"/>
          <p:cNvSpPr>
            <a:spLocks noGrp="1"/>
          </p:cNvSpPr>
          <p:nvPr>
            <p:ph type="sldNum" sz="quarter" idx="3"/>
          </p:nvPr>
        </p:nvSpPr>
        <p:spPr>
          <a:xfrm>
            <a:off x="4022886" y="8918120"/>
            <a:ext cx="3078048" cy="470355"/>
          </a:xfrm>
          <a:prstGeom prst="rect">
            <a:avLst/>
          </a:prstGeom>
        </p:spPr>
        <p:txBody>
          <a:bodyPr vert="horz" lIns="89136" tIns="44568" rIns="89136" bIns="44568" rtlCol="0" anchor="b"/>
          <a:lstStyle>
            <a:lvl1pPr algn="r">
              <a:defRPr sz="1200"/>
            </a:lvl1pPr>
          </a:lstStyle>
          <a:p>
            <a:fld id="{2EA9F067-1B0A-4184-A1C2-0F4D0A12145E}" type="slidenum">
              <a:rPr lang="en-US" smtClean="0"/>
              <a:t>‹#›</a:t>
            </a:fld>
            <a:endParaRPr lang="en-US"/>
          </a:p>
        </p:txBody>
      </p:sp>
    </p:spTree>
    <p:extLst>
      <p:ext uri="{BB962C8B-B14F-4D97-AF65-F5344CB8AC3E}">
        <p14:creationId xmlns:p14="http://schemas.microsoft.com/office/powerpoint/2010/main" val="1126953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48" cy="468803"/>
          </a:xfrm>
          <a:prstGeom prst="rect">
            <a:avLst/>
          </a:prstGeom>
        </p:spPr>
        <p:txBody>
          <a:bodyPr vert="horz" lIns="89136" tIns="44568" rIns="89136" bIns="44568"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022886" y="0"/>
            <a:ext cx="3078048" cy="468803"/>
          </a:xfrm>
          <a:prstGeom prst="rect">
            <a:avLst/>
          </a:prstGeom>
        </p:spPr>
        <p:txBody>
          <a:bodyPr vert="horz" lIns="89136" tIns="44568" rIns="89136" bIns="44568"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6/2/2020</a:t>
            </a:fld>
            <a:endParaRPr lang="en-US"/>
          </a:p>
        </p:txBody>
      </p:sp>
      <p:sp>
        <p:nvSpPr>
          <p:cNvPr id="4" name="Slide Image Placeholder 3"/>
          <p:cNvSpPr>
            <a:spLocks noGrp="1" noRot="1" noChangeAspect="1"/>
          </p:cNvSpPr>
          <p:nvPr>
            <p:ph type="sldImg" idx="2"/>
          </p:nvPr>
        </p:nvSpPr>
        <p:spPr>
          <a:xfrm>
            <a:off x="422275" y="704850"/>
            <a:ext cx="6257925" cy="3521075"/>
          </a:xfrm>
          <a:prstGeom prst="rect">
            <a:avLst/>
          </a:prstGeom>
          <a:noFill/>
          <a:ln w="12700">
            <a:solidFill>
              <a:prstClr val="black"/>
            </a:solidFill>
          </a:ln>
        </p:spPr>
        <p:txBody>
          <a:bodyPr vert="horz" lIns="89136" tIns="44568" rIns="89136" bIns="44568" rtlCol="0" anchor="ctr"/>
          <a:lstStyle/>
          <a:p>
            <a:pPr lvl="0"/>
            <a:endParaRPr lang="en-US" noProof="0"/>
          </a:p>
        </p:txBody>
      </p:sp>
      <p:sp>
        <p:nvSpPr>
          <p:cNvPr id="5" name="Notes Placeholder 4"/>
          <p:cNvSpPr>
            <a:spLocks noGrp="1"/>
          </p:cNvSpPr>
          <p:nvPr>
            <p:ph type="body" sz="quarter" idx="3"/>
          </p:nvPr>
        </p:nvSpPr>
        <p:spPr>
          <a:xfrm>
            <a:off x="710557" y="4459837"/>
            <a:ext cx="5681363" cy="4223882"/>
          </a:xfrm>
          <a:prstGeom prst="rect">
            <a:avLst/>
          </a:prstGeom>
        </p:spPr>
        <p:txBody>
          <a:bodyPr vert="horz" lIns="89136" tIns="44568" rIns="89136" bIns="445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8121"/>
            <a:ext cx="3078048" cy="468803"/>
          </a:xfrm>
          <a:prstGeom prst="rect">
            <a:avLst/>
          </a:prstGeom>
        </p:spPr>
        <p:txBody>
          <a:bodyPr vert="horz" lIns="89136" tIns="44568" rIns="89136" bIns="44568"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022886" y="8918121"/>
            <a:ext cx="3078048" cy="468803"/>
          </a:xfrm>
          <a:prstGeom prst="rect">
            <a:avLst/>
          </a:prstGeom>
        </p:spPr>
        <p:txBody>
          <a:bodyPr vert="horz" lIns="89136" tIns="44568" rIns="89136" bIns="44568"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pa.gov/sites/production/files/2018-05/documents/asthma_home_environment_checklist.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hud.gov/sites/dfiles/HH/documents/17_287251A_CHEW_HomeAssessCHECKLISTFINALnot508.pdf" TargetMode="External"/><Relationship Id="rId4" Type="http://schemas.openxmlformats.org/officeDocument/2006/relationships/hyperlink" Target="http://www.cdc.gov/asthma/pdfs/home_assess_checklist_P.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pa.gov/indoor-air-quality-iaq/volatile-organic-compounds-impact-indoor-air-quality"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epa.gov/indoor-air-quality-iaq/should-you-have-air-ducts-your-home-cleaned"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www.epa.gov/airnow"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cdc.gov/mold/cleanup-guide.html"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www.hud.gov/sites/documents/IEPWG_MOLD_CONS.PDF" TargetMode="External"/><Relationship Id="rId4" Type="http://schemas.openxmlformats.org/officeDocument/2006/relationships/hyperlink" Target="https://www.epa.gov/sites/production/files/2017-08/documents/mold._homeowners_and_renters_guide_to_cleanup_after_disasters.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training covers some of the most common asthma triggers found inside homes. This training supplements information in the Home Characteristics and Asthma Triggers: Assessment Checklist for Home Visitors. The Centers for Disease Control and Prevention (CDC), the Environmental Protection Agency (EPA), and the U.S. Department of Housing and Urban Development (HUD) developed the checklist, which is available on their websites: </a:t>
            </a:r>
          </a:p>
          <a:p>
            <a:pPr marL="171450" lvl="0" indent="-171450">
              <a:buFont typeface="Arial" panose="020B0604020202020204" pitchFamily="34" charset="0"/>
              <a:buChar char="•"/>
            </a:pPr>
            <a:r>
              <a:rPr lang="en-US" u="sng" dirty="0">
                <a:hlinkClick r:id="rId3"/>
              </a:rPr>
              <a:t>www.epa.gov/sites/production/files/2018-05/documents/asthma_home_environment_checklist.pdf</a:t>
            </a:r>
            <a:r>
              <a:rPr lang="en-US" dirty="0"/>
              <a:t> </a:t>
            </a:r>
          </a:p>
          <a:p>
            <a:pPr marL="171450" lvl="0" indent="-171450">
              <a:buFont typeface="Arial" panose="020B0604020202020204" pitchFamily="34" charset="0"/>
              <a:buChar char="•"/>
            </a:pPr>
            <a:r>
              <a:rPr lang="en-US" u="sng" dirty="0">
                <a:hlinkClick r:id="rId4"/>
              </a:rPr>
              <a:t>www.cdc.gov/asthma/pdfs/home_assess_checklist_P.pdf</a:t>
            </a:r>
            <a:r>
              <a:rPr lang="en-US" dirty="0"/>
              <a:t> </a:t>
            </a:r>
          </a:p>
          <a:p>
            <a:pPr marL="171450" lvl="0" indent="-171450">
              <a:buFont typeface="Arial" panose="020B0604020202020204" pitchFamily="34" charset="0"/>
              <a:buChar char="•"/>
            </a:pPr>
            <a:r>
              <a:rPr lang="en-US" u="sng" dirty="0">
                <a:hlinkClick r:id="rId5"/>
              </a:rPr>
              <a:t>www.hud.gov/sites/dfiles/HH/documents/17_287251A_CHEW_HomeAssessCHECKLISTFINALnot508.pdf</a:t>
            </a:r>
            <a:endParaRPr lang="en-US" dirty="0"/>
          </a:p>
          <a:p>
            <a:r>
              <a:rPr lang="en-US" dirty="0"/>
              <a:t>By completing this training, you will be able to: </a:t>
            </a:r>
          </a:p>
          <a:p>
            <a:pPr marL="171450" lvl="0" indent="-171450">
              <a:buFont typeface="Arial" panose="020B0604020202020204" pitchFamily="34" charset="0"/>
              <a:buChar char="•"/>
            </a:pPr>
            <a:r>
              <a:rPr lang="en-US" dirty="0"/>
              <a:t>Understand how exposure to common asthma triggers occurs in homes, and </a:t>
            </a:r>
          </a:p>
          <a:p>
            <a:pPr marL="171450" lvl="0" indent="-171450">
              <a:buFont typeface="Arial" panose="020B0604020202020204" pitchFamily="34" charset="0"/>
              <a:buChar char="•"/>
            </a:pPr>
            <a:r>
              <a:rPr lang="en-US" dirty="0"/>
              <a:t>Help residents find ways to identify, reduce, and remove triggers in their homes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a:t>
            </a:fld>
            <a:endParaRPr lang="en-US" dirty="0"/>
          </a:p>
        </p:txBody>
      </p:sp>
    </p:spTree>
    <p:extLst>
      <p:ext uri="{BB962C8B-B14F-4D97-AF65-F5344CB8AC3E}">
        <p14:creationId xmlns:p14="http://schemas.microsoft.com/office/powerpoint/2010/main" val="1437747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allergens and irritants, and how the particle size affects exposure, we can begin reviewing items in the Core Assessment</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3012011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u="sng" dirty="0"/>
              <a:t>Type of home</a:t>
            </a:r>
            <a:endParaRPr lang="en-US" dirty="0"/>
          </a:p>
          <a:p>
            <a:r>
              <a:rPr lang="en-US" dirty="0"/>
              <a:t>Where people live influences which allergens they might encounter. The type of home they live in is associated with different risk factors for asthma triggers, and with the resident’s ability to control them in their own home. </a:t>
            </a:r>
          </a:p>
          <a:p>
            <a:r>
              <a:rPr lang="en-US" u="sng" dirty="0"/>
              <a:t>Single (detached)</a:t>
            </a:r>
            <a:endParaRPr lang="en-US" dirty="0"/>
          </a:p>
          <a:p>
            <a:r>
              <a:rPr lang="en-US" dirty="0"/>
              <a:t>Single-family homes are one-unit buildings, detached from any other building. People who live in single- family homes might have more control over some asthma triggers than do people in multi-family buildings. </a:t>
            </a:r>
          </a:p>
          <a:p>
            <a:r>
              <a:rPr lang="en-US" dirty="0"/>
              <a:t>However, single-family homes can have different points of entry for pests and places for these pests to hide. Also, the house might have an attached garage from which car exhaust could enter the home. The house also might have a crawl space. Poorly designed or maintained crawl spaces can be damp and hide mold damage that affects the occupied space. </a:t>
            </a:r>
          </a:p>
          <a:p>
            <a:r>
              <a:rPr lang="en-US" u="sng" dirty="0"/>
              <a:t>Attached to other homes</a:t>
            </a:r>
            <a:endParaRPr lang="en-US" dirty="0"/>
          </a:p>
          <a:p>
            <a:r>
              <a:rPr lang="en-US" dirty="0"/>
              <a:t>Apartments, Row homes, duplexes, condominiums, and other types of multi-family homes can be prone to infiltration of asthma triggers from neighbors directly or from common spaces such as hallways and laundry rooms. </a:t>
            </a:r>
          </a:p>
          <a:p>
            <a:r>
              <a:rPr lang="en-US" u="sng" dirty="0"/>
              <a:t>Manufactured and mobile homes</a:t>
            </a:r>
            <a:endParaRPr lang="en-US" dirty="0"/>
          </a:p>
          <a:p>
            <a:r>
              <a:rPr lang="en-US" dirty="0"/>
              <a:t>Manufactured and mobile homes are usually small; therefore, indoor air is easily affected by outdoor air. Condensation can easily occur if these homes are located in warm areas of the country, with humid air entering the home and condensing on surfaces. Like any new home, off-gassing of building materials in manufactured homes releases VOCs and can trigger asthma symptoms, but over time, the off-gassing will subside. </a:t>
            </a:r>
          </a:p>
          <a:p>
            <a:r>
              <a:rPr lang="en-US" u="sng" dirty="0"/>
              <a:t>Rental vs. owned</a:t>
            </a:r>
            <a:endParaRPr lang="en-US" dirty="0"/>
          </a:p>
          <a:p>
            <a:r>
              <a:rPr lang="en-US" dirty="0"/>
              <a:t>People who rent their homes might have less control over some asthma triggers. Common areas, for example, might be used by many people. Tenants also might need landlord approval or commitment for major building repairs to remove moldy drywall or carpet with allergens. </a:t>
            </a:r>
          </a:p>
          <a:p>
            <a:r>
              <a:rPr lang="en-US" dirty="0"/>
              <a:t>Consider providing a list of local resources available from public health departments or reach out to local tenant’s rights groups for assistance. </a:t>
            </a:r>
          </a:p>
          <a:p>
            <a:r>
              <a:rPr lang="en-US" u="sng" dirty="0"/>
              <a:t>Number of stories</a:t>
            </a:r>
            <a:endParaRPr lang="en-US" dirty="0"/>
          </a:p>
          <a:p>
            <a:r>
              <a:rPr lang="en-US" dirty="0"/>
              <a:t>The number of stories in a building also can affect asthma triggers. Multi-story buildings often have pipes, trash chutes, and ductwork that carry asthma triggers throughout the building and give pests easy access. Basements are often damp, which can lead to mold growth.  </a:t>
            </a:r>
          </a:p>
          <a:p>
            <a:pPr defTabSz="891357">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266838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reduce particles in the air, there are three areas to focus on:</a:t>
            </a:r>
          </a:p>
          <a:p>
            <a:pPr marL="171450" lvl="0" indent="-171450">
              <a:buFont typeface="Arial" panose="020B0604020202020204" pitchFamily="34" charset="0"/>
              <a:buChar char="•"/>
            </a:pPr>
            <a:r>
              <a:rPr lang="en-US" dirty="0"/>
              <a:t>source control (limiting the amount of pollutants brought in or created inside), </a:t>
            </a:r>
          </a:p>
          <a:p>
            <a:pPr marL="171450" lvl="0" indent="-171450">
              <a:buFont typeface="Arial" panose="020B0604020202020204" pitchFamily="34" charset="0"/>
              <a:buChar char="•"/>
            </a:pPr>
            <a:r>
              <a:rPr lang="en-US" dirty="0"/>
              <a:t>ventilation, and </a:t>
            </a:r>
          </a:p>
          <a:p>
            <a:pPr marL="171450" lvl="0" indent="-171450">
              <a:buFont typeface="Arial" panose="020B0604020202020204" pitchFamily="34" charset="0"/>
              <a:buChar char="•"/>
            </a:pPr>
            <a:r>
              <a:rPr lang="en-US" dirty="0"/>
              <a:t>filtration (or air cleaning). </a:t>
            </a:r>
          </a:p>
          <a:p>
            <a:r>
              <a:rPr lang="en-US" dirty="0"/>
              <a:t>In this section of the training, we’ll focus on ventilation and filtration. Filters are available for heating, ventilation, and air conditioning (HVAC) systems that help reduce some common asthma triggers.</a:t>
            </a:r>
            <a:r>
              <a:rPr lang="en-US" u="sng" dirty="0"/>
              <a: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567098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Indoor air quality can be affected by pollutants brought in or circulated by HVAC systems, as well as a number of appliances and fixtures used indoors.</a:t>
            </a:r>
          </a:p>
          <a:p>
            <a:r>
              <a:rPr lang="en-US" dirty="0"/>
              <a:t>Sometimes, air with indoor air pollutants pass from “unoccupied spaces” in a home, such as crawl spaces, basements, attics, and wall cavities, into areas where people live.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3279671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for all sources of heat in a home, residents should review the manufacturer’s instructions to make sure all devices and appliances are properly installed, inspected, adjusted, and maintained so that they operate properly and do not cause indoor air problems. This might not be possible if the resident doesn’t have access to the HVAC system or is not responsible for maintenance because they live in a multi-family building. Regular cleaning or inspections may be required, and this can help control asthma and allergies. </a:t>
            </a:r>
          </a:p>
          <a:p>
            <a:r>
              <a:rPr lang="en-US" dirty="0"/>
              <a:t>High-efficiency pleated filters should be installed within the HVAC system, initially by a professional, if possible. </a:t>
            </a:r>
          </a:p>
          <a:p>
            <a:r>
              <a:rPr lang="en-US" dirty="0"/>
              <a:t>Residents can usually replace filters if they carefully follow the manufacturer’s instructions. High-efficiency pleated filters can be found at local hardware stores for future replacements. </a:t>
            </a:r>
          </a:p>
          <a:p>
            <a:r>
              <a:rPr lang="en-US" dirty="0"/>
              <a:t>Keep in mind that if the filter(s) are not fitted correctly, indoor pollutants can still enter the living space. If filters are installed incorrectly, as shown in the top image in the graphic, air can pass around the sides of the filters, allowing particles to be carried into the living spaces. The bottom image in the graphic shows air passing through a properly fitted filter.</a:t>
            </a:r>
          </a:p>
          <a:p>
            <a:endParaRPr lang="en-US" strike="sngStrike" dirty="0">
              <a:solidFill>
                <a:srgbClr val="FF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96559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Some people have whole house heating systems, while others use space heaters or other means to heat individual rooms. These choices might be based on the functional condition of the system, cost, climate, or age of the building. </a:t>
            </a:r>
          </a:p>
          <a:p>
            <a:endParaRPr lang="en-US" dirty="0"/>
          </a:p>
          <a:p>
            <a:r>
              <a:rPr lang="en-US" dirty="0"/>
              <a:t>During winter and cold weather, people use heating devices and close their windows to keep their homes warm. They might put plastic sheeting on windows or use other insulation methods to help retain heat. In many cases, intake of fresh air is limited. </a:t>
            </a:r>
          </a:p>
          <a:p>
            <a:endParaRPr lang="en-US" dirty="0"/>
          </a:p>
          <a:p>
            <a:r>
              <a:rPr lang="en-US" dirty="0"/>
              <a:t>Limiting the amount of outdoor air that comes in may help with home heating, but it can present problems. Pollution created inside can build up, including indoor particles and gases that can trigger asthma or allergic reactions. </a:t>
            </a:r>
          </a:p>
          <a:p>
            <a:endParaRPr lang="en-US" dirty="0"/>
          </a:p>
          <a:p>
            <a:r>
              <a:rPr lang="en-US" dirty="0"/>
              <a:t>To begin addressing possible asthma triggers related to heating, consider first addressing what the resident uses as the primary heating source. The primary heating source is the one that the residents use most of the time. </a:t>
            </a:r>
          </a:p>
          <a:p>
            <a:endParaRPr lang="en-US" dirty="0"/>
          </a:p>
          <a:p>
            <a:r>
              <a:rPr lang="en-US" dirty="0"/>
              <a:t>Take appropriate steps to make sure that any potential indoor air quality problems related to the primary heating source are addressed (to be discussed in next slide). If time and resources are available, continue to address secondary heating sources.</a:t>
            </a:r>
          </a:p>
          <a:p>
            <a:endParaRPr lang="en-US" dirty="0"/>
          </a:p>
          <a:p>
            <a:r>
              <a:rPr lang="en-US" dirty="0"/>
              <a:t>Check the primary and secondary heating sources for each room. Make sure that the rooms are well-ventilated (as described on the next slide).</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130648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Asthma management may include addressing indoor pollutants from the primary source of heating, ventilation, and cooling. Secondary heating sources also might be a concern. </a:t>
            </a:r>
          </a:p>
          <a:p>
            <a:r>
              <a:rPr lang="en-US" dirty="0"/>
              <a:t>Unvented combustion appliances, such as unvented and kerosene space heaters, are not recommended. Such fuel-burning appliances can create particulate matter and gaseous pollutants. If used, all fuel-burning appliances should be vented to the outside. If they cannot be vented to the outside, as in the case of portable units, it is important to have good ventilation and to bring in fresh air. </a:t>
            </a:r>
          </a:p>
          <a:p>
            <a:r>
              <a:rPr lang="en-US" u="sng" dirty="0"/>
              <a:t>Radiators and Baseboard Heaters: </a:t>
            </a:r>
            <a:r>
              <a:rPr lang="en-US" dirty="0"/>
              <a:t>These don’t have air filters, so the benefit of air filtration is not possible unless portable air cleaners are used to provide supplemental air filtration. For older radiators, steam leaks can lead to possible mold on surfaces near those leaks. </a:t>
            </a:r>
          </a:p>
          <a:p>
            <a:r>
              <a:rPr lang="en-US" u="sng" dirty="0"/>
              <a:t>Forced hot air vents</a:t>
            </a:r>
            <a:r>
              <a:rPr lang="en-US" dirty="0"/>
              <a:t>: Consider using filters that can be inserted into the vents or work with a professional to make sure that filters in the HVAC system are appropriate for the needs of the residents. </a:t>
            </a:r>
          </a:p>
          <a:p>
            <a:r>
              <a:rPr lang="en-US" u="sng" dirty="0"/>
              <a:t>Space heaters:</a:t>
            </a:r>
            <a:r>
              <a:rPr lang="en-US" dirty="0"/>
              <a:t> If using an unvented kerosene or gas space heater, follow the manufacturer’s instructions for proper fuel to use and keep the heater properly adjusted, cleaned, and maintained.</a:t>
            </a:r>
          </a:p>
          <a:p>
            <a:r>
              <a:rPr lang="en-US" u="sng" dirty="0"/>
              <a:t>Fireplace/Wood-Burning Stove</a:t>
            </a:r>
            <a:r>
              <a:rPr lang="en-US" dirty="0"/>
              <a:t>: If using a fireplace, make sure it is properly vented to help ensure smoke escapes through the chimney. If a wood-burning stove is used, make sure that doors are tight-fitting. Use aged or cured wood only and follow the manufacturer’s instructions for starting, stoking, and putting out the fire. </a:t>
            </a:r>
          </a:p>
          <a:p>
            <a:r>
              <a:rPr lang="en-US" dirty="0"/>
              <a:t>Combustion gases and particles can come from improperly installed or maintained chimneys and flues and cracked furnace heat exchangers. Pollutants from fireplaces and woodstoves with no dedicated outdoor air supply can be "back-drafted" from the chimney into the living space, particularly in weatherized homes.</a:t>
            </a:r>
          </a:p>
          <a:p>
            <a:r>
              <a:rPr lang="en-US" dirty="0"/>
              <a:t>The use of wood stoves or fireplaces increases the risk for mold growth for several reasons, including excess storage of wood indoors. Like wood stoves and fireplaces, space heater use can overheat one room, which can result in other rooms being colder and thus increasing the risk for condensation and mold growth.</a:t>
            </a:r>
          </a:p>
          <a:p>
            <a:r>
              <a:rPr lang="en-US" u="sng" dirty="0"/>
              <a:t>Gas cooking</a:t>
            </a:r>
            <a:r>
              <a:rPr lang="en-US" dirty="0"/>
              <a:t>: Never use a gas-cooking appliance as a heating source.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4139522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Pollutants from fireplaces and woodstoves with no dedicated outdoor air supply can be "back-drafted" from the chimney into the living space, particularly in weather-proofed homes.</a:t>
            </a:r>
          </a:p>
          <a:p>
            <a:endParaRPr lang="en-US" dirty="0"/>
          </a:p>
          <a:p>
            <a:r>
              <a:rPr lang="en-US" dirty="0"/>
              <a:t>This can be challenging. Opening windows in winter can create a cold draft and might make an unventilated space less comfortable. This also might be challenging if there are outdoor air or safety concerns. </a:t>
            </a:r>
          </a:p>
          <a:p>
            <a:endParaRPr lang="en-US" i="1" dirty="0"/>
          </a:p>
          <a:p>
            <a:r>
              <a:rPr lang="en-US" i="1" dirty="0"/>
              <a:t>Caution</a:t>
            </a:r>
            <a:r>
              <a:rPr lang="en-US" dirty="0"/>
              <a:t>: Ventilate safely! To prevent fire hazards, make sure doors and shutters to appliances are firmly closed before to ventilating the space. </a:t>
            </a:r>
          </a:p>
          <a:p>
            <a:endParaRPr lang="en-US" i="1" dirty="0"/>
          </a:p>
          <a:p>
            <a:r>
              <a:rPr lang="en-US" i="1" dirty="0"/>
              <a:t>Note</a:t>
            </a:r>
            <a:r>
              <a:rPr lang="en-US" dirty="0"/>
              <a:t>: Just because a smoke alarm isn’t going off, doesn’t mean indoor pollutants from combustion are below the threshold of triggering asthma.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2637799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conditioning units can keep some outdoor asthma triggers, such as pollen and other particles, from entering the home. However, if residents have a window air conditioning unit, they should keep drip pans and drain lines clean and in good working order so that mold and other microorganisms aren’t carried into the room along with the cold air. </a:t>
            </a:r>
          </a:p>
          <a:p>
            <a:r>
              <a:rPr lang="en-US" dirty="0"/>
              <a:t>For more complicated HVAC systems, make sure to clean coils and drain pans, and make sure that the system is annually inspected and adjusted by a professional, and is operating efficiently.</a:t>
            </a:r>
          </a:p>
          <a:p>
            <a:r>
              <a:rPr lang="en-US" dirty="0"/>
              <a:t>Without a home assessment, it is difficult to determine if air conditioning is helping to decrease humidity or adding to mold and dampness problems. </a:t>
            </a:r>
          </a:p>
          <a:p>
            <a:r>
              <a:rPr lang="en-US" dirty="0"/>
              <a:t>Evaporative coolers are common in some parts of the country. Those are especially difficult to maintain properly without increasing relative humidity in the home, which can lead to mold growth.</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173146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help prevent asthma symptoms when cooling a home, several factors need to be considered. </a:t>
            </a:r>
          </a:p>
          <a:p>
            <a:r>
              <a:rPr lang="en-US" dirty="0"/>
              <a:t>Cooling a home has the potential to create water problems, which can lead to mold growth. </a:t>
            </a:r>
          </a:p>
          <a:p>
            <a:r>
              <a:rPr lang="en-US" dirty="0"/>
              <a:t>Condensation can occur when the temperatures of the room air and surfaces in contact with the air greatly differ. Condensation on surfaces can affect materials that are susceptible to water, such as wood, wallboard, ceiling tiles, cabinetry, and cardboard. Condensation can drip from window panels, damaging wood frames and potentially creating mold problems near and around windows. </a:t>
            </a:r>
          </a:p>
          <a:p>
            <a:r>
              <a:rPr lang="en-US" dirty="0"/>
              <a:t>If residents see condensation or moisture collecting on windows, walls, or pipes, they need to act quickly to dry the wet surface, reduce the moisture, and address the water source. </a:t>
            </a:r>
          </a:p>
          <a:p>
            <a:r>
              <a:rPr lang="en-US" dirty="0"/>
              <a:t>Condensation can also be a sign of high humidity. People who live in a humid environment might consider using a dehumidifier to keep humidity within the appropriate range (between 30%-50%).</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421609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follows the general order of the Home Characteristics and Asthma Triggers: Assessment Checklist for Home Visitors.</a:t>
            </a:r>
          </a:p>
          <a:p>
            <a:r>
              <a:rPr lang="en-US" dirty="0"/>
              <a:t>The front page of the checklist contains a glossary of terms that can be used as a reference.  However, the training goes into more detail than the glossary used in the Checklist. For example, some triggers can affect asthma by being an allergen, an irritant, or both. The next two slides describe allergies and the difference between allergens and irritants.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a:t>
            </a:fld>
            <a:endParaRPr lang="en-US" dirty="0"/>
          </a:p>
        </p:txBody>
      </p:sp>
    </p:spTree>
    <p:extLst>
      <p:ext uri="{BB962C8B-B14F-4D97-AF65-F5344CB8AC3E}">
        <p14:creationId xmlns:p14="http://schemas.microsoft.com/office/powerpoint/2010/main" val="4161403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Cooking can increase moisture and generate indoor air pollutants, including gases and particles. For people with asthma, indoor air pollutants from cooking can be irritants or worsen asthma symptoms. Moisture from cooking can accumulate and cause mold problems if wet materials, such as kitchen cabinets, are not able to dry out. </a:t>
            </a:r>
          </a:p>
          <a:p>
            <a:endParaRPr lang="en-US" dirty="0"/>
          </a:p>
          <a:p>
            <a:r>
              <a:rPr lang="en-US" dirty="0"/>
              <a:t>Use exhaust fans that exhaust to the outside or open windows when cooking. </a:t>
            </a:r>
          </a:p>
          <a:p>
            <a:endParaRPr lang="en-US" dirty="0"/>
          </a:p>
          <a:p>
            <a:r>
              <a:rPr lang="en-US" dirty="0"/>
              <a:t>This slide shows two exhaust hoods. The one at the top vents to the outdoors. The one below vents back into the kitchen. If the home’s exhaust hood looks like the one at the bottom, the resident might consider replacing or fixing the range hood so that it vents to the outdoors. Other options for reducing indoor pollutants generated by cooking include opening windows. </a:t>
            </a:r>
            <a:endParaRPr lang="en-US" strike="sngStrike" dirty="0">
              <a:solidFill>
                <a:srgbClr val="FF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3897187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 residents choose to use air cleaners to remove asthma triggers in their homes. </a:t>
            </a:r>
          </a:p>
          <a:p>
            <a:pPr marL="171450" lvl="0" indent="-171450">
              <a:buFont typeface="Arial" panose="020B0604020202020204" pitchFamily="34" charset="0"/>
              <a:buChar char="•"/>
            </a:pPr>
            <a:r>
              <a:rPr lang="en-US" dirty="0"/>
              <a:t>Eliminating sources of asthma triggers such as candles, cigarettes, perfumes, and air fresheners is the best method for controlling indoor air quality.</a:t>
            </a:r>
          </a:p>
          <a:p>
            <a:pPr marL="171450" lvl="0" indent="-171450">
              <a:buFont typeface="Arial" panose="020B0604020202020204" pitchFamily="34" charset="0"/>
              <a:buChar char="•"/>
            </a:pPr>
            <a:r>
              <a:rPr lang="en-US" dirty="0"/>
              <a:t>Ventilation and air cleaning are used to help remove particles and gases</a:t>
            </a:r>
          </a:p>
          <a:p>
            <a:pPr marL="171450" lvl="0" indent="-171450">
              <a:buFont typeface="Arial" panose="020B0604020202020204" pitchFamily="34" charset="0"/>
              <a:buChar char="•"/>
            </a:pPr>
            <a:r>
              <a:rPr lang="en-US" dirty="0"/>
              <a:t>EPA has a consumer guide, and a more technical summary about using air cleaners at home. </a:t>
            </a:r>
          </a:p>
          <a:p>
            <a:r>
              <a:rPr lang="en-US" dirty="0"/>
              <a:t>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2999009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smoke exposure in the home.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22</a:t>
            </a:fld>
            <a:endParaRPr lang="en-US"/>
          </a:p>
        </p:txBody>
      </p:sp>
    </p:spTree>
    <p:extLst>
      <p:ext uri="{BB962C8B-B14F-4D97-AF65-F5344CB8AC3E}">
        <p14:creationId xmlns:p14="http://schemas.microsoft.com/office/powerpoint/2010/main" val="3996900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Secondhand smoke is the smoke in air from a cigarette, cigar, or pipe, and the smoke exhaled by a smoker. </a:t>
            </a:r>
          </a:p>
          <a:p>
            <a:r>
              <a:rPr lang="en-US" dirty="0"/>
              <a:t>Secondhand smoke contains more than 4,000 substances, including several compounds that cause cancer.</a:t>
            </a:r>
          </a:p>
          <a:p>
            <a:r>
              <a:rPr lang="en-US" dirty="0"/>
              <a:t>Secondhand smoke can trigger asthma episodes and increase the severity of attacks. Secondhand smoke is also a risk factor for new cases of asthma in preschool-aged children. Children's developing bodies make them more susceptible to the effects of secondhand smoke and, due to their small size, they breathe more rapidly than adults, thereby taking in more secondhand smoke. </a:t>
            </a:r>
          </a:p>
          <a:p>
            <a:r>
              <a:rPr lang="en-US" dirty="0"/>
              <a:t>Children receiving high doses of secondhand smoke, such as those with smoking parents, run the greatest relative risk of experiencing damaging health effects.</a:t>
            </a:r>
          </a:p>
          <a:p>
            <a:r>
              <a:rPr lang="en-US" dirty="0"/>
              <a:t>Home is the main place where many children and adults breathe secondhand smoke.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648425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year, an estimated 28 million multi-unit housing residents are exposed to secondhand smoke in their home or apartment that came from somewhere else in their building, such as a nearby apartment. </a:t>
            </a:r>
          </a:p>
          <a:p>
            <a:r>
              <a:rPr lang="en-US" dirty="0"/>
              <a:t>100% smoke-free policies are the only effective way to fully eliminate secondhand smoke exposure. </a:t>
            </a:r>
          </a:p>
          <a:p>
            <a:r>
              <a:rPr lang="en-US" dirty="0"/>
              <a:t>In the meantime</a:t>
            </a:r>
          </a:p>
          <a:p>
            <a:pPr marL="171450" lvl="0" indent="-171450">
              <a:buFont typeface="Arial" panose="020B0604020202020204" pitchFamily="34" charset="0"/>
              <a:buChar char="•"/>
            </a:pPr>
            <a:r>
              <a:rPr lang="en-US" dirty="0"/>
              <a:t>Encourage and support families with asthma to take action and not allow smoking in their home or car.</a:t>
            </a:r>
          </a:p>
          <a:p>
            <a:pPr marL="171450" lvl="0" indent="-171450">
              <a:buFont typeface="Arial" panose="020B0604020202020204" pitchFamily="34" charset="0"/>
              <a:buChar char="•"/>
            </a:pPr>
            <a:r>
              <a:rPr lang="en-US" dirty="0"/>
              <a:t>Connect people who smoke to a smoking cessation program, such as their state </a:t>
            </a:r>
            <a:r>
              <a:rPr lang="en-US" dirty="0" err="1"/>
              <a:t>quitline</a:t>
            </a:r>
            <a:r>
              <a:rPr lang="en-US" dirty="0"/>
              <a:t> (1-800-QUIT-NOW).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3614955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E-cigarettes create an aerosol that can contain toxic chemicals. Both tobacco smoke and marijuana smoke contain particles and combustion by-products.</a:t>
            </a:r>
          </a:p>
          <a:p>
            <a:r>
              <a:rPr lang="en-US" dirty="0"/>
              <a:t>We do not yet have enough research to tell us if secondhand aerosol from e-cigarettes triggers asthma symptoms. However, we know that nicotine is harmful to the developing brain.</a:t>
            </a:r>
          </a:p>
          <a:p>
            <a:r>
              <a:rPr lang="en-US" dirty="0"/>
              <a:t>Also, the Surgeon General, CDC, and many public health advocates recommend including all tobacco products, including e-cigarettes, in smoke-free rules.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3334505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pet allergens.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3826931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and dog allergens are found mainly on skin flakes and saliva. The allergens can be found on small, medium, and large particles. As a reminder, small particles are less than 2.5 microns in size. Medium particles range from 2.5 microns to 10 microns</a:t>
            </a:r>
            <a:r>
              <a:rPr lang="en-US" sz="800" dirty="0"/>
              <a:t>  </a:t>
            </a:r>
            <a:r>
              <a:rPr lang="en-US" dirty="0"/>
              <a:t>. Large particles are bigger than 10 microns.</a:t>
            </a:r>
            <a:endParaRPr lang="en-US" sz="1100" dirty="0"/>
          </a:p>
          <a:p>
            <a:pPr marL="628650" lvl="1" indent="-171450">
              <a:buFont typeface="Arial" panose="020B0604020202020204" pitchFamily="34" charset="0"/>
              <a:buChar char="•"/>
            </a:pPr>
            <a:r>
              <a:rPr lang="en-US" dirty="0"/>
              <a:t>Small particles can remain airborne for hours.</a:t>
            </a:r>
            <a:endParaRPr lang="en-US" sz="1100" dirty="0"/>
          </a:p>
          <a:p>
            <a:pPr marL="628650" lvl="1" indent="-171450">
              <a:buFont typeface="Arial" panose="020B0604020202020204" pitchFamily="34" charset="0"/>
              <a:buChar char="•"/>
            </a:pPr>
            <a:r>
              <a:rPr lang="en-US" dirty="0"/>
              <a:t>Cat and dog allergen particles can easily be carried on clothes into other locations.</a:t>
            </a:r>
            <a:endParaRPr lang="en-US" sz="1100" dirty="0"/>
          </a:p>
          <a:p>
            <a:r>
              <a:rPr lang="en-US" dirty="0"/>
              <a:t> Allergen avoidance for cats and dogs should focus on removing particles from surfaces and air.</a:t>
            </a:r>
            <a:endParaRPr lang="en-US" sz="11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27</a:t>
            </a:fld>
            <a:endParaRPr lang="en-US"/>
          </a:p>
        </p:txBody>
      </p:sp>
    </p:spTree>
    <p:extLst>
      <p:ext uri="{BB962C8B-B14F-4D97-AF65-F5344CB8AC3E}">
        <p14:creationId xmlns:p14="http://schemas.microsoft.com/office/powerpoint/2010/main" val="4255649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effective way to decrease asthma symptoms from dog or cat allergens is to remove the pet from the home. If the pet is still in the home, several action steps can be used to help decrease pet allergen exposure and symptoms. Taking only one action rather than a combination of actions might not decrease asthma symptoms. </a:t>
            </a:r>
          </a:p>
          <a:p>
            <a:endParaRPr lang="en-US" dirty="0"/>
          </a:p>
          <a:p>
            <a:r>
              <a:rPr lang="en-US" dirty="0"/>
              <a:t>For several years, clinicians have advised keeping pets out of bedrooms to decrease exposure to allergens. From the previous slides on particle sizes, it is clear that pet allergens on small particles can flow through the home. Plus, pet allergen can be on clothes and inadvertently carried into the bedroom. </a:t>
            </a:r>
          </a:p>
          <a:p>
            <a:endParaRPr lang="en-US" dirty="0"/>
          </a:p>
          <a:p>
            <a:r>
              <a:rPr lang="en-US" dirty="0"/>
              <a:t>In terms of health promotion, people with asthma living in homes with pets can try to incrementally increase the number of action steps to ultimately accomplish all action steps. However, the resident should keep in mind that the best way to avoid the asthma trigger is to remove the pet and thoroughly clean all surfaces. Even with pet removal, it can take several months to a year to achieve low pet allergen levels similar to those of homes that never had a pet.</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2732813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study of cat allergens in homes, all homes that had a cat had high levels of cat allergen in the home. Even in homes that did not currently have a cat living in the home, 30% of the homes had high cat allergen. If the resident has cat allergies, is still having symptoms, and doesn’t have a cat, then maybe this could be explained by the potentially high levels even without a pet.</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29</a:t>
            </a:fld>
            <a:endParaRPr lang="en-US"/>
          </a:p>
        </p:txBody>
      </p:sp>
    </p:spTree>
    <p:extLst>
      <p:ext uri="{BB962C8B-B14F-4D97-AF65-F5344CB8AC3E}">
        <p14:creationId xmlns:p14="http://schemas.microsoft.com/office/powerpoint/2010/main" val="418338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check for allergies in several ways. Common ways to check are to use a skin prick test or take a blood sample and measure for antibodies to certain allergens. Information gathered by asking questions about allergies can help identify some allergens, such as cats, but are less helpful for others, such as dust mites. </a:t>
            </a:r>
          </a:p>
          <a:p>
            <a:r>
              <a:rPr lang="en-US" dirty="0"/>
              <a:t>Allergen avoidance strategies are most effective when they can be tailored to a person’s allergies and their asthma triggers.</a:t>
            </a:r>
          </a:p>
          <a:p>
            <a:pPr defTabSz="891357">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dirty="0"/>
          </a:p>
        </p:txBody>
      </p:sp>
    </p:spTree>
    <p:extLst>
      <p:ext uri="{BB962C8B-B14F-4D97-AF65-F5344CB8AC3E}">
        <p14:creationId xmlns:p14="http://schemas.microsoft.com/office/powerpoint/2010/main" val="1379923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homes with a cat, all levels of cat allergens were high in the bedroom if the cat was allowed in that room. However, even if the cat was not allowed into the bedroom, 40% of the homes had high cat allergen levels. So just keeping the cat out of the bedroom is not enough to decrease exposure to cat allergens. Even if the resident keeps the cat out of the bedroom, the resident needs to do all of the other three steps in the checklist:</a:t>
            </a:r>
          </a:p>
          <a:p>
            <a:pPr lvl="0"/>
            <a:r>
              <a:rPr lang="en-US" dirty="0"/>
              <a:t>1. Wash furry pets</a:t>
            </a:r>
          </a:p>
          <a:p>
            <a:pPr lvl="0"/>
            <a:r>
              <a:rPr lang="en-US" dirty="0"/>
              <a:t>2. Use an air cleaner with a HEPA filter</a:t>
            </a:r>
          </a:p>
          <a:p>
            <a:pPr lvl="0"/>
            <a:r>
              <a:rPr lang="en-US" dirty="0"/>
              <a:t>3. Use allergen-proof mattress and pillow covers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3103108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people who don’t have furry pets can be exposed to pet allergens in their homes and elsewhere. For example, bringing in used furniture from a home that had pets can also introduce pet allergen into the home. Pet allergens can be carried into the home on clothes and other soft furnishings, and from other locations, such as a daycare or a friend’s home. Exposure might be greater in homes with carpet, which can hold more pet allergen than a smooth-surfaced floor. Therefore, just because a pet is not living inside the home, we should not assume pet allergens are not in that home.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1795155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cats and dogs, other animals in the home can be a source of allergens and irritants. These include furry pets, such as hamsters, gerbils, guinea pigs, rabbits, and ferrets. Birds have allergens, too. Pet food can attract cockroaches, rodents, and other pests. </a:t>
            </a:r>
          </a:p>
          <a:p>
            <a:r>
              <a:rPr lang="en-US" dirty="0"/>
              <a:t>All cages and litter boxes of pets should be cleaned regularly. Preferably, the person with asthma should not be doing this cleaning. The cleaning should be done with proper ventilation while the person with asthma is away from the area.</a:t>
            </a:r>
          </a:p>
          <a:p>
            <a:pPr defTabSz="891357">
              <a:defRPr/>
            </a:pPr>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32</a:t>
            </a:fld>
            <a:endParaRPr lang="en-US"/>
          </a:p>
        </p:txBody>
      </p:sp>
    </p:spTree>
    <p:extLst>
      <p:ext uri="{BB962C8B-B14F-4D97-AF65-F5344CB8AC3E}">
        <p14:creationId xmlns:p14="http://schemas.microsoft.com/office/powerpoint/2010/main" val="3181112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pests and their allergens.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658779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cockroaches are found in different climates. American cockroaches are common in the southern United States and in basements throughout the United States. German cockroaches are common in single-family and multi-family homes that have pest infestations. In some places, cockroaches might be called water bugs or palmetto bugs. These are still cockroaches.</a:t>
            </a:r>
          </a:p>
          <a:p>
            <a:endParaRPr lang="en-US" dirty="0"/>
          </a:p>
          <a:p>
            <a:r>
              <a:rPr lang="en-US" dirty="0"/>
              <a:t>Mice also differ. Field mice, for example, might only enter a home when it’s cold outside. Other mice might live year-round in the house or multi-family building.</a:t>
            </a:r>
          </a:p>
          <a:p>
            <a:endParaRPr lang="en-US" dirty="0"/>
          </a:p>
          <a:p>
            <a:r>
              <a:rPr lang="en-US" dirty="0"/>
              <a:t>Rats are rarely found in homes; therefore, rat allergen in homes is rare. However, many people really can’t tell the difference between rats and mice, so that is why we ask about both.</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2954931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Mouse and rat allergens are found mainly in urine (but also in dander, which is another term for skin flakes). The airborne allergens can be found on small, medium, and large particles, but the small particles (those less than 2.5 microns in size)   can remain airborne for hours.</a:t>
            </a:r>
          </a:p>
          <a:p>
            <a:endParaRPr lang="en-US" dirty="0"/>
          </a:p>
          <a:p>
            <a:r>
              <a:rPr lang="en-US" dirty="0"/>
              <a:t>On the other hand, cockroach allergens are found mainly on fecal pellets or droppings (but also in dried body parts). The cockroach allergens are found on larger particles (mainly those larger than 10 microns), which settle out of the air quicker than mouse or rat allergen particles.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35</a:t>
            </a:fld>
            <a:endParaRPr lang="en-US"/>
          </a:p>
        </p:txBody>
      </p:sp>
    </p:spTree>
    <p:extLst>
      <p:ext uri="{BB962C8B-B14F-4D97-AF65-F5344CB8AC3E}">
        <p14:creationId xmlns:p14="http://schemas.microsoft.com/office/powerpoint/2010/main" val="3698865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things can affect pests and their allergens.</a:t>
            </a:r>
            <a:endParaRPr lang="en-US" sz="1100" dirty="0"/>
          </a:p>
          <a:p>
            <a:pPr marL="628650" lvl="1" indent="-171450">
              <a:buFont typeface="Arial" panose="020B0604020202020204" pitchFamily="34" charset="0"/>
              <a:buChar char="•"/>
            </a:pPr>
            <a:r>
              <a:rPr lang="en-US" dirty="0"/>
              <a:t>Changes by residents in the home (new roommates, parties with a lot of food, new pet)</a:t>
            </a:r>
            <a:endParaRPr lang="en-US" sz="1100" dirty="0"/>
          </a:p>
          <a:p>
            <a:pPr marL="628650" lvl="1" indent="-171450">
              <a:buFont typeface="Arial" panose="020B0604020202020204" pitchFamily="34" charset="0"/>
              <a:buChar char="•"/>
            </a:pPr>
            <a:r>
              <a:rPr lang="en-US" dirty="0"/>
              <a:t>Changes in the building (new holes, recent pesticide application in neighboring buildings)</a:t>
            </a:r>
            <a:endParaRPr lang="en-US" sz="1100" dirty="0"/>
          </a:p>
          <a:p>
            <a:pPr marL="628650" lvl="1" indent="-171450">
              <a:buFont typeface="Arial" panose="020B0604020202020204" pitchFamily="34" charset="0"/>
              <a:buChar char="•"/>
            </a:pPr>
            <a:r>
              <a:rPr lang="en-US" dirty="0"/>
              <a:t>Seasonal changes (cold weather can drive pests indoors)</a:t>
            </a:r>
            <a:endParaRPr lang="en-US" sz="1100" dirty="0"/>
          </a:p>
          <a:p>
            <a:r>
              <a:rPr lang="en-US" dirty="0"/>
              <a:t>The next slide shows examples of changes inside and outside the home that can affect pests and their allergens.</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96922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Leaving trash next to buildings can attract pests such as cockroaches and rodents.  Subsequently, the pests can enter the buildings to find other sources of food and shelter. Leaving dirty dishes in the sink or on the table can also attract pests and if left overnight, mold can begin to grow too.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37</a:t>
            </a:fld>
            <a:endParaRPr lang="en-US"/>
          </a:p>
        </p:txBody>
      </p:sp>
    </p:spTree>
    <p:extLst>
      <p:ext uri="{BB962C8B-B14F-4D97-AF65-F5344CB8AC3E}">
        <p14:creationId xmlns:p14="http://schemas.microsoft.com/office/powerpoint/2010/main" val="3258512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Pest Management (IPM) is best described by its component words:</a:t>
            </a:r>
          </a:p>
          <a:p>
            <a:pPr marL="171450" lvl="0" indent="-171450">
              <a:buFont typeface="Arial" panose="020B0604020202020204" pitchFamily="34" charset="0"/>
              <a:buChar char="•"/>
            </a:pPr>
            <a:r>
              <a:rPr lang="en-US" b="1" dirty="0"/>
              <a:t>Integrated</a:t>
            </a:r>
            <a:r>
              <a:rPr lang="en-US" dirty="0"/>
              <a:t> means it uses multiple approaches that work together.</a:t>
            </a:r>
          </a:p>
          <a:p>
            <a:pPr marL="171450" lvl="0" indent="-171450">
              <a:buFont typeface="Arial" panose="020B0604020202020204" pitchFamily="34" charset="0"/>
              <a:buChar char="•"/>
            </a:pPr>
            <a:r>
              <a:rPr lang="en-US" b="1" dirty="0"/>
              <a:t>Pest</a:t>
            </a:r>
            <a:r>
              <a:rPr lang="en-US" dirty="0"/>
              <a:t> Unwanted rodents and bugs in the home</a:t>
            </a:r>
          </a:p>
          <a:p>
            <a:pPr marL="171450" lvl="0" indent="-171450">
              <a:buFont typeface="Arial" panose="020B0604020202020204" pitchFamily="34" charset="0"/>
              <a:buChar char="•"/>
            </a:pPr>
            <a:r>
              <a:rPr lang="en-US" b="1" dirty="0"/>
              <a:t>Management</a:t>
            </a:r>
            <a:r>
              <a:rPr lang="en-US" dirty="0"/>
              <a:t> means it uses effective methods for pest control, with the least possible hazard to people, property, and the environment.</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38</a:t>
            </a:fld>
            <a:endParaRPr lang="en-US"/>
          </a:p>
        </p:txBody>
      </p:sp>
    </p:spTree>
    <p:extLst>
      <p:ext uri="{BB962C8B-B14F-4D97-AF65-F5344CB8AC3E}">
        <p14:creationId xmlns:p14="http://schemas.microsoft.com/office/powerpoint/2010/main" val="2363857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main concepts of IPM are:</a:t>
            </a:r>
            <a:endParaRPr lang="en-US" sz="1100" dirty="0"/>
          </a:p>
          <a:p>
            <a:pPr lvl="1"/>
            <a:r>
              <a:rPr lang="en-US" dirty="0"/>
              <a:t>1. Make physical changes in home, such as cleaning and sealing cracks and holes</a:t>
            </a:r>
            <a:endParaRPr lang="en-US" sz="1100" dirty="0"/>
          </a:p>
          <a:p>
            <a:pPr lvl="1"/>
            <a:r>
              <a:rPr lang="en-US" dirty="0"/>
              <a:t>2. Educate residents to clean up spills, eat only in the kitchen or dining room, use sealed food containers to keep pests out, and dispose of trash often</a:t>
            </a:r>
            <a:endParaRPr lang="en-US" sz="1100" dirty="0"/>
          </a:p>
          <a:p>
            <a:endParaRPr lang="en-US" sz="11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39</a:t>
            </a:fld>
            <a:endParaRPr lang="en-US"/>
          </a:p>
        </p:txBody>
      </p:sp>
    </p:spTree>
    <p:extLst>
      <p:ext uri="{BB962C8B-B14F-4D97-AF65-F5344CB8AC3E}">
        <p14:creationId xmlns:p14="http://schemas.microsoft.com/office/powerpoint/2010/main" val="394883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are sensitive to allergens (such as dust mites, mold, pests, and pets with fur). For these people, exposure to allergens on particles in the air can lead to symptoms such as stuffy nose, wheezing, and red or itchy eyes. With repeated exposure to the allergens, such as cat allergen for some people, the symptoms occur faster and can be more intense. </a:t>
            </a:r>
          </a:p>
          <a:p>
            <a:r>
              <a:rPr lang="en-US" dirty="0"/>
              <a:t>People with allergies can develop asthma. For many people who have asthma, allergens can trigger an asthma attack.</a:t>
            </a:r>
          </a:p>
          <a:p>
            <a:pPr marL="171450" indent="-171450">
              <a:buFont typeface="Arial" panose="020B0604020202020204" pitchFamily="34" charset="0"/>
              <a:buChar char="•"/>
            </a:pPr>
            <a:r>
              <a:rPr lang="en-US" dirty="0"/>
              <a:t>Some particles in the air can act as irritants:</a:t>
            </a:r>
          </a:p>
          <a:p>
            <a:pPr marL="171450" lvl="0" indent="-171450">
              <a:buFont typeface="Arial" panose="020B0604020202020204" pitchFamily="34" charset="0"/>
              <a:buChar char="•"/>
            </a:pPr>
            <a:r>
              <a:rPr lang="en-US" dirty="0"/>
              <a:t>Volatile organic compounds (VOCs) are vapors that act as irritants. </a:t>
            </a:r>
          </a:p>
          <a:p>
            <a:pPr lvl="0"/>
            <a:r>
              <a:rPr lang="en-US" dirty="0"/>
              <a:t>Combustion by-products such as smoke and secondhand smoke also can be irritants. </a:t>
            </a:r>
          </a:p>
          <a:p>
            <a:r>
              <a:rPr lang="en-US" dirty="0"/>
              <a:t>Irritation from inhaling particles, gases, or vapors into the airways can trigger asthma attacks, whether the person is allergic or not.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a:t>
            </a:fld>
            <a:endParaRPr lang="en-US" dirty="0"/>
          </a:p>
        </p:txBody>
      </p:sp>
    </p:spTree>
    <p:extLst>
      <p:ext uri="{BB962C8B-B14F-4D97-AF65-F5344CB8AC3E}">
        <p14:creationId xmlns:p14="http://schemas.microsoft.com/office/powerpoint/2010/main" val="156310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methods are available to control pests:</a:t>
            </a:r>
            <a:endParaRPr lang="en-US" sz="1100" dirty="0"/>
          </a:p>
          <a:p>
            <a:pPr marL="628650" lvl="1" indent="-171450">
              <a:buFont typeface="Arial" panose="020B0604020202020204" pitchFamily="34" charset="0"/>
              <a:buChar char="•"/>
            </a:pPr>
            <a:r>
              <a:rPr lang="en-US" dirty="0"/>
              <a:t>Gel bait application for insects (such as cockroaches) </a:t>
            </a:r>
            <a:endParaRPr lang="en-US" sz="1100" dirty="0"/>
          </a:p>
          <a:p>
            <a:pPr marL="628650" lvl="1" indent="-171450">
              <a:buFont typeface="Arial" panose="020B0604020202020204" pitchFamily="34" charset="0"/>
              <a:buChar char="•"/>
            </a:pPr>
            <a:r>
              <a:rPr lang="en-US" dirty="0"/>
              <a:t>Snap traps are used for mice and rats</a:t>
            </a:r>
            <a:endParaRPr lang="en-US" sz="1100" dirty="0"/>
          </a:p>
          <a:p>
            <a:r>
              <a:rPr lang="en-US" dirty="0"/>
              <a:t>However, spray pesticides, bombs, and foggers are asthma triggers. Avoid using them.</a:t>
            </a:r>
            <a:endParaRPr lang="en-US" sz="1100" dirty="0"/>
          </a:p>
          <a:p>
            <a:r>
              <a:rPr lang="en-US" dirty="0"/>
              <a:t>Also be sure to keep pesticides and traps away from children and pets.</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2233499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Cockroaches don’t just crawl on floors, they crawl on walls and ceilings, too. First placing sticky traps or monitors throughout the home will help show where cockroaches live and pathways they follow throughout the home. Those are the ideal spots to place bait.</a:t>
            </a:r>
          </a:p>
          <a:p>
            <a:endParaRPr lang="en-US" dirty="0"/>
          </a:p>
          <a:p>
            <a:r>
              <a:rPr lang="en-US" dirty="0"/>
              <a:t>Common places for traps are under kitchen and bathroom sinks, and on kitchen counters where food is stored. The traps have a sticky substance with natural chemical attractant (pheromone) inside the trap. We use these to </a:t>
            </a:r>
            <a:r>
              <a:rPr lang="en-US" u="sng" dirty="0"/>
              <a:t>monitor</a:t>
            </a:r>
            <a:r>
              <a:rPr lang="en-US" dirty="0"/>
              <a:t> the cockroach population; the traps are not used as a pest control method.</a:t>
            </a:r>
          </a:p>
          <a:p>
            <a:endParaRPr lang="en-US" dirty="0"/>
          </a:p>
          <a:p>
            <a:r>
              <a:rPr lang="en-US" dirty="0"/>
              <a:t>Home visitors, residents, or professionals can place these easy-to-use monitors around the home in areas where cockroaches travel to find food, water, and shelter. Monitoring can help guide where residents should focus their IPM efforts, such as where to place gel baits for cockroaches.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624714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557" y="4459837"/>
            <a:ext cx="5681363" cy="4223882"/>
          </a:xfrm>
        </p:spPr>
        <p:txBody>
          <a:bodyPr/>
          <a:lstStyle/>
          <a:p>
            <a:r>
              <a:rPr lang="en-US" dirty="0"/>
              <a:t>The most recent evidence by expert panels supports using IPM to decrease exposure, asthma symptoms, and emergency department visits.</a:t>
            </a:r>
          </a:p>
          <a:p>
            <a:pPr marL="171450" lvl="0" indent="-171450">
              <a:buFont typeface="Arial" panose="020B0604020202020204" pitchFamily="34" charset="0"/>
              <a:buChar char="•"/>
            </a:pPr>
            <a:r>
              <a:rPr lang="en-US" dirty="0"/>
              <a:t>In multifamily buildings, infestation from other apartments can occur inside the unit and in common areas, so building-wide approaches might be necessary. That might require engaging the landlord and other tenants in the process.</a:t>
            </a:r>
          </a:p>
          <a:p>
            <a:pPr marL="171450" lvl="0" indent="-171450">
              <a:buFont typeface="Arial" panose="020B0604020202020204" pitchFamily="34" charset="0"/>
              <a:buChar char="•"/>
            </a:pPr>
            <a:r>
              <a:rPr lang="en-US" dirty="0"/>
              <a:t>IPM is an ongoing process for homes that have pest problems. It is not a one-time fix.</a:t>
            </a:r>
          </a:p>
          <a:p>
            <a:pPr marL="171450" lvl="0" indent="-171450">
              <a:buFont typeface="Arial" panose="020B0604020202020204" pitchFamily="34" charset="0"/>
              <a:buChar char="•"/>
            </a:pPr>
            <a:r>
              <a:rPr lang="en-US" dirty="0"/>
              <a:t>IPM can prevent infestations.</a:t>
            </a:r>
          </a:p>
          <a:p>
            <a:pPr defTabSz="891357">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42</a:t>
            </a:fld>
            <a:endParaRPr lang="en-US"/>
          </a:p>
        </p:txBody>
      </p:sp>
    </p:spTree>
    <p:extLst>
      <p:ext uri="{BB962C8B-B14F-4D97-AF65-F5344CB8AC3E}">
        <p14:creationId xmlns:p14="http://schemas.microsoft.com/office/powerpoint/2010/main" val="2159556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mold exposure in the home.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43</a:t>
            </a:fld>
            <a:endParaRPr lang="en-US"/>
          </a:p>
        </p:txBody>
      </p:sp>
    </p:spTree>
    <p:extLst>
      <p:ext uri="{BB962C8B-B14F-4D97-AF65-F5344CB8AC3E}">
        <p14:creationId xmlns:p14="http://schemas.microsoft.com/office/powerpoint/2010/main" val="3222886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Molds are a types of fungi. They are related to, but different from mushrooms and yeasts.</a:t>
            </a:r>
          </a:p>
          <a:p>
            <a:r>
              <a:rPr lang="en-US" dirty="0"/>
              <a:t>Mold is a general term for types of fungi that are velvety, fluffy, or cotton-like (unlike yeasts, which are slimy or wax-like). Mold can grow on organic surfaces such as wood, fabric, or paper if they are damp.</a:t>
            </a:r>
            <a:br>
              <a:rPr lang="en-US" dirty="0"/>
            </a:br>
            <a:br>
              <a:rPr lang="en-US" dirty="0"/>
            </a:br>
            <a:r>
              <a:rPr lang="en-US" dirty="0"/>
              <a:t>Outdoors, mold plays an important role in nature by breaking down organic matter, such as dead trees and leaves.</a:t>
            </a:r>
            <a:br>
              <a:rPr lang="en-US" dirty="0"/>
            </a:br>
            <a:br>
              <a:rPr lang="en-US" dirty="0"/>
            </a:br>
            <a:r>
              <a:rPr lang="en-US" dirty="0"/>
              <a:t>Indoors, however, mold and yeast growth (all types regardless of color) should be avoided.</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44</a:t>
            </a:fld>
            <a:endParaRPr lang="en-US"/>
          </a:p>
        </p:txBody>
      </p:sp>
    </p:spTree>
    <p:extLst>
      <p:ext uri="{BB962C8B-B14F-4D97-AF65-F5344CB8AC3E}">
        <p14:creationId xmlns:p14="http://schemas.microsoft.com/office/powerpoint/2010/main" val="25220160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things that are not mold. </a:t>
            </a:r>
          </a:p>
          <a:p>
            <a:r>
              <a:rPr lang="en-US" dirty="0"/>
              <a:t>Rust can result from water damage, but it is not mold. Nonetheless, it could be a marker for where mold might grow. </a:t>
            </a:r>
          </a:p>
          <a:p>
            <a:r>
              <a:rPr lang="en-US" dirty="0"/>
              <a:t>Likewise, water-damaged ceiling tile is not mold, but it could be a marker for potential mold growth on the other side of the tile.</a:t>
            </a:r>
          </a:p>
          <a:p>
            <a:r>
              <a:rPr lang="en-US" dirty="0"/>
              <a:t>Like mold, you can find algae where there is a lot of water.  However, it is different from mold.</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45</a:t>
            </a:fld>
            <a:endParaRPr lang="en-US"/>
          </a:p>
        </p:txBody>
      </p:sp>
      <p:cxnSp>
        <p:nvCxnSpPr>
          <p:cNvPr id="6" name="Straight Arrow Connector 5">
            <a:extLst>
              <a:ext uri="{FF2B5EF4-FFF2-40B4-BE49-F238E27FC236}">
                <a16:creationId xmlns:a16="http://schemas.microsoft.com/office/drawing/2014/main" id="{F99B8BD0-E0BB-42C0-A88E-E67EFBC0D91F}"/>
              </a:ext>
            </a:extLst>
          </p:cNvPr>
          <p:cNvCxnSpPr/>
          <p:nvPr/>
        </p:nvCxnSpPr>
        <p:spPr>
          <a:xfrm flipH="1" flipV="1">
            <a:off x="1572690" y="3278515"/>
            <a:ext cx="118375" cy="1447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21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Mold is found in virtually every environment. It can be detected indoors and outdoors, year-round. Mold growth is encouraged by warm and humid conditions. Outdoors, molds can be found in damp areas or places where leaves or other vegetation are decomposing. Indoors, mold can be found where humidity levels are high, such as showers. </a:t>
            </a:r>
          </a:p>
          <a:p>
            <a:r>
              <a:rPr lang="en-US" dirty="0"/>
              <a:t>It is impossible to eliminate all mold and mold spores in the indoor environment. However, mold growth can be restricted by controlling moisture indoors.</a:t>
            </a:r>
          </a:p>
          <a:p>
            <a:r>
              <a:rPr lang="en-US" dirty="0"/>
              <a:t>Common sources or causes of water or moisture problems include:</a:t>
            </a:r>
          </a:p>
          <a:p>
            <a:pPr marL="171450" lvl="0" indent="-171450">
              <a:buFont typeface="Arial" panose="020B0604020202020204" pitchFamily="34" charset="0"/>
              <a:buChar char="•"/>
            </a:pPr>
            <a:r>
              <a:rPr lang="en-US" dirty="0"/>
              <a:t>Roof leaks</a:t>
            </a:r>
          </a:p>
          <a:p>
            <a:pPr marL="171450" lvl="0" indent="-171450">
              <a:buFont typeface="Arial" panose="020B0604020202020204" pitchFamily="34" charset="0"/>
              <a:buChar char="•"/>
            </a:pPr>
            <a:r>
              <a:rPr lang="en-US" dirty="0"/>
              <a:t>Leaks from plumbing, window air conditioners, and other appliances</a:t>
            </a:r>
          </a:p>
          <a:p>
            <a:pPr marL="171450" lvl="0" indent="-171450">
              <a:buFont typeface="Arial" panose="020B0604020202020204" pitchFamily="34" charset="0"/>
              <a:buChar char="•"/>
            </a:pPr>
            <a:r>
              <a:rPr lang="en-US" dirty="0"/>
              <a:t>Condensation associated with high humidity or cold spots in the building</a:t>
            </a:r>
          </a:p>
          <a:p>
            <a:pPr marL="171450" lvl="0" indent="-171450">
              <a:buFont typeface="Arial" panose="020B0604020202020204" pitchFamily="34" charset="0"/>
              <a:buChar char="•"/>
            </a:pPr>
            <a:r>
              <a:rPr lang="en-US" dirty="0"/>
              <a:t>Localized flooding</a:t>
            </a:r>
          </a:p>
          <a:p>
            <a:pPr marL="171450" lvl="0" indent="-171450">
              <a:buFont typeface="Arial" panose="020B0604020202020204" pitchFamily="34" charset="0"/>
              <a:buChar char="•"/>
            </a:pPr>
            <a:r>
              <a:rPr lang="en-US" dirty="0"/>
              <a:t>Uncontrolled humidity</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46</a:t>
            </a:fld>
            <a:endParaRPr lang="en-US"/>
          </a:p>
        </p:txBody>
      </p:sp>
    </p:spTree>
    <p:extLst>
      <p:ext uri="{BB962C8B-B14F-4D97-AF65-F5344CB8AC3E}">
        <p14:creationId xmlns:p14="http://schemas.microsoft.com/office/powerpoint/2010/main" val="882132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sites for indoor mold growth include:</a:t>
            </a:r>
            <a:endParaRPr lang="en-US" sz="1100" dirty="0"/>
          </a:p>
          <a:p>
            <a:pPr marL="628650" lvl="1" indent="-171450">
              <a:buFont typeface="Arial" panose="020B0604020202020204" pitchFamily="34" charset="0"/>
              <a:buChar char="•"/>
            </a:pPr>
            <a:r>
              <a:rPr lang="en-US" dirty="0"/>
              <a:t>Bathroom tiles</a:t>
            </a:r>
            <a:endParaRPr lang="en-US" sz="1100" dirty="0"/>
          </a:p>
          <a:p>
            <a:pPr marL="628650" lvl="1" indent="-171450">
              <a:buFont typeface="Arial" panose="020B0604020202020204" pitchFamily="34" charset="0"/>
              <a:buChar char="•"/>
            </a:pPr>
            <a:r>
              <a:rPr lang="en-US" dirty="0"/>
              <a:t>Basement walls</a:t>
            </a:r>
            <a:endParaRPr lang="en-US" sz="1100" dirty="0"/>
          </a:p>
          <a:p>
            <a:pPr marL="628650" lvl="1" indent="-171450">
              <a:buFont typeface="Arial" panose="020B0604020202020204" pitchFamily="34" charset="0"/>
              <a:buChar char="•"/>
            </a:pPr>
            <a:r>
              <a:rPr lang="en-US" dirty="0"/>
              <a:t>Areas around windows where moisture condenses</a:t>
            </a:r>
            <a:endParaRPr lang="en-US" sz="1100" dirty="0"/>
          </a:p>
          <a:p>
            <a:pPr marL="628650" lvl="1" indent="-171450">
              <a:buFont typeface="Arial" panose="020B0604020202020204" pitchFamily="34" charset="0"/>
              <a:buChar char="•"/>
            </a:pPr>
            <a:r>
              <a:rPr lang="en-US" dirty="0"/>
              <a:t>Under leaky sinks</a:t>
            </a:r>
            <a:endParaRPr lang="en-US" sz="1100" dirty="0"/>
          </a:p>
          <a:p>
            <a:r>
              <a:rPr lang="en-US" dirty="0"/>
              <a:t>Possible locations of hidden mold can include:</a:t>
            </a:r>
            <a:endParaRPr lang="en-US" sz="1100" dirty="0"/>
          </a:p>
          <a:p>
            <a:pPr marL="628650" lvl="1" indent="-171450">
              <a:buFont typeface="Arial" panose="020B0604020202020204" pitchFamily="34" charset="0"/>
              <a:buChar char="•"/>
            </a:pPr>
            <a:r>
              <a:rPr lang="en-US" dirty="0"/>
              <a:t>Leaking or condensing pipes</a:t>
            </a:r>
            <a:endParaRPr lang="en-US" sz="1100" dirty="0"/>
          </a:p>
          <a:p>
            <a:pPr marL="628650" lvl="1" indent="-171450">
              <a:buFont typeface="Arial" panose="020B0604020202020204" pitchFamily="34" charset="0"/>
              <a:buChar char="•"/>
            </a:pPr>
            <a:r>
              <a:rPr lang="en-US" dirty="0"/>
              <a:t>Walls behind furniture (where condensation forms). This can occur especially if furniture is pushed against cold exterior walls of the home</a:t>
            </a:r>
            <a:endParaRPr lang="en-US" sz="1100" dirty="0"/>
          </a:p>
          <a:p>
            <a:pPr marL="628650" lvl="1" indent="-171450">
              <a:buFont typeface="Arial" panose="020B0604020202020204" pitchFamily="34" charset="0"/>
              <a:buChar char="•"/>
            </a:pPr>
            <a:r>
              <a:rPr lang="en-US" dirty="0"/>
              <a:t>Drain pans inside air handling units</a:t>
            </a:r>
            <a:endParaRPr lang="en-US" sz="1100" dirty="0"/>
          </a:p>
          <a:p>
            <a:pPr marL="628650" lvl="1" indent="-171450">
              <a:buFont typeface="Arial" panose="020B0604020202020204" pitchFamily="34" charset="0"/>
              <a:buChar char="•"/>
            </a:pPr>
            <a:r>
              <a:rPr lang="en-US" dirty="0"/>
              <a:t>Ductwork (for more information see EPA’s Should You Have Your Ducts Cleaned? publication in slide “Additional Resources”)</a:t>
            </a:r>
            <a:endParaRPr lang="en-US" sz="1100" dirty="0"/>
          </a:p>
          <a:p>
            <a:pPr marL="628650" lvl="1" indent="-171450">
              <a:buFont typeface="Arial" panose="020B0604020202020204" pitchFamily="34" charset="0"/>
              <a:buChar char="•"/>
            </a:pPr>
            <a:r>
              <a:rPr lang="en-US" dirty="0"/>
              <a:t>Roof materials above ceiling tiles (if the roof leaks or is poorly insulated)</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47</a:t>
            </a:fld>
            <a:endParaRPr lang="en-US"/>
          </a:p>
        </p:txBody>
      </p:sp>
    </p:spTree>
    <p:extLst>
      <p:ext uri="{BB962C8B-B14F-4D97-AF65-F5344CB8AC3E}">
        <p14:creationId xmlns:p14="http://schemas.microsoft.com/office/powerpoint/2010/main" val="3578507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 of mold growing on a ceiling tile.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48</a:t>
            </a:fld>
            <a:endParaRPr lang="en-US"/>
          </a:p>
        </p:txBody>
      </p:sp>
    </p:spTree>
    <p:extLst>
      <p:ext uri="{BB962C8B-B14F-4D97-AF65-F5344CB8AC3E}">
        <p14:creationId xmlns:p14="http://schemas.microsoft.com/office/powerpoint/2010/main" val="4210994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357">
              <a:defRPr/>
            </a:pP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49</a:t>
            </a:fld>
            <a:endParaRPr lang="en-US"/>
          </a:p>
        </p:txBody>
      </p:sp>
      <p:sp>
        <p:nvSpPr>
          <p:cNvPr id="6" name="Notes Placeholder 2">
            <a:extLst>
              <a:ext uri="{FF2B5EF4-FFF2-40B4-BE49-F238E27FC236}">
                <a16:creationId xmlns:a16="http://schemas.microsoft.com/office/drawing/2014/main" id="{720FC595-273E-47A1-ACA6-42D882EF11F2}"/>
              </a:ext>
            </a:extLst>
          </p:cNvPr>
          <p:cNvSpPr txBox="1">
            <a:spLocks/>
          </p:cNvSpPr>
          <p:nvPr/>
        </p:nvSpPr>
        <p:spPr>
          <a:xfrm>
            <a:off x="624832" y="4577038"/>
            <a:ext cx="5681363" cy="4223882"/>
          </a:xfrm>
          <a:prstGeom prst="rect">
            <a:avLst/>
          </a:prstGeom>
        </p:spPr>
        <p:txBody>
          <a:bodyPr vert="horz" lIns="89136" tIns="44568" rIns="89136" bIns="44568" rtlCol="0">
            <a:normAutofit/>
          </a:bodyPr>
          <a:lst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This mold growth occurred after a plumbing leak.</a:t>
            </a:r>
          </a:p>
          <a:p>
            <a:pPr eaLnBrk="1" hangingPunct="1"/>
            <a:endParaRPr lang="en-US" dirty="0"/>
          </a:p>
        </p:txBody>
      </p:sp>
    </p:spTree>
    <p:extLst>
      <p:ext uri="{BB962C8B-B14F-4D97-AF65-F5344CB8AC3E}">
        <p14:creationId xmlns:p14="http://schemas.microsoft.com/office/powerpoint/2010/main" val="389464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compares sizes of common particles found indoors. These particles are measured in microns. A micron is a very small unit of length. One micron is equal to 1 millionth of a meter. The width of a human hair is about 50-70 microns. Beach sand can be about 90 microns. </a:t>
            </a:r>
          </a:p>
          <a:p>
            <a:r>
              <a:rPr lang="en-US" dirty="0"/>
              <a:t>Particulate matter, or PM, makes up what we commonly think of as part of air pollution. It is a mixture of solid and liquid particles. PM 2.5 and PM 10 are commonly measured particle sizes in indoor and outdoor air. PM 2.5 means the particle is 2.5 microns or less. PM 10 particles are 10 microns or less. Common asthma triggers are the particles from secondhand smoke; these are smaller than PM 2.5.</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a:t>
            </a:fld>
            <a:endParaRPr lang="en-US" dirty="0"/>
          </a:p>
        </p:txBody>
      </p:sp>
    </p:spTree>
    <p:extLst>
      <p:ext uri="{BB962C8B-B14F-4D97-AF65-F5344CB8AC3E}">
        <p14:creationId xmlns:p14="http://schemas.microsoft.com/office/powerpoint/2010/main" val="959414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873125"/>
            <a:ext cx="6254750" cy="3519488"/>
          </a:xfrm>
        </p:spPr>
      </p:sp>
      <p:sp>
        <p:nvSpPr>
          <p:cNvPr id="3" name="Notes Placeholder 2"/>
          <p:cNvSpPr>
            <a:spLocks noGrp="1"/>
          </p:cNvSpPr>
          <p:nvPr>
            <p:ph type="body" idx="1"/>
          </p:nvPr>
        </p:nvSpPr>
        <p:spPr/>
        <p:txBody>
          <a:bodyPr/>
          <a:lstStyle/>
          <a:p>
            <a:r>
              <a:rPr lang="en-US" dirty="0"/>
              <a:t>This slide shows an infrared photo of the temperatures of different surfaces in the home. The box shows temperature differences around a window. The red and yellow are hotter areas next to the cooler blue area below the windowsill. </a:t>
            </a:r>
          </a:p>
          <a:p>
            <a:endParaRPr lang="en-US" dirty="0"/>
          </a:p>
          <a:p>
            <a:r>
              <a:rPr lang="en-US" dirty="0"/>
              <a:t>Large differences in temperature on surfaces can lead to condensation.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50</a:t>
            </a:fld>
            <a:endParaRPr lang="en-US"/>
          </a:p>
        </p:txBody>
      </p:sp>
    </p:spTree>
    <p:extLst>
      <p:ext uri="{BB962C8B-B14F-4D97-AF65-F5344CB8AC3E}">
        <p14:creationId xmlns:p14="http://schemas.microsoft.com/office/powerpoint/2010/main" val="3682082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Many things can change the conditions that give rise to mold.</a:t>
            </a:r>
          </a:p>
          <a:p>
            <a:r>
              <a:rPr lang="en-US" dirty="0"/>
              <a:t>When residents change their furnishings, such as pillows, carpet, mattresses, or furniture, the mold exposure can change. Donated and even new materials can have mold, depending upon where the materials had been stored. Home visitors might consider this when they see new or different furnishings in the home. </a:t>
            </a:r>
          </a:p>
          <a:p>
            <a:endParaRPr lang="en-US" dirty="0"/>
          </a:p>
          <a:p>
            <a:r>
              <a:rPr lang="en-US" dirty="0"/>
              <a:t>In some regions of the country, people live in their homes differently according to the season. For example, in hot summer months, the air conditioning might be used a lot and windows and doors are closed. Any asthma triggers in the home can get sealed indoors. Likewise, in the cold winter months, the home can get sealed and the asthma triggers in the home are sealed in too. In fall, raking and walking around outside can bring mold inside from leaves. </a:t>
            </a:r>
          </a:p>
          <a:p>
            <a:endParaRPr lang="en-US" dirty="0"/>
          </a:p>
          <a:p>
            <a:r>
              <a:rPr lang="en-US" dirty="0"/>
              <a:t>Pets can also change the mold levels in the home; they might bring in mold from the outside then jump onto furniture and beds. This increases the concentration of mold spores in the home, although it might not necessarily lead to mold growth on a surface. </a:t>
            </a:r>
          </a:p>
          <a:p>
            <a:endParaRPr lang="en-US" dirty="0"/>
          </a:p>
          <a:p>
            <a:r>
              <a:rPr lang="en-US" dirty="0"/>
              <a:t>Frequent vacuuming with a HEPA filter might help remove mold brought into the home. Cleaning out filters and vacuum bags can lead to exposure, so appropriate precautions should be taken. Bags should be emptied in an area away from the main living space, such as a garage.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51</a:t>
            </a:fld>
            <a:endParaRPr lang="en-US"/>
          </a:p>
        </p:txBody>
      </p:sp>
    </p:spTree>
    <p:extLst>
      <p:ext uri="{BB962C8B-B14F-4D97-AF65-F5344CB8AC3E}">
        <p14:creationId xmlns:p14="http://schemas.microsoft.com/office/powerpoint/2010/main" val="1914345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 humidifiers usually means the air is dry and people are trying to make it more comfortable. However, if the humidifier is located near a wall or close to the ceiling, moisture can build up on surfaces and lead to mold growth. Humidifiers should be cleaned frequently, following manufacturer's instructions, to make sure that mold is not growing inside the appliance.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52</a:t>
            </a:fld>
            <a:endParaRPr lang="en-US"/>
          </a:p>
        </p:txBody>
      </p:sp>
    </p:spTree>
    <p:extLst>
      <p:ext uri="{BB962C8B-B14F-4D97-AF65-F5344CB8AC3E}">
        <p14:creationId xmlns:p14="http://schemas.microsoft.com/office/powerpoint/2010/main" val="1192627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types of humidifiers.  All of them add humidity to the air.</a:t>
            </a:r>
          </a:p>
          <a:p>
            <a:r>
              <a:rPr lang="en-US" dirty="0"/>
              <a:t>Sometimes, a humidifier is called by other names such as vaporizer.</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53</a:t>
            </a:fld>
            <a:endParaRPr lang="en-US"/>
          </a:p>
        </p:txBody>
      </p:sp>
    </p:spTree>
    <p:extLst>
      <p:ext uri="{BB962C8B-B14F-4D97-AF65-F5344CB8AC3E}">
        <p14:creationId xmlns:p14="http://schemas.microsoft.com/office/powerpoint/2010/main" val="3221897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reduce mold growth:</a:t>
            </a:r>
          </a:p>
          <a:p>
            <a:pPr marL="171450" lvl="0" indent="-171450">
              <a:buFont typeface="Arial" panose="020B0604020202020204" pitchFamily="34" charset="0"/>
              <a:buChar char="•"/>
            </a:pPr>
            <a:r>
              <a:rPr lang="en-US" dirty="0"/>
              <a:t>Fix leaky plumbing and leaks in the building envelope as soon as possible.</a:t>
            </a:r>
          </a:p>
          <a:p>
            <a:pPr marL="171450" lvl="0" indent="-171450">
              <a:buFont typeface="Arial" panose="020B0604020202020204" pitchFamily="34" charset="0"/>
              <a:buChar char="•"/>
            </a:pPr>
            <a:r>
              <a:rPr lang="en-US" dirty="0"/>
              <a:t>Watch for condensation and wet spots and fix sources of moisture problems as soon as possible.</a:t>
            </a:r>
          </a:p>
          <a:p>
            <a:pPr marL="171450" lvl="0" indent="-171450">
              <a:buFont typeface="Arial" panose="020B0604020202020204" pitchFamily="34" charset="0"/>
              <a:buChar char="•"/>
            </a:pPr>
            <a:r>
              <a:rPr lang="en-US" dirty="0"/>
              <a:t>Keep HVAC drip pans clean, flowing properly, and unobstructed.</a:t>
            </a:r>
          </a:p>
          <a:p>
            <a:pPr marL="171450" lvl="0" indent="-171450">
              <a:buFont typeface="Arial" panose="020B0604020202020204" pitchFamily="34" charset="0"/>
              <a:buChar char="•"/>
            </a:pPr>
            <a:r>
              <a:rPr lang="en-US" dirty="0"/>
              <a:t>Vent moisture-generating appliances, such as dryers, to the outside.</a:t>
            </a:r>
          </a:p>
          <a:p>
            <a:pPr marL="171450" lvl="0" indent="-171450">
              <a:buFont typeface="Arial" panose="020B0604020202020204" pitchFamily="34" charset="0"/>
              <a:buChar char="•"/>
            </a:pPr>
            <a:r>
              <a:rPr lang="en-US" dirty="0"/>
              <a:t>Use exhaust fans when showering and cooking.</a:t>
            </a:r>
          </a:p>
          <a:p>
            <a:pPr marL="171450" lvl="0" indent="-171450">
              <a:buFont typeface="Arial" panose="020B0604020202020204" pitchFamily="34" charset="0"/>
              <a:buChar char="•"/>
            </a:pPr>
            <a:r>
              <a:rPr lang="en-US" dirty="0"/>
              <a:t>Maintain low indoor humidity, below 50% relative humidity, ideally 30%-50%, if possible.  Residents can use an inexpensive device (hygrometer) to measure relative humidity in the home.</a:t>
            </a:r>
          </a:p>
          <a:p>
            <a:pPr marL="171450" lvl="0" indent="-171450">
              <a:buFont typeface="Arial" panose="020B0604020202020204" pitchFamily="34" charset="0"/>
              <a:buChar char="•"/>
            </a:pPr>
            <a:r>
              <a:rPr lang="en-US" dirty="0"/>
              <a:t>Perform regular building and HVAC inspections and maintenance, as scheduled.</a:t>
            </a:r>
          </a:p>
          <a:p>
            <a:pPr marL="171450" lvl="0" indent="-171450">
              <a:buFont typeface="Arial" panose="020B0604020202020204" pitchFamily="34" charset="0"/>
              <a:buChar char="•"/>
            </a:pPr>
            <a:r>
              <a:rPr lang="en-US" dirty="0"/>
              <a:t>Clean and dry wet or damp spots within 48 hours.</a:t>
            </a:r>
          </a:p>
          <a:p>
            <a:pPr marL="171450" lvl="0" indent="-171450">
              <a:buFont typeface="Arial" panose="020B0604020202020204" pitchFamily="34" charset="0"/>
              <a:buChar char="•"/>
            </a:pPr>
            <a:r>
              <a:rPr lang="en-US" dirty="0"/>
              <a:t>Replace absorbent materials such as ceiling tiles and carpet if moldy.</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54</a:t>
            </a:fld>
            <a:endParaRPr lang="en-US"/>
          </a:p>
        </p:txBody>
      </p:sp>
    </p:spTree>
    <p:extLst>
      <p:ext uri="{BB962C8B-B14F-4D97-AF65-F5344CB8AC3E}">
        <p14:creationId xmlns:p14="http://schemas.microsoft.com/office/powerpoint/2010/main" val="2961742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Residents might consider using a dehumidifier in homes with high humidity.  Dehumidifiers should be placed in the room or rooms with the highest humidity. The target range for indoor humidity is 30%–50%. </a:t>
            </a:r>
          </a:p>
          <a:p>
            <a:r>
              <a:rPr lang="en-US" dirty="0"/>
              <a:t>If a home has a crawl space, extra steps might be required to reduce humidity. After being cleaned, exposed ground within the crawlspace should be covered with plastic sheeting to limit potential mold growth and moisture migration into the house. Then, using a dehumidifier inside the home (not the crawl space) might decrease residual moisture that gets into the home.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55</a:t>
            </a:fld>
            <a:endParaRPr lang="en-US"/>
          </a:p>
        </p:txBody>
      </p:sp>
    </p:spTree>
    <p:extLst>
      <p:ext uri="{BB962C8B-B14F-4D97-AF65-F5344CB8AC3E}">
        <p14:creationId xmlns:p14="http://schemas.microsoft.com/office/powerpoint/2010/main" val="924199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56</a:t>
            </a:fld>
            <a:endParaRPr lang="en-US"/>
          </a:p>
        </p:txBody>
      </p:sp>
      <p:sp>
        <p:nvSpPr>
          <p:cNvPr id="6" name="Notes Placeholder 2">
            <a:extLst>
              <a:ext uri="{FF2B5EF4-FFF2-40B4-BE49-F238E27FC236}">
                <a16:creationId xmlns:a16="http://schemas.microsoft.com/office/drawing/2014/main" id="{7B3254A5-6DAF-4C27-BBEF-13B01D3FBCD0}"/>
              </a:ext>
            </a:extLst>
          </p:cNvPr>
          <p:cNvSpPr txBox="1">
            <a:spLocks/>
          </p:cNvSpPr>
          <p:nvPr/>
        </p:nvSpPr>
        <p:spPr>
          <a:xfrm>
            <a:off x="577205" y="4577038"/>
            <a:ext cx="5681363" cy="4223882"/>
          </a:xfrm>
          <a:prstGeom prst="rect">
            <a:avLst/>
          </a:prstGeom>
        </p:spPr>
        <p:txBody>
          <a:bodyPr vert="horz" lIns="89136" tIns="44568" rIns="89136" bIns="44568" rtlCol="0">
            <a:normAutofit/>
          </a:bodyPr>
          <a:lst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1450" lvl="0" indent="-171450">
              <a:buFont typeface="Arial" panose="020B0604020202020204" pitchFamily="34" charset="0"/>
              <a:buChar char="•"/>
            </a:pPr>
            <a:r>
              <a:rPr lang="en-US" dirty="0"/>
              <a:t>Preferably, the person with asthma should not be cleaning mold. The cleaning should be done with proper ventilation while the person with asthma is away from the area.</a:t>
            </a:r>
          </a:p>
          <a:p>
            <a:pPr marL="171450" lvl="0" indent="-171450">
              <a:buFont typeface="Arial" panose="020B0604020202020204" pitchFamily="34" charset="0"/>
              <a:buChar char="•"/>
            </a:pPr>
            <a:r>
              <a:rPr lang="en-US" dirty="0"/>
              <a:t>If the area with mold is larger than 10 square feet, consider getting a professional to help.</a:t>
            </a:r>
          </a:p>
          <a:p>
            <a:pPr marL="171450" lvl="0" indent="-171450">
              <a:buFont typeface="Arial" panose="020B0604020202020204" pitchFamily="34" charset="0"/>
              <a:buChar char="•"/>
            </a:pPr>
            <a:r>
              <a:rPr lang="en-US" dirty="0"/>
              <a:t>Scrub with soapy water to remove mold growth. Dry quickly.</a:t>
            </a:r>
          </a:p>
          <a:p>
            <a:pPr marL="171450" lvl="0" indent="-171450">
              <a:buFont typeface="Arial" panose="020B0604020202020204" pitchFamily="34" charset="0"/>
              <a:buChar char="•"/>
            </a:pPr>
            <a:r>
              <a:rPr lang="en-US" dirty="0"/>
              <a:t>Avoid using cleaners with irritants around those with asthma.</a:t>
            </a:r>
          </a:p>
          <a:p>
            <a:pPr marL="171450" lvl="0" indent="-171450">
              <a:buFont typeface="Arial" panose="020B0604020202020204" pitchFamily="34" charset="0"/>
              <a:buChar char="•"/>
            </a:pPr>
            <a:r>
              <a:rPr lang="en-US" dirty="0"/>
              <a:t>Clean and dry wet or damp spots within 48 hours.</a:t>
            </a:r>
          </a:p>
          <a:p>
            <a:pPr eaLnBrk="1" hangingPunct="1"/>
            <a:endParaRPr lang="en-US" dirty="0"/>
          </a:p>
        </p:txBody>
      </p:sp>
    </p:spTree>
    <p:extLst>
      <p:ext uri="{BB962C8B-B14F-4D97-AF65-F5344CB8AC3E}">
        <p14:creationId xmlns:p14="http://schemas.microsoft.com/office/powerpoint/2010/main" val="2507518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Mold and Moisture Module is to focus on ways to reduce mold. While the Core assessment of the Checklist should be used for all types of housing, the mold and moisture module should be used if mold/moisture issues are suspected.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57</a:t>
            </a:fld>
            <a:endParaRPr lang="en-US"/>
          </a:p>
        </p:txBody>
      </p:sp>
    </p:spTree>
    <p:extLst>
      <p:ext uri="{BB962C8B-B14F-4D97-AF65-F5344CB8AC3E}">
        <p14:creationId xmlns:p14="http://schemas.microsoft.com/office/powerpoint/2010/main" val="40567613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questions in the Mold and Moisture Module addresses building-wide water damage.  The question is: </a:t>
            </a:r>
            <a:r>
              <a:rPr lang="en-US" b="1" dirty="0"/>
              <a:t>Have any of your furnishings, clothes, possessions been in a building that had water damage? </a:t>
            </a:r>
            <a:endParaRPr lang="en-US" dirty="0"/>
          </a:p>
          <a:p>
            <a:r>
              <a:rPr lang="en-US" dirty="0"/>
              <a:t>During major flood events, mold growth can be prevented by removing water-damaged belongings, walls, and flooring, and quickly drying the building. This photo shows what can happen if these steps are not done fast enough, leading to mold growth on wood studs.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58</a:t>
            </a:fld>
            <a:endParaRPr lang="en-US"/>
          </a:p>
        </p:txBody>
      </p:sp>
    </p:spTree>
    <p:extLst>
      <p:ext uri="{BB962C8B-B14F-4D97-AF65-F5344CB8AC3E}">
        <p14:creationId xmlns:p14="http://schemas.microsoft.com/office/powerpoint/2010/main" val="3228566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VOCs in the home.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59</a:t>
            </a:fld>
            <a:endParaRPr lang="en-US"/>
          </a:p>
        </p:txBody>
      </p:sp>
    </p:spTree>
    <p:extLst>
      <p:ext uri="{BB962C8B-B14F-4D97-AF65-F5344CB8AC3E}">
        <p14:creationId xmlns:p14="http://schemas.microsoft.com/office/powerpoint/2010/main" val="2189305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681038"/>
            <a:ext cx="6257925" cy="3521075"/>
          </a:xfrm>
        </p:spPr>
      </p:sp>
      <p:sp>
        <p:nvSpPr>
          <p:cNvPr id="3" name="Notes Placeholder 2"/>
          <p:cNvSpPr>
            <a:spLocks noGrp="1"/>
          </p:cNvSpPr>
          <p:nvPr>
            <p:ph type="body" idx="1"/>
          </p:nvPr>
        </p:nvSpPr>
        <p:spPr/>
        <p:txBody>
          <a:bodyPr/>
          <a:lstStyle/>
          <a:p>
            <a:r>
              <a:rPr lang="en-US" dirty="0"/>
              <a:t>The size of the particle affects how long it stays in the air. In an empty room, larger particles can quickly settle out of the air. Very small particles can stay in the air for hours. Activity in a room or air movement can affect these settling times.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dirty="0"/>
          </a:p>
        </p:txBody>
      </p:sp>
    </p:spTree>
    <p:extLst>
      <p:ext uri="{BB962C8B-B14F-4D97-AF65-F5344CB8AC3E}">
        <p14:creationId xmlns:p14="http://schemas.microsoft.com/office/powerpoint/2010/main" val="5425205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Volatile organic compounds (VOCs) are emitted as gases from certain solids or liquids. VOCs include a variety of chemicals, some of which have short-term or long-term adverse health effects and can irritate airways of persons with asthma. </a:t>
            </a:r>
          </a:p>
          <a:p>
            <a:r>
              <a:rPr lang="en-US" dirty="0"/>
              <a:t>Concentrations of many VOCs can be higher indoors than outdoors.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60</a:t>
            </a:fld>
            <a:endParaRPr lang="en-US"/>
          </a:p>
        </p:txBody>
      </p:sp>
    </p:spTree>
    <p:extLst>
      <p:ext uri="{BB962C8B-B14F-4D97-AF65-F5344CB8AC3E}">
        <p14:creationId xmlns:p14="http://schemas.microsoft.com/office/powerpoint/2010/main" val="478528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VOCs can be irritating and harmful to all people with asthma.</a:t>
            </a:r>
          </a:p>
          <a:p>
            <a:r>
              <a:rPr lang="en-US" dirty="0"/>
              <a:t>Limit exposure to VOCs as much as possible by </a:t>
            </a:r>
          </a:p>
          <a:p>
            <a:pPr marL="171450" lvl="0" indent="-171450">
              <a:buFont typeface="Arial" panose="020B0604020202020204" pitchFamily="34" charset="0"/>
              <a:buChar char="•"/>
            </a:pPr>
            <a:r>
              <a:rPr lang="en-US" dirty="0"/>
              <a:t>minimizing product use, </a:t>
            </a:r>
          </a:p>
          <a:p>
            <a:pPr marL="171450" lvl="0" indent="-171450">
              <a:buFont typeface="Arial" panose="020B0604020202020204" pitchFamily="34" charset="0"/>
              <a:buChar char="•"/>
            </a:pPr>
            <a:r>
              <a:rPr lang="en-US" dirty="0"/>
              <a:t>using products only when persons with asthma are not present, or </a:t>
            </a:r>
          </a:p>
          <a:p>
            <a:pPr marL="171450" lvl="0" indent="-171450">
              <a:buFont typeface="Arial" panose="020B0604020202020204" pitchFamily="34" charset="0"/>
              <a:buChar char="•"/>
            </a:pPr>
            <a:r>
              <a:rPr lang="en-US" dirty="0"/>
              <a:t>trying less-irritating products.</a:t>
            </a:r>
          </a:p>
          <a:p>
            <a:r>
              <a:rPr lang="en-US" dirty="0"/>
              <a:t>EPA provides information online about proper storage of products that release VOCs: </a:t>
            </a:r>
            <a:r>
              <a:rPr lang="en-US" u="sng" dirty="0">
                <a:hlinkClick r:id="rId3"/>
              </a:rPr>
              <a:t>https://www.epa.gov/indoor-air-quality-iaq/volatile-organic-compounds-impact-indoor-air-quality</a:t>
            </a:r>
            <a:endParaRPr lang="en-US" dirty="0"/>
          </a:p>
          <a:p>
            <a:pPr marL="171450" indent="-171450">
              <a:buFont typeface="Arial" panose="020B0604020202020204" pitchFamily="34" charset="0"/>
              <a:buChar char="•"/>
            </a:pPr>
            <a:r>
              <a:rPr lang="en-US" dirty="0"/>
              <a:t>Follow manufacturer’s instructions for use and storage of products with VOCs.</a:t>
            </a:r>
          </a:p>
          <a:p>
            <a:pPr marL="171450" indent="-171450">
              <a:buFont typeface="Arial" panose="020B0604020202020204" pitchFamily="34" charset="0"/>
              <a:buChar char="•"/>
            </a:pPr>
            <a:r>
              <a:rPr lang="en-US" dirty="0"/>
              <a:t>If products that release VOCs are used, carefully follow manufacturer’s instructions on the label and make sure the area is well-ventilated. </a:t>
            </a:r>
          </a:p>
          <a:p>
            <a:pPr marL="171450" indent="-171450">
              <a:buFont typeface="Arial" panose="020B0604020202020204" pitchFamily="34" charset="0"/>
              <a:buChar char="•"/>
            </a:pPr>
            <a:r>
              <a:rPr lang="en-US" dirty="0"/>
              <a:t>Never mix household care products unless directed on the label.</a:t>
            </a:r>
          </a:p>
          <a:p>
            <a:pPr marL="171450" indent="-171450">
              <a:buFont typeface="Arial" panose="020B0604020202020204" pitchFamily="34" charset="0"/>
              <a:buChar char="•"/>
            </a:pPr>
            <a:r>
              <a:rPr lang="en-US" dirty="0"/>
              <a:t>Do not store opened containers of unused paints and similar materials</a:t>
            </a:r>
          </a:p>
          <a:p>
            <a:pPr marL="171450" indent="-171450">
              <a:buFont typeface="Arial" panose="020B0604020202020204" pitchFamily="34" charset="0"/>
              <a:buChar char="•"/>
            </a:pPr>
            <a:r>
              <a:rPr lang="en-US" dirty="0"/>
              <a:t>Keep products out of reach of children and pets.</a:t>
            </a:r>
          </a:p>
          <a:p>
            <a:pPr marL="171450" indent="-171450">
              <a:buFont typeface="Arial" panose="020B0604020202020204" pitchFamily="34" charset="0"/>
              <a:buChar char="•"/>
            </a:pPr>
            <a:r>
              <a:rPr lang="en-US" dirty="0"/>
              <a:t>When purchasing supplies and cleaners, give preference to those that are third-party certified by programs such as Green Seal or EPA’s Safer Choice.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61</a:t>
            </a:fld>
            <a:endParaRPr lang="en-US"/>
          </a:p>
        </p:txBody>
      </p:sp>
    </p:spTree>
    <p:extLst>
      <p:ext uri="{BB962C8B-B14F-4D97-AF65-F5344CB8AC3E}">
        <p14:creationId xmlns:p14="http://schemas.microsoft.com/office/powerpoint/2010/main" val="2792403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dust mites and their allergens.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62</a:t>
            </a:fld>
            <a:endParaRPr lang="en-US"/>
          </a:p>
        </p:txBody>
      </p:sp>
    </p:spTree>
    <p:extLst>
      <p:ext uri="{BB962C8B-B14F-4D97-AF65-F5344CB8AC3E}">
        <p14:creationId xmlns:p14="http://schemas.microsoft.com/office/powerpoint/2010/main" val="6433222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 mites are microscopic. They burrow into textile furniture and bedding and cannot be seen easily.</a:t>
            </a:r>
          </a:p>
          <a:p>
            <a:r>
              <a:rPr lang="en-US" dirty="0"/>
              <a:t>Two of the most common types of allergies to dust mites come from reactions to two types of dust mites, </a:t>
            </a:r>
            <a:r>
              <a:rPr lang="en-US" i="1" dirty="0" err="1"/>
              <a:t>Dermatophagoides</a:t>
            </a:r>
            <a:r>
              <a:rPr lang="en-US" i="1" dirty="0"/>
              <a:t> </a:t>
            </a:r>
            <a:r>
              <a:rPr lang="en-US" i="1" dirty="0" err="1"/>
              <a:t>farinae</a:t>
            </a:r>
            <a:r>
              <a:rPr lang="en-US" i="1" dirty="0"/>
              <a:t> </a:t>
            </a:r>
            <a:r>
              <a:rPr lang="en-US" dirty="0"/>
              <a:t>and</a:t>
            </a:r>
            <a:r>
              <a:rPr lang="en-US" i="1" dirty="0"/>
              <a:t> </a:t>
            </a:r>
            <a:r>
              <a:rPr lang="en-US" i="1" dirty="0" err="1"/>
              <a:t>Dermatophagoides</a:t>
            </a:r>
            <a:r>
              <a:rPr lang="en-US" i="1" dirty="0"/>
              <a:t> </a:t>
            </a:r>
            <a:r>
              <a:rPr lang="en-US" i="1" dirty="0" err="1"/>
              <a:t>pteronyssinus</a:t>
            </a:r>
            <a:r>
              <a:rPr lang="en-US" dirty="0"/>
              <a:t>. If you have heard of allergy testing for Der f or Der p, these are the mixtures of allergens from those two common types of dust mites.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63</a:t>
            </a:fld>
            <a:endParaRPr lang="en-US"/>
          </a:p>
        </p:txBody>
      </p:sp>
    </p:spTree>
    <p:extLst>
      <p:ext uri="{BB962C8B-B14F-4D97-AF65-F5344CB8AC3E}">
        <p14:creationId xmlns:p14="http://schemas.microsoft.com/office/powerpoint/2010/main" val="36585193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exposure source is the dust mite, the allergens are found on much smaller particles   people inhale. Allergens are found in fragments of dust mite body parts and dust mite droppings. The allergens can trigger an allergic reaction in some people. </a:t>
            </a:r>
          </a:p>
          <a:p>
            <a:r>
              <a:rPr lang="en-US" dirty="0"/>
              <a:t>This slide shows examples of some types of allergens. Der f 1 comes from one type of dust mite, Der p 1 comes from another type of dust mite, and so on.</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64</a:t>
            </a:fld>
            <a:endParaRPr lang="en-US"/>
          </a:p>
        </p:txBody>
      </p:sp>
    </p:spTree>
    <p:extLst>
      <p:ext uri="{BB962C8B-B14F-4D97-AF65-F5344CB8AC3E}">
        <p14:creationId xmlns:p14="http://schemas.microsoft.com/office/powerpoint/2010/main" val="17345849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types of dust mites like the warm, humid conditions found in some homes, but some dust mites can survive in colder and drier conditions. For example, the dust mite that produces the Der f 1 allergen can survive well in the Northeast, but the tropical dust mite (</a:t>
            </a:r>
            <a:r>
              <a:rPr lang="en-US" i="1" dirty="0" err="1"/>
              <a:t>Blomia</a:t>
            </a:r>
            <a:r>
              <a:rPr lang="en-US" i="1" dirty="0"/>
              <a:t> tropicalis</a:t>
            </a:r>
            <a:r>
              <a:rPr lang="en-US" dirty="0"/>
              <a:t>) has higher humidity requirements. Therefore, it is unusual to find the tropical dust mite in the North, much less the allergens it can produce. People who are allergic to one type of dust mite can be allergic to other types too; this is called cross-reactivity.</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65</a:t>
            </a:fld>
            <a:endParaRPr lang="en-US"/>
          </a:p>
        </p:txBody>
      </p:sp>
    </p:spTree>
    <p:extLst>
      <p:ext uri="{BB962C8B-B14F-4D97-AF65-F5344CB8AC3E}">
        <p14:creationId xmlns:p14="http://schemas.microsoft.com/office/powerpoint/2010/main" val="30326662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decrease exposure to dust mites, residents should</a:t>
            </a:r>
            <a:endParaRPr lang="en-US" sz="1100" dirty="0"/>
          </a:p>
          <a:p>
            <a:pPr marL="685800" lvl="1" indent="-228600">
              <a:buFont typeface="+mj-lt"/>
              <a:buAutoNum type="arabicPeriod"/>
            </a:pPr>
            <a:r>
              <a:rPr lang="en-US" dirty="0"/>
              <a:t>Wash bedding regularly</a:t>
            </a:r>
            <a:endParaRPr lang="en-US" sz="1100" dirty="0"/>
          </a:p>
          <a:p>
            <a:pPr marL="685800" lvl="1" indent="-228600">
              <a:buFont typeface="+mj-lt"/>
              <a:buAutoNum type="arabicPeriod"/>
            </a:pPr>
            <a:r>
              <a:rPr lang="en-US" dirty="0"/>
              <a:t>Remove carpeting, if possible, or vacuum regularly</a:t>
            </a:r>
            <a:endParaRPr lang="en-US" sz="1100" dirty="0"/>
          </a:p>
          <a:p>
            <a:pPr marL="685800" lvl="1" indent="-228600">
              <a:buFont typeface="+mj-lt"/>
              <a:buAutoNum type="arabicPeriod"/>
            </a:pPr>
            <a:r>
              <a:rPr lang="en-US" dirty="0"/>
              <a:t>Use allergen-proof mattress and pillow covers.</a:t>
            </a:r>
            <a:endParaRPr lang="en-US" sz="1100" dirty="0"/>
          </a:p>
          <a:p>
            <a:r>
              <a:rPr lang="en-US" dirty="0"/>
              <a:t>These strategies work better than others, such as opening a window or using an air filter. Particles associated with dust mites can settle out of the air quickly and attempts to “clean” the air might not remove the greatest sources of exposure, disturbance of dust.  Most studies have shown that dust mite allergens don’t stay in the air for a long time.</a:t>
            </a:r>
            <a:endParaRPr lang="en-US" sz="1100" dirty="0"/>
          </a:p>
          <a:p>
            <a:r>
              <a:rPr lang="en-US" dirty="0"/>
              <a:t> </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66</a:t>
            </a:fld>
            <a:endParaRPr lang="en-US"/>
          </a:p>
        </p:txBody>
      </p:sp>
    </p:spTree>
    <p:extLst>
      <p:ext uri="{BB962C8B-B14F-4D97-AF65-F5344CB8AC3E}">
        <p14:creationId xmlns:p14="http://schemas.microsoft.com/office/powerpoint/2010/main" val="6813517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67</a:t>
            </a:fld>
            <a:endParaRPr lang="en-US"/>
          </a:p>
        </p:txBody>
      </p:sp>
      <p:sp>
        <p:nvSpPr>
          <p:cNvPr id="5" name="Notes Placeholder 2">
            <a:extLst>
              <a:ext uri="{FF2B5EF4-FFF2-40B4-BE49-F238E27FC236}">
                <a16:creationId xmlns:a16="http://schemas.microsoft.com/office/drawing/2014/main" id="{CF8AF99D-21BC-45E1-BA6C-C991BF3EF6E7}"/>
              </a:ext>
            </a:extLst>
          </p:cNvPr>
          <p:cNvSpPr txBox="1">
            <a:spLocks/>
          </p:cNvSpPr>
          <p:nvPr/>
        </p:nvSpPr>
        <p:spPr>
          <a:xfrm>
            <a:off x="577207" y="4459837"/>
            <a:ext cx="5681363" cy="4223882"/>
          </a:xfrm>
          <a:prstGeom prst="rect">
            <a:avLst/>
          </a:prstGeom>
        </p:spPr>
        <p:txBody>
          <a:bodyPr vert="horz" lIns="89136" tIns="44568" rIns="89136" bIns="44568" rtlCol="0">
            <a:normAutofit/>
          </a:bodyPr>
          <a:lst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It is difficult to get rid of dust mites in homes because they burrow into upholstered furniture, mattresses, and bedding. However, by washing bedding frequently, residents can decrease their exposure to dust mite allergens. Residents don’t need to use hot water for washing bedding. Warm water is fine to get rid of the dust mites and remove their allergens.</a:t>
            </a:r>
          </a:p>
          <a:p>
            <a:r>
              <a:rPr lang="en-US" dirty="0"/>
              <a:t>As mentioned previously, all dust mites need humidity. Residents can use try using a device (hygrometer) to measure relative humidity in the home. Dehumidifiers can decrease the humidity and make it difficult for dust mites to survive. Residents should be careful not to dry out the air too much because it also can dry out a person’s mucus membranes.</a:t>
            </a:r>
          </a:p>
          <a:p>
            <a:pPr eaLnBrk="1" hangingPunct="1"/>
            <a:r>
              <a:rPr lang="en-US" dirty="0"/>
              <a:t> </a:t>
            </a:r>
            <a:endParaRPr lang="en-US" sz="1100" dirty="0"/>
          </a:p>
          <a:p>
            <a:pPr eaLnBrk="1" hangingPunct="1"/>
            <a:endParaRPr lang="en-US" dirty="0"/>
          </a:p>
        </p:txBody>
      </p:sp>
    </p:spTree>
    <p:extLst>
      <p:ext uri="{BB962C8B-B14F-4D97-AF65-F5344CB8AC3E}">
        <p14:creationId xmlns:p14="http://schemas.microsoft.com/office/powerpoint/2010/main" val="3507736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Dust Mite Module is to focus on ways to reduce exposures to dust mite allergens. While the Core assessment of the Checklist should be used for all types of housing, the Dust Mite Module should be used if dust mite issues are suspected.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68</a:t>
            </a:fld>
            <a:endParaRPr lang="en-US"/>
          </a:p>
        </p:txBody>
      </p:sp>
    </p:spTree>
    <p:extLst>
      <p:ext uri="{BB962C8B-B14F-4D97-AF65-F5344CB8AC3E}">
        <p14:creationId xmlns:p14="http://schemas.microsoft.com/office/powerpoint/2010/main" val="2704262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Dust Mite Module might not be useful for very dry parts of the country.  As mentioned earlier, dust mites need high humidity (above 50% relative humidity), so not all places have dust mites. Studies show that areas with very dry climates, such as deserts, don’t have dust mites or their allergens. In these very dry places, the home visit would likely focus on other asthma triggers.</a:t>
            </a:r>
          </a:p>
          <a:p>
            <a:r>
              <a:rPr lang="en-US" dirty="0"/>
              <a:t>However, some places with higher humidity, such as the southern coast, might be so humid that dust mites thrive. In such areas, it will be difficult to control the dust mites themselves. Instead, the home visit should focus on trying to decrease the allergens. For example, residents should try washing bedding, avoiding carpet, and decreasing red check box factors indicated in the Dust Mite Module.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69</a:t>
            </a:fld>
            <a:endParaRPr lang="en-US"/>
          </a:p>
        </p:txBody>
      </p:sp>
    </p:spTree>
    <p:extLst>
      <p:ext uri="{BB962C8B-B14F-4D97-AF65-F5344CB8AC3E}">
        <p14:creationId xmlns:p14="http://schemas.microsoft.com/office/powerpoint/2010/main" val="2984943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studies measured particle sizes of asthma triggers. Secondhand smoke has the smallest particles compared with those of other asthma triggers on this slide. </a:t>
            </a:r>
          </a:p>
          <a:p>
            <a:r>
              <a:rPr lang="en-US" dirty="0"/>
              <a:t>Cat and dog allergens have small, medium, and large particles. Small particles are less than 2.5 microns, medium are 2.5 to 10 microns, and large are more than 10 microns in size. The small particles of cat and dog allergens stay in the air for a long time and can be easily spread throughout a home. Because of that, people who are allergic to cats or dogs often begin to have symptoms within minutes of walking into a home. </a:t>
            </a:r>
          </a:p>
          <a:p>
            <a:r>
              <a:rPr lang="en-US" dirty="0"/>
              <a:t>Dust mite and cockroach allergens are mainly on large particles, which settle out of the air quickly. Therefore, people who are allergic to dust mites and cockroaches might not experience symptoms when they first enter a home. </a:t>
            </a:r>
          </a:p>
          <a:p>
            <a:r>
              <a:rPr lang="en-US" dirty="0"/>
              <a:t>Mold and pollens are medium to large, but smaller fragments of those can stay airborne for a long time and still be asthma triggers.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2660642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contains additional resources.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70</a:t>
            </a:fld>
            <a:endParaRPr lang="en-US"/>
          </a:p>
        </p:txBody>
      </p:sp>
    </p:spTree>
    <p:extLst>
      <p:ext uri="{BB962C8B-B14F-4D97-AF65-F5344CB8AC3E}">
        <p14:creationId xmlns:p14="http://schemas.microsoft.com/office/powerpoint/2010/main" val="14379077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additional resources that might be helpful for the home visitor or the resident. We suggest giving the resident a copy of these resources and other local resources that might help them control indoor allergens.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71</a:t>
            </a:fld>
            <a:endParaRPr lang="en-US"/>
          </a:p>
        </p:txBody>
      </p:sp>
    </p:spTree>
    <p:extLst>
      <p:ext uri="{BB962C8B-B14F-4D97-AF65-F5344CB8AC3E}">
        <p14:creationId xmlns:p14="http://schemas.microsoft.com/office/powerpoint/2010/main" val="30384240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additional resources from EPA about moisture and mold, duct cleaning, and outdoor air.</a:t>
            </a:r>
            <a:endParaRPr lang="en-US" sz="1100" dirty="0"/>
          </a:p>
          <a:p>
            <a:pPr marL="685800" lvl="1" indent="-228600">
              <a:buFont typeface="+mj-lt"/>
              <a:buAutoNum type="arabicPeriod"/>
            </a:pPr>
            <a:r>
              <a:rPr lang="en-US" b="1" dirty="0"/>
              <a:t>A Brief Guide to Mold, Moisture and Your Home</a:t>
            </a:r>
            <a:r>
              <a:rPr lang="en-US" dirty="0"/>
              <a:t>: www.epa.gov/mold/brief-guide-mold-moisture-and-your-home</a:t>
            </a:r>
            <a:endParaRPr lang="en-US" sz="1100" dirty="0"/>
          </a:p>
          <a:p>
            <a:pPr marL="685800" lvl="1" indent="-228600">
              <a:buFont typeface="+mj-lt"/>
              <a:buAutoNum type="arabicPeriod"/>
            </a:pPr>
            <a:r>
              <a:rPr lang="en-US" b="1" dirty="0"/>
              <a:t>EPA’s Should You Have Your Ducts Cleaned? </a:t>
            </a:r>
            <a:r>
              <a:rPr lang="en-US" u="sng" dirty="0">
                <a:hlinkClick r:id="rId3"/>
              </a:rPr>
              <a:t>www.epa.gov/indoor-air-quality-iaq/should-you-have-air-ducts-your-home-cleaned</a:t>
            </a:r>
            <a:endParaRPr lang="en-US" sz="1100" dirty="0"/>
          </a:p>
          <a:p>
            <a:pPr marL="685800" lvl="1" indent="-228600">
              <a:buFont typeface="+mj-lt"/>
              <a:buAutoNum type="arabicPeriod"/>
            </a:pPr>
            <a:r>
              <a:rPr lang="en-US" b="1" dirty="0" err="1"/>
              <a:t>AirNow</a:t>
            </a:r>
            <a:r>
              <a:rPr lang="en-US" b="1" dirty="0"/>
              <a:t>:</a:t>
            </a:r>
            <a:r>
              <a:rPr lang="en-US" dirty="0"/>
              <a:t> </a:t>
            </a:r>
            <a:r>
              <a:rPr lang="en-US" u="sng" dirty="0">
                <a:hlinkClick r:id="rId4"/>
              </a:rPr>
              <a:t>www.epa.gov/airnow</a:t>
            </a:r>
            <a:endParaRPr lang="en-US" sz="1100" dirty="0"/>
          </a:p>
          <a:p>
            <a:pPr marL="445679" lvl="1"/>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72</a:t>
            </a:fld>
            <a:endParaRPr lang="en-US"/>
          </a:p>
        </p:txBody>
      </p:sp>
    </p:spTree>
    <p:extLst>
      <p:ext uri="{BB962C8B-B14F-4D97-AF65-F5344CB8AC3E}">
        <p14:creationId xmlns:p14="http://schemas.microsoft.com/office/powerpoint/2010/main" val="37816047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357">
              <a:defRPr/>
            </a:pPr>
            <a:r>
              <a:rPr lang="en-US" dirty="0"/>
              <a:t>Extra slides are included for more information for home visitors.</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73</a:t>
            </a:fld>
            <a:endParaRPr lang="en-US"/>
          </a:p>
        </p:txBody>
      </p:sp>
    </p:spTree>
    <p:extLst>
      <p:ext uri="{BB962C8B-B14F-4D97-AF65-F5344CB8AC3E}">
        <p14:creationId xmlns:p14="http://schemas.microsoft.com/office/powerpoint/2010/main" val="2931232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heating ventilation and air conditioning (HVAC) units should come with manufacturer's instructions. Read those or find them online. The units might require regular cleaning or inspections, which can help control asthma and allergies. </a:t>
            </a:r>
            <a:endParaRPr lang="en-US" sz="1100" dirty="0"/>
          </a:p>
          <a:p>
            <a:r>
              <a:rPr lang="en-US" dirty="0"/>
              <a:t>To help prevent asthma triggers such as dust from entering the living space through the HVAC system, </a:t>
            </a:r>
            <a:endParaRPr lang="en-US" sz="1100" dirty="0"/>
          </a:p>
          <a:p>
            <a:pPr marL="1085850" lvl="2" indent="-171450">
              <a:buFont typeface="Arial" panose="020B0604020202020204" pitchFamily="34" charset="0"/>
              <a:buChar char="•"/>
            </a:pPr>
            <a:r>
              <a:rPr lang="en-US" dirty="0"/>
              <a:t>Seal holes around the room vents</a:t>
            </a:r>
            <a:endParaRPr lang="en-US" sz="1100" dirty="0"/>
          </a:p>
          <a:p>
            <a:pPr marL="1085850" lvl="2" indent="-171450">
              <a:buFont typeface="Arial" panose="020B0604020202020204" pitchFamily="34" charset="0"/>
              <a:buChar char="•"/>
            </a:pPr>
            <a:r>
              <a:rPr lang="en-US" dirty="0"/>
              <a:t>Install filters that are appropriate for the system, if possible. Initial filter installation should be addressed by an HVAC professional. Keep in mind that filters may need to be replaced, in many cases, about every 3 months. Residents can refer to the manufacturer’s instructions for the HVAC unit to replace the filters. </a:t>
            </a:r>
            <a:endParaRPr lang="en-US" sz="1100" dirty="0"/>
          </a:p>
          <a:p>
            <a:pPr marL="1085850" lvl="2" indent="-171450">
              <a:buFont typeface="Arial" panose="020B0604020202020204" pitchFamily="34" charset="0"/>
              <a:buChar char="•"/>
            </a:pPr>
            <a:r>
              <a:rPr lang="en-US" dirty="0"/>
              <a:t>Read EPA’s “Should You Have Your Ducts Cleaned?” </a:t>
            </a:r>
            <a:endParaRPr lang="en-US" sz="1100" dirty="0"/>
          </a:p>
          <a:p>
            <a:pPr lvl="0">
              <a:defRPr/>
            </a:pPr>
            <a:endParaRPr lang="en-US" sz="11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74</a:t>
            </a:fld>
            <a:endParaRPr lang="en-US"/>
          </a:p>
        </p:txBody>
      </p:sp>
    </p:spTree>
    <p:extLst>
      <p:ext uri="{BB962C8B-B14F-4D97-AF65-F5344CB8AC3E}">
        <p14:creationId xmlns:p14="http://schemas.microsoft.com/office/powerpoint/2010/main" val="7112361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Fuel burning appliances</a:t>
            </a:r>
            <a:r>
              <a:rPr lang="en-US" dirty="0"/>
              <a:t>: The most important thing to do when using any type of heating appliance that uses a fuel, such as wood, gas, or kerosene, is to ventilate! Make sure that</a:t>
            </a:r>
            <a:endParaRPr lang="en-US" sz="1100" dirty="0"/>
          </a:p>
          <a:p>
            <a:pPr marL="1085850" lvl="2" indent="-171450">
              <a:buFont typeface="Arial" panose="020B0604020202020204" pitchFamily="34" charset="0"/>
              <a:buChar char="•"/>
            </a:pPr>
            <a:r>
              <a:rPr lang="en-US" dirty="0"/>
              <a:t>the appliance is vented to the outdoors, or</a:t>
            </a:r>
            <a:endParaRPr lang="en-US" sz="1100" dirty="0"/>
          </a:p>
          <a:p>
            <a:pPr marL="1085850" lvl="2" indent="-171450">
              <a:buFont typeface="Arial" panose="020B0604020202020204" pitchFamily="34" charset="0"/>
              <a:buChar char="•"/>
            </a:pPr>
            <a:r>
              <a:rPr lang="en-US" dirty="0"/>
              <a:t>the room is ventilated by opening windows or doors. </a:t>
            </a:r>
            <a:endParaRPr lang="en-US" sz="1100" dirty="0"/>
          </a:p>
          <a:p>
            <a:r>
              <a:rPr lang="en-US" dirty="0"/>
              <a:t>In many cases, ventilating a room may be challenging because heat will be lost, so find a solution that works for the resident.</a:t>
            </a:r>
            <a:endParaRPr lang="en-US" sz="1100" dirty="0"/>
          </a:p>
          <a:p>
            <a:r>
              <a:rPr lang="en-US" i="1" dirty="0"/>
              <a:t>Caution</a:t>
            </a:r>
            <a:r>
              <a:rPr lang="en-US" dirty="0"/>
              <a:t>: Ventilate safely! To prevent fire hazards, make sure doors and shutters to appliances are firmly closed before ventilating the space. </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75</a:t>
            </a:fld>
            <a:endParaRPr lang="en-US"/>
          </a:p>
        </p:txBody>
      </p:sp>
    </p:spTree>
    <p:extLst>
      <p:ext uri="{BB962C8B-B14F-4D97-AF65-F5344CB8AC3E}">
        <p14:creationId xmlns:p14="http://schemas.microsoft.com/office/powerpoint/2010/main" val="16654246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sources that do not involve fuel-burning, such as radiators, baseboard heaters, and space heaters, all can produce, transmit, emit, or cause reactions with indoor air pollutants, such as dust, nitrogen dioxide (which is a combustion by-product), and other pollutants. To help reduce indoor pollutants, a resident can </a:t>
            </a:r>
            <a:endParaRPr lang="en-US" sz="1100" dirty="0"/>
          </a:p>
          <a:p>
            <a:pPr marL="1085850" lvl="2" indent="-171450">
              <a:buFont typeface="Arial" panose="020B0604020202020204" pitchFamily="34" charset="0"/>
              <a:buChar char="•"/>
            </a:pPr>
            <a:r>
              <a:rPr lang="en-US" dirty="0"/>
              <a:t>Ventilate the room and consider wearing warm clothes or blankets</a:t>
            </a:r>
            <a:endParaRPr lang="en-US" sz="1100" dirty="0"/>
          </a:p>
          <a:p>
            <a:pPr marL="1085850" lvl="2" indent="-171450">
              <a:buFont typeface="Arial" panose="020B0604020202020204" pitchFamily="34" charset="0"/>
              <a:buChar char="•"/>
            </a:pPr>
            <a:r>
              <a:rPr lang="en-US" dirty="0"/>
              <a:t>Keep appliances, especially appliance vents, free of dust and debris</a:t>
            </a:r>
            <a:endParaRPr lang="en-US" sz="1100" dirty="0"/>
          </a:p>
          <a:p>
            <a:pPr marL="1085850" lvl="2" indent="-171450">
              <a:buFont typeface="Arial" panose="020B0604020202020204" pitchFamily="34" charset="0"/>
              <a:buChar char="•"/>
            </a:pPr>
            <a:r>
              <a:rPr lang="en-US" dirty="0"/>
              <a:t>Keep area surrounding the heating appliance free of clutter and debris </a:t>
            </a:r>
            <a:endParaRPr lang="en-US" sz="1100" dirty="0"/>
          </a:p>
          <a:p>
            <a:r>
              <a:rPr lang="en-US" dirty="0"/>
              <a:t>When possible, use air cleaners or filters along with the specific device. Keep heater surfaces clean and free of dust and debris. Also keep heater surfaces away from materials that might be heat sensitive to avoid fires or chemical reactions that emit VOCs. </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76</a:t>
            </a:fld>
            <a:endParaRPr lang="en-US"/>
          </a:p>
        </p:txBody>
      </p:sp>
    </p:spTree>
    <p:extLst>
      <p:ext uri="{BB962C8B-B14F-4D97-AF65-F5344CB8AC3E}">
        <p14:creationId xmlns:p14="http://schemas.microsoft.com/office/powerpoint/2010/main" val="19991491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77</a:t>
            </a:fld>
            <a:endParaRPr lang="en-US"/>
          </a:p>
        </p:txBody>
      </p:sp>
    </p:spTree>
    <p:extLst>
      <p:ext uri="{BB962C8B-B14F-4D97-AF65-F5344CB8AC3E}">
        <p14:creationId xmlns:p14="http://schemas.microsoft.com/office/powerpoint/2010/main" val="26885859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Smoke-free polices are important for residents with asthma and creates a healthier environment for all residents. Here is detailed information about how to start a smoke-free housing policy.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78</a:t>
            </a:fld>
            <a:endParaRPr lang="en-US"/>
          </a:p>
        </p:txBody>
      </p:sp>
    </p:spTree>
    <p:extLst>
      <p:ext uri="{BB962C8B-B14F-4D97-AF65-F5344CB8AC3E}">
        <p14:creationId xmlns:p14="http://schemas.microsoft.com/office/powerpoint/2010/main" val="19057404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79</a:t>
            </a:fld>
            <a:endParaRPr lang="en-US"/>
          </a:p>
        </p:txBody>
      </p:sp>
    </p:spTree>
    <p:extLst>
      <p:ext uri="{BB962C8B-B14F-4D97-AF65-F5344CB8AC3E}">
        <p14:creationId xmlns:p14="http://schemas.microsoft.com/office/powerpoint/2010/main" val="3201708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large particles associated with dust mites, cockroaches, mold, and pollen can settle out of the air quickly. However, they can also be re-suspended in the air by various activities. That can happen when vacuuming, sweeping, cleaning, playing on carpeted floors, using fans, and tossing and turning in bed. </a:t>
            </a:r>
          </a:p>
          <a:p>
            <a:r>
              <a:rPr lang="en-US" dirty="0"/>
              <a:t>Portable air cleaners will not “clean” the air of the large particles that are briefly re-suspended, but they can remove small and medium particles that tend to stay in the air. For example, a person with dust mite allergy would not be helped by trying to remove dust mite allergens with an air cleaner. That person might benefit more by using dust mite mattress covers to keep the large particles from being inhaled while sleeping. On the other hand, an air cleaner could help with removing small particles such as those containing allergens from mice. </a:t>
            </a:r>
          </a:p>
          <a:p>
            <a:r>
              <a:rPr lang="en-US" dirty="0"/>
              <a:t>Vacuum cleaners with high-efficiency (HEPA) filters can remove a wide range of particle sizes and should be considered for persons with asthma or allergies. Cleaning out filters and vacuum bags can lead to exposure, so appropriate precautions should be taken. Bags are best emptied in an area away from the main living space, such as a garage.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13011801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Exposure to high levels of cat or dog allergens, such as those in homes where a cat or dog lives, has been associated with decreased prevalence of allergy and asthma in some communities. However, the exposure must have occurred early in life and at high enough levels to essentially change the immune response of infants and toddlers. </a:t>
            </a:r>
          </a:p>
          <a:p>
            <a:r>
              <a:rPr lang="en-US" dirty="0"/>
              <a:t>If a person is already allergic to cats or dogs, merely being in the home with a cat or dog can trigger allergic symptoms and potentially an asthma attack. Once allergic to pets, the best way to avoid symptoms is to avoid cats or dogs.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80</a:t>
            </a:fld>
            <a:endParaRPr lang="en-US"/>
          </a:p>
        </p:txBody>
      </p:sp>
    </p:spTree>
    <p:extLst>
      <p:ext uri="{BB962C8B-B14F-4D97-AF65-F5344CB8AC3E}">
        <p14:creationId xmlns:p14="http://schemas.microsoft.com/office/powerpoint/2010/main" val="6625623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81</a:t>
            </a:fld>
            <a:endParaRPr lang="en-US"/>
          </a:p>
        </p:txBody>
      </p:sp>
    </p:spTree>
    <p:extLst>
      <p:ext uri="{BB962C8B-B14F-4D97-AF65-F5344CB8AC3E}">
        <p14:creationId xmlns:p14="http://schemas.microsoft.com/office/powerpoint/2010/main" val="30746621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detailed slide that shows two common types of cockroaches and their egg sacs.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82</a:t>
            </a:fld>
            <a:endParaRPr lang="en-US"/>
          </a:p>
        </p:txBody>
      </p:sp>
    </p:spTree>
    <p:extLst>
      <p:ext uri="{BB962C8B-B14F-4D97-AF65-F5344CB8AC3E}">
        <p14:creationId xmlns:p14="http://schemas.microsoft.com/office/powerpoint/2010/main" val="34215855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ways to keep cockroaches and other pests from entering the home:</a:t>
            </a:r>
            <a:endParaRPr lang="en-US" sz="1100" dirty="0"/>
          </a:p>
          <a:p>
            <a:pPr lvl="0"/>
            <a:r>
              <a:rPr lang="en-US" dirty="0"/>
              <a:t>1. Block entry points</a:t>
            </a:r>
            <a:endParaRPr lang="en-US" sz="1100" dirty="0"/>
          </a:p>
          <a:p>
            <a:pPr marL="628650" lvl="1" indent="-171450">
              <a:buFont typeface="Arial" panose="020B0604020202020204" pitchFamily="34" charset="0"/>
              <a:buChar char="•"/>
            </a:pPr>
            <a:r>
              <a:rPr lang="en-US" dirty="0"/>
              <a:t>Seal cracks with caulk and repair holes in the building’s exterior</a:t>
            </a:r>
            <a:endParaRPr lang="en-US" sz="1100" dirty="0"/>
          </a:p>
          <a:p>
            <a:pPr marL="628650" lvl="1" indent="-171450">
              <a:buFont typeface="Arial" panose="020B0604020202020204" pitchFamily="34" charset="0"/>
              <a:buChar char="•"/>
            </a:pPr>
            <a:r>
              <a:rPr lang="en-US" dirty="0"/>
              <a:t>Install door sweeps and weather-proof seals on doors (including garage doors)</a:t>
            </a:r>
            <a:endParaRPr lang="en-US" sz="1100" dirty="0"/>
          </a:p>
          <a:p>
            <a:pPr marL="628650" lvl="1" indent="-171450">
              <a:buFont typeface="Arial" panose="020B0604020202020204" pitchFamily="34" charset="0"/>
              <a:buChar char="•"/>
            </a:pPr>
            <a:r>
              <a:rPr lang="en-US" dirty="0"/>
              <a:t>Weather-proof windows and place screens on windows and attic vents</a:t>
            </a:r>
            <a:endParaRPr lang="en-US" sz="1100" dirty="0"/>
          </a:p>
          <a:p>
            <a:pPr marL="628650" lvl="1" indent="-171450">
              <a:buFont typeface="Arial" panose="020B0604020202020204" pitchFamily="34" charset="0"/>
              <a:buChar char="•"/>
            </a:pPr>
            <a:r>
              <a:rPr lang="en-US" dirty="0"/>
              <a:t>Prune branches and shrubs that touch the building.</a:t>
            </a:r>
            <a:endParaRPr lang="en-US" sz="1100" dirty="0"/>
          </a:p>
          <a:p>
            <a:pPr lvl="0"/>
            <a:r>
              <a:rPr lang="en-US" dirty="0"/>
              <a:t>2. Keep water and food out of reach</a:t>
            </a:r>
            <a:endParaRPr lang="en-US" sz="1100" dirty="0"/>
          </a:p>
          <a:p>
            <a:pPr marL="628650" lvl="1" indent="-171450">
              <a:buFont typeface="Arial" panose="020B0604020202020204" pitchFamily="34" charset="0"/>
              <a:buChar char="•"/>
            </a:pPr>
            <a:r>
              <a:rPr lang="en-US" dirty="0"/>
              <a:t>Store food in sealed containers</a:t>
            </a:r>
            <a:endParaRPr lang="en-US" sz="1100" dirty="0"/>
          </a:p>
          <a:p>
            <a:pPr marL="628650" lvl="1" indent="-171450">
              <a:buFont typeface="Arial" panose="020B0604020202020204" pitchFamily="34" charset="0"/>
              <a:buChar char="•"/>
            </a:pPr>
            <a:r>
              <a:rPr lang="en-US" dirty="0"/>
              <a:t>Clean regularly</a:t>
            </a:r>
            <a:endParaRPr lang="en-US" sz="1100" dirty="0"/>
          </a:p>
          <a:p>
            <a:pPr marL="628650" lvl="1" indent="-171450">
              <a:buFont typeface="Arial" panose="020B0604020202020204" pitchFamily="34" charset="0"/>
              <a:buChar char="•"/>
            </a:pPr>
            <a:r>
              <a:rPr lang="en-US" dirty="0"/>
              <a:t>Throw trash away regularly</a:t>
            </a:r>
            <a:endParaRPr lang="en-US" sz="1100" dirty="0"/>
          </a:p>
          <a:p>
            <a:pPr marL="628650" lvl="1" indent="-171450">
              <a:buFont typeface="Arial" panose="020B0604020202020204" pitchFamily="34" charset="0"/>
              <a:buChar char="•"/>
            </a:pPr>
            <a:r>
              <a:rPr lang="en-US" dirty="0"/>
              <a:t>Repair water leaks</a:t>
            </a:r>
            <a:endParaRPr lang="en-US" sz="1100" dirty="0"/>
          </a:p>
          <a:p>
            <a:pPr marL="628650" lvl="1" indent="-171450">
              <a:buFont typeface="Arial" panose="020B0604020202020204" pitchFamily="34" charset="0"/>
              <a:buChar char="•"/>
            </a:pPr>
            <a:r>
              <a:rPr lang="en-US" dirty="0"/>
              <a:t>Place stoppers in all drains</a:t>
            </a:r>
            <a:endParaRPr lang="en-US" sz="1100" dirty="0"/>
          </a:p>
          <a:p>
            <a:pPr marL="628650" lvl="1" indent="-171450">
              <a:buFont typeface="Arial" panose="020B0604020202020204" pitchFamily="34" charset="0"/>
              <a:buChar char="•"/>
            </a:pPr>
            <a:r>
              <a:rPr lang="en-US" dirty="0"/>
              <a:t>Wipe up spills quickly</a:t>
            </a:r>
            <a:endParaRPr lang="en-US" sz="1100" dirty="0"/>
          </a:p>
          <a:p>
            <a:pPr lvl="0"/>
            <a:r>
              <a:rPr lang="en-US" dirty="0"/>
              <a:t>3. Get rid of places where pests can hide</a:t>
            </a:r>
            <a:endParaRPr lang="en-US" sz="1100" dirty="0"/>
          </a:p>
          <a:p>
            <a:pPr marL="628650" lvl="1" indent="-171450">
              <a:buFont typeface="Arial" panose="020B0604020202020204" pitchFamily="34" charset="0"/>
              <a:buChar char="•"/>
            </a:pPr>
            <a:r>
              <a:rPr lang="en-US" dirty="0"/>
              <a:t>Keep firewood and trash cans away from the building</a:t>
            </a:r>
            <a:endParaRPr lang="en-US" sz="1100" dirty="0"/>
          </a:p>
          <a:p>
            <a:pPr marL="628650" lvl="1" indent="-171450">
              <a:buFont typeface="Arial" panose="020B0604020202020204" pitchFamily="34" charset="0"/>
              <a:buChar char="•"/>
            </a:pPr>
            <a:r>
              <a:rPr lang="en-US" dirty="0"/>
              <a:t>Remove clutter from basements and crawl spaces</a:t>
            </a:r>
            <a:endParaRPr lang="en-US" sz="1100" dirty="0"/>
          </a:p>
          <a:p>
            <a:pPr marL="628650" lvl="1" indent="-171450">
              <a:buFont typeface="Arial" panose="020B0604020202020204" pitchFamily="34" charset="0"/>
              <a:buChar char="•"/>
            </a:pPr>
            <a:r>
              <a:rPr lang="en-US" dirty="0"/>
              <a:t>Clean gutters </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83</a:t>
            </a:fld>
            <a:endParaRPr lang="en-US"/>
          </a:p>
        </p:txBody>
      </p:sp>
    </p:spTree>
    <p:extLst>
      <p:ext uri="{BB962C8B-B14F-4D97-AF65-F5344CB8AC3E}">
        <p14:creationId xmlns:p14="http://schemas.microsoft.com/office/powerpoint/2010/main" val="18487299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84</a:t>
            </a:fld>
            <a:endParaRPr lang="en-US"/>
          </a:p>
        </p:txBody>
      </p:sp>
    </p:spTree>
    <p:extLst>
      <p:ext uri="{BB962C8B-B14F-4D97-AF65-F5344CB8AC3E}">
        <p14:creationId xmlns:p14="http://schemas.microsoft.com/office/powerpoint/2010/main" val="30471684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i="1" dirty="0"/>
              <a:t>Homeowner’s and Renter’s Guide to Mold Cleanup After a Disaster</a:t>
            </a:r>
            <a:r>
              <a:rPr lang="en-US" dirty="0"/>
              <a:t> tells how to safely address severe mold issues after a disaster. This document was developed by several federal agencies including CDC, EPA, and HUD, among others. </a:t>
            </a:r>
          </a:p>
          <a:p>
            <a:r>
              <a:rPr lang="en-US" dirty="0"/>
              <a:t>It is available on these websites: </a:t>
            </a:r>
          </a:p>
          <a:p>
            <a:pPr marL="171450" indent="-171450">
              <a:buFont typeface="Arial" panose="020B0604020202020204" pitchFamily="34" charset="0"/>
              <a:buChar char="•"/>
            </a:pPr>
            <a:r>
              <a:rPr lang="en-US" dirty="0">
                <a:hlinkClick r:id="rId3"/>
              </a:rPr>
              <a:t>https://www.cdc.gov/mold/cleanup-guide.html</a:t>
            </a:r>
            <a:r>
              <a:rPr lang="en-US" dirty="0"/>
              <a:t> </a:t>
            </a:r>
          </a:p>
          <a:p>
            <a:pPr marL="171450" indent="-171450">
              <a:buFont typeface="Arial" panose="020B0604020202020204" pitchFamily="34" charset="0"/>
              <a:buChar char="•"/>
            </a:pPr>
            <a:r>
              <a:rPr lang="en-US" dirty="0">
                <a:hlinkClick r:id="rId4"/>
              </a:rPr>
              <a:t>https://www.epa.gov/sites/production/files/2017-08/documents/mold._homeowners_and_renters_guide_to_cleanup_after_disasters.pdf</a:t>
            </a:r>
            <a:r>
              <a:rPr lang="en-US" dirty="0"/>
              <a:t> </a:t>
            </a:r>
          </a:p>
          <a:p>
            <a:pPr marL="171450" indent="-171450">
              <a:buFont typeface="Arial" panose="020B0604020202020204" pitchFamily="34" charset="0"/>
              <a:buChar char="•"/>
            </a:pPr>
            <a:r>
              <a:rPr lang="en-US" dirty="0">
                <a:hlinkClick r:id="rId5"/>
              </a:rPr>
              <a:t>https://www.hud.gov/sites/documents/IEPWG_MOLD_CONS.PDF</a:t>
            </a:r>
            <a:r>
              <a:rPr lang="en-US" dirty="0"/>
              <a:t> </a:t>
            </a:r>
          </a:p>
          <a:p>
            <a:endParaRPr lang="en-US" dirty="0"/>
          </a:p>
          <a:p>
            <a:r>
              <a:rPr lang="en-US" dirty="0"/>
              <a:t>Mold is an asthma trigger, so persons with asthma should not be involved with clean-up.</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85</a:t>
            </a:fld>
            <a:endParaRPr lang="en-US"/>
          </a:p>
        </p:txBody>
      </p:sp>
    </p:spTree>
    <p:extLst>
      <p:ext uri="{BB962C8B-B14F-4D97-AF65-F5344CB8AC3E}">
        <p14:creationId xmlns:p14="http://schemas.microsoft.com/office/powerpoint/2010/main" val="487557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Particle size can also affect where the particles go in the airways, and thus, how long a person is exposed to the particle. </a:t>
            </a:r>
          </a:p>
          <a:p>
            <a:r>
              <a:rPr lang="en-US" dirty="0"/>
              <a:t>Inhaled large particles are mainly caught in the nasal passages and are sneezed or coughed out. </a:t>
            </a:r>
          </a:p>
          <a:p>
            <a:r>
              <a:rPr lang="en-US" dirty="0"/>
              <a:t>Medium particles go deeper in the airways but can still be coughed out. </a:t>
            </a:r>
          </a:p>
          <a:p>
            <a:r>
              <a:rPr lang="en-US" dirty="0"/>
              <a:t>Smaller particles, such as secondhand smoke, go deep into the lungs and can stay there for a while, meaning they have a longer residence time in the body. Because gas exchange also occurs in the small airways, some of the chemicals, such as those from secondhand smoke, enter the bloodstream, resulting in longer exposure compared with large particles. </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313812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ATSDR_1">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p:cNvSpPr>
            <a:spLocks noGrp="1"/>
          </p:cNvSpPr>
          <p:nvPr>
            <p:ph type="subTitle" idx="1"/>
          </p:nvPr>
        </p:nvSpPr>
        <p:spPr>
          <a:xfrm>
            <a:off x="3922776" y="1463040"/>
            <a:ext cx="5084064" cy="658368"/>
          </a:xfrm>
          <a:prstGeom prst="rect">
            <a:avLst/>
          </a:prstGeom>
        </p:spPr>
        <p:txBody>
          <a:bodyPr/>
          <a:lstStyle>
            <a:lvl1pPr marL="0" indent="0" algn="l">
              <a:spcBef>
                <a:spcPts val="0"/>
              </a:spcBef>
              <a:buNone/>
              <a:defRPr sz="2400" b="1" baseline="0">
                <a:solidFill>
                  <a:srgbClr val="76AE99"/>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3922776" y="2468880"/>
            <a:ext cx="5084064" cy="969264"/>
          </a:xfrm>
          <a:prstGeom prst="rect">
            <a:avLst/>
          </a:prstGeom>
        </p:spPr>
        <p:txBody>
          <a:bodyPr/>
          <a:lstStyle>
            <a:lvl1pPr marL="0" indent="0" algn="l">
              <a:lnSpc>
                <a:spcPct val="100000"/>
              </a:lnSpc>
              <a:buNone/>
              <a:defRPr sz="2000"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4" name="Round Same Side Corner Rectangle 3"/>
          <p:cNvSpPr/>
          <p:nvPr userDrawn="1"/>
        </p:nvSpPr>
        <p:spPr>
          <a:xfrm rot="5400000">
            <a:off x="2367309" y="-2014293"/>
            <a:ext cx="897774" cy="5283258"/>
          </a:xfrm>
          <a:prstGeom prst="round2Same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82879" y="598515"/>
            <a:ext cx="8753303" cy="4364183"/>
          </a:xfrm>
          <a:prstGeom prst="rect">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256863" y="248734"/>
            <a:ext cx="5084064" cy="866834"/>
          </a:xfrm>
          <a:prstGeom prst="rect">
            <a:avLst/>
          </a:prstGeom>
        </p:spPr>
        <p:txBody>
          <a:bodyPr anchor="ctr" anchorCtr="0"/>
          <a:lstStyle>
            <a:lvl1pPr algn="l">
              <a:lnSpc>
                <a:spcPts val="3000"/>
              </a:lnSpc>
              <a:defRPr sz="3200" b="1" baseline="0">
                <a:solidFill>
                  <a:schemeClr val="bg2"/>
                </a:solidFill>
                <a:effectLst/>
                <a:latin typeface="Calibri" pitchFamily="34" charset="0"/>
              </a:defRPr>
            </a:lvl1pPr>
          </a:lstStyle>
          <a:p>
            <a:endParaRPr lang="en-US" dirty="0"/>
          </a:p>
        </p:txBody>
      </p:sp>
      <p:sp>
        <p:nvSpPr>
          <p:cNvPr id="6" name="TextBox 5">
            <a:extLst>
              <a:ext uri="{FF2B5EF4-FFF2-40B4-BE49-F238E27FC236}">
                <a16:creationId xmlns:a16="http://schemas.microsoft.com/office/drawing/2014/main" id="{E22FDB94-7696-4146-AFFD-FCE809411B1E}"/>
              </a:ext>
            </a:extLst>
          </p:cNvPr>
          <p:cNvSpPr txBox="1"/>
          <p:nvPr userDrawn="1"/>
        </p:nvSpPr>
        <p:spPr>
          <a:xfrm>
            <a:off x="164445" y="4695359"/>
            <a:ext cx="441343" cy="261610"/>
          </a:xfrm>
          <a:prstGeom prst="rect">
            <a:avLst/>
          </a:prstGeom>
          <a:noFill/>
        </p:spPr>
        <p:txBody>
          <a:bodyPr wrap="square" rtlCol="0">
            <a:spAutoFit/>
          </a:bodyPr>
          <a:lstStyle/>
          <a:p>
            <a:fld id="{E81D2F7D-69B7-4346-B96A-FD79C73EED55}" type="slidenum">
              <a:rPr lang="en-US" sz="1100" b="1" smtClean="0">
                <a:solidFill>
                  <a:srgbClr val="E79375"/>
                </a:solidFill>
                <a:latin typeface="Calibri" panose="020F0502020204030204" pitchFamily="34" charset="0"/>
              </a:rPr>
              <a:t>‹#›</a:t>
            </a:fld>
            <a:endParaRPr lang="en-US" sz="1100" b="1" dirty="0">
              <a:solidFill>
                <a:srgbClr val="E79375"/>
              </a:solidFill>
              <a:latin typeface="Calibri" panose="020F0502020204030204" pitchFamily="34" charset="0"/>
            </a:endParaRPr>
          </a:p>
        </p:txBody>
      </p:sp>
    </p:spTree>
    <p:extLst>
      <p:ext uri="{BB962C8B-B14F-4D97-AF65-F5344CB8AC3E}">
        <p14:creationId xmlns:p14="http://schemas.microsoft.com/office/powerpoint/2010/main" val="136084843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5979"/>
            <a:ext cx="8229600" cy="857250"/>
          </a:xfrm>
          <a:prstGeom prst="rect">
            <a:avLst/>
          </a:prstGeom>
        </p:spPr>
        <p:txBody>
          <a:bodyPr anchor="ctr" anchorCtr="0"/>
          <a:lstStyle>
            <a:lvl1pPr algn="ctr">
              <a:lnSpc>
                <a:spcPct val="100000"/>
              </a:lnSpc>
              <a:defRPr sz="2800" b="1" baseline="0">
                <a:solidFill>
                  <a:srgbClr val="DE693D"/>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8229600" cy="3143250"/>
          </a:xfrm>
          <a:prstGeom prst="rect">
            <a:avLst/>
          </a:prstGeom>
        </p:spPr>
        <p:txBody>
          <a:bodyPr/>
          <a:lstStyle>
            <a:lvl1pPr marL="342900" indent="-342900">
              <a:buClr>
                <a:srgbClr val="DE693D"/>
              </a:buClr>
              <a:buSzPct val="75000"/>
              <a:buFont typeface="Arial" panose="020B0604020202020204" pitchFamily="34" charset="0"/>
              <a:buChar char="•"/>
              <a:defRPr sz="2400" b="1" baseline="0">
                <a:solidFill>
                  <a:srgbClr val="000000"/>
                </a:solidFill>
                <a:latin typeface="Calibri" pitchFamily="34" charset="0"/>
              </a:defRPr>
            </a:lvl1pPr>
            <a:lvl2pPr marL="640080" indent="-228600">
              <a:buClr>
                <a:srgbClr val="DE693D"/>
              </a:buClr>
              <a:buSzPct val="75000"/>
              <a:buFont typeface="Arial" panose="020B0604020202020204" pitchFamily="34" charset="0"/>
              <a:buChar char="•"/>
              <a:defRPr sz="2000">
                <a:solidFill>
                  <a:srgbClr val="DE693D"/>
                </a:solidFill>
              </a:defRPr>
            </a:lvl2pPr>
            <a:lvl3pPr marL="971550" indent="0">
              <a:buClr>
                <a:srgbClr val="008265"/>
              </a:buClr>
              <a:buSzPct val="75000"/>
              <a:buFont typeface="Wingdings" panose="05000000000000000000" pitchFamily="2" charset="2"/>
              <a:buNone/>
              <a:defRPr sz="1800">
                <a:solidFill>
                  <a:srgbClr val="000000"/>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11" name="Rectangle 10"/>
          <p:cNvSpPr/>
          <p:nvPr userDrawn="1"/>
        </p:nvSpPr>
        <p:spPr>
          <a:xfrm>
            <a:off x="182879" y="205979"/>
            <a:ext cx="8753303" cy="4756719"/>
          </a:xfrm>
          <a:prstGeom prst="rect">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235E464-42A3-4792-BC8E-657163C4E68E}"/>
              </a:ext>
            </a:extLst>
          </p:cNvPr>
          <p:cNvSpPr/>
          <p:nvPr userDrawn="1"/>
        </p:nvSpPr>
        <p:spPr>
          <a:xfrm>
            <a:off x="152512" y="4700943"/>
            <a:ext cx="351378" cy="261610"/>
          </a:xfrm>
          <a:prstGeom prst="rect">
            <a:avLst/>
          </a:prstGeom>
        </p:spPr>
        <p:txBody>
          <a:bodyPr wrap="none">
            <a:spAutoFit/>
          </a:bodyPr>
          <a:lstStyle/>
          <a:p>
            <a:fld id="{DFE288AF-6406-494D-B9CF-E780A7DF8A75}" type="slidenum">
              <a:rPr lang="en-US" sz="1100" b="1" smtClean="0">
                <a:solidFill>
                  <a:srgbClr val="E79375"/>
                </a:solidFill>
                <a:latin typeface="Calibri" panose="020F0502020204030204" pitchFamily="34" charset="0"/>
                <a:cs typeface="Calibri" panose="020F0502020204030204" pitchFamily="34" charset="0"/>
              </a:rPr>
              <a:t>‹#›</a:t>
            </a:fld>
            <a:endParaRPr lang="en-US" sz="1100" b="1" dirty="0">
              <a:solidFill>
                <a:srgbClr val="E7937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_2">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350323"/>
            <a:ext cx="8294913" cy="871538"/>
          </a:xfrm>
          <a:prstGeom prst="rect">
            <a:avLst/>
          </a:prstGeom>
        </p:spPr>
        <p:txBody>
          <a:bodyPr anchor="b"/>
          <a:lstStyle>
            <a:lvl1pPr algn="l">
              <a:defRPr sz="3200" b="1" cap="all" baseline="0">
                <a:solidFill>
                  <a:schemeClr val="bg2"/>
                </a:solidFill>
                <a:effectLst/>
                <a:latin typeface="Calibri" pitchFamily="34" charset="0"/>
              </a:defRPr>
            </a:lvl1pPr>
          </a:lstStyle>
          <a:p>
            <a:r>
              <a:rPr lang="en-US" dirty="0"/>
              <a:t>Click to add title</a:t>
            </a:r>
          </a:p>
        </p:txBody>
      </p:sp>
      <p:sp>
        <p:nvSpPr>
          <p:cNvPr id="5" name="Text Placeholder 2"/>
          <p:cNvSpPr>
            <a:spLocks noGrp="1"/>
          </p:cNvSpPr>
          <p:nvPr>
            <p:ph type="body" idx="1" hasCustomPrompt="1"/>
          </p:nvPr>
        </p:nvSpPr>
        <p:spPr>
          <a:xfrm>
            <a:off x="457201" y="4425696"/>
            <a:ext cx="7772400" cy="426244"/>
          </a:xfrm>
          <a:prstGeom prst="rect">
            <a:avLst/>
          </a:prstGeom>
        </p:spPr>
        <p:txBody>
          <a:bodyPr anchor="b"/>
          <a:lstStyle>
            <a:lvl1pPr marL="0" indent="0" algn="l">
              <a:lnSpc>
                <a:spcPts val="2200"/>
              </a:lnSpc>
              <a:buNone/>
              <a:defRPr sz="24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sub-title</a:t>
            </a:r>
          </a:p>
        </p:txBody>
      </p:sp>
      <p:sp>
        <p:nvSpPr>
          <p:cNvPr id="6" name="Rectangle 5"/>
          <p:cNvSpPr/>
          <p:nvPr userDrawn="1"/>
        </p:nvSpPr>
        <p:spPr>
          <a:xfrm>
            <a:off x="182879" y="205979"/>
            <a:ext cx="8753303" cy="475671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6797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25" r:id="rId1"/>
    <p:sldLayoutId id="2147483811" r:id="rId2"/>
    <p:sldLayoutId id="2147483823" r:id="rId3"/>
  </p:sldLayoutIdLst>
  <p:transition>
    <p:fade/>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hyperlink" Target="https://www.epa.gov/indoor-air-quality-iaq/air-cleaners-and-air-filters-hom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hud.gov/program_offices/healthy_homes/smokefree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8.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8.wmf"/><Relationship Id="rId5" Type="http://schemas.openxmlformats.org/officeDocument/2006/relationships/oleObject" Target="../embeddings/oleObject3.bin"/><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hyperlink" Target="https://www.epa.gov/indoor-air-quality-iaq/volatile-organic-compounds-impact-indoor-air-quality"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wdp"/><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1.png"/><Relationship Id="rId5" Type="http://schemas.microsoft.com/office/2007/relationships/hdphoto" Target="../media/hdphoto1.wdp"/><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hyperlink" Target="http://www.smokefree.gov/" TargetMode="External"/><Relationship Id="rId3" Type="http://schemas.openxmlformats.org/officeDocument/2006/relationships/hyperlink" Target="http://www.cdc.gov/asthma/triggers.html" TargetMode="External"/><Relationship Id="rId7" Type="http://schemas.openxmlformats.org/officeDocument/2006/relationships/hyperlink" Target="https://www.hud.gov/topics/rental_assistance/tenantright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www.epa.gov/indoor-air-quality-iaq/air-cleaners-and-air-filters-home" TargetMode="External"/><Relationship Id="rId5" Type="http://schemas.openxmlformats.org/officeDocument/2006/relationships/hyperlink" Target="http://www.hud.gov/program_offices/healthy_homes/healthyhomes/asthma" TargetMode="External"/><Relationship Id="rId4" Type="http://schemas.openxmlformats.org/officeDocument/2006/relationships/hyperlink" Target="http://www.epa.gov/asthma/asthma-triggers-gain-control" TargetMode="External"/><Relationship Id="rId9" Type="http://schemas.openxmlformats.org/officeDocument/2006/relationships/hyperlink" Target="https://www.hud.gov/program_offices/healthy_homes/smokefree2"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epa.gov/mold/brief-guide-mold-moisture-and-your-home"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www.epa.gov/airnow" TargetMode="External"/><Relationship Id="rId4" Type="http://schemas.openxmlformats.org/officeDocument/2006/relationships/hyperlink" Target="http://www.epa.gov/indoor-air-quality-iaq/should-you-have-air-ducts-your-home-cleaned"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76.xml.rels><?xml version="1.0" encoding="UTF-8" standalone="yes"?>
<Relationships xmlns="http://schemas.openxmlformats.org/package/2006/relationships"><Relationship Id="rId3" Type="http://schemas.openxmlformats.org/officeDocument/2006/relationships/hyperlink" Target="https://www.epa.gov/indoor-air-quality-iaq/air-cleaners-and-air-filters-home"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229" y="192241"/>
            <a:ext cx="5084065" cy="866834"/>
          </a:xfrm>
        </p:spPr>
        <p:txBody>
          <a:bodyPr/>
          <a:lstStyle/>
          <a:p>
            <a:pPr>
              <a:lnSpc>
                <a:spcPct val="100000"/>
              </a:lnSpc>
            </a:pPr>
            <a:r>
              <a:rPr lang="en-US" sz="2200" dirty="0"/>
              <a:t>Home Characteristics and Asthma Triggers</a:t>
            </a:r>
            <a:br>
              <a:rPr lang="en-US" sz="2200" dirty="0"/>
            </a:br>
            <a:r>
              <a:rPr lang="en-US" sz="2000" b="0" i="1" dirty="0"/>
              <a:t>Training for Home Visitors</a:t>
            </a:r>
          </a:p>
        </p:txBody>
      </p:sp>
      <p:sp>
        <p:nvSpPr>
          <p:cNvPr id="4" name="TextBox 3"/>
          <p:cNvSpPr txBox="1"/>
          <p:nvPr/>
        </p:nvSpPr>
        <p:spPr>
          <a:xfrm>
            <a:off x="523876" y="1357460"/>
            <a:ext cx="4820809" cy="1200329"/>
          </a:xfrm>
          <a:prstGeom prst="rect">
            <a:avLst/>
          </a:prstGeom>
          <a:noFill/>
        </p:spPr>
        <p:txBody>
          <a:bodyPr wrap="square" rtlCol="0">
            <a:spAutoFit/>
          </a:bodyPr>
          <a:lstStyle/>
          <a:p>
            <a:r>
              <a:rPr lang="en-US" dirty="0">
                <a:solidFill>
                  <a:schemeClr val="accent4">
                    <a:lumMod val="50000"/>
                  </a:schemeClr>
                </a:solidFill>
                <a:latin typeface="Calibri" panose="020F0502020204030204" pitchFamily="34" charset="0"/>
                <a:cs typeface="Calibri" panose="020F0502020204030204" pitchFamily="34" charset="0"/>
              </a:rPr>
              <a:t>This training covers some of the most common </a:t>
            </a:r>
            <a:br>
              <a:rPr lang="en-US" dirty="0">
                <a:solidFill>
                  <a:schemeClr val="accent4">
                    <a:lumMod val="50000"/>
                  </a:schemeClr>
                </a:solidFill>
                <a:latin typeface="Calibri" panose="020F0502020204030204" pitchFamily="34" charset="0"/>
                <a:cs typeface="Calibri" panose="020F0502020204030204" pitchFamily="34" charset="0"/>
              </a:rPr>
            </a:br>
            <a:r>
              <a:rPr lang="en-US" dirty="0">
                <a:solidFill>
                  <a:schemeClr val="accent4">
                    <a:lumMod val="50000"/>
                  </a:schemeClr>
                </a:solidFill>
                <a:latin typeface="Calibri" panose="020F0502020204030204" pitchFamily="34" charset="0"/>
                <a:cs typeface="Calibri" panose="020F0502020204030204" pitchFamily="34" charset="0"/>
              </a:rPr>
              <a:t>asthma triggers found inside ho</a:t>
            </a:r>
            <a:r>
              <a:rPr lang="en-US" dirty="0">
                <a:solidFill>
                  <a:srgbClr val="000000"/>
                </a:solidFill>
                <a:latin typeface="Calibri" panose="020F0502020204030204" pitchFamily="34" charset="0"/>
                <a:cs typeface="Calibri" panose="020F0502020204030204" pitchFamily="34" charset="0"/>
              </a:rPr>
              <a:t>mes. The training can guide users of this checklist to understand triggers.</a:t>
            </a:r>
          </a:p>
        </p:txBody>
      </p:sp>
      <p:sp>
        <p:nvSpPr>
          <p:cNvPr id="3" name="Subtitle 2"/>
          <p:cNvSpPr>
            <a:spLocks noGrp="1"/>
          </p:cNvSpPr>
          <p:nvPr>
            <p:ph type="subTitle" idx="1"/>
          </p:nvPr>
        </p:nvSpPr>
        <p:spPr>
          <a:xfrm>
            <a:off x="523875" y="2500008"/>
            <a:ext cx="4772025" cy="1719567"/>
          </a:xfrm>
        </p:spPr>
        <p:txBody>
          <a:bodyPr/>
          <a:lstStyle/>
          <a:p>
            <a:r>
              <a:rPr lang="en-US" sz="1800" dirty="0">
                <a:solidFill>
                  <a:srgbClr val="005DAA"/>
                </a:solidFill>
              </a:rPr>
              <a:t>Learning Objectives</a:t>
            </a:r>
            <a:endParaRPr lang="en-US" sz="1800" b="0" dirty="0">
              <a:solidFill>
                <a:srgbClr val="005DAA"/>
              </a:solidFill>
            </a:endParaRPr>
          </a:p>
          <a:p>
            <a:pPr marL="285750" indent="-285750">
              <a:spcBef>
                <a:spcPts val="1200"/>
              </a:spcBef>
              <a:buSzPct val="75000"/>
              <a:buFont typeface="Calibri" panose="020F0502020204030204" pitchFamily="34" charset="0"/>
              <a:buChar char="●"/>
            </a:pPr>
            <a:r>
              <a:rPr lang="en-US" sz="1800" b="0" dirty="0">
                <a:solidFill>
                  <a:schemeClr val="accent4">
                    <a:lumMod val="50000"/>
                  </a:schemeClr>
                </a:solidFill>
              </a:rPr>
              <a:t>To understand how exposure to common asthma triggers occurs in homes. </a:t>
            </a:r>
          </a:p>
          <a:p>
            <a:pPr marL="285750" indent="-285750">
              <a:spcBef>
                <a:spcPts val="1200"/>
              </a:spcBef>
              <a:buSzPct val="75000"/>
              <a:buFont typeface="Calibri" panose="020F0502020204030204" pitchFamily="34" charset="0"/>
              <a:buChar char="●"/>
            </a:pPr>
            <a:r>
              <a:rPr lang="en-US" sz="1800" b="0" dirty="0">
                <a:solidFill>
                  <a:schemeClr val="accent4">
                    <a:lumMod val="50000"/>
                  </a:schemeClr>
                </a:solidFill>
              </a:rPr>
              <a:t>To help residents find ways to reduce and remove triggers in their homes.</a:t>
            </a:r>
            <a:endParaRPr lang="en-US" sz="1800" b="0" dirty="0"/>
          </a:p>
          <a:p>
            <a:endParaRPr lang="en-US" dirty="0"/>
          </a:p>
        </p:txBody>
      </p:sp>
      <p:pic>
        <p:nvPicPr>
          <p:cNvPr id="9" name="Picture 8" descr="Screenshot of the front page of the Home Characteristics and Asthma Triggers: Assessment Checklist for Home Visitors">
            <a:extLst>
              <a:ext uri="{FF2B5EF4-FFF2-40B4-BE49-F238E27FC236}">
                <a16:creationId xmlns:a16="http://schemas.microsoft.com/office/drawing/2014/main" id="{2B64F8BE-07D3-471E-A2ED-9762CE7A765A}"/>
              </a:ext>
            </a:extLst>
          </p:cNvPr>
          <p:cNvPicPr>
            <a:picLocks noChangeAspect="1"/>
          </p:cNvPicPr>
          <p:nvPr/>
        </p:nvPicPr>
        <p:blipFill>
          <a:blip r:embed="rId3"/>
          <a:stretch>
            <a:fillRect/>
          </a:stretch>
        </p:blipFill>
        <p:spPr>
          <a:xfrm>
            <a:off x="5607939" y="647700"/>
            <a:ext cx="3236915" cy="4287839"/>
          </a:xfrm>
          <a:prstGeom prst="rect">
            <a:avLst/>
          </a:prstGeom>
        </p:spPr>
      </p:pic>
      <p:sp>
        <p:nvSpPr>
          <p:cNvPr id="6" name="TextBox 5">
            <a:extLst>
              <a:ext uri="{FF2B5EF4-FFF2-40B4-BE49-F238E27FC236}">
                <a16:creationId xmlns:a16="http://schemas.microsoft.com/office/drawing/2014/main" id="{7D691AAE-4BF1-4B0E-9D47-C2517A2B76CB}"/>
              </a:ext>
              <a:ext uri="{C183D7F6-B498-43B3-948B-1728B52AA6E4}">
                <adec:decorative xmlns:adec="http://schemas.microsoft.com/office/drawing/2017/decorative" val="1"/>
              </a:ext>
            </a:extLst>
          </p:cNvPr>
          <p:cNvSpPr txBox="1"/>
          <p:nvPr/>
        </p:nvSpPr>
        <p:spPr>
          <a:xfrm>
            <a:off x="102412" y="4951259"/>
            <a:ext cx="1826141" cy="215444"/>
          </a:xfrm>
          <a:prstGeom prst="rect">
            <a:avLst/>
          </a:prstGeom>
          <a:noFill/>
        </p:spPr>
        <p:txBody>
          <a:bodyPr wrap="none" rtlCol="0">
            <a:spAutoFit/>
          </a:bodyPr>
          <a:lstStyle/>
          <a:p>
            <a:r>
              <a:rPr lang="en-US" sz="800" dirty="0">
                <a:solidFill>
                  <a:srgbClr val="000000"/>
                </a:solidFill>
                <a:latin typeface="Calibri" panose="020F0502020204030204" pitchFamily="34" charset="0"/>
              </a:rPr>
              <a:t>Version 1.0, publication date June 2020</a:t>
            </a:r>
          </a:p>
        </p:txBody>
      </p:sp>
    </p:spTree>
    <p:extLst>
      <p:ext uri="{BB962C8B-B14F-4D97-AF65-F5344CB8AC3E}">
        <p14:creationId xmlns:p14="http://schemas.microsoft.com/office/powerpoint/2010/main" val="136962367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1246631"/>
            <a:ext cx="8294913" cy="1553130"/>
          </a:xfrm>
        </p:spPr>
        <p:txBody>
          <a:bodyPr/>
          <a:lstStyle/>
          <a:p>
            <a:pPr algn="ctr"/>
            <a:r>
              <a:rPr lang="en-US" sz="3600" dirty="0"/>
              <a:t>BUILDING INFORMATION</a:t>
            </a:r>
            <a:br>
              <a:rPr lang="en-US" sz="3600" dirty="0"/>
            </a:br>
            <a:r>
              <a:rPr lang="en-US" sz="3600" dirty="0"/>
              <a:t>and</a:t>
            </a:r>
            <a:br>
              <a:rPr lang="en-US" sz="3600" dirty="0"/>
            </a:br>
            <a:r>
              <a:rPr lang="en-US" sz="3600" dirty="0"/>
              <a:t>HOME INTERIOR</a:t>
            </a:r>
          </a:p>
        </p:txBody>
      </p:sp>
    </p:spTree>
    <p:extLst>
      <p:ext uri="{BB962C8B-B14F-4D97-AF65-F5344CB8AC3E}">
        <p14:creationId xmlns:p14="http://schemas.microsoft.com/office/powerpoint/2010/main" val="303171354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DE693D"/>
                </a:solidFill>
              </a:rPr>
              <a:t>Building information</a:t>
            </a:r>
            <a:endParaRPr lang="en-US" dirty="0">
              <a:solidFill>
                <a:srgbClr val="DE693D"/>
              </a:solidFill>
            </a:endParaRPr>
          </a:p>
        </p:txBody>
      </p:sp>
      <p:sp>
        <p:nvSpPr>
          <p:cNvPr id="3" name="Content Placeholder 2"/>
          <p:cNvSpPr>
            <a:spLocks noGrp="1"/>
          </p:cNvSpPr>
          <p:nvPr>
            <p:ph idx="1"/>
          </p:nvPr>
        </p:nvSpPr>
        <p:spPr>
          <a:xfrm>
            <a:off x="457200" y="1200151"/>
            <a:ext cx="3851663" cy="3143250"/>
          </a:xfrm>
        </p:spPr>
        <p:txBody>
          <a:bodyPr/>
          <a:lstStyle/>
          <a:p>
            <a:pPr>
              <a:buFont typeface="Calibri" panose="020F0502020204030204" pitchFamily="34" charset="0"/>
              <a:buChar char="●"/>
            </a:pPr>
            <a:r>
              <a:rPr lang="en-US" sz="2000" dirty="0"/>
              <a:t>Type of home</a:t>
            </a:r>
          </a:p>
          <a:p>
            <a:pPr lvl="1">
              <a:buFont typeface="Courier New" panose="02070309020205020404" pitchFamily="49" charset="0"/>
              <a:buChar char="o"/>
            </a:pPr>
            <a:r>
              <a:rPr lang="en-US" dirty="0"/>
              <a:t>Single (detached)</a:t>
            </a:r>
          </a:p>
          <a:p>
            <a:pPr lvl="1">
              <a:buFont typeface="Courier New" panose="02070309020205020404" pitchFamily="49" charset="0"/>
              <a:buChar char="o"/>
            </a:pPr>
            <a:r>
              <a:rPr lang="en-US" dirty="0"/>
              <a:t>Attached to other homes</a:t>
            </a:r>
            <a:endParaRPr lang="en-US" dirty="0">
              <a:solidFill>
                <a:srgbClr val="7030A0"/>
              </a:solidFill>
            </a:endParaRPr>
          </a:p>
          <a:p>
            <a:pPr lvl="1">
              <a:buFont typeface="Courier New" panose="02070309020205020404" pitchFamily="49" charset="0"/>
              <a:buChar char="o"/>
            </a:pPr>
            <a:r>
              <a:rPr lang="en-US" dirty="0"/>
              <a:t>Manufactured/Mobile home</a:t>
            </a:r>
          </a:p>
          <a:p>
            <a:pPr>
              <a:buFont typeface="Calibri" panose="020F0502020204030204" pitchFamily="34" charset="0"/>
              <a:buChar char="●"/>
            </a:pPr>
            <a:r>
              <a:rPr lang="en-US" sz="2000" dirty="0"/>
              <a:t>Rental vs. owned</a:t>
            </a:r>
          </a:p>
          <a:p>
            <a:pPr>
              <a:buFont typeface="Calibri" panose="020F0502020204030204" pitchFamily="34" charset="0"/>
              <a:buChar char="●"/>
            </a:pPr>
            <a:r>
              <a:rPr lang="en-US" sz="2000" dirty="0"/>
              <a:t>Number of stories in building</a:t>
            </a:r>
          </a:p>
        </p:txBody>
      </p:sp>
      <p:pic>
        <p:nvPicPr>
          <p:cNvPr id="6" name="Picture 5" descr="A single-family house."/>
          <p:cNvPicPr>
            <a:picLocks noChangeAspect="1"/>
          </p:cNvPicPr>
          <p:nvPr/>
        </p:nvPicPr>
        <p:blipFill rotWithShape="1">
          <a:blip r:embed="rId3" cstate="print">
            <a:extLst>
              <a:ext uri="{28A0092B-C50C-407E-A947-70E740481C1C}">
                <a14:useLocalDpi xmlns:a14="http://schemas.microsoft.com/office/drawing/2010/main" val="0"/>
              </a:ext>
            </a:extLst>
          </a:blip>
          <a:srcRect l="10556" t="754" r="2980" b="-754"/>
          <a:stretch/>
        </p:blipFill>
        <p:spPr>
          <a:xfrm>
            <a:off x="6954035" y="3384316"/>
            <a:ext cx="1883720" cy="1478838"/>
          </a:xfrm>
          <a:prstGeom prst="rect">
            <a:avLst/>
          </a:prstGeom>
        </p:spPr>
      </p:pic>
      <p:pic>
        <p:nvPicPr>
          <p:cNvPr id="7" name="Picture 6" descr="A row of houses.  "/>
          <p:cNvPicPr>
            <a:picLocks noChangeAspect="1"/>
          </p:cNvPicPr>
          <p:nvPr/>
        </p:nvPicPr>
        <p:blipFill rotWithShape="1">
          <a:blip r:embed="rId4" cstate="print">
            <a:extLst>
              <a:ext uri="{28A0092B-C50C-407E-A947-70E740481C1C}">
                <a14:useLocalDpi xmlns:a14="http://schemas.microsoft.com/office/drawing/2010/main" val="0"/>
              </a:ext>
            </a:extLst>
          </a:blip>
          <a:srcRect l="15546"/>
          <a:stretch/>
        </p:blipFill>
        <p:spPr>
          <a:xfrm>
            <a:off x="6947209" y="1810710"/>
            <a:ext cx="1873405" cy="1505796"/>
          </a:xfrm>
          <a:prstGeom prst="rect">
            <a:avLst/>
          </a:prstGeom>
        </p:spPr>
      </p:pic>
      <p:pic>
        <p:nvPicPr>
          <p:cNvPr id="8" name="Picture 7" descr="A high-rise apartment building.  ">
            <a:extLs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15"/>
          <a:stretch/>
        </p:blipFill>
        <p:spPr>
          <a:xfrm>
            <a:off x="4818269" y="1204553"/>
            <a:ext cx="2054600" cy="3647529"/>
          </a:xfrm>
          <a:prstGeom prst="rect">
            <a:avLst/>
          </a:prstGeom>
        </p:spPr>
      </p:pic>
      <p:pic>
        <p:nvPicPr>
          <p:cNvPr id="9" name="Picture 8" descr="A mid-rise apartment building. "/>
          <p:cNvPicPr>
            <a:picLocks noChangeAspect="1"/>
          </p:cNvPicPr>
          <p:nvPr/>
        </p:nvPicPr>
        <p:blipFill rotWithShape="1">
          <a:blip r:embed="rId6" cstate="print">
            <a:extLst>
              <a:ext uri="{28A0092B-C50C-407E-A947-70E740481C1C}">
                <a14:useLocalDpi xmlns:a14="http://schemas.microsoft.com/office/drawing/2010/main" val="0"/>
              </a:ext>
            </a:extLst>
          </a:blip>
          <a:srcRect r="13306"/>
          <a:stretch/>
        </p:blipFill>
        <p:spPr>
          <a:xfrm>
            <a:off x="6936894" y="294350"/>
            <a:ext cx="1883720" cy="1448550"/>
          </a:xfrm>
          <a:prstGeom prst="rect">
            <a:avLst/>
          </a:prstGeom>
        </p:spPr>
      </p:pic>
    </p:spTree>
    <p:extLst>
      <p:ext uri="{BB962C8B-B14F-4D97-AF65-F5344CB8AC3E}">
        <p14:creationId xmlns:p14="http://schemas.microsoft.com/office/powerpoint/2010/main" val="297301723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200"/>
            <a:ext cx="8294913" cy="1658332"/>
          </a:xfrm>
        </p:spPr>
        <p:txBody>
          <a:bodyPr/>
          <a:lstStyle/>
          <a:p>
            <a:pPr algn="ctr"/>
            <a:r>
              <a:rPr lang="en-US" sz="3600" dirty="0" err="1"/>
              <a:t>HeatING</a:t>
            </a:r>
            <a:r>
              <a:rPr lang="en-US" sz="3600" dirty="0"/>
              <a:t> and cooling</a:t>
            </a:r>
          </a:p>
        </p:txBody>
      </p:sp>
    </p:spTree>
    <p:extLst>
      <p:ext uri="{BB962C8B-B14F-4D97-AF65-F5344CB8AC3E}">
        <p14:creationId xmlns:p14="http://schemas.microsoft.com/office/powerpoint/2010/main" val="145382860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4168"/>
            <a:ext cx="8229600" cy="558262"/>
          </a:xfrm>
        </p:spPr>
        <p:txBody>
          <a:bodyPr>
            <a:normAutofit/>
          </a:bodyPr>
          <a:lstStyle/>
          <a:p>
            <a:pPr algn="ctr"/>
            <a:r>
              <a:rPr lang="en-US" altLang="en-US" dirty="0">
                <a:solidFill>
                  <a:srgbClr val="DE693D"/>
                </a:solidFill>
              </a:rPr>
              <a:t>Heating, ventilation, and air conditioning (HVAC) </a:t>
            </a:r>
            <a:endParaRPr lang="en-US" dirty="0">
              <a:solidFill>
                <a:srgbClr val="DE693D"/>
              </a:solidFill>
            </a:endParaRPr>
          </a:p>
        </p:txBody>
      </p:sp>
      <p:sp>
        <p:nvSpPr>
          <p:cNvPr id="3" name="Content Placeholder 2"/>
          <p:cNvSpPr>
            <a:spLocks noGrp="1"/>
          </p:cNvSpPr>
          <p:nvPr>
            <p:ph idx="1"/>
          </p:nvPr>
        </p:nvSpPr>
        <p:spPr>
          <a:xfrm>
            <a:off x="723330" y="1429776"/>
            <a:ext cx="3974399" cy="3313264"/>
          </a:xfrm>
        </p:spPr>
        <p:txBody>
          <a:bodyPr numCol="1"/>
          <a:lstStyle/>
          <a:p>
            <a:pPr>
              <a:buFont typeface="Calibri" panose="020F0502020204030204" pitchFamily="34" charset="0"/>
              <a:buChar char="●"/>
            </a:pPr>
            <a:r>
              <a:rPr lang="en-US" sz="2000" b="0" dirty="0"/>
              <a:t>Heating, ventilating, and air conditioning (HVAC) systems and some appliances can circulate pollutants.</a:t>
            </a:r>
          </a:p>
          <a:p>
            <a:pPr>
              <a:buFont typeface="Calibri" panose="020F0502020204030204" pitchFamily="34" charset="0"/>
              <a:buChar char="●"/>
            </a:pPr>
            <a:r>
              <a:rPr lang="en-US" sz="2000" b="0" dirty="0"/>
              <a:t>Indoor air pollutants can enter living areas from crawl spaces, basements, attics, and wall cavities. </a:t>
            </a:r>
          </a:p>
        </p:txBody>
      </p:sp>
      <p:grpSp>
        <p:nvGrpSpPr>
          <p:cNvPr id="4" name="Group 3" descr="In this example, a filter is located near the air intake and before the air reaches the furnace."/>
          <p:cNvGrpSpPr/>
          <p:nvPr/>
        </p:nvGrpSpPr>
        <p:grpSpPr>
          <a:xfrm>
            <a:off x="4995080" y="1429776"/>
            <a:ext cx="3296624" cy="3034550"/>
            <a:chOff x="3614659" y="1281569"/>
            <a:chExt cx="2345933" cy="2095433"/>
          </a:xfrm>
        </p:grpSpPr>
        <p:pic>
          <p:nvPicPr>
            <p:cNvPr id="5" name="Picture 3">
              <a:extLst>
                <a:ext uri="{FF2B5EF4-FFF2-40B4-BE49-F238E27FC236}">
                  <a16:creationId xmlns:a16="http://schemas.microsoft.com/office/drawing/2014/main" id="{31962197-E49C-48C3-ABFF-A87F6E326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659" y="1281569"/>
              <a:ext cx="2345933" cy="198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9EB24A95-BA14-4E0C-8166-6BF9972C6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824" y="2280827"/>
              <a:ext cx="490402" cy="17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F1BC64B3-9D62-4505-89C5-7EE884C97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362" y="3165532"/>
              <a:ext cx="256878" cy="21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275111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671"/>
            <a:ext cx="8229600" cy="857250"/>
          </a:xfrm>
        </p:spPr>
        <p:txBody>
          <a:bodyPr>
            <a:normAutofit/>
          </a:bodyPr>
          <a:lstStyle/>
          <a:p>
            <a:pPr algn="ctr"/>
            <a:r>
              <a:rPr lang="en-US" altLang="en-US" dirty="0">
                <a:solidFill>
                  <a:srgbClr val="DE693D"/>
                </a:solidFill>
              </a:rPr>
              <a:t>HVAC maintenance and filters </a:t>
            </a:r>
            <a:endParaRPr lang="en-US" dirty="0">
              <a:solidFill>
                <a:srgbClr val="DE693D"/>
              </a:solidFill>
            </a:endParaRPr>
          </a:p>
        </p:txBody>
      </p:sp>
      <p:sp>
        <p:nvSpPr>
          <p:cNvPr id="3" name="Content Placeholder 2"/>
          <p:cNvSpPr>
            <a:spLocks noGrp="1"/>
          </p:cNvSpPr>
          <p:nvPr>
            <p:ph idx="1"/>
          </p:nvPr>
        </p:nvSpPr>
        <p:spPr>
          <a:xfrm>
            <a:off x="457200" y="1200150"/>
            <a:ext cx="4240530" cy="3567793"/>
          </a:xfrm>
        </p:spPr>
        <p:txBody>
          <a:bodyPr/>
          <a:lstStyle/>
          <a:p>
            <a:pPr>
              <a:buFont typeface="Calibri" panose="020F0502020204030204" pitchFamily="34" charset="0"/>
              <a:buChar char="●"/>
            </a:pPr>
            <a:r>
              <a:rPr lang="en-US" sz="2000" b="0" dirty="0"/>
              <a:t>To help maintain indoor air quality, follow manufacturers’ instructions for routine HVAC maintenance. </a:t>
            </a:r>
          </a:p>
          <a:p>
            <a:pPr>
              <a:buFont typeface="Calibri" panose="020F0502020204030204" pitchFamily="34" charset="0"/>
              <a:buChar char="●"/>
            </a:pPr>
            <a:r>
              <a:rPr lang="en-US" sz="2000" b="0" dirty="0"/>
              <a:t>Air filters that reduce indoor pollutants can be installed correctly by a professional. </a:t>
            </a:r>
          </a:p>
          <a:p>
            <a:endParaRPr lang="en-US" dirty="0"/>
          </a:p>
        </p:txBody>
      </p:sp>
      <p:pic>
        <p:nvPicPr>
          <p:cNvPr id="8" name="Picture 7" descr="A person installing a filter.  "/>
          <p:cNvPicPr>
            <a:picLocks noChangeAspect="1"/>
          </p:cNvPicPr>
          <p:nvPr/>
        </p:nvPicPr>
        <p:blipFill rotWithShape="1">
          <a:blip r:embed="rId3" cstate="print">
            <a:extLst>
              <a:ext uri="{28A0092B-C50C-407E-A947-70E740481C1C}">
                <a14:useLocalDpi xmlns:a14="http://schemas.microsoft.com/office/drawing/2010/main" val="0"/>
              </a:ext>
            </a:extLst>
          </a:blip>
          <a:srcRect t="19436" r="9604"/>
          <a:stretch/>
        </p:blipFill>
        <p:spPr>
          <a:xfrm>
            <a:off x="1232439" y="3185261"/>
            <a:ext cx="2369046" cy="1407584"/>
          </a:xfrm>
          <a:prstGeom prst="rect">
            <a:avLst/>
          </a:prstGeom>
        </p:spPr>
      </p:pic>
      <p:grpSp>
        <p:nvGrpSpPr>
          <p:cNvPr id="4" name="Group 3" descr="The correct installation of an air filter should align properly in the HVAC system slot and be the correct size. This insures that all air intake passes through the filter. ">
            <a:extLst>
              <a:ext uri="{FF2B5EF4-FFF2-40B4-BE49-F238E27FC236}">
                <a16:creationId xmlns:a16="http://schemas.microsoft.com/office/drawing/2014/main" id="{AE3A45EC-7F8F-4CFC-91D8-261EA1772AAD}"/>
              </a:ext>
            </a:extLst>
          </p:cNvPr>
          <p:cNvGrpSpPr/>
          <p:nvPr/>
        </p:nvGrpSpPr>
        <p:grpSpPr>
          <a:xfrm>
            <a:off x="5107021" y="1200151"/>
            <a:ext cx="2869661" cy="2966984"/>
            <a:chOff x="5107021" y="1200151"/>
            <a:chExt cx="2869661" cy="2966984"/>
          </a:xfrm>
        </p:grpSpPr>
        <p:sp>
          <p:nvSpPr>
            <p:cNvPr id="5" name="Rectangle 4"/>
            <p:cNvSpPr/>
            <p:nvPr/>
          </p:nvSpPr>
          <p:spPr>
            <a:xfrm>
              <a:off x="5107021" y="1200151"/>
              <a:ext cx="2869661" cy="2950064"/>
            </a:xfrm>
            <a:prstGeom prst="rect">
              <a:avLst/>
            </a:prstGeom>
            <a:solidFill>
              <a:srgbClr val="B5D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e correct installation of an air filter should align properly in the HVAC system slot and be the correct size. This insures that all air intake passes through the filter. "/>
            <p:cNvPicPr>
              <a:picLocks noChangeAspect="1"/>
            </p:cNvPicPr>
            <p:nvPr/>
          </p:nvPicPr>
          <p:blipFill rotWithShape="1">
            <a:blip r:embed="rId4">
              <a:extLst>
                <a:ext uri="{28A0092B-C50C-407E-A947-70E740481C1C}">
                  <a14:useLocalDpi xmlns:a14="http://schemas.microsoft.com/office/drawing/2010/main" val="0"/>
                </a:ext>
              </a:extLst>
            </a:blip>
            <a:srcRect l="1552" t="2139" r="3280" b="18301"/>
            <a:stretch/>
          </p:blipFill>
          <p:spPr>
            <a:xfrm>
              <a:off x="5107022" y="1200151"/>
              <a:ext cx="2869660" cy="2966984"/>
            </a:xfrm>
            <a:prstGeom prst="rect">
              <a:avLst/>
            </a:prstGeom>
            <a:ln>
              <a:noFill/>
            </a:ln>
          </p:spPr>
        </p:pic>
      </p:grpSp>
      <p:sp>
        <p:nvSpPr>
          <p:cNvPr id="7" name="TextBox 6"/>
          <p:cNvSpPr txBox="1"/>
          <p:nvPr/>
        </p:nvSpPr>
        <p:spPr>
          <a:xfrm>
            <a:off x="4786008" y="4150215"/>
            <a:ext cx="3793787" cy="584775"/>
          </a:xfrm>
          <a:prstGeom prst="rect">
            <a:avLst/>
          </a:prstGeom>
          <a:noFill/>
        </p:spPr>
        <p:txBody>
          <a:bodyPr wrap="square" rtlCol="0">
            <a:spAutoFit/>
          </a:bodyPr>
          <a:lstStyle/>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Use correct size air filters. </a:t>
            </a:r>
          </a:p>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Align filter properly in HVAC system slot. </a:t>
            </a:r>
          </a:p>
        </p:txBody>
      </p:sp>
    </p:spTree>
    <p:extLst>
      <p:ext uri="{BB962C8B-B14F-4D97-AF65-F5344CB8AC3E}">
        <p14:creationId xmlns:p14="http://schemas.microsoft.com/office/powerpoint/2010/main" val="246411524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DE693D"/>
                </a:solidFill>
              </a:rPr>
              <a:t>Asthma triggers and heating</a:t>
            </a:r>
            <a:endParaRPr lang="en-US" dirty="0">
              <a:solidFill>
                <a:srgbClr val="DE693D"/>
              </a:solidFill>
            </a:endParaRPr>
          </a:p>
        </p:txBody>
      </p:sp>
      <p:sp>
        <p:nvSpPr>
          <p:cNvPr id="3" name="Content Placeholder 2"/>
          <p:cNvSpPr>
            <a:spLocks noGrp="1"/>
          </p:cNvSpPr>
          <p:nvPr>
            <p:ph idx="1"/>
          </p:nvPr>
        </p:nvSpPr>
        <p:spPr>
          <a:xfrm>
            <a:off x="2606688" y="844246"/>
            <a:ext cx="4192622" cy="3143250"/>
          </a:xfrm>
        </p:spPr>
        <p:txBody>
          <a:bodyPr/>
          <a:lstStyle/>
          <a:p>
            <a:pPr marL="0" indent="0">
              <a:buNone/>
            </a:pPr>
            <a:r>
              <a:rPr lang="en-US" dirty="0">
                <a:solidFill>
                  <a:srgbClr val="005DAA"/>
                </a:solidFill>
              </a:rPr>
              <a:t>Ways people heat their homes</a:t>
            </a:r>
          </a:p>
          <a:p>
            <a:pPr>
              <a:buFont typeface="Calibri" panose="020F0502020204030204" pitchFamily="34" charset="0"/>
              <a:buChar char="●"/>
            </a:pPr>
            <a:r>
              <a:rPr lang="en-US" sz="1800" b="0" dirty="0"/>
              <a:t>Heating systems and appliances</a:t>
            </a:r>
          </a:p>
          <a:p>
            <a:pPr>
              <a:buFont typeface="Calibri" panose="020F0502020204030204" pitchFamily="34" charset="0"/>
              <a:buChar char="●"/>
            </a:pPr>
            <a:r>
              <a:rPr lang="en-US" sz="1800" b="0" dirty="0"/>
              <a:t>Insulation </a:t>
            </a:r>
          </a:p>
          <a:p>
            <a:pPr>
              <a:buFont typeface="Calibri" panose="020F0502020204030204" pitchFamily="34" charset="0"/>
              <a:buChar char="●"/>
            </a:pPr>
            <a:r>
              <a:rPr lang="en-US" sz="1800" b="0" dirty="0"/>
              <a:t>Closing windows and doors</a:t>
            </a:r>
          </a:p>
        </p:txBody>
      </p:sp>
      <p:pic>
        <p:nvPicPr>
          <p:cNvPr id="4" name="Picture 3" descr="A fireplace in a living room.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00" y="2385012"/>
            <a:ext cx="3236252" cy="2157501"/>
          </a:xfrm>
          <a:prstGeom prst="rect">
            <a:avLst/>
          </a:prstGeom>
        </p:spPr>
      </p:pic>
      <p:pic>
        <p:nvPicPr>
          <p:cNvPr id="5" name="Picture 4" descr="A hair dryer being used to seal plastic sheeting to insulate a window."/>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0548" y="2385013"/>
            <a:ext cx="3236252" cy="2157501"/>
          </a:xfrm>
          <a:prstGeom prst="rect">
            <a:avLst/>
          </a:prstGeom>
        </p:spPr>
      </p:pic>
      <p:sp>
        <p:nvSpPr>
          <p:cNvPr id="6" name="TextBox 5"/>
          <p:cNvSpPr txBox="1"/>
          <p:nvPr/>
        </p:nvSpPr>
        <p:spPr>
          <a:xfrm>
            <a:off x="5367833" y="4488417"/>
            <a:ext cx="3509467" cy="523220"/>
          </a:xfrm>
          <a:prstGeom prst="rect">
            <a:avLst/>
          </a:prstGeom>
          <a:noFill/>
        </p:spPr>
        <p:txBody>
          <a:bodyPr wrap="square" rtlCol="0">
            <a:spAutoFit/>
          </a:bodyPr>
          <a:lstStyle/>
          <a:p>
            <a:r>
              <a:rPr lang="en-US" sz="1400" i="1" dirty="0">
                <a:solidFill>
                  <a:srgbClr val="000000"/>
                </a:solidFill>
                <a:latin typeface="Calibri" panose="020F0502020204030204" pitchFamily="34" charset="0"/>
              </a:rPr>
              <a:t>Example of plastic sheeting used as insulation over a window</a:t>
            </a:r>
          </a:p>
        </p:txBody>
      </p:sp>
    </p:spTree>
    <p:extLst>
      <p:ext uri="{BB962C8B-B14F-4D97-AF65-F5344CB8AC3E}">
        <p14:creationId xmlns:p14="http://schemas.microsoft.com/office/powerpoint/2010/main" val="398992332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7249"/>
          </a:xfrm>
        </p:spPr>
        <p:txBody>
          <a:bodyPr/>
          <a:lstStyle/>
          <a:p>
            <a:pPr algn="ctr"/>
            <a:r>
              <a:rPr lang="en-US" dirty="0">
                <a:solidFill>
                  <a:srgbClr val="DE693D"/>
                </a:solidFill>
              </a:rPr>
              <a:t>Heating</a:t>
            </a:r>
          </a:p>
        </p:txBody>
      </p:sp>
      <p:sp>
        <p:nvSpPr>
          <p:cNvPr id="7" name="Rectangle 6">
            <a:extLst>
              <a:ext uri="{FF2B5EF4-FFF2-40B4-BE49-F238E27FC236}">
                <a16:creationId xmlns:a16="http://schemas.microsoft.com/office/drawing/2014/main" id="{A7F1C6C1-6868-4144-AD59-1194DBF98777}"/>
              </a:ext>
            </a:extLst>
          </p:cNvPr>
          <p:cNvSpPr/>
          <p:nvPr/>
        </p:nvSpPr>
        <p:spPr>
          <a:xfrm>
            <a:off x="457200" y="691343"/>
            <a:ext cx="2262799" cy="400110"/>
          </a:xfrm>
          <a:prstGeom prst="rect">
            <a:avLst/>
          </a:prstGeom>
        </p:spPr>
        <p:txBody>
          <a:bodyPr wrap="none">
            <a:spAutoFit/>
          </a:bodyPr>
          <a:lstStyle/>
          <a:p>
            <a:r>
              <a:rPr lang="en-US" sz="2000" b="1" dirty="0">
                <a:solidFill>
                  <a:srgbClr val="0070C0"/>
                </a:solidFill>
                <a:latin typeface="Calibri" panose="020F0502020204030204" pitchFamily="34" charset="0"/>
                <a:cs typeface="Calibri" panose="020F0502020204030204" pitchFamily="34" charset="0"/>
              </a:rPr>
              <a:t>Checklist questions</a:t>
            </a:r>
          </a:p>
        </p:txBody>
      </p:sp>
      <p:sp>
        <p:nvSpPr>
          <p:cNvPr id="4" name="Rectangle 3">
            <a:extLst>
              <a:ext uri="{FF2B5EF4-FFF2-40B4-BE49-F238E27FC236}">
                <a16:creationId xmlns:a16="http://schemas.microsoft.com/office/drawing/2014/main" id="{5F72D921-A5A3-4C5A-875A-B77B705AE221}"/>
              </a:ext>
            </a:extLst>
          </p:cNvPr>
          <p:cNvSpPr/>
          <p:nvPr/>
        </p:nvSpPr>
        <p:spPr>
          <a:xfrm>
            <a:off x="457200" y="1051998"/>
            <a:ext cx="8142051" cy="646331"/>
          </a:xfrm>
          <a:prstGeom prst="rect">
            <a:avLst/>
          </a:prstGeom>
        </p:spPr>
        <p:txBody>
          <a:bodyPr wrap="square">
            <a:spAutoFit/>
          </a:bodyPr>
          <a:lstStyle/>
          <a:p>
            <a:pPr marL="285750" indent="-285750">
              <a:buClr>
                <a:srgbClr val="DE693D"/>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During the winter, what is the primary way your home is heated? </a:t>
            </a:r>
          </a:p>
          <a:p>
            <a:pPr marL="285750" indent="-285750">
              <a:buClr>
                <a:srgbClr val="DE693D"/>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In addition to the main source of heat, do you use any other source(s)?</a:t>
            </a:r>
          </a:p>
        </p:txBody>
      </p:sp>
      <p:sp>
        <p:nvSpPr>
          <p:cNvPr id="10" name="Rectangle 9">
            <a:extLst>
              <a:ext uri="{FF2B5EF4-FFF2-40B4-BE49-F238E27FC236}">
                <a16:creationId xmlns:a16="http://schemas.microsoft.com/office/drawing/2014/main" id="{F3353A7A-4D2D-41C3-AA4A-113A49FE3E21}"/>
              </a:ext>
            </a:extLst>
          </p:cNvPr>
          <p:cNvSpPr/>
          <p:nvPr/>
        </p:nvSpPr>
        <p:spPr>
          <a:xfrm>
            <a:off x="457200" y="1698329"/>
            <a:ext cx="2525435" cy="400110"/>
          </a:xfrm>
          <a:prstGeom prst="rect">
            <a:avLst/>
          </a:prstGeom>
        </p:spPr>
        <p:txBody>
          <a:bodyPr wrap="none">
            <a:spAutoFit/>
          </a:bodyPr>
          <a:lstStyle/>
          <a:p>
            <a:r>
              <a:rPr lang="en-US" sz="2000" b="1" dirty="0">
                <a:solidFill>
                  <a:srgbClr val="0070C0"/>
                </a:solidFill>
                <a:latin typeface="Calibri" panose="020F0502020204030204" pitchFamily="34" charset="0"/>
                <a:cs typeface="Calibri" panose="020F0502020204030204" pitchFamily="34" charset="0"/>
              </a:rPr>
              <a:t>Potential action steps</a:t>
            </a:r>
          </a:p>
        </p:txBody>
      </p:sp>
      <p:sp>
        <p:nvSpPr>
          <p:cNvPr id="9" name="Rectangle 8">
            <a:extLst>
              <a:ext uri="{FF2B5EF4-FFF2-40B4-BE49-F238E27FC236}">
                <a16:creationId xmlns:a16="http://schemas.microsoft.com/office/drawing/2014/main" id="{835BA851-7C0F-4DFD-8E86-AF1AC5BA5E0E}"/>
              </a:ext>
            </a:extLst>
          </p:cNvPr>
          <p:cNvSpPr/>
          <p:nvPr/>
        </p:nvSpPr>
        <p:spPr>
          <a:xfrm>
            <a:off x="457200" y="2065220"/>
            <a:ext cx="8239495" cy="1200329"/>
          </a:xfrm>
          <a:prstGeom prst="rect">
            <a:avLst/>
          </a:prstGeom>
        </p:spPr>
        <p:txBody>
          <a:bodyPr wrap="square">
            <a:spAutoFit/>
          </a:bodyPr>
          <a:lstStyle/>
          <a:p>
            <a:pPr marL="285750"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Properly ventilate the room where a fuel- or wood-burning appliance is used.</a:t>
            </a:r>
          </a:p>
          <a:p>
            <a:pPr marL="285750"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Never use a gas cooking appliance as a heating source.</a:t>
            </a:r>
          </a:p>
          <a:p>
            <a:pPr marL="285750"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Use proper fuel and follow instructions when using an unvented kerosene or gas space heater.</a:t>
            </a:r>
            <a:endParaRPr lang="en-US" dirty="0">
              <a:latin typeface="Calibri" panose="020F0502020204030204" pitchFamily="34" charset="0"/>
              <a:cs typeface="Calibri" panose="020F0502020204030204" pitchFamily="34" charset="0"/>
            </a:endParaRPr>
          </a:p>
        </p:txBody>
      </p:sp>
      <p:pic>
        <p:nvPicPr>
          <p:cNvPr id="11" name="Picture 10" descr="Images of different types of heating devices, a radiator, a fireplace, a space heater, and a baseboard hea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955" y="3712666"/>
            <a:ext cx="684603" cy="588906"/>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204" y="3672888"/>
            <a:ext cx="706687" cy="61835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784" t="81050" r="25634" b="10303"/>
          <a:stretch/>
        </p:blipFill>
        <p:spPr>
          <a:xfrm>
            <a:off x="4604722" y="3656738"/>
            <a:ext cx="861066" cy="618351"/>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344" t="83939" r="5856" b="10446"/>
          <a:stretch/>
        </p:blipFill>
        <p:spPr>
          <a:xfrm>
            <a:off x="6015683" y="3712666"/>
            <a:ext cx="1310457" cy="506497"/>
          </a:xfrm>
          <a:prstGeom prst="rect">
            <a:avLst/>
          </a:prstGeom>
        </p:spPr>
      </p:pic>
      <p:sp>
        <p:nvSpPr>
          <p:cNvPr id="8" name="Rectangle 7"/>
          <p:cNvSpPr/>
          <p:nvPr/>
        </p:nvSpPr>
        <p:spPr>
          <a:xfrm>
            <a:off x="1734995" y="4340554"/>
            <a:ext cx="834521"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Radiator</a:t>
            </a:r>
            <a:endParaRPr lang="en-US" sz="1200" i="1" dirty="0">
              <a:latin typeface="Calibri" panose="020F0502020204030204" pitchFamily="34" charset="0"/>
              <a:cs typeface="Calibri" panose="020F0502020204030204" pitchFamily="34" charset="0"/>
            </a:endParaRPr>
          </a:p>
        </p:txBody>
      </p:sp>
      <p:sp>
        <p:nvSpPr>
          <p:cNvPr id="18" name="Rectangle 17">
            <a:extLst>
              <a:ext uri="{C183D7F6-B498-43B3-948B-1728B52AA6E4}">
                <adec:decorative xmlns:adec="http://schemas.microsoft.com/office/drawing/2017/decorative" val="1"/>
              </a:ext>
            </a:extLst>
          </p:cNvPr>
          <p:cNvSpPr/>
          <p:nvPr/>
        </p:nvSpPr>
        <p:spPr>
          <a:xfrm>
            <a:off x="3079030" y="4340554"/>
            <a:ext cx="941219"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Fireplace</a:t>
            </a:r>
            <a:endParaRPr lang="en-US" sz="1200" i="1" dirty="0">
              <a:latin typeface="Calibri" panose="020F0502020204030204" pitchFamily="34" charset="0"/>
              <a:cs typeface="Calibri" panose="020F0502020204030204" pitchFamily="34" charset="0"/>
            </a:endParaRPr>
          </a:p>
        </p:txBody>
      </p:sp>
      <p:sp>
        <p:nvSpPr>
          <p:cNvPr id="19" name="Rectangle 18"/>
          <p:cNvSpPr/>
          <p:nvPr/>
        </p:nvSpPr>
        <p:spPr>
          <a:xfrm>
            <a:off x="4436458" y="4342500"/>
            <a:ext cx="1197595"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Space Heater</a:t>
            </a:r>
            <a:endParaRPr lang="en-US" sz="1200" i="1" dirty="0">
              <a:latin typeface="Calibri" panose="020F0502020204030204" pitchFamily="34" charset="0"/>
              <a:cs typeface="Calibri" panose="020F0502020204030204" pitchFamily="34" charset="0"/>
            </a:endParaRPr>
          </a:p>
        </p:txBody>
      </p:sp>
      <p:sp>
        <p:nvSpPr>
          <p:cNvPr id="20" name="Rectangle 19"/>
          <p:cNvSpPr/>
          <p:nvPr/>
        </p:nvSpPr>
        <p:spPr>
          <a:xfrm>
            <a:off x="5782406" y="4340554"/>
            <a:ext cx="1673845"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Baseboard Heater</a:t>
            </a:r>
            <a:endParaRPr lang="en-US" sz="12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086639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6261832" cy="857250"/>
          </a:xfrm>
        </p:spPr>
        <p:txBody>
          <a:bodyPr/>
          <a:lstStyle/>
          <a:p>
            <a:pPr algn="ctr"/>
            <a:r>
              <a:rPr lang="en-US" dirty="0">
                <a:solidFill>
                  <a:srgbClr val="DE693D"/>
                </a:solidFill>
              </a:rPr>
              <a:t>Fuel-burning heat sources</a:t>
            </a:r>
          </a:p>
        </p:txBody>
      </p:sp>
      <p:sp>
        <p:nvSpPr>
          <p:cNvPr id="3" name="Content Placeholder 2"/>
          <p:cNvSpPr>
            <a:spLocks noGrp="1"/>
          </p:cNvSpPr>
          <p:nvPr>
            <p:ph idx="1"/>
          </p:nvPr>
        </p:nvSpPr>
        <p:spPr>
          <a:xfrm>
            <a:off x="457199" y="1101511"/>
            <a:ext cx="4401404" cy="3104967"/>
          </a:xfrm>
        </p:spPr>
        <p:txBody>
          <a:bodyPr/>
          <a:lstStyle/>
          <a:p>
            <a:pPr>
              <a:spcAft>
                <a:spcPts val="600"/>
              </a:spcAft>
              <a:buFont typeface="Calibri" panose="020F0502020204030204" pitchFamily="34" charset="0"/>
              <a:buChar char="●"/>
            </a:pPr>
            <a:r>
              <a:rPr lang="en-US" sz="1800" b="0" dirty="0"/>
              <a:t>Fireplaces, wood burning stoves, or other fuel-burning appliances can trigger asthma if not properly ventilated. </a:t>
            </a:r>
          </a:p>
          <a:p>
            <a:pPr>
              <a:spcAft>
                <a:spcPts val="600"/>
              </a:spcAft>
              <a:buFont typeface="Calibri" panose="020F0502020204030204" pitchFamily="34" charset="0"/>
              <a:buChar char="●"/>
            </a:pPr>
            <a:r>
              <a:rPr lang="en-US" sz="1800" b="0" i="1" dirty="0"/>
              <a:t>Caution:</a:t>
            </a:r>
            <a:r>
              <a:rPr lang="en-US" sz="1800" b="0" dirty="0"/>
              <a:t> Ventilate safely! Make sure the flue (chimney opening) is open to prevent backdraft (see figures). </a:t>
            </a:r>
          </a:p>
          <a:p>
            <a:pPr>
              <a:spcAft>
                <a:spcPts val="600"/>
              </a:spcAft>
              <a:buFont typeface="Calibri" panose="020F0502020204030204" pitchFamily="34" charset="0"/>
              <a:buChar char="●"/>
            </a:pPr>
            <a:r>
              <a:rPr lang="en-US" sz="1800" b="0" dirty="0"/>
              <a:t>Be sure to have working smoke alarm(s) and CO detector(s).</a:t>
            </a:r>
          </a:p>
        </p:txBody>
      </p:sp>
      <p:grpSp>
        <p:nvGrpSpPr>
          <p:cNvPr id="4" name="Group 3" descr="A fireplace with smoke properly exiting the open flue.  ">
            <a:extLst>
              <a:ext uri="{FF2B5EF4-FFF2-40B4-BE49-F238E27FC236}">
                <a16:creationId xmlns:a16="http://schemas.microsoft.com/office/drawing/2014/main" id="{C643F367-9205-4898-9526-87C846F297E9}"/>
              </a:ext>
            </a:extLst>
          </p:cNvPr>
          <p:cNvGrpSpPr/>
          <p:nvPr/>
        </p:nvGrpSpPr>
        <p:grpSpPr>
          <a:xfrm>
            <a:off x="6318329" y="394290"/>
            <a:ext cx="2368470" cy="1699372"/>
            <a:chOff x="6318329" y="394290"/>
            <a:chExt cx="2368470" cy="1699372"/>
          </a:xfrm>
        </p:grpSpPr>
        <p:pic>
          <p:nvPicPr>
            <p:cNvPr id="6" name="Picture 5" descr="Image of a fireplace with smoke properly exiting the flue.  "/>
            <p:cNvPicPr>
              <a:picLocks noChangeAspect="1"/>
            </p:cNvPicPr>
            <p:nvPr/>
          </p:nvPicPr>
          <p:blipFill rotWithShape="1">
            <a:blip r:embed="rId3" cstate="print">
              <a:extLst>
                <a:ext uri="{28A0092B-C50C-407E-A947-70E740481C1C}">
                  <a14:useLocalDpi xmlns:a14="http://schemas.microsoft.com/office/drawing/2010/main" val="0"/>
                </a:ext>
              </a:extLst>
            </a:blip>
            <a:srcRect l="53249" r="275"/>
            <a:stretch/>
          </p:blipFill>
          <p:spPr>
            <a:xfrm>
              <a:off x="6550950" y="394290"/>
              <a:ext cx="2135849" cy="1699372"/>
            </a:xfrm>
            <a:prstGeom prst="rect">
              <a:avLst/>
            </a:prstGeom>
          </p:spPr>
        </p:pic>
        <p:grpSp>
          <p:nvGrpSpPr>
            <p:cNvPr id="11" name="Group 10"/>
            <p:cNvGrpSpPr/>
            <p:nvPr/>
          </p:nvGrpSpPr>
          <p:grpSpPr>
            <a:xfrm>
              <a:off x="6318329" y="613023"/>
              <a:ext cx="298101" cy="435786"/>
              <a:chOff x="4630675" y="1300132"/>
              <a:chExt cx="430891" cy="577516"/>
            </a:xfrm>
            <a:solidFill>
              <a:srgbClr val="92D050"/>
            </a:solidFill>
          </p:grpSpPr>
          <p:sp>
            <p:nvSpPr>
              <p:cNvPr id="12" name="Rectangle 11"/>
              <p:cNvSpPr/>
              <p:nvPr/>
            </p:nvSpPr>
            <p:spPr>
              <a:xfrm rot="1800000">
                <a:off x="4630675" y="1690694"/>
                <a:ext cx="324792" cy="108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8000000">
                <a:off x="4704347" y="1520429"/>
                <a:ext cx="577516" cy="1369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extBox 13"/>
          <p:cNvSpPr txBox="1"/>
          <p:nvPr/>
        </p:nvSpPr>
        <p:spPr>
          <a:xfrm>
            <a:off x="5146351" y="1101512"/>
            <a:ext cx="1653970" cy="830997"/>
          </a:xfrm>
          <a:prstGeom prst="rect">
            <a:avLst/>
          </a:prstGeom>
          <a:noFill/>
        </p:spPr>
        <p:txBody>
          <a:bodyPr wrap="square" rtlCol="0">
            <a:spAutoFit/>
          </a:bodyPr>
          <a:lstStyle/>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Flue open</a:t>
            </a:r>
          </a:p>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Properly ventilated</a:t>
            </a:r>
          </a:p>
        </p:txBody>
      </p:sp>
      <p:grpSp>
        <p:nvGrpSpPr>
          <p:cNvPr id="15" name="Group 14" descr="A fireplace with the flue closed is improperly ventilated and will cause smoke to flow back into the living space.">
            <a:extLst>
              <a:ext uri="{FF2B5EF4-FFF2-40B4-BE49-F238E27FC236}">
                <a16:creationId xmlns:a16="http://schemas.microsoft.com/office/drawing/2014/main" id="{0F7AEDB6-E390-441A-BBB4-A2F8B29DF0C7}"/>
              </a:ext>
            </a:extLst>
          </p:cNvPr>
          <p:cNvGrpSpPr/>
          <p:nvPr/>
        </p:nvGrpSpPr>
        <p:grpSpPr>
          <a:xfrm>
            <a:off x="6246354" y="2302902"/>
            <a:ext cx="2608527" cy="1699372"/>
            <a:chOff x="6246354" y="2302902"/>
            <a:chExt cx="2608527" cy="1699372"/>
          </a:xfrm>
        </p:grpSpPr>
        <p:pic>
          <p:nvPicPr>
            <p:cNvPr id="7" name="Picture 6" descr="Image of a fireplace with smoke flowing back into the living space."/>
            <p:cNvPicPr>
              <a:picLocks noChangeAspect="1"/>
            </p:cNvPicPr>
            <p:nvPr/>
          </p:nvPicPr>
          <p:blipFill rotWithShape="1">
            <a:blip r:embed="rId3" cstate="print">
              <a:extLst>
                <a:ext uri="{28A0092B-C50C-407E-A947-70E740481C1C}">
                  <a14:useLocalDpi xmlns:a14="http://schemas.microsoft.com/office/drawing/2010/main" val="0"/>
                </a:ext>
              </a:extLst>
            </a:blip>
            <a:srcRect r="53524"/>
            <a:stretch/>
          </p:blipFill>
          <p:spPr>
            <a:xfrm>
              <a:off x="6719032" y="2302902"/>
              <a:ext cx="2135849" cy="1699372"/>
            </a:xfrm>
            <a:prstGeom prst="rect">
              <a:avLst/>
            </a:prstGeom>
          </p:spPr>
        </p:pic>
        <p:grpSp>
          <p:nvGrpSpPr>
            <p:cNvPr id="8" name="Group 7"/>
            <p:cNvGrpSpPr/>
            <p:nvPr/>
          </p:nvGrpSpPr>
          <p:grpSpPr>
            <a:xfrm rot="2700000">
              <a:off x="6241304" y="2578131"/>
              <a:ext cx="340091" cy="329991"/>
              <a:chOff x="4247147" y="839925"/>
              <a:chExt cx="577516" cy="577516"/>
            </a:xfrm>
          </p:grpSpPr>
          <p:sp>
            <p:nvSpPr>
              <p:cNvPr id="9" name="Rectangle 8"/>
              <p:cNvSpPr/>
              <p:nvPr/>
            </p:nvSpPr>
            <p:spPr>
              <a:xfrm>
                <a:off x="4247147" y="1063229"/>
                <a:ext cx="577516" cy="1369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4238854" y="1060222"/>
                <a:ext cx="577516" cy="1369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TextBox 15"/>
          <p:cNvSpPr txBox="1"/>
          <p:nvPr/>
        </p:nvSpPr>
        <p:spPr>
          <a:xfrm>
            <a:off x="5146351" y="3016353"/>
            <a:ext cx="1572682" cy="830997"/>
          </a:xfrm>
          <a:prstGeom prst="rect">
            <a:avLst/>
          </a:prstGeom>
          <a:noFill/>
        </p:spPr>
        <p:txBody>
          <a:bodyPr wrap="square" rtlCol="0">
            <a:spAutoFit/>
          </a:bodyPr>
          <a:lstStyle/>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Flue closed</a:t>
            </a:r>
          </a:p>
          <a:p>
            <a:pPr marL="285750" indent="-285750">
              <a:buFont typeface="Calibri" panose="020F0502020204030204" pitchFamily="34" charset="0"/>
              <a:buChar char="●"/>
            </a:pPr>
            <a:r>
              <a:rPr lang="en-US" sz="1600" i="1" dirty="0">
                <a:solidFill>
                  <a:srgbClr val="000000"/>
                </a:solidFill>
                <a:latin typeface="Calibri" panose="020F0502020204030204" pitchFamily="34" charset="0"/>
              </a:rPr>
              <a:t>Improperly ventilated</a:t>
            </a:r>
          </a:p>
        </p:txBody>
      </p:sp>
      <p:sp>
        <p:nvSpPr>
          <p:cNvPr id="5" name="Content Placeholder 2"/>
          <p:cNvSpPr txBox="1">
            <a:spLocks/>
          </p:cNvSpPr>
          <p:nvPr/>
        </p:nvSpPr>
        <p:spPr bwMode="auto">
          <a:xfrm>
            <a:off x="5363570" y="4133776"/>
            <a:ext cx="3491311" cy="58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eaLnBrk="1" fontAlgn="auto" hangingPunct="1">
              <a:spcBef>
                <a:spcPts val="0"/>
              </a:spcBef>
              <a:spcAft>
                <a:spcPts val="0"/>
              </a:spcAft>
              <a:buClrTx/>
              <a:buSzTx/>
              <a:buNone/>
            </a:pPr>
            <a:r>
              <a:rPr lang="en-US" sz="1600" b="0" i="1" dirty="0">
                <a:solidFill>
                  <a:prstClr val="black"/>
                </a:solidFill>
                <a:latin typeface="Calibri" panose="020F0502020204030204"/>
              </a:rPr>
              <a:t>* Check with a professional to inspect chimney every year.</a:t>
            </a:r>
          </a:p>
        </p:txBody>
      </p:sp>
    </p:spTree>
    <p:extLst>
      <p:ext uri="{BB962C8B-B14F-4D97-AF65-F5344CB8AC3E}">
        <p14:creationId xmlns:p14="http://schemas.microsoft.com/office/powerpoint/2010/main" val="365882280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pPr algn="ctr"/>
            <a:r>
              <a:rPr lang="en-US" dirty="0">
                <a:solidFill>
                  <a:srgbClr val="DE693D"/>
                </a:solidFill>
              </a:rPr>
              <a:t>Cooling</a:t>
            </a:r>
          </a:p>
        </p:txBody>
      </p:sp>
      <p:sp>
        <p:nvSpPr>
          <p:cNvPr id="4" name="Rectangle 3">
            <a:extLst>
              <a:ext uri="{FF2B5EF4-FFF2-40B4-BE49-F238E27FC236}">
                <a16:creationId xmlns:a16="http://schemas.microsoft.com/office/drawing/2014/main" id="{133A6ADF-25AA-4A61-B06F-267326EC0727}"/>
              </a:ext>
            </a:extLst>
          </p:cNvPr>
          <p:cNvSpPr/>
          <p:nvPr/>
        </p:nvSpPr>
        <p:spPr>
          <a:xfrm>
            <a:off x="778212" y="874905"/>
            <a:ext cx="6269337" cy="3693319"/>
          </a:xfrm>
          <a:prstGeom prst="rect">
            <a:avLst/>
          </a:prstGeom>
        </p:spPr>
        <p:txBody>
          <a:bodyPr wrap="square">
            <a:spAutoFit/>
          </a:bodyPr>
          <a:lstStyle/>
          <a:p>
            <a:r>
              <a:rPr lang="en-US" b="1" dirty="0">
                <a:solidFill>
                  <a:srgbClr val="000000"/>
                </a:solidFill>
                <a:latin typeface="Calibri" panose="020F0502020204030204" pitchFamily="34" charset="0"/>
                <a:cs typeface="Calibri" panose="020F0502020204030204" pitchFamily="34" charset="0"/>
              </a:rPr>
              <a:t>Central A/C units</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Replace filters every 3 months or as recommended. </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Use filters with higher efficiency than standard, if specifications allow.</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Schedule annual inspection of HVAC system by a professional.</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Promptly repair damaged parts.</a:t>
            </a:r>
          </a:p>
          <a:p>
            <a:r>
              <a:rPr lang="en-US" b="1" dirty="0">
                <a:solidFill>
                  <a:srgbClr val="000000"/>
                </a:solidFill>
                <a:latin typeface="Calibri" panose="020F0502020204030204" pitchFamily="34" charset="0"/>
                <a:cs typeface="Calibri" panose="020F0502020204030204" pitchFamily="34" charset="0"/>
              </a:rPr>
              <a:t>Window A/C units</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Keep drip pans clean and the drain lines flowing properly. </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Follow the manufacturer’s instructions for cleaning or replacing filters.</a:t>
            </a:r>
          </a:p>
          <a:p>
            <a:r>
              <a:rPr lang="en-US" b="1" dirty="0">
                <a:solidFill>
                  <a:srgbClr val="000000"/>
                </a:solidFill>
                <a:latin typeface="Calibri" panose="020F0502020204030204" pitchFamily="34" charset="0"/>
                <a:cs typeface="Calibri" panose="020F0502020204030204" pitchFamily="34" charset="0"/>
              </a:rPr>
              <a:t>Evaporative coolers </a:t>
            </a:r>
            <a:r>
              <a:rPr lang="en-US" dirty="0">
                <a:solidFill>
                  <a:srgbClr val="000000"/>
                </a:solidFill>
                <a:latin typeface="Calibri" panose="020F0502020204030204" pitchFamily="34" charset="0"/>
                <a:cs typeface="Calibri" panose="020F0502020204030204" pitchFamily="34" charset="0"/>
              </a:rPr>
              <a:t>(often used in very dry climates)</a:t>
            </a:r>
          </a:p>
          <a:p>
            <a:pPr marL="742950" lvl="1" indent="-285750">
              <a:buClr>
                <a:srgbClr val="DD6237"/>
              </a:buClr>
              <a:buSzPct val="75000"/>
              <a:buFont typeface="Calibri" panose="020F0502020204030204" pitchFamily="34" charset="0"/>
              <a:buChar char="●"/>
            </a:pPr>
            <a:r>
              <a:rPr lang="en-US" dirty="0">
                <a:solidFill>
                  <a:srgbClr val="000000"/>
                </a:solidFill>
                <a:latin typeface="Calibri" panose="020F0502020204030204" pitchFamily="34" charset="0"/>
                <a:cs typeface="Calibri" panose="020F0502020204030204" pitchFamily="34" charset="0"/>
              </a:rPr>
              <a:t>Follow the manufacturer’s instructions for cleaning. </a:t>
            </a:r>
          </a:p>
        </p:txBody>
      </p:sp>
      <p:pic>
        <p:nvPicPr>
          <p:cNvPr id="8" name="Picture 7" descr="Images of different types of cooling devices, a window air conditioner, a fan, and a portable air conditioner."/>
          <p:cNvPicPr>
            <a:picLocks noChangeAspect="1"/>
          </p:cNvPicPr>
          <p:nvPr/>
        </p:nvPicPr>
        <p:blipFill rotWithShape="1">
          <a:blip r:embed="rId3" cstate="print">
            <a:extLst>
              <a:ext uri="{28A0092B-C50C-407E-A947-70E740481C1C}">
                <a14:useLocalDpi xmlns:a14="http://schemas.microsoft.com/office/drawing/2010/main" val="0"/>
              </a:ext>
            </a:extLst>
          </a:blip>
          <a:srcRect r="79317"/>
          <a:stretch/>
        </p:blipFill>
        <p:spPr>
          <a:xfrm>
            <a:off x="7595644" y="742732"/>
            <a:ext cx="543062" cy="689691"/>
          </a:xfrm>
          <a:prstGeom prst="rect">
            <a:avLst/>
          </a:prstGeom>
        </p:spPr>
      </p:pic>
      <p:sp>
        <p:nvSpPr>
          <p:cNvPr id="11" name="Rectangle 10"/>
          <p:cNvSpPr/>
          <p:nvPr/>
        </p:nvSpPr>
        <p:spPr>
          <a:xfrm>
            <a:off x="7175819" y="1754903"/>
            <a:ext cx="1481432" cy="261610"/>
          </a:xfrm>
          <a:prstGeom prst="rect">
            <a:avLst/>
          </a:prstGeom>
        </p:spPr>
        <p:txBody>
          <a:bodyPr wrap="square">
            <a:spAutoFit/>
          </a:bodyPr>
          <a:lstStyle/>
          <a:p>
            <a:pPr algn="ctr"/>
            <a:r>
              <a:rPr lang="en-US" sz="1100" i="1" dirty="0">
                <a:solidFill>
                  <a:srgbClr val="DE693D"/>
                </a:solidFill>
                <a:latin typeface="Calibri" panose="020F0502020204030204" pitchFamily="34" charset="0"/>
                <a:cs typeface="Calibri" panose="020F0502020204030204" pitchFamily="34" charset="0"/>
              </a:rPr>
              <a:t>Window A/C unit</a:t>
            </a:r>
            <a:endParaRPr lang="en-US" sz="1100" i="1" dirty="0">
              <a:latin typeface="Calibri" panose="020F0502020204030204" pitchFamily="34" charset="0"/>
              <a:cs typeface="Calibri" panose="020F0502020204030204" pitchFamily="34" charset="0"/>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791" r="43526"/>
          <a:stretch/>
        </p:blipFill>
        <p:spPr>
          <a:xfrm>
            <a:off x="7595644" y="2238219"/>
            <a:ext cx="543062" cy="689691"/>
          </a:xfrm>
          <a:prstGeom prst="rect">
            <a:avLst/>
          </a:prstGeom>
        </p:spPr>
      </p:pic>
      <p:sp>
        <p:nvSpPr>
          <p:cNvPr id="12" name="Rectangle 11"/>
          <p:cNvSpPr/>
          <p:nvPr/>
        </p:nvSpPr>
        <p:spPr>
          <a:xfrm>
            <a:off x="7175819" y="3149616"/>
            <a:ext cx="1481432"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Fan</a:t>
            </a:r>
            <a:endParaRPr lang="en-US" sz="1200" i="1" dirty="0">
              <a:latin typeface="Calibri" panose="020F0502020204030204" pitchFamily="34" charset="0"/>
              <a:cs typeface="Calibri" panose="020F0502020204030204" pitchFamily="34" charset="0"/>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80" r="-718"/>
          <a:stretch/>
        </p:blipFill>
        <p:spPr>
          <a:xfrm>
            <a:off x="7602870" y="3716167"/>
            <a:ext cx="717787" cy="689691"/>
          </a:xfrm>
          <a:prstGeom prst="rect">
            <a:avLst/>
          </a:prstGeom>
        </p:spPr>
      </p:pic>
      <p:sp>
        <p:nvSpPr>
          <p:cNvPr id="13" name="Rectangle 12"/>
          <p:cNvSpPr/>
          <p:nvPr/>
        </p:nvSpPr>
        <p:spPr>
          <a:xfrm>
            <a:off x="6750765" y="4470902"/>
            <a:ext cx="2232819" cy="276999"/>
          </a:xfrm>
          <a:prstGeom prst="rect">
            <a:avLst/>
          </a:prstGeom>
        </p:spPr>
        <p:txBody>
          <a:bodyPr wrap="square">
            <a:spAutoFit/>
          </a:bodyPr>
          <a:lstStyle/>
          <a:p>
            <a:pPr algn="ctr"/>
            <a:r>
              <a:rPr lang="en-US" sz="1200" i="1" dirty="0">
                <a:solidFill>
                  <a:srgbClr val="DE693D"/>
                </a:solidFill>
                <a:latin typeface="Calibri" panose="020F0502020204030204" pitchFamily="34" charset="0"/>
                <a:cs typeface="Calibri" panose="020F0502020204030204" pitchFamily="34" charset="0"/>
              </a:rPr>
              <a:t>Portable free-standing unit</a:t>
            </a:r>
            <a:endParaRPr lang="en-US" sz="12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2831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Asthma triggers and cooling </a:t>
            </a:r>
            <a:endParaRPr lang="en-US" dirty="0">
              <a:solidFill>
                <a:srgbClr val="DE693D"/>
              </a:solidFill>
            </a:endParaRPr>
          </a:p>
        </p:txBody>
      </p:sp>
      <p:sp>
        <p:nvSpPr>
          <p:cNvPr id="3" name="Content Placeholder 2"/>
          <p:cNvSpPr>
            <a:spLocks noGrp="1"/>
          </p:cNvSpPr>
          <p:nvPr>
            <p:ph idx="1"/>
          </p:nvPr>
        </p:nvSpPr>
        <p:spPr>
          <a:xfrm>
            <a:off x="434527" y="1199903"/>
            <a:ext cx="3664424" cy="3708412"/>
          </a:xfrm>
        </p:spPr>
        <p:txBody>
          <a:bodyPr/>
          <a:lstStyle/>
          <a:p>
            <a:pPr>
              <a:buFont typeface="Calibri" panose="020F0502020204030204" pitchFamily="34" charset="0"/>
              <a:buChar char="●"/>
            </a:pPr>
            <a:r>
              <a:rPr lang="en-US" sz="1800" b="0" dirty="0"/>
              <a:t>Excess cooling can create condensation, which can damage home furnishings and lead to mold, a common asthma trigger. </a:t>
            </a:r>
          </a:p>
          <a:p>
            <a:pPr>
              <a:buFont typeface="Calibri" panose="020F0502020204030204" pitchFamily="34" charset="0"/>
              <a:buChar char="●"/>
            </a:pPr>
            <a:r>
              <a:rPr lang="en-US" sz="1800" b="0" dirty="0"/>
              <a:t>If you see condensation or moisture on windows, walls, or pipes act quickly to dry the wet surface and reduce the moisture/water source. </a:t>
            </a:r>
          </a:p>
          <a:p>
            <a:pPr>
              <a:buFont typeface="Calibri" panose="020F0502020204030204" pitchFamily="34" charset="0"/>
              <a:buChar char="●"/>
            </a:pPr>
            <a:r>
              <a:rPr lang="en-US" sz="1800" b="0" dirty="0"/>
              <a:t>Condensation can be a sign of high humidity.</a:t>
            </a:r>
          </a:p>
        </p:txBody>
      </p:sp>
      <p:pic>
        <p:nvPicPr>
          <p:cNvPr id="4" name="Picture 3" descr="Condensation on a window."/>
          <p:cNvPicPr>
            <a:picLocks noChangeAspect="1"/>
          </p:cNvPicPr>
          <p:nvPr/>
        </p:nvPicPr>
        <p:blipFill rotWithShape="1">
          <a:blip r:embed="rId3" cstate="print">
            <a:extLst>
              <a:ext uri="{28A0092B-C50C-407E-A947-70E740481C1C}">
                <a14:useLocalDpi xmlns:a14="http://schemas.microsoft.com/office/drawing/2010/main" val="0"/>
              </a:ext>
            </a:extLst>
          </a:blip>
          <a:srcRect l="11431"/>
          <a:stretch/>
        </p:blipFill>
        <p:spPr>
          <a:xfrm flipH="1">
            <a:off x="4431500" y="1308967"/>
            <a:ext cx="4071055" cy="3209809"/>
          </a:xfrm>
          <a:prstGeom prst="rect">
            <a:avLst/>
          </a:prstGeom>
        </p:spPr>
      </p:pic>
    </p:spTree>
    <p:extLst>
      <p:ext uri="{BB962C8B-B14F-4D97-AF65-F5344CB8AC3E}">
        <p14:creationId xmlns:p14="http://schemas.microsoft.com/office/powerpoint/2010/main" val="21098339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 </a:t>
            </a:r>
          </a:p>
        </p:txBody>
      </p:sp>
      <p:sp>
        <p:nvSpPr>
          <p:cNvPr id="3" name="Rectangle 2">
            <a:extLst>
              <a:ext uri="{FF2B5EF4-FFF2-40B4-BE49-F238E27FC236}">
                <a16:creationId xmlns:a16="http://schemas.microsoft.com/office/drawing/2014/main" id="{2C061BA6-F430-4D97-90EF-DA6740B13D33}"/>
              </a:ext>
            </a:extLst>
          </p:cNvPr>
          <p:cNvSpPr/>
          <p:nvPr/>
        </p:nvSpPr>
        <p:spPr>
          <a:xfrm>
            <a:off x="844420" y="588884"/>
            <a:ext cx="5012043" cy="4231928"/>
          </a:xfrm>
          <a:prstGeom prst="rect">
            <a:avLst/>
          </a:prstGeom>
        </p:spPr>
        <p:txBody>
          <a:bodyPr wrap="square">
            <a:spAutoFit/>
          </a:bodyPr>
          <a:lstStyle/>
          <a:p>
            <a:pPr>
              <a:spcAft>
                <a:spcPts val="600"/>
              </a:spcAft>
            </a:pPr>
            <a:r>
              <a:rPr lang="en-US" sz="2400" b="1" dirty="0">
                <a:solidFill>
                  <a:srgbClr val="DE693D"/>
                </a:solidFill>
                <a:latin typeface="Calibri" panose="020F0502020204030204" pitchFamily="34" charset="0"/>
                <a:cs typeface="Calibri" panose="020F0502020204030204" pitchFamily="34" charset="0"/>
              </a:rPr>
              <a:t>Outline of training</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Glossary</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Introduction (allergens, </a:t>
            </a:r>
            <a:br>
              <a:rPr lang="en-US" sz="2000" dirty="0">
                <a:solidFill>
                  <a:schemeClr val="accent4">
                    <a:lumMod val="50000"/>
                  </a:schemeClr>
                </a:solidFill>
                <a:latin typeface="Calibri" panose="020F0502020204030204" pitchFamily="34" charset="0"/>
                <a:cs typeface="Calibri" panose="020F0502020204030204" pitchFamily="34" charset="0"/>
              </a:rPr>
            </a:br>
            <a:r>
              <a:rPr lang="en-US" sz="2000" dirty="0">
                <a:solidFill>
                  <a:schemeClr val="accent4">
                    <a:lumMod val="50000"/>
                  </a:schemeClr>
                </a:solidFill>
                <a:latin typeface="Calibri" panose="020F0502020204030204" pitchFamily="34" charset="0"/>
                <a:cs typeface="Calibri" panose="020F0502020204030204" pitchFamily="34" charset="0"/>
              </a:rPr>
              <a:t>irritants, allergy, and particles)</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Building information</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Heating and cooling</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Cooking</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Smoking</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Pets</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VOCs</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Pests</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Moisture and Mold</a:t>
            </a:r>
          </a:p>
          <a:p>
            <a:pPr marL="285750" indent="-285750">
              <a:buClr>
                <a:srgbClr val="DE693D"/>
              </a:buClr>
              <a:buSzPct val="75000"/>
              <a:buFont typeface="Calibri" panose="020F0502020204030204" pitchFamily="34" charset="0"/>
              <a:buChar char="●"/>
            </a:pPr>
            <a:r>
              <a:rPr lang="en-US" sz="2000" dirty="0">
                <a:solidFill>
                  <a:schemeClr val="accent4">
                    <a:lumMod val="50000"/>
                  </a:schemeClr>
                </a:solidFill>
                <a:latin typeface="Calibri" panose="020F0502020204030204" pitchFamily="34" charset="0"/>
                <a:cs typeface="Calibri" panose="020F0502020204030204" pitchFamily="34" charset="0"/>
              </a:rPr>
              <a:t>Dust mites</a:t>
            </a:r>
          </a:p>
        </p:txBody>
      </p:sp>
      <p:pic>
        <p:nvPicPr>
          <p:cNvPr id="6" name="Picture 5">
            <a:extLst>
              <a:ext uri="{FF2B5EF4-FFF2-40B4-BE49-F238E27FC236}">
                <a16:creationId xmlns:a16="http://schemas.microsoft.com/office/drawing/2014/main" id="{0338310C-9E74-4F83-ACBF-5E5C6CEBDA3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958" y="1079902"/>
            <a:ext cx="3031286" cy="3520648"/>
          </a:xfrm>
          <a:prstGeom prst="rect">
            <a:avLst/>
          </a:prstGeom>
        </p:spPr>
      </p:pic>
    </p:spTree>
    <p:extLst>
      <p:ext uri="{BB962C8B-B14F-4D97-AF65-F5344CB8AC3E}">
        <p14:creationId xmlns:p14="http://schemas.microsoft.com/office/powerpoint/2010/main" val="234573147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4026348" cy="857250"/>
          </a:xfrm>
        </p:spPr>
        <p:txBody>
          <a:bodyPr/>
          <a:lstStyle/>
          <a:p>
            <a:pPr algn="ctr"/>
            <a:r>
              <a:rPr lang="en-US" dirty="0">
                <a:solidFill>
                  <a:srgbClr val="DE693D"/>
                </a:solidFill>
              </a:rPr>
              <a:t>Cooking</a:t>
            </a:r>
          </a:p>
        </p:txBody>
      </p:sp>
      <p:sp>
        <p:nvSpPr>
          <p:cNvPr id="3" name="Content Placeholder 2"/>
          <p:cNvSpPr>
            <a:spLocks noGrp="1"/>
          </p:cNvSpPr>
          <p:nvPr>
            <p:ph idx="1"/>
          </p:nvPr>
        </p:nvSpPr>
        <p:spPr>
          <a:xfrm>
            <a:off x="632298" y="1200151"/>
            <a:ext cx="3665007" cy="3143250"/>
          </a:xfrm>
        </p:spPr>
        <p:txBody>
          <a:bodyPr/>
          <a:lstStyle/>
          <a:p>
            <a:pPr>
              <a:buFont typeface="Calibri" panose="020F0502020204030204" pitchFamily="34" charset="0"/>
              <a:buChar char="●"/>
            </a:pPr>
            <a:r>
              <a:rPr lang="en-US" sz="2000" b="0" dirty="0"/>
              <a:t>Cooking can create indoor air pollutants, such as gases and particles. </a:t>
            </a:r>
          </a:p>
          <a:p>
            <a:pPr>
              <a:buFont typeface="Calibri" panose="020F0502020204030204" pitchFamily="34" charset="0"/>
              <a:buChar char="●"/>
            </a:pPr>
            <a:r>
              <a:rPr lang="en-US" sz="2000" b="0" dirty="0"/>
              <a:t>Cooking can also increase moisture in the air.</a:t>
            </a:r>
          </a:p>
          <a:p>
            <a:pPr>
              <a:buFont typeface="Calibri" panose="020F0502020204030204" pitchFamily="34" charset="0"/>
              <a:buChar char="●"/>
            </a:pPr>
            <a:r>
              <a:rPr lang="en-US" sz="2000" b="0" dirty="0"/>
              <a:t>Use exhaust fans or range hoods that vent to the outside, or open windows when cooking.</a:t>
            </a:r>
          </a:p>
        </p:txBody>
      </p:sp>
      <p:grpSp>
        <p:nvGrpSpPr>
          <p:cNvPr id="16" name="Group 15" descr="A kitchen exhaust vent that exhausts to outside through a pipe. ">
            <a:extLst>
              <a:ext uri="{FF2B5EF4-FFF2-40B4-BE49-F238E27FC236}">
                <a16:creationId xmlns:a16="http://schemas.microsoft.com/office/drawing/2014/main" id="{4D051BE2-0599-469B-90A6-6C52364CBC06}"/>
              </a:ext>
            </a:extLst>
          </p:cNvPr>
          <p:cNvGrpSpPr/>
          <p:nvPr/>
        </p:nvGrpSpPr>
        <p:grpSpPr>
          <a:xfrm>
            <a:off x="4483548" y="560564"/>
            <a:ext cx="3864220" cy="1968385"/>
            <a:chOff x="4483548" y="560564"/>
            <a:chExt cx="3864220" cy="1968385"/>
          </a:xfrm>
        </p:grpSpPr>
        <p:pic>
          <p:nvPicPr>
            <p:cNvPr id="4" name="Picture 3" descr="Photo of a kitchen exhaust vent that exhausts to outside. "/>
            <p:cNvPicPr>
              <a:picLocks noChangeAspect="1"/>
            </p:cNvPicPr>
            <p:nvPr/>
          </p:nvPicPr>
          <p:blipFill rotWithShape="1">
            <a:blip r:embed="rId3" cstate="print">
              <a:extLst>
                <a:ext uri="{28A0092B-C50C-407E-A947-70E740481C1C}">
                  <a14:useLocalDpi xmlns:a14="http://schemas.microsoft.com/office/drawing/2010/main" val="0"/>
                </a:ext>
              </a:extLst>
            </a:blip>
            <a:srcRect t="11108"/>
            <a:stretch/>
          </p:blipFill>
          <p:spPr>
            <a:xfrm>
              <a:off x="5592076" y="560564"/>
              <a:ext cx="2755692" cy="1837181"/>
            </a:xfrm>
            <a:prstGeom prst="rect">
              <a:avLst/>
            </a:prstGeom>
          </p:spPr>
        </p:pic>
        <p:grpSp>
          <p:nvGrpSpPr>
            <p:cNvPr id="11" name="Group 10"/>
            <p:cNvGrpSpPr/>
            <p:nvPr/>
          </p:nvGrpSpPr>
          <p:grpSpPr>
            <a:xfrm>
              <a:off x="4915155" y="1489624"/>
              <a:ext cx="298101" cy="435786"/>
              <a:chOff x="4630675" y="1300132"/>
              <a:chExt cx="430891" cy="577516"/>
            </a:xfrm>
            <a:solidFill>
              <a:srgbClr val="92D050"/>
            </a:solidFill>
          </p:grpSpPr>
          <p:sp>
            <p:nvSpPr>
              <p:cNvPr id="8" name="Rectangle 7"/>
              <p:cNvSpPr/>
              <p:nvPr/>
            </p:nvSpPr>
            <p:spPr>
              <a:xfrm rot="1800000">
                <a:off x="4630675" y="1690694"/>
                <a:ext cx="324792" cy="108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8000000">
                <a:off x="4704347" y="1520429"/>
                <a:ext cx="577516" cy="1369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483548" y="1944174"/>
              <a:ext cx="965754" cy="584775"/>
            </a:xfrm>
            <a:prstGeom prst="rect">
              <a:avLst/>
            </a:prstGeom>
            <a:noFill/>
          </p:spPr>
          <p:txBody>
            <a:bodyPr wrap="square" rtlCol="0">
              <a:spAutoFit/>
            </a:bodyPr>
            <a:lstStyle/>
            <a:p>
              <a:pPr algn="r"/>
              <a:r>
                <a:rPr lang="en-US" sz="1600" i="1" dirty="0">
                  <a:solidFill>
                    <a:srgbClr val="000000"/>
                  </a:solidFill>
                  <a:latin typeface="Calibri" panose="020F0502020204030204" pitchFamily="34" charset="0"/>
                </a:rPr>
                <a:t>Exhaust duct</a:t>
              </a:r>
            </a:p>
          </p:txBody>
        </p:sp>
      </p:grpSp>
      <p:grpSp>
        <p:nvGrpSpPr>
          <p:cNvPr id="17" name="Group 16" descr="A kitchen exhaust vent that recirculates air using a fan, but does not exhaust to outside.">
            <a:extLst>
              <a:ext uri="{FF2B5EF4-FFF2-40B4-BE49-F238E27FC236}">
                <a16:creationId xmlns:a16="http://schemas.microsoft.com/office/drawing/2014/main" id="{944A4AA2-8659-489C-885E-B6295774A51C}"/>
              </a:ext>
            </a:extLst>
          </p:cNvPr>
          <p:cNvGrpSpPr/>
          <p:nvPr/>
        </p:nvGrpSpPr>
        <p:grpSpPr>
          <a:xfrm>
            <a:off x="4297305" y="2509257"/>
            <a:ext cx="4050463" cy="2145879"/>
            <a:chOff x="4297305" y="2509257"/>
            <a:chExt cx="4050463" cy="2145879"/>
          </a:xfrm>
        </p:grpSpPr>
        <p:pic>
          <p:nvPicPr>
            <p:cNvPr id="5" name="Picture 4" descr="Photo of a kitchen exhaust vent that recirculates air, but does not exhaust to outside."/>
            <p:cNvPicPr>
              <a:picLocks noChangeAspect="1"/>
            </p:cNvPicPr>
            <p:nvPr/>
          </p:nvPicPr>
          <p:blipFill rotWithShape="1">
            <a:blip r:embed="rId4" cstate="print">
              <a:extLst>
                <a:ext uri="{28A0092B-C50C-407E-A947-70E740481C1C}">
                  <a14:useLocalDpi xmlns:a14="http://schemas.microsoft.com/office/drawing/2010/main" val="0"/>
                </a:ext>
              </a:extLst>
            </a:blip>
            <a:srcRect l="24203" t="7879" r="38933" b="42702"/>
            <a:stretch/>
          </p:blipFill>
          <p:spPr>
            <a:xfrm>
              <a:off x="5592075" y="2509257"/>
              <a:ext cx="2755693" cy="2077944"/>
            </a:xfrm>
            <a:prstGeom prst="rect">
              <a:avLst/>
            </a:prstGeom>
          </p:spPr>
        </p:pic>
        <p:grpSp>
          <p:nvGrpSpPr>
            <p:cNvPr id="10" name="Group 9"/>
            <p:cNvGrpSpPr/>
            <p:nvPr/>
          </p:nvGrpSpPr>
          <p:grpSpPr>
            <a:xfrm rot="2700000">
              <a:off x="4908037" y="3652370"/>
              <a:ext cx="331893" cy="352232"/>
              <a:chOff x="4247147" y="839925"/>
              <a:chExt cx="577516" cy="577516"/>
            </a:xfrm>
          </p:grpSpPr>
          <p:sp>
            <p:nvSpPr>
              <p:cNvPr id="6" name="Rectangle 5"/>
              <p:cNvSpPr/>
              <p:nvPr/>
            </p:nvSpPr>
            <p:spPr>
              <a:xfrm>
                <a:off x="4247147" y="1063229"/>
                <a:ext cx="577516" cy="1369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6200000">
                <a:off x="4238854" y="1060222"/>
                <a:ext cx="577516" cy="1369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4297305" y="4070361"/>
              <a:ext cx="1151998" cy="584775"/>
            </a:xfrm>
            <a:prstGeom prst="rect">
              <a:avLst/>
            </a:prstGeom>
            <a:noFill/>
          </p:spPr>
          <p:txBody>
            <a:bodyPr wrap="square" rtlCol="0">
              <a:spAutoFit/>
            </a:bodyPr>
            <a:lstStyle/>
            <a:p>
              <a:pPr algn="r"/>
              <a:r>
                <a:rPr lang="en-US" sz="1600" i="1" dirty="0">
                  <a:solidFill>
                    <a:srgbClr val="000000"/>
                  </a:solidFill>
                  <a:latin typeface="Calibri" panose="020F0502020204030204" pitchFamily="34" charset="0"/>
                </a:rPr>
                <a:t>No exhaust duct</a:t>
              </a:r>
            </a:p>
          </p:txBody>
        </p:sp>
      </p:grpSp>
    </p:spTree>
    <p:extLst>
      <p:ext uri="{BB962C8B-B14F-4D97-AF65-F5344CB8AC3E}">
        <p14:creationId xmlns:p14="http://schemas.microsoft.com/office/powerpoint/2010/main" val="95291960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4146331" cy="857250"/>
          </a:xfrm>
        </p:spPr>
        <p:txBody>
          <a:bodyPr/>
          <a:lstStyle/>
          <a:p>
            <a:pPr algn="ctr"/>
            <a:r>
              <a:rPr lang="en-US" dirty="0">
                <a:solidFill>
                  <a:srgbClr val="DE693D"/>
                </a:solidFill>
              </a:rPr>
              <a:t>Air Cleaners</a:t>
            </a:r>
          </a:p>
        </p:txBody>
      </p:sp>
      <p:sp>
        <p:nvSpPr>
          <p:cNvPr id="3" name="Content Placeholder 2"/>
          <p:cNvSpPr>
            <a:spLocks noGrp="1"/>
          </p:cNvSpPr>
          <p:nvPr>
            <p:ph idx="1"/>
          </p:nvPr>
        </p:nvSpPr>
        <p:spPr>
          <a:xfrm>
            <a:off x="457200" y="1200151"/>
            <a:ext cx="4273420" cy="3143250"/>
          </a:xfrm>
        </p:spPr>
        <p:txBody>
          <a:bodyPr/>
          <a:lstStyle/>
          <a:p>
            <a:pPr>
              <a:buFont typeface="Calibri" panose="020F0502020204030204" pitchFamily="34" charset="0"/>
              <a:buChar char="●"/>
            </a:pPr>
            <a:r>
              <a:rPr lang="en-US" sz="1800" b="0" dirty="0"/>
              <a:t>Eliminating sources of asthma triggers such as candles, cigarettes, perfumes, air fresheners, etc. is the best method for controlling indoor air quality.</a:t>
            </a:r>
          </a:p>
          <a:p>
            <a:pPr>
              <a:buFont typeface="Calibri" panose="020F0502020204030204" pitchFamily="34" charset="0"/>
              <a:buChar char="●"/>
            </a:pPr>
            <a:r>
              <a:rPr lang="en-US" sz="1800" b="0" dirty="0"/>
              <a:t>Ventilation and air cleaning help remove particles and gases.</a:t>
            </a:r>
          </a:p>
          <a:p>
            <a:pPr>
              <a:buFont typeface="Calibri" panose="020F0502020204030204" pitchFamily="34" charset="0"/>
              <a:buChar char="●"/>
            </a:pPr>
            <a:r>
              <a:rPr lang="en-US" sz="1800" b="0" dirty="0"/>
              <a:t>EPA has a consumer guide, and a more technical summary about using air cleaners at home (</a:t>
            </a:r>
            <a:r>
              <a:rPr lang="en-US" sz="1800" b="0" dirty="0">
                <a:solidFill>
                  <a:srgbClr val="0070C0"/>
                </a:solidFill>
                <a:hlinkClick r:id="rId3"/>
              </a:rPr>
              <a:t>https://www.epa.gov/indoor-air-quality-iaq/air-cleaners-and-air-filters-home</a:t>
            </a:r>
            <a:r>
              <a:rPr lang="en-US" sz="1800" b="0" dirty="0"/>
              <a:t>).</a:t>
            </a:r>
          </a:p>
        </p:txBody>
      </p:sp>
      <p:pic>
        <p:nvPicPr>
          <p:cNvPr id="4" name="Picture 3">
            <a:extLst>
              <a:ext uri="{FF2B5EF4-FFF2-40B4-BE49-F238E27FC236}">
                <a16:creationId xmlns:a16="http://schemas.microsoft.com/office/drawing/2014/main" id="{004102F0-3C06-4E03-AB56-F5C1123ECD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53284" y="370160"/>
            <a:ext cx="2225515" cy="2875343"/>
          </a:xfrm>
          <a:prstGeom prst="rect">
            <a:avLst/>
          </a:prstGeom>
        </p:spPr>
      </p:pic>
      <p:pic>
        <p:nvPicPr>
          <p:cNvPr id="5" name="Picture 4">
            <a:extLst>
              <a:ext uri="{FF2B5EF4-FFF2-40B4-BE49-F238E27FC236}">
                <a16:creationId xmlns:a16="http://schemas.microsoft.com/office/drawing/2014/main" id="{3BBA858A-3D6C-472D-9F5F-EA723390B91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61285" y="1927123"/>
            <a:ext cx="2225515" cy="2859787"/>
          </a:xfrm>
          <a:prstGeom prst="rect">
            <a:avLst/>
          </a:prstGeom>
        </p:spPr>
      </p:pic>
    </p:spTree>
    <p:extLst>
      <p:ext uri="{BB962C8B-B14F-4D97-AF65-F5344CB8AC3E}">
        <p14:creationId xmlns:p14="http://schemas.microsoft.com/office/powerpoint/2010/main" val="415688078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200"/>
            <a:ext cx="8294913" cy="1846868"/>
          </a:xfrm>
        </p:spPr>
        <p:txBody>
          <a:bodyPr/>
          <a:lstStyle/>
          <a:p>
            <a:pPr algn="ctr"/>
            <a:r>
              <a:rPr lang="en-US" sz="3600" dirty="0"/>
              <a:t>smoking</a:t>
            </a:r>
          </a:p>
        </p:txBody>
      </p:sp>
    </p:spTree>
    <p:extLst>
      <p:ext uri="{BB962C8B-B14F-4D97-AF65-F5344CB8AC3E}">
        <p14:creationId xmlns:p14="http://schemas.microsoft.com/office/powerpoint/2010/main" val="402239924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91" y="262647"/>
            <a:ext cx="8677073" cy="865141"/>
          </a:xfrm>
        </p:spPr>
        <p:txBody>
          <a:bodyPr/>
          <a:lstStyle/>
          <a:p>
            <a:pPr algn="ctr"/>
            <a:r>
              <a:rPr lang="en-US" dirty="0">
                <a:solidFill>
                  <a:srgbClr val="DE693D"/>
                </a:solidFill>
              </a:rPr>
              <a:t>Secondhand smoke exposure in the United States</a:t>
            </a:r>
          </a:p>
        </p:txBody>
      </p:sp>
      <p:pic>
        <p:nvPicPr>
          <p:cNvPr id="4" name="Picture 14" descr="58 million people or 1 in 4 nonsmokers in the US are still exposed to secondhand smoke (SHS). About 2 in every 5 children (including 7 in 10 black children) are exposed to SHS. More than 1 in 3 nonsmokers who live in rental housing are exposed to SHS. ">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1625" y="967996"/>
            <a:ext cx="6340203" cy="396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82028" y="4647501"/>
            <a:ext cx="804771" cy="28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41525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47A28F-9FF4-4137-B1B4-46F901738946}"/>
              </a:ext>
            </a:extLst>
          </p:cNvPr>
          <p:cNvSpPr>
            <a:spLocks noGrp="1"/>
          </p:cNvSpPr>
          <p:nvPr>
            <p:ph type="title"/>
          </p:nvPr>
        </p:nvSpPr>
        <p:spPr>
          <a:xfrm>
            <a:off x="457200" y="526910"/>
            <a:ext cx="8229600" cy="857250"/>
          </a:xfrm>
        </p:spPr>
        <p:txBody>
          <a:bodyPr/>
          <a:lstStyle/>
          <a:p>
            <a:pPr algn="ctr">
              <a:spcAft>
                <a:spcPts val="1200"/>
              </a:spcAft>
            </a:pPr>
            <a:r>
              <a:rPr lang="en-US" sz="2200" dirty="0">
                <a:solidFill>
                  <a:srgbClr val="DE693D"/>
                </a:solidFill>
              </a:rPr>
              <a:t>“Separating smokers from non-smokers, cleaning the air, and ventilating buildings cannot eliminate exposure of nonsmokers to SHS…” </a:t>
            </a:r>
            <a:br>
              <a:rPr lang="en-US" sz="2200" dirty="0"/>
            </a:br>
            <a:r>
              <a:rPr lang="en-US" sz="1200" dirty="0"/>
              <a:t>— Surgeon General, 2006</a:t>
            </a:r>
            <a:endParaRPr lang="en-US" dirty="0"/>
          </a:p>
        </p:txBody>
      </p:sp>
      <p:sp>
        <p:nvSpPr>
          <p:cNvPr id="3" name="Content Placeholder 2"/>
          <p:cNvSpPr>
            <a:spLocks noGrp="1"/>
          </p:cNvSpPr>
          <p:nvPr>
            <p:ph idx="1"/>
          </p:nvPr>
        </p:nvSpPr>
        <p:spPr>
          <a:xfrm>
            <a:off x="293539" y="1924916"/>
            <a:ext cx="3821261" cy="1293667"/>
          </a:xfrm>
        </p:spPr>
        <p:txBody>
          <a:bodyPr/>
          <a:lstStyle/>
          <a:p>
            <a:pPr>
              <a:buFont typeface="Calibri" panose="020F0502020204030204" pitchFamily="34" charset="0"/>
              <a:buChar char="●"/>
            </a:pPr>
            <a:r>
              <a:rPr lang="en-US" sz="2000" b="0" dirty="0"/>
              <a:t>Secondhand smoke (SHS) is a universal asthma trigger.</a:t>
            </a:r>
          </a:p>
          <a:p>
            <a:pPr>
              <a:buFont typeface="Calibri" panose="020F0502020204030204" pitchFamily="34" charset="0"/>
              <a:buChar char="●"/>
            </a:pPr>
            <a:r>
              <a:rPr lang="en-US" sz="2000" b="0" dirty="0"/>
              <a:t>There is no safe amount of SHS.</a:t>
            </a:r>
          </a:p>
          <a:p>
            <a:pPr>
              <a:buFont typeface="Calibri" panose="020F0502020204030204" pitchFamily="34" charset="0"/>
              <a:buChar char="●"/>
            </a:pPr>
            <a:r>
              <a:rPr lang="en-US" sz="2000" b="0" dirty="0"/>
              <a:t>Smoke-free policies benefit tenants and property owners.*</a:t>
            </a:r>
          </a:p>
          <a:p>
            <a:pPr marL="0" indent="0">
              <a:buNone/>
            </a:pPr>
            <a:endParaRPr lang="en-US" dirty="0"/>
          </a:p>
          <a:p>
            <a:pPr marL="0" indent="0">
              <a:buNone/>
            </a:pPr>
            <a:endParaRPr lang="en-US" dirty="0"/>
          </a:p>
          <a:p>
            <a:pPr marL="0" indent="0">
              <a:buNone/>
            </a:pPr>
            <a:endParaRPr lang="en-US" dirty="0"/>
          </a:p>
        </p:txBody>
      </p:sp>
      <p:pic>
        <p:nvPicPr>
          <p:cNvPr id="5" name="Picture 4" descr="Smoke can travel between apartments within a building.">
            <a:extLst>
              <a:ext uri="{FF2B5EF4-FFF2-40B4-BE49-F238E27FC236}">
                <a16:creationId xmlns:a16="http://schemas.microsoft.com/office/drawing/2014/main" id="{5EAEC004-33C0-4BBA-AF0E-E56BBA6F5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20708"/>
            <a:ext cx="4261245" cy="27521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7E01B3-8B46-4D6A-993D-F76AECD632F2}"/>
              </a:ext>
            </a:extLst>
          </p:cNvPr>
          <p:cNvSpPr txBox="1"/>
          <p:nvPr/>
        </p:nvSpPr>
        <p:spPr>
          <a:xfrm>
            <a:off x="457200" y="4345427"/>
            <a:ext cx="5534849" cy="830997"/>
          </a:xfrm>
          <a:prstGeom prst="rect">
            <a:avLst/>
          </a:prstGeom>
          <a:noFill/>
        </p:spPr>
        <p:txBody>
          <a:bodyPr wrap="none" rtlCol="0">
            <a:spAutoFit/>
          </a:bodyPr>
          <a:lstStyle/>
          <a:p>
            <a:r>
              <a:rPr lang="en-US" sz="1600" dirty="0"/>
              <a:t>* To learn how to start a smoke-free policy, go to </a:t>
            </a:r>
          </a:p>
          <a:p>
            <a:r>
              <a:rPr lang="en-US" sz="1600" dirty="0">
                <a:hlinkClick r:id="rId4"/>
              </a:rPr>
              <a:t>www.hud.gov/program_offices/healthy_homes/smokefree2</a:t>
            </a:r>
            <a:r>
              <a:rPr lang="en-US" sz="1600" dirty="0"/>
              <a:t> </a:t>
            </a:r>
          </a:p>
          <a:p>
            <a:endParaRPr lang="en-US" sz="16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954764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191"/>
            <a:ext cx="8229600" cy="622571"/>
          </a:xfrm>
        </p:spPr>
        <p:txBody>
          <a:bodyPr/>
          <a:lstStyle/>
          <a:p>
            <a:pPr algn="ctr"/>
            <a:r>
              <a:rPr lang="en-US" dirty="0">
                <a:solidFill>
                  <a:srgbClr val="DE693D"/>
                </a:solidFill>
              </a:rPr>
              <a:t>E-cigarettes</a:t>
            </a:r>
          </a:p>
        </p:txBody>
      </p:sp>
      <p:sp>
        <p:nvSpPr>
          <p:cNvPr id="3" name="Content Placeholder 2"/>
          <p:cNvSpPr>
            <a:spLocks noGrp="1"/>
          </p:cNvSpPr>
          <p:nvPr>
            <p:ph idx="1"/>
          </p:nvPr>
        </p:nvSpPr>
        <p:spPr>
          <a:xfrm>
            <a:off x="457200" y="865761"/>
            <a:ext cx="8229600" cy="3887541"/>
          </a:xfrm>
        </p:spPr>
        <p:txBody>
          <a:bodyPr/>
          <a:lstStyle/>
          <a:p>
            <a:pPr>
              <a:buFont typeface="Calibri" panose="020F0502020204030204" pitchFamily="34" charset="0"/>
              <a:buChar char="●"/>
            </a:pPr>
            <a:r>
              <a:rPr lang="en-US" sz="1900" b="0" dirty="0"/>
              <a:t>E-cigarettes create an aerosol that can contain toxic chemicals. </a:t>
            </a:r>
          </a:p>
          <a:p>
            <a:pPr>
              <a:buFont typeface="Calibri" panose="020F0502020204030204" pitchFamily="34" charset="0"/>
              <a:buChar char="●"/>
            </a:pPr>
            <a:r>
              <a:rPr lang="en-US" sz="1900" b="0" dirty="0"/>
              <a:t>Risks that secondhand aerosol might trigger asthma symptoms are unknown.</a:t>
            </a:r>
          </a:p>
          <a:p>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1900" dirty="0"/>
          </a:p>
          <a:p>
            <a:pPr marL="0" indent="0">
              <a:buNone/>
            </a:pPr>
            <a:endParaRPr lang="en-US" sz="1900" dirty="0"/>
          </a:p>
          <a:p>
            <a:pPr marL="0" indent="0">
              <a:buNone/>
            </a:pPr>
            <a:r>
              <a:rPr lang="en-US" sz="1900" dirty="0">
                <a:solidFill>
                  <a:srgbClr val="005DAA"/>
                </a:solidFill>
              </a:rPr>
              <a:t>Other concerns </a:t>
            </a:r>
          </a:p>
          <a:p>
            <a:pPr lvl="1">
              <a:buFont typeface="Calibri" panose="020F0502020204030204" pitchFamily="34" charset="0"/>
              <a:buChar char="●"/>
            </a:pPr>
            <a:r>
              <a:rPr lang="en-US" sz="1800" dirty="0"/>
              <a:t>D</a:t>
            </a:r>
            <a:r>
              <a:rPr lang="en-US" sz="1800" b="0" dirty="0"/>
              <a:t>ramatic increase in use of e-cigarettes by young people</a:t>
            </a:r>
          </a:p>
          <a:p>
            <a:pPr lvl="1">
              <a:buFont typeface="Calibri" panose="020F0502020204030204" pitchFamily="34" charset="0"/>
              <a:buChar char="●"/>
            </a:pPr>
            <a:r>
              <a:rPr lang="en-US" sz="1800" b="0" dirty="0"/>
              <a:t>Possible path to traditional smoking among youth</a:t>
            </a:r>
          </a:p>
        </p:txBody>
      </p:sp>
      <p:pic>
        <p:nvPicPr>
          <p:cNvPr id="7" name="Picture 6" descr="Graphic that shows different types of e-Cigarettes including tanks and mods, rechargeable e-cigarettes and disposable e-cigarett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5180" y="1698158"/>
            <a:ext cx="5505061" cy="1910804"/>
          </a:xfrm>
          <a:prstGeom prst="rect">
            <a:avLst/>
          </a:prstGeom>
        </p:spPr>
      </p:pic>
    </p:spTree>
    <p:extLst>
      <p:ext uri="{BB962C8B-B14F-4D97-AF65-F5344CB8AC3E}">
        <p14:creationId xmlns:p14="http://schemas.microsoft.com/office/powerpoint/2010/main" val="11230766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199"/>
            <a:ext cx="8294913" cy="1762027"/>
          </a:xfrm>
        </p:spPr>
        <p:txBody>
          <a:bodyPr/>
          <a:lstStyle/>
          <a:p>
            <a:pPr algn="ctr"/>
            <a:r>
              <a:rPr lang="en-US" sz="3600" dirty="0"/>
              <a:t>Pets</a:t>
            </a:r>
          </a:p>
        </p:txBody>
      </p:sp>
    </p:spTree>
    <p:extLst>
      <p:ext uri="{BB962C8B-B14F-4D97-AF65-F5344CB8AC3E}">
        <p14:creationId xmlns:p14="http://schemas.microsoft.com/office/powerpoint/2010/main" val="22302932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99" y="205979"/>
            <a:ext cx="8229600" cy="857250"/>
          </a:xfrm>
        </p:spPr>
        <p:txBody>
          <a:bodyPr/>
          <a:lstStyle/>
          <a:p>
            <a:pPr algn="ctr"/>
            <a:r>
              <a:rPr lang="en-US" altLang="en-US" dirty="0">
                <a:solidFill>
                  <a:srgbClr val="DE693D"/>
                </a:solidFill>
              </a:rPr>
              <a:t>Pets with fur: allergen characteristics</a:t>
            </a:r>
            <a:endParaRPr lang="en-US" dirty="0">
              <a:solidFill>
                <a:srgbClr val="DE693D"/>
              </a:solidFill>
            </a:endParaRPr>
          </a:p>
        </p:txBody>
      </p:sp>
      <p:sp>
        <p:nvSpPr>
          <p:cNvPr id="3" name="Content Placeholder 2"/>
          <p:cNvSpPr>
            <a:spLocks noGrp="1"/>
          </p:cNvSpPr>
          <p:nvPr>
            <p:ph idx="1"/>
          </p:nvPr>
        </p:nvSpPr>
        <p:spPr>
          <a:xfrm>
            <a:off x="527614" y="963038"/>
            <a:ext cx="4919875" cy="3743185"/>
          </a:xfrm>
        </p:spPr>
        <p:txBody>
          <a:bodyPr/>
          <a:lstStyle/>
          <a:p>
            <a:pPr marL="0" indent="0">
              <a:buNone/>
            </a:pPr>
            <a:r>
              <a:rPr lang="en-US" b="0" dirty="0">
                <a:solidFill>
                  <a:schemeClr val="accent5">
                    <a:lumMod val="50000"/>
                  </a:schemeClr>
                </a:solidFill>
              </a:rPr>
              <a:t>Cat and dog allergens</a:t>
            </a:r>
          </a:p>
          <a:p>
            <a:pPr marL="573088" lvl="1" indent="-285750">
              <a:buFont typeface="Calibri" panose="020F0502020204030204" pitchFamily="34" charset="0"/>
              <a:buChar char="●"/>
            </a:pPr>
            <a:r>
              <a:rPr lang="en-US" b="0" dirty="0"/>
              <a:t>Mainly skin flakes and saliva</a:t>
            </a:r>
          </a:p>
          <a:p>
            <a:pPr marL="573088" lvl="1" indent="-285750">
              <a:buFont typeface="Calibri" panose="020F0502020204030204" pitchFamily="34" charset="0"/>
              <a:buChar char="●"/>
            </a:pPr>
            <a:r>
              <a:rPr lang="en-US" b="0" dirty="0"/>
              <a:t>Found in a range of particle sizes </a:t>
            </a:r>
          </a:p>
          <a:p>
            <a:pPr marL="914400" lvl="2" indent="-285750">
              <a:buClrTx/>
              <a:buFont typeface="Wingdings" panose="05000000000000000000" pitchFamily="2" charset="2"/>
              <a:buChar char="Ø"/>
            </a:pPr>
            <a:r>
              <a:rPr lang="en-US" b="0" dirty="0"/>
              <a:t>Small (&lt;2.5 microns)</a:t>
            </a:r>
          </a:p>
          <a:p>
            <a:pPr marL="914400" lvl="2" indent="-285750">
              <a:buClrTx/>
              <a:buFont typeface="Wingdings" panose="05000000000000000000" pitchFamily="2" charset="2"/>
              <a:buChar char="Ø"/>
            </a:pPr>
            <a:r>
              <a:rPr lang="en-US" b="0" dirty="0"/>
              <a:t>Medium (2.5-10 microns)</a:t>
            </a:r>
          </a:p>
          <a:p>
            <a:pPr marL="914400" lvl="2" indent="-285750">
              <a:buClrTx/>
              <a:buFont typeface="Wingdings" panose="05000000000000000000" pitchFamily="2" charset="2"/>
              <a:buChar char="Ø"/>
            </a:pPr>
            <a:r>
              <a:rPr lang="en-US" b="0" dirty="0"/>
              <a:t>Large  (&gt;10 microns)</a:t>
            </a:r>
          </a:p>
          <a:p>
            <a:pPr marL="573088" lvl="1" indent="-285750">
              <a:buFont typeface="Calibri" panose="020F0502020204030204" pitchFamily="34" charset="0"/>
              <a:buChar char="●"/>
            </a:pPr>
            <a:r>
              <a:rPr lang="en-US" b="0" dirty="0"/>
              <a:t>Small particles can remain airborne for hours</a:t>
            </a:r>
          </a:p>
          <a:p>
            <a:pPr marL="573088" lvl="1" indent="-285750">
              <a:spcAft>
                <a:spcPts val="600"/>
              </a:spcAft>
              <a:buFont typeface="Calibri" panose="020F0502020204030204" pitchFamily="34" charset="0"/>
              <a:buChar char="●"/>
            </a:pPr>
            <a:r>
              <a:rPr lang="en-US" b="0" dirty="0"/>
              <a:t>Easily carried on clothes to other places</a:t>
            </a:r>
          </a:p>
          <a:p>
            <a:pPr marL="0" indent="0">
              <a:buNone/>
            </a:pPr>
            <a:r>
              <a:rPr lang="en-US" altLang="en-US" sz="1600" b="0" i="1" dirty="0"/>
              <a:t>*Allergen avoidance should focus on removing allergens from surfaces and air</a:t>
            </a:r>
          </a:p>
          <a:p>
            <a:pPr marL="0" indent="0">
              <a:buNone/>
            </a:pPr>
            <a:endParaRPr lang="en-US" sz="2000" b="0" dirty="0"/>
          </a:p>
          <a:p>
            <a:endParaRPr lang="en-US" sz="2000" b="0" dirty="0"/>
          </a:p>
        </p:txBody>
      </p:sp>
      <p:pic>
        <p:nvPicPr>
          <p:cNvPr id="4" name="Picture 3" descr="A dog shedding dog hair on a sofa."/>
          <p:cNvPicPr>
            <a:picLocks noChangeAspect="1"/>
          </p:cNvPicPr>
          <p:nvPr/>
        </p:nvPicPr>
        <p:blipFill rotWithShape="1">
          <a:blip r:embed="rId3" cstate="print">
            <a:extLst>
              <a:ext uri="{28A0092B-C50C-407E-A947-70E740481C1C}">
                <a14:useLocalDpi xmlns:a14="http://schemas.microsoft.com/office/drawing/2010/main" val="0"/>
              </a:ext>
            </a:extLst>
          </a:blip>
          <a:srcRect l="40779" r="1"/>
          <a:stretch/>
        </p:blipFill>
        <p:spPr>
          <a:xfrm>
            <a:off x="5618784" y="1177047"/>
            <a:ext cx="3134956" cy="3529176"/>
          </a:xfrm>
          <a:prstGeom prst="rect">
            <a:avLst/>
          </a:prstGeom>
        </p:spPr>
      </p:pic>
    </p:spTree>
    <p:extLst>
      <p:ext uri="{BB962C8B-B14F-4D97-AF65-F5344CB8AC3E}">
        <p14:creationId xmlns:p14="http://schemas.microsoft.com/office/powerpoint/2010/main" val="172810888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64203"/>
            <a:ext cx="8229600" cy="499025"/>
          </a:xfrm>
        </p:spPr>
        <p:txBody>
          <a:bodyPr/>
          <a:lstStyle/>
          <a:p>
            <a:pPr algn="ctr"/>
            <a:r>
              <a:rPr lang="en-US" dirty="0">
                <a:solidFill>
                  <a:srgbClr val="DE693D"/>
                </a:solidFill>
              </a:rPr>
              <a:t>Pets with fur</a:t>
            </a:r>
          </a:p>
        </p:txBody>
      </p:sp>
      <p:sp>
        <p:nvSpPr>
          <p:cNvPr id="3" name="TextBox 2"/>
          <p:cNvSpPr txBox="1"/>
          <p:nvPr/>
        </p:nvSpPr>
        <p:spPr>
          <a:xfrm>
            <a:off x="457200" y="1069556"/>
            <a:ext cx="8229599" cy="461665"/>
          </a:xfrm>
          <a:prstGeom prst="rect">
            <a:avLst/>
          </a:prstGeom>
          <a:noFill/>
        </p:spPr>
        <p:txBody>
          <a:bodyPr wrap="square" rtlCol="0">
            <a:spAutoFit/>
          </a:bodyPr>
          <a:lstStyle/>
          <a:p>
            <a:pPr algn="ctr"/>
            <a:r>
              <a:rPr lang="en-US" altLang="en-US" sz="2400" dirty="0">
                <a:solidFill>
                  <a:schemeClr val="accent1">
                    <a:lumMod val="50000"/>
                  </a:schemeClr>
                </a:solidFill>
                <a:latin typeface="Calibri" panose="020F0502020204030204" pitchFamily="34" charset="0"/>
                <a:cs typeface="Calibri" panose="020F0502020204030204" pitchFamily="34" charset="0"/>
              </a:rPr>
              <a:t>Action steps to decrease exposures and symptoms</a:t>
            </a:r>
            <a:endParaRPr lang="en-US" sz="2400" dirty="0">
              <a:solidFill>
                <a:srgbClr val="00000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0F9E1F6D-200B-461E-9211-B645A4B11D2C}"/>
              </a:ext>
            </a:extLst>
          </p:cNvPr>
          <p:cNvSpPr>
            <a:spLocks noGrp="1"/>
          </p:cNvSpPr>
          <p:nvPr>
            <p:ph idx="1"/>
          </p:nvPr>
        </p:nvSpPr>
        <p:spPr>
          <a:xfrm>
            <a:off x="807396" y="1702341"/>
            <a:ext cx="7879404" cy="2641060"/>
          </a:xfrm>
        </p:spPr>
        <p:txBody>
          <a:bodyPr/>
          <a:lstStyle/>
          <a:p>
            <a:pPr>
              <a:lnSpc>
                <a:spcPct val="80000"/>
              </a:lnSpc>
              <a:spcAft>
                <a:spcPts val="600"/>
              </a:spcAft>
              <a:buFont typeface="Calibri" panose="020F0502020204030204" pitchFamily="34" charset="0"/>
              <a:buChar char="●"/>
              <a:defRPr/>
            </a:pPr>
            <a:r>
              <a:rPr lang="en-US" altLang="en-US" sz="2000" b="0" dirty="0"/>
              <a:t>Find a new home for the pet and thoroughly clean all surfaces</a:t>
            </a:r>
          </a:p>
          <a:p>
            <a:pPr marL="411480" lvl="1" indent="0">
              <a:lnSpc>
                <a:spcPct val="80000"/>
              </a:lnSpc>
              <a:spcAft>
                <a:spcPts val="600"/>
              </a:spcAft>
              <a:buNone/>
              <a:defRPr/>
            </a:pPr>
            <a:r>
              <a:rPr lang="en-US" altLang="en-US" b="0" dirty="0"/>
              <a:t> OR</a:t>
            </a:r>
          </a:p>
          <a:p>
            <a:pPr>
              <a:lnSpc>
                <a:spcPct val="80000"/>
              </a:lnSpc>
              <a:buFont typeface="Calibri" panose="020F0502020204030204" pitchFamily="34" charset="0"/>
              <a:buChar char="●"/>
              <a:defRPr/>
            </a:pPr>
            <a:r>
              <a:rPr lang="en-US" altLang="en-US" sz="2000" b="0" dirty="0"/>
              <a:t>For pets still in home</a:t>
            </a:r>
          </a:p>
          <a:p>
            <a:pPr marL="514350" indent="-285750">
              <a:lnSpc>
                <a:spcPct val="80000"/>
              </a:lnSpc>
              <a:buFont typeface="Wingdings" panose="05000000000000000000" pitchFamily="2" charset="2"/>
              <a:buChar char="Ø"/>
              <a:defRPr/>
            </a:pPr>
            <a:r>
              <a:rPr lang="en-US" altLang="en-US" sz="2000" b="0" dirty="0"/>
              <a:t>keep pet out of bedroom</a:t>
            </a:r>
          </a:p>
          <a:p>
            <a:pPr marL="514350" indent="-285750">
              <a:lnSpc>
                <a:spcPct val="80000"/>
              </a:lnSpc>
              <a:buFont typeface="Wingdings" panose="05000000000000000000" pitchFamily="2" charset="2"/>
              <a:buChar char="Ø"/>
              <a:defRPr/>
            </a:pPr>
            <a:r>
              <a:rPr lang="en-US" altLang="en-US" sz="2000" b="0" dirty="0"/>
              <a:t>wash furry pets</a:t>
            </a:r>
          </a:p>
          <a:p>
            <a:pPr marL="514350" indent="-285750">
              <a:lnSpc>
                <a:spcPct val="80000"/>
              </a:lnSpc>
              <a:buFont typeface="Wingdings" panose="05000000000000000000" pitchFamily="2" charset="2"/>
              <a:buChar char="Ø"/>
              <a:defRPr/>
            </a:pPr>
            <a:r>
              <a:rPr lang="en-US" altLang="en-US" sz="2000" b="0" dirty="0"/>
              <a:t>use air cleaner with HEPA filter</a:t>
            </a:r>
            <a:endParaRPr lang="en-US" altLang="en-US" sz="2000" b="0" strike="sngStrike" dirty="0"/>
          </a:p>
          <a:p>
            <a:pPr marL="514350" indent="-285750">
              <a:lnSpc>
                <a:spcPct val="80000"/>
              </a:lnSpc>
              <a:buFont typeface="Wingdings" panose="05000000000000000000" pitchFamily="2" charset="2"/>
              <a:buChar char="Ø"/>
              <a:defRPr/>
            </a:pPr>
            <a:r>
              <a:rPr lang="en-US" altLang="en-US" sz="2000" b="0" dirty="0"/>
              <a:t>use allergen-proof mattress and pillow covers</a:t>
            </a:r>
          </a:p>
          <a:p>
            <a:endParaRPr lang="en-US" sz="2000" dirty="0"/>
          </a:p>
        </p:txBody>
      </p:sp>
    </p:spTree>
    <p:extLst>
      <p:ext uri="{BB962C8B-B14F-4D97-AF65-F5344CB8AC3E}">
        <p14:creationId xmlns:p14="http://schemas.microsoft.com/office/powerpoint/2010/main" val="331432672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Cat allergens in homes</a:t>
            </a:r>
            <a:endParaRPr lang="en-US" dirty="0">
              <a:solidFill>
                <a:srgbClr val="DE693D"/>
              </a:solidFill>
            </a:endParaRPr>
          </a:p>
        </p:txBody>
      </p:sp>
      <p:grpSp>
        <p:nvGrpSpPr>
          <p:cNvPr id="54" name="Group 53" descr="10 out of 10 homes with cats had high levels of cat allergens. 3 out of 10 homes with no cats had high levels of cat allergens. ">
            <a:extLst>
              <a:ext uri="{FF2B5EF4-FFF2-40B4-BE49-F238E27FC236}">
                <a16:creationId xmlns:a16="http://schemas.microsoft.com/office/drawing/2014/main" id="{4867DD45-71F5-4186-8137-5EA218F04A2A}"/>
              </a:ext>
            </a:extLst>
          </p:cNvPr>
          <p:cNvGrpSpPr/>
          <p:nvPr/>
        </p:nvGrpSpPr>
        <p:grpSpPr>
          <a:xfrm>
            <a:off x="456818" y="1326947"/>
            <a:ext cx="7824509" cy="3387961"/>
            <a:chOff x="456818" y="1326947"/>
            <a:chExt cx="7824509" cy="3387961"/>
          </a:xfrm>
        </p:grpSpPr>
        <p:grpSp>
          <p:nvGrpSpPr>
            <p:cNvPr id="3" name="Group 2" descr="Diagram showing homes with cats in homes versus not in homes.">
              <a:extLst>
                <a:ext uri="{FF2B5EF4-FFF2-40B4-BE49-F238E27FC236}">
                  <a16:creationId xmlns:a16="http://schemas.microsoft.com/office/drawing/2014/main" id="{43A8A67C-EB8B-42B3-BB3E-23AEB74C25E2}"/>
                </a:ext>
              </a:extLst>
            </p:cNvPr>
            <p:cNvGrpSpPr/>
            <p:nvPr/>
          </p:nvGrpSpPr>
          <p:grpSpPr>
            <a:xfrm>
              <a:off x="456818" y="1326947"/>
              <a:ext cx="5759958" cy="3387961"/>
              <a:chOff x="456818" y="1326947"/>
              <a:chExt cx="5759958" cy="3387961"/>
            </a:xfrm>
          </p:grpSpPr>
          <p:grpSp>
            <p:nvGrpSpPr>
              <p:cNvPr id="8" name="Group 7"/>
              <p:cNvGrpSpPr/>
              <p:nvPr/>
            </p:nvGrpSpPr>
            <p:grpSpPr>
              <a:xfrm>
                <a:off x="2081585" y="1326947"/>
                <a:ext cx="646512" cy="545655"/>
                <a:chOff x="2325847" y="1060121"/>
                <a:chExt cx="2789340" cy="2354198"/>
              </a:xfrm>
            </p:grpSpPr>
            <p:sp>
              <p:nvSpPr>
                <p:cNvPr id="4" name="Rectangle 3"/>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788056" y="1326947"/>
                <a:ext cx="646512" cy="545655"/>
                <a:chOff x="2325847" y="1060121"/>
                <a:chExt cx="2789340" cy="2354198"/>
              </a:xfrm>
            </p:grpSpPr>
            <p:sp>
              <p:nvSpPr>
                <p:cNvPr id="10" name="Rectangle 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483087" y="1326947"/>
                <a:ext cx="646512" cy="545655"/>
                <a:chOff x="2325847" y="1060121"/>
                <a:chExt cx="2789340" cy="2354198"/>
              </a:xfrm>
            </p:grpSpPr>
            <p:sp>
              <p:nvSpPr>
                <p:cNvPr id="15" name="Rectangle 1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189558" y="1326947"/>
                <a:ext cx="646512" cy="545655"/>
                <a:chOff x="2325847" y="1060121"/>
                <a:chExt cx="2789340" cy="2354198"/>
              </a:xfrm>
            </p:grpSpPr>
            <p:sp>
              <p:nvSpPr>
                <p:cNvPr id="20" name="Rectangle 1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896029" y="1326947"/>
                <a:ext cx="646512" cy="545655"/>
                <a:chOff x="2325847" y="1060121"/>
                <a:chExt cx="2789340" cy="2354198"/>
              </a:xfrm>
            </p:grpSpPr>
            <p:sp>
              <p:nvSpPr>
                <p:cNvPr id="25" name="Rectangle 2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070145" y="2149773"/>
                <a:ext cx="646512" cy="545655"/>
                <a:chOff x="2325847" y="1060121"/>
                <a:chExt cx="2789340" cy="2354198"/>
              </a:xfrm>
            </p:grpSpPr>
            <p:sp>
              <p:nvSpPr>
                <p:cNvPr id="30" name="Rectangle 2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776616" y="2149773"/>
                <a:ext cx="646512" cy="545655"/>
                <a:chOff x="2325847" y="1060121"/>
                <a:chExt cx="2789340" cy="2354198"/>
              </a:xfrm>
            </p:grpSpPr>
            <p:sp>
              <p:nvSpPr>
                <p:cNvPr id="35" name="Rectangle 3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483087" y="2149773"/>
                <a:ext cx="646512" cy="545655"/>
                <a:chOff x="2325847" y="1060121"/>
                <a:chExt cx="2789340" cy="2354198"/>
              </a:xfrm>
            </p:grpSpPr>
            <p:sp>
              <p:nvSpPr>
                <p:cNvPr id="40" name="Rectangle 3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4189558" y="2149773"/>
                <a:ext cx="646512" cy="545655"/>
                <a:chOff x="2325847" y="1060121"/>
                <a:chExt cx="2789340" cy="2354198"/>
              </a:xfrm>
            </p:grpSpPr>
            <p:sp>
              <p:nvSpPr>
                <p:cNvPr id="45" name="Rectangle 4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896029" y="2149773"/>
                <a:ext cx="646512" cy="545655"/>
                <a:chOff x="2325847" y="1060121"/>
                <a:chExt cx="2789340" cy="2354198"/>
              </a:xfrm>
            </p:grpSpPr>
            <p:sp>
              <p:nvSpPr>
                <p:cNvPr id="50" name="Rectangle 4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6" name="Object 20"/>
              <p:cNvGraphicFramePr>
                <a:graphicFrameLocks noChangeAspect="1"/>
              </p:cNvGraphicFramePr>
              <p:nvPr>
                <p:extLst>
                  <p:ext uri="{D42A27DB-BD31-4B8C-83A1-F6EECF244321}">
                    <p14:modId xmlns:p14="http://schemas.microsoft.com/office/powerpoint/2010/main" val="3194171314"/>
                  </p:ext>
                </p:extLst>
              </p:nvPr>
            </p:nvGraphicFramePr>
            <p:xfrm>
              <a:off x="924202" y="1511506"/>
              <a:ext cx="809519" cy="987538"/>
            </p:xfrm>
            <a:graphic>
              <a:graphicData uri="http://schemas.openxmlformats.org/presentationml/2006/ole">
                <mc:AlternateContent xmlns:mc="http://schemas.openxmlformats.org/markup-compatibility/2006">
                  <mc:Choice xmlns:v="urn:schemas-microsoft-com:vml" Requires="v">
                    <p:oleObj spid="_x0000_s1046" name="ClipArt" r:id="rId4" imgW="2135107" imgH="2598524" progId="MS_ClipArt_Gallery.2">
                      <p:embed/>
                    </p:oleObj>
                  </mc:Choice>
                  <mc:Fallback>
                    <p:oleObj name="ClipArt" r:id="rId4" imgW="2135107" imgH="2598524" progId="MS_ClipArt_Gallery.2">
                      <p:embed/>
                      <p:pic>
                        <p:nvPicPr>
                          <p:cNvPr id="56"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202" y="1511506"/>
                            <a:ext cx="809519" cy="987538"/>
                          </a:xfrm>
                          <a:prstGeom prst="rect">
                            <a:avLst/>
                          </a:prstGeom>
                          <a:noFill/>
                          <a:ln>
                            <a:noFill/>
                          </a:ln>
                        </p:spPr>
                      </p:pic>
                    </p:oleObj>
                  </mc:Fallback>
                </mc:AlternateContent>
              </a:graphicData>
            </a:graphic>
          </p:graphicFrame>
          <p:sp>
            <p:nvSpPr>
              <p:cNvPr id="55" name="Oval 54"/>
              <p:cNvSpPr/>
              <p:nvPr/>
            </p:nvSpPr>
            <p:spPr>
              <a:xfrm>
                <a:off x="561329" y="1326947"/>
                <a:ext cx="1368481" cy="1368481"/>
              </a:xfrm>
              <a:prstGeom prst="ellipse">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1977074" y="3346427"/>
                <a:ext cx="646512" cy="545655"/>
                <a:chOff x="2325847" y="1060121"/>
                <a:chExt cx="2789340" cy="2354198"/>
              </a:xfrm>
            </p:grpSpPr>
            <p:sp>
              <p:nvSpPr>
                <p:cNvPr id="60" name="Rectangle 5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2683545" y="3346427"/>
                <a:ext cx="646512" cy="545655"/>
                <a:chOff x="2325847" y="1060121"/>
                <a:chExt cx="2789340" cy="2354198"/>
              </a:xfrm>
            </p:grpSpPr>
            <p:sp>
              <p:nvSpPr>
                <p:cNvPr id="65" name="Rectangle 6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3390016" y="3346427"/>
                <a:ext cx="646512" cy="545655"/>
                <a:chOff x="2325847" y="1060121"/>
                <a:chExt cx="2789340" cy="2354198"/>
              </a:xfrm>
            </p:grpSpPr>
            <p:sp>
              <p:nvSpPr>
                <p:cNvPr id="70" name="Rectangle 6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096487" y="3346427"/>
                <a:ext cx="646512" cy="545655"/>
                <a:chOff x="2325847" y="1060121"/>
                <a:chExt cx="2789340" cy="2354198"/>
              </a:xfrm>
              <a:solidFill>
                <a:schemeClr val="bg2">
                  <a:lumMod val="65000"/>
                </a:schemeClr>
              </a:solidFill>
            </p:grpSpPr>
            <p:sp>
              <p:nvSpPr>
                <p:cNvPr id="75" name="Rectangle 7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6" name="Isosceles Triangle 7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7" name="Rectangle 7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8" name="Rectangle 7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grpSp>
            <p:nvGrpSpPr>
              <p:cNvPr id="79" name="Group 78"/>
              <p:cNvGrpSpPr/>
              <p:nvPr/>
            </p:nvGrpSpPr>
            <p:grpSpPr>
              <a:xfrm>
                <a:off x="4802958" y="3346427"/>
                <a:ext cx="646512" cy="545655"/>
                <a:chOff x="2325847" y="1060121"/>
                <a:chExt cx="2789340" cy="2354198"/>
              </a:xfrm>
              <a:solidFill>
                <a:schemeClr val="bg2">
                  <a:lumMod val="65000"/>
                </a:schemeClr>
              </a:solidFill>
            </p:grpSpPr>
            <p:sp>
              <p:nvSpPr>
                <p:cNvPr id="80" name="Rectangle 7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1" name="Isosceles Triangle 8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2" name="Rectangle 8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83" name="Rectangle 8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grpSp>
            <p:nvGrpSpPr>
              <p:cNvPr id="84" name="Group 83"/>
              <p:cNvGrpSpPr/>
              <p:nvPr/>
            </p:nvGrpSpPr>
            <p:grpSpPr>
              <a:xfrm>
                <a:off x="1977074" y="4169253"/>
                <a:ext cx="646512" cy="545655"/>
                <a:chOff x="2325847" y="1060121"/>
                <a:chExt cx="2789340" cy="2354198"/>
              </a:xfrm>
              <a:solidFill>
                <a:schemeClr val="bg2">
                  <a:lumMod val="65000"/>
                </a:schemeClr>
              </a:solidFill>
            </p:grpSpPr>
            <p:sp>
              <p:nvSpPr>
                <p:cNvPr id="85" name="Rectangle 8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2683545" y="4169253"/>
                <a:ext cx="646512" cy="545655"/>
                <a:chOff x="2325847" y="1060121"/>
                <a:chExt cx="2789340" cy="2354198"/>
              </a:xfrm>
              <a:solidFill>
                <a:schemeClr val="bg2">
                  <a:lumMod val="65000"/>
                </a:schemeClr>
              </a:solidFill>
            </p:grpSpPr>
            <p:sp>
              <p:nvSpPr>
                <p:cNvPr id="90" name="Rectangle 8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3390016" y="4169253"/>
                <a:ext cx="646512" cy="545655"/>
                <a:chOff x="2325847" y="1060121"/>
                <a:chExt cx="2789340" cy="2354198"/>
              </a:xfrm>
              <a:solidFill>
                <a:schemeClr val="bg2">
                  <a:lumMod val="65000"/>
                </a:schemeClr>
              </a:solidFill>
            </p:grpSpPr>
            <p:sp>
              <p:nvSpPr>
                <p:cNvPr id="95" name="Rectangle 9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4096487" y="4169253"/>
                <a:ext cx="646512" cy="545655"/>
                <a:chOff x="2325847" y="1060121"/>
                <a:chExt cx="2789340" cy="2354198"/>
              </a:xfrm>
              <a:solidFill>
                <a:schemeClr val="bg2">
                  <a:lumMod val="65000"/>
                </a:schemeClr>
              </a:solidFill>
            </p:grpSpPr>
            <p:sp>
              <p:nvSpPr>
                <p:cNvPr id="100" name="Rectangle 9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4802958" y="4169253"/>
                <a:ext cx="646512" cy="545655"/>
                <a:chOff x="2325847" y="1060121"/>
                <a:chExt cx="2789340" cy="2354198"/>
              </a:xfrm>
              <a:solidFill>
                <a:schemeClr val="bg2">
                  <a:lumMod val="65000"/>
                </a:schemeClr>
              </a:solidFill>
            </p:grpSpPr>
            <p:sp>
              <p:nvSpPr>
                <p:cNvPr id="105" name="Rectangle 10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06" name="Isosceles Triangle 10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07" name="Rectangle 10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08" name="Rectangle 10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grpSp>
          <p:graphicFrame>
            <p:nvGraphicFramePr>
              <p:cNvPr id="109" name="Object 20"/>
              <p:cNvGraphicFramePr>
                <a:graphicFrameLocks noChangeAspect="1"/>
              </p:cNvGraphicFramePr>
              <p:nvPr>
                <p:extLst>
                  <p:ext uri="{D42A27DB-BD31-4B8C-83A1-F6EECF244321}">
                    <p14:modId xmlns:p14="http://schemas.microsoft.com/office/powerpoint/2010/main" val="187680913"/>
                  </p:ext>
                </p:extLst>
              </p:nvPr>
            </p:nvGraphicFramePr>
            <p:xfrm>
              <a:off x="819691" y="3530986"/>
              <a:ext cx="809519" cy="987538"/>
            </p:xfrm>
            <a:graphic>
              <a:graphicData uri="http://schemas.openxmlformats.org/presentationml/2006/ole">
                <mc:AlternateContent xmlns:mc="http://schemas.openxmlformats.org/markup-compatibility/2006">
                  <mc:Choice xmlns:v="urn:schemas-microsoft-com:vml" Requires="v">
                    <p:oleObj spid="_x0000_s1047" name="ClipArt" r:id="rId6" imgW="2135107" imgH="2598524" progId="MS_ClipArt_Gallery.2">
                      <p:embed/>
                    </p:oleObj>
                  </mc:Choice>
                  <mc:Fallback>
                    <p:oleObj name="ClipArt" r:id="rId6" imgW="2135107" imgH="2598524" progId="MS_ClipArt_Gallery.2">
                      <p:embed/>
                      <p:pic>
                        <p:nvPicPr>
                          <p:cNvPr id="109"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91" y="3530986"/>
                            <a:ext cx="809519" cy="987538"/>
                          </a:xfrm>
                          <a:prstGeom prst="rect">
                            <a:avLst/>
                          </a:prstGeom>
                          <a:noFill/>
                          <a:ln>
                            <a:noFill/>
                          </a:ln>
                        </p:spPr>
                      </p:pic>
                    </p:oleObj>
                  </mc:Fallback>
                </mc:AlternateContent>
              </a:graphicData>
            </a:graphic>
          </p:graphicFrame>
          <p:sp>
            <p:nvSpPr>
              <p:cNvPr id="110" name="Oval 109"/>
              <p:cNvSpPr/>
              <p:nvPr/>
            </p:nvSpPr>
            <p:spPr>
              <a:xfrm>
                <a:off x="456818" y="3346427"/>
                <a:ext cx="1368481" cy="1368481"/>
              </a:xfrm>
              <a:prstGeom prst="ellipse">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a:stCxn id="110" idx="7"/>
              </p:cNvCxnSpPr>
              <p:nvPr/>
            </p:nvCxnSpPr>
            <p:spPr>
              <a:xfrm flipH="1">
                <a:off x="637563" y="3546836"/>
                <a:ext cx="987327" cy="975797"/>
              </a:xfrm>
              <a:prstGeom prst="line">
                <a:avLst/>
              </a:prstGeom>
              <a:ln w="28575">
                <a:solidFill>
                  <a:srgbClr val="DE693D"/>
                </a:solidFill>
              </a:ln>
            </p:spPr>
            <p:style>
              <a:lnRef idx="1">
                <a:schemeClr val="accent1"/>
              </a:lnRef>
              <a:fillRef idx="0">
                <a:schemeClr val="accent1"/>
              </a:fillRef>
              <a:effectRef idx="0">
                <a:schemeClr val="accent1"/>
              </a:effectRef>
              <a:fontRef idx="minor">
                <a:schemeClr val="tx1"/>
              </a:fontRef>
            </p:style>
          </p:cxnSp>
          <p:sp>
            <p:nvSpPr>
              <p:cNvPr id="113" name="Right Brace 112"/>
              <p:cNvSpPr/>
              <p:nvPr/>
            </p:nvSpPr>
            <p:spPr>
              <a:xfrm>
                <a:off x="5768261" y="1326947"/>
                <a:ext cx="448515" cy="1368481"/>
              </a:xfrm>
              <a:prstGeom prst="rightBrace">
                <a:avLst/>
              </a:prstGeom>
              <a:ln w="12700">
                <a:solidFill>
                  <a:srgbClr val="DE69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Right Brace 113"/>
              <p:cNvSpPr/>
              <p:nvPr/>
            </p:nvSpPr>
            <p:spPr>
              <a:xfrm>
                <a:off x="5768261" y="3340514"/>
                <a:ext cx="448515" cy="1368481"/>
              </a:xfrm>
              <a:prstGeom prst="rightBrace">
                <a:avLst/>
              </a:prstGeom>
              <a:ln w="12700">
                <a:solidFill>
                  <a:srgbClr val="DE69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5" name="TextBox 114"/>
            <p:cNvSpPr txBox="1"/>
            <p:nvPr/>
          </p:nvSpPr>
          <p:spPr>
            <a:xfrm>
              <a:off x="6535567" y="3701588"/>
              <a:ext cx="1745760" cy="923330"/>
            </a:xfrm>
            <a:prstGeom prst="rect">
              <a:avLst/>
            </a:prstGeom>
            <a:noFill/>
          </p:spPr>
          <p:txBody>
            <a:bodyPr wrap="square" rtlCol="0">
              <a:spAutoFit/>
            </a:bodyPr>
            <a:lstStyle/>
            <a:p>
              <a:r>
                <a:rPr lang="en-US" altLang="en-US" dirty="0">
                  <a:solidFill>
                    <a:srgbClr val="DE693D"/>
                  </a:solidFill>
                  <a:latin typeface="Myriad Web Pro" charset="0"/>
                </a:rPr>
                <a:t>3 out of 10</a:t>
              </a:r>
              <a:r>
                <a:rPr lang="en-US" altLang="en-US" dirty="0">
                  <a:solidFill>
                    <a:srgbClr val="000000"/>
                  </a:solidFill>
                  <a:latin typeface="Myriad Web Pro" charset="0"/>
                </a:rPr>
                <a:t> homes had </a:t>
              </a:r>
              <a:r>
                <a:rPr lang="en-US" altLang="en-US" dirty="0">
                  <a:solidFill>
                    <a:srgbClr val="DE693D"/>
                  </a:solidFill>
                  <a:latin typeface="Myriad Web Pro" charset="0"/>
                </a:rPr>
                <a:t>high</a:t>
              </a:r>
              <a:r>
                <a:rPr lang="en-US" altLang="en-US" dirty="0">
                  <a:solidFill>
                    <a:srgbClr val="000000"/>
                  </a:solidFill>
                  <a:latin typeface="Myriad Web Pro" charset="0"/>
                </a:rPr>
                <a:t> levels</a:t>
              </a:r>
            </a:p>
          </p:txBody>
        </p:sp>
        <p:sp>
          <p:nvSpPr>
            <p:cNvPr id="117" name="TextBox 116"/>
            <p:cNvSpPr txBox="1"/>
            <p:nvPr/>
          </p:nvSpPr>
          <p:spPr>
            <a:xfrm>
              <a:off x="6504453" y="1546414"/>
              <a:ext cx="1745760" cy="923330"/>
            </a:xfrm>
            <a:prstGeom prst="rect">
              <a:avLst/>
            </a:prstGeom>
            <a:noFill/>
          </p:spPr>
          <p:txBody>
            <a:bodyPr wrap="square" rtlCol="0" anchor="ctr">
              <a:spAutoFit/>
            </a:bodyPr>
            <a:lstStyle/>
            <a:p>
              <a:r>
                <a:rPr lang="en-US" altLang="en-US" dirty="0">
                  <a:solidFill>
                    <a:srgbClr val="DE693D"/>
                  </a:solidFill>
                  <a:latin typeface="Myriad Web Pro" charset="0"/>
                </a:rPr>
                <a:t>10 out of 10</a:t>
              </a:r>
              <a:r>
                <a:rPr lang="en-US" altLang="en-US" dirty="0">
                  <a:solidFill>
                    <a:srgbClr val="000000"/>
                  </a:solidFill>
                  <a:latin typeface="Myriad Web Pro" charset="0"/>
                </a:rPr>
                <a:t> homes had </a:t>
              </a:r>
              <a:r>
                <a:rPr lang="en-US" altLang="en-US" dirty="0">
                  <a:solidFill>
                    <a:srgbClr val="DE693D"/>
                  </a:solidFill>
                  <a:latin typeface="Myriad Web Pro" charset="0"/>
                </a:rPr>
                <a:t>high</a:t>
              </a:r>
              <a:r>
                <a:rPr lang="en-US" altLang="en-US" dirty="0">
                  <a:solidFill>
                    <a:srgbClr val="000000"/>
                  </a:solidFill>
                  <a:latin typeface="Myriad Web Pro" charset="0"/>
                </a:rPr>
                <a:t> levels</a:t>
              </a:r>
            </a:p>
          </p:txBody>
        </p:sp>
      </p:grpSp>
    </p:spTree>
    <p:extLst>
      <p:ext uri="{BB962C8B-B14F-4D97-AF65-F5344CB8AC3E}">
        <p14:creationId xmlns:p14="http://schemas.microsoft.com/office/powerpoint/2010/main" val="7319526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solidFill>
                  <a:srgbClr val="DE693D"/>
                </a:solidFill>
              </a:rPr>
              <a:t>Allergy assessment</a:t>
            </a:r>
          </a:p>
        </p:txBody>
      </p:sp>
      <p:pic>
        <p:nvPicPr>
          <p:cNvPr id="3" name="Content Placeholder 2" descr="Figure of skin prick test for allergy.  ">
            <a:extLs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0993" y="1591221"/>
            <a:ext cx="1683111" cy="1683111"/>
          </a:xfrm>
        </p:spPr>
      </p:pic>
      <p:sp>
        <p:nvSpPr>
          <p:cNvPr id="8" name="Title 4"/>
          <p:cNvSpPr txBox="1">
            <a:spLocks/>
          </p:cNvSpPr>
          <p:nvPr/>
        </p:nvSpPr>
        <p:spPr>
          <a:xfrm>
            <a:off x="1454604" y="3229102"/>
            <a:ext cx="1595887" cy="857250"/>
          </a:xfrm>
          <a:prstGeom prst="rect">
            <a:avLst/>
          </a:prstGeom>
        </p:spPr>
        <p:txBody>
          <a:bodyPr anchor="ctr" anchorCtr="0"/>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sz="1800" dirty="0"/>
              <a:t>Skin Prick Test</a:t>
            </a:r>
          </a:p>
        </p:txBody>
      </p:sp>
      <p:pic>
        <p:nvPicPr>
          <p:cNvPr id="7" name="Picture 6" descr="Figure of blood samples.">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707" y="1549006"/>
            <a:ext cx="1683111" cy="1683111"/>
          </a:xfrm>
          <a:prstGeom prst="rect">
            <a:avLst/>
          </a:prstGeom>
        </p:spPr>
      </p:pic>
      <p:sp>
        <p:nvSpPr>
          <p:cNvPr id="9" name="Title 4"/>
          <p:cNvSpPr txBox="1">
            <a:spLocks/>
          </p:cNvSpPr>
          <p:nvPr/>
        </p:nvSpPr>
        <p:spPr>
          <a:xfrm>
            <a:off x="3752765" y="3232117"/>
            <a:ext cx="1628993" cy="857250"/>
          </a:xfrm>
          <a:prstGeom prst="rect">
            <a:avLst/>
          </a:prstGeom>
        </p:spPr>
        <p:txBody>
          <a:bodyPr anchor="ctr" anchorCtr="0"/>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sz="1800" dirty="0"/>
              <a:t>Blood Sample</a:t>
            </a:r>
          </a:p>
        </p:txBody>
      </p:sp>
      <p:grpSp>
        <p:nvGrpSpPr>
          <p:cNvPr id="11" name="Group 10" descr="Figure of questionnaire">
            <a:extLst>
              <a:ext uri="{FF2B5EF4-FFF2-40B4-BE49-F238E27FC236}">
                <a16:creationId xmlns:a16="http://schemas.microsoft.com/office/drawing/2014/main" id="{97DB9036-A537-48D9-BD78-263B73FD8918}"/>
              </a:ext>
              <a:ext uri="{C183D7F6-B498-43B3-948B-1728B52AA6E4}">
                <adec:decorative xmlns:adec="http://schemas.microsoft.com/office/drawing/2017/decorative" val="0"/>
              </a:ext>
            </a:extLst>
          </p:cNvPr>
          <p:cNvGrpSpPr/>
          <p:nvPr/>
        </p:nvGrpSpPr>
        <p:grpSpPr>
          <a:xfrm>
            <a:off x="6033052" y="1529147"/>
            <a:ext cx="1699955" cy="1699955"/>
            <a:chOff x="6033052" y="1529147"/>
            <a:chExt cx="1699955" cy="1699955"/>
          </a:xfrm>
        </p:grpSpPr>
        <p:sp>
          <p:nvSpPr>
            <p:cNvPr id="2" name="Oval 1" descr="Figure of questionnaire form."/>
            <p:cNvSpPr/>
            <p:nvPr/>
          </p:nvSpPr>
          <p:spPr>
            <a:xfrm>
              <a:off x="6033052" y="1529147"/>
              <a:ext cx="1699955" cy="1699955"/>
            </a:xfrm>
            <a:prstGeom prst="ellipse">
              <a:avLst/>
            </a:prstGeom>
            <a:solidFill>
              <a:srgbClr val="47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Figure of a questionnaire."/>
            <p:cNvSpPr/>
            <p:nvPr/>
          </p:nvSpPr>
          <p:spPr>
            <a:xfrm>
              <a:off x="6422747" y="1805196"/>
              <a:ext cx="861253" cy="1216104"/>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6485511" y="2027219"/>
              <a:ext cx="709702" cy="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6494184" y="2189144"/>
              <a:ext cx="709702" cy="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5" name="Straight Connector 14" descr="Figure of a questionnaire."/>
            <p:cNvCxnSpPr/>
            <p:nvPr/>
          </p:nvCxnSpPr>
          <p:spPr>
            <a:xfrm>
              <a:off x="6494184" y="2360594"/>
              <a:ext cx="709702" cy="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6" name="Straight Connector 15"/>
            <p:cNvCxnSpPr/>
            <p:nvPr/>
          </p:nvCxnSpPr>
          <p:spPr>
            <a:xfrm>
              <a:off x="6487834" y="2538394"/>
              <a:ext cx="709702" cy="1"/>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8" name="TextBox 17"/>
            <p:cNvSpPr txBox="1"/>
            <p:nvPr/>
          </p:nvSpPr>
          <p:spPr>
            <a:xfrm>
              <a:off x="6606573" y="2668771"/>
              <a:ext cx="677427" cy="369332"/>
            </a:xfrm>
            <a:prstGeom prst="rect">
              <a:avLst/>
            </a:prstGeom>
            <a:noFill/>
          </p:spPr>
          <p:txBody>
            <a:bodyPr wrap="square" rtlCol="0">
              <a:spAutoFit/>
            </a:bodyPr>
            <a:lstStyle/>
            <a:p>
              <a:r>
                <a:rPr lang="en-US" dirty="0">
                  <a:solidFill>
                    <a:srgbClr val="000000"/>
                  </a:solidFill>
                  <a:latin typeface="Calibri" panose="020F0502020204030204" pitchFamily="34" charset="0"/>
                </a:rPr>
                <a:t>???</a:t>
              </a:r>
            </a:p>
          </p:txBody>
        </p:sp>
      </p:grpSp>
      <p:sp>
        <p:nvSpPr>
          <p:cNvPr id="10" name="Title 4"/>
          <p:cNvSpPr txBox="1">
            <a:spLocks/>
          </p:cNvSpPr>
          <p:nvPr/>
        </p:nvSpPr>
        <p:spPr>
          <a:xfrm>
            <a:off x="5969519" y="3245905"/>
            <a:ext cx="1838577" cy="857250"/>
          </a:xfrm>
          <a:prstGeom prst="rect">
            <a:avLst/>
          </a:prstGeom>
        </p:spPr>
        <p:txBody>
          <a:bodyPr anchor="ctr" anchorCtr="0"/>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algn="ctr"/>
            <a:r>
              <a:rPr lang="en-US" sz="1800" dirty="0"/>
              <a:t>Question:</a:t>
            </a:r>
          </a:p>
          <a:p>
            <a:pPr algn="ctr"/>
            <a:r>
              <a:rPr lang="en-US" sz="1800" dirty="0"/>
              <a:t>Are you allergic?</a:t>
            </a:r>
          </a:p>
        </p:txBody>
      </p:sp>
    </p:spTree>
    <p:extLst>
      <p:ext uri="{BB962C8B-B14F-4D97-AF65-F5344CB8AC3E}">
        <p14:creationId xmlns:p14="http://schemas.microsoft.com/office/powerpoint/2010/main" val="195242999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Cat allergens in bedrooms</a:t>
            </a:r>
            <a:endParaRPr lang="en-US" dirty="0">
              <a:solidFill>
                <a:srgbClr val="DE693D"/>
              </a:solidFill>
            </a:endParaRPr>
          </a:p>
        </p:txBody>
      </p:sp>
      <p:grpSp>
        <p:nvGrpSpPr>
          <p:cNvPr id="3" name="Group 2" descr="10 out of 10 homes with cats allowed in bedrooms had high levels of allergens versus 4 out of 10 bedrooms where cats were not allowed in bedrooms.">
            <a:extLst>
              <a:ext uri="{FF2B5EF4-FFF2-40B4-BE49-F238E27FC236}">
                <a16:creationId xmlns:a16="http://schemas.microsoft.com/office/drawing/2014/main" id="{3B23B8C0-EAF2-4061-A302-01CBA69DE06B}"/>
              </a:ext>
            </a:extLst>
          </p:cNvPr>
          <p:cNvGrpSpPr/>
          <p:nvPr/>
        </p:nvGrpSpPr>
        <p:grpSpPr>
          <a:xfrm>
            <a:off x="457200" y="1402448"/>
            <a:ext cx="7763348" cy="3295350"/>
            <a:chOff x="457200" y="1402448"/>
            <a:chExt cx="7763348" cy="3295350"/>
          </a:xfrm>
        </p:grpSpPr>
        <p:grpSp>
          <p:nvGrpSpPr>
            <p:cNvPr id="4" name="Group 3"/>
            <p:cNvGrpSpPr/>
            <p:nvPr/>
          </p:nvGrpSpPr>
          <p:grpSpPr>
            <a:xfrm>
              <a:off x="1977456" y="1402448"/>
              <a:ext cx="646512" cy="545655"/>
              <a:chOff x="2325847" y="1060121"/>
              <a:chExt cx="2789340" cy="2354198"/>
            </a:xfrm>
          </p:grpSpPr>
          <p:sp>
            <p:nvSpPr>
              <p:cNvPr id="5" name="Rectangle 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683927" y="1402448"/>
              <a:ext cx="646512" cy="545655"/>
              <a:chOff x="2325847" y="1060121"/>
              <a:chExt cx="2789340" cy="2354198"/>
            </a:xfrm>
          </p:grpSpPr>
          <p:sp>
            <p:nvSpPr>
              <p:cNvPr id="10" name="Rectangle 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378958" y="1402448"/>
              <a:ext cx="646512" cy="545655"/>
              <a:chOff x="2325847" y="1060121"/>
              <a:chExt cx="2789340" cy="2354198"/>
            </a:xfrm>
          </p:grpSpPr>
          <p:sp>
            <p:nvSpPr>
              <p:cNvPr id="15" name="Rectangle 1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085429" y="1402448"/>
              <a:ext cx="646512" cy="545655"/>
              <a:chOff x="2325847" y="1060121"/>
              <a:chExt cx="2789340" cy="2354198"/>
            </a:xfrm>
          </p:grpSpPr>
          <p:sp>
            <p:nvSpPr>
              <p:cNvPr id="20" name="Rectangle 1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791900" y="1402448"/>
              <a:ext cx="646512" cy="545655"/>
              <a:chOff x="2325847" y="1060121"/>
              <a:chExt cx="2789340" cy="2354198"/>
            </a:xfrm>
          </p:grpSpPr>
          <p:sp>
            <p:nvSpPr>
              <p:cNvPr id="25" name="Rectangle 2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966016" y="2225274"/>
              <a:ext cx="646512" cy="545655"/>
              <a:chOff x="2325847" y="1060121"/>
              <a:chExt cx="2789340" cy="2354198"/>
            </a:xfrm>
          </p:grpSpPr>
          <p:sp>
            <p:nvSpPr>
              <p:cNvPr id="30" name="Rectangle 2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672487" y="2225274"/>
              <a:ext cx="646512" cy="545655"/>
              <a:chOff x="2325847" y="1060121"/>
              <a:chExt cx="2789340" cy="2354198"/>
            </a:xfrm>
          </p:grpSpPr>
          <p:sp>
            <p:nvSpPr>
              <p:cNvPr id="35" name="Rectangle 3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378958" y="2225274"/>
              <a:ext cx="646512" cy="545655"/>
              <a:chOff x="2325847" y="1060121"/>
              <a:chExt cx="2789340" cy="2354198"/>
            </a:xfrm>
          </p:grpSpPr>
          <p:sp>
            <p:nvSpPr>
              <p:cNvPr id="40" name="Rectangle 3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4085429" y="2225274"/>
              <a:ext cx="646512" cy="545655"/>
              <a:chOff x="2325847" y="1060121"/>
              <a:chExt cx="2789340" cy="2354198"/>
            </a:xfrm>
          </p:grpSpPr>
          <p:sp>
            <p:nvSpPr>
              <p:cNvPr id="45" name="Rectangle 4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791900" y="2225274"/>
              <a:ext cx="646512" cy="545655"/>
              <a:chOff x="2325847" y="1060121"/>
              <a:chExt cx="2789340" cy="2354198"/>
            </a:xfrm>
          </p:grpSpPr>
          <p:sp>
            <p:nvSpPr>
              <p:cNvPr id="50" name="Rectangle 4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p:cNvSpPr/>
            <p:nvPr/>
          </p:nvSpPr>
          <p:spPr>
            <a:xfrm>
              <a:off x="457200" y="1402448"/>
              <a:ext cx="1368481" cy="1368481"/>
            </a:xfrm>
            <a:prstGeom prst="ellipse">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Brace 55"/>
            <p:cNvSpPr/>
            <p:nvPr/>
          </p:nvSpPr>
          <p:spPr>
            <a:xfrm>
              <a:off x="5664132" y="1402448"/>
              <a:ext cx="448515" cy="1368481"/>
            </a:xfrm>
            <a:prstGeom prst="rightBrace">
              <a:avLst/>
            </a:prstGeom>
            <a:ln w="12700">
              <a:solidFill>
                <a:srgbClr val="DE69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TextBox 56"/>
            <p:cNvSpPr txBox="1"/>
            <p:nvPr/>
          </p:nvSpPr>
          <p:spPr>
            <a:xfrm>
              <a:off x="6400323" y="1621915"/>
              <a:ext cx="1820225" cy="923330"/>
            </a:xfrm>
            <a:prstGeom prst="rect">
              <a:avLst/>
            </a:prstGeom>
            <a:noFill/>
          </p:spPr>
          <p:txBody>
            <a:bodyPr wrap="square" rtlCol="0" anchor="ctr">
              <a:spAutoFit/>
            </a:bodyPr>
            <a:lstStyle/>
            <a:p>
              <a:r>
                <a:rPr lang="en-US" altLang="en-US" dirty="0">
                  <a:solidFill>
                    <a:srgbClr val="DE693D"/>
                  </a:solidFill>
                  <a:latin typeface="Myriad Web Pro" charset="0"/>
                </a:rPr>
                <a:t>10 out of 10</a:t>
              </a:r>
              <a:r>
                <a:rPr lang="en-US" altLang="en-US" dirty="0">
                  <a:solidFill>
                    <a:srgbClr val="000000"/>
                  </a:solidFill>
                  <a:latin typeface="Myriad Web Pro" charset="0"/>
                </a:rPr>
                <a:t> bedrooms had </a:t>
              </a:r>
              <a:r>
                <a:rPr lang="en-US" altLang="en-US" dirty="0">
                  <a:solidFill>
                    <a:srgbClr val="DE693D"/>
                  </a:solidFill>
                  <a:latin typeface="Myriad Web Pro" charset="0"/>
                </a:rPr>
                <a:t>high</a:t>
              </a:r>
              <a:r>
                <a:rPr lang="en-US" altLang="en-US" dirty="0">
                  <a:solidFill>
                    <a:srgbClr val="000000"/>
                  </a:solidFill>
                  <a:latin typeface="Myriad Web Pro" charset="0"/>
                </a:rPr>
                <a:t> levels</a:t>
              </a:r>
            </a:p>
          </p:txBody>
        </p:sp>
        <p:pic>
          <p:nvPicPr>
            <p:cNvPr id="58"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396" y="1899372"/>
              <a:ext cx="1125716" cy="65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4" name="Object 20"/>
            <p:cNvGraphicFramePr>
              <a:graphicFrameLocks noChangeAspect="1"/>
            </p:cNvGraphicFramePr>
            <p:nvPr>
              <p:extLst>
                <p:ext uri="{D42A27DB-BD31-4B8C-83A1-F6EECF244321}">
                  <p14:modId xmlns:p14="http://schemas.microsoft.com/office/powerpoint/2010/main" val="32816472"/>
                </p:ext>
              </p:extLst>
            </p:nvPr>
          </p:nvGraphicFramePr>
          <p:xfrm>
            <a:off x="996184" y="1706462"/>
            <a:ext cx="407377" cy="496961"/>
          </p:xfrm>
          <a:graphic>
            <a:graphicData uri="http://schemas.openxmlformats.org/presentationml/2006/ole">
              <mc:AlternateContent xmlns:mc="http://schemas.openxmlformats.org/markup-compatibility/2006">
                <mc:Choice xmlns:v="urn:schemas-microsoft-com:vml" Requires="v">
                  <p:oleObj spid="_x0000_s2070" name="ClipArt" r:id="rId5" imgW="2135107" imgH="2598524" progId="MS_ClipArt_Gallery.2">
                    <p:embed/>
                  </p:oleObj>
                </mc:Choice>
                <mc:Fallback>
                  <p:oleObj name="ClipArt" r:id="rId5" imgW="2135107" imgH="2598524" progId="MS_ClipArt_Gallery.2">
                    <p:embed/>
                    <p:pic>
                      <p:nvPicPr>
                        <p:cNvPr id="54"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184" y="1706462"/>
                          <a:ext cx="407377" cy="496961"/>
                        </a:xfrm>
                        <a:prstGeom prst="rect">
                          <a:avLst/>
                        </a:prstGeom>
                        <a:noFill/>
                        <a:ln>
                          <a:noFill/>
                        </a:ln>
                      </p:spPr>
                    </p:pic>
                  </p:oleObj>
                </mc:Fallback>
              </mc:AlternateContent>
            </a:graphicData>
          </a:graphic>
        </p:graphicFrame>
        <p:grpSp>
          <p:nvGrpSpPr>
            <p:cNvPr id="59" name="Group 58"/>
            <p:cNvGrpSpPr/>
            <p:nvPr/>
          </p:nvGrpSpPr>
          <p:grpSpPr>
            <a:xfrm>
              <a:off x="1977456" y="3329317"/>
              <a:ext cx="646512" cy="545655"/>
              <a:chOff x="2325847" y="1060121"/>
              <a:chExt cx="2789340" cy="2354198"/>
            </a:xfrm>
          </p:grpSpPr>
          <p:sp>
            <p:nvSpPr>
              <p:cNvPr id="60" name="Rectangle 5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2683927" y="3329317"/>
              <a:ext cx="646512" cy="545655"/>
              <a:chOff x="2325847" y="1060121"/>
              <a:chExt cx="2789340" cy="2354198"/>
            </a:xfrm>
          </p:grpSpPr>
          <p:sp>
            <p:nvSpPr>
              <p:cNvPr id="65" name="Rectangle 6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3378958" y="3329317"/>
              <a:ext cx="646512" cy="545655"/>
              <a:chOff x="2325847" y="1060121"/>
              <a:chExt cx="2789340" cy="2354198"/>
            </a:xfrm>
          </p:grpSpPr>
          <p:sp>
            <p:nvSpPr>
              <p:cNvPr id="70" name="Rectangle 69"/>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085429" y="3329317"/>
              <a:ext cx="646512" cy="545655"/>
              <a:chOff x="2325847" y="1060121"/>
              <a:chExt cx="2789340" cy="2354198"/>
            </a:xfrm>
          </p:grpSpPr>
          <p:sp>
            <p:nvSpPr>
              <p:cNvPr id="75" name="Rectangle 74"/>
              <p:cNvSpPr/>
              <p:nvPr/>
            </p:nvSpPr>
            <p:spPr>
              <a:xfrm>
                <a:off x="2776756" y="2197916"/>
                <a:ext cx="1887523" cy="1216403"/>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p:cNvSpPr/>
              <p:nvPr/>
            </p:nvSpPr>
            <p:spPr>
              <a:xfrm>
                <a:off x="2325847" y="1060121"/>
                <a:ext cx="2789340" cy="1140903"/>
              </a:xfrm>
              <a:prstGeom prst="triangl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776756" y="1060121"/>
                <a:ext cx="453005" cy="1137795"/>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3456263" y="2567031"/>
                <a:ext cx="528507" cy="847288"/>
              </a:xfrm>
              <a:prstGeom prst="rect">
                <a:avLst/>
              </a:prstGeom>
              <a:solidFill>
                <a:srgbClr val="DE693D"/>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791900" y="3329317"/>
              <a:ext cx="646512" cy="545655"/>
              <a:chOff x="2325847" y="1060121"/>
              <a:chExt cx="2789340" cy="2354198"/>
            </a:xfrm>
            <a:solidFill>
              <a:schemeClr val="tx2">
                <a:lumMod val="65000"/>
              </a:schemeClr>
            </a:solidFill>
          </p:grpSpPr>
          <p:sp>
            <p:nvSpPr>
              <p:cNvPr id="80" name="Rectangle 7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1966016" y="4152143"/>
              <a:ext cx="646512" cy="545655"/>
              <a:chOff x="2325847" y="1060121"/>
              <a:chExt cx="2789340" cy="2354198"/>
            </a:xfrm>
            <a:solidFill>
              <a:schemeClr val="tx2">
                <a:lumMod val="65000"/>
              </a:schemeClr>
            </a:solidFill>
          </p:grpSpPr>
          <p:sp>
            <p:nvSpPr>
              <p:cNvPr id="85" name="Rectangle 8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2672487" y="4152143"/>
              <a:ext cx="646512" cy="545655"/>
              <a:chOff x="2325847" y="1060121"/>
              <a:chExt cx="2789340" cy="2354198"/>
            </a:xfrm>
            <a:solidFill>
              <a:schemeClr val="tx2">
                <a:lumMod val="65000"/>
              </a:schemeClr>
            </a:solidFill>
          </p:grpSpPr>
          <p:sp>
            <p:nvSpPr>
              <p:cNvPr id="90" name="Rectangle 8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3378958" y="4152143"/>
              <a:ext cx="646512" cy="545655"/>
              <a:chOff x="2325847" y="1060121"/>
              <a:chExt cx="2789340" cy="2354198"/>
            </a:xfrm>
            <a:solidFill>
              <a:schemeClr val="tx2">
                <a:lumMod val="65000"/>
              </a:schemeClr>
            </a:solidFill>
          </p:grpSpPr>
          <p:sp>
            <p:nvSpPr>
              <p:cNvPr id="95" name="Rectangle 9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a:off x="4085429" y="4152143"/>
              <a:ext cx="646512" cy="545655"/>
              <a:chOff x="2325847" y="1060121"/>
              <a:chExt cx="2789340" cy="2354198"/>
            </a:xfrm>
            <a:solidFill>
              <a:schemeClr val="tx2">
                <a:lumMod val="65000"/>
              </a:schemeClr>
            </a:solidFill>
          </p:grpSpPr>
          <p:sp>
            <p:nvSpPr>
              <p:cNvPr id="100" name="Rectangle 99"/>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4791900" y="4152143"/>
              <a:ext cx="646512" cy="545655"/>
              <a:chOff x="2325847" y="1060121"/>
              <a:chExt cx="2789340" cy="2354198"/>
            </a:xfrm>
            <a:solidFill>
              <a:schemeClr val="tx2">
                <a:lumMod val="65000"/>
              </a:schemeClr>
            </a:solidFill>
          </p:grpSpPr>
          <p:sp>
            <p:nvSpPr>
              <p:cNvPr id="105" name="Rectangle 104"/>
              <p:cNvSpPr/>
              <p:nvPr/>
            </p:nvSpPr>
            <p:spPr>
              <a:xfrm>
                <a:off x="2776756" y="2197916"/>
                <a:ext cx="1887523" cy="1216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p:cNvSpPr/>
              <p:nvPr/>
            </p:nvSpPr>
            <p:spPr>
              <a:xfrm>
                <a:off x="2325847" y="1060121"/>
                <a:ext cx="2789340" cy="11409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2776756" y="1060121"/>
                <a:ext cx="453005" cy="11377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456263" y="2567031"/>
                <a:ext cx="528507" cy="847288"/>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Oval 108"/>
            <p:cNvSpPr/>
            <p:nvPr/>
          </p:nvSpPr>
          <p:spPr>
            <a:xfrm>
              <a:off x="457200" y="3329317"/>
              <a:ext cx="1368481" cy="1368481"/>
            </a:xfrm>
            <a:prstGeom prst="ellipse">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ight Brace 109"/>
            <p:cNvSpPr/>
            <p:nvPr/>
          </p:nvSpPr>
          <p:spPr>
            <a:xfrm>
              <a:off x="5664132" y="3329317"/>
              <a:ext cx="448515" cy="1368481"/>
            </a:xfrm>
            <a:prstGeom prst="rightBrace">
              <a:avLst/>
            </a:prstGeom>
            <a:ln w="12700">
              <a:solidFill>
                <a:srgbClr val="DE69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p:cNvSpPr txBox="1"/>
            <p:nvPr/>
          </p:nvSpPr>
          <p:spPr>
            <a:xfrm>
              <a:off x="6400324" y="3548784"/>
              <a:ext cx="1745760" cy="923330"/>
            </a:xfrm>
            <a:prstGeom prst="rect">
              <a:avLst/>
            </a:prstGeom>
            <a:noFill/>
          </p:spPr>
          <p:txBody>
            <a:bodyPr wrap="square" rtlCol="0" anchor="ctr">
              <a:spAutoFit/>
            </a:bodyPr>
            <a:lstStyle/>
            <a:p>
              <a:r>
                <a:rPr lang="en-US" altLang="en-US" dirty="0">
                  <a:solidFill>
                    <a:srgbClr val="DE693D"/>
                  </a:solidFill>
                  <a:latin typeface="Myriad Web Pro" charset="0"/>
                </a:rPr>
                <a:t>4 out of 10</a:t>
              </a:r>
              <a:r>
                <a:rPr lang="en-US" altLang="en-US" dirty="0">
                  <a:solidFill>
                    <a:srgbClr val="000000"/>
                  </a:solidFill>
                  <a:latin typeface="Myriad Web Pro" charset="0"/>
                </a:rPr>
                <a:t> bedrooms had </a:t>
              </a:r>
              <a:r>
                <a:rPr lang="en-US" altLang="en-US" dirty="0">
                  <a:solidFill>
                    <a:srgbClr val="DE693D"/>
                  </a:solidFill>
                  <a:latin typeface="Myriad Web Pro" charset="0"/>
                </a:rPr>
                <a:t>high</a:t>
              </a:r>
              <a:r>
                <a:rPr lang="en-US" altLang="en-US" dirty="0">
                  <a:solidFill>
                    <a:srgbClr val="000000"/>
                  </a:solidFill>
                  <a:latin typeface="Myriad Web Pro" charset="0"/>
                </a:rPr>
                <a:t> levels</a:t>
              </a:r>
            </a:p>
          </p:txBody>
        </p:sp>
        <p:pic>
          <p:nvPicPr>
            <p:cNvPr id="112"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396" y="3826241"/>
              <a:ext cx="1125716" cy="65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3" name="Object 20"/>
            <p:cNvGraphicFramePr>
              <a:graphicFrameLocks noChangeAspect="1"/>
            </p:cNvGraphicFramePr>
            <p:nvPr>
              <p:extLst>
                <p:ext uri="{D42A27DB-BD31-4B8C-83A1-F6EECF244321}">
                  <p14:modId xmlns:p14="http://schemas.microsoft.com/office/powerpoint/2010/main" val="3886687081"/>
                </p:ext>
              </p:extLst>
            </p:nvPr>
          </p:nvGraphicFramePr>
          <p:xfrm>
            <a:off x="996184" y="3633331"/>
            <a:ext cx="407377" cy="496961"/>
          </p:xfrm>
          <a:graphic>
            <a:graphicData uri="http://schemas.openxmlformats.org/presentationml/2006/ole">
              <mc:AlternateContent xmlns:mc="http://schemas.openxmlformats.org/markup-compatibility/2006">
                <mc:Choice xmlns:v="urn:schemas-microsoft-com:vml" Requires="v">
                  <p:oleObj spid="_x0000_s2071" name="ClipArt" r:id="rId7" imgW="2135107" imgH="2598524" progId="MS_ClipArt_Gallery.2">
                    <p:embed/>
                  </p:oleObj>
                </mc:Choice>
                <mc:Fallback>
                  <p:oleObj name="ClipArt" r:id="rId7" imgW="2135107" imgH="2598524" progId="MS_ClipArt_Gallery.2">
                    <p:embed/>
                    <p:pic>
                      <p:nvPicPr>
                        <p:cNvPr id="113"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184" y="3633331"/>
                          <a:ext cx="407377" cy="496961"/>
                        </a:xfrm>
                        <a:prstGeom prst="rect">
                          <a:avLst/>
                        </a:prstGeom>
                        <a:noFill/>
                        <a:ln>
                          <a:noFill/>
                        </a:ln>
                      </p:spPr>
                    </p:pic>
                  </p:oleObj>
                </mc:Fallback>
              </mc:AlternateContent>
            </a:graphicData>
          </a:graphic>
        </p:graphicFrame>
        <p:cxnSp>
          <p:nvCxnSpPr>
            <p:cNvPr id="114" name="Straight Connector 113"/>
            <p:cNvCxnSpPr/>
            <p:nvPr/>
          </p:nvCxnSpPr>
          <p:spPr>
            <a:xfrm flipH="1">
              <a:off x="637563" y="3546836"/>
              <a:ext cx="987327" cy="975797"/>
            </a:xfrm>
            <a:prstGeom prst="line">
              <a:avLst/>
            </a:prstGeom>
            <a:ln w="28575">
              <a:solidFill>
                <a:srgbClr val="DE693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271737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cs typeface="Calibri" panose="020F0502020204030204" pitchFamily="34" charset="0"/>
              </a:rPr>
              <a:t>Changes that can affect pet allergen levels</a:t>
            </a:r>
            <a:endParaRPr lang="en-US" dirty="0">
              <a:solidFill>
                <a:srgbClr val="DE693D"/>
              </a:solidFill>
              <a:cs typeface="Calibri" panose="020F0502020204030204" pitchFamily="34" charset="0"/>
            </a:endParaRPr>
          </a:p>
        </p:txBody>
      </p:sp>
      <p:sp>
        <p:nvSpPr>
          <p:cNvPr id="3" name="Content Placeholder 2"/>
          <p:cNvSpPr>
            <a:spLocks noGrp="1"/>
          </p:cNvSpPr>
          <p:nvPr>
            <p:ph idx="1"/>
          </p:nvPr>
        </p:nvSpPr>
        <p:spPr>
          <a:xfrm>
            <a:off x="640080" y="1063229"/>
            <a:ext cx="8046720" cy="933351"/>
          </a:xfrm>
        </p:spPr>
        <p:txBody>
          <a:bodyPr/>
          <a:lstStyle/>
          <a:p>
            <a:pPr>
              <a:buFont typeface="Calibri" panose="020F0502020204030204" pitchFamily="34" charset="0"/>
              <a:buChar char="●"/>
            </a:pPr>
            <a:r>
              <a:rPr lang="en-US" altLang="en-US" sz="2000" b="0" dirty="0"/>
              <a:t>Changes by the residents (new furniture, new carpet, new pet).</a:t>
            </a:r>
          </a:p>
          <a:p>
            <a:pPr>
              <a:buFont typeface="Calibri" panose="020F0502020204030204" pitchFamily="34" charset="0"/>
              <a:buChar char="●"/>
            </a:pPr>
            <a:r>
              <a:rPr lang="en-US" altLang="en-US" sz="2000" b="0" dirty="0"/>
              <a:t>Changes in living situation (daycare, relative’s home, vacation).</a:t>
            </a:r>
          </a:p>
        </p:txBody>
      </p:sp>
      <p:pic>
        <p:nvPicPr>
          <p:cNvPr id="6" name="Picture 5" descr="A boy with dog and cat. "/>
          <p:cNvPicPr>
            <a:picLocks noChangeAspect="1"/>
          </p:cNvPicPr>
          <p:nvPr/>
        </p:nvPicPr>
        <p:blipFill>
          <a:blip r:embed="rId3"/>
          <a:stretch>
            <a:fillRect/>
          </a:stretch>
        </p:blipFill>
        <p:spPr>
          <a:xfrm>
            <a:off x="457200" y="2288615"/>
            <a:ext cx="4253024" cy="2529250"/>
          </a:xfrm>
          <a:prstGeom prst="rect">
            <a:avLst/>
          </a:prstGeom>
        </p:spPr>
      </p:pic>
      <p:pic>
        <p:nvPicPr>
          <p:cNvPr id="5" name="Picture 4" descr="Three toddlers in a daycar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1375" y="2288615"/>
            <a:ext cx="3850064" cy="2569276"/>
          </a:xfrm>
          <a:prstGeom prst="rect">
            <a:avLst/>
          </a:prstGeom>
        </p:spPr>
      </p:pic>
    </p:spTree>
    <p:extLst>
      <p:ext uri="{BB962C8B-B14F-4D97-AF65-F5344CB8AC3E}">
        <p14:creationId xmlns:p14="http://schemas.microsoft.com/office/powerpoint/2010/main" val="215582416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5902"/>
            <a:ext cx="5038928" cy="857250"/>
          </a:xfrm>
        </p:spPr>
        <p:txBody>
          <a:bodyPr/>
          <a:lstStyle/>
          <a:p>
            <a:pPr algn="ctr">
              <a:spcBef>
                <a:spcPts val="2400"/>
              </a:spcBef>
              <a:spcAft>
                <a:spcPts val="600"/>
              </a:spcAft>
            </a:pPr>
            <a:r>
              <a:rPr lang="en-US" altLang="en-US" dirty="0">
                <a:solidFill>
                  <a:srgbClr val="DE693D"/>
                </a:solidFill>
                <a:latin typeface="Arial" panose="020B0604020202020204" pitchFamily="34" charset="0"/>
              </a:rPr>
              <a:t>Other pets </a:t>
            </a:r>
            <a:br>
              <a:rPr lang="en-US" altLang="en-US" dirty="0">
                <a:solidFill>
                  <a:srgbClr val="DE693D"/>
                </a:solidFill>
                <a:latin typeface="Arial" panose="020B0604020202020204" pitchFamily="34" charset="0"/>
              </a:rPr>
            </a:br>
            <a:r>
              <a:rPr lang="en-US" altLang="en-US" sz="2400" dirty="0">
                <a:solidFill>
                  <a:schemeClr val="tx1">
                    <a:lumMod val="75000"/>
                  </a:schemeClr>
                </a:solidFill>
                <a:latin typeface="Arial" panose="020B0604020202020204" pitchFamily="34" charset="0"/>
              </a:rPr>
              <a:t>Things to consider</a:t>
            </a:r>
            <a:endParaRPr lang="en-US" sz="2400" dirty="0">
              <a:solidFill>
                <a:schemeClr val="tx1">
                  <a:lumMod val="75000"/>
                </a:schemeClr>
              </a:solidFill>
            </a:endParaRPr>
          </a:p>
        </p:txBody>
      </p:sp>
      <p:sp>
        <p:nvSpPr>
          <p:cNvPr id="3" name="Content Placeholder 2"/>
          <p:cNvSpPr>
            <a:spLocks noGrp="1"/>
          </p:cNvSpPr>
          <p:nvPr>
            <p:ph idx="1"/>
          </p:nvPr>
        </p:nvSpPr>
        <p:spPr>
          <a:xfrm>
            <a:off x="612842" y="1608083"/>
            <a:ext cx="4786009" cy="3066910"/>
          </a:xfrm>
        </p:spPr>
        <p:txBody>
          <a:bodyPr/>
          <a:lstStyle/>
          <a:p>
            <a:pPr>
              <a:buFont typeface="Calibri" panose="020F0502020204030204" pitchFamily="34" charset="0"/>
              <a:buChar char="●"/>
            </a:pPr>
            <a:r>
              <a:rPr lang="en-US" sz="2000" b="0" dirty="0"/>
              <a:t>Other pets have allergens, too</a:t>
            </a:r>
          </a:p>
          <a:p>
            <a:pPr>
              <a:buFont typeface="Calibri" panose="020F0502020204030204" pitchFamily="34" charset="0"/>
              <a:buChar char="●"/>
            </a:pPr>
            <a:r>
              <a:rPr lang="en-US" sz="2000" b="0" dirty="0"/>
              <a:t>Pet food and water can attract and nourish bugs and rodents</a:t>
            </a:r>
          </a:p>
          <a:p>
            <a:pPr>
              <a:buFont typeface="Calibri" panose="020F0502020204030204" pitchFamily="34" charset="0"/>
              <a:buChar char="●"/>
            </a:pPr>
            <a:r>
              <a:rPr lang="en-US" sz="2000" b="0" dirty="0"/>
              <a:t>Litter boxes and cages can cause odors and mold growth that can irritate the lungs</a:t>
            </a:r>
          </a:p>
          <a:p>
            <a:pPr>
              <a:buFont typeface="Calibri" panose="020F0502020204030204" pitchFamily="34" charset="0"/>
              <a:buChar char="●"/>
            </a:pPr>
            <a:endParaRPr lang="en-US" dirty="0"/>
          </a:p>
        </p:txBody>
      </p:sp>
      <p:pic>
        <p:nvPicPr>
          <p:cNvPr id="6" name="Picture 5" descr="A rabbit eating food.">
            <a:extLst>
              <a:ext uri="{FF2B5EF4-FFF2-40B4-BE49-F238E27FC236}">
                <a16:creationId xmlns:a16="http://schemas.microsoft.com/office/drawing/2014/main" id="{32F4D0F8-2C03-44F2-9F9C-02624A2995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345"/>
          <a:stretch/>
        </p:blipFill>
        <p:spPr>
          <a:xfrm>
            <a:off x="5492342" y="1423152"/>
            <a:ext cx="3194458" cy="2413752"/>
          </a:xfrm>
          <a:prstGeom prst="rect">
            <a:avLst/>
          </a:prstGeom>
        </p:spPr>
      </p:pic>
    </p:spTree>
    <p:extLst>
      <p:ext uri="{BB962C8B-B14F-4D97-AF65-F5344CB8AC3E}">
        <p14:creationId xmlns:p14="http://schemas.microsoft.com/office/powerpoint/2010/main" val="131227780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199"/>
            <a:ext cx="8294913" cy="1856295"/>
          </a:xfrm>
        </p:spPr>
        <p:txBody>
          <a:bodyPr/>
          <a:lstStyle/>
          <a:p>
            <a:pPr algn="ctr"/>
            <a:r>
              <a:rPr lang="en-US" sz="3600" dirty="0" err="1"/>
              <a:t>PesTs</a:t>
            </a:r>
            <a:endParaRPr lang="en-US" sz="3600" dirty="0"/>
          </a:p>
        </p:txBody>
      </p:sp>
    </p:spTree>
    <p:extLst>
      <p:ext uri="{BB962C8B-B14F-4D97-AF65-F5344CB8AC3E}">
        <p14:creationId xmlns:p14="http://schemas.microsoft.com/office/powerpoint/2010/main" val="381769124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DE693D"/>
                </a:solidFill>
              </a:rPr>
              <a:t>Types of pests</a:t>
            </a:r>
          </a:p>
        </p:txBody>
      </p:sp>
      <p:pic>
        <p:nvPicPr>
          <p:cNvPr id="6" name="Picture 5" descr="A rat."/>
          <p:cNvPicPr>
            <a:picLocks noChangeAspect="1"/>
          </p:cNvPicPr>
          <p:nvPr/>
        </p:nvPicPr>
        <p:blipFill rotWithShape="1">
          <a:blip r:embed="rId3" cstate="print">
            <a:extLst>
              <a:ext uri="{28A0092B-C50C-407E-A947-70E740481C1C}">
                <a14:useLocalDpi xmlns:a14="http://schemas.microsoft.com/office/drawing/2010/main" val="0"/>
              </a:ext>
            </a:extLst>
          </a:blip>
          <a:srcRect l="10042" t="16817" r="6433" b="5780"/>
          <a:stretch/>
        </p:blipFill>
        <p:spPr>
          <a:xfrm>
            <a:off x="457200" y="1399738"/>
            <a:ext cx="5110340" cy="3490671"/>
          </a:xfrm>
          <a:prstGeom prst="rect">
            <a:avLst/>
          </a:prstGeom>
        </p:spPr>
      </p:pic>
      <p:pic>
        <p:nvPicPr>
          <p:cNvPr id="7" name="Picture 6" descr="A cockroach. "/>
          <p:cNvPicPr>
            <a:picLocks noChangeAspect="1"/>
          </p:cNvPicPr>
          <p:nvPr/>
        </p:nvPicPr>
        <p:blipFill rotWithShape="1">
          <a:blip r:embed="rId4" cstate="print">
            <a:extLst>
              <a:ext uri="{28A0092B-C50C-407E-A947-70E740481C1C}">
                <a14:useLocalDpi xmlns:a14="http://schemas.microsoft.com/office/drawing/2010/main" val="0"/>
              </a:ext>
            </a:extLst>
          </a:blip>
          <a:srcRect l="24729" t="23874" r="16445" b="19442"/>
          <a:stretch/>
        </p:blipFill>
        <p:spPr>
          <a:xfrm>
            <a:off x="4436832" y="1462935"/>
            <a:ext cx="1865997" cy="1187559"/>
          </a:xfrm>
          <a:prstGeom prst="rect">
            <a:avLst/>
          </a:prstGeom>
        </p:spPr>
      </p:pic>
      <p:pic>
        <p:nvPicPr>
          <p:cNvPr id="8" name="Picture 7" descr="A mouse.  "/>
          <p:cNvPicPr>
            <a:picLocks noChangeAspect="1"/>
          </p:cNvPicPr>
          <p:nvPr/>
        </p:nvPicPr>
        <p:blipFill rotWithShape="1">
          <a:blip r:embed="rId5" cstate="print">
            <a:extLst>
              <a:ext uri="{28A0092B-C50C-407E-A947-70E740481C1C}">
                <a14:useLocalDpi xmlns:a14="http://schemas.microsoft.com/office/drawing/2010/main" val="0"/>
              </a:ext>
            </a:extLst>
          </a:blip>
          <a:srcRect l="317" t="14912" r="5038" b="12628"/>
          <a:stretch/>
        </p:blipFill>
        <p:spPr>
          <a:xfrm>
            <a:off x="6039946" y="2188029"/>
            <a:ext cx="2629093" cy="2457451"/>
          </a:xfrm>
          <a:prstGeom prst="rect">
            <a:avLst/>
          </a:prstGeom>
        </p:spPr>
      </p:pic>
    </p:spTree>
    <p:extLst>
      <p:ext uri="{BB962C8B-B14F-4D97-AF65-F5344CB8AC3E}">
        <p14:creationId xmlns:p14="http://schemas.microsoft.com/office/powerpoint/2010/main" val="67409780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Pests: Allergen characteristics</a:t>
            </a:r>
            <a:endParaRPr lang="en-US" dirty="0">
              <a:solidFill>
                <a:srgbClr val="DE693D"/>
              </a:solidFill>
            </a:endParaRPr>
          </a:p>
        </p:txBody>
      </p:sp>
      <p:sp>
        <p:nvSpPr>
          <p:cNvPr id="3" name="Content Placeholder 2"/>
          <p:cNvSpPr>
            <a:spLocks noGrp="1"/>
          </p:cNvSpPr>
          <p:nvPr>
            <p:ph idx="1"/>
          </p:nvPr>
        </p:nvSpPr>
        <p:spPr>
          <a:xfrm>
            <a:off x="982980" y="1200151"/>
            <a:ext cx="3371850" cy="2609849"/>
          </a:xfrm>
        </p:spPr>
        <p:txBody>
          <a:bodyPr/>
          <a:lstStyle/>
          <a:p>
            <a:pPr marL="0" indent="0">
              <a:lnSpc>
                <a:spcPct val="80000"/>
              </a:lnSpc>
              <a:buNone/>
            </a:pPr>
            <a:r>
              <a:rPr lang="en-US" altLang="en-US" sz="2000" dirty="0">
                <a:solidFill>
                  <a:srgbClr val="005DAA"/>
                </a:solidFill>
              </a:rPr>
              <a:t>Mouse and rat allergens</a:t>
            </a:r>
          </a:p>
          <a:p>
            <a:pPr>
              <a:lnSpc>
                <a:spcPct val="80000"/>
              </a:lnSpc>
              <a:buFont typeface="Calibri" panose="020F0502020204030204" pitchFamily="34" charset="0"/>
              <a:buChar char="●"/>
            </a:pPr>
            <a:r>
              <a:rPr lang="en-US" altLang="en-US" sz="2000" b="0" dirty="0"/>
              <a:t>Mainly urine (but also in dander).</a:t>
            </a:r>
          </a:p>
          <a:p>
            <a:pPr>
              <a:lnSpc>
                <a:spcPct val="80000"/>
              </a:lnSpc>
              <a:buFont typeface="Calibri" panose="020F0502020204030204" pitchFamily="34" charset="0"/>
              <a:buChar char="●"/>
            </a:pPr>
            <a:r>
              <a:rPr lang="en-US" altLang="en-US" sz="2000" b="0" dirty="0"/>
              <a:t>Airborne allergens on a range of microscopic particles (&lt;10 and ≥10 microns).</a:t>
            </a:r>
          </a:p>
          <a:p>
            <a:pPr>
              <a:lnSpc>
                <a:spcPct val="80000"/>
              </a:lnSpc>
              <a:buFont typeface="Calibri" panose="020F0502020204030204" pitchFamily="34" charset="0"/>
              <a:buChar char="●"/>
            </a:pPr>
            <a:r>
              <a:rPr lang="en-US" altLang="en-US" sz="2000" b="0" dirty="0"/>
              <a:t>Can remain airborne </a:t>
            </a:r>
            <a:br>
              <a:rPr lang="en-US" altLang="en-US" sz="2000" b="0" dirty="0"/>
            </a:br>
            <a:r>
              <a:rPr lang="en-US" altLang="en-US" sz="2000" b="0" dirty="0"/>
              <a:t>for hours.</a:t>
            </a:r>
          </a:p>
          <a:p>
            <a:pPr>
              <a:buFont typeface="Calibri" panose="020F0502020204030204" pitchFamily="34" charset="0"/>
              <a:buChar char="●"/>
            </a:pPr>
            <a:endParaRPr lang="en-US" dirty="0"/>
          </a:p>
        </p:txBody>
      </p:sp>
      <p:sp>
        <p:nvSpPr>
          <p:cNvPr id="4" name="Content Placeholder 2"/>
          <p:cNvSpPr txBox="1">
            <a:spLocks/>
          </p:cNvSpPr>
          <p:nvPr/>
        </p:nvSpPr>
        <p:spPr bwMode="auto">
          <a:xfrm>
            <a:off x="4709160" y="1200150"/>
            <a:ext cx="3228224"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altLang="en-US" sz="2000" dirty="0">
                <a:solidFill>
                  <a:srgbClr val="005DAA"/>
                </a:solidFill>
              </a:rPr>
              <a:t>Cockroach allergens</a:t>
            </a:r>
          </a:p>
          <a:p>
            <a:pPr>
              <a:lnSpc>
                <a:spcPct val="80000"/>
              </a:lnSpc>
              <a:buClr>
                <a:srgbClr val="DE693D"/>
              </a:buClr>
              <a:buFont typeface="Calibri" panose="020F0502020204030204" pitchFamily="34" charset="0"/>
              <a:buChar char="●"/>
            </a:pPr>
            <a:r>
              <a:rPr lang="en-US" altLang="en-US" sz="2000" b="0" dirty="0"/>
              <a:t>Mainly fecal pellets (but also in dried body parts).</a:t>
            </a:r>
          </a:p>
          <a:p>
            <a:pPr>
              <a:lnSpc>
                <a:spcPct val="80000"/>
              </a:lnSpc>
              <a:buClr>
                <a:srgbClr val="DE693D"/>
              </a:buClr>
              <a:buFont typeface="Calibri" panose="020F0502020204030204" pitchFamily="34" charset="0"/>
              <a:buChar char="●"/>
            </a:pPr>
            <a:r>
              <a:rPr lang="en-US" altLang="en-US" sz="2000" b="0" dirty="0"/>
              <a:t>Airborne allergens on larger, but still microscopic particles (mainly &gt;10 microns).</a:t>
            </a:r>
          </a:p>
          <a:p>
            <a:pPr>
              <a:lnSpc>
                <a:spcPct val="80000"/>
              </a:lnSpc>
              <a:buClr>
                <a:srgbClr val="DE693D"/>
              </a:buClr>
              <a:buFont typeface="Calibri" panose="020F0502020204030204" pitchFamily="34" charset="0"/>
              <a:buChar char="●"/>
            </a:pPr>
            <a:r>
              <a:rPr lang="en-US" altLang="en-US" sz="2000" b="0" dirty="0"/>
              <a:t>Settle out of air quickly.</a:t>
            </a:r>
          </a:p>
        </p:txBody>
      </p:sp>
    </p:spTree>
    <p:extLst>
      <p:ext uri="{BB962C8B-B14F-4D97-AF65-F5344CB8AC3E}">
        <p14:creationId xmlns:p14="http://schemas.microsoft.com/office/powerpoint/2010/main" val="180620914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latin typeface="Arial" panose="020B0604020202020204" pitchFamily="34" charset="0"/>
              </a:rPr>
              <a:t>Things that affect pest allergen levels</a:t>
            </a:r>
            <a:endParaRPr lang="en-US" dirty="0">
              <a:solidFill>
                <a:srgbClr val="DE693D"/>
              </a:solidFill>
            </a:endParaRPr>
          </a:p>
        </p:txBody>
      </p:sp>
      <p:sp>
        <p:nvSpPr>
          <p:cNvPr id="3" name="Content Placeholder 2"/>
          <p:cNvSpPr>
            <a:spLocks noGrp="1"/>
          </p:cNvSpPr>
          <p:nvPr>
            <p:ph idx="1"/>
          </p:nvPr>
        </p:nvSpPr>
        <p:spPr>
          <a:xfrm>
            <a:off x="457199" y="1200151"/>
            <a:ext cx="4360461" cy="3745073"/>
          </a:xfrm>
        </p:spPr>
        <p:txBody>
          <a:bodyPr/>
          <a:lstStyle/>
          <a:p>
            <a:pPr>
              <a:buFont typeface="Calibri" panose="020F0502020204030204" pitchFamily="34" charset="0"/>
              <a:buChar char="●"/>
            </a:pPr>
            <a:r>
              <a:rPr lang="en-US" altLang="en-US" sz="2000" b="0" dirty="0"/>
              <a:t>Changes within the home — new roommates, parties with a lot of food, new pet.</a:t>
            </a:r>
          </a:p>
          <a:p>
            <a:pPr>
              <a:buFont typeface="Calibri" panose="020F0502020204030204" pitchFamily="34" charset="0"/>
              <a:buChar char="●"/>
            </a:pPr>
            <a:r>
              <a:rPr lang="en-US" altLang="en-US" sz="2000" b="0" dirty="0"/>
              <a:t>Changes in the building — new holes, recent pesticide application in neighboring buildings.</a:t>
            </a:r>
          </a:p>
          <a:p>
            <a:pPr>
              <a:buFont typeface="Calibri" panose="020F0502020204030204" pitchFamily="34" charset="0"/>
              <a:buChar char="●"/>
            </a:pPr>
            <a:r>
              <a:rPr lang="en-US" altLang="en-US" sz="2000" b="0" dirty="0"/>
              <a:t>Changes in weather — cold temperatures can drive pests indoors.</a:t>
            </a:r>
          </a:p>
          <a:p>
            <a:endParaRPr lang="en-US" dirty="0"/>
          </a:p>
        </p:txBody>
      </p:sp>
      <p:pic>
        <p:nvPicPr>
          <p:cNvPr id="4" name="Picture 3" descr="A mouse crawling through a hole near the floor in a wall."/>
          <p:cNvPicPr>
            <a:picLocks noChangeAspect="1"/>
          </p:cNvPicPr>
          <p:nvPr/>
        </p:nvPicPr>
        <p:blipFill rotWithShape="1">
          <a:blip r:embed="rId3" cstate="print">
            <a:extLst>
              <a:ext uri="{28A0092B-C50C-407E-A947-70E740481C1C}">
                <a14:useLocalDpi xmlns:a14="http://schemas.microsoft.com/office/drawing/2010/main" val="0"/>
              </a:ext>
            </a:extLst>
          </a:blip>
          <a:srcRect l="11667" b="13257"/>
          <a:stretch/>
        </p:blipFill>
        <p:spPr>
          <a:xfrm>
            <a:off x="5076967" y="1200152"/>
            <a:ext cx="3609833" cy="2858732"/>
          </a:xfrm>
          <a:prstGeom prst="rect">
            <a:avLst/>
          </a:prstGeom>
        </p:spPr>
      </p:pic>
    </p:spTree>
    <p:extLst>
      <p:ext uri="{BB962C8B-B14F-4D97-AF65-F5344CB8AC3E}">
        <p14:creationId xmlns:p14="http://schemas.microsoft.com/office/powerpoint/2010/main" val="10325702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DE693D"/>
                </a:solidFill>
              </a:rPr>
              <a:t>Specific examples of things that attract pests</a:t>
            </a:r>
          </a:p>
        </p:txBody>
      </p:sp>
      <p:pic>
        <p:nvPicPr>
          <p:cNvPr id="5" name="Content Placeholder 3" descr="Piles of bags of trash on a sidewalk next to apartment buildings.">
            <a:extLst>
              <a:ext uri="{FF2B5EF4-FFF2-40B4-BE49-F238E27FC236}">
                <a16:creationId xmlns:a16="http://schemas.microsoft.com/office/drawing/2014/main" id="{B81B5F71-8E16-4919-AF52-C4AA822C8EA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74" t="1285" r="1327" b="3963"/>
          <a:stretch/>
        </p:blipFill>
        <p:spPr>
          <a:xfrm>
            <a:off x="457200" y="1136617"/>
            <a:ext cx="5391735" cy="3658258"/>
          </a:xfrm>
        </p:spPr>
      </p:pic>
      <p:pic>
        <p:nvPicPr>
          <p:cNvPr id="6" name="Content Placeholder 3" descr="Many dirty dishes in a sink.  ">
            <a:extLst>
              <a:ext uri="{FF2B5EF4-FFF2-40B4-BE49-F238E27FC236}">
                <a16:creationId xmlns:a16="http://schemas.microsoft.com/office/drawing/2014/main" id="{C7D4EFF9-618E-49F6-A06A-F57594B83A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098545" y="1136617"/>
            <a:ext cx="2588255" cy="172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descr="Dirty dishes left on a kitchen table after a meal. ">
            <a:extLst>
              <a:ext uri="{FF2B5EF4-FFF2-40B4-BE49-F238E27FC236}">
                <a16:creationId xmlns:a16="http://schemas.microsoft.com/office/drawing/2014/main" id="{C38849CD-8AE8-4EE9-9359-DC6051CBE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098545" y="3065564"/>
            <a:ext cx="2591679" cy="172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81464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What is </a:t>
            </a:r>
            <a:r>
              <a:rPr lang="en-US" altLang="en-US" dirty="0">
                <a:solidFill>
                  <a:schemeClr val="tx1"/>
                </a:solidFill>
              </a:rPr>
              <a:t>I</a:t>
            </a:r>
            <a:r>
              <a:rPr lang="en-US" altLang="en-US" dirty="0">
                <a:solidFill>
                  <a:srgbClr val="DE693D"/>
                </a:solidFill>
              </a:rPr>
              <a:t>ntegrated </a:t>
            </a:r>
            <a:r>
              <a:rPr lang="en-US" altLang="en-US" dirty="0">
                <a:solidFill>
                  <a:schemeClr val="tx1"/>
                </a:solidFill>
              </a:rPr>
              <a:t>P</a:t>
            </a:r>
            <a:r>
              <a:rPr lang="en-US" altLang="en-US" dirty="0">
                <a:solidFill>
                  <a:srgbClr val="DE693D"/>
                </a:solidFill>
              </a:rPr>
              <a:t>est </a:t>
            </a:r>
            <a:r>
              <a:rPr lang="en-US" altLang="en-US" dirty="0">
                <a:solidFill>
                  <a:schemeClr val="tx1"/>
                </a:solidFill>
              </a:rPr>
              <a:t>M</a:t>
            </a:r>
            <a:r>
              <a:rPr lang="en-US" altLang="en-US" dirty="0">
                <a:solidFill>
                  <a:srgbClr val="DE693D"/>
                </a:solidFill>
              </a:rPr>
              <a:t>anagement (</a:t>
            </a:r>
            <a:r>
              <a:rPr lang="en-US" altLang="en-US" dirty="0">
                <a:solidFill>
                  <a:schemeClr val="tx1"/>
                </a:solidFill>
              </a:rPr>
              <a:t>IPM</a:t>
            </a:r>
            <a:r>
              <a:rPr lang="en-US" altLang="en-US" dirty="0">
                <a:solidFill>
                  <a:srgbClr val="DE693D"/>
                </a:solidFill>
              </a:rPr>
              <a:t>)?</a:t>
            </a:r>
            <a:endParaRPr lang="en-US" dirty="0">
              <a:solidFill>
                <a:srgbClr val="DE693D"/>
              </a:solidFill>
            </a:endParaRPr>
          </a:p>
        </p:txBody>
      </p:sp>
      <p:sp>
        <p:nvSpPr>
          <p:cNvPr id="3" name="Content Placeholder 2"/>
          <p:cNvSpPr>
            <a:spLocks noGrp="1"/>
          </p:cNvSpPr>
          <p:nvPr>
            <p:ph idx="1"/>
          </p:nvPr>
        </p:nvSpPr>
        <p:spPr>
          <a:xfrm>
            <a:off x="780392" y="1200151"/>
            <a:ext cx="7520153" cy="3143250"/>
          </a:xfrm>
        </p:spPr>
        <p:txBody>
          <a:bodyPr/>
          <a:lstStyle/>
          <a:p>
            <a:pPr marL="0" indent="0">
              <a:buNone/>
            </a:pPr>
            <a:r>
              <a:rPr lang="en-US" altLang="en-US" dirty="0">
                <a:solidFill>
                  <a:schemeClr val="tx1">
                    <a:lumMod val="75000"/>
                  </a:schemeClr>
                </a:solidFill>
              </a:rPr>
              <a:t>I</a:t>
            </a:r>
            <a:r>
              <a:rPr lang="en-US" altLang="en-US" b="0" dirty="0"/>
              <a:t>ntegrated: Using multiple approaches that work together.</a:t>
            </a:r>
          </a:p>
          <a:p>
            <a:pPr marL="0" indent="0">
              <a:spcBef>
                <a:spcPts val="1200"/>
              </a:spcBef>
              <a:spcAft>
                <a:spcPts val="1200"/>
              </a:spcAft>
              <a:buNone/>
            </a:pPr>
            <a:r>
              <a:rPr lang="en-US" altLang="en-US" dirty="0">
                <a:solidFill>
                  <a:schemeClr val="tx1">
                    <a:lumMod val="75000"/>
                  </a:schemeClr>
                </a:solidFill>
              </a:rPr>
              <a:t>P</a:t>
            </a:r>
            <a:r>
              <a:rPr lang="en-US" altLang="en-US" b="0" dirty="0"/>
              <a:t>est: Unwanted rodents and bugs in the home.</a:t>
            </a:r>
          </a:p>
          <a:p>
            <a:pPr marL="0" indent="0">
              <a:buNone/>
            </a:pPr>
            <a:r>
              <a:rPr lang="en-US" altLang="en-US" dirty="0">
                <a:solidFill>
                  <a:schemeClr val="tx1">
                    <a:lumMod val="75000"/>
                  </a:schemeClr>
                </a:solidFill>
              </a:rPr>
              <a:t>M</a:t>
            </a:r>
            <a:r>
              <a:rPr lang="en-US" altLang="en-US" b="0" dirty="0"/>
              <a:t>anagement: Effective methods with the least possible hazard to people, property, and the environment.</a:t>
            </a:r>
          </a:p>
          <a:p>
            <a:endParaRPr lang="en-US" dirty="0"/>
          </a:p>
        </p:txBody>
      </p:sp>
    </p:spTree>
    <p:extLst>
      <p:ext uri="{BB962C8B-B14F-4D97-AF65-F5344CB8AC3E}">
        <p14:creationId xmlns:p14="http://schemas.microsoft.com/office/powerpoint/2010/main" val="174770375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latin typeface="Arial" panose="020B0604020202020204" pitchFamily="34" charset="0"/>
              </a:rPr>
              <a:t>Integrated Pest Management (IPM)</a:t>
            </a:r>
            <a:endParaRPr lang="en-US" dirty="0">
              <a:solidFill>
                <a:srgbClr val="DE693D"/>
              </a:solidFill>
            </a:endParaRPr>
          </a:p>
        </p:txBody>
      </p:sp>
      <p:sp>
        <p:nvSpPr>
          <p:cNvPr id="3" name="Content Placeholder 2"/>
          <p:cNvSpPr>
            <a:spLocks noGrp="1"/>
          </p:cNvSpPr>
          <p:nvPr>
            <p:ph idx="1"/>
          </p:nvPr>
        </p:nvSpPr>
        <p:spPr>
          <a:xfrm>
            <a:off x="457200" y="1200151"/>
            <a:ext cx="3680460" cy="3143250"/>
          </a:xfrm>
        </p:spPr>
        <p:txBody>
          <a:bodyPr/>
          <a:lstStyle/>
          <a:p>
            <a:pPr>
              <a:buFontTx/>
              <a:buNone/>
            </a:pPr>
            <a:r>
              <a:rPr lang="en-US" altLang="en-US" b="0" dirty="0">
                <a:solidFill>
                  <a:srgbClr val="005DAA"/>
                </a:solidFill>
              </a:rPr>
              <a:t>Physical changes in home</a:t>
            </a:r>
          </a:p>
          <a:p>
            <a:pPr>
              <a:buFont typeface="Calibri" panose="020F0502020204030204" pitchFamily="34" charset="0"/>
              <a:buChar char="●"/>
            </a:pPr>
            <a:r>
              <a:rPr lang="en-US" altLang="en-US" sz="2000" b="0" dirty="0"/>
              <a:t>Cleaning</a:t>
            </a:r>
          </a:p>
          <a:p>
            <a:pPr>
              <a:buFont typeface="Calibri" panose="020F0502020204030204" pitchFamily="34" charset="0"/>
              <a:buChar char="●"/>
            </a:pPr>
            <a:r>
              <a:rPr lang="en-US" altLang="en-US" sz="2000" b="0" dirty="0"/>
              <a:t>Sealing cracks and holes</a:t>
            </a:r>
          </a:p>
        </p:txBody>
      </p:sp>
      <p:sp>
        <p:nvSpPr>
          <p:cNvPr id="4" name="Content Placeholder 2"/>
          <p:cNvSpPr txBox="1">
            <a:spLocks/>
          </p:cNvSpPr>
          <p:nvPr/>
        </p:nvSpPr>
        <p:spPr bwMode="auto">
          <a:xfrm>
            <a:off x="457200" y="2538485"/>
            <a:ext cx="3680460" cy="235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US" altLang="en-US" b="0" dirty="0">
                <a:solidFill>
                  <a:srgbClr val="005DAA"/>
                </a:solidFill>
              </a:rPr>
              <a:t>Education</a:t>
            </a:r>
          </a:p>
          <a:p>
            <a:pPr>
              <a:buClr>
                <a:srgbClr val="DE693D"/>
              </a:buClr>
              <a:buFont typeface="Calibri" panose="020F0502020204030204" pitchFamily="34" charset="0"/>
              <a:buChar char="●"/>
            </a:pPr>
            <a:r>
              <a:rPr lang="en-US" altLang="en-US" sz="2000" b="0" dirty="0"/>
              <a:t>  Clean up spills</a:t>
            </a:r>
          </a:p>
          <a:p>
            <a:pPr>
              <a:buClr>
                <a:srgbClr val="DE693D"/>
              </a:buClr>
              <a:buFont typeface="Calibri" panose="020F0502020204030204" pitchFamily="34" charset="0"/>
              <a:buChar char="●"/>
            </a:pPr>
            <a:r>
              <a:rPr lang="en-US" altLang="en-US" sz="2000" b="0" dirty="0"/>
              <a:t>  Eat only in dining area</a:t>
            </a:r>
          </a:p>
          <a:p>
            <a:pPr>
              <a:buClr>
                <a:srgbClr val="DE693D"/>
              </a:buClr>
              <a:buFont typeface="Calibri" panose="020F0502020204030204" pitchFamily="34" charset="0"/>
              <a:buChar char="●"/>
            </a:pPr>
            <a:r>
              <a:rPr lang="en-US" altLang="en-US" sz="2000" b="0" dirty="0"/>
              <a:t>  Use sealed food containers</a:t>
            </a:r>
          </a:p>
          <a:p>
            <a:pPr>
              <a:buClr>
                <a:srgbClr val="DE693D"/>
              </a:buClr>
              <a:buFont typeface="Calibri" panose="020F0502020204030204" pitchFamily="34" charset="0"/>
              <a:buChar char="●"/>
            </a:pPr>
            <a:r>
              <a:rPr lang="en-US" altLang="en-US" sz="2000" b="0" dirty="0"/>
              <a:t>  Dispose of  trash frequently</a:t>
            </a:r>
          </a:p>
        </p:txBody>
      </p:sp>
      <p:pic>
        <p:nvPicPr>
          <p:cNvPr id="5" name="Picture 4" descr="A person caulking a seam in a wal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7080" y="1443607"/>
            <a:ext cx="4349692" cy="2899794"/>
          </a:xfrm>
          <a:prstGeom prst="rect">
            <a:avLst/>
          </a:prstGeom>
        </p:spPr>
      </p:pic>
    </p:spTree>
    <p:extLst>
      <p:ext uri="{BB962C8B-B14F-4D97-AF65-F5344CB8AC3E}">
        <p14:creationId xmlns:p14="http://schemas.microsoft.com/office/powerpoint/2010/main" val="419164369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solidFill>
                  <a:srgbClr val="DE693D"/>
                </a:solidFill>
              </a:rPr>
              <a:t>What are allergens and irritants?</a:t>
            </a:r>
          </a:p>
        </p:txBody>
      </p:sp>
      <p:sp>
        <p:nvSpPr>
          <p:cNvPr id="4" name="Content Placeholder 5"/>
          <p:cNvSpPr txBox="1">
            <a:spLocks/>
          </p:cNvSpPr>
          <p:nvPr/>
        </p:nvSpPr>
        <p:spPr bwMode="auto">
          <a:xfrm>
            <a:off x="566005" y="1063635"/>
            <a:ext cx="4054634"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altLang="en-US" dirty="0">
                <a:solidFill>
                  <a:srgbClr val="005DAA"/>
                </a:solidFill>
              </a:rPr>
              <a:t>Allergens</a:t>
            </a:r>
          </a:p>
          <a:p>
            <a:pPr marL="515938" lvl="1">
              <a:buClr>
                <a:srgbClr val="DE693D"/>
              </a:buClr>
              <a:buFont typeface="Calibri" panose="020F0502020204030204" pitchFamily="34" charset="0"/>
              <a:buChar char="●"/>
            </a:pPr>
            <a:r>
              <a:rPr lang="en-US" altLang="en-US" dirty="0"/>
              <a:t>Affect people with specific sensitivity to a certain substance.</a:t>
            </a:r>
            <a:endParaRPr lang="en-US" altLang="en-US" strike="sngStrike" dirty="0"/>
          </a:p>
          <a:p>
            <a:pPr marL="515938" lvl="1">
              <a:buClr>
                <a:srgbClr val="DE693D"/>
              </a:buClr>
              <a:buFont typeface="Calibri" panose="020F0502020204030204" pitchFamily="34" charset="0"/>
              <a:buChar char="●"/>
            </a:pPr>
            <a:r>
              <a:rPr lang="en-US" altLang="en-US" dirty="0"/>
              <a:t>Can be found on particles.</a:t>
            </a:r>
            <a:endParaRPr lang="en-US" altLang="en-US" dirty="0">
              <a:solidFill>
                <a:srgbClr val="FF0000"/>
              </a:solidFill>
            </a:endParaRPr>
          </a:p>
          <a:p>
            <a:pPr marL="515938" lvl="1">
              <a:buClr>
                <a:srgbClr val="DE693D"/>
              </a:buClr>
              <a:buFont typeface="Calibri" panose="020F0502020204030204" pitchFamily="34" charset="0"/>
              <a:buChar char="●"/>
            </a:pPr>
            <a:r>
              <a:rPr lang="en-US" altLang="en-US" dirty="0"/>
              <a:t>Include dust mite droppings, mold spores, pet skin flakes (dander), cockroach droppings, and dried rodent urine</a:t>
            </a:r>
            <a:r>
              <a:rPr lang="en-US" altLang="en-US" b="1" dirty="0">
                <a:solidFill>
                  <a:srgbClr val="7030A0"/>
                </a:solidFill>
              </a:rPr>
              <a:t>.</a:t>
            </a:r>
          </a:p>
          <a:p>
            <a:pPr marL="0" indent="0">
              <a:buFont typeface="Wingdings" panose="05000000000000000000" pitchFamily="2" charset="2"/>
              <a:buNone/>
            </a:pPr>
            <a:endParaRPr lang="en-US" dirty="0"/>
          </a:p>
        </p:txBody>
      </p:sp>
      <p:sp>
        <p:nvSpPr>
          <p:cNvPr id="6" name="Content Placeholder 5"/>
          <p:cNvSpPr>
            <a:spLocks noGrp="1"/>
          </p:cNvSpPr>
          <p:nvPr>
            <p:ph idx="1"/>
          </p:nvPr>
        </p:nvSpPr>
        <p:spPr>
          <a:xfrm>
            <a:off x="4620639" y="1063635"/>
            <a:ext cx="3963292" cy="3143250"/>
          </a:xfrm>
        </p:spPr>
        <p:txBody>
          <a:bodyPr/>
          <a:lstStyle/>
          <a:p>
            <a:pPr marL="0" indent="0">
              <a:buNone/>
            </a:pPr>
            <a:r>
              <a:rPr lang="en-US" altLang="en-US" dirty="0">
                <a:solidFill>
                  <a:srgbClr val="005DAA"/>
                </a:solidFill>
              </a:rPr>
              <a:t>Irritants</a:t>
            </a:r>
          </a:p>
          <a:p>
            <a:pPr lvl="1">
              <a:buFont typeface="Calibri" panose="020F0502020204030204" pitchFamily="34" charset="0"/>
              <a:buChar char="●"/>
            </a:pPr>
            <a:r>
              <a:rPr lang="en-US" altLang="en-US" dirty="0">
                <a:solidFill>
                  <a:srgbClr val="000000"/>
                </a:solidFill>
              </a:rPr>
              <a:t>Affect people with asthma even without a specific allergy.</a:t>
            </a:r>
            <a:endParaRPr lang="en-US" altLang="en-US" strike="sngStrike" dirty="0">
              <a:solidFill>
                <a:srgbClr val="000000"/>
              </a:solidFill>
            </a:endParaRPr>
          </a:p>
          <a:p>
            <a:pPr lvl="1">
              <a:buFont typeface="Calibri" panose="020F0502020204030204" pitchFamily="34" charset="0"/>
              <a:buChar char="●"/>
            </a:pPr>
            <a:r>
              <a:rPr lang="en-US" altLang="en-US" dirty="0">
                <a:solidFill>
                  <a:srgbClr val="000000"/>
                </a:solidFill>
              </a:rPr>
              <a:t>Can be found in particles, vapors, and gases.</a:t>
            </a:r>
          </a:p>
          <a:p>
            <a:pPr lvl="1">
              <a:buFont typeface="Calibri" panose="020F0502020204030204" pitchFamily="34" charset="0"/>
              <a:buChar char="●"/>
            </a:pPr>
            <a:r>
              <a:rPr lang="en-US" altLang="en-US" dirty="0">
                <a:solidFill>
                  <a:srgbClr val="000000"/>
                </a:solidFill>
              </a:rPr>
              <a:t>Include smoke, mold spores and odors, secondhand smoke, and cat urine odor.</a:t>
            </a:r>
          </a:p>
        </p:txBody>
      </p:sp>
    </p:spTree>
    <p:extLst>
      <p:ext uri="{BB962C8B-B14F-4D97-AF65-F5344CB8AC3E}">
        <p14:creationId xmlns:p14="http://schemas.microsoft.com/office/powerpoint/2010/main" val="255231218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FontTx/>
              <a:buNone/>
            </a:pPr>
            <a:r>
              <a:rPr lang="en-US" altLang="en-US" dirty="0">
                <a:solidFill>
                  <a:srgbClr val="DE693D"/>
                </a:solidFill>
              </a:rPr>
              <a:t>Keep pesticides and traps away from children and pets</a:t>
            </a:r>
          </a:p>
        </p:txBody>
      </p:sp>
      <p:sp>
        <p:nvSpPr>
          <p:cNvPr id="3" name="Content Placeholder 2"/>
          <p:cNvSpPr>
            <a:spLocks noGrp="1"/>
          </p:cNvSpPr>
          <p:nvPr>
            <p:ph idx="1"/>
          </p:nvPr>
        </p:nvSpPr>
        <p:spPr>
          <a:xfrm>
            <a:off x="457199" y="1296690"/>
            <a:ext cx="4241387" cy="3157863"/>
          </a:xfrm>
        </p:spPr>
        <p:txBody>
          <a:bodyPr/>
          <a:lstStyle/>
          <a:p>
            <a:pPr>
              <a:buFont typeface="Calibri" panose="020F0502020204030204" pitchFamily="34" charset="0"/>
              <a:buChar char="●"/>
            </a:pPr>
            <a:r>
              <a:rPr lang="en-US" altLang="en-US" sz="2000" b="0" dirty="0"/>
              <a:t>Use gel bait application for insects (such as cockroaches).</a:t>
            </a:r>
          </a:p>
          <a:p>
            <a:pPr>
              <a:spcBef>
                <a:spcPts val="1200"/>
              </a:spcBef>
              <a:spcAft>
                <a:spcPts val="600"/>
              </a:spcAft>
              <a:buFont typeface="Calibri" panose="020F0502020204030204" pitchFamily="34" charset="0"/>
              <a:buChar char="●"/>
            </a:pPr>
            <a:r>
              <a:rPr lang="en-US" altLang="en-US" sz="2000" b="0" dirty="0"/>
              <a:t>Use snap traps for mice and rats.</a:t>
            </a:r>
          </a:p>
          <a:p>
            <a:pPr>
              <a:buFont typeface="Calibri" panose="020F0502020204030204" pitchFamily="34" charset="0"/>
              <a:buChar char="●"/>
            </a:pPr>
            <a:r>
              <a:rPr lang="en-US" altLang="en-US" sz="2000" b="0" dirty="0"/>
              <a:t>Avoid spray pesticides, </a:t>
            </a:r>
            <a:r>
              <a:rPr lang="en-US" sz="2000" b="0" dirty="0"/>
              <a:t>bombs, and foggers</a:t>
            </a:r>
            <a:r>
              <a:rPr lang="en-US" altLang="en-US" sz="2000" b="0" dirty="0"/>
              <a:t> (these are asthma triggers).</a:t>
            </a:r>
          </a:p>
          <a:p>
            <a:endParaRPr lang="en-US" dirty="0"/>
          </a:p>
        </p:txBody>
      </p:sp>
      <p:pic>
        <p:nvPicPr>
          <p:cNvPr id="4" name="Picture 3" descr="A baby crawling and opening a kitchen cabinet that has chemicals inside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176" y="1296690"/>
            <a:ext cx="3753624" cy="2505136"/>
          </a:xfrm>
          <a:prstGeom prst="rect">
            <a:avLst/>
          </a:prstGeom>
        </p:spPr>
      </p:pic>
    </p:spTree>
    <p:extLst>
      <p:ext uri="{BB962C8B-B14F-4D97-AF65-F5344CB8AC3E}">
        <p14:creationId xmlns:p14="http://schemas.microsoft.com/office/powerpoint/2010/main" val="346552389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cs typeface="Calibri" panose="020F0502020204030204" pitchFamily="34" charset="0"/>
              </a:rPr>
              <a:t>Cockroach monitoring trap</a:t>
            </a:r>
            <a:endParaRPr lang="en-US" dirty="0">
              <a:solidFill>
                <a:srgbClr val="DE693D"/>
              </a:solidFill>
              <a:cs typeface="Calibri" panose="020F0502020204030204" pitchFamily="34" charset="0"/>
            </a:endParaRPr>
          </a:p>
        </p:txBody>
      </p:sp>
      <p:pic>
        <p:nvPicPr>
          <p:cNvPr id="5" name="Content Placeholder 4" descr="Cockroaches in a monitoring trap."/>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56" t="9465" r="10529" b="15035"/>
          <a:stretch/>
        </p:blipFill>
        <p:spPr>
          <a:xfrm>
            <a:off x="1866403" y="1063229"/>
            <a:ext cx="5411193" cy="3625503"/>
          </a:xfrm>
        </p:spPr>
      </p:pic>
    </p:spTree>
    <p:extLst>
      <p:ext uri="{BB962C8B-B14F-4D97-AF65-F5344CB8AC3E}">
        <p14:creationId xmlns:p14="http://schemas.microsoft.com/office/powerpoint/2010/main" val="303316945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Pests: Action steps</a:t>
            </a:r>
            <a:endParaRPr lang="en-US" dirty="0">
              <a:solidFill>
                <a:srgbClr val="DE693D"/>
              </a:solidFill>
            </a:endParaRPr>
          </a:p>
        </p:txBody>
      </p:sp>
      <p:sp>
        <p:nvSpPr>
          <p:cNvPr id="3" name="Content Placeholder 2"/>
          <p:cNvSpPr>
            <a:spLocks noGrp="1"/>
          </p:cNvSpPr>
          <p:nvPr>
            <p:ph idx="1"/>
          </p:nvPr>
        </p:nvSpPr>
        <p:spPr>
          <a:xfrm>
            <a:off x="457200" y="1148954"/>
            <a:ext cx="8073100" cy="4242196"/>
          </a:xfrm>
        </p:spPr>
        <p:txBody>
          <a:bodyPr/>
          <a:lstStyle/>
          <a:p>
            <a:pPr marL="0" indent="0">
              <a:lnSpc>
                <a:spcPct val="80000"/>
              </a:lnSpc>
              <a:buNone/>
              <a:defRPr/>
            </a:pPr>
            <a:r>
              <a:rPr lang="en-US" altLang="en-US" b="0" dirty="0">
                <a:solidFill>
                  <a:srgbClr val="005DAA"/>
                </a:solidFill>
              </a:rPr>
              <a:t> To decrease </a:t>
            </a:r>
            <a:r>
              <a:rPr lang="en-US" altLang="en-US" b="0" i="1" dirty="0">
                <a:solidFill>
                  <a:srgbClr val="005DAA"/>
                </a:solidFill>
              </a:rPr>
              <a:t>exposure and symptoms</a:t>
            </a:r>
          </a:p>
          <a:p>
            <a:pPr lvl="1">
              <a:lnSpc>
                <a:spcPct val="80000"/>
              </a:lnSpc>
              <a:spcBef>
                <a:spcPts val="1200"/>
              </a:spcBef>
              <a:spcAft>
                <a:spcPts val="600"/>
              </a:spcAft>
              <a:buFont typeface="Calibri" panose="020F0502020204030204" pitchFamily="34" charset="0"/>
              <a:buChar char="●"/>
              <a:defRPr/>
            </a:pPr>
            <a:r>
              <a:rPr lang="en-US" altLang="en-US" b="0" dirty="0">
                <a:solidFill>
                  <a:srgbClr val="000000"/>
                </a:solidFill>
              </a:rPr>
              <a:t>Clean or remove pest reservoirs to prevent exposure </a:t>
            </a:r>
          </a:p>
          <a:p>
            <a:pPr lvl="1">
              <a:lnSpc>
                <a:spcPct val="80000"/>
              </a:lnSpc>
              <a:buFont typeface="Calibri" panose="020F0502020204030204" pitchFamily="34" charset="0"/>
              <a:buChar char="●"/>
              <a:defRPr/>
            </a:pPr>
            <a:r>
              <a:rPr lang="en-US" b="0" dirty="0">
                <a:solidFill>
                  <a:srgbClr val="000000"/>
                </a:solidFill>
              </a:rPr>
              <a:t>Use integrated pest management (IPM) </a:t>
            </a:r>
          </a:p>
          <a:p>
            <a:pPr marL="114300" indent="0">
              <a:lnSpc>
                <a:spcPct val="80000"/>
              </a:lnSpc>
              <a:buNone/>
              <a:defRPr/>
            </a:pPr>
            <a:endParaRPr lang="en-US" altLang="en-US" b="0" dirty="0">
              <a:solidFill>
                <a:srgbClr val="005DAA"/>
              </a:solidFill>
            </a:endParaRPr>
          </a:p>
          <a:p>
            <a:pPr marL="114300" indent="0">
              <a:lnSpc>
                <a:spcPct val="80000"/>
              </a:lnSpc>
              <a:buNone/>
              <a:defRPr/>
            </a:pPr>
            <a:r>
              <a:rPr lang="en-US" altLang="en-US" b="0" dirty="0">
                <a:solidFill>
                  <a:srgbClr val="005DAA"/>
                </a:solidFill>
              </a:rPr>
              <a:t>Other considerations</a:t>
            </a:r>
            <a:endParaRPr lang="en-US" b="0" dirty="0">
              <a:solidFill>
                <a:srgbClr val="000000"/>
              </a:solidFill>
            </a:endParaRPr>
          </a:p>
          <a:p>
            <a:pPr>
              <a:lnSpc>
                <a:spcPct val="85000"/>
              </a:lnSpc>
              <a:buFont typeface="Calibri" panose="020F0502020204030204" pitchFamily="34" charset="0"/>
              <a:buChar char="●"/>
            </a:pPr>
            <a:r>
              <a:rPr lang="en-US" altLang="en-US" sz="2000" b="0" dirty="0"/>
              <a:t>In multi-family buildings, infestation can spread from other units and common areas. </a:t>
            </a:r>
          </a:p>
          <a:p>
            <a:pPr>
              <a:lnSpc>
                <a:spcPct val="85000"/>
              </a:lnSpc>
              <a:buFont typeface="Calibri" panose="020F0502020204030204" pitchFamily="34" charset="0"/>
              <a:buChar char="●"/>
            </a:pPr>
            <a:r>
              <a:rPr lang="en-US" altLang="en-US" sz="2000" b="0" dirty="0"/>
              <a:t>Building-wide approaches might be needed, with help from the landlord and other tenants.</a:t>
            </a:r>
          </a:p>
          <a:p>
            <a:pPr>
              <a:lnSpc>
                <a:spcPct val="85000"/>
              </a:lnSpc>
              <a:buFont typeface="Calibri" panose="020F0502020204030204" pitchFamily="34" charset="0"/>
              <a:buChar char="●"/>
            </a:pPr>
            <a:r>
              <a:rPr lang="en-US" altLang="en-US" sz="2000" b="0" dirty="0"/>
              <a:t>IPM is an ongoing process for homes that have pest problems.  It is not a one-time fix.</a:t>
            </a:r>
            <a:r>
              <a:rPr lang="en-US" dirty="0">
                <a:solidFill>
                  <a:srgbClr val="000000"/>
                </a:solidFill>
              </a:rPr>
              <a:t> </a:t>
            </a:r>
          </a:p>
        </p:txBody>
      </p:sp>
      <p:pic>
        <p:nvPicPr>
          <p:cNvPr id="4" name="Picture 3">
            <a:extLst>
              <a:ext uri="{FF2B5EF4-FFF2-40B4-BE49-F238E27FC236}">
                <a16:creationId xmlns:a16="http://schemas.microsoft.com/office/drawing/2014/main" id="{BA39F3BE-2D0C-4670-8725-03DD4AF282A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29" t="23874" r="16445" b="19442"/>
          <a:stretch/>
        </p:blipFill>
        <p:spPr>
          <a:xfrm>
            <a:off x="7056207" y="386610"/>
            <a:ext cx="1865997" cy="1187559"/>
          </a:xfrm>
          <a:prstGeom prst="rect">
            <a:avLst/>
          </a:prstGeom>
        </p:spPr>
      </p:pic>
    </p:spTree>
    <p:extLst>
      <p:ext uri="{BB962C8B-B14F-4D97-AF65-F5344CB8AC3E}">
        <p14:creationId xmlns:p14="http://schemas.microsoft.com/office/powerpoint/2010/main" val="404585435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200"/>
            <a:ext cx="8294913" cy="1752600"/>
          </a:xfrm>
        </p:spPr>
        <p:txBody>
          <a:bodyPr/>
          <a:lstStyle/>
          <a:p>
            <a:pPr algn="ctr"/>
            <a:r>
              <a:rPr lang="en-US" sz="3600" dirty="0"/>
              <a:t>Mold</a:t>
            </a:r>
          </a:p>
        </p:txBody>
      </p:sp>
    </p:spTree>
    <p:extLst>
      <p:ext uri="{BB962C8B-B14F-4D97-AF65-F5344CB8AC3E}">
        <p14:creationId xmlns:p14="http://schemas.microsoft.com/office/powerpoint/2010/main" val="329804629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cs typeface="Calibri" panose="020F0502020204030204" pitchFamily="34" charset="0"/>
              </a:rPr>
              <a:t>What is mold?</a:t>
            </a:r>
            <a:endParaRPr lang="en-US" dirty="0">
              <a:solidFill>
                <a:srgbClr val="DE693D"/>
              </a:solidFill>
              <a:cs typeface="Calibri" panose="020F0502020204030204" pitchFamily="34" charset="0"/>
            </a:endParaRPr>
          </a:p>
        </p:txBody>
      </p:sp>
      <p:sp>
        <p:nvSpPr>
          <p:cNvPr id="9" name="TextBox 8"/>
          <p:cNvSpPr txBox="1"/>
          <p:nvPr/>
        </p:nvSpPr>
        <p:spPr>
          <a:xfrm>
            <a:off x="457200" y="910960"/>
            <a:ext cx="8292662" cy="461665"/>
          </a:xfrm>
          <a:prstGeom prst="rect">
            <a:avLst/>
          </a:prstGeom>
          <a:noFill/>
        </p:spPr>
        <p:txBody>
          <a:bodyPr wrap="square" rtlCol="0">
            <a:spAutoFit/>
          </a:bodyPr>
          <a:lstStyle/>
          <a:p>
            <a:pPr algn="ctr"/>
            <a:r>
              <a:rPr lang="en-US" altLang="en-US" sz="2400" dirty="0">
                <a:solidFill>
                  <a:schemeClr val="tx1">
                    <a:lumMod val="75000"/>
                  </a:schemeClr>
                </a:solidFill>
                <a:latin typeface="Calibri" panose="020F0502020204030204" pitchFamily="34" charset="0"/>
                <a:cs typeface="Calibri" panose="020F0502020204030204" pitchFamily="34" charset="0"/>
              </a:rPr>
              <a:t>All types of mold are considered fungi</a:t>
            </a:r>
          </a:p>
        </p:txBody>
      </p:sp>
      <p:pic>
        <p:nvPicPr>
          <p:cNvPr id="7" name="Content Placeholder 6" descr="A moldy strawberry."/>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88789" y="2278993"/>
            <a:ext cx="1229483" cy="1469727"/>
          </a:xfrm>
        </p:spPr>
      </p:pic>
      <p:pic>
        <p:nvPicPr>
          <p:cNvPr id="6" name="Picture 12" descr="Mushrooms growing on a law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8234" y="1887320"/>
            <a:ext cx="2768061" cy="20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98234" y="4081652"/>
            <a:ext cx="2768061" cy="646331"/>
          </a:xfrm>
          <a:prstGeom prst="rect">
            <a:avLst/>
          </a:prstGeom>
          <a:noFill/>
        </p:spPr>
        <p:txBody>
          <a:bodyPr wrap="square" rtlCol="0">
            <a:spAutoFit/>
          </a:bodyPr>
          <a:lstStyle/>
          <a:p>
            <a:pPr algn="ctr"/>
            <a:r>
              <a:rPr lang="en-US" altLang="en-US" dirty="0">
                <a:solidFill>
                  <a:schemeClr val="accent6"/>
                </a:solidFill>
                <a:latin typeface="Calibri" panose="020F0502020204030204" pitchFamily="34" charset="0"/>
                <a:cs typeface="Calibri" panose="020F0502020204030204" pitchFamily="34" charset="0"/>
              </a:rPr>
              <a:t>Mushrooms and puffballs are fungi</a:t>
            </a:r>
          </a:p>
        </p:txBody>
      </p:sp>
      <p:pic>
        <p:nvPicPr>
          <p:cNvPr id="4" name="Picture 4" descr="Various mold colonies growing in a Petri dis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141" y="1887322"/>
            <a:ext cx="2769472" cy="20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062658" y="4081652"/>
            <a:ext cx="3998955" cy="369332"/>
          </a:xfrm>
          <a:prstGeom prst="rect">
            <a:avLst/>
          </a:prstGeom>
          <a:noFill/>
        </p:spPr>
        <p:txBody>
          <a:bodyPr wrap="square" rtlCol="0">
            <a:spAutoFit/>
          </a:bodyPr>
          <a:lstStyle/>
          <a:p>
            <a:pPr algn="ctr"/>
            <a:r>
              <a:rPr lang="en-US" altLang="en-US" dirty="0">
                <a:solidFill>
                  <a:schemeClr val="accent6"/>
                </a:solidFill>
                <a:latin typeface="Calibri" panose="020F0502020204030204" pitchFamily="34" charset="0"/>
                <a:cs typeface="Calibri" panose="020F0502020204030204" pitchFamily="34" charset="0"/>
              </a:rPr>
              <a:t>Typical types of mold in homes</a:t>
            </a:r>
          </a:p>
        </p:txBody>
      </p:sp>
    </p:spTree>
    <p:extLst>
      <p:ext uri="{BB962C8B-B14F-4D97-AF65-F5344CB8AC3E}">
        <p14:creationId xmlns:p14="http://schemas.microsoft.com/office/powerpoint/2010/main" val="54711242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Other signs of moisture</a:t>
            </a:r>
            <a:endParaRPr lang="en-US" dirty="0">
              <a:solidFill>
                <a:srgbClr val="DE693D"/>
              </a:solidFill>
            </a:endParaRPr>
          </a:p>
        </p:txBody>
      </p:sp>
      <p:grpSp>
        <p:nvGrpSpPr>
          <p:cNvPr id="9" name="Group 8" descr="Rust stains on the outside of a building.  ">
            <a:extLst>
              <a:ext uri="{FF2B5EF4-FFF2-40B4-BE49-F238E27FC236}">
                <a16:creationId xmlns:a16="http://schemas.microsoft.com/office/drawing/2014/main" id="{0EC7ED6B-3ED8-421C-8078-A4D673707E37}"/>
              </a:ext>
            </a:extLst>
          </p:cNvPr>
          <p:cNvGrpSpPr/>
          <p:nvPr/>
        </p:nvGrpSpPr>
        <p:grpSpPr>
          <a:xfrm>
            <a:off x="467294" y="1487176"/>
            <a:ext cx="2849661" cy="2558835"/>
            <a:chOff x="467294" y="1487176"/>
            <a:chExt cx="2849661" cy="2558835"/>
          </a:xfrm>
        </p:grpSpPr>
        <p:pic>
          <p:nvPicPr>
            <p:cNvPr id="7" name="Picture 13" descr="Photo of rust stains on building.  "/>
            <p:cNvPicPr>
              <a:picLocks noChangeAspect="1"/>
            </p:cNvPicPr>
            <p:nvPr/>
          </p:nvPicPr>
          <p:blipFill rotWithShape="1">
            <a:blip r:embed="rId3">
              <a:extLst>
                <a:ext uri="{28A0092B-C50C-407E-A947-70E740481C1C}">
                  <a14:useLocalDpi xmlns:a14="http://schemas.microsoft.com/office/drawing/2010/main" val="0"/>
                </a:ext>
              </a:extLst>
            </a:blip>
            <a:srcRect l="68907" t="44836" r="8990" b="46307"/>
            <a:stretch/>
          </p:blipFill>
          <p:spPr bwMode="auto">
            <a:xfrm>
              <a:off x="467294" y="1487176"/>
              <a:ext cx="2849661" cy="23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CCD3E322-002F-4DFD-A2BB-3DA4505AEABB}"/>
                </a:ext>
              </a:extLst>
            </p:cNvPr>
            <p:cNvCxnSpPr>
              <a:cxnSpLocks/>
            </p:cNvCxnSpPr>
            <p:nvPr/>
          </p:nvCxnSpPr>
          <p:spPr>
            <a:xfrm flipH="1" flipV="1">
              <a:off x="1420009" y="3732904"/>
              <a:ext cx="225911" cy="3131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02B246B-5B9A-4079-8A19-375681164560}"/>
                </a:ext>
              </a:extLst>
            </p:cNvPr>
            <p:cNvSpPr/>
            <p:nvPr/>
          </p:nvSpPr>
          <p:spPr>
            <a:xfrm>
              <a:off x="787529" y="3329198"/>
              <a:ext cx="1104595" cy="6217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2"/>
          <p:cNvSpPr txBox="1">
            <a:spLocks/>
          </p:cNvSpPr>
          <p:nvPr/>
        </p:nvSpPr>
        <p:spPr bwMode="auto">
          <a:xfrm>
            <a:off x="677732" y="3942465"/>
            <a:ext cx="2429287" cy="5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600" b="0" dirty="0"/>
              <a:t>Rust</a:t>
            </a:r>
          </a:p>
        </p:txBody>
      </p:sp>
      <p:pic>
        <p:nvPicPr>
          <p:cNvPr id="5" name="Picture 14" descr="Water stains on ceiling tiles."/>
          <p:cNvPicPr>
            <a:picLocks noChangeAspect="1"/>
          </p:cNvPicPr>
          <p:nvPr/>
        </p:nvPicPr>
        <p:blipFill rotWithShape="1">
          <a:blip r:embed="rId4" cstate="print">
            <a:extLst>
              <a:ext uri="{28A0092B-C50C-407E-A947-70E740481C1C}">
                <a14:useLocalDpi xmlns:a14="http://schemas.microsoft.com/office/drawing/2010/main" val="0"/>
              </a:ext>
            </a:extLst>
          </a:blip>
          <a:srcRect t="22428" b="5499"/>
          <a:stretch/>
        </p:blipFill>
        <p:spPr bwMode="auto">
          <a:xfrm>
            <a:off x="3573508" y="1487176"/>
            <a:ext cx="2448886" cy="235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3540756" y="3942466"/>
            <a:ext cx="2444692" cy="5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0" dirty="0"/>
              <a:t>Water stains (but could be mold on the other side)</a:t>
            </a:r>
          </a:p>
          <a:p>
            <a:pPr marL="0" indent="0" algn="ctr">
              <a:buFont typeface="Wingdings" panose="05000000000000000000" pitchFamily="2" charset="2"/>
              <a:buNone/>
            </a:pPr>
            <a:endParaRPr lang="en-US" sz="2000" b="0" dirty="0"/>
          </a:p>
        </p:txBody>
      </p:sp>
      <p:pic>
        <p:nvPicPr>
          <p:cNvPr id="4" name="Picture 15" descr="Algae on a sidewalk."/>
          <p:cNvPicPr>
            <a:picLocks noChangeAspect="1"/>
          </p:cNvPicPr>
          <p:nvPr/>
        </p:nvPicPr>
        <p:blipFill rotWithShape="1">
          <a:blip r:embed="rId5" cstate="print">
            <a:extLst>
              <a:ext uri="{28A0092B-C50C-407E-A947-70E740481C1C}">
                <a14:useLocalDpi xmlns:a14="http://schemas.microsoft.com/office/drawing/2010/main" val="0"/>
              </a:ext>
            </a:extLst>
          </a:blip>
          <a:srcRect t="9205" b="17578"/>
          <a:stretch/>
        </p:blipFill>
        <p:spPr bwMode="auto">
          <a:xfrm>
            <a:off x="6278947" y="1487176"/>
            <a:ext cx="2444692" cy="238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278947" y="3974847"/>
            <a:ext cx="2444692" cy="519592"/>
          </a:xfrm>
        </p:spPr>
        <p:txBody>
          <a:bodyPr/>
          <a:lstStyle/>
          <a:p>
            <a:pPr marL="0" indent="0" algn="ctr">
              <a:buNone/>
            </a:pPr>
            <a:r>
              <a:rPr lang="en-US" sz="1600" b="0" dirty="0"/>
              <a:t>Algae</a:t>
            </a:r>
          </a:p>
        </p:txBody>
      </p:sp>
    </p:spTree>
    <p:extLst>
      <p:ext uri="{BB962C8B-B14F-4D97-AF65-F5344CB8AC3E}">
        <p14:creationId xmlns:p14="http://schemas.microsoft.com/office/powerpoint/2010/main" val="326210399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Where does mold grow?</a:t>
            </a:r>
            <a:endParaRPr lang="en-US" dirty="0">
              <a:solidFill>
                <a:srgbClr val="DE693D"/>
              </a:solidFill>
            </a:endParaRPr>
          </a:p>
        </p:txBody>
      </p:sp>
      <p:sp>
        <p:nvSpPr>
          <p:cNvPr id="3" name="Content Placeholder 2"/>
          <p:cNvSpPr>
            <a:spLocks noGrp="1"/>
          </p:cNvSpPr>
          <p:nvPr>
            <p:ph idx="1"/>
          </p:nvPr>
        </p:nvSpPr>
        <p:spPr>
          <a:xfrm>
            <a:off x="685800" y="1200151"/>
            <a:ext cx="4309110" cy="3143250"/>
          </a:xfrm>
        </p:spPr>
        <p:txBody>
          <a:bodyPr/>
          <a:lstStyle/>
          <a:p>
            <a:pPr marL="0" indent="0">
              <a:buNone/>
              <a:defRPr/>
            </a:pPr>
            <a:r>
              <a:rPr lang="en-US" sz="2000" b="0" dirty="0"/>
              <a:t>Anywhere it has</a:t>
            </a:r>
          </a:p>
          <a:p>
            <a:pPr>
              <a:buFont typeface="Calibri" panose="020F0502020204030204" pitchFamily="34" charset="0"/>
              <a:buChar char="●"/>
              <a:defRPr/>
            </a:pPr>
            <a:r>
              <a:rPr lang="en-US" sz="2000" b="0" dirty="0"/>
              <a:t>Water — from leaks, condensation on surfaces, etc.</a:t>
            </a:r>
          </a:p>
          <a:p>
            <a:pPr marL="0" indent="0" algn="ctr">
              <a:buNone/>
              <a:defRPr/>
            </a:pPr>
            <a:r>
              <a:rPr lang="en-US" sz="2000" b="0" i="1" dirty="0"/>
              <a:t>and</a:t>
            </a:r>
            <a:r>
              <a:rPr lang="en-US" sz="2000" b="0" dirty="0"/>
              <a:t> </a:t>
            </a:r>
          </a:p>
          <a:p>
            <a:pPr>
              <a:buFont typeface="Calibri" panose="020F0502020204030204" pitchFamily="34" charset="0"/>
              <a:buChar char="●"/>
              <a:defRPr/>
            </a:pPr>
            <a:r>
              <a:rPr lang="en-US" sz="2000" b="0" dirty="0"/>
              <a:t>Sufficient nutrient — food, dust in carpet, paper in gypsum board or  drywall, wood, etc.</a:t>
            </a:r>
          </a:p>
          <a:p>
            <a:endParaRPr lang="en-US" dirty="0"/>
          </a:p>
        </p:txBody>
      </p:sp>
      <p:pic>
        <p:nvPicPr>
          <p:cNvPr id="5" name="Picture 4" descr="Different types of mold that grew on a wall.">
            <a:extLst>
              <a:ext uri="{FF2B5EF4-FFF2-40B4-BE49-F238E27FC236}">
                <a16:creationId xmlns:a16="http://schemas.microsoft.com/office/drawing/2014/main" id="{4889F12A-68A3-4FED-BF8B-4EF2C1DF8B74}"/>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81"/>
          <a:stretch/>
        </p:blipFill>
        <p:spPr>
          <a:xfrm>
            <a:off x="5244646" y="1200151"/>
            <a:ext cx="3442154" cy="2980430"/>
          </a:xfrm>
          <a:prstGeom prst="rect">
            <a:avLst/>
          </a:prstGeom>
        </p:spPr>
      </p:pic>
    </p:spTree>
    <p:extLst>
      <p:ext uri="{BB962C8B-B14F-4D97-AF65-F5344CB8AC3E}">
        <p14:creationId xmlns:p14="http://schemas.microsoft.com/office/powerpoint/2010/main" val="219004075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Typical indoor locations for mold </a:t>
            </a:r>
            <a:endParaRPr lang="en-US" dirty="0">
              <a:solidFill>
                <a:srgbClr val="DE693D"/>
              </a:solidFill>
            </a:endParaRPr>
          </a:p>
        </p:txBody>
      </p:sp>
      <p:sp>
        <p:nvSpPr>
          <p:cNvPr id="3" name="Content Placeholder 2"/>
          <p:cNvSpPr>
            <a:spLocks noGrp="1"/>
          </p:cNvSpPr>
          <p:nvPr>
            <p:ph idx="1"/>
          </p:nvPr>
        </p:nvSpPr>
        <p:spPr>
          <a:xfrm>
            <a:off x="836579" y="1277237"/>
            <a:ext cx="3375498" cy="3265580"/>
          </a:xfrm>
        </p:spPr>
        <p:txBody>
          <a:bodyPr/>
          <a:lstStyle/>
          <a:p>
            <a:pPr>
              <a:buFont typeface="Calibri" panose="020F0502020204030204" pitchFamily="34" charset="0"/>
              <a:buChar char="●"/>
              <a:defRPr/>
            </a:pPr>
            <a:r>
              <a:rPr lang="en-US" sz="2000" b="0" dirty="0"/>
              <a:t>Bathroom tile</a:t>
            </a:r>
          </a:p>
          <a:p>
            <a:pPr>
              <a:buFont typeface="Calibri" panose="020F0502020204030204" pitchFamily="34" charset="0"/>
              <a:buChar char="●"/>
              <a:defRPr/>
            </a:pPr>
            <a:r>
              <a:rPr lang="en-US" sz="2000" b="0" dirty="0"/>
              <a:t>Basement walls</a:t>
            </a:r>
          </a:p>
          <a:p>
            <a:pPr>
              <a:buFont typeface="Calibri" panose="020F0502020204030204" pitchFamily="34" charset="0"/>
              <a:buChar char="●"/>
              <a:defRPr/>
            </a:pPr>
            <a:r>
              <a:rPr lang="en-US" sz="2000" b="0" dirty="0"/>
              <a:t>Window areas where moisture condenses</a:t>
            </a:r>
          </a:p>
          <a:p>
            <a:pPr>
              <a:buFont typeface="Calibri" panose="020F0502020204030204" pitchFamily="34" charset="0"/>
              <a:buChar char="●"/>
              <a:defRPr/>
            </a:pPr>
            <a:r>
              <a:rPr lang="en-US" sz="2000" b="0" dirty="0"/>
              <a:t>Under leaky sinks</a:t>
            </a:r>
          </a:p>
          <a:p>
            <a:pPr>
              <a:buFont typeface="Calibri" panose="020F0502020204030204" pitchFamily="34" charset="0"/>
              <a:buChar char="●"/>
              <a:defRPr/>
            </a:pPr>
            <a:r>
              <a:rPr lang="en-US" sz="2000" b="0" dirty="0"/>
              <a:t>Leaking or condensing pipes</a:t>
            </a:r>
          </a:p>
          <a:p>
            <a:pPr>
              <a:buFont typeface="Calibri" panose="020F0502020204030204" pitchFamily="34" charset="0"/>
              <a:buChar char="●"/>
              <a:defRPr/>
            </a:pPr>
            <a:r>
              <a:rPr lang="en-US" sz="2000" b="0" dirty="0"/>
              <a:t>Walls behind furniture</a:t>
            </a:r>
          </a:p>
          <a:p>
            <a:endParaRPr lang="en-US" dirty="0"/>
          </a:p>
        </p:txBody>
      </p:sp>
      <p:sp>
        <p:nvSpPr>
          <p:cNvPr id="4" name="TextBox 3"/>
          <p:cNvSpPr txBox="1"/>
          <p:nvPr/>
        </p:nvSpPr>
        <p:spPr>
          <a:xfrm>
            <a:off x="4625502" y="1277237"/>
            <a:ext cx="3647872" cy="2092881"/>
          </a:xfrm>
          <a:prstGeom prst="rect">
            <a:avLst/>
          </a:prstGeom>
          <a:noFill/>
        </p:spPr>
        <p:txBody>
          <a:bodyPr wrap="square" rtlCol="0">
            <a:spAutoFit/>
          </a:bodyPr>
          <a:lstStyle/>
          <a:p>
            <a:pPr marL="285750" indent="-285750">
              <a:spcBef>
                <a:spcPts val="600"/>
              </a:spcBef>
              <a:buClr>
                <a:srgbClr val="DE693D"/>
              </a:buClr>
              <a:buSzPct val="75000"/>
              <a:buFont typeface="Calibri" panose="020F0502020204030204" pitchFamily="34" charset="0"/>
              <a:buChar char="●"/>
              <a:defRPr/>
            </a:pPr>
            <a:r>
              <a:rPr lang="en-US" sz="2000" dirty="0">
                <a:solidFill>
                  <a:srgbClr val="000000"/>
                </a:solidFill>
                <a:latin typeface="Calibri" panose="020F0502020204030204" pitchFamily="34" charset="0"/>
                <a:cs typeface="Calibri" panose="020F0502020204030204" pitchFamily="34" charset="0"/>
              </a:rPr>
              <a:t>Drain pans inside air handling units</a:t>
            </a:r>
          </a:p>
          <a:p>
            <a:pPr marL="285750" indent="-285750">
              <a:spcBef>
                <a:spcPts val="600"/>
              </a:spcBef>
              <a:buClr>
                <a:srgbClr val="DE693D"/>
              </a:buClr>
              <a:buSzPct val="75000"/>
              <a:buFont typeface="Calibri" panose="020F0502020204030204" pitchFamily="34" charset="0"/>
              <a:buChar char="●"/>
              <a:defRPr/>
            </a:pPr>
            <a:r>
              <a:rPr lang="en-US" sz="2000" dirty="0">
                <a:solidFill>
                  <a:srgbClr val="000000"/>
                </a:solidFill>
                <a:latin typeface="Calibri" panose="020F0502020204030204" pitchFamily="34" charset="0"/>
                <a:cs typeface="Calibri" panose="020F0502020204030204" pitchFamily="34" charset="0"/>
              </a:rPr>
              <a:t>Ductwork*</a:t>
            </a:r>
          </a:p>
          <a:p>
            <a:pPr marL="285750" indent="-285750">
              <a:spcBef>
                <a:spcPts val="600"/>
              </a:spcBef>
              <a:buClr>
                <a:srgbClr val="DE693D"/>
              </a:buClr>
              <a:buSzPct val="75000"/>
              <a:buFont typeface="Calibri" panose="020F0502020204030204" pitchFamily="34" charset="0"/>
              <a:buChar char="●"/>
              <a:defRPr/>
            </a:pPr>
            <a:r>
              <a:rPr lang="en-US" sz="2000" dirty="0">
                <a:solidFill>
                  <a:srgbClr val="000000"/>
                </a:solidFill>
                <a:latin typeface="Calibri" panose="020F0502020204030204" pitchFamily="34" charset="0"/>
                <a:cs typeface="Calibri" panose="020F0502020204030204" pitchFamily="34" charset="0"/>
              </a:rPr>
              <a:t>Roof materials above ceiling tiles (due to roof leaks or insufficient insulation)</a:t>
            </a:r>
          </a:p>
        </p:txBody>
      </p:sp>
      <p:sp>
        <p:nvSpPr>
          <p:cNvPr id="5" name="TextBox 4">
            <a:extLst>
              <a:ext uri="{FF2B5EF4-FFF2-40B4-BE49-F238E27FC236}">
                <a16:creationId xmlns:a16="http://schemas.microsoft.com/office/drawing/2014/main" id="{8474C8CE-29D3-45E8-93C1-3DF8F80AEB08}"/>
              </a:ext>
            </a:extLst>
          </p:cNvPr>
          <p:cNvSpPr txBox="1"/>
          <p:nvPr/>
        </p:nvSpPr>
        <p:spPr>
          <a:xfrm>
            <a:off x="457200" y="4475856"/>
            <a:ext cx="7684668" cy="461665"/>
          </a:xfrm>
          <a:prstGeom prst="rect">
            <a:avLst/>
          </a:prstGeom>
          <a:noFill/>
        </p:spPr>
        <p:txBody>
          <a:bodyPr wrap="none" rtlCol="0">
            <a:spAutoFit/>
          </a:bodyPr>
          <a:lstStyle/>
          <a:p>
            <a:r>
              <a:rPr lang="en-US" sz="1200" dirty="0">
                <a:solidFill>
                  <a:srgbClr val="000000"/>
                </a:solidFill>
              </a:rPr>
              <a:t>* For more information see EPA’s Should You Have Your Ducts Cleaned? publication in slide “Additional Resources”</a:t>
            </a:r>
          </a:p>
          <a:p>
            <a:endParaRPr 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2044794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Mold growing on ceiling tile</a:t>
            </a:r>
            <a:endParaRPr lang="en-US" dirty="0">
              <a:solidFill>
                <a:srgbClr val="DE693D"/>
              </a:solidFill>
            </a:endParaRPr>
          </a:p>
        </p:txBody>
      </p:sp>
      <p:pic>
        <p:nvPicPr>
          <p:cNvPr id="4" name="Picture 1" descr="Mold on ceiling tile near an air vent."/>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475901" y="1200150"/>
            <a:ext cx="4192197" cy="314325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219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Water leak under kitchen sink</a:t>
            </a:r>
            <a:endParaRPr lang="en-US" dirty="0">
              <a:solidFill>
                <a:srgbClr val="DE693D"/>
              </a:solidFill>
            </a:endParaRPr>
          </a:p>
        </p:txBody>
      </p:sp>
      <p:grpSp>
        <p:nvGrpSpPr>
          <p:cNvPr id="5" name="Group 4" descr="Photo of mold growing in a kitchen cabinet.">
            <a:extLst>
              <a:ext uri="{FF2B5EF4-FFF2-40B4-BE49-F238E27FC236}">
                <a16:creationId xmlns:a16="http://schemas.microsoft.com/office/drawing/2014/main" id="{E292717B-604C-4DA2-B08A-7D55133A42EC}"/>
              </a:ext>
            </a:extLst>
          </p:cNvPr>
          <p:cNvGrpSpPr/>
          <p:nvPr/>
        </p:nvGrpSpPr>
        <p:grpSpPr>
          <a:xfrm>
            <a:off x="2147582" y="1063229"/>
            <a:ext cx="3727232" cy="3809145"/>
            <a:chOff x="2147582" y="1063229"/>
            <a:chExt cx="3727232" cy="3809145"/>
          </a:xfrm>
        </p:grpSpPr>
        <p:pic>
          <p:nvPicPr>
            <p:cNvPr id="4" name="Picture 3" descr="Photo of mold growing in a kitchen cabinet"/>
            <p:cNvPicPr>
              <a:picLocks noChangeAspect="1"/>
            </p:cNvPicPr>
            <p:nvPr/>
          </p:nvPicPr>
          <p:blipFill>
            <a:blip r:embed="rId3" cstate="print">
              <a:extLst>
                <a:ext uri="{28A0092B-C50C-407E-A947-70E740481C1C}">
                  <a14:useLocalDpi xmlns:a14="http://schemas.microsoft.com/office/drawing/2010/main" val="0"/>
                </a:ext>
              </a:extLst>
            </a:blip>
            <a:srcRect l="89" r="2"/>
            <a:stretch>
              <a:fillRect/>
            </a:stretch>
          </p:blipFill>
          <p:spPr bwMode="auto">
            <a:xfrm>
              <a:off x="3020074" y="1063229"/>
              <a:ext cx="2854740" cy="380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2147582" y="2508308"/>
              <a:ext cx="2299862" cy="637564"/>
            </a:xfrm>
            <a:prstGeom prst="straightConnector1">
              <a:avLst/>
            </a:prstGeom>
            <a:ln w="57150">
              <a:solidFill>
                <a:srgbClr val="DE693D"/>
              </a:solidFill>
              <a:tailEnd type="triangle"/>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1380017" y="3001357"/>
            <a:ext cx="717240" cy="385368"/>
          </a:xfrm>
        </p:spPr>
        <p:txBody>
          <a:bodyPr/>
          <a:lstStyle/>
          <a:p>
            <a:pPr marL="0" indent="0">
              <a:buNone/>
            </a:pPr>
            <a:r>
              <a:rPr lang="en-US" sz="1800" dirty="0"/>
              <a:t>Mold</a:t>
            </a:r>
          </a:p>
        </p:txBody>
      </p:sp>
    </p:spTree>
    <p:extLst>
      <p:ext uri="{BB962C8B-B14F-4D97-AF65-F5344CB8AC3E}">
        <p14:creationId xmlns:p14="http://schemas.microsoft.com/office/powerpoint/2010/main" val="208311798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5979"/>
            <a:ext cx="8229600" cy="676148"/>
          </a:xfrm>
        </p:spPr>
        <p:txBody>
          <a:bodyPr/>
          <a:lstStyle/>
          <a:p>
            <a:pPr algn="ctr"/>
            <a:r>
              <a:rPr lang="en-US" dirty="0">
                <a:solidFill>
                  <a:srgbClr val="DE693D"/>
                </a:solidFill>
              </a:rPr>
              <a:t>Particle sizes</a:t>
            </a:r>
          </a:p>
        </p:txBody>
      </p:sp>
      <p:pic>
        <p:nvPicPr>
          <p:cNvPr id="6" name="Content Placeholder 4" descr="Examples of particle sizes from larger to smaller include fine beach sand at 90 microns in diameter, human hair at 50 to 70 microns, particulate matter (PM) 10 microns, and PM 2.5 microns such as secondhand smoke particles. "/>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752"/>
          <a:stretch/>
        </p:blipFill>
        <p:spPr>
          <a:xfrm>
            <a:off x="929710" y="882126"/>
            <a:ext cx="6165215" cy="4055481"/>
          </a:xfrm>
        </p:spPr>
      </p:pic>
      <p:sp>
        <p:nvSpPr>
          <p:cNvPr id="4" name="TextBox 3">
            <a:extLst>
              <a:ext uri="{FF2B5EF4-FFF2-40B4-BE49-F238E27FC236}">
                <a16:creationId xmlns:a16="http://schemas.microsoft.com/office/drawing/2014/main" id="{0B094147-C4B0-4276-B396-5CD69A837834}"/>
              </a:ext>
            </a:extLst>
          </p:cNvPr>
          <p:cNvSpPr txBox="1"/>
          <p:nvPr/>
        </p:nvSpPr>
        <p:spPr>
          <a:xfrm>
            <a:off x="5247059" y="947183"/>
            <a:ext cx="3134941" cy="276999"/>
          </a:xfrm>
          <a:prstGeom prst="rect">
            <a:avLst/>
          </a:prstGeom>
          <a:noFill/>
        </p:spPr>
        <p:txBody>
          <a:bodyPr wrap="square" rtlCol="0">
            <a:spAutoFit/>
          </a:bodyPr>
          <a:lstStyle/>
          <a:p>
            <a:pPr algn="ctr"/>
            <a:r>
              <a:rPr lang="en-US" sz="1200" dirty="0">
                <a:solidFill>
                  <a:srgbClr val="000000"/>
                </a:solidFill>
                <a:latin typeface="Calibri" panose="020F0502020204030204" pitchFamily="34" charset="0"/>
              </a:rPr>
              <a:t>(such as secondhand smoke particles)</a:t>
            </a:r>
          </a:p>
        </p:txBody>
      </p:sp>
      <p:sp>
        <p:nvSpPr>
          <p:cNvPr id="2" name="Rectangle 1">
            <a:extLst>
              <a:ext uri="{C183D7F6-B498-43B3-948B-1728B52AA6E4}">
                <adec:decorative xmlns:adec="http://schemas.microsoft.com/office/drawing/2017/decorative" val="1"/>
              </a:ext>
            </a:extLst>
          </p:cNvPr>
          <p:cNvSpPr/>
          <p:nvPr/>
        </p:nvSpPr>
        <p:spPr>
          <a:xfrm>
            <a:off x="4376651" y="1151680"/>
            <a:ext cx="1895302" cy="3361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74676" y="2575368"/>
            <a:ext cx="1486554" cy="205240"/>
          </a:xfrm>
          <a:prstGeom prst="rect">
            <a:avLst/>
          </a:prstGeom>
        </p:spPr>
      </p:pic>
    </p:spTree>
    <p:extLst>
      <p:ext uri="{BB962C8B-B14F-4D97-AF65-F5344CB8AC3E}">
        <p14:creationId xmlns:p14="http://schemas.microsoft.com/office/powerpoint/2010/main" val="417811267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5219395" cy="857250"/>
          </a:xfrm>
        </p:spPr>
        <p:txBody>
          <a:bodyPr/>
          <a:lstStyle/>
          <a:p>
            <a:pPr algn="ctr"/>
            <a:r>
              <a:rPr lang="en-US" altLang="en-US" dirty="0">
                <a:solidFill>
                  <a:srgbClr val="DE693D"/>
                </a:solidFill>
              </a:rPr>
              <a:t>Condensation</a:t>
            </a:r>
            <a:endParaRPr lang="en-US" strike="sngStrike" dirty="0">
              <a:solidFill>
                <a:srgbClr val="DE693D"/>
              </a:solidFill>
            </a:endParaRPr>
          </a:p>
        </p:txBody>
      </p:sp>
      <p:sp>
        <p:nvSpPr>
          <p:cNvPr id="3" name="Rectangle 2">
            <a:extLst>
              <a:ext uri="{FF2B5EF4-FFF2-40B4-BE49-F238E27FC236}">
                <a16:creationId xmlns:a16="http://schemas.microsoft.com/office/drawing/2014/main" id="{273B7CB1-C209-4A47-8886-BEFBFA5ECDDF}"/>
              </a:ext>
            </a:extLst>
          </p:cNvPr>
          <p:cNvSpPr/>
          <p:nvPr/>
        </p:nvSpPr>
        <p:spPr>
          <a:xfrm>
            <a:off x="700392" y="1278769"/>
            <a:ext cx="4893013" cy="2554545"/>
          </a:xfrm>
          <a:prstGeom prst="rect">
            <a:avLst/>
          </a:prstGeom>
        </p:spPr>
        <p:txBody>
          <a:bodyPr wrap="square">
            <a:spAutoFit/>
          </a:bodyPr>
          <a:lstStyle/>
          <a:p>
            <a:pPr marL="285750" indent="-285750">
              <a:spcAft>
                <a:spcPts val="1200"/>
              </a:spcAft>
              <a:buClr>
                <a:srgbClr val="DE693D"/>
              </a:buClr>
              <a:buSzPct val="75000"/>
              <a:buFont typeface="Calibri" panose="020F0502020204030204" pitchFamily="34" charset="0"/>
              <a:buChar char="●"/>
              <a:defRPr/>
            </a:pPr>
            <a:r>
              <a:rPr lang="en-US" sz="2000" dirty="0">
                <a:solidFill>
                  <a:schemeClr val="accent4">
                    <a:lumMod val="50000"/>
                  </a:schemeClr>
                </a:solidFill>
                <a:latin typeface="Calibri" panose="020F0502020204030204" pitchFamily="34" charset="0"/>
                <a:cs typeface="Calibri" panose="020F0502020204030204" pitchFamily="34" charset="0"/>
              </a:rPr>
              <a:t>Surfaces can have different temperatures</a:t>
            </a:r>
          </a:p>
          <a:p>
            <a:pPr marL="285750" indent="-285750">
              <a:spcAft>
                <a:spcPts val="1200"/>
              </a:spcAft>
              <a:buClr>
                <a:srgbClr val="DE693D"/>
              </a:buClr>
              <a:buSzPct val="75000"/>
              <a:buFont typeface="Calibri" panose="020F0502020204030204" pitchFamily="34" charset="0"/>
              <a:buChar char="●"/>
              <a:defRPr/>
            </a:pPr>
            <a:endParaRPr lang="en-US" sz="2000" dirty="0">
              <a:solidFill>
                <a:schemeClr val="accent4">
                  <a:lumMod val="50000"/>
                </a:schemeClr>
              </a:solidFill>
              <a:latin typeface="Calibri" panose="020F0502020204030204" pitchFamily="34" charset="0"/>
              <a:cs typeface="Calibri" panose="020F0502020204030204" pitchFamily="34" charset="0"/>
            </a:endParaRPr>
          </a:p>
          <a:p>
            <a:pPr marL="285750" indent="-285750">
              <a:spcAft>
                <a:spcPts val="1200"/>
              </a:spcAft>
              <a:buClr>
                <a:srgbClr val="DE693D"/>
              </a:buClr>
              <a:buSzPct val="75000"/>
              <a:buFont typeface="Calibri" panose="020F0502020204030204" pitchFamily="34" charset="0"/>
              <a:buChar char="●"/>
              <a:defRPr/>
            </a:pPr>
            <a:endParaRPr lang="en-US" sz="2000" dirty="0">
              <a:solidFill>
                <a:schemeClr val="accent4">
                  <a:lumMod val="50000"/>
                </a:schemeClr>
              </a:solidFill>
              <a:latin typeface="Calibri" panose="020F0502020204030204" pitchFamily="34" charset="0"/>
              <a:cs typeface="Calibri" panose="020F0502020204030204" pitchFamily="34" charset="0"/>
            </a:endParaRPr>
          </a:p>
          <a:p>
            <a:pPr marL="285750" indent="-285750">
              <a:spcAft>
                <a:spcPts val="1200"/>
              </a:spcAft>
              <a:buClr>
                <a:srgbClr val="DE693D"/>
              </a:buClr>
              <a:buSzPct val="75000"/>
              <a:buFont typeface="Calibri" panose="020F0502020204030204" pitchFamily="34" charset="0"/>
              <a:buChar char="●"/>
              <a:defRPr/>
            </a:pPr>
            <a:endParaRPr lang="en-US" sz="2000" dirty="0">
              <a:solidFill>
                <a:schemeClr val="accent4">
                  <a:lumMod val="50000"/>
                </a:schemeClr>
              </a:solidFill>
              <a:latin typeface="Calibri" panose="020F0502020204030204" pitchFamily="34" charset="0"/>
              <a:cs typeface="Calibri" panose="020F0502020204030204" pitchFamily="34" charset="0"/>
            </a:endParaRPr>
          </a:p>
          <a:p>
            <a:pPr marL="285750" indent="-285750">
              <a:buClr>
                <a:srgbClr val="DE693D"/>
              </a:buClr>
              <a:buSzPct val="75000"/>
              <a:buFont typeface="Calibri" panose="020F0502020204030204" pitchFamily="34" charset="0"/>
              <a:buChar char="●"/>
              <a:defRPr/>
            </a:pPr>
            <a:r>
              <a:rPr lang="en-US" sz="2000" dirty="0">
                <a:solidFill>
                  <a:schemeClr val="accent4">
                    <a:lumMod val="50000"/>
                  </a:schemeClr>
                </a:solidFill>
                <a:latin typeface="Calibri" panose="020F0502020204030204" pitchFamily="34" charset="0"/>
                <a:cs typeface="Calibri" panose="020F0502020204030204" pitchFamily="34" charset="0"/>
              </a:rPr>
              <a:t>Colder surfaces in contact with warm air leads to condensation</a:t>
            </a:r>
          </a:p>
        </p:txBody>
      </p:sp>
      <p:pic>
        <p:nvPicPr>
          <p:cNvPr id="4" name="Picture 2" descr="Infrared photo of the temperatures of different surfaces in the home. "/>
          <p:cNvPicPr>
            <a:picLocks noChangeAspect="1" noChangeArrowheads="1"/>
          </p:cNvPicPr>
          <p:nvPr/>
        </p:nvPicPr>
        <p:blipFill>
          <a:blip r:embed="rId3">
            <a:extLst>
              <a:ext uri="{28A0092B-C50C-407E-A947-70E740481C1C}">
                <a14:useLocalDpi xmlns:a14="http://schemas.microsoft.com/office/drawing/2010/main" val="0"/>
              </a:ext>
            </a:extLst>
          </a:blip>
          <a:srcRect r="19510" b="10162"/>
          <a:stretch>
            <a:fillRect/>
          </a:stretch>
        </p:blipFill>
        <p:spPr bwMode="auto">
          <a:xfrm>
            <a:off x="5888736" y="346501"/>
            <a:ext cx="2585923" cy="2164986"/>
          </a:xfrm>
          <a:prstGeom prst="rect">
            <a:avLst/>
          </a:prstGeom>
          <a:noFill/>
          <a:ln w="31750">
            <a:noFill/>
            <a:miter lim="800000"/>
            <a:headEnd/>
            <a:tailEnd/>
          </a:ln>
          <a:extLst>
            <a:ext uri="{909E8E84-426E-40DD-AFC4-6F175D3DCCD1}">
              <a14:hiddenFill xmlns:a14="http://schemas.microsoft.com/office/drawing/2010/main">
                <a:solidFill>
                  <a:schemeClr val="accent1"/>
                </a:solidFill>
              </a14:hiddenFill>
            </a:ext>
          </a:extLst>
        </p:spPr>
      </p:pic>
      <p:pic>
        <p:nvPicPr>
          <p:cNvPr id="6" name="Picture 1" descr="A window with condensation">
            <a:extLst>
              <a:ext uri="{FF2B5EF4-FFF2-40B4-BE49-F238E27FC236}">
                <a16:creationId xmlns:a16="http://schemas.microsoft.com/office/drawing/2014/main" id="{662954E7-7770-4128-BFC7-EC51FF6F95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8736" y="2794406"/>
            <a:ext cx="2670347" cy="2002593"/>
          </a:xfrm>
          <a:prstGeom prst="rect">
            <a:avLst/>
          </a:prstGeom>
          <a:noFill/>
          <a:ln w="317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2066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1445400"/>
          </a:xfrm>
        </p:spPr>
        <p:txBody>
          <a:bodyPr>
            <a:normAutofit/>
          </a:bodyPr>
          <a:lstStyle/>
          <a:p>
            <a:pPr algn="ctr"/>
            <a:r>
              <a:rPr lang="en-US" altLang="en-US" dirty="0">
                <a:solidFill>
                  <a:srgbClr val="DE693D"/>
                </a:solidFill>
                <a:cs typeface="Calibri" panose="020F0502020204030204" pitchFamily="34" charset="0"/>
              </a:rPr>
              <a:t>Other than water leaks and condensation, how can mold get into a home?</a:t>
            </a:r>
            <a:endParaRPr lang="en-US" dirty="0">
              <a:solidFill>
                <a:srgbClr val="DE693D"/>
              </a:solidFill>
              <a:cs typeface="Calibri" panose="020F0502020204030204" pitchFamily="34" charset="0"/>
            </a:endParaRPr>
          </a:p>
        </p:txBody>
      </p:sp>
      <p:sp>
        <p:nvSpPr>
          <p:cNvPr id="3" name="Content Placeholder 2"/>
          <p:cNvSpPr>
            <a:spLocks noGrp="1"/>
          </p:cNvSpPr>
          <p:nvPr>
            <p:ph idx="1"/>
          </p:nvPr>
        </p:nvSpPr>
        <p:spPr>
          <a:xfrm>
            <a:off x="4203510" y="1777244"/>
            <a:ext cx="4483290" cy="2566157"/>
          </a:xfrm>
        </p:spPr>
        <p:txBody>
          <a:bodyPr/>
          <a:lstStyle/>
          <a:p>
            <a:pPr eaLnBrk="1" hangingPunct="1">
              <a:spcAft>
                <a:spcPts val="1200"/>
              </a:spcAft>
              <a:buFont typeface="Calibri" panose="020F0502020204030204" pitchFamily="34" charset="0"/>
              <a:buChar char="●"/>
              <a:defRPr/>
            </a:pPr>
            <a:r>
              <a:rPr lang="en-US" altLang="en-US" sz="2000" b="0" dirty="0"/>
              <a:t>Changes by the residents (new pillows, new carpet, old pillows, old carpet)</a:t>
            </a:r>
          </a:p>
          <a:p>
            <a:pPr eaLnBrk="1" hangingPunct="1">
              <a:spcAft>
                <a:spcPts val="1200"/>
              </a:spcAft>
              <a:buFont typeface="Calibri" panose="020F0502020204030204" pitchFamily="34" charset="0"/>
              <a:buChar char="●"/>
              <a:defRPr/>
            </a:pPr>
            <a:r>
              <a:rPr lang="en-US" altLang="en-US" sz="2000" b="0" dirty="0"/>
              <a:t>Seasonal differences</a:t>
            </a:r>
          </a:p>
          <a:p>
            <a:pPr eaLnBrk="1" hangingPunct="1">
              <a:spcAft>
                <a:spcPts val="1200"/>
              </a:spcAft>
              <a:buFont typeface="Calibri" panose="020F0502020204030204" pitchFamily="34" charset="0"/>
              <a:buChar char="●"/>
              <a:defRPr/>
            </a:pPr>
            <a:r>
              <a:rPr lang="en-US" altLang="en-US" sz="2000" b="0" dirty="0"/>
              <a:t>Pets</a:t>
            </a:r>
          </a:p>
          <a:p>
            <a:pPr marL="0" indent="0">
              <a:buNone/>
            </a:pPr>
            <a:endParaRPr lang="en-US" dirty="0"/>
          </a:p>
        </p:txBody>
      </p:sp>
      <p:pic>
        <p:nvPicPr>
          <p:cNvPr id="4" name="Picture 3" descr="A cat in a room with new carpet and carpet installation tools."/>
          <p:cNvPicPr>
            <a:picLocks noChangeAspect="1"/>
          </p:cNvPicPr>
          <p:nvPr/>
        </p:nvPicPr>
        <p:blipFill rotWithShape="1">
          <a:blip r:embed="rId3" cstate="print">
            <a:extLst>
              <a:ext uri="{28A0092B-C50C-407E-A947-70E740481C1C}">
                <a14:useLocalDpi xmlns:a14="http://schemas.microsoft.com/office/drawing/2010/main" val="0"/>
              </a:ext>
            </a:extLst>
          </a:blip>
          <a:srcRect l="10831"/>
          <a:stretch/>
        </p:blipFill>
        <p:spPr>
          <a:xfrm>
            <a:off x="457200" y="1777244"/>
            <a:ext cx="3432349" cy="2566157"/>
          </a:xfrm>
          <a:prstGeom prst="rect">
            <a:avLst/>
          </a:prstGeom>
        </p:spPr>
      </p:pic>
    </p:spTree>
    <p:extLst>
      <p:ext uri="{BB962C8B-B14F-4D97-AF65-F5344CB8AC3E}">
        <p14:creationId xmlns:p14="http://schemas.microsoft.com/office/powerpoint/2010/main" val="80786594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Humidifiers</a:t>
            </a:r>
            <a:endParaRPr lang="en-US" dirty="0">
              <a:solidFill>
                <a:srgbClr val="DE693D"/>
              </a:solidFill>
            </a:endParaRPr>
          </a:p>
        </p:txBody>
      </p:sp>
      <p:sp>
        <p:nvSpPr>
          <p:cNvPr id="3" name="Content Placeholder 2"/>
          <p:cNvSpPr>
            <a:spLocks noGrp="1"/>
          </p:cNvSpPr>
          <p:nvPr>
            <p:ph idx="1"/>
          </p:nvPr>
        </p:nvSpPr>
        <p:spPr>
          <a:xfrm>
            <a:off x="723331" y="1063229"/>
            <a:ext cx="5001799" cy="3399588"/>
          </a:xfrm>
        </p:spPr>
        <p:txBody>
          <a:bodyPr/>
          <a:lstStyle/>
          <a:p>
            <a:pPr>
              <a:buFont typeface="Calibri" panose="020F0502020204030204" pitchFamily="34" charset="0"/>
              <a:buChar char="●"/>
              <a:defRPr/>
            </a:pPr>
            <a:r>
              <a:rPr lang="en-US" altLang="en-US" sz="2000" b="0" dirty="0"/>
              <a:t>Some residents use humidifiers when air is very dry.</a:t>
            </a:r>
          </a:p>
          <a:p>
            <a:pPr>
              <a:buFont typeface="Calibri" panose="020F0502020204030204" pitchFamily="34" charset="0"/>
              <a:buChar char="●"/>
              <a:defRPr/>
            </a:pPr>
            <a:r>
              <a:rPr lang="en-US" altLang="en-US" sz="2000" b="0" dirty="0"/>
              <a:t>Humidifier use can cause moisture on walls and ceilings.</a:t>
            </a:r>
          </a:p>
          <a:p>
            <a:pPr>
              <a:buFont typeface="Calibri" panose="020F0502020204030204" pitchFamily="34" charset="0"/>
              <a:buChar char="●"/>
              <a:defRPr/>
            </a:pPr>
            <a:r>
              <a:rPr lang="en-US" altLang="en-US" sz="2000" b="0" dirty="0"/>
              <a:t>Keep humidity between 30%-50%.</a:t>
            </a:r>
          </a:p>
          <a:p>
            <a:pPr>
              <a:buFont typeface="Calibri" panose="020F0502020204030204" pitchFamily="34" charset="0"/>
              <a:buChar char="●"/>
              <a:defRPr/>
            </a:pPr>
            <a:r>
              <a:rPr lang="en-US" altLang="en-US" sz="2000" b="0" dirty="0"/>
              <a:t>Keep moisture from building up on surfaces.</a:t>
            </a:r>
          </a:p>
          <a:p>
            <a:pPr>
              <a:buFont typeface="Calibri" panose="020F0502020204030204" pitchFamily="34" charset="0"/>
              <a:buChar char="●"/>
              <a:defRPr/>
            </a:pPr>
            <a:r>
              <a:rPr lang="en-US" altLang="en-US" sz="2000" b="0" dirty="0"/>
              <a:t>Clean humidifier often.</a:t>
            </a:r>
          </a:p>
          <a:p>
            <a:pPr>
              <a:buFont typeface="Calibri" panose="020F0502020204030204" pitchFamily="34" charset="0"/>
              <a:buChar char="●"/>
              <a:defRPr/>
            </a:pPr>
            <a:r>
              <a:rPr lang="en-US" altLang="en-US" sz="2000" b="0" dirty="0"/>
              <a:t>Follow manufacturer's instructions, to prevent growth of mold and other microbes.</a:t>
            </a:r>
            <a:endParaRPr lang="en-US" altLang="en-US" sz="2000" b="0" dirty="0">
              <a:highlight>
                <a:srgbClr val="FFFF00"/>
              </a:highlight>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5130" y="1308889"/>
            <a:ext cx="2809168" cy="2853679"/>
          </a:xfrm>
          <a:prstGeom prst="rect">
            <a:avLst/>
          </a:prstGeom>
        </p:spPr>
      </p:pic>
    </p:spTree>
    <p:extLst>
      <p:ext uri="{BB962C8B-B14F-4D97-AF65-F5344CB8AC3E}">
        <p14:creationId xmlns:p14="http://schemas.microsoft.com/office/powerpoint/2010/main" val="220431319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latin typeface="Arial" panose="020B0604020202020204" pitchFamily="34" charset="0"/>
              </a:rPr>
              <a:t>Types of humidifiers</a:t>
            </a:r>
            <a:endParaRPr lang="en-US" dirty="0">
              <a:solidFill>
                <a:srgbClr val="DE693D"/>
              </a:solidFill>
            </a:endParaRPr>
          </a:p>
        </p:txBody>
      </p:sp>
      <p:pic>
        <p:nvPicPr>
          <p:cNvPr id="5" name="Picture 4" descr="Examples of two types of humidifiers."/>
          <p:cNvPicPr>
            <a:picLocks noChangeAspect="1"/>
          </p:cNvPicPr>
          <p:nvPr/>
        </p:nvPicPr>
        <p:blipFill rotWithShape="1">
          <a:blip r:embed="rId3" cstate="print">
            <a:extLst>
              <a:ext uri="{28A0092B-C50C-407E-A947-70E740481C1C}">
                <a14:useLocalDpi xmlns:a14="http://schemas.microsoft.com/office/drawing/2010/main" val="0"/>
              </a:ext>
            </a:extLst>
          </a:blip>
          <a:srcRect r="7301"/>
          <a:stretch/>
        </p:blipFill>
        <p:spPr>
          <a:xfrm>
            <a:off x="986555" y="1063228"/>
            <a:ext cx="4309772" cy="3103037"/>
          </a:xfrm>
          <a:prstGeom prst="rect">
            <a:avLst/>
          </a:prstGeom>
        </p:spPr>
      </p:pic>
      <p:sp>
        <p:nvSpPr>
          <p:cNvPr id="6" name="TextBox 5"/>
          <p:cNvSpPr txBox="1"/>
          <p:nvPr/>
        </p:nvSpPr>
        <p:spPr>
          <a:xfrm>
            <a:off x="986555" y="4166265"/>
            <a:ext cx="4254128" cy="338554"/>
          </a:xfrm>
          <a:prstGeom prst="rect">
            <a:avLst/>
          </a:prstGeom>
          <a:noFill/>
        </p:spPr>
        <p:txBody>
          <a:bodyPr wrap="square" rtlCol="0">
            <a:spAutoFit/>
          </a:bodyPr>
          <a:lstStyle/>
          <a:p>
            <a:pPr algn="ctr"/>
            <a:r>
              <a:rPr lang="en-US" sz="1600" dirty="0">
                <a:solidFill>
                  <a:srgbClr val="000000"/>
                </a:solidFill>
                <a:latin typeface="Calibri" panose="020F0502020204030204" pitchFamily="34" charset="0"/>
              </a:rPr>
              <a:t>Warm mist (vaporizer)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7069" y="1063228"/>
            <a:ext cx="2153345" cy="3103037"/>
          </a:xfrm>
          <a:prstGeom prst="rect">
            <a:avLst/>
          </a:prstGeom>
        </p:spPr>
      </p:pic>
      <p:sp>
        <p:nvSpPr>
          <p:cNvPr id="7" name="TextBox 6"/>
          <p:cNvSpPr txBox="1"/>
          <p:nvPr/>
        </p:nvSpPr>
        <p:spPr>
          <a:xfrm>
            <a:off x="5887068" y="4166265"/>
            <a:ext cx="2153345" cy="338554"/>
          </a:xfrm>
          <a:prstGeom prst="rect">
            <a:avLst/>
          </a:prstGeom>
          <a:noFill/>
        </p:spPr>
        <p:txBody>
          <a:bodyPr wrap="square" rtlCol="0">
            <a:spAutoFit/>
          </a:bodyPr>
          <a:lstStyle/>
          <a:p>
            <a:pPr algn="ctr"/>
            <a:r>
              <a:rPr lang="en-US" sz="1600" dirty="0">
                <a:solidFill>
                  <a:srgbClr val="000000"/>
                </a:solidFill>
                <a:latin typeface="Calibri" panose="020F0502020204030204" pitchFamily="34" charset="0"/>
              </a:rPr>
              <a:t>Cool mist</a:t>
            </a:r>
          </a:p>
        </p:txBody>
      </p:sp>
    </p:spTree>
    <p:extLst>
      <p:ext uri="{BB962C8B-B14F-4D97-AF65-F5344CB8AC3E}">
        <p14:creationId xmlns:p14="http://schemas.microsoft.com/office/powerpoint/2010/main" val="254982977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How to reduce mold growth</a:t>
            </a:r>
            <a:endParaRPr lang="en-US" dirty="0">
              <a:solidFill>
                <a:srgbClr val="DE693D"/>
              </a:solidFill>
            </a:endParaRPr>
          </a:p>
        </p:txBody>
      </p:sp>
      <p:sp>
        <p:nvSpPr>
          <p:cNvPr id="3" name="Content Placeholder 2"/>
          <p:cNvSpPr>
            <a:spLocks noGrp="1"/>
          </p:cNvSpPr>
          <p:nvPr>
            <p:ph idx="1"/>
          </p:nvPr>
        </p:nvSpPr>
        <p:spPr>
          <a:xfrm>
            <a:off x="969580" y="1200151"/>
            <a:ext cx="7717220" cy="3143250"/>
          </a:xfrm>
        </p:spPr>
        <p:txBody>
          <a:bodyPr/>
          <a:lstStyle/>
          <a:p>
            <a:pPr>
              <a:buFont typeface="Calibri" panose="020F0502020204030204" pitchFamily="34" charset="0"/>
              <a:buChar char="●"/>
            </a:pPr>
            <a:r>
              <a:rPr lang="en-US" altLang="en-US" sz="2000" b="0" dirty="0"/>
              <a:t>Fix any water or moisture problems.</a:t>
            </a:r>
          </a:p>
          <a:p>
            <a:pPr>
              <a:buFont typeface="Calibri" panose="020F0502020204030204" pitchFamily="34" charset="0"/>
              <a:buChar char="●"/>
            </a:pPr>
            <a:endParaRPr lang="en-US" altLang="en-US" sz="2000" b="0" dirty="0"/>
          </a:p>
          <a:p>
            <a:pPr>
              <a:buFont typeface="Calibri" panose="020F0502020204030204" pitchFamily="34" charset="0"/>
              <a:buChar char="●"/>
            </a:pPr>
            <a:r>
              <a:rPr lang="en-US" altLang="en-US" sz="2000" b="0" dirty="0"/>
              <a:t>Control humidity levels and increase ventilation.</a:t>
            </a:r>
          </a:p>
          <a:p>
            <a:pPr>
              <a:buFont typeface="Calibri" panose="020F0502020204030204" pitchFamily="34" charset="0"/>
              <a:buChar char="●"/>
            </a:pPr>
            <a:endParaRPr lang="en-US" altLang="en-US" sz="2000" b="0" dirty="0"/>
          </a:p>
          <a:p>
            <a:pPr>
              <a:buFont typeface="Calibri" panose="020F0502020204030204" pitchFamily="34" charset="0"/>
              <a:buChar char="●"/>
            </a:pPr>
            <a:r>
              <a:rPr lang="en-US" altLang="en-US" sz="2000" b="0" dirty="0"/>
              <a:t>Clean up areas that have mold growth.</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t="91636" r="-10242"/>
          <a:stretch/>
        </p:blipFill>
        <p:spPr>
          <a:xfrm>
            <a:off x="6908259" y="1089368"/>
            <a:ext cx="617340" cy="581925"/>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64323" r="-4219" b="25172"/>
          <a:stretch/>
        </p:blipFill>
        <p:spPr>
          <a:xfrm>
            <a:off x="6824009" y="2466778"/>
            <a:ext cx="780561" cy="977595"/>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7172" b="51192"/>
          <a:stretch/>
        </p:blipFill>
        <p:spPr>
          <a:xfrm>
            <a:off x="6902981" y="1645154"/>
            <a:ext cx="622618" cy="900193"/>
          </a:xfrm>
          <a:prstGeom prst="rect">
            <a:avLst/>
          </a:prstGeom>
        </p:spPr>
      </p:pic>
    </p:spTree>
    <p:extLst>
      <p:ext uri="{BB962C8B-B14F-4D97-AF65-F5344CB8AC3E}">
        <p14:creationId xmlns:p14="http://schemas.microsoft.com/office/powerpoint/2010/main" val="321774705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4619767" cy="1076911"/>
          </a:xfrm>
        </p:spPr>
        <p:txBody>
          <a:bodyPr/>
          <a:lstStyle/>
          <a:p>
            <a:pPr algn="ctr"/>
            <a:r>
              <a:rPr lang="en-US" altLang="en-US" dirty="0">
                <a:solidFill>
                  <a:srgbClr val="DE693D"/>
                </a:solidFill>
              </a:rPr>
              <a:t>Dehumidifiers</a:t>
            </a:r>
            <a:endParaRPr lang="en-US" dirty="0">
              <a:solidFill>
                <a:srgbClr val="DE693D"/>
              </a:solidFill>
            </a:endParaRPr>
          </a:p>
        </p:txBody>
      </p:sp>
      <p:sp>
        <p:nvSpPr>
          <p:cNvPr id="3" name="Content Placeholder 2"/>
          <p:cNvSpPr>
            <a:spLocks noGrp="1"/>
          </p:cNvSpPr>
          <p:nvPr>
            <p:ph idx="1"/>
          </p:nvPr>
        </p:nvSpPr>
        <p:spPr>
          <a:xfrm>
            <a:off x="723331" y="1419367"/>
            <a:ext cx="4244454" cy="2924034"/>
          </a:xfrm>
        </p:spPr>
        <p:txBody>
          <a:bodyPr/>
          <a:lstStyle/>
          <a:p>
            <a:pPr>
              <a:buFont typeface="Calibri" panose="020F0502020204030204" pitchFamily="34" charset="0"/>
              <a:buChar char="●"/>
            </a:pPr>
            <a:r>
              <a:rPr lang="en-US" altLang="en-US" sz="2000" b="0" dirty="0"/>
              <a:t>Basements and crawl spaces can be damp.</a:t>
            </a:r>
          </a:p>
          <a:p>
            <a:pPr>
              <a:spcBef>
                <a:spcPts val="1200"/>
              </a:spcBef>
              <a:spcAft>
                <a:spcPts val="1200"/>
              </a:spcAft>
              <a:buFont typeface="Calibri" panose="020F0502020204030204" pitchFamily="34" charset="0"/>
              <a:buChar char="●"/>
            </a:pPr>
            <a:r>
              <a:rPr lang="en-US" altLang="en-US" sz="2000" b="0" dirty="0"/>
              <a:t>Dehumidifiers can help reduce moisture.</a:t>
            </a:r>
          </a:p>
          <a:p>
            <a:pPr>
              <a:buFont typeface="Calibri" panose="020F0502020204030204" pitchFamily="34" charset="0"/>
              <a:buChar char="●"/>
            </a:pPr>
            <a:r>
              <a:rPr lang="en-US" altLang="en-US" sz="2000" b="0" dirty="0"/>
              <a:t>The indoor humidity should be kept between 30%-50%.</a:t>
            </a:r>
          </a:p>
        </p:txBody>
      </p:sp>
      <p:pic>
        <p:nvPicPr>
          <p:cNvPr id="4" name="Picture 3" descr="A dehumidifier"/>
          <p:cNvPicPr>
            <a:picLocks noChangeAspect="1"/>
          </p:cNvPicPr>
          <p:nvPr/>
        </p:nvPicPr>
        <p:blipFill rotWithShape="1">
          <a:blip r:embed="rId3" cstate="print">
            <a:extLst>
              <a:ext uri="{28A0092B-C50C-407E-A947-70E740481C1C}">
                <a14:useLocalDpi xmlns:a14="http://schemas.microsoft.com/office/drawing/2010/main" val="0"/>
              </a:ext>
            </a:extLst>
          </a:blip>
          <a:srcRect b="12662"/>
          <a:stretch/>
        </p:blipFill>
        <p:spPr>
          <a:xfrm>
            <a:off x="5532085" y="533527"/>
            <a:ext cx="3113772" cy="4093066"/>
          </a:xfrm>
          <a:prstGeom prst="rect">
            <a:avLst/>
          </a:prstGeom>
        </p:spPr>
      </p:pic>
    </p:spTree>
    <p:extLst>
      <p:ext uri="{BB962C8B-B14F-4D97-AF65-F5344CB8AC3E}">
        <p14:creationId xmlns:p14="http://schemas.microsoft.com/office/powerpoint/2010/main" val="295021566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Cleaning mold</a:t>
            </a:r>
            <a:endParaRPr lang="en-US" dirty="0">
              <a:solidFill>
                <a:srgbClr val="DE693D"/>
              </a:solidFill>
            </a:endParaRPr>
          </a:p>
        </p:txBody>
      </p:sp>
      <p:sp>
        <p:nvSpPr>
          <p:cNvPr id="3" name="Content Placeholder 2"/>
          <p:cNvSpPr>
            <a:spLocks noGrp="1"/>
          </p:cNvSpPr>
          <p:nvPr>
            <p:ph idx="1"/>
          </p:nvPr>
        </p:nvSpPr>
        <p:spPr>
          <a:xfrm>
            <a:off x="989704" y="1063229"/>
            <a:ext cx="6863378" cy="3280172"/>
          </a:xfrm>
        </p:spPr>
        <p:txBody>
          <a:bodyPr/>
          <a:lstStyle/>
          <a:p>
            <a:pPr>
              <a:buFont typeface="Calibri" panose="020F0502020204030204" pitchFamily="34" charset="0"/>
              <a:buChar char="●"/>
            </a:pPr>
            <a:r>
              <a:rPr lang="en-US" altLang="en-US" sz="2000" b="0" dirty="0"/>
              <a:t>If you have asthma, you probably shouldn't be </a:t>
            </a:r>
            <a:br>
              <a:rPr lang="en-US" altLang="en-US" sz="2000" b="0" dirty="0"/>
            </a:br>
            <a:r>
              <a:rPr lang="en-US" altLang="en-US" sz="2000" b="0" dirty="0"/>
              <a:t>doing this yourself. </a:t>
            </a:r>
          </a:p>
          <a:p>
            <a:pPr>
              <a:spcBef>
                <a:spcPts val="600"/>
              </a:spcBef>
              <a:spcAft>
                <a:spcPts val="600"/>
              </a:spcAft>
              <a:buFont typeface="Calibri" panose="020F0502020204030204" pitchFamily="34" charset="0"/>
              <a:buChar char="●"/>
            </a:pPr>
            <a:r>
              <a:rPr lang="en-US" altLang="en-US" sz="2000" b="0" dirty="0"/>
              <a:t>Ventilate area well.</a:t>
            </a:r>
          </a:p>
          <a:p>
            <a:pPr>
              <a:buFont typeface="Calibri" panose="020F0502020204030204" pitchFamily="34" charset="0"/>
              <a:buChar char="●"/>
            </a:pPr>
            <a:r>
              <a:rPr lang="en-US" altLang="en-US" sz="2000" b="0" dirty="0"/>
              <a:t>If larger than 10 square feet, consider getting </a:t>
            </a:r>
            <a:br>
              <a:rPr lang="en-US" altLang="en-US" sz="2000" b="0" dirty="0"/>
            </a:br>
            <a:r>
              <a:rPr lang="en-US" altLang="en-US" sz="2000" b="0" dirty="0"/>
              <a:t>professional  help.</a:t>
            </a:r>
          </a:p>
          <a:p>
            <a:pPr>
              <a:spcBef>
                <a:spcPts val="600"/>
              </a:spcBef>
              <a:spcAft>
                <a:spcPts val="600"/>
              </a:spcAft>
              <a:buFont typeface="Calibri" panose="020F0502020204030204" pitchFamily="34" charset="0"/>
              <a:buChar char="●"/>
            </a:pPr>
            <a:r>
              <a:rPr lang="en-US" altLang="en-US" sz="2000" b="0" dirty="0"/>
              <a:t>Scrub with soapy water to remove mold growth. </a:t>
            </a:r>
            <a:br>
              <a:rPr lang="en-US" altLang="en-US" sz="2000" b="0" dirty="0"/>
            </a:br>
            <a:r>
              <a:rPr lang="en-US" altLang="en-US" sz="2000" b="0" dirty="0"/>
              <a:t>Dry quickly.</a:t>
            </a:r>
            <a:endParaRPr lang="en-US" sz="2000" b="0" dirty="0">
              <a:solidFill>
                <a:srgbClr val="FF0000"/>
              </a:solidFill>
            </a:endParaRPr>
          </a:p>
          <a:p>
            <a:pPr>
              <a:buFont typeface="Calibri" panose="020F0502020204030204" pitchFamily="34" charset="0"/>
              <a:buChar char="●"/>
            </a:pPr>
            <a:r>
              <a:rPr lang="en-US" sz="2000" dirty="0"/>
              <a:t>Clean and dry wet or damp spots within 48 hours.</a:t>
            </a:r>
          </a:p>
          <a:p>
            <a:endParaRPr lang="en-US" dirty="0"/>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t="40242" r="1806" b="51031"/>
          <a:stretch/>
        </p:blipFill>
        <p:spPr>
          <a:xfrm>
            <a:off x="6735794" y="1702381"/>
            <a:ext cx="582227" cy="642960"/>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77737" r="-4219" b="12889"/>
          <a:stretch/>
        </p:blipFill>
        <p:spPr>
          <a:xfrm>
            <a:off x="6697656" y="2823880"/>
            <a:ext cx="698269" cy="780345"/>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8235" b="92566"/>
          <a:stretch/>
        </p:blipFill>
        <p:spPr>
          <a:xfrm>
            <a:off x="6731748" y="2345341"/>
            <a:ext cx="672078" cy="573579"/>
          </a:xfrm>
          <a:prstGeom prst="rect">
            <a:avLst/>
          </a:prstGeom>
        </p:spPr>
      </p:pic>
    </p:spTree>
    <p:extLst>
      <p:ext uri="{BB962C8B-B14F-4D97-AF65-F5344CB8AC3E}">
        <p14:creationId xmlns:p14="http://schemas.microsoft.com/office/powerpoint/2010/main" val="361880398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EB85EE-0D4F-4AF7-AB19-F05AC63B25B3}"/>
              </a:ext>
            </a:extLst>
          </p:cNvPr>
          <p:cNvSpPr>
            <a:spLocks noGrp="1"/>
          </p:cNvSpPr>
          <p:nvPr>
            <p:ph type="title"/>
          </p:nvPr>
        </p:nvSpPr>
        <p:spPr>
          <a:xfrm>
            <a:off x="283561" y="277792"/>
            <a:ext cx="3788367" cy="1821604"/>
          </a:xfrm>
        </p:spPr>
        <p:txBody>
          <a:bodyPr/>
          <a:lstStyle/>
          <a:p>
            <a:pPr lvl="0" algn="l"/>
            <a:r>
              <a:rPr lang="en-US" sz="2000" b="0" dirty="0">
                <a:solidFill>
                  <a:srgbClr val="000000"/>
                </a:solidFill>
                <a:ea typeface="+mn-ea"/>
                <a:cs typeface="Calibri" panose="020F0502020204030204" pitchFamily="34" charset="0"/>
              </a:rPr>
              <a:t>The goal of the Mold and Moisture Module is to find ways to reduce moisture and mold</a:t>
            </a:r>
            <a:br>
              <a:rPr lang="en-US" sz="2000" b="0" dirty="0">
                <a:solidFill>
                  <a:srgbClr val="000000"/>
                </a:solidFill>
                <a:ea typeface="+mn-ea"/>
                <a:cs typeface="Calibri" panose="020F0502020204030204" pitchFamily="34" charset="0"/>
              </a:rPr>
            </a:br>
            <a:endParaRPr lang="en-US" dirty="0"/>
          </a:p>
        </p:txBody>
      </p:sp>
      <p:pic>
        <p:nvPicPr>
          <p:cNvPr id="2" name="Picture 1" descr="Screenshot of the Mold and Moisture Module of the Home Characteristics and Asthma Triggers: Assessment Checklist for Home Visitors."/>
          <p:cNvPicPr>
            <a:picLocks noChangeAspect="1"/>
          </p:cNvPicPr>
          <p:nvPr/>
        </p:nvPicPr>
        <p:blipFill rotWithShape="1">
          <a:blip r:embed="rId3" cstate="print">
            <a:extLst>
              <a:ext uri="{28A0092B-C50C-407E-A947-70E740481C1C}">
                <a14:useLocalDpi xmlns:a14="http://schemas.microsoft.com/office/drawing/2010/main" val="0"/>
              </a:ext>
            </a:extLst>
          </a:blip>
          <a:srcRect l="3465" t="2868" r="3114" b="4774"/>
          <a:stretch/>
        </p:blipFill>
        <p:spPr>
          <a:xfrm>
            <a:off x="5280846" y="277792"/>
            <a:ext cx="3614298" cy="4624086"/>
          </a:xfrm>
          <a:prstGeom prst="rect">
            <a:avLst/>
          </a:prstGeom>
        </p:spPr>
      </p:pic>
    </p:spTree>
    <p:extLst>
      <p:ext uri="{BB962C8B-B14F-4D97-AF65-F5344CB8AC3E}">
        <p14:creationId xmlns:p14="http://schemas.microsoft.com/office/powerpoint/2010/main" val="93694069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3A8DC7-0CF3-4D4F-8DA7-2E0DA76399A0}"/>
              </a:ext>
            </a:extLst>
          </p:cNvPr>
          <p:cNvSpPr>
            <a:spLocks noGrp="1"/>
          </p:cNvSpPr>
          <p:nvPr>
            <p:ph type="title"/>
          </p:nvPr>
        </p:nvSpPr>
        <p:spPr>
          <a:xfrm>
            <a:off x="759351" y="2238569"/>
            <a:ext cx="1794588" cy="857250"/>
          </a:xfrm>
        </p:spPr>
        <p:txBody>
          <a:bodyPr/>
          <a:lstStyle/>
          <a:p>
            <a:pPr lvl="0" algn="l" eaLnBrk="1" hangingPunct="1"/>
            <a:r>
              <a:rPr lang="en-US" altLang="en-US" sz="2000" b="0" dirty="0">
                <a:solidFill>
                  <a:srgbClr val="000000"/>
                </a:solidFill>
                <a:ea typeface="+mn-ea"/>
                <a:cs typeface="Calibri" panose="020F0502020204030204" pitchFamily="34" charset="0"/>
              </a:rPr>
              <a:t>Mold growth on wooden studs after a hurricane</a:t>
            </a:r>
            <a:br>
              <a:rPr lang="en-US" altLang="en-US" sz="2000" b="0" dirty="0">
                <a:solidFill>
                  <a:srgbClr val="000000"/>
                </a:solidFill>
                <a:ea typeface="+mn-ea"/>
                <a:cs typeface="Calibri" panose="020F0502020204030204" pitchFamily="34" charset="0"/>
              </a:rPr>
            </a:br>
            <a:endParaRPr lang="en-US" dirty="0"/>
          </a:p>
        </p:txBody>
      </p:sp>
      <p:grpSp>
        <p:nvGrpSpPr>
          <p:cNvPr id="2" name="Group 1" descr="Mold growing on a wooden stud within the wall cavity.">
            <a:extLst>
              <a:ext uri="{FF2B5EF4-FFF2-40B4-BE49-F238E27FC236}">
                <a16:creationId xmlns:a16="http://schemas.microsoft.com/office/drawing/2014/main" id="{62A8B3A9-949B-4406-BB6A-ED33CDBF47DD}"/>
              </a:ext>
            </a:extLst>
          </p:cNvPr>
          <p:cNvGrpSpPr/>
          <p:nvPr/>
        </p:nvGrpSpPr>
        <p:grpSpPr>
          <a:xfrm>
            <a:off x="2251788" y="224444"/>
            <a:ext cx="4344466" cy="4729087"/>
            <a:chOff x="2251788" y="224444"/>
            <a:chExt cx="4344466" cy="4729087"/>
          </a:xfrm>
        </p:grpSpPr>
        <p:pic>
          <p:nvPicPr>
            <p:cNvPr id="4" name="Picture 1" descr="Photo of mold growing on a wooden stud within the wall cavit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9439" y="224444"/>
              <a:ext cx="3546815" cy="47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2251788" y="2904931"/>
              <a:ext cx="3303036" cy="957942"/>
            </a:xfrm>
            <a:prstGeom prst="straightConnector1">
              <a:avLst/>
            </a:prstGeom>
            <a:ln w="57150">
              <a:solidFill>
                <a:srgbClr val="DE693D"/>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288909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457201" y="76199"/>
            <a:ext cx="8294913" cy="2205088"/>
          </a:xfrm>
        </p:spPr>
        <p:txBody>
          <a:bodyPr/>
          <a:lstStyle/>
          <a:p>
            <a:pPr algn="ctr"/>
            <a:r>
              <a:rPr lang="en-US" sz="3600" dirty="0"/>
              <a:t>Volatile organic compounds</a:t>
            </a:r>
            <a:br>
              <a:rPr lang="en-US" sz="3600" dirty="0"/>
            </a:br>
            <a:r>
              <a:rPr lang="en-US" sz="3600" dirty="0"/>
              <a:t>(VOCs)</a:t>
            </a:r>
          </a:p>
        </p:txBody>
      </p:sp>
    </p:spTree>
    <p:extLst>
      <p:ext uri="{BB962C8B-B14F-4D97-AF65-F5344CB8AC3E}">
        <p14:creationId xmlns:p14="http://schemas.microsoft.com/office/powerpoint/2010/main" val="34662064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2234" y="1099590"/>
            <a:ext cx="2221377" cy="709084"/>
          </a:xfrm>
        </p:spPr>
        <p:txBody>
          <a:bodyPr>
            <a:normAutofit fontScale="90000"/>
          </a:bodyPr>
          <a:lstStyle/>
          <a:p>
            <a:br>
              <a:rPr lang="en-US" spc="-110" dirty="0">
                <a:solidFill>
                  <a:srgbClr val="DE693D"/>
                </a:solidFill>
              </a:rPr>
            </a:br>
            <a:r>
              <a:rPr lang="en-US" sz="3100" spc="-110" dirty="0">
                <a:solidFill>
                  <a:srgbClr val="DE693D"/>
                </a:solidFill>
              </a:rPr>
              <a:t>Small particles stay in the air for hours  </a:t>
            </a:r>
          </a:p>
        </p:txBody>
      </p:sp>
      <p:sp>
        <p:nvSpPr>
          <p:cNvPr id="6" name="TextBox 5">
            <a:extLst>
              <a:ext uri="{FF2B5EF4-FFF2-40B4-BE49-F238E27FC236}">
                <a16:creationId xmlns:a16="http://schemas.microsoft.com/office/drawing/2014/main" id="{1E8DBE4E-3859-4C93-B9B1-2AECCC1457C2}"/>
              </a:ext>
            </a:extLst>
          </p:cNvPr>
          <p:cNvSpPr txBox="1"/>
          <p:nvPr/>
        </p:nvSpPr>
        <p:spPr>
          <a:xfrm>
            <a:off x="1402082" y="3958541"/>
            <a:ext cx="2177591" cy="646331"/>
          </a:xfrm>
          <a:prstGeom prst="rect">
            <a:avLst/>
          </a:prstGeom>
          <a:noFill/>
        </p:spPr>
        <p:txBody>
          <a:bodyPr wrap="square" rtlCol="0">
            <a:spAutoFit/>
          </a:bodyPr>
          <a:lstStyle/>
          <a:p>
            <a:r>
              <a:rPr lang="en-US" dirty="0">
                <a:solidFill>
                  <a:srgbClr val="DE693D"/>
                </a:solidFill>
                <a:latin typeface="Calibri" panose="020F0502020204030204" pitchFamily="34" charset="0"/>
                <a:cs typeface="Calibri" panose="020F0502020204030204" pitchFamily="34" charset="0"/>
              </a:rPr>
              <a:t>Time to settle</a:t>
            </a:r>
          </a:p>
          <a:p>
            <a:r>
              <a:rPr lang="en-US" dirty="0">
                <a:solidFill>
                  <a:srgbClr val="DE693D"/>
                </a:solidFill>
                <a:latin typeface="Calibri" panose="020F0502020204030204" pitchFamily="34" charset="0"/>
                <a:cs typeface="Calibri" panose="020F0502020204030204" pitchFamily="34" charset="0"/>
              </a:rPr>
              <a:t>from 5 feet</a:t>
            </a:r>
          </a:p>
        </p:txBody>
      </p:sp>
      <p:sp>
        <p:nvSpPr>
          <p:cNvPr id="2" name="TextBox 1"/>
          <p:cNvSpPr txBox="1"/>
          <p:nvPr/>
        </p:nvSpPr>
        <p:spPr>
          <a:xfrm>
            <a:off x="6386409" y="939936"/>
            <a:ext cx="2187018" cy="954107"/>
          </a:xfrm>
          <a:prstGeom prst="rect">
            <a:avLst/>
          </a:prstGeom>
          <a:noFill/>
        </p:spPr>
        <p:txBody>
          <a:bodyPr wrap="square" rtlCol="0">
            <a:spAutoFit/>
          </a:bodyPr>
          <a:lstStyle/>
          <a:p>
            <a:r>
              <a:rPr lang="en-US" sz="2800" b="1" spc="-110" dirty="0">
                <a:solidFill>
                  <a:srgbClr val="DE693D"/>
                </a:solidFill>
                <a:latin typeface="Calibri" panose="020F0502020204030204" pitchFamily="34" charset="0"/>
                <a:cs typeface="Calibri" panose="020F0502020204030204" pitchFamily="34" charset="0"/>
              </a:rPr>
              <a:t>Large particles settle quickly</a:t>
            </a:r>
            <a:endParaRPr lang="en-US" sz="2800" b="1" dirty="0">
              <a:solidFill>
                <a:srgbClr val="000000"/>
              </a:solidFill>
              <a:latin typeface="Calibri" panose="020F0502020204030204" pitchFamily="34" charset="0"/>
              <a:cs typeface="Calibri" panose="020F0502020204030204" pitchFamily="34" charset="0"/>
            </a:endParaRPr>
          </a:p>
        </p:txBody>
      </p:sp>
      <p:pic>
        <p:nvPicPr>
          <p:cNvPr id="7" name="Picture 6" descr="To settle from 5 feet, it takes 1 micron particles 13 hours, 3 micron particles 1 and a half hours, 10 micron particles 8 minutes and 100 micron particles 5 seconds. ">
            <a:extLst>
              <a:ext uri="{FF2B5EF4-FFF2-40B4-BE49-F238E27FC236}">
                <a16:creationId xmlns:a16="http://schemas.microsoft.com/office/drawing/2014/main" id="{D41A7851-A9A7-4BA2-BB58-C3627A9E41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83" r="29002"/>
          <a:stretch/>
        </p:blipFill>
        <p:spPr>
          <a:xfrm>
            <a:off x="2896163" y="742567"/>
            <a:ext cx="3351674" cy="3928494"/>
          </a:xfrm>
          <a:prstGeom prst="rect">
            <a:avLst/>
          </a:prstGeom>
        </p:spPr>
      </p:pic>
    </p:spTree>
    <p:extLst>
      <p:ext uri="{BB962C8B-B14F-4D97-AF65-F5344CB8AC3E}">
        <p14:creationId xmlns:p14="http://schemas.microsoft.com/office/powerpoint/2010/main" val="51058045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DE693D"/>
                </a:solidFill>
              </a:rPr>
              <a:t>Volatile organic compounds (VOCs)</a:t>
            </a:r>
          </a:p>
        </p:txBody>
      </p:sp>
      <p:sp>
        <p:nvSpPr>
          <p:cNvPr id="12" name="TextBox 11"/>
          <p:cNvSpPr txBox="1"/>
          <p:nvPr/>
        </p:nvSpPr>
        <p:spPr>
          <a:xfrm>
            <a:off x="487794" y="856635"/>
            <a:ext cx="8168412" cy="461665"/>
          </a:xfrm>
          <a:prstGeom prst="rect">
            <a:avLst/>
          </a:prstGeom>
          <a:noFill/>
        </p:spPr>
        <p:txBody>
          <a:bodyPr wrap="square" rtlCol="0">
            <a:spAutoFit/>
          </a:bodyPr>
          <a:lstStyle/>
          <a:p>
            <a:pPr marL="0" indent="0" algn="ctr">
              <a:buNone/>
            </a:pPr>
            <a:r>
              <a:rPr lang="en-US" sz="2400" b="1" dirty="0">
                <a:solidFill>
                  <a:srgbClr val="005DAA"/>
                </a:solidFill>
                <a:latin typeface="Calibri" panose="020F0502020204030204" pitchFamily="34" charset="0"/>
                <a:cs typeface="Calibri" panose="020F0502020204030204" pitchFamily="34" charset="0"/>
              </a:rPr>
              <a:t>Chemicals commonly found in many household products</a:t>
            </a:r>
          </a:p>
        </p:txBody>
      </p:sp>
      <p:sp>
        <p:nvSpPr>
          <p:cNvPr id="3" name="Content Placeholder 2"/>
          <p:cNvSpPr>
            <a:spLocks noGrp="1"/>
          </p:cNvSpPr>
          <p:nvPr>
            <p:ph idx="1"/>
          </p:nvPr>
        </p:nvSpPr>
        <p:spPr>
          <a:xfrm>
            <a:off x="518387" y="1318299"/>
            <a:ext cx="4237455" cy="2208671"/>
          </a:xfrm>
        </p:spPr>
        <p:txBody>
          <a:bodyPr/>
          <a:lstStyle/>
          <a:p>
            <a:pPr>
              <a:buFont typeface="Calibri" panose="020F0502020204030204" pitchFamily="34" charset="0"/>
              <a:buChar char="●"/>
            </a:pPr>
            <a:r>
              <a:rPr lang="en-US" sz="2000" b="0" dirty="0"/>
              <a:t>Wood preservatives</a:t>
            </a:r>
          </a:p>
          <a:p>
            <a:pPr>
              <a:buFont typeface="Calibri" panose="020F0502020204030204" pitchFamily="34" charset="0"/>
              <a:buChar char="●"/>
            </a:pPr>
            <a:r>
              <a:rPr lang="en-US" sz="2000" b="0" dirty="0"/>
              <a:t>Aerosol sprays</a:t>
            </a:r>
          </a:p>
          <a:p>
            <a:pPr>
              <a:buFont typeface="Calibri" panose="020F0502020204030204" pitchFamily="34" charset="0"/>
              <a:buChar char="●"/>
            </a:pPr>
            <a:r>
              <a:rPr lang="en-US" sz="2000" b="0" dirty="0"/>
              <a:t>Cleansers and disinfectants</a:t>
            </a:r>
          </a:p>
          <a:p>
            <a:pPr>
              <a:buFont typeface="Calibri" panose="020F0502020204030204" pitchFamily="34" charset="0"/>
              <a:buChar char="●"/>
            </a:pPr>
            <a:r>
              <a:rPr lang="en-US" sz="2000" b="0" dirty="0"/>
              <a:t>Moth repellents and air fresheners</a:t>
            </a:r>
          </a:p>
          <a:p>
            <a:pPr>
              <a:buFont typeface="Calibri" panose="020F0502020204030204" pitchFamily="34" charset="0"/>
              <a:buChar char="●"/>
            </a:pPr>
            <a:r>
              <a:rPr lang="en-US" sz="2000" b="0" dirty="0"/>
              <a:t>Fuels and automotive products</a:t>
            </a:r>
          </a:p>
          <a:p>
            <a:pPr>
              <a:buFont typeface="Calibri" panose="020F0502020204030204" pitchFamily="34" charset="0"/>
              <a:buChar char="●"/>
            </a:pPr>
            <a:r>
              <a:rPr lang="en-US" sz="2000" b="0" dirty="0"/>
              <a:t>Hobby and craft materials supplies</a:t>
            </a:r>
          </a:p>
          <a:p>
            <a:endParaRPr lang="en-US" dirty="0"/>
          </a:p>
        </p:txBody>
      </p:sp>
      <p:sp>
        <p:nvSpPr>
          <p:cNvPr id="4" name="Content Placeholder 2"/>
          <p:cNvSpPr txBox="1">
            <a:spLocks/>
          </p:cNvSpPr>
          <p:nvPr/>
        </p:nvSpPr>
        <p:spPr bwMode="auto">
          <a:xfrm>
            <a:off x="4650415" y="1309592"/>
            <a:ext cx="4111218" cy="267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E693D"/>
              </a:buClr>
              <a:buFont typeface="Calibri" panose="020F0502020204030204" pitchFamily="34" charset="0"/>
              <a:buChar char="●"/>
            </a:pPr>
            <a:r>
              <a:rPr lang="en-US" sz="2000" b="0" dirty="0"/>
              <a:t>Paints, paint strippers, and solvents</a:t>
            </a:r>
          </a:p>
          <a:p>
            <a:pPr>
              <a:buClr>
                <a:srgbClr val="DE693D"/>
              </a:buClr>
              <a:buFont typeface="Calibri" panose="020F0502020204030204" pitchFamily="34" charset="0"/>
              <a:buChar char="●"/>
            </a:pPr>
            <a:r>
              <a:rPr lang="en-US" sz="2000" b="0" dirty="0"/>
              <a:t>Dry-cleaned clothing</a:t>
            </a:r>
          </a:p>
          <a:p>
            <a:pPr>
              <a:buClr>
                <a:srgbClr val="DE693D"/>
              </a:buClr>
              <a:buFont typeface="Calibri" panose="020F0502020204030204" pitchFamily="34" charset="0"/>
              <a:buChar char="●"/>
            </a:pPr>
            <a:r>
              <a:rPr lang="en-US" sz="2000" b="0" dirty="0"/>
              <a:t>Pesticides</a:t>
            </a:r>
          </a:p>
          <a:p>
            <a:pPr>
              <a:buClr>
                <a:srgbClr val="DE693D"/>
              </a:buClr>
              <a:buFont typeface="Calibri" panose="020F0502020204030204" pitchFamily="34" charset="0"/>
              <a:buChar char="●"/>
            </a:pPr>
            <a:r>
              <a:rPr lang="en-US" sz="2000" b="0" dirty="0"/>
              <a:t>Building materials and furnishings</a:t>
            </a:r>
          </a:p>
          <a:p>
            <a:pPr>
              <a:buClr>
                <a:srgbClr val="DE693D"/>
              </a:buClr>
              <a:buFont typeface="Calibri" panose="020F0502020204030204" pitchFamily="34" charset="0"/>
              <a:buChar char="●"/>
            </a:pPr>
            <a:r>
              <a:rPr lang="en-US" sz="2000" b="0" dirty="0"/>
              <a:t>Glues, adhesives, permanent markers, and photo chemicals</a:t>
            </a:r>
          </a:p>
        </p:txBody>
      </p:sp>
      <p:grpSp>
        <p:nvGrpSpPr>
          <p:cNvPr id="13" name="Group 12">
            <a:extLst>
              <a:ext uri="{FF2B5EF4-FFF2-40B4-BE49-F238E27FC236}">
                <a16:creationId xmlns:a16="http://schemas.microsoft.com/office/drawing/2014/main" id="{3F0DE4BF-0A9A-439F-A3A0-39ADBA151B0C}"/>
              </a:ext>
              <a:ext uri="{C183D7F6-B498-43B3-948B-1728B52AA6E4}">
                <adec:decorative xmlns:adec="http://schemas.microsoft.com/office/drawing/2017/decorative" val="1"/>
              </a:ext>
            </a:extLst>
          </p:cNvPr>
          <p:cNvGrpSpPr/>
          <p:nvPr/>
        </p:nvGrpSpPr>
        <p:grpSpPr>
          <a:xfrm>
            <a:off x="518388" y="3611705"/>
            <a:ext cx="7839705" cy="1277108"/>
            <a:chOff x="518388" y="3611705"/>
            <a:chExt cx="7839705" cy="1277108"/>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2169" t="75186"/>
            <a:stretch/>
          </p:blipFill>
          <p:spPr>
            <a:xfrm>
              <a:off x="518388" y="3611705"/>
              <a:ext cx="875608" cy="120913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49" t="38034" r="87910" b="37152"/>
            <a:stretch/>
          </p:blipFill>
          <p:spPr>
            <a:xfrm>
              <a:off x="1851196" y="3748834"/>
              <a:ext cx="666403" cy="1113323"/>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1446" t="1548" r="12169" b="70663"/>
            <a:stretch/>
          </p:blipFill>
          <p:spPr>
            <a:xfrm>
              <a:off x="2862578" y="3650777"/>
              <a:ext cx="685800" cy="115414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9156" t="76886" r="17712" b="-1700"/>
            <a:stretch/>
          </p:blipFill>
          <p:spPr>
            <a:xfrm>
              <a:off x="6320714" y="3915476"/>
              <a:ext cx="914400" cy="973337"/>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1808" t="76036" r="52831" b="-850"/>
            <a:stretch/>
          </p:blipFill>
          <p:spPr>
            <a:xfrm>
              <a:off x="4144857" y="3874294"/>
              <a:ext cx="610986" cy="979373"/>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6622" t="-861" r="25547" b="70196"/>
            <a:stretch/>
          </p:blipFill>
          <p:spPr>
            <a:xfrm>
              <a:off x="5279544" y="3833908"/>
              <a:ext cx="581891" cy="99302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601" y="4000468"/>
              <a:ext cx="765492" cy="798663"/>
            </a:xfrm>
            <a:prstGeom prst="rect">
              <a:avLst/>
            </a:prstGeom>
          </p:spPr>
        </p:pic>
      </p:grpSp>
    </p:spTree>
    <p:extLst>
      <p:ext uri="{BB962C8B-B14F-4D97-AF65-F5344CB8AC3E}">
        <p14:creationId xmlns:p14="http://schemas.microsoft.com/office/powerpoint/2010/main" val="44544609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953"/>
            <a:ext cx="8229600" cy="858276"/>
          </a:xfrm>
        </p:spPr>
        <p:txBody>
          <a:bodyPr/>
          <a:lstStyle/>
          <a:p>
            <a:pPr marL="0" indent="0" algn="ctr">
              <a:buNone/>
            </a:pPr>
            <a:r>
              <a:rPr lang="en-US" sz="2400" dirty="0"/>
              <a:t>VOCs can be irritating and harmful to all people with asthma</a:t>
            </a:r>
          </a:p>
        </p:txBody>
      </p:sp>
      <p:sp>
        <p:nvSpPr>
          <p:cNvPr id="3" name="Content Placeholder 2"/>
          <p:cNvSpPr>
            <a:spLocks noGrp="1"/>
          </p:cNvSpPr>
          <p:nvPr>
            <p:ph idx="1"/>
          </p:nvPr>
        </p:nvSpPr>
        <p:spPr>
          <a:xfrm>
            <a:off x="457200" y="943897"/>
            <a:ext cx="8229600" cy="3576897"/>
          </a:xfrm>
        </p:spPr>
        <p:txBody>
          <a:bodyPr/>
          <a:lstStyle/>
          <a:p>
            <a:pPr>
              <a:buFont typeface="Calibri" panose="020F0502020204030204" pitchFamily="34" charset="0"/>
              <a:buChar char="●"/>
            </a:pPr>
            <a:r>
              <a:rPr lang="en-US" sz="1800" b="0" dirty="0"/>
              <a:t>Limit exposure by minimizing product use. </a:t>
            </a:r>
          </a:p>
          <a:p>
            <a:pPr>
              <a:buFont typeface="Calibri" panose="020F0502020204030204" pitchFamily="34" charset="0"/>
              <a:buChar char="●"/>
            </a:pPr>
            <a:r>
              <a:rPr lang="en-US" sz="1800" b="0" dirty="0"/>
              <a:t>Use products only when person with asthma is not present, or use </a:t>
            </a:r>
            <a:br>
              <a:rPr lang="en-US" sz="1800" b="0" dirty="0"/>
            </a:br>
            <a:r>
              <a:rPr lang="en-US" sz="1800" b="0" dirty="0"/>
              <a:t>alternative products.</a:t>
            </a:r>
          </a:p>
          <a:p>
            <a:pPr>
              <a:buFont typeface="Calibri" panose="020F0502020204030204" pitchFamily="34" charset="0"/>
              <a:buChar char="●"/>
            </a:pPr>
            <a:r>
              <a:rPr lang="en-US" sz="1800" b="0" dirty="0"/>
              <a:t>Follow manufacturer’s instructions for use and storage.</a:t>
            </a:r>
          </a:p>
          <a:p>
            <a:pPr>
              <a:buFont typeface="Calibri" panose="020F0502020204030204" pitchFamily="34" charset="0"/>
              <a:buChar char="●"/>
            </a:pPr>
            <a:r>
              <a:rPr lang="en-US" sz="1800" b="0" dirty="0"/>
              <a:t>If using products, carefully follow manufacturer’s instructions and make sure the area is well-ventilated. </a:t>
            </a:r>
          </a:p>
          <a:p>
            <a:pPr>
              <a:buFont typeface="Calibri" panose="020F0502020204030204" pitchFamily="34" charset="0"/>
              <a:buChar char="●"/>
            </a:pPr>
            <a:r>
              <a:rPr lang="en-US" sz="1800" b="0" dirty="0"/>
              <a:t>Never mix household care products unless directed on the label.</a:t>
            </a:r>
          </a:p>
          <a:p>
            <a:pPr>
              <a:buFont typeface="Calibri" panose="020F0502020204030204" pitchFamily="34" charset="0"/>
              <a:buChar char="●"/>
            </a:pPr>
            <a:r>
              <a:rPr lang="en-US" sz="1800" b="0" dirty="0"/>
              <a:t>Do not store opened containers of unused paints and similar materials.*</a:t>
            </a:r>
          </a:p>
          <a:p>
            <a:pPr>
              <a:buFont typeface="Calibri" panose="020F0502020204030204" pitchFamily="34" charset="0"/>
              <a:buChar char="●"/>
            </a:pPr>
            <a:r>
              <a:rPr lang="en-US" sz="1800" b="0" dirty="0"/>
              <a:t>Keep products out of reach of children and pets.</a:t>
            </a:r>
          </a:p>
          <a:p>
            <a:pPr>
              <a:buFont typeface="Calibri" panose="020F0502020204030204" pitchFamily="34" charset="0"/>
              <a:buChar char="●"/>
            </a:pPr>
            <a:r>
              <a:rPr lang="en-US" sz="1800" b="0" dirty="0"/>
              <a:t>When buying supplies and cleaners, favor those certified by programs such as Green Seal or EPA’s Safer Choice.</a:t>
            </a:r>
          </a:p>
          <a:p>
            <a:pPr>
              <a:buFont typeface="Calibri" panose="020F0502020204030204" pitchFamily="34" charset="0"/>
              <a:buChar char="●"/>
            </a:pPr>
            <a:endParaRPr lang="en-US" sz="1800" b="0" dirty="0"/>
          </a:p>
          <a:p>
            <a:pPr marL="0" indent="0">
              <a:buNone/>
            </a:pPr>
            <a:r>
              <a:rPr lang="en-US" sz="1200" u="sng" dirty="0">
                <a:hlinkClick r:id="rId3"/>
              </a:rPr>
              <a:t>* https://www.epa.gov/indoor-air-quality-iaq/volatile-organic-compounds-impact-indoor-air-quality</a:t>
            </a:r>
            <a:r>
              <a:rPr lang="en-US" sz="1200" dirty="0"/>
              <a:t> </a:t>
            </a:r>
          </a:p>
          <a:p>
            <a:pPr marL="0" indent="0">
              <a:buNone/>
            </a:pPr>
            <a:endParaRPr lang="en-US" dirty="0"/>
          </a:p>
        </p:txBody>
      </p:sp>
    </p:spTree>
    <p:extLst>
      <p:ext uri="{BB962C8B-B14F-4D97-AF65-F5344CB8AC3E}">
        <p14:creationId xmlns:p14="http://schemas.microsoft.com/office/powerpoint/2010/main" val="199349151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160021" y="-857250"/>
            <a:ext cx="8294913" cy="738354"/>
          </a:xfrm>
        </p:spPr>
        <p:txBody>
          <a:bodyPr/>
          <a:lstStyle/>
          <a:p>
            <a:pPr algn="ctr"/>
            <a:r>
              <a:rPr lang="en-US" sz="3600" dirty="0"/>
              <a:t>Dust mites (section break)</a:t>
            </a:r>
          </a:p>
        </p:txBody>
      </p:sp>
      <p:sp>
        <p:nvSpPr>
          <p:cNvPr id="3" name="Rectangle 2">
            <a:extLst>
              <a:ext uri="{FF2B5EF4-FFF2-40B4-BE49-F238E27FC236}">
                <a16:creationId xmlns:a16="http://schemas.microsoft.com/office/drawing/2014/main" id="{2B010EA7-F321-4F87-8866-F63BCB8E03BF}"/>
              </a:ext>
            </a:extLst>
          </p:cNvPr>
          <p:cNvSpPr/>
          <p:nvPr/>
        </p:nvSpPr>
        <p:spPr>
          <a:xfrm>
            <a:off x="3312361" y="1197025"/>
            <a:ext cx="2519279" cy="646331"/>
          </a:xfrm>
          <a:prstGeom prst="rect">
            <a:avLst/>
          </a:prstGeom>
        </p:spPr>
        <p:txBody>
          <a:bodyPr wrap="none">
            <a:spAutoFit/>
          </a:bodyPr>
          <a:lstStyle/>
          <a:p>
            <a:r>
              <a:rPr lang="en-US" sz="3600" b="1" cap="all" dirty="0">
                <a:solidFill>
                  <a:srgbClr val="FFFFFF"/>
                </a:solidFill>
                <a:latin typeface="Calibri" pitchFamily="34" charset="0"/>
                <a:ea typeface="+mj-ea"/>
                <a:cs typeface="+mj-cs"/>
              </a:rPr>
              <a:t>Dust mites</a:t>
            </a:r>
            <a:endParaRPr lang="en-US" dirty="0"/>
          </a:p>
        </p:txBody>
      </p:sp>
    </p:spTree>
    <p:extLst>
      <p:ext uri="{BB962C8B-B14F-4D97-AF65-F5344CB8AC3E}">
        <p14:creationId xmlns:p14="http://schemas.microsoft.com/office/powerpoint/2010/main" val="426276630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246B8F-AD9A-436F-9E21-25278CDA0520}"/>
              </a:ext>
            </a:extLst>
          </p:cNvPr>
          <p:cNvSpPr>
            <a:spLocks noGrp="1"/>
          </p:cNvSpPr>
          <p:nvPr>
            <p:ph type="title"/>
          </p:nvPr>
        </p:nvSpPr>
        <p:spPr/>
        <p:txBody>
          <a:bodyPr/>
          <a:lstStyle/>
          <a:p>
            <a:r>
              <a:rPr lang="en-US" altLang="en-US" dirty="0"/>
              <a:t>Dust mites</a:t>
            </a:r>
            <a:endParaRPr lang="en-US" dirty="0"/>
          </a:p>
        </p:txBody>
      </p:sp>
      <p:sp>
        <p:nvSpPr>
          <p:cNvPr id="5" name="Rectangle 4"/>
          <p:cNvSpPr/>
          <p:nvPr/>
        </p:nvSpPr>
        <p:spPr>
          <a:xfrm>
            <a:off x="1143000" y="1063229"/>
            <a:ext cx="7299266" cy="861774"/>
          </a:xfrm>
          <a:prstGeom prst="rect">
            <a:avLst/>
          </a:prstGeom>
        </p:spPr>
        <p:txBody>
          <a:bodyPr wrap="square">
            <a:spAutoFit/>
          </a:bodyPr>
          <a:lstStyle/>
          <a:p>
            <a:pPr marL="285750" indent="-285750">
              <a:spcBef>
                <a:spcPts val="600"/>
              </a:spcBef>
              <a:spcAft>
                <a:spcPts val="600"/>
              </a:spcAft>
              <a:buClr>
                <a:srgbClr val="DE693D"/>
              </a:buClr>
              <a:buSzPct val="75000"/>
              <a:buFont typeface="Calibri" panose="020F0502020204030204" pitchFamily="34" charset="0"/>
              <a:buChar char="●"/>
            </a:pPr>
            <a:r>
              <a:rPr lang="en-US" sz="2000" dirty="0">
                <a:solidFill>
                  <a:srgbClr val="000000"/>
                </a:solidFill>
                <a:latin typeface="Calibri" panose="020F0502020204030204" pitchFamily="34" charset="0"/>
                <a:cs typeface="Calibri" panose="020F0502020204030204" pitchFamily="34" charset="0"/>
              </a:rPr>
              <a:t>Dust mites burrow into textile furniture and bedding. </a:t>
            </a:r>
          </a:p>
          <a:p>
            <a:pPr marL="285750" indent="-285750">
              <a:spcBef>
                <a:spcPts val="600"/>
              </a:spcBef>
              <a:spcAft>
                <a:spcPts val="600"/>
              </a:spcAft>
              <a:buClr>
                <a:srgbClr val="DE693D"/>
              </a:buClr>
              <a:buSzPct val="75000"/>
              <a:buFont typeface="Calibri" panose="020F0502020204030204" pitchFamily="34" charset="0"/>
              <a:buChar char="●"/>
            </a:pPr>
            <a:r>
              <a:rPr lang="en-US" sz="2000" dirty="0">
                <a:solidFill>
                  <a:srgbClr val="000000"/>
                </a:solidFill>
                <a:latin typeface="Calibri" panose="020F0502020204030204" pitchFamily="34" charset="0"/>
                <a:cs typeface="Calibri" panose="020F0502020204030204" pitchFamily="34" charset="0"/>
              </a:rPr>
              <a:t>They are microscopic and cannot be easily seen.</a:t>
            </a:r>
            <a:endParaRPr lang="en-US" altLang="en-US" sz="2000" dirty="0">
              <a:solidFill>
                <a:srgbClr val="000000"/>
              </a:solidFill>
              <a:latin typeface="Calibri" panose="020F0502020204030204" pitchFamily="34" charset="0"/>
              <a:cs typeface="Calibri" panose="020F0502020204030204" pitchFamily="34" charset="0"/>
            </a:endParaRPr>
          </a:p>
        </p:txBody>
      </p:sp>
      <p:pic>
        <p:nvPicPr>
          <p:cNvPr id="4" name="Picture 3" descr="A dust mi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0747" y="1920479"/>
            <a:ext cx="3004753" cy="3004753"/>
          </a:xfrm>
          <a:prstGeom prst="rect">
            <a:avLst/>
          </a:prstGeom>
        </p:spPr>
      </p:pic>
    </p:spTree>
    <p:extLst>
      <p:ext uri="{BB962C8B-B14F-4D97-AF65-F5344CB8AC3E}">
        <p14:creationId xmlns:p14="http://schemas.microsoft.com/office/powerpoint/2010/main" val="350035120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What are dust mite allergens?</a:t>
            </a:r>
            <a:endParaRPr lang="en-US" dirty="0">
              <a:solidFill>
                <a:srgbClr val="DE693D"/>
              </a:solidFill>
            </a:endParaRPr>
          </a:p>
        </p:txBody>
      </p:sp>
      <p:sp>
        <p:nvSpPr>
          <p:cNvPr id="3" name="Content Placeholder 2"/>
          <p:cNvSpPr>
            <a:spLocks noGrp="1"/>
          </p:cNvSpPr>
          <p:nvPr>
            <p:ph idx="1"/>
          </p:nvPr>
        </p:nvSpPr>
        <p:spPr>
          <a:xfrm>
            <a:off x="457200" y="1063229"/>
            <a:ext cx="8229600" cy="1750439"/>
          </a:xfrm>
        </p:spPr>
        <p:txBody>
          <a:bodyPr/>
          <a:lstStyle/>
          <a:p>
            <a:pPr>
              <a:buFont typeface="Calibri" panose="020F0502020204030204" pitchFamily="34" charset="0"/>
              <a:buChar char="●"/>
            </a:pPr>
            <a:r>
              <a:rPr lang="en-US" sz="2000" b="0" dirty="0"/>
              <a:t>Dust mite allergens are proteins found in fragments of body parts and droppings.</a:t>
            </a:r>
            <a:endParaRPr lang="en-US" altLang="en-US" sz="2000" b="0" strike="sngStrike" dirty="0"/>
          </a:p>
          <a:p>
            <a:pPr>
              <a:buFont typeface="Calibri" panose="020F0502020204030204" pitchFamily="34" charset="0"/>
              <a:buChar char="●"/>
            </a:pPr>
            <a:r>
              <a:rPr lang="en-US" altLang="en-US" sz="2000" b="0" dirty="0"/>
              <a:t>Allergens are too small to be measured by microscope</a:t>
            </a:r>
          </a:p>
        </p:txBody>
      </p:sp>
      <p:grpSp>
        <p:nvGrpSpPr>
          <p:cNvPr id="15" name="Group 14" descr="Dust mites are between 200-300 microns in size, dust mite droppings are between 10-40 microns, and dust mite allergens are much less than 1 micron.">
            <a:extLst>
              <a:ext uri="{FF2B5EF4-FFF2-40B4-BE49-F238E27FC236}">
                <a16:creationId xmlns:a16="http://schemas.microsoft.com/office/drawing/2014/main" id="{8DE369CC-735C-4C58-A9BE-94A51C0E8B86}"/>
              </a:ext>
            </a:extLst>
          </p:cNvPr>
          <p:cNvGrpSpPr/>
          <p:nvPr/>
        </p:nvGrpSpPr>
        <p:grpSpPr>
          <a:xfrm>
            <a:off x="469341" y="2282187"/>
            <a:ext cx="8425701" cy="2617015"/>
            <a:chOff x="469341" y="2282187"/>
            <a:chExt cx="8425701" cy="2617015"/>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41" y="2282187"/>
              <a:ext cx="2401464" cy="2401464"/>
            </a:xfrm>
            <a:prstGeom prst="rect">
              <a:avLst/>
            </a:prstGeom>
          </p:spPr>
        </p:pic>
        <p:grpSp>
          <p:nvGrpSpPr>
            <p:cNvPr id="14" name="Group 13" descr="Images of dust mite, dust mite droppings and dust mite allergens.">
              <a:extLst>
                <a:ext uri="{FF2B5EF4-FFF2-40B4-BE49-F238E27FC236}">
                  <a16:creationId xmlns:a16="http://schemas.microsoft.com/office/drawing/2014/main" id="{1A15D2E3-512B-4465-94F1-7A42DC9B2F46}"/>
                </a:ext>
              </a:extLst>
            </p:cNvPr>
            <p:cNvGrpSpPr/>
            <p:nvPr/>
          </p:nvGrpSpPr>
          <p:grpSpPr>
            <a:xfrm>
              <a:off x="679839" y="2856345"/>
              <a:ext cx="8215203" cy="2042857"/>
              <a:chOff x="679839" y="2856345"/>
              <a:chExt cx="8215203" cy="2042857"/>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7102" t="25958" r="11537" b="43872"/>
              <a:stretch/>
            </p:blipFill>
            <p:spPr>
              <a:xfrm>
                <a:off x="3775446" y="3355176"/>
                <a:ext cx="870076" cy="837034"/>
              </a:xfrm>
              <a:prstGeom prst="rect">
                <a:avLst/>
              </a:prstGeom>
            </p:spPr>
          </p:pic>
          <p:sp>
            <p:nvSpPr>
              <p:cNvPr id="4" name="Text Box 7"/>
              <p:cNvSpPr txBox="1">
                <a:spLocks noChangeArrowheads="1"/>
              </p:cNvSpPr>
              <p:nvPr/>
            </p:nvSpPr>
            <p:spPr bwMode="auto">
              <a:xfrm>
                <a:off x="679839" y="4314427"/>
                <a:ext cx="17522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600" dirty="0">
                    <a:solidFill>
                      <a:srgbClr val="000000"/>
                    </a:solidFill>
                    <a:latin typeface="Calibri" panose="020F0502020204030204" pitchFamily="34" charset="0"/>
                    <a:cs typeface="Calibri" panose="020F0502020204030204" pitchFamily="34" charset="0"/>
                  </a:rPr>
                  <a:t>Dust mite</a:t>
                </a:r>
              </a:p>
              <a:p>
                <a:pPr algn="ctr" eaLnBrk="0" hangingPunct="0"/>
                <a:r>
                  <a:rPr lang="en-US" altLang="en-US" sz="1600" dirty="0">
                    <a:solidFill>
                      <a:srgbClr val="000000"/>
                    </a:solidFill>
                    <a:latin typeface="Calibri" panose="020F0502020204030204" pitchFamily="34" charset="0"/>
                    <a:cs typeface="Calibri" panose="020F0502020204030204" pitchFamily="34" charset="0"/>
                  </a:rPr>
                  <a:t>(200-300 microns) </a:t>
                </a:r>
              </a:p>
            </p:txBody>
          </p:sp>
          <p:sp>
            <p:nvSpPr>
              <p:cNvPr id="5" name="Text Box 10"/>
              <p:cNvSpPr txBox="1">
                <a:spLocks noChangeArrowheads="1"/>
              </p:cNvSpPr>
              <p:nvPr/>
            </p:nvSpPr>
            <p:spPr bwMode="auto">
              <a:xfrm>
                <a:off x="3545903" y="4314427"/>
                <a:ext cx="18040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400" dirty="0">
                    <a:solidFill>
                      <a:srgbClr val="000000"/>
                    </a:solidFill>
                    <a:latin typeface="Calibri" panose="020F0502020204030204" pitchFamily="34" charset="0"/>
                    <a:cs typeface="Calibri" panose="020F0502020204030204" pitchFamily="34" charset="0"/>
                  </a:rPr>
                  <a:t>Dust mite droppings</a:t>
                </a:r>
              </a:p>
              <a:p>
                <a:pPr algn="ctr" eaLnBrk="0" hangingPunct="0"/>
                <a:r>
                  <a:rPr lang="en-US" altLang="en-US" sz="1400" dirty="0">
                    <a:solidFill>
                      <a:srgbClr val="000000"/>
                    </a:solidFill>
                    <a:latin typeface="Calibri" panose="020F0502020204030204" pitchFamily="34" charset="0"/>
                    <a:cs typeface="Calibri" panose="020F0502020204030204" pitchFamily="34" charset="0"/>
                  </a:rPr>
                  <a:t>(about 10-40 microns)</a:t>
                </a:r>
              </a:p>
            </p:txBody>
          </p:sp>
          <p:sp>
            <p:nvSpPr>
              <p:cNvPr id="6" name="Text Box 13"/>
              <p:cNvSpPr txBox="1">
                <a:spLocks noChangeArrowheads="1"/>
              </p:cNvSpPr>
              <p:nvPr/>
            </p:nvSpPr>
            <p:spPr bwMode="auto">
              <a:xfrm>
                <a:off x="5711493" y="4124927"/>
                <a:ext cx="318354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400" dirty="0">
                    <a:solidFill>
                      <a:srgbClr val="000000"/>
                    </a:solidFill>
                    <a:latin typeface="Arial" panose="020B0604020202020204" pitchFamily="34" charset="0"/>
                    <a:cs typeface="Arial" panose="020B0604020202020204" pitchFamily="34" charset="0"/>
                  </a:rPr>
                  <a:t>Allergens</a:t>
                </a:r>
              </a:p>
              <a:p>
                <a:pPr algn="ctr" eaLnBrk="0" hangingPunct="0"/>
                <a:r>
                  <a:rPr lang="en-US" altLang="en-US" sz="1400" dirty="0">
                    <a:solidFill>
                      <a:srgbClr val="005DAA"/>
                    </a:solidFill>
                    <a:latin typeface="Arial" panose="020B0604020202020204" pitchFamily="34" charset="0"/>
                    <a:cs typeface="Arial" panose="020B0604020202020204" pitchFamily="34" charset="0"/>
                  </a:rPr>
                  <a:t>Der f 1</a:t>
                </a:r>
                <a:r>
                  <a:rPr lang="en-US" altLang="en-US" sz="1400" dirty="0">
                    <a:solidFill>
                      <a:srgbClr val="000000"/>
                    </a:solidFill>
                    <a:latin typeface="Arial" panose="020B0604020202020204" pitchFamily="34" charset="0"/>
                    <a:cs typeface="Arial" panose="020B0604020202020204" pitchFamily="34" charset="0"/>
                  </a:rPr>
                  <a:t>, </a:t>
                </a:r>
                <a:r>
                  <a:rPr lang="en-US" altLang="en-US" sz="1400" dirty="0">
                    <a:solidFill>
                      <a:srgbClr val="DE693D"/>
                    </a:solidFill>
                    <a:latin typeface="Arial" panose="020B0604020202020204" pitchFamily="34" charset="0"/>
                    <a:cs typeface="Arial" panose="020B0604020202020204" pitchFamily="34" charset="0"/>
                  </a:rPr>
                  <a:t>Der p 1</a:t>
                </a:r>
                <a:r>
                  <a:rPr lang="en-US" altLang="en-US" sz="1400" dirty="0">
                    <a:solidFill>
                      <a:srgbClr val="000000"/>
                    </a:solidFill>
                    <a:latin typeface="Arial" panose="020B0604020202020204" pitchFamily="34" charset="0"/>
                    <a:cs typeface="Arial" panose="020B0604020202020204" pitchFamily="34" charset="0"/>
                  </a:rPr>
                  <a:t>, </a:t>
                </a:r>
                <a:r>
                  <a:rPr lang="en-US" altLang="en-US" sz="1400" dirty="0">
                    <a:solidFill>
                      <a:schemeClr val="accent2"/>
                    </a:solidFill>
                    <a:latin typeface="Arial" panose="020B0604020202020204" pitchFamily="34" charset="0"/>
                    <a:cs typeface="Arial" panose="020B0604020202020204" pitchFamily="34" charset="0"/>
                  </a:rPr>
                  <a:t>Blo t 5</a:t>
                </a:r>
                <a:r>
                  <a:rPr lang="en-US" altLang="en-US" sz="1400" dirty="0">
                    <a:solidFill>
                      <a:srgbClr val="000000"/>
                    </a:solidFill>
                    <a:latin typeface="Arial" panose="020B0604020202020204" pitchFamily="34" charset="0"/>
                    <a:cs typeface="Arial" panose="020B0604020202020204" pitchFamily="34" charset="0"/>
                  </a:rPr>
                  <a:t> </a:t>
                </a:r>
              </a:p>
              <a:p>
                <a:pPr algn="ctr" eaLnBrk="0" hangingPunct="0"/>
                <a:r>
                  <a:rPr lang="en-US" altLang="en-US" sz="1400" dirty="0">
                    <a:solidFill>
                      <a:srgbClr val="000000"/>
                    </a:solidFill>
                    <a:latin typeface="Arial" panose="020B0604020202020204" pitchFamily="34" charset="0"/>
                    <a:cs typeface="Arial" panose="020B0604020202020204" pitchFamily="34" charset="0"/>
                  </a:rPr>
                  <a:t>(much less than 1 micron)</a:t>
                </a:r>
              </a:p>
            </p:txBody>
          </p:sp>
          <p:sp>
            <p:nvSpPr>
              <p:cNvPr id="9" name="Right Arrow 8"/>
              <p:cNvSpPr/>
              <p:nvPr/>
            </p:nvSpPr>
            <p:spPr>
              <a:xfrm>
                <a:off x="3006540" y="3530953"/>
                <a:ext cx="453044" cy="294253"/>
              </a:xfrm>
              <a:prstGeom prst="rightArrow">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381188" y="3530953"/>
                <a:ext cx="453044" cy="294253"/>
              </a:xfrm>
              <a:prstGeom prst="rightArrow">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7102" t="25958" r="11537" b="43872"/>
              <a:stretch/>
            </p:blipFill>
            <p:spPr>
              <a:xfrm>
                <a:off x="4579745" y="3111411"/>
                <a:ext cx="480454" cy="462208"/>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57102" t="25958" r="11537" b="43872"/>
              <a:stretch/>
            </p:blipFill>
            <p:spPr>
              <a:xfrm>
                <a:off x="4642334" y="3661846"/>
                <a:ext cx="355275" cy="341783"/>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7102" t="25958" r="11537" b="43872"/>
              <a:stretch/>
            </p:blipFill>
            <p:spPr>
              <a:xfrm>
                <a:off x="6628086" y="2856345"/>
                <a:ext cx="1350364" cy="1299082"/>
              </a:xfrm>
              <a:prstGeom prst="rect">
                <a:avLst/>
              </a:prstGeom>
            </p:spPr>
          </p:pic>
          <p:sp>
            <p:nvSpPr>
              <p:cNvPr id="19" name="Oval 18"/>
              <p:cNvSpPr/>
              <p:nvPr/>
            </p:nvSpPr>
            <p:spPr>
              <a:xfrm>
                <a:off x="6830980" y="3336533"/>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Oval 19"/>
              <p:cNvSpPr/>
              <p:nvPr/>
            </p:nvSpPr>
            <p:spPr>
              <a:xfrm>
                <a:off x="6830980" y="3547802"/>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1" name="Oval 20"/>
              <p:cNvSpPr/>
              <p:nvPr/>
            </p:nvSpPr>
            <p:spPr>
              <a:xfrm>
                <a:off x="7529931" y="3810775"/>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2" name="Oval 21"/>
              <p:cNvSpPr/>
              <p:nvPr/>
            </p:nvSpPr>
            <p:spPr>
              <a:xfrm>
                <a:off x="7388451" y="3481646"/>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3" name="Oval 22"/>
              <p:cNvSpPr/>
              <p:nvPr/>
            </p:nvSpPr>
            <p:spPr>
              <a:xfrm>
                <a:off x="7041413" y="3570184"/>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4" name="Oval 23"/>
              <p:cNvSpPr/>
              <p:nvPr/>
            </p:nvSpPr>
            <p:spPr>
              <a:xfrm>
                <a:off x="7458184" y="3225800"/>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5" name="Oval 24"/>
              <p:cNvSpPr/>
              <p:nvPr/>
            </p:nvSpPr>
            <p:spPr>
              <a:xfrm>
                <a:off x="7666756" y="3343682"/>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6" name="Oval 25"/>
              <p:cNvSpPr/>
              <p:nvPr/>
            </p:nvSpPr>
            <p:spPr>
              <a:xfrm>
                <a:off x="7295406" y="3843346"/>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7" name="Oval 26"/>
              <p:cNvSpPr/>
              <p:nvPr/>
            </p:nvSpPr>
            <p:spPr>
              <a:xfrm>
                <a:off x="7120646" y="3358915"/>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8" name="Oval 27"/>
              <p:cNvSpPr/>
              <p:nvPr/>
            </p:nvSpPr>
            <p:spPr>
              <a:xfrm>
                <a:off x="7286300" y="3155502"/>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9" name="Oval 28"/>
              <p:cNvSpPr/>
              <p:nvPr/>
            </p:nvSpPr>
            <p:spPr>
              <a:xfrm>
                <a:off x="7284839" y="3343755"/>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0" name="Oval 29"/>
              <p:cNvSpPr/>
              <p:nvPr/>
            </p:nvSpPr>
            <p:spPr>
              <a:xfrm>
                <a:off x="7619949" y="3557188"/>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1" name="Oval 30"/>
              <p:cNvSpPr/>
              <p:nvPr/>
            </p:nvSpPr>
            <p:spPr>
              <a:xfrm>
                <a:off x="7120646" y="3810775"/>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2" name="Oval 31"/>
              <p:cNvSpPr/>
              <p:nvPr/>
            </p:nvSpPr>
            <p:spPr>
              <a:xfrm>
                <a:off x="6951803" y="3822509"/>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3" name="Oval 32"/>
              <p:cNvSpPr/>
              <p:nvPr/>
            </p:nvSpPr>
            <p:spPr>
              <a:xfrm>
                <a:off x="7057049" y="3078207"/>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grpSp>
    </p:spTree>
    <p:extLst>
      <p:ext uri="{BB962C8B-B14F-4D97-AF65-F5344CB8AC3E}">
        <p14:creationId xmlns:p14="http://schemas.microsoft.com/office/powerpoint/2010/main" val="158106285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Dust mite distribution: the East Coast</a:t>
            </a:r>
            <a:endParaRPr lang="en-US" dirty="0">
              <a:solidFill>
                <a:srgbClr val="DE693D"/>
              </a:solidFill>
            </a:endParaRPr>
          </a:p>
        </p:txBody>
      </p:sp>
      <p:grpSp>
        <p:nvGrpSpPr>
          <p:cNvPr id="4" name="Group 3" descr="Three different types of dust mites have been found in the eastern United States. One type that produces Der f 1, is found in the Northeast. A second type that produces Der p 1, has the largest range around the mid-Atlantic and south. The third type that prodcues Blo t 5, is a tropical dust mite found in climates like Florida.   ">
            <a:extLst>
              <a:ext uri="{FF2B5EF4-FFF2-40B4-BE49-F238E27FC236}">
                <a16:creationId xmlns:a16="http://schemas.microsoft.com/office/drawing/2014/main" id="{5F68107D-92B6-4492-AB3F-A17F87082F78}"/>
              </a:ext>
            </a:extLst>
          </p:cNvPr>
          <p:cNvGrpSpPr/>
          <p:nvPr/>
        </p:nvGrpSpPr>
        <p:grpSpPr>
          <a:xfrm>
            <a:off x="205563" y="786786"/>
            <a:ext cx="8175917" cy="4550758"/>
            <a:chOff x="205563" y="786786"/>
            <a:chExt cx="8175917" cy="4550758"/>
          </a:xfrm>
        </p:grpSpPr>
        <p:sp>
          <p:nvSpPr>
            <p:cNvPr id="7" name="Right Brace 6"/>
            <p:cNvSpPr/>
            <p:nvPr/>
          </p:nvSpPr>
          <p:spPr>
            <a:xfrm>
              <a:off x="5074920" y="910243"/>
              <a:ext cx="702425" cy="1251065"/>
            </a:xfrm>
            <a:prstGeom prst="rightBrace">
              <a:avLst/>
            </a:prstGeom>
            <a:ln w="19050">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5289099" y="1959560"/>
              <a:ext cx="702425" cy="1995751"/>
            </a:xfrm>
            <a:prstGeom prst="rightBrace">
              <a:avLst/>
            </a:prstGeom>
            <a:ln w="19050">
              <a:solidFill>
                <a:srgbClr val="DE693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5072838" y="3884427"/>
              <a:ext cx="702425" cy="819243"/>
            </a:xfrm>
            <a:prstGeom prst="righ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6161"/>
            <a:stretch/>
          </p:blipFill>
          <p:spPr>
            <a:xfrm>
              <a:off x="205563" y="786786"/>
              <a:ext cx="4824010" cy="4550758"/>
            </a:xfrm>
            <a:prstGeom prst="rect">
              <a:avLst/>
            </a:prstGeom>
          </p:spPr>
        </p:pic>
        <p:pic>
          <p:nvPicPr>
            <p:cNvPr id="12" name="Picture 11">
              <a:extLst>
                <a:ext uri="{FF2B5EF4-FFF2-40B4-BE49-F238E27FC236}">
                  <a16:creationId xmlns:a16="http://schemas.microsoft.com/office/drawing/2014/main" id="{82B86E2F-7CAD-4863-BECE-8826C8071CD2}"/>
                </a:ext>
              </a:extLst>
            </p:cNvPr>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saturation sat="2000"/>
                      </a14:imgEffect>
                    </a14:imgLayer>
                  </a14:imgProps>
                </a:ext>
                <a:ext uri="{28A0092B-C50C-407E-A947-70E740481C1C}">
                  <a14:useLocalDpi xmlns:a14="http://schemas.microsoft.com/office/drawing/2010/main" val="0"/>
                </a:ext>
              </a:extLst>
            </a:blip>
            <a:stretch>
              <a:fillRect/>
            </a:stretch>
          </p:blipFill>
          <p:spPr>
            <a:xfrm>
              <a:off x="5822692" y="943408"/>
              <a:ext cx="1126571" cy="1126571"/>
            </a:xfrm>
            <a:prstGeom prst="rect">
              <a:avLst/>
            </a:prstGeom>
          </p:spPr>
        </p:pic>
        <p:pic>
          <p:nvPicPr>
            <p:cNvPr id="13" name="Picture 12">
              <a:extLst>
                <a:ext uri="{FF2B5EF4-FFF2-40B4-BE49-F238E27FC236}">
                  <a16:creationId xmlns:a16="http://schemas.microsoft.com/office/drawing/2014/main" id="{1A8DFE3E-527C-45AA-B5BD-EA80B1B69A41}"/>
                </a:ext>
              </a:extLst>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233059" y="2332684"/>
              <a:ext cx="1126571" cy="1126571"/>
            </a:xfrm>
            <a:prstGeom prst="rect">
              <a:avLst/>
            </a:prstGeom>
          </p:spPr>
        </p:pic>
        <p:pic>
          <p:nvPicPr>
            <p:cNvPr id="14" name="Picture 13">
              <a:extLst>
                <a:ext uri="{FF2B5EF4-FFF2-40B4-BE49-F238E27FC236}">
                  <a16:creationId xmlns:a16="http://schemas.microsoft.com/office/drawing/2014/main" id="{CF82A269-253C-42E9-9D86-1EB02ADE74C0}"/>
                </a:ext>
              </a:extLst>
            </p:cNvPr>
            <p:cNvPicPr>
              <a:picLocks noChangeAspect="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5775263" y="3621795"/>
              <a:ext cx="1174000" cy="1174000"/>
            </a:xfrm>
            <a:prstGeom prst="rect">
              <a:avLst/>
            </a:prstGeom>
          </p:spPr>
        </p:pic>
        <p:sp>
          <p:nvSpPr>
            <p:cNvPr id="3" name="TextBox 2">
              <a:extLst>
                <a:ext uri="{FF2B5EF4-FFF2-40B4-BE49-F238E27FC236}">
                  <a16:creationId xmlns:a16="http://schemas.microsoft.com/office/drawing/2014/main" id="{A8F755FB-A4AD-497D-811E-6F8DA551421F}"/>
                </a:ext>
              </a:extLst>
            </p:cNvPr>
            <p:cNvSpPr txBox="1"/>
            <p:nvPr/>
          </p:nvSpPr>
          <p:spPr>
            <a:xfrm>
              <a:off x="7081934" y="1322027"/>
              <a:ext cx="836896" cy="369332"/>
            </a:xfrm>
            <a:prstGeom prst="rect">
              <a:avLst/>
            </a:prstGeom>
            <a:noFill/>
          </p:spPr>
          <p:txBody>
            <a:bodyPr wrap="none" rtlCol="0">
              <a:spAutoFit/>
            </a:bodyPr>
            <a:lstStyle/>
            <a:p>
              <a:r>
                <a:rPr lang="en-US" altLang="en-US" dirty="0">
                  <a:solidFill>
                    <a:srgbClr val="005DAA"/>
                  </a:solidFill>
                </a:rPr>
                <a:t>Der f 1</a:t>
              </a:r>
              <a:endParaRPr lang="en-US" dirty="0">
                <a:solidFill>
                  <a:srgbClr val="005DAA"/>
                </a:solidFill>
                <a:latin typeface="Calibri" panose="020F0502020204030204" pitchFamily="34" charset="0"/>
              </a:endParaRPr>
            </a:p>
          </p:txBody>
        </p:sp>
        <p:sp>
          <p:nvSpPr>
            <p:cNvPr id="15" name="TextBox 14">
              <a:extLst>
                <a:ext uri="{FF2B5EF4-FFF2-40B4-BE49-F238E27FC236}">
                  <a16:creationId xmlns:a16="http://schemas.microsoft.com/office/drawing/2014/main" id="{7C5244C2-92CD-4D9B-B60B-C69F6198BEFF}"/>
                </a:ext>
              </a:extLst>
            </p:cNvPr>
            <p:cNvSpPr txBox="1"/>
            <p:nvPr/>
          </p:nvSpPr>
          <p:spPr>
            <a:xfrm>
              <a:off x="7478861" y="2725289"/>
              <a:ext cx="902619" cy="369332"/>
            </a:xfrm>
            <a:prstGeom prst="rect">
              <a:avLst/>
            </a:prstGeom>
            <a:noFill/>
          </p:spPr>
          <p:txBody>
            <a:bodyPr wrap="none" rtlCol="0">
              <a:spAutoFit/>
            </a:bodyPr>
            <a:lstStyle/>
            <a:p>
              <a:r>
                <a:rPr lang="en-US" altLang="en-US" dirty="0">
                  <a:solidFill>
                    <a:srgbClr val="DE693D"/>
                  </a:solidFill>
                </a:rPr>
                <a:t>Der p 1</a:t>
              </a:r>
              <a:endParaRPr lang="en-US" dirty="0">
                <a:solidFill>
                  <a:srgbClr val="000000"/>
                </a:solidFill>
                <a:latin typeface="Calibri" panose="020F0502020204030204" pitchFamily="34" charset="0"/>
              </a:endParaRPr>
            </a:p>
          </p:txBody>
        </p:sp>
        <p:sp>
          <p:nvSpPr>
            <p:cNvPr id="16" name="TextBox 15">
              <a:extLst>
                <a:ext uri="{FF2B5EF4-FFF2-40B4-BE49-F238E27FC236}">
                  <a16:creationId xmlns:a16="http://schemas.microsoft.com/office/drawing/2014/main" id="{0AF6EF64-B676-4283-A4B2-1C89284100FD}"/>
                </a:ext>
              </a:extLst>
            </p:cNvPr>
            <p:cNvSpPr txBox="1"/>
            <p:nvPr/>
          </p:nvSpPr>
          <p:spPr>
            <a:xfrm>
              <a:off x="7081934" y="4100580"/>
              <a:ext cx="801823" cy="369332"/>
            </a:xfrm>
            <a:prstGeom prst="rect">
              <a:avLst/>
            </a:prstGeom>
            <a:noFill/>
          </p:spPr>
          <p:txBody>
            <a:bodyPr wrap="none" rtlCol="0">
              <a:spAutoFit/>
            </a:bodyPr>
            <a:lstStyle/>
            <a:p>
              <a:r>
                <a:rPr lang="en-US" altLang="en-US" dirty="0" err="1">
                  <a:solidFill>
                    <a:schemeClr val="accent2"/>
                  </a:solidFill>
                </a:rPr>
                <a:t>Blo</a:t>
              </a:r>
              <a:r>
                <a:rPr lang="en-US" altLang="en-US" dirty="0">
                  <a:solidFill>
                    <a:schemeClr val="accent2"/>
                  </a:solidFill>
                </a:rPr>
                <a:t> t 5</a:t>
              </a:r>
              <a:endParaRPr lang="en-US" dirty="0">
                <a:solidFill>
                  <a:schemeClr val="accent2"/>
                </a:solidFill>
                <a:latin typeface="Calibri" panose="020F0502020204030204" pitchFamily="34" charset="0"/>
              </a:endParaRPr>
            </a:p>
          </p:txBody>
        </p:sp>
      </p:grpSp>
    </p:spTree>
    <p:extLst>
      <p:ext uri="{BB962C8B-B14F-4D97-AF65-F5344CB8AC3E}">
        <p14:creationId xmlns:p14="http://schemas.microsoft.com/office/powerpoint/2010/main" val="129397664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Dust mite allergen characteristics</a:t>
            </a:r>
            <a:endParaRPr lang="en-US" dirty="0">
              <a:solidFill>
                <a:srgbClr val="DE693D"/>
              </a:solidFill>
            </a:endParaRPr>
          </a:p>
        </p:txBody>
      </p:sp>
      <p:sp>
        <p:nvSpPr>
          <p:cNvPr id="3" name="Content Placeholder 2"/>
          <p:cNvSpPr>
            <a:spLocks noGrp="1"/>
          </p:cNvSpPr>
          <p:nvPr>
            <p:ph idx="1"/>
          </p:nvPr>
        </p:nvSpPr>
        <p:spPr>
          <a:xfrm>
            <a:off x="457200" y="948691"/>
            <a:ext cx="8229600" cy="1943099"/>
          </a:xfrm>
        </p:spPr>
        <p:txBody>
          <a:bodyPr/>
          <a:lstStyle/>
          <a:p>
            <a:pPr>
              <a:lnSpc>
                <a:spcPct val="90000"/>
              </a:lnSpc>
              <a:buFontTx/>
              <a:buNone/>
            </a:pPr>
            <a:r>
              <a:rPr lang="en-US" altLang="en-US" sz="2000" dirty="0">
                <a:solidFill>
                  <a:srgbClr val="005DAA"/>
                </a:solidFill>
              </a:rPr>
              <a:t>Dust mite allergen</a:t>
            </a:r>
          </a:p>
          <a:p>
            <a:pPr lvl="1">
              <a:lnSpc>
                <a:spcPct val="90000"/>
              </a:lnSpc>
              <a:buFont typeface="Calibri" panose="020F0502020204030204" pitchFamily="34" charset="0"/>
              <a:buChar char="●"/>
            </a:pPr>
            <a:r>
              <a:rPr lang="en-US" altLang="en-US" sz="1600" dirty="0">
                <a:solidFill>
                  <a:srgbClr val="000000"/>
                </a:solidFill>
              </a:rPr>
              <a:t>Mainly droppings (fecal pellets)</a:t>
            </a:r>
          </a:p>
          <a:p>
            <a:pPr lvl="1">
              <a:lnSpc>
                <a:spcPct val="90000"/>
              </a:lnSpc>
              <a:buFont typeface="Calibri" panose="020F0502020204030204" pitchFamily="34" charset="0"/>
              <a:buChar char="●"/>
            </a:pPr>
            <a:r>
              <a:rPr lang="en-US" altLang="en-US" sz="1600" dirty="0">
                <a:solidFill>
                  <a:srgbClr val="000000"/>
                </a:solidFill>
              </a:rPr>
              <a:t>Airborne particles &gt; 10 microns</a:t>
            </a:r>
          </a:p>
          <a:p>
            <a:pPr lvl="1">
              <a:lnSpc>
                <a:spcPct val="90000"/>
              </a:lnSpc>
              <a:buFont typeface="Calibri" panose="020F0502020204030204" pitchFamily="34" charset="0"/>
              <a:buChar char="●"/>
            </a:pPr>
            <a:r>
              <a:rPr lang="en-US" altLang="en-US" sz="1600" dirty="0">
                <a:solidFill>
                  <a:srgbClr val="000000"/>
                </a:solidFill>
              </a:rPr>
              <a:t>Settle out of air quickly</a:t>
            </a:r>
          </a:p>
          <a:p>
            <a:pPr lvl="1">
              <a:lnSpc>
                <a:spcPct val="90000"/>
              </a:lnSpc>
              <a:buFont typeface="Calibri" panose="020F0502020204030204" pitchFamily="34" charset="0"/>
              <a:buChar char="●"/>
            </a:pPr>
            <a:r>
              <a:rPr lang="en-US" altLang="en-US" sz="1600" dirty="0">
                <a:solidFill>
                  <a:srgbClr val="000000"/>
                </a:solidFill>
              </a:rPr>
              <a:t>Mainly exposed by breathing near surfaces with dust mites</a:t>
            </a:r>
          </a:p>
          <a:p>
            <a:pPr lvl="1">
              <a:lnSpc>
                <a:spcPct val="90000"/>
              </a:lnSpc>
              <a:buFont typeface="Calibri" panose="020F0502020204030204" pitchFamily="34" charset="0"/>
              <a:buChar char="●"/>
            </a:pPr>
            <a:r>
              <a:rPr lang="en-US" altLang="en-US" sz="1600" dirty="0">
                <a:solidFill>
                  <a:srgbClr val="000000"/>
                </a:solidFill>
              </a:rPr>
              <a:t>Not easily transferred passively (e.g. from clothes to sofa)</a:t>
            </a:r>
          </a:p>
          <a:p>
            <a:pPr lvl="1">
              <a:lnSpc>
                <a:spcPct val="90000"/>
              </a:lnSpc>
              <a:buFont typeface="Calibri" panose="020F0502020204030204" pitchFamily="34" charset="0"/>
              <a:buChar char="●"/>
            </a:pPr>
            <a:r>
              <a:rPr lang="en-US" altLang="en-US" sz="1600" dirty="0">
                <a:solidFill>
                  <a:srgbClr val="000000"/>
                </a:solidFill>
              </a:rPr>
              <a:t>Mainly found in soft fabric furnishings</a:t>
            </a:r>
          </a:p>
        </p:txBody>
      </p:sp>
      <p:sp>
        <p:nvSpPr>
          <p:cNvPr id="5" name="Rectangle 4"/>
          <p:cNvSpPr/>
          <p:nvPr/>
        </p:nvSpPr>
        <p:spPr>
          <a:xfrm>
            <a:off x="888637" y="2953702"/>
            <a:ext cx="3340463" cy="369332"/>
          </a:xfrm>
          <a:prstGeom prst="rect">
            <a:avLst/>
          </a:prstGeom>
        </p:spPr>
        <p:txBody>
          <a:bodyPr wrap="square">
            <a:spAutoFit/>
          </a:bodyPr>
          <a:lstStyle/>
          <a:p>
            <a:pPr algn="ctr"/>
            <a:r>
              <a:rPr lang="en-US" b="1" dirty="0">
                <a:solidFill>
                  <a:srgbClr val="DE693D"/>
                </a:solidFill>
              </a:rPr>
              <a:t>Therefore</a:t>
            </a:r>
          </a:p>
        </p:txBody>
      </p:sp>
      <p:sp>
        <p:nvSpPr>
          <p:cNvPr id="4" name="Content Placeholder 2"/>
          <p:cNvSpPr txBox="1">
            <a:spLocks/>
          </p:cNvSpPr>
          <p:nvPr/>
        </p:nvSpPr>
        <p:spPr bwMode="auto">
          <a:xfrm>
            <a:off x="0" y="3384947"/>
            <a:ext cx="8229600" cy="157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11480" lvl="1" indent="0">
              <a:lnSpc>
                <a:spcPct val="90000"/>
              </a:lnSpc>
              <a:buNone/>
            </a:pPr>
            <a:r>
              <a:rPr lang="en-US" altLang="en-US" b="1" dirty="0">
                <a:solidFill>
                  <a:srgbClr val="005DAA"/>
                </a:solidFill>
              </a:rPr>
              <a:t>Allergen avoidance often focuses on the </a:t>
            </a:r>
            <a:r>
              <a:rPr lang="en-US" altLang="en-US" b="1" u="sng" dirty="0">
                <a:solidFill>
                  <a:srgbClr val="005DAA"/>
                </a:solidFill>
              </a:rPr>
              <a:t>surfaces</a:t>
            </a:r>
            <a:r>
              <a:rPr lang="en-US" altLang="en-US" b="1" dirty="0">
                <a:solidFill>
                  <a:srgbClr val="005DAA"/>
                </a:solidFill>
              </a:rPr>
              <a:t> rather than the air</a:t>
            </a:r>
          </a:p>
          <a:p>
            <a:pPr marL="1200150" lvl="2" indent="-285750">
              <a:buClr>
                <a:srgbClr val="DE693D"/>
              </a:buClr>
              <a:buFont typeface="Calibri" panose="020F0502020204030204" pitchFamily="34" charset="0"/>
              <a:buChar char="●"/>
            </a:pPr>
            <a:r>
              <a:rPr lang="en-US" altLang="en-US" sz="1600" dirty="0"/>
              <a:t>Wash bedding regularly</a:t>
            </a:r>
          </a:p>
          <a:p>
            <a:pPr marL="1200150" lvl="2" indent="-285750">
              <a:buClr>
                <a:srgbClr val="DE693D"/>
              </a:buClr>
              <a:buFont typeface="Calibri" panose="020F0502020204030204" pitchFamily="34" charset="0"/>
              <a:buChar char="●"/>
            </a:pPr>
            <a:r>
              <a:rPr lang="en-US" altLang="en-US" sz="1600" dirty="0"/>
              <a:t>Remove carpet if possible or vacuum regularly</a:t>
            </a:r>
          </a:p>
          <a:p>
            <a:pPr marL="1200150" lvl="2" indent="-285750">
              <a:buClr>
                <a:srgbClr val="DE693D"/>
              </a:buClr>
              <a:buFont typeface="Calibri" panose="020F0502020204030204" pitchFamily="34" charset="0"/>
              <a:buChar char="●"/>
            </a:pPr>
            <a:r>
              <a:rPr lang="en-US" altLang="en-US" sz="1600" dirty="0"/>
              <a:t>Use allergen-proof mattress and pillow covers</a:t>
            </a:r>
          </a:p>
        </p:txBody>
      </p:sp>
    </p:spTree>
    <p:extLst>
      <p:ext uri="{BB962C8B-B14F-4D97-AF65-F5344CB8AC3E}">
        <p14:creationId xmlns:p14="http://schemas.microsoft.com/office/powerpoint/2010/main" val="223274977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Dust mite intervention</a:t>
            </a:r>
            <a:endParaRPr lang="en-US" dirty="0">
              <a:solidFill>
                <a:srgbClr val="DE693D"/>
              </a:solidFill>
            </a:endParaRPr>
          </a:p>
        </p:txBody>
      </p:sp>
      <p:sp>
        <p:nvSpPr>
          <p:cNvPr id="3" name="Content Placeholder 2"/>
          <p:cNvSpPr>
            <a:spLocks noGrp="1"/>
          </p:cNvSpPr>
          <p:nvPr>
            <p:ph idx="1"/>
          </p:nvPr>
        </p:nvSpPr>
        <p:spPr>
          <a:xfrm>
            <a:off x="457200" y="944778"/>
            <a:ext cx="8285018" cy="1479767"/>
          </a:xfrm>
        </p:spPr>
        <p:txBody>
          <a:bodyPr/>
          <a:lstStyle/>
          <a:p>
            <a:pPr>
              <a:buFont typeface="Calibri" panose="020F0502020204030204" pitchFamily="34" charset="0"/>
              <a:buChar char="●"/>
            </a:pPr>
            <a:r>
              <a:rPr lang="en-US" sz="2000" b="0" dirty="0"/>
              <a:t>Removing the allergens is not the same as decreasing the dust mite population.</a:t>
            </a:r>
          </a:p>
          <a:p>
            <a:pPr>
              <a:buFont typeface="Calibri" panose="020F0502020204030204" pitchFamily="34" charset="0"/>
              <a:buChar char="●"/>
            </a:pPr>
            <a:r>
              <a:rPr lang="en-US" sz="2000" b="0" dirty="0"/>
              <a:t>Use a device (hygrometer) to measure relative humidity.</a:t>
            </a:r>
          </a:p>
          <a:p>
            <a:pPr>
              <a:buFont typeface="Calibri" panose="020F0502020204030204" pitchFamily="34" charset="0"/>
              <a:buChar char="●"/>
            </a:pPr>
            <a:r>
              <a:rPr lang="en-US" sz="2000" b="0" dirty="0"/>
              <a:t>Keep relative humidity 30%-50%* to help keep dust mite population low.</a:t>
            </a:r>
          </a:p>
        </p:txBody>
      </p:sp>
      <p:pic>
        <p:nvPicPr>
          <p:cNvPr id="5" name="Picture 4" descr="A hygrometer."/>
          <p:cNvPicPr>
            <a:picLocks noChangeAspect="1"/>
          </p:cNvPicPr>
          <p:nvPr/>
        </p:nvPicPr>
        <p:blipFill rotWithShape="1">
          <a:blip r:embed="rId3" cstate="print">
            <a:extLst>
              <a:ext uri="{28A0092B-C50C-407E-A947-70E740481C1C}">
                <a14:useLocalDpi xmlns:a14="http://schemas.microsoft.com/office/drawing/2010/main" val="0"/>
              </a:ext>
            </a:extLst>
          </a:blip>
          <a:srcRect l="9783" r="27933"/>
          <a:stretch/>
        </p:blipFill>
        <p:spPr>
          <a:xfrm rot="5400000">
            <a:off x="728251" y="2354494"/>
            <a:ext cx="1678010" cy="2020608"/>
          </a:xfrm>
          <a:prstGeom prst="rect">
            <a:avLst/>
          </a:prstGeom>
        </p:spPr>
      </p:pic>
      <p:sp>
        <p:nvSpPr>
          <p:cNvPr id="6" name="Right Brace 5">
            <a:extLst>
              <a:ext uri="{C183D7F6-B498-43B3-948B-1728B52AA6E4}">
                <adec:decorative xmlns:adec="http://schemas.microsoft.com/office/drawing/2017/decorative" val="1"/>
              </a:ext>
            </a:extLst>
          </p:cNvPr>
          <p:cNvSpPr/>
          <p:nvPr/>
        </p:nvSpPr>
        <p:spPr>
          <a:xfrm>
            <a:off x="2718492" y="2525792"/>
            <a:ext cx="419100" cy="16764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p:cNvSpPr/>
          <p:nvPr/>
        </p:nvSpPr>
        <p:spPr>
          <a:xfrm>
            <a:off x="3278524" y="3040826"/>
            <a:ext cx="4572000" cy="646331"/>
          </a:xfrm>
          <a:prstGeom prst="rect">
            <a:avLst/>
          </a:prstGeom>
        </p:spPr>
        <p:txBody>
          <a:bodyPr>
            <a:spAutoFit/>
          </a:bodyPr>
          <a:lstStyle/>
          <a:p>
            <a:pPr lvl="0" eaLnBrk="1" fontAlgn="auto" hangingPunct="1">
              <a:spcBef>
                <a:spcPts val="0"/>
              </a:spcBef>
              <a:spcAft>
                <a:spcPts val="0"/>
              </a:spcAft>
            </a:pPr>
            <a:r>
              <a:rPr lang="en-US" dirty="0">
                <a:solidFill>
                  <a:schemeClr val="tx1">
                    <a:lumMod val="75000"/>
                  </a:schemeClr>
                </a:solidFill>
                <a:latin typeface="Calibri" panose="020F0502020204030204"/>
              </a:rPr>
              <a:t>Measure humidity in several locations in home throughout the year.</a:t>
            </a:r>
          </a:p>
        </p:txBody>
      </p:sp>
      <p:sp>
        <p:nvSpPr>
          <p:cNvPr id="10" name="Rectangle 9"/>
          <p:cNvSpPr/>
          <p:nvPr/>
        </p:nvSpPr>
        <p:spPr>
          <a:xfrm>
            <a:off x="457200" y="4392484"/>
            <a:ext cx="8229600" cy="369332"/>
          </a:xfrm>
          <a:prstGeom prst="rect">
            <a:avLst/>
          </a:prstGeom>
        </p:spPr>
        <p:txBody>
          <a:bodyPr wrap="square">
            <a:spAutoFit/>
          </a:bodyPr>
          <a:lstStyle/>
          <a:p>
            <a:pPr lvl="0" eaLnBrk="1" fontAlgn="auto" hangingPunct="1">
              <a:spcBef>
                <a:spcPts val="0"/>
              </a:spcBef>
              <a:spcAft>
                <a:spcPts val="0"/>
              </a:spcAft>
            </a:pPr>
            <a:r>
              <a:rPr lang="en-US" dirty="0">
                <a:solidFill>
                  <a:prstClr val="black"/>
                </a:solidFill>
                <a:latin typeface="Calibri" panose="020F0502020204030204"/>
              </a:rPr>
              <a:t>*</a:t>
            </a:r>
            <a:r>
              <a:rPr lang="en-US" sz="1400" dirty="0">
                <a:solidFill>
                  <a:prstClr val="black"/>
                </a:solidFill>
                <a:latin typeface="Calibri" panose="020F0502020204030204"/>
              </a:rPr>
              <a:t> </a:t>
            </a:r>
            <a:r>
              <a:rPr lang="en-US" dirty="0">
                <a:solidFill>
                  <a:prstClr val="black"/>
                </a:solidFill>
                <a:latin typeface="Calibri" panose="020F0502020204030204"/>
              </a:rPr>
              <a:t>Less than 30% can dry out mucus membranes and promote respiratory infections.</a:t>
            </a:r>
          </a:p>
        </p:txBody>
      </p:sp>
    </p:spTree>
    <p:extLst>
      <p:ext uri="{BB962C8B-B14F-4D97-AF65-F5344CB8AC3E}">
        <p14:creationId xmlns:p14="http://schemas.microsoft.com/office/powerpoint/2010/main" val="371083103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77B1EF-0F93-4219-AD09-A6200DE973B6}"/>
              </a:ext>
            </a:extLst>
          </p:cNvPr>
          <p:cNvSpPr>
            <a:spLocks noGrp="1"/>
          </p:cNvSpPr>
          <p:nvPr>
            <p:ph type="title"/>
          </p:nvPr>
        </p:nvSpPr>
        <p:spPr>
          <a:xfrm>
            <a:off x="364332" y="643301"/>
            <a:ext cx="4207668" cy="857250"/>
          </a:xfrm>
        </p:spPr>
        <p:txBody>
          <a:bodyPr/>
          <a:lstStyle/>
          <a:p>
            <a:pPr lvl="0" algn="l"/>
            <a:r>
              <a:rPr lang="en-US" sz="2000" b="0" dirty="0">
                <a:solidFill>
                  <a:srgbClr val="000000"/>
                </a:solidFill>
                <a:ea typeface="+mn-ea"/>
                <a:cs typeface="Calibri" panose="020F0502020204030204" pitchFamily="34" charset="0"/>
              </a:rPr>
              <a:t>The goal of the Dust Mite Module is to find ways to reduce exposures to dust mite allergens</a:t>
            </a:r>
            <a:br>
              <a:rPr lang="en-US" sz="2000" b="0" dirty="0">
                <a:solidFill>
                  <a:srgbClr val="000000"/>
                </a:solidFill>
                <a:ea typeface="+mn-ea"/>
                <a:cs typeface="Calibri" panose="020F0502020204030204" pitchFamily="34" charset="0"/>
              </a:rPr>
            </a:br>
            <a:endParaRPr lang="en-US" dirty="0"/>
          </a:p>
        </p:txBody>
      </p:sp>
      <p:pic>
        <p:nvPicPr>
          <p:cNvPr id="2" name="Picture 1" descr="Screenshot of the Dust Mite Module of the Home Characteristics and Asthma Triggers: Assessment Checklist for Home Visitors."/>
          <p:cNvPicPr>
            <a:picLocks noChangeAspect="1"/>
          </p:cNvPicPr>
          <p:nvPr/>
        </p:nvPicPr>
        <p:blipFill rotWithShape="1">
          <a:blip r:embed="rId3" cstate="print">
            <a:extLst>
              <a:ext uri="{28A0092B-C50C-407E-A947-70E740481C1C}">
                <a14:useLocalDpi xmlns:a14="http://schemas.microsoft.com/office/drawing/2010/main" val="0"/>
              </a:ext>
            </a:extLst>
          </a:blip>
          <a:srcRect l="3696" t="2588" r="3696" b="4923"/>
          <a:stretch/>
        </p:blipFill>
        <p:spPr>
          <a:xfrm>
            <a:off x="5283843" y="260430"/>
            <a:ext cx="3593938" cy="4644996"/>
          </a:xfrm>
          <a:prstGeom prst="rect">
            <a:avLst/>
          </a:prstGeom>
        </p:spPr>
      </p:pic>
    </p:spTree>
    <p:extLst>
      <p:ext uri="{BB962C8B-B14F-4D97-AF65-F5344CB8AC3E}">
        <p14:creationId xmlns:p14="http://schemas.microsoft.com/office/powerpoint/2010/main" val="301512300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72082"/>
          </a:xfrm>
        </p:spPr>
        <p:txBody>
          <a:bodyPr>
            <a:normAutofit fontScale="90000"/>
          </a:bodyPr>
          <a:lstStyle/>
          <a:p>
            <a:pPr algn="ctr"/>
            <a:r>
              <a:rPr lang="en-US" altLang="en-US" dirty="0">
                <a:solidFill>
                  <a:srgbClr val="DE693D"/>
                </a:solidFill>
              </a:rPr>
              <a:t>Where you live could affect dust mite avoidance strategies</a:t>
            </a:r>
            <a:endParaRPr lang="en-US" dirty="0">
              <a:solidFill>
                <a:srgbClr val="DE693D"/>
              </a:solidFill>
            </a:endParaRPr>
          </a:p>
        </p:txBody>
      </p:sp>
      <p:pic>
        <p:nvPicPr>
          <p:cNvPr id="7" name="Picture 6" descr="Diagram of the United States with text indicating temperature and humidity differences of different regions.">
            <a:extLst>
              <a:ext uri="{FF2B5EF4-FFF2-40B4-BE49-F238E27FC236}">
                <a16:creationId xmlns:a16="http://schemas.microsoft.com/office/drawing/2014/main" id="{237D28D8-97BB-46FE-82F4-8B76F8F39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541" y="802469"/>
            <a:ext cx="6480917" cy="3887291"/>
          </a:xfrm>
          <a:prstGeom prst="rect">
            <a:avLst/>
          </a:prstGeom>
        </p:spPr>
      </p:pic>
      <p:sp>
        <p:nvSpPr>
          <p:cNvPr id="3" name="TextBox 2">
            <a:extLst>
              <a:ext uri="{FF2B5EF4-FFF2-40B4-BE49-F238E27FC236}">
                <a16:creationId xmlns:a16="http://schemas.microsoft.com/office/drawing/2014/main" id="{E4D4BF20-C9CE-49FE-9543-3ED6C4E4D398}"/>
              </a:ext>
            </a:extLst>
          </p:cNvPr>
          <p:cNvSpPr txBox="1"/>
          <p:nvPr/>
        </p:nvSpPr>
        <p:spPr>
          <a:xfrm>
            <a:off x="2047227" y="4206240"/>
            <a:ext cx="1611723" cy="461665"/>
          </a:xfrm>
          <a:prstGeom prst="rect">
            <a:avLst/>
          </a:prstGeom>
          <a:noFill/>
          <a:ln w="19050">
            <a:solidFill>
              <a:srgbClr val="DE693D"/>
            </a:solidFill>
          </a:ln>
        </p:spPr>
        <p:txBody>
          <a:bodyPr wrap="none" rtlCol="0">
            <a:spAutoFit/>
          </a:bodyPr>
          <a:lstStyle/>
          <a:p>
            <a:r>
              <a:rPr lang="en-US" sz="1200" dirty="0">
                <a:solidFill>
                  <a:srgbClr val="000000"/>
                </a:solidFill>
                <a:latin typeface="Calibri" panose="020F0502020204030204" pitchFamily="34" charset="0"/>
              </a:rPr>
              <a:t>Alaska= Cold/Very cold</a:t>
            </a:r>
          </a:p>
          <a:p>
            <a:r>
              <a:rPr lang="en-US" sz="1200" dirty="0">
                <a:solidFill>
                  <a:srgbClr val="000000"/>
                </a:solidFill>
                <a:latin typeface="Calibri" panose="020F0502020204030204" pitchFamily="34" charset="0"/>
              </a:rPr>
              <a:t>Hawaii = Hot-humid</a:t>
            </a:r>
          </a:p>
        </p:txBody>
      </p:sp>
      <p:sp>
        <p:nvSpPr>
          <p:cNvPr id="15" name="Rectangle 14">
            <a:extLst>
              <a:ext uri="{FF2B5EF4-FFF2-40B4-BE49-F238E27FC236}">
                <a16:creationId xmlns:a16="http://schemas.microsoft.com/office/drawing/2014/main" id="{1DA3AA75-DECF-447D-A4C0-17F60AE5506D}"/>
              </a:ext>
              <a:ext uri="{C183D7F6-B498-43B3-948B-1728B52AA6E4}">
                <adec:decorative xmlns:adec="http://schemas.microsoft.com/office/drawing/2017/decorative" val="1"/>
              </a:ext>
            </a:extLst>
          </p:cNvPr>
          <p:cNvSpPr/>
          <p:nvPr/>
        </p:nvSpPr>
        <p:spPr>
          <a:xfrm>
            <a:off x="1491846" y="1451497"/>
            <a:ext cx="563725" cy="276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C154B84-26DB-4B57-A5EB-18A2A414E64D}"/>
              </a:ext>
              <a:ext uri="{C183D7F6-B498-43B3-948B-1728B52AA6E4}">
                <adec:decorative xmlns:adec="http://schemas.microsoft.com/office/drawing/2017/decorative" val="1"/>
              </a:ext>
            </a:extLst>
          </p:cNvPr>
          <p:cNvSpPr/>
          <p:nvPr/>
        </p:nvSpPr>
        <p:spPr>
          <a:xfrm>
            <a:off x="6525158" y="4206240"/>
            <a:ext cx="799950" cy="493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F5D226A-EBEE-4000-92AA-7E596B76D5E8}"/>
              </a:ext>
            </a:extLst>
          </p:cNvPr>
          <p:cNvSpPr txBox="1"/>
          <p:nvPr/>
        </p:nvSpPr>
        <p:spPr>
          <a:xfrm>
            <a:off x="1158488" y="1420691"/>
            <a:ext cx="1027845" cy="276999"/>
          </a:xfrm>
          <a:prstGeom prst="rect">
            <a:avLst/>
          </a:prstGeom>
          <a:noFill/>
        </p:spPr>
        <p:txBody>
          <a:bodyPr wrap="none" rtlCol="0">
            <a:spAutoFit/>
          </a:bodyPr>
          <a:lstStyle/>
          <a:p>
            <a:r>
              <a:rPr lang="en-US" sz="1200" b="1" dirty="0">
                <a:solidFill>
                  <a:srgbClr val="66B1BE"/>
                </a:solidFill>
                <a:latin typeface="Arial Narrow" panose="020B0606020202030204" pitchFamily="34" charset="0"/>
              </a:rPr>
              <a:t>COOL/ HUMID</a:t>
            </a:r>
          </a:p>
        </p:txBody>
      </p:sp>
      <p:grpSp>
        <p:nvGrpSpPr>
          <p:cNvPr id="5" name="Group 4" descr="Hot and dry areas tend to have the lowest dust mite levels. ">
            <a:extLst>
              <a:ext uri="{FF2B5EF4-FFF2-40B4-BE49-F238E27FC236}">
                <a16:creationId xmlns:a16="http://schemas.microsoft.com/office/drawing/2014/main" id="{C475FBB5-47B6-4D9C-B75C-5CE57FAE229B}"/>
              </a:ext>
            </a:extLst>
          </p:cNvPr>
          <p:cNvGrpSpPr/>
          <p:nvPr/>
        </p:nvGrpSpPr>
        <p:grpSpPr>
          <a:xfrm>
            <a:off x="559917" y="2885684"/>
            <a:ext cx="1370196" cy="1281332"/>
            <a:chOff x="3573323" y="3308405"/>
            <a:chExt cx="969048" cy="847662"/>
          </a:xfrm>
        </p:grpSpPr>
        <p:sp>
          <p:nvSpPr>
            <p:cNvPr id="8" name="Speech Bubble: Rectangle with Corners Rounded 7">
              <a:extLst>
                <a:ext uri="{FF2B5EF4-FFF2-40B4-BE49-F238E27FC236}">
                  <a16:creationId xmlns:a16="http://schemas.microsoft.com/office/drawing/2014/main" id="{382CFC3B-274F-4D20-854E-D41C193B907D}"/>
                </a:ext>
              </a:extLst>
            </p:cNvPr>
            <p:cNvSpPr/>
            <p:nvPr/>
          </p:nvSpPr>
          <p:spPr>
            <a:xfrm rot="10800000">
              <a:off x="3573323" y="3308405"/>
              <a:ext cx="969048" cy="847662"/>
            </a:xfrm>
            <a:prstGeom prst="wedgeRoundRectCallout">
              <a:avLst>
                <a:gd name="adj1" fmla="val -83445"/>
                <a:gd name="adj2" fmla="val 4077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9" name="TextBox 8">
              <a:extLst>
                <a:ext uri="{FF2B5EF4-FFF2-40B4-BE49-F238E27FC236}">
                  <a16:creationId xmlns:a16="http://schemas.microsoft.com/office/drawing/2014/main" id="{96774CDE-F733-4052-B2C7-063A9F5406B3}"/>
                </a:ext>
              </a:extLst>
            </p:cNvPr>
            <p:cNvSpPr txBox="1"/>
            <p:nvPr/>
          </p:nvSpPr>
          <p:spPr>
            <a:xfrm>
              <a:off x="3686962" y="3361932"/>
              <a:ext cx="855409" cy="773714"/>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Hot and dry areas tend to have the lowest dust mite levels</a:t>
              </a:r>
            </a:p>
          </p:txBody>
        </p:sp>
      </p:grpSp>
      <p:grpSp>
        <p:nvGrpSpPr>
          <p:cNvPr id="13" name="Group 12" descr="Hot and humid areas tent o have the highest dust mite levels. ">
            <a:extLst>
              <a:ext uri="{FF2B5EF4-FFF2-40B4-BE49-F238E27FC236}">
                <a16:creationId xmlns:a16="http://schemas.microsoft.com/office/drawing/2014/main" id="{21FECD1D-3A1D-46F4-B02B-F92ADD478477}"/>
              </a:ext>
            </a:extLst>
          </p:cNvPr>
          <p:cNvGrpSpPr/>
          <p:nvPr/>
        </p:nvGrpSpPr>
        <p:grpSpPr>
          <a:xfrm>
            <a:off x="6694953" y="2966597"/>
            <a:ext cx="1589826" cy="961002"/>
            <a:chOff x="8038556" y="3016074"/>
            <a:chExt cx="969048" cy="574689"/>
          </a:xfrm>
        </p:grpSpPr>
        <p:sp>
          <p:nvSpPr>
            <p:cNvPr id="10" name="Speech Bubble: Rectangle with Corners Rounded 9">
              <a:extLst>
                <a:ext uri="{FF2B5EF4-FFF2-40B4-BE49-F238E27FC236}">
                  <a16:creationId xmlns:a16="http://schemas.microsoft.com/office/drawing/2014/main" id="{F4D15DC9-6B91-4BDC-99EB-902BE978835B}"/>
                </a:ext>
              </a:extLst>
            </p:cNvPr>
            <p:cNvSpPr/>
            <p:nvPr/>
          </p:nvSpPr>
          <p:spPr>
            <a:xfrm rot="10800000">
              <a:off x="8038556" y="3026046"/>
              <a:ext cx="969048" cy="564717"/>
            </a:xfrm>
            <a:prstGeom prst="wedgeRoundRectCallout">
              <a:avLst>
                <a:gd name="adj1" fmla="val 83737"/>
                <a:gd name="adj2" fmla="val -4566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1" name="TextBox 10">
              <a:extLst>
                <a:ext uri="{FF2B5EF4-FFF2-40B4-BE49-F238E27FC236}">
                  <a16:creationId xmlns:a16="http://schemas.microsoft.com/office/drawing/2014/main" id="{5B289ABA-9C3F-4C33-8952-BC4A8CCFE516}"/>
                </a:ext>
              </a:extLst>
            </p:cNvPr>
            <p:cNvSpPr txBox="1"/>
            <p:nvPr/>
          </p:nvSpPr>
          <p:spPr>
            <a:xfrm>
              <a:off x="8094695" y="3016074"/>
              <a:ext cx="879276" cy="570566"/>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Hot and humid areas tend to have the highest dust mite levels</a:t>
              </a:r>
            </a:p>
          </p:txBody>
        </p:sp>
      </p:grpSp>
    </p:spTree>
    <p:extLst>
      <p:ext uri="{BB962C8B-B14F-4D97-AF65-F5344CB8AC3E}">
        <p14:creationId xmlns:p14="http://schemas.microsoft.com/office/powerpoint/2010/main" val="334550617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77190"/>
            <a:ext cx="8229600" cy="766048"/>
          </a:xfrm>
        </p:spPr>
        <p:txBody>
          <a:bodyPr anchor="t">
            <a:normAutofit/>
          </a:bodyPr>
          <a:lstStyle/>
          <a:p>
            <a:pPr algn="ctr"/>
            <a:r>
              <a:rPr lang="en-US" dirty="0">
                <a:solidFill>
                  <a:srgbClr val="DE693D"/>
                </a:solidFill>
              </a:rPr>
              <a:t>Size range of asthma trigger particles in air</a:t>
            </a:r>
          </a:p>
        </p:txBody>
      </p:sp>
      <p:grpSp>
        <p:nvGrpSpPr>
          <p:cNvPr id="2" name="Group 1" descr="Asthma trigger particles in the air range in size. Second hand smoke is less than 5 microns. Cat and dog allergen range from less than 5 microns, to 23 microns. Mouse allergen range from less than 5 microns to 23 microns. Dust mite allergen from 15 to 23 microns. Cockroach allergen from 15 to 23 microns. Mold spores from 13-23 microns. Pollen grains from 23 to over 40 microns. ">
            <a:extLst>
              <a:ext uri="{FF2B5EF4-FFF2-40B4-BE49-F238E27FC236}">
                <a16:creationId xmlns:a16="http://schemas.microsoft.com/office/drawing/2014/main" id="{869B4E9C-879C-46F5-876C-EC3CE87E605D}"/>
              </a:ext>
            </a:extLst>
          </p:cNvPr>
          <p:cNvGrpSpPr/>
          <p:nvPr/>
        </p:nvGrpSpPr>
        <p:grpSpPr>
          <a:xfrm>
            <a:off x="452818" y="893657"/>
            <a:ext cx="7825520" cy="4007882"/>
            <a:chOff x="452818" y="893657"/>
            <a:chExt cx="7825520" cy="4007882"/>
          </a:xfrm>
        </p:grpSpPr>
        <p:sp>
          <p:nvSpPr>
            <p:cNvPr id="7" name="TextBox 6"/>
            <p:cNvSpPr txBox="1"/>
            <p:nvPr/>
          </p:nvSpPr>
          <p:spPr>
            <a:xfrm>
              <a:off x="4130375" y="4593762"/>
              <a:ext cx="1768883" cy="307777"/>
            </a:xfrm>
            <a:prstGeom prst="rect">
              <a:avLst/>
            </a:prstGeom>
            <a:noFill/>
          </p:spPr>
          <p:txBody>
            <a:bodyPr wrap="none" rtlCol="0">
              <a:spAutoFit/>
            </a:bodyPr>
            <a:lstStyle/>
            <a:p>
              <a:r>
                <a:rPr lang="en-US" sz="1400" dirty="0">
                  <a:solidFill>
                    <a:srgbClr val="000000"/>
                  </a:solidFill>
                  <a:latin typeface="Calibri" panose="020F0502020204030204" pitchFamily="34" charset="0"/>
                  <a:cs typeface="Calibri" panose="020F0502020204030204" pitchFamily="34" charset="0"/>
                </a:rPr>
                <a:t>Particle size (microns)</a:t>
              </a:r>
            </a:p>
          </p:txBody>
        </p:sp>
        <p:sp>
          <p:nvSpPr>
            <p:cNvPr id="8" name="Rectangle 7"/>
            <p:cNvSpPr/>
            <p:nvPr/>
          </p:nvSpPr>
          <p:spPr>
            <a:xfrm>
              <a:off x="2272592" y="1753514"/>
              <a:ext cx="6005746" cy="2542926"/>
            </a:xfrm>
            <a:prstGeom prst="rect">
              <a:avLst/>
            </a:prstGeom>
            <a:noFill/>
            <a:ln w="28575">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782507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39542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96576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36108"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descr="Figure showing different size ranges of particles such as allergens, secondhand smoke, mold, and pollen."/>
            <p:cNvCxnSpPr/>
            <p:nvPr/>
          </p:nvCxnSpPr>
          <p:spPr>
            <a:xfrm>
              <a:off x="610645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67679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247138"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748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8782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58167"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2851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9885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69197"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7032" y="2199818"/>
              <a:ext cx="1397370"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Cat/dog</a:t>
              </a:r>
              <a:r>
                <a:rPr lang="en-US" sz="1400" dirty="0">
                  <a:solidFill>
                    <a:srgbClr val="005DAA"/>
                  </a:solidFill>
                  <a:latin typeface="Calibri" panose="020F0502020204030204" pitchFamily="34" charset="0"/>
                  <a:cs typeface="Calibri" panose="020F0502020204030204" pitchFamily="34" charset="0"/>
                </a:rPr>
                <a:t> </a:t>
              </a:r>
              <a:r>
                <a:rPr lang="en-US" sz="1400" dirty="0">
                  <a:solidFill>
                    <a:srgbClr val="000000"/>
                  </a:solidFill>
                  <a:latin typeface="Calibri" panose="020F0502020204030204" pitchFamily="34" charset="0"/>
                  <a:cs typeface="Calibri" panose="020F0502020204030204" pitchFamily="34" charset="0"/>
                </a:rPr>
                <a:t>allergen</a:t>
              </a:r>
            </a:p>
          </p:txBody>
        </p:sp>
        <p:sp>
          <p:nvSpPr>
            <p:cNvPr id="23" name="TextBox 22"/>
            <p:cNvSpPr txBox="1"/>
            <p:nvPr/>
          </p:nvSpPr>
          <p:spPr>
            <a:xfrm>
              <a:off x="728720" y="2534194"/>
              <a:ext cx="1315681"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Mouse allergen</a:t>
              </a:r>
            </a:p>
          </p:txBody>
        </p:sp>
        <p:sp>
          <p:nvSpPr>
            <p:cNvPr id="24" name="TextBox 23"/>
            <p:cNvSpPr txBox="1"/>
            <p:nvPr/>
          </p:nvSpPr>
          <p:spPr>
            <a:xfrm>
              <a:off x="524241" y="2868570"/>
              <a:ext cx="1520161"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Dust mite allergen</a:t>
              </a:r>
            </a:p>
          </p:txBody>
        </p:sp>
        <p:sp>
          <p:nvSpPr>
            <p:cNvPr id="25" name="TextBox 24"/>
            <p:cNvSpPr txBox="1"/>
            <p:nvPr/>
          </p:nvSpPr>
          <p:spPr>
            <a:xfrm>
              <a:off x="473522" y="3202946"/>
              <a:ext cx="1570880"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Cockroach allergen</a:t>
              </a:r>
            </a:p>
          </p:txBody>
        </p:sp>
        <p:sp>
          <p:nvSpPr>
            <p:cNvPr id="26" name="TextBox 25"/>
            <p:cNvSpPr txBox="1"/>
            <p:nvPr/>
          </p:nvSpPr>
          <p:spPr>
            <a:xfrm>
              <a:off x="930826" y="3871701"/>
              <a:ext cx="1113576"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Pollen grains</a:t>
              </a:r>
            </a:p>
          </p:txBody>
        </p:sp>
        <p:sp>
          <p:nvSpPr>
            <p:cNvPr id="27" name="TextBox 26"/>
            <p:cNvSpPr txBox="1"/>
            <p:nvPr/>
          </p:nvSpPr>
          <p:spPr>
            <a:xfrm>
              <a:off x="2540891" y="4322222"/>
              <a:ext cx="266824"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5</a:t>
              </a:r>
            </a:p>
          </p:txBody>
        </p:sp>
        <p:sp>
          <p:nvSpPr>
            <p:cNvPr id="28" name="TextBox 27"/>
            <p:cNvSpPr txBox="1"/>
            <p:nvPr/>
          </p:nvSpPr>
          <p:spPr>
            <a:xfrm>
              <a:off x="6739791" y="4322222"/>
              <a:ext cx="491022"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30</a:t>
              </a:r>
            </a:p>
          </p:txBody>
        </p:sp>
        <p:sp>
          <p:nvSpPr>
            <p:cNvPr id="29" name="TextBox 28"/>
            <p:cNvSpPr txBox="1"/>
            <p:nvPr/>
          </p:nvSpPr>
          <p:spPr>
            <a:xfrm>
              <a:off x="3314216" y="4322222"/>
              <a:ext cx="428040"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10</a:t>
              </a:r>
            </a:p>
          </p:txBody>
        </p:sp>
        <p:sp>
          <p:nvSpPr>
            <p:cNvPr id="30" name="TextBox 29"/>
            <p:cNvSpPr txBox="1"/>
            <p:nvPr/>
          </p:nvSpPr>
          <p:spPr>
            <a:xfrm>
              <a:off x="5883787" y="4322222"/>
              <a:ext cx="495199"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25</a:t>
              </a:r>
            </a:p>
          </p:txBody>
        </p:sp>
        <p:sp>
          <p:nvSpPr>
            <p:cNvPr id="31" name="TextBox 30"/>
            <p:cNvSpPr txBox="1"/>
            <p:nvPr/>
          </p:nvSpPr>
          <p:spPr>
            <a:xfrm>
              <a:off x="5011218" y="4322222"/>
              <a:ext cx="511765"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20</a:t>
              </a:r>
            </a:p>
          </p:txBody>
        </p:sp>
        <p:sp>
          <p:nvSpPr>
            <p:cNvPr id="32" name="TextBox 31"/>
            <p:cNvSpPr txBox="1"/>
            <p:nvPr/>
          </p:nvSpPr>
          <p:spPr>
            <a:xfrm>
              <a:off x="4208313" y="4322222"/>
              <a:ext cx="380807"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15</a:t>
              </a:r>
            </a:p>
          </p:txBody>
        </p:sp>
        <p:sp>
          <p:nvSpPr>
            <p:cNvPr id="33" name="TextBox 32"/>
            <p:cNvSpPr txBox="1"/>
            <p:nvPr/>
          </p:nvSpPr>
          <p:spPr>
            <a:xfrm>
              <a:off x="7591620" y="4322222"/>
              <a:ext cx="491022" cy="307777"/>
            </a:xfrm>
            <a:prstGeom prst="rect">
              <a:avLst/>
            </a:prstGeom>
            <a:noFill/>
          </p:spPr>
          <p:txBody>
            <a:bodyPr wrap="square" rtlCol="0">
              <a:spAutoFit/>
            </a:bodyPr>
            <a:lstStyle/>
            <a:p>
              <a:pPr algn="ctr"/>
              <a:r>
                <a:rPr lang="en-US" sz="1400" dirty="0">
                  <a:solidFill>
                    <a:srgbClr val="005DAA"/>
                  </a:solidFill>
                  <a:latin typeface="Calibri" panose="020F0502020204030204" pitchFamily="34" charset="0"/>
                  <a:cs typeface="Calibri" panose="020F0502020204030204" pitchFamily="34" charset="0"/>
                </a:rPr>
                <a:t>40</a:t>
              </a:r>
            </a:p>
          </p:txBody>
        </p:sp>
        <p:cxnSp>
          <p:nvCxnSpPr>
            <p:cNvPr id="34" name="Straight Arrow Connector 33"/>
            <p:cNvCxnSpPr/>
            <p:nvPr/>
          </p:nvCxnSpPr>
          <p:spPr>
            <a:xfrm>
              <a:off x="2272592" y="2387579"/>
              <a:ext cx="3404203"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281967" y="2717975"/>
              <a:ext cx="3404203"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3947293" y="3374679"/>
              <a:ext cx="1748828" cy="17735"/>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8126" y="4033490"/>
              <a:ext cx="2590212"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095170" y="3720789"/>
              <a:ext cx="3452269" cy="8701"/>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54807" y="3537322"/>
              <a:ext cx="1089595"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Mold spores</a:t>
              </a:r>
            </a:p>
          </p:txBody>
        </p:sp>
        <p:cxnSp>
          <p:nvCxnSpPr>
            <p:cNvPr id="40" name="Straight Arrow Connector 39"/>
            <p:cNvCxnSpPr/>
            <p:nvPr/>
          </p:nvCxnSpPr>
          <p:spPr>
            <a:xfrm>
              <a:off x="3953948" y="3058374"/>
              <a:ext cx="1742172"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Left Brace 40"/>
            <p:cNvSpPr/>
            <p:nvPr/>
          </p:nvSpPr>
          <p:spPr>
            <a:xfrm rot="5400000">
              <a:off x="2269598" y="1211971"/>
              <a:ext cx="423299" cy="398562"/>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Left Brace 41"/>
            <p:cNvSpPr/>
            <p:nvPr/>
          </p:nvSpPr>
          <p:spPr>
            <a:xfrm rot="5400000">
              <a:off x="3080505" y="792580"/>
              <a:ext cx="435974" cy="1235926"/>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3" name="Left Brace 42"/>
            <p:cNvSpPr/>
            <p:nvPr/>
          </p:nvSpPr>
          <p:spPr>
            <a:xfrm rot="5400000">
              <a:off x="5894828" y="-741246"/>
              <a:ext cx="435974" cy="4331045"/>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TextBox 43"/>
            <p:cNvSpPr txBox="1"/>
            <p:nvPr/>
          </p:nvSpPr>
          <p:spPr>
            <a:xfrm>
              <a:off x="2172878" y="893657"/>
              <a:ext cx="579005" cy="307777"/>
            </a:xfrm>
            <a:prstGeom prst="rect">
              <a:avLst/>
            </a:prstGeom>
            <a:noFill/>
          </p:spPr>
          <p:txBody>
            <a:bodyPr wrap="none" rtlCol="0">
              <a:spAutoFit/>
            </a:bodyPr>
            <a:lstStyle/>
            <a:p>
              <a:r>
                <a:rPr lang="en-US" sz="1400" dirty="0">
                  <a:solidFill>
                    <a:srgbClr val="005DAA"/>
                  </a:solidFill>
                  <a:latin typeface="Calibri" panose="020F0502020204030204" pitchFamily="34" charset="0"/>
                  <a:cs typeface="Calibri" panose="020F0502020204030204" pitchFamily="34" charset="0"/>
                </a:rPr>
                <a:t>Small</a:t>
              </a:r>
            </a:p>
          </p:txBody>
        </p:sp>
        <p:sp>
          <p:nvSpPr>
            <p:cNvPr id="45" name="TextBox 44"/>
            <p:cNvSpPr txBox="1"/>
            <p:nvPr/>
          </p:nvSpPr>
          <p:spPr>
            <a:xfrm>
              <a:off x="2933465" y="900155"/>
              <a:ext cx="801824" cy="307777"/>
            </a:xfrm>
            <a:prstGeom prst="rect">
              <a:avLst/>
            </a:prstGeom>
            <a:noFill/>
          </p:spPr>
          <p:txBody>
            <a:bodyPr wrap="none" rtlCol="0">
              <a:spAutoFit/>
            </a:bodyPr>
            <a:lstStyle/>
            <a:p>
              <a:r>
                <a:rPr lang="en-US" sz="1400" dirty="0">
                  <a:solidFill>
                    <a:srgbClr val="005DAA"/>
                  </a:solidFill>
                  <a:latin typeface="Calibri" panose="020F0502020204030204" pitchFamily="34" charset="0"/>
                  <a:cs typeface="Calibri" panose="020F0502020204030204" pitchFamily="34" charset="0"/>
                </a:rPr>
                <a:t>Medium</a:t>
              </a:r>
            </a:p>
          </p:txBody>
        </p:sp>
        <p:sp>
          <p:nvSpPr>
            <p:cNvPr id="46" name="TextBox 45"/>
            <p:cNvSpPr txBox="1"/>
            <p:nvPr/>
          </p:nvSpPr>
          <p:spPr>
            <a:xfrm>
              <a:off x="5798082" y="911464"/>
              <a:ext cx="579902" cy="307777"/>
            </a:xfrm>
            <a:prstGeom prst="rect">
              <a:avLst/>
            </a:prstGeom>
            <a:noFill/>
          </p:spPr>
          <p:txBody>
            <a:bodyPr wrap="none" rtlCol="0">
              <a:spAutoFit/>
            </a:bodyPr>
            <a:lstStyle/>
            <a:p>
              <a:r>
                <a:rPr lang="en-US" sz="1400" dirty="0">
                  <a:solidFill>
                    <a:srgbClr val="005DAA"/>
                  </a:solidFill>
                  <a:latin typeface="Calibri" panose="020F0502020204030204" pitchFamily="34" charset="0"/>
                  <a:cs typeface="Calibri" panose="020F0502020204030204" pitchFamily="34" charset="0"/>
                </a:rPr>
                <a:t>Large</a:t>
              </a:r>
            </a:p>
          </p:txBody>
        </p:sp>
        <p:cxnSp>
          <p:nvCxnSpPr>
            <p:cNvPr id="6" name="Straight Arrow Connector 5">
              <a:extLst>
                <a:ext uri="{FF2B5EF4-FFF2-40B4-BE49-F238E27FC236}">
                  <a16:creationId xmlns:a16="http://schemas.microsoft.com/office/drawing/2014/main" id="{96429C74-F468-4624-A6C6-48321D49B068}"/>
                </a:ext>
              </a:extLst>
            </p:cNvPr>
            <p:cNvCxnSpPr>
              <a:cxnSpLocks/>
            </p:cNvCxnSpPr>
            <p:nvPr/>
          </p:nvCxnSpPr>
          <p:spPr>
            <a:xfrm flipH="1">
              <a:off x="2281967" y="2020550"/>
              <a:ext cx="180413" cy="0"/>
            </a:xfrm>
            <a:prstGeom prst="straightConnector1">
              <a:avLst/>
            </a:prstGeom>
            <a:ln w="38100">
              <a:solidFill>
                <a:srgbClr val="DE693D"/>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965F702-C244-4FE3-A4D4-8BCBE1AD5207}"/>
                </a:ext>
              </a:extLst>
            </p:cNvPr>
            <p:cNvSpPr txBox="1"/>
            <p:nvPr/>
          </p:nvSpPr>
          <p:spPr>
            <a:xfrm>
              <a:off x="452818" y="1865442"/>
              <a:ext cx="1597681" cy="307777"/>
            </a:xfrm>
            <a:prstGeom prst="rect">
              <a:avLst/>
            </a:prstGeom>
            <a:noFill/>
          </p:spPr>
          <p:txBody>
            <a:bodyPr wrap="none" rtlCol="0">
              <a:spAutoFit/>
            </a:bodyPr>
            <a:lstStyle/>
            <a:p>
              <a:pPr algn="r"/>
              <a:r>
                <a:rPr lang="en-US" sz="1400" dirty="0">
                  <a:solidFill>
                    <a:srgbClr val="000000"/>
                  </a:solidFill>
                  <a:latin typeface="Calibri" panose="020F0502020204030204" pitchFamily="34" charset="0"/>
                  <a:cs typeface="Calibri" panose="020F0502020204030204" pitchFamily="34" charset="0"/>
                </a:rPr>
                <a:t>Secondhand smoke</a:t>
              </a:r>
            </a:p>
          </p:txBody>
        </p:sp>
      </p:grpSp>
    </p:spTree>
    <p:extLst>
      <p:ext uri="{BB962C8B-B14F-4D97-AF65-F5344CB8AC3E}">
        <p14:creationId xmlns:p14="http://schemas.microsoft.com/office/powerpoint/2010/main" val="49180526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548641" y="-1223834"/>
            <a:ext cx="8294913" cy="1223834"/>
          </a:xfrm>
        </p:spPr>
        <p:txBody>
          <a:bodyPr/>
          <a:lstStyle/>
          <a:p>
            <a:pPr algn="ctr"/>
            <a:r>
              <a:rPr lang="en-US" sz="3600" dirty="0"/>
              <a:t>Additional resources (section Break)</a:t>
            </a:r>
          </a:p>
        </p:txBody>
      </p:sp>
      <p:sp>
        <p:nvSpPr>
          <p:cNvPr id="3" name="Rectangle 2">
            <a:extLst>
              <a:ext uri="{FF2B5EF4-FFF2-40B4-BE49-F238E27FC236}">
                <a16:creationId xmlns:a16="http://schemas.microsoft.com/office/drawing/2014/main" id="{0A69571D-2EB8-4041-B6ED-4B004853EEB3}"/>
              </a:ext>
            </a:extLst>
          </p:cNvPr>
          <p:cNvSpPr/>
          <p:nvPr/>
        </p:nvSpPr>
        <p:spPr>
          <a:xfrm>
            <a:off x="2057400" y="1148626"/>
            <a:ext cx="5029200" cy="646331"/>
          </a:xfrm>
          <a:prstGeom prst="rect">
            <a:avLst/>
          </a:prstGeom>
        </p:spPr>
        <p:txBody>
          <a:bodyPr wrap="square">
            <a:spAutoFit/>
          </a:bodyPr>
          <a:lstStyle/>
          <a:p>
            <a:r>
              <a:rPr lang="en-US" sz="3600" b="1" cap="all" dirty="0">
                <a:solidFill>
                  <a:srgbClr val="FFFFFF"/>
                </a:solidFill>
                <a:latin typeface="Calibri" pitchFamily="34" charset="0"/>
                <a:ea typeface="+mj-ea"/>
                <a:cs typeface="+mj-cs"/>
              </a:rPr>
              <a:t>Additional resources</a:t>
            </a:r>
            <a:endParaRPr lang="en-US" dirty="0"/>
          </a:p>
        </p:txBody>
      </p:sp>
    </p:spTree>
    <p:extLst>
      <p:ext uri="{BB962C8B-B14F-4D97-AF65-F5344CB8AC3E}">
        <p14:creationId xmlns:p14="http://schemas.microsoft.com/office/powerpoint/2010/main" val="83138594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D3483C-20AA-4E21-AA1F-BF6300E21DE3}"/>
              </a:ext>
            </a:extLst>
          </p:cNvPr>
          <p:cNvSpPr>
            <a:spLocks noGrp="1"/>
          </p:cNvSpPr>
          <p:nvPr>
            <p:ph type="title"/>
          </p:nvPr>
        </p:nvSpPr>
        <p:spPr/>
        <p:txBody>
          <a:bodyPr/>
          <a:lstStyle/>
          <a:p>
            <a:r>
              <a:rPr lang="en-US" dirty="0"/>
              <a:t>Additional Resources</a:t>
            </a:r>
          </a:p>
        </p:txBody>
      </p:sp>
      <p:sp>
        <p:nvSpPr>
          <p:cNvPr id="3" name="Content Placeholder 2"/>
          <p:cNvSpPr>
            <a:spLocks noGrp="1"/>
          </p:cNvSpPr>
          <p:nvPr>
            <p:ph idx="1"/>
          </p:nvPr>
        </p:nvSpPr>
        <p:spPr/>
        <p:txBody>
          <a:bodyPr/>
          <a:lstStyle/>
          <a:p>
            <a:pPr marL="0" lvl="0" indent="0">
              <a:buNone/>
            </a:pPr>
            <a:r>
              <a:rPr lang="en-US" sz="1400" u="sng" dirty="0"/>
              <a:t>Asthma</a:t>
            </a:r>
          </a:p>
          <a:p>
            <a:pPr lvl="0">
              <a:buFont typeface="Calibri" panose="020F0502020204030204" pitchFamily="34" charset="0"/>
              <a:buChar char="●"/>
            </a:pPr>
            <a:r>
              <a:rPr lang="en-US" sz="1400" b="0" dirty="0"/>
              <a:t>CDC: </a:t>
            </a:r>
            <a:r>
              <a:rPr lang="en-US" sz="1400" b="0" u="sng" dirty="0">
                <a:hlinkClick r:id="rId3"/>
              </a:rPr>
              <a:t>www.cdc.gov/asthma/triggers.html</a:t>
            </a:r>
            <a:r>
              <a:rPr lang="en-US" sz="1400" b="0" dirty="0"/>
              <a:t> </a:t>
            </a:r>
          </a:p>
          <a:p>
            <a:pPr lvl="0">
              <a:buFont typeface="Calibri" panose="020F0502020204030204" pitchFamily="34" charset="0"/>
              <a:buChar char="●"/>
            </a:pPr>
            <a:r>
              <a:rPr lang="en-US" sz="1400" b="0" dirty="0"/>
              <a:t>EPA: </a:t>
            </a:r>
            <a:r>
              <a:rPr lang="en-US" sz="1400" b="0" dirty="0">
                <a:hlinkClick r:id="rId4"/>
              </a:rPr>
              <a:t>www.epa.gov/asthma/asthma-triggers-gain-control</a:t>
            </a:r>
            <a:r>
              <a:rPr lang="en-US" sz="1400" b="0" dirty="0"/>
              <a:t> </a:t>
            </a:r>
          </a:p>
          <a:p>
            <a:pPr lvl="0">
              <a:buFont typeface="Calibri" panose="020F0502020204030204" pitchFamily="34" charset="0"/>
              <a:buChar char="●"/>
            </a:pPr>
            <a:r>
              <a:rPr lang="en-US" sz="1400" b="0" dirty="0"/>
              <a:t>HUD:  </a:t>
            </a:r>
            <a:r>
              <a:rPr lang="en-US" sz="1400" b="0" dirty="0">
                <a:hlinkClick r:id="rId5"/>
              </a:rPr>
              <a:t>www.hud.gov/program_offices/healthy_homes/healthyhomes/asthma</a:t>
            </a:r>
            <a:endParaRPr lang="en-US" sz="1400" b="0" dirty="0"/>
          </a:p>
          <a:p>
            <a:pPr lvl="0">
              <a:buFont typeface="Calibri" panose="020F0502020204030204" pitchFamily="34" charset="0"/>
              <a:buChar char="●"/>
            </a:pPr>
            <a:r>
              <a:rPr lang="en-US" sz="1400" u="sng" dirty="0">
                <a:cs typeface="Calibri" panose="020F0502020204030204" pitchFamily="34" charset="0"/>
              </a:rPr>
              <a:t>Particles</a:t>
            </a:r>
          </a:p>
          <a:p>
            <a:pPr lvl="0">
              <a:buFont typeface="Calibri" panose="020F0502020204030204" pitchFamily="34" charset="0"/>
              <a:buChar char="●"/>
            </a:pPr>
            <a:r>
              <a:rPr lang="en-US" sz="1400" b="0" dirty="0">
                <a:cs typeface="Calibri" panose="020F0502020204030204" pitchFamily="34" charset="0"/>
              </a:rPr>
              <a:t>EPA’s Air Cleaners in the Home:  </a:t>
            </a:r>
            <a:r>
              <a:rPr lang="en-US" sz="1400" b="0" dirty="0">
                <a:cs typeface="Calibri" panose="020F0502020204030204" pitchFamily="34" charset="0"/>
                <a:hlinkClick r:id="rId6"/>
              </a:rPr>
              <a:t>www.epa.gov/indoor-air-quality-iaq/air-cleaners-and-air-filters-home</a:t>
            </a:r>
            <a:endParaRPr lang="en-US" sz="1400" b="0" dirty="0">
              <a:cs typeface="Calibri" panose="020F0502020204030204" pitchFamily="34" charset="0"/>
            </a:endParaRPr>
          </a:p>
          <a:p>
            <a:pPr lvl="0">
              <a:buFont typeface="Calibri" panose="020F0502020204030204" pitchFamily="34" charset="0"/>
              <a:buChar char="●"/>
            </a:pPr>
            <a:r>
              <a:rPr lang="en-US" sz="1400" u="sng" dirty="0"/>
              <a:t>Renters</a:t>
            </a:r>
          </a:p>
          <a:p>
            <a:pPr lvl="0">
              <a:buFont typeface="Calibri" panose="020F0502020204030204" pitchFamily="34" charset="0"/>
              <a:buChar char="●"/>
            </a:pPr>
            <a:r>
              <a:rPr lang="en-US" sz="1400" b="0" dirty="0"/>
              <a:t>Tenant’s right groups by state:  </a:t>
            </a:r>
            <a:r>
              <a:rPr lang="en-US" sz="1400" b="0" dirty="0">
                <a:solidFill>
                  <a:srgbClr val="0F56DC"/>
                </a:solidFill>
                <a:hlinkClick r:id="rId7">
                  <a:extLst>
                    <a:ext uri="{A12FA001-AC4F-418D-AE19-62706E023703}">
                      <ahyp:hlinkClr xmlns:ahyp="http://schemas.microsoft.com/office/drawing/2018/hyperlinkcolor" val="tx"/>
                    </a:ext>
                  </a:extLst>
                </a:hlinkClick>
              </a:rPr>
              <a:t>https://www.hud.gov/topics/rental_assistance/tenantrights</a:t>
            </a:r>
            <a:r>
              <a:rPr lang="en-US" sz="1400" b="0" dirty="0">
                <a:solidFill>
                  <a:srgbClr val="0F56DC"/>
                </a:solidFill>
              </a:rPr>
              <a:t> </a:t>
            </a:r>
          </a:p>
          <a:p>
            <a:pPr marL="0" lvl="0" indent="0">
              <a:buNone/>
            </a:pPr>
            <a:r>
              <a:rPr lang="en-US" sz="1400" u="sng" dirty="0"/>
              <a:t>Smoking</a:t>
            </a:r>
          </a:p>
          <a:p>
            <a:pPr marL="0" lvl="0" indent="0">
              <a:buNone/>
            </a:pPr>
            <a:r>
              <a:rPr lang="en-US" sz="1400" b="0" dirty="0"/>
              <a:t>How to stop smoking</a:t>
            </a:r>
          </a:p>
          <a:p>
            <a:pPr lvl="0">
              <a:buFont typeface="Calibri" panose="020F0502020204030204" pitchFamily="34" charset="0"/>
              <a:buChar char="●"/>
            </a:pPr>
            <a:r>
              <a:rPr lang="en-US" sz="1400" b="0" dirty="0"/>
              <a:t>Free Help Talk to a trained coach who can help you quit. Call 1-800-QUIT-NOW (1-800-784-8669)</a:t>
            </a:r>
          </a:p>
          <a:p>
            <a:pPr lvl="0">
              <a:buFont typeface="Calibri" panose="020F0502020204030204" pitchFamily="34" charset="0"/>
              <a:buChar char="●"/>
            </a:pPr>
            <a:r>
              <a:rPr lang="en-US" sz="1400" b="0" dirty="0"/>
              <a:t>Go to </a:t>
            </a:r>
            <a:r>
              <a:rPr lang="en-US" sz="1400" b="0" u="sng" dirty="0">
                <a:hlinkClick r:id="rId8"/>
              </a:rPr>
              <a:t>www.smokefree.gov</a:t>
            </a:r>
            <a:r>
              <a:rPr lang="en-US" sz="1400" b="0" dirty="0"/>
              <a:t> if someone you know smokes and wants to quit.</a:t>
            </a:r>
          </a:p>
          <a:p>
            <a:pPr lvl="0">
              <a:buFont typeface="Calibri" panose="020F0502020204030204" pitchFamily="34" charset="0"/>
              <a:buChar char="●"/>
            </a:pPr>
            <a:r>
              <a:rPr lang="en-US" sz="1400" b="0" dirty="0"/>
              <a:t>How to set up a smoke-free policy for your home: </a:t>
            </a:r>
          </a:p>
          <a:p>
            <a:pPr marL="0" lvl="0" indent="0">
              <a:buNone/>
            </a:pPr>
            <a:r>
              <a:rPr lang="en-US" sz="1400" b="0" u="sng" dirty="0">
                <a:hlinkClick r:id="rId9"/>
              </a:rPr>
              <a:t>https://www.hud.gov/program_offices/healthy_homes/smokefree2</a:t>
            </a:r>
            <a:endParaRPr lang="en-US" sz="1400" b="0" dirty="0"/>
          </a:p>
          <a:p>
            <a:pPr marL="0" lvl="0" indent="0">
              <a:buNone/>
            </a:pPr>
            <a:endParaRPr lang="en-US" dirty="0"/>
          </a:p>
          <a:p>
            <a:endParaRPr lang="en-US" dirty="0"/>
          </a:p>
        </p:txBody>
      </p:sp>
    </p:spTree>
    <p:extLst>
      <p:ext uri="{BB962C8B-B14F-4D97-AF65-F5344CB8AC3E}">
        <p14:creationId xmlns:p14="http://schemas.microsoft.com/office/powerpoint/2010/main" val="14943471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DE693D"/>
                </a:solidFill>
              </a:rPr>
              <a:t>Additional resources (cont’d)</a:t>
            </a:r>
          </a:p>
        </p:txBody>
      </p:sp>
      <p:sp>
        <p:nvSpPr>
          <p:cNvPr id="3" name="Content Placeholder 2"/>
          <p:cNvSpPr>
            <a:spLocks noGrp="1"/>
          </p:cNvSpPr>
          <p:nvPr>
            <p:ph idx="1"/>
          </p:nvPr>
        </p:nvSpPr>
        <p:spPr>
          <a:xfrm>
            <a:off x="457200" y="902439"/>
            <a:ext cx="8229600" cy="3143250"/>
          </a:xfrm>
        </p:spPr>
        <p:txBody>
          <a:bodyPr/>
          <a:lstStyle/>
          <a:p>
            <a:pPr marL="0" indent="0">
              <a:buNone/>
            </a:pPr>
            <a:r>
              <a:rPr lang="en-US" sz="2000" u="sng" dirty="0">
                <a:cs typeface="Calibri" panose="020F0502020204030204" pitchFamily="34" charset="0"/>
              </a:rPr>
              <a:t>Moisture and mold</a:t>
            </a:r>
          </a:p>
          <a:p>
            <a:pPr>
              <a:buFont typeface="Calibri" panose="020F0502020204030204" pitchFamily="34" charset="0"/>
              <a:buChar char="●"/>
            </a:pPr>
            <a:r>
              <a:rPr lang="en-US" sz="2000" b="0" dirty="0">
                <a:cs typeface="Calibri" panose="020F0502020204030204" pitchFamily="34" charset="0"/>
              </a:rPr>
              <a:t>A Brief Guide to Mold, Moisture and Your Home: </a:t>
            </a:r>
            <a:r>
              <a:rPr lang="en-US" sz="2000" b="0" dirty="0">
                <a:solidFill>
                  <a:srgbClr val="0070C0"/>
                </a:solidFill>
                <a:cs typeface="Calibri" panose="020F0502020204030204" pitchFamily="34" charset="0"/>
                <a:hlinkClick r:id="rId3"/>
              </a:rPr>
              <a:t>www.epa.gov/mold/brief-guide-mold-moisture-and-your-home</a:t>
            </a:r>
            <a:endParaRPr lang="en-US" sz="2000" b="0" dirty="0">
              <a:solidFill>
                <a:srgbClr val="0070C0"/>
              </a:solidFill>
              <a:cs typeface="Calibri" panose="020F0502020204030204" pitchFamily="34" charset="0"/>
            </a:endParaRPr>
          </a:p>
          <a:p>
            <a:pPr>
              <a:buFont typeface="Calibri" panose="020F0502020204030204" pitchFamily="34" charset="0"/>
              <a:buChar char="●"/>
            </a:pPr>
            <a:r>
              <a:rPr lang="en-US" sz="2000" b="0" dirty="0">
                <a:cs typeface="Calibri" panose="020F0502020204030204" pitchFamily="34" charset="0"/>
              </a:rPr>
              <a:t>EPA’s Should You Have Your Ducts Cleaned? </a:t>
            </a:r>
            <a:r>
              <a:rPr lang="en-US" sz="2000" b="0" dirty="0">
                <a:cs typeface="Calibri" panose="020F0502020204030204" pitchFamily="34" charset="0"/>
                <a:hlinkClick r:id="rId4"/>
              </a:rPr>
              <a:t>www.epa.gov/indoor-air-quality-iaq/should-you-have-air-ducts-your-home-cleaned</a:t>
            </a:r>
            <a:endParaRPr lang="en-US" sz="2000" b="0" dirty="0">
              <a:cs typeface="Calibri" panose="020F0502020204030204" pitchFamily="34" charset="0"/>
            </a:endParaRPr>
          </a:p>
          <a:p>
            <a:pPr marL="0" indent="0">
              <a:buNone/>
            </a:pPr>
            <a:r>
              <a:rPr lang="en-US" sz="2000" u="sng" dirty="0"/>
              <a:t>Outdoor air</a:t>
            </a:r>
          </a:p>
          <a:p>
            <a:pPr>
              <a:buFont typeface="Calibri" panose="020F0502020204030204" pitchFamily="34" charset="0"/>
              <a:buChar char="●"/>
            </a:pPr>
            <a:r>
              <a:rPr lang="en-US" sz="2000" b="0" dirty="0">
                <a:hlinkClick r:id="rId5"/>
              </a:rPr>
              <a:t>www.epa.gov/airnow</a:t>
            </a:r>
            <a:endParaRPr lang="en-US" sz="2000" b="0" dirty="0">
              <a:cs typeface="Calibri" panose="020F0502020204030204" pitchFamily="34" charset="0"/>
            </a:endParaRPr>
          </a:p>
          <a:p>
            <a:endParaRPr lang="en-US" dirty="0"/>
          </a:p>
        </p:txBody>
      </p:sp>
    </p:spTree>
    <p:extLst>
      <p:ext uri="{BB962C8B-B14F-4D97-AF65-F5344CB8AC3E}">
        <p14:creationId xmlns:p14="http://schemas.microsoft.com/office/powerpoint/2010/main" val="775876565"/>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1" y="1078463"/>
            <a:ext cx="8294913" cy="1306518"/>
          </a:xfrm>
        </p:spPr>
        <p:txBody>
          <a:bodyPr/>
          <a:lstStyle/>
          <a:p>
            <a:pPr algn="ctr"/>
            <a:r>
              <a:rPr lang="en-US" altLang="en-US" dirty="0"/>
              <a:t>BACK-UP Slides: </a:t>
            </a:r>
            <a:br>
              <a:rPr lang="en-US" altLang="en-US" dirty="0"/>
            </a:br>
            <a:r>
              <a:rPr lang="en-US" altLang="en-US" dirty="0"/>
              <a:t>for Heating, Ventilation, and Air Conditioning section</a:t>
            </a:r>
            <a:endParaRPr lang="en-US" dirty="0"/>
          </a:p>
        </p:txBody>
      </p:sp>
    </p:spTree>
    <p:extLst>
      <p:ext uri="{BB962C8B-B14F-4D97-AF65-F5344CB8AC3E}">
        <p14:creationId xmlns:p14="http://schemas.microsoft.com/office/powerpoint/2010/main" val="42685968"/>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5979"/>
            <a:ext cx="8458200" cy="857250"/>
          </a:xfrm>
        </p:spPr>
        <p:txBody>
          <a:bodyPr>
            <a:normAutofit/>
          </a:bodyPr>
          <a:lstStyle/>
          <a:p>
            <a:pPr algn="ctr"/>
            <a:r>
              <a:rPr lang="en-US" altLang="en-US" dirty="0">
                <a:solidFill>
                  <a:srgbClr val="DE693D"/>
                </a:solidFill>
              </a:rPr>
              <a:t>Reduce asthma triggers when heating and cooling</a:t>
            </a:r>
            <a:endParaRPr lang="en-US" dirty="0">
              <a:solidFill>
                <a:srgbClr val="DE693D"/>
              </a:solidFill>
            </a:endParaRPr>
          </a:p>
        </p:txBody>
      </p:sp>
      <p:sp>
        <p:nvSpPr>
          <p:cNvPr id="5" name="Content Placeholder 4"/>
          <p:cNvSpPr>
            <a:spLocks noGrp="1"/>
          </p:cNvSpPr>
          <p:nvPr>
            <p:ph idx="1"/>
          </p:nvPr>
        </p:nvSpPr>
        <p:spPr>
          <a:xfrm>
            <a:off x="457200" y="925282"/>
            <a:ext cx="8229600" cy="605974"/>
          </a:xfrm>
        </p:spPr>
        <p:txBody>
          <a:bodyPr/>
          <a:lstStyle/>
          <a:p>
            <a:pPr marL="0" indent="0" algn="ctr">
              <a:buNone/>
            </a:pPr>
            <a:r>
              <a:rPr lang="en-US" dirty="0">
                <a:solidFill>
                  <a:srgbClr val="005DAA"/>
                </a:solidFill>
              </a:rPr>
              <a:t>Reduce dust from HVAC systems </a:t>
            </a:r>
            <a:r>
              <a:rPr lang="en-US" sz="2000" dirty="0">
                <a:solidFill>
                  <a:srgbClr val="005DAA"/>
                </a:solidFill>
              </a:rPr>
              <a:t>	</a:t>
            </a:r>
          </a:p>
          <a:p>
            <a:endParaRPr lang="en-US" dirty="0"/>
          </a:p>
        </p:txBody>
      </p:sp>
      <p:sp>
        <p:nvSpPr>
          <p:cNvPr id="7" name="Content Placeholder 4"/>
          <p:cNvSpPr txBox="1">
            <a:spLocks/>
          </p:cNvSpPr>
          <p:nvPr/>
        </p:nvSpPr>
        <p:spPr bwMode="auto">
          <a:xfrm>
            <a:off x="467635" y="1531256"/>
            <a:ext cx="3568390" cy="287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buClr>
                <a:srgbClr val="DE693D"/>
              </a:buClr>
              <a:buFont typeface="Calibri" panose="020F0502020204030204" pitchFamily="34" charset="0"/>
              <a:buChar char="●"/>
              <a:defRPr/>
            </a:pPr>
            <a:r>
              <a:rPr lang="en-US" sz="2000" b="0" dirty="0">
                <a:cs typeface="Calibri" panose="020F0502020204030204" pitchFamily="34" charset="0"/>
              </a:rPr>
              <a:t>Seal holes around room vents.</a:t>
            </a:r>
          </a:p>
          <a:p>
            <a:pPr>
              <a:spcBef>
                <a:spcPts val="600"/>
              </a:spcBef>
              <a:spcAft>
                <a:spcPts val="600"/>
              </a:spcAft>
              <a:buClr>
                <a:srgbClr val="DE693D"/>
              </a:buClr>
              <a:buFont typeface="Calibri" panose="020F0502020204030204" pitchFamily="34" charset="0"/>
              <a:buChar char="●"/>
              <a:defRPr/>
            </a:pPr>
            <a:r>
              <a:rPr lang="en-US" sz="2000" b="0" dirty="0">
                <a:cs typeface="Calibri" panose="020F0502020204030204" pitchFamily="34" charset="0"/>
              </a:rPr>
              <a:t>Have a HVAC professional initially install a filter appropriate for the system, if possible. Replace filters every 3 months, or as needed. </a:t>
            </a:r>
          </a:p>
          <a:p>
            <a:pPr>
              <a:spcBef>
                <a:spcPct val="0"/>
              </a:spcBef>
              <a:buClr>
                <a:srgbClr val="DE693D"/>
              </a:buClr>
              <a:buFont typeface="Calibri" panose="020F0502020204030204" pitchFamily="34" charset="0"/>
              <a:buChar char="●"/>
              <a:defRPr/>
            </a:pPr>
            <a:r>
              <a:rPr lang="en-US" sz="2000" b="0" dirty="0">
                <a:cs typeface="Calibri" panose="020F0502020204030204" pitchFamily="34" charset="0"/>
              </a:rPr>
              <a:t>Read EPA’s </a:t>
            </a:r>
            <a:r>
              <a:rPr lang="en-US" sz="2000" b="0" i="1" dirty="0">
                <a:cs typeface="Calibri" panose="020F0502020204030204" pitchFamily="34" charset="0"/>
              </a:rPr>
              <a:t>“Should You Have the Air Ducts in Your Home Cleaned?” </a:t>
            </a:r>
          </a:p>
          <a:p>
            <a:pPr>
              <a:spcBef>
                <a:spcPct val="0"/>
              </a:spcBef>
              <a:buFont typeface="Arial" panose="020B0604020202020204" pitchFamily="34" charset="0"/>
              <a:buChar char="•"/>
              <a:defRPr/>
            </a:pPr>
            <a:endParaRPr lang="en-US" sz="1200" b="0" dirty="0">
              <a:cs typeface="Calibri" panose="020F0502020204030204" pitchFamily="34" charset="0"/>
            </a:endParaRPr>
          </a:p>
        </p:txBody>
      </p:sp>
      <p:pic>
        <p:nvPicPr>
          <p:cNvPr id="3" name="Picture 2" descr="A person checking a vent grill on a wall near the ceiling.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4625" y="1735016"/>
            <a:ext cx="2014081" cy="1342720"/>
          </a:xfrm>
          <a:prstGeom prst="rect">
            <a:avLst/>
          </a:prstGeom>
        </p:spPr>
      </p:pic>
      <p:pic>
        <p:nvPicPr>
          <p:cNvPr id="2" name="Picture 1" descr="A person installing a filter in the furna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4626" y="3341835"/>
            <a:ext cx="2014080" cy="1342720"/>
          </a:xfrm>
          <a:prstGeom prst="rect">
            <a:avLst/>
          </a:prstGeom>
        </p:spPr>
      </p:pic>
      <p:pic>
        <p:nvPicPr>
          <p:cNvPr id="6" name="Picture 5" descr="Screenshot of EPA's duct cleaning document.">
            <a:extLst>
              <a:ext uri="{FF2B5EF4-FFF2-40B4-BE49-F238E27FC236}">
                <a16:creationId xmlns:a16="http://schemas.microsoft.com/office/drawing/2014/main" id="{0101F677-A971-4455-A270-16FA51646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742" y="1735016"/>
            <a:ext cx="2280571" cy="2949539"/>
          </a:xfrm>
          <a:prstGeom prst="rect">
            <a:avLst/>
          </a:prstGeom>
          <a:ln>
            <a:solidFill>
              <a:schemeClr val="accent6"/>
            </a:solidFill>
          </a:ln>
        </p:spPr>
      </p:pic>
    </p:spTree>
    <p:extLst>
      <p:ext uri="{BB962C8B-B14F-4D97-AF65-F5344CB8AC3E}">
        <p14:creationId xmlns:p14="http://schemas.microsoft.com/office/powerpoint/2010/main" val="306932942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altLang="en-US" sz="2400" dirty="0">
                <a:solidFill>
                  <a:srgbClr val="DE693D"/>
                </a:solidFill>
              </a:rPr>
              <a:t>Reduce asthma triggers when heating your home</a:t>
            </a:r>
            <a:endParaRPr lang="en-US" sz="2400" dirty="0">
              <a:solidFill>
                <a:srgbClr val="DE693D"/>
              </a:solidFill>
            </a:endParaRPr>
          </a:p>
        </p:txBody>
      </p:sp>
      <p:sp>
        <p:nvSpPr>
          <p:cNvPr id="5" name="Content Placeholder 4"/>
          <p:cNvSpPr>
            <a:spLocks noGrp="1"/>
          </p:cNvSpPr>
          <p:nvPr>
            <p:ph idx="1"/>
          </p:nvPr>
        </p:nvSpPr>
        <p:spPr>
          <a:xfrm>
            <a:off x="457200" y="914437"/>
            <a:ext cx="7980884" cy="360201"/>
          </a:xfrm>
        </p:spPr>
        <p:txBody>
          <a:bodyPr/>
          <a:lstStyle/>
          <a:p>
            <a:pPr marL="0" indent="0">
              <a:buNone/>
            </a:pPr>
            <a:r>
              <a:rPr lang="en-US" sz="2200" dirty="0">
                <a:solidFill>
                  <a:srgbClr val="0070C0"/>
                </a:solidFill>
              </a:rPr>
              <a:t>Fuel-burning appliances </a:t>
            </a:r>
          </a:p>
        </p:txBody>
      </p:sp>
      <p:sp>
        <p:nvSpPr>
          <p:cNvPr id="6" name="Content Placeholder 4"/>
          <p:cNvSpPr txBox="1">
            <a:spLocks/>
          </p:cNvSpPr>
          <p:nvPr/>
        </p:nvSpPr>
        <p:spPr bwMode="auto">
          <a:xfrm>
            <a:off x="457200" y="1427245"/>
            <a:ext cx="3025740" cy="311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E693D"/>
              </a:buClr>
              <a:buFont typeface="Calibri" panose="020F0502020204030204" pitchFamily="34" charset="0"/>
              <a:buChar char="●"/>
            </a:pPr>
            <a:r>
              <a:rPr lang="en-US" sz="1800" b="0" dirty="0"/>
              <a:t>Vent fuel-burning appliances to the outdoors.</a:t>
            </a:r>
          </a:p>
          <a:p>
            <a:pPr>
              <a:buClr>
                <a:srgbClr val="DE693D"/>
              </a:buClr>
              <a:buFont typeface="Calibri" panose="020F0502020204030204" pitchFamily="34" charset="0"/>
              <a:buChar char="●"/>
            </a:pPr>
            <a:r>
              <a:rPr lang="en-US" sz="1800" b="0" dirty="0"/>
              <a:t>Open windows or doors to ventilate rooms.</a:t>
            </a:r>
          </a:p>
          <a:p>
            <a:pPr>
              <a:buClr>
                <a:srgbClr val="DE693D"/>
              </a:buClr>
              <a:buFont typeface="Calibri" panose="020F0502020204030204" pitchFamily="34" charset="0"/>
              <a:buChar char="●"/>
            </a:pPr>
            <a:r>
              <a:rPr lang="en-US" sz="1800" b="0" dirty="0"/>
              <a:t>People may not want to open windows and doors because of draft and heat loss.</a:t>
            </a:r>
          </a:p>
          <a:p>
            <a:pPr>
              <a:buClr>
                <a:srgbClr val="DE693D"/>
              </a:buClr>
              <a:buFont typeface="Calibri" panose="020F0502020204030204" pitchFamily="34" charset="0"/>
              <a:buChar char="●"/>
            </a:pPr>
            <a:r>
              <a:rPr lang="en-US" sz="1800" b="0" dirty="0"/>
              <a:t>Consider how to find a solution that works for the resident.</a:t>
            </a:r>
          </a:p>
        </p:txBody>
      </p:sp>
      <p:pic>
        <p:nvPicPr>
          <p:cNvPr id="3" name="Picture 2" descr="A woodburning stov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328" y="1191646"/>
            <a:ext cx="2528051" cy="1685367"/>
          </a:xfrm>
          <a:prstGeom prst="rect">
            <a:avLst/>
          </a:prstGeom>
        </p:spPr>
      </p:pic>
      <p:pic>
        <p:nvPicPr>
          <p:cNvPr id="2" name="Picture 1" descr="A window cracked open.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8468" y="2982442"/>
            <a:ext cx="2519912" cy="1679799"/>
          </a:xfrm>
          <a:prstGeom prst="rect">
            <a:avLst/>
          </a:prstGeom>
        </p:spPr>
      </p:pic>
      <p:pic>
        <p:nvPicPr>
          <p:cNvPr id="7" name="Picture 6" descr="A fireplace in a living room where a parent and a child are playing.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457" y="1191647"/>
            <a:ext cx="2318343" cy="1557376"/>
          </a:xfrm>
          <a:prstGeom prst="rect">
            <a:avLst/>
          </a:prstGeom>
        </p:spPr>
      </p:pic>
      <p:sp>
        <p:nvSpPr>
          <p:cNvPr id="8" name="Content Placeholder 4"/>
          <p:cNvSpPr txBox="1">
            <a:spLocks/>
          </p:cNvSpPr>
          <p:nvPr/>
        </p:nvSpPr>
        <p:spPr bwMode="auto">
          <a:xfrm>
            <a:off x="6368456" y="2982441"/>
            <a:ext cx="2318343" cy="1679800"/>
          </a:xfrm>
          <a:prstGeom prst="rect">
            <a:avLst/>
          </a:prstGeom>
          <a:noFill/>
          <a:ln w="19050">
            <a:solidFill>
              <a:schemeClr val="accent1"/>
            </a:solidFill>
          </a:ln>
        </p:spPr>
        <p:txBody>
          <a:bodyPr vert="horz" wrap="square" lIns="91440" tIns="45720" rIns="91440" bIns="45720" numCol="1" anchor="ctr"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i="1" dirty="0">
                <a:solidFill>
                  <a:srgbClr val="DE693D"/>
                </a:solidFill>
              </a:rPr>
              <a:t>CAUTION!</a:t>
            </a:r>
            <a:r>
              <a:rPr lang="en-US" sz="1400" b="0" i="1" dirty="0"/>
              <a:t>  </a:t>
            </a:r>
          </a:p>
          <a:p>
            <a:pPr marL="0" indent="0" algn="ctr">
              <a:buNone/>
            </a:pPr>
            <a:r>
              <a:rPr lang="en-US" sz="1400" b="0" i="1" dirty="0">
                <a:solidFill>
                  <a:srgbClr val="005DAA"/>
                </a:solidFill>
              </a:rPr>
              <a:t>Prevent fire hazards by ventilating safely! </a:t>
            </a:r>
          </a:p>
          <a:p>
            <a:pPr marL="0" indent="0" algn="ctr">
              <a:buNone/>
            </a:pPr>
            <a:r>
              <a:rPr lang="en-US" sz="1400" b="0" i="1" dirty="0">
                <a:solidFill>
                  <a:srgbClr val="005DAA"/>
                </a:solidFill>
              </a:rPr>
              <a:t>Make sure doors and shutters to appliances are firmly closed before you ventilate the space.</a:t>
            </a:r>
          </a:p>
        </p:txBody>
      </p:sp>
    </p:spTree>
    <p:extLst>
      <p:ext uri="{BB962C8B-B14F-4D97-AF65-F5344CB8AC3E}">
        <p14:creationId xmlns:p14="http://schemas.microsoft.com/office/powerpoint/2010/main" val="516245818"/>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ltLang="en-US" sz="2400" dirty="0">
                <a:solidFill>
                  <a:srgbClr val="DE693D"/>
                </a:solidFill>
              </a:rPr>
              <a:t>Reduce asthma triggers when heating and cooling your home</a:t>
            </a:r>
            <a:endParaRPr lang="en-US" sz="2400" dirty="0">
              <a:solidFill>
                <a:srgbClr val="DE693D"/>
              </a:solidFill>
            </a:endParaRPr>
          </a:p>
        </p:txBody>
      </p:sp>
      <p:sp>
        <p:nvSpPr>
          <p:cNvPr id="5" name="Content Placeholder 4"/>
          <p:cNvSpPr>
            <a:spLocks noGrp="1"/>
          </p:cNvSpPr>
          <p:nvPr>
            <p:ph idx="1"/>
          </p:nvPr>
        </p:nvSpPr>
        <p:spPr>
          <a:xfrm>
            <a:off x="457200" y="794052"/>
            <a:ext cx="8430322" cy="4069610"/>
          </a:xfrm>
        </p:spPr>
        <p:txBody>
          <a:bodyPr/>
          <a:lstStyle/>
          <a:p>
            <a:pPr marL="0" indent="0" algn="ctr">
              <a:buNone/>
            </a:pPr>
            <a:r>
              <a:rPr lang="en-US" sz="2000" dirty="0">
                <a:solidFill>
                  <a:srgbClr val="005DAA"/>
                </a:solidFill>
                <a:cs typeface="Calibri" panose="020F0502020204030204" pitchFamily="34" charset="0"/>
              </a:rPr>
              <a:t>Non-fuel-burning appliances or fixtures</a:t>
            </a:r>
          </a:p>
          <a:p>
            <a:pPr marL="0" indent="0">
              <a:buNone/>
            </a:pPr>
            <a:r>
              <a:rPr lang="en-US" sz="1800" b="0" dirty="0">
                <a:cs typeface="Calibri" panose="020F0502020204030204" pitchFamily="34" charset="0"/>
              </a:rPr>
              <a:t>Can produce or react with indoor air pollutants, such as dust and other pollutants.</a:t>
            </a:r>
            <a:endParaRPr lang="en-US" sz="1400" dirty="0">
              <a:cs typeface="Calibri" panose="020F0502020204030204" pitchFamily="34" charset="0"/>
            </a:endParaRPr>
          </a:p>
          <a:p>
            <a:pPr marL="512763">
              <a:spcBef>
                <a:spcPct val="0"/>
              </a:spcBef>
              <a:buNone/>
              <a:defRPr/>
            </a:pPr>
            <a:endParaRPr lang="en-US" sz="1400" dirty="0">
              <a:cs typeface="Calibri" panose="020F0502020204030204" pitchFamily="34" charset="0"/>
            </a:endParaRPr>
          </a:p>
          <a:p>
            <a:pPr marL="512763">
              <a:spcBef>
                <a:spcPct val="0"/>
              </a:spcBef>
              <a:buNone/>
              <a:defRPr/>
            </a:pPr>
            <a:r>
              <a:rPr lang="en-US" sz="1400" dirty="0">
                <a:cs typeface="Calibri" panose="020F0502020204030204" pitchFamily="34" charset="0"/>
              </a:rPr>
              <a:t>	</a:t>
            </a:r>
          </a:p>
          <a:p>
            <a:pPr marL="512763">
              <a:spcBef>
                <a:spcPct val="0"/>
              </a:spcBef>
              <a:defRPr/>
            </a:pPr>
            <a:endParaRPr lang="en-US" sz="1400" dirty="0">
              <a:cs typeface="Calibri" panose="020F0502020204030204" pitchFamily="34" charset="0"/>
            </a:endParaRPr>
          </a:p>
          <a:p>
            <a:pPr marL="512763">
              <a:spcBef>
                <a:spcPct val="0"/>
              </a:spcBef>
              <a:buFont typeface="Arial" panose="020B0604020202020204" pitchFamily="34" charset="0"/>
              <a:buChar char="•"/>
              <a:defRPr/>
            </a:pPr>
            <a:endParaRPr lang="en-US" sz="1400" b="0" dirty="0">
              <a:cs typeface="Calibri" panose="020F0502020204030204" pitchFamily="34" charset="0"/>
            </a:endParaRPr>
          </a:p>
          <a:p>
            <a:pPr marL="512763">
              <a:spcBef>
                <a:spcPct val="0"/>
              </a:spcBef>
              <a:buNone/>
              <a:defRPr/>
            </a:pPr>
            <a:endParaRPr lang="en-US" sz="1400" b="0" dirty="0">
              <a:cs typeface="Calibri" panose="020F0502020204030204" pitchFamily="34" charset="0"/>
            </a:endParaRPr>
          </a:p>
          <a:p>
            <a:pPr marL="512763">
              <a:spcBef>
                <a:spcPct val="0"/>
              </a:spcBef>
              <a:buNone/>
              <a:defRPr/>
            </a:pPr>
            <a:endParaRPr lang="en-US" sz="1800" b="0" dirty="0">
              <a:cs typeface="Calibri" panose="020F0502020204030204" pitchFamily="34" charset="0"/>
            </a:endParaRPr>
          </a:p>
          <a:p>
            <a:pPr marL="512763">
              <a:spcBef>
                <a:spcPct val="0"/>
              </a:spcBef>
              <a:buFont typeface="Arial" panose="020B0604020202020204" pitchFamily="34" charset="0"/>
              <a:buChar char="•"/>
              <a:defRPr/>
            </a:pPr>
            <a:endParaRPr lang="en-US" sz="1800" b="0" dirty="0">
              <a:cs typeface="Calibri" panose="020F0502020204030204" pitchFamily="34" charset="0"/>
            </a:endParaRPr>
          </a:p>
          <a:p>
            <a:pPr marL="0" indent="0">
              <a:spcBef>
                <a:spcPct val="0"/>
              </a:spcBef>
              <a:buNone/>
              <a:defRPr/>
            </a:pPr>
            <a:endParaRPr lang="en-US" sz="1800" b="0" dirty="0">
              <a:cs typeface="Calibri" panose="020F0502020204030204" pitchFamily="34" charset="0"/>
            </a:endParaRPr>
          </a:p>
          <a:p>
            <a:pPr marL="0" indent="0">
              <a:spcBef>
                <a:spcPct val="0"/>
              </a:spcBef>
              <a:buNone/>
              <a:defRPr/>
            </a:pPr>
            <a:r>
              <a:rPr lang="en-US" sz="1800" b="0" dirty="0">
                <a:cs typeface="Calibri" panose="020F0502020204030204" pitchFamily="34" charset="0"/>
              </a:rPr>
              <a:t>To help reduce indoor pollutants, a resident can  </a:t>
            </a:r>
          </a:p>
          <a:p>
            <a:pPr marL="569913" indent="-285750">
              <a:spcBef>
                <a:spcPct val="0"/>
              </a:spcBef>
              <a:buFont typeface="Calibri" panose="020F0502020204030204" pitchFamily="34" charset="0"/>
              <a:buChar char="●"/>
              <a:defRPr/>
            </a:pPr>
            <a:r>
              <a:rPr lang="en-US" sz="1800" b="0" dirty="0">
                <a:cs typeface="Calibri" panose="020F0502020204030204" pitchFamily="34" charset="0"/>
              </a:rPr>
              <a:t>Ventilate the room</a:t>
            </a:r>
          </a:p>
          <a:p>
            <a:pPr marL="569913" indent="-285750">
              <a:spcBef>
                <a:spcPct val="0"/>
              </a:spcBef>
              <a:buFont typeface="Calibri" panose="020F0502020204030204" pitchFamily="34" charset="0"/>
              <a:buChar char="●"/>
              <a:defRPr/>
            </a:pPr>
            <a:r>
              <a:rPr lang="en-US" sz="1800" b="0" dirty="0">
                <a:cs typeface="Calibri" panose="020F0502020204030204" pitchFamily="34" charset="0"/>
              </a:rPr>
              <a:t>Keep appliances, vents, and surfaces uncluttered and free of dust </a:t>
            </a:r>
          </a:p>
          <a:p>
            <a:pPr marL="569913" indent="-285750">
              <a:spcBef>
                <a:spcPct val="0"/>
              </a:spcBef>
              <a:buFont typeface="Calibri" panose="020F0502020204030204" pitchFamily="34" charset="0"/>
              <a:buChar char="●"/>
              <a:defRPr/>
            </a:pPr>
            <a:r>
              <a:rPr lang="en-US" sz="1800" b="0" dirty="0">
                <a:cs typeface="Calibri" panose="020F0502020204030204" pitchFamily="34" charset="0"/>
              </a:rPr>
              <a:t>Use air cleaners or filters when possible</a:t>
            </a:r>
          </a:p>
          <a:p>
            <a:pPr marL="569913" indent="-285750">
              <a:spcBef>
                <a:spcPct val="0"/>
              </a:spcBef>
              <a:buFont typeface="Calibri" panose="020F0502020204030204" pitchFamily="34" charset="0"/>
              <a:buChar char="●"/>
              <a:defRPr/>
            </a:pPr>
            <a:r>
              <a:rPr lang="en-US" sz="1800" b="0" dirty="0">
                <a:cs typeface="Calibri" panose="020F0502020204030204" pitchFamily="34" charset="0"/>
              </a:rPr>
              <a:t>Read EPA’s </a:t>
            </a:r>
            <a:r>
              <a:rPr lang="en-US" sz="1800" b="0" dirty="0">
                <a:cs typeface="Calibri" panose="020F0502020204030204" pitchFamily="34" charset="0"/>
                <a:hlinkClick r:id="rId3"/>
              </a:rPr>
              <a:t>Air Cleaners and Air Filters in the Home</a:t>
            </a:r>
            <a:endParaRPr lang="en-US" sz="1800" b="0" dirty="0">
              <a:cs typeface="Calibri" panose="020F0502020204030204" pitchFamily="34" charset="0"/>
            </a:endParaRPr>
          </a:p>
          <a:p>
            <a:pPr marL="0" indent="0">
              <a:buNone/>
            </a:pPr>
            <a:endParaRPr lang="en-US" sz="2000" dirty="0"/>
          </a:p>
        </p:txBody>
      </p:sp>
      <p:pic>
        <p:nvPicPr>
          <p:cNvPr id="2" name="Picture 1" descr="A cat sleeping on a radiator.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208" y="1544463"/>
            <a:ext cx="2361488" cy="1561546"/>
          </a:xfrm>
          <a:prstGeom prst="rect">
            <a:avLst/>
          </a:prstGeom>
        </p:spPr>
      </p:pic>
      <p:sp>
        <p:nvSpPr>
          <p:cNvPr id="7" name="Content Placeholder 4"/>
          <p:cNvSpPr txBox="1">
            <a:spLocks/>
          </p:cNvSpPr>
          <p:nvPr/>
        </p:nvSpPr>
        <p:spPr bwMode="auto">
          <a:xfrm>
            <a:off x="1289579" y="3106008"/>
            <a:ext cx="1699987" cy="25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200" b="0" dirty="0">
                <a:cs typeface="Calibri" panose="020F0502020204030204" pitchFamily="34" charset="0"/>
              </a:rPr>
              <a:t>Radiators</a:t>
            </a:r>
          </a:p>
        </p:txBody>
      </p:sp>
      <p:pic>
        <p:nvPicPr>
          <p:cNvPr id="3" name="Picture 2" descr="A baseboard heater.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6826" y="1623555"/>
            <a:ext cx="1976604" cy="1482453"/>
          </a:xfrm>
          <a:prstGeom prst="rect">
            <a:avLst/>
          </a:prstGeom>
        </p:spPr>
      </p:pic>
      <p:sp>
        <p:nvSpPr>
          <p:cNvPr id="8" name="Content Placeholder 4"/>
          <p:cNvSpPr txBox="1">
            <a:spLocks/>
          </p:cNvSpPr>
          <p:nvPr/>
        </p:nvSpPr>
        <p:spPr bwMode="auto">
          <a:xfrm>
            <a:off x="3821944" y="3106008"/>
            <a:ext cx="1818089" cy="35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200" b="0" dirty="0">
                <a:cs typeface="Calibri" panose="020F0502020204030204" pitchFamily="34" charset="0"/>
              </a:rPr>
              <a:t>Baseboard heater</a:t>
            </a:r>
          </a:p>
        </p:txBody>
      </p:sp>
      <p:pic>
        <p:nvPicPr>
          <p:cNvPr id="6" name="Picture 5" descr="An electric space heat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561" y="1623556"/>
            <a:ext cx="2089240" cy="1482453"/>
          </a:xfrm>
          <a:prstGeom prst="rect">
            <a:avLst/>
          </a:prstGeom>
        </p:spPr>
      </p:pic>
      <p:sp>
        <p:nvSpPr>
          <p:cNvPr id="9" name="Content Placeholder 4"/>
          <p:cNvSpPr txBox="1">
            <a:spLocks/>
          </p:cNvSpPr>
          <p:nvPr/>
        </p:nvSpPr>
        <p:spPr bwMode="auto">
          <a:xfrm>
            <a:off x="6544367" y="3120856"/>
            <a:ext cx="1655627" cy="32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200" b="0" dirty="0">
                <a:cs typeface="Calibri" panose="020F0502020204030204" pitchFamily="34" charset="0"/>
              </a:rPr>
              <a:t>Electric space heater</a:t>
            </a:r>
          </a:p>
        </p:txBody>
      </p:sp>
    </p:spTree>
    <p:extLst>
      <p:ext uri="{BB962C8B-B14F-4D97-AF65-F5344CB8AC3E}">
        <p14:creationId xmlns:p14="http://schemas.microsoft.com/office/powerpoint/2010/main" val="1672129614"/>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3" y="757952"/>
            <a:ext cx="8686127" cy="1165116"/>
          </a:xfrm>
        </p:spPr>
        <p:txBody>
          <a:bodyPr/>
          <a:lstStyle/>
          <a:p>
            <a:pPr algn="ctr"/>
            <a:r>
              <a:rPr lang="en-US" altLang="en-US" dirty="0"/>
              <a:t>BACK-UP SLIDE: </a:t>
            </a:r>
            <a:br>
              <a:rPr lang="en-US" altLang="en-US" dirty="0"/>
            </a:br>
            <a:r>
              <a:rPr lang="en-US" altLang="en-US" dirty="0"/>
              <a:t>Secondhand Smoke</a:t>
            </a:r>
            <a:endParaRPr lang="en-US" dirty="0"/>
          </a:p>
        </p:txBody>
      </p:sp>
    </p:spTree>
    <p:extLst>
      <p:ext uri="{BB962C8B-B14F-4D97-AF65-F5344CB8AC3E}">
        <p14:creationId xmlns:p14="http://schemas.microsoft.com/office/powerpoint/2010/main" val="825221008"/>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DE693D"/>
                </a:solidFill>
              </a:rPr>
              <a:t>How to create a smoke-free policy</a:t>
            </a:r>
          </a:p>
        </p:txBody>
      </p:sp>
      <p:sp>
        <p:nvSpPr>
          <p:cNvPr id="3" name="Content Placeholder 2"/>
          <p:cNvSpPr>
            <a:spLocks noGrp="1"/>
          </p:cNvSpPr>
          <p:nvPr>
            <p:ph idx="1"/>
          </p:nvPr>
        </p:nvSpPr>
        <p:spPr>
          <a:xfrm>
            <a:off x="457200" y="814219"/>
            <a:ext cx="8229600" cy="498020"/>
          </a:xfrm>
        </p:spPr>
        <p:txBody>
          <a:bodyPr/>
          <a:lstStyle/>
          <a:p>
            <a:pPr marL="0" indent="0" algn="ctr">
              <a:buNone/>
            </a:pPr>
            <a:r>
              <a:rPr lang="en-US" b="0" dirty="0">
                <a:solidFill>
                  <a:srgbClr val="005DAA"/>
                </a:solidFill>
              </a:rPr>
              <a:t>(Information for building owners and managers)</a:t>
            </a:r>
          </a:p>
        </p:txBody>
      </p:sp>
      <p:sp>
        <p:nvSpPr>
          <p:cNvPr id="5" name="Freeform: Shape 4">
            <a:extLst>
              <a:ext uri="{FF2B5EF4-FFF2-40B4-BE49-F238E27FC236}">
                <a16:creationId xmlns:a16="http://schemas.microsoft.com/office/drawing/2014/main" id="{0608E63D-A868-4841-AA4D-955AE6A960CD}"/>
              </a:ext>
            </a:extLst>
          </p:cNvPr>
          <p:cNvSpPr/>
          <p:nvPr/>
        </p:nvSpPr>
        <p:spPr>
          <a:xfrm>
            <a:off x="464614" y="1411014"/>
            <a:ext cx="1721154" cy="826708"/>
          </a:xfrm>
          <a:custGeom>
            <a:avLst/>
            <a:gdLst>
              <a:gd name="connsiteX0" fmla="*/ 0 w 1721154"/>
              <a:gd name="connsiteY0" fmla="*/ 82671 h 826708"/>
              <a:gd name="connsiteX1" fmla="*/ 82671 w 1721154"/>
              <a:gd name="connsiteY1" fmla="*/ 0 h 826708"/>
              <a:gd name="connsiteX2" fmla="*/ 1638483 w 1721154"/>
              <a:gd name="connsiteY2" fmla="*/ 0 h 826708"/>
              <a:gd name="connsiteX3" fmla="*/ 1721154 w 1721154"/>
              <a:gd name="connsiteY3" fmla="*/ 82671 h 826708"/>
              <a:gd name="connsiteX4" fmla="*/ 1721154 w 1721154"/>
              <a:gd name="connsiteY4" fmla="*/ 744037 h 826708"/>
              <a:gd name="connsiteX5" fmla="*/ 1638483 w 1721154"/>
              <a:gd name="connsiteY5" fmla="*/ 826708 h 826708"/>
              <a:gd name="connsiteX6" fmla="*/ 82671 w 1721154"/>
              <a:gd name="connsiteY6" fmla="*/ 826708 h 826708"/>
              <a:gd name="connsiteX7" fmla="*/ 0 w 1721154"/>
              <a:gd name="connsiteY7" fmla="*/ 744037 h 826708"/>
              <a:gd name="connsiteX8" fmla="*/ 0 w 1721154"/>
              <a:gd name="connsiteY8" fmla="*/ 82671 h 82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1154" h="826708">
                <a:moveTo>
                  <a:pt x="0" y="82671"/>
                </a:moveTo>
                <a:cubicBezTo>
                  <a:pt x="0" y="37013"/>
                  <a:pt x="37013" y="0"/>
                  <a:pt x="82671" y="0"/>
                </a:cubicBezTo>
                <a:lnTo>
                  <a:pt x="1638483" y="0"/>
                </a:lnTo>
                <a:cubicBezTo>
                  <a:pt x="1684141" y="0"/>
                  <a:pt x="1721154" y="37013"/>
                  <a:pt x="1721154" y="82671"/>
                </a:cubicBezTo>
                <a:lnTo>
                  <a:pt x="1721154" y="744037"/>
                </a:lnTo>
                <a:cubicBezTo>
                  <a:pt x="1721154" y="789695"/>
                  <a:pt x="1684141" y="826708"/>
                  <a:pt x="1638483" y="826708"/>
                </a:cubicBezTo>
                <a:lnTo>
                  <a:pt x="82671" y="826708"/>
                </a:lnTo>
                <a:cubicBezTo>
                  <a:pt x="37013" y="826708"/>
                  <a:pt x="0" y="789695"/>
                  <a:pt x="0" y="744037"/>
                </a:cubicBezTo>
                <a:lnTo>
                  <a:pt x="0" y="82671"/>
                </a:lnTo>
                <a:close/>
              </a:path>
            </a:pathLst>
          </a:custGeom>
          <a:solidFill>
            <a:srgbClr val="DE693D"/>
          </a:solidFill>
          <a:ln w="28575">
            <a:no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99568" tIns="99568" rIns="99568" bIns="32891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2"/>
                </a:solidFill>
                <a:latin typeface="Calibri" panose="020F0502020204030204" pitchFamily="34" charset="0"/>
                <a:cs typeface="Calibri" panose="020F0502020204030204" pitchFamily="34" charset="0"/>
              </a:rPr>
              <a:t>Get started</a:t>
            </a:r>
          </a:p>
        </p:txBody>
      </p:sp>
      <p:sp>
        <p:nvSpPr>
          <p:cNvPr id="7" name="Freeform: Shape 6">
            <a:extLst>
              <a:ext uri="{FF2B5EF4-FFF2-40B4-BE49-F238E27FC236}">
                <a16:creationId xmlns:a16="http://schemas.microsoft.com/office/drawing/2014/main" id="{53A6CF09-49B0-44C4-B06F-AC68E942DA36}"/>
              </a:ext>
            </a:extLst>
          </p:cNvPr>
          <p:cNvSpPr/>
          <p:nvPr/>
        </p:nvSpPr>
        <p:spPr>
          <a:xfrm>
            <a:off x="816796" y="1962152"/>
            <a:ext cx="1721154" cy="2682242"/>
          </a:xfrm>
          <a:custGeom>
            <a:avLst/>
            <a:gdLst>
              <a:gd name="connsiteX0" fmla="*/ 0 w 1721154"/>
              <a:gd name="connsiteY0" fmla="*/ 172115 h 2682242"/>
              <a:gd name="connsiteX1" fmla="*/ 172115 w 1721154"/>
              <a:gd name="connsiteY1" fmla="*/ 0 h 2682242"/>
              <a:gd name="connsiteX2" fmla="*/ 1549039 w 1721154"/>
              <a:gd name="connsiteY2" fmla="*/ 0 h 2682242"/>
              <a:gd name="connsiteX3" fmla="*/ 1721154 w 1721154"/>
              <a:gd name="connsiteY3" fmla="*/ 172115 h 2682242"/>
              <a:gd name="connsiteX4" fmla="*/ 1721154 w 1721154"/>
              <a:gd name="connsiteY4" fmla="*/ 2510127 h 2682242"/>
              <a:gd name="connsiteX5" fmla="*/ 1549039 w 1721154"/>
              <a:gd name="connsiteY5" fmla="*/ 2682242 h 2682242"/>
              <a:gd name="connsiteX6" fmla="*/ 172115 w 1721154"/>
              <a:gd name="connsiteY6" fmla="*/ 2682242 h 2682242"/>
              <a:gd name="connsiteX7" fmla="*/ 0 w 1721154"/>
              <a:gd name="connsiteY7" fmla="*/ 2510127 h 2682242"/>
              <a:gd name="connsiteX8" fmla="*/ 0 w 1721154"/>
              <a:gd name="connsiteY8" fmla="*/ 172115 h 268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1154" h="2682242">
                <a:moveTo>
                  <a:pt x="0" y="172115"/>
                </a:moveTo>
                <a:cubicBezTo>
                  <a:pt x="0" y="77059"/>
                  <a:pt x="77059" y="0"/>
                  <a:pt x="172115" y="0"/>
                </a:cubicBezTo>
                <a:lnTo>
                  <a:pt x="1549039" y="0"/>
                </a:lnTo>
                <a:cubicBezTo>
                  <a:pt x="1644095" y="0"/>
                  <a:pt x="1721154" y="77059"/>
                  <a:pt x="1721154" y="172115"/>
                </a:cubicBezTo>
                <a:lnTo>
                  <a:pt x="1721154" y="2510127"/>
                </a:lnTo>
                <a:cubicBezTo>
                  <a:pt x="1721154" y="2605183"/>
                  <a:pt x="1644095" y="2682242"/>
                  <a:pt x="1549039" y="2682242"/>
                </a:cubicBezTo>
                <a:lnTo>
                  <a:pt x="172115" y="2682242"/>
                </a:lnTo>
                <a:cubicBezTo>
                  <a:pt x="77059" y="2682242"/>
                  <a:pt x="0" y="2605183"/>
                  <a:pt x="0" y="2510127"/>
                </a:cubicBezTo>
                <a:lnTo>
                  <a:pt x="0" y="172115"/>
                </a:lnTo>
                <a:close/>
              </a:path>
            </a:pathLst>
          </a:custGeom>
          <a:solidFill>
            <a:schemeClr val="bg2"/>
          </a:solidFill>
          <a:ln>
            <a:solidFill>
              <a:srgbClr val="DE693D"/>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979" tIns="149979" rIns="149979" bIns="149979" numCol="1" spcCol="1270" anchor="t" anchorCtr="0">
            <a:noAutofit/>
          </a:bodyPr>
          <a:lstStyle/>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Learn about policy</a:t>
            </a:r>
          </a:p>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Develop steps for action</a:t>
            </a:r>
          </a:p>
          <a:p>
            <a:pPr marL="114300" lvl="1" indent="-114300" algn="l" defTabSz="622300">
              <a:lnSpc>
                <a:spcPct val="90000"/>
              </a:lnSpc>
              <a:spcBef>
                <a:spcPct val="0"/>
              </a:spcBef>
              <a:spcAft>
                <a:spcPct val="15000"/>
              </a:spcAft>
              <a:buClr>
                <a:srgbClr val="DE693D"/>
              </a:buClr>
              <a:buFont typeface="Arial" panose="020B0604020202020204" pitchFamily="34" charset="0"/>
              <a:buChar char="•"/>
            </a:pPr>
            <a:r>
              <a:rPr lang="en-US" sz="1400" kern="1200" dirty="0">
                <a:solidFill>
                  <a:srgbClr val="000000"/>
                </a:solidFill>
                <a:latin typeface="Calibri" panose="020F0502020204030204" pitchFamily="34" charset="0"/>
                <a:cs typeface="Calibri" panose="020F0502020204030204" pitchFamily="34" charset="0"/>
              </a:rPr>
              <a:t>Identify community partnerships</a:t>
            </a:r>
          </a:p>
          <a:p>
            <a:pPr marL="114300" lvl="1" indent="-114300" algn="l" defTabSz="577850">
              <a:lnSpc>
                <a:spcPct val="90000"/>
              </a:lnSpc>
              <a:spcBef>
                <a:spcPct val="0"/>
              </a:spcBef>
              <a:spcAft>
                <a:spcPct val="15000"/>
              </a:spcAft>
              <a:buChar char="•"/>
            </a:pPr>
            <a:endParaRPr lang="en-US" sz="1300" kern="1200" dirty="0"/>
          </a:p>
        </p:txBody>
      </p:sp>
      <p:sp>
        <p:nvSpPr>
          <p:cNvPr id="8" name="Freeform: Shape 7">
            <a:extLst>
              <a:ext uri="{FF2B5EF4-FFF2-40B4-BE49-F238E27FC236}">
                <a16:creationId xmlns:a16="http://schemas.microsoft.com/office/drawing/2014/main" id="{4290C96B-3AEA-4C76-8DF2-53568FC2758A}"/>
              </a:ext>
              <a:ext uri="{C183D7F6-B498-43B3-948B-1728B52AA6E4}">
                <adec:decorative xmlns:adec="http://schemas.microsoft.com/office/drawing/2017/decorative" val="1"/>
              </a:ext>
            </a:extLst>
          </p:cNvPr>
          <p:cNvSpPr/>
          <p:nvPr/>
        </p:nvSpPr>
        <p:spPr>
          <a:xfrm rot="6777">
            <a:off x="2480906" y="1475255"/>
            <a:ext cx="625692" cy="428446"/>
          </a:xfrm>
          <a:custGeom>
            <a:avLst/>
            <a:gdLst>
              <a:gd name="connsiteX0" fmla="*/ 0 w 625692"/>
              <a:gd name="connsiteY0" fmla="*/ 85689 h 428446"/>
              <a:gd name="connsiteX1" fmla="*/ 411469 w 625692"/>
              <a:gd name="connsiteY1" fmla="*/ 85689 h 428446"/>
              <a:gd name="connsiteX2" fmla="*/ 411469 w 625692"/>
              <a:gd name="connsiteY2" fmla="*/ 0 h 428446"/>
              <a:gd name="connsiteX3" fmla="*/ 625692 w 625692"/>
              <a:gd name="connsiteY3" fmla="*/ 214223 h 428446"/>
              <a:gd name="connsiteX4" fmla="*/ 411469 w 625692"/>
              <a:gd name="connsiteY4" fmla="*/ 428446 h 428446"/>
              <a:gd name="connsiteX5" fmla="*/ 411469 w 625692"/>
              <a:gd name="connsiteY5" fmla="*/ 342757 h 428446"/>
              <a:gd name="connsiteX6" fmla="*/ 0 w 625692"/>
              <a:gd name="connsiteY6" fmla="*/ 342757 h 428446"/>
              <a:gd name="connsiteX7" fmla="*/ 0 w 625692"/>
              <a:gd name="connsiteY7" fmla="*/ 85689 h 4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692" h="428446">
                <a:moveTo>
                  <a:pt x="0" y="85689"/>
                </a:moveTo>
                <a:lnTo>
                  <a:pt x="411469" y="85689"/>
                </a:lnTo>
                <a:lnTo>
                  <a:pt x="411469" y="0"/>
                </a:lnTo>
                <a:lnTo>
                  <a:pt x="625692" y="214223"/>
                </a:lnTo>
                <a:lnTo>
                  <a:pt x="411469" y="428446"/>
                </a:lnTo>
                <a:lnTo>
                  <a:pt x="411469" y="342757"/>
                </a:lnTo>
                <a:lnTo>
                  <a:pt x="0" y="342757"/>
                </a:lnTo>
                <a:lnTo>
                  <a:pt x="0" y="85689"/>
                </a:lnTo>
                <a:close/>
              </a:path>
            </a:pathLst>
          </a:custGeom>
          <a:solidFill>
            <a:srgbClr val="005DAA"/>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1" tIns="85688" rIns="128534" bIns="85689" numCol="1" spcCol="1270" anchor="ctr" anchorCtr="0">
            <a:noAutofit/>
          </a:bodyPr>
          <a:lstStyle/>
          <a:p>
            <a:pPr marL="0" lvl="0" indent="0" algn="ctr" defTabSz="177800">
              <a:lnSpc>
                <a:spcPct val="90000"/>
              </a:lnSpc>
              <a:spcBef>
                <a:spcPct val="0"/>
              </a:spcBef>
              <a:spcAft>
                <a:spcPct val="35000"/>
              </a:spcAft>
              <a:buNone/>
            </a:pPr>
            <a:endParaRPr lang="en-US" sz="400" kern="1200"/>
          </a:p>
        </p:txBody>
      </p:sp>
      <p:sp>
        <p:nvSpPr>
          <p:cNvPr id="9" name="Freeform: Shape 8">
            <a:extLst>
              <a:ext uri="{FF2B5EF4-FFF2-40B4-BE49-F238E27FC236}">
                <a16:creationId xmlns:a16="http://schemas.microsoft.com/office/drawing/2014/main" id="{AC9D7042-66AB-4377-B5ED-F10F00CEE2B5}"/>
              </a:ext>
            </a:extLst>
          </p:cNvPr>
          <p:cNvSpPr/>
          <p:nvPr/>
        </p:nvSpPr>
        <p:spPr>
          <a:xfrm>
            <a:off x="3366318" y="1416735"/>
            <a:ext cx="1722551" cy="826708"/>
          </a:xfrm>
          <a:custGeom>
            <a:avLst/>
            <a:gdLst>
              <a:gd name="connsiteX0" fmla="*/ 0 w 1722551"/>
              <a:gd name="connsiteY0" fmla="*/ 82671 h 826708"/>
              <a:gd name="connsiteX1" fmla="*/ 82671 w 1722551"/>
              <a:gd name="connsiteY1" fmla="*/ 0 h 826708"/>
              <a:gd name="connsiteX2" fmla="*/ 1639880 w 1722551"/>
              <a:gd name="connsiteY2" fmla="*/ 0 h 826708"/>
              <a:gd name="connsiteX3" fmla="*/ 1722551 w 1722551"/>
              <a:gd name="connsiteY3" fmla="*/ 82671 h 826708"/>
              <a:gd name="connsiteX4" fmla="*/ 1722551 w 1722551"/>
              <a:gd name="connsiteY4" fmla="*/ 744037 h 826708"/>
              <a:gd name="connsiteX5" fmla="*/ 1639880 w 1722551"/>
              <a:gd name="connsiteY5" fmla="*/ 826708 h 826708"/>
              <a:gd name="connsiteX6" fmla="*/ 82671 w 1722551"/>
              <a:gd name="connsiteY6" fmla="*/ 826708 h 826708"/>
              <a:gd name="connsiteX7" fmla="*/ 0 w 1722551"/>
              <a:gd name="connsiteY7" fmla="*/ 744037 h 826708"/>
              <a:gd name="connsiteX8" fmla="*/ 0 w 1722551"/>
              <a:gd name="connsiteY8" fmla="*/ 82671 h 82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2551" h="826708">
                <a:moveTo>
                  <a:pt x="0" y="82671"/>
                </a:moveTo>
                <a:cubicBezTo>
                  <a:pt x="0" y="37013"/>
                  <a:pt x="37013" y="0"/>
                  <a:pt x="82671" y="0"/>
                </a:cubicBezTo>
                <a:lnTo>
                  <a:pt x="1639880" y="0"/>
                </a:lnTo>
                <a:cubicBezTo>
                  <a:pt x="1685538" y="0"/>
                  <a:pt x="1722551" y="37013"/>
                  <a:pt x="1722551" y="82671"/>
                </a:cubicBezTo>
                <a:lnTo>
                  <a:pt x="1722551" y="744037"/>
                </a:lnTo>
                <a:cubicBezTo>
                  <a:pt x="1722551" y="789695"/>
                  <a:pt x="1685538" y="826708"/>
                  <a:pt x="1639880" y="826708"/>
                </a:cubicBezTo>
                <a:lnTo>
                  <a:pt x="82671" y="826708"/>
                </a:lnTo>
                <a:cubicBezTo>
                  <a:pt x="37013" y="826708"/>
                  <a:pt x="0" y="789695"/>
                  <a:pt x="0" y="744037"/>
                </a:cubicBezTo>
                <a:lnTo>
                  <a:pt x="0" y="82671"/>
                </a:lnTo>
                <a:close/>
              </a:path>
            </a:pathLst>
          </a:custGeom>
          <a:solidFill>
            <a:srgbClr val="DE693D"/>
          </a:solidFill>
          <a:ln w="28575">
            <a:no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99568" tIns="99568" rIns="99568" bIns="32891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2"/>
                </a:solidFill>
                <a:latin typeface="Calibri" panose="020F0502020204030204" pitchFamily="34" charset="0"/>
                <a:cs typeface="Calibri" panose="020F0502020204030204" pitchFamily="34" charset="0"/>
              </a:rPr>
              <a:t>Create and adopt policy</a:t>
            </a:r>
          </a:p>
        </p:txBody>
      </p:sp>
      <p:sp>
        <p:nvSpPr>
          <p:cNvPr id="10" name="Freeform: Shape 9">
            <a:extLst>
              <a:ext uri="{FF2B5EF4-FFF2-40B4-BE49-F238E27FC236}">
                <a16:creationId xmlns:a16="http://schemas.microsoft.com/office/drawing/2014/main" id="{C5014E1A-5FA2-45C7-9926-ECDD3B4652C3}"/>
              </a:ext>
            </a:extLst>
          </p:cNvPr>
          <p:cNvSpPr/>
          <p:nvPr/>
        </p:nvSpPr>
        <p:spPr>
          <a:xfrm>
            <a:off x="3228994" y="1988558"/>
            <a:ext cx="2701563" cy="2650114"/>
          </a:xfrm>
          <a:custGeom>
            <a:avLst/>
            <a:gdLst>
              <a:gd name="connsiteX0" fmla="*/ 0 w 2701563"/>
              <a:gd name="connsiteY0" fmla="*/ 265011 h 2650114"/>
              <a:gd name="connsiteX1" fmla="*/ 265011 w 2701563"/>
              <a:gd name="connsiteY1" fmla="*/ 0 h 2650114"/>
              <a:gd name="connsiteX2" fmla="*/ 2436552 w 2701563"/>
              <a:gd name="connsiteY2" fmla="*/ 0 h 2650114"/>
              <a:gd name="connsiteX3" fmla="*/ 2701563 w 2701563"/>
              <a:gd name="connsiteY3" fmla="*/ 265011 h 2650114"/>
              <a:gd name="connsiteX4" fmla="*/ 2701563 w 2701563"/>
              <a:gd name="connsiteY4" fmla="*/ 2385103 h 2650114"/>
              <a:gd name="connsiteX5" fmla="*/ 2436552 w 2701563"/>
              <a:gd name="connsiteY5" fmla="*/ 2650114 h 2650114"/>
              <a:gd name="connsiteX6" fmla="*/ 265011 w 2701563"/>
              <a:gd name="connsiteY6" fmla="*/ 2650114 h 2650114"/>
              <a:gd name="connsiteX7" fmla="*/ 0 w 2701563"/>
              <a:gd name="connsiteY7" fmla="*/ 2385103 h 2650114"/>
              <a:gd name="connsiteX8" fmla="*/ 0 w 2701563"/>
              <a:gd name="connsiteY8" fmla="*/ 265011 h 26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1563" h="2650114">
                <a:moveTo>
                  <a:pt x="0" y="265011"/>
                </a:moveTo>
                <a:cubicBezTo>
                  <a:pt x="0" y="118649"/>
                  <a:pt x="118649" y="0"/>
                  <a:pt x="265011" y="0"/>
                </a:cubicBezTo>
                <a:lnTo>
                  <a:pt x="2436552" y="0"/>
                </a:lnTo>
                <a:cubicBezTo>
                  <a:pt x="2582914" y="0"/>
                  <a:pt x="2701563" y="118649"/>
                  <a:pt x="2701563" y="265011"/>
                </a:cubicBezTo>
                <a:lnTo>
                  <a:pt x="2701563" y="2385103"/>
                </a:lnTo>
                <a:cubicBezTo>
                  <a:pt x="2701563" y="2531465"/>
                  <a:pt x="2582914" y="2650114"/>
                  <a:pt x="2436552" y="2650114"/>
                </a:cubicBezTo>
                <a:lnTo>
                  <a:pt x="265011" y="2650114"/>
                </a:lnTo>
                <a:cubicBezTo>
                  <a:pt x="118649" y="2650114"/>
                  <a:pt x="0" y="2531465"/>
                  <a:pt x="0" y="2385103"/>
                </a:cubicBezTo>
                <a:lnTo>
                  <a:pt x="0" y="265011"/>
                </a:lnTo>
                <a:close/>
              </a:path>
            </a:pathLst>
          </a:custGeom>
          <a:solidFill>
            <a:schemeClr val="bg2"/>
          </a:solidFill>
          <a:ln>
            <a:solidFill>
              <a:srgbClr val="DE693D"/>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7187" tIns="177187" rIns="177187" bIns="177187" numCol="1" spcCol="1270" anchor="t" anchorCtr="0">
            <a:noAutofit/>
          </a:bodyPr>
          <a:lstStyle/>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Educate staff, board, and resident council about policy</a:t>
            </a:r>
          </a:p>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Develop and finalize policy with staff and residents</a:t>
            </a:r>
          </a:p>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Conduct outreach to residents – conduct listening sessions, distribute printed material, display posters in common areas, etc.</a:t>
            </a:r>
          </a:p>
          <a:p>
            <a:pPr marL="114300" lvl="1" indent="-114300" algn="l" defTabSz="622300">
              <a:lnSpc>
                <a:spcPct val="90000"/>
              </a:lnSpc>
              <a:spcBef>
                <a:spcPct val="0"/>
              </a:spcBef>
              <a:spcAft>
                <a:spcPct val="15000"/>
              </a:spcAft>
              <a:buClr>
                <a:srgbClr val="DE693D"/>
              </a:buClr>
              <a:buChar char="•"/>
            </a:pPr>
            <a:r>
              <a:rPr lang="en-US" sz="1400" kern="1200" dirty="0">
                <a:solidFill>
                  <a:srgbClr val="000000"/>
                </a:solidFill>
                <a:latin typeface="Calibri" panose="020F0502020204030204" pitchFamily="34" charset="0"/>
                <a:cs typeface="Calibri" panose="020F0502020204030204" pitchFamily="34" charset="0"/>
              </a:rPr>
              <a:t>Set clear, consistent, and fair enforcement procedures</a:t>
            </a:r>
          </a:p>
          <a:p>
            <a:pPr marL="114300" lvl="1" indent="-114300" algn="l" defTabSz="577850">
              <a:lnSpc>
                <a:spcPct val="90000"/>
              </a:lnSpc>
              <a:spcBef>
                <a:spcPct val="0"/>
              </a:spcBef>
              <a:spcAft>
                <a:spcPct val="15000"/>
              </a:spcAft>
              <a:buChar char="•"/>
            </a:pPr>
            <a:endParaRPr lang="en-US" sz="1300" kern="1200" dirty="0"/>
          </a:p>
        </p:txBody>
      </p:sp>
      <p:sp>
        <p:nvSpPr>
          <p:cNvPr id="11" name="Freeform: Shape 10">
            <a:extLst>
              <a:ext uri="{FF2B5EF4-FFF2-40B4-BE49-F238E27FC236}">
                <a16:creationId xmlns:a16="http://schemas.microsoft.com/office/drawing/2014/main" id="{2924EF1A-F9F9-4757-A3FF-607B67DCCA61}"/>
              </a:ext>
              <a:ext uri="{C183D7F6-B498-43B3-948B-1728B52AA6E4}">
                <adec:decorative xmlns:adec="http://schemas.microsoft.com/office/drawing/2017/decorative" val="1"/>
              </a:ext>
            </a:extLst>
          </p:cNvPr>
          <p:cNvSpPr/>
          <p:nvPr/>
        </p:nvSpPr>
        <p:spPr>
          <a:xfrm rot="21593956">
            <a:off x="5472052" y="1475180"/>
            <a:ext cx="812348" cy="428446"/>
          </a:xfrm>
          <a:custGeom>
            <a:avLst/>
            <a:gdLst>
              <a:gd name="connsiteX0" fmla="*/ 0 w 812348"/>
              <a:gd name="connsiteY0" fmla="*/ 85689 h 428446"/>
              <a:gd name="connsiteX1" fmla="*/ 598125 w 812348"/>
              <a:gd name="connsiteY1" fmla="*/ 85689 h 428446"/>
              <a:gd name="connsiteX2" fmla="*/ 598125 w 812348"/>
              <a:gd name="connsiteY2" fmla="*/ 0 h 428446"/>
              <a:gd name="connsiteX3" fmla="*/ 812348 w 812348"/>
              <a:gd name="connsiteY3" fmla="*/ 214223 h 428446"/>
              <a:gd name="connsiteX4" fmla="*/ 598125 w 812348"/>
              <a:gd name="connsiteY4" fmla="*/ 428446 h 428446"/>
              <a:gd name="connsiteX5" fmla="*/ 598125 w 812348"/>
              <a:gd name="connsiteY5" fmla="*/ 342757 h 428446"/>
              <a:gd name="connsiteX6" fmla="*/ 0 w 812348"/>
              <a:gd name="connsiteY6" fmla="*/ 342757 h 428446"/>
              <a:gd name="connsiteX7" fmla="*/ 0 w 812348"/>
              <a:gd name="connsiteY7" fmla="*/ 85689 h 4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348" h="428446">
                <a:moveTo>
                  <a:pt x="0" y="85689"/>
                </a:moveTo>
                <a:lnTo>
                  <a:pt x="598125" y="85689"/>
                </a:lnTo>
                <a:lnTo>
                  <a:pt x="598125" y="0"/>
                </a:lnTo>
                <a:lnTo>
                  <a:pt x="812348" y="214223"/>
                </a:lnTo>
                <a:lnTo>
                  <a:pt x="598125" y="428446"/>
                </a:lnTo>
                <a:lnTo>
                  <a:pt x="598125" y="342757"/>
                </a:lnTo>
                <a:lnTo>
                  <a:pt x="0" y="342757"/>
                </a:lnTo>
                <a:lnTo>
                  <a:pt x="0" y="85689"/>
                </a:lnTo>
                <a:close/>
              </a:path>
            </a:pathLst>
          </a:custGeom>
          <a:solidFill>
            <a:srgbClr val="005DAA"/>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spcFirstLastPara="0" vert="horz" wrap="square" lIns="-1" tIns="85689" rIns="128534" bIns="85688" numCol="1" spcCol="1270" anchor="ctr" anchorCtr="0">
            <a:noAutofit/>
          </a:bodyPr>
          <a:lstStyle/>
          <a:p>
            <a:pPr marL="0" lvl="0" indent="0" algn="ctr" defTabSz="177800">
              <a:lnSpc>
                <a:spcPct val="90000"/>
              </a:lnSpc>
              <a:spcBef>
                <a:spcPct val="0"/>
              </a:spcBef>
              <a:spcAft>
                <a:spcPct val="35000"/>
              </a:spcAft>
              <a:buNone/>
            </a:pPr>
            <a:endParaRPr lang="en-US" sz="400" kern="1200"/>
          </a:p>
        </p:txBody>
      </p:sp>
      <p:sp>
        <p:nvSpPr>
          <p:cNvPr id="12" name="Freeform: Shape 11">
            <a:extLst>
              <a:ext uri="{FF2B5EF4-FFF2-40B4-BE49-F238E27FC236}">
                <a16:creationId xmlns:a16="http://schemas.microsoft.com/office/drawing/2014/main" id="{B2AA1490-FF7B-4F1B-8E85-52B2EBFF0D44}"/>
              </a:ext>
            </a:extLst>
          </p:cNvPr>
          <p:cNvSpPr/>
          <p:nvPr/>
        </p:nvSpPr>
        <p:spPr>
          <a:xfrm>
            <a:off x="6621600" y="1411014"/>
            <a:ext cx="1721154" cy="826708"/>
          </a:xfrm>
          <a:custGeom>
            <a:avLst/>
            <a:gdLst>
              <a:gd name="connsiteX0" fmla="*/ 0 w 1721154"/>
              <a:gd name="connsiteY0" fmla="*/ 82671 h 826708"/>
              <a:gd name="connsiteX1" fmla="*/ 82671 w 1721154"/>
              <a:gd name="connsiteY1" fmla="*/ 0 h 826708"/>
              <a:gd name="connsiteX2" fmla="*/ 1638483 w 1721154"/>
              <a:gd name="connsiteY2" fmla="*/ 0 h 826708"/>
              <a:gd name="connsiteX3" fmla="*/ 1721154 w 1721154"/>
              <a:gd name="connsiteY3" fmla="*/ 82671 h 826708"/>
              <a:gd name="connsiteX4" fmla="*/ 1721154 w 1721154"/>
              <a:gd name="connsiteY4" fmla="*/ 744037 h 826708"/>
              <a:gd name="connsiteX5" fmla="*/ 1638483 w 1721154"/>
              <a:gd name="connsiteY5" fmla="*/ 826708 h 826708"/>
              <a:gd name="connsiteX6" fmla="*/ 82671 w 1721154"/>
              <a:gd name="connsiteY6" fmla="*/ 826708 h 826708"/>
              <a:gd name="connsiteX7" fmla="*/ 0 w 1721154"/>
              <a:gd name="connsiteY7" fmla="*/ 744037 h 826708"/>
              <a:gd name="connsiteX8" fmla="*/ 0 w 1721154"/>
              <a:gd name="connsiteY8" fmla="*/ 82671 h 82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1154" h="826708">
                <a:moveTo>
                  <a:pt x="0" y="82671"/>
                </a:moveTo>
                <a:cubicBezTo>
                  <a:pt x="0" y="37013"/>
                  <a:pt x="37013" y="0"/>
                  <a:pt x="82671" y="0"/>
                </a:cubicBezTo>
                <a:lnTo>
                  <a:pt x="1638483" y="0"/>
                </a:lnTo>
                <a:cubicBezTo>
                  <a:pt x="1684141" y="0"/>
                  <a:pt x="1721154" y="37013"/>
                  <a:pt x="1721154" y="82671"/>
                </a:cubicBezTo>
                <a:lnTo>
                  <a:pt x="1721154" y="744037"/>
                </a:lnTo>
                <a:cubicBezTo>
                  <a:pt x="1721154" y="789695"/>
                  <a:pt x="1684141" y="826708"/>
                  <a:pt x="1638483" y="826708"/>
                </a:cubicBezTo>
                <a:lnTo>
                  <a:pt x="82671" y="826708"/>
                </a:lnTo>
                <a:cubicBezTo>
                  <a:pt x="37013" y="826708"/>
                  <a:pt x="0" y="789695"/>
                  <a:pt x="0" y="744037"/>
                </a:cubicBezTo>
                <a:lnTo>
                  <a:pt x="0" y="82671"/>
                </a:lnTo>
                <a:close/>
              </a:path>
            </a:pathLst>
          </a:custGeom>
          <a:solidFill>
            <a:srgbClr val="DE693D"/>
          </a:solidFill>
          <a:ln w="28575">
            <a:noFill/>
          </a:ln>
        </p:spPr>
        <p:style>
          <a:lnRef idx="3">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99568" tIns="99568" rIns="99568" bIns="32891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2"/>
                </a:solidFill>
                <a:latin typeface="Calibri" panose="020F0502020204030204" pitchFamily="34" charset="0"/>
                <a:cs typeface="Calibri" panose="020F0502020204030204" pitchFamily="34" charset="0"/>
              </a:rPr>
              <a:t>Enforce policy</a:t>
            </a:r>
          </a:p>
        </p:txBody>
      </p:sp>
      <p:sp>
        <p:nvSpPr>
          <p:cNvPr id="13" name="Freeform: Shape 12">
            <a:extLst>
              <a:ext uri="{FF2B5EF4-FFF2-40B4-BE49-F238E27FC236}">
                <a16:creationId xmlns:a16="http://schemas.microsoft.com/office/drawing/2014/main" id="{1731407F-2A70-421D-8A42-5E58328E53D9}"/>
              </a:ext>
            </a:extLst>
          </p:cNvPr>
          <p:cNvSpPr/>
          <p:nvPr/>
        </p:nvSpPr>
        <p:spPr>
          <a:xfrm>
            <a:off x="6973782" y="1962152"/>
            <a:ext cx="1721154" cy="2682242"/>
          </a:xfrm>
          <a:custGeom>
            <a:avLst/>
            <a:gdLst>
              <a:gd name="connsiteX0" fmla="*/ 0 w 1721154"/>
              <a:gd name="connsiteY0" fmla="*/ 172115 h 2682242"/>
              <a:gd name="connsiteX1" fmla="*/ 172115 w 1721154"/>
              <a:gd name="connsiteY1" fmla="*/ 0 h 2682242"/>
              <a:gd name="connsiteX2" fmla="*/ 1549039 w 1721154"/>
              <a:gd name="connsiteY2" fmla="*/ 0 h 2682242"/>
              <a:gd name="connsiteX3" fmla="*/ 1721154 w 1721154"/>
              <a:gd name="connsiteY3" fmla="*/ 172115 h 2682242"/>
              <a:gd name="connsiteX4" fmla="*/ 1721154 w 1721154"/>
              <a:gd name="connsiteY4" fmla="*/ 2510127 h 2682242"/>
              <a:gd name="connsiteX5" fmla="*/ 1549039 w 1721154"/>
              <a:gd name="connsiteY5" fmla="*/ 2682242 h 2682242"/>
              <a:gd name="connsiteX6" fmla="*/ 172115 w 1721154"/>
              <a:gd name="connsiteY6" fmla="*/ 2682242 h 2682242"/>
              <a:gd name="connsiteX7" fmla="*/ 0 w 1721154"/>
              <a:gd name="connsiteY7" fmla="*/ 2510127 h 2682242"/>
              <a:gd name="connsiteX8" fmla="*/ 0 w 1721154"/>
              <a:gd name="connsiteY8" fmla="*/ 172115 h 268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1154" h="2682242">
                <a:moveTo>
                  <a:pt x="0" y="172115"/>
                </a:moveTo>
                <a:cubicBezTo>
                  <a:pt x="0" y="77059"/>
                  <a:pt x="77059" y="0"/>
                  <a:pt x="172115" y="0"/>
                </a:cubicBezTo>
                <a:lnTo>
                  <a:pt x="1549039" y="0"/>
                </a:lnTo>
                <a:cubicBezTo>
                  <a:pt x="1644095" y="0"/>
                  <a:pt x="1721154" y="77059"/>
                  <a:pt x="1721154" y="172115"/>
                </a:cubicBezTo>
                <a:lnTo>
                  <a:pt x="1721154" y="2510127"/>
                </a:lnTo>
                <a:cubicBezTo>
                  <a:pt x="1721154" y="2605183"/>
                  <a:pt x="1644095" y="2682242"/>
                  <a:pt x="1549039" y="2682242"/>
                </a:cubicBezTo>
                <a:lnTo>
                  <a:pt x="172115" y="2682242"/>
                </a:lnTo>
                <a:cubicBezTo>
                  <a:pt x="77059" y="2682242"/>
                  <a:pt x="0" y="2605183"/>
                  <a:pt x="0" y="2510127"/>
                </a:cubicBezTo>
                <a:lnTo>
                  <a:pt x="0" y="172115"/>
                </a:lnTo>
                <a:close/>
              </a:path>
            </a:pathLst>
          </a:custGeom>
          <a:solidFill>
            <a:schemeClr val="bg2"/>
          </a:solidFill>
          <a:ln>
            <a:solidFill>
              <a:srgbClr val="DE693D"/>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979" tIns="149979" rIns="149979" bIns="149979" numCol="1" spcCol="1270" anchor="t" anchorCtr="0">
            <a:noAutofit/>
          </a:bodyPr>
          <a:lstStyle/>
          <a:p>
            <a:pPr marL="114300" lvl="1" indent="-114300" algn="l" defTabSz="622300">
              <a:lnSpc>
                <a:spcPct val="90000"/>
              </a:lnSpc>
              <a:spcBef>
                <a:spcPct val="0"/>
              </a:spcBef>
              <a:spcAft>
                <a:spcPct val="15000"/>
              </a:spcAft>
              <a:buClr>
                <a:srgbClr val="DE693D"/>
              </a:buClr>
              <a:buChar char="•"/>
            </a:pPr>
            <a:r>
              <a:rPr lang="en-US" sz="1400" b="0" kern="1200" dirty="0">
                <a:solidFill>
                  <a:srgbClr val="000000"/>
                </a:solidFill>
                <a:latin typeface="Calibri" panose="020F0502020204030204" pitchFamily="34" charset="0"/>
                <a:cs typeface="Calibri" panose="020F0502020204030204" pitchFamily="34" charset="0"/>
              </a:rPr>
              <a:t>Follow up on all complaints and non-compliance to ensure fair and consistent enforcement </a:t>
            </a:r>
          </a:p>
          <a:p>
            <a:pPr marL="57150" lvl="1" indent="-57150" algn="l" defTabSz="222250">
              <a:lnSpc>
                <a:spcPct val="90000"/>
              </a:lnSpc>
              <a:spcBef>
                <a:spcPct val="0"/>
              </a:spcBef>
              <a:spcAft>
                <a:spcPct val="15000"/>
              </a:spcAft>
              <a:buChar char="•"/>
            </a:pPr>
            <a:endParaRPr lang="en-US" sz="500" kern="1200" dirty="0"/>
          </a:p>
        </p:txBody>
      </p:sp>
    </p:spTree>
    <p:extLst>
      <p:ext uri="{BB962C8B-B14F-4D97-AF65-F5344CB8AC3E}">
        <p14:creationId xmlns:p14="http://schemas.microsoft.com/office/powerpoint/2010/main" val="3035379670"/>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91852"/>
            <a:ext cx="8294913" cy="1140643"/>
          </a:xfrm>
        </p:spPr>
        <p:txBody>
          <a:bodyPr/>
          <a:lstStyle/>
          <a:p>
            <a:pPr algn="ctr"/>
            <a:r>
              <a:rPr lang="en-US" altLang="en-US" dirty="0"/>
              <a:t>Back-up slide: </a:t>
            </a:r>
            <a:br>
              <a:rPr lang="en-US" altLang="en-US" dirty="0"/>
            </a:br>
            <a:r>
              <a:rPr lang="en-US" altLang="en-US" dirty="0"/>
              <a:t>Furry Pets</a:t>
            </a:r>
            <a:endParaRPr lang="en-US" dirty="0"/>
          </a:p>
        </p:txBody>
      </p:sp>
    </p:spTree>
    <p:extLst>
      <p:ext uri="{BB962C8B-B14F-4D97-AF65-F5344CB8AC3E}">
        <p14:creationId xmlns:p14="http://schemas.microsoft.com/office/powerpoint/2010/main" val="289905775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D1DA5DF-A545-4B87-8938-BE78CC0C34C4}"/>
              </a:ext>
            </a:extLst>
          </p:cNvPr>
          <p:cNvSpPr>
            <a:spLocks noGrp="1"/>
          </p:cNvSpPr>
          <p:nvPr>
            <p:ph type="title"/>
          </p:nvPr>
        </p:nvSpPr>
        <p:spPr/>
        <p:txBody>
          <a:bodyPr/>
          <a:lstStyle/>
          <a:p>
            <a:pPr marL="0" indent="0"/>
            <a:r>
              <a:rPr lang="en-US" dirty="0"/>
              <a:t>Why does particle size matter?</a:t>
            </a:r>
          </a:p>
        </p:txBody>
      </p:sp>
      <p:pic>
        <p:nvPicPr>
          <p:cNvPr id="4" name="Picture 3" descr="Smaller particles fall to the ground in still air slower than large particles.&#10;">
            <a:extLst>
              <a:ext uri="{FF2B5EF4-FFF2-40B4-BE49-F238E27FC236}">
                <a16:creationId xmlns:a16="http://schemas.microsoft.com/office/drawing/2014/main" id="{8A15B6AE-BFC8-4968-8BFE-02A0927FFA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35" r="29057"/>
          <a:stretch/>
        </p:blipFill>
        <p:spPr>
          <a:xfrm>
            <a:off x="457200" y="1347446"/>
            <a:ext cx="2659151" cy="3143522"/>
          </a:xfrm>
          <a:prstGeom prst="rect">
            <a:avLst/>
          </a:prstGeom>
        </p:spPr>
      </p:pic>
      <p:grpSp>
        <p:nvGrpSpPr>
          <p:cNvPr id="48" name="Group 47" descr="Asthma trigger particles (such as allergens, secondhand smoke, mold, and pollen) are different sizes. ">
            <a:extLst>
              <a:ext uri="{FF2B5EF4-FFF2-40B4-BE49-F238E27FC236}">
                <a16:creationId xmlns:a16="http://schemas.microsoft.com/office/drawing/2014/main" id="{FE4C8E83-8A60-4A4D-ADAF-9D1C096BB437}"/>
              </a:ext>
            </a:extLst>
          </p:cNvPr>
          <p:cNvGrpSpPr/>
          <p:nvPr/>
        </p:nvGrpSpPr>
        <p:grpSpPr>
          <a:xfrm>
            <a:off x="3343126" y="1183112"/>
            <a:ext cx="5161737" cy="3043303"/>
            <a:chOff x="-36429" y="893657"/>
            <a:chExt cx="8314767" cy="4048089"/>
          </a:xfrm>
        </p:grpSpPr>
        <p:sp>
          <p:nvSpPr>
            <p:cNvPr id="49" name="TextBox 48">
              <a:extLst>
                <a:ext uri="{FF2B5EF4-FFF2-40B4-BE49-F238E27FC236}">
                  <a16:creationId xmlns:a16="http://schemas.microsoft.com/office/drawing/2014/main" id="{79421C32-05CA-498C-8EE7-63D0E7AF1F99}"/>
                </a:ext>
              </a:extLst>
            </p:cNvPr>
            <p:cNvSpPr txBox="1"/>
            <p:nvPr/>
          </p:nvSpPr>
          <p:spPr>
            <a:xfrm>
              <a:off x="4130374" y="4593762"/>
              <a:ext cx="2308997" cy="347984"/>
            </a:xfrm>
            <a:prstGeom prst="rect">
              <a:avLst/>
            </a:prstGeom>
            <a:noFill/>
          </p:spPr>
          <p:txBody>
            <a:bodyPr wrap="none" rtlCol="0">
              <a:spAutoFit/>
            </a:bodyPr>
            <a:lstStyle/>
            <a:p>
              <a:r>
                <a:rPr lang="en-US" sz="1100" dirty="0">
                  <a:solidFill>
                    <a:srgbClr val="000000"/>
                  </a:solidFill>
                  <a:latin typeface="Calibri" panose="020F0502020204030204" pitchFamily="34" charset="0"/>
                  <a:cs typeface="Calibri" panose="020F0502020204030204" pitchFamily="34" charset="0"/>
                </a:rPr>
                <a:t>Particle size (microns)</a:t>
              </a:r>
            </a:p>
          </p:txBody>
        </p:sp>
        <p:sp>
          <p:nvSpPr>
            <p:cNvPr id="50" name="Rectangle 49">
              <a:extLst>
                <a:ext uri="{FF2B5EF4-FFF2-40B4-BE49-F238E27FC236}">
                  <a16:creationId xmlns:a16="http://schemas.microsoft.com/office/drawing/2014/main" id="{E19D07CD-664E-4CB1-8053-59356D9998CF}"/>
                </a:ext>
              </a:extLst>
            </p:cNvPr>
            <p:cNvSpPr/>
            <p:nvPr/>
          </p:nvSpPr>
          <p:spPr>
            <a:xfrm>
              <a:off x="2272592" y="1753514"/>
              <a:ext cx="6005746" cy="2542926"/>
            </a:xfrm>
            <a:prstGeom prst="rect">
              <a:avLst/>
            </a:prstGeom>
            <a:noFill/>
            <a:ln w="28575">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cxnSp>
          <p:nvCxnSpPr>
            <p:cNvPr id="51" name="Straight Connector 50">
              <a:extLst>
                <a:ext uri="{FF2B5EF4-FFF2-40B4-BE49-F238E27FC236}">
                  <a16:creationId xmlns:a16="http://schemas.microsoft.com/office/drawing/2014/main" id="{DADC9FB3-C9F6-464D-9A48-0B76020B8F40}"/>
                </a:ext>
              </a:extLst>
            </p:cNvPr>
            <p:cNvCxnSpPr/>
            <p:nvPr/>
          </p:nvCxnSpPr>
          <p:spPr>
            <a:xfrm>
              <a:off x="782507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E58128E-9F5E-404C-9DE1-F89A5C5CAEC5}"/>
                </a:ext>
              </a:extLst>
            </p:cNvPr>
            <p:cNvCxnSpPr/>
            <p:nvPr/>
          </p:nvCxnSpPr>
          <p:spPr>
            <a:xfrm>
              <a:off x="739542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7E9498B-8061-4021-A49B-F062256888C7}"/>
                </a:ext>
              </a:extLst>
            </p:cNvPr>
            <p:cNvCxnSpPr/>
            <p:nvPr/>
          </p:nvCxnSpPr>
          <p:spPr>
            <a:xfrm>
              <a:off x="696576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92BFAD9-5BEB-49EC-8E9C-938F3707D82E}"/>
                </a:ext>
              </a:extLst>
            </p:cNvPr>
            <p:cNvCxnSpPr/>
            <p:nvPr/>
          </p:nvCxnSpPr>
          <p:spPr>
            <a:xfrm>
              <a:off x="6536108"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72D1285-50A3-4CEA-A713-D920D27785B9}"/>
                </a:ext>
              </a:extLst>
            </p:cNvPr>
            <p:cNvCxnSpPr/>
            <p:nvPr/>
          </p:nvCxnSpPr>
          <p:spPr>
            <a:xfrm>
              <a:off x="610645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000435-5364-4821-8687-1E9D2A27104F}"/>
                </a:ext>
              </a:extLst>
            </p:cNvPr>
            <p:cNvCxnSpPr/>
            <p:nvPr/>
          </p:nvCxnSpPr>
          <p:spPr>
            <a:xfrm>
              <a:off x="567679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EFDF2B4-7D8F-43C8-B9E1-CFB75BCFBD66}"/>
                </a:ext>
              </a:extLst>
            </p:cNvPr>
            <p:cNvCxnSpPr/>
            <p:nvPr/>
          </p:nvCxnSpPr>
          <p:spPr>
            <a:xfrm>
              <a:off x="5247138"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1B961DE-51ED-4339-B023-7799FBA2ED12}"/>
                </a:ext>
              </a:extLst>
            </p:cNvPr>
            <p:cNvCxnSpPr/>
            <p:nvPr/>
          </p:nvCxnSpPr>
          <p:spPr>
            <a:xfrm>
              <a:off x="481748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C92BFE-E2F9-41A0-A033-09D5B756F7F1}"/>
                </a:ext>
              </a:extLst>
            </p:cNvPr>
            <p:cNvCxnSpPr/>
            <p:nvPr/>
          </p:nvCxnSpPr>
          <p:spPr>
            <a:xfrm>
              <a:off x="438782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3B28F7C-7B00-4FC6-83AE-164440B7F99C}"/>
                </a:ext>
              </a:extLst>
            </p:cNvPr>
            <p:cNvCxnSpPr/>
            <p:nvPr/>
          </p:nvCxnSpPr>
          <p:spPr>
            <a:xfrm>
              <a:off x="3958167"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4A56BB-DD67-4B10-B02D-B08F9D69A020}"/>
                </a:ext>
              </a:extLst>
            </p:cNvPr>
            <p:cNvCxnSpPr/>
            <p:nvPr/>
          </p:nvCxnSpPr>
          <p:spPr>
            <a:xfrm>
              <a:off x="352851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888E6EE-9023-4AF0-BB9C-98E4C017DB86}"/>
                </a:ext>
              </a:extLst>
            </p:cNvPr>
            <p:cNvCxnSpPr/>
            <p:nvPr/>
          </p:nvCxnSpPr>
          <p:spPr>
            <a:xfrm>
              <a:off x="309885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E313229-C42D-4DBA-A601-A24035D4F70A}"/>
                </a:ext>
              </a:extLst>
            </p:cNvPr>
            <p:cNvCxnSpPr/>
            <p:nvPr/>
          </p:nvCxnSpPr>
          <p:spPr>
            <a:xfrm>
              <a:off x="2669197"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A0B360F-AFD2-4DAC-ADF0-B7C7621C55FD}"/>
                </a:ext>
              </a:extLst>
            </p:cNvPr>
            <p:cNvSpPr txBox="1"/>
            <p:nvPr/>
          </p:nvSpPr>
          <p:spPr>
            <a:xfrm>
              <a:off x="215693" y="2199819"/>
              <a:ext cx="1828709"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Cat/dog</a:t>
              </a:r>
              <a:r>
                <a:rPr lang="en-US" sz="1100" dirty="0">
                  <a:solidFill>
                    <a:srgbClr val="005DAA"/>
                  </a:solidFill>
                  <a:latin typeface="Calibri" panose="020F0502020204030204" pitchFamily="34" charset="0"/>
                  <a:cs typeface="Calibri" panose="020F0502020204030204" pitchFamily="34" charset="0"/>
                </a:rPr>
                <a:t> </a:t>
              </a:r>
              <a:r>
                <a:rPr lang="en-US" sz="1100" dirty="0">
                  <a:solidFill>
                    <a:srgbClr val="000000"/>
                  </a:solidFill>
                  <a:latin typeface="Calibri" panose="020F0502020204030204" pitchFamily="34" charset="0"/>
                  <a:cs typeface="Calibri" panose="020F0502020204030204" pitchFamily="34" charset="0"/>
                </a:rPr>
                <a:t>allergen</a:t>
              </a:r>
            </a:p>
          </p:txBody>
        </p:sp>
        <p:sp>
          <p:nvSpPr>
            <p:cNvPr id="65" name="TextBox 64">
              <a:extLst>
                <a:ext uri="{FF2B5EF4-FFF2-40B4-BE49-F238E27FC236}">
                  <a16:creationId xmlns:a16="http://schemas.microsoft.com/office/drawing/2014/main" id="{BE39EB4E-1511-46EF-9F63-0C70833AD91E}"/>
                </a:ext>
              </a:extLst>
            </p:cNvPr>
            <p:cNvSpPr txBox="1"/>
            <p:nvPr/>
          </p:nvSpPr>
          <p:spPr>
            <a:xfrm>
              <a:off x="318980" y="2534194"/>
              <a:ext cx="1725421"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Mouse allergen</a:t>
              </a:r>
            </a:p>
          </p:txBody>
        </p:sp>
        <p:sp>
          <p:nvSpPr>
            <p:cNvPr id="66" name="TextBox 65">
              <a:extLst>
                <a:ext uri="{FF2B5EF4-FFF2-40B4-BE49-F238E27FC236}">
                  <a16:creationId xmlns:a16="http://schemas.microsoft.com/office/drawing/2014/main" id="{3F7A593B-0595-4F90-B40D-79C911BED4FB}"/>
                </a:ext>
              </a:extLst>
            </p:cNvPr>
            <p:cNvSpPr txBox="1"/>
            <p:nvPr/>
          </p:nvSpPr>
          <p:spPr>
            <a:xfrm>
              <a:off x="58178" y="2868570"/>
              <a:ext cx="1986224"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Dust mite allergen</a:t>
              </a:r>
            </a:p>
          </p:txBody>
        </p:sp>
        <p:sp>
          <p:nvSpPr>
            <p:cNvPr id="67" name="TextBox 66">
              <a:extLst>
                <a:ext uri="{FF2B5EF4-FFF2-40B4-BE49-F238E27FC236}">
                  <a16:creationId xmlns:a16="http://schemas.microsoft.com/office/drawing/2014/main" id="{67E4B5F3-1EDE-41FC-B5BE-9E22444DD368}"/>
                </a:ext>
              </a:extLst>
            </p:cNvPr>
            <p:cNvSpPr txBox="1"/>
            <p:nvPr/>
          </p:nvSpPr>
          <p:spPr>
            <a:xfrm>
              <a:off x="-8959" y="3202946"/>
              <a:ext cx="2053361"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Cockroach allergen</a:t>
              </a:r>
            </a:p>
          </p:txBody>
        </p:sp>
        <p:sp>
          <p:nvSpPr>
            <p:cNvPr id="68" name="TextBox 67">
              <a:extLst>
                <a:ext uri="{FF2B5EF4-FFF2-40B4-BE49-F238E27FC236}">
                  <a16:creationId xmlns:a16="http://schemas.microsoft.com/office/drawing/2014/main" id="{55CBCDB4-8FAF-4F3F-8179-156609A5AA19}"/>
                </a:ext>
              </a:extLst>
            </p:cNvPr>
            <p:cNvSpPr txBox="1"/>
            <p:nvPr/>
          </p:nvSpPr>
          <p:spPr>
            <a:xfrm>
              <a:off x="572036" y="3871700"/>
              <a:ext cx="1472367"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Pollen grains</a:t>
              </a:r>
            </a:p>
          </p:txBody>
        </p:sp>
        <p:sp>
          <p:nvSpPr>
            <p:cNvPr id="69" name="TextBox 68">
              <a:extLst>
                <a:ext uri="{FF2B5EF4-FFF2-40B4-BE49-F238E27FC236}">
                  <a16:creationId xmlns:a16="http://schemas.microsoft.com/office/drawing/2014/main" id="{CC06EEBB-EDDA-4965-A6B9-2EEDC3BCEE4C}"/>
                </a:ext>
              </a:extLst>
            </p:cNvPr>
            <p:cNvSpPr txBox="1"/>
            <p:nvPr/>
          </p:nvSpPr>
          <p:spPr>
            <a:xfrm>
              <a:off x="2540890" y="4322223"/>
              <a:ext cx="266824"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5</a:t>
              </a:r>
            </a:p>
          </p:txBody>
        </p:sp>
        <p:sp>
          <p:nvSpPr>
            <p:cNvPr id="70" name="TextBox 69">
              <a:extLst>
                <a:ext uri="{FF2B5EF4-FFF2-40B4-BE49-F238E27FC236}">
                  <a16:creationId xmlns:a16="http://schemas.microsoft.com/office/drawing/2014/main" id="{6F354962-CE66-4589-9903-2DBD96D7B04E}"/>
                </a:ext>
              </a:extLst>
            </p:cNvPr>
            <p:cNvSpPr txBox="1"/>
            <p:nvPr/>
          </p:nvSpPr>
          <p:spPr>
            <a:xfrm>
              <a:off x="6692658" y="4322223"/>
              <a:ext cx="633520"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30</a:t>
              </a:r>
            </a:p>
          </p:txBody>
        </p:sp>
        <p:sp>
          <p:nvSpPr>
            <p:cNvPr id="71" name="TextBox 70">
              <a:extLst>
                <a:ext uri="{FF2B5EF4-FFF2-40B4-BE49-F238E27FC236}">
                  <a16:creationId xmlns:a16="http://schemas.microsoft.com/office/drawing/2014/main" id="{0F3D9AA3-5876-4F2C-A0C7-839C1EFB2988}"/>
                </a:ext>
              </a:extLst>
            </p:cNvPr>
            <p:cNvSpPr txBox="1"/>
            <p:nvPr/>
          </p:nvSpPr>
          <p:spPr>
            <a:xfrm>
              <a:off x="3314214" y="4322223"/>
              <a:ext cx="545570"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10</a:t>
              </a:r>
            </a:p>
          </p:txBody>
        </p:sp>
        <p:sp>
          <p:nvSpPr>
            <p:cNvPr id="72" name="TextBox 71">
              <a:extLst>
                <a:ext uri="{FF2B5EF4-FFF2-40B4-BE49-F238E27FC236}">
                  <a16:creationId xmlns:a16="http://schemas.microsoft.com/office/drawing/2014/main" id="{4A244C1F-5B25-4121-97A8-22B1205D70FD}"/>
                </a:ext>
              </a:extLst>
            </p:cNvPr>
            <p:cNvSpPr txBox="1"/>
            <p:nvPr/>
          </p:nvSpPr>
          <p:spPr>
            <a:xfrm>
              <a:off x="5848437" y="4322223"/>
              <a:ext cx="633522"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25</a:t>
              </a:r>
            </a:p>
          </p:txBody>
        </p:sp>
        <p:sp>
          <p:nvSpPr>
            <p:cNvPr id="73" name="TextBox 72">
              <a:extLst>
                <a:ext uri="{FF2B5EF4-FFF2-40B4-BE49-F238E27FC236}">
                  <a16:creationId xmlns:a16="http://schemas.microsoft.com/office/drawing/2014/main" id="{B14FE061-B7C5-4E11-A6D9-280671AB5E1A}"/>
                </a:ext>
              </a:extLst>
            </p:cNvPr>
            <p:cNvSpPr txBox="1"/>
            <p:nvPr/>
          </p:nvSpPr>
          <p:spPr>
            <a:xfrm>
              <a:off x="4975867" y="4322223"/>
              <a:ext cx="620500"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20</a:t>
              </a:r>
            </a:p>
          </p:txBody>
        </p:sp>
        <p:sp>
          <p:nvSpPr>
            <p:cNvPr id="74" name="TextBox 73">
              <a:extLst>
                <a:ext uri="{FF2B5EF4-FFF2-40B4-BE49-F238E27FC236}">
                  <a16:creationId xmlns:a16="http://schemas.microsoft.com/office/drawing/2014/main" id="{0BD464C1-25C0-4824-BE6C-E89338C8ABAE}"/>
                </a:ext>
              </a:extLst>
            </p:cNvPr>
            <p:cNvSpPr txBox="1"/>
            <p:nvPr/>
          </p:nvSpPr>
          <p:spPr>
            <a:xfrm>
              <a:off x="4114045" y="4322223"/>
              <a:ext cx="620500"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15</a:t>
              </a:r>
            </a:p>
          </p:txBody>
        </p:sp>
        <p:sp>
          <p:nvSpPr>
            <p:cNvPr id="75" name="TextBox 74">
              <a:extLst>
                <a:ext uri="{FF2B5EF4-FFF2-40B4-BE49-F238E27FC236}">
                  <a16:creationId xmlns:a16="http://schemas.microsoft.com/office/drawing/2014/main" id="{729CA690-5A2A-4667-B6A6-A176FAAE220D}"/>
                </a:ext>
              </a:extLst>
            </p:cNvPr>
            <p:cNvSpPr txBox="1"/>
            <p:nvPr/>
          </p:nvSpPr>
          <p:spPr>
            <a:xfrm>
              <a:off x="7591618" y="4322223"/>
              <a:ext cx="539423" cy="347984"/>
            </a:xfrm>
            <a:prstGeom prst="rect">
              <a:avLst/>
            </a:prstGeom>
            <a:noFill/>
          </p:spPr>
          <p:txBody>
            <a:bodyPr wrap="square" rtlCol="0">
              <a:spAutoFit/>
            </a:bodyPr>
            <a:lstStyle/>
            <a:p>
              <a:pPr algn="ctr"/>
              <a:r>
                <a:rPr lang="en-US" sz="1100" dirty="0">
                  <a:solidFill>
                    <a:srgbClr val="005DAA"/>
                  </a:solidFill>
                  <a:latin typeface="Calibri" panose="020F0502020204030204" pitchFamily="34" charset="0"/>
                  <a:cs typeface="Calibri" panose="020F0502020204030204" pitchFamily="34" charset="0"/>
                </a:rPr>
                <a:t>40</a:t>
              </a:r>
            </a:p>
          </p:txBody>
        </p:sp>
        <p:cxnSp>
          <p:nvCxnSpPr>
            <p:cNvPr id="76" name="Straight Arrow Connector 75">
              <a:extLst>
                <a:ext uri="{FF2B5EF4-FFF2-40B4-BE49-F238E27FC236}">
                  <a16:creationId xmlns:a16="http://schemas.microsoft.com/office/drawing/2014/main" id="{4E555FFB-C66F-4CE1-9095-66454E11518B}"/>
                </a:ext>
              </a:extLst>
            </p:cNvPr>
            <p:cNvCxnSpPr/>
            <p:nvPr/>
          </p:nvCxnSpPr>
          <p:spPr>
            <a:xfrm>
              <a:off x="2272592" y="2387579"/>
              <a:ext cx="3404203"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17B1CD7-1921-4D37-84D5-05E8FAE43F60}"/>
                </a:ext>
              </a:extLst>
            </p:cNvPr>
            <p:cNvCxnSpPr/>
            <p:nvPr/>
          </p:nvCxnSpPr>
          <p:spPr>
            <a:xfrm>
              <a:off x="2281967" y="2717975"/>
              <a:ext cx="3404203"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6FEAA4F-ED24-45EE-911A-9ADAA96C3493}"/>
                </a:ext>
              </a:extLst>
            </p:cNvPr>
            <p:cNvCxnSpPr/>
            <p:nvPr/>
          </p:nvCxnSpPr>
          <p:spPr>
            <a:xfrm flipV="1">
              <a:off x="3947293" y="3374679"/>
              <a:ext cx="1748828" cy="17735"/>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031FFC5-8235-417E-A1F5-8BA81264A4B2}"/>
                </a:ext>
              </a:extLst>
            </p:cNvPr>
            <p:cNvCxnSpPr/>
            <p:nvPr/>
          </p:nvCxnSpPr>
          <p:spPr>
            <a:xfrm>
              <a:off x="5688126" y="4033490"/>
              <a:ext cx="2590212"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92F096D-82F3-4EFB-980A-41BE01C21CFF}"/>
                </a:ext>
              </a:extLst>
            </p:cNvPr>
            <p:cNvCxnSpPr/>
            <p:nvPr/>
          </p:nvCxnSpPr>
          <p:spPr>
            <a:xfrm flipV="1">
              <a:off x="3095170" y="3720789"/>
              <a:ext cx="3452269" cy="8701"/>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47DE8958-AADF-4C0C-B691-083D2CDB008E}"/>
                </a:ext>
              </a:extLst>
            </p:cNvPr>
            <p:cNvSpPr txBox="1"/>
            <p:nvPr/>
          </p:nvSpPr>
          <p:spPr>
            <a:xfrm>
              <a:off x="605605" y="3537321"/>
              <a:ext cx="1438797"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Mold spores</a:t>
              </a:r>
            </a:p>
          </p:txBody>
        </p:sp>
        <p:cxnSp>
          <p:nvCxnSpPr>
            <p:cNvPr id="82" name="Straight Arrow Connector 81">
              <a:extLst>
                <a:ext uri="{FF2B5EF4-FFF2-40B4-BE49-F238E27FC236}">
                  <a16:creationId xmlns:a16="http://schemas.microsoft.com/office/drawing/2014/main" id="{D814BE48-CFBA-4F18-B622-77C51CE13450}"/>
                </a:ext>
              </a:extLst>
            </p:cNvPr>
            <p:cNvCxnSpPr/>
            <p:nvPr/>
          </p:nvCxnSpPr>
          <p:spPr>
            <a:xfrm>
              <a:off x="3953948" y="3058374"/>
              <a:ext cx="1742172"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Left Brace 82">
              <a:extLst>
                <a:ext uri="{FF2B5EF4-FFF2-40B4-BE49-F238E27FC236}">
                  <a16:creationId xmlns:a16="http://schemas.microsoft.com/office/drawing/2014/main" id="{D24C2202-5594-4A1A-BE51-98B235A83C8D}"/>
                </a:ext>
              </a:extLst>
            </p:cNvPr>
            <p:cNvSpPr/>
            <p:nvPr/>
          </p:nvSpPr>
          <p:spPr>
            <a:xfrm rot="5400000">
              <a:off x="2269598" y="1211971"/>
              <a:ext cx="423299" cy="398562"/>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p>
          </p:txBody>
        </p:sp>
        <p:sp>
          <p:nvSpPr>
            <p:cNvPr id="84" name="Left Brace 83">
              <a:extLst>
                <a:ext uri="{FF2B5EF4-FFF2-40B4-BE49-F238E27FC236}">
                  <a16:creationId xmlns:a16="http://schemas.microsoft.com/office/drawing/2014/main" id="{84308190-7EFA-4D75-84F2-81F5714A70C6}"/>
                </a:ext>
              </a:extLst>
            </p:cNvPr>
            <p:cNvSpPr/>
            <p:nvPr/>
          </p:nvSpPr>
          <p:spPr>
            <a:xfrm rot="5400000">
              <a:off x="3080505" y="792580"/>
              <a:ext cx="435974" cy="1235926"/>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p>
          </p:txBody>
        </p:sp>
        <p:sp>
          <p:nvSpPr>
            <p:cNvPr id="85" name="Left Brace 84">
              <a:extLst>
                <a:ext uri="{FF2B5EF4-FFF2-40B4-BE49-F238E27FC236}">
                  <a16:creationId xmlns:a16="http://schemas.microsoft.com/office/drawing/2014/main" id="{D3E23143-7419-4F4C-B170-6671315F1B25}"/>
                </a:ext>
              </a:extLst>
            </p:cNvPr>
            <p:cNvSpPr/>
            <p:nvPr/>
          </p:nvSpPr>
          <p:spPr>
            <a:xfrm rot="5400000">
              <a:off x="5894828" y="-741246"/>
              <a:ext cx="435974" cy="4331045"/>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dirty="0"/>
            </a:p>
          </p:txBody>
        </p:sp>
        <p:sp>
          <p:nvSpPr>
            <p:cNvPr id="86" name="TextBox 85">
              <a:extLst>
                <a:ext uri="{FF2B5EF4-FFF2-40B4-BE49-F238E27FC236}">
                  <a16:creationId xmlns:a16="http://schemas.microsoft.com/office/drawing/2014/main" id="{A610900D-464B-48EC-9C3A-D4EBD30B6892}"/>
                </a:ext>
              </a:extLst>
            </p:cNvPr>
            <p:cNvSpPr txBox="1"/>
            <p:nvPr/>
          </p:nvSpPr>
          <p:spPr>
            <a:xfrm>
              <a:off x="2172878" y="893657"/>
              <a:ext cx="793250" cy="347984"/>
            </a:xfrm>
            <a:prstGeom prst="rect">
              <a:avLst/>
            </a:prstGeom>
            <a:noFill/>
          </p:spPr>
          <p:txBody>
            <a:bodyPr wrap="none" rtlCol="0">
              <a:spAutoFit/>
            </a:bodyPr>
            <a:lstStyle/>
            <a:p>
              <a:r>
                <a:rPr lang="en-US" sz="1100" dirty="0">
                  <a:solidFill>
                    <a:srgbClr val="005DAA"/>
                  </a:solidFill>
                  <a:latin typeface="Calibri" panose="020F0502020204030204" pitchFamily="34" charset="0"/>
                  <a:cs typeface="Calibri" panose="020F0502020204030204" pitchFamily="34" charset="0"/>
                </a:rPr>
                <a:t>Small</a:t>
              </a:r>
            </a:p>
          </p:txBody>
        </p:sp>
        <p:sp>
          <p:nvSpPr>
            <p:cNvPr id="87" name="TextBox 86">
              <a:extLst>
                <a:ext uri="{FF2B5EF4-FFF2-40B4-BE49-F238E27FC236}">
                  <a16:creationId xmlns:a16="http://schemas.microsoft.com/office/drawing/2014/main" id="{9C1DFD4B-6C3F-4D66-97A2-51169E0288C8}"/>
                </a:ext>
              </a:extLst>
            </p:cNvPr>
            <p:cNvSpPr txBox="1"/>
            <p:nvPr/>
          </p:nvSpPr>
          <p:spPr>
            <a:xfrm>
              <a:off x="2933465" y="900155"/>
              <a:ext cx="1074709" cy="347984"/>
            </a:xfrm>
            <a:prstGeom prst="rect">
              <a:avLst/>
            </a:prstGeom>
            <a:noFill/>
          </p:spPr>
          <p:txBody>
            <a:bodyPr wrap="none" rtlCol="0">
              <a:spAutoFit/>
            </a:bodyPr>
            <a:lstStyle/>
            <a:p>
              <a:r>
                <a:rPr lang="en-US" sz="1100" dirty="0">
                  <a:solidFill>
                    <a:srgbClr val="005DAA"/>
                  </a:solidFill>
                  <a:latin typeface="Calibri" panose="020F0502020204030204" pitchFamily="34" charset="0"/>
                  <a:cs typeface="Calibri" panose="020F0502020204030204" pitchFamily="34" charset="0"/>
                </a:rPr>
                <a:t>Medium</a:t>
              </a:r>
            </a:p>
          </p:txBody>
        </p:sp>
        <p:sp>
          <p:nvSpPr>
            <p:cNvPr id="88" name="TextBox 87">
              <a:extLst>
                <a:ext uri="{FF2B5EF4-FFF2-40B4-BE49-F238E27FC236}">
                  <a16:creationId xmlns:a16="http://schemas.microsoft.com/office/drawing/2014/main" id="{3713F6BC-156F-4941-BB78-C4A0185D15AB}"/>
                </a:ext>
              </a:extLst>
            </p:cNvPr>
            <p:cNvSpPr txBox="1"/>
            <p:nvPr/>
          </p:nvSpPr>
          <p:spPr>
            <a:xfrm>
              <a:off x="5798082" y="911464"/>
              <a:ext cx="800997" cy="347984"/>
            </a:xfrm>
            <a:prstGeom prst="rect">
              <a:avLst/>
            </a:prstGeom>
            <a:noFill/>
          </p:spPr>
          <p:txBody>
            <a:bodyPr wrap="none" rtlCol="0">
              <a:spAutoFit/>
            </a:bodyPr>
            <a:lstStyle/>
            <a:p>
              <a:r>
                <a:rPr lang="en-US" sz="1100" dirty="0">
                  <a:solidFill>
                    <a:srgbClr val="005DAA"/>
                  </a:solidFill>
                  <a:latin typeface="Calibri" panose="020F0502020204030204" pitchFamily="34" charset="0"/>
                  <a:cs typeface="Calibri" panose="020F0502020204030204" pitchFamily="34" charset="0"/>
                </a:rPr>
                <a:t>Large</a:t>
              </a:r>
            </a:p>
          </p:txBody>
        </p:sp>
        <p:cxnSp>
          <p:nvCxnSpPr>
            <p:cNvPr id="89" name="Straight Arrow Connector 88">
              <a:extLst>
                <a:ext uri="{FF2B5EF4-FFF2-40B4-BE49-F238E27FC236}">
                  <a16:creationId xmlns:a16="http://schemas.microsoft.com/office/drawing/2014/main" id="{29B0B2C8-8F15-4F52-9516-444ECB98C4A4}"/>
                </a:ext>
              </a:extLst>
            </p:cNvPr>
            <p:cNvCxnSpPr>
              <a:cxnSpLocks/>
            </p:cNvCxnSpPr>
            <p:nvPr/>
          </p:nvCxnSpPr>
          <p:spPr>
            <a:xfrm flipH="1">
              <a:off x="2281969" y="2020550"/>
              <a:ext cx="258921" cy="0"/>
            </a:xfrm>
            <a:prstGeom prst="straightConnector1">
              <a:avLst/>
            </a:prstGeom>
            <a:ln w="19050">
              <a:solidFill>
                <a:srgbClr val="DE693D"/>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F5C9F83-6470-4047-B590-A68DBD70232F}"/>
                </a:ext>
              </a:extLst>
            </p:cNvPr>
            <p:cNvSpPr txBox="1"/>
            <p:nvPr/>
          </p:nvSpPr>
          <p:spPr>
            <a:xfrm>
              <a:off x="-36429" y="1865442"/>
              <a:ext cx="2086928" cy="347984"/>
            </a:xfrm>
            <a:prstGeom prst="rect">
              <a:avLst/>
            </a:prstGeom>
            <a:noFill/>
          </p:spPr>
          <p:txBody>
            <a:bodyPr wrap="none" rtlCol="0">
              <a:spAutoFit/>
            </a:bodyPr>
            <a:lstStyle/>
            <a:p>
              <a:pPr algn="r"/>
              <a:r>
                <a:rPr lang="en-US" sz="1100" dirty="0">
                  <a:solidFill>
                    <a:srgbClr val="000000"/>
                  </a:solidFill>
                  <a:latin typeface="Calibri" panose="020F0502020204030204" pitchFamily="34" charset="0"/>
                  <a:cs typeface="Calibri" panose="020F0502020204030204" pitchFamily="34" charset="0"/>
                </a:rPr>
                <a:t>Secondhand smoke</a:t>
              </a:r>
            </a:p>
          </p:txBody>
        </p:sp>
      </p:grpSp>
      <p:sp>
        <p:nvSpPr>
          <p:cNvPr id="2" name="TextBox 1">
            <a:extLst>
              <a:ext uri="{FF2B5EF4-FFF2-40B4-BE49-F238E27FC236}">
                <a16:creationId xmlns:a16="http://schemas.microsoft.com/office/drawing/2014/main" id="{67292E87-4A79-40AF-98D2-209C4E70B1D1}"/>
              </a:ext>
            </a:extLst>
          </p:cNvPr>
          <p:cNvSpPr txBox="1"/>
          <p:nvPr/>
        </p:nvSpPr>
        <p:spPr>
          <a:xfrm>
            <a:off x="4923987" y="4227655"/>
            <a:ext cx="3322000" cy="307777"/>
          </a:xfrm>
          <a:prstGeom prst="rect">
            <a:avLst/>
          </a:prstGeom>
          <a:noFill/>
        </p:spPr>
        <p:txBody>
          <a:bodyPr wrap="square" rtlCol="0">
            <a:spAutoFit/>
          </a:bodyPr>
          <a:lstStyle/>
          <a:p>
            <a:r>
              <a:rPr lang="en-US" sz="1400" b="1" dirty="0">
                <a:solidFill>
                  <a:srgbClr val="DE693D"/>
                </a:solidFill>
                <a:latin typeface="Calibri" pitchFamily="34" charset="0"/>
                <a:ea typeface="+mj-ea"/>
                <a:cs typeface="+mj-cs"/>
              </a:rPr>
              <a:t>Size range of asthma trigger particles in air</a:t>
            </a:r>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4571179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latin typeface="Arial" panose="020B0604020202020204" pitchFamily="34" charset="0"/>
              </a:rPr>
              <a:t>What is the “Pet protective effect?”</a:t>
            </a:r>
          </a:p>
        </p:txBody>
      </p:sp>
      <p:sp>
        <p:nvSpPr>
          <p:cNvPr id="3" name="Content Placeholder 2"/>
          <p:cNvSpPr>
            <a:spLocks noGrp="1"/>
          </p:cNvSpPr>
          <p:nvPr>
            <p:ph idx="1"/>
          </p:nvPr>
        </p:nvSpPr>
        <p:spPr>
          <a:xfrm>
            <a:off x="651354" y="1063229"/>
            <a:ext cx="8035446" cy="1117909"/>
          </a:xfrm>
        </p:spPr>
        <p:txBody>
          <a:bodyPr/>
          <a:lstStyle/>
          <a:p>
            <a:pPr>
              <a:lnSpc>
                <a:spcPct val="150000"/>
              </a:lnSpc>
              <a:spcBef>
                <a:spcPct val="0"/>
              </a:spcBef>
              <a:buFont typeface="Arial" panose="020B0604020202020204" pitchFamily="34" charset="0"/>
              <a:buChar char="●"/>
            </a:pPr>
            <a:r>
              <a:rPr lang="en-US" altLang="en-US" sz="2000" b="0" dirty="0">
                <a:cs typeface="Calibri" panose="020F0502020204030204" pitchFamily="34" charset="0"/>
              </a:rPr>
              <a:t>Living in a home with a cat or dog may protect against allergy and asthma</a:t>
            </a:r>
          </a:p>
          <a:p>
            <a:pPr>
              <a:lnSpc>
                <a:spcPct val="150000"/>
              </a:lnSpc>
              <a:spcBef>
                <a:spcPct val="0"/>
              </a:spcBef>
              <a:buFont typeface="Arial" panose="020B0604020202020204" pitchFamily="34" charset="0"/>
              <a:buChar char="●"/>
            </a:pPr>
            <a:r>
              <a:rPr lang="en-US" altLang="en-US" sz="2000" b="0" dirty="0">
                <a:cs typeface="Calibri" panose="020F0502020204030204" pitchFamily="34" charset="0"/>
              </a:rPr>
              <a:t>Perhaps living with more than one pet</a:t>
            </a:r>
          </a:p>
          <a:p>
            <a:pPr>
              <a:lnSpc>
                <a:spcPct val="150000"/>
              </a:lnSpc>
              <a:spcBef>
                <a:spcPct val="0"/>
              </a:spcBef>
              <a:buFont typeface="Arial" panose="020B0604020202020204" pitchFamily="34" charset="0"/>
              <a:buChar char="●"/>
            </a:pPr>
            <a:r>
              <a:rPr lang="en-US" altLang="en-US" sz="2000" b="0" dirty="0">
                <a:cs typeface="Calibri" panose="020F0502020204030204" pitchFamily="34" charset="0"/>
              </a:rPr>
              <a:t>Early life exposure (less than age 2 years)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84" t="31756" r="6984" b="18424"/>
          <a:stretch/>
        </p:blipFill>
        <p:spPr>
          <a:xfrm>
            <a:off x="1044298" y="2954828"/>
            <a:ext cx="7271251" cy="1602298"/>
          </a:xfrm>
          <a:prstGeom prst="rect">
            <a:avLst/>
          </a:prstGeom>
        </p:spPr>
      </p:pic>
    </p:spTree>
    <p:extLst>
      <p:ext uri="{BB962C8B-B14F-4D97-AF65-F5344CB8AC3E}">
        <p14:creationId xmlns:p14="http://schemas.microsoft.com/office/powerpoint/2010/main" val="2242850617"/>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91852"/>
            <a:ext cx="8294913" cy="1140643"/>
          </a:xfrm>
        </p:spPr>
        <p:txBody>
          <a:bodyPr/>
          <a:lstStyle/>
          <a:p>
            <a:pPr algn="ctr"/>
            <a:r>
              <a:rPr lang="en-US" altLang="en-US" dirty="0"/>
              <a:t>Back-up slide: </a:t>
            </a:r>
            <a:br>
              <a:rPr lang="en-US" altLang="en-US" dirty="0"/>
            </a:br>
            <a:r>
              <a:rPr lang="en-US" altLang="en-US" dirty="0"/>
              <a:t>Pests</a:t>
            </a:r>
            <a:endParaRPr lang="en-US" dirty="0"/>
          </a:p>
        </p:txBody>
      </p:sp>
    </p:spTree>
    <p:extLst>
      <p:ext uri="{BB962C8B-B14F-4D97-AF65-F5344CB8AC3E}">
        <p14:creationId xmlns:p14="http://schemas.microsoft.com/office/powerpoint/2010/main" val="1205372239"/>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cap="none" dirty="0">
                <a:solidFill>
                  <a:srgbClr val="DE693D"/>
                </a:solidFill>
              </a:rPr>
              <a:t>Pests</a:t>
            </a:r>
            <a:r>
              <a:rPr lang="en-US" altLang="en-US" dirty="0">
                <a:solidFill>
                  <a:srgbClr val="DE693D"/>
                </a:solidFill>
              </a:rPr>
              <a:t>: </a:t>
            </a:r>
            <a:r>
              <a:rPr lang="en-US" altLang="en-US" cap="none" dirty="0">
                <a:solidFill>
                  <a:srgbClr val="DE693D"/>
                </a:solidFill>
              </a:rPr>
              <a:t>Common cockroaches </a:t>
            </a:r>
            <a:endParaRPr lang="en-US" cap="none" dirty="0">
              <a:solidFill>
                <a:srgbClr val="DE693D"/>
              </a:solidFill>
            </a:endParaRPr>
          </a:p>
        </p:txBody>
      </p:sp>
      <p:sp>
        <p:nvSpPr>
          <p:cNvPr id="5" name="Rectangle 4"/>
          <p:cNvSpPr/>
          <p:nvPr/>
        </p:nvSpPr>
        <p:spPr>
          <a:xfrm>
            <a:off x="457200" y="891359"/>
            <a:ext cx="2413033" cy="369332"/>
          </a:xfrm>
          <a:prstGeom prst="rect">
            <a:avLst/>
          </a:prstGeom>
        </p:spPr>
        <p:txBody>
          <a:bodyPr wrap="none">
            <a:spAutoFit/>
          </a:bodyPr>
          <a:lstStyle/>
          <a:p>
            <a:r>
              <a:rPr lang="en-US" b="1" dirty="0">
                <a:solidFill>
                  <a:srgbClr val="005DAA"/>
                </a:solidFill>
              </a:rPr>
              <a:t>German cockroaches</a:t>
            </a:r>
          </a:p>
        </p:txBody>
      </p:sp>
      <p:pic>
        <p:nvPicPr>
          <p:cNvPr id="3" name="Picture 2" descr="Life stages of  the smaller German cockroaches from egg sacs to nymphs to female and male adul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700" y="1418380"/>
            <a:ext cx="5573466" cy="1201516"/>
          </a:xfrm>
          <a:prstGeom prst="rect">
            <a:avLst/>
          </a:prstGeom>
        </p:spPr>
      </p:pic>
      <p:sp>
        <p:nvSpPr>
          <p:cNvPr id="8" name="TextBox 7"/>
          <p:cNvSpPr txBox="1"/>
          <p:nvPr/>
        </p:nvSpPr>
        <p:spPr>
          <a:xfrm>
            <a:off x="376350" y="1725542"/>
            <a:ext cx="1223605" cy="615553"/>
          </a:xfrm>
          <a:prstGeom prst="rect">
            <a:avLst/>
          </a:prstGeom>
          <a:noFill/>
        </p:spPr>
        <p:txBody>
          <a:bodyPr wrap="none" rtlCol="0">
            <a:spAutoFit/>
          </a:bodyPr>
          <a:lstStyle/>
          <a:p>
            <a:pPr algn="ctr"/>
            <a:r>
              <a:rPr lang="en-US" dirty="0">
                <a:solidFill>
                  <a:srgbClr val="000000"/>
                </a:solidFill>
                <a:latin typeface="Calibri" panose="020F0502020204030204" pitchFamily="34" charset="0"/>
                <a:cs typeface="Calibri" panose="020F0502020204030204" pitchFamily="34" charset="0"/>
              </a:rPr>
              <a:t>0.5 inch</a:t>
            </a:r>
          </a:p>
          <a:p>
            <a:pPr algn="ctr"/>
            <a:r>
              <a:rPr lang="en-US" sz="1600" dirty="0">
                <a:solidFill>
                  <a:srgbClr val="000000"/>
                </a:solidFill>
                <a:latin typeface="Calibri" panose="020F0502020204030204" pitchFamily="34" charset="0"/>
                <a:cs typeface="Calibri" panose="020F0502020204030204" pitchFamily="34" charset="0"/>
              </a:rPr>
              <a:t>(four blocks)</a:t>
            </a:r>
          </a:p>
        </p:txBody>
      </p:sp>
      <p:sp>
        <p:nvSpPr>
          <p:cNvPr id="6" name="Left Brace 5">
            <a:extLst>
              <a:ext uri="{C183D7F6-B498-43B3-948B-1728B52AA6E4}">
                <adec:decorative xmlns:adec="http://schemas.microsoft.com/office/drawing/2017/decorative" val="1"/>
              </a:ext>
            </a:extLst>
          </p:cNvPr>
          <p:cNvSpPr/>
          <p:nvPr/>
        </p:nvSpPr>
        <p:spPr>
          <a:xfrm>
            <a:off x="1514032" y="1418381"/>
            <a:ext cx="505667" cy="12015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457200" y="2715433"/>
            <a:ext cx="2574679" cy="369332"/>
          </a:xfrm>
          <a:prstGeom prst="rect">
            <a:avLst/>
          </a:prstGeom>
        </p:spPr>
        <p:txBody>
          <a:bodyPr wrap="none">
            <a:spAutoFit/>
          </a:bodyPr>
          <a:lstStyle/>
          <a:p>
            <a:r>
              <a:rPr lang="en-US" b="1" dirty="0">
                <a:solidFill>
                  <a:srgbClr val="005DAA"/>
                </a:solidFill>
              </a:rPr>
              <a:t>American cockroaches</a:t>
            </a:r>
          </a:p>
        </p:txBody>
      </p:sp>
      <p:pic>
        <p:nvPicPr>
          <p:cNvPr id="4" name="Picture 3" descr="Life stages of the larger American cockroaches from egg sacs to nymphs to female and male adults.">
            <a:extLs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654" y="3162749"/>
            <a:ext cx="6730182" cy="1514026"/>
          </a:xfrm>
          <a:prstGeom prst="rect">
            <a:avLst/>
          </a:prstGeom>
        </p:spPr>
      </p:pic>
      <p:sp>
        <p:nvSpPr>
          <p:cNvPr id="10" name="TextBox 9"/>
          <p:cNvSpPr txBox="1"/>
          <p:nvPr/>
        </p:nvSpPr>
        <p:spPr>
          <a:xfrm>
            <a:off x="461074" y="3513039"/>
            <a:ext cx="1085232" cy="615553"/>
          </a:xfrm>
          <a:prstGeom prst="rect">
            <a:avLst/>
          </a:prstGeom>
          <a:noFill/>
        </p:spPr>
        <p:txBody>
          <a:bodyPr wrap="none" rtlCol="0">
            <a:spAutoFit/>
          </a:bodyPr>
          <a:lstStyle/>
          <a:p>
            <a:pPr algn="ctr"/>
            <a:r>
              <a:rPr lang="en-US" dirty="0">
                <a:solidFill>
                  <a:srgbClr val="000000"/>
                </a:solidFill>
                <a:latin typeface="Calibri" panose="020F0502020204030204" pitchFamily="34" charset="0"/>
                <a:cs typeface="Calibri" panose="020F0502020204030204" pitchFamily="34" charset="0"/>
              </a:rPr>
              <a:t>1.5 inch</a:t>
            </a:r>
          </a:p>
          <a:p>
            <a:pPr algn="ctr"/>
            <a:r>
              <a:rPr lang="en-US" sz="1600" dirty="0">
                <a:solidFill>
                  <a:srgbClr val="000000"/>
                </a:solidFill>
                <a:latin typeface="Calibri" panose="020F0502020204030204" pitchFamily="34" charset="0"/>
                <a:cs typeface="Calibri" panose="020F0502020204030204" pitchFamily="34" charset="0"/>
              </a:rPr>
              <a:t>(12 blocks)</a:t>
            </a:r>
          </a:p>
        </p:txBody>
      </p:sp>
      <p:sp>
        <p:nvSpPr>
          <p:cNvPr id="17" name="Left Brace 16">
            <a:extLst>
              <a:ext uri="{C183D7F6-B498-43B3-948B-1728B52AA6E4}">
                <adec:decorative xmlns:adec="http://schemas.microsoft.com/office/drawing/2017/decorative" val="1"/>
              </a:ext>
            </a:extLst>
          </p:cNvPr>
          <p:cNvSpPr/>
          <p:nvPr/>
        </p:nvSpPr>
        <p:spPr>
          <a:xfrm>
            <a:off x="1514032" y="3162749"/>
            <a:ext cx="501492" cy="15140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621231" y="2723413"/>
            <a:ext cx="971934" cy="338554"/>
          </a:xfrm>
          <a:prstGeom prst="rect">
            <a:avLst/>
          </a:prstGeom>
          <a:noFill/>
        </p:spPr>
        <p:txBody>
          <a:bodyPr wrap="none" rtlCol="0">
            <a:spAutoFit/>
          </a:bodyPr>
          <a:lstStyle/>
          <a:p>
            <a:pPr algn="ctr"/>
            <a:r>
              <a:rPr lang="en-US" sz="1600" dirty="0">
                <a:solidFill>
                  <a:srgbClr val="000000"/>
                </a:solidFill>
                <a:latin typeface="Calibri" panose="020F0502020204030204" pitchFamily="34" charset="0"/>
                <a:cs typeface="Calibri" panose="020F0502020204030204" pitchFamily="34" charset="0"/>
              </a:rPr>
              <a:t>Egg cases</a:t>
            </a:r>
          </a:p>
        </p:txBody>
      </p:sp>
      <p:cxnSp>
        <p:nvCxnSpPr>
          <p:cNvPr id="14" name="Straight Arrow Connector 13" descr="Arrow indicating German cockroach egg cases."/>
          <p:cNvCxnSpPr>
            <a:cxnSpLocks/>
          </p:cNvCxnSpPr>
          <p:nvPr/>
        </p:nvCxnSpPr>
        <p:spPr>
          <a:xfrm flipH="1" flipV="1">
            <a:off x="5724525" y="1980751"/>
            <a:ext cx="894851" cy="903596"/>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rrow indicating American cockroach egg cases."/>
          <p:cNvCxnSpPr>
            <a:cxnSpLocks/>
          </p:cNvCxnSpPr>
          <p:nvPr/>
        </p:nvCxnSpPr>
        <p:spPr>
          <a:xfrm flipH="1">
            <a:off x="6429375" y="2897413"/>
            <a:ext cx="190000" cy="442956"/>
          </a:xfrm>
          <a:prstGeom prst="straightConnector1">
            <a:avLst/>
          </a:prstGeom>
          <a:ln>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16425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ltLang="en-US" dirty="0">
                <a:solidFill>
                  <a:srgbClr val="DE693D"/>
                </a:solidFill>
              </a:rPr>
              <a:t>How to stop cockroaches and other pests from entering</a:t>
            </a:r>
            <a:endParaRPr lang="en-US" dirty="0">
              <a:solidFill>
                <a:srgbClr val="DE693D"/>
              </a:solidFill>
            </a:endParaRPr>
          </a:p>
        </p:txBody>
      </p:sp>
      <p:sp>
        <p:nvSpPr>
          <p:cNvPr id="4" name="Freeform: Shape 3">
            <a:extLst>
              <a:ext uri="{FF2B5EF4-FFF2-40B4-BE49-F238E27FC236}">
                <a16:creationId xmlns:a16="http://schemas.microsoft.com/office/drawing/2014/main" id="{66C91BFB-C162-4AC5-B8D8-99C685181673}"/>
              </a:ext>
            </a:extLst>
          </p:cNvPr>
          <p:cNvSpPr/>
          <p:nvPr/>
        </p:nvSpPr>
        <p:spPr>
          <a:xfrm>
            <a:off x="821495" y="1057872"/>
            <a:ext cx="2286892" cy="658292"/>
          </a:xfrm>
          <a:custGeom>
            <a:avLst/>
            <a:gdLst>
              <a:gd name="connsiteX0" fmla="*/ 0 w 2286892"/>
              <a:gd name="connsiteY0" fmla="*/ 0 h 658292"/>
              <a:gd name="connsiteX1" fmla="*/ 2286892 w 2286892"/>
              <a:gd name="connsiteY1" fmla="*/ 0 h 658292"/>
              <a:gd name="connsiteX2" fmla="*/ 2286892 w 2286892"/>
              <a:gd name="connsiteY2" fmla="*/ 658292 h 658292"/>
              <a:gd name="connsiteX3" fmla="*/ 0 w 2286892"/>
              <a:gd name="connsiteY3" fmla="*/ 658292 h 658292"/>
              <a:gd name="connsiteX4" fmla="*/ 0 w 2286892"/>
              <a:gd name="connsiteY4" fmla="*/ 0 h 658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658292">
                <a:moveTo>
                  <a:pt x="0" y="0"/>
                </a:moveTo>
                <a:lnTo>
                  <a:pt x="2286892" y="0"/>
                </a:lnTo>
                <a:lnTo>
                  <a:pt x="2286892" y="658292"/>
                </a:lnTo>
                <a:lnTo>
                  <a:pt x="0" y="658292"/>
                </a:lnTo>
                <a:lnTo>
                  <a:pt x="0" y="0"/>
                </a:lnTo>
                <a:close/>
              </a:path>
            </a:pathLst>
          </a:custGeom>
          <a:solidFill>
            <a:schemeClr val="tx1">
              <a:lumMod val="75000"/>
            </a:schemeClr>
          </a:solidFill>
          <a:ln>
            <a:solidFill>
              <a:srgbClr val="DE693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latin typeface="Calibri" panose="020F0502020204030204" pitchFamily="34" charset="0"/>
                <a:ea typeface="Calibri" panose="020F0502020204030204" pitchFamily="34" charset="0"/>
                <a:cs typeface="Times New Roman" panose="02020603050405020304" pitchFamily="18" charset="0"/>
              </a:rPr>
              <a:t>Block entry points</a:t>
            </a:r>
            <a:endParaRPr lang="en-US" sz="1800" kern="1200" dirty="0">
              <a:solidFill>
                <a:schemeClr val="bg2"/>
              </a:solidFill>
            </a:endParaRPr>
          </a:p>
        </p:txBody>
      </p:sp>
      <p:sp>
        <p:nvSpPr>
          <p:cNvPr id="6" name="Freeform: Shape 5">
            <a:extLst>
              <a:ext uri="{FF2B5EF4-FFF2-40B4-BE49-F238E27FC236}">
                <a16:creationId xmlns:a16="http://schemas.microsoft.com/office/drawing/2014/main" id="{8B656A44-5A58-46BF-8F09-1C6290301AF6}"/>
              </a:ext>
            </a:extLst>
          </p:cNvPr>
          <p:cNvSpPr/>
          <p:nvPr/>
        </p:nvSpPr>
        <p:spPr>
          <a:xfrm>
            <a:off x="821495" y="1716165"/>
            <a:ext cx="2286892" cy="3046950"/>
          </a:xfrm>
          <a:custGeom>
            <a:avLst/>
            <a:gdLst>
              <a:gd name="connsiteX0" fmla="*/ 0 w 2286892"/>
              <a:gd name="connsiteY0" fmla="*/ 0 h 3046950"/>
              <a:gd name="connsiteX1" fmla="*/ 2286892 w 2286892"/>
              <a:gd name="connsiteY1" fmla="*/ 0 h 3046950"/>
              <a:gd name="connsiteX2" fmla="*/ 2286892 w 2286892"/>
              <a:gd name="connsiteY2" fmla="*/ 3046950 h 3046950"/>
              <a:gd name="connsiteX3" fmla="*/ 0 w 2286892"/>
              <a:gd name="connsiteY3" fmla="*/ 3046950 h 3046950"/>
              <a:gd name="connsiteX4" fmla="*/ 0 w 2286892"/>
              <a:gd name="connsiteY4" fmla="*/ 0 h 304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3046950">
                <a:moveTo>
                  <a:pt x="0" y="0"/>
                </a:moveTo>
                <a:lnTo>
                  <a:pt x="2286892" y="0"/>
                </a:lnTo>
                <a:lnTo>
                  <a:pt x="2286892" y="3046950"/>
                </a:lnTo>
                <a:lnTo>
                  <a:pt x="0" y="3046950"/>
                </a:lnTo>
                <a:lnTo>
                  <a:pt x="0" y="0"/>
                </a:lnTo>
                <a:close/>
              </a:path>
            </a:pathLst>
          </a:custGeom>
          <a:noFill/>
          <a:ln>
            <a:solidFill>
              <a:srgbClr val="DE693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Seal cracks with caulk and repair holes in the building’s exterior</a:t>
            </a:r>
            <a:endParaRPr lang="en-US" sz="1500" kern="1200" dirty="0">
              <a:solidFill>
                <a:srgbClr val="000000"/>
              </a:solidFill>
            </a:endParaRP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Install door sweeps and weather-proof seals on doors (including garage doors)</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Weather-proof windows and place screens on windows and attic vents</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Prune branches and shrubs that touch the building</a:t>
            </a:r>
            <a:endParaRPr lang="en-US" sz="1500" kern="1200" dirty="0">
              <a:solidFill>
                <a:srgbClr val="000000"/>
              </a:solidFill>
            </a:endParaRPr>
          </a:p>
        </p:txBody>
      </p:sp>
      <p:sp>
        <p:nvSpPr>
          <p:cNvPr id="7" name="Freeform: Shape 6">
            <a:extLst>
              <a:ext uri="{FF2B5EF4-FFF2-40B4-BE49-F238E27FC236}">
                <a16:creationId xmlns:a16="http://schemas.microsoft.com/office/drawing/2014/main" id="{1EFFBE05-67A2-4650-A272-F60530481551}"/>
              </a:ext>
            </a:extLst>
          </p:cNvPr>
          <p:cNvSpPr/>
          <p:nvPr/>
        </p:nvSpPr>
        <p:spPr>
          <a:xfrm>
            <a:off x="3428553" y="1057872"/>
            <a:ext cx="2286892" cy="658292"/>
          </a:xfrm>
          <a:custGeom>
            <a:avLst/>
            <a:gdLst>
              <a:gd name="connsiteX0" fmla="*/ 0 w 2286892"/>
              <a:gd name="connsiteY0" fmla="*/ 0 h 658292"/>
              <a:gd name="connsiteX1" fmla="*/ 2286892 w 2286892"/>
              <a:gd name="connsiteY1" fmla="*/ 0 h 658292"/>
              <a:gd name="connsiteX2" fmla="*/ 2286892 w 2286892"/>
              <a:gd name="connsiteY2" fmla="*/ 658292 h 658292"/>
              <a:gd name="connsiteX3" fmla="*/ 0 w 2286892"/>
              <a:gd name="connsiteY3" fmla="*/ 658292 h 658292"/>
              <a:gd name="connsiteX4" fmla="*/ 0 w 2286892"/>
              <a:gd name="connsiteY4" fmla="*/ 0 h 658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658292">
                <a:moveTo>
                  <a:pt x="0" y="0"/>
                </a:moveTo>
                <a:lnTo>
                  <a:pt x="2286892" y="0"/>
                </a:lnTo>
                <a:lnTo>
                  <a:pt x="2286892" y="658292"/>
                </a:lnTo>
                <a:lnTo>
                  <a:pt x="0" y="658292"/>
                </a:lnTo>
                <a:lnTo>
                  <a:pt x="0" y="0"/>
                </a:lnTo>
                <a:close/>
              </a:path>
            </a:pathLst>
          </a:custGeom>
          <a:solidFill>
            <a:schemeClr val="tx1">
              <a:lumMod val="75000"/>
            </a:schemeClr>
          </a:solidFill>
          <a:ln>
            <a:solidFill>
              <a:srgbClr val="DE693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latin typeface="Calibri" panose="020F0502020204030204" pitchFamily="34" charset="0"/>
                <a:ea typeface="Calibri" panose="020F0502020204030204" pitchFamily="34" charset="0"/>
                <a:cs typeface="Times New Roman" panose="02020603050405020304" pitchFamily="18" charset="0"/>
              </a:rPr>
              <a:t>Keep away water and food</a:t>
            </a:r>
            <a:endParaRPr lang="en-US" sz="1800" kern="1200" dirty="0">
              <a:solidFill>
                <a:schemeClr val="bg2"/>
              </a:solidFill>
            </a:endParaRPr>
          </a:p>
        </p:txBody>
      </p:sp>
      <p:sp>
        <p:nvSpPr>
          <p:cNvPr id="8" name="Freeform: Shape 7">
            <a:extLst>
              <a:ext uri="{FF2B5EF4-FFF2-40B4-BE49-F238E27FC236}">
                <a16:creationId xmlns:a16="http://schemas.microsoft.com/office/drawing/2014/main" id="{8381D087-F60D-4362-805B-ACD507C7E239}"/>
              </a:ext>
            </a:extLst>
          </p:cNvPr>
          <p:cNvSpPr/>
          <p:nvPr/>
        </p:nvSpPr>
        <p:spPr>
          <a:xfrm>
            <a:off x="3428553" y="1716165"/>
            <a:ext cx="2286892" cy="3046950"/>
          </a:xfrm>
          <a:custGeom>
            <a:avLst/>
            <a:gdLst>
              <a:gd name="connsiteX0" fmla="*/ 0 w 2286892"/>
              <a:gd name="connsiteY0" fmla="*/ 0 h 3046950"/>
              <a:gd name="connsiteX1" fmla="*/ 2286892 w 2286892"/>
              <a:gd name="connsiteY1" fmla="*/ 0 h 3046950"/>
              <a:gd name="connsiteX2" fmla="*/ 2286892 w 2286892"/>
              <a:gd name="connsiteY2" fmla="*/ 3046950 h 3046950"/>
              <a:gd name="connsiteX3" fmla="*/ 0 w 2286892"/>
              <a:gd name="connsiteY3" fmla="*/ 3046950 h 3046950"/>
              <a:gd name="connsiteX4" fmla="*/ 0 w 2286892"/>
              <a:gd name="connsiteY4" fmla="*/ 0 h 304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3046950">
                <a:moveTo>
                  <a:pt x="0" y="0"/>
                </a:moveTo>
                <a:lnTo>
                  <a:pt x="2286892" y="0"/>
                </a:lnTo>
                <a:lnTo>
                  <a:pt x="2286892" y="3046950"/>
                </a:lnTo>
                <a:lnTo>
                  <a:pt x="0" y="3046950"/>
                </a:lnTo>
                <a:lnTo>
                  <a:pt x="0" y="0"/>
                </a:lnTo>
                <a:close/>
              </a:path>
            </a:pathLst>
          </a:custGeom>
          <a:noFill/>
          <a:ln>
            <a:solidFill>
              <a:srgbClr val="DE693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Store food in sealed containers</a:t>
            </a:r>
            <a:endParaRPr lang="en-US" sz="1500" kern="1200" dirty="0">
              <a:solidFill>
                <a:srgbClr val="000000"/>
              </a:solidFill>
            </a:endParaRP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Clean regularly</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Throw trash away regularly</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Repair water leaks</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Place stoppers in all drains</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Wipe up spills quickly</a:t>
            </a:r>
          </a:p>
        </p:txBody>
      </p:sp>
      <p:sp>
        <p:nvSpPr>
          <p:cNvPr id="9" name="Freeform: Shape 8">
            <a:extLst>
              <a:ext uri="{FF2B5EF4-FFF2-40B4-BE49-F238E27FC236}">
                <a16:creationId xmlns:a16="http://schemas.microsoft.com/office/drawing/2014/main" id="{C7FF5599-E27C-4476-8B2A-57173C36BF45}"/>
              </a:ext>
            </a:extLst>
          </p:cNvPr>
          <p:cNvSpPr/>
          <p:nvPr/>
        </p:nvSpPr>
        <p:spPr>
          <a:xfrm>
            <a:off x="6035611" y="1057872"/>
            <a:ext cx="2286892" cy="658292"/>
          </a:xfrm>
          <a:custGeom>
            <a:avLst/>
            <a:gdLst>
              <a:gd name="connsiteX0" fmla="*/ 0 w 2286892"/>
              <a:gd name="connsiteY0" fmla="*/ 0 h 658292"/>
              <a:gd name="connsiteX1" fmla="*/ 2286892 w 2286892"/>
              <a:gd name="connsiteY1" fmla="*/ 0 h 658292"/>
              <a:gd name="connsiteX2" fmla="*/ 2286892 w 2286892"/>
              <a:gd name="connsiteY2" fmla="*/ 658292 h 658292"/>
              <a:gd name="connsiteX3" fmla="*/ 0 w 2286892"/>
              <a:gd name="connsiteY3" fmla="*/ 658292 h 658292"/>
              <a:gd name="connsiteX4" fmla="*/ 0 w 2286892"/>
              <a:gd name="connsiteY4" fmla="*/ 0 h 658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658292">
                <a:moveTo>
                  <a:pt x="0" y="0"/>
                </a:moveTo>
                <a:lnTo>
                  <a:pt x="2286892" y="0"/>
                </a:lnTo>
                <a:lnTo>
                  <a:pt x="2286892" y="658292"/>
                </a:lnTo>
                <a:lnTo>
                  <a:pt x="0" y="658292"/>
                </a:lnTo>
                <a:lnTo>
                  <a:pt x="0" y="0"/>
                </a:lnTo>
                <a:close/>
              </a:path>
            </a:pathLst>
          </a:custGeom>
          <a:solidFill>
            <a:schemeClr val="tx1">
              <a:lumMod val="75000"/>
            </a:schemeClr>
          </a:solidFill>
          <a:ln>
            <a:solidFill>
              <a:srgbClr val="DE693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latin typeface="Calibri" panose="020F0502020204030204" pitchFamily="34" charset="0"/>
                <a:ea typeface="Calibri" panose="020F0502020204030204" pitchFamily="34" charset="0"/>
                <a:cs typeface="Times New Roman" panose="02020603050405020304" pitchFamily="18" charset="0"/>
              </a:rPr>
              <a:t>Get rid of places they can hide</a:t>
            </a:r>
            <a:endParaRPr lang="en-US" sz="1800" kern="1200" dirty="0">
              <a:solidFill>
                <a:schemeClr val="bg2"/>
              </a:solidFill>
            </a:endParaRPr>
          </a:p>
        </p:txBody>
      </p:sp>
      <p:sp>
        <p:nvSpPr>
          <p:cNvPr id="10" name="Freeform: Shape 9">
            <a:extLst>
              <a:ext uri="{FF2B5EF4-FFF2-40B4-BE49-F238E27FC236}">
                <a16:creationId xmlns:a16="http://schemas.microsoft.com/office/drawing/2014/main" id="{8B2FC2FA-C055-49BA-9E19-8A2BEF46B88C}"/>
              </a:ext>
            </a:extLst>
          </p:cNvPr>
          <p:cNvSpPr/>
          <p:nvPr/>
        </p:nvSpPr>
        <p:spPr>
          <a:xfrm>
            <a:off x="6035611" y="1716165"/>
            <a:ext cx="2286892" cy="3046950"/>
          </a:xfrm>
          <a:custGeom>
            <a:avLst/>
            <a:gdLst>
              <a:gd name="connsiteX0" fmla="*/ 0 w 2286892"/>
              <a:gd name="connsiteY0" fmla="*/ 0 h 3046950"/>
              <a:gd name="connsiteX1" fmla="*/ 2286892 w 2286892"/>
              <a:gd name="connsiteY1" fmla="*/ 0 h 3046950"/>
              <a:gd name="connsiteX2" fmla="*/ 2286892 w 2286892"/>
              <a:gd name="connsiteY2" fmla="*/ 3046950 h 3046950"/>
              <a:gd name="connsiteX3" fmla="*/ 0 w 2286892"/>
              <a:gd name="connsiteY3" fmla="*/ 3046950 h 3046950"/>
              <a:gd name="connsiteX4" fmla="*/ 0 w 2286892"/>
              <a:gd name="connsiteY4" fmla="*/ 0 h 304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892" h="3046950">
                <a:moveTo>
                  <a:pt x="0" y="0"/>
                </a:moveTo>
                <a:lnTo>
                  <a:pt x="2286892" y="0"/>
                </a:lnTo>
                <a:lnTo>
                  <a:pt x="2286892" y="3046950"/>
                </a:lnTo>
                <a:lnTo>
                  <a:pt x="0" y="3046950"/>
                </a:lnTo>
                <a:lnTo>
                  <a:pt x="0" y="0"/>
                </a:lnTo>
                <a:close/>
              </a:path>
            </a:pathLst>
          </a:custGeom>
          <a:noFill/>
          <a:ln>
            <a:solidFill>
              <a:srgbClr val="DE693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Keep firewood and trash cans away from the building</a:t>
            </a:r>
            <a:endParaRPr lang="en-US" sz="1500" kern="1200" dirty="0">
              <a:solidFill>
                <a:srgbClr val="000000"/>
              </a:solidFill>
            </a:endParaRP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Remove clutter from basements and crawl spaces</a:t>
            </a:r>
          </a:p>
          <a:p>
            <a:pPr marL="114300" lvl="1" indent="-114300" algn="l" defTabSz="666750">
              <a:lnSpc>
                <a:spcPct val="90000"/>
              </a:lnSpc>
              <a:spcBef>
                <a:spcPct val="0"/>
              </a:spcBef>
              <a:spcAft>
                <a:spcPct val="15000"/>
              </a:spcAft>
              <a:buClr>
                <a:srgbClr val="DE693D"/>
              </a:buClr>
              <a:buChar char="•"/>
            </a:pPr>
            <a:r>
              <a:rPr lang="en-US" sz="1500" kern="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Clean gutters </a:t>
            </a:r>
          </a:p>
        </p:txBody>
      </p:sp>
    </p:spTree>
    <p:extLst>
      <p:ext uri="{BB962C8B-B14F-4D97-AF65-F5344CB8AC3E}">
        <p14:creationId xmlns:p14="http://schemas.microsoft.com/office/powerpoint/2010/main" val="211018823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511" y="989815"/>
            <a:ext cx="8431603" cy="1008668"/>
          </a:xfrm>
        </p:spPr>
        <p:txBody>
          <a:bodyPr/>
          <a:lstStyle/>
          <a:p>
            <a:pPr algn="ctr"/>
            <a:r>
              <a:rPr lang="en-US" altLang="en-US" dirty="0"/>
              <a:t>BACK-UP SLIDE: </a:t>
            </a:r>
            <a:br>
              <a:rPr lang="en-US" altLang="en-US" dirty="0"/>
            </a:br>
            <a:r>
              <a:rPr lang="en-US" altLang="en-US" dirty="0"/>
              <a:t>Mold</a:t>
            </a:r>
            <a:endParaRPr lang="en-US" dirty="0"/>
          </a:p>
        </p:txBody>
      </p:sp>
    </p:spTree>
    <p:extLst>
      <p:ext uri="{BB962C8B-B14F-4D97-AF65-F5344CB8AC3E}">
        <p14:creationId xmlns:p14="http://schemas.microsoft.com/office/powerpoint/2010/main" val="1885468513"/>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latin typeface="Arial" panose="020B0604020202020204" pitchFamily="34" charset="0"/>
                <a:cs typeface="Calibri" panose="020F0502020204030204" pitchFamily="34" charset="0"/>
              </a:rPr>
              <a:t>Tips for cleaning mold after a disaster </a:t>
            </a:r>
            <a:endParaRPr lang="en-US" dirty="0">
              <a:solidFill>
                <a:srgbClr val="DE693D"/>
              </a:solidFill>
            </a:endParaRPr>
          </a:p>
        </p:txBody>
      </p:sp>
      <p:pic>
        <p:nvPicPr>
          <p:cNvPr id="4" name="Picture 2" descr="Screenshot of The Homeowner’s and Renter’s Guide to Mold Cleanup After a Disaster."/>
          <p:cNvPicPr>
            <a:picLocks noChangeAspect="1"/>
          </p:cNvPicPr>
          <p:nvPr/>
        </p:nvPicPr>
        <p:blipFill>
          <a:blip r:embed="rId3">
            <a:extLst>
              <a:ext uri="{28A0092B-C50C-407E-A947-70E740481C1C}">
                <a14:useLocalDpi xmlns:a14="http://schemas.microsoft.com/office/drawing/2010/main" val="0"/>
              </a:ext>
            </a:extLst>
          </a:blip>
          <a:srcRect l="15279" t="8125" r="58681" b="31250"/>
          <a:stretch>
            <a:fillRect/>
          </a:stretch>
        </p:blipFill>
        <p:spPr bwMode="auto">
          <a:xfrm>
            <a:off x="3150095" y="1063229"/>
            <a:ext cx="2930193" cy="3790155"/>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4075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DE693D"/>
                </a:solidFill>
              </a:rPr>
              <a:t>Where do particles go in the airways?</a:t>
            </a:r>
          </a:p>
        </p:txBody>
      </p:sp>
      <p:grpSp>
        <p:nvGrpSpPr>
          <p:cNvPr id="3" name="Group 2" descr="The size of the particles matters in how far they reach into human airways. Larger particles stay in the head airways region that includes the nose, mouth, and larynx. Medium sized particles reach the thoracic region that include the trachea and bronchi. Small particles reach the gas exchange region that include the alveoli in the lungs. ">
            <a:extLst>
              <a:ext uri="{FF2B5EF4-FFF2-40B4-BE49-F238E27FC236}">
                <a16:creationId xmlns:a16="http://schemas.microsoft.com/office/drawing/2014/main" id="{3C9D1D5D-5CA8-4DC2-9B1B-84C69A0C747E}"/>
              </a:ext>
            </a:extLst>
          </p:cNvPr>
          <p:cNvGrpSpPr/>
          <p:nvPr/>
        </p:nvGrpSpPr>
        <p:grpSpPr>
          <a:xfrm>
            <a:off x="1197684" y="946905"/>
            <a:ext cx="6878377" cy="4006792"/>
            <a:chOff x="1197684" y="946905"/>
            <a:chExt cx="6878377" cy="4006792"/>
          </a:xfrm>
        </p:grpSpPr>
        <p:pic>
          <p:nvPicPr>
            <p:cNvPr id="4" name="Picture 3" descr="The size of the particles matters in how far they reach into human airways. Larger particles stay in the head airways region that includes the nose, mouth, and larynx. Medium sized particles reach the thoracic region that include the trachea and bronchi. Small particles reach the gas exchange region that include the alveoli in the lung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684" y="946905"/>
              <a:ext cx="4862481" cy="4006792"/>
            </a:xfrm>
            <a:prstGeom prst="rect">
              <a:avLst/>
            </a:prstGeom>
          </p:spPr>
        </p:pic>
        <p:sp>
          <p:nvSpPr>
            <p:cNvPr id="5" name="Left Brace 4">
              <a:extLst>
                <a:ext uri="{C183D7F6-B498-43B3-948B-1728B52AA6E4}">
                  <adec:decorative xmlns:adec="http://schemas.microsoft.com/office/drawing/2017/decorative" val="1"/>
                </a:ext>
              </a:extLst>
            </p:cNvPr>
            <p:cNvSpPr/>
            <p:nvPr/>
          </p:nvSpPr>
          <p:spPr>
            <a:xfrm rot="10800000">
              <a:off x="6060165" y="2624092"/>
              <a:ext cx="484038" cy="680362"/>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6"/>
                </a:solidFill>
              </a:endParaRPr>
            </a:p>
          </p:txBody>
        </p:sp>
        <p:sp>
          <p:nvSpPr>
            <p:cNvPr id="6" name="Left Brace 5">
              <a:extLst>
                <a:ext uri="{C183D7F6-B498-43B3-948B-1728B52AA6E4}">
                  <adec:decorative xmlns:adec="http://schemas.microsoft.com/office/drawing/2017/decorative" val="1"/>
                </a:ext>
              </a:extLst>
            </p:cNvPr>
            <p:cNvSpPr/>
            <p:nvPr/>
          </p:nvSpPr>
          <p:spPr>
            <a:xfrm rot="10800000">
              <a:off x="6060166" y="1941124"/>
              <a:ext cx="458669" cy="644704"/>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6"/>
                </a:solidFill>
              </a:endParaRPr>
            </a:p>
          </p:txBody>
        </p:sp>
        <p:sp>
          <p:nvSpPr>
            <p:cNvPr id="7" name="Left Brace 6">
              <a:extLst>
                <a:ext uri="{C183D7F6-B498-43B3-948B-1728B52AA6E4}">
                  <adec:decorative xmlns:adec="http://schemas.microsoft.com/office/drawing/2017/decorative" val="1"/>
                </a:ext>
              </a:extLst>
            </p:cNvPr>
            <p:cNvSpPr/>
            <p:nvPr/>
          </p:nvSpPr>
          <p:spPr>
            <a:xfrm rot="10800000">
              <a:off x="6060165" y="3374745"/>
              <a:ext cx="458670" cy="829791"/>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6"/>
                </a:solidFill>
              </a:endParaRPr>
            </a:p>
          </p:txBody>
        </p:sp>
        <p:sp>
          <p:nvSpPr>
            <p:cNvPr id="8" name="TextBox 7"/>
            <p:cNvSpPr txBox="1"/>
            <p:nvPr/>
          </p:nvSpPr>
          <p:spPr>
            <a:xfrm>
              <a:off x="6544654" y="2145411"/>
              <a:ext cx="1531407" cy="276999"/>
            </a:xfrm>
            <a:prstGeom prst="rect">
              <a:avLst/>
            </a:prstGeom>
            <a:noFill/>
          </p:spPr>
          <p:txBody>
            <a:bodyPr wrap="square" rtlCol="0">
              <a:spAutoFit/>
            </a:bodyPr>
            <a:lstStyle/>
            <a:p>
              <a:r>
                <a:rPr lang="en-US" sz="1200" dirty="0">
                  <a:solidFill>
                    <a:schemeClr val="accent6"/>
                  </a:solidFill>
                  <a:latin typeface="Calibri" panose="020F0502020204030204" pitchFamily="34" charset="0"/>
                  <a:cs typeface="Calibri" panose="020F0502020204030204" pitchFamily="34" charset="0"/>
                </a:rPr>
                <a:t>Large</a:t>
              </a:r>
            </a:p>
          </p:txBody>
        </p:sp>
        <p:sp>
          <p:nvSpPr>
            <p:cNvPr id="9" name="TextBox 8"/>
            <p:cNvSpPr txBox="1"/>
            <p:nvPr/>
          </p:nvSpPr>
          <p:spPr>
            <a:xfrm>
              <a:off x="6544203" y="2825773"/>
              <a:ext cx="1329328" cy="276999"/>
            </a:xfrm>
            <a:prstGeom prst="rect">
              <a:avLst/>
            </a:prstGeom>
            <a:noFill/>
          </p:spPr>
          <p:txBody>
            <a:bodyPr wrap="square" rtlCol="0">
              <a:spAutoFit/>
            </a:bodyPr>
            <a:lstStyle/>
            <a:p>
              <a:r>
                <a:rPr lang="en-US" sz="1200" dirty="0">
                  <a:solidFill>
                    <a:schemeClr val="accent6"/>
                  </a:solidFill>
                  <a:latin typeface="Calibri" panose="020F0502020204030204" pitchFamily="34" charset="0"/>
                  <a:cs typeface="Calibri" panose="020F0502020204030204" pitchFamily="34" charset="0"/>
                </a:rPr>
                <a:t>Medium</a:t>
              </a:r>
            </a:p>
          </p:txBody>
        </p:sp>
        <p:sp>
          <p:nvSpPr>
            <p:cNvPr id="10" name="TextBox 9"/>
            <p:cNvSpPr txBox="1"/>
            <p:nvPr/>
          </p:nvSpPr>
          <p:spPr>
            <a:xfrm>
              <a:off x="6544203" y="3651140"/>
              <a:ext cx="1531858" cy="276999"/>
            </a:xfrm>
            <a:prstGeom prst="rect">
              <a:avLst/>
            </a:prstGeom>
            <a:noFill/>
          </p:spPr>
          <p:txBody>
            <a:bodyPr wrap="square" rtlCol="0">
              <a:spAutoFit/>
            </a:bodyPr>
            <a:lstStyle/>
            <a:p>
              <a:r>
                <a:rPr lang="en-US" sz="1200" dirty="0">
                  <a:solidFill>
                    <a:schemeClr val="accent6"/>
                  </a:solidFill>
                  <a:latin typeface="Calibri" panose="020F0502020204030204" pitchFamily="34" charset="0"/>
                  <a:cs typeface="Calibri" panose="020F0502020204030204" pitchFamily="34" charset="0"/>
                </a:rPr>
                <a:t>Small</a:t>
              </a:r>
            </a:p>
          </p:txBody>
        </p:sp>
      </p:grpSp>
    </p:spTree>
    <p:extLst>
      <p:ext uri="{BB962C8B-B14F-4D97-AF65-F5344CB8AC3E}">
        <p14:creationId xmlns:p14="http://schemas.microsoft.com/office/powerpoint/2010/main" val="465759654"/>
      </p:ext>
    </p:extLst>
  </p:cSld>
  <p:clrMapOvr>
    <a:masterClrMapping/>
  </p:clrMapOvr>
  <p:transition>
    <p:fade/>
  </p:transition>
</p:sld>
</file>

<file path=ppt/theme/theme1.xml><?xml version="1.0" encoding="utf-8"?>
<a:theme xmlns:a="http://schemas.openxmlformats.org/drawingml/2006/main" name="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4983F2"/>
      </a:hlink>
      <a:folHlink>
        <a:srgbClr val="498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29f62856-1543-49d4-a736-4569d363f533"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2020-05-19T13:14:40+00:00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Date xmlns="f15e4d92-675c-4df7-a5c5-11f59c7da362" xsi:nil="true"/>
    <Records_x0020_Status xmlns="f15e4d92-675c-4df7-a5c5-11f59c7da362">Pending</Records_x0020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EsriMapsInfo xmlns="ESRI.ArcGIS.Mapping.OfficeIntegration.PowerPointInfo">
  <Version>Version1</Version>
  <RequiresSignIn>False</RequiresSignIn>
</EsriMapsInfo>
</file>

<file path=customXml/item5.xml><?xml version="1.0" encoding="utf-8"?>
<ct:contentTypeSchema xmlns:ct="http://schemas.microsoft.com/office/2006/metadata/contentType" xmlns:ma="http://schemas.microsoft.com/office/2006/metadata/properties/metaAttributes" ct:_="" ma:_="" ma:contentTypeName="Document" ma:contentTypeID="0x0101005D5299DBAB5F6C439856DD1371B1FEDB" ma:contentTypeVersion="36" ma:contentTypeDescription="Create a new document." ma:contentTypeScope="" ma:versionID="e78bf6d36d5755b8e86c7859fe07072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7f711d0d-9055-4f3a-99ac-730736c72178" xmlns:ns7="f15e4d92-675c-4df7-a5c5-11f59c7da362" targetNamespace="http://schemas.microsoft.com/office/2006/metadata/properties" ma:root="true" ma:fieldsID="31bda64e96717280642d87ef6f650ca6" ns1:_="" ns3:_="" ns4:_="" ns5:_="" ns6:_="" ns7:_="">
    <xsd:import namespace="http://schemas.microsoft.com/sharepoint/v3"/>
    <xsd:import namespace="4ffa91fb-a0ff-4ac5-b2db-65c790d184a4"/>
    <xsd:import namespace="http://schemas.microsoft.com/sharepoint.v3"/>
    <xsd:import namespace="http://schemas.microsoft.com/sharepoint/v3/fields"/>
    <xsd:import namespace="7f711d0d-9055-4f3a-99ac-730736c72178"/>
    <xsd:import namespace="f15e4d92-675c-4df7-a5c5-11f59c7da362"/>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MediaServiceMetadata" minOccurs="0"/>
                <xsd:element ref="ns6:MediaServiceFastMetadata" minOccurs="0"/>
                <xsd:element ref="ns7:Records_x0020_Status" minOccurs="0"/>
                <xsd:element ref="ns7:Records_x0020_Date" minOccurs="0"/>
                <xsd:element ref="ns7:SharedWithUsers" minOccurs="0"/>
                <xsd:element ref="ns7:SharedWithDetails" minOccurs="0"/>
                <xsd:element ref="ns7:SharingHintHash" minOccurs="0"/>
                <xsd:element ref="ns6:MediaServiceAutoTags" minOccurs="0"/>
                <xsd:element ref="ns6:MediaServiceOCR" minOccurs="0"/>
                <xsd:element ref="ns6:MediaServiceGenerationTime" minOccurs="0"/>
                <xsd:element ref="ns6:MediaServiceEventHashCode" minOccurs="0"/>
                <xsd:element ref="ns6:MediaServiceDateTaken" minOccurs="0"/>
                <xsd:element ref="ns6:MediaServiceAutoKeyPoints" minOccurs="0"/>
                <xsd:element ref="ns6: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a88fbe6-f044-4729-a24f-d46351fc010b}" ma:internalName="TaxCatchAllLabel" ma:readOnly="true" ma:showField="CatchAllDataLabel" ma:web="f15e4d92-675c-4df7-a5c5-11f59c7da36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a88fbe6-f044-4729-a24f-d46351fc010b}" ma:internalName="TaxCatchAll" ma:showField="CatchAllData" ma:web="f15e4d92-675c-4df7-a5c5-11f59c7da36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711d0d-9055-4f3a-99ac-730736c72178"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5" nillable="true" ma:displayName="Tags" ma:internalName="MediaServiceAutoTags"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DateTaken" ma:index="39" nillable="true" ma:displayName="MediaServiceDateTaken" ma:hidden="true" ma:internalName="MediaServiceDateTaken"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5e4d92-675c-4df7-a5c5-11f59c7da362" elementFormDefault="qualified">
    <xsd:import namespace="http://schemas.microsoft.com/office/2006/documentManagement/types"/>
    <xsd:import namespace="http://schemas.microsoft.com/office/infopath/2007/PartnerControls"/>
    <xsd:element name="Records_x0020_Status" ma:index="30" nillable="true" ma:displayName="Records Status" ma:default="Pending" ma:internalName="Records_x0020_Status">
      <xsd:simpleType>
        <xsd:restriction base="dms:Text"/>
      </xsd:simpleType>
    </xsd:element>
    <xsd:element name="Records_x0020_Date" ma:index="31" nillable="true" ma:displayName="Records Date" ma:hidden="true" ma:internalName="Records_x0020_Date">
      <xsd:simpleType>
        <xsd:restriction base="dms:DateTime"/>
      </xsd:simpleType>
    </xsd:element>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SharingHintHash" ma:index="3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3E1BE8-2849-4B71-8777-A4BEFFD52E6F}">
  <ds:schemaRefs>
    <ds:schemaRef ds:uri="Microsoft.SharePoint.Taxonomy.ContentTypeSync"/>
  </ds:schemaRefs>
</ds:datastoreItem>
</file>

<file path=customXml/itemProps2.xml><?xml version="1.0" encoding="utf-8"?>
<ds:datastoreItem xmlns:ds="http://schemas.openxmlformats.org/officeDocument/2006/customXml" ds:itemID="{35182FD6-D83B-4905-85A9-EBE1753EB250}">
  <ds:schemaRefs>
    <ds:schemaRef ds:uri="http://purl.org/dc/elements/1.1/"/>
    <ds:schemaRef ds:uri="http://schemas.microsoft.com/office/2006/metadata/properties"/>
    <ds:schemaRef ds:uri="http://schemas.microsoft.com/sharepoint/v3/fields"/>
    <ds:schemaRef ds:uri="f15e4d92-675c-4df7-a5c5-11f59c7da362"/>
    <ds:schemaRef ds:uri="http://schemas.microsoft.com/sharepoint/v3"/>
    <ds:schemaRef ds:uri="http://purl.org/dc/terms/"/>
    <ds:schemaRef ds:uri="http://schemas.microsoft.com/office/infopath/2007/PartnerControls"/>
    <ds:schemaRef ds:uri="http://schemas.microsoft.com/office/2006/documentManagement/types"/>
    <ds:schemaRef ds:uri="http://schemas.microsoft.com/sharepoint.v3"/>
    <ds:schemaRef ds:uri="http://schemas.openxmlformats.org/package/2006/metadata/core-properties"/>
    <ds:schemaRef ds:uri="7f711d0d-9055-4f3a-99ac-730736c72178"/>
    <ds:schemaRef ds:uri="4ffa91fb-a0ff-4ac5-b2db-65c790d184a4"/>
    <ds:schemaRef ds:uri="http://www.w3.org/XML/1998/namespace"/>
    <ds:schemaRef ds:uri="http://purl.org/dc/dcmitype/"/>
  </ds:schemaRefs>
</ds:datastoreItem>
</file>

<file path=customXml/itemProps3.xml><?xml version="1.0" encoding="utf-8"?>
<ds:datastoreItem xmlns:ds="http://schemas.openxmlformats.org/officeDocument/2006/customXml" ds:itemID="{C6D9268B-5549-4C96-8976-0C25105E9CE9}">
  <ds:schemaRefs>
    <ds:schemaRef ds:uri="http://schemas.microsoft.com/sharepoint/v3/contenttype/forms"/>
  </ds:schemaRefs>
</ds:datastoreItem>
</file>

<file path=customXml/itemProps4.xml><?xml version="1.0" encoding="utf-8"?>
<ds:datastoreItem xmlns:ds="http://schemas.openxmlformats.org/officeDocument/2006/customXml" ds:itemID="{B56CC84F-8E98-4921-A7C5-BDF7240B0EC2}">
  <ds:schemaRefs>
    <ds:schemaRef ds:uri="ESRI.ArcGIS.Mapping.OfficeIntegration.PowerPointInfo"/>
  </ds:schemaRefs>
</ds:datastoreItem>
</file>

<file path=customXml/itemProps5.xml><?xml version="1.0" encoding="utf-8"?>
<ds:datastoreItem xmlns:ds="http://schemas.openxmlformats.org/officeDocument/2006/customXml" ds:itemID="{060EEA32-7B13-4015-A8C9-854695095F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7f711d0d-9055-4f3a-99ac-730736c72178"/>
    <ds:schemaRef ds:uri="f15e4d92-675c-4df7-a5c5-11f59c7da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24331</TotalTime>
  <Words>10715</Words>
  <Application>Microsoft Office PowerPoint</Application>
  <PresentationFormat>On-screen Show (16:9)</PresentationFormat>
  <Paragraphs>894</Paragraphs>
  <Slides>85</Slides>
  <Notes>85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3" baseType="lpstr">
      <vt:lpstr>Calibri</vt:lpstr>
      <vt:lpstr>Wingdings</vt:lpstr>
      <vt:lpstr>Courier New</vt:lpstr>
      <vt:lpstr>Myriad Web Pro</vt:lpstr>
      <vt:lpstr>Arial</vt:lpstr>
      <vt:lpstr>Arial Narrow</vt:lpstr>
      <vt:lpstr>NCEH_ATSDR_combined</vt:lpstr>
      <vt:lpstr>ClipArt</vt:lpstr>
      <vt:lpstr>Home Characteristics and Asthma Triggers Training for Home Visitors</vt:lpstr>
      <vt:lpstr> </vt:lpstr>
      <vt:lpstr>Allergy assessment</vt:lpstr>
      <vt:lpstr>What are allergens and irritants?</vt:lpstr>
      <vt:lpstr>Particle sizes</vt:lpstr>
      <vt:lpstr> Small particles stay in the air for hours  </vt:lpstr>
      <vt:lpstr>Size range of asthma trigger particles in air</vt:lpstr>
      <vt:lpstr>Why does particle size matter?</vt:lpstr>
      <vt:lpstr>Where do particles go in the airways?</vt:lpstr>
      <vt:lpstr>BUILDING INFORMATION and HOME INTERIOR</vt:lpstr>
      <vt:lpstr>Building information</vt:lpstr>
      <vt:lpstr>HeatING and cooling</vt:lpstr>
      <vt:lpstr>Heating, ventilation, and air conditioning (HVAC) </vt:lpstr>
      <vt:lpstr>HVAC maintenance and filters </vt:lpstr>
      <vt:lpstr>Asthma triggers and heating</vt:lpstr>
      <vt:lpstr>Heating</vt:lpstr>
      <vt:lpstr>Fuel-burning heat sources</vt:lpstr>
      <vt:lpstr>Cooling</vt:lpstr>
      <vt:lpstr>Asthma triggers and cooling </vt:lpstr>
      <vt:lpstr>Cooking</vt:lpstr>
      <vt:lpstr>Air Cleaners</vt:lpstr>
      <vt:lpstr>smoking</vt:lpstr>
      <vt:lpstr>Secondhand smoke exposure in the United States</vt:lpstr>
      <vt:lpstr>“Separating smokers from non-smokers, cleaning the air, and ventilating buildings cannot eliminate exposure of nonsmokers to SHS…”  — Surgeon General, 2006</vt:lpstr>
      <vt:lpstr>E-cigarettes</vt:lpstr>
      <vt:lpstr>Pets</vt:lpstr>
      <vt:lpstr>Pets with fur: allergen characteristics</vt:lpstr>
      <vt:lpstr>Pets with fur</vt:lpstr>
      <vt:lpstr>Cat allergens in homes</vt:lpstr>
      <vt:lpstr>Cat allergens in bedrooms</vt:lpstr>
      <vt:lpstr>Changes that can affect pet allergen levels</vt:lpstr>
      <vt:lpstr>Other pets  Things to consider</vt:lpstr>
      <vt:lpstr>PesTs</vt:lpstr>
      <vt:lpstr>Types of pests</vt:lpstr>
      <vt:lpstr>Pests: Allergen characteristics</vt:lpstr>
      <vt:lpstr>Things that affect pest allergen levels</vt:lpstr>
      <vt:lpstr>Specific examples of things that attract pests</vt:lpstr>
      <vt:lpstr>What is Integrated Pest Management (IPM)?</vt:lpstr>
      <vt:lpstr>Integrated Pest Management (IPM)</vt:lpstr>
      <vt:lpstr>Keep pesticides and traps away from children and pets</vt:lpstr>
      <vt:lpstr>Cockroach monitoring trap</vt:lpstr>
      <vt:lpstr>Pests: Action steps</vt:lpstr>
      <vt:lpstr>Mold</vt:lpstr>
      <vt:lpstr>What is mold?</vt:lpstr>
      <vt:lpstr>Other signs of moisture</vt:lpstr>
      <vt:lpstr>Where does mold grow?</vt:lpstr>
      <vt:lpstr>Typical indoor locations for mold </vt:lpstr>
      <vt:lpstr>Mold growing on ceiling tile</vt:lpstr>
      <vt:lpstr>Water leak under kitchen sink</vt:lpstr>
      <vt:lpstr>Condensation</vt:lpstr>
      <vt:lpstr>Other than water leaks and condensation, how can mold get into a home?</vt:lpstr>
      <vt:lpstr>Humidifiers</vt:lpstr>
      <vt:lpstr>Types of humidifiers</vt:lpstr>
      <vt:lpstr>How to reduce mold growth</vt:lpstr>
      <vt:lpstr>Dehumidifiers</vt:lpstr>
      <vt:lpstr>Cleaning mold</vt:lpstr>
      <vt:lpstr>The goal of the Mold and Moisture Module is to find ways to reduce moisture and mold </vt:lpstr>
      <vt:lpstr>Mold growth on wooden studs after a hurricane </vt:lpstr>
      <vt:lpstr>Volatile organic compounds (VOCs)</vt:lpstr>
      <vt:lpstr>Volatile organic compounds (VOCs)</vt:lpstr>
      <vt:lpstr>VOCs can be irritating and harmful to all people with asthma</vt:lpstr>
      <vt:lpstr>Dust mites (section break)</vt:lpstr>
      <vt:lpstr>Dust mites</vt:lpstr>
      <vt:lpstr>What are dust mite allergens?</vt:lpstr>
      <vt:lpstr>Dust mite distribution: the East Coast</vt:lpstr>
      <vt:lpstr>Dust mite allergen characteristics</vt:lpstr>
      <vt:lpstr>Dust mite intervention</vt:lpstr>
      <vt:lpstr>The goal of the Dust Mite Module is to find ways to reduce exposures to dust mite allergens </vt:lpstr>
      <vt:lpstr>Where you live could affect dust mite avoidance strategies</vt:lpstr>
      <vt:lpstr>Additional resources (section Break)</vt:lpstr>
      <vt:lpstr>Additional Resources</vt:lpstr>
      <vt:lpstr>Additional resources (cont’d)</vt:lpstr>
      <vt:lpstr>BACK-UP Slides:  for Heating, Ventilation, and Air Conditioning section</vt:lpstr>
      <vt:lpstr>Reduce asthma triggers when heating and cooling</vt:lpstr>
      <vt:lpstr>Reduce asthma triggers when heating your home</vt:lpstr>
      <vt:lpstr>Reduce asthma triggers when heating and cooling your home</vt:lpstr>
      <vt:lpstr>BACK-UP SLIDE:  Secondhand Smoke</vt:lpstr>
      <vt:lpstr>How to create a smoke-free policy</vt:lpstr>
      <vt:lpstr>Back-up slide:  Furry Pets</vt:lpstr>
      <vt:lpstr>What is the “Pet protective effect?”</vt:lpstr>
      <vt:lpstr>Back-up slide:  Pests</vt:lpstr>
      <vt:lpstr>Pests: Common cockroaches </vt:lpstr>
      <vt:lpstr>How to stop cockroaches and other pests from entering</vt:lpstr>
      <vt:lpstr>BACK-UP SLIDE:  Mold</vt:lpstr>
      <vt:lpstr>Tips for cleaning mold after a disaster </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Mitchell, Tracey</cp:lastModifiedBy>
  <cp:revision>595</cp:revision>
  <cp:lastPrinted>2020-01-08T19:31:26Z</cp:lastPrinted>
  <dcterms:created xsi:type="dcterms:W3CDTF">2011-03-17T17:43:16Z</dcterms:created>
  <dcterms:modified xsi:type="dcterms:W3CDTF">2020-06-02T17:13:04Z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0x0101005D5299DBAB5F6C439856DD1371B1FEDB</vt:lpwstr>
  </property>
</Properties>
</file>