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1" r:id="rId3"/>
    <p:sldMasterId id="2147483683" r:id="rId4"/>
    <p:sldMasterId id="2147483686" r:id="rId5"/>
    <p:sldMasterId id="2147483696" r:id="rId6"/>
    <p:sldMasterId id="2147483709" r:id="rId7"/>
    <p:sldMasterId id="2147483724" r:id="rId8"/>
    <p:sldMasterId id="2147483739" r:id="rId9"/>
  </p:sldMasterIdLst>
  <p:notesMasterIdLst>
    <p:notesMasterId r:id="rId50"/>
  </p:notesMasterIdLst>
  <p:sldIdLst>
    <p:sldId id="532" r:id="rId10"/>
    <p:sldId id="543" r:id="rId11"/>
    <p:sldId id="535" r:id="rId12"/>
    <p:sldId id="534" r:id="rId13"/>
    <p:sldId id="536" r:id="rId14"/>
    <p:sldId id="542" r:id="rId15"/>
    <p:sldId id="506" r:id="rId16"/>
    <p:sldId id="524" r:id="rId17"/>
    <p:sldId id="540" r:id="rId18"/>
    <p:sldId id="539" r:id="rId19"/>
    <p:sldId id="272" r:id="rId20"/>
    <p:sldId id="257" r:id="rId21"/>
    <p:sldId id="260" r:id="rId22"/>
    <p:sldId id="263" r:id="rId23"/>
    <p:sldId id="261" r:id="rId24"/>
    <p:sldId id="273" r:id="rId25"/>
    <p:sldId id="265" r:id="rId26"/>
    <p:sldId id="286" r:id="rId27"/>
    <p:sldId id="287" r:id="rId28"/>
    <p:sldId id="262" r:id="rId29"/>
    <p:sldId id="266" r:id="rId30"/>
    <p:sldId id="274" r:id="rId31"/>
    <p:sldId id="288" r:id="rId32"/>
    <p:sldId id="268" r:id="rId33"/>
    <p:sldId id="289" r:id="rId34"/>
    <p:sldId id="275" r:id="rId35"/>
    <p:sldId id="276" r:id="rId36"/>
    <p:sldId id="290" r:id="rId37"/>
    <p:sldId id="291" r:id="rId38"/>
    <p:sldId id="271" r:id="rId39"/>
    <p:sldId id="280" r:id="rId40"/>
    <p:sldId id="292" r:id="rId41"/>
    <p:sldId id="270" r:id="rId42"/>
    <p:sldId id="282" r:id="rId43"/>
    <p:sldId id="283" r:id="rId44"/>
    <p:sldId id="284" r:id="rId45"/>
    <p:sldId id="285" r:id="rId46"/>
    <p:sldId id="281" r:id="rId47"/>
    <p:sldId id="537" r:id="rId48"/>
    <p:sldId id="53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46" algn="l" rtl="0" fontAlgn="base">
      <a:spcBef>
        <a:spcPct val="0"/>
      </a:spcBef>
      <a:spcAft>
        <a:spcPct val="0"/>
      </a:spcAft>
      <a:defRPr kern="1200">
        <a:solidFill>
          <a:schemeClr val="tx1"/>
        </a:solidFill>
        <a:latin typeface="Arial" charset="0"/>
        <a:ea typeface="+mn-ea"/>
        <a:cs typeface="+mn-cs"/>
      </a:defRPr>
    </a:lvl2pPr>
    <a:lvl3pPr marL="914293" algn="l" rtl="0" fontAlgn="base">
      <a:spcBef>
        <a:spcPct val="0"/>
      </a:spcBef>
      <a:spcAft>
        <a:spcPct val="0"/>
      </a:spcAft>
      <a:defRPr kern="1200">
        <a:solidFill>
          <a:schemeClr val="tx1"/>
        </a:solidFill>
        <a:latin typeface="Arial" charset="0"/>
        <a:ea typeface="+mn-ea"/>
        <a:cs typeface="+mn-cs"/>
      </a:defRPr>
    </a:lvl3pPr>
    <a:lvl4pPr marL="1371440" algn="l" rtl="0" fontAlgn="base">
      <a:spcBef>
        <a:spcPct val="0"/>
      </a:spcBef>
      <a:spcAft>
        <a:spcPct val="0"/>
      </a:spcAft>
      <a:defRPr kern="1200">
        <a:solidFill>
          <a:schemeClr val="tx1"/>
        </a:solidFill>
        <a:latin typeface="Arial" charset="0"/>
        <a:ea typeface="+mn-ea"/>
        <a:cs typeface="+mn-cs"/>
      </a:defRPr>
    </a:lvl4pPr>
    <a:lvl5pPr marL="1828586" algn="l" rtl="0" fontAlgn="base">
      <a:spcBef>
        <a:spcPct val="0"/>
      </a:spcBef>
      <a:spcAft>
        <a:spcPct val="0"/>
      </a:spcAft>
      <a:defRPr kern="1200">
        <a:solidFill>
          <a:schemeClr val="tx1"/>
        </a:solidFill>
        <a:latin typeface="Arial" charset="0"/>
        <a:ea typeface="+mn-ea"/>
        <a:cs typeface="+mn-cs"/>
      </a:defRPr>
    </a:lvl5pPr>
    <a:lvl6pPr marL="2285733" algn="l" defTabSz="914293" rtl="0" eaLnBrk="1" latinLnBrk="0" hangingPunct="1">
      <a:defRPr kern="1200">
        <a:solidFill>
          <a:schemeClr val="tx1"/>
        </a:solidFill>
        <a:latin typeface="Arial" charset="0"/>
        <a:ea typeface="+mn-ea"/>
        <a:cs typeface="+mn-cs"/>
      </a:defRPr>
    </a:lvl6pPr>
    <a:lvl7pPr marL="2742879" algn="l" defTabSz="914293" rtl="0" eaLnBrk="1" latinLnBrk="0" hangingPunct="1">
      <a:defRPr kern="1200">
        <a:solidFill>
          <a:schemeClr val="tx1"/>
        </a:solidFill>
        <a:latin typeface="Arial" charset="0"/>
        <a:ea typeface="+mn-ea"/>
        <a:cs typeface="+mn-cs"/>
      </a:defRPr>
    </a:lvl7pPr>
    <a:lvl8pPr marL="3200026" algn="l" defTabSz="914293" rtl="0" eaLnBrk="1" latinLnBrk="0" hangingPunct="1">
      <a:defRPr kern="1200">
        <a:solidFill>
          <a:schemeClr val="tx1"/>
        </a:solidFill>
        <a:latin typeface="Arial" charset="0"/>
        <a:ea typeface="+mn-ea"/>
        <a:cs typeface="+mn-cs"/>
      </a:defRPr>
    </a:lvl8pPr>
    <a:lvl9pPr marL="3657172" algn="l" defTabSz="91429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Hudson" initials="MH" lastIdx="72" clrIdx="0">
    <p:extLst>
      <p:ext uri="{19B8F6BF-5375-455C-9EA6-DF929625EA0E}">
        <p15:presenceInfo xmlns:p15="http://schemas.microsoft.com/office/powerpoint/2012/main" userId="95b59e338dfab6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14" autoAdjust="0"/>
  </p:normalViewPr>
  <p:slideViewPr>
    <p:cSldViewPr snapToGrid="0">
      <p:cViewPr varScale="1">
        <p:scale>
          <a:sx n="93" d="100"/>
          <a:sy n="93" d="100"/>
        </p:scale>
        <p:origin x="21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h-nas\dph1\Center%20for%20Community%20Health\Bureau%20of%20Family%20&amp;%20Community%20Health\Division%20of%20Health%20Promotion%20&amp;%20Disease%20Prevention\Chronic%20Disease\Asthma\READY%20Study\Jing%20Guo's%20Folder\Deliverable\drafts\Final%20Report\Enviromental%20Compose%20Score_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h-nas\dph1\Center%20for%20Community%20Health\Bureau%20of%20Family%20&amp;%20Community%20Health\Division%20of%20Health%20Promotion%20&amp;%20Disease%20Prevention\Chronic%20Disease\Asthma\READY%20Study\Jing%20Guo's%20Folder\Deliverable\drafts\Final%20Report\Enviromental%20Compose%20Score_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Pre</c:v>
          </c:tx>
          <c:spPr>
            <a:solidFill>
              <a:srgbClr val="0070C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Triggers!$A$2:$A$7</c:f>
              <c:strCache>
                <c:ptCount val="6"/>
                <c:pt idx="0">
                  <c:v>Dust</c:v>
                </c:pt>
                <c:pt idx="1">
                  <c:v>Mold</c:v>
                </c:pt>
                <c:pt idx="2">
                  <c:v>Pest</c:v>
                </c:pt>
                <c:pt idx="3">
                  <c:v>Smoke</c:v>
                </c:pt>
                <c:pt idx="4">
                  <c:v>Pets</c:v>
                </c:pt>
                <c:pt idx="5">
                  <c:v>Chemical</c:v>
                </c:pt>
              </c:strCache>
            </c:strRef>
          </c:cat>
          <c:val>
            <c:numRef>
              <c:f>Triggers!$B$2:$B$7</c:f>
              <c:numCache>
                <c:formatCode>General</c:formatCode>
                <c:ptCount val="6"/>
                <c:pt idx="0">
                  <c:v>39.04</c:v>
                </c:pt>
                <c:pt idx="1">
                  <c:v>26.32</c:v>
                </c:pt>
                <c:pt idx="2">
                  <c:v>34.21</c:v>
                </c:pt>
                <c:pt idx="3">
                  <c:v>32.89</c:v>
                </c:pt>
                <c:pt idx="4">
                  <c:v>24.56</c:v>
                </c:pt>
                <c:pt idx="5">
                  <c:v>91.67</c:v>
                </c:pt>
              </c:numCache>
            </c:numRef>
          </c:val>
          <c:extLst>
            <c:ext xmlns:c16="http://schemas.microsoft.com/office/drawing/2014/chart" uri="{C3380CC4-5D6E-409C-BE32-E72D297353CC}">
              <c16:uniqueId val="{00000000-74DB-4223-BFF5-96A3FA7124F5}"/>
            </c:ext>
          </c:extLst>
        </c:ser>
        <c:ser>
          <c:idx val="1"/>
          <c:order val="1"/>
          <c:tx>
            <c:v>Post</c:v>
          </c:tx>
          <c:spPr>
            <a:solidFill>
              <a:srgbClr val="FF0000"/>
            </a:solidFill>
          </c:spPr>
          <c:invertIfNegative val="0"/>
          <c:dLbls>
            <c:dLbl>
              <c:idx val="0"/>
              <c:layout>
                <c:manualLayout>
                  <c:x val="1.60256410256410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DB-4223-BFF5-96A3FA7124F5}"/>
                </c:ext>
              </c:extLst>
            </c:dLbl>
            <c:dLbl>
              <c:idx val="1"/>
              <c:layout>
                <c:manualLayout>
                  <c:x val="1.282051282051282E-2"/>
                  <c:y val="1.033944227444318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DB-4223-BFF5-96A3FA7124F5}"/>
                </c:ext>
              </c:extLst>
            </c:dLbl>
            <c:dLbl>
              <c:idx val="2"/>
              <c:layout>
                <c:manualLayout>
                  <c:x val="1.4423076923076924E-2"/>
                  <c:y val="-2.8198804681534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DB-4223-BFF5-96A3FA7124F5}"/>
                </c:ext>
              </c:extLst>
            </c:dLbl>
            <c:dLbl>
              <c:idx val="3"/>
              <c:layout>
                <c:manualLayout>
                  <c:x val="2.403846153846154E-2"/>
                  <c:y val="-2.8198804681534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DB-4223-BFF5-96A3FA7124F5}"/>
                </c:ext>
              </c:extLst>
            </c:dLbl>
            <c:dLbl>
              <c:idx val="4"/>
              <c:layout>
                <c:manualLayout>
                  <c:x val="2.7243589743589744E-2"/>
                  <c:y val="5.6397609363068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DB-4223-BFF5-96A3FA7124F5}"/>
                </c:ext>
              </c:extLst>
            </c:dLbl>
            <c:dLbl>
              <c:idx val="5"/>
              <c:layout>
                <c:manualLayout>
                  <c:x val="2.7243589743589744E-2"/>
                  <c:y val="-2.8198804681534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DB-4223-BFF5-96A3FA7124F5}"/>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Triggers!$A$2:$A$7</c:f>
              <c:strCache>
                <c:ptCount val="6"/>
                <c:pt idx="0">
                  <c:v>Dust</c:v>
                </c:pt>
                <c:pt idx="1">
                  <c:v>Mold</c:v>
                </c:pt>
                <c:pt idx="2">
                  <c:v>Pest</c:v>
                </c:pt>
                <c:pt idx="3">
                  <c:v>Smoke</c:v>
                </c:pt>
                <c:pt idx="4">
                  <c:v>Pets</c:v>
                </c:pt>
                <c:pt idx="5">
                  <c:v>Chemical</c:v>
                </c:pt>
              </c:strCache>
            </c:strRef>
          </c:cat>
          <c:val>
            <c:numRef>
              <c:f>Triggers!$C$2:$C$7</c:f>
              <c:numCache>
                <c:formatCode>General</c:formatCode>
                <c:ptCount val="6"/>
                <c:pt idx="0">
                  <c:v>27.65</c:v>
                </c:pt>
                <c:pt idx="1">
                  <c:v>12.94</c:v>
                </c:pt>
                <c:pt idx="2">
                  <c:v>25.29</c:v>
                </c:pt>
                <c:pt idx="3">
                  <c:v>29.41</c:v>
                </c:pt>
                <c:pt idx="4">
                  <c:v>24.71</c:v>
                </c:pt>
                <c:pt idx="5">
                  <c:v>57.06</c:v>
                </c:pt>
              </c:numCache>
            </c:numRef>
          </c:val>
          <c:extLst>
            <c:ext xmlns:c16="http://schemas.microsoft.com/office/drawing/2014/chart" uri="{C3380CC4-5D6E-409C-BE32-E72D297353CC}">
              <c16:uniqueId val="{00000007-74DB-4223-BFF5-96A3FA7124F5}"/>
            </c:ext>
          </c:extLst>
        </c:ser>
        <c:dLbls>
          <c:showLegendKey val="0"/>
          <c:showVal val="0"/>
          <c:showCatName val="0"/>
          <c:showSerName val="0"/>
          <c:showPercent val="0"/>
          <c:showBubbleSize val="0"/>
        </c:dLbls>
        <c:gapWidth val="150"/>
        <c:axId val="684530504"/>
        <c:axId val="684530896"/>
      </c:barChart>
      <c:catAx>
        <c:axId val="684530504"/>
        <c:scaling>
          <c:orientation val="minMax"/>
        </c:scaling>
        <c:delete val="0"/>
        <c:axPos val="b"/>
        <c:numFmt formatCode="General" sourceLinked="0"/>
        <c:majorTickMark val="out"/>
        <c:minorTickMark val="none"/>
        <c:tickLblPos val="nextTo"/>
        <c:txPr>
          <a:bodyPr/>
          <a:lstStyle/>
          <a:p>
            <a:pPr>
              <a:defRPr sz="1400"/>
            </a:pPr>
            <a:endParaRPr lang="en-US"/>
          </a:p>
        </c:txPr>
        <c:crossAx val="684530896"/>
        <c:crosses val="autoZero"/>
        <c:auto val="1"/>
        <c:lblAlgn val="ctr"/>
        <c:lblOffset val="100"/>
        <c:noMultiLvlLbl val="0"/>
      </c:catAx>
      <c:valAx>
        <c:axId val="684530896"/>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400"/>
            </a:pPr>
            <a:endParaRPr lang="en-US"/>
          </a:p>
        </c:txPr>
        <c:crossAx val="684530504"/>
        <c:crosses val="autoZero"/>
        <c:crossBetween val="between"/>
        <c:majorUnit val="20"/>
      </c:valAx>
    </c:plotArea>
    <c:legend>
      <c:legendPos val="t"/>
      <c:overlay val="0"/>
      <c:txPr>
        <a:bodyPr/>
        <a:lstStyle/>
        <a:p>
          <a:pPr>
            <a:defRPr sz="1600"/>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80626949933144E-2"/>
          <c:y val="0.11973107394257332"/>
          <c:w val="0.91682377556579009"/>
          <c:h val="0.69322196513459355"/>
        </c:manualLayout>
      </c:layout>
      <c:barChart>
        <c:barDir val="col"/>
        <c:grouping val="clustered"/>
        <c:varyColors val="0"/>
        <c:ser>
          <c:idx val="1"/>
          <c:order val="0"/>
          <c:tx>
            <c:v>Pre</c:v>
          </c:tx>
          <c:spPr>
            <a:solidFill>
              <a:srgbClr val="0070C0"/>
            </a:solidFill>
          </c:spPr>
          <c:invertIfNegative val="0"/>
          <c:dLbls>
            <c:dLbl>
              <c:idx val="0"/>
              <c:tx>
                <c:rich>
                  <a:bodyPr/>
                  <a:lstStyle/>
                  <a:p>
                    <a:r>
                      <a:rPr lang="en-US" sz="1400" b="1"/>
                      <a:t>&lt;5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2B-4047-883C-7F928F26DD7D}"/>
                </c:ext>
              </c:extLst>
            </c:dLbl>
            <c:dLbl>
              <c:idx val="1"/>
              <c:layout>
                <c:manualLayout>
                  <c:x val="-1.7295597484276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2B-4047-883C-7F928F26DD7D}"/>
                </c:ext>
              </c:extLst>
            </c:dLbl>
            <c:dLbl>
              <c:idx val="2"/>
              <c:layout>
                <c:manualLayout>
                  <c:x val="-2.6729559748427674E-2"/>
                  <c:y val="-5.88779719041026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2B-4047-883C-7F928F26DD7D}"/>
                </c:ext>
              </c:extLst>
            </c:dLbl>
            <c:dLbl>
              <c:idx val="3"/>
              <c:layout>
                <c:manualLayout>
                  <c:x val="-1.57232704402515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2B-4047-883C-7F928F26DD7D}"/>
                </c:ext>
              </c:extLst>
            </c:dLbl>
            <c:dLbl>
              <c:idx val="4"/>
              <c:layout>
                <c:manualLayout>
                  <c:x val="-2.2012578616352318E-2"/>
                  <c:y val="-6.423125680086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2B-4047-883C-7F928F26DD7D}"/>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Score!$A$2:$A$6</c:f>
              <c:numCache>
                <c:formatCode>General</c:formatCode>
                <c:ptCount val="5"/>
                <c:pt idx="0">
                  <c:v>0</c:v>
                </c:pt>
                <c:pt idx="1">
                  <c:v>1</c:v>
                </c:pt>
                <c:pt idx="2">
                  <c:v>2</c:v>
                </c:pt>
                <c:pt idx="3">
                  <c:v>3</c:v>
                </c:pt>
                <c:pt idx="4">
                  <c:v>4</c:v>
                </c:pt>
              </c:numCache>
            </c:numRef>
          </c:cat>
          <c:val>
            <c:numRef>
              <c:f>Score!$B$2:$B$6</c:f>
              <c:numCache>
                <c:formatCode>General</c:formatCode>
                <c:ptCount val="5"/>
                <c:pt idx="0">
                  <c:v>3.51</c:v>
                </c:pt>
                <c:pt idx="1">
                  <c:v>18.420000000000002</c:v>
                </c:pt>
                <c:pt idx="2">
                  <c:v>32.020000000000003</c:v>
                </c:pt>
                <c:pt idx="3">
                  <c:v>26.75</c:v>
                </c:pt>
                <c:pt idx="4">
                  <c:v>11.84</c:v>
                </c:pt>
              </c:numCache>
            </c:numRef>
          </c:val>
          <c:extLst>
            <c:ext xmlns:c16="http://schemas.microsoft.com/office/drawing/2014/chart" uri="{C3380CC4-5D6E-409C-BE32-E72D297353CC}">
              <c16:uniqueId val="{00000005-5B2B-4047-883C-7F928F26DD7D}"/>
            </c:ext>
          </c:extLst>
        </c:ser>
        <c:ser>
          <c:idx val="2"/>
          <c:order val="1"/>
          <c:tx>
            <c:v>Post</c:v>
          </c:tx>
          <c:spPr>
            <a:solidFill>
              <a:srgbClr val="FF0000"/>
            </a:solidFill>
          </c:spPr>
          <c:invertIfNegative val="0"/>
          <c:dLbls>
            <c:dLbl>
              <c:idx val="6"/>
              <c:layout>
                <c:manualLayout>
                  <c:x val="1.6666666666666666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2B-4047-883C-7F928F26DD7D}"/>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Score!$A$2:$A$6</c:f>
              <c:numCache>
                <c:formatCode>General</c:formatCode>
                <c:ptCount val="5"/>
                <c:pt idx="0">
                  <c:v>0</c:v>
                </c:pt>
                <c:pt idx="1">
                  <c:v>1</c:v>
                </c:pt>
                <c:pt idx="2">
                  <c:v>2</c:v>
                </c:pt>
                <c:pt idx="3">
                  <c:v>3</c:v>
                </c:pt>
                <c:pt idx="4">
                  <c:v>4</c:v>
                </c:pt>
              </c:numCache>
            </c:numRef>
          </c:cat>
          <c:val>
            <c:numRef>
              <c:f>Score!$C$2:$C$6</c:f>
              <c:numCache>
                <c:formatCode>General</c:formatCode>
                <c:ptCount val="5"/>
                <c:pt idx="0">
                  <c:v>20</c:v>
                </c:pt>
                <c:pt idx="1">
                  <c:v>23.53</c:v>
                </c:pt>
                <c:pt idx="2">
                  <c:v>28.82</c:v>
                </c:pt>
                <c:pt idx="3">
                  <c:v>17.649999999999999</c:v>
                </c:pt>
                <c:pt idx="4">
                  <c:v>7.65</c:v>
                </c:pt>
              </c:numCache>
            </c:numRef>
          </c:val>
          <c:extLst>
            <c:ext xmlns:c16="http://schemas.microsoft.com/office/drawing/2014/chart" uri="{C3380CC4-5D6E-409C-BE32-E72D297353CC}">
              <c16:uniqueId val="{00000007-5B2B-4047-883C-7F928F26DD7D}"/>
            </c:ext>
          </c:extLst>
        </c:ser>
        <c:dLbls>
          <c:showLegendKey val="0"/>
          <c:showVal val="0"/>
          <c:showCatName val="0"/>
          <c:showSerName val="0"/>
          <c:showPercent val="0"/>
          <c:showBubbleSize val="0"/>
        </c:dLbls>
        <c:gapWidth val="150"/>
        <c:axId val="684531680"/>
        <c:axId val="684532072"/>
      </c:barChart>
      <c:catAx>
        <c:axId val="684531680"/>
        <c:scaling>
          <c:orientation val="minMax"/>
        </c:scaling>
        <c:delete val="0"/>
        <c:axPos val="b"/>
        <c:numFmt formatCode="General" sourceLinked="1"/>
        <c:majorTickMark val="out"/>
        <c:minorTickMark val="none"/>
        <c:tickLblPos val="nextTo"/>
        <c:txPr>
          <a:bodyPr/>
          <a:lstStyle/>
          <a:p>
            <a:pPr>
              <a:defRPr sz="1400"/>
            </a:pPr>
            <a:endParaRPr lang="en-US"/>
          </a:p>
        </c:txPr>
        <c:crossAx val="684532072"/>
        <c:crosses val="autoZero"/>
        <c:auto val="1"/>
        <c:lblAlgn val="ctr"/>
        <c:lblOffset val="100"/>
        <c:noMultiLvlLbl val="0"/>
      </c:catAx>
      <c:valAx>
        <c:axId val="684532072"/>
        <c:scaling>
          <c:orientation val="minMax"/>
          <c:max val="100"/>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400"/>
            </a:pPr>
            <a:endParaRPr lang="en-US"/>
          </a:p>
        </c:txPr>
        <c:crossAx val="684531680"/>
        <c:crosses val="autoZero"/>
        <c:crossBetween val="between"/>
        <c:majorUnit val="20"/>
      </c:valAx>
      <c:spPr>
        <a:ln>
          <a:noFill/>
        </a:ln>
      </c:spPr>
    </c:plotArea>
    <c:legend>
      <c:legendPos val="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8646395615642"/>
          <c:y val="7.4201070778102424E-2"/>
          <c:w val="0.83038165311303302"/>
          <c:h val="0.86847047419127155"/>
        </c:manualLayout>
      </c:layout>
      <c:barChart>
        <c:barDir val="col"/>
        <c:grouping val="clustered"/>
        <c:varyColors val="0"/>
        <c:ser>
          <c:idx val="0"/>
          <c:order val="0"/>
          <c:tx>
            <c:strRef>
              <c:f>Sheet1!$B$1</c:f>
              <c:strCache>
                <c:ptCount val="1"/>
              </c:strCache>
            </c:strRef>
          </c:tx>
          <c:invertIfNegative val="0"/>
          <c:cat>
            <c:strRef>
              <c:f>Sheet1!$A$2:$A$6</c:f>
              <c:strCache>
                <c:ptCount val="5"/>
                <c:pt idx="0">
                  <c:v>0</c:v>
                </c:pt>
                <c:pt idx="1">
                  <c:v>1</c:v>
                </c:pt>
                <c:pt idx="2">
                  <c:v>2</c:v>
                </c:pt>
                <c:pt idx="3">
                  <c:v>3</c:v>
                </c:pt>
                <c:pt idx="4">
                  <c:v>4</c:v>
                </c:pt>
              </c:strCache>
            </c:strRef>
          </c:cat>
          <c:val>
            <c:numRef>
              <c:f>Sheet1!$B$2:$B$6</c:f>
              <c:numCache>
                <c:formatCode>General</c:formatCode>
                <c:ptCount val="5"/>
                <c:pt idx="0">
                  <c:v>5</c:v>
                </c:pt>
                <c:pt idx="1">
                  <c:v>34</c:v>
                </c:pt>
                <c:pt idx="2">
                  <c:v>19</c:v>
                </c:pt>
                <c:pt idx="3">
                  <c:v>23</c:v>
                </c:pt>
                <c:pt idx="4">
                  <c:v>7</c:v>
                </c:pt>
              </c:numCache>
            </c:numRef>
          </c:val>
          <c:extLst>
            <c:ext xmlns:c16="http://schemas.microsoft.com/office/drawing/2014/chart" uri="{C3380CC4-5D6E-409C-BE32-E72D297353CC}">
              <c16:uniqueId val="{00000000-3916-491B-8DE0-1405257A1CB3}"/>
            </c:ext>
          </c:extLst>
        </c:ser>
        <c:ser>
          <c:idx val="1"/>
          <c:order val="1"/>
          <c:tx>
            <c:strRef>
              <c:f>Sheet1!$C$1</c:f>
              <c:strCache>
                <c:ptCount val="1"/>
                <c:pt idx="0">
                  <c:v>Pre</c:v>
                </c:pt>
              </c:strCache>
            </c:strRef>
          </c:tx>
          <c:spPr>
            <a:solidFill>
              <a:srgbClr val="0070C0"/>
            </a:solidFill>
          </c:spPr>
          <c:invertIfNegative val="0"/>
          <c:dLbls>
            <c:dLbl>
              <c:idx val="1"/>
              <c:layout>
                <c:manualLayout>
                  <c:x val="-8.3948370826526578E-3"/>
                  <c:y val="-1.0437116718883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6-491B-8DE0-1405257A1CB3}"/>
                </c:ext>
              </c:extLst>
            </c:dLbl>
            <c:dLbl>
              <c:idx val="2"/>
              <c:layout>
                <c:manualLayout>
                  <c:x val="-2.0147608998366318E-2"/>
                  <c:y val="9.93433754884301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16-491B-8DE0-1405257A1CB3}"/>
                </c:ext>
              </c:extLst>
            </c:dLbl>
            <c:dLbl>
              <c:idx val="4"/>
              <c:layout>
                <c:manualLayout>
                  <c:x val="0"/>
                  <c:y val="1.5655577299412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16-491B-8DE0-1405257A1CB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0</c:v>
                </c:pt>
                <c:pt idx="1">
                  <c:v>1</c:v>
                </c:pt>
                <c:pt idx="2">
                  <c:v>2</c:v>
                </c:pt>
                <c:pt idx="3">
                  <c:v>3</c:v>
                </c:pt>
                <c:pt idx="4">
                  <c:v>4</c:v>
                </c:pt>
              </c:strCache>
            </c:strRef>
          </c:cat>
          <c:val>
            <c:numRef>
              <c:f>Sheet1!$C$2:$C$6</c:f>
              <c:numCache>
                <c:formatCode>General</c:formatCode>
                <c:ptCount val="5"/>
                <c:pt idx="0">
                  <c:v>5.56</c:v>
                </c:pt>
                <c:pt idx="1">
                  <c:v>37.78</c:v>
                </c:pt>
                <c:pt idx="2">
                  <c:v>21.11</c:v>
                </c:pt>
                <c:pt idx="3">
                  <c:v>25.56</c:v>
                </c:pt>
                <c:pt idx="4">
                  <c:v>7.78</c:v>
                </c:pt>
              </c:numCache>
            </c:numRef>
          </c:val>
          <c:extLst>
            <c:ext xmlns:c16="http://schemas.microsoft.com/office/drawing/2014/chart" uri="{C3380CC4-5D6E-409C-BE32-E72D297353CC}">
              <c16:uniqueId val="{00000004-3916-491B-8DE0-1405257A1CB3}"/>
            </c:ext>
          </c:extLst>
        </c:ser>
        <c:ser>
          <c:idx val="2"/>
          <c:order val="2"/>
          <c:tx>
            <c:strRef>
              <c:f>Sheet1!$D$1</c:f>
              <c:strCache>
                <c:ptCount val="1"/>
              </c:strCache>
            </c:strRef>
          </c:tx>
          <c:invertIfNegative val="0"/>
          <c:cat>
            <c:strRef>
              <c:f>Sheet1!$A$2:$A$6</c:f>
              <c:strCache>
                <c:ptCount val="5"/>
                <c:pt idx="0">
                  <c:v>0</c:v>
                </c:pt>
                <c:pt idx="1">
                  <c:v>1</c:v>
                </c:pt>
                <c:pt idx="2">
                  <c:v>2</c:v>
                </c:pt>
                <c:pt idx="3">
                  <c:v>3</c:v>
                </c:pt>
                <c:pt idx="4">
                  <c:v>4</c:v>
                </c:pt>
              </c:strCache>
            </c:strRef>
          </c:cat>
          <c:val>
            <c:numRef>
              <c:f>Sheet1!$D$2:$D$6</c:f>
              <c:numCache>
                <c:formatCode>General</c:formatCode>
                <c:ptCount val="5"/>
                <c:pt idx="0">
                  <c:v>9</c:v>
                </c:pt>
                <c:pt idx="1">
                  <c:v>29</c:v>
                </c:pt>
                <c:pt idx="2">
                  <c:v>15</c:v>
                </c:pt>
                <c:pt idx="3">
                  <c:v>2</c:v>
                </c:pt>
                <c:pt idx="4">
                  <c:v>1</c:v>
                </c:pt>
              </c:numCache>
            </c:numRef>
          </c:val>
          <c:extLst>
            <c:ext xmlns:c16="http://schemas.microsoft.com/office/drawing/2014/chart" uri="{C3380CC4-5D6E-409C-BE32-E72D297353CC}">
              <c16:uniqueId val="{00000005-3916-491B-8DE0-1405257A1CB3}"/>
            </c:ext>
          </c:extLst>
        </c:ser>
        <c:ser>
          <c:idx val="3"/>
          <c:order val="3"/>
          <c:tx>
            <c:strRef>
              <c:f>Sheet1!$E$1</c:f>
              <c:strCache>
                <c:ptCount val="1"/>
                <c:pt idx="0">
                  <c:v>Post</c:v>
                </c:pt>
              </c:strCache>
            </c:strRef>
          </c:tx>
          <c:spPr>
            <a:solidFill>
              <a:srgbClr val="FF0000"/>
            </a:solidFill>
          </c:spPr>
          <c:invertIfNegative val="0"/>
          <c:dLbls>
            <c:dLbl>
              <c:idx val="0"/>
              <c:layout>
                <c:manualLayout>
                  <c:x val="0"/>
                  <c:y val="-3.2286597033739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16-491B-8DE0-1405257A1CB3}"/>
                </c:ext>
              </c:extLst>
            </c:dLbl>
            <c:dLbl>
              <c:idx val="3"/>
              <c:delete val="1"/>
              <c:extLst>
                <c:ext xmlns:c15="http://schemas.microsoft.com/office/drawing/2012/chart" uri="{CE6537A1-D6FC-4f65-9D91-7224C49458BB}"/>
                <c:ext xmlns:c16="http://schemas.microsoft.com/office/drawing/2014/chart" uri="{C3380CC4-5D6E-409C-BE32-E72D297353CC}">
                  <c16:uniqueId val="{00000007-3916-491B-8DE0-1405257A1CB3}"/>
                </c:ext>
              </c:extLst>
            </c:dLbl>
            <c:dLbl>
              <c:idx val="4"/>
              <c:delete val="1"/>
              <c:extLst>
                <c:ext xmlns:c15="http://schemas.microsoft.com/office/drawing/2012/chart" uri="{CE6537A1-D6FC-4f65-9D91-7224C49458BB}"/>
                <c:ext xmlns:c16="http://schemas.microsoft.com/office/drawing/2014/chart" uri="{C3380CC4-5D6E-409C-BE32-E72D297353CC}">
                  <c16:uniqueId val="{00000008-3916-491B-8DE0-1405257A1CB3}"/>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0</c:v>
                </c:pt>
                <c:pt idx="1">
                  <c:v>1</c:v>
                </c:pt>
                <c:pt idx="2">
                  <c:v>2</c:v>
                </c:pt>
                <c:pt idx="3">
                  <c:v>3</c:v>
                </c:pt>
                <c:pt idx="4">
                  <c:v>4</c:v>
                </c:pt>
              </c:strCache>
            </c:strRef>
          </c:cat>
          <c:val>
            <c:numRef>
              <c:f>Sheet1!$E$2:$E$6</c:f>
              <c:numCache>
                <c:formatCode>General</c:formatCode>
                <c:ptCount val="5"/>
                <c:pt idx="0">
                  <c:v>16.07</c:v>
                </c:pt>
                <c:pt idx="1">
                  <c:v>51.79</c:v>
                </c:pt>
                <c:pt idx="2">
                  <c:v>26.79</c:v>
                </c:pt>
                <c:pt idx="3">
                  <c:v>3.57</c:v>
                </c:pt>
                <c:pt idx="4">
                  <c:v>1.79</c:v>
                </c:pt>
              </c:numCache>
            </c:numRef>
          </c:val>
          <c:extLst>
            <c:ext xmlns:c16="http://schemas.microsoft.com/office/drawing/2014/chart" uri="{C3380CC4-5D6E-409C-BE32-E72D297353CC}">
              <c16:uniqueId val="{00000009-3916-491B-8DE0-1405257A1CB3}"/>
            </c:ext>
          </c:extLst>
        </c:ser>
        <c:dLbls>
          <c:showLegendKey val="0"/>
          <c:showVal val="0"/>
          <c:showCatName val="0"/>
          <c:showSerName val="0"/>
          <c:showPercent val="0"/>
          <c:showBubbleSize val="0"/>
        </c:dLbls>
        <c:gapWidth val="150"/>
        <c:axId val="675561136"/>
        <c:axId val="675561528"/>
      </c:barChart>
      <c:catAx>
        <c:axId val="675561136"/>
        <c:scaling>
          <c:orientation val="minMax"/>
        </c:scaling>
        <c:delete val="0"/>
        <c:axPos val="b"/>
        <c:numFmt formatCode="General" sourceLinked="0"/>
        <c:majorTickMark val="out"/>
        <c:minorTickMark val="none"/>
        <c:tickLblPos val="nextTo"/>
        <c:txPr>
          <a:bodyPr/>
          <a:lstStyle/>
          <a:p>
            <a:pPr>
              <a:defRPr sz="1400"/>
            </a:pPr>
            <a:endParaRPr lang="en-US"/>
          </a:p>
        </c:txPr>
        <c:crossAx val="675561528"/>
        <c:crosses val="autoZero"/>
        <c:auto val="1"/>
        <c:lblAlgn val="ctr"/>
        <c:lblOffset val="100"/>
        <c:noMultiLvlLbl val="0"/>
      </c:catAx>
      <c:valAx>
        <c:axId val="675561528"/>
        <c:scaling>
          <c:orientation val="minMax"/>
          <c:max val="100"/>
        </c:scaling>
        <c:delete val="0"/>
        <c:axPos val="l"/>
        <c:majorGridlines>
          <c:spPr>
            <a:ln>
              <a:gradFill>
                <a:gsLst>
                  <a:gs pos="0">
                    <a:schemeClr val="bg1">
                      <a:lumMod val="95000"/>
                    </a:schemeClr>
                  </a:gs>
                  <a:gs pos="50000">
                    <a:schemeClr val="accent1">
                      <a:shade val="67500"/>
                      <a:satMod val="115000"/>
                    </a:schemeClr>
                  </a:gs>
                  <a:gs pos="100000">
                    <a:schemeClr val="accent1">
                      <a:shade val="100000"/>
                      <a:satMod val="115000"/>
                    </a:schemeClr>
                  </a:gs>
                </a:gsLst>
                <a:lin ang="5400000" scaled="0"/>
              </a:gradFill>
            </a:ln>
          </c:spPr>
        </c:majorGridlines>
        <c:numFmt formatCode="General" sourceLinked="1"/>
        <c:majorTickMark val="out"/>
        <c:minorTickMark val="none"/>
        <c:tickLblPos val="nextTo"/>
        <c:txPr>
          <a:bodyPr/>
          <a:lstStyle/>
          <a:p>
            <a:pPr>
              <a:defRPr sz="1400"/>
            </a:pPr>
            <a:endParaRPr lang="en-US"/>
          </a:p>
        </c:txPr>
        <c:crossAx val="675561136"/>
        <c:crosses val="autoZero"/>
        <c:crossBetween val="between"/>
        <c:majorUnit val="20"/>
      </c:valAx>
      <c:spPr>
        <a:noFill/>
        <a:ln w="25400">
          <a:noFill/>
        </a:ln>
      </c:spPr>
    </c:plotArea>
    <c:legend>
      <c:legendPos val="r"/>
      <c:layout>
        <c:manualLayout>
          <c:xMode val="edge"/>
          <c:yMode val="edge"/>
          <c:x val="0.38372011172729015"/>
          <c:y val="0.11042583413222018"/>
          <c:w val="0.2878351189707844"/>
          <c:h val="9.2438413751740153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18C78-6537-4D24-BF58-FE3A55D594DB}" type="doc">
      <dgm:prSet loTypeId="urn:microsoft.com/office/officeart/2005/8/layout/default" loCatId="list" qsTypeId="urn:microsoft.com/office/officeart/2005/8/quickstyle/simple1" qsCatId="simple" csTypeId="urn:microsoft.com/office/officeart/2005/8/colors/accent0_3" csCatId="mainScheme" phldr="1"/>
      <dgm:spPr>
        <a:scene3d>
          <a:camera prst="orthographicFront">
            <a:rot lat="0" lon="0" rev="0"/>
          </a:camera>
          <a:lightRig rig="glow" dir="t">
            <a:rot lat="0" lon="0" rev="4800000"/>
          </a:lightRig>
        </a:scene3d>
      </dgm:spPr>
      <dgm:t>
        <a:bodyPr/>
        <a:lstStyle/>
        <a:p>
          <a:endParaRPr lang="en-US"/>
        </a:p>
      </dgm:t>
    </dgm:pt>
    <dgm:pt modelId="{180A3B44-DEF8-4AED-B848-E979262C95EE}">
      <dgm:prSet custT="1"/>
      <dgm:spPr>
        <a:solidFill>
          <a:srgbClr val="455B8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1800" b="0" dirty="0"/>
            <a:t>Build capacity </a:t>
          </a:r>
        </a:p>
      </dgm:t>
    </dgm:pt>
    <dgm:pt modelId="{76D3E05F-EDA5-41DF-ACE4-D37BC56A3400}" type="parTrans" cxnId="{9999826B-C421-46B7-A69A-AAA9FF4C3B7F}">
      <dgm:prSet/>
      <dgm:spPr/>
      <dgm:t>
        <a:bodyPr/>
        <a:lstStyle/>
        <a:p>
          <a:endParaRPr lang="en-US"/>
        </a:p>
      </dgm:t>
    </dgm:pt>
    <dgm:pt modelId="{9200BD7D-0E6C-4A52-97AE-51111892F967}" type="sibTrans" cxnId="{9999826B-C421-46B7-A69A-AAA9FF4C3B7F}">
      <dgm:prSet/>
      <dgm:spPr/>
      <dgm:t>
        <a:bodyPr/>
        <a:lstStyle/>
        <a:p>
          <a:endParaRPr lang="en-US"/>
        </a:p>
      </dgm:t>
    </dgm:pt>
    <dgm:pt modelId="{0913EBD3-1296-45BD-B35C-AFF9B74326E9}">
      <dgm:prSet custT="1"/>
      <dgm:spPr>
        <a:solidFill>
          <a:srgbClr val="455B8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1800" b="0" dirty="0"/>
            <a:t>Educate families, healthcare providers and payers </a:t>
          </a:r>
        </a:p>
      </dgm:t>
    </dgm:pt>
    <dgm:pt modelId="{61EBBE94-3B01-4B3B-947A-CA4D72F3C875}" type="parTrans" cxnId="{58273089-13EC-473A-AAD8-F580768CA0B6}">
      <dgm:prSet/>
      <dgm:spPr/>
      <dgm:t>
        <a:bodyPr/>
        <a:lstStyle/>
        <a:p>
          <a:endParaRPr lang="en-US"/>
        </a:p>
      </dgm:t>
    </dgm:pt>
    <dgm:pt modelId="{8380361A-3BE8-4187-89D2-FF463D6D72B5}" type="sibTrans" cxnId="{58273089-13EC-473A-AAD8-F580768CA0B6}">
      <dgm:prSet/>
      <dgm:spPr/>
      <dgm:t>
        <a:bodyPr/>
        <a:lstStyle/>
        <a:p>
          <a:endParaRPr lang="en-US"/>
        </a:p>
      </dgm:t>
    </dgm:pt>
    <dgm:pt modelId="{44613C1A-97FF-47D5-95B7-D27C89EFEBD7}">
      <dgm:prSet custT="1"/>
      <dgm:spPr>
        <a:solidFill>
          <a:srgbClr val="455B8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1800" b="0" dirty="0"/>
            <a:t>Disseminate models for improving asthma outcomes and reducing </a:t>
          </a:r>
          <a:br>
            <a:rPr lang="en-US" sz="1800" b="0" dirty="0"/>
          </a:br>
          <a:r>
            <a:rPr lang="en-US" sz="1800" b="0" dirty="0"/>
            <a:t>asthma triggers </a:t>
          </a:r>
        </a:p>
      </dgm:t>
    </dgm:pt>
    <dgm:pt modelId="{CBF41A65-EC9D-4EA7-81F5-D08A37ADE12E}" type="parTrans" cxnId="{077FEA29-6592-48B2-AE8E-94BB5F714CD1}">
      <dgm:prSet/>
      <dgm:spPr/>
      <dgm:t>
        <a:bodyPr/>
        <a:lstStyle/>
        <a:p>
          <a:endParaRPr lang="en-US"/>
        </a:p>
      </dgm:t>
    </dgm:pt>
    <dgm:pt modelId="{540B43E4-743F-45A9-8B53-F2910E3CAFCD}" type="sibTrans" cxnId="{077FEA29-6592-48B2-AE8E-94BB5F714CD1}">
      <dgm:prSet/>
      <dgm:spPr/>
      <dgm:t>
        <a:bodyPr/>
        <a:lstStyle/>
        <a:p>
          <a:endParaRPr lang="en-US"/>
        </a:p>
      </dgm:t>
    </dgm:pt>
    <dgm:pt modelId="{F228B8C1-66BC-491F-9AE7-743C104E7CD2}">
      <dgm:prSet custT="1"/>
      <dgm:spPr>
        <a:solidFill>
          <a:srgbClr val="455B8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1800" b="0" dirty="0"/>
            <a:t>Evaluate Environmental Scoring System tool</a:t>
          </a:r>
        </a:p>
      </dgm:t>
    </dgm:pt>
    <dgm:pt modelId="{38B87E78-B332-48FA-8B5E-E8D3E897546C}" type="sibTrans" cxnId="{B621D7B3-E3DD-495F-8760-DFF1547A1CE8}">
      <dgm:prSet/>
      <dgm:spPr/>
      <dgm:t>
        <a:bodyPr/>
        <a:lstStyle/>
        <a:p>
          <a:endParaRPr lang="en-US"/>
        </a:p>
      </dgm:t>
    </dgm:pt>
    <dgm:pt modelId="{3DC689F5-8F2F-4929-A998-F6DB8AD9F051}" type="parTrans" cxnId="{B621D7B3-E3DD-495F-8760-DFF1547A1CE8}">
      <dgm:prSet/>
      <dgm:spPr/>
      <dgm:t>
        <a:bodyPr/>
        <a:lstStyle/>
        <a:p>
          <a:endParaRPr lang="en-US"/>
        </a:p>
      </dgm:t>
    </dgm:pt>
    <dgm:pt modelId="{E3C7B8D1-1002-4C77-AF90-3B5BD4B04039}" type="pres">
      <dgm:prSet presAssocID="{9A918C78-6537-4D24-BF58-FE3A55D594DB}" presName="diagram" presStyleCnt="0">
        <dgm:presLayoutVars>
          <dgm:dir/>
          <dgm:resizeHandles val="exact"/>
        </dgm:presLayoutVars>
      </dgm:prSet>
      <dgm:spPr/>
    </dgm:pt>
    <dgm:pt modelId="{C738170A-E5D5-46C2-B3FA-57A60299EB8B}" type="pres">
      <dgm:prSet presAssocID="{180A3B44-DEF8-4AED-B848-E979262C95EE}" presName="node" presStyleLbl="node1" presStyleIdx="0" presStyleCnt="4">
        <dgm:presLayoutVars>
          <dgm:bulletEnabled val="1"/>
        </dgm:presLayoutVars>
      </dgm:prSet>
      <dgm:spPr/>
    </dgm:pt>
    <dgm:pt modelId="{4A07F75D-1E8F-4969-AAEC-EAAD09DECE10}" type="pres">
      <dgm:prSet presAssocID="{9200BD7D-0E6C-4A52-97AE-51111892F967}"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A5B5782-7A69-44CF-A014-ED85120339D8}" type="pres">
      <dgm:prSet presAssocID="{0913EBD3-1296-45BD-B35C-AFF9B74326E9}" presName="node" presStyleLbl="node1" presStyleIdx="1" presStyleCnt="4" custLinFactNeighborY="0">
        <dgm:presLayoutVars>
          <dgm:bulletEnabled val="1"/>
        </dgm:presLayoutVars>
      </dgm:prSet>
      <dgm:spPr/>
    </dgm:pt>
    <dgm:pt modelId="{768ADDF2-9606-463F-8995-C7B7EAA9589B}" type="pres">
      <dgm:prSet presAssocID="{8380361A-3BE8-4187-89D2-FF463D6D72B5}"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F050285-1A0B-4A16-A1DC-22306A450394}" type="pres">
      <dgm:prSet presAssocID="{44613C1A-97FF-47D5-95B7-D27C89EFEBD7}" presName="node" presStyleLbl="node1" presStyleIdx="2" presStyleCnt="4">
        <dgm:presLayoutVars>
          <dgm:bulletEnabled val="1"/>
        </dgm:presLayoutVars>
      </dgm:prSet>
      <dgm:spPr/>
    </dgm:pt>
    <dgm:pt modelId="{273CD2D7-7C3A-4D19-B331-78C6FDDAC19E}" type="pres">
      <dgm:prSet presAssocID="{540B43E4-743F-45A9-8B53-F2910E3CAFCD}"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3203F3F-4C81-4270-B049-6DB7050A478A}" type="pres">
      <dgm:prSet presAssocID="{F228B8C1-66BC-491F-9AE7-743C104E7CD2}" presName="node" presStyleLbl="node1" presStyleIdx="3" presStyleCnt="4">
        <dgm:presLayoutVars>
          <dgm:bulletEnabled val="1"/>
        </dgm:presLayoutVars>
      </dgm:prSet>
      <dgm:spPr/>
    </dgm:pt>
  </dgm:ptLst>
  <dgm:cxnLst>
    <dgm:cxn modelId="{B5DB9E01-42C9-4D0F-A915-5B597AAC0D18}" type="presOf" srcId="{9A918C78-6537-4D24-BF58-FE3A55D594DB}" destId="{E3C7B8D1-1002-4C77-AF90-3B5BD4B04039}" srcOrd="0" destOrd="0" presId="urn:microsoft.com/office/officeart/2005/8/layout/default"/>
    <dgm:cxn modelId="{077FEA29-6592-48B2-AE8E-94BB5F714CD1}" srcId="{9A918C78-6537-4D24-BF58-FE3A55D594DB}" destId="{44613C1A-97FF-47D5-95B7-D27C89EFEBD7}" srcOrd="2" destOrd="0" parTransId="{CBF41A65-EC9D-4EA7-81F5-D08A37ADE12E}" sibTransId="{540B43E4-743F-45A9-8B53-F2910E3CAFCD}"/>
    <dgm:cxn modelId="{1254DE37-FD33-45BC-B613-4B9F4871ABE2}" type="presOf" srcId="{44613C1A-97FF-47D5-95B7-D27C89EFEBD7}" destId="{1F050285-1A0B-4A16-A1DC-22306A450394}" srcOrd="0" destOrd="0" presId="urn:microsoft.com/office/officeart/2005/8/layout/default"/>
    <dgm:cxn modelId="{9999826B-C421-46B7-A69A-AAA9FF4C3B7F}" srcId="{9A918C78-6537-4D24-BF58-FE3A55D594DB}" destId="{180A3B44-DEF8-4AED-B848-E979262C95EE}" srcOrd="0" destOrd="0" parTransId="{76D3E05F-EDA5-41DF-ACE4-D37BC56A3400}" sibTransId="{9200BD7D-0E6C-4A52-97AE-51111892F967}"/>
    <dgm:cxn modelId="{58273089-13EC-473A-AAD8-F580768CA0B6}" srcId="{9A918C78-6537-4D24-BF58-FE3A55D594DB}" destId="{0913EBD3-1296-45BD-B35C-AFF9B74326E9}" srcOrd="1" destOrd="0" parTransId="{61EBBE94-3B01-4B3B-947A-CA4D72F3C875}" sibTransId="{8380361A-3BE8-4187-89D2-FF463D6D72B5}"/>
    <dgm:cxn modelId="{4C1A73B2-D478-4ACE-8BC2-00BFE98C4798}" type="presOf" srcId="{F228B8C1-66BC-491F-9AE7-743C104E7CD2}" destId="{13203F3F-4C81-4270-B049-6DB7050A478A}" srcOrd="0" destOrd="0" presId="urn:microsoft.com/office/officeart/2005/8/layout/default"/>
    <dgm:cxn modelId="{B621D7B3-E3DD-495F-8760-DFF1547A1CE8}" srcId="{9A918C78-6537-4D24-BF58-FE3A55D594DB}" destId="{F228B8C1-66BC-491F-9AE7-743C104E7CD2}" srcOrd="3" destOrd="0" parTransId="{3DC689F5-8F2F-4929-A998-F6DB8AD9F051}" sibTransId="{38B87E78-B332-48FA-8B5E-E8D3E897546C}"/>
    <dgm:cxn modelId="{9CF710BC-60B9-4156-B30E-24F2CA49102E}" type="presOf" srcId="{0913EBD3-1296-45BD-B35C-AFF9B74326E9}" destId="{DA5B5782-7A69-44CF-A014-ED85120339D8}" srcOrd="0" destOrd="0" presId="urn:microsoft.com/office/officeart/2005/8/layout/default"/>
    <dgm:cxn modelId="{26A833F0-8BDA-4A0C-A297-4DF93DCC0AC4}" type="presOf" srcId="{180A3B44-DEF8-4AED-B848-E979262C95EE}" destId="{C738170A-E5D5-46C2-B3FA-57A60299EB8B}" srcOrd="0" destOrd="0" presId="urn:microsoft.com/office/officeart/2005/8/layout/default"/>
    <dgm:cxn modelId="{57BBFAE1-6F68-4417-A5F2-D5A23F7EC2B1}" type="presParOf" srcId="{E3C7B8D1-1002-4C77-AF90-3B5BD4B04039}" destId="{C738170A-E5D5-46C2-B3FA-57A60299EB8B}" srcOrd="0" destOrd="0" presId="urn:microsoft.com/office/officeart/2005/8/layout/default"/>
    <dgm:cxn modelId="{F32980CE-E41F-4C21-BD68-D21BF66B9F76}" type="presParOf" srcId="{E3C7B8D1-1002-4C77-AF90-3B5BD4B04039}" destId="{4A07F75D-1E8F-4969-AAEC-EAAD09DECE10}" srcOrd="1" destOrd="0" presId="urn:microsoft.com/office/officeart/2005/8/layout/default"/>
    <dgm:cxn modelId="{8D7C3557-A89F-4380-8CA8-2FB86627A5F7}" type="presParOf" srcId="{E3C7B8D1-1002-4C77-AF90-3B5BD4B04039}" destId="{DA5B5782-7A69-44CF-A014-ED85120339D8}" srcOrd="2" destOrd="0" presId="urn:microsoft.com/office/officeart/2005/8/layout/default"/>
    <dgm:cxn modelId="{EFBFE190-101C-4809-BD21-D781B060F34E}" type="presParOf" srcId="{E3C7B8D1-1002-4C77-AF90-3B5BD4B04039}" destId="{768ADDF2-9606-463F-8995-C7B7EAA9589B}" srcOrd="3" destOrd="0" presId="urn:microsoft.com/office/officeart/2005/8/layout/default"/>
    <dgm:cxn modelId="{DFEE84F2-86BF-4C07-8073-1DD3A71ABFF2}" type="presParOf" srcId="{E3C7B8D1-1002-4C77-AF90-3B5BD4B04039}" destId="{1F050285-1A0B-4A16-A1DC-22306A450394}" srcOrd="4" destOrd="0" presId="urn:microsoft.com/office/officeart/2005/8/layout/default"/>
    <dgm:cxn modelId="{7745E795-C033-4921-ACF5-2EAD4DDF8833}" type="presParOf" srcId="{E3C7B8D1-1002-4C77-AF90-3B5BD4B04039}" destId="{273CD2D7-7C3A-4D19-B331-78C6FDDAC19E}" srcOrd="5" destOrd="0" presId="urn:microsoft.com/office/officeart/2005/8/layout/default"/>
    <dgm:cxn modelId="{4E2DC2C5-A0B8-4436-9D80-EC950B3B8687}" type="presParOf" srcId="{E3C7B8D1-1002-4C77-AF90-3B5BD4B04039}" destId="{13203F3F-4C81-4270-B049-6DB7050A47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8170A-E5D5-46C2-B3FA-57A60299EB8B}">
      <dsp:nvSpPr>
        <dsp:cNvPr id="0" name=""/>
        <dsp:cNvSpPr/>
      </dsp:nvSpPr>
      <dsp:spPr>
        <a:xfrm>
          <a:off x="624" y="306913"/>
          <a:ext cx="2436200" cy="1461720"/>
        </a:xfrm>
        <a:prstGeom prst="rect">
          <a:avLst/>
        </a:prstGeom>
        <a:solidFill>
          <a:srgbClr val="455B83"/>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Build capacity </a:t>
          </a:r>
        </a:p>
      </dsp:txBody>
      <dsp:txXfrm>
        <a:off x="624" y="306913"/>
        <a:ext cx="2436200" cy="1461720"/>
      </dsp:txXfrm>
    </dsp:sp>
    <dsp:sp modelId="{DA5B5782-7A69-44CF-A014-ED85120339D8}">
      <dsp:nvSpPr>
        <dsp:cNvPr id="0" name=""/>
        <dsp:cNvSpPr/>
      </dsp:nvSpPr>
      <dsp:spPr>
        <a:xfrm>
          <a:off x="2680445" y="306913"/>
          <a:ext cx="2436200" cy="1461720"/>
        </a:xfrm>
        <a:prstGeom prst="rect">
          <a:avLst/>
        </a:prstGeom>
        <a:solidFill>
          <a:srgbClr val="455B83"/>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Educate families, healthcare providers and payers </a:t>
          </a:r>
        </a:p>
      </dsp:txBody>
      <dsp:txXfrm>
        <a:off x="2680445" y="306913"/>
        <a:ext cx="2436200" cy="1461720"/>
      </dsp:txXfrm>
    </dsp:sp>
    <dsp:sp modelId="{1F050285-1A0B-4A16-A1DC-22306A450394}">
      <dsp:nvSpPr>
        <dsp:cNvPr id="0" name=""/>
        <dsp:cNvSpPr/>
      </dsp:nvSpPr>
      <dsp:spPr>
        <a:xfrm>
          <a:off x="624" y="2012254"/>
          <a:ext cx="2436200" cy="1461720"/>
        </a:xfrm>
        <a:prstGeom prst="rect">
          <a:avLst/>
        </a:prstGeom>
        <a:solidFill>
          <a:srgbClr val="455B83"/>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Disseminate models for improving asthma outcomes and reducing </a:t>
          </a:r>
          <a:br>
            <a:rPr lang="en-US" sz="1800" b="0" kern="1200" dirty="0"/>
          </a:br>
          <a:r>
            <a:rPr lang="en-US" sz="1800" b="0" kern="1200" dirty="0"/>
            <a:t>asthma triggers </a:t>
          </a:r>
        </a:p>
      </dsp:txBody>
      <dsp:txXfrm>
        <a:off x="624" y="2012254"/>
        <a:ext cx="2436200" cy="1461720"/>
      </dsp:txXfrm>
    </dsp:sp>
    <dsp:sp modelId="{13203F3F-4C81-4270-B049-6DB7050A478A}">
      <dsp:nvSpPr>
        <dsp:cNvPr id="0" name=""/>
        <dsp:cNvSpPr/>
      </dsp:nvSpPr>
      <dsp:spPr>
        <a:xfrm>
          <a:off x="2680445" y="2012254"/>
          <a:ext cx="2436200" cy="1461720"/>
        </a:xfrm>
        <a:prstGeom prst="rect">
          <a:avLst/>
        </a:prstGeom>
        <a:solidFill>
          <a:srgbClr val="455B83"/>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Evaluate Environmental Scoring System tool</a:t>
          </a:r>
        </a:p>
      </dsp:txBody>
      <dsp:txXfrm>
        <a:off x="2680445" y="2012254"/>
        <a:ext cx="2436200" cy="1461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0.34615</cdr:x>
      <cdr:y>0.71237</cdr:y>
    </cdr:from>
    <cdr:to>
      <cdr:x>0.37836</cdr:x>
      <cdr:y>0.78071</cdr:y>
    </cdr:to>
    <cdr:sp macro="" textlink="">
      <cdr:nvSpPr>
        <cdr:cNvPr id="2" name="TextBox 5"/>
        <cdr:cNvSpPr txBox="1"/>
      </cdr:nvSpPr>
      <cdr:spPr>
        <a:xfrm xmlns:a="http://schemas.openxmlformats.org/drawingml/2006/main">
          <a:off x="2743200" y="3208337"/>
          <a:ext cx="25519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400" dirty="0"/>
            <a:t>*</a:t>
          </a:r>
        </a:p>
      </cdr:txBody>
    </cdr:sp>
  </cdr:relSizeAnchor>
  <cdr:relSizeAnchor xmlns:cdr="http://schemas.openxmlformats.org/drawingml/2006/chartDrawing">
    <cdr:from>
      <cdr:x>0.96537</cdr:x>
      <cdr:y>0.35707</cdr:y>
    </cdr:from>
    <cdr:to>
      <cdr:x>0.99757</cdr:x>
      <cdr:y>0.42541</cdr:y>
    </cdr:to>
    <cdr:sp macro="" textlink="">
      <cdr:nvSpPr>
        <cdr:cNvPr id="3" name="TextBox 5"/>
        <cdr:cNvSpPr txBox="1"/>
      </cdr:nvSpPr>
      <cdr:spPr>
        <a:xfrm xmlns:a="http://schemas.openxmlformats.org/drawingml/2006/main">
          <a:off x="7650366" y="1608137"/>
          <a:ext cx="25519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4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35C8E-1751-4154-9799-D9E9C8EE2FA7}" type="datetimeFigureOut">
              <a:rPr lang="en-US" smtClean="0"/>
              <a:t>9/11/2018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01BE7-2A76-43C1-B7FD-BA81A040B34D}" type="slidenum">
              <a:rPr lang="en-US" smtClean="0"/>
              <a:t>‹#›</a:t>
            </a:fld>
            <a:endParaRPr lang="en-US"/>
          </a:p>
        </p:txBody>
      </p:sp>
    </p:spTree>
    <p:extLst>
      <p:ext uri="{BB962C8B-B14F-4D97-AF65-F5344CB8AC3E}">
        <p14:creationId xmlns:p14="http://schemas.microsoft.com/office/powerpoint/2010/main" val="16026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sph.harvard.edu/environmental-healt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i="1" dirty="0"/>
              <a:t>Tracey’s Talking Points:</a:t>
            </a:r>
            <a:endParaRPr lang="en-US" dirty="0"/>
          </a:p>
          <a:p>
            <a:pPr eaLnBrk="1" hangingPunct="1">
              <a:spcBef>
                <a:spcPct val="0"/>
              </a:spcBef>
              <a:buFont typeface="Arial" pitchFamily="34" charset="0"/>
              <a:buNone/>
              <a:defRPr/>
            </a:pPr>
            <a:endParaRPr lang="en-US" b="1" dirty="0"/>
          </a:p>
          <a:p>
            <a:pPr marL="171450" indent="-171450" eaLnBrk="1" hangingPunct="1">
              <a:spcBef>
                <a:spcPct val="0"/>
              </a:spcBef>
              <a:buFont typeface="Arial" pitchFamily="34" charset="0"/>
              <a:buChar char="•"/>
              <a:defRPr/>
            </a:pPr>
            <a:r>
              <a:rPr lang="en-US" dirty="0"/>
              <a:t>Thank you for joining</a:t>
            </a:r>
            <a:r>
              <a:rPr lang="en-US" baseline="0" dirty="0"/>
              <a:t> us today for </a:t>
            </a:r>
            <a:r>
              <a:rPr lang="en-US" dirty="0"/>
              <a:t>”A New Tool for Asthma Home Visiting Programs: The Environmental Scoring System” a web-based presentation sponsored by the Environmental Protection Agency. </a:t>
            </a:r>
          </a:p>
          <a:p>
            <a:pPr eaLnBrk="1" hangingPunct="1">
              <a:spcBef>
                <a:spcPct val="0"/>
              </a:spcBef>
              <a:buFont typeface="Arial" pitchFamily="34" charset="0"/>
              <a:buNone/>
              <a:defRPr/>
            </a:pPr>
            <a:endParaRPr lang="en-US" b="1" dirty="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714FF9-92CB-4E07-8EDA-786591FDBD3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027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dirty="0">
                <a:ea typeface="Calibri" panose="020F0502020204030204" pitchFamily="34" charset="0"/>
                <a:cs typeface="Times New Roman" panose="02020603050405020304" pitchFamily="18" charset="0"/>
              </a:rPr>
              <a:t>Tracey’s Talking Points:</a:t>
            </a:r>
            <a:endParaRPr lang="en-US" dirty="0"/>
          </a:p>
          <a:p>
            <a:endParaRPr lang="en-US" dirty="0"/>
          </a:p>
          <a:p>
            <a:r>
              <a:rPr lang="en-US" dirty="0"/>
              <a:t>Here is an example of how we “provide technical assistance” – our partnership with BPHC</a:t>
            </a:r>
          </a:p>
          <a:p>
            <a:endParaRPr lang="en-US" dirty="0"/>
          </a:p>
          <a:p>
            <a:r>
              <a:rPr lang="en-US" dirty="0"/>
              <a:t>Over many years, EPA, through a cooperative agreement, has supported the work of the Boston Public Health Commission to:        </a:t>
            </a:r>
          </a:p>
          <a:p>
            <a:r>
              <a:rPr lang="en-US" dirty="0"/>
              <a:t>(1) Build capacity for community programs to implement effective, comprehensive asthma home visiting programs;</a:t>
            </a:r>
          </a:p>
          <a:p>
            <a:r>
              <a:rPr lang="en-US" dirty="0"/>
              <a:t>(2) Provide education to families with asthma on environmental asthma trigger reduction strategies;</a:t>
            </a:r>
          </a:p>
          <a:p>
            <a:r>
              <a:rPr lang="en-US" dirty="0"/>
              <a:t>(3) Educate healthcare providers and payers to incorporate environmental controls for asthma into standards of care; and</a:t>
            </a:r>
          </a:p>
          <a:p>
            <a:r>
              <a:rPr lang="en-US" dirty="0"/>
              <a:t>(4) Disseminate successful models for improving asthma outcomes and reducing environmental asthma triggers, by linking healthcare, public health and housing institutions and organizations. </a:t>
            </a:r>
          </a:p>
          <a:p>
            <a:r>
              <a:rPr lang="en-US" dirty="0"/>
              <a:t> </a:t>
            </a:r>
          </a:p>
          <a:p>
            <a:r>
              <a:rPr lang="en-US" dirty="0"/>
              <a:t>One of the activities under the agreement was the validation of a standardized environmental scoring system (ESS) that was already in use throughout New England and has the potential for national significance.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CA565-1CCA-48B6-A50D-C041E1CDBB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9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9238" eaLnBrk="0" hangingPunct="0">
              <a:spcBef>
                <a:spcPct val="30000"/>
              </a:spcBef>
              <a:defRPr sz="1100">
                <a:solidFill>
                  <a:schemeClr val="tx1"/>
                </a:solidFill>
                <a:latin typeface="Arial" charset="0"/>
              </a:defRPr>
            </a:lvl1pPr>
            <a:lvl2pPr marL="713438" indent="-274399" defTabSz="919238" eaLnBrk="0" hangingPunct="0">
              <a:spcBef>
                <a:spcPct val="30000"/>
              </a:spcBef>
              <a:defRPr sz="1100">
                <a:solidFill>
                  <a:schemeClr val="tx1"/>
                </a:solidFill>
                <a:latin typeface="Arial" charset="0"/>
              </a:defRPr>
            </a:lvl2pPr>
            <a:lvl3pPr marL="1097598" indent="-219520" defTabSz="919238" eaLnBrk="0" hangingPunct="0">
              <a:spcBef>
                <a:spcPct val="30000"/>
              </a:spcBef>
              <a:defRPr sz="1100">
                <a:solidFill>
                  <a:schemeClr val="tx1"/>
                </a:solidFill>
                <a:latin typeface="Arial" charset="0"/>
              </a:defRPr>
            </a:lvl3pPr>
            <a:lvl4pPr marL="1536636" indent="-219520" defTabSz="919238" eaLnBrk="0" hangingPunct="0">
              <a:spcBef>
                <a:spcPct val="30000"/>
              </a:spcBef>
              <a:defRPr sz="1100">
                <a:solidFill>
                  <a:schemeClr val="tx1"/>
                </a:solidFill>
                <a:latin typeface="Arial" charset="0"/>
              </a:defRPr>
            </a:lvl4pPr>
            <a:lvl5pPr marL="1975676" indent="-219520" defTabSz="919238" eaLnBrk="0" hangingPunct="0">
              <a:spcBef>
                <a:spcPct val="30000"/>
              </a:spcBef>
              <a:defRPr sz="1100">
                <a:solidFill>
                  <a:schemeClr val="tx1"/>
                </a:solidFill>
                <a:latin typeface="Arial" charset="0"/>
              </a:defRPr>
            </a:lvl5pPr>
            <a:lvl6pPr marL="2414714" indent="-219520" defTabSz="919238" eaLnBrk="0" fontAlgn="base" hangingPunct="0">
              <a:spcBef>
                <a:spcPct val="30000"/>
              </a:spcBef>
              <a:spcAft>
                <a:spcPct val="0"/>
              </a:spcAft>
              <a:defRPr sz="1100">
                <a:solidFill>
                  <a:schemeClr val="tx1"/>
                </a:solidFill>
                <a:latin typeface="Arial" charset="0"/>
              </a:defRPr>
            </a:lvl6pPr>
            <a:lvl7pPr marL="2853754" indent="-219520" defTabSz="919238" eaLnBrk="0" fontAlgn="base" hangingPunct="0">
              <a:spcBef>
                <a:spcPct val="30000"/>
              </a:spcBef>
              <a:spcAft>
                <a:spcPct val="0"/>
              </a:spcAft>
              <a:defRPr sz="1100">
                <a:solidFill>
                  <a:schemeClr val="tx1"/>
                </a:solidFill>
                <a:latin typeface="Arial" charset="0"/>
              </a:defRPr>
            </a:lvl7pPr>
            <a:lvl8pPr marL="3292792" indent="-219520" defTabSz="919238" eaLnBrk="0" fontAlgn="base" hangingPunct="0">
              <a:spcBef>
                <a:spcPct val="30000"/>
              </a:spcBef>
              <a:spcAft>
                <a:spcPct val="0"/>
              </a:spcAft>
              <a:defRPr sz="1100">
                <a:solidFill>
                  <a:schemeClr val="tx1"/>
                </a:solidFill>
                <a:latin typeface="Arial" charset="0"/>
              </a:defRPr>
            </a:lvl8pPr>
            <a:lvl9pPr marL="3731832" indent="-219520" defTabSz="919238" eaLnBrk="0" fontAlgn="base" hangingPunct="0">
              <a:spcBef>
                <a:spcPct val="30000"/>
              </a:spcBef>
              <a:spcAft>
                <a:spcPct val="0"/>
              </a:spcAft>
              <a:defRPr sz="1100">
                <a:solidFill>
                  <a:schemeClr val="tx1"/>
                </a:solidFill>
                <a:latin typeface="Arial" charset="0"/>
              </a:defRPr>
            </a:lvl9pPr>
          </a:lstStyle>
          <a:p>
            <a:pPr marL="0" marR="0" lvl="0" indent="0" algn="r" defTabSz="919238" rtl="0" eaLnBrk="1" fontAlgn="auto" latinLnBrk="0" hangingPunct="1">
              <a:lnSpc>
                <a:spcPct val="100000"/>
              </a:lnSpc>
              <a:spcBef>
                <a:spcPct val="0"/>
              </a:spcBef>
              <a:spcAft>
                <a:spcPts val="0"/>
              </a:spcAft>
              <a:buClrTx/>
              <a:buSzTx/>
              <a:buFontTx/>
              <a:buNone/>
              <a:tabLst/>
              <a:defRPr/>
            </a:pPr>
            <a:fld id="{43C9C42A-A617-475F-85A5-705F6BDD7F9E}"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9238"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dirty="0"/>
              <a:t>Agenda: </a:t>
            </a:r>
          </a:p>
          <a:p>
            <a:pPr eaLnBrk="1" hangingPunct="1"/>
            <a:r>
              <a:rPr lang="en-US" altLang="en-US" dirty="0"/>
              <a:t>-Brief</a:t>
            </a:r>
            <a:r>
              <a:rPr lang="en-US" altLang="en-US" baseline="0" dirty="0"/>
              <a:t> history of the development and use of the ESS</a:t>
            </a:r>
          </a:p>
          <a:p>
            <a:pPr eaLnBrk="1" hangingPunct="1"/>
            <a:r>
              <a:rPr lang="en-US" altLang="en-US" baseline="0" dirty="0"/>
              <a:t>-Application of ESS to broader set of interventions and Dong paper</a:t>
            </a:r>
          </a:p>
          <a:p>
            <a:pPr eaLnBrk="1" hangingPunct="1"/>
            <a:r>
              <a:rPr lang="en-US" altLang="en-US" baseline="0" dirty="0"/>
              <a:t>-Future plans for validation of the ESS by DPH</a:t>
            </a:r>
            <a:endParaRPr lang="en-US" altLang="en-US" dirty="0"/>
          </a:p>
        </p:txBody>
      </p:sp>
    </p:spTree>
    <p:extLst>
      <p:ext uri="{BB962C8B-B14F-4D97-AF65-F5344CB8AC3E}">
        <p14:creationId xmlns:p14="http://schemas.microsoft.com/office/powerpoint/2010/main" val="268118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51DF7-F21E-4366-9FBF-7201C909E0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57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a:t>The READY study conducts 5 home visits:</a:t>
            </a:r>
          </a:p>
          <a:p>
            <a:pPr marL="172159" indent="-172159">
              <a:buFont typeface="Arial" panose="020B0604020202020204" pitchFamily="34" charset="0"/>
              <a:buChar char="•"/>
              <a:defRPr/>
            </a:pPr>
            <a:r>
              <a:rPr lang="en-US" dirty="0"/>
              <a:t>Visit 1 and 2 collect baseline measures of outcomes</a:t>
            </a:r>
          </a:p>
          <a:p>
            <a:pPr marL="172159" indent="-172159">
              <a:buFont typeface="Arial" panose="020B0604020202020204" pitchFamily="34" charset="0"/>
              <a:buChar char="•"/>
              <a:defRPr/>
            </a:pPr>
            <a:r>
              <a:rPr lang="en-US" dirty="0"/>
              <a:t>Visit 5 collect all post-intervention measure of outcomes</a:t>
            </a:r>
          </a:p>
          <a:p>
            <a:pPr marL="172159" indent="-172159">
              <a:buFont typeface="Arial" panose="020B0604020202020204" pitchFamily="34" charset="0"/>
              <a:buChar char="•"/>
              <a:defRPr/>
            </a:pPr>
            <a:r>
              <a:rPr lang="en-US" dirty="0"/>
              <a:t>Visit 3 and 4 only ask two-week recall asthma control questions</a:t>
            </a:r>
          </a:p>
          <a:p>
            <a:pPr marL="172159" indent="-172159">
              <a:buFont typeface="Arial" panose="020B0604020202020204" pitchFamily="34" charset="0"/>
              <a:buChar char="•"/>
              <a:defRPr/>
            </a:pPr>
            <a:r>
              <a:rPr lang="en-US" dirty="0"/>
              <a:t>We also conduct a 12 month phone interview to ask all questions except CHWs walk through home assessment.   </a:t>
            </a:r>
          </a:p>
          <a:p>
            <a:pPr marL="172159" indent="-172159">
              <a:buFont typeface="Arial" panose="020B0604020202020204" pitchFamily="34" charset="0"/>
              <a:buChar char="•"/>
              <a:defRPr/>
            </a:pPr>
            <a:endParaRPr lang="en-US" dirty="0"/>
          </a:p>
          <a:p>
            <a:pPr>
              <a:lnSpc>
                <a:spcPct val="90000"/>
              </a:lnSpc>
              <a:spcAft>
                <a:spcPct val="20000"/>
              </a:spcAft>
            </a:pPr>
            <a:r>
              <a:rPr lang="en-US" altLang="en-US" sz="2400" dirty="0"/>
              <a:t>Urgent care use</a:t>
            </a:r>
          </a:p>
          <a:p>
            <a:pPr>
              <a:lnSpc>
                <a:spcPct val="90000"/>
              </a:lnSpc>
              <a:spcAft>
                <a:spcPct val="20000"/>
              </a:spcAft>
            </a:pPr>
            <a:r>
              <a:rPr lang="en-US" altLang="en-US" sz="2400" dirty="0"/>
              <a:t>Number of symptom days</a:t>
            </a:r>
          </a:p>
          <a:p>
            <a:pPr>
              <a:lnSpc>
                <a:spcPct val="90000"/>
              </a:lnSpc>
              <a:spcAft>
                <a:spcPct val="20000"/>
              </a:spcAft>
            </a:pPr>
            <a:r>
              <a:rPr lang="en-US" altLang="en-US" sz="2400" dirty="0"/>
              <a:t>Use of rescue medication </a:t>
            </a:r>
          </a:p>
          <a:p>
            <a:pPr>
              <a:lnSpc>
                <a:spcPct val="90000"/>
              </a:lnSpc>
              <a:spcAft>
                <a:spcPct val="20000"/>
              </a:spcAft>
            </a:pPr>
            <a:r>
              <a:rPr lang="en-US" altLang="en-US" sz="2400" dirty="0"/>
              <a:t>Number of exacerbations requiring oral steroids</a:t>
            </a:r>
          </a:p>
          <a:p>
            <a:pPr>
              <a:lnSpc>
                <a:spcPct val="90000"/>
              </a:lnSpc>
              <a:spcAft>
                <a:spcPct val="20000"/>
              </a:spcAft>
            </a:pPr>
            <a:r>
              <a:rPr lang="en-US" altLang="en-US" sz="2400" dirty="0"/>
              <a:t>Pediatric asthma parent/caregiver quality of life scores </a:t>
            </a:r>
          </a:p>
          <a:p>
            <a:pPr lvl="1">
              <a:lnSpc>
                <a:spcPct val="90000"/>
              </a:lnSpc>
              <a:spcAft>
                <a:spcPct val="20000"/>
              </a:spcAft>
              <a:buFontTx/>
              <a:buNone/>
            </a:pPr>
            <a:r>
              <a:rPr lang="en-US" altLang="en-US" sz="1900" dirty="0"/>
              <a:t>		-- developed by Elizabeth Juniper</a:t>
            </a:r>
          </a:p>
          <a:p>
            <a:pPr>
              <a:lnSpc>
                <a:spcPct val="90000"/>
              </a:lnSpc>
              <a:spcAft>
                <a:spcPct val="20000"/>
              </a:spcAft>
            </a:pPr>
            <a:r>
              <a:rPr lang="en-US" altLang="en-US" sz="2400" dirty="0">
                <a:solidFill>
                  <a:schemeClr val="accent6">
                    <a:lumMod val="60000"/>
                    <a:lumOff val="40000"/>
                  </a:schemeClr>
                </a:solidFill>
              </a:rPr>
              <a:t>Environmental measures</a:t>
            </a:r>
          </a:p>
          <a:p>
            <a:pPr>
              <a:lnSpc>
                <a:spcPct val="90000"/>
              </a:lnSpc>
              <a:spcAft>
                <a:spcPct val="20000"/>
              </a:spcAft>
            </a:pPr>
            <a:r>
              <a:rPr lang="en-US" altLang="en-US" sz="2400" dirty="0"/>
              <a:t>Competing Priorities and Parental Expectations for Control</a:t>
            </a:r>
          </a:p>
          <a:p>
            <a:pPr marL="172159" indent="-172159">
              <a:buFont typeface="Arial" panose="020B0604020202020204" pitchFamily="34" charset="0"/>
              <a:buChar char="•"/>
              <a:defRPr/>
            </a:pPr>
            <a:endParaRPr lang="en-US" dirty="0"/>
          </a:p>
        </p:txBody>
      </p:sp>
    </p:spTree>
    <p:extLst>
      <p:ext uri="{BB962C8B-B14F-4D97-AF65-F5344CB8AC3E}">
        <p14:creationId xmlns:p14="http://schemas.microsoft.com/office/powerpoint/2010/main" val="3799048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During READY home visits, parents were asked to report whether they have exposures to any one of the following six asthma triggers: dust, mold, pests, smoke, pets, and chemicals in the home. Additionally, Community Health Workers (CHWs) walked through rooms to observe evidence of these six triggers in home. </a:t>
            </a:r>
          </a:p>
          <a:p>
            <a:pPr eaLnBrk="1" hangingPunct="1"/>
            <a:r>
              <a:rPr lang="en-US" dirty="0"/>
              <a:t>Based on these self-reports and observations, six indicators (1 = present and 0 = not) have been created to indicate whether each trigger is present or not for each family. </a:t>
            </a:r>
          </a:p>
          <a:p>
            <a:pPr eaLnBrk="1" hangingPunct="1"/>
            <a:r>
              <a:rPr lang="en-US" dirty="0"/>
              <a:t>The figure shows that chemicals are  a common trigger most families are exposed to at home.</a:t>
            </a:r>
          </a:p>
          <a:p>
            <a:pPr eaLnBrk="1" hangingPunct="1"/>
            <a:endParaRPr lang="en-US" dirty="0"/>
          </a:p>
          <a:p>
            <a:pPr eaLnBrk="1" hangingPunct="1"/>
            <a:r>
              <a:rPr lang="en-US" dirty="0"/>
              <a:t>The results showed that Dust, Mold, and chemical usage significantly decreased after the intervention (p= 0.0183, p=0.0014, and p-value &lt; .0001, respectively). </a:t>
            </a:r>
          </a:p>
          <a:p>
            <a:pPr eaLnBrk="1" hangingPunct="1"/>
            <a:br>
              <a:rPr lang="en-US" dirty="0"/>
            </a:br>
            <a:r>
              <a:rPr lang="en-US" dirty="0"/>
              <a:t>This</a:t>
            </a:r>
            <a:r>
              <a:rPr lang="en-US" baseline="0" dirty="0"/>
              <a:t> allows us to assess changes in individual environmental triggers pre and post intervention, but it did not give us a sense of overall “trigger burden” for participants and </a:t>
            </a:r>
            <a:endParaRPr lang="en-US" dirty="0"/>
          </a:p>
        </p:txBody>
      </p:sp>
    </p:spTree>
    <p:extLst>
      <p:ext uri="{BB962C8B-B14F-4D97-AF65-F5344CB8AC3E}">
        <p14:creationId xmlns:p14="http://schemas.microsoft.com/office/powerpoint/2010/main" val="10445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time</a:t>
            </a:r>
            <a:r>
              <a:rPr lang="en-US" baseline="0" dirty="0"/>
              <a:t>, coordinated with multiple home visiting programs across MA, including NEAIC, on standardizing data collection.</a:t>
            </a:r>
          </a:p>
          <a:p>
            <a:endParaRPr lang="en-US" sz="2400" dirty="0"/>
          </a:p>
          <a:p>
            <a:r>
              <a:rPr lang="en-US" sz="2400" dirty="0"/>
              <a:t> Reduced the number of environmental questions on each subsequent questionnaire b/c </a:t>
            </a:r>
          </a:p>
          <a:p>
            <a:pPr marL="812262" lvl="1" indent="-348112">
              <a:buFont typeface="Arial" panose="020B0604020202020204" pitchFamily="34" charset="0"/>
              <a:buChar char="•"/>
            </a:pPr>
            <a:r>
              <a:rPr lang="en-US" sz="2400" dirty="0"/>
              <a:t>Onerous for CHWs to ask families (questions about quality of data collected)</a:t>
            </a:r>
          </a:p>
          <a:p>
            <a:pPr marL="812262" lvl="1" indent="-348112">
              <a:buFont typeface="Arial" panose="020B0604020202020204" pitchFamily="34" charset="0"/>
              <a:buChar char="•"/>
            </a:pPr>
            <a:r>
              <a:rPr lang="en-US" sz="2400" dirty="0"/>
              <a:t>Worked to standardize question to collect meaningful information with fewest possible questions</a:t>
            </a:r>
          </a:p>
          <a:p>
            <a:pPr marL="812262" lvl="1" indent="-348112">
              <a:buFont typeface="Arial" panose="020B0604020202020204" pitchFamily="34" charset="0"/>
              <a:buChar char="•"/>
            </a:pPr>
            <a:r>
              <a:rPr lang="en-US" sz="2400" dirty="0"/>
              <a:t>Balance between granular data collection and absolute status (Y v N) of triggers in the home</a:t>
            </a:r>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18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BPHC approached us – we were not lead on the analysis</a:t>
            </a:r>
          </a:p>
          <a:p>
            <a:pPr lvl="1"/>
            <a:r>
              <a:rPr lang="en-US" sz="2400" dirty="0"/>
              <a:t>Our data not included b/c of IRB/</a:t>
            </a:r>
            <a:r>
              <a:rPr lang="en-US" sz="2400" dirty="0" err="1"/>
              <a:t>reconsenting</a:t>
            </a:r>
            <a:r>
              <a:rPr lang="en-US" sz="2400" dirty="0"/>
              <a:t> concerns</a:t>
            </a:r>
          </a:p>
          <a:p>
            <a:pPr lvl="1"/>
            <a:r>
              <a:rPr lang="en-US" sz="2400" dirty="0"/>
              <a:t>Which data sets/projects were included</a:t>
            </a:r>
          </a:p>
          <a:p>
            <a:endParaRPr lang="en-US" sz="2400" dirty="0"/>
          </a:p>
          <a:p>
            <a:r>
              <a:rPr lang="en-US" sz="2400" dirty="0"/>
              <a:t>Want to answer the question: Given the diversity of settings, staffing, patient populations, and administration across programs in Boston, is ESS broadly applicable?</a:t>
            </a:r>
          </a:p>
          <a:p>
            <a:endParaRPr lang="en-US" sz="2400" dirty="0"/>
          </a:p>
          <a:p>
            <a:r>
              <a:rPr lang="en-US" dirty="0"/>
              <a:t>Their goal: Determine if the ESS could be used across a variety of intervention settings/models/patient populations and still detect changes in environmental trigger “burden” </a:t>
            </a:r>
          </a:p>
          <a:p>
            <a:r>
              <a:rPr lang="en-US" dirty="0"/>
              <a:t>Also examine relationship between ESS and health outcomes, including asthma control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64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BPHC approached us – we were not lead on the analysis</a:t>
            </a:r>
          </a:p>
          <a:p>
            <a:pPr lvl="1"/>
            <a:r>
              <a:rPr lang="en-US" sz="2400" dirty="0"/>
              <a:t>Our data not included b/c of IRB/</a:t>
            </a:r>
            <a:r>
              <a:rPr lang="en-US" sz="2400" dirty="0" err="1"/>
              <a:t>reconsenting</a:t>
            </a:r>
            <a:r>
              <a:rPr lang="en-US" sz="2400" dirty="0"/>
              <a:t> concerns</a:t>
            </a:r>
          </a:p>
          <a:p>
            <a:pPr lvl="1"/>
            <a:r>
              <a:rPr lang="en-US" sz="2400" dirty="0"/>
              <a:t>Which data sets/projects were included</a:t>
            </a:r>
          </a:p>
          <a:p>
            <a:endParaRPr lang="en-US" sz="2400" dirty="0"/>
          </a:p>
          <a:p>
            <a:r>
              <a:rPr lang="en-US" sz="2400" dirty="0"/>
              <a:t>Want to answer the question: Given the diversity of settings, staffing, patient populations, and administration across programs in Boston, is ESS broadly applicable?</a:t>
            </a:r>
          </a:p>
          <a:p>
            <a:endParaRPr lang="en-US" sz="2400" dirty="0"/>
          </a:p>
          <a:p>
            <a:r>
              <a:rPr lang="en-US" dirty="0"/>
              <a:t>Their goal: Determine if the ESS could be used across a variety of intervention settings/models/patient populations and still detect changes in environmental trigger “burden” </a:t>
            </a:r>
          </a:p>
          <a:p>
            <a:r>
              <a:rPr lang="en-US" dirty="0"/>
              <a:t>Also examine relationship between ESS and health outcomes, including asthma control</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75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r>
              <a:rPr lang="en-US" sz="1200" dirty="0"/>
              <a:t>Average Environmental Composite Score (maximum score = 6)</a:t>
            </a:r>
          </a:p>
          <a:p>
            <a:r>
              <a:rPr lang="en-US" sz="1200" dirty="0"/>
              <a:t>Pre = 2.5 (SD = 1.26), Post = 1.8 (SD = 1.31) </a:t>
            </a:r>
            <a:endParaRPr lang="en-US" dirty="0"/>
          </a:p>
          <a:p>
            <a:pPr eaLnBrk="1" hangingPunct="1"/>
            <a:endParaRPr lang="en-US" dirty="0"/>
          </a:p>
          <a:p>
            <a:pPr eaLnBrk="1" hangingPunct="1"/>
            <a:r>
              <a:rPr lang="en-US" dirty="0"/>
              <a:t>The figure on this slide shows the distribution of the asthma trigger composite scores shifted toward a lower score. This shows that the overall indoor environment condition had been improved. At baseline, less 5% of families did not have exposures to any asthma triggers. The percentage increased to 20% after intervention.</a:t>
            </a:r>
          </a:p>
          <a:p>
            <a:pPr eaLnBrk="1" hangingPunct="1"/>
            <a:endParaRPr lang="en-US" dirty="0"/>
          </a:p>
          <a:p>
            <a:pPr eaLnBrk="1" hangingPunct="1"/>
            <a:r>
              <a:rPr lang="en-US" dirty="0"/>
              <a:t>Similarly, the percentages on score 5 and 6 can not be reported due to small sample size.</a:t>
            </a:r>
          </a:p>
          <a:p>
            <a:pPr eaLnBrk="1" hangingPunct="1"/>
            <a:endParaRPr lang="en-US" dirty="0"/>
          </a:p>
          <a:p>
            <a:pPr eaLnBrk="1" hangingPunct="1"/>
            <a:r>
              <a:rPr lang="en-US" dirty="0"/>
              <a:t>The average asthma trigger composite score significantly decreased from 2.5 to 1.8 (p &lt;0.0001) which means the families, on average, eliminated about one trigger in their home.</a:t>
            </a:r>
          </a:p>
        </p:txBody>
      </p:sp>
    </p:spTree>
    <p:extLst>
      <p:ext uri="{BB962C8B-B14F-4D97-AF65-F5344CB8AC3E}">
        <p14:creationId xmlns:p14="http://schemas.microsoft.com/office/powerpoint/2010/main" val="283838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05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a:t>Tracey’s Talking Points:</a:t>
            </a:r>
            <a:endParaRPr lang="en-US" altLang="en-US" dirty="0"/>
          </a:p>
          <a:p>
            <a:pPr>
              <a:defRPr/>
            </a:pPr>
            <a:endParaRPr lang="en-US" altLang="en-US" dirty="0"/>
          </a:p>
          <a:p>
            <a:pPr marL="171450" indent="-171450">
              <a:buFont typeface="Arial" panose="020B0604020202020204" pitchFamily="34" charset="0"/>
              <a:buChar char="•"/>
              <a:defRPr/>
            </a:pPr>
            <a:r>
              <a:rPr lang="en-US" altLang="en-US" dirty="0"/>
              <a:t>Before we dive into today’s presentations, let’s get a sense for who’s with us today. To do that,</a:t>
            </a:r>
            <a:r>
              <a:rPr lang="en-US" altLang="en-US" baseline="0" dirty="0"/>
              <a:t> please take a moment to answer the polling question on your screen: “What type of organization do you represent?”</a:t>
            </a:r>
            <a:endParaRPr lang="en-US" altLang="en-US" dirty="0"/>
          </a:p>
          <a:p>
            <a:pPr>
              <a:defRPr/>
            </a:pPr>
            <a:endParaRPr lang="en-US" altLang="en-US" dirty="0"/>
          </a:p>
          <a:p>
            <a:pPr>
              <a:defRPr/>
            </a:pPr>
            <a:r>
              <a:rPr lang="en-US" altLang="en-US" dirty="0"/>
              <a:t>Polling Question #1</a:t>
            </a:r>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E746E4-C780-4F22-A1BD-8A935B0D140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036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Erica, and hello everyone.  Again my name is Anjali and it is exciting to be able to speak about the collective process of evaluating the ESS Tool for a number of reasons.  As Erica mentioned, it not only was an opportunity to quantify trigger burden but to also look at the quantitative impact of our program and partner programs. </a:t>
            </a:r>
          </a:p>
          <a:p>
            <a:pPr marL="171450" indent="-171450">
              <a:buFont typeface="Arial" panose="020B0604020202020204" pitchFamily="34" charset="0"/>
              <a:buChar char="•"/>
            </a:pPr>
            <a:r>
              <a:rPr lang="en-US" dirty="0"/>
              <a:t>Grateful that the EPA awarded funding to the BPHC to carry out this evaluation process. The Commission administered the funds and was responsible for convening and coordinating the research team for the evaluation which included the BPHC, MDPH, HTHCSPH.  </a:t>
            </a:r>
          </a:p>
          <a:p>
            <a:pPr marL="171450" indent="-171450">
              <a:buFont typeface="Arial" panose="020B0604020202020204" pitchFamily="34" charset="0"/>
              <a:buChar char="•"/>
            </a:pPr>
            <a:r>
              <a:rPr lang="en-US" dirty="0"/>
              <a:t>Internally, our visionary Division Director, Margaret Reid served as PI. I spearheaded the project and data pooling with our very capable intern at the time, Ervin Rivera, who contributed greatly to this project.  We met regularly with the MDPH team initially to determined options for evaluation and validation, which was the initial goal.  The process was refined and defined as we brought the Harvard SPH team on - </a:t>
            </a:r>
          </a:p>
          <a:p>
            <a:r>
              <a:rPr lang="en-US" sz="1200" b="1" i="0" kern="1200" dirty="0">
                <a:solidFill>
                  <a:schemeClr val="tx1"/>
                </a:solidFill>
                <a:effectLst/>
                <a:latin typeface="+mn-lt"/>
                <a:ea typeface="+mn-ea"/>
                <a:cs typeface="+mn-cs"/>
              </a:rPr>
              <a:t>Gary Adamkiewicz</a:t>
            </a:r>
          </a:p>
          <a:p>
            <a:r>
              <a:rPr lang="en-US" sz="1200" b="1" i="0" kern="1200" dirty="0">
                <a:solidFill>
                  <a:schemeClr val="tx1"/>
                </a:solidFill>
                <a:effectLst/>
                <a:latin typeface="+mn-lt"/>
                <a:ea typeface="+mn-ea"/>
                <a:cs typeface="+mn-cs"/>
              </a:rPr>
              <a:t>Assistant Professor of Environmental Health and Exposure Disparities</a:t>
            </a:r>
          </a:p>
          <a:p>
            <a:r>
              <a:rPr lang="en-US" sz="1200" b="0" i="0" u="none" strike="noStrike" kern="1200" dirty="0">
                <a:solidFill>
                  <a:schemeClr val="tx1"/>
                </a:solidFill>
                <a:effectLst/>
                <a:latin typeface="+mn-lt"/>
                <a:ea typeface="+mn-ea"/>
                <a:cs typeface="+mn-cs"/>
                <a:hlinkClick r:id="rId3"/>
              </a:rPr>
              <a:t>Department of Environmental Health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where much of his work focuses on the connections between housing and health, especially within low-income communities.</a:t>
            </a:r>
          </a:p>
          <a:p>
            <a:endParaRPr lang="en-US" dirty="0"/>
          </a:p>
          <a:p>
            <a:r>
              <a:rPr lang="en-US" dirty="0"/>
              <a:t>Zhao Dong who conducted the analysis and produced the manuscript for publication. </a:t>
            </a:r>
          </a:p>
          <a:p>
            <a:r>
              <a:rPr lang="en-US" dirty="0"/>
              <a:t>Lots of support from Marty Alvarez to pull it all together.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698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left side of slide)</a:t>
            </a:r>
          </a:p>
          <a:p>
            <a:endParaRPr lang="en-US" dirty="0"/>
          </a:p>
          <a:p>
            <a:r>
              <a:rPr lang="en-US" dirty="0"/>
              <a:t>We are thrilled that this resulted in publication and the opportunity to share our findings broadly and with all of you.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92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I’m hoping these next few slides provide some context for the value we see in this ESS tool based on the work we do serving clients through asthma home visits. </a:t>
            </a:r>
          </a:p>
          <a:p>
            <a:r>
              <a:rPr lang="en-US" sz="2400" dirty="0"/>
              <a:t>EPA has been a great supporter of our work related to the priorities Tracey mentioned at the top, and provided funding to BPHC in 2011 to convene the Boston Asthma Home Visit Collaborative (BAHVC)</a:t>
            </a:r>
          </a:p>
          <a:p>
            <a:r>
              <a:rPr lang="en-US" sz="2400" dirty="0"/>
              <a:t>1) BPHC has convened the Boston Asthma Home Visit Collaborative since 2011</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5 Asthma Home Visit Programs serving Boston residents through trained CHWs. Members are BPHC, Boston Children’s Hospital, Tufts Medical Center, PAC, NHP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It was really Margaret Reid and partners who envisioned convening a collaborative of these programs to create more formal support systems, leverage pooled resources and standardize protocols and processes to increase the effectiveness of the individual programs.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With EPA’s support we have been successful in achieving our goals and..</a:t>
            </a:r>
          </a:p>
          <a:p>
            <a:pPr marL="800100" lvl="1" indent="-342900">
              <a:buFont typeface="Arial" panose="020B0604020202020204" pitchFamily="34" charset="0"/>
              <a:buChar char="•"/>
            </a:pPr>
            <a:r>
              <a:rPr lang="en-US" sz="2400" dirty="0"/>
              <a:t>As part of this work, the Collaborative standardized their data collection questionnaire used during home visits in the hopes of eventually being able to pool data for analysis.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328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-Through Harvard’s analysis of our collective data with the ESS Tool we saw the opportunities to:</a:t>
            </a:r>
          </a:p>
          <a:p>
            <a:r>
              <a:rPr lang="en-US" sz="2400" dirty="0"/>
              <a:t>-Analyze BAHVC data for the first time</a:t>
            </a:r>
          </a:p>
          <a:p>
            <a:r>
              <a:rPr lang="en-US" sz="2400" dirty="0"/>
              <a:t>-Quantitatively assess the impact of our services - including decrease in triggers and ideally asthma outcomes</a:t>
            </a:r>
          </a:p>
          <a:p>
            <a:r>
              <a:rPr lang="en-US" sz="2400" dirty="0"/>
              <a:t>-Determine if ESS the tool could be validated or at least standardized</a:t>
            </a:r>
          </a:p>
          <a:p>
            <a:r>
              <a:rPr lang="en-US" sz="2400" dirty="0"/>
              <a:t>-As there is no such known tool in existence we saw the potential for broad use nationally</a:t>
            </a:r>
          </a:p>
          <a:p>
            <a:endParaRPr lang="en-US" sz="2400" dirty="0"/>
          </a:p>
          <a:p>
            <a:endParaRPr 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537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did Dr. Dong and her team do?</a:t>
            </a:r>
          </a:p>
          <a:p>
            <a:pPr marL="228600" indent="-228600">
              <a:buAutoNum type="arabicParenR"/>
            </a:pPr>
            <a:r>
              <a:rPr lang="en-US" baseline="0" dirty="0"/>
              <a:t>Pooled 6 data sets from 4 existing asthma home visiting programs in Boston area from 2011 to 2016.  </a:t>
            </a:r>
          </a:p>
          <a:p>
            <a:r>
              <a:rPr lang="en-US" dirty="0"/>
              <a:t>Program Data from:</a:t>
            </a:r>
          </a:p>
          <a:p>
            <a:pPr marL="285750" indent="-285750">
              <a:buFont typeface="Arial" panose="020B0604020202020204" pitchFamily="34" charset="0"/>
              <a:buChar char="•"/>
            </a:pPr>
            <a:r>
              <a:rPr lang="en-US" dirty="0"/>
              <a:t>Boston Public Health Commission</a:t>
            </a:r>
          </a:p>
          <a:p>
            <a:pPr marL="285750" indent="-285750">
              <a:buFont typeface="Arial" panose="020B0604020202020204" pitchFamily="34" charset="0"/>
              <a:buChar char="•"/>
            </a:pPr>
            <a:r>
              <a:rPr lang="en-US" dirty="0"/>
              <a:t>Boston Children’s Hospital Community Asthma Initiative</a:t>
            </a:r>
          </a:p>
          <a:p>
            <a:pPr marL="285750" indent="-285750">
              <a:buFont typeface="Arial" panose="020B0604020202020204" pitchFamily="34" charset="0"/>
              <a:buChar char="•"/>
            </a:pPr>
            <a:r>
              <a:rPr lang="en-US" dirty="0"/>
              <a:t>Tufts Medical Center Floating Hospital for Children Asthma Prevention and Management Initiative</a:t>
            </a:r>
          </a:p>
          <a:p>
            <a:pPr marL="285750" indent="-285750">
              <a:buFont typeface="Arial" panose="020B0604020202020204" pitchFamily="34" charset="0"/>
              <a:buChar char="•"/>
            </a:pPr>
            <a:r>
              <a:rPr lang="en-US" dirty="0"/>
              <a:t>New England Asthma Innovations Collaborative</a:t>
            </a:r>
          </a:p>
          <a:p>
            <a:pPr marL="228600" indent="-228600">
              <a:buAutoNum type="arabicParenR"/>
            </a:pPr>
            <a:endParaRPr lang="en-US" baseline="0" dirty="0"/>
          </a:p>
          <a:p>
            <a:r>
              <a:rPr lang="en-US" baseline="0" dirty="0"/>
              <a:t>2) They then assigned an Environmental Score using the methodology developed by Dr. Guo described previously looking at the 6 trigger areas: mold, pet, pest, smoke, dust, and chemical exposures.  </a:t>
            </a:r>
          </a:p>
          <a:p>
            <a:r>
              <a:rPr lang="en-US" baseline="0" dirty="0"/>
              <a:t>3) They then looked at changes in ES over the course of the interventions and were, again, thrilled to know we could look at asthma outcomes using ACT scores and ED visits.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66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03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10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SLIDES WITH GRAPHS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32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HV QUESTIONNAIRES TO CAN</a:t>
            </a:r>
          </a:p>
          <a:p>
            <a:endParaRPr lang="en-US" dirty="0"/>
          </a:p>
          <a:p>
            <a:r>
              <a:rPr lang="en-US" dirty="0"/>
              <a:t>Read slide and turn back over to Erica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509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3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dirty="0">
                <a:ea typeface="Calibri" panose="020F0502020204030204" pitchFamily="34" charset="0"/>
                <a:cs typeface="Times New Roman" panose="02020603050405020304" pitchFamily="18" charset="0"/>
              </a:rPr>
              <a:t>Tracey’s 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7E469-A682-437F-8F4C-9B08198C0497}"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87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Validation</a:t>
            </a:r>
            <a:r>
              <a:rPr lang="en-US" dirty="0"/>
              <a:t>: The ESS is the first tool developed in the nation to quantify indoor asthma/COPD environmental triggers. We hope the ESS score can become a standard measure for evaluating asthma/COPD indoor environmental triggers. Therefore, a validation test on the ESS score is important and will be performed to evaluate the ESS’s construct validity. We will contrast ESS scores calculated using participants self-report only with scores calculated based on the CHWs’ assessment only using independent sample t-test or the Mann–Whitney non-parametric test, as appropriate. Test–retest reliability will be assessed with the intra-class correlation coefficient (ICC) and sensitivity of the ESS score will be determined by comparing ESS scores at baseline and follow-up with the paired Student t-test or the Wilcoxon signed rank test, as appropriate. Internal consistency of reliability will be also examined using Cronbach’s alpha coefficient.</a:t>
            </a:r>
          </a:p>
          <a:p>
            <a:r>
              <a:rPr lang="en-US" b="1" i="1" dirty="0"/>
              <a:t>Correlation</a:t>
            </a:r>
            <a:r>
              <a:rPr lang="en-US" dirty="0"/>
              <a:t>: We will explore a correlation between environmental triggers and asthma and/or COPD exacerbations or increased symptoms in older adults and the effectiveness of environmental triggers reduction in reducing exacerbations and/or COPD symptoms. Multivariate analyses will be applied to examine whether indoor environmental trigger reduction is associated with reduced asthma and/or COPD participants’ healthcare utilization. Moreover, we will examine the impact of the environmental triggers reduction on exacerbations and/or symptom improvement.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30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folks of column headings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6E9-2C2A-4F5B-A4C3-DB271E5D1A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814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b="1" i="1" dirty="0"/>
              <a:t>Tracey’s Talking Points:</a:t>
            </a:r>
          </a:p>
          <a:p>
            <a:endParaRPr lang="en-US" altLang="en-US" dirty="0"/>
          </a:p>
          <a:p>
            <a:r>
              <a:rPr lang="en-US" altLang="en-US" dirty="0"/>
              <a:t>Thank you to our speakers for a terrific presentation. </a:t>
            </a:r>
          </a:p>
          <a:p>
            <a:endParaRPr lang="en-US" altLang="en-US" dirty="0"/>
          </a:p>
          <a:p>
            <a:pPr marL="171450" indent="-171450">
              <a:buFont typeface="Arial" panose="020B0604020202020204" pitchFamily="34" charset="0"/>
              <a:buChar char="•"/>
            </a:pPr>
            <a:r>
              <a:rPr lang="en-US" altLang="en-US" dirty="0"/>
              <a:t>Before we head into the Q&amp;A on the discussion forum, I would like to take this opportunity to learn from you, our asthma community, on what actions you feel equipped</a:t>
            </a:r>
            <a:r>
              <a:rPr lang="en-US" altLang="en-US" baseline="0" dirty="0"/>
              <a:t> to perform based on what you have learned in the webinar</a:t>
            </a:r>
            <a:r>
              <a:rPr lang="en-US" altLang="en-US" dirty="0"/>
              <a:t>. </a:t>
            </a:r>
          </a:p>
          <a:p>
            <a:endParaRPr lang="en-US" altLang="en-US" dirty="0"/>
          </a:p>
          <a:p>
            <a:r>
              <a:rPr lang="en-US" altLang="en-US" dirty="0"/>
              <a:t>Polling Question #3</a:t>
            </a:r>
          </a:p>
          <a:p>
            <a:endParaRPr lang="en-US" altLang="en-US" dirty="0"/>
          </a:p>
          <a:p>
            <a:pPr marL="171450" indent="-171450" eaLnBrk="1" hangingPunct="1">
              <a:spcBef>
                <a:spcPct val="0"/>
              </a:spcBef>
              <a:buFont typeface="Arial" panose="020B0604020202020204" pitchFamily="34" charset="0"/>
              <a:buChar char="•"/>
            </a:pPr>
            <a:r>
              <a:rPr lang="en-US" altLang="en-US" dirty="0"/>
              <a:t>Great, thank you for your participation.</a:t>
            </a:r>
            <a:endParaRPr lang="en-US" altLang="en-US" i="1"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F6DDB-D1F5-473F-A88E-A79EDB33DB95}" type="slidenum">
              <a:rPr lang="en-US" altLang="en-US">
                <a:solidFill>
                  <a:prstClr val="black"/>
                </a:solidFill>
                <a:latin typeface="Calibri" panose="020F0502020204030204" pitchFamily="34" charset="0"/>
              </a:rPr>
              <a:pPr eaLnBrk="1" hangingPunct="1"/>
              <a:t>39</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883599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b="1" i="1" dirty="0"/>
              <a:t>Tracey’s Talking Points:</a:t>
            </a:r>
          </a:p>
          <a:p>
            <a:pPr defTabSz="912813">
              <a:spcBef>
                <a:spcPct val="0"/>
              </a:spcBef>
            </a:pPr>
            <a:endParaRPr lang="en-US" altLang="en-US" dirty="0"/>
          </a:p>
          <a:p>
            <a:pPr marL="173736" indent="-173736" defTabSz="912813">
              <a:spcBef>
                <a:spcPct val="0"/>
              </a:spcBef>
              <a:buFont typeface="Arial" panose="020B0604020202020204" pitchFamily="34" charset="0"/>
              <a:buChar char="•"/>
            </a:pPr>
            <a:r>
              <a:rPr lang="en-US" altLang="en-US" dirty="0"/>
              <a:t>Our Q&amp;A will take place on the Discussion Forum on AsthmaCommunityNetwork.org. </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see the discussion forum directly, please click the link that we just sent you via the chat function.</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ask questions, you must first be a member of AsthmaCommunityNetwork.org, so please take a minute to join so that you can post questions throughout the webinar—it is a simple and quick process. The Site Administrator will be approving memberships as they are submitted.</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After the Q&amp;A period is closed, please visit the Discussion Forum often to see other contributions as well as to make your own!</a:t>
            </a:r>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643E-F7EB-4751-84D0-02001AEC24CE}" type="slidenum">
              <a:rPr lang="en-US" altLang="en-US">
                <a:solidFill>
                  <a:prstClr val="black"/>
                </a:solidFill>
                <a:latin typeface="Calibri" panose="020F0502020204030204" pitchFamily="34" charset="0"/>
              </a:rPr>
              <a:pPr eaLnBrk="1" hangingPunct="1"/>
              <a:t>40</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2662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a:t>Tracey’s Talking Points:</a:t>
            </a:r>
          </a:p>
          <a:p>
            <a:pPr>
              <a:defRPr/>
            </a:pPr>
            <a:endParaRPr lang="en-US" altLang="en-US" dirty="0"/>
          </a:p>
          <a:p>
            <a:pPr marL="171450" indent="-171450">
              <a:buFont typeface="Arial" panose="020B0604020202020204" pitchFamily="34" charset="0"/>
              <a:buChar char="•"/>
              <a:defRPr/>
            </a:pPr>
            <a:r>
              <a:rPr lang="en-US" altLang="en-US" dirty="0"/>
              <a:t>Based on the learning objectives you just heard, </a:t>
            </a:r>
          </a:p>
          <a:p>
            <a:pPr>
              <a:defRPr/>
            </a:pPr>
            <a:endParaRPr lang="en-US" altLang="en-US" dirty="0"/>
          </a:p>
          <a:p>
            <a:pPr>
              <a:defRPr/>
            </a:pPr>
            <a:r>
              <a:rPr lang="en-US" altLang="en-US" dirty="0"/>
              <a:t>Polling Question #2: “What are you most you interested in hearing more about today?</a:t>
            </a:r>
            <a:r>
              <a:rPr lang="en-US" sz="1200" kern="1200" dirty="0">
                <a:solidFill>
                  <a:schemeClr val="tx1"/>
                </a:solidFill>
                <a:effectLst/>
                <a:latin typeface="+mn-lt"/>
                <a:ea typeface="+mn-ea"/>
                <a:cs typeface="+mn-cs"/>
              </a:rPr>
              <a:t>” </a:t>
            </a:r>
            <a:endParaRPr lang="en-US" altLang="en-US" dirty="0"/>
          </a:p>
          <a:p>
            <a:pPr>
              <a:defRPr/>
            </a:pPr>
            <a:endParaRPr lang="en-US" altLang="en-US" b="1" i="1" dirty="0"/>
          </a:p>
          <a:p>
            <a:pPr marL="171450" indent="-171450">
              <a:buFont typeface="Arial" panose="020B0604020202020204" pitchFamily="34" charset="0"/>
              <a:buChar char="•"/>
              <a:defRPr/>
            </a:pPr>
            <a:r>
              <a:rPr lang="en-US" altLang="en-US" dirty="0"/>
              <a:t>Great – [provide overview of responses] Our speakers will touch</a:t>
            </a:r>
            <a:r>
              <a:rPr lang="en-US" altLang="en-US" baseline="0" dirty="0"/>
              <a:t> all of these topics in their presentation.</a:t>
            </a:r>
            <a:endParaRPr lang="en-US" altLang="en-US" dirty="0"/>
          </a:p>
          <a:p>
            <a:pPr marL="171450" indent="-171450">
              <a:buFont typeface="Arial" panose="020B0604020202020204" pitchFamily="34" charset="0"/>
              <a:buChar char="•"/>
              <a:defRPr/>
            </a:pPr>
            <a:endParaRPr lang="en-US" altLang="en-US" dirty="0"/>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5F6DDB-D1F5-473F-A88E-A79EDB33DB9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192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b="1" i="1" dirty="0"/>
              <a:t>Tracey’s Talking Points:</a:t>
            </a:r>
          </a:p>
          <a:p>
            <a:pPr defTabSz="912813">
              <a:spcBef>
                <a:spcPct val="0"/>
              </a:spcBef>
            </a:pPr>
            <a:endParaRPr lang="en-US" altLang="en-US" dirty="0"/>
          </a:p>
          <a:p>
            <a:pPr marL="173736" indent="-173736" defTabSz="912813">
              <a:spcBef>
                <a:spcPct val="0"/>
              </a:spcBef>
              <a:buFont typeface="Arial" panose="020B0604020202020204" pitchFamily="34" charset="0"/>
              <a:buChar char="•"/>
            </a:pPr>
            <a:r>
              <a:rPr lang="en-US" altLang="en-US" dirty="0"/>
              <a:t>Our Q&amp;A will take place on the Discussion Forum on AsthmaCommunityNetwork.org. </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see the discussion forum directly, please click the link that we just sent you via the chat function.</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ask questions, you must first be a member of AsthmaCommunityNetwork.org, so please take a minute to join so that you can post questions throughout the webinar—it is a simple and quick process. The Site Administrator will be approving memberships as they are submitted.</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After the Q&amp;A period is closed, please visit the Discussion Forum often to see other contributions as well as to make your own!</a:t>
            </a:r>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EB643E-F7EB-4751-84D0-02001AEC24C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02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2800" b="1" i="1" dirty="0">
                <a:ea typeface="Calibri" panose="020F0502020204030204" pitchFamily="34" charset="0"/>
                <a:cs typeface="Times New Roman" panose="02020603050405020304" pitchFamily="18" charset="0"/>
              </a:rPr>
              <a:t>Tracey’s Talking Points:</a:t>
            </a:r>
            <a:endParaRPr lang="en-US" sz="2800" b="1" dirty="0">
              <a:solidFill>
                <a:srgbClr val="002060"/>
              </a:solidFill>
            </a:endParaRPr>
          </a:p>
          <a:p>
            <a:pPr marL="0" indent="0">
              <a:buFont typeface="Arial" panose="020B0604020202020204" pitchFamily="34" charset="0"/>
              <a:buNone/>
            </a:pPr>
            <a:endParaRPr lang="en-US" sz="2800" b="1" dirty="0">
              <a:solidFill>
                <a:srgbClr val="002060"/>
              </a:solidFill>
            </a:endParaRPr>
          </a:p>
          <a:p>
            <a:pPr marL="0" indent="0">
              <a:buFont typeface="Arial" panose="020B0604020202020204" pitchFamily="34" charset="0"/>
              <a:buNone/>
            </a:pPr>
            <a:r>
              <a:rPr lang="en-US" sz="2800" b="1" dirty="0">
                <a:solidFill>
                  <a:srgbClr val="002060"/>
                </a:solidFill>
              </a:rPr>
              <a:t>Internal Outline</a:t>
            </a:r>
            <a:r>
              <a:rPr lang="en-US" sz="2800" b="1" baseline="0" dirty="0">
                <a:solidFill>
                  <a:srgbClr val="002060"/>
                </a:solidFill>
              </a:rPr>
              <a:t> for Tracey</a:t>
            </a:r>
          </a:p>
          <a:p>
            <a:pPr marL="0" indent="0">
              <a:buFont typeface="Arial" panose="020B0604020202020204" pitchFamily="34" charset="0"/>
              <a:buNone/>
            </a:pPr>
            <a:endParaRPr lang="en-US" sz="2800" b="1" dirty="0">
              <a:solidFill>
                <a:srgbClr val="002060"/>
              </a:solidFill>
            </a:endParaRPr>
          </a:p>
          <a:p>
            <a:pPr marL="0" indent="0">
              <a:buFont typeface="Arial" panose="020B0604020202020204" pitchFamily="34" charset="0"/>
              <a:buNone/>
            </a:pPr>
            <a:r>
              <a:rPr lang="en-US" sz="2800" b="0" dirty="0">
                <a:solidFill>
                  <a:srgbClr val="002060"/>
                </a:solidFill>
              </a:rPr>
              <a:t>Introduction/Welcome</a:t>
            </a:r>
          </a:p>
          <a:p>
            <a:pPr marL="0"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Polling Qs</a:t>
            </a:r>
          </a:p>
          <a:p>
            <a:pPr marL="0"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Setting the Stage: Background on EPA’s asthma program and our focus on reimbursement and financing of in-home asthma interventions</a:t>
            </a:r>
          </a:p>
          <a:p>
            <a:pPr marL="0"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Background on EPA’s partnership with BPHC</a:t>
            </a:r>
          </a:p>
          <a:p>
            <a:pPr marL="0"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Introduction of speaker: Erica Marshall</a:t>
            </a:r>
          </a:p>
          <a:p>
            <a:pPr marL="0"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Erica</a:t>
            </a:r>
          </a:p>
          <a:p>
            <a:pPr marL="457146" lvl="1" indent="0">
              <a:buFont typeface="Arial" panose="020B0604020202020204" pitchFamily="34" charset="0"/>
              <a:buNone/>
            </a:pPr>
            <a:r>
              <a:rPr lang="en-US" sz="2800" b="0" dirty="0">
                <a:solidFill>
                  <a:srgbClr val="002060"/>
                </a:solidFill>
              </a:rPr>
              <a:t>The Environmental Scoring System, its history and how it was developed</a:t>
            </a:r>
          </a:p>
          <a:p>
            <a:pPr marL="457146" lvl="1" indent="0">
              <a:buFont typeface="Arial" panose="020B0604020202020204" pitchFamily="34" charset="0"/>
              <a:buNone/>
            </a:pPr>
            <a:r>
              <a:rPr lang="en-US" sz="2800" b="0" dirty="0">
                <a:solidFill>
                  <a:srgbClr val="002060"/>
                </a:solidFill>
              </a:rPr>
              <a:t>ESS evaluation and use</a:t>
            </a:r>
          </a:p>
          <a:p>
            <a:pPr marL="457146" lvl="1" indent="0">
              <a:buFont typeface="Arial" panose="020B0604020202020204" pitchFamily="34" charset="0"/>
              <a:buNone/>
            </a:pP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Recap and introduction of next speaker: Anjali </a:t>
            </a:r>
            <a:r>
              <a:rPr lang="en-US" sz="2800" b="0" dirty="0" err="1">
                <a:solidFill>
                  <a:srgbClr val="002060"/>
                </a:solidFill>
              </a:rPr>
              <a:t>Nath</a:t>
            </a:r>
            <a:endParaRPr lang="en-US" sz="2800" b="0" dirty="0">
              <a:solidFill>
                <a:srgbClr val="002060"/>
              </a:solidFill>
            </a:endParaRPr>
          </a:p>
          <a:p>
            <a:pPr marL="0" indent="0">
              <a:buFont typeface="Arial" panose="020B0604020202020204" pitchFamily="34" charset="0"/>
              <a:buNone/>
            </a:pPr>
            <a:r>
              <a:rPr lang="en-US" sz="2800" b="0" dirty="0">
                <a:solidFill>
                  <a:srgbClr val="002060"/>
                </a:solidFill>
              </a:rPr>
              <a:t>Anjali</a:t>
            </a:r>
          </a:p>
          <a:p>
            <a:pPr marL="457146" lvl="1" indent="0">
              <a:buFont typeface="Arial" panose="020B0604020202020204" pitchFamily="34" charset="0"/>
              <a:buNone/>
            </a:pPr>
            <a:r>
              <a:rPr lang="en-US" sz="2800" b="0" dirty="0">
                <a:solidFill>
                  <a:srgbClr val="002060"/>
                </a:solidFill>
              </a:rPr>
              <a:t>Overview of the evaluation and outcomes</a:t>
            </a:r>
          </a:p>
          <a:p>
            <a:pPr marL="457146" lvl="1" indent="0">
              <a:buFont typeface="Arial" panose="020B0604020202020204" pitchFamily="34" charset="0"/>
              <a:buNone/>
            </a:pPr>
            <a:r>
              <a:rPr lang="en-US" sz="2800" b="0" dirty="0">
                <a:solidFill>
                  <a:srgbClr val="002060"/>
                </a:solidFill>
              </a:rPr>
              <a:t>Value of ESS</a:t>
            </a:r>
          </a:p>
          <a:p>
            <a:pPr marL="0" indent="0">
              <a:buFont typeface="Arial" panose="020B0604020202020204" pitchFamily="34" charset="0"/>
              <a:buNone/>
            </a:pPr>
            <a:r>
              <a:rPr lang="en-US" sz="2800" b="0" dirty="0">
                <a:solidFill>
                  <a:srgbClr val="002060"/>
                </a:solidFill>
              </a:rPr>
              <a:t>Demonstration of ESS tool</a:t>
            </a:r>
          </a:p>
          <a:p>
            <a:pPr marL="0" indent="0">
              <a:buFont typeface="Arial" panose="020B0604020202020204" pitchFamily="34" charset="0"/>
              <a:buNone/>
            </a:pPr>
            <a:r>
              <a:rPr lang="en-US" sz="2800" b="0" dirty="0">
                <a:solidFill>
                  <a:srgbClr val="002060"/>
                </a:solidFill>
              </a:rPr>
              <a:t>Discussion: Examples of use by programs and/or thoughts on future uses </a:t>
            </a:r>
          </a:p>
          <a:p>
            <a:pPr marL="0" indent="0">
              <a:buFont typeface="Arial" panose="020B0604020202020204" pitchFamily="34" charset="0"/>
              <a:buNone/>
            </a:pPr>
            <a:r>
              <a:rPr lang="en-US" sz="2800" b="0" dirty="0">
                <a:solidFill>
                  <a:srgbClr val="002060"/>
                </a:solidFill>
              </a:rPr>
              <a:t>Recap, summary, transition to Discussion Forum</a:t>
            </a:r>
          </a:p>
          <a:p>
            <a:pPr lvl="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CA565-1CCA-48B6-A50D-C041E1CDBB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97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800" b="1" i="1" dirty="0">
                <a:ea typeface="Calibri" panose="020F0502020204030204" pitchFamily="34" charset="0"/>
                <a:cs typeface="Times New Roman" panose="02020603050405020304" pitchFamily="18" charset="0"/>
              </a:rPr>
              <a:t>Tracey’s Talking Points:</a:t>
            </a:r>
            <a:endParaRPr lang="en-US" sz="1800" dirty="0"/>
          </a:p>
          <a:p>
            <a:pPr marL="0" indent="0">
              <a:spcBef>
                <a:spcPts val="0"/>
              </a:spcBef>
              <a:buFont typeface="Arial" panose="020B0604020202020204" pitchFamily="34" charset="0"/>
              <a:buNone/>
            </a:pPr>
            <a:endParaRPr lang="en-US" sz="1800" dirty="0"/>
          </a:p>
          <a:p>
            <a:pPr marL="0" indent="0">
              <a:spcBef>
                <a:spcPts val="0"/>
              </a:spcBef>
              <a:buFont typeface="Arial" panose="020B0604020202020204" pitchFamily="34" charset="0"/>
              <a:buNone/>
            </a:pPr>
            <a:r>
              <a:rPr lang="en-US" sz="1800" dirty="0"/>
              <a:t>Asthma remains an important </a:t>
            </a:r>
            <a:r>
              <a:rPr lang="en-US" sz="1800" b="1" dirty="0">
                <a:solidFill>
                  <a:srgbClr val="4A7EB8"/>
                </a:solidFill>
              </a:rPr>
              <a:t>public health challenge</a:t>
            </a:r>
            <a:r>
              <a:rPr lang="en-US" sz="1800" dirty="0"/>
              <a:t> characterized by disparities.</a:t>
            </a:r>
          </a:p>
          <a:p>
            <a:pPr marL="285750" indent="-285750">
              <a:spcBef>
                <a:spcPts val="0"/>
              </a:spcBef>
              <a:buFont typeface="Arial" panose="020B0604020202020204" pitchFamily="34" charset="0"/>
              <a:buChar char="•"/>
            </a:pPr>
            <a:endParaRPr lang="en-US" sz="1600" dirty="0"/>
          </a:p>
          <a:p>
            <a:pPr marL="0" indent="0">
              <a:spcBef>
                <a:spcPts val="0"/>
              </a:spcBef>
              <a:buFont typeface="Arial" panose="020B0604020202020204" pitchFamily="34" charset="0"/>
              <a:buNone/>
            </a:pPr>
            <a:r>
              <a:rPr lang="en-US" sz="1800" dirty="0"/>
              <a:t>We have made progress to </a:t>
            </a:r>
            <a:r>
              <a:rPr lang="en-US" sz="1800" b="1" dirty="0">
                <a:solidFill>
                  <a:srgbClr val="4A7EB8"/>
                </a:solidFill>
              </a:rPr>
              <a:t>decrease asthma prevalence</a:t>
            </a:r>
            <a:r>
              <a:rPr lang="en-US" sz="1800" dirty="0"/>
              <a:t>, yet there is still a </a:t>
            </a:r>
            <a:r>
              <a:rPr lang="en-US" sz="1800" b="1" dirty="0">
                <a:solidFill>
                  <a:srgbClr val="4A7EB8"/>
                </a:solidFill>
              </a:rPr>
              <a:t>critical need for solutions </a:t>
            </a:r>
            <a:r>
              <a:rPr lang="en-US" sz="1800" dirty="0"/>
              <a:t>focused at the state and community levels to address </a:t>
            </a:r>
            <a:r>
              <a:rPr lang="en-US" sz="1800" b="1" dirty="0">
                <a:solidFill>
                  <a:srgbClr val="4A7EB8"/>
                </a:solidFill>
              </a:rPr>
              <a:t>out-of-control asthma</a:t>
            </a:r>
            <a:r>
              <a:rPr lang="en-US" sz="1800" dirty="0"/>
              <a:t>, which leads to increased costs.</a:t>
            </a:r>
          </a:p>
          <a:p>
            <a:pPr marL="1200043" lvl="2" indent="-285750">
              <a:lnSpc>
                <a:spcPct val="107000"/>
              </a:lnSpc>
              <a:spcBef>
                <a:spcPts val="0"/>
              </a:spcBef>
              <a:spcAft>
                <a:spcPts val="0"/>
              </a:spcAft>
              <a:buFont typeface="Arial" panose="020B0604020202020204" pitchFamily="34" charset="0"/>
              <a:buChar char="•"/>
            </a:pPr>
            <a:r>
              <a:rPr lang="en-US" sz="1700" b="1" dirty="0">
                <a:solidFill>
                  <a:prstClr val="black"/>
                </a:solidFill>
                <a:latin typeface="Arial" panose="020B0604020202020204"/>
                <a:ea typeface="Times New Roman" panose="02020603050405020304" pitchFamily="18" charset="0"/>
                <a:cs typeface="Calibri" panose="020F0502020204030204" pitchFamily="34" charset="0"/>
              </a:rPr>
              <a:t>Some national indicators improving:</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Times New Roman" panose="02020603050405020304" pitchFamily="18" charset="0"/>
                <a:cs typeface="Calibri" panose="020F0502020204030204" pitchFamily="34" charset="0"/>
              </a:rPr>
              <a:t>Asthma prevalence among children has decreased slightly</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Times New Roman" panose="02020603050405020304" pitchFamily="18" charset="0"/>
                <a:cs typeface="Calibri" panose="020F0502020204030204" pitchFamily="34" charset="0"/>
              </a:rPr>
              <a:t>Asthma attacks have decreased in children of all races and ethnicities</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Times New Roman" panose="02020603050405020304" pitchFamily="18" charset="0"/>
                <a:cs typeface="Calibri" panose="020F0502020204030204" pitchFamily="34" charset="0"/>
              </a:rPr>
              <a:t>Asthma-related hospitalizations and missed school days were fewer in 2013 than in 2003</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Calibri" panose="020F0502020204030204" pitchFamily="34" charset="0"/>
                <a:cs typeface="Calibri" panose="020F0502020204030204" pitchFamily="34" charset="0"/>
              </a:rPr>
              <a:t>U</a:t>
            </a:r>
            <a:r>
              <a:rPr lang="en-US" sz="1700" dirty="0">
                <a:solidFill>
                  <a:prstClr val="black"/>
                </a:solidFill>
                <a:latin typeface="Arial" panose="020B0604020202020204"/>
                <a:ea typeface="Calibri" panose="020F0502020204030204" pitchFamily="34" charset="0"/>
                <a:cs typeface="Times New Roman" panose="02020603050405020304" pitchFamily="18" charset="0"/>
              </a:rPr>
              <a:t>tilization of asthma action plans was higher in 2013 than in 2003</a:t>
            </a:r>
          </a:p>
          <a:p>
            <a:pPr marL="1200043" lvl="2" indent="-285750">
              <a:lnSpc>
                <a:spcPct val="107000"/>
              </a:lnSpc>
              <a:spcBef>
                <a:spcPts val="0"/>
              </a:spcBef>
              <a:spcAft>
                <a:spcPts val="0"/>
              </a:spcAft>
              <a:buFont typeface="Arial" panose="020B0604020202020204" pitchFamily="34" charset="0"/>
              <a:buChar char="•"/>
            </a:pPr>
            <a:r>
              <a:rPr lang="en-US" sz="1700" b="1" dirty="0">
                <a:solidFill>
                  <a:prstClr val="black"/>
                </a:solidFill>
                <a:latin typeface="Arial" panose="020B0604020202020204"/>
                <a:ea typeface="Calibri" panose="020F0502020204030204" pitchFamily="34" charset="0"/>
                <a:cs typeface="Times New Roman" panose="02020603050405020304" pitchFamily="18" charset="0"/>
              </a:rPr>
              <a:t>Yet important disparities continue:</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Calibri" panose="020F0502020204030204" pitchFamily="34" charset="0"/>
                <a:cs typeface="Times New Roman" panose="02020603050405020304" pitchFamily="18" charset="0"/>
              </a:rPr>
              <a:t>Children living below the poverty line experience the most ED visits, missed school days, and hospitalizations</a:t>
            </a:r>
          </a:p>
          <a:p>
            <a:pPr marL="1657190" lvl="3" indent="-285750">
              <a:lnSpc>
                <a:spcPct val="107000"/>
              </a:lnSpc>
              <a:spcBef>
                <a:spcPts val="0"/>
              </a:spcBef>
              <a:spcAft>
                <a:spcPts val="0"/>
              </a:spcAft>
              <a:buFont typeface="Arial" panose="020B0604020202020204" pitchFamily="34" charset="0"/>
              <a:buChar char="•"/>
            </a:pPr>
            <a:r>
              <a:rPr lang="en-US" sz="1700" dirty="0">
                <a:solidFill>
                  <a:prstClr val="black"/>
                </a:solidFill>
                <a:latin typeface="Arial" panose="020B0604020202020204"/>
                <a:ea typeface="Calibri" panose="020F0502020204030204" pitchFamily="34" charset="0"/>
                <a:cs typeface="Times New Roman" panose="02020603050405020304" pitchFamily="18" charset="0"/>
              </a:rPr>
              <a:t>These “high utilizers” with uncontrolled asthma drive up costs</a:t>
            </a:r>
          </a:p>
          <a:p>
            <a:pPr marL="1200043" marR="0" lvl="2"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b="1" dirty="0">
                <a:solidFill>
                  <a:prstClr val="black"/>
                </a:solidFill>
                <a:latin typeface="Arial" panose="020B0604020202020204"/>
                <a:ea typeface="Calibri" panose="020F0502020204030204" pitchFamily="34" charset="0"/>
                <a:cs typeface="Times New Roman" panose="02020603050405020304" pitchFamily="18" charset="0"/>
              </a:rPr>
              <a:t>And we already know that asthma costs the U.S. over $50B </a:t>
            </a:r>
            <a:r>
              <a:rPr lang="en-US" sz="1800" b="1" dirty="0">
                <a:solidFill>
                  <a:prstClr val="black"/>
                </a:solidFill>
                <a:latin typeface="Arial" panose="020B0604020202020204"/>
              </a:rPr>
              <a:t>each year,</a:t>
            </a:r>
            <a:r>
              <a:rPr lang="en-US" sz="1800" b="1" baseline="30000" dirty="0">
                <a:solidFill>
                  <a:prstClr val="black"/>
                </a:solidFill>
                <a:latin typeface="Arial" panose="020B0604020202020204"/>
              </a:rPr>
              <a:t> </a:t>
            </a:r>
            <a:r>
              <a:rPr lang="en-US" sz="1800" b="1" dirty="0">
                <a:solidFill>
                  <a:prstClr val="black"/>
                </a:solidFill>
                <a:latin typeface="Arial" panose="020B0604020202020204"/>
              </a:rPr>
              <a:t>and Medicaid spends more than $10B annually to treat asthma in children and adults.</a:t>
            </a:r>
            <a:endParaRPr lang="en-US" sz="1800" dirty="0">
              <a:solidFill>
                <a:prstClr val="black"/>
              </a:solidFill>
              <a:latin typeface="Arial" panose="020B0604020202020204"/>
            </a:endParaRPr>
          </a:p>
          <a:p>
            <a:pPr marL="0" indent="0">
              <a:spcBef>
                <a:spcPts val="0"/>
              </a:spcBef>
              <a:buFont typeface="Arial" panose="020B0604020202020204" pitchFamily="34" charset="0"/>
              <a:buNone/>
            </a:pPr>
            <a:endParaRPr lang="en-US" sz="1600" dirty="0"/>
          </a:p>
          <a:p>
            <a:pPr marL="0" indent="0">
              <a:spcBef>
                <a:spcPts val="0"/>
              </a:spcBef>
              <a:buFont typeface="Arial" panose="020B0604020202020204" pitchFamily="34" charset="0"/>
              <a:buNone/>
            </a:pPr>
            <a:r>
              <a:rPr lang="en-US" sz="1800" dirty="0"/>
              <a:t>EPA supports the widespread delivery of in-home environmental asthma interventions because it </a:t>
            </a:r>
            <a:r>
              <a:rPr lang="en-US" sz="1800" b="1" dirty="0">
                <a:solidFill>
                  <a:srgbClr val="4A7EB8"/>
                </a:solidFill>
              </a:rPr>
              <a:t>reduces health care costs</a:t>
            </a:r>
            <a:r>
              <a:rPr lang="en-US" sz="1800" dirty="0"/>
              <a:t>, </a:t>
            </a:r>
            <a:r>
              <a:rPr lang="en-US" sz="1800" b="1" dirty="0">
                <a:solidFill>
                  <a:srgbClr val="4A7EB8"/>
                </a:solidFill>
              </a:rPr>
              <a:t>increases savings</a:t>
            </a:r>
            <a:r>
              <a:rPr lang="en-US" sz="1800" dirty="0"/>
              <a:t>, and </a:t>
            </a:r>
            <a:r>
              <a:rPr lang="en-US" sz="1800" b="1" dirty="0">
                <a:solidFill>
                  <a:srgbClr val="4A7EB8"/>
                </a:solidFill>
              </a:rPr>
              <a:t>expands the health care workforce</a:t>
            </a:r>
            <a:r>
              <a:rPr lang="en-US" sz="1800" dirty="0"/>
              <a:t>. </a:t>
            </a:r>
          </a:p>
          <a:p>
            <a:pPr marL="285750" indent="-285750">
              <a:spcBef>
                <a:spcPts val="0"/>
              </a:spcBef>
              <a:buFont typeface="Arial" panose="020B0604020202020204" pitchFamily="34" charset="0"/>
              <a:buChar char="•"/>
            </a:pPr>
            <a:endParaRPr lang="en-US" sz="1600" dirty="0"/>
          </a:p>
          <a:p>
            <a:pPr marL="0" indent="0">
              <a:spcBef>
                <a:spcPts val="0"/>
              </a:spcBef>
              <a:buFont typeface="Arial" panose="020B0604020202020204" pitchFamily="34" charset="0"/>
              <a:buNone/>
            </a:pPr>
            <a:r>
              <a:rPr lang="en-US" sz="1800" dirty="0"/>
              <a:t>As the </a:t>
            </a:r>
            <a:r>
              <a:rPr lang="en-US" sz="1800" b="1" dirty="0">
                <a:solidFill>
                  <a:srgbClr val="4A7EB8"/>
                </a:solidFill>
              </a:rPr>
              <a:t>technical experts </a:t>
            </a:r>
            <a:r>
              <a:rPr lang="en-US" sz="1800" dirty="0"/>
              <a:t>on the </a:t>
            </a:r>
            <a:r>
              <a:rPr lang="en-US" sz="1800" b="1" dirty="0">
                <a:solidFill>
                  <a:srgbClr val="4A7EB8"/>
                </a:solidFill>
              </a:rPr>
              <a:t>built environment and health</a:t>
            </a:r>
            <a:r>
              <a:rPr lang="en-US" sz="1800" dirty="0"/>
              <a:t>, EPA has led the federal effort through non-regulatory strategies that enable communities to deliver and sustain in-home environmental asthma care, and has established a flagship </a:t>
            </a:r>
            <a:r>
              <a:rPr lang="en-US" sz="1800" b="1" dirty="0">
                <a:solidFill>
                  <a:srgbClr val="4A7EB8"/>
                </a:solidFill>
              </a:rPr>
              <a:t>Community of Practice </a:t>
            </a:r>
            <a:r>
              <a:rPr lang="en-US" sz="1800" dirty="0"/>
              <a:t>aimed at ensuring access.</a:t>
            </a:r>
          </a:p>
          <a:p>
            <a:pPr marL="285750" indent="-285750">
              <a:spcBef>
                <a:spcPts val="0"/>
              </a:spcBef>
              <a:buFont typeface="Arial" panose="020B0604020202020204" pitchFamily="34" charset="0"/>
              <a:buChar char="•"/>
            </a:pPr>
            <a:endParaRPr lang="en-US" sz="1800" dirty="0"/>
          </a:p>
          <a:p>
            <a:pPr marL="0" indent="0">
              <a:spcBef>
                <a:spcPts val="0"/>
              </a:spcBef>
              <a:buFont typeface="Arial" panose="020B0604020202020204" pitchFamily="34" charset="0"/>
              <a:buNone/>
            </a:pPr>
            <a:r>
              <a:rPr lang="en-US" sz="1800" dirty="0"/>
              <a:t>EPA is making </a:t>
            </a:r>
            <a:r>
              <a:rPr lang="en-US" sz="1800" b="1" dirty="0">
                <a:solidFill>
                  <a:srgbClr val="4A7EB8"/>
                </a:solidFill>
              </a:rPr>
              <a:t>unique contributions </a:t>
            </a:r>
            <a:r>
              <a:rPr lang="en-US" sz="1800" dirty="0"/>
              <a:t>to this work:</a:t>
            </a:r>
            <a:endParaRPr lang="en-US" sz="1800" dirty="0">
              <a:solidFill>
                <a:srgbClr val="FF0000"/>
              </a:solidFill>
            </a:endParaRPr>
          </a:p>
          <a:p>
            <a:pPr marL="800046" lvl="1" indent="-342900">
              <a:spcBef>
                <a:spcPts val="0"/>
              </a:spcBef>
              <a:spcAft>
                <a:spcPts val="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We host an online platform of 1000+ community programs leveraged by other feds, nonprofits, and states.</a:t>
            </a:r>
          </a:p>
          <a:p>
            <a:pPr marL="800046" lvl="1" indent="-342900">
              <a:spcBef>
                <a:spcPts val="0"/>
              </a:spcBef>
              <a:spcAft>
                <a:spcPts val="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We are convening stakeholders, synthesizing cutting-edge learning, and translating it to the field. </a:t>
            </a:r>
          </a:p>
          <a:p>
            <a:pPr marL="457146" lvl="1" indent="0">
              <a:spcBef>
                <a:spcPts val="0"/>
              </a:spcBef>
              <a:spcAft>
                <a:spcPts val="0"/>
              </a:spcAft>
              <a:buFont typeface="Arial" panose="020B0604020202020204" pitchFamily="34" charset="0"/>
              <a:buNone/>
            </a:pPr>
            <a:endParaRPr lang="en-US" sz="1800" b="1" dirty="0">
              <a:cs typeface="Times New Roman" panose="02020603050405020304" pitchFamily="18" charset="0"/>
            </a:endParaRPr>
          </a:p>
          <a:p>
            <a:pPr marL="457146" lvl="1" indent="0">
              <a:spcBef>
                <a:spcPts val="0"/>
              </a:spcBef>
              <a:spcAft>
                <a:spcPts val="0"/>
              </a:spcAft>
              <a:buFont typeface="Arial" panose="020B0604020202020204" pitchFamily="34" charset="0"/>
              <a:buNone/>
            </a:pPr>
            <a:endParaRPr lang="en-US" sz="1800" b="1" dirty="0">
              <a:cs typeface="Times New Roman" panose="02020603050405020304" pitchFamily="18" charset="0"/>
            </a:endParaRPr>
          </a:p>
          <a:p>
            <a:pPr marL="457146" lvl="1" indent="0">
              <a:spcBef>
                <a:spcPts val="0"/>
              </a:spcBef>
              <a:spcAft>
                <a:spcPts val="0"/>
              </a:spcAft>
              <a:buFont typeface="Arial" panose="020B0604020202020204" pitchFamily="34" charset="0"/>
              <a:buNone/>
            </a:pPr>
            <a:r>
              <a:rPr lang="en-US" sz="1800" b="1" dirty="0">
                <a:cs typeface="Times New Roman" panose="02020603050405020304" pitchFamily="18" charset="0"/>
              </a:rPr>
              <a:t>*</a:t>
            </a:r>
            <a:r>
              <a:rPr lang="en-US" sz="2400" b="1" dirty="0"/>
              <a:t>We know how to make an impact on uncontrolled asthma, and we’re committed to spreading that capacity nationwide.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CA565-1CCA-48B6-A50D-C041E1CDBB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70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881261" rtl="0" eaLnBrk="0" fontAlgn="base" latinLnBrk="0" hangingPunct="0">
              <a:lnSpc>
                <a:spcPct val="100000"/>
              </a:lnSpc>
              <a:spcBef>
                <a:spcPct val="30000"/>
              </a:spcBef>
              <a:spcAft>
                <a:spcPct val="0"/>
              </a:spcAft>
              <a:buClrTx/>
              <a:buSzTx/>
              <a:buFontTx/>
              <a:buNone/>
              <a:tabLst/>
              <a:defRPr/>
            </a:pPr>
            <a:r>
              <a:rPr lang="en-US" sz="1200" b="1" i="1" dirty="0">
                <a:ea typeface="Calibri" panose="020F0502020204030204" pitchFamily="34" charset="0"/>
                <a:cs typeface="Times New Roman" panose="02020603050405020304" pitchFamily="18" charset="0"/>
              </a:rPr>
              <a:t>Tracey’s Talking Points:</a:t>
            </a:r>
            <a:endParaRPr lang="en-US" dirty="0"/>
          </a:p>
          <a:p>
            <a:pPr defTabSz="881261">
              <a:defRPr/>
            </a:pPr>
            <a:endParaRPr lang="en-US" dirty="0"/>
          </a:p>
          <a:p>
            <a:pPr defTabSz="881261">
              <a:defRPr/>
            </a:pPr>
            <a:r>
              <a:rPr lang="en-US" dirty="0"/>
              <a:t>Why EPA is invested in asthma and sustainable financing of in-home interventions – this is why we’re here.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CA565-1CCA-48B6-A50D-C041E1CDBB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86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pPr marL="0" marR="0" lvl="0" indent="0" algn="l" defTabSz="835699" rtl="0" eaLnBrk="0" fontAlgn="base" latinLnBrk="0" hangingPunct="0">
              <a:lnSpc>
                <a:spcPct val="100000"/>
              </a:lnSpc>
              <a:spcBef>
                <a:spcPct val="30000"/>
              </a:spcBef>
              <a:spcAft>
                <a:spcPct val="0"/>
              </a:spcAft>
              <a:buClrTx/>
              <a:buSzTx/>
              <a:buFontTx/>
              <a:buNone/>
              <a:tabLst/>
              <a:defRPr/>
            </a:pPr>
            <a:r>
              <a:rPr lang="en-US" sz="1200" b="1" i="1" dirty="0">
                <a:ea typeface="Calibri" panose="020F0502020204030204" pitchFamily="34" charset="0"/>
                <a:cs typeface="Times New Roman" panose="02020603050405020304" pitchFamily="18" charset="0"/>
              </a:rPr>
              <a:t>Tracey’s Talking Points:</a:t>
            </a:r>
            <a:endParaRPr lang="en-US" b="1" baseline="0" dirty="0"/>
          </a:p>
          <a:p>
            <a:pPr marL="0" indent="0" defTabSz="835699">
              <a:buFontTx/>
              <a:buNone/>
              <a:defRPr/>
            </a:pPr>
            <a:endParaRPr lang="en-US" b="1" baseline="0" dirty="0"/>
          </a:p>
          <a:p>
            <a:pPr marL="0" indent="0" defTabSz="835699">
              <a:buFontTx/>
              <a:buNone/>
              <a:defRPr/>
            </a:pPr>
            <a:r>
              <a:rPr lang="en-US" b="1" baseline="0" dirty="0"/>
              <a:t>How We Work: </a:t>
            </a:r>
            <a:r>
              <a:rPr lang="en-US" b="1" dirty="0"/>
              <a:t>EPA meeting communities where they are.</a:t>
            </a:r>
            <a:r>
              <a:rPr lang="en-US" b="1" baseline="0" dirty="0"/>
              <a:t>  5 program areas that work together.  You may be familiar with one or two of these areas and not know about our other programs.  I’d like to take a minute to share them.</a:t>
            </a:r>
            <a:endParaRPr lang="en-US" b="1" dirty="0"/>
          </a:p>
          <a:p>
            <a:pPr marL="0" indent="0">
              <a:buFont typeface="Arial" panose="020B0604020202020204" pitchFamily="34" charset="0"/>
              <a:buNone/>
            </a:pPr>
            <a:endParaRPr lang="en-US" sz="1200" b="0" i="1" baseline="0" dirty="0">
              <a:solidFill>
                <a:prstClr val="black"/>
              </a:solidFill>
            </a:endParaRPr>
          </a:p>
          <a:p>
            <a:pPr marL="342900" indent="-342900">
              <a:buFont typeface="Arial" panose="020B0604020202020204" pitchFamily="34" charset="0"/>
              <a:buChar char="•"/>
            </a:pPr>
            <a:r>
              <a:rPr lang="en-US" sz="1200" dirty="0"/>
              <a:t>Host learning spaces to share, learn and connect through AsthmaCommunityNetwork.org and national media campaigns</a:t>
            </a:r>
          </a:p>
          <a:p>
            <a:pPr marL="342900" indent="-342900">
              <a:buFont typeface="Arial" panose="020B0604020202020204" pitchFamily="34" charset="0"/>
              <a:buChar char="•"/>
            </a:pPr>
            <a:r>
              <a:rPr lang="en-US" sz="1200" dirty="0"/>
              <a:t>Provide technical assistance through cooperative agreements and partnerships</a:t>
            </a:r>
          </a:p>
          <a:p>
            <a:pPr marL="342900" indent="-342900">
              <a:buFont typeface="Arial" panose="020B0604020202020204" pitchFamily="34" charset="0"/>
              <a:buChar char="•"/>
            </a:pPr>
            <a:r>
              <a:rPr lang="en-US" sz="1200" dirty="0"/>
              <a:t>Recognize and leverage excellence through our National Environmental Leadership Award in Asthma Management</a:t>
            </a:r>
          </a:p>
          <a:p>
            <a:pPr marL="342900" indent="-342900">
              <a:buFont typeface="Arial" panose="020B0604020202020204" pitchFamily="34" charset="0"/>
              <a:buChar char="•"/>
            </a:pPr>
            <a:r>
              <a:rPr lang="en-US" sz="1200" dirty="0"/>
              <a:t>Advance policy nationally through collaboration with Asthma Disparities Working Group partners and advance policy locally through asthma summits</a:t>
            </a:r>
          </a:p>
          <a:p>
            <a:pPr marL="342900" indent="-342900">
              <a:buFont typeface="Arial" panose="020B0604020202020204" pitchFamily="34" charset="0"/>
              <a:buChar char="•"/>
            </a:pPr>
            <a:r>
              <a:rPr lang="en-US" sz="1200" dirty="0"/>
              <a:t>Synthesize and spread learning with the Community of Practice</a:t>
            </a:r>
          </a:p>
          <a:p>
            <a:pPr marL="171450" indent="-171450">
              <a:buFont typeface="Arial" panose="020B0604020202020204" pitchFamily="34" charset="0"/>
              <a:buChar char="•"/>
            </a:pPr>
            <a:endParaRPr lang="en-US" sz="1200" b="0" i="1" baseline="0"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2020 Goal</a:t>
            </a:r>
          </a:p>
          <a:p>
            <a:pPr marL="0" indent="0">
              <a:buFont typeface="Arial" panose="020B0604020202020204" pitchFamily="34" charset="0"/>
              <a:buNone/>
            </a:pPr>
            <a:r>
              <a:rPr lang="en-US" sz="1200" i="1" dirty="0">
                <a:solidFill>
                  <a:prstClr val="black"/>
                </a:solidFill>
              </a:rPr>
              <a:t>By </a:t>
            </a:r>
            <a:r>
              <a:rPr lang="en-US" sz="1200" b="1" i="1" dirty="0">
                <a:solidFill>
                  <a:prstClr val="black"/>
                </a:solidFill>
              </a:rPr>
              <a:t>2020</a:t>
            </a:r>
            <a:r>
              <a:rPr lang="en-US" sz="1200" i="1" dirty="0">
                <a:solidFill>
                  <a:prstClr val="black"/>
                </a:solidFill>
              </a:rPr>
              <a:t>, we will </a:t>
            </a:r>
            <a:r>
              <a:rPr lang="en-US" sz="1200" b="1" i="1" dirty="0">
                <a:solidFill>
                  <a:prstClr val="black"/>
                </a:solidFill>
              </a:rPr>
              <a:t>equip 1,000 </a:t>
            </a:r>
            <a:r>
              <a:rPr lang="en-US" sz="1200" i="1" dirty="0">
                <a:solidFill>
                  <a:prstClr val="black"/>
                </a:solidFill>
              </a:rPr>
              <a:t>health insurance, housing, and environmental </a:t>
            </a:r>
            <a:r>
              <a:rPr lang="en-US" sz="1200" b="1" i="1" dirty="0">
                <a:solidFill>
                  <a:prstClr val="black"/>
                </a:solidFill>
              </a:rPr>
              <a:t>programs</a:t>
            </a:r>
            <a:r>
              <a:rPr lang="en-US" sz="1200" i="1" dirty="0">
                <a:solidFill>
                  <a:prstClr val="black"/>
                </a:solidFill>
              </a:rPr>
              <a:t> with </a:t>
            </a:r>
            <a:r>
              <a:rPr lang="en-US" sz="1200" b="1" i="1" dirty="0">
                <a:solidFill>
                  <a:prstClr val="black"/>
                </a:solidFill>
              </a:rPr>
              <a:t>delivery, infrastructure, and sustainability support </a:t>
            </a:r>
            <a:r>
              <a:rPr lang="en-US" sz="1200" i="1" dirty="0">
                <a:solidFill>
                  <a:prstClr val="black"/>
                </a:solidFill>
              </a:rPr>
              <a:t>for in-home environmental asthma interventions.</a:t>
            </a:r>
            <a:r>
              <a:rPr lang="en-US" sz="1200" i="1" baseline="0" dirty="0">
                <a:solidFill>
                  <a:prstClr val="black"/>
                </a:solidFill>
              </a:rPr>
              <a:t>  </a:t>
            </a:r>
          </a:p>
          <a:p>
            <a:pPr marL="0" indent="0">
              <a:buFont typeface="Arial" panose="020B0604020202020204" pitchFamily="34" charset="0"/>
              <a:buNone/>
            </a:pPr>
            <a:r>
              <a:rPr lang="en-US" sz="1200" i="1" dirty="0">
                <a:solidFill>
                  <a:prstClr val="black"/>
                </a:solidFill>
              </a:rPr>
              <a:t>These </a:t>
            </a:r>
            <a:r>
              <a:rPr lang="en-US" sz="1200" b="1" i="1" dirty="0">
                <a:solidFill>
                  <a:prstClr val="black"/>
                </a:solidFill>
              </a:rPr>
              <a:t>interventions</a:t>
            </a:r>
            <a:r>
              <a:rPr lang="en-US" sz="1200" i="1" dirty="0">
                <a:solidFill>
                  <a:prstClr val="black"/>
                </a:solidFill>
              </a:rPr>
              <a:t> are a critical and high-value component of comprehensive asthma care that </a:t>
            </a:r>
            <a:r>
              <a:rPr lang="en-US" sz="1200" b="1" i="1" dirty="0">
                <a:solidFill>
                  <a:prstClr val="black"/>
                </a:solidFill>
              </a:rPr>
              <a:t>improves asthma control </a:t>
            </a:r>
            <a:r>
              <a:rPr lang="en-US" sz="1200" i="1" dirty="0">
                <a:solidFill>
                  <a:prstClr val="black"/>
                </a:solidFill>
              </a:rPr>
              <a:t>and leads to thousands of dollars saved in </a:t>
            </a:r>
            <a:r>
              <a:rPr lang="en-US" sz="1200" b="1" i="1" dirty="0">
                <a:solidFill>
                  <a:prstClr val="black"/>
                </a:solidFill>
              </a:rPr>
              <a:t>avoided health care costs</a:t>
            </a:r>
            <a:r>
              <a:rPr lang="en-US" sz="1200" i="1" dirty="0">
                <a:solidFill>
                  <a:prstClr val="black"/>
                </a:solidFill>
              </a:rPr>
              <a:t> per child per year.</a:t>
            </a:r>
            <a:endParaRPr lang="en-US" dirty="0"/>
          </a:p>
        </p:txBody>
      </p:sp>
      <p:sp>
        <p:nvSpPr>
          <p:cNvPr id="4" name="Slide Number Placeholder 3"/>
          <p:cNvSpPr>
            <a:spLocks noGrp="1"/>
          </p:cNvSpPr>
          <p:nvPr>
            <p:ph type="sldNum" sz="quarter" idx="10"/>
          </p:nvPr>
        </p:nvSpPr>
        <p:spPr/>
        <p:txBody>
          <a:bodyPr/>
          <a:lstStyle/>
          <a:p>
            <a:pPr marL="0" marR="0" lvl="0" indent="0" algn="r" defTabSz="835699" rtl="0" eaLnBrk="1" fontAlgn="auto" latinLnBrk="0" hangingPunct="1">
              <a:lnSpc>
                <a:spcPct val="100000"/>
              </a:lnSpc>
              <a:spcBef>
                <a:spcPts val="0"/>
              </a:spcBef>
              <a:spcAft>
                <a:spcPts val="0"/>
              </a:spcAft>
              <a:buClrTx/>
              <a:buSzTx/>
              <a:buFontTx/>
              <a:buNone/>
              <a:tabLst/>
              <a:defRPr/>
            </a:pPr>
            <a:fld id="{B7ECA565-1CCA-48B6-A50D-C041E1CDBBD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3569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81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E0607FB-4ECF-4746-99EC-1A88B2E2BF53}" type="datetime1">
              <a:rPr lang="en-US" smtClean="0"/>
              <a:t>9/11/2018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D788D-9986-4464-ACA9-9F8E4619CF8A}" type="slidenum">
              <a:rPr lang="en-US" smtClean="0"/>
              <a:t>‹#›</a:t>
            </a:fld>
            <a:endParaRPr lang="en-US"/>
          </a:p>
        </p:txBody>
      </p:sp>
    </p:spTree>
    <p:extLst>
      <p:ext uri="{BB962C8B-B14F-4D97-AF65-F5344CB8AC3E}">
        <p14:creationId xmlns:p14="http://schemas.microsoft.com/office/powerpoint/2010/main" val="92969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7D652B0-91EC-4853-BF8D-8FEDA0FE9615}" type="datetime1">
              <a:rPr lang="en-US" smtClean="0"/>
              <a:t>9/11/2018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7AF400-ABF5-4482-B6C0-8232B70E3780}" type="slidenum">
              <a:rPr lang="en-US"/>
              <a:pPr>
                <a:defRPr/>
              </a:pPr>
              <a:t>‹#›</a:t>
            </a:fld>
            <a:endParaRPr lang="en-US" dirty="0"/>
          </a:p>
        </p:txBody>
      </p:sp>
    </p:spTree>
    <p:extLst>
      <p:ext uri="{BB962C8B-B14F-4D97-AF65-F5344CB8AC3E}">
        <p14:creationId xmlns:p14="http://schemas.microsoft.com/office/powerpoint/2010/main" val="24638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D8E782-89A5-4241-9AC4-1B40CA5A9DD3}" type="datetime1">
              <a:rPr lang="en-US" smtClean="0"/>
              <a:t>9/11/2018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454916-BC39-40DC-BD7D-A7D5B2E4EEC0}" type="slidenum">
              <a:rPr lang="en-US"/>
              <a:pPr>
                <a:defRPr/>
              </a:pPr>
              <a:t>‹#›</a:t>
            </a:fld>
            <a:endParaRPr lang="en-US" dirty="0"/>
          </a:p>
        </p:txBody>
      </p:sp>
    </p:spTree>
    <p:extLst>
      <p:ext uri="{BB962C8B-B14F-4D97-AF65-F5344CB8AC3E}">
        <p14:creationId xmlns:p14="http://schemas.microsoft.com/office/powerpoint/2010/main" val="146123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0DB62AB-169E-4BF9-A713-E3BD6D157016}" type="datetime1">
              <a:rPr lang="en-US" smtClean="0"/>
              <a:t>9/11/2018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5AA8EC-4DAC-4955-A3A9-A109B4E36C20}" type="slidenum">
              <a:rPr lang="en-US"/>
              <a:pPr>
                <a:defRPr/>
              </a:pPr>
              <a:t>‹#›</a:t>
            </a:fld>
            <a:endParaRPr lang="en-US" dirty="0"/>
          </a:p>
        </p:txBody>
      </p:sp>
    </p:spTree>
    <p:extLst>
      <p:ext uri="{BB962C8B-B14F-4D97-AF65-F5344CB8AC3E}">
        <p14:creationId xmlns:p14="http://schemas.microsoft.com/office/powerpoint/2010/main" val="199728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B9A31D8-A6AD-4FBB-B261-C28CFC55EEC4}" type="datetime1">
              <a:rPr lang="en-US" smtClean="0"/>
              <a:t>9/11/2018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BA361C-A8DE-4737-9263-1AFACCCDEE2F}" type="slidenum">
              <a:rPr lang="en-US"/>
              <a:pPr>
                <a:defRPr/>
              </a:pPr>
              <a:t>‹#›</a:t>
            </a:fld>
            <a:endParaRPr lang="en-US" dirty="0"/>
          </a:p>
        </p:txBody>
      </p:sp>
    </p:spTree>
    <p:extLst>
      <p:ext uri="{BB962C8B-B14F-4D97-AF65-F5344CB8AC3E}">
        <p14:creationId xmlns:p14="http://schemas.microsoft.com/office/powerpoint/2010/main" val="3608420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112574-8750-4479-99DB-C83400CFD3C8}" type="datetime1">
              <a:rPr lang="en-US" smtClean="0"/>
              <a:t>9/11/2018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5A736B1-ED40-4430-8C3D-E61E7EE0699C}" type="slidenum">
              <a:rPr lang="en-US"/>
              <a:pPr>
                <a:defRPr/>
              </a:pPr>
              <a:t>‹#›</a:t>
            </a:fld>
            <a:endParaRPr lang="en-US" dirty="0"/>
          </a:p>
        </p:txBody>
      </p:sp>
    </p:spTree>
    <p:extLst>
      <p:ext uri="{BB962C8B-B14F-4D97-AF65-F5344CB8AC3E}">
        <p14:creationId xmlns:p14="http://schemas.microsoft.com/office/powerpoint/2010/main" val="362375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382DC1-E3C0-478F-AE3F-90EB96CDC077}" type="datetime1">
              <a:rPr lang="en-US" smtClean="0"/>
              <a:t>9/11/2018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1ECE3AE-05A6-4071-B25A-ABACF1342DBC}" type="slidenum">
              <a:rPr lang="en-US"/>
              <a:pPr>
                <a:defRPr/>
              </a:pPr>
              <a:t>‹#›</a:t>
            </a:fld>
            <a:endParaRPr lang="en-US" dirty="0"/>
          </a:p>
        </p:txBody>
      </p:sp>
    </p:spTree>
    <p:extLst>
      <p:ext uri="{BB962C8B-B14F-4D97-AF65-F5344CB8AC3E}">
        <p14:creationId xmlns:p14="http://schemas.microsoft.com/office/powerpoint/2010/main" val="301677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95FC27-627D-4898-8C76-F65AB268051A}" type="datetime1">
              <a:rPr lang="en-US" smtClean="0"/>
              <a:t>9/11/2018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AE858F6-F066-47E9-BBF2-4F2710912D11}" type="slidenum">
              <a:rPr lang="en-US"/>
              <a:pPr>
                <a:defRPr/>
              </a:pPr>
              <a:t>‹#›</a:t>
            </a:fld>
            <a:endParaRPr lang="en-US" dirty="0"/>
          </a:p>
        </p:txBody>
      </p:sp>
    </p:spTree>
    <p:extLst>
      <p:ext uri="{BB962C8B-B14F-4D97-AF65-F5344CB8AC3E}">
        <p14:creationId xmlns:p14="http://schemas.microsoft.com/office/powerpoint/2010/main" val="351750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F3427EB-1125-44BC-86F8-AD2B9A0C9A0D}" type="datetime1">
              <a:rPr lang="en-US" smtClean="0"/>
              <a:t>9/11/2018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8CA4E2-BDFC-45E0-98BF-A8768A01C2AE}" type="slidenum">
              <a:rPr lang="en-US"/>
              <a:pPr>
                <a:defRPr/>
              </a:pPr>
              <a:t>‹#›</a:t>
            </a:fld>
            <a:endParaRPr lang="en-US" dirty="0"/>
          </a:p>
        </p:txBody>
      </p:sp>
    </p:spTree>
    <p:extLst>
      <p:ext uri="{BB962C8B-B14F-4D97-AF65-F5344CB8AC3E}">
        <p14:creationId xmlns:p14="http://schemas.microsoft.com/office/powerpoint/2010/main" val="93390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747863B-923B-4C71-91F6-982226DE1297}" type="datetime1">
              <a:rPr lang="en-US" smtClean="0"/>
              <a:t>9/11/2018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209D2C-680D-42C2-8758-D7D740BCA6E3}" type="slidenum">
              <a:rPr lang="en-US"/>
              <a:pPr>
                <a:defRPr/>
              </a:pPr>
              <a:t>‹#›</a:t>
            </a:fld>
            <a:endParaRPr lang="en-US" dirty="0"/>
          </a:p>
        </p:txBody>
      </p:sp>
    </p:spTree>
    <p:extLst>
      <p:ext uri="{BB962C8B-B14F-4D97-AF65-F5344CB8AC3E}">
        <p14:creationId xmlns:p14="http://schemas.microsoft.com/office/powerpoint/2010/main" val="317368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A97784-3F96-46A8-870E-CB2B1D06B02D}" type="datetime1">
              <a:rPr lang="en-US" smtClean="0"/>
              <a:t>9/11/2018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5C46D7-FC6A-42F5-8B81-7F2FD0E5CB97}" type="slidenum">
              <a:rPr lang="en-US"/>
              <a:pPr>
                <a:defRPr/>
              </a:pPr>
              <a:t>‹#›</a:t>
            </a:fld>
            <a:endParaRPr lang="en-US" dirty="0"/>
          </a:p>
        </p:txBody>
      </p:sp>
    </p:spTree>
    <p:extLst>
      <p:ext uri="{BB962C8B-B14F-4D97-AF65-F5344CB8AC3E}">
        <p14:creationId xmlns:p14="http://schemas.microsoft.com/office/powerpoint/2010/main" val="4082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6239645-8AC6-4DA5-9729-2E701293B3BF}" type="datetime1">
              <a:rPr lang="en-US" smtClean="0"/>
              <a:t>9/11/2018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CAD788D-9986-4464-ACA9-9F8E4619CF8A}" type="slidenum">
              <a:rPr lang="en-US" smtClean="0"/>
              <a:t>‹#›</a:t>
            </a:fld>
            <a:endParaRPr lang="en-US"/>
          </a:p>
        </p:txBody>
      </p:sp>
    </p:spTree>
    <p:extLst>
      <p:ext uri="{BB962C8B-B14F-4D97-AF65-F5344CB8AC3E}">
        <p14:creationId xmlns:p14="http://schemas.microsoft.com/office/powerpoint/2010/main" val="369935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59DC51-8E7B-4BDE-BC5B-1BF35AF5510B}" type="datetime1">
              <a:rPr lang="en-US" smtClean="0"/>
              <a:t>9/11/2018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14D9E7-A087-4025-B270-3563AC6B0AC0}" type="slidenum">
              <a:rPr lang="en-US"/>
              <a:pPr>
                <a:defRPr/>
              </a:pPr>
              <a:t>‹#›</a:t>
            </a:fld>
            <a:endParaRPr lang="en-US" dirty="0"/>
          </a:p>
        </p:txBody>
      </p:sp>
    </p:spTree>
    <p:extLst>
      <p:ext uri="{BB962C8B-B14F-4D97-AF65-F5344CB8AC3E}">
        <p14:creationId xmlns:p14="http://schemas.microsoft.com/office/powerpoint/2010/main" val="1137058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E5A4C5-6AEC-412B-85D6-20D1E6791CA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44D6F-E9DD-42BC-BE73-6B58C40814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881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29" tIns="45714" rIns="91429" bIns="45714"/>
          <a:lstStyle/>
          <a:p>
            <a:r>
              <a:rPr lang="en-US"/>
              <a:t>Click to edit Master title style</a:t>
            </a:r>
          </a:p>
        </p:txBody>
      </p:sp>
      <p:sp>
        <p:nvSpPr>
          <p:cNvPr id="3" name="Date Placeholder 2"/>
          <p:cNvSpPr>
            <a:spLocks noGrp="1"/>
          </p:cNvSpPr>
          <p:nvPr>
            <p:ph type="dt" sz="half" idx="10"/>
          </p:nvPr>
        </p:nvSpPr>
        <p:spPr/>
        <p:txBody>
          <a:bodyPr/>
          <a:lstStyle/>
          <a:p>
            <a:fld id="{37BA0FDE-47F8-4F16-A9D2-036532CCE2D6}"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44D6F-E9DD-42BC-BE73-6B58C40814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69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387" tIns="45693" rIns="91387" bIns="45693"/>
          <a:lstStyle>
            <a:lvl1pPr marL="0" indent="0" algn="ctr">
              <a:buNone/>
              <a:defRPr sz="20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87" tIns="45693" rIns="91387" bIns="45693"/>
          <a:lstStyle>
            <a:lvl1pPr algn="ctr">
              <a:lnSpc>
                <a:spcPts val="1999"/>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87" tIns="45693" rIns="91387" bIns="45693"/>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4273993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727533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09021453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lIns="91387" tIns="45693" rIns="91387" bIns="45693"/>
          <a:lstStyle>
            <a:lvl1pPr marL="0" indent="0" algn="ctr">
              <a:buNone/>
              <a:defRPr sz="20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87" tIns="45693" rIns="91387" bIns="45693"/>
          <a:lstStyle>
            <a:lvl1pPr algn="ctr">
              <a:lnSpc>
                <a:spcPts val="1999"/>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87" tIns="45693" rIns="91387" bIns="45693"/>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696322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87" tIns="45693" rIns="91387" bIns="45693"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387" tIns="45693" rIns="91387" bIns="45693"/>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3827263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7"/>
            <a:ext cx="7772400" cy="1362075"/>
          </a:xfrm>
          <a:prstGeom prst="rect">
            <a:avLst/>
          </a:prstGeom>
        </p:spPr>
        <p:txBody>
          <a:bodyPr lIns="91387" tIns="45693" rIns="91387" bIns="45693"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lIns="91387" tIns="45693" rIns="91387" bIns="45693" anchor="b"/>
          <a:lstStyle>
            <a:lvl1pPr marL="0" indent="0">
              <a:lnSpc>
                <a:spcPts val="2200"/>
              </a:lnSpc>
              <a:buNone/>
              <a:defRPr sz="2000" baseline="0">
                <a:solidFill>
                  <a:schemeClr val="bg2"/>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1737773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5" y="273050"/>
            <a:ext cx="3008313" cy="1162050"/>
          </a:xfrm>
          <a:prstGeom prst="rect">
            <a:avLst/>
          </a:prstGeom>
        </p:spPr>
        <p:txBody>
          <a:bodyPr lIns="91387" tIns="45693" rIns="91387" bIns="45693"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lIns="91387" tIns="45693" rIns="91387" bIns="45693"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5" y="1435103"/>
            <a:ext cx="3008313" cy="4356099"/>
          </a:xfrm>
          <a:prstGeom prst="rect">
            <a:avLst/>
          </a:prstGeom>
        </p:spPr>
        <p:txBody>
          <a:bodyPr lIns="91387" tIns="45693" rIns="91387" bIns="45693"/>
          <a:lstStyle>
            <a:lvl1pPr marL="0" indent="0">
              <a:buNone/>
              <a:defRPr sz="1400" baseline="0">
                <a:solidFill>
                  <a:schemeClr val="bg2"/>
                </a:solidFill>
              </a:defRPr>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lIns="91387" tIns="45693" rIns="91387" bIns="45693"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269027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DBD0C0-6AC9-4F30-915D-E07BB590E6BF}" type="datetime1">
              <a:rPr lang="en-US" smtClean="0"/>
              <a:t>9/11/2018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CAD788D-9986-4464-ACA9-9F8E4619CF8A}" type="slidenum">
              <a:rPr lang="en-US" smtClean="0"/>
              <a:t>‹#›</a:t>
            </a:fld>
            <a:endParaRPr lang="en-US"/>
          </a:p>
        </p:txBody>
      </p:sp>
    </p:spTree>
    <p:extLst>
      <p:ext uri="{BB962C8B-B14F-4D97-AF65-F5344CB8AC3E}">
        <p14:creationId xmlns:p14="http://schemas.microsoft.com/office/powerpoint/2010/main" val="2378099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lIns="91387" tIns="45693" rIns="91387" bIns="45693"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91387" tIns="45693" rIns="91387" bIns="45693"/>
          <a:lstStyle>
            <a:lvl1pPr marL="0" indent="0">
              <a:buNone/>
              <a:defRPr sz="3200">
                <a:solidFill>
                  <a:schemeClr val="tx1"/>
                </a:solidFill>
                <a:effectLst/>
              </a:defRPr>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lIns="91387" tIns="45693" rIns="91387" bIns="45693"/>
          <a:lstStyle>
            <a:lvl1pPr marL="0" indent="0">
              <a:buNone/>
              <a:defRPr sz="1400" baseline="0">
                <a:solidFill>
                  <a:schemeClr val="bg2"/>
                </a:solidFill>
              </a:defRPr>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39188831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lIns="91387" tIns="45693" rIns="91387" bIns="45693"/>
          <a:lstStyle>
            <a:lvl1pPr marL="0" indent="0" algn="ctr">
              <a:buNone/>
              <a:defRPr sz="2800" b="1" baseline="0">
                <a:solidFill>
                  <a:schemeClr val="bg2"/>
                </a:solidFill>
                <a:effectLst/>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2"/>
            <a:ext cx="6400800" cy="492388"/>
          </a:xfrm>
          <a:prstGeom prst="rect">
            <a:avLst/>
          </a:prstGeom>
        </p:spPr>
        <p:txBody>
          <a:bodyPr wrap="square" lIns="91387" tIns="45693" rIns="91387" bIns="45693">
            <a:spAutoFit/>
          </a:bodyPr>
          <a:lstStyle/>
          <a:p>
            <a:pPr eaLnBrk="0" hangingPunct="0"/>
            <a:r>
              <a:rPr lang="en-US" sz="1300" b="1" dirty="0">
                <a:solidFill>
                  <a:srgbClr val="FFFFFF"/>
                </a:solidFill>
              </a:rPr>
              <a:t>For more information please contact Centers for Disease Control and Prevention</a:t>
            </a:r>
          </a:p>
        </p:txBody>
      </p:sp>
      <p:sp>
        <p:nvSpPr>
          <p:cNvPr id="11" name="Rectangle 10"/>
          <p:cNvSpPr/>
          <p:nvPr/>
        </p:nvSpPr>
        <p:spPr>
          <a:xfrm>
            <a:off x="1371600" y="4706039"/>
            <a:ext cx="5943600" cy="646276"/>
          </a:xfrm>
          <a:prstGeom prst="rect">
            <a:avLst/>
          </a:prstGeom>
        </p:spPr>
        <p:txBody>
          <a:bodyPr wrap="square" lIns="91387" tIns="45693" rIns="91387" bIns="45693">
            <a:spAutoFit/>
          </a:bodyPr>
          <a:lstStyle/>
          <a:p>
            <a:pPr eaLnBrk="0" hangingPunct="0"/>
            <a:r>
              <a:rPr lang="en-US" sz="1200" b="1" dirty="0">
                <a:solidFill>
                  <a:srgbClr val="FFFFFF"/>
                </a:solidFill>
              </a:rPr>
              <a:t>1600 Clifton Road NE, Atlanta, GA 30333</a:t>
            </a:r>
          </a:p>
          <a:p>
            <a:pPr eaLnBrk="0" hangingPunct="0"/>
            <a:r>
              <a:rPr lang="en-US" sz="1200" b="1" dirty="0">
                <a:solidFill>
                  <a:srgbClr val="FFFFFF"/>
                </a:solidFill>
              </a:rPr>
              <a:t>Telephone, 1-800-CDC-INFO (232-4636)/TTY: 1-888-232-6348</a:t>
            </a:r>
          </a:p>
          <a:p>
            <a:pPr eaLnBrk="0" hangingPunct="0"/>
            <a:r>
              <a:rPr lang="en-US" sz="1200" b="1"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lIns="91387" tIns="45693" rIns="91387" bIns="45693"/>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73"/>
            <a:ext cx="5943600" cy="369287"/>
          </a:xfrm>
          <a:prstGeom prst="rect">
            <a:avLst/>
          </a:prstGeom>
        </p:spPr>
        <p:txBody>
          <a:bodyPr wrap="square" lIns="91387" tIns="45693" rIns="91387" bIns="45693">
            <a:spAutoFit/>
          </a:bodyPr>
          <a:lstStyle/>
          <a:p>
            <a:pPr eaLnBrk="0" hangingPunct="0"/>
            <a:r>
              <a:rPr lang="en-US" sz="900" b="1"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0830412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351750F-ADBE-47B7-A035-CB097F8DCA24}"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B12B9F-16A6-4AAF-95EF-5DA37D5EF978}" type="slidenum">
              <a:rPr lang="en-US" altLang="en-US"/>
              <a:pPr/>
              <a:t>‹#›</a:t>
            </a:fld>
            <a:endParaRPr lang="en-US" altLang="en-US" dirty="0"/>
          </a:p>
        </p:txBody>
      </p:sp>
    </p:spTree>
    <p:extLst>
      <p:ext uri="{BB962C8B-B14F-4D97-AF65-F5344CB8AC3E}">
        <p14:creationId xmlns:p14="http://schemas.microsoft.com/office/powerpoint/2010/main" val="94386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16FF10-3BE9-4ECB-AAF3-0B0F2893BCF6}"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5E8B02B-A49B-4B01-A736-F9A453190C69}" type="slidenum">
              <a:rPr lang="en-US" altLang="en-US"/>
              <a:pPr/>
              <a:t>‹#›</a:t>
            </a:fld>
            <a:endParaRPr lang="en-US" altLang="en-US" dirty="0"/>
          </a:p>
        </p:txBody>
      </p:sp>
    </p:spTree>
    <p:extLst>
      <p:ext uri="{BB962C8B-B14F-4D97-AF65-F5344CB8AC3E}">
        <p14:creationId xmlns:p14="http://schemas.microsoft.com/office/powerpoint/2010/main" val="1501421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1B23511-F4B6-41BB-AB0B-475A62E6A62C}"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FE20D4-4E11-4BC2-9746-EAEA80443E34}" type="slidenum">
              <a:rPr lang="en-US" altLang="en-US"/>
              <a:pPr/>
              <a:t>‹#›</a:t>
            </a:fld>
            <a:endParaRPr lang="en-US" altLang="en-US" dirty="0"/>
          </a:p>
        </p:txBody>
      </p:sp>
    </p:spTree>
    <p:extLst>
      <p:ext uri="{BB962C8B-B14F-4D97-AF65-F5344CB8AC3E}">
        <p14:creationId xmlns:p14="http://schemas.microsoft.com/office/powerpoint/2010/main" val="2953981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85B982E-A5A9-4EC0-877B-AF24E7DAB512}"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134710-8FDF-40D0-A45D-F1738FC7C85A}" type="slidenum">
              <a:rPr lang="en-US" altLang="en-US"/>
              <a:pPr/>
              <a:t>‹#›</a:t>
            </a:fld>
            <a:endParaRPr lang="en-US" altLang="en-US" dirty="0"/>
          </a:p>
        </p:txBody>
      </p:sp>
    </p:spTree>
    <p:extLst>
      <p:ext uri="{BB962C8B-B14F-4D97-AF65-F5344CB8AC3E}">
        <p14:creationId xmlns:p14="http://schemas.microsoft.com/office/powerpoint/2010/main" val="817441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2A847CE-35EF-494D-B492-9F6D2020A2B6}"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6D2C37C-A1E8-41A5-94F4-BC98DBA6D2CD}" type="slidenum">
              <a:rPr lang="en-US" altLang="en-US"/>
              <a:pPr/>
              <a:t>‹#›</a:t>
            </a:fld>
            <a:endParaRPr lang="en-US" altLang="en-US" dirty="0"/>
          </a:p>
        </p:txBody>
      </p:sp>
    </p:spTree>
    <p:extLst>
      <p:ext uri="{BB962C8B-B14F-4D97-AF65-F5344CB8AC3E}">
        <p14:creationId xmlns:p14="http://schemas.microsoft.com/office/powerpoint/2010/main" val="2941648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F89F6B-8835-4C78-A45B-1CE428C848D0}"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97400D4-95F2-4F60-85F9-6ABF84B610EB}" type="slidenum">
              <a:rPr lang="en-US" altLang="en-US"/>
              <a:pPr/>
              <a:t>‹#›</a:t>
            </a:fld>
            <a:endParaRPr lang="en-US" altLang="en-US" dirty="0"/>
          </a:p>
        </p:txBody>
      </p:sp>
    </p:spTree>
    <p:extLst>
      <p:ext uri="{BB962C8B-B14F-4D97-AF65-F5344CB8AC3E}">
        <p14:creationId xmlns:p14="http://schemas.microsoft.com/office/powerpoint/2010/main" val="293904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80975" y="6492877"/>
            <a:ext cx="2133600" cy="365125"/>
          </a:xfrm>
        </p:spPr>
        <p:txBody>
          <a:bodyPr/>
          <a:lstStyle>
            <a:lvl1pPr algn="l">
              <a:defRPr>
                <a:solidFill>
                  <a:schemeClr val="bg1"/>
                </a:solidFill>
              </a:defRPr>
            </a:lvl1pPr>
          </a:lstStyle>
          <a:p>
            <a:fld id="{1867F81F-8D7E-440C-8909-FC1F9F4AA75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655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CD885ED-983E-499F-B32C-09230602360F}"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239991A-6155-474A-8E34-F3316DA301A0}" type="slidenum">
              <a:rPr lang="en-US" altLang="en-US"/>
              <a:pPr/>
              <a:t>‹#›</a:t>
            </a:fld>
            <a:endParaRPr lang="en-US" altLang="en-US" dirty="0"/>
          </a:p>
        </p:txBody>
      </p:sp>
    </p:spTree>
    <p:extLst>
      <p:ext uri="{BB962C8B-B14F-4D97-AF65-F5344CB8AC3E}">
        <p14:creationId xmlns:p14="http://schemas.microsoft.com/office/powerpoint/2010/main" val="14801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FCE2806-711F-4690-9669-F685CA60B7D6}" type="datetime1">
              <a:rPr lang="en-US" smtClean="0"/>
              <a:t>9/11/2018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CAD788D-9986-4464-ACA9-9F8E4619CF8A}" type="slidenum">
              <a:rPr lang="en-US" smtClean="0"/>
              <a:t>‹#›</a:t>
            </a:fld>
            <a:endParaRPr lang="en-US"/>
          </a:p>
        </p:txBody>
      </p:sp>
    </p:spTree>
    <p:extLst>
      <p:ext uri="{BB962C8B-B14F-4D97-AF65-F5344CB8AC3E}">
        <p14:creationId xmlns:p14="http://schemas.microsoft.com/office/powerpoint/2010/main" val="3106917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D4344AC-4C9E-45B2-8885-C34EA453CE95}"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1499433-999F-4E32-A3FA-476452D5BCC5}" type="slidenum">
              <a:rPr lang="en-US" altLang="en-US"/>
              <a:pPr/>
              <a:t>‹#›</a:t>
            </a:fld>
            <a:endParaRPr lang="en-US" altLang="en-US" dirty="0"/>
          </a:p>
        </p:txBody>
      </p:sp>
    </p:spTree>
    <p:extLst>
      <p:ext uri="{BB962C8B-B14F-4D97-AF65-F5344CB8AC3E}">
        <p14:creationId xmlns:p14="http://schemas.microsoft.com/office/powerpoint/2010/main" val="1154939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9703FF-E6E5-4951-9B4F-E3DBA524A2EB}"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62FB97D-D743-43E9-90D5-A38D2B044A3B}" type="slidenum">
              <a:rPr lang="en-US" altLang="en-US"/>
              <a:pPr/>
              <a:t>‹#›</a:t>
            </a:fld>
            <a:endParaRPr lang="en-US" altLang="en-US" dirty="0"/>
          </a:p>
        </p:txBody>
      </p:sp>
    </p:spTree>
    <p:extLst>
      <p:ext uri="{BB962C8B-B14F-4D97-AF65-F5344CB8AC3E}">
        <p14:creationId xmlns:p14="http://schemas.microsoft.com/office/powerpoint/2010/main" val="3332509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E38A47-B744-4CD7-B86C-40226D77A8E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3EEF5E-928D-4085-9052-5E34697AFFDA}" type="slidenum">
              <a:rPr lang="en-US" altLang="en-US"/>
              <a:pPr/>
              <a:t>‹#›</a:t>
            </a:fld>
            <a:endParaRPr lang="en-US" altLang="en-US" dirty="0"/>
          </a:p>
        </p:txBody>
      </p:sp>
    </p:spTree>
    <p:extLst>
      <p:ext uri="{BB962C8B-B14F-4D97-AF65-F5344CB8AC3E}">
        <p14:creationId xmlns:p14="http://schemas.microsoft.com/office/powerpoint/2010/main" val="3138291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749300"/>
            <a:ext cx="6572250" cy="958850"/>
          </a:xfrm>
        </p:spPr>
        <p:txBody>
          <a:bodyPr>
            <a:normAutofit/>
          </a:bodyPr>
          <a:lstStyle>
            <a:lvl1pPr algn="l">
              <a:defRPr sz="2400" b="1" i="0">
                <a:solidFill>
                  <a:schemeClr val="tx1"/>
                </a:solidFill>
                <a:latin typeface="+mj-lt"/>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393700" y="1727201"/>
            <a:ext cx="6153150" cy="723899"/>
          </a:xfrm>
        </p:spPr>
        <p:txBody>
          <a:bodyPr lIns="91440" anchor="ctr" anchorCtr="0">
            <a:normAutofit/>
          </a:bodyPr>
          <a:lstStyle>
            <a:lvl1pPr marL="0" indent="0" algn="l">
              <a:buNone/>
              <a:defRPr sz="1800" b="0" i="0">
                <a:solidFill>
                  <a:schemeClr val="bg2"/>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393700" y="3060700"/>
            <a:ext cx="3276600" cy="1041400"/>
          </a:xfrm>
        </p:spPr>
        <p:txBody>
          <a:bodyPr>
            <a:normAutofit/>
          </a:bodyPr>
          <a:lstStyle>
            <a:lvl1pPr>
              <a:defRPr sz="1100" baseline="0">
                <a:solidFill>
                  <a:schemeClr val="tx1"/>
                </a:solidFill>
              </a:defRPr>
            </a:lvl1pPr>
          </a:lstStyle>
          <a:p>
            <a:pPr lvl="0"/>
            <a:r>
              <a:rPr lang="en-US" dirty="0"/>
              <a:t>Click to edit Presenter Information</a:t>
            </a:r>
          </a:p>
        </p:txBody>
      </p:sp>
    </p:spTree>
    <p:extLst>
      <p:ext uri="{BB962C8B-B14F-4D97-AF65-F5344CB8AC3E}">
        <p14:creationId xmlns:p14="http://schemas.microsoft.com/office/powerpoint/2010/main" val="2046310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sz="1200">
              <a:solidFill>
                <a:srgbClr val="000000"/>
              </a:solidFill>
            </a:endParaRPr>
          </a:p>
        </p:txBody>
      </p:sp>
      <p:pic>
        <p:nvPicPr>
          <p:cNvPr id="5" name="Picture 8" descr="banner"/>
          <p:cNvPicPr>
            <a:picLocks noChangeAspect="1" noChangeArrowheads="1"/>
          </p:cNvPicPr>
          <p:nvPr/>
        </p:nvPicPr>
        <p:blipFill>
          <a:blip r:embed="rId2"/>
          <a:srcRect/>
          <a:stretch>
            <a:fillRect/>
          </a:stretch>
        </p:blipFill>
        <p:spPr bwMode="auto">
          <a:xfrm>
            <a:off x="-4762" y="387350"/>
            <a:ext cx="9163051" cy="776288"/>
          </a:xfrm>
          <a:prstGeom prst="rect">
            <a:avLst/>
          </a:prstGeom>
          <a:noFill/>
          <a:ln w="9525">
            <a:noFill/>
            <a:miter lim="800000"/>
            <a:headEnd/>
            <a:tailEnd/>
          </a:ln>
        </p:spPr>
      </p:pic>
      <p:sp>
        <p:nvSpPr>
          <p:cNvPr id="113667" name="Rectangle 3"/>
          <p:cNvSpPr>
            <a:spLocks noGrp="1" noChangeArrowheads="1"/>
          </p:cNvSpPr>
          <p:nvPr>
            <p:ph type="ctrTitle"/>
          </p:nvPr>
        </p:nvSpPr>
        <p:spPr>
          <a:xfrm>
            <a:off x="685800" y="2130427"/>
            <a:ext cx="7772400" cy="1470025"/>
          </a:xfrm>
        </p:spPr>
        <p:txBody>
          <a:bodyPr/>
          <a:lstStyle>
            <a:lvl1pPr>
              <a:defRPr/>
            </a:lvl1pPr>
          </a:lstStyle>
          <a:p>
            <a:pPr lvl="0"/>
            <a:r>
              <a:rPr lang="en-US" altLang="en-US" noProof="0"/>
              <a:t>Click to edit Master title style</a:t>
            </a:r>
          </a:p>
        </p:txBody>
      </p:sp>
      <p:sp>
        <p:nvSpPr>
          <p:cNvPr id="11366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11317A25-5ED3-4A96-A712-5E6910D21C06}" type="datetime1">
              <a:rPr lang="en-US" altLang="en-US" smtClean="0"/>
              <a:t>9/11/2018</a:t>
            </a:fld>
            <a:endParaRPr lang="en-US" alt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z="1400" smtClean="0"/>
            </a:lvl1pPr>
          </a:lstStyle>
          <a:p>
            <a:pPr>
              <a:defRPr/>
            </a:pPr>
            <a:endParaRPr lang="en-US" altLang="en-US"/>
          </a:p>
        </p:txBody>
      </p:sp>
      <p:sp>
        <p:nvSpPr>
          <p:cNvPr id="8" name="Rectangle 7"/>
          <p:cNvSpPr>
            <a:spLocks noGrp="1" noChangeArrowheads="1"/>
          </p:cNvSpPr>
          <p:nvPr>
            <p:ph type="sldNum" sz="quarter" idx="12"/>
          </p:nvPr>
        </p:nvSpPr>
        <p:spPr/>
        <p:txBody>
          <a:bodyPr/>
          <a:lstStyle>
            <a:lvl1pPr fontAlgn="auto">
              <a:spcAft>
                <a:spcPts val="0"/>
              </a:spcAft>
              <a:defRPr/>
            </a:lvl1pPr>
          </a:lstStyle>
          <a:p>
            <a:pPr>
              <a:defRPr/>
            </a:pPr>
            <a:fld id="{1C5D9314-9AAB-49DC-8359-F104ED69D701}" type="slidenum">
              <a:rPr lang="en-US" altLang="en-US"/>
              <a:pPr>
                <a:defRPr/>
              </a:pPr>
              <a:t>‹#›</a:t>
            </a:fld>
            <a:endParaRPr lang="en-US" altLang="en-US"/>
          </a:p>
        </p:txBody>
      </p:sp>
    </p:spTree>
    <p:extLst>
      <p:ext uri="{BB962C8B-B14F-4D97-AF65-F5344CB8AC3E}">
        <p14:creationId xmlns:p14="http://schemas.microsoft.com/office/powerpoint/2010/main" val="357395881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2"/>
          </p:nvPr>
        </p:nvSpPr>
        <p:spPr/>
        <p:txBody>
          <a:bodyPr anchor="b"/>
          <a:lstStyle>
            <a:lvl1pPr fontAlgn="auto">
              <a:spcAft>
                <a:spcPts val="0"/>
              </a:spcAft>
              <a:defRPr sz="1100"/>
            </a:lvl1pPr>
          </a:lstStyle>
          <a:p>
            <a:pPr>
              <a:defRPr/>
            </a:pPr>
            <a:fld id="{F1397245-95E7-4C91-BC23-1BE21ED145DF}" type="slidenum">
              <a:rPr lang="en-US" altLang="en-US" smtClean="0"/>
              <a:pPr>
                <a:defRPr/>
              </a:pPr>
              <a:t>‹#›</a:t>
            </a:fld>
            <a:endParaRPr lang="en-US" altLang="en-US" dirty="0"/>
          </a:p>
        </p:txBody>
      </p:sp>
    </p:spTree>
    <p:extLst>
      <p:ext uri="{BB962C8B-B14F-4D97-AF65-F5344CB8AC3E}">
        <p14:creationId xmlns:p14="http://schemas.microsoft.com/office/powerpoint/2010/main" val="135767925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D9FB943-130A-4F03-9174-0C7C1710FB80}"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880707-B284-4C65-A4C2-64D860F05CD9}" type="slidenum">
              <a:rPr lang="en-US" altLang="en-US"/>
              <a:pPr>
                <a:defRPr/>
              </a:pPr>
              <a:t>‹#›</a:t>
            </a:fld>
            <a:endParaRPr lang="en-US" altLang="en-US"/>
          </a:p>
        </p:txBody>
      </p:sp>
    </p:spTree>
    <p:extLst>
      <p:ext uri="{BB962C8B-B14F-4D97-AF65-F5344CB8AC3E}">
        <p14:creationId xmlns:p14="http://schemas.microsoft.com/office/powerpoint/2010/main" val="255657587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1" y="1600202"/>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6" y="1600202"/>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B2B0F4C4-3828-4113-A441-5FB8215935C0}"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ED50432A-7F56-4614-B66E-807BE50A60DB}" type="slidenum">
              <a:rPr lang="en-US" altLang="en-US"/>
              <a:pPr>
                <a:defRPr/>
              </a:pPr>
              <a:t>‹#›</a:t>
            </a:fld>
            <a:endParaRPr lang="en-US" altLang="en-US"/>
          </a:p>
        </p:txBody>
      </p:sp>
    </p:spTree>
    <p:extLst>
      <p:ext uri="{BB962C8B-B14F-4D97-AF65-F5344CB8AC3E}">
        <p14:creationId xmlns:p14="http://schemas.microsoft.com/office/powerpoint/2010/main" val="307180971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DFF82BEF-4FC4-4259-9328-CDDEB8194F46}" type="datetime1">
              <a:rPr lang="en-US" altLang="en-US" smtClean="0"/>
              <a:t>9/11/2018</a:t>
            </a:fld>
            <a:endParaRPr lang="en-US" altLang="en-US"/>
          </a:p>
        </p:txBody>
      </p:sp>
      <p:sp>
        <p:nvSpPr>
          <p:cNvPr id="8"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9" name="Rectangle 7"/>
          <p:cNvSpPr>
            <a:spLocks noGrp="1" noChangeArrowheads="1"/>
          </p:cNvSpPr>
          <p:nvPr>
            <p:ph type="sldNum" sz="quarter" idx="12"/>
          </p:nvPr>
        </p:nvSpPr>
        <p:spPr/>
        <p:txBody>
          <a:bodyPr/>
          <a:lstStyle>
            <a:lvl1pPr fontAlgn="auto">
              <a:spcAft>
                <a:spcPts val="0"/>
              </a:spcAft>
              <a:defRPr/>
            </a:lvl1pPr>
          </a:lstStyle>
          <a:p>
            <a:pPr>
              <a:defRPr/>
            </a:pPr>
            <a:fld id="{87AD87CE-6A9E-4678-9E8F-7B47F080317E}" type="slidenum">
              <a:rPr lang="en-US" altLang="en-US"/>
              <a:pPr>
                <a:defRPr/>
              </a:pPr>
              <a:t>‹#›</a:t>
            </a:fld>
            <a:endParaRPr lang="en-US" altLang="en-US"/>
          </a:p>
        </p:txBody>
      </p:sp>
    </p:spTree>
    <p:extLst>
      <p:ext uri="{BB962C8B-B14F-4D97-AF65-F5344CB8AC3E}">
        <p14:creationId xmlns:p14="http://schemas.microsoft.com/office/powerpoint/2010/main" val="2925075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C1CD15DD-CCE5-4ADD-98BA-D3FA33F78A47}" type="datetime1">
              <a:rPr lang="en-US" altLang="en-US" smtClean="0"/>
              <a:t>9/11/2018</a:t>
            </a:fld>
            <a:endParaRPr lang="en-US" altLang="en-US"/>
          </a:p>
        </p:txBody>
      </p:sp>
      <p:sp>
        <p:nvSpPr>
          <p:cNvPr id="4"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5" name="Rectangle 7"/>
          <p:cNvSpPr>
            <a:spLocks noGrp="1" noChangeArrowheads="1"/>
          </p:cNvSpPr>
          <p:nvPr>
            <p:ph type="sldNum" sz="quarter" idx="12"/>
          </p:nvPr>
        </p:nvSpPr>
        <p:spPr/>
        <p:txBody>
          <a:bodyPr/>
          <a:lstStyle>
            <a:lvl1pPr fontAlgn="auto">
              <a:spcAft>
                <a:spcPts val="0"/>
              </a:spcAft>
              <a:defRPr/>
            </a:lvl1pPr>
          </a:lstStyle>
          <a:p>
            <a:pPr>
              <a:defRPr/>
            </a:pPr>
            <a:fld id="{E9CFDA73-57B0-4776-9956-DB54AC55FD2F}" type="slidenum">
              <a:rPr lang="en-US" altLang="en-US"/>
              <a:pPr>
                <a:defRPr/>
              </a:pPr>
              <a:t>‹#›</a:t>
            </a:fld>
            <a:endParaRPr lang="en-US" altLang="en-US"/>
          </a:p>
        </p:txBody>
      </p:sp>
    </p:spTree>
    <p:extLst>
      <p:ext uri="{BB962C8B-B14F-4D97-AF65-F5344CB8AC3E}">
        <p14:creationId xmlns:p14="http://schemas.microsoft.com/office/powerpoint/2010/main" val="12821383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fld id="{6EBD005C-95C3-4C24-BDC2-949780BD1D80}" type="datetime1">
              <a:rPr lang="en-US" smtClean="0"/>
              <a:t>9/11/2018</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endParaRPr lang="en-US"/>
          </a:p>
        </p:txBody>
      </p:sp>
      <p:sp>
        <p:nvSpPr>
          <p:cNvPr id="8" name="Slide Number Placeholder 6"/>
          <p:cNvSpPr>
            <a:spLocks noGrp="1"/>
          </p:cNvSpPr>
          <p:nvPr>
            <p:ph type="sldNum" sz="quarter" idx="12"/>
          </p:nvPr>
        </p:nvSpPr>
        <p:spPr/>
        <p:txBody>
          <a:bodyPr/>
          <a:lstStyle>
            <a:lvl1pPr>
              <a:defRPr/>
            </a:lvl1pPr>
          </a:lstStyle>
          <a:p>
            <a:fld id="{BCAD788D-9986-4464-ACA9-9F8E4619CF8A}" type="slidenum">
              <a:rPr lang="en-US" smtClean="0"/>
              <a:t>‹#›</a:t>
            </a:fld>
            <a:endParaRPr lang="en-US"/>
          </a:p>
        </p:txBody>
      </p:sp>
    </p:spTree>
    <p:extLst>
      <p:ext uri="{BB962C8B-B14F-4D97-AF65-F5344CB8AC3E}">
        <p14:creationId xmlns:p14="http://schemas.microsoft.com/office/powerpoint/2010/main" val="2397819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E79D71DA-1F89-4747-98A6-BE65C7DEAEA2}" type="datetime1">
              <a:rPr lang="en-US" altLang="en-US" smtClean="0"/>
              <a:t>9/11/2018</a:t>
            </a:fld>
            <a:endParaRPr lang="en-US" altLang="en-US"/>
          </a:p>
        </p:txBody>
      </p:sp>
      <p:sp>
        <p:nvSpPr>
          <p:cNvPr id="3"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4" name="Rectangle 7"/>
          <p:cNvSpPr>
            <a:spLocks noGrp="1" noChangeArrowheads="1"/>
          </p:cNvSpPr>
          <p:nvPr>
            <p:ph type="sldNum" sz="quarter" idx="12"/>
          </p:nvPr>
        </p:nvSpPr>
        <p:spPr/>
        <p:txBody>
          <a:bodyPr/>
          <a:lstStyle>
            <a:lvl1pPr fontAlgn="auto">
              <a:spcAft>
                <a:spcPts val="0"/>
              </a:spcAft>
              <a:defRPr/>
            </a:lvl1pPr>
          </a:lstStyle>
          <a:p>
            <a:pPr>
              <a:defRPr/>
            </a:pPr>
            <a:fld id="{58A0ECE8-4408-41C7-854C-7D8D0F7BA40E}" type="slidenum">
              <a:rPr lang="en-US" altLang="en-US"/>
              <a:pPr>
                <a:defRPr/>
              </a:pPr>
              <a:t>‹#›</a:t>
            </a:fld>
            <a:endParaRPr lang="en-US" altLang="en-US"/>
          </a:p>
        </p:txBody>
      </p:sp>
    </p:spTree>
    <p:extLst>
      <p:ext uri="{BB962C8B-B14F-4D97-AF65-F5344CB8AC3E}">
        <p14:creationId xmlns:p14="http://schemas.microsoft.com/office/powerpoint/2010/main" val="283969182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AF47AE66-0F93-4D6D-B1F6-93CCE033BF2C}"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FBB1CAAD-AF4E-45FC-A24A-E7733C60BE29}" type="slidenum">
              <a:rPr lang="en-US" altLang="en-US"/>
              <a:pPr>
                <a:defRPr/>
              </a:pPr>
              <a:t>‹#›</a:t>
            </a:fld>
            <a:endParaRPr lang="en-US" altLang="en-US"/>
          </a:p>
        </p:txBody>
      </p:sp>
    </p:spTree>
    <p:extLst>
      <p:ext uri="{BB962C8B-B14F-4D97-AF65-F5344CB8AC3E}">
        <p14:creationId xmlns:p14="http://schemas.microsoft.com/office/powerpoint/2010/main" val="405752089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C07F00E6-BEF9-45FF-8FD9-D925B91AA59E}"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BCE150B-71EE-4509-AF57-F40A0E38EC1E}" type="slidenum">
              <a:rPr lang="en-US" altLang="en-US"/>
              <a:pPr>
                <a:defRPr/>
              </a:pPr>
              <a:t>‹#›</a:t>
            </a:fld>
            <a:endParaRPr lang="en-US" altLang="en-US"/>
          </a:p>
        </p:txBody>
      </p:sp>
    </p:spTree>
    <p:extLst>
      <p:ext uri="{BB962C8B-B14F-4D97-AF65-F5344CB8AC3E}">
        <p14:creationId xmlns:p14="http://schemas.microsoft.com/office/powerpoint/2010/main" val="399089218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69DF8A3C-0F99-4F70-B08E-678F3421862A}"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C22EB4-3476-447E-9FF0-A1810D031D02}" type="slidenum">
              <a:rPr lang="en-US" altLang="en-US"/>
              <a:pPr>
                <a:defRPr/>
              </a:pPr>
              <a:t>‹#›</a:t>
            </a:fld>
            <a:endParaRPr lang="en-US" altLang="en-US"/>
          </a:p>
        </p:txBody>
      </p:sp>
    </p:spTree>
    <p:extLst>
      <p:ext uri="{BB962C8B-B14F-4D97-AF65-F5344CB8AC3E}">
        <p14:creationId xmlns:p14="http://schemas.microsoft.com/office/powerpoint/2010/main" val="15914320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40"/>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40"/>
            <a:ext cx="60198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6E338376-8A42-4D2E-B298-124534FB9BAD}"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18CAB87F-498D-40DA-910C-9FC7B91A3AAD}" type="slidenum">
              <a:rPr lang="en-US" altLang="en-US"/>
              <a:pPr>
                <a:defRPr/>
              </a:pPr>
              <a:t>‹#›</a:t>
            </a:fld>
            <a:endParaRPr lang="en-US" altLang="en-US"/>
          </a:p>
        </p:txBody>
      </p:sp>
    </p:spTree>
    <p:extLst>
      <p:ext uri="{BB962C8B-B14F-4D97-AF65-F5344CB8AC3E}">
        <p14:creationId xmlns:p14="http://schemas.microsoft.com/office/powerpoint/2010/main" val="133089992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Content Placeholder 2"/>
          <p:cNvSpPr>
            <a:spLocks noGrp="1"/>
          </p:cNvSpPr>
          <p:nvPr>
            <p:ph sz="half" idx="1"/>
          </p:nvPr>
        </p:nvSpPr>
        <p:spPr>
          <a:xfrm>
            <a:off x="895351" y="1600202"/>
            <a:ext cx="3819525"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7276" y="1600202"/>
            <a:ext cx="3819525"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0A2ED1D0-2C1A-4047-B693-F15491D625CE}"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C6D56EC6-AFAB-4F0A-AFF8-141B996D2418}" type="slidenum">
              <a:rPr lang="en-US" altLang="en-US"/>
              <a:pPr>
                <a:defRPr/>
              </a:pPr>
              <a:t>‹#›</a:t>
            </a:fld>
            <a:endParaRPr lang="en-US" altLang="en-US"/>
          </a:p>
        </p:txBody>
      </p:sp>
    </p:spTree>
    <p:extLst>
      <p:ext uri="{BB962C8B-B14F-4D97-AF65-F5344CB8AC3E}">
        <p14:creationId xmlns:p14="http://schemas.microsoft.com/office/powerpoint/2010/main" val="173157459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1" y="1600202"/>
            <a:ext cx="3819525"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6" y="1600202"/>
            <a:ext cx="3819525"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9B4C0AF8-24C9-4A38-AC45-9872DC9ACBFA}"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56B5439-17E4-4816-928A-22C5177A5FEF}" type="slidenum">
              <a:rPr lang="en-US" altLang="en-US"/>
              <a:pPr>
                <a:defRPr/>
              </a:pPr>
              <a:t>‹#›</a:t>
            </a:fld>
            <a:endParaRPr lang="en-US" altLang="en-US"/>
          </a:p>
        </p:txBody>
      </p:sp>
    </p:spTree>
    <p:extLst>
      <p:ext uri="{BB962C8B-B14F-4D97-AF65-F5344CB8AC3E}">
        <p14:creationId xmlns:p14="http://schemas.microsoft.com/office/powerpoint/2010/main" val="384977065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0" y="1600200"/>
            <a:ext cx="779145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5350" y="3938590"/>
            <a:ext cx="779145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6AADD39A-19D7-4B20-8492-045AFE2DD5CE}"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BC0B3F9A-41A7-442F-A2BB-06E8DCDD7343}" type="slidenum">
              <a:rPr lang="en-US" altLang="en-US"/>
              <a:pPr>
                <a:defRPr/>
              </a:pPr>
              <a:t>‹#›</a:t>
            </a:fld>
            <a:endParaRPr lang="en-US" altLang="en-US"/>
          </a:p>
        </p:txBody>
      </p:sp>
    </p:spTree>
    <p:extLst>
      <p:ext uri="{BB962C8B-B14F-4D97-AF65-F5344CB8AC3E}">
        <p14:creationId xmlns:p14="http://schemas.microsoft.com/office/powerpoint/2010/main" val="420831379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a:solidFill>
                <a:srgbClr val="000000"/>
              </a:solidFill>
            </a:endParaRPr>
          </a:p>
        </p:txBody>
      </p:sp>
      <p:pic>
        <p:nvPicPr>
          <p:cNvPr id="5" name="Picture 8" descr="banner"/>
          <p:cNvPicPr>
            <a:picLocks noChangeAspect="1" noChangeArrowheads="1"/>
          </p:cNvPicPr>
          <p:nvPr/>
        </p:nvPicPr>
        <p:blipFill>
          <a:blip r:embed="rId2"/>
          <a:srcRect/>
          <a:stretch>
            <a:fillRect/>
          </a:stretch>
        </p:blipFill>
        <p:spPr bwMode="auto">
          <a:xfrm>
            <a:off x="-4763" y="387350"/>
            <a:ext cx="9163051" cy="776288"/>
          </a:xfrm>
          <a:prstGeom prst="rect">
            <a:avLst/>
          </a:prstGeom>
          <a:noFill/>
          <a:ln w="9525">
            <a:noFill/>
            <a:miter lim="800000"/>
            <a:headEnd/>
            <a:tailEnd/>
          </a:ln>
        </p:spPr>
      </p:pic>
      <p:sp>
        <p:nvSpPr>
          <p:cNvPr id="113667" name="Rectangle 3"/>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11366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27D8955F-8325-45BA-B8F1-85642C07F4D7}" type="datetime1">
              <a:rPr lang="en-US" altLang="en-US" smtClean="0"/>
              <a:t>9/11/2018</a:t>
            </a:fld>
            <a:endParaRPr lang="en-US" alt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z="1400" smtClean="0"/>
            </a:lvl1pPr>
          </a:lstStyle>
          <a:p>
            <a:pPr>
              <a:defRPr/>
            </a:pPr>
            <a:endParaRPr lang="en-US" altLang="en-US"/>
          </a:p>
        </p:txBody>
      </p:sp>
      <p:sp>
        <p:nvSpPr>
          <p:cNvPr id="8" name="Rectangle 7"/>
          <p:cNvSpPr>
            <a:spLocks noGrp="1" noChangeArrowheads="1"/>
          </p:cNvSpPr>
          <p:nvPr>
            <p:ph type="sldNum" sz="quarter" idx="12"/>
          </p:nvPr>
        </p:nvSpPr>
        <p:spPr/>
        <p:txBody>
          <a:bodyPr/>
          <a:lstStyle>
            <a:lvl1pPr fontAlgn="auto">
              <a:spcAft>
                <a:spcPts val="0"/>
              </a:spcAft>
              <a:defRPr/>
            </a:lvl1pPr>
          </a:lstStyle>
          <a:p>
            <a:pPr>
              <a:defRPr/>
            </a:pPr>
            <a:fld id="{1C5D9314-9AAB-49DC-8359-F104ED69D701}" type="slidenum">
              <a:rPr lang="en-US" altLang="en-US"/>
              <a:pPr>
                <a:defRPr/>
              </a:pPr>
              <a:t>‹#›</a:t>
            </a:fld>
            <a:endParaRPr lang="en-US" altLang="en-US"/>
          </a:p>
        </p:txBody>
      </p:sp>
    </p:spTree>
    <p:extLst>
      <p:ext uri="{BB962C8B-B14F-4D97-AF65-F5344CB8AC3E}">
        <p14:creationId xmlns:p14="http://schemas.microsoft.com/office/powerpoint/2010/main" val="4465543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2"/>
          </p:nvPr>
        </p:nvSpPr>
        <p:spPr/>
        <p:txBody>
          <a:bodyPr anchor="b"/>
          <a:lstStyle>
            <a:lvl1pPr fontAlgn="auto">
              <a:spcAft>
                <a:spcPts val="0"/>
              </a:spcAft>
              <a:defRPr sz="1100"/>
            </a:lvl1pPr>
          </a:lstStyle>
          <a:p>
            <a:pPr>
              <a:defRPr/>
            </a:pPr>
            <a:fld id="{F1397245-95E7-4C91-BC23-1BE21ED145DF}" type="slidenum">
              <a:rPr lang="en-US" altLang="en-US" smtClean="0"/>
              <a:pPr>
                <a:defRPr/>
              </a:pPr>
              <a:t>‹#›</a:t>
            </a:fld>
            <a:endParaRPr lang="en-US" altLang="en-US" dirty="0"/>
          </a:p>
        </p:txBody>
      </p:sp>
    </p:spTree>
    <p:extLst>
      <p:ext uri="{BB962C8B-B14F-4D97-AF65-F5344CB8AC3E}">
        <p14:creationId xmlns:p14="http://schemas.microsoft.com/office/powerpoint/2010/main" val="7543504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506B-B8A9-4074-A42E-B20F79621D1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AA0623-C8BE-4329-BF37-6BCD8D34709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97C6BE-5226-4B25-9430-AD6B1D04C67E}"/>
              </a:ext>
            </a:extLst>
          </p:cNvPr>
          <p:cNvSpPr>
            <a:spLocks noGrp="1"/>
          </p:cNvSpPr>
          <p:nvPr>
            <p:ph type="dt" sz="half" idx="10"/>
          </p:nvPr>
        </p:nvSpPr>
        <p:spPr/>
        <p:txBody>
          <a:bodyPr/>
          <a:lstStyle/>
          <a:p>
            <a:fld id="{9A906695-646C-407F-8489-E26DBFD50869}" type="datetime1">
              <a:rPr lang="en-US" smtClean="0"/>
              <a:t>9/11/2018</a:t>
            </a:fld>
            <a:endParaRPr lang="en-US"/>
          </a:p>
        </p:txBody>
      </p:sp>
      <p:sp>
        <p:nvSpPr>
          <p:cNvPr id="5" name="Footer Placeholder 4">
            <a:extLst>
              <a:ext uri="{FF2B5EF4-FFF2-40B4-BE49-F238E27FC236}">
                <a16:creationId xmlns:a16="http://schemas.microsoft.com/office/drawing/2014/main" id="{9D5EAE5A-C11F-469C-BCAD-1649FAD1F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9D927-5911-4723-A8CE-D05B16F3E64E}"/>
              </a:ext>
            </a:extLst>
          </p:cNvPr>
          <p:cNvSpPr>
            <a:spLocks noGrp="1"/>
          </p:cNvSpPr>
          <p:nvPr>
            <p:ph type="sldNum" sz="quarter" idx="12"/>
          </p:nvPr>
        </p:nvSpPr>
        <p:spPr/>
        <p:txBody>
          <a:bodyPr/>
          <a:lstStyle/>
          <a:p>
            <a:fld id="{BCAD788D-9986-4464-ACA9-9F8E4619CF8A}" type="slidenum">
              <a:rPr lang="en-US" smtClean="0"/>
              <a:t>‹#›</a:t>
            </a:fld>
            <a:endParaRPr lang="en-US"/>
          </a:p>
        </p:txBody>
      </p:sp>
    </p:spTree>
    <p:extLst>
      <p:ext uri="{BB962C8B-B14F-4D97-AF65-F5344CB8AC3E}">
        <p14:creationId xmlns:p14="http://schemas.microsoft.com/office/powerpoint/2010/main" val="297770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C184BD7A-EE3A-4767-A2DD-AAA4B979B0B2}"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880707-B284-4C65-A4C2-64D860F05CD9}" type="slidenum">
              <a:rPr lang="en-US" altLang="en-US"/>
              <a:pPr>
                <a:defRPr/>
              </a:pPr>
              <a:t>‹#›</a:t>
            </a:fld>
            <a:endParaRPr lang="en-US" altLang="en-US"/>
          </a:p>
        </p:txBody>
      </p:sp>
    </p:spTree>
    <p:extLst>
      <p:ext uri="{BB962C8B-B14F-4D97-AF65-F5344CB8AC3E}">
        <p14:creationId xmlns:p14="http://schemas.microsoft.com/office/powerpoint/2010/main" val="96327352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3C5C6383-4922-475F-B8D2-F1FC03FB73BC}"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ED50432A-7F56-4614-B66E-807BE50A60DB}" type="slidenum">
              <a:rPr lang="en-US" altLang="en-US"/>
              <a:pPr>
                <a:defRPr/>
              </a:pPr>
              <a:t>‹#›</a:t>
            </a:fld>
            <a:endParaRPr lang="en-US" altLang="en-US"/>
          </a:p>
        </p:txBody>
      </p:sp>
    </p:spTree>
    <p:extLst>
      <p:ext uri="{BB962C8B-B14F-4D97-AF65-F5344CB8AC3E}">
        <p14:creationId xmlns:p14="http://schemas.microsoft.com/office/powerpoint/2010/main" val="39199963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8812C9EF-0148-4304-A600-FE0A2C073190}" type="datetime1">
              <a:rPr lang="en-US" altLang="en-US" smtClean="0"/>
              <a:t>9/11/2018</a:t>
            </a:fld>
            <a:endParaRPr lang="en-US" altLang="en-US"/>
          </a:p>
        </p:txBody>
      </p:sp>
      <p:sp>
        <p:nvSpPr>
          <p:cNvPr id="8"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9" name="Rectangle 7"/>
          <p:cNvSpPr>
            <a:spLocks noGrp="1" noChangeArrowheads="1"/>
          </p:cNvSpPr>
          <p:nvPr>
            <p:ph type="sldNum" sz="quarter" idx="12"/>
          </p:nvPr>
        </p:nvSpPr>
        <p:spPr/>
        <p:txBody>
          <a:bodyPr/>
          <a:lstStyle>
            <a:lvl1pPr fontAlgn="auto">
              <a:spcAft>
                <a:spcPts val="0"/>
              </a:spcAft>
              <a:defRPr/>
            </a:lvl1pPr>
          </a:lstStyle>
          <a:p>
            <a:pPr>
              <a:defRPr/>
            </a:pPr>
            <a:fld id="{87AD87CE-6A9E-4678-9E8F-7B47F080317E}" type="slidenum">
              <a:rPr lang="en-US" altLang="en-US"/>
              <a:pPr>
                <a:defRPr/>
              </a:pPr>
              <a:t>‹#›</a:t>
            </a:fld>
            <a:endParaRPr lang="en-US" altLang="en-US"/>
          </a:p>
        </p:txBody>
      </p:sp>
    </p:spTree>
    <p:extLst>
      <p:ext uri="{BB962C8B-B14F-4D97-AF65-F5344CB8AC3E}">
        <p14:creationId xmlns:p14="http://schemas.microsoft.com/office/powerpoint/2010/main" val="136073235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40F470D-D132-483C-A063-2472031D7625}" type="datetime1">
              <a:rPr lang="en-US" altLang="en-US" smtClean="0"/>
              <a:t>9/11/2018</a:t>
            </a:fld>
            <a:endParaRPr lang="en-US" altLang="en-US"/>
          </a:p>
        </p:txBody>
      </p:sp>
      <p:sp>
        <p:nvSpPr>
          <p:cNvPr id="4"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5" name="Rectangle 7"/>
          <p:cNvSpPr>
            <a:spLocks noGrp="1" noChangeArrowheads="1"/>
          </p:cNvSpPr>
          <p:nvPr>
            <p:ph type="sldNum" sz="quarter" idx="12"/>
          </p:nvPr>
        </p:nvSpPr>
        <p:spPr/>
        <p:txBody>
          <a:bodyPr/>
          <a:lstStyle>
            <a:lvl1pPr fontAlgn="auto">
              <a:spcAft>
                <a:spcPts val="0"/>
              </a:spcAft>
              <a:defRPr/>
            </a:lvl1pPr>
          </a:lstStyle>
          <a:p>
            <a:pPr>
              <a:defRPr/>
            </a:pPr>
            <a:fld id="{E9CFDA73-57B0-4776-9956-DB54AC55FD2F}" type="slidenum">
              <a:rPr lang="en-US" altLang="en-US"/>
              <a:pPr>
                <a:defRPr/>
              </a:pPr>
              <a:t>‹#›</a:t>
            </a:fld>
            <a:endParaRPr lang="en-US" altLang="en-US"/>
          </a:p>
        </p:txBody>
      </p:sp>
    </p:spTree>
    <p:extLst>
      <p:ext uri="{BB962C8B-B14F-4D97-AF65-F5344CB8AC3E}">
        <p14:creationId xmlns:p14="http://schemas.microsoft.com/office/powerpoint/2010/main" val="264356603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8D031F0E-A147-49B4-BB60-A0C135296D36}" type="datetime1">
              <a:rPr lang="en-US" altLang="en-US" smtClean="0"/>
              <a:t>9/11/2018</a:t>
            </a:fld>
            <a:endParaRPr lang="en-US" altLang="en-US"/>
          </a:p>
        </p:txBody>
      </p:sp>
      <p:sp>
        <p:nvSpPr>
          <p:cNvPr id="3"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4" name="Rectangle 7"/>
          <p:cNvSpPr>
            <a:spLocks noGrp="1" noChangeArrowheads="1"/>
          </p:cNvSpPr>
          <p:nvPr>
            <p:ph type="sldNum" sz="quarter" idx="12"/>
          </p:nvPr>
        </p:nvSpPr>
        <p:spPr/>
        <p:txBody>
          <a:bodyPr/>
          <a:lstStyle>
            <a:lvl1pPr fontAlgn="auto">
              <a:spcAft>
                <a:spcPts val="0"/>
              </a:spcAft>
              <a:defRPr/>
            </a:lvl1pPr>
          </a:lstStyle>
          <a:p>
            <a:pPr>
              <a:defRPr/>
            </a:pPr>
            <a:fld id="{58A0ECE8-4408-41C7-854C-7D8D0F7BA40E}" type="slidenum">
              <a:rPr lang="en-US" altLang="en-US"/>
              <a:pPr>
                <a:defRPr/>
              </a:pPr>
              <a:t>‹#›</a:t>
            </a:fld>
            <a:endParaRPr lang="en-US" altLang="en-US"/>
          </a:p>
        </p:txBody>
      </p:sp>
    </p:spTree>
    <p:extLst>
      <p:ext uri="{BB962C8B-B14F-4D97-AF65-F5344CB8AC3E}">
        <p14:creationId xmlns:p14="http://schemas.microsoft.com/office/powerpoint/2010/main" val="388157775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804D42B9-04CF-4307-99F1-814FDFB607D8}"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FBB1CAAD-AF4E-45FC-A24A-E7733C60BE29}" type="slidenum">
              <a:rPr lang="en-US" altLang="en-US"/>
              <a:pPr>
                <a:defRPr/>
              </a:pPr>
              <a:t>‹#›</a:t>
            </a:fld>
            <a:endParaRPr lang="en-US" altLang="en-US"/>
          </a:p>
        </p:txBody>
      </p:sp>
    </p:spTree>
    <p:extLst>
      <p:ext uri="{BB962C8B-B14F-4D97-AF65-F5344CB8AC3E}">
        <p14:creationId xmlns:p14="http://schemas.microsoft.com/office/powerpoint/2010/main" val="105702871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0954E346-EAAA-451F-AB6F-349605A70CE7}"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BCE150B-71EE-4509-AF57-F40A0E38EC1E}" type="slidenum">
              <a:rPr lang="en-US" altLang="en-US"/>
              <a:pPr>
                <a:defRPr/>
              </a:pPr>
              <a:t>‹#›</a:t>
            </a:fld>
            <a:endParaRPr lang="en-US" altLang="en-US"/>
          </a:p>
        </p:txBody>
      </p:sp>
    </p:spTree>
    <p:extLst>
      <p:ext uri="{BB962C8B-B14F-4D97-AF65-F5344CB8AC3E}">
        <p14:creationId xmlns:p14="http://schemas.microsoft.com/office/powerpoint/2010/main" val="37395809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0EEEE46D-B438-462A-8809-2D2CF9481D46}"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C22EB4-3476-447E-9FF0-A1810D031D02}" type="slidenum">
              <a:rPr lang="en-US" altLang="en-US"/>
              <a:pPr>
                <a:defRPr/>
              </a:pPr>
              <a:t>‹#›</a:t>
            </a:fld>
            <a:endParaRPr lang="en-US" altLang="en-US"/>
          </a:p>
        </p:txBody>
      </p:sp>
    </p:spTree>
    <p:extLst>
      <p:ext uri="{BB962C8B-B14F-4D97-AF65-F5344CB8AC3E}">
        <p14:creationId xmlns:p14="http://schemas.microsoft.com/office/powerpoint/2010/main" val="20289138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3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65C75E1E-B7DF-41BD-BDE3-5F366C677AFA}" type="datetime1">
              <a:rPr lang="en-US" altLang="en-US" smtClean="0"/>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18CAB87F-498D-40DA-910C-9FC7B91A3AAD}" type="slidenum">
              <a:rPr lang="en-US" altLang="en-US"/>
              <a:pPr>
                <a:defRPr/>
              </a:pPr>
              <a:t>‹#›</a:t>
            </a:fld>
            <a:endParaRPr lang="en-US" altLang="en-US"/>
          </a:p>
        </p:txBody>
      </p:sp>
    </p:spTree>
    <p:extLst>
      <p:ext uri="{BB962C8B-B14F-4D97-AF65-F5344CB8AC3E}">
        <p14:creationId xmlns:p14="http://schemas.microsoft.com/office/powerpoint/2010/main" val="227546509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7275"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898B391-C51B-4161-ABAA-CB075339E4E4}"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C6D56EC6-AFAB-4F0A-AFF8-141B996D2418}" type="slidenum">
              <a:rPr lang="en-US" altLang="en-US"/>
              <a:pPr>
                <a:defRPr/>
              </a:pPr>
              <a:t>‹#›</a:t>
            </a:fld>
            <a:endParaRPr lang="en-US" altLang="en-US"/>
          </a:p>
        </p:txBody>
      </p:sp>
    </p:spTree>
    <p:extLst>
      <p:ext uri="{BB962C8B-B14F-4D97-AF65-F5344CB8AC3E}">
        <p14:creationId xmlns:p14="http://schemas.microsoft.com/office/powerpoint/2010/main" val="26893341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438C93-21C7-45C7-B8DF-83D7B612EBF4}" type="datetime1">
              <a:rPr lang="en-US" smtClean="0"/>
              <a:t>9/11/2018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E3B2C2F-13EF-4B52-B45A-15BB66799BE7}" type="slidenum">
              <a:rPr lang="en-US"/>
              <a:pPr>
                <a:defRPr/>
              </a:pPr>
              <a:t>‹#›</a:t>
            </a:fld>
            <a:endParaRPr lang="en-US" dirty="0"/>
          </a:p>
        </p:txBody>
      </p:sp>
    </p:spTree>
    <p:extLst>
      <p:ext uri="{BB962C8B-B14F-4D97-AF65-F5344CB8AC3E}">
        <p14:creationId xmlns:p14="http://schemas.microsoft.com/office/powerpoint/2010/main" val="4278313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0"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19C959D4-F654-447E-A2EF-266F7D30E15F}"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56B5439-17E4-4816-928A-22C5177A5FEF}" type="slidenum">
              <a:rPr lang="en-US" altLang="en-US"/>
              <a:pPr>
                <a:defRPr/>
              </a:pPr>
              <a:t>‹#›</a:t>
            </a:fld>
            <a:endParaRPr lang="en-US" altLang="en-US"/>
          </a:p>
        </p:txBody>
      </p:sp>
    </p:spTree>
    <p:extLst>
      <p:ext uri="{BB962C8B-B14F-4D97-AF65-F5344CB8AC3E}">
        <p14:creationId xmlns:p14="http://schemas.microsoft.com/office/powerpoint/2010/main" val="227642451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0" y="1600200"/>
            <a:ext cx="77914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5350" y="3938588"/>
            <a:ext cx="77914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F502702B-0E46-47DA-A740-A9940B6E8E1F}" type="datetime1">
              <a:rPr lang="en-US" altLang="en-US" smtClean="0"/>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endParaRPr lang="en-US" altLang="en-US"/>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BC0B3F9A-41A7-442F-A2BB-06E8DCDD7343}" type="slidenum">
              <a:rPr lang="en-US" altLang="en-US"/>
              <a:pPr>
                <a:defRPr/>
              </a:pPr>
              <a:t>‹#›</a:t>
            </a:fld>
            <a:endParaRPr lang="en-US" altLang="en-US"/>
          </a:p>
        </p:txBody>
      </p:sp>
    </p:spTree>
    <p:extLst>
      <p:ext uri="{BB962C8B-B14F-4D97-AF65-F5344CB8AC3E}">
        <p14:creationId xmlns:p14="http://schemas.microsoft.com/office/powerpoint/2010/main" val="18433430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a:solidFill>
                <a:srgbClr val="000000"/>
              </a:solidFill>
            </a:endParaRPr>
          </a:p>
        </p:txBody>
      </p:sp>
      <p:pic>
        <p:nvPicPr>
          <p:cNvPr id="5" name="Picture 8" descr="banner"/>
          <p:cNvPicPr>
            <a:picLocks noChangeAspect="1" noChangeArrowheads="1"/>
          </p:cNvPicPr>
          <p:nvPr/>
        </p:nvPicPr>
        <p:blipFill>
          <a:blip r:embed="rId2"/>
          <a:srcRect/>
          <a:stretch>
            <a:fillRect/>
          </a:stretch>
        </p:blipFill>
        <p:spPr bwMode="auto">
          <a:xfrm>
            <a:off x="-4763" y="387350"/>
            <a:ext cx="9163051" cy="776288"/>
          </a:xfrm>
          <a:prstGeom prst="rect">
            <a:avLst/>
          </a:prstGeom>
          <a:noFill/>
          <a:ln w="9525">
            <a:noFill/>
            <a:miter lim="800000"/>
            <a:headEnd/>
            <a:tailEnd/>
          </a:ln>
        </p:spPr>
      </p:pic>
      <p:sp>
        <p:nvSpPr>
          <p:cNvPr id="113667" name="Rectangle 3"/>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11366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100CFBB9-DA7F-4F02-9EE6-2E99A62F1405}" type="datetime1">
              <a:rPr lang="en-US" altLang="en-US"/>
              <a:pPr>
                <a:defRPr/>
              </a:pPr>
              <a:t>9/11/2018</a:t>
            </a:fld>
            <a:endParaRPr lang="en-US" altLang="en-US"/>
          </a:p>
        </p:txBody>
      </p:sp>
      <p:sp>
        <p:nvSpPr>
          <p:cNvPr id="7" name="Footer Placeholder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z="1400" smtClean="0"/>
            </a:lvl1pPr>
          </a:lstStyle>
          <a:p>
            <a:pPr>
              <a:defRPr/>
            </a:pPr>
            <a:r>
              <a:rPr lang="en-US" altLang="en-US"/>
              <a:t>APHA</a:t>
            </a:r>
          </a:p>
        </p:txBody>
      </p:sp>
      <p:sp>
        <p:nvSpPr>
          <p:cNvPr id="8" name="Rectangle 7"/>
          <p:cNvSpPr>
            <a:spLocks noGrp="1" noChangeArrowheads="1"/>
          </p:cNvSpPr>
          <p:nvPr>
            <p:ph type="sldNum" sz="quarter" idx="12"/>
          </p:nvPr>
        </p:nvSpPr>
        <p:spPr/>
        <p:txBody>
          <a:bodyPr/>
          <a:lstStyle>
            <a:lvl1pPr fontAlgn="auto">
              <a:spcAft>
                <a:spcPts val="0"/>
              </a:spcAft>
              <a:defRPr/>
            </a:lvl1pPr>
          </a:lstStyle>
          <a:p>
            <a:pPr>
              <a:defRPr/>
            </a:pPr>
            <a:fld id="{1C5D9314-9AAB-49DC-8359-F104ED69D701}" type="slidenum">
              <a:rPr lang="en-US" altLang="en-US"/>
              <a:pPr>
                <a:defRPr/>
              </a:pPr>
              <a:t>‹#›</a:t>
            </a:fld>
            <a:endParaRPr lang="en-US" altLang="en-US"/>
          </a:p>
        </p:txBody>
      </p:sp>
    </p:spTree>
    <p:extLst>
      <p:ext uri="{BB962C8B-B14F-4D97-AF65-F5344CB8AC3E}">
        <p14:creationId xmlns:p14="http://schemas.microsoft.com/office/powerpoint/2010/main" val="121848228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2"/>
          </p:nvPr>
        </p:nvSpPr>
        <p:spPr/>
        <p:txBody>
          <a:bodyPr anchor="b"/>
          <a:lstStyle>
            <a:lvl1pPr fontAlgn="auto">
              <a:spcAft>
                <a:spcPts val="0"/>
              </a:spcAft>
              <a:defRPr sz="1100"/>
            </a:lvl1pPr>
          </a:lstStyle>
          <a:p>
            <a:pPr>
              <a:defRPr/>
            </a:pPr>
            <a:fld id="{F1397245-95E7-4C91-BC23-1BE21ED145DF}" type="slidenum">
              <a:rPr lang="en-US" altLang="en-US" smtClean="0"/>
              <a:pPr>
                <a:defRPr/>
              </a:pPr>
              <a:t>‹#›</a:t>
            </a:fld>
            <a:endParaRPr lang="en-US" altLang="en-US" dirty="0"/>
          </a:p>
        </p:txBody>
      </p:sp>
    </p:spTree>
    <p:extLst>
      <p:ext uri="{BB962C8B-B14F-4D97-AF65-F5344CB8AC3E}">
        <p14:creationId xmlns:p14="http://schemas.microsoft.com/office/powerpoint/2010/main" val="313912889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6321A8FB-7D28-47F8-9427-B93CA755B507}" type="datetime1">
              <a:rPr lang="en-US" altLang="en-US"/>
              <a:pPr>
                <a:defRPr/>
              </a:pPr>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880707-B284-4C65-A4C2-64D860F05CD9}" type="slidenum">
              <a:rPr lang="en-US" altLang="en-US"/>
              <a:pPr>
                <a:defRPr/>
              </a:pPr>
              <a:t>‹#›</a:t>
            </a:fld>
            <a:endParaRPr lang="en-US" altLang="en-US"/>
          </a:p>
        </p:txBody>
      </p:sp>
    </p:spTree>
    <p:extLst>
      <p:ext uri="{BB962C8B-B14F-4D97-AF65-F5344CB8AC3E}">
        <p14:creationId xmlns:p14="http://schemas.microsoft.com/office/powerpoint/2010/main" val="203556184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3AB10B3-AACE-44FE-B6EA-4FF72F5876E2}"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ED50432A-7F56-4614-B66E-807BE50A60DB}" type="slidenum">
              <a:rPr lang="en-US" altLang="en-US"/>
              <a:pPr>
                <a:defRPr/>
              </a:pPr>
              <a:t>‹#›</a:t>
            </a:fld>
            <a:endParaRPr lang="en-US" altLang="en-US"/>
          </a:p>
        </p:txBody>
      </p:sp>
    </p:spTree>
    <p:extLst>
      <p:ext uri="{BB962C8B-B14F-4D97-AF65-F5344CB8AC3E}">
        <p14:creationId xmlns:p14="http://schemas.microsoft.com/office/powerpoint/2010/main" val="416715247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A9AE9F4-B2F7-4016-9640-99AF9B332BFA}" type="datetime1">
              <a:rPr lang="en-US" altLang="en-US"/>
              <a:pPr>
                <a:defRPr/>
              </a:pPr>
              <a:t>9/11/2018</a:t>
            </a:fld>
            <a:endParaRPr lang="en-US" altLang="en-US"/>
          </a:p>
        </p:txBody>
      </p:sp>
      <p:sp>
        <p:nvSpPr>
          <p:cNvPr id="8"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9" name="Rectangle 7"/>
          <p:cNvSpPr>
            <a:spLocks noGrp="1" noChangeArrowheads="1"/>
          </p:cNvSpPr>
          <p:nvPr>
            <p:ph type="sldNum" sz="quarter" idx="12"/>
          </p:nvPr>
        </p:nvSpPr>
        <p:spPr/>
        <p:txBody>
          <a:bodyPr/>
          <a:lstStyle>
            <a:lvl1pPr fontAlgn="auto">
              <a:spcAft>
                <a:spcPts val="0"/>
              </a:spcAft>
              <a:defRPr/>
            </a:lvl1pPr>
          </a:lstStyle>
          <a:p>
            <a:pPr>
              <a:defRPr/>
            </a:pPr>
            <a:fld id="{87AD87CE-6A9E-4678-9E8F-7B47F080317E}" type="slidenum">
              <a:rPr lang="en-US" altLang="en-US"/>
              <a:pPr>
                <a:defRPr/>
              </a:pPr>
              <a:t>‹#›</a:t>
            </a:fld>
            <a:endParaRPr lang="en-US" altLang="en-US"/>
          </a:p>
        </p:txBody>
      </p:sp>
    </p:spTree>
    <p:extLst>
      <p:ext uri="{BB962C8B-B14F-4D97-AF65-F5344CB8AC3E}">
        <p14:creationId xmlns:p14="http://schemas.microsoft.com/office/powerpoint/2010/main" val="350914229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7EA96F26-DDFC-48B6-B64D-355DC4022D59}" type="datetime1">
              <a:rPr lang="en-US" altLang="en-US"/>
              <a:pPr>
                <a:defRPr/>
              </a:pPr>
              <a:t>9/11/2018</a:t>
            </a:fld>
            <a:endParaRPr lang="en-US" altLang="en-US"/>
          </a:p>
        </p:txBody>
      </p:sp>
      <p:sp>
        <p:nvSpPr>
          <p:cNvPr id="4"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5" name="Rectangle 7"/>
          <p:cNvSpPr>
            <a:spLocks noGrp="1" noChangeArrowheads="1"/>
          </p:cNvSpPr>
          <p:nvPr>
            <p:ph type="sldNum" sz="quarter" idx="12"/>
          </p:nvPr>
        </p:nvSpPr>
        <p:spPr/>
        <p:txBody>
          <a:bodyPr/>
          <a:lstStyle>
            <a:lvl1pPr fontAlgn="auto">
              <a:spcAft>
                <a:spcPts val="0"/>
              </a:spcAft>
              <a:defRPr/>
            </a:lvl1pPr>
          </a:lstStyle>
          <a:p>
            <a:pPr>
              <a:defRPr/>
            </a:pPr>
            <a:fld id="{E9CFDA73-57B0-4776-9956-DB54AC55FD2F}" type="slidenum">
              <a:rPr lang="en-US" altLang="en-US"/>
              <a:pPr>
                <a:defRPr/>
              </a:pPr>
              <a:t>‹#›</a:t>
            </a:fld>
            <a:endParaRPr lang="en-US" altLang="en-US"/>
          </a:p>
        </p:txBody>
      </p:sp>
    </p:spTree>
    <p:extLst>
      <p:ext uri="{BB962C8B-B14F-4D97-AF65-F5344CB8AC3E}">
        <p14:creationId xmlns:p14="http://schemas.microsoft.com/office/powerpoint/2010/main" val="308569006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389D3ABA-85AB-41E2-B01D-9C8150E352A2}" type="datetime1">
              <a:rPr lang="en-US" altLang="en-US"/>
              <a:pPr>
                <a:defRPr/>
              </a:pPr>
              <a:t>9/11/2018</a:t>
            </a:fld>
            <a:endParaRPr lang="en-US" altLang="en-US"/>
          </a:p>
        </p:txBody>
      </p:sp>
      <p:sp>
        <p:nvSpPr>
          <p:cNvPr id="3"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4" name="Rectangle 7"/>
          <p:cNvSpPr>
            <a:spLocks noGrp="1" noChangeArrowheads="1"/>
          </p:cNvSpPr>
          <p:nvPr>
            <p:ph type="sldNum" sz="quarter" idx="12"/>
          </p:nvPr>
        </p:nvSpPr>
        <p:spPr/>
        <p:txBody>
          <a:bodyPr/>
          <a:lstStyle>
            <a:lvl1pPr fontAlgn="auto">
              <a:spcAft>
                <a:spcPts val="0"/>
              </a:spcAft>
              <a:defRPr/>
            </a:lvl1pPr>
          </a:lstStyle>
          <a:p>
            <a:pPr>
              <a:defRPr/>
            </a:pPr>
            <a:fld id="{58A0ECE8-4408-41C7-854C-7D8D0F7BA40E}" type="slidenum">
              <a:rPr lang="en-US" altLang="en-US"/>
              <a:pPr>
                <a:defRPr/>
              </a:pPr>
              <a:t>‹#›</a:t>
            </a:fld>
            <a:endParaRPr lang="en-US" altLang="en-US"/>
          </a:p>
        </p:txBody>
      </p:sp>
    </p:spTree>
    <p:extLst>
      <p:ext uri="{BB962C8B-B14F-4D97-AF65-F5344CB8AC3E}">
        <p14:creationId xmlns:p14="http://schemas.microsoft.com/office/powerpoint/2010/main" val="370915138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18B9BBC9-E6B9-496C-A010-7F80D06BDAF9}"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FBB1CAAD-AF4E-45FC-A24A-E7733C60BE29}" type="slidenum">
              <a:rPr lang="en-US" altLang="en-US"/>
              <a:pPr>
                <a:defRPr/>
              </a:pPr>
              <a:t>‹#›</a:t>
            </a:fld>
            <a:endParaRPr lang="en-US" altLang="en-US"/>
          </a:p>
        </p:txBody>
      </p:sp>
    </p:spTree>
    <p:extLst>
      <p:ext uri="{BB962C8B-B14F-4D97-AF65-F5344CB8AC3E}">
        <p14:creationId xmlns:p14="http://schemas.microsoft.com/office/powerpoint/2010/main" val="15266233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E6183896-523A-41D3-A3F7-613909C44018}" type="datetime1">
              <a:rPr lang="en-US" smtClean="0"/>
              <a:t>9/11/2018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30F61BB-992E-4079-8605-E465CCDB7087}" type="slidenum">
              <a:rPr lang="en-US"/>
              <a:pPr>
                <a:defRPr/>
              </a:pPr>
              <a:t>‹#›</a:t>
            </a:fld>
            <a:endParaRPr lang="en-US" dirty="0"/>
          </a:p>
        </p:txBody>
      </p:sp>
    </p:spTree>
    <p:extLst>
      <p:ext uri="{BB962C8B-B14F-4D97-AF65-F5344CB8AC3E}">
        <p14:creationId xmlns:p14="http://schemas.microsoft.com/office/powerpoint/2010/main" val="3055559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BDC532FC-CC2D-411B-8FB5-AB76E3A007BF}"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BCE150B-71EE-4509-AF57-F40A0E38EC1E}" type="slidenum">
              <a:rPr lang="en-US" altLang="en-US"/>
              <a:pPr>
                <a:defRPr/>
              </a:pPr>
              <a:t>‹#›</a:t>
            </a:fld>
            <a:endParaRPr lang="en-US" altLang="en-US"/>
          </a:p>
        </p:txBody>
      </p:sp>
    </p:spTree>
    <p:extLst>
      <p:ext uri="{BB962C8B-B14F-4D97-AF65-F5344CB8AC3E}">
        <p14:creationId xmlns:p14="http://schemas.microsoft.com/office/powerpoint/2010/main" val="48086881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B19BDB89-E831-48EC-BFDD-E47612016390}" type="datetime1">
              <a:rPr lang="en-US" altLang="en-US"/>
              <a:pPr>
                <a:defRPr/>
              </a:pPr>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CBC22EB4-3476-447E-9FF0-A1810D031D02}" type="slidenum">
              <a:rPr lang="en-US" altLang="en-US"/>
              <a:pPr>
                <a:defRPr/>
              </a:pPr>
              <a:t>‹#›</a:t>
            </a:fld>
            <a:endParaRPr lang="en-US" altLang="en-US"/>
          </a:p>
        </p:txBody>
      </p:sp>
    </p:spTree>
    <p:extLst>
      <p:ext uri="{BB962C8B-B14F-4D97-AF65-F5344CB8AC3E}">
        <p14:creationId xmlns:p14="http://schemas.microsoft.com/office/powerpoint/2010/main" val="294158964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3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A820EDD4-7EB7-4E10-98D4-7B82A5B3210C}" type="datetime1">
              <a:rPr lang="en-US" altLang="en-US"/>
              <a:pPr>
                <a:defRPr/>
              </a:pPr>
              <a:t>9/11/2018</a:t>
            </a:fld>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6" name="Rectangle 7"/>
          <p:cNvSpPr>
            <a:spLocks noGrp="1" noChangeArrowheads="1"/>
          </p:cNvSpPr>
          <p:nvPr>
            <p:ph type="sldNum" sz="quarter" idx="12"/>
          </p:nvPr>
        </p:nvSpPr>
        <p:spPr/>
        <p:txBody>
          <a:bodyPr/>
          <a:lstStyle>
            <a:lvl1pPr fontAlgn="auto">
              <a:spcAft>
                <a:spcPts val="0"/>
              </a:spcAft>
              <a:defRPr/>
            </a:lvl1pPr>
          </a:lstStyle>
          <a:p>
            <a:pPr>
              <a:defRPr/>
            </a:pPr>
            <a:fld id="{18CAB87F-498D-40DA-910C-9FC7B91A3AAD}" type="slidenum">
              <a:rPr lang="en-US" altLang="en-US"/>
              <a:pPr>
                <a:defRPr/>
              </a:pPr>
              <a:t>‹#›</a:t>
            </a:fld>
            <a:endParaRPr lang="en-US" altLang="en-US"/>
          </a:p>
        </p:txBody>
      </p:sp>
    </p:spTree>
    <p:extLst>
      <p:ext uri="{BB962C8B-B14F-4D97-AF65-F5344CB8AC3E}">
        <p14:creationId xmlns:p14="http://schemas.microsoft.com/office/powerpoint/2010/main" val="305946237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7275"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BDA87A03-B863-4BD1-AA3F-C1F238A35A98}"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C6D56EC6-AFAB-4F0A-AFF8-141B996D2418}" type="slidenum">
              <a:rPr lang="en-US" altLang="en-US"/>
              <a:pPr>
                <a:defRPr/>
              </a:pPr>
              <a:t>‹#›</a:t>
            </a:fld>
            <a:endParaRPr lang="en-US" altLang="en-US"/>
          </a:p>
        </p:txBody>
      </p:sp>
    </p:spTree>
    <p:extLst>
      <p:ext uri="{BB962C8B-B14F-4D97-AF65-F5344CB8AC3E}">
        <p14:creationId xmlns:p14="http://schemas.microsoft.com/office/powerpoint/2010/main" val="334393342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0"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33980648-C930-421C-ACA8-3511844220BF}"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756B5439-17E4-4816-928A-22C5177A5FEF}" type="slidenum">
              <a:rPr lang="en-US" altLang="en-US"/>
              <a:pPr>
                <a:defRPr/>
              </a:pPr>
              <a:t>‹#›</a:t>
            </a:fld>
            <a:endParaRPr lang="en-US" altLang="en-US"/>
          </a:p>
        </p:txBody>
      </p:sp>
    </p:spTree>
    <p:extLst>
      <p:ext uri="{BB962C8B-B14F-4D97-AF65-F5344CB8AC3E}">
        <p14:creationId xmlns:p14="http://schemas.microsoft.com/office/powerpoint/2010/main" val="372474726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30238" y="198438"/>
            <a:ext cx="8229600" cy="1111250"/>
          </a:xfrm>
        </p:spPr>
        <p:txBody>
          <a:bodyPr/>
          <a:lstStyle/>
          <a:p>
            <a:r>
              <a:rPr lang="en-US"/>
              <a:t>Click to edit Master title style</a:t>
            </a:r>
          </a:p>
        </p:txBody>
      </p:sp>
      <p:sp>
        <p:nvSpPr>
          <p:cNvPr id="3" name="Text Placeholder 2"/>
          <p:cNvSpPr>
            <a:spLocks noGrp="1"/>
          </p:cNvSpPr>
          <p:nvPr>
            <p:ph type="body" sz="half" idx="1"/>
          </p:nvPr>
        </p:nvSpPr>
        <p:spPr>
          <a:xfrm>
            <a:off x="895350" y="1600200"/>
            <a:ext cx="77914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5350" y="3938588"/>
            <a:ext cx="77914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fontAlgn="auto">
              <a:spcAft>
                <a:spcPts val="0"/>
              </a:spcAft>
              <a:defRPr smtClean="0"/>
            </a:lvl1pPr>
          </a:lstStyle>
          <a:p>
            <a:pPr>
              <a:defRPr/>
            </a:pPr>
            <a:fld id="{3D2F1BD8-AE95-40BB-8258-B546467BE7A9}" type="datetime1">
              <a:rPr lang="en-US" altLang="en-US"/>
              <a:pPr>
                <a:defRPr/>
              </a:pPr>
              <a:t>9/11/2018</a:t>
            </a:fld>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fontAlgn="auto">
              <a:spcAft>
                <a:spcPts val="0"/>
              </a:spcAft>
              <a:defRPr smtClean="0"/>
            </a:lvl1pPr>
          </a:lstStyle>
          <a:p>
            <a:pPr>
              <a:defRPr/>
            </a:pPr>
            <a:r>
              <a:rPr lang="en-US" altLang="en-US"/>
              <a:t>APHA</a:t>
            </a:r>
          </a:p>
        </p:txBody>
      </p:sp>
      <p:sp>
        <p:nvSpPr>
          <p:cNvPr id="7" name="Rectangle 7"/>
          <p:cNvSpPr>
            <a:spLocks noGrp="1" noChangeArrowheads="1"/>
          </p:cNvSpPr>
          <p:nvPr>
            <p:ph type="sldNum" sz="quarter" idx="12"/>
          </p:nvPr>
        </p:nvSpPr>
        <p:spPr/>
        <p:txBody>
          <a:bodyPr/>
          <a:lstStyle>
            <a:lvl1pPr fontAlgn="auto">
              <a:spcAft>
                <a:spcPts val="0"/>
              </a:spcAft>
              <a:defRPr/>
            </a:lvl1pPr>
          </a:lstStyle>
          <a:p>
            <a:pPr>
              <a:defRPr/>
            </a:pPr>
            <a:fld id="{BC0B3F9A-41A7-442F-A2BB-06E8DCDD7343}" type="slidenum">
              <a:rPr lang="en-US" altLang="en-US"/>
              <a:pPr>
                <a:defRPr/>
              </a:pPr>
              <a:t>‹#›</a:t>
            </a:fld>
            <a:endParaRPr lang="en-US" altLang="en-US"/>
          </a:p>
        </p:txBody>
      </p:sp>
    </p:spTree>
    <p:extLst>
      <p:ext uri="{BB962C8B-B14F-4D97-AF65-F5344CB8AC3E}">
        <p14:creationId xmlns:p14="http://schemas.microsoft.com/office/powerpoint/2010/main" val="20598599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59B1A4-3054-462F-9EED-915A70126C7A}" type="datetime1">
              <a:rPr lang="en-US" smtClean="0"/>
              <a:t>9/11/2018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6D5960-EC41-409A-A31C-20E0205895BF}" type="slidenum">
              <a:rPr lang="en-US"/>
              <a:pPr>
                <a:defRPr/>
              </a:pPr>
              <a:t>‹#›</a:t>
            </a:fld>
            <a:endParaRPr lang="en-US" dirty="0"/>
          </a:p>
        </p:txBody>
      </p:sp>
    </p:spTree>
    <p:extLst>
      <p:ext uri="{BB962C8B-B14F-4D97-AF65-F5344CB8AC3E}">
        <p14:creationId xmlns:p14="http://schemas.microsoft.com/office/powerpoint/2010/main" val="30016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7.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8.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lor bands.jpg"/>
          <p:cNvPicPr>
            <a:picLocks noChangeAspect="1"/>
          </p:cNvPicPr>
          <p:nvPr/>
        </p:nvPicPr>
        <p:blipFill>
          <a:blip r:embed="rId8" cstate="print"/>
          <a:srcRect b="74805"/>
          <a:stretch>
            <a:fillRect/>
          </a:stretch>
        </p:blipFill>
        <p:spPr>
          <a:xfrm>
            <a:off x="0" y="0"/>
            <a:ext cx="9144000" cy="1055688"/>
          </a:xfrm>
          <a:prstGeom prst="rect">
            <a:avLst/>
          </a:prstGeom>
          <a:effectLst>
            <a:outerShdw blurRad="50800" dist="38100" dir="2700000" algn="tl" rotWithShape="0">
              <a:prstClr val="black">
                <a:alpha val="40000"/>
              </a:prstClr>
            </a:outerShdw>
          </a:effectLst>
        </p:spPr>
      </p:pic>
      <p:sp>
        <p:nvSpPr>
          <p:cNvPr id="1028" name="Text Placeholder 2"/>
          <p:cNvSpPr>
            <a:spLocks noGrp="1"/>
          </p:cNvSpPr>
          <p:nvPr>
            <p:ph type="body" idx="1"/>
          </p:nvPr>
        </p:nvSpPr>
        <p:spPr bwMode="auto">
          <a:xfrm>
            <a:off x="457200" y="1284288"/>
            <a:ext cx="8229600" cy="452596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8" descr="color bands.jpg"/>
          <p:cNvPicPr>
            <a:picLocks noChangeAspect="1"/>
          </p:cNvPicPr>
          <p:nvPr/>
        </p:nvPicPr>
        <p:blipFill>
          <a:blip r:embed="rId9" cstate="print"/>
          <a:srcRect t="93622"/>
          <a:stretch>
            <a:fillRect/>
          </a:stretch>
        </p:blipFill>
        <p:spPr bwMode="auto">
          <a:xfrm>
            <a:off x="0" y="6464301"/>
            <a:ext cx="9144000" cy="393700"/>
          </a:xfrm>
          <a:prstGeom prst="rect">
            <a:avLst/>
          </a:prstGeom>
          <a:noFill/>
          <a:ln w="9525">
            <a:noFill/>
            <a:miter lim="800000"/>
            <a:headEnd/>
            <a:tailEnd/>
          </a:ln>
        </p:spPr>
      </p:pic>
      <p:sp>
        <p:nvSpPr>
          <p:cNvPr id="4" name="Date Placeholder 3"/>
          <p:cNvSpPr>
            <a:spLocks noGrp="1"/>
          </p:cNvSpPr>
          <p:nvPr>
            <p:ph type="dt" sz="half" idx="2"/>
          </p:nvPr>
        </p:nvSpPr>
        <p:spPr>
          <a:xfrm>
            <a:off x="457200" y="6443666"/>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fld id="{267C1252-C4DB-48E6-A447-7AFE4F8851D6}" type="datetime1">
              <a:rPr lang="en-US" smtClean="0"/>
              <a:t>9/11/2018</a:t>
            </a:fld>
            <a:endParaRPr lang="en-US"/>
          </a:p>
        </p:txBody>
      </p:sp>
      <p:sp>
        <p:nvSpPr>
          <p:cNvPr id="5" name="Footer Placeholder 4"/>
          <p:cNvSpPr>
            <a:spLocks noGrp="1"/>
          </p:cNvSpPr>
          <p:nvPr>
            <p:ph type="ftr" sz="quarter" idx="3"/>
          </p:nvPr>
        </p:nvSpPr>
        <p:spPr>
          <a:xfrm>
            <a:off x="3124200" y="6443666"/>
            <a:ext cx="2895600" cy="365125"/>
          </a:xfrm>
          <a:prstGeom prst="rect">
            <a:avLst/>
          </a:prstGeom>
        </p:spPr>
        <p:txBody>
          <a:bodyPr vert="horz" lIns="91429" tIns="45714" rIns="91429" bIns="45714" rtlCol="0" anchor="ctr"/>
          <a:lstStyle>
            <a:lvl1pPr algn="ctr" fontAlgn="auto">
              <a:spcBef>
                <a:spcPts val="0"/>
              </a:spcBef>
              <a:spcAft>
                <a:spcPts val="0"/>
              </a:spcAft>
              <a:defRPr sz="24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443666"/>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fld id="{BCAD788D-9986-4464-ACA9-9F8E4619CF8A}" type="slidenum">
              <a:rPr lang="en-US" smtClean="0"/>
              <a:t>‹#›</a:t>
            </a:fld>
            <a:endParaRPr lang="en-US"/>
          </a:p>
        </p:txBody>
      </p:sp>
      <p:pic>
        <p:nvPicPr>
          <p:cNvPr id="9" name="Picture 8" descr="Final banner 2011.jpg"/>
          <p:cNvPicPr>
            <a:picLocks noChangeAspect="1"/>
          </p:cNvPicPr>
          <p:nvPr/>
        </p:nvPicPr>
        <p:blipFill rotWithShape="1">
          <a:blip r:embed="rId10" cstate="print"/>
          <a:srcRect l="83178" b="58862"/>
          <a:stretch/>
        </p:blipFill>
        <p:spPr>
          <a:xfrm>
            <a:off x="7605757" y="2"/>
            <a:ext cx="1538243" cy="681155"/>
          </a:xfrm>
          <a:prstGeom prst="rect">
            <a:avLst/>
          </a:prstGeom>
          <a:ln>
            <a:noFill/>
          </a:ln>
          <a:effectLst/>
        </p:spPr>
      </p:pic>
      <p:sp>
        <p:nvSpPr>
          <p:cNvPr id="1027" name="Title Placeholder 1"/>
          <p:cNvSpPr>
            <a:spLocks noGrp="1"/>
          </p:cNvSpPr>
          <p:nvPr>
            <p:ph type="title"/>
          </p:nvPr>
        </p:nvSpPr>
        <p:spPr bwMode="auto">
          <a:xfrm>
            <a:off x="457200" y="15878"/>
            <a:ext cx="8229600" cy="90646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27220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rtl="0" eaLnBrk="1" fontAlgn="base" hangingPunct="1">
        <a:spcBef>
          <a:spcPct val="0"/>
        </a:spcBef>
        <a:spcAft>
          <a:spcPct val="0"/>
        </a:spcAft>
        <a:defRPr sz="4000" b="1" kern="1200">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Calibri" pitchFamily="34" charset="0"/>
        </a:defRPr>
      </a:lvl2pPr>
      <a:lvl3pPr algn="l" rtl="0" eaLnBrk="1" fontAlgn="base" hangingPunct="1">
        <a:spcBef>
          <a:spcPct val="0"/>
        </a:spcBef>
        <a:spcAft>
          <a:spcPct val="0"/>
        </a:spcAft>
        <a:defRPr sz="4000" b="1">
          <a:solidFill>
            <a:schemeClr val="bg1"/>
          </a:solidFill>
          <a:latin typeface="Calibri" pitchFamily="34" charset="0"/>
        </a:defRPr>
      </a:lvl3pPr>
      <a:lvl4pPr algn="l" rtl="0" eaLnBrk="1" fontAlgn="base" hangingPunct="1">
        <a:spcBef>
          <a:spcPct val="0"/>
        </a:spcBef>
        <a:spcAft>
          <a:spcPct val="0"/>
        </a:spcAft>
        <a:defRPr sz="4000" b="1">
          <a:solidFill>
            <a:schemeClr val="bg1"/>
          </a:solidFill>
          <a:latin typeface="Calibri" pitchFamily="34" charset="0"/>
        </a:defRPr>
      </a:lvl4pPr>
      <a:lvl5pPr algn="l" rtl="0" eaLnBrk="1" fontAlgn="base" hangingPunct="1">
        <a:spcBef>
          <a:spcPct val="0"/>
        </a:spcBef>
        <a:spcAft>
          <a:spcPct val="0"/>
        </a:spcAft>
        <a:defRPr sz="4000" b="1">
          <a:solidFill>
            <a:schemeClr val="bg1"/>
          </a:solidFill>
          <a:latin typeface="Calibri" pitchFamily="34" charset="0"/>
        </a:defRPr>
      </a:lvl5pPr>
      <a:lvl6pPr marL="457146" algn="l" rtl="0" eaLnBrk="1" fontAlgn="base" hangingPunct="1">
        <a:spcBef>
          <a:spcPct val="0"/>
        </a:spcBef>
        <a:spcAft>
          <a:spcPct val="0"/>
        </a:spcAft>
        <a:defRPr sz="4000" b="1">
          <a:solidFill>
            <a:schemeClr val="bg1"/>
          </a:solidFill>
          <a:latin typeface="Calibri" pitchFamily="34" charset="0"/>
        </a:defRPr>
      </a:lvl6pPr>
      <a:lvl7pPr marL="914293" algn="l" rtl="0" eaLnBrk="1" fontAlgn="base" hangingPunct="1">
        <a:spcBef>
          <a:spcPct val="0"/>
        </a:spcBef>
        <a:spcAft>
          <a:spcPct val="0"/>
        </a:spcAft>
        <a:defRPr sz="4000" b="1">
          <a:solidFill>
            <a:schemeClr val="bg1"/>
          </a:solidFill>
          <a:latin typeface="Calibri" pitchFamily="34" charset="0"/>
        </a:defRPr>
      </a:lvl7pPr>
      <a:lvl8pPr marL="1371440" algn="l" rtl="0" eaLnBrk="1" fontAlgn="base" hangingPunct="1">
        <a:spcBef>
          <a:spcPct val="0"/>
        </a:spcBef>
        <a:spcAft>
          <a:spcPct val="0"/>
        </a:spcAft>
        <a:defRPr sz="4000" b="1">
          <a:solidFill>
            <a:schemeClr val="bg1"/>
          </a:solidFill>
          <a:latin typeface="Calibri" pitchFamily="34" charset="0"/>
        </a:defRPr>
      </a:lvl8pPr>
      <a:lvl9pPr marL="1828586" algn="l" rtl="0" eaLnBrk="1" fontAlgn="base" hangingPunct="1">
        <a:spcBef>
          <a:spcPct val="0"/>
        </a:spcBef>
        <a:spcAft>
          <a:spcPct val="0"/>
        </a:spcAft>
        <a:defRPr sz="4000" b="1">
          <a:solidFill>
            <a:schemeClr val="bg1"/>
          </a:solidFill>
          <a:latin typeface="Calibri" pitchFamily="34" charset="0"/>
        </a:defRPr>
      </a:lvl9pPr>
    </p:titleStyle>
    <p:body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9604D797-E68C-4CA0-B500-9A1C51E8F6AF}" type="datetime1">
              <a:rPr lang="en-US" smtClean="0"/>
              <a:t>9/11/2018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fontAlgn="auto">
              <a:spcBef>
                <a:spcPts val="0"/>
              </a:spcBef>
              <a:spcAft>
                <a:spcPts val="0"/>
              </a:spcAft>
              <a:defRPr sz="2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63EE93F2-F88C-48ED-85D9-315752CB43C3}" type="slidenum">
              <a:rPr lang="en-US"/>
              <a:pPr>
                <a:defRPr/>
              </a:pPr>
              <a:t>‹#›</a:t>
            </a:fld>
            <a:endParaRPr lang="en-US" dirty="0"/>
          </a:p>
        </p:txBody>
      </p:sp>
    </p:spTree>
    <p:extLst>
      <p:ext uri="{BB962C8B-B14F-4D97-AF65-F5344CB8AC3E}">
        <p14:creationId xmlns:p14="http://schemas.microsoft.com/office/powerpoint/2010/main" val="3043060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146" algn="l" rtl="0" eaLnBrk="1" fontAlgn="base" hangingPunct="1">
        <a:spcBef>
          <a:spcPct val="0"/>
        </a:spcBef>
        <a:spcAft>
          <a:spcPct val="0"/>
        </a:spcAft>
        <a:defRPr sz="4400">
          <a:solidFill>
            <a:schemeClr val="tx1"/>
          </a:solidFill>
          <a:latin typeface="Calibri" pitchFamily="34" charset="0"/>
        </a:defRPr>
      </a:lvl6pPr>
      <a:lvl7pPr marL="914293" algn="l" rtl="0" eaLnBrk="1" fontAlgn="base" hangingPunct="1">
        <a:spcBef>
          <a:spcPct val="0"/>
        </a:spcBef>
        <a:spcAft>
          <a:spcPct val="0"/>
        </a:spcAft>
        <a:defRPr sz="4400">
          <a:solidFill>
            <a:schemeClr val="tx1"/>
          </a:solidFill>
          <a:latin typeface="Calibri" pitchFamily="34" charset="0"/>
        </a:defRPr>
      </a:lvl7pPr>
      <a:lvl8pPr marL="1371440" algn="l" rtl="0" eaLnBrk="1" fontAlgn="base" hangingPunct="1">
        <a:spcBef>
          <a:spcPct val="0"/>
        </a:spcBef>
        <a:spcAft>
          <a:spcPct val="0"/>
        </a:spcAft>
        <a:defRPr sz="4400">
          <a:solidFill>
            <a:schemeClr val="tx1"/>
          </a:solidFill>
          <a:latin typeface="Calibri" pitchFamily="34" charset="0"/>
        </a:defRPr>
      </a:lvl8pPr>
      <a:lvl9pPr marL="1828586" algn="l" rtl="0" eaLnBrk="1" fontAlgn="base" hangingPunct="1">
        <a:spcBef>
          <a:spcPct val="0"/>
        </a:spcBef>
        <a:spcAft>
          <a:spcPct val="0"/>
        </a:spcAft>
        <a:defRPr sz="4400">
          <a:solidFill>
            <a:schemeClr val="tx1"/>
          </a:solidFill>
          <a:latin typeface="Calibri" pitchFamily="34" charset="0"/>
        </a:defRPr>
      </a:lvl9pPr>
    </p:titleStyle>
    <p:body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a:defRPr/>
            </a:pPr>
            <a:fld id="{6C76984F-5AB9-42A8-B75F-100E09F8FE25}" type="datetime1">
              <a:rPr lang="en-US" smtClean="0"/>
              <a:t>9/11/2018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a:defRPr/>
            </a:pPr>
            <a:fld id="{0CCB83FE-D3DA-432C-882F-BA7B09018A2B}" type="slidenum">
              <a:rPr lang="en-US"/>
              <a:pPr>
                <a:defRPr/>
              </a:pPr>
              <a:t>‹#›</a:t>
            </a:fld>
            <a:endParaRPr lang="en-US" dirty="0"/>
          </a:p>
        </p:txBody>
      </p:sp>
    </p:spTree>
    <p:extLst>
      <p:ext uri="{BB962C8B-B14F-4D97-AF65-F5344CB8AC3E}">
        <p14:creationId xmlns:p14="http://schemas.microsoft.com/office/powerpoint/2010/main" val="2649940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146" rtl="0" eaLnBrk="1" fontAlgn="base" hangingPunct="1">
        <a:spcBef>
          <a:spcPct val="0"/>
        </a:spcBef>
        <a:spcAft>
          <a:spcPct val="0"/>
        </a:spcAft>
        <a:defRPr sz="4400" kern="1200">
          <a:solidFill>
            <a:schemeClr val="tx1"/>
          </a:solidFill>
          <a:latin typeface="+mj-lt"/>
          <a:ea typeface="+mj-ea"/>
          <a:cs typeface="+mj-cs"/>
        </a:defRPr>
      </a:lvl1pPr>
      <a:lvl2pPr algn="ctr" defTabSz="457146" rtl="0" eaLnBrk="1" fontAlgn="base" hangingPunct="1">
        <a:spcBef>
          <a:spcPct val="0"/>
        </a:spcBef>
        <a:spcAft>
          <a:spcPct val="0"/>
        </a:spcAft>
        <a:defRPr sz="4400">
          <a:solidFill>
            <a:schemeClr val="tx1"/>
          </a:solidFill>
          <a:latin typeface="Calibri" pitchFamily="34" charset="0"/>
        </a:defRPr>
      </a:lvl2pPr>
      <a:lvl3pPr algn="ctr" defTabSz="457146" rtl="0" eaLnBrk="1" fontAlgn="base" hangingPunct="1">
        <a:spcBef>
          <a:spcPct val="0"/>
        </a:spcBef>
        <a:spcAft>
          <a:spcPct val="0"/>
        </a:spcAft>
        <a:defRPr sz="4400">
          <a:solidFill>
            <a:schemeClr val="tx1"/>
          </a:solidFill>
          <a:latin typeface="Calibri" pitchFamily="34" charset="0"/>
        </a:defRPr>
      </a:lvl3pPr>
      <a:lvl4pPr algn="ctr" defTabSz="457146" rtl="0" eaLnBrk="1" fontAlgn="base" hangingPunct="1">
        <a:spcBef>
          <a:spcPct val="0"/>
        </a:spcBef>
        <a:spcAft>
          <a:spcPct val="0"/>
        </a:spcAft>
        <a:defRPr sz="4400">
          <a:solidFill>
            <a:schemeClr val="tx1"/>
          </a:solidFill>
          <a:latin typeface="Calibri" pitchFamily="34" charset="0"/>
        </a:defRPr>
      </a:lvl4pPr>
      <a:lvl5pPr algn="ctr" defTabSz="457146" rtl="0" eaLnBrk="1" fontAlgn="base" hangingPunct="1">
        <a:spcBef>
          <a:spcPct val="0"/>
        </a:spcBef>
        <a:spcAft>
          <a:spcPct val="0"/>
        </a:spcAft>
        <a:defRPr sz="4400">
          <a:solidFill>
            <a:schemeClr val="tx1"/>
          </a:solidFill>
          <a:latin typeface="Calibri" pitchFamily="34" charset="0"/>
        </a:defRPr>
      </a:lvl5pPr>
      <a:lvl6pPr marL="457146" algn="ctr" defTabSz="457146" rtl="0" eaLnBrk="1" fontAlgn="base" hangingPunct="1">
        <a:spcBef>
          <a:spcPct val="0"/>
        </a:spcBef>
        <a:spcAft>
          <a:spcPct val="0"/>
        </a:spcAft>
        <a:defRPr sz="4400">
          <a:solidFill>
            <a:schemeClr val="tx1"/>
          </a:solidFill>
          <a:latin typeface="Calibri" pitchFamily="34" charset="0"/>
        </a:defRPr>
      </a:lvl6pPr>
      <a:lvl7pPr marL="914293" algn="ctr" defTabSz="457146" rtl="0" eaLnBrk="1" fontAlgn="base" hangingPunct="1">
        <a:spcBef>
          <a:spcPct val="0"/>
        </a:spcBef>
        <a:spcAft>
          <a:spcPct val="0"/>
        </a:spcAft>
        <a:defRPr sz="4400">
          <a:solidFill>
            <a:schemeClr val="tx1"/>
          </a:solidFill>
          <a:latin typeface="Calibri" pitchFamily="34" charset="0"/>
        </a:defRPr>
      </a:lvl7pPr>
      <a:lvl8pPr marL="1371440" algn="ctr" defTabSz="457146" rtl="0" eaLnBrk="1" fontAlgn="base" hangingPunct="1">
        <a:spcBef>
          <a:spcPct val="0"/>
        </a:spcBef>
        <a:spcAft>
          <a:spcPct val="0"/>
        </a:spcAft>
        <a:defRPr sz="4400">
          <a:solidFill>
            <a:schemeClr val="tx1"/>
          </a:solidFill>
          <a:latin typeface="Calibri" pitchFamily="34" charset="0"/>
        </a:defRPr>
      </a:lvl8pPr>
      <a:lvl9pPr marL="1828586" algn="ctr" defTabSz="457146" rtl="0" eaLnBrk="1" fontAlgn="base" hangingPunct="1">
        <a:spcBef>
          <a:spcPct val="0"/>
        </a:spcBef>
        <a:spcAft>
          <a:spcPct val="0"/>
        </a:spcAft>
        <a:defRPr sz="4400">
          <a:solidFill>
            <a:schemeClr val="tx1"/>
          </a:solidFill>
          <a:latin typeface="Calibri" pitchFamily="34" charset="0"/>
        </a:defRPr>
      </a:lvl9pPr>
    </p:titleStyle>
    <p:bodyStyle>
      <a:lvl1pPr marL="342860" indent="-342860" algn="l" defTabSz="457146"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defTabSz="457146"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defTabSz="457146"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defTabSz="457146"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defTabSz="457146"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defRPr>
            </a:lvl1pPr>
          </a:lstStyle>
          <a:p>
            <a:fld id="{42051941-386F-45AD-9DB6-891EC31B3F9E}" type="datetime1">
              <a:rPr lang="en-US" smtClean="0">
                <a:solidFill>
                  <a:prstClr val="black">
                    <a:tint val="75000"/>
                  </a:prstClr>
                </a:solidFill>
                <a:latin typeface="Calibri"/>
              </a:rPr>
              <a:t>9/11/2018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fontAlgn="auto">
              <a:spcBef>
                <a:spcPts val="0"/>
              </a:spcBef>
              <a:spcAft>
                <a:spcPts val="0"/>
              </a:spcAft>
              <a:defRPr sz="28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defRPr>
            </a:lvl1pPr>
          </a:lstStyle>
          <a:p>
            <a:fld id="{62144D6F-E9DD-42BC-BE73-6B58C40814F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Final banner 2011.jpg"/>
          <p:cNvPicPr>
            <a:picLocks noChangeAspect="1"/>
          </p:cNvPicPr>
          <p:nvPr/>
        </p:nvPicPr>
        <p:blipFill>
          <a:blip r:embed="rId4" cstate="print"/>
          <a:stretch>
            <a:fillRect/>
          </a:stretch>
        </p:blipFill>
        <p:spPr>
          <a:xfrm>
            <a:off x="2" y="704036"/>
            <a:ext cx="9144001" cy="1655520"/>
          </a:xfrm>
          <a:prstGeom prst="rect">
            <a:avLst/>
          </a:prstGeom>
          <a:ln>
            <a:noFill/>
          </a:ln>
          <a:effectLst>
            <a:outerShdw blurRad="76200" dist="50800" dir="2700000" sx="101000" sy="101000" algn="tl" rotWithShape="0">
              <a:srgbClr val="333333">
                <a:alpha val="36000"/>
              </a:srgbClr>
            </a:outerShdw>
          </a:effectLst>
        </p:spPr>
      </p:pic>
    </p:spTree>
    <p:extLst>
      <p:ext uri="{BB962C8B-B14F-4D97-AF65-F5344CB8AC3E}">
        <p14:creationId xmlns:p14="http://schemas.microsoft.com/office/powerpoint/2010/main" val="328527596"/>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883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p:fade/>
  </p:transition>
  <p:hf hdr="0" ftr="0" dt="0"/>
  <p:txStyles>
    <p:titleStyle>
      <a:lvl1pPr algn="ctr" defTabSz="913865" rtl="0" eaLnBrk="1" latinLnBrk="0" hangingPunct="1">
        <a:spcBef>
          <a:spcPct val="0"/>
        </a:spcBef>
        <a:buNone/>
        <a:defRPr sz="4400" kern="1200">
          <a:solidFill>
            <a:schemeClr val="tx1"/>
          </a:solidFill>
          <a:latin typeface="+mj-lt"/>
          <a:ea typeface="+mj-ea"/>
          <a:cs typeface="+mj-cs"/>
        </a:defRPr>
      </a:lvl1pPr>
    </p:titleStyle>
    <p:bodyStyle>
      <a:lvl1pPr marL="342699" indent="-342699" algn="l" defTabSz="9138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5" indent="-285582" algn="l" defTabSz="9138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33" indent="-228465" algn="l" defTabSz="9138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9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0D1F1EE-49B1-4990-9A33-339ADAF78440}"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5591647-0CFB-43B2-A55D-D21C585851A2}" type="slidenum">
              <a:rPr lang="en-US" altLang="en-US"/>
              <a:pPr/>
              <a:t>‹#›</a:t>
            </a:fld>
            <a:endParaRPr lang="en-US" altLang="en-US" dirty="0"/>
          </a:p>
        </p:txBody>
      </p:sp>
      <p:sp>
        <p:nvSpPr>
          <p:cNvPr id="1031" name="Title Placeholder 1"/>
          <p:cNvSpPr txBox="1">
            <a:spLocks/>
          </p:cNvSpPr>
          <p:nvPr/>
        </p:nvSpPr>
        <p:spPr bwMode="auto">
          <a:xfrm>
            <a:off x="457200" y="274638"/>
            <a:ext cx="8229600" cy="11430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dirty="0">
                <a:solidFill>
                  <a:prstClr val="black"/>
                </a:solidFill>
                <a:latin typeface="Calibri" pitchFamily="34" charset="0"/>
              </a:rPr>
              <a:t>Click to edit Master title style</a:t>
            </a:r>
          </a:p>
        </p:txBody>
      </p:sp>
      <p:sp>
        <p:nvSpPr>
          <p:cNvPr id="1032" name="Text Placeholder 2"/>
          <p:cNvSpPr txBox="1">
            <a:spLocks/>
          </p:cNvSpPr>
          <p:nvPr/>
        </p:nvSpPr>
        <p:spPr bwMode="auto">
          <a:xfrm>
            <a:off x="457200" y="1600202"/>
            <a:ext cx="8229600" cy="452596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defRPr/>
            </a:pPr>
            <a:r>
              <a:rPr lang="en-US" sz="3200" dirty="0">
                <a:solidFill>
                  <a:prstClr val="black"/>
                </a:solidFill>
                <a:latin typeface="Calibri" pitchFamily="34" charset="0"/>
              </a:rPr>
              <a:t>Click to edit Master text styles</a:t>
            </a:r>
          </a:p>
          <a:p>
            <a:pPr lvl="1">
              <a:spcBef>
                <a:spcPct val="20000"/>
              </a:spcBef>
              <a:buFont typeface="Arial" charset="0"/>
              <a:buChar char="–"/>
              <a:defRPr/>
            </a:pPr>
            <a:r>
              <a:rPr lang="en-US" sz="2800" dirty="0">
                <a:solidFill>
                  <a:prstClr val="black"/>
                </a:solidFill>
                <a:latin typeface="Calibri" pitchFamily="34" charset="0"/>
              </a:rPr>
              <a:t>Second level</a:t>
            </a:r>
          </a:p>
          <a:p>
            <a:pPr lvl="2">
              <a:spcBef>
                <a:spcPct val="20000"/>
              </a:spcBef>
              <a:buFont typeface="Arial" charset="0"/>
              <a:buChar char="•"/>
              <a:defRPr/>
            </a:pPr>
            <a:r>
              <a:rPr lang="en-US" sz="2400" dirty="0">
                <a:solidFill>
                  <a:prstClr val="black"/>
                </a:solidFill>
                <a:latin typeface="Calibri" pitchFamily="34" charset="0"/>
              </a:rPr>
              <a:t>Third level</a:t>
            </a:r>
          </a:p>
          <a:p>
            <a:pPr lvl="3">
              <a:spcBef>
                <a:spcPct val="20000"/>
              </a:spcBef>
              <a:buFont typeface="Arial" charset="0"/>
              <a:buChar char="–"/>
              <a:defRPr/>
            </a:pPr>
            <a:r>
              <a:rPr lang="en-US" sz="2000" dirty="0">
                <a:solidFill>
                  <a:prstClr val="black"/>
                </a:solidFill>
                <a:latin typeface="Calibri" pitchFamily="34" charset="0"/>
              </a:rPr>
              <a:t>Fourth level</a:t>
            </a:r>
          </a:p>
          <a:p>
            <a:pPr lvl="4">
              <a:spcBef>
                <a:spcPct val="20000"/>
              </a:spcBef>
              <a:buFont typeface="Arial" charset="0"/>
              <a:buChar char="»"/>
              <a:defRPr/>
            </a:pPr>
            <a:r>
              <a:rPr lang="en-US" sz="2000" dirty="0">
                <a:solidFill>
                  <a:prstClr val="black"/>
                </a:solidFill>
                <a:latin typeface="Calibri" pitchFamily="34" charset="0"/>
              </a:rPr>
              <a:t>Fifth level</a:t>
            </a:r>
          </a:p>
        </p:txBody>
      </p:sp>
      <p:sp>
        <p:nvSpPr>
          <p:cNvPr id="9" name="Date Placeholder 3"/>
          <p:cNvSpPr txBox="1">
            <a:spLocks/>
          </p:cNvSpPr>
          <p:nvPr/>
        </p:nvSpPr>
        <p:spPr>
          <a:xfrm>
            <a:off x="457200" y="6356352"/>
            <a:ext cx="2133600" cy="365125"/>
          </a:xfrm>
          <a:prstGeom prst="rect">
            <a:avLst/>
          </a:prstGeom>
        </p:spPr>
        <p:txBody>
          <a:bodyPr anchor="ctr"/>
          <a:lstStyle>
            <a:lvl1pPr algn="l" fontAlgn="auto">
              <a:spcBef>
                <a:spcPts val="0"/>
              </a:spcBef>
              <a:spcAft>
                <a:spcPts val="0"/>
              </a:spcAft>
              <a:defRPr sz="1200" smtClean="0">
                <a:solidFill>
                  <a:schemeClr val="tx1">
                    <a:tint val="75000"/>
                  </a:schemeClr>
                </a:solidFill>
                <a:latin typeface="+mn-lt"/>
              </a:defRPr>
            </a:lvl1pPr>
          </a:lstStyle>
          <a:p>
            <a:pPr>
              <a:defRPr/>
            </a:pPr>
            <a:fld id="{6B284952-8F0B-4195-BCDA-F9CCF77DBC12}" type="datetimeFigureOut">
              <a:rPr lang="en-US" sz="1200">
                <a:solidFill>
                  <a:prstClr val="black">
                    <a:tint val="75000"/>
                  </a:prstClr>
                </a:solidFill>
              </a:rPr>
              <a:pPr>
                <a:defRPr/>
              </a:pPr>
              <a:t>9/11/2018</a:t>
            </a:fld>
            <a:endParaRPr lang="en-US" sz="1200" dirty="0">
              <a:solidFill>
                <a:prstClr val="black">
                  <a:tint val="75000"/>
                </a:prstClr>
              </a:solidFill>
            </a:endParaRPr>
          </a:p>
        </p:txBody>
      </p:sp>
      <p:sp>
        <p:nvSpPr>
          <p:cNvPr id="10" name="Slide Number Placeholder 5"/>
          <p:cNvSpPr txBox="1">
            <a:spLocks/>
          </p:cNvSpPr>
          <p:nvPr/>
        </p:nvSpPr>
        <p:spPr>
          <a:xfrm>
            <a:off x="6553200" y="6356352"/>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1FB04D-6B72-4960-A624-3CC81CF2DAB8}" type="slidenum">
              <a:rPr lang="en-US" altLang="en-US" sz="1200">
                <a:solidFill>
                  <a:srgbClr val="898989"/>
                </a:solidFill>
                <a:latin typeface="Calibri" panose="020F0502020204030204" pitchFamily="34" charset="0"/>
              </a:rPr>
              <a:pPr algn="r" eaLnBrk="1" hangingPunct="1"/>
              <a:t>‹#›</a:t>
            </a:fld>
            <a:endParaRPr lang="en-US" altLang="en-US" sz="1200" dirty="0">
              <a:solidFill>
                <a:srgbClr val="898989"/>
              </a:solidFill>
              <a:latin typeface="Calibri" panose="020F0502020204030204" pitchFamily="34" charset="0"/>
            </a:endParaRPr>
          </a:p>
        </p:txBody>
      </p:sp>
      <p:pic>
        <p:nvPicPr>
          <p:cNvPr id="1035" name="Picture 7" descr="EPA-slide-bg.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98427"/>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p:nvSpPr>
        <p:spPr>
          <a:xfrm>
            <a:off x="184150" y="6492877"/>
            <a:ext cx="2133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81BA1-B2DD-4BD1-96D8-710BB5CB0F9F}" type="slidenum">
              <a:rPr lang="en-US" altLang="en-US" sz="1400">
                <a:solidFill>
                  <a:prstClr val="white"/>
                </a:solidFill>
                <a:latin typeface="Calibri" panose="020F0502020204030204" pitchFamily="34" charset="0"/>
              </a:rPr>
              <a:pPr eaLnBrk="1" hangingPunct="1"/>
              <a:t>‹#›</a:t>
            </a:fld>
            <a:endParaRPr lang="en-US" altLang="en-US" sz="14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21872916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sz="1200">
              <a:solidFill>
                <a:srgbClr val="000000"/>
              </a:solidFill>
            </a:endParaRPr>
          </a:p>
        </p:txBody>
      </p:sp>
      <p:sp>
        <p:nvSpPr>
          <p:cNvPr id="1027" name="Rectangle 3"/>
          <p:cNvSpPr>
            <a:spLocks noGrp="1" noChangeArrowheads="1"/>
          </p:cNvSpPr>
          <p:nvPr>
            <p:ph type="title"/>
          </p:nvPr>
        </p:nvSpPr>
        <p:spPr bwMode="auto">
          <a:xfrm>
            <a:off x="630238" y="198438"/>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95350" y="1600202"/>
            <a:ext cx="7791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7"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100">
                <a:solidFill>
                  <a:srgbClr val="000000"/>
                </a:solidFill>
                <a:latin typeface="+mn-lt"/>
                <a:cs typeface="+mn-cs"/>
              </a:defRPr>
            </a:lvl1pPr>
          </a:lstStyle>
          <a:p>
            <a:pPr fontAlgn="base">
              <a:spcAft>
                <a:spcPct val="0"/>
              </a:spcAft>
              <a:defRPr/>
            </a:pPr>
            <a:fld id="{178109FF-85D6-4B73-9D25-7B9FBB9A93DD}" type="slidenum">
              <a:rPr lang="en-US" altLang="en-US" smtClean="0"/>
              <a:pPr fontAlgn="base">
                <a:spcAft>
                  <a:spcPct val="0"/>
                </a:spcAft>
                <a:defRPr/>
              </a:pPr>
              <a:t>‹#›</a:t>
            </a:fld>
            <a:endParaRPr lang="en-US" altLang="en-US" dirty="0"/>
          </a:p>
        </p:txBody>
      </p:sp>
    </p:spTree>
    <p:extLst>
      <p:ext uri="{BB962C8B-B14F-4D97-AF65-F5344CB8AC3E}">
        <p14:creationId xmlns:p14="http://schemas.microsoft.com/office/powerpoint/2010/main" val="1379663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ransition/>
  <p:hf hdr="0" ft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cs typeface="Arial" charset="0"/>
        </a:defRPr>
      </a:lvl2pPr>
      <a:lvl3pPr algn="ctr" rtl="0" eaLnBrk="1" fontAlgn="base" hangingPunct="1">
        <a:spcBef>
          <a:spcPct val="0"/>
        </a:spcBef>
        <a:spcAft>
          <a:spcPct val="0"/>
        </a:spcAft>
        <a:defRPr sz="3600" b="1">
          <a:solidFill>
            <a:schemeClr val="bg1"/>
          </a:solidFill>
          <a:latin typeface="Arial" charset="0"/>
          <a:cs typeface="Arial" charset="0"/>
        </a:defRPr>
      </a:lvl3pPr>
      <a:lvl4pPr algn="ctr" rtl="0" eaLnBrk="1" fontAlgn="base" hangingPunct="1">
        <a:spcBef>
          <a:spcPct val="0"/>
        </a:spcBef>
        <a:spcAft>
          <a:spcPct val="0"/>
        </a:spcAft>
        <a:defRPr sz="3600" b="1">
          <a:solidFill>
            <a:schemeClr val="bg1"/>
          </a:solidFill>
          <a:latin typeface="Arial" charset="0"/>
          <a:cs typeface="Arial" charset="0"/>
        </a:defRPr>
      </a:lvl4pPr>
      <a:lvl5pPr algn="ctr" rtl="0" eaLnBrk="1" fontAlgn="base" hangingPunct="1">
        <a:spcBef>
          <a:spcPct val="0"/>
        </a:spcBef>
        <a:spcAft>
          <a:spcPct val="0"/>
        </a:spcAft>
        <a:defRPr sz="3600" b="1">
          <a:solidFill>
            <a:schemeClr val="bg1"/>
          </a:solidFill>
          <a:latin typeface="Arial" charset="0"/>
          <a:cs typeface="Arial" charset="0"/>
        </a:defRPr>
      </a:lvl5pPr>
      <a:lvl6pPr marL="457200" algn="ctr" rtl="0" eaLnBrk="1" fontAlgn="base" hangingPunct="1">
        <a:spcBef>
          <a:spcPct val="0"/>
        </a:spcBef>
        <a:spcAft>
          <a:spcPct val="0"/>
        </a:spcAft>
        <a:defRPr sz="3600" b="1">
          <a:solidFill>
            <a:schemeClr val="bg1"/>
          </a:solidFill>
          <a:latin typeface="Arial" charset="0"/>
          <a:cs typeface="Arial" charset="0"/>
        </a:defRPr>
      </a:lvl6pPr>
      <a:lvl7pPr marL="914400" algn="ctr" rtl="0" eaLnBrk="1" fontAlgn="base" hangingPunct="1">
        <a:spcBef>
          <a:spcPct val="0"/>
        </a:spcBef>
        <a:spcAft>
          <a:spcPct val="0"/>
        </a:spcAft>
        <a:defRPr sz="3600" b="1">
          <a:solidFill>
            <a:schemeClr val="bg1"/>
          </a:solidFill>
          <a:latin typeface="Arial" charset="0"/>
          <a:cs typeface="Arial" charset="0"/>
        </a:defRPr>
      </a:lvl7pPr>
      <a:lvl8pPr marL="1371600" algn="ctr" rtl="0" eaLnBrk="1" fontAlgn="base" hangingPunct="1">
        <a:spcBef>
          <a:spcPct val="0"/>
        </a:spcBef>
        <a:spcAft>
          <a:spcPct val="0"/>
        </a:spcAft>
        <a:defRPr sz="3600" b="1">
          <a:solidFill>
            <a:schemeClr val="bg1"/>
          </a:solidFill>
          <a:latin typeface="Arial" charset="0"/>
          <a:cs typeface="Arial" charset="0"/>
        </a:defRPr>
      </a:lvl8pPr>
      <a:lvl9pPr marL="1828800" algn="ctr" rtl="0" eaLnBrk="1" fontAlgn="base" hangingPunct="1">
        <a:spcBef>
          <a:spcPct val="0"/>
        </a:spcBef>
        <a:spcAft>
          <a:spcPct val="0"/>
        </a:spcAft>
        <a:defRPr sz="36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a:solidFill>
                <a:srgbClr val="000000"/>
              </a:solidFill>
            </a:endParaRPr>
          </a:p>
        </p:txBody>
      </p:sp>
      <p:sp>
        <p:nvSpPr>
          <p:cNvPr id="1027" name="Rectangle 3"/>
          <p:cNvSpPr>
            <a:spLocks noGrp="1" noChangeArrowheads="1"/>
          </p:cNvSpPr>
          <p:nvPr>
            <p:ph type="title"/>
          </p:nvPr>
        </p:nvSpPr>
        <p:spPr bwMode="auto">
          <a:xfrm>
            <a:off x="630238" y="198438"/>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95350" y="1600200"/>
            <a:ext cx="7791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7"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100">
                <a:solidFill>
                  <a:srgbClr val="000000"/>
                </a:solidFill>
                <a:latin typeface="+mn-lt"/>
                <a:cs typeface="+mn-cs"/>
              </a:defRPr>
            </a:lvl1pPr>
          </a:lstStyle>
          <a:p>
            <a:pPr fontAlgn="base">
              <a:spcAft>
                <a:spcPct val="0"/>
              </a:spcAft>
              <a:defRPr/>
            </a:pPr>
            <a:fld id="{178109FF-85D6-4B73-9D25-7B9FBB9A93DD}" type="slidenum">
              <a:rPr lang="en-US" altLang="en-US" smtClean="0"/>
              <a:pPr fontAlgn="base">
                <a:spcAft>
                  <a:spcPct val="0"/>
                </a:spcAft>
                <a:defRPr/>
              </a:pPr>
              <a:t>‹#›</a:t>
            </a:fld>
            <a:endParaRPr lang="en-US" altLang="en-US" dirty="0"/>
          </a:p>
        </p:txBody>
      </p:sp>
    </p:spTree>
    <p:extLst>
      <p:ext uri="{BB962C8B-B14F-4D97-AF65-F5344CB8AC3E}">
        <p14:creationId xmlns:p14="http://schemas.microsoft.com/office/powerpoint/2010/main" val="32321291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ransition/>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58288" cy="1423988"/>
          </a:xfrm>
          <a:prstGeom prst="rect">
            <a:avLst/>
          </a:prstGeom>
          <a:solidFill>
            <a:srgbClr val="006699"/>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50000"/>
              </a:spcBef>
              <a:spcAft>
                <a:spcPct val="0"/>
              </a:spcAft>
              <a:defRPr sz="1200">
                <a:solidFill>
                  <a:schemeClr val="tx1"/>
                </a:solidFill>
                <a:latin typeface="Arial" charset="0"/>
                <a:cs typeface="Arial" charset="0"/>
              </a:defRPr>
            </a:lvl6pPr>
            <a:lvl7pPr marL="2971800" indent="-228600" eaLnBrk="0" fontAlgn="base" hangingPunct="0">
              <a:spcBef>
                <a:spcPct val="50000"/>
              </a:spcBef>
              <a:spcAft>
                <a:spcPct val="0"/>
              </a:spcAft>
              <a:defRPr sz="1200">
                <a:solidFill>
                  <a:schemeClr val="tx1"/>
                </a:solidFill>
                <a:latin typeface="Arial" charset="0"/>
                <a:cs typeface="Arial" charset="0"/>
              </a:defRPr>
            </a:lvl7pPr>
            <a:lvl8pPr marL="3429000" indent="-228600" eaLnBrk="0" fontAlgn="base" hangingPunct="0">
              <a:spcBef>
                <a:spcPct val="50000"/>
              </a:spcBef>
              <a:spcAft>
                <a:spcPct val="0"/>
              </a:spcAft>
              <a:defRPr sz="1200">
                <a:solidFill>
                  <a:schemeClr val="tx1"/>
                </a:solidFill>
                <a:latin typeface="Arial" charset="0"/>
                <a:cs typeface="Arial" charset="0"/>
              </a:defRPr>
            </a:lvl8pPr>
            <a:lvl9pPr marL="3886200" indent="-228600" eaLnBrk="0" fontAlgn="base" hangingPunct="0">
              <a:spcBef>
                <a:spcPct val="50000"/>
              </a:spcBef>
              <a:spcAft>
                <a:spcPct val="0"/>
              </a:spcAft>
              <a:defRPr sz="1200">
                <a:solidFill>
                  <a:schemeClr val="tx1"/>
                </a:solidFill>
                <a:latin typeface="Arial" charset="0"/>
                <a:cs typeface="Arial" charset="0"/>
              </a:defRPr>
            </a:lvl9pPr>
          </a:lstStyle>
          <a:p>
            <a:pPr eaLnBrk="1" fontAlgn="base" hangingPunct="1">
              <a:spcBef>
                <a:spcPct val="50000"/>
              </a:spcBef>
              <a:spcAft>
                <a:spcPct val="0"/>
              </a:spcAft>
              <a:defRPr/>
            </a:pPr>
            <a:endParaRPr lang="en-US" altLang="en-US">
              <a:solidFill>
                <a:srgbClr val="000000"/>
              </a:solidFill>
            </a:endParaRPr>
          </a:p>
        </p:txBody>
      </p:sp>
      <p:sp>
        <p:nvSpPr>
          <p:cNvPr id="1027" name="Rectangle 3"/>
          <p:cNvSpPr>
            <a:spLocks noGrp="1" noChangeArrowheads="1"/>
          </p:cNvSpPr>
          <p:nvPr>
            <p:ph type="title"/>
          </p:nvPr>
        </p:nvSpPr>
        <p:spPr bwMode="auto">
          <a:xfrm>
            <a:off x="630238" y="198438"/>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95350" y="1600200"/>
            <a:ext cx="7791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7"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100">
                <a:solidFill>
                  <a:srgbClr val="000000"/>
                </a:solidFill>
                <a:latin typeface="+mn-lt"/>
                <a:cs typeface="+mn-cs"/>
              </a:defRPr>
            </a:lvl1pPr>
          </a:lstStyle>
          <a:p>
            <a:pPr fontAlgn="base">
              <a:spcAft>
                <a:spcPct val="0"/>
              </a:spcAft>
              <a:defRPr/>
            </a:pPr>
            <a:fld id="{178109FF-85D6-4B73-9D25-7B9FBB9A93DD}" type="slidenum">
              <a:rPr lang="en-US" altLang="en-US" smtClean="0"/>
              <a:pPr fontAlgn="base">
                <a:spcAft>
                  <a:spcPct val="0"/>
                </a:spcAft>
                <a:defRPr/>
              </a:pPr>
              <a:t>‹#›</a:t>
            </a:fld>
            <a:endParaRPr lang="en-US" altLang="en-US" dirty="0"/>
          </a:p>
        </p:txBody>
      </p:sp>
    </p:spTree>
    <p:extLst>
      <p:ext uri="{BB962C8B-B14F-4D97-AF65-F5344CB8AC3E}">
        <p14:creationId xmlns:p14="http://schemas.microsoft.com/office/powerpoint/2010/main" val="261754188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ransition/>
  <p:hf hdr="0" ftr="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3.xml"/><Relationship Id="rId5" Type="http://schemas.openxmlformats.org/officeDocument/2006/relationships/image" Target="../media/image1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hyperlink" Target="http://www.childrenshospital.org/centers-and-services/allergy-and-asthma-program" TargetMode="External"/><Relationship Id="rId2" Type="http://schemas.openxmlformats.org/officeDocument/2006/relationships/notesSlide" Target="../notesSlides/notesSlide22.xml"/><Relationship Id="rId1" Type="http://schemas.openxmlformats.org/officeDocument/2006/relationships/slideLayout" Target="../slideLayouts/slideLayout73.xml"/><Relationship Id="rId6" Type="http://schemas.openxmlformats.org/officeDocument/2006/relationships/image" Target="../media/image23.png"/><Relationship Id="rId11" Type="http://schemas.openxmlformats.org/officeDocument/2006/relationships/image" Target="../media/image14.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hyperlink" Target="http://www.floatinghospital.org/AboutUs/CommunityHealthPrograms/" TargetMode="External"/><Relationship Id="rId9" Type="http://schemas.openxmlformats.org/officeDocument/2006/relationships/hyperlink" Target="http://www.nhp.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3.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Jing.Guo@state.ma.us" TargetMode="External"/><Relationship Id="rId7" Type="http://schemas.openxmlformats.org/officeDocument/2006/relationships/image" Target="../media/image32.png"/><Relationship Id="rId2" Type="http://schemas.openxmlformats.org/officeDocument/2006/relationships/hyperlink" Target="mailto:erica.marshall@state.ma.us" TargetMode="External"/><Relationship Id="rId1" Type="http://schemas.openxmlformats.org/officeDocument/2006/relationships/slideLayout" Target="../slideLayouts/slideLayout73.xml"/><Relationship Id="rId6" Type="http://schemas.openxmlformats.org/officeDocument/2006/relationships/image" Target="../media/image14.png"/><Relationship Id="rId5" Type="http://schemas.openxmlformats.org/officeDocument/2006/relationships/hyperlink" Target="mailto:zdong@hsph.harvard.edu" TargetMode="External"/><Relationship Id="rId4" Type="http://schemas.openxmlformats.org/officeDocument/2006/relationships/hyperlink" Target="mailto:anath@bphc.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300" y="2358494"/>
            <a:ext cx="8605838" cy="1992644"/>
          </a:xfrm>
          <a:solidFill>
            <a:schemeClr val="bg1">
              <a:lumMod val="95000"/>
            </a:schemeClr>
          </a:solidFill>
          <a:ln w="28575">
            <a:solidFill>
              <a:srgbClr val="2F517F"/>
            </a:solidFill>
          </a:ln>
        </p:spPr>
        <p:txBody>
          <a:bodyPr rtlCol="0" anchor="ctr" anchorCtr="0">
            <a:normAutofit/>
          </a:bodyPr>
          <a:lstStyle/>
          <a:p>
            <a:pPr algn="l">
              <a:defRPr/>
            </a:pPr>
            <a:r>
              <a:rPr lang="en-US" sz="1600" b="1" dirty="0">
                <a:solidFill>
                  <a:srgbClr val="2F517F"/>
                </a:solidFill>
                <a:latin typeface="Arial" pitchFamily="34" charset="0"/>
                <a:cs typeface="Arial" pitchFamily="34" charset="0"/>
              </a:rPr>
              <a:t>Moderator</a:t>
            </a:r>
            <a:r>
              <a:rPr lang="en-US" sz="1600" dirty="0">
                <a:solidFill>
                  <a:srgbClr val="2F517F"/>
                </a:solidFill>
                <a:latin typeface="Arial" pitchFamily="34" charset="0"/>
                <a:cs typeface="Arial" pitchFamily="34" charset="0"/>
              </a:rPr>
              <a:t> </a:t>
            </a:r>
          </a:p>
          <a:p>
            <a:pPr marL="285750" indent="-285750" algn="l">
              <a:buFont typeface="Arial" panose="020B0604020202020204" pitchFamily="34" charset="0"/>
              <a:buChar char="•"/>
              <a:defRPr/>
            </a:pPr>
            <a:r>
              <a:rPr lang="en-US" sz="1600" b="1" dirty="0">
                <a:latin typeface="Arial" pitchFamily="34" charset="0"/>
                <a:cs typeface="Arial" pitchFamily="34" charset="0"/>
              </a:rPr>
              <a:t>Tracey Mitchell, RRT, AE-C, </a:t>
            </a:r>
            <a:r>
              <a:rPr lang="en-US" sz="1600" dirty="0">
                <a:latin typeface="Arial" pitchFamily="34" charset="0"/>
                <a:cs typeface="Arial" pitchFamily="34" charset="0"/>
              </a:rPr>
              <a:t>U.S. Environmental Protection Agency (EPA)</a:t>
            </a:r>
          </a:p>
          <a:p>
            <a:pPr algn="l">
              <a:defRPr/>
            </a:pPr>
            <a:r>
              <a:rPr lang="en-US" sz="1600" b="1" dirty="0">
                <a:solidFill>
                  <a:srgbClr val="2F517F"/>
                </a:solidFill>
                <a:latin typeface="Arial" pitchFamily="34" charset="0"/>
                <a:cs typeface="Arial" pitchFamily="34" charset="0"/>
              </a:rPr>
              <a:t>Presenters</a:t>
            </a:r>
            <a:r>
              <a:rPr lang="en-US" sz="1600" dirty="0">
                <a:latin typeface="Arial" pitchFamily="34" charset="0"/>
                <a:cs typeface="Arial" pitchFamily="34" charset="0"/>
              </a:rPr>
              <a:t> </a:t>
            </a:r>
          </a:p>
          <a:p>
            <a:pPr marL="342900" indent="-342900" algn="l">
              <a:buFont typeface="Arial" panose="020B0604020202020204" pitchFamily="34" charset="0"/>
              <a:buChar char="•"/>
              <a:defRPr/>
            </a:pPr>
            <a:r>
              <a:rPr lang="en-US" sz="1600" b="1" dirty="0">
                <a:latin typeface="Arial" pitchFamily="34" charset="0"/>
                <a:cs typeface="Arial" pitchFamily="34" charset="0"/>
              </a:rPr>
              <a:t>Erica Marshall, MPH, </a:t>
            </a:r>
            <a:r>
              <a:rPr lang="en-US" sz="1600" dirty="0">
                <a:latin typeface="Arial" pitchFamily="34" charset="0"/>
                <a:cs typeface="Arial" pitchFamily="34" charset="0"/>
              </a:rPr>
              <a:t>Massachusetts Department of Public Health</a:t>
            </a:r>
          </a:p>
          <a:p>
            <a:pPr marL="342900" indent="-342900" algn="l">
              <a:buFont typeface="Arial" panose="020B0604020202020204" pitchFamily="34" charset="0"/>
              <a:buChar char="•"/>
              <a:defRPr/>
            </a:pPr>
            <a:r>
              <a:rPr lang="en-US" sz="1600" b="1" dirty="0">
                <a:latin typeface="Arial" pitchFamily="34" charset="0"/>
                <a:cs typeface="Arial" pitchFamily="34" charset="0"/>
              </a:rPr>
              <a:t>Anjali Nath, MPH, </a:t>
            </a:r>
            <a:r>
              <a:rPr lang="en-US" sz="1600" dirty="0">
                <a:latin typeface="Arial" pitchFamily="34" charset="0"/>
                <a:cs typeface="Arial" pitchFamily="34" charset="0"/>
              </a:rPr>
              <a:t>Boston Public Health Commission</a:t>
            </a:r>
          </a:p>
        </p:txBody>
      </p:sp>
      <p:sp>
        <p:nvSpPr>
          <p:cNvPr id="4" name="Title 1"/>
          <p:cNvSpPr txBox="1">
            <a:spLocks/>
          </p:cNvSpPr>
          <p:nvPr/>
        </p:nvSpPr>
        <p:spPr>
          <a:xfrm>
            <a:off x="682019" y="1297409"/>
            <a:ext cx="7772400" cy="826604"/>
          </a:xfrm>
          <a:prstGeom prst="rect">
            <a:avLst/>
          </a:prstGeom>
        </p:spPr>
        <p:txBody>
          <a:bodyPr anchor="ctr">
            <a:noAutofit/>
          </a:bodyPr>
          <a:lstStyle/>
          <a:p>
            <a:pPr algn="ctr">
              <a:spcBef>
                <a:spcPct val="0"/>
              </a:spcBef>
              <a:defRPr/>
            </a:pPr>
            <a:r>
              <a:rPr lang="en-US" sz="4000" dirty="0">
                <a:solidFill>
                  <a:prstClr val="black"/>
                </a:solidFill>
                <a:latin typeface="Arial" panose="020B0604020202020204" pitchFamily="34" charset="0"/>
                <a:cs typeface="Arial" pitchFamily="34" charset="0"/>
              </a:rPr>
              <a:t> </a:t>
            </a:r>
            <a:br>
              <a:rPr lang="en-US" sz="4000" dirty="0">
                <a:solidFill>
                  <a:prstClr val="black"/>
                </a:solidFill>
                <a:latin typeface="Arial" panose="020B0604020202020204" pitchFamily="34" charset="0"/>
                <a:cs typeface="Arial" pitchFamily="34" charset="0"/>
              </a:rPr>
            </a:br>
            <a:r>
              <a:rPr lang="en-US" sz="2400" b="1" dirty="0">
                <a:solidFill>
                  <a:prstClr val="black"/>
                </a:solidFill>
                <a:latin typeface="Arial" panose="020B0604020202020204" pitchFamily="34" charset="0"/>
                <a:cs typeface="Arial" panose="020B0604020202020204" pitchFamily="34" charset="0"/>
              </a:rPr>
              <a:t>A New Tool for Asthma Home Visiting Programs:</a:t>
            </a:r>
          </a:p>
          <a:p>
            <a:pPr algn="ctr">
              <a:spcBef>
                <a:spcPct val="0"/>
              </a:spcBef>
              <a:defRPr/>
            </a:pPr>
            <a:r>
              <a:rPr lang="en-US" sz="2400" b="1" dirty="0">
                <a:solidFill>
                  <a:prstClr val="black"/>
                </a:solidFill>
                <a:latin typeface="Arial" panose="020B0604020202020204" pitchFamily="34" charset="0"/>
                <a:cs typeface="Arial" panose="020B0604020202020204" pitchFamily="34" charset="0"/>
              </a:rPr>
              <a:t>The Environmental Scoring System</a:t>
            </a:r>
          </a:p>
          <a:p>
            <a:pPr algn="ctr">
              <a:spcBef>
                <a:spcPct val="0"/>
              </a:spcBef>
              <a:defRPr/>
            </a:pPr>
            <a:endParaRPr lang="en-US" sz="4000" dirty="0">
              <a:solidFill>
                <a:prstClr val="black"/>
              </a:solidFill>
              <a:latin typeface="Arial" panose="020B0604020202020204" pitchFamily="34" charset="0"/>
              <a:cs typeface="Arial" pitchFamily="34" charset="0"/>
            </a:endParaRPr>
          </a:p>
        </p:txBody>
      </p:sp>
      <p:sp>
        <p:nvSpPr>
          <p:cNvPr id="7" name="Subtitle 2"/>
          <p:cNvSpPr txBox="1">
            <a:spLocks/>
          </p:cNvSpPr>
          <p:nvPr/>
        </p:nvSpPr>
        <p:spPr>
          <a:xfrm>
            <a:off x="378998" y="4585619"/>
            <a:ext cx="8378445" cy="974972"/>
          </a:xfrm>
          <a:prstGeom prst="rect">
            <a:avLst/>
          </a:prstGeom>
        </p:spPr>
        <p:txBody>
          <a:bodyPr>
            <a:normAutofit/>
          </a:bodyPr>
          <a:lstStyle/>
          <a:p>
            <a:pPr algn="ctr">
              <a:spcBef>
                <a:spcPct val="20000"/>
              </a:spcBef>
              <a:defRPr/>
            </a:pPr>
            <a:r>
              <a:rPr lang="en-US" b="1" dirty="0">
                <a:solidFill>
                  <a:prstClr val="black"/>
                </a:solidFill>
                <a:latin typeface="Arial" panose="020B0604020202020204" pitchFamily="34" charset="0"/>
                <a:cs typeface="Arial" pitchFamily="34" charset="0"/>
              </a:rPr>
              <a:t>Tuesday, September 11, 2018   </a:t>
            </a:r>
            <a:br>
              <a:rPr lang="en-US" dirty="0">
                <a:solidFill>
                  <a:prstClr val="black"/>
                </a:solidFill>
                <a:latin typeface="Arial" panose="020B0604020202020204" pitchFamily="34" charset="0"/>
                <a:cs typeface="Arial" pitchFamily="34" charset="0"/>
              </a:rPr>
            </a:br>
            <a:r>
              <a:rPr lang="en-US" dirty="0">
                <a:solidFill>
                  <a:prstClr val="black"/>
                </a:solidFill>
                <a:latin typeface="Arial" panose="020B0604020202020204" pitchFamily="34" charset="0"/>
                <a:cs typeface="Arial" pitchFamily="34" charset="0"/>
              </a:rPr>
              <a:t>Webinar: 1:00 p.m. – 2:00 p.m. EDT</a:t>
            </a:r>
            <a:br>
              <a:rPr lang="en-US" dirty="0">
                <a:solidFill>
                  <a:prstClr val="black"/>
                </a:solidFill>
                <a:latin typeface="Arial" panose="020B0604020202020204" pitchFamily="34" charset="0"/>
                <a:cs typeface="Arial" pitchFamily="34" charset="0"/>
              </a:rPr>
            </a:br>
            <a:r>
              <a:rPr lang="en-US" dirty="0">
                <a:solidFill>
                  <a:prstClr val="black"/>
                </a:solidFill>
                <a:latin typeface="Arial" panose="020B0604020202020204" pitchFamily="34" charset="0"/>
                <a:cs typeface="Arial" pitchFamily="34" charset="0"/>
              </a:rPr>
              <a:t>Live Online Q&amp;A: 2:00 p.m. – 2:30 p.m. EDT on AsthmaCommunityNetwork.org</a:t>
            </a:r>
            <a:endParaRPr lang="en-US" dirty="0">
              <a:solidFill>
                <a:prstClr val="black">
                  <a:tint val="75000"/>
                </a:prstClr>
              </a:solidFill>
              <a:latin typeface="Arial" panose="020B0604020202020204" pitchFamily="34" charset="0"/>
              <a:cs typeface="Arial" pitchFamily="34" charset="0"/>
            </a:endParaRPr>
          </a:p>
        </p:txBody>
      </p:sp>
      <p:sp>
        <p:nvSpPr>
          <p:cNvPr id="8" name="Rectangle 7"/>
          <p:cNvSpPr>
            <a:spLocks noChangeArrowheads="1"/>
          </p:cNvSpPr>
          <p:nvPr/>
        </p:nvSpPr>
        <p:spPr bwMode="auto">
          <a:xfrm>
            <a:off x="434370" y="5719686"/>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None/>
              <a:defRPr/>
            </a:pPr>
            <a:r>
              <a:rPr lang="en-US" altLang="en-US" sz="1800" b="1" dirty="0">
                <a:solidFill>
                  <a:srgbClr val="2F517F"/>
                </a:solidFill>
                <a:latin typeface="Arial" panose="020B0604020202020204" pitchFamily="34" charset="0"/>
                <a:cs typeface="Arial" panose="020B0604020202020204" pitchFamily="34" charset="0"/>
              </a:rPr>
              <a:t>Operator-Assisted Toll-Free Dial-In Number: </a:t>
            </a:r>
            <a:r>
              <a:rPr lang="en-US" altLang="en-US" sz="1800" b="1" dirty="0">
                <a:solidFill>
                  <a:prstClr val="black"/>
                </a:solidFill>
                <a:latin typeface="Arial" panose="020B0604020202020204" pitchFamily="34" charset="0"/>
                <a:cs typeface="Arial" panose="020B0604020202020204" pitchFamily="34" charset="0"/>
              </a:rPr>
              <a:t>(866) 527-8921 </a:t>
            </a:r>
            <a:r>
              <a:rPr lang="en-US" altLang="en-US" sz="1800" dirty="0">
                <a:solidFill>
                  <a:prstClr val="black"/>
                </a:solidFill>
                <a:latin typeface="Arial" panose="020B0604020202020204" pitchFamily="34" charset="0"/>
                <a:cs typeface="Arial" panose="020B0604020202020204" pitchFamily="34" charset="0"/>
              </a:rPr>
              <a:t> </a:t>
            </a:r>
            <a:endParaRPr lang="en-US" altLang="en-US" sz="1800" b="1" dirty="0">
              <a:solidFill>
                <a:prstClr val="black"/>
              </a:solidFill>
              <a:latin typeface="Arial" panose="020B0604020202020204" pitchFamily="34" charset="0"/>
              <a:cs typeface="Arial" panose="020B0604020202020204" pitchFamily="34" charset="0"/>
            </a:endParaRPr>
          </a:p>
          <a:p>
            <a:pPr algn="ctr" eaLnBrk="1" fontAlgn="base" hangingPunct="1">
              <a:spcBef>
                <a:spcPct val="0"/>
              </a:spcBef>
              <a:spcAft>
                <a:spcPct val="0"/>
              </a:spcAft>
              <a:buNone/>
              <a:defRPr/>
            </a:pPr>
            <a:r>
              <a:rPr lang="en-US" altLang="en-US" sz="1800" b="1" dirty="0">
                <a:solidFill>
                  <a:srgbClr val="2F517F"/>
                </a:solidFill>
                <a:latin typeface="Arial" panose="020B0604020202020204" pitchFamily="34" charset="0"/>
                <a:cs typeface="Arial" panose="020B0604020202020204" pitchFamily="34" charset="0"/>
              </a:rPr>
              <a:t>Conference ID: </a:t>
            </a:r>
            <a:r>
              <a:rPr lang="en-US" altLang="en-US" sz="1800" b="1" dirty="0">
                <a:solidFill>
                  <a:prstClr val="black"/>
                </a:solidFill>
                <a:latin typeface="Arial" panose="020B0604020202020204" pitchFamily="34" charset="0"/>
                <a:cs typeface="Arial" panose="020B0604020202020204" pitchFamily="34" charset="0"/>
              </a:rPr>
              <a:t>8988036</a:t>
            </a:r>
            <a:endParaRPr lang="en-US" altLang="en-US" sz="18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EAC79B-DD4C-4D27-A57E-68EC5EB75053}"/>
              </a:ext>
            </a:extLst>
          </p:cNvPr>
          <p:cNvSpPr txBox="1"/>
          <p:nvPr/>
        </p:nvSpPr>
        <p:spPr>
          <a:xfrm>
            <a:off x="2046291" y="199815"/>
            <a:ext cx="551411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itchFamily="34" charset="0"/>
              </a:rPr>
              <a:t>Welcome to the Webinar</a:t>
            </a:r>
            <a:endParaRPr lang="en-US" sz="3200" dirty="0">
              <a:solidFill>
                <a:schemeClr val="bg1"/>
              </a:solidFill>
            </a:endParaRPr>
          </a:p>
        </p:txBody>
      </p:sp>
      <p:sp>
        <p:nvSpPr>
          <p:cNvPr id="5" name="Slide Number Placeholder 4">
            <a:extLst>
              <a:ext uri="{FF2B5EF4-FFF2-40B4-BE49-F238E27FC236}">
                <a16:creationId xmlns:a16="http://schemas.microsoft.com/office/drawing/2014/main" id="{9A45430A-FB41-458E-9F3F-8C2B6E172669}"/>
              </a:ext>
            </a:extLst>
          </p:cNvPr>
          <p:cNvSpPr>
            <a:spLocks noGrp="1"/>
          </p:cNvSpPr>
          <p:nvPr>
            <p:ph type="sldNum" sz="quarter" idx="12"/>
          </p:nvPr>
        </p:nvSpPr>
        <p:spPr/>
        <p:txBody>
          <a:bodyPr/>
          <a:lstStyle/>
          <a:p>
            <a:fld id="{BCAD788D-9986-4464-ACA9-9F8E4619CF8A}" type="slidenum">
              <a:rPr lang="en-US" smtClean="0"/>
              <a:t>1</a:t>
            </a:fld>
            <a:endParaRPr lang="en-US"/>
          </a:p>
        </p:txBody>
      </p:sp>
      <p:sp>
        <p:nvSpPr>
          <p:cNvPr id="6" name="TextBox 5">
            <a:extLst>
              <a:ext uri="{FF2B5EF4-FFF2-40B4-BE49-F238E27FC236}">
                <a16:creationId xmlns:a16="http://schemas.microsoft.com/office/drawing/2014/main" id="{3D905DC1-6435-41C0-B7A6-D198FBB4FDDA}"/>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69027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68805" y="18905"/>
            <a:ext cx="7630282" cy="9906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4000" b="1" kern="1200">
                <a:solidFill>
                  <a:srgbClr val="026CB6"/>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a:lstStyle>
          <a:p>
            <a:pPr algn="ctr">
              <a:spcBef>
                <a:spcPts val="600"/>
              </a:spcBef>
              <a:spcAft>
                <a:spcPts val="0"/>
              </a:spcAft>
              <a:defRPr/>
            </a:pPr>
            <a:r>
              <a:rPr lang="en-US" sz="2800" dirty="0">
                <a:solidFill>
                  <a:schemeClr val="bg1"/>
                </a:solidFill>
                <a:latin typeface="Arial" panose="020B0604020202020204"/>
              </a:rPr>
              <a:t>EPA-BPHC Partnership</a:t>
            </a:r>
          </a:p>
          <a:p>
            <a:pPr algn="ctr">
              <a:spcBef>
                <a:spcPts val="600"/>
              </a:spcBef>
              <a:spcAft>
                <a:spcPts val="0"/>
              </a:spcAft>
              <a:defRPr/>
            </a:pPr>
            <a:r>
              <a:rPr lang="en-US" sz="2200" dirty="0">
                <a:solidFill>
                  <a:schemeClr val="bg1"/>
                </a:solidFill>
                <a:latin typeface="Arial" panose="020B0604020202020204"/>
              </a:rPr>
              <a:t>Technical Assistance to Promote In-Home Interventions</a:t>
            </a:r>
          </a:p>
        </p:txBody>
      </p:sp>
      <p:graphicFrame>
        <p:nvGraphicFramePr>
          <p:cNvPr id="10" name="Diagram 9">
            <a:extLst>
              <a:ext uri="{FF2B5EF4-FFF2-40B4-BE49-F238E27FC236}">
                <a16:creationId xmlns:a16="http://schemas.microsoft.com/office/drawing/2014/main" id="{FA24FF28-5C5B-40D3-BB12-BFD67A392676}"/>
              </a:ext>
            </a:extLst>
          </p:cNvPr>
          <p:cNvGraphicFramePr/>
          <p:nvPr>
            <p:extLst>
              <p:ext uri="{D42A27DB-BD31-4B8C-83A1-F6EECF244321}">
                <p14:modId xmlns:p14="http://schemas.microsoft.com/office/powerpoint/2010/main" val="1266443323"/>
              </p:ext>
            </p:extLst>
          </p:nvPr>
        </p:nvGraphicFramePr>
        <p:xfrm>
          <a:off x="3569530" y="1538556"/>
          <a:ext cx="5117270" cy="378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9E642086-5380-4EFD-979E-7EB71731C7D0}"/>
              </a:ext>
            </a:extLst>
          </p:cNvPr>
          <p:cNvSpPr/>
          <p:nvPr/>
        </p:nvSpPr>
        <p:spPr>
          <a:xfrm>
            <a:off x="273510" y="1840593"/>
            <a:ext cx="3150004" cy="31768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BPHC and Boston Medical Center were recipients of the National Environmental Leadership Award in Asthma Management in 2009 and BPHC later became a cooperative agreement partner to– </a:t>
            </a:r>
          </a:p>
          <a:p>
            <a:endParaRPr lang="en-US" sz="2400" dirty="0">
              <a:solidFill>
                <a:schemeClr val="tx1"/>
              </a:solidFill>
            </a:endParaRPr>
          </a:p>
          <a:p>
            <a:endParaRPr lang="en-US" sz="2400" dirty="0">
              <a:solidFill>
                <a:schemeClr val="tx1"/>
              </a:solidFill>
            </a:endParaRPr>
          </a:p>
        </p:txBody>
      </p:sp>
      <p:pic>
        <p:nvPicPr>
          <p:cNvPr id="14" name="Picture 13">
            <a:extLst>
              <a:ext uri="{FF2B5EF4-FFF2-40B4-BE49-F238E27FC236}">
                <a16:creationId xmlns:a16="http://schemas.microsoft.com/office/drawing/2014/main" id="{9AC85B9B-0BD0-4273-9317-4982B73A7D81}"/>
              </a:ext>
            </a:extLst>
          </p:cNvPr>
          <p:cNvPicPr/>
          <p:nvPr/>
        </p:nvPicPr>
        <p:blipFill>
          <a:blip r:embed="rId8" cstate="print"/>
          <a:srcRect r="67273"/>
          <a:stretch>
            <a:fillRect/>
          </a:stretch>
        </p:blipFill>
        <p:spPr bwMode="auto">
          <a:xfrm>
            <a:off x="472763" y="4339785"/>
            <a:ext cx="1267984" cy="152592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1D9245E-0780-42AC-8411-21A2B566FD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6013" y="4339785"/>
            <a:ext cx="1056099" cy="1508713"/>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A8A78C31-10B4-4D42-8F3F-3AAA04BD6DEB}"/>
              </a:ext>
            </a:extLst>
          </p:cNvPr>
          <p:cNvSpPr>
            <a:spLocks noGrp="1"/>
          </p:cNvSpPr>
          <p:nvPr>
            <p:ph type="sldNum" sz="quarter" idx="12"/>
          </p:nvPr>
        </p:nvSpPr>
        <p:spPr/>
        <p:txBody>
          <a:bodyPr/>
          <a:lstStyle/>
          <a:p>
            <a:fld id="{BCAD788D-9986-4464-ACA9-9F8E4619CF8A}" type="slidenum">
              <a:rPr lang="en-US" smtClean="0"/>
              <a:t>10</a:t>
            </a:fld>
            <a:endParaRPr lang="en-US"/>
          </a:p>
        </p:txBody>
      </p:sp>
      <p:sp>
        <p:nvSpPr>
          <p:cNvPr id="8" name="TextBox 7">
            <a:extLst>
              <a:ext uri="{FF2B5EF4-FFF2-40B4-BE49-F238E27FC236}">
                <a16:creationId xmlns:a16="http://schemas.microsoft.com/office/drawing/2014/main" id="{38EB0809-4DC9-43AC-9252-33364DAC517C}"/>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6222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 y="1589663"/>
            <a:ext cx="8610600" cy="1695450"/>
          </a:xfrm>
        </p:spPr>
        <p:txBody>
          <a:bodyPr/>
          <a:lstStyle/>
          <a:p>
            <a:pPr eaLnBrk="1" hangingPunct="1"/>
            <a:r>
              <a:rPr lang="en-US" altLang="en-US" dirty="0">
                <a:solidFill>
                  <a:schemeClr val="tx1"/>
                </a:solidFill>
              </a:rPr>
              <a:t>Environmental Scoring System (ESS)</a:t>
            </a:r>
            <a:br>
              <a:rPr lang="en-US" altLang="en-US" dirty="0">
                <a:solidFill>
                  <a:schemeClr val="tx1"/>
                </a:solidFill>
              </a:rPr>
            </a:br>
            <a:r>
              <a:rPr lang="en-US" altLang="en-US" dirty="0">
                <a:solidFill>
                  <a:schemeClr val="tx1"/>
                </a:solidFill>
              </a:rPr>
              <a:t>Past, Present and Future</a:t>
            </a:r>
            <a:endParaRPr lang="en-US" altLang="en-US" sz="3200" dirty="0">
              <a:solidFill>
                <a:schemeClr val="tx1"/>
              </a:solidFill>
            </a:endParaRPr>
          </a:p>
        </p:txBody>
      </p:sp>
      <p:sp>
        <p:nvSpPr>
          <p:cNvPr id="3075" name="Rectangle 3"/>
          <p:cNvSpPr>
            <a:spLocks noGrp="1" noChangeArrowheads="1"/>
          </p:cNvSpPr>
          <p:nvPr>
            <p:ph type="subTitle" idx="1"/>
          </p:nvPr>
        </p:nvSpPr>
        <p:spPr>
          <a:xfrm>
            <a:off x="838200" y="5638800"/>
            <a:ext cx="7467600" cy="1143000"/>
          </a:xfrm>
        </p:spPr>
        <p:txBody>
          <a:bodyPr/>
          <a:lstStyle/>
          <a:p>
            <a:pPr eaLnBrk="1" hangingPunct="1"/>
            <a:r>
              <a:rPr lang="en-US" altLang="en-US" sz="1800" i="1" dirty="0"/>
              <a:t>With special thanks to </a:t>
            </a:r>
          </a:p>
          <a:p>
            <a:pPr eaLnBrk="1" hangingPunct="1"/>
            <a:r>
              <a:rPr lang="en-US" altLang="en-US" sz="1800" i="1" dirty="0"/>
              <a:t>Dr. Jing Guo, PhD, MDPH Asthma Program &amp;</a:t>
            </a:r>
          </a:p>
          <a:p>
            <a:pPr eaLnBrk="1" hangingPunct="1"/>
            <a:r>
              <a:rPr lang="en-US" altLang="en-US" sz="1800" i="1" dirty="0"/>
              <a:t>Zhao Dong, MS, ScD, Harvard T.H. Chan School of Public Health</a:t>
            </a:r>
          </a:p>
          <a:p>
            <a:pPr eaLnBrk="1" hangingPunct="1"/>
            <a:endParaRPr lang="en-US" altLang="en-US" sz="1600" dirty="0"/>
          </a:p>
        </p:txBody>
      </p:sp>
      <p:sp>
        <p:nvSpPr>
          <p:cNvPr id="2" name="TextBox 1">
            <a:extLst>
              <a:ext uri="{FF2B5EF4-FFF2-40B4-BE49-F238E27FC236}">
                <a16:creationId xmlns:a16="http://schemas.microsoft.com/office/drawing/2014/main" id="{1FC4CE59-3AF5-48FD-B17E-54D83C5FC262}"/>
              </a:ext>
            </a:extLst>
          </p:cNvPr>
          <p:cNvSpPr txBox="1"/>
          <p:nvPr/>
        </p:nvSpPr>
        <p:spPr>
          <a:xfrm>
            <a:off x="685800" y="3505200"/>
            <a:ext cx="4191000"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Erica Marshall, MPH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Director – Asthma Prevention and Control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Massachusetts Department of </a:t>
            </a:r>
            <a:br>
              <a:rPr kumimoji="0" lang="en-US" altLang="en-US" sz="1800" b="0" i="0" u="none" strike="noStrike" kern="1200" cap="none" spc="0" normalizeH="0" baseline="0" noProof="0" dirty="0">
                <a:ln>
                  <a:noFill/>
                </a:ln>
                <a:solidFill>
                  <a:srgbClr val="000000"/>
                </a:solidFill>
                <a:effectLst/>
                <a:uLnTx/>
                <a:uFillTx/>
                <a:latin typeface="Arial"/>
                <a:ea typeface="+mn-ea"/>
                <a:cs typeface="Arial"/>
              </a:rPr>
            </a:b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Public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835AFBA4-21EE-4C46-894D-A02B928BABB9}"/>
              </a:ext>
            </a:extLst>
          </p:cNvPr>
          <p:cNvSpPr txBox="1"/>
          <p:nvPr/>
        </p:nvSpPr>
        <p:spPr>
          <a:xfrm>
            <a:off x="5029200" y="3505200"/>
            <a:ext cx="38481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Anjali Nath, MPH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Director – Asthma Prevention and Control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Arial"/>
              </a:rPr>
              <a:t>Boston Public Health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F2F09EE6-64B2-481B-8AEF-53B5D29A6E8D}"/>
              </a:ext>
            </a:extLst>
          </p:cNvPr>
          <p:cNvPicPr/>
          <p:nvPr/>
        </p:nvPicPr>
        <p:blipFill>
          <a:blip r:embed="rId3" cstate="print"/>
          <a:srcRect r="67273"/>
          <a:stretch>
            <a:fillRect/>
          </a:stretch>
        </p:blipFill>
        <p:spPr bwMode="auto">
          <a:xfrm>
            <a:off x="8153401" y="5200888"/>
            <a:ext cx="685800" cy="880268"/>
          </a:xfrm>
          <a:prstGeom prst="rect">
            <a:avLst/>
          </a:prstGeom>
          <a:noFill/>
          <a:ln w="9525" algn="in">
            <a:noFill/>
            <a:miter lim="800000"/>
            <a:headEnd/>
            <a:tailEnd/>
          </a:ln>
          <a:effectLst/>
        </p:spPr>
      </p:pic>
      <p:pic>
        <p:nvPicPr>
          <p:cNvPr id="7" name="Picture 6" descr="Image result for ma dept of public health">
            <a:extLst>
              <a:ext uri="{FF2B5EF4-FFF2-40B4-BE49-F238E27FC236}">
                <a16:creationId xmlns:a16="http://schemas.microsoft.com/office/drawing/2014/main" id="{4F6D83C6-85AA-4435-84DE-D45FEF578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5268337"/>
            <a:ext cx="856899" cy="88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382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98438"/>
            <a:ext cx="8229600" cy="1111250"/>
          </a:xfrm>
        </p:spPr>
        <p:txBody>
          <a:bodyPr/>
          <a:lstStyle/>
          <a:p>
            <a:r>
              <a:rPr lang="en-US" altLang="en-US" b="0" dirty="0"/>
              <a:t>READY Study Specifics</a:t>
            </a:r>
            <a:endParaRPr lang="en-US" dirty="0"/>
          </a:p>
        </p:txBody>
      </p:sp>
      <p:sp>
        <p:nvSpPr>
          <p:cNvPr id="20482" name="Content Placeholder 2"/>
          <p:cNvSpPr>
            <a:spLocks noGrp="1"/>
          </p:cNvSpPr>
          <p:nvPr>
            <p:ph idx="1"/>
          </p:nvPr>
        </p:nvSpPr>
        <p:spPr>
          <a:xfrm>
            <a:off x="304800" y="1643742"/>
            <a:ext cx="8610600" cy="4876800"/>
          </a:xfrm>
        </p:spPr>
        <p:txBody>
          <a:bodyPr/>
          <a:lstStyle/>
          <a:p>
            <a:r>
              <a:rPr lang="en-US" altLang="en-US" sz="2400" dirty="0"/>
              <a:t>Principal Investigators</a:t>
            </a:r>
          </a:p>
          <a:p>
            <a:pPr lvl="1"/>
            <a:r>
              <a:rPr lang="en-US" altLang="en-US" sz="2000" dirty="0"/>
              <a:t>Lauren Smith, MD, MPH </a:t>
            </a:r>
          </a:p>
          <a:p>
            <a:pPr lvl="1"/>
            <a:r>
              <a:rPr lang="en-US" altLang="en-US" sz="2000" dirty="0"/>
              <a:t>Cheryl Bartlett, RN, MDPH</a:t>
            </a:r>
          </a:p>
          <a:p>
            <a:pPr lvl="1"/>
            <a:r>
              <a:rPr lang="en-US" altLang="en-US" sz="2000" dirty="0"/>
              <a:t>Jean Zotter, JD, MDPH</a:t>
            </a:r>
          </a:p>
          <a:p>
            <a:pPr lvl="1"/>
            <a:r>
              <a:rPr lang="en-US" altLang="en-US" sz="2000" dirty="0"/>
              <a:t>Megan Sandel, MD, MPH, Boston Medical Center </a:t>
            </a:r>
          </a:p>
          <a:p>
            <a:pPr lvl="1"/>
            <a:r>
              <a:rPr lang="en-US" altLang="en-US" sz="2000" dirty="0"/>
              <a:t>Matthew Sadof, MD, </a:t>
            </a:r>
            <a:r>
              <a:rPr lang="en-US" altLang="en-US" sz="2000" dirty="0" err="1"/>
              <a:t>Baystate</a:t>
            </a:r>
            <a:r>
              <a:rPr lang="en-US" altLang="en-US" sz="2000" dirty="0"/>
              <a:t> Medical Center</a:t>
            </a:r>
          </a:p>
          <a:p>
            <a:pPr>
              <a:lnSpc>
                <a:spcPct val="90000"/>
              </a:lnSpc>
            </a:pPr>
            <a:r>
              <a:rPr lang="en-US" altLang="en-US" sz="2400" dirty="0"/>
              <a:t>Funding</a:t>
            </a:r>
          </a:p>
          <a:p>
            <a:pPr lvl="1">
              <a:lnSpc>
                <a:spcPct val="90000"/>
              </a:lnSpc>
            </a:pPr>
            <a:r>
              <a:rPr lang="en-US" altLang="en-US" sz="2000" dirty="0"/>
              <a:t>American Recovery and Reinvestment Act (ARRA) NIEHS R01 grant ( #5R01ES017407-02)</a:t>
            </a:r>
          </a:p>
          <a:p>
            <a:pPr lvl="1">
              <a:lnSpc>
                <a:spcPct val="90000"/>
              </a:lnSpc>
            </a:pPr>
            <a:r>
              <a:rPr lang="en-US" altLang="en-US" sz="2000" dirty="0"/>
              <a:t>HUD Healthy Homes Technical Studies (#MALHH0227-10) </a:t>
            </a:r>
            <a:endParaRPr lang="en-US" altLang="en-US" sz="2400" dirty="0"/>
          </a:p>
          <a:p>
            <a:r>
              <a:rPr lang="en-US" altLang="en-US" sz="2400" dirty="0"/>
              <a:t>4½ year timeline (October 2009 – April 2014)</a:t>
            </a:r>
          </a:p>
          <a:p>
            <a:r>
              <a:rPr lang="en-US" altLang="en-US" sz="2400" dirty="0"/>
              <a:t>Enrollment target: 260 pairs (caregiver and child)</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098CE7E4-4DC9-40AF-9FD6-5996AB0BAC2E}"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33538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98438"/>
            <a:ext cx="8229600" cy="1111250"/>
          </a:xfrm>
        </p:spPr>
        <p:txBody>
          <a:bodyPr/>
          <a:lstStyle/>
          <a:p>
            <a:r>
              <a:rPr lang="en-US" altLang="en-US" b="0" dirty="0"/>
              <a:t>Data Collection</a:t>
            </a:r>
            <a:endParaRPr lang="en-US" b="0" dirty="0"/>
          </a:p>
        </p:txBody>
      </p:sp>
      <p:graphicFrame>
        <p:nvGraphicFramePr>
          <p:cNvPr id="20558" name="Group 78"/>
          <p:cNvGraphicFramePr>
            <a:graphicFrameLocks noGrp="1"/>
          </p:cNvGraphicFramePr>
          <p:nvPr>
            <p:ph idx="1"/>
            <p:extLst>
              <p:ext uri="{D42A27DB-BD31-4B8C-83A1-F6EECF244321}">
                <p14:modId xmlns:p14="http://schemas.microsoft.com/office/powerpoint/2010/main" val="1181651129"/>
              </p:ext>
            </p:extLst>
          </p:nvPr>
        </p:nvGraphicFramePr>
        <p:xfrm>
          <a:off x="457200" y="1676400"/>
          <a:ext cx="8305800" cy="4923791"/>
        </p:xfrm>
        <a:graphic>
          <a:graphicData uri="http://schemas.openxmlformats.org/drawingml/2006/table">
            <a:tbl>
              <a:tblPr/>
              <a:tblGrid>
                <a:gridCol w="2971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pitchFamily="34" charset="-128"/>
                          <a:cs typeface="Arial"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Visit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Visit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Visit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Visit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Visit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Follow up Phone 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pitchFamily="34" charset="-128"/>
                          <a:cs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8-12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Asthma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Asthma Related Health Outcomes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Asthma Caregiver’s Quality of 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accent6">
                              <a:lumMod val="60000"/>
                              <a:lumOff val="40000"/>
                            </a:schemeClr>
                          </a:solidFill>
                          <a:effectLst/>
                          <a:latin typeface="Arial" charset="0"/>
                          <a:ea typeface="ＭＳ Ｐゴシック" pitchFamily="34" charset="-128"/>
                          <a:cs typeface="Arial" charset="0"/>
                        </a:rPr>
                        <a:t>Environmental Home Walk Through/Asthma Trigger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accent6">
                            <a:lumMod val="60000"/>
                            <a:lumOff val="40000"/>
                          </a:schemeClr>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accent6">
                              <a:lumMod val="60000"/>
                              <a:lumOff val="40000"/>
                            </a:schemeClr>
                          </a:solidFill>
                          <a:effectLst/>
                          <a:latin typeface="Arial" charset="0"/>
                          <a:ea typeface="ＭＳ Ｐゴシック" pitchFamily="34" charset="-128"/>
                          <a:cs typeface="Arial"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accent6">
                            <a:lumMod val="60000"/>
                            <a:lumOff val="40000"/>
                          </a:schemeClr>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accent6">
                            <a:lumMod val="60000"/>
                            <a:lumOff val="40000"/>
                          </a:schemeClr>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accent6">
                              <a:lumMod val="60000"/>
                              <a:lumOff val="40000"/>
                            </a:schemeClr>
                          </a:solidFill>
                          <a:effectLst/>
                          <a:latin typeface="Arial" charset="0"/>
                          <a:ea typeface="ＭＳ Ｐゴシック" pitchFamily="34" charset="-128"/>
                          <a:cs typeface="Arial"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accent6">
                            <a:lumMod val="60000"/>
                            <a:lumOff val="40000"/>
                          </a:schemeClr>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Parental Expectations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5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Parental Family Priorities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ea typeface="ＭＳ Ｐゴシック" pitchFamily="34" charset="-128"/>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0557" name="Slide Number Placeholder 4"/>
          <p:cNvSpPr>
            <a:spLocks noGrp="1"/>
          </p:cNvSpPr>
          <p:nvPr>
            <p:ph type="sldNum" sz="quarter" idx="12"/>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DB2175-5977-4B77-8C62-831DD20DCF2E}"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436348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
        <p:nvSpPr>
          <p:cNvPr id="7" name="Title 1"/>
          <p:cNvSpPr>
            <a:spLocks noGrp="1"/>
          </p:cNvSpPr>
          <p:nvPr>
            <p:ph type="title"/>
          </p:nvPr>
        </p:nvSpPr>
        <p:spPr>
          <a:xfrm>
            <a:off x="457200" y="198438"/>
            <a:ext cx="8229600" cy="1111250"/>
          </a:xfrm>
        </p:spPr>
        <p:txBody>
          <a:bodyPr anchor="t"/>
          <a:lstStyle/>
          <a:p>
            <a:r>
              <a:rPr lang="en-US" altLang="en-US" sz="2800" b="0" dirty="0"/>
              <a:t>READY1 Questionnaire – 2010</a:t>
            </a:r>
            <a:endParaRPr lang="en-US" sz="2800" b="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67238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620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1111250"/>
          </a:xfrm>
        </p:spPr>
        <p:txBody>
          <a:bodyPr/>
          <a:lstStyle/>
          <a:p>
            <a:r>
              <a:rPr lang="en-US" altLang="en-US" b="0" dirty="0"/>
              <a:t>READY Environmental Factors</a:t>
            </a:r>
            <a:br>
              <a:rPr lang="en-US" altLang="en-US" b="0" dirty="0"/>
            </a:br>
            <a:r>
              <a:rPr lang="en-US" altLang="en-US" b="0" dirty="0"/>
              <a:t>– Pre vs Post</a:t>
            </a:r>
            <a:endParaRPr lang="en-US" b="0" dirty="0"/>
          </a:p>
        </p:txBody>
      </p:sp>
      <p:sp>
        <p:nvSpPr>
          <p:cNvPr id="28676" name="Slide Number Placeholder 4"/>
          <p:cNvSpPr>
            <a:spLocks noGrp="1"/>
          </p:cNvSpPr>
          <p:nvPr>
            <p:ph type="sldNum" sz="quarter" idx="12"/>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F3CD2E-F18B-438F-BF32-F0D1FA24B368}"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4"/>
          <p:cNvSpPr/>
          <p:nvPr/>
        </p:nvSpPr>
        <p:spPr>
          <a:xfrm>
            <a:off x="533400" y="1668463"/>
            <a:ext cx="1666875" cy="33813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22" b="1" i="0" u="none" strike="noStrike" kern="1200" baseline="0">
                <a:solidFill>
                  <a:srgbClr val="000000"/>
                </a:solidFill>
                <a:latin typeface="+mn-lt"/>
                <a:ea typeface="+mn-ea"/>
                <a:cs typeface="+mn-cs"/>
              </a:defRPr>
            </a:pPr>
            <a:r>
              <a:rPr kumimoji="0" lang="en-US" sz="1600" b="1" i="0" u="none" strike="noStrike" kern="1200" cap="none" spc="0" normalizeH="0" baseline="0" noProof="0" dirty="0">
                <a:ln>
                  <a:noFill/>
                </a:ln>
                <a:solidFill>
                  <a:srgbClr val="000000"/>
                </a:solidFill>
                <a:effectLst/>
                <a:uLnTx/>
                <a:uFillTx/>
                <a:latin typeface="Arial"/>
                <a:ea typeface="+mn-ea"/>
                <a:cs typeface="Arial"/>
              </a:rPr>
              <a:t>Percentage (%)</a:t>
            </a:r>
          </a:p>
        </p:txBody>
      </p:sp>
      <p:graphicFrame>
        <p:nvGraphicFramePr>
          <p:cNvPr id="9" name="Chart 8"/>
          <p:cNvGraphicFramePr>
            <a:graphicFrameLocks/>
          </p:cNvGraphicFramePr>
          <p:nvPr>
            <p:extLst/>
          </p:nvPr>
        </p:nvGraphicFramePr>
        <p:xfrm>
          <a:off x="762000" y="1668463"/>
          <a:ext cx="7924800" cy="4503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0" y="4343400"/>
            <a:ext cx="2551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3677764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b="0" dirty="0"/>
              <a:t>Environmental Scoring System</a:t>
            </a:r>
          </a:p>
        </p:txBody>
      </p:sp>
      <p:sp>
        <p:nvSpPr>
          <p:cNvPr id="3" name="Content Placeholder 2"/>
          <p:cNvSpPr>
            <a:spLocks noGrp="1"/>
          </p:cNvSpPr>
          <p:nvPr>
            <p:ph idx="1"/>
          </p:nvPr>
        </p:nvSpPr>
        <p:spPr>
          <a:xfrm>
            <a:off x="676274" y="1716312"/>
            <a:ext cx="7872639" cy="4525963"/>
          </a:xfrm>
        </p:spPr>
        <p:txBody>
          <a:bodyPr/>
          <a:lstStyle/>
          <a:p>
            <a:r>
              <a:rPr lang="en-US" sz="2400" dirty="0"/>
              <a:t>Used to assess cumulative </a:t>
            </a:r>
            <a:r>
              <a:rPr lang="en-US" sz="2400" b="1" dirty="0"/>
              <a:t>trigger burden</a:t>
            </a:r>
            <a:r>
              <a:rPr lang="en-US" sz="2400" dirty="0"/>
              <a:t> in a home.</a:t>
            </a:r>
          </a:p>
          <a:p>
            <a:r>
              <a:rPr lang="en-US" sz="2400" dirty="0"/>
              <a:t>The Environmental Composite Score is calculated based on both self-report or CHW observation of the following six asthma triggers: </a:t>
            </a:r>
            <a:r>
              <a:rPr lang="en-US" sz="2400" b="1" dirty="0"/>
              <a:t>dust, mold, pests, smoke, pets, and chemicals in the home.</a:t>
            </a:r>
          </a:p>
          <a:p>
            <a:r>
              <a:rPr lang="en-US" sz="2400" dirty="0"/>
              <a:t>Dummy variables (1 = present and 0 = not) are created to indicate whether each trigger is present or not for each family. </a:t>
            </a:r>
          </a:p>
          <a:p>
            <a:r>
              <a:rPr lang="en-US" sz="2400" dirty="0"/>
              <a:t>The composite score is then calculated by summing these six dummy variables. </a:t>
            </a:r>
          </a:p>
          <a:p>
            <a:r>
              <a:rPr lang="en-US" sz="2400" dirty="0"/>
              <a:t>Range of score is zero to six. </a:t>
            </a:r>
          </a:p>
          <a:p>
            <a:endParaRPr lang="en-US" sz="24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676432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sz="3200" b="0" dirty="0"/>
              <a:t>Evolution of Environmental Assessments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graphicFrame>
        <p:nvGraphicFramePr>
          <p:cNvPr id="7" name="Table 6"/>
          <p:cNvGraphicFramePr>
            <a:graphicFrameLocks noGrp="1"/>
          </p:cNvGraphicFramePr>
          <p:nvPr>
            <p:extLst/>
          </p:nvPr>
        </p:nvGraphicFramePr>
        <p:xfrm>
          <a:off x="381000" y="1600200"/>
          <a:ext cx="8458200" cy="480187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390650">
                <a:tc>
                  <a:txBody>
                    <a:bodyPr/>
                    <a:lstStyle/>
                    <a:p>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Number of Sections</a:t>
                      </a:r>
                      <a:r>
                        <a:rPr lang="en-US" baseline="0">
                          <a:solidFill>
                            <a:schemeClr val="tx1"/>
                          </a:solidFill>
                        </a:rPr>
                        <a:t> Containing Environmental Trigger Questions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Number of Questions about Environmental Triggers</a:t>
                      </a:r>
                    </a:p>
                    <a:p>
                      <a:endParaRPr lang="en-US" dirty="0">
                        <a:solidFill>
                          <a:schemeClr val="tx1"/>
                        </a:solidFill>
                      </a:endParaRPr>
                    </a:p>
                  </a:txBody>
                  <a:tcPr/>
                </a:tc>
                <a:extLst>
                  <a:ext uri="{0D108BD9-81ED-4DB2-BD59-A6C34878D82A}">
                    <a16:rowId xmlns:a16="http://schemas.microsoft.com/office/drawing/2014/main" val="10000"/>
                  </a:ext>
                </a:extLst>
              </a:tr>
              <a:tr h="1111250">
                <a:tc>
                  <a:txBody>
                    <a:bodyPr/>
                    <a:lstStyle/>
                    <a:p>
                      <a:r>
                        <a:rPr lang="en-US" dirty="0">
                          <a:solidFill>
                            <a:schemeClr val="tx1"/>
                          </a:solidFill>
                        </a:rPr>
                        <a:t>READY1</a:t>
                      </a:r>
                    </a:p>
                  </a:txBody>
                  <a:tcPr/>
                </a:tc>
                <a:tc>
                  <a:txBody>
                    <a:bodyPr/>
                    <a:lstStyle/>
                    <a:p>
                      <a:r>
                        <a:rPr lang="en-US" dirty="0">
                          <a:solidFill>
                            <a:schemeClr val="tx1"/>
                          </a:solidFill>
                        </a:rPr>
                        <a:t>5 Trigger-based </a:t>
                      </a:r>
                    </a:p>
                    <a:p>
                      <a:r>
                        <a:rPr lang="en-US" dirty="0">
                          <a:solidFill>
                            <a:schemeClr val="tx1"/>
                          </a:solidFill>
                        </a:rPr>
                        <a:t>4</a:t>
                      </a:r>
                      <a:r>
                        <a:rPr lang="en-US" baseline="0" dirty="0">
                          <a:solidFill>
                            <a:schemeClr val="tx1"/>
                          </a:solidFill>
                        </a:rPr>
                        <a:t> Room-based</a:t>
                      </a:r>
                    </a:p>
                    <a:p>
                      <a:r>
                        <a:rPr lang="en-US" baseline="0" dirty="0">
                          <a:solidFill>
                            <a:schemeClr val="tx1"/>
                          </a:solidFill>
                        </a:rPr>
                        <a:t>CHW walk through </a:t>
                      </a:r>
                      <a:endParaRPr lang="en-US" dirty="0">
                        <a:solidFill>
                          <a:schemeClr val="tx1"/>
                        </a:solidFill>
                      </a:endParaRPr>
                    </a:p>
                  </a:txBody>
                  <a:tcPr/>
                </a:tc>
                <a:tc>
                  <a:txBody>
                    <a:bodyPr/>
                    <a:lstStyle/>
                    <a:p>
                      <a:r>
                        <a:rPr lang="en-US" dirty="0">
                          <a:solidFill>
                            <a:schemeClr val="tx1"/>
                          </a:solidFill>
                        </a:rPr>
                        <a:t>47 self-report</a:t>
                      </a:r>
                    </a:p>
                    <a:p>
                      <a:endParaRPr lang="en-US" dirty="0">
                        <a:solidFill>
                          <a:schemeClr val="tx1"/>
                        </a:solidFill>
                      </a:endParaRPr>
                    </a:p>
                    <a:p>
                      <a:r>
                        <a:rPr lang="en-US" dirty="0">
                          <a:solidFill>
                            <a:schemeClr val="tx1"/>
                          </a:solidFill>
                        </a:rPr>
                        <a:t>185 walk through</a:t>
                      </a:r>
                    </a:p>
                  </a:txBody>
                  <a:tcPr/>
                </a:tc>
                <a:extLst>
                  <a:ext uri="{0D108BD9-81ED-4DB2-BD59-A6C34878D82A}">
                    <a16:rowId xmlns:a16="http://schemas.microsoft.com/office/drawing/2014/main" val="10001"/>
                  </a:ext>
                </a:extLst>
              </a:tr>
              <a:tr h="1111250">
                <a:tc>
                  <a:txBody>
                    <a:bodyPr/>
                    <a:lstStyle/>
                    <a:p>
                      <a:r>
                        <a:rPr lang="en-US" dirty="0">
                          <a:solidFill>
                            <a:schemeClr val="tx1"/>
                          </a:solidFill>
                        </a:rPr>
                        <a:t>READY2</a:t>
                      </a:r>
                    </a:p>
                  </a:txBody>
                  <a:tcPr/>
                </a:tc>
                <a:tc>
                  <a:txBody>
                    <a:bodyPr/>
                    <a:lstStyle/>
                    <a:p>
                      <a:r>
                        <a:rPr lang="en-US" dirty="0">
                          <a:solidFill>
                            <a:schemeClr val="tx1"/>
                          </a:solidFill>
                        </a:rPr>
                        <a:t>5 Trigger-based</a:t>
                      </a:r>
                    </a:p>
                    <a:p>
                      <a:r>
                        <a:rPr lang="en-US" dirty="0">
                          <a:solidFill>
                            <a:schemeClr val="tx1"/>
                          </a:solidFill>
                        </a:rPr>
                        <a:t>CHW</a:t>
                      </a:r>
                      <a:r>
                        <a:rPr lang="en-US" baseline="0" dirty="0">
                          <a:solidFill>
                            <a:schemeClr val="tx1"/>
                          </a:solidFill>
                        </a:rPr>
                        <a:t> Walk through</a:t>
                      </a:r>
                      <a:endParaRPr lang="en-US" dirty="0">
                        <a:solidFill>
                          <a:schemeClr val="tx1"/>
                        </a:solidFill>
                      </a:endParaRPr>
                    </a:p>
                  </a:txBody>
                  <a:tcPr/>
                </a:tc>
                <a:tc>
                  <a:txBody>
                    <a:bodyPr/>
                    <a:lstStyle/>
                    <a:p>
                      <a:r>
                        <a:rPr lang="en-US" dirty="0">
                          <a:solidFill>
                            <a:schemeClr val="tx1"/>
                          </a:solidFill>
                        </a:rPr>
                        <a:t>21 self-report </a:t>
                      </a:r>
                    </a:p>
                    <a:p>
                      <a:endParaRPr lang="en-US" dirty="0">
                        <a:solidFill>
                          <a:schemeClr val="tx1"/>
                        </a:solidFill>
                      </a:endParaRPr>
                    </a:p>
                    <a:p>
                      <a:r>
                        <a:rPr lang="en-US" dirty="0">
                          <a:solidFill>
                            <a:schemeClr val="tx1"/>
                          </a:solidFill>
                        </a:rPr>
                        <a:t>84 walk through</a:t>
                      </a:r>
                    </a:p>
                  </a:txBody>
                  <a:tcPr/>
                </a:tc>
                <a:extLst>
                  <a:ext uri="{0D108BD9-81ED-4DB2-BD59-A6C34878D82A}">
                    <a16:rowId xmlns:a16="http://schemas.microsoft.com/office/drawing/2014/main" val="10002"/>
                  </a:ext>
                </a:extLst>
              </a:tr>
              <a:tr h="1111250">
                <a:tc>
                  <a:txBody>
                    <a:bodyPr/>
                    <a:lstStyle/>
                    <a:p>
                      <a:r>
                        <a:rPr lang="en-US" dirty="0">
                          <a:solidFill>
                            <a:schemeClr val="tx1"/>
                          </a:solidFill>
                        </a:rPr>
                        <a:t>Reducing</a:t>
                      </a:r>
                      <a:r>
                        <a:rPr lang="en-US" baseline="0" dirty="0">
                          <a:solidFill>
                            <a:schemeClr val="tx1"/>
                          </a:solidFill>
                        </a:rPr>
                        <a:t> Older Adult Asthma Disparities (ROAAD)</a:t>
                      </a:r>
                      <a:endParaRPr lang="en-US" dirty="0">
                        <a:solidFill>
                          <a:schemeClr val="tx1"/>
                        </a:solidFill>
                      </a:endParaRPr>
                    </a:p>
                  </a:txBody>
                  <a:tcPr/>
                </a:tc>
                <a:tc>
                  <a:txBody>
                    <a:bodyPr/>
                    <a:lstStyle/>
                    <a:p>
                      <a:r>
                        <a:rPr lang="en-US" dirty="0">
                          <a:solidFill>
                            <a:schemeClr val="tx1"/>
                          </a:solidFill>
                        </a:rPr>
                        <a:t>4 Trigger</a:t>
                      </a:r>
                      <a:r>
                        <a:rPr lang="en-US" baseline="0" dirty="0">
                          <a:solidFill>
                            <a:schemeClr val="tx1"/>
                          </a:solidFill>
                        </a:rPr>
                        <a:t>-based </a:t>
                      </a:r>
                    </a:p>
                    <a:p>
                      <a:r>
                        <a:rPr lang="en-US" baseline="0" dirty="0">
                          <a:solidFill>
                            <a:schemeClr val="tx1"/>
                          </a:solidFill>
                        </a:rPr>
                        <a:t>CHW Walk through</a:t>
                      </a:r>
                      <a:endParaRPr lang="en-US" dirty="0">
                        <a:solidFill>
                          <a:schemeClr val="tx1"/>
                        </a:solidFill>
                      </a:endParaRPr>
                    </a:p>
                  </a:txBody>
                  <a:tcPr/>
                </a:tc>
                <a:tc>
                  <a:txBody>
                    <a:bodyPr/>
                    <a:lstStyle/>
                    <a:p>
                      <a:r>
                        <a:rPr lang="en-US" dirty="0">
                          <a:solidFill>
                            <a:schemeClr val="tx1"/>
                          </a:solidFill>
                        </a:rPr>
                        <a:t>15 self</a:t>
                      </a:r>
                      <a:r>
                        <a:rPr lang="en-US" baseline="0" dirty="0">
                          <a:solidFill>
                            <a:schemeClr val="tx1"/>
                          </a:solidFill>
                        </a:rPr>
                        <a:t>-report</a:t>
                      </a:r>
                    </a:p>
                    <a:p>
                      <a:r>
                        <a:rPr lang="en-US" baseline="0" dirty="0">
                          <a:solidFill>
                            <a:schemeClr val="tx1"/>
                          </a:solidFill>
                        </a:rPr>
                        <a:t>(includes 8 on tobacco)</a:t>
                      </a:r>
                    </a:p>
                    <a:p>
                      <a:endParaRPr lang="en-US" dirty="0">
                        <a:solidFill>
                          <a:schemeClr val="tx1"/>
                        </a:solidFill>
                      </a:endParaRPr>
                    </a:p>
                    <a:p>
                      <a:r>
                        <a:rPr lang="en-US" dirty="0">
                          <a:solidFill>
                            <a:schemeClr val="tx1"/>
                          </a:solidFill>
                        </a:rPr>
                        <a:t>56 walk through</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51402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b="0" dirty="0"/>
              <a:t>ESS Tool Overview</a:t>
            </a:r>
          </a:p>
        </p:txBody>
      </p:sp>
      <p:graphicFrame>
        <p:nvGraphicFramePr>
          <p:cNvPr id="5" name="Content Placeholder 4"/>
          <p:cNvGraphicFramePr>
            <a:graphicFrameLocks noGrp="1"/>
          </p:cNvGraphicFramePr>
          <p:nvPr>
            <p:ph idx="1"/>
            <p:extLst/>
          </p:nvPr>
        </p:nvGraphicFramePr>
        <p:xfrm>
          <a:off x="1" y="1515263"/>
          <a:ext cx="9143999" cy="5255666"/>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325758">
                  <a:extLst>
                    <a:ext uri="{9D8B030D-6E8A-4147-A177-3AD203B41FA5}">
                      <a16:colId xmlns:a16="http://schemas.microsoft.com/office/drawing/2014/main" val="20002"/>
                    </a:ext>
                  </a:extLst>
                </a:gridCol>
                <a:gridCol w="2703442">
                  <a:extLst>
                    <a:ext uri="{9D8B030D-6E8A-4147-A177-3AD203B41FA5}">
                      <a16:colId xmlns:a16="http://schemas.microsoft.com/office/drawing/2014/main" val="20003"/>
                    </a:ext>
                  </a:extLst>
                </a:gridCol>
              </a:tblGrid>
              <a:tr h="1140866">
                <a:tc>
                  <a:txBody>
                    <a:bodyPr/>
                    <a:lstStyle/>
                    <a:p>
                      <a:r>
                        <a:rPr lang="en-US" sz="1600" dirty="0">
                          <a:solidFill>
                            <a:schemeClr val="tx1"/>
                          </a:solidFill>
                        </a:rPr>
                        <a:t>Environmental Triggers</a:t>
                      </a:r>
                    </a:p>
                  </a:txBody>
                  <a:tcPr/>
                </a:tc>
                <a:tc>
                  <a:txBody>
                    <a:bodyPr/>
                    <a:lstStyle/>
                    <a:p>
                      <a:r>
                        <a:rPr lang="en-US" sz="1600" dirty="0">
                          <a:solidFill>
                            <a:schemeClr val="tx1"/>
                          </a:solidFill>
                        </a:rPr>
                        <a:t>Questionnaire</a:t>
                      </a:r>
                    </a:p>
                  </a:txBody>
                  <a:tcPr/>
                </a:tc>
                <a:tc>
                  <a:txBody>
                    <a:bodyPr/>
                    <a:lstStyle/>
                    <a:p>
                      <a:r>
                        <a:rPr lang="en-US" sz="1600" dirty="0">
                          <a:solidFill>
                            <a:schemeClr val="tx1"/>
                          </a:solidFill>
                        </a:rPr>
                        <a:t>Walk</a:t>
                      </a:r>
                      <a:r>
                        <a:rPr lang="en-US" sz="1600" baseline="0" dirty="0">
                          <a:solidFill>
                            <a:schemeClr val="tx1"/>
                          </a:solidFill>
                        </a:rPr>
                        <a:t>-through Assessment </a:t>
                      </a:r>
                    </a:p>
                    <a:p>
                      <a:endParaRPr lang="en-US" sz="1100" baseline="0" dirty="0">
                        <a:solidFill>
                          <a:schemeClr val="tx1"/>
                        </a:solidFill>
                      </a:endParaRPr>
                    </a:p>
                    <a:p>
                      <a:r>
                        <a:rPr lang="en-US" sz="1100" baseline="0" dirty="0">
                          <a:solidFill>
                            <a:schemeClr val="tx1"/>
                          </a:solidFill>
                        </a:rPr>
                        <a:t>(Living room/Child’s bedroom/Kitchen/Bathroom)</a:t>
                      </a:r>
                      <a:endParaRPr lang="en-US" sz="1100" dirty="0">
                        <a:solidFill>
                          <a:schemeClr val="tx1"/>
                        </a:solidFill>
                      </a:endParaRPr>
                    </a:p>
                  </a:txBody>
                  <a:tcPr/>
                </a:tc>
                <a:tc>
                  <a:txBody>
                    <a:bodyPr/>
                    <a:lstStyle/>
                    <a:p>
                      <a:r>
                        <a:rPr lang="en-US" sz="1600" dirty="0">
                          <a:solidFill>
                            <a:schemeClr val="tx1"/>
                          </a:solidFill>
                        </a:rPr>
                        <a:t>Decision Rules</a:t>
                      </a:r>
                    </a:p>
                  </a:txBody>
                  <a:tcPr/>
                </a:tc>
                <a:extLst>
                  <a:ext uri="{0D108BD9-81ED-4DB2-BD59-A6C34878D82A}">
                    <a16:rowId xmlns:a16="http://schemas.microsoft.com/office/drawing/2014/main" val="10000"/>
                  </a:ext>
                </a:extLst>
              </a:tr>
              <a:tr h="1245311">
                <a:tc>
                  <a:txBody>
                    <a:bodyPr/>
                    <a:lstStyle/>
                    <a:p>
                      <a:r>
                        <a:rPr lang="en-US" sz="1200" b="1" i="1" dirty="0"/>
                        <a:t>Dust</a:t>
                      </a:r>
                    </a:p>
                    <a:p>
                      <a:endParaRPr lang="en-US" sz="1200" b="1" i="1" dirty="0"/>
                    </a:p>
                  </a:txBody>
                  <a:tcPr/>
                </a:tc>
                <a:tc>
                  <a:txBody>
                    <a:bodyPr/>
                    <a:lstStyle/>
                    <a:p>
                      <a:r>
                        <a:rPr lang="en-US" sz="1200" b="1" dirty="0"/>
                        <a:t>No question from questionnaire</a:t>
                      </a:r>
                      <a:r>
                        <a:rPr lang="en-US" sz="1200" b="1" baseline="0" dirty="0"/>
                        <a:t> used</a:t>
                      </a:r>
                      <a:endParaRPr lang="en-US" sz="1200" b="1" dirty="0"/>
                    </a:p>
                  </a:txBody>
                  <a:tcPr/>
                </a:tc>
                <a:tc>
                  <a:txBody>
                    <a:bodyPr/>
                    <a:lstStyle/>
                    <a:p>
                      <a:r>
                        <a:rPr lang="en-US" sz="1200" b="1" dirty="0"/>
                        <a:t>Level</a:t>
                      </a:r>
                      <a:r>
                        <a:rPr lang="en-US" sz="1200" b="1" baseline="0" dirty="0"/>
                        <a:t> of dust on surface in room: </a:t>
                      </a:r>
                    </a:p>
                    <a:p>
                      <a:r>
                        <a:rPr lang="en-US" sz="1200" b="1" dirty="0"/>
                        <a:t>          Values:</a:t>
                      </a:r>
                      <a:r>
                        <a:rPr lang="en-US" sz="1200" b="1" baseline="0" dirty="0"/>
                        <a:t> 1 – none</a:t>
                      </a:r>
                    </a:p>
                    <a:p>
                      <a:r>
                        <a:rPr lang="en-US" sz="1200" b="1" baseline="0" dirty="0"/>
                        <a:t>                       2 – slight </a:t>
                      </a:r>
                    </a:p>
                    <a:p>
                      <a:r>
                        <a:rPr lang="en-US" sz="1200" b="1" baseline="0" dirty="0"/>
                        <a:t>                       3 – Moderate</a:t>
                      </a:r>
                    </a:p>
                    <a:p>
                      <a:r>
                        <a:rPr lang="en-US" sz="1200" b="1" baseline="0" dirty="0"/>
                        <a:t>                       4 – Heavy </a:t>
                      </a:r>
                    </a:p>
                    <a:p>
                      <a:endParaRPr lang="en-US" sz="1200" b="1" dirty="0"/>
                    </a:p>
                  </a:txBody>
                  <a:tcPr/>
                </a:tc>
                <a:tc>
                  <a:txBody>
                    <a:bodyPr/>
                    <a:lstStyle/>
                    <a:p>
                      <a:r>
                        <a:rPr lang="en-US" sz="1200" b="1" dirty="0"/>
                        <a:t>Exposure</a:t>
                      </a:r>
                      <a:r>
                        <a:rPr lang="en-US" sz="1200" b="1" baseline="0" dirty="0"/>
                        <a:t> to dust  (dust = 1), if:</a:t>
                      </a:r>
                    </a:p>
                    <a:p>
                      <a:endParaRPr lang="en-US" sz="1200" b="1" baseline="0" dirty="0"/>
                    </a:p>
                    <a:p>
                      <a:r>
                        <a:rPr lang="en-US" sz="1200" b="1" baseline="0" dirty="0"/>
                        <a:t>Level of dust on surfaces in a room is Moderate or Heavy</a:t>
                      </a:r>
                      <a:endParaRPr lang="en-US" sz="1200" b="1" dirty="0"/>
                    </a:p>
                  </a:txBody>
                  <a:tcPr/>
                </a:tc>
                <a:extLst>
                  <a:ext uri="{0D108BD9-81ED-4DB2-BD59-A6C34878D82A}">
                    <a16:rowId xmlns:a16="http://schemas.microsoft.com/office/drawing/2014/main" val="10001"/>
                  </a:ext>
                </a:extLst>
              </a:tr>
              <a:tr h="1245311">
                <a:tc>
                  <a:txBody>
                    <a:bodyPr/>
                    <a:lstStyle/>
                    <a:p>
                      <a:r>
                        <a:rPr lang="en-US" sz="1200" b="1" i="1" dirty="0"/>
                        <a:t>Mold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No question from questionnaire</a:t>
                      </a:r>
                      <a:r>
                        <a:rPr lang="en-US" sz="1200" b="1" baseline="0" dirty="0"/>
                        <a:t> used</a:t>
                      </a:r>
                      <a:endParaRPr lang="en-US" sz="1200" b="1" dirty="0"/>
                    </a:p>
                    <a:p>
                      <a:endParaRPr lang="en-US" sz="1200" b="1" dirty="0"/>
                    </a:p>
                  </a:txBody>
                  <a:tcPr/>
                </a:tc>
                <a:tc>
                  <a:txBody>
                    <a:bodyPr/>
                    <a:lstStyle/>
                    <a:p>
                      <a:pPr marL="342900" indent="-342900">
                        <a:buAutoNum type="arabicPeriod"/>
                      </a:pPr>
                      <a:r>
                        <a:rPr lang="en-US" sz="1200" b="1" dirty="0"/>
                        <a:t>Mold/Mildew</a:t>
                      </a:r>
                      <a:r>
                        <a:rPr lang="en-US" sz="1200" b="1" baseline="0" dirty="0"/>
                        <a:t> observed</a:t>
                      </a:r>
                      <a:endParaRPr lang="en-US" sz="1200" b="1" dirty="0"/>
                    </a:p>
                    <a:p>
                      <a:pPr marL="342900" indent="-342900">
                        <a:buAutoNum type="arabicPeriod"/>
                      </a:pPr>
                      <a:r>
                        <a:rPr lang="en-US" sz="1200" b="1" dirty="0"/>
                        <a:t>Past</a:t>
                      </a:r>
                      <a:r>
                        <a:rPr lang="en-US" sz="1200" b="1" baseline="0" dirty="0"/>
                        <a:t> 30 days, smelled mold or musty smell in home?</a:t>
                      </a:r>
                    </a:p>
                    <a:p>
                      <a:pPr marL="342900" indent="-342900">
                        <a:buAutoNum type="arabicPeriod"/>
                      </a:pPr>
                      <a:r>
                        <a:rPr lang="en-US" sz="1200" b="1" baseline="0" dirty="0"/>
                        <a:t>Water damage/leaking/drips observed</a:t>
                      </a:r>
                      <a:endParaRPr lang="en-US" sz="1200" b="1" dirty="0"/>
                    </a:p>
                  </a:txBody>
                  <a:tcPr/>
                </a:tc>
                <a:tc>
                  <a:txBody>
                    <a:bodyPr/>
                    <a:lstStyle/>
                    <a:p>
                      <a:r>
                        <a:rPr lang="en-US" sz="1200" b="1" dirty="0"/>
                        <a:t>Exposure to mold (mold </a:t>
                      </a:r>
                      <a:r>
                        <a:rPr lang="en-US" sz="1200" b="1" baseline="0" dirty="0"/>
                        <a:t>= 1), if </a:t>
                      </a:r>
                    </a:p>
                    <a:p>
                      <a:endParaRPr lang="en-US" sz="1200" b="1" baseline="0" dirty="0"/>
                    </a:p>
                    <a:p>
                      <a:r>
                        <a:rPr lang="en-US" sz="1200" b="1" baseline="0" dirty="0"/>
                        <a:t>Any evidence from walk through for mold/mildew or water leaking/dripping</a:t>
                      </a:r>
                      <a:endParaRPr lang="en-US" sz="1200" b="1" dirty="0"/>
                    </a:p>
                  </a:txBody>
                  <a:tcPr/>
                </a:tc>
                <a:extLst>
                  <a:ext uri="{0D108BD9-81ED-4DB2-BD59-A6C34878D82A}">
                    <a16:rowId xmlns:a16="http://schemas.microsoft.com/office/drawing/2014/main" val="10002"/>
                  </a:ext>
                </a:extLst>
              </a:tr>
              <a:tr h="1245311">
                <a:tc>
                  <a:txBody>
                    <a:bodyPr/>
                    <a:lstStyle/>
                    <a:p>
                      <a:r>
                        <a:rPr lang="en-US" sz="1200" b="1" i="1" dirty="0"/>
                        <a:t>Pests</a:t>
                      </a:r>
                    </a:p>
                  </a:txBody>
                  <a:tcPr/>
                </a:tc>
                <a:tc>
                  <a:txBody>
                    <a:bodyPr/>
                    <a:lstStyle/>
                    <a:p>
                      <a:pPr marL="228600" indent="-228600">
                        <a:buAutoNum type="arabicPeriod"/>
                      </a:pPr>
                      <a:r>
                        <a:rPr lang="en-US" sz="1200" b="1" dirty="0"/>
                        <a:t>Do</a:t>
                      </a:r>
                      <a:r>
                        <a:rPr lang="en-US" sz="1200" b="1" baseline="0" dirty="0"/>
                        <a:t> you have a problem with mice or rats in your home now or in the past 3 months?</a:t>
                      </a:r>
                    </a:p>
                    <a:p>
                      <a:pPr marL="228600" indent="-228600">
                        <a:buAutoNum type="arabicPeriod"/>
                      </a:pPr>
                      <a:r>
                        <a:rPr lang="en-US" sz="1200" b="1" baseline="0" dirty="0"/>
                        <a:t>Do you have cockroaches in your home now or in the past 3 months?</a:t>
                      </a:r>
                      <a:endParaRPr lang="en-US" sz="1200" b="1" dirty="0"/>
                    </a:p>
                  </a:txBody>
                  <a:tcPr/>
                </a:tc>
                <a:tc>
                  <a:txBody>
                    <a:bodyPr/>
                    <a:lstStyle/>
                    <a:p>
                      <a:r>
                        <a:rPr lang="en-US" sz="1200" b="1" dirty="0"/>
                        <a:t>Evidence</a:t>
                      </a:r>
                      <a:r>
                        <a:rPr lang="en-US" sz="1200" b="1" baseline="0" dirty="0"/>
                        <a:t> of cockroaches or rodents observed</a:t>
                      </a:r>
                      <a:endParaRPr lang="en-US" sz="1200" b="1" dirty="0"/>
                    </a:p>
                  </a:txBody>
                  <a:tcPr/>
                </a:tc>
                <a:tc>
                  <a:txBody>
                    <a:bodyPr/>
                    <a:lstStyle/>
                    <a:p>
                      <a:r>
                        <a:rPr lang="en-US" sz="1200" b="1" dirty="0"/>
                        <a:t>Exposure</a:t>
                      </a:r>
                      <a:r>
                        <a:rPr lang="en-US" sz="1200" b="1" baseline="0" dirty="0"/>
                        <a:t> to pests (pests = 1), if </a:t>
                      </a:r>
                    </a:p>
                    <a:p>
                      <a:pPr marL="228600" indent="-228600">
                        <a:buAutoNum type="arabicPeriod"/>
                      </a:pPr>
                      <a:r>
                        <a:rPr lang="en-US" sz="1200" b="1" baseline="0" dirty="0"/>
                        <a:t>Yes, within the past month, or</a:t>
                      </a:r>
                    </a:p>
                    <a:p>
                      <a:pPr marL="228600" indent="-228600">
                        <a:buAutoNum type="arabicPeriod"/>
                      </a:pPr>
                      <a:r>
                        <a:rPr lang="en-US" sz="1200" b="1" baseline="0" dirty="0"/>
                        <a:t>Yes, within the past 3 months but not now, or</a:t>
                      </a:r>
                    </a:p>
                    <a:p>
                      <a:pPr marL="228600" indent="-228600">
                        <a:buAutoNum type="arabicPeriod"/>
                      </a:pPr>
                      <a:r>
                        <a:rPr lang="en-US" sz="1200" b="1" baseline="0" dirty="0"/>
                        <a:t>Any evidence from walk through </a:t>
                      </a:r>
                    </a:p>
                    <a:p>
                      <a:pPr marL="228600" indent="-228600">
                        <a:buAutoNum type="arabicPeriod"/>
                      </a:pPr>
                      <a:endParaRPr lang="en-US" sz="1200" b="1"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91176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b="0" dirty="0"/>
              <a:t>ESS Tool Overview</a:t>
            </a:r>
          </a:p>
        </p:txBody>
      </p:sp>
      <p:graphicFrame>
        <p:nvGraphicFramePr>
          <p:cNvPr id="5" name="Content Placeholder 4"/>
          <p:cNvGraphicFramePr>
            <a:graphicFrameLocks noGrp="1"/>
          </p:cNvGraphicFramePr>
          <p:nvPr>
            <p:ph idx="1"/>
            <p:extLst/>
          </p:nvPr>
        </p:nvGraphicFramePr>
        <p:xfrm>
          <a:off x="152400" y="1463040"/>
          <a:ext cx="8762999" cy="50292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09799">
                  <a:extLst>
                    <a:ext uri="{9D8B030D-6E8A-4147-A177-3AD203B41FA5}">
                      <a16:colId xmlns:a16="http://schemas.microsoft.com/office/drawing/2014/main" val="20003"/>
                    </a:ext>
                  </a:extLst>
                </a:gridCol>
              </a:tblGrid>
              <a:tr h="0">
                <a:tc>
                  <a:txBody>
                    <a:bodyPr/>
                    <a:lstStyle/>
                    <a:p>
                      <a:endParaRPr lang="en-US" sz="1600" dirty="0">
                        <a:solidFill>
                          <a:schemeClr val="tx1"/>
                        </a:solidFill>
                      </a:endParaRP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1408235">
                <a:tc>
                  <a:txBody>
                    <a:bodyPr/>
                    <a:lstStyle/>
                    <a:p>
                      <a:r>
                        <a:rPr lang="en-US" sz="1200" b="1" i="1" dirty="0"/>
                        <a:t>Smoke</a:t>
                      </a:r>
                    </a:p>
                  </a:txBody>
                  <a:tcPr/>
                </a:tc>
                <a:tc>
                  <a:txBody>
                    <a:bodyPr/>
                    <a:lstStyle/>
                    <a:p>
                      <a:pPr marL="228600" indent="-228600">
                        <a:buAutoNum type="arabicPeriod"/>
                      </a:pPr>
                      <a:r>
                        <a:rPr lang="en-US" sz="1200" b="1" dirty="0"/>
                        <a:t>On how many of the past 7 days has anyone, including you, smoked</a:t>
                      </a:r>
                      <a:r>
                        <a:rPr lang="en-US" sz="1200" b="1" baseline="0" dirty="0"/>
                        <a:t> anywhere inside your home?</a:t>
                      </a:r>
                    </a:p>
                    <a:p>
                      <a:pPr marL="228600" indent="-228600">
                        <a:buAutoNum type="arabicPeriod"/>
                      </a:pPr>
                      <a:r>
                        <a:rPr lang="en-US" sz="1200" b="1" baseline="0" dirty="0"/>
                        <a:t>On how many of the past 7 days have you noticed/smelled tobacco smoke that comes from your neighbors’ units or other areas in your building anywhere inside your home?</a:t>
                      </a:r>
                      <a:endParaRPr lang="en-US" sz="1200" b="1" dirty="0"/>
                    </a:p>
                  </a:txBody>
                  <a:tcPr/>
                </a:tc>
                <a:tc>
                  <a:txBody>
                    <a:bodyPr/>
                    <a:lstStyle/>
                    <a:p>
                      <a:pPr marL="228600" indent="-228600">
                        <a:buAutoNum type="arabicPeriod"/>
                      </a:pPr>
                      <a:r>
                        <a:rPr lang="en-US" sz="1200" b="1" dirty="0"/>
                        <a:t>Cigarette butts or</a:t>
                      </a:r>
                      <a:r>
                        <a:rPr lang="en-US" sz="1200" b="1" baseline="0" dirty="0"/>
                        <a:t> ashtrays with ash observed</a:t>
                      </a:r>
                    </a:p>
                    <a:p>
                      <a:pPr marL="228600" indent="-228600">
                        <a:buAutoNum type="arabicPeriod"/>
                      </a:pPr>
                      <a:r>
                        <a:rPr lang="en-US" sz="1200" b="1" baseline="0" dirty="0"/>
                        <a:t>Tobacco odor observed</a:t>
                      </a:r>
                      <a:endParaRPr lang="en-US" sz="1200" b="1" dirty="0"/>
                    </a:p>
                  </a:txBody>
                  <a:tcPr/>
                </a:tc>
                <a:tc>
                  <a:txBody>
                    <a:bodyPr/>
                    <a:lstStyle/>
                    <a:p>
                      <a:r>
                        <a:rPr lang="en-US" sz="1200" b="1" dirty="0"/>
                        <a:t>Exposure</a:t>
                      </a:r>
                      <a:r>
                        <a:rPr lang="en-US" sz="1200" b="1" baseline="0" dirty="0"/>
                        <a:t> to smoke (smoke = 1), if</a:t>
                      </a:r>
                    </a:p>
                    <a:p>
                      <a:endParaRPr lang="en-US" sz="1200" b="1" baseline="0" dirty="0"/>
                    </a:p>
                    <a:p>
                      <a:pPr marL="228600" indent="-228600">
                        <a:buAutoNum type="arabicPeriod"/>
                      </a:pPr>
                      <a:r>
                        <a:rPr lang="en-US" sz="1200" b="1" baseline="0" dirty="0"/>
                        <a:t># of days &gt; 0, or, </a:t>
                      </a:r>
                    </a:p>
                    <a:p>
                      <a:pPr marL="228600" indent="-228600">
                        <a:buAutoNum type="arabicPeriod"/>
                      </a:pPr>
                      <a:r>
                        <a:rPr lang="en-US" sz="1200" b="1" baseline="0" dirty="0"/>
                        <a:t>Any evidence from walk through</a:t>
                      </a:r>
                      <a:endParaRPr lang="en-US" sz="1200" b="1" dirty="0"/>
                    </a:p>
                  </a:txBody>
                  <a:tcPr/>
                </a:tc>
                <a:extLst>
                  <a:ext uri="{0D108BD9-81ED-4DB2-BD59-A6C34878D82A}">
                    <a16:rowId xmlns:a16="http://schemas.microsoft.com/office/drawing/2014/main" val="10001"/>
                  </a:ext>
                </a:extLst>
              </a:tr>
              <a:tr h="975043">
                <a:tc>
                  <a:txBody>
                    <a:bodyPr/>
                    <a:lstStyle/>
                    <a:p>
                      <a:r>
                        <a:rPr lang="en-US" sz="1200" b="1" i="1" dirty="0"/>
                        <a:t>Pets</a:t>
                      </a:r>
                    </a:p>
                  </a:txBody>
                  <a:tcPr/>
                </a:tc>
                <a:tc>
                  <a:txBody>
                    <a:bodyPr/>
                    <a:lstStyle/>
                    <a:p>
                      <a:r>
                        <a:rPr lang="en-US" sz="1200" b="1" dirty="0"/>
                        <a:t>Do</a:t>
                      </a:r>
                      <a:r>
                        <a:rPr lang="en-US" sz="1200" b="1" baseline="0" dirty="0"/>
                        <a:t> you have any furry or feathered pets?</a:t>
                      </a:r>
                      <a:endParaRPr lang="en-US" sz="1200" b="1" dirty="0"/>
                    </a:p>
                  </a:txBody>
                  <a:tcPr/>
                </a:tc>
                <a:tc>
                  <a:txBody>
                    <a:bodyPr/>
                    <a:lstStyle/>
                    <a:p>
                      <a:pPr marL="0" indent="0">
                        <a:buNone/>
                      </a:pPr>
                      <a:r>
                        <a:rPr lang="en-US" sz="1200" b="1" dirty="0"/>
                        <a:t>NA</a:t>
                      </a:r>
                    </a:p>
                  </a:txBody>
                  <a:tcPr/>
                </a:tc>
                <a:tc>
                  <a:txBody>
                    <a:bodyPr/>
                    <a:lstStyle/>
                    <a:p>
                      <a:r>
                        <a:rPr lang="en-US" sz="1200" b="1" dirty="0"/>
                        <a:t>Exposure to pets (pets = 1),</a:t>
                      </a:r>
                      <a:r>
                        <a:rPr lang="en-US" sz="1200" b="1" baseline="0" dirty="0"/>
                        <a:t> if</a:t>
                      </a:r>
                    </a:p>
                    <a:p>
                      <a:endParaRPr lang="en-US" sz="1200" b="1" baseline="0" dirty="0"/>
                    </a:p>
                    <a:p>
                      <a:pPr marL="228600" indent="-228600">
                        <a:buAutoNum type="arabicPeriod"/>
                      </a:pPr>
                      <a:r>
                        <a:rPr lang="en-US" sz="1200" b="1" baseline="0" dirty="0"/>
                        <a:t>Yes, or </a:t>
                      </a:r>
                    </a:p>
                    <a:p>
                      <a:pPr marL="228600" indent="-228600">
                        <a:buAutoNum type="arabicPeriod"/>
                      </a:pPr>
                      <a:r>
                        <a:rPr lang="en-US" sz="1200" b="1" baseline="0" dirty="0"/>
                        <a:t>Types of pets listed</a:t>
                      </a:r>
                      <a:endParaRPr lang="en-US" sz="1200" b="1" dirty="0"/>
                    </a:p>
                  </a:txBody>
                  <a:tcPr/>
                </a:tc>
                <a:extLst>
                  <a:ext uri="{0D108BD9-81ED-4DB2-BD59-A6C34878D82A}">
                    <a16:rowId xmlns:a16="http://schemas.microsoft.com/office/drawing/2014/main" val="10002"/>
                  </a:ext>
                </a:extLst>
              </a:tr>
              <a:tr h="1278573">
                <a:tc>
                  <a:txBody>
                    <a:bodyPr/>
                    <a:lstStyle/>
                    <a:p>
                      <a:r>
                        <a:rPr lang="en-US" sz="1200" b="1" i="1" dirty="0"/>
                        <a:t>Chemicals</a:t>
                      </a:r>
                    </a:p>
                  </a:txBody>
                  <a:tcPr/>
                </a:tc>
                <a:tc>
                  <a:txBody>
                    <a:bodyPr/>
                    <a:lstStyle/>
                    <a:p>
                      <a:pPr marL="0" indent="0">
                        <a:buNone/>
                      </a:pPr>
                      <a:r>
                        <a:rPr lang="en-US" sz="1200" b="1" dirty="0"/>
                        <a:t>Do any of the following chemicals in your home have a strong odor that irritates your child’s asthma or makes the asthma worse?</a:t>
                      </a:r>
                    </a:p>
                    <a:p>
                      <a:pPr marL="228600" indent="-228600">
                        <a:buAutoNum type="arabicPeriod"/>
                      </a:pPr>
                      <a:r>
                        <a:rPr lang="en-US" sz="1200" b="1" dirty="0"/>
                        <a:t>Cleaning products that contain bleach or ammonia</a:t>
                      </a:r>
                    </a:p>
                    <a:p>
                      <a:pPr marL="228600" indent="-228600">
                        <a:buAutoNum type="arabicPeriod"/>
                      </a:pPr>
                      <a:r>
                        <a:rPr lang="en-US" sz="1200" b="1" dirty="0"/>
                        <a:t>Paint</a:t>
                      </a:r>
                      <a:r>
                        <a:rPr lang="en-US" sz="1200" b="1" baseline="0" dirty="0"/>
                        <a:t> products, solvents, glue</a:t>
                      </a:r>
                    </a:p>
                    <a:p>
                      <a:pPr marL="228600" indent="-228600">
                        <a:buAutoNum type="arabicPeriod"/>
                      </a:pPr>
                      <a:r>
                        <a:rPr lang="en-US" sz="1200" b="1" baseline="0" dirty="0"/>
                        <a:t>Air fresheners, scented candles, incense</a:t>
                      </a:r>
                    </a:p>
                    <a:p>
                      <a:pPr marL="228600" indent="-228600">
                        <a:buAutoNum type="arabicPeriod"/>
                      </a:pPr>
                      <a:r>
                        <a:rPr lang="en-US" sz="1200" b="1" baseline="0" dirty="0"/>
                        <a:t>Pesticides</a:t>
                      </a:r>
                      <a:endParaRPr lang="en-US" sz="1200" b="1" dirty="0"/>
                    </a:p>
                  </a:txBody>
                  <a:tcPr/>
                </a:tc>
                <a:tc>
                  <a:txBody>
                    <a:bodyPr/>
                    <a:lstStyle/>
                    <a:p>
                      <a:r>
                        <a:rPr lang="en-US" sz="1200" b="1" dirty="0"/>
                        <a:t>Odor observed</a:t>
                      </a:r>
                    </a:p>
                  </a:txBody>
                  <a:tcPr/>
                </a:tc>
                <a:tc>
                  <a:txBody>
                    <a:bodyPr/>
                    <a:lstStyle/>
                    <a:p>
                      <a:pPr marL="0" indent="0">
                        <a:buNone/>
                      </a:pPr>
                      <a:r>
                        <a:rPr lang="en-US" sz="1200" b="1" dirty="0"/>
                        <a:t>Exposure to chemical (chemical = 1), if</a:t>
                      </a:r>
                    </a:p>
                    <a:p>
                      <a:pPr marL="0" indent="0">
                        <a:buNone/>
                      </a:pPr>
                      <a:endParaRPr lang="en-US" sz="1200" b="1" dirty="0"/>
                    </a:p>
                    <a:p>
                      <a:pPr marL="228600" indent="-228600">
                        <a:buAutoNum type="arabicPeriod"/>
                      </a:pPr>
                      <a:r>
                        <a:rPr lang="en-US" sz="1200" b="1" dirty="0"/>
                        <a:t>If any one</a:t>
                      </a:r>
                      <a:r>
                        <a:rPr lang="en-US" sz="1200" b="1" baseline="0" dirty="0"/>
                        <a:t> specific type has been checked, or, </a:t>
                      </a:r>
                    </a:p>
                    <a:p>
                      <a:pPr marL="228600" indent="-228600">
                        <a:buAutoNum type="arabicPeriod"/>
                      </a:pPr>
                      <a:r>
                        <a:rPr lang="en-US" sz="1200" b="1" baseline="0" dirty="0"/>
                        <a:t>Other odor from walk-through assessment will be based on the text field CHW’s filled in.</a:t>
                      </a:r>
                    </a:p>
                    <a:p>
                      <a:pPr marL="0" indent="0">
                        <a:buNone/>
                      </a:pPr>
                      <a:r>
                        <a:rPr lang="en-US" sz="1200" b="1" baseline="0" dirty="0"/>
                        <a:t>(Do NOT count burning or cooking odors)</a:t>
                      </a:r>
                      <a:endParaRPr lang="en-US" sz="1200" b="1"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70364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85900" y="26633"/>
            <a:ext cx="6172200" cy="857250"/>
          </a:xfrm>
        </p:spPr>
        <p:txBody>
          <a:bodyPr/>
          <a:lstStyle/>
          <a:p>
            <a:pPr algn="ctr"/>
            <a:r>
              <a:rPr lang="en-US" altLang="en-US" sz="3200" dirty="0">
                <a:latin typeface="Arial" panose="020B0604020202020204" pitchFamily="34" charset="0"/>
                <a:cs typeface="Arial" panose="020B0604020202020204" pitchFamily="34" charset="0"/>
              </a:rPr>
              <a:t>Polling Question 1</a:t>
            </a:r>
          </a:p>
        </p:txBody>
      </p:sp>
      <p:sp>
        <p:nvSpPr>
          <p:cNvPr id="8" name="Content Placeholder 2"/>
          <p:cNvSpPr>
            <a:spLocks noGrp="1"/>
          </p:cNvSpPr>
          <p:nvPr>
            <p:ph idx="1"/>
          </p:nvPr>
        </p:nvSpPr>
        <p:spPr>
          <a:xfrm>
            <a:off x="1156120" y="1637579"/>
            <a:ext cx="7215962" cy="2772965"/>
          </a:xfrm>
        </p:spPr>
        <p:txBody>
          <a:bodyPr>
            <a:normAutofit/>
          </a:bodyPr>
          <a:lstStyle/>
          <a:p>
            <a:pPr marL="0" indent="0">
              <a:buNone/>
              <a:defRPr/>
            </a:pPr>
            <a:r>
              <a:rPr lang="en-US" sz="2400" b="1" dirty="0">
                <a:latin typeface="Arial" panose="020B0604020202020204" pitchFamily="34" charset="0"/>
                <a:cs typeface="Arial" panose="020B0604020202020204" pitchFamily="34" charset="0"/>
              </a:rPr>
              <a:t>Which type of organization do you represent? </a:t>
            </a: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385763" indent="-385763">
              <a:buFont typeface="+mj-lt"/>
              <a:buAutoNum type="arabicPeriod"/>
              <a:defRPr/>
            </a:pPr>
            <a:r>
              <a:rPr lang="en-US" sz="2100" dirty="0">
                <a:latin typeface="Arial" panose="020B0604020202020204" pitchFamily="34" charset="0"/>
                <a:cs typeface="Arial" panose="020B0604020202020204" pitchFamily="34" charset="0"/>
              </a:rPr>
              <a:t>Federal, state or local agency </a:t>
            </a:r>
          </a:p>
          <a:p>
            <a:pPr marL="385763" indent="-385763">
              <a:buFont typeface="+mj-lt"/>
              <a:buAutoNum type="arabicPeriod"/>
              <a:defRPr/>
            </a:pPr>
            <a:r>
              <a:rPr lang="en-US" sz="2100" dirty="0">
                <a:latin typeface="Arial" panose="020B0604020202020204" pitchFamily="34" charset="0"/>
                <a:cs typeface="Arial" panose="020B0604020202020204" pitchFamily="34" charset="0"/>
              </a:rPr>
              <a:t>Health care provider</a:t>
            </a:r>
          </a:p>
          <a:p>
            <a:pPr marL="385763" indent="-385763">
              <a:buFont typeface="+mj-lt"/>
              <a:buAutoNum type="arabicPeriod"/>
              <a:defRPr/>
            </a:pPr>
            <a:r>
              <a:rPr lang="en-US" sz="2100" dirty="0">
                <a:latin typeface="Arial" panose="020B0604020202020204" pitchFamily="34" charset="0"/>
                <a:cs typeface="Arial" panose="020B0604020202020204" pitchFamily="34" charset="0"/>
              </a:rPr>
              <a:t>Health plan</a:t>
            </a:r>
          </a:p>
          <a:p>
            <a:pPr marL="385763" indent="-385763">
              <a:buFont typeface="+mj-lt"/>
              <a:buAutoNum type="arabicPeriod"/>
              <a:defRPr/>
            </a:pPr>
            <a:r>
              <a:rPr lang="en-US" sz="2100" dirty="0">
                <a:latin typeface="Arial" panose="020B0604020202020204" pitchFamily="34" charset="0"/>
                <a:cs typeface="Arial" panose="020B0604020202020204" pitchFamily="34" charset="0"/>
              </a:rPr>
              <a:t>Community asthma program</a:t>
            </a:r>
          </a:p>
          <a:p>
            <a:pPr marL="385763" indent="-385763">
              <a:buFont typeface="+mj-lt"/>
              <a:buAutoNum type="arabicPeriod"/>
              <a:defRPr/>
            </a:pPr>
            <a:r>
              <a:rPr lang="en-US" sz="2100" dirty="0">
                <a:latin typeface="Arial" panose="020B0604020202020204" pitchFamily="34" charset="0"/>
                <a:cs typeface="Arial" panose="020B0604020202020204" pitchFamily="34" charset="0"/>
              </a:rPr>
              <a:t>Other </a:t>
            </a:r>
          </a:p>
        </p:txBody>
      </p:sp>
      <p:sp>
        <p:nvSpPr>
          <p:cNvPr id="2" name="Slide Number Placeholder 1">
            <a:extLst>
              <a:ext uri="{FF2B5EF4-FFF2-40B4-BE49-F238E27FC236}">
                <a16:creationId xmlns:a16="http://schemas.microsoft.com/office/drawing/2014/main" id="{14BBE091-9013-4300-96CA-A5C6E3DA9C6A}"/>
              </a:ext>
            </a:extLst>
          </p:cNvPr>
          <p:cNvSpPr>
            <a:spLocks noGrp="1"/>
          </p:cNvSpPr>
          <p:nvPr>
            <p:ph type="sldNum" sz="quarter" idx="12"/>
          </p:nvPr>
        </p:nvSpPr>
        <p:spPr/>
        <p:txBody>
          <a:bodyPr/>
          <a:lstStyle/>
          <a:p>
            <a:fld id="{BCAD788D-9986-4464-ACA9-9F8E4619CF8A}" type="slidenum">
              <a:rPr lang="en-US" smtClean="0"/>
              <a:t>2</a:t>
            </a:fld>
            <a:endParaRPr lang="en-US"/>
          </a:p>
        </p:txBody>
      </p:sp>
      <p:sp>
        <p:nvSpPr>
          <p:cNvPr id="5" name="TextBox 4">
            <a:extLst>
              <a:ext uri="{FF2B5EF4-FFF2-40B4-BE49-F238E27FC236}">
                <a16:creationId xmlns:a16="http://schemas.microsoft.com/office/drawing/2014/main" id="{3DBB44B5-418A-4087-AB56-9AB91935BC4A}"/>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33818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98438"/>
            <a:ext cx="8229600" cy="1111250"/>
          </a:xfrm>
        </p:spPr>
        <p:txBody>
          <a:bodyPr/>
          <a:lstStyle/>
          <a:p>
            <a:r>
              <a:rPr lang="en-US" altLang="en-US" b="0" dirty="0"/>
              <a:t>READY ESS</a:t>
            </a:r>
            <a:br>
              <a:rPr lang="en-US" altLang="en-US" b="0" dirty="0"/>
            </a:br>
            <a:r>
              <a:rPr lang="en-US" altLang="en-US" b="0" dirty="0"/>
              <a:t>Pre vs Post</a:t>
            </a:r>
            <a:endParaRPr lang="en-US" b="0" dirty="0"/>
          </a:p>
        </p:txBody>
      </p:sp>
      <p:sp>
        <p:nvSpPr>
          <p:cNvPr id="29701" name="Slide Number Placeholder 5"/>
          <p:cNvSpPr>
            <a:spLocks noGrp="1"/>
          </p:cNvSpPr>
          <p:nvPr>
            <p:ph type="sldNum" sz="quarter" idx="12"/>
          </p:nvPr>
        </p:nvSpPr>
        <p:spPr>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840E11-D50D-4089-A53D-AFD6C6A6B256}"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p:cNvSpPr/>
          <p:nvPr/>
        </p:nvSpPr>
        <p:spPr>
          <a:xfrm rot="16200000">
            <a:off x="-300038" y="3711575"/>
            <a:ext cx="1666875" cy="33972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22" b="1" i="0" u="none" strike="noStrike" kern="1200" baseline="0">
                <a:solidFill>
                  <a:srgbClr val="000000"/>
                </a:solidFill>
                <a:latin typeface="+mn-lt"/>
                <a:ea typeface="+mn-ea"/>
                <a:cs typeface="+mn-cs"/>
              </a:defRPr>
            </a:pPr>
            <a:r>
              <a:rPr kumimoji="0" lang="en-US" sz="1600" b="1" i="0" u="none" strike="noStrike" kern="1200" cap="none" spc="0" normalizeH="0" baseline="0" noProof="0" dirty="0">
                <a:ln>
                  <a:noFill/>
                </a:ln>
                <a:solidFill>
                  <a:srgbClr val="000000"/>
                </a:solidFill>
                <a:effectLst/>
                <a:uLnTx/>
                <a:uFillTx/>
                <a:latin typeface="Arial"/>
                <a:ea typeface="+mn-ea"/>
                <a:cs typeface="Arial"/>
              </a:rPr>
              <a:t>Percentage (%)</a:t>
            </a:r>
          </a:p>
        </p:txBody>
      </p:sp>
      <p:graphicFrame>
        <p:nvGraphicFramePr>
          <p:cNvPr id="10" name="Chart 9"/>
          <p:cNvGraphicFramePr>
            <a:graphicFrameLocks/>
          </p:cNvGraphicFramePr>
          <p:nvPr>
            <p:extLst/>
          </p:nvPr>
        </p:nvGraphicFramePr>
        <p:xfrm>
          <a:off x="740024" y="1600200"/>
          <a:ext cx="8077200" cy="484813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733800" y="6048224"/>
            <a:ext cx="208964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22" b="1" i="0" u="none" strike="noStrike" kern="1200" baseline="0">
                <a:solidFill>
                  <a:srgbClr val="000000"/>
                </a:solidFill>
                <a:latin typeface="+mn-lt"/>
                <a:ea typeface="+mn-ea"/>
                <a:cs typeface="+mn-cs"/>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ESS Score</a:t>
            </a: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720495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1C5D9314-9AAB-49DC-8359-F104ED69D701}"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47840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457200" y="152400"/>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FFFFFF"/>
                </a:solidFill>
                <a:effectLst/>
                <a:uLnTx/>
                <a:uFillTx/>
                <a:latin typeface="Arial"/>
                <a:ea typeface="+mj-ea"/>
                <a:cs typeface="Arial"/>
              </a:rPr>
              <a:t>ROAAD Questionnaire – 2015</a:t>
            </a:r>
            <a:endParaRPr kumimoji="0" lang="en-US" sz="3600" b="0" i="0" u="none" strike="noStrike" kern="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2889856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1C5D9314-9AAB-49DC-8359-F104ED69D701}"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
        <p:nvSpPr>
          <p:cNvPr id="7" name="Title 1"/>
          <p:cNvSpPr txBox="1">
            <a:spLocks/>
          </p:cNvSpPr>
          <p:nvPr/>
        </p:nvSpPr>
        <p:spPr bwMode="auto">
          <a:xfrm>
            <a:off x="457200" y="175973"/>
            <a:ext cx="8229600" cy="1111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a:ea typeface="+mj-ea"/>
                <a:cs typeface="Arial"/>
              </a:rPr>
              <a:t>ROAAD Interim ESS</a:t>
            </a:r>
            <a:br>
              <a:rPr kumimoji="0" lang="en-US" altLang="en-US" sz="3600" b="0" i="0" u="none" strike="noStrike" kern="1200" cap="none" spc="0" normalizeH="0" baseline="0" noProof="0" dirty="0">
                <a:ln>
                  <a:noFill/>
                </a:ln>
                <a:solidFill>
                  <a:srgbClr val="FFFFFF"/>
                </a:solidFill>
                <a:effectLst/>
                <a:uLnTx/>
                <a:uFillTx/>
                <a:latin typeface="Arial"/>
                <a:ea typeface="+mj-ea"/>
                <a:cs typeface="Arial"/>
              </a:rPr>
            </a:br>
            <a:r>
              <a:rPr kumimoji="0" lang="en-US" altLang="en-US" sz="3600" b="0" i="0" u="none" strike="noStrike" kern="1200" cap="none" spc="0" normalizeH="0" baseline="0" noProof="0" dirty="0">
                <a:ln>
                  <a:noFill/>
                </a:ln>
                <a:solidFill>
                  <a:srgbClr val="FFFFFF"/>
                </a:solidFill>
                <a:effectLst/>
                <a:uLnTx/>
                <a:uFillTx/>
                <a:latin typeface="Arial"/>
                <a:ea typeface="+mj-ea"/>
                <a:cs typeface="Arial"/>
              </a:rPr>
              <a:t>Pre vs Post</a:t>
            </a:r>
            <a:endParaRPr kumimoji="0" lang="en-US" sz="3600" b="0" i="0" u="none" strike="noStrike" kern="0" cap="none" spc="0" normalizeH="0" baseline="0" noProof="0" dirty="0">
              <a:ln>
                <a:noFill/>
              </a:ln>
              <a:solidFill>
                <a:srgbClr val="FFFFFF"/>
              </a:solidFill>
              <a:effectLst/>
              <a:uLnTx/>
              <a:uFillTx/>
              <a:latin typeface="Arial"/>
              <a:ea typeface="+mj-ea"/>
              <a:cs typeface="Arial"/>
            </a:endParaRPr>
          </a:p>
        </p:txBody>
      </p:sp>
      <p:sp>
        <p:nvSpPr>
          <p:cNvPr id="2" name="Rectangle 1"/>
          <p:cNvSpPr/>
          <p:nvPr/>
        </p:nvSpPr>
        <p:spPr bwMode="auto">
          <a:xfrm>
            <a:off x="7543800" y="4419600"/>
            <a:ext cx="67093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2"/>
          <p:cNvSpPr/>
          <p:nvPr/>
        </p:nvSpPr>
        <p:spPr bwMode="auto">
          <a:xfrm>
            <a:off x="10439400" y="2438400"/>
            <a:ext cx="91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3"/>
          <p:cNvSpPr/>
          <p:nvPr/>
        </p:nvSpPr>
        <p:spPr bwMode="auto">
          <a:xfrm>
            <a:off x="7716574" y="4152900"/>
            <a:ext cx="533400" cy="3429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p:nvPr/>
        </p:nvSpPr>
        <p:spPr bwMode="auto">
          <a:xfrm>
            <a:off x="-2971800" y="9906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8"/>
          <p:cNvSpPr/>
          <p:nvPr/>
        </p:nvSpPr>
        <p:spPr bwMode="auto">
          <a:xfrm>
            <a:off x="7612567" y="4397418"/>
            <a:ext cx="533400" cy="3429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Rectangle 9"/>
          <p:cNvSpPr/>
          <p:nvPr/>
        </p:nvSpPr>
        <p:spPr bwMode="auto">
          <a:xfrm>
            <a:off x="7716574" y="4740187"/>
            <a:ext cx="231461" cy="22364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Rectangle 10"/>
          <p:cNvSpPr/>
          <p:nvPr/>
        </p:nvSpPr>
        <p:spPr bwMode="auto">
          <a:xfrm flipV="1">
            <a:off x="6364266" y="4324350"/>
            <a:ext cx="265134" cy="33337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graphicFrame>
        <p:nvGraphicFramePr>
          <p:cNvPr id="17" name="Chart 16"/>
          <p:cNvGraphicFramePr>
            <a:graphicFrameLocks/>
          </p:cNvGraphicFramePr>
          <p:nvPr>
            <p:extLst/>
          </p:nvPr>
        </p:nvGraphicFramePr>
        <p:xfrm>
          <a:off x="381000" y="1552932"/>
          <a:ext cx="8263183" cy="4880888"/>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rot="16200000">
            <a:off x="-338715" y="3511771"/>
            <a:ext cx="208964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22" b="1" i="0" u="none" strike="noStrike" kern="1200" baseline="0">
                <a:solidFill>
                  <a:srgbClr val="000000"/>
                </a:solidFill>
                <a:latin typeface="+mn-lt"/>
                <a:ea typeface="+mn-ea"/>
                <a:cs typeface="+mn-cs"/>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Percentage</a:t>
            </a:r>
            <a:r>
              <a:rPr kumimoji="0" lang="en-US" sz="1600" b="1" i="0" u="none" strike="noStrike" kern="1200" cap="none" spc="0" normalizeH="0" baseline="0" noProof="0" dirty="0">
                <a:ln>
                  <a:noFill/>
                </a:ln>
                <a:solidFill>
                  <a:srgbClr val="000000"/>
                </a:solidFill>
                <a:effectLst/>
                <a:uLnTx/>
                <a:uFillTx/>
                <a:latin typeface="Arial"/>
                <a:ea typeface="+mn-ea"/>
                <a:cs typeface="Arial"/>
              </a:rPr>
              <a:t> (%)</a:t>
            </a:r>
          </a:p>
        </p:txBody>
      </p:sp>
      <p:sp>
        <p:nvSpPr>
          <p:cNvPr id="22" name="Rectangle 21"/>
          <p:cNvSpPr/>
          <p:nvPr/>
        </p:nvSpPr>
        <p:spPr>
          <a:xfrm>
            <a:off x="3733800" y="6448334"/>
            <a:ext cx="208964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22" b="1" i="0" u="none" strike="noStrike" kern="1200" baseline="0">
                <a:solidFill>
                  <a:srgbClr val="000000"/>
                </a:solidFill>
                <a:latin typeface="+mn-lt"/>
                <a:ea typeface="+mn-ea"/>
                <a:cs typeface="+mn-cs"/>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ESS Score</a:t>
            </a: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TextBox 14"/>
          <p:cNvSpPr txBox="1"/>
          <p:nvPr/>
        </p:nvSpPr>
        <p:spPr>
          <a:xfrm>
            <a:off x="7565604" y="5728025"/>
            <a:ext cx="533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&lt;5</a:t>
            </a:r>
          </a:p>
        </p:txBody>
      </p:sp>
      <p:sp>
        <p:nvSpPr>
          <p:cNvPr id="26" name="TextBox 25"/>
          <p:cNvSpPr txBox="1"/>
          <p:nvPr/>
        </p:nvSpPr>
        <p:spPr>
          <a:xfrm>
            <a:off x="6159376" y="5715000"/>
            <a:ext cx="533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&lt;5</a:t>
            </a:r>
          </a:p>
        </p:txBody>
      </p:sp>
    </p:spTree>
    <p:extLst>
      <p:ext uri="{BB962C8B-B14F-4D97-AF65-F5344CB8AC3E}">
        <p14:creationId xmlns:p14="http://schemas.microsoft.com/office/powerpoint/2010/main" val="16962298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b="0" dirty="0"/>
              <a:t>ESS Tool Evaluation Process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p:cNvSpPr txBox="1"/>
          <p:nvPr/>
        </p:nvSpPr>
        <p:spPr>
          <a:xfrm>
            <a:off x="228599" y="1624310"/>
            <a:ext cx="6850063" cy="538609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EPA funding awarded to Boston Public Health Commission (BPHC)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Research Team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BPHC</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Margaret Reid, MPA, RN (PI)</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Anjali Nath, MPH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Ervin Rivera, MPH candidate, Intern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MA Dept. of Public Health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Erica Marshall, MPH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Jing Guo, PhD</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Arial"/>
              </a:rPr>
              <a:t>Sanouri</a:t>
            </a:r>
            <a:r>
              <a:rPr kumimoji="0" lang="en-US" sz="1800" b="0" i="0" u="none" strike="noStrike" kern="1200" cap="none" spc="0" normalizeH="0" baseline="0" noProof="0" dirty="0">
                <a:ln>
                  <a:noFill/>
                </a:ln>
                <a:solidFill>
                  <a:srgbClr val="000000"/>
                </a:solidFill>
                <a:effectLst/>
                <a:uLnTx/>
                <a:uFillTx/>
                <a:latin typeface="Arial"/>
                <a:ea typeface="+mn-ea"/>
                <a:cs typeface="Arial"/>
              </a:rPr>
              <a:t> </a:t>
            </a:r>
            <a:r>
              <a:rPr kumimoji="0" lang="en-US" sz="1800" b="0" i="0" u="none" strike="noStrike" kern="1200" cap="none" spc="0" normalizeH="0" baseline="0" noProof="0" dirty="0" err="1">
                <a:ln>
                  <a:noFill/>
                </a:ln>
                <a:solidFill>
                  <a:srgbClr val="000000"/>
                </a:solidFill>
                <a:effectLst/>
                <a:uLnTx/>
                <a:uFillTx/>
                <a:latin typeface="Arial"/>
                <a:ea typeface="+mn-ea"/>
                <a:cs typeface="Arial"/>
              </a:rPr>
              <a:t>Ursprung</a:t>
            </a:r>
            <a:r>
              <a:rPr kumimoji="0" lang="en-US" sz="1800" b="0" i="0" u="none" strike="noStrike" kern="1200" cap="none" spc="0" normalizeH="0" baseline="0" noProof="0" dirty="0">
                <a:ln>
                  <a:noFill/>
                </a:ln>
                <a:solidFill>
                  <a:srgbClr val="000000"/>
                </a:solidFill>
                <a:effectLst/>
                <a:uLnTx/>
                <a:uFillTx/>
                <a:latin typeface="Arial"/>
                <a:ea typeface="+mn-ea"/>
                <a:cs typeface="Arial"/>
              </a:rPr>
              <a:t>, PhD</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Elizabeth Flood, MPH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a:rPr>
              <a:t>Harvard T.H. Chan School of Public Health</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Gary Adamkiewicz, MPH, PhD, Senior Researcher</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Zhao Dong, MS, ScD, Analyst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Marty M. Alvarez, Project Coordinator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A2530F7B-EBAD-498D-A44F-EA3ABB0A25F5}"/>
              </a:ext>
            </a:extLst>
          </p:cNvPr>
          <p:cNvPicPr>
            <a:picLocks noChangeAspect="1"/>
          </p:cNvPicPr>
          <p:nvPr/>
        </p:nvPicPr>
        <p:blipFill rotWithShape="1">
          <a:blip r:embed="rId3"/>
          <a:srcRect b="27344"/>
          <a:stretch/>
        </p:blipFill>
        <p:spPr>
          <a:xfrm>
            <a:off x="7134225" y="5029200"/>
            <a:ext cx="1781175" cy="1328737"/>
          </a:xfrm>
          <a:prstGeom prst="rect">
            <a:avLst/>
          </a:prstGeom>
        </p:spPr>
      </p:pic>
      <p:pic>
        <p:nvPicPr>
          <p:cNvPr id="6" name="Picture 5">
            <a:extLst>
              <a:ext uri="{FF2B5EF4-FFF2-40B4-BE49-F238E27FC236}">
                <a16:creationId xmlns:a16="http://schemas.microsoft.com/office/drawing/2014/main" id="{AD4F3C9D-4B7B-4F70-B2B7-0D1798CE420E}"/>
              </a:ext>
            </a:extLst>
          </p:cNvPr>
          <p:cNvPicPr/>
          <p:nvPr/>
        </p:nvPicPr>
        <p:blipFill>
          <a:blip r:embed="rId4" cstate="print"/>
          <a:srcRect r="67273"/>
          <a:stretch>
            <a:fillRect/>
          </a:stretch>
        </p:blipFill>
        <p:spPr bwMode="auto">
          <a:xfrm>
            <a:off x="7461196" y="1711723"/>
            <a:ext cx="1127230" cy="1337468"/>
          </a:xfrm>
          <a:prstGeom prst="rect">
            <a:avLst/>
          </a:prstGeom>
          <a:noFill/>
          <a:ln w="9525" algn="in">
            <a:noFill/>
            <a:miter lim="800000"/>
            <a:headEnd/>
            <a:tailEnd/>
          </a:ln>
          <a:effectLst/>
        </p:spPr>
      </p:pic>
      <p:pic>
        <p:nvPicPr>
          <p:cNvPr id="7" name="Picture 6" descr="Image result for ma dept of public health">
            <a:extLst>
              <a:ext uri="{FF2B5EF4-FFF2-40B4-BE49-F238E27FC236}">
                <a16:creationId xmlns:a16="http://schemas.microsoft.com/office/drawing/2014/main" id="{5DB8F123-B339-4C9D-972F-5CD6426E7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831" y="3491709"/>
            <a:ext cx="1301961" cy="133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428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Evaluation of ESS by Dong et. al</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962" y="1447800"/>
            <a:ext cx="4536510" cy="495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1752600"/>
            <a:ext cx="410436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of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To determine, “</a:t>
            </a:r>
            <a:r>
              <a:rPr kumimoji="0" lang="en-US" sz="1800" b="0" i="1" u="none" strike="noStrike" kern="1200" cap="none" spc="0" normalizeH="0" baseline="0" noProof="0" dirty="0">
                <a:ln>
                  <a:noFill/>
                </a:ln>
                <a:solidFill>
                  <a:srgbClr val="000000"/>
                </a:solidFill>
                <a:effectLst/>
                <a:uLnTx/>
                <a:uFillTx/>
                <a:latin typeface="Arial"/>
                <a:ea typeface="+mn-ea"/>
                <a:cs typeface="Arial"/>
              </a:rPr>
              <a:t>whether ESS would be a good approach for measuring environmental triggers and predicting asthma outcomes across different programs and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Conclusions.</a:t>
            </a:r>
            <a:r>
              <a:rPr kumimoji="0" lang="en-US" sz="1800" b="0" i="0" u="none" strike="noStrike" kern="1200" cap="none" spc="0" normalizeH="0" baseline="0" noProof="0" dirty="0">
                <a:ln>
                  <a:noFill/>
                </a:ln>
                <a:solidFill>
                  <a:srgbClr val="000000"/>
                </a:solidFill>
                <a:effectLst/>
                <a:uLnTx/>
                <a:uFillTx/>
                <a:latin typeface="Arial"/>
                <a:ea typeface="+mn-ea"/>
                <a:cs typeface="Arial"/>
              </a:rPr>
              <a:t> </a:t>
            </a:r>
            <a:br>
              <a:rPr kumimoji="0" lang="en-US" sz="1800" b="0" i="0" u="none" strike="noStrike" kern="1200" cap="none" spc="0" normalizeH="0" baseline="0" noProof="0" dirty="0">
                <a:ln>
                  <a:noFill/>
                </a:ln>
                <a:solidFill>
                  <a:srgbClr val="000000"/>
                </a:solidFill>
                <a:effectLst/>
                <a:uLnTx/>
                <a:uFillTx/>
                <a:latin typeface="Arial"/>
                <a:ea typeface="+mn-ea"/>
                <a:cs typeface="Arial"/>
              </a:rPr>
            </a:br>
            <a:r>
              <a:rPr kumimoji="0" lang="en-US" sz="1800" b="0" i="0" u="none" strike="noStrike" kern="1200" cap="none" spc="0" normalizeH="0" baseline="0" noProof="0" dirty="0">
                <a:ln>
                  <a:noFill/>
                </a:ln>
                <a:solidFill>
                  <a:srgbClr val="000000"/>
                </a:solidFill>
                <a:effectLst/>
                <a:uLnTx/>
                <a:uFillTx/>
                <a:latin typeface="Arial"/>
                <a:ea typeface="+mn-ea"/>
                <a:cs typeface="Arial"/>
              </a:rPr>
              <a:t>ESS </a:t>
            </a:r>
            <a:r>
              <a:rPr kumimoji="0" lang="en-US" sz="1800" b="0" i="1" u="none" strike="noStrike" kern="1200" cap="none" spc="0" normalizeH="0" baseline="0" noProof="0" dirty="0">
                <a:ln>
                  <a:noFill/>
                </a:ln>
                <a:solidFill>
                  <a:srgbClr val="000000"/>
                </a:solidFill>
                <a:effectLst/>
                <a:uLnTx/>
                <a:uFillTx/>
                <a:latin typeface="Arial"/>
                <a:ea typeface="+mn-ea"/>
                <a:cs typeface="Arial"/>
              </a:rPr>
              <a:t>“is a useful tool for measuring home asthma triggers and can be applied regardless of program and survey designs, and that demographics of the target population may influence the improvement in asthma outcomes. </a:t>
            </a:r>
            <a:br>
              <a:rPr kumimoji="0" lang="en-US" sz="1800" b="0" i="1" u="none" strike="noStrike" kern="1200" cap="none" spc="0" normalizeH="0" baseline="0" noProof="0" dirty="0">
                <a:ln>
                  <a:noFill/>
                </a:ln>
                <a:solidFill>
                  <a:srgbClr val="000000"/>
                </a:solidFill>
                <a:effectLst/>
                <a:uLnTx/>
                <a:uFillTx/>
                <a:latin typeface="Arial"/>
                <a:ea typeface="+mn-ea"/>
                <a:cs typeface="Arial"/>
              </a:rPr>
            </a:br>
            <a:r>
              <a:rPr kumimoji="0" lang="en-US" sz="1800" b="0" i="1" u="none" strike="noStrike" kern="1200" cap="none" spc="0" normalizeH="0" baseline="0" noProof="0" dirty="0">
                <a:ln>
                  <a:noFill/>
                </a:ln>
                <a:solidFill>
                  <a:srgbClr val="000000"/>
                </a:solidFill>
                <a:effectLst/>
                <a:uLnTx/>
                <a:uFillTx/>
                <a:latin typeface="Arial"/>
                <a:ea typeface="+mn-ea"/>
                <a:cs typeface="Arial"/>
              </a:rPr>
              <a:t>(Am J Public Health. 2018;108:103–111. doi:10.2105/AJPH.2017.304125)”</a:t>
            </a:r>
          </a:p>
        </p:txBody>
      </p:sp>
    </p:spTree>
    <p:extLst>
      <p:ext uri="{BB962C8B-B14F-4D97-AF65-F5344CB8AC3E}">
        <p14:creationId xmlns:p14="http://schemas.microsoft.com/office/powerpoint/2010/main" val="3127404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DBE2-B0D4-40F2-A22D-FBECC6CE09AF}"/>
              </a:ext>
            </a:extLst>
          </p:cNvPr>
          <p:cNvSpPr>
            <a:spLocks noGrp="1"/>
          </p:cNvSpPr>
          <p:nvPr>
            <p:ph type="title"/>
          </p:nvPr>
        </p:nvSpPr>
        <p:spPr>
          <a:xfrm>
            <a:off x="630238" y="198438"/>
            <a:ext cx="8056562" cy="1111250"/>
          </a:xfrm>
        </p:spPr>
        <p:txBody>
          <a:bodyPr/>
          <a:lstStyle/>
          <a:p>
            <a:r>
              <a:rPr lang="en-US" b="0" dirty="0"/>
              <a:t>Value of the ESS Tool Evaluation</a:t>
            </a:r>
          </a:p>
        </p:txBody>
      </p:sp>
      <p:sp>
        <p:nvSpPr>
          <p:cNvPr id="3" name="Content Placeholder 2">
            <a:extLst>
              <a:ext uri="{FF2B5EF4-FFF2-40B4-BE49-F238E27FC236}">
                <a16:creationId xmlns:a16="http://schemas.microsoft.com/office/drawing/2014/main" id="{AB111919-9654-43E1-A87F-C443D6579A71}"/>
              </a:ext>
            </a:extLst>
          </p:cNvPr>
          <p:cNvSpPr>
            <a:spLocks noGrp="1"/>
          </p:cNvSpPr>
          <p:nvPr>
            <p:ph idx="1"/>
          </p:nvPr>
        </p:nvSpPr>
        <p:spPr>
          <a:xfrm>
            <a:off x="361950" y="1585912"/>
            <a:ext cx="7791450" cy="4129088"/>
          </a:xfrm>
        </p:spPr>
        <p:txBody>
          <a:bodyPr/>
          <a:lstStyle/>
          <a:p>
            <a:pPr marL="0" indent="0">
              <a:buNone/>
            </a:pPr>
            <a:r>
              <a:rPr lang="en-US" sz="2400" b="1" dirty="0"/>
              <a:t>Boston Asthma Home Visit Collaborative (BAHVC)</a:t>
            </a:r>
          </a:p>
          <a:p>
            <a:pPr>
              <a:buFont typeface="Wingdings" panose="05000000000000000000" pitchFamily="2" charset="2"/>
              <a:buChar char="Ø"/>
            </a:pPr>
            <a:endParaRPr lang="en-US" sz="1000" dirty="0"/>
          </a:p>
          <a:p>
            <a:pPr>
              <a:buFont typeface="Wingdings" panose="05000000000000000000" pitchFamily="2" charset="2"/>
              <a:buChar char="Ø"/>
            </a:pPr>
            <a:r>
              <a:rPr lang="en-US" sz="2400" dirty="0"/>
              <a:t>BPHC has convened the BAHVC since 2011 with support from the EPA .</a:t>
            </a:r>
          </a:p>
          <a:p>
            <a:pPr lvl="1"/>
            <a:r>
              <a:rPr lang="en-US" sz="2400" dirty="0"/>
              <a:t>5 Asthma Home Visit Programs </a:t>
            </a:r>
          </a:p>
          <a:p>
            <a:pPr lvl="1"/>
            <a:r>
              <a:rPr lang="en-US" sz="2400" dirty="0"/>
              <a:t>Trained CHWs </a:t>
            </a:r>
          </a:p>
          <a:p>
            <a:pPr lvl="1"/>
            <a:r>
              <a:rPr lang="en-US" sz="2400" dirty="0"/>
              <a:t>Standardized home visit questionnaire and protocols (revisions)</a:t>
            </a:r>
          </a:p>
          <a:p>
            <a:pPr lvl="1"/>
            <a:r>
              <a:rPr lang="en-US" sz="2400" dirty="0"/>
              <a:t>Collect monthly data</a:t>
            </a:r>
          </a:p>
          <a:p>
            <a:pPr lvl="1"/>
            <a:r>
              <a:rPr lang="en-US" sz="2400" dirty="0"/>
              <a:t>Serve in multiple languages</a:t>
            </a:r>
          </a:p>
          <a:p>
            <a:pPr marL="457200" lvl="1"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15FE5C7D-04EA-477E-8D6E-8BA9368745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5" name="Picture 4" descr="http://bphc.org/whatwedo/healthy-homes-environment/asthma/PublishingImages/BMC.png">
            <a:extLst>
              <a:ext uri="{FF2B5EF4-FFF2-40B4-BE49-F238E27FC236}">
                <a16:creationId xmlns:a16="http://schemas.microsoft.com/office/drawing/2014/main" id="{3EBF754D-BB31-4C22-98E6-C43EBCD7AD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35813" y="3254375"/>
            <a:ext cx="1724025" cy="885825"/>
          </a:xfrm>
          <a:prstGeom prst="rect">
            <a:avLst/>
          </a:prstGeom>
          <a:noFill/>
          <a:ln>
            <a:noFill/>
          </a:ln>
        </p:spPr>
      </p:pic>
      <p:pic>
        <p:nvPicPr>
          <p:cNvPr id="6" name="Picture 5" descr="http://bphc.org/whatwedo/healthy-homes-environment/asthma/PublishingImages/Tufts_Floating.png">
            <a:hlinkClick r:id="rId4"/>
            <a:extLst>
              <a:ext uri="{FF2B5EF4-FFF2-40B4-BE49-F238E27FC236}">
                <a16:creationId xmlns:a16="http://schemas.microsoft.com/office/drawing/2014/main" id="{E80A1316-A3ED-4497-A6F4-A37F2CCD786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1193" y="5675312"/>
            <a:ext cx="1943100" cy="1009650"/>
          </a:xfrm>
          <a:prstGeom prst="rect">
            <a:avLst/>
          </a:prstGeom>
          <a:noFill/>
          <a:ln>
            <a:noFill/>
          </a:ln>
        </p:spPr>
      </p:pic>
      <p:pic>
        <p:nvPicPr>
          <p:cNvPr id="7" name="Picture 6" descr="http://bphc.org/whatwedo/healthy-homes-environment/asthma/PublishingImages/Partners_Asthma.png">
            <a:extLst>
              <a:ext uri="{FF2B5EF4-FFF2-40B4-BE49-F238E27FC236}">
                <a16:creationId xmlns:a16="http://schemas.microsoft.com/office/drawing/2014/main" id="{6125CC74-FFED-4DDA-B51F-4B897511B1F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85038" y="4721224"/>
            <a:ext cx="1676400" cy="742950"/>
          </a:xfrm>
          <a:prstGeom prst="rect">
            <a:avLst/>
          </a:prstGeom>
          <a:noFill/>
          <a:ln>
            <a:noFill/>
          </a:ln>
        </p:spPr>
      </p:pic>
      <p:pic>
        <p:nvPicPr>
          <p:cNvPr id="8" name="Picture 7" descr="http://bphc.org/whatwedo/healthy-homes-environment/asthma/PublishingImages/Boston_Childrens_Hospital.jpg">
            <a:hlinkClick r:id="rId7"/>
            <a:extLst>
              <a:ext uri="{FF2B5EF4-FFF2-40B4-BE49-F238E27FC236}">
                <a16:creationId xmlns:a16="http://schemas.microsoft.com/office/drawing/2014/main" id="{BB248213-6713-4678-8D89-3E3C45B3E20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292475" y="5889624"/>
            <a:ext cx="2905125" cy="581025"/>
          </a:xfrm>
          <a:prstGeom prst="rect">
            <a:avLst/>
          </a:prstGeom>
          <a:noFill/>
          <a:ln>
            <a:noFill/>
          </a:ln>
        </p:spPr>
      </p:pic>
      <p:pic>
        <p:nvPicPr>
          <p:cNvPr id="10" name="Picture 9" descr="http://bphc.org/whatwedo/healthy-homes-environment/asthma/PublishingImages/NHP.png">
            <a:hlinkClick r:id="rId9"/>
            <a:extLst>
              <a:ext uri="{FF2B5EF4-FFF2-40B4-BE49-F238E27FC236}">
                <a16:creationId xmlns:a16="http://schemas.microsoft.com/office/drawing/2014/main" id="{99B388CA-4A18-444B-BE20-EF20DCE236A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697665" y="5822950"/>
            <a:ext cx="2114550" cy="714375"/>
          </a:xfrm>
          <a:prstGeom prst="rect">
            <a:avLst/>
          </a:prstGeom>
          <a:noFill/>
          <a:ln>
            <a:noFill/>
          </a:ln>
        </p:spPr>
      </p:pic>
      <p:pic>
        <p:nvPicPr>
          <p:cNvPr id="11" name="Picture 10">
            <a:extLst>
              <a:ext uri="{FF2B5EF4-FFF2-40B4-BE49-F238E27FC236}">
                <a16:creationId xmlns:a16="http://schemas.microsoft.com/office/drawing/2014/main" id="{B680A1FA-024C-4F41-A92A-A6FC28075DF7}"/>
              </a:ext>
            </a:extLst>
          </p:cNvPr>
          <p:cNvPicPr/>
          <p:nvPr/>
        </p:nvPicPr>
        <p:blipFill>
          <a:blip r:embed="rId11" cstate="print"/>
          <a:srcRect r="67273"/>
          <a:stretch>
            <a:fillRect/>
          </a:stretch>
        </p:blipFill>
        <p:spPr bwMode="auto">
          <a:xfrm>
            <a:off x="7897815" y="2008981"/>
            <a:ext cx="914400" cy="1040210"/>
          </a:xfrm>
          <a:prstGeom prst="rect">
            <a:avLst/>
          </a:prstGeom>
          <a:noFill/>
          <a:ln w="9525" algn="in">
            <a:noFill/>
            <a:miter lim="800000"/>
            <a:headEnd/>
            <a:tailEnd/>
          </a:ln>
          <a:effectLst/>
        </p:spPr>
      </p:pic>
    </p:spTree>
    <p:extLst>
      <p:ext uri="{BB962C8B-B14F-4D97-AF65-F5344CB8AC3E}">
        <p14:creationId xmlns:p14="http://schemas.microsoft.com/office/powerpoint/2010/main" val="28490494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DBE2-B0D4-40F2-A22D-FBECC6CE09AF}"/>
              </a:ext>
            </a:extLst>
          </p:cNvPr>
          <p:cNvSpPr>
            <a:spLocks noGrp="1"/>
          </p:cNvSpPr>
          <p:nvPr>
            <p:ph type="title"/>
          </p:nvPr>
        </p:nvSpPr>
        <p:spPr>
          <a:xfrm>
            <a:off x="630238" y="198438"/>
            <a:ext cx="8056562" cy="1111250"/>
          </a:xfrm>
        </p:spPr>
        <p:txBody>
          <a:bodyPr/>
          <a:lstStyle/>
          <a:p>
            <a:r>
              <a:rPr lang="en-US" b="0" dirty="0"/>
              <a:t>Value of the ESS Tool Evaluation</a:t>
            </a:r>
          </a:p>
        </p:txBody>
      </p:sp>
      <p:sp>
        <p:nvSpPr>
          <p:cNvPr id="3" name="Content Placeholder 2">
            <a:extLst>
              <a:ext uri="{FF2B5EF4-FFF2-40B4-BE49-F238E27FC236}">
                <a16:creationId xmlns:a16="http://schemas.microsoft.com/office/drawing/2014/main" id="{AB111919-9654-43E1-A87F-C443D6579A71}"/>
              </a:ext>
            </a:extLst>
          </p:cNvPr>
          <p:cNvSpPr>
            <a:spLocks noGrp="1"/>
          </p:cNvSpPr>
          <p:nvPr>
            <p:ph idx="1"/>
          </p:nvPr>
        </p:nvSpPr>
        <p:spPr>
          <a:xfrm>
            <a:off x="849313" y="1585912"/>
            <a:ext cx="7791450" cy="4738688"/>
          </a:xfrm>
        </p:spPr>
        <p:txBody>
          <a:bodyPr/>
          <a:lstStyle/>
          <a:p>
            <a:pPr marL="57150" indent="0">
              <a:lnSpc>
                <a:spcPct val="150000"/>
              </a:lnSpc>
              <a:buNone/>
            </a:pPr>
            <a:r>
              <a:rPr lang="en-US" sz="2400" b="1" dirty="0"/>
              <a:t>Opportunities</a:t>
            </a:r>
          </a:p>
          <a:p>
            <a:pPr>
              <a:lnSpc>
                <a:spcPct val="150000"/>
              </a:lnSpc>
              <a:buFont typeface="Wingdings" panose="05000000000000000000" pitchFamily="2" charset="2"/>
              <a:buChar char="ü"/>
            </a:pPr>
            <a:r>
              <a:rPr lang="en-US" sz="2400" dirty="0"/>
              <a:t>Analyze BAHVC data for the first time</a:t>
            </a:r>
          </a:p>
          <a:p>
            <a:pPr>
              <a:lnSpc>
                <a:spcPct val="150000"/>
              </a:lnSpc>
              <a:buFont typeface="Wingdings" panose="05000000000000000000" pitchFamily="2" charset="2"/>
              <a:buChar char="ü"/>
            </a:pPr>
            <a:r>
              <a:rPr lang="en-US" sz="2400" dirty="0"/>
              <a:t>Assess impact of our services</a:t>
            </a:r>
          </a:p>
          <a:p>
            <a:pPr lvl="1">
              <a:lnSpc>
                <a:spcPct val="150000"/>
              </a:lnSpc>
              <a:buFont typeface="Wingdings" panose="05000000000000000000" pitchFamily="2" charset="2"/>
              <a:buChar char="§"/>
            </a:pPr>
            <a:r>
              <a:rPr lang="en-US" sz="2400" dirty="0"/>
              <a:t>Decrease in triggers</a:t>
            </a:r>
          </a:p>
          <a:p>
            <a:pPr lvl="1">
              <a:lnSpc>
                <a:spcPct val="150000"/>
              </a:lnSpc>
              <a:buFont typeface="Wingdings" panose="05000000000000000000" pitchFamily="2" charset="2"/>
              <a:buChar char="§"/>
            </a:pPr>
            <a:r>
              <a:rPr lang="en-US" sz="2400" dirty="0"/>
              <a:t>Improved asthma outcomes</a:t>
            </a:r>
          </a:p>
          <a:p>
            <a:pPr>
              <a:lnSpc>
                <a:spcPct val="150000"/>
              </a:lnSpc>
              <a:buFont typeface="Wingdings" panose="05000000000000000000" pitchFamily="2" charset="2"/>
              <a:buChar char="ü"/>
            </a:pPr>
            <a:r>
              <a:rPr lang="en-US" sz="2400" dirty="0"/>
              <a:t>Possibility of validation/standardization of tool</a:t>
            </a:r>
          </a:p>
          <a:p>
            <a:pPr>
              <a:lnSpc>
                <a:spcPct val="150000"/>
              </a:lnSpc>
              <a:buFont typeface="Wingdings" panose="05000000000000000000" pitchFamily="2" charset="2"/>
              <a:buChar char="ü"/>
            </a:pPr>
            <a:r>
              <a:rPr lang="en-US" sz="2400" dirty="0"/>
              <a:t>Potential for national use</a:t>
            </a:r>
          </a:p>
          <a:p>
            <a:pPr marL="0" indent="0">
              <a:buNone/>
            </a:pPr>
            <a:endParaRPr lang="en-US" sz="2400" dirty="0"/>
          </a:p>
        </p:txBody>
      </p:sp>
      <p:sp>
        <p:nvSpPr>
          <p:cNvPr id="4" name="Slide Number Placeholder 3">
            <a:extLst>
              <a:ext uri="{FF2B5EF4-FFF2-40B4-BE49-F238E27FC236}">
                <a16:creationId xmlns:a16="http://schemas.microsoft.com/office/drawing/2014/main" id="{15FE5C7D-04EA-477E-8D6E-8BA9368745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735668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F2C-25D8-41EA-A02C-861EF6BFB154}"/>
              </a:ext>
            </a:extLst>
          </p:cNvPr>
          <p:cNvSpPr>
            <a:spLocks noGrp="1"/>
          </p:cNvSpPr>
          <p:nvPr>
            <p:ph type="title"/>
          </p:nvPr>
        </p:nvSpPr>
        <p:spPr>
          <a:xfrm>
            <a:off x="457200" y="198438"/>
            <a:ext cx="8229600" cy="1111250"/>
          </a:xfrm>
        </p:spPr>
        <p:txBody>
          <a:bodyPr/>
          <a:lstStyle/>
          <a:p>
            <a:r>
              <a:rPr lang="en-US" b="0" dirty="0"/>
              <a:t>ESS Tool Evaluation Process</a:t>
            </a:r>
          </a:p>
        </p:txBody>
      </p:sp>
      <p:sp>
        <p:nvSpPr>
          <p:cNvPr id="3" name="Content Placeholder 2">
            <a:extLst>
              <a:ext uri="{FF2B5EF4-FFF2-40B4-BE49-F238E27FC236}">
                <a16:creationId xmlns:a16="http://schemas.microsoft.com/office/drawing/2014/main" id="{84256241-9604-4D93-B353-A6879C4B540A}"/>
              </a:ext>
            </a:extLst>
          </p:cNvPr>
          <p:cNvSpPr>
            <a:spLocks noGrp="1"/>
          </p:cNvSpPr>
          <p:nvPr>
            <p:ph idx="1"/>
          </p:nvPr>
        </p:nvSpPr>
        <p:spPr>
          <a:xfrm>
            <a:off x="589756" y="1903865"/>
            <a:ext cx="7964488" cy="4525963"/>
          </a:xfrm>
        </p:spPr>
        <p:txBody>
          <a:bodyPr/>
          <a:lstStyle/>
          <a:p>
            <a:r>
              <a:rPr lang="en-US" sz="2400" b="1" dirty="0"/>
              <a:t>Pooled 6 data sets </a:t>
            </a:r>
            <a:r>
              <a:rPr lang="en-US" sz="2400" dirty="0"/>
              <a:t>from 4 existing asthma home visiting programs in Boston area from 2011 to 2016.</a:t>
            </a:r>
          </a:p>
          <a:p>
            <a:endParaRPr lang="en-US" sz="2400" dirty="0"/>
          </a:p>
          <a:p>
            <a:r>
              <a:rPr lang="en-US" sz="2400" b="1" dirty="0"/>
              <a:t>Assigned an Environmental Score </a:t>
            </a:r>
            <a:r>
              <a:rPr lang="en-US" sz="2400" dirty="0"/>
              <a:t>using the methodology developed by Dr. Guo described previously looking at the 6 trigger areas: </a:t>
            </a:r>
            <a:br>
              <a:rPr lang="en-US" sz="2400" dirty="0"/>
            </a:br>
            <a:r>
              <a:rPr lang="en-US" sz="2400" dirty="0"/>
              <a:t>mold, pet, pest, smoke, dust, and chemical exposures.</a:t>
            </a:r>
          </a:p>
          <a:p>
            <a:endParaRPr lang="en-US" sz="2400" dirty="0"/>
          </a:p>
          <a:p>
            <a:r>
              <a:rPr lang="en-US" sz="2400" b="1" dirty="0"/>
              <a:t>Looked at changes in ES over the course of the interventions relative to ACT scores and ED visits. </a:t>
            </a:r>
          </a:p>
        </p:txBody>
      </p:sp>
      <p:sp>
        <p:nvSpPr>
          <p:cNvPr id="4" name="Slide Number Placeholder 3">
            <a:extLst>
              <a:ext uri="{FF2B5EF4-FFF2-40B4-BE49-F238E27FC236}">
                <a16:creationId xmlns:a16="http://schemas.microsoft.com/office/drawing/2014/main" id="{21449BD7-42DE-4EA8-8800-298F0D487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920638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CE3F9-81ED-4178-A7E2-9C1244BF8C80}"/>
              </a:ext>
            </a:extLst>
          </p:cNvPr>
          <p:cNvPicPr>
            <a:picLocks noChangeAspect="1"/>
          </p:cNvPicPr>
          <p:nvPr/>
        </p:nvPicPr>
        <p:blipFill rotWithShape="1">
          <a:blip r:embed="rId3"/>
          <a:srcRect l="9792" t="16725" r="68333" b="58766"/>
          <a:stretch/>
        </p:blipFill>
        <p:spPr>
          <a:xfrm>
            <a:off x="242045" y="1524000"/>
            <a:ext cx="8617793" cy="3352801"/>
          </a:xfrm>
          <a:prstGeom prst="rect">
            <a:avLst/>
          </a:prstGeom>
        </p:spPr>
      </p:pic>
      <p:sp>
        <p:nvSpPr>
          <p:cNvPr id="4" name="Slide Number Placeholder 3">
            <a:extLst>
              <a:ext uri="{FF2B5EF4-FFF2-40B4-BE49-F238E27FC236}">
                <a16:creationId xmlns:a16="http://schemas.microsoft.com/office/drawing/2014/main" id="{21449BD7-42DE-4EA8-8800-298F0D487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Picture 8">
            <a:extLst>
              <a:ext uri="{FF2B5EF4-FFF2-40B4-BE49-F238E27FC236}">
                <a16:creationId xmlns:a16="http://schemas.microsoft.com/office/drawing/2014/main" id="{99CD249D-DF8A-49DE-B076-E36FED42B8E8}"/>
              </a:ext>
            </a:extLst>
          </p:cNvPr>
          <p:cNvPicPr>
            <a:picLocks noChangeAspect="1"/>
          </p:cNvPicPr>
          <p:nvPr/>
        </p:nvPicPr>
        <p:blipFill rotWithShape="1">
          <a:blip r:embed="rId4"/>
          <a:srcRect l="8333" t="75000" r="67500" b="6250"/>
          <a:stretch/>
        </p:blipFill>
        <p:spPr>
          <a:xfrm>
            <a:off x="630238" y="4837266"/>
            <a:ext cx="7675562" cy="2020734"/>
          </a:xfrm>
          <a:prstGeom prst="rect">
            <a:avLst/>
          </a:prstGeom>
        </p:spPr>
      </p:pic>
      <p:sp>
        <p:nvSpPr>
          <p:cNvPr id="10" name="Title 1">
            <a:extLst>
              <a:ext uri="{FF2B5EF4-FFF2-40B4-BE49-F238E27FC236}">
                <a16:creationId xmlns:a16="http://schemas.microsoft.com/office/drawing/2014/main" id="{7E23979B-0AD0-4899-B16E-DB01DC3B7E7A}"/>
              </a:ext>
            </a:extLst>
          </p:cNvPr>
          <p:cNvSpPr>
            <a:spLocks noGrp="1"/>
          </p:cNvSpPr>
          <p:nvPr>
            <p:ph type="title"/>
          </p:nvPr>
        </p:nvSpPr>
        <p:spPr>
          <a:xfrm>
            <a:off x="457200" y="198438"/>
            <a:ext cx="8229600" cy="1111250"/>
          </a:xfrm>
        </p:spPr>
        <p:txBody>
          <a:bodyPr/>
          <a:lstStyle/>
          <a:p>
            <a:r>
              <a:rPr lang="en-US" b="0" dirty="0"/>
              <a:t>Findings</a:t>
            </a:r>
          </a:p>
        </p:txBody>
      </p:sp>
    </p:spTree>
    <p:extLst>
      <p:ext uri="{BB962C8B-B14F-4D97-AF65-F5344CB8AC3E}">
        <p14:creationId xmlns:p14="http://schemas.microsoft.com/office/powerpoint/2010/main" val="38901017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449BD7-42DE-4EA8-8800-298F0D487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Content Placeholder 6">
            <a:extLst>
              <a:ext uri="{FF2B5EF4-FFF2-40B4-BE49-F238E27FC236}">
                <a16:creationId xmlns:a16="http://schemas.microsoft.com/office/drawing/2014/main" id="{770AD9EC-BE8F-4641-BF5D-77B4E8E09A8D}"/>
              </a:ext>
            </a:extLst>
          </p:cNvPr>
          <p:cNvPicPr>
            <a:picLocks noGrp="1" noChangeAspect="1"/>
          </p:cNvPicPr>
          <p:nvPr>
            <p:ph idx="1"/>
          </p:nvPr>
        </p:nvPicPr>
        <p:blipFill rotWithShape="1">
          <a:blip r:embed="rId3"/>
          <a:srcRect l="9792" t="41148" r="68333" b="20094"/>
          <a:stretch/>
        </p:blipFill>
        <p:spPr>
          <a:xfrm>
            <a:off x="978087" y="1565404"/>
            <a:ext cx="7187825" cy="5094158"/>
          </a:xfrm>
          <a:prstGeom prst="rect">
            <a:avLst/>
          </a:prstGeom>
        </p:spPr>
      </p:pic>
      <p:sp>
        <p:nvSpPr>
          <p:cNvPr id="10" name="Title 1">
            <a:extLst>
              <a:ext uri="{FF2B5EF4-FFF2-40B4-BE49-F238E27FC236}">
                <a16:creationId xmlns:a16="http://schemas.microsoft.com/office/drawing/2014/main" id="{C705C70B-5DB4-4280-8C3F-405988314D90}"/>
              </a:ext>
            </a:extLst>
          </p:cNvPr>
          <p:cNvSpPr txBox="1">
            <a:spLocks/>
          </p:cNvSpPr>
          <p:nvPr/>
        </p:nvSpPr>
        <p:spPr bwMode="auto">
          <a:xfrm>
            <a:off x="457200" y="198438"/>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a:ea typeface="+mj-ea"/>
                <a:cs typeface="Arial"/>
              </a:rPr>
              <a:t>Findings</a:t>
            </a:r>
          </a:p>
        </p:txBody>
      </p:sp>
    </p:spTree>
    <p:extLst>
      <p:ext uri="{BB962C8B-B14F-4D97-AF65-F5344CB8AC3E}">
        <p14:creationId xmlns:p14="http://schemas.microsoft.com/office/powerpoint/2010/main" val="36658587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latin typeface="Arial" panose="020B0604020202020204" pitchFamily="34" charset="0"/>
                <a:cs typeface="Arial" panose="020B0604020202020204" pitchFamily="34" charset="0"/>
              </a:rPr>
              <a:t>Learning Objectives</a:t>
            </a:r>
            <a:endParaRPr lang="en-US" sz="3200" dirty="0"/>
          </a:p>
        </p:txBody>
      </p:sp>
      <p:sp>
        <p:nvSpPr>
          <p:cNvPr id="3" name="Content Placeholder 2"/>
          <p:cNvSpPr>
            <a:spLocks noGrp="1"/>
          </p:cNvSpPr>
          <p:nvPr>
            <p:ph idx="1"/>
          </p:nvPr>
        </p:nvSpPr>
        <p:spPr>
          <a:xfrm>
            <a:off x="775547" y="1616181"/>
            <a:ext cx="7731760" cy="4525962"/>
          </a:xfrm>
        </p:spPr>
        <p:txBody>
          <a:bodyPr/>
          <a:lstStyle/>
          <a:p>
            <a:pPr marL="0" indent="0">
              <a:buNone/>
            </a:pPr>
            <a:r>
              <a:rPr lang="en-US" sz="2400" b="1" dirty="0">
                <a:latin typeface="Arial" panose="020B0604020202020204" pitchFamily="34" charset="0"/>
                <a:cs typeface="Arial" panose="020B0604020202020204" pitchFamily="34" charset="0"/>
              </a:rPr>
              <a:t>Participants will learn—</a:t>
            </a:r>
          </a:p>
          <a:p>
            <a:pPr lvl="0"/>
            <a:r>
              <a:rPr lang="en-US" sz="2400" dirty="0">
                <a:latin typeface="Arial" panose="020B0604020202020204" pitchFamily="34" charset="0"/>
                <a:cs typeface="Arial" panose="020B0604020202020204" pitchFamily="34" charset="0"/>
              </a:rPr>
              <a:t>What the Environmental Scoring System is and how it was developed</a:t>
            </a:r>
          </a:p>
          <a:p>
            <a:pPr lvl="0"/>
            <a:r>
              <a:rPr lang="en-US" sz="2400" dirty="0">
                <a:latin typeface="Arial" panose="020B0604020202020204" pitchFamily="34" charset="0"/>
                <a:cs typeface="Arial" panose="020B0604020202020204" pitchFamily="34" charset="0"/>
              </a:rPr>
              <a:t>How the Massachusetts Department of Public Health and the Boston Public Health Commission have used and evaluated this tool</a:t>
            </a:r>
          </a:p>
          <a:p>
            <a:pPr lvl="0"/>
            <a:r>
              <a:rPr lang="en-US" sz="2400" dirty="0">
                <a:latin typeface="Arial" panose="020B0604020202020204" pitchFamily="34" charset="0"/>
                <a:cs typeface="Arial" panose="020B0604020202020204" pitchFamily="34" charset="0"/>
              </a:rPr>
              <a:t>How you can apply the Environmental Scoring System in your asthma home visiting program</a:t>
            </a:r>
          </a:p>
          <a:p>
            <a:pPr marL="0" indent="0">
              <a:buNone/>
            </a:pPr>
            <a:endParaRPr lang="en-US" dirty="0"/>
          </a:p>
        </p:txBody>
      </p:sp>
      <p:sp>
        <p:nvSpPr>
          <p:cNvPr id="4" name="Slide Number Placeholder 3">
            <a:extLst>
              <a:ext uri="{FF2B5EF4-FFF2-40B4-BE49-F238E27FC236}">
                <a16:creationId xmlns:a16="http://schemas.microsoft.com/office/drawing/2014/main" id="{902ADF04-569E-482D-AC94-9ABAF134E4F8}"/>
              </a:ext>
            </a:extLst>
          </p:cNvPr>
          <p:cNvSpPr>
            <a:spLocks noGrp="1"/>
          </p:cNvSpPr>
          <p:nvPr>
            <p:ph type="sldNum" sz="quarter" idx="12"/>
          </p:nvPr>
        </p:nvSpPr>
        <p:spPr/>
        <p:txBody>
          <a:bodyPr/>
          <a:lstStyle/>
          <a:p>
            <a:fld id="{BCAD788D-9986-4464-ACA9-9F8E4619CF8A}" type="slidenum">
              <a:rPr lang="en-US" smtClean="0"/>
              <a:t>3</a:t>
            </a:fld>
            <a:endParaRPr lang="en-US"/>
          </a:p>
        </p:txBody>
      </p:sp>
      <p:sp>
        <p:nvSpPr>
          <p:cNvPr id="5" name="TextBox 4">
            <a:extLst>
              <a:ext uri="{FF2B5EF4-FFF2-40B4-BE49-F238E27FC236}">
                <a16:creationId xmlns:a16="http://schemas.microsoft.com/office/drawing/2014/main" id="{D2EE30BA-BB69-4ADB-ABBC-0DE93230D7F1}"/>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1214029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800600"/>
          </a:xfrm>
        </p:spPr>
        <p:txBody>
          <a:bodyPr/>
          <a:lstStyle/>
          <a:p>
            <a:pPr marL="0" indent="0">
              <a:buNone/>
            </a:pPr>
            <a:r>
              <a:rPr lang="en-US" sz="2200" u="sng" dirty="0"/>
              <a:t>Results</a:t>
            </a:r>
            <a:r>
              <a:rPr lang="en-US" sz="2200" dirty="0"/>
              <a:t>: Generally, total asthma outcomes were significantly improved and total ES significantly reduced over visits, across various programs.</a:t>
            </a:r>
          </a:p>
          <a:p>
            <a:pPr marL="0" indent="0">
              <a:buNone/>
            </a:pPr>
            <a:endParaRPr lang="en-US" sz="2200" dirty="0"/>
          </a:p>
          <a:p>
            <a:pPr marL="0" indent="0">
              <a:buNone/>
            </a:pPr>
            <a:r>
              <a:rPr lang="en-US" sz="2200" u="sng" dirty="0"/>
              <a:t>Conclusions</a:t>
            </a:r>
            <a:r>
              <a:rPr lang="en-US" sz="2200" dirty="0"/>
              <a:t>: The ESS tool appeared to be implementable across program, showing consistent trends regardless of program and survey designs. Demographics of target population/clients does impact improvement in asthma outcomes.</a:t>
            </a:r>
          </a:p>
          <a:p>
            <a:pPr marL="0" indent="0">
              <a:buNone/>
            </a:pPr>
            <a:endParaRPr lang="en-US" sz="2200" dirty="0"/>
          </a:p>
          <a:p>
            <a:pPr marL="0" indent="0">
              <a:buNone/>
            </a:pPr>
            <a:r>
              <a:rPr lang="en-US" sz="2200" u="sng" dirty="0"/>
              <a:t>Implications</a:t>
            </a:r>
            <a:r>
              <a:rPr lang="en-US" sz="2200" dirty="0"/>
              <a:t>: Given the practical difficulty to standardize survey designs and other elements among programs, ESS would be a useful tool that may be applied broadly to different programs in the future.</a:t>
            </a:r>
            <a:endParaRPr lang="en-US" sz="2200" u="sng" dirty="0"/>
          </a:p>
          <a:p>
            <a:endParaRPr lang="en-US" sz="2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100" b="0" i="0" u="none" strike="noStrike" kern="1200" cap="none" spc="0" normalizeH="0" baseline="0" noProof="0">
              <a:ln>
                <a:noFill/>
              </a:ln>
              <a:solidFill>
                <a:srgbClr val="000000"/>
              </a:solidFill>
              <a:effectLst/>
              <a:uLnTx/>
              <a:uFillTx/>
              <a:latin typeface="Arial"/>
              <a:ea typeface="+mn-ea"/>
              <a:cs typeface="Arial"/>
            </a:endParaRPr>
          </a:p>
        </p:txBody>
      </p:sp>
      <p:sp>
        <p:nvSpPr>
          <p:cNvPr id="7" name="Title 1"/>
          <p:cNvSpPr txBox="1">
            <a:spLocks/>
          </p:cNvSpPr>
          <p:nvPr/>
        </p:nvSpPr>
        <p:spPr bwMode="auto">
          <a:xfrm>
            <a:off x="457200" y="168275"/>
            <a:ext cx="8229600" cy="1111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ctr" rtl="0" fontAlgn="base">
              <a:spcBef>
                <a:spcPct val="0"/>
              </a:spcBef>
              <a:spcAft>
                <a:spcPct val="0"/>
              </a:spcAft>
              <a:defRPr sz="3600" b="1">
                <a:solidFill>
                  <a:schemeClr val="bg1"/>
                </a:solidFill>
                <a:latin typeface="Arial" charset="0"/>
                <a:cs typeface="Arial" charset="0"/>
              </a:defRPr>
            </a:lvl6pPr>
            <a:lvl7pPr marL="914400" algn="ctr" rtl="0" fontAlgn="base">
              <a:spcBef>
                <a:spcPct val="0"/>
              </a:spcBef>
              <a:spcAft>
                <a:spcPct val="0"/>
              </a:spcAft>
              <a:defRPr sz="3600" b="1">
                <a:solidFill>
                  <a:schemeClr val="bg1"/>
                </a:solidFill>
                <a:latin typeface="Arial" charset="0"/>
                <a:cs typeface="Arial" charset="0"/>
              </a:defRPr>
            </a:lvl7pPr>
            <a:lvl8pPr marL="1371600" algn="ctr" rtl="0" fontAlgn="base">
              <a:spcBef>
                <a:spcPct val="0"/>
              </a:spcBef>
              <a:spcAft>
                <a:spcPct val="0"/>
              </a:spcAft>
              <a:defRPr sz="3600" b="1">
                <a:solidFill>
                  <a:schemeClr val="bg1"/>
                </a:solidFill>
                <a:latin typeface="Arial" charset="0"/>
                <a:cs typeface="Arial" charset="0"/>
              </a:defRPr>
            </a:lvl8pPr>
            <a:lvl9pPr marL="1828800" algn="ctr" rtl="0" fontAlgn="base">
              <a:spcBef>
                <a:spcPct val="0"/>
              </a:spcBef>
              <a:spcAft>
                <a:spcPct val="0"/>
              </a:spcAft>
              <a:defRPr sz="3600" b="1">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Arial"/>
                <a:ea typeface="+mj-ea"/>
                <a:cs typeface="Arial"/>
              </a:rPr>
              <a:t>Evaluation of ESS by Dong, et. al</a:t>
            </a:r>
          </a:p>
        </p:txBody>
      </p:sp>
    </p:spTree>
    <p:extLst>
      <p:ext uri="{BB962C8B-B14F-4D97-AF65-F5344CB8AC3E}">
        <p14:creationId xmlns:p14="http://schemas.microsoft.com/office/powerpoint/2010/main" val="9058589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CE5D-CAA0-4C10-AEDF-347B4FF9EBAD}"/>
              </a:ext>
            </a:extLst>
          </p:cNvPr>
          <p:cNvSpPr>
            <a:spLocks noGrp="1"/>
          </p:cNvSpPr>
          <p:nvPr>
            <p:ph type="title"/>
          </p:nvPr>
        </p:nvSpPr>
        <p:spPr>
          <a:xfrm>
            <a:off x="457200" y="182956"/>
            <a:ext cx="8229600" cy="1111250"/>
          </a:xfrm>
        </p:spPr>
        <p:txBody>
          <a:bodyPr/>
          <a:lstStyle/>
          <a:p>
            <a:r>
              <a:rPr lang="en-US" b="0" dirty="0"/>
              <a:t>Using the ESS Tool</a:t>
            </a:r>
          </a:p>
        </p:txBody>
      </p:sp>
      <p:sp>
        <p:nvSpPr>
          <p:cNvPr id="3" name="Content Placeholder 2">
            <a:extLst>
              <a:ext uri="{FF2B5EF4-FFF2-40B4-BE49-F238E27FC236}">
                <a16:creationId xmlns:a16="http://schemas.microsoft.com/office/drawing/2014/main" id="{CC98DD3C-5903-4CBE-8E45-50383566873E}"/>
              </a:ext>
            </a:extLst>
          </p:cNvPr>
          <p:cNvSpPr>
            <a:spLocks noGrp="1"/>
          </p:cNvSpPr>
          <p:nvPr>
            <p:ph idx="1"/>
          </p:nvPr>
        </p:nvSpPr>
        <p:spPr>
          <a:xfrm>
            <a:off x="566738" y="1730826"/>
            <a:ext cx="8010525" cy="4786086"/>
          </a:xfrm>
        </p:spPr>
        <p:txBody>
          <a:bodyPr/>
          <a:lstStyle/>
          <a:p>
            <a:pPr marL="0" indent="0">
              <a:buNone/>
            </a:pPr>
            <a:r>
              <a:rPr lang="en-US" sz="2000" b="1" dirty="0"/>
              <a:t>Resources</a:t>
            </a:r>
          </a:p>
          <a:p>
            <a:pPr>
              <a:buFont typeface="Wingdings" panose="05000000000000000000" pitchFamily="2" charset="2"/>
              <a:buChar char="ü"/>
            </a:pPr>
            <a:r>
              <a:rPr lang="en-US" sz="2000" dirty="0"/>
              <a:t>Read the AJPH Study: </a:t>
            </a:r>
            <a:r>
              <a:rPr lang="en-US" sz="2000" i="1" dirty="0"/>
              <a:t>Evaluation of the Environmental Scoring System in Multiple Child Asthma Intervention Programs in Boston, Massachusetts.</a:t>
            </a:r>
          </a:p>
          <a:p>
            <a:pPr>
              <a:buFont typeface="Wingdings" panose="05000000000000000000" pitchFamily="2" charset="2"/>
              <a:buChar char="ü"/>
            </a:pPr>
            <a:endParaRPr lang="en-US" sz="900" i="1" dirty="0"/>
          </a:p>
          <a:p>
            <a:pPr>
              <a:buFont typeface="Wingdings" panose="05000000000000000000" pitchFamily="2" charset="2"/>
              <a:buChar char="ü"/>
            </a:pPr>
            <a:r>
              <a:rPr lang="en-US" sz="2000" dirty="0"/>
              <a:t>Download ESS Tool from AsthmaCommunityNetwork.org.</a:t>
            </a:r>
          </a:p>
          <a:p>
            <a:pPr>
              <a:buFont typeface="Wingdings" panose="05000000000000000000" pitchFamily="2" charset="2"/>
              <a:buChar char="ü"/>
            </a:pPr>
            <a:endParaRPr lang="en-US" sz="900" dirty="0"/>
          </a:p>
          <a:p>
            <a:pPr>
              <a:buFont typeface="Wingdings" panose="05000000000000000000" pitchFamily="2" charset="2"/>
              <a:buChar char="ü"/>
            </a:pPr>
            <a:r>
              <a:rPr lang="fr-FR" sz="2000" dirty="0" err="1"/>
              <a:t>Request</a:t>
            </a:r>
            <a:r>
              <a:rPr lang="fr-FR" sz="2000" dirty="0"/>
              <a:t> BPHC Questionnaire and </a:t>
            </a:r>
            <a:r>
              <a:rPr lang="fr-FR" sz="2000" dirty="0" err="1"/>
              <a:t>DPH’s</a:t>
            </a:r>
            <a:r>
              <a:rPr lang="fr-FR" sz="2000" dirty="0"/>
              <a:t> READY Questionnaire.</a:t>
            </a:r>
          </a:p>
          <a:p>
            <a:pPr marL="0" indent="0">
              <a:buNone/>
            </a:pPr>
            <a:endParaRPr lang="en-US" sz="2000" dirty="0"/>
          </a:p>
          <a:p>
            <a:pPr marL="0" indent="0">
              <a:buNone/>
            </a:pPr>
            <a:r>
              <a:rPr lang="en-US" sz="2000" b="1" dirty="0"/>
              <a:t>Data Recommendations </a:t>
            </a:r>
          </a:p>
          <a:p>
            <a:pPr>
              <a:buFont typeface="Wingdings" panose="05000000000000000000" pitchFamily="2" charset="2"/>
              <a:buChar char="Ø"/>
            </a:pPr>
            <a:r>
              <a:rPr lang="en-US" sz="2000" dirty="0"/>
              <a:t>Practice strong/consistent data collection and management within and across programs.</a:t>
            </a:r>
          </a:p>
          <a:p>
            <a:pPr>
              <a:buFont typeface="Wingdings" panose="05000000000000000000" pitchFamily="2" charset="2"/>
              <a:buChar char="Ø"/>
            </a:pPr>
            <a:r>
              <a:rPr lang="en-US" sz="2000" dirty="0"/>
              <a:t>Track specific dates and changes made to your program tools and practices to support data analysis.</a:t>
            </a:r>
          </a:p>
        </p:txBody>
      </p:sp>
      <p:sp>
        <p:nvSpPr>
          <p:cNvPr id="4" name="Slide Number Placeholder 3">
            <a:extLst>
              <a:ext uri="{FF2B5EF4-FFF2-40B4-BE49-F238E27FC236}">
                <a16:creationId xmlns:a16="http://schemas.microsoft.com/office/drawing/2014/main" id="{AAED2CB9-C406-473D-B95E-82DC24D76F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572759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275"/>
            <a:ext cx="8229600" cy="1111250"/>
          </a:xfrm>
        </p:spPr>
        <p:txBody>
          <a:bodyPr/>
          <a:lstStyle/>
          <a:p>
            <a:r>
              <a:rPr lang="en-US" b="0" dirty="0"/>
              <a:t>Limitations &amp; Potential of the ESS</a:t>
            </a:r>
          </a:p>
        </p:txBody>
      </p:sp>
      <p:sp>
        <p:nvSpPr>
          <p:cNvPr id="3" name="Content Placeholder 2"/>
          <p:cNvSpPr>
            <a:spLocks noGrp="1"/>
          </p:cNvSpPr>
          <p:nvPr>
            <p:ph idx="1"/>
          </p:nvPr>
        </p:nvSpPr>
        <p:spPr>
          <a:xfrm>
            <a:off x="304800" y="1447800"/>
            <a:ext cx="8382000" cy="5105400"/>
          </a:xfrm>
        </p:spPr>
        <p:txBody>
          <a:bodyPr/>
          <a:lstStyle/>
          <a:p>
            <a:pPr marL="0" indent="0">
              <a:buNone/>
            </a:pPr>
            <a:endParaRPr lang="en-US" sz="2200" b="1" dirty="0"/>
          </a:p>
          <a:p>
            <a:r>
              <a:rPr lang="en-US" sz="2200" dirty="0"/>
              <a:t>ESS was not developed to be a validated or universal tool, but it </a:t>
            </a:r>
            <a:r>
              <a:rPr lang="en-US" sz="2200" u="sng" dirty="0"/>
              <a:t>has the potential to be successfully used that way</a:t>
            </a:r>
            <a:r>
              <a:rPr lang="en-US" sz="2200" dirty="0"/>
              <a:t>.</a:t>
            </a:r>
            <a:endParaRPr lang="en-US" sz="2200" u="sng" dirty="0"/>
          </a:p>
          <a:p>
            <a:pPr marL="0" indent="0">
              <a:buNone/>
            </a:pPr>
            <a:endParaRPr lang="en-US" sz="2200" dirty="0"/>
          </a:p>
          <a:p>
            <a:r>
              <a:rPr lang="en-US" sz="2200" dirty="0"/>
              <a:t>Blunt instrument, but </a:t>
            </a:r>
            <a:r>
              <a:rPr lang="en-US" sz="2200" u="sng" dirty="0"/>
              <a:t>potential to be refined</a:t>
            </a:r>
            <a:r>
              <a:rPr lang="en-US" sz="2200" dirty="0"/>
              <a:t>.</a:t>
            </a:r>
            <a:endParaRPr lang="en-US" sz="2200" u="sng" dirty="0"/>
          </a:p>
          <a:p>
            <a:pPr lvl="1"/>
            <a:r>
              <a:rPr lang="en-US" sz="2200" dirty="0"/>
              <a:t>Does not capture variability of trigger levels</a:t>
            </a:r>
          </a:p>
          <a:p>
            <a:pPr lvl="1"/>
            <a:r>
              <a:rPr lang="en-US" sz="2200" dirty="0"/>
              <a:t>Does not capture fluctuations of triggers (e.g., some eliminated, others emerge) over course of intervention</a:t>
            </a:r>
          </a:p>
          <a:p>
            <a:pPr marL="457200" lvl="1" indent="0">
              <a:buNone/>
            </a:pPr>
            <a:endParaRPr lang="en-US" sz="2200" dirty="0"/>
          </a:p>
          <a:p>
            <a:pPr marL="0" indent="0">
              <a:buNone/>
            </a:pPr>
            <a:endParaRPr lang="en-US" sz="2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433775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11250"/>
          </a:xfrm>
        </p:spPr>
        <p:txBody>
          <a:bodyPr/>
          <a:lstStyle/>
          <a:p>
            <a:r>
              <a:rPr lang="en-US" b="0" dirty="0"/>
              <a:t>Next Steps for the ESS</a:t>
            </a:r>
          </a:p>
        </p:txBody>
      </p:sp>
      <p:sp>
        <p:nvSpPr>
          <p:cNvPr id="3" name="Content Placeholder 2"/>
          <p:cNvSpPr>
            <a:spLocks noGrp="1"/>
          </p:cNvSpPr>
          <p:nvPr>
            <p:ph idx="1"/>
          </p:nvPr>
        </p:nvSpPr>
        <p:spPr>
          <a:xfrm>
            <a:off x="381000" y="1554162"/>
            <a:ext cx="8382000" cy="5105400"/>
          </a:xfrm>
        </p:spPr>
        <p:txBody>
          <a:bodyPr/>
          <a:lstStyle/>
          <a:p>
            <a:pPr marL="0" indent="0">
              <a:buNone/>
            </a:pPr>
            <a:r>
              <a:rPr lang="en-US" sz="2200" b="1" dirty="0"/>
              <a:t>Validation</a:t>
            </a:r>
          </a:p>
          <a:p>
            <a:r>
              <a:rPr lang="en-US" sz="2200" dirty="0"/>
              <a:t>Evaluate ESS’s construct validity</a:t>
            </a:r>
          </a:p>
          <a:p>
            <a:r>
              <a:rPr lang="en-US" sz="2200" kern="1200" dirty="0"/>
              <a:t>Contrast ESS scores calculated using participants self-report only with scores calculated based on the CHWs’ assessment only </a:t>
            </a:r>
            <a:endParaRPr lang="en-US" sz="2200" dirty="0"/>
          </a:p>
          <a:p>
            <a:r>
              <a:rPr lang="en-US" sz="2200" dirty="0"/>
              <a:t>Examine internal consistency of reliability</a:t>
            </a:r>
          </a:p>
          <a:p>
            <a:endParaRPr lang="en-US" sz="2200" dirty="0"/>
          </a:p>
          <a:p>
            <a:pPr marL="0" indent="0">
              <a:buNone/>
            </a:pPr>
            <a:r>
              <a:rPr lang="en-US" sz="2200" b="1" dirty="0"/>
              <a:t>Correlation</a:t>
            </a:r>
          </a:p>
          <a:p>
            <a:r>
              <a:rPr lang="en-US" sz="2200" kern="1200" dirty="0"/>
              <a:t>Explore what, if any, correlation exists between environmental triggers and asthma and exacerbations or increased symptoms and the effectiveness of environmental triggers reduction in reducing exacerbations</a:t>
            </a:r>
          </a:p>
          <a:p>
            <a:r>
              <a:rPr lang="en-US" sz="2200" kern="1200" dirty="0"/>
              <a:t>Potential for validation using national data</a:t>
            </a:r>
            <a:endParaRPr lang="en-US" sz="2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624145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19" y="198438"/>
            <a:ext cx="8056562" cy="1111250"/>
          </a:xfrm>
        </p:spPr>
        <p:txBody>
          <a:bodyPr/>
          <a:lstStyle/>
          <a:p>
            <a:r>
              <a:rPr lang="en-US" b="0" dirty="0"/>
              <a:t>Practical Application of the ESS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03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3962400" cy="20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dog1-box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33" y="4343400"/>
            <a:ext cx="2656771" cy="187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G0022"/>
          <p:cNvPicPr>
            <a:picLocks noChangeAspect="1" noChangeArrowheads="1"/>
          </p:cNvPicPr>
          <p:nvPr/>
        </p:nvPicPr>
        <p:blipFill>
          <a:blip r:embed="rId4" cstate="print">
            <a:extLst>
              <a:ext uri="{28A0092B-C50C-407E-A947-70E740481C1C}">
                <a14:useLocalDpi xmlns:a14="http://schemas.microsoft.com/office/drawing/2010/main" val="0"/>
              </a:ext>
            </a:extLst>
          </a:blip>
          <a:srcRect l="3125" t="3125"/>
          <a:stretch>
            <a:fillRect/>
          </a:stretch>
        </p:blipFill>
        <p:spPr bwMode="auto">
          <a:xfrm>
            <a:off x="3506337" y="4389414"/>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VOC sources master ba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042" y="4389414"/>
            <a:ext cx="2439157" cy="182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806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8" name="Picture 2" descr="s-dog1-box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887" y="533400"/>
            <a:ext cx="4947826" cy="349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nvPr>
        </p:nvGraphicFramePr>
        <p:xfrm>
          <a:off x="381000" y="4145280"/>
          <a:ext cx="8477251" cy="1005840"/>
        </p:xfrm>
        <a:graphic>
          <a:graphicData uri="http://schemas.openxmlformats.org/drawingml/2006/table">
            <a:tbl>
              <a:tblPr firstRow="1" bandRow="1">
                <a:tableStyleId>{5C22544A-7EE6-4342-B048-85BDC9FD1C3A}</a:tableStyleId>
              </a:tblPr>
              <a:tblGrid>
                <a:gridCol w="1548020">
                  <a:extLst>
                    <a:ext uri="{9D8B030D-6E8A-4147-A177-3AD203B41FA5}">
                      <a16:colId xmlns:a16="http://schemas.microsoft.com/office/drawing/2014/main" val="20000"/>
                    </a:ext>
                  </a:extLst>
                </a:gridCol>
                <a:gridCol w="3464616">
                  <a:extLst>
                    <a:ext uri="{9D8B030D-6E8A-4147-A177-3AD203B41FA5}">
                      <a16:colId xmlns:a16="http://schemas.microsoft.com/office/drawing/2014/main" val="20001"/>
                    </a:ext>
                  </a:extLst>
                </a:gridCol>
                <a:gridCol w="1474305">
                  <a:extLst>
                    <a:ext uri="{9D8B030D-6E8A-4147-A177-3AD203B41FA5}">
                      <a16:colId xmlns:a16="http://schemas.microsoft.com/office/drawing/2014/main" val="20002"/>
                    </a:ext>
                  </a:extLst>
                </a:gridCol>
                <a:gridCol w="1990310">
                  <a:extLst>
                    <a:ext uri="{9D8B030D-6E8A-4147-A177-3AD203B41FA5}">
                      <a16:colId xmlns:a16="http://schemas.microsoft.com/office/drawing/2014/main" val="20003"/>
                    </a:ext>
                  </a:extLst>
                </a:gridCol>
              </a:tblGrid>
              <a:tr h="975043">
                <a:tc>
                  <a:txBody>
                    <a:bodyPr/>
                    <a:lstStyle/>
                    <a:p>
                      <a:r>
                        <a:rPr lang="en-US" sz="1200" i="1" dirty="0">
                          <a:solidFill>
                            <a:schemeClr val="tx1"/>
                          </a:solidFill>
                        </a:rPr>
                        <a:t>Pets</a:t>
                      </a:r>
                    </a:p>
                  </a:txBody>
                  <a:tcPr/>
                </a:tc>
                <a:tc>
                  <a:txBody>
                    <a:bodyPr/>
                    <a:lstStyle/>
                    <a:p>
                      <a:r>
                        <a:rPr lang="en-US" sz="1200" dirty="0">
                          <a:solidFill>
                            <a:schemeClr val="tx1"/>
                          </a:solidFill>
                        </a:rPr>
                        <a:t>Do</a:t>
                      </a:r>
                      <a:r>
                        <a:rPr lang="en-US" sz="1200" baseline="0" dirty="0">
                          <a:solidFill>
                            <a:schemeClr val="tx1"/>
                          </a:solidFill>
                        </a:rPr>
                        <a:t> you have any furry or feathered pets?</a:t>
                      </a:r>
                      <a:endParaRPr lang="en-US" sz="1200" dirty="0">
                        <a:solidFill>
                          <a:schemeClr val="tx1"/>
                        </a:solidFill>
                      </a:endParaRPr>
                    </a:p>
                  </a:txBody>
                  <a:tcPr/>
                </a:tc>
                <a:tc>
                  <a:txBody>
                    <a:bodyPr/>
                    <a:lstStyle/>
                    <a:p>
                      <a:pPr marL="0" indent="0">
                        <a:buNone/>
                      </a:pPr>
                      <a:r>
                        <a:rPr lang="en-US" sz="1200" dirty="0">
                          <a:solidFill>
                            <a:schemeClr val="tx1"/>
                          </a:solidFill>
                        </a:rPr>
                        <a:t>NA</a:t>
                      </a:r>
                    </a:p>
                  </a:txBody>
                  <a:tcPr/>
                </a:tc>
                <a:tc>
                  <a:txBody>
                    <a:bodyPr/>
                    <a:lstStyle/>
                    <a:p>
                      <a:r>
                        <a:rPr lang="en-US" sz="1200" dirty="0">
                          <a:solidFill>
                            <a:schemeClr val="tx1"/>
                          </a:solidFill>
                        </a:rPr>
                        <a:t>Exposure to pets (pets = 1),</a:t>
                      </a:r>
                      <a:r>
                        <a:rPr lang="en-US" sz="1200" baseline="0" dirty="0">
                          <a:solidFill>
                            <a:schemeClr val="tx1"/>
                          </a:solidFill>
                        </a:rPr>
                        <a:t> if</a:t>
                      </a:r>
                    </a:p>
                    <a:p>
                      <a:endParaRPr lang="en-US" sz="1200" baseline="0" dirty="0">
                        <a:solidFill>
                          <a:schemeClr val="tx1"/>
                        </a:solidFill>
                      </a:endParaRPr>
                    </a:p>
                    <a:p>
                      <a:pPr marL="228600" indent="-228600">
                        <a:buAutoNum type="arabicPeriod"/>
                      </a:pPr>
                      <a:r>
                        <a:rPr lang="en-US" sz="1200" baseline="0" dirty="0">
                          <a:solidFill>
                            <a:schemeClr val="tx1"/>
                          </a:solidFill>
                        </a:rPr>
                        <a:t>Yes, or </a:t>
                      </a:r>
                    </a:p>
                    <a:p>
                      <a:pPr marL="228600" indent="-228600">
                        <a:buAutoNum type="arabicPeriod"/>
                      </a:pPr>
                      <a:r>
                        <a:rPr lang="en-US" sz="1200" baseline="0" dirty="0">
                          <a:solidFill>
                            <a:schemeClr val="tx1"/>
                          </a:solidFill>
                        </a:rPr>
                        <a:t>Types of pets listed</a:t>
                      </a:r>
                      <a:endParaRPr lang="en-US" sz="12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7" name="Oval 6"/>
          <p:cNvSpPr/>
          <p:nvPr/>
        </p:nvSpPr>
        <p:spPr bwMode="auto">
          <a:xfrm>
            <a:off x="-3200400" y="2133600"/>
            <a:ext cx="2057400" cy="2362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Donut 7"/>
          <p:cNvSpPr/>
          <p:nvPr/>
        </p:nvSpPr>
        <p:spPr bwMode="auto">
          <a:xfrm>
            <a:off x="-3200400" y="4343400"/>
            <a:ext cx="2057400" cy="1447800"/>
          </a:xfrm>
          <a:prstGeom prst="don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971800" y="5529590"/>
            <a:ext cx="3200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Arial"/>
              </a:rPr>
              <a:t>ESS Score = 1</a:t>
            </a:r>
          </a:p>
        </p:txBody>
      </p:sp>
      <p:sp>
        <p:nvSpPr>
          <p:cNvPr id="11" name="Down Arrow 10"/>
          <p:cNvSpPr/>
          <p:nvPr/>
        </p:nvSpPr>
        <p:spPr bwMode="auto">
          <a:xfrm>
            <a:off x="6477000" y="3181325"/>
            <a:ext cx="762000" cy="1466875"/>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245739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2" descr="IMG0022"/>
          <p:cNvPicPr>
            <a:picLocks noChangeAspect="1" noChangeArrowheads="1"/>
          </p:cNvPicPr>
          <p:nvPr/>
        </p:nvPicPr>
        <p:blipFill>
          <a:blip r:embed="rId2" cstate="print">
            <a:extLst>
              <a:ext uri="{28A0092B-C50C-407E-A947-70E740481C1C}">
                <a14:useLocalDpi xmlns:a14="http://schemas.microsoft.com/office/drawing/2010/main" val="0"/>
              </a:ext>
            </a:extLst>
          </a:blip>
          <a:srcRect l="3125" t="3125"/>
          <a:stretch>
            <a:fillRect/>
          </a:stretch>
        </p:blipFill>
        <p:spPr bwMode="auto">
          <a:xfrm>
            <a:off x="2169710" y="495869"/>
            <a:ext cx="526725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nvPr>
        </p:nvGraphicFramePr>
        <p:xfrm>
          <a:off x="228600" y="4343400"/>
          <a:ext cx="8762999" cy="1554480"/>
        </p:xfrm>
        <a:graphic>
          <a:graphicData uri="http://schemas.openxmlformats.org/drawingml/2006/table">
            <a:tbl>
              <a:tblPr firstRow="1" bandRow="1">
                <a:tableStyleId>{5C22544A-7EE6-4342-B048-85BDC9FD1C3A}</a:tableStyleId>
              </a:tblPr>
              <a:tblGrid>
                <a:gridCol w="1703916">
                  <a:extLst>
                    <a:ext uri="{9D8B030D-6E8A-4147-A177-3AD203B41FA5}">
                      <a16:colId xmlns:a16="http://schemas.microsoft.com/office/drawing/2014/main" val="20000"/>
                    </a:ext>
                  </a:extLst>
                </a:gridCol>
                <a:gridCol w="2353027">
                  <a:extLst>
                    <a:ext uri="{9D8B030D-6E8A-4147-A177-3AD203B41FA5}">
                      <a16:colId xmlns:a16="http://schemas.microsoft.com/office/drawing/2014/main" val="20001"/>
                    </a:ext>
                  </a:extLst>
                </a:gridCol>
                <a:gridCol w="2115257">
                  <a:extLst>
                    <a:ext uri="{9D8B030D-6E8A-4147-A177-3AD203B41FA5}">
                      <a16:colId xmlns:a16="http://schemas.microsoft.com/office/drawing/2014/main" val="20002"/>
                    </a:ext>
                  </a:extLst>
                </a:gridCol>
                <a:gridCol w="2590799">
                  <a:extLst>
                    <a:ext uri="{9D8B030D-6E8A-4147-A177-3AD203B41FA5}">
                      <a16:colId xmlns:a16="http://schemas.microsoft.com/office/drawing/2014/main" val="20003"/>
                    </a:ext>
                  </a:extLst>
                </a:gridCol>
              </a:tblGrid>
              <a:tr h="1554480">
                <a:tc>
                  <a:txBody>
                    <a:bodyPr/>
                    <a:lstStyle/>
                    <a:p>
                      <a:r>
                        <a:rPr lang="en-US" sz="1200" i="1" dirty="0">
                          <a:solidFill>
                            <a:schemeClr val="tx1"/>
                          </a:solidFill>
                        </a:rPr>
                        <a:t>Mold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 question from questionnaire</a:t>
                      </a:r>
                      <a:r>
                        <a:rPr lang="en-US" sz="1200" baseline="0" dirty="0">
                          <a:solidFill>
                            <a:schemeClr val="tx1"/>
                          </a:solidFill>
                        </a:rPr>
                        <a:t> used</a:t>
                      </a:r>
                      <a:endParaRPr lang="en-US" sz="1200" dirty="0">
                        <a:solidFill>
                          <a:schemeClr val="tx1"/>
                        </a:solidFill>
                      </a:endParaRPr>
                    </a:p>
                    <a:p>
                      <a:endParaRPr lang="en-US" sz="1200" dirty="0">
                        <a:solidFill>
                          <a:schemeClr val="tx1"/>
                        </a:solidFill>
                      </a:endParaRPr>
                    </a:p>
                  </a:txBody>
                  <a:tcPr/>
                </a:tc>
                <a:tc>
                  <a:txBody>
                    <a:bodyPr/>
                    <a:lstStyle/>
                    <a:p>
                      <a:pPr marL="342900" indent="-342900">
                        <a:buAutoNum type="arabicPeriod"/>
                      </a:pPr>
                      <a:r>
                        <a:rPr lang="en-US" sz="1200" dirty="0">
                          <a:solidFill>
                            <a:schemeClr val="tx1"/>
                          </a:solidFill>
                        </a:rPr>
                        <a:t>Mold/Mildew</a:t>
                      </a:r>
                      <a:r>
                        <a:rPr lang="en-US" sz="1200" baseline="0" dirty="0">
                          <a:solidFill>
                            <a:schemeClr val="tx1"/>
                          </a:solidFill>
                        </a:rPr>
                        <a:t> observed</a:t>
                      </a:r>
                      <a:endParaRPr lang="en-US" sz="1200" dirty="0">
                        <a:solidFill>
                          <a:schemeClr val="tx1"/>
                        </a:solidFill>
                      </a:endParaRPr>
                    </a:p>
                    <a:p>
                      <a:pPr marL="342900" indent="-342900">
                        <a:buAutoNum type="arabicPeriod"/>
                      </a:pPr>
                      <a:r>
                        <a:rPr lang="en-US" sz="1200" dirty="0">
                          <a:solidFill>
                            <a:schemeClr val="tx1"/>
                          </a:solidFill>
                        </a:rPr>
                        <a:t>Past</a:t>
                      </a:r>
                      <a:r>
                        <a:rPr lang="en-US" sz="1200" baseline="0" dirty="0">
                          <a:solidFill>
                            <a:schemeClr val="tx1"/>
                          </a:solidFill>
                        </a:rPr>
                        <a:t> 30 days, smelled mold or musty smell in home?</a:t>
                      </a:r>
                    </a:p>
                    <a:p>
                      <a:pPr marL="342900" indent="-342900">
                        <a:buAutoNum type="arabicPeriod"/>
                      </a:pPr>
                      <a:r>
                        <a:rPr lang="en-US" sz="1200" baseline="0" dirty="0">
                          <a:solidFill>
                            <a:schemeClr val="tx1"/>
                          </a:solidFill>
                        </a:rPr>
                        <a:t>Water damage/leaking/drips observed</a:t>
                      </a:r>
                      <a:endParaRPr lang="en-US" sz="1200" dirty="0">
                        <a:solidFill>
                          <a:schemeClr val="tx1"/>
                        </a:solidFill>
                      </a:endParaRPr>
                    </a:p>
                  </a:txBody>
                  <a:tcPr/>
                </a:tc>
                <a:tc>
                  <a:txBody>
                    <a:bodyPr/>
                    <a:lstStyle/>
                    <a:p>
                      <a:r>
                        <a:rPr lang="en-US" sz="1200" dirty="0">
                          <a:solidFill>
                            <a:schemeClr val="tx1"/>
                          </a:solidFill>
                        </a:rPr>
                        <a:t>Exposure to mold (mold </a:t>
                      </a:r>
                      <a:r>
                        <a:rPr lang="en-US" sz="1200" baseline="0" dirty="0">
                          <a:solidFill>
                            <a:schemeClr val="tx1"/>
                          </a:solidFill>
                        </a:rPr>
                        <a:t>= 1), if </a:t>
                      </a:r>
                    </a:p>
                    <a:p>
                      <a:endParaRPr lang="en-US" sz="1200" baseline="0" dirty="0">
                        <a:solidFill>
                          <a:schemeClr val="tx1"/>
                        </a:solidFill>
                      </a:endParaRPr>
                    </a:p>
                    <a:p>
                      <a:r>
                        <a:rPr lang="en-US" sz="1200" baseline="0" dirty="0">
                          <a:solidFill>
                            <a:schemeClr val="tx1"/>
                          </a:solidFill>
                        </a:rPr>
                        <a:t>Any evidence from walk through for mold/mildew or water leaking/dripping</a:t>
                      </a:r>
                      <a:endParaRPr lang="en-US" sz="12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12" name="TextBox 11"/>
          <p:cNvSpPr txBox="1"/>
          <p:nvPr/>
        </p:nvSpPr>
        <p:spPr>
          <a:xfrm>
            <a:off x="1905000" y="606415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Arial"/>
              </a:rPr>
              <a:t>Cumulative ESS Score = 2</a:t>
            </a:r>
          </a:p>
        </p:txBody>
      </p:sp>
    </p:spTree>
    <p:extLst>
      <p:ext uri="{BB962C8B-B14F-4D97-AF65-F5344CB8AC3E}">
        <p14:creationId xmlns:p14="http://schemas.microsoft.com/office/powerpoint/2010/main" val="5311451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graphicFrame>
        <p:nvGraphicFramePr>
          <p:cNvPr id="3" name="Table 2"/>
          <p:cNvGraphicFramePr>
            <a:graphicFrameLocks noGrp="1"/>
          </p:cNvGraphicFramePr>
          <p:nvPr>
            <p:extLst/>
          </p:nvPr>
        </p:nvGraphicFramePr>
        <p:xfrm>
          <a:off x="292290" y="3581400"/>
          <a:ext cx="8762999" cy="24688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1278573">
                <a:tc>
                  <a:txBody>
                    <a:bodyPr/>
                    <a:lstStyle/>
                    <a:p>
                      <a:r>
                        <a:rPr lang="en-US" sz="1200" i="1" dirty="0">
                          <a:solidFill>
                            <a:schemeClr val="tx1"/>
                          </a:solidFill>
                        </a:rPr>
                        <a:t>Chemicals</a:t>
                      </a:r>
                    </a:p>
                  </a:txBody>
                  <a:tcPr/>
                </a:tc>
                <a:tc>
                  <a:txBody>
                    <a:bodyPr/>
                    <a:lstStyle/>
                    <a:p>
                      <a:pPr marL="0" indent="0">
                        <a:buNone/>
                      </a:pPr>
                      <a:r>
                        <a:rPr lang="en-US" sz="1200" dirty="0">
                          <a:solidFill>
                            <a:schemeClr val="tx1"/>
                          </a:solidFill>
                        </a:rPr>
                        <a:t>Do any of the following chemicals in your home have a strong odor that irritates your child’s asthma or makes the asthma worse?</a:t>
                      </a:r>
                    </a:p>
                    <a:p>
                      <a:pPr marL="228600" indent="-228600">
                        <a:buAutoNum type="arabicPeriod"/>
                      </a:pPr>
                      <a:r>
                        <a:rPr lang="en-US" sz="1200" dirty="0">
                          <a:solidFill>
                            <a:schemeClr val="tx1"/>
                          </a:solidFill>
                        </a:rPr>
                        <a:t>Cleaning products that contain bleach or ammonia</a:t>
                      </a:r>
                    </a:p>
                    <a:p>
                      <a:pPr marL="228600" indent="-228600">
                        <a:buAutoNum type="arabicPeriod"/>
                      </a:pPr>
                      <a:r>
                        <a:rPr lang="en-US" sz="1200" dirty="0">
                          <a:solidFill>
                            <a:schemeClr val="tx1"/>
                          </a:solidFill>
                        </a:rPr>
                        <a:t>Paint</a:t>
                      </a:r>
                      <a:r>
                        <a:rPr lang="en-US" sz="1200" baseline="0" dirty="0">
                          <a:solidFill>
                            <a:schemeClr val="tx1"/>
                          </a:solidFill>
                        </a:rPr>
                        <a:t> products, solvents, glue</a:t>
                      </a:r>
                    </a:p>
                    <a:p>
                      <a:pPr marL="228600" indent="-228600">
                        <a:buAutoNum type="arabicPeriod"/>
                      </a:pPr>
                      <a:r>
                        <a:rPr lang="en-US" sz="1200" baseline="0" dirty="0">
                          <a:solidFill>
                            <a:schemeClr val="tx1"/>
                          </a:solidFill>
                        </a:rPr>
                        <a:t>Air fresheners, scented candles, incense</a:t>
                      </a:r>
                    </a:p>
                    <a:p>
                      <a:pPr marL="228600" indent="-228600">
                        <a:buAutoNum type="arabicPeriod"/>
                      </a:pPr>
                      <a:r>
                        <a:rPr lang="en-US" sz="1200" baseline="0" dirty="0">
                          <a:solidFill>
                            <a:schemeClr val="tx1"/>
                          </a:solidFill>
                        </a:rPr>
                        <a:t>Pesticides</a:t>
                      </a:r>
                      <a:endParaRPr lang="en-US" sz="1200" dirty="0">
                        <a:solidFill>
                          <a:schemeClr val="tx1"/>
                        </a:solidFill>
                      </a:endParaRPr>
                    </a:p>
                  </a:txBody>
                  <a:tcPr/>
                </a:tc>
                <a:tc>
                  <a:txBody>
                    <a:bodyPr/>
                    <a:lstStyle/>
                    <a:p>
                      <a:r>
                        <a:rPr lang="en-US" sz="1200" dirty="0">
                          <a:solidFill>
                            <a:schemeClr val="tx1"/>
                          </a:solidFill>
                        </a:rPr>
                        <a:t>Odor observed</a:t>
                      </a:r>
                    </a:p>
                  </a:txBody>
                  <a:tcPr/>
                </a:tc>
                <a:tc>
                  <a:txBody>
                    <a:bodyPr/>
                    <a:lstStyle/>
                    <a:p>
                      <a:pPr marL="0" indent="0">
                        <a:buNone/>
                      </a:pPr>
                      <a:r>
                        <a:rPr lang="en-US" sz="1200" dirty="0">
                          <a:solidFill>
                            <a:schemeClr val="tx1"/>
                          </a:solidFill>
                        </a:rPr>
                        <a:t>Exposure to chemical (chemical = 1), if</a:t>
                      </a:r>
                    </a:p>
                    <a:p>
                      <a:pPr marL="0" indent="0">
                        <a:buNone/>
                      </a:pPr>
                      <a:endParaRPr lang="en-US" sz="1200" dirty="0">
                        <a:solidFill>
                          <a:schemeClr val="tx1"/>
                        </a:solidFill>
                      </a:endParaRPr>
                    </a:p>
                    <a:p>
                      <a:pPr marL="228600" indent="-228600">
                        <a:buAutoNum type="arabicPeriod"/>
                      </a:pPr>
                      <a:r>
                        <a:rPr lang="en-US" sz="1200" dirty="0">
                          <a:solidFill>
                            <a:schemeClr val="tx1"/>
                          </a:solidFill>
                        </a:rPr>
                        <a:t>If any one</a:t>
                      </a:r>
                      <a:r>
                        <a:rPr lang="en-US" sz="1200" baseline="0" dirty="0">
                          <a:solidFill>
                            <a:schemeClr val="tx1"/>
                          </a:solidFill>
                        </a:rPr>
                        <a:t> specific type has been checked, or, </a:t>
                      </a:r>
                    </a:p>
                    <a:p>
                      <a:pPr marL="228600" indent="-228600">
                        <a:buAutoNum type="arabicPeriod"/>
                      </a:pPr>
                      <a:r>
                        <a:rPr lang="en-US" sz="1200" baseline="0" dirty="0">
                          <a:solidFill>
                            <a:schemeClr val="tx1"/>
                          </a:solidFill>
                        </a:rPr>
                        <a:t>Other odor from walk-through assessment will be based on the text field CHW’s filled in.</a:t>
                      </a:r>
                    </a:p>
                    <a:p>
                      <a:pPr marL="0" indent="0">
                        <a:buNone/>
                      </a:pPr>
                      <a:r>
                        <a:rPr lang="en-US" sz="1200" baseline="0" dirty="0">
                          <a:solidFill>
                            <a:schemeClr val="tx1"/>
                          </a:solidFill>
                        </a:rPr>
                        <a:t>(Do NOT count burning or cooking odors)</a:t>
                      </a:r>
                      <a:endParaRPr lang="en-US" sz="12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2209800" y="6082408"/>
            <a:ext cx="4724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Arial"/>
              </a:rPr>
              <a:t>Cumulative ESS Score = 3</a:t>
            </a:r>
          </a:p>
        </p:txBody>
      </p:sp>
      <p:pic>
        <p:nvPicPr>
          <p:cNvPr id="12" name="Picture 2" descr="VOC sources master b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2215" y="401472"/>
            <a:ext cx="3962400" cy="29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973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4ED3-BD37-4823-B13C-040CDA71C166}"/>
              </a:ext>
            </a:extLst>
          </p:cNvPr>
          <p:cNvSpPr>
            <a:spLocks noGrp="1"/>
          </p:cNvSpPr>
          <p:nvPr>
            <p:ph type="title"/>
          </p:nvPr>
        </p:nvSpPr>
        <p:spPr>
          <a:xfrm>
            <a:off x="457200" y="198438"/>
            <a:ext cx="8229600" cy="1111250"/>
          </a:xfrm>
        </p:spPr>
        <p:txBody>
          <a:bodyPr/>
          <a:lstStyle/>
          <a:p>
            <a:r>
              <a:rPr lang="en-US" b="0" dirty="0"/>
              <a:t>For more information</a:t>
            </a:r>
          </a:p>
        </p:txBody>
      </p:sp>
      <p:sp>
        <p:nvSpPr>
          <p:cNvPr id="3" name="Content Placeholder 2">
            <a:extLst>
              <a:ext uri="{FF2B5EF4-FFF2-40B4-BE49-F238E27FC236}">
                <a16:creationId xmlns:a16="http://schemas.microsoft.com/office/drawing/2014/main" id="{322178D8-0C6C-47EC-BCC7-27A3FF83CCBF}"/>
              </a:ext>
            </a:extLst>
          </p:cNvPr>
          <p:cNvSpPr>
            <a:spLocks noGrp="1"/>
          </p:cNvSpPr>
          <p:nvPr>
            <p:ph idx="1"/>
          </p:nvPr>
        </p:nvSpPr>
        <p:spPr>
          <a:xfrm>
            <a:off x="777770" y="1636371"/>
            <a:ext cx="7791450" cy="4525963"/>
          </a:xfrm>
        </p:spPr>
        <p:txBody>
          <a:bodyPr/>
          <a:lstStyle/>
          <a:p>
            <a:pPr marL="0" indent="0">
              <a:buNone/>
            </a:pPr>
            <a:r>
              <a:rPr lang="en-US" sz="2000" b="1" dirty="0"/>
              <a:t>MA Dept of Public Health</a:t>
            </a:r>
          </a:p>
          <a:p>
            <a:pPr marL="0" indent="0">
              <a:buNone/>
            </a:pPr>
            <a:r>
              <a:rPr lang="en-US" sz="2000" dirty="0"/>
              <a:t>Erica Marshall </a:t>
            </a:r>
          </a:p>
          <a:p>
            <a:pPr marL="0" indent="0">
              <a:buNone/>
            </a:pPr>
            <a:r>
              <a:rPr lang="en-US" sz="2000" dirty="0">
                <a:hlinkClick r:id="rId2"/>
              </a:rPr>
              <a:t>erica.marshall@state.ma.us</a:t>
            </a:r>
            <a:endParaRPr lang="en-US" sz="2000" dirty="0"/>
          </a:p>
          <a:p>
            <a:pPr marL="0" indent="0">
              <a:buNone/>
            </a:pPr>
            <a:r>
              <a:rPr lang="en-US" sz="2000" dirty="0"/>
              <a:t>Jing Guo</a:t>
            </a:r>
          </a:p>
          <a:p>
            <a:pPr marL="0" indent="0">
              <a:buNone/>
            </a:pPr>
            <a:r>
              <a:rPr lang="nn-NO" sz="2000" dirty="0">
                <a:hlinkClick r:id="rId3"/>
              </a:rPr>
              <a:t>Jing.Guo@state.ma.us</a:t>
            </a:r>
            <a:endParaRPr lang="nn-NO" sz="2000" dirty="0"/>
          </a:p>
          <a:p>
            <a:pPr marL="0" indent="0">
              <a:buNone/>
            </a:pPr>
            <a:endParaRPr lang="nn-NO" sz="2000" dirty="0"/>
          </a:p>
          <a:p>
            <a:pPr marL="0" indent="0">
              <a:buNone/>
            </a:pPr>
            <a:r>
              <a:rPr lang="nn-NO" sz="2000" b="1" dirty="0"/>
              <a:t>Boston Public Health Commission</a:t>
            </a:r>
          </a:p>
          <a:p>
            <a:pPr marL="0" indent="0">
              <a:buNone/>
            </a:pPr>
            <a:r>
              <a:rPr lang="nn-NO" sz="2000" dirty="0"/>
              <a:t>Anjali Nath</a:t>
            </a:r>
          </a:p>
          <a:p>
            <a:pPr marL="0" indent="0">
              <a:buNone/>
            </a:pPr>
            <a:r>
              <a:rPr lang="nn-NO" sz="2000" dirty="0">
                <a:hlinkClick r:id="rId4"/>
              </a:rPr>
              <a:t>anath@bphc.org</a:t>
            </a:r>
            <a:endParaRPr lang="nn-NO" sz="2000" dirty="0"/>
          </a:p>
          <a:p>
            <a:pPr marL="0" indent="0">
              <a:buNone/>
            </a:pPr>
            <a:endParaRPr lang="nn-NO" sz="2000" dirty="0"/>
          </a:p>
          <a:p>
            <a:pPr marL="0" indent="0">
              <a:buNone/>
            </a:pPr>
            <a:r>
              <a:rPr lang="nn-NO" sz="2000" b="1" dirty="0"/>
              <a:t>Harvard T.H. Chan School of Public Health</a:t>
            </a:r>
          </a:p>
          <a:p>
            <a:pPr marL="0" indent="0">
              <a:buNone/>
            </a:pPr>
            <a:r>
              <a:rPr lang="nn-NO" sz="2000" dirty="0"/>
              <a:t>Zhao Dong</a:t>
            </a:r>
          </a:p>
          <a:p>
            <a:pPr marL="0" indent="0">
              <a:buNone/>
            </a:pPr>
            <a:r>
              <a:rPr lang="en-US" sz="2000" dirty="0">
                <a:hlinkClick r:id="rId5"/>
              </a:rPr>
              <a:t>zdong@hsph.harvard.edu</a:t>
            </a: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B81E588B-6A82-491C-850B-88664BCBA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1397245-95E7-4C91-BC23-1BE21ED145DF}" type="slidenum">
              <a:rPr kumimoji="0" lang="en-US" altLang="en-US" sz="11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C0AD64FB-41C4-44B0-98FE-7D99A433A93C}"/>
              </a:ext>
            </a:extLst>
          </p:cNvPr>
          <p:cNvPicPr/>
          <p:nvPr/>
        </p:nvPicPr>
        <p:blipFill>
          <a:blip r:embed="rId6" cstate="print"/>
          <a:srcRect r="67273"/>
          <a:stretch>
            <a:fillRect/>
          </a:stretch>
        </p:blipFill>
        <p:spPr bwMode="auto">
          <a:xfrm>
            <a:off x="7239000" y="3461996"/>
            <a:ext cx="1127230" cy="1337468"/>
          </a:xfrm>
          <a:prstGeom prst="rect">
            <a:avLst/>
          </a:prstGeom>
          <a:noFill/>
          <a:ln w="9525" algn="in">
            <a:noFill/>
            <a:miter lim="800000"/>
            <a:headEnd/>
            <a:tailEnd/>
          </a:ln>
          <a:effectLst/>
        </p:spPr>
      </p:pic>
      <p:pic>
        <p:nvPicPr>
          <p:cNvPr id="1026" name="Picture 2" descr="Image">
            <a:extLst>
              <a:ext uri="{FF2B5EF4-FFF2-40B4-BE49-F238E27FC236}">
                <a16:creationId xmlns:a16="http://schemas.microsoft.com/office/drawing/2014/main" id="{04DD4DDA-0018-4E69-9377-6E6D53C34A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0615" y="497975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 dept of public health">
            <a:extLst>
              <a:ext uri="{FF2B5EF4-FFF2-40B4-BE49-F238E27FC236}">
                <a16:creationId xmlns:a16="http://schemas.microsoft.com/office/drawing/2014/main" id="{0EB9CA57-CAC1-4623-A330-515EF1E84E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1419" y="1676400"/>
            <a:ext cx="1301961" cy="133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148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algn="ctr"/>
            <a:r>
              <a:rPr lang="en-US" altLang="en-US" sz="3600" dirty="0">
                <a:latin typeface="Arial" panose="020B0604020202020204" pitchFamily="34" charset="0"/>
                <a:cs typeface="Arial" panose="020B0604020202020204" pitchFamily="34" charset="0"/>
              </a:rPr>
              <a:t>Polling Question 3</a:t>
            </a:r>
          </a:p>
        </p:txBody>
      </p:sp>
      <p:sp>
        <p:nvSpPr>
          <p:cNvPr id="6" name="Content Placeholder 2"/>
          <p:cNvSpPr>
            <a:spLocks noGrp="1"/>
          </p:cNvSpPr>
          <p:nvPr>
            <p:ph idx="1"/>
          </p:nvPr>
        </p:nvSpPr>
        <p:spPr>
          <a:xfrm>
            <a:off x="871213" y="1408729"/>
            <a:ext cx="7634157" cy="4550470"/>
          </a:xfrm>
        </p:spPr>
        <p:txBody>
          <a:bodyPr/>
          <a:lstStyle/>
          <a:p>
            <a:pPr marL="0" indent="0">
              <a:buNone/>
            </a:pPr>
            <a:r>
              <a:rPr lang="en-US" altLang="en-US" sz="2400" b="1" dirty="0">
                <a:latin typeface="Arial" panose="020B0604020202020204" pitchFamily="34" charset="0"/>
                <a:cs typeface="Arial" panose="020B0604020202020204" pitchFamily="34" charset="0"/>
              </a:rPr>
              <a:t>Based on what you have learned today, which action are you most likely to pursue?</a:t>
            </a:r>
            <a:endParaRPr lang="en-US" altLang="en-US" sz="2000" b="1" dirty="0">
              <a:latin typeface="Arial" panose="020B0604020202020204" pitchFamily="34" charset="0"/>
              <a:cs typeface="Arial" panose="020B0604020202020204" pitchFamily="34" charset="0"/>
            </a:endParaRPr>
          </a:p>
          <a:p>
            <a:pPr marL="457200" lvl="2" indent="-457200" defTabSz="1828800">
              <a:buFont typeface="+mj-lt"/>
              <a:buAutoNum type="arabicPeriod"/>
              <a:tabLst>
                <a:tab pos="1828800" algn="l"/>
              </a:tabLst>
            </a:pPr>
            <a:r>
              <a:rPr lang="en-US" sz="2100" dirty="0">
                <a:latin typeface="Arial" panose="020B0604020202020204" pitchFamily="34" charset="0"/>
                <a:cs typeface="Arial" panose="020B0604020202020204" pitchFamily="34" charset="0"/>
              </a:rPr>
              <a:t>Learn more about the Environmental Scoring System by accessing resources on </a:t>
            </a:r>
            <a:r>
              <a:rPr lang="en-US" altLang="en-US" sz="2100" b="1" dirty="0">
                <a:solidFill>
                  <a:srgbClr val="2F517F"/>
                </a:solidFill>
                <a:latin typeface="Arial" panose="020B0604020202020204" pitchFamily="34" charset="0"/>
                <a:cs typeface="Arial" panose="020B0604020202020204" pitchFamily="34" charset="0"/>
              </a:rPr>
              <a:t>AsthmaCommunityNetwork.org</a:t>
            </a:r>
            <a:r>
              <a:rPr lang="en-US" sz="2100" dirty="0">
                <a:solidFill>
                  <a:srgbClr val="2F517F"/>
                </a:solidFill>
                <a:latin typeface="Arial" panose="020B0604020202020204" pitchFamily="34" charset="0"/>
                <a:cs typeface="Arial" panose="020B0604020202020204" pitchFamily="34" charset="0"/>
              </a:rPr>
              <a:t> </a:t>
            </a:r>
          </a:p>
          <a:p>
            <a:pPr marL="457200" lvl="2" indent="-457200" defTabSz="1828800">
              <a:buFont typeface="+mj-lt"/>
              <a:buAutoNum type="arabicPeriod"/>
              <a:tabLst>
                <a:tab pos="1828800" algn="l"/>
              </a:tabLst>
            </a:pPr>
            <a:r>
              <a:rPr lang="en-US" sz="2100" dirty="0">
                <a:latin typeface="Arial" panose="020B0604020202020204" pitchFamily="34" charset="0"/>
                <a:cs typeface="Arial" panose="020B0604020202020204" pitchFamily="34" charset="0"/>
              </a:rPr>
              <a:t>Find out more about using data to quantitatively assess asthma triggers</a:t>
            </a:r>
          </a:p>
          <a:p>
            <a:pPr marL="457200" lvl="2" indent="-457200" defTabSz="1828800">
              <a:buFont typeface="+mj-lt"/>
              <a:buAutoNum type="arabicPeriod"/>
              <a:tabLst>
                <a:tab pos="1828800" algn="l"/>
              </a:tabLst>
            </a:pPr>
            <a:r>
              <a:rPr lang="en-US" sz="2100" dirty="0">
                <a:latin typeface="Arial" panose="020B0604020202020204" pitchFamily="34" charset="0"/>
                <a:cs typeface="Arial" panose="020B0604020202020204" pitchFamily="34" charset="0"/>
              </a:rPr>
              <a:t>Share the Environmental Scoring System with my partner organizations and consider adopting in my program</a:t>
            </a:r>
          </a:p>
          <a:p>
            <a:pPr marL="457200" lvl="2" indent="-457200" defTabSz="1828800">
              <a:buFont typeface="+mj-lt"/>
              <a:buAutoNum type="arabicPeriod"/>
              <a:tabLst>
                <a:tab pos="1828800" algn="l"/>
              </a:tabLst>
            </a:pPr>
            <a:r>
              <a:rPr lang="en-US" sz="2100" dirty="0">
                <a:latin typeface="Arial" panose="020B0604020202020204" pitchFamily="34" charset="0"/>
                <a:cs typeface="Arial" panose="020B0604020202020204" pitchFamily="34" charset="0"/>
              </a:rPr>
              <a:t>Explore incorporating environmental trigger remediation into my in-home asthma education program</a:t>
            </a:r>
          </a:p>
          <a:p>
            <a:pPr marL="457200" lvl="2" indent="-457200" defTabSz="1828800">
              <a:buFont typeface="+mj-lt"/>
              <a:buAutoNum type="arabicPeriod"/>
              <a:tabLst>
                <a:tab pos="1828800" algn="l"/>
              </a:tabLst>
            </a:pPr>
            <a:r>
              <a:rPr lang="en-US" sz="2100" dirty="0">
                <a:latin typeface="Arial" panose="020B0604020202020204" pitchFamily="34" charset="0"/>
                <a:cs typeface="Arial" panose="020B0604020202020204" pitchFamily="34" charset="0"/>
              </a:rPr>
              <a:t>Other</a:t>
            </a:r>
          </a:p>
        </p:txBody>
      </p:sp>
      <p:sp>
        <p:nvSpPr>
          <p:cNvPr id="2" name="Slide Number Placeholder 1">
            <a:extLst>
              <a:ext uri="{FF2B5EF4-FFF2-40B4-BE49-F238E27FC236}">
                <a16:creationId xmlns:a16="http://schemas.microsoft.com/office/drawing/2014/main" id="{52DDE0EE-E557-49F7-9538-C86A3428A602}"/>
              </a:ext>
            </a:extLst>
          </p:cNvPr>
          <p:cNvSpPr>
            <a:spLocks noGrp="1"/>
          </p:cNvSpPr>
          <p:nvPr>
            <p:ph type="sldNum" sz="quarter" idx="12"/>
          </p:nvPr>
        </p:nvSpPr>
        <p:spPr/>
        <p:txBody>
          <a:bodyPr/>
          <a:lstStyle/>
          <a:p>
            <a:fld id="{BCAD788D-9986-4464-ACA9-9F8E4619CF8A}" type="slidenum">
              <a:rPr lang="en-US" smtClean="0"/>
              <a:t>39</a:t>
            </a:fld>
            <a:endParaRPr lang="en-US"/>
          </a:p>
        </p:txBody>
      </p:sp>
      <p:sp>
        <p:nvSpPr>
          <p:cNvPr id="7" name="TextBox 6">
            <a:extLst>
              <a:ext uri="{FF2B5EF4-FFF2-40B4-BE49-F238E27FC236}">
                <a16:creationId xmlns:a16="http://schemas.microsoft.com/office/drawing/2014/main" id="{4E5B0022-4BBE-4CB2-AFF1-264E37FEF8D9}"/>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21534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85900" y="90986"/>
            <a:ext cx="6172200" cy="857250"/>
          </a:xfrm>
        </p:spPr>
        <p:txBody>
          <a:bodyPr/>
          <a:lstStyle/>
          <a:p>
            <a:pPr algn="ctr"/>
            <a:r>
              <a:rPr lang="en-US" altLang="en-US" sz="3200" dirty="0">
                <a:latin typeface="Arial" panose="020B0604020202020204" pitchFamily="34" charset="0"/>
                <a:cs typeface="Arial" panose="020B0604020202020204" pitchFamily="34" charset="0"/>
              </a:rPr>
              <a:t>Polling Question 2</a:t>
            </a:r>
          </a:p>
        </p:txBody>
      </p:sp>
      <p:sp>
        <p:nvSpPr>
          <p:cNvPr id="6" name="Content Placeholder 2"/>
          <p:cNvSpPr>
            <a:spLocks noGrp="1"/>
          </p:cNvSpPr>
          <p:nvPr>
            <p:ph idx="1"/>
          </p:nvPr>
        </p:nvSpPr>
        <p:spPr>
          <a:xfrm>
            <a:off x="985046" y="1476471"/>
            <a:ext cx="7173907" cy="3581714"/>
          </a:xfrm>
        </p:spPr>
        <p:txBody>
          <a:bodyPr/>
          <a:lstStyle/>
          <a:p>
            <a:pPr marL="0" indent="0">
              <a:buNone/>
              <a:defRPr/>
            </a:pPr>
            <a:r>
              <a:rPr lang="en-US" sz="2400" b="1" dirty="0">
                <a:latin typeface="Arial" panose="020B0604020202020204" pitchFamily="34" charset="0"/>
                <a:cs typeface="Arial" panose="020B0604020202020204" pitchFamily="34" charset="0"/>
              </a:rPr>
              <a:t>Which part of today’s webinar will be most valuable to you and your work?</a:t>
            </a:r>
            <a:endParaRPr lang="en-US" sz="240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0" indent="0">
              <a:buNone/>
              <a:defRPr/>
            </a:pPr>
            <a:endParaRPr lang="en-US" sz="150" dirty="0">
              <a:latin typeface="Arial" panose="020B0604020202020204" pitchFamily="34" charset="0"/>
              <a:cs typeface="Arial" panose="020B0604020202020204" pitchFamily="34" charset="0"/>
            </a:endParaRPr>
          </a:p>
          <a:p>
            <a:pPr marL="460375" lvl="2" indent="-460375" defTabSz="1828800">
              <a:buFont typeface="+mj-lt"/>
              <a:buAutoNum type="arabicPeriod"/>
            </a:pPr>
            <a:r>
              <a:rPr lang="en-US" sz="2100" dirty="0">
                <a:latin typeface="Arial" panose="020B0604020202020204" pitchFamily="34" charset="0"/>
                <a:cs typeface="Arial" panose="020B0604020202020204" pitchFamily="34" charset="0"/>
              </a:rPr>
              <a:t>What the Environmental Scoring System is and how it was developed</a:t>
            </a:r>
          </a:p>
          <a:p>
            <a:pPr marL="460375" lvl="2" indent="-460375" defTabSz="1828800">
              <a:buFont typeface="+mj-lt"/>
              <a:buAutoNum type="arabicPeriod"/>
            </a:pPr>
            <a:r>
              <a:rPr lang="en-US" sz="2100" dirty="0">
                <a:latin typeface="Arial" panose="020B0604020202020204" pitchFamily="34" charset="0"/>
                <a:cs typeface="Arial" panose="020B0604020202020204" pitchFamily="34" charset="0"/>
              </a:rPr>
              <a:t>How the Environmental Scoring System was evaluated</a:t>
            </a:r>
          </a:p>
          <a:p>
            <a:pPr marL="460375" lvl="2" indent="-460375" defTabSz="1828800">
              <a:buFont typeface="+mj-lt"/>
              <a:buAutoNum type="arabicPeriod"/>
            </a:pPr>
            <a:r>
              <a:rPr lang="en-US" sz="2100" dirty="0">
                <a:latin typeface="Arial" panose="020B0604020202020204" pitchFamily="34" charset="0"/>
                <a:cs typeface="Arial" panose="020B0604020202020204" pitchFamily="34" charset="0"/>
              </a:rPr>
              <a:t>How to apply the Environmental Scoring System in my own asthma home visiting program</a:t>
            </a:r>
          </a:p>
          <a:p>
            <a:pPr marL="460375" lvl="2" indent="-460375" defTabSz="1828800">
              <a:buFont typeface="+mj-lt"/>
              <a:buAutoNum type="arabicPeriod"/>
            </a:pPr>
            <a:r>
              <a:rPr lang="en-US" sz="2100" dirty="0">
                <a:latin typeface="Arial" panose="020B0604020202020204" pitchFamily="34" charset="0"/>
                <a:cs typeface="Arial" panose="020B0604020202020204" pitchFamily="34" charset="0"/>
              </a:rPr>
              <a:t>Other</a:t>
            </a:r>
          </a:p>
        </p:txBody>
      </p:sp>
      <p:sp>
        <p:nvSpPr>
          <p:cNvPr id="2" name="Slide Number Placeholder 1">
            <a:extLst>
              <a:ext uri="{FF2B5EF4-FFF2-40B4-BE49-F238E27FC236}">
                <a16:creationId xmlns:a16="http://schemas.microsoft.com/office/drawing/2014/main" id="{BBA0AEE7-B3E6-4025-B99E-637AF701324E}"/>
              </a:ext>
            </a:extLst>
          </p:cNvPr>
          <p:cNvSpPr>
            <a:spLocks noGrp="1"/>
          </p:cNvSpPr>
          <p:nvPr>
            <p:ph type="sldNum" sz="quarter" idx="12"/>
          </p:nvPr>
        </p:nvSpPr>
        <p:spPr/>
        <p:txBody>
          <a:bodyPr/>
          <a:lstStyle/>
          <a:p>
            <a:fld id="{BCAD788D-9986-4464-ACA9-9F8E4619CF8A}" type="slidenum">
              <a:rPr lang="en-US" smtClean="0"/>
              <a:t>4</a:t>
            </a:fld>
            <a:endParaRPr lang="en-US"/>
          </a:p>
        </p:txBody>
      </p:sp>
      <p:sp>
        <p:nvSpPr>
          <p:cNvPr id="5" name="TextBox 4">
            <a:extLst>
              <a:ext uri="{FF2B5EF4-FFF2-40B4-BE49-F238E27FC236}">
                <a16:creationId xmlns:a16="http://schemas.microsoft.com/office/drawing/2014/main" id="{6A81C912-E6CF-4B75-A3DF-93B2DC9BE415}"/>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126403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a:spcBef>
                <a:spcPct val="20000"/>
              </a:spcBef>
              <a:defRPr/>
            </a:pPr>
            <a:r>
              <a:rPr lang="en-US" dirty="0">
                <a:solidFill>
                  <a:prstClr val="black"/>
                </a:solidFill>
                <a:latin typeface="Calibri"/>
              </a:rPr>
              <a:t> </a:t>
            </a:r>
          </a:p>
          <a:p>
            <a:pPr>
              <a:spcBef>
                <a:spcPct val="20000"/>
              </a:spcBef>
              <a:defRPr/>
            </a:pPr>
            <a:endParaRPr lang="en-US" dirty="0">
              <a:solidFill>
                <a:prstClr val="black">
                  <a:tint val="75000"/>
                </a:prstClr>
              </a:solidFill>
              <a:latin typeface="Calibri"/>
            </a:endParaRPr>
          </a:p>
        </p:txBody>
      </p:sp>
      <p:sp>
        <p:nvSpPr>
          <p:cNvPr id="10243" name="Subtitle 2"/>
          <p:cNvSpPr txBox="1">
            <a:spLocks/>
          </p:cNvSpPr>
          <p:nvPr/>
        </p:nvSpPr>
        <p:spPr bwMode="auto">
          <a:xfrm>
            <a:off x="214314" y="1219200"/>
            <a:ext cx="8610600" cy="47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None/>
            </a:pPr>
            <a:r>
              <a:rPr lang="en-US" altLang="en-US" sz="1800" b="1" dirty="0">
                <a:solidFill>
                  <a:prstClr val="black"/>
                </a:solidFill>
                <a:latin typeface="Arial" panose="020B0604020202020204" pitchFamily="34" charset="0"/>
                <a:cs typeface="Arial" panose="020B0604020202020204" pitchFamily="34" charset="0"/>
              </a:rPr>
              <a:t>Immediately after the webinar, join us in the </a:t>
            </a:r>
            <a:r>
              <a:rPr lang="en-US" altLang="en-US" sz="1800" b="1" dirty="0">
                <a:solidFill>
                  <a:srgbClr val="2F517F"/>
                </a:solidFill>
                <a:latin typeface="Arial" panose="020B0604020202020204" pitchFamily="34" charset="0"/>
                <a:cs typeface="Arial" panose="020B0604020202020204" pitchFamily="34" charset="0"/>
              </a:rPr>
              <a:t>AsthmaCommunityNetwork.org Discussion Forum </a:t>
            </a:r>
            <a:r>
              <a:rPr lang="en-US" altLang="en-US" sz="1800" b="1" dirty="0">
                <a:solidFill>
                  <a:prstClr val="black"/>
                </a:solidFill>
                <a:latin typeface="Arial" panose="020B0604020202020204" pitchFamily="34" charset="0"/>
                <a:cs typeface="Arial" panose="020B0604020202020204" pitchFamily="34" charset="0"/>
              </a:rPr>
              <a:t>for a live online Q&amp;A Session:</a:t>
            </a:r>
          </a:p>
          <a:p>
            <a:pPr algn="ctr" eaLnBrk="1" hangingPunct="1">
              <a:lnSpc>
                <a:spcPts val="2200"/>
              </a:lnSpc>
              <a:buNone/>
            </a:pPr>
            <a:r>
              <a:rPr lang="en-US" altLang="en-US" sz="1800" b="1" dirty="0">
                <a:solidFill>
                  <a:prstClr val="black"/>
                </a:solidFill>
                <a:latin typeface="Arial" panose="020B0604020202020204" pitchFamily="34" charset="0"/>
                <a:cs typeface="Arial" panose="020B0604020202020204" pitchFamily="34" charset="0"/>
              </a:rPr>
              <a:t>	2:00 p.m. – 2:30 p.m. EDT </a:t>
            </a:r>
          </a:p>
          <a:p>
            <a:pPr eaLnBrk="1" hangingPunct="1">
              <a:lnSpc>
                <a:spcPts val="2200"/>
              </a:lnSpc>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lnSpc>
                <a:spcPts val="2200"/>
              </a:lnSpc>
              <a:buNone/>
            </a:pPr>
            <a:r>
              <a:rPr lang="en-US" altLang="en-US" sz="1800" dirty="0">
                <a:solidFill>
                  <a:prstClr val="black"/>
                </a:solidFill>
                <a:latin typeface="Arial" panose="020B0604020202020204" pitchFamily="34" charset="0"/>
                <a:cs typeface="Arial" panose="020B0604020202020204" pitchFamily="34" charset="0"/>
              </a:rPr>
              <a:t>To post a question in the </a:t>
            </a:r>
            <a:r>
              <a:rPr lang="en-US" altLang="en-US" sz="1800" b="1" dirty="0">
                <a:solidFill>
                  <a:srgbClr val="2F517F"/>
                </a:solidFill>
                <a:latin typeface="Arial" panose="020B0604020202020204" pitchFamily="34" charset="0"/>
                <a:cs typeface="Arial" panose="020B0604020202020204" pitchFamily="34" charset="0"/>
              </a:rPr>
              <a:t>Discussion Forum</a:t>
            </a:r>
            <a:r>
              <a:rPr lang="en-US" altLang="en-US" sz="1800" dirty="0">
                <a:solidFill>
                  <a:prstClr val="black"/>
                </a:solidFill>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pPr>
            <a:r>
              <a:rPr lang="en-US" altLang="en-US" sz="1800" dirty="0">
                <a:solidFill>
                  <a:prstClr val="black"/>
                </a:solidFill>
                <a:latin typeface="Arial" panose="020B0604020202020204" pitchFamily="34" charset="0"/>
                <a:cs typeface="Arial" panose="020B0604020202020204" pitchFamily="34" charset="0"/>
              </a:rPr>
              <a:t>If you are a Network member, log in to your </a:t>
            </a:r>
            <a:r>
              <a:rPr lang="en-US" altLang="en-US" sz="1800" b="1" dirty="0">
                <a:solidFill>
                  <a:srgbClr val="2F517F"/>
                </a:solidFill>
                <a:latin typeface="Arial" panose="020B0604020202020204" pitchFamily="34" charset="0"/>
                <a:cs typeface="Arial" panose="020B0604020202020204" pitchFamily="34" charset="0"/>
              </a:rPr>
              <a:t>AsthmaCommunityNetwork.org</a:t>
            </a:r>
            <a:r>
              <a:rPr lang="en-US" altLang="en-US" sz="1800" dirty="0">
                <a:solidFill>
                  <a:srgbClr val="2F517F"/>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account. </a:t>
            </a:r>
          </a:p>
          <a:p>
            <a:pPr eaLnBrk="1" hangingPunct="1">
              <a:spcBef>
                <a:spcPts val="600"/>
              </a:spcBef>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None/>
            </a:pPr>
            <a:r>
              <a:rPr lang="en-US" altLang="en-US" sz="1800" dirty="0">
                <a:solidFill>
                  <a:prstClr val="black"/>
                </a:solidFill>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on the home page.</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Live Online Q&amp;A for 9/11/18 Webinar</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Post to the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to post your question.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Enter your question and click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Save</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at the bottom of the page. </a:t>
            </a:r>
          </a:p>
        </p:txBody>
      </p:sp>
      <p:sp>
        <p:nvSpPr>
          <p:cNvPr id="10" name="Title 1"/>
          <p:cNvSpPr txBox="1">
            <a:spLocks/>
          </p:cNvSpPr>
          <p:nvPr/>
        </p:nvSpPr>
        <p:spPr>
          <a:xfrm>
            <a:off x="404814" y="0"/>
            <a:ext cx="8229600" cy="1219200"/>
          </a:xfrm>
          <a:prstGeom prst="rect">
            <a:avLst/>
          </a:prstGeom>
        </p:spPr>
        <p:txBody>
          <a:bodyPr anchor="ctr">
            <a:normAutofit fontScale="25000" lnSpcReduction="20000"/>
          </a:bodyPr>
          <a:lstStyle/>
          <a:p>
            <a:pPr algn="ctr">
              <a:lnSpc>
                <a:spcPct val="120000"/>
              </a:lnSpc>
              <a:defRPr/>
            </a:pPr>
            <a:r>
              <a:rPr lang="en-US" sz="8500" b="1" dirty="0">
                <a:solidFill>
                  <a:schemeClr val="bg1"/>
                </a:solidFill>
                <a:latin typeface="Arial" panose="020B0604020202020204" pitchFamily="34" charset="0"/>
                <a:cs typeface="Arial" panose="020B0604020202020204" pitchFamily="34" charset="0"/>
              </a:rPr>
              <a:t>Question &amp; Answer Session on </a:t>
            </a:r>
          </a:p>
          <a:p>
            <a:pPr algn="ctr">
              <a:lnSpc>
                <a:spcPct val="120000"/>
              </a:lnSpc>
              <a:defRPr/>
            </a:pPr>
            <a:r>
              <a:rPr lang="en-US" sz="8500" b="1" dirty="0">
                <a:solidFill>
                  <a:schemeClr val="bg1"/>
                </a:solidFill>
                <a:latin typeface="Arial" panose="020B0604020202020204" pitchFamily="34" charset="0"/>
                <a:cs typeface="Arial" panose="020B0604020202020204" pitchFamily="34" charset="0"/>
              </a:rPr>
              <a:t>AsthmaCommunityNetwork.org Discussion Forum </a:t>
            </a:r>
            <a:r>
              <a:rPr lang="en-US" sz="4400" dirty="0">
                <a:solidFill>
                  <a:schemeClr val="bg1"/>
                </a:solidFill>
                <a:latin typeface="Calibri"/>
              </a:rPr>
              <a:t> </a:t>
            </a:r>
            <a:br>
              <a:rPr lang="en-US" sz="4400" dirty="0">
                <a:solidFill>
                  <a:schemeClr val="bg1"/>
                </a:solidFill>
                <a:latin typeface="Calibri"/>
              </a:rPr>
            </a:br>
            <a:endParaRPr lang="en-US" sz="4400" dirty="0">
              <a:solidFill>
                <a:schemeClr val="bg1"/>
              </a:solidFill>
              <a:latin typeface="Calibri"/>
            </a:endParaRPr>
          </a:p>
        </p:txBody>
      </p:sp>
      <p:sp>
        <p:nvSpPr>
          <p:cNvPr id="11" name="TextBox 10"/>
          <p:cNvSpPr txBox="1">
            <a:spLocks noChangeArrowheads="1"/>
          </p:cNvSpPr>
          <p:nvPr/>
        </p:nvSpPr>
        <p:spPr bwMode="auto">
          <a:xfrm>
            <a:off x="571501" y="3536085"/>
            <a:ext cx="7896225" cy="831850"/>
          </a:xfrm>
          <a:prstGeom prst="rect">
            <a:avLst/>
          </a:prstGeom>
          <a:solidFill>
            <a:schemeClr val="bg1">
              <a:lumMod val="95000"/>
            </a:schemeClr>
          </a:solidFill>
          <a:ln w="15875">
            <a:solidFill>
              <a:srgbClr val="2F517F"/>
            </a:solidFill>
            <a:miter lim="800000"/>
            <a:headEnd/>
            <a:tailEnd/>
          </a:ln>
        </p:spPr>
        <p:txBody>
          <a:bodyPr>
            <a:spAutoFit/>
          </a:bodyPr>
          <a:lstStyle/>
          <a:p>
            <a:pPr>
              <a:defRPr/>
            </a:pPr>
            <a:r>
              <a:rPr lang="en-US" sz="1600" b="1" i="1" dirty="0">
                <a:solidFill>
                  <a:prstClr val="black"/>
                </a:solidFill>
                <a:latin typeface="Arial" panose="020B0604020202020204" pitchFamily="34" charset="0"/>
                <a:cs typeface="Arial" pitchFamily="34" charset="0"/>
              </a:rPr>
              <a:t>Not a member? </a:t>
            </a:r>
            <a:r>
              <a:rPr lang="en-US" sz="1600" i="1" dirty="0">
                <a:solidFill>
                  <a:prstClr val="black"/>
                </a:solidFill>
                <a:latin typeface="Arial" panose="020B0604020202020204" pitchFamily="34" charset="0"/>
                <a:cs typeface="Arial" pitchFamily="34" charset="0"/>
              </a:rPr>
              <a:t>Create an account at </a:t>
            </a:r>
            <a:r>
              <a:rPr lang="en-US" sz="1600" b="1" i="1" dirty="0">
                <a:solidFill>
                  <a:srgbClr val="2F517F"/>
                </a:solidFill>
                <a:latin typeface="Arial" panose="020B0604020202020204" pitchFamily="34" charset="0"/>
                <a:cs typeface="Arial" pitchFamily="34" charset="0"/>
              </a:rPr>
              <a:t>AsthmaCommunityNetwork.org</a:t>
            </a:r>
            <a:r>
              <a:rPr lang="en-US" sz="1600" i="1" dirty="0">
                <a:solidFill>
                  <a:srgbClr val="2F517F"/>
                </a:solidFill>
                <a:latin typeface="Arial" panose="020B0604020202020204" pitchFamily="34" charset="0"/>
                <a:cs typeface="Arial" pitchFamily="34" charset="0"/>
              </a:rPr>
              <a:t> </a:t>
            </a:r>
            <a:r>
              <a:rPr lang="en-US" sz="1600" i="1" dirty="0">
                <a:solidFill>
                  <a:prstClr val="black"/>
                </a:solidFill>
                <a:latin typeface="Arial" panose="020B0604020202020204" pitchFamily="34" charset="0"/>
                <a:cs typeface="Arial" pitchFamily="34" charset="0"/>
              </a:rPr>
              <a:t>by clicking the “</a:t>
            </a:r>
            <a:r>
              <a:rPr lang="en-US" sz="1600" b="1" i="1" dirty="0">
                <a:solidFill>
                  <a:srgbClr val="2F517F"/>
                </a:solidFill>
                <a:latin typeface="Arial" panose="020B0604020202020204" pitchFamily="34" charset="0"/>
                <a:cs typeface="Arial" pitchFamily="34" charset="0"/>
              </a:rPr>
              <a:t>Join Now</a:t>
            </a:r>
            <a:r>
              <a:rPr lang="en-US" sz="1600" i="1" dirty="0">
                <a:solidFill>
                  <a:srgbClr val="2F517F"/>
                </a:solidFill>
                <a:latin typeface="Arial" panose="020B0604020202020204" pitchFamily="34" charset="0"/>
                <a:cs typeface="Arial" pitchFamily="34" charset="0"/>
              </a:rPr>
              <a:t>” </a:t>
            </a:r>
            <a:r>
              <a:rPr lang="en-US" sz="1600" i="1" dirty="0">
                <a:solidFill>
                  <a:prstClr val="black"/>
                </a:solidFill>
                <a:latin typeface="Arial" panose="020B0604020202020204" pitchFamily="34" charset="0"/>
                <a:cs typeface="Arial" pitchFamily="34" charset="0"/>
              </a:rPr>
              <a:t>link at the top of the page. Your account will be approved momentarily and you can begin posting questions. </a:t>
            </a:r>
            <a:endParaRPr lang="en-US" sz="1600" dirty="0">
              <a:solidFill>
                <a:prstClr val="black"/>
              </a:solidFill>
              <a:latin typeface="Arial" panose="020B0604020202020204" pitchFamily="34" charset="0"/>
              <a:cs typeface="Arial" pitchFamily="34" charset="0"/>
            </a:endParaRPr>
          </a:p>
        </p:txBody>
      </p:sp>
      <p:sp>
        <p:nvSpPr>
          <p:cNvPr id="2" name="Slide Number Placeholder 1">
            <a:extLst>
              <a:ext uri="{FF2B5EF4-FFF2-40B4-BE49-F238E27FC236}">
                <a16:creationId xmlns:a16="http://schemas.microsoft.com/office/drawing/2014/main" id="{D3C343D0-20B0-4AC4-B62F-B7146BB81E94}"/>
              </a:ext>
            </a:extLst>
          </p:cNvPr>
          <p:cNvSpPr>
            <a:spLocks noGrp="1"/>
          </p:cNvSpPr>
          <p:nvPr>
            <p:ph type="sldNum" sz="quarter" idx="12"/>
          </p:nvPr>
        </p:nvSpPr>
        <p:spPr/>
        <p:txBody>
          <a:bodyPr/>
          <a:lstStyle/>
          <a:p>
            <a:fld id="{BCAD788D-9986-4464-ACA9-9F8E4619CF8A}" type="slidenum">
              <a:rPr lang="en-US" smtClean="0"/>
              <a:t>40</a:t>
            </a:fld>
            <a:endParaRPr lang="en-US"/>
          </a:p>
        </p:txBody>
      </p:sp>
      <p:sp>
        <p:nvSpPr>
          <p:cNvPr id="7" name="TextBox 6">
            <a:extLst>
              <a:ext uri="{FF2B5EF4-FFF2-40B4-BE49-F238E27FC236}">
                <a16:creationId xmlns:a16="http://schemas.microsoft.com/office/drawing/2014/main" id="{FFBDD903-7807-4329-B665-27E306155C81}"/>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2617594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a:spcBef>
                <a:spcPct val="20000"/>
              </a:spcBef>
              <a:defRPr/>
            </a:pPr>
            <a:r>
              <a:rPr lang="en-US" dirty="0">
                <a:solidFill>
                  <a:prstClr val="black"/>
                </a:solidFill>
                <a:latin typeface="Calibri"/>
              </a:rPr>
              <a:t> </a:t>
            </a:r>
          </a:p>
          <a:p>
            <a:pPr>
              <a:spcBef>
                <a:spcPct val="20000"/>
              </a:spcBef>
              <a:defRPr/>
            </a:pPr>
            <a:endParaRPr lang="en-US" dirty="0">
              <a:solidFill>
                <a:prstClr val="black">
                  <a:tint val="75000"/>
                </a:prstClr>
              </a:solidFill>
              <a:latin typeface="Calibri"/>
            </a:endParaRPr>
          </a:p>
        </p:txBody>
      </p:sp>
      <p:sp>
        <p:nvSpPr>
          <p:cNvPr id="10243" name="Subtitle 2"/>
          <p:cNvSpPr txBox="1">
            <a:spLocks/>
          </p:cNvSpPr>
          <p:nvPr/>
        </p:nvSpPr>
        <p:spPr bwMode="auto">
          <a:xfrm>
            <a:off x="228600" y="1219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None/>
              <a:defRPr/>
            </a:pPr>
            <a:r>
              <a:rPr lang="en-US" altLang="en-US" sz="1800" b="1" dirty="0">
                <a:solidFill>
                  <a:prstClr val="black"/>
                </a:solidFill>
                <a:latin typeface="Arial" panose="020B0604020202020204" pitchFamily="34" charset="0"/>
                <a:cs typeface="Arial" panose="020B0604020202020204" pitchFamily="34" charset="0"/>
              </a:rPr>
              <a:t>Immediately after the webinar, join us in the </a:t>
            </a:r>
            <a:r>
              <a:rPr lang="en-US" altLang="en-US" sz="1800" b="1" dirty="0">
                <a:solidFill>
                  <a:srgbClr val="2F517F"/>
                </a:solidFill>
                <a:latin typeface="Arial" panose="020B0604020202020204" pitchFamily="34" charset="0"/>
                <a:cs typeface="Arial" panose="020B0604020202020204" pitchFamily="34" charset="0"/>
              </a:rPr>
              <a:t>AsthmaCommunityNetwork.org Discussion Forum </a:t>
            </a:r>
            <a:r>
              <a:rPr lang="en-US" altLang="en-US" sz="1800" b="1" dirty="0">
                <a:solidFill>
                  <a:prstClr val="black"/>
                </a:solidFill>
                <a:latin typeface="Arial" panose="020B0604020202020204" pitchFamily="34" charset="0"/>
                <a:cs typeface="Arial" panose="020B0604020202020204" pitchFamily="34" charset="0"/>
              </a:rPr>
              <a:t>for a live online Q&amp;A Session:</a:t>
            </a:r>
          </a:p>
          <a:p>
            <a:pPr algn="ctr" eaLnBrk="1" hangingPunct="1">
              <a:lnSpc>
                <a:spcPts val="2200"/>
              </a:lnSpc>
              <a:buNone/>
              <a:defRPr/>
            </a:pPr>
            <a:r>
              <a:rPr lang="en-US" altLang="en-US" sz="1800" b="1" dirty="0">
                <a:solidFill>
                  <a:prstClr val="black"/>
                </a:solidFill>
                <a:latin typeface="Arial" panose="020B0604020202020204" pitchFamily="34" charset="0"/>
                <a:cs typeface="Arial" panose="020B0604020202020204" pitchFamily="34" charset="0"/>
              </a:rPr>
              <a:t>	2:00 p.m. – 2:30 p.m. EDT </a:t>
            </a:r>
          </a:p>
          <a:p>
            <a:pPr eaLnBrk="1" hangingPunct="1">
              <a:lnSpc>
                <a:spcPts val="2200"/>
              </a:lnSpc>
              <a:buNone/>
              <a:defRPr/>
            </a:pPr>
            <a:endParaRPr lang="en-US" altLang="en-US" sz="1800" dirty="0">
              <a:solidFill>
                <a:prstClr val="black"/>
              </a:solidFill>
              <a:latin typeface="Arial" panose="020B0604020202020204" pitchFamily="34" charset="0"/>
              <a:cs typeface="Arial" panose="020B0604020202020204" pitchFamily="34" charset="0"/>
            </a:endParaRPr>
          </a:p>
          <a:p>
            <a:pPr eaLnBrk="1" hangingPunct="1">
              <a:lnSpc>
                <a:spcPts val="2200"/>
              </a:lnSpc>
              <a:buNone/>
              <a:defRPr/>
            </a:pPr>
            <a:r>
              <a:rPr lang="en-US" altLang="en-US" sz="1800" dirty="0">
                <a:solidFill>
                  <a:prstClr val="black"/>
                </a:solidFill>
                <a:latin typeface="Arial" panose="020B0604020202020204" pitchFamily="34" charset="0"/>
                <a:cs typeface="Arial" panose="020B0604020202020204" pitchFamily="34" charset="0"/>
              </a:rPr>
              <a:t>To post a question in the </a:t>
            </a:r>
            <a:r>
              <a:rPr lang="en-US" altLang="en-US" sz="1800" b="1" dirty="0">
                <a:solidFill>
                  <a:srgbClr val="2F517F"/>
                </a:solidFill>
                <a:latin typeface="Arial" panose="020B0604020202020204" pitchFamily="34" charset="0"/>
                <a:cs typeface="Arial" panose="020B0604020202020204" pitchFamily="34" charset="0"/>
              </a:rPr>
              <a:t>Discussion Forum</a:t>
            </a:r>
            <a:r>
              <a:rPr lang="en-US" altLang="en-US" sz="1800" dirty="0">
                <a:solidFill>
                  <a:prstClr val="black"/>
                </a:solidFill>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defRPr/>
            </a:pPr>
            <a:r>
              <a:rPr lang="en-US" altLang="en-US" sz="1800" dirty="0">
                <a:solidFill>
                  <a:prstClr val="black"/>
                </a:solidFill>
                <a:latin typeface="Arial" panose="020B0604020202020204" pitchFamily="34" charset="0"/>
                <a:cs typeface="Arial" panose="020B0604020202020204" pitchFamily="34" charset="0"/>
              </a:rPr>
              <a:t>If you are a Network member, log in to your </a:t>
            </a:r>
            <a:r>
              <a:rPr lang="en-US" altLang="en-US" sz="1800" b="1" dirty="0">
                <a:solidFill>
                  <a:srgbClr val="2F517F"/>
                </a:solidFill>
                <a:latin typeface="Arial" panose="020B0604020202020204" pitchFamily="34" charset="0"/>
                <a:cs typeface="Arial" panose="020B0604020202020204" pitchFamily="34" charset="0"/>
              </a:rPr>
              <a:t>AsthmaCommunityNetwork.org</a:t>
            </a:r>
            <a:r>
              <a:rPr lang="en-US" altLang="en-US" sz="1800" dirty="0">
                <a:solidFill>
                  <a:srgbClr val="2F517F"/>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account. </a:t>
            </a:r>
          </a:p>
          <a:p>
            <a:pPr eaLnBrk="1" hangingPunct="1">
              <a:spcBef>
                <a:spcPts val="600"/>
              </a:spcBef>
              <a:buNone/>
              <a:defRPr/>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None/>
              <a:defRPr/>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None/>
              <a:defRPr/>
            </a:pPr>
            <a:r>
              <a:rPr lang="en-US" altLang="en-US" sz="1800" dirty="0">
                <a:solidFill>
                  <a:prstClr val="black"/>
                </a:solidFill>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defRPr/>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on the home page.</a:t>
            </a:r>
          </a:p>
          <a:p>
            <a:pPr eaLnBrk="1" hangingPunct="1">
              <a:lnSpc>
                <a:spcPts val="2000"/>
              </a:lnSpc>
              <a:spcBef>
                <a:spcPts val="600"/>
              </a:spcBef>
              <a:buFont typeface="Arial" panose="020B0604020202020204" pitchFamily="34" charset="0"/>
              <a:buAutoNum type="arabicPeriod" startAt="2"/>
              <a:defRPr/>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Live Online Q&amp;A for 9/11/18 Webinar</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a:t>
            </a:r>
          </a:p>
          <a:p>
            <a:pPr eaLnBrk="1" hangingPunct="1">
              <a:lnSpc>
                <a:spcPts val="2000"/>
              </a:lnSpc>
              <a:spcBef>
                <a:spcPts val="600"/>
              </a:spcBef>
              <a:buFont typeface="Arial" panose="020B0604020202020204" pitchFamily="34" charset="0"/>
              <a:buAutoNum type="arabicPeriod" startAt="2"/>
              <a:defRPr/>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Post to the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to post your question. </a:t>
            </a:r>
          </a:p>
          <a:p>
            <a:pPr eaLnBrk="1" hangingPunct="1">
              <a:lnSpc>
                <a:spcPts val="2000"/>
              </a:lnSpc>
              <a:spcBef>
                <a:spcPts val="600"/>
              </a:spcBef>
              <a:buFont typeface="Arial" panose="020B0604020202020204" pitchFamily="34" charset="0"/>
              <a:buAutoNum type="arabicPeriod" startAt="2"/>
              <a:defRPr/>
            </a:pPr>
            <a:r>
              <a:rPr lang="en-US" altLang="en-US" sz="1800" dirty="0">
                <a:solidFill>
                  <a:prstClr val="black"/>
                </a:solidFill>
                <a:latin typeface="Arial" panose="020B0604020202020204" pitchFamily="34" charset="0"/>
                <a:cs typeface="Arial" panose="020B0604020202020204" pitchFamily="34" charset="0"/>
              </a:rPr>
              <a:t>Enter your question and click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2F517F"/>
                </a:solidFill>
                <a:latin typeface="Arial" panose="020B0604020202020204" pitchFamily="34" charset="0"/>
                <a:cs typeface="Arial" panose="020B0604020202020204" pitchFamily="34" charset="0"/>
              </a:rPr>
              <a:t>Save</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at the bottom of the page. </a:t>
            </a:r>
          </a:p>
        </p:txBody>
      </p:sp>
      <p:sp>
        <p:nvSpPr>
          <p:cNvPr id="10" name="Title 1"/>
          <p:cNvSpPr txBox="1">
            <a:spLocks/>
          </p:cNvSpPr>
          <p:nvPr/>
        </p:nvSpPr>
        <p:spPr>
          <a:xfrm>
            <a:off x="609600" y="0"/>
            <a:ext cx="8229600" cy="1219200"/>
          </a:xfrm>
          <a:prstGeom prst="rect">
            <a:avLst/>
          </a:prstGeom>
        </p:spPr>
        <p:txBody>
          <a:bodyPr anchor="ctr">
            <a:normAutofit fontScale="25000" lnSpcReduction="20000"/>
          </a:bodyPr>
          <a:lstStyle/>
          <a:p>
            <a:pPr algn="ctr">
              <a:lnSpc>
                <a:spcPct val="120000"/>
              </a:lnSpc>
              <a:defRPr/>
            </a:pPr>
            <a:r>
              <a:rPr lang="en-US" sz="8500" b="1" dirty="0">
                <a:solidFill>
                  <a:schemeClr val="bg1"/>
                </a:solidFill>
                <a:latin typeface="Arial" panose="020B0604020202020204" pitchFamily="34" charset="0"/>
                <a:cs typeface="Arial" panose="020B0604020202020204" pitchFamily="34" charset="0"/>
              </a:rPr>
              <a:t>Question &amp; Answer Session on </a:t>
            </a:r>
          </a:p>
          <a:p>
            <a:pPr algn="ctr">
              <a:lnSpc>
                <a:spcPct val="120000"/>
              </a:lnSpc>
              <a:defRPr/>
            </a:pPr>
            <a:r>
              <a:rPr lang="en-US" sz="8500" b="1" dirty="0">
                <a:solidFill>
                  <a:schemeClr val="bg1"/>
                </a:solidFill>
                <a:latin typeface="Arial" panose="020B0604020202020204" pitchFamily="34" charset="0"/>
                <a:cs typeface="Arial" panose="020B0604020202020204" pitchFamily="34" charset="0"/>
              </a:rPr>
              <a:t>AsthmaCommunityNetwork.org Discussion Forum </a:t>
            </a:r>
            <a:r>
              <a:rPr lang="en-US" sz="4400" dirty="0">
                <a:solidFill>
                  <a:schemeClr val="bg1"/>
                </a:solidFill>
                <a:latin typeface="Calibri"/>
              </a:rPr>
              <a:t> </a:t>
            </a:r>
            <a:br>
              <a:rPr lang="en-US" sz="4400" dirty="0">
                <a:solidFill>
                  <a:schemeClr val="bg1"/>
                </a:solidFill>
                <a:latin typeface="Calibri"/>
              </a:rPr>
            </a:br>
            <a:endParaRPr lang="en-US" sz="4400" dirty="0">
              <a:solidFill>
                <a:schemeClr val="bg1"/>
              </a:solidFill>
              <a:latin typeface="Calibri"/>
            </a:endParaRPr>
          </a:p>
        </p:txBody>
      </p:sp>
      <p:sp>
        <p:nvSpPr>
          <p:cNvPr id="11" name="TextBox 10"/>
          <p:cNvSpPr txBox="1">
            <a:spLocks noChangeArrowheads="1"/>
          </p:cNvSpPr>
          <p:nvPr/>
        </p:nvSpPr>
        <p:spPr bwMode="auto">
          <a:xfrm>
            <a:off x="585787" y="3546475"/>
            <a:ext cx="7896225" cy="831850"/>
          </a:xfrm>
          <a:prstGeom prst="rect">
            <a:avLst/>
          </a:prstGeom>
          <a:solidFill>
            <a:schemeClr val="bg1">
              <a:lumMod val="95000"/>
            </a:schemeClr>
          </a:solidFill>
          <a:ln w="15875">
            <a:solidFill>
              <a:srgbClr val="2F517F"/>
            </a:solidFill>
            <a:miter lim="800000"/>
            <a:headEnd/>
            <a:tailEnd/>
          </a:ln>
        </p:spPr>
        <p:txBody>
          <a:bodyPr>
            <a:spAutoFit/>
          </a:bodyPr>
          <a:lstStyle/>
          <a:p>
            <a:pPr fontAlgn="base">
              <a:spcBef>
                <a:spcPct val="0"/>
              </a:spcBef>
              <a:spcAft>
                <a:spcPct val="0"/>
              </a:spcAft>
              <a:defRPr/>
            </a:pPr>
            <a:r>
              <a:rPr lang="en-US" sz="1600" b="1" i="1" dirty="0">
                <a:solidFill>
                  <a:prstClr val="black"/>
                </a:solidFill>
                <a:latin typeface="Arial" panose="020B0604020202020204" pitchFamily="34" charset="0"/>
                <a:cs typeface="Arial" pitchFamily="34" charset="0"/>
              </a:rPr>
              <a:t>Not a member? </a:t>
            </a:r>
            <a:r>
              <a:rPr lang="en-US" sz="1600" i="1" dirty="0">
                <a:solidFill>
                  <a:prstClr val="black"/>
                </a:solidFill>
                <a:latin typeface="Arial" panose="020B0604020202020204" pitchFamily="34" charset="0"/>
                <a:cs typeface="Arial" pitchFamily="34" charset="0"/>
              </a:rPr>
              <a:t>Create an account at </a:t>
            </a:r>
            <a:r>
              <a:rPr lang="en-US" sz="1600" b="1" i="1" dirty="0">
                <a:solidFill>
                  <a:srgbClr val="2F517F"/>
                </a:solidFill>
                <a:latin typeface="Arial" panose="020B0604020202020204" pitchFamily="34" charset="0"/>
                <a:cs typeface="Arial" pitchFamily="34" charset="0"/>
              </a:rPr>
              <a:t>AsthmaCommunityNetwork.org</a:t>
            </a:r>
            <a:r>
              <a:rPr lang="en-US" sz="1600" i="1" dirty="0">
                <a:solidFill>
                  <a:prstClr val="black"/>
                </a:solidFill>
                <a:latin typeface="Arial" panose="020B0604020202020204" pitchFamily="34" charset="0"/>
                <a:cs typeface="Arial" pitchFamily="34" charset="0"/>
              </a:rPr>
              <a:t> by clicking the “</a:t>
            </a:r>
            <a:r>
              <a:rPr lang="en-US" sz="1600" b="1" i="1" dirty="0">
                <a:solidFill>
                  <a:srgbClr val="2F517F"/>
                </a:solidFill>
                <a:latin typeface="Arial" panose="020B0604020202020204" pitchFamily="34" charset="0"/>
                <a:cs typeface="Arial" pitchFamily="34" charset="0"/>
              </a:rPr>
              <a:t>Join Now</a:t>
            </a:r>
            <a:r>
              <a:rPr lang="en-US" sz="1600" i="1" dirty="0">
                <a:solidFill>
                  <a:prstClr val="black"/>
                </a:solidFill>
                <a:latin typeface="Arial" panose="020B0604020202020204" pitchFamily="34" charset="0"/>
                <a:cs typeface="Arial" pitchFamily="34" charset="0"/>
              </a:rPr>
              <a:t>” link at the top of the page. Your account will be approved momentarily and you can begin posting questions. </a:t>
            </a:r>
            <a:endParaRPr lang="en-US" sz="1600" dirty="0">
              <a:solidFill>
                <a:prstClr val="black"/>
              </a:solidFill>
              <a:latin typeface="Arial" panose="020B0604020202020204" pitchFamily="34" charset="0"/>
              <a:cs typeface="Arial" pitchFamily="34" charset="0"/>
            </a:endParaRPr>
          </a:p>
        </p:txBody>
      </p:sp>
      <p:sp>
        <p:nvSpPr>
          <p:cNvPr id="2" name="Slide Number Placeholder 1">
            <a:extLst>
              <a:ext uri="{FF2B5EF4-FFF2-40B4-BE49-F238E27FC236}">
                <a16:creationId xmlns:a16="http://schemas.microsoft.com/office/drawing/2014/main" id="{940B475B-DC5D-4610-951D-DFF3DB99D6DF}"/>
              </a:ext>
            </a:extLst>
          </p:cNvPr>
          <p:cNvSpPr>
            <a:spLocks noGrp="1"/>
          </p:cNvSpPr>
          <p:nvPr>
            <p:ph type="sldNum" sz="quarter" idx="12"/>
          </p:nvPr>
        </p:nvSpPr>
        <p:spPr/>
        <p:txBody>
          <a:bodyPr/>
          <a:lstStyle/>
          <a:p>
            <a:fld id="{BCAD788D-9986-4464-ACA9-9F8E4619CF8A}" type="slidenum">
              <a:rPr lang="en-US" smtClean="0"/>
              <a:t>5</a:t>
            </a:fld>
            <a:endParaRPr lang="en-US"/>
          </a:p>
        </p:txBody>
      </p:sp>
      <p:sp>
        <p:nvSpPr>
          <p:cNvPr id="7" name="TextBox 6">
            <a:extLst>
              <a:ext uri="{FF2B5EF4-FFF2-40B4-BE49-F238E27FC236}">
                <a16:creationId xmlns:a16="http://schemas.microsoft.com/office/drawing/2014/main" id="{86B322D6-5730-43BA-9796-34F04FE0487D}"/>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3650048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167467"/>
            <a:ext cx="9144000" cy="134254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4000" b="1" kern="1200">
                <a:solidFill>
                  <a:srgbClr val="026CB6"/>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a:lstStyle>
          <a:p>
            <a:pPr algn="ctr">
              <a:spcBef>
                <a:spcPts val="600"/>
              </a:spcBef>
              <a:spcAft>
                <a:spcPts val="0"/>
              </a:spcAft>
              <a:defRPr/>
            </a:pPr>
            <a:r>
              <a:rPr lang="en-US" sz="3200" dirty="0">
                <a:solidFill>
                  <a:srgbClr val="2F517F"/>
                </a:solidFill>
                <a:latin typeface="Arial" panose="020B0604020202020204"/>
              </a:rPr>
              <a:t>Supporting States and Communities to Deliver High-Value, Comprehensive      Asthma Care</a:t>
            </a:r>
          </a:p>
        </p:txBody>
      </p:sp>
      <p:sp>
        <p:nvSpPr>
          <p:cNvPr id="2" name="Rectangle 1">
            <a:extLst>
              <a:ext uri="{FF2B5EF4-FFF2-40B4-BE49-F238E27FC236}">
                <a16:creationId xmlns:a16="http://schemas.microsoft.com/office/drawing/2014/main" id="{ACD919B0-0F85-438D-AFC9-76F8D5DC34B9}"/>
              </a:ext>
            </a:extLst>
          </p:cNvPr>
          <p:cNvSpPr/>
          <p:nvPr/>
        </p:nvSpPr>
        <p:spPr>
          <a:xfrm>
            <a:off x="1780775" y="3789714"/>
            <a:ext cx="5582450" cy="646331"/>
          </a:xfrm>
          <a:prstGeom prst="rect">
            <a:avLst/>
          </a:prstGeom>
        </p:spPr>
        <p:txBody>
          <a:bodyPr wrap="square">
            <a:spAutoFit/>
          </a:bodyPr>
          <a:lstStyle/>
          <a:p>
            <a:pPr algn="ctr">
              <a:defRPr/>
            </a:pPr>
            <a:r>
              <a:rPr lang="en-US" b="1" dirty="0">
                <a:latin typeface="Arial" pitchFamily="34" charset="0"/>
                <a:cs typeface="Arial" pitchFamily="34" charset="0"/>
              </a:rPr>
              <a:t>Tracey Mitchell, RRT, AE-C</a:t>
            </a:r>
          </a:p>
          <a:p>
            <a:pPr algn="ctr">
              <a:defRPr/>
            </a:pPr>
            <a:r>
              <a:rPr lang="en-US" b="1" dirty="0">
                <a:latin typeface="Arial" pitchFamily="34" charset="0"/>
                <a:cs typeface="Arial" pitchFamily="34" charset="0"/>
              </a:rPr>
              <a:t>U.S. Environmental Protection Agency (EPA)</a:t>
            </a:r>
          </a:p>
        </p:txBody>
      </p:sp>
      <p:sp>
        <p:nvSpPr>
          <p:cNvPr id="3" name="Slide Number Placeholder 2">
            <a:extLst>
              <a:ext uri="{FF2B5EF4-FFF2-40B4-BE49-F238E27FC236}">
                <a16:creationId xmlns:a16="http://schemas.microsoft.com/office/drawing/2014/main" id="{478573F4-9580-44D8-85F0-091024151721}"/>
              </a:ext>
            </a:extLst>
          </p:cNvPr>
          <p:cNvSpPr>
            <a:spLocks noGrp="1"/>
          </p:cNvSpPr>
          <p:nvPr>
            <p:ph type="sldNum" sz="quarter" idx="12"/>
          </p:nvPr>
        </p:nvSpPr>
        <p:spPr/>
        <p:txBody>
          <a:bodyPr/>
          <a:lstStyle/>
          <a:p>
            <a:fld id="{BCAD788D-9986-4464-ACA9-9F8E4619CF8A}" type="slidenum">
              <a:rPr lang="en-US" smtClean="0"/>
              <a:t>6</a:t>
            </a:fld>
            <a:endParaRPr lang="en-US"/>
          </a:p>
        </p:txBody>
      </p:sp>
      <p:sp>
        <p:nvSpPr>
          <p:cNvPr id="5" name="TextBox 4">
            <a:extLst>
              <a:ext uri="{FF2B5EF4-FFF2-40B4-BE49-F238E27FC236}">
                <a16:creationId xmlns:a16="http://schemas.microsoft.com/office/drawing/2014/main" id="{CE848674-3FF7-4E3E-A4B9-DD0FA20A6CA4}"/>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19586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56578" y="-1"/>
            <a:ext cx="6569051" cy="1020417"/>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4000" b="1" kern="1200">
                <a:solidFill>
                  <a:srgbClr val="026CB6"/>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a:lstStyle>
          <a:p>
            <a:pPr algn="ctr">
              <a:spcBef>
                <a:spcPts val="600"/>
              </a:spcBef>
              <a:spcAft>
                <a:spcPts val="0"/>
              </a:spcAft>
              <a:defRPr/>
            </a:pPr>
            <a:r>
              <a:rPr lang="en-US" sz="2800" dirty="0">
                <a:solidFill>
                  <a:schemeClr val="bg1"/>
                </a:solidFill>
                <a:latin typeface="Arial" panose="020B0604020202020204"/>
              </a:rPr>
              <a:t>Asthma Is a Public Health Challenge Characterized by Disparities</a:t>
            </a:r>
            <a:endParaRPr lang="en-US" sz="3200" dirty="0">
              <a:solidFill>
                <a:schemeClr val="bg1"/>
              </a:solidFill>
              <a:latin typeface="Arial" panose="020B0604020202020204"/>
            </a:endParaRPr>
          </a:p>
        </p:txBody>
      </p:sp>
      <p:pic>
        <p:nvPicPr>
          <p:cNvPr id="5" name="Picture 4">
            <a:extLst>
              <a:ext uri="{FF2B5EF4-FFF2-40B4-BE49-F238E27FC236}">
                <a16:creationId xmlns:a16="http://schemas.microsoft.com/office/drawing/2014/main" id="{B51499BC-DC57-4EA6-8DA4-696E5AE65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688" y="1230419"/>
            <a:ext cx="6676625" cy="5097810"/>
          </a:xfrm>
          <a:prstGeom prst="rect">
            <a:avLst/>
          </a:prstGeom>
        </p:spPr>
      </p:pic>
      <p:sp>
        <p:nvSpPr>
          <p:cNvPr id="2" name="Slide Number Placeholder 1">
            <a:extLst>
              <a:ext uri="{FF2B5EF4-FFF2-40B4-BE49-F238E27FC236}">
                <a16:creationId xmlns:a16="http://schemas.microsoft.com/office/drawing/2014/main" id="{2338F3A8-B803-42E0-A4C5-7DAA8F687E49}"/>
              </a:ext>
            </a:extLst>
          </p:cNvPr>
          <p:cNvSpPr>
            <a:spLocks noGrp="1"/>
          </p:cNvSpPr>
          <p:nvPr>
            <p:ph type="sldNum" sz="quarter" idx="12"/>
          </p:nvPr>
        </p:nvSpPr>
        <p:spPr/>
        <p:txBody>
          <a:bodyPr/>
          <a:lstStyle/>
          <a:p>
            <a:fld id="{BCAD788D-9986-4464-ACA9-9F8E4619CF8A}" type="slidenum">
              <a:rPr lang="en-US" smtClean="0"/>
              <a:t>7</a:t>
            </a:fld>
            <a:endParaRPr lang="en-US"/>
          </a:p>
        </p:txBody>
      </p:sp>
      <p:sp>
        <p:nvSpPr>
          <p:cNvPr id="6" name="TextBox 5">
            <a:extLst>
              <a:ext uri="{FF2B5EF4-FFF2-40B4-BE49-F238E27FC236}">
                <a16:creationId xmlns:a16="http://schemas.microsoft.com/office/drawing/2014/main" id="{A26DE9FD-B569-48FE-9C16-58477EA898AE}"/>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84049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14518" y="30018"/>
            <a:ext cx="6514964" cy="9906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4000" b="1" kern="1200">
                <a:solidFill>
                  <a:srgbClr val="026CB6"/>
                </a:solidFill>
                <a:latin typeface="+mj-lt"/>
                <a:ea typeface="+mj-ea"/>
                <a:cs typeface="+mj-cs"/>
              </a:defRPr>
            </a:lvl1pPr>
            <a:lvl2pPr algn="l" rtl="0" eaLnBrk="0" fontAlgn="base" hangingPunct="0">
              <a:spcBef>
                <a:spcPct val="0"/>
              </a:spcBef>
              <a:spcAft>
                <a:spcPct val="0"/>
              </a:spcAft>
              <a:defRPr sz="4000" b="1">
                <a:solidFill>
                  <a:schemeClr val="bg1"/>
                </a:solidFill>
                <a:latin typeface="Calibri" pitchFamily="34" charset="0"/>
              </a:defRPr>
            </a:lvl2pPr>
            <a:lvl3pPr algn="l" rtl="0" eaLnBrk="0" fontAlgn="base" hangingPunct="0">
              <a:spcBef>
                <a:spcPct val="0"/>
              </a:spcBef>
              <a:spcAft>
                <a:spcPct val="0"/>
              </a:spcAft>
              <a:defRPr sz="4000" b="1">
                <a:solidFill>
                  <a:schemeClr val="bg1"/>
                </a:solidFill>
                <a:latin typeface="Calibri" pitchFamily="34" charset="0"/>
              </a:defRPr>
            </a:lvl3pPr>
            <a:lvl4pPr algn="l" rtl="0" eaLnBrk="0" fontAlgn="base" hangingPunct="0">
              <a:spcBef>
                <a:spcPct val="0"/>
              </a:spcBef>
              <a:spcAft>
                <a:spcPct val="0"/>
              </a:spcAft>
              <a:defRPr sz="4000" b="1">
                <a:solidFill>
                  <a:schemeClr val="bg1"/>
                </a:solidFill>
                <a:latin typeface="Calibri" pitchFamily="34" charset="0"/>
              </a:defRPr>
            </a:lvl4pPr>
            <a:lvl5pPr algn="l" rtl="0" eaLnBrk="0" fontAlgn="base" hangingPunct="0">
              <a:spcBef>
                <a:spcPct val="0"/>
              </a:spcBef>
              <a:spcAft>
                <a:spcPct val="0"/>
              </a:spcAft>
              <a:defRPr sz="4000" b="1">
                <a:solidFill>
                  <a:schemeClr val="bg1"/>
                </a:solidFill>
                <a:latin typeface="Calibri" pitchFamily="34" charset="0"/>
              </a:defRPr>
            </a:lvl5pPr>
            <a:lvl6pPr marL="457146" algn="l" rtl="0" fontAlgn="base">
              <a:spcBef>
                <a:spcPct val="0"/>
              </a:spcBef>
              <a:spcAft>
                <a:spcPct val="0"/>
              </a:spcAft>
              <a:defRPr sz="4000" b="1">
                <a:solidFill>
                  <a:schemeClr val="bg1"/>
                </a:solidFill>
                <a:latin typeface="Calibri" pitchFamily="34" charset="0"/>
              </a:defRPr>
            </a:lvl6pPr>
            <a:lvl7pPr marL="914293" algn="l" rtl="0" fontAlgn="base">
              <a:spcBef>
                <a:spcPct val="0"/>
              </a:spcBef>
              <a:spcAft>
                <a:spcPct val="0"/>
              </a:spcAft>
              <a:defRPr sz="4000" b="1">
                <a:solidFill>
                  <a:schemeClr val="bg1"/>
                </a:solidFill>
                <a:latin typeface="Calibri" pitchFamily="34" charset="0"/>
              </a:defRPr>
            </a:lvl7pPr>
            <a:lvl8pPr marL="1371440" algn="l" rtl="0" fontAlgn="base">
              <a:spcBef>
                <a:spcPct val="0"/>
              </a:spcBef>
              <a:spcAft>
                <a:spcPct val="0"/>
              </a:spcAft>
              <a:defRPr sz="4000" b="1">
                <a:solidFill>
                  <a:schemeClr val="bg1"/>
                </a:solidFill>
                <a:latin typeface="Calibri" pitchFamily="34" charset="0"/>
              </a:defRPr>
            </a:lvl8pPr>
            <a:lvl9pPr marL="1828586" algn="l" rtl="0" fontAlgn="base">
              <a:spcBef>
                <a:spcPct val="0"/>
              </a:spcBef>
              <a:spcAft>
                <a:spcPct val="0"/>
              </a:spcAft>
              <a:defRPr sz="4000" b="1">
                <a:solidFill>
                  <a:schemeClr val="bg1"/>
                </a:solidFill>
                <a:latin typeface="Calibri" pitchFamily="34" charset="0"/>
              </a:defRPr>
            </a:lvl9pPr>
          </a:lstStyle>
          <a:p>
            <a:pPr algn="ctr">
              <a:spcBef>
                <a:spcPts val="600"/>
              </a:spcBef>
              <a:spcAft>
                <a:spcPts val="0"/>
              </a:spcAft>
              <a:defRPr/>
            </a:pPr>
            <a:r>
              <a:rPr lang="en-US" sz="2800" dirty="0">
                <a:solidFill>
                  <a:schemeClr val="bg1"/>
                </a:solidFill>
                <a:latin typeface="Arial" panose="020B0604020202020204"/>
              </a:rPr>
              <a:t>Environment Plays a Critical Role    in Asthma Control</a:t>
            </a:r>
          </a:p>
        </p:txBody>
      </p:sp>
      <p:sp>
        <p:nvSpPr>
          <p:cNvPr id="4" name="Rectangle 3"/>
          <p:cNvSpPr/>
          <p:nvPr/>
        </p:nvSpPr>
        <p:spPr>
          <a:xfrm>
            <a:off x="184278" y="1166370"/>
            <a:ext cx="8775444" cy="3089307"/>
          </a:xfrm>
          <a:prstGeom prst="rect">
            <a:avLst/>
          </a:prstGeom>
        </p:spPr>
        <p:txBody>
          <a:bodyPr wrap="square">
            <a:spAutoFit/>
          </a:bodyPr>
          <a:lstStyle/>
          <a:p>
            <a:pPr marL="342900" indent="-342900">
              <a:lnSpc>
                <a:spcPct val="107000"/>
              </a:lnSpc>
              <a:buFont typeface="Arial" panose="020B0604020202020204" pitchFamily="34" charset="0"/>
              <a:buChar char="•"/>
              <a:defRPr/>
            </a:pPr>
            <a:r>
              <a:rPr lang="en-US" sz="2200" dirty="0">
                <a:solidFill>
                  <a:srgbClr val="000000"/>
                </a:solidFill>
                <a:latin typeface="Arial" panose="020B0604020202020204"/>
                <a:ea typeface="Calibri" panose="020F0502020204030204" pitchFamily="34" charset="0"/>
                <a:cs typeface="Times New Roman" panose="02020603050405020304" pitchFamily="18" charset="0"/>
              </a:rPr>
              <a:t>Federal asthma guidelines recognize </a:t>
            </a:r>
            <a:r>
              <a:rPr lang="en-US" sz="2200" dirty="0">
                <a:solidFill>
                  <a:prstClr val="black"/>
                </a:solidFill>
                <a:latin typeface="Arial" panose="020B0604020202020204"/>
                <a:ea typeface="Calibri" panose="020F0502020204030204" pitchFamily="34" charset="0"/>
                <a:cs typeface="Times New Roman" panose="02020603050405020304" pitchFamily="18" charset="0"/>
              </a:rPr>
              <a:t>environmental trigger reduction </a:t>
            </a:r>
            <a:r>
              <a:rPr lang="en-US" sz="2200" dirty="0">
                <a:solidFill>
                  <a:srgbClr val="000000"/>
                </a:solidFill>
                <a:latin typeface="Arial" panose="020B0604020202020204"/>
                <a:ea typeface="Calibri" panose="020F0502020204030204" pitchFamily="34" charset="0"/>
                <a:cs typeface="Times New Roman" panose="02020603050405020304" pitchFamily="18" charset="0"/>
              </a:rPr>
              <a:t>as a critical component of comprehensive asthma care.</a:t>
            </a:r>
            <a:r>
              <a:rPr lang="en-US" sz="2200" baseline="30000" dirty="0">
                <a:solidFill>
                  <a:srgbClr val="000000"/>
                </a:solidFill>
                <a:latin typeface="Arial" panose="020B0604020202020204"/>
                <a:ea typeface="Calibri" panose="020F0502020204030204" pitchFamily="34" charset="0"/>
                <a:cs typeface="Times New Roman" panose="02020603050405020304" pitchFamily="18" charset="0"/>
              </a:rPr>
              <a:t>*</a:t>
            </a:r>
          </a:p>
          <a:p>
            <a:pPr marL="342900" indent="-342900">
              <a:lnSpc>
                <a:spcPct val="107000"/>
              </a:lnSpc>
              <a:buFont typeface="Arial" panose="020B0604020202020204" pitchFamily="34" charset="0"/>
              <a:buChar char="•"/>
              <a:defRPr/>
            </a:pPr>
            <a:endParaRPr lang="en-US" sz="1200" dirty="0">
              <a:solidFill>
                <a:srgbClr val="000000"/>
              </a:solidFill>
              <a:latin typeface="Arial" panose="020B0604020202020204"/>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defRPr/>
            </a:pPr>
            <a:r>
              <a:rPr lang="en-US" sz="2200" dirty="0">
                <a:solidFill>
                  <a:srgbClr val="000000"/>
                </a:solidFill>
                <a:latin typeface="Arial" panose="020B0604020202020204"/>
                <a:ea typeface="Calibri" panose="020F0502020204030204" pitchFamily="34" charset="0"/>
                <a:cs typeface="Times New Roman" panose="02020603050405020304" pitchFamily="18" charset="0"/>
              </a:rPr>
              <a:t>The evidence base demonstrates that in-home environmental interventions are effective at improving asthma control in children and adolescents.</a:t>
            </a:r>
            <a:r>
              <a:rPr lang="en-US" sz="2200" baseline="30000" dirty="0">
                <a:solidFill>
                  <a:srgbClr val="000000"/>
                </a:solidFill>
                <a:latin typeface="Arial" panose="020B0604020202020204"/>
                <a:ea typeface="Calibri" panose="020F0502020204030204" pitchFamily="34" charset="0"/>
                <a:cs typeface="Times New Roman" panose="02020603050405020304" pitchFamily="18" charset="0"/>
              </a:rPr>
              <a:t>†</a:t>
            </a:r>
            <a:r>
              <a:rPr lang="en-US" sz="2200" dirty="0">
                <a:solidFill>
                  <a:srgbClr val="000000"/>
                </a:solidFill>
                <a:latin typeface="Arial" panose="020B0604020202020204"/>
                <a:ea typeface="Calibri" panose="020F0502020204030204" pitchFamily="34" charset="0"/>
                <a:cs typeface="Times New Roman" panose="02020603050405020304" pitchFamily="18" charset="0"/>
              </a:rPr>
              <a:t>  </a:t>
            </a:r>
          </a:p>
          <a:p>
            <a:pPr fontAlgn="base">
              <a:lnSpc>
                <a:spcPct val="107000"/>
              </a:lnSpc>
              <a:defRPr/>
            </a:pPr>
            <a:endParaRPr lang="en-US" sz="1200" b="1" dirty="0">
              <a:solidFill>
                <a:srgbClr val="0F6DB7"/>
              </a:solidFill>
              <a:latin typeface="Arial" panose="020B0604020202020204"/>
              <a:ea typeface="Calibri" panose="020F0502020204030204" pitchFamily="34" charset="0"/>
              <a:cs typeface="Times New Roman" panose="02020603050405020304" pitchFamily="18" charset="0"/>
            </a:endParaRPr>
          </a:p>
          <a:p>
            <a:pPr fontAlgn="base">
              <a:lnSpc>
                <a:spcPct val="107000"/>
              </a:lnSpc>
              <a:defRPr/>
            </a:pPr>
            <a:r>
              <a:rPr lang="en-US" sz="2100" b="1" dirty="0">
                <a:solidFill>
                  <a:srgbClr val="2F517F"/>
                </a:solidFill>
                <a:latin typeface="Arial" panose="020B0604020202020204"/>
                <a:ea typeface="Calibri" panose="020F0502020204030204" pitchFamily="34" charset="0"/>
                <a:cs typeface="Times New Roman" panose="02020603050405020304" pitchFamily="18" charset="0"/>
              </a:rPr>
              <a:t>EPA is a federal lead for integration of environmental risk reduction into standards of care.</a:t>
            </a:r>
          </a:p>
        </p:txBody>
      </p:sp>
      <p:sp>
        <p:nvSpPr>
          <p:cNvPr id="9" name="TextBox 8"/>
          <p:cNvSpPr txBox="1"/>
          <p:nvPr/>
        </p:nvSpPr>
        <p:spPr>
          <a:xfrm>
            <a:off x="47941" y="6152588"/>
            <a:ext cx="8037499" cy="338554"/>
          </a:xfrm>
          <a:prstGeom prst="rect">
            <a:avLst/>
          </a:prstGeom>
          <a:noFill/>
        </p:spPr>
        <p:txBody>
          <a:bodyPr wrap="square" rtlCol="0">
            <a:spAutoFit/>
          </a:bodyPr>
          <a:lstStyle/>
          <a:p>
            <a:pPr marL="171450" indent="-171450">
              <a:buFont typeface="Arial" panose="020B0604020202020204" pitchFamily="34" charset="0"/>
              <a:buChar char="⃰"/>
              <a:defRPr/>
            </a:pPr>
            <a:r>
              <a:rPr lang="en-US" sz="800" dirty="0"/>
              <a:t>NHLBI. Guidelines for the Diagnosis and Management of Asthma (EPR-3). 2007. www.nhlbi.nih.gov/health-pro/guidelines/current/asthma-guidelines</a:t>
            </a:r>
          </a:p>
          <a:p>
            <a:pPr marL="171450" indent="-171450">
              <a:buFont typeface="Arial" panose="020B0604020202020204" pitchFamily="34" charset="0"/>
              <a:buChar char="†"/>
              <a:defRPr/>
            </a:pPr>
            <a:r>
              <a:rPr lang="en-US" sz="800" dirty="0"/>
              <a:t>CDC. The Guide to Community Preventive Services. 2005. www.thecommunityguide.org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903" y="4229324"/>
            <a:ext cx="5856194" cy="1923264"/>
          </a:xfrm>
          <a:prstGeom prst="rect">
            <a:avLst/>
          </a:prstGeom>
        </p:spPr>
      </p:pic>
      <p:sp>
        <p:nvSpPr>
          <p:cNvPr id="2" name="Slide Number Placeholder 1">
            <a:extLst>
              <a:ext uri="{FF2B5EF4-FFF2-40B4-BE49-F238E27FC236}">
                <a16:creationId xmlns:a16="http://schemas.microsoft.com/office/drawing/2014/main" id="{F5907935-F708-495D-90C8-0859C91B6C85}"/>
              </a:ext>
            </a:extLst>
          </p:cNvPr>
          <p:cNvSpPr>
            <a:spLocks noGrp="1"/>
          </p:cNvSpPr>
          <p:nvPr>
            <p:ph type="sldNum" sz="quarter" idx="12"/>
          </p:nvPr>
        </p:nvSpPr>
        <p:spPr/>
        <p:txBody>
          <a:bodyPr/>
          <a:lstStyle/>
          <a:p>
            <a:fld id="{BCAD788D-9986-4464-ACA9-9F8E4619CF8A}" type="slidenum">
              <a:rPr lang="en-US" smtClean="0"/>
              <a:t>8</a:t>
            </a:fld>
            <a:endParaRPr lang="en-US"/>
          </a:p>
        </p:txBody>
      </p:sp>
      <p:sp>
        <p:nvSpPr>
          <p:cNvPr id="7" name="TextBox 6">
            <a:extLst>
              <a:ext uri="{FF2B5EF4-FFF2-40B4-BE49-F238E27FC236}">
                <a16:creationId xmlns:a16="http://schemas.microsoft.com/office/drawing/2014/main" id="{1E218DF3-38DC-4E25-BCD1-382EC72C4476}"/>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382834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2078" y="13547"/>
            <a:ext cx="6748272" cy="993618"/>
          </a:xfrm>
        </p:spPr>
        <p:txBody>
          <a:bodyPr/>
          <a:lstStyle/>
          <a:p>
            <a:pPr algn="ctr"/>
            <a:r>
              <a:rPr lang="en-US" sz="2800" dirty="0"/>
              <a:t>Supporting In-Home Interventions to </a:t>
            </a:r>
            <a:br>
              <a:rPr lang="en-US" sz="2800" dirty="0"/>
            </a:br>
            <a:r>
              <a:rPr lang="en-US" sz="2800" dirty="0"/>
              <a:t>Bring Asthma Under Control</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222"/>
          <a:stretch/>
        </p:blipFill>
        <p:spPr>
          <a:xfrm>
            <a:off x="389732" y="1436676"/>
            <a:ext cx="8364536" cy="4786017"/>
          </a:xfrm>
          <a:prstGeom prst="rect">
            <a:avLst/>
          </a:prstGeom>
        </p:spPr>
      </p:pic>
      <p:sp>
        <p:nvSpPr>
          <p:cNvPr id="3" name="Slide Number Placeholder 2">
            <a:extLst>
              <a:ext uri="{FF2B5EF4-FFF2-40B4-BE49-F238E27FC236}">
                <a16:creationId xmlns:a16="http://schemas.microsoft.com/office/drawing/2014/main" id="{212F37EC-0227-4C76-AF88-525E12DB2CCD}"/>
              </a:ext>
            </a:extLst>
          </p:cNvPr>
          <p:cNvSpPr>
            <a:spLocks noGrp="1"/>
          </p:cNvSpPr>
          <p:nvPr>
            <p:ph type="sldNum" sz="quarter" idx="12"/>
          </p:nvPr>
        </p:nvSpPr>
        <p:spPr/>
        <p:txBody>
          <a:bodyPr/>
          <a:lstStyle/>
          <a:p>
            <a:fld id="{BCAD788D-9986-4464-ACA9-9F8E4619CF8A}" type="slidenum">
              <a:rPr lang="en-US" smtClean="0"/>
              <a:t>9</a:t>
            </a:fld>
            <a:endParaRPr lang="en-US"/>
          </a:p>
        </p:txBody>
      </p:sp>
      <p:sp>
        <p:nvSpPr>
          <p:cNvPr id="5" name="TextBox 4">
            <a:extLst>
              <a:ext uri="{FF2B5EF4-FFF2-40B4-BE49-F238E27FC236}">
                <a16:creationId xmlns:a16="http://schemas.microsoft.com/office/drawing/2014/main" id="{F3FBB8EB-B89E-4473-ABB2-532D8726FDC9}"/>
              </a:ext>
            </a:extLst>
          </p:cNvPr>
          <p:cNvSpPr txBox="1"/>
          <p:nvPr/>
        </p:nvSpPr>
        <p:spPr>
          <a:xfrm>
            <a:off x="40981" y="6538980"/>
            <a:ext cx="3269355" cy="276999"/>
          </a:xfrm>
          <a:prstGeom prst="rect">
            <a:avLst/>
          </a:prstGeom>
          <a:noFill/>
        </p:spPr>
        <p:txBody>
          <a:bodyPr wrap="square" rtlCol="0">
            <a:spAutoFit/>
          </a:bodyPr>
          <a:lstStyle/>
          <a:p>
            <a:r>
              <a:rPr lang="en-US" sz="1200" dirty="0">
                <a:solidFill>
                  <a:schemeClr val="bg1"/>
                </a:solidFill>
              </a:rPr>
              <a:t>Indoor Air Quality (IAQ)</a:t>
            </a:r>
          </a:p>
        </p:txBody>
      </p:sp>
    </p:spTree>
    <p:extLst>
      <p:ext uri="{BB962C8B-B14F-4D97-AF65-F5344CB8AC3E}">
        <p14:creationId xmlns:p14="http://schemas.microsoft.com/office/powerpoint/2010/main" val="1102725710"/>
      </p:ext>
    </p:extLst>
  </p:cSld>
  <p:clrMapOvr>
    <a:masterClrMapping/>
  </p:clrMapOvr>
</p:sld>
</file>

<file path=ppt/theme/theme1.xml><?xml version="1.0" encoding="utf-8"?>
<a:theme xmlns:a="http://schemas.openxmlformats.org/drawingml/2006/main" name="Asthma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thmaTheme3" id="{901C2997-67FF-48EB-BF24-FF02B5DEC8AD}" vid="{B4BD8412-4E0C-496A-A36B-2816918B51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DPH slide master">
  <a:themeElements>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DPH slide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PH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PH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PH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PH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PH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PH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PH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PH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PH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PH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PH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DPH slide master">
  <a:themeElements>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DPH slide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PH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PH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PH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PH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PH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PH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PH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PH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PH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PH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PH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DPH slide master">
  <a:themeElements>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DPH slide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DPH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PH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PH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PH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PH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PH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PH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PH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PH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PH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PH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PH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AsthmaTheme3</Template>
  <TotalTime>82</TotalTime>
  <Words>5150</Words>
  <Application>Microsoft Office PowerPoint</Application>
  <PresentationFormat>On-screen Show (4:3)</PresentationFormat>
  <Paragraphs>710</Paragraphs>
  <Slides>40</Slides>
  <Notes>33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40</vt:i4>
      </vt:variant>
    </vt:vector>
  </HeadingPairs>
  <TitlesOfParts>
    <vt:vector size="57" baseType="lpstr">
      <vt:lpstr>ＭＳ Ｐゴシック</vt:lpstr>
      <vt:lpstr>Arial</vt:lpstr>
      <vt:lpstr>Calibri</vt:lpstr>
      <vt:lpstr>Courier New</vt:lpstr>
      <vt:lpstr>Helvetica</vt:lpstr>
      <vt:lpstr>Myriad Web Pro</vt:lpstr>
      <vt:lpstr>Times New Roman</vt:lpstr>
      <vt:lpstr>Wingdings</vt:lpstr>
      <vt:lpstr>AsthmaTheme3</vt:lpstr>
      <vt:lpstr>Custom Design</vt:lpstr>
      <vt:lpstr>Office Theme</vt:lpstr>
      <vt:lpstr>1_Custom Design</vt:lpstr>
      <vt:lpstr>NCEH_PPT_dark(</vt:lpstr>
      <vt:lpstr>1_Office Theme</vt:lpstr>
      <vt:lpstr>MDPH slide master</vt:lpstr>
      <vt:lpstr>1_MDPH slide master</vt:lpstr>
      <vt:lpstr>2_MDPH slide master</vt:lpstr>
      <vt:lpstr>PowerPoint Presentation</vt:lpstr>
      <vt:lpstr>Polling Question 1</vt:lpstr>
      <vt:lpstr>Learning Objectives</vt:lpstr>
      <vt:lpstr>Polling Question 2</vt:lpstr>
      <vt:lpstr>PowerPoint Presentation</vt:lpstr>
      <vt:lpstr>PowerPoint Presentation</vt:lpstr>
      <vt:lpstr>PowerPoint Presentation</vt:lpstr>
      <vt:lpstr>PowerPoint Presentation</vt:lpstr>
      <vt:lpstr>Supporting In-Home Interventions to  Bring Asthma Under Control</vt:lpstr>
      <vt:lpstr>PowerPoint Presentation</vt:lpstr>
      <vt:lpstr>Environmental Scoring System (ESS) Past, Present and Future</vt:lpstr>
      <vt:lpstr>READY Study Specifics</vt:lpstr>
      <vt:lpstr>Data Collection</vt:lpstr>
      <vt:lpstr>READY1 Questionnaire – 2010</vt:lpstr>
      <vt:lpstr>READY Environmental Factors – Pre vs Post</vt:lpstr>
      <vt:lpstr>Environmental Scoring System</vt:lpstr>
      <vt:lpstr>Evolution of Environmental Assessments</vt:lpstr>
      <vt:lpstr>ESS Tool Overview</vt:lpstr>
      <vt:lpstr>ESS Tool Overview</vt:lpstr>
      <vt:lpstr>READY ESS Pre vs Post</vt:lpstr>
      <vt:lpstr>PowerPoint Presentation</vt:lpstr>
      <vt:lpstr>PowerPoint Presentation</vt:lpstr>
      <vt:lpstr>ESS Tool Evaluation Process</vt:lpstr>
      <vt:lpstr>Evaluation of ESS by Dong et. al</vt:lpstr>
      <vt:lpstr>Value of the ESS Tool Evaluation</vt:lpstr>
      <vt:lpstr>Value of the ESS Tool Evaluation</vt:lpstr>
      <vt:lpstr>ESS Tool Evaluation Process</vt:lpstr>
      <vt:lpstr>Findings</vt:lpstr>
      <vt:lpstr>PowerPoint Presentation</vt:lpstr>
      <vt:lpstr>PowerPoint Presentation</vt:lpstr>
      <vt:lpstr>Using the ESS Tool</vt:lpstr>
      <vt:lpstr>Limitations &amp; Potential of the ESS</vt:lpstr>
      <vt:lpstr>Next Steps for the ESS</vt:lpstr>
      <vt:lpstr>Practical Application of the ESS</vt:lpstr>
      <vt:lpstr>PowerPoint Presentation</vt:lpstr>
      <vt:lpstr>PowerPoint Presentation</vt:lpstr>
      <vt:lpstr>PowerPoint Presentation</vt:lpstr>
      <vt:lpstr>For more information</vt:lpstr>
      <vt:lpstr>Polling Question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Brown</dc:creator>
  <cp:lastModifiedBy>Erin Brown</cp:lastModifiedBy>
  <cp:revision>18</cp:revision>
  <dcterms:created xsi:type="dcterms:W3CDTF">2018-09-10T14:17:37Z</dcterms:created>
  <dcterms:modified xsi:type="dcterms:W3CDTF">2018-09-11T14:51:48Z</dcterms:modified>
</cp:coreProperties>
</file>