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4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 id="2147483679" r:id="rId8"/>
  </p:sldMasterIdLst>
  <p:notesMasterIdLst>
    <p:notesMasterId r:id="rId65"/>
  </p:notesMasterIdLst>
  <p:sldIdLst>
    <p:sldId id="257" r:id="rId9"/>
    <p:sldId id="258" r:id="rId10"/>
    <p:sldId id="259" r:id="rId11"/>
    <p:sldId id="260" r:id="rId12"/>
    <p:sldId id="261" r:id="rId13"/>
    <p:sldId id="262" r:id="rId14"/>
    <p:sldId id="263" r:id="rId15"/>
    <p:sldId id="264" r:id="rId16"/>
    <p:sldId id="272" r:id="rId17"/>
    <p:sldId id="265" r:id="rId18"/>
    <p:sldId id="267"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269" r:id="rId62"/>
    <p:sldId id="273" r:id="rId63"/>
    <p:sldId id="271" r:id="rId6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son Robinson" initials="AR" lastIdx="3" clrIdx="0">
    <p:extLst>
      <p:ext uri="{19B8F6BF-5375-455C-9EA6-DF929625EA0E}">
        <p15:presenceInfo xmlns:p15="http://schemas.microsoft.com/office/powerpoint/2012/main" userId="S-1-5-21-1244020187-519449412-911163043-135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737" autoAdjust="0"/>
  </p:normalViewPr>
  <p:slideViewPr>
    <p:cSldViewPr snapToGrid="0">
      <p:cViewPr varScale="1">
        <p:scale>
          <a:sx n="85" d="100"/>
          <a:sy n="85" d="100"/>
        </p:scale>
        <p:origin x="69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commentAuthors" Target="commentAuthor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2.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cpantor\AppData\Local\Microsoft\Windows\Temporary%20Internet%20Files\Content.Outlook\4IBS0Q5S\IMPACT%20DC%20Asthma%20Clinic%20New%20Patients%20by%20Month%20FY17.xlsx" TargetMode="Externa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NMC.ORG\HOME\UserVol04\tjohn\Tamara%20docs\MOC_main\Asthma\Workbook\Asthma-Data%20%20workbook-06.21.13.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74" b="1" i="0" u="none" strike="noStrike" baseline="0">
                <a:solidFill>
                  <a:srgbClr val="000000"/>
                </a:solidFill>
                <a:latin typeface="Arial"/>
                <a:ea typeface="Arial"/>
                <a:cs typeface="Arial"/>
              </a:defRPr>
            </a:pPr>
            <a:r>
              <a:rPr lang="en-US" dirty="0"/>
              <a:t>Prevalence of Asthma among DC Residents Aged 1-17y
BRFSS</a:t>
            </a:r>
          </a:p>
        </c:rich>
      </c:tx>
      <c:layout>
        <c:manualLayout>
          <c:xMode val="edge"/>
          <c:yMode val="edge"/>
          <c:x val="0.18421052631578946"/>
          <c:y val="2.3316062176165803E-2"/>
        </c:manualLayout>
      </c:layout>
      <c:overlay val="0"/>
      <c:spPr>
        <a:noFill/>
        <a:ln w="34755">
          <a:noFill/>
        </a:ln>
      </c:spPr>
    </c:title>
    <c:autoTitleDeleted val="0"/>
    <c:plotArea>
      <c:layout>
        <c:manualLayout>
          <c:layoutTarget val="inner"/>
          <c:xMode val="edge"/>
          <c:yMode val="edge"/>
          <c:x val="8.0592105263157895E-2"/>
          <c:y val="0.16839378238341968"/>
          <c:w val="0.90296052631578949"/>
          <c:h val="0.727979274611399"/>
        </c:manualLayout>
      </c:layout>
      <c:barChart>
        <c:barDir val="col"/>
        <c:grouping val="clustered"/>
        <c:varyColors val="0"/>
        <c:ser>
          <c:idx val="0"/>
          <c:order val="0"/>
          <c:tx>
            <c:v>Prevalence</c:v>
          </c:tx>
          <c:spPr>
            <a:solidFill>
              <a:srgbClr val="9999FF"/>
            </a:solidFill>
            <a:ln w="17378">
              <a:solidFill>
                <a:srgbClr val="000000"/>
              </a:solidFill>
              <a:prstDash val="solid"/>
            </a:ln>
          </c:spPr>
          <c:invertIfNegative val="0"/>
          <c:trendline>
            <c:spPr>
              <a:ln w="34755">
                <a:solidFill>
                  <a:srgbClr val="000000"/>
                </a:solidFill>
                <a:prstDash val="solid"/>
              </a:ln>
            </c:spPr>
            <c:trendlineType val="linear"/>
            <c:dispRSqr val="0"/>
            <c:dispEq val="0"/>
          </c:trendline>
          <c:cat>
            <c:numRef>
              <c:f>Sheet1!$A$9:$A$18</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Sheet1!$C$9:$C$14</c:f>
              <c:numCache>
                <c:formatCode>General</c:formatCode>
                <c:ptCount val="6"/>
                <c:pt idx="0">
                  <c:v>0.11</c:v>
                </c:pt>
                <c:pt idx="1">
                  <c:v>0.14000000000000001</c:v>
                </c:pt>
                <c:pt idx="2">
                  <c:v>0.15</c:v>
                </c:pt>
                <c:pt idx="3">
                  <c:v>0.13</c:v>
                </c:pt>
                <c:pt idx="4">
                  <c:v>0.14000000000000001</c:v>
                </c:pt>
                <c:pt idx="5">
                  <c:v>0.18</c:v>
                </c:pt>
              </c:numCache>
            </c:numRef>
          </c:val>
        </c:ser>
        <c:dLbls>
          <c:showLegendKey val="0"/>
          <c:showVal val="0"/>
          <c:showCatName val="0"/>
          <c:showSerName val="0"/>
          <c:showPercent val="0"/>
          <c:showBubbleSize val="0"/>
        </c:dLbls>
        <c:gapWidth val="150"/>
        <c:axId val="168640752"/>
        <c:axId val="168639072"/>
      </c:barChart>
      <c:catAx>
        <c:axId val="168640752"/>
        <c:scaling>
          <c:orientation val="minMax"/>
        </c:scaling>
        <c:delete val="0"/>
        <c:axPos val="b"/>
        <c:numFmt formatCode="General" sourceLinked="1"/>
        <c:majorTickMark val="out"/>
        <c:minorTickMark val="none"/>
        <c:tickLblPos val="nextTo"/>
        <c:spPr>
          <a:ln w="4344">
            <a:solidFill>
              <a:srgbClr val="000000"/>
            </a:solidFill>
            <a:prstDash val="solid"/>
          </a:ln>
        </c:spPr>
        <c:txPr>
          <a:bodyPr rot="0" vert="horz"/>
          <a:lstStyle/>
          <a:p>
            <a:pPr>
              <a:defRPr sz="1300" b="0" i="0" u="none" strike="noStrike" baseline="0">
                <a:solidFill>
                  <a:srgbClr val="000000"/>
                </a:solidFill>
                <a:latin typeface="Arial"/>
                <a:ea typeface="Arial"/>
                <a:cs typeface="Arial"/>
              </a:defRPr>
            </a:pPr>
            <a:endParaRPr lang="en-US"/>
          </a:p>
        </c:txPr>
        <c:crossAx val="168639072"/>
        <c:crosses val="autoZero"/>
        <c:auto val="1"/>
        <c:lblAlgn val="ctr"/>
        <c:lblOffset val="100"/>
        <c:tickLblSkip val="1"/>
        <c:tickMarkSkip val="1"/>
        <c:noMultiLvlLbl val="0"/>
      </c:catAx>
      <c:valAx>
        <c:axId val="168639072"/>
        <c:scaling>
          <c:orientation val="minMax"/>
        </c:scaling>
        <c:delete val="0"/>
        <c:axPos val="l"/>
        <c:majorGridlines>
          <c:spPr>
            <a:ln w="4344">
              <a:solidFill>
                <a:srgbClr val="000000"/>
              </a:solidFill>
              <a:prstDash val="solid"/>
            </a:ln>
          </c:spPr>
        </c:majorGridlines>
        <c:numFmt formatCode="General" sourceLinked="1"/>
        <c:majorTickMark val="out"/>
        <c:minorTickMark val="none"/>
        <c:tickLblPos val="nextTo"/>
        <c:spPr>
          <a:ln w="4344">
            <a:solidFill>
              <a:srgbClr val="000000"/>
            </a:solidFill>
            <a:prstDash val="solid"/>
          </a:ln>
        </c:spPr>
        <c:txPr>
          <a:bodyPr rot="0" vert="horz"/>
          <a:lstStyle/>
          <a:p>
            <a:pPr>
              <a:defRPr sz="1300" b="0" i="0" u="none" strike="noStrike" baseline="0">
                <a:solidFill>
                  <a:srgbClr val="000000"/>
                </a:solidFill>
                <a:latin typeface="Arial"/>
                <a:ea typeface="Arial"/>
                <a:cs typeface="Arial"/>
              </a:defRPr>
            </a:pPr>
            <a:endParaRPr lang="en-US"/>
          </a:p>
        </c:txPr>
        <c:crossAx val="168640752"/>
        <c:crosses val="autoZero"/>
        <c:crossBetween val="between"/>
      </c:valAx>
      <c:spPr>
        <a:solidFill>
          <a:srgbClr val="C0C0C0"/>
        </a:solidFill>
        <a:ln w="17378">
          <a:solidFill>
            <a:srgbClr val="808080"/>
          </a:solidFill>
          <a:prstDash val="solid"/>
        </a:ln>
      </c:spPr>
    </c:plotArea>
    <c:plotVisOnly val="1"/>
    <c:dispBlanksAs val="gap"/>
    <c:showDLblsOverMax val="0"/>
  </c:chart>
  <c:spPr>
    <a:solidFill>
      <a:srgbClr val="FFFFFF"/>
    </a:solidFill>
    <a:ln w="4344">
      <a:solidFill>
        <a:srgbClr val="000000"/>
      </a:solidFill>
      <a:prstDash val="solid"/>
    </a:ln>
  </c:spPr>
  <c:txPr>
    <a:bodyPr/>
    <a:lstStyle/>
    <a:p>
      <a:pPr>
        <a:defRPr sz="13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Visits</c:v>
          </c:tx>
          <c:spPr>
            <a:ln w="38100"/>
          </c:spPr>
          <c:marker>
            <c:symbol val="none"/>
          </c:marker>
          <c:dLbls>
            <c:dLbl>
              <c:idx val="0"/>
              <c:spPr/>
              <c:txPr>
                <a:bodyPr/>
                <a:lstStyle/>
                <a:p>
                  <a:pPr>
                    <a:defRPr b="1" u="sng"/>
                  </a:pPr>
                  <a:endParaRPr lang="en-US"/>
                </a:p>
              </c:txPr>
              <c:showLegendKey val="0"/>
              <c:showVal val="1"/>
              <c:showCatName val="0"/>
              <c:showSerName val="0"/>
              <c:showPercent val="0"/>
              <c:showBubbleSize val="0"/>
            </c:dLbl>
            <c:dLbl>
              <c:idx val="10"/>
              <c:layout>
                <c:manualLayout>
                  <c:x val="-2.9498525073746312E-3"/>
                  <c:y val="2.0202020202020204E-2"/>
                </c:manualLayout>
              </c:layout>
              <c:spPr/>
              <c:txPr>
                <a:bodyPr/>
                <a:lstStyle/>
                <a:p>
                  <a:pPr>
                    <a:defRPr b="1" u="sng"/>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'New patients'!$B$25:$B$35</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'New patients'!$C$25:$C$35</c:f>
              <c:numCache>
                <c:formatCode>0</c:formatCode>
                <c:ptCount val="11"/>
                <c:pt idx="0">
                  <c:v>349</c:v>
                </c:pt>
                <c:pt idx="1">
                  <c:v>635</c:v>
                </c:pt>
                <c:pt idx="2">
                  <c:v>632</c:v>
                </c:pt>
                <c:pt idx="3" formatCode="General">
                  <c:v>741</c:v>
                </c:pt>
                <c:pt idx="4" formatCode="General">
                  <c:v>768</c:v>
                </c:pt>
                <c:pt idx="5" formatCode="General">
                  <c:v>844</c:v>
                </c:pt>
                <c:pt idx="6" formatCode="General">
                  <c:v>1089</c:v>
                </c:pt>
                <c:pt idx="7" formatCode="General">
                  <c:v>1004</c:v>
                </c:pt>
                <c:pt idx="8" formatCode="General">
                  <c:v>934</c:v>
                </c:pt>
                <c:pt idx="9" formatCode="General">
                  <c:v>1224</c:v>
                </c:pt>
                <c:pt idx="10" formatCode="General">
                  <c:v>1385</c:v>
                </c:pt>
              </c:numCache>
            </c:numRef>
          </c:val>
          <c:smooth val="0"/>
        </c:ser>
        <c:dLbls>
          <c:showLegendKey val="0"/>
          <c:showVal val="1"/>
          <c:showCatName val="0"/>
          <c:showSerName val="0"/>
          <c:showPercent val="0"/>
          <c:showBubbleSize val="0"/>
        </c:dLbls>
        <c:smooth val="0"/>
        <c:axId val="166430624"/>
        <c:axId val="166431184"/>
      </c:lineChart>
      <c:catAx>
        <c:axId val="166430624"/>
        <c:scaling>
          <c:orientation val="minMax"/>
        </c:scaling>
        <c:delete val="0"/>
        <c:axPos val="b"/>
        <c:numFmt formatCode="General" sourceLinked="1"/>
        <c:majorTickMark val="none"/>
        <c:minorTickMark val="none"/>
        <c:tickLblPos val="nextTo"/>
        <c:crossAx val="166431184"/>
        <c:crosses val="autoZero"/>
        <c:auto val="1"/>
        <c:lblAlgn val="ctr"/>
        <c:lblOffset val="100"/>
        <c:noMultiLvlLbl val="0"/>
      </c:catAx>
      <c:valAx>
        <c:axId val="166431184"/>
        <c:scaling>
          <c:orientation val="minMax"/>
        </c:scaling>
        <c:delete val="0"/>
        <c:axPos val="l"/>
        <c:majorGridlines/>
        <c:numFmt formatCode="0" sourceLinked="1"/>
        <c:majorTickMark val="none"/>
        <c:minorTickMark val="none"/>
        <c:tickLblPos val="nextTo"/>
        <c:crossAx val="166430624"/>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11417610417399"/>
          <c:y val="0.27241896421002998"/>
          <c:w val="0.61672650305125298"/>
          <c:h val="0.50301966988246805"/>
        </c:manualLayout>
      </c:layout>
      <c:lineChart>
        <c:grouping val="standard"/>
        <c:varyColors val="0"/>
        <c:ser>
          <c:idx val="0"/>
          <c:order val="0"/>
          <c:tx>
            <c:strRef>
              <c:f>Overall!$A$19</c:f>
              <c:strCache>
                <c:ptCount val="1"/>
                <c:pt idx="0">
                  <c:v>Severity Documented </c:v>
                </c:pt>
              </c:strCache>
            </c:strRef>
          </c:tx>
          <c:cat>
            <c:strRef>
              <c:f>Overall!$B$18:$J$18</c:f>
              <c:strCache>
                <c:ptCount val="9"/>
                <c:pt idx="0">
                  <c:v>Baseline '12</c:v>
                </c:pt>
                <c:pt idx="1">
                  <c:v>November</c:v>
                </c:pt>
                <c:pt idx="2">
                  <c:v>December</c:v>
                </c:pt>
                <c:pt idx="3">
                  <c:v>January `13</c:v>
                </c:pt>
                <c:pt idx="4">
                  <c:v>February</c:v>
                </c:pt>
                <c:pt idx="5">
                  <c:v>March</c:v>
                </c:pt>
                <c:pt idx="6">
                  <c:v>April</c:v>
                </c:pt>
                <c:pt idx="7">
                  <c:v>May </c:v>
                </c:pt>
                <c:pt idx="8">
                  <c:v>June '13</c:v>
                </c:pt>
              </c:strCache>
            </c:strRef>
          </c:cat>
          <c:val>
            <c:numRef>
              <c:f>Overall!$B$19:$J$19</c:f>
              <c:numCache>
                <c:formatCode>0%</c:formatCode>
                <c:ptCount val="9"/>
                <c:pt idx="0">
                  <c:v>0.49528647014425897</c:v>
                </c:pt>
                <c:pt idx="1">
                  <c:v>0.78677680596047905</c:v>
                </c:pt>
                <c:pt idx="2">
                  <c:v>0.86725209561680106</c:v>
                </c:pt>
                <c:pt idx="3">
                  <c:v>0.87402641088664101</c:v>
                </c:pt>
                <c:pt idx="4">
                  <c:v>0.90464058164058103</c:v>
                </c:pt>
                <c:pt idx="5">
                  <c:v>0.91751587301587301</c:v>
                </c:pt>
                <c:pt idx="6">
                  <c:v>0.93467553707363504</c:v>
                </c:pt>
                <c:pt idx="7">
                  <c:v>0.95301267056530203</c:v>
                </c:pt>
                <c:pt idx="8">
                  <c:v>0.96285110238598604</c:v>
                </c:pt>
              </c:numCache>
            </c:numRef>
          </c:val>
          <c:smooth val="0"/>
        </c:ser>
        <c:ser>
          <c:idx val="1"/>
          <c:order val="1"/>
          <c:tx>
            <c:strRef>
              <c:f>Overall!$A$20</c:f>
              <c:strCache>
                <c:ptCount val="1"/>
                <c:pt idx="0">
                  <c:v>Control Assessed 
</c:v>
                </c:pt>
              </c:strCache>
            </c:strRef>
          </c:tx>
          <c:cat>
            <c:strRef>
              <c:f>Overall!$B$18:$J$18</c:f>
              <c:strCache>
                <c:ptCount val="9"/>
                <c:pt idx="0">
                  <c:v>Baseline '12</c:v>
                </c:pt>
                <c:pt idx="1">
                  <c:v>November</c:v>
                </c:pt>
                <c:pt idx="2">
                  <c:v>December</c:v>
                </c:pt>
                <c:pt idx="3">
                  <c:v>January `13</c:v>
                </c:pt>
                <c:pt idx="4">
                  <c:v>February</c:v>
                </c:pt>
                <c:pt idx="5">
                  <c:v>March</c:v>
                </c:pt>
                <c:pt idx="6">
                  <c:v>April</c:v>
                </c:pt>
                <c:pt idx="7">
                  <c:v>May </c:v>
                </c:pt>
                <c:pt idx="8">
                  <c:v>June '13</c:v>
                </c:pt>
              </c:strCache>
            </c:strRef>
          </c:cat>
          <c:val>
            <c:numRef>
              <c:f>Overall!$B$20:$J$20</c:f>
              <c:numCache>
                <c:formatCode>0%</c:formatCode>
                <c:ptCount val="9"/>
                <c:pt idx="0">
                  <c:v>0.65919265141262295</c:v>
                </c:pt>
                <c:pt idx="1">
                  <c:v>0.83977777777777796</c:v>
                </c:pt>
                <c:pt idx="2">
                  <c:v>0.81979692529692505</c:v>
                </c:pt>
                <c:pt idx="3">
                  <c:v>0.871041068442029</c:v>
                </c:pt>
                <c:pt idx="4">
                  <c:v>0.90859305093998999</c:v>
                </c:pt>
                <c:pt idx="5">
                  <c:v>0.90043863738600605</c:v>
                </c:pt>
                <c:pt idx="6">
                  <c:v>0.93729125473371</c:v>
                </c:pt>
                <c:pt idx="7">
                  <c:v>0.92503909968720299</c:v>
                </c:pt>
                <c:pt idx="8">
                  <c:v>0.93782945736434098</c:v>
                </c:pt>
              </c:numCache>
            </c:numRef>
          </c:val>
          <c:smooth val="0"/>
        </c:ser>
        <c:ser>
          <c:idx val="2"/>
          <c:order val="2"/>
          <c:tx>
            <c:strRef>
              <c:f>Overall!$A$21</c:f>
              <c:strCache>
                <c:ptCount val="1"/>
                <c:pt idx="0">
                  <c:v>ICS Prescribed </c:v>
                </c:pt>
              </c:strCache>
            </c:strRef>
          </c:tx>
          <c:cat>
            <c:strRef>
              <c:f>Overall!$B$18:$J$18</c:f>
              <c:strCache>
                <c:ptCount val="9"/>
                <c:pt idx="0">
                  <c:v>Baseline '12</c:v>
                </c:pt>
                <c:pt idx="1">
                  <c:v>November</c:v>
                </c:pt>
                <c:pt idx="2">
                  <c:v>December</c:v>
                </c:pt>
                <c:pt idx="3">
                  <c:v>January `13</c:v>
                </c:pt>
                <c:pt idx="4">
                  <c:v>February</c:v>
                </c:pt>
                <c:pt idx="5">
                  <c:v>March</c:v>
                </c:pt>
                <c:pt idx="6">
                  <c:v>April</c:v>
                </c:pt>
                <c:pt idx="7">
                  <c:v>May </c:v>
                </c:pt>
                <c:pt idx="8">
                  <c:v>June '13</c:v>
                </c:pt>
              </c:strCache>
            </c:strRef>
          </c:cat>
          <c:val>
            <c:numRef>
              <c:f>Overall!$B$21:$J$21</c:f>
              <c:numCache>
                <c:formatCode>0%</c:formatCode>
                <c:ptCount val="9"/>
                <c:pt idx="0">
                  <c:v>0.76720299827718197</c:v>
                </c:pt>
                <c:pt idx="1">
                  <c:v>0.86876300631735404</c:v>
                </c:pt>
                <c:pt idx="2">
                  <c:v>0.95025462962963003</c:v>
                </c:pt>
                <c:pt idx="3">
                  <c:v>0.95284129677511997</c:v>
                </c:pt>
                <c:pt idx="4">
                  <c:v>0.93195797399879099</c:v>
                </c:pt>
                <c:pt idx="5">
                  <c:v>0.967630385487528</c:v>
                </c:pt>
                <c:pt idx="6">
                  <c:v>0.96378608180861003</c:v>
                </c:pt>
                <c:pt idx="7">
                  <c:v>0.94721459096459104</c:v>
                </c:pt>
                <c:pt idx="8">
                  <c:v>0.96351241351241401</c:v>
                </c:pt>
              </c:numCache>
            </c:numRef>
          </c:val>
          <c:smooth val="0"/>
        </c:ser>
        <c:ser>
          <c:idx val="3"/>
          <c:order val="3"/>
          <c:tx>
            <c:strRef>
              <c:f>Overall!$A$22</c:f>
              <c:strCache>
                <c:ptCount val="1"/>
                <c:pt idx="0">
                  <c:v>Triggers Assessed/ addressed</c:v>
                </c:pt>
              </c:strCache>
            </c:strRef>
          </c:tx>
          <c:cat>
            <c:strRef>
              <c:f>Overall!$B$18:$J$18</c:f>
              <c:strCache>
                <c:ptCount val="9"/>
                <c:pt idx="0">
                  <c:v>Baseline '12</c:v>
                </c:pt>
                <c:pt idx="1">
                  <c:v>November</c:v>
                </c:pt>
                <c:pt idx="2">
                  <c:v>December</c:v>
                </c:pt>
                <c:pt idx="3">
                  <c:v>January `13</c:v>
                </c:pt>
                <c:pt idx="4">
                  <c:v>February</c:v>
                </c:pt>
                <c:pt idx="5">
                  <c:v>March</c:v>
                </c:pt>
                <c:pt idx="6">
                  <c:v>April</c:v>
                </c:pt>
                <c:pt idx="7">
                  <c:v>May </c:v>
                </c:pt>
                <c:pt idx="8">
                  <c:v>June '13</c:v>
                </c:pt>
              </c:strCache>
            </c:strRef>
          </c:cat>
          <c:val>
            <c:numRef>
              <c:f>Overall!$B$22:$J$22</c:f>
              <c:numCache>
                <c:formatCode>0%</c:formatCode>
                <c:ptCount val="9"/>
                <c:pt idx="0">
                  <c:v>0.44634673095761701</c:v>
                </c:pt>
                <c:pt idx="1">
                  <c:v>0.695527431751921</c:v>
                </c:pt>
                <c:pt idx="2">
                  <c:v>0.64831713384654599</c:v>
                </c:pt>
                <c:pt idx="3">
                  <c:v>0.70825543541425895</c:v>
                </c:pt>
                <c:pt idx="4">
                  <c:v>0.75564469544061397</c:v>
                </c:pt>
                <c:pt idx="5">
                  <c:v>0.81359572187358598</c:v>
                </c:pt>
                <c:pt idx="6">
                  <c:v>0.88246477800226197</c:v>
                </c:pt>
                <c:pt idx="7">
                  <c:v>0.86747488316977295</c:v>
                </c:pt>
                <c:pt idx="8">
                  <c:v>0.87938712450340395</c:v>
                </c:pt>
              </c:numCache>
            </c:numRef>
          </c:val>
          <c:smooth val="0"/>
        </c:ser>
        <c:ser>
          <c:idx val="4"/>
          <c:order val="4"/>
          <c:tx>
            <c:strRef>
              <c:f>Overall!$A$23</c:f>
              <c:strCache>
                <c:ptCount val="1"/>
                <c:pt idx="0">
                  <c:v> A Follow-up Documented </c:v>
                </c:pt>
              </c:strCache>
            </c:strRef>
          </c:tx>
          <c:cat>
            <c:strRef>
              <c:f>Overall!$B$18:$J$18</c:f>
              <c:strCache>
                <c:ptCount val="9"/>
                <c:pt idx="0">
                  <c:v>Baseline '12</c:v>
                </c:pt>
                <c:pt idx="1">
                  <c:v>November</c:v>
                </c:pt>
                <c:pt idx="2">
                  <c:v>December</c:v>
                </c:pt>
                <c:pt idx="3">
                  <c:v>January `13</c:v>
                </c:pt>
                <c:pt idx="4">
                  <c:v>February</c:v>
                </c:pt>
                <c:pt idx="5">
                  <c:v>March</c:v>
                </c:pt>
                <c:pt idx="6">
                  <c:v>April</c:v>
                </c:pt>
                <c:pt idx="7">
                  <c:v>May </c:v>
                </c:pt>
                <c:pt idx="8">
                  <c:v>June '13</c:v>
                </c:pt>
              </c:strCache>
            </c:strRef>
          </c:cat>
          <c:val>
            <c:numRef>
              <c:f>Overall!$B$23:$J$23</c:f>
              <c:numCache>
                <c:formatCode>0%</c:formatCode>
                <c:ptCount val="9"/>
                <c:pt idx="0">
                  <c:v>0.62252649768147195</c:v>
                </c:pt>
                <c:pt idx="1">
                  <c:v>0.82235924369747904</c:v>
                </c:pt>
                <c:pt idx="2">
                  <c:v>0.85115427632728702</c:v>
                </c:pt>
                <c:pt idx="3">
                  <c:v>0.877871589951156</c:v>
                </c:pt>
                <c:pt idx="4">
                  <c:v>0.90975047361602002</c:v>
                </c:pt>
                <c:pt idx="5">
                  <c:v>0.85554030803130399</c:v>
                </c:pt>
                <c:pt idx="6">
                  <c:v>0.81656773799139204</c:v>
                </c:pt>
                <c:pt idx="7">
                  <c:v>0.81887794382073498</c:v>
                </c:pt>
                <c:pt idx="8">
                  <c:v>0.82837162837162903</c:v>
                </c:pt>
              </c:numCache>
            </c:numRef>
          </c:val>
          <c:smooth val="0"/>
        </c:ser>
        <c:ser>
          <c:idx val="5"/>
          <c:order val="5"/>
          <c:tx>
            <c:strRef>
              <c:f>Overall!$A$24</c:f>
              <c:strCache>
                <c:ptCount val="1"/>
                <c:pt idx="0">
                  <c:v> Current Asthma Action Plan (75%)</c:v>
                </c:pt>
              </c:strCache>
            </c:strRef>
          </c:tx>
          <c:cat>
            <c:strRef>
              <c:f>Overall!$B$18:$J$18</c:f>
              <c:strCache>
                <c:ptCount val="9"/>
                <c:pt idx="0">
                  <c:v>Baseline '12</c:v>
                </c:pt>
                <c:pt idx="1">
                  <c:v>November</c:v>
                </c:pt>
                <c:pt idx="2">
                  <c:v>December</c:v>
                </c:pt>
                <c:pt idx="3">
                  <c:v>January `13</c:v>
                </c:pt>
                <c:pt idx="4">
                  <c:v>February</c:v>
                </c:pt>
                <c:pt idx="5">
                  <c:v>March</c:v>
                </c:pt>
                <c:pt idx="6">
                  <c:v>April</c:v>
                </c:pt>
                <c:pt idx="7">
                  <c:v>May </c:v>
                </c:pt>
                <c:pt idx="8">
                  <c:v>June '13</c:v>
                </c:pt>
              </c:strCache>
            </c:strRef>
          </c:cat>
          <c:val>
            <c:numRef>
              <c:f>Overall!$B$24:$J$24</c:f>
              <c:numCache>
                <c:formatCode>0%</c:formatCode>
                <c:ptCount val="9"/>
                <c:pt idx="0">
                  <c:v>0.239258270984926</c:v>
                </c:pt>
                <c:pt idx="1">
                  <c:v>0.49807720057720101</c:v>
                </c:pt>
                <c:pt idx="2">
                  <c:v>0.56079538420236097</c:v>
                </c:pt>
                <c:pt idx="3">
                  <c:v>0.57971169538049305</c:v>
                </c:pt>
                <c:pt idx="4">
                  <c:v>0.68422501534746405</c:v>
                </c:pt>
                <c:pt idx="5">
                  <c:v>0.68962902886587096</c:v>
                </c:pt>
                <c:pt idx="6">
                  <c:v>0.76878328472997604</c:v>
                </c:pt>
                <c:pt idx="7">
                  <c:v>0.783579931806477</c:v>
                </c:pt>
                <c:pt idx="8">
                  <c:v>0.80845069659023105</c:v>
                </c:pt>
              </c:numCache>
            </c:numRef>
          </c:val>
          <c:smooth val="0"/>
        </c:ser>
        <c:dLbls>
          <c:showLegendKey val="0"/>
          <c:showVal val="0"/>
          <c:showCatName val="0"/>
          <c:showSerName val="0"/>
          <c:showPercent val="0"/>
          <c:showBubbleSize val="0"/>
        </c:dLbls>
        <c:marker val="1"/>
        <c:smooth val="0"/>
        <c:axId val="167933776"/>
        <c:axId val="167934336"/>
      </c:lineChart>
      <c:catAx>
        <c:axId val="167933776"/>
        <c:scaling>
          <c:orientation val="minMax"/>
        </c:scaling>
        <c:delete val="0"/>
        <c:axPos val="b"/>
        <c:title>
          <c:tx>
            <c:rich>
              <a:bodyPr/>
              <a:lstStyle/>
              <a:p>
                <a:pPr>
                  <a:defRPr/>
                </a:pPr>
                <a:r>
                  <a:rPr lang="en-US" dirty="0"/>
                  <a:t>Months</a:t>
                </a:r>
              </a:p>
            </c:rich>
          </c:tx>
          <c:layout/>
          <c:overlay val="0"/>
        </c:title>
        <c:numFmt formatCode="General" sourceLinked="0"/>
        <c:majorTickMark val="out"/>
        <c:minorTickMark val="none"/>
        <c:tickLblPos val="nextTo"/>
        <c:txPr>
          <a:bodyPr/>
          <a:lstStyle/>
          <a:p>
            <a:pPr>
              <a:defRPr sz="1100"/>
            </a:pPr>
            <a:endParaRPr lang="en-US"/>
          </a:p>
        </c:txPr>
        <c:crossAx val="167934336"/>
        <c:crosses val="autoZero"/>
        <c:auto val="1"/>
        <c:lblAlgn val="ctr"/>
        <c:lblOffset val="100"/>
        <c:noMultiLvlLbl val="0"/>
      </c:catAx>
      <c:valAx>
        <c:axId val="167934336"/>
        <c:scaling>
          <c:orientation val="minMax"/>
          <c:max val="1"/>
        </c:scaling>
        <c:delete val="0"/>
        <c:axPos val="l"/>
        <c:majorGridlines/>
        <c:title>
          <c:tx>
            <c:rich>
              <a:bodyPr rot="-5400000" vert="horz"/>
              <a:lstStyle/>
              <a:p>
                <a:pPr>
                  <a:defRPr sz="1100"/>
                </a:pPr>
                <a:r>
                  <a:rPr lang="en-US" sz="1100" dirty="0"/>
                  <a:t>"Yes" Response (Percent)</a:t>
                </a:r>
              </a:p>
            </c:rich>
          </c:tx>
          <c:layout/>
          <c:overlay val="0"/>
        </c:title>
        <c:numFmt formatCode="0%" sourceLinked="1"/>
        <c:majorTickMark val="out"/>
        <c:minorTickMark val="none"/>
        <c:tickLblPos val="nextTo"/>
        <c:txPr>
          <a:bodyPr/>
          <a:lstStyle/>
          <a:p>
            <a:pPr>
              <a:defRPr sz="1200"/>
            </a:pPr>
            <a:endParaRPr lang="en-US"/>
          </a:p>
        </c:txPr>
        <c:crossAx val="167933776"/>
        <c:crosses val="autoZero"/>
        <c:crossBetween val="between"/>
        <c:majorUnit val="0.2"/>
      </c:valAx>
    </c:plotArea>
    <c:legend>
      <c:legendPos val="r"/>
      <c:layout>
        <c:manualLayout>
          <c:xMode val="edge"/>
          <c:yMode val="edge"/>
          <c:x val="0.76634832455759005"/>
          <c:y val="0.14311521646049399"/>
          <c:w val="0.225471716342206"/>
          <c:h val="0.80451346792079603"/>
        </c:manualLayout>
      </c:layout>
      <c:overlay val="0"/>
      <c:txPr>
        <a:bodyPr/>
        <a:lstStyle/>
        <a:p>
          <a:pPr>
            <a:defRPr sz="1200"/>
          </a:pPr>
          <a:endParaRPr lang="en-US"/>
        </a:p>
      </c:txPr>
    </c:legend>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75587274651599"/>
          <c:y val="0.22449531855047"/>
          <c:w val="0.80718141913295305"/>
          <c:h val="0.61112766890856096"/>
        </c:manualLayout>
      </c:layout>
      <c:barChart>
        <c:barDir val="col"/>
        <c:grouping val="clustered"/>
        <c:varyColors val="0"/>
        <c:ser>
          <c:idx val="0"/>
          <c:order val="0"/>
          <c:tx>
            <c:strRef>
              <c:f>Overall!$B$18</c:f>
              <c:strCache>
                <c:ptCount val="1"/>
                <c:pt idx="0">
                  <c:v>Baseline '12</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Overall!$A$19:$A$24</c:f>
              <c:strCache>
                <c:ptCount val="6"/>
                <c:pt idx="0">
                  <c:v>Severity Documented </c:v>
                </c:pt>
                <c:pt idx="1">
                  <c:v>Control Assessed 
</c:v>
                </c:pt>
                <c:pt idx="2">
                  <c:v>ICS Prescribed </c:v>
                </c:pt>
                <c:pt idx="3">
                  <c:v>Triggers Assessed/ addressed</c:v>
                </c:pt>
                <c:pt idx="4">
                  <c:v> A Follow-up Documented </c:v>
                </c:pt>
                <c:pt idx="5">
                  <c:v> Current Asthma Action Plan (75%)</c:v>
                </c:pt>
              </c:strCache>
            </c:strRef>
          </c:cat>
          <c:val>
            <c:numRef>
              <c:f>Overall!$B$19:$B$24</c:f>
              <c:numCache>
                <c:formatCode>0%</c:formatCode>
                <c:ptCount val="6"/>
                <c:pt idx="0">
                  <c:v>0.49528647014425897</c:v>
                </c:pt>
                <c:pt idx="1">
                  <c:v>0.65919265141262295</c:v>
                </c:pt>
                <c:pt idx="2">
                  <c:v>0.76720299827718197</c:v>
                </c:pt>
                <c:pt idx="3">
                  <c:v>0.44634673095761701</c:v>
                </c:pt>
                <c:pt idx="4">
                  <c:v>0.62252649768147195</c:v>
                </c:pt>
                <c:pt idx="5">
                  <c:v>0.239258270984926</c:v>
                </c:pt>
              </c:numCache>
            </c:numRef>
          </c:val>
        </c:ser>
        <c:ser>
          <c:idx val="1"/>
          <c:order val="1"/>
          <c:tx>
            <c:strRef>
              <c:f>Overall!$J$18</c:f>
              <c:strCache>
                <c:ptCount val="1"/>
                <c:pt idx="0">
                  <c:v>June '13</c:v>
                </c:pt>
              </c:strCache>
            </c:strRef>
          </c:tx>
          <c:spPr>
            <a:solidFill>
              <a:srgbClr val="D2533C">
                <a:lumMod val="75000"/>
              </a:srgbClr>
            </a:solidFill>
          </c:spPr>
          <c:invertIfNegative val="0"/>
          <c:dLbls>
            <c:dLbl>
              <c:idx val="4"/>
              <c:layout>
                <c:manualLayout>
                  <c:x val="8.6206896551724206E-3"/>
                  <c:y val="2.06629330572490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Overall!$A$19:$A$24</c:f>
              <c:strCache>
                <c:ptCount val="6"/>
                <c:pt idx="0">
                  <c:v>Severity Documented </c:v>
                </c:pt>
                <c:pt idx="1">
                  <c:v>Control Assessed 
</c:v>
                </c:pt>
                <c:pt idx="2">
                  <c:v>ICS Prescribed </c:v>
                </c:pt>
                <c:pt idx="3">
                  <c:v>Triggers Assessed/ addressed</c:v>
                </c:pt>
                <c:pt idx="4">
                  <c:v> A Follow-up Documented </c:v>
                </c:pt>
                <c:pt idx="5">
                  <c:v> Current Asthma Action Plan (75%)</c:v>
                </c:pt>
              </c:strCache>
            </c:strRef>
          </c:cat>
          <c:val>
            <c:numRef>
              <c:f>Overall!$J$19:$J$24</c:f>
              <c:numCache>
                <c:formatCode>0%</c:formatCode>
                <c:ptCount val="6"/>
                <c:pt idx="0">
                  <c:v>0.96285110238598604</c:v>
                </c:pt>
                <c:pt idx="1">
                  <c:v>0.93782945736434098</c:v>
                </c:pt>
                <c:pt idx="2">
                  <c:v>0.96351241351241401</c:v>
                </c:pt>
                <c:pt idx="3">
                  <c:v>0.87938712450340395</c:v>
                </c:pt>
                <c:pt idx="4">
                  <c:v>0.82837162837162903</c:v>
                </c:pt>
                <c:pt idx="5">
                  <c:v>0.80845069659023105</c:v>
                </c:pt>
              </c:numCache>
            </c:numRef>
          </c:val>
        </c:ser>
        <c:dLbls>
          <c:dLblPos val="outEnd"/>
          <c:showLegendKey val="0"/>
          <c:showVal val="1"/>
          <c:showCatName val="0"/>
          <c:showSerName val="0"/>
          <c:showPercent val="0"/>
          <c:showBubbleSize val="0"/>
        </c:dLbls>
        <c:gapWidth val="150"/>
        <c:axId val="169840928"/>
        <c:axId val="169842048"/>
      </c:barChart>
      <c:catAx>
        <c:axId val="169840928"/>
        <c:scaling>
          <c:orientation val="minMax"/>
        </c:scaling>
        <c:delete val="0"/>
        <c:axPos val="b"/>
        <c:numFmt formatCode="General" sourceLinked="0"/>
        <c:majorTickMark val="out"/>
        <c:minorTickMark val="none"/>
        <c:tickLblPos val="nextTo"/>
        <c:txPr>
          <a:bodyPr rot="0"/>
          <a:lstStyle/>
          <a:p>
            <a:pPr>
              <a:defRPr sz="1000"/>
            </a:pPr>
            <a:endParaRPr lang="en-US"/>
          </a:p>
        </c:txPr>
        <c:crossAx val="169842048"/>
        <c:crosses val="autoZero"/>
        <c:auto val="1"/>
        <c:lblAlgn val="ctr"/>
        <c:lblOffset val="100"/>
        <c:noMultiLvlLbl val="0"/>
      </c:catAx>
      <c:valAx>
        <c:axId val="169842048"/>
        <c:scaling>
          <c:orientation val="minMax"/>
          <c:max val="1"/>
        </c:scaling>
        <c:delete val="0"/>
        <c:axPos val="l"/>
        <c:title>
          <c:tx>
            <c:rich>
              <a:bodyPr rot="-5400000" vert="horz"/>
              <a:lstStyle/>
              <a:p>
                <a:pPr>
                  <a:defRPr sz="1200"/>
                </a:pPr>
                <a:r>
                  <a:rPr lang="en-US" sz="1200" dirty="0"/>
                  <a:t>"Yes" Response ( Percent)</a:t>
                </a:r>
              </a:p>
            </c:rich>
          </c:tx>
          <c:layout>
            <c:manualLayout>
              <c:xMode val="edge"/>
              <c:yMode val="edge"/>
              <c:x val="1.72119330154153E-2"/>
              <c:y val="0.36204869922305699"/>
            </c:manualLayout>
          </c:layout>
          <c:overlay val="0"/>
        </c:title>
        <c:numFmt formatCode="0%" sourceLinked="1"/>
        <c:majorTickMark val="out"/>
        <c:minorTickMark val="none"/>
        <c:tickLblPos val="nextTo"/>
        <c:crossAx val="169840928"/>
        <c:crosses val="autoZero"/>
        <c:crossBetween val="between"/>
        <c:majorUnit val="0.2"/>
      </c:valAx>
      <c:spPr>
        <a:noFill/>
        <a:ln w="25400">
          <a:noFill/>
        </a:ln>
      </c:spPr>
    </c:plotArea>
    <c:legend>
      <c:legendPos val="t"/>
      <c:layout>
        <c:manualLayout>
          <c:xMode val="edge"/>
          <c:yMode val="edge"/>
          <c:x val="0.30424797063899001"/>
          <c:y val="0.124597486335212"/>
          <c:w val="0.39150405872201999"/>
          <c:h val="6.2274338128561903E-2"/>
        </c:manualLayout>
      </c:layout>
      <c:overlay val="0"/>
    </c:legend>
    <c:plotVisOnly val="1"/>
    <c:dispBlanksAs val="gap"/>
    <c:showDLblsOverMax val="0"/>
  </c:chart>
  <c:externalData r:id="rId2">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 Id="rId4" Type="http://schemas.openxmlformats.org/officeDocument/2006/relationships/image" Target="../media/image6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 Id="rId4"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D9EF3A-83A9-4754-A474-08CB81D150C7}"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5C93291F-C5EB-4744-82E7-9ED6457D7B05}">
      <dgm:prSet phldrT="[Text]"/>
      <dgm:spPr/>
      <dgm:t>
        <a:bodyPr/>
        <a:lstStyle/>
        <a:p>
          <a:r>
            <a:rPr lang="en-US" dirty="0" smtClean="0"/>
            <a:t>Clinic</a:t>
          </a:r>
          <a:endParaRPr lang="en-US" dirty="0"/>
        </a:p>
      </dgm:t>
    </dgm:pt>
    <dgm:pt modelId="{9BBFEA05-F54C-4B3F-B90B-C8104EE26F4E}" type="parTrans" cxnId="{10CC4111-77A3-4D97-8735-F862B87AFD8D}">
      <dgm:prSet/>
      <dgm:spPr/>
      <dgm:t>
        <a:bodyPr/>
        <a:lstStyle/>
        <a:p>
          <a:endParaRPr lang="en-US"/>
        </a:p>
      </dgm:t>
    </dgm:pt>
    <dgm:pt modelId="{479922C2-38B9-470D-AC29-FBA7DD09C62B}" type="sibTrans" cxnId="{10CC4111-77A3-4D97-8735-F862B87AFD8D}">
      <dgm:prSet/>
      <dgm:spPr/>
      <dgm:t>
        <a:bodyPr/>
        <a:lstStyle/>
        <a:p>
          <a:endParaRPr lang="en-US"/>
        </a:p>
      </dgm:t>
    </dgm:pt>
    <dgm:pt modelId="{B9F8FAC9-9BA9-4783-B14A-B65BD159B380}">
      <dgm:prSet phldrT="[Text]"/>
      <dgm:spPr/>
      <dgm:t>
        <a:bodyPr/>
        <a:lstStyle/>
        <a:p>
          <a:r>
            <a:rPr lang="en-US" dirty="0" smtClean="0"/>
            <a:t>Medical Consultation</a:t>
          </a:r>
          <a:endParaRPr lang="en-US" dirty="0"/>
        </a:p>
      </dgm:t>
    </dgm:pt>
    <dgm:pt modelId="{E46C89B4-DE60-4A2D-BB6B-4EDA852A6F1A}" type="parTrans" cxnId="{2E52ECA4-3DED-4683-865F-51B5B9A20ACB}">
      <dgm:prSet/>
      <dgm:spPr/>
      <dgm:t>
        <a:bodyPr/>
        <a:lstStyle/>
        <a:p>
          <a:endParaRPr lang="en-US"/>
        </a:p>
      </dgm:t>
    </dgm:pt>
    <dgm:pt modelId="{3B4E124D-191B-4339-9287-C9399696F619}" type="sibTrans" cxnId="{2E52ECA4-3DED-4683-865F-51B5B9A20ACB}">
      <dgm:prSet/>
      <dgm:spPr/>
      <dgm:t>
        <a:bodyPr/>
        <a:lstStyle/>
        <a:p>
          <a:endParaRPr lang="en-US"/>
        </a:p>
      </dgm:t>
    </dgm:pt>
    <dgm:pt modelId="{5D7A5EA0-5573-4740-B27B-6C970F5B79AC}">
      <dgm:prSet phldrT="[Text]"/>
      <dgm:spPr/>
      <dgm:t>
        <a:bodyPr/>
        <a:lstStyle/>
        <a:p>
          <a:r>
            <a:rPr lang="en-US" dirty="0" smtClean="0"/>
            <a:t>Self-Management</a:t>
          </a:r>
        </a:p>
        <a:p>
          <a:r>
            <a:rPr lang="en-US" dirty="0" smtClean="0"/>
            <a:t>Education</a:t>
          </a:r>
          <a:endParaRPr lang="en-US" dirty="0"/>
        </a:p>
      </dgm:t>
    </dgm:pt>
    <dgm:pt modelId="{0BA58B83-F6AF-48FF-9743-5566EE991F90}" type="parTrans" cxnId="{2B7007D4-577F-408E-A737-3273991BFF36}">
      <dgm:prSet/>
      <dgm:spPr/>
      <dgm:t>
        <a:bodyPr/>
        <a:lstStyle/>
        <a:p>
          <a:endParaRPr lang="en-US"/>
        </a:p>
      </dgm:t>
    </dgm:pt>
    <dgm:pt modelId="{92B0278B-6D55-4191-8F6B-B746C0463D54}" type="sibTrans" cxnId="{2B7007D4-577F-408E-A737-3273991BFF36}">
      <dgm:prSet/>
      <dgm:spPr/>
      <dgm:t>
        <a:bodyPr/>
        <a:lstStyle/>
        <a:p>
          <a:endParaRPr lang="en-US"/>
        </a:p>
      </dgm:t>
    </dgm:pt>
    <dgm:pt modelId="{FEFD7F21-DDED-47BF-A8FB-395F7FFC1D47}">
      <dgm:prSet phldrT="[Text]"/>
      <dgm:spPr/>
      <dgm:t>
        <a:bodyPr/>
        <a:lstStyle/>
        <a:p>
          <a:r>
            <a:rPr lang="en-US" dirty="0" smtClean="0"/>
            <a:t>Research</a:t>
          </a:r>
          <a:endParaRPr lang="en-US" dirty="0"/>
        </a:p>
      </dgm:t>
    </dgm:pt>
    <dgm:pt modelId="{182773A7-E4D7-40C8-BEC6-4EF734F0003E}" type="parTrans" cxnId="{E0B13958-4CAF-495C-AECE-A49EA16AA574}">
      <dgm:prSet/>
      <dgm:spPr/>
      <dgm:t>
        <a:bodyPr/>
        <a:lstStyle/>
        <a:p>
          <a:endParaRPr lang="en-US"/>
        </a:p>
      </dgm:t>
    </dgm:pt>
    <dgm:pt modelId="{01A23145-6FB6-4A53-878A-695A43B301D3}" type="sibTrans" cxnId="{E0B13958-4CAF-495C-AECE-A49EA16AA574}">
      <dgm:prSet/>
      <dgm:spPr/>
      <dgm:t>
        <a:bodyPr/>
        <a:lstStyle/>
        <a:p>
          <a:endParaRPr lang="en-US"/>
        </a:p>
      </dgm:t>
    </dgm:pt>
    <dgm:pt modelId="{FB2883A8-4C67-45B2-A4CB-4F75149B8B4A}">
      <dgm:prSet phldrT="[Text]"/>
      <dgm:spPr/>
      <dgm:t>
        <a:bodyPr/>
        <a:lstStyle/>
        <a:p>
          <a:r>
            <a:rPr lang="en-US" dirty="0" smtClean="0"/>
            <a:t>Inner City Asthma Consortium</a:t>
          </a:r>
          <a:endParaRPr lang="en-US" dirty="0"/>
        </a:p>
      </dgm:t>
    </dgm:pt>
    <dgm:pt modelId="{ADD4FD25-EBFA-4139-82BB-15619D69514D}" type="parTrans" cxnId="{4A6152FF-206D-4C85-88F8-57D2C7A327C9}">
      <dgm:prSet/>
      <dgm:spPr/>
      <dgm:t>
        <a:bodyPr/>
        <a:lstStyle/>
        <a:p>
          <a:endParaRPr lang="en-US"/>
        </a:p>
      </dgm:t>
    </dgm:pt>
    <dgm:pt modelId="{D3C82E5D-63A4-4B07-A104-CF34DD393210}" type="sibTrans" cxnId="{4A6152FF-206D-4C85-88F8-57D2C7A327C9}">
      <dgm:prSet/>
      <dgm:spPr/>
      <dgm:t>
        <a:bodyPr/>
        <a:lstStyle/>
        <a:p>
          <a:endParaRPr lang="en-US"/>
        </a:p>
      </dgm:t>
    </dgm:pt>
    <dgm:pt modelId="{CC824308-EB0E-40AF-8073-00ACACC141A4}">
      <dgm:prSet phldrT="[Text]"/>
      <dgm:spPr/>
      <dgm:t>
        <a:bodyPr/>
        <a:lstStyle/>
        <a:p>
          <a:r>
            <a:rPr lang="en-US" dirty="0" smtClean="0"/>
            <a:t>Care Coordination</a:t>
          </a:r>
          <a:endParaRPr lang="en-US" dirty="0"/>
        </a:p>
      </dgm:t>
    </dgm:pt>
    <dgm:pt modelId="{E23109EF-2D0A-4ACB-AACD-3A6A69336A31}" type="parTrans" cxnId="{F2C78360-DE99-44B4-9244-984CF52039F6}">
      <dgm:prSet/>
      <dgm:spPr/>
      <dgm:t>
        <a:bodyPr/>
        <a:lstStyle/>
        <a:p>
          <a:endParaRPr lang="en-US"/>
        </a:p>
      </dgm:t>
    </dgm:pt>
    <dgm:pt modelId="{56C5D470-99DD-4856-8B12-85F46D6DB344}" type="sibTrans" cxnId="{F2C78360-DE99-44B4-9244-984CF52039F6}">
      <dgm:prSet/>
      <dgm:spPr/>
      <dgm:t>
        <a:bodyPr/>
        <a:lstStyle/>
        <a:p>
          <a:endParaRPr lang="en-US"/>
        </a:p>
      </dgm:t>
    </dgm:pt>
    <dgm:pt modelId="{44DA7C39-1E5D-4EA3-A7A5-DE3273FB0A40}" type="pres">
      <dgm:prSet presAssocID="{BAD9EF3A-83A9-4754-A474-08CB81D150C7}" presName="diagram" presStyleCnt="0">
        <dgm:presLayoutVars>
          <dgm:chPref val="1"/>
          <dgm:dir/>
          <dgm:animOne val="branch"/>
          <dgm:animLvl val="lvl"/>
          <dgm:resizeHandles/>
        </dgm:presLayoutVars>
      </dgm:prSet>
      <dgm:spPr/>
      <dgm:t>
        <a:bodyPr/>
        <a:lstStyle/>
        <a:p>
          <a:endParaRPr lang="en-US"/>
        </a:p>
      </dgm:t>
    </dgm:pt>
    <dgm:pt modelId="{C8039CEB-56C6-4FD6-81C4-3105EDB17C79}" type="pres">
      <dgm:prSet presAssocID="{5C93291F-C5EB-4744-82E7-9ED6457D7B05}" presName="root" presStyleCnt="0"/>
      <dgm:spPr/>
      <dgm:t>
        <a:bodyPr/>
        <a:lstStyle/>
        <a:p>
          <a:endParaRPr lang="en-US"/>
        </a:p>
      </dgm:t>
    </dgm:pt>
    <dgm:pt modelId="{3D54551B-41A0-4108-B1BA-8ABB492F9E58}" type="pres">
      <dgm:prSet presAssocID="{5C93291F-C5EB-4744-82E7-9ED6457D7B05}" presName="rootComposite" presStyleCnt="0"/>
      <dgm:spPr/>
      <dgm:t>
        <a:bodyPr/>
        <a:lstStyle/>
        <a:p>
          <a:endParaRPr lang="en-US"/>
        </a:p>
      </dgm:t>
    </dgm:pt>
    <dgm:pt modelId="{B5C855BC-5EAB-4EF4-A792-A05C0C5BEA63}" type="pres">
      <dgm:prSet presAssocID="{5C93291F-C5EB-4744-82E7-9ED6457D7B05}" presName="rootText" presStyleLbl="node1" presStyleIdx="0" presStyleCnt="2"/>
      <dgm:spPr/>
      <dgm:t>
        <a:bodyPr/>
        <a:lstStyle/>
        <a:p>
          <a:endParaRPr lang="en-US"/>
        </a:p>
      </dgm:t>
    </dgm:pt>
    <dgm:pt modelId="{E17D4441-90F8-45EC-AC20-35015572D292}" type="pres">
      <dgm:prSet presAssocID="{5C93291F-C5EB-4744-82E7-9ED6457D7B05}" presName="rootConnector" presStyleLbl="node1" presStyleIdx="0" presStyleCnt="2"/>
      <dgm:spPr/>
      <dgm:t>
        <a:bodyPr/>
        <a:lstStyle/>
        <a:p>
          <a:endParaRPr lang="en-US"/>
        </a:p>
      </dgm:t>
    </dgm:pt>
    <dgm:pt modelId="{084FC83E-2736-4397-B2CE-322DD9C224C0}" type="pres">
      <dgm:prSet presAssocID="{5C93291F-C5EB-4744-82E7-9ED6457D7B05}" presName="childShape" presStyleCnt="0"/>
      <dgm:spPr/>
      <dgm:t>
        <a:bodyPr/>
        <a:lstStyle/>
        <a:p>
          <a:endParaRPr lang="en-US"/>
        </a:p>
      </dgm:t>
    </dgm:pt>
    <dgm:pt modelId="{A15A158A-F86E-4997-BCC6-FD207EB40804}" type="pres">
      <dgm:prSet presAssocID="{E46C89B4-DE60-4A2D-BB6B-4EDA852A6F1A}" presName="Name13" presStyleLbl="parChTrans1D2" presStyleIdx="0" presStyleCnt="4"/>
      <dgm:spPr/>
      <dgm:t>
        <a:bodyPr/>
        <a:lstStyle/>
        <a:p>
          <a:endParaRPr lang="en-US"/>
        </a:p>
      </dgm:t>
    </dgm:pt>
    <dgm:pt modelId="{FA709B36-218C-4A93-82A6-5B371A81F808}" type="pres">
      <dgm:prSet presAssocID="{B9F8FAC9-9BA9-4783-B14A-B65BD159B380}" presName="childText" presStyleLbl="bgAcc1" presStyleIdx="0" presStyleCnt="4">
        <dgm:presLayoutVars>
          <dgm:bulletEnabled val="1"/>
        </dgm:presLayoutVars>
      </dgm:prSet>
      <dgm:spPr/>
      <dgm:t>
        <a:bodyPr/>
        <a:lstStyle/>
        <a:p>
          <a:endParaRPr lang="en-US"/>
        </a:p>
      </dgm:t>
    </dgm:pt>
    <dgm:pt modelId="{C953F4BB-E870-4ED2-956C-2D8C50F2A8B4}" type="pres">
      <dgm:prSet presAssocID="{0BA58B83-F6AF-48FF-9743-5566EE991F90}" presName="Name13" presStyleLbl="parChTrans1D2" presStyleIdx="1" presStyleCnt="4"/>
      <dgm:spPr/>
      <dgm:t>
        <a:bodyPr/>
        <a:lstStyle/>
        <a:p>
          <a:endParaRPr lang="en-US"/>
        </a:p>
      </dgm:t>
    </dgm:pt>
    <dgm:pt modelId="{D0F902A6-49E8-4610-BA78-1F6E389F51C0}" type="pres">
      <dgm:prSet presAssocID="{5D7A5EA0-5573-4740-B27B-6C970F5B79AC}" presName="childText" presStyleLbl="bgAcc1" presStyleIdx="1" presStyleCnt="4">
        <dgm:presLayoutVars>
          <dgm:bulletEnabled val="1"/>
        </dgm:presLayoutVars>
      </dgm:prSet>
      <dgm:spPr/>
      <dgm:t>
        <a:bodyPr/>
        <a:lstStyle/>
        <a:p>
          <a:endParaRPr lang="en-US"/>
        </a:p>
      </dgm:t>
    </dgm:pt>
    <dgm:pt modelId="{119DF548-A6E2-437D-A475-DE06E1E4FDFD}" type="pres">
      <dgm:prSet presAssocID="{E23109EF-2D0A-4ACB-AACD-3A6A69336A31}" presName="Name13" presStyleLbl="parChTrans1D2" presStyleIdx="2" presStyleCnt="4"/>
      <dgm:spPr/>
      <dgm:t>
        <a:bodyPr/>
        <a:lstStyle/>
        <a:p>
          <a:endParaRPr lang="en-US"/>
        </a:p>
      </dgm:t>
    </dgm:pt>
    <dgm:pt modelId="{815F460B-32B2-49B4-90EC-3938FB8BD963}" type="pres">
      <dgm:prSet presAssocID="{CC824308-EB0E-40AF-8073-00ACACC141A4}" presName="childText" presStyleLbl="bgAcc1" presStyleIdx="2" presStyleCnt="4">
        <dgm:presLayoutVars>
          <dgm:bulletEnabled val="1"/>
        </dgm:presLayoutVars>
      </dgm:prSet>
      <dgm:spPr/>
      <dgm:t>
        <a:bodyPr/>
        <a:lstStyle/>
        <a:p>
          <a:endParaRPr lang="en-US"/>
        </a:p>
      </dgm:t>
    </dgm:pt>
    <dgm:pt modelId="{92AD41F2-CB14-4A3B-88AD-BE027FFB4B76}" type="pres">
      <dgm:prSet presAssocID="{FEFD7F21-DDED-47BF-A8FB-395F7FFC1D47}" presName="root" presStyleCnt="0"/>
      <dgm:spPr/>
      <dgm:t>
        <a:bodyPr/>
        <a:lstStyle/>
        <a:p>
          <a:endParaRPr lang="en-US"/>
        </a:p>
      </dgm:t>
    </dgm:pt>
    <dgm:pt modelId="{52FF8B23-D655-43A0-8F55-59637AD46281}" type="pres">
      <dgm:prSet presAssocID="{FEFD7F21-DDED-47BF-A8FB-395F7FFC1D47}" presName="rootComposite" presStyleCnt="0"/>
      <dgm:spPr/>
      <dgm:t>
        <a:bodyPr/>
        <a:lstStyle/>
        <a:p>
          <a:endParaRPr lang="en-US"/>
        </a:p>
      </dgm:t>
    </dgm:pt>
    <dgm:pt modelId="{6CDEB0BD-8D30-4AAB-BE4E-A951F3B79876}" type="pres">
      <dgm:prSet presAssocID="{FEFD7F21-DDED-47BF-A8FB-395F7FFC1D47}" presName="rootText" presStyleLbl="node1" presStyleIdx="1" presStyleCnt="2"/>
      <dgm:spPr/>
      <dgm:t>
        <a:bodyPr/>
        <a:lstStyle/>
        <a:p>
          <a:endParaRPr lang="en-US"/>
        </a:p>
      </dgm:t>
    </dgm:pt>
    <dgm:pt modelId="{FE8ECA8A-0BEE-4C1D-B450-D0CB6986D593}" type="pres">
      <dgm:prSet presAssocID="{FEFD7F21-DDED-47BF-A8FB-395F7FFC1D47}" presName="rootConnector" presStyleLbl="node1" presStyleIdx="1" presStyleCnt="2"/>
      <dgm:spPr/>
      <dgm:t>
        <a:bodyPr/>
        <a:lstStyle/>
        <a:p>
          <a:endParaRPr lang="en-US"/>
        </a:p>
      </dgm:t>
    </dgm:pt>
    <dgm:pt modelId="{1782D820-B7D8-4680-968B-E1591F3447B7}" type="pres">
      <dgm:prSet presAssocID="{FEFD7F21-DDED-47BF-A8FB-395F7FFC1D47}" presName="childShape" presStyleCnt="0"/>
      <dgm:spPr/>
      <dgm:t>
        <a:bodyPr/>
        <a:lstStyle/>
        <a:p>
          <a:endParaRPr lang="en-US"/>
        </a:p>
      </dgm:t>
    </dgm:pt>
    <dgm:pt modelId="{A9C28F39-65BF-4A0F-A0D9-52107173D187}" type="pres">
      <dgm:prSet presAssocID="{ADD4FD25-EBFA-4139-82BB-15619D69514D}" presName="Name13" presStyleLbl="parChTrans1D2" presStyleIdx="3" presStyleCnt="4"/>
      <dgm:spPr/>
      <dgm:t>
        <a:bodyPr/>
        <a:lstStyle/>
        <a:p>
          <a:endParaRPr lang="en-US"/>
        </a:p>
      </dgm:t>
    </dgm:pt>
    <dgm:pt modelId="{CEAEB5C9-80BF-497E-B2C0-F9EABC37CD96}" type="pres">
      <dgm:prSet presAssocID="{FB2883A8-4C67-45B2-A4CB-4F75149B8B4A}" presName="childText" presStyleLbl="bgAcc1" presStyleIdx="3" presStyleCnt="4">
        <dgm:presLayoutVars>
          <dgm:bulletEnabled val="1"/>
        </dgm:presLayoutVars>
      </dgm:prSet>
      <dgm:spPr/>
      <dgm:t>
        <a:bodyPr/>
        <a:lstStyle/>
        <a:p>
          <a:endParaRPr lang="en-US"/>
        </a:p>
      </dgm:t>
    </dgm:pt>
  </dgm:ptLst>
  <dgm:cxnLst>
    <dgm:cxn modelId="{2B7007D4-577F-408E-A737-3273991BFF36}" srcId="{5C93291F-C5EB-4744-82E7-9ED6457D7B05}" destId="{5D7A5EA0-5573-4740-B27B-6C970F5B79AC}" srcOrd="1" destOrd="0" parTransId="{0BA58B83-F6AF-48FF-9743-5566EE991F90}" sibTransId="{92B0278B-6D55-4191-8F6B-B746C0463D54}"/>
    <dgm:cxn modelId="{520392FA-17D2-4C62-ADFA-449C6B3E8FD6}" type="presOf" srcId="{FEFD7F21-DDED-47BF-A8FB-395F7FFC1D47}" destId="{FE8ECA8A-0BEE-4C1D-B450-D0CB6986D593}" srcOrd="1" destOrd="0" presId="urn:microsoft.com/office/officeart/2005/8/layout/hierarchy3"/>
    <dgm:cxn modelId="{E0B13958-4CAF-495C-AECE-A49EA16AA574}" srcId="{BAD9EF3A-83A9-4754-A474-08CB81D150C7}" destId="{FEFD7F21-DDED-47BF-A8FB-395F7FFC1D47}" srcOrd="1" destOrd="0" parTransId="{182773A7-E4D7-40C8-BEC6-4EF734F0003E}" sibTransId="{01A23145-6FB6-4A53-878A-695A43B301D3}"/>
    <dgm:cxn modelId="{FEF9B41E-C382-448A-995D-E93E70FE6358}" type="presOf" srcId="{5C93291F-C5EB-4744-82E7-9ED6457D7B05}" destId="{E17D4441-90F8-45EC-AC20-35015572D292}" srcOrd="1" destOrd="0" presId="urn:microsoft.com/office/officeart/2005/8/layout/hierarchy3"/>
    <dgm:cxn modelId="{D5CADB0E-7030-4609-A8EE-220E60F94686}" type="presOf" srcId="{E23109EF-2D0A-4ACB-AACD-3A6A69336A31}" destId="{119DF548-A6E2-437D-A475-DE06E1E4FDFD}" srcOrd="0" destOrd="0" presId="urn:microsoft.com/office/officeart/2005/8/layout/hierarchy3"/>
    <dgm:cxn modelId="{4A6152FF-206D-4C85-88F8-57D2C7A327C9}" srcId="{FEFD7F21-DDED-47BF-A8FB-395F7FFC1D47}" destId="{FB2883A8-4C67-45B2-A4CB-4F75149B8B4A}" srcOrd="0" destOrd="0" parTransId="{ADD4FD25-EBFA-4139-82BB-15619D69514D}" sibTransId="{D3C82E5D-63A4-4B07-A104-CF34DD393210}"/>
    <dgm:cxn modelId="{10CC4111-77A3-4D97-8735-F862B87AFD8D}" srcId="{BAD9EF3A-83A9-4754-A474-08CB81D150C7}" destId="{5C93291F-C5EB-4744-82E7-9ED6457D7B05}" srcOrd="0" destOrd="0" parTransId="{9BBFEA05-F54C-4B3F-B90B-C8104EE26F4E}" sibTransId="{479922C2-38B9-470D-AC29-FBA7DD09C62B}"/>
    <dgm:cxn modelId="{109D6DFB-507F-4EDF-849B-4A8E49479BE0}" type="presOf" srcId="{CC824308-EB0E-40AF-8073-00ACACC141A4}" destId="{815F460B-32B2-49B4-90EC-3938FB8BD963}" srcOrd="0" destOrd="0" presId="urn:microsoft.com/office/officeart/2005/8/layout/hierarchy3"/>
    <dgm:cxn modelId="{36E216C0-FAD1-45E1-B989-CA58A0F5A5E6}" type="presOf" srcId="{5D7A5EA0-5573-4740-B27B-6C970F5B79AC}" destId="{D0F902A6-49E8-4610-BA78-1F6E389F51C0}" srcOrd="0" destOrd="0" presId="urn:microsoft.com/office/officeart/2005/8/layout/hierarchy3"/>
    <dgm:cxn modelId="{44B5EB89-FEE5-4FE5-AD1E-0FE796859A4A}" type="presOf" srcId="{FEFD7F21-DDED-47BF-A8FB-395F7FFC1D47}" destId="{6CDEB0BD-8D30-4AAB-BE4E-A951F3B79876}" srcOrd="0" destOrd="0" presId="urn:microsoft.com/office/officeart/2005/8/layout/hierarchy3"/>
    <dgm:cxn modelId="{E3941603-03C8-4412-86CB-D81C48B5522C}" type="presOf" srcId="{E46C89B4-DE60-4A2D-BB6B-4EDA852A6F1A}" destId="{A15A158A-F86E-4997-BCC6-FD207EB40804}" srcOrd="0" destOrd="0" presId="urn:microsoft.com/office/officeart/2005/8/layout/hierarchy3"/>
    <dgm:cxn modelId="{F2C78360-DE99-44B4-9244-984CF52039F6}" srcId="{5C93291F-C5EB-4744-82E7-9ED6457D7B05}" destId="{CC824308-EB0E-40AF-8073-00ACACC141A4}" srcOrd="2" destOrd="0" parTransId="{E23109EF-2D0A-4ACB-AACD-3A6A69336A31}" sibTransId="{56C5D470-99DD-4856-8B12-85F46D6DB344}"/>
    <dgm:cxn modelId="{86157731-6BA6-4561-9E17-7F1013607340}" type="presOf" srcId="{BAD9EF3A-83A9-4754-A474-08CB81D150C7}" destId="{44DA7C39-1E5D-4EA3-A7A5-DE3273FB0A40}" srcOrd="0" destOrd="0" presId="urn:microsoft.com/office/officeart/2005/8/layout/hierarchy3"/>
    <dgm:cxn modelId="{B6DD60C0-95C2-461C-88B9-FC95C0AC27F0}" type="presOf" srcId="{FB2883A8-4C67-45B2-A4CB-4F75149B8B4A}" destId="{CEAEB5C9-80BF-497E-B2C0-F9EABC37CD96}" srcOrd="0" destOrd="0" presId="urn:microsoft.com/office/officeart/2005/8/layout/hierarchy3"/>
    <dgm:cxn modelId="{89539F25-0F58-466A-BF29-67C49D3DFFB9}" type="presOf" srcId="{0BA58B83-F6AF-48FF-9743-5566EE991F90}" destId="{C953F4BB-E870-4ED2-956C-2D8C50F2A8B4}" srcOrd="0" destOrd="0" presId="urn:microsoft.com/office/officeart/2005/8/layout/hierarchy3"/>
    <dgm:cxn modelId="{A382B38E-93D6-4026-987D-9C563A47DEC7}" type="presOf" srcId="{ADD4FD25-EBFA-4139-82BB-15619D69514D}" destId="{A9C28F39-65BF-4A0F-A0D9-52107173D187}" srcOrd="0" destOrd="0" presId="urn:microsoft.com/office/officeart/2005/8/layout/hierarchy3"/>
    <dgm:cxn modelId="{37DE6D96-3137-4A5D-B446-219B81281DFA}" type="presOf" srcId="{5C93291F-C5EB-4744-82E7-9ED6457D7B05}" destId="{B5C855BC-5EAB-4EF4-A792-A05C0C5BEA63}" srcOrd="0" destOrd="0" presId="urn:microsoft.com/office/officeart/2005/8/layout/hierarchy3"/>
    <dgm:cxn modelId="{2AFC44BD-65B8-447C-86DF-22B46D83125E}" type="presOf" srcId="{B9F8FAC9-9BA9-4783-B14A-B65BD159B380}" destId="{FA709B36-218C-4A93-82A6-5B371A81F808}" srcOrd="0" destOrd="0" presId="urn:microsoft.com/office/officeart/2005/8/layout/hierarchy3"/>
    <dgm:cxn modelId="{2E52ECA4-3DED-4683-865F-51B5B9A20ACB}" srcId="{5C93291F-C5EB-4744-82E7-9ED6457D7B05}" destId="{B9F8FAC9-9BA9-4783-B14A-B65BD159B380}" srcOrd="0" destOrd="0" parTransId="{E46C89B4-DE60-4A2D-BB6B-4EDA852A6F1A}" sibTransId="{3B4E124D-191B-4339-9287-C9399696F619}"/>
    <dgm:cxn modelId="{2E86A340-C90D-4845-A8AC-7ECFF37C5258}" type="presParOf" srcId="{44DA7C39-1E5D-4EA3-A7A5-DE3273FB0A40}" destId="{C8039CEB-56C6-4FD6-81C4-3105EDB17C79}" srcOrd="0" destOrd="0" presId="urn:microsoft.com/office/officeart/2005/8/layout/hierarchy3"/>
    <dgm:cxn modelId="{09B82E82-77BC-4532-BAD8-9CC0CEF50BDB}" type="presParOf" srcId="{C8039CEB-56C6-4FD6-81C4-3105EDB17C79}" destId="{3D54551B-41A0-4108-B1BA-8ABB492F9E58}" srcOrd="0" destOrd="0" presId="urn:microsoft.com/office/officeart/2005/8/layout/hierarchy3"/>
    <dgm:cxn modelId="{843AAC82-9D8C-47E8-8BD4-B2FD25ABFB68}" type="presParOf" srcId="{3D54551B-41A0-4108-B1BA-8ABB492F9E58}" destId="{B5C855BC-5EAB-4EF4-A792-A05C0C5BEA63}" srcOrd="0" destOrd="0" presId="urn:microsoft.com/office/officeart/2005/8/layout/hierarchy3"/>
    <dgm:cxn modelId="{45F3C3EB-A851-4651-A9A0-A70A6B256A82}" type="presParOf" srcId="{3D54551B-41A0-4108-B1BA-8ABB492F9E58}" destId="{E17D4441-90F8-45EC-AC20-35015572D292}" srcOrd="1" destOrd="0" presId="urn:microsoft.com/office/officeart/2005/8/layout/hierarchy3"/>
    <dgm:cxn modelId="{5CD294EC-5E36-4B2B-8EA4-ACCFFBC1E2F4}" type="presParOf" srcId="{C8039CEB-56C6-4FD6-81C4-3105EDB17C79}" destId="{084FC83E-2736-4397-B2CE-322DD9C224C0}" srcOrd="1" destOrd="0" presId="urn:microsoft.com/office/officeart/2005/8/layout/hierarchy3"/>
    <dgm:cxn modelId="{53F96544-B513-4837-B854-29FC4F152E48}" type="presParOf" srcId="{084FC83E-2736-4397-B2CE-322DD9C224C0}" destId="{A15A158A-F86E-4997-BCC6-FD207EB40804}" srcOrd="0" destOrd="0" presId="urn:microsoft.com/office/officeart/2005/8/layout/hierarchy3"/>
    <dgm:cxn modelId="{8DD83821-D9C1-4370-AC1F-B11E60572C20}" type="presParOf" srcId="{084FC83E-2736-4397-B2CE-322DD9C224C0}" destId="{FA709B36-218C-4A93-82A6-5B371A81F808}" srcOrd="1" destOrd="0" presId="urn:microsoft.com/office/officeart/2005/8/layout/hierarchy3"/>
    <dgm:cxn modelId="{E9CAD7D1-8E22-44B2-A797-9D7CD353AAF4}" type="presParOf" srcId="{084FC83E-2736-4397-B2CE-322DD9C224C0}" destId="{C953F4BB-E870-4ED2-956C-2D8C50F2A8B4}" srcOrd="2" destOrd="0" presId="urn:microsoft.com/office/officeart/2005/8/layout/hierarchy3"/>
    <dgm:cxn modelId="{24AF09C2-A0CA-4C1D-905A-D915CA107E05}" type="presParOf" srcId="{084FC83E-2736-4397-B2CE-322DD9C224C0}" destId="{D0F902A6-49E8-4610-BA78-1F6E389F51C0}" srcOrd="3" destOrd="0" presId="urn:microsoft.com/office/officeart/2005/8/layout/hierarchy3"/>
    <dgm:cxn modelId="{0700402B-F3C8-4537-B863-AC3FC85AFED0}" type="presParOf" srcId="{084FC83E-2736-4397-B2CE-322DD9C224C0}" destId="{119DF548-A6E2-437D-A475-DE06E1E4FDFD}" srcOrd="4" destOrd="0" presId="urn:microsoft.com/office/officeart/2005/8/layout/hierarchy3"/>
    <dgm:cxn modelId="{E6852834-3472-4B2B-A19B-89F2184CEC09}" type="presParOf" srcId="{084FC83E-2736-4397-B2CE-322DD9C224C0}" destId="{815F460B-32B2-49B4-90EC-3938FB8BD963}" srcOrd="5" destOrd="0" presId="urn:microsoft.com/office/officeart/2005/8/layout/hierarchy3"/>
    <dgm:cxn modelId="{ABE1DCCB-1DC9-4BD6-B359-38AF97258984}" type="presParOf" srcId="{44DA7C39-1E5D-4EA3-A7A5-DE3273FB0A40}" destId="{92AD41F2-CB14-4A3B-88AD-BE027FFB4B76}" srcOrd="1" destOrd="0" presId="urn:microsoft.com/office/officeart/2005/8/layout/hierarchy3"/>
    <dgm:cxn modelId="{72B10687-4B09-4308-AA0D-81D9B2237088}" type="presParOf" srcId="{92AD41F2-CB14-4A3B-88AD-BE027FFB4B76}" destId="{52FF8B23-D655-43A0-8F55-59637AD46281}" srcOrd="0" destOrd="0" presId="urn:microsoft.com/office/officeart/2005/8/layout/hierarchy3"/>
    <dgm:cxn modelId="{5ED8BE16-9091-4B86-8B0A-0602436599BB}" type="presParOf" srcId="{52FF8B23-D655-43A0-8F55-59637AD46281}" destId="{6CDEB0BD-8D30-4AAB-BE4E-A951F3B79876}" srcOrd="0" destOrd="0" presId="urn:microsoft.com/office/officeart/2005/8/layout/hierarchy3"/>
    <dgm:cxn modelId="{62141597-F315-457D-92BB-AA21E3E25FDF}" type="presParOf" srcId="{52FF8B23-D655-43A0-8F55-59637AD46281}" destId="{FE8ECA8A-0BEE-4C1D-B450-D0CB6986D593}" srcOrd="1" destOrd="0" presId="urn:microsoft.com/office/officeart/2005/8/layout/hierarchy3"/>
    <dgm:cxn modelId="{9389613D-818F-4A5D-8B50-89E96F628F60}" type="presParOf" srcId="{92AD41F2-CB14-4A3B-88AD-BE027FFB4B76}" destId="{1782D820-B7D8-4680-968B-E1591F3447B7}" srcOrd="1" destOrd="0" presId="urn:microsoft.com/office/officeart/2005/8/layout/hierarchy3"/>
    <dgm:cxn modelId="{F03FA9B3-BB3E-4773-80A2-0F0E695B403E}" type="presParOf" srcId="{1782D820-B7D8-4680-968B-E1591F3447B7}" destId="{A9C28F39-65BF-4A0F-A0D9-52107173D187}" srcOrd="0" destOrd="0" presId="urn:microsoft.com/office/officeart/2005/8/layout/hierarchy3"/>
    <dgm:cxn modelId="{76A4DFBD-44FB-45D1-B76C-BCAE264DBA41}" type="presParOf" srcId="{1782D820-B7D8-4680-968B-E1591F3447B7}" destId="{CEAEB5C9-80BF-497E-B2C0-F9EABC37CD9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D9EF3A-83A9-4754-A474-08CB81D150C7}" type="doc">
      <dgm:prSet loTypeId="urn:microsoft.com/office/officeart/2008/layout/RadialCluster" loCatId="cycle" qsTypeId="urn:microsoft.com/office/officeart/2005/8/quickstyle/simple2" qsCatId="simple" csTypeId="urn:microsoft.com/office/officeart/2005/8/colors/colorful2" csCatId="colorful" phldr="1"/>
      <dgm:spPr/>
      <dgm:t>
        <a:bodyPr/>
        <a:lstStyle/>
        <a:p>
          <a:endParaRPr lang="en-US"/>
        </a:p>
      </dgm:t>
    </dgm:pt>
    <dgm:pt modelId="{FEFD7F21-DDED-47BF-A8FB-395F7FFC1D47}">
      <dgm:prSet phldrT="[Text]"/>
      <dgm:spPr/>
      <dgm:t>
        <a:bodyPr/>
        <a:lstStyle/>
        <a:p>
          <a:r>
            <a:rPr lang="en-US" dirty="0" smtClean="0"/>
            <a:t>Research</a:t>
          </a:r>
          <a:endParaRPr lang="en-US" dirty="0"/>
        </a:p>
      </dgm:t>
    </dgm:pt>
    <dgm:pt modelId="{182773A7-E4D7-40C8-BEC6-4EF734F0003E}" type="parTrans" cxnId="{E0B13958-4CAF-495C-AECE-A49EA16AA574}">
      <dgm:prSet/>
      <dgm:spPr/>
      <dgm:t>
        <a:bodyPr/>
        <a:lstStyle/>
        <a:p>
          <a:endParaRPr lang="en-US"/>
        </a:p>
      </dgm:t>
    </dgm:pt>
    <dgm:pt modelId="{01A23145-6FB6-4A53-878A-695A43B301D3}" type="sibTrans" cxnId="{E0B13958-4CAF-495C-AECE-A49EA16AA574}">
      <dgm:prSet/>
      <dgm:spPr/>
      <dgm:t>
        <a:bodyPr/>
        <a:lstStyle/>
        <a:p>
          <a:endParaRPr lang="en-US"/>
        </a:p>
      </dgm:t>
    </dgm:pt>
    <dgm:pt modelId="{7702DD98-44E5-4229-A955-128328D20B0D}">
      <dgm:prSet/>
      <dgm:spPr/>
      <dgm:t>
        <a:bodyPr/>
        <a:lstStyle/>
        <a:p>
          <a:r>
            <a:rPr lang="en-US" dirty="0" smtClean="0"/>
            <a:t>Outreach</a:t>
          </a:r>
          <a:endParaRPr lang="en-US" dirty="0"/>
        </a:p>
      </dgm:t>
    </dgm:pt>
    <dgm:pt modelId="{E9098EA7-1B46-403D-B100-E657E24CACB1}" type="parTrans" cxnId="{DD81A2A9-E981-4109-B711-C0F8EB97EB9C}">
      <dgm:prSet/>
      <dgm:spPr/>
      <dgm:t>
        <a:bodyPr/>
        <a:lstStyle/>
        <a:p>
          <a:endParaRPr lang="en-US"/>
        </a:p>
      </dgm:t>
    </dgm:pt>
    <dgm:pt modelId="{1348D01F-E63F-4354-93DD-66A03601B002}" type="sibTrans" cxnId="{DD81A2A9-E981-4109-B711-C0F8EB97EB9C}">
      <dgm:prSet/>
      <dgm:spPr/>
      <dgm:t>
        <a:bodyPr/>
        <a:lstStyle/>
        <a:p>
          <a:endParaRPr lang="en-US"/>
        </a:p>
      </dgm:t>
    </dgm:pt>
    <dgm:pt modelId="{E065C862-6C97-40DE-9209-E06B33EDDCD6}">
      <dgm:prSet/>
      <dgm:spPr/>
      <dgm:t>
        <a:bodyPr/>
        <a:lstStyle/>
        <a:p>
          <a:r>
            <a:rPr lang="en-US" dirty="0" smtClean="0"/>
            <a:t>Advocacy</a:t>
          </a:r>
          <a:endParaRPr lang="en-US" dirty="0"/>
        </a:p>
      </dgm:t>
    </dgm:pt>
    <dgm:pt modelId="{2EF305FF-0BAC-47D3-A5C9-6CD941FE1A63}" type="parTrans" cxnId="{E19ADA39-DCC4-4862-A611-0C820FB094DD}">
      <dgm:prSet/>
      <dgm:spPr/>
      <dgm:t>
        <a:bodyPr/>
        <a:lstStyle/>
        <a:p>
          <a:endParaRPr lang="en-US"/>
        </a:p>
      </dgm:t>
    </dgm:pt>
    <dgm:pt modelId="{0C4F4285-39DF-4B3B-A91C-8D2C850BD7BB}" type="sibTrans" cxnId="{E19ADA39-DCC4-4862-A611-0C820FB094DD}">
      <dgm:prSet/>
      <dgm:spPr/>
      <dgm:t>
        <a:bodyPr/>
        <a:lstStyle/>
        <a:p>
          <a:endParaRPr lang="en-US"/>
        </a:p>
      </dgm:t>
    </dgm:pt>
    <dgm:pt modelId="{96605CCD-C1BC-4D74-9D00-A48B0E540F16}">
      <dgm:prSet phldrT="[Text]"/>
      <dgm:spPr/>
      <dgm:t>
        <a:bodyPr/>
        <a:lstStyle/>
        <a:p>
          <a:r>
            <a:rPr lang="en-US" dirty="0" smtClean="0"/>
            <a:t>Clinic</a:t>
          </a:r>
          <a:endParaRPr lang="en-US" dirty="0"/>
        </a:p>
      </dgm:t>
    </dgm:pt>
    <dgm:pt modelId="{25F9BFE9-DF32-4E85-AD35-E271284CDA57}" type="parTrans" cxnId="{406037B8-63F3-4497-8378-8C556C8FDA67}">
      <dgm:prSet/>
      <dgm:spPr/>
      <dgm:t>
        <a:bodyPr/>
        <a:lstStyle/>
        <a:p>
          <a:endParaRPr lang="en-US"/>
        </a:p>
      </dgm:t>
    </dgm:pt>
    <dgm:pt modelId="{5D80FB9B-EFD7-463D-ABC9-F81764E03368}" type="sibTrans" cxnId="{406037B8-63F3-4497-8378-8C556C8FDA67}">
      <dgm:prSet/>
      <dgm:spPr/>
      <dgm:t>
        <a:bodyPr/>
        <a:lstStyle/>
        <a:p>
          <a:endParaRPr lang="en-US"/>
        </a:p>
      </dgm:t>
    </dgm:pt>
    <dgm:pt modelId="{A18B2D30-B225-40B4-B6E9-A2E1F73EB52F}">
      <dgm:prSet phldrT="[Text]"/>
      <dgm:spPr/>
      <dgm:t>
        <a:bodyPr/>
        <a:lstStyle/>
        <a:p>
          <a:r>
            <a:rPr lang="en-US" dirty="0" smtClean="0"/>
            <a:t>IMPACT DC</a:t>
          </a:r>
          <a:endParaRPr lang="en-US" dirty="0"/>
        </a:p>
      </dgm:t>
    </dgm:pt>
    <dgm:pt modelId="{F9D66C33-BEBE-42F5-A0E7-5D8D504B5DED}" type="parTrans" cxnId="{B6F891A6-BE48-4228-A744-5EEA4A04B456}">
      <dgm:prSet/>
      <dgm:spPr/>
      <dgm:t>
        <a:bodyPr/>
        <a:lstStyle/>
        <a:p>
          <a:endParaRPr lang="en-US"/>
        </a:p>
      </dgm:t>
    </dgm:pt>
    <dgm:pt modelId="{200FC260-D126-443D-8CD8-0DCDC8414C48}" type="sibTrans" cxnId="{B6F891A6-BE48-4228-A744-5EEA4A04B456}">
      <dgm:prSet/>
      <dgm:spPr/>
      <dgm:t>
        <a:bodyPr/>
        <a:lstStyle/>
        <a:p>
          <a:endParaRPr lang="en-US"/>
        </a:p>
      </dgm:t>
    </dgm:pt>
    <dgm:pt modelId="{C0322097-0EBD-433A-9727-0012B88080FD}" type="pres">
      <dgm:prSet presAssocID="{BAD9EF3A-83A9-4754-A474-08CB81D150C7}" presName="Name0" presStyleCnt="0">
        <dgm:presLayoutVars>
          <dgm:chMax val="1"/>
          <dgm:chPref val="1"/>
          <dgm:dir/>
          <dgm:animOne val="branch"/>
          <dgm:animLvl val="lvl"/>
        </dgm:presLayoutVars>
      </dgm:prSet>
      <dgm:spPr/>
      <dgm:t>
        <a:bodyPr/>
        <a:lstStyle/>
        <a:p>
          <a:endParaRPr lang="en-US"/>
        </a:p>
      </dgm:t>
    </dgm:pt>
    <dgm:pt modelId="{27CC00DC-599A-4AB8-A617-659AC4A8855C}" type="pres">
      <dgm:prSet presAssocID="{A18B2D30-B225-40B4-B6E9-A2E1F73EB52F}" presName="singleCycle" presStyleCnt="0"/>
      <dgm:spPr/>
      <dgm:t>
        <a:bodyPr/>
        <a:lstStyle/>
        <a:p>
          <a:endParaRPr lang="en-US"/>
        </a:p>
      </dgm:t>
    </dgm:pt>
    <dgm:pt modelId="{EB03F907-FA09-4681-B1D3-C736A51AD0A0}" type="pres">
      <dgm:prSet presAssocID="{A18B2D30-B225-40B4-B6E9-A2E1F73EB52F}" presName="singleCenter" presStyleLbl="node1" presStyleIdx="0" presStyleCnt="5">
        <dgm:presLayoutVars>
          <dgm:chMax val="7"/>
          <dgm:chPref val="7"/>
        </dgm:presLayoutVars>
      </dgm:prSet>
      <dgm:spPr/>
      <dgm:t>
        <a:bodyPr/>
        <a:lstStyle/>
        <a:p>
          <a:endParaRPr lang="en-US"/>
        </a:p>
      </dgm:t>
    </dgm:pt>
    <dgm:pt modelId="{D7478A99-5965-49D8-8D25-1C5E2BE454D9}" type="pres">
      <dgm:prSet presAssocID="{25F9BFE9-DF32-4E85-AD35-E271284CDA57}" presName="Name56" presStyleLbl="parChTrans1D2" presStyleIdx="0" presStyleCnt="4"/>
      <dgm:spPr/>
      <dgm:t>
        <a:bodyPr/>
        <a:lstStyle/>
        <a:p>
          <a:endParaRPr lang="en-US"/>
        </a:p>
      </dgm:t>
    </dgm:pt>
    <dgm:pt modelId="{243FFC88-1982-4E5B-8484-98D5424DE376}" type="pres">
      <dgm:prSet presAssocID="{96605CCD-C1BC-4D74-9D00-A48B0E540F16}" presName="text0" presStyleLbl="node1" presStyleIdx="1" presStyleCnt="5" custScaleX="143810" custScaleY="143810">
        <dgm:presLayoutVars>
          <dgm:bulletEnabled val="1"/>
        </dgm:presLayoutVars>
      </dgm:prSet>
      <dgm:spPr/>
      <dgm:t>
        <a:bodyPr/>
        <a:lstStyle/>
        <a:p>
          <a:endParaRPr lang="en-US"/>
        </a:p>
      </dgm:t>
    </dgm:pt>
    <dgm:pt modelId="{582D730F-8AF4-45A2-861A-2E18ED3F1260}" type="pres">
      <dgm:prSet presAssocID="{182773A7-E4D7-40C8-BEC6-4EF734F0003E}" presName="Name56" presStyleLbl="parChTrans1D2" presStyleIdx="1" presStyleCnt="4"/>
      <dgm:spPr/>
      <dgm:t>
        <a:bodyPr/>
        <a:lstStyle/>
        <a:p>
          <a:endParaRPr lang="en-US"/>
        </a:p>
      </dgm:t>
    </dgm:pt>
    <dgm:pt modelId="{74002E66-D9EB-4BF4-964D-0EE7DD9D218E}" type="pres">
      <dgm:prSet presAssocID="{FEFD7F21-DDED-47BF-A8FB-395F7FFC1D47}" presName="text0" presStyleLbl="node1" presStyleIdx="2" presStyleCnt="5" custScaleX="156297" custScaleY="156297">
        <dgm:presLayoutVars>
          <dgm:bulletEnabled val="1"/>
        </dgm:presLayoutVars>
      </dgm:prSet>
      <dgm:spPr/>
      <dgm:t>
        <a:bodyPr/>
        <a:lstStyle/>
        <a:p>
          <a:endParaRPr lang="en-US"/>
        </a:p>
      </dgm:t>
    </dgm:pt>
    <dgm:pt modelId="{9E0B8DCD-D554-4581-91E9-F56D87FCECDF}" type="pres">
      <dgm:prSet presAssocID="{E9098EA7-1B46-403D-B100-E657E24CACB1}" presName="Name56" presStyleLbl="parChTrans1D2" presStyleIdx="2" presStyleCnt="4"/>
      <dgm:spPr/>
      <dgm:t>
        <a:bodyPr/>
        <a:lstStyle/>
        <a:p>
          <a:endParaRPr lang="en-US"/>
        </a:p>
      </dgm:t>
    </dgm:pt>
    <dgm:pt modelId="{5B25D492-C2A0-47B8-8BBF-F3A1279654B2}" type="pres">
      <dgm:prSet presAssocID="{7702DD98-44E5-4229-A955-128328D20B0D}" presName="text0" presStyleLbl="node1" presStyleIdx="3" presStyleCnt="5" custScaleX="151082" custScaleY="151082">
        <dgm:presLayoutVars>
          <dgm:bulletEnabled val="1"/>
        </dgm:presLayoutVars>
      </dgm:prSet>
      <dgm:spPr/>
      <dgm:t>
        <a:bodyPr/>
        <a:lstStyle/>
        <a:p>
          <a:endParaRPr lang="en-US"/>
        </a:p>
      </dgm:t>
    </dgm:pt>
    <dgm:pt modelId="{B2B72E50-9045-4477-97B3-6CF55E7D208C}" type="pres">
      <dgm:prSet presAssocID="{2EF305FF-0BAC-47D3-A5C9-6CD941FE1A63}" presName="Name56" presStyleLbl="parChTrans1D2" presStyleIdx="3" presStyleCnt="4"/>
      <dgm:spPr/>
      <dgm:t>
        <a:bodyPr/>
        <a:lstStyle/>
        <a:p>
          <a:endParaRPr lang="en-US"/>
        </a:p>
      </dgm:t>
    </dgm:pt>
    <dgm:pt modelId="{59ECFF40-B81B-4043-A962-25A44F1F15A2}" type="pres">
      <dgm:prSet presAssocID="{E065C862-6C97-40DE-9209-E06B33EDDCD6}" presName="text0" presStyleLbl="node1" presStyleIdx="4" presStyleCnt="5" custScaleX="160102" custScaleY="160102">
        <dgm:presLayoutVars>
          <dgm:bulletEnabled val="1"/>
        </dgm:presLayoutVars>
      </dgm:prSet>
      <dgm:spPr/>
      <dgm:t>
        <a:bodyPr/>
        <a:lstStyle/>
        <a:p>
          <a:endParaRPr lang="en-US"/>
        </a:p>
      </dgm:t>
    </dgm:pt>
  </dgm:ptLst>
  <dgm:cxnLst>
    <dgm:cxn modelId="{9AC9A775-7D6B-4BD0-995F-BA2F1DD80A31}" type="presOf" srcId="{E065C862-6C97-40DE-9209-E06B33EDDCD6}" destId="{59ECFF40-B81B-4043-A962-25A44F1F15A2}" srcOrd="0" destOrd="0" presId="urn:microsoft.com/office/officeart/2008/layout/RadialCluster"/>
    <dgm:cxn modelId="{F936AF18-97BC-4434-B8B5-22DB564D7E94}" type="presOf" srcId="{BAD9EF3A-83A9-4754-A474-08CB81D150C7}" destId="{C0322097-0EBD-433A-9727-0012B88080FD}" srcOrd="0" destOrd="0" presId="urn:microsoft.com/office/officeart/2008/layout/RadialCluster"/>
    <dgm:cxn modelId="{E0B13958-4CAF-495C-AECE-A49EA16AA574}" srcId="{A18B2D30-B225-40B4-B6E9-A2E1F73EB52F}" destId="{FEFD7F21-DDED-47BF-A8FB-395F7FFC1D47}" srcOrd="1" destOrd="0" parTransId="{182773A7-E4D7-40C8-BEC6-4EF734F0003E}" sibTransId="{01A23145-6FB6-4A53-878A-695A43B301D3}"/>
    <dgm:cxn modelId="{DD81A2A9-E981-4109-B711-C0F8EB97EB9C}" srcId="{A18B2D30-B225-40B4-B6E9-A2E1F73EB52F}" destId="{7702DD98-44E5-4229-A955-128328D20B0D}" srcOrd="2" destOrd="0" parTransId="{E9098EA7-1B46-403D-B100-E657E24CACB1}" sibTransId="{1348D01F-E63F-4354-93DD-66A03601B002}"/>
    <dgm:cxn modelId="{B6F891A6-BE48-4228-A744-5EEA4A04B456}" srcId="{BAD9EF3A-83A9-4754-A474-08CB81D150C7}" destId="{A18B2D30-B225-40B4-B6E9-A2E1F73EB52F}" srcOrd="0" destOrd="0" parTransId="{F9D66C33-BEBE-42F5-A0E7-5D8D504B5DED}" sibTransId="{200FC260-D126-443D-8CD8-0DCDC8414C48}"/>
    <dgm:cxn modelId="{D3ACDAA0-387A-4646-ABD9-F107CB5C057C}" type="presOf" srcId="{25F9BFE9-DF32-4E85-AD35-E271284CDA57}" destId="{D7478A99-5965-49D8-8D25-1C5E2BE454D9}" srcOrd="0" destOrd="0" presId="urn:microsoft.com/office/officeart/2008/layout/RadialCluster"/>
    <dgm:cxn modelId="{394944BA-E65F-4E36-873C-048A3597BD80}" type="presOf" srcId="{96605CCD-C1BC-4D74-9D00-A48B0E540F16}" destId="{243FFC88-1982-4E5B-8484-98D5424DE376}" srcOrd="0" destOrd="0" presId="urn:microsoft.com/office/officeart/2008/layout/RadialCluster"/>
    <dgm:cxn modelId="{3DF13B05-FE45-47DB-A31A-F03E0B5E889F}" type="presOf" srcId="{A18B2D30-B225-40B4-B6E9-A2E1F73EB52F}" destId="{EB03F907-FA09-4681-B1D3-C736A51AD0A0}" srcOrd="0" destOrd="0" presId="urn:microsoft.com/office/officeart/2008/layout/RadialCluster"/>
    <dgm:cxn modelId="{33640DE6-8ABA-415E-B202-A445C5A64B58}" type="presOf" srcId="{7702DD98-44E5-4229-A955-128328D20B0D}" destId="{5B25D492-C2A0-47B8-8BBF-F3A1279654B2}" srcOrd="0" destOrd="0" presId="urn:microsoft.com/office/officeart/2008/layout/RadialCluster"/>
    <dgm:cxn modelId="{DD901FA2-144B-481B-BE17-AA26138E846F}" type="presOf" srcId="{FEFD7F21-DDED-47BF-A8FB-395F7FFC1D47}" destId="{74002E66-D9EB-4BF4-964D-0EE7DD9D218E}" srcOrd="0" destOrd="0" presId="urn:microsoft.com/office/officeart/2008/layout/RadialCluster"/>
    <dgm:cxn modelId="{E19ADA39-DCC4-4862-A611-0C820FB094DD}" srcId="{A18B2D30-B225-40B4-B6E9-A2E1F73EB52F}" destId="{E065C862-6C97-40DE-9209-E06B33EDDCD6}" srcOrd="3" destOrd="0" parTransId="{2EF305FF-0BAC-47D3-A5C9-6CD941FE1A63}" sibTransId="{0C4F4285-39DF-4B3B-A91C-8D2C850BD7BB}"/>
    <dgm:cxn modelId="{406037B8-63F3-4497-8378-8C556C8FDA67}" srcId="{A18B2D30-B225-40B4-B6E9-A2E1F73EB52F}" destId="{96605CCD-C1BC-4D74-9D00-A48B0E540F16}" srcOrd="0" destOrd="0" parTransId="{25F9BFE9-DF32-4E85-AD35-E271284CDA57}" sibTransId="{5D80FB9B-EFD7-463D-ABC9-F81764E03368}"/>
    <dgm:cxn modelId="{30D5E314-99C0-4C93-B643-B790A559E4DD}" type="presOf" srcId="{182773A7-E4D7-40C8-BEC6-4EF734F0003E}" destId="{582D730F-8AF4-45A2-861A-2E18ED3F1260}" srcOrd="0" destOrd="0" presId="urn:microsoft.com/office/officeart/2008/layout/RadialCluster"/>
    <dgm:cxn modelId="{755C78F1-144D-49AB-A70A-E06764FCD575}" type="presOf" srcId="{2EF305FF-0BAC-47D3-A5C9-6CD941FE1A63}" destId="{B2B72E50-9045-4477-97B3-6CF55E7D208C}" srcOrd="0" destOrd="0" presId="urn:microsoft.com/office/officeart/2008/layout/RadialCluster"/>
    <dgm:cxn modelId="{688EC0AB-A1E3-4FFB-812A-3BAB9BA691DD}" type="presOf" srcId="{E9098EA7-1B46-403D-B100-E657E24CACB1}" destId="{9E0B8DCD-D554-4581-91E9-F56D87FCECDF}" srcOrd="0" destOrd="0" presId="urn:microsoft.com/office/officeart/2008/layout/RadialCluster"/>
    <dgm:cxn modelId="{304D44A4-128B-4345-86FB-847613845DD6}" type="presParOf" srcId="{C0322097-0EBD-433A-9727-0012B88080FD}" destId="{27CC00DC-599A-4AB8-A617-659AC4A8855C}" srcOrd="0" destOrd="0" presId="urn:microsoft.com/office/officeart/2008/layout/RadialCluster"/>
    <dgm:cxn modelId="{7A7607F0-4A3B-4844-9A6A-2F88FC39D504}" type="presParOf" srcId="{27CC00DC-599A-4AB8-A617-659AC4A8855C}" destId="{EB03F907-FA09-4681-B1D3-C736A51AD0A0}" srcOrd="0" destOrd="0" presId="urn:microsoft.com/office/officeart/2008/layout/RadialCluster"/>
    <dgm:cxn modelId="{9010A208-6EDB-4521-86F5-9EB1776D80C3}" type="presParOf" srcId="{27CC00DC-599A-4AB8-A617-659AC4A8855C}" destId="{D7478A99-5965-49D8-8D25-1C5E2BE454D9}" srcOrd="1" destOrd="0" presId="urn:microsoft.com/office/officeart/2008/layout/RadialCluster"/>
    <dgm:cxn modelId="{2B231635-7C6B-441B-9A45-11534962A047}" type="presParOf" srcId="{27CC00DC-599A-4AB8-A617-659AC4A8855C}" destId="{243FFC88-1982-4E5B-8484-98D5424DE376}" srcOrd="2" destOrd="0" presId="urn:microsoft.com/office/officeart/2008/layout/RadialCluster"/>
    <dgm:cxn modelId="{D485DBB9-5A17-448E-8889-E7244A2F1C4E}" type="presParOf" srcId="{27CC00DC-599A-4AB8-A617-659AC4A8855C}" destId="{582D730F-8AF4-45A2-861A-2E18ED3F1260}" srcOrd="3" destOrd="0" presId="urn:microsoft.com/office/officeart/2008/layout/RadialCluster"/>
    <dgm:cxn modelId="{AE353FFF-322E-458F-AA67-60C888792C2B}" type="presParOf" srcId="{27CC00DC-599A-4AB8-A617-659AC4A8855C}" destId="{74002E66-D9EB-4BF4-964D-0EE7DD9D218E}" srcOrd="4" destOrd="0" presId="urn:microsoft.com/office/officeart/2008/layout/RadialCluster"/>
    <dgm:cxn modelId="{ACC4BD79-EBD1-4443-9B92-412401653F05}" type="presParOf" srcId="{27CC00DC-599A-4AB8-A617-659AC4A8855C}" destId="{9E0B8DCD-D554-4581-91E9-F56D87FCECDF}" srcOrd="5" destOrd="0" presId="urn:microsoft.com/office/officeart/2008/layout/RadialCluster"/>
    <dgm:cxn modelId="{C1864545-522C-4AD0-B5B9-54D4EF6DD430}" type="presParOf" srcId="{27CC00DC-599A-4AB8-A617-659AC4A8855C}" destId="{5B25D492-C2A0-47B8-8BBF-F3A1279654B2}" srcOrd="6" destOrd="0" presId="urn:microsoft.com/office/officeart/2008/layout/RadialCluster"/>
    <dgm:cxn modelId="{B5382B99-BA9B-4EE3-BAE0-A4A17378927A}" type="presParOf" srcId="{27CC00DC-599A-4AB8-A617-659AC4A8855C}" destId="{B2B72E50-9045-4477-97B3-6CF55E7D208C}" srcOrd="7" destOrd="0" presId="urn:microsoft.com/office/officeart/2008/layout/RadialCluster"/>
    <dgm:cxn modelId="{A6E3D236-D669-4575-BA98-7F90328E31EB}" type="presParOf" srcId="{27CC00DC-599A-4AB8-A617-659AC4A8855C}" destId="{59ECFF40-B81B-4043-A962-25A44F1F15A2}"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D9EF3A-83A9-4754-A474-08CB81D150C7}"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5C93291F-C5EB-4744-82E7-9ED6457D7B05}">
      <dgm:prSet phldrT="[Text]"/>
      <dgm:spPr/>
      <dgm:t>
        <a:bodyPr/>
        <a:lstStyle/>
        <a:p>
          <a:r>
            <a:rPr lang="en-US" dirty="0" smtClean="0"/>
            <a:t>Clinic</a:t>
          </a:r>
          <a:endParaRPr lang="en-US" dirty="0"/>
        </a:p>
      </dgm:t>
    </dgm:pt>
    <dgm:pt modelId="{9BBFEA05-F54C-4B3F-B90B-C8104EE26F4E}" type="parTrans" cxnId="{10CC4111-77A3-4D97-8735-F862B87AFD8D}">
      <dgm:prSet/>
      <dgm:spPr/>
      <dgm:t>
        <a:bodyPr/>
        <a:lstStyle/>
        <a:p>
          <a:endParaRPr lang="en-US"/>
        </a:p>
      </dgm:t>
    </dgm:pt>
    <dgm:pt modelId="{479922C2-38B9-470D-AC29-FBA7DD09C62B}" type="sibTrans" cxnId="{10CC4111-77A3-4D97-8735-F862B87AFD8D}">
      <dgm:prSet/>
      <dgm:spPr/>
      <dgm:t>
        <a:bodyPr/>
        <a:lstStyle/>
        <a:p>
          <a:endParaRPr lang="en-US"/>
        </a:p>
      </dgm:t>
    </dgm:pt>
    <dgm:pt modelId="{B9F8FAC9-9BA9-4783-B14A-B65BD159B380}">
      <dgm:prSet phldrT="[Text]"/>
      <dgm:spPr/>
      <dgm:t>
        <a:bodyPr/>
        <a:lstStyle/>
        <a:p>
          <a:r>
            <a:rPr lang="en-US" dirty="0" smtClean="0"/>
            <a:t>Medical Consultation</a:t>
          </a:r>
          <a:endParaRPr lang="en-US" dirty="0"/>
        </a:p>
      </dgm:t>
    </dgm:pt>
    <dgm:pt modelId="{E46C89B4-DE60-4A2D-BB6B-4EDA852A6F1A}" type="parTrans" cxnId="{2E52ECA4-3DED-4683-865F-51B5B9A20ACB}">
      <dgm:prSet/>
      <dgm:spPr/>
      <dgm:t>
        <a:bodyPr/>
        <a:lstStyle/>
        <a:p>
          <a:endParaRPr lang="en-US"/>
        </a:p>
      </dgm:t>
    </dgm:pt>
    <dgm:pt modelId="{3B4E124D-191B-4339-9287-C9399696F619}" type="sibTrans" cxnId="{2E52ECA4-3DED-4683-865F-51B5B9A20ACB}">
      <dgm:prSet/>
      <dgm:spPr/>
      <dgm:t>
        <a:bodyPr/>
        <a:lstStyle/>
        <a:p>
          <a:endParaRPr lang="en-US"/>
        </a:p>
      </dgm:t>
    </dgm:pt>
    <dgm:pt modelId="{5D7A5EA0-5573-4740-B27B-6C970F5B79AC}">
      <dgm:prSet phldrT="[Text]"/>
      <dgm:spPr/>
      <dgm:t>
        <a:bodyPr/>
        <a:lstStyle/>
        <a:p>
          <a:r>
            <a:rPr lang="en-US" dirty="0" smtClean="0"/>
            <a:t>Self-Management</a:t>
          </a:r>
        </a:p>
        <a:p>
          <a:r>
            <a:rPr lang="en-US" dirty="0" smtClean="0"/>
            <a:t>Education</a:t>
          </a:r>
          <a:endParaRPr lang="en-US" dirty="0"/>
        </a:p>
      </dgm:t>
    </dgm:pt>
    <dgm:pt modelId="{0BA58B83-F6AF-48FF-9743-5566EE991F90}" type="parTrans" cxnId="{2B7007D4-577F-408E-A737-3273991BFF36}">
      <dgm:prSet/>
      <dgm:spPr/>
      <dgm:t>
        <a:bodyPr/>
        <a:lstStyle/>
        <a:p>
          <a:endParaRPr lang="en-US"/>
        </a:p>
      </dgm:t>
    </dgm:pt>
    <dgm:pt modelId="{92B0278B-6D55-4191-8F6B-B746C0463D54}" type="sibTrans" cxnId="{2B7007D4-577F-408E-A737-3273991BFF36}">
      <dgm:prSet/>
      <dgm:spPr/>
      <dgm:t>
        <a:bodyPr/>
        <a:lstStyle/>
        <a:p>
          <a:endParaRPr lang="en-US"/>
        </a:p>
      </dgm:t>
    </dgm:pt>
    <dgm:pt modelId="{FEFD7F21-DDED-47BF-A8FB-395F7FFC1D47}">
      <dgm:prSet phldrT="[Text]"/>
      <dgm:spPr/>
      <dgm:t>
        <a:bodyPr/>
        <a:lstStyle/>
        <a:p>
          <a:r>
            <a:rPr lang="en-US" dirty="0" smtClean="0"/>
            <a:t>Research</a:t>
          </a:r>
          <a:endParaRPr lang="en-US" dirty="0"/>
        </a:p>
      </dgm:t>
    </dgm:pt>
    <dgm:pt modelId="{182773A7-E4D7-40C8-BEC6-4EF734F0003E}" type="parTrans" cxnId="{E0B13958-4CAF-495C-AECE-A49EA16AA574}">
      <dgm:prSet/>
      <dgm:spPr/>
      <dgm:t>
        <a:bodyPr/>
        <a:lstStyle/>
        <a:p>
          <a:endParaRPr lang="en-US"/>
        </a:p>
      </dgm:t>
    </dgm:pt>
    <dgm:pt modelId="{01A23145-6FB6-4A53-878A-695A43B301D3}" type="sibTrans" cxnId="{E0B13958-4CAF-495C-AECE-A49EA16AA574}">
      <dgm:prSet/>
      <dgm:spPr/>
      <dgm:t>
        <a:bodyPr/>
        <a:lstStyle/>
        <a:p>
          <a:endParaRPr lang="en-US"/>
        </a:p>
      </dgm:t>
    </dgm:pt>
    <dgm:pt modelId="{FB2883A8-4C67-45B2-A4CB-4F75149B8B4A}">
      <dgm:prSet phldrT="[Text]"/>
      <dgm:spPr/>
      <dgm:t>
        <a:bodyPr/>
        <a:lstStyle/>
        <a:p>
          <a:r>
            <a:rPr lang="en-US" dirty="0" smtClean="0"/>
            <a:t>Inner City Asthma Consortium</a:t>
          </a:r>
          <a:endParaRPr lang="en-US" dirty="0"/>
        </a:p>
      </dgm:t>
    </dgm:pt>
    <dgm:pt modelId="{ADD4FD25-EBFA-4139-82BB-15619D69514D}" type="parTrans" cxnId="{4A6152FF-206D-4C85-88F8-57D2C7A327C9}">
      <dgm:prSet/>
      <dgm:spPr/>
      <dgm:t>
        <a:bodyPr/>
        <a:lstStyle/>
        <a:p>
          <a:endParaRPr lang="en-US"/>
        </a:p>
      </dgm:t>
    </dgm:pt>
    <dgm:pt modelId="{D3C82E5D-63A4-4B07-A104-CF34DD393210}" type="sibTrans" cxnId="{4A6152FF-206D-4C85-88F8-57D2C7A327C9}">
      <dgm:prSet/>
      <dgm:spPr/>
      <dgm:t>
        <a:bodyPr/>
        <a:lstStyle/>
        <a:p>
          <a:endParaRPr lang="en-US"/>
        </a:p>
      </dgm:t>
    </dgm:pt>
    <dgm:pt modelId="{B38B3ED7-09EF-4497-BAB7-E79A8513BD66}">
      <dgm:prSet phldrT="[Text]"/>
      <dgm:spPr/>
      <dgm:t>
        <a:bodyPr/>
        <a:lstStyle/>
        <a:p>
          <a:r>
            <a:rPr lang="en-US" dirty="0" smtClean="0"/>
            <a:t>Breathe with Ease</a:t>
          </a:r>
        </a:p>
        <a:p>
          <a:r>
            <a:rPr lang="en-US" dirty="0" smtClean="0"/>
            <a:t>A Unique Approach to Managing Stress</a:t>
          </a:r>
        </a:p>
      </dgm:t>
    </dgm:pt>
    <dgm:pt modelId="{94B0ADF7-B9AD-46DC-8729-C840CEB68102}" type="parTrans" cxnId="{62E30258-4C1D-4793-A4C1-77AAE9A9A577}">
      <dgm:prSet/>
      <dgm:spPr/>
      <dgm:t>
        <a:bodyPr/>
        <a:lstStyle/>
        <a:p>
          <a:endParaRPr lang="en-US"/>
        </a:p>
      </dgm:t>
    </dgm:pt>
    <dgm:pt modelId="{355DBB8C-8A33-4F16-B84C-B2629F095C35}" type="sibTrans" cxnId="{62E30258-4C1D-4793-A4C1-77AAE9A9A577}">
      <dgm:prSet/>
      <dgm:spPr/>
      <dgm:t>
        <a:bodyPr/>
        <a:lstStyle/>
        <a:p>
          <a:endParaRPr lang="en-US"/>
        </a:p>
      </dgm:t>
    </dgm:pt>
    <dgm:pt modelId="{7702DD98-44E5-4229-A955-128328D20B0D}">
      <dgm:prSet/>
      <dgm:spPr/>
      <dgm:t>
        <a:bodyPr/>
        <a:lstStyle/>
        <a:p>
          <a:r>
            <a:rPr lang="en-US" dirty="0" smtClean="0"/>
            <a:t>Outreach</a:t>
          </a:r>
          <a:endParaRPr lang="en-US" dirty="0"/>
        </a:p>
      </dgm:t>
    </dgm:pt>
    <dgm:pt modelId="{E9098EA7-1B46-403D-B100-E657E24CACB1}" type="parTrans" cxnId="{DD81A2A9-E981-4109-B711-C0F8EB97EB9C}">
      <dgm:prSet/>
      <dgm:spPr/>
      <dgm:t>
        <a:bodyPr/>
        <a:lstStyle/>
        <a:p>
          <a:endParaRPr lang="en-US"/>
        </a:p>
      </dgm:t>
    </dgm:pt>
    <dgm:pt modelId="{1348D01F-E63F-4354-93DD-66A03601B002}" type="sibTrans" cxnId="{DD81A2A9-E981-4109-B711-C0F8EB97EB9C}">
      <dgm:prSet/>
      <dgm:spPr/>
      <dgm:t>
        <a:bodyPr/>
        <a:lstStyle/>
        <a:p>
          <a:endParaRPr lang="en-US"/>
        </a:p>
      </dgm:t>
    </dgm:pt>
    <dgm:pt modelId="{8A19C531-2262-44D1-8F4A-0D9E95C8CCB4}">
      <dgm:prSet/>
      <dgm:spPr/>
      <dgm:t>
        <a:bodyPr/>
        <a:lstStyle/>
        <a:p>
          <a:r>
            <a:rPr lang="en-US" dirty="0" smtClean="0"/>
            <a:t>Health Care Providers</a:t>
          </a:r>
          <a:endParaRPr lang="en-US" dirty="0"/>
        </a:p>
      </dgm:t>
    </dgm:pt>
    <dgm:pt modelId="{DFF1B719-1F5B-40EC-B4F9-6B237C6B4EC2}" type="parTrans" cxnId="{5C5A0E7D-9081-46F2-A447-2DF7BC28E8E4}">
      <dgm:prSet/>
      <dgm:spPr/>
      <dgm:t>
        <a:bodyPr/>
        <a:lstStyle/>
        <a:p>
          <a:endParaRPr lang="en-US"/>
        </a:p>
      </dgm:t>
    </dgm:pt>
    <dgm:pt modelId="{285F1AE7-C20A-43F8-9859-DB958022C1DC}" type="sibTrans" cxnId="{5C5A0E7D-9081-46F2-A447-2DF7BC28E8E4}">
      <dgm:prSet/>
      <dgm:spPr/>
      <dgm:t>
        <a:bodyPr/>
        <a:lstStyle/>
        <a:p>
          <a:endParaRPr lang="en-US"/>
        </a:p>
      </dgm:t>
    </dgm:pt>
    <dgm:pt modelId="{3DE7428F-3433-4230-B9AA-11C95A9AF58B}">
      <dgm:prSet/>
      <dgm:spPr/>
      <dgm:t>
        <a:bodyPr/>
        <a:lstStyle/>
        <a:p>
          <a:r>
            <a:rPr lang="en-US" dirty="0" smtClean="0"/>
            <a:t>Community Events</a:t>
          </a:r>
          <a:endParaRPr lang="en-US" dirty="0"/>
        </a:p>
      </dgm:t>
    </dgm:pt>
    <dgm:pt modelId="{19115760-AD8B-46F6-8244-2971C2510300}" type="parTrans" cxnId="{05D09115-105E-4E0D-B158-CA8D8DCCD54C}">
      <dgm:prSet/>
      <dgm:spPr/>
      <dgm:t>
        <a:bodyPr/>
        <a:lstStyle/>
        <a:p>
          <a:endParaRPr lang="en-US"/>
        </a:p>
      </dgm:t>
    </dgm:pt>
    <dgm:pt modelId="{563D9433-24BA-4BD9-B1A1-23288DA911CE}" type="sibTrans" cxnId="{05D09115-105E-4E0D-B158-CA8D8DCCD54C}">
      <dgm:prSet/>
      <dgm:spPr/>
      <dgm:t>
        <a:bodyPr/>
        <a:lstStyle/>
        <a:p>
          <a:endParaRPr lang="en-US"/>
        </a:p>
      </dgm:t>
    </dgm:pt>
    <dgm:pt modelId="{E065C862-6C97-40DE-9209-E06B33EDDCD6}">
      <dgm:prSet/>
      <dgm:spPr/>
      <dgm:t>
        <a:bodyPr/>
        <a:lstStyle/>
        <a:p>
          <a:r>
            <a:rPr lang="en-US" dirty="0" smtClean="0"/>
            <a:t>Advocacy</a:t>
          </a:r>
          <a:endParaRPr lang="en-US" dirty="0"/>
        </a:p>
      </dgm:t>
    </dgm:pt>
    <dgm:pt modelId="{2EF305FF-0BAC-47D3-A5C9-6CD941FE1A63}" type="parTrans" cxnId="{E19ADA39-DCC4-4862-A611-0C820FB094DD}">
      <dgm:prSet/>
      <dgm:spPr/>
      <dgm:t>
        <a:bodyPr/>
        <a:lstStyle/>
        <a:p>
          <a:endParaRPr lang="en-US"/>
        </a:p>
      </dgm:t>
    </dgm:pt>
    <dgm:pt modelId="{0C4F4285-39DF-4B3B-A91C-8D2C850BD7BB}" type="sibTrans" cxnId="{E19ADA39-DCC4-4862-A611-0C820FB094DD}">
      <dgm:prSet/>
      <dgm:spPr/>
      <dgm:t>
        <a:bodyPr/>
        <a:lstStyle/>
        <a:p>
          <a:endParaRPr lang="en-US"/>
        </a:p>
      </dgm:t>
    </dgm:pt>
    <dgm:pt modelId="{C6774300-EF78-4998-BA76-93FC10A0A98B}">
      <dgm:prSet/>
      <dgm:spPr/>
      <dgm:t>
        <a:bodyPr/>
        <a:lstStyle/>
        <a:p>
          <a:r>
            <a:rPr lang="en-US" dirty="0" smtClean="0"/>
            <a:t>Childhood Asthma Leadership Coalition</a:t>
          </a:r>
          <a:endParaRPr lang="en-US" dirty="0"/>
        </a:p>
      </dgm:t>
    </dgm:pt>
    <dgm:pt modelId="{39694930-7C12-4027-9D29-2CC5D59893C1}" type="parTrans" cxnId="{8A3C485F-FA5B-4A3E-97BA-044B2C6FBF90}">
      <dgm:prSet/>
      <dgm:spPr/>
      <dgm:t>
        <a:bodyPr/>
        <a:lstStyle/>
        <a:p>
          <a:endParaRPr lang="en-US"/>
        </a:p>
      </dgm:t>
    </dgm:pt>
    <dgm:pt modelId="{6F5490F3-EAAE-424E-8BAF-371FB54EC105}" type="sibTrans" cxnId="{8A3C485F-FA5B-4A3E-97BA-044B2C6FBF90}">
      <dgm:prSet/>
      <dgm:spPr/>
      <dgm:t>
        <a:bodyPr/>
        <a:lstStyle/>
        <a:p>
          <a:endParaRPr lang="en-US"/>
        </a:p>
      </dgm:t>
    </dgm:pt>
    <dgm:pt modelId="{D4E0A137-11FE-474E-A4A3-F11850301DA3}">
      <dgm:prSet/>
      <dgm:spPr/>
      <dgm:t>
        <a:bodyPr/>
        <a:lstStyle/>
        <a:p>
          <a:r>
            <a:rPr lang="en-US" dirty="0" smtClean="0"/>
            <a:t>DC Asthma Coalition</a:t>
          </a:r>
          <a:endParaRPr lang="en-US" dirty="0"/>
        </a:p>
      </dgm:t>
    </dgm:pt>
    <dgm:pt modelId="{982B54B1-4EBC-4339-B312-14D84DAE08A0}" type="parTrans" cxnId="{28577B76-7BBF-4FE4-9262-A1DE0791F5AE}">
      <dgm:prSet/>
      <dgm:spPr/>
      <dgm:t>
        <a:bodyPr/>
        <a:lstStyle/>
        <a:p>
          <a:endParaRPr lang="en-US"/>
        </a:p>
      </dgm:t>
    </dgm:pt>
    <dgm:pt modelId="{F4527B93-CEE2-4EA5-9754-04A19D0823C3}" type="sibTrans" cxnId="{28577B76-7BBF-4FE4-9262-A1DE0791F5AE}">
      <dgm:prSet/>
      <dgm:spPr/>
      <dgm:t>
        <a:bodyPr/>
        <a:lstStyle/>
        <a:p>
          <a:endParaRPr lang="en-US"/>
        </a:p>
      </dgm:t>
    </dgm:pt>
    <dgm:pt modelId="{3D3690CA-286E-44D5-A98E-53F8B778BBD4}">
      <dgm:prSet/>
      <dgm:spPr/>
      <dgm:t>
        <a:bodyPr/>
        <a:lstStyle/>
        <a:p>
          <a:r>
            <a:rPr lang="en-US" dirty="0" smtClean="0"/>
            <a:t>Asthma Disease Management Team</a:t>
          </a:r>
          <a:endParaRPr lang="en-US" dirty="0"/>
        </a:p>
      </dgm:t>
    </dgm:pt>
    <dgm:pt modelId="{0CCBE574-3120-45DC-9AD1-FE9365CE9824}" type="parTrans" cxnId="{AC279920-F031-46CD-AC35-3D4579DDD6DE}">
      <dgm:prSet/>
      <dgm:spPr/>
      <dgm:t>
        <a:bodyPr/>
        <a:lstStyle/>
        <a:p>
          <a:endParaRPr lang="en-US"/>
        </a:p>
      </dgm:t>
    </dgm:pt>
    <dgm:pt modelId="{C1B50F1A-3760-4D06-A044-FEE7C2A498CA}" type="sibTrans" cxnId="{AC279920-F031-46CD-AC35-3D4579DDD6DE}">
      <dgm:prSet/>
      <dgm:spPr/>
      <dgm:t>
        <a:bodyPr/>
        <a:lstStyle/>
        <a:p>
          <a:endParaRPr lang="en-US"/>
        </a:p>
      </dgm:t>
    </dgm:pt>
    <dgm:pt modelId="{070383FE-6D7F-4B09-BB3D-928D52599578}">
      <dgm:prSet/>
      <dgm:spPr/>
      <dgm:t>
        <a:bodyPr/>
        <a:lstStyle/>
        <a:p>
          <a:r>
            <a:rPr lang="en-US" dirty="0" smtClean="0"/>
            <a:t>Care Coordination</a:t>
          </a:r>
          <a:endParaRPr lang="en-US" dirty="0"/>
        </a:p>
      </dgm:t>
    </dgm:pt>
    <dgm:pt modelId="{C89B021D-B0A8-4CDC-A7E9-9A8FC8461BF4}" type="parTrans" cxnId="{00606F7E-7FAA-4418-AD1B-6B2238CEF30C}">
      <dgm:prSet/>
      <dgm:spPr/>
      <dgm:t>
        <a:bodyPr/>
        <a:lstStyle/>
        <a:p>
          <a:endParaRPr lang="en-US"/>
        </a:p>
      </dgm:t>
    </dgm:pt>
    <dgm:pt modelId="{9383BE6C-8918-4656-A30C-A50F93C6795E}" type="sibTrans" cxnId="{00606F7E-7FAA-4418-AD1B-6B2238CEF30C}">
      <dgm:prSet/>
      <dgm:spPr/>
      <dgm:t>
        <a:bodyPr/>
        <a:lstStyle/>
        <a:p>
          <a:endParaRPr lang="en-US"/>
        </a:p>
      </dgm:t>
    </dgm:pt>
    <dgm:pt modelId="{6C667FD1-2B39-4534-B41C-CA450019CFC1}">
      <dgm:prSet/>
      <dgm:spPr/>
      <dgm:t>
        <a:bodyPr/>
        <a:lstStyle/>
        <a:p>
          <a:r>
            <a:rPr lang="en-US" dirty="0" smtClean="0"/>
            <a:t>Community Asthma Navigator Program for DC</a:t>
          </a:r>
        </a:p>
      </dgm:t>
    </dgm:pt>
    <dgm:pt modelId="{21286351-86EB-415C-881E-F8C9A0F4EF6B}" type="parTrans" cxnId="{F4ADE834-2091-4DFC-99BF-76A77A1712BE}">
      <dgm:prSet/>
      <dgm:spPr/>
      <dgm:t>
        <a:bodyPr/>
        <a:lstStyle/>
        <a:p>
          <a:endParaRPr lang="en-US"/>
        </a:p>
      </dgm:t>
    </dgm:pt>
    <dgm:pt modelId="{A12510A3-7FFD-4E32-8CC7-B3AA5E02F076}" type="sibTrans" cxnId="{F4ADE834-2091-4DFC-99BF-76A77A1712BE}">
      <dgm:prSet/>
      <dgm:spPr/>
      <dgm:t>
        <a:bodyPr/>
        <a:lstStyle/>
        <a:p>
          <a:endParaRPr lang="en-US"/>
        </a:p>
      </dgm:t>
    </dgm:pt>
    <dgm:pt modelId="{D8B16CA9-0B89-44B5-BF09-BA4794BFBD93}">
      <dgm:prSet/>
      <dgm:spPr/>
      <dgm:t>
        <a:bodyPr/>
        <a:lstStyle/>
        <a:p>
          <a:r>
            <a:rPr lang="en-US" dirty="0" smtClean="0"/>
            <a:t>Schools/Daycares</a:t>
          </a:r>
          <a:endParaRPr lang="en-US" dirty="0"/>
        </a:p>
      </dgm:t>
    </dgm:pt>
    <dgm:pt modelId="{B33B0D47-5035-4ABD-8EB1-685A8BF3ECB3}" type="parTrans" cxnId="{6782795F-1D8A-438C-A005-EE6D0D0A115D}">
      <dgm:prSet/>
      <dgm:spPr/>
      <dgm:t>
        <a:bodyPr/>
        <a:lstStyle/>
        <a:p>
          <a:endParaRPr lang="en-US"/>
        </a:p>
      </dgm:t>
    </dgm:pt>
    <dgm:pt modelId="{C3416BA4-57B8-4F9F-B14F-80FC0D78732C}" type="sibTrans" cxnId="{6782795F-1D8A-438C-A005-EE6D0D0A115D}">
      <dgm:prSet/>
      <dgm:spPr/>
      <dgm:t>
        <a:bodyPr/>
        <a:lstStyle/>
        <a:p>
          <a:endParaRPr lang="en-US"/>
        </a:p>
      </dgm:t>
    </dgm:pt>
    <dgm:pt modelId="{C4050B31-7430-4C44-A09B-A49468A5475E}">
      <dgm:prSet/>
      <dgm:spPr/>
      <dgm:t>
        <a:bodyPr/>
        <a:lstStyle/>
        <a:p>
          <a:r>
            <a:rPr lang="en-US" dirty="0" smtClean="0"/>
            <a:t>ORBEX</a:t>
          </a:r>
        </a:p>
        <a:p>
          <a:r>
            <a:rPr lang="en-US" dirty="0" smtClean="0"/>
            <a:t>Primary Prevention Trial</a:t>
          </a:r>
        </a:p>
      </dgm:t>
    </dgm:pt>
    <dgm:pt modelId="{429FF04F-F838-43AF-985A-4FBDA42CFA8A}" type="parTrans" cxnId="{D1C55957-1500-42F0-AA73-6A1B54D3C553}">
      <dgm:prSet/>
      <dgm:spPr/>
      <dgm:t>
        <a:bodyPr/>
        <a:lstStyle/>
        <a:p>
          <a:endParaRPr lang="en-US"/>
        </a:p>
      </dgm:t>
    </dgm:pt>
    <dgm:pt modelId="{8601CC3D-FC0C-4CCD-B2F1-7B38BEB6DAEA}" type="sibTrans" cxnId="{D1C55957-1500-42F0-AA73-6A1B54D3C553}">
      <dgm:prSet/>
      <dgm:spPr/>
      <dgm:t>
        <a:bodyPr/>
        <a:lstStyle/>
        <a:p>
          <a:endParaRPr lang="en-US"/>
        </a:p>
      </dgm:t>
    </dgm:pt>
    <dgm:pt modelId="{44DA7C39-1E5D-4EA3-A7A5-DE3273FB0A40}" type="pres">
      <dgm:prSet presAssocID="{BAD9EF3A-83A9-4754-A474-08CB81D150C7}" presName="diagram" presStyleCnt="0">
        <dgm:presLayoutVars>
          <dgm:chPref val="1"/>
          <dgm:dir/>
          <dgm:animOne val="branch"/>
          <dgm:animLvl val="lvl"/>
          <dgm:resizeHandles/>
        </dgm:presLayoutVars>
      </dgm:prSet>
      <dgm:spPr/>
      <dgm:t>
        <a:bodyPr/>
        <a:lstStyle/>
        <a:p>
          <a:endParaRPr lang="en-US"/>
        </a:p>
      </dgm:t>
    </dgm:pt>
    <dgm:pt modelId="{C8039CEB-56C6-4FD6-81C4-3105EDB17C79}" type="pres">
      <dgm:prSet presAssocID="{5C93291F-C5EB-4744-82E7-9ED6457D7B05}" presName="root" presStyleCnt="0"/>
      <dgm:spPr/>
      <dgm:t>
        <a:bodyPr/>
        <a:lstStyle/>
        <a:p>
          <a:endParaRPr lang="en-US"/>
        </a:p>
      </dgm:t>
    </dgm:pt>
    <dgm:pt modelId="{3D54551B-41A0-4108-B1BA-8ABB492F9E58}" type="pres">
      <dgm:prSet presAssocID="{5C93291F-C5EB-4744-82E7-9ED6457D7B05}" presName="rootComposite" presStyleCnt="0"/>
      <dgm:spPr/>
      <dgm:t>
        <a:bodyPr/>
        <a:lstStyle/>
        <a:p>
          <a:endParaRPr lang="en-US"/>
        </a:p>
      </dgm:t>
    </dgm:pt>
    <dgm:pt modelId="{B5C855BC-5EAB-4EF4-A792-A05C0C5BEA63}" type="pres">
      <dgm:prSet presAssocID="{5C93291F-C5EB-4744-82E7-9ED6457D7B05}" presName="rootText" presStyleLbl="node1" presStyleIdx="0" presStyleCnt="4"/>
      <dgm:spPr/>
      <dgm:t>
        <a:bodyPr/>
        <a:lstStyle/>
        <a:p>
          <a:endParaRPr lang="en-US"/>
        </a:p>
      </dgm:t>
    </dgm:pt>
    <dgm:pt modelId="{E17D4441-90F8-45EC-AC20-35015572D292}" type="pres">
      <dgm:prSet presAssocID="{5C93291F-C5EB-4744-82E7-9ED6457D7B05}" presName="rootConnector" presStyleLbl="node1" presStyleIdx="0" presStyleCnt="4"/>
      <dgm:spPr/>
      <dgm:t>
        <a:bodyPr/>
        <a:lstStyle/>
        <a:p>
          <a:endParaRPr lang="en-US"/>
        </a:p>
      </dgm:t>
    </dgm:pt>
    <dgm:pt modelId="{084FC83E-2736-4397-B2CE-322DD9C224C0}" type="pres">
      <dgm:prSet presAssocID="{5C93291F-C5EB-4744-82E7-9ED6457D7B05}" presName="childShape" presStyleCnt="0"/>
      <dgm:spPr/>
      <dgm:t>
        <a:bodyPr/>
        <a:lstStyle/>
        <a:p>
          <a:endParaRPr lang="en-US"/>
        </a:p>
      </dgm:t>
    </dgm:pt>
    <dgm:pt modelId="{A15A158A-F86E-4997-BCC6-FD207EB40804}" type="pres">
      <dgm:prSet presAssocID="{E46C89B4-DE60-4A2D-BB6B-4EDA852A6F1A}" presName="Name13" presStyleLbl="parChTrans1D2" presStyleIdx="0" presStyleCnt="13"/>
      <dgm:spPr/>
      <dgm:t>
        <a:bodyPr/>
        <a:lstStyle/>
        <a:p>
          <a:endParaRPr lang="en-US"/>
        </a:p>
      </dgm:t>
    </dgm:pt>
    <dgm:pt modelId="{FA709B36-218C-4A93-82A6-5B371A81F808}" type="pres">
      <dgm:prSet presAssocID="{B9F8FAC9-9BA9-4783-B14A-B65BD159B380}" presName="childText" presStyleLbl="bgAcc1" presStyleIdx="0" presStyleCnt="13">
        <dgm:presLayoutVars>
          <dgm:bulletEnabled val="1"/>
        </dgm:presLayoutVars>
      </dgm:prSet>
      <dgm:spPr/>
      <dgm:t>
        <a:bodyPr/>
        <a:lstStyle/>
        <a:p>
          <a:endParaRPr lang="en-US"/>
        </a:p>
      </dgm:t>
    </dgm:pt>
    <dgm:pt modelId="{C953F4BB-E870-4ED2-956C-2D8C50F2A8B4}" type="pres">
      <dgm:prSet presAssocID="{0BA58B83-F6AF-48FF-9743-5566EE991F90}" presName="Name13" presStyleLbl="parChTrans1D2" presStyleIdx="1" presStyleCnt="13"/>
      <dgm:spPr/>
      <dgm:t>
        <a:bodyPr/>
        <a:lstStyle/>
        <a:p>
          <a:endParaRPr lang="en-US"/>
        </a:p>
      </dgm:t>
    </dgm:pt>
    <dgm:pt modelId="{D0F902A6-49E8-4610-BA78-1F6E389F51C0}" type="pres">
      <dgm:prSet presAssocID="{5D7A5EA0-5573-4740-B27B-6C970F5B79AC}" presName="childText" presStyleLbl="bgAcc1" presStyleIdx="1" presStyleCnt="13">
        <dgm:presLayoutVars>
          <dgm:bulletEnabled val="1"/>
        </dgm:presLayoutVars>
      </dgm:prSet>
      <dgm:spPr/>
      <dgm:t>
        <a:bodyPr/>
        <a:lstStyle/>
        <a:p>
          <a:endParaRPr lang="en-US"/>
        </a:p>
      </dgm:t>
    </dgm:pt>
    <dgm:pt modelId="{D63ED0B2-FB02-4EE1-A907-648BC7CB4449}" type="pres">
      <dgm:prSet presAssocID="{C89B021D-B0A8-4CDC-A7E9-9A8FC8461BF4}" presName="Name13" presStyleLbl="parChTrans1D2" presStyleIdx="2" presStyleCnt="13"/>
      <dgm:spPr/>
      <dgm:t>
        <a:bodyPr/>
        <a:lstStyle/>
        <a:p>
          <a:endParaRPr lang="en-US"/>
        </a:p>
      </dgm:t>
    </dgm:pt>
    <dgm:pt modelId="{46D095AC-C893-4284-8C3E-62998F51B057}" type="pres">
      <dgm:prSet presAssocID="{070383FE-6D7F-4B09-BB3D-928D52599578}" presName="childText" presStyleLbl="bgAcc1" presStyleIdx="2" presStyleCnt="13">
        <dgm:presLayoutVars>
          <dgm:bulletEnabled val="1"/>
        </dgm:presLayoutVars>
      </dgm:prSet>
      <dgm:spPr/>
      <dgm:t>
        <a:bodyPr/>
        <a:lstStyle/>
        <a:p>
          <a:endParaRPr lang="en-US"/>
        </a:p>
      </dgm:t>
    </dgm:pt>
    <dgm:pt modelId="{92AD41F2-CB14-4A3B-88AD-BE027FFB4B76}" type="pres">
      <dgm:prSet presAssocID="{FEFD7F21-DDED-47BF-A8FB-395F7FFC1D47}" presName="root" presStyleCnt="0"/>
      <dgm:spPr/>
      <dgm:t>
        <a:bodyPr/>
        <a:lstStyle/>
        <a:p>
          <a:endParaRPr lang="en-US"/>
        </a:p>
      </dgm:t>
    </dgm:pt>
    <dgm:pt modelId="{52FF8B23-D655-43A0-8F55-59637AD46281}" type="pres">
      <dgm:prSet presAssocID="{FEFD7F21-DDED-47BF-A8FB-395F7FFC1D47}" presName="rootComposite" presStyleCnt="0"/>
      <dgm:spPr/>
      <dgm:t>
        <a:bodyPr/>
        <a:lstStyle/>
        <a:p>
          <a:endParaRPr lang="en-US"/>
        </a:p>
      </dgm:t>
    </dgm:pt>
    <dgm:pt modelId="{6CDEB0BD-8D30-4AAB-BE4E-A951F3B79876}" type="pres">
      <dgm:prSet presAssocID="{FEFD7F21-DDED-47BF-A8FB-395F7FFC1D47}" presName="rootText" presStyleLbl="node1" presStyleIdx="1" presStyleCnt="4"/>
      <dgm:spPr/>
      <dgm:t>
        <a:bodyPr/>
        <a:lstStyle/>
        <a:p>
          <a:endParaRPr lang="en-US"/>
        </a:p>
      </dgm:t>
    </dgm:pt>
    <dgm:pt modelId="{FE8ECA8A-0BEE-4C1D-B450-D0CB6986D593}" type="pres">
      <dgm:prSet presAssocID="{FEFD7F21-DDED-47BF-A8FB-395F7FFC1D47}" presName="rootConnector" presStyleLbl="node1" presStyleIdx="1" presStyleCnt="4"/>
      <dgm:spPr/>
      <dgm:t>
        <a:bodyPr/>
        <a:lstStyle/>
        <a:p>
          <a:endParaRPr lang="en-US"/>
        </a:p>
      </dgm:t>
    </dgm:pt>
    <dgm:pt modelId="{1782D820-B7D8-4680-968B-E1591F3447B7}" type="pres">
      <dgm:prSet presAssocID="{FEFD7F21-DDED-47BF-A8FB-395F7FFC1D47}" presName="childShape" presStyleCnt="0"/>
      <dgm:spPr/>
      <dgm:t>
        <a:bodyPr/>
        <a:lstStyle/>
        <a:p>
          <a:endParaRPr lang="en-US"/>
        </a:p>
      </dgm:t>
    </dgm:pt>
    <dgm:pt modelId="{A9C28F39-65BF-4A0F-A0D9-52107173D187}" type="pres">
      <dgm:prSet presAssocID="{ADD4FD25-EBFA-4139-82BB-15619D69514D}" presName="Name13" presStyleLbl="parChTrans1D2" presStyleIdx="3" presStyleCnt="13"/>
      <dgm:spPr/>
      <dgm:t>
        <a:bodyPr/>
        <a:lstStyle/>
        <a:p>
          <a:endParaRPr lang="en-US"/>
        </a:p>
      </dgm:t>
    </dgm:pt>
    <dgm:pt modelId="{CEAEB5C9-80BF-497E-B2C0-F9EABC37CD96}" type="pres">
      <dgm:prSet presAssocID="{FB2883A8-4C67-45B2-A4CB-4F75149B8B4A}" presName="childText" presStyleLbl="bgAcc1" presStyleIdx="3" presStyleCnt="13">
        <dgm:presLayoutVars>
          <dgm:bulletEnabled val="1"/>
        </dgm:presLayoutVars>
      </dgm:prSet>
      <dgm:spPr/>
      <dgm:t>
        <a:bodyPr/>
        <a:lstStyle/>
        <a:p>
          <a:endParaRPr lang="en-US"/>
        </a:p>
      </dgm:t>
    </dgm:pt>
    <dgm:pt modelId="{655A41F5-B47B-4E11-AEE9-2CA1956701D4}" type="pres">
      <dgm:prSet presAssocID="{94B0ADF7-B9AD-46DC-8729-C840CEB68102}" presName="Name13" presStyleLbl="parChTrans1D2" presStyleIdx="4" presStyleCnt="13"/>
      <dgm:spPr/>
      <dgm:t>
        <a:bodyPr/>
        <a:lstStyle/>
        <a:p>
          <a:endParaRPr lang="en-US"/>
        </a:p>
      </dgm:t>
    </dgm:pt>
    <dgm:pt modelId="{B83B2EBE-BFC9-403D-B1D6-C429263C46CF}" type="pres">
      <dgm:prSet presAssocID="{B38B3ED7-09EF-4497-BAB7-E79A8513BD66}" presName="childText" presStyleLbl="bgAcc1" presStyleIdx="4" presStyleCnt="13">
        <dgm:presLayoutVars>
          <dgm:bulletEnabled val="1"/>
        </dgm:presLayoutVars>
      </dgm:prSet>
      <dgm:spPr/>
      <dgm:t>
        <a:bodyPr/>
        <a:lstStyle/>
        <a:p>
          <a:endParaRPr lang="en-US"/>
        </a:p>
      </dgm:t>
    </dgm:pt>
    <dgm:pt modelId="{A9B9BE7E-DB4D-4229-9D20-622B7C78CA1B}" type="pres">
      <dgm:prSet presAssocID="{21286351-86EB-415C-881E-F8C9A0F4EF6B}" presName="Name13" presStyleLbl="parChTrans1D2" presStyleIdx="5" presStyleCnt="13"/>
      <dgm:spPr/>
      <dgm:t>
        <a:bodyPr/>
        <a:lstStyle/>
        <a:p>
          <a:endParaRPr lang="en-US"/>
        </a:p>
      </dgm:t>
    </dgm:pt>
    <dgm:pt modelId="{6A012CC7-1898-4893-BA28-15121FAF4574}" type="pres">
      <dgm:prSet presAssocID="{6C667FD1-2B39-4534-B41C-CA450019CFC1}" presName="childText" presStyleLbl="bgAcc1" presStyleIdx="5" presStyleCnt="13">
        <dgm:presLayoutVars>
          <dgm:bulletEnabled val="1"/>
        </dgm:presLayoutVars>
      </dgm:prSet>
      <dgm:spPr/>
      <dgm:t>
        <a:bodyPr/>
        <a:lstStyle/>
        <a:p>
          <a:endParaRPr lang="en-US"/>
        </a:p>
      </dgm:t>
    </dgm:pt>
    <dgm:pt modelId="{5EF88CB1-83EE-4109-AD21-8BE41324B79D}" type="pres">
      <dgm:prSet presAssocID="{429FF04F-F838-43AF-985A-4FBDA42CFA8A}" presName="Name13" presStyleLbl="parChTrans1D2" presStyleIdx="6" presStyleCnt="13"/>
      <dgm:spPr/>
      <dgm:t>
        <a:bodyPr/>
        <a:lstStyle/>
        <a:p>
          <a:endParaRPr lang="en-US"/>
        </a:p>
      </dgm:t>
    </dgm:pt>
    <dgm:pt modelId="{566F9AFA-D93F-4AD1-B9F2-E9CC1BD1ECD7}" type="pres">
      <dgm:prSet presAssocID="{C4050B31-7430-4C44-A09B-A49468A5475E}" presName="childText" presStyleLbl="bgAcc1" presStyleIdx="6" presStyleCnt="13">
        <dgm:presLayoutVars>
          <dgm:bulletEnabled val="1"/>
        </dgm:presLayoutVars>
      </dgm:prSet>
      <dgm:spPr/>
      <dgm:t>
        <a:bodyPr/>
        <a:lstStyle/>
        <a:p>
          <a:endParaRPr lang="en-US"/>
        </a:p>
      </dgm:t>
    </dgm:pt>
    <dgm:pt modelId="{0685887E-0D20-4D8F-A933-172CAC40F780}" type="pres">
      <dgm:prSet presAssocID="{7702DD98-44E5-4229-A955-128328D20B0D}" presName="root" presStyleCnt="0"/>
      <dgm:spPr/>
      <dgm:t>
        <a:bodyPr/>
        <a:lstStyle/>
        <a:p>
          <a:endParaRPr lang="en-US"/>
        </a:p>
      </dgm:t>
    </dgm:pt>
    <dgm:pt modelId="{6BBCD0CF-6D1D-4AB0-B26F-F4FA87DF5D7A}" type="pres">
      <dgm:prSet presAssocID="{7702DD98-44E5-4229-A955-128328D20B0D}" presName="rootComposite" presStyleCnt="0"/>
      <dgm:spPr/>
      <dgm:t>
        <a:bodyPr/>
        <a:lstStyle/>
        <a:p>
          <a:endParaRPr lang="en-US"/>
        </a:p>
      </dgm:t>
    </dgm:pt>
    <dgm:pt modelId="{8E06F631-312D-4C7D-9CC4-AE05E5031F74}" type="pres">
      <dgm:prSet presAssocID="{7702DD98-44E5-4229-A955-128328D20B0D}" presName="rootText" presStyleLbl="node1" presStyleIdx="2" presStyleCnt="4"/>
      <dgm:spPr/>
      <dgm:t>
        <a:bodyPr/>
        <a:lstStyle/>
        <a:p>
          <a:endParaRPr lang="en-US"/>
        </a:p>
      </dgm:t>
    </dgm:pt>
    <dgm:pt modelId="{9448B5BE-20BE-4100-B1DC-EECCB9F5A7EA}" type="pres">
      <dgm:prSet presAssocID="{7702DD98-44E5-4229-A955-128328D20B0D}" presName="rootConnector" presStyleLbl="node1" presStyleIdx="2" presStyleCnt="4"/>
      <dgm:spPr/>
      <dgm:t>
        <a:bodyPr/>
        <a:lstStyle/>
        <a:p>
          <a:endParaRPr lang="en-US"/>
        </a:p>
      </dgm:t>
    </dgm:pt>
    <dgm:pt modelId="{8B822454-2752-4D3C-BD97-457AEB98FD0A}" type="pres">
      <dgm:prSet presAssocID="{7702DD98-44E5-4229-A955-128328D20B0D}" presName="childShape" presStyleCnt="0"/>
      <dgm:spPr/>
      <dgm:t>
        <a:bodyPr/>
        <a:lstStyle/>
        <a:p>
          <a:endParaRPr lang="en-US"/>
        </a:p>
      </dgm:t>
    </dgm:pt>
    <dgm:pt modelId="{1ACC9C32-7452-44D1-B9D1-AD6478F40BAD}" type="pres">
      <dgm:prSet presAssocID="{DFF1B719-1F5B-40EC-B4F9-6B237C6B4EC2}" presName="Name13" presStyleLbl="parChTrans1D2" presStyleIdx="7" presStyleCnt="13"/>
      <dgm:spPr/>
      <dgm:t>
        <a:bodyPr/>
        <a:lstStyle/>
        <a:p>
          <a:endParaRPr lang="en-US"/>
        </a:p>
      </dgm:t>
    </dgm:pt>
    <dgm:pt modelId="{87CBCB12-758E-4AAA-80E5-5A52AEB9F492}" type="pres">
      <dgm:prSet presAssocID="{8A19C531-2262-44D1-8F4A-0D9E95C8CCB4}" presName="childText" presStyleLbl="bgAcc1" presStyleIdx="7" presStyleCnt="13">
        <dgm:presLayoutVars>
          <dgm:bulletEnabled val="1"/>
        </dgm:presLayoutVars>
      </dgm:prSet>
      <dgm:spPr/>
      <dgm:t>
        <a:bodyPr/>
        <a:lstStyle/>
        <a:p>
          <a:endParaRPr lang="en-US"/>
        </a:p>
      </dgm:t>
    </dgm:pt>
    <dgm:pt modelId="{86A7EE29-4771-4E7B-993A-74AF1121DC6C}" type="pres">
      <dgm:prSet presAssocID="{19115760-AD8B-46F6-8244-2971C2510300}" presName="Name13" presStyleLbl="parChTrans1D2" presStyleIdx="8" presStyleCnt="13"/>
      <dgm:spPr/>
      <dgm:t>
        <a:bodyPr/>
        <a:lstStyle/>
        <a:p>
          <a:endParaRPr lang="en-US"/>
        </a:p>
      </dgm:t>
    </dgm:pt>
    <dgm:pt modelId="{82911FA7-B72D-4E79-BDA2-FABE0B9D2777}" type="pres">
      <dgm:prSet presAssocID="{3DE7428F-3433-4230-B9AA-11C95A9AF58B}" presName="childText" presStyleLbl="bgAcc1" presStyleIdx="8" presStyleCnt="13">
        <dgm:presLayoutVars>
          <dgm:bulletEnabled val="1"/>
        </dgm:presLayoutVars>
      </dgm:prSet>
      <dgm:spPr/>
      <dgm:t>
        <a:bodyPr/>
        <a:lstStyle/>
        <a:p>
          <a:endParaRPr lang="en-US"/>
        </a:p>
      </dgm:t>
    </dgm:pt>
    <dgm:pt modelId="{B09F7278-544F-41F8-A4DA-353EA24C8318}" type="pres">
      <dgm:prSet presAssocID="{B33B0D47-5035-4ABD-8EB1-685A8BF3ECB3}" presName="Name13" presStyleLbl="parChTrans1D2" presStyleIdx="9" presStyleCnt="13"/>
      <dgm:spPr/>
      <dgm:t>
        <a:bodyPr/>
        <a:lstStyle/>
        <a:p>
          <a:endParaRPr lang="en-US"/>
        </a:p>
      </dgm:t>
    </dgm:pt>
    <dgm:pt modelId="{ACFB70E3-BD24-4666-85E5-293052C9AE88}" type="pres">
      <dgm:prSet presAssocID="{D8B16CA9-0B89-44B5-BF09-BA4794BFBD93}" presName="childText" presStyleLbl="bgAcc1" presStyleIdx="9" presStyleCnt="13">
        <dgm:presLayoutVars>
          <dgm:bulletEnabled val="1"/>
        </dgm:presLayoutVars>
      </dgm:prSet>
      <dgm:spPr/>
      <dgm:t>
        <a:bodyPr/>
        <a:lstStyle/>
        <a:p>
          <a:endParaRPr lang="en-US"/>
        </a:p>
      </dgm:t>
    </dgm:pt>
    <dgm:pt modelId="{98F0273F-0EF9-4E83-BFA2-1E4F7A27A278}" type="pres">
      <dgm:prSet presAssocID="{E065C862-6C97-40DE-9209-E06B33EDDCD6}" presName="root" presStyleCnt="0"/>
      <dgm:spPr/>
      <dgm:t>
        <a:bodyPr/>
        <a:lstStyle/>
        <a:p>
          <a:endParaRPr lang="en-US"/>
        </a:p>
      </dgm:t>
    </dgm:pt>
    <dgm:pt modelId="{988CE8EC-1D96-42D0-92BE-65596F882CD0}" type="pres">
      <dgm:prSet presAssocID="{E065C862-6C97-40DE-9209-E06B33EDDCD6}" presName="rootComposite" presStyleCnt="0"/>
      <dgm:spPr/>
      <dgm:t>
        <a:bodyPr/>
        <a:lstStyle/>
        <a:p>
          <a:endParaRPr lang="en-US"/>
        </a:p>
      </dgm:t>
    </dgm:pt>
    <dgm:pt modelId="{9A91427C-7024-466F-A16A-78AC23ADF15D}" type="pres">
      <dgm:prSet presAssocID="{E065C862-6C97-40DE-9209-E06B33EDDCD6}" presName="rootText" presStyleLbl="node1" presStyleIdx="3" presStyleCnt="4"/>
      <dgm:spPr/>
      <dgm:t>
        <a:bodyPr/>
        <a:lstStyle/>
        <a:p>
          <a:endParaRPr lang="en-US"/>
        </a:p>
      </dgm:t>
    </dgm:pt>
    <dgm:pt modelId="{FF0D44AD-9335-49A7-ADDD-76E3B5C47459}" type="pres">
      <dgm:prSet presAssocID="{E065C862-6C97-40DE-9209-E06B33EDDCD6}" presName="rootConnector" presStyleLbl="node1" presStyleIdx="3" presStyleCnt="4"/>
      <dgm:spPr/>
      <dgm:t>
        <a:bodyPr/>
        <a:lstStyle/>
        <a:p>
          <a:endParaRPr lang="en-US"/>
        </a:p>
      </dgm:t>
    </dgm:pt>
    <dgm:pt modelId="{4E3496DC-0033-44C1-9AE0-190E4EDF82CB}" type="pres">
      <dgm:prSet presAssocID="{E065C862-6C97-40DE-9209-E06B33EDDCD6}" presName="childShape" presStyleCnt="0"/>
      <dgm:spPr/>
      <dgm:t>
        <a:bodyPr/>
        <a:lstStyle/>
        <a:p>
          <a:endParaRPr lang="en-US"/>
        </a:p>
      </dgm:t>
    </dgm:pt>
    <dgm:pt modelId="{59392AE5-CFAD-45E7-8DFD-74EB4915DC8B}" type="pres">
      <dgm:prSet presAssocID="{982B54B1-4EBC-4339-B312-14D84DAE08A0}" presName="Name13" presStyleLbl="parChTrans1D2" presStyleIdx="10" presStyleCnt="13"/>
      <dgm:spPr/>
      <dgm:t>
        <a:bodyPr/>
        <a:lstStyle/>
        <a:p>
          <a:endParaRPr lang="en-US"/>
        </a:p>
      </dgm:t>
    </dgm:pt>
    <dgm:pt modelId="{9FE271F3-B303-40A4-B45F-B799A346B1B8}" type="pres">
      <dgm:prSet presAssocID="{D4E0A137-11FE-474E-A4A3-F11850301DA3}" presName="childText" presStyleLbl="bgAcc1" presStyleIdx="10" presStyleCnt="13">
        <dgm:presLayoutVars>
          <dgm:bulletEnabled val="1"/>
        </dgm:presLayoutVars>
      </dgm:prSet>
      <dgm:spPr/>
      <dgm:t>
        <a:bodyPr/>
        <a:lstStyle/>
        <a:p>
          <a:endParaRPr lang="en-US"/>
        </a:p>
      </dgm:t>
    </dgm:pt>
    <dgm:pt modelId="{A6D0D22D-4DE7-402D-8ACC-733A972F14A0}" type="pres">
      <dgm:prSet presAssocID="{39694930-7C12-4027-9D29-2CC5D59893C1}" presName="Name13" presStyleLbl="parChTrans1D2" presStyleIdx="11" presStyleCnt="13"/>
      <dgm:spPr/>
      <dgm:t>
        <a:bodyPr/>
        <a:lstStyle/>
        <a:p>
          <a:endParaRPr lang="en-US"/>
        </a:p>
      </dgm:t>
    </dgm:pt>
    <dgm:pt modelId="{81611C14-2511-404F-9A83-4DF26BAFD04D}" type="pres">
      <dgm:prSet presAssocID="{C6774300-EF78-4998-BA76-93FC10A0A98B}" presName="childText" presStyleLbl="bgAcc1" presStyleIdx="11" presStyleCnt="13">
        <dgm:presLayoutVars>
          <dgm:bulletEnabled val="1"/>
        </dgm:presLayoutVars>
      </dgm:prSet>
      <dgm:spPr/>
      <dgm:t>
        <a:bodyPr/>
        <a:lstStyle/>
        <a:p>
          <a:endParaRPr lang="en-US"/>
        </a:p>
      </dgm:t>
    </dgm:pt>
    <dgm:pt modelId="{41AF65B3-CBEA-490B-B75D-93F892610028}" type="pres">
      <dgm:prSet presAssocID="{0CCBE574-3120-45DC-9AD1-FE9365CE9824}" presName="Name13" presStyleLbl="parChTrans1D2" presStyleIdx="12" presStyleCnt="13"/>
      <dgm:spPr/>
      <dgm:t>
        <a:bodyPr/>
        <a:lstStyle/>
        <a:p>
          <a:endParaRPr lang="en-US"/>
        </a:p>
      </dgm:t>
    </dgm:pt>
    <dgm:pt modelId="{6CB20328-D0B9-4017-A736-0C42EEAD03CA}" type="pres">
      <dgm:prSet presAssocID="{3D3690CA-286E-44D5-A98E-53F8B778BBD4}" presName="childText" presStyleLbl="bgAcc1" presStyleIdx="12" presStyleCnt="13">
        <dgm:presLayoutVars>
          <dgm:bulletEnabled val="1"/>
        </dgm:presLayoutVars>
      </dgm:prSet>
      <dgm:spPr/>
      <dgm:t>
        <a:bodyPr/>
        <a:lstStyle/>
        <a:p>
          <a:endParaRPr lang="en-US"/>
        </a:p>
      </dgm:t>
    </dgm:pt>
  </dgm:ptLst>
  <dgm:cxnLst>
    <dgm:cxn modelId="{28F3D8B4-7247-4A7D-B52E-31A3239781A0}" type="presOf" srcId="{E46C89B4-DE60-4A2D-BB6B-4EDA852A6F1A}" destId="{A15A158A-F86E-4997-BCC6-FD207EB40804}" srcOrd="0" destOrd="0" presId="urn:microsoft.com/office/officeart/2005/8/layout/hierarchy3"/>
    <dgm:cxn modelId="{7858F8A7-BEAD-4380-80C1-C347ECD99BBD}" type="presOf" srcId="{B38B3ED7-09EF-4497-BAB7-E79A8513BD66}" destId="{B83B2EBE-BFC9-403D-B1D6-C429263C46CF}" srcOrd="0" destOrd="0" presId="urn:microsoft.com/office/officeart/2005/8/layout/hierarchy3"/>
    <dgm:cxn modelId="{AC279920-F031-46CD-AC35-3D4579DDD6DE}" srcId="{E065C862-6C97-40DE-9209-E06B33EDDCD6}" destId="{3D3690CA-286E-44D5-A98E-53F8B778BBD4}" srcOrd="2" destOrd="0" parTransId="{0CCBE574-3120-45DC-9AD1-FE9365CE9824}" sibTransId="{C1B50F1A-3760-4D06-A044-FEE7C2A498CA}"/>
    <dgm:cxn modelId="{8A3C485F-FA5B-4A3E-97BA-044B2C6FBF90}" srcId="{E065C862-6C97-40DE-9209-E06B33EDDCD6}" destId="{C6774300-EF78-4998-BA76-93FC10A0A98B}" srcOrd="1" destOrd="0" parTransId="{39694930-7C12-4027-9D29-2CC5D59893C1}" sibTransId="{6F5490F3-EAAE-424E-8BAF-371FB54EC105}"/>
    <dgm:cxn modelId="{05305F95-4F22-4EEB-A59E-8CB792E7D88A}" type="presOf" srcId="{D8B16CA9-0B89-44B5-BF09-BA4794BFBD93}" destId="{ACFB70E3-BD24-4666-85E5-293052C9AE88}" srcOrd="0" destOrd="0" presId="urn:microsoft.com/office/officeart/2005/8/layout/hierarchy3"/>
    <dgm:cxn modelId="{3A3893F9-BA43-4C23-AC43-144E8A03B7C6}" type="presOf" srcId="{39694930-7C12-4027-9D29-2CC5D59893C1}" destId="{A6D0D22D-4DE7-402D-8ACC-733A972F14A0}" srcOrd="0" destOrd="0" presId="urn:microsoft.com/office/officeart/2005/8/layout/hierarchy3"/>
    <dgm:cxn modelId="{28577B76-7BBF-4FE4-9262-A1DE0791F5AE}" srcId="{E065C862-6C97-40DE-9209-E06B33EDDCD6}" destId="{D4E0A137-11FE-474E-A4A3-F11850301DA3}" srcOrd="0" destOrd="0" parTransId="{982B54B1-4EBC-4339-B312-14D84DAE08A0}" sibTransId="{F4527B93-CEE2-4EA5-9754-04A19D0823C3}"/>
    <dgm:cxn modelId="{4A6152FF-206D-4C85-88F8-57D2C7A327C9}" srcId="{FEFD7F21-DDED-47BF-A8FB-395F7FFC1D47}" destId="{FB2883A8-4C67-45B2-A4CB-4F75149B8B4A}" srcOrd="0" destOrd="0" parTransId="{ADD4FD25-EBFA-4139-82BB-15619D69514D}" sibTransId="{D3C82E5D-63A4-4B07-A104-CF34DD393210}"/>
    <dgm:cxn modelId="{CB4C7E8E-396D-4564-8154-64CB6ADF94A6}" type="presOf" srcId="{C4050B31-7430-4C44-A09B-A49468A5475E}" destId="{566F9AFA-D93F-4AD1-B9F2-E9CC1BD1ECD7}" srcOrd="0" destOrd="0" presId="urn:microsoft.com/office/officeart/2005/8/layout/hierarchy3"/>
    <dgm:cxn modelId="{EA3E63D6-1298-4227-8133-B4F9A80FFC42}" type="presOf" srcId="{3D3690CA-286E-44D5-A98E-53F8B778BBD4}" destId="{6CB20328-D0B9-4017-A736-0C42EEAD03CA}" srcOrd="0" destOrd="0" presId="urn:microsoft.com/office/officeart/2005/8/layout/hierarchy3"/>
    <dgm:cxn modelId="{62E30258-4C1D-4793-A4C1-77AAE9A9A577}" srcId="{FEFD7F21-DDED-47BF-A8FB-395F7FFC1D47}" destId="{B38B3ED7-09EF-4497-BAB7-E79A8513BD66}" srcOrd="1" destOrd="0" parTransId="{94B0ADF7-B9AD-46DC-8729-C840CEB68102}" sibTransId="{355DBB8C-8A33-4F16-B84C-B2629F095C35}"/>
    <dgm:cxn modelId="{C53F032E-6ABE-4DC9-97C4-420E41ACCAAE}" type="presOf" srcId="{070383FE-6D7F-4B09-BB3D-928D52599578}" destId="{46D095AC-C893-4284-8C3E-62998F51B057}" srcOrd="0" destOrd="0" presId="urn:microsoft.com/office/officeart/2005/8/layout/hierarchy3"/>
    <dgm:cxn modelId="{5C5A0E7D-9081-46F2-A447-2DF7BC28E8E4}" srcId="{7702DD98-44E5-4229-A955-128328D20B0D}" destId="{8A19C531-2262-44D1-8F4A-0D9E95C8CCB4}" srcOrd="0" destOrd="0" parTransId="{DFF1B719-1F5B-40EC-B4F9-6B237C6B4EC2}" sibTransId="{285F1AE7-C20A-43F8-9859-DB958022C1DC}"/>
    <dgm:cxn modelId="{05D09115-105E-4E0D-B158-CA8D8DCCD54C}" srcId="{7702DD98-44E5-4229-A955-128328D20B0D}" destId="{3DE7428F-3433-4230-B9AA-11C95A9AF58B}" srcOrd="1" destOrd="0" parTransId="{19115760-AD8B-46F6-8244-2971C2510300}" sibTransId="{563D9433-24BA-4BD9-B1A1-23288DA911CE}"/>
    <dgm:cxn modelId="{E0B13958-4CAF-495C-AECE-A49EA16AA574}" srcId="{BAD9EF3A-83A9-4754-A474-08CB81D150C7}" destId="{FEFD7F21-DDED-47BF-A8FB-395F7FFC1D47}" srcOrd="1" destOrd="0" parTransId="{182773A7-E4D7-40C8-BEC6-4EF734F0003E}" sibTransId="{01A23145-6FB6-4A53-878A-695A43B301D3}"/>
    <dgm:cxn modelId="{7C67CF70-2866-4F1B-A93D-4F6E4821EA7C}" type="presOf" srcId="{8A19C531-2262-44D1-8F4A-0D9E95C8CCB4}" destId="{87CBCB12-758E-4AAA-80E5-5A52AEB9F492}" srcOrd="0" destOrd="0" presId="urn:microsoft.com/office/officeart/2005/8/layout/hierarchy3"/>
    <dgm:cxn modelId="{D8FBCD77-70F1-4415-95C0-93BB86BB77FC}" type="presOf" srcId="{BAD9EF3A-83A9-4754-A474-08CB81D150C7}" destId="{44DA7C39-1E5D-4EA3-A7A5-DE3273FB0A40}" srcOrd="0" destOrd="0" presId="urn:microsoft.com/office/officeart/2005/8/layout/hierarchy3"/>
    <dgm:cxn modelId="{10CC4111-77A3-4D97-8735-F862B87AFD8D}" srcId="{BAD9EF3A-83A9-4754-A474-08CB81D150C7}" destId="{5C93291F-C5EB-4744-82E7-9ED6457D7B05}" srcOrd="0" destOrd="0" parTransId="{9BBFEA05-F54C-4B3F-B90B-C8104EE26F4E}" sibTransId="{479922C2-38B9-470D-AC29-FBA7DD09C62B}"/>
    <dgm:cxn modelId="{40D96E2F-60D4-443C-A4B1-094D50A95990}" type="presOf" srcId="{0BA58B83-F6AF-48FF-9743-5566EE991F90}" destId="{C953F4BB-E870-4ED2-956C-2D8C50F2A8B4}" srcOrd="0" destOrd="0" presId="urn:microsoft.com/office/officeart/2005/8/layout/hierarchy3"/>
    <dgm:cxn modelId="{00606F7E-7FAA-4418-AD1B-6B2238CEF30C}" srcId="{5C93291F-C5EB-4744-82E7-9ED6457D7B05}" destId="{070383FE-6D7F-4B09-BB3D-928D52599578}" srcOrd="2" destOrd="0" parTransId="{C89B021D-B0A8-4CDC-A7E9-9A8FC8461BF4}" sibTransId="{9383BE6C-8918-4656-A30C-A50F93C6795E}"/>
    <dgm:cxn modelId="{D1C55957-1500-42F0-AA73-6A1B54D3C553}" srcId="{FEFD7F21-DDED-47BF-A8FB-395F7FFC1D47}" destId="{C4050B31-7430-4C44-A09B-A49468A5475E}" srcOrd="3" destOrd="0" parTransId="{429FF04F-F838-43AF-985A-4FBDA42CFA8A}" sibTransId="{8601CC3D-FC0C-4CCD-B2F1-7B38BEB6DAEA}"/>
    <dgm:cxn modelId="{CC247075-5A01-450C-84EB-A1B3FC1C4A61}" type="presOf" srcId="{0CCBE574-3120-45DC-9AD1-FE9365CE9824}" destId="{41AF65B3-CBEA-490B-B75D-93F892610028}" srcOrd="0" destOrd="0" presId="urn:microsoft.com/office/officeart/2005/8/layout/hierarchy3"/>
    <dgm:cxn modelId="{BEA1FE93-A5FF-4B50-8977-260AB7A7C406}" type="presOf" srcId="{D4E0A137-11FE-474E-A4A3-F11850301DA3}" destId="{9FE271F3-B303-40A4-B45F-B799A346B1B8}" srcOrd="0" destOrd="0" presId="urn:microsoft.com/office/officeart/2005/8/layout/hierarchy3"/>
    <dgm:cxn modelId="{E19ADA39-DCC4-4862-A611-0C820FB094DD}" srcId="{BAD9EF3A-83A9-4754-A474-08CB81D150C7}" destId="{E065C862-6C97-40DE-9209-E06B33EDDCD6}" srcOrd="3" destOrd="0" parTransId="{2EF305FF-0BAC-47D3-A5C9-6CD941FE1A63}" sibTransId="{0C4F4285-39DF-4B3B-A91C-8D2C850BD7BB}"/>
    <dgm:cxn modelId="{24A65684-43F8-499E-8108-ABF9ED78EB7B}" type="presOf" srcId="{FEFD7F21-DDED-47BF-A8FB-395F7FFC1D47}" destId="{6CDEB0BD-8D30-4AAB-BE4E-A951F3B79876}" srcOrd="0" destOrd="0" presId="urn:microsoft.com/office/officeart/2005/8/layout/hierarchy3"/>
    <dgm:cxn modelId="{033E1ACC-38A4-4653-B6D5-182AB4573A0B}" type="presOf" srcId="{B33B0D47-5035-4ABD-8EB1-685A8BF3ECB3}" destId="{B09F7278-544F-41F8-A4DA-353EA24C8318}" srcOrd="0" destOrd="0" presId="urn:microsoft.com/office/officeart/2005/8/layout/hierarchy3"/>
    <dgm:cxn modelId="{20535685-4E6A-43A3-9984-992B215B2C34}" type="presOf" srcId="{C89B021D-B0A8-4CDC-A7E9-9A8FC8461BF4}" destId="{D63ED0B2-FB02-4EE1-A907-648BC7CB4449}" srcOrd="0" destOrd="0" presId="urn:microsoft.com/office/officeart/2005/8/layout/hierarchy3"/>
    <dgm:cxn modelId="{34B4369F-131C-47F2-B5CD-FE4789A6604E}" type="presOf" srcId="{21286351-86EB-415C-881E-F8C9A0F4EF6B}" destId="{A9B9BE7E-DB4D-4229-9D20-622B7C78CA1B}" srcOrd="0" destOrd="0" presId="urn:microsoft.com/office/officeart/2005/8/layout/hierarchy3"/>
    <dgm:cxn modelId="{4CA442B5-A948-4287-85D0-1D04B415A292}" type="presOf" srcId="{B9F8FAC9-9BA9-4783-B14A-B65BD159B380}" destId="{FA709B36-218C-4A93-82A6-5B371A81F808}" srcOrd="0" destOrd="0" presId="urn:microsoft.com/office/officeart/2005/8/layout/hierarchy3"/>
    <dgm:cxn modelId="{12DF7204-A3F1-4D20-B041-77FFDA707BCB}" type="presOf" srcId="{3DE7428F-3433-4230-B9AA-11C95A9AF58B}" destId="{82911FA7-B72D-4E79-BDA2-FABE0B9D2777}" srcOrd="0" destOrd="0" presId="urn:microsoft.com/office/officeart/2005/8/layout/hierarchy3"/>
    <dgm:cxn modelId="{000635C8-52EC-40AA-9FFD-C9D43CC27437}" type="presOf" srcId="{6C667FD1-2B39-4534-B41C-CA450019CFC1}" destId="{6A012CC7-1898-4893-BA28-15121FAF4574}" srcOrd="0" destOrd="0" presId="urn:microsoft.com/office/officeart/2005/8/layout/hierarchy3"/>
    <dgm:cxn modelId="{B7190947-13B3-4DDA-89FF-23B2FB7C9702}" type="presOf" srcId="{7702DD98-44E5-4229-A955-128328D20B0D}" destId="{8E06F631-312D-4C7D-9CC4-AE05E5031F74}" srcOrd="0" destOrd="0" presId="urn:microsoft.com/office/officeart/2005/8/layout/hierarchy3"/>
    <dgm:cxn modelId="{DD94A281-5647-4969-B40D-4085061949B4}" type="presOf" srcId="{ADD4FD25-EBFA-4139-82BB-15619D69514D}" destId="{A9C28F39-65BF-4A0F-A0D9-52107173D187}" srcOrd="0" destOrd="0" presId="urn:microsoft.com/office/officeart/2005/8/layout/hierarchy3"/>
    <dgm:cxn modelId="{9F61B645-790C-4ABA-A3B9-F2AE4A8EB3A5}" type="presOf" srcId="{19115760-AD8B-46F6-8244-2971C2510300}" destId="{86A7EE29-4771-4E7B-993A-74AF1121DC6C}" srcOrd="0" destOrd="0" presId="urn:microsoft.com/office/officeart/2005/8/layout/hierarchy3"/>
    <dgm:cxn modelId="{66175D02-89DA-4066-9678-F5BB81F9C6B7}" type="presOf" srcId="{FEFD7F21-DDED-47BF-A8FB-395F7FFC1D47}" destId="{FE8ECA8A-0BEE-4C1D-B450-D0CB6986D593}" srcOrd="1" destOrd="0" presId="urn:microsoft.com/office/officeart/2005/8/layout/hierarchy3"/>
    <dgm:cxn modelId="{DD81A2A9-E981-4109-B711-C0F8EB97EB9C}" srcId="{BAD9EF3A-83A9-4754-A474-08CB81D150C7}" destId="{7702DD98-44E5-4229-A955-128328D20B0D}" srcOrd="2" destOrd="0" parTransId="{E9098EA7-1B46-403D-B100-E657E24CACB1}" sibTransId="{1348D01F-E63F-4354-93DD-66A03601B002}"/>
    <dgm:cxn modelId="{3348DEB1-57F4-43AE-80B5-5534590F3FB2}" type="presOf" srcId="{5C93291F-C5EB-4744-82E7-9ED6457D7B05}" destId="{B5C855BC-5EAB-4EF4-A792-A05C0C5BEA63}" srcOrd="0" destOrd="0" presId="urn:microsoft.com/office/officeart/2005/8/layout/hierarchy3"/>
    <dgm:cxn modelId="{A8D439F3-F41A-4E08-8E02-3322C2D6E7A3}" type="presOf" srcId="{982B54B1-4EBC-4339-B312-14D84DAE08A0}" destId="{59392AE5-CFAD-45E7-8DFD-74EB4915DC8B}" srcOrd="0" destOrd="0" presId="urn:microsoft.com/office/officeart/2005/8/layout/hierarchy3"/>
    <dgm:cxn modelId="{68617E98-88B8-4BBC-BE9E-C8CD6E055CE7}" type="presOf" srcId="{E065C862-6C97-40DE-9209-E06B33EDDCD6}" destId="{FF0D44AD-9335-49A7-ADDD-76E3B5C47459}" srcOrd="1" destOrd="0" presId="urn:microsoft.com/office/officeart/2005/8/layout/hierarchy3"/>
    <dgm:cxn modelId="{034E090D-9005-4A5C-AB29-4D02BE32AB87}" type="presOf" srcId="{7702DD98-44E5-4229-A955-128328D20B0D}" destId="{9448B5BE-20BE-4100-B1DC-EECCB9F5A7EA}" srcOrd="1" destOrd="0" presId="urn:microsoft.com/office/officeart/2005/8/layout/hierarchy3"/>
    <dgm:cxn modelId="{30AE452C-60E5-4CAA-8FD8-3185D0BCA58E}" type="presOf" srcId="{C6774300-EF78-4998-BA76-93FC10A0A98B}" destId="{81611C14-2511-404F-9A83-4DF26BAFD04D}" srcOrd="0" destOrd="0" presId="urn:microsoft.com/office/officeart/2005/8/layout/hierarchy3"/>
    <dgm:cxn modelId="{2B7007D4-577F-408E-A737-3273991BFF36}" srcId="{5C93291F-C5EB-4744-82E7-9ED6457D7B05}" destId="{5D7A5EA0-5573-4740-B27B-6C970F5B79AC}" srcOrd="1" destOrd="0" parTransId="{0BA58B83-F6AF-48FF-9743-5566EE991F90}" sibTransId="{92B0278B-6D55-4191-8F6B-B746C0463D54}"/>
    <dgm:cxn modelId="{FA88EEA3-BFA1-4100-B750-9529A320871A}" type="presOf" srcId="{5D7A5EA0-5573-4740-B27B-6C970F5B79AC}" destId="{D0F902A6-49E8-4610-BA78-1F6E389F51C0}" srcOrd="0" destOrd="0" presId="urn:microsoft.com/office/officeart/2005/8/layout/hierarchy3"/>
    <dgm:cxn modelId="{DC389DA5-A802-4562-9EDB-CF0020F7F168}" type="presOf" srcId="{94B0ADF7-B9AD-46DC-8729-C840CEB68102}" destId="{655A41F5-B47B-4E11-AEE9-2CA1956701D4}" srcOrd="0" destOrd="0" presId="urn:microsoft.com/office/officeart/2005/8/layout/hierarchy3"/>
    <dgm:cxn modelId="{CD3B63DC-976E-4CD9-98F5-C35FE0BC594D}" type="presOf" srcId="{5C93291F-C5EB-4744-82E7-9ED6457D7B05}" destId="{E17D4441-90F8-45EC-AC20-35015572D292}" srcOrd="1" destOrd="0" presId="urn:microsoft.com/office/officeart/2005/8/layout/hierarchy3"/>
    <dgm:cxn modelId="{6782795F-1D8A-438C-A005-EE6D0D0A115D}" srcId="{7702DD98-44E5-4229-A955-128328D20B0D}" destId="{D8B16CA9-0B89-44B5-BF09-BA4794BFBD93}" srcOrd="2" destOrd="0" parTransId="{B33B0D47-5035-4ABD-8EB1-685A8BF3ECB3}" sibTransId="{C3416BA4-57B8-4F9F-B14F-80FC0D78732C}"/>
    <dgm:cxn modelId="{6CB386CE-6CFC-404C-8311-68F2E20F5036}" type="presOf" srcId="{E065C862-6C97-40DE-9209-E06B33EDDCD6}" destId="{9A91427C-7024-466F-A16A-78AC23ADF15D}" srcOrd="0" destOrd="0" presId="urn:microsoft.com/office/officeart/2005/8/layout/hierarchy3"/>
    <dgm:cxn modelId="{2E52ECA4-3DED-4683-865F-51B5B9A20ACB}" srcId="{5C93291F-C5EB-4744-82E7-9ED6457D7B05}" destId="{B9F8FAC9-9BA9-4783-B14A-B65BD159B380}" srcOrd="0" destOrd="0" parTransId="{E46C89B4-DE60-4A2D-BB6B-4EDA852A6F1A}" sibTransId="{3B4E124D-191B-4339-9287-C9399696F619}"/>
    <dgm:cxn modelId="{A3C0DF73-6F07-4E99-8984-D300F3FABAA2}" type="presOf" srcId="{429FF04F-F838-43AF-985A-4FBDA42CFA8A}" destId="{5EF88CB1-83EE-4109-AD21-8BE41324B79D}" srcOrd="0" destOrd="0" presId="urn:microsoft.com/office/officeart/2005/8/layout/hierarchy3"/>
    <dgm:cxn modelId="{856D91FF-92CD-47C8-9BF5-6996E0D9D640}" type="presOf" srcId="{FB2883A8-4C67-45B2-A4CB-4F75149B8B4A}" destId="{CEAEB5C9-80BF-497E-B2C0-F9EABC37CD96}" srcOrd="0" destOrd="0" presId="urn:microsoft.com/office/officeart/2005/8/layout/hierarchy3"/>
    <dgm:cxn modelId="{F4ADE834-2091-4DFC-99BF-76A77A1712BE}" srcId="{FEFD7F21-DDED-47BF-A8FB-395F7FFC1D47}" destId="{6C667FD1-2B39-4534-B41C-CA450019CFC1}" srcOrd="2" destOrd="0" parTransId="{21286351-86EB-415C-881E-F8C9A0F4EF6B}" sibTransId="{A12510A3-7FFD-4E32-8CC7-B3AA5E02F076}"/>
    <dgm:cxn modelId="{AAF76594-9FC8-4A0F-A445-9BC87807A465}" type="presOf" srcId="{DFF1B719-1F5B-40EC-B4F9-6B237C6B4EC2}" destId="{1ACC9C32-7452-44D1-B9D1-AD6478F40BAD}" srcOrd="0" destOrd="0" presId="urn:microsoft.com/office/officeart/2005/8/layout/hierarchy3"/>
    <dgm:cxn modelId="{874AC708-62B1-4F05-8413-67B04B9E2427}" type="presParOf" srcId="{44DA7C39-1E5D-4EA3-A7A5-DE3273FB0A40}" destId="{C8039CEB-56C6-4FD6-81C4-3105EDB17C79}" srcOrd="0" destOrd="0" presId="urn:microsoft.com/office/officeart/2005/8/layout/hierarchy3"/>
    <dgm:cxn modelId="{0A71B8F9-CA41-4986-A8EB-2209477C1DC9}" type="presParOf" srcId="{C8039CEB-56C6-4FD6-81C4-3105EDB17C79}" destId="{3D54551B-41A0-4108-B1BA-8ABB492F9E58}" srcOrd="0" destOrd="0" presId="urn:microsoft.com/office/officeart/2005/8/layout/hierarchy3"/>
    <dgm:cxn modelId="{F9F0B5AE-65B8-451D-B675-80B9CC4ED47C}" type="presParOf" srcId="{3D54551B-41A0-4108-B1BA-8ABB492F9E58}" destId="{B5C855BC-5EAB-4EF4-A792-A05C0C5BEA63}" srcOrd="0" destOrd="0" presId="urn:microsoft.com/office/officeart/2005/8/layout/hierarchy3"/>
    <dgm:cxn modelId="{0D9C4945-68AE-4D0D-BB71-009C4EB36DC4}" type="presParOf" srcId="{3D54551B-41A0-4108-B1BA-8ABB492F9E58}" destId="{E17D4441-90F8-45EC-AC20-35015572D292}" srcOrd="1" destOrd="0" presId="urn:microsoft.com/office/officeart/2005/8/layout/hierarchy3"/>
    <dgm:cxn modelId="{80988D5E-6403-43B4-AD90-1919309DF44E}" type="presParOf" srcId="{C8039CEB-56C6-4FD6-81C4-3105EDB17C79}" destId="{084FC83E-2736-4397-B2CE-322DD9C224C0}" srcOrd="1" destOrd="0" presId="urn:microsoft.com/office/officeart/2005/8/layout/hierarchy3"/>
    <dgm:cxn modelId="{63DC93A2-A8B7-40CD-BE71-E1CF7803BFA7}" type="presParOf" srcId="{084FC83E-2736-4397-B2CE-322DD9C224C0}" destId="{A15A158A-F86E-4997-BCC6-FD207EB40804}" srcOrd="0" destOrd="0" presId="urn:microsoft.com/office/officeart/2005/8/layout/hierarchy3"/>
    <dgm:cxn modelId="{9DC4C40D-8190-402C-852E-5138518138B9}" type="presParOf" srcId="{084FC83E-2736-4397-B2CE-322DD9C224C0}" destId="{FA709B36-218C-4A93-82A6-5B371A81F808}" srcOrd="1" destOrd="0" presId="urn:microsoft.com/office/officeart/2005/8/layout/hierarchy3"/>
    <dgm:cxn modelId="{1B3378ED-27AD-41B5-8C4E-38EB5BEF2FBA}" type="presParOf" srcId="{084FC83E-2736-4397-B2CE-322DD9C224C0}" destId="{C953F4BB-E870-4ED2-956C-2D8C50F2A8B4}" srcOrd="2" destOrd="0" presId="urn:microsoft.com/office/officeart/2005/8/layout/hierarchy3"/>
    <dgm:cxn modelId="{4ECCDD01-182F-4AE6-B069-BF6D102AF45D}" type="presParOf" srcId="{084FC83E-2736-4397-B2CE-322DD9C224C0}" destId="{D0F902A6-49E8-4610-BA78-1F6E389F51C0}" srcOrd="3" destOrd="0" presId="urn:microsoft.com/office/officeart/2005/8/layout/hierarchy3"/>
    <dgm:cxn modelId="{80415FBB-D059-45E1-A881-920F0ED63E70}" type="presParOf" srcId="{084FC83E-2736-4397-B2CE-322DD9C224C0}" destId="{D63ED0B2-FB02-4EE1-A907-648BC7CB4449}" srcOrd="4" destOrd="0" presId="urn:microsoft.com/office/officeart/2005/8/layout/hierarchy3"/>
    <dgm:cxn modelId="{F754D894-7CB9-491F-944A-482F6590280D}" type="presParOf" srcId="{084FC83E-2736-4397-B2CE-322DD9C224C0}" destId="{46D095AC-C893-4284-8C3E-62998F51B057}" srcOrd="5" destOrd="0" presId="urn:microsoft.com/office/officeart/2005/8/layout/hierarchy3"/>
    <dgm:cxn modelId="{FD292551-4A40-4B58-BDBF-427801CD1AD9}" type="presParOf" srcId="{44DA7C39-1E5D-4EA3-A7A5-DE3273FB0A40}" destId="{92AD41F2-CB14-4A3B-88AD-BE027FFB4B76}" srcOrd="1" destOrd="0" presId="urn:microsoft.com/office/officeart/2005/8/layout/hierarchy3"/>
    <dgm:cxn modelId="{B5FC30D3-6B43-42BB-AECB-4BF730893631}" type="presParOf" srcId="{92AD41F2-CB14-4A3B-88AD-BE027FFB4B76}" destId="{52FF8B23-D655-43A0-8F55-59637AD46281}" srcOrd="0" destOrd="0" presId="urn:microsoft.com/office/officeart/2005/8/layout/hierarchy3"/>
    <dgm:cxn modelId="{472FCDE2-83EB-40BC-808D-85C743B5E42F}" type="presParOf" srcId="{52FF8B23-D655-43A0-8F55-59637AD46281}" destId="{6CDEB0BD-8D30-4AAB-BE4E-A951F3B79876}" srcOrd="0" destOrd="0" presId="urn:microsoft.com/office/officeart/2005/8/layout/hierarchy3"/>
    <dgm:cxn modelId="{BBF81B36-3B52-40DB-A4A5-7FFF90B33A82}" type="presParOf" srcId="{52FF8B23-D655-43A0-8F55-59637AD46281}" destId="{FE8ECA8A-0BEE-4C1D-B450-D0CB6986D593}" srcOrd="1" destOrd="0" presId="urn:microsoft.com/office/officeart/2005/8/layout/hierarchy3"/>
    <dgm:cxn modelId="{6A9B771F-5786-406F-8B9B-426984EBDD3F}" type="presParOf" srcId="{92AD41F2-CB14-4A3B-88AD-BE027FFB4B76}" destId="{1782D820-B7D8-4680-968B-E1591F3447B7}" srcOrd="1" destOrd="0" presId="urn:microsoft.com/office/officeart/2005/8/layout/hierarchy3"/>
    <dgm:cxn modelId="{309D0C83-1E94-438C-B547-AF74C9E35129}" type="presParOf" srcId="{1782D820-B7D8-4680-968B-E1591F3447B7}" destId="{A9C28F39-65BF-4A0F-A0D9-52107173D187}" srcOrd="0" destOrd="0" presId="urn:microsoft.com/office/officeart/2005/8/layout/hierarchy3"/>
    <dgm:cxn modelId="{53732100-5DA6-489F-9C66-A0FF5374621D}" type="presParOf" srcId="{1782D820-B7D8-4680-968B-E1591F3447B7}" destId="{CEAEB5C9-80BF-497E-B2C0-F9EABC37CD96}" srcOrd="1" destOrd="0" presId="urn:microsoft.com/office/officeart/2005/8/layout/hierarchy3"/>
    <dgm:cxn modelId="{DC05D7B8-F84E-4D1B-B8A6-3C126B6198F9}" type="presParOf" srcId="{1782D820-B7D8-4680-968B-E1591F3447B7}" destId="{655A41F5-B47B-4E11-AEE9-2CA1956701D4}" srcOrd="2" destOrd="0" presId="urn:microsoft.com/office/officeart/2005/8/layout/hierarchy3"/>
    <dgm:cxn modelId="{C3E4F03C-9B67-4947-AAE9-550199304ACA}" type="presParOf" srcId="{1782D820-B7D8-4680-968B-E1591F3447B7}" destId="{B83B2EBE-BFC9-403D-B1D6-C429263C46CF}" srcOrd="3" destOrd="0" presId="urn:microsoft.com/office/officeart/2005/8/layout/hierarchy3"/>
    <dgm:cxn modelId="{03C0C19D-C279-47E7-A20F-E26B5420B463}" type="presParOf" srcId="{1782D820-B7D8-4680-968B-E1591F3447B7}" destId="{A9B9BE7E-DB4D-4229-9D20-622B7C78CA1B}" srcOrd="4" destOrd="0" presId="urn:microsoft.com/office/officeart/2005/8/layout/hierarchy3"/>
    <dgm:cxn modelId="{3C1AB03F-0715-442A-8EAB-C5A5F4226EAD}" type="presParOf" srcId="{1782D820-B7D8-4680-968B-E1591F3447B7}" destId="{6A012CC7-1898-4893-BA28-15121FAF4574}" srcOrd="5" destOrd="0" presId="urn:microsoft.com/office/officeart/2005/8/layout/hierarchy3"/>
    <dgm:cxn modelId="{455D831B-F17A-466C-85B8-3B9457DC812C}" type="presParOf" srcId="{1782D820-B7D8-4680-968B-E1591F3447B7}" destId="{5EF88CB1-83EE-4109-AD21-8BE41324B79D}" srcOrd="6" destOrd="0" presId="urn:microsoft.com/office/officeart/2005/8/layout/hierarchy3"/>
    <dgm:cxn modelId="{AD9B5B66-BAFB-4CC6-A757-54467F51FA69}" type="presParOf" srcId="{1782D820-B7D8-4680-968B-E1591F3447B7}" destId="{566F9AFA-D93F-4AD1-B9F2-E9CC1BD1ECD7}" srcOrd="7" destOrd="0" presId="urn:microsoft.com/office/officeart/2005/8/layout/hierarchy3"/>
    <dgm:cxn modelId="{EEE8E046-3EB8-4276-A050-CFC96BF27D1F}" type="presParOf" srcId="{44DA7C39-1E5D-4EA3-A7A5-DE3273FB0A40}" destId="{0685887E-0D20-4D8F-A933-172CAC40F780}" srcOrd="2" destOrd="0" presId="urn:microsoft.com/office/officeart/2005/8/layout/hierarchy3"/>
    <dgm:cxn modelId="{E56DF4E0-E302-4A62-9691-E51A0BB74D60}" type="presParOf" srcId="{0685887E-0D20-4D8F-A933-172CAC40F780}" destId="{6BBCD0CF-6D1D-4AB0-B26F-F4FA87DF5D7A}" srcOrd="0" destOrd="0" presId="urn:microsoft.com/office/officeart/2005/8/layout/hierarchy3"/>
    <dgm:cxn modelId="{5CA86954-E517-41F4-B6BC-2A64D2FCF1F2}" type="presParOf" srcId="{6BBCD0CF-6D1D-4AB0-B26F-F4FA87DF5D7A}" destId="{8E06F631-312D-4C7D-9CC4-AE05E5031F74}" srcOrd="0" destOrd="0" presId="urn:microsoft.com/office/officeart/2005/8/layout/hierarchy3"/>
    <dgm:cxn modelId="{AEC97BAD-BF48-4085-BA9D-8611D33EFFBD}" type="presParOf" srcId="{6BBCD0CF-6D1D-4AB0-B26F-F4FA87DF5D7A}" destId="{9448B5BE-20BE-4100-B1DC-EECCB9F5A7EA}" srcOrd="1" destOrd="0" presId="urn:microsoft.com/office/officeart/2005/8/layout/hierarchy3"/>
    <dgm:cxn modelId="{7E9CF745-420F-49E7-85F2-82514905101F}" type="presParOf" srcId="{0685887E-0D20-4D8F-A933-172CAC40F780}" destId="{8B822454-2752-4D3C-BD97-457AEB98FD0A}" srcOrd="1" destOrd="0" presId="urn:microsoft.com/office/officeart/2005/8/layout/hierarchy3"/>
    <dgm:cxn modelId="{6C3FCF08-1E66-40CE-B9FE-39241F5994B7}" type="presParOf" srcId="{8B822454-2752-4D3C-BD97-457AEB98FD0A}" destId="{1ACC9C32-7452-44D1-B9D1-AD6478F40BAD}" srcOrd="0" destOrd="0" presId="urn:microsoft.com/office/officeart/2005/8/layout/hierarchy3"/>
    <dgm:cxn modelId="{C0AF082F-1242-4613-AC34-8AD2B7B4EA1A}" type="presParOf" srcId="{8B822454-2752-4D3C-BD97-457AEB98FD0A}" destId="{87CBCB12-758E-4AAA-80E5-5A52AEB9F492}" srcOrd="1" destOrd="0" presId="urn:microsoft.com/office/officeart/2005/8/layout/hierarchy3"/>
    <dgm:cxn modelId="{F4590956-D8F4-4206-9C0B-C6025D9EE1F9}" type="presParOf" srcId="{8B822454-2752-4D3C-BD97-457AEB98FD0A}" destId="{86A7EE29-4771-4E7B-993A-74AF1121DC6C}" srcOrd="2" destOrd="0" presId="urn:microsoft.com/office/officeart/2005/8/layout/hierarchy3"/>
    <dgm:cxn modelId="{AC888683-DE72-4C0C-8801-7EAB570152AD}" type="presParOf" srcId="{8B822454-2752-4D3C-BD97-457AEB98FD0A}" destId="{82911FA7-B72D-4E79-BDA2-FABE0B9D2777}" srcOrd="3" destOrd="0" presId="urn:microsoft.com/office/officeart/2005/8/layout/hierarchy3"/>
    <dgm:cxn modelId="{2FACFD73-AFEA-479D-AF50-57E2BA6139FE}" type="presParOf" srcId="{8B822454-2752-4D3C-BD97-457AEB98FD0A}" destId="{B09F7278-544F-41F8-A4DA-353EA24C8318}" srcOrd="4" destOrd="0" presId="urn:microsoft.com/office/officeart/2005/8/layout/hierarchy3"/>
    <dgm:cxn modelId="{E17EC292-DF55-467F-BF60-2F729EA9E066}" type="presParOf" srcId="{8B822454-2752-4D3C-BD97-457AEB98FD0A}" destId="{ACFB70E3-BD24-4666-85E5-293052C9AE88}" srcOrd="5" destOrd="0" presId="urn:microsoft.com/office/officeart/2005/8/layout/hierarchy3"/>
    <dgm:cxn modelId="{53D61F42-D2A9-4B53-9659-38B3A13CC267}" type="presParOf" srcId="{44DA7C39-1E5D-4EA3-A7A5-DE3273FB0A40}" destId="{98F0273F-0EF9-4E83-BFA2-1E4F7A27A278}" srcOrd="3" destOrd="0" presId="urn:microsoft.com/office/officeart/2005/8/layout/hierarchy3"/>
    <dgm:cxn modelId="{17A143F8-B7A5-40AA-946D-B8E107D0F822}" type="presParOf" srcId="{98F0273F-0EF9-4E83-BFA2-1E4F7A27A278}" destId="{988CE8EC-1D96-42D0-92BE-65596F882CD0}" srcOrd="0" destOrd="0" presId="urn:microsoft.com/office/officeart/2005/8/layout/hierarchy3"/>
    <dgm:cxn modelId="{3F8A8EE9-4225-4EA0-AFBD-A068573F7106}" type="presParOf" srcId="{988CE8EC-1D96-42D0-92BE-65596F882CD0}" destId="{9A91427C-7024-466F-A16A-78AC23ADF15D}" srcOrd="0" destOrd="0" presId="urn:microsoft.com/office/officeart/2005/8/layout/hierarchy3"/>
    <dgm:cxn modelId="{F73F9353-0BD3-41AF-B771-646A44E5051F}" type="presParOf" srcId="{988CE8EC-1D96-42D0-92BE-65596F882CD0}" destId="{FF0D44AD-9335-49A7-ADDD-76E3B5C47459}" srcOrd="1" destOrd="0" presId="urn:microsoft.com/office/officeart/2005/8/layout/hierarchy3"/>
    <dgm:cxn modelId="{4D58840B-4BA7-474E-81E4-B99140AF70F4}" type="presParOf" srcId="{98F0273F-0EF9-4E83-BFA2-1E4F7A27A278}" destId="{4E3496DC-0033-44C1-9AE0-190E4EDF82CB}" srcOrd="1" destOrd="0" presId="urn:microsoft.com/office/officeart/2005/8/layout/hierarchy3"/>
    <dgm:cxn modelId="{FED10C9D-8AF1-43CA-AB93-F136A922A674}" type="presParOf" srcId="{4E3496DC-0033-44C1-9AE0-190E4EDF82CB}" destId="{59392AE5-CFAD-45E7-8DFD-74EB4915DC8B}" srcOrd="0" destOrd="0" presId="urn:microsoft.com/office/officeart/2005/8/layout/hierarchy3"/>
    <dgm:cxn modelId="{0A35B41D-1F1F-4B01-8584-6D2E7B8622D1}" type="presParOf" srcId="{4E3496DC-0033-44C1-9AE0-190E4EDF82CB}" destId="{9FE271F3-B303-40A4-B45F-B799A346B1B8}" srcOrd="1" destOrd="0" presId="urn:microsoft.com/office/officeart/2005/8/layout/hierarchy3"/>
    <dgm:cxn modelId="{89C7EB6D-D26F-4A85-922D-156F4E25E919}" type="presParOf" srcId="{4E3496DC-0033-44C1-9AE0-190E4EDF82CB}" destId="{A6D0D22D-4DE7-402D-8ACC-733A972F14A0}" srcOrd="2" destOrd="0" presId="urn:microsoft.com/office/officeart/2005/8/layout/hierarchy3"/>
    <dgm:cxn modelId="{6DD53541-9690-40AA-95A0-45E0E48EA7F6}" type="presParOf" srcId="{4E3496DC-0033-44C1-9AE0-190E4EDF82CB}" destId="{81611C14-2511-404F-9A83-4DF26BAFD04D}" srcOrd="3" destOrd="0" presId="urn:microsoft.com/office/officeart/2005/8/layout/hierarchy3"/>
    <dgm:cxn modelId="{A26B1C14-DC4E-4770-9D32-65F77C7E0166}" type="presParOf" srcId="{4E3496DC-0033-44C1-9AE0-190E4EDF82CB}" destId="{41AF65B3-CBEA-490B-B75D-93F892610028}" srcOrd="4" destOrd="0" presId="urn:microsoft.com/office/officeart/2005/8/layout/hierarchy3"/>
    <dgm:cxn modelId="{E0D128CC-2E6D-4C34-9908-AEE42F952097}" type="presParOf" srcId="{4E3496DC-0033-44C1-9AE0-190E4EDF82CB}" destId="{6CB20328-D0B9-4017-A736-0C42EEAD03C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08B166-9D6C-45C8-980D-B947D3A1CD3B}" type="doc">
      <dgm:prSet loTypeId="urn:microsoft.com/office/officeart/2008/layout/TitlePictureLineup" loCatId="picture" qsTypeId="urn:microsoft.com/office/officeart/2005/8/quickstyle/simple1" qsCatId="simple" csTypeId="urn:microsoft.com/office/officeart/2005/8/colors/colorful2" csCatId="colorful" phldr="1"/>
      <dgm:spPr/>
      <dgm:t>
        <a:bodyPr/>
        <a:lstStyle/>
        <a:p>
          <a:endParaRPr lang="en-US"/>
        </a:p>
      </dgm:t>
    </dgm:pt>
    <dgm:pt modelId="{8D360483-3EF9-43E9-ACFE-96B36FBF9B9E}">
      <dgm:prSet phldrT="[Text]"/>
      <dgm:spPr/>
      <dgm:t>
        <a:bodyPr/>
        <a:lstStyle/>
        <a:p>
          <a:r>
            <a:rPr lang="en-US" dirty="0" smtClean="0">
              <a:latin typeface="Corbel" panose="020B0503020204020204" pitchFamily="34" charset="0"/>
            </a:rPr>
            <a:t>Community Outreach</a:t>
          </a:r>
          <a:endParaRPr lang="en-US" dirty="0">
            <a:latin typeface="Corbel" panose="020B0503020204020204" pitchFamily="34" charset="0"/>
          </a:endParaRPr>
        </a:p>
      </dgm:t>
    </dgm:pt>
    <dgm:pt modelId="{2AE0E2D3-E8E9-429A-8084-DAE5A96D9E2A}" type="parTrans" cxnId="{64E53F23-3C37-4506-99E1-0127EC372CDA}">
      <dgm:prSet/>
      <dgm:spPr/>
      <dgm:t>
        <a:bodyPr/>
        <a:lstStyle/>
        <a:p>
          <a:endParaRPr lang="en-US">
            <a:latin typeface="Corbel" panose="020B0503020204020204" pitchFamily="34" charset="0"/>
          </a:endParaRPr>
        </a:p>
      </dgm:t>
    </dgm:pt>
    <dgm:pt modelId="{153B2983-2A26-4DC7-A3B6-A423D52CDFEC}" type="sibTrans" cxnId="{64E53F23-3C37-4506-99E1-0127EC372CDA}">
      <dgm:prSet/>
      <dgm:spPr/>
      <dgm:t>
        <a:bodyPr/>
        <a:lstStyle/>
        <a:p>
          <a:endParaRPr lang="en-US">
            <a:latin typeface="Corbel" panose="020B0503020204020204" pitchFamily="34" charset="0"/>
          </a:endParaRPr>
        </a:p>
      </dgm:t>
    </dgm:pt>
    <dgm:pt modelId="{FBAF6D14-A16F-440F-9CB3-4ED14F9A70D3}">
      <dgm:prSet phldrT="[Text]"/>
      <dgm:spPr/>
      <dgm:t>
        <a:bodyPr/>
        <a:lstStyle/>
        <a:p>
          <a:r>
            <a:rPr lang="en-US" dirty="0" smtClean="0">
              <a:latin typeface="Corbel" panose="020B0503020204020204" pitchFamily="34" charset="0"/>
            </a:rPr>
            <a:t>Health fairs and community events</a:t>
          </a:r>
          <a:endParaRPr lang="en-US" dirty="0">
            <a:latin typeface="Corbel" panose="020B0503020204020204" pitchFamily="34" charset="0"/>
          </a:endParaRPr>
        </a:p>
      </dgm:t>
    </dgm:pt>
    <dgm:pt modelId="{CDA82444-8663-440A-9580-6AD6813DFF66}" type="parTrans" cxnId="{7E0BF82D-6B02-4E30-8202-976000CCEB71}">
      <dgm:prSet/>
      <dgm:spPr/>
      <dgm:t>
        <a:bodyPr/>
        <a:lstStyle/>
        <a:p>
          <a:endParaRPr lang="en-US">
            <a:latin typeface="Corbel" panose="020B0503020204020204" pitchFamily="34" charset="0"/>
          </a:endParaRPr>
        </a:p>
      </dgm:t>
    </dgm:pt>
    <dgm:pt modelId="{73B0793C-49B6-4B1E-9E35-1F1975E2917C}" type="sibTrans" cxnId="{7E0BF82D-6B02-4E30-8202-976000CCEB71}">
      <dgm:prSet/>
      <dgm:spPr/>
      <dgm:t>
        <a:bodyPr/>
        <a:lstStyle/>
        <a:p>
          <a:endParaRPr lang="en-US">
            <a:latin typeface="Corbel" panose="020B0503020204020204" pitchFamily="34" charset="0"/>
          </a:endParaRPr>
        </a:p>
      </dgm:t>
    </dgm:pt>
    <dgm:pt modelId="{9787F4C8-345E-4FB8-B31B-74EBA91DEC54}">
      <dgm:prSet phldrT="[Text]"/>
      <dgm:spPr/>
      <dgm:t>
        <a:bodyPr/>
        <a:lstStyle/>
        <a:p>
          <a:r>
            <a:rPr lang="en-US" dirty="0" smtClean="0">
              <a:latin typeface="Corbel" panose="020B0503020204020204" pitchFamily="34" charset="0"/>
            </a:rPr>
            <a:t>Health Professional</a:t>
          </a:r>
          <a:endParaRPr lang="en-US" dirty="0">
            <a:latin typeface="Corbel" panose="020B0503020204020204" pitchFamily="34" charset="0"/>
          </a:endParaRPr>
        </a:p>
      </dgm:t>
    </dgm:pt>
    <dgm:pt modelId="{C71520A1-6CC1-4A44-B089-C1EB9D8B1CBE}" type="parTrans" cxnId="{EC932177-E87E-49D0-9DD9-1EDEE6F6D361}">
      <dgm:prSet/>
      <dgm:spPr/>
      <dgm:t>
        <a:bodyPr/>
        <a:lstStyle/>
        <a:p>
          <a:endParaRPr lang="en-US">
            <a:latin typeface="Corbel" panose="020B0503020204020204" pitchFamily="34" charset="0"/>
          </a:endParaRPr>
        </a:p>
      </dgm:t>
    </dgm:pt>
    <dgm:pt modelId="{287FA6B0-5479-490B-B540-38CCC2FEF8D1}" type="sibTrans" cxnId="{EC932177-E87E-49D0-9DD9-1EDEE6F6D361}">
      <dgm:prSet/>
      <dgm:spPr/>
      <dgm:t>
        <a:bodyPr/>
        <a:lstStyle/>
        <a:p>
          <a:endParaRPr lang="en-US">
            <a:latin typeface="Corbel" panose="020B0503020204020204" pitchFamily="34" charset="0"/>
          </a:endParaRPr>
        </a:p>
      </dgm:t>
    </dgm:pt>
    <dgm:pt modelId="{8A4C1CC6-0DB0-4478-81D8-D9C9A1BFF8CE}">
      <dgm:prSet phldrT="[Text]"/>
      <dgm:spPr/>
      <dgm:t>
        <a:bodyPr/>
        <a:lstStyle/>
        <a:p>
          <a:r>
            <a:rPr lang="en-US" dirty="0" smtClean="0">
              <a:latin typeface="Corbel" panose="020B0503020204020204" pitchFamily="34" charset="0"/>
            </a:rPr>
            <a:t>Primary Care Office Trainings</a:t>
          </a:r>
          <a:endParaRPr lang="en-US" dirty="0">
            <a:latin typeface="Corbel" panose="020B0503020204020204" pitchFamily="34" charset="0"/>
          </a:endParaRPr>
        </a:p>
      </dgm:t>
    </dgm:pt>
    <dgm:pt modelId="{4972F173-2D45-4D6C-9B3D-E0BA46481CC5}" type="parTrans" cxnId="{EBD61AA1-9335-4274-A3D4-91E154DDFCAE}">
      <dgm:prSet/>
      <dgm:spPr/>
      <dgm:t>
        <a:bodyPr/>
        <a:lstStyle/>
        <a:p>
          <a:endParaRPr lang="en-US">
            <a:latin typeface="Corbel" panose="020B0503020204020204" pitchFamily="34" charset="0"/>
          </a:endParaRPr>
        </a:p>
      </dgm:t>
    </dgm:pt>
    <dgm:pt modelId="{E0E069B7-D9D6-4C64-B064-FF397D8F146A}" type="sibTrans" cxnId="{EBD61AA1-9335-4274-A3D4-91E154DDFCAE}">
      <dgm:prSet/>
      <dgm:spPr/>
      <dgm:t>
        <a:bodyPr/>
        <a:lstStyle/>
        <a:p>
          <a:endParaRPr lang="en-US">
            <a:latin typeface="Corbel" panose="020B0503020204020204" pitchFamily="34" charset="0"/>
          </a:endParaRPr>
        </a:p>
      </dgm:t>
    </dgm:pt>
    <dgm:pt modelId="{2120B151-6204-4055-BD90-BAB408E8E194}">
      <dgm:prSet phldrT="[Text]"/>
      <dgm:spPr/>
      <dgm:t>
        <a:bodyPr/>
        <a:lstStyle/>
        <a:p>
          <a:r>
            <a:rPr lang="en-US" dirty="0" smtClean="0">
              <a:latin typeface="Corbel" panose="020B0503020204020204" pitchFamily="34" charset="0"/>
            </a:rPr>
            <a:t>Resident/Nurse Trainings</a:t>
          </a:r>
          <a:endParaRPr lang="en-US" dirty="0">
            <a:latin typeface="Corbel" panose="020B0503020204020204" pitchFamily="34" charset="0"/>
          </a:endParaRPr>
        </a:p>
      </dgm:t>
    </dgm:pt>
    <dgm:pt modelId="{4B2EFB67-8D9D-4BF0-A814-609FDAB756AA}" type="parTrans" cxnId="{680B3333-552B-45EA-AD7E-066E966E5309}">
      <dgm:prSet/>
      <dgm:spPr/>
      <dgm:t>
        <a:bodyPr/>
        <a:lstStyle/>
        <a:p>
          <a:endParaRPr lang="en-US">
            <a:latin typeface="Corbel" panose="020B0503020204020204" pitchFamily="34" charset="0"/>
          </a:endParaRPr>
        </a:p>
      </dgm:t>
    </dgm:pt>
    <dgm:pt modelId="{E23B24DA-FD38-4B9B-BA57-C911BD19C52F}" type="sibTrans" cxnId="{680B3333-552B-45EA-AD7E-066E966E5309}">
      <dgm:prSet/>
      <dgm:spPr/>
      <dgm:t>
        <a:bodyPr/>
        <a:lstStyle/>
        <a:p>
          <a:endParaRPr lang="en-US">
            <a:latin typeface="Corbel" panose="020B0503020204020204" pitchFamily="34" charset="0"/>
          </a:endParaRPr>
        </a:p>
      </dgm:t>
    </dgm:pt>
    <dgm:pt modelId="{6A60818A-8865-4595-A258-48DE04BCF9D0}">
      <dgm:prSet phldrT="[Text]"/>
      <dgm:spPr/>
      <dgm:t>
        <a:bodyPr/>
        <a:lstStyle/>
        <a:p>
          <a:r>
            <a:rPr lang="en-US" dirty="0" smtClean="0">
              <a:latin typeface="Corbel" panose="020B0503020204020204" pitchFamily="34" charset="0"/>
            </a:rPr>
            <a:t>Advocacy</a:t>
          </a:r>
          <a:endParaRPr lang="en-US" dirty="0">
            <a:latin typeface="Corbel" panose="020B0503020204020204" pitchFamily="34" charset="0"/>
          </a:endParaRPr>
        </a:p>
      </dgm:t>
    </dgm:pt>
    <dgm:pt modelId="{7AB42DD2-7C9F-4BAD-9DE8-BBC89738DDF3}" type="parTrans" cxnId="{837CF9CC-2738-4D5A-AE3A-82D1CB97B428}">
      <dgm:prSet/>
      <dgm:spPr/>
      <dgm:t>
        <a:bodyPr/>
        <a:lstStyle/>
        <a:p>
          <a:endParaRPr lang="en-US">
            <a:latin typeface="Corbel" panose="020B0503020204020204" pitchFamily="34" charset="0"/>
          </a:endParaRPr>
        </a:p>
      </dgm:t>
    </dgm:pt>
    <dgm:pt modelId="{823097E9-152E-40C7-B403-C0494708717F}" type="sibTrans" cxnId="{837CF9CC-2738-4D5A-AE3A-82D1CB97B428}">
      <dgm:prSet/>
      <dgm:spPr/>
      <dgm:t>
        <a:bodyPr/>
        <a:lstStyle/>
        <a:p>
          <a:endParaRPr lang="en-US">
            <a:latin typeface="Corbel" panose="020B0503020204020204" pitchFamily="34" charset="0"/>
          </a:endParaRPr>
        </a:p>
      </dgm:t>
    </dgm:pt>
    <dgm:pt modelId="{B99B6881-774E-4871-96DD-5C23850C54E5}">
      <dgm:prSet phldrT="[Text]"/>
      <dgm:spPr/>
      <dgm:t>
        <a:bodyPr/>
        <a:lstStyle/>
        <a:p>
          <a:r>
            <a:rPr lang="en-US" dirty="0" smtClean="0">
              <a:latin typeface="Corbel" panose="020B0503020204020204" pitchFamily="34" charset="0"/>
            </a:rPr>
            <a:t>Schools and Daycares</a:t>
          </a:r>
          <a:endParaRPr lang="en-US" dirty="0">
            <a:latin typeface="Corbel" panose="020B0503020204020204" pitchFamily="34" charset="0"/>
          </a:endParaRPr>
        </a:p>
      </dgm:t>
    </dgm:pt>
    <dgm:pt modelId="{79FEC0CF-F363-4498-AB4C-207779709E1F}" type="parTrans" cxnId="{CE8A7EF7-2829-477A-B8F3-434A69766202}">
      <dgm:prSet/>
      <dgm:spPr/>
      <dgm:t>
        <a:bodyPr/>
        <a:lstStyle/>
        <a:p>
          <a:endParaRPr lang="en-US">
            <a:latin typeface="Corbel" panose="020B0503020204020204" pitchFamily="34" charset="0"/>
          </a:endParaRPr>
        </a:p>
      </dgm:t>
    </dgm:pt>
    <dgm:pt modelId="{9E4C82B0-5875-4773-B9D7-5D104515977D}" type="sibTrans" cxnId="{CE8A7EF7-2829-477A-B8F3-434A69766202}">
      <dgm:prSet/>
      <dgm:spPr/>
      <dgm:t>
        <a:bodyPr/>
        <a:lstStyle/>
        <a:p>
          <a:endParaRPr lang="en-US">
            <a:latin typeface="Corbel" panose="020B0503020204020204" pitchFamily="34" charset="0"/>
          </a:endParaRPr>
        </a:p>
      </dgm:t>
    </dgm:pt>
    <dgm:pt modelId="{EE652992-1F84-42FA-9829-F2AE5F21909F}">
      <dgm:prSet phldrT="[Text]"/>
      <dgm:spPr/>
      <dgm:t>
        <a:bodyPr/>
        <a:lstStyle/>
        <a:p>
          <a:r>
            <a:rPr lang="en-US" dirty="0" smtClean="0">
              <a:latin typeface="Corbel"/>
            </a:rPr>
            <a:t>DC Asthma Coalition</a:t>
          </a:r>
          <a:endParaRPr lang="en-US" dirty="0">
            <a:latin typeface="Corbel" panose="020B0503020204020204" pitchFamily="34" charset="0"/>
          </a:endParaRPr>
        </a:p>
      </dgm:t>
    </dgm:pt>
    <dgm:pt modelId="{A3FCCD8C-9CE8-4EAC-BB0F-C0E50032AED8}" type="parTrans" cxnId="{6E91F51E-F49B-444B-8F4E-B5B8A30A6D4A}">
      <dgm:prSet/>
      <dgm:spPr/>
      <dgm:t>
        <a:bodyPr/>
        <a:lstStyle/>
        <a:p>
          <a:endParaRPr lang="en-US">
            <a:latin typeface="Corbel" panose="020B0503020204020204" pitchFamily="34" charset="0"/>
          </a:endParaRPr>
        </a:p>
      </dgm:t>
    </dgm:pt>
    <dgm:pt modelId="{3E461D0A-C8FF-4334-B8A6-49AB3266639F}" type="sibTrans" cxnId="{6E91F51E-F49B-444B-8F4E-B5B8A30A6D4A}">
      <dgm:prSet/>
      <dgm:spPr/>
      <dgm:t>
        <a:bodyPr/>
        <a:lstStyle/>
        <a:p>
          <a:endParaRPr lang="en-US">
            <a:latin typeface="Corbel" panose="020B0503020204020204" pitchFamily="34" charset="0"/>
          </a:endParaRPr>
        </a:p>
      </dgm:t>
    </dgm:pt>
    <dgm:pt modelId="{1F98796B-8186-49F1-9A5F-0B73A8423BBB}">
      <dgm:prSet phldrT="[Text]"/>
      <dgm:spPr/>
      <dgm:t>
        <a:bodyPr/>
        <a:lstStyle/>
        <a:p>
          <a:r>
            <a:rPr lang="en-US" dirty="0" smtClean="0">
              <a:latin typeface="Corbel" panose="020B0503020204020204" pitchFamily="34" charset="0"/>
            </a:rPr>
            <a:t>Breathing Easy Asthma Trainings</a:t>
          </a:r>
          <a:endParaRPr lang="en-US" dirty="0">
            <a:latin typeface="Corbel" panose="020B0503020204020204" pitchFamily="34" charset="0"/>
          </a:endParaRPr>
        </a:p>
      </dgm:t>
    </dgm:pt>
    <dgm:pt modelId="{C917A6CE-B09C-4AE2-86FE-D0A535DDF78D}" type="parTrans" cxnId="{4C907496-B7B3-4888-857B-C5DE1F665E4A}">
      <dgm:prSet/>
      <dgm:spPr/>
      <dgm:t>
        <a:bodyPr/>
        <a:lstStyle/>
        <a:p>
          <a:endParaRPr lang="en-US"/>
        </a:p>
      </dgm:t>
    </dgm:pt>
    <dgm:pt modelId="{6C520E18-A1CE-4D0A-8942-749D60AD8460}" type="sibTrans" cxnId="{4C907496-B7B3-4888-857B-C5DE1F665E4A}">
      <dgm:prSet/>
      <dgm:spPr/>
      <dgm:t>
        <a:bodyPr/>
        <a:lstStyle/>
        <a:p>
          <a:endParaRPr lang="en-US"/>
        </a:p>
      </dgm:t>
    </dgm:pt>
    <dgm:pt modelId="{E3660D77-84A5-4FB3-98B9-028ABF8962E0}">
      <dgm:prSet phldrT="[Text]"/>
      <dgm:spPr/>
      <dgm:t>
        <a:bodyPr/>
        <a:lstStyle/>
        <a:p>
          <a:endParaRPr lang="en-US" dirty="0">
            <a:latin typeface="Corbel" panose="020B0503020204020204" pitchFamily="34" charset="0"/>
          </a:endParaRPr>
        </a:p>
      </dgm:t>
    </dgm:pt>
    <dgm:pt modelId="{F29C5269-5B21-4F7F-AD68-8B6091B94642}" type="parTrans" cxnId="{845B0F39-F7B5-4D72-B75E-9F1EC62E5573}">
      <dgm:prSet/>
      <dgm:spPr/>
      <dgm:t>
        <a:bodyPr/>
        <a:lstStyle/>
        <a:p>
          <a:endParaRPr lang="en-US"/>
        </a:p>
      </dgm:t>
    </dgm:pt>
    <dgm:pt modelId="{BDFB6391-021C-42D2-A362-27E78B0F99B7}" type="sibTrans" cxnId="{845B0F39-F7B5-4D72-B75E-9F1EC62E5573}">
      <dgm:prSet/>
      <dgm:spPr/>
      <dgm:t>
        <a:bodyPr/>
        <a:lstStyle/>
        <a:p>
          <a:endParaRPr lang="en-US"/>
        </a:p>
      </dgm:t>
    </dgm:pt>
    <dgm:pt modelId="{51B90F53-C94B-4151-AABE-8D869863FD92}">
      <dgm:prSet phldrT="[Text]"/>
      <dgm:spPr/>
      <dgm:t>
        <a:bodyPr/>
        <a:lstStyle/>
        <a:p>
          <a:r>
            <a:rPr lang="en-US" dirty="0" smtClean="0">
              <a:latin typeface="Corbel" panose="020B0503020204020204" pitchFamily="34" charset="0"/>
            </a:rPr>
            <a:t>Shadow in clinic</a:t>
          </a:r>
          <a:endParaRPr lang="en-US" dirty="0">
            <a:latin typeface="Corbel" panose="020B0503020204020204" pitchFamily="34" charset="0"/>
          </a:endParaRPr>
        </a:p>
      </dgm:t>
    </dgm:pt>
    <dgm:pt modelId="{8FC02AF3-ABB3-4B99-9A46-6191DD6CF7C2}" type="parTrans" cxnId="{153F1815-93B9-473B-8A07-B2D1ADFE471C}">
      <dgm:prSet/>
      <dgm:spPr/>
      <dgm:t>
        <a:bodyPr/>
        <a:lstStyle/>
        <a:p>
          <a:endParaRPr lang="en-US"/>
        </a:p>
      </dgm:t>
    </dgm:pt>
    <dgm:pt modelId="{55445454-E58E-4635-A543-48D5FCE54AEF}" type="sibTrans" cxnId="{153F1815-93B9-473B-8A07-B2D1ADFE471C}">
      <dgm:prSet/>
      <dgm:spPr/>
      <dgm:t>
        <a:bodyPr/>
        <a:lstStyle/>
        <a:p>
          <a:endParaRPr lang="en-US"/>
        </a:p>
      </dgm:t>
    </dgm:pt>
    <dgm:pt modelId="{A96AECE3-7F9A-48F6-9A1D-0472963BEC67}">
      <dgm:prSet phldrT="[Text]"/>
      <dgm:spPr/>
      <dgm:t>
        <a:bodyPr/>
        <a:lstStyle/>
        <a:p>
          <a:r>
            <a:rPr lang="en-US" dirty="0" smtClean="0">
              <a:latin typeface="Corbel" panose="020B0503020204020204" pitchFamily="34" charset="0"/>
            </a:rPr>
            <a:t>Back to School Nights</a:t>
          </a:r>
          <a:endParaRPr lang="en-US" dirty="0">
            <a:latin typeface="Corbel" panose="020B0503020204020204" pitchFamily="34" charset="0"/>
          </a:endParaRPr>
        </a:p>
      </dgm:t>
    </dgm:pt>
    <dgm:pt modelId="{C0C52E17-6AFA-48CA-8654-7A9D79ECBE0E}" type="parTrans" cxnId="{34398FFC-21B2-418F-8CFB-0CCA91F6E0A7}">
      <dgm:prSet/>
      <dgm:spPr/>
      <dgm:t>
        <a:bodyPr/>
        <a:lstStyle/>
        <a:p>
          <a:endParaRPr lang="en-US"/>
        </a:p>
      </dgm:t>
    </dgm:pt>
    <dgm:pt modelId="{CF1DDB9B-674E-4F0F-898F-D14801235965}" type="sibTrans" cxnId="{34398FFC-21B2-418F-8CFB-0CCA91F6E0A7}">
      <dgm:prSet/>
      <dgm:spPr/>
      <dgm:t>
        <a:bodyPr/>
        <a:lstStyle/>
        <a:p>
          <a:endParaRPr lang="en-US"/>
        </a:p>
      </dgm:t>
    </dgm:pt>
    <dgm:pt modelId="{3A2597AE-2E88-4904-AADA-596DC23C9176}">
      <dgm:prSet phldrT="[Text]"/>
      <dgm:spPr/>
      <dgm:t>
        <a:bodyPr/>
        <a:lstStyle/>
        <a:p>
          <a:r>
            <a:rPr lang="en-US" dirty="0" smtClean="0">
              <a:latin typeface="Corbel" panose="020B0503020204020204" pitchFamily="34" charset="0"/>
            </a:rPr>
            <a:t>Parent Sessions</a:t>
          </a:r>
          <a:endParaRPr lang="en-US" dirty="0">
            <a:latin typeface="Corbel" panose="020B0503020204020204" pitchFamily="34" charset="0"/>
          </a:endParaRPr>
        </a:p>
      </dgm:t>
    </dgm:pt>
    <dgm:pt modelId="{CA31BEB7-8693-4731-8C79-9F301E324338}" type="parTrans" cxnId="{8D39CE7C-A626-4D20-A256-BD5208DD3FC3}">
      <dgm:prSet/>
      <dgm:spPr/>
      <dgm:t>
        <a:bodyPr/>
        <a:lstStyle/>
        <a:p>
          <a:endParaRPr lang="en-US"/>
        </a:p>
      </dgm:t>
    </dgm:pt>
    <dgm:pt modelId="{F348BB84-F9F3-4FEB-9AE4-B3B4D52C010D}" type="sibTrans" cxnId="{8D39CE7C-A626-4D20-A256-BD5208DD3FC3}">
      <dgm:prSet/>
      <dgm:spPr/>
      <dgm:t>
        <a:bodyPr/>
        <a:lstStyle/>
        <a:p>
          <a:endParaRPr lang="en-US"/>
        </a:p>
      </dgm:t>
    </dgm:pt>
    <dgm:pt modelId="{213DC9C2-4424-4017-999A-767A586AED07}">
      <dgm:prSet phldrT="[Text]"/>
      <dgm:spPr/>
      <dgm:t>
        <a:bodyPr/>
        <a:lstStyle/>
        <a:p>
          <a:endParaRPr lang="en-US" dirty="0">
            <a:latin typeface="Corbel" panose="020B0503020204020204" pitchFamily="34" charset="0"/>
          </a:endParaRPr>
        </a:p>
      </dgm:t>
    </dgm:pt>
    <dgm:pt modelId="{D32D6E92-7D73-4A3C-BAFC-8C417051E175}" type="parTrans" cxnId="{3B1EFF32-7EFE-4FD2-99F4-46B6151D1BE9}">
      <dgm:prSet/>
      <dgm:spPr/>
      <dgm:t>
        <a:bodyPr/>
        <a:lstStyle/>
        <a:p>
          <a:endParaRPr lang="en-US"/>
        </a:p>
      </dgm:t>
    </dgm:pt>
    <dgm:pt modelId="{1FC6D858-9493-4042-9511-18DE77C412B8}" type="sibTrans" cxnId="{3B1EFF32-7EFE-4FD2-99F4-46B6151D1BE9}">
      <dgm:prSet/>
      <dgm:spPr/>
      <dgm:t>
        <a:bodyPr/>
        <a:lstStyle/>
        <a:p>
          <a:endParaRPr lang="en-US"/>
        </a:p>
      </dgm:t>
    </dgm:pt>
    <dgm:pt modelId="{7D337A82-CF5D-4779-B587-4A9215749C25}">
      <dgm:prSet/>
      <dgm:spPr/>
      <dgm:t>
        <a:bodyPr/>
        <a:lstStyle/>
        <a:p>
          <a:r>
            <a:rPr lang="en-US" dirty="0" smtClean="0">
              <a:latin typeface="Corbel" panose="020B0503020204020204" pitchFamily="34" charset="0"/>
            </a:rPr>
            <a:t>Increasing clinic access</a:t>
          </a:r>
        </a:p>
      </dgm:t>
    </dgm:pt>
    <dgm:pt modelId="{1EAA57CE-7C67-4B26-95B0-00DA3E1DC2B8}" type="parTrans" cxnId="{9DA05617-B9F9-42C8-8935-446F61016AE5}">
      <dgm:prSet/>
      <dgm:spPr/>
      <dgm:t>
        <a:bodyPr/>
        <a:lstStyle/>
        <a:p>
          <a:endParaRPr lang="en-US"/>
        </a:p>
      </dgm:t>
    </dgm:pt>
    <dgm:pt modelId="{391E84CD-7B00-4748-A7CB-4C03CDEF58AB}" type="sibTrans" cxnId="{9DA05617-B9F9-42C8-8935-446F61016AE5}">
      <dgm:prSet/>
      <dgm:spPr/>
      <dgm:t>
        <a:bodyPr/>
        <a:lstStyle/>
        <a:p>
          <a:endParaRPr lang="en-US"/>
        </a:p>
      </dgm:t>
    </dgm:pt>
    <dgm:pt modelId="{C07D228A-A5AA-4FC9-877F-16636107A65B}">
      <dgm:prSet/>
      <dgm:spPr/>
      <dgm:t>
        <a:bodyPr/>
        <a:lstStyle/>
        <a:p>
          <a:r>
            <a:rPr lang="en-US" dirty="0" smtClean="0">
              <a:latin typeface="Corbel" panose="020B0503020204020204" pitchFamily="34" charset="0"/>
            </a:rPr>
            <a:t>Health Services Advisory Committees</a:t>
          </a:r>
          <a:endParaRPr lang="en-US" dirty="0">
            <a:latin typeface="Corbel" panose="020B0503020204020204" pitchFamily="34" charset="0"/>
          </a:endParaRPr>
        </a:p>
      </dgm:t>
    </dgm:pt>
    <dgm:pt modelId="{1153753A-0EC0-4EFA-950E-1122CBEE1A09}" type="parTrans" cxnId="{FAF646DF-796D-4384-BA29-C4E74AB7D200}">
      <dgm:prSet/>
      <dgm:spPr/>
      <dgm:t>
        <a:bodyPr/>
        <a:lstStyle/>
        <a:p>
          <a:endParaRPr lang="en-US"/>
        </a:p>
      </dgm:t>
    </dgm:pt>
    <dgm:pt modelId="{24C15ECD-F32C-4654-B8AE-6DFF7B09B531}" type="sibTrans" cxnId="{FAF646DF-796D-4384-BA29-C4E74AB7D200}">
      <dgm:prSet/>
      <dgm:spPr/>
      <dgm:t>
        <a:bodyPr/>
        <a:lstStyle/>
        <a:p>
          <a:endParaRPr lang="en-US"/>
        </a:p>
      </dgm:t>
    </dgm:pt>
    <dgm:pt modelId="{98FE7D06-F163-4AA8-AB2A-F31A7D73D496}">
      <dgm:prSet/>
      <dgm:spPr/>
      <dgm:t>
        <a:bodyPr/>
        <a:lstStyle/>
        <a:p>
          <a:r>
            <a:rPr lang="en-US" dirty="0" smtClean="0">
              <a:latin typeface="Corbel"/>
            </a:rPr>
            <a:t>Government Affairs</a:t>
          </a:r>
          <a:endParaRPr lang="en-US" dirty="0">
            <a:latin typeface="Corbel"/>
          </a:endParaRPr>
        </a:p>
      </dgm:t>
    </dgm:pt>
    <dgm:pt modelId="{AD1E0A31-B209-40E7-AA33-92872FE95F95}" type="parTrans" cxnId="{404B1467-2433-4F3F-A2A0-A99701BC30EB}">
      <dgm:prSet/>
      <dgm:spPr/>
      <dgm:t>
        <a:bodyPr/>
        <a:lstStyle/>
        <a:p>
          <a:endParaRPr lang="en-US"/>
        </a:p>
      </dgm:t>
    </dgm:pt>
    <dgm:pt modelId="{E4C66A40-7BFA-4289-B2DA-3086B84B5C6A}" type="sibTrans" cxnId="{404B1467-2433-4F3F-A2A0-A99701BC30EB}">
      <dgm:prSet/>
      <dgm:spPr/>
      <dgm:t>
        <a:bodyPr/>
        <a:lstStyle/>
        <a:p>
          <a:endParaRPr lang="en-US"/>
        </a:p>
      </dgm:t>
    </dgm:pt>
    <dgm:pt modelId="{D735079D-6EF9-41E2-98C2-B321C49E48B0}">
      <dgm:prSet/>
      <dgm:spPr/>
      <dgm:t>
        <a:bodyPr/>
        <a:lstStyle/>
        <a:p>
          <a:r>
            <a:rPr lang="en-US" dirty="0" smtClean="0">
              <a:solidFill>
                <a:prstClr val="black"/>
              </a:solidFill>
            </a:rPr>
            <a:t>Childhood Asthma Leadership Coalition</a:t>
          </a:r>
          <a:endParaRPr lang="en-US" dirty="0" smtClean="0">
            <a:latin typeface="Corbel"/>
          </a:endParaRPr>
        </a:p>
      </dgm:t>
    </dgm:pt>
    <dgm:pt modelId="{A4B30ABB-6E91-4646-995E-1B3F4CC44C91}" type="parTrans" cxnId="{9EEA28A8-C15E-4BE2-B5FD-17976B54A27B}">
      <dgm:prSet/>
      <dgm:spPr/>
      <dgm:t>
        <a:bodyPr/>
        <a:lstStyle/>
        <a:p>
          <a:endParaRPr lang="en-US"/>
        </a:p>
      </dgm:t>
    </dgm:pt>
    <dgm:pt modelId="{E7E24572-5F3B-4D9D-9392-21E56773304A}" type="sibTrans" cxnId="{9EEA28A8-C15E-4BE2-B5FD-17976B54A27B}">
      <dgm:prSet/>
      <dgm:spPr/>
      <dgm:t>
        <a:bodyPr/>
        <a:lstStyle/>
        <a:p>
          <a:endParaRPr lang="en-US"/>
        </a:p>
      </dgm:t>
    </dgm:pt>
    <dgm:pt modelId="{ABA44FC1-CA40-43E0-8229-B550DDC56C2C}" type="pres">
      <dgm:prSet presAssocID="{BD08B166-9D6C-45C8-980D-B947D3A1CD3B}" presName="Name0" presStyleCnt="0">
        <dgm:presLayoutVars>
          <dgm:dir/>
        </dgm:presLayoutVars>
      </dgm:prSet>
      <dgm:spPr/>
      <dgm:t>
        <a:bodyPr/>
        <a:lstStyle/>
        <a:p>
          <a:endParaRPr lang="en-US"/>
        </a:p>
      </dgm:t>
    </dgm:pt>
    <dgm:pt modelId="{BD0A0C1A-4863-428C-8757-3843CEBE14F2}" type="pres">
      <dgm:prSet presAssocID="{8D360483-3EF9-43E9-ACFE-96B36FBF9B9E}" presName="composite" presStyleCnt="0"/>
      <dgm:spPr/>
      <dgm:t>
        <a:bodyPr/>
        <a:lstStyle/>
        <a:p>
          <a:endParaRPr lang="en-US"/>
        </a:p>
      </dgm:t>
    </dgm:pt>
    <dgm:pt modelId="{DE2DACF6-CE43-4B85-AF2D-19F08F894CCC}" type="pres">
      <dgm:prSet presAssocID="{8D360483-3EF9-43E9-ACFE-96B36FBF9B9E}" presName="Accent" presStyleLbl="alignAcc1" presStyleIdx="0" presStyleCnt="4"/>
      <dgm:spPr/>
      <dgm:t>
        <a:bodyPr/>
        <a:lstStyle/>
        <a:p>
          <a:endParaRPr lang="en-US"/>
        </a:p>
      </dgm:t>
    </dgm:pt>
    <dgm:pt modelId="{9E3CDB36-FFB2-406E-8CE7-8EE2A3016679}" type="pres">
      <dgm:prSet presAssocID="{8D360483-3EF9-43E9-ACFE-96B36FBF9B9E}" presName="Imag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701DC435-61A9-4C7B-BF10-5EFA648FDAEE}" type="pres">
      <dgm:prSet presAssocID="{8D360483-3EF9-43E9-ACFE-96B36FBF9B9E}" presName="Child" presStyleLbl="revTx" presStyleIdx="0" presStyleCnt="4">
        <dgm:presLayoutVars>
          <dgm:bulletEnabled val="1"/>
        </dgm:presLayoutVars>
      </dgm:prSet>
      <dgm:spPr/>
      <dgm:t>
        <a:bodyPr/>
        <a:lstStyle/>
        <a:p>
          <a:endParaRPr lang="en-US"/>
        </a:p>
      </dgm:t>
    </dgm:pt>
    <dgm:pt modelId="{5D1A24D2-7F7B-48A4-A3DD-56F2D4DE5EAD}" type="pres">
      <dgm:prSet presAssocID="{8D360483-3EF9-43E9-ACFE-96B36FBF9B9E}" presName="Parent" presStyleLbl="alignNode1" presStyleIdx="0" presStyleCnt="4">
        <dgm:presLayoutVars>
          <dgm:bulletEnabled val="1"/>
        </dgm:presLayoutVars>
      </dgm:prSet>
      <dgm:spPr/>
      <dgm:t>
        <a:bodyPr/>
        <a:lstStyle/>
        <a:p>
          <a:endParaRPr lang="en-US"/>
        </a:p>
      </dgm:t>
    </dgm:pt>
    <dgm:pt modelId="{C2B2A56E-1821-4F12-8711-4BB6B2564D04}" type="pres">
      <dgm:prSet presAssocID="{153B2983-2A26-4DC7-A3B6-A423D52CDFEC}" presName="sibTrans" presStyleCnt="0"/>
      <dgm:spPr/>
      <dgm:t>
        <a:bodyPr/>
        <a:lstStyle/>
        <a:p>
          <a:endParaRPr lang="en-US"/>
        </a:p>
      </dgm:t>
    </dgm:pt>
    <dgm:pt modelId="{E2C28DEB-7A1F-4C3E-ACE9-63F2535F96EC}" type="pres">
      <dgm:prSet presAssocID="{B99B6881-774E-4871-96DD-5C23850C54E5}" presName="composite" presStyleCnt="0"/>
      <dgm:spPr/>
      <dgm:t>
        <a:bodyPr/>
        <a:lstStyle/>
        <a:p>
          <a:endParaRPr lang="en-US"/>
        </a:p>
      </dgm:t>
    </dgm:pt>
    <dgm:pt modelId="{59F32F53-3952-4BF5-8A32-FC5529D59196}" type="pres">
      <dgm:prSet presAssocID="{B99B6881-774E-4871-96DD-5C23850C54E5}" presName="Accent" presStyleLbl="alignAcc1" presStyleIdx="1" presStyleCnt="4"/>
      <dgm:spPr/>
      <dgm:t>
        <a:bodyPr/>
        <a:lstStyle/>
        <a:p>
          <a:endParaRPr lang="en-US"/>
        </a:p>
      </dgm:t>
    </dgm:pt>
    <dgm:pt modelId="{3D34C2B8-CD6B-42D4-953D-4E902EB2546E}" type="pres">
      <dgm:prSet presAssocID="{B99B6881-774E-4871-96DD-5C23850C54E5}" presName="Image"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3F3D593C-0F7A-498F-A24C-48B8ADC28E93}" type="pres">
      <dgm:prSet presAssocID="{B99B6881-774E-4871-96DD-5C23850C54E5}" presName="Child" presStyleLbl="revTx" presStyleIdx="1" presStyleCnt="4">
        <dgm:presLayoutVars>
          <dgm:bulletEnabled val="1"/>
        </dgm:presLayoutVars>
      </dgm:prSet>
      <dgm:spPr/>
      <dgm:t>
        <a:bodyPr/>
        <a:lstStyle/>
        <a:p>
          <a:endParaRPr lang="en-US"/>
        </a:p>
      </dgm:t>
    </dgm:pt>
    <dgm:pt modelId="{976D6936-2BD9-4A2E-82B0-5E64DC717797}" type="pres">
      <dgm:prSet presAssocID="{B99B6881-774E-4871-96DD-5C23850C54E5}" presName="Parent" presStyleLbl="alignNode1" presStyleIdx="1" presStyleCnt="4">
        <dgm:presLayoutVars>
          <dgm:bulletEnabled val="1"/>
        </dgm:presLayoutVars>
      </dgm:prSet>
      <dgm:spPr/>
      <dgm:t>
        <a:bodyPr/>
        <a:lstStyle/>
        <a:p>
          <a:endParaRPr lang="en-US"/>
        </a:p>
      </dgm:t>
    </dgm:pt>
    <dgm:pt modelId="{46B5115A-0418-4BFC-A89F-B4C968532774}" type="pres">
      <dgm:prSet presAssocID="{9E4C82B0-5875-4773-B9D7-5D104515977D}" presName="sibTrans" presStyleCnt="0"/>
      <dgm:spPr/>
      <dgm:t>
        <a:bodyPr/>
        <a:lstStyle/>
        <a:p>
          <a:endParaRPr lang="en-US"/>
        </a:p>
      </dgm:t>
    </dgm:pt>
    <dgm:pt modelId="{8D557098-04BA-47FE-B29C-541E61BFC53A}" type="pres">
      <dgm:prSet presAssocID="{9787F4C8-345E-4FB8-B31B-74EBA91DEC54}" presName="composite" presStyleCnt="0"/>
      <dgm:spPr/>
      <dgm:t>
        <a:bodyPr/>
        <a:lstStyle/>
        <a:p>
          <a:endParaRPr lang="en-US"/>
        </a:p>
      </dgm:t>
    </dgm:pt>
    <dgm:pt modelId="{B2AAE9FE-FB6B-4A3F-9C9D-E4D1D63B9398}" type="pres">
      <dgm:prSet presAssocID="{9787F4C8-345E-4FB8-B31B-74EBA91DEC54}" presName="Accent" presStyleLbl="alignAcc1" presStyleIdx="2" presStyleCnt="4"/>
      <dgm:spPr/>
      <dgm:t>
        <a:bodyPr/>
        <a:lstStyle/>
        <a:p>
          <a:endParaRPr lang="en-US"/>
        </a:p>
      </dgm:t>
    </dgm:pt>
    <dgm:pt modelId="{70801EB8-C5B8-4574-8F2E-3908DE6E9F1D}" type="pres">
      <dgm:prSet presAssocID="{9787F4C8-345E-4FB8-B31B-74EBA91DEC54}" presName="Image"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64EC33C4-8AB4-44A8-A18E-5B07E656EF22}" type="pres">
      <dgm:prSet presAssocID="{9787F4C8-345E-4FB8-B31B-74EBA91DEC54}" presName="Child" presStyleLbl="revTx" presStyleIdx="2" presStyleCnt="4">
        <dgm:presLayoutVars>
          <dgm:bulletEnabled val="1"/>
        </dgm:presLayoutVars>
      </dgm:prSet>
      <dgm:spPr/>
      <dgm:t>
        <a:bodyPr/>
        <a:lstStyle/>
        <a:p>
          <a:endParaRPr lang="en-US"/>
        </a:p>
      </dgm:t>
    </dgm:pt>
    <dgm:pt modelId="{6535D1B9-4BC7-4762-B935-D08BCA52105D}" type="pres">
      <dgm:prSet presAssocID="{9787F4C8-345E-4FB8-B31B-74EBA91DEC54}" presName="Parent" presStyleLbl="alignNode1" presStyleIdx="2" presStyleCnt="4">
        <dgm:presLayoutVars>
          <dgm:bulletEnabled val="1"/>
        </dgm:presLayoutVars>
      </dgm:prSet>
      <dgm:spPr/>
      <dgm:t>
        <a:bodyPr/>
        <a:lstStyle/>
        <a:p>
          <a:endParaRPr lang="en-US"/>
        </a:p>
      </dgm:t>
    </dgm:pt>
    <dgm:pt modelId="{A3D43986-C362-4956-8971-E925DD82FDEA}" type="pres">
      <dgm:prSet presAssocID="{287FA6B0-5479-490B-B540-38CCC2FEF8D1}" presName="sibTrans" presStyleCnt="0"/>
      <dgm:spPr/>
      <dgm:t>
        <a:bodyPr/>
        <a:lstStyle/>
        <a:p>
          <a:endParaRPr lang="en-US"/>
        </a:p>
      </dgm:t>
    </dgm:pt>
    <dgm:pt modelId="{64D2FAB8-BCE3-477F-AE57-B67FBF36CBB8}" type="pres">
      <dgm:prSet presAssocID="{6A60818A-8865-4595-A258-48DE04BCF9D0}" presName="composite" presStyleCnt="0"/>
      <dgm:spPr/>
      <dgm:t>
        <a:bodyPr/>
        <a:lstStyle/>
        <a:p>
          <a:endParaRPr lang="en-US"/>
        </a:p>
      </dgm:t>
    </dgm:pt>
    <dgm:pt modelId="{1FEBA871-E309-4124-8931-ADA98D5F54D6}" type="pres">
      <dgm:prSet presAssocID="{6A60818A-8865-4595-A258-48DE04BCF9D0}" presName="Accent" presStyleLbl="alignAcc1" presStyleIdx="3" presStyleCnt="4"/>
      <dgm:spPr/>
      <dgm:t>
        <a:bodyPr/>
        <a:lstStyle/>
        <a:p>
          <a:endParaRPr lang="en-US"/>
        </a:p>
      </dgm:t>
    </dgm:pt>
    <dgm:pt modelId="{8C2104DA-FF8A-4D36-B19D-DD5CAB3C8A82}" type="pres">
      <dgm:prSet presAssocID="{6A60818A-8865-4595-A258-48DE04BCF9D0}" presName="Image"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31203AA5-715F-4785-A31C-70947C130CD0}" type="pres">
      <dgm:prSet presAssocID="{6A60818A-8865-4595-A258-48DE04BCF9D0}" presName="Child" presStyleLbl="revTx" presStyleIdx="3" presStyleCnt="4">
        <dgm:presLayoutVars>
          <dgm:bulletEnabled val="1"/>
        </dgm:presLayoutVars>
      </dgm:prSet>
      <dgm:spPr/>
      <dgm:t>
        <a:bodyPr/>
        <a:lstStyle/>
        <a:p>
          <a:endParaRPr lang="en-US"/>
        </a:p>
      </dgm:t>
    </dgm:pt>
    <dgm:pt modelId="{4D30DEA2-C211-40F7-AEB3-0A71F7F8A29F}" type="pres">
      <dgm:prSet presAssocID="{6A60818A-8865-4595-A258-48DE04BCF9D0}" presName="Parent" presStyleLbl="alignNode1" presStyleIdx="3" presStyleCnt="4">
        <dgm:presLayoutVars>
          <dgm:bulletEnabled val="1"/>
        </dgm:presLayoutVars>
      </dgm:prSet>
      <dgm:spPr/>
      <dgm:t>
        <a:bodyPr/>
        <a:lstStyle/>
        <a:p>
          <a:endParaRPr lang="en-US"/>
        </a:p>
      </dgm:t>
    </dgm:pt>
  </dgm:ptLst>
  <dgm:cxnLst>
    <dgm:cxn modelId="{E70F2B53-ABD5-4A9F-8B3E-5F035A563CBC}" type="presOf" srcId="{9787F4C8-345E-4FB8-B31B-74EBA91DEC54}" destId="{6535D1B9-4BC7-4762-B935-D08BCA52105D}" srcOrd="0" destOrd="0" presId="urn:microsoft.com/office/officeart/2008/layout/TitlePictureLineup"/>
    <dgm:cxn modelId="{A9E08F00-CB7B-4A21-926B-ED1698C78B12}" type="presOf" srcId="{FBAF6D14-A16F-440F-9CB3-4ED14F9A70D3}" destId="{701DC435-61A9-4C7B-BF10-5EFA648FDAEE}" srcOrd="0" destOrd="0" presId="urn:microsoft.com/office/officeart/2008/layout/TitlePictureLineup"/>
    <dgm:cxn modelId="{9EEA28A8-C15E-4BE2-B5FD-17976B54A27B}" srcId="{6A60818A-8865-4595-A258-48DE04BCF9D0}" destId="{D735079D-6EF9-41E2-98C2-B321C49E48B0}" srcOrd="1" destOrd="0" parTransId="{A4B30ABB-6E91-4646-995E-1B3F4CC44C91}" sibTransId="{E7E24572-5F3B-4D9D-9392-21E56773304A}"/>
    <dgm:cxn modelId="{B09546C9-7DC1-48C4-9B1E-DEF955C7B74B}" type="presOf" srcId="{7D337A82-CF5D-4779-B587-4A9215749C25}" destId="{701DC435-61A9-4C7B-BF10-5EFA648FDAEE}" srcOrd="0" destOrd="1" presId="urn:microsoft.com/office/officeart/2008/layout/TitlePictureLineup"/>
    <dgm:cxn modelId="{8783C779-6473-4D1D-AEE7-6A55BC29B761}" type="presOf" srcId="{B99B6881-774E-4871-96DD-5C23850C54E5}" destId="{976D6936-2BD9-4A2E-82B0-5E64DC717797}" srcOrd="0" destOrd="0" presId="urn:microsoft.com/office/officeart/2008/layout/TitlePictureLineup"/>
    <dgm:cxn modelId="{9806CF94-426F-4C67-B0EF-4CACDA46C43F}" type="presOf" srcId="{BD08B166-9D6C-45C8-980D-B947D3A1CD3B}" destId="{ABA44FC1-CA40-43E0-8229-B550DDC56C2C}" srcOrd="0" destOrd="0" presId="urn:microsoft.com/office/officeart/2008/layout/TitlePictureLineup"/>
    <dgm:cxn modelId="{7E0BF82D-6B02-4E30-8202-976000CCEB71}" srcId="{8D360483-3EF9-43E9-ACFE-96B36FBF9B9E}" destId="{FBAF6D14-A16F-440F-9CB3-4ED14F9A70D3}" srcOrd="0" destOrd="0" parTransId="{CDA82444-8663-440A-9580-6AD6813DFF66}" sibTransId="{73B0793C-49B6-4B1E-9E35-1F1975E2917C}"/>
    <dgm:cxn modelId="{153F1815-93B9-473B-8A07-B2D1ADFE471C}" srcId="{9787F4C8-345E-4FB8-B31B-74EBA91DEC54}" destId="{51B90F53-C94B-4151-AABE-8D869863FD92}" srcOrd="2" destOrd="0" parTransId="{8FC02AF3-ABB3-4B99-9A46-6191DD6CF7C2}" sibTransId="{55445454-E58E-4635-A543-48D5FCE54AEF}"/>
    <dgm:cxn modelId="{289753BB-6459-4F1F-A49F-90A96198D811}" type="presOf" srcId="{A96AECE3-7F9A-48F6-9A1D-0472963BEC67}" destId="{3F3D593C-0F7A-498F-A24C-48B8ADC28E93}" srcOrd="0" destOrd="1" presId="urn:microsoft.com/office/officeart/2008/layout/TitlePictureLineup"/>
    <dgm:cxn modelId="{9DA05617-B9F9-42C8-8935-446F61016AE5}" srcId="{8D360483-3EF9-43E9-ACFE-96B36FBF9B9E}" destId="{7D337A82-CF5D-4779-B587-4A9215749C25}" srcOrd="1" destOrd="0" parTransId="{1EAA57CE-7C67-4B26-95B0-00DA3E1DC2B8}" sibTransId="{391E84CD-7B00-4748-A7CB-4C03CDEF58AB}"/>
    <dgm:cxn modelId="{1AB0F714-DE01-4040-BB8F-7E91B62E3AD6}" type="presOf" srcId="{6A60818A-8865-4595-A258-48DE04BCF9D0}" destId="{4D30DEA2-C211-40F7-AEB3-0A71F7F8A29F}" srcOrd="0" destOrd="0" presId="urn:microsoft.com/office/officeart/2008/layout/TitlePictureLineup"/>
    <dgm:cxn modelId="{B46E97B0-F2DF-4E72-B622-385A3C9837C2}" type="presOf" srcId="{E3660D77-84A5-4FB3-98B9-028ABF8962E0}" destId="{3F3D593C-0F7A-498F-A24C-48B8ADC28E93}" srcOrd="0" destOrd="3" presId="urn:microsoft.com/office/officeart/2008/layout/TitlePictureLineup"/>
    <dgm:cxn modelId="{64E53F23-3C37-4506-99E1-0127EC372CDA}" srcId="{BD08B166-9D6C-45C8-980D-B947D3A1CD3B}" destId="{8D360483-3EF9-43E9-ACFE-96B36FBF9B9E}" srcOrd="0" destOrd="0" parTransId="{2AE0E2D3-E8E9-429A-8084-DAE5A96D9E2A}" sibTransId="{153B2983-2A26-4DC7-A3B6-A423D52CDFEC}"/>
    <dgm:cxn modelId="{EC932177-E87E-49D0-9DD9-1EDEE6F6D361}" srcId="{BD08B166-9D6C-45C8-980D-B947D3A1CD3B}" destId="{9787F4C8-345E-4FB8-B31B-74EBA91DEC54}" srcOrd="2" destOrd="0" parTransId="{C71520A1-6CC1-4A44-B089-C1EB9D8B1CBE}" sibTransId="{287FA6B0-5479-490B-B540-38CCC2FEF8D1}"/>
    <dgm:cxn modelId="{4C907496-B7B3-4888-857B-C5DE1F665E4A}" srcId="{B99B6881-774E-4871-96DD-5C23850C54E5}" destId="{1F98796B-8186-49F1-9A5F-0B73A8423BBB}" srcOrd="0" destOrd="0" parTransId="{C917A6CE-B09C-4AE2-86FE-D0A535DDF78D}" sibTransId="{6C520E18-A1CE-4D0A-8942-749D60AD8460}"/>
    <dgm:cxn modelId="{7E581702-C55D-4951-896F-331D9CDC1676}" type="presOf" srcId="{3A2597AE-2E88-4904-AADA-596DC23C9176}" destId="{3F3D593C-0F7A-498F-A24C-48B8ADC28E93}" srcOrd="0" destOrd="2" presId="urn:microsoft.com/office/officeart/2008/layout/TitlePictureLineup"/>
    <dgm:cxn modelId="{14D915B5-5FD7-4C5D-A22E-117AAE78F281}" type="presOf" srcId="{98FE7D06-F163-4AA8-AB2A-F31A7D73D496}" destId="{31203AA5-715F-4785-A31C-70947C130CD0}" srcOrd="0" destOrd="2" presId="urn:microsoft.com/office/officeart/2008/layout/TitlePictureLineup"/>
    <dgm:cxn modelId="{6E91F51E-F49B-444B-8F4E-B5B8A30A6D4A}" srcId="{6A60818A-8865-4595-A258-48DE04BCF9D0}" destId="{EE652992-1F84-42FA-9829-F2AE5F21909F}" srcOrd="0" destOrd="0" parTransId="{A3FCCD8C-9CE8-4EAC-BB0F-C0E50032AED8}" sibTransId="{3E461D0A-C8FF-4334-B8A6-49AB3266639F}"/>
    <dgm:cxn modelId="{5FC65C6A-5B18-45CF-B8CF-C625CC6C2ED0}" type="presOf" srcId="{51B90F53-C94B-4151-AABE-8D869863FD92}" destId="{64EC33C4-8AB4-44A8-A18E-5B07E656EF22}" srcOrd="0" destOrd="2" presId="urn:microsoft.com/office/officeart/2008/layout/TitlePictureLineup"/>
    <dgm:cxn modelId="{FAF646DF-796D-4384-BA29-C4E74AB7D200}" srcId="{8D360483-3EF9-43E9-ACFE-96B36FBF9B9E}" destId="{C07D228A-A5AA-4FC9-877F-16636107A65B}" srcOrd="2" destOrd="0" parTransId="{1153753A-0EC0-4EFA-950E-1122CBEE1A09}" sibTransId="{24C15ECD-F32C-4654-B8AE-6DFF7B09B531}"/>
    <dgm:cxn modelId="{4CE64A5B-156B-4E32-B45D-310E300CDD5F}" type="presOf" srcId="{EE652992-1F84-42FA-9829-F2AE5F21909F}" destId="{31203AA5-715F-4785-A31C-70947C130CD0}" srcOrd="0" destOrd="0" presId="urn:microsoft.com/office/officeart/2008/layout/TitlePictureLineup"/>
    <dgm:cxn modelId="{404B1467-2433-4F3F-A2A0-A99701BC30EB}" srcId="{6A60818A-8865-4595-A258-48DE04BCF9D0}" destId="{98FE7D06-F163-4AA8-AB2A-F31A7D73D496}" srcOrd="2" destOrd="0" parTransId="{AD1E0A31-B209-40E7-AA33-92872FE95F95}" sibTransId="{E4C66A40-7BFA-4289-B2DA-3086B84B5C6A}"/>
    <dgm:cxn modelId="{CE8A7EF7-2829-477A-B8F3-434A69766202}" srcId="{BD08B166-9D6C-45C8-980D-B947D3A1CD3B}" destId="{B99B6881-774E-4871-96DD-5C23850C54E5}" srcOrd="1" destOrd="0" parTransId="{79FEC0CF-F363-4498-AB4C-207779709E1F}" sibTransId="{9E4C82B0-5875-4773-B9D7-5D104515977D}"/>
    <dgm:cxn modelId="{EBD61AA1-9335-4274-A3D4-91E154DDFCAE}" srcId="{9787F4C8-345E-4FB8-B31B-74EBA91DEC54}" destId="{8A4C1CC6-0DB0-4478-81D8-D9C9A1BFF8CE}" srcOrd="0" destOrd="0" parTransId="{4972F173-2D45-4D6C-9B3D-E0BA46481CC5}" sibTransId="{E0E069B7-D9D6-4C64-B064-FF397D8F146A}"/>
    <dgm:cxn modelId="{8D39CE7C-A626-4D20-A256-BD5208DD3FC3}" srcId="{B99B6881-774E-4871-96DD-5C23850C54E5}" destId="{3A2597AE-2E88-4904-AADA-596DC23C9176}" srcOrd="2" destOrd="0" parTransId="{CA31BEB7-8693-4731-8C79-9F301E324338}" sibTransId="{F348BB84-F9F3-4FEB-9AE4-B3B4D52C010D}"/>
    <dgm:cxn modelId="{3B1EFF32-7EFE-4FD2-99F4-46B6151D1BE9}" srcId="{6A60818A-8865-4595-A258-48DE04BCF9D0}" destId="{213DC9C2-4424-4017-999A-767A586AED07}" srcOrd="3" destOrd="0" parTransId="{D32D6E92-7D73-4A3C-BAFC-8C417051E175}" sibTransId="{1FC6D858-9493-4042-9511-18DE77C412B8}"/>
    <dgm:cxn modelId="{0A3F9851-06C6-4201-A15C-10A6ACC2FE48}" type="presOf" srcId="{8D360483-3EF9-43E9-ACFE-96B36FBF9B9E}" destId="{5D1A24D2-7F7B-48A4-A3DD-56F2D4DE5EAD}" srcOrd="0" destOrd="0" presId="urn:microsoft.com/office/officeart/2008/layout/TitlePictureLineup"/>
    <dgm:cxn modelId="{680B3333-552B-45EA-AD7E-066E966E5309}" srcId="{9787F4C8-345E-4FB8-B31B-74EBA91DEC54}" destId="{2120B151-6204-4055-BD90-BAB408E8E194}" srcOrd="1" destOrd="0" parTransId="{4B2EFB67-8D9D-4BF0-A814-609FDAB756AA}" sibTransId="{E23B24DA-FD38-4B9B-BA57-C911BD19C52F}"/>
    <dgm:cxn modelId="{845B0F39-F7B5-4D72-B75E-9F1EC62E5573}" srcId="{B99B6881-774E-4871-96DD-5C23850C54E5}" destId="{E3660D77-84A5-4FB3-98B9-028ABF8962E0}" srcOrd="3" destOrd="0" parTransId="{F29C5269-5B21-4F7F-AD68-8B6091B94642}" sibTransId="{BDFB6391-021C-42D2-A362-27E78B0F99B7}"/>
    <dgm:cxn modelId="{FC0F7717-B4C2-4909-84B6-DBB2C77BCA3C}" type="presOf" srcId="{C07D228A-A5AA-4FC9-877F-16636107A65B}" destId="{701DC435-61A9-4C7B-BF10-5EFA648FDAEE}" srcOrd="0" destOrd="2" presId="urn:microsoft.com/office/officeart/2008/layout/TitlePictureLineup"/>
    <dgm:cxn modelId="{34398FFC-21B2-418F-8CFB-0CCA91F6E0A7}" srcId="{B99B6881-774E-4871-96DD-5C23850C54E5}" destId="{A96AECE3-7F9A-48F6-9A1D-0472963BEC67}" srcOrd="1" destOrd="0" parTransId="{C0C52E17-6AFA-48CA-8654-7A9D79ECBE0E}" sibTransId="{CF1DDB9B-674E-4F0F-898F-D14801235965}"/>
    <dgm:cxn modelId="{EB850AB7-EF3C-4CEF-A87F-27C892D52EC0}" type="presOf" srcId="{8A4C1CC6-0DB0-4478-81D8-D9C9A1BFF8CE}" destId="{64EC33C4-8AB4-44A8-A18E-5B07E656EF22}" srcOrd="0" destOrd="0" presId="urn:microsoft.com/office/officeart/2008/layout/TitlePictureLineup"/>
    <dgm:cxn modelId="{A4EE6101-0E6B-4379-89E2-CF3A34629B91}" type="presOf" srcId="{1F98796B-8186-49F1-9A5F-0B73A8423BBB}" destId="{3F3D593C-0F7A-498F-A24C-48B8ADC28E93}" srcOrd="0" destOrd="0" presId="urn:microsoft.com/office/officeart/2008/layout/TitlePictureLineup"/>
    <dgm:cxn modelId="{F5501A25-9981-4040-8F03-764E2BA619E5}" type="presOf" srcId="{D735079D-6EF9-41E2-98C2-B321C49E48B0}" destId="{31203AA5-715F-4785-A31C-70947C130CD0}" srcOrd="0" destOrd="1" presId="urn:microsoft.com/office/officeart/2008/layout/TitlePictureLineup"/>
    <dgm:cxn modelId="{837CF9CC-2738-4D5A-AE3A-82D1CB97B428}" srcId="{BD08B166-9D6C-45C8-980D-B947D3A1CD3B}" destId="{6A60818A-8865-4595-A258-48DE04BCF9D0}" srcOrd="3" destOrd="0" parTransId="{7AB42DD2-7C9F-4BAD-9DE8-BBC89738DDF3}" sibTransId="{823097E9-152E-40C7-B403-C0494708717F}"/>
    <dgm:cxn modelId="{1C7F27FA-E45B-4FB7-A5C0-B571857A61FF}" type="presOf" srcId="{213DC9C2-4424-4017-999A-767A586AED07}" destId="{31203AA5-715F-4785-A31C-70947C130CD0}" srcOrd="0" destOrd="3" presId="urn:microsoft.com/office/officeart/2008/layout/TitlePictureLineup"/>
    <dgm:cxn modelId="{76A48977-A6D6-4E02-A5CA-1BDFC97D97B8}" type="presOf" srcId="{2120B151-6204-4055-BD90-BAB408E8E194}" destId="{64EC33C4-8AB4-44A8-A18E-5B07E656EF22}" srcOrd="0" destOrd="1" presId="urn:microsoft.com/office/officeart/2008/layout/TitlePictureLineup"/>
    <dgm:cxn modelId="{1E0582E0-2E68-415D-AA33-763450AAA035}" type="presParOf" srcId="{ABA44FC1-CA40-43E0-8229-B550DDC56C2C}" destId="{BD0A0C1A-4863-428C-8757-3843CEBE14F2}" srcOrd="0" destOrd="0" presId="urn:microsoft.com/office/officeart/2008/layout/TitlePictureLineup"/>
    <dgm:cxn modelId="{F4C7FD4C-D30D-4BD5-9D68-919CA5E31C94}" type="presParOf" srcId="{BD0A0C1A-4863-428C-8757-3843CEBE14F2}" destId="{DE2DACF6-CE43-4B85-AF2D-19F08F894CCC}" srcOrd="0" destOrd="0" presId="urn:microsoft.com/office/officeart/2008/layout/TitlePictureLineup"/>
    <dgm:cxn modelId="{145158E6-8A99-4E2C-83BA-63394E467611}" type="presParOf" srcId="{BD0A0C1A-4863-428C-8757-3843CEBE14F2}" destId="{9E3CDB36-FFB2-406E-8CE7-8EE2A3016679}" srcOrd="1" destOrd="0" presId="urn:microsoft.com/office/officeart/2008/layout/TitlePictureLineup"/>
    <dgm:cxn modelId="{BFD59B04-921D-4227-BCAB-95D377BCA16C}" type="presParOf" srcId="{BD0A0C1A-4863-428C-8757-3843CEBE14F2}" destId="{701DC435-61A9-4C7B-BF10-5EFA648FDAEE}" srcOrd="2" destOrd="0" presId="urn:microsoft.com/office/officeart/2008/layout/TitlePictureLineup"/>
    <dgm:cxn modelId="{849CA9BE-A2ED-4E9A-A23B-CD63DB56E39C}" type="presParOf" srcId="{BD0A0C1A-4863-428C-8757-3843CEBE14F2}" destId="{5D1A24D2-7F7B-48A4-A3DD-56F2D4DE5EAD}" srcOrd="3" destOrd="0" presId="urn:microsoft.com/office/officeart/2008/layout/TitlePictureLineup"/>
    <dgm:cxn modelId="{8C439E30-A3C2-4C6C-A2DD-35E950F39BEE}" type="presParOf" srcId="{ABA44FC1-CA40-43E0-8229-B550DDC56C2C}" destId="{C2B2A56E-1821-4F12-8711-4BB6B2564D04}" srcOrd="1" destOrd="0" presId="urn:microsoft.com/office/officeart/2008/layout/TitlePictureLineup"/>
    <dgm:cxn modelId="{0022EDB3-9262-4556-8C4E-C1888AAFA38D}" type="presParOf" srcId="{ABA44FC1-CA40-43E0-8229-B550DDC56C2C}" destId="{E2C28DEB-7A1F-4C3E-ACE9-63F2535F96EC}" srcOrd="2" destOrd="0" presId="urn:microsoft.com/office/officeart/2008/layout/TitlePictureLineup"/>
    <dgm:cxn modelId="{20201972-109F-4ED9-8B50-57CFE9BBC2BA}" type="presParOf" srcId="{E2C28DEB-7A1F-4C3E-ACE9-63F2535F96EC}" destId="{59F32F53-3952-4BF5-8A32-FC5529D59196}" srcOrd="0" destOrd="0" presId="urn:microsoft.com/office/officeart/2008/layout/TitlePictureLineup"/>
    <dgm:cxn modelId="{AD2F8356-5486-4B5A-A6BD-73635C59C1DB}" type="presParOf" srcId="{E2C28DEB-7A1F-4C3E-ACE9-63F2535F96EC}" destId="{3D34C2B8-CD6B-42D4-953D-4E902EB2546E}" srcOrd="1" destOrd="0" presId="urn:microsoft.com/office/officeart/2008/layout/TitlePictureLineup"/>
    <dgm:cxn modelId="{B143E308-646B-4128-B53F-33773505C942}" type="presParOf" srcId="{E2C28DEB-7A1F-4C3E-ACE9-63F2535F96EC}" destId="{3F3D593C-0F7A-498F-A24C-48B8ADC28E93}" srcOrd="2" destOrd="0" presId="urn:microsoft.com/office/officeart/2008/layout/TitlePictureLineup"/>
    <dgm:cxn modelId="{4BD703E1-45A2-48B6-AEA6-58C0EBD9BEAF}" type="presParOf" srcId="{E2C28DEB-7A1F-4C3E-ACE9-63F2535F96EC}" destId="{976D6936-2BD9-4A2E-82B0-5E64DC717797}" srcOrd="3" destOrd="0" presId="urn:microsoft.com/office/officeart/2008/layout/TitlePictureLineup"/>
    <dgm:cxn modelId="{8DFEAFF7-C6B9-4666-AC2A-ECAD287366C7}" type="presParOf" srcId="{ABA44FC1-CA40-43E0-8229-B550DDC56C2C}" destId="{46B5115A-0418-4BFC-A89F-B4C968532774}" srcOrd="3" destOrd="0" presId="urn:microsoft.com/office/officeart/2008/layout/TitlePictureLineup"/>
    <dgm:cxn modelId="{3EA1376C-AE83-473F-9727-FDB54651FE08}" type="presParOf" srcId="{ABA44FC1-CA40-43E0-8229-B550DDC56C2C}" destId="{8D557098-04BA-47FE-B29C-541E61BFC53A}" srcOrd="4" destOrd="0" presId="urn:microsoft.com/office/officeart/2008/layout/TitlePictureLineup"/>
    <dgm:cxn modelId="{00FE2D33-DD44-482F-9780-D36A9D575197}" type="presParOf" srcId="{8D557098-04BA-47FE-B29C-541E61BFC53A}" destId="{B2AAE9FE-FB6B-4A3F-9C9D-E4D1D63B9398}" srcOrd="0" destOrd="0" presId="urn:microsoft.com/office/officeart/2008/layout/TitlePictureLineup"/>
    <dgm:cxn modelId="{C1042D58-F314-4F87-9A1B-78E4F5C3ECC1}" type="presParOf" srcId="{8D557098-04BA-47FE-B29C-541E61BFC53A}" destId="{70801EB8-C5B8-4574-8F2E-3908DE6E9F1D}" srcOrd="1" destOrd="0" presId="urn:microsoft.com/office/officeart/2008/layout/TitlePictureLineup"/>
    <dgm:cxn modelId="{02607786-4F07-40B9-A9EF-74BBB0DB1510}" type="presParOf" srcId="{8D557098-04BA-47FE-B29C-541E61BFC53A}" destId="{64EC33C4-8AB4-44A8-A18E-5B07E656EF22}" srcOrd="2" destOrd="0" presId="urn:microsoft.com/office/officeart/2008/layout/TitlePictureLineup"/>
    <dgm:cxn modelId="{76B28197-D650-4E73-AD23-865981E9898B}" type="presParOf" srcId="{8D557098-04BA-47FE-B29C-541E61BFC53A}" destId="{6535D1B9-4BC7-4762-B935-D08BCA52105D}" srcOrd="3" destOrd="0" presId="urn:microsoft.com/office/officeart/2008/layout/TitlePictureLineup"/>
    <dgm:cxn modelId="{DB2E723C-77F5-4BE9-8557-C52F460DEB92}" type="presParOf" srcId="{ABA44FC1-CA40-43E0-8229-B550DDC56C2C}" destId="{A3D43986-C362-4956-8971-E925DD82FDEA}" srcOrd="5" destOrd="0" presId="urn:microsoft.com/office/officeart/2008/layout/TitlePictureLineup"/>
    <dgm:cxn modelId="{9F426581-9721-400C-B6FF-6F416537F954}" type="presParOf" srcId="{ABA44FC1-CA40-43E0-8229-B550DDC56C2C}" destId="{64D2FAB8-BCE3-477F-AE57-B67FBF36CBB8}" srcOrd="6" destOrd="0" presId="urn:microsoft.com/office/officeart/2008/layout/TitlePictureLineup"/>
    <dgm:cxn modelId="{DB9DD61F-1E63-4D94-86F6-C2558AA9178D}" type="presParOf" srcId="{64D2FAB8-BCE3-477F-AE57-B67FBF36CBB8}" destId="{1FEBA871-E309-4124-8931-ADA98D5F54D6}" srcOrd="0" destOrd="0" presId="urn:microsoft.com/office/officeart/2008/layout/TitlePictureLineup"/>
    <dgm:cxn modelId="{760391CE-3FC2-4CDB-8A57-A1F0F84C07C1}" type="presParOf" srcId="{64D2FAB8-BCE3-477F-AE57-B67FBF36CBB8}" destId="{8C2104DA-FF8A-4D36-B19D-DD5CAB3C8A82}" srcOrd="1" destOrd="0" presId="urn:microsoft.com/office/officeart/2008/layout/TitlePictureLineup"/>
    <dgm:cxn modelId="{1E689A8E-07C7-42A4-9CF2-86AEB94BCE69}" type="presParOf" srcId="{64D2FAB8-BCE3-477F-AE57-B67FBF36CBB8}" destId="{31203AA5-715F-4785-A31C-70947C130CD0}" srcOrd="2" destOrd="0" presId="urn:microsoft.com/office/officeart/2008/layout/TitlePictureLineup"/>
    <dgm:cxn modelId="{E404893D-3232-415E-97C6-77ECA7A8E738}" type="presParOf" srcId="{64D2FAB8-BCE3-477F-AE57-B67FBF36CBB8}" destId="{4D30DEA2-C211-40F7-AEB3-0A71F7F8A29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EB009B-15EB-4B5E-9DE3-CBD1750FE5C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4E92AE1A-A199-4A4B-9693-ADCEFEC236DA}">
      <dgm:prSet/>
      <dgm:spPr/>
      <dgm:t>
        <a:bodyPr/>
        <a:lstStyle/>
        <a:p>
          <a:r>
            <a:rPr lang="en-US" dirty="0" smtClean="0">
              <a:sym typeface="Wingdings" panose="05000000000000000000" pitchFamily="2" charset="2"/>
            </a:rPr>
            <a:t>Community Asthma Navigator for DC (CAN-DC)</a:t>
          </a:r>
          <a:endParaRPr lang="en-US" dirty="0" smtClean="0"/>
        </a:p>
      </dgm:t>
    </dgm:pt>
    <dgm:pt modelId="{2769233A-6EF9-4A33-A24B-C8263BB39038}" type="parTrans" cxnId="{98009A68-4F58-47C6-90CA-0956E198D480}">
      <dgm:prSet/>
      <dgm:spPr/>
      <dgm:t>
        <a:bodyPr/>
        <a:lstStyle/>
        <a:p>
          <a:endParaRPr lang="en-US"/>
        </a:p>
      </dgm:t>
    </dgm:pt>
    <dgm:pt modelId="{740A86DF-7361-47D2-9E03-02BD2DFCBB01}" type="sibTrans" cxnId="{98009A68-4F58-47C6-90CA-0956E198D480}">
      <dgm:prSet/>
      <dgm:spPr/>
      <dgm:t>
        <a:bodyPr/>
        <a:lstStyle/>
        <a:p>
          <a:endParaRPr lang="en-US"/>
        </a:p>
      </dgm:t>
    </dgm:pt>
    <dgm:pt modelId="{FCC05C1B-624B-4C72-A7BC-0217802F0267}">
      <dgm:prSet/>
      <dgm:spPr/>
      <dgm:t>
        <a:bodyPr/>
        <a:lstStyle/>
        <a:p>
          <a:r>
            <a:rPr lang="en-US" dirty="0" smtClean="0">
              <a:sym typeface="Wingdings" panose="05000000000000000000" pitchFamily="2" charset="2"/>
            </a:rPr>
            <a:t>Integration of existing community-based programs addressing the medical, family, home, and community needs of children with asthma utilizing a community asthma navigator to coordinate services</a:t>
          </a:r>
        </a:p>
      </dgm:t>
    </dgm:pt>
    <dgm:pt modelId="{C29A9183-E602-455E-8B41-7B989003C740}" type="parTrans" cxnId="{3DEA9AD2-85BA-4E40-B31C-19EE85740965}">
      <dgm:prSet/>
      <dgm:spPr/>
      <dgm:t>
        <a:bodyPr/>
        <a:lstStyle/>
        <a:p>
          <a:endParaRPr lang="en-US"/>
        </a:p>
      </dgm:t>
    </dgm:pt>
    <dgm:pt modelId="{02B49769-21AB-4672-87F9-59865DF12EFC}" type="sibTrans" cxnId="{3DEA9AD2-85BA-4E40-B31C-19EE85740965}">
      <dgm:prSet/>
      <dgm:spPr/>
      <dgm:t>
        <a:bodyPr/>
        <a:lstStyle/>
        <a:p>
          <a:endParaRPr lang="en-US"/>
        </a:p>
      </dgm:t>
    </dgm:pt>
    <dgm:pt modelId="{74713032-D93E-4CF5-86EB-64A917242B7C}">
      <dgm:prSet phldrT="[Text]"/>
      <dgm:spPr/>
      <dgm:t>
        <a:bodyPr/>
        <a:lstStyle/>
        <a:p>
          <a:r>
            <a:rPr lang="en-US" dirty="0" smtClean="0"/>
            <a:t>Breathe with Ease: A Unique Approach to Managing Stress (BEAMS)</a:t>
          </a:r>
        </a:p>
      </dgm:t>
    </dgm:pt>
    <dgm:pt modelId="{2DE647ED-8540-4AB2-8064-90379C1E9D2E}" type="parTrans" cxnId="{A8AD0512-3804-4FE9-8434-72F7E7E0B2E5}">
      <dgm:prSet/>
      <dgm:spPr/>
      <dgm:t>
        <a:bodyPr/>
        <a:lstStyle/>
        <a:p>
          <a:endParaRPr lang="en-US"/>
        </a:p>
      </dgm:t>
    </dgm:pt>
    <dgm:pt modelId="{B79ADCFC-CCDD-4632-9324-EB658A016616}" type="sibTrans" cxnId="{A8AD0512-3804-4FE9-8434-72F7E7E0B2E5}">
      <dgm:prSet/>
      <dgm:spPr/>
      <dgm:t>
        <a:bodyPr/>
        <a:lstStyle/>
        <a:p>
          <a:endParaRPr lang="en-US"/>
        </a:p>
      </dgm:t>
    </dgm:pt>
    <dgm:pt modelId="{8FF086D0-31DE-4F6E-B402-94C62A16145D}">
      <dgm:prSet phldrT="[Text]"/>
      <dgm:spPr/>
      <dgm:t>
        <a:bodyPr/>
        <a:lstStyle/>
        <a:p>
          <a:r>
            <a:rPr lang="en-US" dirty="0" smtClean="0"/>
            <a:t>Aims to improve asthma outcomes among African American children in DC by studying the impact of a stress management program for parents of children with asthma</a:t>
          </a:r>
          <a:endParaRPr lang="en-US" dirty="0"/>
        </a:p>
      </dgm:t>
    </dgm:pt>
    <dgm:pt modelId="{D56D7E59-0114-43B2-A52F-E5642B6B6CBA}" type="parTrans" cxnId="{9105FEE3-B97B-4753-A568-0CF18EBF7E52}">
      <dgm:prSet/>
      <dgm:spPr/>
      <dgm:t>
        <a:bodyPr/>
        <a:lstStyle/>
        <a:p>
          <a:endParaRPr lang="en-US"/>
        </a:p>
      </dgm:t>
    </dgm:pt>
    <dgm:pt modelId="{CB1300CA-1825-45A3-8F34-BE4ED68D110A}" type="sibTrans" cxnId="{9105FEE3-B97B-4753-A568-0CF18EBF7E52}">
      <dgm:prSet/>
      <dgm:spPr/>
      <dgm:t>
        <a:bodyPr/>
        <a:lstStyle/>
        <a:p>
          <a:endParaRPr lang="en-US"/>
        </a:p>
      </dgm:t>
    </dgm:pt>
    <dgm:pt modelId="{18AE8155-154A-4736-8F4D-40CE644ED027}">
      <dgm:prSet/>
      <dgm:spPr/>
      <dgm:t>
        <a:bodyPr/>
        <a:lstStyle/>
        <a:p>
          <a:r>
            <a:rPr lang="en-US" dirty="0" smtClean="0"/>
            <a:t>Inner City Asthma Consortium (ICAC)</a:t>
          </a:r>
        </a:p>
      </dgm:t>
    </dgm:pt>
    <dgm:pt modelId="{A2EDF1DD-52DD-4773-8CEF-077F72769543}" type="parTrans" cxnId="{67133C99-0F7B-4825-9583-2A1534699E0B}">
      <dgm:prSet/>
      <dgm:spPr/>
      <dgm:t>
        <a:bodyPr/>
        <a:lstStyle/>
        <a:p>
          <a:endParaRPr lang="en-US"/>
        </a:p>
      </dgm:t>
    </dgm:pt>
    <dgm:pt modelId="{8FF69E7A-FCE4-496A-BE76-FC58F9E1F166}" type="sibTrans" cxnId="{67133C99-0F7B-4825-9583-2A1534699E0B}">
      <dgm:prSet/>
      <dgm:spPr/>
      <dgm:t>
        <a:bodyPr/>
        <a:lstStyle/>
        <a:p>
          <a:endParaRPr lang="en-US"/>
        </a:p>
      </dgm:t>
    </dgm:pt>
    <dgm:pt modelId="{E61F79F9-C1C5-4F6F-8F23-FA4EC75AECC3}">
      <dgm:prSet/>
      <dgm:spPr/>
      <dgm:t>
        <a:bodyPr/>
        <a:lstStyle/>
        <a:p>
          <a:r>
            <a:rPr lang="en-US" dirty="0" smtClean="0"/>
            <a:t>Immunomodulator trials and asthma characterization studies</a:t>
          </a:r>
        </a:p>
      </dgm:t>
    </dgm:pt>
    <dgm:pt modelId="{3D496187-0046-4869-B5FA-F38D9E803921}" type="parTrans" cxnId="{EBC23038-1CD5-4CEC-AC27-2F8DF3797467}">
      <dgm:prSet/>
      <dgm:spPr/>
      <dgm:t>
        <a:bodyPr/>
        <a:lstStyle/>
        <a:p>
          <a:endParaRPr lang="en-US"/>
        </a:p>
      </dgm:t>
    </dgm:pt>
    <dgm:pt modelId="{860A25C1-EE2C-42D2-B3DE-2B73B2EDA9B6}" type="sibTrans" cxnId="{EBC23038-1CD5-4CEC-AC27-2F8DF3797467}">
      <dgm:prSet/>
      <dgm:spPr/>
      <dgm:t>
        <a:bodyPr/>
        <a:lstStyle/>
        <a:p>
          <a:endParaRPr lang="en-US"/>
        </a:p>
      </dgm:t>
    </dgm:pt>
    <dgm:pt modelId="{4E27E937-DC14-4354-9EC5-3A9632F4EF8F}">
      <dgm:prSet/>
      <dgm:spPr/>
      <dgm:t>
        <a:bodyPr/>
        <a:lstStyle/>
        <a:p>
          <a:r>
            <a:rPr lang="en-US" dirty="0" smtClean="0"/>
            <a:t>Oral Bacterial Extract (ORBEX)</a:t>
          </a:r>
          <a:endParaRPr lang="en-US" dirty="0"/>
        </a:p>
      </dgm:t>
    </dgm:pt>
    <dgm:pt modelId="{D73595D7-65AA-4387-92A4-27F434A30786}" type="parTrans" cxnId="{817B6ACB-AC28-4083-B834-5E8166013BA5}">
      <dgm:prSet/>
      <dgm:spPr/>
      <dgm:t>
        <a:bodyPr/>
        <a:lstStyle/>
        <a:p>
          <a:endParaRPr lang="en-US"/>
        </a:p>
      </dgm:t>
    </dgm:pt>
    <dgm:pt modelId="{91040D1B-B539-4B17-A6B4-80E881DD7275}" type="sibTrans" cxnId="{817B6ACB-AC28-4083-B834-5E8166013BA5}">
      <dgm:prSet/>
      <dgm:spPr/>
      <dgm:t>
        <a:bodyPr/>
        <a:lstStyle/>
        <a:p>
          <a:endParaRPr lang="en-US"/>
        </a:p>
      </dgm:t>
    </dgm:pt>
    <dgm:pt modelId="{F8F6D06D-2E64-41F5-9E95-6069EB7EB07A}">
      <dgm:prSet/>
      <dgm:spPr/>
      <dgm:t>
        <a:bodyPr/>
        <a:lstStyle/>
        <a:p>
          <a:r>
            <a:rPr lang="en-US" dirty="0" smtClean="0"/>
            <a:t>Randomized clinical trial of a bacterial extract given to infants for the primary prevention of wheezing and asthma</a:t>
          </a:r>
        </a:p>
      </dgm:t>
    </dgm:pt>
    <dgm:pt modelId="{2E1B175B-513E-4B9C-BD20-1901DA9030BA}" type="parTrans" cxnId="{D989EB94-6E81-4A0A-98D5-78AFF6101838}">
      <dgm:prSet/>
      <dgm:spPr/>
      <dgm:t>
        <a:bodyPr/>
        <a:lstStyle/>
        <a:p>
          <a:endParaRPr lang="en-US"/>
        </a:p>
      </dgm:t>
    </dgm:pt>
    <dgm:pt modelId="{C43FB242-3F94-41FC-BE04-5CF7A0E65041}" type="sibTrans" cxnId="{D989EB94-6E81-4A0A-98D5-78AFF6101838}">
      <dgm:prSet/>
      <dgm:spPr/>
      <dgm:t>
        <a:bodyPr/>
        <a:lstStyle/>
        <a:p>
          <a:endParaRPr lang="en-US"/>
        </a:p>
      </dgm:t>
    </dgm:pt>
    <dgm:pt modelId="{DD4934EC-45FB-4EBD-9B41-58C4EDBBE0F5}" type="pres">
      <dgm:prSet presAssocID="{AAEB009B-15EB-4B5E-9DE3-CBD1750FE5C9}" presName="linear" presStyleCnt="0">
        <dgm:presLayoutVars>
          <dgm:dir/>
          <dgm:animLvl val="lvl"/>
          <dgm:resizeHandles val="exact"/>
        </dgm:presLayoutVars>
      </dgm:prSet>
      <dgm:spPr/>
      <dgm:t>
        <a:bodyPr/>
        <a:lstStyle/>
        <a:p>
          <a:endParaRPr lang="en-US"/>
        </a:p>
      </dgm:t>
    </dgm:pt>
    <dgm:pt modelId="{E53912A9-52CF-4FAF-B740-420D2ACC51C6}" type="pres">
      <dgm:prSet presAssocID="{18AE8155-154A-4736-8F4D-40CE644ED027}" presName="parentLin" presStyleCnt="0"/>
      <dgm:spPr/>
    </dgm:pt>
    <dgm:pt modelId="{70C00F6E-14F4-4724-B445-47EFF208F601}" type="pres">
      <dgm:prSet presAssocID="{18AE8155-154A-4736-8F4D-40CE644ED027}" presName="parentLeftMargin" presStyleLbl="node1" presStyleIdx="0" presStyleCnt="4"/>
      <dgm:spPr/>
      <dgm:t>
        <a:bodyPr/>
        <a:lstStyle/>
        <a:p>
          <a:endParaRPr lang="en-US"/>
        </a:p>
      </dgm:t>
    </dgm:pt>
    <dgm:pt modelId="{348D750A-448B-405E-90E2-36819C4F4663}" type="pres">
      <dgm:prSet presAssocID="{18AE8155-154A-4736-8F4D-40CE644ED027}" presName="parentText" presStyleLbl="node1" presStyleIdx="0" presStyleCnt="4">
        <dgm:presLayoutVars>
          <dgm:chMax val="0"/>
          <dgm:bulletEnabled val="1"/>
        </dgm:presLayoutVars>
      </dgm:prSet>
      <dgm:spPr/>
      <dgm:t>
        <a:bodyPr/>
        <a:lstStyle/>
        <a:p>
          <a:endParaRPr lang="en-US"/>
        </a:p>
      </dgm:t>
    </dgm:pt>
    <dgm:pt modelId="{830DE82D-7F2D-415C-A267-B7C022966BD8}" type="pres">
      <dgm:prSet presAssocID="{18AE8155-154A-4736-8F4D-40CE644ED027}" presName="negativeSpace" presStyleCnt="0"/>
      <dgm:spPr/>
    </dgm:pt>
    <dgm:pt modelId="{DB9F5E71-7C85-480E-BC95-84D7425F0957}" type="pres">
      <dgm:prSet presAssocID="{18AE8155-154A-4736-8F4D-40CE644ED027}" presName="childText" presStyleLbl="conFgAcc1" presStyleIdx="0" presStyleCnt="4">
        <dgm:presLayoutVars>
          <dgm:bulletEnabled val="1"/>
        </dgm:presLayoutVars>
      </dgm:prSet>
      <dgm:spPr/>
      <dgm:t>
        <a:bodyPr/>
        <a:lstStyle/>
        <a:p>
          <a:endParaRPr lang="en-US"/>
        </a:p>
      </dgm:t>
    </dgm:pt>
    <dgm:pt modelId="{CA9B25A1-511F-4DF3-ACBB-4768D3A99A4A}" type="pres">
      <dgm:prSet presAssocID="{8FF69E7A-FCE4-496A-BE76-FC58F9E1F166}" presName="spaceBetweenRectangles" presStyleCnt="0"/>
      <dgm:spPr/>
    </dgm:pt>
    <dgm:pt modelId="{6DDE4020-BC5D-4432-A1C4-410EB8BD8246}" type="pres">
      <dgm:prSet presAssocID="{4E27E937-DC14-4354-9EC5-3A9632F4EF8F}" presName="parentLin" presStyleCnt="0"/>
      <dgm:spPr/>
    </dgm:pt>
    <dgm:pt modelId="{E57FA4A7-4FC6-4D58-B423-4639622F2252}" type="pres">
      <dgm:prSet presAssocID="{4E27E937-DC14-4354-9EC5-3A9632F4EF8F}" presName="parentLeftMargin" presStyleLbl="node1" presStyleIdx="0" presStyleCnt="4"/>
      <dgm:spPr/>
      <dgm:t>
        <a:bodyPr/>
        <a:lstStyle/>
        <a:p>
          <a:endParaRPr lang="en-US"/>
        </a:p>
      </dgm:t>
    </dgm:pt>
    <dgm:pt modelId="{6B97788E-31B3-4385-AD9B-5A0034EB1641}" type="pres">
      <dgm:prSet presAssocID="{4E27E937-DC14-4354-9EC5-3A9632F4EF8F}" presName="parentText" presStyleLbl="node1" presStyleIdx="1" presStyleCnt="4">
        <dgm:presLayoutVars>
          <dgm:chMax val="0"/>
          <dgm:bulletEnabled val="1"/>
        </dgm:presLayoutVars>
      </dgm:prSet>
      <dgm:spPr/>
      <dgm:t>
        <a:bodyPr/>
        <a:lstStyle/>
        <a:p>
          <a:endParaRPr lang="en-US"/>
        </a:p>
      </dgm:t>
    </dgm:pt>
    <dgm:pt modelId="{AE3F6840-917D-467A-9429-6FE22FF1E372}" type="pres">
      <dgm:prSet presAssocID="{4E27E937-DC14-4354-9EC5-3A9632F4EF8F}" presName="negativeSpace" presStyleCnt="0"/>
      <dgm:spPr/>
    </dgm:pt>
    <dgm:pt modelId="{7AF3DEB3-8496-4815-BD36-7F94C085CD74}" type="pres">
      <dgm:prSet presAssocID="{4E27E937-DC14-4354-9EC5-3A9632F4EF8F}" presName="childText" presStyleLbl="conFgAcc1" presStyleIdx="1" presStyleCnt="4">
        <dgm:presLayoutVars>
          <dgm:bulletEnabled val="1"/>
        </dgm:presLayoutVars>
      </dgm:prSet>
      <dgm:spPr/>
      <dgm:t>
        <a:bodyPr/>
        <a:lstStyle/>
        <a:p>
          <a:endParaRPr lang="en-US"/>
        </a:p>
      </dgm:t>
    </dgm:pt>
    <dgm:pt modelId="{4DD8D559-2A42-4015-989D-9C98DB0C3FE1}" type="pres">
      <dgm:prSet presAssocID="{91040D1B-B539-4B17-A6B4-80E881DD7275}" presName="spaceBetweenRectangles" presStyleCnt="0"/>
      <dgm:spPr/>
    </dgm:pt>
    <dgm:pt modelId="{8D3C2F3D-9C59-4D96-8001-9613570016DB}" type="pres">
      <dgm:prSet presAssocID="{74713032-D93E-4CF5-86EB-64A917242B7C}" presName="parentLin" presStyleCnt="0"/>
      <dgm:spPr/>
    </dgm:pt>
    <dgm:pt modelId="{59DE33FE-C53D-4823-8DB3-9877C49D43F3}" type="pres">
      <dgm:prSet presAssocID="{74713032-D93E-4CF5-86EB-64A917242B7C}" presName="parentLeftMargin" presStyleLbl="node1" presStyleIdx="1" presStyleCnt="4"/>
      <dgm:spPr/>
      <dgm:t>
        <a:bodyPr/>
        <a:lstStyle/>
        <a:p>
          <a:endParaRPr lang="en-US"/>
        </a:p>
      </dgm:t>
    </dgm:pt>
    <dgm:pt modelId="{05C50725-B8CA-4C65-8404-C72D90B0D783}" type="pres">
      <dgm:prSet presAssocID="{74713032-D93E-4CF5-86EB-64A917242B7C}" presName="parentText" presStyleLbl="node1" presStyleIdx="2" presStyleCnt="4">
        <dgm:presLayoutVars>
          <dgm:chMax val="0"/>
          <dgm:bulletEnabled val="1"/>
        </dgm:presLayoutVars>
      </dgm:prSet>
      <dgm:spPr/>
      <dgm:t>
        <a:bodyPr/>
        <a:lstStyle/>
        <a:p>
          <a:endParaRPr lang="en-US"/>
        </a:p>
      </dgm:t>
    </dgm:pt>
    <dgm:pt modelId="{F9AB5DB0-A175-4919-ACB8-D58F7363A8C3}" type="pres">
      <dgm:prSet presAssocID="{74713032-D93E-4CF5-86EB-64A917242B7C}" presName="negativeSpace" presStyleCnt="0"/>
      <dgm:spPr/>
    </dgm:pt>
    <dgm:pt modelId="{FD10E466-3C56-486C-9D2E-B5331223B89E}" type="pres">
      <dgm:prSet presAssocID="{74713032-D93E-4CF5-86EB-64A917242B7C}" presName="childText" presStyleLbl="conFgAcc1" presStyleIdx="2" presStyleCnt="4">
        <dgm:presLayoutVars>
          <dgm:bulletEnabled val="1"/>
        </dgm:presLayoutVars>
      </dgm:prSet>
      <dgm:spPr/>
      <dgm:t>
        <a:bodyPr/>
        <a:lstStyle/>
        <a:p>
          <a:endParaRPr lang="en-US"/>
        </a:p>
      </dgm:t>
    </dgm:pt>
    <dgm:pt modelId="{E6864F92-6335-4978-8CD6-189806F4CD27}" type="pres">
      <dgm:prSet presAssocID="{B79ADCFC-CCDD-4632-9324-EB658A016616}" presName="spaceBetweenRectangles" presStyleCnt="0"/>
      <dgm:spPr/>
    </dgm:pt>
    <dgm:pt modelId="{E49550F2-A9A3-4527-A815-2D34D9980050}" type="pres">
      <dgm:prSet presAssocID="{4E92AE1A-A199-4A4B-9693-ADCEFEC236DA}" presName="parentLin" presStyleCnt="0"/>
      <dgm:spPr/>
    </dgm:pt>
    <dgm:pt modelId="{30BDC39A-67CB-4A73-934A-0B2DD66E4BB3}" type="pres">
      <dgm:prSet presAssocID="{4E92AE1A-A199-4A4B-9693-ADCEFEC236DA}" presName="parentLeftMargin" presStyleLbl="node1" presStyleIdx="2" presStyleCnt="4"/>
      <dgm:spPr/>
      <dgm:t>
        <a:bodyPr/>
        <a:lstStyle/>
        <a:p>
          <a:endParaRPr lang="en-US"/>
        </a:p>
      </dgm:t>
    </dgm:pt>
    <dgm:pt modelId="{D53EAF4E-BED4-4F38-AEB3-548FFF6D26B4}" type="pres">
      <dgm:prSet presAssocID="{4E92AE1A-A199-4A4B-9693-ADCEFEC236DA}" presName="parentText" presStyleLbl="node1" presStyleIdx="3" presStyleCnt="4">
        <dgm:presLayoutVars>
          <dgm:chMax val="0"/>
          <dgm:bulletEnabled val="1"/>
        </dgm:presLayoutVars>
      </dgm:prSet>
      <dgm:spPr/>
      <dgm:t>
        <a:bodyPr/>
        <a:lstStyle/>
        <a:p>
          <a:endParaRPr lang="en-US"/>
        </a:p>
      </dgm:t>
    </dgm:pt>
    <dgm:pt modelId="{05AEBF31-5898-4137-AF81-BAA9B89913C1}" type="pres">
      <dgm:prSet presAssocID="{4E92AE1A-A199-4A4B-9693-ADCEFEC236DA}" presName="negativeSpace" presStyleCnt="0"/>
      <dgm:spPr/>
    </dgm:pt>
    <dgm:pt modelId="{E589EADF-8A4A-4F22-A8EF-59048A169811}" type="pres">
      <dgm:prSet presAssocID="{4E92AE1A-A199-4A4B-9693-ADCEFEC236DA}" presName="childText" presStyleLbl="conFgAcc1" presStyleIdx="3" presStyleCnt="4" custLinFactNeighborX="-2778" custLinFactNeighborY="-9801">
        <dgm:presLayoutVars>
          <dgm:bulletEnabled val="1"/>
        </dgm:presLayoutVars>
      </dgm:prSet>
      <dgm:spPr/>
      <dgm:t>
        <a:bodyPr/>
        <a:lstStyle/>
        <a:p>
          <a:endParaRPr lang="en-US"/>
        </a:p>
      </dgm:t>
    </dgm:pt>
  </dgm:ptLst>
  <dgm:cxnLst>
    <dgm:cxn modelId="{1E406004-F356-4D85-8F52-682A1EAD0BDD}" type="presOf" srcId="{AAEB009B-15EB-4B5E-9DE3-CBD1750FE5C9}" destId="{DD4934EC-45FB-4EBD-9B41-58C4EDBBE0F5}" srcOrd="0" destOrd="0" presId="urn:microsoft.com/office/officeart/2005/8/layout/list1"/>
    <dgm:cxn modelId="{A8AD0512-3804-4FE9-8434-72F7E7E0B2E5}" srcId="{AAEB009B-15EB-4B5E-9DE3-CBD1750FE5C9}" destId="{74713032-D93E-4CF5-86EB-64A917242B7C}" srcOrd="2" destOrd="0" parTransId="{2DE647ED-8540-4AB2-8064-90379C1E9D2E}" sibTransId="{B79ADCFC-CCDD-4632-9324-EB658A016616}"/>
    <dgm:cxn modelId="{49F86B98-F213-4BDE-915A-2802505C65AF}" type="presOf" srcId="{4E27E937-DC14-4354-9EC5-3A9632F4EF8F}" destId="{E57FA4A7-4FC6-4D58-B423-4639622F2252}" srcOrd="0" destOrd="0" presId="urn:microsoft.com/office/officeart/2005/8/layout/list1"/>
    <dgm:cxn modelId="{B53B3E09-D21A-4CB3-B316-32091D007C40}" type="presOf" srcId="{74713032-D93E-4CF5-86EB-64A917242B7C}" destId="{05C50725-B8CA-4C65-8404-C72D90B0D783}" srcOrd="1" destOrd="0" presId="urn:microsoft.com/office/officeart/2005/8/layout/list1"/>
    <dgm:cxn modelId="{3DEA9AD2-85BA-4E40-B31C-19EE85740965}" srcId="{4E92AE1A-A199-4A4B-9693-ADCEFEC236DA}" destId="{FCC05C1B-624B-4C72-A7BC-0217802F0267}" srcOrd="0" destOrd="0" parTransId="{C29A9183-E602-455E-8B41-7B989003C740}" sibTransId="{02B49769-21AB-4672-87F9-59865DF12EFC}"/>
    <dgm:cxn modelId="{A0846BF4-055C-492E-97CC-A9E8B38069B2}" type="presOf" srcId="{18AE8155-154A-4736-8F4D-40CE644ED027}" destId="{348D750A-448B-405E-90E2-36819C4F4663}" srcOrd="1" destOrd="0" presId="urn:microsoft.com/office/officeart/2005/8/layout/list1"/>
    <dgm:cxn modelId="{817B6ACB-AC28-4083-B834-5E8166013BA5}" srcId="{AAEB009B-15EB-4B5E-9DE3-CBD1750FE5C9}" destId="{4E27E937-DC14-4354-9EC5-3A9632F4EF8F}" srcOrd="1" destOrd="0" parTransId="{D73595D7-65AA-4387-92A4-27F434A30786}" sibTransId="{91040D1B-B539-4B17-A6B4-80E881DD7275}"/>
    <dgm:cxn modelId="{65D24853-A015-4C1C-9862-D13B5687B246}" type="presOf" srcId="{8FF086D0-31DE-4F6E-B402-94C62A16145D}" destId="{FD10E466-3C56-486C-9D2E-B5331223B89E}" srcOrd="0" destOrd="0" presId="urn:microsoft.com/office/officeart/2005/8/layout/list1"/>
    <dgm:cxn modelId="{7AD55965-90CF-4F37-9C11-200CBC73CE1D}" type="presOf" srcId="{4E92AE1A-A199-4A4B-9693-ADCEFEC236DA}" destId="{D53EAF4E-BED4-4F38-AEB3-548FFF6D26B4}" srcOrd="1" destOrd="0" presId="urn:microsoft.com/office/officeart/2005/8/layout/list1"/>
    <dgm:cxn modelId="{67133C99-0F7B-4825-9583-2A1534699E0B}" srcId="{AAEB009B-15EB-4B5E-9DE3-CBD1750FE5C9}" destId="{18AE8155-154A-4736-8F4D-40CE644ED027}" srcOrd="0" destOrd="0" parTransId="{A2EDF1DD-52DD-4773-8CEF-077F72769543}" sibTransId="{8FF69E7A-FCE4-496A-BE76-FC58F9E1F166}"/>
    <dgm:cxn modelId="{EBC23038-1CD5-4CEC-AC27-2F8DF3797467}" srcId="{18AE8155-154A-4736-8F4D-40CE644ED027}" destId="{E61F79F9-C1C5-4F6F-8F23-FA4EC75AECC3}" srcOrd="0" destOrd="0" parTransId="{3D496187-0046-4869-B5FA-F38D9E803921}" sibTransId="{860A25C1-EE2C-42D2-B3DE-2B73B2EDA9B6}"/>
    <dgm:cxn modelId="{73D84890-3B32-4401-A4A2-6EDDDC0B0A17}" type="presOf" srcId="{74713032-D93E-4CF5-86EB-64A917242B7C}" destId="{59DE33FE-C53D-4823-8DB3-9877C49D43F3}" srcOrd="0" destOrd="0" presId="urn:microsoft.com/office/officeart/2005/8/layout/list1"/>
    <dgm:cxn modelId="{603BF596-4870-495B-BC76-ED8A2FA125A0}" type="presOf" srcId="{4E27E937-DC14-4354-9EC5-3A9632F4EF8F}" destId="{6B97788E-31B3-4385-AD9B-5A0034EB1641}" srcOrd="1" destOrd="0" presId="urn:microsoft.com/office/officeart/2005/8/layout/list1"/>
    <dgm:cxn modelId="{68884E2D-0854-4787-BAD2-21D1B6F0A1B4}" type="presOf" srcId="{F8F6D06D-2E64-41F5-9E95-6069EB7EB07A}" destId="{7AF3DEB3-8496-4815-BD36-7F94C085CD74}" srcOrd="0" destOrd="0" presId="urn:microsoft.com/office/officeart/2005/8/layout/list1"/>
    <dgm:cxn modelId="{0AF3E476-EAA7-4F91-A00A-F672FFD865C6}" type="presOf" srcId="{FCC05C1B-624B-4C72-A7BC-0217802F0267}" destId="{E589EADF-8A4A-4F22-A8EF-59048A169811}" srcOrd="0" destOrd="0" presId="urn:microsoft.com/office/officeart/2005/8/layout/list1"/>
    <dgm:cxn modelId="{D989EB94-6E81-4A0A-98D5-78AFF6101838}" srcId="{4E27E937-DC14-4354-9EC5-3A9632F4EF8F}" destId="{F8F6D06D-2E64-41F5-9E95-6069EB7EB07A}" srcOrd="0" destOrd="0" parTransId="{2E1B175B-513E-4B9C-BD20-1901DA9030BA}" sibTransId="{C43FB242-3F94-41FC-BE04-5CF7A0E65041}"/>
    <dgm:cxn modelId="{F1925459-DFA3-485C-8803-F8175A12FDF1}" type="presOf" srcId="{E61F79F9-C1C5-4F6F-8F23-FA4EC75AECC3}" destId="{DB9F5E71-7C85-480E-BC95-84D7425F0957}" srcOrd="0" destOrd="0" presId="urn:microsoft.com/office/officeart/2005/8/layout/list1"/>
    <dgm:cxn modelId="{17EE6C59-796A-4DFA-816D-91FBAECA789F}" type="presOf" srcId="{4E92AE1A-A199-4A4B-9693-ADCEFEC236DA}" destId="{30BDC39A-67CB-4A73-934A-0B2DD66E4BB3}" srcOrd="0" destOrd="0" presId="urn:microsoft.com/office/officeart/2005/8/layout/list1"/>
    <dgm:cxn modelId="{6F42C978-7BD6-419F-91B9-8E44E7408CFB}" type="presOf" srcId="{18AE8155-154A-4736-8F4D-40CE644ED027}" destId="{70C00F6E-14F4-4724-B445-47EFF208F601}" srcOrd="0" destOrd="0" presId="urn:microsoft.com/office/officeart/2005/8/layout/list1"/>
    <dgm:cxn modelId="{9105FEE3-B97B-4753-A568-0CF18EBF7E52}" srcId="{74713032-D93E-4CF5-86EB-64A917242B7C}" destId="{8FF086D0-31DE-4F6E-B402-94C62A16145D}" srcOrd="0" destOrd="0" parTransId="{D56D7E59-0114-43B2-A52F-E5642B6B6CBA}" sibTransId="{CB1300CA-1825-45A3-8F34-BE4ED68D110A}"/>
    <dgm:cxn modelId="{98009A68-4F58-47C6-90CA-0956E198D480}" srcId="{AAEB009B-15EB-4B5E-9DE3-CBD1750FE5C9}" destId="{4E92AE1A-A199-4A4B-9693-ADCEFEC236DA}" srcOrd="3" destOrd="0" parTransId="{2769233A-6EF9-4A33-A24B-C8263BB39038}" sibTransId="{740A86DF-7361-47D2-9E03-02BD2DFCBB01}"/>
    <dgm:cxn modelId="{2C6BDB9B-FDD7-454B-BE60-613A712DF0CE}" type="presParOf" srcId="{DD4934EC-45FB-4EBD-9B41-58C4EDBBE0F5}" destId="{E53912A9-52CF-4FAF-B740-420D2ACC51C6}" srcOrd="0" destOrd="0" presId="urn:microsoft.com/office/officeart/2005/8/layout/list1"/>
    <dgm:cxn modelId="{4F7FC6F8-D244-4366-BF86-E0CAF425F05B}" type="presParOf" srcId="{E53912A9-52CF-4FAF-B740-420D2ACC51C6}" destId="{70C00F6E-14F4-4724-B445-47EFF208F601}" srcOrd="0" destOrd="0" presId="urn:microsoft.com/office/officeart/2005/8/layout/list1"/>
    <dgm:cxn modelId="{5943D499-64DF-4637-B12E-5734B7897DD6}" type="presParOf" srcId="{E53912A9-52CF-4FAF-B740-420D2ACC51C6}" destId="{348D750A-448B-405E-90E2-36819C4F4663}" srcOrd="1" destOrd="0" presId="urn:microsoft.com/office/officeart/2005/8/layout/list1"/>
    <dgm:cxn modelId="{D4CCBDD9-B07D-4916-82B5-6BEEDF9E9DD9}" type="presParOf" srcId="{DD4934EC-45FB-4EBD-9B41-58C4EDBBE0F5}" destId="{830DE82D-7F2D-415C-A267-B7C022966BD8}" srcOrd="1" destOrd="0" presId="urn:microsoft.com/office/officeart/2005/8/layout/list1"/>
    <dgm:cxn modelId="{5E3914EA-194F-4509-AE22-3969BA70543C}" type="presParOf" srcId="{DD4934EC-45FB-4EBD-9B41-58C4EDBBE0F5}" destId="{DB9F5E71-7C85-480E-BC95-84D7425F0957}" srcOrd="2" destOrd="0" presId="urn:microsoft.com/office/officeart/2005/8/layout/list1"/>
    <dgm:cxn modelId="{844BB559-AB5E-4560-96EE-BBC90A280E4A}" type="presParOf" srcId="{DD4934EC-45FB-4EBD-9B41-58C4EDBBE0F5}" destId="{CA9B25A1-511F-4DF3-ACBB-4768D3A99A4A}" srcOrd="3" destOrd="0" presId="urn:microsoft.com/office/officeart/2005/8/layout/list1"/>
    <dgm:cxn modelId="{BC72D6A2-8494-44C1-A2D0-7A83286BBE64}" type="presParOf" srcId="{DD4934EC-45FB-4EBD-9B41-58C4EDBBE0F5}" destId="{6DDE4020-BC5D-4432-A1C4-410EB8BD8246}" srcOrd="4" destOrd="0" presId="urn:microsoft.com/office/officeart/2005/8/layout/list1"/>
    <dgm:cxn modelId="{454A6765-5DB0-4D34-9928-D051C3709247}" type="presParOf" srcId="{6DDE4020-BC5D-4432-A1C4-410EB8BD8246}" destId="{E57FA4A7-4FC6-4D58-B423-4639622F2252}" srcOrd="0" destOrd="0" presId="urn:microsoft.com/office/officeart/2005/8/layout/list1"/>
    <dgm:cxn modelId="{6579FDF5-2163-4796-98EC-D6F502140CD2}" type="presParOf" srcId="{6DDE4020-BC5D-4432-A1C4-410EB8BD8246}" destId="{6B97788E-31B3-4385-AD9B-5A0034EB1641}" srcOrd="1" destOrd="0" presId="urn:microsoft.com/office/officeart/2005/8/layout/list1"/>
    <dgm:cxn modelId="{55AE6AAB-A9CF-4799-8891-0C8A1DDA9B72}" type="presParOf" srcId="{DD4934EC-45FB-4EBD-9B41-58C4EDBBE0F5}" destId="{AE3F6840-917D-467A-9429-6FE22FF1E372}" srcOrd="5" destOrd="0" presId="urn:microsoft.com/office/officeart/2005/8/layout/list1"/>
    <dgm:cxn modelId="{28903C53-7CCE-4AC7-B70E-95BCC868D926}" type="presParOf" srcId="{DD4934EC-45FB-4EBD-9B41-58C4EDBBE0F5}" destId="{7AF3DEB3-8496-4815-BD36-7F94C085CD74}" srcOrd="6" destOrd="0" presId="urn:microsoft.com/office/officeart/2005/8/layout/list1"/>
    <dgm:cxn modelId="{A55281C6-C1B0-4AF7-99B5-8EDACAFC0005}" type="presParOf" srcId="{DD4934EC-45FB-4EBD-9B41-58C4EDBBE0F5}" destId="{4DD8D559-2A42-4015-989D-9C98DB0C3FE1}" srcOrd="7" destOrd="0" presId="urn:microsoft.com/office/officeart/2005/8/layout/list1"/>
    <dgm:cxn modelId="{B1EC66FC-5E11-436F-89C5-63757CE320F8}" type="presParOf" srcId="{DD4934EC-45FB-4EBD-9B41-58C4EDBBE0F5}" destId="{8D3C2F3D-9C59-4D96-8001-9613570016DB}" srcOrd="8" destOrd="0" presId="urn:microsoft.com/office/officeart/2005/8/layout/list1"/>
    <dgm:cxn modelId="{4D21159B-D6A8-463A-942A-06CB8CF6BBF1}" type="presParOf" srcId="{8D3C2F3D-9C59-4D96-8001-9613570016DB}" destId="{59DE33FE-C53D-4823-8DB3-9877C49D43F3}" srcOrd="0" destOrd="0" presId="urn:microsoft.com/office/officeart/2005/8/layout/list1"/>
    <dgm:cxn modelId="{0108597B-1F85-427B-94CE-5C4938FB5CE3}" type="presParOf" srcId="{8D3C2F3D-9C59-4D96-8001-9613570016DB}" destId="{05C50725-B8CA-4C65-8404-C72D90B0D783}" srcOrd="1" destOrd="0" presId="urn:microsoft.com/office/officeart/2005/8/layout/list1"/>
    <dgm:cxn modelId="{F0005E26-705E-4865-93E2-3AACC4F5E7C0}" type="presParOf" srcId="{DD4934EC-45FB-4EBD-9B41-58C4EDBBE0F5}" destId="{F9AB5DB0-A175-4919-ACB8-D58F7363A8C3}" srcOrd="9" destOrd="0" presId="urn:microsoft.com/office/officeart/2005/8/layout/list1"/>
    <dgm:cxn modelId="{FD61F874-95E7-4E93-80A7-CE4DC37ED136}" type="presParOf" srcId="{DD4934EC-45FB-4EBD-9B41-58C4EDBBE0F5}" destId="{FD10E466-3C56-486C-9D2E-B5331223B89E}" srcOrd="10" destOrd="0" presId="urn:microsoft.com/office/officeart/2005/8/layout/list1"/>
    <dgm:cxn modelId="{6A8F6587-1925-40AA-BC66-A6E64DDC463A}" type="presParOf" srcId="{DD4934EC-45FB-4EBD-9B41-58C4EDBBE0F5}" destId="{E6864F92-6335-4978-8CD6-189806F4CD27}" srcOrd="11" destOrd="0" presId="urn:microsoft.com/office/officeart/2005/8/layout/list1"/>
    <dgm:cxn modelId="{B6FA8BCE-9C8C-4CB6-B4DB-0DF218EF7CCC}" type="presParOf" srcId="{DD4934EC-45FB-4EBD-9B41-58C4EDBBE0F5}" destId="{E49550F2-A9A3-4527-A815-2D34D9980050}" srcOrd="12" destOrd="0" presId="urn:microsoft.com/office/officeart/2005/8/layout/list1"/>
    <dgm:cxn modelId="{9CFEC44C-0526-4E04-81A5-5300335A7DD8}" type="presParOf" srcId="{E49550F2-A9A3-4527-A815-2D34D9980050}" destId="{30BDC39A-67CB-4A73-934A-0B2DD66E4BB3}" srcOrd="0" destOrd="0" presId="urn:microsoft.com/office/officeart/2005/8/layout/list1"/>
    <dgm:cxn modelId="{2B3961F6-1516-4357-8BB3-80D79FD4609B}" type="presParOf" srcId="{E49550F2-A9A3-4527-A815-2D34D9980050}" destId="{D53EAF4E-BED4-4F38-AEB3-548FFF6D26B4}" srcOrd="1" destOrd="0" presId="urn:microsoft.com/office/officeart/2005/8/layout/list1"/>
    <dgm:cxn modelId="{236D8BCF-744A-449B-9BBD-02F1D6CE5C48}" type="presParOf" srcId="{DD4934EC-45FB-4EBD-9B41-58C4EDBBE0F5}" destId="{05AEBF31-5898-4137-AF81-BAA9B89913C1}" srcOrd="13" destOrd="0" presId="urn:microsoft.com/office/officeart/2005/8/layout/list1"/>
    <dgm:cxn modelId="{83845863-8818-41EA-8C12-728D0A30C441}" type="presParOf" srcId="{DD4934EC-45FB-4EBD-9B41-58C4EDBBE0F5}" destId="{E589EADF-8A4A-4F22-A8EF-59048A16981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F5C4AF-1225-4C45-941A-1A6CC89B0734}" type="doc">
      <dgm:prSet loTypeId="urn:microsoft.com/office/officeart/2008/layout/VerticalCurvedList" loCatId="list" qsTypeId="urn:microsoft.com/office/officeart/2005/8/quickstyle/simple2" qsCatId="simple" csTypeId="urn:microsoft.com/office/officeart/2005/8/colors/colorful2" csCatId="colorful" phldr="1"/>
      <dgm:spPr/>
      <dgm:t>
        <a:bodyPr/>
        <a:lstStyle/>
        <a:p>
          <a:endParaRPr lang="en-US"/>
        </a:p>
      </dgm:t>
    </dgm:pt>
    <dgm:pt modelId="{594D072E-39C0-44BB-A9CF-D20EACD070E4}">
      <dgm:prSet phldrT="[Text]"/>
      <dgm:spPr/>
      <dgm:t>
        <a:bodyPr/>
        <a:lstStyle/>
        <a:p>
          <a:r>
            <a:rPr lang="en-US" dirty="0" smtClean="0"/>
            <a:t>Federal Government</a:t>
          </a:r>
          <a:endParaRPr lang="en-US" dirty="0"/>
        </a:p>
      </dgm:t>
    </dgm:pt>
    <dgm:pt modelId="{0C8B6E31-03C1-4317-BD1F-31545472CF0E}" type="parTrans" cxnId="{DA3B3BFF-4231-4B97-B799-36A2BE647E75}">
      <dgm:prSet/>
      <dgm:spPr/>
      <dgm:t>
        <a:bodyPr/>
        <a:lstStyle/>
        <a:p>
          <a:endParaRPr lang="en-US"/>
        </a:p>
      </dgm:t>
    </dgm:pt>
    <dgm:pt modelId="{037E220A-226D-4598-B902-D1527575B96D}" type="sibTrans" cxnId="{DA3B3BFF-4231-4B97-B799-36A2BE647E75}">
      <dgm:prSet/>
      <dgm:spPr/>
      <dgm:t>
        <a:bodyPr/>
        <a:lstStyle/>
        <a:p>
          <a:endParaRPr lang="en-US"/>
        </a:p>
      </dgm:t>
    </dgm:pt>
    <dgm:pt modelId="{0C5F47B2-E71C-4E86-8DAB-40125CD66E7B}">
      <dgm:prSet phldrT="[Text]"/>
      <dgm:spPr/>
      <dgm:t>
        <a:bodyPr/>
        <a:lstStyle/>
        <a:p>
          <a:r>
            <a:rPr lang="en-US" dirty="0" smtClean="0"/>
            <a:t>Local Government</a:t>
          </a:r>
          <a:endParaRPr lang="en-US" dirty="0"/>
        </a:p>
      </dgm:t>
    </dgm:pt>
    <dgm:pt modelId="{EBF102F8-46E1-4B6C-9B52-9D78B9BF0179}" type="parTrans" cxnId="{A41A7C17-1DCA-4A11-8223-57BD736C7305}">
      <dgm:prSet/>
      <dgm:spPr/>
      <dgm:t>
        <a:bodyPr/>
        <a:lstStyle/>
        <a:p>
          <a:endParaRPr lang="en-US"/>
        </a:p>
      </dgm:t>
    </dgm:pt>
    <dgm:pt modelId="{A2D3796F-54D3-42B1-969E-85257CF683FA}" type="sibTrans" cxnId="{A41A7C17-1DCA-4A11-8223-57BD736C7305}">
      <dgm:prSet/>
      <dgm:spPr/>
      <dgm:t>
        <a:bodyPr/>
        <a:lstStyle/>
        <a:p>
          <a:endParaRPr lang="en-US"/>
        </a:p>
      </dgm:t>
    </dgm:pt>
    <dgm:pt modelId="{49C53FEA-DE15-4164-A7BE-41AF330DB760}">
      <dgm:prSet phldrT="[Text]"/>
      <dgm:spPr/>
      <dgm:t>
        <a:bodyPr/>
        <a:lstStyle/>
        <a:p>
          <a:r>
            <a:rPr lang="en-US" dirty="0" smtClean="0"/>
            <a:t>Foundations</a:t>
          </a:r>
          <a:endParaRPr lang="en-US" dirty="0"/>
        </a:p>
      </dgm:t>
    </dgm:pt>
    <dgm:pt modelId="{3CBB05AC-453C-4DE8-B481-E92A7089991A}" type="parTrans" cxnId="{51DFBB4B-2BC6-4422-8D08-C1BAE7585931}">
      <dgm:prSet/>
      <dgm:spPr/>
      <dgm:t>
        <a:bodyPr/>
        <a:lstStyle/>
        <a:p>
          <a:endParaRPr lang="en-US"/>
        </a:p>
      </dgm:t>
    </dgm:pt>
    <dgm:pt modelId="{2FF6E7B8-1CD3-49D2-A8E7-4AB40FCABB12}" type="sibTrans" cxnId="{51DFBB4B-2BC6-4422-8D08-C1BAE7585931}">
      <dgm:prSet/>
      <dgm:spPr/>
      <dgm:t>
        <a:bodyPr/>
        <a:lstStyle/>
        <a:p>
          <a:endParaRPr lang="en-US"/>
        </a:p>
      </dgm:t>
    </dgm:pt>
    <dgm:pt modelId="{09E3165B-646A-4CFC-8F26-EA039FA3C995}">
      <dgm:prSet phldrT="[Text]"/>
      <dgm:spPr/>
      <dgm:t>
        <a:bodyPr/>
        <a:lstStyle/>
        <a:p>
          <a:r>
            <a:rPr lang="en-US" dirty="0" smtClean="0"/>
            <a:t>Philanthropy</a:t>
          </a:r>
          <a:endParaRPr lang="en-US" dirty="0"/>
        </a:p>
      </dgm:t>
    </dgm:pt>
    <dgm:pt modelId="{621EE243-92E9-4907-BC60-C0ED7F10EF5D}" type="parTrans" cxnId="{6755EAF7-2454-4DB1-9757-CA2FE8141BE6}">
      <dgm:prSet/>
      <dgm:spPr/>
      <dgm:t>
        <a:bodyPr/>
        <a:lstStyle/>
        <a:p>
          <a:endParaRPr lang="en-US"/>
        </a:p>
      </dgm:t>
    </dgm:pt>
    <dgm:pt modelId="{5A11F5A7-8E57-4E92-94F2-31513E3B585B}" type="sibTrans" cxnId="{6755EAF7-2454-4DB1-9757-CA2FE8141BE6}">
      <dgm:prSet/>
      <dgm:spPr/>
      <dgm:t>
        <a:bodyPr/>
        <a:lstStyle/>
        <a:p>
          <a:endParaRPr lang="en-US"/>
        </a:p>
      </dgm:t>
    </dgm:pt>
    <dgm:pt modelId="{027E4067-0BA4-4FED-B5EB-F0DEE29FB603}">
      <dgm:prSet phldrT="[Text]"/>
      <dgm:spPr/>
      <dgm:t>
        <a:bodyPr/>
        <a:lstStyle/>
        <a:p>
          <a:r>
            <a:rPr lang="en-US" dirty="0" smtClean="0"/>
            <a:t>Clinical Revenue</a:t>
          </a:r>
          <a:endParaRPr lang="en-US" dirty="0"/>
        </a:p>
      </dgm:t>
    </dgm:pt>
    <dgm:pt modelId="{B8A05A7F-E677-46F2-9B1E-1249BDA6099A}" type="parTrans" cxnId="{F1F26AB9-7BD8-45C1-9414-F20BCA840C7A}">
      <dgm:prSet/>
      <dgm:spPr/>
      <dgm:t>
        <a:bodyPr/>
        <a:lstStyle/>
        <a:p>
          <a:endParaRPr lang="en-US"/>
        </a:p>
      </dgm:t>
    </dgm:pt>
    <dgm:pt modelId="{AA45A38A-A479-4A1A-91EE-38D2751FC9F8}" type="sibTrans" cxnId="{F1F26AB9-7BD8-45C1-9414-F20BCA840C7A}">
      <dgm:prSet/>
      <dgm:spPr/>
      <dgm:t>
        <a:bodyPr/>
        <a:lstStyle/>
        <a:p>
          <a:endParaRPr lang="en-US"/>
        </a:p>
      </dgm:t>
    </dgm:pt>
    <dgm:pt modelId="{8C0C1150-709C-4093-A530-AE31CD9F4E11}" type="pres">
      <dgm:prSet presAssocID="{DAF5C4AF-1225-4C45-941A-1A6CC89B0734}" presName="Name0" presStyleCnt="0">
        <dgm:presLayoutVars>
          <dgm:chMax val="7"/>
          <dgm:chPref val="7"/>
          <dgm:dir/>
        </dgm:presLayoutVars>
      </dgm:prSet>
      <dgm:spPr/>
      <dgm:t>
        <a:bodyPr/>
        <a:lstStyle/>
        <a:p>
          <a:endParaRPr lang="en-US"/>
        </a:p>
      </dgm:t>
    </dgm:pt>
    <dgm:pt modelId="{F40D5315-36DB-4050-A5E5-EC40880F6F0C}" type="pres">
      <dgm:prSet presAssocID="{DAF5C4AF-1225-4C45-941A-1A6CC89B0734}" presName="Name1" presStyleCnt="0"/>
      <dgm:spPr/>
    </dgm:pt>
    <dgm:pt modelId="{D49AB550-78DF-4F6C-A994-63368E2B6F83}" type="pres">
      <dgm:prSet presAssocID="{DAF5C4AF-1225-4C45-941A-1A6CC89B0734}" presName="cycle" presStyleCnt="0"/>
      <dgm:spPr/>
    </dgm:pt>
    <dgm:pt modelId="{A8F8B6FC-D2F2-4B00-90D6-F94D1AC4E22E}" type="pres">
      <dgm:prSet presAssocID="{DAF5C4AF-1225-4C45-941A-1A6CC89B0734}" presName="srcNode" presStyleLbl="node1" presStyleIdx="0" presStyleCnt="5"/>
      <dgm:spPr/>
    </dgm:pt>
    <dgm:pt modelId="{0A717FF9-09B0-4958-A17E-B970ABC2BF2C}" type="pres">
      <dgm:prSet presAssocID="{DAF5C4AF-1225-4C45-941A-1A6CC89B0734}" presName="conn" presStyleLbl="parChTrans1D2" presStyleIdx="0" presStyleCnt="1"/>
      <dgm:spPr/>
      <dgm:t>
        <a:bodyPr/>
        <a:lstStyle/>
        <a:p>
          <a:endParaRPr lang="en-US"/>
        </a:p>
      </dgm:t>
    </dgm:pt>
    <dgm:pt modelId="{7CB5F5D8-FBCD-4017-B410-8D6F5065DFDF}" type="pres">
      <dgm:prSet presAssocID="{DAF5C4AF-1225-4C45-941A-1A6CC89B0734}" presName="extraNode" presStyleLbl="node1" presStyleIdx="0" presStyleCnt="5"/>
      <dgm:spPr/>
    </dgm:pt>
    <dgm:pt modelId="{BA8D1D9A-A031-4250-AA76-830D4DBE7750}" type="pres">
      <dgm:prSet presAssocID="{DAF5C4AF-1225-4C45-941A-1A6CC89B0734}" presName="dstNode" presStyleLbl="node1" presStyleIdx="0" presStyleCnt="5"/>
      <dgm:spPr/>
    </dgm:pt>
    <dgm:pt modelId="{C2DEBE6B-8B18-4469-8A03-A04B940529D8}" type="pres">
      <dgm:prSet presAssocID="{594D072E-39C0-44BB-A9CF-D20EACD070E4}" presName="text_1" presStyleLbl="node1" presStyleIdx="0" presStyleCnt="5">
        <dgm:presLayoutVars>
          <dgm:bulletEnabled val="1"/>
        </dgm:presLayoutVars>
      </dgm:prSet>
      <dgm:spPr/>
      <dgm:t>
        <a:bodyPr/>
        <a:lstStyle/>
        <a:p>
          <a:endParaRPr lang="en-US"/>
        </a:p>
      </dgm:t>
    </dgm:pt>
    <dgm:pt modelId="{7E96CE6B-F430-4728-BCB9-1EF257C2877C}" type="pres">
      <dgm:prSet presAssocID="{594D072E-39C0-44BB-A9CF-D20EACD070E4}" presName="accent_1" presStyleCnt="0"/>
      <dgm:spPr/>
    </dgm:pt>
    <dgm:pt modelId="{8282E182-8690-4063-AC8A-6AAFBF51FD4E}" type="pres">
      <dgm:prSet presAssocID="{594D072E-39C0-44BB-A9CF-D20EACD070E4}" presName="accentRepeatNode" presStyleLbl="solidFgAcc1" presStyleIdx="0" presStyleCnt="5"/>
      <dgm:spPr/>
    </dgm:pt>
    <dgm:pt modelId="{0E2A7223-BA7C-4796-87F8-DC8867B4E1FA}" type="pres">
      <dgm:prSet presAssocID="{0C5F47B2-E71C-4E86-8DAB-40125CD66E7B}" presName="text_2" presStyleLbl="node1" presStyleIdx="1" presStyleCnt="5">
        <dgm:presLayoutVars>
          <dgm:bulletEnabled val="1"/>
        </dgm:presLayoutVars>
      </dgm:prSet>
      <dgm:spPr/>
      <dgm:t>
        <a:bodyPr/>
        <a:lstStyle/>
        <a:p>
          <a:endParaRPr lang="en-US"/>
        </a:p>
      </dgm:t>
    </dgm:pt>
    <dgm:pt modelId="{F8912FE3-6DEF-4444-BA56-37EA44C21F99}" type="pres">
      <dgm:prSet presAssocID="{0C5F47B2-E71C-4E86-8DAB-40125CD66E7B}" presName="accent_2" presStyleCnt="0"/>
      <dgm:spPr/>
    </dgm:pt>
    <dgm:pt modelId="{278A00CD-9616-4EFF-B646-1C2D57E7CFF8}" type="pres">
      <dgm:prSet presAssocID="{0C5F47B2-E71C-4E86-8DAB-40125CD66E7B}" presName="accentRepeatNode" presStyleLbl="solidFgAcc1" presStyleIdx="1" presStyleCnt="5"/>
      <dgm:spPr/>
    </dgm:pt>
    <dgm:pt modelId="{49EA0D2A-FE50-4F43-9F9E-2CC79944D598}" type="pres">
      <dgm:prSet presAssocID="{49C53FEA-DE15-4164-A7BE-41AF330DB760}" presName="text_3" presStyleLbl="node1" presStyleIdx="2" presStyleCnt="5">
        <dgm:presLayoutVars>
          <dgm:bulletEnabled val="1"/>
        </dgm:presLayoutVars>
      </dgm:prSet>
      <dgm:spPr/>
      <dgm:t>
        <a:bodyPr/>
        <a:lstStyle/>
        <a:p>
          <a:endParaRPr lang="en-US"/>
        </a:p>
      </dgm:t>
    </dgm:pt>
    <dgm:pt modelId="{2CCB7AC0-DE4E-4495-A792-187E4EFFEE1E}" type="pres">
      <dgm:prSet presAssocID="{49C53FEA-DE15-4164-A7BE-41AF330DB760}" presName="accent_3" presStyleCnt="0"/>
      <dgm:spPr/>
    </dgm:pt>
    <dgm:pt modelId="{B39A6D60-7C68-4861-904F-48C3B239FECD}" type="pres">
      <dgm:prSet presAssocID="{49C53FEA-DE15-4164-A7BE-41AF330DB760}" presName="accentRepeatNode" presStyleLbl="solidFgAcc1" presStyleIdx="2" presStyleCnt="5"/>
      <dgm:spPr/>
    </dgm:pt>
    <dgm:pt modelId="{B6986AC5-06EE-4E94-8117-86F7B8BA9941}" type="pres">
      <dgm:prSet presAssocID="{09E3165B-646A-4CFC-8F26-EA039FA3C995}" presName="text_4" presStyleLbl="node1" presStyleIdx="3" presStyleCnt="5">
        <dgm:presLayoutVars>
          <dgm:bulletEnabled val="1"/>
        </dgm:presLayoutVars>
      </dgm:prSet>
      <dgm:spPr/>
      <dgm:t>
        <a:bodyPr/>
        <a:lstStyle/>
        <a:p>
          <a:endParaRPr lang="en-US"/>
        </a:p>
      </dgm:t>
    </dgm:pt>
    <dgm:pt modelId="{9CEDFDC5-AA82-4CAB-A3DF-659147B4E76E}" type="pres">
      <dgm:prSet presAssocID="{09E3165B-646A-4CFC-8F26-EA039FA3C995}" presName="accent_4" presStyleCnt="0"/>
      <dgm:spPr/>
    </dgm:pt>
    <dgm:pt modelId="{20329F72-1B52-48A2-A185-ED746DE798CD}" type="pres">
      <dgm:prSet presAssocID="{09E3165B-646A-4CFC-8F26-EA039FA3C995}" presName="accentRepeatNode" presStyleLbl="solidFgAcc1" presStyleIdx="3" presStyleCnt="5"/>
      <dgm:spPr/>
    </dgm:pt>
    <dgm:pt modelId="{1AA5334C-F05F-4E30-BC36-65215DCF05AA}" type="pres">
      <dgm:prSet presAssocID="{027E4067-0BA4-4FED-B5EB-F0DEE29FB603}" presName="text_5" presStyleLbl="node1" presStyleIdx="4" presStyleCnt="5">
        <dgm:presLayoutVars>
          <dgm:bulletEnabled val="1"/>
        </dgm:presLayoutVars>
      </dgm:prSet>
      <dgm:spPr/>
      <dgm:t>
        <a:bodyPr/>
        <a:lstStyle/>
        <a:p>
          <a:endParaRPr lang="en-US"/>
        </a:p>
      </dgm:t>
    </dgm:pt>
    <dgm:pt modelId="{24B3B9B7-8239-49F3-B43A-9B2FD0F8EC3C}" type="pres">
      <dgm:prSet presAssocID="{027E4067-0BA4-4FED-B5EB-F0DEE29FB603}" presName="accent_5" presStyleCnt="0"/>
      <dgm:spPr/>
    </dgm:pt>
    <dgm:pt modelId="{8642725F-3414-4FA0-B69B-F4B2DF88D35C}" type="pres">
      <dgm:prSet presAssocID="{027E4067-0BA4-4FED-B5EB-F0DEE29FB603}" presName="accentRepeatNode" presStyleLbl="solidFgAcc1" presStyleIdx="4" presStyleCnt="5"/>
      <dgm:spPr/>
    </dgm:pt>
  </dgm:ptLst>
  <dgm:cxnLst>
    <dgm:cxn modelId="{F1F26AB9-7BD8-45C1-9414-F20BCA840C7A}" srcId="{DAF5C4AF-1225-4C45-941A-1A6CC89B0734}" destId="{027E4067-0BA4-4FED-B5EB-F0DEE29FB603}" srcOrd="4" destOrd="0" parTransId="{B8A05A7F-E677-46F2-9B1E-1249BDA6099A}" sibTransId="{AA45A38A-A479-4A1A-91EE-38D2751FC9F8}"/>
    <dgm:cxn modelId="{B3191A61-E868-49EE-9555-46E814D426E4}" type="presOf" srcId="{09E3165B-646A-4CFC-8F26-EA039FA3C995}" destId="{B6986AC5-06EE-4E94-8117-86F7B8BA9941}" srcOrd="0" destOrd="0" presId="urn:microsoft.com/office/officeart/2008/layout/VerticalCurvedList"/>
    <dgm:cxn modelId="{DA3B3BFF-4231-4B97-B799-36A2BE647E75}" srcId="{DAF5C4AF-1225-4C45-941A-1A6CC89B0734}" destId="{594D072E-39C0-44BB-A9CF-D20EACD070E4}" srcOrd="0" destOrd="0" parTransId="{0C8B6E31-03C1-4317-BD1F-31545472CF0E}" sibTransId="{037E220A-226D-4598-B902-D1527575B96D}"/>
    <dgm:cxn modelId="{AC1ACBE3-9CD5-464A-963D-4BC9E69E0CA0}" type="presOf" srcId="{037E220A-226D-4598-B902-D1527575B96D}" destId="{0A717FF9-09B0-4958-A17E-B970ABC2BF2C}" srcOrd="0" destOrd="0" presId="urn:microsoft.com/office/officeart/2008/layout/VerticalCurvedList"/>
    <dgm:cxn modelId="{B2227F8E-3509-46F5-8167-6E525D4F7F67}" type="presOf" srcId="{49C53FEA-DE15-4164-A7BE-41AF330DB760}" destId="{49EA0D2A-FE50-4F43-9F9E-2CC79944D598}" srcOrd="0" destOrd="0" presId="urn:microsoft.com/office/officeart/2008/layout/VerticalCurvedList"/>
    <dgm:cxn modelId="{D634C116-1387-40AD-8569-0BDD98B04A3D}" type="presOf" srcId="{DAF5C4AF-1225-4C45-941A-1A6CC89B0734}" destId="{8C0C1150-709C-4093-A530-AE31CD9F4E11}" srcOrd="0" destOrd="0" presId="urn:microsoft.com/office/officeart/2008/layout/VerticalCurvedList"/>
    <dgm:cxn modelId="{6755EAF7-2454-4DB1-9757-CA2FE8141BE6}" srcId="{DAF5C4AF-1225-4C45-941A-1A6CC89B0734}" destId="{09E3165B-646A-4CFC-8F26-EA039FA3C995}" srcOrd="3" destOrd="0" parTransId="{621EE243-92E9-4907-BC60-C0ED7F10EF5D}" sibTransId="{5A11F5A7-8E57-4E92-94F2-31513E3B585B}"/>
    <dgm:cxn modelId="{65C01BFA-E2D0-4F40-9088-B3EA95C94518}" type="presOf" srcId="{0C5F47B2-E71C-4E86-8DAB-40125CD66E7B}" destId="{0E2A7223-BA7C-4796-87F8-DC8867B4E1FA}" srcOrd="0" destOrd="0" presId="urn:microsoft.com/office/officeart/2008/layout/VerticalCurvedList"/>
    <dgm:cxn modelId="{A41A7C17-1DCA-4A11-8223-57BD736C7305}" srcId="{DAF5C4AF-1225-4C45-941A-1A6CC89B0734}" destId="{0C5F47B2-E71C-4E86-8DAB-40125CD66E7B}" srcOrd="1" destOrd="0" parTransId="{EBF102F8-46E1-4B6C-9B52-9D78B9BF0179}" sibTransId="{A2D3796F-54D3-42B1-969E-85257CF683FA}"/>
    <dgm:cxn modelId="{51DFBB4B-2BC6-4422-8D08-C1BAE7585931}" srcId="{DAF5C4AF-1225-4C45-941A-1A6CC89B0734}" destId="{49C53FEA-DE15-4164-A7BE-41AF330DB760}" srcOrd="2" destOrd="0" parTransId="{3CBB05AC-453C-4DE8-B481-E92A7089991A}" sibTransId="{2FF6E7B8-1CD3-49D2-A8E7-4AB40FCABB12}"/>
    <dgm:cxn modelId="{C9BE3ADF-4FBD-4487-9384-C8E644504990}" type="presOf" srcId="{027E4067-0BA4-4FED-B5EB-F0DEE29FB603}" destId="{1AA5334C-F05F-4E30-BC36-65215DCF05AA}" srcOrd="0" destOrd="0" presId="urn:microsoft.com/office/officeart/2008/layout/VerticalCurvedList"/>
    <dgm:cxn modelId="{BD5F6D8B-FEE5-45F5-80C1-3E845A8F9810}" type="presOf" srcId="{594D072E-39C0-44BB-A9CF-D20EACD070E4}" destId="{C2DEBE6B-8B18-4469-8A03-A04B940529D8}" srcOrd="0" destOrd="0" presId="urn:microsoft.com/office/officeart/2008/layout/VerticalCurvedList"/>
    <dgm:cxn modelId="{488D5066-A32E-43B3-8CA9-888F002630FB}" type="presParOf" srcId="{8C0C1150-709C-4093-A530-AE31CD9F4E11}" destId="{F40D5315-36DB-4050-A5E5-EC40880F6F0C}" srcOrd="0" destOrd="0" presId="urn:microsoft.com/office/officeart/2008/layout/VerticalCurvedList"/>
    <dgm:cxn modelId="{6234BC8C-84FF-4119-B0D1-3227F547B8B9}" type="presParOf" srcId="{F40D5315-36DB-4050-A5E5-EC40880F6F0C}" destId="{D49AB550-78DF-4F6C-A994-63368E2B6F83}" srcOrd="0" destOrd="0" presId="urn:microsoft.com/office/officeart/2008/layout/VerticalCurvedList"/>
    <dgm:cxn modelId="{480B6471-B632-4D0B-8187-A2319308CC82}" type="presParOf" srcId="{D49AB550-78DF-4F6C-A994-63368E2B6F83}" destId="{A8F8B6FC-D2F2-4B00-90D6-F94D1AC4E22E}" srcOrd="0" destOrd="0" presId="urn:microsoft.com/office/officeart/2008/layout/VerticalCurvedList"/>
    <dgm:cxn modelId="{F4AFC9ED-49B0-4D6A-A7E4-7C8D24A1AF0B}" type="presParOf" srcId="{D49AB550-78DF-4F6C-A994-63368E2B6F83}" destId="{0A717FF9-09B0-4958-A17E-B970ABC2BF2C}" srcOrd="1" destOrd="0" presId="urn:microsoft.com/office/officeart/2008/layout/VerticalCurvedList"/>
    <dgm:cxn modelId="{10A1C318-5F40-4158-9D6E-D54BE336476B}" type="presParOf" srcId="{D49AB550-78DF-4F6C-A994-63368E2B6F83}" destId="{7CB5F5D8-FBCD-4017-B410-8D6F5065DFDF}" srcOrd="2" destOrd="0" presId="urn:microsoft.com/office/officeart/2008/layout/VerticalCurvedList"/>
    <dgm:cxn modelId="{C6952914-F665-46E8-9D18-D94D1FA972B8}" type="presParOf" srcId="{D49AB550-78DF-4F6C-A994-63368E2B6F83}" destId="{BA8D1D9A-A031-4250-AA76-830D4DBE7750}" srcOrd="3" destOrd="0" presId="urn:microsoft.com/office/officeart/2008/layout/VerticalCurvedList"/>
    <dgm:cxn modelId="{211A7C5A-1646-4317-A34D-07EBF42D24F7}" type="presParOf" srcId="{F40D5315-36DB-4050-A5E5-EC40880F6F0C}" destId="{C2DEBE6B-8B18-4469-8A03-A04B940529D8}" srcOrd="1" destOrd="0" presId="urn:microsoft.com/office/officeart/2008/layout/VerticalCurvedList"/>
    <dgm:cxn modelId="{95206142-A4B4-4441-9997-4B96EABCF2E3}" type="presParOf" srcId="{F40D5315-36DB-4050-A5E5-EC40880F6F0C}" destId="{7E96CE6B-F430-4728-BCB9-1EF257C2877C}" srcOrd="2" destOrd="0" presId="urn:microsoft.com/office/officeart/2008/layout/VerticalCurvedList"/>
    <dgm:cxn modelId="{A549FA01-C0E2-43A7-9A56-17B4669103AA}" type="presParOf" srcId="{7E96CE6B-F430-4728-BCB9-1EF257C2877C}" destId="{8282E182-8690-4063-AC8A-6AAFBF51FD4E}" srcOrd="0" destOrd="0" presId="urn:microsoft.com/office/officeart/2008/layout/VerticalCurvedList"/>
    <dgm:cxn modelId="{AB5287EE-2BBB-4238-9F0D-EA78922E2742}" type="presParOf" srcId="{F40D5315-36DB-4050-A5E5-EC40880F6F0C}" destId="{0E2A7223-BA7C-4796-87F8-DC8867B4E1FA}" srcOrd="3" destOrd="0" presId="urn:microsoft.com/office/officeart/2008/layout/VerticalCurvedList"/>
    <dgm:cxn modelId="{14FC2F76-B6F1-4603-AA81-B8260EEF2224}" type="presParOf" srcId="{F40D5315-36DB-4050-A5E5-EC40880F6F0C}" destId="{F8912FE3-6DEF-4444-BA56-37EA44C21F99}" srcOrd="4" destOrd="0" presId="urn:microsoft.com/office/officeart/2008/layout/VerticalCurvedList"/>
    <dgm:cxn modelId="{9DB5035A-DDA4-464F-8527-1BB01AA10F1F}" type="presParOf" srcId="{F8912FE3-6DEF-4444-BA56-37EA44C21F99}" destId="{278A00CD-9616-4EFF-B646-1C2D57E7CFF8}" srcOrd="0" destOrd="0" presId="urn:microsoft.com/office/officeart/2008/layout/VerticalCurvedList"/>
    <dgm:cxn modelId="{47E99540-EDBA-4ABB-B4F4-9C5932672093}" type="presParOf" srcId="{F40D5315-36DB-4050-A5E5-EC40880F6F0C}" destId="{49EA0D2A-FE50-4F43-9F9E-2CC79944D598}" srcOrd="5" destOrd="0" presId="urn:microsoft.com/office/officeart/2008/layout/VerticalCurvedList"/>
    <dgm:cxn modelId="{173BAF4F-DED1-418B-985F-E301C34058CC}" type="presParOf" srcId="{F40D5315-36DB-4050-A5E5-EC40880F6F0C}" destId="{2CCB7AC0-DE4E-4495-A792-187E4EFFEE1E}" srcOrd="6" destOrd="0" presId="urn:microsoft.com/office/officeart/2008/layout/VerticalCurvedList"/>
    <dgm:cxn modelId="{12C2DF09-45B5-40BE-9518-74FE1A1E6D8A}" type="presParOf" srcId="{2CCB7AC0-DE4E-4495-A792-187E4EFFEE1E}" destId="{B39A6D60-7C68-4861-904F-48C3B239FECD}" srcOrd="0" destOrd="0" presId="urn:microsoft.com/office/officeart/2008/layout/VerticalCurvedList"/>
    <dgm:cxn modelId="{AACFC761-7158-437B-B7EA-FB26D550782D}" type="presParOf" srcId="{F40D5315-36DB-4050-A5E5-EC40880F6F0C}" destId="{B6986AC5-06EE-4E94-8117-86F7B8BA9941}" srcOrd="7" destOrd="0" presId="urn:microsoft.com/office/officeart/2008/layout/VerticalCurvedList"/>
    <dgm:cxn modelId="{13855FBD-EA25-4CDA-A620-B3F40F721EBA}" type="presParOf" srcId="{F40D5315-36DB-4050-A5E5-EC40880F6F0C}" destId="{9CEDFDC5-AA82-4CAB-A3DF-659147B4E76E}" srcOrd="8" destOrd="0" presId="urn:microsoft.com/office/officeart/2008/layout/VerticalCurvedList"/>
    <dgm:cxn modelId="{31B83859-6462-4F11-845E-ED474238C2F4}" type="presParOf" srcId="{9CEDFDC5-AA82-4CAB-A3DF-659147B4E76E}" destId="{20329F72-1B52-48A2-A185-ED746DE798CD}" srcOrd="0" destOrd="0" presId="urn:microsoft.com/office/officeart/2008/layout/VerticalCurvedList"/>
    <dgm:cxn modelId="{245CE4A5-56D4-4D54-99A1-314A8B6BDC5C}" type="presParOf" srcId="{F40D5315-36DB-4050-A5E5-EC40880F6F0C}" destId="{1AA5334C-F05F-4E30-BC36-65215DCF05AA}" srcOrd="9" destOrd="0" presId="urn:microsoft.com/office/officeart/2008/layout/VerticalCurvedList"/>
    <dgm:cxn modelId="{8690ED1A-09BE-4761-9867-1C77B9AEF7D8}" type="presParOf" srcId="{F40D5315-36DB-4050-A5E5-EC40880F6F0C}" destId="{24B3B9B7-8239-49F3-B43A-9B2FD0F8EC3C}" srcOrd="10" destOrd="0" presId="urn:microsoft.com/office/officeart/2008/layout/VerticalCurvedList"/>
    <dgm:cxn modelId="{CE3772D2-67D2-44AF-8A50-A9A96C3085D8}" type="presParOf" srcId="{24B3B9B7-8239-49F3-B43A-9B2FD0F8EC3C}" destId="{8642725F-3414-4FA0-B69B-F4B2DF88D35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855BC-5EAB-4EF4-A792-A05C0C5BEA63}">
      <dsp:nvSpPr>
        <dsp:cNvPr id="0" name=""/>
        <dsp:cNvSpPr/>
      </dsp:nvSpPr>
      <dsp:spPr>
        <a:xfrm>
          <a:off x="1664605" y="4483"/>
          <a:ext cx="2177950" cy="1088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n-US" sz="4100" kern="1200" dirty="0" smtClean="0"/>
            <a:t>Clinic</a:t>
          </a:r>
          <a:endParaRPr lang="en-US" sz="4100" kern="1200" dirty="0"/>
        </a:p>
      </dsp:txBody>
      <dsp:txXfrm>
        <a:off x="1696500" y="36378"/>
        <a:ext cx="2114160" cy="1025185"/>
      </dsp:txXfrm>
    </dsp:sp>
    <dsp:sp modelId="{A15A158A-F86E-4997-BCC6-FD207EB40804}">
      <dsp:nvSpPr>
        <dsp:cNvPr id="0" name=""/>
        <dsp:cNvSpPr/>
      </dsp:nvSpPr>
      <dsp:spPr>
        <a:xfrm>
          <a:off x="1882400" y="1093458"/>
          <a:ext cx="217795" cy="816731"/>
        </a:xfrm>
        <a:custGeom>
          <a:avLst/>
          <a:gdLst/>
          <a:ahLst/>
          <a:cxnLst/>
          <a:rect l="0" t="0" r="0" b="0"/>
          <a:pathLst>
            <a:path>
              <a:moveTo>
                <a:pt x="0" y="0"/>
              </a:moveTo>
              <a:lnTo>
                <a:pt x="0" y="816731"/>
              </a:lnTo>
              <a:lnTo>
                <a:pt x="217795" y="81673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709B36-218C-4A93-82A6-5B371A81F808}">
      <dsp:nvSpPr>
        <dsp:cNvPr id="0" name=""/>
        <dsp:cNvSpPr/>
      </dsp:nvSpPr>
      <dsp:spPr>
        <a:xfrm>
          <a:off x="2100195" y="1365702"/>
          <a:ext cx="1742360" cy="108897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Medical Consultation</a:t>
          </a:r>
          <a:endParaRPr lang="en-US" sz="2000" kern="1200" dirty="0"/>
        </a:p>
      </dsp:txBody>
      <dsp:txXfrm>
        <a:off x="2132090" y="1397597"/>
        <a:ext cx="1678570" cy="1025185"/>
      </dsp:txXfrm>
    </dsp:sp>
    <dsp:sp modelId="{C953F4BB-E870-4ED2-956C-2D8C50F2A8B4}">
      <dsp:nvSpPr>
        <dsp:cNvPr id="0" name=""/>
        <dsp:cNvSpPr/>
      </dsp:nvSpPr>
      <dsp:spPr>
        <a:xfrm>
          <a:off x="1882400" y="1093458"/>
          <a:ext cx="217795" cy="2177950"/>
        </a:xfrm>
        <a:custGeom>
          <a:avLst/>
          <a:gdLst/>
          <a:ahLst/>
          <a:cxnLst/>
          <a:rect l="0" t="0" r="0" b="0"/>
          <a:pathLst>
            <a:path>
              <a:moveTo>
                <a:pt x="0" y="0"/>
              </a:moveTo>
              <a:lnTo>
                <a:pt x="0" y="2177950"/>
              </a:lnTo>
              <a:lnTo>
                <a:pt x="217795" y="217795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F902A6-49E8-4610-BA78-1F6E389F51C0}">
      <dsp:nvSpPr>
        <dsp:cNvPr id="0" name=""/>
        <dsp:cNvSpPr/>
      </dsp:nvSpPr>
      <dsp:spPr>
        <a:xfrm>
          <a:off x="2100195" y="2726921"/>
          <a:ext cx="1742360" cy="108897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Self-Management</a:t>
          </a:r>
        </a:p>
        <a:p>
          <a:pPr lvl="0" algn="ctr" defTabSz="889000">
            <a:lnSpc>
              <a:spcPct val="90000"/>
            </a:lnSpc>
            <a:spcBef>
              <a:spcPct val="0"/>
            </a:spcBef>
            <a:spcAft>
              <a:spcPct val="35000"/>
            </a:spcAft>
          </a:pPr>
          <a:r>
            <a:rPr lang="en-US" sz="2000" kern="1200" dirty="0" smtClean="0"/>
            <a:t>Education</a:t>
          </a:r>
          <a:endParaRPr lang="en-US" sz="2000" kern="1200" dirty="0"/>
        </a:p>
      </dsp:txBody>
      <dsp:txXfrm>
        <a:off x="2132090" y="2758816"/>
        <a:ext cx="1678570" cy="1025185"/>
      </dsp:txXfrm>
    </dsp:sp>
    <dsp:sp modelId="{119DF548-A6E2-437D-A475-DE06E1E4FDFD}">
      <dsp:nvSpPr>
        <dsp:cNvPr id="0" name=""/>
        <dsp:cNvSpPr/>
      </dsp:nvSpPr>
      <dsp:spPr>
        <a:xfrm>
          <a:off x="1882400" y="1093458"/>
          <a:ext cx="217795" cy="3539170"/>
        </a:xfrm>
        <a:custGeom>
          <a:avLst/>
          <a:gdLst/>
          <a:ahLst/>
          <a:cxnLst/>
          <a:rect l="0" t="0" r="0" b="0"/>
          <a:pathLst>
            <a:path>
              <a:moveTo>
                <a:pt x="0" y="0"/>
              </a:moveTo>
              <a:lnTo>
                <a:pt x="0" y="3539170"/>
              </a:lnTo>
              <a:lnTo>
                <a:pt x="217795" y="35391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5F460B-32B2-49B4-90EC-3938FB8BD963}">
      <dsp:nvSpPr>
        <dsp:cNvPr id="0" name=""/>
        <dsp:cNvSpPr/>
      </dsp:nvSpPr>
      <dsp:spPr>
        <a:xfrm>
          <a:off x="2100195" y="4088141"/>
          <a:ext cx="1742360" cy="108897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Care Coordination</a:t>
          </a:r>
          <a:endParaRPr lang="en-US" sz="2000" kern="1200" dirty="0"/>
        </a:p>
      </dsp:txBody>
      <dsp:txXfrm>
        <a:off x="2132090" y="4120036"/>
        <a:ext cx="1678570" cy="1025185"/>
      </dsp:txXfrm>
    </dsp:sp>
    <dsp:sp modelId="{6CDEB0BD-8D30-4AAB-BE4E-A951F3B79876}">
      <dsp:nvSpPr>
        <dsp:cNvPr id="0" name=""/>
        <dsp:cNvSpPr/>
      </dsp:nvSpPr>
      <dsp:spPr>
        <a:xfrm>
          <a:off x="4387043" y="4483"/>
          <a:ext cx="2177950" cy="1088975"/>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n-US" sz="4100" kern="1200" dirty="0" smtClean="0"/>
            <a:t>Research</a:t>
          </a:r>
          <a:endParaRPr lang="en-US" sz="4100" kern="1200" dirty="0"/>
        </a:p>
      </dsp:txBody>
      <dsp:txXfrm>
        <a:off x="4418938" y="36378"/>
        <a:ext cx="2114160" cy="1025185"/>
      </dsp:txXfrm>
    </dsp:sp>
    <dsp:sp modelId="{A9C28F39-65BF-4A0F-A0D9-52107173D187}">
      <dsp:nvSpPr>
        <dsp:cNvPr id="0" name=""/>
        <dsp:cNvSpPr/>
      </dsp:nvSpPr>
      <dsp:spPr>
        <a:xfrm>
          <a:off x="4604838" y="1093458"/>
          <a:ext cx="217795" cy="816731"/>
        </a:xfrm>
        <a:custGeom>
          <a:avLst/>
          <a:gdLst/>
          <a:ahLst/>
          <a:cxnLst/>
          <a:rect l="0" t="0" r="0" b="0"/>
          <a:pathLst>
            <a:path>
              <a:moveTo>
                <a:pt x="0" y="0"/>
              </a:moveTo>
              <a:lnTo>
                <a:pt x="0" y="816731"/>
              </a:lnTo>
              <a:lnTo>
                <a:pt x="217795" y="81673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AEB5C9-80BF-497E-B2C0-F9EABC37CD96}">
      <dsp:nvSpPr>
        <dsp:cNvPr id="0" name=""/>
        <dsp:cNvSpPr/>
      </dsp:nvSpPr>
      <dsp:spPr>
        <a:xfrm>
          <a:off x="4822634" y="1365702"/>
          <a:ext cx="1742360" cy="108897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Inner City Asthma Consortium</a:t>
          </a:r>
          <a:endParaRPr lang="en-US" sz="2000" kern="1200" dirty="0"/>
        </a:p>
      </dsp:txBody>
      <dsp:txXfrm>
        <a:off x="4854529" y="1397597"/>
        <a:ext cx="1678570" cy="1025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3F907-FA09-4681-B1D3-C736A51AD0A0}">
      <dsp:nvSpPr>
        <dsp:cNvPr id="0" name=""/>
        <dsp:cNvSpPr/>
      </dsp:nvSpPr>
      <dsp:spPr>
        <a:xfrm>
          <a:off x="3347467" y="1794625"/>
          <a:ext cx="1554480" cy="15544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n-US" sz="3100" kern="1200" dirty="0" smtClean="0"/>
            <a:t>IMPACT DC</a:t>
          </a:r>
          <a:endParaRPr lang="en-US" sz="3100" kern="1200" dirty="0"/>
        </a:p>
      </dsp:txBody>
      <dsp:txXfrm>
        <a:off x="3423350" y="1870508"/>
        <a:ext cx="1402714" cy="1402714"/>
      </dsp:txXfrm>
    </dsp:sp>
    <dsp:sp modelId="{D7478A99-5965-49D8-8D25-1C5E2BE454D9}">
      <dsp:nvSpPr>
        <dsp:cNvPr id="0" name=""/>
        <dsp:cNvSpPr/>
      </dsp:nvSpPr>
      <dsp:spPr>
        <a:xfrm rot="16200000">
          <a:off x="3852971" y="1522889"/>
          <a:ext cx="543472" cy="0"/>
        </a:xfrm>
        <a:custGeom>
          <a:avLst/>
          <a:gdLst/>
          <a:ahLst/>
          <a:cxnLst/>
          <a:rect l="0" t="0" r="0" b="0"/>
          <a:pathLst>
            <a:path>
              <a:moveTo>
                <a:pt x="0" y="0"/>
              </a:moveTo>
              <a:lnTo>
                <a:pt x="543472"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3FFC88-1982-4E5B-8484-98D5424DE376}">
      <dsp:nvSpPr>
        <dsp:cNvPr id="0" name=""/>
        <dsp:cNvSpPr/>
      </dsp:nvSpPr>
      <dsp:spPr>
        <a:xfrm>
          <a:off x="3375815" y="-246630"/>
          <a:ext cx="1497783" cy="1497783"/>
        </a:xfrm>
        <a:prstGeom prst="roundRect">
          <a:avLst/>
        </a:prstGeom>
        <a:solidFill>
          <a:schemeClr val="accent2">
            <a:hueOff val="1170380"/>
            <a:satOff val="-1460"/>
            <a:lumOff val="34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smtClean="0"/>
            <a:t>Clinic</a:t>
          </a:r>
          <a:endParaRPr lang="en-US" sz="3500" kern="1200" dirty="0"/>
        </a:p>
      </dsp:txBody>
      <dsp:txXfrm>
        <a:off x="3448931" y="-173514"/>
        <a:ext cx="1351551" cy="1351551"/>
      </dsp:txXfrm>
    </dsp:sp>
    <dsp:sp modelId="{582D730F-8AF4-45A2-861A-2E18ED3F1260}">
      <dsp:nvSpPr>
        <dsp:cNvPr id="0" name=""/>
        <dsp:cNvSpPr/>
      </dsp:nvSpPr>
      <dsp:spPr>
        <a:xfrm>
          <a:off x="4901947" y="2571865"/>
          <a:ext cx="478446" cy="0"/>
        </a:xfrm>
        <a:custGeom>
          <a:avLst/>
          <a:gdLst/>
          <a:ahLst/>
          <a:cxnLst/>
          <a:rect l="0" t="0" r="0" b="0"/>
          <a:pathLst>
            <a:path>
              <a:moveTo>
                <a:pt x="0" y="0"/>
              </a:moveTo>
              <a:lnTo>
                <a:pt x="478446"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02E66-D9EB-4BF4-964D-0EE7DD9D218E}">
      <dsp:nvSpPr>
        <dsp:cNvPr id="0" name=""/>
        <dsp:cNvSpPr/>
      </dsp:nvSpPr>
      <dsp:spPr>
        <a:xfrm>
          <a:off x="5380393" y="1757947"/>
          <a:ext cx="1627835" cy="1627835"/>
        </a:xfrm>
        <a:prstGeom prst="roundRect">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smtClean="0"/>
            <a:t>Research</a:t>
          </a:r>
          <a:endParaRPr lang="en-US" sz="2800" kern="1200" dirty="0"/>
        </a:p>
      </dsp:txBody>
      <dsp:txXfrm>
        <a:off x="5459857" y="1837411"/>
        <a:ext cx="1468907" cy="1468907"/>
      </dsp:txXfrm>
    </dsp:sp>
    <dsp:sp modelId="{9E0B8DCD-D554-4581-91E9-F56D87FCECDF}">
      <dsp:nvSpPr>
        <dsp:cNvPr id="0" name=""/>
        <dsp:cNvSpPr/>
      </dsp:nvSpPr>
      <dsp:spPr>
        <a:xfrm rot="5400000">
          <a:off x="3871905" y="3601907"/>
          <a:ext cx="505603" cy="0"/>
        </a:xfrm>
        <a:custGeom>
          <a:avLst/>
          <a:gdLst/>
          <a:ahLst/>
          <a:cxnLst/>
          <a:rect l="0" t="0" r="0" b="0"/>
          <a:pathLst>
            <a:path>
              <a:moveTo>
                <a:pt x="0" y="0"/>
              </a:moveTo>
              <a:lnTo>
                <a:pt x="505603"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25D492-C2A0-47B8-8BBF-F3A1279654B2}">
      <dsp:nvSpPr>
        <dsp:cNvPr id="0" name=""/>
        <dsp:cNvSpPr/>
      </dsp:nvSpPr>
      <dsp:spPr>
        <a:xfrm>
          <a:off x="3337946" y="3854708"/>
          <a:ext cx="1573521" cy="1573521"/>
        </a:xfrm>
        <a:prstGeom prst="roundRect">
          <a:avLst/>
        </a:prstGeom>
        <a:solidFill>
          <a:schemeClr val="accent2">
            <a:hueOff val="3511139"/>
            <a:satOff val="-4379"/>
            <a:lumOff val="10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t>Outreach</a:t>
          </a:r>
          <a:endParaRPr lang="en-US" sz="2600" kern="1200" dirty="0"/>
        </a:p>
      </dsp:txBody>
      <dsp:txXfrm>
        <a:off x="3414759" y="3931521"/>
        <a:ext cx="1419895" cy="1419895"/>
      </dsp:txXfrm>
    </dsp:sp>
    <dsp:sp modelId="{B2B72E50-9045-4477-97B3-6CF55E7D208C}">
      <dsp:nvSpPr>
        <dsp:cNvPr id="0" name=""/>
        <dsp:cNvSpPr/>
      </dsp:nvSpPr>
      <dsp:spPr>
        <a:xfrm rot="10800000">
          <a:off x="2888835" y="2571865"/>
          <a:ext cx="458631" cy="0"/>
        </a:xfrm>
        <a:custGeom>
          <a:avLst/>
          <a:gdLst/>
          <a:ahLst/>
          <a:cxnLst/>
          <a:rect l="0" t="0" r="0" b="0"/>
          <a:pathLst>
            <a:path>
              <a:moveTo>
                <a:pt x="0" y="0"/>
              </a:moveTo>
              <a:lnTo>
                <a:pt x="458631"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ECFF40-B81B-4043-A962-25A44F1F15A2}">
      <dsp:nvSpPr>
        <dsp:cNvPr id="0" name=""/>
        <dsp:cNvSpPr/>
      </dsp:nvSpPr>
      <dsp:spPr>
        <a:xfrm>
          <a:off x="1221370" y="1738133"/>
          <a:ext cx="1667464" cy="1667464"/>
        </a:xfrm>
        <a:prstGeom prst="roundRect">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Advocacy</a:t>
          </a:r>
          <a:endParaRPr lang="en-US" sz="2700" kern="1200" dirty="0"/>
        </a:p>
      </dsp:txBody>
      <dsp:txXfrm>
        <a:off x="1302769" y="1819532"/>
        <a:ext cx="1504666" cy="1504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855BC-5EAB-4EF4-A792-A05C0C5BEA63}">
      <dsp:nvSpPr>
        <dsp:cNvPr id="0" name=""/>
        <dsp:cNvSpPr/>
      </dsp:nvSpPr>
      <dsp:spPr>
        <a:xfrm>
          <a:off x="15822" y="1971"/>
          <a:ext cx="1725885" cy="86294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smtClean="0"/>
            <a:t>Clinic</a:t>
          </a:r>
          <a:endParaRPr lang="en-US" sz="3100" kern="1200" dirty="0"/>
        </a:p>
      </dsp:txBody>
      <dsp:txXfrm>
        <a:off x="41097" y="27246"/>
        <a:ext cx="1675335" cy="812392"/>
      </dsp:txXfrm>
    </dsp:sp>
    <dsp:sp modelId="{A15A158A-F86E-4997-BCC6-FD207EB40804}">
      <dsp:nvSpPr>
        <dsp:cNvPr id="0" name=""/>
        <dsp:cNvSpPr/>
      </dsp:nvSpPr>
      <dsp:spPr>
        <a:xfrm>
          <a:off x="188410" y="864914"/>
          <a:ext cx="172588" cy="647207"/>
        </a:xfrm>
        <a:custGeom>
          <a:avLst/>
          <a:gdLst/>
          <a:ahLst/>
          <a:cxnLst/>
          <a:rect l="0" t="0" r="0" b="0"/>
          <a:pathLst>
            <a:path>
              <a:moveTo>
                <a:pt x="0" y="0"/>
              </a:moveTo>
              <a:lnTo>
                <a:pt x="0" y="647207"/>
              </a:lnTo>
              <a:lnTo>
                <a:pt x="172588" y="64720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709B36-218C-4A93-82A6-5B371A81F808}">
      <dsp:nvSpPr>
        <dsp:cNvPr id="0" name=""/>
        <dsp:cNvSpPr/>
      </dsp:nvSpPr>
      <dsp:spPr>
        <a:xfrm>
          <a:off x="360999" y="1080650"/>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Medical Consultation</a:t>
          </a:r>
          <a:endParaRPr lang="en-US" sz="1200" kern="1200" dirty="0"/>
        </a:p>
      </dsp:txBody>
      <dsp:txXfrm>
        <a:off x="386274" y="1105925"/>
        <a:ext cx="1330158" cy="812392"/>
      </dsp:txXfrm>
    </dsp:sp>
    <dsp:sp modelId="{C953F4BB-E870-4ED2-956C-2D8C50F2A8B4}">
      <dsp:nvSpPr>
        <dsp:cNvPr id="0" name=""/>
        <dsp:cNvSpPr/>
      </dsp:nvSpPr>
      <dsp:spPr>
        <a:xfrm>
          <a:off x="188410" y="864914"/>
          <a:ext cx="172588" cy="1725885"/>
        </a:xfrm>
        <a:custGeom>
          <a:avLst/>
          <a:gdLst/>
          <a:ahLst/>
          <a:cxnLst/>
          <a:rect l="0" t="0" r="0" b="0"/>
          <a:pathLst>
            <a:path>
              <a:moveTo>
                <a:pt x="0" y="0"/>
              </a:moveTo>
              <a:lnTo>
                <a:pt x="0" y="1725885"/>
              </a:lnTo>
              <a:lnTo>
                <a:pt x="172588" y="172588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F902A6-49E8-4610-BA78-1F6E389F51C0}">
      <dsp:nvSpPr>
        <dsp:cNvPr id="0" name=""/>
        <dsp:cNvSpPr/>
      </dsp:nvSpPr>
      <dsp:spPr>
        <a:xfrm>
          <a:off x="360999" y="2159328"/>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90127"/>
              <a:satOff val="-487"/>
              <a:lumOff val="1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Self-Management</a:t>
          </a:r>
        </a:p>
        <a:p>
          <a:pPr lvl="0" algn="ctr" defTabSz="533400">
            <a:lnSpc>
              <a:spcPct val="90000"/>
            </a:lnSpc>
            <a:spcBef>
              <a:spcPct val="0"/>
            </a:spcBef>
            <a:spcAft>
              <a:spcPct val="35000"/>
            </a:spcAft>
          </a:pPr>
          <a:r>
            <a:rPr lang="en-US" sz="1200" kern="1200" dirty="0" smtClean="0"/>
            <a:t>Education</a:t>
          </a:r>
          <a:endParaRPr lang="en-US" sz="1200" kern="1200" dirty="0"/>
        </a:p>
      </dsp:txBody>
      <dsp:txXfrm>
        <a:off x="386274" y="2184603"/>
        <a:ext cx="1330158" cy="812392"/>
      </dsp:txXfrm>
    </dsp:sp>
    <dsp:sp modelId="{D63ED0B2-FB02-4EE1-A907-648BC7CB4449}">
      <dsp:nvSpPr>
        <dsp:cNvPr id="0" name=""/>
        <dsp:cNvSpPr/>
      </dsp:nvSpPr>
      <dsp:spPr>
        <a:xfrm>
          <a:off x="188410" y="864914"/>
          <a:ext cx="172588" cy="2804563"/>
        </a:xfrm>
        <a:custGeom>
          <a:avLst/>
          <a:gdLst/>
          <a:ahLst/>
          <a:cxnLst/>
          <a:rect l="0" t="0" r="0" b="0"/>
          <a:pathLst>
            <a:path>
              <a:moveTo>
                <a:pt x="0" y="0"/>
              </a:moveTo>
              <a:lnTo>
                <a:pt x="0" y="2804563"/>
              </a:lnTo>
              <a:lnTo>
                <a:pt x="172588" y="28045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D095AC-C893-4284-8C3E-62998F51B057}">
      <dsp:nvSpPr>
        <dsp:cNvPr id="0" name=""/>
        <dsp:cNvSpPr/>
      </dsp:nvSpPr>
      <dsp:spPr>
        <a:xfrm>
          <a:off x="360999" y="3238007"/>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780253"/>
              <a:satOff val="-973"/>
              <a:lumOff val="2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Care Coordination</a:t>
          </a:r>
          <a:endParaRPr lang="en-US" sz="1200" kern="1200" dirty="0"/>
        </a:p>
      </dsp:txBody>
      <dsp:txXfrm>
        <a:off x="386274" y="3263282"/>
        <a:ext cx="1330158" cy="812392"/>
      </dsp:txXfrm>
    </dsp:sp>
    <dsp:sp modelId="{6CDEB0BD-8D30-4AAB-BE4E-A951F3B79876}">
      <dsp:nvSpPr>
        <dsp:cNvPr id="0" name=""/>
        <dsp:cNvSpPr/>
      </dsp:nvSpPr>
      <dsp:spPr>
        <a:xfrm>
          <a:off x="2173178" y="1971"/>
          <a:ext cx="1725885" cy="862942"/>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smtClean="0"/>
            <a:t>Research</a:t>
          </a:r>
          <a:endParaRPr lang="en-US" sz="3100" kern="1200" dirty="0"/>
        </a:p>
      </dsp:txBody>
      <dsp:txXfrm>
        <a:off x="2198453" y="27246"/>
        <a:ext cx="1675335" cy="812392"/>
      </dsp:txXfrm>
    </dsp:sp>
    <dsp:sp modelId="{A9C28F39-65BF-4A0F-A0D9-52107173D187}">
      <dsp:nvSpPr>
        <dsp:cNvPr id="0" name=""/>
        <dsp:cNvSpPr/>
      </dsp:nvSpPr>
      <dsp:spPr>
        <a:xfrm>
          <a:off x="2345767" y="864914"/>
          <a:ext cx="172588" cy="647207"/>
        </a:xfrm>
        <a:custGeom>
          <a:avLst/>
          <a:gdLst/>
          <a:ahLst/>
          <a:cxnLst/>
          <a:rect l="0" t="0" r="0" b="0"/>
          <a:pathLst>
            <a:path>
              <a:moveTo>
                <a:pt x="0" y="0"/>
              </a:moveTo>
              <a:lnTo>
                <a:pt x="0" y="647207"/>
              </a:lnTo>
              <a:lnTo>
                <a:pt x="172588" y="64720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AEB5C9-80BF-497E-B2C0-F9EABC37CD96}">
      <dsp:nvSpPr>
        <dsp:cNvPr id="0" name=""/>
        <dsp:cNvSpPr/>
      </dsp:nvSpPr>
      <dsp:spPr>
        <a:xfrm>
          <a:off x="2518356" y="1080650"/>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Inner City Asthma Consortium</a:t>
          </a:r>
          <a:endParaRPr lang="en-US" sz="1200" kern="1200" dirty="0"/>
        </a:p>
      </dsp:txBody>
      <dsp:txXfrm>
        <a:off x="2543631" y="1105925"/>
        <a:ext cx="1330158" cy="812392"/>
      </dsp:txXfrm>
    </dsp:sp>
    <dsp:sp modelId="{655A41F5-B47B-4E11-AEE9-2CA1956701D4}">
      <dsp:nvSpPr>
        <dsp:cNvPr id="0" name=""/>
        <dsp:cNvSpPr/>
      </dsp:nvSpPr>
      <dsp:spPr>
        <a:xfrm>
          <a:off x="2345767" y="864914"/>
          <a:ext cx="172588" cy="1725885"/>
        </a:xfrm>
        <a:custGeom>
          <a:avLst/>
          <a:gdLst/>
          <a:ahLst/>
          <a:cxnLst/>
          <a:rect l="0" t="0" r="0" b="0"/>
          <a:pathLst>
            <a:path>
              <a:moveTo>
                <a:pt x="0" y="0"/>
              </a:moveTo>
              <a:lnTo>
                <a:pt x="0" y="1725885"/>
              </a:lnTo>
              <a:lnTo>
                <a:pt x="172588" y="172588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3B2EBE-BFC9-403D-B1D6-C429263C46CF}">
      <dsp:nvSpPr>
        <dsp:cNvPr id="0" name=""/>
        <dsp:cNvSpPr/>
      </dsp:nvSpPr>
      <dsp:spPr>
        <a:xfrm>
          <a:off x="2518356" y="2159328"/>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Breathe with Ease</a:t>
          </a:r>
        </a:p>
        <a:p>
          <a:pPr lvl="0" algn="ctr" defTabSz="533400">
            <a:lnSpc>
              <a:spcPct val="90000"/>
            </a:lnSpc>
            <a:spcBef>
              <a:spcPct val="0"/>
            </a:spcBef>
            <a:spcAft>
              <a:spcPct val="35000"/>
            </a:spcAft>
          </a:pPr>
          <a:r>
            <a:rPr lang="en-US" sz="1200" kern="1200" dirty="0" smtClean="0"/>
            <a:t>A Unique Approach to Managing Stress</a:t>
          </a:r>
        </a:p>
      </dsp:txBody>
      <dsp:txXfrm>
        <a:off x="2543631" y="2184603"/>
        <a:ext cx="1330158" cy="812392"/>
      </dsp:txXfrm>
    </dsp:sp>
    <dsp:sp modelId="{A9B9BE7E-DB4D-4229-9D20-622B7C78CA1B}">
      <dsp:nvSpPr>
        <dsp:cNvPr id="0" name=""/>
        <dsp:cNvSpPr/>
      </dsp:nvSpPr>
      <dsp:spPr>
        <a:xfrm>
          <a:off x="2345767" y="864914"/>
          <a:ext cx="172588" cy="2804563"/>
        </a:xfrm>
        <a:custGeom>
          <a:avLst/>
          <a:gdLst/>
          <a:ahLst/>
          <a:cxnLst/>
          <a:rect l="0" t="0" r="0" b="0"/>
          <a:pathLst>
            <a:path>
              <a:moveTo>
                <a:pt x="0" y="0"/>
              </a:moveTo>
              <a:lnTo>
                <a:pt x="0" y="2804563"/>
              </a:lnTo>
              <a:lnTo>
                <a:pt x="172588" y="28045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012CC7-1898-4893-BA28-15121FAF4574}">
      <dsp:nvSpPr>
        <dsp:cNvPr id="0" name=""/>
        <dsp:cNvSpPr/>
      </dsp:nvSpPr>
      <dsp:spPr>
        <a:xfrm>
          <a:off x="2518356" y="3238007"/>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950633"/>
              <a:satOff val="-2433"/>
              <a:lumOff val="5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Community Asthma Navigator Program for DC</a:t>
          </a:r>
        </a:p>
      </dsp:txBody>
      <dsp:txXfrm>
        <a:off x="2543631" y="3263282"/>
        <a:ext cx="1330158" cy="812392"/>
      </dsp:txXfrm>
    </dsp:sp>
    <dsp:sp modelId="{5EF88CB1-83EE-4109-AD21-8BE41324B79D}">
      <dsp:nvSpPr>
        <dsp:cNvPr id="0" name=""/>
        <dsp:cNvSpPr/>
      </dsp:nvSpPr>
      <dsp:spPr>
        <a:xfrm>
          <a:off x="2345767" y="864914"/>
          <a:ext cx="172588" cy="3883242"/>
        </a:xfrm>
        <a:custGeom>
          <a:avLst/>
          <a:gdLst/>
          <a:ahLst/>
          <a:cxnLst/>
          <a:rect l="0" t="0" r="0" b="0"/>
          <a:pathLst>
            <a:path>
              <a:moveTo>
                <a:pt x="0" y="0"/>
              </a:moveTo>
              <a:lnTo>
                <a:pt x="0" y="3883242"/>
              </a:lnTo>
              <a:lnTo>
                <a:pt x="172588" y="38832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6F9AFA-D93F-4AD1-B9F2-E9CC1BD1ECD7}">
      <dsp:nvSpPr>
        <dsp:cNvPr id="0" name=""/>
        <dsp:cNvSpPr/>
      </dsp:nvSpPr>
      <dsp:spPr>
        <a:xfrm>
          <a:off x="2518356" y="4316685"/>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ORBEX</a:t>
          </a:r>
        </a:p>
        <a:p>
          <a:pPr lvl="0" algn="ctr" defTabSz="533400">
            <a:lnSpc>
              <a:spcPct val="90000"/>
            </a:lnSpc>
            <a:spcBef>
              <a:spcPct val="0"/>
            </a:spcBef>
            <a:spcAft>
              <a:spcPct val="35000"/>
            </a:spcAft>
          </a:pPr>
          <a:r>
            <a:rPr lang="en-US" sz="1200" kern="1200" dirty="0" smtClean="0"/>
            <a:t>Primary Prevention Trial</a:t>
          </a:r>
        </a:p>
      </dsp:txBody>
      <dsp:txXfrm>
        <a:off x="2543631" y="4341960"/>
        <a:ext cx="1330158" cy="812392"/>
      </dsp:txXfrm>
    </dsp:sp>
    <dsp:sp modelId="{8E06F631-312D-4C7D-9CC4-AE05E5031F74}">
      <dsp:nvSpPr>
        <dsp:cNvPr id="0" name=""/>
        <dsp:cNvSpPr/>
      </dsp:nvSpPr>
      <dsp:spPr>
        <a:xfrm>
          <a:off x="4330535" y="1971"/>
          <a:ext cx="1725885" cy="862942"/>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smtClean="0"/>
            <a:t>Outreach</a:t>
          </a:r>
          <a:endParaRPr lang="en-US" sz="3100" kern="1200" dirty="0"/>
        </a:p>
      </dsp:txBody>
      <dsp:txXfrm>
        <a:off x="4355810" y="27246"/>
        <a:ext cx="1675335" cy="812392"/>
      </dsp:txXfrm>
    </dsp:sp>
    <dsp:sp modelId="{1ACC9C32-7452-44D1-B9D1-AD6478F40BAD}">
      <dsp:nvSpPr>
        <dsp:cNvPr id="0" name=""/>
        <dsp:cNvSpPr/>
      </dsp:nvSpPr>
      <dsp:spPr>
        <a:xfrm>
          <a:off x="4503124" y="864914"/>
          <a:ext cx="172588" cy="647207"/>
        </a:xfrm>
        <a:custGeom>
          <a:avLst/>
          <a:gdLst/>
          <a:ahLst/>
          <a:cxnLst/>
          <a:rect l="0" t="0" r="0" b="0"/>
          <a:pathLst>
            <a:path>
              <a:moveTo>
                <a:pt x="0" y="0"/>
              </a:moveTo>
              <a:lnTo>
                <a:pt x="0" y="647207"/>
              </a:lnTo>
              <a:lnTo>
                <a:pt x="172588" y="64720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CBCB12-758E-4AAA-80E5-5A52AEB9F492}">
      <dsp:nvSpPr>
        <dsp:cNvPr id="0" name=""/>
        <dsp:cNvSpPr/>
      </dsp:nvSpPr>
      <dsp:spPr>
        <a:xfrm>
          <a:off x="4675712" y="1080650"/>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2730886"/>
              <a:satOff val="-3406"/>
              <a:lumOff val="80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Health Care Providers</a:t>
          </a:r>
          <a:endParaRPr lang="en-US" sz="1200" kern="1200" dirty="0"/>
        </a:p>
      </dsp:txBody>
      <dsp:txXfrm>
        <a:off x="4700987" y="1105925"/>
        <a:ext cx="1330158" cy="812392"/>
      </dsp:txXfrm>
    </dsp:sp>
    <dsp:sp modelId="{86A7EE29-4771-4E7B-993A-74AF1121DC6C}">
      <dsp:nvSpPr>
        <dsp:cNvPr id="0" name=""/>
        <dsp:cNvSpPr/>
      </dsp:nvSpPr>
      <dsp:spPr>
        <a:xfrm>
          <a:off x="4503124" y="864914"/>
          <a:ext cx="172588" cy="1725885"/>
        </a:xfrm>
        <a:custGeom>
          <a:avLst/>
          <a:gdLst/>
          <a:ahLst/>
          <a:cxnLst/>
          <a:rect l="0" t="0" r="0" b="0"/>
          <a:pathLst>
            <a:path>
              <a:moveTo>
                <a:pt x="0" y="0"/>
              </a:moveTo>
              <a:lnTo>
                <a:pt x="0" y="1725885"/>
              </a:lnTo>
              <a:lnTo>
                <a:pt x="172588" y="172588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911FA7-B72D-4E79-BDA2-FABE0B9D2777}">
      <dsp:nvSpPr>
        <dsp:cNvPr id="0" name=""/>
        <dsp:cNvSpPr/>
      </dsp:nvSpPr>
      <dsp:spPr>
        <a:xfrm>
          <a:off x="4675712" y="2159328"/>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Community Events</a:t>
          </a:r>
          <a:endParaRPr lang="en-US" sz="1200" kern="1200" dirty="0"/>
        </a:p>
      </dsp:txBody>
      <dsp:txXfrm>
        <a:off x="4700987" y="2184603"/>
        <a:ext cx="1330158" cy="812392"/>
      </dsp:txXfrm>
    </dsp:sp>
    <dsp:sp modelId="{B09F7278-544F-41F8-A4DA-353EA24C8318}">
      <dsp:nvSpPr>
        <dsp:cNvPr id="0" name=""/>
        <dsp:cNvSpPr/>
      </dsp:nvSpPr>
      <dsp:spPr>
        <a:xfrm>
          <a:off x="4503124" y="864914"/>
          <a:ext cx="172588" cy="2804563"/>
        </a:xfrm>
        <a:custGeom>
          <a:avLst/>
          <a:gdLst/>
          <a:ahLst/>
          <a:cxnLst/>
          <a:rect l="0" t="0" r="0" b="0"/>
          <a:pathLst>
            <a:path>
              <a:moveTo>
                <a:pt x="0" y="0"/>
              </a:moveTo>
              <a:lnTo>
                <a:pt x="0" y="2804563"/>
              </a:lnTo>
              <a:lnTo>
                <a:pt x="172588" y="28045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FB70E3-BD24-4666-85E5-293052C9AE88}">
      <dsp:nvSpPr>
        <dsp:cNvPr id="0" name=""/>
        <dsp:cNvSpPr/>
      </dsp:nvSpPr>
      <dsp:spPr>
        <a:xfrm>
          <a:off x="4675712" y="3238007"/>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Schools/Daycares</a:t>
          </a:r>
          <a:endParaRPr lang="en-US" sz="1200" kern="1200" dirty="0"/>
        </a:p>
      </dsp:txBody>
      <dsp:txXfrm>
        <a:off x="4700987" y="3263282"/>
        <a:ext cx="1330158" cy="812392"/>
      </dsp:txXfrm>
    </dsp:sp>
    <dsp:sp modelId="{9A91427C-7024-466F-A16A-78AC23ADF15D}">
      <dsp:nvSpPr>
        <dsp:cNvPr id="0" name=""/>
        <dsp:cNvSpPr/>
      </dsp:nvSpPr>
      <dsp:spPr>
        <a:xfrm>
          <a:off x="6487892" y="1971"/>
          <a:ext cx="1725885" cy="862942"/>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smtClean="0"/>
            <a:t>Advocacy</a:t>
          </a:r>
          <a:endParaRPr lang="en-US" sz="3100" kern="1200" dirty="0"/>
        </a:p>
      </dsp:txBody>
      <dsp:txXfrm>
        <a:off x="6513167" y="27246"/>
        <a:ext cx="1675335" cy="812392"/>
      </dsp:txXfrm>
    </dsp:sp>
    <dsp:sp modelId="{59392AE5-CFAD-45E7-8DFD-74EB4915DC8B}">
      <dsp:nvSpPr>
        <dsp:cNvPr id="0" name=""/>
        <dsp:cNvSpPr/>
      </dsp:nvSpPr>
      <dsp:spPr>
        <a:xfrm>
          <a:off x="6660480" y="864914"/>
          <a:ext cx="172588" cy="647207"/>
        </a:xfrm>
        <a:custGeom>
          <a:avLst/>
          <a:gdLst/>
          <a:ahLst/>
          <a:cxnLst/>
          <a:rect l="0" t="0" r="0" b="0"/>
          <a:pathLst>
            <a:path>
              <a:moveTo>
                <a:pt x="0" y="0"/>
              </a:moveTo>
              <a:lnTo>
                <a:pt x="0" y="647207"/>
              </a:lnTo>
              <a:lnTo>
                <a:pt x="172588" y="64720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E271F3-B303-40A4-B45F-B799A346B1B8}">
      <dsp:nvSpPr>
        <dsp:cNvPr id="0" name=""/>
        <dsp:cNvSpPr/>
      </dsp:nvSpPr>
      <dsp:spPr>
        <a:xfrm>
          <a:off x="6833069" y="1080650"/>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901266"/>
              <a:satOff val="-4866"/>
              <a:lumOff val="11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DC Asthma Coalition</a:t>
          </a:r>
          <a:endParaRPr lang="en-US" sz="1200" kern="1200" dirty="0"/>
        </a:p>
      </dsp:txBody>
      <dsp:txXfrm>
        <a:off x="6858344" y="1105925"/>
        <a:ext cx="1330158" cy="812392"/>
      </dsp:txXfrm>
    </dsp:sp>
    <dsp:sp modelId="{A6D0D22D-4DE7-402D-8ACC-733A972F14A0}">
      <dsp:nvSpPr>
        <dsp:cNvPr id="0" name=""/>
        <dsp:cNvSpPr/>
      </dsp:nvSpPr>
      <dsp:spPr>
        <a:xfrm>
          <a:off x="6660480" y="864914"/>
          <a:ext cx="172588" cy="1725885"/>
        </a:xfrm>
        <a:custGeom>
          <a:avLst/>
          <a:gdLst/>
          <a:ahLst/>
          <a:cxnLst/>
          <a:rect l="0" t="0" r="0" b="0"/>
          <a:pathLst>
            <a:path>
              <a:moveTo>
                <a:pt x="0" y="0"/>
              </a:moveTo>
              <a:lnTo>
                <a:pt x="0" y="1725885"/>
              </a:lnTo>
              <a:lnTo>
                <a:pt x="172588" y="172588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11C14-2511-404F-9A83-4DF26BAFD04D}">
      <dsp:nvSpPr>
        <dsp:cNvPr id="0" name=""/>
        <dsp:cNvSpPr/>
      </dsp:nvSpPr>
      <dsp:spPr>
        <a:xfrm>
          <a:off x="6833069" y="2159328"/>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291393"/>
              <a:satOff val="-5352"/>
              <a:lumOff val="12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Childhood Asthma Leadership Coalition</a:t>
          </a:r>
          <a:endParaRPr lang="en-US" sz="1200" kern="1200" dirty="0"/>
        </a:p>
      </dsp:txBody>
      <dsp:txXfrm>
        <a:off x="6858344" y="2184603"/>
        <a:ext cx="1330158" cy="812392"/>
      </dsp:txXfrm>
    </dsp:sp>
    <dsp:sp modelId="{41AF65B3-CBEA-490B-B75D-93F892610028}">
      <dsp:nvSpPr>
        <dsp:cNvPr id="0" name=""/>
        <dsp:cNvSpPr/>
      </dsp:nvSpPr>
      <dsp:spPr>
        <a:xfrm>
          <a:off x="6660480" y="864914"/>
          <a:ext cx="172588" cy="2804563"/>
        </a:xfrm>
        <a:custGeom>
          <a:avLst/>
          <a:gdLst/>
          <a:ahLst/>
          <a:cxnLst/>
          <a:rect l="0" t="0" r="0" b="0"/>
          <a:pathLst>
            <a:path>
              <a:moveTo>
                <a:pt x="0" y="0"/>
              </a:moveTo>
              <a:lnTo>
                <a:pt x="0" y="2804563"/>
              </a:lnTo>
              <a:lnTo>
                <a:pt x="172588" y="28045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20328-D0B9-4017-A736-0C42EEAD03CA}">
      <dsp:nvSpPr>
        <dsp:cNvPr id="0" name=""/>
        <dsp:cNvSpPr/>
      </dsp:nvSpPr>
      <dsp:spPr>
        <a:xfrm>
          <a:off x="6833069" y="3238007"/>
          <a:ext cx="1380708" cy="8629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Asthma Disease Management Team</a:t>
          </a:r>
          <a:endParaRPr lang="en-US" sz="1200" kern="1200" dirty="0"/>
        </a:p>
      </dsp:txBody>
      <dsp:txXfrm>
        <a:off x="6858344" y="3263282"/>
        <a:ext cx="1330158" cy="812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DACF6-CE43-4B85-AF2D-19F08F894CCC}">
      <dsp:nvSpPr>
        <dsp:cNvPr id="0" name=""/>
        <dsp:cNvSpPr/>
      </dsp:nvSpPr>
      <dsp:spPr>
        <a:xfrm>
          <a:off x="1287" y="1309806"/>
          <a:ext cx="0" cy="3568035"/>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3CDB36-FFB2-406E-8CE7-8EE2A3016679}">
      <dsp:nvSpPr>
        <dsp:cNvPr id="0" name=""/>
        <dsp:cNvSpPr/>
      </dsp:nvSpPr>
      <dsp:spPr>
        <a:xfrm>
          <a:off x="100399" y="1428741"/>
          <a:ext cx="1876588" cy="160561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DC435-61A9-4C7B-BF10-5EFA648FDAEE}">
      <dsp:nvSpPr>
        <dsp:cNvPr id="0" name=""/>
        <dsp:cNvSpPr/>
      </dsp:nvSpPr>
      <dsp:spPr>
        <a:xfrm>
          <a:off x="100399" y="3034356"/>
          <a:ext cx="1876588" cy="18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Health fairs and community events</a:t>
          </a:r>
          <a:endParaRPr lang="en-US" sz="1500" kern="1200" dirty="0">
            <a:latin typeface="Corbel" panose="020B0503020204020204" pitchFamily="34" charset="0"/>
          </a:endParaRPr>
        </a:p>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Increasing clinic access</a:t>
          </a:r>
        </a:p>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Health Services Advisory Committees</a:t>
          </a:r>
          <a:endParaRPr lang="en-US" sz="1500" kern="1200" dirty="0">
            <a:latin typeface="Corbel" panose="020B0503020204020204" pitchFamily="34" charset="0"/>
          </a:endParaRPr>
        </a:p>
      </dsp:txBody>
      <dsp:txXfrm>
        <a:off x="100399" y="3034356"/>
        <a:ext cx="1876588" cy="1843484"/>
      </dsp:txXfrm>
    </dsp:sp>
    <dsp:sp modelId="{5D1A24D2-7F7B-48A4-A3DD-56F2D4DE5EAD}">
      <dsp:nvSpPr>
        <dsp:cNvPr id="0" name=""/>
        <dsp:cNvSpPr/>
      </dsp:nvSpPr>
      <dsp:spPr>
        <a:xfrm>
          <a:off x="1287" y="913358"/>
          <a:ext cx="1982241" cy="396448"/>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latin typeface="Corbel" panose="020B0503020204020204" pitchFamily="34" charset="0"/>
            </a:rPr>
            <a:t>Community Outreach</a:t>
          </a:r>
          <a:endParaRPr lang="en-US" sz="1600" kern="1200" dirty="0">
            <a:latin typeface="Corbel" panose="020B0503020204020204" pitchFamily="34" charset="0"/>
          </a:endParaRPr>
        </a:p>
      </dsp:txBody>
      <dsp:txXfrm>
        <a:off x="1287" y="913358"/>
        <a:ext cx="1982241" cy="396448"/>
      </dsp:txXfrm>
    </dsp:sp>
    <dsp:sp modelId="{59F32F53-3952-4BF5-8A32-FC5529D59196}">
      <dsp:nvSpPr>
        <dsp:cNvPr id="0" name=""/>
        <dsp:cNvSpPr/>
      </dsp:nvSpPr>
      <dsp:spPr>
        <a:xfrm>
          <a:off x="2286081" y="1309806"/>
          <a:ext cx="0" cy="3568035"/>
        </a:xfrm>
        <a:prstGeom prst="line">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3D34C2B8-CD6B-42D4-953D-4E902EB2546E}">
      <dsp:nvSpPr>
        <dsp:cNvPr id="0" name=""/>
        <dsp:cNvSpPr/>
      </dsp:nvSpPr>
      <dsp:spPr>
        <a:xfrm>
          <a:off x="2385193" y="1428741"/>
          <a:ext cx="1876588" cy="160561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3D593C-0F7A-498F-A24C-48B8ADC28E93}">
      <dsp:nvSpPr>
        <dsp:cNvPr id="0" name=""/>
        <dsp:cNvSpPr/>
      </dsp:nvSpPr>
      <dsp:spPr>
        <a:xfrm>
          <a:off x="2385193" y="3034356"/>
          <a:ext cx="1876588" cy="18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Breathing Easy Asthma Trainings</a:t>
          </a:r>
          <a:endParaRPr lang="en-US" sz="1500" kern="1200" dirty="0">
            <a:latin typeface="Corbel" panose="020B0503020204020204" pitchFamily="34" charset="0"/>
          </a:endParaRPr>
        </a:p>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Back to School Nights</a:t>
          </a:r>
          <a:endParaRPr lang="en-US" sz="1500" kern="1200" dirty="0">
            <a:latin typeface="Corbel" panose="020B0503020204020204" pitchFamily="34" charset="0"/>
          </a:endParaRPr>
        </a:p>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Parent Sessions</a:t>
          </a:r>
          <a:endParaRPr lang="en-US" sz="1500" kern="1200" dirty="0">
            <a:latin typeface="Corbel" panose="020B0503020204020204" pitchFamily="34" charset="0"/>
          </a:endParaRPr>
        </a:p>
        <a:p>
          <a:pPr marL="114300" lvl="1" indent="-114300" algn="l" defTabSz="666750">
            <a:lnSpc>
              <a:spcPct val="90000"/>
            </a:lnSpc>
            <a:spcBef>
              <a:spcPct val="0"/>
            </a:spcBef>
            <a:spcAft>
              <a:spcPct val="15000"/>
            </a:spcAft>
            <a:buChar char="••"/>
          </a:pPr>
          <a:endParaRPr lang="en-US" sz="1500" kern="1200" dirty="0">
            <a:latin typeface="Corbel" panose="020B0503020204020204" pitchFamily="34" charset="0"/>
          </a:endParaRPr>
        </a:p>
      </dsp:txBody>
      <dsp:txXfrm>
        <a:off x="2385193" y="3034356"/>
        <a:ext cx="1876588" cy="1843484"/>
      </dsp:txXfrm>
    </dsp:sp>
    <dsp:sp modelId="{976D6936-2BD9-4A2E-82B0-5E64DC717797}">
      <dsp:nvSpPr>
        <dsp:cNvPr id="0" name=""/>
        <dsp:cNvSpPr/>
      </dsp:nvSpPr>
      <dsp:spPr>
        <a:xfrm>
          <a:off x="2286081" y="913358"/>
          <a:ext cx="1982241" cy="396448"/>
        </a:xfrm>
        <a:prstGeom prst="rect">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latin typeface="Corbel" panose="020B0503020204020204" pitchFamily="34" charset="0"/>
            </a:rPr>
            <a:t>Schools and Daycares</a:t>
          </a:r>
          <a:endParaRPr lang="en-US" sz="1600" kern="1200" dirty="0">
            <a:latin typeface="Corbel" panose="020B0503020204020204" pitchFamily="34" charset="0"/>
          </a:endParaRPr>
        </a:p>
      </dsp:txBody>
      <dsp:txXfrm>
        <a:off x="2286081" y="913358"/>
        <a:ext cx="1982241" cy="396448"/>
      </dsp:txXfrm>
    </dsp:sp>
    <dsp:sp modelId="{B2AAE9FE-FB6B-4A3F-9C9D-E4D1D63B9398}">
      <dsp:nvSpPr>
        <dsp:cNvPr id="0" name=""/>
        <dsp:cNvSpPr/>
      </dsp:nvSpPr>
      <dsp:spPr>
        <a:xfrm>
          <a:off x="4570876" y="1309806"/>
          <a:ext cx="0" cy="3568035"/>
        </a:xfrm>
        <a:prstGeom prst="line">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70801EB8-C5B8-4574-8F2E-3908DE6E9F1D}">
      <dsp:nvSpPr>
        <dsp:cNvPr id="0" name=""/>
        <dsp:cNvSpPr/>
      </dsp:nvSpPr>
      <dsp:spPr>
        <a:xfrm>
          <a:off x="4669988" y="1428741"/>
          <a:ext cx="1876588" cy="160561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C33C4-8AB4-44A8-A18E-5B07E656EF22}">
      <dsp:nvSpPr>
        <dsp:cNvPr id="0" name=""/>
        <dsp:cNvSpPr/>
      </dsp:nvSpPr>
      <dsp:spPr>
        <a:xfrm>
          <a:off x="4669988" y="3034356"/>
          <a:ext cx="1876588" cy="18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Primary Care Office Trainings</a:t>
          </a:r>
          <a:endParaRPr lang="en-US" sz="1500" kern="1200" dirty="0">
            <a:latin typeface="Corbel" panose="020B0503020204020204" pitchFamily="34" charset="0"/>
          </a:endParaRPr>
        </a:p>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Resident/Nurse Trainings</a:t>
          </a:r>
          <a:endParaRPr lang="en-US" sz="1500" kern="1200" dirty="0">
            <a:latin typeface="Corbel" panose="020B0503020204020204" pitchFamily="34" charset="0"/>
          </a:endParaRPr>
        </a:p>
        <a:p>
          <a:pPr marL="114300" lvl="1" indent="-114300" algn="l" defTabSz="666750">
            <a:lnSpc>
              <a:spcPct val="90000"/>
            </a:lnSpc>
            <a:spcBef>
              <a:spcPct val="0"/>
            </a:spcBef>
            <a:spcAft>
              <a:spcPct val="15000"/>
            </a:spcAft>
            <a:buChar char="••"/>
          </a:pPr>
          <a:r>
            <a:rPr lang="en-US" sz="1500" kern="1200" dirty="0" smtClean="0">
              <a:latin typeface="Corbel" panose="020B0503020204020204" pitchFamily="34" charset="0"/>
            </a:rPr>
            <a:t>Shadow in clinic</a:t>
          </a:r>
          <a:endParaRPr lang="en-US" sz="1500" kern="1200" dirty="0">
            <a:latin typeface="Corbel" panose="020B0503020204020204" pitchFamily="34" charset="0"/>
          </a:endParaRPr>
        </a:p>
      </dsp:txBody>
      <dsp:txXfrm>
        <a:off x="4669988" y="3034356"/>
        <a:ext cx="1876588" cy="1843484"/>
      </dsp:txXfrm>
    </dsp:sp>
    <dsp:sp modelId="{6535D1B9-4BC7-4762-B935-D08BCA52105D}">
      <dsp:nvSpPr>
        <dsp:cNvPr id="0" name=""/>
        <dsp:cNvSpPr/>
      </dsp:nvSpPr>
      <dsp:spPr>
        <a:xfrm>
          <a:off x="4570876" y="913358"/>
          <a:ext cx="1982241" cy="396448"/>
        </a:xfrm>
        <a:prstGeom prst="rect">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latin typeface="Corbel" panose="020B0503020204020204" pitchFamily="34" charset="0"/>
            </a:rPr>
            <a:t>Health Professional</a:t>
          </a:r>
          <a:endParaRPr lang="en-US" sz="1600" kern="1200" dirty="0">
            <a:latin typeface="Corbel" panose="020B0503020204020204" pitchFamily="34" charset="0"/>
          </a:endParaRPr>
        </a:p>
      </dsp:txBody>
      <dsp:txXfrm>
        <a:off x="4570876" y="913358"/>
        <a:ext cx="1982241" cy="396448"/>
      </dsp:txXfrm>
    </dsp:sp>
    <dsp:sp modelId="{1FEBA871-E309-4124-8931-ADA98D5F54D6}">
      <dsp:nvSpPr>
        <dsp:cNvPr id="0" name=""/>
        <dsp:cNvSpPr/>
      </dsp:nvSpPr>
      <dsp:spPr>
        <a:xfrm>
          <a:off x="6855670" y="1309806"/>
          <a:ext cx="0" cy="3568035"/>
        </a:xfrm>
        <a:prstGeom prst="line">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8C2104DA-FF8A-4D36-B19D-DD5CAB3C8A82}">
      <dsp:nvSpPr>
        <dsp:cNvPr id="0" name=""/>
        <dsp:cNvSpPr/>
      </dsp:nvSpPr>
      <dsp:spPr>
        <a:xfrm>
          <a:off x="6954782" y="1428741"/>
          <a:ext cx="1876588" cy="160561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03AA5-715F-4785-A31C-70947C130CD0}">
      <dsp:nvSpPr>
        <dsp:cNvPr id="0" name=""/>
        <dsp:cNvSpPr/>
      </dsp:nvSpPr>
      <dsp:spPr>
        <a:xfrm>
          <a:off x="6954782" y="3034356"/>
          <a:ext cx="1876588" cy="18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latin typeface="Corbel"/>
            </a:rPr>
            <a:t>DC Asthma Coalition</a:t>
          </a:r>
          <a:endParaRPr lang="en-US" sz="1500" kern="1200" dirty="0">
            <a:latin typeface="Corbel" panose="020B0503020204020204" pitchFamily="34" charset="0"/>
          </a:endParaRPr>
        </a:p>
        <a:p>
          <a:pPr marL="114300" lvl="1" indent="-114300" algn="l" defTabSz="666750">
            <a:lnSpc>
              <a:spcPct val="90000"/>
            </a:lnSpc>
            <a:spcBef>
              <a:spcPct val="0"/>
            </a:spcBef>
            <a:spcAft>
              <a:spcPct val="15000"/>
            </a:spcAft>
            <a:buChar char="••"/>
          </a:pPr>
          <a:r>
            <a:rPr lang="en-US" sz="1500" kern="1200" dirty="0" smtClean="0">
              <a:solidFill>
                <a:prstClr val="black"/>
              </a:solidFill>
            </a:rPr>
            <a:t>Childhood Asthma Leadership Coalition</a:t>
          </a:r>
          <a:endParaRPr lang="en-US" sz="1500" kern="1200" dirty="0" smtClean="0">
            <a:latin typeface="Corbel"/>
          </a:endParaRPr>
        </a:p>
        <a:p>
          <a:pPr marL="114300" lvl="1" indent="-114300" algn="l" defTabSz="666750">
            <a:lnSpc>
              <a:spcPct val="90000"/>
            </a:lnSpc>
            <a:spcBef>
              <a:spcPct val="0"/>
            </a:spcBef>
            <a:spcAft>
              <a:spcPct val="15000"/>
            </a:spcAft>
            <a:buChar char="••"/>
          </a:pPr>
          <a:r>
            <a:rPr lang="en-US" sz="1500" kern="1200" dirty="0" smtClean="0">
              <a:latin typeface="Corbel"/>
            </a:rPr>
            <a:t>Government Affairs</a:t>
          </a:r>
          <a:endParaRPr lang="en-US" sz="1500" kern="1200" dirty="0">
            <a:latin typeface="Corbel"/>
          </a:endParaRPr>
        </a:p>
        <a:p>
          <a:pPr marL="114300" lvl="1" indent="-114300" algn="l" defTabSz="666750">
            <a:lnSpc>
              <a:spcPct val="90000"/>
            </a:lnSpc>
            <a:spcBef>
              <a:spcPct val="0"/>
            </a:spcBef>
            <a:spcAft>
              <a:spcPct val="15000"/>
            </a:spcAft>
            <a:buChar char="••"/>
          </a:pPr>
          <a:endParaRPr lang="en-US" sz="1500" kern="1200" dirty="0">
            <a:latin typeface="Corbel" panose="020B0503020204020204" pitchFamily="34" charset="0"/>
          </a:endParaRPr>
        </a:p>
      </dsp:txBody>
      <dsp:txXfrm>
        <a:off x="6954782" y="3034356"/>
        <a:ext cx="1876588" cy="1843484"/>
      </dsp:txXfrm>
    </dsp:sp>
    <dsp:sp modelId="{4D30DEA2-C211-40F7-AEB3-0A71F7F8A29F}">
      <dsp:nvSpPr>
        <dsp:cNvPr id="0" name=""/>
        <dsp:cNvSpPr/>
      </dsp:nvSpPr>
      <dsp:spPr>
        <a:xfrm>
          <a:off x="6855670" y="913358"/>
          <a:ext cx="1982241" cy="396448"/>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latin typeface="Corbel" panose="020B0503020204020204" pitchFamily="34" charset="0"/>
            </a:rPr>
            <a:t>Advocacy</a:t>
          </a:r>
          <a:endParaRPr lang="en-US" sz="1600" kern="1200" dirty="0">
            <a:latin typeface="Corbel" panose="020B0503020204020204" pitchFamily="34" charset="0"/>
          </a:endParaRPr>
        </a:p>
      </dsp:txBody>
      <dsp:txXfrm>
        <a:off x="6855670" y="913358"/>
        <a:ext cx="1982241" cy="3964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F5E71-7C85-480E-BC95-84D7425F0957}">
      <dsp:nvSpPr>
        <dsp:cNvPr id="0" name=""/>
        <dsp:cNvSpPr/>
      </dsp:nvSpPr>
      <dsp:spPr>
        <a:xfrm>
          <a:off x="0" y="485781"/>
          <a:ext cx="8229600" cy="6378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Immunomodulator trials and asthma characterization studies</a:t>
          </a:r>
        </a:p>
      </dsp:txBody>
      <dsp:txXfrm>
        <a:off x="0" y="485781"/>
        <a:ext cx="8229600" cy="637875"/>
      </dsp:txXfrm>
    </dsp:sp>
    <dsp:sp modelId="{348D750A-448B-405E-90E2-36819C4F4663}">
      <dsp:nvSpPr>
        <dsp:cNvPr id="0" name=""/>
        <dsp:cNvSpPr/>
      </dsp:nvSpPr>
      <dsp:spPr>
        <a:xfrm>
          <a:off x="411480" y="264381"/>
          <a:ext cx="5760720"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66750">
            <a:lnSpc>
              <a:spcPct val="90000"/>
            </a:lnSpc>
            <a:spcBef>
              <a:spcPct val="0"/>
            </a:spcBef>
            <a:spcAft>
              <a:spcPct val="35000"/>
            </a:spcAft>
          </a:pPr>
          <a:r>
            <a:rPr lang="en-US" sz="1500" kern="1200" dirty="0" smtClean="0"/>
            <a:t>Inner City Asthma Consortium (ICAC)</a:t>
          </a:r>
        </a:p>
      </dsp:txBody>
      <dsp:txXfrm>
        <a:off x="433096" y="285997"/>
        <a:ext cx="5717488" cy="399568"/>
      </dsp:txXfrm>
    </dsp:sp>
    <dsp:sp modelId="{7AF3DEB3-8496-4815-BD36-7F94C085CD74}">
      <dsp:nvSpPr>
        <dsp:cNvPr id="0" name=""/>
        <dsp:cNvSpPr/>
      </dsp:nvSpPr>
      <dsp:spPr>
        <a:xfrm>
          <a:off x="0" y="1426056"/>
          <a:ext cx="8229600" cy="850500"/>
        </a:xfrm>
        <a:prstGeom prst="rect">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Randomized clinical trial of a bacterial extract given to infants for the primary prevention of wheezing and asthma</a:t>
          </a:r>
        </a:p>
      </dsp:txBody>
      <dsp:txXfrm>
        <a:off x="0" y="1426056"/>
        <a:ext cx="8229600" cy="850500"/>
      </dsp:txXfrm>
    </dsp:sp>
    <dsp:sp modelId="{6B97788E-31B3-4385-AD9B-5A0034EB1641}">
      <dsp:nvSpPr>
        <dsp:cNvPr id="0" name=""/>
        <dsp:cNvSpPr/>
      </dsp:nvSpPr>
      <dsp:spPr>
        <a:xfrm>
          <a:off x="411480" y="1204656"/>
          <a:ext cx="5760720" cy="44280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66750">
            <a:lnSpc>
              <a:spcPct val="90000"/>
            </a:lnSpc>
            <a:spcBef>
              <a:spcPct val="0"/>
            </a:spcBef>
            <a:spcAft>
              <a:spcPct val="35000"/>
            </a:spcAft>
          </a:pPr>
          <a:r>
            <a:rPr lang="en-US" sz="1500" kern="1200" dirty="0" smtClean="0"/>
            <a:t>Oral Bacterial Extract (ORBEX)</a:t>
          </a:r>
          <a:endParaRPr lang="en-US" sz="1500" kern="1200" dirty="0"/>
        </a:p>
      </dsp:txBody>
      <dsp:txXfrm>
        <a:off x="433096" y="1226272"/>
        <a:ext cx="5717488" cy="399568"/>
      </dsp:txXfrm>
    </dsp:sp>
    <dsp:sp modelId="{FD10E466-3C56-486C-9D2E-B5331223B89E}">
      <dsp:nvSpPr>
        <dsp:cNvPr id="0" name=""/>
        <dsp:cNvSpPr/>
      </dsp:nvSpPr>
      <dsp:spPr>
        <a:xfrm>
          <a:off x="0" y="2578956"/>
          <a:ext cx="8229600" cy="850500"/>
        </a:xfrm>
        <a:prstGeom prst="rect">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Aims to improve asthma outcomes among African American children in DC by studying the impact of a stress management program for parents of children with asthma</a:t>
          </a:r>
          <a:endParaRPr lang="en-US" sz="1500" kern="1200" dirty="0"/>
        </a:p>
      </dsp:txBody>
      <dsp:txXfrm>
        <a:off x="0" y="2578956"/>
        <a:ext cx="8229600" cy="850500"/>
      </dsp:txXfrm>
    </dsp:sp>
    <dsp:sp modelId="{05C50725-B8CA-4C65-8404-C72D90B0D783}">
      <dsp:nvSpPr>
        <dsp:cNvPr id="0" name=""/>
        <dsp:cNvSpPr/>
      </dsp:nvSpPr>
      <dsp:spPr>
        <a:xfrm>
          <a:off x="411480" y="2357556"/>
          <a:ext cx="5760720" cy="44280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66750">
            <a:lnSpc>
              <a:spcPct val="90000"/>
            </a:lnSpc>
            <a:spcBef>
              <a:spcPct val="0"/>
            </a:spcBef>
            <a:spcAft>
              <a:spcPct val="35000"/>
            </a:spcAft>
          </a:pPr>
          <a:r>
            <a:rPr lang="en-US" sz="1500" kern="1200" dirty="0" smtClean="0"/>
            <a:t>Breathe with Ease: A Unique Approach to Managing Stress (BEAMS)</a:t>
          </a:r>
        </a:p>
      </dsp:txBody>
      <dsp:txXfrm>
        <a:off x="433096" y="2379172"/>
        <a:ext cx="5717488" cy="399568"/>
      </dsp:txXfrm>
    </dsp:sp>
    <dsp:sp modelId="{E589EADF-8A4A-4F22-A8EF-59048A169811}">
      <dsp:nvSpPr>
        <dsp:cNvPr id="0" name=""/>
        <dsp:cNvSpPr/>
      </dsp:nvSpPr>
      <dsp:spPr>
        <a:xfrm>
          <a:off x="0" y="3710157"/>
          <a:ext cx="8229600" cy="1063125"/>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ym typeface="Wingdings" panose="05000000000000000000" pitchFamily="2" charset="2"/>
            </a:rPr>
            <a:t>Integration of existing community-based programs addressing the medical, family, home, and community needs of children with asthma utilizing a community asthma navigator to coordinate services</a:t>
          </a:r>
        </a:p>
      </dsp:txBody>
      <dsp:txXfrm>
        <a:off x="0" y="3710157"/>
        <a:ext cx="8229600" cy="1063125"/>
      </dsp:txXfrm>
    </dsp:sp>
    <dsp:sp modelId="{D53EAF4E-BED4-4F38-AEB3-548FFF6D26B4}">
      <dsp:nvSpPr>
        <dsp:cNvPr id="0" name=""/>
        <dsp:cNvSpPr/>
      </dsp:nvSpPr>
      <dsp:spPr>
        <a:xfrm>
          <a:off x="411480" y="3510456"/>
          <a:ext cx="5760720" cy="44280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66750">
            <a:lnSpc>
              <a:spcPct val="90000"/>
            </a:lnSpc>
            <a:spcBef>
              <a:spcPct val="0"/>
            </a:spcBef>
            <a:spcAft>
              <a:spcPct val="35000"/>
            </a:spcAft>
          </a:pPr>
          <a:r>
            <a:rPr lang="en-US" sz="1500" kern="1200" dirty="0" smtClean="0">
              <a:sym typeface="Wingdings" panose="05000000000000000000" pitchFamily="2" charset="2"/>
            </a:rPr>
            <a:t>Community Asthma Navigator for DC (CAN-DC)</a:t>
          </a:r>
          <a:endParaRPr lang="en-US" sz="1500" kern="1200" dirty="0" smtClean="0"/>
        </a:p>
      </dsp:txBody>
      <dsp:txXfrm>
        <a:off x="433096" y="3532072"/>
        <a:ext cx="5717488"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17FF9-09B0-4958-A17E-B970ABC2BF2C}">
      <dsp:nvSpPr>
        <dsp:cNvPr id="0" name=""/>
        <dsp:cNvSpPr/>
      </dsp:nvSpPr>
      <dsp:spPr>
        <a:xfrm>
          <a:off x="-5116992" y="-783865"/>
          <a:ext cx="6093694" cy="6093694"/>
        </a:xfrm>
        <a:prstGeom prst="blockArc">
          <a:avLst>
            <a:gd name="adj1" fmla="val 18900000"/>
            <a:gd name="adj2" fmla="val 2700000"/>
            <a:gd name="adj3" fmla="val 354"/>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DEBE6B-8B18-4469-8A03-A04B940529D8}">
      <dsp:nvSpPr>
        <dsp:cNvPr id="0" name=""/>
        <dsp:cNvSpPr/>
      </dsp:nvSpPr>
      <dsp:spPr>
        <a:xfrm>
          <a:off x="427226" y="282782"/>
          <a:ext cx="7739890" cy="565926"/>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73660" rIns="73660" bIns="73660" numCol="1" spcCol="1270" anchor="ctr" anchorCtr="0">
          <a:noAutofit/>
        </a:bodyPr>
        <a:lstStyle/>
        <a:p>
          <a:pPr lvl="0" algn="l" defTabSz="1289050">
            <a:lnSpc>
              <a:spcPct val="90000"/>
            </a:lnSpc>
            <a:spcBef>
              <a:spcPct val="0"/>
            </a:spcBef>
            <a:spcAft>
              <a:spcPct val="35000"/>
            </a:spcAft>
          </a:pPr>
          <a:r>
            <a:rPr lang="en-US" sz="2900" kern="1200" dirty="0" smtClean="0"/>
            <a:t>Federal Government</a:t>
          </a:r>
          <a:endParaRPr lang="en-US" sz="2900" kern="1200" dirty="0"/>
        </a:p>
      </dsp:txBody>
      <dsp:txXfrm>
        <a:off x="427226" y="282782"/>
        <a:ext cx="7739890" cy="565926"/>
      </dsp:txXfrm>
    </dsp:sp>
    <dsp:sp modelId="{8282E182-8690-4063-AC8A-6AAFBF51FD4E}">
      <dsp:nvSpPr>
        <dsp:cNvPr id="0" name=""/>
        <dsp:cNvSpPr/>
      </dsp:nvSpPr>
      <dsp:spPr>
        <a:xfrm>
          <a:off x="73522" y="212041"/>
          <a:ext cx="707408" cy="7074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2A7223-BA7C-4796-87F8-DC8867B4E1FA}">
      <dsp:nvSpPr>
        <dsp:cNvPr id="0" name=""/>
        <dsp:cNvSpPr/>
      </dsp:nvSpPr>
      <dsp:spPr>
        <a:xfrm>
          <a:off x="832752" y="1131400"/>
          <a:ext cx="7334364" cy="565926"/>
        </a:xfrm>
        <a:prstGeom prst="rect">
          <a:avLst/>
        </a:prstGeom>
        <a:solidFill>
          <a:schemeClr val="accent2">
            <a:hueOff val="1170380"/>
            <a:satOff val="-1460"/>
            <a:lumOff val="34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73660" rIns="73660" bIns="73660" numCol="1" spcCol="1270" anchor="ctr" anchorCtr="0">
          <a:noAutofit/>
        </a:bodyPr>
        <a:lstStyle/>
        <a:p>
          <a:pPr lvl="0" algn="l" defTabSz="1289050">
            <a:lnSpc>
              <a:spcPct val="90000"/>
            </a:lnSpc>
            <a:spcBef>
              <a:spcPct val="0"/>
            </a:spcBef>
            <a:spcAft>
              <a:spcPct val="35000"/>
            </a:spcAft>
          </a:pPr>
          <a:r>
            <a:rPr lang="en-US" sz="2900" kern="1200" dirty="0" smtClean="0"/>
            <a:t>Local Government</a:t>
          </a:r>
          <a:endParaRPr lang="en-US" sz="2900" kern="1200" dirty="0"/>
        </a:p>
      </dsp:txBody>
      <dsp:txXfrm>
        <a:off x="832752" y="1131400"/>
        <a:ext cx="7334364" cy="565926"/>
      </dsp:txXfrm>
    </dsp:sp>
    <dsp:sp modelId="{278A00CD-9616-4EFF-B646-1C2D57E7CFF8}">
      <dsp:nvSpPr>
        <dsp:cNvPr id="0" name=""/>
        <dsp:cNvSpPr/>
      </dsp:nvSpPr>
      <dsp:spPr>
        <a:xfrm>
          <a:off x="479048" y="1060659"/>
          <a:ext cx="707408" cy="707408"/>
        </a:xfrm>
        <a:prstGeom prst="ellipse">
          <a:avLst/>
        </a:prstGeom>
        <a:solidFill>
          <a:schemeClr val="lt1">
            <a:hueOff val="0"/>
            <a:satOff val="0"/>
            <a:lumOff val="0"/>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dsp:style>
    </dsp:sp>
    <dsp:sp modelId="{49EA0D2A-FE50-4F43-9F9E-2CC79944D598}">
      <dsp:nvSpPr>
        <dsp:cNvPr id="0" name=""/>
        <dsp:cNvSpPr/>
      </dsp:nvSpPr>
      <dsp:spPr>
        <a:xfrm>
          <a:off x="957216" y="1980018"/>
          <a:ext cx="7209900" cy="565926"/>
        </a:xfrm>
        <a:prstGeom prst="rect">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73660" rIns="73660" bIns="73660" numCol="1" spcCol="1270" anchor="ctr" anchorCtr="0">
          <a:noAutofit/>
        </a:bodyPr>
        <a:lstStyle/>
        <a:p>
          <a:pPr lvl="0" algn="l" defTabSz="1289050">
            <a:lnSpc>
              <a:spcPct val="90000"/>
            </a:lnSpc>
            <a:spcBef>
              <a:spcPct val="0"/>
            </a:spcBef>
            <a:spcAft>
              <a:spcPct val="35000"/>
            </a:spcAft>
          </a:pPr>
          <a:r>
            <a:rPr lang="en-US" sz="2900" kern="1200" dirty="0" smtClean="0"/>
            <a:t>Foundations</a:t>
          </a:r>
          <a:endParaRPr lang="en-US" sz="2900" kern="1200" dirty="0"/>
        </a:p>
      </dsp:txBody>
      <dsp:txXfrm>
        <a:off x="957216" y="1980018"/>
        <a:ext cx="7209900" cy="565926"/>
      </dsp:txXfrm>
    </dsp:sp>
    <dsp:sp modelId="{B39A6D60-7C68-4861-904F-48C3B239FECD}">
      <dsp:nvSpPr>
        <dsp:cNvPr id="0" name=""/>
        <dsp:cNvSpPr/>
      </dsp:nvSpPr>
      <dsp:spPr>
        <a:xfrm>
          <a:off x="603512" y="1909277"/>
          <a:ext cx="707408" cy="707408"/>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B6986AC5-06EE-4E94-8117-86F7B8BA9941}">
      <dsp:nvSpPr>
        <dsp:cNvPr id="0" name=""/>
        <dsp:cNvSpPr/>
      </dsp:nvSpPr>
      <dsp:spPr>
        <a:xfrm>
          <a:off x="832752" y="2828636"/>
          <a:ext cx="7334364" cy="565926"/>
        </a:xfrm>
        <a:prstGeom prst="rect">
          <a:avLst/>
        </a:prstGeom>
        <a:solidFill>
          <a:schemeClr val="accent2">
            <a:hueOff val="3511139"/>
            <a:satOff val="-4379"/>
            <a:lumOff val="10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73660" rIns="73660" bIns="73660" numCol="1" spcCol="1270" anchor="ctr" anchorCtr="0">
          <a:noAutofit/>
        </a:bodyPr>
        <a:lstStyle/>
        <a:p>
          <a:pPr lvl="0" algn="l" defTabSz="1289050">
            <a:lnSpc>
              <a:spcPct val="90000"/>
            </a:lnSpc>
            <a:spcBef>
              <a:spcPct val="0"/>
            </a:spcBef>
            <a:spcAft>
              <a:spcPct val="35000"/>
            </a:spcAft>
          </a:pPr>
          <a:r>
            <a:rPr lang="en-US" sz="2900" kern="1200" dirty="0" smtClean="0"/>
            <a:t>Philanthropy</a:t>
          </a:r>
          <a:endParaRPr lang="en-US" sz="2900" kern="1200" dirty="0"/>
        </a:p>
      </dsp:txBody>
      <dsp:txXfrm>
        <a:off x="832752" y="2828636"/>
        <a:ext cx="7334364" cy="565926"/>
      </dsp:txXfrm>
    </dsp:sp>
    <dsp:sp modelId="{20329F72-1B52-48A2-A185-ED746DE798CD}">
      <dsp:nvSpPr>
        <dsp:cNvPr id="0" name=""/>
        <dsp:cNvSpPr/>
      </dsp:nvSpPr>
      <dsp:spPr>
        <a:xfrm>
          <a:off x="479048" y="2757895"/>
          <a:ext cx="707408" cy="707408"/>
        </a:xfrm>
        <a:prstGeom prst="ellipse">
          <a:avLst/>
        </a:prstGeom>
        <a:solidFill>
          <a:schemeClr val="lt1">
            <a:hueOff val="0"/>
            <a:satOff val="0"/>
            <a:lumOff val="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dsp:style>
    </dsp:sp>
    <dsp:sp modelId="{1AA5334C-F05F-4E30-BC36-65215DCF05AA}">
      <dsp:nvSpPr>
        <dsp:cNvPr id="0" name=""/>
        <dsp:cNvSpPr/>
      </dsp:nvSpPr>
      <dsp:spPr>
        <a:xfrm>
          <a:off x="427226" y="3677254"/>
          <a:ext cx="7739890" cy="565926"/>
        </a:xfrm>
        <a:prstGeom prst="rect">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9204" tIns="73660" rIns="73660" bIns="73660" numCol="1" spcCol="1270" anchor="ctr" anchorCtr="0">
          <a:noAutofit/>
        </a:bodyPr>
        <a:lstStyle/>
        <a:p>
          <a:pPr lvl="0" algn="l" defTabSz="1289050">
            <a:lnSpc>
              <a:spcPct val="90000"/>
            </a:lnSpc>
            <a:spcBef>
              <a:spcPct val="0"/>
            </a:spcBef>
            <a:spcAft>
              <a:spcPct val="35000"/>
            </a:spcAft>
          </a:pPr>
          <a:r>
            <a:rPr lang="en-US" sz="2900" kern="1200" dirty="0" smtClean="0"/>
            <a:t>Clinical Revenue</a:t>
          </a:r>
          <a:endParaRPr lang="en-US" sz="2900" kern="1200" dirty="0"/>
        </a:p>
      </dsp:txBody>
      <dsp:txXfrm>
        <a:off x="427226" y="3677254"/>
        <a:ext cx="7739890" cy="565926"/>
      </dsp:txXfrm>
    </dsp:sp>
    <dsp:sp modelId="{8642725F-3414-4FA0-B69B-F4B2DF88D35C}">
      <dsp:nvSpPr>
        <dsp:cNvPr id="0" name=""/>
        <dsp:cNvSpPr/>
      </dsp:nvSpPr>
      <dsp:spPr>
        <a:xfrm>
          <a:off x="73522" y="3606513"/>
          <a:ext cx="707408" cy="707408"/>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drawing1.xml><?xml version="1.0" encoding="utf-8"?>
<c:userShapes xmlns:c="http://schemas.openxmlformats.org/drawingml/2006/chart">
  <cdr:relSizeAnchor xmlns:cdr="http://schemas.openxmlformats.org/drawingml/2006/chartDrawing">
    <cdr:from>
      <cdr:x>0.12272</cdr:x>
      <cdr:y>0.30994</cdr:y>
    </cdr:from>
    <cdr:to>
      <cdr:x>0.76076</cdr:x>
      <cdr:y>0.31246</cdr:y>
    </cdr:to>
    <cdr:cxnSp macro="">
      <cdr:nvCxnSpPr>
        <cdr:cNvPr id="3" name="Straight Connector 2"/>
        <cdr:cNvCxnSpPr/>
      </cdr:nvCxnSpPr>
      <cdr:spPr>
        <a:xfrm xmlns:a="http://schemas.openxmlformats.org/drawingml/2006/main" flipV="1">
          <a:off x="533400" y="1143000"/>
          <a:ext cx="2773288" cy="9293"/>
        </a:xfrm>
        <a:prstGeom xmlns:a="http://schemas.openxmlformats.org/drawingml/2006/main" prst="line">
          <a:avLst/>
        </a:prstGeom>
        <a:ln xmlns:a="http://schemas.openxmlformats.org/drawingml/2006/main">
          <a:solidFill>
            <a:srgbClr val="FF0000"/>
          </a:solidFill>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dr:relSizeAnchor xmlns:cdr="http://schemas.openxmlformats.org/drawingml/2006/chartDrawing">
    <cdr:from>
      <cdr:x>0.71472</cdr:x>
      <cdr:y>0.26208</cdr:y>
    </cdr:from>
    <cdr:to>
      <cdr:x>0.82396</cdr:x>
      <cdr:y>0.30994</cdr:y>
    </cdr:to>
    <cdr:sp macro="" textlink="">
      <cdr:nvSpPr>
        <cdr:cNvPr id="4" name="TextBox 3"/>
        <cdr:cNvSpPr txBox="1"/>
      </cdr:nvSpPr>
      <cdr:spPr>
        <a:xfrm xmlns:a="http://schemas.openxmlformats.org/drawingml/2006/main">
          <a:off x="3106584" y="966489"/>
          <a:ext cx="474816" cy="1765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t>90%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A6438857-6608-41B8-BE88-EE551B4F1C9E}" type="datetimeFigureOut">
              <a:rPr lang="en-US" smtClean="0"/>
              <a:t>1/25/2017</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861B0D13-9F84-4743-B2B1-84361B6B6FB1}" type="slidenum">
              <a:rPr lang="en-US" smtClean="0"/>
              <a:t>‹#›</a:t>
            </a:fld>
            <a:endParaRPr lang="en-US"/>
          </a:p>
        </p:txBody>
      </p:sp>
    </p:spTree>
    <p:extLst>
      <p:ext uri="{BB962C8B-B14F-4D97-AF65-F5344CB8AC3E}">
        <p14:creationId xmlns:p14="http://schemas.microsoft.com/office/powerpoint/2010/main" val="91446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i="1" dirty="0"/>
              <a:t>Tracey’s Talking Points:</a:t>
            </a:r>
            <a:endParaRPr lang="en-US" dirty="0"/>
          </a:p>
          <a:p>
            <a:pPr eaLnBrk="1" hangingPunct="1">
              <a:spcBef>
                <a:spcPct val="0"/>
              </a:spcBef>
              <a:buFont typeface="Arial" pitchFamily="34" charset="0"/>
              <a:buNone/>
              <a:defRPr/>
            </a:pPr>
            <a:endParaRPr lang="en-US" b="1" dirty="0"/>
          </a:p>
          <a:p>
            <a:pPr marL="171450" indent="-171450" eaLnBrk="1" hangingPunct="1">
              <a:spcBef>
                <a:spcPct val="0"/>
              </a:spcBef>
              <a:buFont typeface="Arial" pitchFamily="34" charset="0"/>
              <a:buChar char="•"/>
              <a:defRPr/>
            </a:pPr>
            <a:r>
              <a:rPr lang="en-US" dirty="0"/>
              <a:t>Good morning or good afternoon, </a:t>
            </a:r>
            <a:r>
              <a:rPr lang="en-US" sz="1200" kern="1200" dirty="0">
                <a:solidFill>
                  <a:schemeClr val="tx1"/>
                </a:solidFill>
                <a:effectLst/>
                <a:latin typeface="+mn-lt"/>
                <a:ea typeface="+mn-ea"/>
                <a:cs typeface="+mn-cs"/>
              </a:rPr>
              <a:t>depending on where you are located.</a:t>
            </a:r>
          </a:p>
          <a:p>
            <a:pPr marL="0" indent="0" eaLnBrk="1" hangingPunct="1">
              <a:spcBef>
                <a:spcPct val="0"/>
              </a:spcBef>
              <a:buFont typeface="Arial" pitchFamily="34" charset="0"/>
              <a:buNone/>
              <a:defRPr/>
            </a:pPr>
            <a:endParaRPr lang="en-US" dirty="0"/>
          </a:p>
          <a:p>
            <a:pPr marL="171450" marR="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dirty="0"/>
              <a:t>Welcome to “</a:t>
            </a:r>
            <a:r>
              <a:rPr lang="en-US" sz="1200" dirty="0"/>
              <a:t>Reflecting on a Decade of Growth: How IMPACT DC Has Evolved Since Winning the 2006 National Environmental Leadership Award</a:t>
            </a:r>
            <a:r>
              <a:rPr lang="en-US" dirty="0"/>
              <a:t>,” a Web-based presentation sponsored by the Environmental Protection Agency.</a:t>
            </a:r>
          </a:p>
          <a:p>
            <a:pPr eaLnBrk="1" hangingPunct="1">
              <a:spcBef>
                <a:spcPct val="0"/>
              </a:spcBef>
              <a:buFont typeface="Arial" pitchFamily="34" charset="0"/>
              <a:buNone/>
              <a:defRPr/>
            </a:pPr>
            <a:endParaRPr lang="en-US" dirty="0"/>
          </a:p>
          <a:p>
            <a:pPr marL="171450" indent="-171450" eaLnBrk="1" hangingPunct="1">
              <a:spcBef>
                <a:spcPct val="0"/>
              </a:spcBef>
              <a:buFont typeface="Arial" pitchFamily="34" charset="0"/>
              <a:buChar char="•"/>
              <a:defRPr/>
            </a:pPr>
            <a:r>
              <a:rPr lang="en-US" dirty="0"/>
              <a:t>We’re glad you can join us today!</a:t>
            </a:r>
          </a:p>
          <a:p>
            <a:pPr eaLnBrk="1" hangingPunct="1">
              <a:spcBef>
                <a:spcPct val="0"/>
              </a:spcBef>
              <a:buFont typeface="Arial" pitchFamily="34" charset="0"/>
              <a:buNone/>
              <a:defRPr/>
            </a:pPr>
            <a:endParaRPr lang="en-US" dirty="0"/>
          </a:p>
          <a:p>
            <a:pPr marL="171450" indent="-171450" eaLnBrk="1" hangingPunct="1">
              <a:spcBef>
                <a:spcPct val="0"/>
              </a:spcBef>
              <a:buFont typeface="Arial" pitchFamily="34" charset="0"/>
              <a:buChar char="•"/>
              <a:defRPr/>
            </a:pPr>
            <a:r>
              <a:rPr lang="en-US" dirty="0"/>
              <a:t>Since we have a lot of material to cover, we’ll go ahead and get started.</a:t>
            </a:r>
          </a:p>
          <a:p>
            <a:pPr marL="171450" indent="-171450" eaLnBrk="1" hangingPunct="1">
              <a:spcBef>
                <a:spcPct val="0"/>
              </a:spcBef>
              <a:buFont typeface="Arial" pitchFamily="34" charset="0"/>
              <a:buChar char="•"/>
              <a:defRPr/>
            </a:pPr>
            <a:endParaRPr lang="en-US" dirty="0"/>
          </a:p>
          <a:p>
            <a:pPr eaLnBrk="1" hangingPunct="1">
              <a:spcBef>
                <a:spcPct val="0"/>
              </a:spcBef>
              <a:buFont typeface="Arial" pitchFamily="34" charset="0"/>
              <a:buNone/>
              <a:defRPr/>
            </a:pPr>
            <a:endParaRPr lang="en-US" b="1" dirty="0"/>
          </a:p>
          <a:p>
            <a:pPr eaLnBrk="1" hangingPunct="1">
              <a:spcBef>
                <a:spcPct val="0"/>
              </a:spcBef>
              <a:buFont typeface="Arial" pitchFamily="34" charset="0"/>
              <a:buNone/>
              <a:defRPr/>
            </a:pPr>
            <a:endParaRPr lang="en-US" b="1" dirty="0"/>
          </a:p>
        </p:txBody>
      </p:sp>
      <p:sp>
        <p:nvSpPr>
          <p:cNvPr id="471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714FF9-92CB-4E07-8EDA-786591FDBD3A}" type="slidenum">
              <a:rPr lang="en-US" altLang="en-US">
                <a:solidFill>
                  <a:prstClr val="black"/>
                </a:solidFill>
                <a:latin typeface="Calibri" panose="020F0502020204030204" pitchFamily="34" charset="0"/>
              </a:rPr>
              <a:pPr eaLnBrk="1" hangingPunct="1"/>
              <a:t>1</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420190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i="1" dirty="0"/>
              <a:t>Tracey’s Talking Points:</a:t>
            </a:r>
          </a:p>
          <a:p>
            <a:endParaRPr lang="en-US" altLang="en-US" dirty="0"/>
          </a:p>
          <a:p>
            <a:pPr marL="171450" indent="-171450">
              <a:buFont typeface="Arial" panose="020B0604020202020204" pitchFamily="34" charset="0"/>
              <a:buChar char="•"/>
            </a:pPr>
            <a:r>
              <a:rPr lang="en-US" altLang="en-US" dirty="0"/>
              <a:t>As I mentioned earlier,</a:t>
            </a:r>
            <a:r>
              <a:rPr lang="en-US" altLang="en-US" baseline="0" dirty="0"/>
              <a:t> m</a:t>
            </a:r>
            <a:r>
              <a:rPr lang="en-US" altLang="en-US" dirty="0"/>
              <a:t>any of our award winners have used EPA’s System for Delivering High Quality Asthma Care, which</a:t>
            </a:r>
            <a:r>
              <a:rPr lang="en-US" altLang="en-US" baseline="0" dirty="0"/>
              <a:t> features essential components to developing an effective and sustainable asthma program. </a:t>
            </a:r>
            <a:endParaRPr lang="en-US" altLang="en-US" dirty="0"/>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The System is a conceptual framework, based on results of the Asthma Health</a:t>
            </a:r>
            <a:r>
              <a:rPr lang="en-US" altLang="en-US" baseline="0" dirty="0"/>
              <a:t> Outcomes Project, conducted by University of Michigan, </a:t>
            </a:r>
            <a:r>
              <a:rPr lang="en-US" altLang="en-US" dirty="0"/>
              <a:t>which identifies the core elements of successful asthma programs and the processes that drive their implementation, continuous improvement, and endurance. The five key drivers of the System include: committed leaders and champions, strong community ties, integrated health care services, tailored environmental interventions, and high-performing collaborations.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The System is flexible and any asthma program, regardless of its size, institutional home (e.g., health plan, health care provider, community program), budget, target community, or level of development, can use the System to guide its work. </a:t>
            </a:r>
          </a:p>
          <a:p>
            <a:pPr marL="171450" indent="-171450">
              <a:buFont typeface="Arial" panose="020B0604020202020204" pitchFamily="34" charset="0"/>
              <a:buChar char="•"/>
            </a:pPr>
            <a:endParaRPr lang="en-US" altLang="en-US" dirty="0"/>
          </a:p>
          <a:p>
            <a:endParaRPr lang="en-US" altLang="en-US" dirty="0"/>
          </a:p>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6E4754-6BD0-444F-8935-55B16CA8791C}" type="slidenum">
              <a:rPr lang="en-US" altLang="en-US">
                <a:solidFill>
                  <a:prstClr val="black"/>
                </a:solidFill>
                <a:latin typeface="Calibri" panose="020F0502020204030204" pitchFamily="34" charset="0"/>
              </a:rPr>
              <a:pPr eaLnBrk="1" hangingPunct="1"/>
              <a:t>10</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963734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i="1" dirty="0"/>
              <a:t>Tracey’s Talking Points:</a:t>
            </a:r>
          </a:p>
          <a:p>
            <a:pPr>
              <a:defRPr/>
            </a:pPr>
            <a:endParaRPr lang="en-US" altLang="en-US" i="0" dirty="0"/>
          </a:p>
          <a:p>
            <a:pPr>
              <a:defRPr/>
            </a:pPr>
            <a:r>
              <a:rPr lang="en-US" altLang="en-US" i="0" dirty="0"/>
              <a:t>I’d like</a:t>
            </a:r>
            <a:r>
              <a:rPr lang="en-US" altLang="en-US" i="0" baseline="0" dirty="0"/>
              <a:t> to talk a little more about the High Performing Collaborations key driver. </a:t>
            </a:r>
            <a:r>
              <a:rPr lang="en-US" altLang="en-US" i="0" dirty="0"/>
              <a:t>Partner organizations</a:t>
            </a:r>
            <a:r>
              <a:rPr lang="en-US" altLang="en-US" i="0" baseline="0" dirty="0"/>
              <a:t> are key to providing a high level of asthma care. One of the exciting things you’ll hear today is how  IMPACT DC has connected with other organizations to access additional services in order to deliver comprehensive care.</a:t>
            </a:r>
            <a:endParaRPr lang="en-US" altLang="en-US" i="0" dirty="0"/>
          </a:p>
          <a:p>
            <a:pPr>
              <a:defRPr/>
            </a:pPr>
            <a:endParaRPr lang="en-US" altLang="en-US" i="0" dirty="0"/>
          </a:p>
          <a:p>
            <a:pPr>
              <a:defRPr/>
            </a:pPr>
            <a:r>
              <a:rPr lang="en-US" altLang="en-US" i="0" dirty="0"/>
              <a:t>Two key aspects of the</a:t>
            </a:r>
            <a:r>
              <a:rPr lang="en-US" altLang="en-US" i="0" baseline="0" dirty="0"/>
              <a:t> </a:t>
            </a:r>
            <a:r>
              <a:rPr lang="en-US" altLang="en-US" i="0" dirty="0"/>
              <a:t>high-performing collaborations driver are:</a:t>
            </a:r>
          </a:p>
          <a:p>
            <a:pPr>
              <a:defRPr/>
            </a:pPr>
            <a:endParaRPr lang="en-US" altLang="en-US" i="0" dirty="0"/>
          </a:p>
          <a:p>
            <a:pPr marL="171450" indent="-171450">
              <a:buFont typeface="Arial" panose="020B0604020202020204" pitchFamily="34" charset="0"/>
              <a:buChar char="•"/>
              <a:defRPr/>
            </a:pPr>
            <a:r>
              <a:rPr lang="en-US" altLang="en-US" b="1" i="0" dirty="0"/>
              <a:t>Building on What Works:</a:t>
            </a:r>
          </a:p>
          <a:p>
            <a:pPr>
              <a:defRPr/>
            </a:pPr>
            <a:r>
              <a:rPr lang="en-US" altLang="en-US" i="0" dirty="0"/>
              <a:t>Build</a:t>
            </a:r>
            <a:r>
              <a:rPr lang="en-US" altLang="en-US" i="0" baseline="0" dirty="0"/>
              <a:t> </a:t>
            </a:r>
            <a:r>
              <a:rPr lang="en-US" altLang="en-US" i="0" dirty="0"/>
              <a:t>partnerships with organizations that are active in your target community</a:t>
            </a:r>
            <a:r>
              <a:rPr lang="en-US" altLang="en-US" i="0" baseline="0" dirty="0"/>
              <a:t> and s</a:t>
            </a:r>
            <a:r>
              <a:rPr lang="en-US" altLang="en-US" i="0" dirty="0"/>
              <a:t>eek</a:t>
            </a:r>
            <a:r>
              <a:rPr lang="en-US" altLang="en-US" i="0" baseline="0" dirty="0"/>
              <a:t> out organizations providing complementary services to foster strong collaborations. </a:t>
            </a:r>
          </a:p>
          <a:p>
            <a:pPr>
              <a:defRPr/>
            </a:pPr>
            <a:endParaRPr lang="en-US" altLang="en-US" i="0" dirty="0"/>
          </a:p>
          <a:p>
            <a:pPr marL="171450" indent="-171450">
              <a:buFont typeface="Arial" panose="020B0604020202020204" pitchFamily="34" charset="0"/>
              <a:buChar char="•"/>
              <a:defRPr/>
            </a:pPr>
            <a:r>
              <a:rPr lang="en-US" altLang="en-US" b="1" i="0" dirty="0"/>
              <a:t>Collaborating to Build Credibility:</a:t>
            </a:r>
          </a:p>
          <a:p>
            <a:pPr>
              <a:defRPr/>
            </a:pPr>
            <a:r>
              <a:rPr lang="en-US" altLang="en-US" i="0" dirty="0"/>
              <a:t>Collaborate with established organizations to build the social capital and local infrastructure of your program.</a:t>
            </a:r>
          </a:p>
          <a:p>
            <a:pPr>
              <a:defRPr/>
            </a:pPr>
            <a:endParaRPr lang="en-US" altLang="en-US" i="0" dirty="0"/>
          </a:p>
          <a:p>
            <a:pPr>
              <a:defRPr/>
            </a:pPr>
            <a:r>
              <a:rPr lang="en-US" altLang="en-US" i="0" dirty="0"/>
              <a:t>Today, IMPACT DC will describe how they reached out to other organizations in their community to collaborate on targeting underserved populations. You’ll hear some innovative and creative solutions that demonstrate the value of thinking outside the box and how to build community support and buy-in.</a:t>
            </a:r>
          </a:p>
          <a:p>
            <a:pPr lvl="1" eaLnBrk="1" fontAlgn="auto" hangingPunct="1">
              <a:spcBef>
                <a:spcPts val="450"/>
              </a:spcBef>
              <a:spcAft>
                <a:spcPts val="450"/>
              </a:spcAft>
              <a:buFont typeface="Arial" panose="020B0604020202020204" pitchFamily="34" charset="0"/>
              <a:buChar char="•"/>
              <a:defRPr/>
            </a:pPr>
            <a:r>
              <a:rPr lang="en-US" altLang="en-US" dirty="0"/>
              <a:t>So now I’d like to turn it over to our</a:t>
            </a:r>
            <a:r>
              <a:rPr lang="en-US" altLang="en-US" baseline="0" dirty="0"/>
              <a:t> guest speakers –</a:t>
            </a:r>
          </a:p>
          <a:p>
            <a:pPr lvl="1" eaLnBrk="1" fontAlgn="auto" hangingPunct="1">
              <a:spcBef>
                <a:spcPts val="450"/>
              </a:spcBef>
              <a:spcAft>
                <a:spcPts val="450"/>
              </a:spcAft>
              <a:buFont typeface="Arial" panose="020B0604020202020204" pitchFamily="34" charset="0"/>
              <a:buChar char="•"/>
              <a:defRPr/>
            </a:pPr>
            <a:r>
              <a:rPr lang="en-US" sz="1800" b="1" dirty="0">
                <a:latin typeface="Arial" pitchFamily="34" charset="0"/>
                <a:cs typeface="Arial" pitchFamily="34" charset="0"/>
              </a:rPr>
              <a:t>Deborah Quint </a:t>
            </a:r>
            <a:r>
              <a:rPr lang="en-US" sz="1800" b="1" dirty="0" err="1">
                <a:latin typeface="Arial" pitchFamily="34" charset="0"/>
                <a:cs typeface="Arial" pitchFamily="34" charset="0"/>
              </a:rPr>
              <a:t>Shelef</a:t>
            </a:r>
            <a:endParaRPr lang="en-US" sz="1800" b="1" dirty="0">
              <a:latin typeface="Arial" pitchFamily="34" charset="0"/>
              <a:cs typeface="Arial" pitchFamily="34" charset="0"/>
            </a:endParaRPr>
          </a:p>
          <a:p>
            <a:pPr lvl="1" eaLnBrk="1" fontAlgn="auto" hangingPunct="1">
              <a:spcBef>
                <a:spcPts val="450"/>
              </a:spcBef>
              <a:spcAft>
                <a:spcPts val="450"/>
              </a:spcAft>
              <a:buFont typeface="Arial" panose="020B0604020202020204" pitchFamily="34" charset="0"/>
              <a:buChar char="•"/>
              <a:defRPr/>
            </a:pPr>
            <a:r>
              <a:rPr lang="en-US" sz="1800" b="1" dirty="0">
                <a:latin typeface="Arial" pitchFamily="34" charset="0"/>
                <a:cs typeface="Arial" pitchFamily="34" charset="0"/>
              </a:rPr>
              <a:t>Candice </a:t>
            </a:r>
            <a:r>
              <a:rPr lang="en-US" sz="1800" b="1" dirty="0" err="1">
                <a:latin typeface="Arial" pitchFamily="34" charset="0"/>
                <a:cs typeface="Arial" pitchFamily="34" charset="0"/>
              </a:rPr>
              <a:t>Pantor</a:t>
            </a:r>
            <a:endParaRPr lang="en-US" sz="1800" b="1" dirty="0">
              <a:latin typeface="Arial" pitchFamily="34" charset="0"/>
              <a:cs typeface="Arial" pitchFamily="34" charset="0"/>
            </a:endParaRPr>
          </a:p>
          <a:p>
            <a:pPr>
              <a:defRPr/>
            </a:pPr>
            <a:r>
              <a:rPr lang="en-US" b="1" dirty="0"/>
              <a:t>Improving Pediatric Asthma Care in the District of Columbia (IMPACT DC) </a:t>
            </a:r>
            <a:r>
              <a:rPr lang="en-US" dirty="0"/>
              <a:t>Asthma Clinic targets inner-city, minority and disadvantaged children who suffer disproportionate asthma morbidity and mortality. Most live with challenging social and environmental circumstances with daily exposure to multiple asthma triggers</a:t>
            </a:r>
            <a:r>
              <a:rPr lang="en-US" baseline="0" dirty="0"/>
              <a:t> and are frequent fliers </a:t>
            </a:r>
            <a:r>
              <a:rPr lang="en-US" dirty="0"/>
              <a:t>from a large urban ED--</a:t>
            </a:r>
            <a:r>
              <a:rPr lang="en-US" baseline="0" dirty="0"/>
              <a:t> </a:t>
            </a:r>
            <a:r>
              <a:rPr lang="en-US" dirty="0"/>
              <a:t>Children's National Medical Center.</a:t>
            </a:r>
            <a:r>
              <a:rPr lang="en-US" baseline="0" dirty="0"/>
              <a:t>  IMPACT DC</a:t>
            </a:r>
            <a:r>
              <a:rPr lang="en-US" dirty="0"/>
              <a:t> focuses on three distinct domains: environmental control, medical management, and longitudinal care. </a:t>
            </a: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F83385-5609-43DC-B8F1-560791CC3713}" type="slidenum">
              <a:rPr lang="en-US" altLang="en-US">
                <a:solidFill>
                  <a:prstClr val="black"/>
                </a:solidFill>
                <a:latin typeface="Calibri" panose="020F0502020204030204" pitchFamily="34" charset="0"/>
              </a:rPr>
              <a:pPr eaLnBrk="1" hangingPunct="1"/>
              <a:t>11</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209926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introduction.</a:t>
            </a:r>
          </a:p>
          <a:p>
            <a:endParaRPr lang="en-US" dirty="0" smtClean="0"/>
          </a:p>
          <a:p>
            <a:r>
              <a:rPr lang="en-US" dirty="0" smtClean="0"/>
              <a:t>I</a:t>
            </a:r>
            <a:r>
              <a:rPr lang="en-US" baseline="0" dirty="0" smtClean="0"/>
              <a:t> am happy to speak today about IMPACT DC and our program’s evolution over the past decade.</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25918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Candice and I have nothing to disclose.</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60578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today’s webinar, we will describe the IMPACT DC</a:t>
            </a:r>
            <a:r>
              <a:rPr lang="en-US" baseline="0" dirty="0" smtClean="0"/>
              <a:t> asthma program, share our experience winning the EPA’s National Environmental Leadership Award in Asthma Management, and describe our programs subsequent growth and evolution.  We will end with sharing some advice for programs that are considering applying for this award.</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023608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029216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 DC stands for “Improving Pediatric Asthma Care</a:t>
            </a:r>
            <a:r>
              <a:rPr lang="en-US" baseline="0" dirty="0" smtClean="0"/>
              <a:t> in the District of Columbia”.</a:t>
            </a:r>
          </a:p>
          <a:p>
            <a:endParaRPr lang="en-US" baseline="0" dirty="0" smtClean="0"/>
          </a:p>
          <a:p>
            <a:r>
              <a:rPr lang="en-US" baseline="0" dirty="0" smtClean="0"/>
              <a:t>We are a mission-drive program, and are committed to improving the care and outcomes of underserved children in our local community, while developing best practices that can be implemented nationally.</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338615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dirty="0" smtClean="0"/>
              <a:t>IMPACT DC</a:t>
            </a:r>
            <a:r>
              <a:rPr lang="en-US" baseline="0" dirty="0" smtClean="0"/>
              <a:t> was </a:t>
            </a:r>
            <a:r>
              <a:rPr lang="en-US" dirty="0" smtClean="0"/>
              <a:t>initially funded in 2001 by the Robert Wood Johnson</a:t>
            </a:r>
            <a:r>
              <a:rPr lang="en-US" baseline="0" dirty="0" smtClean="0"/>
              <a:t> Foundation.  We had two projects funded initially: </a:t>
            </a:r>
            <a:r>
              <a:rPr lang="en-US" dirty="0" smtClean="0"/>
              <a:t>the collection of emergency</a:t>
            </a:r>
            <a:r>
              <a:rPr lang="en-US" baseline="0" dirty="0" smtClean="0"/>
              <a:t> department</a:t>
            </a:r>
            <a:r>
              <a:rPr lang="en-US" dirty="0" smtClean="0"/>
              <a:t> and</a:t>
            </a:r>
            <a:r>
              <a:rPr lang="en-US" baseline="0" dirty="0" smtClean="0"/>
              <a:t> hospital data from all non-military hospitals in DC, and the development and evaluation of an emergency department-based intervention aimed at improving asthma outcomes.</a:t>
            </a:r>
          </a:p>
          <a:p>
            <a:pPr marL="174982" indent="-174982">
              <a:buFontTx/>
              <a:buChar char="-"/>
            </a:pPr>
            <a:endParaRPr lang="en-US" dirty="0" smtClean="0"/>
          </a:p>
          <a:p>
            <a:pPr marL="174982" indent="-174982">
              <a:buFontTx/>
              <a:buChar char="-"/>
            </a:pPr>
            <a:r>
              <a:rPr lang="en-US" dirty="0" smtClean="0"/>
              <a:t>From the very beginning,</a:t>
            </a:r>
            <a:r>
              <a:rPr lang="en-US" baseline="0" dirty="0" smtClean="0"/>
              <a:t> our focus was on underserved children with high morbidity that rely heavily on urban emergency departments for care.</a:t>
            </a:r>
          </a:p>
          <a:p>
            <a:r>
              <a:rPr lang="en-US" baseline="0" dirty="0" smtClean="0"/>
              <a:t>  </a:t>
            </a:r>
          </a:p>
          <a:p>
            <a:pPr marL="174982" indent="-174982">
              <a:buFontTx/>
              <a:buChar char="-"/>
            </a:pPr>
            <a:r>
              <a:rPr lang="en-US" baseline="0" dirty="0" smtClean="0"/>
              <a:t>This focus has remained unchanged as we have grown into a broad-based program with activities focused on clinical care, clinical and translational research, asthma surveillance, outreach and advocacy. </a:t>
            </a:r>
          </a:p>
          <a:p>
            <a:r>
              <a:rPr lang="en-US" baseline="0" dirty="0" smtClean="0"/>
              <a:t> </a:t>
            </a:r>
          </a:p>
          <a:p>
            <a:r>
              <a:rPr lang="en-US" dirty="0" smtClean="0"/>
              <a:t>-  Two guiding principles of our initiatives are</a:t>
            </a:r>
            <a:r>
              <a:rPr lang="en-US" baseline="0" dirty="0" smtClean="0"/>
              <a:t> that they are data driven and patient-centered.  </a:t>
            </a:r>
            <a:r>
              <a:rPr lang="en-US" dirty="0" smtClean="0"/>
              <a:t>The development</a:t>
            </a:r>
            <a:r>
              <a:rPr lang="en-US" baseline="0" dirty="0" smtClean="0"/>
              <a:t> of the IMPACT DC Asthma Clinic addressed an unmet need in our community, and sought to meet families where they were – in our own Emergency Department.</a:t>
            </a:r>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943290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Asthma is the most common chronic pediatric disease, affecting over 6 million children, and accounting for more than 600,000 emergency department visits each year.  With over 6000 visits per year, we estimate that our own emergency department at Children’s National sees about 1% of all ED visits for children.</a:t>
            </a:r>
          </a:p>
          <a:p>
            <a:endParaRPr lang="en-US" baseline="0" dirty="0" smtClean="0"/>
          </a:p>
          <a:p>
            <a:r>
              <a:rPr lang="en-US" baseline="0" dirty="0" smtClean="0"/>
              <a:t>The first bar in this graph shows national data.  The rate of emergency department visits for asthma was just over 100 visits per 10,000 children.  The second and third bars show the national rates for Caucasian and African American children, revealing a striking disparity.  The final bar shows local data we collected in DC, revealing a visit rate more than 4 times the national rate.</a:t>
            </a:r>
          </a:p>
        </p:txBody>
      </p:sp>
      <p:sp>
        <p:nvSpPr>
          <p:cNvPr id="4" name="Slide Number Placeholder 3"/>
          <p:cNvSpPr>
            <a:spLocks noGrp="1"/>
          </p:cNvSpPr>
          <p:nvPr>
            <p:ph type="sldNum" sz="quarter" idx="10"/>
          </p:nvPr>
        </p:nvSpPr>
        <p:spPr/>
        <p:txBody>
          <a:bodyPr/>
          <a:lstStyle/>
          <a:p>
            <a:fld id="{42D1EFD3-FD85-439D-BE11-69F4B27C00E8}"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08411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traditional paradigm, a child experiencing asthma symptoms comes to the emergency department.  The child is then typically discharged home, with the recommendation to follow up with their primary care provide to receive ongoing care.  </a:t>
            </a:r>
          </a:p>
          <a:p>
            <a:endParaRPr lang="en-US" dirty="0"/>
          </a:p>
          <a:p>
            <a:r>
              <a:rPr lang="en-US" dirty="0"/>
              <a:t>ADVANCE</a:t>
            </a:r>
          </a:p>
          <a:p>
            <a:endParaRPr lang="en-US" dirty="0"/>
          </a:p>
          <a:p>
            <a:r>
              <a:rPr lang="en-US" dirty="0"/>
              <a:t>Yet studies have shown that children often do not receive follow-up care after an exacerbation.  Our own data showed that just over 20% of children returned to primary care within 30d of an ED visit.  This then leads to a cycle of continued reliance on the emergency department for episodic care, with little emphasis on longitudinal management.</a:t>
            </a:r>
          </a:p>
          <a:p>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8401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eaLnBrk="1" fontAlgn="auto" hangingPunct="1">
              <a:spcBef>
                <a:spcPts val="0"/>
              </a:spcBef>
              <a:spcAft>
                <a:spcPts val="0"/>
              </a:spcAft>
              <a:defRPr/>
            </a:pPr>
            <a:r>
              <a:rPr lang="en-US" sz="1200" b="1" i="1" dirty="0"/>
              <a:t>Tracey’s Talking Point(s):</a:t>
            </a:r>
            <a:endParaRPr lang="en-US" sz="1200" dirty="0"/>
          </a:p>
          <a:p>
            <a:pPr eaLnBrk="1" hangingPunct="1">
              <a:lnSpc>
                <a:spcPct val="90000"/>
              </a:lnSpc>
              <a:spcBef>
                <a:spcPct val="0"/>
              </a:spcBef>
              <a:defRPr/>
            </a:pPr>
            <a:endParaRPr lang="en-US" sz="1200" dirty="0"/>
          </a:p>
          <a:p>
            <a:pPr marL="171450" indent="-171450" eaLnBrk="1" hangingPunct="1">
              <a:lnSpc>
                <a:spcPct val="90000"/>
              </a:lnSpc>
              <a:spcBef>
                <a:spcPct val="0"/>
              </a:spcBef>
              <a:buFont typeface="Arial" pitchFamily="34" charset="0"/>
              <a:buChar char="•"/>
              <a:defRPr/>
            </a:pPr>
            <a:r>
              <a:rPr lang="en-US" sz="1200" dirty="0"/>
              <a:t>I’m Tracey Mitchell from EPA. I’m going to give a quick overview of this webinar and walk through some housekeeping items. </a:t>
            </a:r>
          </a:p>
          <a:p>
            <a:pPr eaLnBrk="1" hangingPunct="1">
              <a:lnSpc>
                <a:spcPct val="90000"/>
              </a:lnSpc>
              <a:spcBef>
                <a:spcPct val="0"/>
              </a:spcBef>
              <a:buFont typeface="Arial" pitchFamily="34" charset="0"/>
              <a:buNone/>
              <a:defRPr/>
            </a:pPr>
            <a:endParaRPr lang="en-US" sz="1200" dirty="0"/>
          </a:p>
          <a:p>
            <a:pPr marL="171450" indent="-171450" eaLnBrk="1" hangingPunct="1">
              <a:lnSpc>
                <a:spcPct val="90000"/>
              </a:lnSpc>
              <a:spcBef>
                <a:spcPct val="0"/>
              </a:spcBef>
              <a:buFont typeface="Arial" pitchFamily="34" charset="0"/>
              <a:buChar char="•"/>
              <a:defRPr/>
            </a:pPr>
            <a:r>
              <a:rPr lang="en-US" sz="1200" dirty="0"/>
              <a:t>Then I’ll turn it over to our featured presenters, who will introduce themselves and start the presentation. </a:t>
            </a:r>
          </a:p>
          <a:p>
            <a:pPr eaLnBrk="1" hangingPunct="1">
              <a:lnSpc>
                <a:spcPct val="90000"/>
              </a:lnSpc>
              <a:spcBef>
                <a:spcPct val="0"/>
              </a:spcBef>
              <a:buFont typeface="Arial" pitchFamily="34" charset="0"/>
              <a:buNone/>
              <a:defRPr/>
            </a:pPr>
            <a:endParaRPr lang="en-US" sz="1200" dirty="0"/>
          </a:p>
          <a:p>
            <a:pPr eaLnBrk="1" hangingPunct="1">
              <a:lnSpc>
                <a:spcPct val="90000"/>
              </a:lnSpc>
              <a:spcBef>
                <a:spcPct val="0"/>
              </a:spcBef>
              <a:defRPr/>
            </a:pPr>
            <a:endParaRPr lang="en-US" dirty="0"/>
          </a:p>
          <a:p>
            <a:pPr eaLnBrk="1" hangingPunct="1">
              <a:lnSpc>
                <a:spcPct val="90000"/>
              </a:lnSpc>
              <a:spcBef>
                <a:spcPct val="0"/>
              </a:spcBef>
              <a:defRPr/>
            </a:pPr>
            <a:endParaRPr lang="en-US" dirty="0"/>
          </a:p>
        </p:txBody>
      </p:sp>
      <p:sp>
        <p:nvSpPr>
          <p:cNvPr id="481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C3D4AA-A555-46BA-9597-A7C160FAF357}" type="slidenum">
              <a:rPr lang="en-US" altLang="en-US">
                <a:solidFill>
                  <a:prstClr val="black"/>
                </a:solidFill>
                <a:latin typeface="Calibri" panose="020F0502020204030204" pitchFamily="34" charset="0"/>
              </a:rPr>
              <a:pPr eaLnBrk="1" hangingPunct="1"/>
              <a:t>2</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385236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DC’s “big idea” was that the urban emergency department should be a part of the solution, rather than just a barometer of the problem.</a:t>
            </a:r>
          </a:p>
          <a:p>
            <a:endParaRPr lang="en-US" dirty="0"/>
          </a:p>
          <a:p>
            <a:r>
              <a:rPr lang="en-US" dirty="0"/>
              <a:t>We developed the IMPACT DC Asthma Clinic as an alternative for follow-up care following an emergency department visit for asthma.</a:t>
            </a:r>
          </a:p>
          <a:p>
            <a:endParaRPr lang="en-US" dirty="0"/>
          </a:p>
          <a:p>
            <a:r>
              <a:rPr lang="en-US" dirty="0"/>
              <a:t>ADVANCE</a:t>
            </a:r>
          </a:p>
          <a:p>
            <a:endParaRPr lang="en-US" dirty="0"/>
          </a:p>
          <a:p>
            <a:r>
              <a:rPr lang="en-US" dirty="0"/>
              <a:t>In contrast to the low observed rates of primary care follow up, over 70% of referred families attended the IMPACT DC Asthma Clinic within 15 days of ED discharge.</a:t>
            </a:r>
          </a:p>
          <a:p>
            <a:endParaRPr lang="en-US" dirty="0"/>
          </a:p>
          <a:p>
            <a:r>
              <a:rPr lang="en-US" dirty="0"/>
              <a:t>ADVANCE</a:t>
            </a:r>
          </a:p>
          <a:p>
            <a:endParaRPr lang="en-US" dirty="0"/>
          </a:p>
          <a:p>
            <a:r>
              <a:rPr lang="en-US" dirty="0"/>
              <a:t>IMPACT DC then helps to transition the family to their primary care provider for ongoing care.</a:t>
            </a:r>
          </a:p>
          <a:p>
            <a:endParaRPr lang="en-US" dirty="0"/>
          </a:p>
          <a:p>
            <a:endParaRPr lang="en-US" baseline="0" dirty="0" smtClean="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02206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IMPACT DC Asthma Clinic leverages the teachable moment of a recent exacerbation. Families were initially recruited directly from the emergency department at the time of an acute exacerbation, and invited to RETURN to the emergency department for follow-up care.</a:t>
            </a:r>
          </a:p>
          <a:p>
            <a:endParaRPr lang="en-US" baseline="0" dirty="0" smtClean="0"/>
          </a:p>
          <a:p>
            <a:r>
              <a:rPr lang="en-US" baseline="0" dirty="0" smtClean="0"/>
              <a:t>All aspects of care are based on the NIH guidelines, and the clinic provides tailored education, environmental management, and clinical care.  The clinic was developed to be patient-centered, meeting families “where they are,”  leveraging the familiar and trusted environment of the emergency department.  The clinic recognizes the health belief model and emphasizes shared goal setting, in addition to using motivational interviewing techniques.  Candice will describe the clinic in greater detail later in this presentation.</a:t>
            </a:r>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551498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studied this approach in a large randomized controlled trial.</a:t>
            </a:r>
          </a:p>
          <a:p>
            <a:endParaRPr lang="en-US" dirty="0" smtClean="0"/>
          </a:p>
          <a:p>
            <a:r>
              <a:rPr lang="en-US" dirty="0" smtClean="0"/>
              <a:t>Nearly</a:t>
            </a:r>
            <a:r>
              <a:rPr lang="en-US" baseline="0" dirty="0" smtClean="0"/>
              <a:t> 500 participants were enrolled in the trial. Half were randomized to receive the intervention, and half were randomized to the control group.  Intervention participants were invited to attend a single visit in the IMPACT DC Asthma Clinic within 15d of ED discharge, and the Control Group participants received written materials about asthma at ED discharge.  Blinded research assistants assessed outcomes for six months.</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02510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of this study were very positive.  Our primary outcome was the rate of emergency department visits over</a:t>
            </a:r>
            <a:r>
              <a:rPr lang="en-US" baseline="0" dirty="0" smtClean="0"/>
              <a:t> six months.  This graph shows a dramatic and statistically significant difference between groups. The blue bar is the control group, and the red bar is the intervention group.  I want to note that the analysis was conducted by intention to treat, meaning that all children randomized to the intervention group are included in the analysis, even if they did not attend the clinic.  </a:t>
            </a:r>
            <a:endParaRPr lang="en-US" dirty="0"/>
          </a:p>
        </p:txBody>
      </p:sp>
      <p:sp>
        <p:nvSpPr>
          <p:cNvPr id="4" name="Slide Number Placeholder 3"/>
          <p:cNvSpPr>
            <a:spLocks noGrp="1"/>
          </p:cNvSpPr>
          <p:nvPr>
            <p:ph type="sldNum" sz="quarter" idx="10"/>
          </p:nvPr>
        </p:nvSpPr>
        <p:spPr/>
        <p:txBody>
          <a:bodyPr/>
          <a:lstStyle/>
          <a:p>
            <a:fld id="{7F49A70C-9369-4C07-8799-99B69672DEA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118565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similarly observed</a:t>
            </a:r>
            <a:r>
              <a:rPr lang="en-US" baseline="0" dirty="0" smtClean="0"/>
              <a:t> significant changes in a number of health-related behaviors.  For example, the intervention increased use of inhaled corticosteroids, with the improvement decreasing slightly over time but persisting at 6m FU.</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14176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dirty="0" smtClean="0"/>
              <a:t>In terms of health outcomes, the intervention improved</a:t>
            </a:r>
            <a:r>
              <a:rPr lang="en-US" baseline="0" dirty="0" smtClean="0"/>
              <a:t> both health care utilization and a number of asthma-related behaviors.  However, we identified a significant challenge in increasing follow-up with primary care.  As we will describe later, this led to new research and programmatic initiatives, as the transition to primary care is a core priority of our program.</a:t>
            </a:r>
          </a:p>
          <a:p>
            <a:pPr marL="174982" indent="-174982">
              <a:buFontTx/>
              <a:buChar char="-"/>
            </a:pPr>
            <a:endParaRPr lang="en-US" dirty="0" smtClean="0"/>
          </a:p>
          <a:p>
            <a:pPr marL="174982" indent="-174982" defTabSz="933237">
              <a:buFontTx/>
              <a:buChar char="-"/>
              <a:defRPr/>
            </a:pPr>
            <a:r>
              <a:rPr lang="en-US" dirty="0" smtClean="0"/>
              <a:t>The</a:t>
            </a:r>
            <a:r>
              <a:rPr lang="en-US" baseline="0" dirty="0" smtClean="0"/>
              <a:t> randomized trial provided very strong data in support of the IMPACT DC Asthma Clinic.  This high quality and published data has been essential in our efforts to sustain and expand our program.</a:t>
            </a:r>
            <a:endParaRPr lang="en-US" dirty="0" smtClean="0"/>
          </a:p>
          <a:p>
            <a:pPr marL="174982" indent="-174982">
              <a:buFontTx/>
              <a:buChar char="-"/>
            </a:pPr>
            <a:endParaRPr lang="en-US" dirty="0" smtClean="0"/>
          </a:p>
          <a:p>
            <a:r>
              <a:rPr lang="en-US" dirty="0" smtClean="0"/>
              <a:t>- We continue to track a range of metrics from </a:t>
            </a:r>
            <a:r>
              <a:rPr lang="en-US" baseline="0" dirty="0" smtClean="0"/>
              <a:t>our clinic, including health outcomes, and our data continues to show dramatic improvements after a single visit to the clinic. </a:t>
            </a:r>
            <a:r>
              <a:rPr lang="en-US" dirty="0" smtClean="0"/>
              <a:t>For example,</a:t>
            </a:r>
            <a:r>
              <a:rPr lang="en-US" baseline="0" dirty="0" smtClean="0"/>
              <a:t> in a recent sample of patients seen in 2016, we observed a 75% reduction in ED visits, 67% reduction in hospital admissions, and 17% increase in primary care visits.</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08994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a:t>
            </a:r>
            <a:r>
              <a:rPr lang="en-US" baseline="0" dirty="0" smtClean="0"/>
              <a:t> DC was honored to receive EPA’s National Environmental Leadership award in 2006.  </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272399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referenced on the previous slides, we published the results of the original</a:t>
            </a:r>
            <a:r>
              <a:rPr lang="en-US" baseline="0" dirty="0" smtClean="0"/>
              <a:t> trial in 2006.  </a:t>
            </a:r>
            <a:r>
              <a:rPr lang="en-US" dirty="0" smtClean="0"/>
              <a:t>Building</a:t>
            </a:r>
            <a:r>
              <a:rPr lang="en-US" baseline="0" dirty="0" smtClean="0"/>
              <a:t> on this initial success, our program was focused on fully implementing the IMPACT DC Asthma Clinic locally.  </a:t>
            </a:r>
            <a:endParaRPr lang="en-US" dirty="0" smtClean="0"/>
          </a:p>
          <a:p>
            <a:endParaRPr lang="en-US" baseline="0" dirty="0" smtClean="0"/>
          </a:p>
          <a:p>
            <a:r>
              <a:rPr lang="en-US" baseline="0" dirty="0" smtClean="0"/>
              <a:t>An early program expansion was our participation in the Inner City Asthma Consortium, beginning in 2005.  This multi-site research network  </a:t>
            </a:r>
            <a:r>
              <a:rPr lang="en-US" dirty="0"/>
              <a:t>studies the causes of the urban asthma epidemic and develops treatments to improve control of asthma in this at-risk population.</a:t>
            </a:r>
          </a:p>
        </p:txBody>
      </p:sp>
      <p:sp>
        <p:nvSpPr>
          <p:cNvPr id="4" name="Slide Number Placeholder 3"/>
          <p:cNvSpPr>
            <a:spLocks noGrp="1"/>
          </p:cNvSpPr>
          <p:nvPr>
            <p:ph type="sldNum" sz="quarter" idx="10"/>
          </p:nvPr>
        </p:nvSpPr>
        <p:spPr/>
        <p:txBody>
          <a:bodyPr/>
          <a:lstStyle/>
          <a:p>
            <a:fld id="{7F49A70C-9369-4C07-8799-99B69672DEA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217545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were also focused on developing new initiatives in outreach and advocacy to continue addressing the needs of our community.</a:t>
            </a:r>
            <a:endParaRPr lang="en-US" dirty="0"/>
          </a:p>
        </p:txBody>
      </p:sp>
      <p:sp>
        <p:nvSpPr>
          <p:cNvPr id="4" name="Slide Number Placeholder 3"/>
          <p:cNvSpPr>
            <a:spLocks noGrp="1"/>
          </p:cNvSpPr>
          <p:nvPr>
            <p:ph type="sldNum" sz="quarter" idx="10"/>
          </p:nvPr>
        </p:nvSpPr>
        <p:spPr/>
        <p:txBody>
          <a:bodyPr/>
          <a:lstStyle/>
          <a:p>
            <a:fld id="{7F49A70C-9369-4C07-8799-99B69672DEA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304099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dirty="0" smtClean="0"/>
              <a:t>Receiving the EPA award was a key moment for our</a:t>
            </a:r>
            <a:r>
              <a:rPr lang="en-US" baseline="0" dirty="0" smtClean="0"/>
              <a:t> program, as it indicated national recognition for our model. Providing asthma care and education within the emergency department was a new and innovative approach.  This highly prestigious national award validated and recognized the success of this model.  </a:t>
            </a:r>
          </a:p>
          <a:p>
            <a:pPr marL="174982" indent="-174982">
              <a:buFontTx/>
              <a:buChar char="-"/>
            </a:pPr>
            <a:endParaRPr lang="en-US" baseline="0" dirty="0" smtClean="0"/>
          </a:p>
          <a:p>
            <a:pPr marL="174982" indent="-174982">
              <a:buFontTx/>
              <a:buChar char="-"/>
            </a:pPr>
            <a:r>
              <a:rPr lang="en-US" dirty="0" smtClean="0"/>
              <a:t>This</a:t>
            </a:r>
            <a:r>
              <a:rPr lang="en-US" baseline="0" dirty="0" smtClean="0"/>
              <a:t> recognition was instrumental in securing additional funding for our program, as well as developing new partnerships.</a:t>
            </a:r>
          </a:p>
          <a:p>
            <a:pPr marL="174982" indent="-174982">
              <a:buFontTx/>
              <a:buChar char="-"/>
            </a:pPr>
            <a:endParaRPr lang="en-US" baseline="0" dirty="0" smtClean="0"/>
          </a:p>
          <a:p>
            <a:pPr marL="174982" indent="-174982">
              <a:buFontTx/>
              <a:buChar char="-"/>
            </a:pPr>
            <a:r>
              <a:rPr lang="en-US" baseline="0" dirty="0" smtClean="0"/>
              <a:t>Participating in the EPA’s national conference also introduced us to other successful programs, which gave us both new ideas and helpful resources.  </a:t>
            </a:r>
          </a:p>
          <a:p>
            <a:pPr marL="174982" indent="-174982">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52296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E746E4-C780-4F22-A1BD-8A935B0D140B}" type="slidenum">
              <a:rPr lang="en-US" altLang="en-US">
                <a:solidFill>
                  <a:prstClr val="black"/>
                </a:solidFill>
                <a:latin typeface="Calibri" panose="020F0502020204030204" pitchFamily="34" charset="0"/>
              </a:rPr>
              <a:pPr eaLnBrk="1" hangingPunct="1"/>
              <a:t>3</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475188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dirty="0" smtClean="0"/>
              <a:t>One of our essential partnerships is</a:t>
            </a:r>
            <a:r>
              <a:rPr lang="en-US" baseline="0" dirty="0" smtClean="0"/>
              <a:t> with the DC Department of Health, which supports our collection and analysis of citywide surveillance data.  </a:t>
            </a:r>
          </a:p>
          <a:p>
            <a:pPr marL="174982" indent="-174982">
              <a:buFontTx/>
              <a:buChar char="-"/>
            </a:pPr>
            <a:r>
              <a:rPr lang="en-US" baseline="0" dirty="0" smtClean="0"/>
              <a:t>The map on the left side of this slide shows the rate of ED visits made by children age 5-17 years to all DC hospitals.  Of note, more than 85% of these visits are to the Children’s ED.  </a:t>
            </a:r>
          </a:p>
          <a:p>
            <a:pPr marL="174982" indent="-174982">
              <a:buFontTx/>
              <a:buChar char="-"/>
            </a:pPr>
            <a:r>
              <a:rPr lang="en-US" baseline="0" dirty="0" smtClean="0"/>
              <a:t>As you can see, the disparities are quite stark, with residents of the Southeast portion of the city making far more visits than those in the northwest areas.  </a:t>
            </a:r>
          </a:p>
          <a:p>
            <a:pPr marL="174982" indent="-174982">
              <a:buFontTx/>
              <a:buChar char="-"/>
            </a:pPr>
            <a:r>
              <a:rPr lang="en-US" baseline="0" dirty="0" smtClean="0"/>
              <a:t>The geographic distribution of ED visits for asthma closely mirror’s the city’s distribution of poverty, shown on the right-hand side of the slide.</a:t>
            </a:r>
          </a:p>
          <a:p>
            <a:pPr marL="174982" indent="-174982">
              <a:buFontTx/>
              <a:buChar char="-"/>
            </a:pPr>
            <a:r>
              <a:rPr lang="en-US" baseline="0" dirty="0" smtClean="0"/>
              <a:t>Our most recent data showed a twenty-fold disparity in the ED visit rate between the highest and lowest zip codes in the city.  </a:t>
            </a:r>
          </a:p>
          <a:p>
            <a:pPr marL="174982" indent="-174982">
              <a:buFontTx/>
              <a:buChar char="-"/>
            </a:pPr>
            <a:r>
              <a:rPr lang="en-US" baseline="0" dirty="0" smtClean="0"/>
              <a:t>As Candice will show you later, we’ve used this data to prioritize new locations for our clinic.</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197627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Tx/>
              <a:buChar char="-"/>
              <a:defRPr/>
            </a:pPr>
            <a:r>
              <a:rPr lang="en-US" baseline="0" dirty="0" smtClean="0"/>
              <a:t>We also looked at access to primary care services to see how that associated with the areas with high ED utilization.</a:t>
            </a:r>
          </a:p>
          <a:p>
            <a:pPr marL="174982" indent="-174982" defTabSz="933237">
              <a:buFontTx/>
              <a:buChar char="-"/>
              <a:defRPr/>
            </a:pPr>
            <a:r>
              <a:rPr lang="en-US" baseline="0" dirty="0" smtClean="0"/>
              <a:t>In the map on the right, the dark grey areas have high density of primary care services, while the lighter grey and white areas have fewer pediatric primary care providers.  As you can see, many of the lighter areas are the same areas with high rates of ED visits for asthma.</a:t>
            </a:r>
          </a:p>
          <a:p>
            <a:pPr marL="174982" indent="-174982" defTabSz="933237">
              <a:buFontTx/>
              <a:buChar char="-"/>
              <a:defRPr/>
            </a:pPr>
            <a:endParaRPr lang="en-US" baseline="0" dirty="0" smtClean="0"/>
          </a:p>
          <a:p>
            <a:pPr defTabSz="933237">
              <a:defRPr/>
            </a:pPr>
            <a:r>
              <a:rPr lang="en-US" baseline="0" dirty="0" smtClean="0"/>
              <a:t>ADVANCE SLIDE</a:t>
            </a:r>
          </a:p>
          <a:p>
            <a:pPr marL="174982" indent="-174982" defTabSz="933237">
              <a:buFontTx/>
              <a:buChar char="-"/>
              <a:defRPr/>
            </a:pPr>
            <a:endParaRPr lang="en-US" baseline="0" dirty="0" smtClean="0"/>
          </a:p>
          <a:p>
            <a:pPr marL="174982" indent="-174982" defTabSz="933237">
              <a:buFontTx/>
              <a:buChar char="-"/>
              <a:defRPr/>
            </a:pPr>
            <a:r>
              <a:rPr lang="en-US" baseline="0" dirty="0" smtClean="0"/>
              <a:t>We then superimposed the addresses of a sample of children seen in our own ED, and found that they were highly concentrated in the areas with fewer primary care resources.</a:t>
            </a:r>
          </a:p>
          <a:p>
            <a:pPr marL="174982" indent="-174982" defTabSz="933237">
              <a:buFontTx/>
              <a:buChar char="-"/>
              <a:defRPr/>
            </a:pPr>
            <a:r>
              <a:rPr lang="en-US" baseline="0" dirty="0" smtClean="0"/>
              <a:t>Citywide data has told a number of different stories in recent years.  For many years we observed decreases in citywide ED visits, but more recently we have seen an increase in visits for ALL conditions, including asthma.  Similarly, we track hospital admissions, which are less impacted by healthcare seeking behavior and may be a better marker of disease severity.  Recent analyses have shown a decrease in the rate of hospital admissions for asthma.</a:t>
            </a:r>
            <a:endParaRPr lang="en-US" dirty="0" smtClean="0"/>
          </a:p>
          <a:p>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104330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 challenge</a:t>
            </a:r>
            <a:r>
              <a:rPr lang="en-US" baseline="0" dirty="0" smtClean="0"/>
              <a:t> that continues to face DC is the high asthma prevalence, which reached 18% in 2010.  </a:t>
            </a:r>
          </a:p>
          <a:p>
            <a:endParaRPr lang="en-US" baseline="0" dirty="0" smtClean="0"/>
          </a:p>
          <a:p>
            <a:r>
              <a:rPr lang="en-US" baseline="0" dirty="0" smtClean="0"/>
              <a:t>ADVANCE SLIDE</a:t>
            </a:r>
          </a:p>
          <a:p>
            <a:endParaRPr lang="en-US" baseline="0" dirty="0" smtClean="0"/>
          </a:p>
          <a:p>
            <a:r>
              <a:rPr lang="en-US" baseline="0" dirty="0" smtClean="0"/>
              <a:t>The pediatric asthma prevalence in DC remains much higher than the national level.</a:t>
            </a:r>
          </a:p>
          <a:p>
            <a:endParaRPr lang="en-US" baseline="0" dirty="0" smtClean="0"/>
          </a:p>
          <a:p>
            <a:r>
              <a:rPr lang="en-US" baseline="0" dirty="0" smtClean="0"/>
              <a:t>Candice will now tell you about our program’s growth and evolution over the past decade, and how we have developed and implemented new initiatives in our community.</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77185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itchFamily="34" charset="0"/>
              <a:buChar char="•"/>
            </a:pPr>
            <a:r>
              <a:rPr lang="en-US" dirty="0" smtClean="0"/>
              <a:t>I</a:t>
            </a:r>
            <a:r>
              <a:rPr lang="en-US" baseline="0" dirty="0" smtClean="0"/>
              <a:t> will take us through some of our program expansion since 2006. </a:t>
            </a:r>
          </a:p>
          <a:p>
            <a:pPr marL="174982" indent="-174982">
              <a:buFont typeface="Arial" pitchFamily="34" charset="0"/>
              <a:buChar char="•"/>
            </a:pPr>
            <a:endParaRPr lang="en-US" baseline="0" dirty="0" smtClean="0"/>
          </a:p>
          <a:p>
            <a:pPr marL="174982" indent="-174982">
              <a:buFont typeface="Arial" pitchFamily="34" charset="0"/>
              <a:buChar char="•"/>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762159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This is an overview of our</a:t>
            </a:r>
            <a:r>
              <a:rPr lang="en-US" baseline="0" dirty="0" smtClean="0"/>
              <a:t> program today.</a:t>
            </a:r>
          </a:p>
          <a:p>
            <a:pPr marL="174982" indent="-174982">
              <a:buFont typeface="Arial" panose="020B0604020202020204" pitchFamily="34" charset="0"/>
              <a:buChar char="•"/>
            </a:pPr>
            <a:endParaRPr lang="en-US" baseline="0" dirty="0" smtClean="0"/>
          </a:p>
          <a:p>
            <a:pPr marL="174982" indent="-174982" defTabSz="933237">
              <a:buFont typeface="Arial" panose="020B0604020202020204" pitchFamily="34" charset="0"/>
              <a:buChar char="•"/>
              <a:defRPr/>
            </a:pPr>
            <a:r>
              <a:rPr lang="en-US" baseline="0" dirty="0" smtClean="0"/>
              <a:t>Since 2006, IMPACT DC has grown significantly to include outreach and advocacy work, in addition to an expanded research portfolio.</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We will go into more detail on each of these individual components over the next few slides.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Our clinic remains a core part of our program and next I will go into more detail regarding our clinic structure, staffing model and growth.</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Next slide. </a:t>
            </a:r>
          </a:p>
          <a:p>
            <a:pPr marL="174982" indent="-174982" defTabSz="933237">
              <a:buFont typeface="Arial" panose="020B0604020202020204" pitchFamily="34" charset="0"/>
              <a:buChar char="•"/>
              <a:defRPr/>
            </a:pPr>
            <a:endParaRPr lang="en-US" baseline="0" dirty="0" smtClean="0"/>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F49A70C-9369-4C07-8799-99B69672DEA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53336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baseline="0" dirty="0" smtClean="0"/>
              <a:t>The nuts and bolts of our clinic.</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We receive referrals from the emergency room, inpatient providers, primary care providers, school nurses, and DC Medicaid groups.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We try our best to schedule patients with-in 2-4 weeks of emergency room or inpatient discharge.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Our visits lasts about 1 ½ to 2 hours and are based on NIH Guidelines for Asthma Care</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Families meet with an asthma educator, a clinician and a care coordinator.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We have 3 areas of focus: Education; discussing environmental trigger management and proper use of asthma medications.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Clinical Care; the family meets with one of our clinicians, we complete prescriptions, an asthma action plan and any necessary referrals to specialist.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And Care Coordination; all families meet with our care coordinators and they focus on social needs of the family.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The care coordinate writes landlord letters, completes community referrals, and assists with scheduling follow up appointments. Additionally, the care coordinator calls all families two weeks after our visit to check-in and make sure they are linked back to their primary care or the designated long term asthma care home. </a:t>
            </a:r>
            <a:br>
              <a:rPr lang="en-US" baseline="0" dirty="0" smtClean="0"/>
            </a:br>
            <a:endParaRPr lang="en-US" baseline="0" dirty="0" smtClean="0"/>
          </a:p>
          <a:p>
            <a:pPr marL="174982" indent="-174982" defTabSz="933237">
              <a:buFont typeface="Arial" panose="020B0604020202020204" pitchFamily="34" charset="0"/>
              <a:buChar char="•"/>
              <a:defRPr/>
            </a:pPr>
            <a:r>
              <a:rPr lang="en-US" baseline="0" dirty="0" smtClean="0"/>
              <a:t>We </a:t>
            </a:r>
            <a:r>
              <a:rPr lang="en-US" dirty="0" smtClean="0"/>
              <a:t>are designed as a one-time</a:t>
            </a:r>
            <a:r>
              <a:rPr lang="en-US" baseline="0" dirty="0" smtClean="0"/>
              <a:t> follow up visit and do not take over long term care but we always remain extremely patient centered!</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016426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A large</a:t>
            </a:r>
            <a:r>
              <a:rPr lang="en-US" baseline="0" dirty="0" smtClean="0"/>
              <a:t> component of our visit is the Asthma Education, f</a:t>
            </a:r>
            <a:r>
              <a:rPr lang="en-US" dirty="0" smtClean="0"/>
              <a:t>amilies spend about</a:t>
            </a:r>
            <a:r>
              <a:rPr lang="en-US" baseline="0" dirty="0" smtClean="0"/>
              <a:t> 45 minutes to an hour, </a:t>
            </a:r>
            <a:r>
              <a:rPr lang="en-US" dirty="0" smtClean="0"/>
              <a:t>one-on-one, </a:t>
            </a:r>
            <a:r>
              <a:rPr lang="en-US" baseline="0" dirty="0" smtClean="0"/>
              <a:t>with the asthma educators. </a:t>
            </a:r>
          </a:p>
          <a:p>
            <a:pPr marL="174982" indent="-174982">
              <a:buFont typeface="Arial" panose="020B0604020202020204" pitchFamily="34" charset="0"/>
              <a:buChar char="•"/>
            </a:pPr>
            <a:endParaRPr lang="en-US" baseline="0" dirty="0" smtClean="0"/>
          </a:p>
          <a:p>
            <a:pPr marL="174982" indent="-174982" defTabSz="933237">
              <a:buFont typeface="Arial" panose="020B0604020202020204" pitchFamily="34" charset="0"/>
              <a:buChar char="•"/>
              <a:defRPr/>
            </a:pPr>
            <a:r>
              <a:rPr lang="en-US" baseline="0" dirty="0" smtClean="0"/>
              <a:t>Our educators complete an intake and provides individualized education.</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Staff is trained to utilize motivational interviewing techniques, such as active, reflective listening and having families identify goals.</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We extensively discuss environmental trigger management and asthma pathophysiology using the lung poster here.</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Making sure to use plan language, for example, comparing the tubes of the lungs to tree branches and focusing on the 3 changes in the lungs with asthma.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On the next slide I will talk a little more about the tools we provide families.</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150366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smtClean="0"/>
              <a:t>As just mentioned</a:t>
            </a:r>
            <a:r>
              <a:rPr lang="en-US" baseline="0" dirty="0" smtClean="0"/>
              <a:t>, our visit is education focused but is still a c</a:t>
            </a:r>
            <a:r>
              <a:rPr lang="en-US" dirty="0" smtClean="0"/>
              <a:t>linical visit</a:t>
            </a:r>
            <a:r>
              <a:rPr lang="en-US" baseline="0" dirty="0" smtClean="0"/>
              <a:t> for the child. </a:t>
            </a:r>
          </a:p>
          <a:p>
            <a:pPr defTabSz="933237">
              <a:defRPr/>
            </a:pPr>
            <a:endParaRPr lang="en-US" baseline="0" dirty="0" smtClean="0"/>
          </a:p>
          <a:p>
            <a:pPr marL="174982" indent="-174982" defTabSz="933237">
              <a:buFont typeface="Arial" panose="020B0604020202020204" pitchFamily="34" charset="0"/>
              <a:buChar char="•"/>
              <a:defRPr/>
            </a:pPr>
            <a:r>
              <a:rPr lang="en-US" baseline="0" dirty="0" smtClean="0"/>
              <a:t>Our trigger education and medication device teaching is t</a:t>
            </a:r>
            <a:r>
              <a:rPr lang="en-US" dirty="0" smtClean="0"/>
              <a:t>ailored to the family</a:t>
            </a:r>
            <a:r>
              <a:rPr lang="en-US" baseline="0" dirty="0" smtClean="0"/>
              <a:t> to go over their specific triggers, medications, and device and we discuss an individualized management plan. </a:t>
            </a:r>
          </a:p>
          <a:p>
            <a:pPr defTabSz="933237">
              <a:defRPr/>
            </a:pPr>
            <a:endParaRPr lang="en-US" baseline="0" dirty="0" smtClean="0"/>
          </a:p>
          <a:p>
            <a:pPr marL="174982" indent="-174982" defTabSz="933237">
              <a:buFont typeface="Arial" panose="020B0604020202020204" pitchFamily="34" charset="0"/>
              <a:buChar char="•"/>
              <a:defRPr/>
            </a:pPr>
            <a:r>
              <a:rPr lang="en-US" baseline="0" dirty="0" smtClean="0"/>
              <a:t>The family leaves with prescriptions, a completed asthma action plan, a pillow case cover and mattress cover if needed.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We send families home with handouts to reinforce the education worked on in clinic; like the safe sleep zone handout on the previous slide and this device instruction sheet here.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696401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baseline="0" dirty="0" smtClean="0"/>
              <a:t>After our visit we send videos to all our families which you can see on our website.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The videos are less than 2 minutes and can stream on mobile devices.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These videos include how to use devices such as the inhaler and spacer, the difference between controllers and quick relievers, and managing an asthma flare-up.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We provide education and teaching using different modes to be mindful of various learning styles.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dirty="0" smtClean="0"/>
              <a:t>Our website also has </a:t>
            </a:r>
            <a:r>
              <a:rPr lang="en-US" baseline="0" dirty="0" smtClean="0"/>
              <a:t>a lot of information about our clinical program and the various asthma education materials used in our clinic.</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152569F9-3BF8-4D2B-B52A-5D82E82D30C4}"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4192403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smtClean="0"/>
              <a:t>We</a:t>
            </a:r>
            <a:r>
              <a:rPr lang="en-US" baseline="0" dirty="0" smtClean="0"/>
              <a:t> have a diverse clinical staff from a variety of specialties including emergency medicine, pulmonary medicine, hospitalist medicine and primary care.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dirty="0" smtClean="0"/>
              <a:t>Our </a:t>
            </a:r>
            <a:r>
              <a:rPr lang="en-US" baseline="0" dirty="0" smtClean="0"/>
              <a:t>staffing model is unique where our asthma educators are non-licensed, internally trained staff with opportunities for certification and professional development.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We have a structured curriculum for training and the education provided to families in order to main a consistent message based on the guidelines.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Our care coordinators are trained first as asthma educators then complete additional training to provide coordination of care for families.</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Next slide</a:t>
            </a:r>
          </a:p>
          <a:p>
            <a:pPr defTabSz="933237">
              <a:defRPr/>
            </a:pP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911475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p>
          <a:p>
            <a:pPr>
              <a:defRPr/>
            </a:pPr>
            <a:endParaRPr lang="en-US" altLang="en-US" dirty="0"/>
          </a:p>
          <a:p>
            <a:pPr marL="171450" indent="-171450">
              <a:buFont typeface="Arial" panose="020B0604020202020204" pitchFamily="34" charset="0"/>
              <a:buChar char="•"/>
              <a:defRPr/>
            </a:pPr>
            <a:r>
              <a:rPr lang="en-US" altLang="en-US" dirty="0"/>
              <a:t>Looks like we have a great audience today. We have one more question</a:t>
            </a:r>
            <a:r>
              <a:rPr lang="en-US" altLang="en-US" baseline="0" dirty="0"/>
              <a:t> for you…</a:t>
            </a:r>
            <a:endParaRPr lang="en-US" altLang="en-US" dirty="0"/>
          </a:p>
          <a:p>
            <a:pPr>
              <a:defRPr/>
            </a:pPr>
            <a:endParaRPr lang="en-US" altLang="en-US" dirty="0"/>
          </a:p>
          <a:p>
            <a:pPr>
              <a:defRPr/>
            </a:pPr>
            <a:r>
              <a:rPr lang="en-US" altLang="en-US" dirty="0"/>
              <a:t>Polling Question #2: “What are you most you interested in hearing more about today?</a:t>
            </a:r>
            <a:r>
              <a:rPr lang="en-US" sz="1200" kern="1200" dirty="0">
                <a:solidFill>
                  <a:schemeClr val="tx1"/>
                </a:solidFill>
                <a:effectLst/>
                <a:latin typeface="+mn-lt"/>
                <a:ea typeface="+mn-ea"/>
                <a:cs typeface="+mn-cs"/>
              </a:rPr>
              <a:t>” </a:t>
            </a:r>
            <a:endParaRPr lang="en-US" altLang="en-US" dirty="0"/>
          </a:p>
          <a:p>
            <a:pPr>
              <a:defRPr/>
            </a:pPr>
            <a:endParaRPr lang="en-US" altLang="en-US" b="1" i="1" dirty="0"/>
          </a:p>
          <a:p>
            <a:pPr marL="171450" indent="-171450">
              <a:buFont typeface="Arial" panose="020B0604020202020204" pitchFamily="34" charset="0"/>
              <a:buChar char="•"/>
              <a:defRPr/>
            </a:pPr>
            <a:r>
              <a:rPr lang="en-US" altLang="en-US" dirty="0"/>
              <a:t>Great – [provide overview of responses] Our speakers will touch</a:t>
            </a:r>
            <a:r>
              <a:rPr lang="en-US" altLang="en-US" baseline="0" dirty="0"/>
              <a:t> all of these topics in their presentation.</a:t>
            </a:r>
            <a:endParaRPr lang="en-US" altLang="en-US" dirty="0"/>
          </a:p>
          <a:p>
            <a:pPr marL="171450" indent="-171450">
              <a:buFont typeface="Arial" panose="020B0604020202020204" pitchFamily="34" charset="0"/>
              <a:buChar char="•"/>
              <a:defRPr/>
            </a:pPr>
            <a:endParaRPr lang="en-US" altLang="en-US" dirty="0"/>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F6DDB-D1F5-473F-A88E-A79EDB33DB95}" type="slidenum">
              <a:rPr lang="en-US" altLang="en-US">
                <a:solidFill>
                  <a:prstClr val="black"/>
                </a:solidFill>
                <a:latin typeface="Calibri" panose="020F0502020204030204" pitchFamily="34" charset="0"/>
              </a:rPr>
              <a:pPr eaLnBrk="1" hangingPunct="1"/>
              <a:t>4</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4198303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We currently run our clinic out of 3 different locations in DC.</a:t>
            </a:r>
            <a:r>
              <a:rPr lang="en-US" baseline="0" dirty="0" smtClean="0"/>
              <a:t>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We have 2 locations based out of Children’s National Emergency Rooms, the red locations on the map.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One out of primary care, at the Children’s Health Center at Anacostia with plans to expand to an additional Children’s primary care location at THEARC, shown by the blue locations.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We operate our clinic 4 days a week with a total of 6 clinic shifts.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We are at the Main Children’s ED Tuesday through Friday and Wednesday at the CHCA and Thursday at UMC, running clinic at the two different locations both days.</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And you can see here, our clinic locations are concentrated in the areas of the city with the highest ED visit rates, ensuring access to our clinic for the highest risk children in DC.</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085917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With</a:t>
            </a:r>
            <a:r>
              <a:rPr lang="en-US" baseline="0" dirty="0" smtClean="0"/>
              <a:t> this physical expansion of our clinic locations you can see we have had a substantial increase in patient volume.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This graph represents our new patient visits by calendar year.</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We have had significant growth in our clinic numbers since 2006.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Where we saw 349 new patients and for 2016 we finished at 1385 new patients.</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Next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028845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Here is an overview</a:t>
            </a:r>
            <a:r>
              <a:rPr lang="en-US" baseline="0" dirty="0" smtClean="0"/>
              <a:t> of the outreach and advocacy portion of our program.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We focus efforts on a few areas: community outreach, schools and daycares, health professionals and advocacy work.</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We attend events in the community, conduct provider trainings for daycare providers, school nurses and primary care providers and work with different groups to drive asthma policy and change. </a:t>
            </a:r>
          </a:p>
          <a:p>
            <a:pPr marL="174982" indent="-174982">
              <a:buFont typeface="Arial" panose="020B0604020202020204" pitchFamily="34" charset="0"/>
              <a:buChar char="•"/>
            </a:pPr>
            <a:endParaRPr lang="en-US" baseline="0" dirty="0" smtClean="0"/>
          </a:p>
          <a:p>
            <a:pPr marL="174982" indent="-174982">
              <a:buFont typeface="Arial" panose="020B0604020202020204" pitchFamily="34" charset="0"/>
              <a:buChar char="•"/>
            </a:pPr>
            <a:r>
              <a:rPr lang="en-US" baseline="0" dirty="0" smtClean="0"/>
              <a:t>We have found it challenging to measure outcomes for our community outreach work but I will highlight efforts with measureable outcomes and successful partnerships on the next few slides.</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561230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smtClean="0"/>
              <a:t>A highlight of one of our major</a:t>
            </a:r>
            <a:r>
              <a:rPr lang="en-US" baseline="0" dirty="0" smtClean="0"/>
              <a:t> partnerships and initiatives to improve asthma care beyond our clinic is the asthma quality improvement learning collaborative.</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We have been working with the </a:t>
            </a:r>
            <a:r>
              <a:rPr lang="en-US" dirty="0">
                <a:solidFill>
                  <a:prstClr val="black"/>
                </a:solidFill>
                <a:latin typeface="Corbel" panose="020B0503020204020204" pitchFamily="34" charset="0"/>
                <a:cs typeface="Arial" pitchFamily="34" charset="0"/>
              </a:rPr>
              <a:t>DC Partnership to Improve Children's Health Care Quality since 2012 and the goal is to </a:t>
            </a:r>
            <a:r>
              <a:rPr lang="en-US" baseline="0" dirty="0" smtClean="0"/>
              <a:t>build capacity in primary care settings.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This project included on-site quality improvement coaching, monthly team meetings and leader calls, virtual learning sessions (or webinars) focused on best practices in asthma care and education,</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Three plan-do-study-act cycles, chart audits, and comprehensive data sharing on a customized on-line project platform.</a:t>
            </a:r>
          </a:p>
          <a:p>
            <a:pPr defTabSz="933237">
              <a:defRPr/>
            </a:pPr>
            <a:endParaRPr lang="en-US" baseline="0" dirty="0" smtClean="0"/>
          </a:p>
          <a:p>
            <a:pPr marL="174982" indent="-174982" defTabSz="933237">
              <a:buFont typeface="Arial" panose="020B0604020202020204" pitchFamily="34" charset="0"/>
              <a:buChar char="•"/>
              <a:defRPr/>
            </a:pPr>
            <a:r>
              <a:rPr lang="en-US" baseline="0" dirty="0" smtClean="0"/>
              <a:t>Over 300 primary care providers have participated in this effort at over 75 practice sites across the region. </a:t>
            </a:r>
          </a:p>
          <a:p>
            <a:pPr marL="174982" indent="-174982" defTabSz="933237">
              <a:buFont typeface="Arial" panose="020B0604020202020204" pitchFamily="34" charset="0"/>
              <a:buChar char="•"/>
              <a:defRPr/>
            </a:pPr>
            <a:endParaRPr lang="en-US" baseline="0" dirty="0" smtClean="0"/>
          </a:p>
          <a:p>
            <a:pPr marL="174982" indent="-174982" defTabSz="933237">
              <a:buFont typeface="Arial" panose="020B0604020202020204" pitchFamily="34" charset="0"/>
              <a:buChar char="•"/>
              <a:defRPr/>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30873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Here is a summary of some of the data from the QI Learning Collaborative collected from October 2012 through June 2013.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Providers did baseline and monthly chart review of a random selection of patients noting implementation of guideline-based asthma care, specifically the documentation of severity classification and assessment of control, assessment and counseling about asthma triggers, scheduled follow-up asthma visits, controller therapy for persistent asthma and providing a written asthma action plan.</a:t>
            </a:r>
          </a:p>
          <a:p>
            <a:pPr marL="174982" indent="-174982" defTabSz="933237">
              <a:buFont typeface="Arial" panose="020B0604020202020204" pitchFamily="34" charset="0"/>
              <a:buChar char="•"/>
            </a:pPr>
            <a:endParaRPr lang="en-US" dirty="0"/>
          </a:p>
          <a:p>
            <a:pPr marL="174982" indent="-174982" defTabSz="933237">
              <a:buFont typeface="Arial" panose="020B0604020202020204" pitchFamily="34" charset="0"/>
              <a:buChar char="•"/>
            </a:pPr>
            <a:r>
              <a:rPr lang="en-US" dirty="0"/>
              <a:t>The percentage of visits at which the selected best practices were implemented continuously increased over the time frame. By the end of the project year, providers reported, assessment of asthma severity and control, and ICS prescribed when indicated at over 90% of visits!</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We aligned this project with maintenance of certification requirements for pediatricians and family practice physicians, and offered continuing medical education credits to support provider involvement.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Next slide.</a:t>
            </a:r>
          </a:p>
          <a:p>
            <a:pPr marL="174982" indent="-174982">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296974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itchFamily="34" charset="0"/>
              <a:buChar char="•"/>
            </a:pPr>
            <a:r>
              <a:rPr lang="en-US" dirty="0" smtClean="0"/>
              <a:t>This slide</a:t>
            </a:r>
            <a:r>
              <a:rPr lang="en-US" baseline="0" dirty="0" smtClean="0"/>
              <a:t> shows a side-by-side comparison of the measured outcomes from baseline in October 2012 shown by the blue bar to June of 2013, the red bar.</a:t>
            </a:r>
          </a:p>
          <a:p>
            <a:pPr marL="174982" indent="-174982">
              <a:buFont typeface="Arial" pitchFamily="34" charset="0"/>
              <a:buChar char="•"/>
            </a:pPr>
            <a:endParaRPr lang="en-US" baseline="0" dirty="0" smtClean="0"/>
          </a:p>
          <a:p>
            <a:pPr marL="174982" indent="-174982">
              <a:buFont typeface="Arial" pitchFamily="34" charset="0"/>
              <a:buChar char="•"/>
            </a:pPr>
            <a:r>
              <a:rPr lang="en-US" baseline="0" dirty="0" smtClean="0"/>
              <a:t>You can see the significant increase across measures from baseline. There were noteworthy increases in providers assessing environmental trigger assessment at 88% of visits in June 2013 up from 45% at baseline</a:t>
            </a:r>
          </a:p>
          <a:p>
            <a:pPr marL="174982" indent="-174982">
              <a:buFont typeface="Arial" pitchFamily="34" charset="0"/>
              <a:buChar char="•"/>
            </a:pPr>
            <a:endParaRPr lang="en-US" baseline="0" dirty="0" smtClean="0"/>
          </a:p>
          <a:p>
            <a:pPr marL="174982" indent="-174982">
              <a:buFont typeface="Arial" pitchFamily="34" charset="0"/>
              <a:buChar char="•"/>
            </a:pPr>
            <a:r>
              <a:rPr lang="en-US" baseline="0" dirty="0" smtClean="0"/>
              <a:t>And completed Asthma Action Plans at 81% of visits up from 24% at baseline. </a:t>
            </a:r>
          </a:p>
          <a:p>
            <a:pPr marL="174982" indent="-174982">
              <a:buFont typeface="Arial" pitchFamily="34" charset="0"/>
              <a:buChar char="•"/>
            </a:pPr>
            <a:endParaRPr lang="en-US" baseline="0" dirty="0" smtClean="0"/>
          </a:p>
          <a:p>
            <a:pPr marL="174982" indent="-174982" defTabSz="933237">
              <a:buFont typeface="Arial" pitchFamily="34" charset="0"/>
              <a:buChar char="•"/>
              <a:defRPr/>
            </a:pPr>
            <a:r>
              <a:rPr lang="en-US" baseline="0" dirty="0" smtClean="0"/>
              <a:t>We saw similar improvements in </a:t>
            </a:r>
            <a:r>
              <a:rPr lang="en-US" dirty="0">
                <a:solidFill>
                  <a:prstClr val="black"/>
                </a:solidFill>
                <a:latin typeface="Corbel" panose="020B0503020204020204" pitchFamily="34" charset="0"/>
                <a:cs typeface="Arial" pitchFamily="34" charset="0"/>
              </a:rPr>
              <a:t>office asthma management in the second year of the learning collaborative, and since then w</a:t>
            </a:r>
            <a:r>
              <a:rPr lang="en-US" baseline="0" dirty="0" smtClean="0"/>
              <a:t>e have worked with sites to develop more of a population health approach to asthma, in which clinic teams identify and proactively manage all of the children with asthma in their practices.</a:t>
            </a:r>
          </a:p>
          <a:p>
            <a:pPr marL="174982" indent="-174982" defTabSz="933237">
              <a:buFont typeface="Arial" pitchFamily="34" charset="0"/>
              <a:buChar char="•"/>
              <a:defRPr/>
            </a:pPr>
            <a:endParaRPr lang="en-US" baseline="0" dirty="0" smtClean="0"/>
          </a:p>
          <a:p>
            <a:pPr marL="174982" indent="-174982" defTabSz="933237">
              <a:buFont typeface="Arial" pitchFamily="34" charset="0"/>
              <a:buChar char="•"/>
              <a:defRPr/>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838924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itchFamily="34" charset="0"/>
              <a:buChar char="•"/>
              <a:defRPr/>
            </a:pPr>
            <a:r>
              <a:rPr lang="en-US" dirty="0" smtClean="0"/>
              <a:t>This past year we have</a:t>
            </a:r>
            <a:r>
              <a:rPr lang="en-US" baseline="0" dirty="0" smtClean="0"/>
              <a:t> done a great deal with the primary care nurses here at Children’s National Health System. This map on the left shows the Children’s primary care health center locations.</a:t>
            </a:r>
          </a:p>
          <a:p>
            <a:pPr marL="174982" indent="-174982" defTabSz="933237">
              <a:buFont typeface="Arial" pitchFamily="34" charset="0"/>
              <a:buChar char="•"/>
              <a:defRPr/>
            </a:pPr>
            <a:endParaRPr lang="en-US" dirty="0"/>
          </a:p>
          <a:p>
            <a:pPr marL="174982" indent="-174982" defTabSz="933237">
              <a:buFont typeface="Arial" pitchFamily="34" charset="0"/>
              <a:buChar char="•"/>
              <a:defRPr/>
            </a:pPr>
            <a:r>
              <a:rPr lang="en-US" dirty="0"/>
              <a:t>We have trained several primary care nurses in these community clinic settings to be asthma educators, and to take on an expanded role within their practices.  </a:t>
            </a:r>
          </a:p>
          <a:p>
            <a:pPr marL="174982" indent="-174982" defTabSz="933237">
              <a:buFont typeface="Arial" pitchFamily="34" charset="0"/>
              <a:buChar char="•"/>
              <a:defRPr/>
            </a:pPr>
            <a:endParaRPr lang="en-US" dirty="0"/>
          </a:p>
          <a:p>
            <a:pPr marL="174982" indent="-174982" defTabSz="933237">
              <a:buFont typeface="Arial" pitchFamily="34" charset="0"/>
              <a:buChar char="•"/>
              <a:defRPr/>
            </a:pPr>
            <a:r>
              <a:rPr lang="en-US" dirty="0"/>
              <a:t>These nurses will lead asthma visits and coordinate services for patients with asthma in their primary care setting.</a:t>
            </a:r>
          </a:p>
          <a:p>
            <a:pPr marL="174982" indent="-174982" defTabSz="933237">
              <a:buFont typeface="Arial" pitchFamily="34" charset="0"/>
              <a:buChar char="•"/>
              <a:defRPr/>
            </a:pPr>
            <a:endParaRPr lang="en-US" dirty="0"/>
          </a:p>
          <a:p>
            <a:pPr marL="174982" indent="-174982" defTabSz="933237">
              <a:buFont typeface="Arial" pitchFamily="34" charset="0"/>
              <a:buChar char="•"/>
              <a:defRPr/>
            </a:pPr>
            <a:r>
              <a:rPr lang="en-US" dirty="0"/>
              <a:t>The nurses will be able to offer families enhanced education in asthma self-management, and serve as resources for the entire care team in communities with the greatest asthma burden. </a:t>
            </a:r>
          </a:p>
          <a:p>
            <a:pPr marL="174982" indent="-174982" defTabSz="933237">
              <a:buFont typeface="Arial" pitchFamily="34" charset="0"/>
              <a:buChar char="•"/>
              <a:defRPr/>
            </a:pPr>
            <a:endParaRPr lang="en-US" dirty="0"/>
          </a:p>
          <a:p>
            <a:pPr marL="174982" indent="-174982" defTabSz="933237">
              <a:buFont typeface="Arial" pitchFamily="34" charset="0"/>
              <a:buChar char="•"/>
              <a:defRPr/>
            </a:pPr>
            <a:r>
              <a:rPr lang="en-US" dirty="0"/>
              <a:t>Next slide</a:t>
            </a:r>
          </a:p>
          <a:p>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911375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Our advocacy work is very important to our program and involves a great deal of collaboration and partnership.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We were involved in a qualitative research study which published a white paper identifying patients needs and barriers to good asthma outcomes.</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These findings included enhanced communication and care coordination, access to the appropriate care,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And social, emotional and financial support to address the challenges of managing a chronic illness without economic security.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These findings were significant to our work with the DC Managed Care Organizations removing the pharmacy override for dispensing two quick relief inhalers for patients to have one at home and one at school.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Finishing on that significant accomplishment I will pass things back to Debbie to discuss our research work, program support and sustainability.</a:t>
            </a:r>
          </a:p>
          <a:p>
            <a:pPr defTabSz="933237">
              <a:defRPr/>
            </a:pPr>
            <a:endParaRPr lang="en-US" baseline="0" dirty="0" smtClean="0">
              <a:solidFill>
                <a:prstClr val="black"/>
              </a:solidFill>
            </a:endParaRPr>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158445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Thanks, Candice.</a:t>
            </a:r>
          </a:p>
          <a:p>
            <a:pPr marL="174982" indent="-174982" defTabSz="933237">
              <a:buFontTx/>
              <a:buChar char="-"/>
              <a:defRPr/>
            </a:pPr>
            <a:r>
              <a:rPr lang="en-US" dirty="0"/>
              <a:t>Our program remains highly focused on scientific discovery through clinical and translational research.  </a:t>
            </a:r>
          </a:p>
          <a:p>
            <a:pPr marL="174982" indent="-174982" defTabSz="933237">
              <a:buFontTx/>
              <a:buChar char="-"/>
              <a:defRPr/>
            </a:pPr>
            <a:r>
              <a:rPr lang="en-US" dirty="0"/>
              <a:t>We are working on a number of multi-site and single-site initiatives to better understand asthma phenotypes, develop treatment and prevention strategies, and explore enhanced community-based models to address asthma disparities.  </a:t>
            </a:r>
            <a:endParaRPr lang="en-US" dirty="0" smtClean="0"/>
          </a:p>
          <a:p>
            <a:pPr marL="174982" indent="-174982" defTabSz="933237">
              <a:buFontTx/>
              <a:buChar char="-"/>
              <a:defRPr/>
            </a:pPr>
            <a:r>
              <a:rPr lang="en-US" dirty="0" smtClean="0"/>
              <a:t>Through the Inner City Asthma Consortium, we have participated in large national trials of different immune-based approaches to asthma treatments.</a:t>
            </a:r>
          </a:p>
          <a:p>
            <a:pPr marL="174982" indent="-174982" defTabSz="933237">
              <a:buFontTx/>
              <a:buChar char="-"/>
              <a:defRPr/>
            </a:pPr>
            <a:r>
              <a:rPr lang="en-US" baseline="0" dirty="0" smtClean="0"/>
              <a:t>Two exciting current studies are the ORBEX and BEAMS studies.</a:t>
            </a:r>
          </a:p>
          <a:p>
            <a:pPr marL="174982" indent="-174982" defTabSz="933237">
              <a:buFontTx/>
              <a:buChar char="-"/>
              <a:defRPr/>
            </a:pPr>
            <a:r>
              <a:rPr lang="en-US" baseline="0" dirty="0" smtClean="0"/>
              <a:t>ORBEX is a multi-site study, and is the first effort we have participated in that aims at primary prevention, meaning preventing the onset of asthma in at-risk healthy babies.</a:t>
            </a:r>
            <a:endParaRPr lang="en-US" dirty="0" smtClean="0"/>
          </a:p>
          <a:p>
            <a:pPr marL="174982" indent="-174982" defTabSz="933237">
              <a:buFontTx/>
              <a:buChar char="-"/>
              <a:defRPr/>
            </a:pPr>
            <a:r>
              <a:rPr lang="en-US" dirty="0" smtClean="0"/>
              <a:t>And the BEAMS</a:t>
            </a:r>
            <a:r>
              <a:rPr lang="en-US" baseline="0" dirty="0" smtClean="0"/>
              <a:t> study is funded by the Patient Centered Outcomes Research Institute (PCORI), and studies an intervention to address the link between parental stress and a child’s asthma outcomes.  This award supported a broad-based stakeholder engagement process to develop the intervention, and was the first time our research team worked so closely with parents and other local and national partners to develop a highly patient and family centered intervention and study design.  The December issue of the Journal of Allergy and Clinical Immunology describes our efforts, as well as those of other PCORI awardees that applied this engagement paradigm to their research.</a:t>
            </a:r>
            <a:endParaRPr lang="en-US" dirty="0"/>
          </a:p>
          <a:p>
            <a:pPr marL="174982" marR="0" indent="-174982" algn="l" defTabSz="933237" rtl="0" eaLnBrk="1" fontAlgn="auto" latinLnBrk="0" hangingPunct="1">
              <a:lnSpc>
                <a:spcPct val="100000"/>
              </a:lnSpc>
              <a:spcBef>
                <a:spcPts val="0"/>
              </a:spcBef>
              <a:spcAft>
                <a:spcPts val="0"/>
              </a:spcAft>
              <a:buClrTx/>
              <a:buSzTx/>
              <a:buFontTx/>
              <a:buChar char="-"/>
              <a:tabLst/>
              <a:defRPr/>
            </a:pPr>
            <a:r>
              <a:rPr lang="en-US" dirty="0" smtClean="0"/>
              <a:t>Some other examples</a:t>
            </a:r>
            <a:r>
              <a:rPr lang="en-US" baseline="0" dirty="0" smtClean="0"/>
              <a:t> of our past studies include an intervention to partner with school nurses to provide daily inhaled asthma medicines in the schools, training community pharmacists to provide asthma education at the time of medication refills, to empower parents to improve their communication with doctors regarding their child’s asthma, and to conduct focus groups and qualitative interviews with parents and other stakeholders to understand barriers to care as well as intervention preferences.</a:t>
            </a:r>
          </a:p>
          <a:p>
            <a:pPr marL="174982" indent="-174982" defTabSz="933237">
              <a:buFontTx/>
              <a:buChar char="-"/>
              <a:defRPr/>
            </a:pPr>
            <a:r>
              <a:rPr lang="en-US" dirty="0" smtClean="0"/>
              <a:t>Our </a:t>
            </a:r>
            <a:r>
              <a:rPr lang="en-US" dirty="0"/>
              <a:t>research efforts continue to focus on identifying the most high-risk children and exploring appropriate treatment strategies, whether through medications, behavioral interventions, or </a:t>
            </a:r>
            <a:r>
              <a:rPr lang="en-US" dirty="0" smtClean="0"/>
              <a:t>improved</a:t>
            </a:r>
            <a:r>
              <a:rPr lang="en-US" baseline="0" dirty="0" smtClean="0"/>
              <a:t> </a:t>
            </a:r>
            <a:r>
              <a:rPr lang="en-US" dirty="0" smtClean="0"/>
              <a:t>health service </a:t>
            </a:r>
            <a:r>
              <a:rPr lang="en-US" dirty="0"/>
              <a:t>delivery.</a:t>
            </a:r>
          </a:p>
          <a:p>
            <a:pPr defTabSz="933237">
              <a:defRPr/>
            </a:pP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367257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 key element of our program’s success has been</a:t>
            </a:r>
            <a:r>
              <a:rPr lang="en-US" baseline="0" dirty="0" smtClean="0"/>
              <a:t> the breadth of our funding mechanisms.  </a:t>
            </a:r>
          </a:p>
          <a:p>
            <a:pPr marL="174982" indent="-174982">
              <a:buFontTx/>
              <a:buChar char="-"/>
            </a:pPr>
            <a:r>
              <a:rPr lang="en-US" baseline="0" dirty="0" smtClean="0"/>
              <a:t>Much of our research funding is from NIH, and we’ve also had over a decade of programmatic support from the local health department.  In addition, we have had both research and programmatic efforts supported by many private foundations.  </a:t>
            </a:r>
          </a:p>
          <a:p>
            <a:pPr marL="174982" indent="-174982">
              <a:buFontTx/>
              <a:buChar char="-"/>
            </a:pPr>
            <a:r>
              <a:rPr lang="en-US" baseline="0" dirty="0" smtClean="0"/>
              <a:t>Two areas of recent growth for our program have been private philanthropy and clinical revenue.</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17438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b="1" i="1" dirty="0"/>
              <a:t>Tracey’s Talking Points:</a:t>
            </a:r>
            <a:endParaRPr lang="en-US" dirty="0"/>
          </a:p>
          <a:p>
            <a:pPr eaLnBrk="1" fontAlgn="auto" hangingPunct="1">
              <a:spcBef>
                <a:spcPts val="0"/>
              </a:spcBef>
              <a:spcAft>
                <a:spcPts val="0"/>
              </a:spcAft>
              <a:defRPr/>
            </a:pPr>
            <a:endParaRPr lang="en-US" dirty="0"/>
          </a:p>
          <a:p>
            <a:pPr marL="171450" indent="-171450" eaLnBrk="1" fontAlgn="auto" hangingPunct="1">
              <a:spcBef>
                <a:spcPts val="0"/>
              </a:spcBef>
              <a:spcAft>
                <a:spcPts val="0"/>
              </a:spcAft>
              <a:buFont typeface="Arial" pitchFamily="34" charset="0"/>
              <a:buChar char="•"/>
              <a:defRPr/>
            </a:pPr>
            <a:r>
              <a:rPr lang="en-US" dirty="0"/>
              <a:t>Our plan for today is to </a:t>
            </a:r>
            <a:r>
              <a:rPr lang="en-US" baseline="0" dirty="0"/>
              <a:t>discuss </a:t>
            </a:r>
            <a:r>
              <a:rPr lang="en-US" dirty="0"/>
              <a:t>the National Environmental Leadership Award in Asthma Management. I will begin by presenting information</a:t>
            </a:r>
            <a:r>
              <a:rPr lang="en-US" baseline="0" dirty="0"/>
              <a:t> about the Awards Program and a framework that m</a:t>
            </a:r>
            <a:r>
              <a:rPr lang="en-US" dirty="0"/>
              <a:t>any of our award winners have used, EPA’s System for Delivering High Quality Asthma Care. Then, our 2006 award winner,</a:t>
            </a:r>
            <a:r>
              <a:rPr lang="en-US" baseline="0" dirty="0"/>
              <a:t> </a:t>
            </a:r>
            <a:r>
              <a:rPr lang="en-US" dirty="0"/>
              <a:t> will tell us about their program and the outstanding results they have achieved. </a:t>
            </a:r>
          </a:p>
          <a:p>
            <a:pPr eaLnBrk="1" fontAlgn="auto" hangingPunct="1">
              <a:spcBef>
                <a:spcPts val="0"/>
              </a:spcBef>
              <a:spcAft>
                <a:spcPts val="0"/>
              </a:spcAft>
              <a:buFont typeface="Arial" pitchFamily="34" charset="0"/>
              <a:buNone/>
              <a:defRPr/>
            </a:pPr>
            <a:endParaRPr lang="en-US" dirty="0"/>
          </a:p>
          <a:p>
            <a:pPr marL="171450" indent="-171450" eaLnBrk="1" fontAlgn="auto" hangingPunct="1">
              <a:spcBef>
                <a:spcPts val="0"/>
              </a:spcBef>
              <a:spcAft>
                <a:spcPts val="0"/>
              </a:spcAft>
              <a:buFont typeface="Arial" pitchFamily="34" charset="0"/>
              <a:buChar char="•"/>
              <a:defRPr/>
            </a:pPr>
            <a:r>
              <a:rPr lang="en-US" dirty="0"/>
              <a:t>After the webinar, each of our presenters will be available on AsthmaCommunityNetwork.org for 30 minutes to respond to your questions. </a:t>
            </a:r>
          </a:p>
          <a:p>
            <a:pPr eaLnBrk="1" fontAlgn="auto" hangingPunct="1">
              <a:spcBef>
                <a:spcPts val="0"/>
              </a:spcBef>
              <a:spcAft>
                <a:spcPts val="0"/>
              </a:spcAft>
              <a:buFont typeface="Arial" pitchFamily="34" charset="0"/>
              <a:buNone/>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buFont typeface="Arial" pitchFamily="34" charset="0"/>
              <a:buNone/>
              <a:defRPr/>
            </a:pPr>
            <a:endParaRPr lang="en-US" i="1" dirty="0"/>
          </a:p>
          <a:p>
            <a:pPr eaLnBrk="1" fontAlgn="auto" hangingPunct="1">
              <a:spcBef>
                <a:spcPts val="0"/>
              </a:spcBef>
              <a:spcAft>
                <a:spcPts val="0"/>
              </a:spcAft>
              <a:buFont typeface="Arial" pitchFamily="34" charset="0"/>
              <a:buNone/>
              <a:defRPr/>
            </a:pPr>
            <a:endParaRPr lang="en-US" i="1" dirty="0"/>
          </a:p>
        </p:txBody>
      </p:sp>
      <p:sp>
        <p:nvSpPr>
          <p:cNvPr id="501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44D2C2-7F7A-4BBB-8A6E-0B64E4ABAFE6}" type="slidenum">
              <a:rPr lang="en-US" altLang="en-US">
                <a:solidFill>
                  <a:prstClr val="black"/>
                </a:solidFill>
                <a:latin typeface="Calibri" panose="020F0502020204030204" pitchFamily="34" charset="0"/>
              </a:rPr>
              <a:pPr eaLnBrk="1" hangingPunct="1"/>
              <a:t>5</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9522195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From a sustainability perspective,</a:t>
            </a:r>
            <a:r>
              <a:rPr lang="en-US" baseline="0" dirty="0" smtClean="0"/>
              <a:t> our success at increasing our clinical revenue has been essential.</a:t>
            </a:r>
          </a:p>
          <a:p>
            <a:endParaRPr lang="en-US" baseline="0" dirty="0" smtClean="0"/>
          </a:p>
          <a:p>
            <a:pPr marL="174982" indent="-174982">
              <a:buFontTx/>
              <a:buChar char="-"/>
            </a:pPr>
            <a:r>
              <a:rPr lang="en-US" baseline="0" dirty="0" smtClean="0"/>
              <a:t>A unique opportunity was IMPACT DC’s selection as the system-wide intervention by the Dept of Healthcare Finance’s Chronic Condition Collaborative.  </a:t>
            </a:r>
          </a:p>
          <a:p>
            <a:pPr marL="174982" indent="-174982">
              <a:buFontTx/>
              <a:buChar char="-"/>
            </a:pPr>
            <a:r>
              <a:rPr lang="en-US" baseline="0" dirty="0" smtClean="0"/>
              <a:t>Through this initiative, all DC Medicaid MCOs refer high risk patients for our services.  </a:t>
            </a:r>
          </a:p>
          <a:p>
            <a:pPr marL="174982" indent="-174982">
              <a:buFontTx/>
              <a:buChar char="-"/>
            </a:pPr>
            <a:endParaRPr lang="en-US" baseline="0" dirty="0" smtClean="0"/>
          </a:p>
          <a:p>
            <a:pPr marL="174982" indent="-174982">
              <a:buFontTx/>
              <a:buChar char="-"/>
            </a:pPr>
            <a:r>
              <a:rPr lang="en-US" baseline="0" dirty="0" smtClean="0"/>
              <a:t>The referrals from the MCOs were a key driver in our recent growth, as well as our financial sustainability.</a:t>
            </a:r>
          </a:p>
          <a:p>
            <a:pPr marL="174982" marR="0" indent="-174982"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4982" marR="0" indent="-174982" algn="l" defTabSz="914400" rtl="0" eaLnBrk="1" fontAlgn="auto" latinLnBrk="0" hangingPunct="1">
              <a:lnSpc>
                <a:spcPct val="100000"/>
              </a:lnSpc>
              <a:spcBef>
                <a:spcPts val="0"/>
              </a:spcBef>
              <a:spcAft>
                <a:spcPts val="0"/>
              </a:spcAft>
              <a:buClrTx/>
              <a:buSzTx/>
              <a:buFontTx/>
              <a:buChar char="-"/>
              <a:tabLst/>
              <a:defRPr/>
            </a:pPr>
            <a:r>
              <a:rPr lang="en-US" baseline="0" dirty="0" smtClean="0"/>
              <a:t>This facilitated contracts with all of the MCOs which provide enhanced fee for service payments, and shared savings for reduced ED costs.</a:t>
            </a:r>
          </a:p>
          <a:p>
            <a:pPr marL="174982" indent="-174982">
              <a:buFontTx/>
              <a:buChar char="-"/>
            </a:pPr>
            <a:endParaRPr lang="en-US" baseline="0" dirty="0" smtClean="0"/>
          </a:p>
          <a:p>
            <a:pPr marL="174982" indent="-174982" defTabSz="933237">
              <a:buFontTx/>
              <a:buChar char="-"/>
              <a:defRPr/>
            </a:pPr>
            <a:r>
              <a:rPr lang="en-US" baseline="0" dirty="0" smtClean="0"/>
              <a:t>This opportunity was only possible due to our strong data showing the effectiveness of the IMPACT DC Asthma Clinic, as well as our long-standing partnerships that put us at the “right place at the right time” for this unique opportunity.  </a:t>
            </a:r>
          </a:p>
          <a:p>
            <a:pPr marL="174982" indent="-174982">
              <a:buFontTx/>
              <a:buChar char="-"/>
            </a:pPr>
            <a:r>
              <a:rPr lang="en-US" baseline="0" dirty="0" smtClean="0"/>
              <a:t>And I want to emphasize that it took us nearly 10 years from the documentation of improved outcomes in the IMPACT DC Asthma Clinic to our robust plan for sustainability.  </a:t>
            </a:r>
          </a:p>
          <a:p>
            <a:pPr defTabSz="933237">
              <a:defRPr/>
            </a:pPr>
            <a:r>
              <a:rPr lang="en-US" dirty="0"/>
              <a:t>- Our program’s evolution occurred against a backdrop of dramatic changes in the healthcare landscape.  Our data-driven, patient-centered programs are </a:t>
            </a:r>
            <a:r>
              <a:rPr lang="en-US" dirty="0" smtClean="0"/>
              <a:t>  well </a:t>
            </a:r>
            <a:r>
              <a:rPr lang="en-US" dirty="0"/>
              <a:t>aligned with the current focus on value-based care and the search for innovative models to meet the triple aim of improving the patient experience, </a:t>
            </a:r>
            <a:r>
              <a:rPr lang="en-US" dirty="0" smtClean="0"/>
              <a:t>improving population </a:t>
            </a:r>
            <a:r>
              <a:rPr lang="en-US" dirty="0"/>
              <a:t>health, and reducing costs.  </a:t>
            </a:r>
          </a:p>
          <a:p>
            <a:endParaRPr lang="en-US" dirty="0" smtClean="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4187470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end today’s presentation with advice for future applicants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068019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 strongly</a:t>
            </a:r>
            <a:r>
              <a:rPr lang="en-US" baseline="0" dirty="0" smtClean="0"/>
              <a:t> recommend applying for the EPA’s National Environmental Leadership award.  </a:t>
            </a:r>
          </a:p>
          <a:p>
            <a:pPr marL="174982" indent="-174982">
              <a:buFontTx/>
              <a:buChar char="-"/>
            </a:pPr>
            <a:r>
              <a:rPr lang="en-US" baseline="0" dirty="0" smtClean="0"/>
              <a:t>The national recognition was instrumental in our program’s success, as we moved from a small demonstration project to a well-established program of clinical care, research, outreach and advocacy.</a:t>
            </a:r>
          </a:p>
          <a:p>
            <a:pPr marL="174982" indent="-174982">
              <a:buFontTx/>
              <a:buChar char="-"/>
            </a:pPr>
            <a:r>
              <a:rPr lang="en-US" baseline="0" dirty="0" smtClean="0"/>
              <a:t>In addition, applying for the award can be a helpful process in reflecting on your work.  We appreciated the opportunity to present our program and develop language about our approach and impact.  </a:t>
            </a:r>
          </a:p>
          <a:p>
            <a:pPr marL="174982" indent="-174982">
              <a:buFontTx/>
              <a:buChar char="-"/>
            </a:pPr>
            <a:r>
              <a:rPr lang="en-US" baseline="0" dirty="0" smtClean="0"/>
              <a:t>Finally, applicants receive feedback on their program’s strengths and weaknesses.  This feedback can help programs improve their work, and prepare for future applications.</a:t>
            </a:r>
          </a:p>
          <a:p>
            <a:pPr marL="174982" indent="-174982">
              <a:buFontTx/>
              <a:buChar char="-"/>
            </a:pPr>
            <a:endParaRPr lang="en-US" baseline="0" dirty="0" smtClean="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6970665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now</a:t>
            </a:r>
            <a:r>
              <a:rPr lang="en-US" baseline="0" dirty="0" smtClean="0"/>
              <a:t> transition back to Tracey for closing remarks before we transition to the Question and Answer portion of the webinar.</a:t>
            </a:r>
            <a:endParaRPr lang="en-US" dirty="0"/>
          </a:p>
        </p:txBody>
      </p:sp>
      <p:sp>
        <p:nvSpPr>
          <p:cNvPr id="4" name="Slide Number Placeholder 3"/>
          <p:cNvSpPr>
            <a:spLocks noGrp="1"/>
          </p:cNvSpPr>
          <p:nvPr>
            <p:ph type="sldNum" sz="quarter" idx="10"/>
          </p:nvPr>
        </p:nvSpPr>
        <p:spPr/>
        <p:txBody>
          <a:bodyPr/>
          <a:lstStyle/>
          <a:p>
            <a:fld id="{F192E870-574C-4B0D-867F-30803B744E30}"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49482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i="1" dirty="0"/>
              <a:t>Tracey’s Talking Points:</a:t>
            </a:r>
          </a:p>
          <a:p>
            <a:r>
              <a:rPr lang="en-US" altLang="en-US" dirty="0"/>
              <a:t>Thank you Deborah and Candice for a terrific presentation. </a:t>
            </a:r>
          </a:p>
          <a:p>
            <a:endParaRPr lang="en-US" altLang="en-US" dirty="0"/>
          </a:p>
          <a:p>
            <a:pPr marL="171450" indent="-171450">
              <a:buFont typeface="Arial" panose="020B0604020202020204" pitchFamily="34" charset="0"/>
              <a:buChar char="•"/>
            </a:pPr>
            <a:r>
              <a:rPr lang="en-US" altLang="en-US" dirty="0"/>
              <a:t>Before we head into the Q&amp;A on the discussion forum, I would like to take this opportunity to learn from you, our asthma community, on what actions</a:t>
            </a:r>
            <a:r>
              <a:rPr lang="en-US" altLang="en-US" baseline="0" dirty="0"/>
              <a:t> you plan on taking after this webinar</a:t>
            </a:r>
            <a:r>
              <a:rPr lang="en-US" altLang="en-US" dirty="0"/>
              <a:t>. </a:t>
            </a:r>
          </a:p>
          <a:p>
            <a:endParaRPr lang="en-US" altLang="en-US" dirty="0"/>
          </a:p>
          <a:p>
            <a:r>
              <a:rPr lang="en-US" altLang="en-US" dirty="0"/>
              <a:t>Polling Question #3: “Based on what you have learned today, what actions do you feel equipped to perform?”</a:t>
            </a:r>
          </a:p>
          <a:p>
            <a:endParaRPr lang="en-US" altLang="en-US" dirty="0"/>
          </a:p>
          <a:p>
            <a:endParaRPr lang="en-US" altLang="en-US" dirty="0"/>
          </a:p>
          <a:p>
            <a:pPr marL="171450" indent="-171450" eaLnBrk="1" hangingPunct="1">
              <a:spcBef>
                <a:spcPct val="0"/>
              </a:spcBef>
              <a:buFont typeface="Arial" panose="020B0604020202020204" pitchFamily="34" charset="0"/>
              <a:buChar char="•"/>
            </a:pPr>
            <a:r>
              <a:rPr lang="en-US" altLang="en-US" dirty="0"/>
              <a:t>Great, thank you for your participation. Also, as another opportunity for sharing your ideas with us, please be on the lookout for a brief feedback form in your email following today’s webinar. </a:t>
            </a:r>
          </a:p>
          <a:p>
            <a:pPr eaLnBrk="1" hangingPunct="1">
              <a:spcBef>
                <a:spcPct val="0"/>
              </a:spcBef>
            </a:pPr>
            <a:endParaRPr lang="en-US" altLang="en-US" dirty="0"/>
          </a:p>
          <a:p>
            <a:pPr marL="171450" indent="-171450" eaLnBrk="1" hangingPunct="1">
              <a:spcBef>
                <a:spcPct val="0"/>
              </a:spcBef>
              <a:buFont typeface="Arial" panose="020B0604020202020204" pitchFamily="34" charset="0"/>
              <a:buChar char="•"/>
            </a:pPr>
            <a:r>
              <a:rPr lang="en-US" altLang="en-US" dirty="0"/>
              <a:t>It will only take five minutes to complete and it will greatly help us in planning our future webinar activities.</a:t>
            </a:r>
          </a:p>
          <a:p>
            <a:endParaRPr lang="en-US" altLang="en-US" i="1" dirty="0"/>
          </a:p>
          <a:p>
            <a:endParaRPr lang="en-US" altLang="en-US" i="1"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F6DDB-D1F5-473F-A88E-A79EDB33DB95}" type="slidenum">
              <a:rPr lang="en-US" altLang="en-US">
                <a:latin typeface="Calibri" panose="020F0502020204030204" pitchFamily="34" charset="0"/>
              </a:rPr>
              <a:pPr eaLnBrk="1" hangingPunct="1"/>
              <a:t>54</a:t>
            </a:fld>
            <a:endParaRPr lang="en-US" altLang="en-US" dirty="0">
              <a:latin typeface="Calibri" panose="020F0502020204030204" pitchFamily="34" charset="0"/>
            </a:endParaRPr>
          </a:p>
        </p:txBody>
      </p:sp>
    </p:spTree>
    <p:extLst>
      <p:ext uri="{BB962C8B-B14F-4D97-AF65-F5344CB8AC3E}">
        <p14:creationId xmlns:p14="http://schemas.microsoft.com/office/powerpoint/2010/main" val="3826056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2">
              <a:spcBef>
                <a:spcPct val="0"/>
              </a:spcBef>
            </a:pPr>
            <a:endParaRPr lang="en-US" altLang="en-US" dirty="0"/>
          </a:p>
        </p:txBody>
      </p:sp>
    </p:spTree>
    <p:extLst>
      <p:ext uri="{BB962C8B-B14F-4D97-AF65-F5344CB8AC3E}">
        <p14:creationId xmlns:p14="http://schemas.microsoft.com/office/powerpoint/2010/main" val="2700909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i="1" dirty="0"/>
              <a:t>Tracey’s Talking Point(s):</a:t>
            </a:r>
            <a:endParaRPr lang="en-US" dirty="0"/>
          </a:p>
          <a:p>
            <a:pPr marL="171450" indent="-171450" eaLnBrk="1" hangingPunct="1">
              <a:spcBef>
                <a:spcPct val="0"/>
              </a:spcBef>
              <a:buFont typeface="Arial" pitchFamily="34" charset="0"/>
              <a:buChar char="•"/>
              <a:defRPr/>
            </a:pPr>
            <a:endParaRPr lang="en-US" b="1" dirty="0"/>
          </a:p>
          <a:p>
            <a:pPr marL="171450" indent="-171450" eaLnBrk="1" hangingPunct="1">
              <a:spcBef>
                <a:spcPct val="0"/>
              </a:spcBef>
              <a:buFont typeface="Arial" pitchFamily="34" charset="0"/>
              <a:buChar char="•"/>
              <a:defRPr/>
            </a:pPr>
            <a:r>
              <a:rPr lang="en-US" dirty="0"/>
              <a:t>Here are some directions for how to post a question in the Discussion Forum on AsthmaCommunityNetwork.org. </a:t>
            </a:r>
          </a:p>
          <a:p>
            <a:pPr marL="171450" indent="-171450" eaLnBrk="1" hangingPunct="1">
              <a:spcBef>
                <a:spcPct val="0"/>
              </a:spcBef>
              <a:buFont typeface="Arial" pitchFamily="34" charset="0"/>
              <a:buChar char="•"/>
              <a:defRPr/>
            </a:pPr>
            <a:endParaRPr lang="en-US" dirty="0"/>
          </a:p>
          <a:p>
            <a:pPr marL="171450" indent="-171450" eaLnBrk="1" hangingPunct="1">
              <a:spcBef>
                <a:spcPct val="0"/>
              </a:spcBef>
              <a:buFont typeface="Arial" pitchFamily="34" charset="0"/>
              <a:buChar char="•"/>
              <a:defRPr/>
            </a:pPr>
            <a:r>
              <a:rPr lang="en-US" dirty="0"/>
              <a:t>You will need to log-in to your Network account to post questions. </a:t>
            </a:r>
          </a:p>
          <a:p>
            <a:pPr marL="171450" indent="-171450" eaLnBrk="1" hangingPunct="1">
              <a:spcBef>
                <a:spcPct val="0"/>
              </a:spcBef>
              <a:buFont typeface="Arial" pitchFamily="34" charset="0"/>
              <a:buChar char="•"/>
              <a:defRPr/>
            </a:pPr>
            <a:endParaRPr lang="en-US" dirty="0"/>
          </a:p>
          <a:p>
            <a:pPr marL="171450" indent="-171450" eaLnBrk="1" hangingPunct="1">
              <a:spcBef>
                <a:spcPct val="0"/>
              </a:spcBef>
              <a:buFont typeface="Arial" pitchFamily="34" charset="0"/>
              <a:buChar char="•"/>
              <a:defRPr/>
            </a:pPr>
            <a:r>
              <a:rPr lang="en-US" dirty="0"/>
              <a:t>If you are not a member yet, you can join the Network today by clicking the “Join Now” link at the top of the AsthmaCommunityNetwork.org homepage. </a:t>
            </a:r>
          </a:p>
          <a:p>
            <a:pPr marL="171450" indent="-171450" eaLnBrk="1" hangingPunct="1">
              <a:spcBef>
                <a:spcPct val="0"/>
              </a:spcBef>
              <a:buFont typeface="Arial" pitchFamily="34" charset="0"/>
              <a:buChar char="•"/>
              <a:defRPr/>
            </a:pPr>
            <a:endParaRPr lang="en-US" dirty="0"/>
          </a:p>
          <a:p>
            <a:pPr marL="171450" indent="-171450" eaLnBrk="1" hangingPunct="1">
              <a:spcBef>
                <a:spcPct val="0"/>
              </a:spcBef>
              <a:buFont typeface="Arial" pitchFamily="34" charset="0"/>
              <a:buChar char="•"/>
              <a:defRPr/>
            </a:pPr>
            <a:r>
              <a:rPr lang="en-US" dirty="0"/>
              <a:t>Your account will be approved momentarily and you can begin posting questions. </a:t>
            </a:r>
          </a:p>
          <a:p>
            <a:pPr marL="171450" indent="-171450" eaLnBrk="1" hangingPunct="1">
              <a:spcBef>
                <a:spcPct val="0"/>
              </a:spcBef>
              <a:buFont typeface="Arial" pitchFamily="34" charset="0"/>
              <a:buChar char="•"/>
              <a:defRPr/>
            </a:pPr>
            <a:endParaRPr lang="en-US" dirty="0"/>
          </a:p>
          <a:p>
            <a:pPr marL="171450" marR="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dirty="0"/>
              <a:t>Thanks again for joining us, and we look</a:t>
            </a:r>
            <a:r>
              <a:rPr lang="en-US" baseline="0" dirty="0"/>
              <a:t> forward to chatting with you in the discussion forum. </a:t>
            </a:r>
            <a:endParaRPr lang="en-US" dirty="0"/>
          </a:p>
          <a:p>
            <a:pPr marL="171450" indent="-171450" eaLnBrk="1" hangingPunct="1">
              <a:spcBef>
                <a:spcPct val="0"/>
              </a:spcBef>
              <a:buFont typeface="Arial" pitchFamily="34" charset="0"/>
              <a:buChar char="•"/>
              <a:defRPr/>
            </a:pPr>
            <a:endParaRPr lang="en-US" dirty="0"/>
          </a:p>
          <a:p>
            <a:pPr eaLnBrk="1" hangingPunct="1">
              <a:spcBef>
                <a:spcPct val="0"/>
              </a:spcBef>
              <a:defRPr/>
            </a:pPr>
            <a:endParaRPr lang="en-US" dirty="0"/>
          </a:p>
          <a:p>
            <a:pPr eaLnBrk="1" hangingPunct="1">
              <a:spcBef>
                <a:spcPct val="0"/>
              </a:spcBef>
              <a:defRPr/>
            </a:pPr>
            <a:endParaRPr lang="en-US" dirty="0"/>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16F6E4-99B4-466C-86A1-6095C2D700E4}" type="slidenum">
              <a:rPr lang="en-US" altLang="en-US">
                <a:solidFill>
                  <a:srgbClr val="000000"/>
                </a:solidFill>
                <a:latin typeface="Calibri" panose="020F0502020204030204" pitchFamily="34" charset="0"/>
              </a:rPr>
              <a:pPr eaLnBrk="1" hangingPunct="1"/>
              <a:t>56</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1889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spcBef>
                <a:spcPct val="0"/>
              </a:spcBef>
            </a:pPr>
            <a:r>
              <a:rPr lang="en-US" altLang="en-US" b="1" i="1" dirty="0"/>
              <a:t>Tracey’s Talking Points:</a:t>
            </a:r>
          </a:p>
          <a:p>
            <a:pPr defTabSz="912813">
              <a:spcBef>
                <a:spcPct val="0"/>
              </a:spcBef>
            </a:pPr>
            <a:endParaRPr lang="en-US" altLang="en-US" dirty="0"/>
          </a:p>
          <a:p>
            <a:pPr marL="173736" indent="-173736" defTabSz="912813">
              <a:spcBef>
                <a:spcPct val="0"/>
              </a:spcBef>
              <a:buFont typeface="Arial" panose="020B0604020202020204" pitchFamily="34" charset="0"/>
              <a:buChar char="•"/>
            </a:pPr>
            <a:r>
              <a:rPr lang="en-US" altLang="en-US" dirty="0"/>
              <a:t>Our Q&amp;A will take place on the Discussion Forum on AsthmaCommunityNetwork.org. </a:t>
            </a:r>
          </a:p>
          <a:p>
            <a:pPr marL="173736" indent="-173736" defTabSz="912813" eaLnBrk="1" hangingPunct="1">
              <a:spcBef>
                <a:spcPct val="0"/>
              </a:spcBef>
              <a:buFont typeface="Arial" panose="020B0604020202020204" pitchFamily="34" charset="0"/>
              <a:buChar char="•"/>
            </a:pPr>
            <a:endParaRPr lang="en-US" altLang="en-US" dirty="0"/>
          </a:p>
          <a:p>
            <a:pPr marL="173736" indent="-173736" defTabSz="912813" eaLnBrk="1" hangingPunct="1">
              <a:spcBef>
                <a:spcPct val="0"/>
              </a:spcBef>
              <a:buFont typeface="Arial" panose="020B0604020202020204" pitchFamily="34" charset="0"/>
              <a:buChar char="•"/>
            </a:pPr>
            <a:r>
              <a:rPr lang="en-US" altLang="en-US" dirty="0"/>
              <a:t>To see the discussion forum directly, please click the link that we just sent you via the chat function.</a:t>
            </a:r>
          </a:p>
          <a:p>
            <a:pPr marL="173736" indent="-173736" defTabSz="912813" eaLnBrk="1" hangingPunct="1">
              <a:spcBef>
                <a:spcPct val="0"/>
              </a:spcBef>
              <a:buFont typeface="Arial" panose="020B0604020202020204" pitchFamily="34" charset="0"/>
              <a:buChar char="•"/>
            </a:pPr>
            <a:endParaRPr lang="en-US" altLang="en-US" dirty="0"/>
          </a:p>
          <a:p>
            <a:pPr marL="173736" indent="-173736" defTabSz="912813" eaLnBrk="1" hangingPunct="1">
              <a:spcBef>
                <a:spcPct val="0"/>
              </a:spcBef>
              <a:buFont typeface="Arial" panose="020B0604020202020204" pitchFamily="34" charset="0"/>
              <a:buChar char="•"/>
            </a:pPr>
            <a:r>
              <a:rPr lang="en-US" altLang="en-US" dirty="0"/>
              <a:t>To ask questions, you must first be a member of AsthmaCommunityNetwork.org, so please take a minute to join so that you can post questions throughout the webinar – it is a simple and quick process. The Site Administrator will be approving memberships as they are submitted.</a:t>
            </a:r>
          </a:p>
          <a:p>
            <a:pPr marL="173736" indent="-173736" defTabSz="912813" eaLnBrk="1" hangingPunct="1">
              <a:spcBef>
                <a:spcPct val="0"/>
              </a:spcBef>
              <a:buFont typeface="Arial" panose="020B0604020202020204" pitchFamily="34" charset="0"/>
              <a:buChar char="•"/>
            </a:pPr>
            <a:endParaRPr lang="en-US" altLang="en-US" dirty="0"/>
          </a:p>
          <a:p>
            <a:pPr marL="173736" indent="-173736" defTabSz="912813" eaLnBrk="1" hangingPunct="1">
              <a:spcBef>
                <a:spcPct val="0"/>
              </a:spcBef>
              <a:buFont typeface="Arial" panose="020B0604020202020204" pitchFamily="34" charset="0"/>
              <a:buChar char="•"/>
            </a:pPr>
            <a:r>
              <a:rPr lang="en-US" altLang="en-US" dirty="0"/>
              <a:t>After the Q&amp;A period is closed, please visit the Discussion Forum often to see other contributions as well as to make your own!</a:t>
            </a:r>
          </a:p>
          <a:p>
            <a:pPr defTabSz="912813">
              <a:spcBef>
                <a:spcPct val="0"/>
              </a:spcBef>
            </a:pPr>
            <a:endParaRPr lang="en-US" altLang="en-US" dirty="0"/>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B643E-F7EB-4751-84D0-02001AEC24CE}" type="slidenum">
              <a:rPr lang="en-US" altLang="en-US">
                <a:solidFill>
                  <a:prstClr val="black"/>
                </a:solidFill>
                <a:latin typeface="Calibri" panose="020F0502020204030204" pitchFamily="34" charset="0"/>
              </a:rPr>
              <a:pPr eaLnBrk="1" hangingPunct="1"/>
              <a:t>6</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51996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b="1" i="1" dirty="0"/>
              <a:t>Tracey’s Talking Points:</a:t>
            </a:r>
            <a:endParaRPr lang="en-US" dirty="0"/>
          </a:p>
          <a:p>
            <a:pPr eaLnBrk="1" fontAlgn="auto" hangingPunct="1">
              <a:spcBef>
                <a:spcPts val="0"/>
              </a:spcBef>
              <a:spcAft>
                <a:spcPts val="0"/>
              </a:spcAft>
              <a:defRPr/>
            </a:pPr>
            <a:endParaRPr lang="en-US" dirty="0"/>
          </a:p>
          <a:p>
            <a:pPr marL="171450" indent="-171450" eaLnBrk="1" fontAlgn="auto" hangingPunct="1">
              <a:spcBef>
                <a:spcPts val="0"/>
              </a:spcBef>
              <a:spcAft>
                <a:spcPts val="0"/>
              </a:spcAft>
              <a:buFont typeface="Arial" pitchFamily="34" charset="0"/>
              <a:buChar char="•"/>
              <a:defRPr/>
            </a:pPr>
            <a:r>
              <a:rPr lang="en-US" dirty="0"/>
              <a:t>The</a:t>
            </a:r>
            <a:r>
              <a:rPr lang="en-US" baseline="0" dirty="0"/>
              <a:t> National Environmental Leadership Award in Asthma Management is</a:t>
            </a:r>
            <a:r>
              <a:rPr lang="en-US" dirty="0"/>
              <a:t> the highest recognition in the country that a program and its leaders can receive for delivering excellent environmental asthma management.</a:t>
            </a:r>
          </a:p>
          <a:p>
            <a:pPr eaLnBrk="1" fontAlgn="auto" hangingPunct="1">
              <a:spcBef>
                <a:spcPts val="0"/>
              </a:spcBef>
              <a:spcAft>
                <a:spcPts val="0"/>
              </a:spcAft>
              <a:buFont typeface="Arial" pitchFamily="34" charset="0"/>
              <a:buNone/>
              <a:defRPr/>
            </a:pPr>
            <a:endParaRPr lang="en-US" dirty="0"/>
          </a:p>
          <a:p>
            <a:pPr marL="171450" indent="-171450" eaLnBrk="1" fontAlgn="auto" hangingPunct="1">
              <a:spcBef>
                <a:spcPts val="0"/>
              </a:spcBef>
              <a:spcAft>
                <a:spcPts val="0"/>
              </a:spcAft>
              <a:buFont typeface="Arial" pitchFamily="34" charset="0"/>
              <a:buChar char="•"/>
              <a:defRPr/>
            </a:pPr>
            <a:r>
              <a:rPr lang="en-US" dirty="0"/>
              <a:t>Winners receive a place in the National Environmental Leadership Award in Asthma Management Hall of Fame; national recognition through a</a:t>
            </a:r>
            <a:r>
              <a:rPr lang="en-US" baseline="0" dirty="0"/>
              <a:t> press release, blogs, </a:t>
            </a:r>
            <a:r>
              <a:rPr lang="en-US" dirty="0"/>
              <a:t>a</a:t>
            </a:r>
            <a:r>
              <a:rPr lang="en-US" baseline="0" dirty="0"/>
              <a:t> crystal </a:t>
            </a:r>
            <a:r>
              <a:rPr lang="en-US" dirty="0"/>
              <a:t>award; and the opportunity to serve as mentors to help other programs achieve impactful results.</a:t>
            </a:r>
          </a:p>
        </p:txBody>
      </p:sp>
      <p:sp>
        <p:nvSpPr>
          <p:cNvPr id="501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017906-DC89-4CFA-B4CB-F5D36215A732}" type="slidenum">
              <a:rPr lang="en-US" altLang="en-US">
                <a:solidFill>
                  <a:prstClr val="black"/>
                </a:solidFill>
                <a:latin typeface="Calibri" panose="020F0502020204030204" pitchFamily="34" charset="0"/>
              </a:rPr>
              <a:pPr eaLnBrk="1" hangingPunct="1"/>
              <a:t>7</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30925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i="1" dirty="0"/>
              <a:t>Tracey’s Talking Points: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Since 2005, EPA</a:t>
            </a:r>
            <a:r>
              <a:rPr lang="en-US" baseline="0" dirty="0"/>
              <a:t> has recognized</a:t>
            </a:r>
            <a:r>
              <a:rPr lang="en-US" dirty="0"/>
              <a:t> health plans, health care providers and communities in</a:t>
            </a:r>
            <a:r>
              <a:rPr lang="en-US" baseline="0" dirty="0"/>
              <a:t> action </a:t>
            </a:r>
            <a:r>
              <a:rPr lang="en-US" dirty="0"/>
              <a:t>for their best practice approaches to delivery of comprehensive asthma care.</a:t>
            </a:r>
          </a:p>
          <a:p>
            <a:endParaRPr lang="en-US" dirty="0"/>
          </a:p>
        </p:txBody>
      </p:sp>
      <p:sp>
        <p:nvSpPr>
          <p:cNvPr id="4" name="Slide Number Placeholder 3"/>
          <p:cNvSpPr>
            <a:spLocks noGrp="1"/>
          </p:cNvSpPr>
          <p:nvPr>
            <p:ph type="sldNum" sz="quarter" idx="10"/>
          </p:nvPr>
        </p:nvSpPr>
        <p:spPr/>
        <p:txBody>
          <a:bodyPr/>
          <a:lstStyle/>
          <a:p>
            <a:pPr>
              <a:defRPr/>
            </a:pPr>
            <a:fld id="{B7ECA565-1CCA-48B6-A50D-C041E1CDBBDC}"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933231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1" dirty="0"/>
              <a:t>Tracey’s Talking Points:</a:t>
            </a:r>
          </a:p>
          <a:p>
            <a:endParaRPr lang="en-US" dirty="0"/>
          </a:p>
          <a:p>
            <a:pPr marL="171450" indent="-171450">
              <a:buFont typeface="Arial" panose="020B0604020202020204" pitchFamily="34" charset="0"/>
              <a:buChar char="•"/>
            </a:pPr>
            <a:r>
              <a:rPr lang="en-US" baseline="0" dirty="0"/>
              <a:t>The </a:t>
            </a:r>
            <a:r>
              <a:rPr lang="en-US" dirty="0"/>
              <a:t>National Environmental Leadership Award in Asthma Management has evolved quite a bit. Initially, there were only two categories, health plan</a:t>
            </a:r>
            <a:r>
              <a:rPr lang="en-US" baseline="0" dirty="0"/>
              <a:t> and healthcare provider.</a:t>
            </a:r>
            <a:r>
              <a:rPr lang="en-US" dirty="0"/>
              <a:t> </a:t>
            </a:r>
          </a:p>
          <a:p>
            <a:pPr marL="171450" indent="-171450">
              <a:buFont typeface="Arial" panose="020B0604020202020204" pitchFamily="34" charset="0"/>
              <a:buChar char="•"/>
            </a:pPr>
            <a:r>
              <a:rPr lang="en-US" dirty="0"/>
              <a:t>IMPACT DC was one of the earliest winners of the Award,</a:t>
            </a:r>
            <a:r>
              <a:rPr lang="en-US" baseline="0" dirty="0"/>
              <a:t> receiving recognition as a healthcare provider in 2006.</a:t>
            </a:r>
            <a:endParaRPr lang="en-US" dirty="0"/>
          </a:p>
          <a:p>
            <a:pPr marL="171450" indent="-171450">
              <a:buFont typeface="Arial" panose="020B0604020202020204" pitchFamily="34" charset="0"/>
              <a:buChar char="•"/>
            </a:pPr>
            <a:r>
              <a:rPr lang="en-US" dirty="0"/>
              <a:t>In 2008 EPA added a new category, Community in Action,</a:t>
            </a:r>
            <a:r>
              <a:rPr lang="en-US" baseline="0" dirty="0"/>
              <a:t> to recognize </a:t>
            </a:r>
            <a:r>
              <a:rPr lang="en-US" sz="1200" kern="1200" dirty="0">
                <a:solidFill>
                  <a:schemeClr val="tx1"/>
                </a:solidFill>
                <a:effectLst/>
                <a:latin typeface="+mn-lt"/>
                <a:ea typeface="+mn-ea"/>
                <a:cs typeface="+mn-cs"/>
              </a:rPr>
              <a:t>organizations responsible for coordinating and overseeing the delivery of asthma services within a community setting at the state, regional and local level. This award acknowledges the work being done by health departments, community asthma programs</a:t>
            </a:r>
            <a:r>
              <a:rPr lang="en-US" sz="1200" kern="1200" baseline="0" dirty="0">
                <a:solidFill>
                  <a:schemeClr val="tx1"/>
                </a:solidFill>
                <a:effectLst/>
                <a:latin typeface="+mn-lt"/>
                <a:ea typeface="+mn-ea"/>
                <a:cs typeface="+mn-cs"/>
              </a:rPr>
              <a:t> and schools </a:t>
            </a:r>
            <a:r>
              <a:rPr lang="en-US" sz="1200" kern="1200" dirty="0">
                <a:solidFill>
                  <a:schemeClr val="tx1"/>
                </a:solidFill>
                <a:effectLst/>
                <a:latin typeface="+mn-lt"/>
                <a:ea typeface="+mn-ea"/>
                <a:cs typeface="+mn-cs"/>
              </a:rPr>
              <a:t>to improve the lives of those with asthma.</a:t>
            </a:r>
            <a:endParaRPr lang="en-US" dirty="0"/>
          </a:p>
          <a:p>
            <a:pPr marL="171450" indent="-171450">
              <a:buFont typeface="Arial" panose="020B0604020202020204" pitchFamily="34" charset="0"/>
              <a:buChar char="•"/>
            </a:pPr>
            <a:r>
              <a:rPr lang="en-US" dirty="0"/>
              <a:t>EPA</a:t>
            </a:r>
            <a:r>
              <a:rPr lang="en-US" baseline="0" dirty="0"/>
              <a:t> is proud to have recognized a total of 38 </a:t>
            </a:r>
            <a:r>
              <a:rPr lang="en-US" dirty="0"/>
              <a:t>health plans, health care providers and communities in action since 2005.</a:t>
            </a:r>
          </a:p>
        </p:txBody>
      </p:sp>
      <p:sp>
        <p:nvSpPr>
          <p:cNvPr id="4" name="Slide Number Placeholder 3"/>
          <p:cNvSpPr>
            <a:spLocks noGrp="1"/>
          </p:cNvSpPr>
          <p:nvPr>
            <p:ph type="sldNum" sz="quarter" idx="10"/>
          </p:nvPr>
        </p:nvSpPr>
        <p:spPr/>
        <p:txBody>
          <a:bodyPr/>
          <a:lstStyle/>
          <a:p>
            <a:fld id="{861B0D13-9F84-4743-B2B1-84361B6B6FB1}" type="slidenum">
              <a:rPr lang="en-US" smtClean="0"/>
              <a:t>9</a:t>
            </a:fld>
            <a:endParaRPr lang="en-US"/>
          </a:p>
        </p:txBody>
      </p:sp>
    </p:spTree>
    <p:extLst>
      <p:ext uri="{BB962C8B-B14F-4D97-AF65-F5344CB8AC3E}">
        <p14:creationId xmlns:p14="http://schemas.microsoft.com/office/powerpoint/2010/main" val="123668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76EACF-8468-477D-98A4-7BEEB68A4B1F}"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B12B9F-16A6-4AAF-95EF-5DA37D5EF978}" type="slidenum">
              <a:rPr lang="en-US" altLang="en-US"/>
              <a:pPr/>
              <a:t>‹#›</a:t>
            </a:fld>
            <a:endParaRPr lang="en-US" altLang="en-US" dirty="0"/>
          </a:p>
        </p:txBody>
      </p:sp>
    </p:spTree>
    <p:extLst>
      <p:ext uri="{BB962C8B-B14F-4D97-AF65-F5344CB8AC3E}">
        <p14:creationId xmlns:p14="http://schemas.microsoft.com/office/powerpoint/2010/main" val="2531784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E3550F-D773-4E2E-B45F-1CD1CB96D50E}"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2FB97D-D743-43E9-90D5-A38D2B044A3B}" type="slidenum">
              <a:rPr lang="en-US" altLang="en-US"/>
              <a:pPr/>
              <a:t>‹#›</a:t>
            </a:fld>
            <a:endParaRPr lang="en-US" altLang="en-US" dirty="0"/>
          </a:p>
        </p:txBody>
      </p:sp>
    </p:spTree>
    <p:extLst>
      <p:ext uri="{BB962C8B-B14F-4D97-AF65-F5344CB8AC3E}">
        <p14:creationId xmlns:p14="http://schemas.microsoft.com/office/powerpoint/2010/main" val="364718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EC75FA-CA84-4136-8AB0-31BCAD21C199}"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63EEF5E-928D-4085-9052-5E34697AFFDA}" type="slidenum">
              <a:rPr lang="en-US" altLang="en-US"/>
              <a:pPr/>
              <a:t>‹#›</a:t>
            </a:fld>
            <a:endParaRPr lang="en-US" altLang="en-US" dirty="0"/>
          </a:p>
        </p:txBody>
      </p:sp>
    </p:spTree>
    <p:extLst>
      <p:ext uri="{BB962C8B-B14F-4D97-AF65-F5344CB8AC3E}">
        <p14:creationId xmlns:p14="http://schemas.microsoft.com/office/powerpoint/2010/main" val="278461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794345DD-4003-8B4C-9799-C122653977D7}" type="datetime4">
              <a:rPr lang="en-US" smtClean="0">
                <a:solidFill>
                  <a:prstClr val="black">
                    <a:tint val="75000"/>
                  </a:prstClr>
                </a:solidFill>
              </a:rPr>
              <a:pPr/>
              <a:t>January 25,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Long Title of the Presentation and/or Meeting: Lorem ipsum dolore de sit</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B2BBAD1-618E-144C-BD2D-C67BABAFA08B}" type="slidenum">
              <a:rPr lang="en-US" smtClean="0"/>
              <a:pPr/>
              <a:t>‹#›</a:t>
            </a:fld>
            <a:endParaRPr lang="en-US" dirty="0"/>
          </a:p>
        </p:txBody>
      </p:sp>
    </p:spTree>
    <p:extLst>
      <p:ext uri="{BB962C8B-B14F-4D97-AF65-F5344CB8AC3E}">
        <p14:creationId xmlns:p14="http://schemas.microsoft.com/office/powerpoint/2010/main" val="380377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794345DD-4003-8B4C-9799-C122653977D7}" type="datetime4">
              <a:rPr lang="en-US" smtClean="0">
                <a:solidFill>
                  <a:prstClr val="black">
                    <a:tint val="75000"/>
                  </a:prstClr>
                </a:solidFill>
              </a:rPr>
              <a:pPr/>
              <a:t>January 25,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Long Title of the Presentation and/or Meeting: Lorem ipsum dolore de sit</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B2BBAD1-618E-144C-BD2D-C67BABAFA08B}" type="slidenum">
              <a:rPr lang="en-US" smtClean="0"/>
              <a:pPr/>
              <a:t>‹#›</a:t>
            </a:fld>
            <a:endParaRPr lang="en-US" dirty="0"/>
          </a:p>
        </p:txBody>
      </p:sp>
    </p:spTree>
    <p:extLst>
      <p:ext uri="{BB962C8B-B14F-4D97-AF65-F5344CB8AC3E}">
        <p14:creationId xmlns:p14="http://schemas.microsoft.com/office/powerpoint/2010/main" val="11835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794345DD-4003-8B4C-9799-C122653977D7}" type="datetime4">
              <a:rPr lang="en-US" smtClean="0">
                <a:solidFill>
                  <a:prstClr val="black">
                    <a:tint val="75000"/>
                  </a:prstClr>
                </a:solidFill>
              </a:rPr>
              <a:pPr/>
              <a:t>January 25,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Long Title of the Presentation and/or Meeting: Lorem ipsum dolore de sit</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B2BBAD1-618E-144C-BD2D-C67BABAFA08B}" type="slidenum">
              <a:rPr lang="en-US" smtClean="0"/>
              <a:pPr/>
              <a:t>‹#›</a:t>
            </a:fld>
            <a:endParaRPr lang="en-US" dirty="0"/>
          </a:p>
        </p:txBody>
      </p:sp>
    </p:spTree>
    <p:extLst>
      <p:ext uri="{BB962C8B-B14F-4D97-AF65-F5344CB8AC3E}">
        <p14:creationId xmlns:p14="http://schemas.microsoft.com/office/powerpoint/2010/main" val="275397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794345DD-4003-8B4C-9799-C122653977D7}" type="datetime4">
              <a:rPr lang="en-US" smtClean="0">
                <a:solidFill>
                  <a:prstClr val="black">
                    <a:tint val="75000"/>
                  </a:prstClr>
                </a:solidFill>
              </a:rPr>
              <a:pPr/>
              <a:t>January 25,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Long Title of the Presentation and/or Meeting: Lorem ipsum dolore de sit</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B2BBAD1-618E-144C-BD2D-C67BABAFA08B}" type="slidenum">
              <a:rPr lang="en-US" smtClean="0"/>
              <a:pPr/>
              <a:t>‹#›</a:t>
            </a:fld>
            <a:endParaRPr lang="en-US" dirty="0"/>
          </a:p>
        </p:txBody>
      </p:sp>
    </p:spTree>
    <p:extLst>
      <p:ext uri="{BB962C8B-B14F-4D97-AF65-F5344CB8AC3E}">
        <p14:creationId xmlns:p14="http://schemas.microsoft.com/office/powerpoint/2010/main" val="2937438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794345DD-4003-8B4C-9799-C122653977D7}" type="datetime4">
              <a:rPr lang="en-US" smtClean="0">
                <a:solidFill>
                  <a:prstClr val="black">
                    <a:tint val="75000"/>
                  </a:prstClr>
                </a:solidFill>
              </a:rPr>
              <a:pPr/>
              <a:t>January 25,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Long Title of the Presentation and/or Meeting: Lorem ipsum dolore de sit</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B2BBAD1-618E-144C-BD2D-C67BABAFA08B}" type="slidenum">
              <a:rPr lang="en-US" smtClean="0"/>
              <a:pPr/>
              <a:t>‹#›</a:t>
            </a:fld>
            <a:endParaRPr lang="en-US" dirty="0"/>
          </a:p>
        </p:txBody>
      </p:sp>
    </p:spTree>
    <p:extLst>
      <p:ext uri="{BB962C8B-B14F-4D97-AF65-F5344CB8AC3E}">
        <p14:creationId xmlns:p14="http://schemas.microsoft.com/office/powerpoint/2010/main" val="866820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3700" y="749300"/>
            <a:ext cx="6572250" cy="958850"/>
          </a:xfrm>
        </p:spPr>
        <p:txBody>
          <a:bodyPr>
            <a:normAutofit/>
          </a:bodyPr>
          <a:lstStyle>
            <a:lvl1pPr algn="l">
              <a:defRPr sz="1800" b="1" i="0">
                <a:solidFill>
                  <a:schemeClr val="tx1"/>
                </a:solidFill>
                <a:latin typeface="+mj-lt"/>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393700" y="1727201"/>
            <a:ext cx="6153150" cy="723899"/>
          </a:xfrm>
        </p:spPr>
        <p:txBody>
          <a:bodyPr lIns="91440" anchor="ctr" anchorCtr="0">
            <a:normAutofit/>
          </a:bodyPr>
          <a:lstStyle>
            <a:lvl1pPr marL="0" indent="0" algn="l">
              <a:buNone/>
              <a:defRPr sz="1350" b="0" i="0">
                <a:solidFill>
                  <a:schemeClr val="bg2"/>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6" name="Text Placeholder 5"/>
          <p:cNvSpPr>
            <a:spLocks noGrp="1"/>
          </p:cNvSpPr>
          <p:nvPr>
            <p:ph type="body" sz="quarter" idx="10" hasCustomPrompt="1"/>
          </p:nvPr>
        </p:nvSpPr>
        <p:spPr>
          <a:xfrm>
            <a:off x="393700" y="3060700"/>
            <a:ext cx="3276600" cy="1041400"/>
          </a:xfrm>
        </p:spPr>
        <p:txBody>
          <a:bodyPr>
            <a:normAutofit/>
          </a:bodyPr>
          <a:lstStyle>
            <a:lvl1pPr>
              <a:defRPr sz="825" baseline="0">
                <a:solidFill>
                  <a:schemeClr val="tx1"/>
                </a:solidFill>
              </a:defRPr>
            </a:lvl1pPr>
          </a:lstStyle>
          <a:p>
            <a:pPr lvl="0"/>
            <a:r>
              <a:rPr lang="en-US" dirty="0"/>
              <a:t>Click to edit Presenter Information</a:t>
            </a:r>
          </a:p>
        </p:txBody>
      </p:sp>
    </p:spTree>
    <p:extLst>
      <p:ext uri="{BB962C8B-B14F-4D97-AF65-F5344CB8AC3E}">
        <p14:creationId xmlns:p14="http://schemas.microsoft.com/office/powerpoint/2010/main" val="18432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078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8" name="Picture 7" descr="Title-01.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2590800" y="2130425"/>
            <a:ext cx="5867400" cy="917575"/>
          </a:xfrm>
        </p:spPr>
        <p:txBody>
          <a:bodyPr/>
          <a:lstStyle>
            <a:lvl1pPr>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6" name="Slide Number Placeholder 5"/>
          <p:cNvSpPr>
            <a:spLocks noGrp="1"/>
          </p:cNvSpPr>
          <p:nvPr>
            <p:ph type="sldNum" sz="quarter" idx="12"/>
          </p:nvPr>
        </p:nvSpPr>
        <p:spPr>
          <a:xfrm>
            <a:off x="6934200" y="6356350"/>
            <a:ext cx="2133600" cy="365125"/>
          </a:xfrm>
        </p:spPr>
        <p:txBody>
          <a:bodyPr/>
          <a:lstStyle>
            <a:lvl1pPr>
              <a:defRPr>
                <a:solidFill>
                  <a:srgbClr val="FFFFFF"/>
                </a:solidFill>
              </a:defRPr>
            </a:lvl1pPr>
          </a:lstStyle>
          <a:p>
            <a:fld id="{A4C0474A-0A8D-4EFD-AEEF-61CF9AA6F834}" type="slidenum">
              <a:rPr lang="en-US" smtClean="0"/>
              <a:pPr/>
              <a:t>‹#›</a:t>
            </a:fld>
            <a:endParaRPr lang="en-US" dirty="0"/>
          </a:p>
        </p:txBody>
      </p:sp>
      <p:pic>
        <p:nvPicPr>
          <p:cNvPr id="7" name="Picture 2" descr="O:\MAC-SERVER\Jobs\CNM_Childrens_National_Medical_Center\12495-08_Collateral_Templates\PPT\Links\CN_Pr_Solid_3C-RGB_NEW.jpg"/>
          <p:cNvPicPr>
            <a:picLocks noChangeAspect="1" noChangeArrowheads="1"/>
          </p:cNvPicPr>
          <p:nvPr/>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2969779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5F3C18-E87E-4CDE-BCD4-1A6831D94275}"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5E8B02B-A49B-4B01-A736-F9A453190C69}" type="slidenum">
              <a:rPr lang="en-US" altLang="en-US"/>
              <a:pPr/>
              <a:t>‹#›</a:t>
            </a:fld>
            <a:endParaRPr lang="en-US" altLang="en-US" dirty="0"/>
          </a:p>
        </p:txBody>
      </p:sp>
    </p:spTree>
    <p:extLst>
      <p:ext uri="{BB962C8B-B14F-4D97-AF65-F5344CB8AC3E}">
        <p14:creationId xmlns:p14="http://schemas.microsoft.com/office/powerpoint/2010/main" val="2526250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Title-01.jpg"/>
          <p:cNvPicPr>
            <a:picLocks noChangeAspect="1"/>
          </p:cNvPicPr>
          <p:nvPr/>
        </p:nvPicPr>
        <p:blipFill>
          <a:blip r:embed="rId2">
            <a:clrChange>
              <a:clrFrom>
                <a:srgbClr val="E72B34"/>
              </a:clrFrom>
              <a:clrTo>
                <a:srgbClr val="E72B34">
                  <a:alpha val="0"/>
                </a:srgbClr>
              </a:clrTo>
            </a:clrChange>
            <a:alphaModFix amt="8000"/>
          </a:blip>
          <a:stretch>
            <a:fillRect/>
          </a:stretch>
        </p:blipFill>
        <p:spPr>
          <a:xfrm>
            <a:off x="0" y="0"/>
            <a:ext cx="9144000" cy="6858000"/>
          </a:xfrm>
          <a:prstGeom prst="rect">
            <a:avLst/>
          </a:prstGeom>
        </p:spPr>
      </p:pic>
      <p:sp>
        <p:nvSpPr>
          <p:cNvPr id="2" name="Title 1"/>
          <p:cNvSpPr>
            <a:spLocks noGrp="1"/>
          </p:cNvSpPr>
          <p:nvPr>
            <p:ph type="title"/>
          </p:nvPr>
        </p:nvSpPr>
        <p:spPr>
          <a:xfrm>
            <a:off x="457200" y="1893887"/>
            <a:ext cx="8229600" cy="1362075"/>
          </a:xfrm>
        </p:spPr>
        <p:txBody>
          <a:bodyPr anchor="t">
            <a:normAutofit/>
          </a:bodyPr>
          <a:lstStyle>
            <a:lvl1pPr algn="l">
              <a:defRPr sz="36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0" y="1219200"/>
            <a:ext cx="8229600" cy="674687"/>
          </a:xfrm>
        </p:spPr>
        <p:txBody>
          <a:bodyPr anchor="t">
            <a:normAutofit/>
          </a:bodyPr>
          <a:lstStyle>
            <a:lvl1pPr marL="0" indent="0">
              <a:buNone/>
              <a:defRPr sz="2800">
                <a:solidFill>
                  <a:srgbClr val="7F6C6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pic>
        <p:nvPicPr>
          <p:cNvPr id="8" name="Picture 2" descr="O:\MAC-SERVER\Jobs\CNM_Childrens_National_Medical_Center\12495-08_Collateral_Templates\PPT\Links\CN_Pr_Solid_3C-RGB_NEW.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3022651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3" descr="O:\MAC-SERVER\Jobs\CNM_Childrens_National_Medical_Center\12495-08_Collateral_Templates\PPT\Links\CN_Red_DivBkg.jpg"/>
          <p:cNvPicPr>
            <a:picLocks noChangeAspect="1" noChangeArrowheads="1"/>
          </p:cNvPicPr>
          <p:nvPr/>
        </p:nvPicPr>
        <p:blipFill>
          <a:blip r:embed="rId2"/>
          <a:srcRect/>
          <a:stretch>
            <a:fillRect/>
          </a:stretch>
        </p:blipFill>
        <p:spPr bwMode="auto">
          <a:xfrm>
            <a:off x="0" y="171179"/>
            <a:ext cx="9144001" cy="5321301"/>
          </a:xfrm>
          <a:prstGeom prst="rect">
            <a:avLst/>
          </a:prstGeom>
          <a:noFill/>
        </p:spPr>
      </p:pic>
      <p:sp>
        <p:nvSpPr>
          <p:cNvPr id="2" name="Title 1"/>
          <p:cNvSpPr>
            <a:spLocks noGrp="1"/>
          </p:cNvSpPr>
          <p:nvPr>
            <p:ph type="title"/>
          </p:nvPr>
        </p:nvSpPr>
        <p:spPr>
          <a:xfrm>
            <a:off x="457200" y="1417638"/>
            <a:ext cx="8229600" cy="1143000"/>
          </a:xfrm>
        </p:spPr>
        <p:txBody>
          <a:bodyPr/>
          <a:lstStyle>
            <a:lvl1pPr>
              <a:defRPr>
                <a:solidFill>
                  <a:srgbClr val="FFFFFF"/>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p:nvPicPr>
        <p:blipFill>
          <a:blip r:embed="rId3" cstate="print"/>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1067007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Taupe_DivBkg.jpg"/>
          <p:cNvPicPr>
            <a:picLocks noChangeAspect="1" noChangeArrowheads="1"/>
          </p:cNvPicPr>
          <p:nvPr/>
        </p:nvPicPr>
        <p:blipFill>
          <a:blip r:embed="rId2"/>
          <a:srcRect/>
          <a:stretch>
            <a:fillRect/>
          </a:stretch>
        </p:blipFill>
        <p:spPr bwMode="auto">
          <a:xfrm>
            <a:off x="0" y="179343"/>
            <a:ext cx="9144001" cy="5321300"/>
          </a:xfrm>
          <a:prstGeom prst="rect">
            <a:avLst/>
          </a:prstGeom>
          <a:noFill/>
        </p:spPr>
      </p:pic>
      <p:sp>
        <p:nvSpPr>
          <p:cNvPr id="2" name="Title 1"/>
          <p:cNvSpPr>
            <a:spLocks noGrp="1"/>
          </p:cNvSpPr>
          <p:nvPr>
            <p:ph type="title"/>
          </p:nvPr>
        </p:nvSpPr>
        <p:spPr>
          <a:xfrm>
            <a:off x="457200" y="1417638"/>
            <a:ext cx="8229600" cy="1143000"/>
          </a:xfrm>
        </p:spPr>
        <p:txBody>
          <a:bodyPr/>
          <a:lstStyle>
            <a:lvl1pPr>
              <a:defRPr>
                <a:solidFill>
                  <a:srgbClr val="FFFFFF"/>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p:nvPicPr>
        <p:blipFill>
          <a:blip r:embed="rId3" cstate="print"/>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244770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6913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6874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0029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4699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3663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
        <p:nvSpPr>
          <p:cNvPr id="6" name="Picture Placeholder 7"/>
          <p:cNvSpPr>
            <a:spLocks noGrp="1"/>
          </p:cNvSpPr>
          <p:nvPr>
            <p:ph type="pic" sz="quarter" idx="14"/>
          </p:nvPr>
        </p:nvSpPr>
        <p:spPr>
          <a:xfrm>
            <a:off x="0" y="1311275"/>
            <a:ext cx="9144000" cy="4454525"/>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2864399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16744"/>
            <a:ext cx="6324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7"/>
          <p:cNvSpPr>
            <a:spLocks noGrp="1"/>
          </p:cNvSpPr>
          <p:nvPr>
            <p:ph type="pic" sz="quarter" idx="14"/>
          </p:nvPr>
        </p:nvSpPr>
        <p:spPr>
          <a:xfrm>
            <a:off x="7054885" y="1311275"/>
            <a:ext cx="2089116" cy="4454557"/>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3818981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619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8141D7-E5E6-44BD-9CA5-A7E7F946B5CF}"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FE20D4-4E11-4BC2-9746-EAEA80443E34}" type="slidenum">
              <a:rPr lang="en-US" altLang="en-US"/>
              <a:pPr/>
              <a:t>‹#›</a:t>
            </a:fld>
            <a:endParaRPr lang="en-US" altLang="en-US" dirty="0"/>
          </a:p>
        </p:txBody>
      </p:sp>
    </p:spTree>
    <p:extLst>
      <p:ext uri="{BB962C8B-B14F-4D97-AF65-F5344CB8AC3E}">
        <p14:creationId xmlns:p14="http://schemas.microsoft.com/office/powerpoint/2010/main" val="2763135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7291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7159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10"/>
            <a:ext cx="8229600" cy="669925"/>
          </a:xfrm>
        </p:spPr>
        <p:txBody>
          <a:bodyPr anchor="t">
            <a:normAutofit/>
          </a:bodyPr>
          <a:lstStyle>
            <a:lvl1pPr algn="l">
              <a:defRPr sz="17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dirty="0">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6" y="1311277"/>
            <a:ext cx="8223306" cy="4454557"/>
          </a:xfrm>
        </p:spPr>
        <p:txBody>
          <a:bodyPr/>
          <a:lstStyle>
            <a:lvl1pPr marL="0" indent="0" algn="l">
              <a:buNone/>
              <a:defRPr sz="1100" b="0" baseline="0">
                <a:latin typeface="Corbel" pitchFamily="34" charset="0"/>
              </a:defRPr>
            </a:lvl1pPr>
            <a:lvl2pPr>
              <a:buFont typeface="Arial" pitchFamily="34" charset="0"/>
              <a:buChar char="•"/>
              <a:defRPr sz="1100" b="0" i="0">
                <a:latin typeface="Corbel"/>
                <a:cs typeface="Corbel"/>
              </a:defRPr>
            </a:lvl2pPr>
            <a:lvl3pPr>
              <a:defRPr sz="1100" b="0" i="0">
                <a:latin typeface="Corbel"/>
                <a:cs typeface="Corbel"/>
              </a:defRPr>
            </a:lvl3pPr>
            <a:lvl4pPr>
              <a:defRPr sz="1100">
                <a:latin typeface="Corbel"/>
                <a:cs typeface="Corbel"/>
              </a:defRPr>
            </a:lvl4pPr>
            <a:lvl5pPr>
              <a:defRPr sz="1100" b="0" i="0">
                <a:latin typeface="Corbel"/>
                <a:cs typeface="Corbel"/>
              </a:defRPr>
            </a:lvl5pPr>
            <a:lvl6pPr>
              <a:defRPr sz="1100" b="0" i="0" baseline="0">
                <a:latin typeface="Corbel"/>
                <a:cs typeface="Corbel"/>
              </a:defRPr>
            </a:lvl6pPr>
            <a:lvl7pPr>
              <a:defRPr sz="1100" b="0" i="0">
                <a:latin typeface="Corbel"/>
                <a:cs typeface="Corbel"/>
              </a:defRPr>
            </a:lvl7pPr>
            <a:lvl8pPr>
              <a:defRPr sz="1100" b="0" i="0">
                <a:latin typeface="Corbel"/>
                <a:cs typeface="Corbel"/>
              </a:defRPr>
            </a:lvl8pPr>
            <a:lvl9pPr>
              <a:defRPr sz="1100" b="0" i="0">
                <a:latin typeface="Corbel"/>
                <a:cs typeface="Corbel"/>
              </a:defRPr>
            </a:lvl9pPr>
          </a:lstStyle>
          <a:p>
            <a:pPr lvl="0"/>
            <a:r>
              <a:rPr lang="en-US" dirty="0" smtClean="0"/>
              <a:t>Body Copy and Bullets: Corbel Regular (16pt.), Subheads: Corbel Bold (20pt.)</a:t>
            </a:r>
          </a:p>
          <a:p>
            <a:pPr lvl="1"/>
            <a:r>
              <a:rPr lang="en-US" dirty="0" smtClean="0"/>
              <a:t>Second level</a:t>
            </a:r>
          </a:p>
          <a:p>
            <a:pPr lvl="2"/>
            <a:r>
              <a:rPr lang="en-US" dirty="0" smtClean="0"/>
              <a:t>Third Level</a:t>
            </a:r>
          </a:p>
          <a:p>
            <a:pPr lvl="3"/>
            <a:r>
              <a:rPr lang="en-US" dirty="0" smtClean="0"/>
              <a:t>Forth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err="1" smtClean="0"/>
              <a:t>Nineth</a:t>
            </a:r>
            <a:r>
              <a:rPr lang="en-US" dirty="0" smtClean="0"/>
              <a:t> Level</a:t>
            </a:r>
          </a:p>
          <a:p>
            <a:pPr lvl="8"/>
            <a:endParaRPr lang="en-US" dirty="0" smtClean="0"/>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3055625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dirty="0">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dirty="0">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1A1E674-C171-4E32-93E4-6F29ED1C8869}" type="slidenum">
              <a:rPr lang="en-US" altLang="en-US">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28521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9C49AB-8CCF-4CF6-9AAF-2F62068AF97D}"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134710-8FDF-40D0-A45D-F1738FC7C85A}" type="slidenum">
              <a:rPr lang="en-US" altLang="en-US"/>
              <a:pPr/>
              <a:t>‹#›</a:t>
            </a:fld>
            <a:endParaRPr lang="en-US" altLang="en-US" dirty="0"/>
          </a:p>
        </p:txBody>
      </p:sp>
    </p:spTree>
    <p:extLst>
      <p:ext uri="{BB962C8B-B14F-4D97-AF65-F5344CB8AC3E}">
        <p14:creationId xmlns:p14="http://schemas.microsoft.com/office/powerpoint/2010/main" val="346594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80BB225-DD27-4355-8D5F-FF98E8448F71}"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6D2C37C-A1E8-41A5-94F4-BC98DBA6D2CD}" type="slidenum">
              <a:rPr lang="en-US" altLang="en-US"/>
              <a:pPr/>
              <a:t>‹#›</a:t>
            </a:fld>
            <a:endParaRPr lang="en-US" altLang="en-US" dirty="0"/>
          </a:p>
        </p:txBody>
      </p:sp>
    </p:spTree>
    <p:extLst>
      <p:ext uri="{BB962C8B-B14F-4D97-AF65-F5344CB8AC3E}">
        <p14:creationId xmlns:p14="http://schemas.microsoft.com/office/powerpoint/2010/main" val="3954896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3CF2C69-F5EF-4896-9A42-89759C0CCEAC}"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97400D4-95F2-4F60-85F9-6ABF84B610EB}" type="slidenum">
              <a:rPr lang="en-US" altLang="en-US"/>
              <a:pPr/>
              <a:t>‹#›</a:t>
            </a:fld>
            <a:endParaRPr lang="en-US" altLang="en-US" dirty="0"/>
          </a:p>
        </p:txBody>
      </p:sp>
    </p:spTree>
    <p:extLst>
      <p:ext uri="{BB962C8B-B14F-4D97-AF65-F5344CB8AC3E}">
        <p14:creationId xmlns:p14="http://schemas.microsoft.com/office/powerpoint/2010/main" val="330080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180975" y="6492877"/>
            <a:ext cx="2133600" cy="365125"/>
          </a:xfrm>
        </p:spPr>
        <p:txBody>
          <a:bodyPr/>
          <a:lstStyle>
            <a:lvl1pPr algn="l">
              <a:defRPr>
                <a:solidFill>
                  <a:schemeClr val="bg1"/>
                </a:solidFill>
              </a:defRPr>
            </a:lvl1pPr>
          </a:lstStyle>
          <a:p>
            <a:fld id="{1867F81F-8D7E-440C-8909-FC1F9F4AA75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77116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123380-F56D-4E50-8051-58A6056CB8A5}"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39991A-6155-474A-8E34-F3316DA301A0}" type="slidenum">
              <a:rPr lang="en-US" altLang="en-US"/>
              <a:pPr/>
              <a:t>‹#›</a:t>
            </a:fld>
            <a:endParaRPr lang="en-US" altLang="en-US" dirty="0"/>
          </a:p>
        </p:txBody>
      </p:sp>
    </p:spTree>
    <p:extLst>
      <p:ext uri="{BB962C8B-B14F-4D97-AF65-F5344CB8AC3E}">
        <p14:creationId xmlns:p14="http://schemas.microsoft.com/office/powerpoint/2010/main" val="57126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A97FEB-D4DA-4B94-B97C-310BE6625EAD}"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1499433-999F-4E32-A3FA-476452D5BCC5}" type="slidenum">
              <a:rPr lang="en-US" altLang="en-US"/>
              <a:pPr/>
              <a:t>‹#›</a:t>
            </a:fld>
            <a:endParaRPr lang="en-US" altLang="en-US" dirty="0"/>
          </a:p>
        </p:txBody>
      </p:sp>
    </p:spTree>
    <p:extLst>
      <p:ext uri="{BB962C8B-B14F-4D97-AF65-F5344CB8AC3E}">
        <p14:creationId xmlns:p14="http://schemas.microsoft.com/office/powerpoint/2010/main" val="300061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5.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4.jpe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pPr>
              <a:defRPr/>
            </a:pPr>
            <a:fld id="{D78E8501-0ADC-4594-AA00-EEC2306494FC}" type="datetimeFigureOut">
              <a:rPr lang="en-US">
                <a:solidFill>
                  <a:prstClr val="black">
                    <a:tint val="75000"/>
                  </a:prstClr>
                </a:solidFill>
              </a:rPr>
              <a:pPr>
                <a:defRPr/>
              </a:pPr>
              <a:t>1/25/2017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C5591647-0CFB-43B2-A55D-D21C585851A2}" type="slidenum">
              <a:rPr lang="en-US" altLang="en-US"/>
              <a:pPr fontAlgn="base">
                <a:spcBef>
                  <a:spcPct val="0"/>
                </a:spcBef>
                <a:spcAft>
                  <a:spcPct val="0"/>
                </a:spcAft>
              </a:pPr>
              <a:t>‹#›</a:t>
            </a:fld>
            <a:endParaRPr lang="en-US" altLang="en-US" dirty="0"/>
          </a:p>
        </p:txBody>
      </p:sp>
      <p:sp>
        <p:nvSpPr>
          <p:cNvPr id="1031" name="Title Placeholder 1"/>
          <p:cNvSpPr txBox="1">
            <a:spLocks/>
          </p:cNvSpPr>
          <p:nvPr userDrawn="1"/>
        </p:nvSpPr>
        <p:spPr bwMode="auto">
          <a:xfrm>
            <a:off x="457200" y="274638"/>
            <a:ext cx="8229600" cy="1143000"/>
          </a:xfrm>
          <a:prstGeom prst="rect">
            <a:avLst/>
          </a:prstGeom>
          <a:no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sz="3300" dirty="0">
                <a:solidFill>
                  <a:prstClr val="black"/>
                </a:solidFill>
                <a:latin typeface="Calibri" pitchFamily="34" charset="0"/>
              </a:rPr>
              <a:t>Click to edit Master title style</a:t>
            </a:r>
          </a:p>
        </p:txBody>
      </p:sp>
      <p:sp>
        <p:nvSpPr>
          <p:cNvPr id="1032" name="Text Placeholder 2"/>
          <p:cNvSpPr txBox="1">
            <a:spLocks/>
          </p:cNvSpPr>
          <p:nvPr userDrawn="1"/>
        </p:nvSpPr>
        <p:spPr bwMode="auto">
          <a:xfrm>
            <a:off x="457200" y="1600202"/>
            <a:ext cx="8229600" cy="4525963"/>
          </a:xfrm>
          <a:prstGeom prst="rect">
            <a:avLst/>
          </a:prstGeom>
          <a:noFill/>
          <a:ln>
            <a:noFill/>
          </a:ln>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20000"/>
              </a:spcBef>
              <a:spcAft>
                <a:spcPct val="0"/>
              </a:spcAft>
              <a:buFont typeface="Arial" charset="0"/>
              <a:buChar char="•"/>
              <a:defRPr/>
            </a:pPr>
            <a:r>
              <a:rPr lang="en-US" sz="2400" dirty="0">
                <a:solidFill>
                  <a:prstClr val="black"/>
                </a:solidFill>
                <a:latin typeface="Calibri" pitchFamily="34" charset="0"/>
              </a:rPr>
              <a:t>Click to edit Master text styles</a:t>
            </a:r>
          </a:p>
          <a:p>
            <a:pPr lvl="1" fontAlgn="base">
              <a:spcBef>
                <a:spcPct val="20000"/>
              </a:spcBef>
              <a:spcAft>
                <a:spcPct val="0"/>
              </a:spcAft>
              <a:buFont typeface="Arial" charset="0"/>
              <a:buChar char="–"/>
              <a:defRPr/>
            </a:pPr>
            <a:r>
              <a:rPr lang="en-US" sz="2100" dirty="0">
                <a:solidFill>
                  <a:prstClr val="black"/>
                </a:solidFill>
                <a:latin typeface="Calibri" pitchFamily="34" charset="0"/>
              </a:rPr>
              <a:t>Second level</a:t>
            </a:r>
          </a:p>
          <a:p>
            <a:pPr lvl="2" fontAlgn="base">
              <a:spcBef>
                <a:spcPct val="20000"/>
              </a:spcBef>
              <a:spcAft>
                <a:spcPct val="0"/>
              </a:spcAft>
              <a:buFont typeface="Arial" charset="0"/>
              <a:buChar char="•"/>
              <a:defRPr/>
            </a:pPr>
            <a:r>
              <a:rPr lang="en-US" sz="1800" dirty="0">
                <a:solidFill>
                  <a:prstClr val="black"/>
                </a:solidFill>
                <a:latin typeface="Calibri" pitchFamily="34" charset="0"/>
              </a:rPr>
              <a:t>Third level</a:t>
            </a:r>
          </a:p>
          <a:p>
            <a:pPr lvl="3" fontAlgn="base">
              <a:spcBef>
                <a:spcPct val="20000"/>
              </a:spcBef>
              <a:spcAft>
                <a:spcPct val="0"/>
              </a:spcAft>
              <a:buFont typeface="Arial" charset="0"/>
              <a:buChar char="–"/>
              <a:defRPr/>
            </a:pPr>
            <a:r>
              <a:rPr lang="en-US" sz="1500" dirty="0">
                <a:solidFill>
                  <a:prstClr val="black"/>
                </a:solidFill>
                <a:latin typeface="Calibri" pitchFamily="34" charset="0"/>
              </a:rPr>
              <a:t>Fourth level</a:t>
            </a:r>
          </a:p>
          <a:p>
            <a:pPr lvl="4" fontAlgn="base">
              <a:spcBef>
                <a:spcPct val="20000"/>
              </a:spcBef>
              <a:spcAft>
                <a:spcPct val="0"/>
              </a:spcAft>
              <a:buFont typeface="Arial" charset="0"/>
              <a:buChar char="»"/>
              <a:defRPr/>
            </a:pPr>
            <a:r>
              <a:rPr lang="en-US" sz="1500" dirty="0">
                <a:solidFill>
                  <a:prstClr val="black"/>
                </a:solidFill>
                <a:latin typeface="Calibri" pitchFamily="34" charset="0"/>
              </a:rPr>
              <a:t>Fifth level</a:t>
            </a:r>
          </a:p>
        </p:txBody>
      </p:sp>
      <p:sp>
        <p:nvSpPr>
          <p:cNvPr id="9" name="Date Placeholder 3"/>
          <p:cNvSpPr txBox="1">
            <a:spLocks/>
          </p:cNvSpPr>
          <p:nvPr userDrawn="1"/>
        </p:nvSpPr>
        <p:spPr>
          <a:xfrm>
            <a:off x="457200" y="6356352"/>
            <a:ext cx="2133600" cy="365125"/>
          </a:xfrm>
          <a:prstGeom prst="rect">
            <a:avLst/>
          </a:prstGeom>
        </p:spPr>
        <p:txBody>
          <a:bodyPr anchor="ctr"/>
          <a:lstStyle>
            <a:lvl1pPr algn="l" fontAlgn="auto">
              <a:spcBef>
                <a:spcPts val="0"/>
              </a:spcBef>
              <a:spcAft>
                <a:spcPts val="0"/>
              </a:spcAft>
              <a:defRPr sz="1200" smtClean="0">
                <a:solidFill>
                  <a:schemeClr val="tx1">
                    <a:tint val="75000"/>
                  </a:schemeClr>
                </a:solidFill>
                <a:latin typeface="+mn-lt"/>
              </a:defRPr>
            </a:lvl1pPr>
          </a:lstStyle>
          <a:p>
            <a:pPr>
              <a:defRPr/>
            </a:pPr>
            <a:fld id="{6B284952-8F0B-4195-BCDA-F9CCF77DBC12}" type="datetimeFigureOut">
              <a:rPr lang="en-US" sz="900">
                <a:solidFill>
                  <a:prstClr val="black">
                    <a:tint val="75000"/>
                  </a:prstClr>
                </a:solidFill>
              </a:rPr>
              <a:pPr>
                <a:defRPr/>
              </a:pPr>
              <a:t>1/25/2017</a:t>
            </a:fld>
            <a:endParaRPr lang="en-US" sz="900" dirty="0">
              <a:solidFill>
                <a:prstClr val="black">
                  <a:tint val="75000"/>
                </a:prstClr>
              </a:solidFill>
            </a:endParaRPr>
          </a:p>
        </p:txBody>
      </p:sp>
      <p:sp>
        <p:nvSpPr>
          <p:cNvPr id="10" name="Slide Number Placeholder 5"/>
          <p:cNvSpPr txBox="1">
            <a:spLocks/>
          </p:cNvSpPr>
          <p:nvPr userDrawn="1"/>
        </p:nvSpPr>
        <p:spPr>
          <a:xfrm>
            <a:off x="6553200" y="6356352"/>
            <a:ext cx="2133600" cy="365125"/>
          </a:xfrm>
          <a:prstGeom prst="rect">
            <a:avLst/>
          </a:prstGeom>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fontAlgn="base" hangingPunct="1">
              <a:spcBef>
                <a:spcPct val="0"/>
              </a:spcBef>
              <a:spcAft>
                <a:spcPct val="0"/>
              </a:spcAft>
            </a:pPr>
            <a:fld id="{AC1FB04D-6B72-4960-A624-3CC81CF2DAB8}" type="slidenum">
              <a:rPr lang="en-US" altLang="en-US" sz="900">
                <a:solidFill>
                  <a:srgbClr val="898989"/>
                </a:solidFill>
                <a:latin typeface="Calibri" panose="020F0502020204030204" pitchFamily="34" charset="0"/>
              </a:rPr>
              <a:pPr algn="r" eaLnBrk="1" fontAlgn="base" hangingPunct="1">
                <a:spcBef>
                  <a:spcPct val="0"/>
                </a:spcBef>
                <a:spcAft>
                  <a:spcPct val="0"/>
                </a:spcAft>
              </a:pPr>
              <a:t>‹#›</a:t>
            </a:fld>
            <a:endParaRPr lang="en-US" altLang="en-US" sz="900" dirty="0">
              <a:solidFill>
                <a:srgbClr val="898989"/>
              </a:solidFill>
              <a:latin typeface="Calibri" panose="020F0502020204030204" pitchFamily="34" charset="0"/>
            </a:endParaRPr>
          </a:p>
        </p:txBody>
      </p:sp>
      <p:pic>
        <p:nvPicPr>
          <p:cNvPr id="1035" name="Picture 7" descr="EPA-slide-bg.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98427"/>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userDrawn="1"/>
        </p:nvSpPr>
        <p:spPr>
          <a:xfrm>
            <a:off x="184150" y="6492877"/>
            <a:ext cx="2133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fld id="{47B81BA1-B2DD-4BD1-96D8-710BB5CB0F9F}" type="slidenum">
              <a:rPr lang="en-US" altLang="en-US" sz="1050">
                <a:solidFill>
                  <a:prstClr val="white"/>
                </a:solidFill>
                <a:latin typeface="Calibri" panose="020F0502020204030204" pitchFamily="34" charset="0"/>
              </a:rPr>
              <a:pPr eaLnBrk="1" fontAlgn="base" hangingPunct="1">
                <a:spcBef>
                  <a:spcPct val="0"/>
                </a:spcBef>
                <a:spcAft>
                  <a:spcPct val="0"/>
                </a:spcAft>
              </a:pPr>
              <a:t>‹#›</a:t>
            </a:fld>
            <a:endParaRPr lang="en-US" altLang="en-US" sz="1050" dirty="0">
              <a:solidFill>
                <a:prstClr val="white"/>
              </a:solidFill>
              <a:latin typeface="Calibri" panose="020F0502020204030204" pitchFamily="34" charset="0"/>
            </a:endParaRPr>
          </a:p>
        </p:txBody>
      </p:sp>
    </p:spTree>
    <p:extLst>
      <p:ext uri="{BB962C8B-B14F-4D97-AF65-F5344CB8AC3E}">
        <p14:creationId xmlns:p14="http://schemas.microsoft.com/office/powerpoint/2010/main" val="3671633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Pr_Solid_3C-RGB_NEW.jpg"/>
          <p:cNvPicPr>
            <a:picLocks noChangeAspect="1" noChangeArrowheads="1"/>
          </p:cNvPicPr>
          <p:nvPr/>
        </p:nvPicPr>
        <p:blipFill>
          <a:blip r:embed="rId17" cstate="print"/>
          <a:srcRect/>
          <a:stretch>
            <a:fillRect/>
          </a:stretch>
        </p:blipFill>
        <p:spPr bwMode="auto">
          <a:xfrm>
            <a:off x="7099300" y="5983288"/>
            <a:ext cx="2044700" cy="874712"/>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rbel"/>
                <a:cs typeface="Corbel"/>
              </a:defRPr>
            </a:lvl1pPr>
          </a:lstStyle>
          <a:p>
            <a:fld id="{A88B35DF-F2FE-4896-B034-0D0C7CFE8CD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3"/>
          </p:nvPr>
        </p:nvSpPr>
        <p:spPr>
          <a:xfrm>
            <a:off x="2590800" y="6356350"/>
            <a:ext cx="2209800" cy="365125"/>
          </a:xfrm>
          <a:prstGeom prst="rect">
            <a:avLst/>
          </a:prstGeom>
        </p:spPr>
        <p:txBody>
          <a:bodyPr vert="horz" lIns="91440" tIns="45720" rIns="91440" bIns="45720" rtlCol="0" anchor="ctr"/>
          <a:lstStyle>
            <a:lvl1pPr algn="ctr">
              <a:defRPr sz="1200" b="0" i="0">
                <a:solidFill>
                  <a:schemeClr val="tx1">
                    <a:tint val="75000"/>
                  </a:schemeClr>
                </a:solidFill>
                <a:latin typeface="Corbel"/>
                <a:cs typeface="Corbe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8006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Corbel"/>
                <a:cs typeface="Corbel"/>
              </a:defRPr>
            </a:lvl1pPr>
          </a:lstStyle>
          <a:p>
            <a:fld id="{A4C0474A-0A8D-4EFD-AEEF-61CF9AA6F834}"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O:\MAC-SERVER\Jobs\CNM_Childrens_National_Medical_Center\12495-08_Collateral_Templates\PPT\Links\CN_Color_bar.jpg"/>
          <p:cNvPicPr>
            <a:picLocks noChangeAspect="1" noChangeArrowheads="1"/>
          </p:cNvPicPr>
          <p:nvPr/>
        </p:nvPicPr>
        <p:blipFill>
          <a:blip r:embed="rId18"/>
          <a:srcRect/>
          <a:stretch>
            <a:fillRect/>
          </a:stretch>
        </p:blipFill>
        <p:spPr bwMode="auto">
          <a:xfrm>
            <a:off x="0" y="0"/>
            <a:ext cx="9144001" cy="171450"/>
          </a:xfrm>
          <a:prstGeom prst="rect">
            <a:avLst/>
          </a:prstGeom>
          <a:noFill/>
        </p:spPr>
      </p:pic>
    </p:spTree>
    <p:extLst>
      <p:ext uri="{BB962C8B-B14F-4D97-AF65-F5344CB8AC3E}">
        <p14:creationId xmlns:p14="http://schemas.microsoft.com/office/powerpoint/2010/main" val="67443038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defTabSz="457200" rtl="0" eaLnBrk="1" latinLnBrk="0" hangingPunct="1">
        <a:spcBef>
          <a:spcPct val="0"/>
        </a:spcBef>
        <a:buNone/>
        <a:defRPr sz="2800" b="0" i="0" kern="1200">
          <a:solidFill>
            <a:srgbClr val="FF0000"/>
          </a:solidFill>
          <a:latin typeface="Corbel"/>
          <a:ea typeface="+mj-ea"/>
          <a:cs typeface="Corbel"/>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400" b="0" i="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000" b="0" i="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8.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hyperlink" Target="mailto:mitchell.tracey@ep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0.png"/><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vmlDrawing" Target="../drawings/vmlDrawing3.vml"/><Relationship Id="rId6" Type="http://schemas.openxmlformats.org/officeDocument/2006/relationships/image" Target="../media/image40.png"/><Relationship Id="rId5" Type="http://schemas.openxmlformats.org/officeDocument/2006/relationships/image" Target="../media/image44.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33.xml"/><Relationship Id="rId5" Type="http://schemas.openxmlformats.org/officeDocument/2006/relationships/image" Target="../media/image51.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2.xml"/><Relationship Id="rId6" Type="http://schemas.openxmlformats.org/officeDocument/2006/relationships/image" Target="../media/image34.jpeg"/><Relationship Id="rId5" Type="http://schemas.openxmlformats.org/officeDocument/2006/relationships/image" Target="../media/image59.png"/><Relationship Id="rId4" Type="http://schemas.openxmlformats.org/officeDocument/2006/relationships/hyperlink" Target="http://vimeo.com/channels/impactdc"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asthmacommunitynetwork.org/award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gif"/><Relationship Id="rId18" Type="http://schemas.openxmlformats.org/officeDocument/2006/relationships/image" Target="../media/image27.pn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gif"/><Relationship Id="rId23" Type="http://schemas.openxmlformats.org/officeDocument/2006/relationships/image" Target="../media/image32.jpe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714500" y="2171135"/>
            <a:ext cx="5829300" cy="546497"/>
          </a:xfrm>
        </p:spPr>
        <p:txBody>
          <a:bodyPr/>
          <a:lstStyle/>
          <a:p>
            <a:pPr eaLnBrk="1" hangingPunct="1"/>
            <a:r>
              <a:rPr lang="en-US" altLang="en-US" sz="1875" dirty="0">
                <a:latin typeface="Arial" panose="020B0604020202020204" pitchFamily="34" charset="0"/>
                <a:cs typeface="Arial" panose="020B0604020202020204" pitchFamily="34" charset="0"/>
              </a:rPr>
              <a:t/>
            </a:r>
            <a:br>
              <a:rPr lang="en-US" altLang="en-US" sz="1875" dirty="0">
                <a:latin typeface="Arial" panose="020B0604020202020204" pitchFamily="34" charset="0"/>
                <a:cs typeface="Arial" panose="020B0604020202020204" pitchFamily="34" charset="0"/>
              </a:rPr>
            </a:br>
            <a:r>
              <a:rPr lang="en-US" altLang="en-US" sz="1875" dirty="0">
                <a:latin typeface="Arial" panose="020B0604020202020204" pitchFamily="34" charset="0"/>
                <a:cs typeface="Arial" panose="020B0604020202020204" pitchFamily="34" charset="0"/>
              </a:rPr>
              <a:t/>
            </a:r>
            <a:br>
              <a:rPr lang="en-US" altLang="en-US" sz="1875" dirty="0">
                <a:latin typeface="Arial" panose="020B0604020202020204" pitchFamily="34" charset="0"/>
                <a:cs typeface="Arial" panose="020B0604020202020204" pitchFamily="34" charset="0"/>
              </a:rPr>
            </a:br>
            <a:r>
              <a:rPr lang="en-US" sz="1950" dirty="0">
                <a:latin typeface="Arial" panose="020B0604020202020204" pitchFamily="34" charset="0"/>
                <a:cs typeface="Arial" panose="020B0604020202020204" pitchFamily="34" charset="0"/>
              </a:rPr>
              <a:t>Reflecting on a Decade of Growth: </a:t>
            </a:r>
            <a:r>
              <a:rPr lang="en-US" sz="1950" dirty="0" smtClean="0">
                <a:latin typeface="Arial" panose="020B0604020202020204" pitchFamily="34" charset="0"/>
                <a:cs typeface="Arial" panose="020B0604020202020204" pitchFamily="34" charset="0"/>
              </a:rPr>
              <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How </a:t>
            </a:r>
            <a:r>
              <a:rPr lang="en-US" sz="1950" dirty="0">
                <a:latin typeface="Arial" panose="020B0604020202020204" pitchFamily="34" charset="0"/>
                <a:cs typeface="Arial" panose="020B0604020202020204" pitchFamily="34" charset="0"/>
              </a:rPr>
              <a:t>IMPACT DC Has Evolved Since Winning the 2006 National Environmental Leadership Award</a:t>
            </a:r>
            <a:r>
              <a:rPr lang="en-US" sz="1950" dirty="0"/>
              <a:t/>
            </a:r>
            <a:br>
              <a:rPr lang="en-US" sz="1950" dirty="0"/>
            </a:br>
            <a:r>
              <a:rPr lang="en-US" sz="2100" dirty="0"/>
              <a:t/>
            </a:r>
            <a:br>
              <a:rPr lang="en-US" sz="2100" dirty="0"/>
            </a:br>
            <a:r>
              <a:rPr lang="en-US" altLang="en-US" sz="1875" dirty="0">
                <a:latin typeface="Arial" panose="020B0604020202020204" pitchFamily="34" charset="0"/>
                <a:cs typeface="Arial" panose="020B0604020202020204" pitchFamily="34" charset="0"/>
              </a:rPr>
              <a:t/>
            </a:r>
            <a:br>
              <a:rPr lang="en-US" altLang="en-US" sz="1875" dirty="0">
                <a:latin typeface="Arial" panose="020B0604020202020204" pitchFamily="34" charset="0"/>
                <a:cs typeface="Arial" panose="020B0604020202020204" pitchFamily="34" charset="0"/>
              </a:rPr>
            </a:br>
            <a:r>
              <a:rPr lang="en-US" altLang="en-US" sz="1875" dirty="0">
                <a:latin typeface="Arial" panose="020B0604020202020204" pitchFamily="34" charset="0"/>
                <a:cs typeface="Arial" panose="020B0604020202020204" pitchFamily="34" charset="0"/>
              </a:rPr>
              <a:t> </a:t>
            </a:r>
          </a:p>
        </p:txBody>
      </p:sp>
      <p:sp>
        <p:nvSpPr>
          <p:cNvPr id="3" name="Subtitle 2"/>
          <p:cNvSpPr>
            <a:spLocks noGrp="1"/>
          </p:cNvSpPr>
          <p:nvPr>
            <p:ph type="subTitle" idx="1"/>
          </p:nvPr>
        </p:nvSpPr>
        <p:spPr>
          <a:xfrm>
            <a:off x="1422143" y="2910548"/>
            <a:ext cx="6454379" cy="1500123"/>
          </a:xfrm>
          <a:solidFill>
            <a:schemeClr val="accent3">
              <a:lumMod val="20000"/>
              <a:lumOff val="80000"/>
            </a:schemeClr>
          </a:solidFill>
          <a:ln w="15875">
            <a:solidFill>
              <a:schemeClr val="accent1"/>
            </a:solidFill>
          </a:ln>
        </p:spPr>
        <p:txBody>
          <a:bodyPr rtlCol="0" anchor="ctr" anchorCtr="0">
            <a:normAutofit/>
          </a:bodyPr>
          <a:lstStyle/>
          <a:p>
            <a:pPr algn="l" eaLnBrk="1" fontAlgn="auto" hangingPunct="1">
              <a:spcAft>
                <a:spcPts val="0"/>
              </a:spcAft>
              <a:defRPr/>
            </a:pPr>
            <a:r>
              <a:rPr lang="en-US" sz="1200" b="1" dirty="0">
                <a:solidFill>
                  <a:srgbClr val="0070C0"/>
                </a:solidFill>
                <a:latin typeface="Arial" pitchFamily="34" charset="0"/>
                <a:cs typeface="Arial" pitchFamily="34" charset="0"/>
              </a:rPr>
              <a:t>Moderator:</a:t>
            </a:r>
            <a:r>
              <a:rPr lang="en-US" sz="1200" dirty="0">
                <a:solidFill>
                  <a:schemeClr val="tx1"/>
                </a:solidFill>
                <a:latin typeface="Arial" pitchFamily="34" charset="0"/>
                <a:cs typeface="Arial" pitchFamily="34" charset="0"/>
              </a:rPr>
              <a:t> </a:t>
            </a:r>
          </a:p>
          <a:p>
            <a:pPr marL="214313" indent="-214313" algn="l" eaLnBrk="1" fontAlgn="auto" hangingPunct="1">
              <a:spcAft>
                <a:spcPts val="0"/>
              </a:spcAft>
              <a:buFont typeface="Arial" panose="020B0604020202020204" pitchFamily="34" charset="0"/>
              <a:buChar char="•"/>
              <a:defRPr/>
            </a:pPr>
            <a:r>
              <a:rPr lang="en-US" sz="1200" b="1" dirty="0">
                <a:solidFill>
                  <a:schemeClr val="tx1"/>
                </a:solidFill>
                <a:latin typeface="Arial" pitchFamily="34" charset="0"/>
                <a:cs typeface="Arial" pitchFamily="34" charset="0"/>
              </a:rPr>
              <a:t>Tracey Mitchell, </a:t>
            </a:r>
            <a:r>
              <a:rPr lang="en-US" sz="1200" dirty="0">
                <a:solidFill>
                  <a:schemeClr val="tx1"/>
                </a:solidFill>
                <a:latin typeface="Arial" pitchFamily="34" charset="0"/>
                <a:cs typeface="Arial" pitchFamily="34" charset="0"/>
              </a:rPr>
              <a:t>U.S. Environmental Protection Agency</a:t>
            </a:r>
          </a:p>
          <a:p>
            <a:pPr algn="l" eaLnBrk="1" fontAlgn="auto" hangingPunct="1">
              <a:spcAft>
                <a:spcPts val="0"/>
              </a:spcAft>
              <a:defRPr/>
            </a:pPr>
            <a:r>
              <a:rPr lang="en-US" sz="1200" b="1" dirty="0">
                <a:solidFill>
                  <a:srgbClr val="0070C0"/>
                </a:solidFill>
                <a:latin typeface="Arial" pitchFamily="34" charset="0"/>
                <a:cs typeface="Arial" pitchFamily="34" charset="0"/>
              </a:rPr>
              <a:t>Presenters:</a:t>
            </a:r>
            <a:r>
              <a:rPr lang="en-US" sz="1200" dirty="0">
                <a:solidFill>
                  <a:schemeClr val="tx1"/>
                </a:solidFill>
                <a:latin typeface="Arial" pitchFamily="34" charset="0"/>
                <a:cs typeface="Arial" pitchFamily="34" charset="0"/>
              </a:rPr>
              <a:t> </a:t>
            </a:r>
          </a:p>
          <a:p>
            <a:pPr marL="257175" indent="-257175" algn="l" eaLnBrk="1" fontAlgn="auto" hangingPunct="1">
              <a:spcAft>
                <a:spcPts val="0"/>
              </a:spcAft>
              <a:buFont typeface="Arial" panose="020B0604020202020204" pitchFamily="34" charset="0"/>
              <a:buChar char="•"/>
              <a:defRPr/>
            </a:pPr>
            <a:r>
              <a:rPr lang="en-US" sz="1200" b="1" dirty="0">
                <a:solidFill>
                  <a:schemeClr val="tx1"/>
                </a:solidFill>
                <a:latin typeface="Arial" pitchFamily="34" charset="0"/>
                <a:cs typeface="Arial" pitchFamily="34" charset="0"/>
              </a:rPr>
              <a:t>Deborah Quint </a:t>
            </a:r>
            <a:r>
              <a:rPr lang="en-US" sz="1200" b="1" dirty="0" err="1">
                <a:solidFill>
                  <a:schemeClr val="tx1"/>
                </a:solidFill>
                <a:latin typeface="Arial" pitchFamily="34" charset="0"/>
                <a:cs typeface="Arial" pitchFamily="34" charset="0"/>
              </a:rPr>
              <a:t>Shelef</a:t>
            </a:r>
            <a:r>
              <a:rPr lang="en-US" sz="1200" b="1" dirty="0">
                <a:solidFill>
                  <a:schemeClr val="tx1"/>
                </a:solidFill>
                <a:latin typeface="Arial" pitchFamily="34" charset="0"/>
                <a:cs typeface="Arial" pitchFamily="34" charset="0"/>
              </a:rPr>
              <a:t>, MPH, CCRP, AE-C,</a:t>
            </a:r>
            <a:r>
              <a:rPr lang="en-US" sz="1200" dirty="0">
                <a:solidFill>
                  <a:schemeClr val="tx1"/>
                </a:solidFill>
                <a:latin typeface="Arial" pitchFamily="34" charset="0"/>
                <a:cs typeface="Arial" pitchFamily="34" charset="0"/>
              </a:rPr>
              <a:t> Program Director, IMPACT DC</a:t>
            </a:r>
          </a:p>
          <a:p>
            <a:pPr marL="257175" indent="-257175" algn="l" eaLnBrk="1" fontAlgn="auto" hangingPunct="1">
              <a:spcAft>
                <a:spcPts val="0"/>
              </a:spcAft>
              <a:buFont typeface="Arial" panose="020B0604020202020204" pitchFamily="34" charset="0"/>
              <a:buChar char="•"/>
              <a:defRPr/>
            </a:pPr>
            <a:r>
              <a:rPr lang="en-US" sz="1200" b="1" dirty="0">
                <a:solidFill>
                  <a:schemeClr val="tx1"/>
                </a:solidFill>
                <a:latin typeface="Arial" pitchFamily="34" charset="0"/>
                <a:cs typeface="Arial" pitchFamily="34" charset="0"/>
              </a:rPr>
              <a:t>Candice Pantor, MS,</a:t>
            </a:r>
            <a:r>
              <a:rPr lang="en-US" sz="1200" dirty="0">
                <a:solidFill>
                  <a:schemeClr val="tx1"/>
                </a:solidFill>
                <a:latin typeface="Arial" pitchFamily="34" charset="0"/>
                <a:cs typeface="Arial" pitchFamily="34" charset="0"/>
              </a:rPr>
              <a:t> Outreach Coordinator, IMPACT DC</a:t>
            </a:r>
          </a:p>
        </p:txBody>
      </p:sp>
      <p:sp>
        <p:nvSpPr>
          <p:cNvPr id="4" name="Title 1"/>
          <p:cNvSpPr txBox="1">
            <a:spLocks/>
          </p:cNvSpPr>
          <p:nvPr/>
        </p:nvSpPr>
        <p:spPr>
          <a:xfrm>
            <a:off x="1839516" y="1018859"/>
            <a:ext cx="5829300" cy="619953"/>
          </a:xfrm>
          <a:prstGeom prst="rect">
            <a:avLst/>
          </a:prstGeom>
        </p:spPr>
        <p:txBody>
          <a:bodyPr anchor="ctr">
            <a:noAutofit/>
          </a:bodyPr>
          <a:lstStyle/>
          <a:p>
            <a:pPr algn="ctr">
              <a:spcBef>
                <a:spcPct val="0"/>
              </a:spcBef>
              <a:defRPr/>
            </a:pPr>
            <a:r>
              <a:rPr lang="en-US" sz="3000" b="1" dirty="0">
                <a:solidFill>
                  <a:srgbClr val="0070C0"/>
                </a:solidFill>
                <a:latin typeface="Arial" panose="020B0604020202020204" pitchFamily="34" charset="0"/>
                <a:cs typeface="Arial" pitchFamily="34" charset="0"/>
              </a:rPr>
              <a:t>Welcome to the Webinar</a:t>
            </a:r>
            <a:r>
              <a:rPr lang="en-US" sz="3000" dirty="0">
                <a:solidFill>
                  <a:prstClr val="black"/>
                </a:solidFill>
                <a:latin typeface="Arial" panose="020B0604020202020204" pitchFamily="34" charset="0"/>
                <a:cs typeface="Arial" pitchFamily="34" charset="0"/>
              </a:rPr>
              <a:t> </a:t>
            </a:r>
            <a:br>
              <a:rPr lang="en-US" sz="3000" dirty="0">
                <a:solidFill>
                  <a:prstClr val="black"/>
                </a:solidFill>
                <a:latin typeface="Arial" panose="020B0604020202020204" pitchFamily="34" charset="0"/>
                <a:cs typeface="Arial" pitchFamily="34" charset="0"/>
              </a:rPr>
            </a:br>
            <a:r>
              <a:rPr lang="en-US" sz="3000" dirty="0">
                <a:solidFill>
                  <a:prstClr val="black"/>
                </a:solidFill>
                <a:latin typeface="Arial" panose="020B0604020202020204" pitchFamily="34" charset="0"/>
                <a:cs typeface="Arial" pitchFamily="34" charset="0"/>
              </a:rPr>
              <a:t> </a:t>
            </a:r>
          </a:p>
        </p:txBody>
      </p:sp>
      <p:sp>
        <p:nvSpPr>
          <p:cNvPr id="5" name="Subtitle 2"/>
          <p:cNvSpPr txBox="1">
            <a:spLocks/>
          </p:cNvSpPr>
          <p:nvPr/>
        </p:nvSpPr>
        <p:spPr>
          <a:xfrm>
            <a:off x="2228850" y="4457700"/>
            <a:ext cx="4800600" cy="1314450"/>
          </a:xfrm>
          <a:prstGeom prst="rect">
            <a:avLst/>
          </a:prstGeom>
        </p:spPr>
        <p:txBody>
          <a:bodyPr>
            <a:normAutofit/>
          </a:bodyPr>
          <a:lstStyle/>
          <a:p>
            <a:pPr>
              <a:spcBef>
                <a:spcPct val="20000"/>
              </a:spcBef>
              <a:buFont typeface="Arial" pitchFamily="34" charset="0"/>
              <a:buNone/>
              <a:defRPr/>
            </a:pPr>
            <a:r>
              <a:rPr lang="en-US" sz="1350" dirty="0">
                <a:solidFill>
                  <a:prstClr val="black"/>
                </a:solidFill>
              </a:rPr>
              <a:t> </a:t>
            </a:r>
          </a:p>
          <a:p>
            <a:pPr>
              <a:spcBef>
                <a:spcPct val="20000"/>
              </a:spcBef>
              <a:buFont typeface="Arial" pitchFamily="34" charset="0"/>
              <a:buNone/>
              <a:defRPr/>
            </a:pPr>
            <a:endParaRPr lang="en-US" sz="1350" dirty="0">
              <a:solidFill>
                <a:prstClr val="black">
                  <a:tint val="75000"/>
                </a:prstClr>
              </a:solidFill>
            </a:endParaRPr>
          </a:p>
        </p:txBody>
      </p:sp>
      <p:sp>
        <p:nvSpPr>
          <p:cNvPr id="6" name="Subtitle 2"/>
          <p:cNvSpPr txBox="1">
            <a:spLocks/>
          </p:cNvSpPr>
          <p:nvPr/>
        </p:nvSpPr>
        <p:spPr>
          <a:xfrm>
            <a:off x="2114550" y="4629150"/>
            <a:ext cx="4800600" cy="914400"/>
          </a:xfrm>
          <a:prstGeom prst="rect">
            <a:avLst/>
          </a:prstGeom>
        </p:spPr>
        <p:txBody>
          <a:bodyPr>
            <a:normAutofit/>
          </a:bodyPr>
          <a:lstStyle/>
          <a:p>
            <a:pPr>
              <a:spcBef>
                <a:spcPct val="20000"/>
              </a:spcBef>
              <a:buFont typeface="Arial" pitchFamily="34" charset="0"/>
              <a:buNone/>
              <a:defRPr/>
            </a:pPr>
            <a:r>
              <a:rPr lang="en-US" sz="1350" dirty="0">
                <a:solidFill>
                  <a:prstClr val="black"/>
                </a:solidFill>
              </a:rPr>
              <a:t> </a:t>
            </a:r>
          </a:p>
          <a:p>
            <a:pPr>
              <a:spcBef>
                <a:spcPct val="20000"/>
              </a:spcBef>
              <a:buFont typeface="Arial" pitchFamily="34" charset="0"/>
              <a:buNone/>
              <a:defRPr/>
            </a:pPr>
            <a:endParaRPr lang="en-US" sz="1350" dirty="0">
              <a:solidFill>
                <a:prstClr val="black">
                  <a:tint val="75000"/>
                </a:prstClr>
              </a:solidFill>
            </a:endParaRPr>
          </a:p>
        </p:txBody>
      </p:sp>
      <p:sp>
        <p:nvSpPr>
          <p:cNvPr id="7" name="Subtitle 2"/>
          <p:cNvSpPr txBox="1">
            <a:spLocks/>
          </p:cNvSpPr>
          <p:nvPr/>
        </p:nvSpPr>
        <p:spPr>
          <a:xfrm>
            <a:off x="1552576" y="4509308"/>
            <a:ext cx="6116240" cy="914400"/>
          </a:xfrm>
          <a:prstGeom prst="rect">
            <a:avLst/>
          </a:prstGeom>
        </p:spPr>
        <p:txBody>
          <a:bodyPr>
            <a:normAutofit/>
          </a:bodyPr>
          <a:lstStyle/>
          <a:p>
            <a:pPr algn="ctr">
              <a:spcBef>
                <a:spcPct val="20000"/>
              </a:spcBef>
              <a:defRPr/>
            </a:pPr>
            <a:r>
              <a:rPr lang="en-US" sz="1350" b="1" dirty="0">
                <a:solidFill>
                  <a:prstClr val="black"/>
                </a:solidFill>
                <a:latin typeface="Arial" panose="020B0604020202020204" pitchFamily="34" charset="0"/>
                <a:cs typeface="Arial" pitchFamily="34" charset="0"/>
              </a:rPr>
              <a:t>Wednesday, January 25, 2017   </a:t>
            </a:r>
            <a:r>
              <a:rPr lang="en-US" sz="1350" dirty="0">
                <a:solidFill>
                  <a:prstClr val="black"/>
                </a:solidFill>
                <a:latin typeface="Arial" panose="020B0604020202020204" pitchFamily="34" charset="0"/>
                <a:cs typeface="Arial" pitchFamily="34" charset="0"/>
              </a:rPr>
              <a:t/>
            </a:r>
            <a:br>
              <a:rPr lang="en-US" sz="1350" dirty="0">
                <a:solidFill>
                  <a:prstClr val="black"/>
                </a:solidFill>
                <a:latin typeface="Arial" panose="020B0604020202020204" pitchFamily="34" charset="0"/>
                <a:cs typeface="Arial" pitchFamily="34" charset="0"/>
              </a:rPr>
            </a:br>
            <a:r>
              <a:rPr lang="en-US" sz="1350" dirty="0">
                <a:solidFill>
                  <a:prstClr val="black"/>
                </a:solidFill>
                <a:latin typeface="Arial" panose="020B0604020202020204" pitchFamily="34" charset="0"/>
                <a:cs typeface="Arial" pitchFamily="34" charset="0"/>
              </a:rPr>
              <a:t>Webinar 2:00 p.m. – 3:00 p.m. ET</a:t>
            </a:r>
            <a:br>
              <a:rPr lang="en-US" sz="1350" dirty="0">
                <a:solidFill>
                  <a:prstClr val="black"/>
                </a:solidFill>
                <a:latin typeface="Arial" panose="020B0604020202020204" pitchFamily="34" charset="0"/>
                <a:cs typeface="Arial" pitchFamily="34" charset="0"/>
              </a:rPr>
            </a:br>
            <a:r>
              <a:rPr lang="en-US" sz="1350" dirty="0">
                <a:solidFill>
                  <a:prstClr val="black"/>
                </a:solidFill>
                <a:latin typeface="Arial" panose="020B0604020202020204" pitchFamily="34" charset="0"/>
                <a:cs typeface="Arial" pitchFamily="34" charset="0"/>
              </a:rPr>
              <a:t>Live Online Q&amp;A 3:00 p.m. – 3:30 p.m. ET on AsthmaCommunityNetwork.org</a:t>
            </a:r>
          </a:p>
          <a:p>
            <a:pPr>
              <a:spcBef>
                <a:spcPct val="20000"/>
              </a:spcBef>
              <a:buFont typeface="Arial" pitchFamily="34" charset="0"/>
              <a:buNone/>
              <a:defRPr/>
            </a:pPr>
            <a:endParaRPr lang="en-US" sz="1350" dirty="0">
              <a:solidFill>
                <a:prstClr val="black">
                  <a:tint val="75000"/>
                </a:prstClr>
              </a:solidFill>
              <a:latin typeface="Arial" panose="020B0604020202020204" pitchFamily="34" charset="0"/>
              <a:cs typeface="Arial" pitchFamily="34" charset="0"/>
            </a:endParaRPr>
          </a:p>
          <a:p>
            <a:pPr>
              <a:spcBef>
                <a:spcPct val="20000"/>
              </a:spcBef>
              <a:buFont typeface="Arial" pitchFamily="34" charset="0"/>
              <a:buNone/>
              <a:defRPr/>
            </a:pPr>
            <a:endParaRPr lang="en-US" sz="1350" dirty="0">
              <a:solidFill>
                <a:prstClr val="black">
                  <a:tint val="75000"/>
                </a:prstClr>
              </a:solidFill>
              <a:latin typeface="Arial" panose="020B0604020202020204" pitchFamily="34" charset="0"/>
              <a:cs typeface="Arial" pitchFamily="34" charset="0"/>
            </a:endParaRPr>
          </a:p>
        </p:txBody>
      </p:sp>
      <p:sp>
        <p:nvSpPr>
          <p:cNvPr id="8" name="Rectangle 7"/>
          <p:cNvSpPr>
            <a:spLocks noChangeArrowheads="1"/>
          </p:cNvSpPr>
          <p:nvPr/>
        </p:nvSpPr>
        <p:spPr bwMode="auto">
          <a:xfrm>
            <a:off x="1528762" y="5475316"/>
            <a:ext cx="62007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en-US" altLang="en-US" sz="1350" b="1" dirty="0" smtClean="0">
                <a:solidFill>
                  <a:srgbClr val="0070C0"/>
                </a:solidFill>
                <a:latin typeface="Arial" panose="020B0604020202020204" pitchFamily="34" charset="0"/>
                <a:cs typeface="Arial" panose="020B0604020202020204" pitchFamily="34" charset="0"/>
              </a:rPr>
              <a:t>Operator-Assisted </a:t>
            </a:r>
            <a:r>
              <a:rPr lang="en-US" altLang="en-US" sz="1350" b="1" dirty="0">
                <a:solidFill>
                  <a:srgbClr val="0070C0"/>
                </a:solidFill>
                <a:latin typeface="Arial" panose="020B0604020202020204" pitchFamily="34" charset="0"/>
                <a:cs typeface="Arial" panose="020B0604020202020204" pitchFamily="34" charset="0"/>
              </a:rPr>
              <a:t>Toll-Free Dial-In Number:</a:t>
            </a:r>
            <a:r>
              <a:rPr lang="en-US" altLang="en-US" sz="1350" dirty="0">
                <a:solidFill>
                  <a:srgbClr val="0070C0"/>
                </a:solidFill>
                <a:latin typeface="Arial" panose="020B0604020202020204" pitchFamily="34" charset="0"/>
                <a:cs typeface="Arial" panose="020B0604020202020204" pitchFamily="34" charset="0"/>
              </a:rPr>
              <a:t> </a:t>
            </a:r>
            <a:r>
              <a:rPr lang="en-US" altLang="en-US" sz="1350" b="1" dirty="0">
                <a:solidFill>
                  <a:prstClr val="black"/>
                </a:solidFill>
                <a:latin typeface="Arial" panose="020B0604020202020204" pitchFamily="34" charset="0"/>
                <a:cs typeface="Arial" panose="020B0604020202020204" pitchFamily="34" charset="0"/>
              </a:rPr>
              <a:t>(800) 374-0278	 </a:t>
            </a:r>
          </a:p>
          <a:p>
            <a:pPr algn="ctr" eaLnBrk="1" fontAlgn="base" hangingPunct="1">
              <a:spcBef>
                <a:spcPct val="0"/>
              </a:spcBef>
              <a:spcAft>
                <a:spcPct val="0"/>
              </a:spcAft>
              <a:buFontTx/>
              <a:buNone/>
            </a:pPr>
            <a:r>
              <a:rPr lang="en-US" altLang="en-US" sz="1350" b="1" dirty="0">
                <a:solidFill>
                  <a:srgbClr val="0070C0"/>
                </a:solidFill>
                <a:latin typeface="Arial" panose="020B0604020202020204" pitchFamily="34" charset="0"/>
                <a:cs typeface="Arial" panose="020B0604020202020204" pitchFamily="34" charset="0"/>
              </a:rPr>
              <a:t>Conference ID: </a:t>
            </a:r>
            <a:r>
              <a:rPr lang="en-US" altLang="en-US" sz="1350" b="1" dirty="0">
                <a:solidFill>
                  <a:prstClr val="black"/>
                </a:solidFill>
                <a:latin typeface="Arial" panose="020B0604020202020204" pitchFamily="34" charset="0"/>
                <a:cs typeface="Arial" panose="020B0604020202020204" pitchFamily="34" charset="0"/>
              </a:rPr>
              <a:t>51684047</a:t>
            </a:r>
            <a:endParaRPr lang="en-US" altLang="en-US" sz="135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301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1060229" y="638889"/>
            <a:ext cx="7047187" cy="857250"/>
          </a:xfrm>
        </p:spPr>
        <p:txBody>
          <a:bodyPr/>
          <a:lstStyle/>
          <a:p>
            <a:r>
              <a:rPr lang="en-US" altLang="en-US" sz="3000" b="1" dirty="0">
                <a:solidFill>
                  <a:srgbClr val="0070C0"/>
                </a:solidFill>
                <a:latin typeface="Arial" panose="020B0604020202020204" pitchFamily="34" charset="0"/>
                <a:cs typeface="Arial" panose="020B0604020202020204" pitchFamily="34" charset="0"/>
              </a:rPr>
              <a:t>The System for Delivering </a:t>
            </a:r>
            <a:br>
              <a:rPr lang="en-US" altLang="en-US" sz="3000" b="1" dirty="0">
                <a:solidFill>
                  <a:srgbClr val="0070C0"/>
                </a:solidFill>
                <a:latin typeface="Arial" panose="020B0604020202020204" pitchFamily="34" charset="0"/>
                <a:cs typeface="Arial" panose="020B0604020202020204" pitchFamily="34" charset="0"/>
              </a:rPr>
            </a:br>
            <a:r>
              <a:rPr lang="en-US" altLang="en-US" sz="3000" b="1" dirty="0">
                <a:solidFill>
                  <a:srgbClr val="0070C0"/>
                </a:solidFill>
                <a:latin typeface="Arial" panose="020B0604020202020204" pitchFamily="34" charset="0"/>
                <a:cs typeface="Arial" panose="020B0604020202020204" pitchFamily="34" charset="0"/>
              </a:rPr>
              <a:t>High-Quality Asthma Care</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772" y="1581864"/>
            <a:ext cx="4728099" cy="474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180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a:xfrm>
            <a:off x="502443" y="579801"/>
            <a:ext cx="8229600" cy="1143000"/>
          </a:xfrm>
        </p:spPr>
        <p:txBody>
          <a:bodyPr/>
          <a:lstStyle/>
          <a:p>
            <a:r>
              <a:rPr lang="en-US" altLang="en-US" sz="3000" b="1" dirty="0">
                <a:solidFill>
                  <a:srgbClr val="0070C0"/>
                </a:solidFill>
                <a:latin typeface="Arial" panose="020B0604020202020204" pitchFamily="34" charset="0"/>
                <a:cs typeface="Arial" panose="020B0604020202020204" pitchFamily="34" charset="0"/>
              </a:rPr>
              <a:t>Connecting to the System</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788" y="2443163"/>
            <a:ext cx="3620691" cy="363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a:endCxn id="7" idx="7"/>
          </p:cNvCxnSpPr>
          <p:nvPr/>
        </p:nvCxnSpPr>
        <p:spPr>
          <a:xfrm flipH="1" flipV="1">
            <a:off x="2556269" y="2195491"/>
            <a:ext cx="4187431" cy="237650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7" idx="4"/>
          </p:cNvCxnSpPr>
          <p:nvPr/>
        </p:nvCxnSpPr>
        <p:spPr>
          <a:xfrm flipH="1" flipV="1">
            <a:off x="1668067" y="4374357"/>
            <a:ext cx="4970858" cy="93436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11958" y="1821657"/>
            <a:ext cx="2512217" cy="2552700"/>
          </a:xfrm>
          <a:prstGeom prst="ellipse">
            <a:avLst/>
          </a:prstGeom>
          <a:solidFill>
            <a:srgbClr val="BE4E9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smtClean="0">
                <a:solidFill>
                  <a:prstClr val="black"/>
                </a:solidFill>
              </a:rPr>
              <a:t>High-Performing </a:t>
            </a:r>
            <a:r>
              <a:rPr lang="en-US" sz="2000" b="1" dirty="0">
                <a:solidFill>
                  <a:prstClr val="black"/>
                </a:solidFill>
              </a:rPr>
              <a:t>Collaborations</a:t>
            </a:r>
          </a:p>
          <a:p>
            <a:pPr algn="ctr" fontAlgn="base">
              <a:spcBef>
                <a:spcPct val="0"/>
              </a:spcBef>
              <a:spcAft>
                <a:spcPct val="0"/>
              </a:spcAft>
              <a:defRPr/>
            </a:pPr>
            <a:endParaRPr lang="en-US" sz="1500" b="1" dirty="0">
              <a:solidFill>
                <a:prstClr val="black"/>
              </a:solidFill>
            </a:endParaRPr>
          </a:p>
        </p:txBody>
      </p:sp>
    </p:spTree>
    <p:extLst>
      <p:ext uri="{BB962C8B-B14F-4D97-AF65-F5344CB8AC3E}">
        <p14:creationId xmlns:p14="http://schemas.microsoft.com/office/powerpoint/2010/main" val="233695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75907" y="1828800"/>
            <a:ext cx="5867400" cy="917575"/>
          </a:xfrm>
        </p:spPr>
        <p:txBody>
          <a:bodyPr>
            <a:normAutofit fontScale="90000"/>
          </a:bodyPr>
          <a:lstStyle/>
          <a:p>
            <a:r>
              <a:rPr lang="en-US" dirty="0" smtClean="0"/>
              <a:t>Reflecting </a:t>
            </a:r>
            <a:r>
              <a:rPr lang="en-US" dirty="0"/>
              <a:t>on a Decade of Growth: </a:t>
            </a:r>
            <a:r>
              <a:rPr lang="en-US" dirty="0" smtClean="0"/>
              <a:t/>
            </a:r>
            <a:br>
              <a:rPr lang="en-US" dirty="0" smtClean="0"/>
            </a:br>
            <a:r>
              <a:rPr lang="en-US" dirty="0" smtClean="0"/>
              <a:t>How IMPACT DC Has </a:t>
            </a:r>
            <a:r>
              <a:rPr lang="en-US" dirty="0"/>
              <a:t>Evolved Since Winning the 2006 National Environmental Leadership Award in Asthma Management</a:t>
            </a:r>
            <a:br>
              <a:rPr lang="en-US" dirty="0"/>
            </a:br>
            <a:endParaRPr lang="en-US" dirty="0"/>
          </a:p>
        </p:txBody>
      </p:sp>
      <p:pic>
        <p:nvPicPr>
          <p:cNvPr id="5" name="Picture 8" descr="Logo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270" y="5895598"/>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23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Presenters-Nothing </a:t>
            </a:r>
            <a:r>
              <a:rPr lang="en-US" dirty="0"/>
              <a:t>to disclose</a:t>
            </a:r>
            <a:br>
              <a:rPr lang="en-US" dirty="0"/>
            </a:br>
            <a:endParaRPr lang="en-US" dirty="0"/>
          </a:p>
        </p:txBody>
      </p:sp>
      <p:sp>
        <p:nvSpPr>
          <p:cNvPr id="3" name="Text Placeholder 2"/>
          <p:cNvSpPr>
            <a:spLocks noGrp="1"/>
          </p:cNvSpPr>
          <p:nvPr>
            <p:ph type="body" idx="1"/>
          </p:nvPr>
        </p:nvSpPr>
        <p:spPr>
          <a:xfrm>
            <a:off x="457200" y="1295400"/>
            <a:ext cx="4648200" cy="639762"/>
          </a:xfrm>
        </p:spPr>
        <p:txBody>
          <a:bodyPr>
            <a:noAutofit/>
          </a:bodyPr>
          <a:lstStyle/>
          <a:p>
            <a:pPr>
              <a:lnSpc>
                <a:spcPct val="80000"/>
              </a:lnSpc>
            </a:pPr>
            <a:r>
              <a:rPr lang="en-US" sz="1900" dirty="0"/>
              <a:t>Deborah Quint Shelef, MPH, CCRP, AE-C</a:t>
            </a:r>
          </a:p>
          <a:p>
            <a:pPr>
              <a:lnSpc>
                <a:spcPct val="80000"/>
              </a:lnSpc>
            </a:pPr>
            <a:r>
              <a:rPr lang="en-US" sz="1900" dirty="0"/>
              <a:t>Program Director</a:t>
            </a:r>
          </a:p>
        </p:txBody>
      </p:sp>
      <p:sp>
        <p:nvSpPr>
          <p:cNvPr id="6" name="Text Placeholder 5"/>
          <p:cNvSpPr>
            <a:spLocks noGrp="1"/>
          </p:cNvSpPr>
          <p:nvPr>
            <p:ph type="body" sz="quarter" idx="3"/>
          </p:nvPr>
        </p:nvSpPr>
        <p:spPr>
          <a:xfrm>
            <a:off x="5071745" y="1524000"/>
            <a:ext cx="4041775" cy="639762"/>
          </a:xfrm>
        </p:spPr>
        <p:txBody>
          <a:bodyPr>
            <a:normAutofit fontScale="77500" lnSpcReduction="20000"/>
          </a:bodyPr>
          <a:lstStyle/>
          <a:p>
            <a:r>
              <a:rPr lang="en-US" dirty="0"/>
              <a:t>Candice Pantor, MS, AE-C</a:t>
            </a:r>
          </a:p>
          <a:p>
            <a:r>
              <a:rPr lang="en-US" dirty="0"/>
              <a:t>Outreach Coordinator</a:t>
            </a:r>
          </a:p>
          <a:p>
            <a:endParaRPr lang="en-US" dirty="0"/>
          </a:p>
        </p:txBody>
      </p:sp>
      <p:pic>
        <p:nvPicPr>
          <p:cNvPr id="9"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257800" y="2362200"/>
            <a:ext cx="2395728" cy="3544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19200" y="2362200"/>
            <a:ext cx="2520856" cy="3547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7804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About the IMPACT DC Asthma Program</a:t>
            </a:r>
          </a:p>
          <a:p>
            <a:pPr lvl="1"/>
            <a:r>
              <a:rPr lang="en-US" dirty="0"/>
              <a:t>Clinical </a:t>
            </a:r>
            <a:r>
              <a:rPr lang="en-US" dirty="0" smtClean="0"/>
              <a:t>Care, Research, Outreach &amp; Advocacy</a:t>
            </a:r>
            <a:endParaRPr lang="en-US" dirty="0"/>
          </a:p>
          <a:p>
            <a:r>
              <a:rPr lang="en-US" dirty="0" smtClean="0"/>
              <a:t>Winning the 2006 National Environmental Leadership Award in Asthma Management</a:t>
            </a:r>
          </a:p>
          <a:p>
            <a:pPr lvl="1"/>
            <a:r>
              <a:rPr lang="en-US" dirty="0" smtClean="0"/>
              <a:t>Significance to program</a:t>
            </a:r>
          </a:p>
          <a:p>
            <a:r>
              <a:rPr lang="en-US" dirty="0" smtClean="0"/>
              <a:t>IMPACT DC Program Evolution</a:t>
            </a:r>
          </a:p>
          <a:p>
            <a:pPr lvl="1"/>
            <a:r>
              <a:rPr lang="en-US" dirty="0" smtClean="0"/>
              <a:t>Growth since 2006</a:t>
            </a:r>
          </a:p>
          <a:p>
            <a:r>
              <a:rPr lang="en-US" dirty="0" smtClean="0"/>
              <a:t>Advice to Future Applicants</a:t>
            </a:r>
          </a:p>
          <a:p>
            <a:pPr lvl="1"/>
            <a:endParaRPr lang="en-US" dirty="0" smtClean="0"/>
          </a:p>
          <a:p>
            <a:endParaRPr lang="en-US" dirty="0" smtClean="0"/>
          </a:p>
          <a:p>
            <a:endParaRPr lang="en-US" dirty="0" smtClean="0"/>
          </a:p>
          <a:p>
            <a:pPr lvl="1"/>
            <a:endParaRPr lang="en-US" dirty="0" smtClean="0"/>
          </a:p>
        </p:txBody>
      </p:sp>
    </p:spTree>
    <p:extLst>
      <p:ext uri="{BB962C8B-B14F-4D97-AF65-F5344CB8AC3E}">
        <p14:creationId xmlns:p14="http://schemas.microsoft.com/office/powerpoint/2010/main" val="3018969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Dc Asthma program</a:t>
            </a:r>
            <a:endParaRPr lang="en-US" dirty="0"/>
          </a:p>
        </p:txBody>
      </p:sp>
      <p:sp>
        <p:nvSpPr>
          <p:cNvPr id="3" name="Text Placeholder 2"/>
          <p:cNvSpPr>
            <a:spLocks noGrp="1"/>
          </p:cNvSpPr>
          <p:nvPr>
            <p:ph type="body" idx="1"/>
          </p:nvPr>
        </p:nvSpPr>
        <p:spPr/>
        <p:txBody>
          <a:bodyPr>
            <a:normAutofit fontScale="85000" lnSpcReduction="10000"/>
          </a:bodyPr>
          <a:lstStyle/>
          <a:p>
            <a:r>
              <a:rPr lang="en-US" dirty="0" smtClean="0"/>
              <a:t>Improving Pediatric Asthma Care in the District of Columbia</a:t>
            </a:r>
            <a:endParaRPr lang="en-US" dirty="0"/>
          </a:p>
        </p:txBody>
      </p:sp>
    </p:spTree>
    <p:extLst>
      <p:ext uri="{BB962C8B-B14F-4D97-AF65-F5344CB8AC3E}">
        <p14:creationId xmlns:p14="http://schemas.microsoft.com/office/powerpoint/2010/main" val="337730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p:txBody>
          <a:bodyPr/>
          <a:lstStyle/>
          <a:p>
            <a:r>
              <a:rPr lang="en-US" altLang="en-US" dirty="0"/>
              <a:t>IMPACT </a:t>
            </a:r>
            <a:r>
              <a:rPr lang="en-US" altLang="en-US" dirty="0" smtClean="0"/>
              <a:t>DC Mission Statement</a:t>
            </a:r>
            <a:endParaRPr lang="en-US" altLang="en-US" dirty="0"/>
          </a:p>
        </p:txBody>
      </p:sp>
      <p:sp>
        <p:nvSpPr>
          <p:cNvPr id="591875" name="Rectangle 3"/>
          <p:cNvSpPr>
            <a:spLocks noGrp="1" noChangeArrowheads="1"/>
          </p:cNvSpPr>
          <p:nvPr>
            <p:ph type="body" idx="1"/>
          </p:nvPr>
        </p:nvSpPr>
        <p:spPr/>
        <p:txBody>
          <a:bodyPr>
            <a:normAutofit/>
          </a:bodyPr>
          <a:lstStyle/>
          <a:p>
            <a:pPr marL="57150" indent="0">
              <a:buNone/>
            </a:pPr>
            <a:r>
              <a:rPr lang="en-US" altLang="en-US" sz="2400" i="1" dirty="0" smtClean="0"/>
              <a:t>To </a:t>
            </a:r>
            <a:r>
              <a:rPr lang="en-US" altLang="en-US" sz="2400" i="1" dirty="0"/>
              <a:t>improve the care and outcomes of disadvantaged, urban, and largely minority children and adolescents with asthma in the DC metro region while serving as a model program for the </a:t>
            </a:r>
            <a:r>
              <a:rPr lang="en-US" altLang="en-US" sz="2400" i="1" dirty="0" smtClean="0"/>
              <a:t>nation.</a:t>
            </a:r>
            <a:endParaRPr lang="en-US" altLang="en-US" sz="2400"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100" y="2971800"/>
            <a:ext cx="4648200" cy="3098800"/>
          </a:xfrm>
          <a:prstGeom prst="rect">
            <a:avLst/>
          </a:prstGeom>
        </p:spPr>
      </p:pic>
    </p:spTree>
    <p:extLst>
      <p:ext uri="{BB962C8B-B14F-4D97-AF65-F5344CB8AC3E}">
        <p14:creationId xmlns:p14="http://schemas.microsoft.com/office/powerpoint/2010/main" val="553694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lstStyle/>
          <a:p>
            <a:r>
              <a:rPr lang="en-US" altLang="en-US" dirty="0"/>
              <a:t>IMPACT </a:t>
            </a:r>
            <a:r>
              <a:rPr lang="en-US" altLang="en-US" dirty="0" smtClean="0"/>
              <a:t>DC History</a:t>
            </a:r>
            <a:endParaRPr lang="en-US" altLang="en-US" dirty="0"/>
          </a:p>
        </p:txBody>
      </p:sp>
      <p:sp>
        <p:nvSpPr>
          <p:cNvPr id="546819" name="Rectangle 3"/>
          <p:cNvSpPr>
            <a:spLocks noGrp="1" noChangeArrowheads="1"/>
          </p:cNvSpPr>
          <p:nvPr>
            <p:ph type="body" idx="1"/>
          </p:nvPr>
        </p:nvSpPr>
        <p:spPr>
          <a:xfrm>
            <a:off x="685800" y="1219200"/>
            <a:ext cx="7772400" cy="4343400"/>
          </a:xfrm>
        </p:spPr>
        <p:txBody>
          <a:bodyPr/>
          <a:lstStyle/>
          <a:p>
            <a:pPr>
              <a:lnSpc>
                <a:spcPct val="90000"/>
              </a:lnSpc>
            </a:pPr>
            <a:r>
              <a:rPr lang="en-US" altLang="en-US" sz="2800" dirty="0" smtClean="0"/>
              <a:t>Founded </a:t>
            </a:r>
            <a:r>
              <a:rPr lang="en-US" altLang="en-US" sz="2800" dirty="0"/>
              <a:t>in 2001 with funding from the Robert Wood Johnson </a:t>
            </a:r>
            <a:r>
              <a:rPr lang="en-US" altLang="en-US" sz="2800" dirty="0" smtClean="0"/>
              <a:t>Foundation for ED-based demonstration project</a:t>
            </a:r>
            <a:endParaRPr lang="en-US" altLang="en-US" sz="2800" dirty="0"/>
          </a:p>
          <a:p>
            <a:pPr>
              <a:lnSpc>
                <a:spcPct val="90000"/>
              </a:lnSpc>
            </a:pPr>
            <a:r>
              <a:rPr lang="en-US" altLang="en-US" sz="2800" dirty="0"/>
              <a:t>Focused on urban kids with high ED recidivism for </a:t>
            </a:r>
            <a:r>
              <a:rPr lang="en-US" altLang="en-US" sz="2800" dirty="0" smtClean="0"/>
              <a:t>asthma</a:t>
            </a:r>
          </a:p>
          <a:p>
            <a:pPr>
              <a:lnSpc>
                <a:spcPct val="90000"/>
              </a:lnSpc>
            </a:pPr>
            <a:r>
              <a:rPr lang="en-US" altLang="en-US" sz="2800" dirty="0" smtClean="0"/>
              <a:t>Evolved </a:t>
            </a:r>
            <a:r>
              <a:rPr lang="en-US" altLang="en-US" sz="2800" dirty="0"/>
              <a:t>into a highly collaborative program:</a:t>
            </a:r>
          </a:p>
          <a:p>
            <a:pPr lvl="2">
              <a:lnSpc>
                <a:spcPct val="90000"/>
              </a:lnSpc>
            </a:pPr>
            <a:r>
              <a:rPr lang="en-US" altLang="en-US" sz="2000" dirty="0"/>
              <a:t>Clinical Care</a:t>
            </a:r>
          </a:p>
          <a:p>
            <a:pPr lvl="2">
              <a:lnSpc>
                <a:spcPct val="90000"/>
              </a:lnSpc>
            </a:pPr>
            <a:r>
              <a:rPr lang="en-US" altLang="en-US" dirty="0"/>
              <a:t>Clinical &amp; Translational Research</a:t>
            </a:r>
          </a:p>
          <a:p>
            <a:pPr lvl="2">
              <a:lnSpc>
                <a:spcPct val="90000"/>
              </a:lnSpc>
            </a:pPr>
            <a:r>
              <a:rPr lang="en-US" altLang="en-US" dirty="0"/>
              <a:t>Surveillance</a:t>
            </a:r>
          </a:p>
          <a:p>
            <a:pPr lvl="2">
              <a:lnSpc>
                <a:spcPct val="90000"/>
              </a:lnSpc>
            </a:pPr>
            <a:r>
              <a:rPr lang="en-US" altLang="en-US" dirty="0" smtClean="0"/>
              <a:t>Outreach &amp; Advocacy</a:t>
            </a:r>
            <a:endParaRPr lang="en-US" altLang="en-US" sz="2000" dirty="0"/>
          </a:p>
        </p:txBody>
      </p:sp>
      <p:pic>
        <p:nvPicPr>
          <p:cNvPr id="4" name="Picture 8" descr="Logo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270" y="5895598"/>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420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p>
            <a:pPr eaLnBrk="1" hangingPunct="1"/>
            <a:r>
              <a:rPr lang="en-US" altLang="en-US" sz="3200" cap="none" dirty="0" smtClean="0"/>
              <a:t>Pediatric ED Visit Rates for Asthma</a:t>
            </a:r>
            <a:r>
              <a:rPr lang="en-US" altLang="en-US" sz="2800" cap="none" dirty="0" smtClean="0"/>
              <a:t/>
            </a:r>
            <a:br>
              <a:rPr lang="en-US" altLang="en-US" sz="2800" cap="none" dirty="0" smtClean="0"/>
            </a:br>
            <a:endParaRPr lang="en-US" altLang="en-US" sz="1800" i="1" cap="none" dirty="0" smtClean="0"/>
          </a:p>
        </p:txBody>
      </p:sp>
      <p:graphicFrame>
        <p:nvGraphicFramePr>
          <p:cNvPr id="19459" name="Object 3"/>
          <p:cNvGraphicFramePr>
            <a:graphicFrameLocks noGrp="1" noChangeAspect="1"/>
          </p:cNvGraphicFramePr>
          <p:nvPr>
            <p:ph type="chart" idx="4294967295"/>
            <p:extLst/>
          </p:nvPr>
        </p:nvGraphicFramePr>
        <p:xfrm>
          <a:off x="533400" y="1687038"/>
          <a:ext cx="7772400" cy="4114800"/>
        </p:xfrm>
        <a:graphic>
          <a:graphicData uri="http://schemas.openxmlformats.org/presentationml/2006/ole">
            <mc:AlternateContent xmlns:mc="http://schemas.openxmlformats.org/markup-compatibility/2006">
              <mc:Choice xmlns:v="urn:schemas-microsoft-com:vml" Requires="v">
                <p:oleObj spid="_x0000_s1031" name="Chart" r:id="rId4" imgW="7772454" imgH="4114776" progId="MSGraph.Chart.8">
                  <p:embed followColorScheme="full"/>
                </p:oleObj>
              </mc:Choice>
              <mc:Fallback>
                <p:oleObj name="Chart" r:id="rId4" imgW="7772454" imgH="4114776" progId="MSGraph.Chart.8">
                  <p:embed followColorScheme="full"/>
                  <p:pic>
                    <p:nvPicPr>
                      <p:cNvPr id="0" name=""/>
                      <p:cNvPicPr>
                        <a:picLocks noGrp="1" noChangeAspect="1" noChangeArrowheads="1"/>
                      </p:cNvPicPr>
                      <p:nvPr/>
                    </p:nvPicPr>
                    <p:blipFill>
                      <a:blip r:embed="rId5"/>
                      <a:srcRect/>
                      <a:stretch>
                        <a:fillRect/>
                      </a:stretch>
                    </p:blipFill>
                    <p:spPr bwMode="auto">
                      <a:xfrm>
                        <a:off x="533400" y="168703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0" name="Line 5"/>
          <p:cNvSpPr>
            <a:spLocks noChangeShapeType="1"/>
          </p:cNvSpPr>
          <p:nvPr/>
        </p:nvSpPr>
        <p:spPr bwMode="auto">
          <a:xfrm>
            <a:off x="2547833" y="1518129"/>
            <a:ext cx="0" cy="21907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nvGrpSpPr>
          <p:cNvPr id="19461" name="Group 6"/>
          <p:cNvGrpSpPr>
            <a:grpSpLocks/>
          </p:cNvGrpSpPr>
          <p:nvPr/>
        </p:nvGrpSpPr>
        <p:grpSpPr bwMode="auto">
          <a:xfrm>
            <a:off x="2520052" y="1073628"/>
            <a:ext cx="4013200" cy="663575"/>
            <a:chOff x="1759" y="719"/>
            <a:chExt cx="2528" cy="418"/>
          </a:xfrm>
        </p:grpSpPr>
        <p:sp>
          <p:nvSpPr>
            <p:cNvPr id="19463" name="Line 7"/>
            <p:cNvSpPr>
              <a:spLocks noChangeShapeType="1"/>
            </p:cNvSpPr>
            <p:nvPr/>
          </p:nvSpPr>
          <p:spPr bwMode="auto">
            <a:xfrm>
              <a:off x="1759" y="1021"/>
              <a:ext cx="25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9464" name="Line 8"/>
            <p:cNvSpPr>
              <a:spLocks noChangeShapeType="1"/>
            </p:cNvSpPr>
            <p:nvPr/>
          </p:nvSpPr>
          <p:spPr bwMode="auto">
            <a:xfrm>
              <a:off x="4287" y="1021"/>
              <a:ext cx="0" cy="11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9465" name="Line 9"/>
            <p:cNvSpPr>
              <a:spLocks noChangeShapeType="1"/>
            </p:cNvSpPr>
            <p:nvPr/>
          </p:nvSpPr>
          <p:spPr bwMode="auto">
            <a:xfrm flipV="1">
              <a:off x="2977" y="924"/>
              <a:ext cx="0" cy="9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9466" name="Text Box 10"/>
            <p:cNvSpPr txBox="1">
              <a:spLocks noChangeArrowheads="1"/>
            </p:cNvSpPr>
            <p:nvPr/>
          </p:nvSpPr>
          <p:spPr bwMode="auto">
            <a:xfrm>
              <a:off x="2789" y="719"/>
              <a:ext cx="43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2000">
                  <a:solidFill>
                    <a:srgbClr val="002845"/>
                  </a:solidFill>
                  <a:latin typeface="Calibri" pitchFamily="34" charset="0"/>
                </a:defRPr>
              </a:lvl1pPr>
              <a:lvl2pPr marL="742950" indent="-285750" eaLnBrk="0" hangingPunct="0">
                <a:spcBef>
                  <a:spcPct val="20000"/>
                </a:spcBef>
                <a:buFont typeface="Arial" pitchFamily="34" charset="0"/>
                <a:buChar char="–"/>
                <a:defRPr sz="2000">
                  <a:solidFill>
                    <a:srgbClr val="002845"/>
                  </a:solidFill>
                  <a:latin typeface="Calibri" pitchFamily="34" charset="0"/>
                </a:defRPr>
              </a:lvl2pPr>
              <a:lvl3pPr marL="1143000" indent="-228600" eaLnBrk="0" hangingPunct="0">
                <a:spcBef>
                  <a:spcPct val="20000"/>
                </a:spcBef>
                <a:buFont typeface="Arial" pitchFamily="34" charset="0"/>
                <a:buChar char="•"/>
                <a:defRPr sz="2000">
                  <a:solidFill>
                    <a:srgbClr val="002845"/>
                  </a:solidFill>
                  <a:latin typeface="Calibri" pitchFamily="34" charset="0"/>
                </a:defRPr>
              </a:lvl3pPr>
              <a:lvl4pPr marL="1600200" indent="-228600" eaLnBrk="0" hangingPunct="0">
                <a:spcBef>
                  <a:spcPct val="20000"/>
                </a:spcBef>
                <a:buFont typeface="Arial" pitchFamily="34" charset="0"/>
                <a:buChar char="–"/>
                <a:defRPr sz="2000">
                  <a:solidFill>
                    <a:srgbClr val="002845"/>
                  </a:solidFill>
                  <a:latin typeface="Calibri" pitchFamily="34" charset="0"/>
                </a:defRPr>
              </a:lvl4pPr>
              <a:lvl5pPr marL="2057400" indent="-228600" eaLnBrk="0" hangingPunct="0">
                <a:spcBef>
                  <a:spcPct val="20000"/>
                </a:spcBef>
                <a:buFont typeface="Arial" pitchFamily="34" charset="0"/>
                <a:buChar char="»"/>
                <a:defRPr sz="2000">
                  <a:solidFill>
                    <a:srgbClr val="00284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9pPr>
            </a:lstStyle>
            <a:p>
              <a:pPr algn="ctr" eaLnBrk="1" hangingPunct="1">
                <a:spcBef>
                  <a:spcPct val="50000"/>
                </a:spcBef>
                <a:buFontTx/>
                <a:buNone/>
              </a:pPr>
              <a:r>
                <a:rPr lang="en-US" altLang="en-US" sz="1800" dirty="0">
                  <a:solidFill>
                    <a:prstClr val="black"/>
                  </a:solidFill>
                  <a:latin typeface="Arial" pitchFamily="34" charset="0"/>
                  <a:ea typeface="MS PGothic" pitchFamily="34" charset="-128"/>
                </a:rPr>
                <a:t>4.3x</a:t>
              </a:r>
            </a:p>
          </p:txBody>
        </p:sp>
      </p:grpSp>
      <p:sp>
        <p:nvSpPr>
          <p:cNvPr id="19462" name="Text Box 11"/>
          <p:cNvSpPr txBox="1">
            <a:spLocks noChangeArrowheads="1"/>
          </p:cNvSpPr>
          <p:nvPr/>
        </p:nvSpPr>
        <p:spPr bwMode="auto">
          <a:xfrm>
            <a:off x="2900362" y="5901340"/>
            <a:ext cx="3190875" cy="53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2000">
                <a:solidFill>
                  <a:srgbClr val="002845"/>
                </a:solidFill>
                <a:latin typeface="Calibri" pitchFamily="34" charset="0"/>
              </a:defRPr>
            </a:lvl1pPr>
            <a:lvl2pPr marL="742950" indent="-285750" eaLnBrk="0" hangingPunct="0">
              <a:spcBef>
                <a:spcPct val="20000"/>
              </a:spcBef>
              <a:buFont typeface="Arial" pitchFamily="34" charset="0"/>
              <a:buChar char="–"/>
              <a:defRPr sz="2000">
                <a:solidFill>
                  <a:srgbClr val="002845"/>
                </a:solidFill>
                <a:latin typeface="Calibri" pitchFamily="34" charset="0"/>
              </a:defRPr>
            </a:lvl2pPr>
            <a:lvl3pPr marL="1143000" indent="-228600" eaLnBrk="0" hangingPunct="0">
              <a:spcBef>
                <a:spcPct val="20000"/>
              </a:spcBef>
              <a:buFont typeface="Arial" pitchFamily="34" charset="0"/>
              <a:buChar char="•"/>
              <a:defRPr sz="2000">
                <a:solidFill>
                  <a:srgbClr val="002845"/>
                </a:solidFill>
                <a:latin typeface="Calibri" pitchFamily="34" charset="0"/>
              </a:defRPr>
            </a:lvl3pPr>
            <a:lvl4pPr marL="1600200" indent="-228600" eaLnBrk="0" hangingPunct="0">
              <a:spcBef>
                <a:spcPct val="20000"/>
              </a:spcBef>
              <a:buFont typeface="Arial" pitchFamily="34" charset="0"/>
              <a:buChar char="–"/>
              <a:defRPr sz="2000">
                <a:solidFill>
                  <a:srgbClr val="002845"/>
                </a:solidFill>
                <a:latin typeface="Calibri" pitchFamily="34" charset="0"/>
              </a:defRPr>
            </a:lvl4pPr>
            <a:lvl5pPr marL="2057400" indent="-228600" eaLnBrk="0" hangingPunct="0">
              <a:spcBef>
                <a:spcPct val="20000"/>
              </a:spcBef>
              <a:buFont typeface="Arial" pitchFamily="34" charset="0"/>
              <a:buChar char="»"/>
              <a:defRPr sz="2000">
                <a:solidFill>
                  <a:srgbClr val="00284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9pPr>
          </a:lstStyle>
          <a:p>
            <a:pPr eaLnBrk="1" hangingPunct="1">
              <a:lnSpc>
                <a:spcPct val="80000"/>
              </a:lnSpc>
              <a:spcBef>
                <a:spcPct val="50000"/>
              </a:spcBef>
              <a:buFontTx/>
              <a:buNone/>
            </a:pPr>
            <a:r>
              <a:rPr lang="en-US" altLang="en-US" sz="1400" dirty="0">
                <a:solidFill>
                  <a:prstClr val="black"/>
                </a:solidFill>
                <a:latin typeface="Arial" pitchFamily="34" charset="0"/>
                <a:ea typeface="MS PGothic" pitchFamily="34" charset="-128"/>
              </a:rPr>
              <a:t>Akinbami L. Pediatrics 2009.</a:t>
            </a:r>
          </a:p>
          <a:p>
            <a:pPr eaLnBrk="1" hangingPunct="1">
              <a:lnSpc>
                <a:spcPct val="80000"/>
              </a:lnSpc>
              <a:spcBef>
                <a:spcPct val="50000"/>
              </a:spcBef>
              <a:buFontTx/>
              <a:buNone/>
            </a:pPr>
            <a:r>
              <a:rPr lang="en-US" altLang="en-US" sz="1400" dirty="0">
                <a:solidFill>
                  <a:prstClr val="black"/>
                </a:solidFill>
                <a:latin typeface="Arial" pitchFamily="34" charset="0"/>
                <a:ea typeface="MS PGothic" pitchFamily="34" charset="-128"/>
              </a:rPr>
              <a:t>IMPACT DC, 2012.</a:t>
            </a:r>
          </a:p>
        </p:txBody>
      </p:sp>
      <p:pic>
        <p:nvPicPr>
          <p:cNvPr id="12" name="Picture 8" descr="Logo5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270" y="5895598"/>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208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933450" y="1028700"/>
            <a:ext cx="731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dirty="0">
                <a:solidFill>
                  <a:prstClr val="black"/>
                </a:solidFill>
                <a:latin typeface="Arial" pitchFamily="34" charset="0"/>
                <a:ea typeface="MS PGothic" pitchFamily="34" charset="-128"/>
              </a:rPr>
              <a:t>Child in </a:t>
            </a:r>
            <a:r>
              <a:rPr lang="en-US" altLang="en-US" sz="2000" b="1" dirty="0" smtClean="0">
                <a:solidFill>
                  <a:prstClr val="black"/>
                </a:solidFill>
                <a:latin typeface="Arial" pitchFamily="34" charset="0"/>
                <a:ea typeface="MS PGothic" pitchFamily="34" charset="-128"/>
              </a:rPr>
              <a:t>with Acute Asthma Symptoms</a:t>
            </a:r>
            <a:endParaRPr lang="en-US" altLang="en-US" sz="2800" b="1" dirty="0">
              <a:solidFill>
                <a:prstClr val="black"/>
              </a:solidFill>
              <a:latin typeface="Arial" pitchFamily="34" charset="0"/>
              <a:ea typeface="MS PGothic" pitchFamily="34" charset="-128"/>
            </a:endParaRPr>
          </a:p>
        </p:txBody>
      </p:sp>
      <p:sp>
        <p:nvSpPr>
          <p:cNvPr id="27651" name="Line 3"/>
          <p:cNvSpPr>
            <a:spLocks noChangeShapeType="1"/>
          </p:cNvSpPr>
          <p:nvPr/>
        </p:nvSpPr>
        <p:spPr bwMode="auto">
          <a:xfrm>
            <a:off x="4314825" y="1662112"/>
            <a:ext cx="0" cy="5651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27652" name="Text Box 4"/>
          <p:cNvSpPr txBox="1">
            <a:spLocks noChangeArrowheads="1"/>
          </p:cNvSpPr>
          <p:nvPr/>
        </p:nvSpPr>
        <p:spPr bwMode="auto">
          <a:xfrm>
            <a:off x="2501743" y="2209800"/>
            <a:ext cx="36322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dirty="0">
                <a:solidFill>
                  <a:prstClr val="black"/>
                </a:solidFill>
                <a:latin typeface="Arial" pitchFamily="34" charset="0"/>
                <a:ea typeface="MS PGothic" pitchFamily="34" charset="-128"/>
              </a:rPr>
              <a:t>ED </a:t>
            </a:r>
            <a:r>
              <a:rPr lang="en-US" altLang="en-US" sz="2000" b="1" dirty="0" smtClean="0">
                <a:solidFill>
                  <a:prstClr val="black"/>
                </a:solidFill>
                <a:latin typeface="Arial" pitchFamily="34" charset="0"/>
                <a:ea typeface="MS PGothic" pitchFamily="34" charset="-128"/>
              </a:rPr>
              <a:t>Visit</a:t>
            </a:r>
            <a:endParaRPr lang="en-US" altLang="en-US" sz="2000" b="1" dirty="0">
              <a:solidFill>
                <a:prstClr val="black"/>
              </a:solidFill>
              <a:latin typeface="Arial" pitchFamily="34" charset="0"/>
              <a:ea typeface="MS PGothic" pitchFamily="34" charset="-128"/>
            </a:endParaRPr>
          </a:p>
        </p:txBody>
      </p:sp>
      <p:sp>
        <p:nvSpPr>
          <p:cNvPr id="25606" name="Rectangle 6"/>
          <p:cNvSpPr>
            <a:spLocks noChangeArrowheads="1"/>
          </p:cNvSpPr>
          <p:nvPr/>
        </p:nvSpPr>
        <p:spPr bwMode="auto">
          <a:xfrm>
            <a:off x="3248025" y="3200400"/>
            <a:ext cx="2130425" cy="106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dirty="0">
              <a:solidFill>
                <a:prstClr val="black"/>
              </a:solidFill>
            </a:endParaRPr>
          </a:p>
        </p:txBody>
      </p:sp>
      <p:sp>
        <p:nvSpPr>
          <p:cNvPr id="25607" name="Text Box 7"/>
          <p:cNvSpPr txBox="1">
            <a:spLocks noChangeArrowheads="1"/>
          </p:cNvSpPr>
          <p:nvPr/>
        </p:nvSpPr>
        <p:spPr bwMode="auto">
          <a:xfrm>
            <a:off x="4668681" y="2778124"/>
            <a:ext cx="2286000" cy="376238"/>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i="1" dirty="0">
                <a:solidFill>
                  <a:prstClr val="black"/>
                </a:solidFill>
                <a:latin typeface="Arial" pitchFamily="34" charset="0"/>
                <a:ea typeface="MS PGothic" pitchFamily="34" charset="-128"/>
              </a:rPr>
              <a:t>21% within 30 days</a:t>
            </a:r>
          </a:p>
        </p:txBody>
      </p:sp>
      <p:sp>
        <p:nvSpPr>
          <p:cNvPr id="25608" name="Text Box 8"/>
          <p:cNvSpPr txBox="1">
            <a:spLocks noChangeArrowheads="1"/>
          </p:cNvSpPr>
          <p:nvPr/>
        </p:nvSpPr>
        <p:spPr bwMode="auto">
          <a:xfrm>
            <a:off x="3019425" y="4800600"/>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i="1" dirty="0">
                <a:solidFill>
                  <a:prstClr val="black"/>
                </a:solidFill>
                <a:latin typeface="Arial" pitchFamily="34" charset="0"/>
                <a:ea typeface="MS PGothic" pitchFamily="34" charset="-128"/>
              </a:rPr>
              <a:t>Opportunities for Improved Care</a:t>
            </a:r>
          </a:p>
        </p:txBody>
      </p:sp>
      <p:sp>
        <p:nvSpPr>
          <p:cNvPr id="25609" name="Oval 9"/>
          <p:cNvSpPr>
            <a:spLocks noChangeArrowheads="1"/>
          </p:cNvSpPr>
          <p:nvPr/>
        </p:nvSpPr>
        <p:spPr bwMode="auto">
          <a:xfrm>
            <a:off x="2714625" y="4527550"/>
            <a:ext cx="3276600" cy="11430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dirty="0">
              <a:solidFill>
                <a:prstClr val="black"/>
              </a:solidFill>
            </a:endParaRPr>
          </a:p>
        </p:txBody>
      </p:sp>
      <p:sp>
        <p:nvSpPr>
          <p:cNvPr id="25610" name="Rectangle 10"/>
          <p:cNvSpPr>
            <a:spLocks noChangeArrowheads="1"/>
          </p:cNvSpPr>
          <p:nvPr/>
        </p:nvSpPr>
        <p:spPr bwMode="auto">
          <a:xfrm>
            <a:off x="3352800" y="3352800"/>
            <a:ext cx="1974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dirty="0">
                <a:solidFill>
                  <a:prstClr val="black"/>
                </a:solidFill>
                <a:latin typeface="Arial" pitchFamily="34" charset="0"/>
                <a:ea typeface="MS PGothic" pitchFamily="34" charset="-128"/>
              </a:rPr>
              <a:t>Primary Care Follow-up</a:t>
            </a:r>
          </a:p>
        </p:txBody>
      </p:sp>
      <p:sp>
        <p:nvSpPr>
          <p:cNvPr id="25611" name="Line 11"/>
          <p:cNvSpPr>
            <a:spLocks noChangeShapeType="1"/>
          </p:cNvSpPr>
          <p:nvPr/>
        </p:nvSpPr>
        <p:spPr bwMode="auto">
          <a:xfrm>
            <a:off x="4314825" y="4267200"/>
            <a:ext cx="0" cy="2349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27660" name="Rectangle 12"/>
          <p:cNvSpPr>
            <a:spLocks noChangeArrowheads="1"/>
          </p:cNvSpPr>
          <p:nvPr/>
        </p:nvSpPr>
        <p:spPr bwMode="auto">
          <a:xfrm>
            <a:off x="1389062" y="960437"/>
            <a:ext cx="6283325" cy="701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dirty="0">
              <a:solidFill>
                <a:prstClr val="black"/>
              </a:solidFill>
            </a:endParaRPr>
          </a:p>
        </p:txBody>
      </p:sp>
      <p:sp>
        <p:nvSpPr>
          <p:cNvPr id="25613" name="Text Box 13"/>
          <p:cNvSpPr txBox="1">
            <a:spLocks noChangeArrowheads="1"/>
          </p:cNvSpPr>
          <p:nvPr/>
        </p:nvSpPr>
        <p:spPr bwMode="auto">
          <a:xfrm>
            <a:off x="6781800" y="4572000"/>
            <a:ext cx="1981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1600" i="1" dirty="0">
                <a:solidFill>
                  <a:prstClr val="black"/>
                </a:solidFill>
                <a:latin typeface="Arial" pitchFamily="34" charset="0"/>
                <a:ea typeface="MS PGothic" pitchFamily="34" charset="-128"/>
              </a:rPr>
              <a:t>Liberman D.      Ped Emerg Care 2012.</a:t>
            </a:r>
          </a:p>
        </p:txBody>
      </p:sp>
      <p:sp>
        <p:nvSpPr>
          <p:cNvPr id="25614" name="AutoShape 14"/>
          <p:cNvSpPr>
            <a:spLocks noChangeArrowheads="1"/>
          </p:cNvSpPr>
          <p:nvPr/>
        </p:nvSpPr>
        <p:spPr bwMode="auto">
          <a:xfrm rot="-5400000">
            <a:off x="1436687" y="1605276"/>
            <a:ext cx="939800" cy="10350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pic>
        <p:nvPicPr>
          <p:cNvPr id="15" name="Picture 8" descr="Logo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270" y="5895598"/>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6" name="Rectangle 2"/>
          <p:cNvSpPr>
            <a:spLocks noGrp="1" noChangeArrowheads="1"/>
          </p:cNvSpPr>
          <p:nvPr>
            <p:ph type="title"/>
          </p:nvPr>
        </p:nvSpPr>
        <p:spPr>
          <a:xfrm>
            <a:off x="457200" y="274638"/>
            <a:ext cx="8229600" cy="1143000"/>
          </a:xfrm>
        </p:spPr>
        <p:txBody>
          <a:bodyPr/>
          <a:lstStyle/>
          <a:p>
            <a:r>
              <a:rPr lang="en-US" altLang="en-US" dirty="0" smtClean="0"/>
              <a:t>Traditional Paradigm</a:t>
            </a:r>
            <a:endParaRPr lang="en-US" altLang="en-US" dirty="0"/>
          </a:p>
        </p:txBody>
      </p:sp>
      <p:sp>
        <p:nvSpPr>
          <p:cNvPr id="17" name="Line 3"/>
          <p:cNvSpPr>
            <a:spLocks noChangeShapeType="1"/>
          </p:cNvSpPr>
          <p:nvPr/>
        </p:nvSpPr>
        <p:spPr bwMode="auto">
          <a:xfrm>
            <a:off x="4323285" y="2653524"/>
            <a:ext cx="0" cy="5651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Tree>
    <p:extLst>
      <p:ext uri="{BB962C8B-B14F-4D97-AF65-F5344CB8AC3E}">
        <p14:creationId xmlns:p14="http://schemas.microsoft.com/office/powerpoint/2010/main" val="122332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25613" grpId="0"/>
      <p:bldP spid="256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95894" y="737775"/>
            <a:ext cx="8229600" cy="1143000"/>
          </a:xfrm>
        </p:spPr>
        <p:txBody>
          <a:bodyPr/>
          <a:lstStyle/>
          <a:p>
            <a:r>
              <a:rPr lang="en-US" altLang="en-US" sz="3000" b="1" dirty="0">
                <a:solidFill>
                  <a:srgbClr val="0070C0"/>
                </a:solidFill>
                <a:latin typeface="Arial" panose="020B0604020202020204" pitchFamily="34" charset="0"/>
                <a:cs typeface="Arial" panose="020B0604020202020204" pitchFamily="34" charset="0"/>
              </a:rPr>
              <a:t>Introduction</a:t>
            </a:r>
            <a:endParaRPr lang="en-US" altLang="en-US" sz="3000" dirty="0">
              <a:solidFill>
                <a:srgbClr val="0070C0"/>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1524594" y="2172643"/>
            <a:ext cx="6172200" cy="3969739"/>
          </a:xfrm>
        </p:spPr>
        <p:txBody>
          <a:bodyPr/>
          <a:lstStyle/>
          <a:p>
            <a:pPr>
              <a:defRPr/>
            </a:pPr>
            <a:endParaRPr lang="en-US" dirty="0">
              <a:latin typeface="Arial" pitchFamily="34" charset="0"/>
              <a:cs typeface="Arial" pitchFamily="34" charset="0"/>
            </a:endParaRPr>
          </a:p>
          <a:p>
            <a:pPr>
              <a:defRPr/>
            </a:pPr>
            <a:endParaRPr lang="en-US" dirty="0">
              <a:latin typeface="Arial" pitchFamily="34" charset="0"/>
              <a:cs typeface="Arial" pitchFamily="34" charset="0"/>
            </a:endParaRPr>
          </a:p>
          <a:p>
            <a:pPr>
              <a:defRPr/>
            </a:pPr>
            <a:endParaRPr lang="en-US" dirty="0">
              <a:latin typeface="Arial" pitchFamily="34" charset="0"/>
              <a:cs typeface="Arial" pitchFamily="34" charset="0"/>
            </a:endParaRPr>
          </a:p>
          <a:p>
            <a:pPr>
              <a:defRPr/>
            </a:pPr>
            <a:endParaRPr lang="en-US" dirty="0">
              <a:latin typeface="Arial" pitchFamily="34" charset="0"/>
              <a:cs typeface="Arial" pitchFamily="34" charset="0"/>
            </a:endParaRPr>
          </a:p>
          <a:p>
            <a:pPr marL="0" indent="0" algn="ctr">
              <a:buNone/>
              <a:defRPr/>
            </a:pPr>
            <a:r>
              <a:rPr lang="en-US" sz="2775" b="1" dirty="0">
                <a:solidFill>
                  <a:srgbClr val="0070C0"/>
                </a:solidFill>
                <a:latin typeface="Arial" pitchFamily="34" charset="0"/>
                <a:cs typeface="Arial" pitchFamily="34" charset="0"/>
              </a:rPr>
              <a:t>Tracey Mitchell, RRT, AE-C</a:t>
            </a:r>
          </a:p>
          <a:p>
            <a:pPr marL="0" indent="0" algn="ctr">
              <a:buNone/>
              <a:defRPr/>
            </a:pPr>
            <a:r>
              <a:rPr lang="en-US" b="1" dirty="0">
                <a:latin typeface="Arial" pitchFamily="34" charset="0"/>
                <a:cs typeface="Arial" pitchFamily="34" charset="0"/>
              </a:rPr>
              <a:t>U.S. Environmental Protection Agency</a:t>
            </a:r>
          </a:p>
          <a:p>
            <a:pPr marL="0" indent="0" algn="ctr">
              <a:buNone/>
              <a:defRPr/>
            </a:pPr>
            <a:r>
              <a:rPr lang="en-US" sz="2000" b="1" dirty="0">
                <a:latin typeface="Arial" pitchFamily="34" charset="0"/>
                <a:cs typeface="Arial" pitchFamily="34" charset="0"/>
                <a:hlinkClick r:id="rId3"/>
              </a:rPr>
              <a:t>mitchell.tracey@epa.gov</a:t>
            </a:r>
            <a:endParaRPr lang="en-US" sz="2000" b="1" dirty="0">
              <a:latin typeface="Arial" pitchFamily="34" charset="0"/>
              <a:cs typeface="Arial" pitchFamily="34" charset="0"/>
            </a:endParaRPr>
          </a:p>
          <a:p>
            <a:pPr marL="0" indent="0" algn="ctr">
              <a:buNone/>
              <a:defRPr/>
            </a:pPr>
            <a:r>
              <a:rPr lang="en-US" sz="2000" b="1" dirty="0">
                <a:latin typeface="Arial" pitchFamily="34" charset="0"/>
                <a:cs typeface="Arial" pitchFamily="34" charset="0"/>
              </a:rPr>
              <a:t>202.343.9446</a:t>
            </a:r>
          </a:p>
          <a:p>
            <a:pPr marL="0" indent="0" algn="ctr">
              <a:buNone/>
              <a:defRPr/>
            </a:pPr>
            <a:endParaRPr lang="en-US" b="1" dirty="0">
              <a:latin typeface="Arial" pitchFamily="34" charset="0"/>
              <a:cs typeface="Arial" pitchFamily="34" charset="0"/>
            </a:endParaRPr>
          </a:p>
        </p:txBody>
      </p:sp>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9006" y="1880775"/>
            <a:ext cx="1603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661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833315" y="895290"/>
            <a:ext cx="731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dirty="0">
                <a:solidFill>
                  <a:prstClr val="black"/>
                </a:solidFill>
                <a:latin typeface="Arial" pitchFamily="34" charset="0"/>
                <a:ea typeface="MS PGothic" pitchFamily="34" charset="-128"/>
              </a:rPr>
              <a:t>Child </a:t>
            </a:r>
            <a:r>
              <a:rPr lang="en-US" altLang="en-US" sz="2000" b="1" dirty="0" smtClean="0">
                <a:solidFill>
                  <a:prstClr val="black"/>
                </a:solidFill>
                <a:latin typeface="Arial" pitchFamily="34" charset="0"/>
                <a:ea typeface="MS PGothic" pitchFamily="34" charset="-128"/>
              </a:rPr>
              <a:t>with Acute Symptoms</a:t>
            </a:r>
            <a:endParaRPr lang="en-US" altLang="en-US" sz="2800" b="1" dirty="0">
              <a:solidFill>
                <a:prstClr val="black"/>
              </a:solidFill>
              <a:latin typeface="Arial" pitchFamily="34" charset="0"/>
              <a:ea typeface="MS PGothic" pitchFamily="34" charset="-128"/>
            </a:endParaRPr>
          </a:p>
        </p:txBody>
      </p:sp>
      <p:sp>
        <p:nvSpPr>
          <p:cNvPr id="28675" name="Line 3"/>
          <p:cNvSpPr>
            <a:spLocks noChangeShapeType="1"/>
          </p:cNvSpPr>
          <p:nvPr/>
        </p:nvSpPr>
        <p:spPr bwMode="auto">
          <a:xfrm>
            <a:off x="4295775" y="1524001"/>
            <a:ext cx="0" cy="508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28676" name="Text Box 4"/>
          <p:cNvSpPr txBox="1">
            <a:spLocks noChangeArrowheads="1"/>
          </p:cNvSpPr>
          <p:nvPr/>
        </p:nvSpPr>
        <p:spPr bwMode="auto">
          <a:xfrm>
            <a:off x="2714625" y="2032000"/>
            <a:ext cx="36322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dirty="0">
                <a:solidFill>
                  <a:prstClr val="black"/>
                </a:solidFill>
                <a:latin typeface="Arial" pitchFamily="34" charset="0"/>
                <a:ea typeface="MS PGothic" pitchFamily="34" charset="-128"/>
              </a:rPr>
              <a:t>ED </a:t>
            </a:r>
            <a:r>
              <a:rPr lang="en-US" altLang="en-US" sz="2000" b="1" dirty="0" smtClean="0">
                <a:solidFill>
                  <a:prstClr val="black"/>
                </a:solidFill>
                <a:latin typeface="Arial" pitchFamily="34" charset="0"/>
                <a:ea typeface="MS PGothic" pitchFamily="34" charset="-128"/>
              </a:rPr>
              <a:t>Visit</a:t>
            </a:r>
            <a:endParaRPr lang="en-US" altLang="en-US" sz="2000" b="1" dirty="0">
              <a:solidFill>
                <a:prstClr val="black"/>
              </a:solidFill>
              <a:latin typeface="Arial" pitchFamily="34" charset="0"/>
              <a:ea typeface="MS PGothic" pitchFamily="34" charset="-128"/>
            </a:endParaRPr>
          </a:p>
        </p:txBody>
      </p:sp>
      <p:sp>
        <p:nvSpPr>
          <p:cNvPr id="28677" name="Line 5"/>
          <p:cNvSpPr>
            <a:spLocks noChangeShapeType="1"/>
          </p:cNvSpPr>
          <p:nvPr/>
        </p:nvSpPr>
        <p:spPr bwMode="auto">
          <a:xfrm>
            <a:off x="4295775" y="2438400"/>
            <a:ext cx="0" cy="9366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26630" name="Text Box 6"/>
          <p:cNvSpPr txBox="1">
            <a:spLocks noChangeArrowheads="1"/>
          </p:cNvSpPr>
          <p:nvPr/>
        </p:nvSpPr>
        <p:spPr bwMode="auto">
          <a:xfrm>
            <a:off x="4591050" y="2547937"/>
            <a:ext cx="2286000" cy="650875"/>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i="1" dirty="0">
                <a:solidFill>
                  <a:prstClr val="black"/>
                </a:solidFill>
                <a:latin typeface="Arial" pitchFamily="34" charset="0"/>
                <a:ea typeface="MS PGothic" pitchFamily="34" charset="-128"/>
              </a:rPr>
              <a:t>&gt;70% within 15 days</a:t>
            </a:r>
          </a:p>
        </p:txBody>
      </p:sp>
      <p:sp>
        <p:nvSpPr>
          <p:cNvPr id="26631" name="Text Box 7"/>
          <p:cNvSpPr txBox="1">
            <a:spLocks noChangeArrowheads="1"/>
          </p:cNvSpPr>
          <p:nvPr/>
        </p:nvSpPr>
        <p:spPr bwMode="auto">
          <a:xfrm>
            <a:off x="3026262" y="4672012"/>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i="1" dirty="0">
                <a:solidFill>
                  <a:prstClr val="black"/>
                </a:solidFill>
                <a:latin typeface="Arial" pitchFamily="34" charset="0"/>
                <a:ea typeface="MS PGothic" pitchFamily="34" charset="-128"/>
              </a:rPr>
              <a:t>Opportunities for Improved Care</a:t>
            </a:r>
          </a:p>
        </p:txBody>
      </p:sp>
      <p:sp>
        <p:nvSpPr>
          <p:cNvPr id="26632" name="Oval 8"/>
          <p:cNvSpPr>
            <a:spLocks noChangeArrowheads="1"/>
          </p:cNvSpPr>
          <p:nvPr/>
        </p:nvSpPr>
        <p:spPr bwMode="auto">
          <a:xfrm>
            <a:off x="2714625" y="4419600"/>
            <a:ext cx="3276600" cy="11430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dirty="0">
              <a:solidFill>
                <a:prstClr val="black"/>
              </a:solidFill>
            </a:endParaRPr>
          </a:p>
        </p:txBody>
      </p:sp>
      <p:sp>
        <p:nvSpPr>
          <p:cNvPr id="28681" name="Rectangle 9"/>
          <p:cNvSpPr>
            <a:spLocks noChangeArrowheads="1"/>
          </p:cNvSpPr>
          <p:nvPr/>
        </p:nvSpPr>
        <p:spPr bwMode="auto">
          <a:xfrm>
            <a:off x="1366837" y="822325"/>
            <a:ext cx="6283325" cy="701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dirty="0">
              <a:solidFill>
                <a:prstClr val="black"/>
              </a:solidFill>
            </a:endParaRPr>
          </a:p>
        </p:txBody>
      </p:sp>
      <p:sp>
        <p:nvSpPr>
          <p:cNvPr id="26634" name="Text Box 10"/>
          <p:cNvSpPr txBox="1">
            <a:spLocks noChangeArrowheads="1"/>
          </p:cNvSpPr>
          <p:nvPr/>
        </p:nvSpPr>
        <p:spPr bwMode="auto">
          <a:xfrm>
            <a:off x="6999288" y="2603500"/>
            <a:ext cx="1981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1600" i="1" dirty="0">
                <a:solidFill>
                  <a:prstClr val="black"/>
                </a:solidFill>
                <a:latin typeface="Arial" pitchFamily="34" charset="0"/>
                <a:ea typeface="MS PGothic" pitchFamily="34" charset="-128"/>
              </a:rPr>
              <a:t>Teach SJ.          Arch Ped Adol Med 2006.</a:t>
            </a:r>
          </a:p>
        </p:txBody>
      </p:sp>
      <p:pic>
        <p:nvPicPr>
          <p:cNvPr id="28683" name="Picture 11" descr="Logo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250" y="3375025"/>
            <a:ext cx="2343150" cy="811213"/>
          </a:xfrm>
          <a:prstGeom prst="rect">
            <a:avLst/>
          </a:prstGeom>
          <a:noFill/>
          <a:ln w="38100">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26636" name="Rectangle 12"/>
          <p:cNvSpPr>
            <a:spLocks noChangeArrowheads="1"/>
          </p:cNvSpPr>
          <p:nvPr/>
        </p:nvSpPr>
        <p:spPr bwMode="auto">
          <a:xfrm>
            <a:off x="6149975" y="4184650"/>
            <a:ext cx="1974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dirty="0">
                <a:solidFill>
                  <a:prstClr val="black"/>
                </a:solidFill>
                <a:latin typeface="Arial" pitchFamily="34" charset="0"/>
                <a:ea typeface="MS PGothic" pitchFamily="34" charset="-128"/>
              </a:rPr>
              <a:t>Primary Care Follow-up</a:t>
            </a:r>
          </a:p>
        </p:txBody>
      </p:sp>
      <p:sp>
        <p:nvSpPr>
          <p:cNvPr id="26637" name="Rectangle 13"/>
          <p:cNvSpPr>
            <a:spLocks noChangeArrowheads="1"/>
          </p:cNvSpPr>
          <p:nvPr/>
        </p:nvSpPr>
        <p:spPr bwMode="auto">
          <a:xfrm>
            <a:off x="5991225" y="4073525"/>
            <a:ext cx="2286000" cy="94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dirty="0">
              <a:solidFill>
                <a:prstClr val="black"/>
              </a:solidFill>
            </a:endParaRPr>
          </a:p>
        </p:txBody>
      </p:sp>
      <p:sp>
        <p:nvSpPr>
          <p:cNvPr id="26638" name="Line 14"/>
          <p:cNvSpPr>
            <a:spLocks noChangeShapeType="1"/>
          </p:cNvSpPr>
          <p:nvPr/>
        </p:nvSpPr>
        <p:spPr bwMode="auto">
          <a:xfrm>
            <a:off x="5492295" y="3693868"/>
            <a:ext cx="504825" cy="525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26639" name="Line 15"/>
          <p:cNvSpPr>
            <a:spLocks noChangeShapeType="1"/>
          </p:cNvSpPr>
          <p:nvPr/>
        </p:nvSpPr>
        <p:spPr bwMode="auto">
          <a:xfrm flipH="1">
            <a:off x="5486400" y="4221956"/>
            <a:ext cx="504825" cy="395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172200"/>
            <a:ext cx="17494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
          <p:cNvSpPr>
            <a:spLocks noGrp="1" noChangeArrowheads="1"/>
          </p:cNvSpPr>
          <p:nvPr>
            <p:ph type="title"/>
          </p:nvPr>
        </p:nvSpPr>
        <p:spPr>
          <a:xfrm>
            <a:off x="457200" y="274638"/>
            <a:ext cx="8229600" cy="1143000"/>
          </a:xfrm>
        </p:spPr>
        <p:txBody>
          <a:bodyPr/>
          <a:lstStyle/>
          <a:p>
            <a:r>
              <a:rPr lang="en-US" altLang="en-US" dirty="0" smtClean="0"/>
              <a:t>IMPACT DC’s Conceptual Model</a:t>
            </a:r>
            <a:endParaRPr lang="en-US" altLang="en-US" dirty="0"/>
          </a:p>
        </p:txBody>
      </p:sp>
    </p:spTree>
    <p:extLst>
      <p:ext uri="{BB962C8B-B14F-4D97-AF65-F5344CB8AC3E}">
        <p14:creationId xmlns:p14="http://schemas.microsoft.com/office/powerpoint/2010/main" val="2086342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3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31">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P spid="26632" grpId="0" animBg="1"/>
      <p:bldP spid="26634" grpId="0"/>
      <p:bldP spid="26636" grpId="0"/>
      <p:bldP spid="26637" grpId="0" animBg="1"/>
      <p:bldP spid="26638" grpId="0" animBg="1"/>
      <p:bldP spid="266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solidFill>
                  <a:srgbClr val="FF0000"/>
                </a:solidFill>
              </a:rPr>
              <a:t>IMPACT </a:t>
            </a:r>
            <a:r>
              <a:rPr lang="en-US" altLang="en-US" sz="3200" dirty="0" smtClean="0">
                <a:solidFill>
                  <a:srgbClr val="FF0000"/>
                </a:solidFill>
              </a:rPr>
              <a:t>DC Clinic: </a:t>
            </a:r>
            <a:r>
              <a:rPr lang="en-US" altLang="en-US" sz="3200" dirty="0">
                <a:solidFill>
                  <a:srgbClr val="FF0000"/>
                </a:solidFill>
              </a:rPr>
              <a:t>Nuts &amp; Bolts</a:t>
            </a:r>
            <a:endParaRPr lang="en-US" sz="3200" dirty="0">
              <a:solidFill>
                <a:srgbClr val="FF0000"/>
              </a:solidFill>
            </a:endParaRPr>
          </a:p>
        </p:txBody>
      </p:sp>
      <p:sp>
        <p:nvSpPr>
          <p:cNvPr id="4" name="Text Placeholder 3"/>
          <p:cNvSpPr>
            <a:spLocks noGrp="1"/>
          </p:cNvSpPr>
          <p:nvPr>
            <p:ph type="body" sz="quarter" idx="13"/>
          </p:nvPr>
        </p:nvSpPr>
        <p:spPr>
          <a:xfrm>
            <a:off x="545833" y="1590179"/>
            <a:ext cx="8223306" cy="4454557"/>
          </a:xfrm>
        </p:spPr>
        <p:txBody>
          <a:bodyPr>
            <a:normAutofit/>
          </a:bodyPr>
          <a:lstStyle/>
          <a:p>
            <a:pPr marL="457200" indent="-457200">
              <a:buFont typeface="Arial" panose="020B0604020202020204" pitchFamily="34" charset="0"/>
              <a:buChar char="•"/>
            </a:pPr>
            <a:r>
              <a:rPr lang="en-US" altLang="en-US" sz="2800" dirty="0" smtClean="0"/>
              <a:t>Occurs within 2-4 weeks of hospital visit… </a:t>
            </a:r>
            <a:r>
              <a:rPr lang="en-US" sz="2800" i="1" dirty="0" smtClean="0"/>
              <a:t>leveraging </a:t>
            </a:r>
            <a:r>
              <a:rPr lang="en-US" sz="2800" i="1" dirty="0"/>
              <a:t>the teachable moment</a:t>
            </a:r>
          </a:p>
          <a:p>
            <a:pPr marL="457200" indent="-457200">
              <a:buFont typeface="Arial" panose="020B0604020202020204" pitchFamily="34" charset="0"/>
              <a:buChar char="•"/>
            </a:pPr>
            <a:r>
              <a:rPr lang="en-US" altLang="en-US" sz="2800" dirty="0" smtClean="0"/>
              <a:t>Based </a:t>
            </a:r>
            <a:r>
              <a:rPr lang="en-US" altLang="en-US" sz="2800" dirty="0"/>
              <a:t>on NIH Guidelines for Asthma </a:t>
            </a:r>
            <a:r>
              <a:rPr lang="en-US" altLang="en-US" sz="2800" dirty="0" smtClean="0"/>
              <a:t>Care</a:t>
            </a:r>
          </a:p>
          <a:p>
            <a:pPr marL="457200" indent="-457200">
              <a:buFont typeface="Arial" panose="020B0604020202020204" pitchFamily="34" charset="0"/>
              <a:buChar char="•"/>
            </a:pPr>
            <a:r>
              <a:rPr lang="en-US" altLang="en-US" sz="2800" dirty="0" smtClean="0"/>
              <a:t>Education, Environmental Management and Clinical Care</a:t>
            </a:r>
          </a:p>
          <a:p>
            <a:pPr marL="457200" indent="-457200">
              <a:buFont typeface="Arial" panose="020B0604020202020204" pitchFamily="34" charset="0"/>
              <a:buChar char="•"/>
            </a:pPr>
            <a:r>
              <a:rPr lang="en-US" altLang="en-US" sz="2800" dirty="0" smtClean="0"/>
              <a:t>Patient-centered approach</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1" y="6019871"/>
            <a:ext cx="1636714" cy="59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01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Line 2"/>
          <p:cNvSpPr>
            <a:spLocks noChangeShapeType="1"/>
          </p:cNvSpPr>
          <p:nvPr/>
        </p:nvSpPr>
        <p:spPr bwMode="auto">
          <a:xfrm>
            <a:off x="2509157" y="2971800"/>
            <a:ext cx="1600200" cy="1524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467971" name="Rectangle 3"/>
          <p:cNvSpPr>
            <a:spLocks noGrp="1" noChangeArrowheads="1"/>
          </p:cNvSpPr>
          <p:nvPr>
            <p:ph type="title"/>
          </p:nvPr>
        </p:nvSpPr>
        <p:spPr/>
        <p:txBody>
          <a:bodyPr>
            <a:normAutofit/>
          </a:bodyPr>
          <a:lstStyle/>
          <a:p>
            <a:r>
              <a:rPr lang="en-US" altLang="en-US" dirty="0" smtClean="0"/>
              <a:t>Randomized Controlled Trial</a:t>
            </a:r>
            <a:r>
              <a:rPr lang="en-US" altLang="en-US" sz="3600" i="1" dirty="0"/>
              <a:t/>
            </a:r>
            <a:br>
              <a:rPr lang="en-US" altLang="en-US" sz="3600" i="1" dirty="0"/>
            </a:br>
            <a:endParaRPr lang="en-US" altLang="en-US" sz="2000" i="1" dirty="0"/>
          </a:p>
        </p:txBody>
      </p:sp>
      <p:sp>
        <p:nvSpPr>
          <p:cNvPr id="467974" name="Text Box 6"/>
          <p:cNvSpPr txBox="1">
            <a:spLocks noChangeArrowheads="1"/>
          </p:cNvSpPr>
          <p:nvPr/>
        </p:nvSpPr>
        <p:spPr bwMode="auto">
          <a:xfrm>
            <a:off x="4795157" y="2590800"/>
            <a:ext cx="2819400" cy="406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prstClr val="white"/>
                </a:solidFill>
              </a:rPr>
              <a:t>244 Control Group</a:t>
            </a:r>
          </a:p>
        </p:txBody>
      </p:sp>
      <p:sp>
        <p:nvSpPr>
          <p:cNvPr id="467975" name="Line 7"/>
          <p:cNvSpPr>
            <a:spLocks noChangeShapeType="1"/>
          </p:cNvSpPr>
          <p:nvPr/>
        </p:nvSpPr>
        <p:spPr bwMode="auto">
          <a:xfrm flipH="1">
            <a:off x="2890157" y="1600200"/>
            <a:ext cx="1447800" cy="762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467976" name="Line 8"/>
          <p:cNvSpPr>
            <a:spLocks noChangeShapeType="1"/>
          </p:cNvSpPr>
          <p:nvPr/>
        </p:nvSpPr>
        <p:spPr bwMode="auto">
          <a:xfrm>
            <a:off x="4337957" y="1600200"/>
            <a:ext cx="1371600" cy="762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467978" name="Line 10"/>
          <p:cNvSpPr>
            <a:spLocks noChangeShapeType="1"/>
          </p:cNvSpPr>
          <p:nvPr/>
        </p:nvSpPr>
        <p:spPr bwMode="auto">
          <a:xfrm flipH="1">
            <a:off x="4795157" y="3008086"/>
            <a:ext cx="1371600" cy="164011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5" name="Line 2"/>
          <p:cNvSpPr>
            <a:spLocks noChangeShapeType="1"/>
          </p:cNvSpPr>
          <p:nvPr/>
        </p:nvSpPr>
        <p:spPr bwMode="auto">
          <a:xfrm>
            <a:off x="2699657" y="2997200"/>
            <a:ext cx="1562100" cy="165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FF0000"/>
              </a:solidFill>
            </a:endParaRPr>
          </a:p>
        </p:txBody>
      </p:sp>
      <p:sp>
        <p:nvSpPr>
          <p:cNvPr id="16" name="Text Box 4"/>
          <p:cNvSpPr txBox="1">
            <a:spLocks noChangeArrowheads="1"/>
          </p:cNvSpPr>
          <p:nvPr/>
        </p:nvSpPr>
        <p:spPr bwMode="auto">
          <a:xfrm>
            <a:off x="3118757" y="1346200"/>
            <a:ext cx="2819400" cy="406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solidFill>
                  <a:prstClr val="black"/>
                </a:solidFill>
              </a:rPr>
              <a:t>488 Patients Enrolled</a:t>
            </a:r>
          </a:p>
        </p:txBody>
      </p:sp>
      <p:sp>
        <p:nvSpPr>
          <p:cNvPr id="17" name="Text Box 5"/>
          <p:cNvSpPr txBox="1">
            <a:spLocks noChangeArrowheads="1"/>
          </p:cNvSpPr>
          <p:nvPr/>
        </p:nvSpPr>
        <p:spPr bwMode="auto">
          <a:xfrm>
            <a:off x="1464128" y="2590800"/>
            <a:ext cx="2819400" cy="406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solidFill>
                  <a:prstClr val="black"/>
                </a:solidFill>
              </a:rPr>
              <a:t>244 Intervention Group </a:t>
            </a:r>
          </a:p>
        </p:txBody>
      </p:sp>
      <p:sp>
        <p:nvSpPr>
          <p:cNvPr id="18" name="Text Box 6"/>
          <p:cNvSpPr txBox="1">
            <a:spLocks noChangeArrowheads="1"/>
          </p:cNvSpPr>
          <p:nvPr/>
        </p:nvSpPr>
        <p:spPr bwMode="auto">
          <a:xfrm>
            <a:off x="4795157" y="2601686"/>
            <a:ext cx="2819400" cy="406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solidFill>
                  <a:prstClr val="black"/>
                </a:solidFill>
              </a:rPr>
              <a:t>244 Control Group</a:t>
            </a:r>
          </a:p>
        </p:txBody>
      </p:sp>
      <p:sp>
        <p:nvSpPr>
          <p:cNvPr id="19" name="Line 7"/>
          <p:cNvSpPr>
            <a:spLocks noChangeShapeType="1"/>
          </p:cNvSpPr>
          <p:nvPr/>
        </p:nvSpPr>
        <p:spPr bwMode="auto">
          <a:xfrm flipH="1">
            <a:off x="3118757" y="1752600"/>
            <a:ext cx="1371600" cy="762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FF0000"/>
              </a:solidFill>
            </a:endParaRPr>
          </a:p>
        </p:txBody>
      </p:sp>
      <p:sp>
        <p:nvSpPr>
          <p:cNvPr id="20" name="Line 8"/>
          <p:cNvSpPr>
            <a:spLocks noChangeShapeType="1"/>
          </p:cNvSpPr>
          <p:nvPr/>
        </p:nvSpPr>
        <p:spPr bwMode="auto">
          <a:xfrm>
            <a:off x="4490357" y="1752600"/>
            <a:ext cx="1371600" cy="762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FF0000"/>
              </a:solidFill>
            </a:endParaRPr>
          </a:p>
        </p:txBody>
      </p:sp>
      <p:sp>
        <p:nvSpPr>
          <p:cNvPr id="21" name="Text Box 9"/>
          <p:cNvSpPr txBox="1">
            <a:spLocks noChangeArrowheads="1"/>
          </p:cNvSpPr>
          <p:nvPr/>
        </p:nvSpPr>
        <p:spPr bwMode="auto">
          <a:xfrm>
            <a:off x="2356757" y="4876800"/>
            <a:ext cx="4343400" cy="711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solidFill>
                  <a:prstClr val="black"/>
                </a:solidFill>
              </a:rPr>
              <a:t>Outcomes assessed at 1, 3, and 6m and analyzed by intention-to-treat</a:t>
            </a:r>
          </a:p>
        </p:txBody>
      </p:sp>
      <p:sp>
        <p:nvSpPr>
          <p:cNvPr id="23" name="Text Box 11"/>
          <p:cNvSpPr txBox="1">
            <a:spLocks noChangeArrowheads="1"/>
          </p:cNvSpPr>
          <p:nvPr/>
        </p:nvSpPr>
        <p:spPr bwMode="auto">
          <a:xfrm>
            <a:off x="1937657" y="3808998"/>
            <a:ext cx="1524000" cy="3794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prstClr val="black"/>
                </a:solidFill>
              </a:rPr>
              <a:t>Intervention</a:t>
            </a:r>
          </a:p>
        </p:txBody>
      </p:sp>
      <p:sp>
        <p:nvSpPr>
          <p:cNvPr id="24" name="Text Box 12"/>
          <p:cNvSpPr txBox="1">
            <a:spLocks noChangeArrowheads="1"/>
          </p:cNvSpPr>
          <p:nvPr/>
        </p:nvSpPr>
        <p:spPr bwMode="auto">
          <a:xfrm>
            <a:off x="5480957" y="3833514"/>
            <a:ext cx="1447800" cy="3794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prstClr val="black"/>
                </a:solidFill>
              </a:rPr>
              <a:t>Usual Care</a:t>
            </a:r>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172200"/>
            <a:ext cx="1749425" cy="573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508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457200" y="381000"/>
            <a:ext cx="86868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noAutofit/>
          </a:bodyPr>
          <a:lstStyle/>
          <a:p>
            <a:pPr eaLnBrk="1" hangingPunct="1"/>
            <a:r>
              <a:rPr lang="en-US" altLang="en-US" dirty="0"/>
              <a:t>ED Visits in First Six Months</a:t>
            </a:r>
            <a:r>
              <a:rPr lang="en-US" altLang="en-US" sz="2800" cap="none" dirty="0" smtClean="0">
                <a:solidFill>
                  <a:srgbClr val="C00000"/>
                </a:solidFill>
              </a:rPr>
              <a:t> </a:t>
            </a:r>
            <a:r>
              <a:rPr lang="en-US" altLang="en-US" dirty="0"/>
              <a:t>after</a:t>
            </a:r>
            <a:r>
              <a:rPr lang="en-US" altLang="en-US" sz="2800" cap="none" dirty="0" smtClean="0">
                <a:solidFill>
                  <a:srgbClr val="C00000"/>
                </a:solidFill>
              </a:rPr>
              <a:t> </a:t>
            </a:r>
            <a:r>
              <a:rPr lang="en-US" altLang="en-US" dirty="0"/>
              <a:t>Intervention</a:t>
            </a:r>
          </a:p>
        </p:txBody>
      </p:sp>
      <p:graphicFrame>
        <p:nvGraphicFramePr>
          <p:cNvPr id="34819" name="Object 3"/>
          <p:cNvGraphicFramePr>
            <a:graphicFrameLocks noGrp="1" noChangeAspect="1"/>
          </p:cNvGraphicFramePr>
          <p:nvPr>
            <p:ph type="chart" idx="4294967295"/>
            <p:extLst/>
          </p:nvPr>
        </p:nvGraphicFramePr>
        <p:xfrm>
          <a:off x="762000" y="1371601"/>
          <a:ext cx="7404100" cy="4499459"/>
        </p:xfrm>
        <a:graphic>
          <a:graphicData uri="http://schemas.openxmlformats.org/presentationml/2006/ole">
            <mc:AlternateContent xmlns:mc="http://schemas.openxmlformats.org/markup-compatibility/2006">
              <mc:Choice xmlns:v="urn:schemas-microsoft-com:vml" Requires="v">
                <p:oleObj spid="_x0000_s2055" name="Chart" r:id="rId4" imgW="7772454" imgH="4114776" progId="MSGraph.Chart.8">
                  <p:embed followColorScheme="full"/>
                </p:oleObj>
              </mc:Choice>
              <mc:Fallback>
                <p:oleObj name="Chart" r:id="rId4" imgW="7772454" imgH="4114776" progId="MSGraph.Chart.8">
                  <p:embed followColorScheme="full"/>
                  <p:pic>
                    <p:nvPicPr>
                      <p:cNvPr id="0" name=""/>
                      <p:cNvPicPr>
                        <a:picLocks noGrp="1" noChangeAspect="1" noChangeArrowheads="1"/>
                      </p:cNvPicPr>
                      <p:nvPr/>
                    </p:nvPicPr>
                    <p:blipFill>
                      <a:blip r:embed="rId5"/>
                      <a:srcRect/>
                      <a:stretch>
                        <a:fillRect/>
                      </a:stretch>
                    </p:blipFill>
                    <p:spPr bwMode="auto">
                      <a:xfrm>
                        <a:off x="762000" y="1371601"/>
                        <a:ext cx="7404100" cy="4499459"/>
                      </a:xfrm>
                      <a:prstGeom prst="rect">
                        <a:avLst/>
                      </a:prstGeom>
                      <a:noFill/>
                      <a:ln>
                        <a:noFill/>
                      </a:ln>
                      <a:extLst/>
                    </p:spPr>
                  </p:pic>
                </p:oleObj>
              </mc:Fallback>
            </mc:AlternateContent>
          </a:graphicData>
        </a:graphic>
      </p:graphicFrame>
      <p:sp>
        <p:nvSpPr>
          <p:cNvPr id="46085" name="Text Box 5"/>
          <p:cNvSpPr txBox="1">
            <a:spLocks noChangeArrowheads="1"/>
          </p:cNvSpPr>
          <p:nvPr/>
        </p:nvSpPr>
        <p:spPr bwMode="auto">
          <a:xfrm>
            <a:off x="5486400" y="2057400"/>
            <a:ext cx="3094038"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2000" dirty="0">
                <a:solidFill>
                  <a:prstClr val="black"/>
                </a:solidFill>
                <a:latin typeface="Arial" pitchFamily="34" charset="0"/>
                <a:ea typeface="MS PGothic" pitchFamily="34" charset="-128"/>
              </a:rPr>
              <a:t>RR=0.54 (0.40, 0.72)</a:t>
            </a:r>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5825533"/>
            <a:ext cx="35179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223285"/>
            <a:ext cx="17494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559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bwMode="auto">
          <a:xfrm>
            <a:off x="301898" y="304800"/>
            <a:ext cx="845185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normAutofit/>
          </a:bodyPr>
          <a:lstStyle/>
          <a:p>
            <a:pPr eaLnBrk="1" hangingPunct="1"/>
            <a:r>
              <a:rPr lang="en-US" altLang="en-US" sz="2800" cap="none" dirty="0" smtClean="0"/>
              <a:t>Compliance with Inhaled Corticosteroids</a:t>
            </a:r>
          </a:p>
        </p:txBody>
      </p:sp>
      <p:graphicFrame>
        <p:nvGraphicFramePr>
          <p:cNvPr id="33795" name="Object 3"/>
          <p:cNvGraphicFramePr>
            <a:graphicFrameLocks noGrp="1" noChangeAspect="1"/>
          </p:cNvGraphicFramePr>
          <p:nvPr>
            <p:ph type="chart" idx="4294967295"/>
            <p:extLst/>
          </p:nvPr>
        </p:nvGraphicFramePr>
        <p:xfrm>
          <a:off x="76200" y="1666875"/>
          <a:ext cx="7772400" cy="4114800"/>
        </p:xfrm>
        <a:graphic>
          <a:graphicData uri="http://schemas.openxmlformats.org/presentationml/2006/ole">
            <mc:AlternateContent xmlns:mc="http://schemas.openxmlformats.org/markup-compatibility/2006">
              <mc:Choice xmlns:v="urn:schemas-microsoft-com:vml" Requires="v">
                <p:oleObj spid="_x0000_s3079" name="Chart" r:id="rId4" imgW="7772454" imgH="4114776" progId="MSGraph.Chart.8">
                  <p:embed followColorScheme="full"/>
                </p:oleObj>
              </mc:Choice>
              <mc:Fallback>
                <p:oleObj name="Chart" r:id="rId4" imgW="7772454" imgH="4114776" progId="MSGraph.Chart.8">
                  <p:embed followColorScheme="full"/>
                  <p:pic>
                    <p:nvPicPr>
                      <p:cNvPr id="0" name=""/>
                      <p:cNvPicPr>
                        <a:picLocks noGrp="1" noChangeAspect="1" noChangeArrowheads="1"/>
                      </p:cNvPicPr>
                      <p:nvPr/>
                    </p:nvPicPr>
                    <p:blipFill>
                      <a:blip r:embed="rId5"/>
                      <a:srcRect/>
                      <a:stretch>
                        <a:fillRect/>
                      </a:stretch>
                    </p:blipFill>
                    <p:spPr bwMode="auto">
                      <a:xfrm>
                        <a:off x="76200" y="16668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0" name="Text Box 4"/>
          <p:cNvSpPr txBox="1">
            <a:spLocks noChangeArrowheads="1"/>
          </p:cNvSpPr>
          <p:nvPr/>
        </p:nvSpPr>
        <p:spPr bwMode="auto">
          <a:xfrm>
            <a:off x="6097588" y="1804988"/>
            <a:ext cx="1604962"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2000" dirty="0">
                <a:solidFill>
                  <a:prstClr val="black"/>
                </a:solidFill>
                <a:latin typeface="Arial" pitchFamily="34" charset="0"/>
                <a:ea typeface="MS PGothic" pitchFamily="34" charset="-128"/>
              </a:rPr>
              <a:t>adjRR=2.03   (1.57, 2.63)</a:t>
            </a:r>
          </a:p>
        </p:txBody>
      </p:sp>
      <p:sp>
        <p:nvSpPr>
          <p:cNvPr id="45061" name="Line 5"/>
          <p:cNvSpPr>
            <a:spLocks noChangeShapeType="1"/>
          </p:cNvSpPr>
          <p:nvPr/>
        </p:nvSpPr>
        <p:spPr bwMode="auto">
          <a:xfrm flipV="1">
            <a:off x="5934076" y="2565106"/>
            <a:ext cx="163512" cy="4254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33798" name="Text Box 6"/>
          <p:cNvSpPr txBox="1">
            <a:spLocks noChangeArrowheads="1"/>
          </p:cNvSpPr>
          <p:nvPr/>
        </p:nvSpPr>
        <p:spPr bwMode="auto">
          <a:xfrm>
            <a:off x="2592388" y="5951308"/>
            <a:ext cx="3505200" cy="3143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1400" i="1" dirty="0">
                <a:solidFill>
                  <a:prstClr val="black"/>
                </a:solidFill>
                <a:latin typeface="Arial" pitchFamily="34" charset="0"/>
                <a:ea typeface="MS PGothic" pitchFamily="34" charset="-128"/>
              </a:rPr>
              <a:t>Teach SJ. Arch Ped Adol Med. May 2006.</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86621"/>
            <a:ext cx="17494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420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Health Outcomes from Clinic</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Decreased ED utilization</a:t>
            </a:r>
          </a:p>
          <a:p>
            <a:r>
              <a:rPr lang="en-US" dirty="0" smtClean="0"/>
              <a:t>Increased use of controller medications, asthma action plans, and trigger avoidance behaviors</a:t>
            </a:r>
          </a:p>
          <a:p>
            <a:r>
              <a:rPr lang="en-US" dirty="0" smtClean="0"/>
              <a:t>Identified challenge of transition </a:t>
            </a:r>
            <a:r>
              <a:rPr lang="en-US" dirty="0"/>
              <a:t>to primary </a:t>
            </a:r>
            <a:r>
              <a:rPr lang="en-US" dirty="0" smtClean="0"/>
              <a:t>care</a:t>
            </a:r>
            <a:endParaRPr lang="en-US" dirty="0"/>
          </a:p>
        </p:txBody>
      </p:sp>
      <p:graphicFrame>
        <p:nvGraphicFramePr>
          <p:cNvPr id="6" name="Content Placeholder 5"/>
          <p:cNvGraphicFramePr>
            <a:graphicFrameLocks noGrp="1"/>
          </p:cNvGraphicFramePr>
          <p:nvPr>
            <p:ph sz="half" idx="2"/>
            <p:extLst/>
          </p:nvPr>
        </p:nvGraphicFramePr>
        <p:xfrm>
          <a:off x="4648200" y="2590800"/>
          <a:ext cx="4038600" cy="2194560"/>
        </p:xfrm>
        <a:graphic>
          <a:graphicData uri="http://schemas.openxmlformats.org/drawingml/2006/table">
            <a:tbl>
              <a:tblPr firstRow="1" bandRow="1">
                <a:tableStyleId>{5C22544A-7EE6-4342-B048-85BDC9FD1C3A}</a:tableStyleId>
              </a:tblPr>
              <a:tblGrid>
                <a:gridCol w="1346200"/>
                <a:gridCol w="1346200"/>
                <a:gridCol w="1346200"/>
              </a:tblGrid>
              <a:tr h="370840">
                <a:tc gridSpan="3">
                  <a:txBody>
                    <a:bodyPr/>
                    <a:lstStyle/>
                    <a:p>
                      <a:pPr algn="ctr"/>
                      <a:r>
                        <a:rPr lang="en-US" dirty="0" smtClean="0"/>
                        <a:t>Sample</a:t>
                      </a:r>
                      <a:r>
                        <a:rPr lang="en-US" baseline="0" dirty="0" smtClean="0"/>
                        <a:t> of </a:t>
                      </a:r>
                      <a:r>
                        <a:rPr lang="en-US" dirty="0" smtClean="0"/>
                        <a:t>2016</a:t>
                      </a:r>
                      <a:r>
                        <a:rPr lang="en-US" baseline="0" dirty="0" smtClean="0"/>
                        <a:t> Patients</a:t>
                      </a:r>
                      <a:r>
                        <a:rPr lang="en-US" dirty="0" smtClean="0"/>
                        <a:t>  </a:t>
                      </a:r>
                    </a:p>
                    <a:p>
                      <a:pPr algn="ctr"/>
                      <a:r>
                        <a:rPr lang="en-US" dirty="0" smtClean="0"/>
                        <a:t>Post IMPACT</a:t>
                      </a:r>
                      <a:r>
                        <a:rPr lang="en-US" baseline="0" dirty="0" smtClean="0"/>
                        <a:t> DC </a:t>
                      </a:r>
                      <a:endParaRPr lang="en-US" dirty="0"/>
                    </a:p>
                  </a:txBody>
                  <a:tcPr/>
                </a:tc>
                <a:tc hMerge="1">
                  <a:txBody>
                    <a:bodyPr/>
                    <a:lstStyle/>
                    <a:p>
                      <a:pPr algn="ctr"/>
                      <a:endParaRPr lang="en-US" dirty="0"/>
                    </a:p>
                  </a:txBody>
                  <a:tcPr/>
                </a:tc>
                <a:tc hMerge="1">
                  <a:txBody>
                    <a:bodyPr/>
                    <a:lstStyle/>
                    <a:p>
                      <a:pPr algn="ct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effectLst/>
                        </a:rPr>
                        <a:t>Number of ED Visits for Asthma </a:t>
                      </a:r>
                      <a:endParaRPr lang="en-US" sz="1800" b="1" i="0" u="none" strike="noStrike" dirty="0" smtClean="0">
                        <a:solidFill>
                          <a:srgbClr val="000000"/>
                        </a:solidFill>
                        <a:effectLst/>
                        <a:latin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effectLst/>
                        </a:rPr>
                        <a:t>Number of IP for Asthma </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effectLst/>
                        </a:rPr>
                        <a:t>Number of PCP Visits for Asthma</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effectLst/>
                        </a:rPr>
                        <a:t>-75%</a:t>
                      </a:r>
                      <a:endParaRPr lang="en-US" sz="1800" b="0" i="0" u="none" strike="noStrike" dirty="0" smtClean="0">
                        <a:solidFill>
                          <a:srgbClr val="000000"/>
                        </a:solidFill>
                        <a:effectLst/>
                        <a:latin typeface="+mn-lt"/>
                      </a:endParaRPr>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effectLst/>
                        </a:rPr>
                        <a:t>-67%</a:t>
                      </a:r>
                      <a:endParaRPr lang="en-US" sz="1800" b="0" i="0" u="none" strike="noStrike" dirty="0" smtClean="0">
                        <a:solidFill>
                          <a:srgbClr val="000000"/>
                        </a:solidFill>
                        <a:effectLst/>
                        <a:latin typeface="+mn-lt"/>
                      </a:endParaRPr>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effectLst/>
                        </a:rPr>
                        <a:t>17%</a:t>
                      </a:r>
                      <a:endParaRPr lang="en-US" sz="1800" b="0" i="0" u="none" strike="noStrike" dirty="0" smtClean="0">
                        <a:solidFill>
                          <a:srgbClr val="000000"/>
                        </a:solidFill>
                        <a:effectLst/>
                        <a:latin typeface="+mn-lt"/>
                      </a:endParaRPr>
                    </a:p>
                    <a:p>
                      <a:pPr algn="ctr"/>
                      <a:endParaRPr lang="en-US" dirty="0"/>
                    </a:p>
                  </a:txBody>
                  <a:tcPr/>
                </a:tc>
              </a:tr>
            </a:tbl>
          </a:graphicData>
        </a:graphic>
      </p:graphicFrame>
    </p:spTree>
    <p:extLst>
      <p:ext uri="{BB962C8B-B14F-4D97-AF65-F5344CB8AC3E}">
        <p14:creationId xmlns:p14="http://schemas.microsoft.com/office/powerpoint/2010/main" val="2890720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DC 2006 </a:t>
            </a:r>
            <a:endParaRPr lang="en-US" dirty="0"/>
          </a:p>
        </p:txBody>
      </p:sp>
      <p:sp>
        <p:nvSpPr>
          <p:cNvPr id="3" name="Text Placeholder 2"/>
          <p:cNvSpPr>
            <a:spLocks noGrp="1"/>
          </p:cNvSpPr>
          <p:nvPr>
            <p:ph type="body" idx="1"/>
          </p:nvPr>
        </p:nvSpPr>
        <p:spPr/>
        <p:txBody>
          <a:bodyPr>
            <a:normAutofit fontScale="77500" lnSpcReduction="20000"/>
          </a:bodyPr>
          <a:lstStyle/>
          <a:p>
            <a:r>
              <a:rPr lang="en-US" dirty="0" smtClean="0"/>
              <a:t>Winning the National Environmental Leadership Award in Asthma Management</a:t>
            </a:r>
            <a:endParaRPr lang="en-US" dirty="0"/>
          </a:p>
        </p:txBody>
      </p:sp>
    </p:spTree>
    <p:extLst>
      <p:ext uri="{BB962C8B-B14F-4D97-AF65-F5344CB8AC3E}">
        <p14:creationId xmlns:p14="http://schemas.microsoft.com/office/powerpoint/2010/main" val="23378390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457200" y="993228"/>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304800" y="274638"/>
            <a:ext cx="8534400" cy="1143000"/>
          </a:xfrm>
        </p:spPr>
        <p:txBody>
          <a:bodyPr>
            <a:normAutofit/>
          </a:bodyPr>
          <a:lstStyle/>
          <a:p>
            <a:r>
              <a:rPr lang="en-US" sz="2800" dirty="0"/>
              <a:t>IMPACT DC Asthma </a:t>
            </a:r>
            <a:r>
              <a:rPr lang="en-US" sz="2800" dirty="0" smtClean="0"/>
              <a:t>Program 2006</a:t>
            </a:r>
            <a:endParaRPr lang="en-US" sz="2800" dirty="0"/>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72200"/>
            <a:ext cx="17494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829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457200" y="11430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304800" y="274638"/>
            <a:ext cx="8534400" cy="1143000"/>
          </a:xfrm>
        </p:spPr>
        <p:txBody>
          <a:bodyPr>
            <a:normAutofit/>
          </a:bodyPr>
          <a:lstStyle/>
          <a:p>
            <a:r>
              <a:rPr lang="en-US" sz="2800" dirty="0"/>
              <a:t>IMPACT DC Asthma Program</a:t>
            </a: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72200"/>
            <a:ext cx="17494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3251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Winning the 2006 National Environmental Leadership Award in Asthma Management</a:t>
            </a:r>
            <a:br>
              <a:rPr lang="en-US" dirty="0"/>
            </a:br>
            <a:endParaRPr lang="en-US" dirty="0"/>
          </a:p>
        </p:txBody>
      </p:sp>
      <p:sp>
        <p:nvSpPr>
          <p:cNvPr id="3" name="Content Placeholder 2"/>
          <p:cNvSpPr>
            <a:spLocks noGrp="1"/>
          </p:cNvSpPr>
          <p:nvPr>
            <p:ph sz="half" idx="2"/>
          </p:nvPr>
        </p:nvSpPr>
        <p:spPr/>
        <p:txBody>
          <a:bodyPr/>
          <a:lstStyle/>
          <a:p>
            <a:r>
              <a:rPr lang="en-US" dirty="0"/>
              <a:t>National recognition </a:t>
            </a:r>
          </a:p>
          <a:p>
            <a:r>
              <a:rPr lang="en-US" dirty="0"/>
              <a:t>Leverage for additional support</a:t>
            </a:r>
          </a:p>
          <a:p>
            <a:r>
              <a:rPr lang="en-US" dirty="0"/>
              <a:t>New opportunities for </a:t>
            </a:r>
            <a:r>
              <a:rPr lang="en-US" dirty="0" smtClean="0"/>
              <a:t>collaboration</a:t>
            </a:r>
            <a:endParaRPr lang="en-US" dirty="0"/>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803597"/>
            <a:ext cx="4041775" cy="2693843"/>
          </a:xfrm>
        </p:spPr>
      </p:pic>
    </p:spTree>
    <p:extLst>
      <p:ext uri="{BB962C8B-B14F-4D97-AF65-F5344CB8AC3E}">
        <p14:creationId xmlns:p14="http://schemas.microsoft.com/office/powerpoint/2010/main" val="2951265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476375" y="662509"/>
            <a:ext cx="6172200" cy="857250"/>
          </a:xfrm>
        </p:spPr>
        <p:txBody>
          <a:bodyPr/>
          <a:lstStyle/>
          <a:p>
            <a:r>
              <a:rPr lang="en-US" altLang="en-US" sz="3000" b="1" dirty="0">
                <a:solidFill>
                  <a:srgbClr val="0070C0"/>
                </a:solidFill>
                <a:latin typeface="Arial" panose="020B0604020202020204" pitchFamily="34" charset="0"/>
                <a:cs typeface="Arial" panose="020B0604020202020204" pitchFamily="34" charset="0"/>
              </a:rPr>
              <a:t>Polling Question 1</a:t>
            </a:r>
          </a:p>
        </p:txBody>
      </p:sp>
      <p:graphicFrame>
        <p:nvGraphicFramePr>
          <p:cNvPr id="5" name="Chart 4"/>
          <p:cNvGraphicFramePr>
            <a:graphicFrameLocks/>
          </p:cNvGraphicFramePr>
          <p:nvPr/>
        </p:nvGraphicFramePr>
        <p:xfrm>
          <a:off x="1565754" y="2522428"/>
          <a:ext cx="5918548" cy="3210578"/>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a:off x="1476375" y="1817971"/>
            <a:ext cx="6172200" cy="2772965"/>
          </a:xfrm>
        </p:spPr>
        <p:txBody>
          <a:bodyPr/>
          <a:lstStyle/>
          <a:p>
            <a:pPr marL="0" indent="0">
              <a:buNone/>
              <a:defRPr/>
            </a:pPr>
            <a:r>
              <a:rPr lang="en-US" sz="2100" b="1" dirty="0">
                <a:latin typeface="Arial" panose="020B0604020202020204" pitchFamily="34" charset="0"/>
                <a:cs typeface="Arial" panose="020B0604020202020204" pitchFamily="34" charset="0"/>
              </a:rPr>
              <a:t>What type of organization do you represent? </a:t>
            </a: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385763" indent="-385763">
              <a:buFont typeface="+mj-lt"/>
              <a:buAutoNum type="arabicPeriod"/>
              <a:defRPr/>
            </a:pPr>
            <a:r>
              <a:rPr lang="en-US" sz="2100" dirty="0">
                <a:latin typeface="Arial" panose="020B0604020202020204" pitchFamily="34" charset="0"/>
                <a:cs typeface="Arial" panose="020B0604020202020204" pitchFamily="34" charset="0"/>
              </a:rPr>
              <a:t>Government agency </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Health care provider</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Health plan</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Community-based program</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Other </a:t>
            </a:r>
          </a:p>
        </p:txBody>
      </p:sp>
    </p:spTree>
    <p:extLst>
      <p:ext uri="{BB962C8B-B14F-4D97-AF65-F5344CB8AC3E}">
        <p14:creationId xmlns:p14="http://schemas.microsoft.com/office/powerpoint/2010/main" val="815621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443" y="184944"/>
            <a:ext cx="5080919" cy="657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8" descr="Logo5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1913" y="6334125"/>
            <a:ext cx="141128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17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490538"/>
            <a:ext cx="4208463"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9" name="TextBox 2"/>
          <p:cNvSpPr txBox="1">
            <a:spLocks noChangeArrowheads="1"/>
          </p:cNvSpPr>
          <p:nvPr/>
        </p:nvSpPr>
        <p:spPr bwMode="auto">
          <a:xfrm>
            <a:off x="1089025" y="166688"/>
            <a:ext cx="2759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2400" dirty="0">
                <a:solidFill>
                  <a:srgbClr val="FF0000"/>
                </a:solidFill>
                <a:latin typeface="Corbel"/>
                <a:cs typeface="Corbel"/>
              </a:rPr>
              <a:t>ED Visits for Asthma</a:t>
            </a:r>
          </a:p>
        </p:txBody>
      </p:sp>
      <p:sp>
        <p:nvSpPr>
          <p:cNvPr id="31750" name="TextBox 11"/>
          <p:cNvSpPr txBox="1">
            <a:spLocks noChangeArrowheads="1"/>
          </p:cNvSpPr>
          <p:nvPr/>
        </p:nvSpPr>
        <p:spPr bwMode="auto">
          <a:xfrm>
            <a:off x="5813425" y="174625"/>
            <a:ext cx="1908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2400" dirty="0">
                <a:solidFill>
                  <a:srgbClr val="FF0000"/>
                </a:solidFill>
                <a:latin typeface="Corbel"/>
                <a:cs typeface="Corbel"/>
              </a:rPr>
              <a:t>Poverty in DC</a:t>
            </a:r>
          </a:p>
        </p:txBody>
      </p:sp>
    </p:spTree>
    <p:extLst>
      <p:ext uri="{BB962C8B-B14F-4D97-AF65-F5344CB8AC3E}">
        <p14:creationId xmlns:p14="http://schemas.microsoft.com/office/powerpoint/2010/main" val="3932026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Text Box 2"/>
          <p:cNvSpPr txBox="1">
            <a:spLocks noChangeArrowheads="1"/>
          </p:cNvSpPr>
          <p:nvPr/>
        </p:nvSpPr>
        <p:spPr bwMode="auto">
          <a:xfrm>
            <a:off x="304800" y="3810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prstClr val="white"/>
                </a:solidFill>
              </a:rPr>
              <a:t>Visit Rate by Zip Code, 2006</a:t>
            </a:r>
            <a:endParaRPr lang="en-US" altLang="en-US" sz="2400" dirty="0">
              <a:solidFill>
                <a:prstClr val="black"/>
              </a:solidFill>
            </a:endParaRPr>
          </a:p>
        </p:txBody>
      </p:sp>
      <p:pic>
        <p:nvPicPr>
          <p:cNvPr id="496645" name="Picture 5" descr="Primary Care Spatial Accessibility Map without Patients"/>
          <p:cNvPicPr>
            <a:picLocks noChangeAspect="1" noChangeArrowheads="1"/>
          </p:cNvPicPr>
          <p:nvPr/>
        </p:nvPicPr>
        <p:blipFill rotWithShape="1">
          <a:blip r:embed="rId3">
            <a:extLst>
              <a:ext uri="{28A0092B-C50C-407E-A947-70E740481C1C}">
                <a14:useLocalDpi xmlns:a14="http://schemas.microsoft.com/office/drawing/2010/main" val="0"/>
              </a:ext>
            </a:extLst>
          </a:blip>
          <a:srcRect l="2922" t="7216" r="2922" b="4847"/>
          <a:stretch/>
        </p:blipFill>
        <p:spPr bwMode="auto">
          <a:xfrm>
            <a:off x="4648200" y="838200"/>
            <a:ext cx="4343400" cy="527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7" name="Picture 4" descr="SA Map with Patients"/>
          <p:cNvPicPr>
            <a:picLocks noChangeAspect="1" noChangeArrowheads="1"/>
          </p:cNvPicPr>
          <p:nvPr/>
        </p:nvPicPr>
        <p:blipFill rotWithShape="1">
          <a:blip r:embed="rId4">
            <a:extLst>
              <a:ext uri="{28A0092B-C50C-407E-A947-70E740481C1C}">
                <a14:useLocalDpi xmlns:a14="http://schemas.microsoft.com/office/drawing/2010/main" val="0"/>
              </a:ext>
            </a:extLst>
          </a:blip>
          <a:srcRect l="2839" t="5990" r="2878" b="5957"/>
          <a:stretch/>
        </p:blipFill>
        <p:spPr bwMode="auto">
          <a:xfrm>
            <a:off x="4633127" y="791028"/>
            <a:ext cx="4325816" cy="522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710" y="609600"/>
            <a:ext cx="4175089" cy="59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
          <p:cNvSpPr txBox="1">
            <a:spLocks noChangeArrowheads="1"/>
          </p:cNvSpPr>
          <p:nvPr/>
        </p:nvSpPr>
        <p:spPr bwMode="auto">
          <a:xfrm>
            <a:off x="1089025" y="166688"/>
            <a:ext cx="2759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000">
                <a:solidFill>
                  <a:srgbClr val="002845"/>
                </a:solidFill>
                <a:latin typeface="Calibri" pitchFamily="34" charset="0"/>
              </a:defRPr>
            </a:lvl1pPr>
            <a:lvl2pPr marL="742950" indent="-285750" eaLnBrk="0" hangingPunct="0">
              <a:spcBef>
                <a:spcPct val="20000"/>
              </a:spcBef>
              <a:buFont typeface="Arial" pitchFamily="34" charset="0"/>
              <a:buChar char="–"/>
              <a:defRPr sz="2000">
                <a:solidFill>
                  <a:srgbClr val="002845"/>
                </a:solidFill>
                <a:latin typeface="Calibri" pitchFamily="34" charset="0"/>
              </a:defRPr>
            </a:lvl2pPr>
            <a:lvl3pPr marL="1143000" indent="-228600" eaLnBrk="0" hangingPunct="0">
              <a:spcBef>
                <a:spcPct val="20000"/>
              </a:spcBef>
              <a:buFont typeface="Arial" pitchFamily="34" charset="0"/>
              <a:buChar char="•"/>
              <a:defRPr sz="2000">
                <a:solidFill>
                  <a:srgbClr val="002845"/>
                </a:solidFill>
                <a:latin typeface="Calibri" pitchFamily="34" charset="0"/>
              </a:defRPr>
            </a:lvl3pPr>
            <a:lvl4pPr marL="1600200" indent="-228600" eaLnBrk="0" hangingPunct="0">
              <a:spcBef>
                <a:spcPct val="20000"/>
              </a:spcBef>
              <a:buFont typeface="Arial" pitchFamily="34" charset="0"/>
              <a:buChar char="–"/>
              <a:defRPr sz="2000">
                <a:solidFill>
                  <a:srgbClr val="002845"/>
                </a:solidFill>
                <a:latin typeface="Calibri" pitchFamily="34" charset="0"/>
              </a:defRPr>
            </a:lvl4pPr>
            <a:lvl5pPr marL="2057400" indent="-228600" eaLnBrk="0" hangingPunct="0">
              <a:spcBef>
                <a:spcPct val="20000"/>
              </a:spcBef>
              <a:buFont typeface="Arial" pitchFamily="34" charset="0"/>
              <a:buChar char="»"/>
              <a:defRPr sz="2000">
                <a:solidFill>
                  <a:srgbClr val="002845"/>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rgbClr val="002845"/>
                </a:solidFill>
                <a:latin typeface="Calibri" pitchFamily="34" charset="0"/>
              </a:defRPr>
            </a:lvl9pPr>
          </a:lstStyle>
          <a:p>
            <a:pPr eaLnBrk="1" hangingPunct="1">
              <a:spcBef>
                <a:spcPct val="0"/>
              </a:spcBef>
              <a:buFontTx/>
              <a:buNone/>
            </a:pPr>
            <a:r>
              <a:rPr lang="en-US" altLang="en-US" sz="2400" dirty="0">
                <a:solidFill>
                  <a:srgbClr val="FF0000"/>
                </a:solidFill>
                <a:latin typeface="Corbel"/>
                <a:cs typeface="Corbel"/>
              </a:rPr>
              <a:t>ED Visits for Asthma</a:t>
            </a:r>
          </a:p>
        </p:txBody>
      </p:sp>
      <p:sp>
        <p:nvSpPr>
          <p:cNvPr id="496643" name="Text Box 3"/>
          <p:cNvSpPr txBox="1">
            <a:spLocks noChangeArrowheads="1"/>
          </p:cNvSpPr>
          <p:nvPr/>
        </p:nvSpPr>
        <p:spPr bwMode="auto">
          <a:xfrm>
            <a:off x="4648200" y="3048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solidFill>
                  <a:srgbClr val="FF0000"/>
                </a:solidFill>
                <a:latin typeface="Corbel"/>
                <a:cs typeface="Corbel"/>
              </a:rPr>
              <a:t>Primary Care Access, 2005</a:t>
            </a:r>
          </a:p>
        </p:txBody>
      </p:sp>
    </p:spTree>
    <p:extLst>
      <p:ext uri="{BB962C8B-B14F-4D97-AF65-F5344CB8AC3E}">
        <p14:creationId xmlns:p14="http://schemas.microsoft.com/office/powerpoint/2010/main" val="236953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idx="1"/>
            <p:extLst/>
          </p:nvPr>
        </p:nvGraphicFramePr>
        <p:xfrm>
          <a:off x="595313" y="504825"/>
          <a:ext cx="7953375" cy="5059363"/>
        </p:xfrm>
        <a:graphic>
          <a:graphicData uri="http://schemas.openxmlformats.org/drawingml/2006/chart">
            <c:chart xmlns:c="http://schemas.openxmlformats.org/drawingml/2006/chart" xmlns:r="http://schemas.openxmlformats.org/officeDocument/2006/relationships" r:id="rId3"/>
          </a:graphicData>
        </a:graphic>
      </p:graphicFrame>
      <p:sp>
        <p:nvSpPr>
          <p:cNvPr id="33798" name="Oval 6"/>
          <p:cNvSpPr>
            <a:spLocks noChangeArrowheads="1"/>
          </p:cNvSpPr>
          <p:nvPr/>
        </p:nvSpPr>
        <p:spPr bwMode="auto">
          <a:xfrm>
            <a:off x="7281863" y="1252538"/>
            <a:ext cx="1001712" cy="1055687"/>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000">
                <a:solidFill>
                  <a:srgbClr val="002845"/>
                </a:solidFill>
                <a:latin typeface="Calibri" pitchFamily="34" charset="0"/>
              </a:defRPr>
            </a:lvl1pPr>
            <a:lvl2pPr marL="742950" indent="-285750" eaLnBrk="0" hangingPunct="0">
              <a:spcBef>
                <a:spcPct val="20000"/>
              </a:spcBef>
              <a:buFont typeface="Arial" pitchFamily="34" charset="0"/>
              <a:buChar char="–"/>
              <a:defRPr sz="2000">
                <a:solidFill>
                  <a:srgbClr val="002845"/>
                </a:solidFill>
                <a:latin typeface="Calibri" pitchFamily="34" charset="0"/>
              </a:defRPr>
            </a:lvl2pPr>
            <a:lvl3pPr marL="1143000" indent="-228600" eaLnBrk="0" hangingPunct="0">
              <a:spcBef>
                <a:spcPct val="20000"/>
              </a:spcBef>
              <a:buFont typeface="Arial" pitchFamily="34" charset="0"/>
              <a:buChar char="•"/>
              <a:defRPr sz="2000">
                <a:solidFill>
                  <a:srgbClr val="002845"/>
                </a:solidFill>
                <a:latin typeface="Calibri" pitchFamily="34" charset="0"/>
              </a:defRPr>
            </a:lvl3pPr>
            <a:lvl4pPr marL="1600200" indent="-228600" eaLnBrk="0" hangingPunct="0">
              <a:spcBef>
                <a:spcPct val="20000"/>
              </a:spcBef>
              <a:buFont typeface="Arial" pitchFamily="34" charset="0"/>
              <a:buChar char="–"/>
              <a:defRPr sz="2000">
                <a:solidFill>
                  <a:srgbClr val="002845"/>
                </a:solidFill>
                <a:latin typeface="Calibri" pitchFamily="34" charset="0"/>
              </a:defRPr>
            </a:lvl4pPr>
            <a:lvl5pPr marL="2057400" indent="-228600" eaLnBrk="0" hangingPunct="0">
              <a:spcBef>
                <a:spcPct val="20000"/>
              </a:spcBef>
              <a:buFont typeface="Arial" pitchFamily="34" charset="0"/>
              <a:buChar char="»"/>
              <a:defRPr sz="2000">
                <a:solidFill>
                  <a:srgbClr val="002845"/>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9pPr>
          </a:lstStyle>
          <a:p>
            <a:pPr algn="ctr" eaLnBrk="1" hangingPunct="1">
              <a:spcBef>
                <a:spcPct val="0"/>
              </a:spcBef>
              <a:buFontTx/>
              <a:buNone/>
            </a:pPr>
            <a:endParaRPr lang="en-US" altLang="en-US" sz="1800" dirty="0">
              <a:solidFill>
                <a:prstClr val="black"/>
              </a:solidFill>
            </a:endParaRPr>
          </a:p>
        </p:txBody>
      </p:sp>
      <p:sp>
        <p:nvSpPr>
          <p:cNvPr id="33799" name="Text Box 7"/>
          <p:cNvSpPr txBox="1">
            <a:spLocks noChangeArrowheads="1"/>
          </p:cNvSpPr>
          <p:nvPr/>
        </p:nvSpPr>
        <p:spPr bwMode="auto">
          <a:xfrm>
            <a:off x="7526338" y="93503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2000">
                <a:solidFill>
                  <a:srgbClr val="002845"/>
                </a:solidFill>
                <a:latin typeface="Calibri" pitchFamily="34" charset="0"/>
              </a:defRPr>
            </a:lvl1pPr>
            <a:lvl2pPr marL="742950" indent="-285750" eaLnBrk="0" hangingPunct="0">
              <a:spcBef>
                <a:spcPct val="20000"/>
              </a:spcBef>
              <a:buFont typeface="Arial" pitchFamily="34" charset="0"/>
              <a:buChar char="–"/>
              <a:defRPr sz="2000">
                <a:solidFill>
                  <a:srgbClr val="002845"/>
                </a:solidFill>
                <a:latin typeface="Calibri" pitchFamily="34" charset="0"/>
              </a:defRPr>
            </a:lvl2pPr>
            <a:lvl3pPr marL="1143000" indent="-228600" eaLnBrk="0" hangingPunct="0">
              <a:spcBef>
                <a:spcPct val="20000"/>
              </a:spcBef>
              <a:buFont typeface="Arial" pitchFamily="34" charset="0"/>
              <a:buChar char="•"/>
              <a:defRPr sz="2000">
                <a:solidFill>
                  <a:srgbClr val="002845"/>
                </a:solidFill>
                <a:latin typeface="Calibri" pitchFamily="34" charset="0"/>
              </a:defRPr>
            </a:lvl3pPr>
            <a:lvl4pPr marL="1600200" indent="-228600" eaLnBrk="0" hangingPunct="0">
              <a:spcBef>
                <a:spcPct val="20000"/>
              </a:spcBef>
              <a:buFont typeface="Arial" pitchFamily="34" charset="0"/>
              <a:buChar char="–"/>
              <a:defRPr sz="2000">
                <a:solidFill>
                  <a:srgbClr val="002845"/>
                </a:solidFill>
                <a:latin typeface="Calibri" pitchFamily="34" charset="0"/>
              </a:defRPr>
            </a:lvl4pPr>
            <a:lvl5pPr marL="2057400" indent="-228600" eaLnBrk="0" hangingPunct="0">
              <a:spcBef>
                <a:spcPct val="20000"/>
              </a:spcBef>
              <a:buFont typeface="Arial" pitchFamily="34" charset="0"/>
              <a:buChar char="»"/>
              <a:defRPr sz="2000">
                <a:solidFill>
                  <a:srgbClr val="002845"/>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9pPr>
          </a:lstStyle>
          <a:p>
            <a:pPr eaLnBrk="1" hangingPunct="1">
              <a:spcBef>
                <a:spcPct val="50000"/>
              </a:spcBef>
              <a:buFontTx/>
              <a:buNone/>
            </a:pPr>
            <a:r>
              <a:rPr lang="en-US" altLang="en-US" sz="1800" b="1" dirty="0">
                <a:solidFill>
                  <a:prstClr val="black"/>
                </a:solidFill>
              </a:rPr>
              <a:t>18%</a:t>
            </a:r>
          </a:p>
        </p:txBody>
      </p:sp>
      <p:pic>
        <p:nvPicPr>
          <p:cNvPr id="5" name="Picture 8" descr="Logo5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270" y="5895598"/>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700063" y="1456160"/>
            <a:ext cx="3733800" cy="3455294"/>
            <a:chOff x="-212090" y="0"/>
            <a:chExt cx="2314575" cy="1964317"/>
          </a:xfrm>
        </p:grpSpPr>
        <p:grpSp>
          <p:nvGrpSpPr>
            <p:cNvPr id="8" name="Group 7"/>
            <p:cNvGrpSpPr/>
            <p:nvPr/>
          </p:nvGrpSpPr>
          <p:grpSpPr>
            <a:xfrm>
              <a:off x="-212090" y="0"/>
              <a:ext cx="2314575" cy="1964317"/>
              <a:chOff x="-212090" y="0"/>
              <a:chExt cx="2314575" cy="1964317"/>
            </a:xfrm>
          </p:grpSpPr>
          <p:pic>
            <p:nvPicPr>
              <p:cNvPr id="10" name="Picture 9" descr="https://tse2.mm.bing.net/th?id=OIP.M3ecdc6a05cfea131f67e423e5d59978eo0&amp;pid=15.1"/>
              <p:cNvPicPr>
                <a:picLocks noChangeAspect="1"/>
              </p:cNvPicPr>
              <p:nvPr/>
            </p:nvPicPr>
            <p:blipFill>
              <a:blip r:embed="rId5" cstate="print">
                <a:duotone>
                  <a:srgbClr val="4BACC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47650" y="0"/>
                <a:ext cx="1395095" cy="1828800"/>
              </a:xfrm>
              <a:prstGeom prst="rect">
                <a:avLst/>
              </a:prstGeom>
              <a:noFill/>
              <a:ln>
                <a:noFill/>
              </a:ln>
            </p:spPr>
          </p:pic>
          <p:pic>
            <p:nvPicPr>
              <p:cNvPr id="11" name="Picture 10" descr="https://tse2.mm.bing.net/th?id=OIP.M3ecdc6a05cfea131f67e423e5d59978eo0&amp;pid=15.1"/>
              <p:cNvPicPr>
                <a:picLocks noChangeAspect="1"/>
              </p:cNvPicPr>
              <p:nvPr/>
            </p:nvPicPr>
            <p:blipFill>
              <a:blip r:embed="rId6" cstate="print">
                <a:duotone>
                  <a:srgbClr val="9BBB5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09600" y="504825"/>
                <a:ext cx="697865" cy="914400"/>
              </a:xfrm>
              <a:prstGeom prst="rect">
                <a:avLst/>
              </a:prstGeom>
              <a:noFill/>
              <a:ln>
                <a:noFill/>
              </a:ln>
            </p:spPr>
          </p:pic>
          <p:sp>
            <p:nvSpPr>
              <p:cNvPr id="12" name="Text Box 25"/>
              <p:cNvSpPr txBox="1"/>
              <p:nvPr/>
            </p:nvSpPr>
            <p:spPr>
              <a:xfrm>
                <a:off x="800100" y="352425"/>
                <a:ext cx="504825" cy="2952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1100" b="1" kern="0" dirty="0">
                    <a:solidFill>
                      <a:sysClr val="windowText" lastClr="000000"/>
                    </a:solidFill>
                    <a:ea typeface="Calibri"/>
                    <a:cs typeface="Times New Roman"/>
                  </a:rPr>
                  <a:t>DC</a:t>
                </a:r>
                <a:endParaRPr lang="en-US" sz="1100" kern="0" dirty="0">
                  <a:solidFill>
                    <a:sysClr val="windowText" lastClr="000000"/>
                  </a:solidFill>
                  <a:ea typeface="Calibri"/>
                  <a:cs typeface="Times New Roman"/>
                </a:endParaRPr>
              </a:p>
            </p:txBody>
          </p:sp>
          <p:sp>
            <p:nvSpPr>
              <p:cNvPr id="13" name="Text Box 156"/>
              <p:cNvSpPr txBox="1"/>
              <p:nvPr/>
            </p:nvSpPr>
            <p:spPr>
              <a:xfrm>
                <a:off x="-212090" y="1554742"/>
                <a:ext cx="2314575" cy="4095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defRPr/>
                </a:pPr>
                <a:r>
                  <a:rPr lang="en-US" sz="900" i="1" kern="0" dirty="0">
                    <a:solidFill>
                      <a:sysClr val="windowText" lastClr="000000"/>
                    </a:solidFill>
                    <a:ea typeface="Calibri"/>
                    <a:cs typeface="Times New Roman"/>
                  </a:rPr>
                  <a:t>Asthma Prevalence among Children 2010</a:t>
                </a:r>
                <a:endParaRPr lang="en-US" sz="1100" kern="0" dirty="0">
                  <a:solidFill>
                    <a:sysClr val="windowText" lastClr="000000"/>
                  </a:solidFill>
                  <a:ea typeface="Calibri"/>
                  <a:cs typeface="Times New Roman"/>
                </a:endParaRPr>
              </a:p>
            </p:txBody>
          </p:sp>
        </p:grpSp>
        <p:sp>
          <p:nvSpPr>
            <p:cNvPr id="9" name="Text Box 26"/>
            <p:cNvSpPr txBox="1"/>
            <p:nvPr/>
          </p:nvSpPr>
          <p:spPr>
            <a:xfrm>
              <a:off x="790575" y="733425"/>
              <a:ext cx="504825" cy="2952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1100" b="1" kern="0" dirty="0">
                  <a:solidFill>
                    <a:sysClr val="windowText" lastClr="000000"/>
                  </a:solidFill>
                  <a:ea typeface="Calibri"/>
                  <a:cs typeface="Times New Roman"/>
                </a:rPr>
                <a:t>US</a:t>
              </a:r>
              <a:endParaRPr lang="en-US" sz="1100" kern="0" dirty="0">
                <a:solidFill>
                  <a:sysClr val="windowText" lastClr="000000"/>
                </a:solidFill>
                <a:ea typeface="Calibri"/>
                <a:cs typeface="Times New Roman"/>
              </a:endParaRPr>
            </a:p>
          </p:txBody>
        </p:sp>
      </p:grpSp>
    </p:spTree>
    <p:extLst>
      <p:ext uri="{BB962C8B-B14F-4D97-AF65-F5344CB8AC3E}">
        <p14:creationId xmlns:p14="http://schemas.microsoft.com/office/powerpoint/2010/main" val="380684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DC Since 2006</a:t>
            </a:r>
            <a:endParaRPr lang="en-US" dirty="0"/>
          </a:p>
        </p:txBody>
      </p:sp>
      <p:sp>
        <p:nvSpPr>
          <p:cNvPr id="3" name="Text Placeholder 2"/>
          <p:cNvSpPr>
            <a:spLocks noGrp="1"/>
          </p:cNvSpPr>
          <p:nvPr>
            <p:ph type="body" idx="1"/>
          </p:nvPr>
        </p:nvSpPr>
        <p:spPr/>
        <p:txBody>
          <a:bodyPr/>
          <a:lstStyle/>
          <a:p>
            <a:r>
              <a:rPr lang="en-US" dirty="0"/>
              <a:t>Program Evolution</a:t>
            </a:r>
          </a:p>
        </p:txBody>
      </p:sp>
    </p:spTree>
    <p:extLst>
      <p:ext uri="{BB962C8B-B14F-4D97-AF65-F5344CB8AC3E}">
        <p14:creationId xmlns:p14="http://schemas.microsoft.com/office/powerpoint/2010/main" val="2287996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457200" y="13716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304800" y="274638"/>
            <a:ext cx="8534400" cy="1143000"/>
          </a:xfrm>
        </p:spPr>
        <p:txBody>
          <a:bodyPr>
            <a:normAutofit/>
          </a:bodyPr>
          <a:lstStyle/>
          <a:p>
            <a:r>
              <a:rPr lang="en-US" sz="2800" dirty="0"/>
              <a:t>IMPACT DC Asthma Program</a:t>
            </a: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72200"/>
            <a:ext cx="17494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182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IMPACT DC Clinic: Nuts &amp; Bolts</a:t>
            </a:r>
            <a:endParaRPr lang="en-US" dirty="0"/>
          </a:p>
        </p:txBody>
      </p:sp>
      <p:sp>
        <p:nvSpPr>
          <p:cNvPr id="5" name="Text Placeholder 3"/>
          <p:cNvSpPr>
            <a:spLocks noGrp="1"/>
          </p:cNvSpPr>
          <p:nvPr>
            <p:ph idx="1"/>
          </p:nvPr>
        </p:nvSpPr>
        <p:spPr/>
        <p:txBody>
          <a:bodyPr>
            <a:normAutofit/>
          </a:bodyPr>
          <a:lstStyle/>
          <a:p>
            <a:pPr marL="457200" indent="-457200">
              <a:buFont typeface="Arial" panose="020B0604020202020204" pitchFamily="34" charset="0"/>
              <a:buChar char="•"/>
            </a:pPr>
            <a:r>
              <a:rPr lang="en-US" dirty="0" smtClean="0"/>
              <a:t>One time: 1 </a:t>
            </a:r>
            <a:r>
              <a:rPr lang="en-US" dirty="0"/>
              <a:t>½ hour visit</a:t>
            </a:r>
          </a:p>
          <a:p>
            <a:pPr marL="457200" indent="-457200">
              <a:buFont typeface="Arial" panose="020B0604020202020204" pitchFamily="34" charset="0"/>
              <a:buChar char="•"/>
            </a:pPr>
            <a:r>
              <a:rPr lang="en-US" altLang="en-US" sz="2800" dirty="0" smtClean="0"/>
              <a:t>Based </a:t>
            </a:r>
            <a:r>
              <a:rPr lang="en-US" altLang="en-US" sz="2800" dirty="0"/>
              <a:t>on NIH Guidelines for Asthma Care</a:t>
            </a:r>
          </a:p>
          <a:p>
            <a:pPr marL="457200" indent="-457200">
              <a:buFont typeface="Arial" panose="020B0604020202020204" pitchFamily="34" charset="0"/>
              <a:buChar char="•"/>
            </a:pPr>
            <a:r>
              <a:rPr lang="en-US" altLang="en-US" sz="2800" dirty="0"/>
              <a:t>Three areas of focus</a:t>
            </a:r>
          </a:p>
          <a:p>
            <a:pPr lvl="1"/>
            <a:r>
              <a:rPr lang="en-US" altLang="en-US" sz="2400" i="1" dirty="0"/>
              <a:t>Education</a:t>
            </a:r>
            <a:r>
              <a:rPr lang="en-US" altLang="en-US" sz="2400" dirty="0"/>
              <a:t>: asthma </a:t>
            </a:r>
            <a:r>
              <a:rPr lang="en-US" altLang="en-US" sz="2400" dirty="0" smtClean="0"/>
              <a:t>and </a:t>
            </a:r>
            <a:r>
              <a:rPr lang="en-US" altLang="en-US" sz="2400" dirty="0"/>
              <a:t>control of </a:t>
            </a:r>
            <a:r>
              <a:rPr lang="en-US" altLang="en-US" sz="2400" dirty="0" smtClean="0"/>
              <a:t>environmental triggers</a:t>
            </a:r>
            <a:endParaRPr lang="en-US" altLang="en-US" sz="2400" dirty="0"/>
          </a:p>
          <a:p>
            <a:pPr lvl="1"/>
            <a:r>
              <a:rPr lang="en-US" altLang="en-US" sz="2400" i="1" dirty="0"/>
              <a:t>Clinical Care</a:t>
            </a:r>
            <a:r>
              <a:rPr lang="en-US" altLang="en-US" sz="2400" dirty="0"/>
              <a:t>: medications </a:t>
            </a:r>
            <a:r>
              <a:rPr lang="en-US" altLang="en-US" sz="2400" dirty="0" smtClean="0"/>
              <a:t>and </a:t>
            </a:r>
            <a:r>
              <a:rPr lang="en-US" altLang="en-US" sz="2400" dirty="0"/>
              <a:t>written plan</a:t>
            </a:r>
          </a:p>
          <a:p>
            <a:pPr lvl="1"/>
            <a:r>
              <a:rPr lang="en-US" altLang="en-US" sz="2400" i="1" dirty="0"/>
              <a:t>Care Coordination</a:t>
            </a:r>
            <a:r>
              <a:rPr lang="en-US" altLang="en-US" sz="2400" dirty="0"/>
              <a:t>: linkages to primary care, school nurses, and community </a:t>
            </a:r>
            <a:r>
              <a:rPr lang="en-US" altLang="en-US" sz="2400" dirty="0" smtClean="0"/>
              <a:t>resources</a:t>
            </a:r>
          </a:p>
          <a:p>
            <a:pPr marL="342900" indent="-342900">
              <a:buFont typeface="Arial" panose="020B0604020202020204" pitchFamily="34" charset="0"/>
              <a:buChar char="•"/>
            </a:pPr>
            <a:r>
              <a:rPr lang="en-US" altLang="en-US" sz="2800" dirty="0" smtClean="0"/>
              <a:t>Patient-centered approach</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172200"/>
            <a:ext cx="17494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0355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idx="4294967295"/>
          </p:nvPr>
        </p:nvSpPr>
        <p:spPr bwMode="auto">
          <a:xfrm>
            <a:off x="483158" y="382675"/>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en-US" sz="3200" cap="none" dirty="0" smtClean="0"/>
              <a:t>Asthma Education</a:t>
            </a:r>
          </a:p>
        </p:txBody>
      </p:sp>
      <p:sp>
        <p:nvSpPr>
          <p:cNvPr id="31748" name="Text Box 9"/>
          <p:cNvSpPr txBox="1">
            <a:spLocks noChangeArrowheads="1"/>
          </p:cNvSpPr>
          <p:nvPr/>
        </p:nvSpPr>
        <p:spPr bwMode="auto">
          <a:xfrm>
            <a:off x="990600" y="2057400"/>
            <a:ext cx="243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2000">
                <a:solidFill>
                  <a:srgbClr val="002845"/>
                </a:solidFill>
                <a:latin typeface="Calibri" pitchFamily="34" charset="0"/>
              </a:defRPr>
            </a:lvl1pPr>
            <a:lvl2pPr marL="742950" indent="-285750" eaLnBrk="0" hangingPunct="0">
              <a:spcBef>
                <a:spcPct val="20000"/>
              </a:spcBef>
              <a:buFont typeface="Arial" pitchFamily="34" charset="0"/>
              <a:buChar char="–"/>
              <a:defRPr sz="2000">
                <a:solidFill>
                  <a:srgbClr val="002845"/>
                </a:solidFill>
                <a:latin typeface="Calibri" pitchFamily="34" charset="0"/>
              </a:defRPr>
            </a:lvl2pPr>
            <a:lvl3pPr marL="1143000" indent="-228600" eaLnBrk="0" hangingPunct="0">
              <a:spcBef>
                <a:spcPct val="20000"/>
              </a:spcBef>
              <a:buFont typeface="Arial" pitchFamily="34" charset="0"/>
              <a:buChar char="•"/>
              <a:defRPr sz="2000">
                <a:solidFill>
                  <a:srgbClr val="002845"/>
                </a:solidFill>
                <a:latin typeface="Calibri" pitchFamily="34" charset="0"/>
              </a:defRPr>
            </a:lvl3pPr>
            <a:lvl4pPr marL="1600200" indent="-228600" eaLnBrk="0" hangingPunct="0">
              <a:spcBef>
                <a:spcPct val="20000"/>
              </a:spcBef>
              <a:buFont typeface="Arial" pitchFamily="34" charset="0"/>
              <a:buChar char="–"/>
              <a:defRPr sz="2000">
                <a:solidFill>
                  <a:srgbClr val="002845"/>
                </a:solidFill>
                <a:latin typeface="Calibri" pitchFamily="34" charset="0"/>
              </a:defRPr>
            </a:lvl4pPr>
            <a:lvl5pPr marL="2057400" indent="-228600" eaLnBrk="0" hangingPunct="0">
              <a:spcBef>
                <a:spcPct val="20000"/>
              </a:spcBef>
              <a:buFont typeface="Arial" pitchFamily="34" charset="0"/>
              <a:buChar char="»"/>
              <a:defRPr sz="2000">
                <a:solidFill>
                  <a:srgbClr val="002845"/>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rgbClr val="002845"/>
                </a:solidFill>
                <a:latin typeface="Calibri" pitchFamily="34" charset="0"/>
              </a:defRPr>
            </a:lvl9pPr>
          </a:lstStyle>
          <a:p>
            <a:pPr>
              <a:spcBef>
                <a:spcPct val="50000"/>
              </a:spcBef>
              <a:buFontTx/>
              <a:buNone/>
            </a:pPr>
            <a:endParaRPr lang="en-US" altLang="en-US" sz="2800" dirty="0">
              <a:solidFill>
                <a:srgbClr val="000000"/>
              </a:solidFill>
              <a:latin typeface="Arial" pitchFamily="34" charset="0"/>
            </a:endParaRPr>
          </a:p>
        </p:txBody>
      </p:sp>
      <p:pic>
        <p:nvPicPr>
          <p:cNvPr id="31749" name="Picture 10" descr="PulmicortPos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394077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1" y="1489549"/>
            <a:ext cx="3505200" cy="462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Logo5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030376"/>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43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4"/>
          <p:cNvSpPr>
            <a:spLocks noGrp="1" noChangeArrowheads="1"/>
          </p:cNvSpPr>
          <p:nvPr>
            <p:ph type="title" idx="4294967295"/>
          </p:nvPr>
        </p:nvSpPr>
        <p:spPr bwMode="auto">
          <a:xfrm>
            <a:off x="509116" y="3048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en-US" sz="3200" cap="none" dirty="0" smtClean="0"/>
              <a:t>Personalized Asthma Tools </a:t>
            </a:r>
            <a:r>
              <a:rPr lang="en-US" altLang="en-US" sz="2800" cap="none" dirty="0" smtClean="0"/>
              <a:t/>
            </a:r>
            <a:br>
              <a:rPr lang="en-US" altLang="en-US" sz="2800" cap="none" dirty="0" smtClean="0"/>
            </a:br>
            <a:endParaRPr lang="en-US" altLang="en-US" sz="2800" cap="none" dirty="0" smtClean="0"/>
          </a:p>
        </p:txBody>
      </p:sp>
      <p:pic>
        <p:nvPicPr>
          <p:cNvPr id="3277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2274" t="-2454" r="3259" b="2483"/>
          <a:stretch>
            <a:fillRect/>
          </a:stretch>
        </p:blipFill>
        <p:spPr bwMode="auto">
          <a:xfrm>
            <a:off x="304800" y="838200"/>
            <a:ext cx="402418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520" y="1042987"/>
            <a:ext cx="3848100" cy="505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descr="Logo5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570" y="6015136"/>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58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FF0000"/>
                </a:solidFill>
                <a:latin typeface="Corbel"/>
              </a:rPr>
              <a:t>Website: www.impact-dc.org</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16" b="3861"/>
          <a:stretch/>
        </p:blipFill>
        <p:spPr bwMode="auto">
          <a:xfrm>
            <a:off x="1801091" y="1415840"/>
            <a:ext cx="5971309" cy="4458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615696" y="1371600"/>
            <a:ext cx="5404104" cy="2676670"/>
            <a:chOff x="533400" y="990600"/>
            <a:chExt cx="7187989" cy="3309029"/>
          </a:xfrm>
        </p:grpSpPr>
        <p:pic>
          <p:nvPicPr>
            <p:cNvPr id="5" name="Picture 3">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42" b="3876"/>
            <a:stretch/>
          </p:blipFill>
          <p:spPr bwMode="auto">
            <a:xfrm>
              <a:off x="533400" y="990600"/>
              <a:ext cx="4415236" cy="330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sosceles Triangle 5"/>
            <p:cNvSpPr/>
            <p:nvPr/>
          </p:nvSpPr>
          <p:spPr>
            <a:xfrm>
              <a:off x="4876799" y="3352801"/>
              <a:ext cx="2844590" cy="676541"/>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8" name="Picture 8" descr="Logo5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5972515"/>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16509"/>
      </p:ext>
    </p:extLst>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dirty="0" smtClean="0"/>
              <a:t>Clinic Staffing</a:t>
            </a:r>
          </a:p>
        </p:txBody>
      </p:sp>
      <p:sp>
        <p:nvSpPr>
          <p:cNvPr id="165891" name="Content Placeholder 2"/>
          <p:cNvSpPr>
            <a:spLocks noGrp="1"/>
          </p:cNvSpPr>
          <p:nvPr>
            <p:ph sz="half" idx="1"/>
          </p:nvPr>
        </p:nvSpPr>
        <p:spPr/>
        <p:txBody>
          <a:bodyPr>
            <a:normAutofit/>
          </a:bodyPr>
          <a:lstStyle/>
          <a:p>
            <a:pPr>
              <a:buFont typeface="Arial" pitchFamily="34" charset="0"/>
              <a:buChar char="•"/>
              <a:defRPr/>
            </a:pPr>
            <a:r>
              <a:rPr lang="en-US" sz="2800" dirty="0" smtClean="0"/>
              <a:t>Clinician staffing:</a:t>
            </a:r>
          </a:p>
          <a:p>
            <a:pPr lvl="1">
              <a:buFont typeface="Arial" pitchFamily="34" charset="0"/>
              <a:buChar char="•"/>
              <a:defRPr/>
            </a:pPr>
            <a:r>
              <a:rPr lang="en-US" dirty="0" smtClean="0"/>
              <a:t>Emergency Medicine</a:t>
            </a:r>
          </a:p>
          <a:p>
            <a:pPr lvl="1">
              <a:buFont typeface="Arial" pitchFamily="34" charset="0"/>
              <a:buChar char="•"/>
              <a:defRPr/>
            </a:pPr>
            <a:r>
              <a:rPr lang="en-US" dirty="0" smtClean="0"/>
              <a:t>Pulmonology</a:t>
            </a:r>
          </a:p>
          <a:p>
            <a:pPr lvl="1">
              <a:buFont typeface="Arial" pitchFamily="34" charset="0"/>
              <a:buChar char="•"/>
              <a:defRPr/>
            </a:pPr>
            <a:r>
              <a:rPr lang="en-US" dirty="0" smtClean="0"/>
              <a:t>Hospitalist Medicine</a:t>
            </a:r>
          </a:p>
          <a:p>
            <a:pPr lvl="1">
              <a:buFont typeface="Arial" pitchFamily="34" charset="0"/>
              <a:buChar char="•"/>
              <a:defRPr/>
            </a:pPr>
            <a:r>
              <a:rPr lang="en-US" dirty="0" smtClean="0"/>
              <a:t>Primary care</a:t>
            </a:r>
          </a:p>
          <a:p>
            <a:pPr>
              <a:buFont typeface="Arial" pitchFamily="34" charset="0"/>
              <a:buChar char="•"/>
              <a:defRPr/>
            </a:pPr>
            <a:r>
              <a:rPr lang="en-US" sz="2800" dirty="0" smtClean="0"/>
              <a:t>Asthma educators</a:t>
            </a:r>
          </a:p>
          <a:p>
            <a:pPr>
              <a:buFont typeface="Arial" pitchFamily="34" charset="0"/>
              <a:buChar char="•"/>
              <a:defRPr/>
            </a:pPr>
            <a:r>
              <a:rPr lang="en-US" sz="2800" dirty="0" smtClean="0"/>
              <a:t>Care coordinators </a:t>
            </a:r>
          </a:p>
          <a:p>
            <a:pPr marL="455612" lvl="1" indent="0">
              <a:buFontTx/>
              <a:buNone/>
              <a:defRPr/>
            </a:pPr>
            <a:endParaRPr lang="en-US" dirty="0" smtClean="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516981"/>
            <a:ext cx="4038600" cy="2692400"/>
          </a:xfrm>
        </p:spPr>
      </p:pic>
    </p:spTree>
    <p:extLst>
      <p:ext uri="{BB962C8B-B14F-4D97-AF65-F5344CB8AC3E}">
        <p14:creationId xmlns:p14="http://schemas.microsoft.com/office/powerpoint/2010/main" val="1076880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476375" y="663962"/>
            <a:ext cx="6172200" cy="857250"/>
          </a:xfrm>
        </p:spPr>
        <p:txBody>
          <a:bodyPr/>
          <a:lstStyle/>
          <a:p>
            <a:r>
              <a:rPr lang="en-US" altLang="en-US" sz="3000" b="1" dirty="0">
                <a:solidFill>
                  <a:srgbClr val="0070C0"/>
                </a:solidFill>
                <a:latin typeface="Arial" panose="020B0604020202020204" pitchFamily="34" charset="0"/>
                <a:cs typeface="Arial" panose="020B0604020202020204" pitchFamily="34" charset="0"/>
              </a:rPr>
              <a:t>Polling Question 2</a:t>
            </a:r>
          </a:p>
        </p:txBody>
      </p:sp>
      <p:sp>
        <p:nvSpPr>
          <p:cNvPr id="6" name="Content Placeholder 2"/>
          <p:cNvSpPr>
            <a:spLocks noGrp="1"/>
          </p:cNvSpPr>
          <p:nvPr>
            <p:ph idx="1"/>
          </p:nvPr>
        </p:nvSpPr>
        <p:spPr>
          <a:xfrm>
            <a:off x="1476375" y="1804532"/>
            <a:ext cx="6172200" cy="2772965"/>
          </a:xfrm>
        </p:spPr>
        <p:txBody>
          <a:bodyPr/>
          <a:lstStyle/>
          <a:p>
            <a:pPr marL="0" indent="0">
              <a:buNone/>
              <a:defRPr/>
            </a:pPr>
            <a:r>
              <a:rPr lang="en-US" sz="2100" b="1" dirty="0">
                <a:latin typeface="Arial" panose="020B0604020202020204" pitchFamily="34" charset="0"/>
                <a:cs typeface="Arial" panose="020B0604020202020204" pitchFamily="34" charset="0"/>
              </a:rPr>
              <a:t>What are you most you interested in hearing more about today?</a:t>
            </a: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385763" indent="-385763">
              <a:buFont typeface="+mj-lt"/>
              <a:buAutoNum type="arabicPeriod"/>
              <a:defRPr/>
            </a:pPr>
            <a:r>
              <a:rPr lang="en-US" sz="2100" dirty="0">
                <a:latin typeface="Arial" panose="020B0604020202020204" pitchFamily="34" charset="0"/>
                <a:cs typeface="Arial" panose="020B0604020202020204" pitchFamily="34" charset="0"/>
              </a:rPr>
              <a:t>Developing patient-centered care initiatives</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Tracking data and results</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Building community partnerships</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Pursuing sustainable funding</a:t>
            </a:r>
          </a:p>
        </p:txBody>
      </p:sp>
    </p:spTree>
    <p:extLst>
      <p:ext uri="{BB962C8B-B14F-4D97-AF65-F5344CB8AC3E}">
        <p14:creationId xmlns:p14="http://schemas.microsoft.com/office/powerpoint/2010/main" val="3998464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8" descr="Logo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70637"/>
            <a:ext cx="141128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536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37" y="914400"/>
            <a:ext cx="3890122" cy="5511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p:cNvSpPr>
            <a:spLocks noGrp="1"/>
          </p:cNvSpPr>
          <p:nvPr>
            <p:ph type="title"/>
          </p:nvPr>
        </p:nvSpPr>
        <p:spPr>
          <a:xfrm>
            <a:off x="646113" y="247650"/>
            <a:ext cx="7620000" cy="990600"/>
          </a:xfrm>
        </p:spPr>
        <p:txBody>
          <a:bodyPr>
            <a:noAutofit/>
          </a:bodyPr>
          <a:lstStyle/>
          <a:p>
            <a:r>
              <a:rPr lang="en-US" dirty="0" smtClean="0"/>
              <a:t>IMPACT DC Clinic Locations</a:t>
            </a:r>
            <a:endParaRPr lang="en-US" dirty="0"/>
          </a:p>
        </p:txBody>
      </p:sp>
      <p:sp>
        <p:nvSpPr>
          <p:cNvPr id="15" name="Content Placeholder 2"/>
          <p:cNvSpPr>
            <a:spLocks noGrp="1"/>
          </p:cNvSpPr>
          <p:nvPr>
            <p:ph sz="half" idx="1"/>
          </p:nvPr>
        </p:nvSpPr>
        <p:spPr>
          <a:xfrm>
            <a:off x="4724400" y="1600200"/>
            <a:ext cx="4114800" cy="4876800"/>
          </a:xfrm>
        </p:spPr>
        <p:txBody>
          <a:bodyPr>
            <a:normAutofit/>
          </a:bodyPr>
          <a:lstStyle/>
          <a:p>
            <a:r>
              <a:rPr lang="en-US" sz="2400" dirty="0" smtClean="0"/>
              <a:t>Emergency Departments:</a:t>
            </a:r>
          </a:p>
          <a:p>
            <a:pPr lvl="1"/>
            <a:r>
              <a:rPr lang="en-US" sz="2000" dirty="0" smtClean="0"/>
              <a:t>Main Sheikh Zayed Campus</a:t>
            </a:r>
            <a:endParaRPr lang="en-US" sz="2000" dirty="0"/>
          </a:p>
          <a:p>
            <a:pPr lvl="1"/>
            <a:r>
              <a:rPr lang="en-US" sz="2000" dirty="0" smtClean="0"/>
              <a:t>United Medical Center</a:t>
            </a:r>
            <a:endParaRPr lang="en-US" sz="2000" dirty="0"/>
          </a:p>
          <a:p>
            <a:r>
              <a:rPr lang="en-US" sz="2400" dirty="0" smtClean="0"/>
              <a:t>Children’s Health Center primary care clinics:</a:t>
            </a:r>
          </a:p>
          <a:p>
            <a:pPr lvl="1"/>
            <a:r>
              <a:rPr lang="en-US" sz="2000" dirty="0" smtClean="0"/>
              <a:t>Anacostia</a:t>
            </a:r>
          </a:p>
          <a:p>
            <a:pPr lvl="1"/>
            <a:r>
              <a:rPr lang="en-US" sz="2000" dirty="0" smtClean="0"/>
              <a:t>THEARC (future site)</a:t>
            </a:r>
            <a:endParaRPr lang="en-US" sz="2000" dirty="0"/>
          </a:p>
        </p:txBody>
      </p:sp>
      <p:grpSp>
        <p:nvGrpSpPr>
          <p:cNvPr id="2" name="Group 1"/>
          <p:cNvGrpSpPr/>
          <p:nvPr/>
        </p:nvGrpSpPr>
        <p:grpSpPr>
          <a:xfrm>
            <a:off x="2286000" y="2742483"/>
            <a:ext cx="1216602" cy="2361318"/>
            <a:chOff x="2136198" y="2743199"/>
            <a:chExt cx="1216602" cy="2361318"/>
          </a:xfrm>
        </p:grpSpPr>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6198" y="2743199"/>
              <a:ext cx="533400" cy="322967"/>
            </a:xfrm>
            <a:prstGeom prst="rect">
              <a:avLst/>
            </a:prstGeom>
            <a:solidFill>
              <a:schemeClr val="bg1"/>
            </a:solidFill>
            <a:ln w="38100">
              <a:solidFill>
                <a:srgbClr val="FF0000"/>
              </a:solidFill>
              <a:miter lim="800000"/>
              <a:headEnd/>
              <a:tailEnd/>
            </a:ln>
            <a:effec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6787" y="4249235"/>
              <a:ext cx="351579" cy="212877"/>
            </a:xfrm>
            <a:prstGeom prst="rect">
              <a:avLst/>
            </a:prstGeom>
            <a:solidFill>
              <a:schemeClr val="accent5">
                <a:lumMod val="20000"/>
                <a:lumOff val="80000"/>
              </a:schemeClr>
            </a:solidFill>
            <a:ln w="38100">
              <a:solidFill>
                <a:srgbClr val="0070C0"/>
              </a:solidFill>
              <a:miter lim="800000"/>
              <a:headEnd/>
              <a:tailEnd/>
            </a:ln>
            <a:effec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495800"/>
              <a:ext cx="533400" cy="322967"/>
            </a:xfrm>
            <a:prstGeom prst="rect">
              <a:avLst/>
            </a:prstGeom>
            <a:solidFill>
              <a:schemeClr val="bg1"/>
            </a:solidFill>
            <a:ln w="38100">
              <a:solidFill>
                <a:srgbClr val="FF0000"/>
              </a:solidFill>
              <a:miter lim="800000"/>
              <a:headEnd/>
              <a:tailEnd/>
            </a:ln>
            <a:effec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00" y="4818767"/>
              <a:ext cx="427037"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999457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Patients by Year</a:t>
            </a:r>
            <a:endParaRPr lang="en-US" dirty="0"/>
          </a:p>
        </p:txBody>
      </p:sp>
      <p:graphicFrame>
        <p:nvGraphicFramePr>
          <p:cNvPr id="5" name="Content Placeholder 4"/>
          <p:cNvGraphicFramePr>
            <a:graphicFrameLocks noGrp="1"/>
          </p:cNvGraphicFramePr>
          <p:nvPr>
            <p:ph idx="1"/>
            <p:extLst/>
          </p:nvPr>
        </p:nvGraphicFramePr>
        <p:xfrm>
          <a:off x="228600" y="990600"/>
          <a:ext cx="86106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51770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4335"/>
            <a:ext cx="8229600" cy="1143000"/>
          </a:xfrm>
        </p:spPr>
        <p:txBody>
          <a:bodyPr anchor="ctr">
            <a:normAutofit/>
          </a:bodyPr>
          <a:lstStyle/>
          <a:p>
            <a:r>
              <a:rPr lang="en-US" dirty="0" smtClean="0">
                <a:latin typeface="Corbel" panose="020B0503020204020204" pitchFamily="34" charset="0"/>
              </a:rPr>
              <a:t>IMPACT DC Outreach and Advocacy</a:t>
            </a:r>
            <a:endParaRPr lang="en-US" dirty="0">
              <a:latin typeface="Corbel" panose="020B0503020204020204" pitchFamily="34" charset="0"/>
            </a:endParaRPr>
          </a:p>
        </p:txBody>
      </p:sp>
      <p:graphicFrame>
        <p:nvGraphicFramePr>
          <p:cNvPr id="4" name="Content Placeholder 3"/>
          <p:cNvGraphicFramePr>
            <a:graphicFrameLocks noGrp="1"/>
          </p:cNvGraphicFramePr>
          <p:nvPr>
            <p:ph idx="1"/>
            <p:extLst/>
          </p:nvPr>
        </p:nvGraphicFramePr>
        <p:xfrm>
          <a:off x="152400" y="990600"/>
          <a:ext cx="8839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8" descr="Logo5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1" y="6079697"/>
            <a:ext cx="1905000" cy="65958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339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855" t="42209" r="14591" b="11592"/>
          <a:stretch/>
        </p:blipFill>
        <p:spPr bwMode="auto">
          <a:xfrm>
            <a:off x="4141829" y="1524000"/>
            <a:ext cx="4759234"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a:xfrm>
            <a:off x="308429" y="159896"/>
            <a:ext cx="8454571" cy="1143000"/>
          </a:xfrm>
        </p:spPr>
        <p:txBody>
          <a:bodyPr>
            <a:normAutofit/>
          </a:bodyPr>
          <a:lstStyle/>
          <a:p>
            <a:r>
              <a:rPr lang="en-US" sz="2800" dirty="0" smtClean="0"/>
              <a:t>Asthma QI Learning Collaborative</a:t>
            </a:r>
            <a:r>
              <a:rPr lang="en-US" dirty="0" smtClean="0"/>
              <a:t> 2012-present</a:t>
            </a:r>
            <a:r>
              <a:rPr lang="en-US" dirty="0" smtClean="0">
                <a:solidFill>
                  <a:srgbClr val="C00000"/>
                </a:solidFill>
              </a:rPr>
              <a:t/>
            </a:r>
            <a:br>
              <a:rPr lang="en-US" dirty="0" smtClean="0">
                <a:solidFill>
                  <a:srgbClr val="C00000"/>
                </a:solidFill>
              </a:rPr>
            </a:br>
            <a:endParaRPr lang="en-US" sz="2800" dirty="0">
              <a:solidFill>
                <a:srgbClr val="C00000"/>
              </a:solidFill>
            </a:endParaRPr>
          </a:p>
        </p:txBody>
      </p:sp>
      <p:sp>
        <p:nvSpPr>
          <p:cNvPr id="3" name="Rectangle 2"/>
          <p:cNvSpPr/>
          <p:nvPr/>
        </p:nvSpPr>
        <p:spPr>
          <a:xfrm>
            <a:off x="304800" y="1302896"/>
            <a:ext cx="3276600" cy="3573286"/>
          </a:xfrm>
          <a:prstGeom prst="rect">
            <a:avLst/>
          </a:prstGeom>
        </p:spPr>
        <p:txBody>
          <a:bodyPr wrap="square">
            <a:spAutoFit/>
          </a:bodyPr>
          <a:lstStyle/>
          <a:p>
            <a:pPr marL="231775" indent="-231775" defTabSz="457200">
              <a:lnSpc>
                <a:spcPct val="90000"/>
              </a:lnSpc>
              <a:spcBef>
                <a:spcPct val="20000"/>
              </a:spcBef>
              <a:buFont typeface="Arial" panose="020B0604020202020204" pitchFamily="34" charset="0"/>
              <a:buChar char="•"/>
            </a:pPr>
            <a:r>
              <a:rPr lang="en-US" sz="2600" dirty="0">
                <a:solidFill>
                  <a:prstClr val="black"/>
                </a:solidFill>
                <a:latin typeface="Corbel" panose="020B0503020204020204" pitchFamily="34" charset="0"/>
                <a:cs typeface="Arial" pitchFamily="34" charset="0"/>
              </a:rPr>
              <a:t>Partnership </a:t>
            </a:r>
            <a:r>
              <a:rPr lang="en-US" sz="2600" dirty="0" smtClean="0">
                <a:solidFill>
                  <a:prstClr val="black"/>
                </a:solidFill>
                <a:latin typeface="Corbel" panose="020B0503020204020204" pitchFamily="34" charset="0"/>
                <a:cs typeface="Arial" pitchFamily="34" charset="0"/>
              </a:rPr>
              <a:t>with DC PICHQ</a:t>
            </a:r>
          </a:p>
          <a:p>
            <a:pPr marL="231775" indent="-231775" defTabSz="457200">
              <a:lnSpc>
                <a:spcPct val="90000"/>
              </a:lnSpc>
              <a:spcBef>
                <a:spcPct val="20000"/>
              </a:spcBef>
              <a:buFont typeface="Arial" panose="020B0604020202020204" pitchFamily="34" charset="0"/>
              <a:buChar char="•"/>
            </a:pPr>
            <a:r>
              <a:rPr lang="en-US" sz="2600" dirty="0" smtClean="0">
                <a:solidFill>
                  <a:prstClr val="black"/>
                </a:solidFill>
              </a:rPr>
              <a:t>&gt; </a:t>
            </a:r>
            <a:r>
              <a:rPr lang="en-US" sz="2600" dirty="0">
                <a:solidFill>
                  <a:prstClr val="black"/>
                </a:solidFill>
              </a:rPr>
              <a:t>300 providers &amp; 75 practice </a:t>
            </a:r>
            <a:r>
              <a:rPr lang="en-US" sz="2600" dirty="0" smtClean="0">
                <a:solidFill>
                  <a:prstClr val="black"/>
                </a:solidFill>
              </a:rPr>
              <a:t>sites</a:t>
            </a:r>
          </a:p>
          <a:p>
            <a:pPr marL="231775" indent="-231775" defTabSz="457200">
              <a:lnSpc>
                <a:spcPct val="90000"/>
              </a:lnSpc>
              <a:spcBef>
                <a:spcPct val="20000"/>
              </a:spcBef>
              <a:buFont typeface="Arial"/>
              <a:buChar char="•"/>
            </a:pPr>
            <a:r>
              <a:rPr lang="en-US" sz="2600" dirty="0" smtClean="0">
                <a:solidFill>
                  <a:prstClr val="black"/>
                </a:solidFill>
                <a:latin typeface="Corbel" panose="020B0503020204020204" pitchFamily="34" charset="0"/>
                <a:cs typeface="Arial" pitchFamily="34" charset="0"/>
              </a:rPr>
              <a:t>Office asthma management focus </a:t>
            </a:r>
            <a:r>
              <a:rPr lang="en-US" sz="2600" dirty="0" smtClean="0">
                <a:solidFill>
                  <a:prstClr val="black"/>
                </a:solidFill>
                <a:latin typeface="Corbel" panose="020B0503020204020204" pitchFamily="34" charset="0"/>
              </a:rPr>
              <a:t>2012-14</a:t>
            </a:r>
            <a:endParaRPr lang="en-US" sz="2600" dirty="0">
              <a:solidFill>
                <a:prstClr val="black"/>
              </a:solidFill>
              <a:latin typeface="Corbel" panose="020B0503020204020204" pitchFamily="34" charset="0"/>
            </a:endParaRPr>
          </a:p>
          <a:p>
            <a:pPr marL="231775" indent="-231775" defTabSz="457200">
              <a:lnSpc>
                <a:spcPct val="90000"/>
              </a:lnSpc>
              <a:spcBef>
                <a:spcPct val="20000"/>
              </a:spcBef>
              <a:buFont typeface="Arial"/>
              <a:buChar char="•"/>
            </a:pPr>
            <a:r>
              <a:rPr lang="en-US" sz="2600" dirty="0">
                <a:solidFill>
                  <a:prstClr val="black"/>
                </a:solidFill>
                <a:latin typeface="Corbel" panose="020B0503020204020204" pitchFamily="34" charset="0"/>
                <a:cs typeface="Arial" pitchFamily="34" charset="0"/>
              </a:rPr>
              <a:t>Population approach 2014-17</a:t>
            </a:r>
          </a:p>
        </p:txBody>
      </p:sp>
      <p:pic>
        <p:nvPicPr>
          <p:cNvPr id="6" name="Picture 8" descr="Logo5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1" y="6079697"/>
            <a:ext cx="1905000" cy="65958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8957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QI Learning Collaborative </a:t>
            </a:r>
            <a:r>
              <a:rPr lang="en-US" dirty="0" smtClean="0"/>
              <a:t>Results - Summary</a:t>
            </a:r>
            <a:endParaRPr lang="en-US" sz="2800" b="1" dirty="0">
              <a:solidFill>
                <a:srgbClr val="C00000"/>
              </a:solidFill>
            </a:endParaRPr>
          </a:p>
        </p:txBody>
      </p:sp>
      <p:graphicFrame>
        <p:nvGraphicFramePr>
          <p:cNvPr id="10" name="Content Placeholder 9"/>
          <p:cNvGraphicFramePr>
            <a:graphicFrameLocks noGrp="1"/>
          </p:cNvGraphicFramePr>
          <p:nvPr>
            <p:ph sz="quarter" idx="4"/>
            <p:extLst/>
          </p:nvPr>
        </p:nvGraphicFramePr>
        <p:xfrm>
          <a:off x="457200" y="685800"/>
          <a:ext cx="78486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09236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nvPr>
        </p:nvGraphicFramePr>
        <p:xfrm>
          <a:off x="457200" y="876300"/>
          <a:ext cx="8001000" cy="52197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5"/>
          <p:cNvSpPr txBox="1">
            <a:spLocks/>
          </p:cNvSpPr>
          <p:nvPr/>
        </p:nvSpPr>
        <p:spPr>
          <a:xfrm>
            <a:off x="457200" y="304800"/>
            <a:ext cx="8229600" cy="1143000"/>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0" i="0" kern="1200">
                <a:solidFill>
                  <a:srgbClr val="FF0000"/>
                </a:solidFill>
                <a:latin typeface="Corbel"/>
                <a:ea typeface="+mj-ea"/>
                <a:cs typeface="Corbel"/>
              </a:defRPr>
            </a:lvl1pPr>
          </a:lstStyle>
          <a:p>
            <a:r>
              <a:rPr lang="en-US" dirty="0" smtClean="0"/>
              <a:t>QI Learning Collaborative Results</a:t>
            </a:r>
            <a:endParaRPr lang="en-US" b="1" dirty="0">
              <a:solidFill>
                <a:srgbClr val="C00000"/>
              </a:solidFill>
            </a:endParaRPr>
          </a:p>
        </p:txBody>
      </p:sp>
    </p:spTree>
    <p:extLst>
      <p:ext uri="{BB962C8B-B14F-4D97-AF65-F5344CB8AC3E}">
        <p14:creationId xmlns:p14="http://schemas.microsoft.com/office/powerpoint/2010/main" val="198189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742950"/>
            <a:ext cx="4208463"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0407" y="2454123"/>
            <a:ext cx="351579" cy="212877"/>
          </a:xfrm>
          <a:prstGeom prst="rect">
            <a:avLst/>
          </a:prstGeom>
          <a:solidFill>
            <a:schemeClr val="accent5">
              <a:lumMod val="20000"/>
              <a:lumOff val="80000"/>
            </a:schemeClr>
          </a:solidFill>
          <a:ln w="38100">
            <a:solidFill>
              <a:srgbClr val="0070C0"/>
            </a:solidFill>
            <a:miter lim="800000"/>
            <a:headEnd/>
            <a:tailEnd/>
          </a:ln>
          <a:effec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769" y="2454123"/>
            <a:ext cx="351579" cy="212877"/>
          </a:xfrm>
          <a:prstGeom prst="rect">
            <a:avLst/>
          </a:prstGeom>
          <a:solidFill>
            <a:schemeClr val="accent5">
              <a:lumMod val="20000"/>
              <a:lumOff val="80000"/>
            </a:schemeClr>
          </a:solidFill>
          <a:ln w="38100">
            <a:solidFill>
              <a:srgbClr val="0070C0"/>
            </a:solidFill>
            <a:miter lim="800000"/>
            <a:headEnd/>
            <a:tailEnd/>
          </a:ln>
          <a:effec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6198" y="2743199"/>
            <a:ext cx="533400" cy="322967"/>
          </a:xfrm>
          <a:prstGeom prst="rect">
            <a:avLst/>
          </a:prstGeom>
          <a:solidFill>
            <a:schemeClr val="bg1"/>
          </a:solidFill>
          <a:ln w="38100">
            <a:solidFill>
              <a:srgbClr val="FF0000"/>
            </a:solidFill>
            <a:miter lim="800000"/>
            <a:headEnd/>
            <a:tailEnd/>
          </a:ln>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0408" y="3120568"/>
            <a:ext cx="351579" cy="212877"/>
          </a:xfrm>
          <a:prstGeom prst="rect">
            <a:avLst/>
          </a:prstGeom>
          <a:solidFill>
            <a:schemeClr val="accent5">
              <a:lumMod val="20000"/>
              <a:lumOff val="80000"/>
            </a:schemeClr>
          </a:solidFill>
          <a:ln w="38100">
            <a:solidFill>
              <a:srgbClr val="0070C0"/>
            </a:solidFill>
            <a:miter lim="800000"/>
            <a:headEnd/>
            <a:tailEnd/>
          </a:ln>
          <a:effec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770" y="3120568"/>
            <a:ext cx="351579" cy="212877"/>
          </a:xfrm>
          <a:prstGeom prst="rect">
            <a:avLst/>
          </a:prstGeom>
          <a:solidFill>
            <a:schemeClr val="accent5">
              <a:lumMod val="20000"/>
              <a:lumOff val="80000"/>
            </a:schemeClr>
          </a:solidFill>
          <a:ln w="38100">
            <a:solidFill>
              <a:srgbClr val="0070C0"/>
            </a:solidFill>
            <a:miter lim="800000"/>
            <a:headEnd/>
            <a:tailEnd/>
          </a:ln>
          <a:effec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4114800"/>
            <a:ext cx="351579" cy="212877"/>
          </a:xfrm>
          <a:prstGeom prst="rect">
            <a:avLst/>
          </a:prstGeom>
          <a:solidFill>
            <a:schemeClr val="accent5">
              <a:lumMod val="20000"/>
              <a:lumOff val="80000"/>
            </a:schemeClr>
          </a:solidFill>
          <a:ln w="38100">
            <a:solidFill>
              <a:srgbClr val="0070C0"/>
            </a:solidFill>
            <a:miter lim="800000"/>
            <a:headEnd/>
            <a:tailEnd/>
          </a:ln>
          <a:effec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495800"/>
            <a:ext cx="533400" cy="322967"/>
          </a:xfrm>
          <a:prstGeom prst="rect">
            <a:avLst/>
          </a:prstGeom>
          <a:solidFill>
            <a:schemeClr val="bg1"/>
          </a:solidFill>
          <a:ln w="38100">
            <a:solidFill>
              <a:srgbClr val="FF0000"/>
            </a:solidFill>
            <a:miter lim="800000"/>
            <a:headEnd/>
            <a:tailEnd/>
          </a:ln>
          <a:effec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4876800"/>
            <a:ext cx="351579" cy="212877"/>
          </a:xfrm>
          <a:prstGeom prst="rect">
            <a:avLst/>
          </a:prstGeom>
          <a:solidFill>
            <a:schemeClr val="accent5">
              <a:lumMod val="20000"/>
              <a:lumOff val="80000"/>
            </a:schemeClr>
          </a:solidFill>
          <a:ln w="38100">
            <a:solidFill>
              <a:srgbClr val="0070C0"/>
            </a:solidFill>
            <a:miter lim="800000"/>
            <a:headEnd/>
            <a:tailEnd/>
          </a:ln>
          <a:effectLst/>
        </p:spPr>
      </p:pic>
      <p:sp>
        <p:nvSpPr>
          <p:cNvPr id="16" name="Title 1"/>
          <p:cNvSpPr>
            <a:spLocks noGrp="1"/>
          </p:cNvSpPr>
          <p:nvPr>
            <p:ph type="title"/>
          </p:nvPr>
        </p:nvSpPr>
        <p:spPr>
          <a:xfrm>
            <a:off x="4876800" y="533400"/>
            <a:ext cx="3810000" cy="990600"/>
          </a:xfrm>
        </p:spPr>
        <p:txBody>
          <a:bodyPr>
            <a:noAutofit/>
          </a:bodyPr>
          <a:lstStyle/>
          <a:p>
            <a:pPr algn="ctr"/>
            <a:r>
              <a:rPr lang="en-US" dirty="0"/>
              <a:t>Nurse Asthma Educator Program</a:t>
            </a:r>
          </a:p>
        </p:txBody>
      </p:sp>
      <p:sp>
        <p:nvSpPr>
          <p:cNvPr id="2" name="Content Placeholder 1"/>
          <p:cNvSpPr>
            <a:spLocks noGrp="1"/>
          </p:cNvSpPr>
          <p:nvPr>
            <p:ph sz="half" idx="1"/>
          </p:nvPr>
        </p:nvSpPr>
        <p:spPr>
          <a:xfrm>
            <a:off x="4982256" y="1676400"/>
            <a:ext cx="4038600" cy="4525963"/>
          </a:xfrm>
        </p:spPr>
        <p:txBody>
          <a:bodyPr>
            <a:normAutofit/>
          </a:bodyPr>
          <a:lstStyle/>
          <a:p>
            <a:pPr lvl="0"/>
            <a:r>
              <a:rPr lang="en-US" sz="2400" dirty="0" smtClean="0">
                <a:solidFill>
                  <a:prstClr val="black"/>
                </a:solidFill>
              </a:rPr>
              <a:t>Primary care nurses </a:t>
            </a:r>
            <a:r>
              <a:rPr lang="en-US" sz="2400" dirty="0">
                <a:solidFill>
                  <a:prstClr val="black"/>
                </a:solidFill>
              </a:rPr>
              <a:t>trained as asthma educators</a:t>
            </a:r>
          </a:p>
          <a:p>
            <a:pPr lvl="0"/>
            <a:r>
              <a:rPr lang="en-US" sz="2400" dirty="0">
                <a:solidFill>
                  <a:prstClr val="black"/>
                </a:solidFill>
              </a:rPr>
              <a:t>Will lead asthma visits and coordinate services as part of primary care teams</a:t>
            </a:r>
          </a:p>
          <a:p>
            <a:pPr lvl="0"/>
            <a:r>
              <a:rPr lang="en-US" sz="2400" dirty="0" smtClean="0">
                <a:solidFill>
                  <a:prstClr val="black"/>
                </a:solidFill>
              </a:rPr>
              <a:t>Nurses </a:t>
            </a:r>
            <a:r>
              <a:rPr lang="en-US" sz="2400" dirty="0">
                <a:solidFill>
                  <a:prstClr val="black"/>
                </a:solidFill>
              </a:rPr>
              <a:t>preparing for national certification exam</a:t>
            </a:r>
          </a:p>
          <a:p>
            <a:endParaRPr lang="en-US" dirty="0"/>
          </a:p>
        </p:txBody>
      </p:sp>
    </p:spTree>
    <p:extLst>
      <p:ext uri="{BB962C8B-B14F-4D97-AF65-F5344CB8AC3E}">
        <p14:creationId xmlns:p14="http://schemas.microsoft.com/office/powerpoint/2010/main" val="891018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 From Program to Policy</a:t>
            </a:r>
          </a:p>
        </p:txBody>
      </p:sp>
      <p:sp>
        <p:nvSpPr>
          <p:cNvPr id="5" name="Content Placeholder 4"/>
          <p:cNvSpPr>
            <a:spLocks noGrp="1"/>
          </p:cNvSpPr>
          <p:nvPr>
            <p:ph sz="half" idx="2"/>
          </p:nvPr>
        </p:nvSpPr>
        <p:spPr/>
        <p:txBody>
          <a:bodyPr/>
          <a:lstStyle/>
          <a:p>
            <a:pPr marL="0" indent="0">
              <a:buNone/>
            </a:pPr>
            <a:r>
              <a:rPr lang="en-US" dirty="0">
                <a:solidFill>
                  <a:prstClr val="black"/>
                </a:solidFill>
              </a:rPr>
              <a:t>Patients need:</a:t>
            </a:r>
          </a:p>
          <a:p>
            <a:pPr marL="457200" lvl="0" indent="-457200">
              <a:buFont typeface="Arial" panose="020B0604020202020204" pitchFamily="34" charset="0"/>
              <a:buChar char="•"/>
            </a:pPr>
            <a:r>
              <a:rPr lang="en-US" dirty="0" smtClean="0">
                <a:solidFill>
                  <a:prstClr val="black"/>
                </a:solidFill>
              </a:rPr>
              <a:t>Communication </a:t>
            </a:r>
            <a:r>
              <a:rPr lang="en-US" dirty="0">
                <a:solidFill>
                  <a:prstClr val="black"/>
                </a:solidFill>
              </a:rPr>
              <a:t>and </a:t>
            </a:r>
            <a:r>
              <a:rPr lang="en-US" dirty="0" smtClean="0">
                <a:solidFill>
                  <a:prstClr val="black"/>
                </a:solidFill>
              </a:rPr>
              <a:t>care </a:t>
            </a:r>
            <a:r>
              <a:rPr lang="en-US" dirty="0">
                <a:solidFill>
                  <a:prstClr val="black"/>
                </a:solidFill>
              </a:rPr>
              <a:t>coordination</a:t>
            </a:r>
          </a:p>
          <a:p>
            <a:pPr marL="457200" lvl="0" indent="-457200">
              <a:buFont typeface="Arial" panose="020B0604020202020204" pitchFamily="34" charset="0"/>
              <a:buChar char="•"/>
            </a:pPr>
            <a:r>
              <a:rPr lang="en-US" dirty="0">
                <a:solidFill>
                  <a:prstClr val="black"/>
                </a:solidFill>
              </a:rPr>
              <a:t>Access to care</a:t>
            </a:r>
          </a:p>
          <a:p>
            <a:pPr marL="457200" lvl="0" indent="-457200">
              <a:buFont typeface="Arial" panose="020B0604020202020204" pitchFamily="34" charset="0"/>
              <a:buChar char="•"/>
            </a:pPr>
            <a:r>
              <a:rPr lang="en-US" dirty="0">
                <a:solidFill>
                  <a:prstClr val="black"/>
                </a:solidFill>
              </a:rPr>
              <a:t>Social and financial support</a:t>
            </a:r>
          </a:p>
          <a:p>
            <a:endParaRPr lang="en-US" dirty="0"/>
          </a:p>
        </p:txBody>
      </p:sp>
      <p:sp>
        <p:nvSpPr>
          <p:cNvPr id="6" name="Text Placeholder 5"/>
          <p:cNvSpPr>
            <a:spLocks noGrp="1"/>
          </p:cNvSpPr>
          <p:nvPr>
            <p:ph type="body" sz="quarter" idx="3"/>
          </p:nvPr>
        </p:nvSpPr>
        <p:spPr/>
        <p:txBody>
          <a:bodyPr/>
          <a:lstStyle/>
          <a:p>
            <a:pPr lvl="0"/>
            <a:r>
              <a:rPr lang="en-US" dirty="0">
                <a:solidFill>
                  <a:prstClr val="black"/>
                </a:solidFill>
              </a:rPr>
              <a:t>Partners in Policy</a:t>
            </a:r>
          </a:p>
          <a:p>
            <a:endParaRPr lang="en-US" dirty="0"/>
          </a:p>
        </p:txBody>
      </p:sp>
      <p:sp>
        <p:nvSpPr>
          <p:cNvPr id="7" name="Content Placeholder 6"/>
          <p:cNvSpPr>
            <a:spLocks noGrp="1"/>
          </p:cNvSpPr>
          <p:nvPr>
            <p:ph sz="quarter" idx="4"/>
          </p:nvPr>
        </p:nvSpPr>
        <p:spPr/>
        <p:txBody>
          <a:bodyPr/>
          <a:lstStyle/>
          <a:p>
            <a:pPr marL="457200" lvl="0" indent="-457200">
              <a:buFont typeface="Arial" panose="020B0604020202020204" pitchFamily="34" charset="0"/>
              <a:buChar char="•"/>
            </a:pPr>
            <a:r>
              <a:rPr lang="en-US" dirty="0">
                <a:solidFill>
                  <a:prstClr val="black"/>
                </a:solidFill>
              </a:rPr>
              <a:t>DC </a:t>
            </a:r>
            <a:r>
              <a:rPr lang="en-US" dirty="0" smtClean="0">
                <a:solidFill>
                  <a:prstClr val="black"/>
                </a:solidFill>
              </a:rPr>
              <a:t>Managed Care Organizations </a:t>
            </a:r>
            <a:r>
              <a:rPr lang="en-US" dirty="0">
                <a:solidFill>
                  <a:prstClr val="black"/>
                </a:solidFill>
              </a:rPr>
              <a:t>Chronic Condition Collaborative</a:t>
            </a:r>
          </a:p>
          <a:p>
            <a:pPr marL="457200" lvl="0" indent="-457200">
              <a:buFont typeface="Arial" panose="020B0604020202020204" pitchFamily="34" charset="0"/>
              <a:buChar char="•"/>
            </a:pPr>
            <a:r>
              <a:rPr lang="en-US" dirty="0" smtClean="0">
                <a:solidFill>
                  <a:prstClr val="black"/>
                </a:solidFill>
              </a:rPr>
              <a:t>Government </a:t>
            </a:r>
            <a:r>
              <a:rPr lang="en-US" dirty="0">
                <a:solidFill>
                  <a:prstClr val="black"/>
                </a:solidFill>
              </a:rPr>
              <a:t>Affairs Council</a:t>
            </a:r>
          </a:p>
          <a:p>
            <a:pPr marL="457200" indent="-457200">
              <a:buFont typeface="Arial" panose="020B0604020202020204" pitchFamily="34" charset="0"/>
              <a:buChar char="•"/>
            </a:pPr>
            <a:r>
              <a:rPr lang="en-US" dirty="0">
                <a:solidFill>
                  <a:prstClr val="black"/>
                </a:solidFill>
              </a:rPr>
              <a:t>Childhood Asthma Leadership Coalition</a:t>
            </a:r>
          </a:p>
          <a:p>
            <a:endParaRPr lang="en-US" dirty="0"/>
          </a:p>
        </p:txBody>
      </p:sp>
      <p:pic>
        <p:nvPicPr>
          <p:cNvPr id="9" name="Picture 8" descr="Logo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6079697"/>
            <a:ext cx="1905000" cy="65958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457200" y="1417638"/>
            <a:ext cx="4876800" cy="639762"/>
          </a:xfrm>
        </p:spPr>
        <p:txBody>
          <a:bodyPr>
            <a:normAutofit fontScale="70000" lnSpcReduction="20000"/>
          </a:bodyPr>
          <a:lstStyle/>
          <a:p>
            <a:r>
              <a:rPr lang="en-US" sz="3400" dirty="0">
                <a:solidFill>
                  <a:prstClr val="black"/>
                </a:solidFill>
              </a:rPr>
              <a:t>Qualitative</a:t>
            </a:r>
            <a:r>
              <a:rPr lang="en-US" sz="6000" dirty="0">
                <a:solidFill>
                  <a:prstClr val="black"/>
                </a:solidFill>
              </a:rPr>
              <a:t> </a:t>
            </a:r>
            <a:r>
              <a:rPr lang="en-US" sz="3400" dirty="0">
                <a:solidFill>
                  <a:prstClr val="black"/>
                </a:solidFill>
              </a:rPr>
              <a:t>Research</a:t>
            </a:r>
            <a:r>
              <a:rPr lang="en-US" sz="6000" dirty="0">
                <a:solidFill>
                  <a:prstClr val="black"/>
                </a:solidFill>
              </a:rPr>
              <a:t> </a:t>
            </a:r>
          </a:p>
          <a:p>
            <a:endParaRPr lang="en-US" dirty="0"/>
          </a:p>
        </p:txBody>
      </p:sp>
    </p:spTree>
    <p:extLst>
      <p:ext uri="{BB962C8B-B14F-4D97-AF65-F5344CB8AC3E}">
        <p14:creationId xmlns:p14="http://schemas.microsoft.com/office/powerpoint/2010/main" val="30354303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Research: Clinical and Translational</a:t>
            </a:r>
          </a:p>
        </p:txBody>
      </p:sp>
      <p:graphicFrame>
        <p:nvGraphicFramePr>
          <p:cNvPr id="9" name="Content Placeholder 8"/>
          <p:cNvGraphicFramePr>
            <a:graphicFrameLocks noGrp="1"/>
          </p:cNvGraphicFramePr>
          <p:nvPr>
            <p:ph idx="1"/>
            <p:extLst/>
          </p:nvPr>
        </p:nvGraphicFramePr>
        <p:xfrm>
          <a:off x="457200" y="1066800"/>
          <a:ext cx="8229600" cy="505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 descr="Logo5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1" y="6079697"/>
            <a:ext cx="1905000" cy="65958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562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Program Support</a:t>
            </a:r>
          </a:p>
        </p:txBody>
      </p:sp>
      <p:graphicFrame>
        <p:nvGraphicFramePr>
          <p:cNvPr id="10" name="Content Placeholder 9"/>
          <p:cNvGraphicFramePr>
            <a:graphicFrameLocks noGrp="1"/>
          </p:cNvGraphicFramePr>
          <p:nvPr>
            <p:ph idx="1"/>
            <p:extLst/>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3515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400175" y="653235"/>
            <a:ext cx="6172200" cy="857250"/>
          </a:xfrm>
        </p:spPr>
        <p:txBody>
          <a:bodyPr/>
          <a:lstStyle/>
          <a:p>
            <a:pPr eaLnBrk="1" hangingPunct="1"/>
            <a:r>
              <a:rPr lang="en-US" altLang="en-US" sz="3000" b="1" dirty="0">
                <a:solidFill>
                  <a:srgbClr val="0070C0"/>
                </a:solidFill>
                <a:latin typeface="Arial" panose="020B0604020202020204" pitchFamily="34" charset="0"/>
                <a:cs typeface="Arial" panose="020B0604020202020204" pitchFamily="34" charset="0"/>
              </a:rPr>
              <a:t>Agenda </a:t>
            </a:r>
          </a:p>
        </p:txBody>
      </p:sp>
      <p:sp>
        <p:nvSpPr>
          <p:cNvPr id="3" name="Content Placeholder 2"/>
          <p:cNvSpPr>
            <a:spLocks noGrp="1"/>
          </p:cNvSpPr>
          <p:nvPr>
            <p:ph idx="1"/>
          </p:nvPr>
        </p:nvSpPr>
        <p:spPr>
          <a:xfrm>
            <a:off x="1400175" y="1784142"/>
            <a:ext cx="6453114" cy="3779448"/>
          </a:xfrm>
        </p:spPr>
        <p:txBody>
          <a:bodyPr rtlCol="0">
            <a:normAutofit/>
          </a:bodyPr>
          <a:lstStyle/>
          <a:p>
            <a:pPr marL="342900" indent="-342900" eaLnBrk="1" fontAlgn="auto" hangingPunct="1">
              <a:spcBef>
                <a:spcPts val="450"/>
              </a:spcBef>
              <a:spcAft>
                <a:spcPts val="450"/>
              </a:spcAft>
              <a:buFont typeface="+mj-lt"/>
              <a:buAutoNum type="arabicPeriod"/>
              <a:defRPr/>
            </a:pPr>
            <a:r>
              <a:rPr lang="en-US" sz="2000" dirty="0">
                <a:latin typeface="Arial" pitchFamily="34" charset="0"/>
                <a:cs typeface="Arial" pitchFamily="34" charset="0"/>
              </a:rPr>
              <a:t>EPA’s National Environmental Leadership Award in Asthma Management</a:t>
            </a:r>
          </a:p>
          <a:p>
            <a:pPr marL="342900" indent="-342900" eaLnBrk="1" fontAlgn="auto" hangingPunct="1">
              <a:spcBef>
                <a:spcPts val="900"/>
              </a:spcBef>
              <a:spcAft>
                <a:spcPts val="450"/>
              </a:spcAft>
              <a:buFont typeface="+mj-lt"/>
              <a:buAutoNum type="arabicPeriod"/>
              <a:defRPr/>
            </a:pPr>
            <a:r>
              <a:rPr lang="en-US" sz="2000" dirty="0">
                <a:latin typeface="Arial" pitchFamily="34" charset="0"/>
                <a:cs typeface="Arial" pitchFamily="34" charset="0"/>
              </a:rPr>
              <a:t>Hear From Speakers on IMPACT DC’s Evolution Since Winning the 2006 Award</a:t>
            </a:r>
          </a:p>
          <a:p>
            <a:pPr lvl="1" eaLnBrk="1" fontAlgn="auto" hangingPunct="1">
              <a:spcBef>
                <a:spcPts val="450"/>
              </a:spcBef>
              <a:spcAft>
                <a:spcPts val="450"/>
              </a:spcAft>
              <a:buFont typeface="Arial" panose="020B0604020202020204" pitchFamily="34" charset="0"/>
              <a:buChar char="•"/>
              <a:defRPr/>
            </a:pPr>
            <a:r>
              <a:rPr lang="en-US" sz="1800" b="1" dirty="0">
                <a:latin typeface="Arial" pitchFamily="34" charset="0"/>
                <a:cs typeface="Arial" pitchFamily="34" charset="0"/>
              </a:rPr>
              <a:t>Deborah Quint </a:t>
            </a:r>
            <a:r>
              <a:rPr lang="en-US" sz="1800" b="1" dirty="0" err="1">
                <a:latin typeface="Arial" pitchFamily="34" charset="0"/>
                <a:cs typeface="Arial" pitchFamily="34" charset="0"/>
              </a:rPr>
              <a:t>Shelef</a:t>
            </a:r>
            <a:endParaRPr lang="en-US" sz="1800" b="1" dirty="0">
              <a:latin typeface="Arial" pitchFamily="34" charset="0"/>
              <a:cs typeface="Arial" pitchFamily="34" charset="0"/>
            </a:endParaRPr>
          </a:p>
          <a:p>
            <a:pPr lvl="1" eaLnBrk="1" fontAlgn="auto" hangingPunct="1">
              <a:spcBef>
                <a:spcPts val="450"/>
              </a:spcBef>
              <a:spcAft>
                <a:spcPts val="450"/>
              </a:spcAft>
              <a:buFont typeface="Arial" panose="020B0604020202020204" pitchFamily="34" charset="0"/>
              <a:buChar char="•"/>
              <a:defRPr/>
            </a:pPr>
            <a:r>
              <a:rPr lang="en-US" sz="1800" b="1" dirty="0">
                <a:latin typeface="Arial" pitchFamily="34" charset="0"/>
                <a:cs typeface="Arial" pitchFamily="34" charset="0"/>
              </a:rPr>
              <a:t>Candice Pantor</a:t>
            </a:r>
          </a:p>
          <a:p>
            <a:pPr marL="342900" indent="-342900" eaLnBrk="1" fontAlgn="auto" hangingPunct="1">
              <a:spcBef>
                <a:spcPts val="900"/>
              </a:spcBef>
              <a:spcAft>
                <a:spcPts val="450"/>
              </a:spcAft>
              <a:buFont typeface="+mj-lt"/>
              <a:buAutoNum type="arabicPeriod"/>
              <a:defRPr/>
            </a:pPr>
            <a:r>
              <a:rPr lang="en-US" sz="2000" dirty="0">
                <a:latin typeface="Arial" pitchFamily="34" charset="0"/>
                <a:cs typeface="Arial" pitchFamily="34" charset="0"/>
              </a:rPr>
              <a:t>Q&amp;A Session in AsthmaCommunityNetwork.org Discussion Forum</a:t>
            </a:r>
          </a:p>
          <a:p>
            <a:pPr marL="342900" indent="-342900" eaLnBrk="1" fontAlgn="auto" hangingPunct="1">
              <a:spcBef>
                <a:spcPts val="225"/>
              </a:spcBef>
              <a:spcAft>
                <a:spcPts val="450"/>
              </a:spcAft>
              <a:defRPr/>
            </a:pPr>
            <a:endParaRPr lang="en-US" dirty="0">
              <a:latin typeface="Arial" pitchFamily="34" charset="0"/>
              <a:cs typeface="Arial" pitchFamily="34" charset="0"/>
            </a:endParaRPr>
          </a:p>
          <a:p>
            <a:pPr eaLnBrk="1" fontAlgn="auto" hangingPunct="1">
              <a:spcAft>
                <a:spcPts val="0"/>
              </a:spcAft>
              <a:defRPr/>
            </a:pPr>
            <a:endParaRPr lang="en-US" sz="1500" dirty="0">
              <a:latin typeface="Arial" pitchFamily="34" charset="0"/>
              <a:cs typeface="Arial" pitchFamily="34" charset="0"/>
            </a:endParaRPr>
          </a:p>
          <a:p>
            <a:pPr marL="685800" lvl="1" indent="-385763" eaLnBrk="1" fontAlgn="auto" hangingPunct="1">
              <a:spcAft>
                <a:spcPts val="0"/>
              </a:spcAft>
              <a:buFont typeface="+mj-lt"/>
              <a:buAutoNum type="arabicPeriod"/>
              <a:defRPr/>
            </a:pPr>
            <a:endParaRPr lang="en-US" sz="1500" dirty="0">
              <a:latin typeface="Arial" pitchFamily="34" charset="0"/>
              <a:cs typeface="Arial" pitchFamily="34" charset="0"/>
            </a:endParaRPr>
          </a:p>
          <a:p>
            <a:pPr eaLnBrk="1" fontAlgn="auto" hangingPunct="1">
              <a:spcAft>
                <a:spcPts val="0"/>
              </a:spcAft>
              <a:defRPr/>
            </a:pPr>
            <a:endParaRPr lang="en-US" sz="1500" dirty="0">
              <a:latin typeface="Arial" pitchFamily="34" charset="0"/>
              <a:cs typeface="Arial" pitchFamily="34" charset="0"/>
            </a:endParaRPr>
          </a:p>
          <a:p>
            <a:pPr eaLnBrk="1" fontAlgn="auto" hangingPunct="1">
              <a:spcAft>
                <a:spcPts val="0"/>
              </a:spcAft>
              <a:defRPr/>
            </a:pPr>
            <a:endParaRPr lang="en-US" sz="1500" dirty="0">
              <a:latin typeface="Arial" pitchFamily="34" charset="0"/>
              <a:cs typeface="Arial" pitchFamily="34" charset="0"/>
            </a:endParaRPr>
          </a:p>
        </p:txBody>
      </p:sp>
    </p:spTree>
    <p:extLst>
      <p:ext uri="{BB962C8B-B14F-4D97-AF65-F5344CB8AC3E}">
        <p14:creationId xmlns:p14="http://schemas.microsoft.com/office/powerpoint/2010/main" val="29247097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r>
              <a:rPr lang="en-US" dirty="0" smtClean="0"/>
              <a:t>IMPACT DC selected as system-wide intervention by Chronic Condition Collaborative.</a:t>
            </a:r>
          </a:p>
          <a:p>
            <a:r>
              <a:rPr lang="en-US" dirty="0"/>
              <a:t>High risk patients identified and referred</a:t>
            </a:r>
          </a:p>
          <a:p>
            <a:r>
              <a:rPr lang="en-US" dirty="0" smtClean="0"/>
              <a:t>Contracts with all four DC Medicaid Managed Care Organizations</a:t>
            </a:r>
          </a:p>
          <a:p>
            <a:r>
              <a:rPr lang="en-US" dirty="0" smtClean="0"/>
              <a:t>Enhanced </a:t>
            </a:r>
            <a:r>
              <a:rPr lang="en-US" dirty="0"/>
              <a:t>fee-for-service </a:t>
            </a:r>
            <a:r>
              <a:rPr lang="en-US" dirty="0" smtClean="0"/>
              <a:t>payments and shared savings for reduced ED visits</a:t>
            </a:r>
          </a:p>
          <a:p>
            <a:r>
              <a:rPr lang="en-US" dirty="0" smtClean="0"/>
              <a:t>Informed by data: patient utilization/risk and cost-effectiveness of intervention</a:t>
            </a:r>
            <a:endParaRPr lang="en-US" dirty="0"/>
          </a:p>
        </p:txBody>
      </p:sp>
      <p:pic>
        <p:nvPicPr>
          <p:cNvPr id="10" name="Picture 8" descr="Logo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972515"/>
            <a:ext cx="2214563" cy="7667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8329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Advice for future applicants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50979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Applying: It’s a good idea</a:t>
            </a:r>
            <a:endParaRPr lang="en-US" dirty="0"/>
          </a:p>
        </p:txBody>
      </p:sp>
      <p:sp>
        <p:nvSpPr>
          <p:cNvPr id="6" name="Content Placeholder 5"/>
          <p:cNvSpPr>
            <a:spLocks noGrp="1"/>
          </p:cNvSpPr>
          <p:nvPr>
            <p:ph sz="half" idx="1"/>
          </p:nvPr>
        </p:nvSpPr>
        <p:spPr/>
        <p:txBody>
          <a:bodyPr/>
          <a:lstStyle/>
          <a:p>
            <a:r>
              <a:rPr lang="en-US" dirty="0"/>
              <a:t>National recognition</a:t>
            </a:r>
          </a:p>
          <a:p>
            <a:r>
              <a:rPr lang="en-US" dirty="0" smtClean="0"/>
              <a:t>Reflect on work of program</a:t>
            </a:r>
          </a:p>
          <a:p>
            <a:r>
              <a:rPr lang="en-US" dirty="0" smtClean="0"/>
              <a:t>Future applications</a:t>
            </a: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516290"/>
            <a:ext cx="4038600" cy="2693783"/>
          </a:xfrm>
        </p:spPr>
      </p:pic>
    </p:spTree>
    <p:extLst>
      <p:ext uri="{BB962C8B-B14F-4D97-AF65-F5344CB8AC3E}">
        <p14:creationId xmlns:p14="http://schemas.microsoft.com/office/powerpoint/2010/main" val="26112098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4063343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488252" y="657517"/>
            <a:ext cx="6172200" cy="857250"/>
          </a:xfrm>
        </p:spPr>
        <p:txBody>
          <a:bodyPr/>
          <a:lstStyle/>
          <a:p>
            <a:r>
              <a:rPr lang="en-US" altLang="en-US" sz="3000" b="1" dirty="0">
                <a:solidFill>
                  <a:srgbClr val="0070C0"/>
                </a:solidFill>
                <a:latin typeface="Arial" panose="020B0604020202020204" pitchFamily="34" charset="0"/>
                <a:cs typeface="Arial" panose="020B0604020202020204" pitchFamily="34" charset="0"/>
              </a:rPr>
              <a:t>Polling Question 3</a:t>
            </a:r>
          </a:p>
        </p:txBody>
      </p:sp>
      <p:sp>
        <p:nvSpPr>
          <p:cNvPr id="6" name="Content Placeholder 2"/>
          <p:cNvSpPr>
            <a:spLocks noGrp="1"/>
          </p:cNvSpPr>
          <p:nvPr>
            <p:ph idx="1"/>
          </p:nvPr>
        </p:nvSpPr>
        <p:spPr>
          <a:xfrm>
            <a:off x="1187533" y="1698172"/>
            <a:ext cx="7068283" cy="4295064"/>
          </a:xfrm>
        </p:spPr>
        <p:txBody>
          <a:bodyPr/>
          <a:lstStyle/>
          <a:p>
            <a:pPr marL="0" indent="0">
              <a:buNone/>
            </a:pPr>
            <a:r>
              <a:rPr lang="en-US" altLang="en-US" sz="2100" b="1" dirty="0">
                <a:latin typeface="Arial" panose="020B0604020202020204" pitchFamily="34" charset="0"/>
                <a:cs typeface="Arial" panose="020B0604020202020204" pitchFamily="34" charset="0"/>
              </a:rPr>
              <a:t>Based on what you have learned today, what actions do you feel equipped to perform?</a:t>
            </a:r>
          </a:p>
          <a:p>
            <a:pPr marL="0" indent="0">
              <a:buNone/>
            </a:pPr>
            <a:r>
              <a:rPr lang="en-US" altLang="en-US" sz="2100" b="1" dirty="0">
                <a:latin typeface="Arial" panose="020B0604020202020204" pitchFamily="34" charset="0"/>
                <a:cs typeface="Arial" panose="020B0604020202020204" pitchFamily="34" charset="0"/>
              </a:rPr>
              <a:t> </a:t>
            </a:r>
          </a:p>
          <a:p>
            <a:pPr marL="385763" indent="-385763">
              <a:buFont typeface="+mj-lt"/>
              <a:buAutoNum type="arabicPeriod"/>
            </a:pPr>
            <a:r>
              <a:rPr lang="en-US" dirty="0"/>
              <a:t>Join AsthmaCommunityNetwork.org </a:t>
            </a:r>
          </a:p>
          <a:p>
            <a:pPr marL="385763" indent="-385763">
              <a:buFont typeface="+mj-lt"/>
              <a:buAutoNum type="arabicPeriod"/>
            </a:pPr>
            <a:r>
              <a:rPr lang="en-US" dirty="0"/>
              <a:t>View tools and resources on AsthmaCommunityNetwork.org </a:t>
            </a:r>
            <a:endParaRPr lang="en-US" dirty="0" smtClean="0"/>
          </a:p>
          <a:p>
            <a:pPr marL="385763" indent="-385763">
              <a:buFont typeface="+mj-lt"/>
              <a:buAutoNum type="arabicPeriod"/>
            </a:pPr>
            <a:r>
              <a:rPr lang="en-US" dirty="0" smtClean="0"/>
              <a:t>Request a Mentor</a:t>
            </a:r>
            <a:endParaRPr lang="en-US" dirty="0"/>
          </a:p>
          <a:p>
            <a:pPr marL="385763" indent="-385763">
              <a:buFont typeface="+mj-lt"/>
              <a:buAutoNum type="arabicPeriod"/>
            </a:pPr>
            <a:r>
              <a:rPr lang="en-US" dirty="0"/>
              <a:t>Consider applying for the National Environmental Leadership Award in Asthma </a:t>
            </a:r>
            <a:r>
              <a:rPr lang="en-US" dirty="0" smtClean="0"/>
              <a:t>Management</a:t>
            </a:r>
          </a:p>
          <a:p>
            <a:pPr marL="385763" indent="-385763">
              <a:buFont typeface="+mj-lt"/>
              <a:buAutoNum type="arabicPeriod"/>
            </a:pPr>
            <a:r>
              <a:rPr lang="en-US" dirty="0" smtClean="0"/>
              <a:t>Other </a:t>
            </a:r>
            <a:endParaRPr lang="en-US" dirty="0"/>
          </a:p>
        </p:txBody>
      </p:sp>
    </p:spTree>
    <p:extLst>
      <p:ext uri="{BB962C8B-B14F-4D97-AF65-F5344CB8AC3E}">
        <p14:creationId xmlns:p14="http://schemas.microsoft.com/office/powerpoint/2010/main" val="5910365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3"/>
          <p:cNvSpPr>
            <a:spLocks noGrp="1"/>
          </p:cNvSpPr>
          <p:nvPr>
            <p:ph idx="1"/>
          </p:nvPr>
        </p:nvSpPr>
        <p:spPr>
          <a:xfrm>
            <a:off x="690563" y="2306816"/>
            <a:ext cx="7772400" cy="1438275"/>
          </a:xfrm>
        </p:spPr>
        <p:txBody>
          <a:bodyPr/>
          <a:lstStyle/>
          <a:p>
            <a:pPr marL="0" indent="0" algn="ctr">
              <a:buNone/>
            </a:pPr>
            <a:endParaRPr lang="en-US" altLang="en-US" sz="2000" b="1" dirty="0">
              <a:hlinkClick r:id="rId3"/>
            </a:endParaRPr>
          </a:p>
          <a:p>
            <a:pPr marL="0" indent="0" algn="ctr">
              <a:buNone/>
            </a:pPr>
            <a:r>
              <a:rPr lang="en-US" altLang="en-US" sz="2000" b="1" dirty="0">
                <a:hlinkClick r:id="rId3"/>
              </a:rPr>
              <a:t>http://</a:t>
            </a:r>
            <a:r>
              <a:rPr lang="en-US" altLang="en-US" sz="2000" b="1" dirty="0" smtClean="0">
                <a:hlinkClick r:id="rId3"/>
              </a:rPr>
              <a:t>asthmacommunitynetwork.org/awards</a:t>
            </a:r>
            <a:r>
              <a:rPr lang="en-US" altLang="en-US" sz="2000" b="1" dirty="0" smtClean="0"/>
              <a:t> </a:t>
            </a:r>
            <a:endParaRPr lang="en-US" altLang="en-US" sz="1800" b="1" dirty="0"/>
          </a:p>
          <a:p>
            <a:pPr marL="0" indent="0" algn="ctr">
              <a:buNone/>
            </a:pPr>
            <a:r>
              <a:rPr lang="en-US" altLang="en-US" sz="2000" b="1" dirty="0"/>
              <a:t>Deadline for submission: February 1, 2017 (11:59 pm EST)</a:t>
            </a:r>
          </a:p>
          <a:p>
            <a:pPr marL="0" indent="0">
              <a:buNone/>
            </a:pPr>
            <a:endParaRPr lang="en-US" altLang="en-US" sz="2000" dirty="0"/>
          </a:p>
          <a:p>
            <a:pPr marL="0" indent="0">
              <a:buNone/>
            </a:pPr>
            <a:endParaRPr lang="en-US" altLang="en-US" sz="2000" dirty="0"/>
          </a:p>
          <a:p>
            <a:pPr marL="0" indent="0">
              <a:buNone/>
            </a:pPr>
            <a:endParaRPr lang="en-US" altLang="en-US" sz="2000" dirty="0"/>
          </a:p>
        </p:txBody>
      </p:sp>
      <p:pic>
        <p:nvPicPr>
          <p:cNvPr id="89091" name="Picture 6"/>
          <p:cNvPicPr>
            <a:picLocks/>
          </p:cNvPicPr>
          <p:nvPr/>
        </p:nvPicPr>
        <p:blipFill rotWithShape="1">
          <a:blip r:embed="rId4">
            <a:extLst>
              <a:ext uri="{28A0092B-C50C-407E-A947-70E740481C1C}">
                <a14:useLocalDpi xmlns:a14="http://schemas.microsoft.com/office/drawing/2010/main" val="0"/>
              </a:ext>
            </a:extLst>
          </a:blip>
          <a:srcRect r="5241" b="4880"/>
          <a:stretch/>
        </p:blipFill>
        <p:spPr bwMode="auto">
          <a:xfrm>
            <a:off x="4576763" y="3895774"/>
            <a:ext cx="4465637" cy="210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28601" y="3817962"/>
            <a:ext cx="4408800" cy="214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p:cNvPicPr>
            <a:picLocks/>
          </p:cNvPicPr>
          <p:nvPr/>
        </p:nvPicPr>
        <p:blipFill>
          <a:blip r:embed="rId6">
            <a:extLst>
              <a:ext uri="{28A0092B-C50C-407E-A947-70E740481C1C}">
                <a14:useLocalDpi xmlns:a14="http://schemas.microsoft.com/office/drawing/2010/main" val="0"/>
              </a:ext>
            </a:extLst>
          </a:blip>
          <a:stretch>
            <a:fillRect/>
          </a:stretch>
        </p:blipFill>
        <p:spPr bwMode="auto">
          <a:xfrm>
            <a:off x="228601" y="990601"/>
            <a:ext cx="86963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9605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447" y="1677591"/>
            <a:ext cx="6820147" cy="4390700"/>
          </a:xfrm>
        </p:spPr>
        <p:txBody>
          <a:bodyPr rtlCol="0">
            <a:normAutofit/>
          </a:bodyPr>
          <a:lstStyle/>
          <a:p>
            <a:pPr eaLnBrk="1" fontAlgn="auto" hangingPunct="1">
              <a:lnSpc>
                <a:spcPts val="1650"/>
              </a:lnSpc>
              <a:spcAft>
                <a:spcPts val="0"/>
              </a:spcAft>
              <a:defRPr/>
            </a:pPr>
            <a:r>
              <a:rPr lang="en-US" sz="1600" b="1" dirty="0">
                <a:solidFill>
                  <a:schemeClr val="tx1"/>
                </a:solidFill>
                <a:latin typeface="Arial" pitchFamily="34" charset="0"/>
                <a:cs typeface="Arial" pitchFamily="34" charset="0"/>
              </a:rPr>
              <a:t>Immediately after the webinar, join us in the </a:t>
            </a:r>
            <a:r>
              <a:rPr lang="en-US" sz="1600" b="1" dirty="0">
                <a:solidFill>
                  <a:srgbClr val="0070C0"/>
                </a:solidFill>
                <a:latin typeface="Arial" pitchFamily="34" charset="0"/>
                <a:cs typeface="Arial" pitchFamily="34" charset="0"/>
              </a:rPr>
              <a:t>AsthmaCommunityNetwork.org</a:t>
            </a:r>
            <a:r>
              <a:rPr lang="en-US" sz="1600" b="1" dirty="0">
                <a:solidFill>
                  <a:schemeClr val="accent1"/>
                </a:solidFill>
                <a:latin typeface="Arial" pitchFamily="34" charset="0"/>
                <a:cs typeface="Arial" pitchFamily="34" charset="0"/>
              </a:rPr>
              <a:t> </a:t>
            </a:r>
            <a:r>
              <a:rPr lang="en-US" sz="1600" b="1" dirty="0">
                <a:solidFill>
                  <a:srgbClr val="0070C0"/>
                </a:solidFill>
                <a:latin typeface="Arial" pitchFamily="34" charset="0"/>
                <a:cs typeface="Arial" pitchFamily="34" charset="0"/>
              </a:rPr>
              <a:t>Discussion Forum</a:t>
            </a:r>
            <a:r>
              <a:rPr lang="en-US" sz="1600" b="1" dirty="0">
                <a:solidFill>
                  <a:schemeClr val="accent1"/>
                </a:solidFill>
                <a:latin typeface="Arial" pitchFamily="34" charset="0"/>
                <a:cs typeface="Arial" pitchFamily="34" charset="0"/>
              </a:rPr>
              <a:t> </a:t>
            </a:r>
            <a:r>
              <a:rPr lang="en-US" sz="1600" b="1" dirty="0">
                <a:solidFill>
                  <a:schemeClr val="tx1"/>
                </a:solidFill>
                <a:latin typeface="Arial" pitchFamily="34" charset="0"/>
                <a:cs typeface="Arial" pitchFamily="34" charset="0"/>
              </a:rPr>
              <a:t>for a live online Q&amp;A Session. </a:t>
            </a:r>
          </a:p>
          <a:p>
            <a:pPr eaLnBrk="1" fontAlgn="auto" hangingPunct="1">
              <a:lnSpc>
                <a:spcPts val="1650"/>
              </a:lnSpc>
              <a:spcAft>
                <a:spcPts val="0"/>
              </a:spcAft>
              <a:defRPr/>
            </a:pPr>
            <a:r>
              <a:rPr lang="en-US" sz="1600" b="1" dirty="0">
                <a:solidFill>
                  <a:schemeClr val="tx1"/>
                </a:solidFill>
                <a:latin typeface="Arial" pitchFamily="34" charset="0"/>
                <a:cs typeface="Arial" pitchFamily="34" charset="0"/>
              </a:rPr>
              <a:t>3:00 p.m. – 3:30 p.m. ET </a:t>
            </a:r>
          </a:p>
          <a:p>
            <a:pPr algn="l" eaLnBrk="1" fontAlgn="auto" hangingPunct="1">
              <a:lnSpc>
                <a:spcPts val="1650"/>
              </a:lnSpc>
              <a:spcAft>
                <a:spcPts val="0"/>
              </a:spcAft>
              <a:defRPr/>
            </a:pPr>
            <a:endParaRPr lang="en-US" sz="1600" dirty="0">
              <a:solidFill>
                <a:schemeClr val="tx1"/>
              </a:solidFill>
              <a:latin typeface="Arial" pitchFamily="34" charset="0"/>
              <a:cs typeface="Arial" pitchFamily="34" charset="0"/>
            </a:endParaRPr>
          </a:p>
          <a:p>
            <a:pPr algn="l" eaLnBrk="1" fontAlgn="auto" hangingPunct="1">
              <a:lnSpc>
                <a:spcPts val="1650"/>
              </a:lnSpc>
              <a:spcAft>
                <a:spcPts val="0"/>
              </a:spcAft>
              <a:defRPr/>
            </a:pPr>
            <a:r>
              <a:rPr lang="en-US" sz="1600" dirty="0">
                <a:solidFill>
                  <a:schemeClr val="tx1"/>
                </a:solidFill>
                <a:latin typeface="Arial" pitchFamily="34" charset="0"/>
                <a:cs typeface="Arial" pitchFamily="34" charset="0"/>
              </a:rPr>
              <a:t>To post a question in the </a:t>
            </a:r>
            <a:r>
              <a:rPr lang="en-US" sz="1600" b="1" dirty="0">
                <a:solidFill>
                  <a:srgbClr val="0070C0"/>
                </a:solidFill>
                <a:latin typeface="Arial" pitchFamily="34" charset="0"/>
                <a:cs typeface="Arial" pitchFamily="34" charset="0"/>
              </a:rPr>
              <a:t>Discussion Forum</a:t>
            </a:r>
            <a:r>
              <a:rPr lang="en-US" sz="1600" dirty="0">
                <a:solidFill>
                  <a:schemeClr val="tx1"/>
                </a:solidFill>
                <a:latin typeface="Arial" pitchFamily="34" charset="0"/>
                <a:cs typeface="Arial" pitchFamily="34" charset="0"/>
              </a:rPr>
              <a:t>, follow these directions: </a:t>
            </a:r>
          </a:p>
          <a:p>
            <a:pPr marL="257175" indent="-257175" algn="l" eaLnBrk="1" fontAlgn="auto" hangingPunct="1">
              <a:lnSpc>
                <a:spcPts val="1500"/>
              </a:lnSpc>
              <a:spcBef>
                <a:spcPts val="450"/>
              </a:spcBef>
              <a:spcAft>
                <a:spcPts val="0"/>
              </a:spcAft>
              <a:buFont typeface="Arial" panose="020B0604020202020204" pitchFamily="34" charset="0"/>
              <a:buAutoNum type="arabicPeriod"/>
              <a:defRPr/>
            </a:pPr>
            <a:r>
              <a:rPr lang="en-US" sz="1600" dirty="0">
                <a:solidFill>
                  <a:schemeClr val="tx1"/>
                </a:solidFill>
                <a:latin typeface="Arial" pitchFamily="34" charset="0"/>
                <a:cs typeface="Arial" pitchFamily="34" charset="0"/>
              </a:rPr>
              <a:t>If you are a Network member, log in to your </a:t>
            </a:r>
            <a:r>
              <a:rPr lang="en-US" sz="1600" b="1" dirty="0">
                <a:solidFill>
                  <a:srgbClr val="0070C0"/>
                </a:solidFill>
                <a:latin typeface="Arial" pitchFamily="34" charset="0"/>
                <a:cs typeface="Arial" pitchFamily="34" charset="0"/>
              </a:rPr>
              <a:t>AsthmaCommunityNetwork.org</a:t>
            </a:r>
            <a:r>
              <a:rPr lang="en-US" sz="1600" dirty="0">
                <a:solidFill>
                  <a:schemeClr val="tx1"/>
                </a:solidFill>
                <a:latin typeface="Arial" pitchFamily="34" charset="0"/>
                <a:cs typeface="Arial" pitchFamily="34" charset="0"/>
              </a:rPr>
              <a:t> account. </a:t>
            </a:r>
          </a:p>
          <a:p>
            <a:pPr marL="257175" indent="-257175" algn="l" eaLnBrk="1" fontAlgn="auto" hangingPunct="1">
              <a:spcBef>
                <a:spcPts val="450"/>
              </a:spcBef>
              <a:spcAft>
                <a:spcPts val="0"/>
              </a:spcAft>
              <a:defRPr/>
            </a:pPr>
            <a:endParaRPr lang="en-US" sz="1600" dirty="0">
              <a:solidFill>
                <a:schemeClr val="tx1"/>
              </a:solidFill>
              <a:latin typeface="Arial" pitchFamily="34" charset="0"/>
              <a:cs typeface="Arial" pitchFamily="34" charset="0"/>
            </a:endParaRPr>
          </a:p>
          <a:p>
            <a:pPr marL="257175" indent="-257175" algn="l" eaLnBrk="1" fontAlgn="auto" hangingPunct="1">
              <a:spcBef>
                <a:spcPts val="450"/>
              </a:spcBef>
              <a:spcAft>
                <a:spcPts val="0"/>
              </a:spcAft>
              <a:defRPr/>
            </a:pPr>
            <a:endParaRPr lang="en-US" sz="1600" dirty="0">
              <a:solidFill>
                <a:schemeClr val="tx1"/>
              </a:solidFill>
              <a:latin typeface="Arial" pitchFamily="34" charset="0"/>
              <a:cs typeface="Arial" pitchFamily="34" charset="0"/>
            </a:endParaRPr>
          </a:p>
          <a:p>
            <a:pPr marL="257175" indent="-257175" algn="l" eaLnBrk="1" fontAlgn="auto" hangingPunct="1">
              <a:spcBef>
                <a:spcPts val="450"/>
              </a:spcBef>
              <a:spcAft>
                <a:spcPts val="0"/>
              </a:spcAft>
              <a:defRPr/>
            </a:pPr>
            <a:r>
              <a:rPr lang="en-US" sz="1600" dirty="0">
                <a:solidFill>
                  <a:schemeClr val="tx1"/>
                </a:solidFill>
                <a:latin typeface="Arial" pitchFamily="34" charset="0"/>
                <a:cs typeface="Arial" pitchFamily="34" charset="0"/>
              </a:rPr>
              <a:t>      </a:t>
            </a:r>
          </a:p>
          <a:p>
            <a:pPr marL="257175" indent="-257175" algn="l" eaLnBrk="1" fontAlgn="auto" hangingPunct="1">
              <a:lnSpc>
                <a:spcPts val="1500"/>
              </a:lnSpc>
              <a:spcBef>
                <a:spcPts val="450"/>
              </a:spcBef>
              <a:spcAft>
                <a:spcPts val="0"/>
              </a:spcAft>
              <a:buFont typeface="Arial" panose="020B0604020202020204" pitchFamily="34" charset="0"/>
              <a:buAutoNum type="arabicPeriod" startAt="2"/>
              <a:defRPr/>
            </a:pPr>
            <a:r>
              <a:rPr lang="en-US" sz="1600" dirty="0">
                <a:solidFill>
                  <a:schemeClr val="tx1"/>
                </a:solidFill>
                <a:latin typeface="Arial" pitchFamily="34" charset="0"/>
                <a:cs typeface="Arial" pitchFamily="34" charset="0"/>
              </a:rPr>
              <a:t>Click on the “</a:t>
            </a:r>
            <a:r>
              <a:rPr lang="en-US" sz="1600" b="1" dirty="0">
                <a:solidFill>
                  <a:srgbClr val="0070C0"/>
                </a:solidFill>
                <a:latin typeface="Arial" pitchFamily="34" charset="0"/>
                <a:cs typeface="Arial" pitchFamily="34" charset="0"/>
              </a:rPr>
              <a:t>Discussion Forum</a:t>
            </a:r>
            <a:r>
              <a:rPr lang="en-US" sz="1600" dirty="0">
                <a:solidFill>
                  <a:schemeClr val="tx1"/>
                </a:solidFill>
                <a:latin typeface="Arial" pitchFamily="34" charset="0"/>
                <a:cs typeface="Arial" pitchFamily="34" charset="0"/>
              </a:rPr>
              <a:t>” button on the home page.</a:t>
            </a:r>
          </a:p>
          <a:p>
            <a:pPr marL="257175" indent="-257175" algn="l" eaLnBrk="1" fontAlgn="auto" hangingPunct="1">
              <a:lnSpc>
                <a:spcPts val="1500"/>
              </a:lnSpc>
              <a:spcBef>
                <a:spcPts val="450"/>
              </a:spcBef>
              <a:spcAft>
                <a:spcPts val="0"/>
              </a:spcAft>
              <a:buFont typeface="Arial" panose="020B0604020202020204" pitchFamily="34" charset="0"/>
              <a:buAutoNum type="arabicPeriod" startAt="2"/>
              <a:defRPr/>
            </a:pPr>
            <a:r>
              <a:rPr lang="en-US" sz="1600" dirty="0">
                <a:solidFill>
                  <a:schemeClr val="tx1"/>
                </a:solidFill>
                <a:latin typeface="Arial" pitchFamily="34" charset="0"/>
                <a:cs typeface="Arial" pitchFamily="34" charset="0"/>
              </a:rPr>
              <a:t>Click on the “</a:t>
            </a:r>
            <a:r>
              <a:rPr lang="en-US" sz="1600" b="1" dirty="0">
                <a:solidFill>
                  <a:srgbClr val="0070C0"/>
                </a:solidFill>
                <a:latin typeface="Arial" pitchFamily="34" charset="0"/>
                <a:cs typeface="Arial" pitchFamily="34" charset="0"/>
              </a:rPr>
              <a:t>Live Online Q&amp;A for 1/25/17 Webinar</a:t>
            </a:r>
            <a:r>
              <a:rPr lang="en-US" sz="1600" dirty="0">
                <a:solidFill>
                  <a:schemeClr val="tx1"/>
                </a:solidFill>
                <a:latin typeface="Arial" pitchFamily="34" charset="0"/>
                <a:cs typeface="Arial" pitchFamily="34" charset="0"/>
              </a:rPr>
              <a:t>” link. </a:t>
            </a:r>
          </a:p>
          <a:p>
            <a:pPr marL="257175" indent="-257175" algn="l" eaLnBrk="1" fontAlgn="auto" hangingPunct="1">
              <a:lnSpc>
                <a:spcPts val="1500"/>
              </a:lnSpc>
              <a:spcBef>
                <a:spcPts val="450"/>
              </a:spcBef>
              <a:spcAft>
                <a:spcPts val="0"/>
              </a:spcAft>
              <a:buFont typeface="Arial" panose="020B0604020202020204" pitchFamily="34" charset="0"/>
              <a:buAutoNum type="arabicPeriod" startAt="2"/>
              <a:defRPr/>
            </a:pPr>
            <a:r>
              <a:rPr lang="en-US" sz="1600" dirty="0">
                <a:solidFill>
                  <a:schemeClr val="tx1"/>
                </a:solidFill>
                <a:latin typeface="Arial" pitchFamily="34" charset="0"/>
                <a:cs typeface="Arial" pitchFamily="34" charset="0"/>
              </a:rPr>
              <a:t>Click on the “</a:t>
            </a:r>
            <a:r>
              <a:rPr lang="en-US" sz="1600" b="1" dirty="0">
                <a:solidFill>
                  <a:srgbClr val="0070C0"/>
                </a:solidFill>
                <a:latin typeface="Arial" pitchFamily="34" charset="0"/>
                <a:cs typeface="Arial" pitchFamily="34" charset="0"/>
              </a:rPr>
              <a:t>Post to the Forum</a:t>
            </a:r>
            <a:r>
              <a:rPr lang="en-US" sz="1600" dirty="0">
                <a:solidFill>
                  <a:schemeClr val="tx1"/>
                </a:solidFill>
                <a:latin typeface="Arial" pitchFamily="34" charset="0"/>
                <a:cs typeface="Arial" pitchFamily="34" charset="0"/>
              </a:rPr>
              <a:t>” link to post your question. </a:t>
            </a:r>
          </a:p>
          <a:p>
            <a:pPr marL="257175" indent="-257175" algn="l" eaLnBrk="1" fontAlgn="auto" hangingPunct="1">
              <a:lnSpc>
                <a:spcPts val="1500"/>
              </a:lnSpc>
              <a:spcBef>
                <a:spcPts val="450"/>
              </a:spcBef>
              <a:spcAft>
                <a:spcPts val="0"/>
              </a:spcAft>
              <a:buFont typeface="Arial" panose="020B0604020202020204" pitchFamily="34" charset="0"/>
              <a:buAutoNum type="arabicPeriod" startAt="2"/>
              <a:defRPr/>
            </a:pPr>
            <a:r>
              <a:rPr lang="en-US" sz="1600" dirty="0">
                <a:solidFill>
                  <a:schemeClr val="tx1"/>
                </a:solidFill>
                <a:latin typeface="Arial" pitchFamily="34" charset="0"/>
                <a:cs typeface="Arial" pitchFamily="34" charset="0"/>
              </a:rPr>
              <a:t>Enter your question and click the “</a:t>
            </a:r>
            <a:r>
              <a:rPr lang="en-US" sz="1600" b="1" dirty="0">
                <a:solidFill>
                  <a:srgbClr val="0070C0"/>
                </a:solidFill>
                <a:latin typeface="Arial" pitchFamily="34" charset="0"/>
                <a:cs typeface="Arial" pitchFamily="34" charset="0"/>
              </a:rPr>
              <a:t>Save</a:t>
            </a:r>
            <a:r>
              <a:rPr lang="en-US" sz="1600" dirty="0">
                <a:solidFill>
                  <a:schemeClr val="tx1"/>
                </a:solidFill>
                <a:latin typeface="Arial" pitchFamily="34" charset="0"/>
                <a:cs typeface="Arial" pitchFamily="34" charset="0"/>
              </a:rPr>
              <a:t>” button at the bottom of the page. </a:t>
            </a:r>
          </a:p>
        </p:txBody>
      </p:sp>
      <p:sp>
        <p:nvSpPr>
          <p:cNvPr id="4" name="Title 1"/>
          <p:cNvSpPr txBox="1">
            <a:spLocks/>
          </p:cNvSpPr>
          <p:nvPr/>
        </p:nvSpPr>
        <p:spPr>
          <a:xfrm>
            <a:off x="1600200" y="659607"/>
            <a:ext cx="6172200" cy="914400"/>
          </a:xfrm>
          <a:prstGeom prst="rect">
            <a:avLst/>
          </a:prstGeom>
        </p:spPr>
        <p:txBody>
          <a:bodyPr anchor="ctr">
            <a:normAutofit fontScale="25000" lnSpcReduction="20000"/>
          </a:bodyPr>
          <a:lstStyle/>
          <a:p>
            <a:pPr algn="ctr">
              <a:defRPr/>
            </a:pPr>
            <a:r>
              <a:rPr lang="en-US" sz="12000" b="1" dirty="0">
                <a:solidFill>
                  <a:srgbClr val="0070C0"/>
                </a:solidFill>
                <a:latin typeface="Arial" panose="020B0604020202020204" pitchFamily="34" charset="0"/>
                <a:cs typeface="Arial" panose="020B0604020202020204" pitchFamily="34" charset="0"/>
              </a:rPr>
              <a:t>Question &amp; Answer Session on </a:t>
            </a:r>
          </a:p>
          <a:p>
            <a:pPr algn="ctr">
              <a:defRPr/>
            </a:pPr>
            <a:r>
              <a:rPr lang="en-US" sz="12000" b="1" dirty="0">
                <a:solidFill>
                  <a:srgbClr val="0070C0"/>
                </a:solidFill>
                <a:latin typeface="Arial" panose="020B0604020202020204" pitchFamily="34" charset="0"/>
                <a:cs typeface="Arial" panose="020B0604020202020204" pitchFamily="34" charset="0"/>
              </a:rPr>
              <a:t>AsthmaCommunityNetwork.org Discussion Forum</a:t>
            </a:r>
            <a:r>
              <a:rPr lang="en-US" sz="12000" b="1" dirty="0">
                <a:solidFill>
                  <a:prstClr val="black"/>
                </a:solidFill>
                <a:latin typeface="Arial" panose="020B0604020202020204" pitchFamily="34" charset="0"/>
                <a:cs typeface="Arial" panose="020B0604020202020204" pitchFamily="34" charset="0"/>
              </a:rPr>
              <a:t> </a:t>
            </a:r>
            <a:r>
              <a:rPr lang="en-US" sz="3300" dirty="0">
                <a:solidFill>
                  <a:prstClr val="black"/>
                </a:solidFill>
                <a:latin typeface="Calibri"/>
              </a:rPr>
              <a:t> </a:t>
            </a:r>
            <a:br>
              <a:rPr lang="en-US" sz="3300" dirty="0">
                <a:solidFill>
                  <a:prstClr val="black"/>
                </a:solidFill>
                <a:latin typeface="Calibri"/>
              </a:rPr>
            </a:br>
            <a:endParaRPr lang="en-US" sz="3300" dirty="0">
              <a:solidFill>
                <a:prstClr val="black"/>
              </a:solidFill>
              <a:latin typeface="Calibri"/>
            </a:endParaRPr>
          </a:p>
        </p:txBody>
      </p:sp>
      <p:sp>
        <p:nvSpPr>
          <p:cNvPr id="23557" name="TextBox 10"/>
          <p:cNvSpPr txBox="1">
            <a:spLocks noChangeArrowheads="1"/>
          </p:cNvSpPr>
          <p:nvPr/>
        </p:nvSpPr>
        <p:spPr bwMode="auto">
          <a:xfrm>
            <a:off x="1451712" y="3711240"/>
            <a:ext cx="5922169" cy="646331"/>
          </a:xfrm>
          <a:prstGeom prst="rect">
            <a:avLst/>
          </a:prstGeom>
          <a:solidFill>
            <a:schemeClr val="accent3">
              <a:lumMod val="20000"/>
              <a:lumOff val="80000"/>
            </a:schemeClr>
          </a:solidFill>
          <a:ln w="15875">
            <a:solidFill>
              <a:schemeClr val="accent1"/>
            </a:solidFill>
            <a:miter lim="800000"/>
            <a:headEnd/>
            <a:tailEnd/>
          </a:ln>
        </p:spPr>
        <p:txBody>
          <a:bodyPr>
            <a:spAutoFit/>
          </a:bodyPr>
          <a:lstStyle/>
          <a:p>
            <a:pPr>
              <a:defRPr/>
            </a:pPr>
            <a:r>
              <a:rPr lang="en-US" sz="1200" dirty="0">
                <a:solidFill>
                  <a:prstClr val="black"/>
                </a:solidFill>
                <a:cs typeface="Arial" pitchFamily="34" charset="0"/>
              </a:rPr>
              <a:t> </a:t>
            </a:r>
            <a:r>
              <a:rPr lang="en-US" sz="1200" b="1" i="1" dirty="0">
                <a:solidFill>
                  <a:prstClr val="black"/>
                </a:solidFill>
                <a:cs typeface="Arial" pitchFamily="34" charset="0"/>
              </a:rPr>
              <a:t>Not a member? </a:t>
            </a:r>
            <a:r>
              <a:rPr lang="en-US" sz="1200" i="1" dirty="0">
                <a:solidFill>
                  <a:prstClr val="black"/>
                </a:solidFill>
                <a:cs typeface="Arial" pitchFamily="34" charset="0"/>
              </a:rPr>
              <a:t>Create an account at </a:t>
            </a:r>
            <a:r>
              <a:rPr lang="en-US" sz="1200" b="1" i="1" dirty="0">
                <a:solidFill>
                  <a:srgbClr val="0070C0"/>
                </a:solidFill>
                <a:cs typeface="Arial" pitchFamily="34" charset="0"/>
              </a:rPr>
              <a:t>AsthmaCommunityNetwork.org</a:t>
            </a:r>
            <a:r>
              <a:rPr lang="en-US" sz="1200" i="1" dirty="0">
                <a:solidFill>
                  <a:prstClr val="black"/>
                </a:solidFill>
                <a:cs typeface="Arial" pitchFamily="34" charset="0"/>
              </a:rPr>
              <a:t> by clicking the “</a:t>
            </a:r>
            <a:r>
              <a:rPr lang="en-US" sz="1200" b="1" i="1" dirty="0">
                <a:solidFill>
                  <a:srgbClr val="0070C0"/>
                </a:solidFill>
                <a:cs typeface="Arial" pitchFamily="34" charset="0"/>
              </a:rPr>
              <a:t>Join Now</a:t>
            </a:r>
            <a:r>
              <a:rPr lang="en-US" sz="1200" i="1" dirty="0">
                <a:solidFill>
                  <a:prstClr val="black"/>
                </a:solidFill>
                <a:cs typeface="Arial" pitchFamily="34" charset="0"/>
              </a:rPr>
              <a:t>” link at the top of the page. Your account will be approved momentarily and you can begin posting questions. </a:t>
            </a:r>
            <a:endParaRPr lang="en-US" sz="1200" dirty="0">
              <a:solidFill>
                <a:prstClr val="black"/>
              </a:solidFill>
              <a:cs typeface="Arial" pitchFamily="34" charset="0"/>
            </a:endParaRPr>
          </a:p>
        </p:txBody>
      </p:sp>
    </p:spTree>
    <p:extLst>
      <p:ext uri="{BB962C8B-B14F-4D97-AF65-F5344CB8AC3E}">
        <p14:creationId xmlns:p14="http://schemas.microsoft.com/office/powerpoint/2010/main" val="4090696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28850" y="4457700"/>
            <a:ext cx="4800600" cy="1314450"/>
          </a:xfrm>
          <a:prstGeom prst="rect">
            <a:avLst/>
          </a:prstGeom>
        </p:spPr>
        <p:txBody>
          <a:bodyPr>
            <a:normAutofit/>
          </a:bodyPr>
          <a:lstStyle/>
          <a:p>
            <a:pPr>
              <a:spcBef>
                <a:spcPct val="20000"/>
              </a:spcBef>
              <a:buFont typeface="Arial" pitchFamily="34" charset="0"/>
              <a:buNone/>
              <a:defRPr/>
            </a:pPr>
            <a:r>
              <a:rPr lang="en-US" sz="1350" dirty="0">
                <a:solidFill>
                  <a:prstClr val="black"/>
                </a:solidFill>
              </a:rPr>
              <a:t> </a:t>
            </a:r>
          </a:p>
          <a:p>
            <a:pPr>
              <a:spcBef>
                <a:spcPct val="20000"/>
              </a:spcBef>
              <a:buFont typeface="Arial" pitchFamily="34" charset="0"/>
              <a:buNone/>
              <a:defRPr/>
            </a:pPr>
            <a:endParaRPr lang="en-US" sz="1350" dirty="0">
              <a:solidFill>
                <a:prstClr val="black">
                  <a:tint val="75000"/>
                </a:prstClr>
              </a:solidFill>
            </a:endParaRPr>
          </a:p>
        </p:txBody>
      </p:sp>
      <p:sp>
        <p:nvSpPr>
          <p:cNvPr id="10243" name="Subtitle 2"/>
          <p:cNvSpPr txBox="1">
            <a:spLocks/>
          </p:cNvSpPr>
          <p:nvPr/>
        </p:nvSpPr>
        <p:spPr bwMode="auto">
          <a:xfrm>
            <a:off x="1314449" y="1657350"/>
            <a:ext cx="645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lnSpc>
                <a:spcPts val="1650"/>
              </a:lnSpc>
              <a:spcAft>
                <a:spcPct val="0"/>
              </a:spcAft>
              <a:buNone/>
            </a:pPr>
            <a:r>
              <a:rPr lang="en-US" altLang="en-US" sz="1600" b="1" dirty="0">
                <a:solidFill>
                  <a:prstClr val="black"/>
                </a:solidFill>
                <a:latin typeface="Arial" panose="020B0604020202020204" pitchFamily="34" charset="0"/>
                <a:cs typeface="Arial" panose="020B0604020202020204" pitchFamily="34" charset="0"/>
              </a:rPr>
              <a:t>Immediately after the webinar, join us in the </a:t>
            </a:r>
            <a:r>
              <a:rPr lang="en-US" altLang="en-US" sz="1600" b="1" dirty="0">
                <a:solidFill>
                  <a:srgbClr val="0070C0"/>
                </a:solidFill>
                <a:latin typeface="Arial" panose="020B0604020202020204" pitchFamily="34" charset="0"/>
                <a:cs typeface="Arial" panose="020B0604020202020204" pitchFamily="34" charset="0"/>
              </a:rPr>
              <a:t>AsthmaCommunityNetwork.org</a:t>
            </a:r>
            <a:r>
              <a:rPr lang="en-US" altLang="en-US" sz="1600" b="1" dirty="0">
                <a:solidFill>
                  <a:srgbClr val="4F81BD"/>
                </a:solidFill>
                <a:latin typeface="Arial" panose="020B0604020202020204" pitchFamily="34" charset="0"/>
                <a:cs typeface="Arial" panose="020B0604020202020204" pitchFamily="34" charset="0"/>
              </a:rPr>
              <a:t> </a:t>
            </a:r>
            <a:r>
              <a:rPr lang="en-US" altLang="en-US" sz="1600" b="1" dirty="0">
                <a:solidFill>
                  <a:srgbClr val="0070C0"/>
                </a:solidFill>
                <a:latin typeface="Arial" panose="020B0604020202020204" pitchFamily="34" charset="0"/>
                <a:cs typeface="Arial" panose="020B0604020202020204" pitchFamily="34" charset="0"/>
              </a:rPr>
              <a:t>Discussion Forum </a:t>
            </a:r>
            <a:r>
              <a:rPr lang="en-US" altLang="en-US" sz="1600" b="1" dirty="0">
                <a:solidFill>
                  <a:prstClr val="black"/>
                </a:solidFill>
                <a:latin typeface="Arial" panose="020B0604020202020204" pitchFamily="34" charset="0"/>
                <a:cs typeface="Arial" panose="020B0604020202020204" pitchFamily="34" charset="0"/>
              </a:rPr>
              <a:t>for a live online Q&amp;A Session from </a:t>
            </a:r>
          </a:p>
          <a:p>
            <a:pPr algn="ctr" eaLnBrk="1" fontAlgn="base" hangingPunct="1">
              <a:lnSpc>
                <a:spcPts val="1650"/>
              </a:lnSpc>
              <a:spcAft>
                <a:spcPct val="0"/>
              </a:spcAft>
              <a:buNone/>
            </a:pPr>
            <a:r>
              <a:rPr lang="en-US" altLang="en-US" sz="1600" b="1" dirty="0">
                <a:solidFill>
                  <a:prstClr val="black"/>
                </a:solidFill>
                <a:latin typeface="Arial" panose="020B0604020202020204" pitchFamily="34" charset="0"/>
                <a:cs typeface="Arial" panose="020B0604020202020204" pitchFamily="34" charset="0"/>
              </a:rPr>
              <a:t>	3:00 p.m. to 3:30 p.m. </a:t>
            </a:r>
            <a:r>
              <a:rPr lang="en-US" altLang="en-US" sz="1600" b="1" dirty="0" smtClean="0">
                <a:solidFill>
                  <a:prstClr val="black"/>
                </a:solidFill>
                <a:latin typeface="Arial" panose="020B0604020202020204" pitchFamily="34" charset="0"/>
                <a:cs typeface="Arial" panose="020B0604020202020204" pitchFamily="34" charset="0"/>
              </a:rPr>
              <a:t>ET</a:t>
            </a:r>
            <a:r>
              <a:rPr lang="en-US" altLang="en-US" sz="1600" b="1" dirty="0">
                <a:solidFill>
                  <a:prstClr val="black"/>
                </a:solidFill>
                <a:latin typeface="Arial" panose="020B0604020202020204" pitchFamily="34" charset="0"/>
                <a:cs typeface="Arial" panose="020B0604020202020204" pitchFamily="34" charset="0"/>
              </a:rPr>
              <a:t>. </a:t>
            </a:r>
          </a:p>
          <a:p>
            <a:pPr eaLnBrk="1" fontAlgn="base" hangingPunct="1">
              <a:lnSpc>
                <a:spcPts val="1650"/>
              </a:lnSpc>
              <a:spcAft>
                <a:spcPct val="0"/>
              </a:spcAft>
              <a:buNone/>
            </a:pPr>
            <a:endParaRPr lang="en-US" altLang="en-US" sz="1600" dirty="0">
              <a:solidFill>
                <a:prstClr val="black"/>
              </a:solidFill>
              <a:latin typeface="Arial" panose="020B0604020202020204" pitchFamily="34" charset="0"/>
              <a:cs typeface="Arial" panose="020B0604020202020204" pitchFamily="34" charset="0"/>
            </a:endParaRPr>
          </a:p>
          <a:p>
            <a:pPr eaLnBrk="1" fontAlgn="base" hangingPunct="1">
              <a:lnSpc>
                <a:spcPts val="1650"/>
              </a:lnSpc>
              <a:spcAft>
                <a:spcPct val="0"/>
              </a:spcAft>
              <a:buNone/>
            </a:pPr>
            <a:r>
              <a:rPr lang="en-US" altLang="en-US" sz="1600" dirty="0">
                <a:solidFill>
                  <a:prstClr val="black"/>
                </a:solidFill>
                <a:latin typeface="Arial" panose="020B0604020202020204" pitchFamily="34" charset="0"/>
                <a:cs typeface="Arial" panose="020B0604020202020204" pitchFamily="34" charset="0"/>
              </a:rPr>
              <a:t>To post a question in the </a:t>
            </a:r>
            <a:r>
              <a:rPr lang="en-US" altLang="en-US" sz="1600" b="1" dirty="0">
                <a:solidFill>
                  <a:srgbClr val="0070C0"/>
                </a:solidFill>
                <a:latin typeface="Arial" panose="020B0604020202020204" pitchFamily="34" charset="0"/>
                <a:cs typeface="Arial" panose="020B0604020202020204" pitchFamily="34" charset="0"/>
              </a:rPr>
              <a:t>Discussion Forum</a:t>
            </a:r>
            <a:r>
              <a:rPr lang="en-US" altLang="en-US" sz="1600" dirty="0">
                <a:solidFill>
                  <a:prstClr val="black"/>
                </a:solidFill>
                <a:latin typeface="Arial" panose="020B0604020202020204" pitchFamily="34" charset="0"/>
                <a:cs typeface="Arial" panose="020B0604020202020204" pitchFamily="34" charset="0"/>
              </a:rPr>
              <a:t>, follow these directions: </a:t>
            </a:r>
          </a:p>
          <a:p>
            <a:pPr eaLnBrk="1" fontAlgn="base" hangingPunct="1">
              <a:lnSpc>
                <a:spcPts val="1500"/>
              </a:lnSpc>
              <a:spcBef>
                <a:spcPts val="450"/>
              </a:spcBef>
              <a:spcAft>
                <a:spcPct val="0"/>
              </a:spcAft>
              <a:buFont typeface="Arial" panose="020B0604020202020204" pitchFamily="34" charset="0"/>
              <a:buAutoNum type="arabicPeriod"/>
            </a:pPr>
            <a:r>
              <a:rPr lang="en-US" altLang="en-US" sz="1600" dirty="0">
                <a:solidFill>
                  <a:prstClr val="black"/>
                </a:solidFill>
                <a:latin typeface="Arial" panose="020B0604020202020204" pitchFamily="34" charset="0"/>
                <a:cs typeface="Arial" panose="020B0604020202020204" pitchFamily="34" charset="0"/>
              </a:rPr>
              <a:t>If you are a Network member, log in to your </a:t>
            </a:r>
            <a:r>
              <a:rPr lang="en-US" altLang="en-US" sz="1600" b="1" dirty="0">
                <a:solidFill>
                  <a:srgbClr val="0070C0"/>
                </a:solidFill>
                <a:latin typeface="Arial" panose="020B0604020202020204" pitchFamily="34" charset="0"/>
                <a:cs typeface="Arial" panose="020B0604020202020204" pitchFamily="34" charset="0"/>
              </a:rPr>
              <a:t>AsthmaCommunityNetwork.org</a:t>
            </a:r>
            <a:r>
              <a:rPr lang="en-US" altLang="en-US" sz="1600" dirty="0">
                <a:solidFill>
                  <a:prstClr val="black"/>
                </a:solidFill>
                <a:latin typeface="Arial" panose="020B0604020202020204" pitchFamily="34" charset="0"/>
                <a:cs typeface="Arial" panose="020B0604020202020204" pitchFamily="34" charset="0"/>
              </a:rPr>
              <a:t> account. </a:t>
            </a:r>
          </a:p>
          <a:p>
            <a:pPr eaLnBrk="1" fontAlgn="base" hangingPunct="1">
              <a:spcBef>
                <a:spcPts val="450"/>
              </a:spcBef>
              <a:spcAft>
                <a:spcPct val="0"/>
              </a:spcAft>
              <a:buNone/>
            </a:pPr>
            <a:endParaRPr lang="en-US" altLang="en-US" sz="1600" dirty="0">
              <a:solidFill>
                <a:prstClr val="black"/>
              </a:solidFill>
              <a:latin typeface="Arial" panose="020B0604020202020204" pitchFamily="34" charset="0"/>
              <a:cs typeface="Arial" panose="020B0604020202020204" pitchFamily="34" charset="0"/>
            </a:endParaRPr>
          </a:p>
          <a:p>
            <a:pPr eaLnBrk="1" fontAlgn="base" hangingPunct="1">
              <a:spcBef>
                <a:spcPts val="450"/>
              </a:spcBef>
              <a:spcAft>
                <a:spcPct val="0"/>
              </a:spcAft>
              <a:buNone/>
            </a:pPr>
            <a:endParaRPr lang="en-US" altLang="en-US" sz="1600" dirty="0">
              <a:solidFill>
                <a:prstClr val="black"/>
              </a:solidFill>
              <a:latin typeface="Arial" panose="020B0604020202020204" pitchFamily="34" charset="0"/>
              <a:cs typeface="Arial" panose="020B0604020202020204" pitchFamily="34" charset="0"/>
            </a:endParaRPr>
          </a:p>
          <a:p>
            <a:pPr eaLnBrk="1" fontAlgn="base" hangingPunct="1">
              <a:spcBef>
                <a:spcPts val="450"/>
              </a:spcBef>
              <a:spcAft>
                <a:spcPct val="0"/>
              </a:spcAft>
              <a:buNone/>
            </a:pPr>
            <a:r>
              <a:rPr lang="en-US" altLang="en-US" sz="1600" dirty="0">
                <a:solidFill>
                  <a:prstClr val="black"/>
                </a:solidFill>
                <a:latin typeface="Arial" panose="020B0604020202020204" pitchFamily="34" charset="0"/>
                <a:cs typeface="Arial" panose="020B0604020202020204" pitchFamily="34" charset="0"/>
              </a:rPr>
              <a:t>      </a:t>
            </a:r>
          </a:p>
          <a:p>
            <a:pPr eaLnBrk="1" fontAlgn="base" hangingPunct="1">
              <a:lnSpc>
                <a:spcPts val="1500"/>
              </a:lnSpc>
              <a:spcBef>
                <a:spcPts val="450"/>
              </a:spcBef>
              <a:spcAft>
                <a:spcPct val="0"/>
              </a:spcAft>
              <a:buFont typeface="Arial" panose="020B0604020202020204" pitchFamily="34" charset="0"/>
              <a:buAutoNum type="arabicPeriod" startAt="2"/>
            </a:pPr>
            <a:r>
              <a:rPr lang="en-US" altLang="en-US" sz="1600" dirty="0">
                <a:solidFill>
                  <a:prstClr val="black"/>
                </a:solidFill>
                <a:latin typeface="Arial" panose="020B0604020202020204" pitchFamily="34" charset="0"/>
                <a:cs typeface="Arial" panose="020B0604020202020204" pitchFamily="34" charset="0"/>
              </a:rPr>
              <a:t>Click on the “</a:t>
            </a:r>
            <a:r>
              <a:rPr lang="en-US" altLang="en-US" sz="1600" b="1" dirty="0">
                <a:solidFill>
                  <a:srgbClr val="0070C0"/>
                </a:solidFill>
                <a:latin typeface="Arial" panose="020B0604020202020204" pitchFamily="34" charset="0"/>
                <a:cs typeface="Arial" panose="020B0604020202020204" pitchFamily="34" charset="0"/>
              </a:rPr>
              <a:t>Discussion Forum</a:t>
            </a:r>
            <a:r>
              <a:rPr lang="en-US" altLang="en-US" sz="1600" dirty="0">
                <a:solidFill>
                  <a:prstClr val="black"/>
                </a:solidFill>
                <a:latin typeface="Arial" panose="020B0604020202020204" pitchFamily="34" charset="0"/>
                <a:cs typeface="Arial" panose="020B0604020202020204" pitchFamily="34" charset="0"/>
              </a:rPr>
              <a:t>” button on the home page.</a:t>
            </a:r>
          </a:p>
          <a:p>
            <a:pPr eaLnBrk="1" fontAlgn="base" hangingPunct="1">
              <a:lnSpc>
                <a:spcPts val="1500"/>
              </a:lnSpc>
              <a:spcBef>
                <a:spcPts val="450"/>
              </a:spcBef>
              <a:spcAft>
                <a:spcPct val="0"/>
              </a:spcAft>
              <a:buFont typeface="Arial" panose="020B0604020202020204" pitchFamily="34" charset="0"/>
              <a:buAutoNum type="arabicPeriod" startAt="2"/>
            </a:pPr>
            <a:r>
              <a:rPr lang="en-US" altLang="en-US" sz="1600" dirty="0">
                <a:solidFill>
                  <a:prstClr val="black"/>
                </a:solidFill>
                <a:latin typeface="Arial" panose="020B0604020202020204" pitchFamily="34" charset="0"/>
                <a:cs typeface="Arial" panose="020B0604020202020204" pitchFamily="34" charset="0"/>
              </a:rPr>
              <a:t>Click on the “</a:t>
            </a:r>
            <a:r>
              <a:rPr lang="en-US" altLang="en-US" sz="1600" b="1" dirty="0">
                <a:solidFill>
                  <a:srgbClr val="0070C0"/>
                </a:solidFill>
                <a:latin typeface="Arial" panose="020B0604020202020204" pitchFamily="34" charset="0"/>
                <a:cs typeface="Arial" panose="020B0604020202020204" pitchFamily="34" charset="0"/>
              </a:rPr>
              <a:t>Live Online Q&amp;A for 1/25/17 Webinar</a:t>
            </a:r>
            <a:r>
              <a:rPr lang="en-US" altLang="en-US" sz="1600" dirty="0">
                <a:solidFill>
                  <a:prstClr val="black"/>
                </a:solidFill>
                <a:latin typeface="Arial" panose="020B0604020202020204" pitchFamily="34" charset="0"/>
                <a:cs typeface="Arial" panose="020B0604020202020204" pitchFamily="34" charset="0"/>
              </a:rPr>
              <a:t>” link. </a:t>
            </a:r>
          </a:p>
          <a:p>
            <a:pPr eaLnBrk="1" fontAlgn="base" hangingPunct="1">
              <a:lnSpc>
                <a:spcPts val="1500"/>
              </a:lnSpc>
              <a:spcBef>
                <a:spcPts val="450"/>
              </a:spcBef>
              <a:spcAft>
                <a:spcPct val="0"/>
              </a:spcAft>
              <a:buFont typeface="Arial" panose="020B0604020202020204" pitchFamily="34" charset="0"/>
              <a:buAutoNum type="arabicPeriod" startAt="2"/>
            </a:pPr>
            <a:r>
              <a:rPr lang="en-US" altLang="en-US" sz="1600" dirty="0">
                <a:solidFill>
                  <a:prstClr val="black"/>
                </a:solidFill>
                <a:latin typeface="Arial" panose="020B0604020202020204" pitchFamily="34" charset="0"/>
                <a:cs typeface="Arial" panose="020B0604020202020204" pitchFamily="34" charset="0"/>
              </a:rPr>
              <a:t>Click on the “</a:t>
            </a:r>
            <a:r>
              <a:rPr lang="en-US" altLang="en-US" sz="1600" b="1" dirty="0">
                <a:solidFill>
                  <a:srgbClr val="0070C0"/>
                </a:solidFill>
                <a:latin typeface="Arial" panose="020B0604020202020204" pitchFamily="34" charset="0"/>
                <a:cs typeface="Arial" panose="020B0604020202020204" pitchFamily="34" charset="0"/>
              </a:rPr>
              <a:t>Post to the Forum</a:t>
            </a:r>
            <a:r>
              <a:rPr lang="en-US" altLang="en-US" sz="1600" dirty="0">
                <a:solidFill>
                  <a:prstClr val="black"/>
                </a:solidFill>
                <a:latin typeface="Arial" panose="020B0604020202020204" pitchFamily="34" charset="0"/>
                <a:cs typeface="Arial" panose="020B0604020202020204" pitchFamily="34" charset="0"/>
              </a:rPr>
              <a:t>” link to post your question. </a:t>
            </a:r>
          </a:p>
          <a:p>
            <a:pPr eaLnBrk="1" fontAlgn="base" hangingPunct="1">
              <a:lnSpc>
                <a:spcPts val="1500"/>
              </a:lnSpc>
              <a:spcBef>
                <a:spcPts val="450"/>
              </a:spcBef>
              <a:spcAft>
                <a:spcPct val="0"/>
              </a:spcAft>
              <a:buFont typeface="Arial" panose="020B0604020202020204" pitchFamily="34" charset="0"/>
              <a:buAutoNum type="arabicPeriod" startAt="2"/>
            </a:pPr>
            <a:r>
              <a:rPr lang="en-US" altLang="en-US" sz="1600" dirty="0">
                <a:solidFill>
                  <a:prstClr val="black"/>
                </a:solidFill>
                <a:latin typeface="Arial" panose="020B0604020202020204" pitchFamily="34" charset="0"/>
                <a:cs typeface="Arial" panose="020B0604020202020204" pitchFamily="34" charset="0"/>
              </a:rPr>
              <a:t>Enter your question and click the “</a:t>
            </a:r>
            <a:r>
              <a:rPr lang="en-US" altLang="en-US" sz="1600" b="1" dirty="0">
                <a:solidFill>
                  <a:srgbClr val="0070C0"/>
                </a:solidFill>
                <a:latin typeface="Arial" panose="020B0604020202020204" pitchFamily="34" charset="0"/>
                <a:cs typeface="Arial" panose="020B0604020202020204" pitchFamily="34" charset="0"/>
              </a:rPr>
              <a:t>Save</a:t>
            </a:r>
            <a:r>
              <a:rPr lang="en-US" altLang="en-US" sz="1600" dirty="0">
                <a:solidFill>
                  <a:prstClr val="black"/>
                </a:solidFill>
                <a:latin typeface="Arial" panose="020B0604020202020204" pitchFamily="34" charset="0"/>
                <a:cs typeface="Arial" panose="020B0604020202020204" pitchFamily="34" charset="0"/>
              </a:rPr>
              <a:t>” button at the bottom of the page. </a:t>
            </a:r>
          </a:p>
        </p:txBody>
      </p:sp>
      <p:sp>
        <p:nvSpPr>
          <p:cNvPr id="10" name="Title 1"/>
          <p:cNvSpPr txBox="1">
            <a:spLocks/>
          </p:cNvSpPr>
          <p:nvPr/>
        </p:nvSpPr>
        <p:spPr>
          <a:xfrm>
            <a:off x="1600200" y="563329"/>
            <a:ext cx="6172200" cy="914400"/>
          </a:xfrm>
          <a:prstGeom prst="rect">
            <a:avLst/>
          </a:prstGeom>
        </p:spPr>
        <p:txBody>
          <a:bodyPr anchor="ctr">
            <a:normAutofit fontScale="25000" lnSpcReduction="20000"/>
          </a:bodyPr>
          <a:lstStyle/>
          <a:p>
            <a:pPr algn="ctr">
              <a:lnSpc>
                <a:spcPct val="120000"/>
              </a:lnSpc>
              <a:defRPr/>
            </a:pPr>
            <a:r>
              <a:rPr lang="en-US" sz="10000" b="1" dirty="0">
                <a:solidFill>
                  <a:srgbClr val="0070C0"/>
                </a:solidFill>
                <a:latin typeface="Arial" panose="020B0604020202020204" pitchFamily="34" charset="0"/>
                <a:cs typeface="Arial" panose="020B0604020202020204" pitchFamily="34" charset="0"/>
              </a:rPr>
              <a:t>Question &amp; Answer Session on </a:t>
            </a:r>
          </a:p>
          <a:p>
            <a:pPr algn="ctr">
              <a:lnSpc>
                <a:spcPct val="120000"/>
              </a:lnSpc>
              <a:defRPr/>
            </a:pPr>
            <a:r>
              <a:rPr lang="en-US" sz="10000" b="1" dirty="0">
                <a:solidFill>
                  <a:srgbClr val="0070C0"/>
                </a:solidFill>
                <a:latin typeface="Arial" panose="020B0604020202020204" pitchFamily="34" charset="0"/>
                <a:cs typeface="Arial" panose="020B0604020202020204" pitchFamily="34" charset="0"/>
              </a:rPr>
              <a:t>AsthmaCommunityNetwork.org Discussion Forum</a:t>
            </a:r>
            <a:r>
              <a:rPr lang="en-US" sz="10000" b="1" dirty="0">
                <a:solidFill>
                  <a:prstClr val="black"/>
                </a:solidFill>
                <a:latin typeface="Arial" panose="020B0604020202020204" pitchFamily="34" charset="0"/>
                <a:cs typeface="Arial" panose="020B0604020202020204" pitchFamily="34" charset="0"/>
              </a:rPr>
              <a:t> </a:t>
            </a:r>
            <a:r>
              <a:rPr lang="en-US" sz="3300" dirty="0">
                <a:solidFill>
                  <a:prstClr val="black"/>
                </a:solidFill>
              </a:rPr>
              <a:t> </a:t>
            </a:r>
            <a:br>
              <a:rPr lang="en-US" sz="3300" dirty="0">
                <a:solidFill>
                  <a:prstClr val="black"/>
                </a:solidFill>
              </a:rPr>
            </a:br>
            <a:endParaRPr lang="en-US" sz="3300" dirty="0">
              <a:solidFill>
                <a:prstClr val="black"/>
              </a:solidFill>
            </a:endParaRPr>
          </a:p>
        </p:txBody>
      </p:sp>
      <p:sp>
        <p:nvSpPr>
          <p:cNvPr id="11" name="TextBox 10"/>
          <p:cNvSpPr txBox="1">
            <a:spLocks noChangeArrowheads="1"/>
          </p:cNvSpPr>
          <p:nvPr/>
        </p:nvSpPr>
        <p:spPr bwMode="auto">
          <a:xfrm>
            <a:off x="1582339" y="3710114"/>
            <a:ext cx="5922169" cy="646331"/>
          </a:xfrm>
          <a:prstGeom prst="rect">
            <a:avLst/>
          </a:prstGeom>
          <a:solidFill>
            <a:schemeClr val="accent3">
              <a:lumMod val="20000"/>
              <a:lumOff val="80000"/>
            </a:schemeClr>
          </a:solidFill>
          <a:ln w="15875">
            <a:solidFill>
              <a:schemeClr val="accent1"/>
            </a:solidFill>
            <a:miter lim="800000"/>
            <a:headEnd/>
            <a:tailEnd/>
          </a:ln>
        </p:spPr>
        <p:txBody>
          <a:bodyPr>
            <a:spAutoFit/>
          </a:bodyPr>
          <a:lstStyle/>
          <a:p>
            <a:pPr fontAlgn="base">
              <a:spcBef>
                <a:spcPct val="0"/>
              </a:spcBef>
              <a:spcAft>
                <a:spcPct val="0"/>
              </a:spcAft>
              <a:defRPr/>
            </a:pPr>
            <a:r>
              <a:rPr lang="en-US" sz="1200" b="1" i="1" dirty="0">
                <a:solidFill>
                  <a:prstClr val="black"/>
                </a:solidFill>
                <a:latin typeface="Arial" panose="020B0604020202020204" pitchFamily="34" charset="0"/>
                <a:cs typeface="Arial" pitchFamily="34" charset="0"/>
              </a:rPr>
              <a:t>Not a member? </a:t>
            </a:r>
            <a:r>
              <a:rPr lang="en-US" sz="1200" i="1" dirty="0">
                <a:solidFill>
                  <a:prstClr val="black"/>
                </a:solidFill>
                <a:latin typeface="Arial" panose="020B0604020202020204" pitchFamily="34" charset="0"/>
                <a:cs typeface="Arial" pitchFamily="34" charset="0"/>
              </a:rPr>
              <a:t>Create an account at </a:t>
            </a:r>
            <a:r>
              <a:rPr lang="en-US" sz="1200" b="1" i="1" dirty="0">
                <a:solidFill>
                  <a:srgbClr val="0070C0"/>
                </a:solidFill>
                <a:latin typeface="Arial" panose="020B0604020202020204" pitchFamily="34" charset="0"/>
                <a:cs typeface="Arial" pitchFamily="34" charset="0"/>
              </a:rPr>
              <a:t>AsthmaCommunityNetwork.org</a:t>
            </a:r>
            <a:r>
              <a:rPr lang="en-US" sz="1200" i="1" dirty="0">
                <a:solidFill>
                  <a:prstClr val="black"/>
                </a:solidFill>
                <a:latin typeface="Arial" panose="020B0604020202020204" pitchFamily="34" charset="0"/>
                <a:cs typeface="Arial" pitchFamily="34" charset="0"/>
              </a:rPr>
              <a:t> by clicking the “</a:t>
            </a:r>
            <a:r>
              <a:rPr lang="en-US" sz="1200" b="1" i="1" dirty="0">
                <a:solidFill>
                  <a:srgbClr val="0070C0"/>
                </a:solidFill>
                <a:latin typeface="Arial" panose="020B0604020202020204" pitchFamily="34" charset="0"/>
                <a:cs typeface="Arial" pitchFamily="34" charset="0"/>
              </a:rPr>
              <a:t>Join Now</a:t>
            </a:r>
            <a:r>
              <a:rPr lang="en-US" sz="1200" i="1" dirty="0">
                <a:solidFill>
                  <a:prstClr val="black"/>
                </a:solidFill>
                <a:latin typeface="Arial" panose="020B0604020202020204" pitchFamily="34" charset="0"/>
                <a:cs typeface="Arial" pitchFamily="34" charset="0"/>
              </a:rPr>
              <a:t>” link at the top of the page. Your account will be approved momentarily and you can begin posting questions. </a:t>
            </a:r>
            <a:endParaRPr lang="en-US" sz="1200" dirty="0">
              <a:solidFill>
                <a:prstClr val="black"/>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206176003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462150" y="546358"/>
            <a:ext cx="6172200" cy="857250"/>
          </a:xfrm>
        </p:spPr>
        <p:txBody>
          <a:bodyPr/>
          <a:lstStyle/>
          <a:p>
            <a:pPr eaLnBrk="1" hangingPunct="1"/>
            <a:r>
              <a:rPr lang="en-US" altLang="en-US" sz="3000" b="1" dirty="0">
                <a:solidFill>
                  <a:srgbClr val="0070C0"/>
                </a:solidFill>
                <a:latin typeface="Arial" panose="020B0604020202020204" pitchFamily="34" charset="0"/>
                <a:cs typeface="Arial" panose="020B0604020202020204" pitchFamily="34" charset="0"/>
              </a:rPr>
              <a:t>About the Award</a:t>
            </a:r>
          </a:p>
        </p:txBody>
      </p:sp>
      <p:sp>
        <p:nvSpPr>
          <p:cNvPr id="3" name="Content Placeholder 2"/>
          <p:cNvSpPr>
            <a:spLocks noGrp="1"/>
          </p:cNvSpPr>
          <p:nvPr>
            <p:ph idx="1"/>
          </p:nvPr>
        </p:nvSpPr>
        <p:spPr>
          <a:xfrm>
            <a:off x="3479623" y="1807369"/>
            <a:ext cx="4870292" cy="4012361"/>
          </a:xfrm>
        </p:spPr>
        <p:txBody>
          <a:bodyPr rtlCol="0">
            <a:normAutofit fontScale="92500"/>
          </a:bodyPr>
          <a:lstStyle/>
          <a:p>
            <a:pPr marL="342900" indent="-342900" eaLnBrk="1" fontAlgn="auto" hangingPunct="1">
              <a:lnSpc>
                <a:spcPts val="2025"/>
              </a:lnSpc>
              <a:spcBef>
                <a:spcPts val="225"/>
              </a:spcBef>
              <a:spcAft>
                <a:spcPts val="450"/>
              </a:spcAft>
              <a:buFont typeface="+mj-lt"/>
              <a:buAutoNum type="arabicPeriod"/>
              <a:defRPr/>
            </a:pPr>
            <a:r>
              <a:rPr lang="en-US" sz="1800" dirty="0">
                <a:latin typeface="Arial" pitchFamily="34" charset="0"/>
                <a:cs typeface="Arial" pitchFamily="34" charset="0"/>
              </a:rPr>
              <a:t>It is the nation’s highest honor for exceptional asthma management programs.</a:t>
            </a:r>
          </a:p>
          <a:p>
            <a:pPr marL="342900" indent="-342900" eaLnBrk="1" fontAlgn="auto" hangingPunct="1">
              <a:lnSpc>
                <a:spcPts val="2025"/>
              </a:lnSpc>
              <a:spcBef>
                <a:spcPts val="225"/>
              </a:spcBef>
              <a:spcAft>
                <a:spcPts val="450"/>
              </a:spcAft>
              <a:buFont typeface="+mj-lt"/>
              <a:buAutoNum type="arabicPeriod"/>
              <a:defRPr/>
            </a:pPr>
            <a:r>
              <a:rPr lang="en-US" sz="1800" dirty="0">
                <a:latin typeface="Arial" pitchFamily="34" charset="0"/>
                <a:cs typeface="Arial" pitchFamily="34" charset="0"/>
              </a:rPr>
              <a:t>The goal of the Awards program is to showcase best practices in asthma care and management.</a:t>
            </a:r>
          </a:p>
          <a:p>
            <a:pPr marL="342900" indent="-342900" eaLnBrk="1" fontAlgn="auto" hangingPunct="1">
              <a:lnSpc>
                <a:spcPts val="2025"/>
              </a:lnSpc>
              <a:spcBef>
                <a:spcPts val="225"/>
              </a:spcBef>
              <a:spcAft>
                <a:spcPts val="450"/>
              </a:spcAft>
              <a:buFont typeface="+mj-lt"/>
              <a:buAutoNum type="arabicPeriod"/>
              <a:defRPr/>
            </a:pPr>
            <a:r>
              <a:rPr lang="en-US" sz="1800" dirty="0">
                <a:latin typeface="Arial" pitchFamily="34" charset="0"/>
                <a:cs typeface="Arial" pitchFamily="34" charset="0"/>
              </a:rPr>
              <a:t>To be eligible, applicants must use: the National Institutes of Health (NIH) Expert Panel Report 3 (EPR-3): Guidelines for the Diagnosis and Management of Asthma, and meet the published criteria. </a:t>
            </a:r>
          </a:p>
          <a:p>
            <a:pPr marL="342900" indent="-342900" eaLnBrk="1" fontAlgn="auto" hangingPunct="1">
              <a:lnSpc>
                <a:spcPts val="2025"/>
              </a:lnSpc>
              <a:spcBef>
                <a:spcPts val="225"/>
              </a:spcBef>
              <a:spcAft>
                <a:spcPts val="450"/>
              </a:spcAft>
              <a:buFont typeface="+mj-lt"/>
              <a:buAutoNum type="arabicPeriod"/>
              <a:defRPr/>
            </a:pPr>
            <a:r>
              <a:rPr lang="en-US" sz="1800" dirty="0">
                <a:latin typeface="Arial" pitchFamily="34" charset="0"/>
                <a:cs typeface="Arial" pitchFamily="34" charset="0"/>
              </a:rPr>
              <a:t>Join the </a:t>
            </a:r>
            <a:r>
              <a:rPr lang="en-US" sz="1800" i="1" dirty="0">
                <a:latin typeface="Arial" pitchFamily="34" charset="0"/>
                <a:cs typeface="Arial" pitchFamily="34" charset="0"/>
              </a:rPr>
              <a:t>Hall of Fame:</a:t>
            </a:r>
            <a:r>
              <a:rPr lang="en-US" sz="1800" dirty="0">
                <a:latin typeface="Arial" pitchFamily="34" charset="0"/>
                <a:cs typeface="Arial" pitchFamily="34" charset="0"/>
              </a:rPr>
              <a:t> Apply by Feb. 1, 2017! </a:t>
            </a:r>
          </a:p>
          <a:p>
            <a:pPr marL="0" indent="0" eaLnBrk="1" fontAlgn="auto" hangingPunct="1">
              <a:lnSpc>
                <a:spcPts val="2025"/>
              </a:lnSpc>
              <a:spcBef>
                <a:spcPts val="225"/>
              </a:spcBef>
              <a:spcAft>
                <a:spcPts val="450"/>
              </a:spcAft>
              <a:buNone/>
              <a:defRPr/>
            </a:pPr>
            <a:r>
              <a:rPr lang="en-US" sz="1800" dirty="0">
                <a:latin typeface="Arial" pitchFamily="34" charset="0"/>
                <a:cs typeface="Arial" pitchFamily="34" charset="0"/>
              </a:rPr>
              <a:t>      </a:t>
            </a:r>
          </a:p>
          <a:p>
            <a:pPr marL="0" indent="0" algn="ctr" eaLnBrk="1" fontAlgn="auto" hangingPunct="1">
              <a:lnSpc>
                <a:spcPts val="2025"/>
              </a:lnSpc>
              <a:spcBef>
                <a:spcPts val="225"/>
              </a:spcBef>
              <a:spcAft>
                <a:spcPts val="450"/>
              </a:spcAft>
              <a:buNone/>
              <a:defRPr/>
            </a:pPr>
            <a:r>
              <a:rPr lang="en-US" sz="1500" dirty="0">
                <a:latin typeface="Arial" pitchFamily="34" charset="0"/>
                <a:cs typeface="Arial" pitchFamily="34" charset="0"/>
              </a:rPr>
              <a:t>www.asthmacommunitynetwork.org/awards</a:t>
            </a:r>
          </a:p>
          <a:p>
            <a:pPr marL="0" indent="0" eaLnBrk="1" fontAlgn="auto" hangingPunct="1">
              <a:spcAft>
                <a:spcPts val="0"/>
              </a:spcAft>
              <a:buNone/>
              <a:defRPr/>
            </a:pPr>
            <a:endParaRPr lang="en-US" sz="1500" dirty="0">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998142" y="1702407"/>
            <a:ext cx="1641491" cy="24645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35" y="4465729"/>
            <a:ext cx="2636643" cy="1757762"/>
          </a:xfrm>
          <a:prstGeom prst="rect">
            <a:avLst/>
          </a:prstGeom>
        </p:spPr>
      </p:pic>
    </p:spTree>
    <p:extLst>
      <p:ext uri="{BB962C8B-B14F-4D97-AF65-F5344CB8AC3E}">
        <p14:creationId xmlns:p14="http://schemas.microsoft.com/office/powerpoint/2010/main" val="120907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096" y="700035"/>
            <a:ext cx="5441006" cy="521681"/>
          </a:xfrm>
        </p:spPr>
        <p:txBody>
          <a:bodyPr/>
          <a:lstStyle/>
          <a:p>
            <a:r>
              <a:rPr lang="en-US" sz="3000" b="1" dirty="0">
                <a:solidFill>
                  <a:srgbClr val="0070C0"/>
                </a:solidFill>
                <a:latin typeface="Arial" panose="020B0604020202020204" pitchFamily="34" charset="0"/>
                <a:cs typeface="Arial" panose="020B0604020202020204" pitchFamily="34" charset="0"/>
              </a:rPr>
              <a:t>Award Winners Hall of Fame</a:t>
            </a:r>
          </a:p>
        </p:txBody>
      </p:sp>
      <p:grpSp>
        <p:nvGrpSpPr>
          <p:cNvPr id="12" name="Group 11"/>
          <p:cNvGrpSpPr/>
          <p:nvPr/>
        </p:nvGrpSpPr>
        <p:grpSpPr>
          <a:xfrm>
            <a:off x="3049108" y="1932473"/>
            <a:ext cx="4828931" cy="3546942"/>
            <a:chOff x="2550531" y="2012400"/>
            <a:chExt cx="6438574" cy="4496107"/>
          </a:xfrm>
        </p:grpSpPr>
        <p:pic>
          <p:nvPicPr>
            <p:cNvPr id="7" name="Picture 6" descr="http://www.asthmacommunitynetwork.org/system/files/imagecache/winner_logo/Priority%20Health%20JPG%20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110" y="3280017"/>
              <a:ext cx="2184954" cy="664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asthmacommunitynetwork.org/system/files/imagecache/winner_logo/LACares%20About%20Asth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788" y="4603984"/>
              <a:ext cx="2108752" cy="9728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each State Health P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9507" y="4978483"/>
              <a:ext cx="1743075" cy="561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ufts Medical Cente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5995" y="2012400"/>
              <a:ext cx="23050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ultoco.us - Multnomah County, Oreg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489" y="2237615"/>
              <a:ext cx="1804538" cy="42587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epa.gov/asthma/awards/greenville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8065" y="2615733"/>
              <a:ext cx="16668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ealthy Neighborhoods Progr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0549" y="5501436"/>
              <a:ext cx="1966636" cy="90465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ichigan Department of Community Healt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7023" y="2114109"/>
              <a:ext cx="1462082" cy="130258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entene Corpor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489" y="5627216"/>
              <a:ext cx="1820848" cy="88129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South Bronx Asthma Partnershi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8267" y="3994638"/>
              <a:ext cx="23812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Sinai Urban Health Institute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8065" y="3587038"/>
              <a:ext cx="1246028" cy="1246028"/>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Impact DC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0531" y="5073726"/>
              <a:ext cx="1190625" cy="352426"/>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the asthma network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19273" y="2851287"/>
              <a:ext cx="1905000" cy="752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asthmacommunitynetwork.org/system/files/imagecache/winner_logo/Monroe.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96217" y="3845422"/>
              <a:ext cx="1548624" cy="82180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17"/>
          <a:stretch>
            <a:fillRect/>
          </a:stretch>
        </p:blipFill>
        <p:spPr>
          <a:xfrm>
            <a:off x="6594397" y="5092717"/>
            <a:ext cx="1303133" cy="402371"/>
          </a:xfrm>
          <a:prstGeom prst="rect">
            <a:avLst/>
          </a:prstGeom>
        </p:spPr>
      </p:pic>
      <p:pic>
        <p:nvPicPr>
          <p:cNvPr id="10" name="Picture 9"/>
          <p:cNvPicPr>
            <a:picLocks noChangeAspect="1"/>
          </p:cNvPicPr>
          <p:nvPr/>
        </p:nvPicPr>
        <p:blipFill>
          <a:blip r:embed="rId18"/>
          <a:stretch>
            <a:fillRect/>
          </a:stretch>
        </p:blipFill>
        <p:spPr>
          <a:xfrm>
            <a:off x="2221413" y="4707379"/>
            <a:ext cx="1150451" cy="835590"/>
          </a:xfrm>
          <a:prstGeom prst="rect">
            <a:avLst/>
          </a:prstGeom>
        </p:spPr>
      </p:pic>
      <p:pic>
        <p:nvPicPr>
          <p:cNvPr id="3" name="Picture 2"/>
          <p:cNvPicPr>
            <a:picLocks noChangeAspect="1"/>
          </p:cNvPicPr>
          <p:nvPr/>
        </p:nvPicPr>
        <p:blipFill>
          <a:blip r:embed="rId19"/>
          <a:stretch>
            <a:fillRect/>
          </a:stretch>
        </p:blipFill>
        <p:spPr>
          <a:xfrm>
            <a:off x="1423428" y="2012711"/>
            <a:ext cx="1649696" cy="356380"/>
          </a:xfrm>
          <a:prstGeom prst="rect">
            <a:avLst/>
          </a:prstGeom>
        </p:spPr>
      </p:pic>
      <p:pic>
        <p:nvPicPr>
          <p:cNvPr id="4" name="Picture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82120" y="2722501"/>
            <a:ext cx="1852174" cy="369854"/>
          </a:xfrm>
          <a:prstGeom prst="rect">
            <a:avLst/>
          </a:prstGeom>
        </p:spPr>
      </p:pic>
      <p:pic>
        <p:nvPicPr>
          <p:cNvPr id="5" name="Picture 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02117" y="3853733"/>
            <a:ext cx="1889958" cy="411970"/>
          </a:xfrm>
          <a:prstGeom prst="rect">
            <a:avLst/>
          </a:prstGeom>
        </p:spPr>
      </p:pic>
      <p:pic>
        <p:nvPicPr>
          <p:cNvPr id="11" name="Picture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22892" y="3216697"/>
            <a:ext cx="1648411" cy="625719"/>
          </a:xfrm>
          <a:prstGeom prst="rect">
            <a:avLst/>
          </a:prstGeom>
        </p:spPr>
      </p:pic>
      <p:pic>
        <p:nvPicPr>
          <p:cNvPr id="25" name="Picture 2" descr="http://www.jaxdailyrecord.com/storyimages/38262.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221543" y="4437662"/>
            <a:ext cx="1060144" cy="69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992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2"/>
            <a:ext cx="8229600" cy="1143000"/>
          </a:xfrm>
        </p:spPr>
        <p:txBody>
          <a:bodyPr/>
          <a:lstStyle/>
          <a:p>
            <a:r>
              <a:rPr lang="en-US" altLang="en-US" sz="3000" b="1" dirty="0">
                <a:solidFill>
                  <a:srgbClr val="0070C0"/>
                </a:solidFill>
                <a:latin typeface="Arial" panose="020B0604020202020204" pitchFamily="34" charset="0"/>
                <a:cs typeface="Arial" panose="020B0604020202020204" pitchFamily="34" charset="0"/>
              </a:rPr>
              <a:t>Evolution of the Award</a:t>
            </a:r>
            <a:endParaRPr lang="en-US" sz="3000" dirty="0"/>
          </a:p>
        </p:txBody>
      </p:sp>
      <p:sp>
        <p:nvSpPr>
          <p:cNvPr id="3" name="Content Placeholder 2"/>
          <p:cNvSpPr>
            <a:spLocks noGrp="1"/>
          </p:cNvSpPr>
          <p:nvPr>
            <p:ph idx="1"/>
          </p:nvPr>
        </p:nvSpPr>
        <p:spPr/>
        <p:txBody>
          <a:bodyPr/>
          <a:lstStyle/>
          <a:p>
            <a:r>
              <a:rPr lang="en-US" dirty="0"/>
              <a:t>2005: The National Environmental Leadership Award in Asthma Management launched with two initial winners</a:t>
            </a:r>
          </a:p>
          <a:p>
            <a:r>
              <a:rPr lang="en-US" dirty="0"/>
              <a:t>2008: New category – Community in Action added</a:t>
            </a:r>
          </a:p>
          <a:p>
            <a:pPr lvl="1"/>
            <a:r>
              <a:rPr lang="en-US" dirty="0"/>
              <a:t>Organizations responsible for coordinating and overseeing the delivery of asthma services within a community setting at the state, regional and local level</a:t>
            </a:r>
          </a:p>
          <a:p>
            <a:pPr lvl="1"/>
            <a:r>
              <a:rPr lang="en-US" dirty="0"/>
              <a:t>Winners have included community asthma programs, health departments, and schools</a:t>
            </a:r>
          </a:p>
          <a:p>
            <a:r>
              <a:rPr lang="en-US" dirty="0"/>
              <a:t>2016: </a:t>
            </a:r>
            <a:r>
              <a:rPr lang="en-US" dirty="0" smtClean="0"/>
              <a:t>A </a:t>
            </a:r>
            <a:r>
              <a:rPr lang="en-US" dirty="0"/>
              <a:t>total of 38 health plans, health care providers and communities in action officially recognized</a:t>
            </a:r>
          </a:p>
        </p:txBody>
      </p:sp>
    </p:spTree>
    <p:extLst>
      <p:ext uri="{BB962C8B-B14F-4D97-AF65-F5344CB8AC3E}">
        <p14:creationId xmlns:p14="http://schemas.microsoft.com/office/powerpoint/2010/main" val="4067823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N_PowerPoint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EsriMapsInfo xmlns="ESRI.ArcGIS.Mapping.OfficeIntegration.PowerPointInfo">
  <Version>Version1</Version>
  <RequiresSignIn>False</RequiresSignIn>
</EsriMapsInfo>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ct:contentTypeSchema xmlns:ct="http://schemas.microsoft.com/office/2006/metadata/contentType" xmlns:ma="http://schemas.microsoft.com/office/2006/metadata/properties/metaAttributes" ct:_="" ma:_="" ma:contentTypeName="Document" ma:contentTypeID="0x0101001BB66609064D354697FF9B5C7AC7D5E7" ma:contentTypeVersion="0" ma:contentTypeDescription="Create a new document." ma:contentTypeScope="" ma:versionID="8499c3dd802c6253c650393200c7681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73D90-A3E0-4DF1-AD70-636232066073}">
  <ds:schemaRefs>
    <ds:schemaRef ds:uri="ESRI.ArcGIS.Mapping.OfficeIntegration.PowerPointInfo"/>
  </ds:schemaRefs>
</ds:datastoreItem>
</file>

<file path=customXml/itemProps2.xml><?xml version="1.0" encoding="utf-8"?>
<ds:datastoreItem xmlns:ds="http://schemas.openxmlformats.org/officeDocument/2006/customXml" ds:itemID="{C6A644F9-949E-41CF-BAC3-65FD8C82B6BF}">
  <ds:schemaRefs>
    <ds:schemaRef ds:uri="http://schemas.microsoft.com/sharepoint/v3/contenttype/forms"/>
  </ds:schemaRefs>
</ds:datastoreItem>
</file>

<file path=customXml/itemProps3.xml><?xml version="1.0" encoding="utf-8"?>
<ds:datastoreItem xmlns:ds="http://schemas.openxmlformats.org/officeDocument/2006/customXml" ds:itemID="{4F7567E3-24F1-4434-823E-17557C4E09CE}">
  <ds:schemaRefs>
    <ds:schemaRef ds:uri="ESRI.ArcGIS.Mapping.OfficeIntegration.PowerPointInfo"/>
  </ds:schemaRefs>
</ds:datastoreItem>
</file>

<file path=customXml/itemProps4.xml><?xml version="1.0" encoding="utf-8"?>
<ds:datastoreItem xmlns:ds="http://schemas.openxmlformats.org/officeDocument/2006/customXml" ds:itemID="{036BD47C-3596-4DFE-A522-FDB60AD47136}">
  <ds:schemaRefs>
    <ds:schemaRef ds:uri="ESRI.ArcGIS.Mapping.OfficeIntegration.PowerPointInfo"/>
  </ds:schemaRefs>
</ds:datastoreItem>
</file>

<file path=customXml/itemProps5.xml><?xml version="1.0" encoding="utf-8"?>
<ds:datastoreItem xmlns:ds="http://schemas.openxmlformats.org/officeDocument/2006/customXml" ds:itemID="{89045B1F-F0AE-42B7-8C07-46AC2E699771}">
  <ds:schemaRefs>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52BA3EF5-9162-4FA6-A3CA-7B0FA76EBC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1525</TotalTime>
  <Words>7297</Words>
  <Application>Microsoft Office PowerPoint</Application>
  <PresentationFormat>On-screen Show (4:3)</PresentationFormat>
  <Paragraphs>759</Paragraphs>
  <Slides>56</Slides>
  <Notes>56</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6" baseType="lpstr">
      <vt:lpstr>MS PGothic</vt:lpstr>
      <vt:lpstr>Arial</vt:lpstr>
      <vt:lpstr>Calibri</vt:lpstr>
      <vt:lpstr>Corbel</vt:lpstr>
      <vt:lpstr>Helvetica</vt:lpstr>
      <vt:lpstr>Times New Roman</vt:lpstr>
      <vt:lpstr>Wingdings</vt:lpstr>
      <vt:lpstr>1_Office Theme</vt:lpstr>
      <vt:lpstr>CN_PowerPoint_White</vt:lpstr>
      <vt:lpstr>Chart</vt:lpstr>
      <vt:lpstr>  Reflecting on a Decade of Growth:  How IMPACT DC Has Evolved Since Winning the 2006 National Environmental Leadership Award    </vt:lpstr>
      <vt:lpstr>Introduction</vt:lpstr>
      <vt:lpstr>Polling Question 1</vt:lpstr>
      <vt:lpstr>Polling Question 2</vt:lpstr>
      <vt:lpstr>Agenda </vt:lpstr>
      <vt:lpstr>PowerPoint Presentation</vt:lpstr>
      <vt:lpstr>About the Award</vt:lpstr>
      <vt:lpstr>Award Winners Hall of Fame</vt:lpstr>
      <vt:lpstr>Evolution of the Award</vt:lpstr>
      <vt:lpstr>The System for Delivering  High-Quality Asthma Care</vt:lpstr>
      <vt:lpstr>Connecting to the System</vt:lpstr>
      <vt:lpstr>Reflecting on a Decade of Growth:  How IMPACT DC Has Evolved Since Winning the 2006 National Environmental Leadership Award in Asthma Management </vt:lpstr>
      <vt:lpstr>Presenters-Nothing to disclose </vt:lpstr>
      <vt:lpstr>Outline</vt:lpstr>
      <vt:lpstr>Impact Dc Asthma program</vt:lpstr>
      <vt:lpstr>IMPACT DC Mission Statement</vt:lpstr>
      <vt:lpstr>IMPACT DC History</vt:lpstr>
      <vt:lpstr>Pediatric ED Visit Rates for Asthma </vt:lpstr>
      <vt:lpstr>Traditional Paradigm</vt:lpstr>
      <vt:lpstr>IMPACT DC’s Conceptual Model</vt:lpstr>
      <vt:lpstr>IMPACT DC Clinic: Nuts &amp; Bolts</vt:lpstr>
      <vt:lpstr>Randomized Controlled Trial </vt:lpstr>
      <vt:lpstr>ED Visits in First Six Months after Intervention</vt:lpstr>
      <vt:lpstr>Compliance with Inhaled Corticosteroids</vt:lpstr>
      <vt:lpstr>Health Outcomes from Clinic</vt:lpstr>
      <vt:lpstr>IMPACT DC 2006 </vt:lpstr>
      <vt:lpstr>IMPACT DC Asthma Program 2006</vt:lpstr>
      <vt:lpstr>IMPACT DC Asthma Program</vt:lpstr>
      <vt:lpstr>Winning the 2006 National Environmental Leadership Award in Asthma Management </vt:lpstr>
      <vt:lpstr>PowerPoint Presentation</vt:lpstr>
      <vt:lpstr>PowerPoint Presentation</vt:lpstr>
      <vt:lpstr>PowerPoint Presentation</vt:lpstr>
      <vt:lpstr>IMPACT DC Since 2006</vt:lpstr>
      <vt:lpstr>IMPACT DC Asthma Program</vt:lpstr>
      <vt:lpstr>IMPACT DC Clinic: Nuts &amp; Bolts</vt:lpstr>
      <vt:lpstr>Asthma Education</vt:lpstr>
      <vt:lpstr>Personalized Asthma Tools  </vt:lpstr>
      <vt:lpstr>Website: www.impact-dc.org</vt:lpstr>
      <vt:lpstr>Clinic Staffing</vt:lpstr>
      <vt:lpstr>IMPACT DC Clinic Locations</vt:lpstr>
      <vt:lpstr>New Patients by Year</vt:lpstr>
      <vt:lpstr>IMPACT DC Outreach and Advocacy</vt:lpstr>
      <vt:lpstr>Asthma QI Learning Collaborative 2012-present </vt:lpstr>
      <vt:lpstr>QI Learning Collaborative Results - Summary</vt:lpstr>
      <vt:lpstr>PowerPoint Presentation</vt:lpstr>
      <vt:lpstr>Nurse Asthma Educator Program</vt:lpstr>
      <vt:lpstr>Advocacy: From Program to Policy</vt:lpstr>
      <vt:lpstr>Research: Clinical and Translational</vt:lpstr>
      <vt:lpstr>Program Support</vt:lpstr>
      <vt:lpstr>Sustainability</vt:lpstr>
      <vt:lpstr>Advice for future applicants</vt:lpstr>
      <vt:lpstr>Applying: It’s a good idea</vt:lpstr>
      <vt:lpstr>Questions</vt:lpstr>
      <vt:lpstr>Polling Question 3</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Reflecting on a Decade of Growth: How IMPACT DC Has Evolved Since Winning the 2006 National Environmental Leadership Award</dc:title>
  <dc:creator>Allison Robinson</dc:creator>
  <cp:lastModifiedBy>Joanna Mandecki</cp:lastModifiedBy>
  <cp:revision>37</cp:revision>
  <cp:lastPrinted>2017-01-19T19:37:18Z</cp:lastPrinted>
  <dcterms:created xsi:type="dcterms:W3CDTF">2017-01-18T01:09:12Z</dcterms:created>
  <dcterms:modified xsi:type="dcterms:W3CDTF">2017-01-25T16:43:45Z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0x0101001BB66609064D354697FF9B5C7AC7D5E7</vt:lpwstr>
  </property>
</Properties>
</file>