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1" r:id="rId6"/>
  </p:sldMasterIdLst>
  <p:notesMasterIdLst>
    <p:notesMasterId r:id="rId62"/>
  </p:notesMasterIdLst>
  <p:sldIdLst>
    <p:sldId id="736" r:id="rId7"/>
    <p:sldId id="260" r:id="rId8"/>
    <p:sldId id="654" r:id="rId9"/>
    <p:sldId id="655" r:id="rId10"/>
    <p:sldId id="698" r:id="rId11"/>
    <p:sldId id="660" r:id="rId12"/>
    <p:sldId id="735" r:id="rId13"/>
    <p:sldId id="667" r:id="rId14"/>
    <p:sldId id="699" r:id="rId15"/>
    <p:sldId id="700" r:id="rId16"/>
    <p:sldId id="701" r:id="rId17"/>
    <p:sldId id="702" r:id="rId18"/>
    <p:sldId id="703" r:id="rId19"/>
    <p:sldId id="704" r:id="rId20"/>
    <p:sldId id="705" r:id="rId21"/>
    <p:sldId id="706" r:id="rId22"/>
    <p:sldId id="707" r:id="rId23"/>
    <p:sldId id="708" r:id="rId24"/>
    <p:sldId id="709" r:id="rId25"/>
    <p:sldId id="710" r:id="rId26"/>
    <p:sldId id="711" r:id="rId27"/>
    <p:sldId id="733" r:id="rId28"/>
    <p:sldId id="734" r:id="rId29"/>
    <p:sldId id="712" r:id="rId30"/>
    <p:sldId id="713" r:id="rId31"/>
    <p:sldId id="714" r:id="rId32"/>
    <p:sldId id="715" r:id="rId33"/>
    <p:sldId id="690" r:id="rId34"/>
    <p:sldId id="669" r:id="rId35"/>
    <p:sldId id="719" r:id="rId36"/>
    <p:sldId id="720" r:id="rId37"/>
    <p:sldId id="721" r:id="rId38"/>
    <p:sldId id="722" r:id="rId39"/>
    <p:sldId id="723" r:id="rId40"/>
    <p:sldId id="724" r:id="rId41"/>
    <p:sldId id="725" r:id="rId42"/>
    <p:sldId id="726" r:id="rId43"/>
    <p:sldId id="727" r:id="rId44"/>
    <p:sldId id="728" r:id="rId45"/>
    <p:sldId id="729" r:id="rId46"/>
    <p:sldId id="730" r:id="rId47"/>
    <p:sldId id="731" r:id="rId48"/>
    <p:sldId id="732" r:id="rId49"/>
    <p:sldId id="668" r:id="rId50"/>
    <p:sldId id="697" r:id="rId51"/>
    <p:sldId id="717" r:id="rId52"/>
    <p:sldId id="716" r:id="rId53"/>
    <p:sldId id="691" r:id="rId54"/>
    <p:sldId id="692" r:id="rId55"/>
    <p:sldId id="693" r:id="rId56"/>
    <p:sldId id="694" r:id="rId57"/>
    <p:sldId id="718" r:id="rId58"/>
    <p:sldId id="696" r:id="rId59"/>
    <p:sldId id="671" r:id="rId60"/>
    <p:sldId id="662" r:id="rId6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617">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Ball" initials="JB" lastIdx="3" clrIdx="0"/>
  <p:cmAuthor id="7" name="Jennifer G. Lee" initials="JGL" lastIdx="125" clrIdx="7">
    <p:extLst>
      <p:ext uri="{19B8F6BF-5375-455C-9EA6-DF929625EA0E}">
        <p15:presenceInfo xmlns:p15="http://schemas.microsoft.com/office/powerpoint/2012/main" userId="S-1-5-21-1078081533-1284227242-725345543-3613" providerId="AD"/>
      </p:ext>
    </p:extLst>
  </p:cmAuthor>
  <p:cmAuthor id="1" name="Katie.Breidenbach" initials="KB" lastIdx="5" clrIdx="1"/>
  <p:cmAuthor id="8" name="newuser" initials="n" lastIdx="1" clrIdx="8"/>
  <p:cmAuthor id="2" name="Meghan Walker" initials="MW" lastIdx="2" clrIdx="2"/>
  <p:cmAuthor id="3" name="Mimi Shah" initials="" lastIdx="0" clrIdx="3"/>
  <p:cmAuthor id="4" name="Diana Degen" initials="DD" lastIdx="10" clrIdx="4">
    <p:extLst>
      <p:ext uri="{19B8F6BF-5375-455C-9EA6-DF929625EA0E}">
        <p15:presenceInfo xmlns:p15="http://schemas.microsoft.com/office/powerpoint/2012/main" userId="S-1-5-21-1244020187-519449412-911163043-4640" providerId="AD"/>
      </p:ext>
    </p:extLst>
  </p:cmAuthor>
  <p:cmAuthor id="5" name="Sarah Haack" initials="SH" lastIdx="1" clrIdx="5">
    <p:extLst>
      <p:ext uri="{19B8F6BF-5375-455C-9EA6-DF929625EA0E}">
        <p15:presenceInfo xmlns:p15="http://schemas.microsoft.com/office/powerpoint/2012/main" userId="S-1-5-21-1244020187-519449412-911163043-12748" providerId="AD"/>
      </p:ext>
    </p:extLst>
  </p:cmAuthor>
  <p:cmAuthor id="6" name="Cumberbatch, Rachel" initials="CR" lastIdx="2" clrIdx="6">
    <p:extLst>
      <p:ext uri="{19B8F6BF-5375-455C-9EA6-DF929625EA0E}">
        <p15:presenceInfo xmlns:p15="http://schemas.microsoft.com/office/powerpoint/2012/main" userId="S-1-5-21-1339303556-449845944-1601390327-345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BF6"/>
    <a:srgbClr val="BB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autoAdjust="0"/>
    <p:restoredTop sz="72079" autoAdjust="0"/>
  </p:normalViewPr>
  <p:slideViewPr>
    <p:cSldViewPr snapToGrid="0" showGuides="1">
      <p:cViewPr varScale="1">
        <p:scale>
          <a:sx n="76" d="100"/>
          <a:sy n="76" d="100"/>
        </p:scale>
        <p:origin x="90" y="138"/>
      </p:cViewPr>
      <p:guideLst>
        <p:guide orient="horz" pos="2617"/>
        <p:guide pos="2880"/>
      </p:guideLst>
    </p:cSldViewPr>
  </p:slideViewPr>
  <p:outlineViewPr>
    <p:cViewPr>
      <p:scale>
        <a:sx n="33" d="100"/>
        <a:sy n="33" d="100"/>
      </p:scale>
      <p:origin x="0" y="8604"/>
    </p:cViewPr>
  </p:outlineViewPr>
  <p:notesTextViewPr>
    <p:cViewPr>
      <p:scale>
        <a:sx n="100" d="100"/>
        <a:sy n="100" d="100"/>
      </p:scale>
      <p:origin x="0" y="0"/>
    </p:cViewPr>
  </p:notesTextViewPr>
  <p:sorterViewPr>
    <p:cViewPr>
      <p:scale>
        <a:sx n="80" d="100"/>
        <a:sy n="80" d="100"/>
      </p:scale>
      <p:origin x="0" y="4488"/>
    </p:cViewPr>
  </p:sorterViewPr>
  <p:notesViewPr>
    <p:cSldViewPr snapToGrid="0" showGuides="1">
      <p:cViewPr>
        <p:scale>
          <a:sx n="61" d="100"/>
          <a:sy n="61" d="100"/>
        </p:scale>
        <p:origin x="2478" y="690"/>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3291815136639853E-2"/>
          <c:y val="7.1142361467056325E-2"/>
          <c:w val="0.90054143335671011"/>
          <c:h val="0.84348680477247606"/>
        </c:manualLayout>
      </c:layout>
      <c:pie3DChart>
        <c:varyColors val="1"/>
        <c:ser>
          <c:idx val="0"/>
          <c:order val="0"/>
          <c:tx>
            <c:strRef>
              <c:f>Sheet1!$B$1</c:f>
              <c:strCache>
                <c:ptCount val="1"/>
                <c:pt idx="0">
                  <c:v>Exposed to Asthma</c:v>
                </c:pt>
              </c:strCache>
            </c:strRef>
          </c:tx>
          <c:dPt>
            <c:idx val="0"/>
            <c:bubble3D val="0"/>
            <c:spPr>
              <a:solidFill>
                <a:schemeClr val="bg1">
                  <a:lumMod val="50000"/>
                </a:schemeClr>
              </a:solidFill>
              <a:ln w="25400">
                <a:solidFill>
                  <a:schemeClr val="lt1"/>
                </a:solidFill>
              </a:ln>
              <a:effectLst/>
              <a:sp3d contourW="25400">
                <a:contourClr>
                  <a:schemeClr val="lt1"/>
                </a:contourClr>
              </a:sp3d>
            </c:spPr>
          </c:dPt>
          <c:dPt>
            <c:idx val="1"/>
            <c:bubble3D val="0"/>
            <c:spPr>
              <a:solidFill>
                <a:schemeClr val="tx2">
                  <a:lumMod val="60000"/>
                  <a:lumOff val="40000"/>
                </a:schemeClr>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2"/>
                <c:pt idx="0">
                  <c:v>With Asthma</c:v>
                </c:pt>
                <c:pt idx="1">
                  <c:v>Without Asthma</c:v>
                </c:pt>
              </c:strCache>
            </c:strRef>
          </c:cat>
          <c:val>
            <c:numRef>
              <c:f>Sheet1!$B$2:$B$5</c:f>
              <c:numCache>
                <c:formatCode>0.00%</c:formatCode>
                <c:ptCount val="4"/>
                <c:pt idx="0">
                  <c:v>0.53200000000000003</c:v>
                </c:pt>
                <c:pt idx="1">
                  <c:v>0.46800000000000008</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bg1">
                  <a:lumMod val="50000"/>
                </a:schemeClr>
              </a:solidFill>
              <a:ln w="25400">
                <a:solidFill>
                  <a:schemeClr val="lt1"/>
                </a:solidFill>
              </a:ln>
              <a:effectLst/>
              <a:sp3d contourW="25400">
                <a:contourClr>
                  <a:schemeClr val="lt1"/>
                </a:contourClr>
              </a:sp3d>
            </c:spPr>
          </c:dPt>
          <c:dPt>
            <c:idx val="1"/>
            <c:bubble3D val="0"/>
            <c:spPr>
              <a:solidFill>
                <a:schemeClr val="tx2">
                  <a:lumMod val="60000"/>
                  <a:lumOff val="40000"/>
                </a:schemeClr>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cat>
            <c:strRef>
              <c:f>Sheet1!$A$2:$A$5</c:f>
              <c:strCache>
                <c:ptCount val="2"/>
                <c:pt idx="0">
                  <c:v>With Asthma</c:v>
                </c:pt>
                <c:pt idx="1">
                  <c:v>Without Asthma</c:v>
                </c:pt>
              </c:strCache>
            </c:strRef>
          </c:cat>
          <c:val>
            <c:numRef>
              <c:f>Sheet1!$B$2:$B$5</c:f>
              <c:numCache>
                <c:formatCode>0.00%</c:formatCode>
                <c:ptCount val="4"/>
                <c:pt idx="0">
                  <c:v>0.79100000000000004</c:v>
                </c:pt>
                <c:pt idx="1">
                  <c:v>0.20900000000000021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9" y="0"/>
            <a:ext cx="3038475" cy="4621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20C7174-67D7-4C98-8C6C-4E6497B7B40A}" type="datetimeFigureOut">
              <a:rPr lang="en-US"/>
              <a:pPr>
                <a:defRPr/>
              </a:pPr>
              <a:t>8/14/2015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6" y="4387770"/>
            <a:ext cx="5607050" cy="4155919"/>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772378"/>
            <a:ext cx="3038475" cy="4621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E42447C-2F7E-403A-B30C-16AB1D0B78A9}" type="slidenum">
              <a:rPr lang="en-US"/>
              <a:pPr>
                <a:defRPr/>
              </a:pPr>
              <a:t>‹#›</a:t>
            </a:fld>
            <a:endParaRPr lang="en-US" dirty="0"/>
          </a:p>
        </p:txBody>
      </p:sp>
    </p:spTree>
    <p:extLst>
      <p:ext uri="{BB962C8B-B14F-4D97-AF65-F5344CB8AC3E}">
        <p14:creationId xmlns:p14="http://schemas.microsoft.com/office/powerpoint/2010/main" val="121710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a:t>
            </a:fld>
            <a:endParaRPr lang="en-US" dirty="0"/>
          </a:p>
        </p:txBody>
      </p:sp>
    </p:spTree>
    <p:extLst>
      <p:ext uri="{BB962C8B-B14F-4D97-AF65-F5344CB8AC3E}">
        <p14:creationId xmlns:p14="http://schemas.microsoft.com/office/powerpoint/2010/main" val="265708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D88F76-64B5-4EEE-BFEF-0904ECECC3A9}" type="slidenum">
              <a:rPr lang="en-US" altLang="en-US" smtClean="0">
                <a:solidFill>
                  <a:srgbClr val="000000"/>
                </a:solidFill>
              </a:rPr>
              <a:pPr eaLnBrk="1" hangingPunct="1">
                <a:spcBef>
                  <a:spcPct val="0"/>
                </a:spcBef>
              </a:pPr>
              <a:t>10</a:t>
            </a:fld>
            <a:endParaRPr lang="en-US" altLang="en-US" dirty="0" smtClean="0">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77263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532" eaLnBrk="0" hangingPunct="0">
              <a:defRPr sz="2400">
                <a:solidFill>
                  <a:schemeClr val="tx1"/>
                </a:solidFill>
                <a:latin typeface="Times New Roman" pitchFamily="18" charset="0"/>
              </a:defRPr>
            </a:lvl1pPr>
            <a:lvl2pPr marL="729057" indent="-280406" defTabSz="903532" eaLnBrk="0" hangingPunct="0">
              <a:defRPr sz="2400">
                <a:solidFill>
                  <a:schemeClr val="tx1"/>
                </a:solidFill>
                <a:latin typeface="Times New Roman" pitchFamily="18" charset="0"/>
              </a:defRPr>
            </a:lvl2pPr>
            <a:lvl3pPr marL="1121626" indent="-224325" defTabSz="903532" eaLnBrk="0" hangingPunct="0">
              <a:defRPr sz="2400">
                <a:solidFill>
                  <a:schemeClr val="tx1"/>
                </a:solidFill>
                <a:latin typeface="Times New Roman" pitchFamily="18" charset="0"/>
              </a:defRPr>
            </a:lvl3pPr>
            <a:lvl4pPr marL="1570276" indent="-224325" defTabSz="903532" eaLnBrk="0" hangingPunct="0">
              <a:defRPr sz="2400">
                <a:solidFill>
                  <a:schemeClr val="tx1"/>
                </a:solidFill>
                <a:latin typeface="Times New Roman" pitchFamily="18" charset="0"/>
              </a:defRPr>
            </a:lvl4pPr>
            <a:lvl5pPr marL="2018927" indent="-224325" defTabSz="903532" eaLnBrk="0" hangingPunct="0">
              <a:defRPr sz="2400">
                <a:solidFill>
                  <a:schemeClr val="tx1"/>
                </a:solidFill>
                <a:latin typeface="Times New Roman" pitchFamily="18" charset="0"/>
              </a:defRPr>
            </a:lvl5pPr>
            <a:lvl6pPr marL="2467577" indent="-224325" defTabSz="903532" eaLnBrk="0" fontAlgn="base" hangingPunct="0">
              <a:spcBef>
                <a:spcPct val="0"/>
              </a:spcBef>
              <a:spcAft>
                <a:spcPct val="0"/>
              </a:spcAft>
              <a:defRPr sz="2400">
                <a:solidFill>
                  <a:schemeClr val="tx1"/>
                </a:solidFill>
                <a:latin typeface="Times New Roman" pitchFamily="18" charset="0"/>
              </a:defRPr>
            </a:lvl6pPr>
            <a:lvl7pPr marL="2916227" indent="-224325" defTabSz="903532" eaLnBrk="0" fontAlgn="base" hangingPunct="0">
              <a:spcBef>
                <a:spcPct val="0"/>
              </a:spcBef>
              <a:spcAft>
                <a:spcPct val="0"/>
              </a:spcAft>
              <a:defRPr sz="2400">
                <a:solidFill>
                  <a:schemeClr val="tx1"/>
                </a:solidFill>
                <a:latin typeface="Times New Roman" pitchFamily="18" charset="0"/>
              </a:defRPr>
            </a:lvl7pPr>
            <a:lvl8pPr marL="3364878" indent="-224325" defTabSz="903532" eaLnBrk="0" fontAlgn="base" hangingPunct="0">
              <a:spcBef>
                <a:spcPct val="0"/>
              </a:spcBef>
              <a:spcAft>
                <a:spcPct val="0"/>
              </a:spcAft>
              <a:defRPr sz="2400">
                <a:solidFill>
                  <a:schemeClr val="tx1"/>
                </a:solidFill>
                <a:latin typeface="Times New Roman" pitchFamily="18" charset="0"/>
              </a:defRPr>
            </a:lvl8pPr>
            <a:lvl9pPr marL="3813528" indent="-224325" defTabSz="903532" eaLnBrk="0" fontAlgn="base" hangingPunct="0">
              <a:spcBef>
                <a:spcPct val="0"/>
              </a:spcBef>
              <a:spcAft>
                <a:spcPct val="0"/>
              </a:spcAft>
              <a:defRPr sz="2400">
                <a:solidFill>
                  <a:schemeClr val="tx1"/>
                </a:solidFill>
                <a:latin typeface="Times New Roman" pitchFamily="18" charset="0"/>
              </a:defRPr>
            </a:lvl9pPr>
          </a:lstStyle>
          <a:p>
            <a:pPr eaLnBrk="1" hangingPunct="1"/>
            <a:fld id="{C8D4E030-9378-4507-A5E1-1AA1EE25D563}" type="slidenum">
              <a:rPr lang="en-US" altLang="en-US" sz="1200">
                <a:solidFill>
                  <a:srgbClr val="000000"/>
                </a:solidFill>
              </a:rPr>
              <a:pPr eaLnBrk="1" hangingPunct="1"/>
              <a:t>11</a:t>
            </a:fld>
            <a:endParaRPr lang="en-US" altLang="en-US" sz="1200" dirty="0">
              <a:solidFill>
                <a:srgbClr val="000000"/>
              </a:solidFill>
            </a:endParaRPr>
          </a:p>
        </p:txBody>
      </p:sp>
      <p:sp>
        <p:nvSpPr>
          <p:cNvPr id="133123" name="Rectangle 2"/>
          <p:cNvSpPr>
            <a:spLocks noGrp="1" noRot="1" noChangeAspect="1" noChangeArrowheads="1" noTextEdit="1"/>
          </p:cNvSpPr>
          <p:nvPr>
            <p:ph type="sldImg"/>
          </p:nvPr>
        </p:nvSpPr>
        <p:spPr>
          <a:xfrm>
            <a:off x="1235075" y="679450"/>
            <a:ext cx="4545013" cy="3408363"/>
          </a:xfrm>
          <a:ln/>
        </p:spPr>
      </p:sp>
      <p:sp>
        <p:nvSpPr>
          <p:cNvPr id="133124" name="Rectangle 3"/>
          <p:cNvSpPr>
            <a:spLocks noGrp="1" noChangeArrowheads="1"/>
          </p:cNvSpPr>
          <p:nvPr>
            <p:ph type="body" idx="1"/>
          </p:nvPr>
        </p:nvSpPr>
        <p:spPr>
          <a:xfrm>
            <a:off x="936626" y="4315837"/>
            <a:ext cx="5137150" cy="40893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2023437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652F07-B422-4A59-A6C2-199598354980}" type="slidenum">
              <a:rPr lang="en-US" smtClean="0"/>
              <a:pPr/>
              <a:t>12</a:t>
            </a:fld>
            <a:endParaRPr lang="en-US" dirty="0"/>
          </a:p>
        </p:txBody>
      </p:sp>
    </p:spTree>
    <p:extLst>
      <p:ext uri="{BB962C8B-B14F-4D97-AF65-F5344CB8AC3E}">
        <p14:creationId xmlns:p14="http://schemas.microsoft.com/office/powerpoint/2010/main" val="24609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52F07-B422-4A59-A6C2-199598354980}" type="slidenum">
              <a:rPr lang="en-US" smtClean="0"/>
              <a:pPr/>
              <a:t>13</a:t>
            </a:fld>
            <a:endParaRPr lang="en-US" dirty="0"/>
          </a:p>
        </p:txBody>
      </p:sp>
    </p:spTree>
    <p:extLst>
      <p:ext uri="{BB962C8B-B14F-4D97-AF65-F5344CB8AC3E}">
        <p14:creationId xmlns:p14="http://schemas.microsoft.com/office/powerpoint/2010/main" val="367820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3708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15</a:t>
            </a:fld>
            <a:endParaRPr lang="en-US" dirty="0"/>
          </a:p>
        </p:txBody>
      </p:sp>
    </p:spTree>
    <p:extLst>
      <p:ext uri="{BB962C8B-B14F-4D97-AF65-F5344CB8AC3E}">
        <p14:creationId xmlns:p14="http://schemas.microsoft.com/office/powerpoint/2010/main" val="88100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Times New Roman" pitchFamily="18" charset="0"/>
              </a:defRPr>
            </a:lvl1pPr>
            <a:lvl2pPr marL="742950" indent="-285750" defTabSz="920750" eaLnBrk="0" hangingPunct="0">
              <a:spcBef>
                <a:spcPct val="30000"/>
              </a:spcBef>
              <a:defRPr sz="1200">
                <a:solidFill>
                  <a:schemeClr val="tx1"/>
                </a:solidFill>
                <a:latin typeface="Times New Roman" pitchFamily="18" charset="0"/>
              </a:defRPr>
            </a:lvl2pPr>
            <a:lvl3pPr marL="1143000" indent="-228600" defTabSz="920750" eaLnBrk="0" hangingPunct="0">
              <a:spcBef>
                <a:spcPct val="30000"/>
              </a:spcBef>
              <a:defRPr sz="1200">
                <a:solidFill>
                  <a:schemeClr val="tx1"/>
                </a:solidFill>
                <a:latin typeface="Times New Roman" pitchFamily="18" charset="0"/>
              </a:defRPr>
            </a:lvl3pPr>
            <a:lvl4pPr marL="1600200" indent="-228600" defTabSz="920750" eaLnBrk="0" hangingPunct="0">
              <a:spcBef>
                <a:spcPct val="30000"/>
              </a:spcBef>
              <a:defRPr sz="1200">
                <a:solidFill>
                  <a:schemeClr val="tx1"/>
                </a:solidFill>
                <a:latin typeface="Times New Roman" pitchFamily="18" charset="0"/>
              </a:defRPr>
            </a:lvl4pPr>
            <a:lvl5pPr marL="2057400" indent="-228600" defTabSz="920750" eaLnBrk="0" hangingPunct="0">
              <a:spcBef>
                <a:spcPct val="30000"/>
              </a:spcBef>
              <a:defRPr sz="1200">
                <a:solidFill>
                  <a:schemeClr val="tx1"/>
                </a:solidFill>
                <a:latin typeface="Times New Roman" pitchFamily="18"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C649F03-CE75-4E49-B298-C0049DC55BB7}" type="slidenum">
              <a:rPr lang="en-US" altLang="en-US" sz="1300">
                <a:solidFill>
                  <a:srgbClr val="000000"/>
                </a:solidFill>
              </a:rPr>
              <a:pPr eaLnBrk="1" hangingPunct="1">
                <a:spcBef>
                  <a:spcPct val="0"/>
                </a:spcBef>
              </a:pPr>
              <a:t>16</a:t>
            </a:fld>
            <a:endParaRPr lang="en-US" altLang="en-US" sz="1300" dirty="0">
              <a:solidFill>
                <a:srgbClr val="000000"/>
              </a:solidFill>
            </a:endParaRPr>
          </a:p>
        </p:txBody>
      </p:sp>
      <p:sp>
        <p:nvSpPr>
          <p:cNvPr id="137219" name="Rectangle 1026"/>
          <p:cNvSpPr>
            <a:spLocks noGrp="1" noRot="1" noChangeAspect="1" noChangeArrowheads="1" noTextEdit="1"/>
          </p:cNvSpPr>
          <p:nvPr>
            <p:ph type="sldImg"/>
          </p:nvPr>
        </p:nvSpPr>
        <p:spPr>
          <a:ln/>
        </p:spPr>
      </p:sp>
      <p:sp>
        <p:nvSpPr>
          <p:cNvPr id="1372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5911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17</a:t>
            </a:fld>
            <a:endParaRPr lang="en-US" dirty="0"/>
          </a:p>
        </p:txBody>
      </p:sp>
    </p:spTree>
    <p:extLst>
      <p:ext uri="{BB962C8B-B14F-4D97-AF65-F5344CB8AC3E}">
        <p14:creationId xmlns:p14="http://schemas.microsoft.com/office/powerpoint/2010/main" val="19233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18</a:t>
            </a:fld>
            <a:endParaRPr lang="en-US" dirty="0"/>
          </a:p>
        </p:txBody>
      </p:sp>
    </p:spTree>
    <p:extLst>
      <p:ext uri="{BB962C8B-B14F-4D97-AF65-F5344CB8AC3E}">
        <p14:creationId xmlns:p14="http://schemas.microsoft.com/office/powerpoint/2010/main" val="82009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19</a:t>
            </a:fld>
            <a:endParaRPr lang="en-US" dirty="0"/>
          </a:p>
        </p:txBody>
      </p:sp>
    </p:spTree>
    <p:extLst>
      <p:ext uri="{BB962C8B-B14F-4D97-AF65-F5344CB8AC3E}">
        <p14:creationId xmlns:p14="http://schemas.microsoft.com/office/powerpoint/2010/main" val="259013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lnSpc>
                <a:spcPct val="90000"/>
              </a:lnSpc>
              <a:spcBef>
                <a:spcPct val="0"/>
              </a:spcBef>
            </a:pPr>
            <a:r>
              <a:rPr lang="en-US" sz="1200" dirty="0" smtClean="0"/>
              <a:t>Good afternoon. Welcome to</a:t>
            </a:r>
            <a:r>
              <a:rPr lang="en-US" sz="1200" baseline="0" dirty="0" smtClean="0"/>
              <a:t> “Breathing Easy at Home: Partnering to Increase Smoke-Free Policies in Federally Assisted Housing.”  This is</a:t>
            </a:r>
            <a:r>
              <a:rPr lang="en-US" sz="1200" dirty="0" smtClean="0"/>
              <a:t> a Web-based presentation hosted by the U.S.</a:t>
            </a:r>
            <a:r>
              <a:rPr lang="en-US" sz="1200" baseline="0" dirty="0" smtClean="0"/>
              <a:t> </a:t>
            </a:r>
            <a:r>
              <a:rPr lang="en-US" sz="1200" dirty="0" smtClean="0"/>
              <a:t>Environmental Protection Agency. </a:t>
            </a:r>
          </a:p>
          <a:p>
            <a:pPr eaLnBrk="1" hangingPunct="1">
              <a:lnSpc>
                <a:spcPct val="90000"/>
              </a:lnSpc>
              <a:spcBef>
                <a:spcPct val="0"/>
              </a:spcBef>
            </a:pPr>
            <a:endParaRPr lang="en-US" sz="1200" dirty="0" smtClean="0"/>
          </a:p>
          <a:p>
            <a:pPr eaLnBrk="1" hangingPunct="1">
              <a:lnSpc>
                <a:spcPct val="90000"/>
              </a:lnSpc>
              <a:spcBef>
                <a:spcPct val="0"/>
              </a:spcBef>
            </a:pPr>
            <a:r>
              <a:rPr lang="en-US" sz="1200" dirty="0" smtClean="0"/>
              <a:t>We’re glad you can join us today.</a:t>
            </a:r>
          </a:p>
          <a:p>
            <a:pPr eaLnBrk="1" hangingPunct="1">
              <a:lnSpc>
                <a:spcPct val="90000"/>
              </a:lnSpc>
              <a:spcBef>
                <a:spcPct val="0"/>
              </a:spcBef>
            </a:pPr>
            <a:endParaRPr lang="en-US" sz="1200" dirty="0" smtClean="0"/>
          </a:p>
          <a:p>
            <a:pPr defTabSz="897301" fontAlgn="base">
              <a:lnSpc>
                <a:spcPct val="90000"/>
              </a:lnSpc>
              <a:spcBef>
                <a:spcPct val="0"/>
              </a:spcBef>
              <a:spcAft>
                <a:spcPct val="0"/>
              </a:spcAft>
              <a:defRPr/>
            </a:pPr>
            <a:r>
              <a:rPr lang="en-US" sz="1200" dirty="0" smtClean="0"/>
              <a:t>I’m Rachel Cumberbatch from EPA.  I’m going to give a quick overview of this webinar</a:t>
            </a:r>
            <a:r>
              <a:rPr lang="en-US" sz="1200" baseline="0" dirty="0" smtClean="0"/>
              <a:t> and t</a:t>
            </a:r>
            <a:r>
              <a:rPr lang="en-US" sz="1200" dirty="0" smtClean="0"/>
              <a:t>hen I’ll turn it over to our featured presenters</a:t>
            </a:r>
            <a:r>
              <a:rPr lang="en-US" sz="1200" baseline="0" dirty="0" smtClean="0"/>
              <a:t>. </a:t>
            </a:r>
            <a:endParaRPr lang="en-US" sz="1200" dirty="0" smtClean="0"/>
          </a:p>
          <a:p>
            <a:pPr defTabSz="897301" fontAlgn="base">
              <a:lnSpc>
                <a:spcPct val="90000"/>
              </a:lnSpc>
              <a:spcBef>
                <a:spcPct val="0"/>
              </a:spcBef>
              <a:spcAft>
                <a:spcPct val="0"/>
              </a:spcAft>
              <a:defRPr/>
            </a:pPr>
            <a:endParaRPr lang="en-US" sz="1200" dirty="0" smtClean="0"/>
          </a:p>
          <a:p>
            <a:pPr defTabSz="897301" fontAlgn="base">
              <a:lnSpc>
                <a:spcPct val="90000"/>
              </a:lnSpc>
              <a:spcBef>
                <a:spcPct val="0"/>
              </a:spcBef>
              <a:spcAft>
                <a:spcPct val="0"/>
              </a:spcAft>
              <a:defRPr/>
            </a:pPr>
            <a:r>
              <a:rPr lang="en-US" sz="1200" dirty="0" smtClean="0"/>
              <a:t>Please also note that this webinar will</a:t>
            </a:r>
            <a:r>
              <a:rPr lang="en-US" sz="1200" baseline="0" dirty="0" smtClean="0"/>
              <a:t> be archived and will be made available for viewing online at the AsthmaCommunityNetwork.org website.</a:t>
            </a:r>
            <a:endParaRPr lang="en-US" i="0" baseline="0" dirty="0" smtClean="0"/>
          </a:p>
          <a:p>
            <a:pPr eaLnBrk="1" hangingPunct="1">
              <a:lnSpc>
                <a:spcPct val="90000"/>
              </a:lnSpc>
              <a:spcBef>
                <a:spcPct val="0"/>
              </a:spcBef>
            </a:pPr>
            <a:endParaRPr lang="en-US" i="0" baseline="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D0113-CC22-4DE4-A1A8-3DBA41BDE8E6}"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298387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20</a:t>
            </a:fld>
            <a:endParaRPr lang="en-US" dirty="0"/>
          </a:p>
        </p:txBody>
      </p:sp>
    </p:spTree>
    <p:extLst>
      <p:ext uri="{BB962C8B-B14F-4D97-AF65-F5344CB8AC3E}">
        <p14:creationId xmlns:p14="http://schemas.microsoft.com/office/powerpoint/2010/main" val="409033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21</a:t>
            </a:fld>
            <a:endParaRPr lang="en-US" dirty="0"/>
          </a:p>
        </p:txBody>
      </p:sp>
    </p:spTree>
    <p:extLst>
      <p:ext uri="{BB962C8B-B14F-4D97-AF65-F5344CB8AC3E}">
        <p14:creationId xmlns:p14="http://schemas.microsoft.com/office/powerpoint/2010/main" val="745616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charset="0"/>
              </a:defRPr>
            </a:lvl1pPr>
            <a:lvl2pPr marL="737675" indent="-283721">
              <a:defRPr sz="2400">
                <a:solidFill>
                  <a:schemeClr val="tx1"/>
                </a:solidFill>
                <a:latin typeface="Times New Roman" pitchFamily="18" charset="0"/>
                <a:cs typeface="Arial" charset="0"/>
              </a:defRPr>
            </a:lvl2pPr>
            <a:lvl3pPr marL="1134885" indent="-226977">
              <a:defRPr sz="2400">
                <a:solidFill>
                  <a:schemeClr val="tx1"/>
                </a:solidFill>
                <a:latin typeface="Times New Roman" pitchFamily="18" charset="0"/>
                <a:cs typeface="Arial" charset="0"/>
              </a:defRPr>
            </a:lvl3pPr>
            <a:lvl4pPr marL="1588839" indent="-226977">
              <a:defRPr sz="2400">
                <a:solidFill>
                  <a:schemeClr val="tx1"/>
                </a:solidFill>
                <a:latin typeface="Times New Roman" pitchFamily="18" charset="0"/>
                <a:cs typeface="Arial" charset="0"/>
              </a:defRPr>
            </a:lvl4pPr>
            <a:lvl5pPr marL="2042792" indent="-226977">
              <a:defRPr sz="2400">
                <a:solidFill>
                  <a:schemeClr val="tx1"/>
                </a:solidFill>
                <a:latin typeface="Times New Roman" pitchFamily="18" charset="0"/>
                <a:cs typeface="Arial" charset="0"/>
              </a:defRPr>
            </a:lvl5pPr>
            <a:lvl6pPr marL="2496746" indent="-226977" eaLnBrk="0" fontAlgn="base" hangingPunct="0">
              <a:spcBef>
                <a:spcPct val="0"/>
              </a:spcBef>
              <a:spcAft>
                <a:spcPct val="0"/>
              </a:spcAft>
              <a:defRPr sz="2400">
                <a:solidFill>
                  <a:schemeClr val="tx1"/>
                </a:solidFill>
                <a:latin typeface="Times New Roman" pitchFamily="18" charset="0"/>
                <a:cs typeface="Arial" charset="0"/>
              </a:defRPr>
            </a:lvl6pPr>
            <a:lvl7pPr marL="2950700" indent="-226977" eaLnBrk="0" fontAlgn="base" hangingPunct="0">
              <a:spcBef>
                <a:spcPct val="0"/>
              </a:spcBef>
              <a:spcAft>
                <a:spcPct val="0"/>
              </a:spcAft>
              <a:defRPr sz="2400">
                <a:solidFill>
                  <a:schemeClr val="tx1"/>
                </a:solidFill>
                <a:latin typeface="Times New Roman" pitchFamily="18" charset="0"/>
                <a:cs typeface="Arial" charset="0"/>
              </a:defRPr>
            </a:lvl7pPr>
            <a:lvl8pPr marL="3404654" indent="-226977" eaLnBrk="0" fontAlgn="base" hangingPunct="0">
              <a:spcBef>
                <a:spcPct val="0"/>
              </a:spcBef>
              <a:spcAft>
                <a:spcPct val="0"/>
              </a:spcAft>
              <a:defRPr sz="2400">
                <a:solidFill>
                  <a:schemeClr val="tx1"/>
                </a:solidFill>
                <a:latin typeface="Times New Roman" pitchFamily="18" charset="0"/>
                <a:cs typeface="Arial" charset="0"/>
              </a:defRPr>
            </a:lvl8pPr>
            <a:lvl9pPr marL="3858608" indent="-226977" eaLnBrk="0" fontAlgn="base" hangingPunct="0">
              <a:spcBef>
                <a:spcPct val="0"/>
              </a:spcBef>
              <a:spcAft>
                <a:spcPct val="0"/>
              </a:spcAft>
              <a:defRPr sz="2400">
                <a:solidFill>
                  <a:schemeClr val="tx1"/>
                </a:solidFill>
                <a:latin typeface="Times New Roman" pitchFamily="18" charset="0"/>
                <a:cs typeface="Arial" charset="0"/>
              </a:defRPr>
            </a:lvl9pPr>
          </a:lstStyle>
          <a:p>
            <a:fld id="{B9D83275-082C-4BF4-9CC9-9579E4ED7A57}" type="slidenum">
              <a:rPr lang="en-US" altLang="en-US" sz="1200">
                <a:solidFill>
                  <a:srgbClr val="000000"/>
                </a:solidFill>
              </a:rPr>
              <a:pPr/>
              <a:t>22</a:t>
            </a:fld>
            <a:endParaRPr lang="en-US" altLang="en-US" sz="1200" dirty="0">
              <a:solidFill>
                <a:srgbClr val="000000"/>
              </a:solidFill>
            </a:endParaRPr>
          </a:p>
        </p:txBody>
      </p:sp>
    </p:spTree>
    <p:extLst>
      <p:ext uri="{BB962C8B-B14F-4D97-AF65-F5344CB8AC3E}">
        <p14:creationId xmlns:p14="http://schemas.microsoft.com/office/powerpoint/2010/main" val="2829459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23</a:t>
            </a:fld>
            <a:endParaRPr lang="en-US" dirty="0"/>
          </a:p>
        </p:txBody>
      </p:sp>
    </p:spTree>
    <p:extLst>
      <p:ext uri="{BB962C8B-B14F-4D97-AF65-F5344CB8AC3E}">
        <p14:creationId xmlns:p14="http://schemas.microsoft.com/office/powerpoint/2010/main" val="97633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52F07-B422-4A59-A6C2-199598354980}" type="slidenum">
              <a:rPr lang="en-US" smtClean="0"/>
              <a:pPr/>
              <a:t>24</a:t>
            </a:fld>
            <a:endParaRPr lang="en-US" dirty="0"/>
          </a:p>
        </p:txBody>
      </p:sp>
    </p:spTree>
    <p:extLst>
      <p:ext uri="{BB962C8B-B14F-4D97-AF65-F5344CB8AC3E}">
        <p14:creationId xmlns:p14="http://schemas.microsoft.com/office/powerpoint/2010/main" val="91716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35075" y="679450"/>
            <a:ext cx="4541838" cy="3406775"/>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981576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26</a:t>
            </a:fld>
            <a:endParaRPr lang="en-US" dirty="0"/>
          </a:p>
        </p:txBody>
      </p:sp>
    </p:spTree>
    <p:extLst>
      <p:ext uri="{BB962C8B-B14F-4D97-AF65-F5344CB8AC3E}">
        <p14:creationId xmlns:p14="http://schemas.microsoft.com/office/powerpoint/2010/main" val="2026870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27</a:t>
            </a:fld>
            <a:endParaRPr lang="en-US" dirty="0"/>
          </a:p>
        </p:txBody>
      </p:sp>
    </p:spTree>
    <p:extLst>
      <p:ext uri="{BB962C8B-B14F-4D97-AF65-F5344CB8AC3E}">
        <p14:creationId xmlns:p14="http://schemas.microsoft.com/office/powerpoint/2010/main" val="1670470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28</a:t>
            </a:fld>
            <a:endParaRPr lang="en-US" dirty="0"/>
          </a:p>
        </p:txBody>
      </p:sp>
    </p:spTree>
    <p:extLst>
      <p:ext uri="{BB962C8B-B14F-4D97-AF65-F5344CB8AC3E}">
        <p14:creationId xmlns:p14="http://schemas.microsoft.com/office/powerpoint/2010/main" val="915149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so much Kara.</a:t>
            </a:r>
            <a:r>
              <a:rPr lang="en-US" baseline="0" dirty="0" smtClean="0"/>
              <a:t> </a:t>
            </a:r>
          </a:p>
          <a:p>
            <a:endParaRPr lang="en-US" baseline="0" dirty="0" smtClean="0"/>
          </a:p>
          <a:p>
            <a:r>
              <a:rPr lang="en-US" baseline="0" dirty="0" smtClean="0"/>
              <a:t>Kara shared exciting news on the national momentum towards smoke-free housing and gave us very useful advice for how we can advocate for smoke-free housing policies.   </a:t>
            </a:r>
          </a:p>
          <a:p>
            <a:endParaRPr lang="en-US" baseline="0" dirty="0" smtClean="0"/>
          </a:p>
          <a:p>
            <a:r>
              <a:rPr lang="en-US" baseline="0" dirty="0" smtClean="0"/>
              <a:t>We now have the privilege of hearing from a smoke-free champion and early implementer from the housing Community.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mn-ea"/>
                <a:cs typeface="+mn-cs"/>
              </a:rPr>
              <a:t>It is a</a:t>
            </a:r>
            <a:r>
              <a:rPr lang="en-US" sz="1200" b="0" kern="1200" baseline="0" dirty="0" smtClean="0">
                <a:solidFill>
                  <a:schemeClr val="tx1"/>
                </a:solidFill>
                <a:effectLst/>
                <a:latin typeface="+mn-lt"/>
                <a:ea typeface="+mn-ea"/>
                <a:cs typeface="+mn-cs"/>
              </a:rPr>
              <a:t> pleasure for me to introduce </a:t>
            </a:r>
            <a:r>
              <a:rPr lang="en-US" sz="1200" b="1" kern="1200" baseline="0" dirty="0" smtClean="0">
                <a:solidFill>
                  <a:schemeClr val="tx1"/>
                </a:solidFill>
                <a:effectLst/>
                <a:latin typeface="+mn-lt"/>
                <a:ea typeface="+mn-ea"/>
                <a:cs typeface="+mn-cs"/>
              </a:rPr>
              <a:t>Ms. </a:t>
            </a:r>
            <a:r>
              <a:rPr lang="en-US" sz="1200" b="1" kern="1200" dirty="0" smtClean="0">
                <a:solidFill>
                  <a:schemeClr val="tx1"/>
                </a:solidFill>
                <a:effectLst/>
                <a:latin typeface="+mn-lt"/>
                <a:ea typeface="+mn-ea"/>
                <a:cs typeface="+mn-cs"/>
              </a:rPr>
              <a:t>Patricia Baines-Lake </a:t>
            </a:r>
            <a:r>
              <a:rPr lang="en-US" sz="1200" b="0" kern="1200" dirty="0" smtClean="0">
                <a:solidFill>
                  <a:schemeClr val="tx1"/>
                </a:solidFill>
                <a:effectLst/>
                <a:latin typeface="+mn-lt"/>
                <a:ea typeface="+mn-ea"/>
                <a:cs typeface="+mn-cs"/>
              </a:rPr>
              <a:t>from the Lansing Housing Commission.  Ms. Baines-Lake </a:t>
            </a:r>
            <a:r>
              <a:rPr lang="en-US" sz="1200" kern="1200" dirty="0" smtClean="0">
                <a:solidFill>
                  <a:schemeClr val="tx1"/>
                </a:solidFill>
                <a:effectLst/>
                <a:latin typeface="+mn-lt"/>
                <a:ea typeface="+mn-ea"/>
                <a:cs typeface="+mn-cs"/>
              </a:rPr>
              <a:t>has worked in the field of assisted housing for more than 40 years. She became the Executive Director of the Lansing Housing Commission in 2009. Prior to joining the Lansing Housing Commission, she worked at the Detroit Housing Commission for 6 years and the Michigan State Housing Development Authority for 32 years.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29</a:t>
            </a:fld>
            <a:endParaRPr lang="en-US" dirty="0"/>
          </a:p>
        </p:txBody>
      </p:sp>
    </p:spTree>
    <p:extLst>
      <p:ext uri="{BB962C8B-B14F-4D97-AF65-F5344CB8AC3E}">
        <p14:creationId xmlns:p14="http://schemas.microsoft.com/office/powerpoint/2010/main" val="12147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audience today represents a variety of organizations, from housing officials to community asthma programs to local and state health departments. Our goal for this webinar is to bring this diverse group together in order to take action on smoke-free housing.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webinar will equip you with knowledge to promote the importance of smoke-free</a:t>
            </a:r>
            <a:r>
              <a:rPr lang="en-US" sz="1200" kern="1200" baseline="0" dirty="0" smtClean="0">
                <a:solidFill>
                  <a:schemeClr val="tx1"/>
                </a:solidFill>
                <a:effectLst/>
                <a:latin typeface="+mn-lt"/>
                <a:ea typeface="+mn-ea"/>
                <a:cs typeface="+mn-cs"/>
              </a:rPr>
              <a:t> policies as THE way to </a:t>
            </a:r>
            <a:r>
              <a:rPr lang="en-US" sz="1200" kern="1200" dirty="0" smtClean="0">
                <a:solidFill>
                  <a:schemeClr val="tx1"/>
                </a:solidFill>
                <a:effectLst/>
                <a:latin typeface="+mn-lt"/>
                <a:ea typeface="+mn-ea"/>
                <a:cs typeface="+mn-cs"/>
              </a:rPr>
              <a:t>reduced exposure to secondhand smoke in housing. You will also learn how public health, tobacco control and housing officials can collaborate to provide support</a:t>
            </a:r>
            <a:r>
              <a:rPr lang="en-US" sz="1200" kern="1200" baseline="0" dirty="0" smtClean="0">
                <a:solidFill>
                  <a:schemeClr val="tx1"/>
                </a:solidFill>
                <a:effectLst/>
                <a:latin typeface="+mn-lt"/>
                <a:ea typeface="+mn-ea"/>
                <a:cs typeface="+mn-cs"/>
              </a:rPr>
              <a:t> to the housing community and residents before and after transitioning to smoke-free.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a:t>
            </a:fld>
            <a:endParaRPr lang="en-US" dirty="0"/>
          </a:p>
        </p:txBody>
      </p:sp>
    </p:spTree>
    <p:extLst>
      <p:ext uri="{BB962C8B-B14F-4D97-AF65-F5344CB8AC3E}">
        <p14:creationId xmlns:p14="http://schemas.microsoft.com/office/powerpoint/2010/main" val="400204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30</a:t>
            </a:fld>
            <a:endParaRPr lang="en-US" dirty="0"/>
          </a:p>
        </p:txBody>
      </p:sp>
    </p:spTree>
    <p:extLst>
      <p:ext uri="{BB962C8B-B14F-4D97-AF65-F5344CB8AC3E}">
        <p14:creationId xmlns:p14="http://schemas.microsoft.com/office/powerpoint/2010/main" val="951156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31</a:t>
            </a:fld>
            <a:endParaRPr lang="en-US" dirty="0"/>
          </a:p>
        </p:txBody>
      </p:sp>
    </p:spTree>
    <p:extLst>
      <p:ext uri="{BB962C8B-B14F-4D97-AF65-F5344CB8AC3E}">
        <p14:creationId xmlns:p14="http://schemas.microsoft.com/office/powerpoint/2010/main" val="3539311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32</a:t>
            </a:fld>
            <a:endParaRPr lang="en-US" dirty="0"/>
          </a:p>
        </p:txBody>
      </p:sp>
    </p:spTree>
    <p:extLst>
      <p:ext uri="{BB962C8B-B14F-4D97-AF65-F5344CB8AC3E}">
        <p14:creationId xmlns:p14="http://schemas.microsoft.com/office/powerpoint/2010/main" val="4145518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33</a:t>
            </a:fld>
            <a:endParaRPr lang="en-US" dirty="0"/>
          </a:p>
        </p:txBody>
      </p:sp>
    </p:spTree>
    <p:extLst>
      <p:ext uri="{BB962C8B-B14F-4D97-AF65-F5344CB8AC3E}">
        <p14:creationId xmlns:p14="http://schemas.microsoft.com/office/powerpoint/2010/main" val="2236413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34</a:t>
            </a:fld>
            <a:endParaRPr lang="en-US" dirty="0"/>
          </a:p>
        </p:txBody>
      </p:sp>
    </p:spTree>
    <p:extLst>
      <p:ext uri="{BB962C8B-B14F-4D97-AF65-F5344CB8AC3E}">
        <p14:creationId xmlns:p14="http://schemas.microsoft.com/office/powerpoint/2010/main" val="40372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35</a:t>
            </a:fld>
            <a:endParaRPr lang="en-US" dirty="0"/>
          </a:p>
        </p:txBody>
      </p:sp>
    </p:spTree>
    <p:extLst>
      <p:ext uri="{BB962C8B-B14F-4D97-AF65-F5344CB8AC3E}">
        <p14:creationId xmlns:p14="http://schemas.microsoft.com/office/powerpoint/2010/main" val="1154131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36</a:t>
            </a:fld>
            <a:endParaRPr lang="en-US" dirty="0"/>
          </a:p>
        </p:txBody>
      </p:sp>
    </p:spTree>
    <p:extLst>
      <p:ext uri="{BB962C8B-B14F-4D97-AF65-F5344CB8AC3E}">
        <p14:creationId xmlns:p14="http://schemas.microsoft.com/office/powerpoint/2010/main" val="2181567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B7341-1320-4E55-99E6-CACD56D8C455}" type="slidenum">
              <a:rPr lang="en-US" smtClean="0"/>
              <a:pPr/>
              <a:t>37</a:t>
            </a:fld>
            <a:endParaRPr lang="en-US" dirty="0"/>
          </a:p>
        </p:txBody>
      </p:sp>
    </p:spTree>
    <p:extLst>
      <p:ext uri="{BB962C8B-B14F-4D97-AF65-F5344CB8AC3E}">
        <p14:creationId xmlns:p14="http://schemas.microsoft.com/office/powerpoint/2010/main" val="1632378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38</a:t>
            </a:fld>
            <a:endParaRPr lang="en-US" dirty="0"/>
          </a:p>
        </p:txBody>
      </p:sp>
    </p:spTree>
    <p:extLst>
      <p:ext uri="{BB962C8B-B14F-4D97-AF65-F5344CB8AC3E}">
        <p14:creationId xmlns:p14="http://schemas.microsoft.com/office/powerpoint/2010/main" val="4190094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39</a:t>
            </a:fld>
            <a:endParaRPr lang="en-US" dirty="0"/>
          </a:p>
        </p:txBody>
      </p:sp>
    </p:spTree>
    <p:extLst>
      <p:ext uri="{BB962C8B-B14F-4D97-AF65-F5344CB8AC3E}">
        <p14:creationId xmlns:p14="http://schemas.microsoft.com/office/powerpoint/2010/main" val="262505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lvl="0"/>
            <a:r>
              <a:rPr lang="en-US" sz="1200" kern="1200" baseline="0" dirty="0" smtClean="0">
                <a:solidFill>
                  <a:schemeClr val="tx1"/>
                </a:solidFill>
                <a:effectLst/>
                <a:latin typeface="+mn-lt"/>
                <a:ea typeface="+mn-ea"/>
                <a:cs typeface="+mn-cs"/>
              </a:rPr>
              <a:t>Today we bring you three speakers </a:t>
            </a:r>
            <a:r>
              <a:rPr lang="en-US" sz="1200" kern="1200" dirty="0" smtClean="0">
                <a:solidFill>
                  <a:schemeClr val="tx1"/>
                </a:solidFill>
                <a:effectLst/>
                <a:latin typeface="+mn-lt"/>
                <a:ea typeface="+mn-ea"/>
                <a:cs typeface="+mn-cs"/>
              </a:rPr>
              <a:t>who will share their stories and strategies for success in improving indoor air quality through the implementation of smoke-free housing policies.   </a:t>
            </a:r>
          </a:p>
          <a:p>
            <a:pPr lvl="0"/>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Kara Skahen</a:t>
            </a:r>
            <a:r>
              <a:rPr lang="en-US" sz="1200" kern="1200" dirty="0" smtClean="0">
                <a:solidFill>
                  <a:schemeClr val="tx1"/>
                </a:solidFill>
                <a:effectLst/>
                <a:latin typeface="+mn-lt"/>
                <a:ea typeface="+mn-ea"/>
                <a:cs typeface="+mn-cs"/>
              </a:rPr>
              <a:t> is program director for the Live Smoke Free program in Minnesota.</a:t>
            </a:r>
            <a:r>
              <a:rPr lang="en-US" sz="1200" kern="1200" baseline="0" dirty="0" smtClean="0">
                <a:solidFill>
                  <a:schemeClr val="tx1"/>
                </a:solidFill>
                <a:effectLst/>
                <a:latin typeface="+mn-lt"/>
                <a:ea typeface="+mn-ea"/>
                <a:cs typeface="+mn-cs"/>
              </a:rPr>
              <a:t> Kara will help us begin to explore this </a:t>
            </a:r>
            <a:r>
              <a:rPr lang="en-US" sz="1200" kern="1200" dirty="0" smtClean="0">
                <a:solidFill>
                  <a:schemeClr val="tx1"/>
                </a:solidFill>
                <a:effectLst/>
                <a:latin typeface="+mn-lt"/>
                <a:ea typeface="+mn-ea"/>
                <a:cs typeface="+mn-cs"/>
              </a:rPr>
              <a:t>issue broadly</a:t>
            </a:r>
            <a:r>
              <a:rPr lang="en-US" sz="1200" kern="1200" baseline="0" dirty="0" smtClean="0">
                <a:solidFill>
                  <a:schemeClr val="tx1"/>
                </a:solidFill>
                <a:effectLst/>
                <a:latin typeface="+mn-lt"/>
                <a:ea typeface="+mn-ea"/>
                <a:cs typeface="+mn-cs"/>
              </a:rPr>
              <a:t> and will examine the strong momentum towards smoke-free housing across the country.  </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also</a:t>
            </a:r>
            <a:r>
              <a:rPr lang="en-US" sz="1200" kern="1200" baseline="0" dirty="0" smtClean="0">
                <a:solidFill>
                  <a:schemeClr val="tx1"/>
                </a:solidFill>
                <a:effectLst/>
                <a:latin typeface="+mn-lt"/>
                <a:ea typeface="+mn-ea"/>
                <a:cs typeface="+mn-cs"/>
              </a:rPr>
              <a:t> hear stories of local partnerships and success as </a:t>
            </a:r>
            <a:r>
              <a:rPr lang="en-US" sz="1200" b="1" kern="1200" baseline="0" dirty="0" smtClean="0">
                <a:solidFill>
                  <a:schemeClr val="tx1"/>
                </a:solidFill>
                <a:effectLst/>
                <a:latin typeface="+mn-lt"/>
                <a:ea typeface="+mn-ea"/>
                <a:cs typeface="+mn-cs"/>
              </a:rPr>
              <a:t>Ms. Patricia Baines- Lake </a:t>
            </a:r>
            <a:r>
              <a:rPr lang="en-US" sz="1200" kern="1200" baseline="0" dirty="0" smtClean="0">
                <a:solidFill>
                  <a:schemeClr val="tx1"/>
                </a:solidFill>
                <a:effectLst/>
                <a:latin typeface="+mn-lt"/>
                <a:ea typeface="+mn-ea"/>
                <a:cs typeface="+mn-cs"/>
              </a:rPr>
              <a:t>from the Lansing Housing Commission and </a:t>
            </a:r>
            <a:r>
              <a:rPr lang="en-US" sz="1200" b="1" kern="1200" baseline="0" dirty="0" smtClean="0">
                <a:solidFill>
                  <a:schemeClr val="tx1"/>
                </a:solidFill>
                <a:effectLst/>
                <a:latin typeface="+mn-lt"/>
                <a:ea typeface="+mn-ea"/>
                <a:cs typeface="+mn-cs"/>
              </a:rPr>
              <a:t>Ms. Amy Moore </a:t>
            </a:r>
            <a:r>
              <a:rPr lang="en-US" sz="1200" kern="1200" baseline="0" dirty="0" smtClean="0">
                <a:solidFill>
                  <a:schemeClr val="tx1"/>
                </a:solidFill>
                <a:effectLst/>
                <a:latin typeface="+mn-lt"/>
                <a:ea typeface="+mn-ea"/>
                <a:cs typeface="+mn-cs"/>
              </a:rPr>
              <a:t>from the Ingham County Health Department discuss their work surrounding smoke-free housing.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 am looking forward to facilitating</a:t>
            </a:r>
            <a:r>
              <a:rPr lang="en-US" sz="1200" kern="1200" baseline="0" dirty="0" smtClean="0">
                <a:solidFill>
                  <a:schemeClr val="tx1"/>
                </a:solidFill>
                <a:effectLst/>
                <a:latin typeface="+mn-lt"/>
                <a:ea typeface="+mn-ea"/>
                <a:cs typeface="+mn-cs"/>
              </a:rPr>
              <a:t> a conversation between these great speakers.  </a:t>
            </a:r>
          </a:p>
          <a:p>
            <a:pPr lvl="0"/>
            <a:endParaRPr lang="en-US" sz="1200" kern="1200" dirty="0" smtClean="0">
              <a:solidFill>
                <a:schemeClr val="tx1"/>
              </a:solidFill>
              <a:effectLst/>
              <a:latin typeface="+mn-lt"/>
              <a:ea typeface="+mn-ea"/>
              <a:cs typeface="+mn-cs"/>
            </a:endParaRPr>
          </a:p>
          <a:p>
            <a:pPr lvl="0"/>
            <a:r>
              <a:rPr lang="en-US" sz="1200" b="1" kern="1200" dirty="0" smtClean="0">
                <a:solidFill>
                  <a:srgbClr val="FF0000"/>
                </a:solidFill>
                <a:effectLst/>
                <a:latin typeface="+mn-lt"/>
                <a:ea typeface="+mn-ea"/>
                <a:cs typeface="+mn-cs"/>
              </a:rPr>
              <a:t>And,</a:t>
            </a:r>
            <a:r>
              <a:rPr lang="en-US" sz="1200" b="1" kern="1200" baseline="0" dirty="0" smtClean="0">
                <a:solidFill>
                  <a:srgbClr val="FF0000"/>
                </a:solidFill>
                <a:effectLst/>
                <a:latin typeface="+mn-lt"/>
                <a:ea typeface="+mn-ea"/>
                <a:cs typeface="+mn-cs"/>
              </a:rPr>
              <a:t> l</a:t>
            </a:r>
            <a:r>
              <a:rPr lang="en-US" sz="1200" b="1" kern="1200" dirty="0" smtClean="0">
                <a:solidFill>
                  <a:srgbClr val="FF0000"/>
                </a:solidFill>
                <a:effectLst/>
                <a:latin typeface="+mn-lt"/>
                <a:ea typeface="+mn-ea"/>
                <a:cs typeface="+mn-cs"/>
              </a:rPr>
              <a:t>astly,</a:t>
            </a:r>
            <a:r>
              <a:rPr lang="en-US" sz="1200" b="1" kern="1200" baseline="0" dirty="0" smtClean="0">
                <a:solidFill>
                  <a:srgbClr val="FF0000"/>
                </a:solidFill>
                <a:effectLst/>
                <a:latin typeface="+mn-lt"/>
                <a:ea typeface="+mn-ea"/>
                <a:cs typeface="+mn-cs"/>
              </a:rPr>
              <a:t> </a:t>
            </a:r>
            <a:r>
              <a:rPr lang="en-US" sz="1200" b="1" kern="1200" dirty="0" smtClean="0">
                <a:solidFill>
                  <a:srgbClr val="FF0000"/>
                </a:solidFill>
                <a:effectLst/>
                <a:latin typeface="+mn-lt"/>
                <a:ea typeface="+mn-ea"/>
                <a:cs typeface="+mn-cs"/>
              </a:rPr>
              <a:t>we will</a:t>
            </a:r>
            <a:r>
              <a:rPr lang="en-US" sz="1200" b="1" kern="1200" baseline="0" dirty="0" smtClean="0">
                <a:solidFill>
                  <a:srgbClr val="FF0000"/>
                </a:solidFill>
                <a:effectLst/>
                <a:latin typeface="+mn-lt"/>
                <a:ea typeface="+mn-ea"/>
                <a:cs typeface="+mn-cs"/>
              </a:rPr>
              <a:t> have our Q&amp;A session in the AsthmaCommunityNetwork.org discussion forum. Let’s look at some brief instructions for how you can participate in this.   (This section can be edited out) </a:t>
            </a:r>
            <a:endParaRPr lang="en-US" sz="1200" b="1" kern="1200" dirty="0" smtClean="0">
              <a:solidFill>
                <a:srgbClr val="FF0000"/>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E3F639-0458-4892-8F64-2E4F9AA385C3}"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975534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40</a:t>
            </a:fld>
            <a:endParaRPr lang="en-US" dirty="0"/>
          </a:p>
        </p:txBody>
      </p:sp>
    </p:spTree>
    <p:extLst>
      <p:ext uri="{BB962C8B-B14F-4D97-AF65-F5344CB8AC3E}">
        <p14:creationId xmlns:p14="http://schemas.microsoft.com/office/powerpoint/2010/main" val="2823273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41</a:t>
            </a:fld>
            <a:endParaRPr lang="en-US" dirty="0"/>
          </a:p>
        </p:txBody>
      </p:sp>
    </p:spTree>
    <p:extLst>
      <p:ext uri="{BB962C8B-B14F-4D97-AF65-F5344CB8AC3E}">
        <p14:creationId xmlns:p14="http://schemas.microsoft.com/office/powerpoint/2010/main" val="3783628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42</a:t>
            </a:fld>
            <a:endParaRPr lang="en-US" dirty="0"/>
          </a:p>
        </p:txBody>
      </p:sp>
    </p:spTree>
    <p:extLst>
      <p:ext uri="{BB962C8B-B14F-4D97-AF65-F5344CB8AC3E}">
        <p14:creationId xmlns:p14="http://schemas.microsoft.com/office/powerpoint/2010/main" val="1557787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43</a:t>
            </a:fld>
            <a:endParaRPr lang="en-US" dirty="0"/>
          </a:p>
        </p:txBody>
      </p:sp>
    </p:spTree>
    <p:extLst>
      <p:ext uri="{BB962C8B-B14F-4D97-AF65-F5344CB8AC3E}">
        <p14:creationId xmlns:p14="http://schemas.microsoft.com/office/powerpoint/2010/main" val="3600914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Patricia. </a:t>
            </a:r>
          </a:p>
          <a:p>
            <a:endParaRPr lang="en-US" dirty="0" smtClean="0"/>
          </a:p>
          <a:p>
            <a:r>
              <a:rPr lang="en-US" baseline="0" dirty="0" smtClean="0"/>
              <a:t>“LHC benefited from partnerships and the policy has been effective because residents and staff support it.”  I think this is a very profound statement and is one I hear time and time again.  Community programs play a large role in helping to foster this support and understanding.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next speaker is Amy Moore.  Ms. </a:t>
            </a:r>
            <a:r>
              <a:rPr lang="en-US" sz="1200" b="1" kern="1200" dirty="0" smtClean="0">
                <a:solidFill>
                  <a:schemeClr val="tx1"/>
                </a:solidFill>
                <a:effectLst/>
                <a:latin typeface="+mn-lt"/>
                <a:ea typeface="+mn-ea"/>
                <a:cs typeface="+mn-cs"/>
              </a:rPr>
              <a:t>Amy Moore</a:t>
            </a:r>
            <a:r>
              <a:rPr lang="en-US" sz="1200" kern="1200" dirty="0" smtClean="0">
                <a:solidFill>
                  <a:schemeClr val="tx1"/>
                </a:solidFill>
                <a:effectLst/>
                <a:latin typeface="+mn-lt"/>
                <a:ea typeface="+mn-ea"/>
                <a:cs typeface="+mn-cs"/>
              </a:rPr>
              <a:t> has worked in drug prevention for 25 years</a:t>
            </a:r>
            <a:r>
              <a:rPr lang="en-US" sz="1200" kern="1200" baseline="0" dirty="0" smtClean="0">
                <a:solidFill>
                  <a:schemeClr val="tx1"/>
                </a:solidFill>
                <a:effectLst/>
                <a:latin typeface="+mn-lt"/>
                <a:ea typeface="+mn-ea"/>
                <a:cs typeface="+mn-cs"/>
              </a:rPr>
              <a:t> and is a certified prevention specialist. Ms. Moore runs prevention program for the </a:t>
            </a:r>
            <a:r>
              <a:rPr lang="en-US" sz="1200" kern="1200" dirty="0" smtClean="0">
                <a:solidFill>
                  <a:schemeClr val="tx1"/>
                </a:solidFill>
                <a:effectLst/>
                <a:latin typeface="+mn-lt"/>
                <a:ea typeface="+mn-ea"/>
                <a:cs typeface="+mn-cs"/>
              </a:rPr>
              <a:t>Ingham County Health Department in Lansing,</a:t>
            </a:r>
            <a:r>
              <a:rPr lang="en-US" sz="1200" kern="1200" baseline="0" dirty="0" smtClean="0">
                <a:solidFill>
                  <a:schemeClr val="tx1"/>
                </a:solidFill>
                <a:effectLst/>
                <a:latin typeface="+mn-lt"/>
                <a:ea typeface="+mn-ea"/>
                <a:cs typeface="+mn-cs"/>
              </a:rPr>
              <a:t> Michigan. She has worked at the </a:t>
            </a:r>
            <a:r>
              <a:rPr lang="en-US" sz="1200" kern="1200" dirty="0" smtClean="0">
                <a:solidFill>
                  <a:schemeClr val="tx1"/>
                </a:solidFill>
                <a:effectLst/>
                <a:latin typeface="+mn-lt"/>
                <a:ea typeface="+mn-ea"/>
                <a:cs typeface="+mn-cs"/>
              </a:rPr>
              <a:t>Ingham County Health Department for 20 years, and before that was at the American Cancer Society. Ms.</a:t>
            </a:r>
            <a:r>
              <a:rPr lang="en-US" sz="1200" kern="1200" baseline="0" dirty="0" smtClean="0">
                <a:solidFill>
                  <a:schemeClr val="tx1"/>
                </a:solidFill>
                <a:effectLst/>
                <a:latin typeface="+mn-lt"/>
                <a:ea typeface="+mn-ea"/>
                <a:cs typeface="+mn-cs"/>
              </a:rPr>
              <a:t> Moore became passionate in addressing the topic of smoke-free multiunit housing when she was approached by the mom of an asthmatic infant, to help her after her baby was hospitalized twice from smoke exposure by an apartment neighbor.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44</a:t>
            </a:fld>
            <a:endParaRPr lang="en-US" dirty="0"/>
          </a:p>
        </p:txBody>
      </p:sp>
    </p:spTree>
    <p:extLst>
      <p:ext uri="{BB962C8B-B14F-4D97-AF65-F5344CB8AC3E}">
        <p14:creationId xmlns:p14="http://schemas.microsoft.com/office/powerpoint/2010/main" val="3289725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45</a:t>
            </a:fld>
            <a:endParaRPr lang="en-US" dirty="0"/>
          </a:p>
        </p:txBody>
      </p:sp>
    </p:spTree>
    <p:extLst>
      <p:ext uri="{BB962C8B-B14F-4D97-AF65-F5344CB8AC3E}">
        <p14:creationId xmlns:p14="http://schemas.microsoft.com/office/powerpoint/2010/main" val="474944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46</a:t>
            </a:fld>
            <a:endParaRPr lang="en-US" dirty="0"/>
          </a:p>
        </p:txBody>
      </p:sp>
    </p:spTree>
    <p:extLst>
      <p:ext uri="{BB962C8B-B14F-4D97-AF65-F5344CB8AC3E}">
        <p14:creationId xmlns:p14="http://schemas.microsoft.com/office/powerpoint/2010/main" val="2747190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47</a:t>
            </a:fld>
            <a:endParaRPr lang="en-US" dirty="0"/>
          </a:p>
        </p:txBody>
      </p:sp>
    </p:spTree>
    <p:extLst>
      <p:ext uri="{BB962C8B-B14F-4D97-AF65-F5344CB8AC3E}">
        <p14:creationId xmlns:p14="http://schemas.microsoft.com/office/powerpoint/2010/main" val="435332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ltLang="en-US" dirty="0" smtClean="0">
                <a:latin typeface="Arial" panose="020B0604020202020204" pitchFamily="34" charset="0"/>
              </a:rPr>
              <a:t>Capital Area: Smoking Status.  55.8% Non-Smoker.  22.5% Former Smoker.  21.8% Current Smokers.</a:t>
            </a:r>
          </a:p>
        </p:txBody>
      </p:sp>
    </p:spTree>
    <p:extLst>
      <p:ext uri="{BB962C8B-B14F-4D97-AF65-F5344CB8AC3E}">
        <p14:creationId xmlns:p14="http://schemas.microsoft.com/office/powerpoint/2010/main" val="3270287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US" altLang="en-US" dirty="0" smtClean="0">
                <a:latin typeface="Arial" panose="020B0604020202020204" pitchFamily="34" charset="0"/>
              </a:rPr>
              <a:t>28.7% Less than high school; 28.3% High school graduate; 21.4% Some college; 11.6% College degree or more</a:t>
            </a:r>
          </a:p>
        </p:txBody>
      </p:sp>
    </p:spTree>
    <p:extLst>
      <p:ext uri="{BB962C8B-B14F-4D97-AF65-F5344CB8AC3E}">
        <p14:creationId xmlns:p14="http://schemas.microsoft.com/office/powerpoint/2010/main" val="356548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Since the 1992 risk assessment on secondhand smoke, the EPA has </a:t>
            </a:r>
            <a:r>
              <a:rPr lang="en-US" sz="1200" baseline="0" dirty="0" smtClean="0"/>
              <a:t>had a leadership role in reducing exposure to SHS in buildings, particularly the home environment. Together with federal partners, state and local partners we have made profound progress towards reducing involuntary exposure to SHS and improving IAQ. Still disparities in exposure continue to exist and contribute to a disproportionate disease burden in minority and low income populations.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SHS is a universal asthma trigger. The Surgeon general has concluded that there is no risk-free level of exposure to SHS.  Still over half of children with asthma continue to be exposed to SHS. Exposure rates are even higher for low-income children with asthma where nearly 8 in 10 children are exposed to SHS.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5</a:t>
            </a:fld>
            <a:endParaRPr lang="en-US" dirty="0"/>
          </a:p>
        </p:txBody>
      </p:sp>
    </p:spTree>
    <p:extLst>
      <p:ext uri="{BB962C8B-B14F-4D97-AF65-F5344CB8AC3E}">
        <p14:creationId xmlns:p14="http://schemas.microsoft.com/office/powerpoint/2010/main" val="161268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altLang="en-US" dirty="0" smtClean="0">
                <a:latin typeface="Arial" panose="020B0604020202020204" pitchFamily="34" charset="0"/>
              </a:rPr>
              <a:t>Capital Area: Clinton, Eaton and Ingham.  74.9% No smoking ever in home; 10.6% No rules about smoking in my home; 8.1% Smoking allowed in some place or some times; 5.8% Smoking is always allowed inside my home.</a:t>
            </a:r>
          </a:p>
          <a:p>
            <a:r>
              <a:rPr lang="en-US" altLang="en-US" dirty="0" smtClean="0">
                <a:latin typeface="Arial" panose="020B0604020202020204" pitchFamily="34" charset="0"/>
              </a:rPr>
              <a:t>Question is: Which Statement best describes the rules about smoking inside your home?  Do not include decks, garages or porches.</a:t>
            </a:r>
          </a:p>
        </p:txBody>
      </p:sp>
    </p:spTree>
    <p:extLst>
      <p:ext uri="{BB962C8B-B14F-4D97-AF65-F5344CB8AC3E}">
        <p14:creationId xmlns:p14="http://schemas.microsoft.com/office/powerpoint/2010/main" val="4077910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altLang="en-US" dirty="0" smtClean="0">
                <a:latin typeface="Arial" panose="020B0604020202020204" pitchFamily="34" charset="0"/>
              </a:rPr>
              <a:t>Smoking in the home: 2.1% Non-smokers; 1.7% Former Smokers; 15.7% Current Smokers</a:t>
            </a:r>
          </a:p>
        </p:txBody>
      </p:sp>
    </p:spTree>
    <p:extLst>
      <p:ext uri="{BB962C8B-B14F-4D97-AF65-F5344CB8AC3E}">
        <p14:creationId xmlns:p14="http://schemas.microsoft.com/office/powerpoint/2010/main" val="1078662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99040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53</a:t>
            </a:fld>
            <a:endParaRPr lang="en-US" dirty="0"/>
          </a:p>
        </p:txBody>
      </p:sp>
    </p:spTree>
    <p:extLst>
      <p:ext uri="{BB962C8B-B14F-4D97-AF65-F5344CB8AC3E}">
        <p14:creationId xmlns:p14="http://schemas.microsoft.com/office/powerpoint/2010/main" val="3882733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5E603-20F5-4922-BBFA-CF3CAE0FB896}" type="slidenum">
              <a:rPr lang="en-US" smtClean="0"/>
              <a:pPr fontAlgn="base">
                <a:spcBef>
                  <a:spcPct val="0"/>
                </a:spcBef>
                <a:spcAft>
                  <a:spcPct val="0"/>
                </a:spcAft>
                <a:defRPr/>
              </a:pPr>
              <a:t>54</a:t>
            </a:fld>
            <a:endParaRPr lang="en-US" dirty="0" smtClean="0"/>
          </a:p>
        </p:txBody>
      </p:sp>
    </p:spTree>
    <p:extLst>
      <p:ext uri="{BB962C8B-B14F-4D97-AF65-F5344CB8AC3E}">
        <p14:creationId xmlns:p14="http://schemas.microsoft.com/office/powerpoint/2010/main" val="888312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Thank you to </a:t>
            </a:r>
            <a:r>
              <a:rPr lang="en-US" baseline="0" dirty="0" smtClean="0"/>
              <a:t>our fantastic speakers and to you for joining us today for this informative webinar!</a:t>
            </a:r>
          </a:p>
          <a:p>
            <a:pPr eaLnBrk="1" hangingPunct="1">
              <a:spcBef>
                <a:spcPct val="0"/>
              </a:spcBef>
            </a:pPr>
            <a:endParaRPr lang="en-US" baseline="0" dirty="0" smtClean="0"/>
          </a:p>
          <a:p>
            <a:pPr eaLnBrk="1" hangingPunct="1">
              <a:spcBef>
                <a:spcPct val="0"/>
              </a:spcBef>
            </a:pPr>
            <a:r>
              <a:rPr lang="en-US" dirty="0" smtClean="0"/>
              <a:t>Please be</a:t>
            </a:r>
            <a:r>
              <a:rPr lang="en-US" baseline="0" dirty="0" smtClean="0"/>
              <a:t> on the lookout for a brief feedback survey in your email inbox following the webinar. </a:t>
            </a:r>
          </a:p>
          <a:p>
            <a:pPr eaLnBrk="1" hangingPunct="1">
              <a:spcBef>
                <a:spcPct val="0"/>
              </a:spcBef>
            </a:pPr>
            <a:endParaRPr lang="en-US" baseline="0" dirty="0" smtClean="0"/>
          </a:p>
          <a:p>
            <a:pPr eaLnBrk="1" hangingPunct="1">
              <a:spcBef>
                <a:spcPct val="0"/>
              </a:spcBef>
            </a:pPr>
            <a:r>
              <a:rPr lang="en-US" baseline="0" dirty="0" smtClean="0"/>
              <a:t>It will take only five minutes to complete the survey, and it will greatly help us in planning our future webinar activities.</a:t>
            </a:r>
          </a:p>
          <a:p>
            <a:pPr eaLnBrk="1" hangingPunct="1">
              <a:spcBef>
                <a:spcPct val="0"/>
              </a:spcBef>
            </a:pPr>
            <a:endParaRPr lang="en-US" baseline="0" dirty="0" smtClean="0"/>
          </a:p>
          <a:p>
            <a:pPr eaLnBrk="1" hangingPunct="1">
              <a:spcBef>
                <a:spcPct val="0"/>
              </a:spcBef>
            </a:pPr>
            <a:r>
              <a:rPr lang="en-US" baseline="0" dirty="0" smtClean="0"/>
              <a:t>We look forward to seeing you in the discussion forum on AsthmaCommunityNetwork.org in just a minute!</a:t>
            </a:r>
            <a:endParaRPr lang="en-US"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D0113-CC22-4DE4-A1A8-3DBA41BDE8E6}" type="slidenum">
              <a:rPr lang="en-US" smtClean="0"/>
              <a:pPr fontAlgn="base">
                <a:spcBef>
                  <a:spcPct val="0"/>
                </a:spcBef>
                <a:spcAft>
                  <a:spcPct val="0"/>
                </a:spcAft>
                <a:defRPr/>
              </a:pPr>
              <a:t>55</a:t>
            </a:fld>
            <a:endParaRPr lang="en-US" dirty="0" smtClean="0"/>
          </a:p>
        </p:txBody>
      </p:sp>
    </p:spTree>
    <p:extLst>
      <p:ext uri="{BB962C8B-B14F-4D97-AF65-F5344CB8AC3E}">
        <p14:creationId xmlns:p14="http://schemas.microsoft.com/office/powerpoint/2010/main" val="266783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Despite great progress</a:t>
            </a:r>
            <a:r>
              <a:rPr lang="en-US" sz="800" baseline="0" dirty="0" smtClean="0"/>
              <a:t> 58 million nonsmokers continue to be exposed to SHS in the US, a large portion of these individuals are exposed in the home environment. Furthermore, exposure occurs disproportionately contributing to the disease disparities in minority and low income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sz="1050" dirty="0" smtClean="0"/>
              <a:t>2 out</a:t>
            </a:r>
            <a:r>
              <a:rPr lang="en-US" sz="1050" baseline="0" dirty="0" smtClean="0"/>
              <a:t> of 5 children are exposed to SHS.  Children can be exposed due to someone smoking in the home, daycare or car, but many are exposed due to infiltration of SHS into their home.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050" baseline="0" dirty="0" smtClean="0"/>
              <a:t> Despite having smoke-free rules for your own home,  infiltration of SHS cannot be fully eliminated.  This helps us understand how 1 in 3 nonsmokers in rental housing are exposed to SHS as MUH makes up a large portion of the rental market.    </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sz="105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The picture gets worse for poor and minority children: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050" dirty="0" smtClean="0"/>
              <a:t>7 of every 10 black children are exposed to SHS.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050" dirty="0" smtClean="0"/>
              <a:t>For children in low-income</a:t>
            </a:r>
            <a:r>
              <a:rPr lang="en-US" sz="1050" baseline="0" dirty="0" smtClean="0"/>
              <a:t> households, the number is </a:t>
            </a:r>
            <a:r>
              <a:rPr lang="en-US" sz="1050" dirty="0" smtClean="0"/>
              <a:t>3 of every 4 children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t>The disparity</a:t>
            </a:r>
            <a:r>
              <a:rPr lang="en-US" altLang="en-US" sz="800" baseline="0" dirty="0" smtClean="0"/>
              <a:t> of exposure contributes to the disparity of disease burden.   </a:t>
            </a:r>
            <a:endParaRPr lang="en-US" altLang="en-US" sz="800"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5E603-20F5-4922-BBFA-CF3CAE0FB896}"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73599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Addressing asthma disparities is a priority for EPA.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2012, as part of the President’s Task Force on Environmental Health Risks and Safety Risks to Children, the EPA and federal partners, released the Coordinated Federal Action Plan to Reduce Racial and Ethnic Asthma Disparities.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 priority action of this report is to reduce environmental triggers in the home through the implementation of policies that promote healthy housing.</a:t>
            </a:r>
            <a:r>
              <a:rPr lang="en-US" sz="1200" kern="1200" baseline="0" dirty="0" smtClean="0">
                <a:solidFill>
                  <a:schemeClr val="tx1"/>
                </a:solidFill>
                <a:effectLst/>
                <a:latin typeface="+mn-lt"/>
                <a:ea typeface="+mn-ea"/>
                <a:cs typeface="+mn-cs"/>
              </a:rPr>
              <a:t>  Smoke-free policies are important for a healthy home.  </a:t>
            </a:r>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7</a:t>
            </a:fld>
            <a:endParaRPr lang="en-US" dirty="0"/>
          </a:p>
        </p:txBody>
      </p:sp>
    </p:spTree>
    <p:extLst>
      <p:ext uri="{BB962C8B-B14F-4D97-AF65-F5344CB8AC3E}">
        <p14:creationId xmlns:p14="http://schemas.microsoft.com/office/powerpoint/2010/main" val="402758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lucky to be joined today by three</a:t>
            </a:r>
            <a:r>
              <a:rPr lang="en-US" baseline="0" dirty="0" smtClean="0"/>
              <a:t> presenters whose work improves the home environment for our country’s most vulnerable.   To begin, </a:t>
            </a:r>
            <a:r>
              <a:rPr lang="en-US" dirty="0" smtClean="0"/>
              <a:t>I would like turn</a:t>
            </a:r>
            <a:r>
              <a:rPr lang="en-US" baseline="0" dirty="0" smtClean="0"/>
              <a:t> it over to our first speaker, Kara Skahen.</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Kara </a:t>
            </a:r>
            <a:r>
              <a:rPr lang="en-US" sz="1200" kern="1200" dirty="0" smtClean="0">
                <a:solidFill>
                  <a:schemeClr val="tx1"/>
                </a:solidFill>
                <a:effectLst/>
                <a:latin typeface="+mn-lt"/>
                <a:ea typeface="+mn-ea"/>
                <a:cs typeface="+mn-cs"/>
              </a:rPr>
              <a:t>is program director for the Live Smoke Free program, which promotes smoke-free multi-unit housing throughout Minnesota. For more than four years, Ms. Skahen has helped Live Smoke Free provide educational resources and technical support to building owners, managers, local policy makers, and residents.</a:t>
            </a:r>
            <a:r>
              <a:rPr lang="en-US" sz="1200" kern="1200" baseline="0" dirty="0" smtClean="0">
                <a:solidFill>
                  <a:schemeClr val="tx1"/>
                </a:solidFill>
                <a:effectLst/>
                <a:latin typeface="+mn-lt"/>
                <a:ea typeface="+mn-ea"/>
                <a:cs typeface="+mn-cs"/>
              </a:rPr>
              <a:t>  Kara also provides </a:t>
            </a:r>
            <a:r>
              <a:rPr lang="en-US" sz="1200" kern="1200" dirty="0" smtClean="0">
                <a:solidFill>
                  <a:schemeClr val="tx1"/>
                </a:solidFill>
                <a:effectLst/>
                <a:latin typeface="+mn-lt"/>
                <a:ea typeface="+mn-ea"/>
                <a:cs typeface="+mn-cs"/>
              </a:rPr>
              <a:t>technical assistance to smoke-free housing advocates at the state and national levels. Ms. Skahen has also given numerous presentations on smoke-free housing at the local, state, and national levels. We are privileged</a:t>
            </a:r>
            <a:r>
              <a:rPr lang="en-US" sz="1200" kern="1200" baseline="0" dirty="0" smtClean="0">
                <a:solidFill>
                  <a:schemeClr val="tx1"/>
                </a:solidFill>
                <a:effectLst/>
                <a:latin typeface="+mn-lt"/>
                <a:ea typeface="+mn-ea"/>
                <a:cs typeface="+mn-cs"/>
              </a:rPr>
              <a:t> to have her join us today.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E42447C-2F7E-403A-B30C-16AB1D0B78A9}" type="slidenum">
              <a:rPr lang="en-US" smtClean="0"/>
              <a:pPr>
                <a:defRPr/>
              </a:pPr>
              <a:t>8</a:t>
            </a:fld>
            <a:endParaRPr lang="en-US" dirty="0"/>
          </a:p>
        </p:txBody>
      </p:sp>
    </p:spTree>
    <p:extLst>
      <p:ext uri="{BB962C8B-B14F-4D97-AF65-F5344CB8AC3E}">
        <p14:creationId xmlns:p14="http://schemas.microsoft.com/office/powerpoint/2010/main" val="187471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2560" y="8631673"/>
            <a:ext cx="3037840" cy="45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0" tIns="45254" rIns="90510" bIns="45254"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0CBCB55-BF76-49C2-B7BB-D9035D8C4FA4}" type="slidenum">
              <a:rPr lang="en-US" sz="1200">
                <a:solidFill>
                  <a:prstClr val="black"/>
                </a:solidFill>
              </a:rPr>
              <a:pPr algn="r" eaLnBrk="1" fontAlgn="base" hangingPunct="1">
                <a:spcBef>
                  <a:spcPct val="0"/>
                </a:spcBef>
                <a:spcAft>
                  <a:spcPct val="0"/>
                </a:spcAft>
              </a:pPr>
              <a:t>9</a:t>
            </a:fld>
            <a:endParaRPr lang="en-US" sz="1200" dirty="0">
              <a:solidFill>
                <a:prstClr val="black"/>
              </a:solidFill>
            </a:endParaRPr>
          </a:p>
        </p:txBody>
      </p:sp>
      <p:sp>
        <p:nvSpPr>
          <p:cNvPr id="50179" name="Rectangle 2"/>
          <p:cNvSpPr>
            <a:spLocks noGrp="1" noRot="1" noChangeAspect="1" noChangeArrowheads="1" noTextEdit="1"/>
          </p:cNvSpPr>
          <p:nvPr>
            <p:ph type="sldImg"/>
          </p:nvPr>
        </p:nvSpPr>
        <p:spPr>
          <a:xfrm>
            <a:off x="1235075" y="679450"/>
            <a:ext cx="4541838" cy="3406775"/>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0" tIns="45254" rIns="90510" bIns="45254"/>
          <a:lstStyle/>
          <a:p>
            <a:pPr eaLnBrk="1" hangingPunct="1"/>
            <a:endParaRPr lang="en-US" dirty="0" smtClean="0"/>
          </a:p>
        </p:txBody>
      </p:sp>
    </p:spTree>
    <p:extLst>
      <p:ext uri="{BB962C8B-B14F-4D97-AF65-F5344CB8AC3E}">
        <p14:creationId xmlns:p14="http://schemas.microsoft.com/office/powerpoint/2010/main" val="418583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E0A1BF-659C-4F96-8DF0-3B4E826FF7B4}" type="datetimeFigureOut">
              <a:rPr lang="en-US"/>
              <a:pPr>
                <a:defRPr/>
              </a:pPr>
              <a:t>8/14/2015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EDFC3D-254E-4D84-BE13-36EB012638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5FD98-A023-467D-834F-7243FCA0B5F1}" type="datetimeFigureOut">
              <a:rPr lang="en-US"/>
              <a:pPr>
                <a:defRPr/>
              </a:pPr>
              <a:t>8/14/2015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5A382F-5E08-4AAC-8EA3-D280DAC02EC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AE8C73-9F5E-4A1C-B9CD-C90A9FAF7630}" type="datetimeFigureOut">
              <a:rPr lang="en-US"/>
              <a:pPr>
                <a:defRPr/>
              </a:pPr>
              <a:t>8/14/2015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BA29DB-9370-46F6-9FED-B6A46BBE0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1447800"/>
          </a:xfrm>
        </p:spPr>
        <p:txBody>
          <a:bodyPr/>
          <a:lstStyle>
            <a:lvl1pPr marL="0" indent="0" algn="ctr">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77E9D7C-2E65-45FE-910C-8CEF97BFFD00}" type="slidenum">
              <a:rPr lang="en-US" smtClean="0"/>
              <a:pPr/>
              <a:t>‹#›</a:t>
            </a:fld>
            <a:endParaRPr lang="en-US" dirty="0"/>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059" t="5799" r="12535" b="83783"/>
          <a:stretch/>
        </p:blipFill>
        <p:spPr bwMode="auto">
          <a:xfrm>
            <a:off x="0" y="0"/>
            <a:ext cx="9144000" cy="102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1"/>
            <a:ext cx="8229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9338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623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8526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326629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229600" cy="503238"/>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22437"/>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12132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6162"/>
            <a:ext cx="4040188" cy="324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16162"/>
            <a:ext cx="4041775" cy="3246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189703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353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40235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685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1"/>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335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35827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604D8-0B8A-488E-8FE2-2396C1DB0E4C}" type="datetimeFigureOut">
              <a:rPr lang="en-US"/>
              <a:pPr>
                <a:defRPr/>
              </a:pPr>
              <a:t>8/14/2015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1B434E-0D79-4764-B430-EA50ADFC956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495800"/>
            <a:ext cx="87630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124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400" y="5105400"/>
            <a:ext cx="8763000" cy="38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93923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1"/>
            <a:ext cx="8229600" cy="3810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2451969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41960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1"/>
            <a:ext cx="60198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77E9D7C-2E65-45FE-910C-8CEF97BFFD00}" type="slidenum">
              <a:rPr lang="en-US" smtClean="0"/>
              <a:pPr/>
              <a:t>‹#›</a:t>
            </a:fld>
            <a:endParaRPr lang="en-US" dirty="0"/>
          </a:p>
        </p:txBody>
      </p:sp>
    </p:spTree>
    <p:extLst>
      <p:ext uri="{BB962C8B-B14F-4D97-AF65-F5344CB8AC3E}">
        <p14:creationId xmlns:p14="http://schemas.microsoft.com/office/powerpoint/2010/main" val="17842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98002F-B044-4A87-B801-69E26D5BC51F}" type="datetimeFigureOut">
              <a:rPr lang="en-US"/>
              <a:pPr>
                <a:defRPr/>
              </a:pPr>
              <a:t>8/14/2015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E518EA-9DE6-4E8B-9DA5-8FC04CDD0A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F9BBF-FC7F-4195-9087-2303BED63C11}" type="datetimeFigureOut">
              <a:rPr lang="en-US"/>
              <a:pPr>
                <a:defRPr/>
              </a:pPr>
              <a:t>8/14/2015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BE023E-7BD8-448D-8EE5-2E3DCE6F264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7C6A88-9FC2-469C-92C3-00027E53AC51}" type="datetimeFigureOut">
              <a:rPr lang="en-US"/>
              <a:pPr>
                <a:defRPr/>
              </a:pPr>
              <a:t>8/14/2015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D084F8-BFAE-43E0-8A00-FB633E91AD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956AD-5577-47BD-A4F6-CF6CE401D3BC}" type="datetimeFigureOut">
              <a:rPr lang="en-US"/>
              <a:pPr>
                <a:defRPr/>
              </a:pPr>
              <a:t>8/14/2015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F450C6-5AA2-4AB8-8E24-4882F9F1CCA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80871" y="6492875"/>
            <a:ext cx="2133600" cy="365125"/>
          </a:xfrm>
        </p:spPr>
        <p:txBody>
          <a:bodyPr/>
          <a:lstStyle>
            <a:lvl1pPr algn="l">
              <a:defRPr>
                <a:solidFill>
                  <a:schemeClr val="bg1"/>
                </a:solidFill>
              </a:defRPr>
            </a:lvl1pPr>
          </a:lstStyle>
          <a:p>
            <a:pPr>
              <a:defRPr/>
            </a:pPr>
            <a:fld id="{8B90E1D4-DEFB-4EAA-8F0A-F86D63BBDA2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F6A21-0F9C-4DEF-97F6-78DCDD3BE55A}" type="datetimeFigureOut">
              <a:rPr lang="en-US"/>
              <a:pPr>
                <a:defRPr/>
              </a:pPr>
              <a:t>8/14/2015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DE0508-EE3F-43DA-9B20-37EBB63FDAC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F1784B-B726-4959-AA82-B3A7AF93EC0D}" type="datetimeFigureOut">
              <a:rPr lang="en-US"/>
              <a:pPr>
                <a:defRPr/>
              </a:pPr>
              <a:t>8/14/2015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F754BA-4ADA-4881-926E-A418D4E9F6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EAE2165-C1BE-4056-94DF-0FC5FE59F3F6}" type="datetimeFigureOut">
              <a:rPr lang="en-US"/>
              <a:pPr>
                <a:defRPr/>
              </a:pPr>
              <a:t>8/14/2015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7DFBA-C715-454A-9E7B-3357B8D2449E}" type="slidenum">
              <a:rPr lang="en-US"/>
              <a:pPr>
                <a:defRPr/>
              </a:pPr>
              <a:t>‹#›</a:t>
            </a:fld>
            <a:endParaRPr lang="en-US" dirty="0"/>
          </a:p>
        </p:txBody>
      </p:sp>
      <p:sp>
        <p:nvSpPr>
          <p:cNvPr id="7" name="Title Placeholder 1"/>
          <p:cNvSpPr txBox="1">
            <a:spLocks/>
          </p:cNvSpPr>
          <p:nvPr userDrawn="1"/>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p>
        </p:txBody>
      </p:sp>
      <p:sp>
        <p:nvSpPr>
          <p:cNvPr id="8" name="Text Placeholder 2"/>
          <p:cNvSpPr txBox="1">
            <a:spLocks/>
          </p:cNvSpPr>
          <p:nvPr userDrawn="1"/>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Fifth level</a:t>
            </a:r>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284952-8F0B-4195-BCDA-F9CCF77DBC1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8/14/2015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EEB846-7D44-4BA0-A071-0132B676DE8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7" descr="EPA-slide-bg.jpg"/>
          <p:cNvPicPr>
            <a:picLocks noChangeAspect="1"/>
          </p:cNvPicPr>
          <p:nvPr userDrawn="1"/>
        </p:nvPicPr>
        <p:blipFill>
          <a:blip r:embed="rId13" cstate="print"/>
          <a:srcRect/>
          <a:stretch>
            <a:fillRect/>
          </a:stretch>
        </p:blipFill>
        <p:spPr bwMode="auto">
          <a:xfrm>
            <a:off x="0" y="98425"/>
            <a:ext cx="9144000" cy="6759575"/>
          </a:xfrm>
          <a:prstGeom prst="rect">
            <a:avLst/>
          </a:prstGeom>
          <a:noFill/>
          <a:ln w="9525">
            <a:noFill/>
            <a:miter lim="800000"/>
            <a:headEnd/>
            <a:tailEnd/>
          </a:ln>
        </p:spPr>
      </p:pic>
      <p:sp>
        <p:nvSpPr>
          <p:cNvPr id="12" name="Slide Number Placeholder 5"/>
          <p:cNvSpPr txBox="1">
            <a:spLocks/>
          </p:cNvSpPr>
          <p:nvPr userDrawn="1"/>
        </p:nvSpPr>
        <p:spPr>
          <a:xfrm>
            <a:off x="184220" y="6492875"/>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DFC3D-254E-4D84-BE13-36EB01263887}"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0435" t="78682" r="12398" b="7426"/>
          <a:stretch/>
        </p:blipFill>
        <p:spPr bwMode="auto">
          <a:xfrm>
            <a:off x="0" y="5541158"/>
            <a:ext cx="9144000" cy="131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1143000"/>
            <a:ext cx="8229600" cy="5032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677E9D7C-2E65-45FE-910C-8CEF97BFFD00}" type="slidenum">
              <a:rPr lang="en-US" smtClean="0"/>
              <a:pPr/>
              <a:t>‹#›</a:t>
            </a:fld>
            <a:endParaRPr lang="en-US" dirty="0"/>
          </a:p>
        </p:txBody>
      </p:sp>
      <p:pic>
        <p:nvPicPr>
          <p:cNvPr id="7" name="Picture 2"/>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13059" t="5799" r="12535" b="83783"/>
          <a:stretch/>
        </p:blipFill>
        <p:spPr bwMode="auto">
          <a:xfrm>
            <a:off x="0" y="0"/>
            <a:ext cx="9144000" cy="102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90402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mnsmokefreehousing.org/organizations/Resources" TargetMode="External"/><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www.mnsmokefreehousing.org/organizations/archivedweb"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mailto:kara@ansrmn.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mnsmokefreehousing.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patbl@lanshc.or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7.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9.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amoore@ingham.org"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rentlinx.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AsthmaCommunityNetwork.org" TargetMode="External"/><Relationship Id="rId4" Type="http://schemas.openxmlformats.org/officeDocument/2006/relationships/hyperlink" Target="http://www.mismokefreeapartment.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14" y="197708"/>
            <a:ext cx="1767016" cy="8031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675" y="2254539"/>
            <a:ext cx="5962650" cy="2348922"/>
          </a:xfrm>
          <a:prstGeom prst="rect">
            <a:avLst/>
          </a:prstGeom>
        </p:spPr>
      </p:pic>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7162800" y="5257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50000"/>
              </a:spcBef>
              <a:buFontTx/>
              <a:buNone/>
            </a:pPr>
            <a:endParaRPr lang="en-US" altLang="en-US" sz="2400" dirty="0">
              <a:solidFill>
                <a:srgbClr val="000000"/>
              </a:solidFill>
              <a:latin typeface="Times New Roman" pitchFamily="18" charset="0"/>
            </a:endParaRPr>
          </a:p>
        </p:txBody>
      </p:sp>
      <p:sp>
        <p:nvSpPr>
          <p:cNvPr id="67587" name="Text Box 3"/>
          <p:cNvSpPr txBox="1">
            <a:spLocks noChangeArrowheads="1"/>
          </p:cNvSpPr>
          <p:nvPr/>
        </p:nvSpPr>
        <p:spPr bwMode="auto">
          <a:xfrm>
            <a:off x="7315200" y="556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50000"/>
              </a:spcBef>
              <a:buFontTx/>
              <a:buNone/>
            </a:pPr>
            <a:endParaRPr lang="en-US" altLang="en-US" sz="2400" dirty="0">
              <a:solidFill>
                <a:srgbClr val="000000"/>
              </a:solidFill>
              <a:latin typeface="Times New Roman" pitchFamily="18" charset="0"/>
            </a:endParaRPr>
          </a:p>
        </p:txBody>
      </p:sp>
      <p:sp>
        <p:nvSpPr>
          <p:cNvPr id="67588" name="Rectangle 10"/>
          <p:cNvSpPr>
            <a:spLocks noGrp="1" noChangeArrowheads="1"/>
          </p:cNvSpPr>
          <p:nvPr>
            <p:ph type="title"/>
          </p:nvPr>
        </p:nvSpPr>
        <p:spPr>
          <a:xfrm>
            <a:off x="1295400" y="304800"/>
            <a:ext cx="6934200" cy="990600"/>
          </a:xfrm>
        </p:spPr>
        <p:txBody>
          <a:bodyPr/>
          <a:lstStyle/>
          <a:p>
            <a:pPr eaLnBrk="1" hangingPunct="1"/>
            <a:r>
              <a:rPr lang="en-US" altLang="en-US" b="1" dirty="0" smtClean="0">
                <a:solidFill>
                  <a:srgbClr val="0070C0"/>
                </a:solidFill>
              </a:rPr>
              <a:t> Live Smoke Free Program</a:t>
            </a:r>
          </a:p>
        </p:txBody>
      </p:sp>
      <p:sp>
        <p:nvSpPr>
          <p:cNvPr id="6149" name="Rectangle 11"/>
          <p:cNvSpPr>
            <a:spLocks noGrp="1" noChangeArrowheads="1"/>
          </p:cNvSpPr>
          <p:nvPr>
            <p:ph type="body" idx="1"/>
          </p:nvPr>
        </p:nvSpPr>
        <p:spPr>
          <a:xfrm>
            <a:off x="314067" y="2746884"/>
            <a:ext cx="8211065" cy="3569478"/>
          </a:xfrm>
        </p:spPr>
        <p:txBody>
          <a:bodyPr/>
          <a:lstStyle/>
          <a:p>
            <a:pPr eaLnBrk="1" hangingPunct="1">
              <a:lnSpc>
                <a:spcPct val="90000"/>
              </a:lnSpc>
              <a:defRPr/>
            </a:pPr>
            <a:r>
              <a:rPr lang="en-US" sz="2400" dirty="0" smtClean="0"/>
              <a:t>A program of the Association for Nonsmokers-Minnesota.</a:t>
            </a:r>
          </a:p>
          <a:p>
            <a:pPr marL="0" indent="0" eaLnBrk="1" hangingPunct="1">
              <a:lnSpc>
                <a:spcPct val="90000"/>
              </a:lnSpc>
              <a:buNone/>
              <a:defRPr/>
            </a:pPr>
            <a:endParaRPr lang="en-US" sz="1500" dirty="0" smtClean="0"/>
          </a:p>
          <a:p>
            <a:pPr eaLnBrk="1" hangingPunct="1">
              <a:lnSpc>
                <a:spcPct val="90000"/>
              </a:lnSpc>
              <a:defRPr/>
            </a:pPr>
            <a:r>
              <a:rPr lang="en-US" sz="2400" dirty="0" smtClean="0"/>
              <a:t>Based in St. Paul, Minnesota.</a:t>
            </a:r>
          </a:p>
          <a:p>
            <a:pPr eaLnBrk="1" hangingPunct="1">
              <a:lnSpc>
                <a:spcPct val="90000"/>
              </a:lnSpc>
              <a:defRPr/>
            </a:pPr>
            <a:endParaRPr lang="en-US" sz="1500" dirty="0"/>
          </a:p>
          <a:p>
            <a:pPr eaLnBrk="1" hangingPunct="1">
              <a:lnSpc>
                <a:spcPct val="90000"/>
              </a:lnSpc>
              <a:defRPr/>
            </a:pPr>
            <a:r>
              <a:rPr lang="en-US" sz="2400" dirty="0" smtClean="0"/>
              <a:t>The program has been working on smoke-free housing full time since 2007.</a:t>
            </a:r>
          </a:p>
          <a:p>
            <a:pPr marL="0" indent="0" eaLnBrk="1" hangingPunct="1">
              <a:lnSpc>
                <a:spcPct val="90000"/>
              </a:lnSpc>
              <a:buFontTx/>
              <a:buNone/>
              <a:defRPr/>
            </a:pPr>
            <a:endParaRPr lang="en-US" sz="1500" dirty="0" smtClean="0"/>
          </a:p>
          <a:p>
            <a:pPr eaLnBrk="1" hangingPunct="1">
              <a:lnSpc>
                <a:spcPct val="90000"/>
              </a:lnSpc>
              <a:defRPr/>
            </a:pPr>
            <a:r>
              <a:rPr lang="en-US" sz="2400" dirty="0" smtClean="0"/>
              <a:t>Educates </a:t>
            </a:r>
            <a:r>
              <a:rPr lang="en-US" sz="2400" dirty="0"/>
              <a:t>and </a:t>
            </a:r>
            <a:r>
              <a:rPr lang="en-US" sz="2400" dirty="0" smtClean="0"/>
              <a:t>assists </a:t>
            </a:r>
            <a:r>
              <a:rPr lang="en-US" sz="2400" dirty="0"/>
              <a:t>building owners, managers, local </a:t>
            </a:r>
            <a:r>
              <a:rPr lang="en-US" sz="2400" dirty="0" smtClean="0"/>
              <a:t>policy </a:t>
            </a:r>
            <a:r>
              <a:rPr lang="en-US" sz="2400" dirty="0"/>
              <a:t>makers, </a:t>
            </a:r>
            <a:r>
              <a:rPr lang="en-US" sz="2400" dirty="0" smtClean="0"/>
              <a:t>residents </a:t>
            </a:r>
            <a:r>
              <a:rPr lang="en-US" sz="2400" dirty="0"/>
              <a:t>and housing industry professionals </a:t>
            </a:r>
            <a:r>
              <a:rPr lang="en-US" sz="2400" dirty="0" smtClean="0"/>
              <a:t>on smoke-free housing issues.</a:t>
            </a:r>
          </a:p>
        </p:txBody>
      </p:sp>
      <p:pic>
        <p:nvPicPr>
          <p:cNvPr id="67590" name="Picture 1031" descr="ANSR logo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132" y="1295400"/>
            <a:ext cx="2895411" cy="99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5427" y="1295400"/>
            <a:ext cx="1338649" cy="13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171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altLang="en-US" b="1" dirty="0" smtClean="0">
                <a:solidFill>
                  <a:srgbClr val="0070C0"/>
                </a:solidFill>
              </a:rPr>
              <a:t>Secondhand Smoke</a:t>
            </a:r>
          </a:p>
        </p:txBody>
      </p:sp>
      <p:sp>
        <p:nvSpPr>
          <p:cNvPr id="9219" name="Rectangle 5"/>
          <p:cNvSpPr>
            <a:spLocks noGrp="1" noChangeArrowheads="1"/>
          </p:cNvSpPr>
          <p:nvPr>
            <p:ph type="body" idx="1"/>
          </p:nvPr>
        </p:nvSpPr>
        <p:spPr>
          <a:xfrm>
            <a:off x="685799" y="1371600"/>
            <a:ext cx="3581401" cy="4724400"/>
          </a:xfrm>
        </p:spPr>
        <p:txBody>
          <a:bodyPr/>
          <a:lstStyle/>
          <a:p>
            <a:pPr eaLnBrk="1" hangingPunct="1">
              <a:lnSpc>
                <a:spcPct val="80000"/>
              </a:lnSpc>
              <a:defRPr/>
            </a:pPr>
            <a:r>
              <a:rPr lang="en-US" sz="2400" dirty="0" smtClean="0"/>
              <a:t>Secondhand smoke contains more than 7,000 chemicals, including about 70 that cause cancer.</a:t>
            </a:r>
          </a:p>
          <a:p>
            <a:pPr marL="0" indent="0" eaLnBrk="1" hangingPunct="1">
              <a:lnSpc>
                <a:spcPct val="80000"/>
              </a:lnSpc>
              <a:buNone/>
              <a:defRPr/>
            </a:pPr>
            <a:endParaRPr lang="en-US" sz="2400" dirty="0" smtClean="0"/>
          </a:p>
          <a:p>
            <a:pPr eaLnBrk="1" hangingPunct="1">
              <a:lnSpc>
                <a:spcPct val="80000"/>
              </a:lnSpc>
              <a:defRPr/>
            </a:pPr>
            <a:r>
              <a:rPr lang="en-US" sz="2400" dirty="0" smtClean="0"/>
              <a:t>Secondhand smoke is a known asthma trigger.</a:t>
            </a:r>
          </a:p>
          <a:p>
            <a:pPr eaLnBrk="1" hangingPunct="1">
              <a:lnSpc>
                <a:spcPct val="80000"/>
              </a:lnSpc>
              <a:defRPr/>
            </a:pPr>
            <a:endParaRPr lang="en-US" sz="2400" dirty="0"/>
          </a:p>
          <a:p>
            <a:pPr lvl="0" eaLnBrk="1" hangingPunct="1">
              <a:lnSpc>
                <a:spcPct val="80000"/>
              </a:lnSpc>
              <a:defRPr/>
            </a:pPr>
            <a:r>
              <a:rPr lang="en-US" sz="2400" dirty="0">
                <a:solidFill>
                  <a:srgbClr val="000000"/>
                </a:solidFill>
              </a:rPr>
              <a:t>The 2006 Surgeon General’s Report concluded that </a:t>
            </a:r>
            <a:r>
              <a:rPr lang="en-US" sz="2400" b="1" dirty="0">
                <a:solidFill>
                  <a:srgbClr val="000000"/>
                </a:solidFill>
              </a:rPr>
              <a:t>there is no risk-free level of secondhand smoke </a:t>
            </a:r>
            <a:r>
              <a:rPr lang="en-US" sz="2400" b="1" dirty="0" smtClean="0">
                <a:solidFill>
                  <a:srgbClr val="000000"/>
                </a:solidFill>
              </a:rPr>
              <a:t>exposure.</a:t>
            </a:r>
            <a:endParaRPr lang="en-US" sz="2400" b="1" dirty="0">
              <a:solidFill>
                <a:srgbClr val="000000"/>
              </a:solidFill>
            </a:endParaRPr>
          </a:p>
          <a:p>
            <a:pPr marL="0" indent="0" eaLnBrk="1" hangingPunct="1">
              <a:lnSpc>
                <a:spcPct val="80000"/>
              </a:lnSpc>
              <a:buNone/>
              <a:defRPr/>
            </a:pPr>
            <a:endParaRPr lang="en-US" sz="2400" dirty="0" smtClean="0"/>
          </a:p>
          <a:p>
            <a:pPr eaLnBrk="1" hangingPunct="1">
              <a:lnSpc>
                <a:spcPct val="80000"/>
              </a:lnSpc>
              <a:defRPr/>
            </a:pPr>
            <a:endParaRPr lang="en-US" sz="24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263" y="4267200"/>
            <a:ext cx="366452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40926" y="1371600"/>
            <a:ext cx="35052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In multi-unit housing, smoke can move easily through cracks in walls, electrical </a:t>
            </a:r>
            <a:r>
              <a:rPr lang="en-US" sz="2400" dirty="0" smtClean="0">
                <a:latin typeface="+mj-lt"/>
              </a:rPr>
              <a:t>systems, ventilation, </a:t>
            </a:r>
            <a:r>
              <a:rPr lang="en-US" sz="2400" dirty="0">
                <a:latin typeface="+mj-lt"/>
              </a:rPr>
              <a:t>etc.</a:t>
            </a:r>
          </a:p>
        </p:txBody>
      </p:sp>
      <p:sp>
        <p:nvSpPr>
          <p:cNvPr id="4" name="TextBox 3"/>
          <p:cNvSpPr txBox="1"/>
          <p:nvPr/>
        </p:nvSpPr>
        <p:spPr>
          <a:xfrm>
            <a:off x="228599" y="6172200"/>
            <a:ext cx="5245443" cy="307777"/>
          </a:xfrm>
          <a:prstGeom prst="rect">
            <a:avLst/>
          </a:prstGeom>
          <a:noFill/>
        </p:spPr>
        <p:txBody>
          <a:bodyPr wrap="square" rtlCol="0">
            <a:spAutoFit/>
          </a:bodyPr>
          <a:lstStyle/>
          <a:p>
            <a:pPr lvl="0"/>
            <a:r>
              <a:rPr lang="en-US" sz="1400" i="1" dirty="0">
                <a:solidFill>
                  <a:srgbClr val="000000"/>
                </a:solidFill>
              </a:rPr>
              <a:t>Source: Centers for Disease Control and Prevention, 2015</a:t>
            </a:r>
          </a:p>
        </p:txBody>
      </p:sp>
    </p:spTree>
    <p:extLst>
      <p:ext uri="{BB962C8B-B14F-4D97-AF65-F5344CB8AC3E}">
        <p14:creationId xmlns:p14="http://schemas.microsoft.com/office/powerpoint/2010/main" val="946844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715"/>
            <a:ext cx="8391028" cy="516108"/>
          </a:xfrm>
        </p:spPr>
        <p:txBody>
          <a:bodyPr/>
          <a:lstStyle/>
          <a:p>
            <a:r>
              <a:rPr lang="en-US" sz="3600" b="1" dirty="0" smtClean="0">
                <a:solidFill>
                  <a:srgbClr val="0070C0"/>
                </a:solidFill>
              </a:rPr>
              <a:t>Secondhand Smoke </a:t>
            </a:r>
            <a:br>
              <a:rPr lang="en-US" sz="3600" b="1" dirty="0" smtClean="0">
                <a:solidFill>
                  <a:srgbClr val="0070C0"/>
                </a:solidFill>
              </a:rPr>
            </a:br>
            <a:r>
              <a:rPr lang="en-US" sz="3600" b="1" dirty="0" smtClean="0">
                <a:solidFill>
                  <a:srgbClr val="0070C0"/>
                </a:solidFill>
              </a:rPr>
              <a:t>Exposure and Disparities</a:t>
            </a:r>
            <a:endParaRPr lang="en-US" sz="3600" b="1" dirty="0">
              <a:solidFill>
                <a:srgbClr val="0070C0"/>
              </a:solidFill>
            </a:endParaRPr>
          </a:p>
        </p:txBody>
      </p:sp>
      <p:sp>
        <p:nvSpPr>
          <p:cNvPr id="3" name="Content Placeholder 2"/>
          <p:cNvSpPr>
            <a:spLocks noGrp="1"/>
          </p:cNvSpPr>
          <p:nvPr>
            <p:ph idx="1"/>
          </p:nvPr>
        </p:nvSpPr>
        <p:spPr/>
        <p:txBody>
          <a:bodyPr/>
          <a:lstStyle/>
          <a:p>
            <a:r>
              <a:rPr lang="en-US" sz="2100" dirty="0" smtClean="0"/>
              <a:t>Exposure can be measured by testing body fluids for a biomarker called cotinine. </a:t>
            </a:r>
          </a:p>
          <a:p>
            <a:pPr marL="0" indent="0">
              <a:buNone/>
            </a:pPr>
            <a:endParaRPr lang="en-US" sz="1000" dirty="0" smtClean="0"/>
          </a:p>
          <a:p>
            <a:r>
              <a:rPr lang="en-US" sz="2100" dirty="0" smtClean="0"/>
              <a:t>Exposure can cause asthma attacks, ear infections, respiratory symptoms/infections, heart disease, lung cancer and stroke.</a:t>
            </a:r>
            <a:endParaRPr lang="en-US" sz="2100" dirty="0"/>
          </a:p>
          <a:p>
            <a:pPr marL="0" indent="0">
              <a:buNone/>
            </a:pPr>
            <a:endParaRPr lang="en-US" sz="1000" dirty="0" smtClean="0"/>
          </a:p>
          <a:p>
            <a:r>
              <a:rPr lang="en-US" sz="2100" dirty="0" smtClean="0"/>
              <a:t>Symptoms from exposure can limit one’s ability to lead a normal, active life.</a:t>
            </a:r>
          </a:p>
          <a:p>
            <a:pPr marL="0" indent="0">
              <a:buNone/>
            </a:pPr>
            <a:endParaRPr lang="en-US" sz="1000" dirty="0"/>
          </a:p>
          <a:p>
            <a:pPr marL="0" indent="0">
              <a:buNone/>
            </a:pPr>
            <a:r>
              <a:rPr lang="en-US" sz="1400" i="1" dirty="0" smtClean="0"/>
              <a:t>Source: Centers for Disease Control and Prevention, 2015</a:t>
            </a:r>
          </a:p>
          <a:p>
            <a:endParaRPr lang="en-US" sz="2500"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7120" y="4050199"/>
            <a:ext cx="1738847" cy="168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30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03654"/>
            <a:ext cx="7162800" cy="990600"/>
          </a:xfrm>
        </p:spPr>
        <p:txBody>
          <a:bodyPr/>
          <a:lstStyle/>
          <a:p>
            <a:r>
              <a:rPr lang="en-US" sz="3600" b="1" dirty="0" smtClean="0">
                <a:solidFill>
                  <a:srgbClr val="0070C0"/>
                </a:solidFill>
              </a:rPr>
              <a:t>Why Is Smoke-Free </a:t>
            </a:r>
            <a:br>
              <a:rPr lang="en-US" sz="3600" b="1" dirty="0" smtClean="0">
                <a:solidFill>
                  <a:srgbClr val="0070C0"/>
                </a:solidFill>
              </a:rPr>
            </a:br>
            <a:r>
              <a:rPr lang="en-US" sz="3600" b="1" dirty="0" smtClean="0">
                <a:solidFill>
                  <a:srgbClr val="0070C0"/>
                </a:solidFill>
              </a:rPr>
              <a:t>Multi-Unit Housing Important?</a:t>
            </a:r>
            <a:endParaRPr lang="en-US" sz="3600" b="1" dirty="0">
              <a:solidFill>
                <a:srgbClr val="0070C0"/>
              </a:solidFill>
            </a:endParaRPr>
          </a:p>
        </p:txBody>
      </p:sp>
      <p:sp>
        <p:nvSpPr>
          <p:cNvPr id="3" name="Content Placeholder 2"/>
          <p:cNvSpPr>
            <a:spLocks noGrp="1"/>
          </p:cNvSpPr>
          <p:nvPr>
            <p:ph idx="1"/>
          </p:nvPr>
        </p:nvSpPr>
        <p:spPr>
          <a:xfrm>
            <a:off x="533400" y="1709351"/>
            <a:ext cx="8077200" cy="4756658"/>
          </a:xfrm>
        </p:spPr>
        <p:txBody>
          <a:bodyPr/>
          <a:lstStyle/>
          <a:p>
            <a:pPr marL="0" indent="0">
              <a:buNone/>
              <a:defRPr/>
            </a:pPr>
            <a:r>
              <a:rPr lang="en-US" sz="2000" b="1" dirty="0" smtClean="0"/>
              <a:t>Residents of multi-unit housing are disproportionately</a:t>
            </a:r>
          </a:p>
          <a:p>
            <a:pPr lvl="1">
              <a:buFont typeface="Arial" panose="020B0604020202020204" pitchFamily="34" charset="0"/>
              <a:buChar char="•"/>
              <a:defRPr/>
            </a:pPr>
            <a:r>
              <a:rPr lang="en-US" sz="1800" dirty="0" smtClean="0"/>
              <a:t>Low-wage </a:t>
            </a:r>
            <a:r>
              <a:rPr lang="en-US" sz="1800" dirty="0"/>
              <a:t>w</a:t>
            </a:r>
            <a:r>
              <a:rPr lang="en-US" sz="1800" dirty="0" smtClean="0"/>
              <a:t>orkers, people of color, the elderly and the young </a:t>
            </a:r>
          </a:p>
          <a:p>
            <a:pPr marL="457200" lvl="1" indent="0">
              <a:buNone/>
              <a:defRPr/>
            </a:pPr>
            <a:r>
              <a:rPr lang="en-US" sz="1800" dirty="0"/>
              <a:t>	</a:t>
            </a:r>
            <a:r>
              <a:rPr lang="en-US" sz="1800" dirty="0" smtClean="0"/>
              <a:t>(under age 18)</a:t>
            </a:r>
          </a:p>
          <a:p>
            <a:pPr lvl="1">
              <a:buFont typeface="Arial" panose="020B0604020202020204" pitchFamily="34" charset="0"/>
              <a:buChar char="•"/>
              <a:defRPr/>
            </a:pPr>
            <a:r>
              <a:rPr lang="en-US" sz="1800" dirty="0" smtClean="0"/>
              <a:t>Struggling with poverty, chronic disease, mental illness and chemical dependency</a:t>
            </a:r>
          </a:p>
          <a:p>
            <a:pPr lvl="1">
              <a:buFont typeface="Arial" panose="020B0604020202020204" pitchFamily="34" charset="0"/>
              <a:buChar char="•"/>
              <a:defRPr/>
            </a:pPr>
            <a:r>
              <a:rPr lang="en-US" sz="1800" dirty="0" smtClean="0"/>
              <a:t>Exposed to secondhand smoke at disproportionately high rates</a:t>
            </a:r>
          </a:p>
          <a:p>
            <a:pPr lvl="1">
              <a:buNone/>
              <a:defRPr/>
            </a:pPr>
            <a:endParaRPr lang="en-US" sz="1500" dirty="0" smtClean="0"/>
          </a:p>
          <a:p>
            <a:pPr marL="0" indent="0">
              <a:buNone/>
            </a:pPr>
            <a:r>
              <a:rPr lang="en-US" sz="2000" b="1" dirty="0" smtClean="0"/>
              <a:t>Members of these special populations often have</a:t>
            </a:r>
            <a:endParaRPr lang="en-US" sz="2000" dirty="0" smtClean="0"/>
          </a:p>
          <a:p>
            <a:pPr lvl="1">
              <a:buFont typeface="Arial" panose="020B0604020202020204" pitchFamily="34" charset="0"/>
              <a:buChar char="•"/>
            </a:pPr>
            <a:r>
              <a:rPr lang="en-US" sz="1800" dirty="0" smtClean="0"/>
              <a:t>Limited housing options </a:t>
            </a:r>
          </a:p>
          <a:p>
            <a:pPr lvl="1">
              <a:buFont typeface="Arial" panose="020B0604020202020204" pitchFamily="34" charset="0"/>
              <a:buChar char="•"/>
            </a:pPr>
            <a:r>
              <a:rPr lang="en-US" sz="1800" dirty="0" smtClean="0"/>
              <a:t>Limited resources to move</a:t>
            </a:r>
          </a:p>
          <a:p>
            <a:pPr lvl="1">
              <a:buFont typeface="Arial" panose="020B0604020202020204" pitchFamily="34" charset="0"/>
              <a:buChar char="•"/>
            </a:pPr>
            <a:r>
              <a:rPr lang="en-US" sz="1800" dirty="0" smtClean="0"/>
              <a:t>Limited access to health care</a:t>
            </a:r>
          </a:p>
          <a:p>
            <a:pPr marL="457200" lvl="1" indent="0">
              <a:buNone/>
            </a:pPr>
            <a:endParaRPr lang="en-US" sz="1500" b="1" dirty="0" smtClean="0"/>
          </a:p>
          <a:p>
            <a:pPr marL="0" indent="0" algn="ctr" eaLnBrk="1" hangingPunct="1">
              <a:buNone/>
              <a:defRPr/>
            </a:pPr>
            <a:r>
              <a:rPr lang="en-US" sz="2000" b="1" i="1" dirty="0" smtClean="0"/>
              <a:t>Everyone deserves to have a </a:t>
            </a:r>
          </a:p>
          <a:p>
            <a:pPr marL="0" indent="0" algn="ctr" eaLnBrk="1" hangingPunct="1">
              <a:buNone/>
              <a:defRPr/>
            </a:pPr>
            <a:r>
              <a:rPr lang="en-US" sz="2000" b="1" i="1" dirty="0" smtClean="0"/>
              <a:t>healthy, safe and clean place to call home.</a:t>
            </a:r>
          </a:p>
          <a:p>
            <a:pPr lvl="1"/>
            <a:endParaRPr lang="en-US" sz="1500" dirty="0" smtClean="0"/>
          </a:p>
          <a:p>
            <a:pPr marL="457200" lvl="1" indent="0" eaLnBrk="1" hangingPunct="1">
              <a:buNone/>
              <a:defRPr/>
            </a:pPr>
            <a:endParaRPr lang="en-US" sz="1400" dirty="0">
              <a:solidFill>
                <a:srgbClr val="000000"/>
              </a:solidFill>
            </a:endParaRPr>
          </a:p>
          <a:p>
            <a:pPr marL="0" indent="0" eaLnBrk="1" hangingPunct="1">
              <a:buNone/>
              <a:defRPr/>
            </a:pPr>
            <a:endParaRPr lang="en-US" sz="1400" dirty="0"/>
          </a:p>
          <a:p>
            <a:pPr marL="457200" lvl="1" indent="0">
              <a:buNone/>
            </a:pPr>
            <a:endParaRPr lang="en-US" sz="2000" dirty="0"/>
          </a:p>
        </p:txBody>
      </p:sp>
    </p:spTree>
    <p:extLst>
      <p:ext uri="{BB962C8B-B14F-4D97-AF65-F5344CB8AC3E}">
        <p14:creationId xmlns:p14="http://schemas.microsoft.com/office/powerpoint/2010/main" val="2099596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altLang="en-US" sz="3600" b="1" dirty="0" smtClean="0"/>
              <a:t> </a:t>
            </a:r>
            <a:r>
              <a:rPr lang="en-US" altLang="en-US" sz="3600" b="1" dirty="0" smtClean="0">
                <a:solidFill>
                  <a:srgbClr val="0070C0"/>
                </a:solidFill>
              </a:rPr>
              <a:t>Smoke-Free Housing Benefits</a:t>
            </a:r>
          </a:p>
        </p:txBody>
      </p:sp>
      <p:sp>
        <p:nvSpPr>
          <p:cNvPr id="3" name="Content Placeholder 2"/>
          <p:cNvSpPr>
            <a:spLocks noGrp="1"/>
          </p:cNvSpPr>
          <p:nvPr>
            <p:ph idx="1"/>
          </p:nvPr>
        </p:nvSpPr>
        <p:spPr>
          <a:xfrm>
            <a:off x="533400" y="1524000"/>
            <a:ext cx="8382000" cy="4876800"/>
          </a:xfrm>
        </p:spPr>
        <p:txBody>
          <a:bodyPr/>
          <a:lstStyle/>
          <a:p>
            <a:pPr lvl="1">
              <a:buFont typeface="Arial" panose="020B0604020202020204" pitchFamily="34" charset="0"/>
              <a:buChar char="•"/>
              <a:defRPr/>
            </a:pPr>
            <a:r>
              <a:rPr lang="en-US" sz="2200" dirty="0" smtClean="0"/>
              <a:t>Protects priority populations from second- and third-hand smoke exposure.</a:t>
            </a:r>
          </a:p>
          <a:p>
            <a:pPr lvl="1">
              <a:buFont typeface="Arial" panose="020B0604020202020204" pitchFamily="34" charset="0"/>
              <a:buChar char="•"/>
              <a:defRPr/>
            </a:pPr>
            <a:r>
              <a:rPr lang="en-US" sz="2200" dirty="0" smtClean="0"/>
              <a:t>Encourages people who smoke to reduce their consumption or quit.</a:t>
            </a:r>
          </a:p>
          <a:p>
            <a:pPr lvl="1">
              <a:buFont typeface="Arial" panose="020B0604020202020204" pitchFamily="34" charset="0"/>
              <a:buChar char="•"/>
              <a:defRPr/>
            </a:pPr>
            <a:r>
              <a:rPr lang="en-US" sz="2200" dirty="0" smtClean="0"/>
              <a:t>Reduces cigarette-caused fires.</a:t>
            </a:r>
          </a:p>
          <a:p>
            <a:pPr lvl="1">
              <a:buFont typeface="Arial" panose="020B0604020202020204" pitchFamily="34" charset="0"/>
              <a:buChar char="•"/>
              <a:defRPr/>
            </a:pPr>
            <a:r>
              <a:rPr lang="en-US" sz="2200" dirty="0" smtClean="0"/>
              <a:t>Protects housing investments.</a:t>
            </a:r>
          </a:p>
          <a:p>
            <a:pPr lvl="1">
              <a:buFont typeface="Arial" panose="020B0604020202020204" pitchFamily="34" charset="0"/>
              <a:buChar char="•"/>
              <a:defRPr/>
            </a:pPr>
            <a:r>
              <a:rPr lang="en-US" sz="2200" dirty="0" smtClean="0"/>
              <a:t>Saves money for residents, property owners and taxpayers—smoke-free subsidized housing would save $521 million a year. </a:t>
            </a:r>
          </a:p>
          <a:p>
            <a:pPr marL="914400" lvl="2" indent="0">
              <a:buNone/>
              <a:defRPr/>
            </a:pPr>
            <a:r>
              <a:rPr lang="en-US" sz="1000" dirty="0" smtClean="0"/>
              <a:t>			                                                     (Centers for Disease Control and Prevention, 2013)</a:t>
            </a:r>
          </a:p>
          <a:p>
            <a:pPr lvl="2">
              <a:defRPr/>
            </a:pPr>
            <a:endParaRPr lang="en-US" sz="1900" dirty="0" smtClean="0"/>
          </a:p>
          <a:p>
            <a:pPr>
              <a:defRPr/>
            </a:pPr>
            <a:endParaRPr lang="en-US" sz="2800" dirty="0" smtClean="0"/>
          </a:p>
          <a:p>
            <a:pPr marL="457200" lvl="1" indent="0">
              <a:buFontTx/>
              <a:buNone/>
              <a:defRPr/>
            </a:pPr>
            <a:endParaRPr lang="en-US" sz="1600" dirty="0"/>
          </a:p>
          <a:p>
            <a:pPr marL="457200" lvl="1" indent="0">
              <a:buFontTx/>
              <a:buNone/>
              <a:defRPr/>
            </a:pPr>
            <a:endParaRPr lang="en-US" sz="1600" dirty="0" smtClean="0"/>
          </a:p>
          <a:p>
            <a:pPr marL="457200" lvl="1" indent="0">
              <a:buFontTx/>
              <a:buNone/>
              <a:defRPr/>
            </a:pPr>
            <a:endParaRPr lang="en-US" sz="1600" dirty="0"/>
          </a:p>
          <a:p>
            <a:pPr marL="457200" lvl="1" indent="0">
              <a:buFontTx/>
              <a:buNone/>
              <a:defRPr/>
            </a:pPr>
            <a:endParaRPr lang="en-US" sz="1600" dirty="0" smtClean="0"/>
          </a:p>
          <a:p>
            <a:pPr marL="457200" lvl="1" indent="0">
              <a:buFontTx/>
              <a:buNone/>
              <a:defRPr/>
            </a:pPr>
            <a:endParaRPr lang="en-US" dirty="0" smtClean="0"/>
          </a:p>
        </p:txBody>
      </p:sp>
      <p:pic>
        <p:nvPicPr>
          <p:cNvPr id="8" name="Picture 2" descr="Diverse family of 4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928" y="4521780"/>
            <a:ext cx="2823519" cy="187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69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rgbClr val="0070C0"/>
                </a:solidFill>
              </a:rPr>
              <a:t>Smoke-Free Housing </a:t>
            </a:r>
            <a:r>
              <a:rPr lang="en-US" altLang="en-US" sz="3600" b="1" dirty="0" smtClean="0">
                <a:solidFill>
                  <a:srgbClr val="0070C0"/>
                </a:solidFill>
              </a:rPr>
              <a:t>Is </a:t>
            </a:r>
            <a:r>
              <a:rPr lang="en-US" altLang="en-US" sz="3600" b="1" dirty="0">
                <a:solidFill>
                  <a:srgbClr val="0070C0"/>
                </a:solidFill>
              </a:rPr>
              <a:t/>
            </a:r>
            <a:br>
              <a:rPr lang="en-US" altLang="en-US" sz="3600" b="1" dirty="0">
                <a:solidFill>
                  <a:srgbClr val="0070C0"/>
                </a:solidFill>
              </a:rPr>
            </a:br>
            <a:r>
              <a:rPr lang="en-US" altLang="en-US" sz="3600" b="1" dirty="0">
                <a:solidFill>
                  <a:srgbClr val="0070C0"/>
                </a:solidFill>
              </a:rPr>
              <a:t>Gaining Momentum</a:t>
            </a:r>
            <a:endParaRPr lang="en-US" b="1" dirty="0">
              <a:solidFill>
                <a:srgbClr val="0070C0"/>
              </a:solidFill>
            </a:endParaRPr>
          </a:p>
        </p:txBody>
      </p:sp>
      <p:sp>
        <p:nvSpPr>
          <p:cNvPr id="3" name="Content Placeholder 2"/>
          <p:cNvSpPr>
            <a:spLocks noGrp="1"/>
          </p:cNvSpPr>
          <p:nvPr>
            <p:ph idx="1"/>
          </p:nvPr>
        </p:nvSpPr>
        <p:spPr/>
        <p:txBody>
          <a:bodyPr/>
          <a:lstStyle/>
          <a:p>
            <a:pPr lvl="0">
              <a:defRPr/>
            </a:pPr>
            <a:r>
              <a:rPr lang="en-US" altLang="en-US" sz="2400" dirty="0">
                <a:solidFill>
                  <a:srgbClr val="000000"/>
                </a:solidFill>
              </a:rPr>
              <a:t>Who is going </a:t>
            </a:r>
            <a:r>
              <a:rPr lang="en-US" altLang="en-US" sz="2400" dirty="0" smtClean="0">
                <a:solidFill>
                  <a:srgbClr val="000000"/>
                </a:solidFill>
              </a:rPr>
              <a:t>smoke-free</a:t>
            </a:r>
            <a:r>
              <a:rPr lang="en-US" altLang="en-US" sz="2400" dirty="0">
                <a:solidFill>
                  <a:srgbClr val="000000"/>
                </a:solidFill>
              </a:rPr>
              <a:t>?</a:t>
            </a:r>
          </a:p>
          <a:p>
            <a:pPr lvl="1">
              <a:spcBef>
                <a:spcPts val="0"/>
              </a:spcBef>
              <a:buFont typeface="Courier New" panose="02070309020205020404" pitchFamily="49" charset="0"/>
              <a:buChar char="o"/>
              <a:defRPr/>
            </a:pPr>
            <a:r>
              <a:rPr lang="en-US" altLang="en-US" sz="2200" dirty="0" smtClean="0">
                <a:solidFill>
                  <a:srgbClr val="000000"/>
                </a:solidFill>
              </a:rPr>
              <a:t>Market-rate </a:t>
            </a:r>
            <a:r>
              <a:rPr lang="en-US" altLang="en-US" sz="2200" dirty="0">
                <a:solidFill>
                  <a:srgbClr val="000000"/>
                </a:solidFill>
              </a:rPr>
              <a:t>rental properties</a:t>
            </a:r>
          </a:p>
          <a:p>
            <a:pPr lvl="1">
              <a:spcBef>
                <a:spcPts val="0"/>
              </a:spcBef>
              <a:buFont typeface="Courier New" panose="02070309020205020404" pitchFamily="49" charset="0"/>
              <a:buChar char="o"/>
              <a:defRPr/>
            </a:pPr>
            <a:r>
              <a:rPr lang="en-US" altLang="en-US" sz="2200" dirty="0" smtClean="0">
                <a:solidFill>
                  <a:srgbClr val="000000"/>
                </a:solidFill>
              </a:rPr>
              <a:t>Affordable </a:t>
            </a:r>
            <a:r>
              <a:rPr lang="en-US" altLang="en-US" sz="2200" dirty="0">
                <a:solidFill>
                  <a:srgbClr val="000000"/>
                </a:solidFill>
              </a:rPr>
              <a:t>rental properties</a:t>
            </a:r>
          </a:p>
          <a:p>
            <a:pPr lvl="1">
              <a:spcBef>
                <a:spcPts val="0"/>
              </a:spcBef>
              <a:buFont typeface="Courier New" panose="02070309020205020404" pitchFamily="49" charset="0"/>
              <a:buChar char="o"/>
              <a:defRPr/>
            </a:pPr>
            <a:r>
              <a:rPr lang="en-US" altLang="en-US" sz="2200" dirty="0">
                <a:solidFill>
                  <a:srgbClr val="000000"/>
                </a:solidFill>
              </a:rPr>
              <a:t>Public </a:t>
            </a:r>
            <a:r>
              <a:rPr lang="en-US" altLang="en-US" sz="2200" dirty="0" smtClean="0">
                <a:solidFill>
                  <a:srgbClr val="000000"/>
                </a:solidFill>
              </a:rPr>
              <a:t>housing</a:t>
            </a:r>
            <a:endParaRPr lang="en-US" altLang="en-US" sz="2200" dirty="0">
              <a:solidFill>
                <a:srgbClr val="000000"/>
              </a:solidFill>
            </a:endParaRPr>
          </a:p>
          <a:p>
            <a:pPr lvl="1">
              <a:spcBef>
                <a:spcPts val="0"/>
              </a:spcBef>
              <a:buFont typeface="Courier New" panose="02070309020205020404" pitchFamily="49" charset="0"/>
              <a:buChar char="o"/>
              <a:defRPr/>
            </a:pPr>
            <a:r>
              <a:rPr lang="en-US" altLang="en-US" sz="2200" dirty="0">
                <a:solidFill>
                  <a:srgbClr val="000000"/>
                </a:solidFill>
              </a:rPr>
              <a:t>Common </a:t>
            </a:r>
            <a:r>
              <a:rPr lang="en-US" altLang="en-US" sz="2200" dirty="0" smtClean="0">
                <a:solidFill>
                  <a:srgbClr val="000000"/>
                </a:solidFill>
              </a:rPr>
              <a:t>interest communities                                                        (</a:t>
            </a:r>
            <a:r>
              <a:rPr lang="en-US" altLang="en-US" sz="2200" dirty="0">
                <a:solidFill>
                  <a:srgbClr val="000000"/>
                </a:solidFill>
              </a:rPr>
              <a:t>condos</a:t>
            </a:r>
            <a:r>
              <a:rPr lang="en-US" altLang="en-US" sz="2200" dirty="0" smtClean="0">
                <a:solidFill>
                  <a:srgbClr val="000000"/>
                </a:solidFill>
              </a:rPr>
              <a:t>, townhomes</a:t>
            </a:r>
            <a:r>
              <a:rPr lang="en-US" altLang="en-US" sz="2200" dirty="0">
                <a:solidFill>
                  <a:srgbClr val="000000"/>
                </a:solidFill>
              </a:rPr>
              <a:t>, cooperatives)</a:t>
            </a:r>
          </a:p>
          <a:p>
            <a:pPr marL="457200" lvl="1" indent="0">
              <a:spcBef>
                <a:spcPts val="0"/>
              </a:spcBef>
              <a:buNone/>
              <a:defRPr/>
            </a:pPr>
            <a:endParaRPr lang="en-US" altLang="en-US" sz="2000" dirty="0">
              <a:solidFill>
                <a:srgbClr val="000000"/>
              </a:solidFill>
            </a:endParaRPr>
          </a:p>
          <a:p>
            <a:pPr lvl="0" eaLnBrk="1" hangingPunct="1">
              <a:lnSpc>
                <a:spcPct val="90000"/>
              </a:lnSpc>
            </a:pPr>
            <a:r>
              <a:rPr lang="en-US" altLang="en-US" sz="2400" dirty="0">
                <a:solidFill>
                  <a:srgbClr val="000000"/>
                </a:solidFill>
              </a:rPr>
              <a:t>Smoke-free apartment buildings in the </a:t>
            </a:r>
            <a:r>
              <a:rPr lang="en-US" altLang="en-US" sz="2400" dirty="0" smtClean="0">
                <a:solidFill>
                  <a:srgbClr val="000000"/>
                </a:solidFill>
              </a:rPr>
              <a:t>United States—</a:t>
            </a:r>
            <a:endParaRPr lang="en-US" altLang="en-US" sz="2400" dirty="0">
              <a:solidFill>
                <a:srgbClr val="000000"/>
              </a:solidFill>
            </a:endParaRPr>
          </a:p>
          <a:p>
            <a:pPr lvl="1" eaLnBrk="1" hangingPunct="1">
              <a:lnSpc>
                <a:spcPct val="90000"/>
              </a:lnSpc>
              <a:buFont typeface="Courier New" panose="02070309020205020404" pitchFamily="49" charset="0"/>
              <a:buChar char="o"/>
            </a:pPr>
            <a:r>
              <a:rPr lang="en-US" altLang="en-US" sz="2200" dirty="0" smtClean="0">
                <a:solidFill>
                  <a:srgbClr val="000000"/>
                </a:solidFill>
              </a:rPr>
              <a:t>More than </a:t>
            </a:r>
            <a:r>
              <a:rPr lang="en-US" altLang="en-US" sz="2200" dirty="0">
                <a:solidFill>
                  <a:srgbClr val="000000"/>
                </a:solidFill>
              </a:rPr>
              <a:t>600 </a:t>
            </a:r>
            <a:r>
              <a:rPr lang="en-US" altLang="en-US" sz="2200" dirty="0" smtClean="0">
                <a:solidFill>
                  <a:srgbClr val="000000"/>
                </a:solidFill>
              </a:rPr>
              <a:t>public housing </a:t>
            </a:r>
            <a:r>
              <a:rPr lang="en-US" altLang="en-US" sz="2200" dirty="0">
                <a:solidFill>
                  <a:srgbClr val="000000"/>
                </a:solidFill>
              </a:rPr>
              <a:t>authorities</a:t>
            </a:r>
          </a:p>
          <a:p>
            <a:pPr lvl="2" eaLnBrk="1" hangingPunct="1">
              <a:lnSpc>
                <a:spcPct val="90000"/>
              </a:lnSpc>
              <a:buFont typeface="Wingdings" panose="05000000000000000000" pitchFamily="2" charset="2"/>
              <a:buChar char="§"/>
            </a:pPr>
            <a:r>
              <a:rPr lang="en-US" altLang="en-US" sz="1800" dirty="0">
                <a:solidFill>
                  <a:srgbClr val="000000"/>
                </a:solidFill>
              </a:rPr>
              <a:t>Boston, Minneapolis, Maine (statewide), etc.</a:t>
            </a:r>
          </a:p>
          <a:p>
            <a:pPr lvl="1" eaLnBrk="1" hangingPunct="1">
              <a:lnSpc>
                <a:spcPct val="90000"/>
              </a:lnSpc>
              <a:buFont typeface="Courier New" panose="02070309020205020404" pitchFamily="49" charset="0"/>
              <a:buChar char="o"/>
            </a:pPr>
            <a:r>
              <a:rPr lang="en-US" altLang="en-US" sz="2200" dirty="0">
                <a:solidFill>
                  <a:srgbClr val="000000"/>
                </a:solidFill>
              </a:rPr>
              <a:t>Thousands of market-rate and affordable buildings</a:t>
            </a:r>
          </a:p>
          <a:p>
            <a:pPr lvl="1" eaLnBrk="1" hangingPunct="1">
              <a:lnSpc>
                <a:spcPct val="90000"/>
              </a:lnSpc>
              <a:buFont typeface="Courier New" panose="02070309020205020404" pitchFamily="49" charset="0"/>
              <a:buChar char="o"/>
            </a:pPr>
            <a:r>
              <a:rPr lang="en-US" altLang="en-US" sz="2200" dirty="0">
                <a:solidFill>
                  <a:srgbClr val="000000"/>
                </a:solidFill>
              </a:rPr>
              <a:t>Many management companies are transitioning </a:t>
            </a:r>
            <a:r>
              <a:rPr lang="en-US" altLang="en-US" sz="2200" dirty="0" smtClean="0">
                <a:solidFill>
                  <a:srgbClr val="000000"/>
                </a:solidFill>
              </a:rPr>
              <a:t>their entire portfolios</a:t>
            </a:r>
            <a:endParaRPr lang="en-US" altLang="en-US" sz="2200" dirty="0">
              <a:solidFill>
                <a:srgbClr val="000000"/>
              </a:solidFill>
            </a:endParaRPr>
          </a:p>
          <a:p>
            <a:endParaRPr lang="en-US" dirty="0"/>
          </a:p>
        </p:txBody>
      </p:sp>
      <p:pic>
        <p:nvPicPr>
          <p:cNvPr id="9218" name="Picture 2" descr="L:\Graphics &amp; Pictures\Smoke-Free Buildings\At Home Apartments\SmokeFree_resized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5021" y="1600200"/>
            <a:ext cx="3302582" cy="203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6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iStock_000003394735XSmall"/>
          <p:cNvPicPr>
            <a:picLocks noChangeAspect="1" noChangeArrowheads="1"/>
          </p:cNvPicPr>
          <p:nvPr/>
        </p:nvPicPr>
        <p:blipFill>
          <a:blip r:embed="rId3" cstate="print">
            <a:lum bright="60000" contrast="-60000"/>
            <a:extLst>
              <a:ext uri="{28A0092B-C50C-407E-A947-70E740481C1C}">
                <a14:useLocalDpi xmlns:a14="http://schemas.microsoft.com/office/drawing/2010/main" val="0"/>
              </a:ext>
            </a:extLst>
          </a:blip>
          <a:srcRect/>
          <a:stretch>
            <a:fillRect/>
          </a:stretch>
        </p:blipFill>
        <p:spPr bwMode="auto">
          <a:xfrm>
            <a:off x="172995" y="1905000"/>
            <a:ext cx="53975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Grp="1" noChangeArrowheads="1"/>
          </p:cNvSpPr>
          <p:nvPr>
            <p:ph type="title"/>
          </p:nvPr>
        </p:nvSpPr>
        <p:spPr>
          <a:xfrm>
            <a:off x="0" y="768178"/>
            <a:ext cx="9026610" cy="990600"/>
          </a:xfrm>
        </p:spPr>
        <p:txBody>
          <a:bodyPr/>
          <a:lstStyle/>
          <a:p>
            <a:pPr eaLnBrk="1" hangingPunct="1"/>
            <a:r>
              <a:rPr lang="en-US" altLang="en-US" sz="3600" b="1" dirty="0" smtClean="0">
                <a:solidFill>
                  <a:srgbClr val="0070C0"/>
                </a:solidFill>
              </a:rPr>
              <a:t>Smoke-Free Housing Is Gaining Momentum</a:t>
            </a:r>
          </a:p>
        </p:txBody>
      </p:sp>
      <p:sp>
        <p:nvSpPr>
          <p:cNvPr id="69636" name="Text Box 3"/>
          <p:cNvSpPr>
            <a:spLocks noGrp="1" noChangeArrowheads="1"/>
          </p:cNvSpPr>
          <p:nvPr>
            <p:ph type="body" idx="1"/>
          </p:nvPr>
        </p:nvSpPr>
        <p:spPr>
          <a:xfrm>
            <a:off x="644610" y="1383956"/>
            <a:ext cx="8382000" cy="2817341"/>
          </a:xfrm>
        </p:spPr>
        <p:txBody>
          <a:bodyPr/>
          <a:lstStyle/>
          <a:p>
            <a:pPr marL="457200" lvl="1" indent="0">
              <a:spcBef>
                <a:spcPts val="0"/>
              </a:spcBef>
              <a:buNone/>
              <a:defRPr/>
            </a:pPr>
            <a:endParaRPr lang="en-US" altLang="en-US" sz="1500" dirty="0" smtClean="0">
              <a:solidFill>
                <a:srgbClr val="000000"/>
              </a:solidFill>
            </a:endParaRPr>
          </a:p>
          <a:p>
            <a:pPr eaLnBrk="1" hangingPunct="1">
              <a:lnSpc>
                <a:spcPct val="90000"/>
              </a:lnSpc>
            </a:pPr>
            <a:r>
              <a:rPr lang="en-US" altLang="en-US" sz="2400" dirty="0" smtClean="0">
                <a:solidFill>
                  <a:srgbClr val="000000"/>
                </a:solidFill>
              </a:rPr>
              <a:t>349 members of an online global coalition of smoke-free housing advocates</a:t>
            </a:r>
          </a:p>
          <a:p>
            <a:pPr eaLnBrk="1" hangingPunct="1">
              <a:lnSpc>
                <a:spcPct val="90000"/>
              </a:lnSpc>
              <a:buFontTx/>
              <a:buNone/>
            </a:pPr>
            <a:endParaRPr lang="en-US" altLang="en-US" sz="1500" dirty="0" smtClean="0">
              <a:solidFill>
                <a:srgbClr val="000000"/>
              </a:solidFill>
            </a:endParaRPr>
          </a:p>
          <a:p>
            <a:pPr eaLnBrk="1" hangingPunct="1">
              <a:lnSpc>
                <a:spcPct val="90000"/>
              </a:lnSpc>
            </a:pPr>
            <a:r>
              <a:rPr lang="en-US" altLang="en-US" sz="2400" dirty="0" smtClean="0">
                <a:solidFill>
                  <a:srgbClr val="000000"/>
                </a:solidFill>
              </a:rPr>
              <a:t>Advocates include:</a:t>
            </a:r>
            <a:endParaRPr lang="en-US" altLang="en-US" sz="2400" dirty="0">
              <a:solidFill>
                <a:srgbClr val="000000"/>
              </a:solidFill>
            </a:endParaRPr>
          </a:p>
          <a:p>
            <a:pPr lvl="1" eaLnBrk="1" hangingPunct="1">
              <a:lnSpc>
                <a:spcPct val="90000"/>
              </a:lnSpc>
              <a:buFont typeface="Courier New" panose="02070309020205020404" pitchFamily="49" charset="0"/>
              <a:buChar char="o"/>
            </a:pPr>
            <a:r>
              <a:rPr lang="en-US" altLang="en-US" sz="2000" dirty="0">
                <a:solidFill>
                  <a:srgbClr val="000000"/>
                </a:solidFill>
              </a:rPr>
              <a:t>Public </a:t>
            </a:r>
            <a:r>
              <a:rPr lang="en-US" altLang="en-US" sz="2000" dirty="0" smtClean="0">
                <a:solidFill>
                  <a:srgbClr val="000000"/>
                </a:solidFill>
              </a:rPr>
              <a:t>health professionals</a:t>
            </a:r>
            <a:endParaRPr lang="en-US" altLang="en-US" sz="2000" dirty="0">
              <a:solidFill>
                <a:srgbClr val="000000"/>
              </a:solidFill>
            </a:endParaRPr>
          </a:p>
          <a:p>
            <a:pPr lvl="1" eaLnBrk="1" hangingPunct="1">
              <a:lnSpc>
                <a:spcPct val="90000"/>
              </a:lnSpc>
              <a:buFont typeface="Courier New" panose="02070309020205020404" pitchFamily="49" charset="0"/>
              <a:buChar char="o"/>
            </a:pPr>
            <a:r>
              <a:rPr lang="en-US" altLang="en-US" sz="2000" dirty="0">
                <a:solidFill>
                  <a:srgbClr val="000000"/>
                </a:solidFill>
              </a:rPr>
              <a:t>Private </a:t>
            </a:r>
            <a:r>
              <a:rPr lang="en-US" altLang="en-US" sz="2000" dirty="0" smtClean="0">
                <a:solidFill>
                  <a:srgbClr val="000000"/>
                </a:solidFill>
              </a:rPr>
              <a:t>nonprofit organizations</a:t>
            </a:r>
            <a:endParaRPr lang="en-US" altLang="en-US" sz="2000" dirty="0">
              <a:solidFill>
                <a:srgbClr val="000000"/>
              </a:solidFill>
            </a:endParaRPr>
          </a:p>
          <a:p>
            <a:pPr lvl="1" eaLnBrk="1" hangingPunct="1">
              <a:lnSpc>
                <a:spcPct val="90000"/>
              </a:lnSpc>
              <a:buFont typeface="Courier New" panose="02070309020205020404" pitchFamily="49" charset="0"/>
              <a:buChar char="o"/>
            </a:pPr>
            <a:r>
              <a:rPr lang="en-US" altLang="en-US" sz="2000" dirty="0" smtClean="0">
                <a:solidFill>
                  <a:srgbClr val="000000"/>
                </a:solidFill>
              </a:rPr>
              <a:t>Students</a:t>
            </a:r>
          </a:p>
          <a:p>
            <a:pPr lvl="1" eaLnBrk="1" hangingPunct="1">
              <a:lnSpc>
                <a:spcPct val="90000"/>
              </a:lnSpc>
              <a:buFont typeface="Courier New" panose="02070309020205020404" pitchFamily="49" charset="0"/>
              <a:buChar char="o"/>
            </a:pPr>
            <a:r>
              <a:rPr lang="en-US" altLang="en-US" sz="2000" dirty="0" smtClean="0">
                <a:solidFill>
                  <a:srgbClr val="000000"/>
                </a:solidFill>
              </a:rPr>
              <a:t>Social workers</a:t>
            </a:r>
          </a:p>
          <a:p>
            <a:pPr lvl="1" eaLnBrk="1" hangingPunct="1">
              <a:lnSpc>
                <a:spcPct val="90000"/>
              </a:lnSpc>
              <a:buFont typeface="Courier New" panose="02070309020205020404" pitchFamily="49" charset="0"/>
              <a:buChar char="o"/>
            </a:pPr>
            <a:r>
              <a:rPr lang="en-US" altLang="en-US" sz="2000" dirty="0" smtClean="0">
                <a:solidFill>
                  <a:srgbClr val="000000"/>
                </a:solidFill>
              </a:rPr>
              <a:t>Chemical </a:t>
            </a:r>
            <a:r>
              <a:rPr lang="en-US" altLang="en-US" sz="2000" dirty="0">
                <a:solidFill>
                  <a:srgbClr val="000000"/>
                </a:solidFill>
              </a:rPr>
              <a:t>d</a:t>
            </a:r>
            <a:r>
              <a:rPr lang="en-US" altLang="en-US" sz="2000" dirty="0" smtClean="0">
                <a:solidFill>
                  <a:srgbClr val="000000"/>
                </a:solidFill>
              </a:rPr>
              <a:t>ependency counselors</a:t>
            </a:r>
          </a:p>
          <a:p>
            <a:pPr lvl="1" eaLnBrk="1" hangingPunct="1">
              <a:lnSpc>
                <a:spcPct val="90000"/>
              </a:lnSpc>
              <a:buFont typeface="Courier New" panose="02070309020205020404" pitchFamily="49" charset="0"/>
              <a:buChar char="o"/>
            </a:pPr>
            <a:r>
              <a:rPr lang="en-US" altLang="en-US" sz="2000" dirty="0" smtClean="0">
                <a:solidFill>
                  <a:srgbClr val="000000"/>
                </a:solidFill>
              </a:rPr>
              <a:t>Asthma programs</a:t>
            </a:r>
          </a:p>
          <a:p>
            <a:pPr lvl="1" eaLnBrk="1" hangingPunct="1">
              <a:lnSpc>
                <a:spcPct val="90000"/>
              </a:lnSpc>
              <a:buFont typeface="Courier New" panose="02070309020205020404" pitchFamily="49" charset="0"/>
              <a:buChar char="o"/>
            </a:pPr>
            <a:r>
              <a:rPr lang="en-US" altLang="en-US" sz="2000" dirty="0" smtClean="0">
                <a:solidFill>
                  <a:srgbClr val="000000"/>
                </a:solidFill>
              </a:rPr>
              <a:t>Nurses</a:t>
            </a:r>
          </a:p>
          <a:p>
            <a:pPr lvl="1" eaLnBrk="1" hangingPunct="1">
              <a:lnSpc>
                <a:spcPct val="90000"/>
              </a:lnSpc>
              <a:buFont typeface="Courier New" panose="02070309020205020404" pitchFamily="49" charset="0"/>
              <a:buChar char="o"/>
            </a:pPr>
            <a:r>
              <a:rPr lang="en-US" altLang="en-US" sz="2000" dirty="0" smtClean="0">
                <a:solidFill>
                  <a:srgbClr val="000000"/>
                </a:solidFill>
              </a:rPr>
              <a:t>Medical professionals</a:t>
            </a:r>
          </a:p>
          <a:p>
            <a:pPr lvl="1" eaLnBrk="1" hangingPunct="1">
              <a:lnSpc>
                <a:spcPct val="90000"/>
              </a:lnSpc>
              <a:buFont typeface="Courier New" panose="02070309020205020404" pitchFamily="49" charset="0"/>
              <a:buChar char="o"/>
            </a:pPr>
            <a:r>
              <a:rPr lang="en-US" altLang="en-US" sz="2000" dirty="0" smtClean="0">
                <a:solidFill>
                  <a:srgbClr val="000000"/>
                </a:solidFill>
              </a:rPr>
              <a:t>Researchers </a:t>
            </a:r>
          </a:p>
          <a:p>
            <a:pPr marL="457200" lvl="1" indent="0" eaLnBrk="1" hangingPunct="1">
              <a:lnSpc>
                <a:spcPct val="90000"/>
              </a:lnSpc>
              <a:buNone/>
            </a:pPr>
            <a:r>
              <a:rPr lang="en-US" altLang="en-US" sz="2000" dirty="0">
                <a:solidFill>
                  <a:srgbClr val="000000"/>
                </a:solidFill>
              </a:rPr>
              <a:t/>
            </a:r>
            <a:br>
              <a:rPr lang="en-US" altLang="en-US" sz="2000" dirty="0">
                <a:solidFill>
                  <a:srgbClr val="000000"/>
                </a:solidFill>
              </a:rPr>
            </a:br>
            <a:endParaRPr lang="en-US" altLang="en-US" sz="2000" dirty="0">
              <a:solidFill>
                <a:srgbClr val="000000"/>
              </a:solidFill>
            </a:endParaRPr>
          </a:p>
          <a:p>
            <a:pPr marL="457200" lvl="1" indent="0" eaLnBrk="1" hangingPunct="1">
              <a:lnSpc>
                <a:spcPct val="90000"/>
              </a:lnSpc>
              <a:buNone/>
            </a:pPr>
            <a:endParaRPr lang="en-US" altLang="en-US" sz="2400" dirty="0">
              <a:solidFill>
                <a:srgbClr val="000000"/>
              </a:solidFill>
            </a:endParaRPr>
          </a:p>
          <a:p>
            <a:pPr marL="0" indent="0" eaLnBrk="1" hangingPunct="1">
              <a:lnSpc>
                <a:spcPct val="90000"/>
              </a:lnSpc>
              <a:buNone/>
            </a:pPr>
            <a:r>
              <a:rPr lang="en-US" altLang="en-US" sz="2400" dirty="0" smtClean="0">
                <a:solidFill>
                  <a:srgbClr val="000000"/>
                </a:solidFill>
              </a:rPr>
              <a:t/>
            </a:r>
            <a:br>
              <a:rPr lang="en-US" altLang="en-US" sz="2400" dirty="0" smtClean="0">
                <a:solidFill>
                  <a:srgbClr val="000000"/>
                </a:solidFill>
              </a:rPr>
            </a:br>
            <a:endParaRPr lang="en-US" altLang="en-US" sz="2400" dirty="0" smtClean="0">
              <a:solidFill>
                <a:srgbClr val="000000"/>
              </a:solidFill>
            </a:endParaRPr>
          </a:p>
          <a:p>
            <a:pPr marL="457200" lvl="1" indent="0" eaLnBrk="1" hangingPunct="1">
              <a:lnSpc>
                <a:spcPct val="90000"/>
              </a:lnSpc>
              <a:buNone/>
            </a:pPr>
            <a:endParaRPr lang="en-US" altLang="en-US" sz="2400" dirty="0">
              <a:solidFill>
                <a:srgbClr val="000000"/>
              </a:solidFill>
            </a:endParaRPr>
          </a:p>
        </p:txBody>
      </p:sp>
    </p:spTree>
    <p:extLst>
      <p:ext uri="{BB962C8B-B14F-4D97-AF65-F5344CB8AC3E}">
        <p14:creationId xmlns:p14="http://schemas.microsoft.com/office/powerpoint/2010/main" val="4213129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Graphics &amp; Pictures\Stock Photos\Buildings Landscape Graphics\iStock_000003025724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018" y="4372867"/>
            <a:ext cx="2915164" cy="1934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5119" y="575689"/>
            <a:ext cx="8462319" cy="1007076"/>
          </a:xfrm>
        </p:spPr>
        <p:txBody>
          <a:bodyPr/>
          <a:lstStyle/>
          <a:p>
            <a:r>
              <a:rPr lang="en-US" sz="3200" b="1" dirty="0" smtClean="0">
                <a:solidFill>
                  <a:srgbClr val="0070C0"/>
                </a:solidFill>
              </a:rPr>
              <a:t>The Asthma Community and </a:t>
            </a:r>
            <a:br>
              <a:rPr lang="en-US" sz="3200" b="1" dirty="0" smtClean="0">
                <a:solidFill>
                  <a:srgbClr val="0070C0"/>
                </a:solidFill>
              </a:rPr>
            </a:br>
            <a:r>
              <a:rPr lang="en-US" sz="3200" b="1" dirty="0" smtClean="0">
                <a:solidFill>
                  <a:srgbClr val="0070C0"/>
                </a:solidFill>
              </a:rPr>
              <a:t>Smoke-Free Housing Policies:</a:t>
            </a:r>
            <a:br>
              <a:rPr lang="en-US" sz="3200" b="1" dirty="0" smtClean="0">
                <a:solidFill>
                  <a:srgbClr val="0070C0"/>
                </a:solidFill>
              </a:rPr>
            </a:br>
            <a:r>
              <a:rPr lang="en-US" sz="3200" b="1" i="1" dirty="0" smtClean="0">
                <a:solidFill>
                  <a:srgbClr val="0070C0"/>
                </a:solidFill>
              </a:rPr>
              <a:t>A Natural Partnership!</a:t>
            </a:r>
            <a:endParaRPr lang="en-US" sz="3200" b="1" i="1" dirty="0">
              <a:solidFill>
                <a:srgbClr val="0070C0"/>
              </a:solidFill>
            </a:endParaRPr>
          </a:p>
        </p:txBody>
      </p:sp>
      <p:sp>
        <p:nvSpPr>
          <p:cNvPr id="20" name="Content Placeholder 19"/>
          <p:cNvSpPr>
            <a:spLocks noGrp="1"/>
          </p:cNvSpPr>
          <p:nvPr>
            <p:ph idx="1"/>
          </p:nvPr>
        </p:nvSpPr>
        <p:spPr>
          <a:xfrm>
            <a:off x="533400" y="1927654"/>
            <a:ext cx="7772400" cy="4473146"/>
          </a:xfrm>
        </p:spPr>
        <p:txBody>
          <a:bodyPr/>
          <a:lstStyle/>
          <a:p>
            <a:pPr>
              <a:buNone/>
            </a:pPr>
            <a:r>
              <a:rPr lang="en-US" sz="2500" dirty="0" smtClean="0"/>
              <a:t>Smoke-free multi-unit </a:t>
            </a:r>
            <a:r>
              <a:rPr lang="en-US" sz="2500" dirty="0"/>
              <a:t>h</a:t>
            </a:r>
            <a:r>
              <a:rPr lang="en-US" sz="2500" dirty="0" smtClean="0"/>
              <a:t>ousing policies</a:t>
            </a:r>
            <a:endParaRPr lang="en-US" sz="2200" dirty="0" smtClean="0"/>
          </a:p>
          <a:p>
            <a:r>
              <a:rPr lang="en-US" sz="2500" dirty="0" smtClean="0"/>
              <a:t>Reduce or eliminate a common trigger of asthma in and around the home.</a:t>
            </a:r>
          </a:p>
          <a:p>
            <a:r>
              <a:rPr lang="en-US" sz="2500" dirty="0" smtClean="0"/>
              <a:t>Promote healthy </a:t>
            </a:r>
            <a:r>
              <a:rPr lang="en-US" sz="2500" dirty="0"/>
              <a:t>in-home </a:t>
            </a:r>
            <a:r>
              <a:rPr lang="en-US" sz="2500" dirty="0" smtClean="0"/>
              <a:t>behaviors.</a:t>
            </a:r>
          </a:p>
          <a:p>
            <a:r>
              <a:rPr lang="en-US" sz="2500" dirty="0" smtClean="0"/>
              <a:t>Encourage cessation.</a:t>
            </a:r>
          </a:p>
          <a:p>
            <a:r>
              <a:rPr lang="en-US" sz="2500" dirty="0" smtClean="0"/>
              <a:t>Improve health outcomes for children and adults with asthma.</a:t>
            </a:r>
          </a:p>
          <a:p>
            <a:endParaRPr lang="en-US" sz="2500" dirty="0" smtClean="0"/>
          </a:p>
          <a:p>
            <a:endParaRPr lang="en-US" sz="2500" dirty="0" smtClean="0"/>
          </a:p>
          <a:p>
            <a:endParaRPr lang="en-US" sz="2000" dirty="0" smtClean="0"/>
          </a:p>
          <a:p>
            <a:pPr>
              <a:buNone/>
            </a:pPr>
            <a:endParaRPr lang="en-US" dirty="0" smtClean="0"/>
          </a:p>
        </p:txBody>
      </p:sp>
    </p:spTree>
    <p:extLst>
      <p:ext uri="{BB962C8B-B14F-4D97-AF65-F5344CB8AC3E}">
        <p14:creationId xmlns:p14="http://schemas.microsoft.com/office/powerpoint/2010/main" val="327290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745" y="276132"/>
            <a:ext cx="6330778" cy="990600"/>
          </a:xfrm>
        </p:spPr>
        <p:txBody>
          <a:bodyPr/>
          <a:lstStyle/>
          <a:p>
            <a:pPr>
              <a:spcAft>
                <a:spcPts val="0"/>
              </a:spcAft>
            </a:pPr>
            <a:r>
              <a:rPr lang="en-US" sz="3600" b="1" dirty="0" smtClean="0">
                <a:solidFill>
                  <a:srgbClr val="0070C0"/>
                </a:solidFill>
              </a:rPr>
              <a:t>Case Study: </a:t>
            </a:r>
            <a:br>
              <a:rPr lang="en-US" sz="3600" b="1" dirty="0" smtClean="0">
                <a:solidFill>
                  <a:srgbClr val="0070C0"/>
                </a:solidFill>
              </a:rPr>
            </a:br>
            <a:r>
              <a:rPr lang="en-US" sz="3600" b="1" dirty="0" smtClean="0">
                <a:solidFill>
                  <a:srgbClr val="0070C0"/>
                </a:solidFill>
              </a:rPr>
              <a:t>MN Department of Health</a:t>
            </a:r>
            <a:endParaRPr lang="en-US" sz="3600" b="1" dirty="0">
              <a:solidFill>
                <a:srgbClr val="0070C0"/>
              </a:solidFill>
            </a:endParaRPr>
          </a:p>
        </p:txBody>
      </p:sp>
      <p:sp>
        <p:nvSpPr>
          <p:cNvPr id="3" name="Content Placeholder 2"/>
          <p:cNvSpPr>
            <a:spLocks noGrp="1"/>
          </p:cNvSpPr>
          <p:nvPr>
            <p:ph idx="1"/>
          </p:nvPr>
        </p:nvSpPr>
        <p:spPr>
          <a:xfrm>
            <a:off x="304800" y="1363364"/>
            <a:ext cx="8839200" cy="4572003"/>
          </a:xfrm>
        </p:spPr>
        <p:txBody>
          <a:bodyPr/>
          <a:lstStyle/>
          <a:p>
            <a:pPr algn="ctr">
              <a:spcBef>
                <a:spcPts val="0"/>
              </a:spcBef>
              <a:buNone/>
            </a:pPr>
            <a:r>
              <a:rPr lang="en-US" sz="2000" dirty="0" smtClean="0"/>
              <a:t>Completed a </a:t>
            </a:r>
            <a:r>
              <a:rPr lang="en-US" sz="2000" dirty="0"/>
              <a:t>3</a:t>
            </a:r>
            <a:r>
              <a:rPr lang="en-US" sz="2000" dirty="0" smtClean="0"/>
              <a:t>-year HUD-RETA (Reducing Environmental Triggers of Asthma) grant project to deliver asthma home-based services to 219 children living in low-income, multifamily housing throughout the Twin Cities.</a:t>
            </a:r>
            <a:endParaRPr lang="en-US" sz="1000" dirty="0" smtClean="0"/>
          </a:p>
          <a:p>
            <a:pPr>
              <a:spcBef>
                <a:spcPts val="0"/>
              </a:spcBef>
              <a:buNone/>
            </a:pPr>
            <a:r>
              <a:rPr lang="en-US" sz="2000" b="1" dirty="0" smtClean="0"/>
              <a:t>Goals</a:t>
            </a:r>
          </a:p>
          <a:p>
            <a:r>
              <a:rPr lang="en-US" sz="2000" dirty="0" smtClean="0"/>
              <a:t>Reduce or eliminate triggers of asthma found in the home.</a:t>
            </a:r>
          </a:p>
          <a:p>
            <a:r>
              <a:rPr lang="en-US" sz="2000" dirty="0" smtClean="0"/>
              <a:t>Improve asthma self-management skills.</a:t>
            </a:r>
          </a:p>
          <a:p>
            <a:r>
              <a:rPr lang="en-US" sz="2000" dirty="0" smtClean="0"/>
              <a:t>Improve health outcomes for children who have asthma.</a:t>
            </a:r>
          </a:p>
          <a:p>
            <a:pPr>
              <a:buNone/>
            </a:pPr>
            <a:endParaRPr lang="en-US" sz="1000" b="1" dirty="0" smtClean="0"/>
          </a:p>
          <a:p>
            <a:pPr>
              <a:buNone/>
            </a:pPr>
            <a:r>
              <a:rPr lang="en-US" sz="2000" b="1" dirty="0" smtClean="0"/>
              <a:t>Method 1</a:t>
            </a:r>
            <a:endParaRPr lang="en-US" sz="1000" dirty="0" smtClean="0"/>
          </a:p>
          <a:p>
            <a:r>
              <a:rPr lang="en-US" sz="2000" dirty="0" smtClean="0"/>
              <a:t>Conducted a series of in-home nurse visits.</a:t>
            </a:r>
          </a:p>
          <a:p>
            <a:r>
              <a:rPr lang="en-US" sz="2000" dirty="0" smtClean="0"/>
              <a:t>Inquired about asthma triggers in the home.</a:t>
            </a:r>
          </a:p>
          <a:p>
            <a:pPr lvl="1">
              <a:buFont typeface="Courier New" panose="02070309020205020404" pitchFamily="49" charset="0"/>
              <a:buChar char="o"/>
            </a:pPr>
            <a:r>
              <a:rPr lang="en-US" sz="1800" dirty="0" smtClean="0"/>
              <a:t>Secondhand tobacco smoke was reported as a trigger for 66.7% of participants in Minneapolis.</a:t>
            </a:r>
          </a:p>
          <a:p>
            <a:r>
              <a:rPr lang="en-US" sz="2000" dirty="0" smtClean="0"/>
              <a:t>Recommended no- or low-cost interventions that included encouraging smokers to quit and, when possible, the implementation of smoke-free building policies</a:t>
            </a:r>
            <a:r>
              <a:rPr lang="en-US" sz="1800" dirty="0" smtClean="0"/>
              <a:t>.</a:t>
            </a:r>
          </a:p>
        </p:txBody>
      </p:sp>
      <p:pic>
        <p:nvPicPr>
          <p:cNvPr id="7170" name="Picture 2" descr="L:\Graphics &amp; Pictures\Logos\Other Organizations\MDHbw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76132"/>
            <a:ext cx="1345692" cy="8394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9459" y="2677298"/>
            <a:ext cx="2110681" cy="210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966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34200" cy="990600"/>
          </a:xfrm>
        </p:spPr>
        <p:txBody>
          <a:bodyPr/>
          <a:lstStyle/>
          <a:p>
            <a:r>
              <a:rPr lang="en-US" sz="3600" b="1" dirty="0" smtClean="0">
                <a:solidFill>
                  <a:srgbClr val="0070C0"/>
                </a:solidFill>
              </a:rPr>
              <a:t>Case Study: </a:t>
            </a:r>
            <a:br>
              <a:rPr lang="en-US" sz="3600" b="1" dirty="0" smtClean="0">
                <a:solidFill>
                  <a:srgbClr val="0070C0"/>
                </a:solidFill>
              </a:rPr>
            </a:br>
            <a:r>
              <a:rPr lang="en-US" sz="3600" b="1" dirty="0" smtClean="0">
                <a:solidFill>
                  <a:srgbClr val="0070C0"/>
                </a:solidFill>
              </a:rPr>
              <a:t>MN Department of Health</a:t>
            </a:r>
            <a:endParaRPr lang="en-US" sz="3600" b="1" dirty="0">
              <a:solidFill>
                <a:srgbClr val="0070C0"/>
              </a:solidFill>
            </a:endParaRPr>
          </a:p>
        </p:txBody>
      </p:sp>
      <p:sp>
        <p:nvSpPr>
          <p:cNvPr id="3" name="Content Placeholder 2"/>
          <p:cNvSpPr>
            <a:spLocks noGrp="1"/>
          </p:cNvSpPr>
          <p:nvPr>
            <p:ph idx="1"/>
          </p:nvPr>
        </p:nvSpPr>
        <p:spPr>
          <a:xfrm>
            <a:off x="304800" y="1371600"/>
            <a:ext cx="8153400" cy="4724400"/>
          </a:xfrm>
        </p:spPr>
        <p:txBody>
          <a:bodyPr/>
          <a:lstStyle/>
          <a:p>
            <a:pPr marL="0" indent="0">
              <a:buNone/>
            </a:pPr>
            <a:r>
              <a:rPr lang="en-US" sz="2400" b="1" dirty="0" smtClean="0"/>
              <a:t>Method 2</a:t>
            </a:r>
            <a:endParaRPr lang="en-US" sz="2200" dirty="0" smtClean="0"/>
          </a:p>
          <a:p>
            <a:r>
              <a:rPr lang="en-US" sz="2200" dirty="0" smtClean="0"/>
              <a:t>Funded a community partner to help successfully promote a smoke-free apartment policy in a very large, diverse apartment complex. </a:t>
            </a:r>
          </a:p>
          <a:p>
            <a:pPr marL="0" indent="0">
              <a:buNone/>
            </a:pPr>
            <a:endParaRPr lang="en-US" sz="2200" dirty="0" smtClean="0"/>
          </a:p>
          <a:p>
            <a:r>
              <a:rPr lang="en-US" sz="2200" dirty="0" smtClean="0"/>
              <a:t>Results (metro-wide)— </a:t>
            </a:r>
            <a:endParaRPr lang="en-US" sz="2200" dirty="0"/>
          </a:p>
          <a:p>
            <a:pPr lvl="1"/>
            <a:r>
              <a:rPr lang="en-US" sz="1800" dirty="0"/>
              <a:t>More symptom-free </a:t>
            </a:r>
            <a:r>
              <a:rPr lang="en-US" sz="1800" dirty="0" smtClean="0"/>
              <a:t>children</a:t>
            </a:r>
            <a:endParaRPr lang="en-US" sz="1800" dirty="0"/>
          </a:p>
          <a:p>
            <a:pPr lvl="1"/>
            <a:r>
              <a:rPr lang="en-US" sz="1800" dirty="0"/>
              <a:t>Improved asthma </a:t>
            </a:r>
            <a:r>
              <a:rPr lang="en-US" sz="1800" dirty="0" smtClean="0"/>
              <a:t>control </a:t>
            </a:r>
            <a:endParaRPr lang="en-US" sz="1800" dirty="0"/>
          </a:p>
          <a:p>
            <a:pPr lvl="1"/>
            <a:r>
              <a:rPr lang="en-US" sz="1800" dirty="0"/>
              <a:t>Fewer missed school/work </a:t>
            </a:r>
            <a:r>
              <a:rPr lang="en-US" sz="1800" dirty="0" smtClean="0"/>
              <a:t>days</a:t>
            </a:r>
            <a:endParaRPr lang="en-US" sz="1800" dirty="0"/>
          </a:p>
          <a:p>
            <a:pPr lvl="1"/>
            <a:r>
              <a:rPr lang="en-US" sz="1800" dirty="0"/>
              <a:t>Decline in health case service use </a:t>
            </a:r>
            <a:r>
              <a:rPr lang="en-US" sz="1800" dirty="0" smtClean="0"/>
              <a:t>and hospitalizations</a:t>
            </a:r>
            <a:endParaRPr lang="en-US" sz="1800" dirty="0"/>
          </a:p>
          <a:p>
            <a:pPr lvl="1"/>
            <a:r>
              <a:rPr lang="en-US" sz="1800" dirty="0"/>
              <a:t>Positive return on </a:t>
            </a:r>
            <a:r>
              <a:rPr lang="en-US" sz="1800" dirty="0" smtClean="0"/>
              <a:t>investment</a:t>
            </a:r>
            <a:endParaRPr lang="en-US" sz="1800" dirty="0"/>
          </a:p>
          <a:p>
            <a:pPr lvl="1"/>
            <a:r>
              <a:rPr lang="en-US" sz="1800" dirty="0"/>
              <a:t>Improved </a:t>
            </a:r>
            <a:r>
              <a:rPr lang="en-US" sz="1800" dirty="0" smtClean="0"/>
              <a:t>quality </a:t>
            </a:r>
            <a:r>
              <a:rPr lang="en-US" sz="1800" dirty="0"/>
              <a:t>of life for children and their </a:t>
            </a:r>
            <a:r>
              <a:rPr lang="en-US" sz="1800" dirty="0" smtClean="0"/>
              <a:t>families</a:t>
            </a:r>
            <a:endParaRPr lang="en-US" sz="1800" dirty="0"/>
          </a:p>
          <a:p>
            <a:endParaRPr lang="en-US" sz="1800" dirty="0" smtClean="0"/>
          </a:p>
        </p:txBody>
      </p:sp>
      <p:pic>
        <p:nvPicPr>
          <p:cNvPr id="7170" name="Picture 2" descr="L:\Graphics &amp; Pictures\Logos\Other Organizations\MDHbw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76132"/>
            <a:ext cx="1345692" cy="83943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010" y="3163330"/>
            <a:ext cx="2125610" cy="260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065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33892" y="1335640"/>
            <a:ext cx="9171806" cy="1219200"/>
          </a:xfrm>
        </p:spPr>
        <p:txBody>
          <a:bodyPr/>
          <a:lstStyle/>
          <a:p>
            <a:pPr eaLnBrk="1" hangingPunct="1"/>
            <a:r>
              <a:rPr lang="en-US" sz="2800" b="1" dirty="0"/>
              <a:t>Breathing Easy at Home: Partnering to Increase Smoke-Free Policies in Federally Assisted Housing</a:t>
            </a:r>
            <a:endParaRPr lang="en-US" sz="2800" dirty="0" smtClean="0"/>
          </a:p>
        </p:txBody>
      </p:sp>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295400" y="50292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7" name="Subtitle 2"/>
          <p:cNvSpPr txBox="1">
            <a:spLocks/>
          </p:cNvSpPr>
          <p:nvPr/>
        </p:nvSpPr>
        <p:spPr>
          <a:xfrm>
            <a:off x="51665" y="2814337"/>
            <a:ext cx="9193070" cy="2655342"/>
          </a:xfrm>
          <a:prstGeom prst="rect">
            <a:avLst/>
          </a:prstGeom>
        </p:spPr>
        <p:txBody>
          <a:bodyPr>
            <a:normAutofit/>
          </a:bodyPr>
          <a:lstStyle/>
          <a:p>
            <a:pPr marL="854075" lvl="1" indent="-396875">
              <a:defRPr/>
            </a:pPr>
            <a:r>
              <a:rPr lang="en-US" sz="1400" b="1" dirty="0" smtClean="0">
                <a:solidFill>
                  <a:srgbClr val="0070C0"/>
                </a:solidFill>
              </a:rPr>
              <a:t>Featuring:</a:t>
            </a:r>
          </a:p>
          <a:p>
            <a:pPr marL="854075" lvl="1" indent="-396875">
              <a:defRPr/>
            </a:pPr>
            <a:endParaRPr lang="en-US" sz="1400" b="1" dirty="0" smtClean="0"/>
          </a:p>
          <a:p>
            <a:pPr marL="854075" lvl="1" indent="-396875">
              <a:buFont typeface="Arial" panose="020B0604020202020204" pitchFamily="34" charset="0"/>
              <a:buChar char="•"/>
              <a:defRPr/>
            </a:pPr>
            <a:r>
              <a:rPr lang="en-US" sz="1400" b="1" dirty="0" smtClean="0">
                <a:cs typeface="Arial" panose="020B0604020202020204" pitchFamily="34" charset="0"/>
              </a:rPr>
              <a:t>Kara Skahen</a:t>
            </a:r>
            <a:r>
              <a:rPr lang="en-US" sz="1400" b="1" dirty="0">
                <a:cs typeface="Arial" panose="020B0604020202020204" pitchFamily="34" charset="0"/>
              </a:rPr>
              <a:t>,</a:t>
            </a:r>
            <a:r>
              <a:rPr lang="en-US" sz="1400" b="1" dirty="0" smtClean="0">
                <a:cs typeface="Arial" panose="020B0604020202020204" pitchFamily="34" charset="0"/>
              </a:rPr>
              <a:t> </a:t>
            </a:r>
            <a:r>
              <a:rPr lang="en-US" sz="1400" dirty="0" smtClean="0"/>
              <a:t>Program </a:t>
            </a:r>
            <a:r>
              <a:rPr lang="en-US" sz="1400" dirty="0"/>
              <a:t>Director, Live Smoke Free, </a:t>
            </a:r>
            <a:r>
              <a:rPr lang="en-US" sz="1400" dirty="0" smtClean="0"/>
              <a:t>Association for Nonsmokers-Minnesota</a:t>
            </a:r>
            <a:endParaRPr lang="en-US" sz="1400" b="1" dirty="0" smtClean="0">
              <a:cs typeface="Arial" panose="020B0604020202020204" pitchFamily="34" charset="0"/>
            </a:endParaRPr>
          </a:p>
          <a:p>
            <a:pPr marL="854075" lvl="1" indent="-396875">
              <a:buFont typeface="Arial" panose="020B0604020202020204" pitchFamily="34" charset="0"/>
              <a:buChar char="•"/>
              <a:defRPr/>
            </a:pPr>
            <a:r>
              <a:rPr lang="en-US" sz="1400" b="1" dirty="0" smtClean="0">
                <a:cs typeface="Arial" panose="020B0604020202020204" pitchFamily="34" charset="0"/>
              </a:rPr>
              <a:t>Patricia Baines-Lake, </a:t>
            </a:r>
            <a:r>
              <a:rPr lang="en-US" sz="1400" dirty="0"/>
              <a:t>Executive Director, Lansing Housing Commission, </a:t>
            </a:r>
            <a:r>
              <a:rPr lang="en-US" sz="1400" dirty="0" smtClean="0"/>
              <a:t>Michigan</a:t>
            </a:r>
          </a:p>
          <a:p>
            <a:pPr marL="854075" lvl="1" indent="-396875">
              <a:buFont typeface="Arial" panose="020B0604020202020204" pitchFamily="34" charset="0"/>
              <a:buChar char="•"/>
              <a:defRPr/>
            </a:pPr>
            <a:r>
              <a:rPr lang="en-US" sz="1400" b="1" dirty="0" smtClean="0">
                <a:cs typeface="Arial" panose="020B0604020202020204" pitchFamily="34" charset="0"/>
              </a:rPr>
              <a:t>Amy Moore</a:t>
            </a:r>
            <a:r>
              <a:rPr lang="en-US" sz="1400" b="1" dirty="0">
                <a:cs typeface="Arial" panose="020B0604020202020204" pitchFamily="34" charset="0"/>
              </a:rPr>
              <a:t>,</a:t>
            </a:r>
            <a:r>
              <a:rPr lang="en-US" sz="1400" b="1" dirty="0" smtClean="0">
                <a:cs typeface="Arial" panose="020B0604020202020204" pitchFamily="34" charset="0"/>
              </a:rPr>
              <a:t> </a:t>
            </a:r>
            <a:r>
              <a:rPr lang="en-US" sz="1400" dirty="0"/>
              <a:t>Health Educator, Ingham County Health Department, </a:t>
            </a:r>
            <a:r>
              <a:rPr lang="en-US" sz="1400" dirty="0" smtClean="0"/>
              <a:t>Michigan</a:t>
            </a:r>
          </a:p>
          <a:p>
            <a:pPr lvl="1">
              <a:defRPr/>
            </a:pPr>
            <a:endParaRPr lang="en-US" sz="1400" b="1" dirty="0" smtClean="0">
              <a:solidFill>
                <a:srgbClr val="0070C0"/>
              </a:solidFill>
            </a:endParaRPr>
          </a:p>
          <a:p>
            <a:pPr lvl="1">
              <a:defRPr/>
            </a:pPr>
            <a:r>
              <a:rPr lang="en-US" sz="1400" b="1" dirty="0" smtClean="0">
                <a:solidFill>
                  <a:srgbClr val="0070C0"/>
                </a:solidFill>
              </a:rPr>
              <a:t>Moderator</a:t>
            </a:r>
            <a:r>
              <a:rPr lang="en-US" sz="1400" b="1" dirty="0">
                <a:solidFill>
                  <a:srgbClr val="0070C0"/>
                </a:solidFill>
              </a:rPr>
              <a:t>:</a:t>
            </a:r>
            <a:r>
              <a:rPr lang="en-US" sz="1400" dirty="0"/>
              <a:t> </a:t>
            </a:r>
            <a:r>
              <a:rPr lang="en-US" sz="1400" b="1" dirty="0" smtClean="0"/>
              <a:t>Rachel Cumberbatch</a:t>
            </a:r>
            <a:r>
              <a:rPr lang="en-US" sz="1400" dirty="0" smtClean="0"/>
              <a:t>,</a:t>
            </a:r>
            <a:r>
              <a:rPr lang="en-US" sz="1400" b="1" dirty="0" smtClean="0"/>
              <a:t> </a:t>
            </a:r>
            <a:r>
              <a:rPr lang="en-US" sz="1400" dirty="0" smtClean="0"/>
              <a:t>AAAS Science &amp; Technology Policy Fellow,</a:t>
            </a:r>
            <a:r>
              <a:rPr lang="en-US" sz="1400" b="1" dirty="0" smtClean="0"/>
              <a:t> </a:t>
            </a:r>
            <a:r>
              <a:rPr lang="en-US" sz="1400" dirty="0" smtClean="0"/>
              <a:t>U.S</a:t>
            </a:r>
            <a:r>
              <a:rPr lang="en-US" sz="1400" dirty="0"/>
              <a:t>. Environmental Protection Agency</a:t>
            </a:r>
          </a:p>
          <a:p>
            <a:pPr marL="854075" lvl="1" indent="-396875">
              <a:buFont typeface="Arial" panose="020B0604020202020204" pitchFamily="34" charset="0"/>
              <a:buChar char="•"/>
              <a:defRPr/>
            </a:pPr>
            <a:endParaRPr lang="en-US" sz="1700" b="1" i="1" dirty="0" smtClean="0">
              <a:latin typeface="+mn-lt"/>
            </a:endParaRPr>
          </a:p>
          <a:p>
            <a:pPr fontAlgn="auto">
              <a:spcBef>
                <a:spcPct val="20000"/>
              </a:spcBef>
              <a:spcAft>
                <a:spcPts val="0"/>
              </a:spcAft>
              <a:buFont typeface="Arial" pitchFamily="34" charset="0"/>
              <a:buNone/>
              <a:defRPr/>
            </a:pPr>
            <a:endParaRPr lang="en-US" i="1" dirty="0">
              <a:solidFill>
                <a:schemeClr val="tx1">
                  <a:tint val="75000"/>
                </a:schemeClr>
              </a:solidFill>
              <a:latin typeface="+mn-lt"/>
            </a:endParaRPr>
          </a:p>
          <a:p>
            <a:pPr fontAlgn="auto">
              <a:spcBef>
                <a:spcPct val="20000"/>
              </a:spcBef>
              <a:spcAft>
                <a:spcPts val="0"/>
              </a:spcAft>
              <a:buFont typeface="Arial" pitchFamily="34" charset="0"/>
              <a:buNone/>
              <a:defRPr/>
            </a:pPr>
            <a:endParaRPr lang="en-US" i="1" dirty="0">
              <a:solidFill>
                <a:schemeClr val="tx1">
                  <a:tint val="75000"/>
                </a:schemeClr>
              </a:solidFill>
              <a:latin typeface="+mn-lt"/>
            </a:endParaRPr>
          </a:p>
        </p:txBody>
      </p:sp>
      <p:sp>
        <p:nvSpPr>
          <p:cNvPr id="8" name="TextBox 7"/>
          <p:cNvSpPr txBox="1"/>
          <p:nvPr/>
        </p:nvSpPr>
        <p:spPr>
          <a:xfrm>
            <a:off x="495718" y="4862289"/>
            <a:ext cx="7817618" cy="843308"/>
          </a:xfrm>
          <a:prstGeom prst="rect">
            <a:avLst/>
          </a:prstGeom>
          <a:noFill/>
        </p:spPr>
        <p:txBody>
          <a:bodyPr wrap="square" rtlCol="0">
            <a:spAutoFit/>
          </a:bodyPr>
          <a:lstStyle/>
          <a:p>
            <a:pPr algn="ctr" fontAlgn="auto">
              <a:spcBef>
                <a:spcPct val="20000"/>
              </a:spcBef>
              <a:spcAft>
                <a:spcPts val="0"/>
              </a:spcAft>
              <a:defRPr/>
            </a:pPr>
            <a:endParaRPr lang="en-US" b="1" i="1" dirty="0" smtClean="0"/>
          </a:p>
          <a:p>
            <a:pPr algn="ctr" fontAlgn="auto">
              <a:spcBef>
                <a:spcPct val="20000"/>
              </a:spcBef>
              <a:spcAft>
                <a:spcPts val="0"/>
              </a:spcAft>
              <a:defRPr/>
            </a:pPr>
            <a:r>
              <a:rPr lang="en-US" sz="1400" b="1" dirty="0" smtClean="0"/>
              <a:t>Wednesday, August 5, 2015   </a:t>
            </a:r>
            <a:r>
              <a:rPr lang="en-US" sz="1400" i="1" dirty="0" smtClean="0"/>
              <a:t/>
            </a:r>
            <a:br>
              <a:rPr lang="en-US" sz="1400" i="1" dirty="0" smtClean="0"/>
            </a:br>
            <a:endParaRPr lang="en-US" sz="1400" i="1" dirty="0"/>
          </a:p>
        </p:txBody>
      </p:sp>
      <p:sp>
        <p:nvSpPr>
          <p:cNvPr id="9" name="Title 1"/>
          <p:cNvSpPr txBox="1">
            <a:spLocks/>
          </p:cNvSpPr>
          <p:nvPr/>
        </p:nvSpPr>
        <p:spPr>
          <a:xfrm>
            <a:off x="665811" y="683693"/>
            <a:ext cx="7772400" cy="823446"/>
          </a:xfrm>
          <a:prstGeom prst="rect">
            <a:avLst/>
          </a:prstGeom>
        </p:spPr>
        <p:txBody>
          <a:bodyPr anchor="ctr">
            <a:normAutofit fontScale="45000" lnSpcReduction="20000"/>
          </a:bodyPr>
          <a:lstStyle/>
          <a:p>
            <a:pPr algn="ctr" fontAlgn="auto">
              <a:spcAft>
                <a:spcPts val="0"/>
              </a:spcAft>
              <a:defRPr/>
            </a:pPr>
            <a:r>
              <a:rPr lang="en-US" sz="8900" b="1" dirty="0">
                <a:solidFill>
                  <a:srgbClr val="0070C0"/>
                </a:solidFill>
                <a:latin typeface="+mj-lt"/>
                <a:ea typeface="+mj-ea"/>
                <a:cs typeface="+mj-cs"/>
              </a:rPr>
              <a:t>Welcome to the Webinar</a:t>
            </a:r>
            <a:r>
              <a:rPr lang="en-US" sz="4400" dirty="0">
                <a:latin typeface="+mj-lt"/>
                <a:ea typeface="+mj-ea"/>
                <a:cs typeface="+mj-cs"/>
              </a:rPr>
              <a:t> </a:t>
            </a:r>
            <a:br>
              <a:rPr lang="en-US" sz="4400" dirty="0">
                <a:latin typeface="+mj-lt"/>
                <a:ea typeface="+mj-ea"/>
                <a:cs typeface="+mj-cs"/>
              </a:rPr>
            </a:br>
            <a:endParaRPr lang="en-US" sz="4400" dirty="0">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229600" cy="1143000"/>
          </a:xfrm>
        </p:spPr>
        <p:txBody>
          <a:bodyPr/>
          <a:lstStyle/>
          <a:p>
            <a:r>
              <a:rPr lang="en-US" sz="4000" b="1" dirty="0" smtClean="0">
                <a:solidFill>
                  <a:srgbClr val="0070C0"/>
                </a:solidFill>
              </a:rPr>
              <a:t>How Can I Support </a:t>
            </a:r>
            <a:br>
              <a:rPr lang="en-US" sz="4000" b="1" dirty="0" smtClean="0">
                <a:solidFill>
                  <a:srgbClr val="0070C0"/>
                </a:solidFill>
              </a:rPr>
            </a:br>
            <a:r>
              <a:rPr lang="en-US" sz="4000" b="1" dirty="0" smtClean="0">
                <a:solidFill>
                  <a:srgbClr val="0070C0"/>
                </a:solidFill>
              </a:rPr>
              <a:t>Smoke-Free Policies?</a:t>
            </a:r>
            <a:endParaRPr lang="en-US" sz="4000" b="1" dirty="0">
              <a:solidFill>
                <a:srgbClr val="0070C0"/>
              </a:solidFill>
            </a:endParaRPr>
          </a:p>
        </p:txBody>
      </p:sp>
      <p:sp>
        <p:nvSpPr>
          <p:cNvPr id="3" name="Content Placeholder 2"/>
          <p:cNvSpPr>
            <a:spLocks noGrp="1"/>
          </p:cNvSpPr>
          <p:nvPr>
            <p:ph idx="1"/>
          </p:nvPr>
        </p:nvSpPr>
        <p:spPr>
          <a:xfrm>
            <a:off x="381000" y="1676400"/>
            <a:ext cx="8458200" cy="4724400"/>
          </a:xfrm>
        </p:spPr>
        <p:txBody>
          <a:bodyPr/>
          <a:lstStyle/>
          <a:p>
            <a:pPr marL="0" indent="0">
              <a:buNone/>
            </a:pPr>
            <a:endParaRPr lang="en-US" sz="1000" dirty="0"/>
          </a:p>
          <a:p>
            <a:r>
              <a:rPr lang="en-US" sz="2200" dirty="0"/>
              <a:t>Be knowledgeable about the smoke-free housing and cessation resources in your area. </a:t>
            </a:r>
          </a:p>
          <a:p>
            <a:pPr marL="0" indent="0">
              <a:buNone/>
            </a:pPr>
            <a:endParaRPr lang="en-US" sz="1000" dirty="0"/>
          </a:p>
          <a:p>
            <a:r>
              <a:rPr lang="en-US" sz="2200" dirty="0"/>
              <a:t>If available, connect clients to pre-existing programs for resources and support.</a:t>
            </a:r>
            <a:endParaRPr lang="en-US" sz="1800" dirty="0"/>
          </a:p>
          <a:p>
            <a:pPr marL="0" indent="0">
              <a:buNone/>
            </a:pPr>
            <a:endParaRPr lang="en-US" sz="1000" dirty="0"/>
          </a:p>
          <a:p>
            <a:r>
              <a:rPr lang="en-US" sz="2200" dirty="0"/>
              <a:t>Partner with renters to promote a smoke-free policy at their property.</a:t>
            </a:r>
          </a:p>
          <a:p>
            <a:pPr lvl="1"/>
            <a:r>
              <a:rPr lang="en-US" sz="1800" dirty="0"/>
              <a:t>Local and national resources are available to help</a:t>
            </a:r>
          </a:p>
          <a:p>
            <a:pPr marL="457200" lvl="1" indent="0">
              <a:buNone/>
            </a:pPr>
            <a:endParaRPr lang="en-US" sz="1000" dirty="0"/>
          </a:p>
          <a:p>
            <a:r>
              <a:rPr lang="en-US" sz="2200" dirty="0"/>
              <a:t>Speak with the property manager, owner, or </a:t>
            </a:r>
          </a:p>
          <a:p>
            <a:pPr marL="0" indent="0">
              <a:buNone/>
            </a:pPr>
            <a:r>
              <a:rPr lang="en-US" sz="2200" dirty="0"/>
              <a:t>      Board of Directors about adopting a policy.</a:t>
            </a:r>
          </a:p>
          <a:p>
            <a:pPr marL="0" indent="0">
              <a:buNone/>
            </a:pPr>
            <a:endParaRPr lang="en-US" sz="1000" dirty="0"/>
          </a:p>
          <a:p>
            <a:r>
              <a:rPr lang="en-US" sz="2200" dirty="0"/>
              <a:t>Track your smoke-free housing work.</a:t>
            </a:r>
          </a:p>
          <a:p>
            <a:pPr marL="457200" lvl="1" indent="0">
              <a:buNone/>
            </a:pP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144" y="4241441"/>
            <a:ext cx="13176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837" y="5990866"/>
            <a:ext cx="137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343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4000" b="1" dirty="0" smtClean="0">
                <a:solidFill>
                  <a:srgbClr val="0070C0"/>
                </a:solidFill>
              </a:rPr>
              <a:t>Tips for Outreach to </a:t>
            </a:r>
            <a:br>
              <a:rPr lang="en-US" sz="4000" b="1" dirty="0" smtClean="0">
                <a:solidFill>
                  <a:srgbClr val="0070C0"/>
                </a:solidFill>
              </a:rPr>
            </a:br>
            <a:r>
              <a:rPr lang="en-US" sz="4000" b="1" dirty="0" smtClean="0">
                <a:solidFill>
                  <a:srgbClr val="0070C0"/>
                </a:solidFill>
              </a:rPr>
              <a:t>Property Managers</a:t>
            </a:r>
            <a:endParaRPr lang="en-US" sz="4000" b="1" dirty="0">
              <a:solidFill>
                <a:srgbClr val="0070C0"/>
              </a:solidFill>
            </a:endParaRPr>
          </a:p>
        </p:txBody>
      </p:sp>
      <p:sp>
        <p:nvSpPr>
          <p:cNvPr id="5" name="Content Placeholder 2"/>
          <p:cNvSpPr>
            <a:spLocks noGrp="1"/>
          </p:cNvSpPr>
          <p:nvPr/>
        </p:nvSpPr>
        <p:spPr bwMode="auto">
          <a:xfrm>
            <a:off x="513945" y="1600200"/>
            <a:ext cx="8137187" cy="4946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US" sz="2500" kern="1200" dirty="0" smtClean="0">
                <a:solidFill>
                  <a:prstClr val="black"/>
                </a:solidFill>
                <a:ea typeface="Tahoma" pitchFamily="34" charset="0"/>
                <a:cs typeface="Tahoma" pitchFamily="34" charset="0"/>
              </a:rPr>
              <a:t>Know your audience.</a:t>
            </a:r>
          </a:p>
          <a:p>
            <a:pPr lvl="1" fontAlgn="auto">
              <a:spcBef>
                <a:spcPts val="0"/>
              </a:spcBef>
              <a:spcAft>
                <a:spcPts val="0"/>
              </a:spcAft>
              <a:defRPr/>
            </a:pPr>
            <a:r>
              <a:rPr lang="en-US" sz="2100" dirty="0" smtClean="0">
                <a:solidFill>
                  <a:prstClr val="black"/>
                </a:solidFill>
                <a:ea typeface="Tahoma" pitchFamily="34" charset="0"/>
                <a:cs typeface="Tahoma" pitchFamily="34" charset="0"/>
              </a:rPr>
              <a:t>Market rate (not subsidized) versus affordable or </a:t>
            </a:r>
          </a:p>
          <a:p>
            <a:pPr marL="457200" lvl="1" indent="0" fontAlgn="auto">
              <a:spcBef>
                <a:spcPts val="0"/>
              </a:spcBef>
              <a:spcAft>
                <a:spcPts val="0"/>
              </a:spcAft>
              <a:buNone/>
              <a:defRPr/>
            </a:pPr>
            <a:r>
              <a:rPr lang="en-US" sz="2100" dirty="0" smtClean="0">
                <a:solidFill>
                  <a:prstClr val="black"/>
                </a:solidFill>
                <a:ea typeface="Tahoma" pitchFamily="34" charset="0"/>
                <a:cs typeface="Tahoma" pitchFamily="34" charset="0"/>
              </a:rPr>
              <a:t>     non-profit (subsidized)</a:t>
            </a:r>
          </a:p>
          <a:p>
            <a:pPr marL="457200" lvl="1" indent="0" fontAlgn="auto">
              <a:spcBef>
                <a:spcPts val="0"/>
              </a:spcBef>
              <a:spcAft>
                <a:spcPts val="0"/>
              </a:spcAft>
              <a:buNone/>
              <a:defRPr/>
            </a:pPr>
            <a:endParaRPr lang="en-US" sz="2100" dirty="0">
              <a:solidFill>
                <a:prstClr val="black"/>
              </a:solidFill>
              <a:ea typeface="Tahoma" pitchFamily="34" charset="0"/>
              <a:cs typeface="Tahoma" pitchFamily="34" charset="0"/>
            </a:endParaRPr>
          </a:p>
          <a:p>
            <a:pPr fontAlgn="auto">
              <a:spcBef>
                <a:spcPts val="0"/>
              </a:spcBef>
              <a:spcAft>
                <a:spcPts val="0"/>
              </a:spcAft>
              <a:defRPr/>
            </a:pPr>
            <a:r>
              <a:rPr lang="en-US" sz="2500" dirty="0" smtClean="0">
                <a:solidFill>
                  <a:prstClr val="black"/>
                </a:solidFill>
                <a:ea typeface="Tahoma" pitchFamily="34" charset="0"/>
                <a:cs typeface="Tahoma" pitchFamily="34" charset="0"/>
              </a:rPr>
              <a:t>Emphasize</a:t>
            </a:r>
            <a:r>
              <a:rPr lang="en-US" sz="2500" kern="1200" dirty="0" smtClean="0">
                <a:solidFill>
                  <a:prstClr val="black"/>
                </a:solidFill>
                <a:ea typeface="Tahoma" pitchFamily="34" charset="0"/>
                <a:cs typeface="Tahoma" pitchFamily="34" charset="0"/>
              </a:rPr>
              <a:t> the benefits of smoke-free policies for management.</a:t>
            </a:r>
          </a:p>
          <a:p>
            <a:pPr lvl="1" fontAlgn="auto">
              <a:spcBef>
                <a:spcPts val="0"/>
              </a:spcBef>
              <a:spcAft>
                <a:spcPts val="0"/>
              </a:spcAft>
              <a:defRPr/>
            </a:pPr>
            <a:r>
              <a:rPr lang="en-US" sz="2100" dirty="0" smtClean="0">
                <a:solidFill>
                  <a:prstClr val="black"/>
                </a:solidFill>
                <a:ea typeface="Tahoma" pitchFamily="34" charset="0"/>
                <a:cs typeface="Tahoma" pitchFamily="34" charset="0"/>
              </a:rPr>
              <a:t>Cost savings, protected investments, reduced fire risk</a:t>
            </a:r>
          </a:p>
          <a:p>
            <a:pPr lvl="1" fontAlgn="auto">
              <a:spcBef>
                <a:spcPts val="0"/>
              </a:spcBef>
              <a:spcAft>
                <a:spcPts val="0"/>
              </a:spcAft>
              <a:defRPr/>
            </a:pPr>
            <a:r>
              <a:rPr lang="en-US" sz="2100" dirty="0" smtClean="0">
                <a:solidFill>
                  <a:prstClr val="black"/>
                </a:solidFill>
                <a:ea typeface="Tahoma" pitchFamily="34" charset="0"/>
                <a:cs typeface="Tahoma" pitchFamily="34" charset="0"/>
              </a:rPr>
              <a:t>Health benefits for residents and staff</a:t>
            </a:r>
          </a:p>
          <a:p>
            <a:pPr lvl="1" fontAlgn="auto">
              <a:spcBef>
                <a:spcPts val="0"/>
              </a:spcBef>
              <a:spcAft>
                <a:spcPts val="0"/>
              </a:spcAft>
              <a:defRPr/>
            </a:pPr>
            <a:endParaRPr lang="en-US" sz="2100" kern="1200" dirty="0">
              <a:solidFill>
                <a:prstClr val="black"/>
              </a:solidFill>
              <a:ea typeface="Tahoma" pitchFamily="34" charset="0"/>
              <a:cs typeface="Tahoma" pitchFamily="34" charset="0"/>
            </a:endParaRPr>
          </a:p>
          <a:p>
            <a:pPr fontAlgn="auto">
              <a:spcBef>
                <a:spcPts val="0"/>
              </a:spcBef>
              <a:spcAft>
                <a:spcPts val="0"/>
              </a:spcAft>
              <a:defRPr/>
            </a:pPr>
            <a:r>
              <a:rPr lang="en-US" sz="2500" dirty="0" smtClean="0">
                <a:solidFill>
                  <a:prstClr val="black"/>
                </a:solidFill>
                <a:ea typeface="Tahoma" pitchFamily="34" charset="0"/>
                <a:cs typeface="Tahoma" pitchFamily="34" charset="0"/>
              </a:rPr>
              <a:t>Utilize testimonials and visuals.</a:t>
            </a:r>
            <a:endParaRPr lang="en-US" sz="2500" kern="1200" dirty="0" smtClean="0">
              <a:solidFill>
                <a:prstClr val="black"/>
              </a:solidFill>
              <a:ea typeface="Tahoma" pitchFamily="34" charset="0"/>
              <a:cs typeface="Tahoma" pitchFamily="34" charset="0"/>
            </a:endParaRPr>
          </a:p>
          <a:p>
            <a:pPr fontAlgn="auto">
              <a:spcBef>
                <a:spcPts val="0"/>
              </a:spcBef>
              <a:spcAft>
                <a:spcPts val="0"/>
              </a:spcAft>
              <a:defRPr/>
            </a:pPr>
            <a:endParaRPr lang="en-US" sz="2100" dirty="0">
              <a:solidFill>
                <a:prstClr val="black"/>
              </a:solidFill>
              <a:ea typeface="Tahoma" pitchFamily="34" charset="0"/>
              <a:cs typeface="Tahoma" pitchFamily="34" charset="0"/>
            </a:endParaRPr>
          </a:p>
          <a:p>
            <a:pPr fontAlgn="auto">
              <a:spcBef>
                <a:spcPts val="0"/>
              </a:spcBef>
              <a:spcAft>
                <a:spcPts val="0"/>
              </a:spcAft>
              <a:defRPr/>
            </a:pPr>
            <a:r>
              <a:rPr lang="en-US" sz="2500" kern="1200" dirty="0" smtClean="0">
                <a:solidFill>
                  <a:prstClr val="black"/>
                </a:solidFill>
                <a:ea typeface="Tahoma" pitchFamily="34" charset="0"/>
                <a:cs typeface="Tahoma" pitchFamily="34" charset="0"/>
              </a:rPr>
              <a:t>Highlight the FREE resources available. </a:t>
            </a:r>
          </a:p>
          <a:p>
            <a:pPr lvl="1" fontAlgn="auto">
              <a:spcBef>
                <a:spcPts val="0"/>
              </a:spcBef>
              <a:spcAft>
                <a:spcPts val="0"/>
              </a:spcAft>
              <a:defRPr/>
            </a:pPr>
            <a:r>
              <a:rPr lang="en-US" sz="2100" dirty="0" smtClean="0">
                <a:solidFill>
                  <a:prstClr val="black"/>
                </a:solidFill>
                <a:ea typeface="Tahoma" pitchFamily="34" charset="0"/>
                <a:cs typeface="Tahoma" pitchFamily="34" charset="0"/>
              </a:rPr>
              <a:t>Offer consultations, sample materials, signage, etc.</a:t>
            </a:r>
            <a:endParaRPr lang="en-US" sz="2100" kern="1200" dirty="0" smtClean="0">
              <a:solidFill>
                <a:prstClr val="black"/>
              </a:solidFill>
              <a:ea typeface="Tahoma" pitchFamily="34" charset="0"/>
              <a:cs typeface="Tahoma" pitchFamily="34" charset="0"/>
            </a:endParaRPr>
          </a:p>
          <a:p>
            <a:pPr marL="0" indent="0" fontAlgn="auto">
              <a:spcBef>
                <a:spcPts val="0"/>
              </a:spcBef>
              <a:spcAft>
                <a:spcPts val="0"/>
              </a:spcAft>
              <a:buNone/>
              <a:defRPr/>
            </a:pPr>
            <a:endParaRPr lang="en-US" sz="2500" dirty="0">
              <a:solidFill>
                <a:prstClr val="black"/>
              </a:solidFill>
              <a:ea typeface="Tahoma" pitchFamily="34" charset="0"/>
              <a:cs typeface="Tahoma" pitchFamily="34" charset="0"/>
            </a:endParaRPr>
          </a:p>
          <a:p>
            <a:pPr lvl="1" fontAlgn="auto">
              <a:spcBef>
                <a:spcPts val="0"/>
              </a:spcBef>
              <a:spcAft>
                <a:spcPts val="0"/>
              </a:spcAft>
              <a:defRPr/>
            </a:pPr>
            <a:endParaRPr lang="en-US" sz="2100" kern="1200" dirty="0" smtClean="0">
              <a:solidFill>
                <a:prstClr val="black"/>
              </a:solidFill>
              <a:ea typeface="Tahoma" pitchFamily="34" charset="0"/>
              <a:cs typeface="Tahoma" pitchFamily="34" charset="0"/>
            </a:endParaRPr>
          </a:p>
          <a:p>
            <a:pPr fontAlgn="auto">
              <a:spcBef>
                <a:spcPts val="0"/>
              </a:spcBef>
              <a:spcAft>
                <a:spcPts val="0"/>
              </a:spcAft>
              <a:defRPr/>
            </a:pPr>
            <a:endParaRPr lang="en-US" sz="2500" dirty="0">
              <a:solidFill>
                <a:prstClr val="black"/>
              </a:solidFill>
              <a:ea typeface="Tahoma" pitchFamily="34" charset="0"/>
              <a:cs typeface="Tahoma" pitchFamily="34" charset="0"/>
            </a:endParaRPr>
          </a:p>
          <a:p>
            <a:pPr marL="457200" lvl="1" indent="0" fontAlgn="auto">
              <a:spcBef>
                <a:spcPts val="0"/>
              </a:spcBef>
              <a:spcAft>
                <a:spcPts val="0"/>
              </a:spcAft>
              <a:buFontTx/>
              <a:buNone/>
              <a:defRPr/>
            </a:pPr>
            <a:endParaRPr lang="en-US" sz="1500" kern="1200" dirty="0" smtClean="0">
              <a:solidFill>
                <a:prstClr val="black"/>
              </a:solidFill>
              <a:ea typeface="Tahoma" pitchFamily="34" charset="0"/>
              <a:cs typeface="Tahoma" pitchFamily="34" charset="0"/>
            </a:endParaRPr>
          </a:p>
          <a:p>
            <a:pPr marL="457200" lvl="1" indent="0" fontAlgn="auto">
              <a:spcAft>
                <a:spcPts val="0"/>
              </a:spcAft>
              <a:buFontTx/>
              <a:buNone/>
              <a:defRPr/>
            </a:pPr>
            <a:endParaRPr lang="en-US" sz="800" kern="1200" dirty="0">
              <a:solidFill>
                <a:prstClr val="black"/>
              </a:solidFill>
              <a:ea typeface="Tahoma" pitchFamily="34" charset="0"/>
              <a:cs typeface="Tahoma" pitchFamily="34" charset="0"/>
            </a:endParaRPr>
          </a:p>
          <a:p>
            <a:pPr marL="0" indent="0" fontAlgn="auto">
              <a:spcAft>
                <a:spcPts val="0"/>
              </a:spcAft>
              <a:buFontTx/>
              <a:buNone/>
              <a:defRPr/>
            </a:pPr>
            <a:endParaRPr lang="en-US" sz="1500" kern="1200" dirty="0">
              <a:solidFill>
                <a:prstClr val="black"/>
              </a:solidFill>
              <a:ea typeface="Tahoma" pitchFamily="34" charset="0"/>
              <a:cs typeface="Tahoma" pitchFamily="34" charset="0"/>
            </a:endParaRPr>
          </a:p>
          <a:p>
            <a:pPr>
              <a:defRPr/>
            </a:pPr>
            <a:endParaRPr lang="en-US" sz="1500" dirty="0"/>
          </a:p>
        </p:txBody>
      </p:sp>
      <p:pic>
        <p:nvPicPr>
          <p:cNvPr id="6" name="Picture 5" descr="L:\Graphics &amp; Pictures\Turnover Damage\smokey items display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026" y="4258282"/>
            <a:ext cx="1643974" cy="123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38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defRPr/>
            </a:pPr>
            <a:r>
              <a:rPr lang="en-US" sz="3600" b="1" dirty="0" smtClean="0">
                <a:solidFill>
                  <a:srgbClr val="0070C0"/>
                </a:solidFill>
              </a:rPr>
              <a:t>Tips for Working with Residents on </a:t>
            </a:r>
            <a:br>
              <a:rPr lang="en-US" sz="3600" b="1" dirty="0" smtClean="0">
                <a:solidFill>
                  <a:srgbClr val="0070C0"/>
                </a:solidFill>
              </a:rPr>
            </a:br>
            <a:r>
              <a:rPr lang="en-US" sz="3600" b="1" dirty="0" smtClean="0">
                <a:solidFill>
                  <a:srgbClr val="0070C0"/>
                </a:solidFill>
              </a:rPr>
              <a:t>Smoke-Free Policy Issues</a:t>
            </a:r>
            <a:endParaRPr lang="en-US" sz="3600" b="1" dirty="0">
              <a:solidFill>
                <a:srgbClr val="0070C0"/>
              </a:solidFill>
            </a:endParaRPr>
          </a:p>
        </p:txBody>
      </p:sp>
      <p:sp>
        <p:nvSpPr>
          <p:cNvPr id="3" name="Content Placeholder 2"/>
          <p:cNvSpPr>
            <a:spLocks noGrp="1"/>
          </p:cNvSpPr>
          <p:nvPr>
            <p:ph idx="1"/>
          </p:nvPr>
        </p:nvSpPr>
        <p:spPr>
          <a:xfrm>
            <a:off x="685800" y="1447800"/>
            <a:ext cx="7772400" cy="4724400"/>
          </a:xfrm>
        </p:spPr>
        <p:txBody>
          <a:bodyPr/>
          <a:lstStyle/>
          <a:p>
            <a:pPr fontAlgn="auto">
              <a:spcBef>
                <a:spcPts val="0"/>
              </a:spcBef>
              <a:spcAft>
                <a:spcPts val="0"/>
              </a:spcAft>
              <a:defRPr/>
            </a:pPr>
            <a:r>
              <a:rPr lang="en-US" sz="2500" dirty="0" smtClean="0">
                <a:solidFill>
                  <a:prstClr val="black"/>
                </a:solidFill>
                <a:ea typeface="Tahoma" pitchFamily="34" charset="0"/>
                <a:cs typeface="Tahoma" pitchFamily="34" charset="0"/>
              </a:rPr>
              <a:t>Seek input.</a:t>
            </a:r>
          </a:p>
          <a:p>
            <a:pPr marL="0" indent="0" fontAlgn="auto">
              <a:spcBef>
                <a:spcPts val="0"/>
              </a:spcBef>
              <a:spcAft>
                <a:spcPts val="0"/>
              </a:spcAft>
              <a:buNone/>
              <a:defRPr/>
            </a:pPr>
            <a:endParaRPr lang="en-US" sz="2500" kern="1200" dirty="0" smtClean="0">
              <a:solidFill>
                <a:prstClr val="black"/>
              </a:solidFill>
              <a:ea typeface="Tahoma" pitchFamily="34" charset="0"/>
              <a:cs typeface="Tahoma" pitchFamily="34" charset="0"/>
            </a:endParaRPr>
          </a:p>
          <a:p>
            <a:pPr fontAlgn="auto">
              <a:spcBef>
                <a:spcPts val="0"/>
              </a:spcBef>
              <a:spcAft>
                <a:spcPts val="0"/>
              </a:spcAft>
              <a:buFont typeface="Arial" pitchFamily="34" charset="0"/>
              <a:buChar char="•"/>
              <a:defRPr/>
            </a:pPr>
            <a:r>
              <a:rPr lang="en-US" sz="2500" kern="1200" dirty="0" smtClean="0">
                <a:solidFill>
                  <a:prstClr val="black"/>
                </a:solidFill>
                <a:ea typeface="Tahoma" pitchFamily="34" charset="0"/>
                <a:cs typeface="Tahoma" pitchFamily="34" charset="0"/>
              </a:rPr>
              <a:t>Acknowledge </a:t>
            </a:r>
            <a:r>
              <a:rPr lang="en-US" sz="2500" kern="1200" dirty="0">
                <a:solidFill>
                  <a:prstClr val="black"/>
                </a:solidFill>
                <a:ea typeface="Tahoma" pitchFamily="34" charset="0"/>
                <a:cs typeface="Tahoma" pitchFamily="34" charset="0"/>
              </a:rPr>
              <a:t>and </a:t>
            </a:r>
            <a:r>
              <a:rPr lang="en-US" sz="2500" kern="1200" dirty="0" smtClean="0">
                <a:solidFill>
                  <a:prstClr val="black"/>
                </a:solidFill>
                <a:ea typeface="Tahoma" pitchFamily="34" charset="0"/>
                <a:cs typeface="Tahoma" pitchFamily="34" charset="0"/>
              </a:rPr>
              <a:t>address </a:t>
            </a:r>
            <a:r>
              <a:rPr lang="en-US" sz="2500" kern="1200" dirty="0">
                <a:solidFill>
                  <a:prstClr val="black"/>
                </a:solidFill>
                <a:ea typeface="Tahoma" pitchFamily="34" charset="0"/>
                <a:cs typeface="Tahoma" pitchFamily="34" charset="0"/>
              </a:rPr>
              <a:t>resident </a:t>
            </a:r>
            <a:r>
              <a:rPr lang="en-US" sz="2500" kern="1200" dirty="0" smtClean="0">
                <a:solidFill>
                  <a:prstClr val="black"/>
                </a:solidFill>
                <a:ea typeface="Tahoma" pitchFamily="34" charset="0"/>
                <a:cs typeface="Tahoma" pitchFamily="34" charset="0"/>
              </a:rPr>
              <a:t>concerns. </a:t>
            </a:r>
          </a:p>
          <a:p>
            <a:pPr marL="0" indent="0" fontAlgn="auto">
              <a:spcBef>
                <a:spcPts val="0"/>
              </a:spcBef>
              <a:spcAft>
                <a:spcPts val="0"/>
              </a:spcAft>
              <a:buNone/>
              <a:defRPr/>
            </a:pPr>
            <a:endParaRPr lang="en-US" sz="2500" kern="1200" dirty="0" smtClean="0">
              <a:solidFill>
                <a:prstClr val="black"/>
              </a:solidFill>
              <a:ea typeface="Tahoma" pitchFamily="34" charset="0"/>
              <a:cs typeface="Tahoma" pitchFamily="34" charset="0"/>
            </a:endParaRPr>
          </a:p>
          <a:p>
            <a:pPr lvl="0" fontAlgn="auto">
              <a:spcBef>
                <a:spcPts val="0"/>
              </a:spcBef>
              <a:spcAft>
                <a:spcPts val="0"/>
              </a:spcAft>
              <a:defRPr/>
            </a:pPr>
            <a:r>
              <a:rPr lang="en-US" sz="2500" dirty="0">
                <a:solidFill>
                  <a:prstClr val="black"/>
                </a:solidFill>
                <a:ea typeface="Tahoma" pitchFamily="34" charset="0"/>
                <a:cs typeface="Tahoma" pitchFamily="34" charset="0"/>
              </a:rPr>
              <a:t>Be positive and compassionate</a:t>
            </a:r>
            <a:r>
              <a:rPr lang="en-US" sz="2500" dirty="0" smtClean="0">
                <a:solidFill>
                  <a:prstClr val="black"/>
                </a:solidFill>
                <a:ea typeface="Tahoma" pitchFamily="34" charset="0"/>
                <a:cs typeface="Tahoma" pitchFamily="34" charset="0"/>
              </a:rPr>
              <a:t>.</a:t>
            </a:r>
          </a:p>
          <a:p>
            <a:pPr marL="0" lvl="0" indent="0" fontAlgn="auto">
              <a:spcBef>
                <a:spcPts val="0"/>
              </a:spcBef>
              <a:spcAft>
                <a:spcPts val="0"/>
              </a:spcAft>
              <a:buNone/>
              <a:defRPr/>
            </a:pPr>
            <a:endParaRPr lang="en-US" sz="2500" dirty="0" smtClean="0">
              <a:solidFill>
                <a:prstClr val="black"/>
              </a:solidFill>
              <a:ea typeface="Tahoma" pitchFamily="34" charset="0"/>
              <a:cs typeface="Tahoma" pitchFamily="34" charset="0"/>
            </a:endParaRPr>
          </a:p>
          <a:p>
            <a:pPr fontAlgn="auto">
              <a:spcBef>
                <a:spcPts val="0"/>
              </a:spcBef>
              <a:spcAft>
                <a:spcPts val="0"/>
              </a:spcAft>
              <a:defRPr/>
            </a:pPr>
            <a:r>
              <a:rPr lang="en-US" sz="2500" dirty="0">
                <a:solidFill>
                  <a:prstClr val="black"/>
                </a:solidFill>
                <a:ea typeface="Tahoma" pitchFamily="34" charset="0"/>
                <a:cs typeface="Tahoma" pitchFamily="34" charset="0"/>
              </a:rPr>
              <a:t>Utilize culturally-appropriate messaging. </a:t>
            </a:r>
            <a:endParaRPr lang="en-US" sz="2500" dirty="0" smtClean="0">
              <a:solidFill>
                <a:prstClr val="black"/>
              </a:solidFill>
              <a:ea typeface="Tahoma" pitchFamily="34" charset="0"/>
              <a:cs typeface="Tahoma" pitchFamily="34" charset="0"/>
            </a:endParaRPr>
          </a:p>
          <a:p>
            <a:pPr marL="0" indent="0" fontAlgn="auto">
              <a:spcBef>
                <a:spcPts val="0"/>
              </a:spcBef>
              <a:spcAft>
                <a:spcPts val="0"/>
              </a:spcAft>
              <a:buNone/>
              <a:defRPr/>
            </a:pPr>
            <a:endParaRPr lang="en-US" sz="2500" dirty="0" smtClean="0">
              <a:solidFill>
                <a:prstClr val="black"/>
              </a:solidFill>
              <a:ea typeface="Tahoma" pitchFamily="34" charset="0"/>
              <a:cs typeface="Tahoma" pitchFamily="34" charset="0"/>
            </a:endParaRPr>
          </a:p>
          <a:p>
            <a:pPr fontAlgn="auto">
              <a:spcBef>
                <a:spcPts val="0"/>
              </a:spcBef>
              <a:spcAft>
                <a:spcPts val="0"/>
              </a:spcAft>
              <a:defRPr/>
            </a:pPr>
            <a:r>
              <a:rPr lang="en-US" sz="2500" kern="1200" dirty="0" smtClean="0">
                <a:solidFill>
                  <a:prstClr val="black"/>
                </a:solidFill>
                <a:ea typeface="Tahoma" pitchFamily="34" charset="0"/>
                <a:cs typeface="Tahoma" pitchFamily="34" charset="0"/>
              </a:rPr>
              <a:t>Provide cessation resources.</a:t>
            </a:r>
          </a:p>
          <a:p>
            <a:pPr fontAlgn="auto">
              <a:spcBef>
                <a:spcPts val="0"/>
              </a:spcBef>
              <a:spcAft>
                <a:spcPts val="0"/>
              </a:spcAft>
              <a:defRPr/>
            </a:pPr>
            <a:endParaRPr lang="en-US" sz="2500" dirty="0">
              <a:solidFill>
                <a:prstClr val="black"/>
              </a:solidFill>
              <a:ea typeface="Tahoma" pitchFamily="34" charset="0"/>
              <a:cs typeface="Tahoma" pitchFamily="34" charset="0"/>
            </a:endParaRPr>
          </a:p>
          <a:p>
            <a:pPr fontAlgn="auto">
              <a:spcBef>
                <a:spcPts val="0"/>
              </a:spcBef>
              <a:spcAft>
                <a:spcPts val="0"/>
              </a:spcAft>
              <a:defRPr/>
            </a:pPr>
            <a:r>
              <a:rPr lang="en-US" sz="2500" kern="1200" dirty="0" smtClean="0">
                <a:solidFill>
                  <a:prstClr val="black"/>
                </a:solidFill>
                <a:ea typeface="Tahoma" pitchFamily="34" charset="0"/>
                <a:cs typeface="Tahoma" pitchFamily="34" charset="0"/>
              </a:rPr>
              <a:t>Engage social service providers and </a:t>
            </a:r>
          </a:p>
          <a:p>
            <a:pPr marL="0" indent="0" fontAlgn="auto">
              <a:spcBef>
                <a:spcPts val="0"/>
              </a:spcBef>
              <a:spcAft>
                <a:spcPts val="0"/>
              </a:spcAft>
              <a:buNone/>
              <a:defRPr/>
            </a:pPr>
            <a:r>
              <a:rPr lang="en-US" sz="2500" dirty="0">
                <a:solidFill>
                  <a:prstClr val="black"/>
                </a:solidFill>
                <a:ea typeface="Tahoma" pitchFamily="34" charset="0"/>
                <a:cs typeface="Tahoma" pitchFamily="34" charset="0"/>
              </a:rPr>
              <a:t> </a:t>
            </a:r>
            <a:r>
              <a:rPr lang="en-US" sz="2500" dirty="0" smtClean="0">
                <a:solidFill>
                  <a:prstClr val="black"/>
                </a:solidFill>
                <a:ea typeface="Tahoma" pitchFamily="34" charset="0"/>
                <a:cs typeface="Tahoma" pitchFamily="34" charset="0"/>
              </a:rPr>
              <a:t>    resident associations.</a:t>
            </a:r>
            <a:endParaRPr lang="en-US" sz="2500" kern="1200" dirty="0" smtClean="0">
              <a:solidFill>
                <a:prstClr val="black"/>
              </a:solidFill>
              <a:ea typeface="Tahoma" pitchFamily="34" charset="0"/>
              <a:cs typeface="Tahoma" pitchFamily="34" charset="0"/>
            </a:endParaRPr>
          </a:p>
          <a:p>
            <a:pPr marL="457200" lvl="1" indent="0" fontAlgn="auto">
              <a:spcBef>
                <a:spcPts val="0"/>
              </a:spcBef>
              <a:spcAft>
                <a:spcPts val="0"/>
              </a:spcAft>
              <a:buFontTx/>
              <a:buNone/>
              <a:defRPr/>
            </a:pPr>
            <a:endParaRPr lang="en-US" sz="2200" kern="1200" dirty="0" smtClean="0">
              <a:solidFill>
                <a:prstClr val="black"/>
              </a:solidFill>
              <a:ea typeface="Tahoma" pitchFamily="34" charset="0"/>
              <a:cs typeface="Tahoma" pitchFamily="34" charset="0"/>
            </a:endParaRPr>
          </a:p>
          <a:p>
            <a:pPr marL="457200" lvl="1" indent="0" fontAlgn="auto">
              <a:spcAft>
                <a:spcPts val="0"/>
              </a:spcAft>
              <a:buFontTx/>
              <a:buNone/>
              <a:defRPr/>
            </a:pPr>
            <a:endParaRPr lang="en-US" sz="2200" kern="1200" dirty="0">
              <a:solidFill>
                <a:prstClr val="black"/>
              </a:solidFill>
              <a:ea typeface="Tahoma" pitchFamily="34" charset="0"/>
              <a:cs typeface="Tahoma" pitchFamily="34" charset="0"/>
            </a:endParaRPr>
          </a:p>
          <a:p>
            <a:pPr marL="0" indent="0" fontAlgn="auto">
              <a:spcAft>
                <a:spcPts val="0"/>
              </a:spcAft>
              <a:buFontTx/>
              <a:buNone/>
              <a:defRPr/>
            </a:pPr>
            <a:endParaRPr lang="en-US" sz="2200" kern="1200" dirty="0">
              <a:solidFill>
                <a:prstClr val="black"/>
              </a:solidFill>
              <a:ea typeface="Tahoma" pitchFamily="34" charset="0"/>
              <a:cs typeface="Tahoma" pitchFamily="34" charset="0"/>
            </a:endParaRPr>
          </a:p>
          <a:p>
            <a:pPr>
              <a:defRPr/>
            </a:pPr>
            <a:endParaRPr lang="en-US" sz="2200" dirty="0"/>
          </a:p>
        </p:txBody>
      </p:sp>
      <p:pic>
        <p:nvPicPr>
          <p:cNvPr id="6146" name="Picture 2" descr="L:\Graphics &amp; Pictures\Stock Photos\Tenants\iStock_000002678726Smal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629" y="4409774"/>
            <a:ext cx="2228088" cy="152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3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4000" b="1" dirty="0" smtClean="0">
                <a:solidFill>
                  <a:srgbClr val="0070C0"/>
                </a:solidFill>
              </a:rPr>
              <a:t>How Can I Support the Movement?</a:t>
            </a:r>
            <a:endParaRPr lang="en-US" sz="4000" b="1" dirty="0">
              <a:solidFill>
                <a:srgbClr val="0070C0"/>
              </a:solidFill>
            </a:endParaRPr>
          </a:p>
        </p:txBody>
      </p:sp>
      <p:sp>
        <p:nvSpPr>
          <p:cNvPr id="3" name="Content Placeholder 2"/>
          <p:cNvSpPr>
            <a:spLocks noGrp="1"/>
          </p:cNvSpPr>
          <p:nvPr>
            <p:ph idx="1"/>
          </p:nvPr>
        </p:nvSpPr>
        <p:spPr>
          <a:xfrm>
            <a:off x="533400" y="1600200"/>
            <a:ext cx="7772400" cy="4724400"/>
          </a:xfrm>
        </p:spPr>
        <p:txBody>
          <a:bodyPr/>
          <a:lstStyle/>
          <a:p>
            <a:r>
              <a:rPr lang="en-US" sz="2200" dirty="0" smtClean="0"/>
              <a:t>Connect with a local smoke-free housing program.</a:t>
            </a:r>
          </a:p>
          <a:p>
            <a:pPr marL="0" indent="0">
              <a:buNone/>
            </a:pPr>
            <a:endParaRPr lang="en-US" sz="1000" dirty="0" smtClean="0"/>
          </a:p>
          <a:p>
            <a:r>
              <a:rPr lang="en-US" sz="2200" dirty="0" smtClean="0"/>
              <a:t>Incorporate efforts into current work, or start a local initiative.</a:t>
            </a:r>
          </a:p>
          <a:p>
            <a:pPr marL="0" indent="0">
              <a:buNone/>
            </a:pPr>
            <a:endParaRPr lang="en-US" sz="1000" dirty="0" smtClean="0"/>
          </a:p>
          <a:p>
            <a:r>
              <a:rPr lang="en-US" sz="2200" dirty="0" smtClean="0"/>
              <a:t>Participate in events that promote smoke-free policies.</a:t>
            </a:r>
          </a:p>
          <a:p>
            <a:pPr marL="0" indent="0">
              <a:buNone/>
            </a:pPr>
            <a:endParaRPr lang="en-US" sz="1000" dirty="0" smtClean="0"/>
          </a:p>
          <a:p>
            <a:r>
              <a:rPr lang="en-US" sz="2200" dirty="0" smtClean="0"/>
              <a:t>Fund community partners already working on smoke-free housing initiatives.</a:t>
            </a:r>
          </a:p>
          <a:p>
            <a:pPr marL="0" indent="0">
              <a:buNone/>
            </a:pPr>
            <a:endParaRPr lang="en-US" sz="1000" dirty="0" smtClean="0"/>
          </a:p>
          <a:p>
            <a:r>
              <a:rPr lang="en-US" sz="2200" dirty="0"/>
              <a:t>P</a:t>
            </a:r>
            <a:r>
              <a:rPr lang="en-US" sz="2200" dirty="0" smtClean="0"/>
              <a:t>articipate in, or create, a smoke-free housing coalition.</a:t>
            </a:r>
          </a:p>
          <a:p>
            <a:pPr marL="0" indent="0">
              <a:buNone/>
            </a:pPr>
            <a:endParaRPr lang="en-US" sz="1000" dirty="0" smtClean="0"/>
          </a:p>
          <a:p>
            <a:r>
              <a:rPr lang="en-US" sz="2200" dirty="0" smtClean="0"/>
              <a:t>Distribute information about the benefits to your colleagues and broader asthma networks.</a:t>
            </a:r>
          </a:p>
          <a:p>
            <a:pPr marL="0" indent="0">
              <a:buNone/>
            </a:pPr>
            <a:endParaRPr lang="en-US" sz="1000" dirty="0" smtClean="0"/>
          </a:p>
          <a:p>
            <a:r>
              <a:rPr lang="en-US" sz="2200" dirty="0" smtClean="0"/>
              <a:t>Educate property managers on healthy housing issues.</a:t>
            </a:r>
          </a:p>
          <a:p>
            <a:pPr marL="0" indent="0">
              <a:buNone/>
            </a:pPr>
            <a:endParaRPr lang="en-US" sz="2200" dirty="0" smtClean="0"/>
          </a:p>
          <a:p>
            <a:pPr>
              <a:buNone/>
            </a:pPr>
            <a:endParaRPr lang="en-US" sz="2200" dirty="0" smtClean="0"/>
          </a:p>
        </p:txBody>
      </p:sp>
    </p:spTree>
    <p:extLst>
      <p:ext uri="{BB962C8B-B14F-4D97-AF65-F5344CB8AC3E}">
        <p14:creationId xmlns:p14="http://schemas.microsoft.com/office/powerpoint/2010/main" val="2568454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391400" cy="990600"/>
          </a:xfrm>
        </p:spPr>
        <p:txBody>
          <a:bodyPr/>
          <a:lstStyle/>
          <a:p>
            <a:r>
              <a:rPr lang="en-US" sz="3600" b="1" dirty="0" smtClean="0">
                <a:solidFill>
                  <a:srgbClr val="0070C0"/>
                </a:solidFill>
              </a:rPr>
              <a:t>Connect With a Smoke-Free Housing Program Near You!</a:t>
            </a:r>
            <a:endParaRPr lang="en-US" sz="3600" b="1" dirty="0">
              <a:solidFill>
                <a:srgbClr val="0070C0"/>
              </a:solidFill>
            </a:endParaRPr>
          </a:p>
        </p:txBody>
      </p:sp>
      <p:sp>
        <p:nvSpPr>
          <p:cNvPr id="3" name="Content Placeholder 2"/>
          <p:cNvSpPr>
            <a:spLocks noGrp="1"/>
          </p:cNvSpPr>
          <p:nvPr>
            <p:ph idx="1"/>
          </p:nvPr>
        </p:nvSpPr>
        <p:spPr>
          <a:xfrm>
            <a:off x="304800" y="1676400"/>
            <a:ext cx="8153400" cy="4724400"/>
          </a:xfrm>
        </p:spPr>
        <p:txBody>
          <a:bodyPr/>
          <a:lstStyle/>
          <a:p>
            <a:pPr marL="0" indent="0" algn="ctr">
              <a:spcBef>
                <a:spcPts val="0"/>
              </a:spcBef>
              <a:buNone/>
            </a:pPr>
            <a:r>
              <a:rPr lang="en-US" sz="2200" dirty="0" smtClean="0"/>
              <a:t>(1) Global </a:t>
            </a:r>
            <a:r>
              <a:rPr lang="en-US" sz="2200" dirty="0"/>
              <a:t>Directory of Smoke-Free Multi-Housing </a:t>
            </a:r>
            <a:r>
              <a:rPr lang="en-US" sz="2200" dirty="0" smtClean="0"/>
              <a:t>Programs:</a:t>
            </a:r>
          </a:p>
          <a:p>
            <a:pPr marL="0" indent="0" algn="ctr">
              <a:spcBef>
                <a:spcPts val="0"/>
              </a:spcBef>
              <a:buNone/>
            </a:pPr>
            <a:r>
              <a:rPr lang="en-US" sz="1600" dirty="0" smtClean="0">
                <a:hlinkClick r:id="rId3"/>
              </a:rPr>
              <a:t>www.mnsmokefreehousing.org/organizations/Resources</a:t>
            </a:r>
            <a:endParaRPr lang="en-US" sz="1600" dirty="0" smtClean="0"/>
          </a:p>
          <a:p>
            <a:pPr marL="0" indent="0" algn="ctr">
              <a:buNone/>
            </a:pPr>
            <a:endParaRPr lang="en-US" sz="1600" dirty="0"/>
          </a:p>
          <a:p>
            <a:pPr marL="0" indent="0" algn="ctr">
              <a:spcBef>
                <a:spcPts val="0"/>
              </a:spcBef>
              <a:buNone/>
            </a:pPr>
            <a:r>
              <a:rPr lang="en-US" sz="2200" dirty="0" smtClean="0"/>
              <a:t>(2) National Smoke-Free Housing Listserv:</a:t>
            </a:r>
          </a:p>
          <a:p>
            <a:pPr marL="0" indent="0" algn="ctr">
              <a:spcBef>
                <a:spcPts val="0"/>
              </a:spcBef>
              <a:buNone/>
            </a:pPr>
            <a:r>
              <a:rPr lang="en-US" sz="2200" dirty="0" smtClean="0"/>
              <a:t>Contact: tcsg@tcsg.org</a:t>
            </a:r>
          </a:p>
          <a:p>
            <a:pPr marL="0" indent="0">
              <a:buNone/>
            </a:pPr>
            <a:endParaRPr lang="en-US" sz="2200" dirty="0" smtClean="0"/>
          </a:p>
          <a:p>
            <a:pPr marL="0" indent="0">
              <a:buNone/>
            </a:pPr>
            <a:endParaRPr lang="en-US" sz="1500" dirty="0" smtClean="0"/>
          </a:p>
          <a:p>
            <a:pPr marL="0" indent="0">
              <a:buNone/>
            </a:pPr>
            <a:endParaRPr lang="en-US" sz="1500" dirty="0" smtClean="0"/>
          </a:p>
          <a:p>
            <a:pPr marL="0" indent="0">
              <a:buNone/>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4479" y="4294369"/>
            <a:ext cx="1218522" cy="183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743" y="4768732"/>
            <a:ext cx="1329788" cy="163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1378" y="5506135"/>
            <a:ext cx="2167261" cy="89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3922113"/>
            <a:ext cx="1266825" cy="134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3922113"/>
            <a:ext cx="24288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7400" y="5046375"/>
            <a:ext cx="11715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4179436"/>
            <a:ext cx="1981200" cy="57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840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87394" y="514047"/>
            <a:ext cx="7776519" cy="990600"/>
          </a:xfrm>
        </p:spPr>
        <p:txBody>
          <a:bodyPr/>
          <a:lstStyle/>
          <a:p>
            <a:r>
              <a:rPr lang="en-US" sz="3600" b="1" dirty="0" smtClean="0">
                <a:solidFill>
                  <a:srgbClr val="0070C0"/>
                </a:solidFill>
              </a:rPr>
              <a:t>Learn More: Free Webinars on </a:t>
            </a:r>
            <a:br>
              <a:rPr lang="en-US" sz="3600" b="1" dirty="0" smtClean="0">
                <a:solidFill>
                  <a:srgbClr val="0070C0"/>
                </a:solidFill>
              </a:rPr>
            </a:br>
            <a:r>
              <a:rPr lang="en-US" sz="3600" b="1" dirty="0" smtClean="0">
                <a:solidFill>
                  <a:srgbClr val="0070C0"/>
                </a:solidFill>
              </a:rPr>
              <a:t>Program Development</a:t>
            </a:r>
          </a:p>
        </p:txBody>
      </p:sp>
      <p:sp>
        <p:nvSpPr>
          <p:cNvPr id="9219" name="Rectangle 3"/>
          <p:cNvSpPr>
            <a:spLocks noGrp="1" noChangeArrowheads="1"/>
          </p:cNvSpPr>
          <p:nvPr>
            <p:ph type="body" idx="1"/>
          </p:nvPr>
        </p:nvSpPr>
        <p:spPr/>
        <p:txBody>
          <a:bodyPr/>
          <a:lstStyle/>
          <a:p>
            <a:pPr marL="0" lvl="0" indent="0" algn="ctr" eaLnBrk="1" hangingPunct="1">
              <a:spcBef>
                <a:spcPct val="50000"/>
              </a:spcBef>
              <a:buNone/>
            </a:pPr>
            <a:r>
              <a:rPr lang="en-US" sz="2200" kern="1200" dirty="0">
                <a:solidFill>
                  <a:srgbClr val="000000"/>
                </a:solidFill>
                <a:latin typeface="Tahoma" pitchFamily="34" charset="0"/>
              </a:rPr>
              <a:t>View archives and recorded webinars at:</a:t>
            </a:r>
            <a:br>
              <a:rPr lang="en-US" sz="2200" kern="1200" dirty="0">
                <a:solidFill>
                  <a:srgbClr val="000000"/>
                </a:solidFill>
                <a:latin typeface="Tahoma" pitchFamily="34" charset="0"/>
              </a:rPr>
            </a:br>
            <a:r>
              <a:rPr lang="en-US" sz="2000" u="sng" kern="1200" dirty="0">
                <a:solidFill>
                  <a:srgbClr val="000000"/>
                </a:solidFill>
                <a:hlinkClick r:id="rId3"/>
              </a:rPr>
              <a:t>http://www.mnsmokefreehousing.org/organizations/archivedweb</a:t>
            </a:r>
            <a:endParaRPr lang="en-US" sz="2000" kern="1200" dirty="0">
              <a:solidFill>
                <a:srgbClr val="000000"/>
              </a:solidFill>
            </a:endParaRPr>
          </a:p>
          <a:p>
            <a:endParaRPr lang="en-US" dirty="0" smtClean="0"/>
          </a:p>
        </p:txBody>
      </p:sp>
      <p:pic>
        <p:nvPicPr>
          <p:cNvPr id="9220" name="Picture 4" descr="SF MUH Program Continuum Heading_Pag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4" y="1671637"/>
            <a:ext cx="90725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SF MUH Program Continuum Heading_Page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55" y="3733800"/>
            <a:ext cx="907256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6733" y="5627991"/>
            <a:ext cx="8229600" cy="738664"/>
          </a:xfrm>
          <a:prstGeom prst="rect">
            <a:avLst/>
          </a:prstGeom>
        </p:spPr>
        <p:txBody>
          <a:bodyPr wrap="square">
            <a:spAutoFit/>
          </a:bodyPr>
          <a:lstStyle/>
          <a:p>
            <a:pPr lvl="0" algn="ctr" fontAlgn="base">
              <a:spcBef>
                <a:spcPct val="50000"/>
              </a:spcBef>
              <a:spcAft>
                <a:spcPct val="0"/>
              </a:spcAft>
            </a:pPr>
            <a:r>
              <a:rPr lang="en-US" sz="2200" dirty="0">
                <a:solidFill>
                  <a:srgbClr val="000000"/>
                </a:solidFill>
                <a:latin typeface="Tahoma" pitchFamily="34" charset="0"/>
              </a:rPr>
              <a:t>View archives and recorded webinars </a:t>
            </a:r>
            <a:r>
              <a:rPr lang="en-US" sz="2200" dirty="0" smtClean="0">
                <a:solidFill>
                  <a:srgbClr val="000000"/>
                </a:solidFill>
                <a:latin typeface="Tahoma" pitchFamily="34" charset="0"/>
              </a:rPr>
              <a:t>at</a:t>
            </a:r>
            <a:r>
              <a:rPr lang="en-US" sz="2200" dirty="0">
                <a:solidFill>
                  <a:srgbClr val="000000"/>
                </a:solidFill>
                <a:latin typeface="Tahoma" pitchFamily="34" charset="0"/>
              </a:rPr>
              <a:t/>
            </a:r>
            <a:br>
              <a:rPr lang="en-US" sz="2200" dirty="0">
                <a:solidFill>
                  <a:srgbClr val="000000"/>
                </a:solidFill>
                <a:latin typeface="Tahoma" pitchFamily="34" charset="0"/>
              </a:rPr>
            </a:br>
            <a:r>
              <a:rPr lang="en-US" sz="2000" u="sng" dirty="0" smtClean="0">
                <a:solidFill>
                  <a:srgbClr val="000000"/>
                </a:solidFill>
                <a:hlinkClick r:id="rId3"/>
              </a:rPr>
              <a:t>www.mnsmokefreehousing.org/organizations/archivedweb</a:t>
            </a:r>
            <a:endParaRPr lang="en-US" sz="2000" dirty="0">
              <a:solidFill>
                <a:srgbClr val="000000"/>
              </a:solidFill>
            </a:endParaRPr>
          </a:p>
        </p:txBody>
      </p:sp>
    </p:spTree>
    <p:extLst>
      <p:ext uri="{BB962C8B-B14F-4D97-AF65-F5344CB8AC3E}">
        <p14:creationId xmlns:p14="http://schemas.microsoft.com/office/powerpoint/2010/main" val="3845089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87" y="565092"/>
            <a:ext cx="7391400" cy="751703"/>
          </a:xfrm>
        </p:spPr>
        <p:txBody>
          <a:bodyPr/>
          <a:lstStyle/>
          <a:p>
            <a:r>
              <a:rPr lang="en-US" sz="3600" b="1" dirty="0" smtClean="0">
                <a:solidFill>
                  <a:srgbClr val="0070C0"/>
                </a:solidFill>
              </a:rPr>
              <a:t>Resources to Help Build Your Program</a:t>
            </a:r>
            <a:endParaRPr lang="en-US" sz="3600" b="1" dirty="0">
              <a:solidFill>
                <a:srgbClr val="0070C0"/>
              </a:solidFill>
            </a:endParaRPr>
          </a:p>
        </p:txBody>
      </p:sp>
      <p:sp>
        <p:nvSpPr>
          <p:cNvPr id="3" name="Content Placeholder 2"/>
          <p:cNvSpPr>
            <a:spLocks noGrp="1"/>
          </p:cNvSpPr>
          <p:nvPr>
            <p:ph idx="1"/>
          </p:nvPr>
        </p:nvSpPr>
        <p:spPr>
          <a:xfrm>
            <a:off x="387213" y="1841157"/>
            <a:ext cx="5754130" cy="1334530"/>
          </a:xfrm>
        </p:spPr>
        <p:txBody>
          <a:bodyPr/>
          <a:lstStyle/>
          <a:p>
            <a:pPr marL="0" lvl="0" indent="0" algn="ctr">
              <a:spcBef>
                <a:spcPts val="0"/>
              </a:spcBef>
              <a:buNone/>
            </a:pPr>
            <a:r>
              <a:rPr lang="en-US" sz="3000" dirty="0" smtClean="0">
                <a:solidFill>
                  <a:srgbClr val="000000"/>
                </a:solidFill>
              </a:rPr>
              <a:t>Developing </a:t>
            </a:r>
            <a:r>
              <a:rPr lang="en-US" sz="3000" dirty="0">
                <a:solidFill>
                  <a:srgbClr val="000000"/>
                </a:solidFill>
              </a:rPr>
              <a:t>a Smoke-Free </a:t>
            </a:r>
            <a:endParaRPr lang="en-US" sz="3000" dirty="0" smtClean="0">
              <a:solidFill>
                <a:srgbClr val="000000"/>
              </a:solidFill>
            </a:endParaRPr>
          </a:p>
          <a:p>
            <a:pPr marL="0" lvl="0" indent="0" algn="ctr">
              <a:spcBef>
                <a:spcPts val="0"/>
              </a:spcBef>
              <a:buNone/>
            </a:pPr>
            <a:r>
              <a:rPr lang="en-US" sz="3000" dirty="0" smtClean="0">
                <a:solidFill>
                  <a:srgbClr val="000000"/>
                </a:solidFill>
              </a:rPr>
              <a:t>Multi-Unit </a:t>
            </a:r>
            <a:r>
              <a:rPr lang="en-US" sz="3000" dirty="0">
                <a:solidFill>
                  <a:srgbClr val="000000"/>
                </a:solidFill>
              </a:rPr>
              <a:t>Housing Program: </a:t>
            </a:r>
          </a:p>
          <a:p>
            <a:pPr marL="0" lvl="0" indent="0" algn="ctr">
              <a:spcBef>
                <a:spcPts val="0"/>
              </a:spcBef>
              <a:buNone/>
            </a:pPr>
            <a:r>
              <a:rPr lang="en-US" sz="3000" dirty="0">
                <a:solidFill>
                  <a:srgbClr val="000000"/>
                </a:solidFill>
              </a:rPr>
              <a:t>A Guide for Tobacco Control </a:t>
            </a:r>
            <a:r>
              <a:rPr lang="en-US" sz="3000" dirty="0" smtClean="0">
                <a:solidFill>
                  <a:srgbClr val="000000"/>
                </a:solidFill>
              </a:rPr>
              <a:t>Professionals</a:t>
            </a:r>
          </a:p>
          <a:p>
            <a:pPr marL="0" lvl="0" indent="0" algn="ctr">
              <a:spcBef>
                <a:spcPts val="0"/>
              </a:spcBef>
              <a:buNone/>
            </a:pPr>
            <a:r>
              <a:rPr lang="en-US" sz="1500" u="sng" dirty="0" smtClean="0">
                <a:solidFill>
                  <a:srgbClr val="161BF6"/>
                </a:solidFill>
              </a:rPr>
              <a:t>www.mnsmokefreehousing.org</a:t>
            </a:r>
            <a:endParaRPr lang="en-US" sz="1500" u="sng" dirty="0">
              <a:solidFill>
                <a:srgbClr val="161BF6"/>
              </a:solidFill>
            </a:endParaRPr>
          </a:p>
          <a:p>
            <a:pPr marL="0" indent="0">
              <a:buNone/>
            </a:pPr>
            <a:endParaRPr lang="en-US" sz="3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833" y="1429265"/>
            <a:ext cx="1747438"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7956" y="4495055"/>
            <a:ext cx="5912645" cy="1015663"/>
          </a:xfrm>
          <a:prstGeom prst="rect">
            <a:avLst/>
          </a:prstGeom>
          <a:noFill/>
        </p:spPr>
        <p:txBody>
          <a:bodyPr wrap="none" rtlCol="0">
            <a:spAutoFit/>
          </a:bodyPr>
          <a:lstStyle/>
          <a:p>
            <a:pPr algn="ctr"/>
            <a:r>
              <a:rPr lang="en-US" sz="3000" dirty="0" smtClean="0">
                <a:latin typeface="+mj-lt"/>
              </a:rPr>
              <a:t>HUD’s Smoke-Free Housing Toolkits </a:t>
            </a:r>
          </a:p>
          <a:p>
            <a:pPr algn="ctr"/>
            <a:r>
              <a:rPr lang="en-US" sz="3000" dirty="0" smtClean="0">
                <a:latin typeface="+mj-lt"/>
              </a:rPr>
              <a:t>for Residents, Owners and Managers</a:t>
            </a:r>
          </a:p>
        </p:txBody>
      </p:sp>
      <p:pic>
        <p:nvPicPr>
          <p:cNvPr id="12" name="Picture 11"/>
          <p:cNvPicPr/>
          <p:nvPr/>
        </p:nvPicPr>
        <p:blipFill rotWithShape="1">
          <a:blip r:embed="rId4" cstate="print"/>
          <a:srcRect l="19531" t="29003" r="53907" b="23000"/>
          <a:stretch/>
        </p:blipFill>
        <p:spPr bwMode="auto">
          <a:xfrm>
            <a:off x="7016833" y="3859887"/>
            <a:ext cx="1752600"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938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04800"/>
            <a:ext cx="7391400" cy="990600"/>
          </a:xfrm>
        </p:spPr>
        <p:txBody>
          <a:bodyPr/>
          <a:lstStyle/>
          <a:p>
            <a:r>
              <a:rPr lang="en-US" sz="3600" b="1" dirty="0" smtClean="0">
                <a:solidFill>
                  <a:srgbClr val="0070C0"/>
                </a:solidFill>
              </a:rPr>
              <a:t>Resources for </a:t>
            </a:r>
            <a:br>
              <a:rPr lang="en-US" sz="3600" b="1" dirty="0" smtClean="0">
                <a:solidFill>
                  <a:srgbClr val="0070C0"/>
                </a:solidFill>
              </a:rPr>
            </a:br>
            <a:r>
              <a:rPr lang="en-US" sz="3600" b="1" dirty="0" smtClean="0">
                <a:solidFill>
                  <a:srgbClr val="0070C0"/>
                </a:solidFill>
              </a:rPr>
              <a:t>Smoke-Free Housing Advocates</a:t>
            </a:r>
            <a:endParaRPr lang="en-US" sz="3600" b="1" dirty="0">
              <a:solidFill>
                <a:srgbClr val="0070C0"/>
              </a:solidFill>
            </a:endParaRPr>
          </a:p>
        </p:txBody>
      </p:sp>
      <p:sp>
        <p:nvSpPr>
          <p:cNvPr id="3" name="Content Placeholder 2"/>
          <p:cNvSpPr>
            <a:spLocks noGrp="1"/>
          </p:cNvSpPr>
          <p:nvPr>
            <p:ph idx="1"/>
          </p:nvPr>
        </p:nvSpPr>
        <p:spPr>
          <a:xfrm>
            <a:off x="1103870" y="1905000"/>
            <a:ext cx="4955059" cy="1524000"/>
          </a:xfrm>
        </p:spPr>
        <p:txBody>
          <a:bodyPr/>
          <a:lstStyle/>
          <a:p>
            <a:pPr marL="0" lvl="0" indent="0" algn="ctr">
              <a:spcBef>
                <a:spcPts val="0"/>
              </a:spcBef>
              <a:buNone/>
            </a:pPr>
            <a:r>
              <a:rPr lang="en-US" sz="3000" dirty="0" smtClean="0">
                <a:solidFill>
                  <a:srgbClr val="000000"/>
                </a:solidFill>
              </a:rPr>
              <a:t>An </a:t>
            </a:r>
            <a:r>
              <a:rPr lang="en-US" sz="3000" dirty="0">
                <a:solidFill>
                  <a:srgbClr val="000000"/>
                </a:solidFill>
              </a:rPr>
              <a:t>Apartment Manager’s Guide to Adopting a </a:t>
            </a:r>
          </a:p>
          <a:p>
            <a:pPr marL="0" lvl="0" indent="0" algn="ctr">
              <a:spcBef>
                <a:spcPts val="0"/>
              </a:spcBef>
              <a:buNone/>
            </a:pPr>
            <a:r>
              <a:rPr lang="en-US" sz="3000" dirty="0">
                <a:solidFill>
                  <a:srgbClr val="000000"/>
                </a:solidFill>
              </a:rPr>
              <a:t>Smoke-Free Building Policy in the United </a:t>
            </a:r>
            <a:r>
              <a:rPr lang="en-US" sz="3000" dirty="0" smtClean="0">
                <a:solidFill>
                  <a:srgbClr val="000000"/>
                </a:solidFill>
              </a:rPr>
              <a:t>States</a:t>
            </a:r>
            <a:endParaRPr lang="en-US" sz="3000" dirty="0">
              <a:solidFill>
                <a:srgbClr val="000000"/>
              </a:solidFill>
            </a:endParaRPr>
          </a:p>
          <a:p>
            <a:pPr marL="0" lvl="0" indent="0">
              <a:buNone/>
            </a:pPr>
            <a:endParaRPr lang="en-US" sz="3000" dirty="0">
              <a:solidFill>
                <a:srgbClr val="000000"/>
              </a:solidFill>
            </a:endParaRPr>
          </a:p>
          <a:p>
            <a:pPr marL="0" lvl="0" indent="0">
              <a:buNone/>
            </a:pPr>
            <a:endParaRPr lang="en-US" sz="3000" dirty="0" smtClean="0">
              <a:solidFill>
                <a:srgbClr val="000000"/>
              </a:solidFill>
            </a:endParaRPr>
          </a:p>
          <a:p>
            <a:pPr marL="0" lvl="0" indent="0">
              <a:buNone/>
            </a:pPr>
            <a:endParaRPr lang="en-US" sz="3000" dirty="0" smtClean="0">
              <a:solidFill>
                <a:srgbClr val="000000"/>
              </a:solidFill>
            </a:endParaRPr>
          </a:p>
          <a:p>
            <a:pPr marL="0" lvl="0" indent="0">
              <a:buNone/>
            </a:pPr>
            <a:endParaRPr lang="en-US" sz="3000" dirty="0">
              <a:solidFill>
                <a:srgbClr val="000000"/>
              </a:solidFill>
            </a:endParaRPr>
          </a:p>
          <a:p>
            <a:pPr marL="0" indent="0">
              <a:buNone/>
            </a:pPr>
            <a:endParaRPr lang="en-US" sz="3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0"/>
            <a:ext cx="1334034" cy="204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318" y="4038600"/>
            <a:ext cx="1477145" cy="190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4990593"/>
            <a:ext cx="1600200" cy="369332"/>
          </a:xfrm>
          <a:prstGeom prst="rect">
            <a:avLst/>
          </a:prstGeom>
          <a:noFill/>
        </p:spPr>
        <p:txBody>
          <a:bodyPr wrap="square" rtlCol="0">
            <a:spAutoFit/>
          </a:bodyPr>
          <a:lstStyle/>
          <a:p>
            <a:endParaRPr lang="en-US" dirty="0"/>
          </a:p>
        </p:txBody>
      </p:sp>
      <p:sp>
        <p:nvSpPr>
          <p:cNvPr id="6" name="TextBox 5"/>
          <p:cNvSpPr txBox="1"/>
          <p:nvPr/>
        </p:nvSpPr>
        <p:spPr>
          <a:xfrm>
            <a:off x="228599" y="4038600"/>
            <a:ext cx="6777681" cy="2046714"/>
          </a:xfrm>
          <a:prstGeom prst="rect">
            <a:avLst/>
          </a:prstGeom>
          <a:noFill/>
        </p:spPr>
        <p:txBody>
          <a:bodyPr wrap="square" rtlCol="0">
            <a:spAutoFit/>
          </a:bodyPr>
          <a:lstStyle/>
          <a:p>
            <a:pPr lvl="0" algn="ctr"/>
            <a:endParaRPr lang="en-US" sz="2200" dirty="0">
              <a:solidFill>
                <a:srgbClr val="000000"/>
              </a:solidFill>
              <a:latin typeface="+mj-lt"/>
            </a:endParaRPr>
          </a:p>
          <a:p>
            <a:pPr lvl="0" algn="ctr"/>
            <a:r>
              <a:rPr lang="en-US" sz="3000" dirty="0" smtClean="0">
                <a:solidFill>
                  <a:srgbClr val="000000"/>
                </a:solidFill>
                <a:latin typeface="+mj-lt"/>
              </a:rPr>
              <a:t>Smoking </a:t>
            </a:r>
            <a:r>
              <a:rPr lang="en-US" sz="3000" dirty="0">
                <a:solidFill>
                  <a:srgbClr val="000000"/>
                </a:solidFill>
                <a:latin typeface="+mj-lt"/>
              </a:rPr>
              <a:t>&amp; Special </a:t>
            </a:r>
            <a:r>
              <a:rPr lang="en-US" sz="3000" dirty="0" smtClean="0">
                <a:solidFill>
                  <a:srgbClr val="000000"/>
                </a:solidFill>
                <a:latin typeface="+mj-lt"/>
              </a:rPr>
              <a:t>Populations: </a:t>
            </a:r>
            <a:r>
              <a:rPr lang="en-US" sz="2200" dirty="0" smtClean="0">
                <a:solidFill>
                  <a:srgbClr val="000000"/>
                </a:solidFill>
                <a:latin typeface="+mj-lt"/>
              </a:rPr>
              <a:t/>
            </a:r>
            <a:br>
              <a:rPr lang="en-US" sz="2200" dirty="0" smtClean="0">
                <a:solidFill>
                  <a:srgbClr val="000000"/>
                </a:solidFill>
                <a:latin typeface="+mj-lt"/>
              </a:rPr>
            </a:br>
            <a:r>
              <a:rPr lang="en-US" sz="2000" dirty="0" smtClean="0">
                <a:solidFill>
                  <a:srgbClr val="000000"/>
                </a:solidFill>
                <a:latin typeface="+mj-lt"/>
              </a:rPr>
              <a:t>Addressing </a:t>
            </a:r>
            <a:r>
              <a:rPr lang="en-US" sz="2000" dirty="0">
                <a:solidFill>
                  <a:srgbClr val="000000"/>
                </a:solidFill>
                <a:latin typeface="+mj-lt"/>
              </a:rPr>
              <a:t>Myths &amp; Reducing Barriers to </a:t>
            </a:r>
            <a:r>
              <a:rPr lang="en-US" sz="2000" dirty="0" smtClean="0">
                <a:solidFill>
                  <a:srgbClr val="000000"/>
                </a:solidFill>
                <a:latin typeface="+mj-lt"/>
              </a:rPr>
              <a:t>Providing Smoke-Free </a:t>
            </a:r>
            <a:endParaRPr lang="en-US" sz="2000" dirty="0">
              <a:solidFill>
                <a:srgbClr val="000000"/>
              </a:solidFill>
              <a:latin typeface="+mj-lt"/>
            </a:endParaRPr>
          </a:p>
          <a:p>
            <a:pPr lvl="0" algn="ctr"/>
            <a:r>
              <a:rPr lang="en-US" sz="2000" dirty="0">
                <a:solidFill>
                  <a:srgbClr val="000000"/>
                </a:solidFill>
                <a:latin typeface="+mj-lt"/>
              </a:rPr>
              <a:t>Housing for Individuals with Mental Illness, Chemical Dependency </a:t>
            </a:r>
            <a:r>
              <a:rPr lang="en-US" sz="2000" dirty="0" smtClean="0">
                <a:solidFill>
                  <a:srgbClr val="000000"/>
                </a:solidFill>
                <a:latin typeface="+mj-lt"/>
              </a:rPr>
              <a:t>or </a:t>
            </a:r>
            <a:r>
              <a:rPr lang="en-US" sz="2000" dirty="0">
                <a:solidFill>
                  <a:srgbClr val="000000"/>
                </a:solidFill>
                <a:latin typeface="+mj-lt"/>
              </a:rPr>
              <a:t>Those </a:t>
            </a:r>
            <a:r>
              <a:rPr lang="en-US" sz="2000" dirty="0" smtClean="0">
                <a:solidFill>
                  <a:srgbClr val="000000"/>
                </a:solidFill>
                <a:latin typeface="+mj-lt"/>
              </a:rPr>
              <a:t>Who </a:t>
            </a:r>
            <a:r>
              <a:rPr lang="en-US" sz="2000" dirty="0">
                <a:solidFill>
                  <a:srgbClr val="000000"/>
                </a:solidFill>
                <a:latin typeface="+mj-lt"/>
              </a:rPr>
              <a:t>are </a:t>
            </a:r>
            <a:r>
              <a:rPr lang="en-US" sz="2000" dirty="0" smtClean="0">
                <a:solidFill>
                  <a:srgbClr val="000000"/>
                </a:solidFill>
                <a:latin typeface="+mj-lt"/>
              </a:rPr>
              <a:t>Homeless</a:t>
            </a:r>
          </a:p>
          <a:p>
            <a:pPr lvl="0" algn="ctr"/>
            <a:r>
              <a:rPr lang="en-US" sz="1500" u="sng" dirty="0" smtClean="0">
                <a:solidFill>
                  <a:srgbClr val="161BF6"/>
                </a:solidFill>
                <a:latin typeface="+mj-lt"/>
              </a:rPr>
              <a:t>www.mnsmokefreehousing.org</a:t>
            </a:r>
            <a:endParaRPr lang="en-US" sz="1500" u="sng" dirty="0">
              <a:solidFill>
                <a:srgbClr val="161BF6"/>
              </a:solidFill>
              <a:latin typeface="+mj-lt"/>
            </a:endParaRPr>
          </a:p>
        </p:txBody>
      </p:sp>
    </p:spTree>
    <p:extLst>
      <p:ext uri="{BB962C8B-B14F-4D97-AF65-F5344CB8AC3E}">
        <p14:creationId xmlns:p14="http://schemas.microsoft.com/office/powerpoint/2010/main" val="1341213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ank"/>
          <p:cNvSpPr/>
          <p:nvPr/>
        </p:nvSpPr>
        <p:spPr>
          <a:xfrm>
            <a:off x="8077200" y="152400"/>
            <a:ext cx="990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52600" y="2125362"/>
            <a:ext cx="5638800" cy="3139321"/>
          </a:xfrm>
          <a:prstGeom prst="rect">
            <a:avLst/>
          </a:prstGeom>
          <a:noFill/>
        </p:spPr>
        <p:txBody>
          <a:bodyPr wrap="square" rtlCol="0">
            <a:spAutoFit/>
          </a:bodyPr>
          <a:lstStyle/>
          <a:p>
            <a:pPr algn="ctr"/>
            <a:r>
              <a:rPr lang="en-US" b="1" dirty="0">
                <a:latin typeface="+mj-lt"/>
              </a:rPr>
              <a:t>Kara Skahen, </a:t>
            </a:r>
            <a:r>
              <a:rPr lang="en-US" dirty="0" smtClean="0">
                <a:latin typeface="+mj-lt"/>
              </a:rPr>
              <a:t>M.S.W., M.P.P.</a:t>
            </a:r>
            <a:endParaRPr lang="en-US" dirty="0">
              <a:latin typeface="+mj-lt"/>
            </a:endParaRPr>
          </a:p>
          <a:p>
            <a:pPr algn="ctr"/>
            <a:r>
              <a:rPr lang="en-US" dirty="0">
                <a:latin typeface="+mj-lt"/>
              </a:rPr>
              <a:t>Program Director</a:t>
            </a:r>
          </a:p>
          <a:p>
            <a:pPr algn="ctr"/>
            <a:r>
              <a:rPr lang="en-US" dirty="0">
                <a:latin typeface="+mj-lt"/>
              </a:rPr>
              <a:t>Live Smoke Free: Smoke-Free Multi-Housing</a:t>
            </a:r>
          </a:p>
          <a:p>
            <a:pPr algn="ctr"/>
            <a:r>
              <a:rPr lang="en-US" dirty="0">
                <a:latin typeface="+mj-lt"/>
              </a:rPr>
              <a:t> </a:t>
            </a:r>
          </a:p>
          <a:p>
            <a:pPr algn="ctr"/>
            <a:r>
              <a:rPr lang="en-US" b="1" dirty="0">
                <a:latin typeface="+mj-lt"/>
              </a:rPr>
              <a:t>Association for Nonsmokers-MN</a:t>
            </a:r>
            <a:endParaRPr lang="en-US" dirty="0">
              <a:latin typeface="+mj-lt"/>
            </a:endParaRPr>
          </a:p>
          <a:p>
            <a:pPr algn="ctr"/>
            <a:r>
              <a:rPr lang="en-US" dirty="0">
                <a:latin typeface="+mj-lt"/>
              </a:rPr>
              <a:t>2395 University Avenue West, Suite 310</a:t>
            </a:r>
          </a:p>
          <a:p>
            <a:pPr algn="ctr"/>
            <a:r>
              <a:rPr lang="en-US" dirty="0" smtClean="0">
                <a:latin typeface="+mj-lt"/>
              </a:rPr>
              <a:t>St. </a:t>
            </a:r>
            <a:r>
              <a:rPr lang="en-US" dirty="0">
                <a:latin typeface="+mj-lt"/>
              </a:rPr>
              <a:t>Paul, </a:t>
            </a:r>
            <a:r>
              <a:rPr lang="en-US" dirty="0" smtClean="0">
                <a:latin typeface="+mj-lt"/>
              </a:rPr>
              <a:t>MN </a:t>
            </a:r>
            <a:r>
              <a:rPr lang="en-US" dirty="0">
                <a:latin typeface="+mj-lt"/>
              </a:rPr>
              <a:t>55114</a:t>
            </a:r>
          </a:p>
          <a:p>
            <a:pPr algn="ctr"/>
            <a:r>
              <a:rPr lang="en-US" u="sng" dirty="0">
                <a:latin typeface="+mj-lt"/>
                <a:hlinkClick r:id="rId3"/>
              </a:rPr>
              <a:t>kara@ansrmn.org</a:t>
            </a:r>
            <a:endParaRPr lang="en-US" dirty="0">
              <a:latin typeface="+mj-lt"/>
            </a:endParaRPr>
          </a:p>
          <a:p>
            <a:pPr algn="ctr"/>
            <a:r>
              <a:rPr lang="en-US" dirty="0">
                <a:latin typeface="+mj-lt"/>
              </a:rPr>
              <a:t>Phone: </a:t>
            </a:r>
            <a:r>
              <a:rPr lang="en-US" dirty="0" smtClean="0">
                <a:latin typeface="+mj-lt"/>
              </a:rPr>
              <a:t>651-646-3005 x301</a:t>
            </a:r>
            <a:endParaRPr lang="en-US" dirty="0">
              <a:latin typeface="+mj-lt"/>
            </a:endParaRPr>
          </a:p>
          <a:p>
            <a:pPr algn="ctr"/>
            <a:r>
              <a:rPr lang="en-US" dirty="0">
                <a:latin typeface="+mj-lt"/>
              </a:rPr>
              <a:t>Fax: </a:t>
            </a:r>
            <a:r>
              <a:rPr lang="en-US" dirty="0" smtClean="0">
                <a:latin typeface="+mj-lt"/>
              </a:rPr>
              <a:t>651-646-0142</a:t>
            </a:r>
            <a:endParaRPr lang="en-US" dirty="0">
              <a:latin typeface="+mj-lt"/>
            </a:endParaRPr>
          </a:p>
          <a:p>
            <a:pPr algn="ctr"/>
            <a:r>
              <a:rPr lang="en-US" u="sng" dirty="0">
                <a:latin typeface="+mj-lt"/>
                <a:hlinkClick r:id="rId4"/>
              </a:rPr>
              <a:t>www.mnsmokefreehousing.org</a:t>
            </a:r>
            <a:endParaRPr lang="en-US" dirty="0">
              <a:latin typeface="+mj-lt"/>
            </a:endParaRPr>
          </a:p>
        </p:txBody>
      </p:sp>
      <p:sp>
        <p:nvSpPr>
          <p:cNvPr id="6" name="Title 5"/>
          <p:cNvSpPr>
            <a:spLocks noGrp="1" noChangeArrowheads="1"/>
          </p:cNvSpPr>
          <p:nvPr>
            <p:ph type="title"/>
          </p:nvPr>
        </p:nvSpPr>
        <p:spPr bwMode="auto">
          <a:xfrm>
            <a:off x="1562100" y="894634"/>
            <a:ext cx="6019800" cy="112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dirty="0">
                <a:solidFill>
                  <a:srgbClr val="0070C0"/>
                </a:solidFill>
              </a:rPr>
              <a:t>Contact Information</a:t>
            </a:r>
          </a:p>
        </p:txBody>
      </p:sp>
    </p:spTree>
    <p:extLst>
      <p:ext uri="{BB962C8B-B14F-4D97-AF65-F5344CB8AC3E}">
        <p14:creationId xmlns:p14="http://schemas.microsoft.com/office/powerpoint/2010/main" val="3707657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en-US" sz="6600" b="1" kern="0" dirty="0">
                <a:solidFill>
                  <a:srgbClr val="0070C0"/>
                </a:solidFill>
              </a:rPr>
              <a:t>Patricia </a:t>
            </a:r>
            <a:r>
              <a:rPr lang="en-US" sz="6600" b="1" kern="0" dirty="0" smtClean="0">
                <a:solidFill>
                  <a:srgbClr val="0070C0"/>
                </a:solidFill>
              </a:rPr>
              <a:t>Baines-Lake</a:t>
            </a:r>
            <a:r>
              <a:rPr lang="en-US" sz="900" kern="0" dirty="0" smtClean="0">
                <a:solidFill>
                  <a:schemeClr val="accent1"/>
                </a:solidFill>
                <a:cs typeface="Arial" panose="020B0604020202020204" pitchFamily="34" charset="0"/>
              </a:rPr>
              <a:t/>
            </a:r>
            <a:br>
              <a:rPr lang="en-US" sz="900" kern="0" dirty="0" smtClean="0">
                <a:solidFill>
                  <a:schemeClr val="accent1"/>
                </a:solidFill>
                <a:cs typeface="Arial" panose="020B0604020202020204" pitchFamily="34" charset="0"/>
              </a:rPr>
            </a:br>
            <a:r>
              <a:rPr lang="en-US" sz="1400" b="1" kern="0" dirty="0" smtClean="0">
                <a:cs typeface="Arial" panose="020B0604020202020204" pitchFamily="34" charset="0"/>
              </a:rPr>
              <a:t> </a:t>
            </a:r>
            <a:br>
              <a:rPr lang="en-US" sz="1400" b="1" kern="0" dirty="0" smtClean="0">
                <a:cs typeface="Arial" panose="020B0604020202020204" pitchFamily="34" charset="0"/>
              </a:rPr>
            </a:br>
            <a:r>
              <a:rPr lang="en-US" sz="1400" b="1" kern="0" dirty="0" smtClean="0">
                <a:cs typeface="Arial" panose="020B0604020202020204" pitchFamily="34" charset="0"/>
              </a:rPr>
              <a:t/>
            </a:r>
            <a:br>
              <a:rPr lang="en-US" sz="1400" b="1" kern="0" dirty="0" smtClean="0">
                <a:cs typeface="Arial" panose="020B0604020202020204" pitchFamily="34" charset="0"/>
              </a:rPr>
            </a:br>
            <a:endParaRPr lang="en-US" kern="0" dirty="0"/>
          </a:p>
        </p:txBody>
      </p:sp>
      <p:sp>
        <p:nvSpPr>
          <p:cNvPr id="10" name="TextBox 9"/>
          <p:cNvSpPr txBox="1"/>
          <p:nvPr/>
        </p:nvSpPr>
        <p:spPr>
          <a:xfrm>
            <a:off x="1933832" y="3855308"/>
            <a:ext cx="5276335" cy="1175706"/>
          </a:xfrm>
          <a:prstGeom prst="rect">
            <a:avLst/>
          </a:prstGeom>
          <a:noFill/>
        </p:spPr>
        <p:txBody>
          <a:bodyPr wrap="square" rtlCol="0">
            <a:spAutoFit/>
          </a:bodyPr>
          <a:lstStyle/>
          <a:p>
            <a:pPr lvl="0" algn="ctr" eaLnBrk="0" hangingPunct="0">
              <a:spcBef>
                <a:spcPct val="20000"/>
              </a:spcBef>
            </a:pPr>
            <a:r>
              <a:rPr lang="en-US" sz="3200" dirty="0" smtClean="0">
                <a:solidFill>
                  <a:prstClr val="black">
                    <a:tint val="75000"/>
                  </a:prstClr>
                </a:solidFill>
                <a:latin typeface="Calibri"/>
              </a:rPr>
              <a:t>Executive Director</a:t>
            </a:r>
          </a:p>
          <a:p>
            <a:pPr lvl="0" algn="ctr" eaLnBrk="0" hangingPunct="0">
              <a:spcBef>
                <a:spcPct val="20000"/>
              </a:spcBef>
            </a:pPr>
            <a:r>
              <a:rPr lang="en-US" sz="3200" dirty="0" smtClean="0">
                <a:solidFill>
                  <a:prstClr val="black">
                    <a:tint val="75000"/>
                  </a:prstClr>
                </a:solidFill>
                <a:latin typeface="Calibri"/>
              </a:rPr>
              <a:t> </a:t>
            </a:r>
            <a:r>
              <a:rPr lang="en-US" sz="3200" dirty="0">
                <a:solidFill>
                  <a:prstClr val="black">
                    <a:tint val="75000"/>
                  </a:prstClr>
                </a:solidFill>
                <a:latin typeface="Calibri"/>
              </a:rPr>
              <a:t>Lansing Housing </a:t>
            </a:r>
            <a:r>
              <a:rPr lang="en-US" sz="3200" dirty="0" smtClean="0">
                <a:solidFill>
                  <a:prstClr val="black">
                    <a:tint val="75000"/>
                  </a:prstClr>
                </a:solidFill>
                <a:latin typeface="Calibri"/>
              </a:rPr>
              <a:t>Commission</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495" y="5063"/>
            <a:ext cx="1855505" cy="2319381"/>
          </a:xfrm>
          <a:prstGeom prst="rect">
            <a:avLst/>
          </a:prstGeom>
        </p:spPr>
      </p:pic>
    </p:spTree>
    <p:extLst>
      <p:ext uri="{BB962C8B-B14F-4D97-AF65-F5344CB8AC3E}">
        <p14:creationId xmlns:p14="http://schemas.microsoft.com/office/powerpoint/2010/main" val="356484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Learning Objectives</a:t>
            </a:r>
            <a:endParaRPr lang="en-US" dirty="0"/>
          </a:p>
        </p:txBody>
      </p:sp>
      <p:sp>
        <p:nvSpPr>
          <p:cNvPr id="3" name="Content Placeholder 2"/>
          <p:cNvSpPr>
            <a:spLocks noGrp="1"/>
          </p:cNvSpPr>
          <p:nvPr>
            <p:ph idx="1"/>
          </p:nvPr>
        </p:nvSpPr>
        <p:spPr>
          <a:xfrm>
            <a:off x="457200" y="1417638"/>
            <a:ext cx="8229600" cy="4741606"/>
          </a:xfrm>
        </p:spPr>
        <p:txBody>
          <a:bodyPr/>
          <a:lstStyle/>
          <a:p>
            <a:pPr marL="0" indent="0">
              <a:buNone/>
            </a:pPr>
            <a:r>
              <a:rPr lang="en-US" sz="2000" i="1" dirty="0"/>
              <a:t>Participants will learn how </a:t>
            </a:r>
            <a:r>
              <a:rPr lang="en-US" sz="2000" i="1" dirty="0" smtClean="0"/>
              <a:t>to</a:t>
            </a:r>
            <a:r>
              <a:rPr lang="en-US" sz="2000" i="1" dirty="0"/>
              <a:t>—</a:t>
            </a:r>
          </a:p>
          <a:p>
            <a:pPr marL="0" lvl="0" indent="0">
              <a:buNone/>
            </a:pPr>
            <a:endParaRPr lang="en-US" sz="1000" dirty="0" smtClean="0"/>
          </a:p>
          <a:p>
            <a:pPr lvl="0">
              <a:spcAft>
                <a:spcPts val="2000"/>
              </a:spcAft>
            </a:pPr>
            <a:r>
              <a:rPr lang="en-US" sz="2000" dirty="0" smtClean="0"/>
              <a:t>Take </a:t>
            </a:r>
            <a:r>
              <a:rPr lang="en-US" sz="2000" dirty="0"/>
              <a:t>action to promote and implement smoke-free policies in </a:t>
            </a:r>
            <a:r>
              <a:rPr lang="en-US" sz="2000" dirty="0" smtClean="0"/>
              <a:t>multi-unit </a:t>
            </a:r>
            <a:r>
              <a:rPr lang="en-US" sz="2000" dirty="0"/>
              <a:t>housing. </a:t>
            </a:r>
          </a:p>
          <a:p>
            <a:pPr lvl="0">
              <a:spcAft>
                <a:spcPts val="2000"/>
              </a:spcAft>
            </a:pPr>
            <a:r>
              <a:rPr lang="en-US" sz="2000" dirty="0" smtClean="0"/>
              <a:t>Communicate </a:t>
            </a:r>
            <a:r>
              <a:rPr lang="en-US" sz="2000" dirty="0"/>
              <a:t>the importance and feasibility of smoke-free policy implementation and enforcement in </a:t>
            </a:r>
            <a:r>
              <a:rPr lang="en-US" sz="2000" dirty="0" smtClean="0"/>
              <a:t>multi-unit </a:t>
            </a:r>
            <a:r>
              <a:rPr lang="en-US" sz="2000" dirty="0"/>
              <a:t>housing, particularly public housing.  </a:t>
            </a:r>
          </a:p>
          <a:p>
            <a:pPr lvl="0">
              <a:spcAft>
                <a:spcPts val="2000"/>
              </a:spcAft>
            </a:pPr>
            <a:r>
              <a:rPr lang="en-US" sz="2000" dirty="0" smtClean="0"/>
              <a:t>Partner </a:t>
            </a:r>
            <a:r>
              <a:rPr lang="en-US" sz="2000" dirty="0"/>
              <a:t>with public housing authorities (PHAs) and privately owned </a:t>
            </a:r>
            <a:r>
              <a:rPr lang="en-US" sz="2000" dirty="0" smtClean="0"/>
              <a:t>multi-unit </a:t>
            </a:r>
            <a:r>
              <a:rPr lang="en-US" sz="2000" dirty="0"/>
              <a:t>properties to adopt a smoke-free policy.</a:t>
            </a:r>
          </a:p>
          <a:p>
            <a:pPr lvl="0">
              <a:spcAft>
                <a:spcPts val="2000"/>
              </a:spcAft>
            </a:pPr>
            <a:r>
              <a:rPr lang="en-US" sz="2000" dirty="0" smtClean="0"/>
              <a:t>Overcome </a:t>
            </a:r>
            <a:r>
              <a:rPr lang="en-US" sz="2000" dirty="0"/>
              <a:t>barriers and offer support to property managers when implementing a smoke-free policy.</a:t>
            </a:r>
          </a:p>
          <a:p>
            <a:pPr lvl="0"/>
            <a:endParaRPr lang="en-US" sz="2000" dirty="0"/>
          </a:p>
          <a:p>
            <a:pPr lvl="0"/>
            <a:endParaRPr lang="en-US" sz="2000" dirty="0" smtClean="0"/>
          </a:p>
          <a:p>
            <a:pPr marL="0" indent="0">
              <a:buNone/>
            </a:pPr>
            <a:endParaRPr lang="en-US" sz="2000" dirty="0"/>
          </a:p>
        </p:txBody>
      </p:sp>
    </p:spTree>
    <p:extLst>
      <p:ext uri="{BB962C8B-B14F-4D97-AF65-F5344CB8AC3E}">
        <p14:creationId xmlns:p14="http://schemas.microsoft.com/office/powerpoint/2010/main" val="3794705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dirty="0" smtClean="0">
                <a:solidFill>
                  <a:srgbClr val="0070C0"/>
                </a:solidFill>
              </a:rPr>
              <a:t>Overview: Lansing Housing Commission</a:t>
            </a:r>
            <a:endParaRPr lang="en-US" sz="3600"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cs typeface="Arial" panose="020B0604020202020204" pitchFamily="34" charset="0"/>
              </a:rPr>
              <a:t>The Lansing Housing Commission manages 833 multifamily rental units. There are 5 townhouse multifamily properties, one midrise (6 stories)  and 235 scattered site—single family and duplex—units.</a:t>
            </a:r>
          </a:p>
          <a:p>
            <a:endParaRPr lang="en-US" dirty="0" smtClean="0">
              <a:cs typeface="Arial" panose="020B0604020202020204" pitchFamily="34" charset="0"/>
            </a:endParaRPr>
          </a:p>
          <a:p>
            <a:r>
              <a:rPr lang="en-US" dirty="0" smtClean="0">
                <a:cs typeface="Arial" panose="020B0604020202020204" pitchFamily="34" charset="0"/>
              </a:rPr>
              <a:t>The portfolio consists of 262 one-bedroom units, 200 two-bedroom units, 242 three-bedroom units, 97 four bedroom units and 32 five-bedroom units.</a:t>
            </a:r>
            <a:endParaRPr lang="en-US"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CBEC0C5B-CBBF-47A5-AC9E-E43C9B1A85C2}" type="slidenum">
              <a:rPr lang="en-US" smtClean="0"/>
              <a:pPr/>
              <a:t>30</a:t>
            </a:fld>
            <a:endParaRPr lang="en-US" dirty="0"/>
          </a:p>
        </p:txBody>
      </p:sp>
    </p:spTree>
    <p:extLst>
      <p:ext uri="{BB962C8B-B14F-4D97-AF65-F5344CB8AC3E}">
        <p14:creationId xmlns:p14="http://schemas.microsoft.com/office/powerpoint/2010/main" val="1467177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Why a Smoke-Free Policy?</a:t>
            </a:r>
            <a:endParaRPr lang="en-US" b="1"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Lansing Housing Commission was motivated to develop a </a:t>
            </a:r>
            <a:r>
              <a:rPr lang="en-US" dirty="0" smtClean="0"/>
              <a:t>smoke- </a:t>
            </a:r>
            <a:r>
              <a:rPr lang="en-US" dirty="0"/>
              <a:t>f</a:t>
            </a:r>
            <a:r>
              <a:rPr lang="en-US" dirty="0" smtClean="0"/>
              <a:t>ree </a:t>
            </a:r>
            <a:r>
              <a:rPr lang="en-US" dirty="0"/>
              <a:t>p</a:t>
            </a:r>
            <a:r>
              <a:rPr lang="en-US" dirty="0" smtClean="0"/>
              <a:t>olicy </a:t>
            </a:r>
            <a:r>
              <a:rPr lang="en-US" dirty="0"/>
              <a:t>in </a:t>
            </a:r>
            <a:r>
              <a:rPr lang="en-US" dirty="0" smtClean="0"/>
              <a:t>its </a:t>
            </a:r>
            <a:r>
              <a:rPr lang="en-US" dirty="0"/>
              <a:t>public housing </a:t>
            </a:r>
            <a:r>
              <a:rPr lang="en-US" dirty="0" smtClean="0"/>
              <a:t>properties </a:t>
            </a:r>
            <a:r>
              <a:rPr lang="en-US" dirty="0"/>
              <a:t>to address the—</a:t>
            </a:r>
          </a:p>
          <a:p>
            <a:pPr marL="342900" lvl="1" indent="-342900">
              <a:buFont typeface="Arial" panose="020B0604020202020204" pitchFamily="34" charset="0"/>
              <a:buChar char="•"/>
            </a:pPr>
            <a:r>
              <a:rPr lang="en-US" sz="3100" dirty="0"/>
              <a:t>Adverse </a:t>
            </a:r>
            <a:r>
              <a:rPr lang="en-US" sz="3100" dirty="0" smtClean="0"/>
              <a:t>health effects </a:t>
            </a:r>
            <a:r>
              <a:rPr lang="en-US" sz="3100" dirty="0"/>
              <a:t>of </a:t>
            </a:r>
            <a:r>
              <a:rPr lang="en-US" sz="3100" dirty="0" smtClean="0"/>
              <a:t>smoking  </a:t>
            </a:r>
            <a:endParaRPr lang="en-US" sz="3100" dirty="0"/>
          </a:p>
          <a:p>
            <a:pPr marL="342900" lvl="1" indent="-342900">
              <a:buFont typeface="Arial" panose="020B0604020202020204" pitchFamily="34" charset="0"/>
              <a:buChar char="•"/>
            </a:pPr>
            <a:r>
              <a:rPr lang="en-US" sz="3100" dirty="0">
                <a:cs typeface="Arial" panose="020B0604020202020204" pitchFamily="34" charset="0"/>
              </a:rPr>
              <a:t>Improve the internal unit environment</a:t>
            </a:r>
          </a:p>
          <a:p>
            <a:pPr marL="342900" lvl="1" indent="-342900">
              <a:buFont typeface="Arial" panose="020B0604020202020204" pitchFamily="34" charset="0"/>
              <a:buChar char="•"/>
            </a:pPr>
            <a:r>
              <a:rPr lang="en-US" sz="3100" dirty="0" smtClean="0">
                <a:cs typeface="Arial" panose="020B0604020202020204" pitchFamily="34" charset="0"/>
              </a:rPr>
              <a:t>Reduce </a:t>
            </a:r>
            <a:r>
              <a:rPr lang="en-US" sz="3100" dirty="0">
                <a:cs typeface="Arial" panose="020B0604020202020204" pitchFamily="34" charset="0"/>
              </a:rPr>
              <a:t>the adverse </a:t>
            </a:r>
            <a:r>
              <a:rPr lang="en-US" sz="3100" dirty="0" smtClean="0">
                <a:cs typeface="Arial" panose="020B0604020202020204" pitchFamily="34" charset="0"/>
              </a:rPr>
              <a:t>effects </a:t>
            </a:r>
            <a:r>
              <a:rPr lang="en-US" sz="3100" dirty="0">
                <a:cs typeface="Arial" panose="020B0604020202020204" pitchFamily="34" charset="0"/>
              </a:rPr>
              <a:t>smoking has on people with </a:t>
            </a:r>
            <a:r>
              <a:rPr lang="en-US" sz="3100" dirty="0" smtClean="0">
                <a:cs typeface="Arial" panose="020B0604020202020204" pitchFamily="34" charset="0"/>
              </a:rPr>
              <a:t>asthma </a:t>
            </a:r>
            <a:r>
              <a:rPr lang="en-US" sz="3100" dirty="0">
                <a:cs typeface="Arial" panose="020B0604020202020204" pitchFamily="34" charset="0"/>
              </a:rPr>
              <a:t>(particularly children) (as </a:t>
            </a:r>
            <a:r>
              <a:rPr lang="en-US" sz="3100" dirty="0" smtClean="0">
                <a:cs typeface="Arial" panose="020B0604020202020204" pitchFamily="34" charset="0"/>
              </a:rPr>
              <a:t>highlighted </a:t>
            </a:r>
            <a:r>
              <a:rPr lang="en-US" sz="3100" dirty="0">
                <a:cs typeface="Arial" panose="020B0604020202020204" pitchFamily="34" charset="0"/>
              </a:rPr>
              <a:t>by the Healthy Homes Grant)</a:t>
            </a:r>
          </a:p>
          <a:p>
            <a:pPr marL="342900" lvl="1" indent="-342900">
              <a:buFont typeface="Arial" panose="020B0604020202020204" pitchFamily="34" charset="0"/>
              <a:buChar char="•"/>
            </a:pPr>
            <a:r>
              <a:rPr lang="en-US" sz="3100" dirty="0" smtClean="0">
                <a:cs typeface="Arial" panose="020B0604020202020204" pitchFamily="34" charset="0"/>
              </a:rPr>
              <a:t>Address </a:t>
            </a:r>
            <a:r>
              <a:rPr lang="en-US" sz="3100" dirty="0">
                <a:cs typeface="Arial" panose="020B0604020202020204" pitchFamily="34" charset="0"/>
              </a:rPr>
              <a:t>the disproportionate adverse affects smoking has on </a:t>
            </a:r>
            <a:r>
              <a:rPr lang="en-US" sz="3100" dirty="0" smtClean="0">
                <a:cs typeface="Arial" panose="020B0604020202020204" pitchFamily="34" charset="0"/>
              </a:rPr>
              <a:t>low- </a:t>
            </a:r>
            <a:r>
              <a:rPr lang="en-US" sz="3100" dirty="0">
                <a:cs typeface="Arial" panose="020B0604020202020204" pitchFamily="34" charset="0"/>
              </a:rPr>
              <a:t>income </a:t>
            </a:r>
            <a:r>
              <a:rPr lang="en-US" sz="3100" dirty="0" smtClean="0">
                <a:cs typeface="Arial" panose="020B0604020202020204" pitchFamily="34" charset="0"/>
              </a:rPr>
              <a:t>households</a:t>
            </a:r>
            <a:endParaRPr lang="en-US" sz="3100" dirty="0">
              <a:cs typeface="Arial" panose="020B0604020202020204" pitchFamily="34" charset="0"/>
            </a:endParaRPr>
          </a:p>
          <a:p>
            <a:r>
              <a:rPr lang="en-US" dirty="0"/>
              <a:t>Unit </a:t>
            </a:r>
            <a:r>
              <a:rPr lang="en-US" dirty="0" smtClean="0"/>
              <a:t>turn costs</a:t>
            </a:r>
            <a:endParaRPr lang="en-US" dirty="0"/>
          </a:p>
          <a:p>
            <a:r>
              <a:rPr lang="en-US" dirty="0"/>
              <a:t>Operating </a:t>
            </a:r>
            <a:r>
              <a:rPr lang="en-US" dirty="0" smtClean="0"/>
              <a:t>costs</a:t>
            </a:r>
            <a:endParaRPr lang="en-US" dirty="0"/>
          </a:p>
          <a:p>
            <a:r>
              <a:rPr lang="en-US" dirty="0"/>
              <a:t>HUD encouraged Public Housing Agencies to adopt a </a:t>
            </a:r>
            <a:r>
              <a:rPr lang="en-US" dirty="0" smtClean="0"/>
              <a:t>smoke-free </a:t>
            </a:r>
            <a:r>
              <a:rPr lang="en-US" dirty="0"/>
              <a:t>p</a:t>
            </a:r>
            <a:r>
              <a:rPr lang="en-US" dirty="0" smtClean="0"/>
              <a:t>olicy</a:t>
            </a:r>
            <a:endParaRPr lang="en-US" dirty="0"/>
          </a:p>
          <a:p>
            <a:r>
              <a:rPr lang="en-US" dirty="0"/>
              <a:t>Prevent </a:t>
            </a:r>
            <a:r>
              <a:rPr lang="en-US" dirty="0" smtClean="0"/>
              <a:t>fire </a:t>
            </a:r>
            <a:r>
              <a:rPr lang="en-US" dirty="0"/>
              <a:t>d</a:t>
            </a:r>
            <a:r>
              <a:rPr lang="en-US" dirty="0" smtClean="0"/>
              <a:t>amage</a:t>
            </a:r>
            <a:endParaRPr lang="en-US" dirty="0"/>
          </a:p>
          <a:p>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31</a:t>
            </a:fld>
            <a:endParaRPr lang="en-US" dirty="0"/>
          </a:p>
        </p:txBody>
      </p:sp>
    </p:spTree>
    <p:extLst>
      <p:ext uri="{BB962C8B-B14F-4D97-AF65-F5344CB8AC3E}">
        <p14:creationId xmlns:p14="http://schemas.microsoft.com/office/powerpoint/2010/main" val="214937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What Is the Lansing Housing Commission Smoke-Free Policy?</a:t>
            </a:r>
            <a:endParaRPr lang="en-US" b="1" dirty="0">
              <a:solidFill>
                <a:srgbClr val="0070C0"/>
              </a:solidFill>
            </a:endParaRPr>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t>Effective July 1, 2011, smoking was prohibited in all property owned and operated by the Lansing Housing Commission (“LHC”).</a:t>
            </a:r>
          </a:p>
          <a:p>
            <a:endParaRPr lang="en-US" dirty="0" smtClean="0"/>
          </a:p>
          <a:p>
            <a:pPr lvl="1"/>
            <a:r>
              <a:rPr lang="en-US" sz="3200" dirty="0" smtClean="0">
                <a:cs typeface="Arial" panose="020B0604020202020204" pitchFamily="34" charset="0"/>
              </a:rPr>
              <a:t>The Policy applies to 100% of LHC’s portfolio.</a:t>
            </a:r>
          </a:p>
          <a:p>
            <a:pPr lvl="1"/>
            <a:r>
              <a:rPr lang="en-US" sz="3200" dirty="0" smtClean="0">
                <a:cs typeface="Arial" panose="020B0604020202020204" pitchFamily="34" charset="0"/>
              </a:rPr>
              <a:t>The Policy was first introduced during our Annual Plan Process.  Comments were received from the public that included concern about ability to stop the addictive behavior and evictions.</a:t>
            </a:r>
          </a:p>
          <a:p>
            <a:endParaRPr lang="en-US" dirty="0" smtClean="0"/>
          </a:p>
          <a:p>
            <a:r>
              <a:rPr lang="en-US" dirty="0" smtClean="0"/>
              <a:t>The </a:t>
            </a:r>
            <a:r>
              <a:rPr lang="en-US" dirty="0"/>
              <a:t>smoking ban is intended to improve the quality of air and the safety of residents and </a:t>
            </a:r>
            <a:r>
              <a:rPr lang="en-US" dirty="0" smtClean="0"/>
              <a:t>employees. </a:t>
            </a:r>
          </a:p>
          <a:p>
            <a:endParaRPr lang="en-US" dirty="0"/>
          </a:p>
          <a:p>
            <a:r>
              <a:rPr lang="en-US" dirty="0" smtClean="0"/>
              <a:t>Smoking </a:t>
            </a:r>
            <a:r>
              <a:rPr lang="en-US" dirty="0"/>
              <a:t>is only permitted in specifically designated outside areas. </a:t>
            </a:r>
            <a:endParaRPr lang="en-US" dirty="0" smtClean="0"/>
          </a:p>
          <a:p>
            <a:endParaRPr lang="en-US" dirty="0" smtClean="0"/>
          </a:p>
          <a:p>
            <a:r>
              <a:rPr lang="en-US" dirty="0" smtClean="0"/>
              <a:t>Smoking outside of LHC-owned buildings shall be permitted only in designated smoking areas, which shall be at least 15 feet from a door, walkway, window or ventilation system.</a:t>
            </a:r>
          </a:p>
          <a:p>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32</a:t>
            </a:fld>
            <a:endParaRPr lang="en-US" dirty="0"/>
          </a:p>
        </p:txBody>
      </p:sp>
    </p:spTree>
    <p:extLst>
      <p:ext uri="{BB962C8B-B14F-4D97-AF65-F5344CB8AC3E}">
        <p14:creationId xmlns:p14="http://schemas.microsoft.com/office/powerpoint/2010/main" val="1021644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What </a:t>
            </a:r>
            <a:r>
              <a:rPr lang="en-US" b="1" dirty="0">
                <a:solidFill>
                  <a:srgbClr val="0070C0"/>
                </a:solidFill>
              </a:rPr>
              <a:t>I</a:t>
            </a:r>
            <a:r>
              <a:rPr lang="en-US" b="1" dirty="0" smtClean="0">
                <a:solidFill>
                  <a:srgbClr val="0070C0"/>
                </a:solidFill>
              </a:rPr>
              <a:t>s the Lansing Housing Commission Smoke-Free Policy?</a:t>
            </a:r>
            <a:endParaRPr lang="en-US" b="1" dirty="0">
              <a:solidFill>
                <a:srgbClr val="0070C0"/>
              </a:solidFill>
            </a:endParaRPr>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lvl="1"/>
            <a:r>
              <a:rPr lang="en-US" sz="1800" dirty="0" smtClean="0">
                <a:cs typeface="Arial" panose="020B0604020202020204" pitchFamily="34" charset="0"/>
              </a:rPr>
              <a:t>The policy became effective 1 year after Board approval. </a:t>
            </a:r>
          </a:p>
          <a:p>
            <a:pPr lvl="1"/>
            <a:r>
              <a:rPr lang="en-US" sz="1800" dirty="0" smtClean="0">
                <a:cs typeface="Arial" panose="020B0604020202020204" pitchFamily="34" charset="0"/>
              </a:rPr>
              <a:t>LHC partnered with the State of Michigan Health Department to offer smoking cessation classes.</a:t>
            </a:r>
          </a:p>
          <a:p>
            <a:pPr lvl="1"/>
            <a:r>
              <a:rPr lang="en-US" sz="1800" dirty="0" smtClean="0">
                <a:cs typeface="Arial" panose="020B0604020202020204" pitchFamily="34" charset="0"/>
              </a:rPr>
              <a:t>In addition to classes, interested parties were connected to free options for receiving smoking cessation medical support, including patches.</a:t>
            </a:r>
          </a:p>
          <a:p>
            <a:pPr marL="457200" lvl="1" indent="0">
              <a:buNone/>
            </a:pPr>
            <a:endParaRPr lang="en-US" sz="1800" dirty="0" smtClean="0">
              <a:cs typeface="Arial" panose="020B0604020202020204" pitchFamily="34" charset="0"/>
            </a:endParaRPr>
          </a:p>
          <a:p>
            <a:pPr marL="457200" lvl="1" indent="0">
              <a:buNone/>
            </a:pPr>
            <a:r>
              <a:rPr lang="en-US" sz="1900" b="1" dirty="0" smtClean="0">
                <a:cs typeface="Arial" panose="020B0604020202020204" pitchFamily="34" charset="0"/>
              </a:rPr>
              <a:t>An additional highlight extends to the exterior of buildings and states:</a:t>
            </a:r>
          </a:p>
          <a:p>
            <a:pPr marL="457200" lvl="1" indent="0">
              <a:buNone/>
            </a:pPr>
            <a:r>
              <a:rPr lang="en-US" sz="1800" dirty="0" smtClean="0">
                <a:cs typeface="Arial" panose="020B0604020202020204" pitchFamily="34" charset="0"/>
              </a:rPr>
              <a:t>“Smoking outside of LHC owned buildings shall be permitted only in designated smoking areas, which shall be at least 15 feet from a door, walkway, window or ventilation system. In addition, smoking areas shall be located sufficient distances from the buildings and walkways so that secondhand tobacco smoke does not enter the buildings and to ensure residents and guests can avoid walking through secondhand tobacco smoke to enter or leave LHC owned properties.” </a:t>
            </a:r>
          </a:p>
          <a:p>
            <a:pPr marL="457200" lvl="1" indent="0">
              <a:buNone/>
            </a:pPr>
            <a:endParaRPr lang="en-US" sz="1800" dirty="0" smtClean="0">
              <a:cs typeface="Arial" panose="020B0604020202020204" pitchFamily="34" charset="0"/>
            </a:endParaRPr>
          </a:p>
          <a:p>
            <a:pPr marL="457200" lvl="1" indent="0">
              <a:buNone/>
            </a:pPr>
            <a:r>
              <a:rPr lang="en-US" sz="1900" b="1" dirty="0" smtClean="0">
                <a:cs typeface="Arial" panose="020B0604020202020204" pitchFamily="34" charset="0"/>
              </a:rPr>
              <a:t>The Policy will be expanded to specifically address</a:t>
            </a:r>
            <a:r>
              <a:rPr lang="en-US" sz="1900" b="1" dirty="0">
                <a:cs typeface="Arial" panose="020B0604020202020204" pitchFamily="34" charset="0"/>
              </a:rPr>
              <a:t>—</a:t>
            </a:r>
            <a:endParaRPr lang="en-US" sz="1900" b="1" dirty="0" smtClean="0">
              <a:cs typeface="Arial" panose="020B0604020202020204" pitchFamily="34" charset="0"/>
            </a:endParaRPr>
          </a:p>
          <a:p>
            <a:pPr lvl="1"/>
            <a:r>
              <a:rPr lang="en-US" sz="1800" dirty="0" smtClean="0">
                <a:cs typeface="Arial" panose="020B0604020202020204" pitchFamily="34" charset="0"/>
              </a:rPr>
              <a:t>E-cigarettes</a:t>
            </a:r>
          </a:p>
          <a:p>
            <a:pPr lvl="1"/>
            <a:r>
              <a:rPr lang="en-US" sz="1800" dirty="0" smtClean="0">
                <a:cs typeface="Arial" panose="020B0604020202020204" pitchFamily="34" charset="0"/>
              </a:rPr>
              <a:t>Marijuana (currently addressed in our drug prohibition policy)</a:t>
            </a:r>
          </a:p>
          <a:p>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33</a:t>
            </a:fld>
            <a:endParaRPr lang="en-US" dirty="0"/>
          </a:p>
        </p:txBody>
      </p:sp>
    </p:spTree>
    <p:extLst>
      <p:ext uri="{BB962C8B-B14F-4D97-AF65-F5344CB8AC3E}">
        <p14:creationId xmlns:p14="http://schemas.microsoft.com/office/powerpoint/2010/main" val="639557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Enforcement Approach</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900" b="1" dirty="0" smtClean="0">
                <a:cs typeface="Arial" panose="020B0604020202020204" pitchFamily="34" charset="0"/>
              </a:rPr>
              <a:t>LHC’s Policy states— </a:t>
            </a:r>
          </a:p>
          <a:p>
            <a:pPr marL="0" indent="0">
              <a:buNone/>
            </a:pPr>
            <a:r>
              <a:rPr lang="en-US" sz="1800" dirty="0" smtClean="0">
                <a:cs typeface="Arial" panose="020B0604020202020204" pitchFamily="34" charset="0"/>
              </a:rPr>
              <a:t>Employees and residents who smell tobacco smoke from the inside of LHC-owned buildings are to report this to the office as soon as possible. LHC’s management staff will identify the source of the smoke and take appropriate action when deemed necessary. </a:t>
            </a:r>
          </a:p>
          <a:p>
            <a:pPr marL="0" indent="0">
              <a:buNone/>
            </a:pPr>
            <a:endParaRPr lang="en-US" sz="1800" dirty="0" smtClean="0">
              <a:cs typeface="Arial" panose="020B0604020202020204" pitchFamily="34" charset="0"/>
            </a:endParaRPr>
          </a:p>
          <a:p>
            <a:pPr marL="0" indent="0">
              <a:buNone/>
            </a:pPr>
            <a:r>
              <a:rPr lang="en-US" sz="1800" b="1" dirty="0" smtClean="0">
                <a:cs typeface="Arial" panose="020B0604020202020204" pitchFamily="34" charset="0"/>
              </a:rPr>
              <a:t>Each resident signs a copy of LHC’s Smoke-Free Policy, which states— </a:t>
            </a:r>
          </a:p>
          <a:p>
            <a:pPr marL="0" indent="0">
              <a:buNone/>
            </a:pPr>
            <a:r>
              <a:rPr lang="en-US" sz="1900" b="1" i="1" dirty="0" smtClean="0">
                <a:cs typeface="Arial" panose="020B0604020202020204" pitchFamily="34" charset="0"/>
              </a:rPr>
              <a:t>TENANT CERTIFICATION </a:t>
            </a:r>
            <a:endParaRPr lang="en-US" sz="1900" i="1" dirty="0" smtClean="0">
              <a:cs typeface="Arial" panose="020B0604020202020204" pitchFamily="34" charset="0"/>
            </a:endParaRPr>
          </a:p>
          <a:p>
            <a:pPr>
              <a:buFont typeface="Wingdings" panose="05000000000000000000" pitchFamily="2" charset="2"/>
              <a:buChar char="ü"/>
            </a:pPr>
            <a:r>
              <a:rPr lang="en-US" sz="1800" dirty="0" smtClean="0">
                <a:cs typeface="Arial" panose="020B0604020202020204" pitchFamily="34" charset="0"/>
              </a:rPr>
              <a:t>I have read and understand the above smoking policy and I agree to comply fully with the provisions. I understand that failure to comply may constitute reason for termination of my lease. </a:t>
            </a:r>
          </a:p>
          <a:p>
            <a:pPr marL="0" indent="0">
              <a:buNone/>
            </a:pPr>
            <a:endParaRPr lang="en-US" sz="1800" dirty="0" smtClean="0">
              <a:cs typeface="Arial" panose="020B0604020202020204" pitchFamily="34" charset="0"/>
            </a:endParaRPr>
          </a:p>
          <a:p>
            <a:pPr marL="0" indent="0">
              <a:buNone/>
            </a:pPr>
            <a:r>
              <a:rPr lang="en-US" sz="1900" b="1" dirty="0" smtClean="0">
                <a:cs typeface="Arial" panose="020B0604020202020204" pitchFamily="34" charset="0"/>
              </a:rPr>
              <a:t>We approach enforcement by</a:t>
            </a:r>
            <a:r>
              <a:rPr lang="en-US" sz="1900" b="1" dirty="0">
                <a:cs typeface="Arial" panose="020B0604020202020204" pitchFamily="34" charset="0"/>
              </a:rPr>
              <a:t>—</a:t>
            </a:r>
            <a:endParaRPr lang="en-US" sz="1900" b="1" dirty="0" smtClean="0">
              <a:cs typeface="Arial" panose="020B0604020202020204" pitchFamily="34" charset="0"/>
            </a:endParaRPr>
          </a:p>
          <a:p>
            <a:pPr lvl="1"/>
            <a:r>
              <a:rPr lang="en-US" sz="1800" dirty="0" smtClean="0">
                <a:cs typeface="Arial" panose="020B0604020202020204" pitchFamily="34" charset="0"/>
              </a:rPr>
              <a:t>Providing options to eliminate the unacceptable behavior</a:t>
            </a:r>
          </a:p>
          <a:p>
            <a:pPr lvl="1"/>
            <a:r>
              <a:rPr lang="en-US" sz="1800" dirty="0" smtClean="0">
                <a:cs typeface="Arial" panose="020B0604020202020204" pitchFamily="34" charset="0"/>
              </a:rPr>
              <a:t>Educating the residents of LHC properties</a:t>
            </a:r>
          </a:p>
          <a:p>
            <a:pPr lvl="1"/>
            <a:r>
              <a:rPr lang="en-US" sz="1800" dirty="0" smtClean="0">
                <a:cs typeface="Arial" panose="020B0604020202020204" pitchFamily="34" charset="0"/>
              </a:rPr>
              <a:t>Site Managers issuing verbal then written warnings </a:t>
            </a:r>
          </a:p>
          <a:p>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34</a:t>
            </a:fld>
            <a:endParaRPr lang="en-US" dirty="0"/>
          </a:p>
        </p:txBody>
      </p:sp>
    </p:spTree>
    <p:extLst>
      <p:ext uri="{BB962C8B-B14F-4D97-AF65-F5344CB8AC3E}">
        <p14:creationId xmlns:p14="http://schemas.microsoft.com/office/powerpoint/2010/main" val="2707188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Enforcement Approach</a:t>
            </a:r>
            <a:endParaRPr lang="en-US" b="1" dirty="0">
              <a:solidFill>
                <a:srgbClr val="0070C0"/>
              </a:solidFill>
            </a:endParaRPr>
          </a:p>
        </p:txBody>
      </p:sp>
      <p:sp>
        <p:nvSpPr>
          <p:cNvPr id="3" name="Content Placeholder 2"/>
          <p:cNvSpPr>
            <a:spLocks noGrp="1"/>
          </p:cNvSpPr>
          <p:nvPr>
            <p:ph idx="1"/>
          </p:nvPr>
        </p:nvSpPr>
        <p:spPr/>
        <p:txBody>
          <a:bodyPr/>
          <a:lstStyle/>
          <a:p>
            <a:pPr marL="457200" lvl="1" indent="0">
              <a:buNone/>
            </a:pPr>
            <a:r>
              <a:rPr lang="en-US" sz="2000" b="1" dirty="0" smtClean="0">
                <a:cs typeface="Arial" panose="020B0604020202020204" pitchFamily="34" charset="0"/>
              </a:rPr>
              <a:t>LHC seeks to avoid evictions whenever possible by using a combination of the following—</a:t>
            </a:r>
          </a:p>
          <a:p>
            <a:pPr marL="457200" lvl="1" indent="0">
              <a:buNone/>
            </a:pPr>
            <a:endParaRPr lang="en-US" sz="2000" dirty="0" smtClean="0">
              <a:cs typeface="Arial" panose="020B0604020202020204" pitchFamily="34" charset="0"/>
            </a:endParaRPr>
          </a:p>
          <a:p>
            <a:pPr lvl="1"/>
            <a:r>
              <a:rPr lang="en-US" sz="2000" dirty="0" smtClean="0">
                <a:cs typeface="Arial" panose="020B0604020202020204" pitchFamily="34" charset="0"/>
              </a:rPr>
              <a:t>Meeting with the court to educate the judges on the policy</a:t>
            </a:r>
          </a:p>
          <a:p>
            <a:pPr lvl="1"/>
            <a:r>
              <a:rPr lang="en-US" sz="2000" dirty="0" smtClean="0">
                <a:cs typeface="Arial" panose="020B0604020202020204" pitchFamily="34" charset="0"/>
              </a:rPr>
              <a:t>Meeting with Legal Aid to explain the policy objective</a:t>
            </a:r>
          </a:p>
          <a:p>
            <a:pPr lvl="1"/>
            <a:r>
              <a:rPr lang="en-US" sz="2000" dirty="0" smtClean="0">
                <a:cs typeface="Arial" panose="020B0604020202020204" pitchFamily="34" charset="0"/>
              </a:rPr>
              <a:t>Arriving at court-ordered solutions. For example, in conjunction with Legal Aid, we reached an agreement with a resident who scrubbed their walls and agreed to stop smoking in their unit, and a community group repainted the unit as the settlement.</a:t>
            </a:r>
          </a:p>
          <a:p>
            <a:pPr lvl="1"/>
            <a:r>
              <a:rPr lang="en-US" sz="2000" dirty="0" smtClean="0">
                <a:cs typeface="Arial" panose="020B0604020202020204" pitchFamily="34" charset="0"/>
              </a:rPr>
              <a:t>As a last resort,  LHC evicts policy offenders.  Three households have been evicted because of smoking violations.</a:t>
            </a:r>
          </a:p>
          <a:p>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35</a:t>
            </a:fld>
            <a:endParaRPr lang="en-US" dirty="0"/>
          </a:p>
        </p:txBody>
      </p:sp>
    </p:spTree>
    <p:extLst>
      <p:ext uri="{BB962C8B-B14F-4D97-AF65-F5344CB8AC3E}">
        <p14:creationId xmlns:p14="http://schemas.microsoft.com/office/powerpoint/2010/main" val="2424441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What Is Working </a:t>
            </a:r>
            <a:endParaRPr lang="en-US" b="1" dirty="0">
              <a:solidFill>
                <a:srgbClr val="0070C0"/>
              </a:solidFill>
            </a:endParaRPr>
          </a:p>
        </p:txBody>
      </p:sp>
      <p:sp>
        <p:nvSpPr>
          <p:cNvPr id="3" name="Content Placeholder 2"/>
          <p:cNvSpPr>
            <a:spLocks noGrp="1"/>
          </p:cNvSpPr>
          <p:nvPr>
            <p:ph idx="1"/>
          </p:nvPr>
        </p:nvSpPr>
        <p:spPr>
          <a:xfrm>
            <a:off x="457200" y="1265238"/>
            <a:ext cx="8229600" cy="4525963"/>
          </a:xfrm>
        </p:spPr>
        <p:txBody>
          <a:bodyPr/>
          <a:lstStyle/>
          <a:p>
            <a:pPr marL="0" indent="0">
              <a:buNone/>
            </a:pPr>
            <a:r>
              <a:rPr lang="en-US" sz="2000" dirty="0" smtClean="0">
                <a:latin typeface="+mj-lt"/>
                <a:cs typeface="Arial" panose="020B0604020202020204" pitchFamily="34" charset="0"/>
              </a:rPr>
              <a:t>The policy has been effective because of resident and staff support of the policy. </a:t>
            </a:r>
          </a:p>
          <a:p>
            <a:pPr marL="0" indent="0">
              <a:buNone/>
            </a:pPr>
            <a:endParaRPr lang="en-US" sz="2000" dirty="0" smtClean="0">
              <a:latin typeface="+mj-lt"/>
              <a:cs typeface="Arial" panose="020B0604020202020204" pitchFamily="34" charset="0"/>
            </a:endParaRPr>
          </a:p>
          <a:p>
            <a:pPr marL="0" indent="0">
              <a:buNone/>
            </a:pPr>
            <a:r>
              <a:rPr lang="en-US" sz="2000" dirty="0" smtClean="0">
                <a:latin typeface="+mj-lt"/>
                <a:cs typeface="Arial" panose="020B0604020202020204" pitchFamily="34" charset="0"/>
              </a:rPr>
              <a:t>Residents quickly realized the importance of Heathy Smoke-Free Homes based on education provided by the State Department of Health and a Healthy Homes Grant.</a:t>
            </a:r>
          </a:p>
          <a:p>
            <a:pPr marL="0" indent="0">
              <a:buNone/>
            </a:pPr>
            <a:endParaRPr lang="en-US" sz="2000" dirty="0" smtClean="0">
              <a:latin typeface="+mj-lt"/>
              <a:cs typeface="Arial" panose="020B0604020202020204" pitchFamily="34" charset="0"/>
            </a:endParaRPr>
          </a:p>
          <a:p>
            <a:pPr marL="0" indent="0">
              <a:buNone/>
            </a:pPr>
            <a:r>
              <a:rPr lang="en-US" sz="2000" dirty="0" smtClean="0">
                <a:latin typeface="+mj-lt"/>
                <a:cs typeface="Arial" panose="020B0604020202020204" pitchFamily="34" charset="0"/>
              </a:rPr>
              <a:t>Children became the champions of the Policy because they want to live healthily. </a:t>
            </a:r>
          </a:p>
          <a:p>
            <a:pPr marL="0" indent="0">
              <a:buNone/>
            </a:pPr>
            <a:endParaRPr lang="en-US" sz="2000" dirty="0">
              <a:latin typeface="+mj-lt"/>
              <a:cs typeface="Arial" panose="020B0604020202020204" pitchFamily="34" charset="0"/>
            </a:endParaRPr>
          </a:p>
          <a:p>
            <a:pPr marL="0" indent="0">
              <a:buNone/>
            </a:pPr>
            <a:r>
              <a:rPr lang="en-US" sz="2000" b="1" dirty="0" smtClean="0">
                <a:latin typeface="+mj-lt"/>
                <a:cs typeface="Arial" panose="020B0604020202020204" pitchFamily="34" charset="0"/>
              </a:rPr>
              <a:t>LHC has assessed the effectiveness of the policy for all properties by—</a:t>
            </a:r>
          </a:p>
          <a:p>
            <a:pPr lvl="1"/>
            <a:r>
              <a:rPr lang="en-US" sz="2000" dirty="0" smtClean="0">
                <a:latin typeface="+mj-lt"/>
                <a:cs typeface="Arial" panose="020B0604020202020204" pitchFamily="34" charset="0"/>
              </a:rPr>
              <a:t>The reduction in rehab costs  </a:t>
            </a:r>
          </a:p>
          <a:p>
            <a:pPr lvl="1"/>
            <a:r>
              <a:rPr lang="en-US" sz="2000" dirty="0" smtClean="0">
                <a:latin typeface="+mj-lt"/>
                <a:cs typeface="Arial" panose="020B0604020202020204" pitchFamily="34" charset="0"/>
              </a:rPr>
              <a:t>Observing ashtrays are largely a decorating phenomena of the past</a:t>
            </a:r>
          </a:p>
          <a:p>
            <a:pPr lvl="1"/>
            <a:r>
              <a:rPr lang="en-US" sz="2000" dirty="0" smtClean="0">
                <a:latin typeface="+mj-lt"/>
                <a:cs typeface="Arial" panose="020B0604020202020204" pitchFamily="34" charset="0"/>
              </a:rPr>
              <a:t>Declining complaints regarding tobacco smoke </a:t>
            </a:r>
            <a:endParaRPr lang="en-US" sz="20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CBEC0C5B-CBBF-47A5-AC9E-E43C9B1A85C2}" type="slidenum">
              <a:rPr lang="en-US" smtClean="0"/>
              <a:pPr/>
              <a:t>36</a:t>
            </a:fld>
            <a:endParaRPr lang="en-US" dirty="0"/>
          </a:p>
        </p:txBody>
      </p:sp>
    </p:spTree>
    <p:extLst>
      <p:ext uri="{BB962C8B-B14F-4D97-AF65-F5344CB8AC3E}">
        <p14:creationId xmlns:p14="http://schemas.microsoft.com/office/powerpoint/2010/main" val="2962965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724" y="302139"/>
            <a:ext cx="7772400" cy="1470025"/>
          </a:xfrm>
        </p:spPr>
        <p:txBody>
          <a:bodyPr>
            <a:normAutofit/>
          </a:bodyPr>
          <a:lstStyle/>
          <a:p>
            <a:r>
              <a:rPr lang="en-US" sz="4000" b="1" dirty="0" smtClean="0">
                <a:solidFill>
                  <a:srgbClr val="0070C0"/>
                </a:solidFill>
              </a:rPr>
              <a:t>1st and 2nd Hand Smoke Is a </a:t>
            </a:r>
            <a:br>
              <a:rPr lang="en-US" sz="4000" b="1" dirty="0" smtClean="0">
                <a:solidFill>
                  <a:srgbClr val="0070C0"/>
                </a:solidFill>
              </a:rPr>
            </a:br>
            <a:r>
              <a:rPr lang="en-US" sz="4000" b="1" dirty="0" smtClean="0">
                <a:solidFill>
                  <a:srgbClr val="0070C0"/>
                </a:solidFill>
              </a:rPr>
              <a:t>Public Health Threat</a:t>
            </a:r>
            <a:endParaRPr lang="en-US" sz="4000" b="1" dirty="0">
              <a:solidFill>
                <a:srgbClr val="0070C0"/>
              </a:solidFill>
            </a:endParaRPr>
          </a:p>
        </p:txBody>
      </p:sp>
      <p:sp>
        <p:nvSpPr>
          <p:cNvPr id="3" name="Subtitle 2"/>
          <p:cNvSpPr>
            <a:spLocks noGrp="1"/>
          </p:cNvSpPr>
          <p:nvPr>
            <p:ph type="subTitle" idx="1"/>
          </p:nvPr>
        </p:nvSpPr>
        <p:spPr>
          <a:xfrm>
            <a:off x="139849" y="1927225"/>
            <a:ext cx="9004151" cy="4429125"/>
          </a:xfrm>
        </p:spPr>
        <p:txBody>
          <a:bodyPr>
            <a:normAutofit/>
          </a:bodyPr>
          <a:lstStyle/>
          <a:p>
            <a:pPr lvl="0"/>
            <a:r>
              <a:rPr lang="fr-FR" dirty="0" smtClean="0">
                <a:solidFill>
                  <a:schemeClr val="tx1"/>
                </a:solidFill>
              </a:rPr>
              <a:t>Why Is  </a:t>
            </a:r>
            <a:r>
              <a:rPr lang="en-US" dirty="0" smtClean="0">
                <a:solidFill>
                  <a:schemeClr val="tx1"/>
                </a:solidFill>
              </a:rPr>
              <a:t>Smoke</a:t>
            </a:r>
            <a:r>
              <a:rPr lang="fr-FR" dirty="0" smtClean="0">
                <a:solidFill>
                  <a:schemeClr val="tx1"/>
                </a:solidFill>
              </a:rPr>
              <a:t>-Free HOUSING  Important?</a:t>
            </a:r>
          </a:p>
          <a:p>
            <a:pPr lvl="0"/>
            <a:r>
              <a:rPr lang="fr-FR" b="1" dirty="0" smtClean="0">
                <a:solidFill>
                  <a:srgbClr val="0070C0"/>
                </a:solidFill>
              </a:rPr>
              <a:t>HEALTH BE</a:t>
            </a:r>
            <a:r>
              <a:rPr lang="fr-FR" b="1" dirty="0">
                <a:solidFill>
                  <a:srgbClr val="0070C0"/>
                </a:solidFill>
              </a:rPr>
              <a:t>NE</a:t>
            </a:r>
            <a:r>
              <a:rPr lang="fr-FR" b="1" dirty="0" smtClean="0">
                <a:solidFill>
                  <a:srgbClr val="0070C0"/>
                </a:solidFill>
              </a:rPr>
              <a:t>FITS</a:t>
            </a:r>
          </a:p>
          <a:p>
            <a:pPr lvl="0" algn="l"/>
            <a:r>
              <a:rPr lang="fr-FR" sz="2600" dirty="0" smtClean="0">
                <a:solidFill>
                  <a:schemeClr val="tx1"/>
                </a:solidFill>
              </a:rPr>
              <a:t>The State of Michigan’s Health Department indicates smoking adversely affects children and adult health outcomes, specifically:</a:t>
            </a:r>
          </a:p>
          <a:p>
            <a:pPr marL="457200" lvl="0" indent="-457200" algn="l">
              <a:buFont typeface="Arial" panose="020B0604020202020204" pitchFamily="34" charset="0"/>
              <a:buChar char="•"/>
            </a:pPr>
            <a:r>
              <a:rPr lang="fr-FR" sz="2600" dirty="0" smtClean="0">
                <a:solidFill>
                  <a:schemeClr val="tx1"/>
                </a:solidFill>
              </a:rPr>
              <a:t>Children and adults with asthma;</a:t>
            </a:r>
          </a:p>
          <a:p>
            <a:pPr marL="457200" lvl="0" indent="-457200" algn="l">
              <a:buFont typeface="Arial" panose="020B0604020202020204" pitchFamily="34" charset="0"/>
              <a:buChar char="•"/>
            </a:pPr>
            <a:r>
              <a:rPr lang="fr-FR" sz="2600" dirty="0" smtClean="0">
                <a:solidFill>
                  <a:schemeClr val="tx1"/>
                </a:solidFill>
              </a:rPr>
              <a:t>Respiratory challenges; and</a:t>
            </a:r>
          </a:p>
          <a:p>
            <a:pPr marL="457200" lvl="0" indent="-457200" algn="l">
              <a:buFont typeface="Arial" panose="020B0604020202020204" pitchFamily="34" charset="0"/>
              <a:buChar char="•"/>
            </a:pPr>
            <a:r>
              <a:rPr lang="fr-FR" sz="2600" dirty="0" smtClean="0">
                <a:solidFill>
                  <a:schemeClr val="tx1"/>
                </a:solidFill>
              </a:rPr>
              <a:t>Allergies.</a:t>
            </a:r>
          </a:p>
          <a:p>
            <a:pPr lvl="0" algn="l"/>
            <a:r>
              <a:rPr lang="fr-FR" sz="2600" dirty="0" smtClean="0">
                <a:solidFill>
                  <a:schemeClr val="tx1"/>
                </a:solidFill>
              </a:rPr>
              <a:t>Living in a smoking environment increases hospital stays and hospital readmissions.  </a:t>
            </a:r>
          </a:p>
          <a:p>
            <a:pPr lvl="0" algn="l"/>
            <a:endParaRPr lang="fr-FR" b="1" dirty="0" smtClean="0"/>
          </a:p>
          <a:p>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37</a:t>
            </a:fld>
            <a:endParaRPr lang="en-US" dirty="0"/>
          </a:p>
        </p:txBody>
      </p:sp>
    </p:spTree>
    <p:extLst>
      <p:ext uri="{BB962C8B-B14F-4D97-AF65-F5344CB8AC3E}">
        <p14:creationId xmlns:p14="http://schemas.microsoft.com/office/powerpoint/2010/main" val="88944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070"/>
            <a:ext cx="8229600" cy="1143000"/>
          </a:xfrm>
        </p:spPr>
        <p:txBody>
          <a:bodyPr>
            <a:noAutofit/>
          </a:bodyPr>
          <a:lstStyle/>
          <a:p>
            <a:r>
              <a:rPr lang="en-US" sz="4000" b="1" dirty="0" smtClean="0">
                <a:solidFill>
                  <a:srgbClr val="0070C0"/>
                </a:solidFill>
              </a:rPr>
              <a:t>1st and 2nd Hand Smoke Is a </a:t>
            </a:r>
            <a:br>
              <a:rPr lang="en-US" sz="4000" b="1" dirty="0" smtClean="0">
                <a:solidFill>
                  <a:srgbClr val="0070C0"/>
                </a:solidFill>
              </a:rPr>
            </a:br>
            <a:r>
              <a:rPr lang="en-US" sz="4000" b="1" dirty="0" smtClean="0">
                <a:solidFill>
                  <a:srgbClr val="0070C0"/>
                </a:solidFill>
              </a:rPr>
              <a:t>Public Health Threat</a:t>
            </a:r>
            <a:endParaRPr lang="en-US" sz="4000" b="1" dirty="0">
              <a:solidFill>
                <a:srgbClr val="0070C0"/>
              </a:solidFill>
            </a:endParaRPr>
          </a:p>
        </p:txBody>
      </p:sp>
      <p:sp>
        <p:nvSpPr>
          <p:cNvPr id="3" name="Content Placeholder 2"/>
          <p:cNvSpPr>
            <a:spLocks noGrp="1"/>
          </p:cNvSpPr>
          <p:nvPr>
            <p:ph idx="1"/>
          </p:nvPr>
        </p:nvSpPr>
        <p:spPr>
          <a:xfrm>
            <a:off x="457200" y="1830387"/>
            <a:ext cx="8229600" cy="4273851"/>
          </a:xfrm>
        </p:spPr>
        <p:txBody>
          <a:bodyPr>
            <a:normAutofit fontScale="92500" lnSpcReduction="20000"/>
          </a:bodyPr>
          <a:lstStyle/>
          <a:p>
            <a:pPr marL="0" indent="0">
              <a:buNone/>
            </a:pPr>
            <a:r>
              <a:rPr lang="en-US" sz="2400" dirty="0" smtClean="0"/>
              <a:t>The Lansing  Housing Commission (“LHC”) entered into a contract with the Department of Public Health to provide services for households adversely affected by asthma approximately 5 years ago.</a:t>
            </a:r>
          </a:p>
          <a:p>
            <a:pPr marL="0" indent="0">
              <a:buNone/>
            </a:pPr>
            <a:endParaRPr lang="en-US" sz="2400" dirty="0" smtClean="0"/>
          </a:p>
          <a:p>
            <a:pPr marL="0" indent="0">
              <a:buNone/>
            </a:pPr>
            <a:r>
              <a:rPr lang="en-US" sz="2400" b="1" dirty="0" smtClean="0"/>
              <a:t>The Health Department enlightened LHC on the adverse  health consequences smoking  has on asthma suffers. The Department of Health— </a:t>
            </a:r>
          </a:p>
          <a:p>
            <a:pPr marL="0" indent="0">
              <a:buNone/>
            </a:pPr>
            <a:endParaRPr lang="en-US" sz="2400" b="1" dirty="0" smtClean="0"/>
          </a:p>
          <a:p>
            <a:r>
              <a:rPr lang="en-US" sz="2400" dirty="0" smtClean="0"/>
              <a:t>Encouraged LHC to adopt a smoke-free policy;</a:t>
            </a:r>
          </a:p>
          <a:p>
            <a:r>
              <a:rPr lang="en-US" sz="2400" dirty="0" smtClean="0"/>
              <a:t>Spoke in favor of adoption of the smoke-free policy at LHC’s board meeting; and</a:t>
            </a:r>
          </a:p>
          <a:p>
            <a:r>
              <a:rPr lang="en-US" sz="2400" dirty="0" smtClean="0"/>
              <a:t>Provided data to residents and the board on the adverse health effects of 1st and 2nd hand smoking.</a:t>
            </a:r>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CBEC0C5B-CBBF-47A5-AC9E-E43C9B1A85C2}" type="slidenum">
              <a:rPr lang="en-US" smtClean="0"/>
              <a:pPr/>
              <a:t>38</a:t>
            </a:fld>
            <a:endParaRPr lang="en-US" dirty="0"/>
          </a:p>
        </p:txBody>
      </p:sp>
    </p:spTree>
    <p:extLst>
      <p:ext uri="{BB962C8B-B14F-4D97-AF65-F5344CB8AC3E}">
        <p14:creationId xmlns:p14="http://schemas.microsoft.com/office/powerpoint/2010/main" val="46301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510"/>
            <a:ext cx="8229600" cy="1143000"/>
          </a:xfrm>
        </p:spPr>
        <p:txBody>
          <a:bodyPr>
            <a:noAutofit/>
          </a:bodyPr>
          <a:lstStyle/>
          <a:p>
            <a:r>
              <a:rPr lang="en-US" sz="4000" b="1" dirty="0" smtClean="0">
                <a:solidFill>
                  <a:srgbClr val="0070C0"/>
                </a:solidFill>
              </a:rPr>
              <a:t>1st and 2nd Hand Smoke Is a </a:t>
            </a:r>
            <a:br>
              <a:rPr lang="en-US" sz="4000" b="1" dirty="0" smtClean="0">
                <a:solidFill>
                  <a:srgbClr val="0070C0"/>
                </a:solidFill>
              </a:rPr>
            </a:br>
            <a:r>
              <a:rPr lang="en-US" sz="4000" b="1" dirty="0" smtClean="0">
                <a:solidFill>
                  <a:srgbClr val="0070C0"/>
                </a:solidFill>
              </a:rPr>
              <a:t>Public Health Threat</a:t>
            </a:r>
            <a:endParaRPr lang="en-US" sz="4000" b="1" dirty="0">
              <a:solidFill>
                <a:srgbClr val="0070C0"/>
              </a:solidFill>
            </a:endParaRPr>
          </a:p>
        </p:txBody>
      </p:sp>
      <p:sp>
        <p:nvSpPr>
          <p:cNvPr id="3" name="Content Placeholder 2"/>
          <p:cNvSpPr>
            <a:spLocks noGrp="1"/>
          </p:cNvSpPr>
          <p:nvPr>
            <p:ph idx="1"/>
          </p:nvPr>
        </p:nvSpPr>
        <p:spPr>
          <a:xfrm>
            <a:off x="457200" y="1535324"/>
            <a:ext cx="8229600" cy="4683211"/>
          </a:xfrm>
        </p:spPr>
        <p:txBody>
          <a:bodyPr>
            <a:noAutofit/>
          </a:bodyPr>
          <a:lstStyle/>
          <a:p>
            <a:pPr marL="0" indent="0">
              <a:buNone/>
            </a:pPr>
            <a:r>
              <a:rPr lang="en-US" sz="1700" b="1" dirty="0" smtClean="0"/>
              <a:t>LHC has benefited from the partnership with public health, and citizens have also </a:t>
            </a:r>
            <a:r>
              <a:rPr lang="en-US" sz="1700" b="1" dirty="0"/>
              <a:t>benefited. </a:t>
            </a:r>
            <a:r>
              <a:rPr lang="en-US" sz="1700" b="1" dirty="0" smtClean="0">
                <a:cs typeface="Arial" panose="020B0604020202020204" pitchFamily="34" charset="0"/>
              </a:rPr>
              <a:t>The policy has been effective because of resident and staff support of the policy.</a:t>
            </a:r>
          </a:p>
          <a:p>
            <a:pPr marL="0" indent="0">
              <a:buNone/>
            </a:pPr>
            <a:endParaRPr lang="en-US" sz="1700" dirty="0" smtClean="0"/>
          </a:p>
          <a:p>
            <a:r>
              <a:rPr lang="en-US" sz="1700" dirty="0" smtClean="0">
                <a:cs typeface="Arial" panose="020B0604020202020204" pitchFamily="34" charset="0"/>
              </a:rPr>
              <a:t>Residents quickly realized the importance of Heathy Smoke-Free Homes based on education provided by State. </a:t>
            </a:r>
          </a:p>
          <a:p>
            <a:r>
              <a:rPr lang="en-US" sz="1700" dirty="0" smtClean="0">
                <a:cs typeface="Arial" panose="020B0604020202020204" pitchFamily="34" charset="0"/>
              </a:rPr>
              <a:t>Children became the champions of the Policy because they want to live healthily; </a:t>
            </a:r>
          </a:p>
          <a:p>
            <a:r>
              <a:rPr lang="en-US" sz="1700" dirty="0" smtClean="0">
                <a:cs typeface="Arial" panose="020B0604020202020204" pitchFamily="34" charset="0"/>
              </a:rPr>
              <a:t>Department of Health and a Healthy Homes Grant.</a:t>
            </a:r>
          </a:p>
          <a:p>
            <a:r>
              <a:rPr lang="en-US" sz="1700" dirty="0" smtClean="0"/>
              <a:t>Residents are more educated about smoking hazards.</a:t>
            </a:r>
          </a:p>
          <a:p>
            <a:r>
              <a:rPr lang="en-US" sz="1700" dirty="0" smtClean="0"/>
              <a:t>Residents have embraced smoke-free policy</a:t>
            </a:r>
            <a:r>
              <a:rPr lang="en-US" sz="1700" dirty="0"/>
              <a:t>.</a:t>
            </a:r>
            <a:endParaRPr lang="en-US" sz="1700" dirty="0" smtClean="0"/>
          </a:p>
          <a:p>
            <a:r>
              <a:rPr lang="en-US" sz="1700" dirty="0" smtClean="0"/>
              <a:t>Residents report violators.</a:t>
            </a:r>
          </a:p>
          <a:p>
            <a:pPr marL="0" indent="0">
              <a:buNone/>
            </a:pPr>
            <a:endParaRPr lang="en-US" sz="1700" dirty="0" smtClean="0">
              <a:cs typeface="Arial" panose="020B0604020202020204" pitchFamily="34" charset="0"/>
            </a:endParaRPr>
          </a:p>
          <a:p>
            <a:pPr marL="0" indent="0">
              <a:buNone/>
            </a:pPr>
            <a:r>
              <a:rPr lang="en-US" sz="1700" b="1" dirty="0" smtClean="0">
                <a:cs typeface="Arial" panose="020B0604020202020204" pitchFamily="34" charset="0"/>
              </a:rPr>
              <a:t>LHC has assessed the effectiveness of the policy for all properties by:</a:t>
            </a:r>
          </a:p>
          <a:p>
            <a:pPr lvl="1"/>
            <a:r>
              <a:rPr lang="en-US" sz="1700" dirty="0" smtClean="0">
                <a:cs typeface="Arial" panose="020B0604020202020204" pitchFamily="34" charset="0"/>
              </a:rPr>
              <a:t>The reduction in rehab costs.  </a:t>
            </a:r>
          </a:p>
          <a:p>
            <a:pPr lvl="1"/>
            <a:r>
              <a:rPr lang="en-US" sz="1700" dirty="0" smtClean="0">
                <a:cs typeface="Arial" panose="020B0604020202020204" pitchFamily="34" charset="0"/>
              </a:rPr>
              <a:t>Observing ashtrays are largely a decorating phenomena of the past</a:t>
            </a:r>
            <a:r>
              <a:rPr lang="en-US" sz="1700" dirty="0">
                <a:cs typeface="Arial" panose="020B0604020202020204" pitchFamily="34" charset="0"/>
              </a:rPr>
              <a:t>.</a:t>
            </a:r>
            <a:endParaRPr lang="en-US" sz="1700" dirty="0" smtClean="0">
              <a:cs typeface="Arial" panose="020B0604020202020204" pitchFamily="34" charset="0"/>
            </a:endParaRPr>
          </a:p>
          <a:p>
            <a:pPr lvl="1"/>
            <a:r>
              <a:rPr lang="en-US" sz="1700" dirty="0" smtClean="0">
                <a:cs typeface="Arial" panose="020B0604020202020204" pitchFamily="34" charset="0"/>
              </a:rPr>
              <a:t>Declining complaints regarding tobacco smoke.</a:t>
            </a:r>
          </a:p>
          <a:p>
            <a:endParaRPr lang="en-US" sz="1700"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39</a:t>
            </a:fld>
            <a:endParaRPr lang="en-US" dirty="0"/>
          </a:p>
        </p:txBody>
      </p:sp>
    </p:spTree>
    <p:extLst>
      <p:ext uri="{BB962C8B-B14F-4D97-AF65-F5344CB8AC3E}">
        <p14:creationId xmlns:p14="http://schemas.microsoft.com/office/powerpoint/2010/main" val="148611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3825"/>
            <a:ext cx="8229600" cy="1143000"/>
          </a:xfrm>
        </p:spPr>
        <p:txBody>
          <a:bodyPr/>
          <a:lstStyle/>
          <a:p>
            <a:pPr eaLnBrk="1" hangingPunct="1"/>
            <a:r>
              <a:rPr lang="en-US" b="1" dirty="0" smtClean="0">
                <a:solidFill>
                  <a:srgbClr val="0070C0"/>
                </a:solidFill>
              </a:rPr>
              <a:t>Agenda </a:t>
            </a:r>
          </a:p>
        </p:txBody>
      </p:sp>
      <p:sp>
        <p:nvSpPr>
          <p:cNvPr id="3" name="Content Placeholder 2"/>
          <p:cNvSpPr>
            <a:spLocks noGrp="1"/>
          </p:cNvSpPr>
          <p:nvPr>
            <p:ph idx="1"/>
          </p:nvPr>
        </p:nvSpPr>
        <p:spPr>
          <a:xfrm>
            <a:off x="342900" y="1270022"/>
            <a:ext cx="8458200" cy="5486400"/>
          </a:xfrm>
        </p:spPr>
        <p:txBody>
          <a:bodyPr rtlCol="0">
            <a:normAutofit/>
          </a:bodyPr>
          <a:lstStyle/>
          <a:p>
            <a:pPr marL="457200" indent="-457200" eaLnBrk="1" fontAlgn="auto" hangingPunct="1">
              <a:lnSpc>
                <a:spcPts val="2700"/>
              </a:lnSpc>
              <a:spcBef>
                <a:spcPts val="300"/>
              </a:spcBef>
              <a:spcAft>
                <a:spcPts val="2000"/>
              </a:spcAft>
              <a:buFont typeface="+mj-lt"/>
              <a:buAutoNum type="arabicPeriod"/>
              <a:defRPr/>
            </a:pPr>
            <a:r>
              <a:rPr lang="en-US" sz="2200" dirty="0" smtClean="0"/>
              <a:t>Describe the benefits of smoke-free housing </a:t>
            </a:r>
            <a:r>
              <a:rPr lang="en-US" sz="2200" dirty="0"/>
              <a:t>p</a:t>
            </a:r>
            <a:r>
              <a:rPr lang="en-US" sz="2200" dirty="0" smtClean="0"/>
              <a:t>olicies and EPA’s commitment to reducing </a:t>
            </a:r>
            <a:r>
              <a:rPr lang="en-US" sz="2200" dirty="0"/>
              <a:t>a</a:t>
            </a:r>
            <a:r>
              <a:rPr lang="en-US" sz="2200" dirty="0" smtClean="0"/>
              <a:t>sthma </a:t>
            </a:r>
            <a:r>
              <a:rPr lang="en-US" sz="2200" dirty="0"/>
              <a:t>d</a:t>
            </a:r>
            <a:r>
              <a:rPr lang="en-US" sz="2200" dirty="0" smtClean="0"/>
              <a:t>isparities through </a:t>
            </a:r>
            <a:r>
              <a:rPr lang="en-US" sz="2200" dirty="0"/>
              <a:t>h</a:t>
            </a:r>
            <a:r>
              <a:rPr lang="en-US" sz="2200" dirty="0" smtClean="0"/>
              <a:t>ealthy housing. </a:t>
            </a:r>
            <a:endParaRPr lang="en-US" sz="1000" dirty="0"/>
          </a:p>
          <a:p>
            <a:pPr marL="457200" indent="-457200" eaLnBrk="1" fontAlgn="auto" hangingPunct="1">
              <a:lnSpc>
                <a:spcPts val="2700"/>
              </a:lnSpc>
              <a:spcBef>
                <a:spcPts val="300"/>
              </a:spcBef>
              <a:spcAft>
                <a:spcPts val="600"/>
              </a:spcAft>
              <a:buFont typeface="+mj-lt"/>
              <a:buAutoNum type="arabicPeriod"/>
              <a:defRPr/>
            </a:pPr>
            <a:r>
              <a:rPr lang="en-US" sz="2200" dirty="0" smtClean="0"/>
              <a:t>Hear from </a:t>
            </a:r>
            <a:r>
              <a:rPr lang="en-US" sz="2200" dirty="0"/>
              <a:t>e</a:t>
            </a:r>
            <a:r>
              <a:rPr lang="en-US" sz="2200" dirty="0" smtClean="0"/>
              <a:t>xperts in the field. </a:t>
            </a:r>
            <a:endParaRPr lang="en-US" sz="2200" dirty="0"/>
          </a:p>
          <a:p>
            <a:pPr lvl="1">
              <a:defRPr/>
            </a:pPr>
            <a:r>
              <a:rPr lang="en-US" sz="2200" b="1" dirty="0">
                <a:cs typeface="Arial" panose="020B0604020202020204" pitchFamily="34" charset="0"/>
              </a:rPr>
              <a:t>Kara Skahen</a:t>
            </a:r>
            <a:r>
              <a:rPr lang="en-US" sz="2200" dirty="0">
                <a:cs typeface="Arial" panose="020B0604020202020204" pitchFamily="34" charset="0"/>
              </a:rPr>
              <a:t>,</a:t>
            </a:r>
            <a:r>
              <a:rPr lang="en-US" sz="2200" b="1" dirty="0">
                <a:cs typeface="Arial" panose="020B0604020202020204" pitchFamily="34" charset="0"/>
              </a:rPr>
              <a:t> </a:t>
            </a:r>
            <a:r>
              <a:rPr lang="en-US" sz="2200" dirty="0"/>
              <a:t>Program Director, Live Smoke Free, The Association for Nonsmokers-Minnesota</a:t>
            </a:r>
            <a:endParaRPr lang="en-US" sz="2200" b="1" dirty="0">
              <a:cs typeface="Arial" panose="020B0604020202020204" pitchFamily="34" charset="0"/>
            </a:endParaRPr>
          </a:p>
          <a:p>
            <a:pPr lvl="1">
              <a:defRPr/>
            </a:pPr>
            <a:r>
              <a:rPr lang="en-US" sz="2200" b="1" dirty="0">
                <a:cs typeface="Arial" panose="020B0604020202020204" pitchFamily="34" charset="0"/>
              </a:rPr>
              <a:t>Patricia Baines-Lake</a:t>
            </a:r>
            <a:r>
              <a:rPr lang="en-US" sz="2200" dirty="0">
                <a:cs typeface="Arial" panose="020B0604020202020204" pitchFamily="34" charset="0"/>
              </a:rPr>
              <a:t>,</a:t>
            </a:r>
            <a:r>
              <a:rPr lang="en-US" sz="2200" b="1" dirty="0">
                <a:cs typeface="Arial" panose="020B0604020202020204" pitchFamily="34" charset="0"/>
              </a:rPr>
              <a:t> </a:t>
            </a:r>
            <a:r>
              <a:rPr lang="en-US" sz="2200" dirty="0"/>
              <a:t>Executive Director, Lansing Housing Commission, Michigan</a:t>
            </a:r>
          </a:p>
          <a:p>
            <a:pPr lvl="1">
              <a:spcAft>
                <a:spcPts val="2000"/>
              </a:spcAft>
              <a:defRPr/>
            </a:pPr>
            <a:r>
              <a:rPr lang="en-US" sz="2200" b="1" dirty="0">
                <a:cs typeface="Arial" panose="020B0604020202020204" pitchFamily="34" charset="0"/>
              </a:rPr>
              <a:t>Amy Moore</a:t>
            </a:r>
            <a:r>
              <a:rPr lang="en-US" sz="2200" dirty="0">
                <a:cs typeface="Arial" panose="020B0604020202020204" pitchFamily="34" charset="0"/>
              </a:rPr>
              <a:t>,</a:t>
            </a:r>
            <a:r>
              <a:rPr lang="en-US" sz="2200" b="1" dirty="0">
                <a:cs typeface="Arial" panose="020B0604020202020204" pitchFamily="34" charset="0"/>
              </a:rPr>
              <a:t> </a:t>
            </a:r>
            <a:r>
              <a:rPr lang="en-US" sz="2200" dirty="0"/>
              <a:t>Health Educator, Ingham County Health Department, </a:t>
            </a:r>
            <a:r>
              <a:rPr lang="en-US" sz="2200" dirty="0" smtClean="0"/>
              <a:t>Michigan</a:t>
            </a:r>
            <a:endParaRPr lang="en-US" sz="2200" dirty="0"/>
          </a:p>
        </p:txBody>
      </p:sp>
    </p:spTree>
    <p:extLst>
      <p:ext uri="{BB962C8B-B14F-4D97-AF65-F5344CB8AC3E}">
        <p14:creationId xmlns:p14="http://schemas.microsoft.com/office/powerpoint/2010/main" val="815299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770"/>
            <a:ext cx="8229600" cy="1143000"/>
          </a:xfrm>
        </p:spPr>
        <p:txBody>
          <a:bodyPr>
            <a:noAutofit/>
          </a:bodyPr>
          <a:lstStyle/>
          <a:p>
            <a:r>
              <a:rPr lang="en-US" sz="4000" b="1" dirty="0" smtClean="0">
                <a:solidFill>
                  <a:srgbClr val="0070C0"/>
                </a:solidFill>
              </a:rPr>
              <a:t>Property Managers State: </a:t>
            </a:r>
            <a:br>
              <a:rPr lang="en-US" sz="4000" b="1" dirty="0" smtClean="0">
                <a:solidFill>
                  <a:srgbClr val="0070C0"/>
                </a:solidFill>
              </a:rPr>
            </a:br>
            <a:r>
              <a:rPr lang="en-US" sz="4000" b="1" dirty="0" smtClean="0">
                <a:solidFill>
                  <a:srgbClr val="0070C0"/>
                </a:solidFill>
              </a:rPr>
              <a:t>“Smoking inside of buildings is costly.”</a:t>
            </a:r>
            <a:endParaRPr lang="en-US" sz="4000" b="1" dirty="0">
              <a:solidFill>
                <a:srgbClr val="0070C0"/>
              </a:solidFill>
            </a:endParaRPr>
          </a:p>
        </p:txBody>
      </p:sp>
      <p:sp>
        <p:nvSpPr>
          <p:cNvPr id="3" name="Content Placeholder 2"/>
          <p:cNvSpPr>
            <a:spLocks noGrp="1"/>
          </p:cNvSpPr>
          <p:nvPr>
            <p:ph idx="1"/>
          </p:nvPr>
        </p:nvSpPr>
        <p:spPr>
          <a:xfrm>
            <a:off x="457200" y="1917700"/>
            <a:ext cx="8229600" cy="4208463"/>
          </a:xfrm>
        </p:spPr>
        <p:txBody>
          <a:bodyPr>
            <a:normAutofit/>
          </a:bodyPr>
          <a:lstStyle/>
          <a:p>
            <a:pPr marL="0" lvl="0" indent="0">
              <a:buNone/>
            </a:pPr>
            <a:r>
              <a:rPr lang="en-US" sz="2800" dirty="0" smtClean="0"/>
              <a:t>The cost of turning a unit and maintaining a unit with an occupant who smokes is costly.</a:t>
            </a:r>
          </a:p>
          <a:p>
            <a:r>
              <a:rPr lang="en-US" sz="2800" dirty="0" smtClean="0"/>
              <a:t>Employees are adversely affected by 2</a:t>
            </a:r>
            <a:r>
              <a:rPr lang="en-US" sz="2800" baseline="30000" dirty="0" smtClean="0"/>
              <a:t>nd</a:t>
            </a:r>
            <a:r>
              <a:rPr lang="en-US" sz="2800" dirty="0" smtClean="0"/>
              <a:t> hand smoke, resulting in absenteeism.</a:t>
            </a:r>
          </a:p>
          <a:p>
            <a:r>
              <a:rPr lang="en-US" sz="2800" dirty="0" smtClean="0"/>
              <a:t>It costs twice as much—sometimes 75% more—to rehab a unit occupied by a smoker.</a:t>
            </a:r>
          </a:p>
          <a:p>
            <a:r>
              <a:rPr lang="en-US" sz="2800" dirty="0" smtClean="0"/>
              <a:t>It is more difficult to rent a unit previously occupied by a smoker.</a:t>
            </a:r>
          </a:p>
          <a:p>
            <a:pPr marL="0" lvl="0" indent="0">
              <a:buNone/>
            </a:pPr>
            <a:endParaRPr lang="en-US"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40</a:t>
            </a:fld>
            <a:endParaRPr lang="en-US" dirty="0"/>
          </a:p>
        </p:txBody>
      </p:sp>
    </p:spTree>
    <p:extLst>
      <p:ext uri="{BB962C8B-B14F-4D97-AF65-F5344CB8AC3E}">
        <p14:creationId xmlns:p14="http://schemas.microsoft.com/office/powerpoint/2010/main" val="3405257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70C0"/>
                </a:solidFill>
              </a:rPr>
              <a:t>Benefits of Smoke-Free Living</a:t>
            </a:r>
            <a:endParaRPr lang="en-US" sz="4000" b="1" dirty="0">
              <a:solidFill>
                <a:srgbClr val="0070C0"/>
              </a:solidFill>
            </a:endParaRPr>
          </a:p>
        </p:txBody>
      </p:sp>
      <p:sp>
        <p:nvSpPr>
          <p:cNvPr id="3" name="Content Placeholder 2"/>
          <p:cNvSpPr>
            <a:spLocks noGrp="1"/>
          </p:cNvSpPr>
          <p:nvPr>
            <p:ph idx="1"/>
          </p:nvPr>
        </p:nvSpPr>
        <p:spPr>
          <a:xfrm>
            <a:off x="457200" y="1538287"/>
            <a:ext cx="8229600" cy="4818063"/>
          </a:xfrm>
        </p:spPr>
        <p:txBody>
          <a:bodyPr>
            <a:normAutofit fontScale="55000" lnSpcReduction="20000"/>
          </a:bodyPr>
          <a:lstStyle/>
          <a:p>
            <a:r>
              <a:rPr lang="en-US" sz="3500" dirty="0" smtClean="0">
                <a:latin typeface="+mj-lt"/>
                <a:cs typeface="Arial" panose="020B0604020202020204" pitchFamily="34" charset="0"/>
              </a:rPr>
              <a:t>Nonsmoking and smoking residents support the Smoke-Free Policy.</a:t>
            </a:r>
          </a:p>
          <a:p>
            <a:pPr marL="0" indent="0">
              <a:buNone/>
            </a:pPr>
            <a:endParaRPr lang="en-US" sz="3500" dirty="0" smtClean="0">
              <a:latin typeface="+mj-lt"/>
              <a:cs typeface="Arial" panose="020B0604020202020204" pitchFamily="34" charset="0"/>
            </a:endParaRPr>
          </a:p>
          <a:p>
            <a:r>
              <a:rPr lang="en-US" sz="3500" dirty="0" smtClean="0">
                <a:latin typeface="+mj-lt"/>
                <a:cs typeface="Arial" panose="020B0604020202020204" pitchFamily="34" charset="0"/>
              </a:rPr>
              <a:t>The cost of unit turns has been reduced more than expected. LHC has reduced the cost of painting and unit prep (reduction = $1500–$2,000 per unit) since the nonsmoking policy went into effect.</a:t>
            </a:r>
          </a:p>
          <a:p>
            <a:pPr marL="0" indent="0">
              <a:buNone/>
            </a:pPr>
            <a:endParaRPr lang="en-US" sz="3500" dirty="0" smtClean="0">
              <a:latin typeface="+mj-lt"/>
              <a:cs typeface="Arial" panose="020B0604020202020204" pitchFamily="34" charset="0"/>
            </a:endParaRPr>
          </a:p>
          <a:p>
            <a:r>
              <a:rPr lang="en-US" sz="3500" dirty="0" smtClean="0">
                <a:latin typeface="+mj-lt"/>
                <a:cs typeface="Arial" panose="020B0604020202020204" pitchFamily="34" charset="0"/>
              </a:rPr>
              <a:t>LHC has a long-term partnership with the State Department of Health which results in green approaches to extermination and maintenance.</a:t>
            </a:r>
          </a:p>
          <a:p>
            <a:pPr marL="0" indent="0">
              <a:buNone/>
            </a:pPr>
            <a:endParaRPr lang="en-US" sz="3500" dirty="0" smtClean="0">
              <a:latin typeface="+mj-lt"/>
              <a:cs typeface="Arial" panose="020B0604020202020204" pitchFamily="34" charset="0"/>
            </a:endParaRPr>
          </a:p>
          <a:p>
            <a:r>
              <a:rPr lang="en-US" sz="3500" dirty="0" smtClean="0">
                <a:latin typeface="+mj-lt"/>
                <a:cs typeface="Arial" panose="020B0604020202020204" pitchFamily="34" charset="0"/>
              </a:rPr>
              <a:t>Children with asthma residing in LHC properties have free access to public health resources.</a:t>
            </a:r>
          </a:p>
          <a:p>
            <a:pPr marL="0" indent="0">
              <a:buNone/>
            </a:pPr>
            <a:endParaRPr lang="en-US" sz="3500" dirty="0" smtClean="0">
              <a:latin typeface="+mj-lt"/>
              <a:cs typeface="Arial" panose="020B0604020202020204" pitchFamily="34" charset="0"/>
            </a:endParaRPr>
          </a:p>
          <a:p>
            <a:r>
              <a:rPr lang="en-US" sz="3500" dirty="0" smtClean="0">
                <a:latin typeface="+mj-lt"/>
                <a:cs typeface="Arial" panose="020B0604020202020204" pitchFamily="34" charset="0"/>
              </a:rPr>
              <a:t>Children who live in a smoke-free environment have less allergic and breathing issues. </a:t>
            </a:r>
          </a:p>
          <a:p>
            <a:pPr marL="0" indent="0">
              <a:buNone/>
            </a:pPr>
            <a:endParaRPr lang="en-US" sz="3500" dirty="0" smtClean="0">
              <a:latin typeface="+mj-lt"/>
              <a:cs typeface="Arial" panose="020B0604020202020204" pitchFamily="34" charset="0"/>
            </a:endParaRPr>
          </a:p>
          <a:p>
            <a:r>
              <a:rPr lang="en-US" sz="3500" dirty="0" smtClean="0">
                <a:latin typeface="+mj-lt"/>
                <a:cs typeface="Arial" panose="020B0604020202020204" pitchFamily="34" charset="0"/>
              </a:rPr>
              <a:t>Residents of high rise buildings can exit and enter free from exposure to secondhand smoke.</a:t>
            </a:r>
          </a:p>
          <a:p>
            <a:endParaRPr lang="en-US" dirty="0">
              <a:latin typeface="+mj-lt"/>
            </a:endParaRPr>
          </a:p>
        </p:txBody>
      </p:sp>
      <p:sp>
        <p:nvSpPr>
          <p:cNvPr id="4" name="Slide Number Placeholder 3"/>
          <p:cNvSpPr>
            <a:spLocks noGrp="1"/>
          </p:cNvSpPr>
          <p:nvPr>
            <p:ph type="sldNum" sz="quarter" idx="12"/>
          </p:nvPr>
        </p:nvSpPr>
        <p:spPr/>
        <p:txBody>
          <a:bodyPr/>
          <a:lstStyle/>
          <a:p>
            <a:fld id="{CBEC0C5B-CBBF-47A5-AC9E-E43C9B1A85C2}" type="slidenum">
              <a:rPr lang="en-US" smtClean="0"/>
              <a:pPr/>
              <a:t>41</a:t>
            </a:fld>
            <a:endParaRPr lang="en-US" dirty="0"/>
          </a:p>
        </p:txBody>
      </p:sp>
    </p:spTree>
    <p:extLst>
      <p:ext uri="{BB962C8B-B14F-4D97-AF65-F5344CB8AC3E}">
        <p14:creationId xmlns:p14="http://schemas.microsoft.com/office/powerpoint/2010/main" val="3828740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746"/>
            <a:ext cx="8229600" cy="825967"/>
          </a:xfrm>
        </p:spPr>
        <p:txBody>
          <a:bodyPr>
            <a:noAutofit/>
          </a:bodyPr>
          <a:lstStyle/>
          <a:p>
            <a:r>
              <a:rPr lang="en-US" sz="4000" b="1" dirty="0" smtClean="0">
                <a:solidFill>
                  <a:srgbClr val="0070C0"/>
                </a:solidFill>
              </a:rPr>
              <a:t>Why Should You Support </a:t>
            </a:r>
            <a:br>
              <a:rPr lang="en-US" sz="4000" b="1" dirty="0" smtClean="0">
                <a:solidFill>
                  <a:srgbClr val="0070C0"/>
                </a:solidFill>
              </a:rPr>
            </a:br>
            <a:r>
              <a:rPr lang="en-US" sz="4000" b="1" dirty="0" smtClean="0">
                <a:solidFill>
                  <a:srgbClr val="0070C0"/>
                </a:solidFill>
              </a:rPr>
              <a:t>Smoke-Free Housing</a:t>
            </a:r>
            <a:endParaRPr lang="en-US" sz="4000" b="1" dirty="0">
              <a:solidFill>
                <a:srgbClr val="0070C0"/>
              </a:solidFill>
            </a:endParaRPr>
          </a:p>
        </p:txBody>
      </p:sp>
      <p:sp>
        <p:nvSpPr>
          <p:cNvPr id="3" name="Content Placeholder 2"/>
          <p:cNvSpPr>
            <a:spLocks noGrp="1"/>
          </p:cNvSpPr>
          <p:nvPr>
            <p:ph idx="1"/>
          </p:nvPr>
        </p:nvSpPr>
        <p:spPr>
          <a:xfrm>
            <a:off x="457200" y="1600200"/>
            <a:ext cx="8483600" cy="4525963"/>
          </a:xfrm>
        </p:spPr>
        <p:txBody>
          <a:bodyPr>
            <a:noAutofit/>
          </a:bodyPr>
          <a:lstStyle/>
          <a:p>
            <a:pPr marL="0" indent="0">
              <a:buNone/>
            </a:pPr>
            <a:r>
              <a:rPr lang="en-US" sz="2600" dirty="0" smtClean="0"/>
              <a:t>Smoking adversely affects everyone! Those who do not want to breathe smoke, taxpayers and children!  You can help to reduce the public health impact of smoking by policy changes and advocacy.  Nonsmoking policies have positive results: </a:t>
            </a:r>
          </a:p>
          <a:p>
            <a:pPr marL="0" indent="0">
              <a:buNone/>
            </a:pPr>
            <a:endParaRPr lang="en-US" sz="2600" dirty="0" smtClean="0"/>
          </a:p>
          <a:p>
            <a:r>
              <a:rPr lang="en-US" sz="2600" dirty="0" smtClean="0"/>
              <a:t>Healthier citizens</a:t>
            </a:r>
          </a:p>
          <a:p>
            <a:r>
              <a:rPr lang="en-US" sz="2600" dirty="0" smtClean="0"/>
              <a:t>Fewer hospitalizations</a:t>
            </a:r>
          </a:p>
          <a:p>
            <a:r>
              <a:rPr lang="en-US" sz="2600" dirty="0" smtClean="0"/>
              <a:t>Shorter hospital stays</a:t>
            </a:r>
          </a:p>
          <a:p>
            <a:r>
              <a:rPr lang="en-US" sz="2600" dirty="0" smtClean="0"/>
              <a:t>Less costly medical expenses</a:t>
            </a:r>
          </a:p>
          <a:p>
            <a:r>
              <a:rPr lang="en-US" sz="2600" dirty="0" smtClean="0"/>
              <a:t>Lower operating expenses</a:t>
            </a:r>
            <a:endParaRPr lang="en-US" sz="2600" dirty="0"/>
          </a:p>
        </p:txBody>
      </p:sp>
      <p:sp>
        <p:nvSpPr>
          <p:cNvPr id="4" name="Slide Number Placeholder 3"/>
          <p:cNvSpPr>
            <a:spLocks noGrp="1"/>
          </p:cNvSpPr>
          <p:nvPr>
            <p:ph type="sldNum" sz="quarter" idx="12"/>
          </p:nvPr>
        </p:nvSpPr>
        <p:spPr/>
        <p:txBody>
          <a:bodyPr/>
          <a:lstStyle/>
          <a:p>
            <a:fld id="{CBEC0C5B-CBBF-47A5-AC9E-E43C9B1A85C2}" type="slidenum">
              <a:rPr lang="en-US" smtClean="0"/>
              <a:pPr/>
              <a:t>42</a:t>
            </a:fld>
            <a:endParaRPr lang="en-US" dirty="0"/>
          </a:p>
        </p:txBody>
      </p:sp>
    </p:spTree>
    <p:extLst>
      <p:ext uri="{BB962C8B-B14F-4D97-AF65-F5344CB8AC3E}">
        <p14:creationId xmlns:p14="http://schemas.microsoft.com/office/powerpoint/2010/main" val="2964559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40726"/>
            <a:ext cx="4572000" cy="1200329"/>
          </a:xfrm>
          <a:prstGeom prst="rect">
            <a:avLst/>
          </a:prstGeom>
        </p:spPr>
        <p:txBody>
          <a:bodyPr>
            <a:spAutoFit/>
          </a:bodyPr>
          <a:lstStyle/>
          <a:p>
            <a:pPr marL="0" marR="0" algn="ctr">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Patricia Baines-Lake </a:t>
            </a:r>
          </a:p>
          <a:p>
            <a:pPr marL="0" marR="0" algn="ctr">
              <a:spcBef>
                <a:spcPts val="0"/>
              </a:spcBef>
              <a:spcAft>
                <a:spcPts val="0"/>
              </a:spcAft>
            </a:pPr>
            <a:r>
              <a:rPr lang="en-US" sz="2400" u="sng" dirty="0">
                <a:latin typeface="Calibri" panose="020F0502020204030204" pitchFamily="34" charset="0"/>
                <a:ea typeface="Calibri" panose="020F0502020204030204" pitchFamily="34" charset="0"/>
                <a:cs typeface="Times New Roman" panose="02020603050405020304" pitchFamily="18" charset="0"/>
                <a:hlinkClick r:id="rId3"/>
              </a:rPr>
              <a:t>patbl@lanshc.org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517-372-7996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457200" y="1154378"/>
            <a:ext cx="8229600" cy="825967"/>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Contact Information</a:t>
            </a:r>
            <a:endParaRPr lang="en-US" b="1" dirty="0">
              <a:solidFill>
                <a:srgbClr val="0070C0"/>
              </a:solidFill>
            </a:endParaRPr>
          </a:p>
        </p:txBody>
      </p:sp>
    </p:spTree>
    <p:extLst>
      <p:ext uri="{BB962C8B-B14F-4D97-AF65-F5344CB8AC3E}">
        <p14:creationId xmlns:p14="http://schemas.microsoft.com/office/powerpoint/2010/main" val="1784491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en-US" sz="6600" b="1" kern="0" dirty="0" smtClean="0">
                <a:solidFill>
                  <a:srgbClr val="0070C0"/>
                </a:solidFill>
              </a:rPr>
              <a:t>Amy Moore</a:t>
            </a:r>
            <a:r>
              <a:rPr lang="en-US" sz="900" kern="0" dirty="0" smtClean="0">
                <a:solidFill>
                  <a:schemeClr val="accent1"/>
                </a:solidFill>
                <a:cs typeface="Arial" panose="020B0604020202020204" pitchFamily="34" charset="0"/>
              </a:rPr>
              <a:t/>
            </a:r>
            <a:br>
              <a:rPr lang="en-US" sz="900" kern="0" dirty="0" smtClean="0">
                <a:solidFill>
                  <a:schemeClr val="accent1"/>
                </a:solidFill>
                <a:cs typeface="Arial" panose="020B0604020202020204" pitchFamily="34" charset="0"/>
              </a:rPr>
            </a:br>
            <a:r>
              <a:rPr lang="en-US" sz="1400" b="1" kern="0" dirty="0" smtClean="0">
                <a:cs typeface="Arial" panose="020B0604020202020204" pitchFamily="34" charset="0"/>
              </a:rPr>
              <a:t> </a:t>
            </a:r>
            <a:br>
              <a:rPr lang="en-US" sz="1400" b="1" kern="0" dirty="0" smtClean="0">
                <a:cs typeface="Arial" panose="020B0604020202020204" pitchFamily="34" charset="0"/>
              </a:rPr>
            </a:br>
            <a:r>
              <a:rPr lang="en-US" sz="1400" b="1" kern="0" dirty="0" smtClean="0">
                <a:cs typeface="Arial" panose="020B0604020202020204" pitchFamily="34" charset="0"/>
              </a:rPr>
              <a:t/>
            </a:r>
            <a:br>
              <a:rPr lang="en-US" sz="1400" b="1" kern="0" dirty="0" smtClean="0">
                <a:cs typeface="Arial" panose="020B0604020202020204" pitchFamily="34" charset="0"/>
              </a:rPr>
            </a:br>
            <a:endParaRPr lang="en-US" kern="0" dirty="0"/>
          </a:p>
        </p:txBody>
      </p:sp>
      <p:sp>
        <p:nvSpPr>
          <p:cNvPr id="5" name="TextBox 4"/>
          <p:cNvSpPr txBox="1"/>
          <p:nvPr/>
        </p:nvSpPr>
        <p:spPr>
          <a:xfrm>
            <a:off x="1390136" y="3818238"/>
            <a:ext cx="6363729" cy="1175706"/>
          </a:xfrm>
          <a:prstGeom prst="rect">
            <a:avLst/>
          </a:prstGeom>
          <a:noFill/>
        </p:spPr>
        <p:txBody>
          <a:bodyPr wrap="square" rtlCol="0">
            <a:spAutoFit/>
          </a:bodyPr>
          <a:lstStyle/>
          <a:p>
            <a:pPr lvl="0" algn="ctr" eaLnBrk="0" hangingPunct="0">
              <a:spcBef>
                <a:spcPct val="20000"/>
              </a:spcBef>
            </a:pPr>
            <a:r>
              <a:rPr lang="en-US" sz="3200" dirty="0" smtClean="0">
                <a:solidFill>
                  <a:prstClr val="black">
                    <a:tint val="75000"/>
                  </a:prstClr>
                </a:solidFill>
                <a:latin typeface="Calibri"/>
              </a:rPr>
              <a:t>Certified Prevention Specialist</a:t>
            </a:r>
          </a:p>
          <a:p>
            <a:pPr lvl="0" algn="ctr" eaLnBrk="0" hangingPunct="0">
              <a:spcBef>
                <a:spcPct val="20000"/>
              </a:spcBef>
            </a:pPr>
            <a:r>
              <a:rPr lang="en-US" sz="3200" dirty="0" smtClean="0">
                <a:solidFill>
                  <a:prstClr val="black">
                    <a:tint val="75000"/>
                  </a:prstClr>
                </a:solidFill>
                <a:latin typeface="Calibri"/>
              </a:rPr>
              <a:t> </a:t>
            </a:r>
            <a:r>
              <a:rPr lang="en-US" sz="3200" dirty="0">
                <a:solidFill>
                  <a:prstClr val="black">
                    <a:tint val="75000"/>
                  </a:prstClr>
                </a:solidFill>
                <a:latin typeface="Calibri"/>
              </a:rPr>
              <a:t>Ingham County Health </a:t>
            </a:r>
            <a:r>
              <a:rPr lang="en-US" sz="3200" dirty="0" smtClean="0">
                <a:solidFill>
                  <a:prstClr val="black">
                    <a:tint val="75000"/>
                  </a:prstClr>
                </a:solidFill>
                <a:latin typeface="Calibri"/>
              </a:rPr>
              <a:t>Department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270" y="0"/>
            <a:ext cx="1797909" cy="2517859"/>
          </a:xfrm>
          <a:prstGeom prst="rect">
            <a:avLst/>
          </a:prstGeom>
        </p:spPr>
      </p:pic>
    </p:spTree>
    <p:extLst>
      <p:ext uri="{BB962C8B-B14F-4D97-AF65-F5344CB8AC3E}">
        <p14:creationId xmlns:p14="http://schemas.microsoft.com/office/powerpoint/2010/main" val="4029402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noChangeArrowheads="1"/>
          </p:cNvSpPr>
          <p:nvPr/>
        </p:nvSpPr>
        <p:spPr bwMode="auto">
          <a:xfrm>
            <a:off x="123566" y="1077583"/>
            <a:ext cx="8896865" cy="39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Ingham County Health Department</a:t>
            </a:r>
            <a:endParaRPr lang="en-US" b="1" dirty="0">
              <a:solidFill>
                <a:srgbClr val="0070C0"/>
              </a:solidFill>
            </a:endParaRPr>
          </a:p>
        </p:txBody>
      </p:sp>
      <p:sp>
        <p:nvSpPr>
          <p:cNvPr id="3" name="TextBox 2"/>
          <p:cNvSpPr txBox="1"/>
          <p:nvPr/>
        </p:nvSpPr>
        <p:spPr>
          <a:xfrm>
            <a:off x="630192" y="1707979"/>
            <a:ext cx="7883611" cy="4893647"/>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mj-lt"/>
              </a:rPr>
              <a:t>Located in Lansing, Michigan, and covers the seventh largest population center in Michigan </a:t>
            </a:r>
          </a:p>
          <a:p>
            <a:pPr marL="285750" indent="-285750">
              <a:buFont typeface="Arial" panose="020B0604020202020204" pitchFamily="34" charset="0"/>
              <a:buChar char="•"/>
            </a:pPr>
            <a:r>
              <a:rPr lang="en-US" sz="2600" dirty="0" smtClean="0">
                <a:latin typeface="+mj-lt"/>
              </a:rPr>
              <a:t>Federally qualified health center (FQHC) </a:t>
            </a:r>
          </a:p>
          <a:p>
            <a:pPr marL="285750" indent="-285750">
              <a:buFont typeface="Arial" panose="020B0604020202020204" pitchFamily="34" charset="0"/>
              <a:buChar char="•"/>
            </a:pPr>
            <a:r>
              <a:rPr lang="en-US" sz="2600" dirty="0" smtClean="0">
                <a:latin typeface="+mj-lt"/>
              </a:rPr>
              <a:t>Runs 12 medical clinics and supports 16 different languages</a:t>
            </a:r>
          </a:p>
          <a:p>
            <a:pPr marL="285750" indent="-285750">
              <a:buFont typeface="Arial" panose="020B0604020202020204" pitchFamily="34" charset="0"/>
              <a:buChar char="•"/>
            </a:pPr>
            <a:r>
              <a:rPr lang="en-US" sz="2600" dirty="0" smtClean="0">
                <a:latin typeface="+mj-lt"/>
              </a:rPr>
              <a:t>Preferred refugee community and serves a large and diverse refugee population</a:t>
            </a:r>
          </a:p>
          <a:p>
            <a:pPr marL="285750" indent="-285750">
              <a:buFont typeface="Arial" panose="020B0604020202020204" pitchFamily="34" charset="0"/>
              <a:buChar char="•"/>
            </a:pPr>
            <a:r>
              <a:rPr lang="en-US" sz="2600" dirty="0" smtClean="0">
                <a:latin typeface="+mj-lt"/>
              </a:rPr>
              <a:t>Clinics serve more than 20,000 clients per year and public health division serves the entire community</a:t>
            </a:r>
          </a:p>
          <a:p>
            <a:pPr marL="285750" indent="-285750">
              <a:buFont typeface="Arial" panose="020B0604020202020204" pitchFamily="34" charset="0"/>
              <a:buChar char="•"/>
            </a:pPr>
            <a:r>
              <a:rPr lang="en-US" sz="2600" dirty="0" smtClean="0">
                <a:latin typeface="+mj-lt"/>
              </a:rPr>
              <a:t>Agency has made it a priority to alleviate the burden of preventable chronic conditions and high ER utilization rates </a:t>
            </a:r>
            <a:endParaRPr lang="en-US" sz="2600" dirty="0">
              <a:latin typeface="+mj-lt"/>
            </a:endParaRPr>
          </a:p>
        </p:txBody>
      </p:sp>
    </p:spTree>
    <p:extLst>
      <p:ext uri="{BB962C8B-B14F-4D97-AF65-F5344CB8AC3E}">
        <p14:creationId xmlns:p14="http://schemas.microsoft.com/office/powerpoint/2010/main" val="2087648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noChangeArrowheads="1"/>
          </p:cNvSpPr>
          <p:nvPr/>
        </p:nvSpPr>
        <p:spPr bwMode="auto">
          <a:xfrm>
            <a:off x="123566" y="1077583"/>
            <a:ext cx="8896865" cy="39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Property Management Outreach Suggestions</a:t>
            </a:r>
            <a:endParaRPr lang="en-US" b="1" dirty="0">
              <a:solidFill>
                <a:srgbClr val="0070C0"/>
              </a:solidFill>
            </a:endParaRPr>
          </a:p>
        </p:txBody>
      </p:sp>
      <p:sp>
        <p:nvSpPr>
          <p:cNvPr id="3" name="TextBox 2"/>
          <p:cNvSpPr txBox="1"/>
          <p:nvPr/>
        </p:nvSpPr>
        <p:spPr>
          <a:xfrm>
            <a:off x="630192" y="2228679"/>
            <a:ext cx="7883611"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mj-lt"/>
              </a:rPr>
              <a:t>Assess data using RentLinx website advanced search. </a:t>
            </a:r>
          </a:p>
          <a:p>
            <a:pPr marL="285750" indent="-285750">
              <a:buFont typeface="Arial" panose="020B0604020202020204" pitchFamily="34" charset="0"/>
              <a:buChar char="•"/>
            </a:pPr>
            <a:r>
              <a:rPr lang="en-US" sz="2800" dirty="0" smtClean="0">
                <a:latin typeface="+mj-lt"/>
              </a:rPr>
              <a:t>Compare market-rate, subsidized, elderly and disabled.</a:t>
            </a:r>
          </a:p>
          <a:p>
            <a:pPr marL="285750" indent="-285750">
              <a:buFont typeface="Arial" panose="020B0604020202020204" pitchFamily="34" charset="0"/>
              <a:buChar char="•"/>
            </a:pPr>
            <a:r>
              <a:rPr lang="en-US" sz="2800" dirty="0" smtClean="0">
                <a:latin typeface="+mj-lt"/>
              </a:rPr>
              <a:t>Intervene with property management coalitions.</a:t>
            </a:r>
          </a:p>
          <a:p>
            <a:pPr marL="285750" indent="-285750">
              <a:buFont typeface="Arial" panose="020B0604020202020204" pitchFamily="34" charset="0"/>
              <a:buChar char="•"/>
            </a:pPr>
            <a:r>
              <a:rPr lang="en-US" sz="2800" dirty="0" smtClean="0">
                <a:latin typeface="+mj-lt"/>
              </a:rPr>
              <a:t>Create targeted strategies using community feedback and data.</a:t>
            </a:r>
            <a:endParaRPr lang="en-US" sz="2800" dirty="0">
              <a:latin typeface="+mj-lt"/>
            </a:endParaRPr>
          </a:p>
        </p:txBody>
      </p:sp>
    </p:spTree>
    <p:extLst>
      <p:ext uri="{BB962C8B-B14F-4D97-AF65-F5344CB8AC3E}">
        <p14:creationId xmlns:p14="http://schemas.microsoft.com/office/powerpoint/2010/main" val="932328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noChangeArrowheads="1"/>
          </p:cNvSpPr>
          <p:nvPr/>
        </p:nvSpPr>
        <p:spPr bwMode="auto">
          <a:xfrm>
            <a:off x="123568" y="1166483"/>
            <a:ext cx="8896865" cy="39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solidFill>
                  <a:srgbClr val="0070C0"/>
                </a:solidFill>
              </a:rPr>
              <a:t>Smoke-Free </a:t>
            </a:r>
            <a:r>
              <a:rPr lang="en-US" b="1" dirty="0">
                <a:solidFill>
                  <a:srgbClr val="0070C0"/>
                </a:solidFill>
              </a:rPr>
              <a:t>Housing; Legal and Easier </a:t>
            </a:r>
            <a:r>
              <a:rPr lang="en-US" b="1" dirty="0" smtClean="0">
                <a:solidFill>
                  <a:srgbClr val="0070C0"/>
                </a:solidFill>
              </a:rPr>
              <a:t>Than </a:t>
            </a:r>
            <a:r>
              <a:rPr lang="en-US" b="1" dirty="0">
                <a:solidFill>
                  <a:srgbClr val="0070C0"/>
                </a:solidFill>
              </a:rPr>
              <a:t>Y</a:t>
            </a:r>
            <a:r>
              <a:rPr lang="en-US" b="1" dirty="0" smtClean="0">
                <a:solidFill>
                  <a:srgbClr val="0070C0"/>
                </a:solidFill>
              </a:rPr>
              <a:t>ou Thought</a:t>
            </a:r>
            <a:r>
              <a:rPr lang="en-US" b="1" dirty="0">
                <a:solidFill>
                  <a:srgbClr val="0070C0"/>
                </a:solidFill>
              </a:rPr>
              <a:t>!</a:t>
            </a:r>
          </a:p>
        </p:txBody>
      </p:sp>
      <p:sp>
        <p:nvSpPr>
          <p:cNvPr id="3" name="TextBox 2"/>
          <p:cNvSpPr txBox="1"/>
          <p:nvPr/>
        </p:nvSpPr>
        <p:spPr>
          <a:xfrm>
            <a:off x="630194" y="2330279"/>
            <a:ext cx="7883611" cy="3613297"/>
          </a:xfrm>
          <a:prstGeom prst="rect">
            <a:avLst/>
          </a:prstGeom>
          <a:noFill/>
        </p:spPr>
        <p:txBody>
          <a:bodyPr wrap="square" rtlCol="0">
            <a:spAutoFit/>
          </a:bodyPr>
          <a:lstStyle/>
          <a:p>
            <a:pPr marL="971550" lvl="1" indent="-514350">
              <a:lnSpc>
                <a:spcPct val="200000"/>
              </a:lnSpc>
              <a:buFont typeface="+mj-lt"/>
              <a:buAutoNum type="arabicPeriod"/>
            </a:pPr>
            <a:r>
              <a:rPr lang="en-US" sz="4000" dirty="0" smtClean="0">
                <a:latin typeface="+mj-lt"/>
              </a:rPr>
              <a:t>Is it legal?</a:t>
            </a:r>
          </a:p>
          <a:p>
            <a:pPr marL="971550" lvl="1" indent="-514350">
              <a:lnSpc>
                <a:spcPct val="200000"/>
              </a:lnSpc>
              <a:buFont typeface="+mj-lt"/>
              <a:buAutoNum type="arabicPeriod"/>
            </a:pPr>
            <a:r>
              <a:rPr lang="en-US" sz="4000" dirty="0" smtClean="0">
                <a:latin typeface="+mj-lt"/>
              </a:rPr>
              <a:t>Will I lose tenants?</a:t>
            </a:r>
          </a:p>
          <a:p>
            <a:pPr marL="971550" lvl="1" indent="-514350">
              <a:lnSpc>
                <a:spcPct val="200000"/>
              </a:lnSpc>
              <a:buFont typeface="+mj-lt"/>
              <a:buAutoNum type="arabicPeriod"/>
            </a:pPr>
            <a:r>
              <a:rPr lang="en-US" sz="4000" dirty="0" smtClean="0">
                <a:latin typeface="+mj-lt"/>
              </a:rPr>
              <a:t>How is it enforced?</a:t>
            </a:r>
            <a:endParaRPr lang="en-US" sz="4000" dirty="0">
              <a:latin typeface="+mj-lt"/>
            </a:endParaRPr>
          </a:p>
        </p:txBody>
      </p:sp>
    </p:spTree>
    <p:extLst>
      <p:ext uri="{BB962C8B-B14F-4D97-AF65-F5344CB8AC3E}">
        <p14:creationId xmlns:p14="http://schemas.microsoft.com/office/powerpoint/2010/main" val="11642686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idx="4294967295"/>
          </p:nvPr>
        </p:nvSpPr>
        <p:spPr>
          <a:xfrm>
            <a:off x="800100" y="122238"/>
            <a:ext cx="7937500" cy="2087562"/>
          </a:xfrm>
        </p:spPr>
        <p:txBody>
          <a:bodyPr/>
          <a:lstStyle/>
          <a:p>
            <a:r>
              <a:rPr lang="en-US" altLang="en-US" b="1" dirty="0" smtClean="0">
                <a:solidFill>
                  <a:srgbClr val="0070C0"/>
                </a:solidFill>
              </a:rPr>
              <a:t>What Resonates With Housing Providers: Tobacco Use Trends</a:t>
            </a:r>
            <a:r>
              <a:rPr lang="en-US" altLang="en-US" dirty="0" smtClean="0"/>
              <a:t/>
            </a:r>
            <a:br>
              <a:rPr lang="en-US" altLang="en-US" dirty="0" smtClean="0"/>
            </a:br>
            <a:r>
              <a:rPr lang="en-US" altLang="en-US" sz="2800" dirty="0" smtClean="0">
                <a:solidFill>
                  <a:schemeClr val="tx1"/>
                </a:solidFill>
              </a:rPr>
              <a:t>2010 Smoking Rate in the Capital Area</a:t>
            </a:r>
          </a:p>
        </p:txBody>
      </p:sp>
      <p:graphicFrame>
        <p:nvGraphicFramePr>
          <p:cNvPr id="338948" name="Object 4"/>
          <p:cNvGraphicFramePr>
            <a:graphicFrameLocks noGrp="1" noChangeAspect="1"/>
          </p:cNvGraphicFramePr>
          <p:nvPr>
            <p:ph idx="4294967295"/>
            <p:extLst>
              <p:ext uri="{D42A27DB-BD31-4B8C-83A1-F6EECF244321}">
                <p14:modId xmlns:p14="http://schemas.microsoft.com/office/powerpoint/2010/main" val="3609111624"/>
              </p:ext>
            </p:extLst>
          </p:nvPr>
        </p:nvGraphicFramePr>
        <p:xfrm>
          <a:off x="1104900" y="2080054"/>
          <a:ext cx="6934200" cy="3584575"/>
        </p:xfrm>
        <a:graphic>
          <a:graphicData uri="http://schemas.openxmlformats.org/presentationml/2006/ole">
            <mc:AlternateContent xmlns:mc="http://schemas.openxmlformats.org/markup-compatibility/2006">
              <mc:Choice xmlns:v="urn:schemas-microsoft-com:vml" Requires="v">
                <p:oleObj spid="_x0000_s1155" name="Chart" r:id="rId4" imgW="8524959" imgH="4410194" progId="MSGraph.Chart.8">
                  <p:embed followColorScheme="full"/>
                </p:oleObj>
              </mc:Choice>
              <mc:Fallback>
                <p:oleObj name="Chart" r:id="rId4" imgW="8524959" imgH="4410194" progId="MSGraph.Chart.8">
                  <p:embed followColorScheme="full"/>
                  <p:pic>
                    <p:nvPicPr>
                      <p:cNvPr id="0" name="Picture 1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2080054"/>
                        <a:ext cx="6934200" cy="358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3401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p:cNvSpPr>
            <a:spLocks noGrp="1" noChangeArrowheads="1"/>
          </p:cNvSpPr>
          <p:nvPr>
            <p:ph type="title" idx="4294967295"/>
          </p:nvPr>
        </p:nvSpPr>
        <p:spPr>
          <a:xfrm>
            <a:off x="995256" y="539578"/>
            <a:ext cx="7543800" cy="1295400"/>
          </a:xfrm>
        </p:spPr>
        <p:txBody>
          <a:bodyPr/>
          <a:lstStyle/>
          <a:p>
            <a:r>
              <a:rPr lang="en-US" altLang="en-US" b="1" dirty="0">
                <a:solidFill>
                  <a:srgbClr val="0070C0"/>
                </a:solidFill>
              </a:rPr>
              <a:t>What Resonates </a:t>
            </a:r>
            <a:r>
              <a:rPr lang="en-US" altLang="en-US" b="1" dirty="0" smtClean="0">
                <a:solidFill>
                  <a:srgbClr val="0070C0"/>
                </a:solidFill>
              </a:rPr>
              <a:t>With </a:t>
            </a:r>
            <a:r>
              <a:rPr lang="en-US" altLang="en-US" b="1" dirty="0">
                <a:solidFill>
                  <a:srgbClr val="0070C0"/>
                </a:solidFill>
              </a:rPr>
              <a:t>Housing Providers: Tobacco </a:t>
            </a:r>
            <a:r>
              <a:rPr lang="en-US" altLang="en-US" b="1" dirty="0" smtClean="0">
                <a:solidFill>
                  <a:srgbClr val="0070C0"/>
                </a:solidFill>
              </a:rPr>
              <a:t>Use Trends</a:t>
            </a:r>
            <a:r>
              <a:rPr lang="en-US" altLang="en-US" dirty="0" smtClean="0"/>
              <a:t/>
            </a:r>
            <a:br>
              <a:rPr lang="en-US" altLang="en-US" dirty="0" smtClean="0"/>
            </a:br>
            <a:r>
              <a:rPr lang="en-US" altLang="en-US" sz="2800" dirty="0" smtClean="0">
                <a:solidFill>
                  <a:schemeClr val="tx1"/>
                </a:solidFill>
              </a:rPr>
              <a:t>2010 Smoking Rate by Education</a:t>
            </a:r>
          </a:p>
        </p:txBody>
      </p:sp>
      <p:graphicFrame>
        <p:nvGraphicFramePr>
          <p:cNvPr id="333829" name="Object 5"/>
          <p:cNvGraphicFramePr>
            <a:graphicFrameLocks noGrp="1" noChangeAspect="1"/>
          </p:cNvGraphicFramePr>
          <p:nvPr>
            <p:ph idx="4294967295"/>
            <p:extLst>
              <p:ext uri="{D42A27DB-BD31-4B8C-83A1-F6EECF244321}">
                <p14:modId xmlns:p14="http://schemas.microsoft.com/office/powerpoint/2010/main" val="2415366256"/>
              </p:ext>
            </p:extLst>
          </p:nvPr>
        </p:nvGraphicFramePr>
        <p:xfrm>
          <a:off x="995256" y="2293637"/>
          <a:ext cx="7104062" cy="3922713"/>
        </p:xfrm>
        <a:graphic>
          <a:graphicData uri="http://schemas.openxmlformats.org/presentationml/2006/ole">
            <mc:AlternateContent xmlns:mc="http://schemas.openxmlformats.org/markup-compatibility/2006">
              <mc:Choice xmlns:v="urn:schemas-microsoft-com:vml" Requires="v">
                <p:oleObj spid="_x0000_s2179" name="Chart" r:id="rId4" imgW="7124767" imgH="3933862" progId="MSGraph.Chart.8">
                  <p:embed followColorScheme="full"/>
                </p:oleObj>
              </mc:Choice>
              <mc:Fallback>
                <p:oleObj name="Chart" r:id="rId4" imgW="7124767" imgH="3933862" progId="MSGraph.Chart.8">
                  <p:embed followColorScheme="full"/>
                  <p:pic>
                    <p:nvPicPr>
                      <p:cNvPr id="0" name="Picture 1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56" y="2293637"/>
                        <a:ext cx="7104062" cy="392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7299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51870" cy="4525963"/>
          </a:xfrm>
        </p:spPr>
        <p:txBody>
          <a:bodyPr/>
          <a:lstStyle/>
          <a:p>
            <a:pPr>
              <a:spcAft>
                <a:spcPts val="1000"/>
              </a:spcAft>
            </a:pPr>
            <a:r>
              <a:rPr lang="en-US" sz="2400" dirty="0" smtClean="0"/>
              <a:t>The Surgeon General has concluded that there is no risk-free level of exposure to secondhand smoke (SHS).</a:t>
            </a:r>
            <a:r>
              <a:rPr lang="en-US" sz="2400" baseline="30000" dirty="0" smtClean="0"/>
              <a:t>1</a:t>
            </a:r>
          </a:p>
          <a:p>
            <a:pPr>
              <a:spcAft>
                <a:spcPts val="1000"/>
              </a:spcAft>
            </a:pPr>
            <a:r>
              <a:rPr lang="en-US" sz="2400" dirty="0" smtClean="0"/>
              <a:t>SHS is </a:t>
            </a:r>
            <a:r>
              <a:rPr lang="en-US" sz="2400" dirty="0"/>
              <a:t>a universal asthma trigger, and more than half of children with asthma are exposed to </a:t>
            </a:r>
            <a:r>
              <a:rPr lang="en-US" sz="2400" dirty="0" smtClean="0"/>
              <a:t>SHS. </a:t>
            </a:r>
          </a:p>
          <a:p>
            <a:pPr>
              <a:spcAft>
                <a:spcPts val="1000"/>
              </a:spcAft>
            </a:pPr>
            <a:r>
              <a:rPr lang="en-US" sz="2400" dirty="0" smtClean="0"/>
              <a:t>SHS affects </a:t>
            </a:r>
            <a:r>
              <a:rPr lang="en-US" sz="2400" dirty="0"/>
              <a:t>minorities and the poor </a:t>
            </a:r>
            <a:r>
              <a:rPr lang="en-US" sz="2400" dirty="0" smtClean="0"/>
              <a:t>disproportionately.</a:t>
            </a:r>
            <a:r>
              <a:rPr lang="en-US" sz="2400" baseline="30000" dirty="0" smtClean="0"/>
              <a:t>3</a:t>
            </a:r>
            <a:r>
              <a:rPr lang="en-US" sz="2400" dirty="0" smtClean="0"/>
              <a:t> </a:t>
            </a:r>
            <a:endParaRPr lang="en-US" sz="2400" dirty="0"/>
          </a:p>
          <a:p>
            <a:endParaRPr lang="en-US" dirty="0"/>
          </a:p>
        </p:txBody>
      </p:sp>
      <p:graphicFrame>
        <p:nvGraphicFramePr>
          <p:cNvPr id="4" name="Chart 3"/>
          <p:cNvGraphicFramePr/>
          <p:nvPr>
            <p:extLst>
              <p:ext uri="{D42A27DB-BD31-4B8C-83A1-F6EECF244321}">
                <p14:modId xmlns:p14="http://schemas.microsoft.com/office/powerpoint/2010/main" val="701850265"/>
              </p:ext>
            </p:extLst>
          </p:nvPr>
        </p:nvGraphicFramePr>
        <p:xfrm>
          <a:off x="5428343" y="2246531"/>
          <a:ext cx="2809210" cy="17851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38"/>
          <p:cNvSpPr txBox="1"/>
          <p:nvPr/>
        </p:nvSpPr>
        <p:spPr>
          <a:xfrm>
            <a:off x="4979096" y="1600200"/>
            <a:ext cx="370770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Among children with asthma, 53.2% were exposed to </a:t>
            </a:r>
            <a:r>
              <a:rPr lang="en-US" dirty="0" smtClean="0"/>
              <a:t>SHS in 2005–2010.</a:t>
            </a:r>
            <a:r>
              <a:rPr lang="en-US" baseline="30000" dirty="0" smtClean="0"/>
              <a:t>2</a:t>
            </a:r>
            <a:r>
              <a:rPr lang="en-US" dirty="0" smtClean="0"/>
              <a:t> </a:t>
            </a:r>
            <a:endParaRPr lang="en-US" dirty="0"/>
          </a:p>
        </p:txBody>
      </p:sp>
      <p:sp>
        <p:nvSpPr>
          <p:cNvPr id="6" name="TextBox 40"/>
          <p:cNvSpPr txBox="1"/>
          <p:nvPr/>
        </p:nvSpPr>
        <p:spPr>
          <a:xfrm>
            <a:off x="4989534" y="3958451"/>
            <a:ext cx="3697266"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Among </a:t>
            </a:r>
            <a:r>
              <a:rPr lang="en-US" dirty="0" smtClean="0"/>
              <a:t>low-income </a:t>
            </a:r>
            <a:r>
              <a:rPr lang="en-US" dirty="0"/>
              <a:t>children with </a:t>
            </a:r>
            <a:r>
              <a:rPr lang="en-US" dirty="0" smtClean="0"/>
              <a:t>asthma, </a:t>
            </a:r>
            <a:r>
              <a:rPr lang="en-US" dirty="0"/>
              <a:t>79.1% were exposed to </a:t>
            </a:r>
            <a:r>
              <a:rPr lang="en-US" dirty="0" smtClean="0"/>
              <a:t>SHS.</a:t>
            </a:r>
            <a:r>
              <a:rPr lang="en-US" baseline="30000" dirty="0" smtClean="0"/>
              <a:t>2</a:t>
            </a:r>
            <a:endParaRPr lang="en-US" baseline="30000" dirty="0"/>
          </a:p>
        </p:txBody>
      </p:sp>
      <p:graphicFrame>
        <p:nvGraphicFramePr>
          <p:cNvPr id="7" name="Chart 6"/>
          <p:cNvGraphicFramePr/>
          <p:nvPr>
            <p:extLst>
              <p:ext uri="{D42A27DB-BD31-4B8C-83A1-F6EECF244321}">
                <p14:modId xmlns:p14="http://schemas.microsoft.com/office/powerpoint/2010/main" val="1520293510"/>
              </p:ext>
            </p:extLst>
          </p:nvPr>
        </p:nvGraphicFramePr>
        <p:xfrm>
          <a:off x="5517922" y="4604782"/>
          <a:ext cx="2853149" cy="181749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a:spLocks noGrp="1"/>
          </p:cNvSpPr>
          <p:nvPr>
            <p:ph type="title"/>
          </p:nvPr>
        </p:nvSpPr>
        <p:spPr/>
        <p:txBody>
          <a:bodyPr/>
          <a:lstStyle/>
          <a:p>
            <a:pPr eaLnBrk="1" hangingPunct="1"/>
            <a:r>
              <a:rPr lang="en-US" sz="4000" b="1" dirty="0" smtClean="0">
                <a:solidFill>
                  <a:srgbClr val="0070C0"/>
                </a:solidFill>
              </a:rPr>
              <a:t> Why Smoke-Free Matters:                  Health Disparities</a:t>
            </a:r>
          </a:p>
        </p:txBody>
      </p:sp>
      <p:sp>
        <p:nvSpPr>
          <p:cNvPr id="9" name="TextBox 8"/>
          <p:cNvSpPr txBox="1"/>
          <p:nvPr/>
        </p:nvSpPr>
        <p:spPr>
          <a:xfrm>
            <a:off x="457200" y="5781794"/>
            <a:ext cx="4720281" cy="984885"/>
          </a:xfrm>
          <a:prstGeom prst="rect">
            <a:avLst/>
          </a:prstGeom>
          <a:noFill/>
        </p:spPr>
        <p:txBody>
          <a:bodyPr wrap="square" rtlCol="0">
            <a:spAutoFit/>
          </a:bodyPr>
          <a:lstStyle/>
          <a:p>
            <a:r>
              <a:rPr lang="en-US" sz="1000" baseline="30000" dirty="0" smtClean="0"/>
              <a:t>1</a:t>
            </a:r>
            <a:r>
              <a:rPr lang="en-US" sz="1000" dirty="0" smtClean="0"/>
              <a:t> The Health Consequences of Involuntary Exposure to Tobacco Smoke: A Report of the Surgeon General. 2006.</a:t>
            </a:r>
            <a:endParaRPr lang="en-US" sz="1000" baseline="30000" dirty="0" smtClean="0"/>
          </a:p>
          <a:p>
            <a:r>
              <a:rPr lang="en-US" sz="1000" baseline="30000" dirty="0" smtClean="0"/>
              <a:t>2</a:t>
            </a:r>
            <a:r>
              <a:rPr lang="en-US" sz="1000" dirty="0" smtClean="0"/>
              <a:t> Kit et al. 2013.</a:t>
            </a:r>
          </a:p>
          <a:p>
            <a:r>
              <a:rPr lang="en-US" sz="1000" baseline="30000" dirty="0" smtClean="0"/>
              <a:t>3</a:t>
            </a:r>
            <a:r>
              <a:rPr lang="en-US" sz="1000" dirty="0" smtClean="0"/>
              <a:t> </a:t>
            </a:r>
            <a:r>
              <a:rPr lang="en-US" sz="1000" dirty="0"/>
              <a:t>CDC. Vital Signs: SHS An Unequal Danger. 2015. </a:t>
            </a:r>
          </a:p>
          <a:p>
            <a:endParaRPr lang="en-US" dirty="0"/>
          </a:p>
        </p:txBody>
      </p:sp>
    </p:spTree>
    <p:extLst>
      <p:ext uri="{BB962C8B-B14F-4D97-AF65-F5344CB8AC3E}">
        <p14:creationId xmlns:p14="http://schemas.microsoft.com/office/powerpoint/2010/main" val="2467491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9" name="Rectangle 5"/>
          <p:cNvSpPr>
            <a:spLocks noGrp="1" noChangeArrowheads="1"/>
          </p:cNvSpPr>
          <p:nvPr>
            <p:ph type="title" idx="4294967295"/>
          </p:nvPr>
        </p:nvSpPr>
        <p:spPr>
          <a:xfrm>
            <a:off x="1091513" y="458916"/>
            <a:ext cx="7543800" cy="1295400"/>
          </a:xfrm>
        </p:spPr>
        <p:txBody>
          <a:bodyPr/>
          <a:lstStyle/>
          <a:p>
            <a:r>
              <a:rPr lang="en-US" altLang="en-US" b="1" dirty="0">
                <a:solidFill>
                  <a:srgbClr val="0070C0"/>
                </a:solidFill>
              </a:rPr>
              <a:t>What Resonates </a:t>
            </a:r>
            <a:r>
              <a:rPr lang="en-US" altLang="en-US" b="1" dirty="0" smtClean="0">
                <a:solidFill>
                  <a:srgbClr val="0070C0"/>
                </a:solidFill>
              </a:rPr>
              <a:t>With </a:t>
            </a:r>
            <a:r>
              <a:rPr lang="en-US" altLang="en-US" b="1" dirty="0">
                <a:solidFill>
                  <a:srgbClr val="0070C0"/>
                </a:solidFill>
              </a:rPr>
              <a:t>Housing Providers: Tobacco </a:t>
            </a:r>
            <a:r>
              <a:rPr lang="en-US" altLang="en-US" b="1" dirty="0" smtClean="0">
                <a:solidFill>
                  <a:srgbClr val="0070C0"/>
                </a:solidFill>
              </a:rPr>
              <a:t>Use Trends</a:t>
            </a:r>
            <a:r>
              <a:rPr lang="en-US" altLang="en-US" dirty="0" smtClean="0"/>
              <a:t/>
            </a:r>
            <a:br>
              <a:rPr lang="en-US" altLang="en-US" dirty="0" smtClean="0"/>
            </a:br>
            <a:r>
              <a:rPr lang="en-US" altLang="en-US" sz="2800" dirty="0" smtClean="0">
                <a:solidFill>
                  <a:schemeClr val="tx1"/>
                </a:solidFill>
              </a:rPr>
              <a:t>2010 Smoking Rules in the Home</a:t>
            </a:r>
          </a:p>
        </p:txBody>
      </p:sp>
      <p:graphicFrame>
        <p:nvGraphicFramePr>
          <p:cNvPr id="369668" name="Object 4"/>
          <p:cNvGraphicFramePr>
            <a:graphicFrameLocks noGrp="1" noChangeAspect="1"/>
          </p:cNvGraphicFramePr>
          <p:nvPr>
            <p:ph idx="4294967295"/>
            <p:extLst>
              <p:ext uri="{D42A27DB-BD31-4B8C-83A1-F6EECF244321}">
                <p14:modId xmlns:p14="http://schemas.microsoft.com/office/powerpoint/2010/main" val="2706297333"/>
              </p:ext>
            </p:extLst>
          </p:nvPr>
        </p:nvGraphicFramePr>
        <p:xfrm>
          <a:off x="1091513" y="2113349"/>
          <a:ext cx="7010400" cy="4102100"/>
        </p:xfrm>
        <a:graphic>
          <a:graphicData uri="http://schemas.openxmlformats.org/presentationml/2006/ole">
            <mc:AlternateContent xmlns:mc="http://schemas.openxmlformats.org/markup-compatibility/2006">
              <mc:Choice xmlns:v="urn:schemas-microsoft-com:vml" Requires="v">
                <p:oleObj spid="_x0000_s3203" name="Chart" r:id="rId4" imgW="8229600" imgH="6010217" progId="MSGraph.Chart.8">
                  <p:embed followColorScheme="full"/>
                </p:oleObj>
              </mc:Choice>
              <mc:Fallback>
                <p:oleObj name="Chart" r:id="rId4" imgW="8229600" imgH="6010217" progId="MSGraph.Chart.8">
                  <p:embed followColorScheme="full"/>
                  <p:pic>
                    <p:nvPicPr>
                      <p:cNvPr id="0" name="Picture 1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513" y="2113349"/>
                        <a:ext cx="7010400" cy="410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78034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title" idx="4294967295"/>
          </p:nvPr>
        </p:nvSpPr>
        <p:spPr>
          <a:xfrm>
            <a:off x="1330818" y="459603"/>
            <a:ext cx="7291173" cy="1295400"/>
          </a:xfrm>
        </p:spPr>
        <p:txBody>
          <a:bodyPr/>
          <a:lstStyle/>
          <a:p>
            <a:r>
              <a:rPr lang="en-US" altLang="en-US" b="1" dirty="0">
                <a:solidFill>
                  <a:srgbClr val="0070C0"/>
                </a:solidFill>
              </a:rPr>
              <a:t>What Resonates </a:t>
            </a:r>
            <a:r>
              <a:rPr lang="en-US" altLang="en-US" b="1" dirty="0" smtClean="0">
                <a:solidFill>
                  <a:srgbClr val="0070C0"/>
                </a:solidFill>
              </a:rPr>
              <a:t>With </a:t>
            </a:r>
            <a:r>
              <a:rPr lang="en-US" altLang="en-US" b="1" dirty="0">
                <a:solidFill>
                  <a:srgbClr val="0070C0"/>
                </a:solidFill>
              </a:rPr>
              <a:t>Housing Providers: Tobacco </a:t>
            </a:r>
            <a:r>
              <a:rPr lang="en-US" altLang="en-US" b="1" dirty="0" smtClean="0">
                <a:solidFill>
                  <a:srgbClr val="0070C0"/>
                </a:solidFill>
              </a:rPr>
              <a:t>Use Trends</a:t>
            </a:r>
            <a:r>
              <a:rPr lang="en-US" altLang="en-US" dirty="0" smtClean="0"/>
              <a:t/>
            </a:r>
            <a:br>
              <a:rPr lang="en-US" altLang="en-US" dirty="0" smtClean="0"/>
            </a:br>
            <a:r>
              <a:rPr lang="en-US" altLang="en-US" sz="2800" dirty="0" smtClean="0">
                <a:solidFill>
                  <a:schemeClr val="tx1"/>
                </a:solidFill>
              </a:rPr>
              <a:t>Smoking in Home by Smoking Status</a:t>
            </a:r>
          </a:p>
        </p:txBody>
      </p:sp>
      <p:graphicFrame>
        <p:nvGraphicFramePr>
          <p:cNvPr id="373766" name="Object 6"/>
          <p:cNvGraphicFramePr>
            <a:graphicFrameLocks noGrp="1" noChangeAspect="1"/>
          </p:cNvGraphicFramePr>
          <p:nvPr>
            <p:ph idx="4294967295"/>
            <p:extLst>
              <p:ext uri="{D42A27DB-BD31-4B8C-83A1-F6EECF244321}">
                <p14:modId xmlns:p14="http://schemas.microsoft.com/office/powerpoint/2010/main" val="2380135992"/>
              </p:ext>
            </p:extLst>
          </p:nvPr>
        </p:nvGraphicFramePr>
        <p:xfrm>
          <a:off x="1583124" y="2146043"/>
          <a:ext cx="6786563" cy="3402013"/>
        </p:xfrm>
        <a:graphic>
          <a:graphicData uri="http://schemas.openxmlformats.org/presentationml/2006/ole">
            <mc:AlternateContent xmlns:mc="http://schemas.openxmlformats.org/markup-compatibility/2006">
              <mc:Choice xmlns:v="urn:schemas-microsoft-com:vml" Requires="v">
                <p:oleObj spid="_x0000_s4227" name="Chart" r:id="rId4" imgW="6800816" imgH="3409977" progId="MSGraph.Chart.8">
                  <p:embed followColorScheme="full"/>
                </p:oleObj>
              </mc:Choice>
              <mc:Fallback>
                <p:oleObj name="Chart" r:id="rId4" imgW="6800816" imgH="3409977" progId="MSGraph.Chart.8">
                  <p:embed followColorScheme="full"/>
                  <p:pic>
                    <p:nvPicPr>
                      <p:cNvPr id="0" name="Picture 1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124" y="2146043"/>
                        <a:ext cx="6786563" cy="3402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53861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a:xfrm>
            <a:off x="1092200" y="362465"/>
            <a:ext cx="7543800" cy="1295400"/>
          </a:xfrm>
        </p:spPr>
        <p:txBody>
          <a:bodyPr/>
          <a:lstStyle/>
          <a:p>
            <a:r>
              <a:rPr lang="en-US" altLang="en-US" b="1" dirty="0" smtClean="0">
                <a:solidFill>
                  <a:srgbClr val="0070C0"/>
                </a:solidFill>
              </a:rPr>
              <a:t>Public Health Partnering With Asthma Programs</a:t>
            </a:r>
            <a:endParaRPr lang="en-US" altLang="en-US" sz="2800" dirty="0" smtClean="0">
              <a:solidFill>
                <a:schemeClr val="tx1"/>
              </a:solidFill>
            </a:endParaRPr>
          </a:p>
        </p:txBody>
      </p:sp>
      <p:sp>
        <p:nvSpPr>
          <p:cNvPr id="379910" name="Rectangle 6"/>
          <p:cNvSpPr>
            <a:spLocks noGrp="1" noChangeArrowheads="1"/>
          </p:cNvSpPr>
          <p:nvPr>
            <p:ph type="body" idx="4294967295"/>
          </p:nvPr>
        </p:nvSpPr>
        <p:spPr>
          <a:xfrm>
            <a:off x="1244600" y="2011749"/>
            <a:ext cx="7239000" cy="3962400"/>
          </a:xfrm>
        </p:spPr>
        <p:txBody>
          <a:bodyPr/>
          <a:lstStyle/>
          <a:p>
            <a:r>
              <a:rPr lang="en-US" altLang="en-US" sz="2600" dirty="0" smtClean="0"/>
              <a:t>Promotion of cessation opportunities</a:t>
            </a:r>
          </a:p>
          <a:p>
            <a:r>
              <a:rPr lang="en-US" altLang="en-US" sz="2600" dirty="0" smtClean="0"/>
              <a:t>Other common interests, such as bedbug presentation, pest management, walking programs and insurance enrollment</a:t>
            </a:r>
          </a:p>
          <a:p>
            <a:r>
              <a:rPr lang="en-US" altLang="en-US" sz="2600" dirty="0" smtClean="0"/>
              <a:t>Case management/patient navigation</a:t>
            </a:r>
          </a:p>
          <a:p>
            <a:r>
              <a:rPr lang="en-US" altLang="en-US" sz="2600" dirty="0" smtClean="0"/>
              <a:t>Attorney General opinion: medical marijuana laws</a:t>
            </a:r>
          </a:p>
          <a:p>
            <a:endParaRPr lang="en-US" altLang="en-US" sz="2600" dirty="0" smtClean="0"/>
          </a:p>
          <a:p>
            <a:endParaRPr lang="en-US" altLang="en-US" sz="2200" dirty="0" smtClean="0"/>
          </a:p>
        </p:txBody>
      </p:sp>
    </p:spTree>
    <p:extLst>
      <p:ext uri="{BB962C8B-B14F-4D97-AF65-F5344CB8AC3E}">
        <p14:creationId xmlns:p14="http://schemas.microsoft.com/office/powerpoint/2010/main" val="21432078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idx="4294967295"/>
          </p:nvPr>
        </p:nvSpPr>
        <p:spPr>
          <a:xfrm>
            <a:off x="1104900" y="838200"/>
            <a:ext cx="6934200" cy="1311876"/>
          </a:xfrm>
        </p:spPr>
        <p:txBody>
          <a:bodyPr/>
          <a:lstStyle/>
          <a:p>
            <a:r>
              <a:rPr lang="en-US" altLang="en-US" b="1" dirty="0" smtClean="0">
                <a:solidFill>
                  <a:srgbClr val="0070C0"/>
                </a:solidFill>
              </a:rPr>
              <a:t>Contact Information</a:t>
            </a:r>
            <a:endParaRPr lang="en-US" altLang="en-US" i="1" dirty="0" smtClean="0">
              <a:solidFill>
                <a:srgbClr val="0070C0"/>
              </a:solidFill>
            </a:endParaRPr>
          </a:p>
        </p:txBody>
      </p:sp>
      <p:sp>
        <p:nvSpPr>
          <p:cNvPr id="397315" name="Rectangle 3"/>
          <p:cNvSpPr>
            <a:spLocks noGrp="1" noChangeArrowheads="1"/>
          </p:cNvSpPr>
          <p:nvPr>
            <p:ph type="subTitle" idx="4294967295"/>
          </p:nvPr>
        </p:nvSpPr>
        <p:spPr>
          <a:xfrm>
            <a:off x="2247900" y="2971800"/>
            <a:ext cx="4648200" cy="1981200"/>
          </a:xfrm>
        </p:spPr>
        <p:txBody>
          <a:bodyPr/>
          <a:lstStyle/>
          <a:p>
            <a:pPr marL="0" indent="0" algn="ctr">
              <a:lnSpc>
                <a:spcPct val="90000"/>
              </a:lnSpc>
              <a:buFont typeface="Wingdings" panose="05000000000000000000" pitchFamily="2" charset="2"/>
              <a:buNone/>
            </a:pPr>
            <a:r>
              <a:rPr lang="en-US" altLang="en-US" sz="2200" b="1" dirty="0" smtClean="0"/>
              <a:t>Amy Ann Moore</a:t>
            </a:r>
          </a:p>
          <a:p>
            <a:pPr marL="0" indent="0" algn="ctr">
              <a:lnSpc>
                <a:spcPct val="90000"/>
              </a:lnSpc>
              <a:buFont typeface="Wingdings" panose="05000000000000000000" pitchFamily="2" charset="2"/>
              <a:buNone/>
            </a:pPr>
            <a:r>
              <a:rPr lang="en-US" altLang="en-US" sz="2200" b="1" dirty="0" smtClean="0"/>
              <a:t>Certified Prevention Specialist</a:t>
            </a:r>
          </a:p>
          <a:p>
            <a:pPr marL="0" indent="0" algn="ctr">
              <a:lnSpc>
                <a:spcPct val="90000"/>
              </a:lnSpc>
              <a:buFont typeface="Wingdings" panose="05000000000000000000" pitchFamily="2" charset="2"/>
              <a:buNone/>
            </a:pPr>
            <a:r>
              <a:rPr lang="en-US" altLang="en-US" sz="2200" b="1" dirty="0" smtClean="0"/>
              <a:t>Ingham County Health Department</a:t>
            </a:r>
          </a:p>
          <a:p>
            <a:pPr marL="0" indent="0" algn="ctr">
              <a:lnSpc>
                <a:spcPct val="90000"/>
              </a:lnSpc>
              <a:buFont typeface="Wingdings" panose="05000000000000000000" pitchFamily="2" charset="2"/>
              <a:buNone/>
            </a:pPr>
            <a:r>
              <a:rPr lang="en-US" altLang="en-US" sz="2200" b="1" dirty="0" smtClean="0">
                <a:hlinkClick r:id="rId3"/>
              </a:rPr>
              <a:t>amoore@ingham.org</a:t>
            </a:r>
            <a:endParaRPr lang="en-US" altLang="en-US" sz="2200" b="1" dirty="0" smtClean="0"/>
          </a:p>
          <a:p>
            <a:pPr marL="0" indent="0" algn="ctr">
              <a:lnSpc>
                <a:spcPct val="90000"/>
              </a:lnSpc>
              <a:buFont typeface="Wingdings" panose="05000000000000000000" pitchFamily="2" charset="2"/>
              <a:buNone/>
            </a:pPr>
            <a:r>
              <a:rPr lang="en-US" altLang="en-US" sz="2200" b="1" dirty="0" smtClean="0"/>
              <a:t>517-887-4586</a:t>
            </a:r>
          </a:p>
        </p:txBody>
      </p:sp>
    </p:spTree>
    <p:extLst>
      <p:ext uri="{BB962C8B-B14F-4D97-AF65-F5344CB8AC3E}">
        <p14:creationId xmlns:p14="http://schemas.microsoft.com/office/powerpoint/2010/main" val="3210443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dirty="0" smtClean="0">
                <a:solidFill>
                  <a:srgbClr val="0070C0"/>
                </a:solidFill>
              </a:rPr>
              <a:t>Additional Resources</a:t>
            </a:r>
            <a:endParaRPr lang="en-US" b="1" dirty="0">
              <a:solidFill>
                <a:srgbClr val="0070C0"/>
              </a:solidFill>
            </a:endParaRPr>
          </a:p>
        </p:txBody>
      </p:sp>
      <p:sp>
        <p:nvSpPr>
          <p:cNvPr id="3" name="Content Placeholder 2"/>
          <p:cNvSpPr>
            <a:spLocks noGrp="1"/>
          </p:cNvSpPr>
          <p:nvPr>
            <p:ph idx="1"/>
          </p:nvPr>
        </p:nvSpPr>
        <p:spPr/>
        <p:txBody>
          <a:bodyPr rtlCol="0">
            <a:noAutofit/>
          </a:bodyPr>
          <a:lstStyle/>
          <a:p>
            <a:pPr eaLnBrk="1" fontAlgn="auto" hangingPunct="1">
              <a:spcAft>
                <a:spcPts val="0"/>
              </a:spcAft>
              <a:defRPr/>
            </a:pPr>
            <a:r>
              <a:rPr lang="en-US" sz="2400" dirty="0" smtClean="0">
                <a:latin typeface="+mj-lt"/>
              </a:rPr>
              <a:t>RentLinx</a:t>
            </a:r>
            <a:r>
              <a:rPr lang="en-US" sz="2400" dirty="0">
                <a:latin typeface="+mj-lt"/>
              </a:rPr>
              <a:t> website: </a:t>
            </a:r>
            <a:r>
              <a:rPr lang="en-US" sz="2400" dirty="0" smtClean="0">
                <a:latin typeface="+mj-lt"/>
                <a:hlinkClick r:id="rId3"/>
              </a:rPr>
              <a:t>www.rentlinx.com</a:t>
            </a:r>
            <a:r>
              <a:rPr lang="en-US" sz="2400" dirty="0" smtClean="0">
                <a:latin typeface="+mj-lt"/>
              </a:rPr>
              <a:t> </a:t>
            </a:r>
          </a:p>
          <a:p>
            <a:pPr eaLnBrk="1" fontAlgn="auto" hangingPunct="1">
              <a:spcAft>
                <a:spcPts val="0"/>
              </a:spcAft>
              <a:defRPr/>
            </a:pPr>
            <a:r>
              <a:rPr lang="en-US" sz="2400" dirty="0"/>
              <a:t>MISmokeFreeApartments </a:t>
            </a:r>
            <a:r>
              <a:rPr lang="en-US" sz="2400" dirty="0" smtClean="0"/>
              <a:t>website: </a:t>
            </a:r>
            <a:r>
              <a:rPr lang="en-US" sz="2400" u="sng" dirty="0" smtClean="0">
                <a:hlinkClick r:id="rId4"/>
              </a:rPr>
              <a:t>www.mismokefreeapartment.org</a:t>
            </a:r>
            <a:r>
              <a:rPr lang="en-US" sz="2400" dirty="0" smtClean="0"/>
              <a:t> </a:t>
            </a:r>
            <a:r>
              <a:rPr lang="en-US" sz="2400" dirty="0"/>
              <a:t> </a:t>
            </a:r>
            <a:endParaRPr lang="en-US" sz="2400" dirty="0" smtClean="0"/>
          </a:p>
          <a:p>
            <a:pPr eaLnBrk="1" fontAlgn="auto" hangingPunct="1">
              <a:spcAft>
                <a:spcPts val="0"/>
              </a:spcAft>
              <a:defRPr/>
            </a:pPr>
            <a:r>
              <a:rPr lang="en-US" sz="2400" dirty="0" smtClean="0">
                <a:latin typeface="+mj-lt"/>
              </a:rPr>
              <a:t>“Model </a:t>
            </a:r>
            <a:r>
              <a:rPr lang="en-US" sz="2400" dirty="0">
                <a:latin typeface="+mj-lt"/>
              </a:rPr>
              <a:t>Lease </a:t>
            </a:r>
            <a:r>
              <a:rPr lang="en-US" sz="2400" dirty="0" smtClean="0">
                <a:latin typeface="+mj-lt"/>
              </a:rPr>
              <a:t>Provisions” in the </a:t>
            </a:r>
            <a:r>
              <a:rPr lang="en-US" sz="2400" dirty="0" smtClean="0">
                <a:latin typeface="+mj-lt"/>
                <a:hlinkClick r:id="rId5" action="ppaction://hlinkfile"/>
              </a:rPr>
              <a:t>AsthmaCommunityNetwork.org</a:t>
            </a:r>
            <a:r>
              <a:rPr lang="en-US" sz="2400" dirty="0" smtClean="0">
                <a:latin typeface="+mj-lt"/>
              </a:rPr>
              <a:t> Resource Bank</a:t>
            </a:r>
          </a:p>
          <a:p>
            <a:pPr eaLnBrk="1" fontAlgn="auto" hangingPunct="1">
              <a:spcAft>
                <a:spcPts val="0"/>
              </a:spcAft>
              <a:defRPr/>
            </a:pPr>
            <a:r>
              <a:rPr lang="en-US" sz="2400" dirty="0" smtClean="0">
                <a:latin typeface="+mj-lt"/>
              </a:rPr>
              <a:t>“Smoke-Free </a:t>
            </a:r>
            <a:r>
              <a:rPr lang="en-US" sz="2400" dirty="0">
                <a:latin typeface="+mj-lt"/>
              </a:rPr>
              <a:t>Air Law: Attorney General </a:t>
            </a:r>
            <a:r>
              <a:rPr lang="en-US" sz="2400" dirty="0" smtClean="0">
                <a:latin typeface="+mj-lt"/>
              </a:rPr>
              <a:t>Opinion” in the </a:t>
            </a:r>
            <a:r>
              <a:rPr lang="en-US" sz="2400" dirty="0">
                <a:hlinkClick r:id="rId5" action="ppaction://hlinkfile"/>
              </a:rPr>
              <a:t>AsthmaCommunityNetwork.org</a:t>
            </a:r>
            <a:r>
              <a:rPr lang="en-US" sz="2400" dirty="0"/>
              <a:t> Resource Bank</a:t>
            </a:r>
          </a:p>
          <a:p>
            <a:pPr eaLnBrk="1" fontAlgn="auto" hangingPunct="1">
              <a:spcAft>
                <a:spcPts val="0"/>
              </a:spcAft>
              <a:defRPr/>
            </a:pPr>
            <a:r>
              <a:rPr lang="en-US" sz="2400" dirty="0" smtClean="0">
                <a:latin typeface="+mj-lt"/>
              </a:rPr>
              <a:t>“Smoke-Free </a:t>
            </a:r>
            <a:r>
              <a:rPr lang="en-US" sz="2400" dirty="0">
                <a:latin typeface="+mj-lt"/>
              </a:rPr>
              <a:t>Housing; Legal and Easier </a:t>
            </a:r>
            <a:r>
              <a:rPr lang="en-US" sz="2400" dirty="0" smtClean="0">
                <a:latin typeface="+mj-lt"/>
              </a:rPr>
              <a:t>Than </a:t>
            </a:r>
            <a:r>
              <a:rPr lang="en-US" sz="2400" dirty="0">
                <a:latin typeface="+mj-lt"/>
              </a:rPr>
              <a:t>Y</a:t>
            </a:r>
            <a:r>
              <a:rPr lang="en-US" sz="2400" dirty="0" smtClean="0">
                <a:latin typeface="+mj-lt"/>
              </a:rPr>
              <a:t>ou Thought!” in the </a:t>
            </a:r>
            <a:r>
              <a:rPr lang="en-US" sz="2400" dirty="0">
                <a:hlinkClick r:id="rId5" action="ppaction://hlinkfile"/>
              </a:rPr>
              <a:t>AsthmaCommunityNetwork.org</a:t>
            </a:r>
            <a:r>
              <a:rPr lang="en-US" sz="2400" dirty="0"/>
              <a:t> Resource Bank</a:t>
            </a:r>
          </a:p>
          <a:p>
            <a:pPr eaLnBrk="1" fontAlgn="auto" hangingPunct="1">
              <a:spcAft>
                <a:spcPts val="0"/>
              </a:spcAft>
              <a:defRPr/>
            </a:pPr>
            <a:endParaRPr lang="en-US" sz="2400" dirty="0">
              <a:latin typeface="+mj-lt"/>
            </a:endParaRPr>
          </a:p>
        </p:txBody>
      </p:sp>
    </p:spTree>
    <p:extLst>
      <p:ext uri="{BB962C8B-B14F-4D97-AF65-F5344CB8AC3E}">
        <p14:creationId xmlns:p14="http://schemas.microsoft.com/office/powerpoint/2010/main" val="3345519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53127" y="1690098"/>
            <a:ext cx="8517697" cy="1219200"/>
          </a:xfrm>
        </p:spPr>
        <p:txBody>
          <a:bodyPr/>
          <a:lstStyle/>
          <a:p>
            <a:pPr eaLnBrk="1" hangingPunct="1"/>
            <a:r>
              <a:rPr lang="en-US" sz="2400" b="1" dirty="0"/>
              <a:t>Breathing Easy at Home: Partnering to Increase Smoke-Free Policies in Federally Assisted Housing</a:t>
            </a:r>
            <a:r>
              <a:rPr lang="en-US" sz="2400" b="1" dirty="0" smtClean="0"/>
              <a:t/>
            </a:r>
            <a:br>
              <a:rPr lang="en-US" sz="2400" b="1" dirty="0" smtClean="0"/>
            </a:br>
            <a:endParaRPr lang="en-US" sz="2400" dirty="0" smtClean="0"/>
          </a:p>
        </p:txBody>
      </p:sp>
      <p:sp>
        <p:nvSpPr>
          <p:cNvPr id="3" name="Subtitle 2"/>
          <p:cNvSpPr>
            <a:spLocks noGrp="1"/>
          </p:cNvSpPr>
          <p:nvPr>
            <p:ph type="subTitle" idx="1"/>
          </p:nvPr>
        </p:nvSpPr>
        <p:spPr>
          <a:xfrm>
            <a:off x="380997" y="2772300"/>
            <a:ext cx="8261959" cy="1676400"/>
          </a:xfrm>
        </p:spPr>
        <p:txBody>
          <a:bodyPr rtlCol="0">
            <a:noAutofit/>
          </a:bodyPr>
          <a:lstStyle/>
          <a:p>
            <a:pPr algn="l" eaLnBrk="1" fontAlgn="auto" hangingPunct="1">
              <a:spcAft>
                <a:spcPts val="0"/>
              </a:spcAft>
              <a:defRPr/>
            </a:pPr>
            <a:r>
              <a:rPr lang="en-US" sz="1400" b="1" dirty="0" smtClean="0">
                <a:solidFill>
                  <a:srgbClr val="0070C0"/>
                </a:solidFill>
                <a:latin typeface="Arial" panose="020B0604020202020204" pitchFamily="34" charset="0"/>
                <a:cs typeface="Arial" panose="020B0604020202020204" pitchFamily="34" charset="0"/>
              </a:rPr>
              <a:t>Moderator:</a:t>
            </a:r>
            <a:r>
              <a:rPr lang="en-US" sz="1400" dirty="0" smtClean="0">
                <a:solidFill>
                  <a:schemeClr val="tx1"/>
                </a:solidFill>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cs typeface="Arial" panose="020B0604020202020204" pitchFamily="34" charset="0"/>
              </a:rPr>
              <a:t>Rachel Cumberbatch</a:t>
            </a:r>
            <a:r>
              <a:rPr lang="en-US" sz="1400" b="1" dirty="0">
                <a:solidFill>
                  <a:schemeClr val="tx1"/>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AAAS Science &amp; Technology Policy Fellow, </a:t>
            </a:r>
            <a:r>
              <a:rPr lang="en-US" sz="1400" dirty="0" smtClean="0">
                <a:solidFill>
                  <a:schemeClr val="tx1"/>
                </a:solidFill>
                <a:latin typeface="Arial" panose="020B0604020202020204" pitchFamily="34" charset="0"/>
                <a:cs typeface="Arial" panose="020B0604020202020204" pitchFamily="34" charset="0"/>
              </a:rPr>
              <a:t>U.S. EPA</a:t>
            </a:r>
          </a:p>
          <a:p>
            <a:pPr algn="l" eaLnBrk="1" fontAlgn="auto" hangingPunct="1">
              <a:spcAft>
                <a:spcPts val="0"/>
              </a:spcAft>
              <a:defRPr/>
            </a:pPr>
            <a:endParaRPr lang="en-US" sz="1400" dirty="0">
              <a:solidFill>
                <a:schemeClr val="tx1"/>
              </a:solidFill>
              <a:latin typeface="Arial" panose="020B0604020202020204" pitchFamily="34" charset="0"/>
              <a:cs typeface="Arial" panose="020B0604020202020204" pitchFamily="34" charset="0"/>
            </a:endParaRPr>
          </a:p>
          <a:p>
            <a:pPr algn="l">
              <a:defRPr/>
            </a:pPr>
            <a:r>
              <a:rPr lang="en-US" sz="1400" b="1" dirty="0" smtClean="0">
                <a:solidFill>
                  <a:srgbClr val="0070C0"/>
                </a:solidFill>
                <a:latin typeface="Arial" panose="020B0604020202020204" pitchFamily="34" charset="0"/>
                <a:cs typeface="Arial" panose="020B0604020202020204" pitchFamily="34" charset="0"/>
              </a:rPr>
              <a:t>Presenters:</a:t>
            </a:r>
            <a:r>
              <a:rPr lang="en-US" sz="1400" dirty="0" smtClean="0">
                <a:solidFill>
                  <a:schemeClr val="tx1"/>
                </a:solidFill>
                <a:latin typeface="Arial" panose="020B0604020202020204" pitchFamily="34" charset="0"/>
                <a:cs typeface="Arial" panose="020B0604020202020204" pitchFamily="34" charset="0"/>
              </a:rPr>
              <a:t> </a:t>
            </a:r>
          </a:p>
          <a:p>
            <a:pPr marL="285750" lvl="1" indent="-285750" algn="l">
              <a:buFont typeface="Arial" pitchFamily="34" charset="0"/>
              <a:buChar char="•"/>
              <a:defRPr/>
            </a:pPr>
            <a:r>
              <a:rPr lang="en-US" sz="1400" b="1" dirty="0">
                <a:solidFill>
                  <a:schemeClr val="tx1"/>
                </a:solidFill>
                <a:latin typeface="Arial" panose="020B0604020202020204" pitchFamily="34" charset="0"/>
                <a:cs typeface="Arial" panose="020B0604020202020204" pitchFamily="34" charset="0"/>
              </a:rPr>
              <a:t>Kara Skahen,</a:t>
            </a:r>
            <a:r>
              <a:rPr lang="en-US" sz="1400" dirty="0">
                <a:solidFill>
                  <a:schemeClr val="tx1"/>
                </a:solidFill>
                <a:latin typeface="Arial" panose="020B0604020202020204" pitchFamily="34" charset="0"/>
                <a:cs typeface="Arial" panose="020B0604020202020204" pitchFamily="34" charset="0"/>
              </a:rPr>
              <a:t> Program Director, Live Smoke Free, Association for </a:t>
            </a:r>
            <a:r>
              <a:rPr lang="en-US" sz="1400" dirty="0" smtClean="0">
                <a:solidFill>
                  <a:schemeClr val="tx1"/>
                </a:solidFill>
                <a:latin typeface="Arial" panose="020B0604020202020204" pitchFamily="34" charset="0"/>
                <a:cs typeface="Arial" panose="020B0604020202020204" pitchFamily="34" charset="0"/>
              </a:rPr>
              <a:t>Nonsmokers-Minnesota</a:t>
            </a:r>
            <a:endParaRPr lang="en-US" sz="1400" dirty="0">
              <a:solidFill>
                <a:schemeClr val="tx1"/>
              </a:solidFill>
              <a:latin typeface="Arial" panose="020B0604020202020204" pitchFamily="34" charset="0"/>
              <a:cs typeface="Arial" panose="020B0604020202020204" pitchFamily="34" charset="0"/>
            </a:endParaRPr>
          </a:p>
          <a:p>
            <a:pPr marL="285750" lvl="1" indent="-285750" algn="l">
              <a:buFont typeface="Arial" pitchFamily="34" charset="0"/>
              <a:buChar char="•"/>
              <a:defRPr/>
            </a:pPr>
            <a:r>
              <a:rPr lang="en-US" sz="1400" b="1" dirty="0">
                <a:solidFill>
                  <a:schemeClr val="tx1"/>
                </a:solidFill>
                <a:latin typeface="Arial" panose="020B0604020202020204" pitchFamily="34" charset="0"/>
                <a:cs typeface="Arial" panose="020B0604020202020204" pitchFamily="34" charset="0"/>
              </a:rPr>
              <a:t>Patricia Baines-Lake,</a:t>
            </a:r>
            <a:r>
              <a:rPr lang="en-US" sz="1400" dirty="0">
                <a:solidFill>
                  <a:schemeClr val="tx1"/>
                </a:solidFill>
                <a:latin typeface="Arial" panose="020B0604020202020204" pitchFamily="34" charset="0"/>
                <a:cs typeface="Arial" panose="020B0604020202020204" pitchFamily="34" charset="0"/>
              </a:rPr>
              <a:t> Executive Director, Lansing Housing Commission, Michigan</a:t>
            </a:r>
          </a:p>
          <a:p>
            <a:pPr marL="285750" lvl="1" indent="-285750" algn="l">
              <a:buFont typeface="Arial" pitchFamily="34" charset="0"/>
              <a:buChar char="•"/>
              <a:defRPr/>
            </a:pPr>
            <a:r>
              <a:rPr lang="en-US" sz="1400" b="1" dirty="0">
                <a:solidFill>
                  <a:schemeClr val="tx1"/>
                </a:solidFill>
                <a:latin typeface="Arial" panose="020B0604020202020204" pitchFamily="34" charset="0"/>
                <a:cs typeface="Arial" panose="020B0604020202020204" pitchFamily="34" charset="0"/>
              </a:rPr>
              <a:t>Amy Moore, </a:t>
            </a:r>
            <a:r>
              <a:rPr lang="en-US" sz="1400" dirty="0">
                <a:solidFill>
                  <a:schemeClr val="tx1"/>
                </a:solidFill>
                <a:latin typeface="Arial" panose="020B0604020202020204" pitchFamily="34" charset="0"/>
                <a:cs typeface="Arial" panose="020B0604020202020204" pitchFamily="34" charset="0"/>
              </a:rPr>
              <a:t>Health Educator, Ingham County Health Department, Michigan</a:t>
            </a:r>
          </a:p>
          <a:p>
            <a:pPr marL="0" lvl="1" algn="l">
              <a:defRPr/>
            </a:pPr>
            <a:endParaRPr lang="en-US" sz="1400" dirty="0" smtClean="0">
              <a:solidFill>
                <a:schemeClr val="tx1"/>
              </a:solidFill>
              <a:latin typeface="Arial" panose="020B0604020202020204" pitchFamily="34" charset="0"/>
              <a:cs typeface="Arial" panose="020B0604020202020204" pitchFamily="34" charset="0"/>
            </a:endParaRPr>
          </a:p>
          <a:p>
            <a:pPr algn="l" eaLnBrk="1" fontAlgn="auto" hangingPunct="1">
              <a:spcAft>
                <a:spcPts val="0"/>
              </a:spcAft>
              <a:defRPr/>
            </a:pPr>
            <a:endParaRPr lang="en-US" sz="1400" dirty="0">
              <a:latin typeface="Arial" panose="020B0604020202020204" pitchFamily="34" charset="0"/>
              <a:cs typeface="Arial" panose="020B0604020202020204" pitchFamily="34" charset="0"/>
            </a:endParaRPr>
          </a:p>
        </p:txBody>
      </p:sp>
      <p:sp>
        <p:nvSpPr>
          <p:cNvPr id="4" name="Title 1"/>
          <p:cNvSpPr txBox="1">
            <a:spLocks/>
          </p:cNvSpPr>
          <p:nvPr/>
        </p:nvSpPr>
        <p:spPr>
          <a:xfrm>
            <a:off x="625775" y="638052"/>
            <a:ext cx="7772400" cy="823446"/>
          </a:xfrm>
          <a:prstGeom prst="rect">
            <a:avLst/>
          </a:prstGeom>
        </p:spPr>
        <p:txBody>
          <a:bodyPr anchor="ctr">
            <a:normAutofit fontScale="97500"/>
          </a:bodyPr>
          <a:lstStyle/>
          <a:p>
            <a:pPr algn="ctr" fontAlgn="auto">
              <a:spcAft>
                <a:spcPts val="0"/>
              </a:spcAft>
              <a:defRPr/>
            </a:pPr>
            <a:r>
              <a:rPr lang="en-US" sz="4400" b="1" dirty="0">
                <a:solidFill>
                  <a:srgbClr val="0070C0"/>
                </a:solidFill>
                <a:latin typeface="+mj-lt"/>
                <a:ea typeface="+mj-ea"/>
                <a:cs typeface="+mj-cs"/>
              </a:rPr>
              <a:t>Conclusion of the Webinar</a:t>
            </a:r>
          </a:p>
        </p:txBody>
      </p:sp>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295400" y="50292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9" name="Subtitle 2"/>
          <p:cNvSpPr txBox="1">
            <a:spLocks/>
          </p:cNvSpPr>
          <p:nvPr/>
        </p:nvSpPr>
        <p:spPr>
          <a:xfrm>
            <a:off x="1447800" y="5257800"/>
            <a:ext cx="6400800" cy="990600"/>
          </a:xfrm>
          <a:prstGeom prst="rect">
            <a:avLst/>
          </a:prstGeom>
        </p:spPr>
        <p:txBody>
          <a:bodyPr/>
          <a:lstStyle/>
          <a:p>
            <a:pPr algn="ctr" fontAlgn="auto">
              <a:spcBef>
                <a:spcPct val="20000"/>
              </a:spcBef>
              <a:spcAft>
                <a:spcPts val="0"/>
              </a:spcAft>
              <a:defRPr/>
            </a:pPr>
            <a:endParaRPr lang="en-US" sz="2400" dirty="0">
              <a:latin typeface="+mn-lt"/>
            </a:endParaRPr>
          </a:p>
        </p:txBody>
      </p:sp>
    </p:spTree>
    <p:extLst>
      <p:ext uri="{BB962C8B-B14F-4D97-AF65-F5344CB8AC3E}">
        <p14:creationId xmlns:p14="http://schemas.microsoft.com/office/powerpoint/2010/main" val="1023354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44299" y="228434"/>
            <a:ext cx="8229600" cy="1143000"/>
          </a:xfrm>
        </p:spPr>
        <p:txBody>
          <a:bodyPr/>
          <a:lstStyle/>
          <a:p>
            <a:pPr eaLnBrk="1" hangingPunct="1"/>
            <a:r>
              <a:rPr lang="en-US" sz="4000" b="1" dirty="0" smtClean="0">
                <a:solidFill>
                  <a:srgbClr val="0070C0"/>
                </a:solidFill>
              </a:rPr>
              <a:t>SHS: An Unequal Danger</a:t>
            </a:r>
          </a:p>
        </p:txBody>
      </p:sp>
      <p:sp>
        <p:nvSpPr>
          <p:cNvPr id="2" name="Content Placeholder 1"/>
          <p:cNvSpPr>
            <a:spLocks noGrp="1"/>
          </p:cNvSpPr>
          <p:nvPr>
            <p:ph idx="1"/>
          </p:nvPr>
        </p:nvSpPr>
        <p:spPr>
          <a:xfrm>
            <a:off x="213384" y="1489231"/>
            <a:ext cx="4951742" cy="4250022"/>
          </a:xfrm>
        </p:spPr>
        <p:txBody>
          <a:bodyPr/>
          <a:lstStyle/>
          <a:p>
            <a:pPr marL="0" indent="0">
              <a:buNone/>
            </a:pPr>
            <a:endParaRPr lang="en-US" sz="2200" baseline="30000" dirty="0" smtClean="0"/>
          </a:p>
          <a:p>
            <a:r>
              <a:rPr lang="en-US" sz="2200" dirty="0" smtClean="0"/>
              <a:t>One </a:t>
            </a:r>
            <a:r>
              <a:rPr lang="en-US" sz="2200" dirty="0"/>
              <a:t>in 4</a:t>
            </a:r>
            <a:r>
              <a:rPr lang="en-US" sz="2200" dirty="0" smtClean="0"/>
              <a:t> </a:t>
            </a:r>
            <a:r>
              <a:rPr lang="en-US" sz="2200" dirty="0"/>
              <a:t>nonsmokers (58 million people) in the </a:t>
            </a:r>
            <a:r>
              <a:rPr lang="en-US" sz="2200" dirty="0" smtClean="0"/>
              <a:t>United States </a:t>
            </a:r>
            <a:r>
              <a:rPr lang="en-US" sz="2200" dirty="0"/>
              <a:t>are still exposed to </a:t>
            </a:r>
            <a:r>
              <a:rPr lang="en-US" sz="2200" dirty="0" smtClean="0"/>
              <a:t>SHS.</a:t>
            </a:r>
            <a:r>
              <a:rPr lang="en-US" sz="2200" baseline="30000" dirty="0" smtClean="0"/>
              <a:t>1</a:t>
            </a:r>
          </a:p>
          <a:p>
            <a:pPr marL="0" indent="0">
              <a:buNone/>
            </a:pPr>
            <a:endParaRPr lang="en-US" sz="2200" baseline="30000" dirty="0"/>
          </a:p>
          <a:p>
            <a:r>
              <a:rPr lang="en-US" sz="2200" dirty="0"/>
              <a:t>About </a:t>
            </a:r>
            <a:r>
              <a:rPr lang="en-US" sz="2200" dirty="0" smtClean="0"/>
              <a:t>2 of </a:t>
            </a:r>
            <a:r>
              <a:rPr lang="en-US" sz="2200" dirty="0"/>
              <a:t>every </a:t>
            </a:r>
            <a:r>
              <a:rPr lang="en-US" sz="2200" dirty="0" smtClean="0"/>
              <a:t>5 </a:t>
            </a:r>
            <a:r>
              <a:rPr lang="en-US" sz="2200" dirty="0"/>
              <a:t>children (15 million) are exposed to </a:t>
            </a:r>
            <a:r>
              <a:rPr lang="en-US" sz="2200" dirty="0" smtClean="0"/>
              <a:t>SHS.</a:t>
            </a:r>
            <a:r>
              <a:rPr lang="en-US" sz="2200" baseline="30000" dirty="0" smtClean="0"/>
              <a:t>1</a:t>
            </a:r>
            <a:r>
              <a:rPr lang="en-US" sz="2200" dirty="0" smtClean="0"/>
              <a:t> </a:t>
            </a:r>
          </a:p>
          <a:p>
            <a:pPr marL="0" indent="0">
              <a:buNone/>
            </a:pPr>
            <a:endParaRPr lang="en-US" sz="1200" dirty="0"/>
          </a:p>
          <a:p>
            <a:r>
              <a:rPr lang="en-US" sz="2200" dirty="0"/>
              <a:t>More than 1 in 3 nonsmokers who live in rental housing are exposed to </a:t>
            </a:r>
            <a:r>
              <a:rPr lang="en-US" sz="2200" dirty="0" smtClean="0"/>
              <a:t>SHS.</a:t>
            </a:r>
            <a:r>
              <a:rPr lang="en-US" sz="2200" baseline="30000" dirty="0" smtClean="0"/>
              <a:t>1</a:t>
            </a:r>
            <a:r>
              <a:rPr lang="en-US" sz="2200" dirty="0" smtClean="0"/>
              <a:t> </a:t>
            </a:r>
            <a:endParaRPr lang="en-US" sz="2200" dirty="0"/>
          </a:p>
          <a:p>
            <a:endParaRPr lang="en-US" sz="2000" baseline="30000" dirty="0"/>
          </a:p>
          <a:p>
            <a:pPr marL="0" indent="0">
              <a:buNone/>
            </a:pPr>
            <a:endParaRPr lang="en-US" sz="1600" dirty="0"/>
          </a:p>
        </p:txBody>
      </p:sp>
      <p:sp>
        <p:nvSpPr>
          <p:cNvPr id="4" name="TextBox 9"/>
          <p:cNvSpPr txBox="1"/>
          <p:nvPr/>
        </p:nvSpPr>
        <p:spPr>
          <a:xfrm>
            <a:off x="213384" y="5811760"/>
            <a:ext cx="5076968"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aseline="30000" dirty="0" smtClean="0"/>
              <a:t>1</a:t>
            </a:r>
            <a:r>
              <a:rPr lang="en-US" sz="1200" dirty="0" smtClean="0"/>
              <a:t>CDC. Vital Signs: SHS An Unequal Danger. 2015. </a:t>
            </a:r>
            <a:endParaRPr lang="en-US" sz="1200" dirty="0"/>
          </a:p>
        </p:txBody>
      </p:sp>
      <p:pic>
        <p:nvPicPr>
          <p:cNvPr id="5" name="Picture 4"/>
          <p:cNvPicPr>
            <a:picLocks noChangeAspect="1"/>
          </p:cNvPicPr>
          <p:nvPr/>
        </p:nvPicPr>
        <p:blipFill>
          <a:blip r:embed="rId3" cstate="print"/>
          <a:stretch>
            <a:fillRect/>
          </a:stretch>
        </p:blipFill>
        <p:spPr>
          <a:xfrm>
            <a:off x="5165126" y="1400154"/>
            <a:ext cx="3814426" cy="5053831"/>
          </a:xfrm>
          <a:prstGeom prst="rect">
            <a:avLst/>
          </a:prstGeom>
        </p:spPr>
      </p:pic>
    </p:spTree>
    <p:extLst>
      <p:ext uri="{BB962C8B-B14F-4D97-AF65-F5344CB8AC3E}">
        <p14:creationId xmlns:p14="http://schemas.microsoft.com/office/powerpoint/2010/main" val="7170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615" y="555145"/>
            <a:ext cx="6856816" cy="1143000"/>
          </a:xfrm>
        </p:spPr>
        <p:txBody>
          <a:bodyPr/>
          <a:lstStyle/>
          <a:p>
            <a:r>
              <a:rPr lang="en-US" sz="3200" b="1" dirty="0" smtClean="0">
                <a:solidFill>
                  <a:srgbClr val="0070C0"/>
                </a:solidFill>
              </a:rPr>
              <a:t>EPA’s Commitment to Addressing Health Disparities</a:t>
            </a:r>
            <a:endParaRPr lang="en-US" sz="3200" b="1" dirty="0">
              <a:solidFill>
                <a:srgbClr val="0070C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82" t="1372" r="2301" b="1461"/>
          <a:stretch/>
        </p:blipFill>
        <p:spPr>
          <a:xfrm>
            <a:off x="143623" y="1698145"/>
            <a:ext cx="8858487" cy="4592297"/>
          </a:xfrm>
          <a:prstGeom prst="rect">
            <a:avLst/>
          </a:prstGeom>
        </p:spPr>
      </p:pic>
      <p:sp>
        <p:nvSpPr>
          <p:cNvPr id="7" name="Rectangular Callout 6"/>
          <p:cNvSpPr/>
          <p:nvPr/>
        </p:nvSpPr>
        <p:spPr>
          <a:xfrm>
            <a:off x="6192340" y="4524704"/>
            <a:ext cx="2809770" cy="1627740"/>
          </a:xfrm>
          <a:prstGeom prst="wedgeRectCallout">
            <a:avLst>
              <a:gd name="adj1" fmla="val -97120"/>
              <a:gd name="adj2" fmla="val -56740"/>
            </a:avLst>
          </a:prstGeom>
          <a:solidFill>
            <a:schemeClr val="accent3">
              <a:lumMod val="75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Recommend that owners and managers of federally assisted housing implement building-wide practices and policies that reduce exposures to secondhand smoke, pests, mold and asthma triggers.</a:t>
            </a:r>
          </a:p>
        </p:txBody>
      </p:sp>
    </p:spTree>
    <p:extLst>
      <p:ext uri="{BB962C8B-B14F-4D97-AF65-F5344CB8AC3E}">
        <p14:creationId xmlns:p14="http://schemas.microsoft.com/office/powerpoint/2010/main" val="4013487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r>
              <a:rPr lang="en-US" sz="6600" b="1" dirty="0" smtClean="0">
                <a:solidFill>
                  <a:srgbClr val="0070C0"/>
                </a:solidFill>
              </a:rPr>
              <a:t/>
            </a:r>
            <a:br>
              <a:rPr lang="en-US" sz="6600" b="1" dirty="0" smtClean="0">
                <a:solidFill>
                  <a:srgbClr val="0070C0"/>
                </a:solidFill>
              </a:rPr>
            </a:br>
            <a:r>
              <a:rPr lang="en-US" sz="6600" b="1" dirty="0" smtClean="0">
                <a:solidFill>
                  <a:srgbClr val="0070C0"/>
                </a:solidFill>
              </a:rPr>
              <a:t>Kara </a:t>
            </a:r>
            <a:r>
              <a:rPr lang="en-US" sz="6600" b="1" dirty="0">
                <a:solidFill>
                  <a:srgbClr val="0070C0"/>
                </a:solidFill>
              </a:rPr>
              <a:t>Skahen</a:t>
            </a:r>
            <a:r>
              <a:rPr lang="en-US" sz="900" dirty="0">
                <a:solidFill>
                  <a:schemeClr val="accent1"/>
                </a:solidFill>
                <a:cs typeface="Arial" panose="020B0604020202020204" pitchFamily="34" charset="0"/>
              </a:rPr>
              <a:t/>
            </a:r>
            <a:br>
              <a:rPr lang="en-US" sz="900" dirty="0">
                <a:solidFill>
                  <a:schemeClr val="accent1"/>
                </a:solidFill>
                <a:cs typeface="Arial" panose="020B0604020202020204" pitchFamily="34" charset="0"/>
              </a:rPr>
            </a:br>
            <a:r>
              <a:rPr lang="en-US" sz="1400" b="1" dirty="0">
                <a:cs typeface="Arial" panose="020B0604020202020204" pitchFamily="34" charset="0"/>
              </a:rPr>
              <a:t> </a:t>
            </a:r>
            <a:br>
              <a:rPr lang="en-US" sz="1400" b="1" dirty="0">
                <a:cs typeface="Arial" panose="020B0604020202020204" pitchFamily="34" charset="0"/>
              </a:rPr>
            </a:br>
            <a:r>
              <a:rPr lang="en-US" sz="1400" b="1" dirty="0">
                <a:cs typeface="Arial" panose="020B0604020202020204" pitchFamily="34" charset="0"/>
              </a:rPr>
              <a:t/>
            </a:r>
            <a:br>
              <a:rPr lang="en-US" sz="1400" b="1" dirty="0">
                <a:cs typeface="Arial" panose="020B0604020202020204" pitchFamily="34" charset="0"/>
              </a:rPr>
            </a:br>
            <a:endParaRPr lang="en-US" dirty="0"/>
          </a:p>
        </p:txBody>
      </p:sp>
      <p:sp>
        <p:nvSpPr>
          <p:cNvPr id="4" name="Subtitle 3"/>
          <p:cNvSpPr>
            <a:spLocks noGrp="1"/>
          </p:cNvSpPr>
          <p:nvPr>
            <p:ph type="subTitle" idx="1"/>
          </p:nvPr>
        </p:nvSpPr>
        <p:spPr>
          <a:xfrm>
            <a:off x="1229497" y="3886200"/>
            <a:ext cx="6685005" cy="1752600"/>
          </a:xfrm>
        </p:spPr>
        <p:txBody>
          <a:bodyPr/>
          <a:lstStyle/>
          <a:p>
            <a:r>
              <a:rPr lang="en-US" dirty="0"/>
              <a:t>Program Director</a:t>
            </a:r>
            <a:br>
              <a:rPr lang="en-US" dirty="0"/>
            </a:br>
            <a:r>
              <a:rPr lang="en-US" dirty="0"/>
              <a:t>Live Smoke </a:t>
            </a:r>
            <a:r>
              <a:rPr lang="en-US" dirty="0" smtClean="0"/>
              <a:t>Free </a:t>
            </a:r>
            <a:br>
              <a:rPr lang="en-US" dirty="0" smtClean="0"/>
            </a:br>
            <a:r>
              <a:rPr lang="en-US" dirty="0" smtClean="0"/>
              <a:t>Association </a:t>
            </a:r>
            <a:r>
              <a:rPr lang="en-US" dirty="0"/>
              <a:t>for </a:t>
            </a:r>
            <a:r>
              <a:rPr lang="en-US" dirty="0" smtClean="0"/>
              <a:t>Nonsmokers-Minnesota</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566" y="0"/>
            <a:ext cx="1751434" cy="2631989"/>
          </a:xfrm>
          <a:prstGeom prst="rect">
            <a:avLst/>
          </a:prstGeom>
        </p:spPr>
      </p:pic>
    </p:spTree>
    <p:extLst>
      <p:ext uri="{BB962C8B-B14F-4D97-AF65-F5344CB8AC3E}">
        <p14:creationId xmlns:p14="http://schemas.microsoft.com/office/powerpoint/2010/main" val="3507846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1"/>
          <p:cNvSpPr>
            <a:spLocks noGrp="1" noChangeArrowheads="1"/>
          </p:cNvSpPr>
          <p:nvPr>
            <p:ph type="ctrTitle" idx="4294967295"/>
          </p:nvPr>
        </p:nvSpPr>
        <p:spPr>
          <a:xfrm>
            <a:off x="685800" y="2667000"/>
            <a:ext cx="7772400" cy="1470025"/>
          </a:xfrm>
        </p:spPr>
        <p:txBody>
          <a:bodyPr/>
          <a:lstStyle/>
          <a:p>
            <a:pPr eaLnBrk="1" hangingPunct="1"/>
            <a:r>
              <a:rPr lang="en-US" b="1" dirty="0" smtClean="0">
                <a:solidFill>
                  <a:srgbClr val="0070C0"/>
                </a:solidFill>
              </a:rPr>
              <a:t>Smoke-Free Multi-Unit Housing</a:t>
            </a:r>
            <a:r>
              <a:rPr lang="en-US" sz="3200" b="1" dirty="0"/>
              <a:t/>
            </a:r>
            <a:br>
              <a:rPr lang="en-US" sz="3200" b="1" dirty="0"/>
            </a:br>
            <a:r>
              <a:rPr lang="en-US" sz="2000" b="1" dirty="0" smtClean="0"/>
              <a:t>Partnering to Increase Healthy, Safe and Clean </a:t>
            </a:r>
            <a:br>
              <a:rPr lang="en-US" sz="2000" b="1" dirty="0" smtClean="0"/>
            </a:br>
            <a:r>
              <a:rPr lang="en-US" sz="2000" b="1" dirty="0" smtClean="0"/>
              <a:t>Housing Opportunities</a:t>
            </a:r>
          </a:p>
        </p:txBody>
      </p:sp>
      <p:sp>
        <p:nvSpPr>
          <p:cNvPr id="3078" name="Rectangle 12"/>
          <p:cNvSpPr>
            <a:spLocks noGrp="1" noChangeArrowheads="1"/>
          </p:cNvSpPr>
          <p:nvPr>
            <p:ph type="subTitle" idx="4294967295"/>
          </p:nvPr>
        </p:nvSpPr>
        <p:spPr>
          <a:xfrm>
            <a:off x="1371600" y="4267200"/>
            <a:ext cx="6400800" cy="1143000"/>
          </a:xfrm>
        </p:spPr>
        <p:txBody>
          <a:bodyPr/>
          <a:lstStyle/>
          <a:p>
            <a:pPr marL="0" indent="0" algn="ctr" eaLnBrk="1" hangingPunct="1">
              <a:lnSpc>
                <a:spcPct val="80000"/>
              </a:lnSpc>
              <a:buFontTx/>
              <a:buNone/>
            </a:pPr>
            <a:r>
              <a:rPr lang="en-US" sz="1800" dirty="0" smtClean="0"/>
              <a:t>August 5, 2015</a:t>
            </a:r>
          </a:p>
          <a:p>
            <a:pPr marL="0" indent="0" algn="ctr" eaLnBrk="1" hangingPunct="1">
              <a:lnSpc>
                <a:spcPct val="80000"/>
              </a:lnSpc>
              <a:buFontTx/>
              <a:buNone/>
            </a:pPr>
            <a:endParaRPr lang="en-US" sz="1800" dirty="0"/>
          </a:p>
          <a:p>
            <a:pPr marL="0" indent="0" algn="ctr" eaLnBrk="1" hangingPunct="1">
              <a:lnSpc>
                <a:spcPct val="80000"/>
              </a:lnSpc>
              <a:buFontTx/>
              <a:buNone/>
            </a:pPr>
            <a:r>
              <a:rPr lang="en-US" sz="1800" dirty="0" smtClean="0"/>
              <a:t>Kara Skahen, M.S.W., M.P.P. </a:t>
            </a:r>
          </a:p>
          <a:p>
            <a:pPr marL="0" indent="0" algn="ctr" eaLnBrk="1" hangingPunct="1">
              <a:lnSpc>
                <a:spcPct val="80000"/>
              </a:lnSpc>
              <a:buFontTx/>
              <a:buNone/>
            </a:pPr>
            <a:r>
              <a:rPr lang="en-US" sz="1800" dirty="0" smtClean="0"/>
              <a:t>Program Director</a:t>
            </a:r>
          </a:p>
        </p:txBody>
      </p:sp>
    </p:spTree>
    <p:extLst>
      <p:ext uri="{BB962C8B-B14F-4D97-AF65-F5344CB8AC3E}">
        <p14:creationId xmlns:p14="http://schemas.microsoft.com/office/powerpoint/2010/main" val="930717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chnical Document" ma:contentTypeID="0x010100B80CB6684E0D2F408D230F308CBB847F030200E715B6E330FF214B95C030E04D08231E" ma:contentTypeVersion="55" ma:contentTypeDescription="" ma:contentTypeScope="" ma:versionID="4b32f3216786ab0b7fdda04fd86438e2">
  <xsd:schema xmlns:xsd="http://www.w3.org/2001/XMLSchema" xmlns:xs="http://www.w3.org/2001/XMLSchema" xmlns:p="http://schemas.microsoft.com/office/2006/metadata/properties" xmlns:ns2="dc75c247-7f53-4913-864a-4160aff1c458" targetNamespace="http://schemas.microsoft.com/office/2006/metadata/properties" ma:root="true" ma:fieldsID="751cafd0b284afbb30214371e85b47e0" ns2:_="">
    <xsd:import namespace="dc75c247-7f53-4913-864a-4160aff1c458"/>
    <xsd:element name="properties">
      <xsd:complexType>
        <xsd:sequence>
          <xsd:element name="documentManagement">
            <xsd:complexType>
              <xsd:all>
                <xsd:element ref="ns2:PhaseName" minOccurs="0"/>
                <xsd:element ref="ns2:ProjectName" minOccurs="0"/>
                <xsd:element ref="ns2:ProjectOwner_PrincipalInvestigator" minOccurs="0"/>
                <xsd:element ref="ns2:Managers" minOccurs="0"/>
                <xsd:element ref="ns2:Project_x0020_Period_x0020_of_x0020_Performance_x0020_Start_x0020_Date" minOccurs="0"/>
                <xsd:element ref="ns2:Project_x0020_Period_x0020_of_x0020_Performance_x0020_End_x0020_Date" minOccurs="0"/>
                <xsd:element ref="ns2:ProjectTOWAName" minOccurs="0"/>
                <xsd:element ref="ns2:ContractName" minOccurs="0"/>
                <xsd:element ref="ns2:ContractNumber" minOccurs="0"/>
                <xsd:element ref="ns2:ContractCostPointNumber" minOccurs="0"/>
                <xsd:element ref="ns2:ProjectTask" minOccurs="0"/>
                <xsd:element ref="ns2:ProgramName" minOccurs="0"/>
                <xsd:element ref="ns2:WorkLead" minOccurs="0"/>
                <xsd:element ref="ns2:RetentionExemption" minOccurs="0"/>
                <xsd:element ref="ns2:a6be725d576043378de6f214f0e78ee4" minOccurs="0"/>
                <xsd:element ref="ns2:od8879f902fd47c7bc2aee162c9e5240" minOccurs="0"/>
                <xsd:element ref="ns2:j996553e0ae54d4984db0606efb6351c" minOccurs="0"/>
                <xsd:element ref="ns2:if0a8aeaad58489cbaf27eea2233913d" minOccurs="0"/>
                <xsd:element ref="ns2:f579045f93c34d4baadb74be2d3a98b1" minOccurs="0"/>
                <xsd:element ref="ns2:m5f81a6254e44a55996bb6356c849e0c" minOccurs="0"/>
                <xsd:element ref="ns2:TaxKeywordTaxHTField" minOccurs="0"/>
                <xsd:element ref="ns2:o862737f445746b494e2139aeb29e646" minOccurs="0"/>
                <xsd:element ref="ns2:g50616bc87614647a90e999144457760" minOccurs="0"/>
                <xsd:element ref="ns2:a6d0b0f5ac9d4fa8b2e660c59fbea416" minOccurs="0"/>
                <xsd:element ref="ns2:TaxCatchAll" minOccurs="0"/>
                <xsd:element ref="ns2:TaxCatchAllLabel" minOccurs="0"/>
                <xsd:element ref="ns2:b5df6f1f3e23409d9f5e1fce19348e5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5c247-7f53-4913-864a-4160aff1c458" elementFormDefault="qualified">
    <xsd:import namespace="http://schemas.microsoft.com/office/2006/documentManagement/types"/>
    <xsd:import namespace="http://schemas.microsoft.com/office/infopath/2007/PartnerControls"/>
    <xsd:element name="PhaseName" ma:index="1" nillable="true" ma:displayName="Phase Name" ma:default="OY1" ma:internalName="PhaseName">
      <xsd:simpleType>
        <xsd:restriction base="dms:Text">
          <xsd:maxLength value="255"/>
        </xsd:restriction>
      </xsd:simpleType>
    </xsd:element>
    <xsd:element name="ProjectName" ma:index="2" nillable="true" ma:displayName="Project Name" ma:default="V-5 – IED Communications and Meeting Support" ma:internalName="ProjectName">
      <xsd:simpleType>
        <xsd:restriction base="dms:Text">
          <xsd:maxLength value="255"/>
        </xsd:restriction>
      </xsd:simpleType>
    </xsd:element>
    <xsd:element name="ProjectOwner_PrincipalInvestigator" ma:index="4" nillable="true" ma:displayName="Project Owner(s)/Principal Investigator(s)" ma:default="" ma:list="UserInfo" ma:SearchPeopleOnly="false" ma:SharePointGroup="0" ma:internalName="ProjectOwner_PrincipalInvestiga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nagers" ma:index="5" nillable="true" ma:displayName="Project Manager(s)" ma:default="" ma:description="Users or Groups that will be the Project Managers for this Project." ma:list="UserInfo" ma:SearchPeopleOnly="false" ma:SharePointGroup="0" ma:internalName="Manag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Period_x0020_of_x0020_Performance_x0020_Start_x0020_Date" ma:index="6" nillable="true" ma:displayName="Project Period of Performance Start Date" ma:default="" ma:format="DateOnly" ma:internalName="Project_x0020_Period_x0020_of_x0020_Performance_x0020_Start_x0020_Date">
      <xsd:simpleType>
        <xsd:restriction base="dms:DateTime"/>
      </xsd:simpleType>
    </xsd:element>
    <xsd:element name="Project_x0020_Period_x0020_of_x0020_Performance_x0020_End_x0020_Date" ma:index="7" nillable="true" ma:displayName="Project Period of Performance End Date" ma:default="" ma:format="DateOnly" ma:internalName="Project_x0020_Period_x0020_of_x0020_Performance_x0020_End_x0020_Date">
      <xsd:simpleType>
        <xsd:restriction base="dms:DateTime"/>
      </xsd:simpleType>
    </xsd:element>
    <xsd:element name="ProjectTOWAName" ma:index="11" nillable="true" ma:displayName="Project Cost Point Name" ma:default="" ma:internalName="ProjectTOWAName">
      <xsd:simpleType>
        <xsd:restriction base="dms:Text">
          <xsd:maxLength value="255"/>
        </xsd:restriction>
      </xsd:simpleType>
    </xsd:element>
    <xsd:element name="ContractName" ma:index="12" nillable="true" ma:displayName="Contract Name" ma:default="5275" ma:internalName="ContractName">
      <xsd:simpleType>
        <xsd:restriction base="dms:Text">
          <xsd:maxLength value="255"/>
        </xsd:restriction>
      </xsd:simpleType>
    </xsd:element>
    <xsd:element name="ContractNumber" ma:index="13" nillable="true" ma:displayName="Contract Number" ma:default="" ma:internalName="ContractNumber">
      <xsd:simpleType>
        <xsd:restriction base="dms:Text">
          <xsd:maxLength value="255"/>
        </xsd:restriction>
      </xsd:simpleType>
    </xsd:element>
    <xsd:element name="ContractCostPointNumber" ma:index="14" nillable="true" ma:displayName="Contract CostPoint Number" ma:default="" ma:internalName="ContractCostPointNumber">
      <xsd:simpleType>
        <xsd:restriction base="dms:Text">
          <xsd:maxLength value="255"/>
        </xsd:restriction>
      </xsd:simpleType>
    </xsd:element>
    <xsd:element name="ProjectTask" ma:index="18" nillable="true" ma:displayName="Project Task" ma:default="Not in Use" ma:format="Dropdown" ma:indexed="true" ma:internalName="ProjectTask">
      <xsd:simpleType>
        <xsd:restriction base="dms:Choice">
          <xsd:enumeration value="Not in Use"/>
          <xsd:enumeration value="Task 1"/>
          <xsd:enumeration value="Task 2"/>
          <xsd:enumeration value="Task 3"/>
          <xsd:enumeration value="Task 4"/>
          <xsd:enumeration value="Task 5"/>
          <xsd:enumeration value="Task 6"/>
          <xsd:enumeration value="Task 7"/>
          <xsd:enumeration value="Task 8"/>
          <xsd:enumeration value="Task 9"/>
          <xsd:enumeration value="Task 10"/>
        </xsd:restriction>
      </xsd:simpleType>
    </xsd:element>
    <xsd:element name="ProgramName" ma:index="20" nillable="true" ma:displayName="Program Name" ma:default="Not in Use" ma:format="Dropdown" ma:internalName="ProgramName">
      <xsd:simpleType>
        <xsd:restriction base="dms:Choice">
          <xsd:enumeration value="Not in Use"/>
          <xsd:enumeration value="Program 1"/>
          <xsd:enumeration value="Program 2"/>
        </xsd:restriction>
      </xsd:simpleType>
    </xsd:element>
    <xsd:element name="WorkLead" ma:index="21" nillable="true" ma:displayName="Work Lead" ma:list="UserInfo" ma:SearchPeopleOnly="false" ma:SharePointGroup="0" ma:internalName="WorkLea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Exemption" ma:index="22" nillable="true" ma:displayName="Retention Exemption" ma:default="false" ma:description="Does this item is exempt to retention policies?" ma:format="Dropdown" ma:internalName="RetentionExemption">
      <xsd:simpleType>
        <xsd:restriction base="dms:Choice">
          <xsd:enumeration value="true"/>
          <xsd:enumeration value="false"/>
        </xsd:restriction>
      </xsd:simpleType>
    </xsd:element>
    <xsd:element name="a6be725d576043378de6f214f0e78ee4" ma:index="27" nillable="true" ma:taxonomy="true" ma:internalName="a6be725d576043378de6f214f0e78ee4" ma:taxonomyFieldName="ProjectClients" ma:displayName="Project Client(s)" ma:default="" ma:fieldId="{a6be725d-5760-4337-8de6-f214f0e78ee4}"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od8879f902fd47c7bc2aee162c9e5240" ma:index="28" nillable="true" ma:taxonomy="true" ma:internalName="od8879f902fd47c7bc2aee162c9e5240" ma:taxonomyFieldName="Locations" ma:displayName="Location(s)" ma:default="" ma:fieldId="{8d8879f9-02fd-47c7-bc2a-ee162c9e5240}"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j996553e0ae54d4984db0606efb6351c" ma:index="29" nillable="true" ma:taxonomy="true" ma:internalName="j996553e0ae54d4984db0606efb6351c" ma:taxonomyFieldName="ProjectServiceSectors" ma:displayName="Project Service Sector(s)" ma:default="" ma:fieldId="{3996553e-0ae5-4d49-84db-0606efb6351c}"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element name="if0a8aeaad58489cbaf27eea2233913d" ma:index="32" nillable="true" ma:taxonomy="true" ma:internalName="if0a8aeaad58489cbaf27eea2233913d" ma:taxonomyFieldName="ProjectLocations" ma:displayName="Project Location(s)" ma:default="" ma:fieldId="{2f0a8aea-ad58-489c-baf2-7eea2233913d}" ma:taxonomyMulti="true" ma:sspId="3d0ec70f-4850-419e-ba88-1a2e9ef4e89e" ma:termSetId="854112e3-27c0-4f0c-944e-8c1118097f96" ma:anchorId="00000000-0000-0000-0000-000000000000" ma:open="false" ma:isKeyword="false">
      <xsd:complexType>
        <xsd:sequence>
          <xsd:element ref="pc:Terms" minOccurs="0" maxOccurs="1"/>
        </xsd:sequence>
      </xsd:complexType>
    </xsd:element>
    <xsd:element name="f579045f93c34d4baadb74be2d3a98b1" ma:index="34" nillable="true" ma:taxonomy="true" ma:internalName="f579045f93c34d4baadb74be2d3a98b1" ma:taxonomyFieldName="ProjectSubjectAreas" ma:displayName="Project Subject Area(s)" ma:default="" ma:fieldId="{f579045f-93c3-4d4b-aadb-74be2d3a98b1}" ma:taxonomyMulti="true" ma:sspId="3d0ec70f-4850-419e-ba88-1a2e9ef4e89e" ma:termSetId="f080a943-eb78-43ab-9400-12a16134994c" ma:anchorId="00000000-0000-0000-0000-000000000000" ma:open="false" ma:isKeyword="false">
      <xsd:complexType>
        <xsd:sequence>
          <xsd:element ref="pc:Terms" minOccurs="0" maxOccurs="1"/>
        </xsd:sequence>
      </xsd:complexType>
    </xsd:element>
    <xsd:element name="m5f81a6254e44a55996bb6356c849e0c" ma:index="35" nillable="true" ma:taxonomy="true" ma:internalName="m5f81a6254e44a55996bb6356c849e0c" ma:taxonomyFieldName="WorkType" ma:displayName="Work Type" ma:indexed="true" ma:default="" ma:fieldId="{65f81a62-54e4-4a55-996b-b6356c849e0c}" ma:sspId="3d0ec70f-4850-419e-ba88-1a2e9ef4e89e" ma:termSetId="71bc965d-f6c0-4fc0-acc6-7dbe60bc6319" ma:anchorId="00000000-0000-0000-0000-000000000000" ma:open="false" ma:isKeyword="false">
      <xsd:complexType>
        <xsd:sequence>
          <xsd:element ref="pc:Terms" minOccurs="0" maxOccurs="1"/>
        </xsd:sequence>
      </xsd:complexType>
    </xsd:element>
    <xsd:element name="TaxKeywordTaxHTField" ma:index="38" nillable="true" ma:taxonomy="true" ma:internalName="TaxKeywordTaxHTField" ma:taxonomyFieldName="TaxKeyword" ma:displayName="Enterprise Keywords" ma:fieldId="{23f27201-bee3-471e-b2e7-b64fd8b7ca38}" ma:taxonomyMulti="true" ma:sspId="3d0ec70f-4850-419e-ba88-1a2e9ef4e89e" ma:termSetId="00000000-0000-0000-0000-000000000000" ma:anchorId="00000000-0000-0000-0000-000000000000" ma:open="true" ma:isKeyword="true">
      <xsd:complexType>
        <xsd:sequence>
          <xsd:element ref="pc:Terms" minOccurs="0" maxOccurs="1"/>
        </xsd:sequence>
      </xsd:complexType>
    </xsd:element>
    <xsd:element name="o862737f445746b494e2139aeb29e646" ma:index="39" nillable="true" ma:taxonomy="true" ma:internalName="o862737f445746b494e2139aeb29e646" ma:taxonomyFieldName="ContractClients" ma:displayName="Contract Client(s)" ma:default="" ma:fieldId="{8862737f-4457-46b4-94e2-139aeb29e646}" ma:taxonomyMulti="true" ma:sspId="3d0ec70f-4850-419e-ba88-1a2e9ef4e89e" ma:termSetId="44d4987f-3adc-455a-8868-f708304dd18a" ma:anchorId="00000000-0000-0000-0000-000000000000" ma:open="false" ma:isKeyword="false">
      <xsd:complexType>
        <xsd:sequence>
          <xsd:element ref="pc:Terms" minOccurs="0" maxOccurs="1"/>
        </xsd:sequence>
      </xsd:complexType>
    </xsd:element>
    <xsd:element name="g50616bc87614647a90e999144457760" ma:index="40" nillable="true" ma:taxonomy="true" ma:internalName="g50616bc87614647a90e999144457760" ma:taxonomyFieldName="AreaOfExpertise" ma:displayName="Area of Expertise" ma:default="" ma:fieldId="{050616bc-8761-4647-a90e-999144457760}" ma:sspId="3d0ec70f-4850-419e-ba88-1a2e9ef4e89e" ma:termSetId="feb27233-c7ec-44e4-a9ed-cbe7bef49228" ma:anchorId="00000000-0000-0000-0000-000000000000" ma:open="false" ma:isKeyword="false">
      <xsd:complexType>
        <xsd:sequence>
          <xsd:element ref="pc:Terms" minOccurs="0" maxOccurs="1"/>
        </xsd:sequence>
      </xsd:complexType>
    </xsd:element>
    <xsd:element name="a6d0b0f5ac9d4fa8b2e660c59fbea416" ma:index="41" nillable="true" ma:taxonomy="true" ma:internalName="a6d0b0f5ac9d4fa8b2e660c59fbea416" ma:taxonomyFieldName="ContractDivisions" ma:displayName="Contract Division(s)" ma:default="" ma:fieldId="{a6d0b0f5-ac9d-4fa8-b2e6-60c59fbea416}" ma:taxonomyMulti="true" ma:sspId="3d0ec70f-4850-419e-ba88-1a2e9ef4e89e" ma:termSetId="6c598dca-fe5d-4256-b9f9-32eb57bf3049" ma:anchorId="00000000-0000-0000-0000-000000000000" ma:open="false" ma:isKeyword="false">
      <xsd:complexType>
        <xsd:sequence>
          <xsd:element ref="pc:Terms" minOccurs="0" maxOccurs="1"/>
        </xsd:sequence>
      </xsd:complexType>
    </xsd:element>
    <xsd:element name="TaxCatchAll" ma:index="42" nillable="true" ma:displayName="Taxonomy Catch All Column" ma:hidden="true" ma:list="{b4e5e00d-a4d9-416f-aba0-94a0e6a0bb0d}" ma:internalName="TaxCatchAll" ma:showField="CatchAllData" ma:web="244babad-c4b5-4056-9623-6330c9071af1">
      <xsd:complexType>
        <xsd:complexContent>
          <xsd:extension base="dms:MultiChoiceLookup">
            <xsd:sequence>
              <xsd:element name="Value" type="dms:Lookup" maxOccurs="unbounded" minOccurs="0" nillable="true"/>
            </xsd:sequence>
          </xsd:extension>
        </xsd:complexContent>
      </xsd:complexType>
    </xsd:element>
    <xsd:element name="TaxCatchAllLabel" ma:index="43" nillable="true" ma:displayName="Taxonomy Catch All Column1" ma:hidden="true" ma:list="{b4e5e00d-a4d9-416f-aba0-94a0e6a0bb0d}" ma:internalName="TaxCatchAllLabel" ma:readOnly="true" ma:showField="CatchAllDataLabel" ma:web="244babad-c4b5-4056-9623-6330c9071af1">
      <xsd:complexType>
        <xsd:complexContent>
          <xsd:extension base="dms:MultiChoiceLookup">
            <xsd:sequence>
              <xsd:element name="Value" type="dms:Lookup" maxOccurs="unbounded" minOccurs="0" nillable="true"/>
            </xsd:sequence>
          </xsd:extension>
        </xsd:complexContent>
      </xsd:complexType>
    </xsd:element>
    <xsd:element name="b5df6f1f3e23409d9f5e1fce19348e51" ma:index="45" nillable="true" ma:taxonomy="true" ma:internalName="b5df6f1f3e23409d9f5e1fce19348e51" ma:taxonomyFieldName="ServiceSectors" ma:displayName="Service Sector(s)" ma:default="" ma:fieldId="{b5df6f1f-3e23-409d-9f5e-1fce19348e51}" ma:taxonomyMulti="true" ma:sspId="3d0ec70f-4850-419e-ba88-1a2e9ef4e89e" ma:termSetId="cf4f7acd-60cb-4231-b591-055b3c5379d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orkLead xmlns="dc75c247-7f53-4913-864a-4160aff1c458">
      <UserInfo>
        <DisplayName/>
        <AccountId xsi:nil="true"/>
        <AccountType/>
      </UserInfo>
    </WorkLead>
    <Managers xmlns="dc75c247-7f53-4913-864a-4160aff1c458">
      <UserInfo>
        <DisplayName/>
        <AccountId xsi:nil="true"/>
        <AccountType/>
      </UserInfo>
    </Managers>
    <Project_x0020_Period_x0020_of_x0020_Performance_x0020_Start_x0020_Date xmlns="dc75c247-7f53-4913-864a-4160aff1c458" xsi:nil="true"/>
    <RetentionExemption xmlns="dc75c247-7f53-4913-864a-4160aff1c458">false</RetentionExemption>
    <PhaseName xmlns="dc75c247-7f53-4913-864a-4160aff1c458">OY1</PhaseName>
    <ProjectTOWAName xmlns="dc75c247-7f53-4913-864a-4160aff1c458" xsi:nil="true"/>
    <ProjectTask xmlns="dc75c247-7f53-4913-864a-4160aff1c458">Not in Use</ProjectTask>
    <o862737f445746b494e2139aeb29e646 xmlns="dc75c247-7f53-4913-864a-4160aff1c458">
      <Terms xmlns="http://schemas.microsoft.com/office/infopath/2007/PartnerControls"/>
    </o862737f445746b494e2139aeb29e646>
    <g50616bc87614647a90e999144457760 xmlns="dc75c247-7f53-4913-864a-4160aff1c458">
      <Terms xmlns="http://schemas.microsoft.com/office/infopath/2007/PartnerControls"/>
    </g50616bc87614647a90e999144457760>
    <m5f81a6254e44a55996bb6356c849e0c xmlns="dc75c247-7f53-4913-864a-4160aff1c458">
      <Terms xmlns="http://schemas.microsoft.com/office/infopath/2007/PartnerControls"/>
    </m5f81a6254e44a55996bb6356c849e0c>
    <b5df6f1f3e23409d9f5e1fce19348e51 xmlns="dc75c247-7f53-4913-864a-4160aff1c458">
      <Terms xmlns="http://schemas.microsoft.com/office/infopath/2007/PartnerControls"/>
    </b5df6f1f3e23409d9f5e1fce19348e51>
    <TaxCatchAll xmlns="dc75c247-7f53-4913-864a-4160aff1c458"/>
    <Project_x0020_Period_x0020_of_x0020_Performance_x0020_End_x0020_Date xmlns="dc75c247-7f53-4913-864a-4160aff1c458" xsi:nil="true"/>
    <a6be725d576043378de6f214f0e78ee4 xmlns="dc75c247-7f53-4913-864a-4160aff1c458">
      <Terms xmlns="http://schemas.microsoft.com/office/infopath/2007/PartnerControls"/>
    </a6be725d576043378de6f214f0e78ee4>
    <od8879f902fd47c7bc2aee162c9e5240 xmlns="dc75c247-7f53-4913-864a-4160aff1c458">
      <Terms xmlns="http://schemas.microsoft.com/office/infopath/2007/PartnerControls"/>
    </od8879f902fd47c7bc2aee162c9e5240>
    <j996553e0ae54d4984db0606efb6351c xmlns="dc75c247-7f53-4913-864a-4160aff1c458">
      <Terms xmlns="http://schemas.microsoft.com/office/infopath/2007/PartnerControls"/>
    </j996553e0ae54d4984db0606efb6351c>
    <TaxKeywordTaxHTField xmlns="dc75c247-7f53-4913-864a-4160aff1c458">
      <Terms xmlns="http://schemas.microsoft.com/office/infopath/2007/PartnerControls"/>
    </TaxKeywordTaxHTField>
    <if0a8aeaad58489cbaf27eea2233913d xmlns="dc75c247-7f53-4913-864a-4160aff1c458">
      <Terms xmlns="http://schemas.microsoft.com/office/infopath/2007/PartnerControls"/>
    </if0a8aeaad58489cbaf27eea2233913d>
    <ContractName xmlns="dc75c247-7f53-4913-864a-4160aff1c458">5275</ContractName>
    <ContractNumber xmlns="dc75c247-7f53-4913-864a-4160aff1c458" xsi:nil="true"/>
    <a6d0b0f5ac9d4fa8b2e660c59fbea416 xmlns="dc75c247-7f53-4913-864a-4160aff1c458">
      <Terms xmlns="http://schemas.microsoft.com/office/infopath/2007/PartnerControls"/>
    </a6d0b0f5ac9d4fa8b2e660c59fbea416>
    <ProjectOwner_PrincipalInvestigator xmlns="dc75c247-7f53-4913-864a-4160aff1c458">
      <UserInfo>
        <DisplayName/>
        <AccountId xsi:nil="true"/>
        <AccountType/>
      </UserInfo>
    </ProjectOwner_PrincipalInvestigator>
    <ContractCostPointNumber xmlns="dc75c247-7f53-4913-864a-4160aff1c458" xsi:nil="true"/>
    <ProgramName xmlns="dc75c247-7f53-4913-864a-4160aff1c458">Not in Use</ProgramName>
    <f579045f93c34d4baadb74be2d3a98b1 xmlns="dc75c247-7f53-4913-864a-4160aff1c458">
      <Terms xmlns="http://schemas.microsoft.com/office/infopath/2007/PartnerControls"/>
    </f579045f93c34d4baadb74be2d3a98b1>
    <ProjectName xmlns="dc75c247-7f53-4913-864a-4160aff1c458">V-3 – Asthma Programs</Project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d0ec70f-4850-419e-ba88-1a2e9ef4e89e" ContentTypeId="0x010100B80CB6684E0D2F408D230F308CBB847F0302" PreviousValue="false"/>
</file>

<file path=customXml/itemProps1.xml><?xml version="1.0" encoding="utf-8"?>
<ds:datastoreItem xmlns:ds="http://schemas.openxmlformats.org/officeDocument/2006/customXml" ds:itemID="{77138131-0034-4AA2-A439-8758A6546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5c247-7f53-4913-864a-4160aff1c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C2DBAB-EBC0-464A-AD84-7D4460BF9133}">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dc75c247-7f53-4913-864a-4160aff1c458"/>
    <ds:schemaRef ds:uri="http://purl.org/dc/elements/1.1/"/>
  </ds:schemaRefs>
</ds:datastoreItem>
</file>

<file path=customXml/itemProps3.xml><?xml version="1.0" encoding="utf-8"?>
<ds:datastoreItem xmlns:ds="http://schemas.openxmlformats.org/officeDocument/2006/customXml" ds:itemID="{07BB3320-5A04-415E-9A89-815C913280FA}">
  <ds:schemaRefs>
    <ds:schemaRef ds:uri="http://schemas.microsoft.com/sharepoint/v3/contenttype/forms"/>
  </ds:schemaRefs>
</ds:datastoreItem>
</file>

<file path=customXml/itemProps4.xml><?xml version="1.0" encoding="utf-8"?>
<ds:datastoreItem xmlns:ds="http://schemas.openxmlformats.org/officeDocument/2006/customXml" ds:itemID="{7DCF8CD8-849B-474A-9EA9-97985F483CF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9551</TotalTime>
  <Words>4482</Words>
  <Application>Microsoft Office PowerPoint</Application>
  <PresentationFormat>On-screen Show (4:3)</PresentationFormat>
  <Paragraphs>572</Paragraphs>
  <Slides>55</Slides>
  <Notes>55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Courier New</vt:lpstr>
      <vt:lpstr>Tahoma</vt:lpstr>
      <vt:lpstr>Times New Roman</vt:lpstr>
      <vt:lpstr>Wingdings</vt:lpstr>
      <vt:lpstr>Office Theme</vt:lpstr>
      <vt:lpstr>2_Office Theme</vt:lpstr>
      <vt:lpstr>Chart</vt:lpstr>
      <vt:lpstr>PowerPoint Presentation</vt:lpstr>
      <vt:lpstr>Breathing Easy at Home: Partnering to Increase Smoke-Free Policies in Federally Assisted Housing</vt:lpstr>
      <vt:lpstr>Learning Objectives</vt:lpstr>
      <vt:lpstr>Agenda </vt:lpstr>
      <vt:lpstr> Why Smoke-Free Matters:                  Health Disparities</vt:lpstr>
      <vt:lpstr>SHS: An Unequal Danger</vt:lpstr>
      <vt:lpstr>EPA’s Commitment to Addressing Health Disparities</vt:lpstr>
      <vt:lpstr> Kara Skahen    </vt:lpstr>
      <vt:lpstr>Smoke-Free Multi-Unit Housing Partnering to Increase Healthy, Safe and Clean  Housing Opportunities</vt:lpstr>
      <vt:lpstr> Live Smoke Free Program</vt:lpstr>
      <vt:lpstr>Secondhand Smoke</vt:lpstr>
      <vt:lpstr>Secondhand Smoke  Exposure and Disparities</vt:lpstr>
      <vt:lpstr>Why Is Smoke-Free  Multi-Unit Housing Important?</vt:lpstr>
      <vt:lpstr> Smoke-Free Housing Benefits</vt:lpstr>
      <vt:lpstr>Smoke-Free Housing Is  Gaining Momentum</vt:lpstr>
      <vt:lpstr>Smoke-Free Housing Is Gaining Momentum</vt:lpstr>
      <vt:lpstr>The Asthma Community and  Smoke-Free Housing Policies: A Natural Partnership!</vt:lpstr>
      <vt:lpstr>Case Study:  MN Department of Health</vt:lpstr>
      <vt:lpstr>Case Study:  MN Department of Health</vt:lpstr>
      <vt:lpstr>How Can I Support  Smoke-Free Policies?</vt:lpstr>
      <vt:lpstr>Tips for Outreach to  Property Managers</vt:lpstr>
      <vt:lpstr>Tips for Working with Residents on  Smoke-Free Policy Issues</vt:lpstr>
      <vt:lpstr>How Can I Support the Movement?</vt:lpstr>
      <vt:lpstr>Connect With a Smoke-Free Housing Program Near You!</vt:lpstr>
      <vt:lpstr>Learn More: Free Webinars on  Program Development</vt:lpstr>
      <vt:lpstr>Resources to Help Build Your Program</vt:lpstr>
      <vt:lpstr>Resources for  Smoke-Free Housing Advocates</vt:lpstr>
      <vt:lpstr>Contact Information</vt:lpstr>
      <vt:lpstr>PowerPoint Presentation</vt:lpstr>
      <vt:lpstr>Overview: Lansing Housing Commission</vt:lpstr>
      <vt:lpstr>Why a Smoke-Free Policy?</vt:lpstr>
      <vt:lpstr>What Is the Lansing Housing Commission Smoke-Free Policy?</vt:lpstr>
      <vt:lpstr>What Is the Lansing Housing Commission Smoke-Free Policy?</vt:lpstr>
      <vt:lpstr>Enforcement Approach</vt:lpstr>
      <vt:lpstr>Enforcement Approach</vt:lpstr>
      <vt:lpstr>What Is Working </vt:lpstr>
      <vt:lpstr>1st and 2nd Hand Smoke Is a  Public Health Threat</vt:lpstr>
      <vt:lpstr>1st and 2nd Hand Smoke Is a  Public Health Threat</vt:lpstr>
      <vt:lpstr>1st and 2nd Hand Smoke Is a  Public Health Threat</vt:lpstr>
      <vt:lpstr>Property Managers State:  “Smoking inside of buildings is costly.”</vt:lpstr>
      <vt:lpstr>Benefits of Smoke-Free Living</vt:lpstr>
      <vt:lpstr>Why Should You Support  Smoke-Free Housing</vt:lpstr>
      <vt:lpstr>PowerPoint Presentation</vt:lpstr>
      <vt:lpstr>PowerPoint Presentation</vt:lpstr>
      <vt:lpstr>PowerPoint Presentation</vt:lpstr>
      <vt:lpstr>PowerPoint Presentation</vt:lpstr>
      <vt:lpstr>PowerPoint Presentation</vt:lpstr>
      <vt:lpstr>What Resonates With Housing Providers: Tobacco Use Trends 2010 Smoking Rate in the Capital Area</vt:lpstr>
      <vt:lpstr>What Resonates With Housing Providers: Tobacco Use Trends 2010 Smoking Rate by Education</vt:lpstr>
      <vt:lpstr>What Resonates With Housing Providers: Tobacco Use Trends 2010 Smoking Rules in the Home</vt:lpstr>
      <vt:lpstr>What Resonates With Housing Providers: Tobacco Use Trends Smoking in Home by Smoking Status</vt:lpstr>
      <vt:lpstr>Public Health Partnering With Asthma Programs</vt:lpstr>
      <vt:lpstr>Contact Information</vt:lpstr>
      <vt:lpstr>Additional Resources</vt:lpstr>
      <vt:lpstr>Breathing Easy at Home: Partnering to Increase Smoke-Free Policies in Federally Assisted Housing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Health and Housing Programs:  Collaborative Efforts to Improve Asthma Outcomes</dc:title>
  <dc:creator>Betsy.Lipson</dc:creator>
  <cp:lastModifiedBy>Natalie Shuster</cp:lastModifiedBy>
  <cp:revision>656</cp:revision>
  <cp:lastPrinted>2015-07-28T12:52:01Z</cp:lastPrinted>
  <dcterms:created xsi:type="dcterms:W3CDTF">2012-01-10T17:57:36Z</dcterms:created>
  <dcterms:modified xsi:type="dcterms:W3CDTF">2015-08-14T11:58:23Z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0x010100B80CB6684E0D2F408D230F308CBB847F030200E715B6E330FF214B95C030E04D08231E</vt:lpwstr>
  </property>
  <property fmtid="{D5CDD505-2E9C-101B-9397-08002B2CF9AE}" pid="3" name="TaxKeyword">
    <vt:lpwstr/>
  </property>
  <property fmtid="{D5CDD505-2E9C-101B-9397-08002B2CF9AE}" pid="4" name="Locations">
    <vt:lpwstr/>
  </property>
  <property fmtid="{D5CDD505-2E9C-101B-9397-08002B2CF9AE}" pid="5" name="ProjectSubjectAreas">
    <vt:lpwstr/>
  </property>
  <property fmtid="{D5CDD505-2E9C-101B-9397-08002B2CF9AE}" pid="6" name="ServiceSectors">
    <vt:lpwstr/>
  </property>
  <property fmtid="{D5CDD505-2E9C-101B-9397-08002B2CF9AE}" pid="7" name="WorkType">
    <vt:lpwstr/>
  </property>
  <property fmtid="{D5CDD505-2E9C-101B-9397-08002B2CF9AE}" pid="8" name="ContractDivisions">
    <vt:lpwstr/>
  </property>
  <property fmtid="{D5CDD505-2E9C-101B-9397-08002B2CF9AE}" pid="9" name="ContractClients">
    <vt:lpwstr/>
  </property>
  <property fmtid="{D5CDD505-2E9C-101B-9397-08002B2CF9AE}" pid="10" name="ProjectClients">
    <vt:lpwstr/>
  </property>
  <property fmtid="{D5CDD505-2E9C-101B-9397-08002B2CF9AE}" pid="11" name="ProjectServiceSectors">
    <vt:lpwstr/>
  </property>
  <property fmtid="{D5CDD505-2E9C-101B-9397-08002B2CF9AE}" pid="12" name="AreaOfExpertise">
    <vt:lpwstr/>
  </property>
  <property fmtid="{D5CDD505-2E9C-101B-9397-08002B2CF9AE}" pid="13" name="ProjectLocations">
    <vt:lpwstr/>
  </property>
</Properties>
</file>