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663" r:id="rId2"/>
    <p:sldId id="678" r:id="rId3"/>
    <p:sldId id="633" r:id="rId4"/>
    <p:sldId id="635" r:id="rId5"/>
    <p:sldId id="689" r:id="rId6"/>
    <p:sldId id="735" r:id="rId7"/>
    <p:sldId id="731" r:id="rId8"/>
    <p:sldId id="737" r:id="rId9"/>
    <p:sldId id="738" r:id="rId10"/>
    <p:sldId id="745" r:id="rId11"/>
    <p:sldId id="740" r:id="rId12"/>
    <p:sldId id="741" r:id="rId13"/>
    <p:sldId id="665" r:id="rId14"/>
    <p:sldId id="666" r:id="rId15"/>
    <p:sldId id="667" r:id="rId16"/>
    <p:sldId id="669" r:id="rId17"/>
    <p:sldId id="691" r:id="rId18"/>
    <p:sldId id="692" r:id="rId19"/>
    <p:sldId id="744" r:id="rId20"/>
    <p:sldId id="742" r:id="rId21"/>
    <p:sldId id="542" r:id="rId2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6F6"/>
    <a:srgbClr val="DBEEF4"/>
    <a:srgbClr val="8AC6CC"/>
    <a:srgbClr val="4A6A7E"/>
    <a:srgbClr val="426A1F"/>
    <a:srgbClr val="D4911E"/>
    <a:srgbClr val="99AB21"/>
    <a:srgbClr val="496B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49" autoAdjust="0"/>
    <p:restoredTop sz="91762" autoAdjust="0"/>
  </p:normalViewPr>
  <p:slideViewPr>
    <p:cSldViewPr snapToGrid="0" snapToObjects="1">
      <p:cViewPr varScale="1">
        <p:scale>
          <a:sx n="72" d="100"/>
          <a:sy n="72" d="100"/>
        </p:scale>
        <p:origin x="98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p:scale>
          <a:sx n="100" d="100"/>
          <a:sy n="100" d="100"/>
        </p:scale>
        <p:origin x="1498" y="-8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Health Care Utilization Pre- and Post- Intervention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Home Visit 1</c:v>
          </c:tx>
          <c:spPr>
            <a:solidFill>
              <a:schemeClr val="accent6"/>
            </a:solidFill>
            <a:ln>
              <a:noFill/>
            </a:ln>
            <a:effectLst/>
          </c:spPr>
          <c:invertIfNegative val="0"/>
          <c:cat>
            <c:strRef>
              <c:f>Sheet1!$A$1:$E$1</c:f>
              <c:strCache>
                <c:ptCount val="4"/>
                <c:pt idx="0">
                  <c:v>TIMES admitted to hospital</c:v>
                </c:pt>
                <c:pt idx="1">
                  <c:v>DAYS in hospital</c:v>
                </c:pt>
                <c:pt idx="2">
                  <c:v>ED visits</c:v>
                </c:pt>
                <c:pt idx="3">
                  <c:v>Urgent care visits</c:v>
                </c:pt>
              </c:strCache>
            </c:strRef>
          </c:cat>
          <c:val>
            <c:numRef>
              <c:f>Sheet1!$A$2:$E$2</c:f>
              <c:numCache>
                <c:formatCode>General</c:formatCode>
                <c:ptCount val="4"/>
                <c:pt idx="0">
                  <c:v>0.53</c:v>
                </c:pt>
                <c:pt idx="1">
                  <c:v>0.84</c:v>
                </c:pt>
                <c:pt idx="2">
                  <c:v>1.57</c:v>
                </c:pt>
                <c:pt idx="3">
                  <c:v>1.64</c:v>
                </c:pt>
              </c:numCache>
            </c:numRef>
          </c:val>
          <c:extLst>
            <c:ext xmlns:c16="http://schemas.microsoft.com/office/drawing/2014/chart" uri="{C3380CC4-5D6E-409C-BE32-E72D297353CC}">
              <c16:uniqueId val="{00000000-5AD1-414F-B178-98436185D874}"/>
            </c:ext>
          </c:extLst>
        </c:ser>
        <c:ser>
          <c:idx val="1"/>
          <c:order val="1"/>
          <c:tx>
            <c:v>Home Visit 3 (post intervention)</c:v>
          </c:tx>
          <c:spPr>
            <a:solidFill>
              <a:schemeClr val="accent5"/>
            </a:solidFill>
            <a:ln>
              <a:noFill/>
            </a:ln>
            <a:effectLst/>
          </c:spPr>
          <c:invertIfNegative val="0"/>
          <c:cat>
            <c:strRef>
              <c:f>Sheet1!$A$1:$E$1</c:f>
              <c:strCache>
                <c:ptCount val="4"/>
                <c:pt idx="0">
                  <c:v>TIMES admitted to hospital</c:v>
                </c:pt>
                <c:pt idx="1">
                  <c:v>DAYS in hospital</c:v>
                </c:pt>
                <c:pt idx="2">
                  <c:v>ED visits</c:v>
                </c:pt>
                <c:pt idx="3">
                  <c:v>Urgent care visits</c:v>
                </c:pt>
              </c:strCache>
            </c:strRef>
          </c:cat>
          <c:val>
            <c:numRef>
              <c:f>Sheet1!$A$3:$E$3</c:f>
              <c:numCache>
                <c:formatCode>General</c:formatCode>
                <c:ptCount val="4"/>
                <c:pt idx="0">
                  <c:v>0.34</c:v>
                </c:pt>
                <c:pt idx="1">
                  <c:v>0.59</c:v>
                </c:pt>
                <c:pt idx="2">
                  <c:v>1.04</c:v>
                </c:pt>
                <c:pt idx="3">
                  <c:v>0.97</c:v>
                </c:pt>
              </c:numCache>
            </c:numRef>
          </c:val>
          <c:extLst>
            <c:ext xmlns:c16="http://schemas.microsoft.com/office/drawing/2014/chart" uri="{C3380CC4-5D6E-409C-BE32-E72D297353CC}">
              <c16:uniqueId val="{00000001-5AD1-414F-B178-98436185D874}"/>
            </c:ext>
          </c:extLst>
        </c:ser>
        <c:ser>
          <c:idx val="2"/>
          <c:order val="2"/>
          <c:tx>
            <c:v>6 month follow-up call</c:v>
          </c:tx>
          <c:spPr>
            <a:solidFill>
              <a:schemeClr val="accent4"/>
            </a:solidFill>
            <a:ln>
              <a:noFill/>
            </a:ln>
            <a:effectLst/>
          </c:spPr>
          <c:invertIfNegative val="0"/>
          <c:cat>
            <c:strRef>
              <c:f>Sheet1!$A$1:$E$1</c:f>
              <c:strCache>
                <c:ptCount val="4"/>
                <c:pt idx="0">
                  <c:v>TIMES admitted to hospital</c:v>
                </c:pt>
                <c:pt idx="1">
                  <c:v>DAYS in hospital</c:v>
                </c:pt>
                <c:pt idx="2">
                  <c:v>ED visits</c:v>
                </c:pt>
                <c:pt idx="3">
                  <c:v>Urgent care visits</c:v>
                </c:pt>
              </c:strCache>
            </c:strRef>
          </c:cat>
          <c:val>
            <c:numRef>
              <c:f>Sheet1!$A$4:$E$4</c:f>
              <c:numCache>
                <c:formatCode>General</c:formatCode>
                <c:ptCount val="4"/>
                <c:pt idx="0">
                  <c:v>0.13</c:v>
                </c:pt>
                <c:pt idx="1">
                  <c:v>0.22</c:v>
                </c:pt>
                <c:pt idx="2">
                  <c:v>0.36</c:v>
                </c:pt>
                <c:pt idx="3">
                  <c:v>0.52</c:v>
                </c:pt>
              </c:numCache>
            </c:numRef>
          </c:val>
          <c:extLst>
            <c:ext xmlns:c16="http://schemas.microsoft.com/office/drawing/2014/chart" uri="{C3380CC4-5D6E-409C-BE32-E72D297353CC}">
              <c16:uniqueId val="{00000002-5AD1-414F-B178-98436185D874}"/>
            </c:ext>
          </c:extLst>
        </c:ser>
        <c:dLbls>
          <c:showLegendKey val="0"/>
          <c:showVal val="0"/>
          <c:showCatName val="0"/>
          <c:showSerName val="0"/>
          <c:showPercent val="0"/>
          <c:showBubbleSize val="0"/>
        </c:dLbls>
        <c:gapWidth val="219"/>
        <c:overlap val="-27"/>
        <c:axId val="288425008"/>
        <c:axId val="518611008"/>
      </c:barChart>
      <c:catAx>
        <c:axId val="2884250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 Health</a:t>
                </a:r>
                <a:r>
                  <a:rPr lang="en-US" baseline="0" dirty="0"/>
                  <a:t> Care Utilization</a:t>
                </a:r>
                <a:endParaRPr lang="en-US" dirty="0"/>
              </a:p>
            </c:rich>
          </c:tx>
          <c:layout>
            <c:manualLayout>
              <c:xMode val="edge"/>
              <c:yMode val="edge"/>
              <c:x val="0.40789570113083201"/>
              <c:y val="0.893808623162117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611008"/>
        <c:crosses val="autoZero"/>
        <c:auto val="1"/>
        <c:lblAlgn val="ctr"/>
        <c:lblOffset val="100"/>
        <c:noMultiLvlLbl val="0"/>
      </c:catAx>
      <c:valAx>
        <c:axId val="518611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r>
                  <a:rPr lang="en-US" baseline="0"/>
                  <a:t> </a:t>
                </a:r>
                <a:r>
                  <a:rPr lang="en-US"/>
                  <a:t>of times,</a:t>
                </a:r>
                <a:r>
                  <a:rPr lang="en-US" baseline="0"/>
                  <a:t> </a:t>
                </a:r>
                <a:r>
                  <a:rPr lang="en-US"/>
                  <a:t>days or visits in the past   6 months</a:t>
                </a:r>
              </a:p>
            </c:rich>
          </c:tx>
          <c:layout>
            <c:manualLayout>
              <c:xMode val="edge"/>
              <c:yMode val="edge"/>
              <c:x val="1.38888888888889E-2"/>
              <c:y val="0.1225845727617379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8425008"/>
        <c:crosses val="autoZero"/>
        <c:crossBetween val="between"/>
      </c:valAx>
      <c:spPr>
        <a:noFill/>
        <a:ln>
          <a:noFill/>
        </a:ln>
        <a:effectLst/>
      </c:spPr>
    </c:plotArea>
    <c:legend>
      <c:legendPos val="b"/>
      <c:layout>
        <c:manualLayout>
          <c:xMode val="edge"/>
          <c:yMode val="edge"/>
          <c:x val="5.6673073493105033E-2"/>
          <c:y val="0.93898487986071388"/>
          <c:w val="0.89999980716700301"/>
          <c:h val="5.905551517128840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Missed Work and School in the Past Six Months</a:t>
            </a:r>
          </a:p>
        </c:rich>
      </c:tx>
      <c:layout>
        <c:manualLayout>
          <c:xMode val="edge"/>
          <c:yMode val="edge"/>
          <c:x val="0.262515548103189"/>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7890548735434602E-2"/>
          <c:y val="0.12150014230187001"/>
          <c:w val="0.94210945126456502"/>
          <c:h val="0.69054701373179606"/>
        </c:manualLayout>
      </c:layout>
      <c:barChart>
        <c:barDir val="col"/>
        <c:grouping val="clustered"/>
        <c:varyColors val="0"/>
        <c:ser>
          <c:idx val="0"/>
          <c:order val="0"/>
          <c:tx>
            <c:strRef>
              <c:f>Sheet1!$A$2</c:f>
              <c:strCache>
                <c:ptCount val="1"/>
                <c:pt idx="0">
                  <c:v>First home visit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average days of missed work</c:v>
                </c:pt>
                <c:pt idx="1">
                  <c:v>average days of missed school</c:v>
                </c:pt>
              </c:strCache>
            </c:strRef>
          </c:cat>
          <c:val>
            <c:numRef>
              <c:f>Sheet1!$B$2:$C$2</c:f>
              <c:numCache>
                <c:formatCode>General</c:formatCode>
                <c:ptCount val="2"/>
                <c:pt idx="0">
                  <c:v>3.1</c:v>
                </c:pt>
                <c:pt idx="1">
                  <c:v>5.1099999999999994</c:v>
                </c:pt>
              </c:numCache>
            </c:numRef>
          </c:val>
          <c:extLst>
            <c:ext xmlns:c16="http://schemas.microsoft.com/office/drawing/2014/chart" uri="{C3380CC4-5D6E-409C-BE32-E72D297353CC}">
              <c16:uniqueId val="{00000000-D34E-4C56-998C-F1A83CA17659}"/>
            </c:ext>
          </c:extLst>
        </c:ser>
        <c:ser>
          <c:idx val="1"/>
          <c:order val="1"/>
          <c:tx>
            <c:strRef>
              <c:f>Sheet1!$A$3</c:f>
              <c:strCache>
                <c:ptCount val="1"/>
                <c:pt idx="0">
                  <c:v>6 month follow-up phone call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average days of missed work</c:v>
                </c:pt>
                <c:pt idx="1">
                  <c:v>average days of missed school</c:v>
                </c:pt>
              </c:strCache>
            </c:strRef>
          </c:cat>
          <c:val>
            <c:numRef>
              <c:f>Sheet1!$B$3:$C$3</c:f>
              <c:numCache>
                <c:formatCode>General</c:formatCode>
                <c:ptCount val="2"/>
                <c:pt idx="0">
                  <c:v>1.18</c:v>
                </c:pt>
                <c:pt idx="1">
                  <c:v>2.71</c:v>
                </c:pt>
              </c:numCache>
            </c:numRef>
          </c:val>
          <c:extLst>
            <c:ext xmlns:c16="http://schemas.microsoft.com/office/drawing/2014/chart" uri="{C3380CC4-5D6E-409C-BE32-E72D297353CC}">
              <c16:uniqueId val="{00000001-D34E-4C56-998C-F1A83CA17659}"/>
            </c:ext>
          </c:extLst>
        </c:ser>
        <c:dLbls>
          <c:showLegendKey val="0"/>
          <c:showVal val="0"/>
          <c:showCatName val="0"/>
          <c:showSerName val="0"/>
          <c:showPercent val="0"/>
          <c:showBubbleSize val="0"/>
        </c:dLbls>
        <c:gapWidth val="219"/>
        <c:overlap val="-27"/>
        <c:axId val="242638200"/>
        <c:axId val="267477656"/>
      </c:barChart>
      <c:catAx>
        <c:axId val="242638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67477656"/>
        <c:crosses val="autoZero"/>
        <c:auto val="1"/>
        <c:lblAlgn val="ctr"/>
        <c:lblOffset val="100"/>
        <c:noMultiLvlLbl val="0"/>
      </c:catAx>
      <c:valAx>
        <c:axId val="267477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Number of days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42638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0.88486</cdr:x>
      <cdr:y>0.04187</cdr:y>
    </cdr:from>
    <cdr:to>
      <cdr:x>0.98624</cdr:x>
      <cdr:y>0.22544</cdr:y>
    </cdr:to>
    <cdr:sp macro="" textlink="">
      <cdr:nvSpPr>
        <cdr:cNvPr id="2" name="TextBox 1"/>
        <cdr:cNvSpPr txBox="1"/>
      </cdr:nvSpPr>
      <cdr:spPr>
        <a:xfrm xmlns:a="http://schemas.openxmlformats.org/drawingml/2006/main">
          <a:off x="7980948" y="20854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n-=762</a:t>
          </a:r>
        </a:p>
      </cdr:txBody>
    </cdr:sp>
  </cdr:relSizeAnchor>
</c:userShapes>
</file>

<file path=ppt/drawings/drawing2.xml><?xml version="1.0" encoding="utf-8"?>
<c:userShapes xmlns:c="http://schemas.openxmlformats.org/drawingml/2006/chart">
  <cdr:relSizeAnchor xmlns:cdr="http://schemas.openxmlformats.org/drawingml/2006/chartDrawing">
    <cdr:from>
      <cdr:x>0.8673</cdr:x>
      <cdr:y>0</cdr:y>
    </cdr:from>
    <cdr:to>
      <cdr:x>0.9923</cdr:x>
      <cdr:y>0.24436</cdr:y>
    </cdr:to>
    <cdr:sp macro="" textlink="">
      <cdr:nvSpPr>
        <cdr:cNvPr id="2" name="TextBox 1"/>
        <cdr:cNvSpPr txBox="1"/>
      </cdr:nvSpPr>
      <cdr:spPr>
        <a:xfrm xmlns:a="http://schemas.openxmlformats.org/drawingml/2006/main">
          <a:off x="6344466" y="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n=762</a:t>
          </a:r>
        </a:p>
        <a:p xmlns:a="http://schemas.openxmlformats.org/drawingml/2006/main">
          <a:endParaRPr lang="en-US" sz="1100" dirty="0"/>
        </a:p>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4434E5F-AB89-BE44-9241-766A4B809B40}" type="datetimeFigureOut">
              <a:rPr lang="en-US" smtClean="0"/>
              <a:pPr/>
              <a:t>9/8/2016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2A10B00-2034-2A42-954B-98D0EF3B5940}" type="slidenum">
              <a:rPr lang="en-US" smtClean="0"/>
              <a:pPr/>
              <a:t>‹#›</a:t>
            </a:fld>
            <a:endParaRPr lang="en-US"/>
          </a:p>
        </p:txBody>
      </p:sp>
    </p:spTree>
    <p:extLst>
      <p:ext uri="{BB962C8B-B14F-4D97-AF65-F5344CB8AC3E}">
        <p14:creationId xmlns:p14="http://schemas.microsoft.com/office/powerpoint/2010/main" val="6464706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2E4A21C-FE6B-DA43-82FF-7A8461D50C90}" type="datetimeFigureOut">
              <a:rPr lang="en-US" smtClean="0"/>
              <a:pPr/>
              <a:t>9/8/2016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FE436F0-C48F-9C49-8701-CC29FF3BA7BD}" type="slidenum">
              <a:rPr lang="en-US" smtClean="0"/>
              <a:pPr/>
              <a:t>‹#›</a:t>
            </a:fld>
            <a:endParaRPr lang="en-US"/>
          </a:p>
        </p:txBody>
      </p:sp>
    </p:spTree>
    <p:extLst>
      <p:ext uri="{BB962C8B-B14F-4D97-AF65-F5344CB8AC3E}">
        <p14:creationId xmlns:p14="http://schemas.microsoft.com/office/powerpoint/2010/main" val="29448060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DFE436F0-C48F-9C49-8701-CC29FF3BA7BD}" type="slidenum">
              <a:rPr lang="en-US" smtClean="0"/>
              <a:pPr/>
              <a:t>1</a:t>
            </a:fld>
            <a:endParaRPr lang="en-US"/>
          </a:p>
        </p:txBody>
      </p:sp>
    </p:spTree>
    <p:extLst>
      <p:ext uri="{BB962C8B-B14F-4D97-AF65-F5344CB8AC3E}">
        <p14:creationId xmlns:p14="http://schemas.microsoft.com/office/powerpoint/2010/main" val="2435438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1560" y="8050054"/>
            <a:ext cx="5608320" cy="4183380"/>
          </a:xfrm>
        </p:spPr>
        <p:txBody>
          <a:bodyPr/>
          <a:lstStyle/>
          <a:p>
            <a:r>
              <a:rPr lang="en-US" dirty="0"/>
              <a:t>Additionally, there have been improvements in all of the environmental factors measured by the CHWs during the first and last home visit. The presence or absence of the six environmental factors measured is used to calculate a composite environmental score, this is on a scale of 0-6. The mean environmental composite score at home visit 1 is 3.01, at home visit 3 the score is reduced to 2.32. This decrease is statistically significant (p &lt;.05). The determination of the dust score has been altered slightly this quarter so that it matches how the MA Department of Public Health calculates the presence of dust. The presence of dust is measured as: None, Slight, Moderate, or Heavy; previously we had turned this into a binary result with only Moderate and Heavy dust prompting a presence of dust. The score now includes Slight dust as a positive presence as well. </a:t>
            </a:r>
          </a:p>
          <a:p>
            <a:endParaRPr lang="en-US" dirty="0"/>
          </a:p>
        </p:txBody>
      </p:sp>
      <p:sp>
        <p:nvSpPr>
          <p:cNvPr id="4" name="Slide Number Placeholder 3"/>
          <p:cNvSpPr>
            <a:spLocks noGrp="1"/>
          </p:cNvSpPr>
          <p:nvPr>
            <p:ph type="sldNum" sz="quarter" idx="10"/>
          </p:nvPr>
        </p:nvSpPr>
        <p:spPr/>
        <p:txBody>
          <a:bodyPr/>
          <a:lstStyle/>
          <a:p>
            <a:fld id="{DFE436F0-C48F-9C49-8701-CC29FF3BA7BD}" type="slidenum">
              <a:rPr lang="en-US" smtClean="0"/>
              <a:pPr/>
              <a:t>10</a:t>
            </a:fld>
            <a:endParaRPr lang="en-US"/>
          </a:p>
        </p:txBody>
      </p:sp>
      <p:sp>
        <p:nvSpPr>
          <p:cNvPr id="5" name="Rectangle 4"/>
          <p:cNvSpPr/>
          <p:nvPr/>
        </p:nvSpPr>
        <p:spPr>
          <a:xfrm>
            <a:off x="1127760" y="4914543"/>
            <a:ext cx="5090160" cy="3139321"/>
          </a:xfrm>
          <a:prstGeom prst="rect">
            <a:avLst/>
          </a:prstGeom>
        </p:spPr>
        <p:txBody>
          <a:bodyPr wrap="square">
            <a:spAutoFit/>
          </a:bodyPr>
          <a:lstStyle/>
          <a:p>
            <a:pPr>
              <a:tabLst>
                <a:tab pos="6115050" algn="l"/>
              </a:tabLst>
            </a:pPr>
            <a:r>
              <a:rPr lang="en-US" dirty="0">
                <a:latin typeface="Garamond" panose="02020404030301010803" pitchFamily="18" charset="0"/>
                <a:ea typeface="Times New Roman" panose="02020603050405020304" pitchFamily="18" charset="0"/>
              </a:rPr>
              <a:t>There have been improvements to several intermediate factors that may explain the reported decreases in health care utilization. From home visit 1 to home visit 3 NEIAC participants have seen statistically significant improvements in asthma control scores.  Although there has only been a subtle change from visit 1 to visit 3 for those in the “not well controlled” category, by the end of the intervention, over 50% of participants have “well controlled” asthma compared to 20% before the intervention.  The “poorly controlled” category decreases to only 9.9% at the last home visit.</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004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E436F0-C48F-9C49-8701-CC29FF3BA7BD}" type="slidenum">
              <a:rPr lang="en-US" smtClean="0"/>
              <a:pPr/>
              <a:t>11</a:t>
            </a:fld>
            <a:endParaRPr lang="en-US"/>
          </a:p>
        </p:txBody>
      </p:sp>
    </p:spTree>
    <p:extLst>
      <p:ext uri="{BB962C8B-B14F-4D97-AF65-F5344CB8AC3E}">
        <p14:creationId xmlns:p14="http://schemas.microsoft.com/office/powerpoint/2010/main" val="1900963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3475" y="925513"/>
            <a:ext cx="4646613" cy="3486150"/>
          </a:xfrm>
        </p:spPr>
      </p:sp>
      <p:sp>
        <p:nvSpPr>
          <p:cNvPr id="4" name="Slide Number Placeholder 3"/>
          <p:cNvSpPr>
            <a:spLocks noGrp="1"/>
          </p:cNvSpPr>
          <p:nvPr>
            <p:ph type="sldNum" sz="quarter" idx="10"/>
          </p:nvPr>
        </p:nvSpPr>
        <p:spPr/>
        <p:txBody>
          <a:bodyPr/>
          <a:lstStyle/>
          <a:p>
            <a:fld id="{DFE436F0-C48F-9C49-8701-CC29FF3BA7BD}" type="slidenum">
              <a:rPr lang="en-US" smtClean="0"/>
              <a:pPr/>
              <a:t>12</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07321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latin typeface="Lucida Grande" charset="0"/>
            </a:endParaRPr>
          </a:p>
        </p:txBody>
      </p:sp>
      <p:sp>
        <p:nvSpPr>
          <p:cNvPr id="4" name="Slide Number Placeholder 3"/>
          <p:cNvSpPr>
            <a:spLocks noGrp="1"/>
          </p:cNvSpPr>
          <p:nvPr>
            <p:ph type="sldNum" sz="quarter" idx="10"/>
          </p:nvPr>
        </p:nvSpPr>
        <p:spPr/>
        <p:txBody>
          <a:bodyPr/>
          <a:lstStyle/>
          <a:p>
            <a:fld id="{DFE436F0-C48F-9C49-8701-CC29FF3BA7BD}" type="slidenum">
              <a:rPr lang="en-US" smtClean="0"/>
              <a:pPr/>
              <a:t>13</a:t>
            </a:fld>
            <a:endParaRPr lang="en-US"/>
          </a:p>
        </p:txBody>
      </p:sp>
    </p:spTree>
    <p:extLst>
      <p:ext uri="{BB962C8B-B14F-4D97-AF65-F5344CB8AC3E}">
        <p14:creationId xmlns:p14="http://schemas.microsoft.com/office/powerpoint/2010/main" val="1387874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latin typeface="Lucida Grande" charset="0"/>
            </a:endParaRPr>
          </a:p>
        </p:txBody>
      </p:sp>
      <p:sp>
        <p:nvSpPr>
          <p:cNvPr id="4" name="Slide Number Placeholder 3"/>
          <p:cNvSpPr>
            <a:spLocks noGrp="1"/>
          </p:cNvSpPr>
          <p:nvPr>
            <p:ph type="sldNum" sz="quarter" idx="10"/>
          </p:nvPr>
        </p:nvSpPr>
        <p:spPr/>
        <p:txBody>
          <a:bodyPr/>
          <a:lstStyle/>
          <a:p>
            <a:fld id="{DFE436F0-C48F-9C49-8701-CC29FF3BA7BD}" type="slidenum">
              <a:rPr lang="en-US" smtClean="0"/>
              <a:pPr/>
              <a:t>14</a:t>
            </a:fld>
            <a:endParaRPr lang="en-US"/>
          </a:p>
        </p:txBody>
      </p:sp>
    </p:spTree>
    <p:extLst>
      <p:ext uri="{BB962C8B-B14F-4D97-AF65-F5344CB8AC3E}">
        <p14:creationId xmlns:p14="http://schemas.microsoft.com/office/powerpoint/2010/main" val="276679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latin typeface="Lucida Grande" charset="0"/>
            </a:endParaRPr>
          </a:p>
        </p:txBody>
      </p:sp>
      <p:sp>
        <p:nvSpPr>
          <p:cNvPr id="4" name="Slide Number Placeholder 3"/>
          <p:cNvSpPr>
            <a:spLocks noGrp="1"/>
          </p:cNvSpPr>
          <p:nvPr>
            <p:ph type="sldNum" sz="quarter" idx="10"/>
          </p:nvPr>
        </p:nvSpPr>
        <p:spPr/>
        <p:txBody>
          <a:bodyPr/>
          <a:lstStyle/>
          <a:p>
            <a:fld id="{DFE436F0-C48F-9C49-8701-CC29FF3BA7BD}" type="slidenum">
              <a:rPr lang="en-US" smtClean="0"/>
              <a:pPr/>
              <a:t>15</a:t>
            </a:fld>
            <a:endParaRPr lang="en-US"/>
          </a:p>
        </p:txBody>
      </p:sp>
    </p:spTree>
    <p:extLst>
      <p:ext uri="{BB962C8B-B14F-4D97-AF65-F5344CB8AC3E}">
        <p14:creationId xmlns:p14="http://schemas.microsoft.com/office/powerpoint/2010/main" val="4045351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FE436F0-C48F-9C49-8701-CC29FF3BA7BD}" type="slidenum">
              <a:rPr lang="en-US" smtClean="0"/>
              <a:pPr/>
              <a:t>16</a:t>
            </a:fld>
            <a:endParaRPr lang="en-US"/>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113840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latin typeface="Lucida Grande" charset="0"/>
            </a:endParaRPr>
          </a:p>
        </p:txBody>
      </p:sp>
      <p:sp>
        <p:nvSpPr>
          <p:cNvPr id="4" name="Slide Number Placeholder 3"/>
          <p:cNvSpPr>
            <a:spLocks noGrp="1"/>
          </p:cNvSpPr>
          <p:nvPr>
            <p:ph type="sldNum" sz="quarter" idx="10"/>
          </p:nvPr>
        </p:nvSpPr>
        <p:spPr/>
        <p:txBody>
          <a:bodyPr/>
          <a:lstStyle/>
          <a:p>
            <a:fld id="{DFE436F0-C48F-9C49-8701-CC29FF3BA7BD}" type="slidenum">
              <a:rPr lang="en-US" smtClean="0"/>
              <a:pPr/>
              <a:t>17</a:t>
            </a:fld>
            <a:endParaRPr lang="en-US"/>
          </a:p>
        </p:txBody>
      </p:sp>
    </p:spTree>
    <p:extLst>
      <p:ext uri="{BB962C8B-B14F-4D97-AF65-F5344CB8AC3E}">
        <p14:creationId xmlns:p14="http://schemas.microsoft.com/office/powerpoint/2010/main" val="3232698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1011238"/>
            <a:ext cx="4648200" cy="3486150"/>
          </a:xfrm>
        </p:spPr>
      </p:sp>
      <p:sp>
        <p:nvSpPr>
          <p:cNvPr id="3" name="Notes Placeholder 2"/>
          <p:cNvSpPr>
            <a:spLocks noGrp="1"/>
          </p:cNvSpPr>
          <p:nvPr>
            <p:ph type="body" idx="1"/>
          </p:nvPr>
        </p:nvSpPr>
        <p:spPr>
          <a:xfrm>
            <a:off x="729615" y="5520690"/>
            <a:ext cx="5608320" cy="4183380"/>
          </a:xfrm>
        </p:spPr>
        <p:txBody>
          <a:bodyPr/>
          <a:lstStyle/>
          <a:p>
            <a:pPr marL="628650" lvl="1" indent="-171450">
              <a:buFont typeface="Arial" panose="020B0604020202020204" pitchFamily="34" charset="0"/>
              <a:buChar char="•"/>
            </a:pPr>
            <a:r>
              <a:rPr lang="en-US" dirty="0"/>
              <a:t>Benefit –Cost ratio are central to making a case for coverage of any new service to both public and commercial payers.  </a:t>
            </a:r>
          </a:p>
          <a:p>
            <a:pPr marL="628650" lvl="1" indent="-171450">
              <a:buFont typeface="Arial" panose="020B0604020202020204" pitchFamily="34" charset="0"/>
              <a:buChar char="•"/>
            </a:pPr>
            <a:r>
              <a:rPr lang="en-US" dirty="0"/>
              <a:t>Cost-benefit analyses provided for high utilizers would be especially helpful, given the concerns payers expressed about shrinking Medicaid budgets and competing demands for new services.</a:t>
            </a:r>
          </a:p>
          <a:p>
            <a:pPr marL="628650" lvl="1" indent="-171450">
              <a:buFont typeface="Arial" panose="020B0604020202020204" pitchFamily="34" charset="0"/>
              <a:buChar char="•"/>
            </a:pPr>
            <a:r>
              <a:rPr lang="en-US" dirty="0"/>
              <a:t>Medication adherence is a new HEDIS quality measure for asthma care. ‘slight’ increase in expenses would not weigh heavily if the intervention improved care.</a:t>
            </a:r>
            <a:endParaRPr lang="en-US" sz="1000" dirty="0"/>
          </a:p>
          <a:p>
            <a:pPr marL="628650" lvl="1" indent="-171450">
              <a:buFont typeface="Arial" panose="020B0604020202020204" pitchFamily="34" charset="0"/>
              <a:buChar char="•"/>
            </a:pPr>
            <a:endParaRPr lang="en-US" dirty="0">
              <a:latin typeface="Lucida Grande" charset="0"/>
            </a:endParaRPr>
          </a:p>
        </p:txBody>
      </p:sp>
      <p:sp>
        <p:nvSpPr>
          <p:cNvPr id="4" name="Slide Number Placeholder 3"/>
          <p:cNvSpPr>
            <a:spLocks noGrp="1"/>
          </p:cNvSpPr>
          <p:nvPr>
            <p:ph type="sldNum" sz="quarter" idx="10"/>
          </p:nvPr>
        </p:nvSpPr>
        <p:spPr/>
        <p:txBody>
          <a:bodyPr/>
          <a:lstStyle/>
          <a:p>
            <a:fld id="{DFE436F0-C48F-9C49-8701-CC29FF3BA7BD}" type="slidenum">
              <a:rPr lang="en-US" smtClean="0"/>
              <a:pPr/>
              <a:t>18</a:t>
            </a:fld>
            <a:endParaRPr lang="en-US"/>
          </a:p>
        </p:txBody>
      </p:sp>
    </p:spTree>
    <p:extLst>
      <p:ext uri="{BB962C8B-B14F-4D97-AF65-F5344CB8AC3E}">
        <p14:creationId xmlns:p14="http://schemas.microsoft.com/office/powerpoint/2010/main" val="1747038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1011238"/>
            <a:ext cx="4648200" cy="3486150"/>
          </a:xfrm>
        </p:spPr>
      </p:sp>
      <p:sp>
        <p:nvSpPr>
          <p:cNvPr id="3" name="Notes Placeholder 2"/>
          <p:cNvSpPr>
            <a:spLocks noGrp="1"/>
          </p:cNvSpPr>
          <p:nvPr>
            <p:ph type="body" idx="1"/>
          </p:nvPr>
        </p:nvSpPr>
        <p:spPr>
          <a:xfrm>
            <a:off x="729615" y="5520690"/>
            <a:ext cx="5608320" cy="4183380"/>
          </a:xfrm>
        </p:spPr>
        <p:txBody>
          <a:bodyPr/>
          <a:lstStyle/>
          <a:p>
            <a:pPr marL="628650" lvl="1" indent="-171450">
              <a:buFont typeface="Arial" panose="020B0604020202020204" pitchFamily="34" charset="0"/>
              <a:buChar char="•"/>
            </a:pPr>
            <a:r>
              <a:rPr lang="en-US" dirty="0"/>
              <a:t>Benefit –Cost ratio are central to making a case for coverage of any new service to both public and commercial payers.  </a:t>
            </a:r>
          </a:p>
          <a:p>
            <a:pPr marL="628650" lvl="1" indent="-171450">
              <a:buFont typeface="Arial" panose="020B0604020202020204" pitchFamily="34" charset="0"/>
              <a:buChar char="•"/>
            </a:pPr>
            <a:r>
              <a:rPr lang="en-US" dirty="0"/>
              <a:t>Cost-benefit analyses provided for high utilizers would be especially helpful, given the concerns payers expressed about shrinking Medicaid budgets and competing demands for new services.</a:t>
            </a:r>
          </a:p>
          <a:p>
            <a:pPr marL="628650" lvl="1" indent="-171450">
              <a:buFont typeface="Arial" panose="020B0604020202020204" pitchFamily="34" charset="0"/>
              <a:buChar char="•"/>
            </a:pPr>
            <a:r>
              <a:rPr lang="en-US" dirty="0"/>
              <a:t>Medication adherence is a new HEDIS quality measure for asthma care. ‘slight’ increase in expenses would not weigh heavily if the intervention improved care.</a:t>
            </a:r>
            <a:endParaRPr lang="en-US" sz="1000" dirty="0"/>
          </a:p>
          <a:p>
            <a:pPr marL="628650" lvl="1" indent="-171450">
              <a:buFont typeface="Arial" panose="020B0604020202020204" pitchFamily="34" charset="0"/>
              <a:buChar char="•"/>
            </a:pPr>
            <a:endParaRPr lang="en-US" dirty="0">
              <a:latin typeface="Lucida Grande" charset="0"/>
            </a:endParaRPr>
          </a:p>
        </p:txBody>
      </p:sp>
      <p:sp>
        <p:nvSpPr>
          <p:cNvPr id="4" name="Slide Number Placeholder 3"/>
          <p:cNvSpPr>
            <a:spLocks noGrp="1"/>
          </p:cNvSpPr>
          <p:nvPr>
            <p:ph type="sldNum" sz="quarter" idx="10"/>
          </p:nvPr>
        </p:nvSpPr>
        <p:spPr/>
        <p:txBody>
          <a:bodyPr/>
          <a:lstStyle/>
          <a:p>
            <a:fld id="{DFE436F0-C48F-9C49-8701-CC29FF3BA7BD}" type="slidenum">
              <a:rPr lang="en-US" smtClean="0"/>
              <a:pPr/>
              <a:t>19</a:t>
            </a:fld>
            <a:endParaRPr lang="en-US"/>
          </a:p>
        </p:txBody>
      </p:sp>
    </p:spTree>
    <p:extLst>
      <p:ext uri="{BB962C8B-B14F-4D97-AF65-F5344CB8AC3E}">
        <p14:creationId xmlns:p14="http://schemas.microsoft.com/office/powerpoint/2010/main" val="1223099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FE436F0-C48F-9C49-8701-CC29FF3BA7BD}" type="slidenum">
              <a:rPr lang="en-US" smtClean="0"/>
              <a:pPr/>
              <a:t>2</a:t>
            </a:fld>
            <a:endParaRPr lang="en-US"/>
          </a:p>
        </p:txBody>
      </p:sp>
    </p:spTree>
    <p:extLst>
      <p:ext uri="{BB962C8B-B14F-4D97-AF65-F5344CB8AC3E}">
        <p14:creationId xmlns:p14="http://schemas.microsoft.com/office/powerpoint/2010/main" val="591898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3475" y="925513"/>
            <a:ext cx="4646613" cy="3486150"/>
          </a:xfrm>
        </p:spPr>
      </p:sp>
      <p:sp>
        <p:nvSpPr>
          <p:cNvPr id="4" name="Slide Number Placeholder 3"/>
          <p:cNvSpPr>
            <a:spLocks noGrp="1"/>
          </p:cNvSpPr>
          <p:nvPr>
            <p:ph type="sldNum" sz="quarter" idx="10"/>
          </p:nvPr>
        </p:nvSpPr>
        <p:spPr/>
        <p:txBody>
          <a:bodyPr/>
          <a:lstStyle/>
          <a:p>
            <a:fld id="{DFE436F0-C48F-9C49-8701-CC29FF3BA7BD}" type="slidenum">
              <a:rPr lang="en-US" smtClean="0"/>
              <a:pPr/>
              <a:t>20</a:t>
            </a:fld>
            <a:endParaRPr lang="en-US" dirty="0"/>
          </a:p>
        </p:txBody>
      </p:sp>
      <p:sp>
        <p:nvSpPr>
          <p:cNvPr id="5" name="Notes Placeholder 4"/>
          <p:cNvSpPr>
            <a:spLocks noGrp="1"/>
          </p:cNvSpPr>
          <p:nvPr>
            <p:ph type="body" sz="quarter" idx="11"/>
          </p:nvPr>
        </p:nvSpPr>
        <p:spPr/>
        <p:txBody>
          <a:bodyPr/>
          <a:lstStyle/>
          <a:p>
            <a:endParaRPr lang="en-US"/>
          </a:p>
        </p:txBody>
      </p:sp>
      <p:sp>
        <p:nvSpPr>
          <p:cNvPr id="3" name="Rectangle 2"/>
          <p:cNvSpPr/>
          <p:nvPr/>
        </p:nvSpPr>
        <p:spPr>
          <a:xfrm>
            <a:off x="1310640" y="4648200"/>
            <a:ext cx="4808220" cy="3416320"/>
          </a:xfrm>
          <a:prstGeom prst="rect">
            <a:avLst/>
          </a:prstGeom>
        </p:spPr>
        <p:txBody>
          <a:bodyPr wrap="square">
            <a:spAutoFit/>
          </a:bodyPr>
          <a:lstStyle/>
          <a:p>
            <a:pPr marL="342900" indent="-342900">
              <a:buFont typeface="Arial" panose="020B0604020202020204" pitchFamily="34" charset="0"/>
              <a:buChar char="•"/>
            </a:pPr>
            <a:r>
              <a:rPr lang="en-US" dirty="0"/>
              <a:t>MCO’s have flexibility: </a:t>
            </a:r>
            <a:r>
              <a:rPr lang="en-US" sz="1600" dirty="0"/>
              <a:t>Short term contracts, pilot projects, policy change. </a:t>
            </a:r>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r>
              <a:rPr lang="en-US" dirty="0"/>
              <a:t>Accountable Care Organizations/Accountable Health Communities</a:t>
            </a:r>
          </a:p>
          <a:p>
            <a:pPr marL="342900" indent="-342900">
              <a:buFont typeface="Arial" panose="020B0604020202020204" pitchFamily="34" charset="0"/>
              <a:buChar char="•"/>
            </a:pPr>
            <a:endParaRPr lang="en-US" sz="200" dirty="0"/>
          </a:p>
          <a:p>
            <a:pPr marL="342900" indent="-342900">
              <a:buFont typeface="Arial" panose="020B0604020202020204" pitchFamily="34" charset="0"/>
              <a:buChar char="•"/>
            </a:pPr>
            <a:endParaRPr lang="en-US" sz="200" dirty="0"/>
          </a:p>
          <a:p>
            <a:pPr marL="342900" lvl="0" indent="-342900">
              <a:buFont typeface="Arial" panose="020B0604020202020204" pitchFamily="34" charset="0"/>
              <a:buChar char="•"/>
            </a:pPr>
            <a:r>
              <a:rPr lang="en-US" dirty="0"/>
              <a:t>Community Benefits funding</a:t>
            </a:r>
          </a:p>
          <a:p>
            <a:pPr marL="342900" lvl="0" indent="-342900">
              <a:buFont typeface="Arial" panose="020B0604020202020204" pitchFamily="34" charset="0"/>
              <a:buChar char="•"/>
            </a:pPr>
            <a:endParaRPr lang="en-US" sz="600" dirty="0"/>
          </a:p>
          <a:p>
            <a:pPr marL="342900" lvl="0" indent="-342900">
              <a:buFont typeface="Arial" panose="020B0604020202020204" pitchFamily="34" charset="0"/>
              <a:buChar char="•"/>
            </a:pPr>
            <a:r>
              <a:rPr lang="en-US" dirty="0"/>
              <a:t>Payment models: a) bundled payment or enhanced FFS payment; b) “case rate”; c) partial Accountable Care Organization/FFS model (shared risk – as part of global or capitated payment ); d) global payments. </a:t>
            </a:r>
          </a:p>
          <a:p>
            <a:endParaRPr lang="en-US" sz="200" dirty="0">
              <a:ea typeface="Times New Roman" panose="02020603050405020304" pitchFamily="18" charset="0"/>
            </a:endParaRPr>
          </a:p>
          <a:p>
            <a:endParaRPr lang="en-US" sz="200" dirty="0">
              <a:ea typeface="Times New Roman" panose="02020603050405020304" pitchFamily="18" charset="0"/>
            </a:endParaRPr>
          </a:p>
          <a:p>
            <a:endParaRPr lang="en-US" sz="200" dirty="0">
              <a:ea typeface="Times New Roman" panose="02020603050405020304" pitchFamily="18" charset="0"/>
            </a:endParaRPr>
          </a:p>
          <a:p>
            <a:pPr marL="342900" indent="-342900">
              <a:buFont typeface="Arial" panose="020B0604020202020204" pitchFamily="34" charset="0"/>
              <a:buChar char="•"/>
            </a:pPr>
            <a:r>
              <a:rPr lang="en-US" dirty="0">
                <a:ea typeface="Times New Roman" panose="02020603050405020304" pitchFamily="18" charset="0"/>
              </a:rPr>
              <a:t>Chronic Care Teams (VT) </a:t>
            </a:r>
          </a:p>
        </p:txBody>
      </p:sp>
    </p:spTree>
    <p:extLst>
      <p:ext uri="{BB962C8B-B14F-4D97-AF65-F5344CB8AC3E}">
        <p14:creationId xmlns:p14="http://schemas.microsoft.com/office/powerpoint/2010/main" val="497474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latin typeface="Lucida Grande" charset="0"/>
            </a:endParaRPr>
          </a:p>
        </p:txBody>
      </p:sp>
      <p:sp>
        <p:nvSpPr>
          <p:cNvPr id="4" name="Slide Number Placeholder 3"/>
          <p:cNvSpPr>
            <a:spLocks noGrp="1"/>
          </p:cNvSpPr>
          <p:nvPr>
            <p:ph type="sldNum" sz="quarter" idx="10"/>
          </p:nvPr>
        </p:nvSpPr>
        <p:spPr/>
        <p:txBody>
          <a:bodyPr/>
          <a:lstStyle/>
          <a:p>
            <a:fld id="{DFE436F0-C48F-9C49-8701-CC29FF3BA7BD}" type="slidenum">
              <a:rPr lang="en-US" smtClean="0"/>
              <a:pPr/>
              <a:t>21</a:t>
            </a:fld>
            <a:endParaRPr lang="en-US"/>
          </a:p>
        </p:txBody>
      </p:sp>
    </p:spTree>
    <p:extLst>
      <p:ext uri="{BB962C8B-B14F-4D97-AF65-F5344CB8AC3E}">
        <p14:creationId xmlns:p14="http://schemas.microsoft.com/office/powerpoint/2010/main" val="2843321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FE436F0-C48F-9C49-8701-CC29FF3BA7BD}" type="slidenum">
              <a:rPr lang="en-US" smtClean="0"/>
              <a:pPr/>
              <a:t>3</a:t>
            </a:fld>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7114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E38E83-E181-42CF-BAA6-50B7DB0A0DD9}" type="slidenum">
              <a:rPr lang="en-US" smtClean="0"/>
              <a:pPr fontAlgn="base">
                <a:spcBef>
                  <a:spcPct val="0"/>
                </a:spcBef>
                <a:spcAft>
                  <a:spcPct val="0"/>
                </a:spcAft>
              </a:pPr>
              <a:t>4</a:t>
            </a:fld>
            <a:endParaRPr lang="en-US"/>
          </a:p>
        </p:txBody>
      </p:sp>
      <p:pic>
        <p:nvPicPr>
          <p:cNvPr id="8" name="Picture 7"/>
          <p:cNvPicPr>
            <a:picLocks noChangeAspect="1"/>
          </p:cNvPicPr>
          <p:nvPr/>
        </p:nvPicPr>
        <p:blipFill>
          <a:blip r:embed="rId3"/>
          <a:stretch>
            <a:fillRect/>
          </a:stretch>
        </p:blipFill>
        <p:spPr>
          <a:xfrm>
            <a:off x="4800600" y="1348739"/>
            <a:ext cx="949719" cy="767081"/>
          </a:xfrm>
          <a:prstGeom prst="rect">
            <a:avLst/>
          </a:prstGeom>
        </p:spPr>
      </p:pic>
    </p:spTree>
    <p:extLst>
      <p:ext uri="{BB962C8B-B14F-4D97-AF65-F5344CB8AC3E}">
        <p14:creationId xmlns:p14="http://schemas.microsoft.com/office/powerpoint/2010/main" val="1835933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FE436F0-C48F-9C49-8701-CC29FF3BA7BD}" type="slidenum">
              <a:rPr lang="en-US" smtClean="0"/>
              <a:pPr/>
              <a:t>5</a:t>
            </a:fld>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567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E436F0-C48F-9C49-8701-CC29FF3BA7BD}" type="slidenum">
              <a:rPr lang="en-US" smtClean="0"/>
              <a:pPr/>
              <a:t>6</a:t>
            </a:fld>
            <a:endParaRPr lang="en-US"/>
          </a:p>
        </p:txBody>
      </p:sp>
    </p:spTree>
    <p:extLst>
      <p:ext uri="{BB962C8B-B14F-4D97-AF65-F5344CB8AC3E}">
        <p14:creationId xmlns:p14="http://schemas.microsoft.com/office/powerpoint/2010/main" val="679803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E436F0-C48F-9C49-8701-CC29FF3BA7BD}" type="slidenum">
              <a:rPr lang="en-US" smtClean="0"/>
              <a:pPr/>
              <a:t>7</a:t>
            </a:fld>
            <a:endParaRPr lang="en-US"/>
          </a:p>
        </p:txBody>
      </p:sp>
    </p:spTree>
    <p:extLst>
      <p:ext uri="{BB962C8B-B14F-4D97-AF65-F5344CB8AC3E}">
        <p14:creationId xmlns:p14="http://schemas.microsoft.com/office/powerpoint/2010/main" val="2772812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E436F0-C48F-9C49-8701-CC29FF3BA7BD}" type="slidenum">
              <a:rPr lang="en-US" smtClean="0"/>
              <a:pPr/>
              <a:t>8</a:t>
            </a:fld>
            <a:endParaRPr lang="en-US"/>
          </a:p>
        </p:txBody>
      </p:sp>
    </p:spTree>
    <p:extLst>
      <p:ext uri="{BB962C8B-B14F-4D97-AF65-F5344CB8AC3E}">
        <p14:creationId xmlns:p14="http://schemas.microsoft.com/office/powerpoint/2010/main" val="2148062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E436F0-C48F-9C49-8701-CC29FF3BA7BD}" type="slidenum">
              <a:rPr lang="en-US" smtClean="0"/>
              <a:pPr/>
              <a:t>9</a:t>
            </a:fld>
            <a:endParaRPr lang="en-US"/>
          </a:p>
        </p:txBody>
      </p:sp>
    </p:spTree>
    <p:extLst>
      <p:ext uri="{BB962C8B-B14F-4D97-AF65-F5344CB8AC3E}">
        <p14:creationId xmlns:p14="http://schemas.microsoft.com/office/powerpoint/2010/main" val="1908868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TitleSlide_lores.jpg"/>
          <p:cNvPicPr>
            <a:picLocks noChangeAspect="1"/>
          </p:cNvPicPr>
          <p:nvPr userDrawn="1"/>
        </p:nvPicPr>
        <p:blipFill rotWithShape="1">
          <a:blip r:embed="rId2">
            <a:extLst>
              <a:ext uri="{28A0092B-C50C-407E-A947-70E740481C1C}">
                <a14:useLocalDpi xmlns:a14="http://schemas.microsoft.com/office/drawing/2010/main" val="0"/>
              </a:ext>
            </a:extLst>
          </a:blip>
          <a:srcRect r="10278"/>
          <a:stretch/>
        </p:blipFill>
        <p:spPr>
          <a:xfrm>
            <a:off x="-1" y="1381235"/>
            <a:ext cx="9144001" cy="5487714"/>
          </a:xfrm>
          <a:prstGeom prst="rect">
            <a:avLst/>
          </a:prstGeom>
        </p:spPr>
      </p:pic>
      <p:sp>
        <p:nvSpPr>
          <p:cNvPr id="8" name="Rectangle 7"/>
          <p:cNvSpPr/>
          <p:nvPr userDrawn="1"/>
        </p:nvSpPr>
        <p:spPr>
          <a:xfrm>
            <a:off x="0" y="-87590"/>
            <a:ext cx="9144000" cy="146882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stretch>
            <a:fillRect/>
          </a:stretch>
        </p:blipFill>
        <p:spPr>
          <a:xfrm>
            <a:off x="634321" y="342664"/>
            <a:ext cx="3529965" cy="777240"/>
          </a:xfrm>
          <a:prstGeom prst="rect">
            <a:avLst/>
          </a:prstGeom>
        </p:spPr>
      </p:pic>
      <p:sp>
        <p:nvSpPr>
          <p:cNvPr id="2" name="Title 1"/>
          <p:cNvSpPr>
            <a:spLocks noGrp="1"/>
          </p:cNvSpPr>
          <p:nvPr>
            <p:ph type="ctrTitle"/>
          </p:nvPr>
        </p:nvSpPr>
        <p:spPr>
          <a:xfrm>
            <a:off x="297180" y="3597879"/>
            <a:ext cx="8549640" cy="575880"/>
          </a:xfrm>
        </p:spPr>
        <p:txBody>
          <a:bodyPr/>
          <a:lstStyle>
            <a:lvl1pPr algn="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769716" y="4205373"/>
            <a:ext cx="7040880" cy="484001"/>
          </a:xfrm>
          <a:prstGeom prst="rect">
            <a:avLst/>
          </a:prstGeom>
        </p:spPr>
        <p:txBody>
          <a:bodyPr/>
          <a:lstStyle>
            <a:lvl1pPr marL="0" indent="0" algn="r">
              <a:buNone/>
              <a:defRPr sz="1400">
                <a:solidFill>
                  <a:srgbClr val="FFFFFF"/>
                </a:solidFill>
                <a:latin typeface="Palatino"/>
                <a:cs typeface="Palatin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96029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F98B5-793E-814E-8623-8D636E3FB587}" type="datetime4">
              <a:rPr lang="en-US" smtClean="0"/>
              <a:pPr/>
              <a:t>September 8, 2016</a:t>
            </a:fld>
            <a:endParaRPr lang="en-US"/>
          </a:p>
        </p:txBody>
      </p:sp>
      <p:sp>
        <p:nvSpPr>
          <p:cNvPr id="5" name="Footer Placeholder 4"/>
          <p:cNvSpPr>
            <a:spLocks noGrp="1"/>
          </p:cNvSpPr>
          <p:nvPr>
            <p:ph type="ftr" sz="quarter" idx="11"/>
          </p:nvPr>
        </p:nvSpPr>
        <p:spPr/>
        <p:txBody>
          <a:bodyPr/>
          <a:lstStyle/>
          <a:p>
            <a:r>
              <a:rPr lang="en-US"/>
              <a:t>|       Long Title of the Presentation and/or Meeting: Lorem ipsum dolore de sit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B2BBAD1-618E-144C-BD2D-C67BABAFA08B}" type="slidenum">
              <a:rPr lang="en-US" smtClean="0"/>
              <a:pPr/>
              <a:t>‹#›</a:t>
            </a:fld>
            <a:endParaRPr lang="en-US"/>
          </a:p>
        </p:txBody>
      </p:sp>
    </p:spTree>
    <p:extLst>
      <p:ext uri="{BB962C8B-B14F-4D97-AF65-F5344CB8AC3E}">
        <p14:creationId xmlns:p14="http://schemas.microsoft.com/office/powerpoint/2010/main" val="357490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F1709A-9C80-F74B-B8CF-64839E8FE69C}" type="datetime4">
              <a:rPr lang="en-US" smtClean="0"/>
              <a:pPr/>
              <a:t>September 8, 2016</a:t>
            </a:fld>
            <a:endParaRPr lang="en-US"/>
          </a:p>
        </p:txBody>
      </p:sp>
      <p:sp>
        <p:nvSpPr>
          <p:cNvPr id="5" name="Footer Placeholder 4"/>
          <p:cNvSpPr>
            <a:spLocks noGrp="1"/>
          </p:cNvSpPr>
          <p:nvPr>
            <p:ph type="ftr" sz="quarter" idx="11"/>
          </p:nvPr>
        </p:nvSpPr>
        <p:spPr/>
        <p:txBody>
          <a:bodyPr/>
          <a:lstStyle/>
          <a:p>
            <a:r>
              <a:rPr lang="en-US"/>
              <a:t>|       Long Title of the Presentation and/or Meeting: Lorem ipsum dolore de sit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B2BBAD1-618E-144C-BD2D-C67BABAFA08B}" type="slidenum">
              <a:rPr lang="en-US" smtClean="0"/>
              <a:pPr/>
              <a:t>‹#›</a:t>
            </a:fld>
            <a:endParaRPr lang="en-US"/>
          </a:p>
        </p:txBody>
      </p:sp>
    </p:spTree>
    <p:extLst>
      <p:ext uri="{BB962C8B-B14F-4D97-AF65-F5344CB8AC3E}">
        <p14:creationId xmlns:p14="http://schemas.microsoft.com/office/powerpoint/2010/main" val="1207770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April 2, 2012</a:t>
            </a:r>
            <a:endParaRPr lang="en-US" dirty="0"/>
          </a:p>
        </p:txBody>
      </p:sp>
      <p:sp>
        <p:nvSpPr>
          <p:cNvPr id="5" name="Footer Placeholder 4"/>
          <p:cNvSpPr>
            <a:spLocks noGrp="1"/>
          </p:cNvSpPr>
          <p:nvPr>
            <p:ph type="ftr" sz="quarter" idx="11"/>
          </p:nvPr>
        </p:nvSpPr>
        <p:spPr/>
        <p:txBody>
          <a:bodyPr/>
          <a:lstStyle/>
          <a:p>
            <a:r>
              <a:rPr lang="en-US"/>
              <a:t>|       Long Title of the Presentation and/or Meeting: </a:t>
            </a:r>
            <a:r>
              <a:rPr lang="en-US" sz="1000" i="1"/>
              <a:t>Lorem ipsum dolore de sit</a:t>
            </a:r>
            <a:endParaRPr lang="en-US" sz="1000" i="1"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AB19462-4556-4FF3-A040-F30F6F08C2F1}" type="slidenum">
              <a:rPr lang="en-US" smtClean="0"/>
              <a:pPr/>
              <a:t>‹#›</a:t>
            </a:fld>
            <a:endParaRPr lang="en-US"/>
          </a:p>
        </p:txBody>
      </p:sp>
    </p:spTree>
    <p:extLst>
      <p:ext uri="{BB962C8B-B14F-4D97-AF65-F5344CB8AC3E}">
        <p14:creationId xmlns:p14="http://schemas.microsoft.com/office/powerpoint/2010/main" val="1263994874"/>
      </p:ext>
    </p:extLst>
  </p:cSld>
  <p:clrMapOvr>
    <a:masterClrMapping/>
  </p:clrMapOvr>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794345DD-4003-8B4C-9799-C122653977D7}" type="datetime4">
              <a:rPr lang="en-US" smtClean="0"/>
              <a:pPr/>
              <a:t>September 8, 2016</a:t>
            </a:fld>
            <a:endParaRPr lang="en-US"/>
          </a:p>
        </p:txBody>
      </p:sp>
      <p:sp>
        <p:nvSpPr>
          <p:cNvPr id="5" name="Footer Placeholder 4"/>
          <p:cNvSpPr>
            <a:spLocks noGrp="1"/>
          </p:cNvSpPr>
          <p:nvPr>
            <p:ph type="ftr" sz="quarter" idx="11"/>
          </p:nvPr>
        </p:nvSpPr>
        <p:spPr/>
        <p:txBody>
          <a:bodyPr/>
          <a:lstStyle/>
          <a:p>
            <a:r>
              <a:rPr lang="en-US"/>
              <a:t>|       Long Title of the Presentation and/or Meeting: Lorem ipsum dolore de sit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B2BBAD1-618E-144C-BD2D-C67BABAFA08B}" type="slidenum">
              <a:rPr lang="en-US" smtClean="0"/>
              <a:pPr/>
              <a:t>‹#›</a:t>
            </a:fld>
            <a:endParaRPr lang="en-US"/>
          </a:p>
        </p:txBody>
      </p:sp>
    </p:spTree>
    <p:extLst>
      <p:ext uri="{BB962C8B-B14F-4D97-AF65-F5344CB8AC3E}">
        <p14:creationId xmlns:p14="http://schemas.microsoft.com/office/powerpoint/2010/main" val="421445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794345DD-4003-8B4C-9799-C122653977D7}" type="datetime4">
              <a:rPr lang="en-US" smtClean="0"/>
              <a:pPr/>
              <a:t>September 8, 2016</a:t>
            </a:fld>
            <a:endParaRPr lang="en-US"/>
          </a:p>
        </p:txBody>
      </p:sp>
      <p:sp>
        <p:nvSpPr>
          <p:cNvPr id="5" name="Footer Placeholder 4"/>
          <p:cNvSpPr>
            <a:spLocks noGrp="1"/>
          </p:cNvSpPr>
          <p:nvPr>
            <p:ph type="ftr" sz="quarter" idx="11"/>
          </p:nvPr>
        </p:nvSpPr>
        <p:spPr/>
        <p:txBody>
          <a:bodyPr/>
          <a:lstStyle/>
          <a:p>
            <a:r>
              <a:rPr lang="en-US"/>
              <a:t>|       Long Title of the Presentation and/or Meeting: Lorem ipsum dolore de sit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B2BBAD1-618E-144C-BD2D-C67BABAFA08B}" type="slidenum">
              <a:rPr lang="en-US" smtClean="0"/>
              <a:pPr/>
              <a:t>‹#›</a:t>
            </a:fld>
            <a:endParaRPr lang="en-US"/>
          </a:p>
        </p:txBody>
      </p:sp>
    </p:spTree>
    <p:extLst>
      <p:ext uri="{BB962C8B-B14F-4D97-AF65-F5344CB8AC3E}">
        <p14:creationId xmlns:p14="http://schemas.microsoft.com/office/powerpoint/2010/main" val="139113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C29FE4-E943-5449-89E8-4F5D673B851B}" type="datetime4">
              <a:rPr lang="en-US" smtClean="0"/>
              <a:pPr/>
              <a:t>September 8, 2016</a:t>
            </a:fld>
            <a:endParaRPr lang="en-US"/>
          </a:p>
        </p:txBody>
      </p:sp>
      <p:sp>
        <p:nvSpPr>
          <p:cNvPr id="5" name="Footer Placeholder 4"/>
          <p:cNvSpPr>
            <a:spLocks noGrp="1"/>
          </p:cNvSpPr>
          <p:nvPr>
            <p:ph type="ftr" sz="quarter" idx="11"/>
          </p:nvPr>
        </p:nvSpPr>
        <p:spPr/>
        <p:txBody>
          <a:bodyPr/>
          <a:lstStyle/>
          <a:p>
            <a:r>
              <a:rPr lang="en-US"/>
              <a:t>|       Long Title of the Presentation and/or Meeting: Lorem ipsum dolore de sit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B2BBAD1-618E-144C-BD2D-C67BABAFA08B}" type="slidenum">
              <a:rPr lang="en-US" smtClean="0"/>
              <a:pPr/>
              <a:t>‹#›</a:t>
            </a:fld>
            <a:endParaRPr lang="en-US"/>
          </a:p>
        </p:txBody>
      </p:sp>
    </p:spTree>
    <p:extLst>
      <p:ext uri="{BB962C8B-B14F-4D97-AF65-F5344CB8AC3E}">
        <p14:creationId xmlns:p14="http://schemas.microsoft.com/office/powerpoint/2010/main" val="3463931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7E487B-05D7-4147-8528-F2C55FFED02F}" type="datetime4">
              <a:rPr lang="en-US" smtClean="0"/>
              <a:pPr/>
              <a:t>September 8, 2016</a:t>
            </a:fld>
            <a:endParaRPr lang="en-US"/>
          </a:p>
        </p:txBody>
      </p:sp>
      <p:sp>
        <p:nvSpPr>
          <p:cNvPr id="6" name="Footer Placeholder 5"/>
          <p:cNvSpPr>
            <a:spLocks noGrp="1"/>
          </p:cNvSpPr>
          <p:nvPr>
            <p:ph type="ftr" sz="quarter" idx="11"/>
          </p:nvPr>
        </p:nvSpPr>
        <p:spPr/>
        <p:txBody>
          <a:bodyPr/>
          <a:lstStyle/>
          <a:p>
            <a:r>
              <a:rPr lang="en-US"/>
              <a:t>|       Long Title of the Presentation and/or Meeting: Lorem ipsum dolore de sit</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B2BBAD1-618E-144C-BD2D-C67BABAFA08B}" type="slidenum">
              <a:rPr lang="en-US" smtClean="0"/>
              <a:pPr/>
              <a:t>‹#›</a:t>
            </a:fld>
            <a:endParaRPr lang="en-US"/>
          </a:p>
        </p:txBody>
      </p:sp>
    </p:spTree>
    <p:extLst>
      <p:ext uri="{BB962C8B-B14F-4D97-AF65-F5344CB8AC3E}">
        <p14:creationId xmlns:p14="http://schemas.microsoft.com/office/powerpoint/2010/main" val="720179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51F335-20E1-7F4E-83C3-DF79A75449A7}" type="datetime4">
              <a:rPr lang="en-US" smtClean="0"/>
              <a:pPr/>
              <a:t>September 8, 2016</a:t>
            </a:fld>
            <a:endParaRPr lang="en-US"/>
          </a:p>
        </p:txBody>
      </p:sp>
      <p:sp>
        <p:nvSpPr>
          <p:cNvPr id="8" name="Footer Placeholder 7"/>
          <p:cNvSpPr>
            <a:spLocks noGrp="1"/>
          </p:cNvSpPr>
          <p:nvPr>
            <p:ph type="ftr" sz="quarter" idx="11"/>
          </p:nvPr>
        </p:nvSpPr>
        <p:spPr/>
        <p:txBody>
          <a:bodyPr/>
          <a:lstStyle/>
          <a:p>
            <a:r>
              <a:rPr lang="en-US"/>
              <a:t>|       Long Title of the Presentation and/or Meeting: Lorem ipsum dolore de sit</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B2BBAD1-618E-144C-BD2D-C67BABAFA08B}" type="slidenum">
              <a:rPr lang="en-US" smtClean="0"/>
              <a:pPr/>
              <a:t>‹#›</a:t>
            </a:fld>
            <a:endParaRPr lang="en-US"/>
          </a:p>
        </p:txBody>
      </p:sp>
    </p:spTree>
    <p:extLst>
      <p:ext uri="{BB962C8B-B14F-4D97-AF65-F5344CB8AC3E}">
        <p14:creationId xmlns:p14="http://schemas.microsoft.com/office/powerpoint/2010/main" val="2299877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14040F-96FA-4646-BAB3-DFDD645BB96B}" type="datetime4">
              <a:rPr lang="en-US" smtClean="0"/>
              <a:pPr/>
              <a:t>September 8, 2016</a:t>
            </a:fld>
            <a:endParaRPr lang="en-US"/>
          </a:p>
        </p:txBody>
      </p:sp>
      <p:sp>
        <p:nvSpPr>
          <p:cNvPr id="4" name="Footer Placeholder 3"/>
          <p:cNvSpPr>
            <a:spLocks noGrp="1"/>
          </p:cNvSpPr>
          <p:nvPr>
            <p:ph type="ftr" sz="quarter" idx="11"/>
          </p:nvPr>
        </p:nvSpPr>
        <p:spPr/>
        <p:txBody>
          <a:bodyPr/>
          <a:lstStyle/>
          <a:p>
            <a:r>
              <a:rPr lang="en-US"/>
              <a:t>|       Long Title of the Presentation and/or Meeting: Lorem ipsum dolore de sit</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B2BBAD1-618E-144C-BD2D-C67BABAFA08B}" type="slidenum">
              <a:rPr lang="en-US" smtClean="0"/>
              <a:pPr/>
              <a:t>‹#›</a:t>
            </a:fld>
            <a:endParaRPr lang="en-US"/>
          </a:p>
        </p:txBody>
      </p:sp>
    </p:spTree>
    <p:extLst>
      <p:ext uri="{BB962C8B-B14F-4D97-AF65-F5344CB8AC3E}">
        <p14:creationId xmlns:p14="http://schemas.microsoft.com/office/powerpoint/2010/main" val="4222973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0D754-3F31-2C48-AD87-86291CF33C7C}" type="datetime4">
              <a:rPr lang="en-US" smtClean="0"/>
              <a:pPr/>
              <a:t>September 8, 2016</a:t>
            </a:fld>
            <a:endParaRPr lang="en-US"/>
          </a:p>
        </p:txBody>
      </p:sp>
      <p:sp>
        <p:nvSpPr>
          <p:cNvPr id="3" name="Footer Placeholder 2"/>
          <p:cNvSpPr>
            <a:spLocks noGrp="1"/>
          </p:cNvSpPr>
          <p:nvPr>
            <p:ph type="ftr" sz="quarter" idx="11"/>
          </p:nvPr>
        </p:nvSpPr>
        <p:spPr/>
        <p:txBody>
          <a:bodyPr/>
          <a:lstStyle/>
          <a:p>
            <a:r>
              <a:rPr lang="en-US"/>
              <a:t>|       Long Title of the Presentation and/or Meeting: Lorem ipsum dolore de sit</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B2BBAD1-618E-144C-BD2D-C67BABAFA08B}" type="slidenum">
              <a:rPr lang="en-US" smtClean="0"/>
              <a:pPr/>
              <a:t>‹#›</a:t>
            </a:fld>
            <a:endParaRPr lang="en-US"/>
          </a:p>
        </p:txBody>
      </p:sp>
    </p:spTree>
    <p:extLst>
      <p:ext uri="{BB962C8B-B14F-4D97-AF65-F5344CB8AC3E}">
        <p14:creationId xmlns:p14="http://schemas.microsoft.com/office/powerpoint/2010/main" val="454872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BC2EEE-3758-1745-9053-BAD05DF61B14}" type="datetime4">
              <a:rPr lang="en-US" smtClean="0"/>
              <a:pPr/>
              <a:t>September 8, 2016</a:t>
            </a:fld>
            <a:endParaRPr lang="en-US"/>
          </a:p>
        </p:txBody>
      </p:sp>
      <p:sp>
        <p:nvSpPr>
          <p:cNvPr id="6" name="Footer Placeholder 5"/>
          <p:cNvSpPr>
            <a:spLocks noGrp="1"/>
          </p:cNvSpPr>
          <p:nvPr>
            <p:ph type="ftr" sz="quarter" idx="11"/>
          </p:nvPr>
        </p:nvSpPr>
        <p:spPr/>
        <p:txBody>
          <a:bodyPr/>
          <a:lstStyle/>
          <a:p>
            <a:r>
              <a:rPr lang="en-US"/>
              <a:t>|       Long Title of the Presentation and/or Meeting: Lorem ipsum dolore de sit</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B2BBAD1-618E-144C-BD2D-C67BABAFA08B}" type="slidenum">
              <a:rPr lang="en-US" smtClean="0"/>
              <a:pPr/>
              <a:t>‹#›</a:t>
            </a:fld>
            <a:endParaRPr lang="en-US"/>
          </a:p>
        </p:txBody>
      </p:sp>
    </p:spTree>
    <p:extLst>
      <p:ext uri="{BB962C8B-B14F-4D97-AF65-F5344CB8AC3E}">
        <p14:creationId xmlns:p14="http://schemas.microsoft.com/office/powerpoint/2010/main" val="19292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A518-946E-CB42-B5C8-21333E7E8C4A}" type="datetime4">
              <a:rPr lang="en-US" smtClean="0"/>
              <a:pPr/>
              <a:t>September 8, 2016</a:t>
            </a:fld>
            <a:endParaRPr lang="en-US"/>
          </a:p>
        </p:txBody>
      </p:sp>
      <p:sp>
        <p:nvSpPr>
          <p:cNvPr id="6" name="Footer Placeholder 5"/>
          <p:cNvSpPr>
            <a:spLocks noGrp="1"/>
          </p:cNvSpPr>
          <p:nvPr>
            <p:ph type="ftr" sz="quarter" idx="11"/>
          </p:nvPr>
        </p:nvSpPr>
        <p:spPr/>
        <p:txBody>
          <a:bodyPr/>
          <a:lstStyle/>
          <a:p>
            <a:r>
              <a:rPr lang="en-US"/>
              <a:t>|       Long Title of the Presentation and/or Meeting: Lorem ipsum dolore de sit</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B2BBAD1-618E-144C-BD2D-C67BABAFA08B}" type="slidenum">
              <a:rPr lang="en-US" smtClean="0"/>
              <a:pPr/>
              <a:t>‹#›</a:t>
            </a:fld>
            <a:endParaRPr lang="en-US"/>
          </a:p>
        </p:txBody>
      </p:sp>
    </p:spTree>
    <p:extLst>
      <p:ext uri="{BB962C8B-B14F-4D97-AF65-F5344CB8AC3E}">
        <p14:creationId xmlns:p14="http://schemas.microsoft.com/office/powerpoint/2010/main" val="2487740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TitleSlide_top_dk.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0" y="-39203"/>
            <a:ext cx="9144000" cy="945245"/>
          </a:xfrm>
          <a:prstGeom prst="rect">
            <a:avLst/>
          </a:prstGeom>
        </p:spPr>
      </p:pic>
      <p:sp>
        <p:nvSpPr>
          <p:cNvPr id="2" name="Title Placeholder 1"/>
          <p:cNvSpPr>
            <a:spLocks noGrp="1"/>
          </p:cNvSpPr>
          <p:nvPr>
            <p:ph type="title"/>
          </p:nvPr>
        </p:nvSpPr>
        <p:spPr>
          <a:xfrm>
            <a:off x="457200" y="193739"/>
            <a:ext cx="8229600" cy="46961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4" name="Date Placeholder 3"/>
          <p:cNvSpPr>
            <a:spLocks noGrp="1"/>
          </p:cNvSpPr>
          <p:nvPr>
            <p:ph type="dt" sz="half" idx="2"/>
          </p:nvPr>
        </p:nvSpPr>
        <p:spPr>
          <a:xfrm>
            <a:off x="449213" y="6291578"/>
            <a:ext cx="1823997" cy="365125"/>
          </a:xfrm>
          <a:prstGeom prst="rect">
            <a:avLst/>
          </a:prstGeom>
        </p:spPr>
        <p:txBody>
          <a:bodyPr vert="horz" lIns="91440" tIns="45720" rIns="91440" bIns="45720" rtlCol="0" anchor="ctr"/>
          <a:lstStyle>
            <a:lvl1pPr algn="r">
              <a:defRPr sz="1050">
                <a:solidFill>
                  <a:schemeClr val="tx1">
                    <a:tint val="75000"/>
                  </a:schemeClr>
                </a:solidFill>
                <a:latin typeface="Arial"/>
                <a:cs typeface="Arial"/>
              </a:defRPr>
            </a:lvl1pPr>
          </a:lstStyle>
          <a:p>
            <a:r>
              <a:rPr lang="en-US" dirty="0"/>
              <a:t>April 2, 2012</a:t>
            </a:r>
          </a:p>
        </p:txBody>
      </p:sp>
      <p:sp>
        <p:nvSpPr>
          <p:cNvPr id="5" name="Footer Placeholder 4"/>
          <p:cNvSpPr>
            <a:spLocks noGrp="1"/>
          </p:cNvSpPr>
          <p:nvPr>
            <p:ph type="ftr" sz="quarter" idx="3"/>
          </p:nvPr>
        </p:nvSpPr>
        <p:spPr>
          <a:xfrm>
            <a:off x="2342681" y="6237777"/>
            <a:ext cx="4994359" cy="472830"/>
          </a:xfrm>
          <a:prstGeom prst="rect">
            <a:avLst/>
          </a:prstGeom>
        </p:spPr>
        <p:txBody>
          <a:bodyPr vert="horz" lIns="91440" tIns="45720" rIns="91440" bIns="45720" rtlCol="0" anchor="ctr"/>
          <a:lstStyle>
            <a:lvl1pPr algn="l">
              <a:defRPr sz="1050">
                <a:solidFill>
                  <a:schemeClr val="tx1">
                    <a:tint val="75000"/>
                  </a:schemeClr>
                </a:solidFill>
                <a:latin typeface="Arial"/>
                <a:cs typeface="Arial"/>
              </a:defRPr>
            </a:lvl1pPr>
          </a:lstStyle>
          <a:p>
            <a:r>
              <a:rPr lang="en-US" dirty="0"/>
              <a:t>|       Long Title of the Presentation and/or Meeting: </a:t>
            </a:r>
            <a:r>
              <a:rPr lang="en-US" sz="1000" i="1" dirty="0" err="1"/>
              <a:t>Lorem</a:t>
            </a:r>
            <a:r>
              <a:rPr lang="en-US" sz="1000" i="1" dirty="0"/>
              <a:t> </a:t>
            </a:r>
            <a:r>
              <a:rPr lang="en-US" sz="1000" i="1" dirty="0" err="1"/>
              <a:t>ipsum</a:t>
            </a:r>
            <a:r>
              <a:rPr lang="en-US" sz="1000" i="1" dirty="0"/>
              <a:t> </a:t>
            </a:r>
            <a:r>
              <a:rPr lang="en-US" sz="1000" i="1" dirty="0" err="1"/>
              <a:t>dolore</a:t>
            </a:r>
            <a:r>
              <a:rPr lang="en-US" sz="1000" i="1" dirty="0"/>
              <a:t> de sit</a:t>
            </a:r>
          </a:p>
        </p:txBody>
      </p:sp>
      <p:sp>
        <p:nvSpPr>
          <p:cNvPr id="11" name="Rectangle 10"/>
          <p:cNvSpPr/>
          <p:nvPr/>
        </p:nvSpPr>
        <p:spPr>
          <a:xfrm>
            <a:off x="0" y="906042"/>
            <a:ext cx="177966" cy="1310522"/>
          </a:xfrm>
          <a:prstGeom prst="rect">
            <a:avLst/>
          </a:prstGeom>
          <a:solidFill>
            <a:srgbClr val="99AB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0" y="2216564"/>
            <a:ext cx="177966" cy="1310522"/>
          </a:xfrm>
          <a:prstGeom prst="rect">
            <a:avLst/>
          </a:prstGeom>
          <a:solidFill>
            <a:srgbClr val="D491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911E"/>
              </a:solidFill>
            </a:endParaRPr>
          </a:p>
        </p:txBody>
      </p:sp>
      <p:sp>
        <p:nvSpPr>
          <p:cNvPr id="14" name="Rectangle 13"/>
          <p:cNvSpPr/>
          <p:nvPr/>
        </p:nvSpPr>
        <p:spPr>
          <a:xfrm>
            <a:off x="0" y="3527086"/>
            <a:ext cx="177966" cy="1310522"/>
          </a:xfrm>
          <a:prstGeom prst="rect">
            <a:avLst/>
          </a:prstGeom>
          <a:solidFill>
            <a:srgbClr val="426A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911E"/>
              </a:solidFill>
            </a:endParaRPr>
          </a:p>
        </p:txBody>
      </p:sp>
      <p:sp>
        <p:nvSpPr>
          <p:cNvPr id="15" name="Rectangle 14"/>
          <p:cNvSpPr/>
          <p:nvPr/>
        </p:nvSpPr>
        <p:spPr>
          <a:xfrm>
            <a:off x="0" y="4836309"/>
            <a:ext cx="177966" cy="1310522"/>
          </a:xfrm>
          <a:prstGeom prst="rect">
            <a:avLst/>
          </a:prstGeom>
          <a:solidFill>
            <a:srgbClr val="4A6A7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4911E"/>
              </a:solidFill>
            </a:endParaRPr>
          </a:p>
        </p:txBody>
      </p:sp>
      <p:cxnSp>
        <p:nvCxnSpPr>
          <p:cNvPr id="9" name="Straight Connector 8"/>
          <p:cNvCxnSpPr/>
          <p:nvPr/>
        </p:nvCxnSpPr>
        <p:spPr>
          <a:xfrm>
            <a:off x="0" y="906042"/>
            <a:ext cx="9144000" cy="0"/>
          </a:xfrm>
          <a:prstGeom prst="line">
            <a:avLst/>
          </a:prstGeom>
          <a:ln w="6350" cmpd="sng">
            <a:solidFill>
              <a:srgbClr val="4A6A7E"/>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6146831"/>
            <a:ext cx="9144000" cy="0"/>
          </a:xfrm>
          <a:prstGeom prst="line">
            <a:avLst/>
          </a:prstGeom>
          <a:ln w="6350" cmpd="sng">
            <a:solidFill>
              <a:srgbClr val="4A6A7E"/>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16"/>
          <a:stretch>
            <a:fillRect/>
          </a:stretch>
        </p:blipFill>
        <p:spPr>
          <a:xfrm>
            <a:off x="8093380" y="6261923"/>
            <a:ext cx="419100" cy="419100"/>
          </a:xfrm>
          <a:prstGeom prst="rect">
            <a:avLst/>
          </a:prstGeom>
        </p:spPr>
      </p:pic>
    </p:spTree>
    <p:extLst>
      <p:ext uri="{BB962C8B-B14F-4D97-AF65-F5344CB8AC3E}">
        <p14:creationId xmlns:p14="http://schemas.microsoft.com/office/powerpoint/2010/main" val="3068977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p:txStyles>
    <p:titleStyle>
      <a:lvl1pPr algn="l" defTabSz="457200" rtl="0" eaLnBrk="1" latinLnBrk="0" hangingPunct="1">
        <a:spcBef>
          <a:spcPct val="0"/>
        </a:spcBef>
        <a:buNone/>
        <a:defRPr sz="2700" kern="1200">
          <a:solidFill>
            <a:srgbClr val="FFFFFF"/>
          </a:solidFill>
          <a:latin typeface=""/>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schacker@hria.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hyperlink" Target="mailto:hnelson@hria.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12445"/>
            <a:ext cx="9113124" cy="1484908"/>
          </a:xfrm>
        </p:spPr>
        <p:txBody>
          <a:bodyPr/>
          <a:lstStyle/>
          <a:p>
            <a:pPr algn="ctr">
              <a:lnSpc>
                <a:spcPct val="120000"/>
              </a:lnSpc>
              <a:spcBef>
                <a:spcPts val="0"/>
              </a:spcBef>
            </a:pPr>
            <a:br>
              <a:rPr lang="en-US" sz="2800" b="1" dirty="0">
                <a:solidFill>
                  <a:schemeClr val="accent1">
                    <a:lumMod val="75000"/>
                  </a:schemeClr>
                </a:solidFill>
                <a:latin typeface="+mn-lt"/>
              </a:rPr>
            </a:br>
            <a:r>
              <a:rPr lang="en-US" b="1" i="1" dirty="0">
                <a:solidFill>
                  <a:schemeClr val="accent1">
                    <a:lumMod val="75000"/>
                  </a:schemeClr>
                </a:solidFill>
                <a:latin typeface="+mn-lt"/>
              </a:rPr>
              <a:t>Promoting Sustainability for </a:t>
            </a:r>
            <a:br>
              <a:rPr lang="en-US" b="1" i="1" dirty="0">
                <a:solidFill>
                  <a:schemeClr val="accent1">
                    <a:lumMod val="75000"/>
                  </a:schemeClr>
                </a:solidFill>
                <a:latin typeface="+mn-lt"/>
              </a:rPr>
            </a:br>
            <a:r>
              <a:rPr lang="en-US" b="1" i="1" dirty="0">
                <a:solidFill>
                  <a:schemeClr val="accent1">
                    <a:lumMod val="75000"/>
                  </a:schemeClr>
                </a:solidFill>
                <a:latin typeface="+mn-lt"/>
              </a:rPr>
              <a:t>Community Health Worker-led </a:t>
            </a:r>
            <a:br>
              <a:rPr lang="en-US" b="1" i="1" dirty="0">
                <a:solidFill>
                  <a:schemeClr val="accent1">
                    <a:lumMod val="75000"/>
                  </a:schemeClr>
                </a:solidFill>
                <a:latin typeface="+mn-lt"/>
              </a:rPr>
            </a:br>
            <a:r>
              <a:rPr lang="en-US" b="1" i="1" dirty="0">
                <a:solidFill>
                  <a:schemeClr val="accent1">
                    <a:lumMod val="75000"/>
                  </a:schemeClr>
                </a:solidFill>
                <a:latin typeface="+mn-lt"/>
              </a:rPr>
              <a:t>Asthma Home Visiting </a:t>
            </a:r>
            <a:br>
              <a:rPr lang="en-US" sz="2800" b="1" dirty="0">
                <a:solidFill>
                  <a:schemeClr val="accent1">
                    <a:lumMod val="75000"/>
                  </a:schemeClr>
                </a:solidFill>
                <a:latin typeface="+mn-lt"/>
              </a:rPr>
            </a:br>
            <a:r>
              <a:rPr lang="en-US" sz="2400" b="1" dirty="0">
                <a:solidFill>
                  <a:schemeClr val="accent1">
                    <a:lumMod val="75000"/>
                  </a:schemeClr>
                </a:solidFill>
                <a:latin typeface="+mn-lt"/>
              </a:rPr>
              <a:t>Lessons from the </a:t>
            </a:r>
            <a:br>
              <a:rPr lang="en-US" sz="2400" b="1" dirty="0">
                <a:solidFill>
                  <a:schemeClr val="accent1">
                    <a:lumMod val="75000"/>
                  </a:schemeClr>
                </a:solidFill>
                <a:latin typeface="+mn-lt"/>
              </a:rPr>
            </a:br>
            <a:r>
              <a:rPr lang="en-US" sz="2400" b="1" dirty="0">
                <a:solidFill>
                  <a:schemeClr val="accent1">
                    <a:lumMod val="75000"/>
                  </a:schemeClr>
                </a:solidFill>
                <a:latin typeface="+mn-lt"/>
              </a:rPr>
              <a:t>New England Asthma Innovations Collaborative</a:t>
            </a:r>
            <a:br>
              <a:rPr lang="en-US" sz="2800" b="1" dirty="0">
                <a:solidFill>
                  <a:srgbClr val="496B7F"/>
                </a:solidFill>
                <a:latin typeface="+mn-lt"/>
              </a:rPr>
            </a:br>
            <a:br>
              <a:rPr lang="en-US" sz="2800" dirty="0"/>
            </a:br>
            <a:endParaRPr lang="en-US" sz="2800" b="1" dirty="0">
              <a:solidFill>
                <a:srgbClr val="496B7F"/>
              </a:solidFill>
            </a:endParaRPr>
          </a:p>
        </p:txBody>
      </p:sp>
      <p:sp>
        <p:nvSpPr>
          <p:cNvPr id="3" name="Subtitle 2"/>
          <p:cNvSpPr>
            <a:spLocks noGrp="1"/>
          </p:cNvSpPr>
          <p:nvPr>
            <p:ph type="subTitle" idx="1"/>
          </p:nvPr>
        </p:nvSpPr>
        <p:spPr>
          <a:xfrm>
            <a:off x="701772" y="4312445"/>
            <a:ext cx="7939768" cy="224640"/>
          </a:xfrm>
        </p:spPr>
        <p:txBody>
          <a:bodyPr/>
          <a:lstStyle/>
          <a:p>
            <a:r>
              <a:rPr lang="en-US" sz="1600" dirty="0">
                <a:solidFill>
                  <a:schemeClr val="bg1"/>
                </a:solidFill>
                <a:latin typeface="+mn-lt"/>
              </a:rPr>
              <a:t>Presented at the </a:t>
            </a:r>
            <a:r>
              <a:rPr lang="en-US" sz="1600" b="1" dirty="0">
                <a:latin typeface="+mn-lt"/>
              </a:rPr>
              <a:t>North Carolina Forum on Sustainable In-Home Asthma Management </a:t>
            </a:r>
            <a:endParaRPr lang="en-US" sz="1600" dirty="0">
              <a:latin typeface="+mn-lt"/>
            </a:endParaRPr>
          </a:p>
          <a:p>
            <a:r>
              <a:rPr lang="en-US" sz="1600" b="1" dirty="0">
                <a:solidFill>
                  <a:schemeClr val="bg1"/>
                </a:solidFill>
                <a:latin typeface="+mn-lt"/>
              </a:rPr>
              <a:t>Stacey Chacker</a:t>
            </a:r>
          </a:p>
          <a:p>
            <a:r>
              <a:rPr lang="en-US" sz="1600" b="1" dirty="0">
                <a:solidFill>
                  <a:schemeClr val="bg1"/>
                </a:solidFill>
                <a:latin typeface="+mn-lt"/>
              </a:rPr>
              <a:t>September 13, 2016</a:t>
            </a:r>
          </a:p>
          <a:p>
            <a:endParaRPr lang="en-US" sz="2000" dirty="0">
              <a:solidFill>
                <a:schemeClr val="bg1"/>
              </a:solidFill>
            </a:endParaRPr>
          </a:p>
          <a:p>
            <a:pPr algn="ctr"/>
            <a:endParaRPr lang="en-US" sz="2000" dirty="0">
              <a:solidFill>
                <a:schemeClr val="bg1"/>
              </a:solidFill>
            </a:endParaRPr>
          </a:p>
          <a:p>
            <a:pPr algn="ctr"/>
            <a:endParaRPr lang="en-US" sz="2000" dirty="0">
              <a:solidFill>
                <a:schemeClr val="bg1"/>
              </a:solidFill>
            </a:endParaRPr>
          </a:p>
          <a:p>
            <a:pPr algn="ctr"/>
            <a:endParaRPr lang="en-US" sz="2000" dirty="0">
              <a:solidFill>
                <a:schemeClr val="accent1">
                  <a:lumMod val="75000"/>
                </a:schemeClr>
              </a:solidFill>
            </a:endParaRPr>
          </a:p>
        </p:txBody>
      </p:sp>
      <p:sp>
        <p:nvSpPr>
          <p:cNvPr id="5" name="Title 1"/>
          <p:cNvSpPr txBox="1">
            <a:spLocks/>
          </p:cNvSpPr>
          <p:nvPr/>
        </p:nvSpPr>
        <p:spPr>
          <a:xfrm>
            <a:off x="396836" y="3052176"/>
            <a:ext cx="8549640" cy="430086"/>
          </a:xfrm>
          <a:prstGeom prst="rect">
            <a:avLst/>
          </a:prstGeom>
        </p:spPr>
        <p:txBody>
          <a:bodyPr vert="horz" lIns="91440" tIns="45720" rIns="91440" bIns="45720" rtlCol="0" anchor="ctr">
            <a:noAutofit/>
          </a:bodyPr>
          <a:lstStyle>
            <a:lvl1pPr algn="r" defTabSz="457200" rtl="0" eaLnBrk="1" latinLnBrk="0" hangingPunct="1">
              <a:spcBef>
                <a:spcPct val="0"/>
              </a:spcBef>
              <a:buNone/>
              <a:defRPr sz="3200" kern="1200">
                <a:solidFill>
                  <a:schemeClr val="bg1"/>
                </a:solidFill>
                <a:latin typeface=""/>
                <a:ea typeface="+mj-ea"/>
                <a:cs typeface="Arial"/>
              </a:defRPr>
            </a:lvl1pPr>
          </a:lstStyle>
          <a:p>
            <a:pPr algn="ctr">
              <a:lnSpc>
                <a:spcPct val="110000"/>
              </a:lnSpc>
              <a:spcBef>
                <a:spcPts val="0"/>
              </a:spcBef>
            </a:pPr>
            <a:endParaRPr lang="en-US" sz="2800" b="1" i="1" dirty="0">
              <a:solidFill>
                <a:srgbClr val="496B7F"/>
              </a:solidFill>
            </a:endParaRPr>
          </a:p>
        </p:txBody>
      </p:sp>
      <p:sp>
        <p:nvSpPr>
          <p:cNvPr id="4" name="TextBox 3"/>
          <p:cNvSpPr txBox="1"/>
          <p:nvPr/>
        </p:nvSpPr>
        <p:spPr>
          <a:xfrm>
            <a:off x="0" y="5991985"/>
            <a:ext cx="9113123" cy="707886"/>
          </a:xfrm>
          <a:prstGeom prst="rect">
            <a:avLst/>
          </a:prstGeom>
          <a:noFill/>
        </p:spPr>
        <p:txBody>
          <a:bodyPr wrap="square" rtlCol="0">
            <a:spAutoFit/>
          </a:bodyPr>
          <a:lstStyle/>
          <a:p>
            <a:pPr algn="r"/>
            <a:r>
              <a:rPr lang="en-US" sz="2000" b="1" i="1" dirty="0">
                <a:solidFill>
                  <a:schemeClr val="bg1"/>
                </a:solidFill>
              </a:rPr>
              <a:t>NEIAC is an initiative of Health Resources in Action’s </a:t>
            </a:r>
            <a:br>
              <a:rPr lang="en-US" sz="2000" b="1" i="1" dirty="0">
                <a:solidFill>
                  <a:schemeClr val="bg1"/>
                </a:solidFill>
              </a:rPr>
            </a:br>
            <a:r>
              <a:rPr lang="en-US" sz="2000" b="1" i="1" dirty="0">
                <a:solidFill>
                  <a:schemeClr val="bg1"/>
                </a:solidFill>
              </a:rPr>
              <a:t>Asthma Regional Council of New England </a:t>
            </a:r>
            <a:endParaRPr lang="en-US" sz="2000" dirty="0">
              <a:solidFill>
                <a:schemeClr val="bg1"/>
              </a:solidFill>
            </a:endParaRPr>
          </a:p>
        </p:txBody>
      </p:sp>
    </p:spTree>
    <p:extLst>
      <p:ext uri="{BB962C8B-B14F-4D97-AF65-F5344CB8AC3E}">
        <p14:creationId xmlns:p14="http://schemas.microsoft.com/office/powerpoint/2010/main" val="1924973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992"/>
            <a:ext cx="8229600" cy="469610"/>
          </a:xfrm>
        </p:spPr>
        <p:txBody>
          <a:bodyPr/>
          <a:lstStyle/>
          <a:p>
            <a:r>
              <a:rPr lang="en-US" b="1" dirty="0"/>
              <a:t>Asthma Control and Environmental Triggers</a:t>
            </a:r>
            <a:br>
              <a:rPr lang="en-US" dirty="0"/>
            </a:br>
            <a:endParaRPr lang="en-US" dirty="0"/>
          </a:p>
        </p:txBody>
      </p:sp>
      <p:sp>
        <p:nvSpPr>
          <p:cNvPr id="3" name="Date Placeholder 2"/>
          <p:cNvSpPr>
            <a:spLocks noGrp="1"/>
          </p:cNvSpPr>
          <p:nvPr>
            <p:ph type="dt" sz="half" idx="10"/>
          </p:nvPr>
        </p:nvSpPr>
        <p:spPr/>
        <p:txBody>
          <a:bodyPr/>
          <a:lstStyle/>
          <a:p>
            <a:fld id="{794345DD-4003-8B4C-9799-C122653977D7}" type="datetime4">
              <a:rPr lang="en-US" smtClean="0"/>
              <a:pPr/>
              <a:t>September 8, 2016</a:t>
            </a:fld>
            <a:endParaRPr lang="en-US"/>
          </a:p>
        </p:txBody>
      </p:sp>
      <p:sp>
        <p:nvSpPr>
          <p:cNvPr id="4" name="Footer Placeholder 3"/>
          <p:cNvSpPr>
            <a:spLocks noGrp="1"/>
          </p:cNvSpPr>
          <p:nvPr>
            <p:ph type="ftr" sz="quarter" idx="11"/>
          </p:nvPr>
        </p:nvSpPr>
        <p:spPr/>
        <p:txBody>
          <a:bodyPr/>
          <a:lstStyle/>
          <a:p>
            <a:r>
              <a:rPr lang="en-US"/>
              <a:t>|       Long Title of the Presentation and/or Meeting: Lorem ipsum dolore de sit</a:t>
            </a:r>
          </a:p>
        </p:txBody>
      </p:sp>
      <p:graphicFrame>
        <p:nvGraphicFramePr>
          <p:cNvPr id="6" name="Table 5"/>
          <p:cNvGraphicFramePr>
            <a:graphicFrameLocks noGrp="1"/>
          </p:cNvGraphicFramePr>
          <p:nvPr>
            <p:extLst>
              <p:ext uri="{D42A27DB-BD31-4B8C-83A1-F6EECF244321}">
                <p14:modId xmlns:p14="http://schemas.microsoft.com/office/powerpoint/2010/main" val="265418650"/>
              </p:ext>
            </p:extLst>
          </p:nvPr>
        </p:nvGraphicFramePr>
        <p:xfrm>
          <a:off x="1143718" y="1160520"/>
          <a:ext cx="5898766" cy="1533859"/>
        </p:xfrm>
        <a:graphic>
          <a:graphicData uri="http://schemas.openxmlformats.org/drawingml/2006/table">
            <a:tbl>
              <a:tblPr firstRow="1" firstCol="1" bandRow="1">
                <a:tableStyleId>{5C22544A-7EE6-4342-B048-85BDC9FD1C3A}</a:tableStyleId>
              </a:tblPr>
              <a:tblGrid>
                <a:gridCol w="2853265">
                  <a:extLst>
                    <a:ext uri="{9D8B030D-6E8A-4147-A177-3AD203B41FA5}">
                      <a16:colId xmlns:a16="http://schemas.microsoft.com/office/drawing/2014/main" val="2211976642"/>
                    </a:ext>
                  </a:extLst>
                </a:gridCol>
                <a:gridCol w="1535566">
                  <a:extLst>
                    <a:ext uri="{9D8B030D-6E8A-4147-A177-3AD203B41FA5}">
                      <a16:colId xmlns:a16="http://schemas.microsoft.com/office/drawing/2014/main" val="103559130"/>
                    </a:ext>
                  </a:extLst>
                </a:gridCol>
                <a:gridCol w="1509935">
                  <a:extLst>
                    <a:ext uri="{9D8B030D-6E8A-4147-A177-3AD203B41FA5}">
                      <a16:colId xmlns:a16="http://schemas.microsoft.com/office/drawing/2014/main" val="4058800171"/>
                    </a:ext>
                  </a:extLst>
                </a:gridCol>
              </a:tblGrid>
              <a:tr h="312240">
                <a:tc rowSpan="2">
                  <a:txBody>
                    <a:bodyPr/>
                    <a:lstStyle/>
                    <a:p>
                      <a:pPr marL="0" marR="0" algn="l">
                        <a:spcBef>
                          <a:spcPts val="0"/>
                        </a:spcBef>
                        <a:spcAft>
                          <a:spcPts val="0"/>
                        </a:spcAft>
                        <a:tabLst>
                          <a:tab pos="6115050" algn="l"/>
                        </a:tabLst>
                      </a:pPr>
                      <a:r>
                        <a:rPr lang="en-US" sz="1900" dirty="0">
                          <a:effectLst/>
                        </a:rPr>
                        <a:t>Asthma Control Categories</a:t>
                      </a:r>
                      <a:endParaRPr lang="en-US" sz="1900" dirty="0">
                        <a:effectLst/>
                        <a:latin typeface="Times New Roman" panose="02020603050405020304" pitchFamily="18" charset="0"/>
                        <a:ea typeface="Times New Roman" panose="02020603050405020304" pitchFamily="18" charset="0"/>
                      </a:endParaRPr>
                    </a:p>
                  </a:txBody>
                  <a:tcPr marL="125828" marR="125828" marT="0" marB="0"/>
                </a:tc>
                <a:tc gridSpan="2">
                  <a:txBody>
                    <a:bodyPr/>
                    <a:lstStyle/>
                    <a:p>
                      <a:pPr marL="0" marR="0" algn="ctr">
                        <a:spcBef>
                          <a:spcPts val="0"/>
                        </a:spcBef>
                        <a:spcAft>
                          <a:spcPts val="0"/>
                        </a:spcAft>
                        <a:tabLst>
                          <a:tab pos="6115050" algn="l"/>
                        </a:tabLst>
                      </a:pPr>
                      <a:r>
                        <a:rPr lang="en-US" sz="1900">
                          <a:effectLst/>
                        </a:rPr>
                        <a:t>Cumulative</a:t>
                      </a:r>
                      <a:endParaRPr lang="en-US" sz="1900">
                        <a:effectLst/>
                        <a:latin typeface="Times New Roman" panose="02020603050405020304" pitchFamily="18" charset="0"/>
                        <a:ea typeface="Times New Roman" panose="02020603050405020304" pitchFamily="18" charset="0"/>
                      </a:endParaRPr>
                    </a:p>
                  </a:txBody>
                  <a:tcPr marL="125828" marR="125828" marT="0" marB="0"/>
                </a:tc>
                <a:tc hMerge="1">
                  <a:txBody>
                    <a:bodyPr/>
                    <a:lstStyle/>
                    <a:p>
                      <a:endParaRPr lang="en-US"/>
                    </a:p>
                  </a:txBody>
                  <a:tcPr/>
                </a:tc>
                <a:extLst>
                  <a:ext uri="{0D108BD9-81ED-4DB2-BD59-A6C34878D82A}">
                    <a16:rowId xmlns:a16="http://schemas.microsoft.com/office/drawing/2014/main" val="2635234608"/>
                  </a:ext>
                </a:extLst>
              </a:tr>
              <a:tr h="312240">
                <a:tc vMerge="1">
                  <a:txBody>
                    <a:bodyPr/>
                    <a:lstStyle/>
                    <a:p>
                      <a:endParaRPr lang="en-US"/>
                    </a:p>
                  </a:txBody>
                  <a:tcPr/>
                </a:tc>
                <a:tc>
                  <a:txBody>
                    <a:bodyPr/>
                    <a:lstStyle/>
                    <a:p>
                      <a:pPr marL="0" marR="0" algn="ctr">
                        <a:spcBef>
                          <a:spcPts val="0"/>
                        </a:spcBef>
                        <a:spcAft>
                          <a:spcPts val="0"/>
                        </a:spcAft>
                        <a:tabLst>
                          <a:tab pos="6115050" algn="l"/>
                        </a:tabLst>
                      </a:pPr>
                      <a:r>
                        <a:rPr lang="en-US" sz="1900">
                          <a:effectLst/>
                        </a:rPr>
                        <a:t>Visit 1</a:t>
                      </a:r>
                      <a:endParaRPr lang="en-US" sz="1900">
                        <a:effectLst/>
                        <a:latin typeface="Times New Roman" panose="02020603050405020304" pitchFamily="18" charset="0"/>
                        <a:ea typeface="Times New Roman" panose="02020603050405020304" pitchFamily="18" charset="0"/>
                      </a:endParaRPr>
                    </a:p>
                  </a:txBody>
                  <a:tcPr marL="125828" marR="125828" marT="0" marB="0"/>
                </a:tc>
                <a:tc>
                  <a:txBody>
                    <a:bodyPr/>
                    <a:lstStyle/>
                    <a:p>
                      <a:pPr marL="0" marR="0" algn="ctr">
                        <a:spcBef>
                          <a:spcPts val="0"/>
                        </a:spcBef>
                        <a:spcAft>
                          <a:spcPts val="0"/>
                        </a:spcAft>
                        <a:tabLst>
                          <a:tab pos="6115050" algn="l"/>
                        </a:tabLst>
                      </a:pPr>
                      <a:r>
                        <a:rPr lang="en-US" sz="1900">
                          <a:effectLst/>
                        </a:rPr>
                        <a:t>Visit 3</a:t>
                      </a:r>
                      <a:endParaRPr lang="en-US" sz="1900">
                        <a:effectLst/>
                        <a:latin typeface="Times New Roman" panose="02020603050405020304" pitchFamily="18" charset="0"/>
                        <a:ea typeface="Times New Roman" panose="02020603050405020304" pitchFamily="18" charset="0"/>
                      </a:endParaRPr>
                    </a:p>
                  </a:txBody>
                  <a:tcPr marL="125828" marR="125828" marT="0" marB="0"/>
                </a:tc>
                <a:extLst>
                  <a:ext uri="{0D108BD9-81ED-4DB2-BD59-A6C34878D82A}">
                    <a16:rowId xmlns:a16="http://schemas.microsoft.com/office/drawing/2014/main" val="2009808933"/>
                  </a:ext>
                </a:extLst>
              </a:tr>
              <a:tr h="299424">
                <a:tc>
                  <a:txBody>
                    <a:bodyPr/>
                    <a:lstStyle/>
                    <a:p>
                      <a:pPr marL="0" marR="0" algn="l">
                        <a:spcBef>
                          <a:spcPts val="0"/>
                        </a:spcBef>
                        <a:spcAft>
                          <a:spcPts val="0"/>
                        </a:spcAft>
                        <a:tabLst>
                          <a:tab pos="6115050" algn="l"/>
                        </a:tabLst>
                      </a:pPr>
                      <a:r>
                        <a:rPr lang="en-US" sz="1900">
                          <a:effectLst/>
                        </a:rPr>
                        <a:t>Well controlled</a:t>
                      </a:r>
                      <a:endParaRPr lang="en-US" sz="1900">
                        <a:effectLst/>
                        <a:latin typeface="Times New Roman" panose="02020603050405020304" pitchFamily="18" charset="0"/>
                        <a:ea typeface="Times New Roman" panose="02020603050405020304" pitchFamily="18" charset="0"/>
                      </a:endParaRPr>
                    </a:p>
                  </a:txBody>
                  <a:tcPr marL="125828" marR="125828" marT="0" marB="0"/>
                </a:tc>
                <a:tc>
                  <a:txBody>
                    <a:bodyPr/>
                    <a:lstStyle/>
                    <a:p>
                      <a:pPr marL="0" marR="0" algn="ctr">
                        <a:spcBef>
                          <a:spcPts val="0"/>
                        </a:spcBef>
                        <a:spcAft>
                          <a:spcPts val="0"/>
                        </a:spcAft>
                        <a:tabLst>
                          <a:tab pos="6115050" algn="l"/>
                        </a:tabLst>
                      </a:pPr>
                      <a:r>
                        <a:rPr lang="en-US" sz="1900">
                          <a:effectLst/>
                        </a:rPr>
                        <a:t>22.9%</a:t>
                      </a:r>
                      <a:endParaRPr lang="en-US" sz="1900">
                        <a:effectLst/>
                        <a:latin typeface="Times New Roman" panose="02020603050405020304" pitchFamily="18" charset="0"/>
                        <a:ea typeface="Times New Roman" panose="02020603050405020304" pitchFamily="18" charset="0"/>
                      </a:endParaRPr>
                    </a:p>
                  </a:txBody>
                  <a:tcPr marL="125828" marR="125828" marT="0" marB="0"/>
                </a:tc>
                <a:tc>
                  <a:txBody>
                    <a:bodyPr/>
                    <a:lstStyle/>
                    <a:p>
                      <a:pPr marL="0" marR="0" algn="ctr">
                        <a:spcBef>
                          <a:spcPts val="0"/>
                        </a:spcBef>
                        <a:spcAft>
                          <a:spcPts val="0"/>
                        </a:spcAft>
                        <a:tabLst>
                          <a:tab pos="6115050" algn="l"/>
                        </a:tabLst>
                      </a:pPr>
                      <a:r>
                        <a:rPr lang="en-US" sz="1900">
                          <a:effectLst/>
                        </a:rPr>
                        <a:t>51.0%</a:t>
                      </a:r>
                      <a:endParaRPr lang="en-US" sz="1900">
                        <a:effectLst/>
                        <a:latin typeface="Times New Roman" panose="02020603050405020304" pitchFamily="18" charset="0"/>
                        <a:ea typeface="Times New Roman" panose="02020603050405020304" pitchFamily="18" charset="0"/>
                      </a:endParaRPr>
                    </a:p>
                  </a:txBody>
                  <a:tcPr marL="125828" marR="125828" marT="0" marB="0"/>
                </a:tc>
                <a:extLst>
                  <a:ext uri="{0D108BD9-81ED-4DB2-BD59-A6C34878D82A}">
                    <a16:rowId xmlns:a16="http://schemas.microsoft.com/office/drawing/2014/main" val="720729643"/>
                  </a:ext>
                </a:extLst>
              </a:tr>
              <a:tr h="320395">
                <a:tc>
                  <a:txBody>
                    <a:bodyPr/>
                    <a:lstStyle/>
                    <a:p>
                      <a:pPr marL="0" marR="0" algn="l">
                        <a:spcBef>
                          <a:spcPts val="0"/>
                        </a:spcBef>
                        <a:spcAft>
                          <a:spcPts val="0"/>
                        </a:spcAft>
                        <a:tabLst>
                          <a:tab pos="6115050" algn="l"/>
                        </a:tabLst>
                      </a:pPr>
                      <a:r>
                        <a:rPr lang="en-US" sz="1900">
                          <a:effectLst/>
                        </a:rPr>
                        <a:t>Not well controlled</a:t>
                      </a:r>
                      <a:endParaRPr lang="en-US" sz="1900">
                        <a:effectLst/>
                        <a:latin typeface="Times New Roman" panose="02020603050405020304" pitchFamily="18" charset="0"/>
                        <a:ea typeface="Times New Roman" panose="02020603050405020304" pitchFamily="18" charset="0"/>
                      </a:endParaRPr>
                    </a:p>
                  </a:txBody>
                  <a:tcPr marL="125828" marR="125828" marT="0" marB="0"/>
                </a:tc>
                <a:tc>
                  <a:txBody>
                    <a:bodyPr/>
                    <a:lstStyle/>
                    <a:p>
                      <a:pPr marL="0" marR="0" algn="ctr">
                        <a:spcBef>
                          <a:spcPts val="0"/>
                        </a:spcBef>
                        <a:spcAft>
                          <a:spcPts val="0"/>
                        </a:spcAft>
                        <a:tabLst>
                          <a:tab pos="6115050" algn="l"/>
                        </a:tabLst>
                      </a:pPr>
                      <a:r>
                        <a:rPr lang="en-US" sz="1900" dirty="0">
                          <a:effectLst/>
                        </a:rPr>
                        <a:t>45.3%</a:t>
                      </a:r>
                      <a:endParaRPr lang="en-US" sz="1900" dirty="0">
                        <a:effectLst/>
                        <a:latin typeface="Times New Roman" panose="02020603050405020304" pitchFamily="18" charset="0"/>
                        <a:ea typeface="Times New Roman" panose="02020603050405020304" pitchFamily="18" charset="0"/>
                      </a:endParaRPr>
                    </a:p>
                  </a:txBody>
                  <a:tcPr marL="125828" marR="125828" marT="0" marB="0"/>
                </a:tc>
                <a:tc>
                  <a:txBody>
                    <a:bodyPr/>
                    <a:lstStyle/>
                    <a:p>
                      <a:pPr marL="0" marR="0" algn="ctr">
                        <a:spcBef>
                          <a:spcPts val="0"/>
                        </a:spcBef>
                        <a:spcAft>
                          <a:spcPts val="0"/>
                        </a:spcAft>
                        <a:tabLst>
                          <a:tab pos="6115050" algn="l"/>
                        </a:tabLst>
                      </a:pPr>
                      <a:r>
                        <a:rPr lang="en-US" sz="1900">
                          <a:effectLst/>
                        </a:rPr>
                        <a:t>39.1%</a:t>
                      </a:r>
                      <a:endParaRPr lang="en-US" sz="1900">
                        <a:effectLst/>
                        <a:latin typeface="Times New Roman" panose="02020603050405020304" pitchFamily="18" charset="0"/>
                        <a:ea typeface="Times New Roman" panose="02020603050405020304" pitchFamily="18" charset="0"/>
                      </a:endParaRPr>
                    </a:p>
                  </a:txBody>
                  <a:tcPr marL="125828" marR="125828" marT="0" marB="0"/>
                </a:tc>
                <a:extLst>
                  <a:ext uri="{0D108BD9-81ED-4DB2-BD59-A6C34878D82A}">
                    <a16:rowId xmlns:a16="http://schemas.microsoft.com/office/drawing/2014/main" val="4120002513"/>
                  </a:ext>
                </a:extLst>
              </a:tr>
              <a:tr h="282750">
                <a:tc>
                  <a:txBody>
                    <a:bodyPr/>
                    <a:lstStyle/>
                    <a:p>
                      <a:pPr marL="0" marR="0" algn="l">
                        <a:spcBef>
                          <a:spcPts val="0"/>
                        </a:spcBef>
                        <a:spcAft>
                          <a:spcPts val="0"/>
                        </a:spcAft>
                        <a:tabLst>
                          <a:tab pos="6115050" algn="l"/>
                        </a:tabLst>
                      </a:pPr>
                      <a:r>
                        <a:rPr lang="en-US" sz="1900">
                          <a:effectLst/>
                        </a:rPr>
                        <a:t>Very Poorly controlled</a:t>
                      </a:r>
                      <a:endParaRPr lang="en-US" sz="1900">
                        <a:effectLst/>
                        <a:latin typeface="Times New Roman" panose="02020603050405020304" pitchFamily="18" charset="0"/>
                        <a:ea typeface="Times New Roman" panose="02020603050405020304" pitchFamily="18" charset="0"/>
                      </a:endParaRPr>
                    </a:p>
                  </a:txBody>
                  <a:tcPr marL="125828" marR="125828" marT="0" marB="0"/>
                </a:tc>
                <a:tc>
                  <a:txBody>
                    <a:bodyPr/>
                    <a:lstStyle/>
                    <a:p>
                      <a:pPr marL="0" marR="0" algn="ctr">
                        <a:spcBef>
                          <a:spcPts val="0"/>
                        </a:spcBef>
                        <a:spcAft>
                          <a:spcPts val="0"/>
                        </a:spcAft>
                        <a:tabLst>
                          <a:tab pos="6115050" algn="l"/>
                        </a:tabLst>
                      </a:pPr>
                      <a:r>
                        <a:rPr lang="en-US" sz="1900">
                          <a:effectLst/>
                        </a:rPr>
                        <a:t>31.7%</a:t>
                      </a:r>
                      <a:endParaRPr lang="en-US" sz="1900">
                        <a:effectLst/>
                        <a:latin typeface="Times New Roman" panose="02020603050405020304" pitchFamily="18" charset="0"/>
                        <a:ea typeface="Times New Roman" panose="02020603050405020304" pitchFamily="18" charset="0"/>
                      </a:endParaRPr>
                    </a:p>
                  </a:txBody>
                  <a:tcPr marL="125828" marR="125828" marT="0" marB="0"/>
                </a:tc>
                <a:tc>
                  <a:txBody>
                    <a:bodyPr/>
                    <a:lstStyle/>
                    <a:p>
                      <a:pPr marL="0" marR="0" algn="ctr">
                        <a:spcBef>
                          <a:spcPts val="0"/>
                        </a:spcBef>
                        <a:spcAft>
                          <a:spcPts val="0"/>
                        </a:spcAft>
                        <a:tabLst>
                          <a:tab pos="6115050" algn="l"/>
                        </a:tabLst>
                      </a:pPr>
                      <a:r>
                        <a:rPr lang="en-US" sz="1900" dirty="0">
                          <a:effectLst/>
                        </a:rPr>
                        <a:t>9.9%</a:t>
                      </a:r>
                      <a:endParaRPr lang="en-US" sz="1900" dirty="0">
                        <a:effectLst/>
                        <a:latin typeface="Times New Roman" panose="02020603050405020304" pitchFamily="18" charset="0"/>
                        <a:ea typeface="Times New Roman" panose="02020603050405020304" pitchFamily="18" charset="0"/>
                      </a:endParaRPr>
                    </a:p>
                  </a:txBody>
                  <a:tcPr marL="125828" marR="125828" marT="0" marB="0"/>
                </a:tc>
                <a:extLst>
                  <a:ext uri="{0D108BD9-81ED-4DB2-BD59-A6C34878D82A}">
                    <a16:rowId xmlns:a16="http://schemas.microsoft.com/office/drawing/2014/main" val="3102080074"/>
                  </a:ext>
                </a:extLst>
              </a:tr>
            </a:tbl>
          </a:graphicData>
        </a:graphic>
      </p:graphicFrame>
      <p:graphicFrame>
        <p:nvGraphicFramePr>
          <p:cNvPr id="7" name="Table 6"/>
          <p:cNvGraphicFramePr>
            <a:graphicFrameLocks noGrp="1"/>
          </p:cNvGraphicFramePr>
          <p:nvPr/>
        </p:nvGraphicFramePr>
        <p:xfrm>
          <a:off x="3225800" y="3391376"/>
          <a:ext cx="2692400" cy="1219835"/>
        </p:xfrm>
        <a:graphic>
          <a:graphicData uri="http://schemas.openxmlformats.org/drawingml/2006/table">
            <a:tbl>
              <a:tblPr firstRow="1" firstCol="1" bandRow="1">
                <a:tableStyleId>{5C22544A-7EE6-4342-B048-85BDC9FD1C3A}</a:tableStyleId>
              </a:tblPr>
              <a:tblGrid>
                <a:gridCol w="1103630">
                  <a:extLst>
                    <a:ext uri="{9D8B030D-6E8A-4147-A177-3AD203B41FA5}">
                      <a16:colId xmlns:a16="http://schemas.microsoft.com/office/drawing/2014/main" val="1382262536"/>
                    </a:ext>
                  </a:extLst>
                </a:gridCol>
                <a:gridCol w="794385">
                  <a:extLst>
                    <a:ext uri="{9D8B030D-6E8A-4147-A177-3AD203B41FA5}">
                      <a16:colId xmlns:a16="http://schemas.microsoft.com/office/drawing/2014/main" val="4179378036"/>
                    </a:ext>
                  </a:extLst>
                </a:gridCol>
                <a:gridCol w="794385">
                  <a:extLst>
                    <a:ext uri="{9D8B030D-6E8A-4147-A177-3AD203B41FA5}">
                      <a16:colId xmlns:a16="http://schemas.microsoft.com/office/drawing/2014/main" val="848637965"/>
                    </a:ext>
                  </a:extLst>
                </a:gridCol>
              </a:tblGrid>
              <a:tr h="141605">
                <a:tc rowSpan="2">
                  <a:txBody>
                    <a:bodyPr/>
                    <a:lstStyle/>
                    <a:p>
                      <a:pPr marL="0" marR="0" algn="ctr">
                        <a:spcBef>
                          <a:spcPts val="0"/>
                        </a:spcBef>
                        <a:spcAft>
                          <a:spcPts val="0"/>
                        </a:spcAft>
                        <a:tabLst>
                          <a:tab pos="6115050" algn="l"/>
                        </a:tabLst>
                      </a:pPr>
                      <a:r>
                        <a:rPr lang="en-US" sz="1000">
                          <a:effectLst/>
                        </a:rPr>
                        <a:t>Environmental Factor</a:t>
                      </a:r>
                      <a:endParaRPr lang="en-US" sz="10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lgn="ctr">
                        <a:spcBef>
                          <a:spcPts val="0"/>
                        </a:spcBef>
                        <a:spcAft>
                          <a:spcPts val="0"/>
                        </a:spcAft>
                        <a:tabLst>
                          <a:tab pos="6115050" algn="l"/>
                        </a:tabLst>
                      </a:pPr>
                      <a:r>
                        <a:rPr lang="en-US" sz="1000">
                          <a:effectLst/>
                        </a:rPr>
                        <a:t>Cumulative</a:t>
                      </a:r>
                      <a:endParaRPr lang="en-US" sz="10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938771156"/>
                  </a:ext>
                </a:extLst>
              </a:tr>
              <a:tr h="141605">
                <a:tc vMerge="1">
                  <a:txBody>
                    <a:bodyPr/>
                    <a:lstStyle/>
                    <a:p>
                      <a:endParaRPr lang="en-US"/>
                    </a:p>
                  </a:txBody>
                  <a:tcPr/>
                </a:tc>
                <a:tc>
                  <a:txBody>
                    <a:bodyPr/>
                    <a:lstStyle/>
                    <a:p>
                      <a:pPr marL="0" marR="0">
                        <a:spcBef>
                          <a:spcPts val="0"/>
                        </a:spcBef>
                        <a:spcAft>
                          <a:spcPts val="0"/>
                        </a:spcAft>
                        <a:tabLst>
                          <a:tab pos="6115050" algn="l"/>
                        </a:tabLst>
                      </a:pPr>
                      <a:r>
                        <a:rPr lang="en-US" sz="1000">
                          <a:effectLst/>
                        </a:rPr>
                        <a:t>Visit 1</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Visit 3</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93458768"/>
                  </a:ext>
                </a:extLst>
              </a:tr>
              <a:tr h="99060">
                <a:tc>
                  <a:txBody>
                    <a:bodyPr/>
                    <a:lstStyle/>
                    <a:p>
                      <a:pPr marL="0" marR="0">
                        <a:spcBef>
                          <a:spcPts val="0"/>
                        </a:spcBef>
                        <a:spcAft>
                          <a:spcPts val="0"/>
                        </a:spcAft>
                        <a:tabLst>
                          <a:tab pos="6115050" algn="l"/>
                        </a:tabLst>
                      </a:pPr>
                      <a:r>
                        <a:rPr lang="en-US" sz="1000">
                          <a:effectLst/>
                        </a:rPr>
                        <a:t>Mold</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46.6%</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34.2%</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61793858"/>
                  </a:ext>
                </a:extLst>
              </a:tr>
              <a:tr h="141605">
                <a:tc>
                  <a:txBody>
                    <a:bodyPr/>
                    <a:lstStyle/>
                    <a:p>
                      <a:pPr marL="0" marR="0">
                        <a:spcBef>
                          <a:spcPts val="0"/>
                        </a:spcBef>
                        <a:spcAft>
                          <a:spcPts val="0"/>
                        </a:spcAft>
                        <a:tabLst>
                          <a:tab pos="6115050" algn="l"/>
                        </a:tabLst>
                      </a:pPr>
                      <a:r>
                        <a:rPr lang="en-US" sz="1000">
                          <a:effectLst/>
                        </a:rPr>
                        <a:t>Pests</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36.1%</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25.6%</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69103584"/>
                  </a:ext>
                </a:extLst>
              </a:tr>
              <a:tr h="124460">
                <a:tc>
                  <a:txBody>
                    <a:bodyPr/>
                    <a:lstStyle/>
                    <a:p>
                      <a:pPr marL="0" marR="0">
                        <a:spcBef>
                          <a:spcPts val="0"/>
                        </a:spcBef>
                        <a:spcAft>
                          <a:spcPts val="0"/>
                        </a:spcAft>
                        <a:tabLst>
                          <a:tab pos="6115050" algn="l"/>
                        </a:tabLst>
                      </a:pPr>
                      <a:r>
                        <a:rPr lang="en-US" sz="1000">
                          <a:effectLst/>
                        </a:rPr>
                        <a:t>Smoke</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36.6%</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25.8%</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84978931"/>
                  </a:ext>
                </a:extLst>
              </a:tr>
              <a:tr h="55880">
                <a:tc>
                  <a:txBody>
                    <a:bodyPr/>
                    <a:lstStyle/>
                    <a:p>
                      <a:pPr marL="0" marR="0">
                        <a:spcBef>
                          <a:spcPts val="0"/>
                        </a:spcBef>
                        <a:spcAft>
                          <a:spcPts val="0"/>
                        </a:spcAft>
                        <a:tabLst>
                          <a:tab pos="6115050" algn="l"/>
                        </a:tabLst>
                      </a:pPr>
                      <a:r>
                        <a:rPr lang="en-US" sz="1000">
                          <a:effectLst/>
                        </a:rPr>
                        <a:t>Pets</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31.3%</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32.7%</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78636387"/>
                  </a:ext>
                </a:extLst>
              </a:tr>
              <a:tr h="153035">
                <a:tc>
                  <a:txBody>
                    <a:bodyPr/>
                    <a:lstStyle/>
                    <a:p>
                      <a:pPr marL="0" marR="0">
                        <a:spcBef>
                          <a:spcPts val="0"/>
                        </a:spcBef>
                        <a:spcAft>
                          <a:spcPts val="0"/>
                        </a:spcAft>
                        <a:tabLst>
                          <a:tab pos="6115050" algn="l"/>
                        </a:tabLst>
                      </a:pPr>
                      <a:r>
                        <a:rPr lang="en-US" sz="1000">
                          <a:effectLst/>
                        </a:rPr>
                        <a:t>Chemicals</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84.3%</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48.2%</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55298049"/>
                  </a:ext>
                </a:extLst>
              </a:tr>
              <a:tr h="124460">
                <a:tc>
                  <a:txBody>
                    <a:bodyPr/>
                    <a:lstStyle/>
                    <a:p>
                      <a:pPr marL="0" marR="0">
                        <a:spcBef>
                          <a:spcPts val="0"/>
                        </a:spcBef>
                        <a:spcAft>
                          <a:spcPts val="0"/>
                        </a:spcAft>
                        <a:tabLst>
                          <a:tab pos="6115050" algn="l"/>
                        </a:tabLst>
                      </a:pPr>
                      <a:r>
                        <a:rPr lang="en-US" sz="1000">
                          <a:effectLst/>
                        </a:rPr>
                        <a:t>Dust</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69.0%</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dirty="0">
                          <a:effectLst/>
                        </a:rPr>
                        <a:t>38.4%</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07014760"/>
                  </a:ext>
                </a:extLst>
              </a:tr>
            </a:tbl>
          </a:graphicData>
        </a:graphic>
      </p:graphicFrame>
      <p:graphicFrame>
        <p:nvGraphicFramePr>
          <p:cNvPr id="8" name="Table 7"/>
          <p:cNvGraphicFramePr>
            <a:graphicFrameLocks noGrp="1"/>
          </p:cNvGraphicFramePr>
          <p:nvPr/>
        </p:nvGraphicFramePr>
        <p:xfrm>
          <a:off x="3225800" y="3391376"/>
          <a:ext cx="2692400" cy="1219835"/>
        </p:xfrm>
        <a:graphic>
          <a:graphicData uri="http://schemas.openxmlformats.org/drawingml/2006/table">
            <a:tbl>
              <a:tblPr firstRow="1" firstCol="1" bandRow="1">
                <a:tableStyleId>{5C22544A-7EE6-4342-B048-85BDC9FD1C3A}</a:tableStyleId>
              </a:tblPr>
              <a:tblGrid>
                <a:gridCol w="1103630">
                  <a:extLst>
                    <a:ext uri="{9D8B030D-6E8A-4147-A177-3AD203B41FA5}">
                      <a16:colId xmlns:a16="http://schemas.microsoft.com/office/drawing/2014/main" val="1846424911"/>
                    </a:ext>
                  </a:extLst>
                </a:gridCol>
                <a:gridCol w="794385">
                  <a:extLst>
                    <a:ext uri="{9D8B030D-6E8A-4147-A177-3AD203B41FA5}">
                      <a16:colId xmlns:a16="http://schemas.microsoft.com/office/drawing/2014/main" val="3783614229"/>
                    </a:ext>
                  </a:extLst>
                </a:gridCol>
                <a:gridCol w="794385">
                  <a:extLst>
                    <a:ext uri="{9D8B030D-6E8A-4147-A177-3AD203B41FA5}">
                      <a16:colId xmlns:a16="http://schemas.microsoft.com/office/drawing/2014/main" val="2567283921"/>
                    </a:ext>
                  </a:extLst>
                </a:gridCol>
              </a:tblGrid>
              <a:tr h="141605">
                <a:tc rowSpan="2">
                  <a:txBody>
                    <a:bodyPr/>
                    <a:lstStyle/>
                    <a:p>
                      <a:pPr marL="0" marR="0" algn="ctr">
                        <a:spcBef>
                          <a:spcPts val="0"/>
                        </a:spcBef>
                        <a:spcAft>
                          <a:spcPts val="0"/>
                        </a:spcAft>
                        <a:tabLst>
                          <a:tab pos="6115050" algn="l"/>
                        </a:tabLst>
                      </a:pPr>
                      <a:r>
                        <a:rPr lang="en-US" sz="1000">
                          <a:effectLst/>
                        </a:rPr>
                        <a:t>Environmental Factor</a:t>
                      </a:r>
                      <a:endParaRPr lang="en-US" sz="10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lgn="ctr">
                        <a:spcBef>
                          <a:spcPts val="0"/>
                        </a:spcBef>
                        <a:spcAft>
                          <a:spcPts val="0"/>
                        </a:spcAft>
                        <a:tabLst>
                          <a:tab pos="6115050" algn="l"/>
                        </a:tabLst>
                      </a:pPr>
                      <a:r>
                        <a:rPr lang="en-US" sz="1000">
                          <a:effectLst/>
                        </a:rPr>
                        <a:t>Cumulative</a:t>
                      </a:r>
                      <a:endParaRPr lang="en-US" sz="10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929285274"/>
                  </a:ext>
                </a:extLst>
              </a:tr>
              <a:tr h="141605">
                <a:tc vMerge="1">
                  <a:txBody>
                    <a:bodyPr/>
                    <a:lstStyle/>
                    <a:p>
                      <a:endParaRPr lang="en-US"/>
                    </a:p>
                  </a:txBody>
                  <a:tcPr/>
                </a:tc>
                <a:tc>
                  <a:txBody>
                    <a:bodyPr/>
                    <a:lstStyle/>
                    <a:p>
                      <a:pPr marL="0" marR="0">
                        <a:spcBef>
                          <a:spcPts val="0"/>
                        </a:spcBef>
                        <a:spcAft>
                          <a:spcPts val="0"/>
                        </a:spcAft>
                        <a:tabLst>
                          <a:tab pos="6115050" algn="l"/>
                        </a:tabLst>
                      </a:pPr>
                      <a:r>
                        <a:rPr lang="en-US" sz="1000">
                          <a:effectLst/>
                        </a:rPr>
                        <a:t>Visit 1</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Visit 3</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53868828"/>
                  </a:ext>
                </a:extLst>
              </a:tr>
              <a:tr h="99060">
                <a:tc>
                  <a:txBody>
                    <a:bodyPr/>
                    <a:lstStyle/>
                    <a:p>
                      <a:pPr marL="0" marR="0">
                        <a:spcBef>
                          <a:spcPts val="0"/>
                        </a:spcBef>
                        <a:spcAft>
                          <a:spcPts val="0"/>
                        </a:spcAft>
                        <a:tabLst>
                          <a:tab pos="6115050" algn="l"/>
                        </a:tabLst>
                      </a:pPr>
                      <a:r>
                        <a:rPr lang="en-US" sz="1000">
                          <a:effectLst/>
                        </a:rPr>
                        <a:t>Mold</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46.6%</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34.2%</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75825934"/>
                  </a:ext>
                </a:extLst>
              </a:tr>
              <a:tr h="141605">
                <a:tc>
                  <a:txBody>
                    <a:bodyPr/>
                    <a:lstStyle/>
                    <a:p>
                      <a:pPr marL="0" marR="0">
                        <a:spcBef>
                          <a:spcPts val="0"/>
                        </a:spcBef>
                        <a:spcAft>
                          <a:spcPts val="0"/>
                        </a:spcAft>
                        <a:tabLst>
                          <a:tab pos="6115050" algn="l"/>
                        </a:tabLst>
                      </a:pPr>
                      <a:r>
                        <a:rPr lang="en-US" sz="1000">
                          <a:effectLst/>
                        </a:rPr>
                        <a:t>Pests</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36.1%</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25.6%</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70268190"/>
                  </a:ext>
                </a:extLst>
              </a:tr>
              <a:tr h="124460">
                <a:tc>
                  <a:txBody>
                    <a:bodyPr/>
                    <a:lstStyle/>
                    <a:p>
                      <a:pPr marL="0" marR="0">
                        <a:spcBef>
                          <a:spcPts val="0"/>
                        </a:spcBef>
                        <a:spcAft>
                          <a:spcPts val="0"/>
                        </a:spcAft>
                        <a:tabLst>
                          <a:tab pos="6115050" algn="l"/>
                        </a:tabLst>
                      </a:pPr>
                      <a:r>
                        <a:rPr lang="en-US" sz="1000">
                          <a:effectLst/>
                        </a:rPr>
                        <a:t>Smoke</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36.6%</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25.8%</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98148761"/>
                  </a:ext>
                </a:extLst>
              </a:tr>
              <a:tr h="55880">
                <a:tc>
                  <a:txBody>
                    <a:bodyPr/>
                    <a:lstStyle/>
                    <a:p>
                      <a:pPr marL="0" marR="0">
                        <a:spcBef>
                          <a:spcPts val="0"/>
                        </a:spcBef>
                        <a:spcAft>
                          <a:spcPts val="0"/>
                        </a:spcAft>
                        <a:tabLst>
                          <a:tab pos="6115050" algn="l"/>
                        </a:tabLst>
                      </a:pPr>
                      <a:r>
                        <a:rPr lang="en-US" sz="1000">
                          <a:effectLst/>
                        </a:rPr>
                        <a:t>Pets</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31.3%</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32.7%</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02634907"/>
                  </a:ext>
                </a:extLst>
              </a:tr>
              <a:tr h="153035">
                <a:tc>
                  <a:txBody>
                    <a:bodyPr/>
                    <a:lstStyle/>
                    <a:p>
                      <a:pPr marL="0" marR="0">
                        <a:spcBef>
                          <a:spcPts val="0"/>
                        </a:spcBef>
                        <a:spcAft>
                          <a:spcPts val="0"/>
                        </a:spcAft>
                        <a:tabLst>
                          <a:tab pos="6115050" algn="l"/>
                        </a:tabLst>
                      </a:pPr>
                      <a:r>
                        <a:rPr lang="en-US" sz="1000">
                          <a:effectLst/>
                        </a:rPr>
                        <a:t>Chemicals</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84.3%</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48.2%</a:t>
                      </a:r>
                      <a:endParaRPr lang="en-US"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25717994"/>
                  </a:ext>
                </a:extLst>
              </a:tr>
              <a:tr h="124460">
                <a:tc>
                  <a:txBody>
                    <a:bodyPr/>
                    <a:lstStyle/>
                    <a:p>
                      <a:pPr marL="0" marR="0">
                        <a:spcBef>
                          <a:spcPts val="0"/>
                        </a:spcBef>
                        <a:spcAft>
                          <a:spcPts val="0"/>
                        </a:spcAft>
                        <a:tabLst>
                          <a:tab pos="6115050" algn="l"/>
                        </a:tabLst>
                      </a:pPr>
                      <a:r>
                        <a:rPr lang="en-US" sz="1000">
                          <a:effectLst/>
                        </a:rPr>
                        <a:t>Dust</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a:effectLst/>
                        </a:rPr>
                        <a:t>69.0%</a:t>
                      </a:r>
                      <a:endParaRPr lang="en-US"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tabLst>
                          <a:tab pos="6115050" algn="l"/>
                        </a:tabLst>
                      </a:pPr>
                      <a:r>
                        <a:rPr lang="en-US" sz="1000" dirty="0">
                          <a:effectLst/>
                        </a:rPr>
                        <a:t>38.4%</a:t>
                      </a:r>
                      <a:endParaRPr lang="en-US"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4537518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542244793"/>
              </p:ext>
            </p:extLst>
          </p:nvPr>
        </p:nvGraphicFramePr>
        <p:xfrm>
          <a:off x="1725862" y="3010736"/>
          <a:ext cx="5035884" cy="2316480"/>
        </p:xfrm>
        <a:graphic>
          <a:graphicData uri="http://schemas.openxmlformats.org/drawingml/2006/table">
            <a:tbl>
              <a:tblPr firstRow="1" firstCol="1" bandRow="1">
                <a:tableStyleId>{5C22544A-7EE6-4342-B048-85BDC9FD1C3A}</a:tableStyleId>
              </a:tblPr>
              <a:tblGrid>
                <a:gridCol w="2064238">
                  <a:extLst>
                    <a:ext uri="{9D8B030D-6E8A-4147-A177-3AD203B41FA5}">
                      <a16:colId xmlns:a16="http://schemas.microsoft.com/office/drawing/2014/main" val="4123613273"/>
                    </a:ext>
                  </a:extLst>
                </a:gridCol>
                <a:gridCol w="1485823">
                  <a:extLst>
                    <a:ext uri="{9D8B030D-6E8A-4147-A177-3AD203B41FA5}">
                      <a16:colId xmlns:a16="http://schemas.microsoft.com/office/drawing/2014/main" val="2224816495"/>
                    </a:ext>
                  </a:extLst>
                </a:gridCol>
                <a:gridCol w="1485823">
                  <a:extLst>
                    <a:ext uri="{9D8B030D-6E8A-4147-A177-3AD203B41FA5}">
                      <a16:colId xmlns:a16="http://schemas.microsoft.com/office/drawing/2014/main" val="2005992874"/>
                    </a:ext>
                  </a:extLst>
                </a:gridCol>
              </a:tblGrid>
              <a:tr h="285051">
                <a:tc rowSpan="2">
                  <a:txBody>
                    <a:bodyPr/>
                    <a:lstStyle/>
                    <a:p>
                      <a:pPr marL="0" marR="0" algn="ctr">
                        <a:spcBef>
                          <a:spcPts val="0"/>
                        </a:spcBef>
                        <a:spcAft>
                          <a:spcPts val="0"/>
                        </a:spcAft>
                        <a:tabLst>
                          <a:tab pos="6115050" algn="l"/>
                        </a:tabLst>
                      </a:pPr>
                      <a:r>
                        <a:rPr lang="en-US" sz="1900">
                          <a:effectLst/>
                        </a:rPr>
                        <a:t>Environmental Factor</a:t>
                      </a:r>
                      <a:endParaRPr lang="en-US" sz="1900">
                        <a:effectLst/>
                        <a:latin typeface="Times New Roman" panose="02020603050405020304" pitchFamily="18" charset="0"/>
                        <a:ea typeface="Times New Roman" panose="02020603050405020304" pitchFamily="18" charset="0"/>
                      </a:endParaRPr>
                    </a:p>
                  </a:txBody>
                  <a:tcPr marL="128273" marR="128273" marT="0" marB="0"/>
                </a:tc>
                <a:tc gridSpan="2">
                  <a:txBody>
                    <a:bodyPr/>
                    <a:lstStyle/>
                    <a:p>
                      <a:pPr marL="0" marR="0" algn="ctr">
                        <a:spcBef>
                          <a:spcPts val="0"/>
                        </a:spcBef>
                        <a:spcAft>
                          <a:spcPts val="0"/>
                        </a:spcAft>
                        <a:tabLst>
                          <a:tab pos="6115050" algn="l"/>
                        </a:tabLst>
                      </a:pPr>
                      <a:r>
                        <a:rPr lang="en-US" sz="1900" dirty="0">
                          <a:effectLst/>
                        </a:rPr>
                        <a:t>Cumulative</a:t>
                      </a:r>
                      <a:endParaRPr lang="en-US" sz="1900" dirty="0">
                        <a:effectLst/>
                        <a:latin typeface="Times New Roman" panose="02020603050405020304" pitchFamily="18" charset="0"/>
                        <a:ea typeface="Times New Roman" panose="02020603050405020304" pitchFamily="18" charset="0"/>
                      </a:endParaRPr>
                    </a:p>
                  </a:txBody>
                  <a:tcPr marL="128273" marR="128273" marT="0" marB="0"/>
                </a:tc>
                <a:tc hMerge="1">
                  <a:txBody>
                    <a:bodyPr/>
                    <a:lstStyle/>
                    <a:p>
                      <a:endParaRPr lang="en-US"/>
                    </a:p>
                  </a:txBody>
                  <a:tcPr/>
                </a:tc>
                <a:extLst>
                  <a:ext uri="{0D108BD9-81ED-4DB2-BD59-A6C34878D82A}">
                    <a16:rowId xmlns:a16="http://schemas.microsoft.com/office/drawing/2014/main" val="3462590284"/>
                  </a:ext>
                </a:extLst>
              </a:tr>
              <a:tr h="285051">
                <a:tc vMerge="1">
                  <a:txBody>
                    <a:bodyPr/>
                    <a:lstStyle/>
                    <a:p>
                      <a:endParaRPr lang="en-US"/>
                    </a:p>
                  </a:txBody>
                  <a:tcPr/>
                </a:tc>
                <a:tc>
                  <a:txBody>
                    <a:bodyPr/>
                    <a:lstStyle/>
                    <a:p>
                      <a:pPr marL="0" marR="0">
                        <a:spcBef>
                          <a:spcPts val="0"/>
                        </a:spcBef>
                        <a:spcAft>
                          <a:spcPts val="0"/>
                        </a:spcAft>
                        <a:tabLst>
                          <a:tab pos="6115050" algn="l"/>
                        </a:tabLst>
                      </a:pPr>
                      <a:r>
                        <a:rPr lang="en-US" sz="1900" dirty="0">
                          <a:effectLst/>
                        </a:rPr>
                        <a:t>Visit 1</a:t>
                      </a:r>
                      <a:endParaRPr lang="en-US" sz="1900" dirty="0">
                        <a:effectLst/>
                        <a:latin typeface="Times New Roman" panose="02020603050405020304" pitchFamily="18" charset="0"/>
                        <a:ea typeface="Times New Roman" panose="02020603050405020304" pitchFamily="18" charset="0"/>
                      </a:endParaRPr>
                    </a:p>
                  </a:txBody>
                  <a:tcPr marL="128273" marR="128273" marT="0" marB="0"/>
                </a:tc>
                <a:tc>
                  <a:txBody>
                    <a:bodyPr/>
                    <a:lstStyle/>
                    <a:p>
                      <a:pPr marL="0" marR="0">
                        <a:spcBef>
                          <a:spcPts val="0"/>
                        </a:spcBef>
                        <a:spcAft>
                          <a:spcPts val="0"/>
                        </a:spcAft>
                        <a:tabLst>
                          <a:tab pos="6115050" algn="l"/>
                        </a:tabLst>
                      </a:pPr>
                      <a:r>
                        <a:rPr lang="en-US" sz="1900">
                          <a:effectLst/>
                        </a:rPr>
                        <a:t>Visit 3</a:t>
                      </a:r>
                      <a:endParaRPr lang="en-US" sz="1900">
                        <a:effectLst/>
                        <a:latin typeface="Times New Roman" panose="02020603050405020304" pitchFamily="18" charset="0"/>
                        <a:ea typeface="Times New Roman" panose="02020603050405020304" pitchFamily="18" charset="0"/>
                      </a:endParaRPr>
                    </a:p>
                  </a:txBody>
                  <a:tcPr marL="128273" marR="128273" marT="0" marB="0"/>
                </a:tc>
                <a:extLst>
                  <a:ext uri="{0D108BD9-81ED-4DB2-BD59-A6C34878D82A}">
                    <a16:rowId xmlns:a16="http://schemas.microsoft.com/office/drawing/2014/main" val="34468034"/>
                  </a:ext>
                </a:extLst>
              </a:tr>
              <a:tr h="285051">
                <a:tc>
                  <a:txBody>
                    <a:bodyPr/>
                    <a:lstStyle/>
                    <a:p>
                      <a:pPr marL="0" marR="0">
                        <a:spcBef>
                          <a:spcPts val="0"/>
                        </a:spcBef>
                        <a:spcAft>
                          <a:spcPts val="0"/>
                        </a:spcAft>
                        <a:tabLst>
                          <a:tab pos="6115050" algn="l"/>
                        </a:tabLst>
                      </a:pPr>
                      <a:r>
                        <a:rPr lang="en-US" sz="1900">
                          <a:effectLst/>
                        </a:rPr>
                        <a:t>Mold</a:t>
                      </a:r>
                      <a:endParaRPr lang="en-US" sz="1900">
                        <a:effectLst/>
                        <a:latin typeface="Times New Roman" panose="02020603050405020304" pitchFamily="18" charset="0"/>
                        <a:ea typeface="Times New Roman" panose="02020603050405020304" pitchFamily="18" charset="0"/>
                      </a:endParaRPr>
                    </a:p>
                  </a:txBody>
                  <a:tcPr marL="128273" marR="128273" marT="0" marB="0"/>
                </a:tc>
                <a:tc>
                  <a:txBody>
                    <a:bodyPr/>
                    <a:lstStyle/>
                    <a:p>
                      <a:pPr marL="0" marR="0">
                        <a:spcBef>
                          <a:spcPts val="0"/>
                        </a:spcBef>
                        <a:spcAft>
                          <a:spcPts val="0"/>
                        </a:spcAft>
                        <a:tabLst>
                          <a:tab pos="6115050" algn="l"/>
                        </a:tabLst>
                      </a:pPr>
                      <a:r>
                        <a:rPr lang="en-US" sz="1900" dirty="0">
                          <a:effectLst/>
                        </a:rPr>
                        <a:t>46.6%</a:t>
                      </a:r>
                      <a:endParaRPr lang="en-US" sz="1900" dirty="0">
                        <a:effectLst/>
                        <a:latin typeface="Times New Roman" panose="02020603050405020304" pitchFamily="18" charset="0"/>
                        <a:ea typeface="Times New Roman" panose="02020603050405020304" pitchFamily="18" charset="0"/>
                      </a:endParaRPr>
                    </a:p>
                  </a:txBody>
                  <a:tcPr marL="128273" marR="128273" marT="0" marB="0"/>
                </a:tc>
                <a:tc>
                  <a:txBody>
                    <a:bodyPr/>
                    <a:lstStyle/>
                    <a:p>
                      <a:pPr marL="0" marR="0">
                        <a:spcBef>
                          <a:spcPts val="0"/>
                        </a:spcBef>
                        <a:spcAft>
                          <a:spcPts val="0"/>
                        </a:spcAft>
                        <a:tabLst>
                          <a:tab pos="6115050" algn="l"/>
                        </a:tabLst>
                      </a:pPr>
                      <a:r>
                        <a:rPr lang="en-US" sz="1900">
                          <a:effectLst/>
                        </a:rPr>
                        <a:t>34.2%</a:t>
                      </a:r>
                      <a:endParaRPr lang="en-US" sz="1900">
                        <a:effectLst/>
                        <a:latin typeface="Times New Roman" panose="02020603050405020304" pitchFamily="18" charset="0"/>
                        <a:ea typeface="Times New Roman" panose="02020603050405020304" pitchFamily="18" charset="0"/>
                      </a:endParaRPr>
                    </a:p>
                  </a:txBody>
                  <a:tcPr marL="128273" marR="128273" marT="0" marB="0"/>
                </a:tc>
                <a:extLst>
                  <a:ext uri="{0D108BD9-81ED-4DB2-BD59-A6C34878D82A}">
                    <a16:rowId xmlns:a16="http://schemas.microsoft.com/office/drawing/2014/main" val="3490838201"/>
                  </a:ext>
                </a:extLst>
              </a:tr>
              <a:tr h="285051">
                <a:tc>
                  <a:txBody>
                    <a:bodyPr/>
                    <a:lstStyle/>
                    <a:p>
                      <a:pPr marL="0" marR="0">
                        <a:spcBef>
                          <a:spcPts val="0"/>
                        </a:spcBef>
                        <a:spcAft>
                          <a:spcPts val="0"/>
                        </a:spcAft>
                        <a:tabLst>
                          <a:tab pos="6115050" algn="l"/>
                        </a:tabLst>
                      </a:pPr>
                      <a:r>
                        <a:rPr lang="en-US" sz="1900">
                          <a:effectLst/>
                        </a:rPr>
                        <a:t>Pests</a:t>
                      </a:r>
                      <a:endParaRPr lang="en-US" sz="1900">
                        <a:effectLst/>
                        <a:latin typeface="Times New Roman" panose="02020603050405020304" pitchFamily="18" charset="0"/>
                        <a:ea typeface="Times New Roman" panose="02020603050405020304" pitchFamily="18" charset="0"/>
                      </a:endParaRPr>
                    </a:p>
                  </a:txBody>
                  <a:tcPr marL="128273" marR="128273" marT="0" marB="0"/>
                </a:tc>
                <a:tc>
                  <a:txBody>
                    <a:bodyPr/>
                    <a:lstStyle/>
                    <a:p>
                      <a:pPr marL="0" marR="0">
                        <a:spcBef>
                          <a:spcPts val="0"/>
                        </a:spcBef>
                        <a:spcAft>
                          <a:spcPts val="0"/>
                        </a:spcAft>
                        <a:tabLst>
                          <a:tab pos="6115050" algn="l"/>
                        </a:tabLst>
                      </a:pPr>
                      <a:r>
                        <a:rPr lang="en-US" sz="1900">
                          <a:effectLst/>
                        </a:rPr>
                        <a:t>36.1%</a:t>
                      </a:r>
                      <a:endParaRPr lang="en-US" sz="1900">
                        <a:effectLst/>
                        <a:latin typeface="Times New Roman" panose="02020603050405020304" pitchFamily="18" charset="0"/>
                        <a:ea typeface="Times New Roman" panose="02020603050405020304" pitchFamily="18" charset="0"/>
                      </a:endParaRPr>
                    </a:p>
                  </a:txBody>
                  <a:tcPr marL="128273" marR="128273" marT="0" marB="0"/>
                </a:tc>
                <a:tc>
                  <a:txBody>
                    <a:bodyPr/>
                    <a:lstStyle/>
                    <a:p>
                      <a:pPr marL="0" marR="0">
                        <a:spcBef>
                          <a:spcPts val="0"/>
                        </a:spcBef>
                        <a:spcAft>
                          <a:spcPts val="0"/>
                        </a:spcAft>
                        <a:tabLst>
                          <a:tab pos="6115050" algn="l"/>
                        </a:tabLst>
                      </a:pPr>
                      <a:r>
                        <a:rPr lang="en-US" sz="1900">
                          <a:effectLst/>
                        </a:rPr>
                        <a:t>25.6%</a:t>
                      </a:r>
                      <a:endParaRPr lang="en-US" sz="1900">
                        <a:effectLst/>
                        <a:latin typeface="Times New Roman" panose="02020603050405020304" pitchFamily="18" charset="0"/>
                        <a:ea typeface="Times New Roman" panose="02020603050405020304" pitchFamily="18" charset="0"/>
                      </a:endParaRPr>
                    </a:p>
                  </a:txBody>
                  <a:tcPr marL="128273" marR="128273" marT="0" marB="0"/>
                </a:tc>
                <a:extLst>
                  <a:ext uri="{0D108BD9-81ED-4DB2-BD59-A6C34878D82A}">
                    <a16:rowId xmlns:a16="http://schemas.microsoft.com/office/drawing/2014/main" val="3582063944"/>
                  </a:ext>
                </a:extLst>
              </a:tr>
              <a:tr h="285051">
                <a:tc>
                  <a:txBody>
                    <a:bodyPr/>
                    <a:lstStyle/>
                    <a:p>
                      <a:pPr marL="0" marR="0">
                        <a:spcBef>
                          <a:spcPts val="0"/>
                        </a:spcBef>
                        <a:spcAft>
                          <a:spcPts val="0"/>
                        </a:spcAft>
                        <a:tabLst>
                          <a:tab pos="6115050" algn="l"/>
                        </a:tabLst>
                      </a:pPr>
                      <a:r>
                        <a:rPr lang="en-US" sz="1900">
                          <a:effectLst/>
                        </a:rPr>
                        <a:t>Smoke</a:t>
                      </a:r>
                      <a:endParaRPr lang="en-US" sz="1900">
                        <a:effectLst/>
                        <a:latin typeface="Times New Roman" panose="02020603050405020304" pitchFamily="18" charset="0"/>
                        <a:ea typeface="Times New Roman" panose="02020603050405020304" pitchFamily="18" charset="0"/>
                      </a:endParaRPr>
                    </a:p>
                  </a:txBody>
                  <a:tcPr marL="128273" marR="128273" marT="0" marB="0"/>
                </a:tc>
                <a:tc>
                  <a:txBody>
                    <a:bodyPr/>
                    <a:lstStyle/>
                    <a:p>
                      <a:pPr marL="0" marR="0">
                        <a:spcBef>
                          <a:spcPts val="0"/>
                        </a:spcBef>
                        <a:spcAft>
                          <a:spcPts val="0"/>
                        </a:spcAft>
                        <a:tabLst>
                          <a:tab pos="6115050" algn="l"/>
                        </a:tabLst>
                      </a:pPr>
                      <a:r>
                        <a:rPr lang="en-US" sz="1900">
                          <a:effectLst/>
                        </a:rPr>
                        <a:t>36.6%</a:t>
                      </a:r>
                      <a:endParaRPr lang="en-US" sz="1900">
                        <a:effectLst/>
                        <a:latin typeface="Times New Roman" panose="02020603050405020304" pitchFamily="18" charset="0"/>
                        <a:ea typeface="Times New Roman" panose="02020603050405020304" pitchFamily="18" charset="0"/>
                      </a:endParaRPr>
                    </a:p>
                  </a:txBody>
                  <a:tcPr marL="128273" marR="128273" marT="0" marB="0"/>
                </a:tc>
                <a:tc>
                  <a:txBody>
                    <a:bodyPr/>
                    <a:lstStyle/>
                    <a:p>
                      <a:pPr marL="0" marR="0">
                        <a:spcBef>
                          <a:spcPts val="0"/>
                        </a:spcBef>
                        <a:spcAft>
                          <a:spcPts val="0"/>
                        </a:spcAft>
                        <a:tabLst>
                          <a:tab pos="6115050" algn="l"/>
                        </a:tabLst>
                      </a:pPr>
                      <a:r>
                        <a:rPr lang="en-US" sz="1900">
                          <a:effectLst/>
                        </a:rPr>
                        <a:t>25.8%</a:t>
                      </a:r>
                      <a:endParaRPr lang="en-US" sz="1900">
                        <a:effectLst/>
                        <a:latin typeface="Times New Roman" panose="02020603050405020304" pitchFamily="18" charset="0"/>
                        <a:ea typeface="Times New Roman" panose="02020603050405020304" pitchFamily="18" charset="0"/>
                      </a:endParaRPr>
                    </a:p>
                  </a:txBody>
                  <a:tcPr marL="128273" marR="128273" marT="0" marB="0"/>
                </a:tc>
                <a:extLst>
                  <a:ext uri="{0D108BD9-81ED-4DB2-BD59-A6C34878D82A}">
                    <a16:rowId xmlns:a16="http://schemas.microsoft.com/office/drawing/2014/main" val="3121022206"/>
                  </a:ext>
                </a:extLst>
              </a:tr>
              <a:tr h="285051">
                <a:tc>
                  <a:txBody>
                    <a:bodyPr/>
                    <a:lstStyle/>
                    <a:p>
                      <a:pPr marL="0" marR="0">
                        <a:spcBef>
                          <a:spcPts val="0"/>
                        </a:spcBef>
                        <a:spcAft>
                          <a:spcPts val="0"/>
                        </a:spcAft>
                        <a:tabLst>
                          <a:tab pos="6115050" algn="l"/>
                        </a:tabLst>
                      </a:pPr>
                      <a:r>
                        <a:rPr lang="en-US" sz="1900">
                          <a:effectLst/>
                        </a:rPr>
                        <a:t>Pets</a:t>
                      </a:r>
                      <a:endParaRPr lang="en-US" sz="1900">
                        <a:effectLst/>
                        <a:latin typeface="Times New Roman" panose="02020603050405020304" pitchFamily="18" charset="0"/>
                        <a:ea typeface="Times New Roman" panose="02020603050405020304" pitchFamily="18" charset="0"/>
                      </a:endParaRPr>
                    </a:p>
                  </a:txBody>
                  <a:tcPr marL="128273" marR="128273" marT="0" marB="0"/>
                </a:tc>
                <a:tc>
                  <a:txBody>
                    <a:bodyPr/>
                    <a:lstStyle/>
                    <a:p>
                      <a:pPr marL="0" marR="0">
                        <a:spcBef>
                          <a:spcPts val="0"/>
                        </a:spcBef>
                        <a:spcAft>
                          <a:spcPts val="0"/>
                        </a:spcAft>
                        <a:tabLst>
                          <a:tab pos="6115050" algn="l"/>
                        </a:tabLst>
                      </a:pPr>
                      <a:r>
                        <a:rPr lang="en-US" sz="1900">
                          <a:effectLst/>
                        </a:rPr>
                        <a:t>31.3%</a:t>
                      </a:r>
                      <a:endParaRPr lang="en-US" sz="1900">
                        <a:effectLst/>
                        <a:latin typeface="Times New Roman" panose="02020603050405020304" pitchFamily="18" charset="0"/>
                        <a:ea typeface="Times New Roman" panose="02020603050405020304" pitchFamily="18" charset="0"/>
                      </a:endParaRPr>
                    </a:p>
                  </a:txBody>
                  <a:tcPr marL="128273" marR="128273" marT="0" marB="0"/>
                </a:tc>
                <a:tc>
                  <a:txBody>
                    <a:bodyPr/>
                    <a:lstStyle/>
                    <a:p>
                      <a:pPr marL="0" marR="0">
                        <a:spcBef>
                          <a:spcPts val="0"/>
                        </a:spcBef>
                        <a:spcAft>
                          <a:spcPts val="0"/>
                        </a:spcAft>
                        <a:tabLst>
                          <a:tab pos="6115050" algn="l"/>
                        </a:tabLst>
                      </a:pPr>
                      <a:r>
                        <a:rPr lang="en-US" sz="1900">
                          <a:effectLst/>
                        </a:rPr>
                        <a:t>32.7%</a:t>
                      </a:r>
                      <a:endParaRPr lang="en-US" sz="1900">
                        <a:effectLst/>
                        <a:latin typeface="Times New Roman" panose="02020603050405020304" pitchFamily="18" charset="0"/>
                        <a:ea typeface="Times New Roman" panose="02020603050405020304" pitchFamily="18" charset="0"/>
                      </a:endParaRPr>
                    </a:p>
                  </a:txBody>
                  <a:tcPr marL="128273" marR="128273" marT="0" marB="0"/>
                </a:tc>
                <a:extLst>
                  <a:ext uri="{0D108BD9-81ED-4DB2-BD59-A6C34878D82A}">
                    <a16:rowId xmlns:a16="http://schemas.microsoft.com/office/drawing/2014/main" val="2989265996"/>
                  </a:ext>
                </a:extLst>
              </a:tr>
              <a:tr h="286238">
                <a:tc>
                  <a:txBody>
                    <a:bodyPr/>
                    <a:lstStyle/>
                    <a:p>
                      <a:pPr marL="0" marR="0">
                        <a:spcBef>
                          <a:spcPts val="0"/>
                        </a:spcBef>
                        <a:spcAft>
                          <a:spcPts val="0"/>
                        </a:spcAft>
                        <a:tabLst>
                          <a:tab pos="6115050" algn="l"/>
                        </a:tabLst>
                      </a:pPr>
                      <a:r>
                        <a:rPr lang="en-US" sz="1900">
                          <a:effectLst/>
                        </a:rPr>
                        <a:t>Chemicals</a:t>
                      </a:r>
                      <a:endParaRPr lang="en-US" sz="1900">
                        <a:effectLst/>
                        <a:latin typeface="Times New Roman" panose="02020603050405020304" pitchFamily="18" charset="0"/>
                        <a:ea typeface="Times New Roman" panose="02020603050405020304" pitchFamily="18" charset="0"/>
                      </a:endParaRPr>
                    </a:p>
                  </a:txBody>
                  <a:tcPr marL="128273" marR="128273" marT="0" marB="0"/>
                </a:tc>
                <a:tc>
                  <a:txBody>
                    <a:bodyPr/>
                    <a:lstStyle/>
                    <a:p>
                      <a:pPr marL="0" marR="0">
                        <a:spcBef>
                          <a:spcPts val="0"/>
                        </a:spcBef>
                        <a:spcAft>
                          <a:spcPts val="0"/>
                        </a:spcAft>
                        <a:tabLst>
                          <a:tab pos="6115050" algn="l"/>
                        </a:tabLst>
                      </a:pPr>
                      <a:r>
                        <a:rPr lang="en-US" sz="1900">
                          <a:effectLst/>
                        </a:rPr>
                        <a:t>84.3%</a:t>
                      </a:r>
                      <a:endParaRPr lang="en-US" sz="1900">
                        <a:effectLst/>
                        <a:latin typeface="Times New Roman" panose="02020603050405020304" pitchFamily="18" charset="0"/>
                        <a:ea typeface="Times New Roman" panose="02020603050405020304" pitchFamily="18" charset="0"/>
                      </a:endParaRPr>
                    </a:p>
                  </a:txBody>
                  <a:tcPr marL="128273" marR="128273" marT="0" marB="0"/>
                </a:tc>
                <a:tc>
                  <a:txBody>
                    <a:bodyPr/>
                    <a:lstStyle/>
                    <a:p>
                      <a:pPr marL="0" marR="0">
                        <a:spcBef>
                          <a:spcPts val="0"/>
                        </a:spcBef>
                        <a:spcAft>
                          <a:spcPts val="0"/>
                        </a:spcAft>
                        <a:tabLst>
                          <a:tab pos="6115050" algn="l"/>
                        </a:tabLst>
                      </a:pPr>
                      <a:r>
                        <a:rPr lang="en-US" sz="1900">
                          <a:effectLst/>
                        </a:rPr>
                        <a:t>48.2%</a:t>
                      </a:r>
                      <a:endParaRPr lang="en-US" sz="1900">
                        <a:effectLst/>
                        <a:latin typeface="Times New Roman" panose="02020603050405020304" pitchFamily="18" charset="0"/>
                        <a:ea typeface="Times New Roman" panose="02020603050405020304" pitchFamily="18" charset="0"/>
                      </a:endParaRPr>
                    </a:p>
                  </a:txBody>
                  <a:tcPr marL="128273" marR="128273" marT="0" marB="0"/>
                </a:tc>
                <a:extLst>
                  <a:ext uri="{0D108BD9-81ED-4DB2-BD59-A6C34878D82A}">
                    <a16:rowId xmlns:a16="http://schemas.microsoft.com/office/drawing/2014/main" val="2446437390"/>
                  </a:ext>
                </a:extLst>
              </a:tr>
              <a:tr h="285051">
                <a:tc>
                  <a:txBody>
                    <a:bodyPr/>
                    <a:lstStyle/>
                    <a:p>
                      <a:pPr marL="0" marR="0">
                        <a:spcBef>
                          <a:spcPts val="0"/>
                        </a:spcBef>
                        <a:spcAft>
                          <a:spcPts val="0"/>
                        </a:spcAft>
                        <a:tabLst>
                          <a:tab pos="6115050" algn="l"/>
                        </a:tabLst>
                      </a:pPr>
                      <a:r>
                        <a:rPr lang="en-US" sz="1900">
                          <a:effectLst/>
                        </a:rPr>
                        <a:t>Dust</a:t>
                      </a:r>
                      <a:endParaRPr lang="en-US" sz="1900">
                        <a:effectLst/>
                        <a:latin typeface="Times New Roman" panose="02020603050405020304" pitchFamily="18" charset="0"/>
                        <a:ea typeface="Times New Roman" panose="02020603050405020304" pitchFamily="18" charset="0"/>
                      </a:endParaRPr>
                    </a:p>
                  </a:txBody>
                  <a:tcPr marL="128273" marR="128273" marT="0" marB="0"/>
                </a:tc>
                <a:tc>
                  <a:txBody>
                    <a:bodyPr/>
                    <a:lstStyle/>
                    <a:p>
                      <a:pPr marL="0" marR="0">
                        <a:spcBef>
                          <a:spcPts val="0"/>
                        </a:spcBef>
                        <a:spcAft>
                          <a:spcPts val="0"/>
                        </a:spcAft>
                        <a:tabLst>
                          <a:tab pos="6115050" algn="l"/>
                        </a:tabLst>
                      </a:pPr>
                      <a:r>
                        <a:rPr lang="en-US" sz="1900">
                          <a:effectLst/>
                        </a:rPr>
                        <a:t>69.0%</a:t>
                      </a:r>
                      <a:endParaRPr lang="en-US" sz="1900">
                        <a:effectLst/>
                        <a:latin typeface="Times New Roman" panose="02020603050405020304" pitchFamily="18" charset="0"/>
                        <a:ea typeface="Times New Roman" panose="02020603050405020304" pitchFamily="18" charset="0"/>
                      </a:endParaRPr>
                    </a:p>
                  </a:txBody>
                  <a:tcPr marL="128273" marR="128273" marT="0" marB="0"/>
                </a:tc>
                <a:tc>
                  <a:txBody>
                    <a:bodyPr/>
                    <a:lstStyle/>
                    <a:p>
                      <a:pPr marL="0" marR="0">
                        <a:spcBef>
                          <a:spcPts val="0"/>
                        </a:spcBef>
                        <a:spcAft>
                          <a:spcPts val="0"/>
                        </a:spcAft>
                        <a:tabLst>
                          <a:tab pos="6115050" algn="l"/>
                        </a:tabLst>
                      </a:pPr>
                      <a:r>
                        <a:rPr lang="en-US" sz="1900" dirty="0">
                          <a:effectLst/>
                        </a:rPr>
                        <a:t>38.4%</a:t>
                      </a:r>
                      <a:endParaRPr lang="en-US" sz="1900" dirty="0">
                        <a:effectLst/>
                        <a:latin typeface="Times New Roman" panose="02020603050405020304" pitchFamily="18" charset="0"/>
                        <a:ea typeface="Times New Roman" panose="02020603050405020304" pitchFamily="18" charset="0"/>
                      </a:endParaRPr>
                    </a:p>
                  </a:txBody>
                  <a:tcPr marL="128273" marR="128273" marT="0" marB="0"/>
                </a:tc>
                <a:extLst>
                  <a:ext uri="{0D108BD9-81ED-4DB2-BD59-A6C34878D82A}">
                    <a16:rowId xmlns:a16="http://schemas.microsoft.com/office/drawing/2014/main" val="160674685"/>
                  </a:ext>
                </a:extLst>
              </a:tr>
            </a:tbl>
          </a:graphicData>
        </a:graphic>
      </p:graphicFrame>
      <p:sp>
        <p:nvSpPr>
          <p:cNvPr id="12" name="TextBox 11"/>
          <p:cNvSpPr txBox="1"/>
          <p:nvPr/>
        </p:nvSpPr>
        <p:spPr>
          <a:xfrm>
            <a:off x="2150092" y="5820019"/>
            <a:ext cx="6452170" cy="276999"/>
          </a:xfrm>
          <a:prstGeom prst="rect">
            <a:avLst/>
          </a:prstGeom>
          <a:noFill/>
        </p:spPr>
        <p:txBody>
          <a:bodyPr wrap="square" rtlCol="0">
            <a:spAutoFit/>
          </a:bodyPr>
          <a:lstStyle/>
          <a:p>
            <a:r>
              <a:rPr lang="en-US" sz="1200" dirty="0"/>
              <a:t>Note: Differences between time intervals are statistically significant (</a:t>
            </a:r>
            <a:r>
              <a:rPr lang="en-US" sz="1200" i="1" dirty="0"/>
              <a:t>p</a:t>
            </a:r>
            <a:r>
              <a:rPr lang="en-US" sz="1200" dirty="0"/>
              <a:t> =.000*).</a:t>
            </a:r>
          </a:p>
        </p:txBody>
      </p:sp>
    </p:spTree>
    <p:extLst>
      <p:ext uri="{BB962C8B-B14F-4D97-AF65-F5344CB8AC3E}">
        <p14:creationId xmlns:p14="http://schemas.microsoft.com/office/powerpoint/2010/main" val="145304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 </a:t>
            </a:r>
            <a:r>
              <a:rPr lang="en-US" sz="3200" b="1" dirty="0"/>
              <a:t>Preliminary Economic Evaluation </a:t>
            </a:r>
            <a:endParaRPr lang="en-US" sz="3200" b="1" dirty="0">
              <a:latin typeface="+mj-lt"/>
            </a:endParaRPr>
          </a:p>
        </p:txBody>
      </p:sp>
      <p:sp>
        <p:nvSpPr>
          <p:cNvPr id="3" name="Rectangle 2"/>
          <p:cNvSpPr/>
          <p:nvPr/>
        </p:nvSpPr>
        <p:spPr>
          <a:xfrm>
            <a:off x="5928035" y="6308952"/>
            <a:ext cx="2137765" cy="307777"/>
          </a:xfrm>
          <a:prstGeom prst="rect">
            <a:avLst/>
          </a:prstGeom>
        </p:spPr>
        <p:txBody>
          <a:bodyPr wrap="none">
            <a:spAutoFit/>
          </a:bodyPr>
          <a:lstStyle/>
          <a:p>
            <a:r>
              <a:rPr lang="en-US" sz="1400" dirty="0"/>
              <a:t>Health Resources in Action</a:t>
            </a:r>
            <a:endParaRPr lang="en-US" sz="1400" i="1" dirty="0"/>
          </a:p>
        </p:txBody>
      </p:sp>
      <p:pic>
        <p:nvPicPr>
          <p:cNvPr id="7" name="Picture 6"/>
          <p:cNvPicPr>
            <a:picLocks noChangeAspect="1"/>
          </p:cNvPicPr>
          <p:nvPr/>
        </p:nvPicPr>
        <p:blipFill>
          <a:blip r:embed="rId3"/>
          <a:stretch>
            <a:fillRect/>
          </a:stretch>
        </p:blipFill>
        <p:spPr>
          <a:xfrm>
            <a:off x="4153832" y="3925019"/>
            <a:ext cx="5018639" cy="2252153"/>
          </a:xfrm>
          <a:prstGeom prst="rect">
            <a:avLst/>
          </a:prstGeom>
          <a:ln>
            <a:noFill/>
          </a:ln>
        </p:spPr>
      </p:pic>
      <p:sp>
        <p:nvSpPr>
          <p:cNvPr id="6" name="TextBox 5"/>
          <p:cNvSpPr txBox="1"/>
          <p:nvPr/>
        </p:nvSpPr>
        <p:spPr>
          <a:xfrm>
            <a:off x="1057585" y="1063841"/>
            <a:ext cx="8959692" cy="3477875"/>
          </a:xfrm>
          <a:prstGeom prst="rect">
            <a:avLst/>
          </a:prstGeom>
          <a:noFill/>
        </p:spPr>
        <p:txBody>
          <a:bodyPr wrap="square" rtlCol="0">
            <a:spAutoFit/>
          </a:bodyPr>
          <a:lstStyle/>
          <a:p>
            <a:r>
              <a:rPr lang="en-US" sz="2800" b="1" i="1" u="sng" dirty="0"/>
              <a:t>Claims and Encounter Data shows Decreases: </a:t>
            </a:r>
          </a:p>
          <a:p>
            <a:pPr marL="344488" lvl="1" indent="-285750">
              <a:buFont typeface="Arial" panose="020B0604020202020204" pitchFamily="34" charset="0"/>
              <a:buChar char="•"/>
            </a:pPr>
            <a:r>
              <a:rPr lang="en-US" sz="2600" dirty="0"/>
              <a:t>90% in asthma-related ER visits </a:t>
            </a:r>
            <a:r>
              <a:rPr lang="en-US" sz="2000" dirty="0"/>
              <a:t>(26% greater than comparison)</a:t>
            </a:r>
          </a:p>
          <a:p>
            <a:pPr marL="344488" lvl="1" indent="-285750">
              <a:buFont typeface="Arial" panose="020B0604020202020204" pitchFamily="34" charset="0"/>
              <a:buChar char="•"/>
            </a:pPr>
            <a:r>
              <a:rPr lang="en-US" sz="2600" dirty="0"/>
              <a:t>60% in overall ER visits </a:t>
            </a:r>
            <a:r>
              <a:rPr lang="en-US" sz="2000" dirty="0"/>
              <a:t>(14% greater than comparison)</a:t>
            </a:r>
          </a:p>
          <a:p>
            <a:pPr marL="344488" lvl="1" indent="-285750">
              <a:buFont typeface="Arial" panose="020B0604020202020204" pitchFamily="34" charset="0"/>
              <a:buChar char="•"/>
            </a:pPr>
            <a:r>
              <a:rPr lang="en-US" sz="2600" dirty="0"/>
              <a:t>80% in use of oral corticosteroid </a:t>
            </a:r>
            <a:r>
              <a:rPr lang="en-US" sz="2000" dirty="0"/>
              <a:t>(23% greater than comparison)</a:t>
            </a:r>
          </a:p>
          <a:p>
            <a:pPr marL="344488" lvl="1" indent="-285750">
              <a:buFont typeface="Arial" panose="020B0604020202020204" pitchFamily="34" charset="0"/>
              <a:buChar char="•"/>
            </a:pPr>
            <a:r>
              <a:rPr lang="en-US" sz="2600" dirty="0"/>
              <a:t>$1104 in total health care costs </a:t>
            </a:r>
          </a:p>
          <a:p>
            <a:pPr marL="58738" lvl="1"/>
            <a:endParaRPr lang="en-US" sz="1600" i="1" dirty="0"/>
          </a:p>
          <a:p>
            <a:pPr marL="58738" lvl="1"/>
            <a:r>
              <a:rPr lang="en-US" sz="1600" i="1" dirty="0"/>
              <a:t>Note: These results have not been verified by CMMI’s evaluator, and are based on </a:t>
            </a:r>
          </a:p>
          <a:p>
            <a:pPr marL="58738" lvl="1"/>
            <a:r>
              <a:rPr lang="en-US" sz="1600" i="1" dirty="0"/>
              <a:t>six months pre-post for 51 patients</a:t>
            </a:r>
          </a:p>
          <a:p>
            <a:pPr marL="58738" lvl="1"/>
            <a:endParaRPr lang="en-US" sz="1600" dirty="0"/>
          </a:p>
          <a:p>
            <a:pPr marL="344488" lvl="1" indent="-285750">
              <a:buFont typeface="Arial" panose="020B0604020202020204" pitchFamily="34" charset="0"/>
              <a:buChar char="•"/>
            </a:pPr>
            <a:endParaRPr lang="en-US" sz="2400" dirty="0"/>
          </a:p>
        </p:txBody>
      </p:sp>
      <p:sp>
        <p:nvSpPr>
          <p:cNvPr id="4" name="TextBox 3"/>
          <p:cNvSpPr txBox="1"/>
          <p:nvPr/>
        </p:nvSpPr>
        <p:spPr>
          <a:xfrm>
            <a:off x="255329" y="4871092"/>
            <a:ext cx="3898503" cy="1200329"/>
          </a:xfrm>
          <a:prstGeom prst="rect">
            <a:avLst/>
          </a:prstGeom>
          <a:noFill/>
        </p:spPr>
        <p:txBody>
          <a:bodyPr wrap="none" rtlCol="0">
            <a:spAutoFit/>
          </a:bodyPr>
          <a:lstStyle/>
          <a:p>
            <a:pPr marL="0" lvl="1"/>
            <a:r>
              <a:rPr lang="en-US" dirty="0"/>
              <a:t>Final economic analysis for 12 months </a:t>
            </a:r>
          </a:p>
          <a:p>
            <a:pPr marL="0" lvl="1"/>
            <a:r>
              <a:rPr lang="en-US" dirty="0"/>
              <a:t>pre-post in progress. Anticipate </a:t>
            </a:r>
          </a:p>
          <a:p>
            <a:pPr marL="0" lvl="1"/>
            <a:r>
              <a:rPr lang="en-US" dirty="0"/>
              <a:t>data for 600 patients. </a:t>
            </a:r>
          </a:p>
          <a:p>
            <a:endParaRPr lang="en-US" dirty="0"/>
          </a:p>
        </p:txBody>
      </p:sp>
      <p:sp>
        <p:nvSpPr>
          <p:cNvPr id="8" name="Down Arrow 7"/>
          <p:cNvSpPr/>
          <p:nvPr/>
        </p:nvSpPr>
        <p:spPr>
          <a:xfrm>
            <a:off x="231296" y="1320802"/>
            <a:ext cx="936755" cy="18911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558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2504" y="119716"/>
            <a:ext cx="8746077" cy="4696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700" kern="1200">
                <a:solidFill>
                  <a:srgbClr val="FFFFFF"/>
                </a:solidFill>
                <a:latin typeface=""/>
                <a:ea typeface="+mj-ea"/>
                <a:cs typeface="Arial"/>
              </a:defRPr>
            </a:lvl1pPr>
          </a:lstStyle>
          <a:p>
            <a:endParaRPr lang="en-US" sz="2800" b="1" dirty="0">
              <a:solidFill>
                <a:schemeClr val="tx1"/>
              </a:solidFill>
              <a:latin typeface="+mj-lt"/>
            </a:endParaRPr>
          </a:p>
          <a:p>
            <a:endParaRPr lang="en-US" sz="2800" b="1" dirty="0">
              <a:solidFill>
                <a:schemeClr val="tx1"/>
              </a:solidFill>
              <a:latin typeface="+mj-lt"/>
            </a:endParaRPr>
          </a:p>
          <a:p>
            <a:pPr lvl="0"/>
            <a:r>
              <a:rPr lang="en-US" sz="3600" b="1" dirty="0">
                <a:solidFill>
                  <a:schemeClr val="bg1"/>
                </a:solidFill>
                <a:latin typeface="+mn-lt"/>
              </a:rPr>
              <a:t>Other Program Benefits</a:t>
            </a:r>
          </a:p>
          <a:p>
            <a:pPr lvl="0"/>
            <a:endParaRPr lang="en-US" sz="3200" b="1" dirty="0">
              <a:solidFill>
                <a:schemeClr val="bg1"/>
              </a:solidFill>
              <a:latin typeface="+mn-lt"/>
            </a:endParaRPr>
          </a:p>
        </p:txBody>
      </p:sp>
      <p:sp>
        <p:nvSpPr>
          <p:cNvPr id="2" name="Rectangle 1"/>
          <p:cNvSpPr/>
          <p:nvPr/>
        </p:nvSpPr>
        <p:spPr>
          <a:xfrm>
            <a:off x="854440" y="681175"/>
            <a:ext cx="8711649" cy="646331"/>
          </a:xfrm>
          <a:prstGeom prst="rect">
            <a:avLst/>
          </a:prstGeom>
        </p:spPr>
        <p:txBody>
          <a:bodyPr wrap="square">
            <a:spAutoFit/>
          </a:bodyPr>
          <a:lstStyle/>
          <a:p>
            <a:endParaRPr lang="en-US" sz="1200" dirty="0"/>
          </a:p>
          <a:p>
            <a:pPr lvl="1"/>
            <a:endParaRPr lang="en-US" sz="1000" dirty="0">
              <a:latin typeface="+mj-lt"/>
            </a:endParaRPr>
          </a:p>
          <a:p>
            <a:pPr marL="742950" lvl="1" indent="-285750">
              <a:buFont typeface="Arial" panose="020B0604020202020204" pitchFamily="34" charset="0"/>
              <a:buChar char="•"/>
            </a:pPr>
            <a:endParaRPr lang="en-US" sz="1400" dirty="0">
              <a:latin typeface="+mj-lt"/>
            </a:endParaRPr>
          </a:p>
        </p:txBody>
      </p:sp>
      <p:sp>
        <p:nvSpPr>
          <p:cNvPr id="9" name="Footer Placeholder 3"/>
          <p:cNvSpPr txBox="1">
            <a:spLocks/>
          </p:cNvSpPr>
          <p:nvPr/>
        </p:nvSpPr>
        <p:spPr>
          <a:xfrm>
            <a:off x="6025837" y="6301718"/>
            <a:ext cx="4911090"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Health Resources in Action</a:t>
            </a:r>
            <a:endParaRPr lang="en-US" i="1" dirty="0">
              <a:solidFill>
                <a:schemeClr val="tx1"/>
              </a:solidFill>
            </a:endParaRPr>
          </a:p>
        </p:txBody>
      </p:sp>
      <p:sp>
        <p:nvSpPr>
          <p:cNvPr id="8" name="Rectangle 7"/>
          <p:cNvSpPr/>
          <p:nvPr/>
        </p:nvSpPr>
        <p:spPr>
          <a:xfrm>
            <a:off x="-625642" y="1256359"/>
            <a:ext cx="9769641" cy="4799775"/>
          </a:xfrm>
          <a:prstGeom prst="rect">
            <a:avLst/>
          </a:prstGeom>
        </p:spPr>
        <p:txBody>
          <a:bodyPr wrap="square">
            <a:spAutoFit/>
          </a:bodyPr>
          <a:lstStyle/>
          <a:p>
            <a:pPr marL="1257300" lvl="1" indent="-342900">
              <a:lnSpc>
                <a:spcPct val="115000"/>
              </a:lnSpc>
              <a:buFont typeface="Arial" panose="020B0604020202020204" pitchFamily="34" charset="0"/>
              <a:buChar char="•"/>
            </a:pPr>
            <a:r>
              <a:rPr lang="en-US" sz="3200" dirty="0">
                <a:ea typeface="Calibri" panose="020F0502020204030204" pitchFamily="34" charset="0"/>
                <a:cs typeface="Calibri" panose="020F0502020204030204" pitchFamily="34" charset="0"/>
              </a:rPr>
              <a:t>Better understanding of asthma and asthma meds</a:t>
            </a:r>
          </a:p>
          <a:p>
            <a:pPr marL="1257300" lvl="1" indent="-342900">
              <a:lnSpc>
                <a:spcPct val="115000"/>
              </a:lnSpc>
              <a:buFont typeface="Arial" panose="020B0604020202020204" pitchFamily="34" charset="0"/>
              <a:buChar char="•"/>
            </a:pPr>
            <a:endParaRPr lang="en-US" sz="1400" dirty="0">
              <a:ea typeface="Calibri" panose="020F0502020204030204" pitchFamily="34" charset="0"/>
              <a:cs typeface="Calibri" panose="020F0502020204030204" pitchFamily="34" charset="0"/>
            </a:endParaRPr>
          </a:p>
          <a:p>
            <a:pPr marL="1257300" lvl="1" indent="-342900">
              <a:lnSpc>
                <a:spcPct val="115000"/>
              </a:lnSpc>
              <a:buFont typeface="Arial" panose="020B0604020202020204" pitchFamily="34" charset="0"/>
              <a:buChar char="•"/>
            </a:pPr>
            <a:r>
              <a:rPr lang="en-US" sz="3200" dirty="0">
                <a:ea typeface="Calibri" panose="020F0502020204030204" pitchFamily="34" charset="0"/>
                <a:cs typeface="Calibri" panose="020F0502020204030204" pitchFamily="34" charset="0"/>
              </a:rPr>
              <a:t>Increase of use of Asthma Action Plans</a:t>
            </a:r>
          </a:p>
          <a:p>
            <a:pPr marL="1257300" lvl="1" indent="-342900">
              <a:lnSpc>
                <a:spcPct val="115000"/>
              </a:lnSpc>
              <a:buFont typeface="Arial" panose="020B0604020202020204" pitchFamily="34" charset="0"/>
              <a:buChar char="•"/>
            </a:pPr>
            <a:endParaRPr lang="en-US" sz="1200" dirty="0">
              <a:ea typeface="Calibri" panose="020F0502020204030204" pitchFamily="34" charset="0"/>
              <a:cs typeface="Calibri" panose="020F0502020204030204" pitchFamily="34" charset="0"/>
            </a:endParaRPr>
          </a:p>
          <a:p>
            <a:pPr marL="1257300" lvl="1" indent="-342900">
              <a:lnSpc>
                <a:spcPct val="115000"/>
              </a:lnSpc>
              <a:buFont typeface="Arial" panose="020B0604020202020204" pitchFamily="34" charset="0"/>
              <a:buChar char="•"/>
            </a:pPr>
            <a:r>
              <a:rPr lang="en-US" sz="3200" dirty="0">
                <a:ea typeface="Calibri" panose="020F0502020204030204" pitchFamily="34" charset="0"/>
                <a:cs typeface="Calibri" panose="020F0502020204030204" pitchFamily="34" charset="0"/>
              </a:rPr>
              <a:t>High caregiver satisfaction </a:t>
            </a:r>
          </a:p>
          <a:p>
            <a:pPr marL="1257300" lvl="1" indent="-342900">
              <a:lnSpc>
                <a:spcPct val="115000"/>
              </a:lnSpc>
              <a:buFont typeface="Arial" panose="020B0604020202020204" pitchFamily="34" charset="0"/>
              <a:buChar char="•"/>
            </a:pPr>
            <a:endParaRPr lang="en-US" sz="1200" dirty="0">
              <a:ea typeface="Calibri" panose="020F0502020204030204" pitchFamily="34" charset="0"/>
              <a:cs typeface="Calibri" panose="020F0502020204030204" pitchFamily="34" charset="0"/>
            </a:endParaRPr>
          </a:p>
          <a:p>
            <a:pPr marL="1257300" lvl="1" indent="-342900">
              <a:lnSpc>
                <a:spcPct val="115000"/>
              </a:lnSpc>
              <a:buFont typeface="Arial" panose="020B0604020202020204" pitchFamily="34" charset="0"/>
              <a:buChar char="•"/>
            </a:pPr>
            <a:r>
              <a:rPr lang="en-US" sz="3200" dirty="0">
                <a:ea typeface="Calibri" panose="020F0502020204030204" pitchFamily="34" charset="0"/>
                <a:cs typeface="Calibri" panose="020F0502020204030204" pitchFamily="34" charset="0"/>
              </a:rPr>
              <a:t>Families receive referrals for social services </a:t>
            </a:r>
          </a:p>
          <a:p>
            <a:pPr marL="1257300" lvl="1" indent="-342900">
              <a:lnSpc>
                <a:spcPct val="115000"/>
              </a:lnSpc>
              <a:buFont typeface="Arial" panose="020B0604020202020204" pitchFamily="34" charset="0"/>
              <a:buChar char="•"/>
            </a:pPr>
            <a:endParaRPr lang="en-US" sz="1200" dirty="0">
              <a:ea typeface="Calibri" panose="020F0502020204030204" pitchFamily="34" charset="0"/>
              <a:cs typeface="Calibri" panose="020F0502020204030204" pitchFamily="34" charset="0"/>
            </a:endParaRPr>
          </a:p>
          <a:p>
            <a:pPr marL="1257300" lvl="1" indent="-342900">
              <a:lnSpc>
                <a:spcPct val="115000"/>
              </a:lnSpc>
              <a:buFont typeface="Arial" panose="020B0604020202020204" pitchFamily="34" charset="0"/>
              <a:buChar char="•"/>
            </a:pPr>
            <a:r>
              <a:rPr lang="en-US" sz="3200" dirty="0">
                <a:ea typeface="Calibri" panose="020F0502020204030204" pitchFamily="34" charset="0"/>
                <a:cs typeface="Calibri" panose="020F0502020204030204" pitchFamily="34" charset="0"/>
              </a:rPr>
              <a:t>Benefits may extend to all household members from participation</a:t>
            </a:r>
          </a:p>
          <a:p>
            <a:pPr marL="457200" marR="0">
              <a:lnSpc>
                <a:spcPct val="115000"/>
              </a:lnSpc>
              <a:spcBef>
                <a:spcPts val="0"/>
              </a:spcBef>
              <a:spcAft>
                <a:spcPts val="0"/>
              </a:spcAft>
            </a:pPr>
            <a:endParaRPr lang="en-US"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685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77484" y="230636"/>
            <a:ext cx="9144000" cy="4696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700" kern="1200">
                <a:solidFill>
                  <a:srgbClr val="FFFFFF"/>
                </a:solidFill>
                <a:latin typeface=""/>
                <a:ea typeface="+mj-ea"/>
                <a:cs typeface="Arial"/>
              </a:defRPr>
            </a:lvl1pPr>
          </a:lstStyle>
          <a:p>
            <a:r>
              <a:rPr lang="en-US" sz="3600" b="1" dirty="0">
                <a:latin typeface="+mj-lt"/>
              </a:rPr>
              <a:t>Payers as Partners </a:t>
            </a:r>
          </a:p>
        </p:txBody>
      </p:sp>
      <p:sp>
        <p:nvSpPr>
          <p:cNvPr id="7" name="Rectangle 6"/>
          <p:cNvSpPr/>
          <p:nvPr/>
        </p:nvSpPr>
        <p:spPr>
          <a:xfrm>
            <a:off x="472440" y="938539"/>
            <a:ext cx="8455803" cy="954107"/>
          </a:xfrm>
          <a:prstGeom prst="rect">
            <a:avLst/>
          </a:prstGeom>
        </p:spPr>
        <p:txBody>
          <a:bodyPr wrap="square">
            <a:spAutoFit/>
          </a:bodyPr>
          <a:lstStyle/>
          <a:p>
            <a:pPr lvl="1" indent="-457200">
              <a:buFont typeface="Arial" panose="020B0604020202020204" pitchFamily="34" charset="0"/>
              <a:buChar char="•"/>
            </a:pPr>
            <a:endParaRPr lang="en-US" sz="2800" dirty="0">
              <a:latin typeface="+mj-lt"/>
            </a:endParaRPr>
          </a:p>
          <a:p>
            <a:pPr lvl="2" indent="-457200">
              <a:buFont typeface="Arial" panose="020B0604020202020204" pitchFamily="34" charset="0"/>
              <a:buChar char="•"/>
            </a:pPr>
            <a:endParaRPr lang="en-US" sz="2800" dirty="0">
              <a:latin typeface="+mj-lt"/>
            </a:endParaRPr>
          </a:p>
        </p:txBody>
      </p:sp>
      <p:sp>
        <p:nvSpPr>
          <p:cNvPr id="9" name="Footer Placeholder 3"/>
          <p:cNvSpPr>
            <a:spLocks noGrp="1"/>
          </p:cNvSpPr>
          <p:nvPr>
            <p:ph type="ftr" sz="quarter" idx="11"/>
          </p:nvPr>
        </p:nvSpPr>
        <p:spPr>
          <a:xfrm>
            <a:off x="2840386" y="6307233"/>
            <a:ext cx="4911090" cy="365125"/>
          </a:xfrm>
        </p:spPr>
        <p:txBody>
          <a:bodyPr/>
          <a:lstStyle/>
          <a:p>
            <a:pPr algn="r"/>
            <a:r>
              <a:rPr lang="en-US" b="1" dirty="0">
                <a:solidFill>
                  <a:schemeClr val="tx1"/>
                </a:solidFill>
              </a:rPr>
              <a:t>Health Resources in Action</a:t>
            </a:r>
            <a:endParaRPr lang="en-US" i="1" dirty="0">
              <a:solidFill>
                <a:schemeClr val="tx1"/>
              </a:solidFill>
            </a:endParaRPr>
          </a:p>
        </p:txBody>
      </p:sp>
      <p:sp>
        <p:nvSpPr>
          <p:cNvPr id="3" name="Rectangle 2"/>
          <p:cNvSpPr/>
          <p:nvPr/>
        </p:nvSpPr>
        <p:spPr>
          <a:xfrm>
            <a:off x="610059" y="1044254"/>
            <a:ext cx="8180564" cy="4801314"/>
          </a:xfrm>
          <a:prstGeom prst="rect">
            <a:avLst/>
          </a:prstGeom>
        </p:spPr>
        <p:txBody>
          <a:bodyPr wrap="square">
            <a:spAutoFit/>
          </a:bodyPr>
          <a:lstStyle/>
          <a:p>
            <a:pPr marL="171450" indent="-171450">
              <a:buFont typeface="Arial" panose="020B0604020202020204" pitchFamily="34" charset="0"/>
              <a:buChar char="•"/>
            </a:pPr>
            <a:r>
              <a:rPr lang="en-US" sz="2400" b="1" dirty="0">
                <a:ea typeface="Calibri" panose="020F0502020204030204" pitchFamily="34" charset="0"/>
                <a:cs typeface="Times New Roman" panose="02020603050405020304" pitchFamily="18" charset="0"/>
              </a:rPr>
              <a:t>Invite/recruit early in process  </a:t>
            </a:r>
            <a:r>
              <a:rPr lang="en-US" sz="2400" dirty="0">
                <a:ea typeface="Calibri" panose="020F0502020204030204" pitchFamily="34" charset="0"/>
                <a:cs typeface="Times New Roman" panose="02020603050405020304" pitchFamily="18" charset="0"/>
              </a:rPr>
              <a:t>- start with Medical Directors </a:t>
            </a:r>
          </a:p>
          <a:p>
            <a:endParaRPr lang="en-US" sz="1000" dirty="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2400" b="1" dirty="0">
                <a:ea typeface="Calibri" panose="020F0502020204030204" pitchFamily="34" charset="0"/>
                <a:cs typeface="Times New Roman" panose="02020603050405020304" pitchFamily="18" charset="0"/>
              </a:rPr>
              <a:t>Outline problem and program goal </a:t>
            </a:r>
          </a:p>
          <a:p>
            <a:endParaRPr lang="en-US" sz="1000" b="1" dirty="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2400" b="1" dirty="0">
                <a:ea typeface="Calibri" panose="020F0502020204030204" pitchFamily="34" charset="0"/>
                <a:cs typeface="Times New Roman" panose="02020603050405020304" pitchFamily="18" charset="0"/>
              </a:rPr>
              <a:t>Emphasize possible benefits – e.g. </a:t>
            </a:r>
          </a:p>
          <a:p>
            <a:pPr marL="742950" marR="0" lvl="1" indent="-285750">
              <a:spcBef>
                <a:spcPts val="0"/>
              </a:spcBef>
              <a:spcAft>
                <a:spcPts val="0"/>
              </a:spcAft>
              <a:buFont typeface="Courier New" panose="02070309020205020404" pitchFamily="49" charset="0"/>
              <a:buChar char="o"/>
            </a:pPr>
            <a:r>
              <a:rPr lang="en-US" sz="2000" dirty="0">
                <a:ea typeface="Calibri" panose="020F0502020204030204" pitchFamily="34" charset="0"/>
                <a:cs typeface="Times New Roman" panose="02020603050405020304" pitchFamily="18" charset="0"/>
              </a:rPr>
              <a:t>Members receive high-quality services, reducing utilization</a:t>
            </a:r>
          </a:p>
          <a:p>
            <a:pPr marL="742950" marR="0" lvl="1" indent="-285750">
              <a:spcBef>
                <a:spcPts val="0"/>
              </a:spcBef>
              <a:spcAft>
                <a:spcPts val="0"/>
              </a:spcAft>
              <a:buFont typeface="Courier New" panose="02070309020205020404" pitchFamily="49" charset="0"/>
              <a:buChar char="o"/>
            </a:pPr>
            <a:r>
              <a:rPr lang="en-US" sz="2000" dirty="0">
                <a:ea typeface="Calibri" panose="020F0502020204030204" pitchFamily="34" charset="0"/>
                <a:cs typeface="Times New Roman" panose="02020603050405020304" pitchFamily="18" charset="0"/>
              </a:rPr>
              <a:t>Capacity built in payer’s service area</a:t>
            </a:r>
          </a:p>
          <a:p>
            <a:pPr marL="742950" marR="0" lvl="1" indent="-285750">
              <a:spcBef>
                <a:spcPts val="0"/>
              </a:spcBef>
              <a:spcAft>
                <a:spcPts val="0"/>
              </a:spcAft>
              <a:buFont typeface="Courier New" panose="02070309020205020404" pitchFamily="49" charset="0"/>
              <a:buChar char="o"/>
            </a:pPr>
            <a:r>
              <a:rPr lang="en-US" sz="2000" dirty="0">
                <a:ea typeface="Calibri" panose="020F0502020204030204" pitchFamily="34" charset="0"/>
                <a:cs typeface="Times New Roman" panose="02020603050405020304" pitchFamily="18" charset="0"/>
              </a:rPr>
              <a:t>May compliment payer’s case management services</a:t>
            </a:r>
          </a:p>
          <a:p>
            <a:pPr marL="742950" marR="0" lvl="1" indent="-285750">
              <a:spcBef>
                <a:spcPts val="0"/>
              </a:spcBef>
              <a:spcAft>
                <a:spcPts val="0"/>
              </a:spcAft>
              <a:buFont typeface="Courier New" panose="02070309020205020404" pitchFamily="49" charset="0"/>
              <a:buChar char="o"/>
            </a:pPr>
            <a:r>
              <a:rPr lang="en-US" sz="2000" dirty="0">
                <a:ea typeface="Calibri" panose="020F0502020204030204" pitchFamily="34" charset="0"/>
                <a:cs typeface="Times New Roman" panose="02020603050405020304" pitchFamily="18" charset="0"/>
              </a:rPr>
              <a:t>Payer gets data on health outcomes, quality of life and cost</a:t>
            </a:r>
          </a:p>
          <a:p>
            <a:pPr marL="742950" marR="0" lvl="1" indent="-285750">
              <a:spcBef>
                <a:spcPts val="0"/>
              </a:spcBef>
              <a:spcAft>
                <a:spcPts val="0"/>
              </a:spcAft>
              <a:buFont typeface="Courier New" panose="02070309020205020404" pitchFamily="49" charset="0"/>
              <a:buChar char="o"/>
            </a:pPr>
            <a:r>
              <a:rPr lang="en-US" sz="2000" dirty="0">
                <a:ea typeface="Calibri" panose="020F0502020204030204" pitchFamily="34" charset="0"/>
                <a:cs typeface="Times New Roman" panose="02020603050405020304" pitchFamily="18" charset="0"/>
              </a:rPr>
              <a:t>Recognition  </a:t>
            </a:r>
          </a:p>
          <a:p>
            <a:pPr marR="0" lvl="1">
              <a:spcBef>
                <a:spcPts val="0"/>
              </a:spcBef>
              <a:spcAft>
                <a:spcPts val="0"/>
              </a:spcAft>
            </a:pPr>
            <a:endParaRPr lang="en-US" sz="1000" dirty="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2400" b="1" dirty="0">
                <a:ea typeface="Calibri" panose="020F0502020204030204" pitchFamily="34" charset="0"/>
                <a:cs typeface="Times New Roman" panose="02020603050405020304" pitchFamily="18" charset="0"/>
              </a:rPr>
              <a:t>Specify the “ask” – e.g.</a:t>
            </a:r>
          </a:p>
          <a:p>
            <a:pPr marL="742950" lvl="1" indent="-285750">
              <a:buFont typeface="Courier New" panose="02070309020205020404" pitchFamily="49" charset="0"/>
              <a:buChar char="o"/>
            </a:pPr>
            <a:r>
              <a:rPr lang="en-US" sz="2000" dirty="0">
                <a:ea typeface="Calibri" panose="020F0502020204030204" pitchFamily="34" charset="0"/>
                <a:cs typeface="Times New Roman" panose="02020603050405020304" pitchFamily="18" charset="0"/>
              </a:rPr>
              <a:t>Meetings </a:t>
            </a:r>
          </a:p>
          <a:p>
            <a:pPr marL="742950" marR="0" lvl="1" indent="-285750">
              <a:spcBef>
                <a:spcPts val="0"/>
              </a:spcBef>
              <a:spcAft>
                <a:spcPts val="0"/>
              </a:spcAft>
              <a:buFont typeface="Courier New" panose="02070309020205020404" pitchFamily="49" charset="0"/>
              <a:buChar char="o"/>
            </a:pPr>
            <a:r>
              <a:rPr lang="en-US" sz="2000" dirty="0">
                <a:ea typeface="Calibri" panose="020F0502020204030204" pitchFamily="34" charset="0"/>
                <a:cs typeface="Times New Roman" panose="02020603050405020304" pitchFamily="18" charset="0"/>
              </a:rPr>
              <a:t>Claims data </a:t>
            </a:r>
          </a:p>
          <a:p>
            <a:pPr marL="742950" marR="0" lvl="1" indent="-285750">
              <a:spcBef>
                <a:spcPts val="0"/>
              </a:spcBef>
              <a:spcAft>
                <a:spcPts val="0"/>
              </a:spcAft>
              <a:buFont typeface="Courier New" panose="02070309020205020404" pitchFamily="49" charset="0"/>
              <a:buChar char="o"/>
            </a:pPr>
            <a:r>
              <a:rPr lang="en-US" sz="2000" dirty="0">
                <a:ea typeface="Calibri" panose="020F0502020204030204" pitchFamily="34" charset="0"/>
                <a:cs typeface="Times New Roman" panose="02020603050405020304" pitchFamily="18" charset="0"/>
              </a:rPr>
              <a:t>Referrals </a:t>
            </a:r>
          </a:p>
          <a:p>
            <a:pPr marL="742950" marR="0" lvl="1" indent="-285750">
              <a:spcBef>
                <a:spcPts val="0"/>
              </a:spcBef>
              <a:spcAft>
                <a:spcPts val="0"/>
              </a:spcAft>
              <a:buFont typeface="Courier New" panose="02070309020205020404" pitchFamily="49" charset="0"/>
              <a:buChar char="o"/>
            </a:pPr>
            <a:r>
              <a:rPr lang="en-US" sz="2000" dirty="0">
                <a:ea typeface="Calibri" panose="020F0502020204030204" pitchFamily="34" charset="0"/>
                <a:cs typeface="Times New Roman" panose="02020603050405020304" pitchFamily="18" charset="0"/>
              </a:rPr>
              <a:t>Discussing piloting new payment models and policy change</a:t>
            </a:r>
          </a:p>
        </p:txBody>
      </p:sp>
    </p:spTree>
    <p:extLst>
      <p:ext uri="{BB962C8B-B14F-4D97-AF65-F5344CB8AC3E}">
        <p14:creationId xmlns:p14="http://schemas.microsoft.com/office/powerpoint/2010/main" val="261963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63405" y="240555"/>
            <a:ext cx="9144000" cy="4696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700" kern="1200">
                <a:solidFill>
                  <a:srgbClr val="FFFFFF"/>
                </a:solidFill>
                <a:latin typeface=""/>
                <a:ea typeface="+mj-ea"/>
                <a:cs typeface="Arial"/>
              </a:defRPr>
            </a:lvl1pPr>
          </a:lstStyle>
          <a:p>
            <a:r>
              <a:rPr lang="en-US" sz="3600" b="1" dirty="0">
                <a:latin typeface="+mj-lt"/>
              </a:rPr>
              <a:t>Securing Claims and Encounter Data</a:t>
            </a:r>
          </a:p>
        </p:txBody>
      </p:sp>
      <p:sp>
        <p:nvSpPr>
          <p:cNvPr id="7" name="Rectangle 6"/>
          <p:cNvSpPr/>
          <p:nvPr/>
        </p:nvSpPr>
        <p:spPr>
          <a:xfrm>
            <a:off x="248822" y="1173282"/>
            <a:ext cx="8730286" cy="5632311"/>
          </a:xfrm>
          <a:prstGeom prst="rect">
            <a:avLst/>
          </a:prstGeom>
        </p:spPr>
        <p:txBody>
          <a:bodyPr wrap="square">
            <a:spAutoFit/>
          </a:bodyPr>
          <a:lstStyle/>
          <a:p>
            <a:pPr lvl="1" indent="-457200">
              <a:buFontTx/>
              <a:buChar char="•"/>
            </a:pPr>
            <a:r>
              <a:rPr lang="en-US" sz="2800" b="1" dirty="0">
                <a:ea typeface="Times New Roman" panose="02020603050405020304" pitchFamily="18" charset="0"/>
                <a:cs typeface="Times New Roman" panose="02020603050405020304" pitchFamily="18" charset="0"/>
              </a:rPr>
              <a:t>Health economist: </a:t>
            </a:r>
            <a:r>
              <a:rPr lang="en-US" sz="2800" dirty="0">
                <a:ea typeface="Times New Roman" panose="02020603050405020304" pitchFamily="18" charset="0"/>
                <a:cs typeface="Times New Roman" panose="02020603050405020304" pitchFamily="18" charset="0"/>
              </a:rPr>
              <a:t>specify data needed &amp; time period. </a:t>
            </a:r>
          </a:p>
          <a:p>
            <a:pPr marL="800100" lvl="2" indent="-342900">
              <a:buFont typeface="Courier New" panose="02070309020205020404" pitchFamily="49" charset="0"/>
              <a:buChar char="o"/>
            </a:pPr>
            <a:r>
              <a:rPr lang="en-US" sz="2000" dirty="0">
                <a:ea typeface="Times New Roman" panose="02020603050405020304" pitchFamily="18" charset="0"/>
                <a:cs typeface="Times New Roman" panose="02020603050405020304" pitchFamily="18" charset="0"/>
              </a:rPr>
              <a:t>NEAIC request: All claims and encounter data for all pediatric patients ages 2 – 17 years old with diagnosis of asthma – for intervention population and to develop comparison group </a:t>
            </a:r>
          </a:p>
          <a:p>
            <a:pPr marL="457200" lvl="2"/>
            <a:endParaRPr lang="en-US" sz="1400" dirty="0">
              <a:ea typeface="Times New Roman" panose="02020603050405020304" pitchFamily="18" charset="0"/>
              <a:cs typeface="Times New Roman" panose="02020603050405020304" pitchFamily="18" charset="0"/>
            </a:endParaRPr>
          </a:p>
          <a:p>
            <a:pPr marL="457200" lvl="2"/>
            <a:endParaRPr lang="en-US" sz="1400" dirty="0">
              <a:ea typeface="Times New Roman" panose="02020603050405020304" pitchFamily="18" charset="0"/>
              <a:cs typeface="Times New Roman" panose="02020603050405020304" pitchFamily="18" charset="0"/>
            </a:endParaRPr>
          </a:p>
          <a:p>
            <a:pPr lvl="1" indent="-457200">
              <a:buFontTx/>
              <a:buChar char="•"/>
            </a:pPr>
            <a:r>
              <a:rPr lang="en-US" sz="2800" dirty="0"/>
              <a:t>Assure </a:t>
            </a:r>
            <a:r>
              <a:rPr lang="en-US" sz="2800" b="1" dirty="0"/>
              <a:t>HIPAA compliant </a:t>
            </a:r>
            <a:r>
              <a:rPr lang="en-US" sz="2800" dirty="0"/>
              <a:t>environment</a:t>
            </a:r>
          </a:p>
          <a:p>
            <a:pPr marL="457200" lvl="2"/>
            <a:endParaRPr lang="en-US" sz="1400" dirty="0">
              <a:ea typeface="Times New Roman" panose="02020603050405020304" pitchFamily="18" charset="0"/>
              <a:cs typeface="Times New Roman" panose="02020603050405020304" pitchFamily="18" charset="0"/>
            </a:endParaRPr>
          </a:p>
          <a:p>
            <a:pPr marL="457200" lvl="2"/>
            <a:endParaRPr lang="en-US" sz="1400" dirty="0">
              <a:ea typeface="Times New Roman" panose="02020603050405020304" pitchFamily="18" charset="0"/>
              <a:cs typeface="Times New Roman" panose="02020603050405020304" pitchFamily="18" charset="0"/>
            </a:endParaRPr>
          </a:p>
          <a:p>
            <a:pPr lvl="1" indent="-457200">
              <a:buFontTx/>
              <a:buChar char="•"/>
            </a:pPr>
            <a:r>
              <a:rPr lang="en-US" sz="2800" dirty="0"/>
              <a:t>Develop secure </a:t>
            </a:r>
            <a:r>
              <a:rPr lang="en-US" sz="2800" b="1" dirty="0"/>
              <a:t>data transfer protocols</a:t>
            </a:r>
          </a:p>
          <a:p>
            <a:pPr marL="800100" lvl="2" indent="-342900">
              <a:buFont typeface="Courier New" panose="02070309020205020404" pitchFamily="49" charset="0"/>
              <a:buChar char="o"/>
            </a:pPr>
            <a:r>
              <a:rPr lang="en-US" sz="2000" dirty="0">
                <a:ea typeface="Times New Roman" panose="02020603050405020304" pitchFamily="18" charset="0"/>
                <a:cs typeface="Times New Roman" panose="02020603050405020304" pitchFamily="18" charset="0"/>
              </a:rPr>
              <a:t>Be sure to include all which will need access to data (for NEAIC – CMS) </a:t>
            </a:r>
            <a:endParaRPr lang="en-US" sz="2000" dirty="0"/>
          </a:p>
          <a:p>
            <a:pPr marL="457200" lvl="2"/>
            <a:endParaRPr lang="en-US" sz="1400" dirty="0">
              <a:ea typeface="Times New Roman" panose="02020603050405020304" pitchFamily="18" charset="0"/>
              <a:cs typeface="Times New Roman" panose="02020603050405020304" pitchFamily="18" charset="0"/>
            </a:endParaRPr>
          </a:p>
          <a:p>
            <a:pPr marL="457200" lvl="2"/>
            <a:endParaRPr lang="en-US" sz="1400" dirty="0">
              <a:ea typeface="Times New Roman" panose="02020603050405020304" pitchFamily="18" charset="0"/>
              <a:cs typeface="Times New Roman" panose="02020603050405020304" pitchFamily="18" charset="0"/>
            </a:endParaRPr>
          </a:p>
          <a:p>
            <a:pPr lvl="1" indent="-457200">
              <a:buFontTx/>
              <a:buChar char="•"/>
            </a:pPr>
            <a:r>
              <a:rPr lang="en-US" sz="2800" b="1" dirty="0">
                <a:ea typeface="Times New Roman" panose="02020603050405020304" pitchFamily="18" charset="0"/>
                <a:cs typeface="Times New Roman" panose="02020603050405020304" pitchFamily="18" charset="0"/>
              </a:rPr>
              <a:t>Patient Consent Forms </a:t>
            </a:r>
            <a:r>
              <a:rPr lang="en-US" sz="2800" dirty="0">
                <a:ea typeface="Times New Roman" panose="02020603050405020304" pitchFamily="18" charset="0"/>
                <a:cs typeface="Times New Roman" panose="02020603050405020304" pitchFamily="18" charset="0"/>
              </a:rPr>
              <a:t>– specifying purpose for sharing data, and entities it will be shared with. </a:t>
            </a:r>
          </a:p>
          <a:p>
            <a:pPr marL="0" lvl="1"/>
            <a:endParaRPr lang="en-US" sz="2800" dirty="0">
              <a:latin typeface="+mj-lt"/>
            </a:endParaRPr>
          </a:p>
          <a:p>
            <a:pPr lvl="1" indent="-457200">
              <a:buFont typeface="Arial" panose="020B0604020202020204" pitchFamily="34" charset="0"/>
              <a:buChar char="•"/>
            </a:pPr>
            <a:endParaRPr lang="en-US" sz="2800" dirty="0">
              <a:latin typeface="+mj-lt"/>
            </a:endParaRPr>
          </a:p>
        </p:txBody>
      </p:sp>
      <p:sp>
        <p:nvSpPr>
          <p:cNvPr id="9" name="Footer Placeholder 3"/>
          <p:cNvSpPr>
            <a:spLocks noGrp="1"/>
          </p:cNvSpPr>
          <p:nvPr>
            <p:ph type="ftr" sz="quarter" idx="11"/>
          </p:nvPr>
        </p:nvSpPr>
        <p:spPr>
          <a:xfrm>
            <a:off x="2840386" y="6307233"/>
            <a:ext cx="4911090" cy="365125"/>
          </a:xfrm>
        </p:spPr>
        <p:txBody>
          <a:bodyPr/>
          <a:lstStyle/>
          <a:p>
            <a:pPr algn="r"/>
            <a:r>
              <a:rPr lang="en-US" b="1" dirty="0">
                <a:solidFill>
                  <a:schemeClr val="tx1"/>
                </a:solidFill>
              </a:rPr>
              <a:t>Health Resources in Action</a:t>
            </a:r>
            <a:endParaRPr lang="en-US" i="1" dirty="0">
              <a:solidFill>
                <a:schemeClr val="tx1"/>
              </a:solidFill>
            </a:endParaRPr>
          </a:p>
        </p:txBody>
      </p:sp>
    </p:spTree>
    <p:extLst>
      <p:ext uri="{BB962C8B-B14F-4D97-AF65-F5344CB8AC3E}">
        <p14:creationId xmlns:p14="http://schemas.microsoft.com/office/powerpoint/2010/main" val="167887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31763" y="230636"/>
            <a:ext cx="9144000" cy="4696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700" kern="1200">
                <a:solidFill>
                  <a:srgbClr val="FFFFFF"/>
                </a:solidFill>
                <a:latin typeface=""/>
                <a:ea typeface="+mj-ea"/>
                <a:cs typeface="Arial"/>
              </a:defRPr>
            </a:lvl1pPr>
          </a:lstStyle>
          <a:p>
            <a:r>
              <a:rPr lang="en-US" sz="3600" b="1" dirty="0">
                <a:latin typeface="+mj-lt"/>
              </a:rPr>
              <a:t>Securing Claims and Encounter Data</a:t>
            </a:r>
          </a:p>
        </p:txBody>
      </p:sp>
      <p:sp>
        <p:nvSpPr>
          <p:cNvPr id="7" name="Rectangle 6"/>
          <p:cNvSpPr/>
          <p:nvPr/>
        </p:nvSpPr>
        <p:spPr>
          <a:xfrm>
            <a:off x="331763" y="961422"/>
            <a:ext cx="8671560" cy="6186309"/>
          </a:xfrm>
          <a:prstGeom prst="rect">
            <a:avLst/>
          </a:prstGeom>
        </p:spPr>
        <p:txBody>
          <a:bodyPr wrap="square">
            <a:spAutoFit/>
          </a:bodyPr>
          <a:lstStyle/>
          <a:p>
            <a:pPr lvl="1" indent="-457200">
              <a:buFontTx/>
              <a:buChar char="•"/>
            </a:pPr>
            <a:r>
              <a:rPr lang="en-US" sz="2800" dirty="0">
                <a:ea typeface="Times New Roman" panose="02020603050405020304" pitchFamily="18" charset="0"/>
                <a:cs typeface="Times New Roman" panose="02020603050405020304" pitchFamily="18" charset="0"/>
              </a:rPr>
              <a:t>Work with Payer Compliance Offices to determine and draft </a:t>
            </a:r>
            <a:r>
              <a:rPr lang="en-US" sz="2800" b="1" dirty="0">
                <a:ea typeface="Times New Roman" panose="02020603050405020304" pitchFamily="18" charset="0"/>
                <a:cs typeface="Times New Roman" panose="02020603050405020304" pitchFamily="18" charset="0"/>
              </a:rPr>
              <a:t>necessary agreements </a:t>
            </a:r>
            <a:r>
              <a:rPr lang="en-US" sz="2800" dirty="0">
                <a:ea typeface="Times New Roman" panose="02020603050405020304" pitchFamily="18" charset="0"/>
                <a:cs typeface="Times New Roman" panose="02020603050405020304" pitchFamily="18" charset="0"/>
              </a:rPr>
              <a:t>(usually Data Use Agreements (DUA)); budget for legal review. </a:t>
            </a:r>
          </a:p>
          <a:p>
            <a:pPr lvl="1" indent="-457200">
              <a:buFontTx/>
              <a:buChar char="•"/>
            </a:pPr>
            <a:endParaRPr lang="en-US" sz="1000" dirty="0">
              <a:ea typeface="Times New Roman" panose="02020603050405020304" pitchFamily="18" charset="0"/>
              <a:cs typeface="Times New Roman" panose="02020603050405020304" pitchFamily="18" charset="0"/>
            </a:endParaRPr>
          </a:p>
          <a:p>
            <a:pPr lvl="1" indent="-457200">
              <a:buFontTx/>
              <a:buChar char="•"/>
            </a:pPr>
            <a:r>
              <a:rPr lang="en-US" sz="2800" dirty="0">
                <a:ea typeface="Times New Roman" panose="02020603050405020304" pitchFamily="18" charset="0"/>
                <a:cs typeface="Times New Roman" panose="02020603050405020304" pitchFamily="18" charset="0"/>
              </a:rPr>
              <a:t>Develop </a:t>
            </a:r>
            <a:r>
              <a:rPr lang="en-US" sz="2800" b="1" dirty="0">
                <a:ea typeface="Times New Roman" panose="02020603050405020304" pitchFamily="18" charset="0"/>
                <a:cs typeface="Times New Roman" panose="02020603050405020304" pitchFamily="18" charset="0"/>
              </a:rPr>
              <a:t>specifications. </a:t>
            </a:r>
          </a:p>
          <a:p>
            <a:pPr lvl="1" indent="-457200">
              <a:buFontTx/>
              <a:buChar char="•"/>
            </a:pPr>
            <a:endParaRPr lang="en-US" sz="1000" b="1" dirty="0">
              <a:ea typeface="Times New Roman" panose="02020603050405020304" pitchFamily="18" charset="0"/>
              <a:cs typeface="Times New Roman" panose="02020603050405020304" pitchFamily="18" charset="0"/>
            </a:endParaRPr>
          </a:p>
          <a:p>
            <a:pPr lvl="1" indent="-457200">
              <a:buFontTx/>
              <a:buChar char="•"/>
            </a:pPr>
            <a:r>
              <a:rPr lang="en-US" sz="2800" b="1" dirty="0">
                <a:ea typeface="Times New Roman" panose="02020603050405020304" pitchFamily="18" charset="0"/>
                <a:cs typeface="Times New Roman" panose="02020603050405020304" pitchFamily="18" charset="0"/>
              </a:rPr>
              <a:t>Comparison group </a:t>
            </a:r>
            <a:r>
              <a:rPr lang="en-US" sz="2800" dirty="0">
                <a:ea typeface="Times New Roman" panose="02020603050405020304" pitchFamily="18" charset="0"/>
                <a:cs typeface="Times New Roman" panose="02020603050405020304" pitchFamily="18" charset="0"/>
              </a:rPr>
              <a:t>(beware of other existing interventions that may impact findings)  </a:t>
            </a:r>
          </a:p>
          <a:p>
            <a:pPr marL="0" lvl="1"/>
            <a:endParaRPr lang="en-US" sz="1000" dirty="0">
              <a:ea typeface="Times New Roman" panose="02020603050405020304" pitchFamily="18" charset="0"/>
              <a:cs typeface="Times New Roman" panose="02020603050405020304" pitchFamily="18" charset="0"/>
            </a:endParaRPr>
          </a:p>
          <a:p>
            <a:pPr lvl="1" indent="-457200">
              <a:buFontTx/>
              <a:buChar char="•"/>
            </a:pPr>
            <a:r>
              <a:rPr lang="en-US" sz="2800" dirty="0">
                <a:cs typeface="Times New Roman" panose="02020603050405020304" pitchFamily="18" charset="0"/>
              </a:rPr>
              <a:t>Remind payers in advance for data draw. </a:t>
            </a:r>
          </a:p>
          <a:p>
            <a:pPr marL="0" lvl="1"/>
            <a:endParaRPr lang="en-US" sz="1000" dirty="0">
              <a:cs typeface="Times New Roman" panose="02020603050405020304" pitchFamily="18" charset="0"/>
            </a:endParaRPr>
          </a:p>
          <a:p>
            <a:pPr lvl="1" indent="-457200">
              <a:buFontTx/>
              <a:buChar char="•"/>
            </a:pPr>
            <a:r>
              <a:rPr lang="en-US" sz="2800" dirty="0">
                <a:cs typeface="Times New Roman" panose="02020603050405020304" pitchFamily="18" charset="0"/>
              </a:rPr>
              <a:t>Review all data for completeness as soon as receive.</a:t>
            </a:r>
          </a:p>
          <a:p>
            <a:pPr marL="0" lvl="1"/>
            <a:endParaRPr lang="en-US" sz="1000" dirty="0">
              <a:cs typeface="Times New Roman" panose="02020603050405020304" pitchFamily="18" charset="0"/>
            </a:endParaRPr>
          </a:p>
          <a:p>
            <a:pPr lvl="1" indent="-457200">
              <a:buFontTx/>
              <a:buChar char="•"/>
            </a:pPr>
            <a:r>
              <a:rPr lang="en-US" sz="2800" dirty="0">
                <a:cs typeface="Times New Roman" panose="02020603050405020304" pitchFamily="18" charset="0"/>
              </a:rPr>
              <a:t>Be prepared to </a:t>
            </a:r>
            <a:r>
              <a:rPr lang="en-US" sz="2800" b="1" dirty="0">
                <a:cs typeface="Times New Roman" panose="02020603050405020304" pitchFamily="18" charset="0"/>
              </a:rPr>
              <a:t>negotiate and problem solve</a:t>
            </a:r>
            <a:r>
              <a:rPr lang="en-US" sz="2800" dirty="0">
                <a:cs typeface="Times New Roman" panose="02020603050405020304" pitchFamily="18" charset="0"/>
              </a:rPr>
              <a:t>. </a:t>
            </a:r>
          </a:p>
          <a:p>
            <a:pPr marL="0" lvl="1"/>
            <a:endParaRPr lang="en-US" sz="1000" dirty="0">
              <a:cs typeface="Times New Roman" panose="02020603050405020304" pitchFamily="18" charset="0"/>
            </a:endParaRPr>
          </a:p>
          <a:p>
            <a:pPr lvl="1" indent="-457200">
              <a:buFontTx/>
              <a:buChar char="•"/>
            </a:pPr>
            <a:r>
              <a:rPr lang="en-US" sz="2800" dirty="0">
                <a:cs typeface="Times New Roman" panose="02020603050405020304" pitchFamily="18" charset="0"/>
              </a:rPr>
              <a:t>Relationship building is important and ongoing! </a:t>
            </a:r>
            <a:endParaRPr lang="en-US" sz="2800" dirty="0"/>
          </a:p>
          <a:p>
            <a:pPr marL="0" lvl="1"/>
            <a:endParaRPr lang="en-US" sz="2800" dirty="0">
              <a:latin typeface="+mj-lt"/>
            </a:endParaRPr>
          </a:p>
          <a:p>
            <a:pPr lvl="1" indent="-457200">
              <a:buFont typeface="Arial" panose="020B0604020202020204" pitchFamily="34" charset="0"/>
              <a:buChar char="•"/>
            </a:pPr>
            <a:endParaRPr lang="en-US" sz="2800" dirty="0">
              <a:latin typeface="+mj-lt"/>
            </a:endParaRPr>
          </a:p>
        </p:txBody>
      </p:sp>
      <p:sp>
        <p:nvSpPr>
          <p:cNvPr id="9" name="Footer Placeholder 3"/>
          <p:cNvSpPr>
            <a:spLocks noGrp="1"/>
          </p:cNvSpPr>
          <p:nvPr>
            <p:ph type="ftr" sz="quarter" idx="11"/>
          </p:nvPr>
        </p:nvSpPr>
        <p:spPr>
          <a:xfrm>
            <a:off x="2840386" y="6307233"/>
            <a:ext cx="4911090" cy="365125"/>
          </a:xfrm>
        </p:spPr>
        <p:txBody>
          <a:bodyPr/>
          <a:lstStyle/>
          <a:p>
            <a:pPr algn="r"/>
            <a:r>
              <a:rPr lang="en-US" b="1" dirty="0">
                <a:solidFill>
                  <a:schemeClr val="tx1"/>
                </a:solidFill>
              </a:rPr>
              <a:t>Health Resources in Action</a:t>
            </a:r>
            <a:endParaRPr lang="en-US" i="1" dirty="0">
              <a:solidFill>
                <a:schemeClr val="tx1"/>
              </a:solidFill>
            </a:endParaRPr>
          </a:p>
        </p:txBody>
      </p:sp>
    </p:spTree>
    <p:extLst>
      <p:ext uri="{BB962C8B-B14F-4D97-AF65-F5344CB8AC3E}">
        <p14:creationId xmlns:p14="http://schemas.microsoft.com/office/powerpoint/2010/main" val="242269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72440" y="465441"/>
            <a:ext cx="9144000" cy="4696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700" kern="1200">
                <a:solidFill>
                  <a:srgbClr val="FFFFFF"/>
                </a:solidFill>
                <a:latin typeface=""/>
                <a:ea typeface="+mj-ea"/>
                <a:cs typeface="Arial"/>
              </a:defRPr>
            </a:lvl1pPr>
          </a:lstStyle>
          <a:p>
            <a:r>
              <a:rPr lang="en-US" sz="3600" b="1" dirty="0">
                <a:solidFill>
                  <a:schemeClr val="bg1"/>
                </a:solidFill>
                <a:latin typeface="+mj-lt"/>
              </a:rPr>
              <a:t>NEAIC Payer Assessment</a:t>
            </a:r>
            <a:endParaRPr lang="en-US" sz="2400" b="1" dirty="0">
              <a:solidFill>
                <a:schemeClr val="bg1"/>
              </a:solidFill>
              <a:latin typeface="+mj-lt"/>
            </a:endParaRPr>
          </a:p>
          <a:p>
            <a:pPr algn="ctr"/>
            <a:endParaRPr lang="en-US" sz="3600" b="1" dirty="0">
              <a:solidFill>
                <a:schemeClr val="tx1"/>
              </a:solidFill>
              <a:latin typeface="+mj-lt"/>
            </a:endParaRPr>
          </a:p>
        </p:txBody>
      </p:sp>
      <p:sp>
        <p:nvSpPr>
          <p:cNvPr id="7" name="Rectangle 6"/>
          <p:cNvSpPr/>
          <p:nvPr/>
        </p:nvSpPr>
        <p:spPr>
          <a:xfrm>
            <a:off x="472440" y="1659807"/>
            <a:ext cx="8455803" cy="6032421"/>
          </a:xfrm>
          <a:prstGeom prst="rect">
            <a:avLst/>
          </a:prstGeom>
        </p:spPr>
        <p:txBody>
          <a:bodyPr wrap="square">
            <a:spAutoFit/>
          </a:bodyPr>
          <a:lstStyle/>
          <a:p>
            <a:pPr marL="0" lvl="1"/>
            <a:r>
              <a:rPr lang="en-US" sz="3200" dirty="0">
                <a:latin typeface="+mj-lt"/>
                <a:ea typeface="Times New Roman" panose="02020603050405020304" pitchFamily="18" charset="0"/>
                <a:cs typeface="Times New Roman" panose="02020603050405020304" pitchFamily="18" charset="0"/>
              </a:rPr>
              <a:t>Purpose: To gain a better understanding of: </a:t>
            </a:r>
          </a:p>
          <a:p>
            <a:pPr marL="0" lvl="1"/>
            <a:endParaRPr lang="en-US" sz="1000" dirty="0">
              <a:latin typeface="+mj-lt"/>
              <a:ea typeface="Times New Roman" panose="02020603050405020304" pitchFamily="18" charset="0"/>
              <a:cs typeface="Times New Roman" panose="02020603050405020304" pitchFamily="18" charset="0"/>
            </a:endParaRPr>
          </a:p>
          <a:p>
            <a:pPr lvl="1" indent="-457200">
              <a:buFont typeface="Arial" panose="020B0604020202020204" pitchFamily="34" charset="0"/>
              <a:buChar char="•"/>
            </a:pPr>
            <a:r>
              <a:rPr lang="en-US" sz="3000" b="1" dirty="0">
                <a:latin typeface="+mj-lt"/>
              </a:rPr>
              <a:t>Factors important to payers when considering providing/paying </a:t>
            </a:r>
            <a:r>
              <a:rPr lang="en-US" sz="3000" dirty="0">
                <a:latin typeface="+mj-lt"/>
              </a:rPr>
              <a:t>for home-based asthma interventions</a:t>
            </a:r>
          </a:p>
          <a:p>
            <a:pPr marL="0" lvl="1"/>
            <a:endParaRPr lang="en-US" sz="3000" dirty="0">
              <a:latin typeface="+mj-lt"/>
            </a:endParaRPr>
          </a:p>
          <a:p>
            <a:pPr lvl="1" indent="-457200">
              <a:buFont typeface="Arial" panose="020B0604020202020204" pitchFamily="34" charset="0"/>
              <a:buChar char="•"/>
            </a:pPr>
            <a:r>
              <a:rPr lang="en-US" sz="3000" b="1" dirty="0">
                <a:latin typeface="+mj-lt"/>
              </a:rPr>
              <a:t>Views about supporting CHWs </a:t>
            </a:r>
            <a:r>
              <a:rPr lang="en-US" sz="3000" dirty="0">
                <a:latin typeface="+mj-lt"/>
              </a:rPr>
              <a:t>as part of clinical teams for asthma</a:t>
            </a:r>
          </a:p>
          <a:p>
            <a:pPr lvl="1" indent="-457200">
              <a:buFont typeface="Arial" panose="020B0604020202020204" pitchFamily="34" charset="0"/>
              <a:buChar char="•"/>
            </a:pPr>
            <a:endParaRPr lang="en-US" sz="3000" dirty="0">
              <a:latin typeface="+mj-lt"/>
            </a:endParaRPr>
          </a:p>
          <a:p>
            <a:pPr marL="0" lvl="1"/>
            <a:endParaRPr lang="en-US" sz="3000" dirty="0">
              <a:latin typeface="+mj-lt"/>
            </a:endParaRPr>
          </a:p>
          <a:p>
            <a:pPr marL="0" lvl="1"/>
            <a:endParaRPr lang="en-US" sz="1000" dirty="0">
              <a:latin typeface="+mj-lt"/>
            </a:endParaRPr>
          </a:p>
          <a:p>
            <a:pPr marL="0" lvl="1"/>
            <a:endParaRPr lang="en-US" sz="1000" dirty="0">
              <a:latin typeface="+mj-lt"/>
            </a:endParaRPr>
          </a:p>
          <a:p>
            <a:pPr marL="0" lvl="1"/>
            <a:endParaRPr lang="en-US" sz="2800" dirty="0"/>
          </a:p>
          <a:p>
            <a:pPr lvl="1" indent="-457200">
              <a:buFont typeface="Arial" panose="020B0604020202020204" pitchFamily="34" charset="0"/>
              <a:buChar char="•"/>
            </a:pPr>
            <a:endParaRPr lang="en-US" sz="2800" dirty="0">
              <a:latin typeface="+mj-lt"/>
            </a:endParaRPr>
          </a:p>
          <a:p>
            <a:pPr lvl="1" indent="-457200">
              <a:buFont typeface="Arial" panose="020B0604020202020204" pitchFamily="34" charset="0"/>
              <a:buChar char="•"/>
            </a:pPr>
            <a:endParaRPr lang="en-US" sz="2800" dirty="0">
              <a:latin typeface="+mj-lt"/>
            </a:endParaRPr>
          </a:p>
        </p:txBody>
      </p:sp>
      <p:sp>
        <p:nvSpPr>
          <p:cNvPr id="9" name="Footer Placeholder 3"/>
          <p:cNvSpPr>
            <a:spLocks noGrp="1"/>
          </p:cNvSpPr>
          <p:nvPr>
            <p:ph type="ftr" sz="quarter" idx="11"/>
          </p:nvPr>
        </p:nvSpPr>
        <p:spPr>
          <a:xfrm>
            <a:off x="2840386" y="6307233"/>
            <a:ext cx="4911090" cy="365125"/>
          </a:xfrm>
        </p:spPr>
        <p:txBody>
          <a:bodyPr/>
          <a:lstStyle/>
          <a:p>
            <a:pPr algn="r"/>
            <a:r>
              <a:rPr lang="en-US" b="1" dirty="0">
                <a:solidFill>
                  <a:schemeClr val="tx1"/>
                </a:solidFill>
              </a:rPr>
              <a:t>Health Resources in Action</a:t>
            </a:r>
            <a:endParaRPr lang="en-US" i="1" dirty="0">
              <a:solidFill>
                <a:schemeClr val="tx1"/>
              </a:solidFill>
            </a:endParaRPr>
          </a:p>
        </p:txBody>
      </p:sp>
    </p:spTree>
    <p:extLst>
      <p:ext uri="{BB962C8B-B14F-4D97-AF65-F5344CB8AC3E}">
        <p14:creationId xmlns:p14="http://schemas.microsoft.com/office/powerpoint/2010/main" val="201547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63617" y="1242"/>
            <a:ext cx="9144000" cy="4696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700" kern="1200">
                <a:solidFill>
                  <a:srgbClr val="FFFFFF"/>
                </a:solidFill>
                <a:latin typeface=""/>
                <a:ea typeface="+mj-ea"/>
                <a:cs typeface="Arial"/>
              </a:defRPr>
            </a:lvl1pPr>
          </a:lstStyle>
          <a:p>
            <a:pPr algn="ctr"/>
            <a:endParaRPr lang="en-US" sz="3200" b="1" dirty="0">
              <a:solidFill>
                <a:schemeClr val="tx1"/>
              </a:solidFill>
              <a:latin typeface="+mj-lt"/>
            </a:endParaRPr>
          </a:p>
          <a:p>
            <a:r>
              <a:rPr lang="en-US" sz="3600" b="1" dirty="0">
                <a:latin typeface="+mn-lt"/>
              </a:rPr>
              <a:t>Assessment Key Findings</a:t>
            </a:r>
          </a:p>
        </p:txBody>
      </p:sp>
      <p:sp>
        <p:nvSpPr>
          <p:cNvPr id="2" name="Rectangle 1"/>
          <p:cNvSpPr/>
          <p:nvPr/>
        </p:nvSpPr>
        <p:spPr>
          <a:xfrm>
            <a:off x="274320" y="1041382"/>
            <a:ext cx="8858459" cy="6073458"/>
          </a:xfrm>
          <a:prstGeom prst="rect">
            <a:avLst/>
          </a:prstGeom>
        </p:spPr>
        <p:txBody>
          <a:bodyPr wrap="square">
            <a:spAutoFit/>
          </a:bodyPr>
          <a:lstStyle/>
          <a:p>
            <a:pPr marL="285750" indent="-285750">
              <a:spcAft>
                <a:spcPts val="400"/>
              </a:spcAft>
              <a:buFont typeface="Arial" panose="020B0604020202020204" pitchFamily="34" charset="0"/>
              <a:buChar char="•"/>
            </a:pPr>
            <a:r>
              <a:rPr lang="en-US" sz="2800" dirty="0">
                <a:ea typeface="Calibri" panose="020F0502020204030204" pitchFamily="34" charset="0"/>
                <a:cs typeface="Times New Roman" panose="02020603050405020304" pitchFamily="18" charset="0"/>
              </a:rPr>
              <a:t>New England Payers are </a:t>
            </a:r>
            <a:r>
              <a:rPr lang="en-US" sz="2800" b="1" dirty="0">
                <a:ea typeface="Calibri" panose="020F0502020204030204" pitchFamily="34" charset="0"/>
                <a:cs typeface="Times New Roman" panose="02020603050405020304" pitchFamily="18" charset="0"/>
              </a:rPr>
              <a:t>receptive to asthma home visiting </a:t>
            </a:r>
            <a:r>
              <a:rPr lang="en-US" sz="2800" dirty="0">
                <a:ea typeface="Calibri" panose="020F0502020204030204" pitchFamily="34" charset="0"/>
                <a:cs typeface="Times New Roman" panose="02020603050405020304" pitchFamily="18" charset="0"/>
              </a:rPr>
              <a:t>programs </a:t>
            </a:r>
            <a:r>
              <a:rPr lang="en-US" sz="2800" b="1" dirty="0">
                <a:ea typeface="Calibri" panose="020F0502020204030204" pitchFamily="34" charset="0"/>
                <a:cs typeface="Times New Roman" panose="02020603050405020304" pitchFamily="18" charset="0"/>
              </a:rPr>
              <a:t>and CHW workforce.</a:t>
            </a:r>
            <a:r>
              <a:rPr lang="en-US" sz="2800" dirty="0">
                <a:ea typeface="Calibri" panose="020F0502020204030204" pitchFamily="34" charset="0"/>
                <a:cs typeface="Times New Roman" panose="02020603050405020304" pitchFamily="18" charset="0"/>
              </a:rPr>
              <a:t> Need  assurances of standards in training and qualifications.  </a:t>
            </a:r>
          </a:p>
          <a:p>
            <a:pPr>
              <a:spcAft>
                <a:spcPts val="400"/>
              </a:spcAft>
            </a:pPr>
            <a:endParaRPr lang="en-US" sz="1600" dirty="0">
              <a:ea typeface="Calibri" panose="020F0502020204030204" pitchFamily="34" charset="0"/>
              <a:cs typeface="Times New Roman" panose="02020603050405020304" pitchFamily="18" charset="0"/>
            </a:endParaRPr>
          </a:p>
          <a:p>
            <a:pPr marL="285750" indent="-285750">
              <a:spcAft>
                <a:spcPts val="400"/>
              </a:spcAft>
              <a:buFont typeface="Arial" panose="020B0604020202020204" pitchFamily="34" charset="0"/>
              <a:buChar char="•"/>
            </a:pPr>
            <a:r>
              <a:rPr lang="en-US" sz="2800" dirty="0">
                <a:ea typeface="Calibri" panose="020F0502020204030204" pitchFamily="34" charset="0"/>
                <a:cs typeface="Times New Roman" panose="02020603050405020304" pitchFamily="18" charset="0"/>
              </a:rPr>
              <a:t>Payers and providers both </a:t>
            </a:r>
            <a:r>
              <a:rPr lang="en-US" sz="2800" b="1" dirty="0">
                <a:ea typeface="Calibri" panose="020F0502020204030204" pitchFamily="34" charset="0"/>
                <a:cs typeface="Times New Roman" panose="02020603050405020304" pitchFamily="18" charset="0"/>
              </a:rPr>
              <a:t>need information re: CHW field </a:t>
            </a:r>
            <a:r>
              <a:rPr lang="en-US" sz="2800" dirty="0">
                <a:ea typeface="Calibri" panose="020F0502020204030204" pitchFamily="34" charset="0"/>
                <a:cs typeface="Times New Roman" panose="02020603050405020304" pitchFamily="18" charset="0"/>
              </a:rPr>
              <a:t>and how to implement the pediatric asthma intervention effectively.</a:t>
            </a:r>
          </a:p>
          <a:p>
            <a:pPr>
              <a:spcAft>
                <a:spcPts val="400"/>
              </a:spcAft>
            </a:pPr>
            <a:endParaRPr lang="en-US" sz="1600" dirty="0">
              <a:ea typeface="Calibri" panose="020F0502020204030204" pitchFamily="34" charset="0"/>
              <a:cs typeface="Times New Roman" panose="02020603050405020304" pitchFamily="18" charset="0"/>
            </a:endParaRPr>
          </a:p>
          <a:p>
            <a:pPr marL="285750" indent="-285750">
              <a:spcAft>
                <a:spcPts val="400"/>
              </a:spcAft>
              <a:buFont typeface="Arial" panose="020B0604020202020204" pitchFamily="34" charset="0"/>
              <a:buChar char="•"/>
            </a:pPr>
            <a:r>
              <a:rPr lang="en-US" sz="2800" dirty="0">
                <a:ea typeface="Calibri" panose="020F0502020204030204" pitchFamily="34" charset="0"/>
                <a:cs typeface="Times New Roman" panose="02020603050405020304" pitchFamily="18" charset="0"/>
              </a:rPr>
              <a:t>Priority for evidence needed to promote financing: </a:t>
            </a:r>
          </a:p>
          <a:p>
            <a:pPr marL="742950" lvl="1" indent="-285750">
              <a:spcAft>
                <a:spcPts val="400"/>
              </a:spcAft>
              <a:buFont typeface="Arial" panose="020B0604020202020204" pitchFamily="34" charset="0"/>
              <a:buChar char="•"/>
            </a:pPr>
            <a:r>
              <a:rPr lang="en-US" sz="2600" b="1" dirty="0">
                <a:ea typeface="Calibri" panose="020F0502020204030204" pitchFamily="34" charset="0"/>
                <a:cs typeface="Times New Roman" panose="02020603050405020304" pitchFamily="18" charset="0"/>
              </a:rPr>
              <a:t>Cost-benefit</a:t>
            </a:r>
            <a:r>
              <a:rPr lang="en-US" sz="2600" dirty="0">
                <a:ea typeface="Calibri" panose="020F0502020204030204" pitchFamily="34" charset="0"/>
                <a:cs typeface="Times New Roman" panose="02020603050405020304" pitchFamily="18" charset="0"/>
              </a:rPr>
              <a:t> and </a:t>
            </a:r>
            <a:r>
              <a:rPr lang="en-US" sz="2600" b="1" dirty="0">
                <a:ea typeface="Calibri" panose="020F0502020204030204" pitchFamily="34" charset="0"/>
                <a:cs typeface="Times New Roman" panose="02020603050405020304" pitchFamily="18" charset="0"/>
              </a:rPr>
              <a:t>improved health </a:t>
            </a:r>
            <a:r>
              <a:rPr lang="en-US" sz="2600" dirty="0">
                <a:ea typeface="Calibri" panose="020F0502020204030204" pitchFamily="34" charset="0"/>
                <a:cs typeface="Times New Roman" panose="02020603050405020304" pitchFamily="18" charset="0"/>
              </a:rPr>
              <a:t>outcomes.</a:t>
            </a:r>
          </a:p>
          <a:p>
            <a:pPr marL="742950" lvl="1" indent="-285750">
              <a:spcAft>
                <a:spcPts val="400"/>
              </a:spcAft>
              <a:buFont typeface="Arial" panose="020B0604020202020204" pitchFamily="34" charset="0"/>
              <a:buChar char="•"/>
            </a:pPr>
            <a:r>
              <a:rPr lang="en-US" sz="2600" b="1" dirty="0">
                <a:ea typeface="Calibri" panose="020F0502020204030204" pitchFamily="34" charset="0"/>
                <a:cs typeface="Times New Roman" panose="02020603050405020304" pitchFamily="18" charset="0"/>
              </a:rPr>
              <a:t>Need</a:t>
            </a:r>
            <a:r>
              <a:rPr lang="en-US" sz="2600" dirty="0">
                <a:ea typeface="Calibri" panose="020F0502020204030204" pitchFamily="34" charset="0"/>
                <a:cs typeface="Times New Roman" panose="02020603050405020304" pitchFamily="18" charset="0"/>
              </a:rPr>
              <a:t>, especially among a payers’ membership</a:t>
            </a:r>
          </a:p>
          <a:p>
            <a:pPr marL="742950" lvl="1" indent="-285750">
              <a:spcAft>
                <a:spcPts val="400"/>
              </a:spcAft>
              <a:buFont typeface="Arial" panose="020B0604020202020204" pitchFamily="34" charset="0"/>
              <a:buChar char="•"/>
            </a:pPr>
            <a:r>
              <a:rPr lang="en-US" sz="2600" b="1" dirty="0">
                <a:ea typeface="Calibri" panose="020F0502020204030204" pitchFamily="34" charset="0"/>
                <a:cs typeface="Times New Roman" panose="02020603050405020304" pitchFamily="18" charset="0"/>
              </a:rPr>
              <a:t>Impact on QI </a:t>
            </a:r>
            <a:r>
              <a:rPr lang="en-US" sz="2600" dirty="0">
                <a:ea typeface="Calibri" panose="020F0502020204030204" pitchFamily="34" charset="0"/>
                <a:cs typeface="Times New Roman" panose="02020603050405020304" pitchFamily="18" charset="0"/>
              </a:rPr>
              <a:t>measures and patient satisfaction. </a:t>
            </a:r>
          </a:p>
          <a:p>
            <a:pPr marL="285750" indent="-285750">
              <a:spcAft>
                <a:spcPts val="400"/>
              </a:spcAft>
              <a:buFont typeface="Arial" panose="020B0604020202020204" pitchFamily="34" charset="0"/>
              <a:buChar char="•"/>
            </a:pPr>
            <a:endParaRPr lang="en-US" sz="800" dirty="0">
              <a:ea typeface="Calibri" panose="020F0502020204030204" pitchFamily="34" charset="0"/>
              <a:cs typeface="Times New Roman" panose="02020603050405020304" pitchFamily="18" charset="0"/>
            </a:endParaRPr>
          </a:p>
          <a:p>
            <a:pPr>
              <a:spcAft>
                <a:spcPts val="400"/>
              </a:spcAft>
            </a:pPr>
            <a:endParaRPr lang="en-US" sz="800" dirty="0">
              <a:ea typeface="Calibri" panose="020F0502020204030204" pitchFamily="34" charset="0"/>
              <a:cs typeface="Times New Roman" panose="02020603050405020304" pitchFamily="18" charset="0"/>
            </a:endParaRPr>
          </a:p>
          <a:p>
            <a:pPr>
              <a:spcAft>
                <a:spcPts val="400"/>
              </a:spcAft>
            </a:pPr>
            <a:endParaRPr lang="en-US" sz="2200" dirty="0">
              <a:ea typeface="Calibri" panose="020F0502020204030204" pitchFamily="34" charset="0"/>
              <a:cs typeface="Times New Roman" panose="02020603050405020304" pitchFamily="18" charset="0"/>
            </a:endParaRPr>
          </a:p>
          <a:p>
            <a:pPr marL="285750" indent="-285750">
              <a:spcAft>
                <a:spcPts val="400"/>
              </a:spcAft>
              <a:buFont typeface="Arial" panose="020B0604020202020204" pitchFamily="34" charset="0"/>
              <a:buChar char="•"/>
            </a:pPr>
            <a:endParaRPr lang="en-US" sz="800" dirty="0">
              <a:ea typeface="Calibri" panose="020F0502020204030204" pitchFamily="34" charset="0"/>
              <a:cs typeface="Times New Roman" panose="02020603050405020304" pitchFamily="18" charset="0"/>
            </a:endParaRPr>
          </a:p>
        </p:txBody>
      </p:sp>
      <p:sp>
        <p:nvSpPr>
          <p:cNvPr id="8" name="Footer Placeholder 3"/>
          <p:cNvSpPr>
            <a:spLocks noGrp="1"/>
          </p:cNvSpPr>
          <p:nvPr>
            <p:ph type="ftr" sz="quarter" idx="11"/>
          </p:nvPr>
        </p:nvSpPr>
        <p:spPr>
          <a:xfrm>
            <a:off x="2840386" y="6307233"/>
            <a:ext cx="4911090" cy="365125"/>
          </a:xfrm>
        </p:spPr>
        <p:txBody>
          <a:bodyPr/>
          <a:lstStyle/>
          <a:p>
            <a:pPr algn="r"/>
            <a:r>
              <a:rPr lang="en-US" b="1" dirty="0">
                <a:solidFill>
                  <a:schemeClr val="tx1"/>
                </a:solidFill>
              </a:rPr>
              <a:t>Health Resources in Action</a:t>
            </a:r>
            <a:endParaRPr lang="en-US" i="1" dirty="0">
              <a:solidFill>
                <a:schemeClr val="tx1"/>
              </a:solidFill>
            </a:endParaRPr>
          </a:p>
        </p:txBody>
      </p:sp>
    </p:spTree>
    <p:extLst>
      <p:ext uri="{BB962C8B-B14F-4D97-AF65-F5344CB8AC3E}">
        <p14:creationId xmlns:p14="http://schemas.microsoft.com/office/powerpoint/2010/main" val="123104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7677" y="29950"/>
            <a:ext cx="9144000" cy="4696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700" kern="1200">
                <a:solidFill>
                  <a:srgbClr val="FFFFFF"/>
                </a:solidFill>
                <a:latin typeface=""/>
                <a:ea typeface="+mj-ea"/>
                <a:cs typeface="Arial"/>
              </a:defRPr>
            </a:lvl1pPr>
          </a:lstStyle>
          <a:p>
            <a:pPr algn="ctr"/>
            <a:endParaRPr lang="en-US" sz="2800" dirty="0">
              <a:solidFill>
                <a:schemeClr val="bg1"/>
              </a:solidFill>
              <a:latin typeface="+mj-lt"/>
            </a:endParaRPr>
          </a:p>
          <a:p>
            <a:pPr algn="ctr"/>
            <a:endParaRPr lang="en-US" sz="2800" dirty="0">
              <a:solidFill>
                <a:schemeClr val="bg1"/>
              </a:solidFill>
              <a:latin typeface="+mj-lt"/>
            </a:endParaRPr>
          </a:p>
          <a:p>
            <a:r>
              <a:rPr lang="en-US" sz="3200" dirty="0">
                <a:solidFill>
                  <a:schemeClr val="bg1"/>
                </a:solidFill>
                <a:latin typeface="+mj-lt"/>
              </a:rPr>
              <a:t>Factors Influencing Decision Making for </a:t>
            </a:r>
          </a:p>
          <a:p>
            <a:r>
              <a:rPr lang="en-US" sz="3200" dirty="0">
                <a:solidFill>
                  <a:schemeClr val="bg1"/>
                </a:solidFill>
                <a:latin typeface="+mj-lt"/>
              </a:rPr>
              <a:t>Reimbursement of Asthma Home Visiting</a:t>
            </a:r>
          </a:p>
          <a:p>
            <a:pPr algn="ctr"/>
            <a:endParaRPr lang="en-US" sz="3600" b="1" dirty="0">
              <a:solidFill>
                <a:schemeClr val="tx1"/>
              </a:solidFill>
              <a:latin typeface="+mj-lt"/>
            </a:endParaRPr>
          </a:p>
        </p:txBody>
      </p:sp>
      <p:sp>
        <p:nvSpPr>
          <p:cNvPr id="2" name="Rectangle 1"/>
          <p:cNvSpPr/>
          <p:nvPr/>
        </p:nvSpPr>
        <p:spPr>
          <a:xfrm>
            <a:off x="-131596" y="1255023"/>
            <a:ext cx="9150468" cy="5047536"/>
          </a:xfrm>
          <a:prstGeom prst="rect">
            <a:avLst/>
          </a:prstGeom>
        </p:spPr>
        <p:txBody>
          <a:bodyPr wrap="square">
            <a:spAutoFit/>
          </a:bodyPr>
          <a:lstStyle/>
          <a:p>
            <a:pPr lvl="1"/>
            <a:r>
              <a:rPr lang="en-US" sz="2800" b="1" dirty="0"/>
              <a:t>Evidence of clinical effectiveness and an adequate cost-benefit ratio are central. </a:t>
            </a:r>
          </a:p>
          <a:p>
            <a:pPr lvl="1"/>
            <a:endParaRPr lang="en-US" sz="2800" b="1" dirty="0"/>
          </a:p>
          <a:p>
            <a:pPr marL="800100" lvl="1" indent="-342900">
              <a:buFontTx/>
              <a:buChar char="-"/>
            </a:pPr>
            <a:r>
              <a:rPr lang="en-US" sz="2800" b="1" i="1" dirty="0"/>
              <a:t>Cost alone will not drive the decision</a:t>
            </a:r>
            <a:r>
              <a:rPr lang="en-US" sz="2800" b="1" dirty="0"/>
              <a:t>. </a:t>
            </a:r>
          </a:p>
          <a:p>
            <a:pPr lvl="1"/>
            <a:endParaRPr lang="en-US" sz="2800" dirty="0">
              <a:latin typeface="+mj-lt"/>
            </a:endParaRPr>
          </a:p>
          <a:p>
            <a:pPr marL="800100" lvl="1" indent="-342900">
              <a:buFontTx/>
              <a:buChar char="-"/>
            </a:pPr>
            <a:r>
              <a:rPr lang="en-US" sz="2800" dirty="0">
                <a:latin typeface="+mj-lt"/>
              </a:rPr>
              <a:t>Improvements in health care quality, patient experience of care, and meeting HEDIS measures important.</a:t>
            </a:r>
          </a:p>
          <a:p>
            <a:pPr lvl="1"/>
            <a:r>
              <a:rPr lang="en-US" sz="2800" dirty="0">
                <a:latin typeface="+mj-lt"/>
              </a:rPr>
              <a:t> </a:t>
            </a:r>
          </a:p>
          <a:p>
            <a:pPr marL="800100" lvl="1" indent="-342900">
              <a:buFontTx/>
              <a:buChar char="-"/>
            </a:pPr>
            <a:r>
              <a:rPr lang="en-US" sz="2800" dirty="0">
                <a:latin typeface="+mj-lt"/>
              </a:rPr>
              <a:t>Compelling if clinical improvements and savings are shown for payer’s members or service area and linked to evidence of need.</a:t>
            </a:r>
          </a:p>
          <a:p>
            <a:pPr marL="800100" lvl="1" indent="-342900">
              <a:buFont typeface="Arial" panose="020B0604020202020204" pitchFamily="34" charset="0"/>
              <a:buChar char="•"/>
            </a:pPr>
            <a:endParaRPr lang="en-US" sz="1400" dirty="0">
              <a:latin typeface="+mj-lt"/>
            </a:endParaRPr>
          </a:p>
        </p:txBody>
      </p:sp>
      <p:sp>
        <p:nvSpPr>
          <p:cNvPr id="9" name="Footer Placeholder 3"/>
          <p:cNvSpPr>
            <a:spLocks noGrp="1"/>
          </p:cNvSpPr>
          <p:nvPr>
            <p:ph type="ftr" sz="quarter" idx="11"/>
          </p:nvPr>
        </p:nvSpPr>
        <p:spPr>
          <a:xfrm>
            <a:off x="2840386" y="6307233"/>
            <a:ext cx="4911090" cy="365125"/>
          </a:xfrm>
        </p:spPr>
        <p:txBody>
          <a:bodyPr/>
          <a:lstStyle/>
          <a:p>
            <a:pPr algn="r"/>
            <a:r>
              <a:rPr lang="en-US" b="1" dirty="0">
                <a:solidFill>
                  <a:schemeClr val="tx1"/>
                </a:solidFill>
              </a:rPr>
              <a:t>Health Resources in Action</a:t>
            </a:r>
            <a:endParaRPr lang="en-US" i="1" dirty="0">
              <a:solidFill>
                <a:schemeClr val="tx1"/>
              </a:solidFill>
            </a:endParaRPr>
          </a:p>
        </p:txBody>
      </p:sp>
    </p:spTree>
    <p:extLst>
      <p:ext uri="{BB962C8B-B14F-4D97-AF65-F5344CB8AC3E}">
        <p14:creationId xmlns:p14="http://schemas.microsoft.com/office/powerpoint/2010/main" val="374221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2226" y="29950"/>
            <a:ext cx="9144000" cy="4696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700" kern="1200">
                <a:solidFill>
                  <a:srgbClr val="FFFFFF"/>
                </a:solidFill>
                <a:latin typeface=""/>
                <a:ea typeface="+mj-ea"/>
                <a:cs typeface="Arial"/>
              </a:defRPr>
            </a:lvl1pPr>
          </a:lstStyle>
          <a:p>
            <a:endParaRPr lang="en-US" sz="3600" b="1" dirty="0">
              <a:solidFill>
                <a:schemeClr val="bg1"/>
              </a:solidFill>
              <a:latin typeface="+mj-lt"/>
            </a:endParaRPr>
          </a:p>
          <a:p>
            <a:r>
              <a:rPr lang="en-US" sz="3600" b="1" dirty="0">
                <a:solidFill>
                  <a:schemeClr val="bg1"/>
                </a:solidFill>
                <a:latin typeface="+mj-lt"/>
              </a:rPr>
              <a:t>Other Learnings</a:t>
            </a:r>
          </a:p>
        </p:txBody>
      </p:sp>
      <p:sp>
        <p:nvSpPr>
          <p:cNvPr id="2" name="Rectangle 1"/>
          <p:cNvSpPr/>
          <p:nvPr/>
        </p:nvSpPr>
        <p:spPr>
          <a:xfrm>
            <a:off x="-131596" y="1297553"/>
            <a:ext cx="9150468" cy="6124754"/>
          </a:xfrm>
          <a:prstGeom prst="rect">
            <a:avLst/>
          </a:prstGeom>
        </p:spPr>
        <p:txBody>
          <a:bodyPr wrap="square">
            <a:spAutoFit/>
          </a:bodyPr>
          <a:lstStyle/>
          <a:p>
            <a:pPr marL="914400" lvl="1" indent="-457200">
              <a:buFont typeface="Arial" panose="020B0604020202020204" pitchFamily="34" charset="0"/>
              <a:buChar char="•"/>
            </a:pPr>
            <a:r>
              <a:rPr lang="en-US" sz="2800" b="1" dirty="0"/>
              <a:t>Accountable Care Organizations </a:t>
            </a:r>
            <a:r>
              <a:rPr lang="en-US" sz="2800" dirty="0"/>
              <a:t>or “Provider-led Entities” (aka Providers) - becoming</a:t>
            </a:r>
            <a:r>
              <a:rPr lang="en-US" sz="2800" b="1" dirty="0"/>
              <a:t> key decision makers in coverage of services</a:t>
            </a:r>
          </a:p>
          <a:p>
            <a:pPr marL="914400" lvl="1" indent="-457200">
              <a:buFont typeface="Arial" panose="020B0604020202020204" pitchFamily="34" charset="0"/>
              <a:buChar char="•"/>
            </a:pPr>
            <a:endParaRPr lang="en-US" sz="1400" b="1" dirty="0"/>
          </a:p>
          <a:p>
            <a:pPr marL="914400" lvl="1" indent="-457200">
              <a:buFont typeface="Arial" panose="020B0604020202020204" pitchFamily="34" charset="0"/>
              <a:buChar char="•"/>
            </a:pPr>
            <a:r>
              <a:rPr lang="en-US" sz="2800" dirty="0"/>
              <a:t>Payers and/or ACOS may </a:t>
            </a:r>
            <a:r>
              <a:rPr lang="en-US" sz="2800" b="1" dirty="0"/>
              <a:t>“buy” or “build” services</a:t>
            </a:r>
          </a:p>
          <a:p>
            <a:pPr lvl="1"/>
            <a:endParaRPr lang="en-US" sz="1400" b="1" dirty="0"/>
          </a:p>
          <a:p>
            <a:pPr marL="914400" lvl="1" indent="-457200">
              <a:buFont typeface="Arial" panose="020B0604020202020204" pitchFamily="34" charset="0"/>
              <a:buChar char="•"/>
            </a:pPr>
            <a:r>
              <a:rPr lang="en-US" sz="2800" b="1" dirty="0"/>
              <a:t>In-home interventions may benefit a family – </a:t>
            </a:r>
            <a:r>
              <a:rPr lang="en-US" sz="2800" dirty="0"/>
              <a:t>promote, and if possible measure.</a:t>
            </a:r>
          </a:p>
          <a:p>
            <a:pPr lvl="1"/>
            <a:endParaRPr lang="en-US" sz="1400" b="1" dirty="0"/>
          </a:p>
          <a:p>
            <a:pPr marL="914400" lvl="1" indent="-457200">
              <a:buFont typeface="Arial" panose="020B0604020202020204" pitchFamily="34" charset="0"/>
              <a:buChar char="•"/>
            </a:pPr>
            <a:r>
              <a:rPr lang="en-US" sz="2800" dirty="0"/>
              <a:t>Emphasize - </a:t>
            </a:r>
            <a:r>
              <a:rPr lang="en-US" sz="2800" b="1" dirty="0"/>
              <a:t>Social Determinants of Health</a:t>
            </a:r>
          </a:p>
          <a:p>
            <a:pPr lvl="1"/>
            <a:endParaRPr lang="en-US" sz="1400" b="1" dirty="0"/>
          </a:p>
          <a:p>
            <a:pPr marL="914400" lvl="1" indent="-457200">
              <a:buFont typeface="Arial" panose="020B0604020202020204" pitchFamily="34" charset="0"/>
              <a:buChar char="•"/>
            </a:pPr>
            <a:r>
              <a:rPr lang="en-US" sz="2800" dirty="0"/>
              <a:t>Deploy </a:t>
            </a:r>
            <a:r>
              <a:rPr lang="en-US" sz="2800" b="1" dirty="0"/>
              <a:t>“right size” intervention </a:t>
            </a:r>
            <a:r>
              <a:rPr lang="en-US" sz="2800" dirty="0"/>
              <a:t>– based on risk </a:t>
            </a:r>
          </a:p>
          <a:p>
            <a:pPr lvl="1"/>
            <a:endParaRPr lang="en-US" sz="2800" b="1" dirty="0"/>
          </a:p>
          <a:p>
            <a:pPr marL="914400" lvl="1" indent="-457200">
              <a:buFont typeface="Arial" panose="020B0604020202020204" pitchFamily="34" charset="0"/>
              <a:buChar char="•"/>
            </a:pPr>
            <a:endParaRPr lang="en-US" sz="2800" b="1" dirty="0"/>
          </a:p>
          <a:p>
            <a:pPr marL="914400" lvl="1" indent="-457200">
              <a:buFont typeface="Arial" panose="020B0604020202020204" pitchFamily="34" charset="0"/>
              <a:buChar char="•"/>
            </a:pPr>
            <a:endParaRPr lang="en-US" sz="2800" b="1" dirty="0"/>
          </a:p>
          <a:p>
            <a:pPr lvl="1"/>
            <a:r>
              <a:rPr lang="en-US" sz="2800" dirty="0">
                <a:latin typeface="+mj-lt"/>
              </a:rPr>
              <a:t> </a:t>
            </a:r>
            <a:endParaRPr lang="en-US" sz="1400" dirty="0">
              <a:latin typeface="+mj-lt"/>
            </a:endParaRPr>
          </a:p>
        </p:txBody>
      </p:sp>
      <p:sp>
        <p:nvSpPr>
          <p:cNvPr id="9" name="Footer Placeholder 3"/>
          <p:cNvSpPr>
            <a:spLocks noGrp="1"/>
          </p:cNvSpPr>
          <p:nvPr>
            <p:ph type="ftr" sz="quarter" idx="11"/>
          </p:nvPr>
        </p:nvSpPr>
        <p:spPr>
          <a:xfrm>
            <a:off x="2840386" y="6307233"/>
            <a:ext cx="4911090" cy="365125"/>
          </a:xfrm>
        </p:spPr>
        <p:txBody>
          <a:bodyPr/>
          <a:lstStyle/>
          <a:p>
            <a:pPr algn="r"/>
            <a:r>
              <a:rPr lang="en-US" b="1" dirty="0">
                <a:solidFill>
                  <a:schemeClr val="tx1"/>
                </a:solidFill>
              </a:rPr>
              <a:t>Health Resources in Action</a:t>
            </a:r>
            <a:endParaRPr lang="en-US" i="1" dirty="0">
              <a:solidFill>
                <a:schemeClr val="tx1"/>
              </a:solidFill>
            </a:endParaRPr>
          </a:p>
        </p:txBody>
      </p:sp>
    </p:spTree>
    <p:extLst>
      <p:ext uri="{BB962C8B-B14F-4D97-AF65-F5344CB8AC3E}">
        <p14:creationId xmlns:p14="http://schemas.microsoft.com/office/powerpoint/2010/main" val="362842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326"/>
            <a:ext cx="8229600" cy="469610"/>
          </a:xfrm>
        </p:spPr>
        <p:txBody>
          <a:bodyPr/>
          <a:lstStyle/>
          <a:p>
            <a:r>
              <a:rPr lang="en-US" dirty="0">
                <a:solidFill>
                  <a:schemeClr val="bg1"/>
                </a:solidFill>
                <a:latin typeface="+mn-lt"/>
              </a:rPr>
              <a:t>New England Asthma Innovation Collaborative</a:t>
            </a:r>
            <a:br>
              <a:rPr lang="en-US" dirty="0">
                <a:solidFill>
                  <a:schemeClr val="bg1"/>
                </a:solidFill>
              </a:rPr>
            </a:br>
            <a:r>
              <a:rPr lang="en-US" sz="2400" i="1" dirty="0">
                <a:solidFill>
                  <a:schemeClr val="bg1"/>
                </a:solidFill>
              </a:rPr>
              <a:t>Controlling Asthma, Controlling Costs</a:t>
            </a:r>
          </a:p>
        </p:txBody>
      </p:sp>
      <p:sp>
        <p:nvSpPr>
          <p:cNvPr id="5" name="Rectangle 4"/>
          <p:cNvSpPr/>
          <p:nvPr/>
        </p:nvSpPr>
        <p:spPr>
          <a:xfrm>
            <a:off x="89941" y="1376501"/>
            <a:ext cx="8964117" cy="4830553"/>
          </a:xfrm>
          <a:prstGeom prst="rect">
            <a:avLst/>
          </a:prstGeom>
        </p:spPr>
        <p:txBody>
          <a:bodyPr wrap="square">
            <a:spAutoFit/>
          </a:bodyPr>
          <a:lstStyle/>
          <a:p>
            <a:pPr marL="457200" marR="0">
              <a:lnSpc>
                <a:spcPct val="115000"/>
              </a:lnSpc>
              <a:spcBef>
                <a:spcPts val="0"/>
              </a:spcBef>
              <a:spcAft>
                <a:spcPts val="0"/>
              </a:spcAft>
            </a:pPr>
            <a:r>
              <a:rPr lang="en-US" sz="2400" dirty="0">
                <a:ea typeface="Calibri" panose="020F0502020204030204" pitchFamily="34" charset="0"/>
                <a:cs typeface="Calibri" panose="020F0502020204030204" pitchFamily="34" charset="0"/>
              </a:rPr>
              <a:t>NEAIC is a project of the Asthma Regional Council of New England, a program of Health Resources in Action</a:t>
            </a:r>
          </a:p>
          <a:p>
            <a:pPr marL="1258888" marR="0" indent="-404813">
              <a:lnSpc>
                <a:spcPct val="115000"/>
              </a:lnSpc>
              <a:spcBef>
                <a:spcPts val="0"/>
              </a:spcBef>
              <a:spcAft>
                <a:spcPts val="0"/>
              </a:spcAft>
              <a:buFont typeface="Arial" panose="020B0604020202020204" pitchFamily="34" charset="0"/>
              <a:buChar char="•"/>
            </a:pPr>
            <a:r>
              <a:rPr lang="en-US" sz="2400" dirty="0">
                <a:ea typeface="Calibri" panose="020F0502020204030204" pitchFamily="34" charset="0"/>
                <a:cs typeface="Calibri" panose="020F0502020204030204" pitchFamily="34" charset="0"/>
              </a:rPr>
              <a:t>Established in July 2012 with a $4.2 million Award from Centers for Medicare and Medicaid Innovation.   </a:t>
            </a:r>
          </a:p>
          <a:p>
            <a:pPr marL="1258888" marR="0" indent="-404813">
              <a:lnSpc>
                <a:spcPct val="115000"/>
              </a:lnSpc>
              <a:spcBef>
                <a:spcPts val="0"/>
              </a:spcBef>
              <a:spcAft>
                <a:spcPts val="0"/>
              </a:spcAft>
              <a:buFont typeface="Arial" panose="020B0604020202020204" pitchFamily="34" charset="0"/>
              <a:buChar char="•"/>
            </a:pPr>
            <a:endParaRPr lang="en-US" sz="2400" dirty="0">
              <a:ea typeface="Calibri" panose="020F0502020204030204" pitchFamily="34" charset="0"/>
              <a:cs typeface="Times New Roman" panose="02020603050405020304" pitchFamily="18" charset="0"/>
            </a:endParaRPr>
          </a:p>
          <a:p>
            <a:pPr marL="457200" marR="0">
              <a:lnSpc>
                <a:spcPct val="115000"/>
              </a:lnSpc>
              <a:spcBef>
                <a:spcPts val="0"/>
              </a:spcBef>
              <a:spcAft>
                <a:spcPts val="1000"/>
              </a:spcAft>
            </a:pPr>
            <a:r>
              <a:rPr lang="en-US" sz="2000" dirty="0">
                <a:ea typeface="Calibri" panose="020F0502020204030204" pitchFamily="34" charset="0"/>
                <a:cs typeface="Calibri" panose="020F0502020204030204" pitchFamily="34" charset="0"/>
              </a:rPr>
              <a:t>The project (NEAIC) described was supported by </a:t>
            </a:r>
            <a:r>
              <a:rPr lang="en-US" sz="2000" b="1" dirty="0">
                <a:ea typeface="Calibri" panose="020F0502020204030204" pitchFamily="34" charset="0"/>
                <a:cs typeface="Calibri" panose="020F0502020204030204" pitchFamily="34" charset="0"/>
              </a:rPr>
              <a:t>Grant Number </a:t>
            </a:r>
            <a:r>
              <a:rPr lang="en-US" sz="2000" b="1" dirty="0">
                <a:cs typeface="Times New Roman" pitchFamily="18" charset="0"/>
              </a:rPr>
              <a:t>1C1CMS331039</a:t>
            </a:r>
            <a:r>
              <a:rPr lang="en-US" sz="2000" b="1" dirty="0">
                <a:ea typeface="Calibri" panose="020F0502020204030204" pitchFamily="34" charset="0"/>
                <a:cs typeface="Calibri" panose="020F0502020204030204" pitchFamily="34" charset="0"/>
              </a:rPr>
              <a:t> from the Department of Health and Human Services, Center for Medicare &amp; Medicaid Services</a:t>
            </a:r>
            <a:r>
              <a:rPr lang="en-US" sz="2000" dirty="0">
                <a:ea typeface="Calibri" panose="020F0502020204030204" pitchFamily="34" charset="0"/>
                <a:cs typeface="Calibri" panose="020F0502020204030204" pitchFamily="34" charset="0"/>
              </a:rPr>
              <a:t>.  The contents of this publication are solely the responsibility of the authors and do not necessarily represent the official views of the U.S. Department of Health and Human Services or any of its agencies.</a:t>
            </a:r>
          </a:p>
          <a:p>
            <a:pPr marL="457200" marR="0">
              <a:lnSpc>
                <a:spcPct val="115000"/>
              </a:lnSpc>
              <a:spcBef>
                <a:spcPts val="0"/>
              </a:spcBef>
              <a:spcAft>
                <a:spcPts val="1000"/>
              </a:spcAft>
            </a:pPr>
            <a:endParaRPr lang="en-US" sz="600" dirty="0">
              <a:ea typeface="Calibri" panose="020F0502020204030204" pitchFamily="34" charset="0"/>
              <a:cs typeface="Times New Roman" panose="02020603050405020304" pitchFamily="18" charset="0"/>
            </a:endParaRPr>
          </a:p>
          <a:p>
            <a:pPr marL="457200" marR="0">
              <a:lnSpc>
                <a:spcPct val="115000"/>
              </a:lnSpc>
              <a:spcBef>
                <a:spcPts val="0"/>
              </a:spcBef>
              <a:spcAft>
                <a:spcPts val="1000"/>
              </a:spcAft>
            </a:pPr>
            <a:endParaRPr lang="en-US" sz="2000" dirty="0">
              <a:effectLst/>
              <a:ea typeface="Calibri" panose="020F0502020204030204" pitchFamily="34" charset="0"/>
              <a:cs typeface="Times New Roman" panose="02020603050405020304" pitchFamily="18" charset="0"/>
            </a:endParaRPr>
          </a:p>
        </p:txBody>
      </p:sp>
      <p:sp>
        <p:nvSpPr>
          <p:cNvPr id="9" name="Footer Placeholder 3"/>
          <p:cNvSpPr>
            <a:spLocks noGrp="1"/>
          </p:cNvSpPr>
          <p:nvPr>
            <p:ph type="ftr" sz="quarter" idx="11"/>
          </p:nvPr>
        </p:nvSpPr>
        <p:spPr>
          <a:xfrm>
            <a:off x="3124200" y="6356350"/>
            <a:ext cx="4911090" cy="365125"/>
          </a:xfrm>
        </p:spPr>
        <p:txBody>
          <a:bodyPr/>
          <a:lstStyle/>
          <a:p>
            <a:pPr algn="r"/>
            <a:r>
              <a:rPr lang="en-US" sz="1400" b="1" dirty="0">
                <a:solidFill>
                  <a:schemeClr val="tx1"/>
                </a:solidFill>
                <a:latin typeface="+mn-lt"/>
              </a:rPr>
              <a:t>Health Resources in Action</a:t>
            </a:r>
            <a:endParaRPr lang="en-US" sz="1400" i="1" dirty="0">
              <a:solidFill>
                <a:schemeClr val="tx1"/>
              </a:solidFill>
              <a:latin typeface="+mn-lt"/>
            </a:endParaRPr>
          </a:p>
        </p:txBody>
      </p:sp>
    </p:spTree>
    <p:extLst>
      <p:ext uri="{BB962C8B-B14F-4D97-AF65-F5344CB8AC3E}">
        <p14:creationId xmlns:p14="http://schemas.microsoft.com/office/powerpoint/2010/main" val="2866928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2504" y="69804"/>
            <a:ext cx="8746077" cy="4696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700" kern="1200">
                <a:solidFill>
                  <a:srgbClr val="FFFFFF"/>
                </a:solidFill>
                <a:latin typeface=""/>
                <a:ea typeface="+mj-ea"/>
                <a:cs typeface="Arial"/>
              </a:defRPr>
            </a:lvl1pPr>
          </a:lstStyle>
          <a:p>
            <a:pPr algn="ctr"/>
            <a:endParaRPr lang="en-US" sz="2800" b="1" dirty="0">
              <a:solidFill>
                <a:schemeClr val="tx1"/>
              </a:solidFill>
              <a:latin typeface="+mj-lt"/>
            </a:endParaRPr>
          </a:p>
          <a:p>
            <a:pPr algn="ctr"/>
            <a:endParaRPr lang="en-US" sz="2800" b="1" dirty="0">
              <a:solidFill>
                <a:schemeClr val="tx1"/>
              </a:solidFill>
              <a:latin typeface="+mj-lt"/>
            </a:endParaRPr>
          </a:p>
          <a:p>
            <a:pPr lvl="0"/>
            <a:r>
              <a:rPr lang="en-US" sz="3200" b="1" dirty="0">
                <a:solidFill>
                  <a:schemeClr val="bg1"/>
                </a:solidFill>
                <a:latin typeface="+mn-lt"/>
              </a:rPr>
              <a:t>Pursuing Sustainable Financing and Spread </a:t>
            </a:r>
          </a:p>
          <a:p>
            <a:pPr lvl="0" algn="ctr"/>
            <a:endParaRPr lang="en-US" sz="3200" b="1" dirty="0">
              <a:solidFill>
                <a:schemeClr val="bg1"/>
              </a:solidFill>
              <a:latin typeface="+mn-lt"/>
            </a:endParaRPr>
          </a:p>
        </p:txBody>
      </p:sp>
      <p:sp>
        <p:nvSpPr>
          <p:cNvPr id="2" name="Rectangle 1"/>
          <p:cNvSpPr/>
          <p:nvPr/>
        </p:nvSpPr>
        <p:spPr>
          <a:xfrm>
            <a:off x="854440" y="681175"/>
            <a:ext cx="8711649" cy="646331"/>
          </a:xfrm>
          <a:prstGeom prst="rect">
            <a:avLst/>
          </a:prstGeom>
        </p:spPr>
        <p:txBody>
          <a:bodyPr wrap="square">
            <a:spAutoFit/>
          </a:bodyPr>
          <a:lstStyle/>
          <a:p>
            <a:endParaRPr lang="en-US" sz="1200" dirty="0"/>
          </a:p>
          <a:p>
            <a:pPr lvl="1"/>
            <a:endParaRPr lang="en-US" sz="1000" dirty="0">
              <a:latin typeface="+mj-lt"/>
            </a:endParaRPr>
          </a:p>
          <a:p>
            <a:pPr marL="742950" lvl="1" indent="-285750">
              <a:buFont typeface="Arial" panose="020B0604020202020204" pitchFamily="34" charset="0"/>
              <a:buChar char="•"/>
            </a:pPr>
            <a:endParaRPr lang="en-US" sz="1400" dirty="0">
              <a:latin typeface="+mj-lt"/>
            </a:endParaRPr>
          </a:p>
        </p:txBody>
      </p:sp>
      <p:sp>
        <p:nvSpPr>
          <p:cNvPr id="9" name="Footer Placeholder 3"/>
          <p:cNvSpPr txBox="1">
            <a:spLocks/>
          </p:cNvSpPr>
          <p:nvPr/>
        </p:nvSpPr>
        <p:spPr>
          <a:xfrm>
            <a:off x="6025837" y="6301718"/>
            <a:ext cx="4911090"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Health Resources in Action</a:t>
            </a:r>
            <a:endParaRPr lang="en-US" i="1" dirty="0">
              <a:solidFill>
                <a:schemeClr val="tx1"/>
              </a:solidFill>
            </a:endParaRPr>
          </a:p>
        </p:txBody>
      </p:sp>
      <p:sp>
        <p:nvSpPr>
          <p:cNvPr id="4" name="Rectangle 3"/>
          <p:cNvSpPr/>
          <p:nvPr/>
        </p:nvSpPr>
        <p:spPr>
          <a:xfrm>
            <a:off x="329782" y="539414"/>
            <a:ext cx="8814218" cy="5755422"/>
          </a:xfrm>
          <a:prstGeom prst="rect">
            <a:avLst/>
          </a:prstGeom>
        </p:spPr>
        <p:txBody>
          <a:bodyPr wrap="square">
            <a:spAutoFit/>
          </a:bodyPr>
          <a:lstStyle/>
          <a:p>
            <a:endParaRPr lang="en-US" sz="2800" dirty="0">
              <a:ea typeface="Times New Roman" panose="02020603050405020304" pitchFamily="18" charset="0"/>
            </a:endParaRPr>
          </a:p>
          <a:p>
            <a:r>
              <a:rPr lang="en-US" sz="2800" dirty="0"/>
              <a:t> </a:t>
            </a:r>
            <a:r>
              <a:rPr lang="en-US" sz="2800" b="1" dirty="0"/>
              <a:t>Current sustainability and spread: </a:t>
            </a:r>
          </a:p>
          <a:p>
            <a:pPr marL="800100" lvl="1" indent="-342900">
              <a:buFont typeface="Arial" panose="020B0604020202020204" pitchFamily="34" charset="0"/>
              <a:buChar char="•"/>
            </a:pPr>
            <a:r>
              <a:rPr lang="en-US" sz="2400" dirty="0"/>
              <a:t>Community benefits</a:t>
            </a:r>
          </a:p>
          <a:p>
            <a:pPr marL="800100" lvl="1" indent="-342900">
              <a:buFont typeface="Arial" panose="020B0604020202020204" pitchFamily="34" charset="0"/>
              <a:buChar char="•"/>
            </a:pPr>
            <a:r>
              <a:rPr lang="en-US" sz="2400" dirty="0"/>
              <a:t>Departments of Public Health</a:t>
            </a:r>
          </a:p>
          <a:p>
            <a:pPr marL="800100" lvl="1" indent="-342900">
              <a:buFont typeface="Arial" panose="020B0604020202020204" pitchFamily="34" charset="0"/>
              <a:buChar char="•"/>
            </a:pPr>
            <a:r>
              <a:rPr lang="en-US" sz="2400" dirty="0"/>
              <a:t>Donor funding </a:t>
            </a:r>
          </a:p>
          <a:p>
            <a:pPr marL="800100" lvl="1" indent="-342900">
              <a:buFont typeface="Arial" panose="020B0604020202020204" pitchFamily="34" charset="0"/>
              <a:buChar char="•"/>
            </a:pPr>
            <a:r>
              <a:rPr lang="en-US" sz="2400" dirty="0"/>
              <a:t>MMCO</a:t>
            </a:r>
          </a:p>
          <a:p>
            <a:pPr marL="800100" lvl="1" indent="-342900">
              <a:buFont typeface="Arial" panose="020B0604020202020204" pitchFamily="34" charset="0"/>
              <a:buChar char="•"/>
            </a:pPr>
            <a:r>
              <a:rPr lang="en-US" sz="2400" dirty="0"/>
              <a:t>Boards of Health </a:t>
            </a:r>
          </a:p>
          <a:p>
            <a:pPr lvl="1"/>
            <a:endParaRPr lang="en-US" sz="1600" dirty="0"/>
          </a:p>
          <a:p>
            <a:r>
              <a:rPr lang="en-US" sz="2800" b="1" dirty="0"/>
              <a:t>Continuing efforts/opportunities: </a:t>
            </a:r>
          </a:p>
          <a:p>
            <a:pPr marL="800100" lvl="1" indent="-342900">
              <a:buFont typeface="Arial" panose="020B0604020202020204" pitchFamily="34" charset="0"/>
              <a:buChar char="•"/>
            </a:pPr>
            <a:r>
              <a:rPr lang="en-US" sz="2400" b="1" u="sng" dirty="0"/>
              <a:t>Accountable Care Organizations </a:t>
            </a:r>
          </a:p>
          <a:p>
            <a:pPr marL="800100" lvl="1" indent="-342900">
              <a:buFont typeface="Arial" panose="020B0604020202020204" pitchFamily="34" charset="0"/>
              <a:buChar char="•"/>
            </a:pPr>
            <a:r>
              <a:rPr lang="en-US" sz="2400" dirty="0"/>
              <a:t>CDC 6|18 Initiative</a:t>
            </a:r>
          </a:p>
          <a:p>
            <a:pPr marL="800100" lvl="1" indent="-342900">
              <a:buFont typeface="Arial" panose="020B0604020202020204" pitchFamily="34" charset="0"/>
              <a:buChar char="•"/>
            </a:pPr>
            <a:r>
              <a:rPr lang="en-US" sz="2400" dirty="0"/>
              <a:t>MMCO </a:t>
            </a:r>
          </a:p>
          <a:p>
            <a:pPr marL="800100" lvl="1" indent="-342900">
              <a:buFont typeface="Arial" panose="020B0604020202020204" pitchFamily="34" charset="0"/>
              <a:buChar char="•"/>
            </a:pPr>
            <a:r>
              <a:rPr lang="en-US" sz="2400" dirty="0"/>
              <a:t>1115 Waivers </a:t>
            </a:r>
          </a:p>
          <a:p>
            <a:pPr marL="800100" lvl="1" indent="-342900">
              <a:buFont typeface="Arial" panose="020B0604020202020204" pitchFamily="34" charset="0"/>
              <a:buChar char="•"/>
            </a:pPr>
            <a:r>
              <a:rPr lang="en-US" sz="2400" dirty="0"/>
              <a:t>Delivery Systems Reform Incentive Payment Programs</a:t>
            </a:r>
          </a:p>
          <a:p>
            <a:pPr marL="800100" lvl="1" indent="-342900">
              <a:buFont typeface="Arial" panose="020B0604020202020204" pitchFamily="34" charset="0"/>
              <a:buChar char="•"/>
            </a:pPr>
            <a:r>
              <a:rPr lang="en-US" sz="2400" dirty="0"/>
              <a:t>Pay for Performance (or Social Impact) </a:t>
            </a:r>
          </a:p>
          <a:p>
            <a:endParaRPr lang="en-US" sz="400" dirty="0"/>
          </a:p>
        </p:txBody>
      </p:sp>
      <p:pic>
        <p:nvPicPr>
          <p:cNvPr id="3" name="Picture 2"/>
          <p:cNvPicPr>
            <a:picLocks noChangeAspect="1"/>
          </p:cNvPicPr>
          <p:nvPr/>
        </p:nvPicPr>
        <p:blipFill>
          <a:blip r:embed="rId3"/>
          <a:stretch>
            <a:fillRect/>
          </a:stretch>
        </p:blipFill>
        <p:spPr>
          <a:xfrm>
            <a:off x="6107179" y="969660"/>
            <a:ext cx="2312085" cy="3026607"/>
          </a:xfrm>
          <a:prstGeom prst="rect">
            <a:avLst/>
          </a:prstGeom>
        </p:spPr>
      </p:pic>
    </p:spTree>
    <p:extLst>
      <p:ext uri="{BB962C8B-B14F-4D97-AF65-F5344CB8AC3E}">
        <p14:creationId xmlns:p14="http://schemas.microsoft.com/office/powerpoint/2010/main" val="323723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chemeClr val="bg1"/>
                </a:solidFill>
                <a:latin typeface="+mj-lt"/>
              </a:rPr>
              <a:t>Questions and Thank You! </a:t>
            </a:r>
          </a:p>
        </p:txBody>
      </p:sp>
      <p:sp>
        <p:nvSpPr>
          <p:cNvPr id="11" name="TextBox 10"/>
          <p:cNvSpPr txBox="1"/>
          <p:nvPr/>
        </p:nvSpPr>
        <p:spPr>
          <a:xfrm>
            <a:off x="246185" y="1059782"/>
            <a:ext cx="8651629" cy="3570208"/>
          </a:xfrm>
          <a:prstGeom prst="rect">
            <a:avLst/>
          </a:prstGeom>
          <a:noFill/>
        </p:spPr>
        <p:txBody>
          <a:bodyPr wrap="square" rtlCol="0">
            <a:spAutoFit/>
          </a:bodyPr>
          <a:lstStyle/>
          <a:p>
            <a:endParaRPr lang="en-US" sz="2400" b="1" dirty="0">
              <a:cs typeface="Times New Roman" pitchFamily="18" charset="0"/>
            </a:endParaRPr>
          </a:p>
          <a:p>
            <a:pPr marL="342900" indent="-342900" defTabSz="341313">
              <a:buFont typeface="Arial" panose="020B0604020202020204" pitchFamily="34" charset="0"/>
              <a:buChar char="•"/>
            </a:pPr>
            <a:r>
              <a:rPr lang="en-US" sz="2400" dirty="0">
                <a:cs typeface="Times New Roman" pitchFamily="18" charset="0"/>
              </a:rPr>
              <a:t>Stacey Chacker, Co-PI Project Director </a:t>
            </a:r>
            <a:r>
              <a:rPr lang="en-US" sz="2200" dirty="0">
                <a:cs typeface="Times New Roman" pitchFamily="18" charset="0"/>
                <a:hlinkClick r:id="rId3"/>
              </a:rPr>
              <a:t>schacker@hria.org</a:t>
            </a:r>
            <a:r>
              <a:rPr lang="en-US" sz="2200" dirty="0">
                <a:cs typeface="Times New Roman" pitchFamily="18" charset="0"/>
              </a:rPr>
              <a:t> </a:t>
            </a:r>
          </a:p>
          <a:p>
            <a:pPr defTabSz="341313"/>
            <a:endParaRPr lang="en-US" sz="1000" dirty="0">
              <a:cs typeface="Times New Roman" pitchFamily="18" charset="0"/>
            </a:endParaRPr>
          </a:p>
          <a:p>
            <a:pPr marL="342900" indent="-342900" defTabSz="341313">
              <a:buFont typeface="Arial" charset="0"/>
              <a:buChar char="•"/>
            </a:pPr>
            <a:r>
              <a:rPr lang="en-US" sz="2400" dirty="0">
                <a:cs typeface="Times New Roman" pitchFamily="18" charset="0"/>
              </a:rPr>
              <a:t>Heather Nelson, PhD, MPH, Co-PI and Evaluator </a:t>
            </a:r>
          </a:p>
          <a:p>
            <a:r>
              <a:rPr lang="en-US" sz="2600" dirty="0">
                <a:cs typeface="Times New Roman" pitchFamily="18" charset="0"/>
              </a:rPr>
              <a:t> 	</a:t>
            </a:r>
            <a:r>
              <a:rPr lang="en-US" sz="2800" dirty="0">
                <a:solidFill>
                  <a:srgbClr val="FF0000"/>
                </a:solidFill>
                <a:cs typeface="Times New Roman" pitchFamily="18" charset="0"/>
                <a:hlinkClick r:id="rId4"/>
              </a:rPr>
              <a:t>hnelson@hria.org</a:t>
            </a:r>
            <a:r>
              <a:rPr lang="en-US" sz="2800" dirty="0">
                <a:solidFill>
                  <a:srgbClr val="FF0000"/>
                </a:solidFill>
                <a:cs typeface="Times New Roman" pitchFamily="18" charset="0"/>
              </a:rPr>
              <a:t> </a:t>
            </a:r>
          </a:p>
          <a:p>
            <a:endParaRPr lang="en-US" sz="2600" dirty="0">
              <a:cs typeface="Times New Roman" pitchFamily="18" charset="0"/>
            </a:endParaRPr>
          </a:p>
          <a:p>
            <a:pPr marL="231775"/>
            <a:r>
              <a:rPr lang="en-US" sz="1600" dirty="0">
                <a:ea typeface="Calibri" panose="020F0502020204030204" pitchFamily="34" charset="0"/>
                <a:cs typeface="Calibri" panose="020F0502020204030204" pitchFamily="34" charset="0"/>
              </a:rPr>
              <a:t>“The project described is supported by Grant Number </a:t>
            </a:r>
            <a:r>
              <a:rPr lang="en-US" sz="1600" dirty="0">
                <a:cs typeface="Times New Roman" pitchFamily="18" charset="0"/>
              </a:rPr>
              <a:t>1C1CMS331039</a:t>
            </a:r>
            <a:r>
              <a:rPr lang="en-US" sz="1600" dirty="0">
                <a:ea typeface="Calibri" panose="020F0502020204030204" pitchFamily="34" charset="0"/>
                <a:cs typeface="Calibri" panose="020F0502020204030204" pitchFamily="34" charset="0"/>
              </a:rPr>
              <a:t> from the Department of Health and Human Services, Centers for Medicare &amp; Medicaid Services.  The contents of this publication are solely the responsibility of the authors and do not necessarily represent the official views of the U.S. Department of Health and Human Services or any of its agencies.”</a:t>
            </a:r>
            <a:endParaRPr lang="en-US" sz="1600" dirty="0">
              <a:ea typeface="Calibri" panose="020F0502020204030204" pitchFamily="34" charset="0"/>
              <a:cs typeface="Times New Roman" panose="02020603050405020304" pitchFamily="18" charset="0"/>
            </a:endParaRPr>
          </a:p>
          <a:p>
            <a:endParaRPr lang="en-US" sz="2600" dirty="0"/>
          </a:p>
        </p:txBody>
      </p:sp>
      <p:sp>
        <p:nvSpPr>
          <p:cNvPr id="6" name="Footer Placeholder 3"/>
          <p:cNvSpPr>
            <a:spLocks noGrp="1"/>
          </p:cNvSpPr>
          <p:nvPr>
            <p:ph type="ftr" sz="quarter" idx="11"/>
          </p:nvPr>
        </p:nvSpPr>
        <p:spPr>
          <a:xfrm>
            <a:off x="6008077" y="6257529"/>
            <a:ext cx="4911090" cy="365125"/>
          </a:xfrm>
        </p:spPr>
        <p:txBody>
          <a:bodyPr/>
          <a:lstStyle/>
          <a:p>
            <a:r>
              <a:rPr lang="en-US" b="1" dirty="0">
                <a:solidFill>
                  <a:schemeClr val="tx1"/>
                </a:solidFill>
              </a:rPr>
              <a:t>Health Resources in Action</a:t>
            </a:r>
            <a:endParaRPr lang="en-US" i="1" dirty="0">
              <a:solidFill>
                <a:schemeClr val="tx1"/>
              </a:solidFill>
            </a:endParaRPr>
          </a:p>
        </p:txBody>
      </p:sp>
      <p:pic>
        <p:nvPicPr>
          <p:cNvPr id="5" name="Content Placeholder 4" descr="iStock_88475907_XLARGE.jpg"/>
          <p:cNvPicPr>
            <a:picLocks noChangeAspect="1"/>
          </p:cNvPicPr>
          <p:nvPr/>
        </p:nvPicPr>
        <p:blipFill rotWithShape="1">
          <a:blip r:embed="rId5">
            <a:extLst>
              <a:ext uri="{28A0092B-C50C-407E-A947-70E740481C1C}">
                <a14:useLocalDpi xmlns:a14="http://schemas.microsoft.com/office/drawing/2010/main" val="0"/>
              </a:ext>
            </a:extLst>
          </a:blip>
          <a:srcRect t="24415" r="20497" b="8763"/>
          <a:stretch/>
        </p:blipFill>
        <p:spPr>
          <a:xfrm>
            <a:off x="457199" y="4267877"/>
            <a:ext cx="4327451" cy="2425398"/>
          </a:xfrm>
          <a:prstGeom prst="rect">
            <a:avLst/>
          </a:prstGeom>
        </p:spPr>
      </p:pic>
    </p:spTree>
    <p:extLst>
      <p:ext uri="{BB962C8B-B14F-4D97-AF65-F5344CB8AC3E}">
        <p14:creationId xmlns:p14="http://schemas.microsoft.com/office/powerpoint/2010/main" val="385376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63" y="1140305"/>
            <a:ext cx="9073662" cy="469610"/>
          </a:xfrm>
        </p:spPr>
        <p:txBody>
          <a:bodyPr>
            <a:noAutofit/>
          </a:bodyPr>
          <a:lstStyle/>
          <a:p>
            <a:pPr marL="228600" lvl="1" algn="l" defTabSz="457200" rtl="0">
              <a:spcBef>
                <a:spcPct val="0"/>
              </a:spcBef>
            </a:pPr>
            <a:br>
              <a:rPr lang="en-US" sz="2800" dirty="0">
                <a:solidFill>
                  <a:schemeClr val="bg1"/>
                </a:solidFill>
                <a:latin typeface="+mj-lt"/>
              </a:rPr>
            </a:br>
            <a:r>
              <a:rPr lang="en-US" sz="2800" dirty="0">
                <a:solidFill>
                  <a:schemeClr val="bg1"/>
                </a:solidFill>
                <a:latin typeface="+mn-lt"/>
              </a:rPr>
              <a:t>New England Asthma Innovation Collaborative</a:t>
            </a:r>
            <a:br>
              <a:rPr lang="en-US" sz="3600" dirty="0">
                <a:solidFill>
                  <a:schemeClr val="bg1"/>
                </a:solidFill>
              </a:rPr>
            </a:br>
            <a:r>
              <a:rPr lang="en-US" sz="3600" b="1" kern="1200" dirty="0">
                <a:solidFill>
                  <a:schemeClr val="bg1"/>
                </a:solidFill>
                <a:latin typeface="+mj-lt"/>
                <a:ea typeface="+mj-ea"/>
                <a:cs typeface="Arial"/>
              </a:rPr>
              <a:t>Goals and Partners</a:t>
            </a:r>
            <a:br>
              <a:rPr lang="en-US" sz="3600" b="1" kern="1200" dirty="0">
                <a:solidFill>
                  <a:schemeClr val="bg1"/>
                </a:solidFill>
                <a:latin typeface="+mj-lt"/>
                <a:ea typeface="+mj-ea"/>
                <a:cs typeface="Arial"/>
              </a:rPr>
            </a:br>
            <a:br>
              <a:rPr lang="en-US" sz="4800" b="1" dirty="0">
                <a:solidFill>
                  <a:schemeClr val="bg1"/>
                </a:solidFill>
                <a:latin typeface="+mj-lt"/>
              </a:rPr>
            </a:br>
            <a:br>
              <a:rPr lang="en-US" sz="4800" b="1" dirty="0"/>
            </a:br>
            <a:r>
              <a:rPr lang="en-US" sz="4800" b="1" dirty="0"/>
              <a:t> </a:t>
            </a:r>
            <a:endParaRPr lang="en-US" sz="4800" b="1" dirty="0">
              <a:latin typeface="+mn-lt"/>
              <a:cs typeface="Times New Roman" pitchFamily="18" charset="0"/>
            </a:endParaRPr>
          </a:p>
        </p:txBody>
      </p:sp>
      <p:sp>
        <p:nvSpPr>
          <p:cNvPr id="8" name="Rectangle 7"/>
          <p:cNvSpPr/>
          <p:nvPr/>
        </p:nvSpPr>
        <p:spPr>
          <a:xfrm>
            <a:off x="329444" y="520794"/>
            <a:ext cx="8814556" cy="2585323"/>
          </a:xfrm>
          <a:prstGeom prst="rect">
            <a:avLst/>
          </a:prstGeom>
        </p:spPr>
        <p:txBody>
          <a:bodyPr wrap="square">
            <a:spAutoFit/>
          </a:bodyPr>
          <a:lstStyle/>
          <a:p>
            <a:endParaRPr lang="en-US" sz="3200" dirty="0"/>
          </a:p>
          <a:p>
            <a:r>
              <a:rPr lang="en-US" sz="2600" dirty="0"/>
              <a:t>For children with poorly controlled asthma: </a:t>
            </a:r>
          </a:p>
          <a:p>
            <a:pPr marL="457200" indent="-457200">
              <a:buFont typeface="Arial" panose="020B0604020202020204" pitchFamily="34" charset="0"/>
              <a:buChar char="•"/>
            </a:pPr>
            <a:r>
              <a:rPr lang="en-US" sz="2600" dirty="0"/>
              <a:t>Improve quality of care</a:t>
            </a:r>
          </a:p>
          <a:p>
            <a:pPr marL="457200" indent="-457200">
              <a:buFont typeface="Arial" panose="020B0604020202020204" pitchFamily="34" charset="0"/>
              <a:buChar char="•"/>
            </a:pPr>
            <a:r>
              <a:rPr lang="en-US" sz="2600" dirty="0"/>
              <a:t>Improve health and quality of life outcomes</a:t>
            </a:r>
          </a:p>
          <a:p>
            <a:pPr marL="457200" indent="-457200">
              <a:buFont typeface="Arial" panose="020B0604020202020204" pitchFamily="34" charset="0"/>
              <a:buChar char="•"/>
            </a:pPr>
            <a:r>
              <a:rPr lang="en-US" sz="2600" dirty="0"/>
              <a:t>Decrease health care utilization costs </a:t>
            </a:r>
          </a:p>
          <a:p>
            <a:pPr marL="457200" indent="-457200">
              <a:buFont typeface="Arial" panose="020B0604020202020204" pitchFamily="34" charset="0"/>
              <a:buChar char="•"/>
            </a:pPr>
            <a:r>
              <a:rPr lang="en-US" sz="2600" dirty="0"/>
              <a:t>Advance sustainable payment systems</a:t>
            </a:r>
          </a:p>
        </p:txBody>
      </p:sp>
      <p:pic>
        <p:nvPicPr>
          <p:cNvPr id="3" name="Picture 2"/>
          <p:cNvPicPr>
            <a:picLocks noChangeAspect="1"/>
          </p:cNvPicPr>
          <p:nvPr/>
        </p:nvPicPr>
        <p:blipFill>
          <a:blip r:embed="rId3"/>
          <a:stretch>
            <a:fillRect/>
          </a:stretch>
        </p:blipFill>
        <p:spPr>
          <a:xfrm>
            <a:off x="239163" y="3608335"/>
            <a:ext cx="4203308" cy="2930577"/>
          </a:xfrm>
          <a:prstGeom prst="rect">
            <a:avLst/>
          </a:prstGeom>
        </p:spPr>
      </p:pic>
      <p:sp>
        <p:nvSpPr>
          <p:cNvPr id="5" name="Footer Placeholder 3"/>
          <p:cNvSpPr>
            <a:spLocks noGrp="1"/>
          </p:cNvSpPr>
          <p:nvPr>
            <p:ph type="ftr" sz="quarter" idx="11"/>
          </p:nvPr>
        </p:nvSpPr>
        <p:spPr>
          <a:xfrm>
            <a:off x="3124200" y="6356350"/>
            <a:ext cx="4911090" cy="365125"/>
          </a:xfrm>
        </p:spPr>
        <p:txBody>
          <a:bodyPr/>
          <a:lstStyle/>
          <a:p>
            <a:pPr algn="r"/>
            <a:r>
              <a:rPr lang="en-US" b="1" dirty="0">
                <a:solidFill>
                  <a:schemeClr val="tx1"/>
                </a:solidFill>
              </a:rPr>
              <a:t>Health Resources in Action</a:t>
            </a:r>
            <a:endParaRPr lang="en-US" i="1" dirty="0">
              <a:solidFill>
                <a:schemeClr val="tx1"/>
              </a:solidFill>
            </a:endParaRPr>
          </a:p>
        </p:txBody>
      </p:sp>
      <p:sp>
        <p:nvSpPr>
          <p:cNvPr id="4" name="TextBox 3"/>
          <p:cNvSpPr txBox="1"/>
          <p:nvPr/>
        </p:nvSpPr>
        <p:spPr>
          <a:xfrm>
            <a:off x="4313421" y="3470683"/>
            <a:ext cx="4665764" cy="2769989"/>
          </a:xfrm>
          <a:prstGeom prst="rect">
            <a:avLst/>
          </a:prstGeom>
          <a:noFill/>
        </p:spPr>
        <p:txBody>
          <a:bodyPr wrap="none" rtlCol="0">
            <a:spAutoFit/>
          </a:bodyPr>
          <a:lstStyle/>
          <a:p>
            <a:pPr marL="287337">
              <a:spcBef>
                <a:spcPts val="0"/>
              </a:spcBef>
              <a:defRPr/>
            </a:pPr>
            <a:r>
              <a:rPr lang="en-US" sz="2600" dirty="0"/>
              <a:t>In four states: </a:t>
            </a:r>
          </a:p>
          <a:p>
            <a:pPr marL="744537" indent="-457200">
              <a:spcBef>
                <a:spcPts val="0"/>
              </a:spcBef>
              <a:buFont typeface="Arial" panose="020B0604020202020204" pitchFamily="34" charset="0"/>
              <a:buChar char="•"/>
              <a:defRPr/>
            </a:pPr>
            <a:r>
              <a:rPr lang="en-US" sz="2600" b="1" dirty="0"/>
              <a:t>Nine Health Care Providers</a:t>
            </a:r>
          </a:p>
          <a:p>
            <a:pPr marL="744537" indent="-457200">
              <a:spcBef>
                <a:spcPts val="0"/>
              </a:spcBef>
              <a:buFont typeface="Arial" panose="020B0604020202020204" pitchFamily="34" charset="0"/>
              <a:buChar char="•"/>
              <a:defRPr/>
            </a:pPr>
            <a:r>
              <a:rPr lang="en-US" sz="2600" dirty="0"/>
              <a:t>Policy and Training Partners</a:t>
            </a:r>
          </a:p>
          <a:p>
            <a:pPr marL="744537" indent="-457200">
              <a:spcBef>
                <a:spcPts val="0"/>
              </a:spcBef>
              <a:buFont typeface="Arial" panose="020B0604020202020204" pitchFamily="34" charset="0"/>
              <a:buChar char="•"/>
              <a:defRPr/>
            </a:pPr>
            <a:r>
              <a:rPr lang="en-US" sz="2600" b="1" dirty="0"/>
              <a:t>Seven Medicaid Payers </a:t>
            </a:r>
          </a:p>
          <a:p>
            <a:pPr marL="1144587" lvl="1" indent="-457200">
              <a:spcBef>
                <a:spcPts val="0"/>
              </a:spcBef>
              <a:buFontTx/>
              <a:buChar char="-"/>
              <a:defRPr/>
            </a:pPr>
            <a:r>
              <a:rPr lang="en-US" sz="2600" dirty="0"/>
              <a:t>MMCOs</a:t>
            </a:r>
          </a:p>
          <a:p>
            <a:pPr marL="1144587" lvl="1" indent="-457200">
              <a:spcBef>
                <a:spcPts val="0"/>
              </a:spcBef>
              <a:buFontTx/>
              <a:buChar char="-"/>
              <a:defRPr/>
            </a:pPr>
            <a:r>
              <a:rPr lang="en-US" sz="2600" dirty="0"/>
              <a:t>State Medicaid Offices </a:t>
            </a:r>
          </a:p>
          <a:p>
            <a:endParaRPr lang="en-US" dirty="0"/>
          </a:p>
        </p:txBody>
      </p:sp>
    </p:spTree>
    <p:extLst>
      <p:ext uri="{BB962C8B-B14F-4D97-AF65-F5344CB8AC3E}">
        <p14:creationId xmlns:p14="http://schemas.microsoft.com/office/powerpoint/2010/main" val="27902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67400" y="2287032"/>
            <a:ext cx="2667000" cy="369332"/>
          </a:xfrm>
          <a:prstGeom prst="rect">
            <a:avLst/>
          </a:prstGeom>
          <a:noFill/>
        </p:spPr>
        <p:txBody>
          <a:bodyPr wrap="square" rtlCol="0">
            <a:spAutoFit/>
          </a:bodyPr>
          <a:lstStyle/>
          <a:p>
            <a:endParaRPr lang="en-US" dirty="0"/>
          </a:p>
        </p:txBody>
      </p:sp>
      <p:sp>
        <p:nvSpPr>
          <p:cNvPr id="3" name="Content Placeholder 2"/>
          <p:cNvSpPr>
            <a:spLocks noGrp="1"/>
          </p:cNvSpPr>
          <p:nvPr>
            <p:ph idx="1"/>
          </p:nvPr>
        </p:nvSpPr>
        <p:spPr>
          <a:xfrm>
            <a:off x="204085" y="999055"/>
            <a:ext cx="8939915" cy="5127291"/>
          </a:xfrm>
          <a:ln>
            <a:solidFill>
              <a:schemeClr val="bg1"/>
            </a:solidFill>
          </a:ln>
        </p:spPr>
        <p:style>
          <a:lnRef idx="2">
            <a:schemeClr val="dk1"/>
          </a:lnRef>
          <a:fillRef idx="1">
            <a:schemeClr val="lt1"/>
          </a:fillRef>
          <a:effectRef idx="0">
            <a:schemeClr val="dk1"/>
          </a:effectRef>
          <a:fontRef idx="minor">
            <a:schemeClr val="dk1"/>
          </a:fontRef>
        </p:style>
        <p:txBody>
          <a:bodyPr rtlCol="0">
            <a:noAutofit/>
          </a:bodyPr>
          <a:lstStyle/>
          <a:p>
            <a:pPr marL="114300" indent="0">
              <a:spcBef>
                <a:spcPts val="0"/>
              </a:spcBef>
              <a:buNone/>
            </a:pPr>
            <a:r>
              <a:rPr lang="en-US" sz="2800" b="1" u="sng" dirty="0">
                <a:solidFill>
                  <a:srgbClr val="FF0000"/>
                </a:solidFill>
              </a:rPr>
              <a:t>1145 participants</a:t>
            </a:r>
            <a:r>
              <a:rPr lang="en-US" sz="2800" dirty="0"/>
              <a:t> from January 2013 – June 2015, </a:t>
            </a:r>
            <a:endParaRPr lang="en-US" sz="2800" b="1" u="sng" dirty="0">
              <a:solidFill>
                <a:srgbClr val="FF0000"/>
              </a:solidFill>
            </a:endParaRPr>
          </a:p>
          <a:p>
            <a:pPr marL="457200">
              <a:spcBef>
                <a:spcPts val="0"/>
              </a:spcBef>
            </a:pPr>
            <a:r>
              <a:rPr lang="en-US" sz="2600" b="1" dirty="0"/>
              <a:t>Assess</a:t>
            </a:r>
            <a:r>
              <a:rPr lang="en-US" sz="2600" dirty="0"/>
              <a:t> patients’ needs and home environment</a:t>
            </a:r>
          </a:p>
          <a:p>
            <a:pPr marL="457200">
              <a:spcBef>
                <a:spcPts val="100"/>
              </a:spcBef>
            </a:pPr>
            <a:r>
              <a:rPr lang="en-US" sz="2600" b="1" dirty="0"/>
              <a:t>Provide</a:t>
            </a:r>
            <a:r>
              <a:rPr lang="en-US" sz="2600" dirty="0"/>
              <a:t> asthma self-management education</a:t>
            </a:r>
          </a:p>
          <a:p>
            <a:pPr marL="457200">
              <a:spcBef>
                <a:spcPts val="0"/>
              </a:spcBef>
            </a:pPr>
            <a:r>
              <a:rPr lang="en-US" sz="2600" b="1" dirty="0"/>
              <a:t>Deliver</a:t>
            </a:r>
            <a:r>
              <a:rPr lang="en-US" sz="2600" dirty="0"/>
              <a:t> cost-effective environmental supplies </a:t>
            </a:r>
          </a:p>
          <a:p>
            <a:pPr marL="457200">
              <a:spcBef>
                <a:spcPts val="0"/>
              </a:spcBef>
            </a:pPr>
            <a:r>
              <a:rPr lang="en-US" sz="2600" b="1" dirty="0"/>
              <a:t>Improve</a:t>
            </a:r>
            <a:r>
              <a:rPr lang="en-US" sz="2600" dirty="0"/>
              <a:t> quality and experience of care:</a:t>
            </a:r>
          </a:p>
          <a:p>
            <a:pPr marL="457200" indent="57150">
              <a:spcBef>
                <a:spcPts val="0"/>
              </a:spcBef>
              <a:buFont typeface="Courier New" pitchFamily="49" charset="0"/>
              <a:buChar char="o"/>
            </a:pPr>
            <a:r>
              <a:rPr lang="en-US" sz="2000" dirty="0"/>
              <a:t> Client-centered, use of motivational interviewing </a:t>
            </a:r>
          </a:p>
          <a:p>
            <a:pPr marL="457200" indent="57150">
              <a:spcBef>
                <a:spcPts val="0"/>
              </a:spcBef>
              <a:buFont typeface="Courier New" pitchFamily="49" charset="0"/>
              <a:buChar char="o"/>
            </a:pPr>
            <a:r>
              <a:rPr lang="en-US" sz="2000" dirty="0"/>
              <a:t> Promote asthma action plans</a:t>
            </a:r>
          </a:p>
          <a:p>
            <a:pPr marL="457200" indent="57150">
              <a:spcBef>
                <a:spcPts val="0"/>
              </a:spcBef>
              <a:buFont typeface="Courier New" pitchFamily="49" charset="0"/>
              <a:buChar char="o"/>
            </a:pPr>
            <a:r>
              <a:rPr lang="en-US" sz="2000" dirty="0"/>
              <a:t> Promote connections to primary care &amp; prevention</a:t>
            </a:r>
          </a:p>
          <a:p>
            <a:pPr marL="457200" indent="57150">
              <a:spcBef>
                <a:spcPts val="100"/>
              </a:spcBef>
              <a:buFont typeface="Courier New" pitchFamily="49" charset="0"/>
              <a:buChar char="o"/>
            </a:pPr>
            <a:r>
              <a:rPr lang="en-US" sz="2000" dirty="0"/>
              <a:t> Referrals for social services</a:t>
            </a:r>
          </a:p>
          <a:p>
            <a:pPr marL="228600" lvl="0" indent="0">
              <a:lnSpc>
                <a:spcPct val="120000"/>
              </a:lnSpc>
              <a:buNone/>
              <a:defRPr/>
            </a:pPr>
            <a:r>
              <a:rPr lang="en-US" sz="2600" b="1" u="sng" dirty="0">
                <a:solidFill>
                  <a:schemeClr val="tx1"/>
                </a:solidFill>
              </a:rPr>
              <a:t>Target Population </a:t>
            </a:r>
          </a:p>
          <a:p>
            <a:pPr marL="571500" lvl="0">
              <a:spcBef>
                <a:spcPts val="0"/>
              </a:spcBef>
              <a:buFont typeface="Courier New" panose="02070309020205020404" pitchFamily="49" charset="0"/>
              <a:buChar char="o"/>
              <a:defRPr/>
            </a:pPr>
            <a:r>
              <a:rPr lang="en-US" sz="2000" dirty="0"/>
              <a:t>Aged 2 – 17 years old</a:t>
            </a:r>
          </a:p>
          <a:p>
            <a:pPr marL="571500" lvl="0">
              <a:spcBef>
                <a:spcPts val="0"/>
              </a:spcBef>
              <a:buFont typeface="Courier New" panose="02070309020205020404" pitchFamily="49" charset="0"/>
              <a:buChar char="o"/>
              <a:defRPr/>
            </a:pPr>
            <a:r>
              <a:rPr lang="en-US" sz="2000" dirty="0"/>
              <a:t>Medicaid or CHIP beneficiary </a:t>
            </a:r>
          </a:p>
          <a:p>
            <a:pPr marL="571500" lvl="0">
              <a:spcBef>
                <a:spcPts val="0"/>
              </a:spcBef>
              <a:buFont typeface="Courier New" panose="02070309020205020404" pitchFamily="49" charset="0"/>
              <a:buChar char="o"/>
              <a:defRPr/>
            </a:pPr>
            <a:r>
              <a:rPr lang="en-US" sz="2000" dirty="0"/>
              <a:t>A diagnosis of asthma from an authorized clinician</a:t>
            </a:r>
          </a:p>
          <a:p>
            <a:pPr marL="571500" lvl="0">
              <a:spcBef>
                <a:spcPts val="0"/>
              </a:spcBef>
              <a:buFont typeface="Courier New" panose="02070309020205020404" pitchFamily="49" charset="0"/>
              <a:buChar char="o"/>
              <a:defRPr/>
            </a:pPr>
            <a:r>
              <a:rPr lang="en-US" sz="2000" dirty="0"/>
              <a:t>Poorly controlled asthma</a:t>
            </a:r>
            <a:endParaRPr lang="en-US" sz="2800" dirty="0">
              <a:solidFill>
                <a:schemeClr val="tx1"/>
              </a:solidFill>
            </a:endParaRPr>
          </a:p>
          <a:p>
            <a:pPr marL="688975" lvl="0" indent="-350838">
              <a:spcBef>
                <a:spcPts val="0"/>
              </a:spcBef>
              <a:buNone/>
              <a:defRPr/>
            </a:pPr>
            <a:endParaRPr lang="en-US" dirty="0"/>
          </a:p>
        </p:txBody>
      </p:sp>
      <p:sp>
        <p:nvSpPr>
          <p:cNvPr id="2" name="Rectangle 1"/>
          <p:cNvSpPr/>
          <p:nvPr/>
        </p:nvSpPr>
        <p:spPr>
          <a:xfrm>
            <a:off x="204085" y="78068"/>
            <a:ext cx="9144000" cy="1015663"/>
          </a:xfrm>
          <a:prstGeom prst="rect">
            <a:avLst/>
          </a:prstGeom>
        </p:spPr>
        <p:txBody>
          <a:bodyPr wrap="square">
            <a:spAutoFit/>
          </a:bodyPr>
          <a:lstStyle/>
          <a:p>
            <a:r>
              <a:rPr lang="en-US" sz="3000" b="1" dirty="0">
                <a:solidFill>
                  <a:schemeClr val="bg1"/>
                </a:solidFill>
                <a:ea typeface="+mj-ea"/>
                <a:cs typeface="Arial"/>
              </a:rPr>
              <a:t>NEAIC Intervention: </a:t>
            </a:r>
            <a:r>
              <a:rPr lang="en-US" sz="3000" b="1" dirty="0">
                <a:solidFill>
                  <a:schemeClr val="bg1"/>
                </a:solidFill>
              </a:rPr>
              <a:t>CHW- Led Asthma Home Visits</a:t>
            </a:r>
          </a:p>
          <a:p>
            <a:endParaRPr lang="en-US" sz="3000" b="1" dirty="0">
              <a:solidFill>
                <a:schemeClr val="bg1"/>
              </a:solidFill>
            </a:endParaRPr>
          </a:p>
        </p:txBody>
      </p:sp>
      <p:sp>
        <p:nvSpPr>
          <p:cNvPr id="7" name="Footer Placeholder 3"/>
          <p:cNvSpPr>
            <a:spLocks noGrp="1"/>
          </p:cNvSpPr>
          <p:nvPr>
            <p:ph type="ftr" sz="quarter" idx="11"/>
          </p:nvPr>
        </p:nvSpPr>
        <p:spPr>
          <a:xfrm>
            <a:off x="3136714" y="6310772"/>
            <a:ext cx="4911090" cy="365125"/>
          </a:xfrm>
        </p:spPr>
        <p:txBody>
          <a:bodyPr/>
          <a:lstStyle/>
          <a:p>
            <a:pPr algn="r"/>
            <a:r>
              <a:rPr lang="en-US" b="1" dirty="0">
                <a:solidFill>
                  <a:schemeClr val="tx1"/>
                </a:solidFill>
              </a:rPr>
              <a:t>Health Resources in Action</a:t>
            </a:r>
            <a:endParaRPr lang="en-US" i="1" dirty="0">
              <a:solidFill>
                <a:schemeClr val="tx1"/>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730" t="12020" r="8071"/>
          <a:stretch/>
        </p:blipFill>
        <p:spPr>
          <a:xfrm>
            <a:off x="6688971" y="3055701"/>
            <a:ext cx="2230177" cy="3070646"/>
          </a:xfrm>
          <a:prstGeom prst="rect">
            <a:avLst/>
          </a:prstGeom>
        </p:spPr>
      </p:pic>
    </p:spTree>
    <p:extLst>
      <p:ext uri="{BB962C8B-B14F-4D97-AF65-F5344CB8AC3E}">
        <p14:creationId xmlns:p14="http://schemas.microsoft.com/office/powerpoint/2010/main" val="2225132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04800" y="230636"/>
            <a:ext cx="9144000" cy="4696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700" kern="1200">
                <a:solidFill>
                  <a:srgbClr val="FFFFFF"/>
                </a:solidFill>
                <a:latin typeface=""/>
                <a:ea typeface="+mj-ea"/>
                <a:cs typeface="Arial"/>
              </a:defRPr>
            </a:lvl1pPr>
          </a:lstStyle>
          <a:p>
            <a:r>
              <a:rPr lang="en-US" sz="3600" dirty="0">
                <a:solidFill>
                  <a:schemeClr val="bg1"/>
                </a:solidFill>
                <a:latin typeface="+mj-lt"/>
              </a:rPr>
              <a:t>Community Heath Workers</a:t>
            </a:r>
          </a:p>
        </p:txBody>
      </p:sp>
      <p:sp>
        <p:nvSpPr>
          <p:cNvPr id="2" name="TextBox 1"/>
          <p:cNvSpPr txBox="1"/>
          <p:nvPr/>
        </p:nvSpPr>
        <p:spPr>
          <a:xfrm>
            <a:off x="209844" y="1210520"/>
            <a:ext cx="8674812" cy="5278368"/>
          </a:xfrm>
          <a:prstGeom prst="rect">
            <a:avLst/>
          </a:prstGeom>
          <a:noFill/>
        </p:spPr>
        <p:txBody>
          <a:bodyPr wrap="square" rtlCol="0">
            <a:spAutoFit/>
          </a:bodyPr>
          <a:lstStyle/>
          <a:p>
            <a:pPr marL="402938" lvl="1" indent="-248907" defTabSz="914145" fontAlgn="base">
              <a:spcBef>
                <a:spcPts val="600"/>
              </a:spcBef>
              <a:spcAft>
                <a:spcPts val="600"/>
              </a:spcAft>
              <a:buClr>
                <a:srgbClr val="000000"/>
              </a:buClr>
              <a:buSzPct val="110000"/>
              <a:buFont typeface="Arial" pitchFamily="34" charset="0"/>
              <a:buChar char="•"/>
              <a:defRPr/>
            </a:pPr>
            <a:r>
              <a:rPr lang="en-US" sz="2600" b="1" dirty="0">
                <a:solidFill>
                  <a:prstClr val="black"/>
                </a:solidFill>
                <a:ea typeface="Helvetica" charset="0"/>
                <a:cs typeface="Calibri" panose="020F0502020204030204" pitchFamily="34" charset="0"/>
                <a:sym typeface="Helvetica" charset="0"/>
              </a:rPr>
              <a:t>Frontline public health worker</a:t>
            </a:r>
          </a:p>
          <a:p>
            <a:pPr marL="402938" lvl="1" indent="-248907" defTabSz="914145" fontAlgn="base">
              <a:spcBef>
                <a:spcPts val="600"/>
              </a:spcBef>
              <a:spcAft>
                <a:spcPts val="600"/>
              </a:spcAft>
              <a:buClr>
                <a:srgbClr val="000000"/>
              </a:buClr>
              <a:buSzPct val="110000"/>
              <a:buFont typeface="Arial" pitchFamily="34" charset="0"/>
              <a:buChar char="•"/>
              <a:defRPr/>
            </a:pPr>
            <a:r>
              <a:rPr lang="en-US" sz="2600" b="1" dirty="0">
                <a:solidFill>
                  <a:prstClr val="black"/>
                </a:solidFill>
                <a:ea typeface="Helvetica" charset="0"/>
                <a:cs typeface="Calibri" panose="020F0502020204030204" pitchFamily="34" charset="0"/>
                <a:sym typeface="Helvetica" charset="0"/>
              </a:rPr>
              <a:t>U</a:t>
            </a:r>
            <a:r>
              <a:rPr lang="en-US" sz="2600" b="1" dirty="0"/>
              <a:t>nderstanding of the experience, language, and/or culture</a:t>
            </a:r>
            <a:endParaRPr lang="en-US" sz="2600" b="1" dirty="0">
              <a:solidFill>
                <a:prstClr val="black"/>
              </a:solidFill>
              <a:ea typeface="Helvetica" charset="0"/>
              <a:cs typeface="Calibri" panose="020F0502020204030204" pitchFamily="34" charset="0"/>
              <a:sym typeface="Helvetica" charset="0"/>
            </a:endParaRPr>
          </a:p>
          <a:p>
            <a:pPr marL="402938" lvl="1" indent="-248907" defTabSz="914145" fontAlgn="base">
              <a:spcBef>
                <a:spcPts val="600"/>
              </a:spcBef>
              <a:spcAft>
                <a:spcPts val="600"/>
              </a:spcAft>
              <a:buClr>
                <a:srgbClr val="000000"/>
              </a:buClr>
              <a:buSzPct val="110000"/>
              <a:buFont typeface="Arial" pitchFamily="34" charset="0"/>
              <a:buChar char="•"/>
              <a:defRPr/>
            </a:pPr>
            <a:r>
              <a:rPr lang="en-US" sz="2600" b="1" dirty="0">
                <a:solidFill>
                  <a:prstClr val="black"/>
                </a:solidFill>
                <a:ea typeface="Helvetica" charset="0"/>
                <a:cs typeface="Calibri" panose="020F0502020204030204" pitchFamily="34" charset="0"/>
                <a:sym typeface="Helvetica" charset="0"/>
              </a:rPr>
              <a:t>Liaison between healthcare and community </a:t>
            </a:r>
          </a:p>
          <a:p>
            <a:pPr marL="402938" lvl="1" indent="-248907" defTabSz="914145" fontAlgn="base">
              <a:spcBef>
                <a:spcPts val="600"/>
              </a:spcBef>
              <a:spcAft>
                <a:spcPts val="600"/>
              </a:spcAft>
              <a:buClr>
                <a:srgbClr val="000000"/>
              </a:buClr>
              <a:buSzPct val="110000"/>
              <a:buFont typeface="Arial" pitchFamily="34" charset="0"/>
              <a:buChar char="•"/>
              <a:defRPr/>
            </a:pPr>
            <a:r>
              <a:rPr lang="en-US" sz="2600" b="1" dirty="0">
                <a:solidFill>
                  <a:prstClr val="black"/>
                </a:solidFill>
                <a:ea typeface="Helvetica" charset="0"/>
                <a:cs typeface="Calibri" panose="020F0502020204030204" pitchFamily="34" charset="0"/>
                <a:sym typeface="Helvetica" charset="0"/>
              </a:rPr>
              <a:t>Culturally competent service delivery</a:t>
            </a:r>
          </a:p>
          <a:p>
            <a:pPr marL="402938" lvl="1" indent="-248907" defTabSz="914145" fontAlgn="base">
              <a:spcBef>
                <a:spcPts val="600"/>
              </a:spcBef>
              <a:spcAft>
                <a:spcPts val="600"/>
              </a:spcAft>
              <a:buClr>
                <a:srgbClr val="000000"/>
              </a:buClr>
              <a:buSzPct val="110000"/>
              <a:buFont typeface="Arial" pitchFamily="34" charset="0"/>
              <a:buChar char="•"/>
              <a:defRPr/>
            </a:pPr>
            <a:r>
              <a:rPr lang="en-US" sz="2600" b="1" dirty="0"/>
              <a:t>Advocate for individual and community needs.</a:t>
            </a:r>
          </a:p>
          <a:p>
            <a:pPr marL="402938" lvl="1" indent="-248907" defTabSz="914145" fontAlgn="base">
              <a:spcBef>
                <a:spcPts val="600"/>
              </a:spcBef>
              <a:spcAft>
                <a:spcPts val="600"/>
              </a:spcAft>
              <a:buClr>
                <a:srgbClr val="000000"/>
              </a:buClr>
              <a:buSzPct val="110000"/>
              <a:buFont typeface="Arial" pitchFamily="34" charset="0"/>
              <a:buChar char="•"/>
              <a:defRPr/>
            </a:pPr>
            <a:r>
              <a:rPr lang="en-US" sz="2600" b="1" dirty="0">
                <a:solidFill>
                  <a:prstClr val="black"/>
                </a:solidFill>
                <a:ea typeface="Helvetica" charset="0"/>
                <a:cs typeface="Calibri" panose="020F0502020204030204" pitchFamily="34" charset="0"/>
                <a:sym typeface="Helvetica" charset="0"/>
              </a:rPr>
              <a:t>Peer education</a:t>
            </a:r>
          </a:p>
          <a:p>
            <a:pPr marL="402938" lvl="1" indent="-248907" defTabSz="914145" fontAlgn="base">
              <a:spcBef>
                <a:spcPts val="600"/>
              </a:spcBef>
              <a:spcAft>
                <a:spcPts val="600"/>
              </a:spcAft>
              <a:buClr>
                <a:srgbClr val="000000"/>
              </a:buClr>
              <a:buSzPct val="110000"/>
              <a:buFont typeface="Arial" pitchFamily="34" charset="0"/>
              <a:buChar char="•"/>
              <a:defRPr/>
            </a:pPr>
            <a:r>
              <a:rPr lang="en-US" sz="2600" b="1" dirty="0">
                <a:solidFill>
                  <a:prstClr val="black"/>
                </a:solidFill>
                <a:ea typeface="Helvetica" charset="0"/>
                <a:cs typeface="Calibri" panose="020F0502020204030204" pitchFamily="34" charset="0"/>
                <a:sym typeface="Helvetica" charset="0"/>
              </a:rPr>
              <a:t>Social support and advocacy</a:t>
            </a:r>
          </a:p>
          <a:p>
            <a:pPr marL="402938" lvl="1" indent="-248907" defTabSz="914145" fontAlgn="base">
              <a:spcBef>
                <a:spcPts val="600"/>
              </a:spcBef>
              <a:spcAft>
                <a:spcPts val="600"/>
              </a:spcAft>
              <a:buClr>
                <a:srgbClr val="000000"/>
              </a:buClr>
              <a:buSzPct val="110000"/>
              <a:buFont typeface="Arial" pitchFamily="34" charset="0"/>
              <a:buChar char="•"/>
              <a:defRPr/>
            </a:pPr>
            <a:r>
              <a:rPr lang="en-US" sz="2600" b="1" dirty="0">
                <a:solidFill>
                  <a:prstClr val="black"/>
                </a:solidFill>
                <a:ea typeface="Helvetica" charset="0"/>
                <a:cs typeface="Calibri" panose="020F0502020204030204" pitchFamily="34" charset="0"/>
                <a:sym typeface="Helvetica" charset="0"/>
              </a:rPr>
              <a:t>Access to services </a:t>
            </a:r>
          </a:p>
          <a:p>
            <a:pPr marL="342900" indent="-342900">
              <a:spcBef>
                <a:spcPts val="600"/>
              </a:spcBef>
              <a:spcAft>
                <a:spcPts val="600"/>
              </a:spcAft>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a:p>
        </p:txBody>
      </p:sp>
      <p:sp>
        <p:nvSpPr>
          <p:cNvPr id="10" name="Footer Placeholder 3"/>
          <p:cNvSpPr>
            <a:spLocks noGrp="1"/>
          </p:cNvSpPr>
          <p:nvPr>
            <p:ph type="ftr" sz="quarter" idx="11"/>
          </p:nvPr>
        </p:nvSpPr>
        <p:spPr>
          <a:xfrm>
            <a:off x="2840386" y="6307233"/>
            <a:ext cx="4911090" cy="365125"/>
          </a:xfrm>
        </p:spPr>
        <p:txBody>
          <a:bodyPr/>
          <a:lstStyle/>
          <a:p>
            <a:pPr algn="r"/>
            <a:r>
              <a:rPr lang="en-US" b="1" dirty="0">
                <a:solidFill>
                  <a:schemeClr val="tx1"/>
                </a:solidFill>
              </a:rPr>
              <a:t>Health Resources in Action</a:t>
            </a:r>
            <a:endParaRPr lang="en-US" i="1" dirty="0">
              <a:solidFill>
                <a:schemeClr val="tx1"/>
              </a:solidFill>
            </a:endParaRPr>
          </a:p>
        </p:txBody>
      </p:sp>
      <p:pic>
        <p:nvPicPr>
          <p:cNvPr id="7" name="Picture 6"/>
          <p:cNvPicPr>
            <a:picLocks noChangeAspect="1"/>
          </p:cNvPicPr>
          <p:nvPr/>
        </p:nvPicPr>
        <p:blipFill>
          <a:blip r:embed="rId3"/>
          <a:stretch>
            <a:fillRect/>
          </a:stretch>
        </p:blipFill>
        <p:spPr>
          <a:xfrm>
            <a:off x="7188777" y="324841"/>
            <a:ext cx="1125398" cy="126108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163" t="10296"/>
          <a:stretch/>
        </p:blipFill>
        <p:spPr>
          <a:xfrm>
            <a:off x="4695185" y="3845320"/>
            <a:ext cx="4381082" cy="3012680"/>
          </a:xfrm>
          <a:prstGeom prst="rect">
            <a:avLst/>
          </a:prstGeom>
        </p:spPr>
      </p:pic>
    </p:spTree>
    <p:extLst>
      <p:ext uri="{BB962C8B-B14F-4D97-AF65-F5344CB8AC3E}">
        <p14:creationId xmlns:p14="http://schemas.microsoft.com/office/powerpoint/2010/main" val="1812311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j-lt"/>
              </a:rPr>
              <a:t>Evaluation</a:t>
            </a:r>
            <a:r>
              <a:rPr lang="en-US" sz="3600" dirty="0">
                <a:latin typeface="+mj-lt"/>
              </a:rPr>
              <a:t> </a:t>
            </a:r>
          </a:p>
        </p:txBody>
      </p:sp>
      <p:sp>
        <p:nvSpPr>
          <p:cNvPr id="3" name="Rectangle 2"/>
          <p:cNvSpPr/>
          <p:nvPr/>
        </p:nvSpPr>
        <p:spPr>
          <a:xfrm>
            <a:off x="5843117" y="6088922"/>
            <a:ext cx="4572000" cy="584775"/>
          </a:xfrm>
          <a:prstGeom prst="rect">
            <a:avLst/>
          </a:prstGeom>
        </p:spPr>
        <p:txBody>
          <a:bodyPr>
            <a:spAutoFit/>
          </a:bodyPr>
          <a:lstStyle/>
          <a:p>
            <a:endParaRPr lang="en-US" dirty="0"/>
          </a:p>
          <a:p>
            <a:r>
              <a:rPr lang="en-US" sz="1400" dirty="0"/>
              <a:t>Health Resources in Action</a:t>
            </a:r>
            <a:endParaRPr lang="en-US" sz="1400" i="1" dirty="0"/>
          </a:p>
        </p:txBody>
      </p:sp>
      <p:sp>
        <p:nvSpPr>
          <p:cNvPr id="6" name="TextBox 5"/>
          <p:cNvSpPr txBox="1"/>
          <p:nvPr/>
        </p:nvSpPr>
        <p:spPr>
          <a:xfrm>
            <a:off x="270326" y="1102942"/>
            <a:ext cx="8747944" cy="5355312"/>
          </a:xfrm>
          <a:prstGeom prst="rect">
            <a:avLst/>
          </a:prstGeom>
          <a:noFill/>
        </p:spPr>
        <p:txBody>
          <a:bodyPr wrap="square" rtlCol="0">
            <a:spAutoFit/>
          </a:bodyPr>
          <a:lstStyle/>
          <a:p>
            <a:pPr marL="457200" indent="-457200">
              <a:buFont typeface="Arial" panose="020B0604020202020204" pitchFamily="34" charset="0"/>
              <a:buChar char="•"/>
            </a:pPr>
            <a:r>
              <a:rPr lang="en-US" sz="2800" dirty="0"/>
              <a:t>Intervention: home visit / follow-up phone call data</a:t>
            </a:r>
          </a:p>
          <a:p>
            <a:pPr marL="914400" lvl="1" indent="-457200">
              <a:buFont typeface="Courier New" panose="02070309020205020404" pitchFamily="49" charset="0"/>
              <a:buChar char="o"/>
            </a:pPr>
            <a:r>
              <a:rPr lang="en-US" sz="2400" dirty="0"/>
              <a:t>Caregiver self-report (44Qs)  </a:t>
            </a:r>
          </a:p>
          <a:p>
            <a:pPr lvl="2"/>
            <a:r>
              <a:rPr lang="en-US" sz="2400" dirty="0"/>
              <a:t>    - 1</a:t>
            </a:r>
            <a:r>
              <a:rPr lang="en-US" sz="2400" baseline="30000" dirty="0"/>
              <a:t>st</a:t>
            </a:r>
            <a:r>
              <a:rPr lang="en-US" sz="2400" dirty="0"/>
              <a:t>, last home visit, 6, 12 mos.</a:t>
            </a:r>
          </a:p>
          <a:p>
            <a:pPr marL="914400" lvl="1" indent="-457200">
              <a:buFont typeface="Courier New" panose="02070309020205020404" pitchFamily="49" charset="0"/>
              <a:buChar char="o"/>
            </a:pPr>
            <a:r>
              <a:rPr lang="en-US" sz="2400" dirty="0"/>
              <a:t>Environmental observations (36 items)</a:t>
            </a:r>
          </a:p>
          <a:p>
            <a:pPr lvl="1"/>
            <a:r>
              <a:rPr lang="en-US" sz="2400" dirty="0"/>
              <a:t>  	    - 1st &amp; last home visit</a:t>
            </a:r>
            <a:endParaRPr lang="en-US" sz="1000" dirty="0"/>
          </a:p>
          <a:p>
            <a:pPr lvl="2"/>
            <a:endParaRPr lang="en-US" sz="2400" dirty="0"/>
          </a:p>
          <a:p>
            <a:pPr marL="457200" indent="-457200">
              <a:buFont typeface="Arial" panose="020B0604020202020204" pitchFamily="34" charset="0"/>
              <a:buChar char="•"/>
            </a:pPr>
            <a:r>
              <a:rPr lang="en-US" sz="2800" dirty="0"/>
              <a:t>Parent/Guardian focus groups</a:t>
            </a:r>
          </a:p>
          <a:p>
            <a:endParaRPr lang="en-US" sz="1200" dirty="0"/>
          </a:p>
          <a:p>
            <a:endParaRPr lang="en-US" sz="1200" dirty="0"/>
          </a:p>
          <a:p>
            <a:pPr marL="457200" indent="-457200">
              <a:buFont typeface="Arial" panose="020B0604020202020204" pitchFamily="34" charset="0"/>
              <a:buChar char="•"/>
            </a:pPr>
            <a:r>
              <a:rPr lang="en-US" sz="2800" dirty="0"/>
              <a:t>Claims and encounter data:</a:t>
            </a:r>
          </a:p>
          <a:p>
            <a:pPr marL="914400" lvl="1" indent="-457200">
              <a:buFont typeface="Courier New" panose="02070309020205020404" pitchFamily="49" charset="0"/>
              <a:buChar char="o"/>
            </a:pPr>
            <a:r>
              <a:rPr lang="en-US" sz="2800" dirty="0"/>
              <a:t>All claims</a:t>
            </a:r>
          </a:p>
          <a:p>
            <a:pPr marL="914400" lvl="1" indent="-457200">
              <a:buFont typeface="Courier New" panose="02070309020205020404" pitchFamily="49" charset="0"/>
              <a:buChar char="o"/>
            </a:pPr>
            <a:r>
              <a:rPr lang="en-US" sz="2800" dirty="0"/>
              <a:t>12 months pre/post </a:t>
            </a:r>
          </a:p>
          <a:p>
            <a:pPr marL="914400" lvl="1" indent="-457200">
              <a:buFont typeface="Courier New" panose="02070309020205020404" pitchFamily="49" charset="0"/>
              <a:buChar char="o"/>
            </a:pPr>
            <a:r>
              <a:rPr lang="en-US" sz="2800" dirty="0"/>
              <a:t>Comparison population from claims </a:t>
            </a:r>
          </a:p>
          <a:p>
            <a:endParaRPr lang="en-US" dirty="0"/>
          </a:p>
        </p:txBody>
      </p:sp>
    </p:spTree>
    <p:extLst>
      <p:ext uri="{BB962C8B-B14F-4D97-AF65-F5344CB8AC3E}">
        <p14:creationId xmlns:p14="http://schemas.microsoft.com/office/powerpoint/2010/main" val="3127046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latin typeface="+mj-lt"/>
              </a:rPr>
              <a:t>The Intervention Works! </a:t>
            </a:r>
          </a:p>
        </p:txBody>
      </p:sp>
      <p:sp>
        <p:nvSpPr>
          <p:cNvPr id="5" name="TextBox 4"/>
          <p:cNvSpPr txBox="1"/>
          <p:nvPr/>
        </p:nvSpPr>
        <p:spPr>
          <a:xfrm>
            <a:off x="255330" y="1128387"/>
            <a:ext cx="8311793" cy="5170646"/>
          </a:xfrm>
          <a:prstGeom prst="rect">
            <a:avLst/>
          </a:prstGeom>
          <a:noFill/>
        </p:spPr>
        <p:txBody>
          <a:bodyPr wrap="square" rtlCol="0">
            <a:spAutoFit/>
          </a:bodyPr>
          <a:lstStyle/>
          <a:p>
            <a:r>
              <a:rPr lang="en-US" sz="2400" dirty="0">
                <a:latin typeface="+mj-lt"/>
              </a:rPr>
              <a:t>Data from home intervention shows</a:t>
            </a:r>
          </a:p>
          <a:p>
            <a:pPr marL="342900" indent="-342900">
              <a:buFont typeface="Arial" panose="020B0604020202020204" pitchFamily="34" charset="0"/>
              <a:buChar char="•"/>
            </a:pPr>
            <a:r>
              <a:rPr lang="en-US" sz="2400" dirty="0">
                <a:latin typeface="+mj-lt"/>
              </a:rPr>
              <a:t>Improvements to the home environment</a:t>
            </a:r>
          </a:p>
          <a:p>
            <a:pPr marL="342900" indent="-342900">
              <a:buFont typeface="Arial" panose="020B0604020202020204" pitchFamily="34" charset="0"/>
              <a:buChar char="•"/>
            </a:pPr>
            <a:r>
              <a:rPr lang="en-US" sz="2400" dirty="0">
                <a:latin typeface="+mj-lt"/>
              </a:rPr>
              <a:t>Improved Quality of Life</a:t>
            </a:r>
          </a:p>
          <a:p>
            <a:pPr marL="342900" indent="-342900">
              <a:buFont typeface="Arial" panose="020B0604020202020204" pitchFamily="34" charset="0"/>
              <a:buChar char="•"/>
            </a:pPr>
            <a:r>
              <a:rPr lang="en-US" sz="2400" dirty="0">
                <a:latin typeface="+mj-lt"/>
              </a:rPr>
              <a:t>Improved Asthma Control</a:t>
            </a:r>
          </a:p>
          <a:p>
            <a:pPr marL="342900" indent="-342900">
              <a:buFont typeface="Arial" panose="020B0604020202020204" pitchFamily="34" charset="0"/>
              <a:buChar char="•"/>
            </a:pPr>
            <a:r>
              <a:rPr lang="en-US" sz="2400" dirty="0">
                <a:latin typeface="+mj-lt"/>
              </a:rPr>
              <a:t>Decreased number of ER visits, number </a:t>
            </a:r>
          </a:p>
          <a:p>
            <a:r>
              <a:rPr lang="en-US" sz="2400" dirty="0">
                <a:latin typeface="+mj-lt"/>
              </a:rPr>
              <a:t>    and length of hospital stays = cost savings! </a:t>
            </a:r>
          </a:p>
          <a:p>
            <a:endParaRPr lang="en-US" sz="2400" dirty="0"/>
          </a:p>
          <a:p>
            <a:endParaRPr lang="en-US" sz="2400" dirty="0"/>
          </a:p>
          <a:p>
            <a:endParaRPr lang="en-US" sz="2400" dirty="0"/>
          </a:p>
          <a:p>
            <a:r>
              <a:rPr lang="en-US" sz="2400" dirty="0"/>
              <a:t>Parent, </a:t>
            </a:r>
            <a:r>
              <a:rPr lang="en-US" sz="2400" i="1" dirty="0"/>
              <a:t>“my son hasn’t been to the </a:t>
            </a:r>
          </a:p>
          <a:p>
            <a:r>
              <a:rPr lang="en-US" sz="2400" i="1" dirty="0"/>
              <a:t>hospital in eight months!” and </a:t>
            </a:r>
          </a:p>
          <a:p>
            <a:r>
              <a:rPr lang="en-US" sz="2400" i="1" dirty="0"/>
              <a:t>“I don’t know why health insurance doesn’t pay for this!”</a:t>
            </a:r>
            <a:endParaRPr lang="en-US" sz="2800" dirty="0"/>
          </a:p>
          <a:p>
            <a:endParaRPr lang="en-US" sz="2400" dirty="0"/>
          </a:p>
          <a:p>
            <a:endParaRPr lang="en-US" dirty="0"/>
          </a:p>
        </p:txBody>
      </p:sp>
      <p:pic>
        <p:nvPicPr>
          <p:cNvPr id="6" name="Picture 5"/>
          <p:cNvPicPr>
            <a:picLocks noChangeAspect="1" noChangeArrowheads="1"/>
          </p:cNvPicPr>
          <p:nvPr/>
        </p:nvPicPr>
        <p:blipFill rotWithShape="1">
          <a:blip r:embed="rId3" cstate="print"/>
          <a:srcRect l="46596" t="11886"/>
          <a:stretch/>
        </p:blipFill>
        <p:spPr bwMode="auto">
          <a:xfrm>
            <a:off x="6079067" y="1353680"/>
            <a:ext cx="2834769" cy="3022741"/>
          </a:xfrm>
          <a:prstGeom prst="rect">
            <a:avLst/>
          </a:prstGeom>
          <a:noFill/>
          <a:ln w="9525">
            <a:noFill/>
            <a:round/>
            <a:headEnd/>
            <a:tailEnd/>
          </a:ln>
          <a:effectLst/>
        </p:spPr>
      </p:pic>
      <p:sp>
        <p:nvSpPr>
          <p:cNvPr id="3" name="Rectangle 2"/>
          <p:cNvSpPr/>
          <p:nvPr/>
        </p:nvSpPr>
        <p:spPr>
          <a:xfrm>
            <a:off x="5928035" y="6308952"/>
            <a:ext cx="2137765" cy="307777"/>
          </a:xfrm>
          <a:prstGeom prst="rect">
            <a:avLst/>
          </a:prstGeom>
        </p:spPr>
        <p:txBody>
          <a:bodyPr wrap="none">
            <a:spAutoFit/>
          </a:bodyPr>
          <a:lstStyle/>
          <a:p>
            <a:r>
              <a:rPr lang="en-US" sz="1400" dirty="0"/>
              <a:t>Health Resources in Action</a:t>
            </a:r>
            <a:endParaRPr lang="en-US" sz="1400" i="1" dirty="0"/>
          </a:p>
        </p:txBody>
      </p:sp>
    </p:spTree>
    <p:extLst>
      <p:ext uri="{BB962C8B-B14F-4D97-AF65-F5344CB8AC3E}">
        <p14:creationId xmlns:p14="http://schemas.microsoft.com/office/powerpoint/2010/main" val="3991418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a:solidFill>
                  <a:schemeClr val="bg1"/>
                </a:solidFill>
                <a:latin typeface="Times New Roman" pitchFamily="18" charset="0"/>
                <a:cs typeface="Times New Roman" pitchFamily="18" charset="0"/>
              </a:rPr>
              <a:t>Health Care Utilization – Caregiver Report</a:t>
            </a:r>
            <a:endParaRPr lang="en-US" sz="3200" dirty="0">
              <a:solidFill>
                <a:schemeClr val="bg1"/>
              </a:solidFill>
            </a:endParaRPr>
          </a:p>
        </p:txBody>
      </p:sp>
      <p:sp>
        <p:nvSpPr>
          <p:cNvPr id="7" name="TextBox 6"/>
          <p:cNvSpPr txBox="1"/>
          <p:nvPr/>
        </p:nvSpPr>
        <p:spPr>
          <a:xfrm>
            <a:off x="800249" y="5855368"/>
            <a:ext cx="7790299" cy="276999"/>
          </a:xfrm>
          <a:prstGeom prst="rect">
            <a:avLst/>
          </a:prstGeom>
          <a:noFill/>
        </p:spPr>
        <p:txBody>
          <a:bodyPr wrap="square" rtlCol="0">
            <a:spAutoFit/>
          </a:bodyPr>
          <a:lstStyle/>
          <a:p>
            <a:r>
              <a:rPr lang="en-US" sz="1200" dirty="0"/>
              <a:t>Note: For each health care utilization measure, differences between time intervals are statistically significant (p &lt;.05*).</a:t>
            </a:r>
          </a:p>
        </p:txBody>
      </p:sp>
      <p:sp>
        <p:nvSpPr>
          <p:cNvPr id="8" name="Footer Placeholder 3"/>
          <p:cNvSpPr txBox="1">
            <a:spLocks/>
          </p:cNvSpPr>
          <p:nvPr/>
        </p:nvSpPr>
        <p:spPr>
          <a:xfrm>
            <a:off x="3124200" y="6356350"/>
            <a:ext cx="4911090"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b="1">
                <a:solidFill>
                  <a:schemeClr val="tx1"/>
                </a:solidFill>
              </a:rPr>
              <a:t>Health Resources in Action</a:t>
            </a:r>
            <a:endParaRPr lang="en-US" i="1" dirty="0">
              <a:solidFill>
                <a:schemeClr val="tx1"/>
              </a:solidFill>
            </a:endParaRPr>
          </a:p>
        </p:txBody>
      </p:sp>
      <p:graphicFrame>
        <p:nvGraphicFramePr>
          <p:cNvPr id="10" name="Chart 9"/>
          <p:cNvGraphicFramePr/>
          <p:nvPr>
            <p:extLst>
              <p:ext uri="{D42A27DB-BD31-4B8C-83A1-F6EECF244321}">
                <p14:modId xmlns:p14="http://schemas.microsoft.com/office/powerpoint/2010/main" val="934963320"/>
              </p:ext>
            </p:extLst>
          </p:nvPr>
        </p:nvGraphicFramePr>
        <p:xfrm>
          <a:off x="152400" y="874295"/>
          <a:ext cx="9019465" cy="49810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8057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mn-lt"/>
                <a:cs typeface="Times New Roman" pitchFamily="18" charset="0"/>
              </a:rPr>
              <a:t>Missed Work &amp; School Days Due to Asthma</a:t>
            </a:r>
            <a:br>
              <a:rPr lang="en-US" sz="3200" b="1" dirty="0">
                <a:latin typeface="+mn-lt"/>
                <a:cs typeface="Times New Roman" pitchFamily="18" charset="0"/>
              </a:rPr>
            </a:br>
            <a:r>
              <a:rPr lang="en-US" sz="3200" b="1" dirty="0">
                <a:latin typeface="+mn-lt"/>
                <a:cs typeface="Times New Roman" pitchFamily="18" charset="0"/>
              </a:rPr>
              <a:t>Caregiver Report</a:t>
            </a:r>
            <a:endParaRPr lang="en-US" sz="3200" dirty="0">
              <a:latin typeface="+mn-lt"/>
            </a:endParaRPr>
          </a:p>
        </p:txBody>
      </p:sp>
      <p:graphicFrame>
        <p:nvGraphicFramePr>
          <p:cNvPr id="6" name="Chart 5"/>
          <p:cNvGraphicFramePr>
            <a:graphicFrameLocks/>
          </p:cNvGraphicFramePr>
          <p:nvPr>
            <p:extLst>
              <p:ext uri="{D42A27DB-BD31-4B8C-83A1-F6EECF244321}">
                <p14:modId xmlns:p14="http://schemas.microsoft.com/office/powerpoint/2010/main" val="2970186229"/>
              </p:ext>
            </p:extLst>
          </p:nvPr>
        </p:nvGraphicFramePr>
        <p:xfrm>
          <a:off x="946672" y="2086984"/>
          <a:ext cx="7315201" cy="374204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150092" y="5820019"/>
            <a:ext cx="6452170" cy="276999"/>
          </a:xfrm>
          <a:prstGeom prst="rect">
            <a:avLst/>
          </a:prstGeom>
          <a:noFill/>
        </p:spPr>
        <p:txBody>
          <a:bodyPr wrap="square" rtlCol="0">
            <a:spAutoFit/>
          </a:bodyPr>
          <a:lstStyle/>
          <a:p>
            <a:r>
              <a:rPr lang="en-US" sz="1200" dirty="0"/>
              <a:t>Note: Differences between time intervals are statistically significant (</a:t>
            </a:r>
            <a:r>
              <a:rPr lang="en-US" sz="1200" i="1" dirty="0"/>
              <a:t>p</a:t>
            </a:r>
            <a:r>
              <a:rPr lang="en-US" sz="1200" dirty="0"/>
              <a:t> =.000*).</a:t>
            </a:r>
          </a:p>
        </p:txBody>
      </p:sp>
      <p:sp>
        <p:nvSpPr>
          <p:cNvPr id="9" name="Rectangle 8"/>
          <p:cNvSpPr/>
          <p:nvPr/>
        </p:nvSpPr>
        <p:spPr>
          <a:xfrm>
            <a:off x="946673" y="1131659"/>
            <a:ext cx="7655590" cy="707886"/>
          </a:xfrm>
          <a:prstGeom prst="rect">
            <a:avLst/>
          </a:prstGeom>
        </p:spPr>
        <p:txBody>
          <a:bodyPr wrap="square">
            <a:spAutoFit/>
          </a:bodyPr>
          <a:lstStyle/>
          <a:p>
            <a:pPr>
              <a:buNone/>
            </a:pPr>
            <a:r>
              <a:rPr lang="en-US" sz="2000" i="1" dirty="0">
                <a:latin typeface="Times New Roman" pitchFamily="18" charset="0"/>
                <a:cs typeface="Times New Roman" pitchFamily="18" charset="0"/>
              </a:rPr>
              <a:t>“He missed 20-30 days of school a year before the program. He hasn’t missed any school since the program.</a:t>
            </a:r>
            <a:r>
              <a:rPr lang="en-US" i="1" dirty="0">
                <a:latin typeface="Times New Roman" pitchFamily="18" charset="0"/>
                <a:cs typeface="Times New Roman" pitchFamily="18" charset="0"/>
              </a:rPr>
              <a:t>”  – </a:t>
            </a:r>
            <a:r>
              <a:rPr lang="en-US" dirty="0">
                <a:latin typeface="Times New Roman" pitchFamily="18" charset="0"/>
                <a:cs typeface="Times New Roman" pitchFamily="18" charset="0"/>
              </a:rPr>
              <a:t>Focus Group Participant</a:t>
            </a:r>
          </a:p>
        </p:txBody>
      </p:sp>
      <p:sp>
        <p:nvSpPr>
          <p:cNvPr id="8" name="Footer Placeholder 3"/>
          <p:cNvSpPr txBox="1">
            <a:spLocks/>
          </p:cNvSpPr>
          <p:nvPr/>
        </p:nvSpPr>
        <p:spPr>
          <a:xfrm>
            <a:off x="3124200" y="6356350"/>
            <a:ext cx="4911090"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b="1">
                <a:solidFill>
                  <a:schemeClr val="tx1"/>
                </a:solidFill>
              </a:rPr>
              <a:t>Health Resources in Action</a:t>
            </a:r>
            <a:endParaRPr lang="en-US" i="1" dirty="0">
              <a:solidFill>
                <a:schemeClr val="tx1"/>
              </a:solidFill>
            </a:endParaRPr>
          </a:p>
        </p:txBody>
      </p:sp>
    </p:spTree>
    <p:extLst>
      <p:ext uri="{BB962C8B-B14F-4D97-AF65-F5344CB8AC3E}">
        <p14:creationId xmlns:p14="http://schemas.microsoft.com/office/powerpoint/2010/main" val="2620806968"/>
      </p:ext>
    </p:extLst>
  </p:cSld>
  <p:clrMapOvr>
    <a:masterClrMapping/>
  </p:clrMapOvr>
</p:sld>
</file>

<file path=ppt/theme/theme1.xml><?xml version="1.0" encoding="utf-8"?>
<a:theme xmlns:a="http://schemas.openxmlformats.org/drawingml/2006/main" name="HRiA_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HRiA_PPT_Template</Template>
  <TotalTime>11057</TotalTime>
  <Words>1975</Words>
  <Application>Microsoft Office PowerPoint</Application>
  <PresentationFormat>On-screen Show (4:3)</PresentationFormat>
  <Paragraphs>381</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Courier New</vt:lpstr>
      <vt:lpstr>Garamond</vt:lpstr>
      <vt:lpstr>Helvetica</vt:lpstr>
      <vt:lpstr>Lucida Grande</vt:lpstr>
      <vt:lpstr>Palatino</vt:lpstr>
      <vt:lpstr>Times New Roman</vt:lpstr>
      <vt:lpstr>HRiA_PPT_Template</vt:lpstr>
      <vt:lpstr> Promoting Sustainability for  Community Health Worker-led  Asthma Home Visiting  Lessons from the  New England Asthma Innovations Collaborative  </vt:lpstr>
      <vt:lpstr>New England Asthma Innovation Collaborative Controlling Asthma, Controlling Costs</vt:lpstr>
      <vt:lpstr> New England Asthma Innovation Collaborative Goals and Partners    </vt:lpstr>
      <vt:lpstr>PowerPoint Presentation</vt:lpstr>
      <vt:lpstr>PowerPoint Presentation</vt:lpstr>
      <vt:lpstr>Evaluation </vt:lpstr>
      <vt:lpstr>The Intervention Works! </vt:lpstr>
      <vt:lpstr>Health Care Utilization – Caregiver Report</vt:lpstr>
      <vt:lpstr>Missed Work &amp; School Days Due to Asthma Caregiver Report</vt:lpstr>
      <vt:lpstr>Asthma Control and Environmental Triggers </vt:lpstr>
      <vt:lpstr> Preliminary Economic Evaluation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and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England Asthma Innovations Collaborative</dc:title>
  <dc:creator>cgordon</dc:creator>
  <cp:lastModifiedBy>Stacey Chacker</cp:lastModifiedBy>
  <cp:revision>316</cp:revision>
  <cp:lastPrinted>2014-09-29T17:59:15Z</cp:lastPrinted>
  <dcterms:created xsi:type="dcterms:W3CDTF">2013-08-09T14:32:28Z</dcterms:created>
  <dcterms:modified xsi:type="dcterms:W3CDTF">2016-09-08T19:18:09Z</dcterms:modified>
</cp:coreProperties>
</file>