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57" r:id="rId3"/>
    <p:sldId id="272" r:id="rId4"/>
    <p:sldId id="275" r:id="rId5"/>
    <p:sldId id="287" r:id="rId6"/>
    <p:sldId id="270" r:id="rId7"/>
    <p:sldId id="277" r:id="rId8"/>
    <p:sldId id="285" r:id="rId9"/>
    <p:sldId id="260" r:id="rId10"/>
    <p:sldId id="266" r:id="rId11"/>
    <p:sldId id="267" r:id="rId12"/>
    <p:sldId id="280" r:id="rId13"/>
    <p:sldId id="282" r:id="rId14"/>
    <p:sldId id="278" r:id="rId15"/>
    <p:sldId id="259" r:id="rId16"/>
    <p:sldId id="288" r:id="rId17"/>
    <p:sldId id="284" r:id="rId18"/>
    <p:sldId id="263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4194" autoAdjust="0"/>
  </p:normalViewPr>
  <p:slideViewPr>
    <p:cSldViewPr snapToGrid="0">
      <p:cViewPr varScale="1">
        <p:scale>
          <a:sx n="33" d="100"/>
          <a:sy n="33" d="100"/>
        </p:scale>
        <p:origin x="11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3E208-CAA0-4423-9A05-1A8CE5D7D66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B5E40-8F48-4B5D-A5CB-EA39172AE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7F7D17C-4962-42D8-A3BB-6B2145F0B627}" type="slidenum">
              <a:rPr lang="en-US" altLang="en-US">
                <a:latin typeface="Garamond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19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5E40-8F48-4B5D-A5CB-EA39172AE9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57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Lisa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47552AB-00AB-48BA-929D-063214A07DFF}" type="slidenum">
              <a:rPr lang="en-US" altLang="en-US">
                <a:latin typeface="Garamond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Garamond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57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Lisa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7271861-77F5-445E-B58A-2EC15C472AE5}" type="slidenum">
              <a:rPr lang="en-US" altLang="en-US">
                <a:latin typeface="Garamond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Garamond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47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B42F5D-C704-4379-BAB2-1DCF0886F7B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91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detailed costs.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5E40-8F48-4B5D-A5CB-EA39172AE9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14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5E40-8F48-4B5D-A5CB-EA39172AE9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83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5E40-8F48-4B5D-A5CB-EA39172AE9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1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5E40-8F48-4B5D-A5CB-EA39172AE9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5E40-8F48-4B5D-A5CB-EA39172AE9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B42F5D-C704-4379-BAB2-1DCF0886F7B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47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B42F5D-C704-4379-BAB2-1DCF0886F7B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343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5E40-8F48-4B5D-A5CB-EA39172AE9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81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5E40-8F48-4B5D-A5CB-EA39172AE9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01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5E40-8F48-4B5D-A5CB-EA39172AE9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66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5E40-8F48-4B5D-A5CB-EA39172AE9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8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27A-55B2-4618-AA3A-1C407B172436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45C-40A2-4617-85B8-E013382D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5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27A-55B2-4618-AA3A-1C407B172436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45C-40A2-4617-85B8-E013382D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4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27A-55B2-4618-AA3A-1C407B172436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45C-40A2-4617-85B8-E013382D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1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27A-55B2-4618-AA3A-1C407B172436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45C-40A2-4617-85B8-E013382D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27A-55B2-4618-AA3A-1C407B172436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45C-40A2-4617-85B8-E013382D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8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27A-55B2-4618-AA3A-1C407B172436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45C-40A2-4617-85B8-E013382D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8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27A-55B2-4618-AA3A-1C407B172436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45C-40A2-4617-85B8-E013382D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3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27A-55B2-4618-AA3A-1C407B172436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45C-40A2-4617-85B8-E013382D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7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27A-55B2-4618-AA3A-1C407B172436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45C-40A2-4617-85B8-E013382D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4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27A-55B2-4618-AA3A-1C407B172436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45C-40A2-4617-85B8-E013382D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27A-55B2-4618-AA3A-1C407B172436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45C-40A2-4617-85B8-E013382D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1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4A27A-55B2-4618-AA3A-1C407B172436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E45C-40A2-4617-85B8-E013382D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ria.org/resources/reports/asthma/best-practices-for-asthma-2010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time.com/time/magazine/article/0,9171,1952313,00.html" TargetMode="External"/><Relationship Id="rId2" Type="http://schemas.openxmlformats.org/officeDocument/2006/relationships/hyperlink" Target="http://sogpubs.unc.edu/electronicversions/pg/pgspsm03/article3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gpubs.unc.edu/electronicversions/pg/pgspsm03/article3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0870" y="538352"/>
            <a:ext cx="12873644" cy="1150252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en-US" altLang="en-US" sz="2800" b="1" dirty="0">
                <a:latin typeface="+mn-lt"/>
              </a:rPr>
            </a:br>
            <a:r>
              <a:rPr lang="en-US" altLang="en-US" sz="2800" b="1" dirty="0">
                <a:latin typeface="+mn-lt"/>
              </a:rPr>
              <a:t>Reducing Asthma among Rural and Underserved Populations in Eastern NC</a:t>
            </a:r>
            <a:br>
              <a:rPr lang="en-US" altLang="en-US" sz="2800" b="1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906" y="2355067"/>
            <a:ext cx="7620000" cy="3768725"/>
          </a:xfrm>
        </p:spPr>
        <p:txBody>
          <a:bodyPr>
            <a:normAutofit fontScale="92500" lnSpcReduction="10000"/>
          </a:bodyPr>
          <a:lstStyle/>
          <a:p>
            <a:pPr marL="68263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1600" b="1" dirty="0"/>
              <a:t>Greg Kearney, DrPH, MPH, REHS</a:t>
            </a:r>
          </a:p>
          <a:p>
            <a:pPr marL="68263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1600" b="1" dirty="0"/>
              <a:t>Assistant Professor</a:t>
            </a:r>
          </a:p>
          <a:p>
            <a:pPr marL="68263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1600" b="1" dirty="0"/>
              <a:t>East Carolina University, </a:t>
            </a:r>
          </a:p>
          <a:p>
            <a:pPr marL="68263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1600" b="1" dirty="0"/>
              <a:t>Department of Public Health, Brody School of Medicine</a:t>
            </a:r>
          </a:p>
          <a:p>
            <a:pPr marL="68263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1600" b="1" dirty="0"/>
          </a:p>
          <a:p>
            <a:pPr marL="68263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1600" b="1" dirty="0"/>
              <a:t>Theresa Blount, RN, BSN, AE-C</a:t>
            </a:r>
          </a:p>
          <a:p>
            <a:pPr marL="68263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1600" b="1" dirty="0"/>
              <a:t>Asthma Coordinator, Pediatric Asthma Program</a:t>
            </a:r>
          </a:p>
          <a:p>
            <a:pPr marL="68263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1600" b="1" dirty="0" err="1"/>
              <a:t>Vidant</a:t>
            </a:r>
            <a:r>
              <a:rPr lang="en-US" altLang="en-US" sz="1600" b="1" dirty="0"/>
              <a:t> Medical Center </a:t>
            </a:r>
          </a:p>
          <a:p>
            <a:pPr marL="68263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1600" b="1" dirty="0"/>
          </a:p>
          <a:p>
            <a:pPr marL="68263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1600" b="1" dirty="0"/>
              <a:t>North Carolina Forum on Sustainable In-Home Asthma Management</a:t>
            </a:r>
            <a:br>
              <a:rPr lang="en-US" altLang="en-US" sz="1600" b="1" dirty="0"/>
            </a:br>
            <a:r>
              <a:rPr lang="en-US" altLang="en-US" sz="1600" b="1" dirty="0"/>
              <a:t>North Carolina – State of the State and Open Discussion</a:t>
            </a:r>
          </a:p>
          <a:p>
            <a:pPr marL="68263" indent="0" algn="ctr">
              <a:buNone/>
            </a:pPr>
            <a:endParaRPr lang="en-US" sz="1600" dirty="0"/>
          </a:p>
          <a:p>
            <a:pPr marL="68263" indent="0" algn="ctr">
              <a:buNone/>
            </a:pPr>
            <a:r>
              <a:rPr lang="en-US" sz="1600" dirty="0"/>
              <a:t>William Friday Center - UNC</a:t>
            </a:r>
            <a:br>
              <a:rPr lang="en-US" sz="1600" dirty="0"/>
            </a:br>
            <a:r>
              <a:rPr lang="en-US" sz="1600" dirty="0"/>
              <a:t>September 13, 2016</a:t>
            </a:r>
            <a:br>
              <a:rPr lang="en-US" sz="1600" dirty="0"/>
            </a:br>
            <a:endParaRPr lang="en-US" altLang="en-US" sz="1600" b="1" dirty="0"/>
          </a:p>
          <a:p>
            <a:pPr marL="68263" indent="0" algn="ctr">
              <a:buNone/>
            </a:pPr>
            <a:endParaRPr lang="en-US" altLang="en-US" sz="1400" b="1" dirty="0"/>
          </a:p>
        </p:txBody>
      </p:sp>
      <p:pic>
        <p:nvPicPr>
          <p:cNvPr id="8196" name="Picture 4" descr="C:\Users\kearneyg\Desktop\Junk\PCMH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528" y="3742543"/>
            <a:ext cx="237806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6"/>
          <a:stretch/>
        </p:blipFill>
        <p:spPr bwMode="auto">
          <a:xfrm>
            <a:off x="9280601" y="2202689"/>
            <a:ext cx="213946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3276600" y="1600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Garamond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644830"/>
              </p:ext>
            </p:extLst>
          </p:nvPr>
        </p:nvGraphicFramePr>
        <p:xfrm>
          <a:off x="8947066" y="5146605"/>
          <a:ext cx="2473000" cy="86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r:id="rId6" imgW="16309076" imgH="5095238" progId="MSPhotoEd.3">
                  <p:embed/>
                </p:oleObj>
              </mc:Choice>
              <mc:Fallback>
                <p:oleObj r:id="rId6" imgW="16309076" imgH="5095238" progId="MSPhotoEd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7066" y="5146605"/>
                        <a:ext cx="2473000" cy="860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35413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7666" b="13205"/>
          <a:stretch/>
        </p:blipFill>
        <p:spPr>
          <a:xfrm rot="5400000">
            <a:off x="1218292" y="1067710"/>
            <a:ext cx="3202217" cy="2133599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1"/>
            <a:ext cx="2747962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2" b="10233"/>
          <a:stretch/>
        </p:blipFill>
        <p:spPr bwMode="auto">
          <a:xfrm>
            <a:off x="6096000" y="1676400"/>
            <a:ext cx="1897000" cy="161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2800"/>
            <a:ext cx="2768398" cy="207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/>
          <a:stretch/>
        </p:blipFill>
        <p:spPr>
          <a:xfrm rot="5400000">
            <a:off x="8154763" y="379638"/>
            <a:ext cx="2499969" cy="2197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1400"/>
            <a:ext cx="2951920" cy="22139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2993" y="706608"/>
            <a:ext cx="2604861" cy="195364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1"/>
            <a:ext cx="168102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070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4" y="161499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0" dirty="0"/>
              <a:t>“Environmental” Products to reduce Indoor Allergens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126" y="1580866"/>
            <a:ext cx="5584898" cy="41859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Text Placeholder 2"/>
          <p:cNvSpPr>
            <a:spLocks noGrp="1"/>
          </p:cNvSpPr>
          <p:nvPr>
            <p:ph sz="half" idx="2"/>
          </p:nvPr>
        </p:nvSpPr>
        <p:spPr>
          <a:xfrm>
            <a:off x="5943599" y="1676400"/>
            <a:ext cx="6011840" cy="4434840"/>
          </a:xfrm>
        </p:spPr>
        <p:txBody>
          <a:bodyPr>
            <a:normAutofit/>
          </a:bodyPr>
          <a:lstStyle/>
          <a:p>
            <a:pPr marL="114300" indent="0">
              <a:buNone/>
              <a:defRPr/>
            </a:pPr>
            <a:endParaRPr lang="en-US" altLang="en-US" sz="1800" u="sng" dirty="0"/>
          </a:p>
          <a:p>
            <a:pPr marL="114300" indent="0">
              <a:buNone/>
              <a:defRPr/>
            </a:pPr>
            <a:r>
              <a:rPr lang="en-US" altLang="en-US" sz="1800" u="sng" dirty="0"/>
              <a:t>Products:</a:t>
            </a:r>
            <a:endParaRPr lang="en-US" altLang="en-US" sz="18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Commercial grade Vacuum with HEPA filter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Non-allergen mattress /pillow encasings (fit to child’s bed)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Toxic “free” cleaning products</a:t>
            </a:r>
          </a:p>
          <a:p>
            <a:pPr>
              <a:defRPr/>
            </a:pPr>
            <a:r>
              <a:rPr lang="en-US" altLang="en-US" sz="1800" dirty="0"/>
              <a:t>Non-odor, non-toxic, pesticides and rodent baits*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Food storage containers</a:t>
            </a:r>
          </a:p>
          <a:p>
            <a:pPr eaLnBrk="1" hangingPunct="1">
              <a:buNone/>
              <a:defRPr/>
            </a:pPr>
            <a:endParaRPr lang="en-US" altLang="en-US" sz="1600" dirty="0"/>
          </a:p>
          <a:p>
            <a:pPr eaLnBrk="1" hangingPunct="1">
              <a:buNone/>
              <a:defRPr/>
            </a:pPr>
            <a:r>
              <a:rPr lang="en-US" altLang="en-US" sz="1600" dirty="0"/>
              <a:t>*In some cases commercial pesticide/cleaning services were used</a:t>
            </a:r>
          </a:p>
        </p:txBody>
      </p:sp>
    </p:spTree>
    <p:extLst>
      <p:ext uri="{BB962C8B-B14F-4D97-AF65-F5344CB8AC3E}">
        <p14:creationId xmlns:p14="http://schemas.microsoft.com/office/powerpoint/2010/main" val="355282570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11341290" cy="1143000"/>
          </a:xfrm>
        </p:spPr>
        <p:txBody>
          <a:bodyPr/>
          <a:lstStyle/>
          <a:p>
            <a:pPr algn="ctr">
              <a:defRPr/>
            </a:pPr>
            <a:r>
              <a:rPr lang="en-US" sz="2400" b="1" dirty="0"/>
              <a:t>Intervention:  </a:t>
            </a:r>
            <a:r>
              <a:rPr lang="en-US" sz="2400" dirty="0"/>
              <a:t>Personalized Instructions ,Education and </a:t>
            </a:r>
            <a:br>
              <a:rPr lang="en-US" sz="2400" dirty="0"/>
            </a:br>
            <a:r>
              <a:rPr lang="en-US" sz="2400" dirty="0"/>
              <a:t>Demonstrations on Using Products</a:t>
            </a: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1" y="4267200"/>
            <a:ext cx="3222625" cy="2417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676401"/>
            <a:ext cx="3222625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25" y="1644348"/>
            <a:ext cx="3276600" cy="245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7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1"/>
            <a:ext cx="18351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3" r="21913" b="2652"/>
          <a:stretch/>
        </p:blipFill>
        <p:spPr>
          <a:xfrm>
            <a:off x="8823324" y="2707014"/>
            <a:ext cx="1828800" cy="27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9501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991" y="1451211"/>
            <a:ext cx="9407857" cy="3202675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2400" b="1" u="sng" dirty="0"/>
              <a:t>Reduced cost savings </a:t>
            </a:r>
            <a:r>
              <a:rPr lang="en-US" sz="2400" dirty="0"/>
              <a:t>– </a:t>
            </a:r>
          </a:p>
          <a:p>
            <a:pPr>
              <a:defRPr/>
            </a:pPr>
            <a:r>
              <a:rPr lang="en-US" sz="2400" dirty="0"/>
              <a:t>Our cost $440-$500 per family for 2 scheduled home visits (included all products);* </a:t>
            </a:r>
          </a:p>
          <a:p>
            <a:pPr>
              <a:defRPr/>
            </a:pPr>
            <a:r>
              <a:rPr lang="en-US" sz="2400" dirty="0" err="1"/>
              <a:t>Avg</a:t>
            </a:r>
            <a:r>
              <a:rPr lang="en-US" sz="2400" dirty="0"/>
              <a:t> ED visit costs = $691 and In-patient stay = $7,987**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Other benefits: Fewer visits to ED, Physician office visits; fewer missed school and work days and less financial and emotional burden on child and family</a:t>
            </a:r>
          </a:p>
          <a:p>
            <a:pPr>
              <a:defRPr/>
            </a:pPr>
            <a:endParaRPr lang="en-US" sz="2100" dirty="0"/>
          </a:p>
          <a:p>
            <a:pPr>
              <a:defRPr/>
            </a:pPr>
            <a:endParaRPr lang="en-US" dirty="0"/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1848134" y="4768757"/>
            <a:ext cx="85287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* Does not include vacuum cleaner; For vacuum cleaner, add ~$170 (includes HEPA filter bags)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Hoppin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P, Jacobs M,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Sillman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L. Asthma Regional Council (ARC). Investing in Best Practices for Asthma: A Business Case. Available from: </a:t>
            </a:r>
            <a:r>
              <a:rPr lang="en-US" altLang="en-US" sz="1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http://hria.org/resources/reports/asthma/best-practices-for-asthma-2010.html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409547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447136"/>
              </p:ext>
            </p:extLst>
          </p:nvPr>
        </p:nvGraphicFramePr>
        <p:xfrm>
          <a:off x="313899" y="377837"/>
          <a:ext cx="10617958" cy="6005927"/>
        </p:xfrm>
        <a:graphic>
          <a:graphicData uri="http://schemas.openxmlformats.org/drawingml/2006/table">
            <a:tbl>
              <a:tblPr firstRow="1" firstCol="1" bandRow="1"/>
              <a:tblGrid>
                <a:gridCol w="5310650">
                  <a:extLst>
                    <a:ext uri="{9D8B030D-6E8A-4147-A177-3AD203B41FA5}">
                      <a16:colId xmlns:a16="http://schemas.microsoft.com/office/drawing/2014/main" val="1859790292"/>
                    </a:ext>
                  </a:extLst>
                </a:gridCol>
                <a:gridCol w="3703756">
                  <a:extLst>
                    <a:ext uri="{9D8B030D-6E8A-4147-A177-3AD203B41FA5}">
                      <a16:colId xmlns:a16="http://schemas.microsoft.com/office/drawing/2014/main" val="2866920749"/>
                    </a:ext>
                  </a:extLst>
                </a:gridCol>
                <a:gridCol w="1603552">
                  <a:extLst>
                    <a:ext uri="{9D8B030D-6E8A-4147-A177-3AD203B41FA5}">
                      <a16:colId xmlns:a16="http://schemas.microsoft.com/office/drawing/2014/main" val="1188952814"/>
                    </a:ext>
                  </a:extLst>
                </a:gridCol>
              </a:tblGrid>
              <a:tr h="48867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Eastern Carolina Asthma Prevention Program (ECAPP)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Products and Service Costs  (1 family/child enrolled for 6 months) for 2 home visits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(12/2015)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176116"/>
                  </a:ext>
                </a:extLst>
              </a:tr>
              <a:tr h="97491">
                <a:tc>
                  <a:txBody>
                    <a:bodyPr/>
                    <a:lstStyle/>
                    <a:p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622524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Product/Service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425522"/>
                  </a:ext>
                </a:extLst>
              </a:tr>
              <a:tr h="146237"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450890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Travel (home visit)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miles X 2 Trips X.59/mile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$23.60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282211"/>
                  </a:ext>
                </a:extLst>
              </a:tr>
              <a:tr h="1821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Time - 1 nurse &amp; 1 Env. Health Specialist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staff @ 3 hrs.  (includes benefits)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$300.00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871088"/>
                  </a:ext>
                </a:extLst>
              </a:tr>
              <a:tr h="146237"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945833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Dust Mite Mattress encasing (full size)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$31.97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622220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Dust Mite Pillow encasing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$4.95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169527"/>
                  </a:ext>
                </a:extLst>
              </a:tr>
              <a:tr h="146237"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891405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Toxic-Free Cleaning Products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816089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Floor cleaner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$3.00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175596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Mice baits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(box)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$7.99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81436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sponges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(box)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$1.19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638717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microfiber mop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$7.50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797248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Roach baits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(box)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$4.50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682225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Lysol</a:t>
                      </a:r>
                      <a:r>
                        <a:rPr lang="en-US" sz="105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(cans)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$2.25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843067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Dust cloths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(pouch)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$3.00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399062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Furniture polish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(can)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$3.50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731150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Counter-top Disinfectant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(can)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$1.50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656155"/>
                  </a:ext>
                </a:extLst>
              </a:tr>
              <a:tr h="146237"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135292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In-home Tests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962654"/>
                  </a:ext>
                </a:extLst>
              </a:tr>
              <a:tr h="1821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Exhaled Nitric Oxide Test (eNO) for inflammation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(times)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$19.00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146622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Spirometry Test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N/C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471203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Mouth Pieces for eNO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$1.60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420943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Mouth Pieces for spirometry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$1.80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269680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Nose clips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$0.60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541831"/>
                  </a:ext>
                </a:extLst>
              </a:tr>
              <a:tr h="146237"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094604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Asthma Educational Material Printing Costs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packet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$7.50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946878"/>
                  </a:ext>
                </a:extLst>
              </a:tr>
              <a:tr h="146237"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636105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Gift Card (incentive)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store card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$20.00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19612"/>
                  </a:ext>
                </a:extLst>
              </a:tr>
              <a:tr h="194982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729240"/>
                  </a:ext>
                </a:extLst>
              </a:tr>
              <a:tr h="2776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$ 443.65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16" marR="45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161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006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62" y="207134"/>
            <a:ext cx="5141275" cy="5985871"/>
          </a:xfrm>
        </p:spPr>
      </p:pic>
    </p:spTree>
    <p:extLst>
      <p:ext uri="{BB962C8B-B14F-4D97-AF65-F5344CB8AC3E}">
        <p14:creationId xmlns:p14="http://schemas.microsoft.com/office/powerpoint/2010/main" val="1931520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20" y="200723"/>
            <a:ext cx="4901958" cy="64339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239" y="107417"/>
            <a:ext cx="5168239" cy="65282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351358" y="221337"/>
            <a:ext cx="31726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Kennedy, K. Business NC, July 2016.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04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Strengths &amp; Challenges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49" y="1291989"/>
            <a:ext cx="11204811" cy="4652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2400" b="1" dirty="0"/>
              <a:t>What worked</a:t>
            </a:r>
          </a:p>
          <a:p>
            <a:pPr>
              <a:defRPr/>
            </a:pPr>
            <a:r>
              <a:rPr lang="en-US" sz="2400" dirty="0"/>
              <a:t>Reduced ED visits and unscheduled doc visits; increase in med compliance</a:t>
            </a:r>
          </a:p>
          <a:p>
            <a:pPr>
              <a:defRPr/>
            </a:pPr>
            <a:r>
              <a:rPr lang="en-US" sz="2400" dirty="0"/>
              <a:t>Case workers - reflective of population (caring and supportive)</a:t>
            </a:r>
          </a:p>
          <a:p>
            <a:pPr>
              <a:defRPr/>
            </a:pPr>
            <a:r>
              <a:rPr lang="en-US" sz="2400" dirty="0"/>
              <a:t>Continuous 2 week follow up calls</a:t>
            </a:r>
          </a:p>
          <a:p>
            <a:pPr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b="1" dirty="0"/>
              <a:t>Challenges</a:t>
            </a:r>
          </a:p>
          <a:p>
            <a:pPr>
              <a:defRPr/>
            </a:pPr>
            <a:r>
              <a:rPr lang="en-US" sz="2400" dirty="0"/>
              <a:t>Some behavioral changes, difficult or impractical (housekeeping; washing hot water; smoking in home)</a:t>
            </a:r>
          </a:p>
          <a:p>
            <a:pPr>
              <a:defRPr/>
            </a:pPr>
            <a:r>
              <a:rPr lang="en-US" sz="2400" dirty="0"/>
              <a:t>Rental Housing and Landlords issues – Majority are renters</a:t>
            </a:r>
          </a:p>
          <a:p>
            <a:pPr>
              <a:defRPr/>
            </a:pPr>
            <a:r>
              <a:rPr lang="en-US" sz="2400" dirty="0"/>
              <a:t> Sustainability </a:t>
            </a:r>
          </a:p>
          <a:p>
            <a:pPr>
              <a:defRPr/>
            </a:pPr>
            <a:r>
              <a:rPr lang="en-US" sz="2400" dirty="0"/>
              <a:t>Access to resources - pest control, carpet cleaning and mold removal</a:t>
            </a:r>
          </a:p>
          <a:p>
            <a:pPr>
              <a:defRPr/>
            </a:pPr>
            <a:r>
              <a:rPr lang="en-US" sz="2400" dirty="0"/>
              <a:t>Working with physicians that needed to be educated about </a:t>
            </a:r>
            <a:r>
              <a:rPr lang="en-US" sz="2400" dirty="0" err="1"/>
              <a:t>FeNo</a:t>
            </a:r>
            <a:r>
              <a:rPr lang="en-US" sz="2400" dirty="0"/>
              <a:t> testing and new technology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79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425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An Upstream Approach to a Downstream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90688"/>
            <a:ext cx="11582400" cy="4900612"/>
          </a:xfrm>
        </p:spPr>
        <p:txBody>
          <a:bodyPr>
            <a:normAutofit/>
          </a:bodyPr>
          <a:lstStyle/>
          <a:p>
            <a:r>
              <a:rPr lang="en-US" dirty="0"/>
              <a:t>Strategies for improving indoor environmental quality must go beyond asking household members to take environmental actions </a:t>
            </a:r>
            <a:r>
              <a:rPr lang="en-US" sz="1800" dirty="0"/>
              <a:t>(</a:t>
            </a:r>
            <a:r>
              <a:rPr lang="en-US" sz="1800" dirty="0" err="1"/>
              <a:t>Kreiger</a:t>
            </a:r>
            <a:r>
              <a:rPr lang="en-US" sz="1800" dirty="0"/>
              <a:t> et al., 2005)</a:t>
            </a:r>
          </a:p>
          <a:p>
            <a:r>
              <a:rPr lang="en-US" dirty="0"/>
              <a:t>Connect family with available community resources</a:t>
            </a:r>
          </a:p>
          <a:p>
            <a:r>
              <a:rPr lang="en-US" dirty="0"/>
              <a:t>Make Affordable Housing, Affordable.</a:t>
            </a:r>
          </a:p>
          <a:p>
            <a:r>
              <a:rPr lang="en-US" dirty="0"/>
              <a:t>Fund programs that go beyond looking under the “urban lamp post”</a:t>
            </a:r>
          </a:p>
          <a:p>
            <a:r>
              <a:rPr lang="en-US" dirty="0"/>
              <a:t>Physicians Medical Training -emphasis on social determinants of health (work, play, home)</a:t>
            </a:r>
          </a:p>
          <a:p>
            <a:r>
              <a:rPr lang="en-US" dirty="0"/>
              <a:t>Policies for Reimbursement on Products, Home-Based Visits; include Health Departments (EH and a community nurses)</a:t>
            </a:r>
          </a:p>
          <a:p>
            <a:r>
              <a:rPr lang="en-US" dirty="0"/>
              <a:t>Develop Policies to Giving EH in CHD authority to conduct IAQ investigations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94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690688"/>
            <a:ext cx="113538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Hall BR, Popular Government Spring/Summer, 2003. Retrieved August 31, 2016 from </a:t>
            </a:r>
            <a:br>
              <a:rPr lang="en-US" sz="1600" dirty="0"/>
            </a:br>
            <a:r>
              <a:rPr lang="en-US" sz="1600" u="sng" dirty="0">
                <a:hlinkClick r:id="rId2"/>
              </a:rPr>
              <a:t>http://sogpubs.unc.edu/electronicversions/pg/pgspsm03/article3.pdf</a:t>
            </a:r>
            <a:endParaRPr lang="en-US" sz="1600" u="sng" dirty="0"/>
          </a:p>
          <a:p>
            <a:endParaRPr lang="en-US" sz="1600" dirty="0"/>
          </a:p>
          <a:p>
            <a:r>
              <a:rPr lang="en-US" sz="1600" dirty="0"/>
              <a:t>Kearney GD, Johnson LC, Xu X, </a:t>
            </a:r>
            <a:r>
              <a:rPr lang="en-US" sz="1600" dirty="0" err="1"/>
              <a:t>Balanay</a:t>
            </a:r>
            <a:r>
              <a:rPr lang="en-US" sz="1600" dirty="0"/>
              <a:t> JA, </a:t>
            </a:r>
            <a:r>
              <a:rPr lang="en-US" sz="1600" dirty="0" err="1"/>
              <a:t>Lamm</a:t>
            </a:r>
            <a:r>
              <a:rPr lang="en-US" sz="1600" dirty="0"/>
              <a:t> KM, Allen DL. Eastern Carolina asthma prevention program (ECAPP): An environmental intervention study among rural and underserved children with asthma in eastern North Carolina. </a:t>
            </a:r>
            <a:r>
              <a:rPr lang="en-US" sz="1600" i="1" dirty="0"/>
              <a:t>Environ Health Insights</a:t>
            </a:r>
            <a:r>
              <a:rPr lang="en-US" sz="1600" dirty="0"/>
              <a:t>. 2014;8:27-37. </a:t>
            </a:r>
          </a:p>
          <a:p>
            <a:endParaRPr lang="en-US" sz="1600" dirty="0"/>
          </a:p>
          <a:p>
            <a:r>
              <a:rPr lang="en-US" sz="1600" dirty="0"/>
              <a:t>Kennedy, K. Business NC, July 2016. Research Innovative Ideas: Private Funding Supports Research to Address Disease in Eastern N.C.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NC Department of Public Health and Human Service. 2016. Asthma in North Carolina. </a:t>
            </a:r>
          </a:p>
          <a:p>
            <a:endParaRPr lang="en-US" sz="1600" dirty="0"/>
          </a:p>
          <a:p>
            <a:r>
              <a:rPr lang="en-US" sz="1600" dirty="0"/>
              <a:t>TIME magazine. Wednesday, Jan 06, 2010.  Retrieved August 31, 2016 from </a:t>
            </a:r>
            <a:r>
              <a:rPr lang="en-US" sz="1600" dirty="0">
                <a:hlinkClick r:id="rId3"/>
              </a:rPr>
              <a:t>http://content.time.com/time/magazine/article/0,9171,1952313,00.html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Slade-Sawyer P. Is health determined by genetic code or zip code? measuring the health of groups and improving population health. </a:t>
            </a:r>
            <a:r>
              <a:rPr lang="en-US" sz="1600" i="1" dirty="0"/>
              <a:t>N C Med J</a:t>
            </a:r>
            <a:r>
              <a:rPr lang="en-US" sz="1600" dirty="0"/>
              <a:t>. 2014;75(6):394-397. </a:t>
            </a:r>
            <a:r>
              <a:rPr lang="en-US" sz="1600" dirty="0" err="1"/>
              <a:t>doi</a:t>
            </a:r>
            <a:r>
              <a:rPr lang="en-US" sz="1600" dirty="0"/>
              <a:t>: 75604 [</a:t>
            </a:r>
            <a:r>
              <a:rPr lang="en-US" sz="1600" dirty="0" err="1"/>
              <a:t>pii</a:t>
            </a:r>
            <a:r>
              <a:rPr lang="en-US" sz="1600" dirty="0"/>
              <a:t>].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u="sng" dirty="0"/>
          </a:p>
          <a:p>
            <a:endParaRPr lang="en-US" sz="1600" u="sng" dirty="0"/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1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146683\AppData\Local\Microsoft\Windows\Temporary Internet Files\Content.IE5\46IVQ72R\MC900058208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785" y="717251"/>
            <a:ext cx="6451129" cy="5565022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54279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-60960" y="667963"/>
            <a:ext cx="12252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79646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Take a few seconds to reflect on “The River” 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849" y="2550693"/>
            <a:ext cx="2492411" cy="322621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80" y="1633708"/>
            <a:ext cx="3534153" cy="46586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650182" y="5919933"/>
            <a:ext cx="51895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References:</a:t>
            </a:r>
          </a:p>
          <a:p>
            <a:r>
              <a:rPr lang="en-US" sz="1200" dirty="0"/>
              <a:t>Slade-Sawyer P. ,2014. North Carolina Med Journal</a:t>
            </a:r>
          </a:p>
          <a:p>
            <a:r>
              <a:rPr lang="en-US" sz="1200" dirty="0"/>
              <a:t>TIME Wednesday, Jan 06, 2010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00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607409"/>
              </p:ext>
            </p:extLst>
          </p:nvPr>
        </p:nvGraphicFramePr>
        <p:xfrm>
          <a:off x="4716379" y="344768"/>
          <a:ext cx="2557764" cy="89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r:id="rId4" imgW="16309076" imgH="5095238" progId="MSPhotoEd.3">
                  <p:embed/>
                </p:oleObj>
              </mc:Choice>
              <mc:Fallback>
                <p:oleObj r:id="rId4" imgW="16309076" imgH="5095238" progId="MSPhotoEd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379" y="344768"/>
                        <a:ext cx="2557764" cy="890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9074" y="1234878"/>
            <a:ext cx="1035237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000000"/>
                </a:solidFill>
                <a:latin typeface="Helvetica" panose="020B0604020202020204" pitchFamily="34" charset="0"/>
              </a:rPr>
              <a:t>Our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The Eastern Carolina Asthma Prevention Program (ECAPP) developed as a community based, collaborative research project in 2012 between an environmental public health professor at East Carolina University and </a:t>
            </a:r>
            <a:r>
              <a:rPr lang="en-US" sz="1600" dirty="0" err="1">
                <a:solidFill>
                  <a:srgbClr val="000000"/>
                </a:solidFill>
                <a:latin typeface="Helvetica" panose="020B0604020202020204" pitchFamily="34" charset="0"/>
              </a:rPr>
              <a:t>Peds</a:t>
            </a: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Asthma Program at Vidant Medical Center in Greenville, N.C. </a:t>
            </a:r>
          </a:p>
          <a:p>
            <a:endParaRPr lang="en-US" sz="16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r>
              <a:rPr lang="en-US" sz="1600" b="1" u="sng" dirty="0">
                <a:solidFill>
                  <a:srgbClr val="000000"/>
                </a:solidFill>
                <a:latin typeface="Helvetica" panose="020B0604020202020204" pitchFamily="34" charset="0"/>
              </a:rPr>
              <a:t>Our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</a:rPr>
              <a:t>Reduce asthma and asthma symptoms among rural, low income families that have children with moderate to severe asthma (age 5-17 years) in Eastern North Carolina.</a:t>
            </a:r>
          </a:p>
          <a:p>
            <a:endParaRPr lang="en-US" sz="1600" b="1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r>
              <a:rPr lang="en-US" sz="1600" b="1" u="sng" dirty="0">
                <a:solidFill>
                  <a:srgbClr val="000000"/>
                </a:solidFill>
                <a:latin typeface="Helvetica" panose="020B0604020202020204" pitchFamily="34" charset="0"/>
              </a:rPr>
              <a:t>What We Do</a:t>
            </a:r>
            <a:endParaRPr lang="en-US" sz="16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Focus on children (5-17 years) with moderate to severe asthma.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Our emphasis is on education and prevention with a research component.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We use targeted, multi-component intervention strategies – Kings County, Seattle  WA model.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Follow NHLBI guidelines to reduce environmental exposures 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Provide guidance and resources to help ﻿families that have children with asthma.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Work to improve respiratory health, reduce emergency department visits of children with asthma in Eastern N.C.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Conducted over 50 individual home-based visits -   Reference:</a:t>
            </a:r>
          </a:p>
          <a:p>
            <a:r>
              <a:rPr lang="en-US" sz="1400" i="1" dirty="0"/>
              <a:t>Kearney GD, Johnson LC, Xu X, Balanay JA, Lamm KM, Allen DL. Eastern Carolina asthma prevention program (ECAPP): An environmental intervention study among rural and underserved children with asthma </a:t>
            </a:r>
            <a:r>
              <a:rPr lang="en-US" sz="1400" i="1"/>
              <a:t>in Eastern </a:t>
            </a:r>
            <a:r>
              <a:rPr lang="en-US" sz="1400" i="1" dirty="0"/>
              <a:t>North Carolina. Environ Health Insights. 2014;8:27-37. </a:t>
            </a:r>
          </a:p>
          <a:p>
            <a:endParaRPr lang="en-US" sz="1600" b="1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endParaRPr lang="en-US" sz="120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5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716379" y="344768"/>
          <a:ext cx="2557764" cy="89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r:id="rId4" imgW="16309076" imgH="5095238" progId="MSPhotoEd.3">
                  <p:embed/>
                </p:oleObj>
              </mc:Choice>
              <mc:Fallback>
                <p:oleObj r:id="rId4" imgW="16309076" imgH="50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379" y="344768"/>
                        <a:ext cx="2557764" cy="890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9074" y="1710366"/>
            <a:ext cx="1035237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Helvetica" panose="020B0604020202020204" pitchFamily="34" charset="0"/>
              </a:rPr>
              <a:t>Our Target Area</a:t>
            </a:r>
            <a:br>
              <a:rPr lang="en-US" sz="1600" dirty="0">
                <a:latin typeface="Helvetica" panose="020B0604020202020204" pitchFamily="34" charset="0"/>
              </a:rPr>
            </a:br>
            <a:endParaRPr lang="en-US" sz="1600" dirty="0"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</a:rPr>
              <a:t>The 29-County region in eastern North Carolina; </a:t>
            </a: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Our primary emphasis has been on African-Americans in rural and underserved areas. </a:t>
            </a:r>
          </a:p>
          <a:p>
            <a:endParaRPr lang="en-US" sz="1600" b="1" u="sng" dirty="0">
              <a:latin typeface="Helvetica" panose="020B0604020202020204" pitchFamily="34" charset="0"/>
            </a:endParaRPr>
          </a:p>
          <a:p>
            <a:r>
              <a:rPr lang="en-US" sz="1600" b="1" u="sng" dirty="0">
                <a:solidFill>
                  <a:srgbClr val="000000"/>
                </a:solidFill>
                <a:latin typeface="Helvetica" panose="020B0604020202020204" pitchFamily="34" charset="0"/>
              </a:rPr>
              <a:t>Funding Sources</a:t>
            </a:r>
            <a:r>
              <a:rPr lang="en-US" sz="1600" u="sng" dirty="0">
                <a:solidFill>
                  <a:srgbClr val="000000"/>
                </a:solidFill>
                <a:latin typeface="Helvetica" panose="020B0604020202020204" pitchFamily="34" charset="0"/>
              </a:rPr>
              <a:t>:</a:t>
            </a:r>
          </a:p>
          <a:p>
            <a:r>
              <a:rPr lang="en-US" sz="1600" u="sng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East Carolina University (Community Partnership) - $8,000 – Develop Program (ECAPP)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Vidant Medical Center, Edgecombe - $9,500 – Asthma 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Vidant Medical Center - Pitt  - $5,000 – Asthma 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Brody School of Medicine -  $43,500 - Indoor Air Testing, Personal Monitors, Bio-markers  (N=25)</a:t>
            </a:r>
          </a:p>
          <a:p>
            <a:endParaRPr lang="en-US" sz="16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r>
              <a:rPr lang="en-US" sz="1600" b="1" u="sng" dirty="0">
                <a:solidFill>
                  <a:srgbClr val="000000"/>
                </a:solidFill>
                <a:latin typeface="Helvetica" panose="020B0604020202020204" pitchFamily="34" charset="0"/>
              </a:rPr>
              <a:t>Recent Additions to ECAPP</a:t>
            </a:r>
          </a:p>
          <a:p>
            <a:endParaRPr lang="en-US" sz="1600" b="1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Development of the Eastern Carolina Asthma Consortium (ECAC)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Sampling Indoor Environments  </a:t>
            </a:r>
          </a:p>
          <a:p>
            <a:endParaRPr lang="en-US" sz="12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b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endParaRPr lang="en-US" dirty="0"/>
          </a:p>
          <a:p>
            <a:b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3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595" y="5950571"/>
            <a:ext cx="9684026" cy="728525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Hall BR, Popular Government Spring/Summer, 2003</a:t>
            </a:r>
            <a:br>
              <a:rPr lang="en-US" sz="1800" dirty="0"/>
            </a:br>
            <a:r>
              <a:rPr lang="en-US" sz="1800" dirty="0">
                <a:hlinkClick r:id="rId3"/>
              </a:rPr>
              <a:t>http://sogpubs.unc.edu/electronicversions/pg/pgspsm03/article3.pdf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58333" t="9939" r="9135" b="29597"/>
          <a:stretch/>
        </p:blipFill>
        <p:spPr bwMode="auto">
          <a:xfrm>
            <a:off x="388595" y="124494"/>
            <a:ext cx="10213144" cy="5435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3652" y="6162261"/>
            <a:ext cx="452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Fewer than 49% of rural NC are homeowners</a:t>
            </a:r>
          </a:p>
        </p:txBody>
      </p:sp>
    </p:spTree>
    <p:extLst>
      <p:ext uri="{BB962C8B-B14F-4D97-AF65-F5344CB8AC3E}">
        <p14:creationId xmlns:p14="http://schemas.microsoft.com/office/powerpoint/2010/main" val="357148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04" y="1924594"/>
            <a:ext cx="8409346" cy="3539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0"/>
            <a:ext cx="8796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4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04" y="1924594"/>
            <a:ext cx="8409346" cy="3539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47" y="0"/>
            <a:ext cx="887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46" y="1027906"/>
            <a:ext cx="3563373" cy="5287745"/>
          </a:xfrm>
        </p:spPr>
      </p:pic>
    </p:spTree>
    <p:extLst>
      <p:ext uri="{BB962C8B-B14F-4D97-AF65-F5344CB8AC3E}">
        <p14:creationId xmlns:p14="http://schemas.microsoft.com/office/powerpoint/2010/main" val="399027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851</Words>
  <Application>Microsoft Office PowerPoint</Application>
  <PresentationFormat>Widescreen</PresentationFormat>
  <Paragraphs>200</Paragraphs>
  <Slides>19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Aharoni</vt:lpstr>
      <vt:lpstr>Arial</vt:lpstr>
      <vt:lpstr>Calibri</vt:lpstr>
      <vt:lpstr>Calibri Light</vt:lpstr>
      <vt:lpstr>Garamond</vt:lpstr>
      <vt:lpstr>Helvetica</vt:lpstr>
      <vt:lpstr>Times New Roman</vt:lpstr>
      <vt:lpstr>Office Theme</vt:lpstr>
      <vt:lpstr>MSPhotoEd.3</vt:lpstr>
      <vt:lpstr> Reducing Asthma among Rural and Underserved Populations in Eastern NC </vt:lpstr>
      <vt:lpstr>PowerPoint Presentation</vt:lpstr>
      <vt:lpstr>PowerPoint Presentation</vt:lpstr>
      <vt:lpstr>PowerPoint Presentation</vt:lpstr>
      <vt:lpstr>PowerPoint Presentation</vt:lpstr>
      <vt:lpstr>Hall BR, Popular Government Spring/Summer, 2003 http://sogpubs.unc.edu/electronicversions/pg/pgspsm03/article3.pdf </vt:lpstr>
      <vt:lpstr>PowerPoint Presentation</vt:lpstr>
      <vt:lpstr>PowerPoint Presentation</vt:lpstr>
      <vt:lpstr>PowerPoint Presentation</vt:lpstr>
      <vt:lpstr>PowerPoint Presentation</vt:lpstr>
      <vt:lpstr>“Environmental” Products to reduce Indoor Allergens </vt:lpstr>
      <vt:lpstr>Intervention:  Personalized Instructions ,Education and  Demonstrations on Using Products</vt:lpstr>
      <vt:lpstr>PowerPoint Presentation</vt:lpstr>
      <vt:lpstr>PowerPoint Presentation</vt:lpstr>
      <vt:lpstr>PowerPoint Presentation</vt:lpstr>
      <vt:lpstr>PowerPoint Presentation</vt:lpstr>
      <vt:lpstr>Strengths &amp; Challenges  </vt:lpstr>
      <vt:lpstr>An Upstream Approach to a Downstream Problem</vt:lpstr>
      <vt:lpstr>References</vt:lpstr>
    </vt:vector>
  </TitlesOfParts>
  <Company>East Carolina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Kearney, Gregory Dale</dc:creator>
  <cp:lastModifiedBy>itcs</cp:lastModifiedBy>
  <cp:revision>103</cp:revision>
  <dcterms:created xsi:type="dcterms:W3CDTF">2016-08-15T15:20:00Z</dcterms:created>
  <dcterms:modified xsi:type="dcterms:W3CDTF">2016-09-08T18:04:00Z</dcterms:modified>
</cp:coreProperties>
</file>