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1" r:id="rId3"/>
  </p:sldMasterIdLst>
  <p:notesMasterIdLst>
    <p:notesMasterId r:id="rId39"/>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660"/>
  </p:normalViewPr>
  <p:slideViewPr>
    <p:cSldViewPr snapToGrid="0">
      <p:cViewPr varScale="1">
        <p:scale>
          <a:sx n="69" d="100"/>
          <a:sy n="69" d="100"/>
        </p:scale>
        <p:origin x="6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D20F7-A3F4-4B39-8B00-27F50C399C76}" type="datetimeFigureOut">
              <a:rPr lang="en-US" smtClean="0"/>
              <a:t>6/16/2016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B75BE-B13E-4B18-8C5A-0800FAC7C613}" type="slidenum">
              <a:rPr lang="en-US" smtClean="0"/>
              <a:t>‹#›</a:t>
            </a:fld>
            <a:endParaRPr lang="en-US"/>
          </a:p>
        </p:txBody>
      </p:sp>
    </p:spTree>
    <p:extLst>
      <p:ext uri="{BB962C8B-B14F-4D97-AF65-F5344CB8AC3E}">
        <p14:creationId xmlns:p14="http://schemas.microsoft.com/office/powerpoint/2010/main" val="212968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583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30755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117861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0160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7489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6350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5337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6462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9312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8643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180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1850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85703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74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57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498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6016487"/>
          </a:xfrm>
          <a:prstGeom prst="rect">
            <a:avLst/>
          </a:prstGeom>
          <a:solidFill>
            <a:srgbClr val="004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prstClr val="white"/>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1122363"/>
            <a:ext cx="7772400" cy="2387600"/>
          </a:xfrm>
        </p:spPr>
        <p:txBody>
          <a:bodyPr anchor="b"/>
          <a:lstStyle>
            <a:lvl1pPr algn="l">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602038"/>
            <a:ext cx="73152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14028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3588799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104003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BB7334-B59E-4FFC-B3BC-C7EC9D0629FC}" type="slidenum">
              <a:rPr lang="en-US" smtClean="0"/>
              <a:pPr/>
              <a:t>‹#›</a:t>
            </a:fld>
            <a:endParaRPr lang="en-US"/>
          </a:p>
        </p:txBody>
      </p:sp>
      <p:sp>
        <p:nvSpPr>
          <p:cNvPr id="5" name="Rectangle 4"/>
          <p:cNvSpPr/>
          <p:nvPr userDrawn="1"/>
        </p:nvSpPr>
        <p:spPr>
          <a:xfrm>
            <a:off x="0" y="0"/>
            <a:ext cx="2822713" cy="6082748"/>
          </a:xfrm>
          <a:prstGeom prst="rect">
            <a:avLst/>
          </a:prstGeom>
          <a:solidFill>
            <a:srgbClr val="004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98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_add contact info">
    <p:spTree>
      <p:nvGrpSpPr>
        <p:cNvPr id="1" name=""/>
        <p:cNvGrpSpPr/>
        <p:nvPr/>
      </p:nvGrpSpPr>
      <p:grpSpPr>
        <a:xfrm>
          <a:off x="0" y="0"/>
          <a:ext cx="0" cy="0"/>
          <a:chOff x="0" y="0"/>
          <a:chExt cx="0" cy="0"/>
        </a:xfrm>
      </p:grpSpPr>
      <p:sp>
        <p:nvSpPr>
          <p:cNvPr id="7" name="Rectangle 6"/>
          <p:cNvSpPr/>
          <p:nvPr userDrawn="1"/>
        </p:nvSpPr>
        <p:spPr>
          <a:xfrm>
            <a:off x="0" y="2982843"/>
            <a:ext cx="9144000" cy="410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0" y="0"/>
            <a:ext cx="9144000" cy="4101548"/>
          </a:xfrm>
          <a:prstGeom prst="rect">
            <a:avLst/>
          </a:prstGeom>
          <a:solidFill>
            <a:srgbClr val="004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8723" y="4554042"/>
            <a:ext cx="8466554" cy="2049958"/>
          </a:xfrm>
          <a:prstGeom prst="rect">
            <a:avLst/>
          </a:prstGeom>
        </p:spPr>
      </p:pic>
      <p:sp>
        <p:nvSpPr>
          <p:cNvPr id="8" name="Rectangle 7"/>
          <p:cNvSpPr/>
          <p:nvPr userDrawn="1"/>
        </p:nvSpPr>
        <p:spPr>
          <a:xfrm>
            <a:off x="0" y="3613835"/>
            <a:ext cx="9144000" cy="369332"/>
          </a:xfrm>
          <a:prstGeom prst="rect">
            <a:avLst/>
          </a:prstGeom>
        </p:spPr>
        <p:txBody>
          <a:bodyPr wrap="square">
            <a:spAutoFit/>
          </a:bodyPr>
          <a:lstStyle/>
          <a:p>
            <a:pPr algn="ctr"/>
            <a:r>
              <a:rPr lang="en-US" b="1" dirty="0">
                <a:solidFill>
                  <a:prstClr val="white"/>
                </a:solidFill>
                <a:latin typeface="Arial" panose="020B0604020202020204" pitchFamily="34" charset="0"/>
                <a:cs typeface="Arial" panose="020B0604020202020204" pitchFamily="34" charset="0"/>
              </a:rPr>
              <a:t>www.nchh.org  </a:t>
            </a:r>
            <a:r>
              <a:rPr lang="en-US" b="1" dirty="0">
                <a:solidFill>
                  <a:prstClr val="white"/>
                </a:solidFill>
                <a:latin typeface="Arial" panose="020B0604020202020204" pitchFamily="34" charset="0"/>
                <a:cs typeface="Arial" panose="020B0604020202020204" pitchFamily="34" charset="0"/>
                <a:sym typeface="Wingdings" panose="05000000000000000000" pitchFamily="2" charset="2"/>
              </a:rPr>
              <a:t></a:t>
            </a:r>
            <a:r>
              <a:rPr lang="en-US" b="1" dirty="0">
                <a:solidFill>
                  <a:prstClr val="white"/>
                </a:solidFill>
                <a:latin typeface="Arial" panose="020B0604020202020204" pitchFamily="34" charset="0"/>
                <a:cs typeface="Arial" panose="020B0604020202020204" pitchFamily="34" charset="0"/>
              </a:rPr>
              <a:t>  @NCHH  </a:t>
            </a:r>
            <a:r>
              <a:rPr lang="en-US" b="1" dirty="0">
                <a:solidFill>
                  <a:prstClr val="white"/>
                </a:solidFill>
                <a:latin typeface="Arial" panose="020B0604020202020204" pitchFamily="34" charset="0"/>
                <a:cs typeface="Arial" panose="020B0604020202020204" pitchFamily="34" charset="0"/>
                <a:sym typeface="Wingdings" panose="05000000000000000000" pitchFamily="2" charset="2"/>
              </a:rPr>
              <a:t></a:t>
            </a:r>
            <a:r>
              <a:rPr lang="en-US" b="1" dirty="0">
                <a:solidFill>
                  <a:prstClr val="white"/>
                </a:solidFill>
                <a:latin typeface="Arial" panose="020B0604020202020204" pitchFamily="34" charset="0"/>
                <a:cs typeface="Arial" panose="020B0604020202020204" pitchFamily="34" charset="0"/>
              </a:rPr>
              <a:t>  facebook.com/</a:t>
            </a:r>
            <a:r>
              <a:rPr lang="en-US" b="1" dirty="0" err="1">
                <a:solidFill>
                  <a:prstClr val="white"/>
                </a:solidFill>
                <a:latin typeface="Arial" panose="020B0604020202020204" pitchFamily="34" charset="0"/>
                <a:cs typeface="Arial" panose="020B0604020202020204" pitchFamily="34" charset="0"/>
              </a:rPr>
              <a:t>HealthyHousing</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878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Alternate cov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0" name="Subtitle 2"/>
          <p:cNvSpPr txBox="1">
            <a:spLocks/>
          </p:cNvSpPr>
          <p:nvPr userDrawn="1"/>
        </p:nvSpPr>
        <p:spPr>
          <a:xfrm>
            <a:off x="967409" y="3754438"/>
            <a:ext cx="718599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595A5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595A5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595A5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595A5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595A5C"/>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solidFill>
                  <a:prstClr val="white"/>
                </a:solidFill>
              </a:rPr>
              <a:t>Click to edit Master subtitle style</a:t>
            </a:r>
            <a:endParaRPr lang="en-US" dirty="0">
              <a:solidFill>
                <a:prstClr val="white"/>
              </a:solidFill>
            </a:endParaRPr>
          </a:p>
        </p:txBody>
      </p:sp>
    </p:spTree>
    <p:extLst>
      <p:ext uri="{BB962C8B-B14F-4D97-AF65-F5344CB8AC3E}">
        <p14:creationId xmlns:p14="http://schemas.microsoft.com/office/powerpoint/2010/main" val="1142211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Alternate cover 2">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6"/>
          <p:cNvSpPr/>
          <p:nvPr userDrawn="1"/>
        </p:nvSpPr>
        <p:spPr>
          <a:xfrm>
            <a:off x="0" y="5963478"/>
            <a:ext cx="9144000" cy="89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017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94600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276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4037343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1789007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1157676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623917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113091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1701068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1136652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5E7A22A-FA1E-4C3E-B9CE-F73133894C53}" type="datetimeFigureOut">
              <a:rPr lang="en-US">
                <a:solidFill>
                  <a:prstClr val="black"/>
                </a:solidFill>
              </a:rPr>
              <a:pPr/>
              <a:t>6/16/2016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0BB7334-B59E-4FFC-B3BC-C7EC9D0629FC}" type="slidenum">
              <a:rPr lang="en-US" smtClean="0"/>
              <a:pPr/>
              <a:t>‹#›</a:t>
            </a:fld>
            <a:endParaRPr lang="en-US"/>
          </a:p>
        </p:txBody>
      </p:sp>
    </p:spTree>
    <p:extLst>
      <p:ext uri="{BB962C8B-B14F-4D97-AF65-F5344CB8AC3E}">
        <p14:creationId xmlns:p14="http://schemas.microsoft.com/office/powerpoint/2010/main" val="3281033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461000"/>
            <a:ext cx="9144000" cy="1397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5563277"/>
            <a:ext cx="1431544" cy="1203283"/>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1557866" y="5554133"/>
            <a:ext cx="7586133" cy="120328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981200" y="6050037"/>
            <a:ext cx="6896100" cy="685800"/>
          </a:xfrm>
        </p:spPr>
        <p:txBody>
          <a:bodyPr anchor="ctr"/>
          <a:lstStyle>
            <a:lvl1pPr marL="0" indent="0" algn="l" eaLnBrk="1" latinLnBrk="0" hangingPunct="1">
              <a:buNone/>
              <a:defRPr kumimoji="0"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1" hangingPunct="1"/>
            <a:r>
              <a:rPr lang="en-US" dirty="0" smtClean="0"/>
              <a:t>Click to edit Master subtitle style</a:t>
            </a:r>
            <a:endParaRPr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eaLnBrk="1" latinLnBrk="0" hangingPunct="1">
              <a:defRPr kumimoji="0" sz="2000">
                <a:solidFill>
                  <a:srgbClr val="FFFFFF"/>
                </a:solidFill>
              </a:defRPr>
            </a:lvl1pPr>
            <a:extLst/>
          </a:lstStyle>
          <a:p>
            <a:fld id="{047E157E-8DCB-4F70-A0AF-5EB586A91DD4}" type="datetime1">
              <a:rPr lang="en-US" smtClean="0"/>
              <a:pPr/>
              <a:t>6/16/2016</a:t>
            </a:fld>
            <a:endParaRPr lang="en-US" dirty="0"/>
          </a:p>
        </p:txBody>
      </p:sp>
      <p:sp>
        <p:nvSpPr>
          <p:cNvPr id="17" name="Footer Placeholder 16"/>
          <p:cNvSpPr>
            <a:spLocks noGrp="1"/>
          </p:cNvSpPr>
          <p:nvPr>
            <p:ph type="ftr" sz="quarter" idx="11"/>
          </p:nvPr>
        </p:nvSpPr>
        <p:spPr>
          <a:xfrm>
            <a:off x="2085393" y="236539"/>
            <a:ext cx="5867400" cy="365125"/>
          </a:xfrm>
        </p:spPr>
        <p:txBody>
          <a:bodyPr/>
          <a:lstStyle>
            <a:lvl1pPr algn="r" eaLnBrk="1" latinLnBrk="0" hangingPunct="1">
              <a:defRPr kumimoji="0">
                <a:solidFill>
                  <a:schemeClr val="tx2"/>
                </a:solidFill>
              </a:defRPr>
            </a:lvl1pPr>
            <a:extLst/>
          </a:lstStyle>
          <a:p>
            <a:endParaRPr lang="en-US" dirty="0">
              <a:solidFill>
                <a:srgbClr val="DEF5FA"/>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eaLnBrk="1" latinLnBrk="0" hangingPunct="1">
              <a:defRPr kumimoji="0">
                <a:solidFill>
                  <a:schemeClr val="tx2"/>
                </a:solidFill>
              </a:defRPr>
            </a:lvl1pPr>
            <a:extLst/>
          </a:lstStyle>
          <a:p>
            <a:fld id="{8F82E0A0-C266-4798-8C8F-B9F91E9DA37E}" type="slidenum">
              <a:rPr lang="en-US" smtClean="0">
                <a:solidFill>
                  <a:srgbClr val="DEF5FA"/>
                </a:solidFill>
              </a:rPr>
              <a:pPr/>
              <a:t>‹#›</a:t>
            </a:fld>
            <a:endParaRPr lang="en-US" dirty="0">
              <a:solidFill>
                <a:srgbClr val="DEF5FA"/>
              </a:solidFill>
            </a:endParaRPr>
          </a:p>
        </p:txBody>
      </p:sp>
      <p:sp>
        <p:nvSpPr>
          <p:cNvPr id="12" name="Rectangle 11"/>
          <p:cNvSpPr>
            <a:spLocks noGrp="1"/>
          </p:cNvSpPr>
          <p:nvPr>
            <p:ph type="title"/>
          </p:nvPr>
        </p:nvSpPr>
        <p:spPr>
          <a:xfrm>
            <a:off x="2400300" y="2565400"/>
            <a:ext cx="6477000" cy="2717800"/>
          </a:xfrm>
        </p:spPr>
        <p:txBody>
          <a:bodyPr rtlCol="0" anchor="b"/>
          <a:lstStyle>
            <a:lvl1pPr eaLnBrk="1" latinLnBrk="0" hangingPunct="1">
              <a:defRPr kumimoji="0" cap="all" baseline="0"/>
            </a:lvl1pPr>
            <a:extLst/>
          </a:lstStyle>
          <a:p>
            <a:pPr eaLnBrk="1" latinLnBrk="1" hangingPunct="1"/>
            <a:r>
              <a:rPr lang="en-US" smtClean="0"/>
              <a:t>Click to edit Master title style</a:t>
            </a:r>
            <a:endParaRPr/>
          </a:p>
        </p:txBody>
      </p:sp>
    </p:spTree>
    <p:extLst>
      <p:ext uri="{BB962C8B-B14F-4D97-AF65-F5344CB8AC3E}">
        <p14:creationId xmlns:p14="http://schemas.microsoft.com/office/powerpoint/2010/main" val="93713284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1" hangingPunct="1"/>
            <a:r>
              <a:rPr lang="en-US" smtClean="0"/>
              <a:t>Click to edit Master title style</a:t>
            </a:r>
            <a:endParaRPr/>
          </a:p>
        </p:txBody>
      </p:sp>
      <p:sp>
        <p:nvSpPr>
          <p:cNvPr id="3" name="Rectangle 2"/>
          <p:cNvSpPr>
            <a:spLocks noGrp="1"/>
          </p:cNvSpPr>
          <p:nvPr>
            <p:ph type="dt" sz="half" idx="10"/>
          </p:nvPr>
        </p:nvSpPr>
        <p:spPr/>
        <p:txBody>
          <a:bodyPr/>
          <a:lstStyle/>
          <a:p>
            <a:fld id="{E4606EA6-EFEA-4C30-9264-4F9291A5780D}" type="datetime1">
              <a:rPr lang="en-US" smtClean="0">
                <a:solidFill>
                  <a:srgbClr val="464646"/>
                </a:solidFill>
              </a:rPr>
              <a:pPr/>
              <a:t>6/16/2016</a:t>
            </a:fld>
            <a:endParaRPr lang="en-US">
              <a:solidFill>
                <a:srgbClr val="464646"/>
              </a:solidFill>
            </a:endParaRPr>
          </a:p>
        </p:txBody>
      </p:sp>
      <p:sp>
        <p:nvSpPr>
          <p:cNvPr id="4" name="Rectangle 3"/>
          <p:cNvSpPr>
            <a:spLocks noGrp="1"/>
          </p:cNvSpPr>
          <p:nvPr>
            <p:ph type="ftr" sz="quarter" idx="11"/>
          </p:nvPr>
        </p:nvSpPr>
        <p:spPr/>
        <p:txBody>
          <a:bodyPr/>
          <a:lstStyle/>
          <a:p>
            <a:endParaRPr lang="en-US">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lang="en-US" smtClean="0"/>
              <a:pPr/>
              <a:t>‹#›</a:t>
            </a:fld>
            <a:endParaRPr lang="en-US"/>
          </a:p>
        </p:txBody>
      </p:sp>
      <p:sp>
        <p:nvSpPr>
          <p:cNvPr id="7" name="Rectangle 6"/>
          <p:cNvSpPr>
            <a:spLocks noGrp="1"/>
          </p:cNvSpPr>
          <p:nvPr>
            <p:ph sz="quarter" idx="13"/>
          </p:nvPr>
        </p:nvSpPr>
        <p:spPr>
          <a:xfrm>
            <a:off x="609600" y="1803400"/>
            <a:ext cx="8153400" cy="4368800"/>
          </a:xfrm>
        </p:spPr>
        <p:txBody>
          <a:bodyPr/>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Tree>
    <p:extLst>
      <p:ext uri="{BB962C8B-B14F-4D97-AF65-F5344CB8AC3E}">
        <p14:creationId xmlns:p14="http://schemas.microsoft.com/office/powerpoint/2010/main" val="7969932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74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nchor="b"/>
          <a:lstStyle>
            <a:lvl1pPr eaLnBrk="1" latinLnBrk="0" hangingPunct="1">
              <a:defRPr kumimoji="0"/>
            </a:lvl1pPr>
            <a:extLst/>
          </a:lstStyle>
          <a:p>
            <a:pPr eaLnBrk="1" latinLnBrk="1" hangingPunct="1"/>
            <a:r>
              <a:rPr lang="en-US" smtClean="0"/>
              <a:t>Click to edit Master title style</a:t>
            </a:r>
            <a:endParaRPr/>
          </a:p>
        </p:txBody>
      </p:sp>
      <p:sp>
        <p:nvSpPr>
          <p:cNvPr id="11" name="Content Placeholder 10"/>
          <p:cNvSpPr>
            <a:spLocks noGrp="1"/>
          </p:cNvSpPr>
          <p:nvPr>
            <p:ph sz="quarter" idx="13"/>
          </p:nvPr>
        </p:nvSpPr>
        <p:spPr>
          <a:xfrm>
            <a:off x="609600" y="2559757"/>
            <a:ext cx="3886200" cy="3505200"/>
          </a:xfrm>
        </p:spPr>
        <p:txBody>
          <a:bodyPr/>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3" name="Content Placeholder 12"/>
          <p:cNvSpPr>
            <a:spLocks noGrp="1"/>
          </p:cNvSpPr>
          <p:nvPr>
            <p:ph sz="quarter" idx="14"/>
          </p:nvPr>
        </p:nvSpPr>
        <p:spPr>
          <a:xfrm>
            <a:off x="4800600" y="2559757"/>
            <a:ext cx="3886200" cy="3505200"/>
          </a:xfrm>
        </p:spPr>
        <p:txBody>
          <a:bodyPr/>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0" name="Date Placeholder 9"/>
          <p:cNvSpPr>
            <a:spLocks noGrp="1"/>
          </p:cNvSpPr>
          <p:nvPr>
            <p:ph type="dt" sz="half" idx="15"/>
          </p:nvPr>
        </p:nvSpPr>
        <p:spPr/>
        <p:txBody>
          <a:bodyPr rtlCol="0"/>
          <a:lstStyle/>
          <a:p>
            <a:fld id="{E4606EA6-EFEA-4C30-9264-4F9291A5780D}" type="datetime1">
              <a:rPr lang="en-US" smtClean="0">
                <a:solidFill>
                  <a:srgbClr val="464646"/>
                </a:solidFill>
              </a:rPr>
              <a:pPr/>
              <a:t>6/16/2016</a:t>
            </a:fld>
            <a:endParaRPr lang="en-US">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46"/>
              </a:solidFill>
            </a:endParaRPr>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eaLnBrk="1" latinLnBrk="0" hangingPunct="1">
              <a:buFontTx/>
              <a:buNone/>
              <a:defRPr kumimoji="0" sz="2000" b="1">
                <a:solidFill>
                  <a:srgbClr val="FFFFFF"/>
                </a:solidFill>
              </a:defRPr>
            </a:lvl1pPr>
            <a:extLst/>
          </a:lstStyle>
          <a:p>
            <a:pPr lvl="0" eaLnBrk="1" latinLnBrk="1" hangingPunct="1"/>
            <a:r>
              <a:rPr lang="en-US" smtClean="0"/>
              <a:t>Click to edit Master text styles</a:t>
            </a:r>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eaLnBrk="1" latinLnBrk="0" hangingPunct="1">
              <a:buFontTx/>
              <a:buNone/>
              <a:defRPr kumimoji="0" sz="2000" b="1">
                <a:solidFill>
                  <a:srgbClr val="FFFFFF"/>
                </a:solidFill>
              </a:defRPr>
            </a:lvl1pPr>
            <a:extLst/>
          </a:lstStyle>
          <a:p>
            <a:pPr lvl="0" eaLnBrk="1" latinLnBrk="1" hangingPunct="1"/>
            <a:r>
              <a:rPr lang="en-US" smtClean="0"/>
              <a:t>Click to edit Master text styles</a:t>
            </a:r>
          </a:p>
        </p:txBody>
      </p:sp>
    </p:spTree>
    <p:extLst>
      <p:ext uri="{BB962C8B-B14F-4D97-AF65-F5344CB8AC3E}">
        <p14:creationId xmlns:p14="http://schemas.microsoft.com/office/powerpoint/2010/main" val="1326631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1" hangingPunct="1"/>
            <a:r>
              <a:rPr lang="en-US" smtClean="0"/>
              <a:t>Click to edit Master title style</a:t>
            </a:r>
            <a:endParaRPr/>
          </a:p>
        </p:txBody>
      </p:sp>
      <p:sp>
        <p:nvSpPr>
          <p:cNvPr id="3" name="Date Placeholder 2"/>
          <p:cNvSpPr>
            <a:spLocks noGrp="1"/>
          </p:cNvSpPr>
          <p:nvPr>
            <p:ph type="dt" sz="half" idx="10"/>
          </p:nvPr>
        </p:nvSpPr>
        <p:spPr/>
        <p:txBody>
          <a:bodyPr/>
          <a:lstStyle/>
          <a:p>
            <a:fld id="{6DFADB5D-B7A0-47E3-AD2D-B1A6F8614213}" type="datetime1">
              <a:rPr lang="en-US" smtClean="0">
                <a:solidFill>
                  <a:srgbClr val="464646"/>
                </a:solidFill>
              </a:rPr>
              <a:pPr/>
              <a:t>6/16/2016</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rgbClr val="FFFFFF"/>
                </a:solidFill>
              </a:defRPr>
            </a:lvl1pPr>
            <a:extLst/>
          </a:lstStyle>
          <a:p>
            <a:fld id="{A3F7CB7D-F184-43C7-B6FD-03D728E1BBFF}" type="slidenum">
              <a:rPr lang="en-US" smtClean="0"/>
              <a:pPr/>
              <a:t>‹#›</a:t>
            </a:fld>
            <a:endParaRPr lang="en-US" dirty="0"/>
          </a:p>
        </p:txBody>
      </p:sp>
    </p:spTree>
    <p:extLst>
      <p:ext uri="{BB962C8B-B14F-4D97-AF65-F5344CB8AC3E}">
        <p14:creationId xmlns:p14="http://schemas.microsoft.com/office/powerpoint/2010/main" val="103187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20536" y="0"/>
            <a:ext cx="8123464" cy="4559808"/>
          </a:xfrm>
          <a:solidFill>
            <a:schemeClr val="tx2">
              <a:shade val="50000"/>
            </a:schemeClr>
          </a:solidFill>
          <a:ln>
            <a:noFill/>
          </a:ln>
        </p:spPr>
        <p:txBody>
          <a:bodyPr/>
          <a:lstStyle>
            <a:lvl1pPr eaLnBrk="1" latinLnBrk="0" hangingPunct="1">
              <a:buNone/>
              <a:defRPr kumimoji="0" sz="3200"/>
            </a:lvl1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00200" y="5486400"/>
            <a:ext cx="7315200" cy="685800"/>
          </a:xfrm>
        </p:spPr>
        <p:txBody>
          <a:bodyPr/>
          <a:lstStyle>
            <a:lvl1pPr marL="0" indent="0" eaLnBrk="1" latinLnBrk="0" hangingPunct="1">
              <a:buFontTx/>
              <a:buNone/>
              <a:defRPr kumimoji="0" sz="1700"/>
            </a:lvl1pPr>
            <a:lvl2pPr eaLnBrk="1" latinLnBrk="0" hangingPunct="1">
              <a:buFontTx/>
              <a:buNone/>
              <a:defRPr kumimoji="0" sz="1200"/>
            </a:lvl2pPr>
            <a:lvl3pPr eaLnBrk="1" latinLnBrk="0" hangingPunct="1">
              <a:buFontTx/>
              <a:buNone/>
              <a:defRPr kumimoji="0" sz="1000"/>
            </a:lvl3pPr>
            <a:lvl4pPr eaLnBrk="1" latinLnBrk="0" hangingPunct="1">
              <a:buFontTx/>
              <a:buNone/>
              <a:defRPr kumimoji="0" sz="900"/>
            </a:lvl4pPr>
            <a:lvl5pPr eaLnBrk="1" latinLnBrk="0" hangingPunct="1">
              <a:buFontTx/>
              <a:buNone/>
              <a:defRPr kumimoji="0" sz="900"/>
            </a:lvl5pPr>
            <a:extLst/>
          </a:lstStyle>
          <a:p>
            <a:pPr lvl="0" eaLnBrk="1" latinLnBrk="1" hangingPunct="1"/>
            <a:r>
              <a:rPr lang="en-US" smtClean="0"/>
              <a:t>Click to edit Master text styles</a:t>
            </a:r>
          </a:p>
        </p:txBody>
      </p:sp>
      <p:sp>
        <p:nvSpPr>
          <p:cNvPr id="2" name="Title 1"/>
          <p:cNvSpPr>
            <a:spLocks noGrp="1"/>
          </p:cNvSpPr>
          <p:nvPr>
            <p:ph type="title"/>
          </p:nvPr>
        </p:nvSpPr>
        <p:spPr>
          <a:xfrm>
            <a:off x="1600200" y="4724400"/>
            <a:ext cx="7315200" cy="609600"/>
          </a:xfrm>
        </p:spPr>
        <p:txBody>
          <a:bodyPr anchor="ctr"/>
          <a:lstStyle>
            <a:lvl1pPr algn="l" eaLnBrk="1" latinLnBrk="0" hangingPunct="1">
              <a:buNone/>
              <a:defRPr kumimoji="0" sz="2800" b="0">
                <a:solidFill>
                  <a:srgbClr val="FFFFFF"/>
                </a:solidFill>
              </a:defRPr>
            </a:lvl1pPr>
            <a:extLst/>
          </a:lstStyle>
          <a:p>
            <a:pPr eaLnBrk="1" latinLnBrk="1" hangingPunct="1"/>
            <a:r>
              <a:rPr lang="en-US" smtClean="0"/>
              <a:t>Click to edit Master title style</a:t>
            </a:r>
            <a:endParaRPr/>
          </a:p>
        </p:txBody>
      </p:sp>
      <p:sp>
        <p:nvSpPr>
          <p:cNvPr id="11" name="Rectangle 10"/>
          <p:cNvSpPr/>
          <p:nvPr/>
        </p:nvSpPr>
        <p:spPr>
          <a:xfrm>
            <a:off x="734786" y="-9144"/>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E4606EA6-EFEA-4C30-9264-4F9291A5780D}" type="datetime1">
              <a:rPr lang="en-US" smtClean="0">
                <a:solidFill>
                  <a:srgbClr val="DEF5FA"/>
                </a:solidFill>
              </a:rPr>
              <a:pPr/>
              <a:t>6/16/2016</a:t>
            </a:fld>
            <a:endParaRPr lang="en-US">
              <a:solidFill>
                <a:srgbClr val="DEF5FA"/>
              </a:solidFill>
            </a:endParaRPr>
          </a:p>
        </p:txBody>
      </p:sp>
      <p:sp>
        <p:nvSpPr>
          <p:cNvPr id="13" name="Slide Number Placeholder 12"/>
          <p:cNvSpPr>
            <a:spLocks noGrp="1"/>
          </p:cNvSpPr>
          <p:nvPr>
            <p:ph type="sldNum" sz="quarter" idx="11"/>
          </p:nvPr>
        </p:nvSpPr>
        <p:spPr>
          <a:xfrm>
            <a:off x="0" y="4667249"/>
            <a:ext cx="1447800" cy="663579"/>
          </a:xfrm>
        </p:spPr>
        <p:txBody>
          <a:bodyPr rtlCol="0"/>
          <a:lstStyle>
            <a:lvl1pPr eaLnBrk="1" latinLnBrk="0" hangingPunct="1">
              <a:defRPr kumimoji="0" sz="2800"/>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a:xfrm>
            <a:off x="1600200" y="6248207"/>
            <a:ext cx="4572000" cy="365125"/>
          </a:xfrm>
        </p:spPr>
        <p:txBody>
          <a:bodyPr rtlCol="0"/>
          <a:lstStyle/>
          <a:p>
            <a:endParaRPr lang="en-US" dirty="0">
              <a:solidFill>
                <a:srgbClr val="DEF5FA"/>
              </a:solidFill>
            </a:endParaRPr>
          </a:p>
        </p:txBody>
      </p:sp>
    </p:spTree>
    <p:extLst>
      <p:ext uri="{BB962C8B-B14F-4D97-AF65-F5344CB8AC3E}">
        <p14:creationId xmlns:p14="http://schemas.microsoft.com/office/powerpoint/2010/main" val="2931661166"/>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20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0FA9E5-6744-4841-888F-9E7CC0C2B7EC}" type="datetimeFigureOut">
              <a:rPr lang="en-US">
                <a:solidFill>
                  <a:srgbClr val="464646"/>
                </a:solidFill>
              </a:rPr>
              <a:pPr/>
              <a:t>6/16/2016</a:t>
            </a:fld>
            <a:endParaRPr>
              <a:solidFill>
                <a:srgbClr val="464646"/>
              </a:solidFill>
            </a:endParaRPr>
          </a:p>
        </p:txBody>
      </p:sp>
      <p:sp>
        <p:nvSpPr>
          <p:cNvPr id="5" name="Footer Placeholder 4"/>
          <p:cNvSpPr>
            <a:spLocks noGrp="1"/>
          </p:cNvSpPr>
          <p:nvPr>
            <p:ph type="ftr" sz="quarter" idx="11"/>
          </p:nvPr>
        </p:nvSpPr>
        <p:spPr/>
        <p:txBody>
          <a:bodyPr/>
          <a:lstStyle/>
          <a:p>
            <a:endParaRPr>
              <a:solidFill>
                <a:srgbClr val="464646"/>
              </a:solidFill>
            </a:endParaRPr>
          </a:p>
        </p:txBody>
      </p:sp>
      <p:sp>
        <p:nvSpPr>
          <p:cNvPr id="6" name="Slide Number Placeholder 5"/>
          <p:cNvSpPr>
            <a:spLocks noGrp="1"/>
          </p:cNvSpPr>
          <p:nvPr>
            <p:ph type="sldNum" sz="quarter" idx="12"/>
          </p:nvPr>
        </p:nvSpPr>
        <p:spPr/>
        <p:txBody>
          <a:bodyPr/>
          <a:lstStyle/>
          <a:p>
            <a:fld id="{AAEAE4A8-A6E5-453E-B946-FB774B73F48C}" type="slidenum">
              <a:rPr/>
              <a:pPr/>
              <a:t>‹#›</a:t>
            </a:fld>
            <a:endParaRPr/>
          </a:p>
        </p:txBody>
      </p:sp>
    </p:spTree>
    <p:extLst>
      <p:ext uri="{BB962C8B-B14F-4D97-AF65-F5344CB8AC3E}">
        <p14:creationId xmlns:p14="http://schemas.microsoft.com/office/powerpoint/2010/main" val="416830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464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4646"/>
              </a:solidFill>
            </a:endParaRPr>
          </a:p>
        </p:txBody>
      </p:sp>
      <p:sp>
        <p:nvSpPr>
          <p:cNvPr id="6" name="Rectangle 6"/>
          <p:cNvSpPr>
            <a:spLocks noGrp="1" noChangeArrowheads="1"/>
          </p:cNvSpPr>
          <p:nvPr>
            <p:ph type="sldNum" sz="quarter" idx="12"/>
          </p:nvPr>
        </p:nvSpPr>
        <p:spPr>
          <a:ln/>
        </p:spPr>
        <p:txBody>
          <a:bodyPr/>
          <a:lstStyle>
            <a:lvl1pPr>
              <a:defRPr/>
            </a:lvl1pPr>
          </a:lstStyle>
          <a:p>
            <a:fld id="{DB3F9FAC-99FF-44BA-A6FD-D608A7831D68}" type="slidenum">
              <a:rPr lang="en-US" altLang="en-US"/>
              <a:pPr/>
              <a:t>‹#›</a:t>
            </a:fld>
            <a:endParaRPr lang="en-US" altLang="en-US"/>
          </a:p>
        </p:txBody>
      </p:sp>
      <p:sp>
        <p:nvSpPr>
          <p:cNvPr id="10" name="Rectangle 9"/>
          <p:cNvSpPr>
            <a:spLocks noChangeArrowheads="1"/>
          </p:cNvSpPr>
          <p:nvPr/>
        </p:nvSpPr>
        <p:spPr bwMode="auto">
          <a:xfrm>
            <a:off x="0" y="0"/>
            <a:ext cx="2362200" cy="6858000"/>
          </a:xfrm>
          <a:prstGeom prst="rect">
            <a:avLst/>
          </a:prstGeom>
          <a:solidFill>
            <a:srgbClr val="889238"/>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prstClr val="black"/>
              </a:solidFill>
            </a:endParaRPr>
          </a:p>
        </p:txBody>
      </p:sp>
      <p:pic>
        <p:nvPicPr>
          <p:cNvPr id="11" name="Picture 29" descr="NWAMERICA WHIT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0712" y="6278826"/>
            <a:ext cx="11207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p:nvSpPr>
        <p:spPr bwMode="auto">
          <a:xfrm>
            <a:off x="68263" y="5557885"/>
            <a:ext cx="2408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prstClr val="white"/>
                </a:solidFill>
                <a:latin typeface="Goudy" pitchFamily="1" charset="0"/>
              </a:rPr>
              <a:t>Working Together for Strong Communities</a:t>
            </a:r>
            <a:endParaRPr lang="en-US" altLang="en-US" sz="1600" dirty="0">
              <a:solidFill>
                <a:prstClr val="black"/>
              </a:solidFill>
            </a:endParaRPr>
          </a:p>
        </p:txBody>
      </p:sp>
      <p:sp>
        <p:nvSpPr>
          <p:cNvPr id="2" name="Title 1"/>
          <p:cNvSpPr>
            <a:spLocks noGrp="1"/>
          </p:cNvSpPr>
          <p:nvPr>
            <p:ph type="title"/>
          </p:nvPr>
        </p:nvSpPr>
        <p:spPr>
          <a:xfrm rot="16200000">
            <a:off x="-1600200" y="2057400"/>
            <a:ext cx="4953000" cy="1143000"/>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12490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05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08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78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89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967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F8F899-7E76-4580-B049-2BEBEF1C8DDA}" type="datetimeFigureOut">
              <a:rPr lang="en-US" smtClean="0">
                <a:solidFill>
                  <a:prstClr val="black">
                    <a:tint val="75000"/>
                  </a:prstClr>
                </a:solidFill>
              </a:rPr>
              <a:pPr/>
              <a:t>6/16/2016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96F877-9724-442A-86B7-729207FA0F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9000">
              <a:schemeClr val="accent1">
                <a:lumMod val="45000"/>
                <a:lumOff val="55000"/>
              </a:schemeClr>
            </a:gs>
            <a:gs pos="2655">
              <a:schemeClr val="bg1"/>
            </a:gs>
            <a:gs pos="56000">
              <a:schemeClr val="accent6">
                <a:lumMod val="60000"/>
                <a:lumOff val="40000"/>
              </a:schemeClr>
            </a:gs>
          </a:gsLst>
          <a:lin ang="3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42838-B032-4822-93B0-B01379CFB500}" type="datetimeFigureOut">
              <a:rPr lang="en-US" smtClean="0">
                <a:solidFill>
                  <a:prstClr val="black">
                    <a:tint val="75000"/>
                  </a:prstClr>
                </a:solidFill>
              </a:rPr>
              <a:pPr/>
              <a:t>6/16/2016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4CC95-DF1A-4734-8FA7-6BFC89ACA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124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rgbClr val="595A5C"/>
                </a:solidFill>
              </a:defRPr>
            </a:lvl1pPr>
          </a:lstStyle>
          <a:p>
            <a:fld id="{10BB7334-B59E-4FFC-B3BC-C7EC9D0629FC}" type="slidenum">
              <a:rPr lang="en-US" smtClean="0"/>
              <a:pPr/>
              <a:t>‹#›</a:t>
            </a:fld>
            <a:endParaRPr lang="en-US" dirty="0"/>
          </a:p>
        </p:txBody>
      </p:sp>
      <p:pic>
        <p:nvPicPr>
          <p:cNvPr id="7" name="Picture 6"/>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72462" y="6176963"/>
            <a:ext cx="2285970" cy="553489"/>
          </a:xfrm>
          <a:prstGeom prst="rect">
            <a:avLst/>
          </a:prstGeom>
        </p:spPr>
      </p:pic>
    </p:spTree>
    <p:extLst>
      <p:ext uri="{BB962C8B-B14F-4D97-AF65-F5344CB8AC3E}">
        <p14:creationId xmlns:p14="http://schemas.microsoft.com/office/powerpoint/2010/main" val="18551610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b="0" kern="1200">
          <a:solidFill>
            <a:srgbClr val="004E8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803400"/>
            <a:ext cx="8153400" cy="4323080"/>
          </a:xfrm>
          <a:prstGeom prst="rect">
            <a:avLst/>
          </a:prstGeom>
        </p:spPr>
        <p:txBody>
          <a:bodyPr vert="horz">
            <a:normAutofit/>
          </a:bodyPr>
          <a:lstStyle/>
          <a:p>
            <a:pPr lvl="0" eaLnBrk="1" latinLnBrk="1" hangingPunct="1"/>
            <a:r>
              <a:rPr kumimoji="0" lang="en-US" smtClean="0"/>
              <a:t>Click to edit Master text styles</a:t>
            </a:r>
          </a:p>
          <a:p>
            <a:pPr lvl="1" eaLnBrk="1" latinLnBrk="1" hangingPunct="1"/>
            <a:r>
              <a:rPr kumimoji="0" lang="en-US" smtClean="0"/>
              <a:t>Second level</a:t>
            </a:r>
          </a:p>
          <a:p>
            <a:pPr lvl="2" eaLnBrk="1" latinLnBrk="1" hangingPunct="1"/>
            <a:r>
              <a:rPr kumimoji="0" lang="en-US" smtClean="0"/>
              <a:t>Third level</a:t>
            </a:r>
          </a:p>
          <a:p>
            <a:pPr lvl="3" eaLnBrk="1" latinLnBrk="1" hangingPunct="1"/>
            <a:r>
              <a:rPr kumimoji="0" lang="en-US" smtClean="0"/>
              <a:t>Fourth level</a:t>
            </a:r>
          </a:p>
          <a:p>
            <a:pPr lvl="4" eaLnBrk="1" latinLnBrk="1"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extLst/>
          </a:lstStyle>
          <a:p>
            <a:fld id="{E4606EA6-EFEA-4C30-9264-4F9291A5780D}" type="datetime1">
              <a:rPr lang="en-US" smtClean="0">
                <a:solidFill>
                  <a:srgbClr val="464646"/>
                </a:solidFill>
              </a:rPr>
              <a:pPr/>
              <a:t>6/16/2016</a:t>
            </a:fld>
            <a:endParaRPr lang="en-US" dirty="0">
              <a:solidFill>
                <a:srgbClr val="464646"/>
              </a:solidFill>
            </a:endParaRPr>
          </a:p>
        </p:txBody>
      </p:sp>
      <p:sp>
        <p:nvSpPr>
          <p:cNvPr id="3" name="Footer Placeholder 2"/>
          <p:cNvSpPr>
            <a:spLocks noGrp="1"/>
          </p:cNvSpPr>
          <p:nvPr>
            <p:ph type="ftr" sz="quarter" idx="3"/>
          </p:nvPr>
        </p:nvSpPr>
        <p:spPr>
          <a:xfrm>
            <a:off x="609602" y="6248207"/>
            <a:ext cx="5421083" cy="365125"/>
          </a:xfrm>
          <a:prstGeom prst="rect">
            <a:avLst/>
          </a:prstGeom>
        </p:spPr>
        <p:txBody>
          <a:bodyPr vert="horz" anchor="ctr"/>
          <a:lstStyle>
            <a:lvl1pPr algn="r" eaLnBrk="1" latinLnBrk="0" hangingPunct="1">
              <a:defRPr kumimoji="0" sz="1400">
                <a:solidFill>
                  <a:schemeClr val="tx2"/>
                </a:solidFill>
              </a:defRPr>
            </a:lvl1pPr>
            <a:extLst/>
          </a:lstStyle>
          <a:p>
            <a:endParaRPr lang="en-US" dirty="0">
              <a:solidFill>
                <a:srgbClr val="464646"/>
              </a:solidFill>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505947"/>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505947"/>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498010"/>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extLst/>
          </a:lstStyle>
          <a:p>
            <a:fld id="{8F82E0A0-C266-4798-8C8F-B9F91E9DA37E}" type="slidenum">
              <a:rPr lang="en-US" smtClean="0"/>
              <a:pPr/>
              <a:t>‹#›</a:t>
            </a:fld>
            <a:endParaRPr lang="en-US" dirty="0"/>
          </a:p>
        </p:txBody>
      </p:sp>
      <p:sp>
        <p:nvSpPr>
          <p:cNvPr id="22" name="Title Placeholder 21"/>
          <p:cNvSpPr>
            <a:spLocks noGrp="1"/>
          </p:cNvSpPr>
          <p:nvPr>
            <p:ph type="title"/>
          </p:nvPr>
        </p:nvSpPr>
        <p:spPr>
          <a:xfrm>
            <a:off x="609600" y="157480"/>
            <a:ext cx="8153400" cy="1341120"/>
          </a:xfrm>
          <a:prstGeom prst="rect">
            <a:avLst/>
          </a:prstGeom>
        </p:spPr>
        <p:txBody>
          <a:bodyPr vert="horz" anchor="b">
            <a:normAutofit/>
          </a:bodyPr>
          <a:lstStyle/>
          <a:p>
            <a:pPr eaLnBrk="1" latinLnBrk="1" hangingPunct="1"/>
            <a:r>
              <a:rPr kumimoji="0" lang="en-US" smtClean="0"/>
              <a:t>Click to edit Master title style</a:t>
            </a:r>
          </a:p>
        </p:txBody>
      </p:sp>
    </p:spTree>
    <p:extLst>
      <p:ext uri="{BB962C8B-B14F-4D97-AF65-F5344CB8AC3E}">
        <p14:creationId xmlns:p14="http://schemas.microsoft.com/office/powerpoint/2010/main" val="32985864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rtl="0" eaLnBrk="1" latinLnBrk="0" hangingPunct="1">
        <a:spcBef>
          <a:spcPct val="0"/>
        </a:spcBef>
        <a:buNone/>
        <a:defRPr kumimoji="0"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google.com/url?sa=i&amp;rct=j&amp;q=&amp;esrc=s&amp;source=images&amp;cd=&amp;cad=rja&amp;uact=8&amp;ved=0ahUKEwiM_5rlsLnLAhVIS44KHZ0AAREQjRwIBw&amp;url=http://dph.georgia.gov/&amp;bvm=bv.116573086,d.c2E&amp;psig=AFQjCNFnefGIjpT0Mbrpv61WeBpOBUs5tg&amp;ust=1457811383963582" TargetMode="Externa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hyperlink" Target="https://ahip.org/asthma/" TargetMode="Externa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727" y="3426517"/>
            <a:ext cx="9144000" cy="1879094"/>
          </a:xfrm>
          <a:prstGeom prst="rect">
            <a:avLst/>
          </a:prstGeom>
        </p:spPr>
        <p:txBody>
          <a:bodyPr vert="horz" lIns="51435" tIns="25718" rIns="51435" bIns="2571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75" dirty="0">
                <a:solidFill>
                  <a:prstClr val="black"/>
                </a:solidFill>
                <a:latin typeface="Calibri" panose="020F0502020204030204"/>
              </a:rPr>
              <a:t>Amanda Reddy, M.S., </a:t>
            </a:r>
          </a:p>
          <a:p>
            <a:r>
              <a:rPr lang="en-US" sz="3075" dirty="0">
                <a:solidFill>
                  <a:prstClr val="black"/>
                </a:solidFill>
                <a:latin typeface="Calibri" panose="020F0502020204030204"/>
              </a:rPr>
              <a:t>Director of Programs and Impact</a:t>
            </a:r>
          </a:p>
          <a:p>
            <a:r>
              <a:rPr lang="en-US" sz="3075" dirty="0">
                <a:solidFill>
                  <a:prstClr val="black"/>
                </a:solidFill>
                <a:latin typeface="Calibri" panose="020F0502020204030204"/>
              </a:rPr>
              <a:t>National Center for Healthy Housing </a:t>
            </a:r>
          </a:p>
          <a:p>
            <a:endParaRPr lang="en-US" sz="2250" dirty="0">
              <a:solidFill>
                <a:prstClr val="black"/>
              </a:solidFill>
              <a:latin typeface="Calibri" panose="020F0502020204030204"/>
            </a:endParaRPr>
          </a:p>
        </p:txBody>
      </p:sp>
      <p:pic>
        <p:nvPicPr>
          <p:cNvPr id="9" name="Picture 8" descr="http://dph.georgia.gov/sites/dph.georgia.gov/files/DPH-Logo-Center-Height.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499523" y="5236552"/>
            <a:ext cx="795338" cy="795338"/>
          </a:xfrm>
          <a:prstGeom prst="rect">
            <a:avLst/>
          </a:prstGeom>
          <a:noFill/>
          <a:ln>
            <a:no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8314" y="5219826"/>
            <a:ext cx="832413" cy="78092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352" y="5305609"/>
            <a:ext cx="1285875" cy="6572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295" y="5291321"/>
            <a:ext cx="681958" cy="685800"/>
          </a:xfrm>
          <a:prstGeom prst="rect">
            <a:avLst/>
          </a:prstGeom>
        </p:spPr>
      </p:pic>
      <p:sp>
        <p:nvSpPr>
          <p:cNvPr id="13" name="Title 1"/>
          <p:cNvSpPr>
            <a:spLocks noGrp="1"/>
          </p:cNvSpPr>
          <p:nvPr>
            <p:ph type="ctrTitle"/>
          </p:nvPr>
        </p:nvSpPr>
        <p:spPr>
          <a:xfrm>
            <a:off x="524271" y="2384632"/>
            <a:ext cx="8050628" cy="822960"/>
          </a:xfrm>
        </p:spPr>
        <p:txBody>
          <a:bodyPr>
            <a:noAutofit/>
          </a:bodyPr>
          <a:lstStyle/>
          <a:p>
            <a:r>
              <a:rPr lang="en-US" sz="5250" b="1" dirty="0">
                <a:latin typeface="+mn-lt"/>
              </a:rPr>
              <a:t>Reimbursement Landscape</a:t>
            </a:r>
          </a:p>
        </p:txBody>
      </p:sp>
    </p:spTree>
    <p:extLst>
      <p:ext uri="{BB962C8B-B14F-4D97-AF65-F5344CB8AC3E}">
        <p14:creationId xmlns:p14="http://schemas.microsoft.com/office/powerpoint/2010/main" val="1406485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Typical Avenues</a:t>
            </a:r>
            <a:br>
              <a:rPr lang="en-US" b="1" dirty="0" smtClean="0"/>
            </a:br>
            <a:r>
              <a:rPr lang="en-US" sz="3100" b="1" dirty="0" smtClean="0"/>
              <a:t>Healthcare Financing of Healthy Homes Services</a:t>
            </a:r>
            <a:endParaRPr lang="en-US" sz="3100" b="1" dirty="0"/>
          </a:p>
        </p:txBody>
      </p:sp>
      <p:sp>
        <p:nvSpPr>
          <p:cNvPr id="3" name="Content Placeholder 2"/>
          <p:cNvSpPr>
            <a:spLocks noGrp="1"/>
          </p:cNvSpPr>
          <p:nvPr>
            <p:ph sz="quarter" idx="13"/>
          </p:nvPr>
        </p:nvSpPr>
        <p:spPr>
          <a:xfrm>
            <a:off x="609600" y="1803400"/>
            <a:ext cx="8153400" cy="4906682"/>
          </a:xfrm>
        </p:spPr>
        <p:txBody>
          <a:bodyPr>
            <a:normAutofit fontScale="85000" lnSpcReduction="10000"/>
          </a:bodyPr>
          <a:lstStyle/>
          <a:p>
            <a:r>
              <a:rPr lang="en-US" b="1" dirty="0" smtClean="0">
                <a:solidFill>
                  <a:schemeClr val="accent1">
                    <a:lumMod val="75000"/>
                  </a:schemeClr>
                </a:solidFill>
              </a:rPr>
              <a:t>Medicaid Managed Care contracts or incentives</a:t>
            </a:r>
          </a:p>
          <a:p>
            <a:r>
              <a:rPr lang="en-US" b="1" dirty="0">
                <a:solidFill>
                  <a:schemeClr val="accent1">
                    <a:lumMod val="75000"/>
                  </a:schemeClr>
                </a:solidFill>
              </a:rPr>
              <a:t>Individual </a:t>
            </a:r>
            <a:r>
              <a:rPr lang="en-US" b="1" dirty="0" smtClean="0">
                <a:solidFill>
                  <a:schemeClr val="accent1">
                    <a:lumMod val="75000"/>
                  </a:schemeClr>
                </a:solidFill>
              </a:rPr>
              <a:t>MCO use </a:t>
            </a:r>
            <a:r>
              <a:rPr lang="en-US" b="1" dirty="0">
                <a:solidFill>
                  <a:schemeClr val="accent1">
                    <a:lumMod val="75000"/>
                  </a:schemeClr>
                </a:solidFill>
              </a:rPr>
              <a:t>of administrative expenses</a:t>
            </a:r>
          </a:p>
          <a:p>
            <a:r>
              <a:rPr lang="en-US" b="1" dirty="0" smtClean="0">
                <a:solidFill>
                  <a:schemeClr val="accent1">
                    <a:lumMod val="75000"/>
                  </a:schemeClr>
                </a:solidFill>
              </a:rPr>
              <a:t>Reimbursement for direct services</a:t>
            </a:r>
          </a:p>
          <a:p>
            <a:r>
              <a:rPr lang="en-US" b="1" dirty="0" smtClean="0">
                <a:solidFill>
                  <a:schemeClr val="accent1">
                    <a:lumMod val="75000"/>
                  </a:schemeClr>
                </a:solidFill>
              </a:rPr>
              <a:t>Medicaid Administrative Claiming</a:t>
            </a:r>
          </a:p>
          <a:p>
            <a:r>
              <a:rPr lang="en-US" dirty="0" smtClean="0">
                <a:solidFill>
                  <a:schemeClr val="tx1">
                    <a:lumMod val="75000"/>
                    <a:lumOff val="25000"/>
                  </a:schemeClr>
                </a:solidFill>
              </a:rPr>
              <a:t>Other programs and emerging opportunities</a:t>
            </a:r>
          </a:p>
          <a:p>
            <a:pPr lvl="1">
              <a:lnSpc>
                <a:spcPct val="90000"/>
              </a:lnSpc>
            </a:pPr>
            <a:r>
              <a:rPr lang="en-US" i="1" dirty="0" smtClean="0">
                <a:solidFill>
                  <a:schemeClr val="accent1">
                    <a:lumMod val="75000"/>
                  </a:schemeClr>
                </a:solidFill>
              </a:rPr>
              <a:t>EPSDT</a:t>
            </a:r>
          </a:p>
          <a:p>
            <a:pPr lvl="1">
              <a:lnSpc>
                <a:spcPct val="90000"/>
              </a:lnSpc>
            </a:pPr>
            <a:r>
              <a:rPr lang="en-US" i="1" dirty="0" smtClean="0">
                <a:solidFill>
                  <a:schemeClr val="accent1">
                    <a:lumMod val="75000"/>
                  </a:schemeClr>
                </a:solidFill>
              </a:rPr>
              <a:t>Health homes</a:t>
            </a:r>
          </a:p>
          <a:p>
            <a:pPr lvl="1">
              <a:lnSpc>
                <a:spcPct val="90000"/>
              </a:lnSpc>
            </a:pPr>
            <a:r>
              <a:rPr lang="en-US" i="1" dirty="0" smtClean="0">
                <a:solidFill>
                  <a:schemeClr val="accent1">
                    <a:lumMod val="75000"/>
                  </a:schemeClr>
                </a:solidFill>
              </a:rPr>
              <a:t>Accountable Care Organizations (ACOs)</a:t>
            </a:r>
          </a:p>
          <a:p>
            <a:pPr lvl="1">
              <a:lnSpc>
                <a:spcPct val="90000"/>
              </a:lnSpc>
            </a:pPr>
            <a:r>
              <a:rPr lang="en-US" dirty="0" smtClean="0">
                <a:solidFill>
                  <a:schemeClr val="tx1">
                    <a:lumMod val="75000"/>
                    <a:lumOff val="25000"/>
                  </a:schemeClr>
                </a:solidFill>
              </a:rPr>
              <a:t>DSRIP funding pools</a:t>
            </a:r>
          </a:p>
          <a:p>
            <a:pPr lvl="1">
              <a:lnSpc>
                <a:spcPct val="90000"/>
              </a:lnSpc>
            </a:pPr>
            <a:r>
              <a:rPr lang="en-US" dirty="0" smtClean="0">
                <a:solidFill>
                  <a:schemeClr val="tx1">
                    <a:lumMod val="75000"/>
                    <a:lumOff val="25000"/>
                  </a:schemeClr>
                </a:solidFill>
              </a:rPr>
              <a:t>Essential Health Benefits Rule change</a:t>
            </a:r>
          </a:p>
          <a:p>
            <a:pPr lvl="1">
              <a:lnSpc>
                <a:spcPct val="90000"/>
              </a:lnSpc>
            </a:pPr>
            <a:r>
              <a:rPr lang="en-US" dirty="0" smtClean="0">
                <a:solidFill>
                  <a:schemeClr val="tx1">
                    <a:lumMod val="75000"/>
                    <a:lumOff val="25000"/>
                  </a:schemeClr>
                </a:solidFill>
              </a:rPr>
              <a:t>Hospital Community Benefits</a:t>
            </a:r>
          </a:p>
          <a:p>
            <a:pPr lvl="1">
              <a:lnSpc>
                <a:spcPct val="90000"/>
              </a:lnSpc>
            </a:pPr>
            <a:r>
              <a:rPr lang="en-US" dirty="0" smtClean="0">
                <a:solidFill>
                  <a:schemeClr val="tx1">
                    <a:lumMod val="75000"/>
                    <a:lumOff val="25000"/>
                  </a:schemeClr>
                </a:solidFill>
              </a:rPr>
              <a:t>Social Impact Bonds</a:t>
            </a:r>
          </a:p>
        </p:txBody>
      </p:sp>
      <p:sp>
        <p:nvSpPr>
          <p:cNvPr id="4" name="TextBox 3"/>
          <p:cNvSpPr txBox="1"/>
          <p:nvPr/>
        </p:nvSpPr>
        <p:spPr>
          <a:xfrm>
            <a:off x="7057463" y="4217277"/>
            <a:ext cx="1801906" cy="2779222"/>
          </a:xfrm>
          <a:prstGeom prst="rect">
            <a:avLst/>
          </a:prstGeom>
          <a:solidFill>
            <a:schemeClr val="accent1">
              <a:lumMod val="75000"/>
            </a:schemeClr>
          </a:solidFill>
        </p:spPr>
        <p:txBody>
          <a:bodyPr wrap="square" rtlCol="0">
            <a:spAutoFit/>
          </a:bodyPr>
          <a:lstStyle/>
          <a:p>
            <a:pPr algn="ctr">
              <a:lnSpc>
                <a:spcPct val="90000"/>
              </a:lnSpc>
            </a:pPr>
            <a:endParaRPr lang="en-US" b="1" dirty="0">
              <a:solidFill>
                <a:prstClr val="white"/>
              </a:solidFill>
            </a:endParaRPr>
          </a:p>
          <a:p>
            <a:pPr algn="ctr">
              <a:lnSpc>
                <a:spcPct val="90000"/>
              </a:lnSpc>
            </a:pPr>
            <a:endParaRPr lang="en-US" b="1" dirty="0">
              <a:solidFill>
                <a:prstClr val="white"/>
              </a:solidFill>
            </a:endParaRPr>
          </a:p>
          <a:p>
            <a:pPr algn="ctr">
              <a:lnSpc>
                <a:spcPct val="90000"/>
              </a:lnSpc>
            </a:pPr>
            <a:endParaRPr lang="en-US" b="1" dirty="0">
              <a:solidFill>
                <a:prstClr val="white"/>
              </a:solidFill>
            </a:endParaRPr>
          </a:p>
          <a:p>
            <a:pPr algn="ctr">
              <a:lnSpc>
                <a:spcPct val="90000"/>
              </a:lnSpc>
            </a:pPr>
            <a:endParaRPr lang="en-US" b="1" dirty="0">
              <a:solidFill>
                <a:prstClr val="white"/>
              </a:solidFill>
            </a:endParaRPr>
          </a:p>
          <a:p>
            <a:pPr algn="ctr">
              <a:lnSpc>
                <a:spcPct val="90000"/>
              </a:lnSpc>
            </a:pPr>
            <a:endParaRPr lang="en-US" sz="1000" b="1" dirty="0">
              <a:solidFill>
                <a:prstClr val="white"/>
              </a:solidFill>
            </a:endParaRPr>
          </a:p>
          <a:p>
            <a:pPr algn="ctr">
              <a:lnSpc>
                <a:spcPct val="90000"/>
              </a:lnSpc>
            </a:pPr>
            <a:r>
              <a:rPr lang="en-US" sz="2800" b="1" dirty="0">
                <a:solidFill>
                  <a:prstClr val="white"/>
                </a:solidFill>
              </a:rPr>
              <a:t>Existing Medicaid authority</a:t>
            </a:r>
          </a:p>
          <a:p>
            <a:pPr algn="ctr">
              <a:lnSpc>
                <a:spcPct val="90000"/>
              </a:lnSpc>
            </a:pPr>
            <a:endParaRPr lang="en-US" sz="2800" b="1" dirty="0">
              <a:solidFill>
                <a:prstClr val="white"/>
              </a:solidFill>
            </a:endParaRPr>
          </a:p>
        </p:txBody>
      </p:sp>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54431" y="4217277"/>
            <a:ext cx="1007969" cy="1002209"/>
          </a:xfrm>
          <a:prstGeom prst="rect">
            <a:avLst/>
          </a:prstGeom>
        </p:spPr>
      </p:pic>
    </p:spTree>
    <p:extLst>
      <p:ext uri="{BB962C8B-B14F-4D97-AF65-F5344CB8AC3E}">
        <p14:creationId xmlns:p14="http://schemas.microsoft.com/office/powerpoint/2010/main" val="3600300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Managed Care</a:t>
            </a:r>
            <a:endParaRPr lang="en-US" sz="4800" b="1" dirty="0"/>
          </a:p>
        </p:txBody>
      </p:sp>
      <p:sp>
        <p:nvSpPr>
          <p:cNvPr id="3" name="Content Placeholder 2"/>
          <p:cNvSpPr>
            <a:spLocks noGrp="1"/>
          </p:cNvSpPr>
          <p:nvPr>
            <p:ph sz="quarter" idx="13"/>
          </p:nvPr>
        </p:nvSpPr>
        <p:spPr/>
        <p:txBody>
          <a:bodyPr/>
          <a:lstStyle/>
          <a:p>
            <a:r>
              <a:rPr lang="en-US" dirty="0" smtClean="0"/>
              <a:t>Many states contract with Managed Care Organizations (MCOs)</a:t>
            </a:r>
          </a:p>
          <a:p>
            <a:pPr lvl="1"/>
            <a:r>
              <a:rPr lang="en-US" dirty="0" smtClean="0"/>
              <a:t>Opportunity to require community-based interventions in contractual agreements</a:t>
            </a:r>
          </a:p>
          <a:p>
            <a:pPr lvl="1"/>
            <a:r>
              <a:rPr lang="en-US" dirty="0" smtClean="0"/>
              <a:t>Provide flexibility (and even encouragement!)  for MCOs to design their own disease management strategies</a:t>
            </a:r>
          </a:p>
          <a:p>
            <a:r>
              <a:rPr lang="en-US" dirty="0" smtClean="0"/>
              <a:t>In many cases, MCOs are using administrative expenses to pay for and cover services</a:t>
            </a:r>
            <a:endParaRPr lang="en-US" dirty="0"/>
          </a:p>
        </p:txBody>
      </p:sp>
    </p:spTree>
    <p:extLst>
      <p:ext uri="{BB962C8B-B14F-4D97-AF65-F5344CB8AC3E}">
        <p14:creationId xmlns:p14="http://schemas.microsoft.com/office/powerpoint/2010/main" val="982201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EXAMPLE:</a:t>
            </a:r>
            <a:r>
              <a:rPr lang="en-US" sz="4800" dirty="0" smtClean="0"/>
              <a:t/>
            </a:r>
            <a:br>
              <a:rPr lang="en-US" sz="4800" dirty="0" smtClean="0"/>
            </a:br>
            <a:r>
              <a:rPr lang="en-US" sz="2700" dirty="0" smtClean="0"/>
              <a:t>Managed Care Contract</a:t>
            </a:r>
            <a:endParaRPr lang="en-US" sz="4800" dirty="0"/>
          </a:p>
        </p:txBody>
      </p:sp>
      <p:sp>
        <p:nvSpPr>
          <p:cNvPr id="5" name="Content Placeholder 4"/>
          <p:cNvSpPr>
            <a:spLocks noGrp="1"/>
          </p:cNvSpPr>
          <p:nvPr>
            <p:ph sz="quarter" idx="13"/>
          </p:nvPr>
        </p:nvSpPr>
        <p:spPr>
          <a:xfrm>
            <a:off x="491597" y="1803400"/>
            <a:ext cx="4088862" cy="4368800"/>
          </a:xfrm>
        </p:spPr>
        <p:txBody>
          <a:bodyPr>
            <a:normAutofit fontScale="92500" lnSpcReduction="20000"/>
          </a:bodyPr>
          <a:lstStyle/>
          <a:p>
            <a:r>
              <a:rPr lang="en-US" b="1" dirty="0" smtClean="0"/>
              <a:t>The Monroe Plan for Medical Care</a:t>
            </a:r>
          </a:p>
          <a:p>
            <a:pPr lvl="1"/>
            <a:r>
              <a:rPr lang="en-US" dirty="0" smtClean="0"/>
              <a:t>As part of a state-led quality improvement project for Medicaid MCOs, developed a disease management program for children with asthma that included home environmental assessments and supplies</a:t>
            </a:r>
          </a:p>
        </p:txBody>
      </p:sp>
      <p:grpSp>
        <p:nvGrpSpPr>
          <p:cNvPr id="7" name="Group 6"/>
          <p:cNvGrpSpPr/>
          <p:nvPr/>
        </p:nvGrpSpPr>
        <p:grpSpPr>
          <a:xfrm>
            <a:off x="4552545" y="431800"/>
            <a:ext cx="4591455" cy="5599780"/>
            <a:chOff x="4552545" y="431800"/>
            <a:chExt cx="4591455" cy="5599780"/>
          </a:xfrm>
        </p:grpSpPr>
        <p:pic>
          <p:nvPicPr>
            <p:cNvPr id="13314" name="Picture 2" descr="http://www.asthmacommunitynetwork.org/system/files/Monroe_Photo.JPG?128446853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16626">
              <a:off x="4552545" y="431800"/>
              <a:ext cx="4270443" cy="366732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572000" y="4388053"/>
              <a:ext cx="4572000" cy="1643527"/>
            </a:xfrm>
            <a:prstGeom prst="rect">
              <a:avLst/>
            </a:prstGeom>
          </p:spPr>
          <p:txBody>
            <a:bodyPr>
              <a:spAutoFit/>
            </a:bodyPr>
            <a:lstStyle/>
            <a:p>
              <a:pPr>
                <a:lnSpc>
                  <a:spcPct val="90000"/>
                </a:lnSpc>
              </a:pPr>
              <a:r>
                <a:rPr lang="en-US" sz="1600" i="1" dirty="0">
                  <a:solidFill>
                    <a:srgbClr val="2DA2BF"/>
                  </a:solidFill>
                </a:rPr>
                <a:t>Elizabeth </a:t>
              </a:r>
              <a:r>
                <a:rPr lang="en-US" sz="1600" i="1" dirty="0" err="1">
                  <a:solidFill>
                    <a:srgbClr val="2DA2BF"/>
                  </a:solidFill>
                </a:rPr>
                <a:t>Cotsworth</a:t>
              </a:r>
              <a:r>
                <a:rPr lang="en-US" sz="1600" i="1" dirty="0">
                  <a:solidFill>
                    <a:srgbClr val="2DA2BF"/>
                  </a:solidFill>
                </a:rPr>
                <a:t>, then Director, Office of Radiation and Indoor Air, U.S. EPA, and Beth Craig, then Deputy Assistant Administrator, Office of Air and Radiation, EPA, and Chris Draft, then NFL player, present the </a:t>
              </a:r>
              <a:r>
                <a:rPr lang="en-US" sz="1600" b="1" i="1" dirty="0">
                  <a:solidFill>
                    <a:srgbClr val="DA1F28"/>
                  </a:solidFill>
                </a:rPr>
                <a:t>EPA National Leadership Award in Asthma Management </a:t>
              </a:r>
              <a:r>
                <a:rPr lang="en-US" sz="1600" i="1" dirty="0">
                  <a:solidFill>
                    <a:srgbClr val="2DA2BF"/>
                  </a:solidFill>
                </a:rPr>
                <a:t>to Dr. Joe </a:t>
              </a:r>
              <a:r>
                <a:rPr lang="en-US" sz="1600" i="1" dirty="0" err="1">
                  <a:solidFill>
                    <a:srgbClr val="2DA2BF"/>
                  </a:solidFill>
                </a:rPr>
                <a:t>Stankaitis</a:t>
              </a:r>
              <a:r>
                <a:rPr lang="en-US" sz="1600" i="1" dirty="0">
                  <a:solidFill>
                    <a:srgbClr val="2DA2BF"/>
                  </a:solidFill>
                </a:rPr>
                <a:t> and Deborah </a:t>
              </a:r>
              <a:r>
                <a:rPr lang="en-US" sz="1600" i="1" dirty="0" err="1">
                  <a:solidFill>
                    <a:srgbClr val="2DA2BF"/>
                  </a:solidFill>
                </a:rPr>
                <a:t>Peartree</a:t>
              </a:r>
              <a:r>
                <a:rPr lang="en-US" sz="1600" i="1" dirty="0">
                  <a:solidFill>
                    <a:srgbClr val="2DA2BF"/>
                  </a:solidFill>
                </a:rPr>
                <a:t> of the Monroe Plan for Medical Care </a:t>
              </a:r>
              <a:endParaRPr lang="en-US" sz="1600" i="1" dirty="0">
                <a:solidFill>
                  <a:srgbClr val="2DA2BF"/>
                </a:solidFill>
              </a:endParaRPr>
            </a:p>
          </p:txBody>
        </p:sp>
      </p:grpSp>
    </p:spTree>
    <p:extLst>
      <p:ext uri="{BB962C8B-B14F-4D97-AF65-F5344CB8AC3E}">
        <p14:creationId xmlns:p14="http://schemas.microsoft.com/office/powerpoint/2010/main" val="353704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EXAMPLE:</a:t>
            </a:r>
            <a:r>
              <a:rPr lang="en-US" sz="4800" dirty="0" smtClean="0"/>
              <a:t/>
            </a:r>
            <a:br>
              <a:rPr lang="en-US" sz="4800" dirty="0" smtClean="0"/>
            </a:br>
            <a:r>
              <a:rPr lang="en-US" sz="2700" dirty="0" smtClean="0"/>
              <a:t>Administrative Expense</a:t>
            </a:r>
            <a:endParaRPr lang="en-US" sz="4800" dirty="0"/>
          </a:p>
        </p:txBody>
      </p:sp>
      <p:sp>
        <p:nvSpPr>
          <p:cNvPr id="5" name="Content Placeholder 4"/>
          <p:cNvSpPr>
            <a:spLocks noGrp="1"/>
          </p:cNvSpPr>
          <p:nvPr>
            <p:ph sz="quarter" idx="13"/>
          </p:nvPr>
        </p:nvSpPr>
        <p:spPr>
          <a:xfrm>
            <a:off x="491597" y="1803400"/>
            <a:ext cx="3112216" cy="4368800"/>
          </a:xfrm>
        </p:spPr>
        <p:txBody>
          <a:bodyPr>
            <a:normAutofit fontScale="92500" lnSpcReduction="20000"/>
          </a:bodyPr>
          <a:lstStyle/>
          <a:p>
            <a:r>
              <a:rPr lang="en-US" dirty="0" smtClean="0"/>
              <a:t>Three managed care plans in CA</a:t>
            </a:r>
          </a:p>
          <a:p>
            <a:pPr lvl="1"/>
            <a:r>
              <a:rPr lang="en-US" dirty="0" smtClean="0"/>
              <a:t>Alameda Alliance for Health, </a:t>
            </a:r>
            <a:r>
              <a:rPr lang="en-US" i="1" dirty="0" smtClean="0"/>
              <a:t>Asthma Start Program</a:t>
            </a:r>
          </a:p>
          <a:p>
            <a:pPr lvl="1"/>
            <a:r>
              <a:rPr lang="en-US" dirty="0" smtClean="0"/>
              <a:t>Inland Empire Health Plan, </a:t>
            </a:r>
            <a:r>
              <a:rPr lang="en-US" i="1" dirty="0" smtClean="0"/>
              <a:t>Health Navigator Program</a:t>
            </a:r>
          </a:p>
          <a:p>
            <a:pPr lvl="1"/>
            <a:r>
              <a:rPr lang="en-US" dirty="0" smtClean="0"/>
              <a:t>L.A. Care Health Plan, </a:t>
            </a:r>
            <a:r>
              <a:rPr lang="en-US" i="1" dirty="0" smtClean="0"/>
              <a:t>L.A. Cares About Asthma </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74383">
            <a:off x="4049182" y="320808"/>
            <a:ext cx="4774883" cy="6286500"/>
          </a:xfrm>
          <a:prstGeom prst="rect">
            <a:avLst/>
          </a:prstGeom>
        </p:spPr>
      </p:pic>
      <p:sp>
        <p:nvSpPr>
          <p:cNvPr id="4" name="Rectangle 3"/>
          <p:cNvSpPr/>
          <p:nvPr/>
        </p:nvSpPr>
        <p:spPr>
          <a:xfrm>
            <a:off x="3334872" y="6416542"/>
            <a:ext cx="5712736" cy="307777"/>
          </a:xfrm>
          <a:prstGeom prst="rect">
            <a:avLst/>
          </a:prstGeom>
        </p:spPr>
        <p:txBody>
          <a:bodyPr wrap="square">
            <a:spAutoFit/>
          </a:bodyPr>
          <a:lstStyle/>
          <a:p>
            <a:r>
              <a:rPr lang="en-US" sz="1400" dirty="0">
                <a:solidFill>
                  <a:prstClr val="black"/>
                </a:solidFill>
              </a:rPr>
              <a:t>www.nchh.org/Program/DemystifyingHealthcareFinancing/CaseStudies.aspx</a:t>
            </a:r>
            <a:endParaRPr lang="en-US" sz="1400" dirty="0">
              <a:solidFill>
                <a:prstClr val="black"/>
              </a:solidFill>
            </a:endParaRPr>
          </a:p>
        </p:txBody>
      </p:sp>
    </p:spTree>
    <p:extLst>
      <p:ext uri="{BB962C8B-B14F-4D97-AF65-F5344CB8AC3E}">
        <p14:creationId xmlns:p14="http://schemas.microsoft.com/office/powerpoint/2010/main" val="3423681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Mechanisms for Change</a:t>
            </a:r>
            <a:endParaRPr lang="en-US" b="1" dirty="0"/>
          </a:p>
        </p:txBody>
      </p:sp>
      <p:sp>
        <p:nvSpPr>
          <p:cNvPr id="3" name="Content Placeholder 2"/>
          <p:cNvSpPr>
            <a:spLocks noGrp="1"/>
          </p:cNvSpPr>
          <p:nvPr>
            <p:ph sz="quarter" idx="13"/>
          </p:nvPr>
        </p:nvSpPr>
        <p:spPr/>
        <p:txBody>
          <a:bodyPr>
            <a:normAutofit/>
          </a:bodyPr>
          <a:lstStyle/>
          <a:p>
            <a:r>
              <a:rPr lang="en-US" sz="3600" dirty="0" smtClean="0"/>
              <a:t>State Plan Amendments</a:t>
            </a:r>
          </a:p>
          <a:p>
            <a:r>
              <a:rPr lang="en-US" sz="3600" dirty="0" smtClean="0"/>
              <a:t>Waivers</a:t>
            </a:r>
          </a:p>
        </p:txBody>
      </p:sp>
    </p:spTree>
    <p:extLst>
      <p:ext uri="{BB962C8B-B14F-4D97-AF65-F5344CB8AC3E}">
        <p14:creationId xmlns:p14="http://schemas.microsoft.com/office/powerpoint/2010/main" val="3739067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SPAs and Waivers</a:t>
            </a:r>
            <a:endParaRPr lang="en-US" b="1" dirty="0"/>
          </a:p>
        </p:txBody>
      </p:sp>
      <p:pic>
        <p:nvPicPr>
          <p:cNvPr id="972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3" y="2187246"/>
            <a:ext cx="9070093" cy="3377184"/>
          </a:xfrm>
          <a:prstGeom prst="rect">
            <a:avLst/>
          </a:prstGeom>
          <a:noFill/>
          <a:ln w="9525">
            <a:noFill/>
            <a:miter lim="800000"/>
            <a:headEnd/>
            <a:tailEnd/>
          </a:ln>
        </p:spPr>
      </p:pic>
    </p:spTree>
    <p:extLst>
      <p:ext uri="{BB962C8B-B14F-4D97-AF65-F5344CB8AC3E}">
        <p14:creationId xmlns:p14="http://schemas.microsoft.com/office/powerpoint/2010/main" val="2334076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EXAMPLE:</a:t>
            </a:r>
            <a:r>
              <a:rPr lang="en-US" sz="4800" dirty="0" smtClean="0"/>
              <a:t/>
            </a:r>
            <a:br>
              <a:rPr lang="en-US" sz="4800" dirty="0" smtClean="0"/>
            </a:br>
            <a:r>
              <a:rPr lang="en-US" sz="2700" dirty="0" smtClean="0"/>
              <a:t>State Plan Amendment</a:t>
            </a:r>
            <a:endParaRPr lang="en-US" sz="4800" dirty="0"/>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3360" y="1776984"/>
            <a:ext cx="8717280" cy="494893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125547" y="50800"/>
            <a:ext cx="3621133" cy="1401216"/>
          </a:xfrm>
          <a:prstGeom prst="rect">
            <a:avLst/>
          </a:prstGeom>
          <a:noFill/>
          <a:ln w="9525">
            <a:noFill/>
            <a:miter lim="800000"/>
            <a:headEnd/>
            <a:tailEnd/>
          </a:ln>
        </p:spPr>
      </p:pic>
      <p:grpSp>
        <p:nvGrpSpPr>
          <p:cNvPr id="13" name="Group 12"/>
          <p:cNvGrpSpPr/>
          <p:nvPr/>
        </p:nvGrpSpPr>
        <p:grpSpPr>
          <a:xfrm>
            <a:off x="1117600" y="2560320"/>
            <a:ext cx="6898640" cy="1971040"/>
            <a:chOff x="1117600" y="2560320"/>
            <a:chExt cx="6898640" cy="1971040"/>
          </a:xfrm>
        </p:grpSpPr>
        <p:sp>
          <p:nvSpPr>
            <p:cNvPr id="6" name="Oval 5"/>
            <p:cNvSpPr/>
            <p:nvPr/>
          </p:nvSpPr>
          <p:spPr>
            <a:xfrm>
              <a:off x="7853680" y="317500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1859280" y="272288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765040" y="363728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917440" y="393192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7305040" y="283464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7345680" y="438912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117600" y="2560320"/>
              <a:ext cx="162560" cy="142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p:cNvSpPr txBox="1"/>
          <p:nvPr/>
        </p:nvSpPr>
        <p:spPr>
          <a:xfrm>
            <a:off x="7684855" y="5074490"/>
            <a:ext cx="1420238" cy="1588127"/>
          </a:xfrm>
          <a:prstGeom prst="rect">
            <a:avLst/>
          </a:prstGeom>
          <a:noFill/>
        </p:spPr>
        <p:txBody>
          <a:bodyPr wrap="square" rtlCol="0">
            <a:spAutoFit/>
          </a:bodyPr>
          <a:lstStyle/>
          <a:p>
            <a:pPr algn="ctr">
              <a:lnSpc>
                <a:spcPct val="90000"/>
              </a:lnSpc>
            </a:pPr>
            <a:r>
              <a:rPr lang="en-US" b="1" dirty="0">
                <a:solidFill>
                  <a:srgbClr val="FF0000"/>
                </a:solidFill>
              </a:rPr>
              <a:t>Health Home target population includes asthma </a:t>
            </a:r>
            <a:r>
              <a:rPr lang="en-US" i="1" dirty="0">
                <a:solidFill>
                  <a:srgbClr val="FF0000"/>
                </a:solidFill>
              </a:rPr>
              <a:t>(2/13)</a:t>
            </a:r>
            <a:endParaRPr lang="en-US" i="1" dirty="0">
              <a:solidFill>
                <a:srgbClr val="FF0000"/>
              </a:solidFill>
            </a:endParaRPr>
          </a:p>
        </p:txBody>
      </p:sp>
    </p:spTree>
    <p:extLst>
      <p:ext uri="{BB962C8B-B14F-4D97-AF65-F5344CB8AC3E}">
        <p14:creationId xmlns:p14="http://schemas.microsoft.com/office/powerpoint/2010/main" val="86858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 highligh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825" y="1346972"/>
            <a:ext cx="8774349" cy="5700718"/>
          </a:xfrm>
          <a:prstGeom prst="rect">
            <a:avLst/>
          </a:prstGeom>
        </p:spPr>
      </p:pic>
      <p:sp>
        <p:nvSpPr>
          <p:cNvPr id="2" name="Title 1"/>
          <p:cNvSpPr>
            <a:spLocks noGrp="1"/>
          </p:cNvSpPr>
          <p:nvPr>
            <p:ph type="title"/>
          </p:nvPr>
        </p:nvSpPr>
        <p:spPr/>
        <p:txBody>
          <a:bodyPr>
            <a:normAutofit/>
          </a:bodyPr>
          <a:lstStyle/>
          <a:p>
            <a:r>
              <a:rPr lang="en-US" sz="4800" b="1" dirty="0" smtClean="0"/>
              <a:t>EXAMPLE:</a:t>
            </a:r>
            <a:br>
              <a:rPr lang="en-US" sz="4800" b="1" dirty="0" smtClean="0"/>
            </a:br>
            <a:r>
              <a:rPr lang="en-US" sz="2700" dirty="0" smtClean="0"/>
              <a:t>Waivers: Bundled Payment</a:t>
            </a:r>
            <a:endParaRPr lang="en-US" sz="4800" dirty="0"/>
          </a:p>
        </p:txBody>
      </p:sp>
      <p:grpSp>
        <p:nvGrpSpPr>
          <p:cNvPr id="7" name="Group 6"/>
          <p:cNvGrpSpPr/>
          <p:nvPr/>
        </p:nvGrpSpPr>
        <p:grpSpPr>
          <a:xfrm>
            <a:off x="1549462" y="3429000"/>
            <a:ext cx="6045076" cy="5720856"/>
            <a:chOff x="1549462" y="3429000"/>
            <a:chExt cx="6045076" cy="5720856"/>
          </a:xfrm>
        </p:grpSpPr>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9462" y="3429000"/>
              <a:ext cx="6045076" cy="572085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188723" y="5004880"/>
              <a:ext cx="3657599" cy="243191"/>
            </a:xfrm>
            <a:prstGeom prst="rect">
              <a:avLst/>
            </a:prstGeom>
            <a:solidFill>
              <a:srgbClr val="2DA2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8055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EXAMPLE:</a:t>
            </a:r>
            <a:r>
              <a:rPr lang="en-US" sz="4400" b="1" dirty="0"/>
              <a:t/>
            </a:r>
            <a:br>
              <a:rPr lang="en-US" sz="4400" b="1" dirty="0"/>
            </a:br>
            <a:r>
              <a:rPr lang="en-US" sz="2400" dirty="0" smtClean="0"/>
              <a:t>Waivers: Delivery System Reform Incentive Payment</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Put in place through an 1115 Waiver, DSRIP´s </a:t>
            </a:r>
            <a:r>
              <a:rPr lang="en-US" dirty="0"/>
              <a:t>purpose </a:t>
            </a:r>
            <a:r>
              <a:rPr lang="en-US" dirty="0" smtClean="0"/>
              <a:t>in NYS is </a:t>
            </a:r>
            <a:r>
              <a:rPr lang="en-US" dirty="0"/>
              <a:t>to fundamentally restructure the health care delivery system by reinvesting in the Medicaid program, with the primary goal of </a:t>
            </a:r>
            <a:r>
              <a:rPr lang="en-US" b="1" dirty="0"/>
              <a:t>reducing avoidable hospital use by 25% over 5 years</a:t>
            </a:r>
            <a:r>
              <a:rPr lang="en-US" dirty="0"/>
              <a:t>. Up to $6.42 billion dollars are allocated to this program with </a:t>
            </a:r>
            <a:r>
              <a:rPr lang="en-US" b="1" dirty="0"/>
              <a:t>payouts based upon achieving predefined results</a:t>
            </a:r>
            <a:r>
              <a:rPr lang="en-US" dirty="0"/>
              <a:t> in system transformation, clinical management and population health.</a:t>
            </a:r>
          </a:p>
        </p:txBody>
      </p:sp>
    </p:spTree>
    <p:extLst>
      <p:ext uri="{BB962C8B-B14F-4D97-AF65-F5344CB8AC3E}">
        <p14:creationId xmlns:p14="http://schemas.microsoft.com/office/powerpoint/2010/main" val="2010892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EMERGING OPPORTUNITIES</a:t>
            </a:r>
            <a:br>
              <a:rPr lang="en-US" b="1" dirty="0" smtClean="0"/>
            </a:br>
            <a:r>
              <a:rPr lang="en-US" b="1" dirty="0" smtClean="0"/>
              <a:t>The evolving healthcare landscape</a:t>
            </a:r>
            <a:endParaRPr lang="en-US" b="1" dirty="0"/>
          </a:p>
        </p:txBody>
      </p:sp>
      <p:sp>
        <p:nvSpPr>
          <p:cNvPr id="3" name="Content Placeholder 2"/>
          <p:cNvSpPr>
            <a:spLocks noGrp="1"/>
          </p:cNvSpPr>
          <p:nvPr>
            <p:ph idx="1"/>
          </p:nvPr>
        </p:nvSpPr>
        <p:spPr>
          <a:xfrm>
            <a:off x="612648" y="1803400"/>
            <a:ext cx="8153400" cy="4848412"/>
          </a:xfrm>
        </p:spPr>
        <p:txBody>
          <a:bodyPr>
            <a:normAutofit/>
          </a:bodyPr>
          <a:lstStyle/>
          <a:p>
            <a:r>
              <a:rPr lang="en-US" b="1" dirty="0" smtClean="0"/>
              <a:t>Accountable Care Organizations</a:t>
            </a:r>
          </a:p>
          <a:p>
            <a:pPr lvl="1"/>
            <a:r>
              <a:rPr lang="en-US" dirty="0" smtClean="0"/>
              <a:t>Network of </a:t>
            </a:r>
            <a:r>
              <a:rPr lang="en-US" dirty="0"/>
              <a:t>providers and </a:t>
            </a:r>
            <a:r>
              <a:rPr lang="en-US" dirty="0" smtClean="0"/>
              <a:t>organizations, required </a:t>
            </a:r>
            <a:r>
              <a:rPr lang="en-US" dirty="0"/>
              <a:t>to meet quality of care standards, but also incentivized to invest in preventive care </a:t>
            </a:r>
            <a:r>
              <a:rPr lang="en-US" dirty="0" smtClean="0"/>
              <a:t>services</a:t>
            </a:r>
          </a:p>
          <a:p>
            <a:r>
              <a:rPr lang="en-US" b="1" dirty="0" smtClean="0"/>
              <a:t>Health Homes</a:t>
            </a:r>
          </a:p>
          <a:p>
            <a:pPr lvl="1">
              <a:spcBef>
                <a:spcPts val="300"/>
              </a:spcBef>
            </a:pPr>
            <a:r>
              <a:rPr lang="en-US" dirty="0"/>
              <a:t>State plan </a:t>
            </a:r>
            <a:r>
              <a:rPr lang="en-US" dirty="0" smtClean="0"/>
              <a:t>option, payment </a:t>
            </a:r>
            <a:r>
              <a:rPr lang="en-US" dirty="0"/>
              <a:t>and healthcare delivery model </a:t>
            </a:r>
            <a:r>
              <a:rPr lang="en-US" dirty="0" smtClean="0"/>
              <a:t>similar </a:t>
            </a:r>
            <a:r>
              <a:rPr lang="en-US" dirty="0"/>
              <a:t>to </a:t>
            </a:r>
            <a:r>
              <a:rPr lang="en-US" dirty="0" smtClean="0"/>
              <a:t>ACOs but </a:t>
            </a:r>
            <a:r>
              <a:rPr lang="en-US" dirty="0"/>
              <a:t>d</a:t>
            </a:r>
            <a:r>
              <a:rPr lang="en-US" dirty="0" smtClean="0"/>
              <a:t>esigned </a:t>
            </a:r>
            <a:r>
              <a:rPr lang="en-US" dirty="0"/>
              <a:t>to serve individuals with chronic </a:t>
            </a:r>
            <a:r>
              <a:rPr lang="en-US" dirty="0" smtClean="0"/>
              <a:t>conditions. </a:t>
            </a:r>
            <a:r>
              <a:rPr lang="en-US" dirty="0" err="1" smtClean="0"/>
              <a:t>Statewideness</a:t>
            </a:r>
            <a:r>
              <a:rPr lang="en-US" dirty="0" smtClean="0"/>
              <a:t> </a:t>
            </a:r>
            <a:r>
              <a:rPr lang="en-US" dirty="0"/>
              <a:t>requirement </a:t>
            </a:r>
            <a:r>
              <a:rPr lang="en-US" dirty="0" smtClean="0"/>
              <a:t>waived. Increased </a:t>
            </a:r>
            <a:r>
              <a:rPr lang="en-US" dirty="0"/>
              <a:t>federal match for two </a:t>
            </a:r>
            <a:r>
              <a:rPr lang="en-US" dirty="0" smtClean="0"/>
              <a:t>years. Requires state to submit a SPA.</a:t>
            </a:r>
          </a:p>
        </p:txBody>
      </p:sp>
    </p:spTree>
    <p:extLst>
      <p:ext uri="{BB962C8B-B14F-4D97-AF65-F5344CB8AC3E}">
        <p14:creationId xmlns:p14="http://schemas.microsoft.com/office/powerpoint/2010/main" val="365260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32200" y="4908177"/>
            <a:ext cx="5257800" cy="1015484"/>
          </a:xfrm>
        </p:spPr>
        <p:txBody>
          <a:bodyPr>
            <a:noAutofit/>
          </a:bodyPr>
          <a:lstStyle/>
          <a:p>
            <a:r>
              <a:rPr lang="en-US" sz="2800" b="1" spc="-30" dirty="0" smtClean="0"/>
              <a:t>Healthcare Financing of Home-Based Asthma Services</a:t>
            </a:r>
            <a:endParaRPr lang="en-US" sz="2800" b="1" spc="-30" dirty="0"/>
          </a:p>
        </p:txBody>
      </p:sp>
      <p:sp>
        <p:nvSpPr>
          <p:cNvPr id="5" name="Subtitle 4"/>
          <p:cNvSpPr>
            <a:spLocks noGrp="1"/>
          </p:cNvSpPr>
          <p:nvPr>
            <p:ph type="subTitle" idx="1"/>
          </p:nvPr>
        </p:nvSpPr>
        <p:spPr>
          <a:xfrm>
            <a:off x="215152" y="5332457"/>
            <a:ext cx="3671048" cy="618098"/>
          </a:xfrm>
        </p:spPr>
        <p:txBody>
          <a:bodyPr>
            <a:noAutofit/>
          </a:bodyPr>
          <a:lstStyle/>
          <a:p>
            <a:pPr>
              <a:lnSpc>
                <a:spcPct val="70000"/>
              </a:lnSpc>
            </a:pPr>
            <a:r>
              <a:rPr lang="en-US" sz="1600" b="1" dirty="0" smtClean="0">
                <a:latin typeface="Arial" panose="020B0604020202020204" pitchFamily="34" charset="0"/>
                <a:cs typeface="Arial" panose="020B0604020202020204" pitchFamily="34" charset="0"/>
              </a:rPr>
              <a:t>Amanda Reddy</a:t>
            </a:r>
          </a:p>
          <a:p>
            <a:pPr>
              <a:lnSpc>
                <a:spcPct val="70000"/>
              </a:lnSpc>
            </a:pPr>
            <a:r>
              <a:rPr lang="en-US" sz="1600" b="1" dirty="0" smtClean="0">
                <a:latin typeface="Arial" panose="020B0604020202020204" pitchFamily="34" charset="0"/>
                <a:cs typeface="Arial" panose="020B0604020202020204" pitchFamily="34" charset="0"/>
              </a:rPr>
              <a:t>Director of Strategy and Impact</a:t>
            </a:r>
            <a:endParaRPr lang="en-US" sz="16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t="8354" b="1472"/>
          <a:stretch/>
        </p:blipFill>
        <p:spPr>
          <a:xfrm>
            <a:off x="0" y="0"/>
            <a:ext cx="9144000" cy="4935071"/>
          </a:xfrm>
          <a:prstGeom prst="rect">
            <a:avLst/>
          </a:prstGeom>
        </p:spPr>
      </p:pic>
    </p:spTree>
    <p:extLst>
      <p:ext uri="{BB962C8B-B14F-4D97-AF65-F5344CB8AC3E}">
        <p14:creationId xmlns:p14="http://schemas.microsoft.com/office/powerpoint/2010/main" val="2848230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EMERGING OPPORTUNITIES</a:t>
            </a:r>
            <a:br>
              <a:rPr lang="en-US" b="1" dirty="0" smtClean="0"/>
            </a:br>
            <a:r>
              <a:rPr lang="en-US" b="1" dirty="0" smtClean="0"/>
              <a:t>The evolving healthcare landscape</a:t>
            </a:r>
            <a:endParaRPr lang="en-US" b="1" dirty="0"/>
          </a:p>
        </p:txBody>
      </p:sp>
      <p:sp>
        <p:nvSpPr>
          <p:cNvPr id="3" name="Content Placeholder 2"/>
          <p:cNvSpPr>
            <a:spLocks noGrp="1"/>
          </p:cNvSpPr>
          <p:nvPr>
            <p:ph idx="1"/>
          </p:nvPr>
        </p:nvSpPr>
        <p:spPr>
          <a:xfrm>
            <a:off x="612648" y="1803400"/>
            <a:ext cx="8153400" cy="4597400"/>
          </a:xfrm>
        </p:spPr>
        <p:txBody>
          <a:bodyPr>
            <a:normAutofit fontScale="92500" lnSpcReduction="10000"/>
          </a:bodyPr>
          <a:lstStyle/>
          <a:p>
            <a:r>
              <a:rPr lang="en-US" b="1" dirty="0" smtClean="0"/>
              <a:t>Hospital Community Benefits</a:t>
            </a:r>
          </a:p>
          <a:p>
            <a:pPr lvl="1">
              <a:spcBef>
                <a:spcPts val="600"/>
              </a:spcBef>
            </a:pPr>
            <a:r>
              <a:rPr lang="en-US" sz="2700" dirty="0"/>
              <a:t>Requirement for non-profit hospitals to retain their tax-exempt </a:t>
            </a:r>
            <a:r>
              <a:rPr lang="en-US" sz="2700" dirty="0" smtClean="0"/>
              <a:t>status. Required </a:t>
            </a:r>
            <a:r>
              <a:rPr lang="en-US" sz="2700" dirty="0"/>
              <a:t>to conduct a Community Health Needs </a:t>
            </a:r>
            <a:r>
              <a:rPr lang="en-US" sz="2700" dirty="0" smtClean="0"/>
              <a:t>Assessment, </a:t>
            </a:r>
            <a:r>
              <a:rPr lang="en-US" sz="2700" dirty="0"/>
              <a:t>and establish strategies for </a:t>
            </a:r>
            <a:r>
              <a:rPr lang="en-US" sz="2700" dirty="0" smtClean="0"/>
              <a:t>addressing  </a:t>
            </a:r>
            <a:r>
              <a:rPr lang="en-US" sz="2700" dirty="0"/>
              <a:t>identified </a:t>
            </a:r>
            <a:r>
              <a:rPr lang="en-US" sz="2700" dirty="0" smtClean="0"/>
              <a:t>needs.</a:t>
            </a:r>
            <a:endParaRPr lang="en-US" dirty="0" smtClean="0"/>
          </a:p>
          <a:p>
            <a:r>
              <a:rPr lang="en-US" b="1" dirty="0" smtClean="0"/>
              <a:t>Change in Rule on Essential Health Benefits </a:t>
            </a:r>
            <a:r>
              <a:rPr lang="en-US" dirty="0" smtClean="0"/>
              <a:t>(Preventive Services Rule Change)</a:t>
            </a:r>
          </a:p>
          <a:p>
            <a:pPr lvl="1"/>
            <a:r>
              <a:rPr lang="en-US" dirty="0" smtClean="0"/>
              <a:t>Provides an </a:t>
            </a:r>
            <a:r>
              <a:rPr lang="en-US" dirty="0"/>
              <a:t>opportunity for non-medical and non-licensed practitioners to offer preventive services ordered by a licensed </a:t>
            </a:r>
            <a:r>
              <a:rPr lang="en-US" dirty="0" smtClean="0"/>
              <a:t>practitioner. Requires </a:t>
            </a:r>
            <a:r>
              <a:rPr lang="en-US" dirty="0"/>
              <a:t>the state to submit a </a:t>
            </a:r>
            <a:r>
              <a:rPr lang="en-US" dirty="0" smtClean="0"/>
              <a:t>SPA</a:t>
            </a:r>
          </a:p>
          <a:p>
            <a:r>
              <a:rPr lang="en-US" b="1" dirty="0" smtClean="0"/>
              <a:t>Other State Plan Options</a:t>
            </a:r>
            <a:endParaRPr lang="en-US" b="1" dirty="0"/>
          </a:p>
        </p:txBody>
      </p:sp>
    </p:spTree>
    <p:extLst>
      <p:ext uri="{BB962C8B-B14F-4D97-AF65-F5344CB8AC3E}">
        <p14:creationId xmlns:p14="http://schemas.microsoft.com/office/powerpoint/2010/main" val="244188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226582" cy="1341120"/>
          </a:xfrm>
        </p:spPr>
        <p:txBody>
          <a:bodyPr>
            <a:normAutofit/>
          </a:bodyPr>
          <a:lstStyle/>
          <a:p>
            <a:r>
              <a:rPr lang="en-US" b="1" dirty="0" smtClean="0"/>
              <a:t>State Medicaid Policies: </a:t>
            </a:r>
            <a:br>
              <a:rPr lang="en-US" b="1" dirty="0" smtClean="0"/>
            </a:br>
            <a:r>
              <a:rPr lang="en-US" sz="2800" b="1" dirty="0" smtClean="0"/>
              <a:t>2014 Survey</a:t>
            </a:r>
            <a:endParaRPr lang="en-US" sz="2800" b="1" dirty="0"/>
          </a:p>
        </p:txBody>
      </p:sp>
      <p:sp>
        <p:nvSpPr>
          <p:cNvPr id="3" name="Content Placeholder 2"/>
          <p:cNvSpPr>
            <a:spLocks noGrp="1"/>
          </p:cNvSpPr>
          <p:nvPr>
            <p:ph sz="quarter" idx="13"/>
          </p:nvPr>
        </p:nvSpPr>
        <p:spPr/>
        <p:txBody>
          <a:bodyPr/>
          <a:lstStyle/>
          <a:p>
            <a:r>
              <a:rPr lang="en-US" dirty="0" smtClean="0"/>
              <a:t>Online surveys</a:t>
            </a:r>
          </a:p>
          <a:p>
            <a:pPr lvl="1"/>
            <a:r>
              <a:rPr lang="en-US" dirty="0" smtClean="0"/>
              <a:t>Home-based asthma services</a:t>
            </a:r>
          </a:p>
          <a:p>
            <a:pPr lvl="1"/>
            <a:r>
              <a:rPr lang="en-US" dirty="0" smtClean="0"/>
              <a:t>Lead poisoning follow-up services</a:t>
            </a:r>
          </a:p>
          <a:p>
            <a:r>
              <a:rPr lang="en-US" dirty="0" smtClean="0"/>
              <a:t>Sent to program contacts and Medicaid Directors in Spring 2014</a:t>
            </a:r>
          </a:p>
          <a:p>
            <a:r>
              <a:rPr lang="en-US" dirty="0" smtClean="0"/>
              <a:t>Responses from 46 states for asthma and 49 states for lead</a:t>
            </a:r>
          </a:p>
          <a:p>
            <a:pPr marL="0" indent="0">
              <a:buNone/>
            </a:pPr>
            <a:endParaRPr lang="en-US" dirty="0" smtClean="0"/>
          </a:p>
          <a:p>
            <a:endParaRPr lang="en-US" dirty="0"/>
          </a:p>
        </p:txBody>
      </p:sp>
    </p:spTree>
    <p:extLst>
      <p:ext uri="{BB962C8B-B14F-4D97-AF65-F5344CB8AC3E}">
        <p14:creationId xmlns:p14="http://schemas.microsoft.com/office/powerpoint/2010/main" val="866929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MP900422279.png"/>
          <p:cNvPicPr>
            <a:picLocks noGrp="1" noChangeAspect="1"/>
          </p:cNvPicPr>
          <p:nvPr>
            <p:ph sz="quarter" idx="13"/>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sp>
        <p:nvSpPr>
          <p:cNvPr id="2" name="Title 1"/>
          <p:cNvSpPr>
            <a:spLocks noGrp="1"/>
          </p:cNvSpPr>
          <p:nvPr>
            <p:ph type="title"/>
          </p:nvPr>
        </p:nvSpPr>
        <p:spPr/>
        <p:txBody>
          <a:bodyPr>
            <a:normAutofit fontScale="90000"/>
          </a:bodyPr>
          <a:lstStyle/>
          <a:p>
            <a:r>
              <a:rPr lang="en-US" b="1" dirty="0" smtClean="0"/>
              <a:t>Reimbursement by the numbers:</a:t>
            </a:r>
            <a:r>
              <a:rPr lang="en-US" dirty="0" smtClean="0"/>
              <a:t/>
            </a:r>
            <a:br>
              <a:rPr lang="en-US" dirty="0" smtClean="0"/>
            </a:br>
            <a:r>
              <a:rPr lang="en-US" sz="2800" dirty="0" smtClean="0"/>
              <a:t>Home-based asthma services</a:t>
            </a:r>
            <a:endParaRPr lang="en-US" sz="2800" dirty="0"/>
          </a:p>
        </p:txBody>
      </p:sp>
      <p:grpSp>
        <p:nvGrpSpPr>
          <p:cNvPr id="3" name="Group 2"/>
          <p:cNvGrpSpPr/>
          <p:nvPr/>
        </p:nvGrpSpPr>
        <p:grpSpPr>
          <a:xfrm>
            <a:off x="668825" y="2145668"/>
            <a:ext cx="8034949" cy="3259249"/>
            <a:chOff x="609600" y="2426325"/>
            <a:chExt cx="8034949" cy="3259249"/>
          </a:xfrm>
        </p:grpSpPr>
        <p:sp>
          <p:nvSpPr>
            <p:cNvPr id="4" name="Rectangle 3"/>
            <p:cNvSpPr/>
            <p:nvPr/>
          </p:nvSpPr>
          <p:spPr>
            <a:xfrm>
              <a:off x="3560652" y="2426325"/>
              <a:ext cx="2251295" cy="3259247"/>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09600" y="2426326"/>
              <a:ext cx="2251295" cy="3259247"/>
            </a:xfrm>
            <a:prstGeom prst="rect">
              <a:avLst/>
            </a:prstGeom>
            <a:ln>
              <a:no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393254" y="2426327"/>
              <a:ext cx="2251295" cy="3259247"/>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734839" y="2546251"/>
              <a:ext cx="2000816" cy="3139321"/>
            </a:xfrm>
            <a:prstGeom prst="rect">
              <a:avLst/>
            </a:prstGeom>
            <a:noFill/>
          </p:spPr>
          <p:txBody>
            <a:bodyPr wrap="square" rtlCol="0">
              <a:spAutoFit/>
            </a:bodyPr>
            <a:lstStyle/>
            <a:p>
              <a:pPr algn="ctr"/>
              <a:r>
                <a:rPr lang="en-US" sz="7200" b="1" dirty="0">
                  <a:solidFill>
                    <a:prstClr val="white"/>
                  </a:solidFill>
                </a:rPr>
                <a:t>13</a:t>
              </a:r>
              <a:r>
                <a:rPr lang="en-US" dirty="0">
                  <a:solidFill>
                    <a:prstClr val="white"/>
                  </a:solidFill>
                </a:rPr>
                <a:t> </a:t>
              </a:r>
            </a:p>
            <a:p>
              <a:pPr algn="ctr"/>
              <a:r>
                <a:rPr lang="en-US" dirty="0">
                  <a:solidFill>
                    <a:prstClr val="white"/>
                  </a:solidFill>
                </a:rPr>
                <a:t>states have some Medicaid reimbursement for home-based asthma services in place (may be on very limited scale)</a:t>
              </a:r>
              <a:endParaRPr lang="en-US" dirty="0">
                <a:solidFill>
                  <a:prstClr val="white"/>
                </a:solidFill>
              </a:endParaRPr>
            </a:p>
          </p:txBody>
        </p:sp>
        <p:sp>
          <p:nvSpPr>
            <p:cNvPr id="10" name="TextBox 9"/>
            <p:cNvSpPr txBox="1"/>
            <p:nvPr/>
          </p:nvSpPr>
          <p:spPr>
            <a:xfrm>
              <a:off x="3626666" y="2546250"/>
              <a:ext cx="2000816" cy="3139321"/>
            </a:xfrm>
            <a:prstGeom prst="rect">
              <a:avLst/>
            </a:prstGeom>
            <a:noFill/>
          </p:spPr>
          <p:txBody>
            <a:bodyPr wrap="square" rtlCol="0">
              <a:spAutoFit/>
            </a:bodyPr>
            <a:lstStyle/>
            <a:p>
              <a:pPr algn="ctr"/>
              <a:r>
                <a:rPr lang="en-US" sz="7200" b="1" dirty="0">
                  <a:solidFill>
                    <a:prstClr val="white"/>
                  </a:solidFill>
                </a:rPr>
                <a:t>3</a:t>
              </a:r>
              <a:r>
                <a:rPr lang="en-US" dirty="0">
                  <a:solidFill>
                    <a:prstClr val="white"/>
                  </a:solidFill>
                </a:rPr>
                <a:t> </a:t>
              </a:r>
            </a:p>
            <a:p>
              <a:pPr algn="ctr"/>
              <a:r>
                <a:rPr lang="en-US" dirty="0">
                  <a:solidFill>
                    <a:prstClr val="white"/>
                  </a:solidFill>
                </a:rPr>
                <a:t>a</a:t>
              </a:r>
              <a:r>
                <a:rPr lang="en-US" dirty="0">
                  <a:solidFill>
                    <a:prstClr val="white"/>
                  </a:solidFill>
                </a:rPr>
                <a:t>dditional states expect to have some Medicaid reimbursement for home-based asthma services in place within a year</a:t>
              </a:r>
              <a:endParaRPr lang="en-US" dirty="0">
                <a:solidFill>
                  <a:prstClr val="white"/>
                </a:solidFill>
              </a:endParaRPr>
            </a:p>
          </p:txBody>
        </p:sp>
        <p:sp>
          <p:nvSpPr>
            <p:cNvPr id="11" name="TextBox 10"/>
            <p:cNvSpPr txBox="1"/>
            <p:nvPr/>
          </p:nvSpPr>
          <p:spPr>
            <a:xfrm>
              <a:off x="6511704" y="2426325"/>
              <a:ext cx="2000816" cy="3139321"/>
            </a:xfrm>
            <a:prstGeom prst="rect">
              <a:avLst/>
            </a:prstGeom>
            <a:noFill/>
          </p:spPr>
          <p:txBody>
            <a:bodyPr wrap="square" rtlCol="0">
              <a:spAutoFit/>
            </a:bodyPr>
            <a:lstStyle/>
            <a:p>
              <a:pPr algn="ctr"/>
              <a:r>
                <a:rPr lang="en-US" sz="7200" b="1" dirty="0">
                  <a:solidFill>
                    <a:srgbClr val="2DA2BF">
                      <a:lumMod val="50000"/>
                    </a:srgbClr>
                  </a:solidFill>
                </a:rPr>
                <a:t>19</a:t>
              </a:r>
              <a:r>
                <a:rPr lang="en-US" dirty="0">
                  <a:solidFill>
                    <a:srgbClr val="2DA2BF">
                      <a:lumMod val="50000"/>
                    </a:srgbClr>
                  </a:solidFill>
                </a:rPr>
                <a:t> </a:t>
              </a:r>
            </a:p>
            <a:p>
              <a:pPr algn="ctr"/>
              <a:r>
                <a:rPr lang="en-US" dirty="0">
                  <a:solidFill>
                    <a:srgbClr val="2DA2BF">
                      <a:lumMod val="50000"/>
                    </a:srgbClr>
                  </a:solidFill>
                </a:rPr>
                <a:t>states are exploring Medicaid reimbursement for home-based asthma services </a:t>
              </a:r>
            </a:p>
            <a:p>
              <a:pPr algn="ctr"/>
              <a:r>
                <a:rPr lang="en-US" dirty="0">
                  <a:solidFill>
                    <a:srgbClr val="2DA2BF">
                      <a:lumMod val="50000"/>
                    </a:srgbClr>
                  </a:solidFill>
                </a:rPr>
                <a:t>(or an expansion of existing services)</a:t>
              </a:r>
              <a:endParaRPr lang="en-US" dirty="0">
                <a:solidFill>
                  <a:srgbClr val="2DA2BF">
                    <a:lumMod val="50000"/>
                  </a:srgbClr>
                </a:solidFill>
              </a:endParaRPr>
            </a:p>
          </p:txBody>
        </p:sp>
      </p:grpSp>
      <p:grpSp>
        <p:nvGrpSpPr>
          <p:cNvPr id="8" name="Group 7"/>
          <p:cNvGrpSpPr/>
          <p:nvPr/>
        </p:nvGrpSpPr>
        <p:grpSpPr>
          <a:xfrm>
            <a:off x="668824" y="5521047"/>
            <a:ext cx="8034950" cy="1200329"/>
            <a:chOff x="668824" y="5466729"/>
            <a:chExt cx="8034950" cy="1200329"/>
          </a:xfrm>
        </p:grpSpPr>
        <p:sp>
          <p:nvSpPr>
            <p:cNvPr id="13" name="Rectangle 12"/>
            <p:cNvSpPr/>
            <p:nvPr/>
          </p:nvSpPr>
          <p:spPr>
            <a:xfrm>
              <a:off x="668825" y="5524841"/>
              <a:ext cx="8034949" cy="1084106"/>
            </a:xfrm>
            <a:prstGeom prst="rect">
              <a:avLst/>
            </a:pr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668824" y="5466729"/>
              <a:ext cx="2251295" cy="1200329"/>
            </a:xfrm>
            <a:prstGeom prst="rect">
              <a:avLst/>
            </a:prstGeom>
            <a:noFill/>
          </p:spPr>
          <p:txBody>
            <a:bodyPr wrap="square" rtlCol="0">
              <a:spAutoFit/>
            </a:bodyPr>
            <a:lstStyle/>
            <a:p>
              <a:pPr algn="ctr"/>
              <a:r>
                <a:rPr lang="en-US" sz="7200" b="1" dirty="0">
                  <a:solidFill>
                    <a:prstClr val="white"/>
                  </a:solidFill>
                </a:rPr>
                <a:t>37</a:t>
              </a:r>
              <a:r>
                <a:rPr lang="en-US" dirty="0">
                  <a:solidFill>
                    <a:prstClr val="white"/>
                  </a:solidFill>
                </a:rPr>
                <a:t> </a:t>
              </a:r>
            </a:p>
          </p:txBody>
        </p:sp>
        <p:sp>
          <p:nvSpPr>
            <p:cNvPr id="15" name="TextBox 14"/>
            <p:cNvSpPr txBox="1"/>
            <p:nvPr/>
          </p:nvSpPr>
          <p:spPr>
            <a:xfrm>
              <a:off x="2794880" y="5586148"/>
              <a:ext cx="5677092" cy="923330"/>
            </a:xfrm>
            <a:prstGeom prst="rect">
              <a:avLst/>
            </a:prstGeom>
            <a:noFill/>
          </p:spPr>
          <p:txBody>
            <a:bodyPr wrap="square" rtlCol="0">
              <a:spAutoFit/>
            </a:bodyPr>
            <a:lstStyle/>
            <a:p>
              <a:pPr algn="ctr"/>
              <a:r>
                <a:rPr lang="en-US" dirty="0">
                  <a:solidFill>
                    <a:prstClr val="white"/>
                  </a:solidFill>
                </a:rPr>
                <a:t>states reported that no services are in place or the respondent was not sure whether services were in place or the state did not respond to the survey</a:t>
              </a:r>
              <a:endParaRPr lang="en-US" dirty="0">
                <a:solidFill>
                  <a:prstClr val="white"/>
                </a:solidFill>
              </a:endParaRPr>
            </a:p>
          </p:txBody>
        </p:sp>
      </p:grpSp>
    </p:spTree>
    <p:extLst>
      <p:ext uri="{BB962C8B-B14F-4D97-AF65-F5344CB8AC3E}">
        <p14:creationId xmlns:p14="http://schemas.microsoft.com/office/powerpoint/2010/main" val="8805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MP900422279.pn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a:prstGeom prst="rect">
            <a:avLst/>
          </a:prstGeom>
        </p:spPr>
      </p:pic>
      <p:sp>
        <p:nvSpPr>
          <p:cNvPr id="2" name="Title 1"/>
          <p:cNvSpPr>
            <a:spLocks noGrp="1"/>
          </p:cNvSpPr>
          <p:nvPr>
            <p:ph type="title"/>
          </p:nvPr>
        </p:nvSpPr>
        <p:spPr>
          <a:xfrm>
            <a:off x="609599" y="157480"/>
            <a:ext cx="8317117" cy="1341120"/>
          </a:xfrm>
        </p:spPr>
        <p:txBody>
          <a:bodyPr>
            <a:normAutofit fontScale="90000"/>
          </a:bodyPr>
          <a:lstStyle/>
          <a:p>
            <a:r>
              <a:rPr lang="en-US" b="1" dirty="0" smtClean="0"/>
              <a:t>Who is eligible for these services?</a:t>
            </a:r>
            <a:br>
              <a:rPr lang="en-US" b="1" dirty="0" smtClean="0"/>
            </a:br>
            <a:r>
              <a:rPr lang="en-US" sz="1800" dirty="0">
                <a:solidFill>
                  <a:srgbClr val="464646"/>
                </a:solidFill>
              </a:rPr>
              <a:t>Among </a:t>
            </a:r>
            <a:r>
              <a:rPr lang="en-US" sz="1800" dirty="0" smtClean="0">
                <a:solidFill>
                  <a:srgbClr val="464646"/>
                </a:solidFill>
              </a:rPr>
              <a:t>13 states </a:t>
            </a:r>
            <a:r>
              <a:rPr lang="en-US" sz="1800" dirty="0">
                <a:solidFill>
                  <a:srgbClr val="464646"/>
                </a:solidFill>
              </a:rPr>
              <a:t>with </a:t>
            </a:r>
            <a:r>
              <a:rPr lang="en-US" sz="1800" dirty="0" smtClean="0">
                <a:solidFill>
                  <a:srgbClr val="464646"/>
                </a:solidFill>
              </a:rPr>
              <a:t>home-based asthma services </a:t>
            </a:r>
            <a:r>
              <a:rPr lang="en-US" sz="1800" dirty="0">
                <a:solidFill>
                  <a:srgbClr val="464646"/>
                </a:solidFill>
              </a:rPr>
              <a:t>in place (select all that apply)</a:t>
            </a:r>
            <a:endParaRPr lang="en-US" sz="2800" b="1" dirty="0"/>
          </a:p>
        </p:txBody>
      </p:sp>
      <p:sp>
        <p:nvSpPr>
          <p:cNvPr id="3" name="Content Placeholder 2"/>
          <p:cNvSpPr>
            <a:spLocks noGrp="1"/>
          </p:cNvSpPr>
          <p:nvPr>
            <p:ph sz="quarter" idx="13"/>
          </p:nvPr>
        </p:nvSpPr>
        <p:spPr>
          <a:xfrm>
            <a:off x="5214796" y="1896952"/>
            <a:ext cx="3711919" cy="4961048"/>
          </a:xfrm>
          <a:solidFill>
            <a:schemeClr val="accent1">
              <a:lumMod val="20000"/>
              <a:lumOff val="80000"/>
            </a:schemeClr>
          </a:solidFill>
        </p:spPr>
        <p:txBody>
          <a:bodyPr>
            <a:normAutofit fontScale="85000" lnSpcReduction="10000"/>
          </a:bodyPr>
          <a:lstStyle/>
          <a:p>
            <a:pPr marL="0" indent="0" algn="ctr">
              <a:buNone/>
            </a:pPr>
            <a:r>
              <a:rPr lang="en-US" sz="2800" b="1" dirty="0" smtClean="0"/>
              <a:t>OTHER REQUIREMENTS</a:t>
            </a:r>
          </a:p>
          <a:p>
            <a:pPr>
              <a:spcBef>
                <a:spcPts val="1000"/>
              </a:spcBef>
            </a:pPr>
            <a:r>
              <a:rPr lang="en-US" dirty="0" smtClean="0"/>
              <a:t>Recent hospitalization or ED visit (62%)</a:t>
            </a:r>
          </a:p>
          <a:p>
            <a:pPr>
              <a:spcBef>
                <a:spcPts val="1000"/>
              </a:spcBef>
            </a:pPr>
            <a:r>
              <a:rPr lang="en-US" dirty="0" smtClean="0"/>
              <a:t>Other healthcare utilization (38%)</a:t>
            </a:r>
          </a:p>
          <a:p>
            <a:pPr>
              <a:spcBef>
                <a:spcPts val="1000"/>
              </a:spcBef>
            </a:pPr>
            <a:r>
              <a:rPr lang="en-US" dirty="0" smtClean="0"/>
              <a:t>ACT score (15%)</a:t>
            </a:r>
          </a:p>
          <a:p>
            <a:pPr>
              <a:spcBef>
                <a:spcPts val="1000"/>
              </a:spcBef>
            </a:pPr>
            <a:r>
              <a:rPr lang="en-US" dirty="0" smtClean="0"/>
              <a:t>Location of patient’s residence (15%)</a:t>
            </a:r>
          </a:p>
          <a:p>
            <a:pPr>
              <a:spcBef>
                <a:spcPts val="1000"/>
              </a:spcBef>
            </a:pPr>
            <a:r>
              <a:rPr lang="en-US" sz="2200" dirty="0" smtClean="0"/>
              <a:t>Allergen testing, screening questions about home environment, referral from school/daycare (8%)</a:t>
            </a:r>
            <a:endParaRPr lang="en-US" sz="2200" dirty="0"/>
          </a:p>
        </p:txBody>
      </p:sp>
      <p:grpSp>
        <p:nvGrpSpPr>
          <p:cNvPr id="8" name="Group 7"/>
          <p:cNvGrpSpPr/>
          <p:nvPr/>
        </p:nvGrpSpPr>
        <p:grpSpPr>
          <a:xfrm>
            <a:off x="253497" y="1896952"/>
            <a:ext cx="4514660" cy="4961048"/>
            <a:chOff x="253497" y="1896952"/>
            <a:chExt cx="4514660" cy="4961048"/>
          </a:xfrm>
        </p:grpSpPr>
        <p:pic>
          <p:nvPicPr>
            <p:cNvPr id="5" name="Picture 4"/>
            <p:cNvPicPr>
              <a:picLocks noChangeAspect="1"/>
            </p:cNvPicPr>
            <p:nvPr/>
          </p:nvPicPr>
          <p:blipFill>
            <a:blip r:embed="rId4">
              <a:lum bright="70000" contrast="-70000"/>
            </a:blip>
            <a:stretch>
              <a:fillRect/>
            </a:stretch>
          </p:blipFill>
          <p:spPr>
            <a:xfrm>
              <a:off x="253497" y="2368518"/>
              <a:ext cx="2693689" cy="4489482"/>
            </a:xfrm>
            <a:prstGeom prst="rect">
              <a:avLst/>
            </a:prstGeom>
          </p:spPr>
        </p:pic>
        <p:sp>
          <p:nvSpPr>
            <p:cNvPr id="6" name="TextBox 5"/>
            <p:cNvSpPr txBox="1"/>
            <p:nvPr/>
          </p:nvSpPr>
          <p:spPr>
            <a:xfrm>
              <a:off x="356242" y="1896952"/>
              <a:ext cx="4411915" cy="2616101"/>
            </a:xfrm>
            <a:prstGeom prst="rect">
              <a:avLst/>
            </a:prstGeom>
            <a:noFill/>
          </p:spPr>
          <p:txBody>
            <a:bodyPr wrap="square" rtlCol="0">
              <a:spAutoFit/>
            </a:bodyPr>
            <a:lstStyle/>
            <a:p>
              <a:pPr algn="ctr"/>
              <a:r>
                <a:rPr lang="en-US" sz="5400" b="1" dirty="0">
                  <a:solidFill>
                    <a:srgbClr val="2DA2BF">
                      <a:lumMod val="50000"/>
                    </a:srgbClr>
                  </a:solidFill>
                </a:rPr>
                <a:t>100% </a:t>
              </a:r>
            </a:p>
            <a:p>
              <a:pPr algn="ctr"/>
              <a:r>
                <a:rPr lang="en-US" sz="2800" b="1" dirty="0">
                  <a:solidFill>
                    <a:srgbClr val="2DA2BF">
                      <a:lumMod val="50000"/>
                    </a:srgbClr>
                  </a:solidFill>
                </a:rPr>
                <a:t>provide services to children</a:t>
              </a:r>
            </a:p>
            <a:p>
              <a:pPr algn="ctr"/>
              <a:r>
                <a:rPr lang="en-US" sz="5400" b="1" dirty="0">
                  <a:solidFill>
                    <a:srgbClr val="2DA2BF">
                      <a:lumMod val="50000"/>
                    </a:srgbClr>
                  </a:solidFill>
                </a:rPr>
                <a:t>69% </a:t>
              </a:r>
            </a:p>
            <a:p>
              <a:pPr algn="ctr"/>
              <a:r>
                <a:rPr lang="en-US" sz="2800" b="1" dirty="0">
                  <a:solidFill>
                    <a:srgbClr val="2DA2BF">
                      <a:lumMod val="50000"/>
                    </a:srgbClr>
                  </a:solidFill>
                </a:rPr>
                <a:t>provide services to adults</a:t>
              </a:r>
              <a:endParaRPr lang="en-US" sz="700" dirty="0">
                <a:solidFill>
                  <a:srgbClr val="2DA2BF">
                    <a:lumMod val="50000"/>
                  </a:srgbClr>
                </a:solidFill>
              </a:endParaRPr>
            </a:p>
          </p:txBody>
        </p:sp>
      </p:grpSp>
    </p:spTree>
    <p:extLst>
      <p:ext uri="{BB962C8B-B14F-4D97-AF65-F5344CB8AC3E}">
        <p14:creationId xmlns:p14="http://schemas.microsoft.com/office/powerpoint/2010/main" val="206228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MP900422279.png"/>
          <p:cNvPicPr>
            <a:picLocks noGrp="1" noChangeAspect="1"/>
          </p:cNvPicPr>
          <p:nvPr>
            <p:ph sz="quarter" idx="13"/>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sp>
        <p:nvSpPr>
          <p:cNvPr id="2" name="Title 1"/>
          <p:cNvSpPr>
            <a:spLocks noGrp="1"/>
          </p:cNvSpPr>
          <p:nvPr>
            <p:ph type="title"/>
          </p:nvPr>
        </p:nvSpPr>
        <p:spPr>
          <a:xfrm>
            <a:off x="609599" y="157480"/>
            <a:ext cx="8344277" cy="1341120"/>
          </a:xfrm>
        </p:spPr>
        <p:txBody>
          <a:bodyPr>
            <a:normAutofit fontScale="90000"/>
          </a:bodyPr>
          <a:lstStyle/>
          <a:p>
            <a:r>
              <a:rPr lang="en-US" b="1" dirty="0" smtClean="0"/>
              <a:t>What services are reimbursable?</a:t>
            </a:r>
            <a:br>
              <a:rPr lang="en-US" b="1" dirty="0" smtClean="0"/>
            </a:br>
            <a:r>
              <a:rPr lang="en-US" sz="1800" dirty="0"/>
              <a:t>Among </a:t>
            </a:r>
            <a:r>
              <a:rPr lang="en-US" sz="1800" dirty="0" smtClean="0"/>
              <a:t>13 states </a:t>
            </a:r>
            <a:r>
              <a:rPr lang="en-US" sz="1800" dirty="0"/>
              <a:t>with </a:t>
            </a:r>
            <a:r>
              <a:rPr lang="en-US" sz="1800" dirty="0" smtClean="0"/>
              <a:t>home-based asthma services </a:t>
            </a:r>
            <a:r>
              <a:rPr lang="en-US" sz="1800" dirty="0"/>
              <a:t>in </a:t>
            </a:r>
            <a:r>
              <a:rPr lang="en-US" sz="1800" dirty="0" smtClean="0"/>
              <a:t>place (select all that apply)</a:t>
            </a:r>
            <a:endParaRPr lang="en-US" sz="1800" dirty="0"/>
          </a:p>
        </p:txBody>
      </p:sp>
      <p:grpSp>
        <p:nvGrpSpPr>
          <p:cNvPr id="17" name="Group 16"/>
          <p:cNvGrpSpPr/>
          <p:nvPr/>
        </p:nvGrpSpPr>
        <p:grpSpPr>
          <a:xfrm>
            <a:off x="-2" y="1929631"/>
            <a:ext cx="8888263" cy="4928369"/>
            <a:chOff x="-2" y="1929631"/>
            <a:chExt cx="8888263" cy="4928369"/>
          </a:xfrm>
        </p:grpSpPr>
        <p:pic>
          <p:nvPicPr>
            <p:cNvPr id="10" name="Picture 9"/>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l="2538" t="4054" r="16142" b="7780"/>
            <a:stretch/>
          </p:blipFill>
          <p:spPr>
            <a:xfrm>
              <a:off x="0" y="1929631"/>
              <a:ext cx="8129392" cy="4928369"/>
            </a:xfrm>
            <a:prstGeom prst="rect">
              <a:avLst/>
            </a:prstGeom>
          </p:spPr>
        </p:pic>
        <p:sp>
          <p:nvSpPr>
            <p:cNvPr id="11" name="TextBox 10"/>
            <p:cNvSpPr txBox="1"/>
            <p:nvPr/>
          </p:nvSpPr>
          <p:spPr>
            <a:xfrm>
              <a:off x="0" y="2116899"/>
              <a:ext cx="8016657" cy="461665"/>
            </a:xfrm>
            <a:prstGeom prst="rect">
              <a:avLst/>
            </a:prstGeom>
            <a:noFill/>
          </p:spPr>
          <p:txBody>
            <a:bodyPr wrap="square" rtlCol="0">
              <a:spAutoFit/>
            </a:bodyPr>
            <a:lstStyle/>
            <a:p>
              <a:pPr algn="r"/>
              <a:r>
                <a:rPr lang="en-US" sz="2400" b="1" dirty="0">
                  <a:solidFill>
                    <a:prstClr val="white"/>
                  </a:solidFill>
                </a:rPr>
                <a:t>Self-management education, 77%</a:t>
              </a:r>
              <a:endParaRPr lang="en-US" sz="2400" b="1" dirty="0">
                <a:solidFill>
                  <a:prstClr val="white"/>
                </a:solidFill>
              </a:endParaRPr>
            </a:p>
          </p:txBody>
        </p:sp>
        <p:sp>
          <p:nvSpPr>
            <p:cNvPr id="12" name="TextBox 11"/>
            <p:cNvSpPr txBox="1"/>
            <p:nvPr/>
          </p:nvSpPr>
          <p:spPr>
            <a:xfrm>
              <a:off x="-2" y="2857250"/>
              <a:ext cx="7265097" cy="461665"/>
            </a:xfrm>
            <a:prstGeom prst="rect">
              <a:avLst/>
            </a:prstGeom>
            <a:noFill/>
          </p:spPr>
          <p:txBody>
            <a:bodyPr wrap="square" rtlCol="0">
              <a:spAutoFit/>
            </a:bodyPr>
            <a:lstStyle/>
            <a:p>
              <a:pPr algn="r"/>
              <a:r>
                <a:rPr lang="en-US" sz="2400" b="1" dirty="0">
                  <a:solidFill>
                    <a:prstClr val="white"/>
                  </a:solidFill>
                </a:rPr>
                <a:t>Assessment of primary residence, 69%</a:t>
              </a:r>
              <a:endParaRPr lang="en-US" sz="2400" b="1" dirty="0">
                <a:solidFill>
                  <a:prstClr val="white"/>
                </a:solidFill>
              </a:endParaRPr>
            </a:p>
          </p:txBody>
        </p:sp>
        <p:sp>
          <p:nvSpPr>
            <p:cNvPr id="13" name="TextBox 12"/>
            <p:cNvSpPr txBox="1"/>
            <p:nvPr/>
          </p:nvSpPr>
          <p:spPr>
            <a:xfrm>
              <a:off x="-2" y="3706381"/>
              <a:ext cx="5686818" cy="461665"/>
            </a:xfrm>
            <a:prstGeom prst="rect">
              <a:avLst/>
            </a:prstGeom>
            <a:noFill/>
          </p:spPr>
          <p:txBody>
            <a:bodyPr wrap="square" rtlCol="0">
              <a:spAutoFit/>
            </a:bodyPr>
            <a:lstStyle/>
            <a:p>
              <a:pPr algn="r"/>
              <a:r>
                <a:rPr lang="en-US" sz="2400" b="1" dirty="0">
                  <a:solidFill>
                    <a:prstClr val="white"/>
                  </a:solidFill>
                </a:rPr>
                <a:t>In-home education about triggers, 54%</a:t>
              </a:r>
              <a:endParaRPr lang="en-US" sz="2400" b="1" dirty="0">
                <a:solidFill>
                  <a:prstClr val="white"/>
                </a:solidFill>
              </a:endParaRPr>
            </a:p>
          </p:txBody>
        </p:sp>
        <p:sp>
          <p:nvSpPr>
            <p:cNvPr id="14" name="TextBox 13"/>
            <p:cNvSpPr txBox="1"/>
            <p:nvPr/>
          </p:nvSpPr>
          <p:spPr>
            <a:xfrm>
              <a:off x="1736551" y="5469688"/>
              <a:ext cx="7151710" cy="400110"/>
            </a:xfrm>
            <a:prstGeom prst="rect">
              <a:avLst/>
            </a:prstGeom>
            <a:noFill/>
          </p:spPr>
          <p:txBody>
            <a:bodyPr wrap="square" rtlCol="0">
              <a:spAutoFit/>
            </a:bodyPr>
            <a:lstStyle/>
            <a:p>
              <a:pPr algn="r"/>
              <a:r>
                <a:rPr lang="en-US" sz="2000" b="1" dirty="0">
                  <a:solidFill>
                    <a:srgbClr val="2DA2BF">
                      <a:lumMod val="50000"/>
                    </a:srgbClr>
                  </a:solidFill>
                </a:rPr>
                <a:t>Assessment of a second residence, daycare or school, 23%</a:t>
              </a:r>
              <a:endParaRPr lang="en-US" sz="2000" b="1" dirty="0">
                <a:solidFill>
                  <a:srgbClr val="2DA2BF">
                    <a:lumMod val="50000"/>
                  </a:srgbClr>
                </a:solidFill>
              </a:endParaRPr>
            </a:p>
          </p:txBody>
        </p:sp>
        <p:sp>
          <p:nvSpPr>
            <p:cNvPr id="15" name="TextBox 14"/>
            <p:cNvSpPr txBox="1"/>
            <p:nvPr/>
          </p:nvSpPr>
          <p:spPr>
            <a:xfrm>
              <a:off x="0" y="4606177"/>
              <a:ext cx="4045906" cy="461665"/>
            </a:xfrm>
            <a:prstGeom prst="rect">
              <a:avLst/>
            </a:prstGeom>
            <a:noFill/>
          </p:spPr>
          <p:txBody>
            <a:bodyPr wrap="square" rtlCol="0">
              <a:spAutoFit/>
            </a:bodyPr>
            <a:lstStyle/>
            <a:p>
              <a:pPr algn="r"/>
              <a:r>
                <a:rPr lang="en-US" sz="2400" b="1" dirty="0">
                  <a:solidFill>
                    <a:prstClr val="white"/>
                  </a:solidFill>
                </a:rPr>
                <a:t>Low-cost supplies, 38%</a:t>
              </a:r>
              <a:endParaRPr lang="en-US" sz="2400" b="1" dirty="0">
                <a:solidFill>
                  <a:prstClr val="white"/>
                </a:solidFill>
              </a:endParaRPr>
            </a:p>
          </p:txBody>
        </p:sp>
        <p:sp>
          <p:nvSpPr>
            <p:cNvPr id="16" name="TextBox 15"/>
            <p:cNvSpPr txBox="1"/>
            <p:nvPr/>
          </p:nvSpPr>
          <p:spPr>
            <a:xfrm>
              <a:off x="1736551" y="6318819"/>
              <a:ext cx="3181611" cy="400110"/>
            </a:xfrm>
            <a:prstGeom prst="rect">
              <a:avLst/>
            </a:prstGeom>
            <a:noFill/>
          </p:spPr>
          <p:txBody>
            <a:bodyPr wrap="square" rtlCol="0">
              <a:spAutoFit/>
            </a:bodyPr>
            <a:lstStyle/>
            <a:p>
              <a:pPr algn="r"/>
              <a:r>
                <a:rPr lang="en-US" sz="2000" b="1" dirty="0">
                  <a:solidFill>
                    <a:srgbClr val="2DA2BF">
                      <a:lumMod val="50000"/>
                    </a:srgbClr>
                  </a:solidFill>
                </a:rPr>
                <a:t>Structural remediation, 15%</a:t>
              </a:r>
              <a:endParaRPr lang="en-US" sz="2000" b="1" dirty="0">
                <a:solidFill>
                  <a:srgbClr val="2DA2BF">
                    <a:lumMod val="50000"/>
                  </a:srgbClr>
                </a:solidFill>
              </a:endParaRPr>
            </a:p>
          </p:txBody>
        </p:sp>
      </p:grpSp>
    </p:spTree>
    <p:extLst>
      <p:ext uri="{BB962C8B-B14F-4D97-AF65-F5344CB8AC3E}">
        <p14:creationId xmlns:p14="http://schemas.microsoft.com/office/powerpoint/2010/main" val="1643577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descr="MP900422279.png"/>
          <p:cNvPicPr>
            <a:picLocks noGrp="1" noChangeAspect="1"/>
          </p:cNvPicPr>
          <p:nvPr>
            <p:ph sz="quarter" idx="13"/>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pic>
        <p:nvPicPr>
          <p:cNvPr id="16" name="Picture 15"/>
          <p:cNvPicPr>
            <a:picLocks noChangeAspect="1"/>
          </p:cNvPicPr>
          <p:nvPr/>
        </p:nvPicPr>
        <p:blipFill>
          <a:blip r:embed="rId3"/>
          <a:stretch>
            <a:fillRect/>
          </a:stretch>
        </p:blipFill>
        <p:spPr>
          <a:xfrm>
            <a:off x="3873833" y="2380603"/>
            <a:ext cx="6727776" cy="4477397"/>
          </a:xfrm>
          <a:prstGeom prst="rect">
            <a:avLst/>
          </a:prstGeom>
        </p:spPr>
      </p:pic>
      <p:sp>
        <p:nvSpPr>
          <p:cNvPr id="2" name="Title 1"/>
          <p:cNvSpPr>
            <a:spLocks noGrp="1"/>
          </p:cNvSpPr>
          <p:nvPr>
            <p:ph type="title"/>
          </p:nvPr>
        </p:nvSpPr>
        <p:spPr>
          <a:xfrm>
            <a:off x="609600" y="157480"/>
            <a:ext cx="8326170" cy="1341120"/>
          </a:xfrm>
        </p:spPr>
        <p:txBody>
          <a:bodyPr>
            <a:normAutofit fontScale="90000"/>
          </a:bodyPr>
          <a:lstStyle/>
          <a:p>
            <a:r>
              <a:rPr lang="en-US" b="1" dirty="0" smtClean="0"/>
              <a:t>What type of staff provide services?</a:t>
            </a:r>
            <a:br>
              <a:rPr lang="en-US" b="1" dirty="0" smtClean="0"/>
            </a:br>
            <a:r>
              <a:rPr lang="en-US" sz="1800" dirty="0">
                <a:solidFill>
                  <a:srgbClr val="464646"/>
                </a:solidFill>
              </a:rPr>
              <a:t>Among </a:t>
            </a:r>
            <a:r>
              <a:rPr lang="en-US" sz="1800" dirty="0" smtClean="0">
                <a:solidFill>
                  <a:srgbClr val="464646"/>
                </a:solidFill>
              </a:rPr>
              <a:t>13 states </a:t>
            </a:r>
            <a:r>
              <a:rPr lang="en-US" sz="1800" dirty="0">
                <a:solidFill>
                  <a:srgbClr val="464646"/>
                </a:solidFill>
              </a:rPr>
              <a:t>with </a:t>
            </a:r>
            <a:r>
              <a:rPr lang="en-US" sz="1800" dirty="0" smtClean="0">
                <a:solidFill>
                  <a:srgbClr val="464646"/>
                </a:solidFill>
              </a:rPr>
              <a:t>home-based asthma services </a:t>
            </a:r>
            <a:r>
              <a:rPr lang="en-US" sz="1800" dirty="0">
                <a:solidFill>
                  <a:srgbClr val="464646"/>
                </a:solidFill>
              </a:rPr>
              <a:t>in place (select all that apply)</a:t>
            </a:r>
            <a:endParaRPr lang="en-US" sz="2800" b="1" dirty="0"/>
          </a:p>
        </p:txBody>
      </p:sp>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886" t="3603" r="15034" b="4023"/>
          <a:stretch/>
        </p:blipFill>
        <p:spPr>
          <a:xfrm>
            <a:off x="0" y="1827312"/>
            <a:ext cx="8544742" cy="4903940"/>
          </a:xfrm>
          <a:prstGeom prst="rect">
            <a:avLst/>
          </a:prstGeom>
        </p:spPr>
      </p:pic>
      <p:sp>
        <p:nvSpPr>
          <p:cNvPr id="8" name="TextBox 7"/>
          <p:cNvSpPr txBox="1"/>
          <p:nvPr/>
        </p:nvSpPr>
        <p:spPr>
          <a:xfrm>
            <a:off x="0" y="1917727"/>
            <a:ext cx="8455937" cy="461665"/>
          </a:xfrm>
          <a:prstGeom prst="rect">
            <a:avLst/>
          </a:prstGeom>
          <a:noFill/>
        </p:spPr>
        <p:txBody>
          <a:bodyPr wrap="square" rtlCol="0">
            <a:spAutoFit/>
          </a:bodyPr>
          <a:lstStyle/>
          <a:p>
            <a:pPr algn="r"/>
            <a:r>
              <a:rPr lang="en-US" sz="2400" b="1" dirty="0">
                <a:solidFill>
                  <a:prstClr val="white"/>
                </a:solidFill>
              </a:rPr>
              <a:t>Nurses, 77%</a:t>
            </a:r>
            <a:endParaRPr lang="en-US" sz="2400" b="1" dirty="0">
              <a:solidFill>
                <a:prstClr val="white"/>
              </a:solidFill>
            </a:endParaRPr>
          </a:p>
        </p:txBody>
      </p:sp>
      <p:sp>
        <p:nvSpPr>
          <p:cNvPr id="9" name="TextBox 8"/>
          <p:cNvSpPr txBox="1"/>
          <p:nvPr/>
        </p:nvSpPr>
        <p:spPr>
          <a:xfrm>
            <a:off x="0" y="2614655"/>
            <a:ext cx="5899759" cy="461665"/>
          </a:xfrm>
          <a:prstGeom prst="rect">
            <a:avLst/>
          </a:prstGeom>
          <a:noFill/>
        </p:spPr>
        <p:txBody>
          <a:bodyPr wrap="square" rtlCol="0">
            <a:spAutoFit/>
          </a:bodyPr>
          <a:lstStyle/>
          <a:p>
            <a:pPr algn="r"/>
            <a:r>
              <a:rPr lang="en-US" sz="2400" b="1" dirty="0">
                <a:solidFill>
                  <a:prstClr val="white"/>
                </a:solidFill>
              </a:rPr>
              <a:t>Certified Asthma Educators, 54%</a:t>
            </a:r>
            <a:endParaRPr lang="en-US" sz="2400" b="1" dirty="0">
              <a:solidFill>
                <a:prstClr val="white"/>
              </a:solidFill>
            </a:endParaRPr>
          </a:p>
        </p:txBody>
      </p:sp>
      <p:sp>
        <p:nvSpPr>
          <p:cNvPr id="10" name="TextBox 9"/>
          <p:cNvSpPr txBox="1"/>
          <p:nvPr/>
        </p:nvSpPr>
        <p:spPr>
          <a:xfrm>
            <a:off x="996" y="3351051"/>
            <a:ext cx="4195223" cy="461665"/>
          </a:xfrm>
          <a:prstGeom prst="rect">
            <a:avLst/>
          </a:prstGeom>
          <a:noFill/>
        </p:spPr>
        <p:txBody>
          <a:bodyPr wrap="square" rtlCol="0">
            <a:spAutoFit/>
          </a:bodyPr>
          <a:lstStyle/>
          <a:p>
            <a:pPr algn="r"/>
            <a:r>
              <a:rPr lang="en-US" sz="2400" b="1" dirty="0">
                <a:solidFill>
                  <a:prstClr val="white"/>
                </a:solidFill>
              </a:rPr>
              <a:t>Respiratory Therapists, 38%</a:t>
            </a:r>
            <a:endParaRPr lang="en-US" sz="2400" b="1" dirty="0">
              <a:solidFill>
                <a:prstClr val="white"/>
              </a:solidFill>
            </a:endParaRPr>
          </a:p>
        </p:txBody>
      </p:sp>
      <p:sp>
        <p:nvSpPr>
          <p:cNvPr id="11" name="TextBox 10"/>
          <p:cNvSpPr txBox="1"/>
          <p:nvPr/>
        </p:nvSpPr>
        <p:spPr>
          <a:xfrm>
            <a:off x="77148" y="4048449"/>
            <a:ext cx="3254775" cy="461665"/>
          </a:xfrm>
          <a:prstGeom prst="rect">
            <a:avLst/>
          </a:prstGeom>
          <a:noFill/>
        </p:spPr>
        <p:txBody>
          <a:bodyPr wrap="square" rtlCol="0">
            <a:spAutoFit/>
          </a:bodyPr>
          <a:lstStyle/>
          <a:p>
            <a:pPr algn="r"/>
            <a:r>
              <a:rPr lang="en-US" sz="2400" b="1" dirty="0">
                <a:solidFill>
                  <a:prstClr val="white"/>
                </a:solidFill>
              </a:rPr>
              <a:t>CHWs, 31%</a:t>
            </a:r>
            <a:endParaRPr lang="en-US" sz="2400" b="1" dirty="0">
              <a:solidFill>
                <a:prstClr val="white"/>
              </a:solidFill>
            </a:endParaRPr>
          </a:p>
        </p:txBody>
      </p:sp>
      <p:sp>
        <p:nvSpPr>
          <p:cNvPr id="12" name="TextBox 11"/>
          <p:cNvSpPr txBox="1"/>
          <p:nvPr/>
        </p:nvSpPr>
        <p:spPr>
          <a:xfrm>
            <a:off x="1704534" y="4810318"/>
            <a:ext cx="3894599" cy="400110"/>
          </a:xfrm>
          <a:prstGeom prst="rect">
            <a:avLst/>
          </a:prstGeom>
          <a:noFill/>
        </p:spPr>
        <p:txBody>
          <a:bodyPr wrap="square" rtlCol="0">
            <a:spAutoFit/>
          </a:bodyPr>
          <a:lstStyle/>
          <a:p>
            <a:r>
              <a:rPr lang="en-US" sz="2000" b="1" dirty="0">
                <a:solidFill>
                  <a:srgbClr val="2DA2BF">
                    <a:lumMod val="75000"/>
                  </a:srgbClr>
                </a:solidFill>
              </a:rPr>
              <a:t>Housing Professional, 15%</a:t>
            </a:r>
            <a:endParaRPr lang="en-US" sz="2000" b="1" dirty="0">
              <a:solidFill>
                <a:srgbClr val="2DA2BF">
                  <a:lumMod val="75000"/>
                </a:srgbClr>
              </a:solidFill>
            </a:endParaRPr>
          </a:p>
        </p:txBody>
      </p:sp>
      <p:sp>
        <p:nvSpPr>
          <p:cNvPr id="13" name="TextBox 12"/>
          <p:cNvSpPr txBox="1"/>
          <p:nvPr/>
        </p:nvSpPr>
        <p:spPr>
          <a:xfrm>
            <a:off x="1704534" y="5544466"/>
            <a:ext cx="7058466" cy="400110"/>
          </a:xfrm>
          <a:prstGeom prst="rect">
            <a:avLst/>
          </a:prstGeom>
          <a:noFill/>
        </p:spPr>
        <p:txBody>
          <a:bodyPr wrap="square" rtlCol="0">
            <a:spAutoFit/>
          </a:bodyPr>
          <a:lstStyle/>
          <a:p>
            <a:r>
              <a:rPr lang="en-US" sz="2000" b="1" dirty="0">
                <a:solidFill>
                  <a:srgbClr val="2DA2BF">
                    <a:lumMod val="75000"/>
                  </a:srgbClr>
                </a:solidFill>
              </a:rPr>
              <a:t>Sanitarian/Environmental Health Professional, 15%</a:t>
            </a:r>
            <a:endParaRPr lang="en-US" sz="2000" b="1" dirty="0">
              <a:solidFill>
                <a:srgbClr val="2DA2BF">
                  <a:lumMod val="75000"/>
                </a:srgbClr>
              </a:solidFill>
            </a:endParaRPr>
          </a:p>
        </p:txBody>
      </p:sp>
      <p:sp>
        <p:nvSpPr>
          <p:cNvPr id="14" name="TextBox 13"/>
          <p:cNvSpPr txBox="1"/>
          <p:nvPr/>
        </p:nvSpPr>
        <p:spPr>
          <a:xfrm>
            <a:off x="1704533" y="6194226"/>
            <a:ext cx="3894599" cy="400110"/>
          </a:xfrm>
          <a:prstGeom prst="rect">
            <a:avLst/>
          </a:prstGeom>
          <a:noFill/>
        </p:spPr>
        <p:txBody>
          <a:bodyPr wrap="square" rtlCol="0">
            <a:spAutoFit/>
          </a:bodyPr>
          <a:lstStyle/>
          <a:p>
            <a:r>
              <a:rPr lang="en-US" sz="2000" b="1" dirty="0">
                <a:solidFill>
                  <a:srgbClr val="2DA2BF">
                    <a:lumMod val="75000"/>
                  </a:srgbClr>
                </a:solidFill>
              </a:rPr>
              <a:t>Social Workers, 15%</a:t>
            </a:r>
            <a:endParaRPr lang="en-US" sz="2000" b="1" dirty="0">
              <a:solidFill>
                <a:srgbClr val="2DA2BF">
                  <a:lumMod val="75000"/>
                </a:srgbClr>
              </a:solidFill>
            </a:endParaRPr>
          </a:p>
        </p:txBody>
      </p:sp>
    </p:spTree>
    <p:extLst>
      <p:ext uri="{BB962C8B-B14F-4D97-AF65-F5344CB8AC3E}">
        <p14:creationId xmlns:p14="http://schemas.microsoft.com/office/powerpoint/2010/main" val="2278575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MP900422279.png"/>
          <p:cNvPicPr>
            <a:picLocks noGrp="1" noChangeAspect="1"/>
          </p:cNvPicPr>
          <p:nvPr>
            <p:ph sz="quarter" idx="13"/>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sp>
        <p:nvSpPr>
          <p:cNvPr id="2" name="Title 1"/>
          <p:cNvSpPr>
            <a:spLocks noGrp="1"/>
          </p:cNvSpPr>
          <p:nvPr>
            <p:ph type="title"/>
          </p:nvPr>
        </p:nvSpPr>
        <p:spPr>
          <a:xfrm>
            <a:off x="609600" y="157480"/>
            <a:ext cx="8398598" cy="1341120"/>
          </a:xfrm>
        </p:spPr>
        <p:txBody>
          <a:bodyPr>
            <a:normAutofit fontScale="90000"/>
          </a:bodyPr>
          <a:lstStyle/>
          <a:p>
            <a:r>
              <a:rPr lang="en-US" b="1" dirty="0" smtClean="0"/>
              <a:t>Who is billing for these services? </a:t>
            </a:r>
            <a:br>
              <a:rPr lang="en-US" b="1" dirty="0" smtClean="0"/>
            </a:br>
            <a:r>
              <a:rPr lang="en-US" sz="1800" dirty="0">
                <a:solidFill>
                  <a:srgbClr val="464646"/>
                </a:solidFill>
              </a:rPr>
              <a:t>Among 13 states with home-based asthma services in place (select all that apply)</a:t>
            </a:r>
            <a:endParaRPr lang="en-US" b="1" dirty="0"/>
          </a:p>
        </p:txBody>
      </p:sp>
      <p:grpSp>
        <p:nvGrpSpPr>
          <p:cNvPr id="16" name="Group 15"/>
          <p:cNvGrpSpPr/>
          <p:nvPr/>
        </p:nvGrpSpPr>
        <p:grpSpPr>
          <a:xfrm>
            <a:off x="1136073" y="1862790"/>
            <a:ext cx="9133803" cy="4850608"/>
            <a:chOff x="1136073" y="1862790"/>
            <a:chExt cx="9133803" cy="4850608"/>
          </a:xfrm>
        </p:grpSpPr>
        <p:pic>
          <p:nvPicPr>
            <p:cNvPr id="5" name="Picture 4"/>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2445" t="3960" r="13266" b="19797"/>
            <a:stretch/>
          </p:blipFill>
          <p:spPr>
            <a:xfrm flipH="1">
              <a:off x="1136073" y="1862790"/>
              <a:ext cx="8007927" cy="4850608"/>
            </a:xfrm>
            <a:prstGeom prst="rect">
              <a:avLst/>
            </a:prstGeom>
          </p:spPr>
        </p:pic>
        <p:sp>
          <p:nvSpPr>
            <p:cNvPr id="7" name="TextBox 6"/>
            <p:cNvSpPr txBox="1"/>
            <p:nvPr/>
          </p:nvSpPr>
          <p:spPr>
            <a:xfrm>
              <a:off x="1136073" y="1862790"/>
              <a:ext cx="8007927" cy="461665"/>
            </a:xfrm>
            <a:prstGeom prst="rect">
              <a:avLst/>
            </a:prstGeom>
            <a:noFill/>
          </p:spPr>
          <p:txBody>
            <a:bodyPr wrap="square" rtlCol="0">
              <a:spAutoFit/>
            </a:bodyPr>
            <a:lstStyle/>
            <a:p>
              <a:r>
                <a:rPr lang="en-US" sz="2400" b="1" dirty="0">
                  <a:solidFill>
                    <a:prstClr val="white"/>
                  </a:solidFill>
                </a:rPr>
                <a:t>Medicaid Managed Care Orgs, 54%</a:t>
              </a:r>
              <a:endParaRPr lang="en-US" sz="2400" b="1" dirty="0">
                <a:solidFill>
                  <a:prstClr val="white"/>
                </a:solidFill>
              </a:endParaRPr>
            </a:p>
          </p:txBody>
        </p:sp>
        <p:sp>
          <p:nvSpPr>
            <p:cNvPr id="9" name="TextBox 8"/>
            <p:cNvSpPr txBox="1"/>
            <p:nvPr/>
          </p:nvSpPr>
          <p:spPr>
            <a:xfrm>
              <a:off x="3199120" y="2506848"/>
              <a:ext cx="7070756" cy="461665"/>
            </a:xfrm>
            <a:prstGeom prst="rect">
              <a:avLst/>
            </a:prstGeom>
            <a:noFill/>
          </p:spPr>
          <p:txBody>
            <a:bodyPr wrap="square" rtlCol="0">
              <a:spAutoFit/>
            </a:bodyPr>
            <a:lstStyle/>
            <a:p>
              <a:r>
                <a:rPr lang="en-US" sz="2400" b="1" dirty="0">
                  <a:solidFill>
                    <a:prstClr val="white"/>
                  </a:solidFill>
                </a:rPr>
                <a:t>Visiting Nurse/Home Health Agencies, 46%</a:t>
              </a:r>
              <a:endParaRPr lang="en-US" sz="2400" b="1" dirty="0">
                <a:solidFill>
                  <a:prstClr val="white"/>
                </a:solidFill>
              </a:endParaRPr>
            </a:p>
          </p:txBody>
        </p:sp>
        <p:sp>
          <p:nvSpPr>
            <p:cNvPr id="10" name="TextBox 9"/>
            <p:cNvSpPr txBox="1"/>
            <p:nvPr/>
          </p:nvSpPr>
          <p:spPr>
            <a:xfrm>
              <a:off x="4137890" y="3132542"/>
              <a:ext cx="5006110" cy="461665"/>
            </a:xfrm>
            <a:prstGeom prst="rect">
              <a:avLst/>
            </a:prstGeom>
            <a:noFill/>
          </p:spPr>
          <p:txBody>
            <a:bodyPr wrap="square" rtlCol="0">
              <a:spAutoFit/>
            </a:bodyPr>
            <a:lstStyle/>
            <a:p>
              <a:r>
                <a:rPr lang="en-US" sz="2400" b="1" dirty="0">
                  <a:solidFill>
                    <a:prstClr val="white"/>
                  </a:solidFill>
                </a:rPr>
                <a:t>Hospitals/Clinics, 38%</a:t>
              </a:r>
              <a:endParaRPr lang="en-US" sz="2400" b="1" dirty="0">
                <a:solidFill>
                  <a:prstClr val="white"/>
                </a:solidFill>
              </a:endParaRPr>
            </a:p>
          </p:txBody>
        </p:sp>
        <p:sp>
          <p:nvSpPr>
            <p:cNvPr id="11" name="TextBox 10"/>
            <p:cNvSpPr txBox="1"/>
            <p:nvPr/>
          </p:nvSpPr>
          <p:spPr>
            <a:xfrm>
              <a:off x="5163127" y="3727564"/>
              <a:ext cx="4014389" cy="461665"/>
            </a:xfrm>
            <a:prstGeom prst="rect">
              <a:avLst/>
            </a:prstGeom>
            <a:noFill/>
          </p:spPr>
          <p:txBody>
            <a:bodyPr wrap="square" rtlCol="0">
              <a:spAutoFit/>
            </a:bodyPr>
            <a:lstStyle/>
            <a:p>
              <a:r>
                <a:rPr lang="en-US" sz="2400" b="1" dirty="0">
                  <a:solidFill>
                    <a:prstClr val="white"/>
                  </a:solidFill>
                </a:rPr>
                <a:t>Local Health </a:t>
              </a:r>
              <a:r>
                <a:rPr lang="en-US" sz="2400" b="1" dirty="0" err="1">
                  <a:solidFill>
                    <a:prstClr val="white"/>
                  </a:solidFill>
                </a:rPr>
                <a:t>Dept</a:t>
              </a:r>
              <a:r>
                <a:rPr lang="en-US" sz="2400" b="1" dirty="0">
                  <a:solidFill>
                    <a:prstClr val="white"/>
                  </a:solidFill>
                </a:rPr>
                <a:t>, 31%</a:t>
              </a:r>
              <a:endParaRPr lang="en-US" sz="2400" b="1" dirty="0">
                <a:solidFill>
                  <a:prstClr val="white"/>
                </a:solidFill>
              </a:endParaRPr>
            </a:p>
          </p:txBody>
        </p:sp>
        <p:sp>
          <p:nvSpPr>
            <p:cNvPr id="12" name="TextBox 11"/>
            <p:cNvSpPr txBox="1"/>
            <p:nvPr/>
          </p:nvSpPr>
          <p:spPr>
            <a:xfrm>
              <a:off x="3934698" y="4420658"/>
              <a:ext cx="3403601" cy="369332"/>
            </a:xfrm>
            <a:prstGeom prst="rect">
              <a:avLst/>
            </a:prstGeom>
            <a:noFill/>
          </p:spPr>
          <p:txBody>
            <a:bodyPr wrap="square" rtlCol="0">
              <a:spAutoFit/>
            </a:bodyPr>
            <a:lstStyle/>
            <a:p>
              <a:r>
                <a:rPr lang="en-US" b="1" dirty="0">
                  <a:solidFill>
                    <a:srgbClr val="2DA2BF">
                      <a:lumMod val="50000"/>
                    </a:srgbClr>
                  </a:solidFill>
                </a:rPr>
                <a:t>Other Healthcare Providers, 15%</a:t>
              </a:r>
              <a:endParaRPr lang="en-US" b="1" dirty="0">
                <a:solidFill>
                  <a:srgbClr val="2DA2BF">
                    <a:lumMod val="50000"/>
                  </a:srgbClr>
                </a:solidFill>
              </a:endParaRPr>
            </a:p>
          </p:txBody>
        </p:sp>
        <p:sp>
          <p:nvSpPr>
            <p:cNvPr id="13" name="TextBox 12"/>
            <p:cNvSpPr txBox="1"/>
            <p:nvPr/>
          </p:nvSpPr>
          <p:spPr>
            <a:xfrm>
              <a:off x="5846626" y="5015680"/>
              <a:ext cx="2281384" cy="369332"/>
            </a:xfrm>
            <a:prstGeom prst="rect">
              <a:avLst/>
            </a:prstGeom>
            <a:noFill/>
          </p:spPr>
          <p:txBody>
            <a:bodyPr wrap="square" rtlCol="0">
              <a:spAutoFit/>
            </a:bodyPr>
            <a:lstStyle/>
            <a:p>
              <a:r>
                <a:rPr lang="en-US" b="1" dirty="0">
                  <a:solidFill>
                    <a:srgbClr val="2DA2BF">
                      <a:lumMod val="50000"/>
                    </a:srgbClr>
                  </a:solidFill>
                </a:rPr>
                <a:t>State Health </a:t>
              </a:r>
              <a:r>
                <a:rPr lang="en-US" b="1" dirty="0" err="1">
                  <a:solidFill>
                    <a:srgbClr val="2DA2BF">
                      <a:lumMod val="50000"/>
                    </a:srgbClr>
                  </a:solidFill>
                </a:rPr>
                <a:t>Dept</a:t>
              </a:r>
              <a:r>
                <a:rPr lang="en-US" b="1" dirty="0">
                  <a:solidFill>
                    <a:srgbClr val="2DA2BF">
                      <a:lumMod val="50000"/>
                    </a:srgbClr>
                  </a:solidFill>
                </a:rPr>
                <a:t>, 8%</a:t>
              </a:r>
              <a:endParaRPr lang="en-US" b="1" dirty="0">
                <a:solidFill>
                  <a:srgbClr val="2DA2BF">
                    <a:lumMod val="50000"/>
                  </a:srgbClr>
                </a:solidFill>
              </a:endParaRPr>
            </a:p>
          </p:txBody>
        </p:sp>
        <p:sp>
          <p:nvSpPr>
            <p:cNvPr id="14" name="TextBox 13"/>
            <p:cNvSpPr txBox="1"/>
            <p:nvPr/>
          </p:nvSpPr>
          <p:spPr>
            <a:xfrm>
              <a:off x="5218553" y="5600006"/>
              <a:ext cx="3001819" cy="369332"/>
            </a:xfrm>
            <a:prstGeom prst="rect">
              <a:avLst/>
            </a:prstGeom>
            <a:noFill/>
          </p:spPr>
          <p:txBody>
            <a:bodyPr wrap="square" rtlCol="0">
              <a:spAutoFit/>
            </a:bodyPr>
            <a:lstStyle/>
            <a:p>
              <a:r>
                <a:rPr lang="en-US" b="1" dirty="0">
                  <a:solidFill>
                    <a:srgbClr val="2DA2BF">
                      <a:lumMod val="50000"/>
                    </a:srgbClr>
                  </a:solidFill>
                </a:rPr>
                <a:t>Community-Based Orgs, 8%</a:t>
              </a:r>
              <a:endParaRPr lang="en-US" b="1" dirty="0">
                <a:solidFill>
                  <a:srgbClr val="2DA2BF">
                    <a:lumMod val="50000"/>
                  </a:srgbClr>
                </a:solidFill>
              </a:endParaRPr>
            </a:p>
          </p:txBody>
        </p:sp>
        <p:sp>
          <p:nvSpPr>
            <p:cNvPr id="15" name="TextBox 14"/>
            <p:cNvSpPr txBox="1"/>
            <p:nvPr/>
          </p:nvSpPr>
          <p:spPr>
            <a:xfrm>
              <a:off x="6908808" y="6236396"/>
              <a:ext cx="1219202" cy="369332"/>
            </a:xfrm>
            <a:prstGeom prst="rect">
              <a:avLst/>
            </a:prstGeom>
            <a:noFill/>
          </p:spPr>
          <p:txBody>
            <a:bodyPr wrap="square" rtlCol="0">
              <a:spAutoFit/>
            </a:bodyPr>
            <a:lstStyle/>
            <a:p>
              <a:r>
                <a:rPr lang="en-US" b="1" dirty="0">
                  <a:solidFill>
                    <a:srgbClr val="2DA2BF">
                      <a:lumMod val="50000"/>
                    </a:srgbClr>
                  </a:solidFill>
                </a:rPr>
                <a:t>Other, 8%</a:t>
              </a:r>
              <a:endParaRPr lang="en-US" b="1" dirty="0">
                <a:solidFill>
                  <a:srgbClr val="2DA2BF">
                    <a:lumMod val="50000"/>
                  </a:srgbClr>
                </a:solidFill>
              </a:endParaRPr>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986" y="2606767"/>
            <a:ext cx="3992888" cy="4468377"/>
          </a:xfrm>
          <a:prstGeom prst="rect">
            <a:avLst/>
          </a:prstGeom>
        </p:spPr>
      </p:pic>
    </p:spTree>
    <p:extLst>
      <p:ext uri="{BB962C8B-B14F-4D97-AF65-F5344CB8AC3E}">
        <p14:creationId xmlns:p14="http://schemas.microsoft.com/office/powerpoint/2010/main" val="576188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EXAMPLE:</a:t>
            </a:r>
            <a:r>
              <a:rPr lang="en-US" sz="4400" b="1" dirty="0"/>
              <a:t/>
            </a:r>
            <a:br>
              <a:rPr lang="en-US" sz="4400" b="1" dirty="0"/>
            </a:br>
            <a:r>
              <a:rPr lang="en-US" sz="2400" dirty="0" smtClean="0"/>
              <a:t>Aetna’s Delaware Physician’s Care, </a:t>
            </a:r>
            <a:r>
              <a:rPr lang="en-US" sz="2400" dirty="0" err="1" smtClean="0"/>
              <a:t>Inc</a:t>
            </a:r>
            <a:r>
              <a:rPr lang="en-US" sz="2400" dirty="0" smtClean="0"/>
              <a:t> </a:t>
            </a:r>
            <a:endParaRPr lang="en-US" dirty="0"/>
          </a:p>
        </p:txBody>
      </p:sp>
      <p:sp>
        <p:nvSpPr>
          <p:cNvPr id="3" name="Content Placeholder 2"/>
          <p:cNvSpPr>
            <a:spLocks noGrp="1"/>
          </p:cNvSpPr>
          <p:nvPr>
            <p:ph sz="quarter" idx="13"/>
          </p:nvPr>
        </p:nvSpPr>
        <p:spPr>
          <a:xfrm>
            <a:off x="609599" y="1803400"/>
            <a:ext cx="4136664" cy="4906682"/>
          </a:xfrm>
        </p:spPr>
        <p:txBody>
          <a:bodyPr>
            <a:normAutofit lnSpcReduction="10000"/>
          </a:bodyPr>
          <a:lstStyle/>
          <a:p>
            <a:pPr>
              <a:lnSpc>
                <a:spcPct val="90000"/>
              </a:lnSpc>
              <a:spcBef>
                <a:spcPts val="0"/>
              </a:spcBef>
            </a:pPr>
            <a:r>
              <a:rPr lang="en-US" dirty="0" smtClean="0"/>
              <a:t>Deployed services through contracts with home health agencies</a:t>
            </a:r>
          </a:p>
          <a:p>
            <a:pPr>
              <a:lnSpc>
                <a:spcPct val="90000"/>
              </a:lnSpc>
              <a:spcBef>
                <a:spcPts val="1200"/>
              </a:spcBef>
            </a:pPr>
            <a:r>
              <a:rPr lang="en-US" dirty="0" smtClean="0"/>
              <a:t>After struggling with low-uptake among residents in DE, deployed CHWs trained to use EPA’s asthma home checklist and engaged faith leaders in the community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1351091">
            <a:off x="4915179" y="1486565"/>
            <a:ext cx="3678906" cy="48032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334872" y="6416542"/>
            <a:ext cx="5712736" cy="307777"/>
          </a:xfrm>
          <a:prstGeom prst="rect">
            <a:avLst/>
          </a:prstGeom>
        </p:spPr>
        <p:txBody>
          <a:bodyPr wrap="square">
            <a:spAutoFit/>
          </a:bodyPr>
          <a:lstStyle/>
          <a:p>
            <a:r>
              <a:rPr lang="en-US" sz="1400" dirty="0">
                <a:solidFill>
                  <a:prstClr val="black"/>
                </a:solidFill>
              </a:rPr>
              <a:t>www.nchh.org/Program/DemystifyingHealthcareFinancing/CaseStudies.aspx</a:t>
            </a:r>
            <a:endParaRPr lang="en-US" sz="1400" dirty="0">
              <a:solidFill>
                <a:prstClr val="black"/>
              </a:solidFill>
            </a:endParaRPr>
          </a:p>
        </p:txBody>
      </p:sp>
    </p:spTree>
    <p:extLst>
      <p:ext uri="{BB962C8B-B14F-4D97-AF65-F5344CB8AC3E}">
        <p14:creationId xmlns:p14="http://schemas.microsoft.com/office/powerpoint/2010/main" val="3957228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descr="MP900422279.png"/>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a:prstGeom prst="rect">
            <a:avLst/>
          </a:prstGeom>
        </p:spPr>
      </p:pic>
      <p:sp>
        <p:nvSpPr>
          <p:cNvPr id="2" name="Title 1"/>
          <p:cNvSpPr>
            <a:spLocks noGrp="1"/>
          </p:cNvSpPr>
          <p:nvPr>
            <p:ph type="title"/>
          </p:nvPr>
        </p:nvSpPr>
        <p:spPr/>
        <p:txBody>
          <a:bodyPr>
            <a:normAutofit fontScale="90000"/>
          </a:bodyPr>
          <a:lstStyle/>
          <a:p>
            <a:r>
              <a:rPr lang="en-US" b="1" dirty="0" smtClean="0"/>
              <a:t>How many visits? </a:t>
            </a:r>
            <a:br>
              <a:rPr lang="en-US" b="1" dirty="0" smtClean="0"/>
            </a:br>
            <a:r>
              <a:rPr lang="en-US" b="1" dirty="0" smtClean="0"/>
              <a:t>How much reimbursement?</a:t>
            </a:r>
            <a:endParaRPr lang="en-US" b="1" dirty="0"/>
          </a:p>
        </p:txBody>
      </p:sp>
      <p:sp>
        <p:nvSpPr>
          <p:cNvPr id="3" name="Content Placeholder 2"/>
          <p:cNvSpPr>
            <a:spLocks noGrp="1"/>
          </p:cNvSpPr>
          <p:nvPr>
            <p:ph sz="quarter" idx="13"/>
          </p:nvPr>
        </p:nvSpPr>
        <p:spPr>
          <a:xfrm>
            <a:off x="609600" y="1867265"/>
            <a:ext cx="8153400" cy="550501"/>
          </a:xfrm>
          <a:solidFill>
            <a:schemeClr val="bg1">
              <a:lumMod val="85000"/>
            </a:schemeClr>
          </a:solidFill>
        </p:spPr>
        <p:txBody>
          <a:bodyPr/>
          <a:lstStyle/>
          <a:p>
            <a:pPr marL="0" indent="0" algn="ctr">
              <a:buNone/>
            </a:pPr>
            <a:r>
              <a:rPr lang="en-US" i="1" dirty="0" smtClean="0"/>
              <a:t>Variable data quality.  Interpret with caution!</a:t>
            </a:r>
          </a:p>
        </p:txBody>
      </p:sp>
      <p:grpSp>
        <p:nvGrpSpPr>
          <p:cNvPr id="13" name="Group 12"/>
          <p:cNvGrpSpPr/>
          <p:nvPr/>
        </p:nvGrpSpPr>
        <p:grpSpPr>
          <a:xfrm>
            <a:off x="824244" y="2600784"/>
            <a:ext cx="7867083" cy="4044460"/>
            <a:chOff x="824244" y="2600784"/>
            <a:chExt cx="7867083" cy="4044460"/>
          </a:xfrm>
        </p:grpSpPr>
        <p:sp>
          <p:nvSpPr>
            <p:cNvPr id="5" name="Rectangle 4"/>
            <p:cNvSpPr/>
            <p:nvPr/>
          </p:nvSpPr>
          <p:spPr>
            <a:xfrm>
              <a:off x="5142368" y="2971765"/>
              <a:ext cx="3548959" cy="3673479"/>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824244" y="2971765"/>
              <a:ext cx="3086854" cy="3673479"/>
            </a:xfrm>
            <a:prstGeom prst="rect">
              <a:avLst/>
            </a:prstGeom>
            <a:ln>
              <a:no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950296" y="3153134"/>
              <a:ext cx="2743411" cy="3459409"/>
            </a:xfrm>
            <a:prstGeom prst="rect">
              <a:avLst/>
            </a:prstGeom>
            <a:noFill/>
          </p:spPr>
          <p:txBody>
            <a:bodyPr wrap="square" rtlCol="0">
              <a:spAutoFit/>
            </a:bodyPr>
            <a:lstStyle/>
            <a:p>
              <a:pPr algn="ctr">
                <a:lnSpc>
                  <a:spcPct val="70000"/>
                </a:lnSpc>
              </a:pPr>
              <a:r>
                <a:rPr lang="en-US" sz="7200" b="1" dirty="0">
                  <a:solidFill>
                    <a:prstClr val="white"/>
                  </a:solidFill>
                </a:rPr>
                <a:t>1-10</a:t>
              </a:r>
            </a:p>
            <a:p>
              <a:pPr algn="ctr">
                <a:lnSpc>
                  <a:spcPct val="70000"/>
                </a:lnSpc>
              </a:pPr>
              <a:r>
                <a:rPr lang="en-US" sz="7200" b="1" dirty="0">
                  <a:solidFill>
                    <a:prstClr val="white"/>
                  </a:solidFill>
                </a:rPr>
                <a:t>visits</a:t>
              </a:r>
              <a:r>
                <a:rPr lang="en-US" dirty="0">
                  <a:solidFill>
                    <a:prstClr val="white"/>
                  </a:solidFill>
                </a:rPr>
                <a:t> </a:t>
              </a:r>
            </a:p>
            <a:p>
              <a:pPr algn="ctr">
                <a:spcBef>
                  <a:spcPts val="1200"/>
                </a:spcBef>
              </a:pPr>
              <a:r>
                <a:rPr lang="en-US" dirty="0">
                  <a:solidFill>
                    <a:prstClr val="white"/>
                  </a:solidFill>
                </a:rPr>
                <a:t>Most states reported a range of possible number of visits. The minimum number of visits reported was 1 and the maximum number was 10 visits.</a:t>
              </a:r>
              <a:endParaRPr lang="en-US" dirty="0">
                <a:solidFill>
                  <a:prstClr val="white"/>
                </a:solidFill>
              </a:endParaRPr>
            </a:p>
          </p:txBody>
        </p:sp>
        <p:sp>
          <p:nvSpPr>
            <p:cNvPr id="9" name="TextBox 8"/>
            <p:cNvSpPr txBox="1"/>
            <p:nvPr/>
          </p:nvSpPr>
          <p:spPr>
            <a:xfrm>
              <a:off x="5296279" y="3091690"/>
              <a:ext cx="3241141" cy="3268587"/>
            </a:xfrm>
            <a:prstGeom prst="rect">
              <a:avLst/>
            </a:prstGeom>
            <a:noFill/>
          </p:spPr>
          <p:txBody>
            <a:bodyPr wrap="square" rtlCol="0">
              <a:spAutoFit/>
            </a:bodyPr>
            <a:lstStyle/>
            <a:p>
              <a:pPr algn="ctr">
                <a:lnSpc>
                  <a:spcPct val="80000"/>
                </a:lnSpc>
              </a:pPr>
              <a:r>
                <a:rPr lang="en-US" sz="4400" b="1" dirty="0">
                  <a:solidFill>
                    <a:prstClr val="white"/>
                  </a:solidFill>
                </a:rPr>
                <a:t>$80.98-$200 per visit</a:t>
              </a:r>
              <a:r>
                <a:rPr lang="en-US" sz="1050" dirty="0">
                  <a:solidFill>
                    <a:prstClr val="white"/>
                  </a:solidFill>
                </a:rPr>
                <a:t> </a:t>
              </a:r>
            </a:p>
            <a:p>
              <a:pPr algn="ctr">
                <a:spcBef>
                  <a:spcPts val="1200"/>
                </a:spcBef>
              </a:pPr>
              <a:r>
                <a:rPr lang="en-US" dirty="0">
                  <a:solidFill>
                    <a:prstClr val="white"/>
                  </a:solidFill>
                </a:rPr>
                <a:t>Most states reported a range of per visit reimbursement levels. Combined with the range of possible number of visits, this translates roughly into a total reimbursement range of $162-$1,000 per patient.</a:t>
              </a:r>
              <a:endParaRPr lang="en-US" dirty="0">
                <a:solidFill>
                  <a:prstClr val="white"/>
                </a:solidFill>
              </a:endParaRPr>
            </a:p>
          </p:txBody>
        </p:sp>
        <p:sp>
          <p:nvSpPr>
            <p:cNvPr id="11" name="Rectangle 10"/>
            <p:cNvSpPr/>
            <p:nvPr/>
          </p:nvSpPr>
          <p:spPr>
            <a:xfrm>
              <a:off x="824244" y="2600784"/>
              <a:ext cx="3086854" cy="369332"/>
            </a:xfrm>
            <a:prstGeom prst="rect">
              <a:avLst/>
            </a:prstGeom>
          </p:spPr>
          <p:txBody>
            <a:bodyPr wrap="square">
              <a:spAutoFit/>
            </a:bodyPr>
            <a:lstStyle/>
            <a:p>
              <a:r>
                <a:rPr lang="en-US" b="1" dirty="0">
                  <a:solidFill>
                    <a:srgbClr val="C00000"/>
                  </a:solidFill>
                </a:rPr>
                <a:t>NUMBER OF VISITS:</a:t>
              </a:r>
              <a:endParaRPr lang="en-US" b="1" dirty="0">
                <a:solidFill>
                  <a:srgbClr val="C00000"/>
                </a:solidFill>
              </a:endParaRPr>
            </a:p>
          </p:txBody>
        </p:sp>
        <p:sp>
          <p:nvSpPr>
            <p:cNvPr id="12" name="Rectangle 11"/>
            <p:cNvSpPr/>
            <p:nvPr/>
          </p:nvSpPr>
          <p:spPr>
            <a:xfrm>
              <a:off x="5051834" y="2630025"/>
              <a:ext cx="3086855" cy="369332"/>
            </a:xfrm>
            <a:prstGeom prst="rect">
              <a:avLst/>
            </a:prstGeom>
          </p:spPr>
          <p:txBody>
            <a:bodyPr wrap="square">
              <a:spAutoFit/>
            </a:bodyPr>
            <a:lstStyle/>
            <a:p>
              <a:r>
                <a:rPr lang="en-US" b="1" dirty="0">
                  <a:solidFill>
                    <a:srgbClr val="DEF5FA">
                      <a:lumMod val="25000"/>
                    </a:srgbClr>
                  </a:solidFill>
                </a:rPr>
                <a:t>REIMBURSEMENT AMOUNT:</a:t>
              </a:r>
              <a:endParaRPr lang="en-US" b="1" dirty="0">
                <a:solidFill>
                  <a:srgbClr val="DEF5FA">
                    <a:lumMod val="25000"/>
                  </a:srgbClr>
                </a:solidFill>
              </a:endParaRPr>
            </a:p>
          </p:txBody>
        </p:sp>
      </p:grpSp>
    </p:spTree>
    <p:extLst>
      <p:ext uri="{BB962C8B-B14F-4D97-AF65-F5344CB8AC3E}">
        <p14:creationId xmlns:p14="http://schemas.microsoft.com/office/powerpoint/2010/main" val="4129111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81500" y="2168271"/>
            <a:ext cx="4762500" cy="3143250"/>
          </a:xfrm>
          <a:prstGeom prst="rect">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b="1" dirty="0" smtClean="0"/>
              <a:t>Other healthcare financing</a:t>
            </a:r>
            <a:endParaRPr lang="en-US" b="1" dirty="0"/>
          </a:p>
        </p:txBody>
      </p:sp>
      <p:sp>
        <p:nvSpPr>
          <p:cNvPr id="3" name="Content Placeholder 2"/>
          <p:cNvSpPr>
            <a:spLocks noGrp="1"/>
          </p:cNvSpPr>
          <p:nvPr>
            <p:ph sz="quarter" idx="13"/>
          </p:nvPr>
        </p:nvSpPr>
        <p:spPr>
          <a:xfrm>
            <a:off x="4454652" y="2259139"/>
            <a:ext cx="4381500" cy="2961513"/>
          </a:xfrm>
        </p:spPr>
        <p:txBody>
          <a:bodyPr>
            <a:normAutofit fontScale="77500" lnSpcReduction="20000"/>
          </a:bodyPr>
          <a:lstStyle/>
          <a:p>
            <a:pPr>
              <a:buClr>
                <a:schemeClr val="bg1"/>
              </a:buClr>
            </a:pPr>
            <a:r>
              <a:rPr lang="en-US" b="1" dirty="0" smtClean="0">
                <a:solidFill>
                  <a:schemeClr val="bg1"/>
                </a:solidFill>
              </a:rPr>
              <a:t>7 states </a:t>
            </a:r>
            <a:r>
              <a:rPr lang="en-US" dirty="0" smtClean="0">
                <a:solidFill>
                  <a:schemeClr val="bg1"/>
                </a:solidFill>
              </a:rPr>
              <a:t>reported at least one private/commercial payer in their state; an additional 7 are aware of pending efforts</a:t>
            </a:r>
          </a:p>
          <a:p>
            <a:pPr>
              <a:buClr>
                <a:schemeClr val="bg1"/>
              </a:buClr>
            </a:pPr>
            <a:r>
              <a:rPr lang="en-US" b="1" dirty="0" smtClean="0">
                <a:solidFill>
                  <a:schemeClr val="bg1"/>
                </a:solidFill>
              </a:rPr>
              <a:t>6</a:t>
            </a:r>
            <a:r>
              <a:rPr lang="en-US" dirty="0" smtClean="0">
                <a:solidFill>
                  <a:schemeClr val="bg1"/>
                </a:solidFill>
              </a:rPr>
              <a:t> Hospital Community Benefits</a:t>
            </a:r>
          </a:p>
          <a:p>
            <a:pPr>
              <a:buClr>
                <a:schemeClr val="bg1"/>
              </a:buClr>
            </a:pPr>
            <a:r>
              <a:rPr lang="en-US" b="1" dirty="0" smtClean="0">
                <a:solidFill>
                  <a:schemeClr val="bg1"/>
                </a:solidFill>
              </a:rPr>
              <a:t>2</a:t>
            </a:r>
            <a:r>
              <a:rPr lang="en-US" dirty="0" smtClean="0">
                <a:solidFill>
                  <a:schemeClr val="bg1"/>
                </a:solidFill>
              </a:rPr>
              <a:t> ACOs</a:t>
            </a:r>
          </a:p>
          <a:p>
            <a:pPr>
              <a:buClr>
                <a:schemeClr val="bg1"/>
              </a:buClr>
            </a:pPr>
            <a:r>
              <a:rPr lang="en-US" b="1" dirty="0" smtClean="0">
                <a:solidFill>
                  <a:schemeClr val="bg1"/>
                </a:solidFill>
              </a:rPr>
              <a:t>1</a:t>
            </a:r>
            <a:r>
              <a:rPr lang="en-US" dirty="0" smtClean="0">
                <a:solidFill>
                  <a:schemeClr val="bg1"/>
                </a:solidFill>
              </a:rPr>
              <a:t> Social Impact Bond</a:t>
            </a:r>
          </a:p>
          <a:p>
            <a:pPr>
              <a:buClr>
                <a:schemeClr val="bg1"/>
              </a:buClr>
            </a:pPr>
            <a:r>
              <a:rPr lang="en-US" b="1" dirty="0" smtClean="0">
                <a:solidFill>
                  <a:schemeClr val="bg1"/>
                </a:solidFill>
              </a:rPr>
              <a:t>12 </a:t>
            </a:r>
            <a:r>
              <a:rPr lang="en-US" dirty="0" smtClean="0">
                <a:solidFill>
                  <a:schemeClr val="bg1"/>
                </a:solidFill>
              </a:rPr>
              <a:t>State-funded programs</a:t>
            </a:r>
          </a:p>
          <a:p>
            <a:pPr marL="0" indent="0">
              <a:buNone/>
            </a:pPr>
            <a:endParaRPr lang="en-US" dirty="0"/>
          </a:p>
        </p:txBody>
      </p:sp>
      <p:pic>
        <p:nvPicPr>
          <p:cNvPr id="5" name="Picture 4"/>
          <p:cNvPicPr>
            <a:picLocks noChangeAspect="1"/>
          </p:cNvPicPr>
          <p:nvPr/>
        </p:nvPicPr>
        <p:blipFill>
          <a:blip r:embed="rId2"/>
          <a:stretch>
            <a:fillRect/>
          </a:stretch>
        </p:blipFill>
        <p:spPr>
          <a:xfrm>
            <a:off x="0" y="2168271"/>
            <a:ext cx="4381500" cy="3143250"/>
          </a:xfrm>
          <a:prstGeom prst="rect">
            <a:avLst/>
          </a:prstGeom>
        </p:spPr>
      </p:pic>
    </p:spTree>
    <p:extLst>
      <p:ext uri="{BB962C8B-B14F-4D97-AF65-F5344CB8AC3E}">
        <p14:creationId xmlns:p14="http://schemas.microsoft.com/office/powerpoint/2010/main" val="834548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74" y="215224"/>
            <a:ext cx="6071954" cy="4506677"/>
          </a:xfrm>
        </p:spPr>
        <p:txBody>
          <a:bodyPr>
            <a:normAutofit/>
          </a:bodyPr>
          <a:lstStyle/>
          <a:p>
            <a:r>
              <a:rPr lang="en-US" sz="6000" b="1" dirty="0" smtClean="0"/>
              <a:t>But wait! </a:t>
            </a:r>
            <a:r>
              <a:rPr lang="en-US" sz="4800" dirty="0" smtClean="0"/>
              <a:t/>
            </a:r>
            <a:br>
              <a:rPr lang="en-US" sz="4800" dirty="0" smtClean="0"/>
            </a:br>
            <a:r>
              <a:rPr lang="en-US" sz="4800" dirty="0"/>
              <a:t/>
            </a:r>
            <a:br>
              <a:rPr lang="en-US" sz="4800" dirty="0"/>
            </a:br>
            <a:r>
              <a:rPr lang="en-US" dirty="0" smtClean="0"/>
              <a:t>I’m not a(n)…</a:t>
            </a:r>
            <a:br>
              <a:rPr lang="en-US" dirty="0" smtClean="0"/>
            </a:br>
            <a:r>
              <a:rPr lang="en-US" dirty="0" smtClean="0"/>
              <a:t>	</a:t>
            </a:r>
            <a:r>
              <a:rPr lang="en-US" sz="3600" dirty="0" smtClean="0"/>
              <a:t>…healthcare provider</a:t>
            </a:r>
            <a:br>
              <a:rPr lang="en-US" sz="3600" dirty="0" smtClean="0"/>
            </a:br>
            <a:r>
              <a:rPr lang="en-US" sz="3600" dirty="0" smtClean="0"/>
              <a:t>	…managed care plan</a:t>
            </a:r>
            <a:br>
              <a:rPr lang="en-US" sz="3600" dirty="0" smtClean="0"/>
            </a:br>
            <a:r>
              <a:rPr lang="en-US" sz="3600" dirty="0" smtClean="0"/>
              <a:t>	…economist</a:t>
            </a:r>
            <a:endParaRPr lang="en-US" sz="4000" dirty="0"/>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9924" b="99905" l="9918" r="100000"/>
                    </a14:imgEffect>
                  </a14:imgLayer>
                </a14:imgProps>
              </a:ext>
              <a:ext uri="{28A0092B-C50C-407E-A947-70E740481C1C}">
                <a14:useLocalDpi xmlns:a14="http://schemas.microsoft.com/office/drawing/2010/main"/>
              </a:ext>
            </a:extLst>
          </a:blip>
          <a:srcRect l="32998"/>
          <a:stretch/>
        </p:blipFill>
        <p:spPr>
          <a:xfrm>
            <a:off x="3678836" y="0"/>
            <a:ext cx="6940446" cy="6858000"/>
          </a:xfrm>
        </p:spPr>
      </p:pic>
    </p:spTree>
    <p:extLst>
      <p:ext uri="{BB962C8B-B14F-4D97-AF65-F5344CB8AC3E}">
        <p14:creationId xmlns:p14="http://schemas.microsoft.com/office/powerpoint/2010/main" val="437934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42602" y1="97515" x2="42602" y2="97515"/>
                        <a14:foregroundMark x1="36753" y1="97128" x2="36753" y2="97128"/>
                        <a14:foregroundMark x1="13982" y1="61723" x2="13982" y2="61723"/>
                        <a14:foregroundMark x1="13607" y1="59997" x2="13607" y2="59997"/>
                        <a14:foregroundMark x1="35909" y1="37260" x2="35909" y2="37260"/>
                        <a14:foregroundMark x1="87269" y1="30289" x2="87269" y2="30289"/>
                        <a14:foregroundMark x1="16703" y1="47103" x2="16703" y2="47103"/>
                        <a14:foregroundMark x1="22146" y1="48120" x2="22146" y2="48120"/>
                        <a14:foregroundMark x1="9415" y1="44021" x2="9415" y2="44021"/>
                        <a14:foregroundMark x1="31936" y1="45377" x2="31936" y2="45377"/>
                        <a14:foregroundMark x1="37003" y1="42746" x2="37003" y2="42746"/>
                        <a14:foregroundMark x1="40601" y1="40713" x2="40601" y2="40713"/>
                        <a14:foregroundMark x1="44823" y1="37825" x2="44823" y2="37825"/>
                        <a14:foregroundMark x1="50766" y1="34501" x2="50766" y2="34501"/>
                        <a14:foregroundMark x1="54958" y1="31435" x2="54958" y2="31435"/>
                        <a14:foregroundMark x1="47920" y1="18525" x2="47920" y2="18525"/>
                        <a14:foregroundMark x1="51611" y1="12780" x2="51611" y2="12780"/>
                        <a14:foregroundMark x1="52987" y1="8698" x2="52987" y2="8698"/>
                        <a14:foregroundMark x1="49390" y1="3647" x2="49390" y2="3647"/>
                        <a14:foregroundMark x1="93212" y1="2485" x2="93212" y2="2485"/>
                        <a14:foregroundMark x1="99030" y1="3195" x2="99030" y2="3195"/>
                        <a14:foregroundMark x1="89521" y1="14636" x2="89521" y2="14636"/>
                        <a14:foregroundMark x1="83328" y1="20574" x2="83328" y2="20574"/>
                        <a14:foregroundMark x1="78605" y1="12587" x2="78605" y2="12587"/>
                        <a14:foregroundMark x1="72412" y1="1275" x2="72412" y2="1275"/>
                        <a14:foregroundMark x1="52111" y1="1275" x2="52111" y2="1275"/>
                        <a14:foregroundMark x1="43447" y1="4922" x2="43447" y2="4922"/>
                        <a14:foregroundMark x1="55583" y1="12329" x2="55583" y2="12329"/>
                        <a14:foregroundMark x1="87895" y1="10602" x2="87895" y2="10602"/>
                        <a14:foregroundMark x1="99656" y1="7100" x2="99656" y2="7100"/>
                        <a14:foregroundMark x1="24398" y1="49137" x2="24398" y2="49137"/>
                        <a14:foregroundMark x1="29090" y1="47410" x2="29090" y2="47410"/>
                        <a14:foregroundMark x1="38630" y1="41601" x2="38630" y2="41601"/>
                        <a14:foregroundMark x1="51861" y1="33613" x2="51861" y2="33613"/>
                        <a14:foregroundMark x1="58305" y1="29966" x2="58305" y2="29966"/>
                        <a14:foregroundMark x1="61151" y1="27804" x2="61151" y2="27804"/>
                        <a14:foregroundMark x1="63622" y1="26384" x2="63622" y2="26384"/>
                        <a14:foregroundMark x1="90366" y1="27094" x2="90366" y2="27094"/>
                        <a14:foregroundMark x1="93713" y1="29401" x2="93713" y2="29401"/>
                        <a14:foregroundMark x1="97435" y1="31886" x2="97435" y2="31886"/>
                        <a14:foregroundMark x1="86175" y1="25238" x2="86175" y2="25238"/>
                        <a14:foregroundMark x1="80607" y1="22495" x2="80607" y2="22495"/>
                        <a14:foregroundMark x1="84173" y1="16105" x2="84173" y2="16685"/>
                        <a14:foregroundMark x1="6318" y1="40713" x2="6318" y2="40713"/>
                      </a14:backgroundRemoval>
                    </a14:imgEffect>
                    <a14:imgEffect>
                      <a14:saturation sat="0"/>
                    </a14:imgEffect>
                  </a14:imgLayer>
                </a14:imgProps>
              </a:ext>
              <a:ext uri="{28A0092B-C50C-407E-A947-70E740481C1C}">
                <a14:useLocalDpi xmlns:a14="http://schemas.microsoft.com/office/drawing/2010/main"/>
              </a:ext>
            </a:extLst>
          </a:blip>
          <a:srcRect/>
          <a:stretch/>
        </p:blipFill>
        <p:spPr>
          <a:xfrm>
            <a:off x="6094469" y="1"/>
            <a:ext cx="3049531" cy="5910606"/>
          </a:xfrm>
          <a:prstGeom prst="rect">
            <a:avLst/>
          </a:prstGeom>
        </p:spPr>
      </p:pic>
      <p:sp>
        <p:nvSpPr>
          <p:cNvPr id="2" name="Title 1"/>
          <p:cNvSpPr>
            <a:spLocks noGrp="1"/>
          </p:cNvSpPr>
          <p:nvPr>
            <p:ph type="title"/>
          </p:nvPr>
        </p:nvSpPr>
        <p:spPr/>
        <p:txBody>
          <a:bodyPr>
            <a:normAutofit/>
          </a:bodyPr>
          <a:lstStyle/>
          <a:p>
            <a:r>
              <a:rPr lang="en-US" sz="4400" b="1" dirty="0" smtClean="0"/>
              <a:t>EXAMPLES</a:t>
            </a:r>
            <a:br>
              <a:rPr lang="en-US" sz="4400" b="1" dirty="0" smtClean="0"/>
            </a:br>
            <a:r>
              <a:rPr lang="en-US" sz="3600" b="1" dirty="0" smtClean="0"/>
              <a:t>Other Sustainable Financing</a:t>
            </a:r>
            <a:endParaRPr lang="en-US" b="1" dirty="0"/>
          </a:p>
        </p:txBody>
      </p:sp>
      <p:sp>
        <p:nvSpPr>
          <p:cNvPr id="3" name="Content Placeholder 2"/>
          <p:cNvSpPr>
            <a:spLocks noGrp="1"/>
          </p:cNvSpPr>
          <p:nvPr>
            <p:ph sz="quarter" idx="13"/>
          </p:nvPr>
        </p:nvSpPr>
        <p:spPr>
          <a:xfrm>
            <a:off x="609599" y="1803399"/>
            <a:ext cx="8390965" cy="4812553"/>
          </a:xfrm>
        </p:spPr>
        <p:txBody>
          <a:bodyPr>
            <a:normAutofit lnSpcReduction="10000"/>
          </a:bodyPr>
          <a:lstStyle/>
          <a:p>
            <a:pPr>
              <a:spcBef>
                <a:spcPts val="0"/>
              </a:spcBef>
            </a:pPr>
            <a:r>
              <a:rPr lang="en-US" b="1" dirty="0" smtClean="0"/>
              <a:t>New York</a:t>
            </a:r>
          </a:p>
          <a:p>
            <a:pPr lvl="1">
              <a:spcBef>
                <a:spcPts val="0"/>
              </a:spcBef>
            </a:pPr>
            <a:r>
              <a:rPr lang="en-US" dirty="0" smtClean="0"/>
              <a:t>State General Fund</a:t>
            </a:r>
          </a:p>
          <a:p>
            <a:pPr lvl="2">
              <a:spcBef>
                <a:spcPts val="0"/>
              </a:spcBef>
            </a:pPr>
            <a:r>
              <a:rPr lang="en-US" dirty="0" smtClean="0"/>
              <a:t>Healthy Neighborhoods Program</a:t>
            </a:r>
          </a:p>
          <a:p>
            <a:pPr lvl="2">
              <a:spcBef>
                <a:spcPts val="0"/>
              </a:spcBef>
            </a:pPr>
            <a:r>
              <a:rPr lang="en-US" dirty="0" smtClean="0"/>
              <a:t>Regional Asthma Coalitions</a:t>
            </a:r>
          </a:p>
          <a:p>
            <a:pPr>
              <a:spcBef>
                <a:spcPts val="1800"/>
              </a:spcBef>
            </a:pPr>
            <a:r>
              <a:rPr lang="en-US" b="1" dirty="0" smtClean="0"/>
              <a:t>Montana</a:t>
            </a:r>
          </a:p>
          <a:p>
            <a:pPr lvl="1">
              <a:spcBef>
                <a:spcPts val="0"/>
              </a:spcBef>
            </a:pPr>
            <a:r>
              <a:rPr lang="en-US" dirty="0" smtClean="0"/>
              <a:t>Tobacco Master Settlement Agreement</a:t>
            </a:r>
          </a:p>
          <a:p>
            <a:pPr lvl="2">
              <a:spcBef>
                <a:spcPts val="0"/>
              </a:spcBef>
            </a:pPr>
            <a:r>
              <a:rPr lang="en-US" dirty="0" smtClean="0"/>
              <a:t>Awarded by state legislature</a:t>
            </a:r>
          </a:p>
          <a:p>
            <a:pPr>
              <a:spcBef>
                <a:spcPts val="1800"/>
              </a:spcBef>
            </a:pPr>
            <a:r>
              <a:rPr lang="en-US" b="1" dirty="0" smtClean="0"/>
              <a:t>Massachusetts</a:t>
            </a:r>
          </a:p>
          <a:p>
            <a:pPr lvl="1">
              <a:spcBef>
                <a:spcPts val="0"/>
              </a:spcBef>
            </a:pPr>
            <a:r>
              <a:rPr lang="en-US" dirty="0" smtClean="0"/>
              <a:t>Prevention and Wellness Trust</a:t>
            </a:r>
          </a:p>
          <a:p>
            <a:pPr lvl="2">
              <a:spcBef>
                <a:spcPts val="0"/>
              </a:spcBef>
            </a:pPr>
            <a:r>
              <a:rPr lang="en-US" dirty="0" smtClean="0"/>
              <a:t>Part of state healthcare reform, funded by tax on hospitals</a:t>
            </a:r>
          </a:p>
          <a:p>
            <a:pPr marL="0" indent="0">
              <a:buNone/>
            </a:pPr>
            <a:endParaRPr lang="en-US" dirty="0"/>
          </a:p>
        </p:txBody>
      </p:sp>
    </p:spTree>
    <p:extLst>
      <p:ext uri="{BB962C8B-B14F-4D97-AF65-F5344CB8AC3E}">
        <p14:creationId xmlns:p14="http://schemas.microsoft.com/office/powerpoint/2010/main" val="2040457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Doubts and Drivers</a:t>
            </a:r>
            <a:endParaRPr lang="en-US" b="1" dirty="0"/>
          </a:p>
        </p:txBody>
      </p:sp>
      <p:sp>
        <p:nvSpPr>
          <p:cNvPr id="3" name="Content Placeholder 2"/>
          <p:cNvSpPr>
            <a:spLocks noGrp="1"/>
          </p:cNvSpPr>
          <p:nvPr>
            <p:ph sz="quarter" idx="13"/>
          </p:nvPr>
        </p:nvSpPr>
        <p:spPr/>
        <p:txBody>
          <a:bodyPr/>
          <a:lstStyle/>
          <a:p>
            <a:r>
              <a:rPr lang="en-US" dirty="0" smtClean="0"/>
              <a:t>Survey report summarizes information from 117 respondents in 49 states</a:t>
            </a:r>
          </a:p>
          <a:p>
            <a:r>
              <a:rPr lang="en-US" dirty="0"/>
              <a:t>AHIP webinar, </a:t>
            </a:r>
            <a:r>
              <a:rPr lang="en-US" i="1" dirty="0"/>
              <a:t>Health Plan Strategies for Managing Asthma and Reducing Exposure to Environmental Triggers – Key Findings from AHIP’s 2015 Asthma Assessment</a:t>
            </a:r>
            <a:endParaRPr lang="en-US" i="1" dirty="0" smtClean="0"/>
          </a:p>
          <a:p>
            <a:pPr lvl="1"/>
            <a:r>
              <a:rPr lang="en-US" dirty="0">
                <a:hlinkClick r:id="rId2"/>
              </a:rPr>
              <a:t>https://ahip.org/asthma</a:t>
            </a:r>
            <a:r>
              <a:rPr lang="en-US" dirty="0" smtClean="0">
                <a:hlinkClick r:id="rId2"/>
              </a:rPr>
              <a:t>/</a:t>
            </a:r>
            <a:r>
              <a:rPr lang="en-US" dirty="0" smtClean="0"/>
              <a:t> (look for March 17, 2106 webinar under On Demand Webinars)</a:t>
            </a:r>
            <a:endParaRPr lang="en-US" dirty="0"/>
          </a:p>
        </p:txBody>
      </p:sp>
    </p:spTree>
    <p:extLst>
      <p:ext uri="{BB962C8B-B14F-4D97-AF65-F5344CB8AC3E}">
        <p14:creationId xmlns:p14="http://schemas.microsoft.com/office/powerpoint/2010/main" val="612230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CASE STUDIES</a:t>
            </a:r>
            <a:r>
              <a:rPr lang="en-US" dirty="0" smtClean="0"/>
              <a:t/>
            </a:r>
            <a:br>
              <a:rPr lang="en-US" dirty="0" smtClean="0"/>
            </a:br>
            <a:r>
              <a:rPr lang="en-US" dirty="0" smtClean="0"/>
              <a:t>Preliminary Findings</a:t>
            </a:r>
            <a:endParaRPr lang="en-US" dirty="0"/>
          </a:p>
        </p:txBody>
      </p:sp>
      <p:sp>
        <p:nvSpPr>
          <p:cNvPr id="3" name="Content Placeholder 2"/>
          <p:cNvSpPr>
            <a:spLocks noGrp="1"/>
          </p:cNvSpPr>
          <p:nvPr>
            <p:ph idx="1"/>
          </p:nvPr>
        </p:nvSpPr>
        <p:spPr>
          <a:xfrm>
            <a:off x="612648" y="1803400"/>
            <a:ext cx="8153400" cy="4323080"/>
          </a:xfrm>
        </p:spPr>
        <p:txBody>
          <a:bodyPr>
            <a:noAutofit/>
          </a:bodyPr>
          <a:lstStyle/>
          <a:p>
            <a:pPr>
              <a:spcBef>
                <a:spcPts val="0"/>
              </a:spcBef>
            </a:pPr>
            <a:r>
              <a:rPr lang="en-US" sz="2800" b="1" dirty="0" smtClean="0"/>
              <a:t>Relationships matter</a:t>
            </a:r>
          </a:p>
          <a:p>
            <a:pPr lvl="1">
              <a:spcBef>
                <a:spcPts val="0"/>
              </a:spcBef>
            </a:pPr>
            <a:r>
              <a:rPr lang="en-US" sz="2000" dirty="0"/>
              <a:t>B</a:t>
            </a:r>
            <a:r>
              <a:rPr lang="en-US" sz="2000" dirty="0" smtClean="0"/>
              <a:t>oth long-term and opportunistic</a:t>
            </a:r>
          </a:p>
          <a:p>
            <a:pPr lvl="1">
              <a:spcBef>
                <a:spcPts val="0"/>
              </a:spcBef>
            </a:pPr>
            <a:r>
              <a:rPr lang="en-US" sz="2000" dirty="0" smtClean="0"/>
              <a:t>Success often comes from knocking on multiple doors (partnerships)</a:t>
            </a:r>
          </a:p>
          <a:p>
            <a:pPr>
              <a:spcBef>
                <a:spcPts val="0"/>
              </a:spcBef>
            </a:pPr>
            <a:r>
              <a:rPr lang="en-US" sz="2800" b="1" dirty="0" smtClean="0"/>
              <a:t>Differences between asthma and lead</a:t>
            </a:r>
          </a:p>
          <a:p>
            <a:pPr lvl="1">
              <a:spcBef>
                <a:spcPts val="0"/>
              </a:spcBef>
            </a:pPr>
            <a:r>
              <a:rPr lang="en-US" sz="2000" dirty="0" smtClean="0"/>
              <a:t>Emphasis on ROI</a:t>
            </a:r>
          </a:p>
          <a:p>
            <a:pPr lvl="1">
              <a:spcBef>
                <a:spcPts val="0"/>
              </a:spcBef>
            </a:pPr>
            <a:r>
              <a:rPr lang="en-US" sz="2000" dirty="0" smtClean="0"/>
              <a:t>Connection to regulatory infrastructure and integration with clinical services</a:t>
            </a:r>
          </a:p>
          <a:p>
            <a:pPr lvl="1">
              <a:spcBef>
                <a:spcPts val="0"/>
              </a:spcBef>
            </a:pPr>
            <a:r>
              <a:rPr lang="en-US" sz="2000" dirty="0" smtClean="0"/>
              <a:t>Interest from the private sector</a:t>
            </a:r>
          </a:p>
          <a:p>
            <a:pPr>
              <a:spcBef>
                <a:spcPts val="0"/>
              </a:spcBef>
            </a:pPr>
            <a:r>
              <a:rPr lang="en-US" sz="2800" b="1" dirty="0" smtClean="0"/>
              <a:t>There isn’t a single solution</a:t>
            </a:r>
          </a:p>
          <a:p>
            <a:pPr lvl="1">
              <a:spcBef>
                <a:spcPts val="0"/>
              </a:spcBef>
            </a:pPr>
            <a:r>
              <a:rPr lang="en-US" sz="2000" dirty="0" smtClean="0"/>
              <a:t>Depending on the state Medicaid may be the only solution, a complementary solution or not part of the mix at all</a:t>
            </a:r>
          </a:p>
          <a:p>
            <a:pPr lvl="1">
              <a:spcBef>
                <a:spcPts val="0"/>
              </a:spcBef>
            </a:pPr>
            <a:r>
              <a:rPr lang="en-US" sz="2000" dirty="0" smtClean="0"/>
              <a:t>Solutions often not portable between states</a:t>
            </a:r>
          </a:p>
          <a:p>
            <a:pPr lvl="1">
              <a:spcBef>
                <a:spcPts val="0"/>
              </a:spcBef>
            </a:pPr>
            <a:r>
              <a:rPr lang="en-US" sz="2000" dirty="0" smtClean="0"/>
              <a:t>But it IS possible and there are many different ways to get this done</a:t>
            </a:r>
          </a:p>
        </p:txBody>
      </p:sp>
    </p:spTree>
    <p:extLst>
      <p:ext uri="{BB962C8B-B14F-4D97-AF65-F5344CB8AC3E}">
        <p14:creationId xmlns:p14="http://schemas.microsoft.com/office/powerpoint/2010/main" val="41012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CASE STUDIES</a:t>
            </a:r>
            <a:r>
              <a:rPr lang="en-US" dirty="0" smtClean="0"/>
              <a:t/>
            </a:r>
            <a:br>
              <a:rPr lang="en-US" dirty="0" smtClean="0"/>
            </a:br>
            <a:r>
              <a:rPr lang="en-US" dirty="0" smtClean="0"/>
              <a:t>Preliminary Findings</a:t>
            </a:r>
            <a:endParaRPr lang="en-US" dirty="0"/>
          </a:p>
        </p:txBody>
      </p:sp>
      <p:sp>
        <p:nvSpPr>
          <p:cNvPr id="3" name="Content Placeholder 2"/>
          <p:cNvSpPr>
            <a:spLocks noGrp="1"/>
          </p:cNvSpPr>
          <p:nvPr>
            <p:ph idx="1"/>
          </p:nvPr>
        </p:nvSpPr>
        <p:spPr>
          <a:xfrm>
            <a:off x="612648" y="1803400"/>
            <a:ext cx="8153400" cy="4323080"/>
          </a:xfrm>
        </p:spPr>
        <p:txBody>
          <a:bodyPr>
            <a:noAutofit/>
          </a:bodyPr>
          <a:lstStyle/>
          <a:p>
            <a:pPr>
              <a:spcBef>
                <a:spcPts val="0"/>
              </a:spcBef>
            </a:pPr>
            <a:r>
              <a:rPr lang="en-US" sz="2800" b="1" dirty="0" smtClean="0"/>
              <a:t>State level changes need to allow for local innovation</a:t>
            </a:r>
          </a:p>
          <a:p>
            <a:pPr>
              <a:spcBef>
                <a:spcPts val="0"/>
              </a:spcBef>
            </a:pPr>
            <a:r>
              <a:rPr lang="en-US" sz="2800" b="1" dirty="0"/>
              <a:t>Sustainability is tough and ongoing </a:t>
            </a:r>
          </a:p>
          <a:p>
            <a:pPr lvl="1">
              <a:spcBef>
                <a:spcPts val="0"/>
              </a:spcBef>
            </a:pPr>
            <a:r>
              <a:rPr lang="en-US" sz="2000" dirty="0"/>
              <a:t>Leadership changes or changes in health plan priorities can undermine existing coverage; don’t assume that coverage is permanent</a:t>
            </a:r>
          </a:p>
          <a:p>
            <a:pPr>
              <a:spcBef>
                <a:spcPts val="0"/>
              </a:spcBef>
            </a:pPr>
            <a:r>
              <a:rPr lang="en-US" sz="2800" b="1" dirty="0"/>
              <a:t>Workforce capacity and infrastructure concerns</a:t>
            </a:r>
          </a:p>
          <a:p>
            <a:pPr lvl="1">
              <a:spcBef>
                <a:spcPts val="0"/>
              </a:spcBef>
            </a:pPr>
            <a:r>
              <a:rPr lang="en-US" sz="2400" dirty="0"/>
              <a:t>Payers often willing, but infrastructure is often not in place</a:t>
            </a:r>
          </a:p>
          <a:p>
            <a:pPr lvl="1">
              <a:spcBef>
                <a:spcPts val="0"/>
              </a:spcBef>
            </a:pPr>
            <a:r>
              <a:rPr lang="en-US" sz="2400" dirty="0"/>
              <a:t>Often, funding streams don’t pay for training of individuals, and workforce is a key barrier</a:t>
            </a:r>
            <a:endParaRPr lang="en-US" sz="2000" dirty="0"/>
          </a:p>
          <a:p>
            <a:pPr>
              <a:spcBef>
                <a:spcPts val="0"/>
              </a:spcBef>
            </a:pPr>
            <a:r>
              <a:rPr lang="en-US" sz="2800" b="1" dirty="0"/>
              <a:t>Medicaid agencies are </a:t>
            </a:r>
            <a:r>
              <a:rPr lang="en-US" sz="2800" b="1" dirty="0" smtClean="0"/>
              <a:t>busy </a:t>
            </a:r>
            <a:r>
              <a:rPr lang="en-US" sz="2800" b="1" dirty="0"/>
              <a:t>with healthcare reform</a:t>
            </a:r>
          </a:p>
          <a:p>
            <a:pPr lvl="1">
              <a:spcBef>
                <a:spcPts val="0"/>
              </a:spcBef>
            </a:pPr>
            <a:r>
              <a:rPr lang="en-US" sz="2000" dirty="0"/>
              <a:t>Don’t interpret slow response as lack of interest</a:t>
            </a:r>
          </a:p>
          <a:p>
            <a:pPr marL="0" indent="0">
              <a:buNone/>
            </a:pPr>
            <a:endParaRPr lang="en-US" sz="2000" dirty="0" smtClean="0"/>
          </a:p>
        </p:txBody>
      </p:sp>
    </p:spTree>
    <p:extLst>
      <p:ext uri="{BB962C8B-B14F-4D97-AF65-F5344CB8AC3E}">
        <p14:creationId xmlns:p14="http://schemas.microsoft.com/office/powerpoint/2010/main" val="114953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4"/>
          <p:cNvSpPr txBox="1">
            <a:spLocks/>
          </p:cNvSpPr>
          <p:nvPr/>
        </p:nvSpPr>
        <p:spPr>
          <a:xfrm>
            <a:off x="578223" y="504963"/>
            <a:ext cx="6252883" cy="1848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4800" b="1" dirty="0" smtClean="0">
                <a:solidFill>
                  <a:prstClr val="white"/>
                </a:solidFill>
                <a:latin typeface="Arial" panose="020B0604020202020204" pitchFamily="34" charset="0"/>
                <a:cs typeface="Arial" panose="020B0604020202020204" pitchFamily="34" charset="0"/>
              </a:rPr>
              <a:t>AMANDA REDDY</a:t>
            </a:r>
          </a:p>
          <a:p>
            <a:pPr marL="0" indent="0">
              <a:spcBef>
                <a:spcPts val="0"/>
              </a:spcBef>
              <a:buFont typeface="Arial" panose="020B0604020202020204" pitchFamily="34" charset="0"/>
              <a:buNone/>
            </a:pPr>
            <a:r>
              <a:rPr lang="en-US" sz="2400" b="1" dirty="0" smtClean="0">
                <a:solidFill>
                  <a:prstClr val="white"/>
                </a:solidFill>
                <a:latin typeface="Arial" panose="020B0604020202020204" pitchFamily="34" charset="0"/>
                <a:cs typeface="Arial" panose="020B0604020202020204" pitchFamily="34" charset="0"/>
              </a:rPr>
              <a:t>Director of Strategy and Impact</a:t>
            </a:r>
          </a:p>
          <a:p>
            <a:pPr marL="0" indent="0">
              <a:spcBef>
                <a:spcPts val="1200"/>
              </a:spcBef>
              <a:buFont typeface="Arial" panose="020B0604020202020204" pitchFamily="34" charset="0"/>
              <a:buNone/>
            </a:pPr>
            <a:r>
              <a:rPr lang="en-US" sz="2400" b="1" dirty="0" smtClean="0">
                <a:solidFill>
                  <a:prstClr val="white"/>
                </a:solidFill>
                <a:latin typeface="Arial" panose="020B0604020202020204" pitchFamily="34" charset="0"/>
                <a:cs typeface="Arial" panose="020B0604020202020204" pitchFamily="34" charset="0"/>
              </a:rPr>
              <a:t>areddy@nchh.org</a:t>
            </a:r>
            <a:endParaRPr lang="en-US"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811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XeBRcVMBCM8/U_Q1paiyv4I/AAAAAAAALT0/v8UyEO_bI1s/s1600/2%2Bpath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57199"/>
            <a:ext cx="9150616" cy="65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90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XeBRcVMBCM8/U_Q1paiyv4I/AAAAAAAALT0/v8UyEO_bI1s/s1600/2%2Bpath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57199"/>
            <a:ext cx="9150616" cy="65083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7314" y="3738355"/>
            <a:ext cx="6071954" cy="2312822"/>
          </a:xfrm>
          <a:prstGeom prst="rect">
            <a:avLst/>
          </a:prstGeom>
        </p:spPr>
        <p:txBody>
          <a:bodyPr>
            <a:normAutofit/>
          </a:bodyPr>
          <a:lstStyle>
            <a:lvl1pPr algn="l" defTabSz="914400" rtl="0" eaLnBrk="1" latinLnBrk="0" hangingPunct="1">
              <a:lnSpc>
                <a:spcPct val="90000"/>
              </a:lnSpc>
              <a:spcBef>
                <a:spcPct val="0"/>
              </a:spcBef>
              <a:buNone/>
              <a:defRPr sz="4400" b="0" kern="1200">
                <a:solidFill>
                  <a:srgbClr val="004E8C"/>
                </a:solidFill>
                <a:latin typeface="Arial" panose="020B0604020202020204" pitchFamily="34" charset="0"/>
                <a:ea typeface="+mj-ea"/>
                <a:cs typeface="Arial" panose="020B0604020202020204" pitchFamily="34" charset="0"/>
              </a:defRPr>
            </a:lvl1pPr>
          </a:lstStyle>
          <a:p>
            <a:r>
              <a:rPr lang="en-US" sz="6000" b="1" spc="-100" dirty="0" smtClean="0">
                <a:solidFill>
                  <a:prstClr val="white"/>
                </a:solidFill>
              </a:rPr>
              <a:t>Dwell in possibility.</a:t>
            </a:r>
            <a:endParaRPr lang="en-US" sz="6000" b="1" spc="-100" dirty="0">
              <a:solidFill>
                <a:prstClr val="white"/>
              </a:solidFill>
            </a:endParaRPr>
          </a:p>
          <a:p>
            <a:pPr>
              <a:spcBef>
                <a:spcPts val="1200"/>
              </a:spcBef>
            </a:pPr>
            <a:r>
              <a:rPr lang="en-US" sz="1800" b="1" dirty="0" smtClean="0">
                <a:solidFill>
                  <a:prstClr val="white"/>
                </a:solidFill>
                <a:latin typeface="Lucida Handwriting" panose="03010101010101010101" pitchFamily="66" charset="0"/>
              </a:rPr>
              <a:t>Emily Dickinson</a:t>
            </a:r>
            <a:endParaRPr lang="en-US" sz="1100" dirty="0">
              <a:solidFill>
                <a:prstClr val="white"/>
              </a:solidFill>
              <a:latin typeface="Lucida Handwriting" panose="03010101010101010101" pitchFamily="66" charset="0"/>
            </a:endParaRPr>
          </a:p>
        </p:txBody>
      </p:sp>
    </p:spTree>
    <p:extLst>
      <p:ext uri="{BB962C8B-B14F-4D97-AF65-F5344CB8AC3E}">
        <p14:creationId xmlns:p14="http://schemas.microsoft.com/office/powerpoint/2010/main" val="393955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Healthy Homes and Healthcare Reform:</a:t>
            </a:r>
            <a:br>
              <a:rPr lang="en-US" dirty="0" smtClean="0"/>
            </a:br>
            <a:r>
              <a:rPr lang="en-US" sz="3600" dirty="0" smtClean="0"/>
              <a:t>Healthcare Financing of Healthy Homes Services</a:t>
            </a:r>
            <a:endParaRPr lang="en-US" sz="3600" dirty="0"/>
          </a:p>
        </p:txBody>
      </p:sp>
      <p:sp>
        <p:nvSpPr>
          <p:cNvPr id="3" name="Content Placeholder 2"/>
          <p:cNvSpPr>
            <a:spLocks noGrp="1"/>
          </p:cNvSpPr>
          <p:nvPr>
            <p:ph sz="quarter" idx="13"/>
          </p:nvPr>
        </p:nvSpPr>
        <p:spPr/>
        <p:txBody>
          <a:bodyPr>
            <a:normAutofit/>
          </a:bodyPr>
          <a:lstStyle/>
          <a:p>
            <a:r>
              <a:rPr lang="en-US" dirty="0" smtClean="0"/>
              <a:t>What is the current reimbursement landscape?</a:t>
            </a:r>
          </a:p>
          <a:p>
            <a:pPr lvl="1"/>
            <a:r>
              <a:rPr lang="en-US" dirty="0" smtClean="0"/>
              <a:t>Through lens of asthma and lead</a:t>
            </a:r>
          </a:p>
          <a:p>
            <a:r>
              <a:rPr lang="en-US" dirty="0" smtClean="0"/>
              <a:t>What opportunities exist for state/local agencies or organizations interested in exploring healthcare financing of healthy homes services?</a:t>
            </a:r>
          </a:p>
        </p:txBody>
      </p:sp>
      <p:sp>
        <p:nvSpPr>
          <p:cNvPr id="4" name="Rectangle 3"/>
          <p:cNvSpPr/>
          <p:nvPr/>
        </p:nvSpPr>
        <p:spPr>
          <a:xfrm>
            <a:off x="872151" y="5814212"/>
            <a:ext cx="7266914" cy="900246"/>
          </a:xfrm>
          <a:prstGeom prst="rect">
            <a:avLst/>
          </a:prstGeom>
        </p:spPr>
        <p:txBody>
          <a:bodyPr wrap="square">
            <a:spAutoFit/>
          </a:bodyPr>
          <a:lstStyle/>
          <a:p>
            <a:pPr algn="ctr"/>
            <a:r>
              <a:rPr lang="en-US" sz="1050" i="1" dirty="0">
                <a:solidFill>
                  <a:srgbClr val="494D52"/>
                </a:solidFill>
                <a:latin typeface="Calibri" panose="020F0502020204030204" pitchFamily="34" charset="0"/>
              </a:rPr>
              <a:t>The resource library, technical briefs and survey were </a:t>
            </a:r>
            <a:r>
              <a:rPr lang="en-US" sz="1050" i="1" dirty="0">
                <a:solidFill>
                  <a:srgbClr val="494D52"/>
                </a:solidFill>
                <a:latin typeface="Calibri" panose="020F0502020204030204" pitchFamily="34" charset="0"/>
              </a:rPr>
              <a:t>made possible through a contract between the American Public Health Association and the National Center for Healthy Housing, funded through cooperative agreement 1U38OT000131 between the Centers for Disease Control and Prevention and the American Public Health Association. The contents of </a:t>
            </a:r>
            <a:r>
              <a:rPr lang="en-US" sz="1050" i="1" dirty="0">
                <a:solidFill>
                  <a:srgbClr val="494D52"/>
                </a:solidFill>
                <a:latin typeface="Calibri" panose="020F0502020204030204" pitchFamily="34" charset="0"/>
              </a:rPr>
              <a:t>the resource library, technical briefs and survey are </a:t>
            </a:r>
            <a:r>
              <a:rPr lang="en-US" sz="1050" i="1" dirty="0">
                <a:solidFill>
                  <a:srgbClr val="494D52"/>
                </a:solidFill>
                <a:latin typeface="Calibri" panose="020F0502020204030204" pitchFamily="34" charset="0"/>
              </a:rPr>
              <a:t>solely the responsibility of the authors and do not necessarily represent the official views of the American Public Health Association or the Centers for Disease Control and Prevention.</a:t>
            </a:r>
            <a:endParaRPr lang="en-US" sz="105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821366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Medicaid 101</a:t>
            </a:r>
            <a:endParaRPr lang="en-US" sz="4800" b="1" dirty="0"/>
          </a:p>
        </p:txBody>
      </p:sp>
      <p:sp>
        <p:nvSpPr>
          <p:cNvPr id="3" name="Content Placeholder 2"/>
          <p:cNvSpPr>
            <a:spLocks noGrp="1"/>
          </p:cNvSpPr>
          <p:nvPr>
            <p:ph sz="quarter" idx="13"/>
          </p:nvPr>
        </p:nvSpPr>
        <p:spPr>
          <a:xfrm>
            <a:off x="609600" y="1803400"/>
            <a:ext cx="8267272" cy="4879502"/>
          </a:xfrm>
        </p:spPr>
        <p:txBody>
          <a:bodyPr>
            <a:normAutofit lnSpcReduction="10000"/>
          </a:bodyPr>
          <a:lstStyle/>
          <a:p>
            <a:r>
              <a:rPr lang="en-US" i="1" dirty="0" smtClean="0"/>
              <a:t>Medicaid is the nation’s main public health insurance program for low-income people of </a:t>
            </a:r>
            <a:r>
              <a:rPr lang="en-US" b="1" i="1" dirty="0" smtClean="0"/>
              <a:t>all ages</a:t>
            </a:r>
            <a:r>
              <a:rPr lang="en-US" i="1" dirty="0" smtClean="0"/>
              <a:t>.</a:t>
            </a:r>
          </a:p>
          <a:p>
            <a:pPr>
              <a:spcBef>
                <a:spcPts val="1800"/>
              </a:spcBef>
            </a:pPr>
            <a:r>
              <a:rPr lang="en-US" i="1" dirty="0" smtClean="0"/>
              <a:t>Medicaid is financed through a federal-state partnership, and </a:t>
            </a:r>
            <a:r>
              <a:rPr lang="en-US" b="1" i="1" dirty="0" smtClean="0"/>
              <a:t>each state designs and operates its own program </a:t>
            </a:r>
            <a:r>
              <a:rPr lang="en-US" i="1" dirty="0" smtClean="0"/>
              <a:t>within broad federal guidelines.</a:t>
            </a:r>
          </a:p>
          <a:p>
            <a:r>
              <a:rPr lang="en-US" i="1" dirty="0" smtClean="0"/>
              <a:t>States have traditionally provided benefits using a fee-for-service system, but Medicaid benefits have been </a:t>
            </a:r>
            <a:r>
              <a:rPr lang="en-US" b="1" i="1" dirty="0" smtClean="0"/>
              <a:t>increasingly offered through a managed care delivery system</a:t>
            </a:r>
            <a:r>
              <a:rPr lang="en-US" i="1" dirty="0" smtClean="0"/>
              <a:t>.</a:t>
            </a:r>
          </a:p>
        </p:txBody>
      </p:sp>
    </p:spTree>
    <p:extLst>
      <p:ext uri="{BB962C8B-B14F-4D97-AF65-F5344CB8AC3E}">
        <p14:creationId xmlns:p14="http://schemas.microsoft.com/office/powerpoint/2010/main" val="1129071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2504701"/>
            <a:ext cx="7956462" cy="3340287"/>
          </a:xfrm>
          <a:prstGeom prst="rect">
            <a:avLst/>
          </a:prstGeom>
          <a:solidFill>
            <a:srgbClr val="DA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b="1" dirty="0" smtClean="0"/>
              <a:t>National Health Policy Context</a:t>
            </a:r>
            <a:endParaRPr lang="en-US" b="1" dirty="0"/>
          </a:p>
        </p:txBody>
      </p:sp>
      <p:sp>
        <p:nvSpPr>
          <p:cNvPr id="3" name="Content Placeholder 2"/>
          <p:cNvSpPr>
            <a:spLocks noGrp="1"/>
          </p:cNvSpPr>
          <p:nvPr>
            <p:ph idx="4294967295"/>
          </p:nvPr>
        </p:nvSpPr>
        <p:spPr>
          <a:xfrm>
            <a:off x="448235" y="2683996"/>
            <a:ext cx="4188903" cy="838200"/>
          </a:xfrm>
        </p:spPr>
        <p:txBody>
          <a:bodyPr>
            <a:noAutofit/>
          </a:bodyPr>
          <a:lstStyle/>
          <a:p>
            <a:pPr marL="0" indent="0" algn="ctr">
              <a:lnSpc>
                <a:spcPct val="80000"/>
              </a:lnSpc>
              <a:spcBef>
                <a:spcPts val="0"/>
              </a:spcBef>
              <a:buNone/>
            </a:pPr>
            <a:r>
              <a:rPr lang="en-US" sz="8000" b="1" dirty="0" smtClean="0">
                <a:solidFill>
                  <a:schemeClr val="bg1"/>
                </a:solidFill>
              </a:rPr>
              <a:t>The Triple Aim</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17610" r="16657"/>
          <a:stretch/>
        </p:blipFill>
        <p:spPr>
          <a:xfrm>
            <a:off x="3886201" y="1718937"/>
            <a:ext cx="4841226" cy="4911814"/>
          </a:xfrm>
          <a:prstGeom prst="rect">
            <a:avLst/>
          </a:prstGeom>
        </p:spPr>
      </p:pic>
    </p:spTree>
    <p:extLst>
      <p:ext uri="{BB962C8B-B14F-4D97-AF65-F5344CB8AC3E}">
        <p14:creationId xmlns:p14="http://schemas.microsoft.com/office/powerpoint/2010/main" val="2645816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Typical Avenues</a:t>
            </a:r>
            <a:br>
              <a:rPr lang="en-US" b="1" dirty="0" smtClean="0"/>
            </a:br>
            <a:r>
              <a:rPr lang="en-US" sz="3100" b="1" dirty="0" smtClean="0"/>
              <a:t>Healthcare Financing of Healthy Homes Services</a:t>
            </a:r>
            <a:endParaRPr lang="en-US" sz="3100" b="1" dirty="0"/>
          </a:p>
        </p:txBody>
      </p:sp>
      <p:sp>
        <p:nvSpPr>
          <p:cNvPr id="3" name="Content Placeholder 2"/>
          <p:cNvSpPr>
            <a:spLocks noGrp="1"/>
          </p:cNvSpPr>
          <p:nvPr>
            <p:ph sz="quarter" idx="13"/>
          </p:nvPr>
        </p:nvSpPr>
        <p:spPr>
          <a:xfrm>
            <a:off x="609600" y="1803400"/>
            <a:ext cx="8153400" cy="4906682"/>
          </a:xfrm>
        </p:spPr>
        <p:txBody>
          <a:bodyPr>
            <a:normAutofit fontScale="92500" lnSpcReduction="10000"/>
          </a:bodyPr>
          <a:lstStyle/>
          <a:p>
            <a:r>
              <a:rPr lang="en-US" dirty="0" smtClean="0">
                <a:solidFill>
                  <a:schemeClr val="tx1">
                    <a:lumMod val="75000"/>
                    <a:lumOff val="25000"/>
                  </a:schemeClr>
                </a:solidFill>
              </a:rPr>
              <a:t>Medicaid Managed Care contracts or incentives</a:t>
            </a:r>
          </a:p>
          <a:p>
            <a:r>
              <a:rPr lang="en-US" dirty="0">
                <a:solidFill>
                  <a:schemeClr val="tx1">
                    <a:lumMod val="75000"/>
                    <a:lumOff val="25000"/>
                  </a:schemeClr>
                </a:solidFill>
              </a:rPr>
              <a:t>Individual </a:t>
            </a:r>
            <a:r>
              <a:rPr lang="en-US" dirty="0" smtClean="0">
                <a:solidFill>
                  <a:schemeClr val="tx1">
                    <a:lumMod val="75000"/>
                    <a:lumOff val="25000"/>
                  </a:schemeClr>
                </a:solidFill>
              </a:rPr>
              <a:t>MCO use </a:t>
            </a:r>
            <a:r>
              <a:rPr lang="en-US" dirty="0">
                <a:solidFill>
                  <a:schemeClr val="tx1">
                    <a:lumMod val="75000"/>
                    <a:lumOff val="25000"/>
                  </a:schemeClr>
                </a:solidFill>
              </a:rPr>
              <a:t>of administrative expenses</a:t>
            </a:r>
          </a:p>
          <a:p>
            <a:r>
              <a:rPr lang="en-US" dirty="0" smtClean="0">
                <a:solidFill>
                  <a:schemeClr val="tx1">
                    <a:lumMod val="75000"/>
                    <a:lumOff val="25000"/>
                  </a:schemeClr>
                </a:solidFill>
              </a:rPr>
              <a:t>Reimbursement for direct services</a:t>
            </a:r>
          </a:p>
          <a:p>
            <a:r>
              <a:rPr lang="en-US" dirty="0" smtClean="0">
                <a:solidFill>
                  <a:schemeClr val="tx1">
                    <a:lumMod val="75000"/>
                    <a:lumOff val="25000"/>
                  </a:schemeClr>
                </a:solidFill>
              </a:rPr>
              <a:t>Medicaid Administrative Claiming</a:t>
            </a:r>
          </a:p>
          <a:p>
            <a:r>
              <a:rPr lang="en-US" dirty="0" smtClean="0">
                <a:solidFill>
                  <a:schemeClr val="tx1">
                    <a:lumMod val="75000"/>
                    <a:lumOff val="25000"/>
                  </a:schemeClr>
                </a:solidFill>
              </a:rPr>
              <a:t>Other programs and emerging opportunities</a:t>
            </a:r>
          </a:p>
          <a:p>
            <a:pPr lvl="1">
              <a:lnSpc>
                <a:spcPct val="90000"/>
              </a:lnSpc>
            </a:pPr>
            <a:r>
              <a:rPr lang="en-US" dirty="0" smtClean="0">
                <a:solidFill>
                  <a:schemeClr val="tx1">
                    <a:lumMod val="75000"/>
                    <a:lumOff val="25000"/>
                  </a:schemeClr>
                </a:solidFill>
              </a:rPr>
              <a:t>EPSDT</a:t>
            </a:r>
          </a:p>
          <a:p>
            <a:pPr lvl="1">
              <a:lnSpc>
                <a:spcPct val="90000"/>
              </a:lnSpc>
            </a:pPr>
            <a:r>
              <a:rPr lang="en-US" dirty="0" smtClean="0">
                <a:solidFill>
                  <a:schemeClr val="tx1">
                    <a:lumMod val="75000"/>
                    <a:lumOff val="25000"/>
                  </a:schemeClr>
                </a:solidFill>
              </a:rPr>
              <a:t>Health homes</a:t>
            </a:r>
          </a:p>
          <a:p>
            <a:pPr lvl="1">
              <a:lnSpc>
                <a:spcPct val="90000"/>
              </a:lnSpc>
            </a:pPr>
            <a:r>
              <a:rPr lang="en-US" dirty="0" smtClean="0">
                <a:solidFill>
                  <a:schemeClr val="tx1">
                    <a:lumMod val="75000"/>
                    <a:lumOff val="25000"/>
                  </a:schemeClr>
                </a:solidFill>
              </a:rPr>
              <a:t>Accountable Care Organizations (ACOs)</a:t>
            </a:r>
          </a:p>
          <a:p>
            <a:pPr lvl="1">
              <a:lnSpc>
                <a:spcPct val="90000"/>
              </a:lnSpc>
            </a:pPr>
            <a:r>
              <a:rPr lang="en-US" dirty="0" smtClean="0">
                <a:solidFill>
                  <a:schemeClr val="tx1">
                    <a:lumMod val="75000"/>
                    <a:lumOff val="25000"/>
                  </a:schemeClr>
                </a:solidFill>
              </a:rPr>
              <a:t>DSRIP funding pools</a:t>
            </a:r>
          </a:p>
          <a:p>
            <a:pPr lvl="1">
              <a:lnSpc>
                <a:spcPct val="90000"/>
              </a:lnSpc>
            </a:pPr>
            <a:r>
              <a:rPr lang="en-US" dirty="0" smtClean="0">
                <a:solidFill>
                  <a:schemeClr val="tx1">
                    <a:lumMod val="75000"/>
                    <a:lumOff val="25000"/>
                  </a:schemeClr>
                </a:solidFill>
              </a:rPr>
              <a:t>Essential Health Benefits Rule change</a:t>
            </a:r>
          </a:p>
          <a:p>
            <a:pPr lvl="1">
              <a:lnSpc>
                <a:spcPct val="90000"/>
              </a:lnSpc>
            </a:pPr>
            <a:r>
              <a:rPr lang="en-US" dirty="0" smtClean="0">
                <a:solidFill>
                  <a:schemeClr val="tx1">
                    <a:lumMod val="75000"/>
                    <a:lumOff val="25000"/>
                  </a:schemeClr>
                </a:solidFill>
              </a:rPr>
              <a:t>Hospital Community Benefits</a:t>
            </a:r>
          </a:p>
          <a:p>
            <a:pPr lvl="1">
              <a:lnSpc>
                <a:spcPct val="90000"/>
              </a:lnSpc>
            </a:pPr>
            <a:r>
              <a:rPr lang="en-US" dirty="0" smtClean="0">
                <a:solidFill>
                  <a:schemeClr val="tx1">
                    <a:lumMod val="75000"/>
                    <a:lumOff val="25000"/>
                  </a:schemeClr>
                </a:solidFill>
              </a:rPr>
              <a:t>Social Impact Bonds</a:t>
            </a:r>
          </a:p>
        </p:txBody>
      </p:sp>
    </p:spTree>
    <p:extLst>
      <p:ext uri="{BB962C8B-B14F-4D97-AF65-F5344CB8AC3E}">
        <p14:creationId xmlns:p14="http://schemas.microsoft.com/office/powerpoint/2010/main" val="1173394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Typical Avenues</a:t>
            </a:r>
            <a:br>
              <a:rPr lang="en-US" b="1" dirty="0" smtClean="0"/>
            </a:br>
            <a:r>
              <a:rPr lang="en-US" sz="3100" b="1" dirty="0" smtClean="0"/>
              <a:t>Healthcare Financing of Healthy Homes Services</a:t>
            </a:r>
            <a:endParaRPr lang="en-US" sz="3100" b="1" dirty="0"/>
          </a:p>
        </p:txBody>
      </p:sp>
      <p:sp>
        <p:nvSpPr>
          <p:cNvPr id="3" name="Content Placeholder 2"/>
          <p:cNvSpPr>
            <a:spLocks noGrp="1"/>
          </p:cNvSpPr>
          <p:nvPr>
            <p:ph sz="quarter" idx="13"/>
          </p:nvPr>
        </p:nvSpPr>
        <p:spPr>
          <a:xfrm>
            <a:off x="609600" y="1803400"/>
            <a:ext cx="8153400" cy="4906682"/>
          </a:xfrm>
        </p:spPr>
        <p:txBody>
          <a:bodyPr>
            <a:normAutofit fontScale="92500" lnSpcReduction="20000"/>
          </a:bodyPr>
          <a:lstStyle/>
          <a:p>
            <a:r>
              <a:rPr lang="en-US" dirty="0" smtClean="0">
                <a:solidFill>
                  <a:schemeClr val="tx1">
                    <a:lumMod val="75000"/>
                    <a:lumOff val="25000"/>
                  </a:schemeClr>
                </a:solidFill>
              </a:rPr>
              <a:t>Medicaid Managed Care contracts or incentives</a:t>
            </a:r>
          </a:p>
          <a:p>
            <a:r>
              <a:rPr lang="en-US" b="1" dirty="0">
                <a:solidFill>
                  <a:srgbClr val="C00000"/>
                </a:solidFill>
              </a:rPr>
              <a:t>Individual </a:t>
            </a:r>
            <a:r>
              <a:rPr lang="en-US" b="1" dirty="0" smtClean="0">
                <a:solidFill>
                  <a:srgbClr val="C00000"/>
                </a:solidFill>
              </a:rPr>
              <a:t>MCO use </a:t>
            </a:r>
            <a:r>
              <a:rPr lang="en-US" b="1" dirty="0">
                <a:solidFill>
                  <a:srgbClr val="C00000"/>
                </a:solidFill>
              </a:rPr>
              <a:t>of administrative expenses</a:t>
            </a:r>
          </a:p>
          <a:p>
            <a:r>
              <a:rPr lang="en-US" b="1" dirty="0" smtClean="0">
                <a:solidFill>
                  <a:srgbClr val="C00000"/>
                </a:solidFill>
              </a:rPr>
              <a:t>Reimbursement for direct services</a:t>
            </a:r>
          </a:p>
          <a:p>
            <a:r>
              <a:rPr lang="en-US" b="1" dirty="0" smtClean="0">
                <a:solidFill>
                  <a:srgbClr val="C00000"/>
                </a:solidFill>
              </a:rPr>
              <a:t>Medicaid Administrative Claiming</a:t>
            </a:r>
          </a:p>
          <a:p>
            <a:r>
              <a:rPr lang="en-US" dirty="0" smtClean="0">
                <a:solidFill>
                  <a:schemeClr val="tx1">
                    <a:lumMod val="75000"/>
                    <a:lumOff val="25000"/>
                  </a:schemeClr>
                </a:solidFill>
              </a:rPr>
              <a:t>Other programs and emerging opportunities</a:t>
            </a:r>
          </a:p>
          <a:p>
            <a:pPr lvl="1">
              <a:lnSpc>
                <a:spcPct val="90000"/>
              </a:lnSpc>
            </a:pPr>
            <a:r>
              <a:rPr lang="en-US" b="1" dirty="0" smtClean="0">
                <a:solidFill>
                  <a:srgbClr val="C00000"/>
                </a:solidFill>
              </a:rPr>
              <a:t>EPSDT</a:t>
            </a:r>
          </a:p>
          <a:p>
            <a:pPr lvl="1">
              <a:lnSpc>
                <a:spcPct val="90000"/>
              </a:lnSpc>
            </a:pPr>
            <a:r>
              <a:rPr lang="en-US" dirty="0" smtClean="0">
                <a:solidFill>
                  <a:schemeClr val="tx1">
                    <a:lumMod val="75000"/>
                    <a:lumOff val="25000"/>
                  </a:schemeClr>
                </a:solidFill>
              </a:rPr>
              <a:t>Health homes</a:t>
            </a:r>
          </a:p>
          <a:p>
            <a:pPr lvl="1">
              <a:lnSpc>
                <a:spcPct val="90000"/>
              </a:lnSpc>
            </a:pPr>
            <a:r>
              <a:rPr lang="en-US" b="1" dirty="0" smtClean="0">
                <a:solidFill>
                  <a:srgbClr val="C00000"/>
                </a:solidFill>
              </a:rPr>
              <a:t>Accountable Care Organizations (ACOs)</a:t>
            </a:r>
          </a:p>
          <a:p>
            <a:pPr lvl="1">
              <a:lnSpc>
                <a:spcPct val="90000"/>
              </a:lnSpc>
            </a:pPr>
            <a:r>
              <a:rPr lang="en-US" dirty="0" smtClean="0">
                <a:solidFill>
                  <a:schemeClr val="tx1">
                    <a:lumMod val="75000"/>
                    <a:lumOff val="25000"/>
                  </a:schemeClr>
                </a:solidFill>
              </a:rPr>
              <a:t>DSRIP funding pools</a:t>
            </a:r>
          </a:p>
          <a:p>
            <a:pPr lvl="1">
              <a:lnSpc>
                <a:spcPct val="90000"/>
              </a:lnSpc>
            </a:pPr>
            <a:r>
              <a:rPr lang="en-US" dirty="0" smtClean="0">
                <a:solidFill>
                  <a:schemeClr val="tx1">
                    <a:lumMod val="75000"/>
                    <a:lumOff val="25000"/>
                  </a:schemeClr>
                </a:solidFill>
              </a:rPr>
              <a:t>Essential Health Benefits Rule change</a:t>
            </a:r>
          </a:p>
          <a:p>
            <a:pPr lvl="1">
              <a:lnSpc>
                <a:spcPct val="90000"/>
              </a:lnSpc>
            </a:pPr>
            <a:r>
              <a:rPr lang="en-US" b="1" dirty="0" smtClean="0">
                <a:solidFill>
                  <a:srgbClr val="C00000"/>
                </a:solidFill>
              </a:rPr>
              <a:t>Hospital Community Benefits</a:t>
            </a:r>
          </a:p>
          <a:p>
            <a:pPr lvl="1">
              <a:lnSpc>
                <a:spcPct val="90000"/>
              </a:lnSpc>
            </a:pPr>
            <a:r>
              <a:rPr lang="en-US" b="1" dirty="0" smtClean="0">
                <a:solidFill>
                  <a:srgbClr val="C00000"/>
                </a:solidFill>
              </a:rPr>
              <a:t>Social Impact Bonds</a:t>
            </a:r>
          </a:p>
        </p:txBody>
      </p:sp>
      <p:sp>
        <p:nvSpPr>
          <p:cNvPr id="4" name="TextBox 3"/>
          <p:cNvSpPr txBox="1"/>
          <p:nvPr/>
        </p:nvSpPr>
        <p:spPr>
          <a:xfrm>
            <a:off x="7057463" y="4217277"/>
            <a:ext cx="1801906" cy="2640723"/>
          </a:xfrm>
          <a:prstGeom prst="rect">
            <a:avLst/>
          </a:prstGeom>
          <a:solidFill>
            <a:srgbClr val="C00000"/>
          </a:solidFill>
        </p:spPr>
        <p:txBody>
          <a:bodyPr wrap="square" rtlCol="0">
            <a:spAutoFit/>
          </a:bodyPr>
          <a:lstStyle/>
          <a:p>
            <a:pPr algn="ctr">
              <a:lnSpc>
                <a:spcPct val="90000"/>
              </a:lnSpc>
            </a:pPr>
            <a:endParaRPr lang="en-US" b="1" dirty="0">
              <a:solidFill>
                <a:prstClr val="white"/>
              </a:solidFill>
            </a:endParaRPr>
          </a:p>
          <a:p>
            <a:pPr algn="ctr">
              <a:lnSpc>
                <a:spcPct val="90000"/>
              </a:lnSpc>
            </a:pPr>
            <a:endParaRPr lang="en-US" b="1" dirty="0">
              <a:solidFill>
                <a:prstClr val="white"/>
              </a:solidFill>
            </a:endParaRPr>
          </a:p>
          <a:p>
            <a:pPr algn="ctr">
              <a:lnSpc>
                <a:spcPct val="90000"/>
              </a:lnSpc>
            </a:pPr>
            <a:endParaRPr lang="en-US" b="1" dirty="0">
              <a:solidFill>
                <a:prstClr val="white"/>
              </a:solidFill>
            </a:endParaRPr>
          </a:p>
          <a:p>
            <a:pPr algn="ctr">
              <a:lnSpc>
                <a:spcPct val="90000"/>
              </a:lnSpc>
            </a:pPr>
            <a:endParaRPr lang="en-US" b="1" dirty="0">
              <a:solidFill>
                <a:prstClr val="white"/>
              </a:solidFill>
            </a:endParaRPr>
          </a:p>
          <a:p>
            <a:pPr algn="ctr">
              <a:lnSpc>
                <a:spcPct val="90000"/>
              </a:lnSpc>
            </a:pPr>
            <a:r>
              <a:rPr lang="en-US" sz="2800" b="1" dirty="0">
                <a:solidFill>
                  <a:prstClr val="white"/>
                </a:solidFill>
              </a:rPr>
              <a:t>Potential for local or regional action</a:t>
            </a:r>
            <a:endParaRPr lang="en-US" sz="2800" b="1" dirty="0">
              <a:solidFill>
                <a:prstClr val="white"/>
              </a:solidFill>
            </a:endParaRPr>
          </a:p>
        </p:txBody>
      </p:sp>
      <p:pic>
        <p:nvPicPr>
          <p:cNvPr id="6" name="Picture 5"/>
          <p:cNvPicPr>
            <a:picLocks noChangeAspect="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sharpenSoften amount="50000"/>
                    </a14:imgEffect>
                    <a14:imgEffect>
                      <a14:saturation sat="68000"/>
                    </a14:imgEffect>
                    <a14:imgEffect>
                      <a14:brightnessContrast bright="100000" contrast="-58000"/>
                    </a14:imgEffect>
                  </a14:imgLayer>
                </a14:imgProps>
              </a:ext>
              <a:ext uri="{28A0092B-C50C-407E-A947-70E740481C1C}">
                <a14:useLocalDpi xmlns:a14="http://schemas.microsoft.com/office/drawing/2010/main"/>
              </a:ext>
            </a:extLst>
          </a:blip>
          <a:stretch>
            <a:fillRect/>
          </a:stretch>
        </p:blipFill>
        <p:spPr>
          <a:xfrm>
            <a:off x="7564842" y="4369995"/>
            <a:ext cx="787147" cy="783333"/>
          </a:xfrm>
          <a:prstGeom prst="rect">
            <a:avLst/>
          </a:prstGeom>
        </p:spPr>
      </p:pic>
    </p:spTree>
    <p:extLst>
      <p:ext uri="{BB962C8B-B14F-4D97-AF65-F5344CB8AC3E}">
        <p14:creationId xmlns:p14="http://schemas.microsoft.com/office/powerpoint/2010/main" val="3589767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HH interim powerpoint_April 2016 (002).potx [Read-Only]" id="{086CA841-4907-484A-8942-0F723F1E3AF7}" vid="{56C2867A-D173-4E31-AF6F-578607A3E4CA}"/>
    </a:ext>
  </a:extLst>
</a:theme>
</file>

<file path=ppt/theme/theme3.xml><?xml version="1.0" encoding="utf-8"?>
<a:theme xmlns:a="http://schemas.openxmlformats.org/drawingml/2006/main" name="TS010176930">
  <a:themeElements>
    <a:clrScheme name="Custom 3">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0000"/>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1592</Words>
  <Application>Microsoft Office PowerPoint</Application>
  <PresentationFormat>On-screen Show (4:3)</PresentationFormat>
  <Paragraphs>228</Paragraphs>
  <Slides>35</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35</vt:i4>
      </vt:variant>
    </vt:vector>
  </HeadingPairs>
  <TitlesOfParts>
    <vt:vector size="47" baseType="lpstr">
      <vt:lpstr>ＭＳ Ｐゴシック</vt:lpstr>
      <vt:lpstr>Arial</vt:lpstr>
      <vt:lpstr>Calibri</vt:lpstr>
      <vt:lpstr>Calibri Light</vt:lpstr>
      <vt:lpstr>Goudy</vt:lpstr>
      <vt:lpstr>Lucida Handwriting</vt:lpstr>
      <vt:lpstr>Tw Cen MT</vt:lpstr>
      <vt:lpstr>Wingdings</vt:lpstr>
      <vt:lpstr>Wingdings 2</vt:lpstr>
      <vt:lpstr>1_Office Theme</vt:lpstr>
      <vt:lpstr>10_Office Theme</vt:lpstr>
      <vt:lpstr>TS010176930</vt:lpstr>
      <vt:lpstr>Reimbursement Landscape</vt:lpstr>
      <vt:lpstr>Healthcare Financing of Home-Based Asthma Services</vt:lpstr>
      <vt:lpstr>But wait!   I’m not a(n)…  …healthcare provider  …managed care plan  …economist</vt:lpstr>
      <vt:lpstr>PowerPoint Presentation</vt:lpstr>
      <vt:lpstr>Healthy Homes and Healthcare Reform: Healthcare Financing of Healthy Homes Services</vt:lpstr>
      <vt:lpstr>Medicaid 101</vt:lpstr>
      <vt:lpstr>National Health Policy Context</vt:lpstr>
      <vt:lpstr>Typical Avenues Healthcare Financing of Healthy Homes Services</vt:lpstr>
      <vt:lpstr>Typical Avenues Healthcare Financing of Healthy Homes Services</vt:lpstr>
      <vt:lpstr>Typical Avenues Healthcare Financing of Healthy Homes Services</vt:lpstr>
      <vt:lpstr>Managed Care</vt:lpstr>
      <vt:lpstr>EXAMPLE: Managed Care Contract</vt:lpstr>
      <vt:lpstr>EXAMPLE: Administrative Expense</vt:lpstr>
      <vt:lpstr>Mechanisms for Change</vt:lpstr>
      <vt:lpstr>SPAs and Waivers</vt:lpstr>
      <vt:lpstr>EXAMPLE: State Plan Amendment</vt:lpstr>
      <vt:lpstr>EXAMPLE: Waivers: Bundled Payment</vt:lpstr>
      <vt:lpstr>EXAMPLE: Waivers: Delivery System Reform Incentive Payment</vt:lpstr>
      <vt:lpstr>EMERGING OPPORTUNITIES The evolving healthcare landscape</vt:lpstr>
      <vt:lpstr>EMERGING OPPORTUNITIES The evolving healthcare landscape</vt:lpstr>
      <vt:lpstr>State Medicaid Policies:  2014 Survey</vt:lpstr>
      <vt:lpstr>Reimbursement by the numbers: Home-based asthma services</vt:lpstr>
      <vt:lpstr>Who is eligible for these services? Among 13 states with home-based asthma services in place (select all that apply)</vt:lpstr>
      <vt:lpstr>What services are reimbursable? Among 13 states with home-based asthma services in place (select all that apply)</vt:lpstr>
      <vt:lpstr>What type of staff provide services? Among 13 states with home-based asthma services in place (select all that apply)</vt:lpstr>
      <vt:lpstr>Who is billing for these services?  Among 13 states with home-based asthma services in place (select all that apply)</vt:lpstr>
      <vt:lpstr>EXAMPLE: Aetna’s Delaware Physician’s Care, Inc </vt:lpstr>
      <vt:lpstr>How many visits?  How much reimbursement?</vt:lpstr>
      <vt:lpstr>Other healthcare financing</vt:lpstr>
      <vt:lpstr>EXAMPLES Other Sustainable Financing</vt:lpstr>
      <vt:lpstr>Doubts and Drivers</vt:lpstr>
      <vt:lpstr>CASE STUDIES Preliminary Findings</vt:lpstr>
      <vt:lpstr>CASE STUDIES Preliminary Findings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Reimbursement Landscape</dc:title>
  <dc:creator>Melissa Frohna</dc:creator>
  <cp:lastModifiedBy>Melissa Frohna</cp:lastModifiedBy>
  <cp:revision>1</cp:revision>
  <dcterms:created xsi:type="dcterms:W3CDTF">2016-06-16T15:36:35Z</dcterms:created>
  <dcterms:modified xsi:type="dcterms:W3CDTF">2016-06-16T15:36:58Z</dcterms:modified>
</cp:coreProperties>
</file>