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1CC9-CD8A-43F7-A2D4-2E1466B36161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C30E-F6AD-453A-8547-2FFE0306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55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4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49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68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98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14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12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09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791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0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68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01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22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384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771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318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95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30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657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051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3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407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617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432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579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93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372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307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516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863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332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30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971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819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044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583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151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630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086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544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2841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6247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77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785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75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8289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384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386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1135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981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7800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1854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7393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7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2946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7294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99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8047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0077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2747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7939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7287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206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4732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26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1639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1867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5469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8805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7361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9959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3387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5862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9965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5252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56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7267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0152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8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36369" y="1791291"/>
            <a:ext cx="4054475" cy="4135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9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367" y="276379"/>
            <a:ext cx="1159926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381" y="1589673"/>
            <a:ext cx="11175237" cy="433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#!docketDetail%3BD%3DHUD-2015-01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.gov/healthyhomes" TargetMode="Externa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j.ashley@hud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7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enneth.Ray@dph.ga.gov" TargetMode="External"/><Relationship Id="rId5" Type="http://schemas.openxmlformats.org/officeDocument/2006/relationships/hyperlink" Target="mailto:Oluwayomi.Fabayo@dph.ga.gov" TargetMode="External"/><Relationship Id="rId4" Type="http://schemas.openxmlformats.org/officeDocument/2006/relationships/image" Target="../media/image6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583" y="3364738"/>
            <a:ext cx="11235055" cy="245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7015"/>
              </a:lnSpc>
            </a:pPr>
            <a:r>
              <a:rPr sz="6000" spc="-160" dirty="0">
                <a:solidFill>
                  <a:prstClr val="black"/>
                </a:solidFill>
                <a:cs typeface="Calibri"/>
              </a:rPr>
              <a:t>P</a:t>
            </a:r>
            <a:r>
              <a:rPr sz="6000" spc="-65" dirty="0">
                <a:solidFill>
                  <a:prstClr val="black"/>
                </a:solidFill>
                <a:cs typeface="Calibri"/>
              </a:rPr>
              <a:t>e</a:t>
            </a:r>
            <a:r>
              <a:rPr sz="6000" spc="-95" dirty="0">
                <a:solidFill>
                  <a:prstClr val="black"/>
                </a:solidFill>
                <a:cs typeface="Calibri"/>
              </a:rPr>
              <a:t>t</a:t>
            </a:r>
            <a:r>
              <a:rPr sz="6000" spc="-25" dirty="0">
                <a:solidFill>
                  <a:prstClr val="black"/>
                </a:solidFill>
                <a:cs typeface="Calibri"/>
              </a:rPr>
              <a:t>er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dirty="0">
                <a:solidFill>
                  <a:prstClr val="black"/>
                </a:solidFill>
                <a:cs typeface="Calibri"/>
              </a:rPr>
              <a:t>Ashl</a:t>
            </a:r>
            <a:r>
              <a:rPr sz="60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spc="-470" dirty="0">
                <a:solidFill>
                  <a:prstClr val="black"/>
                </a:solidFill>
                <a:cs typeface="Calibri"/>
              </a:rPr>
              <a:t>y</a:t>
            </a:r>
            <a:r>
              <a:rPr sz="60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60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6000" spc="-35" dirty="0">
                <a:solidFill>
                  <a:prstClr val="black"/>
                </a:solidFill>
                <a:cs typeface="Calibri"/>
              </a:rPr>
              <a:t>DrPH</a:t>
            </a:r>
            <a:r>
              <a:rPr sz="60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6000" dirty="0">
                <a:solidFill>
                  <a:prstClr val="black"/>
                </a:solidFill>
                <a:cs typeface="Calibri"/>
              </a:rPr>
              <a:t> 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6000" spc="-90" dirty="0">
                <a:solidFill>
                  <a:prstClr val="black"/>
                </a:solidFill>
                <a:cs typeface="Calibri"/>
              </a:rPr>
              <a:t>r</a:t>
            </a:r>
            <a:r>
              <a:rPr sz="6000" spc="-30" dirty="0">
                <a:solidFill>
                  <a:prstClr val="black"/>
                </a:solidFill>
                <a:cs typeface="Calibri"/>
              </a:rPr>
              <a:t>ec</a:t>
            </a:r>
            <a:r>
              <a:rPr sz="6000" spc="-100" dirty="0">
                <a:solidFill>
                  <a:prstClr val="black"/>
                </a:solidFill>
                <a:cs typeface="Calibri"/>
              </a:rPr>
              <a:t>t</a:t>
            </a:r>
            <a:r>
              <a:rPr sz="6000" spc="-35" dirty="0">
                <a:solidFill>
                  <a:prstClr val="black"/>
                </a:solidFill>
                <a:cs typeface="Calibri"/>
              </a:rPr>
              <a:t>or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marL="1270" algn="ctr">
              <a:lnSpc>
                <a:spcPts val="4490"/>
              </a:lnSpc>
            </a:pPr>
            <a:r>
              <a:rPr sz="4100" spc="-85" dirty="0">
                <a:solidFill>
                  <a:prstClr val="black"/>
                </a:solidFill>
                <a:cs typeface="Calibri"/>
              </a:rPr>
              <a:t>P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4100" dirty="0">
                <a:solidFill>
                  <a:prstClr val="black"/>
                </a:solidFill>
                <a:cs typeface="Calibri"/>
              </a:rPr>
              <a:t>icy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and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4100" dirty="0">
                <a:solidFill>
                  <a:prstClr val="black"/>
                </a:solidFill>
                <a:cs typeface="Calibri"/>
              </a:rPr>
              <a:t>anda</a:t>
            </a:r>
            <a:r>
              <a:rPr sz="41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4100" dirty="0">
                <a:solidFill>
                  <a:prstClr val="black"/>
                </a:solidFill>
                <a:cs typeface="Calibri"/>
              </a:rPr>
              <a:t>s</a:t>
            </a:r>
            <a:r>
              <a:rPr sz="41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dirty="0">
                <a:solidFill>
                  <a:prstClr val="black"/>
                </a:solidFill>
                <a:cs typeface="Calibri"/>
              </a:rPr>
              <a:t>v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sion</a:t>
            </a:r>
            <a:endParaRPr sz="4100">
              <a:solidFill>
                <a:prstClr val="black"/>
              </a:solidFill>
              <a:cs typeface="Calibri"/>
            </a:endParaRPr>
          </a:p>
          <a:p>
            <a:pPr marL="1270" algn="ctr">
              <a:lnSpc>
                <a:spcPts val="4430"/>
              </a:lnSpc>
            </a:pP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fic</a:t>
            </a:r>
            <a:r>
              <a:rPr sz="4100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f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Lea</a:t>
            </a:r>
            <a:r>
              <a:rPr sz="4100" dirty="0">
                <a:solidFill>
                  <a:prstClr val="black"/>
                </a:solidFill>
                <a:cs typeface="Calibri"/>
              </a:rPr>
              <a:t>d</a:t>
            </a:r>
            <a:r>
              <a:rPr sz="41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Ha</a:t>
            </a:r>
            <a:r>
              <a:rPr sz="4100" spc="-70" dirty="0">
                <a:solidFill>
                  <a:prstClr val="black"/>
                </a:solidFill>
                <a:cs typeface="Calibri"/>
              </a:rPr>
              <a:t>z</a:t>
            </a:r>
            <a:r>
              <a:rPr sz="4100" dirty="0">
                <a:solidFill>
                  <a:prstClr val="black"/>
                </a:solidFill>
                <a:cs typeface="Calibri"/>
              </a:rPr>
              <a:t>a</a:t>
            </a:r>
            <a:r>
              <a:rPr sz="41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4100" dirty="0">
                <a:solidFill>
                  <a:prstClr val="black"/>
                </a:solidFill>
                <a:cs typeface="Calibri"/>
              </a:rPr>
              <a:t>d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4100" dirty="0">
                <a:solidFill>
                  <a:prstClr val="black"/>
                </a:solidFill>
                <a:cs typeface="Calibri"/>
              </a:rPr>
              <a:t>t</a:t>
            </a:r>
            <a:r>
              <a:rPr sz="41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l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and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Healt</a:t>
            </a:r>
            <a:r>
              <a:rPr sz="4100" spc="-70" dirty="0">
                <a:solidFill>
                  <a:prstClr val="black"/>
                </a:solidFill>
                <a:cs typeface="Calibri"/>
              </a:rPr>
              <a:t>h</a:t>
            </a:r>
            <a:r>
              <a:rPr sz="4100" dirty="0">
                <a:solidFill>
                  <a:prstClr val="black"/>
                </a:solidFill>
                <a:cs typeface="Calibri"/>
              </a:rPr>
              <a:t>y</a:t>
            </a:r>
            <a:r>
              <a:rPr sz="41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Homes</a:t>
            </a:r>
            <a:endParaRPr sz="4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4675"/>
              </a:lnSpc>
            </a:pPr>
            <a:r>
              <a:rPr sz="4100" spc="-85" dirty="0">
                <a:solidFill>
                  <a:prstClr val="black"/>
                </a:solidFill>
                <a:cs typeface="Calibri"/>
              </a:rPr>
              <a:t>U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.S</a:t>
            </a:r>
            <a:r>
              <a:rPr sz="4100" dirty="0">
                <a:solidFill>
                  <a:prstClr val="black"/>
                </a:solidFill>
                <a:cs typeface="Calibri"/>
              </a:rPr>
              <a:t>.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Departm</a:t>
            </a:r>
            <a:r>
              <a:rPr sz="41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4100" dirty="0">
                <a:solidFill>
                  <a:prstClr val="black"/>
                </a:solidFill>
                <a:cs typeface="Calibri"/>
              </a:rPr>
              <a:t>t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f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Housin</a:t>
            </a:r>
            <a:r>
              <a:rPr sz="4100" dirty="0">
                <a:solidFill>
                  <a:prstClr val="black"/>
                </a:solidFill>
                <a:cs typeface="Calibri"/>
              </a:rPr>
              <a:t>g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and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U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ba</a:t>
            </a:r>
            <a:r>
              <a:rPr sz="4100" dirty="0">
                <a:solidFill>
                  <a:prstClr val="black"/>
                </a:solidFill>
                <a:cs typeface="Calibri"/>
              </a:rPr>
              <a:t>n</a:t>
            </a:r>
            <a:r>
              <a:rPr sz="41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41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4100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opme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4100" dirty="0">
                <a:solidFill>
                  <a:prstClr val="black"/>
                </a:solidFill>
                <a:cs typeface="Calibri"/>
              </a:rPr>
              <a:t>t</a:t>
            </a:r>
            <a:endParaRPr sz="41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212" y="1492885"/>
            <a:ext cx="10519410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12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vi</a:t>
            </a:r>
            <a:r>
              <a:rPr sz="6000" b="1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onme</a:t>
            </a:r>
            <a:r>
              <a:rPr sz="6000" b="1" spc="-10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9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al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50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obac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c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Smo</a:t>
            </a:r>
            <a:r>
              <a:rPr sz="6000" b="1" spc="-195" dirty="0">
                <a:solidFill>
                  <a:prstClr val="black"/>
                </a:solidFill>
                <a:cs typeface="Calibri"/>
              </a:rPr>
              <a:t>k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as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6840"/>
              </a:lnSpc>
            </a:pPr>
            <a:r>
              <a:rPr sz="6000" b="1" spc="-35" dirty="0">
                <a:solidFill>
                  <a:prstClr val="black"/>
                </a:solidFill>
                <a:cs typeface="Calibri"/>
              </a:rPr>
              <a:t>an A</a:t>
            </a:r>
            <a:r>
              <a:rPr sz="6000" b="1" spc="-80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thma</a:t>
            </a:r>
            <a:r>
              <a:rPr sz="6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1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ri</a:t>
            </a:r>
            <a:r>
              <a:rPr sz="6000" b="1" spc="50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er</a:t>
            </a:r>
            <a:endParaRPr sz="6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38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22" rIns="0" bIns="0" rtlCol="0">
            <a:spAutoFit/>
          </a:bodyPr>
          <a:lstStyle/>
          <a:p>
            <a:pPr marL="404495">
              <a:lnSpc>
                <a:spcPts val="4760"/>
              </a:lnSpc>
            </a:pP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j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4000" b="1" spc="-2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Content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4000" b="1" spc="-1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spc="-1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4000" b="1" spc="-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i="1" spc="-125" dirty="0">
                <a:solidFill>
                  <a:srgbClr val="1F487C"/>
                </a:solidFill>
                <a:latin typeface="Arial"/>
                <a:cs typeface="Arial"/>
              </a:rPr>
              <a:t>Act</a:t>
            </a:r>
            <a:r>
              <a:rPr sz="4000" b="1" i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i="1" spc="-1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i="1" spc="-2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4000" b="1" i="1" spc="-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i="1" spc="-130" dirty="0">
                <a:solidFill>
                  <a:srgbClr val="1F487C"/>
                </a:solidFill>
                <a:latin typeface="Arial"/>
                <a:cs typeface="Arial"/>
              </a:rPr>
              <a:t>Gu</a:t>
            </a:r>
            <a:r>
              <a:rPr sz="4000" b="1" i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i="1" spc="-1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4000" b="1" i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446283"/>
            <a:ext cx="7908925" cy="518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sz="3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to adopt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 SF hous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pol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cy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5080" indent="-182880">
              <a:lnSpc>
                <a:spcPts val="3240"/>
              </a:lnSpc>
              <a:spcBef>
                <a:spcPts val="137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Summarizes</a:t>
            </a:r>
            <a:r>
              <a:rPr sz="3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intervie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9 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Smok</a:t>
            </a:r>
            <a:r>
              <a:rPr sz="3000" spc="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ee housing</a:t>
            </a:r>
            <a:r>
              <a:rPr sz="3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pioneers”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(rep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esenting:</a:t>
            </a:r>
            <a:r>
              <a:rPr sz="3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publ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c housing</a:t>
            </a:r>
            <a:r>
              <a:rPr sz="3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agencies;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fede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3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subsid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d multifamily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housing,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arke</a:t>
            </a: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t-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0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housing)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1382395" indent="-182880">
              <a:lnSpc>
                <a:spcPts val="3240"/>
              </a:lnSpc>
              <a:spcBef>
                <a:spcPts val="132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  <a:tab pos="2668270" algn="l"/>
              </a:tabLst>
            </a:pP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Recommended</a:t>
            </a:r>
            <a:r>
              <a:rPr sz="3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steps to adopting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and impl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men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ing	a SF po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icy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91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3000" spc="-17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AQs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1147445" indent="-182880">
              <a:lnSpc>
                <a:spcPts val="3240"/>
              </a:lnSpc>
              <a:spcBef>
                <a:spcPts val="136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Append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3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(HUD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Notices; Resources; summary</a:t>
            </a:r>
            <a:r>
              <a:rPr sz="3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3000" spc="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ed Reg</a:t>
            </a:r>
            <a:r>
              <a:rPr sz="3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commen</a:t>
            </a:r>
            <a:r>
              <a:rPr sz="30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s)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R="1558290" algn="r">
              <a:spcBef>
                <a:spcPts val="1789"/>
              </a:spcBef>
            </a:pPr>
            <a:r>
              <a:rPr sz="1200" b="1" spc="-10" dirty="0">
                <a:solidFill>
                  <a:srgbClr val="888888"/>
                </a:solidFill>
                <a:cs typeface="Calibri"/>
              </a:rPr>
              <a:t>181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02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7976" y="750951"/>
            <a:ext cx="2076450" cy="204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3951" y="1898650"/>
            <a:ext cx="198120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0151" y="4232275"/>
            <a:ext cx="2352675" cy="2009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0" y="4267200"/>
            <a:ext cx="2124075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0426" y="1870075"/>
            <a:ext cx="2000250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4873" y="2918993"/>
            <a:ext cx="176339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/>
            <a:r>
              <a:rPr sz="2800" b="1" spc="-35" dirty="0">
                <a:solidFill>
                  <a:prstClr val="black"/>
                </a:solidFill>
                <a:cs typeface="Calibri"/>
              </a:rPr>
              <a:t>W</a:t>
            </a:r>
            <a:r>
              <a:rPr sz="2800" b="1" spc="-70" dirty="0">
                <a:solidFill>
                  <a:prstClr val="black"/>
                </a:solidFill>
                <a:cs typeface="Calibri"/>
              </a:rPr>
              <a:t>h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a Smo</a:t>
            </a:r>
            <a:r>
              <a:rPr sz="2800" b="1" spc="-90" dirty="0">
                <a:solidFill>
                  <a:prstClr val="black"/>
                </a:solidFill>
                <a:cs typeface="Calibri"/>
              </a:rPr>
              <a:t>k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e-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2800" b="1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ee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 Hous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ng</a:t>
            </a:r>
            <a:r>
              <a:rPr sz="28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b="1" spc="-65" dirty="0">
                <a:solidFill>
                  <a:prstClr val="black"/>
                </a:solidFill>
                <a:cs typeface="Calibri"/>
              </a:rPr>
              <a:t>P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b="1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b="1" spc="-15" dirty="0">
                <a:solidFill>
                  <a:prstClr val="black"/>
                </a:solidFill>
                <a:cs typeface="Calibri"/>
              </a:rPr>
              <a:t>icy?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7209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182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88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794001"/>
            <a:ext cx="9102725" cy="273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Smoke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4000" b="1" spc="-11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onee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5080">
              <a:lnSpc>
                <a:spcPct val="122100"/>
              </a:lnSpc>
              <a:spcBef>
                <a:spcPts val="900"/>
              </a:spcBef>
            </a:pP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3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8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8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sz="28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oi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 too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mu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rt,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sz="28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 sp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liv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p smo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4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tua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lly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lik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all.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0136" y="107695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183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4049948"/>
            <a:ext cx="73653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Dian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erty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6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Hou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Rede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elo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pme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Autho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ity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Duluth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Minn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ota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2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22" rIns="0" bIns="0" rtlCol="0">
            <a:spAutoFit/>
          </a:bodyPr>
          <a:lstStyle/>
          <a:p>
            <a:pPr marL="404495">
              <a:lnSpc>
                <a:spcPts val="4760"/>
              </a:lnSpc>
            </a:pP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Smoke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4000" b="1" spc="-11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onee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0136" y="107695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184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1672515"/>
            <a:ext cx="7532370" cy="453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000"/>
              </a:lnSpc>
            </a:pP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3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emb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09,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prstClr val="black"/>
                </a:solidFill>
                <a:latin typeface="Arial"/>
                <a:cs typeface="Arial"/>
              </a:rPr>
              <a:t>HUD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ued</a:t>
            </a:r>
            <a:r>
              <a:rPr sz="28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lett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to own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yi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in su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smo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fre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ng.</a:t>
            </a:r>
            <a:r>
              <a:rPr sz="2800" i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ot ha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ome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out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ter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tim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beca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 Ja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8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ge smo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-re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ate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artmen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-day pe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rio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sz="28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20" dirty="0">
                <a:solidFill>
                  <a:prstClr val="black"/>
                </a:solidFill>
                <a:latin typeface="Arial"/>
                <a:cs typeface="Arial"/>
              </a:rPr>
              <a:t>$1</a:t>
            </a:r>
            <a:r>
              <a:rPr sz="28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mil</a:t>
            </a:r>
            <a:r>
              <a:rPr sz="28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i="1" spc="-15" dirty="0">
                <a:solidFill>
                  <a:prstClr val="black"/>
                </a:solidFill>
                <a:latin typeface="Arial"/>
                <a:cs typeface="Arial"/>
              </a:rPr>
              <a:t>on.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630"/>
              </a:spcBef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Sco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Alde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rm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an,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75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0013" y="3255649"/>
            <a:ext cx="7411084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spc="-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4000" spc="-4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4000" spc="-3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4000" spc="-9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sz="40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40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prstClr val="black"/>
                </a:solidFill>
                <a:latin typeface="Arial"/>
                <a:cs typeface="Arial"/>
              </a:rPr>
              <a:t>Proposed</a:t>
            </a:r>
            <a:r>
              <a:rPr sz="4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prstClr val="black"/>
                </a:solidFill>
                <a:latin typeface="Arial"/>
                <a:cs typeface="Arial"/>
              </a:rPr>
              <a:t>Rule</a:t>
            </a: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prstClr val="black"/>
                </a:solidFill>
                <a:latin typeface="Arial"/>
                <a:cs typeface="Arial"/>
              </a:rPr>
              <a:t>Prohibit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  <a:p>
            <a:pPr marL="1270" algn="ctr">
              <a:lnSpc>
                <a:spcPts val="4560"/>
              </a:lnSpc>
            </a:pPr>
            <a:r>
              <a:rPr sz="4000" spc="-25" dirty="0">
                <a:solidFill>
                  <a:prstClr val="black"/>
                </a:solidFill>
                <a:latin typeface="Arial"/>
                <a:cs typeface="Arial"/>
              </a:rPr>
              <a:t>Smoking</a:t>
            </a:r>
            <a:r>
              <a:rPr sz="40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4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prstClr val="black"/>
                </a:solidFill>
                <a:latin typeface="Arial"/>
                <a:cs typeface="Arial"/>
              </a:rPr>
              <a:t>Housing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7209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185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29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36" rIns="0" bIns="0" rtlCol="0">
            <a:spAutoFit/>
          </a:bodyPr>
          <a:lstStyle/>
          <a:p>
            <a:pPr marL="1776095">
              <a:lnSpc>
                <a:spcPts val="4045"/>
              </a:lnSpc>
            </a:pPr>
            <a:r>
              <a:rPr sz="3400" spc="-120" dirty="0">
                <a:solidFill>
                  <a:srgbClr val="1F487C"/>
                </a:solidFill>
              </a:rPr>
              <a:t>Ba</a:t>
            </a:r>
            <a:r>
              <a:rPr sz="3400" spc="-110" dirty="0">
                <a:solidFill>
                  <a:srgbClr val="1F487C"/>
                </a:solidFill>
              </a:rPr>
              <a:t>si</a:t>
            </a:r>
            <a:r>
              <a:rPr sz="3400" spc="-20" dirty="0">
                <a:solidFill>
                  <a:srgbClr val="1F487C"/>
                </a:solidFill>
              </a:rPr>
              <a:t>c</a:t>
            </a:r>
            <a:r>
              <a:rPr sz="3400" spc="-225" dirty="0">
                <a:solidFill>
                  <a:srgbClr val="1F487C"/>
                </a:solidFill>
              </a:rPr>
              <a:t> </a:t>
            </a:r>
            <a:r>
              <a:rPr sz="3400" spc="-125" dirty="0">
                <a:solidFill>
                  <a:srgbClr val="1F487C"/>
                </a:solidFill>
              </a:rPr>
              <a:t>Requ</a:t>
            </a:r>
            <a:r>
              <a:rPr sz="3400" spc="-105" dirty="0">
                <a:solidFill>
                  <a:srgbClr val="1F487C"/>
                </a:solidFill>
              </a:rPr>
              <a:t>i</a:t>
            </a:r>
            <a:r>
              <a:rPr sz="3400" spc="-120" dirty="0">
                <a:solidFill>
                  <a:srgbClr val="1F487C"/>
                </a:solidFill>
              </a:rPr>
              <a:t>re</a:t>
            </a:r>
            <a:r>
              <a:rPr sz="3400" spc="-125" dirty="0">
                <a:solidFill>
                  <a:srgbClr val="1F487C"/>
                </a:solidFill>
              </a:rPr>
              <a:t>m</a:t>
            </a:r>
            <a:r>
              <a:rPr sz="3400" spc="-120" dirty="0">
                <a:solidFill>
                  <a:srgbClr val="1F487C"/>
                </a:solidFill>
              </a:rPr>
              <a:t>en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20" dirty="0">
                <a:solidFill>
                  <a:srgbClr val="1F487C"/>
                </a:solidFill>
              </a:rPr>
              <a:t>s</a:t>
            </a:r>
            <a:r>
              <a:rPr sz="3400" spc="-210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o</a:t>
            </a:r>
            <a:r>
              <a:rPr sz="3400" spc="-10" dirty="0">
                <a:solidFill>
                  <a:srgbClr val="1F487C"/>
                </a:solidFill>
              </a:rPr>
              <a:t>f</a:t>
            </a:r>
            <a:r>
              <a:rPr sz="3400" spc="-185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Propo</a:t>
            </a:r>
            <a:r>
              <a:rPr sz="3400" spc="-114" dirty="0">
                <a:solidFill>
                  <a:srgbClr val="1F487C"/>
                </a:solidFill>
              </a:rPr>
              <a:t>s</a:t>
            </a:r>
            <a:r>
              <a:rPr sz="3400" spc="-120" dirty="0">
                <a:solidFill>
                  <a:srgbClr val="1F487C"/>
                </a:solidFill>
              </a:rPr>
              <a:t>e</a:t>
            </a:r>
            <a:r>
              <a:rPr sz="3400" spc="-20" dirty="0">
                <a:solidFill>
                  <a:srgbClr val="1F487C"/>
                </a:solidFill>
              </a:rPr>
              <a:t>d</a:t>
            </a:r>
            <a:r>
              <a:rPr sz="3400" spc="-215" dirty="0">
                <a:solidFill>
                  <a:srgbClr val="1F487C"/>
                </a:solidFill>
              </a:rPr>
              <a:t> </a:t>
            </a:r>
            <a:r>
              <a:rPr sz="3400" spc="-125" dirty="0">
                <a:solidFill>
                  <a:srgbClr val="1F487C"/>
                </a:solidFill>
              </a:rPr>
              <a:t>Ru</a:t>
            </a:r>
            <a:r>
              <a:rPr sz="3400" spc="-105" dirty="0">
                <a:solidFill>
                  <a:srgbClr val="1F487C"/>
                </a:solidFill>
              </a:rPr>
              <a:t>l</a:t>
            </a:r>
            <a:r>
              <a:rPr sz="3400" spc="-20" dirty="0">
                <a:solidFill>
                  <a:srgbClr val="1F487C"/>
                </a:solidFill>
              </a:rPr>
              <a:t>e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060194" y="1505081"/>
            <a:ext cx="7807959" cy="467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0100"/>
              </a:lnSpc>
              <a:buClr>
                <a:srgbClr val="4F81BC"/>
              </a:buClr>
              <a:buSzPct val="84782"/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Proh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bits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smok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tobacco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indo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 of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pub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housi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udi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administ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 bu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ldin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1520"/>
              </a:spcBef>
              <a:buClr>
                <a:srgbClr val="4F81BC"/>
              </a:buClr>
              <a:buSzPct val="84782"/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App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ies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to all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sz="23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types,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includi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single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fami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spc="-17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140335" indent="-182880">
              <a:lnSpc>
                <a:spcPts val="2480"/>
              </a:lnSpc>
              <a:spcBef>
                <a:spcPts val="1839"/>
              </a:spcBef>
              <a:buClr>
                <a:srgbClr val="4F81BC"/>
              </a:buClr>
              <a:buSzPct val="84782"/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Benefits</a:t>
            </a:r>
            <a:r>
              <a:rPr sz="23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identifi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rule</a:t>
            </a:r>
            <a:r>
              <a:rPr sz="2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ude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impro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Q,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ealth be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efits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f,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23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fire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risk,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lower ma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nte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costs.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2620"/>
              </a:lnSpc>
              <a:spcBef>
                <a:spcPts val="1490"/>
              </a:spcBef>
              <a:buClr>
                <a:srgbClr val="4F81BC"/>
              </a:buClr>
              <a:buSzPct val="84782"/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Prohib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wou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tend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outdo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areas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. from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95580">
              <a:lnSpc>
                <a:spcPts val="2620"/>
              </a:lnSpc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ldin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39370" indent="-182880">
              <a:lnSpc>
                <a:spcPct val="90000"/>
              </a:lnSpc>
              <a:spcBef>
                <a:spcPts val="1800"/>
              </a:spcBef>
              <a:buClr>
                <a:srgbClr val="4F81BC"/>
              </a:buClr>
              <a:buSzPct val="84782"/>
              <a:buFont typeface="Arial"/>
              <a:buChar char="•"/>
              <a:tabLst>
                <a:tab pos="195580" algn="l"/>
              </a:tabLst>
            </a:pP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Pub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sz="23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authori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ies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(PHAs)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sz="23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further restric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ions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(e.g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sz="23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fer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sz="23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playgr</a:t>
            </a:r>
            <a:r>
              <a:rPr sz="2300" spc="-10" dirty="0">
                <a:solidFill>
                  <a:prstClr val="black"/>
                </a:solidFill>
                <a:latin typeface="Arial"/>
                <a:cs typeface="Arial"/>
              </a:rPr>
              <a:t>oun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3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proper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300" spc="-1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wide ba</a:t>
            </a:r>
            <a:r>
              <a:rPr sz="2300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81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36" rIns="0" bIns="0" rtlCol="0">
            <a:spAutoFit/>
          </a:bodyPr>
          <a:lstStyle/>
          <a:p>
            <a:pPr marL="1776095">
              <a:lnSpc>
                <a:spcPts val="4045"/>
              </a:lnSpc>
            </a:pPr>
            <a:r>
              <a:rPr sz="3400" spc="-120" dirty="0">
                <a:solidFill>
                  <a:srgbClr val="1F487C"/>
                </a:solidFill>
              </a:rPr>
              <a:t>Ba</a:t>
            </a:r>
            <a:r>
              <a:rPr sz="3400" spc="-110" dirty="0">
                <a:solidFill>
                  <a:srgbClr val="1F487C"/>
                </a:solidFill>
              </a:rPr>
              <a:t>si</a:t>
            </a:r>
            <a:r>
              <a:rPr sz="3400" spc="-20" dirty="0">
                <a:solidFill>
                  <a:srgbClr val="1F487C"/>
                </a:solidFill>
              </a:rPr>
              <a:t>c</a:t>
            </a:r>
            <a:r>
              <a:rPr sz="3400" spc="-225" dirty="0">
                <a:solidFill>
                  <a:srgbClr val="1F487C"/>
                </a:solidFill>
              </a:rPr>
              <a:t> </a:t>
            </a:r>
            <a:r>
              <a:rPr sz="3400" spc="-125" dirty="0">
                <a:solidFill>
                  <a:srgbClr val="1F487C"/>
                </a:solidFill>
              </a:rPr>
              <a:t>Requ</a:t>
            </a:r>
            <a:r>
              <a:rPr sz="3400" spc="-105" dirty="0">
                <a:solidFill>
                  <a:srgbClr val="1F487C"/>
                </a:solidFill>
              </a:rPr>
              <a:t>i</a:t>
            </a:r>
            <a:r>
              <a:rPr sz="3400" spc="-120" dirty="0">
                <a:solidFill>
                  <a:srgbClr val="1F487C"/>
                </a:solidFill>
              </a:rPr>
              <a:t>re</a:t>
            </a:r>
            <a:r>
              <a:rPr sz="3400" spc="-125" dirty="0">
                <a:solidFill>
                  <a:srgbClr val="1F487C"/>
                </a:solidFill>
              </a:rPr>
              <a:t>m</a:t>
            </a:r>
            <a:r>
              <a:rPr sz="3400" spc="-120" dirty="0">
                <a:solidFill>
                  <a:srgbClr val="1F487C"/>
                </a:solidFill>
              </a:rPr>
              <a:t>en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20" dirty="0">
                <a:solidFill>
                  <a:srgbClr val="1F487C"/>
                </a:solidFill>
              </a:rPr>
              <a:t>s</a:t>
            </a:r>
            <a:r>
              <a:rPr sz="3400" spc="-210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(2</a:t>
            </a:r>
            <a:r>
              <a:rPr sz="3400" spc="-15" dirty="0">
                <a:solidFill>
                  <a:srgbClr val="1F487C"/>
                </a:solidFill>
              </a:rPr>
              <a:t>)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060194" y="1507394"/>
            <a:ext cx="8046084" cy="432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80975" indent="-182880">
              <a:lnSpc>
                <a:spcPct val="90100"/>
              </a:lnSpc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requ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ocument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4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ns (inc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resi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ment,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ic meetings).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2735"/>
              </a:lnSpc>
              <a:spcBef>
                <a:spcPts val="110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prohib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24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written 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nto 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nts’</a:t>
            </a:r>
            <a:r>
              <a:rPr sz="24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leas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eith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>
              <a:lnSpc>
                <a:spcPts val="2735"/>
              </a:lnSpc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 ame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dme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an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rene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626745" indent="-182880">
              <a:lnSpc>
                <a:spcPts val="2590"/>
              </a:lnSpc>
              <a:spcBef>
                <a:spcPts val="144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qu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rement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fective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1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8 months af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er pu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cation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rule.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108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24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165"/>
              </a:spcBef>
              <a:buClr>
                <a:srgbClr val="4F81BC"/>
              </a:buClr>
              <a:buSzPct val="85000"/>
              <a:buFont typeface="Courier New"/>
              <a:buChar char="-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Hou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units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 m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xed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finance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developments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lnSpc>
                <a:spcPts val="2280"/>
              </a:lnSpc>
              <a:spcBef>
                <a:spcPts val="1150"/>
              </a:spcBef>
              <a:buClr>
                <a:srgbClr val="4F81BC"/>
              </a:buClr>
              <a:buSzPct val="85000"/>
              <a:buFont typeface="Courier New"/>
              <a:buChar char="-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Pri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ately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owne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federally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idiz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mult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fami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 housing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>
              <a:lnSpc>
                <a:spcPts val="226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(i.e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referr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roje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t-based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ection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8 housing)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36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36" rIns="0" bIns="0" rtlCol="0">
            <a:spAutoFit/>
          </a:bodyPr>
          <a:lstStyle/>
          <a:p>
            <a:pPr marL="1776095">
              <a:lnSpc>
                <a:spcPts val="4045"/>
              </a:lnSpc>
            </a:pPr>
            <a:r>
              <a:rPr sz="3400" spc="-125" dirty="0">
                <a:solidFill>
                  <a:srgbClr val="1F487C"/>
                </a:solidFill>
              </a:rPr>
              <a:t>Que</a:t>
            </a:r>
            <a:r>
              <a:rPr sz="3400" spc="-110" dirty="0">
                <a:solidFill>
                  <a:srgbClr val="1F487C"/>
                </a:solidFill>
              </a:rPr>
              <a:t>sti</a:t>
            </a:r>
            <a:r>
              <a:rPr sz="3400" spc="-120" dirty="0">
                <a:solidFill>
                  <a:srgbClr val="1F487C"/>
                </a:solidFill>
              </a:rPr>
              <a:t>on</a:t>
            </a:r>
            <a:r>
              <a:rPr sz="3400" spc="-20" dirty="0">
                <a:solidFill>
                  <a:srgbClr val="1F487C"/>
                </a:solidFill>
              </a:rPr>
              <a:t>s</a:t>
            </a:r>
            <a:r>
              <a:rPr sz="3400" spc="-210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So</a:t>
            </a:r>
            <a:r>
              <a:rPr sz="3400" spc="-110" dirty="0">
                <a:solidFill>
                  <a:srgbClr val="1F487C"/>
                </a:solidFill>
              </a:rPr>
              <a:t>lic</a:t>
            </a:r>
            <a:r>
              <a:rPr sz="3400" spc="-120" dirty="0">
                <a:solidFill>
                  <a:srgbClr val="1F487C"/>
                </a:solidFill>
              </a:rPr>
              <a:t>i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120" dirty="0">
                <a:solidFill>
                  <a:srgbClr val="1F487C"/>
                </a:solidFill>
              </a:rPr>
              <a:t>in</a:t>
            </a:r>
            <a:r>
              <a:rPr sz="3400" spc="-20" dirty="0">
                <a:solidFill>
                  <a:srgbClr val="1F487C"/>
                </a:solidFill>
              </a:rPr>
              <a:t>g</a:t>
            </a:r>
            <a:r>
              <a:rPr sz="3400" spc="-229" dirty="0">
                <a:solidFill>
                  <a:srgbClr val="1F487C"/>
                </a:solidFill>
              </a:rPr>
              <a:t> </a:t>
            </a:r>
            <a:r>
              <a:rPr sz="3400" spc="-125" dirty="0">
                <a:solidFill>
                  <a:srgbClr val="1F487C"/>
                </a:solidFill>
              </a:rPr>
              <a:t>Comm</a:t>
            </a:r>
            <a:r>
              <a:rPr sz="3400" spc="-120" dirty="0">
                <a:solidFill>
                  <a:srgbClr val="1F487C"/>
                </a:solidFill>
              </a:rPr>
              <a:t>en</a:t>
            </a:r>
            <a:r>
              <a:rPr sz="3400" spc="-10" dirty="0">
                <a:solidFill>
                  <a:srgbClr val="1F487C"/>
                </a:solidFill>
              </a:rPr>
              <a:t>t</a:t>
            </a:r>
            <a:r>
              <a:rPr sz="3400" spc="-200" dirty="0">
                <a:solidFill>
                  <a:srgbClr val="1F487C"/>
                </a:solidFill>
              </a:rPr>
              <a:t> </a:t>
            </a:r>
            <a:r>
              <a:rPr sz="3400" spc="-105" dirty="0">
                <a:solidFill>
                  <a:srgbClr val="1F487C"/>
                </a:solidFill>
              </a:rPr>
              <a:t>i</a:t>
            </a:r>
            <a:r>
              <a:rPr sz="3400" spc="-20" dirty="0">
                <a:solidFill>
                  <a:srgbClr val="1F487C"/>
                </a:solidFill>
              </a:rPr>
              <a:t>n</a:t>
            </a:r>
            <a:r>
              <a:rPr sz="3400" spc="-204" dirty="0">
                <a:solidFill>
                  <a:srgbClr val="1F487C"/>
                </a:solidFill>
              </a:rPr>
              <a:t> 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120" dirty="0">
                <a:solidFill>
                  <a:srgbClr val="1F487C"/>
                </a:solidFill>
              </a:rPr>
              <a:t>h</a:t>
            </a:r>
            <a:r>
              <a:rPr sz="3400" spc="-20" dirty="0">
                <a:solidFill>
                  <a:srgbClr val="1F487C"/>
                </a:solidFill>
              </a:rPr>
              <a:t>e</a:t>
            </a:r>
            <a:r>
              <a:rPr sz="3400" spc="-195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P</a:t>
            </a:r>
            <a:r>
              <a:rPr sz="3400" spc="-25" dirty="0">
                <a:solidFill>
                  <a:srgbClr val="1F487C"/>
                </a:solidFill>
              </a:rPr>
              <a:t>R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060194" y="1473470"/>
            <a:ext cx="7930515" cy="425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2160"/>
              </a:lnSpc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PHAs: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sible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implementat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ba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rie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s?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imates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sts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>
              <a:lnSpc>
                <a:spcPts val="216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enforcem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nt?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5080" indent="-182880">
              <a:lnSpc>
                <a:spcPts val="1920"/>
              </a:lnSpc>
              <a:spcBef>
                <a:spcPts val="15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ade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uately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adver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fects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smoking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 SHS expo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ure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residents?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2160"/>
              </a:lnSpc>
              <a:spcBef>
                <a:spcPts val="114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den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sts,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ben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fami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ies,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ildren,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>
              <a:lnSpc>
                <a:spcPts val="2160"/>
              </a:lnSpc>
              <a:tabLst>
                <a:tab pos="571246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per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disabilit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owne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elderly?	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mpact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iction?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111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PHAs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implemented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SF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poli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ies: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46430" lvl="1" indent="-182880">
              <a:lnSpc>
                <a:spcPct val="80000"/>
              </a:lnSpc>
              <a:spcBef>
                <a:spcPts val="1605"/>
              </a:spcBef>
              <a:buClr>
                <a:srgbClr val="4F81BC"/>
              </a:buClr>
              <a:buSzPct val="83333"/>
              <a:buFont typeface="Arial"/>
              <a:buChar char="–"/>
              <a:tabLst>
                <a:tab pos="46990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What e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tio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ve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ts’ 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sts?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4769" lvl="1" indent="-182880">
              <a:lnSpc>
                <a:spcPct val="80000"/>
              </a:lnSpc>
              <a:spcBef>
                <a:spcPts val="1610"/>
              </a:spcBef>
              <a:buClr>
                <a:srgbClr val="4F81BC"/>
              </a:buClr>
              <a:buSzPct val="83333"/>
              <a:buFont typeface="Arial"/>
              <a:buChar char="–"/>
              <a:tabLst>
                <a:tab pos="46990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What e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sso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dv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vi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imp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tion or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nf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rcem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nt?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75285" lvl="1" indent="-182880">
              <a:lnSpc>
                <a:spcPct val="80000"/>
              </a:lnSpc>
              <a:spcBef>
                <a:spcPts val="1595"/>
              </a:spcBef>
              <a:buClr>
                <a:srgbClr val="4F81BC"/>
              </a:buClr>
              <a:buSzPct val="83333"/>
              <a:buFont typeface="Arial"/>
              <a:buChar char="–"/>
              <a:tabLst>
                <a:tab pos="46990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What cess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serv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ces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fer resi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ts?...did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ith 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tside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iz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tio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s?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22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336" rIns="0" bIns="0" rtlCol="0">
            <a:spAutoFit/>
          </a:bodyPr>
          <a:lstStyle/>
          <a:p>
            <a:pPr marL="1776095">
              <a:lnSpc>
                <a:spcPts val="4045"/>
              </a:lnSpc>
            </a:pPr>
            <a:r>
              <a:rPr sz="3400" spc="-125" dirty="0">
                <a:solidFill>
                  <a:srgbClr val="1F487C"/>
                </a:solidFill>
              </a:rPr>
              <a:t>Que</a:t>
            </a:r>
            <a:r>
              <a:rPr sz="3400" spc="-110" dirty="0">
                <a:solidFill>
                  <a:srgbClr val="1F487C"/>
                </a:solidFill>
              </a:rPr>
              <a:t>sti</a:t>
            </a:r>
            <a:r>
              <a:rPr sz="3400" spc="-120" dirty="0">
                <a:solidFill>
                  <a:srgbClr val="1F487C"/>
                </a:solidFill>
              </a:rPr>
              <a:t>on</a:t>
            </a:r>
            <a:r>
              <a:rPr sz="3400" spc="-20" dirty="0">
                <a:solidFill>
                  <a:srgbClr val="1F487C"/>
                </a:solidFill>
              </a:rPr>
              <a:t>s</a:t>
            </a:r>
            <a:r>
              <a:rPr sz="3400" spc="-210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So</a:t>
            </a:r>
            <a:r>
              <a:rPr sz="3400" spc="-110" dirty="0">
                <a:solidFill>
                  <a:srgbClr val="1F487C"/>
                </a:solidFill>
              </a:rPr>
              <a:t>lic</a:t>
            </a:r>
            <a:r>
              <a:rPr sz="3400" spc="-120" dirty="0">
                <a:solidFill>
                  <a:srgbClr val="1F487C"/>
                </a:solidFill>
              </a:rPr>
              <a:t>i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120" dirty="0">
                <a:solidFill>
                  <a:srgbClr val="1F487C"/>
                </a:solidFill>
              </a:rPr>
              <a:t>in</a:t>
            </a:r>
            <a:r>
              <a:rPr sz="3400" spc="-20" dirty="0">
                <a:solidFill>
                  <a:srgbClr val="1F487C"/>
                </a:solidFill>
              </a:rPr>
              <a:t>g</a:t>
            </a:r>
            <a:r>
              <a:rPr sz="3400" spc="-229" dirty="0">
                <a:solidFill>
                  <a:srgbClr val="1F487C"/>
                </a:solidFill>
              </a:rPr>
              <a:t> </a:t>
            </a:r>
            <a:r>
              <a:rPr sz="3400" spc="-125" dirty="0">
                <a:solidFill>
                  <a:srgbClr val="1F487C"/>
                </a:solidFill>
              </a:rPr>
              <a:t>Comm</a:t>
            </a:r>
            <a:r>
              <a:rPr sz="3400" spc="-120" dirty="0">
                <a:solidFill>
                  <a:srgbClr val="1F487C"/>
                </a:solidFill>
              </a:rPr>
              <a:t>en</a:t>
            </a:r>
            <a:r>
              <a:rPr sz="3400" spc="-10" dirty="0">
                <a:solidFill>
                  <a:srgbClr val="1F487C"/>
                </a:solidFill>
              </a:rPr>
              <a:t>t</a:t>
            </a:r>
            <a:r>
              <a:rPr sz="3400" spc="-200" dirty="0">
                <a:solidFill>
                  <a:srgbClr val="1F487C"/>
                </a:solidFill>
              </a:rPr>
              <a:t> </a:t>
            </a:r>
            <a:r>
              <a:rPr sz="3400" spc="-105" dirty="0">
                <a:solidFill>
                  <a:srgbClr val="1F487C"/>
                </a:solidFill>
              </a:rPr>
              <a:t>i</a:t>
            </a:r>
            <a:r>
              <a:rPr sz="3400" spc="-20" dirty="0">
                <a:solidFill>
                  <a:srgbClr val="1F487C"/>
                </a:solidFill>
              </a:rPr>
              <a:t>n</a:t>
            </a:r>
            <a:r>
              <a:rPr sz="3400" spc="-204" dirty="0">
                <a:solidFill>
                  <a:srgbClr val="1F487C"/>
                </a:solidFill>
              </a:rPr>
              <a:t> </a:t>
            </a:r>
            <a:r>
              <a:rPr sz="3400" spc="-105" dirty="0">
                <a:solidFill>
                  <a:srgbClr val="1F487C"/>
                </a:solidFill>
              </a:rPr>
              <a:t>t</a:t>
            </a:r>
            <a:r>
              <a:rPr sz="3400" spc="-120" dirty="0">
                <a:solidFill>
                  <a:srgbClr val="1F487C"/>
                </a:solidFill>
              </a:rPr>
              <a:t>h</a:t>
            </a:r>
            <a:r>
              <a:rPr sz="3400" spc="-20" dirty="0">
                <a:solidFill>
                  <a:srgbClr val="1F487C"/>
                </a:solidFill>
              </a:rPr>
              <a:t>e</a:t>
            </a:r>
            <a:r>
              <a:rPr sz="3400" spc="-195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P</a:t>
            </a:r>
            <a:r>
              <a:rPr sz="3400" spc="-25" dirty="0">
                <a:solidFill>
                  <a:srgbClr val="1F487C"/>
                </a:solidFill>
              </a:rPr>
              <a:t>R</a:t>
            </a:r>
            <a:r>
              <a:rPr sz="3400" spc="-204" dirty="0">
                <a:solidFill>
                  <a:srgbClr val="1F487C"/>
                </a:solidFill>
              </a:rPr>
              <a:t> </a:t>
            </a:r>
            <a:r>
              <a:rPr sz="3400" spc="-120" dirty="0">
                <a:solidFill>
                  <a:srgbClr val="1F487C"/>
                </a:solidFill>
              </a:rPr>
              <a:t>(2</a:t>
            </a:r>
            <a:r>
              <a:rPr sz="3400" spc="-15" dirty="0">
                <a:solidFill>
                  <a:srgbClr val="1F487C"/>
                </a:solidFill>
              </a:rPr>
              <a:t>)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060194" y="1543970"/>
            <a:ext cx="8014334" cy="415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781685" indent="-182880">
              <a:buClr>
                <a:srgbClr val="4F81BC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 there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particul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areas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sup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ort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UD cou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 prov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ld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particu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arly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ful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 imp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ementation?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4F81BC"/>
              </a:buClr>
              <a:buFont typeface="Arial"/>
              <a:buChar char="•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998855" indent="-182880">
              <a:buClr>
                <a:srgbClr val="4F81BC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icy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cover electronic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nic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tine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iv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ry systems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(EN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S)?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4F81BC"/>
              </a:buClr>
              <a:buFont typeface="Arial"/>
              <a:buChar char="•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>
              <a:buClr>
                <a:srgbClr val="4F81BC"/>
              </a:buClr>
              <a:buSzPct val="83333"/>
              <a:buFont typeface="Arial"/>
              <a:buChar char="•"/>
              <a:tabLst>
                <a:tab pos="195580" algn="l"/>
                <a:tab pos="533336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icy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cover water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es?	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 these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risk of f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 property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5080" indent="-182880">
              <a:buClr>
                <a:srgbClr val="4F81BC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received 10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2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24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comments</a:t>
            </a:r>
            <a:r>
              <a:rPr sz="2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prop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sed rule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7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76200"/>
            <a:ext cx="8382000" cy="6096000"/>
          </a:xfrm>
          <a:custGeom>
            <a:avLst/>
            <a:gdLst/>
            <a:ahLst/>
            <a:cxnLst/>
            <a:rect l="l" t="t" r="r" b="b"/>
            <a:pathLst>
              <a:path w="8382000" h="6096000">
                <a:moveTo>
                  <a:pt x="4199255" y="0"/>
                </a:moveTo>
                <a:lnTo>
                  <a:pt x="0" y="6096000"/>
                </a:lnTo>
                <a:lnTo>
                  <a:pt x="8382000" y="6096000"/>
                </a:lnTo>
                <a:lnTo>
                  <a:pt x="419925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76200"/>
            <a:ext cx="8382000" cy="6096000"/>
          </a:xfrm>
          <a:custGeom>
            <a:avLst/>
            <a:gdLst/>
            <a:ahLst/>
            <a:cxnLst/>
            <a:rect l="l" t="t" r="r" b="b"/>
            <a:pathLst>
              <a:path w="8382000" h="6096000">
                <a:moveTo>
                  <a:pt x="0" y="6096000"/>
                </a:moveTo>
                <a:lnTo>
                  <a:pt x="4199255" y="0"/>
                </a:lnTo>
                <a:lnTo>
                  <a:pt x="8382000" y="6096000"/>
                </a:lnTo>
                <a:lnTo>
                  <a:pt x="0" y="609600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4835" y="76200"/>
            <a:ext cx="100330" cy="6400800"/>
          </a:xfrm>
          <a:custGeom>
            <a:avLst/>
            <a:gdLst/>
            <a:ahLst/>
            <a:cxnLst/>
            <a:rect l="l" t="t" r="r" b="b"/>
            <a:pathLst>
              <a:path w="100330" h="6400800">
                <a:moveTo>
                  <a:pt x="50164" y="19849"/>
                </a:moveTo>
                <a:lnTo>
                  <a:pt x="45212" y="28342"/>
                </a:lnTo>
                <a:lnTo>
                  <a:pt x="45212" y="6400800"/>
                </a:lnTo>
                <a:lnTo>
                  <a:pt x="55117" y="6400800"/>
                </a:lnTo>
                <a:lnTo>
                  <a:pt x="55117" y="28342"/>
                </a:lnTo>
                <a:lnTo>
                  <a:pt x="50164" y="19849"/>
                </a:lnTo>
                <a:close/>
              </a:path>
              <a:path w="100330" h="6400800">
                <a:moveTo>
                  <a:pt x="50164" y="0"/>
                </a:moveTo>
                <a:lnTo>
                  <a:pt x="0" y="85978"/>
                </a:lnTo>
                <a:lnTo>
                  <a:pt x="762" y="89026"/>
                </a:lnTo>
                <a:lnTo>
                  <a:pt x="5587" y="91821"/>
                </a:lnTo>
                <a:lnTo>
                  <a:pt x="8635" y="91058"/>
                </a:lnTo>
                <a:lnTo>
                  <a:pt x="45212" y="28342"/>
                </a:lnTo>
                <a:lnTo>
                  <a:pt x="45212" y="9651"/>
                </a:lnTo>
                <a:lnTo>
                  <a:pt x="55797" y="9651"/>
                </a:lnTo>
                <a:lnTo>
                  <a:pt x="50164" y="0"/>
                </a:lnTo>
                <a:close/>
              </a:path>
              <a:path w="100330" h="6400800">
                <a:moveTo>
                  <a:pt x="55797" y="9651"/>
                </a:moveTo>
                <a:lnTo>
                  <a:pt x="55117" y="9651"/>
                </a:lnTo>
                <a:lnTo>
                  <a:pt x="55117" y="28342"/>
                </a:lnTo>
                <a:lnTo>
                  <a:pt x="91693" y="91058"/>
                </a:lnTo>
                <a:lnTo>
                  <a:pt x="94741" y="91821"/>
                </a:lnTo>
                <a:lnTo>
                  <a:pt x="99567" y="89026"/>
                </a:lnTo>
                <a:lnTo>
                  <a:pt x="100329" y="85978"/>
                </a:lnTo>
                <a:lnTo>
                  <a:pt x="55797" y="9651"/>
                </a:lnTo>
                <a:close/>
              </a:path>
              <a:path w="100330" h="6400800">
                <a:moveTo>
                  <a:pt x="55117" y="9651"/>
                </a:moveTo>
                <a:lnTo>
                  <a:pt x="45212" y="9651"/>
                </a:lnTo>
                <a:lnTo>
                  <a:pt x="45212" y="28342"/>
                </a:lnTo>
                <a:lnTo>
                  <a:pt x="50164" y="19849"/>
                </a:lnTo>
                <a:lnTo>
                  <a:pt x="45846" y="12446"/>
                </a:lnTo>
                <a:lnTo>
                  <a:pt x="55117" y="12446"/>
                </a:lnTo>
                <a:lnTo>
                  <a:pt x="55117" y="9651"/>
                </a:lnTo>
                <a:close/>
              </a:path>
              <a:path w="100330" h="6400800">
                <a:moveTo>
                  <a:pt x="55117" y="12446"/>
                </a:moveTo>
                <a:lnTo>
                  <a:pt x="54482" y="12446"/>
                </a:lnTo>
                <a:lnTo>
                  <a:pt x="50164" y="19849"/>
                </a:lnTo>
                <a:lnTo>
                  <a:pt x="55117" y="28342"/>
                </a:lnTo>
                <a:lnTo>
                  <a:pt x="55117" y="12446"/>
                </a:lnTo>
                <a:close/>
              </a:path>
              <a:path w="100330" h="6400800">
                <a:moveTo>
                  <a:pt x="54482" y="12446"/>
                </a:moveTo>
                <a:lnTo>
                  <a:pt x="45846" y="12446"/>
                </a:lnTo>
                <a:lnTo>
                  <a:pt x="50164" y="19849"/>
                </a:lnTo>
                <a:lnTo>
                  <a:pt x="54482" y="1244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1529" y="4825110"/>
            <a:ext cx="8251825" cy="200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0" algn="ctr"/>
            <a:r>
              <a:rPr sz="1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1200" dirty="0">
                <a:solidFill>
                  <a:prstClr val="black"/>
                </a:solidFill>
                <a:cs typeface="Calibri"/>
              </a:rPr>
              <a:t>ecif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1200" dirty="0">
                <a:solidFill>
                  <a:prstClr val="black"/>
                </a:solidFill>
                <a:cs typeface="Calibri"/>
              </a:rPr>
              <a:t>u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ceme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st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ps</a:t>
            </a:r>
            <a:r>
              <a:rPr sz="1200" dirty="0">
                <a:solidFill>
                  <a:prstClr val="black"/>
                </a:solidFill>
                <a:cs typeface="Calibri"/>
              </a:rPr>
              <a:t>|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em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evi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ion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op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ion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Design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buildi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ngs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as no</a:t>
            </a:r>
            <a:r>
              <a:rPr sz="1200" spc="4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-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sm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in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9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5290" algn="ctr"/>
            <a:r>
              <a:rPr sz="1200" dirty="0">
                <a:solidFill>
                  <a:prstClr val="black"/>
                </a:solidFill>
                <a:cs typeface="Calibri"/>
              </a:rPr>
              <a:t>Will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in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ease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evi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io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s/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mel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ess</a:t>
            </a:r>
            <a:r>
              <a:rPr sz="1200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ess</a:t>
            </a:r>
            <a:r>
              <a:rPr sz="1200" dirty="0">
                <a:solidFill>
                  <a:prstClr val="black"/>
                </a:solidFill>
                <a:cs typeface="Calibri"/>
              </a:rPr>
              <a:t> 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Allo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w</a:t>
            </a:r>
            <a:r>
              <a:rPr sz="1200" dirty="0">
                <a:solidFill>
                  <a:prstClr val="black"/>
                </a:solidFill>
                <a:cs typeface="Calibri"/>
              </a:rPr>
              <a:t>/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dirty="0">
                <a:solidFill>
                  <a:prstClr val="black"/>
                </a:solidFill>
                <a:cs typeface="Calibri"/>
              </a:rPr>
              <a:t>or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b</a:t>
            </a:r>
            <a:r>
              <a:rPr sz="1200" dirty="0">
                <a:solidFill>
                  <a:prstClr val="black"/>
                </a:solidFill>
                <a:cs typeface="Calibri"/>
              </a:rPr>
              <a:t>id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ering</a:t>
            </a:r>
            <a:r>
              <a:rPr sz="12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ovid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mo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fun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200" dirty="0">
                <a:solidFill>
                  <a:prstClr val="black"/>
                </a:solidFill>
                <a:cs typeface="Calibri"/>
              </a:rPr>
              <a:t>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ng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 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han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18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mo.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0"/>
              </a:spcBef>
            </a:pP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3230" algn="ctr"/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equi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eside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en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1200" dirty="0">
                <a:solidFill>
                  <a:prstClr val="black"/>
                </a:solidFill>
                <a:cs typeface="Calibri"/>
              </a:rPr>
              <a:t>eme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ti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v</a:t>
            </a:r>
            <a:r>
              <a:rPr sz="1200" dirty="0">
                <a:solidFill>
                  <a:prstClr val="black"/>
                </a:solidFill>
                <a:cs typeface="Calibri"/>
              </a:rPr>
              <a:t>ities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equi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plan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amendme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In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si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w</a:t>
            </a:r>
            <a:r>
              <a:rPr sz="1200" dirty="0">
                <a:solidFill>
                  <a:prstClr val="black"/>
                </a:solidFill>
                <a:cs typeface="Calibri"/>
              </a:rPr>
              <a:t>ith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slo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w</a:t>
            </a:r>
            <a:r>
              <a:rPr sz="1200" dirty="0">
                <a:solidFill>
                  <a:prstClr val="black"/>
                </a:solidFill>
                <a:cs typeface="Calibri"/>
              </a:rPr>
              <a:t>ing evi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tions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20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c</a:t>
            </a:r>
            <a:r>
              <a:rPr sz="1200" dirty="0">
                <a:solidFill>
                  <a:prstClr val="black"/>
                </a:solidFill>
                <a:cs typeface="Calibri"/>
              </a:rPr>
              <a:t>riminal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pa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1200" dirty="0">
                <a:solidFill>
                  <a:prstClr val="black"/>
                </a:solidFill>
                <a:cs typeface="Calibri"/>
              </a:rPr>
              <a:t>t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41"/>
              </a:spcBef>
            </a:pP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3225" algn="ctr"/>
            <a:r>
              <a:rPr sz="1200" spc="-10" dirty="0">
                <a:solidFill>
                  <a:prstClr val="black"/>
                </a:solidFill>
                <a:cs typeface="Calibri"/>
              </a:rPr>
              <a:t>Need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lari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f</a:t>
            </a:r>
            <a:r>
              <a:rPr sz="1200" dirty="0">
                <a:solidFill>
                  <a:prstClr val="black"/>
                </a:solidFill>
                <a:cs typeface="Calibri"/>
              </a:rPr>
              <a:t>i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ion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on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ho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w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PHAs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ould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ea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b</a:t>
            </a:r>
            <a:r>
              <a:rPr sz="1200" dirty="0">
                <a:solidFill>
                  <a:prstClr val="black"/>
                </a:solidFill>
                <a:cs typeface="Calibri"/>
              </a:rPr>
              <a:t>le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ac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ommod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ion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Ex</a:t>
            </a:r>
            <a:r>
              <a:rPr sz="1200" dirty="0">
                <a:solidFill>
                  <a:prstClr val="black"/>
                </a:solidFill>
                <a:cs typeface="Calibri"/>
              </a:rPr>
              <a:t>pa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t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h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unh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ea</a:t>
            </a:r>
            <a:r>
              <a:rPr sz="1200" dirty="0">
                <a:solidFill>
                  <a:prstClr val="black"/>
                </a:solidFill>
                <a:cs typeface="Calibri"/>
              </a:rPr>
              <a:t>lt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h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act</a:t>
            </a:r>
            <a:r>
              <a:rPr sz="1200" dirty="0">
                <a:solidFill>
                  <a:prstClr val="black"/>
                </a:solidFill>
                <a:cs typeface="Calibri"/>
              </a:rPr>
              <a:t>ivities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(</a:t>
            </a:r>
            <a:r>
              <a:rPr sz="120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.</a:t>
            </a:r>
            <a:r>
              <a:rPr sz="1200" dirty="0">
                <a:solidFill>
                  <a:prstClr val="black"/>
                </a:solidFill>
                <a:cs typeface="Calibri"/>
              </a:rPr>
              <a:t>g.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at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ty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dirty="0">
                <a:solidFill>
                  <a:prstClr val="black"/>
                </a:solidFill>
                <a:cs typeface="Calibri"/>
              </a:rPr>
              <a:t>ood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s)</a:t>
            </a:r>
            <a:endParaRPr sz="1200">
              <a:solidFill>
                <a:prstClr val="black"/>
              </a:solidFill>
              <a:cs typeface="Calibri"/>
            </a:endParaRPr>
          </a:p>
          <a:p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1"/>
              </a:spcBef>
            </a:pP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dirty="0">
                <a:solidFill>
                  <a:prstClr val="black"/>
                </a:solidFill>
                <a:cs typeface="Calibri"/>
              </a:rPr>
              <a:t>*</a:t>
            </a:r>
            <a:r>
              <a:rPr sz="1700" b="1" dirty="0">
                <a:solidFill>
                  <a:prstClr val="black"/>
                </a:solidFill>
                <a:cs typeface="Calibri"/>
              </a:rPr>
              <a:t>No</a:t>
            </a:r>
            <a:r>
              <a:rPr sz="170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700" b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700" dirty="0">
                <a:solidFill>
                  <a:prstClr val="black"/>
                </a:solidFill>
                <a:cs typeface="Calibri"/>
              </a:rPr>
              <a:t>: this</a:t>
            </a:r>
            <a:r>
              <a:rPr sz="17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7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mm</a:t>
            </a:r>
            <a:r>
              <a:rPr sz="1700" dirty="0">
                <a:solidFill>
                  <a:prstClr val="black"/>
                </a:solidFill>
                <a:cs typeface="Calibri"/>
              </a:rPr>
              <a:t>a</a:t>
            </a:r>
            <a:r>
              <a:rPr sz="1700" spc="10" dirty="0">
                <a:solidFill>
                  <a:prstClr val="black"/>
                </a:solidFill>
                <a:cs typeface="Calibri"/>
              </a:rPr>
              <a:t>r</a:t>
            </a:r>
            <a:r>
              <a:rPr sz="1700" dirty="0">
                <a:solidFill>
                  <a:prstClr val="black"/>
                </a:solidFill>
                <a:cs typeface="Calibri"/>
              </a:rPr>
              <a:t>y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do</a:t>
            </a:r>
            <a:r>
              <a:rPr sz="17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1700" dirty="0">
                <a:solidFill>
                  <a:prstClr val="black"/>
                </a:solidFill>
                <a:cs typeface="Calibri"/>
              </a:rPr>
              <a:t>s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no</a:t>
            </a:r>
            <a:r>
              <a:rPr sz="1700" dirty="0">
                <a:solidFill>
                  <a:prstClr val="black"/>
                </a:solidFill>
                <a:cs typeface="Calibri"/>
              </a:rPr>
              <a:t>t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flec</a:t>
            </a:r>
            <a:r>
              <a:rPr sz="1700" dirty="0">
                <a:solidFill>
                  <a:prstClr val="black"/>
                </a:solidFill>
                <a:cs typeface="Calibri"/>
              </a:rPr>
              <a:t>t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700" dirty="0">
                <a:solidFill>
                  <a:prstClr val="black"/>
                </a:solidFill>
                <a:cs typeface="Calibri"/>
              </a:rPr>
              <a:t>a 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1700" spc="5" dirty="0">
                <a:solidFill>
                  <a:prstClr val="black"/>
                </a:solidFill>
                <a:cs typeface="Calibri"/>
              </a:rPr>
              <a:t>l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7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1700" dirty="0">
                <a:solidFill>
                  <a:prstClr val="black"/>
                </a:solidFill>
                <a:cs typeface="Calibri"/>
              </a:rPr>
              <a:t>e 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700" dirty="0">
                <a:solidFill>
                  <a:prstClr val="black"/>
                </a:solidFill>
                <a:cs typeface="Calibri"/>
              </a:rPr>
              <a:t>vi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700" dirty="0">
                <a:solidFill>
                  <a:prstClr val="black"/>
                </a:solidFill>
                <a:cs typeface="Calibri"/>
              </a:rPr>
              <a:t>w</a:t>
            </a:r>
            <a:r>
              <a:rPr sz="17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700" dirty="0">
                <a:solidFill>
                  <a:prstClr val="black"/>
                </a:solidFill>
                <a:cs typeface="Calibri"/>
              </a:rPr>
              <a:t>f</a:t>
            </a:r>
            <a:r>
              <a:rPr sz="17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700" dirty="0">
                <a:solidFill>
                  <a:prstClr val="black"/>
                </a:solidFill>
                <a:cs typeface="Calibri"/>
              </a:rPr>
              <a:t>all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mm</a:t>
            </a:r>
            <a:r>
              <a:rPr sz="1700" dirty="0">
                <a:solidFill>
                  <a:prstClr val="black"/>
                </a:solidFill>
                <a:cs typeface="Calibri"/>
              </a:rPr>
              <a:t>e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700" dirty="0">
                <a:solidFill>
                  <a:prstClr val="black"/>
                </a:solidFill>
                <a:cs typeface="Calibri"/>
              </a:rPr>
              <a:t>ts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7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1700" spc="-5" dirty="0">
                <a:solidFill>
                  <a:prstClr val="black"/>
                </a:solidFill>
                <a:cs typeface="Calibri"/>
              </a:rPr>
              <a:t>bmi</a:t>
            </a:r>
            <a:r>
              <a:rPr sz="17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17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1700" dirty="0">
                <a:solidFill>
                  <a:prstClr val="black"/>
                </a:solidFill>
                <a:cs typeface="Calibri"/>
              </a:rPr>
              <a:t>e</a:t>
            </a:r>
            <a:r>
              <a:rPr sz="17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700" dirty="0">
                <a:solidFill>
                  <a:prstClr val="black"/>
                </a:solidFill>
                <a:cs typeface="Calibri"/>
              </a:rPr>
              <a:t>.</a:t>
            </a:r>
            <a:endParaRPr sz="17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9183" y="669228"/>
            <a:ext cx="254000" cy="4689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  <a:cs typeface="Calibri"/>
              </a:rPr>
              <a:t>*NUM</a:t>
            </a:r>
            <a:r>
              <a:rPr spc="5" dirty="0">
                <a:solidFill>
                  <a:prstClr val="black"/>
                </a:solidFill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R  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f 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OMMEN</a:t>
            </a:r>
            <a:r>
              <a:rPr dirty="0">
                <a:solidFill>
                  <a:prstClr val="black"/>
                </a:solidFill>
                <a:cs typeface="Calibri"/>
              </a:rPr>
              <a:t>T 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per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IS</a:t>
            </a:r>
            <a:r>
              <a:rPr spc="-5" dirty="0">
                <a:solidFill>
                  <a:prstClr val="black"/>
                </a:solidFill>
                <a:cs typeface="Calibri"/>
              </a:rPr>
              <a:t>SU</a:t>
            </a:r>
            <a:r>
              <a:rPr dirty="0">
                <a:solidFill>
                  <a:prstClr val="black"/>
                </a:solidFill>
                <a:cs typeface="Calibri"/>
              </a:rPr>
              <a:t>E </a:t>
            </a:r>
            <a:r>
              <a:rPr spc="-5" dirty="0">
                <a:solidFill>
                  <a:prstClr val="black"/>
                </a:solidFill>
                <a:cs typeface="Calibri"/>
              </a:rPr>
              <a:t> (e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ma</a:t>
            </a:r>
            <a:r>
              <a:rPr spc="-3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)*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8407" y="1156335"/>
            <a:ext cx="229933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6205" algn="ctr"/>
            <a:r>
              <a:rPr spc="-20" dirty="0">
                <a:solidFill>
                  <a:prstClr val="black"/>
                </a:solidFill>
                <a:cs typeface="Calibri"/>
              </a:rPr>
              <a:t>P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cs typeface="Calibri"/>
              </a:rPr>
              <a:t>ohibi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ENDS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 indent="7620">
              <a:tabLst>
                <a:tab pos="363220" algn="l"/>
                <a:tab pos="2286000" algn="l"/>
              </a:tabLst>
            </a:pPr>
            <a:r>
              <a:rPr u="sng" dirty="0">
                <a:solidFill>
                  <a:prstClr val="black"/>
                </a:solidFill>
                <a:cs typeface="Calibri"/>
              </a:rPr>
              <a:t> 	&amp;</a:t>
            </a:r>
            <a:r>
              <a:rPr u="sng" spc="-5" dirty="0">
                <a:solidFill>
                  <a:prstClr val="black"/>
                </a:solidFill>
                <a:cs typeface="Calibri"/>
              </a:rPr>
              <a:t> hoo</a:t>
            </a:r>
            <a:r>
              <a:rPr u="sng" spc="-40" dirty="0">
                <a:solidFill>
                  <a:prstClr val="black"/>
                </a:solidFill>
                <a:cs typeface="Calibri"/>
              </a:rPr>
              <a:t>k</a:t>
            </a:r>
            <a:r>
              <a:rPr u="sng" dirty="0">
                <a:solidFill>
                  <a:prstClr val="black"/>
                </a:solidFill>
                <a:cs typeface="Calibri"/>
              </a:rPr>
              <a:t>ah</a:t>
            </a:r>
            <a:r>
              <a:rPr u="sng" spc="15" dirty="0">
                <a:solidFill>
                  <a:prstClr val="black"/>
                </a:solidFill>
                <a:cs typeface="Calibri"/>
              </a:rPr>
              <a:t> </a:t>
            </a:r>
            <a:r>
              <a:rPr u="sng" spc="-5" dirty="0">
                <a:solidFill>
                  <a:prstClr val="black"/>
                </a:solidFill>
                <a:cs typeface="Calibri"/>
              </a:rPr>
              <a:t>pipes</a:t>
            </a:r>
            <a:r>
              <a:rPr u="sng" dirty="0">
                <a:solidFill>
                  <a:prstClr val="black"/>
                </a:solidFill>
                <a:cs typeface="Calibri"/>
              </a:rPr>
              <a:t> 	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365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Expa</a:t>
            </a:r>
            <a:r>
              <a:rPr dirty="0">
                <a:solidFill>
                  <a:prstClr val="black"/>
                </a:solidFill>
                <a:cs typeface="Calibri"/>
              </a:rPr>
              <a:t>nd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all </a:t>
            </a:r>
            <a:r>
              <a:rPr spc="-5" dirty="0">
                <a:solidFill>
                  <a:prstClr val="black"/>
                </a:solidFill>
                <a:cs typeface="Calibri"/>
              </a:rPr>
              <a:t>p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5" dirty="0">
                <a:solidFill>
                  <a:prstClr val="black"/>
                </a:solidFill>
                <a:cs typeface="Calibri"/>
              </a:rPr>
              <a:t>og</a:t>
            </a:r>
            <a:r>
              <a:rPr spc="-4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ams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7853" y="544855"/>
            <a:ext cx="35814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60" dirty="0">
                <a:solidFill>
                  <a:prstClr val="black"/>
                </a:solidFill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cs typeface="Calibri"/>
              </a:rPr>
              <a:t>oo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024" rIns="0" bIns="0" rtlCol="0">
            <a:spAutoFit/>
          </a:bodyPr>
          <a:lstStyle/>
          <a:p>
            <a:pPr marL="5711190">
              <a:lnSpc>
                <a:spcPct val="100000"/>
              </a:lnSpc>
            </a:pP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800" spc="-3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4125" y="2045716"/>
            <a:ext cx="2715895" cy="0"/>
          </a:xfrm>
          <a:custGeom>
            <a:avLst/>
            <a:gdLst/>
            <a:ahLst/>
            <a:cxnLst/>
            <a:rect l="l" t="t" r="r" b="b"/>
            <a:pathLst>
              <a:path w="2715895">
                <a:moveTo>
                  <a:pt x="0" y="0"/>
                </a:moveTo>
                <a:lnTo>
                  <a:pt x="271589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7219" y="2225954"/>
            <a:ext cx="295592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400" dirty="0">
                <a:solidFill>
                  <a:prstClr val="black"/>
                </a:solidFill>
                <a:cs typeface="Calibri"/>
              </a:rPr>
              <a:t>obl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em</a:t>
            </a:r>
            <a:r>
              <a:rPr sz="1400" dirty="0">
                <a:solidFill>
                  <a:prstClr val="black"/>
                </a:solidFill>
                <a:cs typeface="Calibri"/>
              </a:rPr>
              <a:t>s w/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25</a:t>
            </a:r>
            <a:r>
              <a:rPr sz="1400" dirty="0">
                <a:solidFill>
                  <a:prstClr val="black"/>
                </a:solidFill>
                <a:cs typeface="Calibri"/>
              </a:rPr>
              <a:t>’|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>
                <a:solidFill>
                  <a:prstClr val="black"/>
                </a:solidFill>
                <a:cs typeface="Calibri"/>
              </a:rPr>
              <a:t>l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>
                <a:solidFill>
                  <a:prstClr val="black"/>
                </a:solidFill>
                <a:cs typeface="Calibri"/>
              </a:rPr>
              <a:t>rly/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1400" dirty="0">
                <a:solidFill>
                  <a:prstClr val="black"/>
                </a:solidFill>
                <a:cs typeface="Calibri"/>
              </a:rPr>
              <a:t>isa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b</a:t>
            </a:r>
            <a:r>
              <a:rPr sz="1400" dirty="0">
                <a:solidFill>
                  <a:prstClr val="black"/>
                </a:solidFill>
                <a:cs typeface="Calibri"/>
              </a:rPr>
              <a:t>led</a:t>
            </a:r>
            <a:r>
              <a:rPr sz="1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i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m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400" dirty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>
                <a:solidFill>
                  <a:prstClr val="black"/>
                </a:solidFill>
                <a:cs typeface="Calibri"/>
              </a:rPr>
              <a:t>t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8153" y="2602229"/>
            <a:ext cx="31413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prstClr val="black"/>
                </a:solidFill>
                <a:cs typeface="Calibri"/>
              </a:rPr>
              <a:t>Allow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 END</a:t>
            </a:r>
            <a:r>
              <a:rPr sz="1500" dirty="0">
                <a:solidFill>
                  <a:prstClr val="black"/>
                </a:solidFill>
                <a:cs typeface="Calibri"/>
              </a:rPr>
              <a:t>S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(e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-</a:t>
            </a:r>
            <a:r>
              <a:rPr sz="1500" dirty="0">
                <a:solidFill>
                  <a:prstClr val="black"/>
                </a:solidFill>
                <a:cs typeface="Calibri"/>
              </a:rPr>
              <a:t>cigs) |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fic</a:t>
            </a:r>
            <a:r>
              <a:rPr sz="15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1500" dirty="0">
                <a:solidFill>
                  <a:prstClr val="black"/>
                </a:solidFill>
                <a:cs typeface="Calibri"/>
              </a:rPr>
              <a:t>lt</a:t>
            </a:r>
            <a:r>
              <a:rPr sz="15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1500" dirty="0">
                <a:solidFill>
                  <a:prstClr val="black"/>
                </a:solidFill>
                <a:cs typeface="Calibri"/>
              </a:rPr>
              <a:t>o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500" spc="-40" dirty="0">
                <a:solidFill>
                  <a:prstClr val="black"/>
                </a:solidFill>
                <a:cs typeface="Calibri"/>
              </a:rPr>
              <a:t>f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15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ce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0751" y="2926207"/>
            <a:ext cx="44075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91465" algn="l"/>
                <a:tab pos="4394200" algn="l"/>
              </a:tabLst>
            </a:pPr>
            <a:r>
              <a:rPr sz="1500" u="sng" dirty="0">
                <a:solidFill>
                  <a:prstClr val="black"/>
                </a:solidFill>
                <a:cs typeface="Calibri"/>
              </a:rPr>
              <a:t> 	</a:t>
            </a:r>
            <a:r>
              <a:rPr sz="1500" u="sng" spc="-10" dirty="0">
                <a:solidFill>
                  <a:prstClr val="black"/>
                </a:solidFill>
                <a:cs typeface="Calibri"/>
              </a:rPr>
              <a:t>Punishes</a:t>
            </a:r>
            <a:r>
              <a:rPr sz="1500" u="sng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p</a:t>
            </a:r>
            <a:r>
              <a:rPr sz="1500" u="sng" spc="-5" dirty="0">
                <a:solidFill>
                  <a:prstClr val="black"/>
                </a:solidFill>
                <a:cs typeface="Calibri"/>
              </a:rPr>
              <a:t>oo</a:t>
            </a:r>
            <a:r>
              <a:rPr sz="1500" u="sng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1500" u="sng" spc="-5" dirty="0">
                <a:solidFill>
                  <a:prstClr val="black"/>
                </a:solidFill>
                <a:cs typeface="Calibri"/>
              </a:rPr>
              <a:t>/</a:t>
            </a:r>
            <a:r>
              <a:rPr sz="1500" u="sng" spc="-20" dirty="0">
                <a:solidFill>
                  <a:prstClr val="black"/>
                </a:solidFill>
                <a:cs typeface="Calibri"/>
              </a:rPr>
              <a:t>w</a:t>
            </a:r>
            <a:r>
              <a:rPr sz="1500" u="sng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1500" u="sng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kin</a:t>
            </a:r>
            <a:r>
              <a:rPr sz="1500" u="sng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 </a:t>
            </a:r>
            <a:r>
              <a:rPr sz="1500" u="sng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| </a:t>
            </a:r>
            <a:r>
              <a:rPr sz="1500" u="sng" spc="-5" dirty="0">
                <a:solidFill>
                  <a:prstClr val="black"/>
                </a:solidFill>
                <a:cs typeface="Calibri"/>
              </a:rPr>
              <a:t> E</a:t>
            </a:r>
            <a:r>
              <a:rPr sz="1500" u="sng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1500" u="sng" spc="-40" dirty="0">
                <a:solidFill>
                  <a:prstClr val="black"/>
                </a:solidFill>
                <a:cs typeface="Calibri"/>
              </a:rPr>
              <a:t>f</a:t>
            </a:r>
            <a:r>
              <a:rPr sz="1500" u="sng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1500" u="sng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500" u="sng" spc="-10" dirty="0">
                <a:solidFill>
                  <a:prstClr val="black"/>
                </a:solidFill>
                <a:cs typeface="Calibri"/>
              </a:rPr>
              <a:t>ceme</a:t>
            </a:r>
            <a:r>
              <a:rPr sz="1500" u="sng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1500" u="sng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500" u="sng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gui</a:t>
            </a:r>
            <a:r>
              <a:rPr sz="1500" u="sng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an</a:t>
            </a:r>
            <a:r>
              <a:rPr sz="1500" u="sng" spc="-10" dirty="0">
                <a:solidFill>
                  <a:prstClr val="black"/>
                </a:solidFill>
                <a:cs typeface="Calibri"/>
              </a:rPr>
              <a:t>ce</a:t>
            </a:r>
            <a:r>
              <a:rPr sz="1500" u="sng" dirty="0">
                <a:solidFill>
                  <a:prstClr val="black"/>
                </a:solidFill>
                <a:cs typeface="Calibri"/>
              </a:rPr>
              <a:t> 	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87927" y="3595751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6585" y="3315208"/>
            <a:ext cx="4965700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algn="ctr"/>
            <a:r>
              <a:rPr sz="1500" spc="-10" dirty="0">
                <a:solidFill>
                  <a:prstClr val="black"/>
                </a:solidFill>
                <a:cs typeface="Calibri"/>
              </a:rPr>
              <a:t>Ma</a:t>
            </a:r>
            <a:r>
              <a:rPr sz="1500" spc="-55" dirty="0">
                <a:solidFill>
                  <a:prstClr val="black"/>
                </a:solidFill>
                <a:cs typeface="Calibri"/>
              </a:rPr>
              <a:t>k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5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500" dirty="0">
                <a:solidFill>
                  <a:prstClr val="black"/>
                </a:solidFill>
                <a:cs typeface="Calibri"/>
              </a:rPr>
              <a:t>F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500" dirty="0">
                <a:solidFill>
                  <a:prstClr val="black"/>
                </a:solidFill>
                <a:cs typeface="Calibri"/>
              </a:rPr>
              <a:t>ti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500" dirty="0">
                <a:solidFill>
                  <a:prstClr val="black"/>
                </a:solidFill>
                <a:cs typeface="Calibri"/>
              </a:rPr>
              <a:t>nal|</a:t>
            </a:r>
            <a:r>
              <a:rPr sz="15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5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15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1500" dirty="0">
                <a:solidFill>
                  <a:prstClr val="black"/>
                </a:solidFill>
                <a:cs typeface="Calibri"/>
              </a:rPr>
              <a:t>i</a:t>
            </a:r>
            <a:r>
              <a:rPr sz="15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 cess</a:t>
            </a:r>
            <a:r>
              <a:rPr sz="15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1500" dirty="0">
                <a:solidFill>
                  <a:prstClr val="black"/>
                </a:solidFill>
                <a:cs typeface="Calibri"/>
              </a:rPr>
              <a:t>ti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500" dirty="0">
                <a:solidFill>
                  <a:prstClr val="black"/>
                </a:solidFill>
                <a:cs typeface="Calibri"/>
              </a:rPr>
              <a:t>n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500" dirty="0">
                <a:solidFill>
                  <a:prstClr val="black"/>
                </a:solidFill>
                <a:cs typeface="Calibri"/>
              </a:rPr>
              <a:t>help |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 Do</a:t>
            </a:r>
            <a:r>
              <a:rPr sz="1500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b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5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500" spc="-5" dirty="0">
                <a:solidFill>
                  <a:prstClr val="black"/>
                </a:solidFill>
                <a:cs typeface="Calibri"/>
              </a:rPr>
              <a:t>sc</a:t>
            </a:r>
            <a:r>
              <a:rPr sz="15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1500" spc="-10" dirty="0">
                <a:solidFill>
                  <a:prstClr val="black"/>
                </a:solidFill>
                <a:cs typeface="Calibri"/>
              </a:rPr>
              <a:t>ence</a:t>
            </a:r>
            <a:endParaRPr sz="15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3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200" spc="-5" dirty="0">
                <a:solidFill>
                  <a:prstClr val="black"/>
                </a:solidFill>
                <a:cs typeface="Calibri"/>
              </a:rPr>
              <a:t>Sm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in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200" dirty="0">
                <a:solidFill>
                  <a:prstClr val="black"/>
                </a:solidFill>
                <a:cs typeface="Calibri"/>
              </a:rPr>
              <a:t> on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po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h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es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bal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onies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200" dirty="0">
                <a:solidFill>
                  <a:prstClr val="black"/>
                </a:solidFill>
                <a:cs typeface="Calibri"/>
              </a:rPr>
              <a:t>hould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b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allo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| All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ounds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200" dirty="0">
                <a:solidFill>
                  <a:prstClr val="black"/>
                </a:solidFill>
                <a:cs typeface="Calibri"/>
              </a:rPr>
              <a:t>hould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b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SF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4178" y="2483230"/>
            <a:ext cx="3333750" cy="0"/>
          </a:xfrm>
          <a:custGeom>
            <a:avLst/>
            <a:gdLst/>
            <a:ahLst/>
            <a:cxnLst/>
            <a:rect l="l" t="t" r="r" b="b"/>
            <a:pathLst>
              <a:path w="3333750">
                <a:moveTo>
                  <a:pt x="0" y="0"/>
                </a:moveTo>
                <a:lnTo>
                  <a:pt x="3333242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8914" y="2857119"/>
            <a:ext cx="3802379" cy="0"/>
          </a:xfrm>
          <a:custGeom>
            <a:avLst/>
            <a:gdLst/>
            <a:ahLst/>
            <a:cxnLst/>
            <a:rect l="l" t="t" r="r" b="b"/>
            <a:pathLst>
              <a:path w="3802379">
                <a:moveTo>
                  <a:pt x="0" y="0"/>
                </a:moveTo>
                <a:lnTo>
                  <a:pt x="3802126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9134" y="4111497"/>
            <a:ext cx="54222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prstClr val="black"/>
                </a:solidFill>
                <a:cs typeface="Calibri"/>
              </a:rPr>
              <a:t>PHAs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1200" dirty="0">
                <a:solidFill>
                  <a:prstClr val="black"/>
                </a:solidFill>
                <a:cs typeface="Calibri"/>
              </a:rPr>
              <a:t>hould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et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erm</a:t>
            </a:r>
            <a:r>
              <a:rPr sz="1200" dirty="0">
                <a:solidFill>
                  <a:prstClr val="black"/>
                </a:solidFill>
                <a:cs typeface="Calibri"/>
              </a:rPr>
              <a:t>in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+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/</a:t>
            </a:r>
            <a:r>
              <a:rPr sz="1200" dirty="0">
                <a:solidFill>
                  <a:prstClr val="black"/>
                </a:solidFill>
                <a:cs typeface="Calibri"/>
              </a:rPr>
              <a:t>-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2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5</a:t>
            </a:r>
            <a:r>
              <a:rPr sz="1200" dirty="0">
                <a:solidFill>
                  <a:prstClr val="black"/>
                </a:solidFill>
                <a:cs typeface="Calibri"/>
              </a:rPr>
              <a:t>’ poli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y |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Cour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s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w</a:t>
            </a:r>
            <a:r>
              <a:rPr sz="1200" dirty="0">
                <a:solidFill>
                  <a:prstClr val="black"/>
                </a:solidFill>
                <a:cs typeface="Calibri"/>
              </a:rPr>
              <a:t>on’t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uphold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evi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tio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s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b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/</a:t>
            </a:r>
            <a:r>
              <a:rPr sz="1200" dirty="0">
                <a:solidFill>
                  <a:prstClr val="black"/>
                </a:solidFill>
                <a:cs typeface="Calibri"/>
              </a:rPr>
              <a:t>c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smo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ing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le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g</a:t>
            </a:r>
            <a:r>
              <a:rPr sz="1200" dirty="0">
                <a:solidFill>
                  <a:prstClr val="black"/>
                </a:solidFill>
                <a:cs typeface="Calibri"/>
              </a:rPr>
              <a:t>al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52901" y="4504435"/>
            <a:ext cx="60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u="sng" dirty="0">
                <a:solidFill>
                  <a:prstClr val="black"/>
                </a:solidFill>
                <a:cs typeface="Calibri"/>
              </a:rPr>
              <a:t> 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7673" y="4504435"/>
            <a:ext cx="5928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u="sng" dirty="0">
                <a:solidFill>
                  <a:prstClr val="black"/>
                </a:solidFill>
                <a:cs typeface="Calibri"/>
              </a:rPr>
              <a:t>U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f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u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n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d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ed</a:t>
            </a:r>
            <a:r>
              <a:rPr sz="1200" u="sng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man</a:t>
            </a:r>
            <a:r>
              <a:rPr sz="1200" u="sng" spc="-2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d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</a:t>
            </a:r>
            <a:r>
              <a:rPr sz="1200" u="sng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issu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</a:t>
            </a:r>
            <a:r>
              <a:rPr sz="1200" u="sng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| </a:t>
            </a:r>
            <a:r>
              <a:rPr sz="1200" u="sng" spc="-5" dirty="0">
                <a:solidFill>
                  <a:prstClr val="black"/>
                </a:solidFill>
                <a:cs typeface="Calibri"/>
              </a:rPr>
              <a:t>B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ett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er</a:t>
            </a:r>
            <a:r>
              <a:rPr sz="1200" u="sng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d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f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in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</a:t>
            </a:r>
            <a:r>
              <a:rPr sz="1200" u="sng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25" dirty="0">
                <a:solidFill>
                  <a:prstClr val="black"/>
                </a:solidFill>
                <a:cs typeface="Calibri"/>
              </a:rPr>
              <a:t>“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smo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k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in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g</a:t>
            </a:r>
            <a:r>
              <a:rPr sz="1200" u="sng" spc="-229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”</a:t>
            </a:r>
            <a:r>
              <a:rPr sz="1200" u="sng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| </a:t>
            </a:r>
            <a:r>
              <a:rPr sz="1200" u="sng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eq</a:t>
            </a:r>
            <a:r>
              <a:rPr sz="1200" u="sng" spc="-2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u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i</a:t>
            </a:r>
            <a:r>
              <a:rPr sz="1200" u="sng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</a:t>
            </a:r>
            <a:r>
              <a:rPr sz="1200" u="sng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D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As </a:t>
            </a:r>
            <a:r>
              <a:rPr sz="1200" u="sng" spc="-5" dirty="0">
                <a:solidFill>
                  <a:prstClr val="black"/>
                </a:solidFill>
                <a:cs typeface="Calibri"/>
              </a:rPr>
              <a:t>(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d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esign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ed</a:t>
            </a:r>
            <a:r>
              <a:rPr sz="1200" u="sng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smo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k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in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g</a:t>
            </a:r>
            <a:r>
              <a:rPr sz="1200" u="sng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a</a:t>
            </a:r>
            <a:r>
              <a:rPr sz="1200" u="sng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ea</a:t>
            </a:r>
            <a:r>
              <a:rPr sz="1200" u="sng" spc="-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u="sng" dirty="0">
                <a:solidFill>
                  <a:prstClr val="black"/>
                </a:solidFill>
                <a:cs typeface="Calibri"/>
              </a:rPr>
              <a:t>s) 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99383" y="4009771"/>
            <a:ext cx="5404485" cy="0"/>
          </a:xfrm>
          <a:custGeom>
            <a:avLst/>
            <a:gdLst/>
            <a:ahLst/>
            <a:cxnLst/>
            <a:rect l="l" t="t" r="r" b="b"/>
            <a:pathLst>
              <a:path w="5404484">
                <a:moveTo>
                  <a:pt x="0" y="0"/>
                </a:moveTo>
                <a:lnTo>
                  <a:pt x="5403976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7326" y="4325620"/>
            <a:ext cx="5829935" cy="0"/>
          </a:xfrm>
          <a:custGeom>
            <a:avLst/>
            <a:gdLst/>
            <a:ahLst/>
            <a:cxnLst/>
            <a:rect l="l" t="t" r="r" b="b"/>
            <a:pathLst>
              <a:path w="5829934">
                <a:moveTo>
                  <a:pt x="0" y="0"/>
                </a:moveTo>
                <a:lnTo>
                  <a:pt x="5829554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01391" y="5038978"/>
            <a:ext cx="6793230" cy="0"/>
          </a:xfrm>
          <a:custGeom>
            <a:avLst/>
            <a:gdLst/>
            <a:ahLst/>
            <a:cxnLst/>
            <a:rect l="l" t="t" r="r" b="b"/>
            <a:pathLst>
              <a:path w="6793230">
                <a:moveTo>
                  <a:pt x="0" y="0"/>
                </a:moveTo>
                <a:lnTo>
                  <a:pt x="6792849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24023" y="5444490"/>
            <a:ext cx="7395845" cy="17145"/>
          </a:xfrm>
          <a:custGeom>
            <a:avLst/>
            <a:gdLst/>
            <a:ahLst/>
            <a:cxnLst/>
            <a:rect l="l" t="t" r="r" b="b"/>
            <a:pathLst>
              <a:path w="7395845" h="17145">
                <a:moveTo>
                  <a:pt x="0" y="16891"/>
                </a:moveTo>
                <a:lnTo>
                  <a:pt x="7395336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88183" y="5793651"/>
            <a:ext cx="7844790" cy="635"/>
          </a:xfrm>
          <a:custGeom>
            <a:avLst/>
            <a:gdLst/>
            <a:ahLst/>
            <a:cxnLst/>
            <a:rect l="l" t="t" r="r" b="b"/>
            <a:pathLst>
              <a:path w="7844790" h="635">
                <a:moveTo>
                  <a:pt x="0" y="0"/>
                </a:moveTo>
                <a:lnTo>
                  <a:pt x="7844536" y="12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9600" y="971677"/>
            <a:ext cx="21183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solidFill>
                  <a:prstClr val="black"/>
                </a:solidFill>
                <a:cs typeface="Calibri"/>
              </a:rPr>
              <a:t>La</a:t>
            </a:r>
            <a:r>
              <a:rPr spc="-30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5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ea</a:t>
            </a:r>
            <a:r>
              <a:rPr dirty="0">
                <a:solidFill>
                  <a:prstClr val="black"/>
                </a:solidFill>
                <a:cs typeface="Calibri"/>
              </a:rPr>
              <a:t>s 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f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oncern (&gt;100)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9113" y="2446934"/>
            <a:ext cx="136271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prstClr val="black"/>
                </a:solidFill>
                <a:cs typeface="Calibri"/>
              </a:rPr>
              <a:t>Med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cs typeface="Calibri"/>
              </a:rPr>
              <a:t>m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30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eas 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f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oncern (</a:t>
            </a:r>
            <a:r>
              <a:rPr spc="-10" dirty="0">
                <a:solidFill>
                  <a:prstClr val="black"/>
                </a:solidFill>
                <a:cs typeface="Calibri"/>
              </a:rPr>
              <a:t>2</a:t>
            </a:r>
            <a:r>
              <a:rPr spc="-15" dirty="0">
                <a:solidFill>
                  <a:prstClr val="black"/>
                </a:solidFill>
                <a:cs typeface="Calibri"/>
              </a:rPr>
              <a:t>5</a:t>
            </a:r>
            <a:r>
              <a:rPr dirty="0">
                <a:solidFill>
                  <a:prstClr val="black"/>
                </a:solidFill>
                <a:cs typeface="Calibri"/>
              </a:rPr>
              <a:t>-</a:t>
            </a:r>
            <a:r>
              <a:rPr spc="-15" dirty="0">
                <a:solidFill>
                  <a:prstClr val="black"/>
                </a:solidFill>
                <a:cs typeface="Calibri"/>
              </a:rPr>
              <a:t>100)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1529" y="4009415"/>
            <a:ext cx="127317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cs typeface="Calibri"/>
              </a:rPr>
              <a:t>Smal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er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30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eas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/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f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oncern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81529" y="4558284"/>
            <a:ext cx="509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cs typeface="Calibri"/>
              </a:rPr>
              <a:t>(&lt;25)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27953" y="1089278"/>
            <a:ext cx="1380490" cy="0"/>
          </a:xfrm>
          <a:custGeom>
            <a:avLst/>
            <a:gdLst/>
            <a:ahLst/>
            <a:cxnLst/>
            <a:rect l="l" t="t" r="r" b="b"/>
            <a:pathLst>
              <a:path w="1380490">
                <a:moveTo>
                  <a:pt x="0" y="0"/>
                </a:moveTo>
                <a:lnTo>
                  <a:pt x="1380363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05000" y="6427063"/>
            <a:ext cx="8686800" cy="122555"/>
          </a:xfrm>
          <a:custGeom>
            <a:avLst/>
            <a:gdLst/>
            <a:ahLst/>
            <a:cxnLst/>
            <a:rect l="l" t="t" r="r" b="b"/>
            <a:pathLst>
              <a:path w="8686800" h="122554">
                <a:moveTo>
                  <a:pt x="8600948" y="21907"/>
                </a:moveTo>
                <a:lnTo>
                  <a:pt x="8597900" y="22707"/>
                </a:lnTo>
                <a:lnTo>
                  <a:pt x="8595106" y="27470"/>
                </a:lnTo>
                <a:lnTo>
                  <a:pt x="8595868" y="30530"/>
                </a:lnTo>
                <a:lnTo>
                  <a:pt x="8658407" y="67210"/>
                </a:lnTo>
                <a:lnTo>
                  <a:pt x="8677148" y="67259"/>
                </a:lnTo>
                <a:lnTo>
                  <a:pt x="8677148" y="77254"/>
                </a:lnTo>
                <a:lnTo>
                  <a:pt x="8658278" y="77254"/>
                </a:lnTo>
                <a:lnTo>
                  <a:pt x="8598027" y="112191"/>
                </a:lnTo>
                <a:lnTo>
                  <a:pt x="8595741" y="113576"/>
                </a:lnTo>
                <a:lnTo>
                  <a:pt x="8594852" y="116636"/>
                </a:lnTo>
                <a:lnTo>
                  <a:pt x="8597646" y="121412"/>
                </a:lnTo>
                <a:lnTo>
                  <a:pt x="8600694" y="122224"/>
                </a:lnTo>
                <a:lnTo>
                  <a:pt x="8678240" y="77254"/>
                </a:lnTo>
                <a:lnTo>
                  <a:pt x="8677148" y="77254"/>
                </a:lnTo>
                <a:lnTo>
                  <a:pt x="8678323" y="77205"/>
                </a:lnTo>
                <a:lnTo>
                  <a:pt x="8686800" y="72288"/>
                </a:lnTo>
                <a:lnTo>
                  <a:pt x="8600948" y="21907"/>
                </a:lnTo>
                <a:close/>
              </a:path>
              <a:path w="8686800" h="122554">
                <a:moveTo>
                  <a:pt x="86106" y="0"/>
                </a:moveTo>
                <a:lnTo>
                  <a:pt x="0" y="49936"/>
                </a:lnTo>
                <a:lnTo>
                  <a:pt x="85851" y="100317"/>
                </a:lnTo>
                <a:lnTo>
                  <a:pt x="88900" y="99517"/>
                </a:lnTo>
                <a:lnTo>
                  <a:pt x="91693" y="94754"/>
                </a:lnTo>
                <a:lnTo>
                  <a:pt x="90931" y="91694"/>
                </a:lnTo>
                <a:lnTo>
                  <a:pt x="28406" y="55012"/>
                </a:lnTo>
                <a:lnTo>
                  <a:pt x="10160" y="54965"/>
                </a:lnTo>
                <a:lnTo>
                  <a:pt x="10160" y="44958"/>
                </a:lnTo>
                <a:lnTo>
                  <a:pt x="28526" y="44958"/>
                </a:lnTo>
                <a:lnTo>
                  <a:pt x="88773" y="10033"/>
                </a:lnTo>
                <a:lnTo>
                  <a:pt x="91058" y="8648"/>
                </a:lnTo>
                <a:lnTo>
                  <a:pt x="91948" y="5588"/>
                </a:lnTo>
                <a:lnTo>
                  <a:pt x="89154" y="812"/>
                </a:lnTo>
                <a:lnTo>
                  <a:pt x="86106" y="0"/>
                </a:lnTo>
                <a:close/>
              </a:path>
              <a:path w="8686800" h="122554">
                <a:moveTo>
                  <a:pt x="8666951" y="72224"/>
                </a:moveTo>
                <a:lnTo>
                  <a:pt x="8658361" y="77205"/>
                </a:lnTo>
                <a:lnTo>
                  <a:pt x="8677148" y="77254"/>
                </a:lnTo>
                <a:lnTo>
                  <a:pt x="8677148" y="76568"/>
                </a:lnTo>
                <a:lnTo>
                  <a:pt x="8674354" y="76568"/>
                </a:lnTo>
                <a:lnTo>
                  <a:pt x="8666951" y="72224"/>
                </a:lnTo>
                <a:close/>
              </a:path>
              <a:path w="8686800" h="122554">
                <a:moveTo>
                  <a:pt x="28445" y="45005"/>
                </a:moveTo>
                <a:lnTo>
                  <a:pt x="19848" y="49988"/>
                </a:lnTo>
                <a:lnTo>
                  <a:pt x="28406" y="55012"/>
                </a:lnTo>
                <a:lnTo>
                  <a:pt x="8658361" y="77205"/>
                </a:lnTo>
                <a:lnTo>
                  <a:pt x="8666951" y="72224"/>
                </a:lnTo>
                <a:lnTo>
                  <a:pt x="8658407" y="67210"/>
                </a:lnTo>
                <a:lnTo>
                  <a:pt x="28445" y="45005"/>
                </a:lnTo>
                <a:close/>
              </a:path>
              <a:path w="8686800" h="122554">
                <a:moveTo>
                  <a:pt x="8674354" y="67932"/>
                </a:moveTo>
                <a:lnTo>
                  <a:pt x="8666951" y="72224"/>
                </a:lnTo>
                <a:lnTo>
                  <a:pt x="8674354" y="76568"/>
                </a:lnTo>
                <a:lnTo>
                  <a:pt x="8674354" y="67932"/>
                </a:lnTo>
                <a:close/>
              </a:path>
              <a:path w="8686800" h="122554">
                <a:moveTo>
                  <a:pt x="8677148" y="67932"/>
                </a:moveTo>
                <a:lnTo>
                  <a:pt x="8674354" y="67932"/>
                </a:lnTo>
                <a:lnTo>
                  <a:pt x="8674354" y="76568"/>
                </a:lnTo>
                <a:lnTo>
                  <a:pt x="8677148" y="76568"/>
                </a:lnTo>
                <a:lnTo>
                  <a:pt x="8677148" y="67932"/>
                </a:lnTo>
                <a:close/>
              </a:path>
              <a:path w="8686800" h="122554">
                <a:moveTo>
                  <a:pt x="8658407" y="67210"/>
                </a:moveTo>
                <a:lnTo>
                  <a:pt x="8666951" y="72224"/>
                </a:lnTo>
                <a:lnTo>
                  <a:pt x="8674354" y="67932"/>
                </a:lnTo>
                <a:lnTo>
                  <a:pt x="8677148" y="67932"/>
                </a:lnTo>
                <a:lnTo>
                  <a:pt x="8677148" y="67259"/>
                </a:lnTo>
                <a:lnTo>
                  <a:pt x="8658407" y="67210"/>
                </a:lnTo>
                <a:close/>
              </a:path>
              <a:path w="8686800" h="122554">
                <a:moveTo>
                  <a:pt x="10160" y="44958"/>
                </a:moveTo>
                <a:lnTo>
                  <a:pt x="10160" y="54965"/>
                </a:lnTo>
                <a:lnTo>
                  <a:pt x="28406" y="55012"/>
                </a:lnTo>
                <a:lnTo>
                  <a:pt x="27158" y="54279"/>
                </a:lnTo>
                <a:lnTo>
                  <a:pt x="12445" y="54279"/>
                </a:lnTo>
                <a:lnTo>
                  <a:pt x="12445" y="45643"/>
                </a:lnTo>
                <a:lnTo>
                  <a:pt x="27343" y="45643"/>
                </a:lnTo>
                <a:lnTo>
                  <a:pt x="28445" y="45005"/>
                </a:lnTo>
                <a:lnTo>
                  <a:pt x="10160" y="44958"/>
                </a:lnTo>
                <a:close/>
              </a:path>
              <a:path w="8686800" h="122554">
                <a:moveTo>
                  <a:pt x="12445" y="45643"/>
                </a:moveTo>
                <a:lnTo>
                  <a:pt x="12445" y="54279"/>
                </a:lnTo>
                <a:lnTo>
                  <a:pt x="19848" y="49988"/>
                </a:lnTo>
                <a:lnTo>
                  <a:pt x="12445" y="45643"/>
                </a:lnTo>
                <a:close/>
              </a:path>
              <a:path w="8686800" h="122554">
                <a:moveTo>
                  <a:pt x="19848" y="49988"/>
                </a:moveTo>
                <a:lnTo>
                  <a:pt x="12445" y="54279"/>
                </a:lnTo>
                <a:lnTo>
                  <a:pt x="27158" y="54279"/>
                </a:lnTo>
                <a:lnTo>
                  <a:pt x="19848" y="49988"/>
                </a:lnTo>
                <a:close/>
              </a:path>
              <a:path w="8686800" h="122554">
                <a:moveTo>
                  <a:pt x="27343" y="45643"/>
                </a:moveTo>
                <a:lnTo>
                  <a:pt x="12445" y="45643"/>
                </a:lnTo>
                <a:lnTo>
                  <a:pt x="19848" y="49988"/>
                </a:lnTo>
                <a:lnTo>
                  <a:pt x="27343" y="45643"/>
                </a:lnTo>
                <a:close/>
              </a:path>
              <a:path w="8686800" h="122554">
                <a:moveTo>
                  <a:pt x="28526" y="44958"/>
                </a:moveTo>
                <a:lnTo>
                  <a:pt x="10160" y="44958"/>
                </a:lnTo>
                <a:lnTo>
                  <a:pt x="28445" y="4500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398520"/>
            <a:ext cx="10464800" cy="1905"/>
          </a:xfrm>
          <a:custGeom>
            <a:avLst/>
            <a:gdLst/>
            <a:ahLst/>
            <a:cxnLst/>
            <a:rect l="l" t="t" r="r" b="b"/>
            <a:pathLst>
              <a:path w="10464800" h="1904">
                <a:moveTo>
                  <a:pt x="0" y="0"/>
                </a:moveTo>
                <a:lnTo>
                  <a:pt x="10464800" y="1650"/>
                </a:lnTo>
              </a:path>
            </a:pathLst>
          </a:custGeom>
          <a:ln w="1904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794" y="1777115"/>
            <a:ext cx="654621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Overview</a:t>
            </a:r>
            <a:r>
              <a:rPr sz="40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of</a:t>
            </a:r>
            <a:r>
              <a:rPr sz="40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4000" b="1" spc="-5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40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Activities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4000" b="1" spc="-3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Smok</a:t>
            </a:r>
            <a:r>
              <a:rPr sz="4000" b="1" spc="-3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0" dirty="0">
                <a:solidFill>
                  <a:srgbClr val="1F487C"/>
                </a:solidFill>
                <a:latin typeface="Arial"/>
                <a:cs typeface="Arial"/>
              </a:rPr>
              <a:t>-free</a:t>
            </a:r>
            <a:r>
              <a:rPr sz="4000" b="1" spc="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Ho</a:t>
            </a:r>
            <a:r>
              <a:rPr sz="4000" b="1" spc="-45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sing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3655965"/>
            <a:ext cx="6023610" cy="101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J.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Ashle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PH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480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fice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Lead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Haz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rd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Healthy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Homes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480"/>
              </a:spcBef>
            </a:pP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U.</a:t>
            </a:r>
            <a:r>
              <a:rPr sz="2000" i="1" spc="-1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0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Depa</a:t>
            </a:r>
            <a:r>
              <a:rPr sz="2000" i="1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i="1" spc="-2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ent</a:t>
            </a:r>
            <a:r>
              <a:rPr sz="20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Hou</a:t>
            </a:r>
            <a:r>
              <a:rPr sz="2000" i="1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ing</a:t>
            </a:r>
            <a:r>
              <a:rPr sz="20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ban</a:t>
            </a:r>
            <a:r>
              <a:rPr sz="20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elop</a:t>
            </a:r>
            <a:r>
              <a:rPr sz="2000" i="1" spc="-2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ent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1600" y="5410200"/>
            <a:ext cx="9144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1200" y="5410200"/>
            <a:ext cx="1426337" cy="1152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400" y="5410200"/>
            <a:ext cx="1120736" cy="1152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1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622" rIns="0" bIns="0" rtlCol="0">
            <a:spAutoFit/>
          </a:bodyPr>
          <a:lstStyle/>
          <a:p>
            <a:pPr marL="404495">
              <a:lnSpc>
                <a:spcPct val="100000"/>
              </a:lnSpc>
            </a:pPr>
            <a:r>
              <a:rPr sz="4000" spc="-125" dirty="0">
                <a:solidFill>
                  <a:srgbClr val="1F487C"/>
                </a:solidFill>
              </a:rPr>
              <a:t>Area</a:t>
            </a:r>
            <a:r>
              <a:rPr sz="4000" spc="-20" dirty="0">
                <a:solidFill>
                  <a:srgbClr val="1F487C"/>
                </a:solidFill>
              </a:rPr>
              <a:t>s</a:t>
            </a:r>
            <a:r>
              <a:rPr sz="4000" spc="-200" dirty="0">
                <a:solidFill>
                  <a:srgbClr val="1F487C"/>
                </a:solidFill>
              </a:rPr>
              <a:t> </a:t>
            </a:r>
            <a:r>
              <a:rPr sz="4000" spc="-125" dirty="0">
                <a:solidFill>
                  <a:srgbClr val="1F487C"/>
                </a:solidFill>
              </a:rPr>
              <a:t>o</a:t>
            </a:r>
            <a:r>
              <a:rPr sz="4000" spc="-15" dirty="0">
                <a:solidFill>
                  <a:srgbClr val="1F487C"/>
                </a:solidFill>
              </a:rPr>
              <a:t>f</a:t>
            </a:r>
            <a:r>
              <a:rPr sz="4000" spc="-210" dirty="0">
                <a:solidFill>
                  <a:srgbClr val="1F487C"/>
                </a:solidFill>
              </a:rPr>
              <a:t> </a:t>
            </a:r>
            <a:r>
              <a:rPr sz="4000" spc="-114" dirty="0">
                <a:solidFill>
                  <a:srgbClr val="1F487C"/>
                </a:solidFill>
              </a:rPr>
              <a:t>s</a:t>
            </a:r>
            <a:r>
              <a:rPr sz="4000" spc="-125" dirty="0">
                <a:solidFill>
                  <a:srgbClr val="1F487C"/>
                </a:solidFill>
              </a:rPr>
              <a:t>uppor</a:t>
            </a:r>
            <a:r>
              <a:rPr sz="4000" spc="-15" dirty="0">
                <a:solidFill>
                  <a:srgbClr val="1F487C"/>
                </a:solidFill>
              </a:rPr>
              <a:t>t</a:t>
            </a:r>
            <a:r>
              <a:rPr sz="4000" spc="-200" dirty="0">
                <a:solidFill>
                  <a:srgbClr val="1F487C"/>
                </a:solidFill>
              </a:rPr>
              <a:t> </a:t>
            </a:r>
            <a:r>
              <a:rPr sz="4000" spc="-110" dirty="0">
                <a:solidFill>
                  <a:srgbClr val="1F487C"/>
                </a:solidFill>
              </a:rPr>
              <a:t>f</a:t>
            </a:r>
            <a:r>
              <a:rPr sz="4000" spc="-120" dirty="0">
                <a:solidFill>
                  <a:srgbClr val="1F487C"/>
                </a:solidFill>
              </a:rPr>
              <a:t>ro</a:t>
            </a:r>
            <a:r>
              <a:rPr sz="4000" spc="-35" dirty="0">
                <a:solidFill>
                  <a:srgbClr val="1F487C"/>
                </a:solidFill>
              </a:rPr>
              <a:t>m</a:t>
            </a:r>
            <a:r>
              <a:rPr sz="4000" spc="-195" dirty="0">
                <a:solidFill>
                  <a:srgbClr val="1F487C"/>
                </a:solidFill>
              </a:rPr>
              <a:t> </a:t>
            </a:r>
            <a:r>
              <a:rPr sz="4000" spc="-120" dirty="0">
                <a:solidFill>
                  <a:srgbClr val="1F487C"/>
                </a:solidFill>
              </a:rPr>
              <a:t>publi</a:t>
            </a:r>
            <a:r>
              <a:rPr sz="4000" spc="-20" dirty="0">
                <a:solidFill>
                  <a:srgbClr val="1F487C"/>
                </a:solidFill>
              </a:rPr>
              <a:t>c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060194" y="2407061"/>
            <a:ext cx="7623175" cy="387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alth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ule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28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entific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bas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 R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29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veri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areas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28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24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emptions/grandfathering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28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 enforcement mec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sm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29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-foot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erimeter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 and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comments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are publ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sz="24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ava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ble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</a:pPr>
            <a:r>
              <a:rPr sz="2400" u="heavy" dirty="0">
                <a:solidFill>
                  <a:srgbClr val="0000FF"/>
                </a:solidFill>
                <a:latin typeface="Arial"/>
                <a:cs typeface="Arial"/>
              </a:rPr>
              <a:t>http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:</a:t>
            </a:r>
            <a:r>
              <a:rPr sz="2400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/ww</a:t>
            </a:r>
            <a:r>
              <a:rPr sz="2400" u="heavy" spc="-14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sz="2400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r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eg</a:t>
            </a:r>
            <a:r>
              <a:rPr sz="2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l</a:t>
            </a:r>
            <a:r>
              <a:rPr sz="2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tions.gov/#!docketDeta</a:t>
            </a:r>
            <a:r>
              <a:rPr sz="24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i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l;D=HU</a:t>
            </a:r>
            <a:r>
              <a:rPr sz="2400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-201</a:t>
            </a:r>
            <a:r>
              <a:rPr sz="2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5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-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0101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0379" y="1312925"/>
            <a:ext cx="914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2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22" rIns="0" bIns="0" rtlCol="0">
            <a:spAutoFit/>
          </a:bodyPr>
          <a:lstStyle/>
          <a:p>
            <a:pPr marL="404495">
              <a:lnSpc>
                <a:spcPts val="4760"/>
              </a:lnSpc>
            </a:pPr>
            <a:r>
              <a:rPr sz="4000" spc="-130" dirty="0">
                <a:solidFill>
                  <a:srgbClr val="1F487C"/>
                </a:solidFill>
              </a:rPr>
              <a:t>Re</a:t>
            </a:r>
            <a:r>
              <a:rPr sz="4000" spc="-114" dirty="0">
                <a:solidFill>
                  <a:srgbClr val="1F487C"/>
                </a:solidFill>
              </a:rPr>
              <a:t>s</a:t>
            </a:r>
            <a:r>
              <a:rPr sz="4000" spc="-120" dirty="0">
                <a:solidFill>
                  <a:srgbClr val="1F487C"/>
                </a:solidFill>
              </a:rPr>
              <a:t>our</a:t>
            </a:r>
            <a:r>
              <a:rPr sz="4000" spc="-114" dirty="0">
                <a:solidFill>
                  <a:srgbClr val="1F487C"/>
                </a:solidFill>
              </a:rPr>
              <a:t>c</a:t>
            </a:r>
            <a:r>
              <a:rPr sz="4000" spc="-125" dirty="0">
                <a:solidFill>
                  <a:srgbClr val="1F487C"/>
                </a:solidFill>
              </a:rPr>
              <a:t>e</a:t>
            </a:r>
            <a:r>
              <a:rPr sz="4000" spc="-20" dirty="0">
                <a:solidFill>
                  <a:srgbClr val="1F487C"/>
                </a:solidFill>
              </a:rPr>
              <a:t>s</a:t>
            </a:r>
            <a:r>
              <a:rPr sz="4000" spc="-210" dirty="0">
                <a:solidFill>
                  <a:srgbClr val="1F487C"/>
                </a:solidFill>
              </a:rPr>
              <a:t> </a:t>
            </a:r>
            <a:r>
              <a:rPr sz="4000" spc="-110" dirty="0">
                <a:solidFill>
                  <a:srgbClr val="1F487C"/>
                </a:solidFill>
              </a:rPr>
              <a:t>f</a:t>
            </a:r>
            <a:r>
              <a:rPr sz="4000" spc="-125" dirty="0">
                <a:solidFill>
                  <a:srgbClr val="1F487C"/>
                </a:solidFill>
              </a:rPr>
              <a:t>o</a:t>
            </a:r>
            <a:r>
              <a:rPr sz="4000" spc="-15" dirty="0">
                <a:solidFill>
                  <a:srgbClr val="1F487C"/>
                </a:solidFill>
              </a:rPr>
              <a:t>r</a:t>
            </a:r>
            <a:r>
              <a:rPr sz="4000" spc="-204" dirty="0">
                <a:solidFill>
                  <a:srgbClr val="1F487C"/>
                </a:solidFill>
              </a:rPr>
              <a:t> </a:t>
            </a:r>
            <a:r>
              <a:rPr sz="4000" spc="-125" dirty="0">
                <a:solidFill>
                  <a:srgbClr val="1F487C"/>
                </a:solidFill>
              </a:rPr>
              <a:t>Mor</a:t>
            </a:r>
            <a:r>
              <a:rPr sz="4000" spc="-25" dirty="0">
                <a:solidFill>
                  <a:srgbClr val="1F487C"/>
                </a:solidFill>
              </a:rPr>
              <a:t>e</a:t>
            </a:r>
            <a:r>
              <a:rPr sz="4000" spc="-180" dirty="0">
                <a:solidFill>
                  <a:srgbClr val="1F487C"/>
                </a:solidFill>
              </a:rPr>
              <a:t> </a:t>
            </a:r>
            <a:r>
              <a:rPr sz="4000" spc="-110" dirty="0">
                <a:solidFill>
                  <a:srgbClr val="1F487C"/>
                </a:solidFill>
              </a:rPr>
              <a:t>I</a:t>
            </a:r>
            <a:r>
              <a:rPr sz="4000" spc="-125" dirty="0">
                <a:solidFill>
                  <a:srgbClr val="1F487C"/>
                </a:solidFill>
              </a:rPr>
              <a:t>n</a:t>
            </a:r>
            <a:r>
              <a:rPr sz="4000" spc="-110" dirty="0">
                <a:solidFill>
                  <a:srgbClr val="1F487C"/>
                </a:solidFill>
              </a:rPr>
              <a:t>f</a:t>
            </a:r>
            <a:r>
              <a:rPr sz="4000" spc="-125" dirty="0">
                <a:solidFill>
                  <a:srgbClr val="1F487C"/>
                </a:solidFill>
              </a:rPr>
              <a:t>orma</a:t>
            </a:r>
            <a:r>
              <a:rPr sz="4000" spc="-110" dirty="0">
                <a:solidFill>
                  <a:srgbClr val="1F487C"/>
                </a:solidFill>
              </a:rPr>
              <a:t>t</a:t>
            </a:r>
            <a:r>
              <a:rPr sz="4000" spc="-120" dirty="0">
                <a:solidFill>
                  <a:srgbClr val="1F487C"/>
                </a:solidFill>
              </a:rPr>
              <a:t>io</a:t>
            </a:r>
            <a:r>
              <a:rPr sz="4000" spc="-25" dirty="0">
                <a:solidFill>
                  <a:srgbClr val="1F487C"/>
                </a:solidFill>
              </a:rPr>
              <a:t>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8340" y="1683440"/>
            <a:ext cx="27584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PIH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site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305227"/>
            <a:ext cx="8015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fice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zard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thy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u="heavy" spc="-3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ww</a:t>
            </a:r>
            <a:r>
              <a:rPr u="heavy" spc="-114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</a:t>
            </a:r>
            <a:r>
              <a:rPr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u</a:t>
            </a:r>
            <a:r>
              <a:rPr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d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.g</a:t>
            </a:r>
            <a:r>
              <a:rPr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v/</a:t>
            </a:r>
            <a:r>
              <a:rPr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lt</a:t>
            </a:r>
            <a:r>
              <a:rPr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yh</a:t>
            </a:r>
            <a:r>
              <a:rPr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2686" y="4648250"/>
            <a:ext cx="2057400" cy="1506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4572000"/>
            <a:ext cx="31242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16429" y="2362200"/>
            <a:ext cx="4171950" cy="1708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20306" y="2514600"/>
            <a:ext cx="3048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2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22" rIns="0" bIns="0" rtlCol="0">
            <a:spAutoFit/>
          </a:bodyPr>
          <a:lstStyle/>
          <a:p>
            <a:pPr marL="404495">
              <a:lnSpc>
                <a:spcPts val="4760"/>
              </a:lnSpc>
            </a:pPr>
            <a:r>
              <a:rPr sz="4000" spc="-130" dirty="0">
                <a:solidFill>
                  <a:srgbClr val="1F487C"/>
                </a:solidFill>
                <a:latin typeface="Arial"/>
                <a:cs typeface="Arial"/>
              </a:rPr>
              <a:t>Wha</a:t>
            </a:r>
            <a:r>
              <a:rPr sz="4000" spc="-11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4000" spc="-180" dirty="0">
                <a:solidFill>
                  <a:srgbClr val="1F487C"/>
                </a:solidFill>
                <a:latin typeface="Arial"/>
                <a:cs typeface="Arial"/>
              </a:rPr>
              <a:t>’</a:t>
            </a:r>
            <a:r>
              <a:rPr sz="4000" spc="-2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4000" spc="-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spc="-130" dirty="0">
                <a:solidFill>
                  <a:srgbClr val="1F487C"/>
                </a:solidFill>
                <a:latin typeface="Arial"/>
                <a:cs typeface="Arial"/>
              </a:rPr>
              <a:t>Ne</a:t>
            </a:r>
            <a:r>
              <a:rPr sz="4000" spc="-114" dirty="0">
                <a:solidFill>
                  <a:srgbClr val="1F487C"/>
                </a:solidFill>
                <a:latin typeface="Arial"/>
                <a:cs typeface="Arial"/>
              </a:rPr>
              <a:t>x</a:t>
            </a:r>
            <a:r>
              <a:rPr sz="4000" spc="-1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95177"/>
            <a:ext cx="10672445" cy="317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Review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comments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(init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4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eview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con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ucted)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>
              <a:spcBef>
                <a:spcPts val="117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Issue gu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dance on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enfo</a:t>
            </a:r>
            <a:r>
              <a:rPr sz="24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4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easonable acco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modations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>
              <a:spcBef>
                <a:spcPts val="1175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2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echnical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stance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PHAs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lvl="1" indent="-182880">
              <a:spcBef>
                <a:spcPts val="109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nsid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gn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ing</a:t>
            </a:r>
            <a:r>
              <a:rPr sz="20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egional</a:t>
            </a:r>
            <a:r>
              <a:rPr sz="20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SMEs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mmunity</a:t>
            </a:r>
            <a:r>
              <a:rPr sz="20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mpass</a:t>
            </a:r>
            <a:r>
              <a:rPr sz="20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70534" algn="l"/>
              </a:tabLst>
            </a:pP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Sup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ort</a:t>
            </a:r>
            <a:r>
              <a:rPr sz="20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0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local</a:t>
            </a:r>
            <a:r>
              <a:rPr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con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ening's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ts val="2870"/>
              </a:lnSpc>
              <a:spcBef>
                <a:spcPts val="116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date</a:t>
            </a:r>
            <a:r>
              <a:rPr sz="24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list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of PHAs that ha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 smo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polic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4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(to be completed</a:t>
            </a:r>
            <a:r>
              <a:rPr sz="2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Ma</a:t>
            </a:r>
            <a:r>
              <a:rPr sz="2400" b="1" spc="-13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, 2016)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10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2529" y="1846189"/>
            <a:ext cx="220027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10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</a:rPr>
              <a:t>han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3600" spc="-3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44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</a:rPr>
              <a:t>ou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!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0573" y="2943723"/>
            <a:ext cx="454723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pe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t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e</a:t>
            </a:r>
            <a:r>
              <a:rPr sz="3600" spc="-30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r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.</a:t>
            </a:r>
            <a:r>
              <a:rPr sz="3600" spc="-9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j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.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a</a:t>
            </a:r>
            <a:r>
              <a:rPr sz="3600" spc="-11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s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h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l</a:t>
            </a:r>
            <a:r>
              <a:rPr sz="3600" spc="-11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e</a:t>
            </a:r>
            <a:r>
              <a:rPr sz="3600" spc="-10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y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@</a:t>
            </a:r>
            <a:r>
              <a:rPr sz="3600" spc="-11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h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u</a:t>
            </a:r>
            <a:r>
              <a:rPr sz="3600" spc="-11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d</a:t>
            </a:r>
            <a:r>
              <a:rPr sz="3600" spc="-10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.</a:t>
            </a:r>
            <a:r>
              <a:rPr sz="3600" spc="-11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g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o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  <a:hlinkClick r:id="rId3"/>
              </a:rPr>
              <a:t>v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0136" y="92232"/>
            <a:ext cx="295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194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954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40901" rIns="0" bIns="0" rtlCol="0">
            <a:spAutoFit/>
          </a:bodyPr>
          <a:lstStyle/>
          <a:p>
            <a:pPr marL="45720" algn="ctr">
              <a:lnSpc>
                <a:spcPts val="7040"/>
              </a:lnSpc>
            </a:pPr>
            <a:r>
              <a:rPr sz="6000" b="0" dirty="0">
                <a:latin typeface="Calibri"/>
                <a:cs typeface="Calibri"/>
              </a:rPr>
              <a:t>Michelle</a:t>
            </a:r>
            <a:r>
              <a:rPr sz="6000" b="0" spc="10" dirty="0">
                <a:latin typeface="Calibri"/>
                <a:cs typeface="Calibri"/>
              </a:rPr>
              <a:t> </a:t>
            </a:r>
            <a:r>
              <a:rPr sz="6000" b="0" spc="-5" dirty="0">
                <a:latin typeface="Calibri"/>
                <a:cs typeface="Calibri"/>
              </a:rPr>
              <a:t>C</a:t>
            </a:r>
            <a:r>
              <a:rPr sz="6000" b="0" dirty="0">
                <a:latin typeface="Calibri"/>
                <a:cs typeface="Calibri"/>
              </a:rPr>
              <a:t>.</a:t>
            </a:r>
            <a:r>
              <a:rPr sz="6000" b="0" spc="-5" dirty="0">
                <a:latin typeface="Calibri"/>
                <a:cs typeface="Calibri"/>
              </a:rPr>
              <a:t> </a:t>
            </a:r>
            <a:r>
              <a:rPr sz="6000" b="0" spc="-145" dirty="0">
                <a:latin typeface="Calibri"/>
                <a:cs typeface="Calibri"/>
              </a:rPr>
              <a:t>K</a:t>
            </a:r>
            <a:r>
              <a:rPr sz="6000" b="0" spc="-25" dirty="0">
                <a:latin typeface="Calibri"/>
                <a:cs typeface="Calibri"/>
              </a:rPr>
              <a:t>egl</a:t>
            </a:r>
            <a:r>
              <a:rPr sz="6000" b="0" spc="-20" dirty="0">
                <a:latin typeface="Calibri"/>
                <a:cs typeface="Calibri"/>
              </a:rPr>
              <a:t>e</a:t>
            </a:r>
            <a:r>
              <a:rPr sz="6000" b="0" spc="-565" dirty="0">
                <a:latin typeface="Calibri"/>
                <a:cs typeface="Calibri"/>
              </a:rPr>
              <a:t>r</a:t>
            </a:r>
            <a:r>
              <a:rPr sz="6000" b="0" spc="-15" dirty="0">
                <a:latin typeface="Calibri"/>
                <a:cs typeface="Calibri"/>
              </a:rPr>
              <a:t>,</a:t>
            </a:r>
            <a:r>
              <a:rPr sz="6000" b="0" spc="-5" dirty="0">
                <a:latin typeface="Calibri"/>
                <a:cs typeface="Calibri"/>
              </a:rPr>
              <a:t> </a:t>
            </a:r>
            <a:r>
              <a:rPr sz="6000" b="0" spc="-35" dirty="0">
                <a:latin typeface="Calibri"/>
                <a:cs typeface="Calibri"/>
              </a:rPr>
              <a:t>DrPH</a:t>
            </a:r>
            <a:r>
              <a:rPr sz="6000" b="0" spc="-15" dirty="0">
                <a:latin typeface="Calibri"/>
                <a:cs typeface="Calibri"/>
              </a:rPr>
              <a:t>,</a:t>
            </a:r>
            <a:r>
              <a:rPr sz="6000" b="0" dirty="0">
                <a:latin typeface="Calibri"/>
                <a:cs typeface="Calibri"/>
              </a:rPr>
              <a:t> </a:t>
            </a:r>
            <a:r>
              <a:rPr sz="6000" b="0" spc="-40" dirty="0">
                <a:latin typeface="Calibri"/>
                <a:cs typeface="Calibri"/>
              </a:rPr>
              <a:t>MPH</a:t>
            </a:r>
            <a:endParaRPr sz="6000">
              <a:latin typeface="Calibri"/>
              <a:cs typeface="Calibri"/>
            </a:endParaRPr>
          </a:p>
          <a:p>
            <a:pPr marL="45720" algn="ctr">
              <a:lnSpc>
                <a:spcPts val="4175"/>
              </a:lnSpc>
            </a:pPr>
            <a:r>
              <a:rPr sz="3800" b="0" dirty="0">
                <a:latin typeface="Calibri"/>
                <a:cs typeface="Calibri"/>
              </a:rPr>
              <a:t>P</a:t>
            </a:r>
            <a:r>
              <a:rPr sz="3800" b="0" spc="-60" dirty="0">
                <a:latin typeface="Calibri"/>
                <a:cs typeface="Calibri"/>
              </a:rPr>
              <a:t>r</a:t>
            </a:r>
            <a:r>
              <a:rPr sz="3800" b="0" spc="-5" dirty="0">
                <a:latin typeface="Calibri"/>
                <a:cs typeface="Calibri"/>
              </a:rPr>
              <a:t>o</a:t>
            </a:r>
            <a:r>
              <a:rPr sz="3800" b="0" spc="-100" dirty="0">
                <a:latin typeface="Calibri"/>
                <a:cs typeface="Calibri"/>
              </a:rPr>
              <a:t>f</a:t>
            </a:r>
            <a:r>
              <a:rPr sz="3800" b="0" dirty="0">
                <a:latin typeface="Calibri"/>
                <a:cs typeface="Calibri"/>
              </a:rPr>
              <a:t>esso</a:t>
            </a:r>
            <a:r>
              <a:rPr sz="3800" b="0" spc="-330" dirty="0">
                <a:latin typeface="Calibri"/>
                <a:cs typeface="Calibri"/>
              </a:rPr>
              <a:t>r</a:t>
            </a:r>
            <a:r>
              <a:rPr sz="3800" b="0" spc="-10" dirty="0">
                <a:latin typeface="Calibri"/>
                <a:cs typeface="Calibri"/>
              </a:rPr>
              <a:t>,</a:t>
            </a:r>
            <a:r>
              <a:rPr sz="3800" b="0" spc="-35" dirty="0">
                <a:latin typeface="Calibri"/>
                <a:cs typeface="Calibri"/>
              </a:rPr>
              <a:t> </a:t>
            </a:r>
            <a:r>
              <a:rPr sz="3800" b="0" spc="-5" dirty="0">
                <a:latin typeface="Calibri"/>
                <a:cs typeface="Calibri"/>
              </a:rPr>
              <a:t>Departme</a:t>
            </a:r>
            <a:r>
              <a:rPr sz="3800" b="0" spc="-25" dirty="0">
                <a:latin typeface="Calibri"/>
                <a:cs typeface="Calibri"/>
              </a:rPr>
              <a:t>n</a:t>
            </a:r>
            <a:r>
              <a:rPr sz="3800" b="0" dirty="0">
                <a:latin typeface="Calibri"/>
                <a:cs typeface="Calibri"/>
              </a:rPr>
              <a:t>t</a:t>
            </a:r>
            <a:r>
              <a:rPr sz="3800" b="0" spc="-35" dirty="0">
                <a:latin typeface="Calibri"/>
                <a:cs typeface="Calibri"/>
              </a:rPr>
              <a:t> </a:t>
            </a:r>
            <a:r>
              <a:rPr sz="3800" b="0" spc="-5" dirty="0">
                <a:latin typeface="Calibri"/>
                <a:cs typeface="Calibri"/>
              </a:rPr>
              <a:t>o</a:t>
            </a:r>
            <a:r>
              <a:rPr sz="3800" b="0" dirty="0">
                <a:latin typeface="Calibri"/>
                <a:cs typeface="Calibri"/>
              </a:rPr>
              <a:t>f Beh</a:t>
            </a:r>
            <a:r>
              <a:rPr sz="3800" b="0" spc="-55" dirty="0">
                <a:latin typeface="Calibri"/>
                <a:cs typeface="Calibri"/>
              </a:rPr>
              <a:t>a</a:t>
            </a:r>
            <a:r>
              <a:rPr sz="3800" b="0" dirty="0">
                <a:latin typeface="Calibri"/>
                <a:cs typeface="Calibri"/>
              </a:rPr>
              <a:t>vio</a:t>
            </a:r>
            <a:r>
              <a:rPr sz="3800" b="0" spc="-80" dirty="0">
                <a:latin typeface="Calibri"/>
                <a:cs typeface="Calibri"/>
              </a:rPr>
              <a:t>r</a:t>
            </a:r>
            <a:r>
              <a:rPr sz="3800" b="0" dirty="0">
                <a:latin typeface="Calibri"/>
                <a:cs typeface="Calibri"/>
              </a:rPr>
              <a:t>al</a:t>
            </a:r>
            <a:r>
              <a:rPr sz="3800" b="0" spc="-30" dirty="0">
                <a:latin typeface="Calibri"/>
                <a:cs typeface="Calibri"/>
              </a:rPr>
              <a:t> </a:t>
            </a:r>
            <a:r>
              <a:rPr sz="3800" b="0" spc="-5" dirty="0">
                <a:latin typeface="Calibri"/>
                <a:cs typeface="Calibri"/>
              </a:rPr>
              <a:t>Sciences</a:t>
            </a:r>
            <a:endParaRPr sz="3800">
              <a:latin typeface="Calibri"/>
              <a:cs typeface="Calibri"/>
            </a:endParaRPr>
          </a:p>
          <a:p>
            <a:pPr marL="45720" algn="ctr">
              <a:lnSpc>
                <a:spcPts val="4105"/>
              </a:lnSpc>
            </a:pPr>
            <a:r>
              <a:rPr sz="3800" b="0" dirty="0">
                <a:latin typeface="Calibri"/>
                <a:cs typeface="Calibri"/>
              </a:rPr>
              <a:t>and</a:t>
            </a:r>
            <a:r>
              <a:rPr sz="3800" b="0" spc="5" dirty="0">
                <a:latin typeface="Calibri"/>
                <a:cs typeface="Calibri"/>
              </a:rPr>
              <a:t> </a:t>
            </a:r>
            <a:r>
              <a:rPr sz="3800" b="0" spc="-5" dirty="0">
                <a:latin typeface="Calibri"/>
                <a:cs typeface="Calibri"/>
              </a:rPr>
              <a:t>Healt</a:t>
            </a:r>
            <a:r>
              <a:rPr sz="3800" b="0" dirty="0">
                <a:latin typeface="Calibri"/>
                <a:cs typeface="Calibri"/>
              </a:rPr>
              <a:t>h</a:t>
            </a:r>
            <a:r>
              <a:rPr sz="3800" b="0" spc="-5" dirty="0">
                <a:latin typeface="Calibri"/>
                <a:cs typeface="Calibri"/>
              </a:rPr>
              <a:t> </a:t>
            </a:r>
            <a:r>
              <a:rPr sz="3800" b="0" spc="-60" dirty="0">
                <a:latin typeface="Calibri"/>
                <a:cs typeface="Calibri"/>
              </a:rPr>
              <a:t>E</a:t>
            </a:r>
            <a:r>
              <a:rPr sz="3800" b="0" spc="-5" dirty="0">
                <a:latin typeface="Calibri"/>
                <a:cs typeface="Calibri"/>
              </a:rPr>
              <a:t>d</a:t>
            </a:r>
            <a:r>
              <a:rPr sz="3800" b="0" spc="10" dirty="0">
                <a:latin typeface="Calibri"/>
                <a:cs typeface="Calibri"/>
              </a:rPr>
              <a:t>u</a:t>
            </a:r>
            <a:r>
              <a:rPr sz="3800" b="0" spc="-40" dirty="0">
                <a:latin typeface="Calibri"/>
                <a:cs typeface="Calibri"/>
              </a:rPr>
              <a:t>c</a:t>
            </a:r>
            <a:r>
              <a:rPr sz="3800" b="0" spc="-35" dirty="0">
                <a:latin typeface="Calibri"/>
                <a:cs typeface="Calibri"/>
              </a:rPr>
              <a:t>a</a:t>
            </a:r>
            <a:r>
              <a:rPr sz="3800" b="0" dirty="0">
                <a:latin typeface="Calibri"/>
                <a:cs typeface="Calibri"/>
              </a:rPr>
              <a:t>tion</a:t>
            </a:r>
            <a:r>
              <a:rPr sz="3800" b="0" spc="-5" dirty="0">
                <a:latin typeface="Calibri"/>
                <a:cs typeface="Calibri"/>
              </a:rPr>
              <a:t> Di</a:t>
            </a:r>
            <a:r>
              <a:rPr sz="3800" b="0" spc="-45" dirty="0">
                <a:latin typeface="Calibri"/>
                <a:cs typeface="Calibri"/>
              </a:rPr>
              <a:t>r</a:t>
            </a:r>
            <a:r>
              <a:rPr sz="3800" b="0" dirty="0">
                <a:latin typeface="Calibri"/>
                <a:cs typeface="Calibri"/>
              </a:rPr>
              <a:t>ec</a:t>
            </a:r>
            <a:r>
              <a:rPr sz="3800" b="0" spc="-40" dirty="0">
                <a:latin typeface="Calibri"/>
                <a:cs typeface="Calibri"/>
              </a:rPr>
              <a:t>t</a:t>
            </a:r>
            <a:r>
              <a:rPr sz="3800" b="0" spc="-5" dirty="0">
                <a:latin typeface="Calibri"/>
                <a:cs typeface="Calibri"/>
              </a:rPr>
              <a:t>or</a:t>
            </a:r>
            <a:endParaRPr sz="3800">
              <a:latin typeface="Calibri"/>
              <a:cs typeface="Calibri"/>
            </a:endParaRPr>
          </a:p>
          <a:p>
            <a:pPr marL="46355" algn="ctr">
              <a:lnSpc>
                <a:spcPts val="4330"/>
              </a:lnSpc>
            </a:pPr>
            <a:r>
              <a:rPr sz="3800" b="0" i="1" spc="-40" dirty="0">
                <a:latin typeface="Calibri"/>
                <a:cs typeface="Calibri"/>
              </a:rPr>
              <a:t>E</a:t>
            </a:r>
            <a:r>
              <a:rPr sz="3800" b="0" i="1" dirty="0">
                <a:latin typeface="Calibri"/>
                <a:cs typeface="Calibri"/>
              </a:rPr>
              <a:t>mo</a:t>
            </a:r>
            <a:r>
              <a:rPr sz="3800" b="0" i="1" spc="25" dirty="0">
                <a:latin typeface="Calibri"/>
                <a:cs typeface="Calibri"/>
              </a:rPr>
              <a:t>r</a:t>
            </a:r>
            <a:r>
              <a:rPr sz="3800" b="0" i="1" dirty="0">
                <a:latin typeface="Calibri"/>
                <a:cs typeface="Calibri"/>
              </a:rPr>
              <a:t>y</a:t>
            </a:r>
            <a:r>
              <a:rPr sz="3800" b="0" i="1" spc="-25" dirty="0">
                <a:latin typeface="Calibri"/>
                <a:cs typeface="Calibri"/>
              </a:rPr>
              <a:t> </a:t>
            </a:r>
            <a:r>
              <a:rPr sz="3800" b="0" i="1" dirty="0">
                <a:latin typeface="Calibri"/>
                <a:cs typeface="Calibri"/>
              </a:rPr>
              <a:t>Uni</a:t>
            </a:r>
            <a:r>
              <a:rPr sz="3800" b="0" i="1" spc="-20" dirty="0">
                <a:latin typeface="Calibri"/>
                <a:cs typeface="Calibri"/>
              </a:rPr>
              <a:t>v</a:t>
            </a:r>
            <a:r>
              <a:rPr sz="3800" b="0" i="1" dirty="0">
                <a:latin typeface="Calibri"/>
                <a:cs typeface="Calibri"/>
              </a:rPr>
              <a:t>ersi</a:t>
            </a:r>
            <a:r>
              <a:rPr sz="3800" b="0" i="1" spc="-15" dirty="0">
                <a:latin typeface="Calibri"/>
                <a:cs typeface="Calibri"/>
              </a:rPr>
              <a:t>t</a:t>
            </a:r>
            <a:r>
              <a:rPr sz="3800" b="0" i="1" dirty="0">
                <a:latin typeface="Calibri"/>
                <a:cs typeface="Calibri"/>
              </a:rPr>
              <a:t>y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212" y="1492885"/>
            <a:ext cx="10519410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12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vi</a:t>
            </a:r>
            <a:r>
              <a:rPr sz="6000" b="1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onme</a:t>
            </a:r>
            <a:r>
              <a:rPr sz="6000" b="1" spc="-10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9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al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50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obac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c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Smo</a:t>
            </a:r>
            <a:r>
              <a:rPr sz="6000" b="1" spc="-195" dirty="0">
                <a:solidFill>
                  <a:prstClr val="black"/>
                </a:solidFill>
                <a:cs typeface="Calibri"/>
              </a:rPr>
              <a:t>k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as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6840"/>
              </a:lnSpc>
            </a:pPr>
            <a:r>
              <a:rPr sz="6000" b="1" spc="-35" dirty="0">
                <a:solidFill>
                  <a:prstClr val="black"/>
                </a:solidFill>
                <a:cs typeface="Calibri"/>
              </a:rPr>
              <a:t>an A</a:t>
            </a:r>
            <a:r>
              <a:rPr sz="6000" b="1" spc="-80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thma</a:t>
            </a:r>
            <a:r>
              <a:rPr sz="6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1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ri</a:t>
            </a:r>
            <a:r>
              <a:rPr sz="6000" b="1" spc="50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er</a:t>
            </a:r>
            <a:endParaRPr sz="6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60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82" y="379729"/>
            <a:ext cx="11518265" cy="6106160"/>
          </a:xfrm>
          <a:custGeom>
            <a:avLst/>
            <a:gdLst/>
            <a:ahLst/>
            <a:cxnLst/>
            <a:rect l="l" t="t" r="r" b="b"/>
            <a:pathLst>
              <a:path w="11518265" h="6106160">
                <a:moveTo>
                  <a:pt x="0" y="6106160"/>
                </a:moveTo>
                <a:lnTo>
                  <a:pt x="11517807" y="6106160"/>
                </a:lnTo>
                <a:lnTo>
                  <a:pt x="11517807" y="0"/>
                </a:lnTo>
                <a:lnTo>
                  <a:pt x="0" y="0"/>
                </a:lnTo>
                <a:lnTo>
                  <a:pt x="0" y="610616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4598" y="783729"/>
            <a:ext cx="10507980" cy="5349875"/>
          </a:xfrm>
          <a:custGeom>
            <a:avLst/>
            <a:gdLst/>
            <a:ahLst/>
            <a:cxnLst/>
            <a:rect l="l" t="t" r="r" b="b"/>
            <a:pathLst>
              <a:path w="10507980" h="5349875">
                <a:moveTo>
                  <a:pt x="0" y="5349748"/>
                </a:moveTo>
                <a:lnTo>
                  <a:pt x="10507472" y="5349748"/>
                </a:lnTo>
                <a:lnTo>
                  <a:pt x="10507472" y="0"/>
                </a:lnTo>
                <a:lnTo>
                  <a:pt x="0" y="0"/>
                </a:lnTo>
                <a:lnTo>
                  <a:pt x="0" y="5349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598" y="783729"/>
            <a:ext cx="10507980" cy="5349875"/>
          </a:xfrm>
          <a:custGeom>
            <a:avLst/>
            <a:gdLst/>
            <a:ahLst/>
            <a:cxnLst/>
            <a:rect l="l" t="t" r="r" b="b"/>
            <a:pathLst>
              <a:path w="10507980" h="5349875">
                <a:moveTo>
                  <a:pt x="0" y="5349748"/>
                </a:moveTo>
                <a:lnTo>
                  <a:pt x="10507472" y="5349748"/>
                </a:lnTo>
                <a:lnTo>
                  <a:pt x="10507472" y="0"/>
                </a:lnTo>
                <a:lnTo>
                  <a:pt x="0" y="0"/>
                </a:lnTo>
                <a:lnTo>
                  <a:pt x="0" y="53497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3703" y="5352973"/>
            <a:ext cx="2278126" cy="770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357" y="3938396"/>
            <a:ext cx="2675255" cy="2149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5132" y="4268978"/>
            <a:ext cx="732790" cy="816610"/>
          </a:xfrm>
          <a:custGeom>
            <a:avLst/>
            <a:gdLst/>
            <a:ahLst/>
            <a:cxnLst/>
            <a:rect l="l" t="t" r="r" b="b"/>
            <a:pathLst>
              <a:path w="732789" h="816610">
                <a:moveTo>
                  <a:pt x="0" y="816102"/>
                </a:moveTo>
                <a:lnTo>
                  <a:pt x="732535" y="816102"/>
                </a:lnTo>
                <a:lnTo>
                  <a:pt x="732535" y="0"/>
                </a:lnTo>
                <a:lnTo>
                  <a:pt x="0" y="0"/>
                </a:lnTo>
                <a:lnTo>
                  <a:pt x="0" y="816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140" y="6485890"/>
            <a:ext cx="11724640" cy="135890"/>
          </a:xfrm>
          <a:custGeom>
            <a:avLst/>
            <a:gdLst/>
            <a:ahLst/>
            <a:cxnLst/>
            <a:rect l="l" t="t" r="r" b="b"/>
            <a:pathLst>
              <a:path w="11724640" h="135890">
                <a:moveTo>
                  <a:pt x="0" y="135890"/>
                </a:moveTo>
                <a:lnTo>
                  <a:pt x="11724640" y="135890"/>
                </a:lnTo>
                <a:lnTo>
                  <a:pt x="1172464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140" y="379729"/>
            <a:ext cx="136525" cy="6106160"/>
          </a:xfrm>
          <a:custGeom>
            <a:avLst/>
            <a:gdLst/>
            <a:ahLst/>
            <a:cxnLst/>
            <a:rect l="l" t="t" r="r" b="b"/>
            <a:pathLst>
              <a:path w="136525" h="6106160">
                <a:moveTo>
                  <a:pt x="0" y="6106160"/>
                </a:moveTo>
                <a:lnTo>
                  <a:pt x="135915" y="6106160"/>
                </a:lnTo>
                <a:lnTo>
                  <a:pt x="135915" y="0"/>
                </a:lnTo>
                <a:lnTo>
                  <a:pt x="0" y="0"/>
                </a:lnTo>
                <a:lnTo>
                  <a:pt x="0" y="610616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140" y="243840"/>
            <a:ext cx="11724640" cy="135890"/>
          </a:xfrm>
          <a:custGeom>
            <a:avLst/>
            <a:gdLst/>
            <a:ahLst/>
            <a:cxnLst/>
            <a:rect l="l" t="t" r="r" b="b"/>
            <a:pathLst>
              <a:path w="11724640" h="135890">
                <a:moveTo>
                  <a:pt x="0" y="135890"/>
                </a:moveTo>
                <a:lnTo>
                  <a:pt x="11724640" y="135890"/>
                </a:lnTo>
                <a:lnTo>
                  <a:pt x="11724640" y="0"/>
                </a:lnTo>
                <a:lnTo>
                  <a:pt x="0" y="0"/>
                </a:lnTo>
                <a:lnTo>
                  <a:pt x="0" y="13589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19890" y="379729"/>
            <a:ext cx="135890" cy="6106160"/>
          </a:xfrm>
          <a:custGeom>
            <a:avLst/>
            <a:gdLst/>
            <a:ahLst/>
            <a:cxnLst/>
            <a:rect l="l" t="t" r="r" b="b"/>
            <a:pathLst>
              <a:path w="135890" h="6106160">
                <a:moveTo>
                  <a:pt x="135889" y="0"/>
                </a:moveTo>
                <a:lnTo>
                  <a:pt x="0" y="0"/>
                </a:lnTo>
                <a:lnTo>
                  <a:pt x="0" y="6106134"/>
                </a:lnTo>
                <a:lnTo>
                  <a:pt x="135889" y="6106134"/>
                </a:lnTo>
                <a:lnTo>
                  <a:pt x="13588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0"/>
                </a:moveTo>
                <a:lnTo>
                  <a:pt x="11724640" y="0"/>
                </a:lnTo>
                <a:lnTo>
                  <a:pt x="11724640" y="6377939"/>
                </a:lnTo>
                <a:lnTo>
                  <a:pt x="0" y="637793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055" y="379729"/>
            <a:ext cx="11452860" cy="6106160"/>
          </a:xfrm>
          <a:custGeom>
            <a:avLst/>
            <a:gdLst/>
            <a:ahLst/>
            <a:cxnLst/>
            <a:rect l="l" t="t" r="r" b="b"/>
            <a:pathLst>
              <a:path w="11452860" h="6106160">
                <a:moveTo>
                  <a:pt x="0" y="0"/>
                </a:moveTo>
                <a:lnTo>
                  <a:pt x="0" y="6106134"/>
                </a:lnTo>
                <a:lnTo>
                  <a:pt x="11452834" y="6106134"/>
                </a:lnTo>
                <a:lnTo>
                  <a:pt x="11452834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8742" y="4501057"/>
            <a:ext cx="1753234" cy="929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551" rIns="0" bIns="0" rtlCol="0">
            <a:spAutoFit/>
          </a:bodyPr>
          <a:lstStyle/>
          <a:p>
            <a:pPr marL="3089275">
              <a:lnSpc>
                <a:spcPct val="100000"/>
              </a:lnSpc>
            </a:pPr>
            <a:r>
              <a:rPr sz="3600" b="1" i="1" dirty="0">
                <a:solidFill>
                  <a:srgbClr val="000000"/>
                </a:solidFill>
                <a:latin typeface="Arial"/>
                <a:cs typeface="Arial"/>
              </a:rPr>
              <a:t>Secon</a:t>
            </a:r>
            <a:r>
              <a:rPr sz="3600" b="1" i="1" spc="-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i="1" dirty="0">
                <a:solidFill>
                  <a:srgbClr val="000000"/>
                </a:solidFill>
                <a:latin typeface="Arial"/>
                <a:cs typeface="Arial"/>
              </a:rPr>
              <a:t>hand</a:t>
            </a:r>
            <a:r>
              <a:rPr sz="3600" b="1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00"/>
                </a:solidFill>
                <a:latin typeface="Arial"/>
                <a:cs typeface="Arial"/>
              </a:rPr>
              <a:t>Smoke 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6939" y="910954"/>
            <a:ext cx="6706234" cy="375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Asthm</a:t>
            </a:r>
            <a:r>
              <a:rPr sz="3600" b="1" i="1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ts val="3890"/>
              </a:lnSpc>
            </a:pP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Promoting</a:t>
            </a:r>
            <a:r>
              <a:rPr sz="3600"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Smok</a:t>
            </a:r>
            <a:r>
              <a:rPr sz="3600" b="1" i="1" spc="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-Free</a:t>
            </a:r>
            <a:r>
              <a:rPr sz="3600"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Homes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635" algn="ctr">
              <a:lnSpc>
                <a:spcPts val="3890"/>
              </a:lnSpc>
            </a:pP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among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ts val="4105"/>
              </a:lnSpc>
              <a:tabLst>
                <a:tab pos="2767330" algn="l"/>
              </a:tabLst>
            </a:pP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Low</a:t>
            </a:r>
            <a:r>
              <a:rPr sz="3600"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Income	</a:t>
            </a:r>
            <a:r>
              <a:rPr sz="3600" b="1" i="1" spc="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ouseho</a:t>
            </a:r>
            <a:r>
              <a:rPr sz="3600" b="1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600" b="1" i="1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574040" indent="777240">
              <a:lnSpc>
                <a:spcPct val="117700"/>
              </a:lnSpc>
              <a:spcBef>
                <a:spcPts val="1495"/>
              </a:spcBef>
            </a:pPr>
            <a:r>
              <a:rPr sz="22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ich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lle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C.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K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egl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204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H,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PH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Di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ec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04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rev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tion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esea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ch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Ce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nt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er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1936114">
              <a:spcBef>
                <a:spcPts val="480"/>
              </a:spcBef>
            </a:pPr>
            <a:r>
              <a:rPr sz="2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ollins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cho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cs typeface="Calibri"/>
              </a:rPr>
              <a:t>l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Public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Health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575310" algn="ctr">
              <a:spcBef>
                <a:spcPts val="470"/>
              </a:spcBef>
            </a:pPr>
            <a:r>
              <a:rPr sz="22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ni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sity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59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849" rIns="0" bIns="0" rtlCol="0">
            <a:spAutoFit/>
          </a:bodyPr>
          <a:lstStyle/>
          <a:p>
            <a:pPr marL="264033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200" b="1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ondha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Smo</a:t>
            </a:r>
            <a:r>
              <a:rPr sz="3200" b="1" spc="-9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xpo</a:t>
            </a:r>
            <a:r>
              <a:rPr sz="3200" b="1" spc="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200" b="1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thma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673" y="2010338"/>
            <a:ext cx="6557009" cy="273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Major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2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tr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er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9085" marR="198755" indent="-286385">
              <a:buFont typeface="Arial"/>
              <a:buChar char="•"/>
              <a:tabLst>
                <a:tab pos="2997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Ca</a:t>
            </a:r>
            <a:r>
              <a:rPr dirty="0">
                <a:solidFill>
                  <a:prstClr val="black"/>
                </a:solidFill>
                <a:cs typeface="Calibri"/>
              </a:rPr>
              <a:t>u</a:t>
            </a:r>
            <a:r>
              <a:rPr spc="-1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mo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se</a:t>
            </a:r>
            <a:r>
              <a:rPr spc="-25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 </a:t>
            </a:r>
            <a:r>
              <a:rPr dirty="0">
                <a:solidFill>
                  <a:prstClr val="black"/>
                </a:solidFill>
                <a:cs typeface="Calibri"/>
              </a:rPr>
              <a:t>and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f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eq</a:t>
            </a:r>
            <a:r>
              <a:rPr spc="-15" dirty="0">
                <a:solidFill>
                  <a:prstClr val="black"/>
                </a:solidFill>
                <a:cs typeface="Calibri"/>
              </a:rPr>
              <a:t>u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nt</a:t>
            </a:r>
            <a:r>
              <a:rPr dirty="0">
                <a:solidFill>
                  <a:prstClr val="black"/>
                </a:solidFill>
                <a:cs typeface="Calibri"/>
              </a:rPr>
              <a:t> 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tt</a:t>
            </a:r>
            <a:r>
              <a:rPr spc="-10" dirty="0">
                <a:solidFill>
                  <a:prstClr val="black"/>
                </a:solidFill>
                <a:cs typeface="Calibri"/>
              </a:rPr>
              <a:t>ac</a:t>
            </a:r>
            <a:r>
              <a:rPr spc="-30" dirty="0">
                <a:solidFill>
                  <a:prstClr val="black"/>
                </a:solidFill>
                <a:cs typeface="Calibri"/>
              </a:rPr>
              <a:t>k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hi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 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9085" indent="-286385">
              <a:buFont typeface="Arial"/>
              <a:buChar char="•"/>
              <a:tabLst>
                <a:tab pos="299720" algn="l"/>
              </a:tabLst>
            </a:pPr>
            <a:r>
              <a:rPr spc="-25" dirty="0">
                <a:solidFill>
                  <a:prstClr val="black"/>
                </a:solidFill>
                <a:cs typeface="Calibri"/>
              </a:rPr>
              <a:t>S</a:t>
            </a:r>
            <a:r>
              <a:rPr spc="-15" dirty="0">
                <a:solidFill>
                  <a:prstClr val="black"/>
                </a:solidFill>
                <a:cs typeface="Calibri"/>
              </a:rPr>
              <a:t>y</a:t>
            </a:r>
            <a:r>
              <a:rPr spc="-25" dirty="0">
                <a:solidFill>
                  <a:prstClr val="black"/>
                </a:solidFill>
                <a:cs typeface="Calibri"/>
              </a:rPr>
              <a:t>s</a:t>
            </a:r>
            <a:r>
              <a:rPr spc="-3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em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vi</a:t>
            </a:r>
            <a:r>
              <a:rPr spc="-1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b</a:t>
            </a:r>
            <a:r>
              <a:rPr dirty="0">
                <a:solidFill>
                  <a:prstClr val="black"/>
                </a:solidFill>
                <a:cs typeface="Calibri"/>
              </a:rPr>
              <a:t>y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70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ang 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cs typeface="Calibri"/>
              </a:rPr>
              <a:t> (</a:t>
            </a:r>
            <a:r>
              <a:rPr spc="-10" dirty="0">
                <a:solidFill>
                  <a:prstClr val="black"/>
                </a:solidFill>
                <a:cs typeface="Calibri"/>
              </a:rPr>
              <a:t>2</a:t>
            </a:r>
            <a:r>
              <a:rPr dirty="0">
                <a:solidFill>
                  <a:prstClr val="black"/>
                </a:solidFill>
                <a:cs typeface="Calibri"/>
              </a:rPr>
              <a:t>01</a:t>
            </a:r>
            <a:r>
              <a:rPr spc="-10" dirty="0">
                <a:solidFill>
                  <a:prstClr val="black"/>
                </a:solidFill>
                <a:cs typeface="Calibri"/>
              </a:rPr>
              <a:t>5</a:t>
            </a:r>
            <a:r>
              <a:rPr dirty="0">
                <a:solidFill>
                  <a:prstClr val="black"/>
                </a:solidFill>
                <a:cs typeface="Calibri"/>
              </a:rPr>
              <a:t>)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cs typeface="Calibri"/>
              </a:rPr>
              <a:t>ound:</a:t>
            </a:r>
            <a:endParaRPr>
              <a:solidFill>
                <a:prstClr val="black"/>
              </a:solidFill>
              <a:cs typeface="Calibri"/>
            </a:endParaRPr>
          </a:p>
          <a:p>
            <a:pPr marL="756285" marR="5080" lvl="1" indent="-286385">
              <a:buFont typeface="Arial"/>
              <a:buChar char="•"/>
              <a:tabLst>
                <a:tab pos="7569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Chi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5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SH</a:t>
            </a:r>
            <a:r>
              <a:rPr dirty="0">
                <a:solidFill>
                  <a:prstClr val="black"/>
                </a:solidFill>
                <a:cs typeface="Calibri"/>
              </a:rPr>
              <a:t>S </a:t>
            </a:r>
            <a:r>
              <a:rPr spc="-35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xpo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 tw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li</a:t>
            </a:r>
            <a:r>
              <a:rPr spc="-75" dirty="0">
                <a:solidFill>
                  <a:prstClr val="black"/>
                </a:solidFill>
                <a:cs typeface="Calibri"/>
              </a:rPr>
              <a:t>k</a:t>
            </a:r>
            <a:r>
              <a:rPr spc="-10" dirty="0">
                <a:solidFill>
                  <a:prstClr val="black"/>
                </a:solidFill>
                <a:cs typeface="Calibri"/>
              </a:rPr>
              <a:t>ely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 </a:t>
            </a:r>
            <a:r>
              <a:rPr spc="-15" dirty="0">
                <a:solidFill>
                  <a:prstClr val="black"/>
                </a:solidFill>
                <a:cs typeface="Calibri"/>
              </a:rPr>
              <a:t>b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ho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pi</a:t>
            </a:r>
            <a:r>
              <a:rPr spc="-3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al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40" dirty="0">
                <a:solidFill>
                  <a:prstClr val="black"/>
                </a:solidFill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cs typeface="Calibri"/>
              </a:rPr>
              <a:t>ed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as ch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ld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5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o S</a:t>
            </a:r>
            <a:r>
              <a:rPr spc="-10" dirty="0">
                <a:solidFill>
                  <a:prstClr val="black"/>
                </a:solidFill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xpo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endParaRPr>
              <a:solidFill>
                <a:prstClr val="black"/>
              </a:solidFill>
              <a:cs typeface="Calibri"/>
            </a:endParaRPr>
          </a:p>
          <a:p>
            <a:pPr marL="756285" marR="5080" lvl="1" indent="-286385">
              <a:buFont typeface="Arial"/>
              <a:buChar char="•"/>
              <a:tabLst>
                <a:tab pos="7569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SH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sig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cs typeface="Calibri"/>
              </a:rPr>
              <a:t>ifi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ly</a:t>
            </a:r>
            <a:r>
              <a:rPr dirty="0">
                <a:solidFill>
                  <a:prstClr val="black"/>
                </a:solidFill>
                <a:cs typeface="Calibri"/>
              </a:rPr>
              <a:t> a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soc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ed</a:t>
            </a:r>
            <a:r>
              <a:rPr dirty="0">
                <a:solidFill>
                  <a:prstClr val="black"/>
                </a:solidFill>
                <a:cs typeface="Calibri"/>
              </a:rPr>
              <a:t> 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 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visi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dirty="0">
                <a:solidFill>
                  <a:prstClr val="black"/>
                </a:solidFill>
                <a:cs typeface="Calibri"/>
              </a:rPr>
              <a:t> and </a:t>
            </a:r>
            <a:r>
              <a:rPr spc="-10" dirty="0">
                <a:solidFill>
                  <a:prstClr val="black"/>
                </a:solidFill>
                <a:cs typeface="Calibri"/>
              </a:rPr>
              <a:t>whee</a:t>
            </a:r>
            <a:r>
              <a:rPr spc="-55" dirty="0">
                <a:solidFill>
                  <a:prstClr val="black"/>
                </a:solidFill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s</a:t>
            </a:r>
            <a:r>
              <a:rPr spc="-15" dirty="0">
                <a:solidFill>
                  <a:prstClr val="black"/>
                </a:solidFill>
                <a:cs typeface="Calibri"/>
              </a:rPr>
              <a:t>ym</a:t>
            </a:r>
            <a:r>
              <a:rPr spc="-20" dirty="0">
                <a:solidFill>
                  <a:prstClr val="black"/>
                </a:solidFill>
                <a:cs typeface="Calibri"/>
              </a:rPr>
              <a:t>p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cs typeface="Calibri"/>
              </a:rPr>
              <a:t>oms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9085" marR="288925" indent="-286385">
              <a:buFont typeface="Arial"/>
              <a:buChar char="•"/>
              <a:tabLst>
                <a:tab pos="2997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Co</a:t>
            </a:r>
            <a:r>
              <a:rPr spc="-10" dirty="0">
                <a:solidFill>
                  <a:prstClr val="black"/>
                </a:solidFill>
                <a:cs typeface="Calibri"/>
              </a:rPr>
              <a:t>nt</a:t>
            </a:r>
            <a:r>
              <a:rPr spc="-20" dirty="0">
                <a:solidFill>
                  <a:prstClr val="black"/>
                </a:solidFill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cs typeface="Calibri"/>
              </a:rPr>
              <a:t>ib</a:t>
            </a:r>
            <a:r>
              <a:rPr dirty="0">
                <a:solidFill>
                  <a:prstClr val="black"/>
                </a:solidFill>
                <a:cs typeface="Calibri"/>
              </a:rPr>
              <a:t>u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o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er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200</a:t>
            </a:r>
            <a:r>
              <a:rPr spc="-15" dirty="0">
                <a:solidFill>
                  <a:prstClr val="black"/>
                </a:solidFill>
                <a:cs typeface="Calibri"/>
              </a:rPr>
              <a:t>,</a:t>
            </a:r>
            <a:r>
              <a:rPr spc="-10" dirty="0">
                <a:solidFill>
                  <a:prstClr val="black"/>
                </a:solidFill>
                <a:cs typeface="Calibri"/>
              </a:rPr>
              <a:t>000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thma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tt</a:t>
            </a:r>
            <a:r>
              <a:rPr spc="-10" dirty="0">
                <a:solidFill>
                  <a:prstClr val="black"/>
                </a:solidFill>
                <a:cs typeface="Calibri"/>
              </a:rPr>
              <a:t>ac</a:t>
            </a:r>
            <a:r>
              <a:rPr spc="-30" dirty="0">
                <a:solidFill>
                  <a:prstClr val="black"/>
                </a:solidFill>
                <a:cs typeface="Calibri"/>
              </a:rPr>
              <a:t>k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hi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y</a:t>
            </a:r>
            <a:r>
              <a:rPr spc="-10" dirty="0">
                <a:solidFill>
                  <a:prstClr val="black"/>
                </a:solidFill>
                <a:cs typeface="Calibri"/>
              </a:rPr>
              <a:t>ear;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som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ol</a:t>
            </a:r>
            <a:r>
              <a:rPr spc="-15" dirty="0">
                <a:solidFill>
                  <a:prstClr val="black"/>
                </a:solidFill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cs typeface="Calibri"/>
              </a:rPr>
              <a:t>m</a:t>
            </a:r>
            <a:r>
              <a:rPr spc="-20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es 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cs typeface="Calibri"/>
              </a:rPr>
              <a:t>p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1</a:t>
            </a:r>
            <a:r>
              <a:rPr dirty="0">
                <a:solidFill>
                  <a:prstClr val="black"/>
                </a:solidFill>
                <a:cs typeface="Calibri"/>
              </a:rPr>
              <a:t> mi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lion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2673" y="5844184"/>
            <a:ext cx="53066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" dirty="0">
                <a:solidFill>
                  <a:prstClr val="black"/>
                </a:solidFill>
                <a:cs typeface="Calibri"/>
              </a:rPr>
              <a:t>Sou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e: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90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ang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 a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2015;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CD</a:t>
            </a:r>
            <a:r>
              <a:rPr spc="-15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n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ern</a:t>
            </a:r>
            <a:r>
              <a:rPr spc="-20" dirty="0">
                <a:solidFill>
                  <a:prstClr val="black"/>
                </a:solidFill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ona</a:t>
            </a:r>
            <a:r>
              <a:rPr dirty="0">
                <a:solidFill>
                  <a:prstClr val="black"/>
                </a:solidFill>
                <a:cs typeface="Calibri"/>
              </a:rPr>
              <a:t>l 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ea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n </a:t>
            </a:r>
            <a:r>
              <a:rPr spc="-5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15" dirty="0">
                <a:solidFill>
                  <a:prstClr val="black"/>
                </a:solidFill>
                <a:cs typeface="Calibri"/>
              </a:rPr>
              <a:t>nce</a:t>
            </a:r>
            <a:r>
              <a:rPr spc="-10" dirty="0">
                <a:solidFill>
                  <a:prstClr val="black"/>
                </a:solidFill>
                <a:cs typeface="Calibri"/>
              </a:rPr>
              <a:t>r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&amp;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CA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50" dirty="0">
                <a:solidFill>
                  <a:prstClr val="black"/>
                </a:solidFill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cs typeface="Calibri"/>
              </a:rPr>
              <a:t>A,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Air </a:t>
            </a:r>
            <a:r>
              <a:rPr spc="-5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sou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</a:t>
            </a:r>
            <a:r>
              <a:rPr spc="-15" dirty="0">
                <a:solidFill>
                  <a:prstClr val="black"/>
                </a:solidFill>
                <a:cs typeface="Calibri"/>
              </a:rPr>
              <a:t>oa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5" dirty="0">
                <a:solidFill>
                  <a:prstClr val="black"/>
                </a:solidFill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2005</a:t>
            </a:r>
            <a:endParaRPr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22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057" y="326634"/>
            <a:ext cx="7164705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sure to Seco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dha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d Smoke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635" algn="ctr">
              <a:lnSpc>
                <a:spcPts val="4065"/>
              </a:lnSpc>
              <a:tabLst>
                <a:tab pos="534035" algn="l"/>
                <a:tab pos="1347470" algn="l"/>
              </a:tabLst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in	the	U.</a:t>
            </a:r>
            <a:r>
              <a:rPr sz="36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3432" y="1731136"/>
            <a:ext cx="7129780" cy="331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u="heavy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200" u="heavy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u="heavy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200" u="heavy" spc="-10" dirty="0">
                <a:solidFill>
                  <a:prstClr val="black"/>
                </a:solidFill>
                <a:cs typeface="Calibri"/>
              </a:rPr>
              <a:t>all Goo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200" u="heavy" dirty="0">
                <a:solidFill>
                  <a:prstClr val="black"/>
                </a:solidFill>
                <a:cs typeface="Calibri"/>
              </a:rPr>
              <a:t> 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200" u="heavy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200" u="heavy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s: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12700" marR="283845">
              <a:lnSpc>
                <a:spcPct val="99600"/>
              </a:lnSpc>
              <a:spcBef>
                <a:spcPts val="235"/>
              </a:spcBef>
            </a:pPr>
            <a:r>
              <a:rPr sz="2200" spc="-20" dirty="0">
                <a:solidFill>
                  <a:prstClr val="black"/>
                </a:solidFill>
                <a:cs typeface="Calibri"/>
              </a:rPr>
              <a:t>Se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ndh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sm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85" dirty="0">
                <a:solidFill>
                  <a:prstClr val="black"/>
                </a:solidFill>
                <a:cs typeface="Calibri"/>
              </a:rPr>
              <a:t>k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(SHS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)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xp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.S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declined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52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.5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sm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85" dirty="0">
                <a:solidFill>
                  <a:prstClr val="black"/>
                </a:solidFill>
                <a:cs typeface="Calibri"/>
              </a:rPr>
              <a:t>k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19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9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9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-2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00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5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.3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20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2012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200" u="heavy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200" u="heavy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u="heavy" spc="-20" dirty="0">
                <a:solidFill>
                  <a:prstClr val="black"/>
                </a:solidFill>
                <a:cs typeface="Calibri"/>
              </a:rPr>
              <a:t>blems</a:t>
            </a:r>
            <a:r>
              <a:rPr sz="2200" u="heavy" dirty="0">
                <a:solidFill>
                  <a:prstClr val="black"/>
                </a:solidFill>
                <a:cs typeface="Calibri"/>
              </a:rPr>
              <a:t> </a:t>
            </a:r>
            <a:r>
              <a:rPr sz="2200" u="heavy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200" u="heavy" spc="-15" dirty="0">
                <a:solidFill>
                  <a:prstClr val="black"/>
                </a:solidFill>
                <a:cs typeface="Calibri"/>
              </a:rPr>
              <a:t>emain: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332740" indent="-228600">
              <a:spcBef>
                <a:spcPts val="240"/>
              </a:spcBef>
              <a:buClr>
                <a:srgbClr val="4471C4"/>
              </a:buClr>
              <a:buFont typeface="Arial"/>
              <a:buChar char="•"/>
              <a:tabLst>
                <a:tab pos="332740" algn="l"/>
              </a:tabLst>
            </a:pPr>
            <a:r>
              <a:rPr sz="22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me</a:t>
            </a:r>
            <a:r>
              <a:rPr sz="2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is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now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maj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or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ce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xp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332740" marR="5080" indent="-228600">
              <a:lnSpc>
                <a:spcPts val="2380"/>
              </a:lnSpc>
              <a:spcBef>
                <a:spcPts val="520"/>
              </a:spcBef>
              <a:buClr>
                <a:srgbClr val="4471C4"/>
              </a:buClr>
              <a:buFont typeface="Arial"/>
              <a:buChar char="•"/>
              <a:tabLst>
                <a:tab pos="332740" algn="l"/>
              </a:tabLst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hild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en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3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-11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ha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highe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xp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SH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(40.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6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%)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with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ec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able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ser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otinine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2012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332740" marR="328930" indent="-228600">
              <a:lnSpc>
                <a:spcPts val="2380"/>
              </a:lnSpc>
              <a:spcBef>
                <a:spcPts val="500"/>
              </a:spcBef>
              <a:buClr>
                <a:srgbClr val="4471C4"/>
              </a:buClr>
              <a:buFont typeface="Arial"/>
              <a:buChar char="•"/>
              <a:tabLst>
                <a:tab pos="332740" algn="l"/>
              </a:tabLst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Afri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Ameri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ans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(46.8%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)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li</a:t>
            </a:r>
            <a:r>
              <a:rPr sz="2200" spc="-85" dirty="0">
                <a:solidFill>
                  <a:prstClr val="black"/>
                </a:solidFill>
                <a:cs typeface="Calibri"/>
              </a:rPr>
              <a:t>k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ely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d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able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ser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otinine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20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-2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12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el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.8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His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panic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whi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es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23.9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xi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Ameri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ans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7042" y="5492064"/>
            <a:ext cx="5758815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prstClr val="black"/>
                </a:solidFill>
                <a:cs typeface="Calibri"/>
              </a:rPr>
              <a:t>*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otinin</a:t>
            </a:r>
            <a:r>
              <a:rPr sz="1400" dirty="0">
                <a:solidFill>
                  <a:prstClr val="black"/>
                </a:solidFill>
                <a:cs typeface="Calibri"/>
              </a:rPr>
              <a:t>e</a:t>
            </a:r>
            <a:r>
              <a:rPr sz="1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is an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 obje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>
                <a:solidFill>
                  <a:prstClr val="black"/>
                </a:solidFill>
                <a:cs typeface="Calibri"/>
              </a:rPr>
              <a:t>ti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v</a:t>
            </a:r>
            <a:r>
              <a:rPr sz="1400" dirty="0">
                <a:solidFill>
                  <a:prstClr val="black"/>
                </a:solidFill>
                <a:cs typeface="Calibri"/>
              </a:rPr>
              <a:t>e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biomar</a:t>
            </a:r>
            <a:r>
              <a:rPr sz="1400" spc="-45" dirty="0">
                <a:solidFill>
                  <a:prstClr val="black"/>
                </a:solidFill>
                <a:cs typeface="Calibri"/>
              </a:rPr>
              <a:t>k</a:t>
            </a:r>
            <a:r>
              <a:rPr sz="1400" dirty="0">
                <a:solidFill>
                  <a:prstClr val="black"/>
                </a:solidFill>
                <a:cs typeface="Calibri"/>
              </a:rPr>
              <a:t>er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400" dirty="0">
                <a:solidFill>
                  <a:prstClr val="black"/>
                </a:solidFill>
                <a:cs typeface="Calibri"/>
              </a:rPr>
              <a:t>f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xpo</a:t>
            </a:r>
            <a:r>
              <a:rPr sz="1400" dirty="0">
                <a:solidFill>
                  <a:prstClr val="black"/>
                </a:solidFill>
                <a:cs typeface="Calibri"/>
              </a:rPr>
              <a:t>s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400" dirty="0">
                <a:solidFill>
                  <a:prstClr val="black"/>
                </a:solidFill>
                <a:cs typeface="Calibri"/>
              </a:rPr>
              <a:t>e</a:t>
            </a:r>
            <a:r>
              <a:rPr sz="1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>
                <a:solidFill>
                  <a:prstClr val="black"/>
                </a:solidFill>
                <a:cs typeface="Calibri"/>
              </a:rPr>
              <a:t>o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se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on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dh</a:t>
            </a:r>
            <a:r>
              <a:rPr sz="1400" dirty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>
                <a:solidFill>
                  <a:prstClr val="black"/>
                </a:solidFill>
                <a:cs typeface="Calibri"/>
              </a:rPr>
              <a:t>d</a:t>
            </a:r>
            <a:r>
              <a:rPr sz="14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smo</a:t>
            </a:r>
            <a:r>
              <a:rPr sz="1400" spc="-50" dirty="0">
                <a:solidFill>
                  <a:prstClr val="black"/>
                </a:solidFill>
                <a:cs typeface="Calibri"/>
              </a:rPr>
              <a:t>k</a:t>
            </a:r>
            <a:r>
              <a:rPr sz="1400" dirty="0">
                <a:solidFill>
                  <a:prstClr val="black"/>
                </a:solidFill>
                <a:cs typeface="Calibri"/>
              </a:rPr>
              <a:t>e</a:t>
            </a:r>
            <a:endParaRPr sz="1400">
              <a:solidFill>
                <a:prstClr val="black"/>
              </a:solidFill>
              <a:cs typeface="Calibri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2475" marR="5080"/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e: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DM,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ff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L.J.,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.,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Carballo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.,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nell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.,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b,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.D.,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 G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.,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ff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C.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.,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Vi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Sign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s: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rs'</a:t>
            </a:r>
            <a:r>
              <a:rPr sz="1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eco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e-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ted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es,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9-2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:6.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380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6117" y="427465"/>
            <a:ext cx="5742305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05"/>
              </a:lnSpc>
              <a:tabLst>
                <a:tab pos="2553970" algn="l"/>
                <a:tab pos="3111500" algn="l"/>
              </a:tabLst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Prevalence	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f	Smoke-Free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4065"/>
              </a:lnSpc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Home Ru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920" y="1419002"/>
            <a:ext cx="7020559" cy="3338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2400" spc="2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-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8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3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 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.S</a:t>
            </a:r>
            <a:r>
              <a:rPr sz="240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hou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eholds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ha</a:t>
            </a:r>
            <a:r>
              <a:rPr sz="2400" dirty="0">
                <a:solidFill>
                  <a:prstClr val="black"/>
                </a:solidFill>
                <a:cs typeface="Calibri"/>
              </a:rPr>
              <a:t>d a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0%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sm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75" dirty="0">
                <a:solidFill>
                  <a:prstClr val="black"/>
                </a:solidFill>
                <a:cs typeface="Calibri"/>
              </a:rPr>
              <a:t>k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-f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ee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me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rule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8500" indent="-228600"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9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4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usehold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with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o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smo</a:t>
            </a:r>
            <a:r>
              <a:rPr sz="2400" spc="-90" dirty="0">
                <a:solidFill>
                  <a:prstClr val="black"/>
                </a:solidFill>
                <a:cs typeface="Calibri"/>
              </a:rPr>
              <a:t>k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8500" indent="-228600"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prstClr val="black"/>
                </a:solidFill>
                <a:cs typeface="Calibri"/>
              </a:rPr>
              <a:t>4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6</a:t>
            </a:r>
            <a:r>
              <a:rPr sz="240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2400" dirty="0">
                <a:solidFill>
                  <a:prstClr val="black"/>
                </a:solidFill>
                <a:cs typeface="Calibri"/>
              </a:rPr>
              <a:t>% of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useholds ≥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ne smo</a:t>
            </a:r>
            <a:r>
              <a:rPr sz="2400" spc="-75" dirty="0">
                <a:solidFill>
                  <a:prstClr val="black"/>
                </a:solidFill>
                <a:cs typeface="Calibri"/>
              </a:rPr>
              <a:t>k</a:t>
            </a:r>
            <a:r>
              <a:rPr sz="2400" dirty="0">
                <a:solidFill>
                  <a:prstClr val="black"/>
                </a:solidFill>
                <a:cs typeface="Calibri"/>
              </a:rPr>
              <a:t>er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41300" indent="-228600"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Dispariti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by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and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60" dirty="0">
                <a:solidFill>
                  <a:prstClr val="black"/>
                </a:solidFill>
                <a:cs typeface="Calibri"/>
              </a:rPr>
              <a:t>/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hnicit</a:t>
            </a:r>
            <a:r>
              <a:rPr sz="2400" dirty="0">
                <a:solidFill>
                  <a:prstClr val="black"/>
                </a:solidFill>
                <a:cs typeface="Calibri"/>
              </a:rPr>
              <a:t>y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(20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-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13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1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S)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8500" marR="281305" lvl="1" indent="-2286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No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diplom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with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smo</a:t>
            </a:r>
            <a:r>
              <a:rPr sz="2400" spc="-95" dirty="0">
                <a:solidFill>
                  <a:prstClr val="black"/>
                </a:solidFill>
                <a:cs typeface="Calibri"/>
              </a:rPr>
              <a:t>k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e-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ee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me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(75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1%)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s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adu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deg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ee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(93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.1%)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69900">
              <a:lnSpc>
                <a:spcPts val="2735"/>
              </a:lnSpc>
              <a:spcBef>
                <a:spcPts val="165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2400" spc="2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Asian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(91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5%),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Hispani</a:t>
            </a:r>
            <a:r>
              <a:rPr sz="240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(87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7%),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Whi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(84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4%),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dirty="0">
                <a:solidFill>
                  <a:prstClr val="black"/>
                </a:solidFill>
                <a:cs typeface="Calibri"/>
              </a:rPr>
              <a:t>Afri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an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Ameri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an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(7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6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4</a:t>
            </a:r>
            <a:r>
              <a:rPr sz="2400" dirty="0">
                <a:solidFill>
                  <a:prstClr val="black"/>
                </a:solidFill>
                <a:cs typeface="Calibri"/>
              </a:rPr>
              <a:t>%)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8433" y="5828439"/>
            <a:ext cx="3028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Source: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al., 2016;</a:t>
            </a:r>
            <a:r>
              <a:rPr sz="1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Kru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et al.,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71112" y="5164031"/>
            <a:ext cx="1283335" cy="1066800"/>
          </a:xfrm>
          <a:custGeom>
            <a:avLst/>
            <a:gdLst/>
            <a:ahLst/>
            <a:cxnLst/>
            <a:rect l="l" t="t" r="r" b="b"/>
            <a:pathLst>
              <a:path w="1283335" h="1066800">
                <a:moveTo>
                  <a:pt x="1242164" y="481946"/>
                </a:moveTo>
                <a:lnTo>
                  <a:pt x="48333" y="481946"/>
                </a:lnTo>
                <a:lnTo>
                  <a:pt x="48333" y="919897"/>
                </a:lnTo>
                <a:lnTo>
                  <a:pt x="662170" y="1066494"/>
                </a:lnTo>
                <a:lnTo>
                  <a:pt x="872409" y="974871"/>
                </a:lnTo>
                <a:lnTo>
                  <a:pt x="1152844" y="974871"/>
                </a:lnTo>
                <a:lnTo>
                  <a:pt x="1242164" y="936390"/>
                </a:lnTo>
                <a:lnTo>
                  <a:pt x="1242164" y="892415"/>
                </a:lnTo>
                <a:lnTo>
                  <a:pt x="1140659" y="857589"/>
                </a:lnTo>
                <a:lnTo>
                  <a:pt x="1242164" y="811784"/>
                </a:lnTo>
                <a:lnTo>
                  <a:pt x="1242164" y="481946"/>
                </a:lnTo>
                <a:close/>
              </a:path>
              <a:path w="1283335" h="1066800">
                <a:moveTo>
                  <a:pt x="1152844" y="974871"/>
                </a:moveTo>
                <a:lnTo>
                  <a:pt x="872409" y="974871"/>
                </a:lnTo>
                <a:lnTo>
                  <a:pt x="1029496" y="1028013"/>
                </a:lnTo>
                <a:lnTo>
                  <a:pt x="1152844" y="974871"/>
                </a:lnTo>
                <a:close/>
              </a:path>
              <a:path w="1283335" h="1066800">
                <a:moveTo>
                  <a:pt x="606575" y="25655"/>
                </a:moveTo>
                <a:lnTo>
                  <a:pt x="466420" y="80631"/>
                </a:lnTo>
                <a:lnTo>
                  <a:pt x="466420" y="126436"/>
                </a:lnTo>
                <a:lnTo>
                  <a:pt x="476079" y="128276"/>
                </a:lnTo>
                <a:lnTo>
                  <a:pt x="476079" y="192407"/>
                </a:lnTo>
                <a:lnTo>
                  <a:pt x="335910" y="254713"/>
                </a:lnTo>
                <a:lnTo>
                  <a:pt x="0" y="450785"/>
                </a:lnTo>
                <a:lnTo>
                  <a:pt x="26583" y="487435"/>
                </a:lnTo>
                <a:lnTo>
                  <a:pt x="48333" y="481946"/>
                </a:lnTo>
                <a:lnTo>
                  <a:pt x="1242164" y="481946"/>
                </a:lnTo>
                <a:lnTo>
                  <a:pt x="1242164" y="410469"/>
                </a:lnTo>
                <a:lnTo>
                  <a:pt x="1259081" y="403139"/>
                </a:lnTo>
                <a:lnTo>
                  <a:pt x="1283243" y="379324"/>
                </a:lnTo>
                <a:lnTo>
                  <a:pt x="983350" y="69635"/>
                </a:lnTo>
                <a:lnTo>
                  <a:pt x="758831" y="69635"/>
                </a:lnTo>
                <a:lnTo>
                  <a:pt x="758831" y="62305"/>
                </a:lnTo>
                <a:lnTo>
                  <a:pt x="606575" y="25655"/>
                </a:lnTo>
                <a:close/>
              </a:path>
              <a:path w="1283335" h="1066800">
                <a:moveTo>
                  <a:pt x="915917" y="0"/>
                </a:moveTo>
                <a:lnTo>
                  <a:pt x="758831" y="69635"/>
                </a:lnTo>
                <a:lnTo>
                  <a:pt x="983350" y="69635"/>
                </a:lnTo>
                <a:lnTo>
                  <a:pt x="91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1195" y="5464550"/>
            <a:ext cx="1150620" cy="748030"/>
          </a:xfrm>
          <a:custGeom>
            <a:avLst/>
            <a:gdLst/>
            <a:ahLst/>
            <a:cxnLst/>
            <a:rect l="l" t="t" r="r" b="b"/>
            <a:pathLst>
              <a:path w="1150620" h="748029">
                <a:moveTo>
                  <a:pt x="294833" y="0"/>
                </a:moveTo>
                <a:lnTo>
                  <a:pt x="0" y="159437"/>
                </a:lnTo>
                <a:lnTo>
                  <a:pt x="0" y="606557"/>
                </a:lnTo>
                <a:lnTo>
                  <a:pt x="589659" y="747651"/>
                </a:lnTo>
                <a:lnTo>
                  <a:pt x="1150334" y="502095"/>
                </a:lnTo>
                <a:lnTo>
                  <a:pt x="1150334" y="300533"/>
                </a:lnTo>
                <a:lnTo>
                  <a:pt x="589659" y="300533"/>
                </a:lnTo>
                <a:lnTo>
                  <a:pt x="294833" y="0"/>
                </a:lnTo>
                <a:close/>
              </a:path>
              <a:path w="1150620" h="748029">
                <a:moveTo>
                  <a:pt x="1150334" y="54975"/>
                </a:moveTo>
                <a:lnTo>
                  <a:pt x="589659" y="300533"/>
                </a:lnTo>
                <a:lnTo>
                  <a:pt x="1150334" y="300533"/>
                </a:lnTo>
                <a:lnTo>
                  <a:pt x="1150334" y="54975"/>
                </a:lnTo>
                <a:close/>
              </a:path>
            </a:pathLst>
          </a:custGeom>
          <a:solidFill>
            <a:srgbClr val="F0DE8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1195" y="5629477"/>
            <a:ext cx="589915" cy="582930"/>
          </a:xfrm>
          <a:custGeom>
            <a:avLst/>
            <a:gdLst/>
            <a:ahLst/>
            <a:cxnLst/>
            <a:rect l="l" t="t" r="r" b="b"/>
            <a:pathLst>
              <a:path w="589914" h="582929">
                <a:moveTo>
                  <a:pt x="0" y="0"/>
                </a:moveTo>
                <a:lnTo>
                  <a:pt x="0" y="441630"/>
                </a:lnTo>
                <a:lnTo>
                  <a:pt x="589659" y="582723"/>
                </a:lnTo>
                <a:lnTo>
                  <a:pt x="589659" y="141096"/>
                </a:lnTo>
                <a:lnTo>
                  <a:pt x="0" y="0"/>
                </a:lnTo>
                <a:close/>
              </a:path>
            </a:pathLst>
          </a:custGeom>
          <a:solidFill>
            <a:srgbClr val="F0DE8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30854" y="5519525"/>
            <a:ext cx="560705" cy="692785"/>
          </a:xfrm>
          <a:custGeom>
            <a:avLst/>
            <a:gdLst/>
            <a:ahLst/>
            <a:cxnLst/>
            <a:rect l="l" t="t" r="r" b="b"/>
            <a:pathLst>
              <a:path w="560704" h="692785">
                <a:moveTo>
                  <a:pt x="560675" y="0"/>
                </a:moveTo>
                <a:lnTo>
                  <a:pt x="0" y="245558"/>
                </a:lnTo>
                <a:lnTo>
                  <a:pt x="0" y="692675"/>
                </a:lnTo>
                <a:lnTo>
                  <a:pt x="560675" y="447120"/>
                </a:lnTo>
                <a:lnTo>
                  <a:pt x="560675" y="0"/>
                </a:lnTo>
                <a:close/>
              </a:path>
            </a:pathLst>
          </a:custGeom>
          <a:solidFill>
            <a:srgbClr val="D2BA5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2527" y="5733923"/>
            <a:ext cx="137795" cy="326390"/>
          </a:xfrm>
          <a:custGeom>
            <a:avLst/>
            <a:gdLst/>
            <a:ahLst/>
            <a:cxnLst/>
            <a:rect l="l" t="t" r="r" b="b"/>
            <a:pathLst>
              <a:path w="137795" h="326389">
                <a:moveTo>
                  <a:pt x="137754" y="0"/>
                </a:moveTo>
                <a:lnTo>
                  <a:pt x="0" y="60481"/>
                </a:lnTo>
                <a:lnTo>
                  <a:pt x="0" y="326189"/>
                </a:lnTo>
                <a:lnTo>
                  <a:pt x="137754" y="265708"/>
                </a:lnTo>
                <a:lnTo>
                  <a:pt x="137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9779" y="5449889"/>
            <a:ext cx="326390" cy="181610"/>
          </a:xfrm>
          <a:custGeom>
            <a:avLst/>
            <a:gdLst/>
            <a:ahLst/>
            <a:cxnLst/>
            <a:rect l="l" t="t" r="r" b="b"/>
            <a:pathLst>
              <a:path w="326389" h="181610">
                <a:moveTo>
                  <a:pt x="316575" y="0"/>
                </a:moveTo>
                <a:lnTo>
                  <a:pt x="0" y="168592"/>
                </a:lnTo>
                <a:lnTo>
                  <a:pt x="0" y="181427"/>
                </a:lnTo>
                <a:lnTo>
                  <a:pt x="31415" y="174097"/>
                </a:lnTo>
                <a:lnTo>
                  <a:pt x="326248" y="14660"/>
                </a:lnTo>
                <a:lnTo>
                  <a:pt x="316575" y="0"/>
                </a:lnTo>
                <a:close/>
              </a:path>
            </a:pathLst>
          </a:custGeom>
          <a:solidFill>
            <a:srgbClr val="30180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1195" y="5464550"/>
            <a:ext cx="589915" cy="300990"/>
          </a:xfrm>
          <a:custGeom>
            <a:avLst/>
            <a:gdLst/>
            <a:ahLst/>
            <a:cxnLst/>
            <a:rect l="l" t="t" r="r" b="b"/>
            <a:pathLst>
              <a:path w="589914" h="300989">
                <a:moveTo>
                  <a:pt x="294833" y="0"/>
                </a:moveTo>
                <a:lnTo>
                  <a:pt x="0" y="159437"/>
                </a:lnTo>
                <a:lnTo>
                  <a:pt x="589659" y="300533"/>
                </a:lnTo>
                <a:lnTo>
                  <a:pt x="294833" y="0"/>
                </a:lnTo>
                <a:close/>
              </a:path>
            </a:pathLst>
          </a:custGeom>
          <a:solidFill>
            <a:srgbClr val="F0DE8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1525" y="5187862"/>
            <a:ext cx="906780" cy="612140"/>
          </a:xfrm>
          <a:custGeom>
            <a:avLst/>
            <a:gdLst/>
            <a:ahLst/>
            <a:cxnLst/>
            <a:rect l="l" t="t" r="r" b="b"/>
            <a:pathLst>
              <a:path w="906779" h="612139">
                <a:moveTo>
                  <a:pt x="560660" y="0"/>
                </a:moveTo>
                <a:lnTo>
                  <a:pt x="0" y="245542"/>
                </a:lnTo>
                <a:lnTo>
                  <a:pt x="0" y="271197"/>
                </a:lnTo>
                <a:lnTo>
                  <a:pt x="333504" y="612031"/>
                </a:lnTo>
                <a:lnTo>
                  <a:pt x="894165" y="366489"/>
                </a:lnTo>
                <a:lnTo>
                  <a:pt x="906253" y="355493"/>
                </a:lnTo>
                <a:lnTo>
                  <a:pt x="560660" y="0"/>
                </a:lnTo>
                <a:close/>
              </a:path>
            </a:pathLst>
          </a:custGeom>
          <a:solidFill>
            <a:srgbClr val="6F4D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21525" y="5187862"/>
            <a:ext cx="906780" cy="601345"/>
          </a:xfrm>
          <a:custGeom>
            <a:avLst/>
            <a:gdLst/>
            <a:ahLst/>
            <a:cxnLst/>
            <a:rect l="l" t="t" r="r" b="b"/>
            <a:pathLst>
              <a:path w="906779" h="601345">
                <a:moveTo>
                  <a:pt x="560660" y="0"/>
                </a:moveTo>
                <a:lnTo>
                  <a:pt x="0" y="245542"/>
                </a:lnTo>
                <a:lnTo>
                  <a:pt x="345578" y="601036"/>
                </a:lnTo>
                <a:lnTo>
                  <a:pt x="906253" y="355493"/>
                </a:lnTo>
                <a:lnTo>
                  <a:pt x="560660" y="0"/>
                </a:lnTo>
                <a:close/>
              </a:path>
            </a:pathLst>
          </a:custGeom>
          <a:solidFill>
            <a:srgbClr val="30180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55030" y="5543356"/>
            <a:ext cx="572770" cy="256540"/>
          </a:xfrm>
          <a:custGeom>
            <a:avLst/>
            <a:gdLst/>
            <a:ahLst/>
            <a:cxnLst/>
            <a:rect l="l" t="t" r="r" b="b"/>
            <a:pathLst>
              <a:path w="572770" h="256539">
                <a:moveTo>
                  <a:pt x="572748" y="0"/>
                </a:moveTo>
                <a:lnTo>
                  <a:pt x="12073" y="245542"/>
                </a:lnTo>
                <a:lnTo>
                  <a:pt x="0" y="256537"/>
                </a:lnTo>
                <a:lnTo>
                  <a:pt x="560660" y="10995"/>
                </a:lnTo>
                <a:lnTo>
                  <a:pt x="572748" y="0"/>
                </a:lnTo>
                <a:close/>
              </a:path>
            </a:pathLst>
          </a:custGeom>
          <a:solidFill>
            <a:srgbClr val="51381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0112" y="5433405"/>
            <a:ext cx="321945" cy="198120"/>
          </a:xfrm>
          <a:custGeom>
            <a:avLst/>
            <a:gdLst/>
            <a:ahLst/>
            <a:cxnLst/>
            <a:rect l="l" t="t" r="r" b="b"/>
            <a:pathLst>
              <a:path w="321945" h="198120">
                <a:moveTo>
                  <a:pt x="321413" y="0"/>
                </a:moveTo>
                <a:lnTo>
                  <a:pt x="0" y="185077"/>
                </a:lnTo>
                <a:lnTo>
                  <a:pt x="9667" y="197912"/>
                </a:lnTo>
                <a:lnTo>
                  <a:pt x="321413" y="25655"/>
                </a:lnTo>
                <a:lnTo>
                  <a:pt x="321413" y="0"/>
                </a:lnTo>
                <a:close/>
              </a:path>
            </a:pathLst>
          </a:custGeom>
          <a:solidFill>
            <a:srgbClr val="6F4D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71367" y="5220832"/>
            <a:ext cx="224790" cy="198120"/>
          </a:xfrm>
          <a:custGeom>
            <a:avLst/>
            <a:gdLst/>
            <a:ahLst/>
            <a:cxnLst/>
            <a:rect l="l" t="t" r="r" b="b"/>
            <a:pathLst>
              <a:path w="224789" h="198120">
                <a:moveTo>
                  <a:pt x="224741" y="130117"/>
                </a:moveTo>
                <a:lnTo>
                  <a:pt x="36249" y="130117"/>
                </a:lnTo>
                <a:lnTo>
                  <a:pt x="120822" y="197912"/>
                </a:lnTo>
                <a:lnTo>
                  <a:pt x="224741" y="152107"/>
                </a:lnTo>
                <a:lnTo>
                  <a:pt x="224741" y="130117"/>
                </a:lnTo>
                <a:close/>
              </a:path>
              <a:path w="224789" h="198120">
                <a:moveTo>
                  <a:pt x="108748" y="0"/>
                </a:moveTo>
                <a:lnTo>
                  <a:pt x="0" y="42155"/>
                </a:lnTo>
                <a:lnTo>
                  <a:pt x="0" y="146601"/>
                </a:lnTo>
                <a:lnTo>
                  <a:pt x="36249" y="130117"/>
                </a:lnTo>
                <a:lnTo>
                  <a:pt x="224741" y="130117"/>
                </a:lnTo>
                <a:lnTo>
                  <a:pt x="224741" y="25655"/>
                </a:lnTo>
                <a:lnTo>
                  <a:pt x="108748" y="0"/>
                </a:lnTo>
                <a:close/>
              </a:path>
            </a:pathLst>
          </a:custGeom>
          <a:solidFill>
            <a:srgbClr val="AF381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1367" y="5262988"/>
            <a:ext cx="121285" cy="156210"/>
          </a:xfrm>
          <a:custGeom>
            <a:avLst/>
            <a:gdLst/>
            <a:ahLst/>
            <a:cxnLst/>
            <a:rect l="l" t="t" r="r" b="b"/>
            <a:pathLst>
              <a:path w="121285" h="156210">
                <a:moveTo>
                  <a:pt x="120822" y="87961"/>
                </a:moveTo>
                <a:lnTo>
                  <a:pt x="36249" y="87961"/>
                </a:lnTo>
                <a:lnTo>
                  <a:pt x="120822" y="155756"/>
                </a:lnTo>
                <a:lnTo>
                  <a:pt x="120822" y="87961"/>
                </a:lnTo>
                <a:close/>
              </a:path>
              <a:path w="121285" h="156210">
                <a:moveTo>
                  <a:pt x="0" y="0"/>
                </a:moveTo>
                <a:lnTo>
                  <a:pt x="0" y="104446"/>
                </a:lnTo>
                <a:lnTo>
                  <a:pt x="36249" y="87961"/>
                </a:lnTo>
                <a:lnTo>
                  <a:pt x="120822" y="87961"/>
                </a:lnTo>
                <a:lnTo>
                  <a:pt x="120822" y="29320"/>
                </a:lnTo>
                <a:lnTo>
                  <a:pt x="0" y="0"/>
                </a:lnTo>
                <a:close/>
              </a:path>
            </a:pathLst>
          </a:custGeom>
          <a:solidFill>
            <a:srgbClr val="9C0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92190" y="5246487"/>
            <a:ext cx="104139" cy="172720"/>
          </a:xfrm>
          <a:custGeom>
            <a:avLst/>
            <a:gdLst/>
            <a:ahLst/>
            <a:cxnLst/>
            <a:rect l="l" t="t" r="r" b="b"/>
            <a:pathLst>
              <a:path w="104139" h="172720">
                <a:moveTo>
                  <a:pt x="103919" y="0"/>
                </a:moveTo>
                <a:lnTo>
                  <a:pt x="0" y="45820"/>
                </a:lnTo>
                <a:lnTo>
                  <a:pt x="0" y="172257"/>
                </a:lnTo>
                <a:lnTo>
                  <a:pt x="103919" y="126452"/>
                </a:lnTo>
                <a:lnTo>
                  <a:pt x="103919" y="0"/>
                </a:lnTo>
                <a:close/>
              </a:path>
            </a:pathLst>
          </a:custGeom>
          <a:solidFill>
            <a:srgbClr val="5C0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61694" y="5253817"/>
            <a:ext cx="133350" cy="55244"/>
          </a:xfrm>
          <a:custGeom>
            <a:avLst/>
            <a:gdLst/>
            <a:ahLst/>
            <a:cxnLst/>
            <a:rect l="l" t="t" r="r" b="b"/>
            <a:pathLst>
              <a:path w="133350" h="55245">
                <a:moveTo>
                  <a:pt x="0" y="0"/>
                </a:moveTo>
                <a:lnTo>
                  <a:pt x="0" y="23830"/>
                </a:lnTo>
                <a:lnTo>
                  <a:pt x="132910" y="54975"/>
                </a:lnTo>
                <a:lnTo>
                  <a:pt x="132910" y="32985"/>
                </a:lnTo>
                <a:lnTo>
                  <a:pt x="0" y="0"/>
                </a:lnTo>
                <a:close/>
              </a:path>
            </a:pathLst>
          </a:custGeom>
          <a:solidFill>
            <a:srgbClr val="AF381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94604" y="5237332"/>
            <a:ext cx="111760" cy="71755"/>
          </a:xfrm>
          <a:custGeom>
            <a:avLst/>
            <a:gdLst/>
            <a:ahLst/>
            <a:cxnLst/>
            <a:rect l="l" t="t" r="r" b="b"/>
            <a:pathLst>
              <a:path w="111760" h="71754">
                <a:moveTo>
                  <a:pt x="111177" y="0"/>
                </a:moveTo>
                <a:lnTo>
                  <a:pt x="0" y="49470"/>
                </a:lnTo>
                <a:lnTo>
                  <a:pt x="0" y="71460"/>
                </a:lnTo>
                <a:lnTo>
                  <a:pt x="111177" y="21990"/>
                </a:lnTo>
                <a:lnTo>
                  <a:pt x="111177" y="0"/>
                </a:lnTo>
                <a:close/>
              </a:path>
            </a:pathLst>
          </a:custGeom>
          <a:solidFill>
            <a:srgbClr val="82241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61694" y="5208012"/>
            <a:ext cx="244475" cy="79375"/>
          </a:xfrm>
          <a:custGeom>
            <a:avLst/>
            <a:gdLst/>
            <a:ahLst/>
            <a:cxnLst/>
            <a:rect l="l" t="t" r="r" b="b"/>
            <a:pathLst>
              <a:path w="244475" h="79375">
                <a:moveTo>
                  <a:pt x="118421" y="0"/>
                </a:moveTo>
                <a:lnTo>
                  <a:pt x="0" y="45805"/>
                </a:lnTo>
                <a:lnTo>
                  <a:pt x="132910" y="78790"/>
                </a:lnTo>
                <a:lnTo>
                  <a:pt x="244087" y="29320"/>
                </a:lnTo>
                <a:lnTo>
                  <a:pt x="118421" y="0"/>
                </a:lnTo>
                <a:close/>
              </a:path>
            </a:pathLst>
          </a:custGeom>
          <a:solidFill>
            <a:srgbClr val="C63E2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10032" y="5224497"/>
            <a:ext cx="147955" cy="48260"/>
          </a:xfrm>
          <a:custGeom>
            <a:avLst/>
            <a:gdLst/>
            <a:ahLst/>
            <a:cxnLst/>
            <a:rect l="l" t="t" r="r" b="b"/>
            <a:pathLst>
              <a:path w="147954" h="48260">
                <a:moveTo>
                  <a:pt x="70084" y="0"/>
                </a:moveTo>
                <a:lnTo>
                  <a:pt x="0" y="27495"/>
                </a:lnTo>
                <a:lnTo>
                  <a:pt x="79743" y="47645"/>
                </a:lnTo>
                <a:lnTo>
                  <a:pt x="147413" y="18325"/>
                </a:lnTo>
                <a:lnTo>
                  <a:pt x="70084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10032" y="5224497"/>
            <a:ext cx="70485" cy="44450"/>
          </a:xfrm>
          <a:custGeom>
            <a:avLst/>
            <a:gdLst/>
            <a:ahLst/>
            <a:cxnLst/>
            <a:rect l="l" t="t" r="r" b="b"/>
            <a:pathLst>
              <a:path w="70485" h="44450">
                <a:moveTo>
                  <a:pt x="70084" y="0"/>
                </a:moveTo>
                <a:lnTo>
                  <a:pt x="0" y="27495"/>
                </a:lnTo>
                <a:lnTo>
                  <a:pt x="70084" y="43980"/>
                </a:lnTo>
                <a:lnTo>
                  <a:pt x="70084" y="0"/>
                </a:lnTo>
                <a:close/>
              </a:path>
            </a:pathLst>
          </a:custGeom>
          <a:solidFill>
            <a:srgbClr val="3E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17606" y="5761418"/>
            <a:ext cx="174625" cy="245745"/>
          </a:xfrm>
          <a:custGeom>
            <a:avLst/>
            <a:gdLst/>
            <a:ahLst/>
            <a:cxnLst/>
            <a:rect l="l" t="t" r="r" b="b"/>
            <a:pathLst>
              <a:path w="174625" h="245745">
                <a:moveTo>
                  <a:pt x="0" y="0"/>
                </a:moveTo>
                <a:lnTo>
                  <a:pt x="0" y="203402"/>
                </a:lnTo>
                <a:lnTo>
                  <a:pt x="174003" y="245542"/>
                </a:lnTo>
                <a:lnTo>
                  <a:pt x="174003" y="42140"/>
                </a:lnTo>
                <a:lnTo>
                  <a:pt x="0" y="0"/>
                </a:lnTo>
                <a:close/>
              </a:path>
            </a:pathLst>
          </a:custGeom>
          <a:solidFill>
            <a:srgbClr val="AED1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7606" y="5744918"/>
            <a:ext cx="174625" cy="130175"/>
          </a:xfrm>
          <a:custGeom>
            <a:avLst/>
            <a:gdLst/>
            <a:ahLst/>
            <a:cxnLst/>
            <a:rect l="l" t="t" r="r" b="b"/>
            <a:pathLst>
              <a:path w="174625" h="130175">
                <a:moveTo>
                  <a:pt x="0" y="0"/>
                </a:moveTo>
                <a:lnTo>
                  <a:pt x="0" y="38490"/>
                </a:lnTo>
                <a:lnTo>
                  <a:pt x="16917" y="38490"/>
                </a:lnTo>
                <a:lnTo>
                  <a:pt x="33834" y="40315"/>
                </a:lnTo>
                <a:lnTo>
                  <a:pt x="74928" y="64146"/>
                </a:lnTo>
                <a:lnTo>
                  <a:pt x="103919" y="100796"/>
                </a:lnTo>
                <a:lnTo>
                  <a:pt x="111177" y="108126"/>
                </a:lnTo>
                <a:lnTo>
                  <a:pt x="130509" y="122786"/>
                </a:lnTo>
                <a:lnTo>
                  <a:pt x="142583" y="126452"/>
                </a:lnTo>
                <a:lnTo>
                  <a:pt x="157086" y="130117"/>
                </a:lnTo>
                <a:lnTo>
                  <a:pt x="174003" y="130117"/>
                </a:lnTo>
                <a:lnTo>
                  <a:pt x="174003" y="42155"/>
                </a:lnTo>
                <a:lnTo>
                  <a:pt x="0" y="0"/>
                </a:lnTo>
                <a:close/>
              </a:path>
            </a:pathLst>
          </a:custGeom>
          <a:solidFill>
            <a:srgbClr val="94B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17606" y="5893360"/>
            <a:ext cx="111760" cy="93980"/>
          </a:xfrm>
          <a:custGeom>
            <a:avLst/>
            <a:gdLst/>
            <a:ahLst/>
            <a:cxnLst/>
            <a:rect l="l" t="t" r="r" b="b"/>
            <a:pathLst>
              <a:path w="111760" h="93979">
                <a:moveTo>
                  <a:pt x="0" y="0"/>
                </a:moveTo>
                <a:lnTo>
                  <a:pt x="0" y="67795"/>
                </a:lnTo>
                <a:lnTo>
                  <a:pt x="111177" y="93450"/>
                </a:lnTo>
                <a:lnTo>
                  <a:pt x="89416" y="65955"/>
                </a:lnTo>
                <a:lnTo>
                  <a:pt x="82172" y="51294"/>
                </a:lnTo>
                <a:lnTo>
                  <a:pt x="70084" y="36634"/>
                </a:lnTo>
                <a:lnTo>
                  <a:pt x="58010" y="25639"/>
                </a:lnTo>
                <a:lnTo>
                  <a:pt x="43508" y="14644"/>
                </a:lnTo>
                <a:lnTo>
                  <a:pt x="24175" y="5489"/>
                </a:lnTo>
                <a:lnTo>
                  <a:pt x="0" y="0"/>
                </a:lnTo>
                <a:close/>
              </a:path>
            </a:pathLst>
          </a:custGeom>
          <a:solidFill>
            <a:srgbClr val="6D848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17606" y="5810889"/>
            <a:ext cx="174625" cy="208915"/>
          </a:xfrm>
          <a:custGeom>
            <a:avLst/>
            <a:gdLst/>
            <a:ahLst/>
            <a:cxnLst/>
            <a:rect l="l" t="t" r="r" b="b"/>
            <a:pathLst>
              <a:path w="174625" h="208914">
                <a:moveTo>
                  <a:pt x="16917" y="0"/>
                </a:moveTo>
                <a:lnTo>
                  <a:pt x="0" y="1840"/>
                </a:lnTo>
                <a:lnTo>
                  <a:pt x="0" y="98956"/>
                </a:lnTo>
                <a:lnTo>
                  <a:pt x="24175" y="104446"/>
                </a:lnTo>
                <a:lnTo>
                  <a:pt x="43508" y="113616"/>
                </a:lnTo>
                <a:lnTo>
                  <a:pt x="58010" y="124611"/>
                </a:lnTo>
                <a:lnTo>
                  <a:pt x="82172" y="150266"/>
                </a:lnTo>
                <a:lnTo>
                  <a:pt x="89416" y="164927"/>
                </a:lnTo>
                <a:lnTo>
                  <a:pt x="111177" y="194247"/>
                </a:lnTo>
                <a:lnTo>
                  <a:pt x="174003" y="208907"/>
                </a:lnTo>
                <a:lnTo>
                  <a:pt x="174003" y="93450"/>
                </a:lnTo>
                <a:lnTo>
                  <a:pt x="157086" y="91626"/>
                </a:lnTo>
                <a:lnTo>
                  <a:pt x="142583" y="89785"/>
                </a:lnTo>
                <a:lnTo>
                  <a:pt x="130509" y="84296"/>
                </a:lnTo>
                <a:lnTo>
                  <a:pt x="120836" y="78806"/>
                </a:lnTo>
                <a:lnTo>
                  <a:pt x="111177" y="71476"/>
                </a:lnTo>
                <a:lnTo>
                  <a:pt x="103919" y="62305"/>
                </a:lnTo>
                <a:lnTo>
                  <a:pt x="89416" y="45820"/>
                </a:lnTo>
                <a:lnTo>
                  <a:pt x="67669" y="18325"/>
                </a:lnTo>
                <a:lnTo>
                  <a:pt x="58010" y="12835"/>
                </a:lnTo>
                <a:lnTo>
                  <a:pt x="33834" y="1840"/>
                </a:lnTo>
                <a:lnTo>
                  <a:pt x="16917" y="0"/>
                </a:lnTo>
                <a:close/>
              </a:path>
            </a:pathLst>
          </a:custGeom>
          <a:solidFill>
            <a:srgbClr val="94B1B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6200" y="5953826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4829" y="0"/>
                </a:moveTo>
                <a:lnTo>
                  <a:pt x="0" y="3665"/>
                </a:lnTo>
                <a:lnTo>
                  <a:pt x="0" y="27480"/>
                </a:lnTo>
                <a:lnTo>
                  <a:pt x="227156" y="80631"/>
                </a:lnTo>
                <a:lnTo>
                  <a:pt x="232000" y="76966"/>
                </a:lnTo>
                <a:lnTo>
                  <a:pt x="232000" y="54975"/>
                </a:lnTo>
                <a:lnTo>
                  <a:pt x="482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6200" y="5957491"/>
            <a:ext cx="227329" cy="77470"/>
          </a:xfrm>
          <a:custGeom>
            <a:avLst/>
            <a:gdLst/>
            <a:ahLst/>
            <a:cxnLst/>
            <a:rect l="l" t="t" r="r" b="b"/>
            <a:pathLst>
              <a:path w="227329" h="77470">
                <a:moveTo>
                  <a:pt x="0" y="0"/>
                </a:moveTo>
                <a:lnTo>
                  <a:pt x="0" y="23814"/>
                </a:lnTo>
                <a:lnTo>
                  <a:pt x="227156" y="76966"/>
                </a:lnTo>
                <a:lnTo>
                  <a:pt x="227156" y="54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91030" y="5750423"/>
            <a:ext cx="26670" cy="214629"/>
          </a:xfrm>
          <a:custGeom>
            <a:avLst/>
            <a:gdLst/>
            <a:ahLst/>
            <a:cxnLst/>
            <a:rect l="l" t="t" r="r" b="b"/>
            <a:pathLst>
              <a:path w="26670" h="214629">
                <a:moveTo>
                  <a:pt x="4829" y="0"/>
                </a:moveTo>
                <a:lnTo>
                  <a:pt x="0" y="3665"/>
                </a:lnTo>
                <a:lnTo>
                  <a:pt x="0" y="208892"/>
                </a:lnTo>
                <a:lnTo>
                  <a:pt x="21746" y="214397"/>
                </a:lnTo>
                <a:lnTo>
                  <a:pt x="26576" y="210732"/>
                </a:lnTo>
                <a:lnTo>
                  <a:pt x="26576" y="3665"/>
                </a:lnTo>
                <a:lnTo>
                  <a:pt x="482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91030" y="5754089"/>
            <a:ext cx="22225" cy="210820"/>
          </a:xfrm>
          <a:custGeom>
            <a:avLst/>
            <a:gdLst/>
            <a:ahLst/>
            <a:cxnLst/>
            <a:rect l="l" t="t" r="r" b="b"/>
            <a:pathLst>
              <a:path w="22225" h="210820">
                <a:moveTo>
                  <a:pt x="0" y="0"/>
                </a:moveTo>
                <a:lnTo>
                  <a:pt x="0" y="205226"/>
                </a:lnTo>
                <a:lnTo>
                  <a:pt x="21746" y="210732"/>
                </a:lnTo>
                <a:lnTo>
                  <a:pt x="21746" y="36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15191" y="5860375"/>
            <a:ext cx="176530" cy="60960"/>
          </a:xfrm>
          <a:custGeom>
            <a:avLst/>
            <a:gdLst/>
            <a:ahLst/>
            <a:cxnLst/>
            <a:rect l="l" t="t" r="r" b="b"/>
            <a:pathLst>
              <a:path w="176529" h="60960">
                <a:moveTo>
                  <a:pt x="2414" y="0"/>
                </a:moveTo>
                <a:lnTo>
                  <a:pt x="0" y="3665"/>
                </a:lnTo>
                <a:lnTo>
                  <a:pt x="0" y="18325"/>
                </a:lnTo>
                <a:lnTo>
                  <a:pt x="171588" y="60465"/>
                </a:lnTo>
                <a:lnTo>
                  <a:pt x="176418" y="56800"/>
                </a:lnTo>
                <a:lnTo>
                  <a:pt x="176418" y="42140"/>
                </a:lnTo>
                <a:lnTo>
                  <a:pt x="241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15191" y="5864040"/>
            <a:ext cx="172085" cy="57150"/>
          </a:xfrm>
          <a:custGeom>
            <a:avLst/>
            <a:gdLst/>
            <a:ahLst/>
            <a:cxnLst/>
            <a:rect l="l" t="t" r="r" b="b"/>
            <a:pathLst>
              <a:path w="172085" h="57150">
                <a:moveTo>
                  <a:pt x="0" y="0"/>
                </a:moveTo>
                <a:lnTo>
                  <a:pt x="0" y="14660"/>
                </a:lnTo>
                <a:lnTo>
                  <a:pt x="171588" y="56800"/>
                </a:lnTo>
                <a:lnTo>
                  <a:pt x="171588" y="40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86780" y="5796229"/>
            <a:ext cx="24765" cy="214629"/>
          </a:xfrm>
          <a:custGeom>
            <a:avLst/>
            <a:gdLst/>
            <a:ahLst/>
            <a:cxnLst/>
            <a:rect l="l" t="t" r="r" b="b"/>
            <a:pathLst>
              <a:path w="24764" h="214629">
                <a:moveTo>
                  <a:pt x="4829" y="0"/>
                </a:moveTo>
                <a:lnTo>
                  <a:pt x="0" y="3665"/>
                </a:lnTo>
                <a:lnTo>
                  <a:pt x="0" y="208907"/>
                </a:lnTo>
                <a:lnTo>
                  <a:pt x="19332" y="214397"/>
                </a:lnTo>
                <a:lnTo>
                  <a:pt x="24161" y="210732"/>
                </a:lnTo>
                <a:lnTo>
                  <a:pt x="24161" y="5505"/>
                </a:lnTo>
                <a:lnTo>
                  <a:pt x="482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86200" y="5732098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4829" y="0"/>
                </a:moveTo>
                <a:lnTo>
                  <a:pt x="0" y="3665"/>
                </a:lnTo>
                <a:lnTo>
                  <a:pt x="0" y="25655"/>
                </a:lnTo>
                <a:lnTo>
                  <a:pt x="227156" y="80631"/>
                </a:lnTo>
                <a:lnTo>
                  <a:pt x="232000" y="76966"/>
                </a:lnTo>
                <a:lnTo>
                  <a:pt x="232000" y="53135"/>
                </a:lnTo>
                <a:lnTo>
                  <a:pt x="482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96446" y="5799894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732"/>
                </a:lnTo>
              </a:path>
            </a:pathLst>
          </a:custGeom>
          <a:ln w="206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86200" y="5735763"/>
            <a:ext cx="227329" cy="77470"/>
          </a:xfrm>
          <a:custGeom>
            <a:avLst/>
            <a:gdLst/>
            <a:ahLst/>
            <a:cxnLst/>
            <a:rect l="l" t="t" r="r" b="b"/>
            <a:pathLst>
              <a:path w="227329" h="77470">
                <a:moveTo>
                  <a:pt x="0" y="0"/>
                </a:moveTo>
                <a:lnTo>
                  <a:pt x="0" y="21990"/>
                </a:lnTo>
                <a:lnTo>
                  <a:pt x="227156" y="76966"/>
                </a:lnTo>
                <a:lnTo>
                  <a:pt x="227156" y="531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43522" y="5983146"/>
            <a:ext cx="196215" cy="110489"/>
          </a:xfrm>
          <a:custGeom>
            <a:avLst/>
            <a:gdLst/>
            <a:ahLst/>
            <a:cxnLst/>
            <a:rect l="l" t="t" r="r" b="b"/>
            <a:pathLst>
              <a:path w="196214" h="110489">
                <a:moveTo>
                  <a:pt x="190921" y="0"/>
                </a:moveTo>
                <a:lnTo>
                  <a:pt x="0" y="82455"/>
                </a:lnTo>
                <a:lnTo>
                  <a:pt x="0" y="106280"/>
                </a:lnTo>
                <a:lnTo>
                  <a:pt x="4843" y="109945"/>
                </a:lnTo>
                <a:lnTo>
                  <a:pt x="195750" y="25655"/>
                </a:lnTo>
                <a:lnTo>
                  <a:pt x="195750" y="3665"/>
                </a:lnTo>
                <a:lnTo>
                  <a:pt x="1909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48366" y="5986811"/>
            <a:ext cx="191135" cy="106680"/>
          </a:xfrm>
          <a:custGeom>
            <a:avLst/>
            <a:gdLst/>
            <a:ahLst/>
            <a:cxnLst/>
            <a:rect l="l" t="t" r="r" b="b"/>
            <a:pathLst>
              <a:path w="191135" h="106679">
                <a:moveTo>
                  <a:pt x="190906" y="0"/>
                </a:moveTo>
                <a:lnTo>
                  <a:pt x="0" y="82455"/>
                </a:lnTo>
                <a:lnTo>
                  <a:pt x="0" y="106280"/>
                </a:lnTo>
                <a:lnTo>
                  <a:pt x="190906" y="21990"/>
                </a:lnTo>
                <a:lnTo>
                  <a:pt x="1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43522" y="6012467"/>
            <a:ext cx="348615" cy="161290"/>
          </a:xfrm>
          <a:custGeom>
            <a:avLst/>
            <a:gdLst/>
            <a:ahLst/>
            <a:cxnLst/>
            <a:rect l="l" t="t" r="r" b="b"/>
            <a:pathLst>
              <a:path w="348614" h="161289">
                <a:moveTo>
                  <a:pt x="190921" y="0"/>
                </a:moveTo>
                <a:lnTo>
                  <a:pt x="0" y="84289"/>
                </a:lnTo>
                <a:lnTo>
                  <a:pt x="0" y="106278"/>
                </a:lnTo>
                <a:lnTo>
                  <a:pt x="157086" y="161252"/>
                </a:lnTo>
                <a:lnTo>
                  <a:pt x="348007" y="76959"/>
                </a:lnTo>
                <a:lnTo>
                  <a:pt x="348007" y="54975"/>
                </a:lnTo>
                <a:lnTo>
                  <a:pt x="190921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00608" y="6067442"/>
            <a:ext cx="191135" cy="106680"/>
          </a:xfrm>
          <a:custGeom>
            <a:avLst/>
            <a:gdLst/>
            <a:ahLst/>
            <a:cxnLst/>
            <a:rect l="l" t="t" r="r" b="b"/>
            <a:pathLst>
              <a:path w="191135" h="106679">
                <a:moveTo>
                  <a:pt x="190921" y="0"/>
                </a:moveTo>
                <a:lnTo>
                  <a:pt x="0" y="82455"/>
                </a:lnTo>
                <a:lnTo>
                  <a:pt x="0" y="106276"/>
                </a:lnTo>
                <a:lnTo>
                  <a:pt x="190921" y="21984"/>
                </a:lnTo>
                <a:lnTo>
                  <a:pt x="1909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04803" y="5728433"/>
            <a:ext cx="27940" cy="269875"/>
          </a:xfrm>
          <a:custGeom>
            <a:avLst/>
            <a:gdLst/>
            <a:ahLst/>
            <a:cxnLst/>
            <a:rect l="l" t="t" r="r" b="b"/>
            <a:pathLst>
              <a:path w="27939" h="269875">
                <a:moveTo>
                  <a:pt x="0" y="269373"/>
                </a:moveTo>
                <a:lnTo>
                  <a:pt x="27860" y="269373"/>
                </a:lnTo>
                <a:lnTo>
                  <a:pt x="27860" y="0"/>
                </a:lnTo>
                <a:lnTo>
                  <a:pt x="0" y="0"/>
                </a:lnTo>
                <a:lnTo>
                  <a:pt x="0" y="26937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09646" y="5732098"/>
            <a:ext cx="23495" cy="266065"/>
          </a:xfrm>
          <a:custGeom>
            <a:avLst/>
            <a:gdLst/>
            <a:ahLst/>
            <a:cxnLst/>
            <a:rect l="l" t="t" r="r" b="b"/>
            <a:pathLst>
              <a:path w="23495" h="266064">
                <a:moveTo>
                  <a:pt x="0" y="265708"/>
                </a:moveTo>
                <a:lnTo>
                  <a:pt x="23016" y="265708"/>
                </a:lnTo>
                <a:lnTo>
                  <a:pt x="23016" y="0"/>
                </a:lnTo>
                <a:lnTo>
                  <a:pt x="0" y="0"/>
                </a:lnTo>
                <a:lnTo>
                  <a:pt x="0" y="265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62861" y="579622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13"/>
                </a:lnTo>
              </a:path>
            </a:pathLst>
          </a:custGeom>
          <a:ln w="2543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43522" y="5702778"/>
            <a:ext cx="196215" cy="110489"/>
          </a:xfrm>
          <a:custGeom>
            <a:avLst/>
            <a:gdLst/>
            <a:ahLst/>
            <a:cxnLst/>
            <a:rect l="l" t="t" r="r" b="b"/>
            <a:pathLst>
              <a:path w="196214" h="110489">
                <a:moveTo>
                  <a:pt x="190921" y="0"/>
                </a:moveTo>
                <a:lnTo>
                  <a:pt x="0" y="82455"/>
                </a:lnTo>
                <a:lnTo>
                  <a:pt x="0" y="106286"/>
                </a:lnTo>
                <a:lnTo>
                  <a:pt x="4843" y="109951"/>
                </a:lnTo>
                <a:lnTo>
                  <a:pt x="195750" y="25655"/>
                </a:lnTo>
                <a:lnTo>
                  <a:pt x="195750" y="3665"/>
                </a:lnTo>
                <a:lnTo>
                  <a:pt x="1909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65276" y="5799894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548"/>
                </a:lnTo>
              </a:path>
            </a:pathLst>
          </a:custGeom>
          <a:ln w="206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48366" y="5706443"/>
            <a:ext cx="191135" cy="106680"/>
          </a:xfrm>
          <a:custGeom>
            <a:avLst/>
            <a:gdLst/>
            <a:ahLst/>
            <a:cxnLst/>
            <a:rect l="l" t="t" r="r" b="b"/>
            <a:pathLst>
              <a:path w="191135" h="106679">
                <a:moveTo>
                  <a:pt x="190906" y="0"/>
                </a:moveTo>
                <a:lnTo>
                  <a:pt x="0" y="82455"/>
                </a:lnTo>
                <a:lnTo>
                  <a:pt x="0" y="106286"/>
                </a:lnTo>
                <a:lnTo>
                  <a:pt x="190906" y="21990"/>
                </a:lnTo>
                <a:lnTo>
                  <a:pt x="1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43522" y="6096756"/>
            <a:ext cx="157480" cy="77470"/>
          </a:xfrm>
          <a:custGeom>
            <a:avLst/>
            <a:gdLst/>
            <a:ahLst/>
            <a:cxnLst/>
            <a:rect l="l" t="t" r="r" b="b"/>
            <a:pathLst>
              <a:path w="157479" h="77470">
                <a:moveTo>
                  <a:pt x="0" y="0"/>
                </a:moveTo>
                <a:lnTo>
                  <a:pt x="0" y="21988"/>
                </a:lnTo>
                <a:lnTo>
                  <a:pt x="157086" y="76962"/>
                </a:lnTo>
                <a:lnTo>
                  <a:pt x="157086" y="531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42612" y="5790739"/>
            <a:ext cx="46355" cy="102870"/>
          </a:xfrm>
          <a:custGeom>
            <a:avLst/>
            <a:gdLst/>
            <a:ahLst/>
            <a:cxnLst/>
            <a:rect l="l" t="t" r="r" b="b"/>
            <a:pathLst>
              <a:path w="46354" h="102870">
                <a:moveTo>
                  <a:pt x="45908" y="0"/>
                </a:moveTo>
                <a:lnTo>
                  <a:pt x="0" y="20149"/>
                </a:lnTo>
                <a:lnTo>
                  <a:pt x="0" y="102621"/>
                </a:lnTo>
                <a:lnTo>
                  <a:pt x="45908" y="82455"/>
                </a:lnTo>
                <a:lnTo>
                  <a:pt x="45908" y="0"/>
                </a:lnTo>
                <a:close/>
              </a:path>
            </a:pathLst>
          </a:custGeom>
          <a:solidFill>
            <a:srgbClr val="C0BEA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45026" y="5796229"/>
            <a:ext cx="36830" cy="88265"/>
          </a:xfrm>
          <a:custGeom>
            <a:avLst/>
            <a:gdLst/>
            <a:ahLst/>
            <a:cxnLst/>
            <a:rect l="l" t="t" r="r" b="b"/>
            <a:pathLst>
              <a:path w="36829" h="88264">
                <a:moveTo>
                  <a:pt x="36249" y="0"/>
                </a:moveTo>
                <a:lnTo>
                  <a:pt x="0" y="16500"/>
                </a:lnTo>
                <a:lnTo>
                  <a:pt x="0" y="87961"/>
                </a:lnTo>
                <a:lnTo>
                  <a:pt x="36249" y="71476"/>
                </a:lnTo>
                <a:lnTo>
                  <a:pt x="36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89445" y="5814554"/>
            <a:ext cx="46355" cy="104775"/>
          </a:xfrm>
          <a:custGeom>
            <a:avLst/>
            <a:gdLst/>
            <a:ahLst/>
            <a:cxnLst/>
            <a:rect l="l" t="t" r="r" b="b"/>
            <a:pathLst>
              <a:path w="46354" h="104775">
                <a:moveTo>
                  <a:pt x="45908" y="0"/>
                </a:moveTo>
                <a:lnTo>
                  <a:pt x="0" y="21990"/>
                </a:lnTo>
                <a:lnTo>
                  <a:pt x="0" y="104446"/>
                </a:lnTo>
                <a:lnTo>
                  <a:pt x="45908" y="82471"/>
                </a:lnTo>
                <a:lnTo>
                  <a:pt x="45908" y="0"/>
                </a:lnTo>
                <a:close/>
              </a:path>
            </a:pathLst>
          </a:custGeom>
          <a:solidFill>
            <a:srgbClr val="C0BEA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089445" y="5820059"/>
            <a:ext cx="38735" cy="90170"/>
          </a:xfrm>
          <a:custGeom>
            <a:avLst/>
            <a:gdLst/>
            <a:ahLst/>
            <a:cxnLst/>
            <a:rect l="l" t="t" r="r" b="b"/>
            <a:pathLst>
              <a:path w="38735" h="90170">
                <a:moveTo>
                  <a:pt x="38664" y="0"/>
                </a:moveTo>
                <a:lnTo>
                  <a:pt x="0" y="16484"/>
                </a:lnTo>
                <a:lnTo>
                  <a:pt x="0" y="89785"/>
                </a:lnTo>
                <a:lnTo>
                  <a:pt x="38664" y="73300"/>
                </a:lnTo>
                <a:lnTo>
                  <a:pt x="38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89445" y="5893360"/>
            <a:ext cx="46355" cy="26034"/>
          </a:xfrm>
          <a:custGeom>
            <a:avLst/>
            <a:gdLst/>
            <a:ahLst/>
            <a:cxnLst/>
            <a:rect l="l" t="t" r="r" b="b"/>
            <a:pathLst>
              <a:path w="46354" h="26035">
                <a:moveTo>
                  <a:pt x="38664" y="0"/>
                </a:moveTo>
                <a:lnTo>
                  <a:pt x="0" y="16484"/>
                </a:lnTo>
                <a:lnTo>
                  <a:pt x="0" y="25639"/>
                </a:lnTo>
                <a:lnTo>
                  <a:pt x="45908" y="3665"/>
                </a:lnTo>
                <a:lnTo>
                  <a:pt x="38664" y="0"/>
                </a:lnTo>
                <a:close/>
              </a:path>
            </a:pathLst>
          </a:custGeom>
          <a:solidFill>
            <a:srgbClr val="DADA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42612" y="5867705"/>
            <a:ext cx="46355" cy="26034"/>
          </a:xfrm>
          <a:custGeom>
            <a:avLst/>
            <a:gdLst/>
            <a:ahLst/>
            <a:cxnLst/>
            <a:rect l="l" t="t" r="r" b="b"/>
            <a:pathLst>
              <a:path w="46354" h="26035">
                <a:moveTo>
                  <a:pt x="38664" y="0"/>
                </a:moveTo>
                <a:lnTo>
                  <a:pt x="2414" y="16484"/>
                </a:lnTo>
                <a:lnTo>
                  <a:pt x="0" y="25655"/>
                </a:lnTo>
                <a:lnTo>
                  <a:pt x="45908" y="5489"/>
                </a:lnTo>
                <a:lnTo>
                  <a:pt x="38664" y="0"/>
                </a:lnTo>
                <a:close/>
              </a:path>
            </a:pathLst>
          </a:custGeom>
          <a:solidFill>
            <a:srgbClr val="DADA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89445" y="5915335"/>
            <a:ext cx="46355" cy="102870"/>
          </a:xfrm>
          <a:custGeom>
            <a:avLst/>
            <a:gdLst/>
            <a:ahLst/>
            <a:cxnLst/>
            <a:rect l="l" t="t" r="r" b="b"/>
            <a:pathLst>
              <a:path w="46354" h="102870">
                <a:moveTo>
                  <a:pt x="45908" y="0"/>
                </a:moveTo>
                <a:lnTo>
                  <a:pt x="0" y="20165"/>
                </a:lnTo>
                <a:lnTo>
                  <a:pt x="0" y="102621"/>
                </a:lnTo>
                <a:lnTo>
                  <a:pt x="45908" y="82471"/>
                </a:lnTo>
                <a:lnTo>
                  <a:pt x="45908" y="0"/>
                </a:lnTo>
                <a:close/>
              </a:path>
            </a:pathLst>
          </a:custGeom>
          <a:solidFill>
            <a:srgbClr val="C0BEA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089445" y="5920840"/>
            <a:ext cx="38735" cy="90170"/>
          </a:xfrm>
          <a:custGeom>
            <a:avLst/>
            <a:gdLst/>
            <a:ahLst/>
            <a:cxnLst/>
            <a:rect l="l" t="t" r="r" b="b"/>
            <a:pathLst>
              <a:path w="38735" h="90170">
                <a:moveTo>
                  <a:pt x="38664" y="0"/>
                </a:moveTo>
                <a:lnTo>
                  <a:pt x="0" y="16484"/>
                </a:lnTo>
                <a:lnTo>
                  <a:pt x="0" y="89785"/>
                </a:lnTo>
                <a:lnTo>
                  <a:pt x="38664" y="73300"/>
                </a:lnTo>
                <a:lnTo>
                  <a:pt x="38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142612" y="5891520"/>
            <a:ext cx="48895" cy="102870"/>
          </a:xfrm>
          <a:custGeom>
            <a:avLst/>
            <a:gdLst/>
            <a:ahLst/>
            <a:cxnLst/>
            <a:rect l="l" t="t" r="r" b="b"/>
            <a:pathLst>
              <a:path w="48895" h="102870">
                <a:moveTo>
                  <a:pt x="48337" y="0"/>
                </a:moveTo>
                <a:lnTo>
                  <a:pt x="0" y="20149"/>
                </a:lnTo>
                <a:lnTo>
                  <a:pt x="0" y="102621"/>
                </a:lnTo>
                <a:lnTo>
                  <a:pt x="48337" y="82455"/>
                </a:lnTo>
                <a:lnTo>
                  <a:pt x="48337" y="0"/>
                </a:lnTo>
                <a:close/>
              </a:path>
            </a:pathLst>
          </a:custGeom>
          <a:solidFill>
            <a:srgbClr val="C0BEA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145026" y="5897025"/>
            <a:ext cx="36830" cy="88265"/>
          </a:xfrm>
          <a:custGeom>
            <a:avLst/>
            <a:gdLst/>
            <a:ahLst/>
            <a:cxnLst/>
            <a:rect l="l" t="t" r="r" b="b"/>
            <a:pathLst>
              <a:path w="36829" h="88264">
                <a:moveTo>
                  <a:pt x="36249" y="0"/>
                </a:moveTo>
                <a:lnTo>
                  <a:pt x="0" y="16484"/>
                </a:lnTo>
                <a:lnTo>
                  <a:pt x="0" y="87945"/>
                </a:lnTo>
                <a:lnTo>
                  <a:pt x="36249" y="71460"/>
                </a:lnTo>
                <a:lnTo>
                  <a:pt x="36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89445" y="5994141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4" h="24129">
                <a:moveTo>
                  <a:pt x="38664" y="0"/>
                </a:moveTo>
                <a:lnTo>
                  <a:pt x="0" y="16484"/>
                </a:lnTo>
                <a:lnTo>
                  <a:pt x="0" y="23814"/>
                </a:lnTo>
                <a:lnTo>
                  <a:pt x="45908" y="3665"/>
                </a:lnTo>
                <a:lnTo>
                  <a:pt x="38664" y="0"/>
                </a:lnTo>
                <a:close/>
              </a:path>
            </a:pathLst>
          </a:custGeom>
          <a:solidFill>
            <a:srgbClr val="DADA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142612" y="5968486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5">
                <a:moveTo>
                  <a:pt x="38664" y="0"/>
                </a:moveTo>
                <a:lnTo>
                  <a:pt x="2414" y="16484"/>
                </a:lnTo>
                <a:lnTo>
                  <a:pt x="0" y="25655"/>
                </a:lnTo>
                <a:lnTo>
                  <a:pt x="48337" y="5489"/>
                </a:lnTo>
                <a:lnTo>
                  <a:pt x="38664" y="0"/>
                </a:lnTo>
                <a:close/>
              </a:path>
            </a:pathLst>
          </a:custGeom>
          <a:solidFill>
            <a:srgbClr val="DADA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88520" y="5873194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9673" y="0"/>
                </a:moveTo>
                <a:lnTo>
                  <a:pt x="4843" y="0"/>
                </a:lnTo>
                <a:lnTo>
                  <a:pt x="2428" y="1840"/>
                </a:lnTo>
                <a:lnTo>
                  <a:pt x="0" y="7330"/>
                </a:lnTo>
                <a:lnTo>
                  <a:pt x="2428" y="12835"/>
                </a:lnTo>
                <a:lnTo>
                  <a:pt x="4843" y="14660"/>
                </a:lnTo>
                <a:lnTo>
                  <a:pt x="9673" y="14660"/>
                </a:lnTo>
                <a:lnTo>
                  <a:pt x="12087" y="12835"/>
                </a:lnTo>
                <a:lnTo>
                  <a:pt x="14502" y="7330"/>
                </a:lnTo>
                <a:lnTo>
                  <a:pt x="12087" y="1840"/>
                </a:lnTo>
                <a:lnTo>
                  <a:pt x="9673" y="0"/>
                </a:lnTo>
                <a:close/>
              </a:path>
            </a:pathLst>
          </a:custGeom>
          <a:solidFill>
            <a:srgbClr val="7177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90949" y="5873194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9658" y="0"/>
                </a:moveTo>
                <a:lnTo>
                  <a:pt x="4829" y="0"/>
                </a:lnTo>
                <a:lnTo>
                  <a:pt x="2414" y="1840"/>
                </a:lnTo>
                <a:lnTo>
                  <a:pt x="0" y="7330"/>
                </a:lnTo>
                <a:lnTo>
                  <a:pt x="2414" y="12835"/>
                </a:lnTo>
                <a:lnTo>
                  <a:pt x="4829" y="14660"/>
                </a:lnTo>
                <a:lnTo>
                  <a:pt x="9658" y="14660"/>
                </a:lnTo>
                <a:lnTo>
                  <a:pt x="12073" y="12835"/>
                </a:lnTo>
                <a:lnTo>
                  <a:pt x="14488" y="7330"/>
                </a:lnTo>
                <a:lnTo>
                  <a:pt x="12073" y="1840"/>
                </a:lnTo>
                <a:lnTo>
                  <a:pt x="9658" y="0"/>
                </a:lnTo>
                <a:close/>
              </a:path>
            </a:pathLst>
          </a:custGeom>
          <a:solidFill>
            <a:srgbClr val="81868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90949" y="5873194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7244" y="0"/>
                </a:moveTo>
                <a:lnTo>
                  <a:pt x="4829" y="0"/>
                </a:lnTo>
                <a:lnTo>
                  <a:pt x="2414" y="1840"/>
                </a:lnTo>
                <a:lnTo>
                  <a:pt x="0" y="7330"/>
                </a:lnTo>
                <a:lnTo>
                  <a:pt x="0" y="10995"/>
                </a:lnTo>
                <a:lnTo>
                  <a:pt x="2414" y="14660"/>
                </a:lnTo>
                <a:lnTo>
                  <a:pt x="2414" y="10995"/>
                </a:lnTo>
                <a:lnTo>
                  <a:pt x="4829" y="5505"/>
                </a:lnTo>
                <a:lnTo>
                  <a:pt x="7244" y="3665"/>
                </a:lnTo>
                <a:lnTo>
                  <a:pt x="13275" y="3665"/>
                </a:lnTo>
                <a:lnTo>
                  <a:pt x="12073" y="1840"/>
                </a:lnTo>
                <a:lnTo>
                  <a:pt x="7244" y="0"/>
                </a:lnTo>
                <a:close/>
              </a:path>
              <a:path w="14604" h="15239">
                <a:moveTo>
                  <a:pt x="13275" y="3665"/>
                </a:moveTo>
                <a:lnTo>
                  <a:pt x="9658" y="3665"/>
                </a:lnTo>
                <a:lnTo>
                  <a:pt x="14488" y="5505"/>
                </a:lnTo>
                <a:lnTo>
                  <a:pt x="13275" y="3665"/>
                </a:lnTo>
                <a:close/>
              </a:path>
            </a:pathLst>
          </a:custGeom>
          <a:solidFill>
            <a:srgbClr val="ABACA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93364" y="5875035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7244" y="0"/>
                </a:moveTo>
                <a:lnTo>
                  <a:pt x="2414" y="1824"/>
                </a:lnTo>
                <a:lnTo>
                  <a:pt x="0" y="5489"/>
                </a:lnTo>
                <a:lnTo>
                  <a:pt x="2414" y="9154"/>
                </a:lnTo>
                <a:lnTo>
                  <a:pt x="7244" y="10995"/>
                </a:lnTo>
                <a:lnTo>
                  <a:pt x="12073" y="9154"/>
                </a:lnTo>
                <a:lnTo>
                  <a:pt x="14502" y="5489"/>
                </a:lnTo>
                <a:lnTo>
                  <a:pt x="12073" y="1824"/>
                </a:lnTo>
                <a:lnTo>
                  <a:pt x="7244" y="0"/>
                </a:lnTo>
                <a:close/>
              </a:path>
            </a:pathLst>
          </a:custGeom>
          <a:solidFill>
            <a:srgbClr val="D2D3C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193364" y="5878700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2414" y="0"/>
                </a:moveTo>
                <a:lnTo>
                  <a:pt x="0" y="1824"/>
                </a:lnTo>
                <a:lnTo>
                  <a:pt x="2414" y="5489"/>
                </a:lnTo>
                <a:lnTo>
                  <a:pt x="7244" y="7330"/>
                </a:lnTo>
                <a:lnTo>
                  <a:pt x="12073" y="7330"/>
                </a:lnTo>
                <a:lnTo>
                  <a:pt x="14502" y="5489"/>
                </a:lnTo>
                <a:lnTo>
                  <a:pt x="12073" y="5489"/>
                </a:lnTo>
                <a:lnTo>
                  <a:pt x="4829" y="3665"/>
                </a:lnTo>
                <a:lnTo>
                  <a:pt x="2414" y="0"/>
                </a:lnTo>
                <a:close/>
              </a:path>
            </a:pathLst>
          </a:custGeom>
          <a:solidFill>
            <a:srgbClr val="C3C5C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4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47" rIns="0" bIns="0" rtlCol="0">
            <a:spAutoFit/>
          </a:bodyPr>
          <a:lstStyle/>
          <a:p>
            <a:pPr marL="3168650">
              <a:lnSpc>
                <a:spcPts val="5235"/>
              </a:lnSpc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Overview</a:t>
            </a:r>
            <a:r>
              <a:rPr sz="44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of Resear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0734" y="107035"/>
            <a:ext cx="1458595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35"/>
              </a:lnSpc>
            </a:pPr>
            <a:r>
              <a:rPr sz="4400" b="1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endParaRPr sz="4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68639" y="107035"/>
            <a:ext cx="1450085" cy="694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6817" y="1175250"/>
            <a:ext cx="7515859" cy="502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" marR="852805" indent="-228600">
              <a:lnSpc>
                <a:spcPct val="80000"/>
              </a:lnSpc>
              <a:buFont typeface="Arial"/>
              <a:buChar char="•"/>
              <a:tabLst>
                <a:tab pos="262255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eloped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pilo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simpl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smo</a:t>
            </a:r>
            <a:r>
              <a:rPr sz="2600" spc="-90" dirty="0">
                <a:solidFill>
                  <a:prstClr val="black"/>
                </a:solidFill>
                <a:cs typeface="Calibri"/>
              </a:rPr>
              <a:t>k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lnSpc>
                <a:spcPts val="2810"/>
              </a:lnSpc>
              <a:spcBef>
                <a:spcPts val="370"/>
              </a:spcBef>
              <a:buFont typeface="Arial"/>
              <a:buChar char="•"/>
              <a:tabLst>
                <a:tab pos="262255" algn="l"/>
              </a:tabLst>
            </a:pPr>
            <a:r>
              <a:rPr sz="2600" spc="-8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acy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cs typeface="Calibri"/>
              </a:rPr>
              <a:t>al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f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k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>
              <a:lnSpc>
                <a:spcPts val="2810"/>
              </a:lnSpc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partne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shi</a:t>
            </a:r>
            <a:r>
              <a:rPr sz="260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Uni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90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f G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tla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2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1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1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spcBef>
                <a:spcPts val="384"/>
              </a:spcBef>
              <a:buFont typeface="Arial"/>
              <a:buChar char="•"/>
              <a:tabLst>
                <a:tab pos="262255" algn="l"/>
              </a:tabLst>
            </a:pPr>
            <a:r>
              <a:rPr sz="2600" spc="-8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ecti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cs typeface="Calibri"/>
              </a:rPr>
              <a:t>al with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ort</a:t>
            </a:r>
            <a:r>
              <a:rPr sz="260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Ca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olin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2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1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1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lnSpc>
                <a:spcPts val="2810"/>
              </a:lnSpc>
              <a:spcBef>
                <a:spcPts val="370"/>
              </a:spcBef>
              <a:buFont typeface="Arial"/>
              <a:buChar char="•"/>
              <a:tabLst>
                <a:tab pos="262255" algn="l"/>
              </a:tabLst>
            </a:pP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epli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cs typeface="Calibri"/>
              </a:rPr>
              <a:t>al with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2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1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1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cs typeface="Calibri"/>
              </a:rPr>
              <a:t>as/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ni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Helpline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>
              <a:lnSpc>
                <a:spcPts val="2810"/>
              </a:lnSpc>
            </a:pPr>
            <a:r>
              <a:rPr sz="2600" dirty="0">
                <a:solidFill>
                  <a:prstClr val="black"/>
                </a:solidFill>
                <a:cs typeface="Calibri"/>
              </a:rPr>
              <a:t>Gulf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Coa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(Hou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ea)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spcBef>
                <a:spcPts val="375"/>
              </a:spcBef>
              <a:buFont typeface="Arial"/>
              <a:buChar char="•"/>
              <a:tabLst>
                <a:tab pos="262255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tional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D</a:t>
            </a:r>
            <a:r>
              <a:rPr sz="2600" dirty="0">
                <a:solidFill>
                  <a:prstClr val="black"/>
                </a:solidFill>
                <a:cs typeface="Calibri"/>
              </a:rPr>
              <a:t>issemin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oug</a:t>
            </a:r>
            <a:r>
              <a:rPr sz="260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og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am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lnSpc>
                <a:spcPts val="2810"/>
              </a:lnSpc>
              <a:spcBef>
                <a:spcPts val="384"/>
              </a:spcBef>
              <a:buFont typeface="Arial"/>
              <a:buChar char="•"/>
              <a:tabLst>
                <a:tab pos="262255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Pilot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Geo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gia Depa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tme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cs typeface="Calibri"/>
              </a:rPr>
              <a:t>ublic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Health</a:t>
            </a:r>
            <a:r>
              <a:rPr sz="2600" spc="-160" dirty="0">
                <a:solidFill>
                  <a:prstClr val="black"/>
                </a:solidFill>
                <a:cs typeface="Calibri"/>
              </a:rPr>
              <a:t>’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>
              <a:lnSpc>
                <a:spcPts val="2810"/>
              </a:lnSpc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Lead/He</a:t>
            </a:r>
            <a:r>
              <a:rPr sz="2600" dirty="0">
                <a:solidFill>
                  <a:prstClr val="black"/>
                </a:solidFill>
                <a:cs typeface="Calibri"/>
              </a:rPr>
              <a:t>alt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h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s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am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spcBef>
                <a:spcPts val="375"/>
              </a:spcBef>
              <a:buFont typeface="Arial"/>
              <a:buChar char="•"/>
              <a:tabLst>
                <a:tab pos="262255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Adap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 Ameri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Indian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/</a:t>
            </a:r>
            <a:r>
              <a:rPr sz="2600" dirty="0">
                <a:solidFill>
                  <a:prstClr val="black"/>
                </a:solidFill>
                <a:cs typeface="Calibri"/>
              </a:rPr>
              <a:t>Alas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amilies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61620" indent="-228600">
              <a:spcBef>
                <a:spcPts val="370"/>
              </a:spcBef>
              <a:buFont typeface="Arial"/>
              <a:buChar char="•"/>
              <a:tabLst>
                <a:tab pos="262255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Adap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deli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oug</a:t>
            </a:r>
            <a:r>
              <a:rPr sz="260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othe</a:t>
            </a:r>
            <a:r>
              <a:rPr sz="260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channels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140"/>
              </a:lnSpc>
              <a:spcBef>
                <a:spcPts val="350"/>
              </a:spcBef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Gra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Nati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Institute.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35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027" rIns="0" bIns="0" rtlCol="0">
            <a:spAutoFit/>
          </a:bodyPr>
          <a:lstStyle/>
          <a:p>
            <a:pPr marL="404495">
              <a:lnSpc>
                <a:spcPct val="100000"/>
              </a:lnSpc>
            </a:pP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ea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lt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2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Eff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ec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200" b="1" spc="-2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ec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11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2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Smo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2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(S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)</a:t>
            </a:r>
            <a:r>
              <a:rPr sz="32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x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po</a:t>
            </a:r>
            <a:r>
              <a:rPr sz="3200" b="1" spc="-10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760004"/>
            <a:ext cx="7614920" cy="482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ildren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5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vere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thma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Sudden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Death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ome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(SIDS)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cute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pirato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middle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ear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ections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spcBef>
                <a:spcPts val="117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Heart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disea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Lung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182880">
              <a:spcBef>
                <a:spcPts val="1080"/>
              </a:spcBef>
              <a:buClr>
                <a:srgbClr val="4F81BC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roke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1170"/>
              </a:spcBef>
              <a:buClr>
                <a:srgbClr val="4F81BC"/>
              </a:buClr>
              <a:buSzPct val="85416"/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29920" lvl="1" indent="-342900">
              <a:spcBef>
                <a:spcPts val="1125"/>
              </a:spcBef>
              <a:buClr>
                <a:srgbClr val="4F81BC"/>
              </a:buClr>
              <a:buSzPct val="77272"/>
              <a:buFont typeface="Arial"/>
              <a:buChar char="•"/>
              <a:tabLst>
                <a:tab pos="629920" algn="l"/>
              </a:tabLst>
            </a:pP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SHS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fie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“known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human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arcinogen”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629285"/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U.S.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organizatio</a:t>
            </a:r>
            <a:r>
              <a:rPr sz="2200" spc="-15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591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38928"/>
            <a:ext cx="2046135" cy="219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7" y="6638928"/>
            <a:ext cx="2057399" cy="21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7800" y="66385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9503" y="66381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8165" y="6635481"/>
            <a:ext cx="2057399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7633" y="6646336"/>
            <a:ext cx="2057400" cy="211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92741" y="4485259"/>
            <a:ext cx="2199258" cy="2372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23" rIns="0" bIns="0" rtlCol="0">
            <a:spAutoFit/>
          </a:bodyPr>
          <a:lstStyle/>
          <a:p>
            <a:pPr marL="3060700">
              <a:lnSpc>
                <a:spcPct val="100000"/>
              </a:lnSpc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What is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2-1-1?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5226" y="1934964"/>
            <a:ext cx="6089015" cy="3935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4991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An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orm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al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cs typeface="Calibri"/>
              </a:rPr>
              <a:t>em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(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all ce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es)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 marR="4762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ypi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ally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ope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600" dirty="0">
                <a:solidFill>
                  <a:prstClr val="black"/>
                </a:solidFill>
                <a:cs typeface="Calibri"/>
              </a:rPr>
              <a:t>y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ni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encies;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onsi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200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lo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all ce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ope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ting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all 50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 indent="-228600"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16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million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alle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 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cs typeface="Calibri"/>
              </a:rPr>
              <a:t>ear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e maj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ri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y a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seekin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assi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ance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basi</a:t>
            </a:r>
            <a:r>
              <a:rPr sz="260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need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suc</a:t>
            </a:r>
            <a:r>
              <a:rPr sz="2600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ying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7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shel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29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t, electricity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d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 marR="14732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Calle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disp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oportion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dirty="0">
                <a:solidFill>
                  <a:prstClr val="black"/>
                </a:solidFill>
                <a:cs typeface="Calibri"/>
              </a:rPr>
              <a:t>ely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e,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une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pl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cs typeface="Calibri"/>
              </a:rPr>
              <a:t>ed,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uninsu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less edu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than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ene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al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public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71739" y="121157"/>
            <a:ext cx="2084704" cy="1629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9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8965" y="558910"/>
            <a:ext cx="60191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104900" algn="l"/>
                <a:tab pos="1485900" algn="l"/>
                <a:tab pos="3111500" algn="l"/>
              </a:tabLst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Why	a	“Brief”	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ntervention?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0695" y="1930939"/>
            <a:ext cx="6226810" cy="80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asier 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deli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an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tings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41300" indent="-228600"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High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po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tial 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alability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and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at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ea</a:t>
            </a:r>
            <a:r>
              <a:rPr sz="2400" dirty="0">
                <a:solidFill>
                  <a:prstClr val="black"/>
                </a:solidFill>
                <a:cs typeface="Calibri"/>
              </a:rPr>
              <a:t>ch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21227" y="3939666"/>
          <a:ext cx="6602730" cy="163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194"/>
                <a:gridCol w="1927605"/>
                <a:gridCol w="3230626"/>
              </a:tblGrid>
              <a:tr h="3505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33515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spc="-6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mai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spc="-7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Coachin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spc="-7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ials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410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spc="-7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ials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39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369440"/>
            <a:ext cx="487743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4000" b="1" spc="-30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sz="4000" b="1" spc="-4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4000" b="1" spc="-2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4000" b="1" spc="-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z="40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#1:</a:t>
            </a:r>
            <a:r>
              <a:rPr sz="40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prstClr val="black"/>
                </a:solidFill>
                <a:latin typeface="Arial"/>
                <a:cs typeface="Arial"/>
              </a:rPr>
              <a:t>SFH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 toolkit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9610" y="1275448"/>
            <a:ext cx="3790950" cy="505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2275" y="1275333"/>
            <a:ext cx="2241550" cy="290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2214" y="2944926"/>
            <a:ext cx="240665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28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7542" y="421687"/>
            <a:ext cx="6796405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b="1" dirty="0">
                <a:solidFill>
                  <a:prstClr val="black"/>
                </a:solidFill>
                <a:latin typeface="Arial"/>
                <a:cs typeface="Arial"/>
              </a:rPr>
              <a:t>Compo</a:t>
            </a:r>
            <a:r>
              <a:rPr sz="44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4400" b="1" dirty="0">
                <a:solidFill>
                  <a:prstClr val="black"/>
                </a:solidFill>
                <a:latin typeface="Arial"/>
                <a:cs typeface="Arial"/>
              </a:rPr>
              <a:t>ent #2: Co</a:t>
            </a:r>
            <a:r>
              <a:rPr sz="44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prstClr val="black"/>
                </a:solidFill>
                <a:latin typeface="Arial"/>
                <a:cs typeface="Arial"/>
              </a:rPr>
              <a:t>ching</a:t>
            </a:r>
            <a:endParaRPr sz="4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5015"/>
              </a:lnSpc>
            </a:pPr>
            <a:r>
              <a:rPr sz="4400" b="1" spc="-5" dirty="0">
                <a:solidFill>
                  <a:prstClr val="black"/>
                </a:solidFill>
                <a:latin typeface="Arial"/>
                <a:cs typeface="Arial"/>
              </a:rPr>
              <a:t>Call</a:t>
            </a:r>
            <a:endParaRPr sz="4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9582" y="2574417"/>
            <a:ext cx="2286000" cy="2438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2678" y="2345936"/>
            <a:ext cx="2895600" cy="1842135"/>
          </a:xfrm>
          <a:custGeom>
            <a:avLst/>
            <a:gdLst/>
            <a:ahLst/>
            <a:cxnLst/>
            <a:rect l="l" t="t" r="r" b="b"/>
            <a:pathLst>
              <a:path w="2895600" h="1842135">
                <a:moveTo>
                  <a:pt x="2547243" y="1398023"/>
                </a:moveTo>
                <a:lnTo>
                  <a:pt x="1975008" y="1398023"/>
                </a:lnTo>
                <a:lnTo>
                  <a:pt x="2864516" y="1842015"/>
                </a:lnTo>
                <a:lnTo>
                  <a:pt x="2547243" y="1398023"/>
                </a:lnTo>
                <a:close/>
              </a:path>
              <a:path w="2895600" h="1842135">
                <a:moveTo>
                  <a:pt x="1486632" y="0"/>
                </a:moveTo>
                <a:lnTo>
                  <a:pt x="1373428" y="681"/>
                </a:lnTo>
                <a:lnTo>
                  <a:pt x="1259720" y="5882"/>
                </a:lnTo>
                <a:lnTo>
                  <a:pt x="1145991" y="15709"/>
                </a:lnTo>
                <a:lnTo>
                  <a:pt x="1032723" y="30268"/>
                </a:lnTo>
                <a:lnTo>
                  <a:pt x="920400" y="49664"/>
                </a:lnTo>
                <a:lnTo>
                  <a:pt x="811554" y="73514"/>
                </a:lnTo>
                <a:lnTo>
                  <a:pt x="708576" y="101238"/>
                </a:lnTo>
                <a:lnTo>
                  <a:pt x="611676" y="132596"/>
                </a:lnTo>
                <a:lnTo>
                  <a:pt x="521067" y="167346"/>
                </a:lnTo>
                <a:lnTo>
                  <a:pt x="436959" y="205245"/>
                </a:lnTo>
                <a:lnTo>
                  <a:pt x="359564" y="246054"/>
                </a:lnTo>
                <a:lnTo>
                  <a:pt x="289095" y="289529"/>
                </a:lnTo>
                <a:lnTo>
                  <a:pt x="225761" y="335429"/>
                </a:lnTo>
                <a:lnTo>
                  <a:pt x="169775" y="383512"/>
                </a:lnTo>
                <a:lnTo>
                  <a:pt x="121348" y="433538"/>
                </a:lnTo>
                <a:lnTo>
                  <a:pt x="80691" y="485264"/>
                </a:lnTo>
                <a:lnTo>
                  <a:pt x="48017" y="538448"/>
                </a:lnTo>
                <a:lnTo>
                  <a:pt x="23536" y="592849"/>
                </a:lnTo>
                <a:lnTo>
                  <a:pt x="7459" y="648225"/>
                </a:lnTo>
                <a:lnTo>
                  <a:pt x="0" y="704336"/>
                </a:lnTo>
                <a:lnTo>
                  <a:pt x="1367" y="760938"/>
                </a:lnTo>
                <a:lnTo>
                  <a:pt x="11774" y="817790"/>
                </a:lnTo>
                <a:lnTo>
                  <a:pt x="31432" y="874651"/>
                </a:lnTo>
                <a:lnTo>
                  <a:pt x="60552" y="931279"/>
                </a:lnTo>
                <a:lnTo>
                  <a:pt x="99345" y="987432"/>
                </a:lnTo>
                <a:lnTo>
                  <a:pt x="147060" y="1041855"/>
                </a:lnTo>
                <a:lnTo>
                  <a:pt x="202520" y="1093343"/>
                </a:lnTo>
                <a:lnTo>
                  <a:pt x="265243" y="1141791"/>
                </a:lnTo>
                <a:lnTo>
                  <a:pt x="334745" y="1187094"/>
                </a:lnTo>
                <a:lnTo>
                  <a:pt x="410545" y="1229145"/>
                </a:lnTo>
                <a:lnTo>
                  <a:pt x="492159" y="1267840"/>
                </a:lnTo>
                <a:lnTo>
                  <a:pt x="579105" y="1303073"/>
                </a:lnTo>
                <a:lnTo>
                  <a:pt x="670900" y="1334738"/>
                </a:lnTo>
                <a:lnTo>
                  <a:pt x="767062" y="1362730"/>
                </a:lnTo>
                <a:lnTo>
                  <a:pt x="867108" y="1386943"/>
                </a:lnTo>
                <a:lnTo>
                  <a:pt x="970555" y="1407271"/>
                </a:lnTo>
                <a:lnTo>
                  <a:pt x="1076921" y="1423610"/>
                </a:lnTo>
                <a:lnTo>
                  <a:pt x="1185723" y="1435854"/>
                </a:lnTo>
                <a:lnTo>
                  <a:pt x="1296479" y="1443897"/>
                </a:lnTo>
                <a:lnTo>
                  <a:pt x="1408705" y="1447633"/>
                </a:lnTo>
                <a:lnTo>
                  <a:pt x="1521920" y="1446957"/>
                </a:lnTo>
                <a:lnTo>
                  <a:pt x="1635640" y="1441764"/>
                </a:lnTo>
                <a:lnTo>
                  <a:pt x="1749383" y="1431947"/>
                </a:lnTo>
                <a:lnTo>
                  <a:pt x="1862667" y="1417402"/>
                </a:lnTo>
                <a:lnTo>
                  <a:pt x="1975008" y="1398023"/>
                </a:lnTo>
                <a:lnTo>
                  <a:pt x="2547243" y="1398023"/>
                </a:lnTo>
                <a:lnTo>
                  <a:pt x="2441606" y="1250195"/>
                </a:lnTo>
                <a:lnTo>
                  <a:pt x="2503801" y="1218986"/>
                </a:lnTo>
                <a:lnTo>
                  <a:pt x="2561612" y="1186240"/>
                </a:lnTo>
                <a:lnTo>
                  <a:pt x="2614990" y="1152067"/>
                </a:lnTo>
                <a:lnTo>
                  <a:pt x="2663886" y="1116578"/>
                </a:lnTo>
                <a:lnTo>
                  <a:pt x="2708249" y="1079884"/>
                </a:lnTo>
                <a:lnTo>
                  <a:pt x="2748030" y="1042096"/>
                </a:lnTo>
                <a:lnTo>
                  <a:pt x="2783179" y="1003324"/>
                </a:lnTo>
                <a:lnTo>
                  <a:pt x="2813647" y="963679"/>
                </a:lnTo>
                <a:lnTo>
                  <a:pt x="2839384" y="923272"/>
                </a:lnTo>
                <a:lnTo>
                  <a:pt x="2860341" y="882213"/>
                </a:lnTo>
                <a:lnTo>
                  <a:pt x="2876468" y="840613"/>
                </a:lnTo>
                <a:lnTo>
                  <a:pt x="2887715" y="798582"/>
                </a:lnTo>
                <a:lnTo>
                  <a:pt x="2894032" y="756232"/>
                </a:lnTo>
                <a:lnTo>
                  <a:pt x="2895371" y="713673"/>
                </a:lnTo>
                <a:lnTo>
                  <a:pt x="2891680" y="671016"/>
                </a:lnTo>
                <a:lnTo>
                  <a:pt x="2882912" y="628371"/>
                </a:lnTo>
                <a:lnTo>
                  <a:pt x="2869016" y="585849"/>
                </a:lnTo>
                <a:lnTo>
                  <a:pt x="2849942" y="543561"/>
                </a:lnTo>
                <a:lnTo>
                  <a:pt x="2825641" y="501617"/>
                </a:lnTo>
                <a:lnTo>
                  <a:pt x="2796063" y="460128"/>
                </a:lnTo>
                <a:lnTo>
                  <a:pt x="2748330" y="405723"/>
                </a:lnTo>
                <a:lnTo>
                  <a:pt x="2692854" y="354249"/>
                </a:lnTo>
                <a:lnTo>
                  <a:pt x="2630117" y="305811"/>
                </a:lnTo>
                <a:lnTo>
                  <a:pt x="2560602" y="260517"/>
                </a:lnTo>
                <a:lnTo>
                  <a:pt x="2484792" y="218471"/>
                </a:lnTo>
                <a:lnTo>
                  <a:pt x="2403170" y="179780"/>
                </a:lnTo>
                <a:lnTo>
                  <a:pt x="2316217" y="144550"/>
                </a:lnTo>
                <a:lnTo>
                  <a:pt x="2224417" y="112886"/>
                </a:lnTo>
                <a:lnTo>
                  <a:pt x="2128252" y="84895"/>
                </a:lnTo>
                <a:lnTo>
                  <a:pt x="2028205" y="60682"/>
                </a:lnTo>
                <a:lnTo>
                  <a:pt x="1924759" y="40353"/>
                </a:lnTo>
                <a:lnTo>
                  <a:pt x="1818396" y="24015"/>
                </a:lnTo>
                <a:lnTo>
                  <a:pt x="1709599" y="11772"/>
                </a:lnTo>
                <a:lnTo>
                  <a:pt x="1598850" y="3732"/>
                </a:lnTo>
                <a:lnTo>
                  <a:pt x="148663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2678" y="2345936"/>
            <a:ext cx="2895600" cy="1842135"/>
          </a:xfrm>
          <a:custGeom>
            <a:avLst/>
            <a:gdLst/>
            <a:ahLst/>
            <a:cxnLst/>
            <a:rect l="l" t="t" r="r" b="b"/>
            <a:pathLst>
              <a:path w="2895600" h="1842135">
                <a:moveTo>
                  <a:pt x="2864516" y="1842015"/>
                </a:moveTo>
                <a:lnTo>
                  <a:pt x="1975008" y="1398023"/>
                </a:lnTo>
                <a:lnTo>
                  <a:pt x="1862667" y="1417402"/>
                </a:lnTo>
                <a:lnTo>
                  <a:pt x="1749383" y="1431947"/>
                </a:lnTo>
                <a:lnTo>
                  <a:pt x="1635640" y="1441764"/>
                </a:lnTo>
                <a:lnTo>
                  <a:pt x="1521920" y="1446957"/>
                </a:lnTo>
                <a:lnTo>
                  <a:pt x="1408705" y="1447633"/>
                </a:lnTo>
                <a:lnTo>
                  <a:pt x="1296479" y="1443897"/>
                </a:lnTo>
                <a:lnTo>
                  <a:pt x="1185723" y="1435854"/>
                </a:lnTo>
                <a:lnTo>
                  <a:pt x="1076921" y="1423610"/>
                </a:lnTo>
                <a:lnTo>
                  <a:pt x="970555" y="1407271"/>
                </a:lnTo>
                <a:lnTo>
                  <a:pt x="867108" y="1386943"/>
                </a:lnTo>
                <a:lnTo>
                  <a:pt x="767062" y="1362730"/>
                </a:lnTo>
                <a:lnTo>
                  <a:pt x="670900" y="1334738"/>
                </a:lnTo>
                <a:lnTo>
                  <a:pt x="579105" y="1303073"/>
                </a:lnTo>
                <a:lnTo>
                  <a:pt x="492159" y="1267840"/>
                </a:lnTo>
                <a:lnTo>
                  <a:pt x="410545" y="1229145"/>
                </a:lnTo>
                <a:lnTo>
                  <a:pt x="334745" y="1187094"/>
                </a:lnTo>
                <a:lnTo>
                  <a:pt x="265243" y="1141791"/>
                </a:lnTo>
                <a:lnTo>
                  <a:pt x="202520" y="1093343"/>
                </a:lnTo>
                <a:lnTo>
                  <a:pt x="147060" y="1041855"/>
                </a:lnTo>
                <a:lnTo>
                  <a:pt x="99345" y="987432"/>
                </a:lnTo>
                <a:lnTo>
                  <a:pt x="60552" y="931279"/>
                </a:lnTo>
                <a:lnTo>
                  <a:pt x="31432" y="874651"/>
                </a:lnTo>
                <a:lnTo>
                  <a:pt x="11774" y="817790"/>
                </a:lnTo>
                <a:lnTo>
                  <a:pt x="1367" y="760938"/>
                </a:lnTo>
                <a:lnTo>
                  <a:pt x="0" y="704336"/>
                </a:lnTo>
                <a:lnTo>
                  <a:pt x="7459" y="648225"/>
                </a:lnTo>
                <a:lnTo>
                  <a:pt x="23536" y="592849"/>
                </a:lnTo>
                <a:lnTo>
                  <a:pt x="48017" y="538448"/>
                </a:lnTo>
                <a:lnTo>
                  <a:pt x="80691" y="485264"/>
                </a:lnTo>
                <a:lnTo>
                  <a:pt x="121348" y="433538"/>
                </a:lnTo>
                <a:lnTo>
                  <a:pt x="169775" y="383512"/>
                </a:lnTo>
                <a:lnTo>
                  <a:pt x="225761" y="335429"/>
                </a:lnTo>
                <a:lnTo>
                  <a:pt x="289095" y="289529"/>
                </a:lnTo>
                <a:lnTo>
                  <a:pt x="359564" y="246054"/>
                </a:lnTo>
                <a:lnTo>
                  <a:pt x="436959" y="205245"/>
                </a:lnTo>
                <a:lnTo>
                  <a:pt x="521067" y="167346"/>
                </a:lnTo>
                <a:lnTo>
                  <a:pt x="611676" y="132596"/>
                </a:lnTo>
                <a:lnTo>
                  <a:pt x="708576" y="101238"/>
                </a:lnTo>
                <a:lnTo>
                  <a:pt x="811554" y="73514"/>
                </a:lnTo>
                <a:lnTo>
                  <a:pt x="920400" y="49664"/>
                </a:lnTo>
                <a:lnTo>
                  <a:pt x="1032723" y="30268"/>
                </a:lnTo>
                <a:lnTo>
                  <a:pt x="1145991" y="15709"/>
                </a:lnTo>
                <a:lnTo>
                  <a:pt x="1259720" y="5882"/>
                </a:lnTo>
                <a:lnTo>
                  <a:pt x="1373428" y="681"/>
                </a:lnTo>
                <a:lnTo>
                  <a:pt x="1486632" y="0"/>
                </a:lnTo>
                <a:lnTo>
                  <a:pt x="1598850" y="3732"/>
                </a:lnTo>
                <a:lnTo>
                  <a:pt x="1709599" y="11772"/>
                </a:lnTo>
                <a:lnTo>
                  <a:pt x="1818396" y="24015"/>
                </a:lnTo>
                <a:lnTo>
                  <a:pt x="1924759" y="40353"/>
                </a:lnTo>
                <a:lnTo>
                  <a:pt x="2028205" y="60682"/>
                </a:lnTo>
                <a:lnTo>
                  <a:pt x="2128252" y="84895"/>
                </a:lnTo>
                <a:lnTo>
                  <a:pt x="2224417" y="112886"/>
                </a:lnTo>
                <a:lnTo>
                  <a:pt x="2316217" y="144550"/>
                </a:lnTo>
                <a:lnTo>
                  <a:pt x="2403170" y="179780"/>
                </a:lnTo>
                <a:lnTo>
                  <a:pt x="2484792" y="218471"/>
                </a:lnTo>
                <a:lnTo>
                  <a:pt x="2560602" y="260517"/>
                </a:lnTo>
                <a:lnTo>
                  <a:pt x="2630117" y="305811"/>
                </a:lnTo>
                <a:lnTo>
                  <a:pt x="2692854" y="354249"/>
                </a:lnTo>
                <a:lnTo>
                  <a:pt x="2748330" y="405723"/>
                </a:lnTo>
                <a:lnTo>
                  <a:pt x="2796063" y="460128"/>
                </a:lnTo>
                <a:lnTo>
                  <a:pt x="2825641" y="501617"/>
                </a:lnTo>
                <a:lnTo>
                  <a:pt x="2849942" y="543561"/>
                </a:lnTo>
                <a:lnTo>
                  <a:pt x="2869016" y="585849"/>
                </a:lnTo>
                <a:lnTo>
                  <a:pt x="2882912" y="628371"/>
                </a:lnTo>
                <a:lnTo>
                  <a:pt x="2891680" y="671016"/>
                </a:lnTo>
                <a:lnTo>
                  <a:pt x="2895371" y="713673"/>
                </a:lnTo>
                <a:lnTo>
                  <a:pt x="2894032" y="756232"/>
                </a:lnTo>
                <a:lnTo>
                  <a:pt x="2887715" y="798582"/>
                </a:lnTo>
                <a:lnTo>
                  <a:pt x="2876468" y="840613"/>
                </a:lnTo>
                <a:lnTo>
                  <a:pt x="2860341" y="882213"/>
                </a:lnTo>
                <a:lnTo>
                  <a:pt x="2839384" y="923272"/>
                </a:lnTo>
                <a:lnTo>
                  <a:pt x="2813647" y="963679"/>
                </a:lnTo>
                <a:lnTo>
                  <a:pt x="2783179" y="1003324"/>
                </a:lnTo>
                <a:lnTo>
                  <a:pt x="2748030" y="1042096"/>
                </a:lnTo>
                <a:lnTo>
                  <a:pt x="2708249" y="1079884"/>
                </a:lnTo>
                <a:lnTo>
                  <a:pt x="2663886" y="1116578"/>
                </a:lnTo>
                <a:lnTo>
                  <a:pt x="2614990" y="1152067"/>
                </a:lnTo>
                <a:lnTo>
                  <a:pt x="2561612" y="1186240"/>
                </a:lnTo>
                <a:lnTo>
                  <a:pt x="2503801" y="1218986"/>
                </a:lnTo>
                <a:lnTo>
                  <a:pt x="2441606" y="1250195"/>
                </a:lnTo>
                <a:lnTo>
                  <a:pt x="2864516" y="184201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5409" y="2688335"/>
            <a:ext cx="186817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pc="-5" dirty="0">
                <a:solidFill>
                  <a:prstClr val="black"/>
                </a:solidFill>
                <a:cs typeface="Calibri"/>
              </a:rPr>
              <a:t>I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an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h</a:t>
            </a:r>
            <a:r>
              <a:rPr spc="-5" dirty="0">
                <a:solidFill>
                  <a:prstClr val="black"/>
                </a:solidFill>
                <a:cs typeface="Calibri"/>
              </a:rPr>
              <a:t>el</a:t>
            </a:r>
            <a:r>
              <a:rPr dirty="0">
                <a:solidFill>
                  <a:prstClr val="black"/>
                </a:solidFill>
                <a:cs typeface="Calibri"/>
              </a:rPr>
              <a:t>p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u </a:t>
            </a:r>
            <a:r>
              <a:rPr spc="-15" dirty="0">
                <a:solidFill>
                  <a:prstClr val="black"/>
                </a:solidFill>
                <a:cs typeface="Calibri"/>
              </a:rPr>
              <a:t>m</a:t>
            </a:r>
            <a:r>
              <a:rPr spc="-5" dirty="0">
                <a:solidFill>
                  <a:prstClr val="black"/>
                </a:solidFill>
                <a:cs typeface="Calibri"/>
              </a:rPr>
              <a:t>a</a:t>
            </a:r>
            <a:r>
              <a:rPr spc="-75" dirty="0">
                <a:solidFill>
                  <a:prstClr val="black"/>
                </a:solidFill>
                <a:cs typeface="Calibri"/>
              </a:rPr>
              <a:t>k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cs typeface="Calibri"/>
              </a:rPr>
              <a:t>ou</a:t>
            </a:r>
            <a:r>
              <a:rPr dirty="0">
                <a:solidFill>
                  <a:prstClr val="black"/>
                </a:solidFill>
                <a:cs typeface="Calibri"/>
              </a:rPr>
              <a:t>r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hom</a:t>
            </a:r>
            <a:r>
              <a:rPr dirty="0">
                <a:solidFill>
                  <a:prstClr val="black"/>
                </a:solidFill>
                <a:cs typeface="Calibri"/>
              </a:rPr>
              <a:t>e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15" dirty="0">
                <a:solidFill>
                  <a:prstClr val="black"/>
                </a:solidFill>
                <a:cs typeface="Calibri"/>
              </a:rPr>
              <a:t>mo</a:t>
            </a:r>
            <a:r>
              <a:rPr spc="-75" dirty="0">
                <a:solidFill>
                  <a:prstClr val="black"/>
                </a:solidFill>
                <a:cs typeface="Calibri"/>
              </a:rPr>
              <a:t>k</a:t>
            </a:r>
            <a:r>
              <a:rPr dirty="0">
                <a:solidFill>
                  <a:prstClr val="black"/>
                </a:solidFill>
                <a:cs typeface="Calibri"/>
              </a:rPr>
              <a:t>e- </a:t>
            </a:r>
            <a:r>
              <a:rPr spc="-15" dirty="0">
                <a:solidFill>
                  <a:prstClr val="black"/>
                </a:solidFill>
                <a:cs typeface="Calibri"/>
              </a:rPr>
              <a:t>f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!</a:t>
            </a:r>
            <a:endParaRPr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742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9195">
              <a:lnSpc>
                <a:spcPts val="5235"/>
              </a:lnSpc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COMPONENT</a:t>
            </a:r>
            <a:r>
              <a:rPr sz="44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#3: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2913" y="883380"/>
            <a:ext cx="7082790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Chal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eng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s/S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lu</a:t>
            </a:r>
            <a:r>
              <a:rPr sz="3200" b="1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io</a:t>
            </a:r>
            <a:r>
              <a:rPr sz="3200" b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boo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let,</a:t>
            </a:r>
            <a:r>
              <a:rPr sz="32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Photo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615"/>
              </a:lnSpc>
            </a:pP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Stor</a:t>
            </a:r>
            <a:r>
              <a:rPr sz="3200" b="1" spc="-25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32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ctro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32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Cigs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3792" y="1545716"/>
            <a:ext cx="4024376" cy="2634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1085" y="1545767"/>
            <a:ext cx="3411601" cy="461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06259" y="1541005"/>
            <a:ext cx="3421379" cy="4619625"/>
          </a:xfrm>
          <a:custGeom>
            <a:avLst/>
            <a:gdLst/>
            <a:ahLst/>
            <a:cxnLst/>
            <a:rect l="l" t="t" r="r" b="b"/>
            <a:pathLst>
              <a:path w="3421379" h="4619625">
                <a:moveTo>
                  <a:pt x="0" y="4619625"/>
                </a:moveTo>
                <a:lnTo>
                  <a:pt x="3421126" y="4619625"/>
                </a:lnTo>
                <a:lnTo>
                  <a:pt x="3421126" y="0"/>
                </a:lnTo>
                <a:lnTo>
                  <a:pt x="0" y="0"/>
                </a:lnTo>
                <a:lnTo>
                  <a:pt x="0" y="4619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03372" y="4296879"/>
            <a:ext cx="3335528" cy="2110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901" y="211579"/>
            <a:ext cx="7726680" cy="150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9790" marR="5080" indent="-847725">
              <a:lnSpc>
                <a:spcPct val="80000"/>
              </a:lnSpc>
            </a:pPr>
            <a:r>
              <a:rPr sz="4000" b="1" spc="-35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sz="4000" b="1" spc="-4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4000" b="1" spc="-3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sz="4000" b="1" spc="-4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4000" b="1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40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#4:</a:t>
            </a:r>
            <a:r>
              <a:rPr sz="40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prstClr val="black"/>
                </a:solidFill>
                <a:latin typeface="Arial"/>
                <a:cs typeface="Arial"/>
              </a:rPr>
              <a:t>Newslette</a:t>
            </a:r>
            <a:r>
              <a:rPr sz="4000" b="1" spc="-24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4000" b="1" spc="-1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 Facts</a:t>
            </a:r>
            <a:r>
              <a:rPr sz="4000" b="1" spc="-4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eet,</a:t>
            </a:r>
            <a:r>
              <a:rPr sz="4000"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Stickers,</a:t>
            </a:r>
            <a:r>
              <a:rPr sz="40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8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4000" b="1" spc="-25" dirty="0">
                <a:solidFill>
                  <a:prstClr val="black"/>
                </a:solidFill>
                <a:latin typeface="Arial"/>
                <a:cs typeface="Arial"/>
              </a:rPr>
              <a:t>indow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840"/>
              </a:lnSpc>
            </a:pP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Cling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5242" y="1768932"/>
            <a:ext cx="3406775" cy="4556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0542" y="1764169"/>
            <a:ext cx="3416300" cy="4565650"/>
          </a:xfrm>
          <a:custGeom>
            <a:avLst/>
            <a:gdLst/>
            <a:ahLst/>
            <a:cxnLst/>
            <a:rect l="l" t="t" r="r" b="b"/>
            <a:pathLst>
              <a:path w="3416300" h="4565650">
                <a:moveTo>
                  <a:pt x="0" y="4565650"/>
                </a:moveTo>
                <a:lnTo>
                  <a:pt x="3416300" y="4565650"/>
                </a:lnTo>
                <a:lnTo>
                  <a:pt x="3416300" y="0"/>
                </a:lnTo>
                <a:lnTo>
                  <a:pt x="0" y="0"/>
                </a:lnTo>
                <a:lnTo>
                  <a:pt x="0" y="4565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3207" y="4128630"/>
            <a:ext cx="1603502" cy="1590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9915" y="1391158"/>
            <a:ext cx="3684778" cy="2618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35216" y="1386458"/>
            <a:ext cx="3694429" cy="2628265"/>
          </a:xfrm>
          <a:custGeom>
            <a:avLst/>
            <a:gdLst/>
            <a:ahLst/>
            <a:cxnLst/>
            <a:rect l="l" t="t" r="r" b="b"/>
            <a:pathLst>
              <a:path w="3694429" h="2628265">
                <a:moveTo>
                  <a:pt x="0" y="2627884"/>
                </a:moveTo>
                <a:lnTo>
                  <a:pt x="3694302" y="2627884"/>
                </a:lnTo>
                <a:lnTo>
                  <a:pt x="3694302" y="0"/>
                </a:lnTo>
                <a:lnTo>
                  <a:pt x="0" y="0"/>
                </a:lnTo>
                <a:lnTo>
                  <a:pt x="0" y="26278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9915" y="4489437"/>
            <a:ext cx="2414269" cy="1553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894" y="269635"/>
            <a:ext cx="7548245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60"/>
              </a:lnSpc>
            </a:pP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sz="30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cacy</a:t>
            </a:r>
            <a:r>
              <a:rPr sz="30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-1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30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30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3000"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Atlan</a:t>
            </a:r>
            <a:r>
              <a:rPr sz="30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a: Demographics</a:t>
            </a:r>
            <a:r>
              <a:rPr sz="3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060"/>
              </a:lnSpc>
            </a:pP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30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cipants</a:t>
            </a:r>
            <a:r>
              <a:rPr sz="30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(n=498)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27350" y="1365250"/>
          <a:ext cx="1695450" cy="836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852"/>
                <a:gridCol w="473837"/>
                <a:gridCol w="473710"/>
              </a:tblGrid>
              <a:tr h="274447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emale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32350" y="1365250"/>
          <a:ext cx="1847850" cy="836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"/>
                <a:gridCol w="660400"/>
                <a:gridCol w="508000"/>
              </a:tblGrid>
              <a:tr h="274447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Mean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Ran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19-70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27350" y="2355850"/>
          <a:ext cx="3765550" cy="307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008"/>
                <a:gridCol w="761745"/>
                <a:gridCol w="761746"/>
              </a:tblGrid>
              <a:tr h="274320">
                <a:tc>
                  <a:txBody>
                    <a:bodyPr/>
                    <a:lstStyle/>
                    <a:p>
                      <a:pPr marL="50927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ship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marrie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living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Marri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5592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ome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igh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sc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hool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ech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ome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olle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Colle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higher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7.4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31050" y="1365250"/>
          <a:ext cx="3219450" cy="138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643"/>
                <a:gridCol w="758951"/>
                <a:gridCol w="725804"/>
              </a:tblGrid>
              <a:tr h="2743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Race/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Ameri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lack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Whi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ispa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31050" y="2807589"/>
          <a:ext cx="2787650" cy="303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/>
                <a:gridCol w="660400"/>
                <a:gridCol w="622300"/>
              </a:tblGrid>
              <a:tr h="27432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Househo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$10,000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55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Don't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19">
                <a:tc row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ome)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Mean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3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72966" y="5528183"/>
          <a:ext cx="2125980" cy="96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2022"/>
                <a:gridCol w="354457"/>
                <a:gridCol w="559942"/>
              </a:tblGrid>
              <a:tr h="40074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7447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sm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7448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Sm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226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0">
              <a:lnSpc>
                <a:spcPts val="3190"/>
              </a:lnSpc>
            </a:pP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Effi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ri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Colla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800" b="1" spc="-3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ration</a:t>
            </a:r>
            <a:r>
              <a:rPr sz="28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Unite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2755900">
              <a:lnSpc>
                <a:spcPts val="3165"/>
              </a:lnSpc>
            </a:pPr>
            <a:r>
              <a:rPr sz="2800" b="1" spc="-14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ay</a:t>
            </a:r>
            <a:r>
              <a:rPr sz="2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Grea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Atlanta</a:t>
            </a:r>
            <a:r>
              <a:rPr sz="2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1-1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0126" y="1018585"/>
            <a:ext cx="66427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Prima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Outcome:</a:t>
            </a:r>
            <a:r>
              <a:rPr sz="28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b="1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ld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Sm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0877" y="1402633"/>
            <a:ext cx="39084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9"/>
              </a:lnSpc>
            </a:pP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Bans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4639" y="2387019"/>
            <a:ext cx="3174365" cy="217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1713864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Interv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rtici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ere si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fica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tly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to 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ve a sm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-free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me th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 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trol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rtic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ipan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.0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01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 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stic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 (i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t-t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-tre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t).	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ort va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 nic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tine mo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itors.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6232" y="6285077"/>
            <a:ext cx="634238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35" dirty="0">
                <a:solidFill>
                  <a:prstClr val="black"/>
                </a:solidFill>
                <a:cs typeface="Calibri"/>
              </a:rPr>
              <a:t>K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egler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M,</a:t>
            </a:r>
            <a:r>
              <a:rPr sz="1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1200" dirty="0">
                <a:solidFill>
                  <a:prstClr val="black"/>
                </a:solidFill>
                <a:cs typeface="Calibri"/>
              </a:rPr>
              <a:t>und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1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10" dirty="0">
                <a:solidFill>
                  <a:prstClr val="black"/>
                </a:solidFill>
                <a:cs typeface="Calibri"/>
              </a:rPr>
              <a:t>L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,</a:t>
            </a:r>
            <a:r>
              <a:rPr sz="1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aa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do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R,</a:t>
            </a:r>
            <a:r>
              <a:rPr sz="1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al. 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mi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imal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i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nt</a:t>
            </a:r>
            <a:r>
              <a:rPr sz="1200" dirty="0">
                <a:solidFill>
                  <a:prstClr val="black"/>
                </a:solidFill>
                <a:cs typeface="Calibri"/>
              </a:rPr>
              <a:t>ion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p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omo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sm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55" dirty="0">
                <a:solidFill>
                  <a:prstClr val="black"/>
                </a:solidFill>
                <a:cs typeface="Calibri"/>
              </a:rPr>
              <a:t>k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1200" dirty="0">
                <a:solidFill>
                  <a:prstClr val="black"/>
                </a:solidFill>
                <a:cs typeface="Calibri"/>
              </a:rPr>
              <a:t>-f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ee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ho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mes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amon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2</a:t>
            </a:r>
            <a:r>
              <a:rPr sz="1200" dirty="0">
                <a:solidFill>
                  <a:prstClr val="black"/>
                </a:solidFill>
                <a:cs typeface="Calibri"/>
              </a:rPr>
              <a:t>-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1200" dirty="0">
                <a:solidFill>
                  <a:prstClr val="black"/>
                </a:solidFill>
                <a:cs typeface="Calibri"/>
              </a:rPr>
              <a:t>-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alle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: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domi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z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1200" dirty="0">
                <a:solidFill>
                  <a:prstClr val="black"/>
                </a:solidFill>
                <a:cs typeface="Calibri"/>
              </a:rPr>
              <a:t>o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olled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200" dirty="0">
                <a:solidFill>
                  <a:prstClr val="black"/>
                </a:solidFill>
                <a:cs typeface="Calibri"/>
              </a:rPr>
              <a:t>rial. 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Ameri</a:t>
            </a:r>
            <a:r>
              <a:rPr sz="1200" i="1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n</a:t>
            </a:r>
            <a:r>
              <a:rPr sz="1200" i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Jo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u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l</a:t>
            </a:r>
            <a:r>
              <a:rPr sz="1200" i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f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Pu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b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lic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 H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ealth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,</a:t>
            </a:r>
            <a:r>
              <a:rPr sz="1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05(3):53</a:t>
            </a:r>
            <a:r>
              <a:rPr sz="1200" dirty="0">
                <a:solidFill>
                  <a:prstClr val="black"/>
                </a:solidFill>
                <a:cs typeface="Calibri"/>
              </a:rPr>
              <a:t>0-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7,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2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0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5</a:t>
            </a:r>
            <a:r>
              <a:rPr sz="1200" dirty="0">
                <a:solidFill>
                  <a:prstClr val="black"/>
                </a:solidFill>
                <a:cs typeface="Calibri"/>
              </a:rPr>
              <a:t>.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54527" y="1449069"/>
          <a:ext cx="3943350" cy="4716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744"/>
                <a:gridCol w="81661"/>
                <a:gridCol w="359537"/>
                <a:gridCol w="81279"/>
                <a:gridCol w="32638"/>
                <a:gridCol w="458470"/>
                <a:gridCol w="81661"/>
                <a:gridCol w="97916"/>
                <a:gridCol w="326644"/>
                <a:gridCol w="51307"/>
                <a:gridCol w="536448"/>
                <a:gridCol w="693356"/>
              </a:tblGrid>
              <a:tr h="220979">
                <a:tc gridSpan="12">
                  <a:txBody>
                    <a:bodyPr/>
                    <a:lstStyle/>
                    <a:p>
                      <a:pPr marR="11430" algn="ctr">
                        <a:lnSpc>
                          <a:spcPts val="161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79">
                <a:tc rowSpan="2">
                  <a:txBody>
                    <a:bodyPr/>
                    <a:lstStyle/>
                    <a:p>
                      <a:pPr marL="415925" marR="105410" indent="-303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HH smoking ban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ful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eligi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artial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852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8006">
                <a:tc gridSpan="1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79">
                <a:tc gridSpan="12"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rowSpan="2">
                  <a:txBody>
                    <a:bodyPr/>
                    <a:lstStyle/>
                    <a:p>
                      <a:pPr marL="408940" marR="113030" indent="-303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HH smoking ban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ful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&lt;.0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artial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7939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8600">
                <a:tc gridSpan="12">
                  <a:txBody>
                    <a:bodyPr/>
                    <a:lstStyle/>
                    <a:p>
                      <a:pPr marR="6350" algn="ctr">
                        <a:lnSpc>
                          <a:spcPts val="16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27939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rowSpan="2" gridSpan="2">
                  <a:txBody>
                    <a:bodyPr/>
                    <a:lstStyle/>
                    <a:p>
                      <a:pPr marL="449580" marR="153670" indent="-303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HH smoking ban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8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0979">
                <a:tc gridSpan="2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ful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54">
                <a:tc gridSpan="2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artial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79">
                <a:tc gridSpan="2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0980">
                <a:tc gridSpan="2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349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27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3639" y="575278"/>
            <a:ext cx="751776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Comp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rison</a:t>
            </a:r>
            <a:r>
              <a:rPr sz="32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Prim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ry Results</a:t>
            </a:r>
            <a:r>
              <a:rPr sz="32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ross </a:t>
            </a:r>
            <a:r>
              <a:rPr sz="3200" b="1" spc="-18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rials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1467" y="2024633"/>
          <a:ext cx="6715759" cy="312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944"/>
                <a:gridCol w="1730756"/>
                <a:gridCol w="1804415"/>
                <a:gridCol w="1577339"/>
              </a:tblGrid>
              <a:tr h="3962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tl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North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olina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291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30.4%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38.1%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46.6%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</a:tr>
              <a:tr h="304888"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ful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EEE"/>
                    </a:solidFill>
                  </a:tcPr>
                </a:tc>
              </a:tr>
              <a:tr h="328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15.5%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18.8%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21.2%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x mo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I: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</a:tr>
              <a:tr h="305142"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ful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ban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25.4%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33.2%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38.4%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276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14.6%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10.0%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 24.5%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5090" marR="243204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f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 I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1.56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1.72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2.19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56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38928"/>
            <a:ext cx="2046135" cy="219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7" y="6638928"/>
            <a:ext cx="2057399" cy="21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7800" y="66385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9503" y="66381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8165" y="6635481"/>
            <a:ext cx="2057399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7633" y="6646336"/>
            <a:ext cx="2057400" cy="211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92741" y="4485259"/>
            <a:ext cx="2199258" cy="2372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4094" y="1840529"/>
            <a:ext cx="6872605" cy="294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sz="28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Rev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ew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68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8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68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8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ev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ewe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pp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68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Four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ria: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impa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ct,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ed,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pla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68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NIH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-9)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6905" y="366886"/>
            <a:ext cx="736917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5525" marR="5080" indent="-2283460">
              <a:tabLst>
                <a:tab pos="1943100" algn="l"/>
                <a:tab pos="3543935" algn="l"/>
                <a:tab pos="6285865" algn="l"/>
              </a:tabLst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National	Grants	Program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for	</a:t>
            </a:r>
            <a:r>
              <a:rPr sz="3600" b="1" spc="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-1-1 R</a:t>
            </a:r>
            <a:r>
              <a:rPr sz="3600" b="1" spc="-204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600" b="1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2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22" rIns="0" bIns="0" rtlCol="0">
            <a:spAutoFit/>
          </a:bodyPr>
          <a:lstStyle/>
          <a:p>
            <a:pPr marL="404495">
              <a:lnSpc>
                <a:spcPts val="4760"/>
              </a:lnSpc>
            </a:pP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Th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ir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dhan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4000" b="1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42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obacc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spc="-1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Smok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661847"/>
            <a:ext cx="7959090" cy="4142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3020"/>
              </a:lnSpc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Third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3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4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S)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idu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sm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oke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es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fa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within the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mo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tc.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3190"/>
              </a:lnSpc>
              <a:spcBef>
                <a:spcPts val="1490"/>
              </a:spcBef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ains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tox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sub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tances, in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luding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ne,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95580">
              <a:lnSpc>
                <a:spcPts val="3190"/>
              </a:lnSpc>
            </a:pP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rci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ns,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eta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1144270" indent="-182880" algn="just">
              <a:lnSpc>
                <a:spcPct val="90000"/>
              </a:lnSpc>
              <a:spcBef>
                <a:spcPts val="1870"/>
              </a:spcBef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Chem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cals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ticl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sz="28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THS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 resuspended</a:t>
            </a:r>
            <a:r>
              <a:rPr sz="28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air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.g.,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s, up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ls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fu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tu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e)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3329"/>
              </a:lnSpc>
              <a:spcBef>
                <a:spcPts val="1535"/>
              </a:spcBef>
              <a:buClr>
                <a:srgbClr val="4F81BC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Hea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?.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...as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hma</a:t>
            </a:r>
            <a:r>
              <a:rPr sz="28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7209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175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67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5003" y="933855"/>
            <a:ext cx="3022058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19744" y="2607013"/>
            <a:ext cx="726331" cy="959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6585" y="846746"/>
            <a:ext cx="1929764" cy="0"/>
          </a:xfrm>
          <a:custGeom>
            <a:avLst/>
            <a:gdLst/>
            <a:ahLst/>
            <a:cxnLst/>
            <a:rect l="l" t="t" r="r" b="b"/>
            <a:pathLst>
              <a:path w="1929765">
                <a:moveTo>
                  <a:pt x="0" y="0"/>
                </a:moveTo>
                <a:lnTo>
                  <a:pt x="1929481" y="0"/>
                </a:lnTo>
              </a:path>
            </a:pathLst>
          </a:custGeom>
          <a:ln w="12949">
            <a:solidFill>
              <a:srgbClr val="EBBC8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25681"/>
            <a:ext cx="10010140" cy="0"/>
          </a:xfrm>
          <a:custGeom>
            <a:avLst/>
            <a:gdLst/>
            <a:ahLst/>
            <a:cxnLst/>
            <a:rect l="l" t="t" r="r" b="b"/>
            <a:pathLst>
              <a:path w="10010140">
                <a:moveTo>
                  <a:pt x="0" y="0"/>
                </a:moveTo>
                <a:lnTo>
                  <a:pt x="10010001" y="0"/>
                </a:lnTo>
              </a:path>
            </a:pathLst>
          </a:custGeom>
          <a:ln w="25899">
            <a:solidFill>
              <a:srgbClr val="6BA0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9780" y="6835377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134" y="0"/>
                </a:lnTo>
              </a:path>
            </a:pathLst>
          </a:custGeom>
          <a:ln w="19424">
            <a:solidFill>
              <a:srgbClr val="64973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32290" y="6832144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3810" y="0"/>
                </a:lnTo>
              </a:path>
            </a:pathLst>
          </a:custGeom>
          <a:ln w="12949">
            <a:solidFill>
              <a:srgbClr val="57903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161" y="561444"/>
            <a:ext cx="345440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3479"/>
              </a:lnSpc>
            </a:pPr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479"/>
              </a:lnSpc>
            </a:pPr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9461" y="1020368"/>
            <a:ext cx="1898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8413" y="2073954"/>
            <a:ext cx="3481704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3479"/>
              </a:lnSpc>
            </a:pPr>
            <a:r>
              <a:rPr sz="3300" spc="5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479"/>
              </a:lnSpc>
            </a:pPr>
            <a:r>
              <a:rPr sz="3300" spc="5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6103" y="2920699"/>
            <a:ext cx="436245" cy="147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60"/>
              </a:lnSpc>
            </a:pPr>
            <a:r>
              <a:rPr sz="4950" spc="202" baseline="-168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r>
              <a:rPr sz="4950" spc="-585" baseline="-16835" dirty="0">
                <a:solidFill>
                  <a:srgbClr val="7769A8"/>
                </a:solidFill>
                <a:latin typeface="Times New Roman"/>
                <a:cs typeface="Times New Roman"/>
              </a:rPr>
              <a:t> </a:t>
            </a:r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135" algn="ctr">
              <a:lnSpc>
                <a:spcPts val="3760"/>
              </a:lnSpc>
            </a:pPr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370"/>
              </a:spcBef>
            </a:pPr>
            <a:r>
              <a:rPr sz="3500" spc="-1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3523" y="3664027"/>
            <a:ext cx="17970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300" spc="5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1213" y="3586463"/>
            <a:ext cx="1898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8323" y="3431333"/>
            <a:ext cx="441325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3030"/>
              </a:lnSpc>
            </a:pPr>
            <a:r>
              <a:rPr sz="3300" spc="135" dirty="0">
                <a:solidFill>
                  <a:srgbClr val="7769A8"/>
                </a:solidFill>
                <a:latin typeface="Times New Roman"/>
                <a:cs typeface="Times New Roman"/>
              </a:rPr>
              <a:t>•</a:t>
            </a:r>
            <a:endParaRPr sz="3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690"/>
              </a:lnSpc>
            </a:pPr>
            <a:r>
              <a:rPr sz="3450" spc="-900" dirty="0">
                <a:solidFill>
                  <a:srgbClr val="7769A8"/>
                </a:solidFill>
                <a:latin typeface="Courier New"/>
                <a:cs typeface="Courier New"/>
              </a:rPr>
              <a:t>•</a:t>
            </a:r>
            <a:r>
              <a:rPr sz="3850" spc="-210" dirty="0">
                <a:solidFill>
                  <a:srgbClr val="7769A8"/>
                </a:solidFill>
                <a:latin typeface="Courier New"/>
                <a:cs typeface="Courier New"/>
              </a:rPr>
              <a:t>•</a:t>
            </a:r>
            <a:endParaRPr sz="38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5767" y="4355662"/>
            <a:ext cx="1783714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900" spc="50" dirty="0">
                <a:solidFill>
                  <a:srgbClr val="7769A8"/>
                </a:solidFill>
                <a:latin typeface="Arial"/>
                <a:cs typeface="Arial"/>
              </a:rPr>
              <a:t>App</a:t>
            </a:r>
            <a:r>
              <a:rPr sz="2900" spc="250" dirty="0">
                <a:solidFill>
                  <a:srgbClr val="7769A8"/>
                </a:solidFill>
                <a:latin typeface="Arial"/>
                <a:cs typeface="Arial"/>
              </a:rPr>
              <a:t>l</a:t>
            </a:r>
            <a:r>
              <a:rPr sz="2900" spc="15" dirty="0">
                <a:solidFill>
                  <a:srgbClr val="7769A8"/>
                </a:solidFill>
                <a:latin typeface="Arial"/>
                <a:cs typeface="Arial"/>
              </a:rPr>
              <a:t>i</a:t>
            </a:r>
            <a:r>
              <a:rPr sz="2900" dirty="0">
                <a:solidFill>
                  <a:srgbClr val="7769A8"/>
                </a:solidFill>
                <a:latin typeface="Arial"/>
                <a:cs typeface="Arial"/>
              </a:rPr>
              <a:t>ca</a:t>
            </a:r>
            <a:r>
              <a:rPr sz="2900" spc="-90" dirty="0">
                <a:solidFill>
                  <a:srgbClr val="7769A8"/>
                </a:solidFill>
                <a:latin typeface="Arial"/>
                <a:cs typeface="Arial"/>
              </a:rPr>
              <a:t>n</a:t>
            </a:r>
            <a:r>
              <a:rPr sz="2900" spc="20" dirty="0">
                <a:solidFill>
                  <a:srgbClr val="7769A8"/>
                </a:solidFill>
                <a:latin typeface="Arial"/>
                <a:cs typeface="Arial"/>
              </a:rPr>
              <a:t>ts</a:t>
            </a:r>
            <a:endParaRPr sz="29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893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351524" cy="4137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50468"/>
            <a:ext cx="12192000" cy="2707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25681"/>
            <a:ext cx="10010140" cy="0"/>
          </a:xfrm>
          <a:custGeom>
            <a:avLst/>
            <a:gdLst/>
            <a:ahLst/>
            <a:cxnLst/>
            <a:rect l="l" t="t" r="r" b="b"/>
            <a:pathLst>
              <a:path w="10010140">
                <a:moveTo>
                  <a:pt x="0" y="0"/>
                </a:moveTo>
                <a:lnTo>
                  <a:pt x="10010001" y="0"/>
                </a:lnTo>
              </a:path>
            </a:pathLst>
          </a:custGeom>
          <a:ln w="25899">
            <a:solidFill>
              <a:srgbClr val="6BA0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79780" y="6835377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134" y="0"/>
                </a:lnTo>
              </a:path>
            </a:pathLst>
          </a:custGeom>
          <a:ln w="19424">
            <a:solidFill>
              <a:srgbClr val="64973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32290" y="6832144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3810" y="0"/>
                </a:lnTo>
              </a:path>
            </a:pathLst>
          </a:custGeom>
          <a:ln w="12949">
            <a:solidFill>
              <a:srgbClr val="57903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146" y="830729"/>
            <a:ext cx="1758950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35" dirty="0">
                <a:solidFill>
                  <a:srgbClr val="E45624"/>
                </a:solidFill>
                <a:latin typeface="Arial"/>
                <a:cs typeface="Arial"/>
              </a:rPr>
              <a:t>U</a:t>
            </a:r>
            <a:r>
              <a:rPr sz="1100" spc="-200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100" spc="-17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100" spc="35" dirty="0">
                <a:solidFill>
                  <a:srgbClr val="E45624"/>
                </a:solidFill>
                <a:latin typeface="Arial"/>
                <a:cs typeface="Arial"/>
              </a:rPr>
              <a:t>te</a:t>
            </a:r>
            <a:r>
              <a:rPr sz="1100" spc="105" dirty="0">
                <a:solidFill>
                  <a:srgbClr val="E45624"/>
                </a:solidFill>
                <a:latin typeface="Arial"/>
                <a:cs typeface="Arial"/>
              </a:rPr>
              <a:t>d</a:t>
            </a:r>
            <a:r>
              <a:rPr sz="1100" spc="-85" dirty="0">
                <a:solidFill>
                  <a:srgbClr val="E45624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E45624"/>
                </a:solidFill>
                <a:latin typeface="Arial"/>
                <a:cs typeface="Arial"/>
              </a:rPr>
              <a:t>ay</a:t>
            </a:r>
            <a:r>
              <a:rPr sz="1100" spc="-18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E45624"/>
                </a:solidFill>
                <a:latin typeface="Arial"/>
                <a:cs typeface="Arial"/>
              </a:rPr>
              <a:t>o</a:t>
            </a:r>
            <a:r>
              <a:rPr sz="1100" spc="105" dirty="0">
                <a:solidFill>
                  <a:srgbClr val="E45624"/>
                </a:solidFill>
                <a:latin typeface="Arial"/>
                <a:cs typeface="Arial"/>
              </a:rPr>
              <a:t>f</a:t>
            </a:r>
            <a:r>
              <a:rPr sz="1100" spc="-11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E45624"/>
                </a:solidFill>
                <a:latin typeface="Arial"/>
                <a:cs typeface="Arial"/>
              </a:rPr>
              <a:t>Gre</a:t>
            </a:r>
            <a:r>
              <a:rPr sz="1100" spc="-16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E45624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E45624"/>
                </a:solidFill>
                <a:latin typeface="Arial"/>
                <a:cs typeface="Arial"/>
              </a:rPr>
              <a:t>e</a:t>
            </a:r>
            <a:r>
              <a:rPr sz="1100" spc="105" dirty="0">
                <a:solidFill>
                  <a:srgbClr val="E45624"/>
                </a:solidFill>
                <a:latin typeface="Arial"/>
                <a:cs typeface="Arial"/>
              </a:rPr>
              <a:t>r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050" spc="-150" dirty="0">
                <a:solidFill>
                  <a:srgbClr val="E45624"/>
                </a:solidFill>
                <a:latin typeface="Arial"/>
                <a:cs typeface="Arial"/>
              </a:rPr>
              <a:t>C</a:t>
            </a:r>
            <a:r>
              <a:rPr sz="1050" spc="-30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050" spc="10" dirty="0">
                <a:solidFill>
                  <a:srgbClr val="E45624"/>
                </a:solidFill>
                <a:latin typeface="Arial"/>
                <a:cs typeface="Arial"/>
              </a:rPr>
              <a:t>eve</a:t>
            </a:r>
            <a:r>
              <a:rPr sz="1050" spc="-80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050" spc="5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050" spc="-50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155" dirty="0">
                <a:solidFill>
                  <a:srgbClr val="E45624"/>
                </a:solidFill>
                <a:latin typeface="Arial"/>
                <a:cs typeface="Arial"/>
              </a:rPr>
              <a:t>d</a:t>
            </a:r>
            <a:r>
              <a:rPr sz="1050" spc="-12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E45624"/>
                </a:solidFill>
                <a:latin typeface="Arial"/>
                <a:cs typeface="Arial"/>
              </a:rPr>
              <a:t>(U</a:t>
            </a:r>
            <a:r>
              <a:rPr sz="1050" spc="-85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-19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E45624"/>
                </a:solidFill>
                <a:latin typeface="Arial"/>
                <a:cs typeface="Arial"/>
              </a:rPr>
              <a:t>t</a:t>
            </a:r>
            <a:r>
              <a:rPr sz="1050" spc="50" dirty="0">
                <a:solidFill>
                  <a:srgbClr val="E45624"/>
                </a:solidFill>
                <a:latin typeface="Arial"/>
                <a:cs typeface="Arial"/>
              </a:rPr>
              <a:t>ed</a:t>
            </a:r>
            <a:r>
              <a:rPr sz="1050" spc="-19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105" dirty="0">
                <a:solidFill>
                  <a:srgbClr val="E45624"/>
                </a:solidFill>
                <a:latin typeface="Arial"/>
                <a:cs typeface="Arial"/>
              </a:rPr>
              <a:t>W</a:t>
            </a:r>
            <a:r>
              <a:rPr sz="1100" spc="-14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135" dirty="0">
                <a:solidFill>
                  <a:srgbClr val="E45624"/>
                </a:solidFill>
                <a:latin typeface="Arial"/>
                <a:cs typeface="Arial"/>
              </a:rPr>
              <a:t>y</a:t>
            </a:r>
            <a:r>
              <a:rPr sz="1100" spc="-18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E45624"/>
                </a:solidFill>
                <a:latin typeface="Arial"/>
                <a:cs typeface="Arial"/>
              </a:rPr>
              <a:t>2-</a:t>
            </a:r>
            <a:r>
              <a:rPr sz="1100" spc="-160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r>
              <a:rPr sz="1100" spc="85" dirty="0">
                <a:solidFill>
                  <a:srgbClr val="E45624"/>
                </a:solidFill>
                <a:latin typeface="Arial"/>
                <a:cs typeface="Arial"/>
              </a:rPr>
              <a:t>-</a:t>
            </a:r>
            <a:r>
              <a:rPr sz="1100" spc="-160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r>
              <a:rPr sz="1100" spc="125" dirty="0">
                <a:solidFill>
                  <a:srgbClr val="E45624"/>
                </a:solidFill>
                <a:latin typeface="Arial"/>
                <a:cs typeface="Arial"/>
              </a:rPr>
              <a:t>)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5806" y="3542264"/>
            <a:ext cx="2621915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45"/>
              </a:lnSpc>
            </a:pPr>
            <a:r>
              <a:rPr sz="3100" spc="-120" dirty="0">
                <a:solidFill>
                  <a:srgbClr val="E45624"/>
                </a:solidFill>
                <a:latin typeface="Times New Roman"/>
                <a:cs typeface="Times New Roman"/>
              </a:rPr>
              <a:t>•</a:t>
            </a:r>
            <a:r>
              <a:rPr sz="3100" spc="495" dirty="0">
                <a:solidFill>
                  <a:srgbClr val="979797"/>
                </a:solidFill>
                <a:latin typeface="Times New Roman"/>
                <a:cs typeface="Times New Roman"/>
              </a:rPr>
              <a:t>-</a:t>
            </a:r>
            <a:r>
              <a:rPr sz="3100" spc="545" dirty="0">
                <a:solidFill>
                  <a:srgbClr val="979797"/>
                </a:solidFill>
                <a:latin typeface="Times New Roman"/>
                <a:cs typeface="Times New Roman"/>
              </a:rPr>
              <a:t>--</a:t>
            </a:r>
            <a:r>
              <a:rPr sz="3100" spc="-770" dirty="0">
                <a:solidFill>
                  <a:srgbClr val="B1A191"/>
                </a:solidFill>
                <a:latin typeface="Times New Roman"/>
                <a:cs typeface="Times New Roman"/>
              </a:rPr>
              <a:t>-1--</a:t>
            </a:r>
            <a:r>
              <a:rPr sz="3100" spc="-434" dirty="0">
                <a:solidFill>
                  <a:srgbClr val="979797"/>
                </a:solidFill>
                <a:latin typeface="Times New Roman"/>
                <a:cs typeface="Times New Roman"/>
              </a:rPr>
              <a:t>_</a:t>
            </a:r>
            <a:r>
              <a:rPr sz="1050" spc="-120" dirty="0">
                <a:solidFill>
                  <a:srgbClr val="E45624"/>
                </a:solidFill>
                <a:latin typeface="Arial"/>
                <a:cs typeface="Arial"/>
              </a:rPr>
              <a:t>U</a:t>
            </a:r>
            <a:r>
              <a:rPr sz="1050" spc="-600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-58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60" dirty="0">
                <a:solidFill>
                  <a:srgbClr val="E45624"/>
                </a:solidFill>
                <a:latin typeface="Arial"/>
                <a:cs typeface="Arial"/>
              </a:rPr>
              <a:t>ted</a:t>
            </a:r>
            <a:r>
              <a:rPr sz="1050" spc="-17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135" dirty="0">
                <a:solidFill>
                  <a:srgbClr val="E45624"/>
                </a:solidFill>
                <a:latin typeface="Arial"/>
                <a:cs typeface="Arial"/>
              </a:rPr>
              <a:t>W</a:t>
            </a:r>
            <a:r>
              <a:rPr sz="1100" spc="-105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80" dirty="0">
                <a:solidFill>
                  <a:srgbClr val="E45624"/>
                </a:solidFill>
                <a:latin typeface="Arial"/>
                <a:cs typeface="Arial"/>
              </a:rPr>
              <a:t>y</a:t>
            </a:r>
            <a:r>
              <a:rPr sz="1100" spc="-12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E45624"/>
                </a:solidFill>
                <a:latin typeface="Arial"/>
                <a:cs typeface="Arial"/>
              </a:rPr>
              <a:t>of</a:t>
            </a:r>
            <a:r>
              <a:rPr sz="1100" spc="-13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-65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100" spc="3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-35" dirty="0">
                <a:solidFill>
                  <a:srgbClr val="E45624"/>
                </a:solidFill>
                <a:latin typeface="Arial"/>
                <a:cs typeface="Arial"/>
              </a:rPr>
              <a:t>b</a:t>
            </a:r>
            <a:r>
              <a:rPr sz="1100" spc="-40" dirty="0">
                <a:solidFill>
                  <a:srgbClr val="E45624"/>
                </a:solidFill>
                <a:latin typeface="Arial"/>
                <a:cs typeface="Arial"/>
              </a:rPr>
              <a:t>ama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  <a:p>
            <a:pPr marL="1190625" indent="-116839">
              <a:lnSpc>
                <a:spcPts val="1045"/>
              </a:lnSpc>
            </a:pPr>
            <a:r>
              <a:rPr sz="1100" spc="-114" dirty="0">
                <a:solidFill>
                  <a:srgbClr val="E45624"/>
                </a:solidFill>
                <a:latin typeface="Arial"/>
                <a:cs typeface="Arial"/>
              </a:rPr>
              <a:t>(</a:t>
            </a:r>
            <a:r>
              <a:rPr sz="1100" spc="-55" dirty="0">
                <a:solidFill>
                  <a:srgbClr val="E45624"/>
                </a:solidFill>
                <a:latin typeface="Arial"/>
                <a:cs typeface="Arial"/>
              </a:rPr>
              <a:t>2</a:t>
            </a:r>
            <a:r>
              <a:rPr sz="1100" spc="85" dirty="0">
                <a:solidFill>
                  <a:srgbClr val="E87248"/>
                </a:solidFill>
                <a:latin typeface="Arial"/>
                <a:cs typeface="Arial"/>
              </a:rPr>
              <a:t>-</a:t>
            </a:r>
            <a:r>
              <a:rPr sz="1100" spc="-110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r>
              <a:rPr sz="1100" spc="35" dirty="0">
                <a:solidFill>
                  <a:srgbClr val="E87248"/>
                </a:solidFill>
                <a:latin typeface="Arial"/>
                <a:cs typeface="Arial"/>
              </a:rPr>
              <a:t>-</a:t>
            </a:r>
            <a:r>
              <a:rPr sz="1100" spc="95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r>
              <a:rPr sz="1050" spc="20" dirty="0">
                <a:solidFill>
                  <a:srgbClr val="E45624"/>
                </a:solidFill>
                <a:latin typeface="Arial"/>
                <a:cs typeface="Arial"/>
              </a:rPr>
              <a:t>Co</a:t>
            </a:r>
            <a:r>
              <a:rPr sz="1050" spc="-35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E45624"/>
                </a:solidFill>
                <a:latin typeface="Arial"/>
                <a:cs typeface="Arial"/>
              </a:rPr>
              <a:t>nects</a:t>
            </a:r>
            <a:r>
              <a:rPr sz="1050" spc="-15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7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050" spc="-50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050" spc="15" dirty="0">
                <a:solidFill>
                  <a:srgbClr val="E45624"/>
                </a:solidFill>
                <a:latin typeface="Arial"/>
                <a:cs typeface="Arial"/>
              </a:rPr>
              <a:t>aba</a:t>
            </a:r>
            <a:r>
              <a:rPr sz="1050" spc="-30" dirty="0">
                <a:solidFill>
                  <a:srgbClr val="E45624"/>
                </a:solidFill>
                <a:latin typeface="Arial"/>
                <a:cs typeface="Arial"/>
              </a:rPr>
              <a:t>m</a:t>
            </a:r>
            <a:r>
              <a:rPr sz="1050" spc="-15" dirty="0">
                <a:solidFill>
                  <a:srgbClr val="E45624"/>
                </a:solidFill>
                <a:latin typeface="Arial"/>
                <a:cs typeface="Arial"/>
              </a:rPr>
              <a:t>a}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90625"/>
            <a:r>
              <a:rPr sz="1100" spc="-20" dirty="0">
                <a:solidFill>
                  <a:srgbClr val="E45624"/>
                </a:solidFill>
                <a:latin typeface="Arial"/>
                <a:cs typeface="Arial"/>
              </a:rPr>
              <a:t>Heart</a:t>
            </a:r>
            <a:r>
              <a:rPr sz="1100" spc="-14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E45624"/>
                </a:solidFill>
                <a:latin typeface="Arial"/>
                <a:cs typeface="Arial"/>
              </a:rPr>
              <a:t>o</a:t>
            </a:r>
            <a:r>
              <a:rPr sz="1050" spc="114" dirty="0">
                <a:solidFill>
                  <a:srgbClr val="E45624"/>
                </a:solidFill>
                <a:latin typeface="Arial"/>
                <a:cs typeface="Arial"/>
              </a:rPr>
              <a:t>f</a:t>
            </a:r>
            <a:r>
              <a:rPr sz="1050" spc="-9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E45624"/>
                </a:solidFill>
                <a:latin typeface="Arial"/>
                <a:cs typeface="Arial"/>
              </a:rPr>
              <a:t>F</a:t>
            </a:r>
            <a:r>
              <a:rPr sz="1050" spc="-145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050" spc="75" dirty="0">
                <a:solidFill>
                  <a:srgbClr val="E45624"/>
                </a:solidFill>
                <a:latin typeface="Arial"/>
                <a:cs typeface="Arial"/>
              </a:rPr>
              <a:t>o</a:t>
            </a:r>
            <a:r>
              <a:rPr sz="1050" spc="125" dirty="0">
                <a:solidFill>
                  <a:srgbClr val="E45624"/>
                </a:solidFill>
                <a:latin typeface="Arial"/>
                <a:cs typeface="Arial"/>
              </a:rPr>
              <a:t>r</a:t>
            </a:r>
            <a:r>
              <a:rPr sz="1050" spc="-10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E45624"/>
                </a:solidFill>
                <a:latin typeface="Arial"/>
                <a:cs typeface="Arial"/>
              </a:rPr>
              <a:t>d</a:t>
            </a:r>
            <a:r>
              <a:rPr sz="1050" spc="55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  <a:p>
            <a:pPr marL="847725"/>
            <a:r>
              <a:rPr sz="1050" dirty="0">
                <a:solidFill>
                  <a:srgbClr val="E45624"/>
                </a:solidFill>
                <a:latin typeface="Arial"/>
                <a:cs typeface="Arial"/>
              </a:rPr>
              <a:t>•</a:t>
            </a:r>
            <a:r>
              <a:rPr sz="1050" spc="70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1050" spc="125" dirty="0">
                <a:solidFill>
                  <a:srgbClr val="E45624"/>
                </a:solidFill>
                <a:latin typeface="Arial"/>
                <a:cs typeface="Arial"/>
              </a:rPr>
              <a:t>u</a:t>
            </a:r>
            <a:r>
              <a:rPr sz="1050" spc="-85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-19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E45624"/>
                </a:solidFill>
                <a:latin typeface="Arial"/>
                <a:cs typeface="Arial"/>
              </a:rPr>
              <a:t>t</a:t>
            </a:r>
            <a:r>
              <a:rPr sz="1050" spc="50" dirty="0">
                <a:solidFill>
                  <a:srgbClr val="E45624"/>
                </a:solidFill>
                <a:latin typeface="Arial"/>
                <a:cs typeface="Arial"/>
              </a:rPr>
              <a:t>ed</a:t>
            </a:r>
            <a:r>
              <a:rPr sz="1050" spc="-19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105" dirty="0">
                <a:solidFill>
                  <a:srgbClr val="E45624"/>
                </a:solidFill>
                <a:latin typeface="Arial"/>
                <a:cs typeface="Arial"/>
              </a:rPr>
              <a:t>W</a:t>
            </a:r>
            <a:r>
              <a:rPr sz="1100" spc="-140" dirty="0">
                <a:solidFill>
                  <a:srgbClr val="E45624"/>
                </a:solidFill>
                <a:latin typeface="Arial"/>
                <a:cs typeface="Arial"/>
              </a:rPr>
              <a:t>a</a:t>
            </a:r>
            <a:r>
              <a:rPr sz="1100" spc="80" dirty="0">
                <a:solidFill>
                  <a:srgbClr val="E45624"/>
                </a:solidFill>
                <a:latin typeface="Arial"/>
                <a:cs typeface="Arial"/>
              </a:rPr>
              <a:t>y</a:t>
            </a:r>
            <a:r>
              <a:rPr sz="1100" spc="-125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E45624"/>
                </a:solidFill>
                <a:latin typeface="Arial"/>
                <a:cs typeface="Arial"/>
              </a:rPr>
              <a:t>2-</a:t>
            </a:r>
            <a:r>
              <a:rPr sz="1100" spc="-160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r>
              <a:rPr sz="1100" spc="85" dirty="0">
                <a:solidFill>
                  <a:srgbClr val="E45624"/>
                </a:solidFill>
                <a:latin typeface="Arial"/>
                <a:cs typeface="Arial"/>
              </a:rPr>
              <a:t>-</a:t>
            </a:r>
            <a:r>
              <a:rPr sz="1100" spc="125" dirty="0">
                <a:solidFill>
                  <a:srgbClr val="E45624"/>
                </a:solidFill>
                <a:latin typeface="Arial"/>
                <a:cs typeface="Arial"/>
              </a:rPr>
              <a:t>1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9868" y="4521082"/>
            <a:ext cx="15367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85" dirty="0">
                <a:solidFill>
                  <a:srgbClr val="E45624"/>
                </a:solidFill>
                <a:latin typeface="Arial"/>
                <a:cs typeface="Arial"/>
              </a:rPr>
              <a:t>Awardees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6821" y="4586145"/>
            <a:ext cx="173355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z="1050" dirty="0">
                <a:solidFill>
                  <a:srgbClr val="E45624"/>
                </a:solidFill>
                <a:latin typeface="Arial"/>
                <a:cs typeface="Arial"/>
              </a:rPr>
              <a:t>C</a:t>
            </a:r>
            <a:r>
              <a:rPr sz="1050" spc="-70" dirty="0">
                <a:solidFill>
                  <a:srgbClr val="E45624"/>
                </a:solidFill>
                <a:latin typeface="Arial"/>
                <a:cs typeface="Arial"/>
              </a:rPr>
              <a:t>o</a:t>
            </a:r>
            <a:r>
              <a:rPr sz="1050" spc="85" dirty="0">
                <a:solidFill>
                  <a:srgbClr val="E45624"/>
                </a:solidFill>
                <a:latin typeface="Arial"/>
                <a:cs typeface="Arial"/>
              </a:rPr>
              <a:t>mm</a:t>
            </a:r>
            <a:r>
              <a:rPr sz="1050" spc="-85" dirty="0">
                <a:solidFill>
                  <a:srgbClr val="E45624"/>
                </a:solidFill>
                <a:latin typeface="Arial"/>
                <a:cs typeface="Arial"/>
              </a:rPr>
              <a:t>u</a:t>
            </a:r>
            <a:r>
              <a:rPr sz="1050" spc="-600" dirty="0">
                <a:solidFill>
                  <a:srgbClr val="E45624"/>
                </a:solidFill>
                <a:latin typeface="Arial"/>
                <a:cs typeface="Arial"/>
              </a:rPr>
              <a:t>n</a:t>
            </a:r>
            <a:r>
              <a:rPr sz="1050" spc="-58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105" dirty="0">
                <a:solidFill>
                  <a:srgbClr val="E45624"/>
                </a:solidFill>
                <a:latin typeface="Arial"/>
                <a:cs typeface="Arial"/>
              </a:rPr>
              <a:t>ty</a:t>
            </a:r>
            <a:r>
              <a:rPr sz="1050" spc="-16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E45624"/>
                </a:solidFill>
                <a:latin typeface="Arial"/>
                <a:cs typeface="Arial"/>
              </a:rPr>
              <a:t>S</a:t>
            </a:r>
            <a:r>
              <a:rPr sz="1100" spc="-120" dirty="0">
                <a:solidFill>
                  <a:srgbClr val="E45624"/>
                </a:solidFill>
                <a:latin typeface="Arial"/>
                <a:cs typeface="Arial"/>
              </a:rPr>
              <a:t>e</a:t>
            </a:r>
            <a:r>
              <a:rPr sz="1100" spc="60" dirty="0">
                <a:solidFill>
                  <a:srgbClr val="E45624"/>
                </a:solidFill>
                <a:latin typeface="Arial"/>
                <a:cs typeface="Arial"/>
              </a:rPr>
              <a:t>rv</a:t>
            </a:r>
            <a:r>
              <a:rPr sz="1100" spc="-12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E45624"/>
                </a:solidFill>
                <a:latin typeface="Arial"/>
                <a:cs typeface="Arial"/>
              </a:rPr>
              <a:t>ce</a:t>
            </a:r>
            <a:r>
              <a:rPr sz="1100" spc="-17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-100" dirty="0">
                <a:solidFill>
                  <a:srgbClr val="E45624"/>
                </a:solidFill>
                <a:latin typeface="Arial"/>
                <a:cs typeface="Arial"/>
              </a:rPr>
              <a:t>C</a:t>
            </a:r>
            <a:r>
              <a:rPr sz="1050" spc="80" dirty="0">
                <a:solidFill>
                  <a:srgbClr val="E45624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E45624"/>
                </a:solidFill>
                <a:latin typeface="Arial"/>
                <a:cs typeface="Arial"/>
              </a:rPr>
              <a:t>u</a:t>
            </a:r>
            <a:r>
              <a:rPr sz="1050" spc="45" dirty="0">
                <a:solidFill>
                  <a:srgbClr val="E45624"/>
                </a:solidFill>
                <a:latin typeface="Arial"/>
                <a:cs typeface="Arial"/>
              </a:rPr>
              <a:t>ncil/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20" dirty="0">
                <a:solidFill>
                  <a:srgbClr val="E45624"/>
                </a:solidFill>
                <a:latin typeface="Times New Roman"/>
                <a:cs typeface="Times New Roman"/>
              </a:rPr>
              <a:t>2-</a:t>
            </a:r>
            <a:r>
              <a:rPr sz="1200" spc="30" dirty="0">
                <a:solidFill>
                  <a:srgbClr val="E45624"/>
                </a:solidFill>
                <a:latin typeface="Times New Roman"/>
                <a:cs typeface="Times New Roman"/>
              </a:rPr>
              <a:t>1</a:t>
            </a:r>
            <a:r>
              <a:rPr sz="1200" spc="-114" dirty="0">
                <a:solidFill>
                  <a:srgbClr val="E45624"/>
                </a:solidFill>
                <a:latin typeface="Times New Roman"/>
                <a:cs typeface="Times New Roman"/>
              </a:rPr>
              <a:t>-</a:t>
            </a:r>
            <a:r>
              <a:rPr sz="1200" spc="70" dirty="0">
                <a:solidFill>
                  <a:srgbClr val="E45624"/>
                </a:solidFill>
                <a:latin typeface="Times New Roman"/>
                <a:cs typeface="Times New Roman"/>
              </a:rPr>
              <a:t>1</a:t>
            </a:r>
            <a:r>
              <a:rPr sz="1200" spc="-160" dirty="0">
                <a:solidFill>
                  <a:srgbClr val="E45624"/>
                </a:solidFill>
                <a:latin typeface="Times New Roman"/>
                <a:cs typeface="Times New Roman"/>
              </a:rPr>
              <a:t> </a:t>
            </a:r>
            <a:r>
              <a:rPr sz="1050" spc="-100" dirty="0">
                <a:solidFill>
                  <a:srgbClr val="E45624"/>
                </a:solidFill>
                <a:latin typeface="Arial"/>
                <a:cs typeface="Arial"/>
              </a:rPr>
              <a:t>H</a:t>
            </a:r>
            <a:r>
              <a:rPr sz="1050" spc="-25" dirty="0">
                <a:solidFill>
                  <a:srgbClr val="E45624"/>
                </a:solidFill>
                <a:latin typeface="Arial"/>
                <a:cs typeface="Arial"/>
              </a:rPr>
              <a:t>e</a:t>
            </a:r>
            <a:r>
              <a:rPr sz="1050" spc="-30" dirty="0">
                <a:solidFill>
                  <a:srgbClr val="E45624"/>
                </a:solidFill>
                <a:latin typeface="Arial"/>
                <a:cs typeface="Arial"/>
              </a:rPr>
              <a:t>l</a:t>
            </a:r>
            <a:r>
              <a:rPr sz="1050" spc="85" dirty="0">
                <a:solidFill>
                  <a:srgbClr val="E45624"/>
                </a:solidFill>
                <a:latin typeface="Arial"/>
                <a:cs typeface="Arial"/>
              </a:rPr>
              <a:t>pl</a:t>
            </a:r>
            <a:r>
              <a:rPr sz="1050" spc="-55" dirty="0">
                <a:solidFill>
                  <a:srgbClr val="E45624"/>
                </a:solidFill>
                <a:latin typeface="Arial"/>
                <a:cs typeface="Arial"/>
              </a:rPr>
              <a:t>i</a:t>
            </a:r>
            <a:r>
              <a:rPr sz="1050" spc="50" dirty="0">
                <a:solidFill>
                  <a:srgbClr val="E45624"/>
                </a:solidFill>
                <a:latin typeface="Arial"/>
                <a:cs typeface="Arial"/>
              </a:rPr>
              <a:t>ne</a:t>
            </a:r>
            <a:r>
              <a:rPr sz="1050" spc="-140" dirty="0">
                <a:solidFill>
                  <a:srgbClr val="E45624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E45624"/>
                </a:solidFill>
                <a:latin typeface="Arial"/>
                <a:cs typeface="Arial"/>
              </a:rPr>
              <a:t>Pro</a:t>
            </a:r>
            <a:r>
              <a:rPr sz="1050" spc="-65" dirty="0">
                <a:solidFill>
                  <a:srgbClr val="E45624"/>
                </a:solidFill>
                <a:latin typeface="Arial"/>
                <a:cs typeface="Arial"/>
              </a:rPr>
              <a:t>g</a:t>
            </a:r>
            <a:r>
              <a:rPr sz="1050" spc="30" dirty="0">
                <a:solidFill>
                  <a:srgbClr val="E45624"/>
                </a:solidFill>
                <a:latin typeface="Arial"/>
                <a:cs typeface="Arial"/>
              </a:rPr>
              <a:t>ram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935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4353" y="209660"/>
            <a:ext cx="543687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665" marR="5080" indent="-1117600">
              <a:tabLst>
                <a:tab pos="1943100" algn="l"/>
                <a:tab pos="3543935" algn="l"/>
              </a:tabLst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National	Grants	Program De</a:t>
            </a:r>
            <a:r>
              <a:rPr sz="3600" b="1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ograph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cs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56610" y="1384300"/>
          <a:ext cx="7236459" cy="525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7439"/>
                <a:gridCol w="1453260"/>
                <a:gridCol w="1616456"/>
              </a:tblGrid>
              <a:tr h="353060">
                <a:tc>
                  <a:txBody>
                    <a:bodyPr/>
                    <a:lstStyle/>
                    <a:p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spc="-20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8459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47447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2400" b="1" spc="-20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olled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4-26-2016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51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.0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Gen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Male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358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.8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1769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83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e/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nici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Afr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Ameri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an/B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ack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1149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65709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753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75208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her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oking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Nonsmo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340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.0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186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Cur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1599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0388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551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38928"/>
            <a:ext cx="2046135" cy="219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357" y="6638928"/>
            <a:ext cx="2057399" cy="21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7800" y="66385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9503" y="6638128"/>
            <a:ext cx="2057400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8165" y="6635481"/>
            <a:ext cx="2057399" cy="21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7633" y="6646336"/>
            <a:ext cx="2057400" cy="211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92741" y="4485259"/>
            <a:ext cx="2199258" cy="2372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204" y="694944"/>
            <a:ext cx="6297930" cy="204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2920" marR="120014" indent="-1315720"/>
            <a:r>
              <a:rPr b="1" i="1" spc="-15" dirty="0">
                <a:solidFill>
                  <a:prstClr val="black"/>
                </a:solidFill>
                <a:cs typeface="Calibri"/>
              </a:rPr>
              <a:t>Pilo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dirty="0">
                <a:solidFill>
                  <a:prstClr val="black"/>
                </a:solidFill>
                <a:cs typeface="Calibri"/>
              </a:rPr>
              <a:t> Study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spc="-3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b="1" i="1" spc="-25" dirty="0">
                <a:solidFill>
                  <a:prstClr val="black"/>
                </a:solidFill>
                <a:cs typeface="Calibri"/>
              </a:rPr>
              <a:t>nt</a:t>
            </a:r>
            <a:r>
              <a:rPr b="1" i="1" spc="-15" dirty="0">
                <a:solidFill>
                  <a:prstClr val="black"/>
                </a:solidFill>
                <a:cs typeface="Calibri"/>
              </a:rPr>
              <a:t>egra</a:t>
            </a:r>
            <a:r>
              <a:rPr b="1" i="1" spc="-20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dirty="0">
                <a:solidFill>
                  <a:prstClr val="black"/>
                </a:solidFill>
                <a:cs typeface="Calibri"/>
              </a:rPr>
              <a:t>e 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S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spc="-50" dirty="0">
                <a:solidFill>
                  <a:prstClr val="black"/>
                </a:solidFill>
                <a:cs typeface="Calibri"/>
              </a:rPr>
              <a:t>k</a:t>
            </a:r>
            <a:r>
              <a:rPr b="1" i="1" spc="10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dirty="0">
                <a:solidFill>
                  <a:prstClr val="black"/>
                </a:solidFill>
                <a:cs typeface="Calibri"/>
              </a:rPr>
              <a:t>-</a:t>
            </a:r>
            <a:r>
              <a:rPr b="1" i="1" spc="-25" dirty="0">
                <a:solidFill>
                  <a:prstClr val="black"/>
                </a:solidFill>
                <a:cs typeface="Calibri"/>
              </a:rPr>
              <a:t>F</a:t>
            </a:r>
            <a:r>
              <a:rPr b="1" i="1" dirty="0">
                <a:solidFill>
                  <a:prstClr val="black"/>
                </a:solidFill>
                <a:cs typeface="Calibri"/>
              </a:rPr>
              <a:t>r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 H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dirty="0">
                <a:solidFill>
                  <a:prstClr val="black"/>
                </a:solidFill>
                <a:cs typeface="Calibri"/>
              </a:rPr>
              <a:t>s 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b="1" i="1" spc="-20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spc="-2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spc="15" dirty="0">
                <a:solidFill>
                  <a:prstClr val="black"/>
                </a:solidFill>
                <a:cs typeface="Calibri"/>
              </a:rPr>
              <a:t>r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ve</a:t>
            </a:r>
            <a:r>
              <a:rPr b="1" i="1" spc="-15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tion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b="1" i="1" spc="-25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spc="-3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dirty="0">
                <a:solidFill>
                  <a:prstClr val="black"/>
                </a:solidFill>
                <a:cs typeface="Calibri"/>
              </a:rPr>
              <a:t>o 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G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eo</a:t>
            </a:r>
            <a:r>
              <a:rPr b="1" i="1" dirty="0">
                <a:solidFill>
                  <a:prstClr val="black"/>
                </a:solidFill>
                <a:cs typeface="Calibri"/>
              </a:rPr>
              <a:t>r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gia</a:t>
            </a:r>
            <a:r>
              <a:rPr b="1" i="1" dirty="0">
                <a:solidFill>
                  <a:prstClr val="black"/>
                </a:solidFill>
                <a:cs typeface="Calibri"/>
              </a:rPr>
              <a:t> H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alt</a:t>
            </a:r>
            <a:r>
              <a:rPr b="1" i="1" spc="-40" dirty="0">
                <a:solidFill>
                  <a:prstClr val="black"/>
                </a:solidFill>
                <a:cs typeface="Calibri"/>
              </a:rPr>
              <a:t>h</a:t>
            </a:r>
            <a:r>
              <a:rPr b="1" i="1" dirty="0">
                <a:solidFill>
                  <a:prstClr val="black"/>
                </a:solidFill>
                <a:cs typeface="Calibri"/>
              </a:rPr>
              <a:t>y 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H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m</a:t>
            </a:r>
            <a:r>
              <a:rPr b="1" i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dirty="0">
                <a:solidFill>
                  <a:prstClr val="black"/>
                </a:solidFill>
                <a:cs typeface="Calibri"/>
              </a:rPr>
              <a:t>s </a:t>
            </a:r>
            <a:r>
              <a:rPr b="1" i="1" spc="5" dirty="0">
                <a:solidFill>
                  <a:prstClr val="black"/>
                </a:solidFill>
                <a:cs typeface="Calibri"/>
              </a:rPr>
              <a:t>P</a:t>
            </a:r>
            <a:r>
              <a:rPr b="1" i="1" spc="-10" dirty="0">
                <a:solidFill>
                  <a:prstClr val="black"/>
                </a:solidFill>
                <a:cs typeface="Calibri"/>
              </a:rPr>
              <a:t>rogram</a:t>
            </a:r>
            <a:endParaRPr>
              <a:solidFill>
                <a:prstClr val="black"/>
              </a:solidFill>
              <a:cs typeface="Calibri"/>
            </a:endParaRPr>
          </a:p>
          <a:p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9085" indent="-286385">
              <a:spcBef>
                <a:spcPts val="1235"/>
              </a:spcBef>
              <a:buFont typeface="Arial"/>
              <a:buChar char="•"/>
              <a:tabLst>
                <a:tab pos="2997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cs typeface="Calibri"/>
              </a:rPr>
              <a:t>if</a:t>
            </a:r>
            <a:r>
              <a:rPr spc="-5" dirty="0">
                <a:solidFill>
                  <a:prstClr val="black"/>
                </a:solidFill>
                <a:cs typeface="Calibri"/>
              </a:rPr>
              <a:t>fi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ul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cs typeface="Calibri"/>
              </a:rPr>
              <a:t>me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findin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cs typeface="Calibri"/>
              </a:rPr>
              <a:t>ami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-10" dirty="0">
                <a:solidFill>
                  <a:prstClr val="black"/>
                </a:solidFill>
                <a:cs typeface="Calibri"/>
              </a:rPr>
              <a:t>at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ep</a:t>
            </a:r>
            <a:r>
              <a:rPr spc="-15" dirty="0">
                <a:solidFill>
                  <a:prstClr val="black"/>
                </a:solidFill>
                <a:cs typeface="Calibri"/>
              </a:rPr>
              <a:t>or</a:t>
            </a:r>
            <a:r>
              <a:rPr spc="-45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ed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sm</a:t>
            </a:r>
            <a:r>
              <a:rPr spc="-5" dirty="0">
                <a:solidFill>
                  <a:prstClr val="black"/>
                </a:solidFill>
                <a:cs typeface="Calibri"/>
              </a:rPr>
              <a:t>ok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in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h</a:t>
            </a:r>
            <a:r>
              <a:rPr spc="-20" dirty="0">
                <a:solidFill>
                  <a:prstClr val="black"/>
                </a:solidFill>
                <a:cs typeface="Calibri"/>
              </a:rPr>
              <a:t>ome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9085" marR="5080" indent="-286385" algn="just">
              <a:buFont typeface="Arial"/>
              <a:buChar char="•"/>
              <a:tabLst>
                <a:tab pos="299720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Bu</a:t>
            </a:r>
            <a:r>
              <a:rPr spc="-10" dirty="0">
                <a:solidFill>
                  <a:prstClr val="black"/>
                </a:solidFill>
                <a:cs typeface="Calibri"/>
              </a:rPr>
              <a:t>t, 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f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those 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lin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p</a:t>
            </a:r>
            <a:r>
              <a:rPr spc="-25" dirty="0">
                <a:solidFill>
                  <a:prstClr val="black"/>
                </a:solidFill>
                <a:cs typeface="Calibri"/>
              </a:rPr>
              <a:t>r</a:t>
            </a:r>
            <a:r>
              <a:rPr spc="-15" dirty="0">
                <a:solidFill>
                  <a:prstClr val="black"/>
                </a:solidFill>
                <a:cs typeface="Calibri"/>
              </a:rPr>
              <a:t>og</a:t>
            </a:r>
            <a:r>
              <a:rPr spc="-45" dirty="0">
                <a:solidFill>
                  <a:prstClr val="black"/>
                </a:solidFill>
                <a:cs typeface="Calibri"/>
              </a:rPr>
              <a:t>r</a:t>
            </a:r>
            <a:r>
              <a:rPr spc="-15" dirty="0">
                <a:solidFill>
                  <a:prstClr val="black"/>
                </a:solidFill>
                <a:cs typeface="Calibri"/>
              </a:rPr>
              <a:t>am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5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d </a:t>
            </a:r>
            <a:r>
              <a:rPr spc="-3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ompl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5" dirty="0">
                <a:solidFill>
                  <a:prstClr val="black"/>
                </a:solidFill>
                <a:cs typeface="Calibri"/>
              </a:rPr>
              <a:t>o</a:t>
            </a:r>
            <a:r>
              <a:rPr spc="10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cs typeface="Calibri"/>
              </a:rPr>
              <a:t>, (n=22</a:t>
            </a:r>
            <a:r>
              <a:rPr dirty="0">
                <a:solidFill>
                  <a:prstClr val="black"/>
                </a:solidFill>
                <a:cs typeface="Calibri"/>
              </a:rPr>
              <a:t>)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27.3%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abl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h</a:t>
            </a:r>
            <a:r>
              <a:rPr spc="-10" dirty="0">
                <a:solidFill>
                  <a:prstClr val="black"/>
                </a:solidFill>
                <a:cs typeface="Calibri"/>
              </a:rPr>
              <a:t>ed</a:t>
            </a:r>
            <a:r>
              <a:rPr dirty="0">
                <a:solidFill>
                  <a:prstClr val="black"/>
                </a:solidFill>
                <a:cs typeface="Calibri"/>
              </a:rPr>
              <a:t> a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hou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eh</a:t>
            </a:r>
            <a:r>
              <a:rPr spc="-5"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sm</a:t>
            </a:r>
            <a:r>
              <a:rPr spc="-5" dirty="0">
                <a:solidFill>
                  <a:prstClr val="black"/>
                </a:solidFill>
                <a:cs typeface="Calibri"/>
              </a:rPr>
              <a:t>ok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cs typeface="Calibri"/>
              </a:rPr>
              <a:t> ba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s </a:t>
            </a:r>
            <a:r>
              <a:rPr spc="-45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as </a:t>
            </a:r>
            <a:r>
              <a:rPr spc="-35" dirty="0">
                <a:solidFill>
                  <a:prstClr val="black"/>
                </a:solidFill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cs typeface="Calibri"/>
              </a:rPr>
              <a:t>al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ed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by</a:t>
            </a:r>
            <a:r>
              <a:rPr dirty="0">
                <a:solidFill>
                  <a:prstClr val="black"/>
                </a:solidFill>
                <a:cs typeface="Calibri"/>
              </a:rPr>
              <a:t> air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ni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moni</a:t>
            </a:r>
            <a:r>
              <a:rPr spc="-20" dirty="0">
                <a:solidFill>
                  <a:prstClr val="black"/>
                </a:solidFill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cs typeface="Calibri"/>
              </a:rPr>
              <a:t>o</a:t>
            </a:r>
            <a:r>
              <a:rPr spc="-5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1896" y="3110389"/>
            <a:ext cx="3730078" cy="3453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87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8432" y="430647"/>
            <a:ext cx="7367270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Smok</a:t>
            </a:r>
            <a:r>
              <a:rPr sz="36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-Free</a:t>
            </a:r>
            <a:r>
              <a:rPr sz="36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Mu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-Unit</a:t>
            </a:r>
            <a:r>
              <a:rPr sz="36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Hous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ng in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ts val="4065"/>
              </a:lnSpc>
            </a:pP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Georg</a:t>
            </a:r>
            <a:r>
              <a:rPr sz="3600" b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36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(PI: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sz="3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Haard</a:t>
            </a:r>
            <a:r>
              <a:rPr sz="3200" b="1" spc="-10" dirty="0">
                <a:solidFill>
                  <a:prstClr val="black"/>
                </a:solidFill>
                <a:latin typeface="Arial"/>
                <a:cs typeface="Arial"/>
              </a:rPr>
              <a:t>ö</a:t>
            </a:r>
            <a:r>
              <a:rPr sz="3200" b="1" dirty="0">
                <a:solidFill>
                  <a:prstClr val="black"/>
                </a:solidFill>
                <a:latin typeface="Arial"/>
                <a:cs typeface="Arial"/>
              </a:rPr>
              <a:t>rfer)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6441" y="1738301"/>
            <a:ext cx="7517765" cy="414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ese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ce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800" dirty="0">
                <a:solidFill>
                  <a:prstClr val="black"/>
                </a:solidFill>
                <a:cs typeface="Calibri"/>
              </a:rPr>
              <a:t>f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smo</a:t>
            </a:r>
            <a:r>
              <a:rPr sz="2800" spc="-105" dirty="0">
                <a:solidFill>
                  <a:prstClr val="black"/>
                </a:solidFill>
                <a:cs typeface="Calibri"/>
              </a:rPr>
              <a:t>k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-f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pol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ic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MUH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cit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Geo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gia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698500" marR="534035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>
                <a:solidFill>
                  <a:prstClr val="black"/>
                </a:solidFill>
                <a:cs typeface="Calibri"/>
              </a:rPr>
              <a:t>tla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–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smokin</a:t>
            </a:r>
            <a:r>
              <a:rPr sz="2400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till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all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ed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ba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and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n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400" dirty="0">
                <a:solidFill>
                  <a:prstClr val="black"/>
                </a:solidFill>
                <a:cs typeface="Calibri"/>
              </a:rPr>
              <a:t>H 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egul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>
                <a:solidFill>
                  <a:prstClr val="black"/>
                </a:solidFill>
                <a:cs typeface="Calibri"/>
              </a:rPr>
              <a:t>tions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8500" marR="302260" lvl="1" indent="-228600">
              <a:lnSpc>
                <a:spcPts val="259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annah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–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essi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e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licies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include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ele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ic ci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es,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trict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smokin</a:t>
            </a:r>
            <a:r>
              <a:rPr sz="2400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ou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do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ea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 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st</a:t>
            </a:r>
            <a:r>
              <a:rPr sz="2400" dirty="0">
                <a:solidFill>
                  <a:prstClr val="black"/>
                </a:solidFill>
                <a:cs typeface="Calibri"/>
              </a:rPr>
              <a:t>au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ts,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and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p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ohibi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smokin</a:t>
            </a:r>
            <a:r>
              <a:rPr sz="2400" dirty="0">
                <a:solidFill>
                  <a:prstClr val="black"/>
                </a:solidFill>
                <a:cs typeface="Calibri"/>
              </a:rPr>
              <a:t>g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ommo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indo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 a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ea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UH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k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wled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e,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bel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tude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of p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opert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mana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wne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(PM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/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)</a:t>
            </a:r>
            <a:r>
              <a:rPr sz="2800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ding smo</a:t>
            </a:r>
            <a:r>
              <a:rPr sz="2800" spc="-100" dirty="0">
                <a:solidFill>
                  <a:prstClr val="black"/>
                </a:solidFill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e-f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MUH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pol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ic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clu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5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ci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172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Property</a:t>
            </a:r>
            <a:r>
              <a:rPr sz="33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spc="-25" dirty="0">
                <a:solidFill>
                  <a:srgbClr val="000000"/>
                </a:solidFill>
                <a:latin typeface="Georgia"/>
                <a:cs typeface="Georgia"/>
              </a:rPr>
              <a:t>cha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acte</a:t>
            </a:r>
            <a:r>
              <a:rPr sz="3300" spc="-15" dirty="0">
                <a:solidFill>
                  <a:srgbClr val="000000"/>
                </a:solidFill>
                <a:latin typeface="Georgia"/>
                <a:cs typeface="Georgia"/>
              </a:rPr>
              <a:t>ri</a:t>
            </a:r>
            <a:r>
              <a:rPr sz="3300" spc="-10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tics</a:t>
            </a:r>
            <a:endParaRPr sz="33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0689" y="2104135"/>
          <a:ext cx="6877050" cy="3821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2181"/>
                <a:gridCol w="1358900"/>
                <a:gridCol w="1256918"/>
              </a:tblGrid>
              <a:tr h="409448">
                <a:tc>
                  <a:txBody>
                    <a:bodyPr/>
                    <a:lstStyle/>
                    <a:p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378078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ype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78078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w-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nio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Mix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&amp;su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78078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buildi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7.9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3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spc="-30" dirty="0">
                <a:solidFill>
                  <a:srgbClr val="000000"/>
                </a:solidFill>
                <a:latin typeface="Georgia"/>
                <a:cs typeface="Georgia"/>
              </a:rPr>
              <a:t>Smo</a:t>
            </a:r>
            <a:r>
              <a:rPr sz="3300" spc="-35" dirty="0">
                <a:solidFill>
                  <a:srgbClr val="000000"/>
                </a:solidFill>
                <a:latin typeface="Georgia"/>
                <a:cs typeface="Georgia"/>
              </a:rPr>
              <a:t>k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-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fre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330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polic</a:t>
            </a:r>
            <a:r>
              <a:rPr sz="3300" spc="10" dirty="0">
                <a:solidFill>
                  <a:srgbClr val="000000"/>
                </a:solidFill>
                <a:latin typeface="Georgia"/>
                <a:cs typeface="Georgia"/>
              </a:rPr>
              <a:t>i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1898" y="1860454"/>
            <a:ext cx="7890509" cy="33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No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b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75" dirty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>
                <a:solidFill>
                  <a:prstClr val="black"/>
                </a:solidFill>
                <a:cs typeface="Calibri"/>
              </a:rPr>
              <a:t>tla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and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S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55" dirty="0">
                <a:solidFill>
                  <a:prstClr val="black"/>
                </a:solidFill>
                <a:cs typeface="Calibri"/>
              </a:rPr>
              <a:t>v</a:t>
            </a:r>
            <a:r>
              <a:rPr sz="2400" dirty="0">
                <a:solidFill>
                  <a:prstClr val="black"/>
                </a:solidFill>
                <a:cs typeface="Calibri"/>
              </a:rPr>
              <a:t>annah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3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4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5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(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=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41)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ha</a:t>
            </a:r>
            <a:r>
              <a:rPr sz="2400" dirty="0">
                <a:solidFill>
                  <a:prstClr val="black"/>
                </a:solidFill>
                <a:cs typeface="Calibri"/>
              </a:rPr>
              <a:t>d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som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policy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84785" indent="-172085">
              <a:spcBef>
                <a:spcPts val="5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those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cs typeface="Calibri"/>
              </a:rPr>
              <a:t>1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9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5</a:t>
            </a:r>
            <a:r>
              <a:rPr sz="2400" dirty="0">
                <a:solidFill>
                  <a:prstClr val="black"/>
                </a:solidFill>
                <a:cs typeface="Calibri"/>
              </a:rPr>
              <a:t>% all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400" dirty="0">
                <a:solidFill>
                  <a:prstClr val="black"/>
                </a:solidFill>
                <a:cs typeface="Calibri"/>
              </a:rPr>
              <a:t>ed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n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sm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king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the e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ti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cs typeface="Calibri"/>
              </a:rPr>
              <a:t>erty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9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3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400" dirty="0">
                <a:solidFill>
                  <a:prstClr val="black"/>
                </a:solidFill>
                <a:cs typeface="Calibri"/>
              </a:rPr>
              <a:t> all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n</a:t>
            </a:r>
            <a:r>
              <a:rPr sz="2400" dirty="0">
                <a:solidFill>
                  <a:prstClr val="black"/>
                </a:solidFill>
                <a:cs typeface="Calibri"/>
              </a:rPr>
              <a:t>o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moking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individual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units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7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5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6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r>
              <a:rPr sz="2400" dirty="0">
                <a:solidFill>
                  <a:prstClr val="black"/>
                </a:solidFill>
                <a:cs typeface="Calibri"/>
              </a:rPr>
              <a:t> includ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d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som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ommo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ou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do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ea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S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policy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cs typeface="Calibri"/>
              </a:rPr>
              <a:t>8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9</a:t>
            </a:r>
            <a:r>
              <a:rPr sz="2400" dirty="0">
                <a:solidFill>
                  <a:prstClr val="black"/>
                </a:solidFill>
                <a:cs typeface="Calibri"/>
              </a:rPr>
              <a:t>% included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me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omm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ind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eas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licy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109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Reasons</a:t>
            </a:r>
            <a:r>
              <a:rPr sz="330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t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o </a:t>
            </a:r>
            <a:r>
              <a:rPr sz="3300" spc="-15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dopt</a:t>
            </a:r>
            <a:endParaRPr sz="33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53235" y="2265807"/>
          <a:ext cx="8474710" cy="262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285"/>
                <a:gridCol w="514350"/>
                <a:gridCol w="853312"/>
                <a:gridCol w="182880"/>
                <a:gridCol w="442213"/>
                <a:gridCol w="925449"/>
                <a:gridCol w="442214"/>
                <a:gridCol w="925449"/>
                <a:gridCol w="745997"/>
              </a:tblGrid>
              <a:tr h="652271">
                <a:tc>
                  <a:txBody>
                    <a:bodyPr/>
                    <a:lstStyle/>
                    <a:p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policy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65227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73.2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71.4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enance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662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Compli</a:t>
            </a:r>
            <a:r>
              <a:rPr sz="3300" spc="10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nce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794" y="4454016"/>
            <a:ext cx="679195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>
                <a:solidFill>
                  <a:prstClr val="black"/>
                </a:solidFill>
                <a:cs typeface="Calibri"/>
              </a:rPr>
              <a:t>Ans</a:t>
            </a:r>
            <a:r>
              <a:rPr spc="-35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er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cho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e: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Al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Mo</a:t>
            </a:r>
            <a:r>
              <a:rPr spc="-25"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t,</a:t>
            </a:r>
            <a:r>
              <a:rPr dirty="0">
                <a:solidFill>
                  <a:prstClr val="black"/>
                </a:solidFill>
                <a:cs typeface="Calibri"/>
              </a:rPr>
              <a:t> Abou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hal</a:t>
            </a:r>
            <a:r>
              <a:rPr spc="-110" dirty="0">
                <a:solidFill>
                  <a:prstClr val="black"/>
                </a:solidFill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Le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s than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hal</a:t>
            </a:r>
            <a:r>
              <a:rPr spc="-105" dirty="0">
                <a:solidFill>
                  <a:prstClr val="black"/>
                </a:solidFill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cs typeface="Calibri"/>
              </a:rPr>
              <a:t>, 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45" dirty="0">
                <a:solidFill>
                  <a:prstClr val="black"/>
                </a:solidFill>
                <a:cs typeface="Calibri"/>
              </a:rPr>
              <a:t>f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75" dirty="0">
                <a:solidFill>
                  <a:prstClr val="black"/>
                </a:solidFill>
                <a:cs typeface="Calibri"/>
              </a:rPr>
              <a:t>w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&amp;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None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53235" y="2362835"/>
          <a:ext cx="8474710" cy="196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285"/>
                <a:gridCol w="514350"/>
                <a:gridCol w="853312"/>
                <a:gridCol w="182880"/>
                <a:gridCol w="442213"/>
                <a:gridCol w="925449"/>
                <a:gridCol w="442214"/>
                <a:gridCol w="925449"/>
                <a:gridCol w="745997"/>
              </a:tblGrid>
              <a:tr h="652272">
                <a:tc>
                  <a:txBody>
                    <a:bodyPr/>
                    <a:lstStyle/>
                    <a:p>
                      <a:pPr marL="62230" marR="36068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esi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ly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policy?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855" marR="318135" indent="-3683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policy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29.3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42.9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Hal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644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Enforcement</a:t>
            </a:r>
            <a:endParaRPr sz="33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53235" y="2293492"/>
          <a:ext cx="8566150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285"/>
                <a:gridCol w="514350"/>
                <a:gridCol w="853312"/>
                <a:gridCol w="274320"/>
                <a:gridCol w="442214"/>
                <a:gridCol w="925449"/>
                <a:gridCol w="442213"/>
                <a:gridCol w="925449"/>
                <a:gridCol w="745998"/>
              </a:tblGrid>
              <a:tr h="652272">
                <a:tc>
                  <a:txBody>
                    <a:bodyPr/>
                    <a:lstStyle/>
                    <a:p>
                      <a:pPr marL="62230" marR="215265">
                        <a:lnSpc>
                          <a:spcPct val="1071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ceme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hniques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epor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3855" marR="318135" indent="-36830">
                        <a:lnSpc>
                          <a:spcPct val="1071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policy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 Units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652272">
                <a:tc>
                  <a:txBody>
                    <a:bodyPr/>
                    <a:lstStyle/>
                    <a:p>
                      <a:pPr marL="62230" marR="1021080">
                        <a:lnSpc>
                          <a:spcPct val="107000"/>
                        </a:lnSpc>
                      </a:pP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otice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ompl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discussion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652272">
                <a:tc>
                  <a:txBody>
                    <a:bodyPr/>
                    <a:lstStyle/>
                    <a:p>
                      <a:pPr marL="62230" marR="241300">
                        <a:lnSpc>
                          <a:spcPct val="107000"/>
                        </a:lnSpc>
                      </a:pP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otice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 inspections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0.38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1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ting</a:t>
                      </a:r>
                      <a:r>
                        <a:rPr sz="20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0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664689"/>
            <a:ext cx="10827385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550" b="1" spc="-104" baseline="26143" dirty="0">
                <a:solidFill>
                  <a:srgbClr val="1F487C"/>
                </a:solidFill>
                <a:latin typeface="Arial"/>
                <a:cs typeface="Arial"/>
              </a:rPr>
              <a:t>*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li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na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Resu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lt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2600" b="1" spc="-2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Samp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600" b="1" spc="-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Res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600" b="1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Rece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600" b="1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HU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600" b="1" spc="-3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Ass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nc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75" dirty="0">
                <a:solidFill>
                  <a:srgbClr val="1F487C"/>
                </a:solidFill>
                <a:latin typeface="Arial"/>
                <a:cs typeface="Arial"/>
              </a:rPr>
              <a:t>w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o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Pa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ti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pa</a:t>
            </a:r>
            <a:r>
              <a:rPr sz="2600" b="1" spc="-1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600" b="1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600" b="1" spc="-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NH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(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1999</a:t>
            </a:r>
            <a:r>
              <a:rPr sz="2600" b="1" spc="-10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r>
              <a:rPr sz="2600" b="1" spc="-9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2600" b="1" spc="-10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2600" b="1" dirty="0">
                <a:solidFill>
                  <a:srgbClr val="1F487C"/>
                </a:solidFill>
                <a:latin typeface="Arial"/>
                <a:cs typeface="Arial"/>
              </a:rPr>
              <a:t>)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1752600"/>
            <a:ext cx="6435344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6303079"/>
            <a:ext cx="49618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spc="-2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lo</a:t>
            </a:r>
            <a:r>
              <a:rPr sz="1000" spc="-2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Brittain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 G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lden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al.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Health</a:t>
            </a:r>
            <a:r>
              <a:rPr sz="10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acteri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tics</a:t>
            </a: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199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201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 a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lts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recei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0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ta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HUD.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Society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 E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ide</a:t>
            </a:r>
            <a:r>
              <a:rPr sz="1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iolo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ic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esea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..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Den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O.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J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000" spc="3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19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2015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(Po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ter</a:t>
            </a:r>
            <a:r>
              <a:rPr sz="1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rese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tatio</a:t>
            </a:r>
            <a:r>
              <a:rPr sz="10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413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6" y="365125"/>
            <a:ext cx="2316480" cy="1325880"/>
          </a:xfrm>
          <a:custGeom>
            <a:avLst/>
            <a:gdLst/>
            <a:ahLst/>
            <a:cxnLst/>
            <a:rect l="l" t="t" r="r" b="b"/>
            <a:pathLst>
              <a:path w="2316480" h="1325880">
                <a:moveTo>
                  <a:pt x="0" y="1325626"/>
                </a:moveTo>
                <a:lnTo>
                  <a:pt x="2316395" y="1325626"/>
                </a:lnTo>
                <a:lnTo>
                  <a:pt x="2316395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6" y="365125"/>
            <a:ext cx="2392680" cy="1325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861" y="365125"/>
            <a:ext cx="9867265" cy="1325880"/>
          </a:xfrm>
          <a:custGeom>
            <a:avLst/>
            <a:gdLst/>
            <a:ahLst/>
            <a:cxnLst/>
            <a:rect l="l" t="t" r="r" b="b"/>
            <a:pathLst>
              <a:path w="9867265" h="1325880">
                <a:moveTo>
                  <a:pt x="0" y="1325626"/>
                </a:moveTo>
                <a:lnTo>
                  <a:pt x="9867138" y="1325626"/>
                </a:lnTo>
                <a:lnTo>
                  <a:pt x="9867138" y="0"/>
                </a:lnTo>
                <a:lnTo>
                  <a:pt x="0" y="0"/>
                </a:lnTo>
                <a:lnTo>
                  <a:pt x="0" y="1325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656" rIns="0" bIns="0" rtlCol="0">
            <a:spAutoFit/>
          </a:bodyPr>
          <a:lstStyle/>
          <a:p>
            <a:pPr marL="2120265">
              <a:lnSpc>
                <a:spcPct val="100000"/>
              </a:lnSpc>
            </a:pP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Knowledg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330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about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 S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F</a:t>
            </a:r>
            <a:r>
              <a:rPr sz="3300" spc="-5" dirty="0">
                <a:solidFill>
                  <a:srgbClr val="000000"/>
                </a:solidFill>
                <a:latin typeface="Georgia"/>
                <a:cs typeface="Georgia"/>
              </a:rPr>
              <a:t> polici</a:t>
            </a:r>
            <a:r>
              <a:rPr sz="3300" spc="5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3300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7973" y="6248653"/>
            <a:ext cx="81184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>
                <a:solidFill>
                  <a:prstClr val="black"/>
                </a:solidFill>
                <a:cs typeface="Calibri"/>
              </a:rPr>
              <a:t>No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e: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No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sig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cs typeface="Calibri"/>
              </a:rPr>
              <a:t>ifi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cs typeface="Calibri"/>
              </a:rPr>
              <a:t>nt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di</a:t>
            </a:r>
            <a:r>
              <a:rPr spc="-15" dirty="0">
                <a:solidFill>
                  <a:prstClr val="black"/>
                </a:solidFill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be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those 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thout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35" dirty="0">
                <a:solidFill>
                  <a:prstClr val="black"/>
                </a:solidFill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cs typeface="Calibri"/>
              </a:rPr>
              <a:t>y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smo</a:t>
            </a:r>
            <a:r>
              <a:rPr spc="-75" dirty="0">
                <a:solidFill>
                  <a:prstClr val="black"/>
                </a:solidFill>
                <a:cs typeface="Calibri"/>
              </a:rPr>
              <a:t>k</a:t>
            </a:r>
            <a:r>
              <a:rPr spc="2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-</a:t>
            </a:r>
            <a:r>
              <a:rPr spc="-15" dirty="0">
                <a:solidFill>
                  <a:prstClr val="black"/>
                </a:solidFill>
                <a:cs typeface="Calibri"/>
              </a:rPr>
              <a:t>f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ee</a:t>
            </a:r>
            <a:r>
              <a:rPr spc="-5" dirty="0">
                <a:solidFill>
                  <a:prstClr val="black"/>
                </a:solidFill>
                <a:cs typeface="Calibri"/>
              </a:rPr>
              <a:t> pol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y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02332" y="2050414"/>
          <a:ext cx="8394065" cy="395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3618"/>
                <a:gridCol w="635507"/>
                <a:gridCol w="635508"/>
              </a:tblGrid>
              <a:tr h="446659">
                <a:tc>
                  <a:txBody>
                    <a:bodyPr/>
                    <a:lstStyle/>
                    <a:p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who think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a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har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obac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52298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wne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claims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der t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bilit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5229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igher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enance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94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4988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ohib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apa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tme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ance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613282">
                <a:tc>
                  <a:txBody>
                    <a:bodyPr/>
                    <a:lstStyle/>
                    <a:p>
                      <a:pPr marL="85090" marR="85725">
                        <a:lnSpc>
                          <a:spcPct val="1075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ties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ties in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oh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smo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 in mul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hous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971943">
                <a:tc>
                  <a:txBody>
                    <a:bodyPr/>
                    <a:lstStyle/>
                    <a:p>
                      <a:pPr marL="85090" marR="645795">
                        <a:lnSpc>
                          <a:spcPct val="1073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M/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ohibi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th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vidual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ts,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ommo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and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oun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82.4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35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0294" y="442894"/>
            <a:ext cx="738378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  <a:tabLst>
                <a:tab pos="4864735" algn="l"/>
              </a:tabLst>
            </a:pP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Prom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sz="28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Sm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e-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b="1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cies</a:t>
            </a:r>
            <a:r>
              <a:rPr sz="28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Pu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lic vers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sz="2800" b="1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Affordable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sing:</a:t>
            </a: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anding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8307" y="1210997"/>
            <a:ext cx="7701280" cy="442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/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Similari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ies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8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Difference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70000"/>
              </a:lnSpc>
              <a:spcBef>
                <a:spcPts val="142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Conduc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80" dirty="0">
                <a:solidFill>
                  <a:prstClr val="black"/>
                </a:solidFill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orma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 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vi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dabl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publi</a:t>
            </a:r>
            <a:r>
              <a:rPr sz="260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housin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authori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decisio</a:t>
            </a:r>
            <a:r>
              <a:rPr sz="2600" spc="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dirty="0">
                <a:solidFill>
                  <a:prstClr val="black"/>
                </a:solidFill>
                <a:cs typeface="Calibri"/>
              </a:rPr>
              <a:t>ma</a:t>
            </a:r>
            <a:r>
              <a:rPr sz="2600" spc="-90" dirty="0">
                <a:solidFill>
                  <a:prstClr val="black"/>
                </a:solidFill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t</a:t>
            </a:r>
            <a:r>
              <a:rPr sz="2600" dirty="0">
                <a:solidFill>
                  <a:prstClr val="black"/>
                </a:solidFill>
                <a:cs typeface="Calibri"/>
              </a:rPr>
              <a:t>o ide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y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similaritie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enc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ocess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acili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 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bar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ie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ado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cs typeface="Calibri"/>
              </a:rPr>
              <a:t>tion, imple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 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ceme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f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85" dirty="0">
                <a:solidFill>
                  <a:prstClr val="black"/>
                </a:solidFill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policie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(N=36/40).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469900" marR="419100" indent="-457200">
              <a:lnSpc>
                <a:spcPct val="70000"/>
              </a:lnSpc>
              <a:spcBef>
                <a:spcPts val="994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Conduc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vi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eside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opinio</a:t>
            </a:r>
            <a:r>
              <a:rPr sz="260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leade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 within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dabl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publi</a:t>
            </a:r>
            <a:r>
              <a:rPr sz="260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housin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ide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y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eside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pe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specti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n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bar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ie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acili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ado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cs typeface="Calibri"/>
              </a:rPr>
              <a:t>tion, imple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ceme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of smo</a:t>
            </a:r>
            <a:r>
              <a:rPr sz="2600" spc="-90" dirty="0">
                <a:solidFill>
                  <a:prstClr val="black"/>
                </a:solidFill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policie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(n=23).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469900" marR="511175" indent="-457200">
              <a:lnSpc>
                <a:spcPct val="70000"/>
              </a:lnSpc>
              <a:spcBef>
                <a:spcPts val="994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semin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finding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ls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obac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ol p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actitione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otin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sm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80" dirty="0">
                <a:solidFill>
                  <a:prstClr val="black"/>
                </a:solidFill>
                <a:cs typeface="Calibri"/>
              </a:rPr>
              <a:t>k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-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policie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within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dabl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housin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munit</a:t>
            </a:r>
            <a:r>
              <a:rPr sz="2600" spc="-175" dirty="0">
                <a:solidFill>
                  <a:prstClr val="black"/>
                </a:solidFill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cs typeface="Calibri"/>
              </a:rPr>
              <a:t>.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16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335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9413" y="5754848"/>
            <a:ext cx="1752980" cy="1006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9153" y="193339"/>
            <a:ext cx="516318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Sm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visory</a:t>
            </a:r>
            <a:r>
              <a:rPr sz="28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mmittee</a:t>
            </a:r>
            <a:r>
              <a:rPr sz="28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mem</a:t>
            </a:r>
            <a:r>
              <a:rPr sz="2800" b="1" spc="-3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5429" y="1206555"/>
            <a:ext cx="3782695" cy="546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Unive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sity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rtne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  <a:tabLst>
                <a:tab pos="1929130" algn="l"/>
              </a:tabLst>
            </a:pP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Emory</a:t>
            </a:r>
            <a:r>
              <a:rPr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rsit</a:t>
            </a:r>
            <a:r>
              <a:rPr spc="-2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	Mic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 K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 C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rla J 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cja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und</a:t>
            </a: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 Esc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fer</a:t>
            </a: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örf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é O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Erin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Lebo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-Sk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4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Ja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mie 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e, 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ok, 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tel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3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18110">
              <a:lnSpc>
                <a:spcPct val="99700"/>
              </a:lnSpc>
            </a:pP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rsity</a:t>
            </a:r>
            <a:r>
              <a:rPr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pc="-190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pc="-20" dirty="0">
                <a:solidFill>
                  <a:srgbClr val="6F2F9F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as, H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ust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pc="-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 Mu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va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y Mo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pc="-16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Mar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Ferrn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ez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3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18110">
              <a:lnSpc>
                <a:spcPct val="99700"/>
              </a:lnSpc>
            </a:pP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pc="-15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pc="-1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rs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ty</a:t>
            </a:r>
            <a:r>
              <a:rPr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f N</a:t>
            </a:r>
            <a:r>
              <a:rPr spc="-1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rth 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Ca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ina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,</a:t>
            </a:r>
            <a:r>
              <a:rPr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spc="-15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ape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l </a:t>
            </a:r>
            <a:r>
              <a:rPr spc="-5" dirty="0">
                <a:solidFill>
                  <a:srgbClr val="6F2F9F"/>
                </a:solidFill>
                <a:latin typeface="Arial"/>
                <a:cs typeface="Arial"/>
              </a:rPr>
              <a:t>Hill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cca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ms,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Ja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 Stol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pc="-70" dirty="0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as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gt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rsity</a:t>
            </a:r>
            <a:r>
              <a:rPr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in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. 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Kr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 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kki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ito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35940">
              <a:lnSpc>
                <a:spcPts val="2150"/>
              </a:lnSpc>
            </a:pP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n D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State</a:t>
            </a:r>
            <a:r>
              <a:rPr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pc="-1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6F2F9F"/>
                </a:solidFill>
                <a:latin typeface="Arial"/>
                <a:cs typeface="Arial"/>
              </a:rPr>
              <a:t>rsit</a:t>
            </a:r>
            <a:r>
              <a:rPr spc="-2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Mel 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2373" y="1376100"/>
            <a:ext cx="3530600" cy="4830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2155"/>
              </a:lnSpc>
            </a:pP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United </a:t>
            </a:r>
            <a:r>
              <a:rPr b="1" i="1" spc="-4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b="1" i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r>
              <a:rPr b="1" i="1" spc="-4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9209">
              <a:lnSpc>
                <a:spcPts val="2155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St.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MO: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Gre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84505" indent="16510">
              <a:spcBef>
                <a:spcPts val="10"/>
              </a:spcBef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rth 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a: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Marti Morr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 Atl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GA: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am 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ust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av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6"/>
              </a:spcBef>
            </a:pPr>
            <a:endParaRPr sz="2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84505">
              <a:lnSpc>
                <a:spcPts val="2150"/>
              </a:lnSpc>
            </a:pP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-6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co Pr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&amp; Control 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rogra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rg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a: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7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omi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ri: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hae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rter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155"/>
              </a:lnSpc>
              <a:spcBef>
                <a:spcPts val="10"/>
              </a:spcBef>
            </a:pPr>
            <a:r>
              <a:rPr spc="-19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as: Barry 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arp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9209" indent="-17145">
              <a:lnSpc>
                <a:spcPts val="2155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rth C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a: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rn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209" marR="192405"/>
            <a:r>
              <a:rPr b="1" i="1" spc="-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co </a:t>
            </a:r>
            <a:r>
              <a:rPr b="1" i="1" spc="-6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b="1" i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tance Consorti</a:t>
            </a:r>
            <a:r>
              <a:rPr b="1" i="1"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(T</a:t>
            </a:r>
            <a:r>
              <a:rPr b="1" i="1" spc="-1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b="1" i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9209">
              <a:lnSpc>
                <a:spcPts val="2125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mon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226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7164" y="3515639"/>
            <a:ext cx="8343900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7030"/>
              </a:lnSpc>
            </a:pPr>
            <a:r>
              <a:rPr sz="6000" spc="-5" dirty="0">
                <a:solidFill>
                  <a:prstClr val="black"/>
                </a:solidFill>
                <a:cs typeface="Calibri"/>
              </a:rPr>
              <a:t>Olu</a:t>
            </a:r>
            <a:r>
              <a:rPr sz="6000" spc="-75" dirty="0">
                <a:solidFill>
                  <a:prstClr val="black"/>
                </a:solidFill>
                <a:cs typeface="Calibri"/>
              </a:rPr>
              <a:t>w</a:t>
            </a:r>
            <a:r>
              <a:rPr sz="6000" spc="-105" dirty="0">
                <a:solidFill>
                  <a:prstClr val="black"/>
                </a:solidFill>
                <a:cs typeface="Calibri"/>
              </a:rPr>
              <a:t>a</a:t>
            </a:r>
            <a:r>
              <a:rPr sz="6000" spc="-110" dirty="0">
                <a:solidFill>
                  <a:prstClr val="black"/>
                </a:solidFill>
                <a:cs typeface="Calibri"/>
              </a:rPr>
              <a:t>y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om</a:t>
            </a:r>
            <a:r>
              <a:rPr sz="6000" dirty="0">
                <a:solidFill>
                  <a:prstClr val="black"/>
                </a:solidFill>
                <a:cs typeface="Calibri"/>
              </a:rPr>
              <a:t>i</a:t>
            </a:r>
            <a:r>
              <a:rPr sz="6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spc="-155" dirty="0">
                <a:solidFill>
                  <a:prstClr val="black"/>
                </a:solidFill>
                <a:cs typeface="Calibri"/>
              </a:rPr>
              <a:t>F</a:t>
            </a:r>
            <a:r>
              <a:rPr sz="6000" dirty="0">
                <a:solidFill>
                  <a:prstClr val="black"/>
                </a:solidFill>
                <a:cs typeface="Calibri"/>
              </a:rPr>
              <a:t>ab</a:t>
            </a:r>
            <a:r>
              <a:rPr sz="6000" spc="-100" dirty="0">
                <a:solidFill>
                  <a:prstClr val="black"/>
                </a:solidFill>
                <a:cs typeface="Calibri"/>
              </a:rPr>
              <a:t>a</a:t>
            </a:r>
            <a:r>
              <a:rPr sz="6000" spc="-110" dirty="0">
                <a:solidFill>
                  <a:prstClr val="black"/>
                </a:solidFill>
                <a:cs typeface="Calibri"/>
              </a:rPr>
              <a:t>y</a:t>
            </a:r>
            <a:r>
              <a:rPr sz="6000" spc="-105" dirty="0">
                <a:solidFill>
                  <a:prstClr val="black"/>
                </a:solidFill>
                <a:cs typeface="Calibri"/>
              </a:rPr>
              <a:t>o</a:t>
            </a:r>
            <a:r>
              <a:rPr sz="60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6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6000" dirty="0">
                <a:solidFill>
                  <a:prstClr val="black"/>
                </a:solidFill>
                <a:cs typeface="Calibri"/>
              </a:rPr>
              <a:t>MPH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4280"/>
              </a:lnSpc>
            </a:pPr>
            <a:r>
              <a:rPr sz="3900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3900" spc="-80" dirty="0">
                <a:solidFill>
                  <a:prstClr val="black"/>
                </a:solidFill>
                <a:cs typeface="Calibri"/>
              </a:rPr>
              <a:t>r</a:t>
            </a:r>
            <a:r>
              <a:rPr sz="3900" spc="-25" dirty="0">
                <a:solidFill>
                  <a:prstClr val="black"/>
                </a:solidFill>
                <a:cs typeface="Calibri"/>
              </a:rPr>
              <a:t>og</a:t>
            </a:r>
            <a:r>
              <a:rPr sz="3900" spc="-105" dirty="0">
                <a:solidFill>
                  <a:prstClr val="black"/>
                </a:solidFill>
                <a:cs typeface="Calibri"/>
              </a:rPr>
              <a:t>r</a:t>
            </a:r>
            <a:r>
              <a:rPr sz="3900" spc="-25" dirty="0">
                <a:solidFill>
                  <a:prstClr val="black"/>
                </a:solidFill>
                <a:cs typeface="Calibri"/>
              </a:rPr>
              <a:t>am</a:t>
            </a:r>
            <a:r>
              <a:rPr sz="39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900" spc="-5" dirty="0">
                <a:solidFill>
                  <a:prstClr val="black"/>
                </a:solidFill>
                <a:cs typeface="Calibri"/>
              </a:rPr>
              <a:t>Consul</a:t>
            </a:r>
            <a:r>
              <a:rPr sz="39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3900" dirty="0">
                <a:solidFill>
                  <a:prstClr val="black"/>
                </a:solidFill>
                <a:cs typeface="Calibri"/>
              </a:rPr>
              <a:t>a</a:t>
            </a:r>
            <a:r>
              <a:rPr sz="39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900" spc="-15" dirty="0">
                <a:solidFill>
                  <a:prstClr val="black"/>
                </a:solidFill>
                <a:cs typeface="Calibri"/>
              </a:rPr>
              <a:t>t</a:t>
            </a:r>
            <a:endParaRPr sz="39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4445"/>
              </a:lnSpc>
            </a:pPr>
            <a:r>
              <a:rPr sz="3900" i="1" dirty="0">
                <a:solidFill>
                  <a:prstClr val="black"/>
                </a:solidFill>
                <a:cs typeface="Calibri"/>
              </a:rPr>
              <a:t>Geo</a:t>
            </a:r>
            <a:r>
              <a:rPr sz="3900" i="1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3900" i="1" spc="-5" dirty="0">
                <a:solidFill>
                  <a:prstClr val="black"/>
                </a:solidFill>
                <a:cs typeface="Calibri"/>
              </a:rPr>
              <a:t>gi</a:t>
            </a:r>
            <a:r>
              <a:rPr sz="3900" i="1" dirty="0">
                <a:solidFill>
                  <a:prstClr val="black"/>
                </a:solidFill>
                <a:cs typeface="Calibri"/>
              </a:rPr>
              <a:t>a </a:t>
            </a:r>
            <a:r>
              <a:rPr sz="3900" i="1" spc="-325" dirty="0">
                <a:solidFill>
                  <a:prstClr val="black"/>
                </a:solidFill>
                <a:cs typeface="Calibri"/>
              </a:rPr>
              <a:t>T</a:t>
            </a:r>
            <a:r>
              <a:rPr sz="3900" i="1" spc="-5" dirty="0">
                <a:solidFill>
                  <a:prstClr val="black"/>
                </a:solidFill>
                <a:cs typeface="Calibri"/>
              </a:rPr>
              <a:t>oba</a:t>
            </a:r>
            <a:r>
              <a:rPr sz="3900" i="1" spc="-45" dirty="0">
                <a:solidFill>
                  <a:prstClr val="black"/>
                </a:solidFill>
                <a:cs typeface="Calibri"/>
              </a:rPr>
              <a:t>c</a:t>
            </a:r>
            <a:r>
              <a:rPr sz="3900" i="1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3900" i="1" dirty="0">
                <a:solidFill>
                  <a:prstClr val="black"/>
                </a:solidFill>
                <a:cs typeface="Calibri"/>
              </a:rPr>
              <a:t>o</a:t>
            </a:r>
            <a:r>
              <a:rPr sz="39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900" i="1" dirty="0">
                <a:solidFill>
                  <a:prstClr val="black"/>
                </a:solidFill>
                <a:cs typeface="Calibri"/>
              </a:rPr>
              <a:t>Use</a:t>
            </a:r>
            <a:r>
              <a:rPr sz="39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900" i="1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3900" i="1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3900" i="1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900" i="1" dirty="0">
                <a:solidFill>
                  <a:prstClr val="black"/>
                </a:solidFill>
                <a:cs typeface="Calibri"/>
              </a:rPr>
              <a:t>ve</a:t>
            </a:r>
            <a:r>
              <a:rPr sz="3900" i="1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3900" i="1" dirty="0">
                <a:solidFill>
                  <a:prstClr val="black"/>
                </a:solidFill>
                <a:cs typeface="Calibri"/>
              </a:rPr>
              <a:t>tion Program</a:t>
            </a:r>
            <a:endParaRPr sz="3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212" y="1492885"/>
            <a:ext cx="10519410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12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vi</a:t>
            </a:r>
            <a:r>
              <a:rPr sz="6000" b="1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onme</a:t>
            </a:r>
            <a:r>
              <a:rPr sz="6000" b="1" spc="-105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spc="-9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al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50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obac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c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Smo</a:t>
            </a:r>
            <a:r>
              <a:rPr sz="6000" b="1" spc="-195" dirty="0">
                <a:solidFill>
                  <a:prstClr val="black"/>
                </a:solidFill>
                <a:cs typeface="Calibri"/>
              </a:rPr>
              <a:t>k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as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6840"/>
              </a:lnSpc>
            </a:pPr>
            <a:r>
              <a:rPr sz="6000" b="1" spc="-35" dirty="0">
                <a:solidFill>
                  <a:prstClr val="black"/>
                </a:solidFill>
                <a:cs typeface="Calibri"/>
              </a:rPr>
              <a:t>an A</a:t>
            </a:r>
            <a:r>
              <a:rPr sz="6000" b="1" spc="-80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thma</a:t>
            </a:r>
            <a:r>
              <a:rPr sz="6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10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ri</a:t>
            </a:r>
            <a:r>
              <a:rPr sz="6000" b="1" spc="50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65" dirty="0">
                <a:solidFill>
                  <a:prstClr val="black"/>
                </a:solidFill>
                <a:cs typeface="Calibri"/>
              </a:rPr>
              <a:t>g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er</a:t>
            </a:r>
            <a:endParaRPr sz="6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955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679" y="3688351"/>
            <a:ext cx="1788795" cy="107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P</a:t>
            </a:r>
            <a:r>
              <a:rPr sz="2000" spc="-20" dirty="0">
                <a:solidFill>
                  <a:srgbClr val="585858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esenta</a:t>
            </a:r>
            <a:r>
              <a:rPr sz="2000" spc="5" dirty="0">
                <a:solidFill>
                  <a:srgbClr val="585858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io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o: 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P</a:t>
            </a:r>
            <a:r>
              <a:rPr sz="2000" spc="-25" dirty="0">
                <a:solidFill>
                  <a:srgbClr val="585858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es</a:t>
            </a:r>
            <a:r>
              <a:rPr sz="2000" spc="-15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nt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d 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y: 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Da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e:</a:t>
            </a:r>
            <a:endParaRPr sz="20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49" y="1929332"/>
            <a:ext cx="1165098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Envi</a:t>
            </a:r>
            <a:r>
              <a:rPr sz="4000" b="1" spc="-90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onmental</a:t>
            </a:r>
            <a:r>
              <a:rPr sz="4000" b="1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4000" b="1" spc="-409" dirty="0">
                <a:solidFill>
                  <a:srgbClr val="585858"/>
                </a:solidFill>
                <a:latin typeface="Times New Roman"/>
                <a:cs typeface="Times New Roman"/>
              </a:rPr>
              <a:t>T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obacco</a:t>
            </a:r>
            <a:r>
              <a:rPr sz="40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S</a:t>
            </a:r>
            <a:r>
              <a:rPr sz="4000" b="1" spc="-50" dirty="0">
                <a:solidFill>
                  <a:srgbClr val="585858"/>
                </a:solidFill>
                <a:latin typeface="Times New Roman"/>
                <a:cs typeface="Times New Roman"/>
              </a:rPr>
              <a:t>m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oke</a:t>
            </a:r>
            <a:r>
              <a:rPr sz="4000" b="1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on</a:t>
            </a:r>
            <a:r>
              <a:rPr sz="40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Inc</a:t>
            </a:r>
            <a:r>
              <a:rPr sz="4000" b="1" spc="-95" dirty="0">
                <a:solidFill>
                  <a:srgbClr val="585858"/>
                </a:solidFill>
                <a:latin typeface="Times New Roman"/>
                <a:cs typeface="Times New Roman"/>
              </a:rPr>
              <a:t>r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eas</a:t>
            </a:r>
            <a:r>
              <a:rPr sz="4000" b="1" spc="-5" dirty="0">
                <a:solidFill>
                  <a:srgbClr val="585858"/>
                </a:solidFill>
                <a:latin typeface="Times New Roman"/>
                <a:cs typeface="Times New Roman"/>
              </a:rPr>
              <a:t>i</a:t>
            </a:r>
            <a:r>
              <a:rPr sz="40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ng</a:t>
            </a:r>
            <a:r>
              <a:rPr sz="4000" b="1" spc="-2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585858"/>
                </a:solidFill>
                <a:latin typeface="Times New Roman"/>
                <a:cs typeface="Times New Roman"/>
              </a:rPr>
              <a:t>Asthma</a:t>
            </a:r>
            <a:endParaRPr sz="4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4000" b="1" spc="-330" dirty="0">
                <a:solidFill>
                  <a:srgbClr val="585858"/>
                </a:solidFill>
                <a:latin typeface="Times New Roman"/>
                <a:cs typeface="Times New Roman"/>
              </a:rPr>
              <a:t>T</a:t>
            </a:r>
            <a:r>
              <a:rPr sz="4000" b="1" spc="-15" dirty="0">
                <a:solidFill>
                  <a:srgbClr val="585858"/>
                </a:solidFill>
                <a:latin typeface="Times New Roman"/>
                <a:cs typeface="Times New Roman"/>
              </a:rPr>
              <a:t>rig</a:t>
            </a:r>
            <a:r>
              <a:rPr sz="4000" b="1" spc="-20" dirty="0">
                <a:solidFill>
                  <a:srgbClr val="585858"/>
                </a:solidFill>
                <a:latin typeface="Times New Roman"/>
                <a:cs typeface="Times New Roman"/>
              </a:rPr>
              <a:t>gers</a:t>
            </a:r>
            <a:endParaRPr sz="4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8028" y="3674862"/>
            <a:ext cx="3148965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Healthy</a:t>
            </a:r>
            <a:r>
              <a:rPr sz="1400" spc="-1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Ho</a:t>
            </a:r>
            <a:r>
              <a:rPr sz="1400" spc="-5" dirty="0">
                <a:solidFill>
                  <a:srgbClr val="585858"/>
                </a:solidFill>
                <a:latin typeface="Segoe UI"/>
                <a:cs typeface="Segoe UI"/>
              </a:rPr>
              <a:t>me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s</a:t>
            </a:r>
            <a:r>
              <a:rPr sz="1400" spc="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00" spc="-40" dirty="0">
                <a:solidFill>
                  <a:srgbClr val="585858"/>
                </a:solidFill>
                <a:latin typeface="Segoe UI"/>
                <a:cs typeface="Segoe UI"/>
              </a:rPr>
              <a:t>S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y</a:t>
            </a:r>
            <a:r>
              <a:rPr sz="1400" spc="-5" dirty="0">
                <a:solidFill>
                  <a:srgbClr val="585858"/>
                </a:solidFill>
                <a:latin typeface="Segoe UI"/>
                <a:cs typeface="Segoe UI"/>
              </a:rPr>
              <a:t>m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pos</a:t>
            </a:r>
            <a:r>
              <a:rPr sz="1400" spc="-5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400" spc="-10" dirty="0">
                <a:solidFill>
                  <a:srgbClr val="585858"/>
                </a:solidFill>
                <a:latin typeface="Segoe UI"/>
                <a:cs typeface="Segoe UI"/>
              </a:rPr>
              <a:t>u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m</a:t>
            </a:r>
            <a:r>
              <a:rPr sz="1400" spc="-2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00" spc="-45" dirty="0">
                <a:solidFill>
                  <a:srgbClr val="585858"/>
                </a:solidFill>
                <a:latin typeface="Segoe UI"/>
                <a:cs typeface="Segoe UI"/>
              </a:rPr>
              <a:t>P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400" spc="35" dirty="0">
                <a:solidFill>
                  <a:srgbClr val="585858"/>
                </a:solidFill>
                <a:latin typeface="Segoe UI"/>
                <a:cs typeface="Segoe UI"/>
              </a:rPr>
              <a:t>r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tici</a:t>
            </a:r>
            <a:r>
              <a:rPr sz="1400" spc="-30" dirty="0">
                <a:solidFill>
                  <a:srgbClr val="585858"/>
                </a:solidFill>
                <a:latin typeface="Segoe UI"/>
                <a:cs typeface="Segoe UI"/>
              </a:rPr>
              <a:t>p</a:t>
            </a:r>
            <a:r>
              <a:rPr sz="1400" dirty="0">
                <a:solidFill>
                  <a:srgbClr val="585858"/>
                </a:solidFill>
                <a:latin typeface="Segoe UI"/>
                <a:cs typeface="Segoe UI"/>
              </a:rPr>
              <a:t>ants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  <a:p>
            <a:pPr marL="12700" marR="330835">
              <a:lnSpc>
                <a:spcPct val="130600"/>
              </a:lnSpc>
              <a:spcBef>
                <a:spcPts val="690"/>
              </a:spcBef>
            </a:pP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Oluwayomi</a:t>
            </a:r>
            <a:r>
              <a:rPr sz="2000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Segoe UI"/>
                <a:cs typeface="Segoe UI"/>
              </a:rPr>
              <a:t>F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2000" spc="-30" dirty="0">
                <a:solidFill>
                  <a:srgbClr val="585858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y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o,</a:t>
            </a:r>
            <a:r>
              <a:rPr sz="2000" spc="-3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MPH May</a:t>
            </a:r>
            <a:r>
              <a:rPr sz="2000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18</a:t>
            </a:r>
            <a:r>
              <a:rPr sz="1950" spc="15" baseline="25641" dirty="0">
                <a:solidFill>
                  <a:srgbClr val="585858"/>
                </a:solidFill>
                <a:latin typeface="Segoe UI"/>
                <a:cs typeface="Segoe UI"/>
              </a:rPr>
              <a:t>th</a:t>
            </a:r>
            <a:r>
              <a:rPr sz="1950" spc="254" baseline="25641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Segoe UI"/>
                <a:cs typeface="Segoe UI"/>
              </a:rPr>
              <a:t>2016</a:t>
            </a:r>
            <a:endParaRPr sz="20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35171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1039494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Ov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iew</a:t>
            </a:r>
            <a:r>
              <a:rPr sz="32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r>
              <a:rPr sz="32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2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ention</a:t>
            </a:r>
            <a:r>
              <a:rPr sz="32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2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0756"/>
            <a:ext cx="10281920" cy="362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7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obacco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Prevent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Program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(GT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plans,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ple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ents and eva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uates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evidence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erventions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gned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educe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burden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tobacc</a:t>
            </a:r>
            <a:r>
              <a:rPr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 related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orb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ali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68700">
              <a:spcBef>
                <a:spcPts val="575"/>
              </a:spcBef>
            </a:pPr>
            <a:r>
              <a:rPr sz="2400" b="1" spc="-2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obacco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ol</a:t>
            </a:r>
            <a:r>
              <a:rPr sz="24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Goal</a:t>
            </a:r>
            <a:r>
              <a:rPr sz="24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eas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Prevent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tobacco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 a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young peopl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 qui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 young people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adults.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Eli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inat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exposu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secondhand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217804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fying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inating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disp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ties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related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 a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various populat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groups.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823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298" rIns="0" bIns="0" rtlCol="0">
            <a:spAutoFit/>
          </a:bodyPr>
          <a:lstStyle/>
          <a:p>
            <a:pPr marL="2821305">
              <a:lnSpc>
                <a:spcPts val="3825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Burden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2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6394" y="1435258"/>
            <a:ext cx="7811134" cy="3538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37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7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obacco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 is 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leading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cause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prevent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ble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lnesses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dea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 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no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-use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 with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over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$2 bi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 heal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hcare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cost an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ually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over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1,000 deaths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annually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 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6"/>
              </a:spcBef>
              <a:buFont typeface="Arial"/>
              <a:buChar char="•"/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Current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-1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adult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oking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is 17.4% (1.4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on)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the youth 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oking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rate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 school is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4%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14,000)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high school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is 13% (53,000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9"/>
              </a:spcBef>
              <a:buFont typeface="Arial"/>
              <a:buChar char="•"/>
            </a:pPr>
            <a:endParaRPr sz="2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60705" indent="-342900">
              <a:lnSpc>
                <a:spcPts val="231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Four pe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cent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(4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5,500) of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pregnant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 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oked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dur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last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onths of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heir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pregnanc</a:t>
            </a:r>
            <a:r>
              <a:rPr sz="2400" spc="-15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394" y="5416199"/>
            <a:ext cx="794829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ata</a:t>
            </a:r>
            <a:r>
              <a:rPr sz="140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Sou</a:t>
            </a:r>
            <a:r>
              <a:rPr sz="140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ce:</a:t>
            </a:r>
            <a:r>
              <a:rPr sz="140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2014</a:t>
            </a:r>
            <a:r>
              <a:rPr sz="14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avioral</a:t>
            </a:r>
            <a:r>
              <a:rPr sz="140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isk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actor</a:t>
            </a:r>
            <a:r>
              <a:rPr sz="14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Surve</a:t>
            </a: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nce</a:t>
            </a:r>
            <a:r>
              <a:rPr sz="140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Sy</a:t>
            </a: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tem</a:t>
            </a:r>
            <a:r>
              <a:rPr sz="14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BRF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SS)</a:t>
            </a:r>
            <a:r>
              <a:rPr sz="14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40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2013</a:t>
            </a:r>
            <a:r>
              <a:rPr sz="14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outh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avior</a:t>
            </a:r>
            <a:r>
              <a:rPr sz="14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Survey (</a:t>
            </a:r>
            <a:r>
              <a:rPr sz="14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RB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12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28213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Burden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2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0756"/>
            <a:ext cx="10688320" cy="413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proxi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27,000 (8%)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iddle school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students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79,000 (19%)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high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 used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form of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tobacco.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7"/>
              </a:spcBef>
            </a:pP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14,000 (4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53,000 (13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high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oked cigarett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7"/>
              </a:spcBef>
              <a:buFont typeface="Arial"/>
              <a:buChar char="•"/>
            </a:pP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44830" indent="-342900"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13,000 (4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42,000 (9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high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used 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okeless tobacco.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9"/>
              </a:spcBef>
            </a:pPr>
            <a:endParaRPr sz="3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800"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13</a:t>
            </a:r>
            <a:r>
              <a:rPr sz="28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27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80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Risk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Beh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vior</a:t>
            </a:r>
            <a:r>
              <a:rPr sz="28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Su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8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YRBS)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51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119507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Burden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 Envi</a:t>
            </a:r>
            <a:r>
              <a:rPr sz="32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onmental</a:t>
            </a:r>
            <a:r>
              <a:rPr sz="32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oke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994" y="5349855"/>
            <a:ext cx="649033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Data Sou</a:t>
            </a:r>
            <a:r>
              <a:rPr sz="2400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ce:</a:t>
            </a:r>
            <a:r>
              <a:rPr sz="24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2014 Geo</a:t>
            </a:r>
            <a:r>
              <a:rPr sz="2400" i="1" spc="-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40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Adult</a:t>
            </a:r>
            <a:r>
              <a:rPr sz="240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i="1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prstClr val="black"/>
                </a:solidFill>
                <a:latin typeface="Times New Roman"/>
                <a:cs typeface="Times New Roman"/>
              </a:rPr>
              <a:t>obacco Survey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5963" y="1905000"/>
            <a:ext cx="6747636" cy="329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64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215709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Envi</a:t>
            </a:r>
            <a:r>
              <a:rPr sz="32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onmental</a:t>
            </a:r>
            <a:r>
              <a:rPr sz="32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oke &amp;</a:t>
            </a:r>
            <a:r>
              <a:rPr sz="3200" b="1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0756"/>
            <a:ext cx="10617835" cy="230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38,00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(13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schoo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uden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50,40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(14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hig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schoo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uden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630,000 (8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adults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have 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those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with asth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a, app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oxi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ately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2,100 (5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nts,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6,100 (13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high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nts,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140,000 (23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%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) adults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current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okers.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24460" indent="-342900">
              <a:spcBef>
                <a:spcPts val="575"/>
              </a:spcBef>
              <a:buFont typeface="Arial"/>
              <a:buChar char="•"/>
              <a:tabLst>
                <a:tab pos="355600" algn="l"/>
                <a:tab pos="8922385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ong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youth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a, app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oxi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ately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13% of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idd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school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21% of high school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nts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exposed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secondhand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 or	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1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569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857" rIns="0" bIns="0" rtlCol="0">
            <a:spAutoFit/>
          </a:bodyPr>
          <a:lstStyle/>
          <a:p>
            <a:pPr marL="1931670">
              <a:lnSpc>
                <a:spcPct val="100000"/>
              </a:lnSpc>
            </a:pP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Snaps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3200" b="1" spc="-2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Publi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3200" b="1" spc="-2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ousi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3200" b="1" spc="-2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eside</a:t>
            </a: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nt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59076" y="1347850"/>
          <a:ext cx="7981950" cy="525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852"/>
                <a:gridCol w="3190748"/>
                <a:gridCol w="2654173"/>
              </a:tblGrid>
              <a:tr h="10039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922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 Resi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 (2014/15)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Comparison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353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14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ulation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4330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~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Million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N/A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85090" marR="915669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African A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erican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45%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(head</a:t>
                      </a:r>
                      <a:r>
                        <a:rPr sz="1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hous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hold)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13.2%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U.S.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Population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601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His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ic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25%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(head</a:t>
                      </a:r>
                      <a:r>
                        <a:rPr sz="1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hous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hold)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17.4%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U.S.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pop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83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old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37%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23.1%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9089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Inc</a:t>
                      </a:r>
                      <a:r>
                        <a:rPr sz="19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me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80975">
                        <a:lnSpc>
                          <a:spcPct val="100000"/>
                        </a:lnSpc>
                        <a:tabLst>
                          <a:tab pos="1964689" algn="l"/>
                        </a:tabLst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useh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lds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low to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mely</a:t>
                      </a:r>
                      <a:r>
                        <a:rPr sz="1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low	inco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7749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elative</a:t>
                      </a:r>
                      <a:r>
                        <a:rPr sz="1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local area</a:t>
                      </a:r>
                      <a:r>
                        <a:rPr sz="1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inco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e)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589280">
                        <a:lnSpc>
                          <a:spcPts val="1155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177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060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21449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oke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8771"/>
            <a:ext cx="10100945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Thir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hand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ers asth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att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cks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also worsens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sth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>
              <a:spcBef>
                <a:spcPts val="10"/>
              </a:spcBef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atta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0" dirty="0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sz="2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2834144"/>
            <a:ext cx="4686300" cy="330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98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525716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ENDS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0756"/>
            <a:ext cx="10532745" cy="355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075" indent="-342900"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Elect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nicot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delivery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syste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 (EN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 han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held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devices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produce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 ae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osoliz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ix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from 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solu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typ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ly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containing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concent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nicot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ne, flavor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che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icals,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propylene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glycol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inhaled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400" spc="-1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69265" indent="-342900">
              <a:spcBef>
                <a:spcPts val="575"/>
              </a:spcBef>
              <a:buFont typeface="Arial"/>
              <a:buChar char="•"/>
              <a:tabLst>
                <a:tab pos="355600" algn="l"/>
                <a:tab pos="7738109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contains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nicot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heavy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etals,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rafine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part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cul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te	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cancer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causing agen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ke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olein.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lower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levels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dange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ous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tox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not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safe 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contr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butes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indoor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 tr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ggers.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Studies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sho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 of 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-ciga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tte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increases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prevalence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sever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ty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as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attacks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(Cho &amp; Pa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k,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2016)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940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2300" y="1672424"/>
            <a:ext cx="6477000" cy="463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69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2866" y="1600327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683133" y="0"/>
                </a:moveTo>
                <a:lnTo>
                  <a:pt x="627100" y="2264"/>
                </a:lnTo>
                <a:lnTo>
                  <a:pt x="572317" y="8940"/>
                </a:lnTo>
                <a:lnTo>
                  <a:pt x="518957" y="19851"/>
                </a:lnTo>
                <a:lnTo>
                  <a:pt x="467197" y="34823"/>
                </a:lnTo>
                <a:lnTo>
                  <a:pt x="417212" y="53679"/>
                </a:lnTo>
                <a:lnTo>
                  <a:pt x="369179" y="76243"/>
                </a:lnTo>
                <a:lnTo>
                  <a:pt x="323273" y="102341"/>
                </a:lnTo>
                <a:lnTo>
                  <a:pt x="279669" y="131795"/>
                </a:lnTo>
                <a:lnTo>
                  <a:pt x="238543" y="164431"/>
                </a:lnTo>
                <a:lnTo>
                  <a:pt x="200072" y="200072"/>
                </a:lnTo>
                <a:lnTo>
                  <a:pt x="164431" y="238543"/>
                </a:lnTo>
                <a:lnTo>
                  <a:pt x="131795" y="279669"/>
                </a:lnTo>
                <a:lnTo>
                  <a:pt x="102341" y="323273"/>
                </a:lnTo>
                <a:lnTo>
                  <a:pt x="76243" y="369179"/>
                </a:lnTo>
                <a:lnTo>
                  <a:pt x="53679" y="417212"/>
                </a:lnTo>
                <a:lnTo>
                  <a:pt x="34823" y="467197"/>
                </a:lnTo>
                <a:lnTo>
                  <a:pt x="19851" y="518957"/>
                </a:lnTo>
                <a:lnTo>
                  <a:pt x="8940" y="572317"/>
                </a:lnTo>
                <a:lnTo>
                  <a:pt x="2264" y="627100"/>
                </a:lnTo>
                <a:lnTo>
                  <a:pt x="0" y="683133"/>
                </a:lnTo>
                <a:lnTo>
                  <a:pt x="2264" y="739165"/>
                </a:lnTo>
                <a:lnTo>
                  <a:pt x="8940" y="793948"/>
                </a:lnTo>
                <a:lnTo>
                  <a:pt x="19851" y="847308"/>
                </a:lnTo>
                <a:lnTo>
                  <a:pt x="34823" y="899068"/>
                </a:lnTo>
                <a:lnTo>
                  <a:pt x="53679" y="949053"/>
                </a:lnTo>
                <a:lnTo>
                  <a:pt x="76243" y="997086"/>
                </a:lnTo>
                <a:lnTo>
                  <a:pt x="102341" y="1042992"/>
                </a:lnTo>
                <a:lnTo>
                  <a:pt x="131795" y="1086596"/>
                </a:lnTo>
                <a:lnTo>
                  <a:pt x="164431" y="1127722"/>
                </a:lnTo>
                <a:lnTo>
                  <a:pt x="200072" y="1166193"/>
                </a:lnTo>
                <a:lnTo>
                  <a:pt x="238543" y="1201834"/>
                </a:lnTo>
                <a:lnTo>
                  <a:pt x="279669" y="1234470"/>
                </a:lnTo>
                <a:lnTo>
                  <a:pt x="323273" y="1263924"/>
                </a:lnTo>
                <a:lnTo>
                  <a:pt x="369179" y="1290022"/>
                </a:lnTo>
                <a:lnTo>
                  <a:pt x="417212" y="1312586"/>
                </a:lnTo>
                <a:lnTo>
                  <a:pt x="467197" y="1331442"/>
                </a:lnTo>
                <a:lnTo>
                  <a:pt x="518957" y="1346414"/>
                </a:lnTo>
                <a:lnTo>
                  <a:pt x="572317" y="1357325"/>
                </a:lnTo>
                <a:lnTo>
                  <a:pt x="627100" y="1364001"/>
                </a:lnTo>
                <a:lnTo>
                  <a:pt x="683133" y="1366265"/>
                </a:lnTo>
                <a:lnTo>
                  <a:pt x="739165" y="1364001"/>
                </a:lnTo>
                <a:lnTo>
                  <a:pt x="793948" y="1357325"/>
                </a:lnTo>
                <a:lnTo>
                  <a:pt x="847308" y="1346414"/>
                </a:lnTo>
                <a:lnTo>
                  <a:pt x="899068" y="1331442"/>
                </a:lnTo>
                <a:lnTo>
                  <a:pt x="949053" y="1312586"/>
                </a:lnTo>
                <a:lnTo>
                  <a:pt x="997086" y="1290022"/>
                </a:lnTo>
                <a:lnTo>
                  <a:pt x="1042992" y="1263924"/>
                </a:lnTo>
                <a:lnTo>
                  <a:pt x="1086596" y="1234470"/>
                </a:lnTo>
                <a:lnTo>
                  <a:pt x="1127722" y="1201834"/>
                </a:lnTo>
                <a:lnTo>
                  <a:pt x="1166193" y="1166193"/>
                </a:lnTo>
                <a:lnTo>
                  <a:pt x="1201834" y="1127722"/>
                </a:lnTo>
                <a:lnTo>
                  <a:pt x="1234470" y="1086596"/>
                </a:lnTo>
                <a:lnTo>
                  <a:pt x="1263924" y="1042992"/>
                </a:lnTo>
                <a:lnTo>
                  <a:pt x="1290022" y="997086"/>
                </a:lnTo>
                <a:lnTo>
                  <a:pt x="1312586" y="949053"/>
                </a:lnTo>
                <a:lnTo>
                  <a:pt x="1331442" y="899068"/>
                </a:lnTo>
                <a:lnTo>
                  <a:pt x="1346414" y="847308"/>
                </a:lnTo>
                <a:lnTo>
                  <a:pt x="1357325" y="793948"/>
                </a:lnTo>
                <a:lnTo>
                  <a:pt x="1364001" y="739165"/>
                </a:lnTo>
                <a:lnTo>
                  <a:pt x="1366265" y="683133"/>
                </a:lnTo>
                <a:lnTo>
                  <a:pt x="1364001" y="627100"/>
                </a:lnTo>
                <a:lnTo>
                  <a:pt x="1357325" y="572317"/>
                </a:lnTo>
                <a:lnTo>
                  <a:pt x="1346414" y="518957"/>
                </a:lnTo>
                <a:lnTo>
                  <a:pt x="1331442" y="467197"/>
                </a:lnTo>
                <a:lnTo>
                  <a:pt x="1312586" y="417212"/>
                </a:lnTo>
                <a:lnTo>
                  <a:pt x="1290022" y="369179"/>
                </a:lnTo>
                <a:lnTo>
                  <a:pt x="1263924" y="323273"/>
                </a:lnTo>
                <a:lnTo>
                  <a:pt x="1234470" y="279669"/>
                </a:lnTo>
                <a:lnTo>
                  <a:pt x="1201834" y="238543"/>
                </a:lnTo>
                <a:lnTo>
                  <a:pt x="1166193" y="200072"/>
                </a:lnTo>
                <a:lnTo>
                  <a:pt x="1127722" y="164431"/>
                </a:lnTo>
                <a:lnTo>
                  <a:pt x="1086596" y="131795"/>
                </a:lnTo>
                <a:lnTo>
                  <a:pt x="1042992" y="102341"/>
                </a:lnTo>
                <a:lnTo>
                  <a:pt x="997086" y="76243"/>
                </a:lnTo>
                <a:lnTo>
                  <a:pt x="949053" y="53679"/>
                </a:lnTo>
                <a:lnTo>
                  <a:pt x="899068" y="34823"/>
                </a:lnTo>
                <a:lnTo>
                  <a:pt x="847308" y="19851"/>
                </a:lnTo>
                <a:lnTo>
                  <a:pt x="793948" y="8940"/>
                </a:lnTo>
                <a:lnTo>
                  <a:pt x="739165" y="2264"/>
                </a:lnTo>
                <a:lnTo>
                  <a:pt x="683133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2866" y="1600327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0" y="683133"/>
                </a:moveTo>
                <a:lnTo>
                  <a:pt x="2264" y="627100"/>
                </a:lnTo>
                <a:lnTo>
                  <a:pt x="8940" y="572317"/>
                </a:lnTo>
                <a:lnTo>
                  <a:pt x="19851" y="518957"/>
                </a:lnTo>
                <a:lnTo>
                  <a:pt x="34823" y="467197"/>
                </a:lnTo>
                <a:lnTo>
                  <a:pt x="53679" y="417212"/>
                </a:lnTo>
                <a:lnTo>
                  <a:pt x="76243" y="369179"/>
                </a:lnTo>
                <a:lnTo>
                  <a:pt x="102341" y="323273"/>
                </a:lnTo>
                <a:lnTo>
                  <a:pt x="131795" y="279669"/>
                </a:lnTo>
                <a:lnTo>
                  <a:pt x="164431" y="238543"/>
                </a:lnTo>
                <a:lnTo>
                  <a:pt x="200072" y="200072"/>
                </a:lnTo>
                <a:lnTo>
                  <a:pt x="238543" y="164431"/>
                </a:lnTo>
                <a:lnTo>
                  <a:pt x="279669" y="131795"/>
                </a:lnTo>
                <a:lnTo>
                  <a:pt x="323273" y="102341"/>
                </a:lnTo>
                <a:lnTo>
                  <a:pt x="369179" y="76243"/>
                </a:lnTo>
                <a:lnTo>
                  <a:pt x="417212" y="53679"/>
                </a:lnTo>
                <a:lnTo>
                  <a:pt x="467197" y="34823"/>
                </a:lnTo>
                <a:lnTo>
                  <a:pt x="518957" y="19851"/>
                </a:lnTo>
                <a:lnTo>
                  <a:pt x="572317" y="8940"/>
                </a:lnTo>
                <a:lnTo>
                  <a:pt x="627100" y="2264"/>
                </a:lnTo>
                <a:lnTo>
                  <a:pt x="683133" y="0"/>
                </a:lnTo>
                <a:lnTo>
                  <a:pt x="739165" y="2264"/>
                </a:lnTo>
                <a:lnTo>
                  <a:pt x="793948" y="8940"/>
                </a:lnTo>
                <a:lnTo>
                  <a:pt x="847308" y="19851"/>
                </a:lnTo>
                <a:lnTo>
                  <a:pt x="899068" y="34823"/>
                </a:lnTo>
                <a:lnTo>
                  <a:pt x="949053" y="53679"/>
                </a:lnTo>
                <a:lnTo>
                  <a:pt x="997086" y="76243"/>
                </a:lnTo>
                <a:lnTo>
                  <a:pt x="1042992" y="102341"/>
                </a:lnTo>
                <a:lnTo>
                  <a:pt x="1086596" y="131795"/>
                </a:lnTo>
                <a:lnTo>
                  <a:pt x="1127722" y="164431"/>
                </a:lnTo>
                <a:lnTo>
                  <a:pt x="1166193" y="200072"/>
                </a:lnTo>
                <a:lnTo>
                  <a:pt x="1201834" y="238543"/>
                </a:lnTo>
                <a:lnTo>
                  <a:pt x="1234470" y="279669"/>
                </a:lnTo>
                <a:lnTo>
                  <a:pt x="1263924" y="323273"/>
                </a:lnTo>
                <a:lnTo>
                  <a:pt x="1290022" y="369179"/>
                </a:lnTo>
                <a:lnTo>
                  <a:pt x="1312586" y="417212"/>
                </a:lnTo>
                <a:lnTo>
                  <a:pt x="1331442" y="467197"/>
                </a:lnTo>
                <a:lnTo>
                  <a:pt x="1346414" y="518957"/>
                </a:lnTo>
                <a:lnTo>
                  <a:pt x="1357325" y="572317"/>
                </a:lnTo>
                <a:lnTo>
                  <a:pt x="1364001" y="627100"/>
                </a:lnTo>
                <a:lnTo>
                  <a:pt x="1366265" y="683133"/>
                </a:lnTo>
                <a:lnTo>
                  <a:pt x="1364001" y="739165"/>
                </a:lnTo>
                <a:lnTo>
                  <a:pt x="1357325" y="793948"/>
                </a:lnTo>
                <a:lnTo>
                  <a:pt x="1346414" y="847308"/>
                </a:lnTo>
                <a:lnTo>
                  <a:pt x="1331442" y="899068"/>
                </a:lnTo>
                <a:lnTo>
                  <a:pt x="1312586" y="949053"/>
                </a:lnTo>
                <a:lnTo>
                  <a:pt x="1290022" y="997086"/>
                </a:lnTo>
                <a:lnTo>
                  <a:pt x="1263924" y="1042992"/>
                </a:lnTo>
                <a:lnTo>
                  <a:pt x="1234470" y="1086596"/>
                </a:lnTo>
                <a:lnTo>
                  <a:pt x="1201834" y="1127722"/>
                </a:lnTo>
                <a:lnTo>
                  <a:pt x="1166193" y="1166193"/>
                </a:lnTo>
                <a:lnTo>
                  <a:pt x="1127722" y="1201834"/>
                </a:lnTo>
                <a:lnTo>
                  <a:pt x="1086596" y="1234470"/>
                </a:lnTo>
                <a:lnTo>
                  <a:pt x="1042992" y="1263924"/>
                </a:lnTo>
                <a:lnTo>
                  <a:pt x="997086" y="1290022"/>
                </a:lnTo>
                <a:lnTo>
                  <a:pt x="949053" y="1312586"/>
                </a:lnTo>
                <a:lnTo>
                  <a:pt x="899068" y="1331442"/>
                </a:lnTo>
                <a:lnTo>
                  <a:pt x="847308" y="1346414"/>
                </a:lnTo>
                <a:lnTo>
                  <a:pt x="793948" y="1357325"/>
                </a:lnTo>
                <a:lnTo>
                  <a:pt x="739165" y="1364001"/>
                </a:lnTo>
                <a:lnTo>
                  <a:pt x="683133" y="1366265"/>
                </a:lnTo>
                <a:lnTo>
                  <a:pt x="627100" y="1364001"/>
                </a:lnTo>
                <a:lnTo>
                  <a:pt x="572317" y="1357325"/>
                </a:lnTo>
                <a:lnTo>
                  <a:pt x="518957" y="1346414"/>
                </a:lnTo>
                <a:lnTo>
                  <a:pt x="467197" y="1331442"/>
                </a:lnTo>
                <a:lnTo>
                  <a:pt x="417212" y="1312586"/>
                </a:lnTo>
                <a:lnTo>
                  <a:pt x="369179" y="1290022"/>
                </a:lnTo>
                <a:lnTo>
                  <a:pt x="323273" y="1263924"/>
                </a:lnTo>
                <a:lnTo>
                  <a:pt x="279669" y="1234470"/>
                </a:lnTo>
                <a:lnTo>
                  <a:pt x="238543" y="1201834"/>
                </a:lnTo>
                <a:lnTo>
                  <a:pt x="200072" y="1166193"/>
                </a:lnTo>
                <a:lnTo>
                  <a:pt x="164431" y="1127722"/>
                </a:lnTo>
                <a:lnTo>
                  <a:pt x="131795" y="1086596"/>
                </a:lnTo>
                <a:lnTo>
                  <a:pt x="102341" y="1042992"/>
                </a:lnTo>
                <a:lnTo>
                  <a:pt x="76243" y="997086"/>
                </a:lnTo>
                <a:lnTo>
                  <a:pt x="53679" y="949053"/>
                </a:lnTo>
                <a:lnTo>
                  <a:pt x="34823" y="899068"/>
                </a:lnTo>
                <a:lnTo>
                  <a:pt x="19851" y="847308"/>
                </a:lnTo>
                <a:lnTo>
                  <a:pt x="8940" y="793948"/>
                </a:lnTo>
                <a:lnTo>
                  <a:pt x="2264" y="739165"/>
                </a:lnTo>
                <a:lnTo>
                  <a:pt x="0" y="6831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7469" y="1836347"/>
            <a:ext cx="87820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96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Smo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 Ho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me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multi</a:t>
            </a:r>
            <a:r>
              <a:rPr sz="1200" spc="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it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hous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ing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nvi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9597" y="2661920"/>
            <a:ext cx="375920" cy="405765"/>
          </a:xfrm>
          <a:custGeom>
            <a:avLst/>
            <a:gdLst/>
            <a:ahLst/>
            <a:cxnLst/>
            <a:rect l="l" t="t" r="r" b="b"/>
            <a:pathLst>
              <a:path w="375920" h="405764">
                <a:moveTo>
                  <a:pt x="162559" y="0"/>
                </a:moveTo>
                <a:lnTo>
                  <a:pt x="0" y="223774"/>
                </a:lnTo>
                <a:lnTo>
                  <a:pt x="147320" y="330834"/>
                </a:lnTo>
                <a:lnTo>
                  <a:pt x="93091" y="405383"/>
                </a:lnTo>
                <a:lnTo>
                  <a:pt x="375793" y="325881"/>
                </a:lnTo>
                <a:lnTo>
                  <a:pt x="367076" y="106933"/>
                </a:lnTo>
                <a:lnTo>
                  <a:pt x="309879" y="106933"/>
                </a:lnTo>
                <a:lnTo>
                  <a:pt x="162559" y="0"/>
                </a:lnTo>
                <a:close/>
              </a:path>
              <a:path w="375920" h="405764">
                <a:moveTo>
                  <a:pt x="364108" y="32384"/>
                </a:moveTo>
                <a:lnTo>
                  <a:pt x="309879" y="106933"/>
                </a:lnTo>
                <a:lnTo>
                  <a:pt x="367076" y="106933"/>
                </a:lnTo>
                <a:lnTo>
                  <a:pt x="364108" y="32384"/>
                </a:lnTo>
                <a:close/>
              </a:path>
            </a:pathLst>
          </a:custGeom>
          <a:solidFill>
            <a:srgbClr val="E2AC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73900" y="2807080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683132" y="0"/>
                </a:moveTo>
                <a:lnTo>
                  <a:pt x="627100" y="2265"/>
                </a:lnTo>
                <a:lnTo>
                  <a:pt x="572317" y="8943"/>
                </a:lnTo>
                <a:lnTo>
                  <a:pt x="518957" y="19859"/>
                </a:lnTo>
                <a:lnTo>
                  <a:pt x="467197" y="34835"/>
                </a:lnTo>
                <a:lnTo>
                  <a:pt x="417212" y="53697"/>
                </a:lnTo>
                <a:lnTo>
                  <a:pt x="369179" y="76267"/>
                </a:lnTo>
                <a:lnTo>
                  <a:pt x="323273" y="102371"/>
                </a:lnTo>
                <a:lnTo>
                  <a:pt x="279669" y="131832"/>
                </a:lnTo>
                <a:lnTo>
                  <a:pt x="238543" y="164473"/>
                </a:lnTo>
                <a:lnTo>
                  <a:pt x="200072" y="200120"/>
                </a:lnTo>
                <a:lnTo>
                  <a:pt x="164431" y="238595"/>
                </a:lnTo>
                <a:lnTo>
                  <a:pt x="131795" y="279724"/>
                </a:lnTo>
                <a:lnTo>
                  <a:pt x="102341" y="323329"/>
                </a:lnTo>
                <a:lnTo>
                  <a:pt x="76243" y="369235"/>
                </a:lnTo>
                <a:lnTo>
                  <a:pt x="53679" y="417266"/>
                </a:lnTo>
                <a:lnTo>
                  <a:pt x="34823" y="467246"/>
                </a:lnTo>
                <a:lnTo>
                  <a:pt x="19851" y="518998"/>
                </a:lnTo>
                <a:lnTo>
                  <a:pt x="8940" y="572348"/>
                </a:lnTo>
                <a:lnTo>
                  <a:pt x="2264" y="627118"/>
                </a:lnTo>
                <a:lnTo>
                  <a:pt x="0" y="683133"/>
                </a:lnTo>
                <a:lnTo>
                  <a:pt x="2264" y="739165"/>
                </a:lnTo>
                <a:lnTo>
                  <a:pt x="8940" y="793948"/>
                </a:lnTo>
                <a:lnTo>
                  <a:pt x="19851" y="847308"/>
                </a:lnTo>
                <a:lnTo>
                  <a:pt x="34823" y="899068"/>
                </a:lnTo>
                <a:lnTo>
                  <a:pt x="53679" y="949053"/>
                </a:lnTo>
                <a:lnTo>
                  <a:pt x="76243" y="997086"/>
                </a:lnTo>
                <a:lnTo>
                  <a:pt x="102341" y="1042992"/>
                </a:lnTo>
                <a:lnTo>
                  <a:pt x="131795" y="1086596"/>
                </a:lnTo>
                <a:lnTo>
                  <a:pt x="164431" y="1127722"/>
                </a:lnTo>
                <a:lnTo>
                  <a:pt x="200072" y="1166193"/>
                </a:lnTo>
                <a:lnTo>
                  <a:pt x="238543" y="1201834"/>
                </a:lnTo>
                <a:lnTo>
                  <a:pt x="279669" y="1234470"/>
                </a:lnTo>
                <a:lnTo>
                  <a:pt x="323273" y="1263924"/>
                </a:lnTo>
                <a:lnTo>
                  <a:pt x="369179" y="1290022"/>
                </a:lnTo>
                <a:lnTo>
                  <a:pt x="417212" y="1312586"/>
                </a:lnTo>
                <a:lnTo>
                  <a:pt x="467197" y="1331442"/>
                </a:lnTo>
                <a:lnTo>
                  <a:pt x="518957" y="1346414"/>
                </a:lnTo>
                <a:lnTo>
                  <a:pt x="572317" y="1357325"/>
                </a:lnTo>
                <a:lnTo>
                  <a:pt x="627100" y="1364001"/>
                </a:lnTo>
                <a:lnTo>
                  <a:pt x="683132" y="1366266"/>
                </a:lnTo>
                <a:lnTo>
                  <a:pt x="739165" y="1364001"/>
                </a:lnTo>
                <a:lnTo>
                  <a:pt x="793948" y="1357325"/>
                </a:lnTo>
                <a:lnTo>
                  <a:pt x="847308" y="1346414"/>
                </a:lnTo>
                <a:lnTo>
                  <a:pt x="899068" y="1331442"/>
                </a:lnTo>
                <a:lnTo>
                  <a:pt x="949053" y="1312586"/>
                </a:lnTo>
                <a:lnTo>
                  <a:pt x="997086" y="1290022"/>
                </a:lnTo>
                <a:lnTo>
                  <a:pt x="1042992" y="1263924"/>
                </a:lnTo>
                <a:lnTo>
                  <a:pt x="1086596" y="1234470"/>
                </a:lnTo>
                <a:lnTo>
                  <a:pt x="1127722" y="1201834"/>
                </a:lnTo>
                <a:lnTo>
                  <a:pt x="1166193" y="1166193"/>
                </a:lnTo>
                <a:lnTo>
                  <a:pt x="1201834" y="1127722"/>
                </a:lnTo>
                <a:lnTo>
                  <a:pt x="1234470" y="1086596"/>
                </a:lnTo>
                <a:lnTo>
                  <a:pt x="1263924" y="1042992"/>
                </a:lnTo>
                <a:lnTo>
                  <a:pt x="1290022" y="997086"/>
                </a:lnTo>
                <a:lnTo>
                  <a:pt x="1312586" y="949053"/>
                </a:lnTo>
                <a:lnTo>
                  <a:pt x="1331442" y="899068"/>
                </a:lnTo>
                <a:lnTo>
                  <a:pt x="1346414" y="847308"/>
                </a:lnTo>
                <a:lnTo>
                  <a:pt x="1357325" y="793948"/>
                </a:lnTo>
                <a:lnTo>
                  <a:pt x="1364001" y="739165"/>
                </a:lnTo>
                <a:lnTo>
                  <a:pt x="1366266" y="683133"/>
                </a:lnTo>
                <a:lnTo>
                  <a:pt x="1364001" y="627118"/>
                </a:lnTo>
                <a:lnTo>
                  <a:pt x="1357325" y="572348"/>
                </a:lnTo>
                <a:lnTo>
                  <a:pt x="1346414" y="518998"/>
                </a:lnTo>
                <a:lnTo>
                  <a:pt x="1331442" y="467246"/>
                </a:lnTo>
                <a:lnTo>
                  <a:pt x="1312586" y="417266"/>
                </a:lnTo>
                <a:lnTo>
                  <a:pt x="1290022" y="369235"/>
                </a:lnTo>
                <a:lnTo>
                  <a:pt x="1263924" y="323329"/>
                </a:lnTo>
                <a:lnTo>
                  <a:pt x="1234470" y="279724"/>
                </a:lnTo>
                <a:lnTo>
                  <a:pt x="1201834" y="238595"/>
                </a:lnTo>
                <a:lnTo>
                  <a:pt x="1166193" y="200120"/>
                </a:lnTo>
                <a:lnTo>
                  <a:pt x="1127722" y="164473"/>
                </a:lnTo>
                <a:lnTo>
                  <a:pt x="1086596" y="131832"/>
                </a:lnTo>
                <a:lnTo>
                  <a:pt x="1042992" y="102371"/>
                </a:lnTo>
                <a:lnTo>
                  <a:pt x="997086" y="76267"/>
                </a:lnTo>
                <a:lnTo>
                  <a:pt x="949053" y="53697"/>
                </a:lnTo>
                <a:lnTo>
                  <a:pt x="899068" y="34835"/>
                </a:lnTo>
                <a:lnTo>
                  <a:pt x="847308" y="19859"/>
                </a:lnTo>
                <a:lnTo>
                  <a:pt x="793948" y="8943"/>
                </a:lnTo>
                <a:lnTo>
                  <a:pt x="739165" y="2265"/>
                </a:lnTo>
                <a:lnTo>
                  <a:pt x="683132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3900" y="2807080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0" y="683133"/>
                </a:moveTo>
                <a:lnTo>
                  <a:pt x="2264" y="627118"/>
                </a:lnTo>
                <a:lnTo>
                  <a:pt x="8940" y="572348"/>
                </a:lnTo>
                <a:lnTo>
                  <a:pt x="19851" y="518998"/>
                </a:lnTo>
                <a:lnTo>
                  <a:pt x="34823" y="467246"/>
                </a:lnTo>
                <a:lnTo>
                  <a:pt x="53679" y="417266"/>
                </a:lnTo>
                <a:lnTo>
                  <a:pt x="76243" y="369235"/>
                </a:lnTo>
                <a:lnTo>
                  <a:pt x="102341" y="323329"/>
                </a:lnTo>
                <a:lnTo>
                  <a:pt x="131795" y="279724"/>
                </a:lnTo>
                <a:lnTo>
                  <a:pt x="164431" y="238595"/>
                </a:lnTo>
                <a:lnTo>
                  <a:pt x="200072" y="200120"/>
                </a:lnTo>
                <a:lnTo>
                  <a:pt x="238543" y="164473"/>
                </a:lnTo>
                <a:lnTo>
                  <a:pt x="279669" y="131832"/>
                </a:lnTo>
                <a:lnTo>
                  <a:pt x="323273" y="102371"/>
                </a:lnTo>
                <a:lnTo>
                  <a:pt x="369179" y="76267"/>
                </a:lnTo>
                <a:lnTo>
                  <a:pt x="417212" y="53697"/>
                </a:lnTo>
                <a:lnTo>
                  <a:pt x="467197" y="34835"/>
                </a:lnTo>
                <a:lnTo>
                  <a:pt x="518957" y="19859"/>
                </a:lnTo>
                <a:lnTo>
                  <a:pt x="572317" y="8943"/>
                </a:lnTo>
                <a:lnTo>
                  <a:pt x="627100" y="2265"/>
                </a:lnTo>
                <a:lnTo>
                  <a:pt x="683132" y="0"/>
                </a:lnTo>
                <a:lnTo>
                  <a:pt x="739165" y="2265"/>
                </a:lnTo>
                <a:lnTo>
                  <a:pt x="793948" y="8943"/>
                </a:lnTo>
                <a:lnTo>
                  <a:pt x="847308" y="19859"/>
                </a:lnTo>
                <a:lnTo>
                  <a:pt x="899068" y="34835"/>
                </a:lnTo>
                <a:lnTo>
                  <a:pt x="949053" y="53697"/>
                </a:lnTo>
                <a:lnTo>
                  <a:pt x="997086" y="76267"/>
                </a:lnTo>
                <a:lnTo>
                  <a:pt x="1042992" y="102371"/>
                </a:lnTo>
                <a:lnTo>
                  <a:pt x="1086596" y="131832"/>
                </a:lnTo>
                <a:lnTo>
                  <a:pt x="1127722" y="164473"/>
                </a:lnTo>
                <a:lnTo>
                  <a:pt x="1166193" y="200120"/>
                </a:lnTo>
                <a:lnTo>
                  <a:pt x="1201834" y="238595"/>
                </a:lnTo>
                <a:lnTo>
                  <a:pt x="1234470" y="279724"/>
                </a:lnTo>
                <a:lnTo>
                  <a:pt x="1263924" y="323329"/>
                </a:lnTo>
                <a:lnTo>
                  <a:pt x="1290022" y="369235"/>
                </a:lnTo>
                <a:lnTo>
                  <a:pt x="1312586" y="417266"/>
                </a:lnTo>
                <a:lnTo>
                  <a:pt x="1331442" y="467246"/>
                </a:lnTo>
                <a:lnTo>
                  <a:pt x="1346414" y="518998"/>
                </a:lnTo>
                <a:lnTo>
                  <a:pt x="1357325" y="572348"/>
                </a:lnTo>
                <a:lnTo>
                  <a:pt x="1364001" y="627118"/>
                </a:lnTo>
                <a:lnTo>
                  <a:pt x="1366266" y="683133"/>
                </a:lnTo>
                <a:lnTo>
                  <a:pt x="1364001" y="739165"/>
                </a:lnTo>
                <a:lnTo>
                  <a:pt x="1357325" y="793948"/>
                </a:lnTo>
                <a:lnTo>
                  <a:pt x="1346414" y="847308"/>
                </a:lnTo>
                <a:lnTo>
                  <a:pt x="1331442" y="899068"/>
                </a:lnTo>
                <a:lnTo>
                  <a:pt x="1312586" y="949053"/>
                </a:lnTo>
                <a:lnTo>
                  <a:pt x="1290022" y="997086"/>
                </a:lnTo>
                <a:lnTo>
                  <a:pt x="1263924" y="1042992"/>
                </a:lnTo>
                <a:lnTo>
                  <a:pt x="1234470" y="1086596"/>
                </a:lnTo>
                <a:lnTo>
                  <a:pt x="1201834" y="1127722"/>
                </a:lnTo>
                <a:lnTo>
                  <a:pt x="1166193" y="1166193"/>
                </a:lnTo>
                <a:lnTo>
                  <a:pt x="1127722" y="1201834"/>
                </a:lnTo>
                <a:lnTo>
                  <a:pt x="1086596" y="1234470"/>
                </a:lnTo>
                <a:lnTo>
                  <a:pt x="1042992" y="1263924"/>
                </a:lnTo>
                <a:lnTo>
                  <a:pt x="997086" y="1290022"/>
                </a:lnTo>
                <a:lnTo>
                  <a:pt x="949053" y="1312586"/>
                </a:lnTo>
                <a:lnTo>
                  <a:pt x="899068" y="1331442"/>
                </a:lnTo>
                <a:lnTo>
                  <a:pt x="847308" y="1346414"/>
                </a:lnTo>
                <a:lnTo>
                  <a:pt x="793948" y="1357325"/>
                </a:lnTo>
                <a:lnTo>
                  <a:pt x="739165" y="1364001"/>
                </a:lnTo>
                <a:lnTo>
                  <a:pt x="683132" y="1366266"/>
                </a:lnTo>
                <a:lnTo>
                  <a:pt x="627100" y="1364001"/>
                </a:lnTo>
                <a:lnTo>
                  <a:pt x="572317" y="1357325"/>
                </a:lnTo>
                <a:lnTo>
                  <a:pt x="518957" y="1346414"/>
                </a:lnTo>
                <a:lnTo>
                  <a:pt x="467197" y="1331442"/>
                </a:lnTo>
                <a:lnTo>
                  <a:pt x="417212" y="1312586"/>
                </a:lnTo>
                <a:lnTo>
                  <a:pt x="369179" y="1290022"/>
                </a:lnTo>
                <a:lnTo>
                  <a:pt x="323273" y="1263924"/>
                </a:lnTo>
                <a:lnTo>
                  <a:pt x="279669" y="1234470"/>
                </a:lnTo>
                <a:lnTo>
                  <a:pt x="238543" y="1201834"/>
                </a:lnTo>
                <a:lnTo>
                  <a:pt x="200072" y="1166193"/>
                </a:lnTo>
                <a:lnTo>
                  <a:pt x="164431" y="1127722"/>
                </a:lnTo>
                <a:lnTo>
                  <a:pt x="131795" y="1086596"/>
                </a:lnTo>
                <a:lnTo>
                  <a:pt x="102341" y="1042992"/>
                </a:lnTo>
                <a:lnTo>
                  <a:pt x="76243" y="997086"/>
                </a:lnTo>
                <a:lnTo>
                  <a:pt x="53679" y="949053"/>
                </a:lnTo>
                <a:lnTo>
                  <a:pt x="34823" y="899068"/>
                </a:lnTo>
                <a:lnTo>
                  <a:pt x="19851" y="847308"/>
                </a:lnTo>
                <a:lnTo>
                  <a:pt x="8940" y="793948"/>
                </a:lnTo>
                <a:lnTo>
                  <a:pt x="2264" y="739165"/>
                </a:lnTo>
                <a:lnTo>
                  <a:pt x="0" y="6831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9114" y="3317040"/>
            <a:ext cx="73787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ts val="143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Smo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icl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3759" y="4240910"/>
            <a:ext cx="438784" cy="389255"/>
          </a:xfrm>
          <a:custGeom>
            <a:avLst/>
            <a:gdLst/>
            <a:ahLst/>
            <a:cxnLst/>
            <a:rect l="l" t="t" r="r" b="b"/>
            <a:pathLst>
              <a:path w="438784" h="389254">
                <a:moveTo>
                  <a:pt x="0" y="144652"/>
                </a:moveTo>
                <a:lnTo>
                  <a:pt x="162941" y="389000"/>
                </a:lnTo>
                <a:lnTo>
                  <a:pt x="438531" y="287146"/>
                </a:lnTo>
                <a:lnTo>
                  <a:pt x="350774" y="258571"/>
                </a:lnTo>
                <a:lnTo>
                  <a:pt x="378553" y="173100"/>
                </a:lnTo>
                <a:lnTo>
                  <a:pt x="87630" y="173100"/>
                </a:lnTo>
                <a:lnTo>
                  <a:pt x="0" y="144652"/>
                </a:lnTo>
                <a:close/>
              </a:path>
              <a:path w="438784" h="389254">
                <a:moveTo>
                  <a:pt x="143891" y="0"/>
                </a:moveTo>
                <a:lnTo>
                  <a:pt x="87630" y="173100"/>
                </a:lnTo>
                <a:lnTo>
                  <a:pt x="378553" y="173100"/>
                </a:lnTo>
                <a:lnTo>
                  <a:pt x="407035" y="85470"/>
                </a:lnTo>
                <a:lnTo>
                  <a:pt x="143891" y="0"/>
                </a:lnTo>
                <a:close/>
              </a:path>
            </a:pathLst>
          </a:custGeom>
          <a:solidFill>
            <a:srgbClr val="E2AC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39408" y="4759833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683133" y="0"/>
                </a:moveTo>
                <a:lnTo>
                  <a:pt x="627100" y="2264"/>
                </a:lnTo>
                <a:lnTo>
                  <a:pt x="572317" y="8940"/>
                </a:lnTo>
                <a:lnTo>
                  <a:pt x="518957" y="19851"/>
                </a:lnTo>
                <a:lnTo>
                  <a:pt x="467197" y="34822"/>
                </a:lnTo>
                <a:lnTo>
                  <a:pt x="417212" y="53677"/>
                </a:lnTo>
                <a:lnTo>
                  <a:pt x="369179" y="76240"/>
                </a:lnTo>
                <a:lnTo>
                  <a:pt x="323273" y="102335"/>
                </a:lnTo>
                <a:lnTo>
                  <a:pt x="279669" y="131787"/>
                </a:lnTo>
                <a:lnTo>
                  <a:pt x="238543" y="164419"/>
                </a:lnTo>
                <a:lnTo>
                  <a:pt x="200072" y="200056"/>
                </a:lnTo>
                <a:lnTo>
                  <a:pt x="164431" y="238522"/>
                </a:lnTo>
                <a:lnTo>
                  <a:pt x="131795" y="279641"/>
                </a:lnTo>
                <a:lnTo>
                  <a:pt x="102341" y="323238"/>
                </a:lnTo>
                <a:lnTo>
                  <a:pt x="76243" y="369135"/>
                </a:lnTo>
                <a:lnTo>
                  <a:pt x="53679" y="417159"/>
                </a:lnTo>
                <a:lnTo>
                  <a:pt x="34823" y="467132"/>
                </a:lnTo>
                <a:lnTo>
                  <a:pt x="19851" y="518879"/>
                </a:lnTo>
                <a:lnTo>
                  <a:pt x="8940" y="572224"/>
                </a:lnTo>
                <a:lnTo>
                  <a:pt x="2264" y="626992"/>
                </a:lnTo>
                <a:lnTo>
                  <a:pt x="0" y="683006"/>
                </a:lnTo>
                <a:lnTo>
                  <a:pt x="2264" y="739041"/>
                </a:lnTo>
                <a:lnTo>
                  <a:pt x="8940" y="793829"/>
                </a:lnTo>
                <a:lnTo>
                  <a:pt x="19851" y="847192"/>
                </a:lnTo>
                <a:lnTo>
                  <a:pt x="34823" y="898956"/>
                </a:lnTo>
                <a:lnTo>
                  <a:pt x="53679" y="948944"/>
                </a:lnTo>
                <a:lnTo>
                  <a:pt x="76243" y="996981"/>
                </a:lnTo>
                <a:lnTo>
                  <a:pt x="102341" y="1042891"/>
                </a:lnTo>
                <a:lnTo>
                  <a:pt x="131795" y="1086498"/>
                </a:lnTo>
                <a:lnTo>
                  <a:pt x="164431" y="1127627"/>
                </a:lnTo>
                <a:lnTo>
                  <a:pt x="200072" y="1166101"/>
                </a:lnTo>
                <a:lnTo>
                  <a:pt x="238543" y="1201745"/>
                </a:lnTo>
                <a:lnTo>
                  <a:pt x="279669" y="1234383"/>
                </a:lnTo>
                <a:lnTo>
                  <a:pt x="323273" y="1263840"/>
                </a:lnTo>
                <a:lnTo>
                  <a:pt x="369179" y="1289939"/>
                </a:lnTo>
                <a:lnTo>
                  <a:pt x="417212" y="1312506"/>
                </a:lnTo>
                <a:lnTo>
                  <a:pt x="467197" y="1331363"/>
                </a:lnTo>
                <a:lnTo>
                  <a:pt x="518957" y="1346336"/>
                </a:lnTo>
                <a:lnTo>
                  <a:pt x="572317" y="1357248"/>
                </a:lnTo>
                <a:lnTo>
                  <a:pt x="627100" y="1363925"/>
                </a:lnTo>
                <a:lnTo>
                  <a:pt x="683133" y="1366189"/>
                </a:lnTo>
                <a:lnTo>
                  <a:pt x="739165" y="1363925"/>
                </a:lnTo>
                <a:lnTo>
                  <a:pt x="793948" y="1357248"/>
                </a:lnTo>
                <a:lnTo>
                  <a:pt x="847308" y="1346336"/>
                </a:lnTo>
                <a:lnTo>
                  <a:pt x="899068" y="1331363"/>
                </a:lnTo>
                <a:lnTo>
                  <a:pt x="949053" y="1312506"/>
                </a:lnTo>
                <a:lnTo>
                  <a:pt x="997086" y="1289939"/>
                </a:lnTo>
                <a:lnTo>
                  <a:pt x="1042992" y="1263840"/>
                </a:lnTo>
                <a:lnTo>
                  <a:pt x="1086596" y="1234383"/>
                </a:lnTo>
                <a:lnTo>
                  <a:pt x="1127722" y="1201745"/>
                </a:lnTo>
                <a:lnTo>
                  <a:pt x="1166193" y="1166101"/>
                </a:lnTo>
                <a:lnTo>
                  <a:pt x="1201834" y="1127627"/>
                </a:lnTo>
                <a:lnTo>
                  <a:pt x="1234470" y="1086498"/>
                </a:lnTo>
                <a:lnTo>
                  <a:pt x="1263924" y="1042891"/>
                </a:lnTo>
                <a:lnTo>
                  <a:pt x="1290022" y="996981"/>
                </a:lnTo>
                <a:lnTo>
                  <a:pt x="1312586" y="948944"/>
                </a:lnTo>
                <a:lnTo>
                  <a:pt x="1331442" y="898956"/>
                </a:lnTo>
                <a:lnTo>
                  <a:pt x="1346414" y="847192"/>
                </a:lnTo>
                <a:lnTo>
                  <a:pt x="1357325" y="793829"/>
                </a:lnTo>
                <a:lnTo>
                  <a:pt x="1364001" y="739041"/>
                </a:lnTo>
                <a:lnTo>
                  <a:pt x="1366265" y="683006"/>
                </a:lnTo>
                <a:lnTo>
                  <a:pt x="1364001" y="626992"/>
                </a:lnTo>
                <a:lnTo>
                  <a:pt x="1357325" y="572224"/>
                </a:lnTo>
                <a:lnTo>
                  <a:pt x="1346414" y="518879"/>
                </a:lnTo>
                <a:lnTo>
                  <a:pt x="1331442" y="467132"/>
                </a:lnTo>
                <a:lnTo>
                  <a:pt x="1312586" y="417159"/>
                </a:lnTo>
                <a:lnTo>
                  <a:pt x="1290022" y="369135"/>
                </a:lnTo>
                <a:lnTo>
                  <a:pt x="1263924" y="323238"/>
                </a:lnTo>
                <a:lnTo>
                  <a:pt x="1234470" y="279641"/>
                </a:lnTo>
                <a:lnTo>
                  <a:pt x="1201834" y="238522"/>
                </a:lnTo>
                <a:lnTo>
                  <a:pt x="1166193" y="200056"/>
                </a:lnTo>
                <a:lnTo>
                  <a:pt x="1127722" y="164419"/>
                </a:lnTo>
                <a:lnTo>
                  <a:pt x="1086596" y="131787"/>
                </a:lnTo>
                <a:lnTo>
                  <a:pt x="1042992" y="102335"/>
                </a:lnTo>
                <a:lnTo>
                  <a:pt x="997086" y="76240"/>
                </a:lnTo>
                <a:lnTo>
                  <a:pt x="949053" y="53677"/>
                </a:lnTo>
                <a:lnTo>
                  <a:pt x="899068" y="34822"/>
                </a:lnTo>
                <a:lnTo>
                  <a:pt x="847308" y="19851"/>
                </a:lnTo>
                <a:lnTo>
                  <a:pt x="793948" y="8940"/>
                </a:lnTo>
                <a:lnTo>
                  <a:pt x="739165" y="2264"/>
                </a:lnTo>
                <a:lnTo>
                  <a:pt x="683133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9408" y="4759833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0" y="683006"/>
                </a:moveTo>
                <a:lnTo>
                  <a:pt x="2264" y="626992"/>
                </a:lnTo>
                <a:lnTo>
                  <a:pt x="8940" y="572224"/>
                </a:lnTo>
                <a:lnTo>
                  <a:pt x="19851" y="518879"/>
                </a:lnTo>
                <a:lnTo>
                  <a:pt x="34823" y="467132"/>
                </a:lnTo>
                <a:lnTo>
                  <a:pt x="53679" y="417159"/>
                </a:lnTo>
                <a:lnTo>
                  <a:pt x="76243" y="369135"/>
                </a:lnTo>
                <a:lnTo>
                  <a:pt x="102341" y="323238"/>
                </a:lnTo>
                <a:lnTo>
                  <a:pt x="131795" y="279641"/>
                </a:lnTo>
                <a:lnTo>
                  <a:pt x="164431" y="238522"/>
                </a:lnTo>
                <a:lnTo>
                  <a:pt x="200072" y="200056"/>
                </a:lnTo>
                <a:lnTo>
                  <a:pt x="238543" y="164419"/>
                </a:lnTo>
                <a:lnTo>
                  <a:pt x="279669" y="131787"/>
                </a:lnTo>
                <a:lnTo>
                  <a:pt x="323273" y="102335"/>
                </a:lnTo>
                <a:lnTo>
                  <a:pt x="369179" y="76240"/>
                </a:lnTo>
                <a:lnTo>
                  <a:pt x="417212" y="53677"/>
                </a:lnTo>
                <a:lnTo>
                  <a:pt x="467197" y="34822"/>
                </a:lnTo>
                <a:lnTo>
                  <a:pt x="518957" y="19851"/>
                </a:lnTo>
                <a:lnTo>
                  <a:pt x="572317" y="8940"/>
                </a:lnTo>
                <a:lnTo>
                  <a:pt x="627100" y="2264"/>
                </a:lnTo>
                <a:lnTo>
                  <a:pt x="683133" y="0"/>
                </a:lnTo>
                <a:lnTo>
                  <a:pt x="739165" y="2264"/>
                </a:lnTo>
                <a:lnTo>
                  <a:pt x="793948" y="8940"/>
                </a:lnTo>
                <a:lnTo>
                  <a:pt x="847308" y="19851"/>
                </a:lnTo>
                <a:lnTo>
                  <a:pt x="899068" y="34822"/>
                </a:lnTo>
                <a:lnTo>
                  <a:pt x="949053" y="53677"/>
                </a:lnTo>
                <a:lnTo>
                  <a:pt x="997086" y="76240"/>
                </a:lnTo>
                <a:lnTo>
                  <a:pt x="1042992" y="102335"/>
                </a:lnTo>
                <a:lnTo>
                  <a:pt x="1086596" y="131787"/>
                </a:lnTo>
                <a:lnTo>
                  <a:pt x="1127722" y="164419"/>
                </a:lnTo>
                <a:lnTo>
                  <a:pt x="1166193" y="200056"/>
                </a:lnTo>
                <a:lnTo>
                  <a:pt x="1201834" y="238522"/>
                </a:lnTo>
                <a:lnTo>
                  <a:pt x="1234470" y="279641"/>
                </a:lnTo>
                <a:lnTo>
                  <a:pt x="1263924" y="323238"/>
                </a:lnTo>
                <a:lnTo>
                  <a:pt x="1290022" y="369135"/>
                </a:lnTo>
                <a:lnTo>
                  <a:pt x="1312586" y="417159"/>
                </a:lnTo>
                <a:lnTo>
                  <a:pt x="1331442" y="467132"/>
                </a:lnTo>
                <a:lnTo>
                  <a:pt x="1346414" y="518879"/>
                </a:lnTo>
                <a:lnTo>
                  <a:pt x="1357325" y="572224"/>
                </a:lnTo>
                <a:lnTo>
                  <a:pt x="1364001" y="626992"/>
                </a:lnTo>
                <a:lnTo>
                  <a:pt x="1366265" y="683006"/>
                </a:lnTo>
                <a:lnTo>
                  <a:pt x="1364001" y="739041"/>
                </a:lnTo>
                <a:lnTo>
                  <a:pt x="1357325" y="793829"/>
                </a:lnTo>
                <a:lnTo>
                  <a:pt x="1346414" y="847192"/>
                </a:lnTo>
                <a:lnTo>
                  <a:pt x="1331442" y="898956"/>
                </a:lnTo>
                <a:lnTo>
                  <a:pt x="1312586" y="948944"/>
                </a:lnTo>
                <a:lnTo>
                  <a:pt x="1290022" y="996981"/>
                </a:lnTo>
                <a:lnTo>
                  <a:pt x="1263924" y="1042891"/>
                </a:lnTo>
                <a:lnTo>
                  <a:pt x="1234470" y="1086498"/>
                </a:lnTo>
                <a:lnTo>
                  <a:pt x="1201834" y="1127627"/>
                </a:lnTo>
                <a:lnTo>
                  <a:pt x="1166193" y="1166101"/>
                </a:lnTo>
                <a:lnTo>
                  <a:pt x="1127722" y="1201745"/>
                </a:lnTo>
                <a:lnTo>
                  <a:pt x="1086596" y="1234383"/>
                </a:lnTo>
                <a:lnTo>
                  <a:pt x="1042992" y="1263840"/>
                </a:lnTo>
                <a:lnTo>
                  <a:pt x="997086" y="1289939"/>
                </a:lnTo>
                <a:lnTo>
                  <a:pt x="949053" y="1312506"/>
                </a:lnTo>
                <a:lnTo>
                  <a:pt x="899068" y="1331363"/>
                </a:lnTo>
                <a:lnTo>
                  <a:pt x="847308" y="1346336"/>
                </a:lnTo>
                <a:lnTo>
                  <a:pt x="793948" y="1357248"/>
                </a:lnTo>
                <a:lnTo>
                  <a:pt x="739165" y="1363925"/>
                </a:lnTo>
                <a:lnTo>
                  <a:pt x="683133" y="1366189"/>
                </a:lnTo>
                <a:lnTo>
                  <a:pt x="627100" y="1363925"/>
                </a:lnTo>
                <a:lnTo>
                  <a:pt x="572317" y="1357248"/>
                </a:lnTo>
                <a:lnTo>
                  <a:pt x="518957" y="1346336"/>
                </a:lnTo>
                <a:lnTo>
                  <a:pt x="467197" y="1331363"/>
                </a:lnTo>
                <a:lnTo>
                  <a:pt x="417212" y="1312506"/>
                </a:lnTo>
                <a:lnTo>
                  <a:pt x="369179" y="1289939"/>
                </a:lnTo>
                <a:lnTo>
                  <a:pt x="323273" y="1263840"/>
                </a:lnTo>
                <a:lnTo>
                  <a:pt x="279669" y="1234383"/>
                </a:lnTo>
                <a:lnTo>
                  <a:pt x="238543" y="1201745"/>
                </a:lnTo>
                <a:lnTo>
                  <a:pt x="200072" y="1166101"/>
                </a:lnTo>
                <a:lnTo>
                  <a:pt x="164431" y="1127627"/>
                </a:lnTo>
                <a:lnTo>
                  <a:pt x="131795" y="1086498"/>
                </a:lnTo>
                <a:lnTo>
                  <a:pt x="102341" y="1042891"/>
                </a:lnTo>
                <a:lnTo>
                  <a:pt x="76243" y="996981"/>
                </a:lnTo>
                <a:lnTo>
                  <a:pt x="53679" y="948944"/>
                </a:lnTo>
                <a:lnTo>
                  <a:pt x="34823" y="898956"/>
                </a:lnTo>
                <a:lnTo>
                  <a:pt x="19851" y="847192"/>
                </a:lnTo>
                <a:lnTo>
                  <a:pt x="8940" y="793829"/>
                </a:lnTo>
                <a:lnTo>
                  <a:pt x="2264" y="739041"/>
                </a:lnTo>
                <a:lnTo>
                  <a:pt x="0" y="6830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7731" y="4996488"/>
            <a:ext cx="77279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996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Smo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, 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tau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ran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ts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and work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lace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4296" y="5212334"/>
            <a:ext cx="364490" cy="461645"/>
          </a:xfrm>
          <a:custGeom>
            <a:avLst/>
            <a:gdLst/>
            <a:ahLst/>
            <a:cxnLst/>
            <a:rect l="l" t="t" r="r" b="b"/>
            <a:pathLst>
              <a:path w="364489" h="461645">
                <a:moveTo>
                  <a:pt x="181990" y="0"/>
                </a:moveTo>
                <a:lnTo>
                  <a:pt x="0" y="230505"/>
                </a:lnTo>
                <a:lnTo>
                  <a:pt x="181990" y="461111"/>
                </a:lnTo>
                <a:lnTo>
                  <a:pt x="181990" y="368935"/>
                </a:lnTo>
                <a:lnTo>
                  <a:pt x="363981" y="368935"/>
                </a:lnTo>
                <a:lnTo>
                  <a:pt x="363981" y="92202"/>
                </a:lnTo>
                <a:lnTo>
                  <a:pt x="181990" y="92202"/>
                </a:lnTo>
                <a:lnTo>
                  <a:pt x="181990" y="0"/>
                </a:lnTo>
                <a:close/>
              </a:path>
            </a:pathLst>
          </a:custGeom>
          <a:solidFill>
            <a:srgbClr val="E2AC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6326" y="4759833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683133" y="0"/>
                </a:moveTo>
                <a:lnTo>
                  <a:pt x="627100" y="2264"/>
                </a:lnTo>
                <a:lnTo>
                  <a:pt x="572317" y="8940"/>
                </a:lnTo>
                <a:lnTo>
                  <a:pt x="518957" y="19851"/>
                </a:lnTo>
                <a:lnTo>
                  <a:pt x="467197" y="34822"/>
                </a:lnTo>
                <a:lnTo>
                  <a:pt x="417212" y="53677"/>
                </a:lnTo>
                <a:lnTo>
                  <a:pt x="369179" y="76240"/>
                </a:lnTo>
                <a:lnTo>
                  <a:pt x="323273" y="102335"/>
                </a:lnTo>
                <a:lnTo>
                  <a:pt x="279669" y="131787"/>
                </a:lnTo>
                <a:lnTo>
                  <a:pt x="238543" y="164419"/>
                </a:lnTo>
                <a:lnTo>
                  <a:pt x="200072" y="200056"/>
                </a:lnTo>
                <a:lnTo>
                  <a:pt x="164431" y="238522"/>
                </a:lnTo>
                <a:lnTo>
                  <a:pt x="131795" y="279641"/>
                </a:lnTo>
                <a:lnTo>
                  <a:pt x="102341" y="323238"/>
                </a:lnTo>
                <a:lnTo>
                  <a:pt x="76243" y="369135"/>
                </a:lnTo>
                <a:lnTo>
                  <a:pt x="53679" y="417159"/>
                </a:lnTo>
                <a:lnTo>
                  <a:pt x="34823" y="467132"/>
                </a:lnTo>
                <a:lnTo>
                  <a:pt x="19851" y="518879"/>
                </a:lnTo>
                <a:lnTo>
                  <a:pt x="8940" y="572224"/>
                </a:lnTo>
                <a:lnTo>
                  <a:pt x="2264" y="626992"/>
                </a:lnTo>
                <a:lnTo>
                  <a:pt x="0" y="683006"/>
                </a:lnTo>
                <a:lnTo>
                  <a:pt x="2264" y="739041"/>
                </a:lnTo>
                <a:lnTo>
                  <a:pt x="8940" y="793829"/>
                </a:lnTo>
                <a:lnTo>
                  <a:pt x="19851" y="847192"/>
                </a:lnTo>
                <a:lnTo>
                  <a:pt x="34823" y="898956"/>
                </a:lnTo>
                <a:lnTo>
                  <a:pt x="53679" y="948944"/>
                </a:lnTo>
                <a:lnTo>
                  <a:pt x="76243" y="996981"/>
                </a:lnTo>
                <a:lnTo>
                  <a:pt x="102341" y="1042891"/>
                </a:lnTo>
                <a:lnTo>
                  <a:pt x="131795" y="1086498"/>
                </a:lnTo>
                <a:lnTo>
                  <a:pt x="164431" y="1127627"/>
                </a:lnTo>
                <a:lnTo>
                  <a:pt x="200072" y="1166101"/>
                </a:lnTo>
                <a:lnTo>
                  <a:pt x="238543" y="1201745"/>
                </a:lnTo>
                <a:lnTo>
                  <a:pt x="279669" y="1234383"/>
                </a:lnTo>
                <a:lnTo>
                  <a:pt x="323273" y="1263840"/>
                </a:lnTo>
                <a:lnTo>
                  <a:pt x="369179" y="1289939"/>
                </a:lnTo>
                <a:lnTo>
                  <a:pt x="417212" y="1312506"/>
                </a:lnTo>
                <a:lnTo>
                  <a:pt x="467197" y="1331363"/>
                </a:lnTo>
                <a:lnTo>
                  <a:pt x="518957" y="1346336"/>
                </a:lnTo>
                <a:lnTo>
                  <a:pt x="572317" y="1357248"/>
                </a:lnTo>
                <a:lnTo>
                  <a:pt x="627100" y="1363925"/>
                </a:lnTo>
                <a:lnTo>
                  <a:pt x="683133" y="1366189"/>
                </a:lnTo>
                <a:lnTo>
                  <a:pt x="739165" y="1363925"/>
                </a:lnTo>
                <a:lnTo>
                  <a:pt x="793948" y="1357248"/>
                </a:lnTo>
                <a:lnTo>
                  <a:pt x="847308" y="1346336"/>
                </a:lnTo>
                <a:lnTo>
                  <a:pt x="899068" y="1331363"/>
                </a:lnTo>
                <a:lnTo>
                  <a:pt x="949053" y="1312506"/>
                </a:lnTo>
                <a:lnTo>
                  <a:pt x="997086" y="1289939"/>
                </a:lnTo>
                <a:lnTo>
                  <a:pt x="1042992" y="1263840"/>
                </a:lnTo>
                <a:lnTo>
                  <a:pt x="1086596" y="1234383"/>
                </a:lnTo>
                <a:lnTo>
                  <a:pt x="1127722" y="1201745"/>
                </a:lnTo>
                <a:lnTo>
                  <a:pt x="1166193" y="1166101"/>
                </a:lnTo>
                <a:lnTo>
                  <a:pt x="1201834" y="1127627"/>
                </a:lnTo>
                <a:lnTo>
                  <a:pt x="1234470" y="1086498"/>
                </a:lnTo>
                <a:lnTo>
                  <a:pt x="1263924" y="1042891"/>
                </a:lnTo>
                <a:lnTo>
                  <a:pt x="1290022" y="996981"/>
                </a:lnTo>
                <a:lnTo>
                  <a:pt x="1312586" y="948944"/>
                </a:lnTo>
                <a:lnTo>
                  <a:pt x="1331442" y="898956"/>
                </a:lnTo>
                <a:lnTo>
                  <a:pt x="1346414" y="847192"/>
                </a:lnTo>
                <a:lnTo>
                  <a:pt x="1357325" y="793829"/>
                </a:lnTo>
                <a:lnTo>
                  <a:pt x="1364001" y="739041"/>
                </a:lnTo>
                <a:lnTo>
                  <a:pt x="1366265" y="683006"/>
                </a:lnTo>
                <a:lnTo>
                  <a:pt x="1364001" y="626992"/>
                </a:lnTo>
                <a:lnTo>
                  <a:pt x="1357325" y="572224"/>
                </a:lnTo>
                <a:lnTo>
                  <a:pt x="1346414" y="518879"/>
                </a:lnTo>
                <a:lnTo>
                  <a:pt x="1331442" y="467132"/>
                </a:lnTo>
                <a:lnTo>
                  <a:pt x="1312586" y="417159"/>
                </a:lnTo>
                <a:lnTo>
                  <a:pt x="1290022" y="369135"/>
                </a:lnTo>
                <a:lnTo>
                  <a:pt x="1263924" y="323238"/>
                </a:lnTo>
                <a:lnTo>
                  <a:pt x="1234470" y="279641"/>
                </a:lnTo>
                <a:lnTo>
                  <a:pt x="1201834" y="238522"/>
                </a:lnTo>
                <a:lnTo>
                  <a:pt x="1166193" y="200056"/>
                </a:lnTo>
                <a:lnTo>
                  <a:pt x="1127722" y="164419"/>
                </a:lnTo>
                <a:lnTo>
                  <a:pt x="1086596" y="131787"/>
                </a:lnTo>
                <a:lnTo>
                  <a:pt x="1042992" y="102335"/>
                </a:lnTo>
                <a:lnTo>
                  <a:pt x="997086" y="76240"/>
                </a:lnTo>
                <a:lnTo>
                  <a:pt x="949053" y="53677"/>
                </a:lnTo>
                <a:lnTo>
                  <a:pt x="899068" y="34822"/>
                </a:lnTo>
                <a:lnTo>
                  <a:pt x="847308" y="19851"/>
                </a:lnTo>
                <a:lnTo>
                  <a:pt x="793948" y="8940"/>
                </a:lnTo>
                <a:lnTo>
                  <a:pt x="739165" y="2264"/>
                </a:lnTo>
                <a:lnTo>
                  <a:pt x="683133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6326" y="4759833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0" y="683006"/>
                </a:moveTo>
                <a:lnTo>
                  <a:pt x="2264" y="626992"/>
                </a:lnTo>
                <a:lnTo>
                  <a:pt x="8940" y="572224"/>
                </a:lnTo>
                <a:lnTo>
                  <a:pt x="19851" y="518879"/>
                </a:lnTo>
                <a:lnTo>
                  <a:pt x="34823" y="467132"/>
                </a:lnTo>
                <a:lnTo>
                  <a:pt x="53679" y="417159"/>
                </a:lnTo>
                <a:lnTo>
                  <a:pt x="76243" y="369135"/>
                </a:lnTo>
                <a:lnTo>
                  <a:pt x="102341" y="323238"/>
                </a:lnTo>
                <a:lnTo>
                  <a:pt x="131795" y="279641"/>
                </a:lnTo>
                <a:lnTo>
                  <a:pt x="164431" y="238522"/>
                </a:lnTo>
                <a:lnTo>
                  <a:pt x="200072" y="200056"/>
                </a:lnTo>
                <a:lnTo>
                  <a:pt x="238543" y="164419"/>
                </a:lnTo>
                <a:lnTo>
                  <a:pt x="279669" y="131787"/>
                </a:lnTo>
                <a:lnTo>
                  <a:pt x="323273" y="102335"/>
                </a:lnTo>
                <a:lnTo>
                  <a:pt x="369179" y="76240"/>
                </a:lnTo>
                <a:lnTo>
                  <a:pt x="417212" y="53677"/>
                </a:lnTo>
                <a:lnTo>
                  <a:pt x="467197" y="34822"/>
                </a:lnTo>
                <a:lnTo>
                  <a:pt x="518957" y="19851"/>
                </a:lnTo>
                <a:lnTo>
                  <a:pt x="572317" y="8940"/>
                </a:lnTo>
                <a:lnTo>
                  <a:pt x="627100" y="2264"/>
                </a:lnTo>
                <a:lnTo>
                  <a:pt x="683133" y="0"/>
                </a:lnTo>
                <a:lnTo>
                  <a:pt x="739165" y="2264"/>
                </a:lnTo>
                <a:lnTo>
                  <a:pt x="793948" y="8940"/>
                </a:lnTo>
                <a:lnTo>
                  <a:pt x="847308" y="19851"/>
                </a:lnTo>
                <a:lnTo>
                  <a:pt x="899068" y="34822"/>
                </a:lnTo>
                <a:lnTo>
                  <a:pt x="949053" y="53677"/>
                </a:lnTo>
                <a:lnTo>
                  <a:pt x="997086" y="76240"/>
                </a:lnTo>
                <a:lnTo>
                  <a:pt x="1042992" y="102335"/>
                </a:lnTo>
                <a:lnTo>
                  <a:pt x="1086596" y="131787"/>
                </a:lnTo>
                <a:lnTo>
                  <a:pt x="1127722" y="164419"/>
                </a:lnTo>
                <a:lnTo>
                  <a:pt x="1166193" y="200056"/>
                </a:lnTo>
                <a:lnTo>
                  <a:pt x="1201834" y="238522"/>
                </a:lnTo>
                <a:lnTo>
                  <a:pt x="1234470" y="279641"/>
                </a:lnTo>
                <a:lnTo>
                  <a:pt x="1263924" y="323238"/>
                </a:lnTo>
                <a:lnTo>
                  <a:pt x="1290022" y="369135"/>
                </a:lnTo>
                <a:lnTo>
                  <a:pt x="1312586" y="417159"/>
                </a:lnTo>
                <a:lnTo>
                  <a:pt x="1331442" y="467132"/>
                </a:lnTo>
                <a:lnTo>
                  <a:pt x="1346414" y="518879"/>
                </a:lnTo>
                <a:lnTo>
                  <a:pt x="1357325" y="572224"/>
                </a:lnTo>
                <a:lnTo>
                  <a:pt x="1364001" y="626992"/>
                </a:lnTo>
                <a:lnTo>
                  <a:pt x="1366265" y="683006"/>
                </a:lnTo>
                <a:lnTo>
                  <a:pt x="1364001" y="739041"/>
                </a:lnTo>
                <a:lnTo>
                  <a:pt x="1357325" y="793829"/>
                </a:lnTo>
                <a:lnTo>
                  <a:pt x="1346414" y="847192"/>
                </a:lnTo>
                <a:lnTo>
                  <a:pt x="1331442" y="898956"/>
                </a:lnTo>
                <a:lnTo>
                  <a:pt x="1312586" y="948944"/>
                </a:lnTo>
                <a:lnTo>
                  <a:pt x="1290022" y="996981"/>
                </a:lnTo>
                <a:lnTo>
                  <a:pt x="1263924" y="1042891"/>
                </a:lnTo>
                <a:lnTo>
                  <a:pt x="1234470" y="1086498"/>
                </a:lnTo>
                <a:lnTo>
                  <a:pt x="1201834" y="1127627"/>
                </a:lnTo>
                <a:lnTo>
                  <a:pt x="1166193" y="1166101"/>
                </a:lnTo>
                <a:lnTo>
                  <a:pt x="1127722" y="1201745"/>
                </a:lnTo>
                <a:lnTo>
                  <a:pt x="1086596" y="1234383"/>
                </a:lnTo>
                <a:lnTo>
                  <a:pt x="1042992" y="1263840"/>
                </a:lnTo>
                <a:lnTo>
                  <a:pt x="997086" y="1289939"/>
                </a:lnTo>
                <a:lnTo>
                  <a:pt x="949053" y="1312506"/>
                </a:lnTo>
                <a:lnTo>
                  <a:pt x="899068" y="1331363"/>
                </a:lnTo>
                <a:lnTo>
                  <a:pt x="847308" y="1346336"/>
                </a:lnTo>
                <a:lnTo>
                  <a:pt x="793948" y="1357248"/>
                </a:lnTo>
                <a:lnTo>
                  <a:pt x="739165" y="1363925"/>
                </a:lnTo>
                <a:lnTo>
                  <a:pt x="683133" y="1366189"/>
                </a:lnTo>
                <a:lnTo>
                  <a:pt x="627100" y="1363925"/>
                </a:lnTo>
                <a:lnTo>
                  <a:pt x="572317" y="1357248"/>
                </a:lnTo>
                <a:lnTo>
                  <a:pt x="518957" y="1346336"/>
                </a:lnTo>
                <a:lnTo>
                  <a:pt x="467197" y="1331363"/>
                </a:lnTo>
                <a:lnTo>
                  <a:pt x="417212" y="1312506"/>
                </a:lnTo>
                <a:lnTo>
                  <a:pt x="369179" y="1289939"/>
                </a:lnTo>
                <a:lnTo>
                  <a:pt x="323273" y="1263840"/>
                </a:lnTo>
                <a:lnTo>
                  <a:pt x="279669" y="1234383"/>
                </a:lnTo>
                <a:lnTo>
                  <a:pt x="238543" y="1201745"/>
                </a:lnTo>
                <a:lnTo>
                  <a:pt x="200072" y="1166101"/>
                </a:lnTo>
                <a:lnTo>
                  <a:pt x="164431" y="1127627"/>
                </a:lnTo>
                <a:lnTo>
                  <a:pt x="131795" y="1086498"/>
                </a:lnTo>
                <a:lnTo>
                  <a:pt x="102341" y="1042891"/>
                </a:lnTo>
                <a:lnTo>
                  <a:pt x="76243" y="996981"/>
                </a:lnTo>
                <a:lnTo>
                  <a:pt x="53679" y="948944"/>
                </a:lnTo>
                <a:lnTo>
                  <a:pt x="34823" y="898956"/>
                </a:lnTo>
                <a:lnTo>
                  <a:pt x="19851" y="847192"/>
                </a:lnTo>
                <a:lnTo>
                  <a:pt x="8940" y="793829"/>
                </a:lnTo>
                <a:lnTo>
                  <a:pt x="2264" y="739041"/>
                </a:lnTo>
                <a:lnTo>
                  <a:pt x="0" y="6830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1032" y="5270173"/>
            <a:ext cx="73787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5080" indent="-175260">
              <a:lnSpc>
                <a:spcPts val="143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Smo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Citi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27550" y="4283455"/>
            <a:ext cx="438150" cy="404495"/>
          </a:xfrm>
          <a:custGeom>
            <a:avLst/>
            <a:gdLst/>
            <a:ahLst/>
            <a:cxnLst/>
            <a:rect l="l" t="t" r="r" b="b"/>
            <a:pathLst>
              <a:path w="438150" h="404495">
                <a:moveTo>
                  <a:pt x="378960" y="223774"/>
                </a:moveTo>
                <a:lnTo>
                  <a:pt x="87629" y="223774"/>
                </a:lnTo>
                <a:lnTo>
                  <a:pt x="147192" y="404241"/>
                </a:lnTo>
                <a:lnTo>
                  <a:pt x="409828" y="317500"/>
                </a:lnTo>
                <a:lnTo>
                  <a:pt x="378960" y="223774"/>
                </a:lnTo>
                <a:close/>
              </a:path>
              <a:path w="438150" h="404495">
                <a:moveTo>
                  <a:pt x="159512" y="0"/>
                </a:moveTo>
                <a:lnTo>
                  <a:pt x="0" y="252603"/>
                </a:lnTo>
                <a:lnTo>
                  <a:pt x="87629" y="223774"/>
                </a:lnTo>
                <a:lnTo>
                  <a:pt x="378960" y="223774"/>
                </a:lnTo>
                <a:lnTo>
                  <a:pt x="350392" y="137033"/>
                </a:lnTo>
                <a:lnTo>
                  <a:pt x="437896" y="108204"/>
                </a:lnTo>
                <a:lnTo>
                  <a:pt x="159512" y="0"/>
                </a:lnTo>
                <a:close/>
              </a:path>
            </a:pathLst>
          </a:custGeom>
          <a:solidFill>
            <a:srgbClr val="E2AC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33800" y="2781300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683133" y="0"/>
                </a:moveTo>
                <a:lnTo>
                  <a:pt x="627100" y="2264"/>
                </a:lnTo>
                <a:lnTo>
                  <a:pt x="572317" y="8940"/>
                </a:lnTo>
                <a:lnTo>
                  <a:pt x="518957" y="19851"/>
                </a:lnTo>
                <a:lnTo>
                  <a:pt x="467197" y="34823"/>
                </a:lnTo>
                <a:lnTo>
                  <a:pt x="417212" y="53679"/>
                </a:lnTo>
                <a:lnTo>
                  <a:pt x="369179" y="76243"/>
                </a:lnTo>
                <a:lnTo>
                  <a:pt x="323273" y="102341"/>
                </a:lnTo>
                <a:lnTo>
                  <a:pt x="279669" y="131795"/>
                </a:lnTo>
                <a:lnTo>
                  <a:pt x="238543" y="164431"/>
                </a:lnTo>
                <a:lnTo>
                  <a:pt x="200072" y="200072"/>
                </a:lnTo>
                <a:lnTo>
                  <a:pt x="164431" y="238543"/>
                </a:lnTo>
                <a:lnTo>
                  <a:pt x="131795" y="279669"/>
                </a:lnTo>
                <a:lnTo>
                  <a:pt x="102341" y="323273"/>
                </a:lnTo>
                <a:lnTo>
                  <a:pt x="76243" y="369179"/>
                </a:lnTo>
                <a:lnTo>
                  <a:pt x="53679" y="417212"/>
                </a:lnTo>
                <a:lnTo>
                  <a:pt x="34823" y="467197"/>
                </a:lnTo>
                <a:lnTo>
                  <a:pt x="19851" y="518957"/>
                </a:lnTo>
                <a:lnTo>
                  <a:pt x="8940" y="572317"/>
                </a:lnTo>
                <a:lnTo>
                  <a:pt x="2264" y="627100"/>
                </a:lnTo>
                <a:lnTo>
                  <a:pt x="0" y="683133"/>
                </a:lnTo>
                <a:lnTo>
                  <a:pt x="2264" y="739165"/>
                </a:lnTo>
                <a:lnTo>
                  <a:pt x="8940" y="793948"/>
                </a:lnTo>
                <a:lnTo>
                  <a:pt x="19851" y="847308"/>
                </a:lnTo>
                <a:lnTo>
                  <a:pt x="34823" y="899068"/>
                </a:lnTo>
                <a:lnTo>
                  <a:pt x="53679" y="949053"/>
                </a:lnTo>
                <a:lnTo>
                  <a:pt x="76243" y="997086"/>
                </a:lnTo>
                <a:lnTo>
                  <a:pt x="102341" y="1042992"/>
                </a:lnTo>
                <a:lnTo>
                  <a:pt x="131795" y="1086596"/>
                </a:lnTo>
                <a:lnTo>
                  <a:pt x="164431" y="1127722"/>
                </a:lnTo>
                <a:lnTo>
                  <a:pt x="200072" y="1166193"/>
                </a:lnTo>
                <a:lnTo>
                  <a:pt x="238543" y="1201834"/>
                </a:lnTo>
                <a:lnTo>
                  <a:pt x="279669" y="1234470"/>
                </a:lnTo>
                <a:lnTo>
                  <a:pt x="323273" y="1263924"/>
                </a:lnTo>
                <a:lnTo>
                  <a:pt x="369179" y="1290022"/>
                </a:lnTo>
                <a:lnTo>
                  <a:pt x="417212" y="1312586"/>
                </a:lnTo>
                <a:lnTo>
                  <a:pt x="467197" y="1331442"/>
                </a:lnTo>
                <a:lnTo>
                  <a:pt x="518957" y="1346414"/>
                </a:lnTo>
                <a:lnTo>
                  <a:pt x="572317" y="1357325"/>
                </a:lnTo>
                <a:lnTo>
                  <a:pt x="627100" y="1364001"/>
                </a:lnTo>
                <a:lnTo>
                  <a:pt x="683133" y="1366266"/>
                </a:lnTo>
                <a:lnTo>
                  <a:pt x="739165" y="1364001"/>
                </a:lnTo>
                <a:lnTo>
                  <a:pt x="793948" y="1357325"/>
                </a:lnTo>
                <a:lnTo>
                  <a:pt x="847308" y="1346414"/>
                </a:lnTo>
                <a:lnTo>
                  <a:pt x="899068" y="1331442"/>
                </a:lnTo>
                <a:lnTo>
                  <a:pt x="949053" y="1312586"/>
                </a:lnTo>
                <a:lnTo>
                  <a:pt x="997086" y="1290022"/>
                </a:lnTo>
                <a:lnTo>
                  <a:pt x="1042992" y="1263924"/>
                </a:lnTo>
                <a:lnTo>
                  <a:pt x="1086596" y="1234470"/>
                </a:lnTo>
                <a:lnTo>
                  <a:pt x="1127722" y="1201834"/>
                </a:lnTo>
                <a:lnTo>
                  <a:pt x="1166193" y="1166193"/>
                </a:lnTo>
                <a:lnTo>
                  <a:pt x="1201834" y="1127722"/>
                </a:lnTo>
                <a:lnTo>
                  <a:pt x="1234470" y="1086596"/>
                </a:lnTo>
                <a:lnTo>
                  <a:pt x="1263924" y="1042992"/>
                </a:lnTo>
                <a:lnTo>
                  <a:pt x="1290022" y="997086"/>
                </a:lnTo>
                <a:lnTo>
                  <a:pt x="1312586" y="949053"/>
                </a:lnTo>
                <a:lnTo>
                  <a:pt x="1331442" y="899068"/>
                </a:lnTo>
                <a:lnTo>
                  <a:pt x="1346414" y="847308"/>
                </a:lnTo>
                <a:lnTo>
                  <a:pt x="1357325" y="793948"/>
                </a:lnTo>
                <a:lnTo>
                  <a:pt x="1364001" y="739165"/>
                </a:lnTo>
                <a:lnTo>
                  <a:pt x="1366265" y="683133"/>
                </a:lnTo>
                <a:lnTo>
                  <a:pt x="1364001" y="627100"/>
                </a:lnTo>
                <a:lnTo>
                  <a:pt x="1357325" y="572317"/>
                </a:lnTo>
                <a:lnTo>
                  <a:pt x="1346414" y="518957"/>
                </a:lnTo>
                <a:lnTo>
                  <a:pt x="1331442" y="467197"/>
                </a:lnTo>
                <a:lnTo>
                  <a:pt x="1312586" y="417212"/>
                </a:lnTo>
                <a:lnTo>
                  <a:pt x="1290022" y="369179"/>
                </a:lnTo>
                <a:lnTo>
                  <a:pt x="1263924" y="323273"/>
                </a:lnTo>
                <a:lnTo>
                  <a:pt x="1234470" y="279669"/>
                </a:lnTo>
                <a:lnTo>
                  <a:pt x="1201834" y="238543"/>
                </a:lnTo>
                <a:lnTo>
                  <a:pt x="1166193" y="200072"/>
                </a:lnTo>
                <a:lnTo>
                  <a:pt x="1127722" y="164431"/>
                </a:lnTo>
                <a:lnTo>
                  <a:pt x="1086596" y="131795"/>
                </a:lnTo>
                <a:lnTo>
                  <a:pt x="1042992" y="102341"/>
                </a:lnTo>
                <a:lnTo>
                  <a:pt x="997086" y="76243"/>
                </a:lnTo>
                <a:lnTo>
                  <a:pt x="949053" y="53679"/>
                </a:lnTo>
                <a:lnTo>
                  <a:pt x="899068" y="34823"/>
                </a:lnTo>
                <a:lnTo>
                  <a:pt x="847308" y="19851"/>
                </a:lnTo>
                <a:lnTo>
                  <a:pt x="793948" y="8940"/>
                </a:lnTo>
                <a:lnTo>
                  <a:pt x="739165" y="2264"/>
                </a:lnTo>
                <a:lnTo>
                  <a:pt x="683133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800" y="2781300"/>
            <a:ext cx="1366520" cy="1366520"/>
          </a:xfrm>
          <a:custGeom>
            <a:avLst/>
            <a:gdLst/>
            <a:ahLst/>
            <a:cxnLst/>
            <a:rect l="l" t="t" r="r" b="b"/>
            <a:pathLst>
              <a:path w="1366520" h="1366520">
                <a:moveTo>
                  <a:pt x="0" y="683133"/>
                </a:moveTo>
                <a:lnTo>
                  <a:pt x="2264" y="627100"/>
                </a:lnTo>
                <a:lnTo>
                  <a:pt x="8940" y="572317"/>
                </a:lnTo>
                <a:lnTo>
                  <a:pt x="19851" y="518957"/>
                </a:lnTo>
                <a:lnTo>
                  <a:pt x="34823" y="467197"/>
                </a:lnTo>
                <a:lnTo>
                  <a:pt x="53679" y="417212"/>
                </a:lnTo>
                <a:lnTo>
                  <a:pt x="76243" y="369179"/>
                </a:lnTo>
                <a:lnTo>
                  <a:pt x="102341" y="323273"/>
                </a:lnTo>
                <a:lnTo>
                  <a:pt x="131795" y="279669"/>
                </a:lnTo>
                <a:lnTo>
                  <a:pt x="164431" y="238543"/>
                </a:lnTo>
                <a:lnTo>
                  <a:pt x="200072" y="200072"/>
                </a:lnTo>
                <a:lnTo>
                  <a:pt x="238543" y="164431"/>
                </a:lnTo>
                <a:lnTo>
                  <a:pt x="279669" y="131795"/>
                </a:lnTo>
                <a:lnTo>
                  <a:pt x="323273" y="102341"/>
                </a:lnTo>
                <a:lnTo>
                  <a:pt x="369179" y="76243"/>
                </a:lnTo>
                <a:lnTo>
                  <a:pt x="417212" y="53679"/>
                </a:lnTo>
                <a:lnTo>
                  <a:pt x="467197" y="34823"/>
                </a:lnTo>
                <a:lnTo>
                  <a:pt x="518957" y="19851"/>
                </a:lnTo>
                <a:lnTo>
                  <a:pt x="572317" y="8940"/>
                </a:lnTo>
                <a:lnTo>
                  <a:pt x="627100" y="2264"/>
                </a:lnTo>
                <a:lnTo>
                  <a:pt x="683133" y="0"/>
                </a:lnTo>
                <a:lnTo>
                  <a:pt x="739165" y="2264"/>
                </a:lnTo>
                <a:lnTo>
                  <a:pt x="793948" y="8940"/>
                </a:lnTo>
                <a:lnTo>
                  <a:pt x="847308" y="19851"/>
                </a:lnTo>
                <a:lnTo>
                  <a:pt x="899068" y="34823"/>
                </a:lnTo>
                <a:lnTo>
                  <a:pt x="949053" y="53679"/>
                </a:lnTo>
                <a:lnTo>
                  <a:pt x="997086" y="76243"/>
                </a:lnTo>
                <a:lnTo>
                  <a:pt x="1042992" y="102341"/>
                </a:lnTo>
                <a:lnTo>
                  <a:pt x="1086596" y="131795"/>
                </a:lnTo>
                <a:lnTo>
                  <a:pt x="1127722" y="164431"/>
                </a:lnTo>
                <a:lnTo>
                  <a:pt x="1166193" y="200072"/>
                </a:lnTo>
                <a:lnTo>
                  <a:pt x="1201834" y="238543"/>
                </a:lnTo>
                <a:lnTo>
                  <a:pt x="1234470" y="279669"/>
                </a:lnTo>
                <a:lnTo>
                  <a:pt x="1263924" y="323273"/>
                </a:lnTo>
                <a:lnTo>
                  <a:pt x="1290022" y="369179"/>
                </a:lnTo>
                <a:lnTo>
                  <a:pt x="1312586" y="417212"/>
                </a:lnTo>
                <a:lnTo>
                  <a:pt x="1331442" y="467197"/>
                </a:lnTo>
                <a:lnTo>
                  <a:pt x="1346414" y="518957"/>
                </a:lnTo>
                <a:lnTo>
                  <a:pt x="1357325" y="572317"/>
                </a:lnTo>
                <a:lnTo>
                  <a:pt x="1364001" y="627100"/>
                </a:lnTo>
                <a:lnTo>
                  <a:pt x="1366265" y="683133"/>
                </a:lnTo>
                <a:lnTo>
                  <a:pt x="1364001" y="739165"/>
                </a:lnTo>
                <a:lnTo>
                  <a:pt x="1357325" y="793948"/>
                </a:lnTo>
                <a:lnTo>
                  <a:pt x="1346414" y="847308"/>
                </a:lnTo>
                <a:lnTo>
                  <a:pt x="1331442" y="899068"/>
                </a:lnTo>
                <a:lnTo>
                  <a:pt x="1312586" y="949053"/>
                </a:lnTo>
                <a:lnTo>
                  <a:pt x="1290022" y="997086"/>
                </a:lnTo>
                <a:lnTo>
                  <a:pt x="1263924" y="1042992"/>
                </a:lnTo>
                <a:lnTo>
                  <a:pt x="1234470" y="1086596"/>
                </a:lnTo>
                <a:lnTo>
                  <a:pt x="1201834" y="1127722"/>
                </a:lnTo>
                <a:lnTo>
                  <a:pt x="1166193" y="1166193"/>
                </a:lnTo>
                <a:lnTo>
                  <a:pt x="1127722" y="1201834"/>
                </a:lnTo>
                <a:lnTo>
                  <a:pt x="1086596" y="1234470"/>
                </a:lnTo>
                <a:lnTo>
                  <a:pt x="1042992" y="1263924"/>
                </a:lnTo>
                <a:lnTo>
                  <a:pt x="997086" y="1290022"/>
                </a:lnTo>
                <a:lnTo>
                  <a:pt x="949053" y="1312586"/>
                </a:lnTo>
                <a:lnTo>
                  <a:pt x="899068" y="1331442"/>
                </a:lnTo>
                <a:lnTo>
                  <a:pt x="847308" y="1346414"/>
                </a:lnTo>
                <a:lnTo>
                  <a:pt x="793948" y="1357325"/>
                </a:lnTo>
                <a:lnTo>
                  <a:pt x="739165" y="1364001"/>
                </a:lnTo>
                <a:lnTo>
                  <a:pt x="683133" y="1366266"/>
                </a:lnTo>
                <a:lnTo>
                  <a:pt x="627100" y="1364001"/>
                </a:lnTo>
                <a:lnTo>
                  <a:pt x="572317" y="1357325"/>
                </a:lnTo>
                <a:lnTo>
                  <a:pt x="518957" y="1346414"/>
                </a:lnTo>
                <a:lnTo>
                  <a:pt x="467197" y="1331442"/>
                </a:lnTo>
                <a:lnTo>
                  <a:pt x="417212" y="1312586"/>
                </a:lnTo>
                <a:lnTo>
                  <a:pt x="369179" y="1290022"/>
                </a:lnTo>
                <a:lnTo>
                  <a:pt x="323273" y="1263924"/>
                </a:lnTo>
                <a:lnTo>
                  <a:pt x="279669" y="1234470"/>
                </a:lnTo>
                <a:lnTo>
                  <a:pt x="238543" y="1201834"/>
                </a:lnTo>
                <a:lnTo>
                  <a:pt x="200072" y="1166193"/>
                </a:lnTo>
                <a:lnTo>
                  <a:pt x="164431" y="1127722"/>
                </a:lnTo>
                <a:lnTo>
                  <a:pt x="131795" y="1086596"/>
                </a:lnTo>
                <a:lnTo>
                  <a:pt x="102341" y="1042992"/>
                </a:lnTo>
                <a:lnTo>
                  <a:pt x="76243" y="997086"/>
                </a:lnTo>
                <a:lnTo>
                  <a:pt x="53679" y="949053"/>
                </a:lnTo>
                <a:lnTo>
                  <a:pt x="34823" y="899068"/>
                </a:lnTo>
                <a:lnTo>
                  <a:pt x="19851" y="847308"/>
                </a:lnTo>
                <a:lnTo>
                  <a:pt x="8940" y="793948"/>
                </a:lnTo>
                <a:lnTo>
                  <a:pt x="2264" y="739165"/>
                </a:lnTo>
                <a:lnTo>
                  <a:pt x="0" y="6831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8882" y="3037894"/>
            <a:ext cx="817244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>
              <a:lnSpc>
                <a:spcPct val="138300"/>
              </a:lnSpc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Smo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ee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ac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3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  <a:p>
            <a:pPr marL="53340" marR="45720" indent="30480">
              <a:spcBef>
                <a:spcPts val="550"/>
              </a:spcBef>
            </a:pPr>
            <a:r>
              <a:rPr sz="1200" spc="-4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ar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and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ation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19675" y="2691257"/>
            <a:ext cx="377190" cy="406400"/>
          </a:xfrm>
          <a:custGeom>
            <a:avLst/>
            <a:gdLst/>
            <a:ahLst/>
            <a:cxnLst/>
            <a:rect l="l" t="t" r="r" b="b"/>
            <a:pathLst>
              <a:path w="377189" h="406400">
                <a:moveTo>
                  <a:pt x="95758" y="0"/>
                </a:moveTo>
                <a:lnTo>
                  <a:pt x="148716" y="75437"/>
                </a:lnTo>
                <a:lnTo>
                  <a:pt x="0" y="180085"/>
                </a:lnTo>
                <a:lnTo>
                  <a:pt x="159130" y="406400"/>
                </a:lnTo>
                <a:lnTo>
                  <a:pt x="307975" y="301751"/>
                </a:lnTo>
                <a:lnTo>
                  <a:pt x="365115" y="301751"/>
                </a:lnTo>
                <a:lnTo>
                  <a:pt x="377189" y="83946"/>
                </a:lnTo>
                <a:lnTo>
                  <a:pt x="95758" y="0"/>
                </a:lnTo>
                <a:close/>
              </a:path>
              <a:path w="377189" h="406400">
                <a:moveTo>
                  <a:pt x="365115" y="301751"/>
                </a:moveTo>
                <a:lnTo>
                  <a:pt x="307975" y="301751"/>
                </a:lnTo>
                <a:lnTo>
                  <a:pt x="360934" y="377189"/>
                </a:lnTo>
                <a:lnTo>
                  <a:pt x="365115" y="301751"/>
                </a:lnTo>
                <a:close/>
              </a:path>
            </a:pathLst>
          </a:custGeom>
          <a:solidFill>
            <a:srgbClr val="E2AC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05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015" y="1752854"/>
            <a:ext cx="1873250" cy="1997710"/>
          </a:xfrm>
          <a:custGeom>
            <a:avLst/>
            <a:gdLst/>
            <a:ahLst/>
            <a:cxnLst/>
            <a:rect l="l" t="t" r="r" b="b"/>
            <a:pathLst>
              <a:path w="1873250" h="1997710">
                <a:moveTo>
                  <a:pt x="1167130" y="1454404"/>
                </a:moveTo>
                <a:lnTo>
                  <a:pt x="878967" y="1751838"/>
                </a:lnTo>
                <a:lnTo>
                  <a:pt x="1128776" y="1997583"/>
                </a:lnTo>
                <a:lnTo>
                  <a:pt x="1139189" y="1851279"/>
                </a:lnTo>
                <a:lnTo>
                  <a:pt x="1202552" y="1834900"/>
                </a:lnTo>
                <a:lnTo>
                  <a:pt x="1263923" y="1814414"/>
                </a:lnTo>
                <a:lnTo>
                  <a:pt x="1323166" y="1789991"/>
                </a:lnTo>
                <a:lnTo>
                  <a:pt x="1380146" y="1761800"/>
                </a:lnTo>
                <a:lnTo>
                  <a:pt x="1434726" y="1730011"/>
                </a:lnTo>
                <a:lnTo>
                  <a:pt x="1486771" y="1694794"/>
                </a:lnTo>
                <a:lnTo>
                  <a:pt x="1536144" y="1656317"/>
                </a:lnTo>
                <a:lnTo>
                  <a:pt x="1582710" y="1614752"/>
                </a:lnTo>
                <a:lnTo>
                  <a:pt x="1598723" y="1598422"/>
                </a:lnTo>
                <a:lnTo>
                  <a:pt x="1156969" y="1598422"/>
                </a:lnTo>
                <a:lnTo>
                  <a:pt x="1167130" y="1454404"/>
                </a:lnTo>
                <a:close/>
              </a:path>
              <a:path w="1873250" h="1997710">
                <a:moveTo>
                  <a:pt x="1560645" y="239108"/>
                </a:moveTo>
                <a:lnTo>
                  <a:pt x="936368" y="239108"/>
                </a:lnTo>
                <a:lnTo>
                  <a:pt x="990857" y="241236"/>
                </a:lnTo>
                <a:lnTo>
                  <a:pt x="1044654" y="247585"/>
                </a:lnTo>
                <a:lnTo>
                  <a:pt x="1097531" y="258043"/>
                </a:lnTo>
                <a:lnTo>
                  <a:pt x="1149262" y="272495"/>
                </a:lnTo>
                <a:lnTo>
                  <a:pt x="1199620" y="290827"/>
                </a:lnTo>
                <a:lnTo>
                  <a:pt x="1248378" y="312928"/>
                </a:lnTo>
                <a:lnTo>
                  <a:pt x="1295309" y="338681"/>
                </a:lnTo>
                <a:lnTo>
                  <a:pt x="1340186" y="367975"/>
                </a:lnTo>
                <a:lnTo>
                  <a:pt x="1382782" y="400696"/>
                </a:lnTo>
                <a:lnTo>
                  <a:pt x="1422871" y="436730"/>
                </a:lnTo>
                <a:lnTo>
                  <a:pt x="1460226" y="475964"/>
                </a:lnTo>
                <a:lnTo>
                  <a:pt x="1494619" y="518283"/>
                </a:lnTo>
                <a:lnTo>
                  <a:pt x="1525824" y="563576"/>
                </a:lnTo>
                <a:lnTo>
                  <a:pt x="1553614" y="611727"/>
                </a:lnTo>
                <a:lnTo>
                  <a:pt x="1577761" y="662624"/>
                </a:lnTo>
                <a:lnTo>
                  <a:pt x="1598040" y="716153"/>
                </a:lnTo>
                <a:lnTo>
                  <a:pt x="1613934" y="771162"/>
                </a:lnTo>
                <a:lnTo>
                  <a:pt x="1625151" y="826386"/>
                </a:lnTo>
                <a:lnTo>
                  <a:pt x="1631807" y="881598"/>
                </a:lnTo>
                <a:lnTo>
                  <a:pt x="1634014" y="936571"/>
                </a:lnTo>
                <a:lnTo>
                  <a:pt x="1631886" y="991078"/>
                </a:lnTo>
                <a:lnTo>
                  <a:pt x="1625537" y="1044892"/>
                </a:lnTo>
                <a:lnTo>
                  <a:pt x="1615079" y="1097786"/>
                </a:lnTo>
                <a:lnTo>
                  <a:pt x="1600627" y="1149533"/>
                </a:lnTo>
                <a:lnTo>
                  <a:pt x="1582295" y="1199907"/>
                </a:lnTo>
                <a:lnTo>
                  <a:pt x="1560195" y="1248679"/>
                </a:lnTo>
                <a:lnTo>
                  <a:pt x="1534441" y="1295624"/>
                </a:lnTo>
                <a:lnTo>
                  <a:pt x="1505147" y="1340514"/>
                </a:lnTo>
                <a:lnTo>
                  <a:pt x="1472426" y="1383122"/>
                </a:lnTo>
                <a:lnTo>
                  <a:pt x="1436392" y="1423221"/>
                </a:lnTo>
                <a:lnTo>
                  <a:pt x="1397158" y="1460585"/>
                </a:lnTo>
                <a:lnTo>
                  <a:pt x="1354839" y="1494986"/>
                </a:lnTo>
                <a:lnTo>
                  <a:pt x="1309546" y="1526197"/>
                </a:lnTo>
                <a:lnTo>
                  <a:pt x="1261395" y="1553991"/>
                </a:lnTo>
                <a:lnTo>
                  <a:pt x="1210498" y="1578142"/>
                </a:lnTo>
                <a:lnTo>
                  <a:pt x="1156969" y="1598422"/>
                </a:lnTo>
                <a:lnTo>
                  <a:pt x="1598723" y="1598422"/>
                </a:lnTo>
                <a:lnTo>
                  <a:pt x="1626332" y="1570266"/>
                </a:lnTo>
                <a:lnTo>
                  <a:pt x="1666874" y="1523031"/>
                </a:lnTo>
                <a:lnTo>
                  <a:pt x="1704201" y="1473216"/>
                </a:lnTo>
                <a:lnTo>
                  <a:pt x="1738176" y="1420989"/>
                </a:lnTo>
                <a:lnTo>
                  <a:pt x="1768664" y="1366522"/>
                </a:lnTo>
                <a:lnTo>
                  <a:pt x="1795528" y="1309983"/>
                </a:lnTo>
                <a:lnTo>
                  <a:pt x="1818632" y="1251543"/>
                </a:lnTo>
                <a:lnTo>
                  <a:pt x="1837840" y="1191370"/>
                </a:lnTo>
                <a:lnTo>
                  <a:pt x="1853016" y="1129635"/>
                </a:lnTo>
                <a:lnTo>
                  <a:pt x="1864025" y="1066507"/>
                </a:lnTo>
                <a:lnTo>
                  <a:pt x="1870730" y="1002156"/>
                </a:lnTo>
                <a:lnTo>
                  <a:pt x="1872995" y="936751"/>
                </a:lnTo>
                <a:lnTo>
                  <a:pt x="1869891" y="859934"/>
                </a:lnTo>
                <a:lnTo>
                  <a:pt x="1860740" y="784826"/>
                </a:lnTo>
                <a:lnTo>
                  <a:pt x="1845782" y="711666"/>
                </a:lnTo>
                <a:lnTo>
                  <a:pt x="1825258" y="640697"/>
                </a:lnTo>
                <a:lnTo>
                  <a:pt x="1799409" y="572160"/>
                </a:lnTo>
                <a:lnTo>
                  <a:pt x="1768476" y="506297"/>
                </a:lnTo>
                <a:lnTo>
                  <a:pt x="1732700" y="443347"/>
                </a:lnTo>
                <a:lnTo>
                  <a:pt x="1692322" y="383554"/>
                </a:lnTo>
                <a:lnTo>
                  <a:pt x="1647583" y="327157"/>
                </a:lnTo>
                <a:lnTo>
                  <a:pt x="1598723" y="274399"/>
                </a:lnTo>
                <a:lnTo>
                  <a:pt x="1560645" y="239108"/>
                </a:lnTo>
                <a:close/>
              </a:path>
              <a:path w="1873250" h="1997710">
                <a:moveTo>
                  <a:pt x="936498" y="0"/>
                </a:moveTo>
                <a:lnTo>
                  <a:pt x="859682" y="3105"/>
                </a:lnTo>
                <a:lnTo>
                  <a:pt x="784579" y="12262"/>
                </a:lnTo>
                <a:lnTo>
                  <a:pt x="711428" y="27229"/>
                </a:lnTo>
                <a:lnTo>
                  <a:pt x="640470" y="47764"/>
                </a:lnTo>
                <a:lnTo>
                  <a:pt x="571946" y="73626"/>
                </a:lnTo>
                <a:lnTo>
                  <a:pt x="506097" y="104574"/>
                </a:lnTo>
                <a:lnTo>
                  <a:pt x="443165" y="140366"/>
                </a:lnTo>
                <a:lnTo>
                  <a:pt x="383389" y="180762"/>
                </a:lnTo>
                <a:lnTo>
                  <a:pt x="327011" y="225520"/>
                </a:lnTo>
                <a:lnTo>
                  <a:pt x="274272" y="274399"/>
                </a:lnTo>
                <a:lnTo>
                  <a:pt x="225412" y="327157"/>
                </a:lnTo>
                <a:lnTo>
                  <a:pt x="180673" y="383554"/>
                </a:lnTo>
                <a:lnTo>
                  <a:pt x="140295" y="443347"/>
                </a:lnTo>
                <a:lnTo>
                  <a:pt x="104519" y="506297"/>
                </a:lnTo>
                <a:lnTo>
                  <a:pt x="73586" y="572160"/>
                </a:lnTo>
                <a:lnTo>
                  <a:pt x="47737" y="640697"/>
                </a:lnTo>
                <a:lnTo>
                  <a:pt x="27213" y="711666"/>
                </a:lnTo>
                <a:lnTo>
                  <a:pt x="12255" y="784826"/>
                </a:lnTo>
                <a:lnTo>
                  <a:pt x="3104" y="859934"/>
                </a:lnTo>
                <a:lnTo>
                  <a:pt x="0" y="936751"/>
                </a:lnTo>
                <a:lnTo>
                  <a:pt x="239141" y="936751"/>
                </a:lnTo>
                <a:lnTo>
                  <a:pt x="240569" y="891987"/>
                </a:lnTo>
                <a:lnTo>
                  <a:pt x="244805" y="847831"/>
                </a:lnTo>
                <a:lnTo>
                  <a:pt x="251775" y="804387"/>
                </a:lnTo>
                <a:lnTo>
                  <a:pt x="261402" y="761758"/>
                </a:lnTo>
                <a:lnTo>
                  <a:pt x="273613" y="720048"/>
                </a:lnTo>
                <a:lnTo>
                  <a:pt x="288333" y="679360"/>
                </a:lnTo>
                <a:lnTo>
                  <a:pt x="305487" y="639799"/>
                </a:lnTo>
                <a:lnTo>
                  <a:pt x="325001" y="601467"/>
                </a:lnTo>
                <a:lnTo>
                  <a:pt x="346799" y="564469"/>
                </a:lnTo>
                <a:lnTo>
                  <a:pt x="370808" y="528907"/>
                </a:lnTo>
                <a:lnTo>
                  <a:pt x="396952" y="494885"/>
                </a:lnTo>
                <a:lnTo>
                  <a:pt x="425157" y="462507"/>
                </a:lnTo>
                <a:lnTo>
                  <a:pt x="455348" y="431876"/>
                </a:lnTo>
                <a:lnTo>
                  <a:pt x="487451" y="403096"/>
                </a:lnTo>
                <a:lnTo>
                  <a:pt x="521390" y="376271"/>
                </a:lnTo>
                <a:lnTo>
                  <a:pt x="557092" y="351503"/>
                </a:lnTo>
                <a:lnTo>
                  <a:pt x="594481" y="328897"/>
                </a:lnTo>
                <a:lnTo>
                  <a:pt x="633482" y="308555"/>
                </a:lnTo>
                <a:lnTo>
                  <a:pt x="674022" y="290582"/>
                </a:lnTo>
                <a:lnTo>
                  <a:pt x="716026" y="275082"/>
                </a:lnTo>
                <a:lnTo>
                  <a:pt x="771016" y="259188"/>
                </a:lnTo>
                <a:lnTo>
                  <a:pt x="826221" y="247971"/>
                </a:lnTo>
                <a:lnTo>
                  <a:pt x="881414" y="241315"/>
                </a:lnTo>
                <a:lnTo>
                  <a:pt x="936368" y="239108"/>
                </a:lnTo>
                <a:lnTo>
                  <a:pt x="1560645" y="239108"/>
                </a:lnTo>
                <a:lnTo>
                  <a:pt x="1545984" y="225520"/>
                </a:lnTo>
                <a:lnTo>
                  <a:pt x="1489606" y="180762"/>
                </a:lnTo>
                <a:lnTo>
                  <a:pt x="1429830" y="140366"/>
                </a:lnTo>
                <a:lnTo>
                  <a:pt x="1366898" y="104574"/>
                </a:lnTo>
                <a:lnTo>
                  <a:pt x="1301049" y="73626"/>
                </a:lnTo>
                <a:lnTo>
                  <a:pt x="1232525" y="47764"/>
                </a:lnTo>
                <a:lnTo>
                  <a:pt x="1161567" y="27229"/>
                </a:lnTo>
                <a:lnTo>
                  <a:pt x="1088416" y="12262"/>
                </a:lnTo>
                <a:lnTo>
                  <a:pt x="1013313" y="3105"/>
                </a:lnTo>
                <a:lnTo>
                  <a:pt x="936498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2015" y="1752854"/>
            <a:ext cx="1873250" cy="1997710"/>
          </a:xfrm>
          <a:custGeom>
            <a:avLst/>
            <a:gdLst/>
            <a:ahLst/>
            <a:cxnLst/>
            <a:rect l="l" t="t" r="r" b="b"/>
            <a:pathLst>
              <a:path w="1873250" h="1997710">
                <a:moveTo>
                  <a:pt x="0" y="936751"/>
                </a:moveTo>
                <a:lnTo>
                  <a:pt x="3104" y="859934"/>
                </a:lnTo>
                <a:lnTo>
                  <a:pt x="12255" y="784826"/>
                </a:lnTo>
                <a:lnTo>
                  <a:pt x="27213" y="711666"/>
                </a:lnTo>
                <a:lnTo>
                  <a:pt x="47737" y="640697"/>
                </a:lnTo>
                <a:lnTo>
                  <a:pt x="73586" y="572160"/>
                </a:lnTo>
                <a:lnTo>
                  <a:pt x="104519" y="506297"/>
                </a:lnTo>
                <a:lnTo>
                  <a:pt x="140295" y="443347"/>
                </a:lnTo>
                <a:lnTo>
                  <a:pt x="180673" y="383554"/>
                </a:lnTo>
                <a:lnTo>
                  <a:pt x="225412" y="327157"/>
                </a:lnTo>
                <a:lnTo>
                  <a:pt x="274272" y="274399"/>
                </a:lnTo>
                <a:lnTo>
                  <a:pt x="327011" y="225520"/>
                </a:lnTo>
                <a:lnTo>
                  <a:pt x="383389" y="180762"/>
                </a:lnTo>
                <a:lnTo>
                  <a:pt x="443165" y="140366"/>
                </a:lnTo>
                <a:lnTo>
                  <a:pt x="506097" y="104574"/>
                </a:lnTo>
                <a:lnTo>
                  <a:pt x="571946" y="73626"/>
                </a:lnTo>
                <a:lnTo>
                  <a:pt x="640470" y="47764"/>
                </a:lnTo>
                <a:lnTo>
                  <a:pt x="711428" y="27229"/>
                </a:lnTo>
                <a:lnTo>
                  <a:pt x="784579" y="12262"/>
                </a:lnTo>
                <a:lnTo>
                  <a:pt x="859682" y="3105"/>
                </a:lnTo>
                <a:lnTo>
                  <a:pt x="936498" y="0"/>
                </a:lnTo>
                <a:lnTo>
                  <a:pt x="1013313" y="3105"/>
                </a:lnTo>
                <a:lnTo>
                  <a:pt x="1088416" y="12262"/>
                </a:lnTo>
                <a:lnTo>
                  <a:pt x="1161567" y="27229"/>
                </a:lnTo>
                <a:lnTo>
                  <a:pt x="1232525" y="47764"/>
                </a:lnTo>
                <a:lnTo>
                  <a:pt x="1301049" y="73626"/>
                </a:lnTo>
                <a:lnTo>
                  <a:pt x="1366898" y="104574"/>
                </a:lnTo>
                <a:lnTo>
                  <a:pt x="1429830" y="140366"/>
                </a:lnTo>
                <a:lnTo>
                  <a:pt x="1489606" y="180762"/>
                </a:lnTo>
                <a:lnTo>
                  <a:pt x="1545984" y="225520"/>
                </a:lnTo>
                <a:lnTo>
                  <a:pt x="1598723" y="274399"/>
                </a:lnTo>
                <a:lnTo>
                  <a:pt x="1647583" y="327157"/>
                </a:lnTo>
                <a:lnTo>
                  <a:pt x="1692322" y="383554"/>
                </a:lnTo>
                <a:lnTo>
                  <a:pt x="1732700" y="443347"/>
                </a:lnTo>
                <a:lnTo>
                  <a:pt x="1768476" y="506297"/>
                </a:lnTo>
                <a:lnTo>
                  <a:pt x="1799409" y="572160"/>
                </a:lnTo>
                <a:lnTo>
                  <a:pt x="1825258" y="640697"/>
                </a:lnTo>
                <a:lnTo>
                  <a:pt x="1845782" y="711666"/>
                </a:lnTo>
                <a:lnTo>
                  <a:pt x="1860740" y="784826"/>
                </a:lnTo>
                <a:lnTo>
                  <a:pt x="1869891" y="859934"/>
                </a:lnTo>
                <a:lnTo>
                  <a:pt x="1872995" y="936751"/>
                </a:lnTo>
                <a:lnTo>
                  <a:pt x="1870730" y="1002156"/>
                </a:lnTo>
                <a:lnTo>
                  <a:pt x="1864025" y="1066507"/>
                </a:lnTo>
                <a:lnTo>
                  <a:pt x="1853016" y="1129635"/>
                </a:lnTo>
                <a:lnTo>
                  <a:pt x="1837840" y="1191370"/>
                </a:lnTo>
                <a:lnTo>
                  <a:pt x="1818632" y="1251543"/>
                </a:lnTo>
                <a:lnTo>
                  <a:pt x="1795528" y="1309983"/>
                </a:lnTo>
                <a:lnTo>
                  <a:pt x="1768664" y="1366522"/>
                </a:lnTo>
                <a:lnTo>
                  <a:pt x="1738176" y="1420989"/>
                </a:lnTo>
                <a:lnTo>
                  <a:pt x="1704201" y="1473216"/>
                </a:lnTo>
                <a:lnTo>
                  <a:pt x="1666874" y="1523031"/>
                </a:lnTo>
                <a:lnTo>
                  <a:pt x="1626332" y="1570266"/>
                </a:lnTo>
                <a:lnTo>
                  <a:pt x="1582710" y="1614752"/>
                </a:lnTo>
                <a:lnTo>
                  <a:pt x="1536144" y="1656317"/>
                </a:lnTo>
                <a:lnTo>
                  <a:pt x="1486771" y="1694794"/>
                </a:lnTo>
                <a:lnTo>
                  <a:pt x="1434726" y="1730011"/>
                </a:lnTo>
                <a:lnTo>
                  <a:pt x="1380146" y="1761800"/>
                </a:lnTo>
                <a:lnTo>
                  <a:pt x="1323166" y="1789991"/>
                </a:lnTo>
                <a:lnTo>
                  <a:pt x="1263923" y="1814414"/>
                </a:lnTo>
                <a:lnTo>
                  <a:pt x="1202552" y="1834900"/>
                </a:lnTo>
                <a:lnTo>
                  <a:pt x="1139189" y="1851279"/>
                </a:lnTo>
                <a:lnTo>
                  <a:pt x="1128776" y="1997583"/>
                </a:lnTo>
                <a:lnTo>
                  <a:pt x="878967" y="1751838"/>
                </a:lnTo>
                <a:lnTo>
                  <a:pt x="1167130" y="1454404"/>
                </a:lnTo>
                <a:lnTo>
                  <a:pt x="1156969" y="1598422"/>
                </a:lnTo>
                <a:lnTo>
                  <a:pt x="1210498" y="1578142"/>
                </a:lnTo>
                <a:lnTo>
                  <a:pt x="1261395" y="1553991"/>
                </a:lnTo>
                <a:lnTo>
                  <a:pt x="1309546" y="1526197"/>
                </a:lnTo>
                <a:lnTo>
                  <a:pt x="1354839" y="1494986"/>
                </a:lnTo>
                <a:lnTo>
                  <a:pt x="1397158" y="1460585"/>
                </a:lnTo>
                <a:lnTo>
                  <a:pt x="1436392" y="1423221"/>
                </a:lnTo>
                <a:lnTo>
                  <a:pt x="1472426" y="1383122"/>
                </a:lnTo>
                <a:lnTo>
                  <a:pt x="1505147" y="1340514"/>
                </a:lnTo>
                <a:lnTo>
                  <a:pt x="1534441" y="1295624"/>
                </a:lnTo>
                <a:lnTo>
                  <a:pt x="1560195" y="1248679"/>
                </a:lnTo>
                <a:lnTo>
                  <a:pt x="1582295" y="1199907"/>
                </a:lnTo>
                <a:lnTo>
                  <a:pt x="1600627" y="1149533"/>
                </a:lnTo>
                <a:lnTo>
                  <a:pt x="1615079" y="1097786"/>
                </a:lnTo>
                <a:lnTo>
                  <a:pt x="1625537" y="1044892"/>
                </a:lnTo>
                <a:lnTo>
                  <a:pt x="1631886" y="991078"/>
                </a:lnTo>
                <a:lnTo>
                  <a:pt x="1634014" y="936571"/>
                </a:lnTo>
                <a:lnTo>
                  <a:pt x="1631807" y="881598"/>
                </a:lnTo>
                <a:lnTo>
                  <a:pt x="1625151" y="826386"/>
                </a:lnTo>
                <a:lnTo>
                  <a:pt x="1613934" y="771162"/>
                </a:lnTo>
                <a:lnTo>
                  <a:pt x="1598040" y="716153"/>
                </a:lnTo>
                <a:lnTo>
                  <a:pt x="1577761" y="662624"/>
                </a:lnTo>
                <a:lnTo>
                  <a:pt x="1553614" y="611727"/>
                </a:lnTo>
                <a:lnTo>
                  <a:pt x="1525824" y="563576"/>
                </a:lnTo>
                <a:lnTo>
                  <a:pt x="1494619" y="518283"/>
                </a:lnTo>
                <a:lnTo>
                  <a:pt x="1460226" y="475964"/>
                </a:lnTo>
                <a:lnTo>
                  <a:pt x="1422871" y="436730"/>
                </a:lnTo>
                <a:lnTo>
                  <a:pt x="1382782" y="400696"/>
                </a:lnTo>
                <a:lnTo>
                  <a:pt x="1340186" y="367975"/>
                </a:lnTo>
                <a:lnTo>
                  <a:pt x="1295309" y="338681"/>
                </a:lnTo>
                <a:lnTo>
                  <a:pt x="1248378" y="312928"/>
                </a:lnTo>
                <a:lnTo>
                  <a:pt x="1199620" y="290827"/>
                </a:lnTo>
                <a:lnTo>
                  <a:pt x="1149262" y="272495"/>
                </a:lnTo>
                <a:lnTo>
                  <a:pt x="1097531" y="258043"/>
                </a:lnTo>
                <a:lnTo>
                  <a:pt x="1044654" y="247585"/>
                </a:lnTo>
                <a:lnTo>
                  <a:pt x="990857" y="241236"/>
                </a:lnTo>
                <a:lnTo>
                  <a:pt x="936368" y="239108"/>
                </a:lnTo>
                <a:lnTo>
                  <a:pt x="881414" y="241315"/>
                </a:lnTo>
                <a:lnTo>
                  <a:pt x="826221" y="247971"/>
                </a:lnTo>
                <a:lnTo>
                  <a:pt x="771016" y="259188"/>
                </a:lnTo>
                <a:lnTo>
                  <a:pt x="716026" y="275082"/>
                </a:lnTo>
                <a:lnTo>
                  <a:pt x="674022" y="290582"/>
                </a:lnTo>
                <a:lnTo>
                  <a:pt x="633482" y="308555"/>
                </a:lnTo>
                <a:lnTo>
                  <a:pt x="594481" y="328897"/>
                </a:lnTo>
                <a:lnTo>
                  <a:pt x="557092" y="351503"/>
                </a:lnTo>
                <a:lnTo>
                  <a:pt x="521390" y="376271"/>
                </a:lnTo>
                <a:lnTo>
                  <a:pt x="487451" y="403096"/>
                </a:lnTo>
                <a:lnTo>
                  <a:pt x="455348" y="431876"/>
                </a:lnTo>
                <a:lnTo>
                  <a:pt x="425157" y="462507"/>
                </a:lnTo>
                <a:lnTo>
                  <a:pt x="396952" y="494885"/>
                </a:lnTo>
                <a:lnTo>
                  <a:pt x="370808" y="528907"/>
                </a:lnTo>
                <a:lnTo>
                  <a:pt x="346799" y="564469"/>
                </a:lnTo>
                <a:lnTo>
                  <a:pt x="325001" y="601467"/>
                </a:lnTo>
                <a:lnTo>
                  <a:pt x="305487" y="639799"/>
                </a:lnTo>
                <a:lnTo>
                  <a:pt x="288333" y="679360"/>
                </a:lnTo>
                <a:lnTo>
                  <a:pt x="273613" y="720048"/>
                </a:lnTo>
                <a:lnTo>
                  <a:pt x="261402" y="761758"/>
                </a:lnTo>
                <a:lnTo>
                  <a:pt x="251775" y="804387"/>
                </a:lnTo>
                <a:lnTo>
                  <a:pt x="244805" y="847831"/>
                </a:lnTo>
                <a:lnTo>
                  <a:pt x="240569" y="891987"/>
                </a:lnTo>
                <a:lnTo>
                  <a:pt x="239141" y="936751"/>
                </a:lnTo>
                <a:lnTo>
                  <a:pt x="0" y="9367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9822" y="2516051"/>
            <a:ext cx="89471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1430"/>
              </a:lnSpc>
            </a:pPr>
            <a:r>
              <a:rPr sz="1200" spc="-135" dirty="0">
                <a:solidFill>
                  <a:prstClr val="black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o</a:t>
            </a:r>
            <a:r>
              <a:rPr sz="1200" spc="-20" dirty="0">
                <a:solidFill>
                  <a:prstClr val="black"/>
                </a:solidFill>
                <a:latin typeface="Segoe UI"/>
                <a:cs typeface="Segoe UI"/>
              </a:rPr>
              <a:t>b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ac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c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o-f</a:t>
            </a:r>
            <a:r>
              <a:rPr sz="1200" spc="-20" dirty="0">
                <a:solidFill>
                  <a:prstClr val="black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 Sc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hoo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ls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6973" y="3004813"/>
            <a:ext cx="1598930" cy="1997710"/>
          </a:xfrm>
          <a:custGeom>
            <a:avLst/>
            <a:gdLst/>
            <a:ahLst/>
            <a:cxnLst/>
            <a:rect l="l" t="t" r="r" b="b"/>
            <a:pathLst>
              <a:path w="1598929" h="1997710">
                <a:moveTo>
                  <a:pt x="913476" y="0"/>
                </a:moveTo>
                <a:lnTo>
                  <a:pt x="839765" y="4695"/>
                </a:lnTo>
                <a:lnTo>
                  <a:pt x="767277" y="15117"/>
                </a:lnTo>
                <a:lnTo>
                  <a:pt x="696299" y="31083"/>
                </a:lnTo>
                <a:lnTo>
                  <a:pt x="627120" y="52408"/>
                </a:lnTo>
                <a:lnTo>
                  <a:pt x="560026" y="78909"/>
                </a:lnTo>
                <a:lnTo>
                  <a:pt x="495305" y="110403"/>
                </a:lnTo>
                <a:lnTo>
                  <a:pt x="433243" y="146707"/>
                </a:lnTo>
                <a:lnTo>
                  <a:pt x="374128" y="187638"/>
                </a:lnTo>
                <a:lnTo>
                  <a:pt x="318248" y="233011"/>
                </a:lnTo>
                <a:lnTo>
                  <a:pt x="265889" y="282644"/>
                </a:lnTo>
                <a:lnTo>
                  <a:pt x="217339" y="336353"/>
                </a:lnTo>
                <a:lnTo>
                  <a:pt x="172885" y="393954"/>
                </a:lnTo>
                <a:lnTo>
                  <a:pt x="132814" y="455266"/>
                </a:lnTo>
                <a:lnTo>
                  <a:pt x="97415" y="520103"/>
                </a:lnTo>
                <a:lnTo>
                  <a:pt x="66973" y="588284"/>
                </a:lnTo>
                <a:lnTo>
                  <a:pt x="41776" y="659624"/>
                </a:lnTo>
                <a:lnTo>
                  <a:pt x="22112" y="733939"/>
                </a:lnTo>
                <a:lnTo>
                  <a:pt x="8528" y="809617"/>
                </a:lnTo>
                <a:lnTo>
                  <a:pt x="1218" y="884935"/>
                </a:lnTo>
                <a:lnTo>
                  <a:pt x="0" y="959605"/>
                </a:lnTo>
                <a:lnTo>
                  <a:pt x="4690" y="1033339"/>
                </a:lnTo>
                <a:lnTo>
                  <a:pt x="15105" y="1105851"/>
                </a:lnTo>
                <a:lnTo>
                  <a:pt x="31063" y="1176852"/>
                </a:lnTo>
                <a:lnTo>
                  <a:pt x="52380" y="1246055"/>
                </a:lnTo>
                <a:lnTo>
                  <a:pt x="78872" y="1313171"/>
                </a:lnTo>
                <a:lnTo>
                  <a:pt x="110357" y="1377914"/>
                </a:lnTo>
                <a:lnTo>
                  <a:pt x="146651" y="1439996"/>
                </a:lnTo>
                <a:lnTo>
                  <a:pt x="187572" y="1499129"/>
                </a:lnTo>
                <a:lnTo>
                  <a:pt x="232936" y="1555025"/>
                </a:lnTo>
                <a:lnTo>
                  <a:pt x="282560" y="1607397"/>
                </a:lnTo>
                <a:lnTo>
                  <a:pt x="336261" y="1655957"/>
                </a:lnTo>
                <a:lnTo>
                  <a:pt x="393855" y="1700417"/>
                </a:lnTo>
                <a:lnTo>
                  <a:pt x="455160" y="1740491"/>
                </a:lnTo>
                <a:lnTo>
                  <a:pt x="519992" y="1775889"/>
                </a:lnTo>
                <a:lnTo>
                  <a:pt x="588168" y="1806325"/>
                </a:lnTo>
                <a:lnTo>
                  <a:pt x="659505" y="1831511"/>
                </a:lnTo>
                <a:lnTo>
                  <a:pt x="733820" y="1851158"/>
                </a:lnTo>
                <a:lnTo>
                  <a:pt x="744234" y="1997589"/>
                </a:lnTo>
                <a:lnTo>
                  <a:pt x="994043" y="1751717"/>
                </a:lnTo>
                <a:lnTo>
                  <a:pt x="845532" y="1598428"/>
                </a:lnTo>
                <a:lnTo>
                  <a:pt x="716040" y="1598428"/>
                </a:lnTo>
                <a:lnTo>
                  <a:pt x="700700" y="1593109"/>
                </a:lnTo>
                <a:lnTo>
                  <a:pt x="655581" y="1575073"/>
                </a:lnTo>
                <a:lnTo>
                  <a:pt x="611930" y="1553991"/>
                </a:lnTo>
                <a:lnTo>
                  <a:pt x="569895" y="1529960"/>
                </a:lnTo>
                <a:lnTo>
                  <a:pt x="529626" y="1503073"/>
                </a:lnTo>
                <a:lnTo>
                  <a:pt x="491272" y="1473428"/>
                </a:lnTo>
                <a:lnTo>
                  <a:pt x="454983" y="1441118"/>
                </a:lnTo>
                <a:lnTo>
                  <a:pt x="404570" y="1387684"/>
                </a:lnTo>
                <a:lnTo>
                  <a:pt x="369853" y="1343311"/>
                </a:lnTo>
                <a:lnTo>
                  <a:pt x="339221" y="1296909"/>
                </a:lnTo>
                <a:lnTo>
                  <a:pt x="312674" y="1248730"/>
                </a:lnTo>
                <a:lnTo>
                  <a:pt x="290211" y="1199029"/>
                </a:lnTo>
                <a:lnTo>
                  <a:pt x="271833" y="1148059"/>
                </a:lnTo>
                <a:lnTo>
                  <a:pt x="257540" y="1096075"/>
                </a:lnTo>
                <a:lnTo>
                  <a:pt x="247332" y="1043329"/>
                </a:lnTo>
                <a:lnTo>
                  <a:pt x="241209" y="990075"/>
                </a:lnTo>
                <a:lnTo>
                  <a:pt x="239171" y="936568"/>
                </a:lnTo>
                <a:lnTo>
                  <a:pt x="241218" y="883061"/>
                </a:lnTo>
                <a:lnTo>
                  <a:pt x="247351" y="829807"/>
                </a:lnTo>
                <a:lnTo>
                  <a:pt x="257569" y="777061"/>
                </a:lnTo>
                <a:lnTo>
                  <a:pt x="271873" y="725076"/>
                </a:lnTo>
                <a:lnTo>
                  <a:pt x="290263" y="674107"/>
                </a:lnTo>
                <a:lnTo>
                  <a:pt x="312738" y="624405"/>
                </a:lnTo>
                <a:lnTo>
                  <a:pt x="339299" y="576227"/>
                </a:lnTo>
                <a:lnTo>
                  <a:pt x="369946" y="529824"/>
                </a:lnTo>
                <a:lnTo>
                  <a:pt x="404679" y="485452"/>
                </a:lnTo>
                <a:lnTo>
                  <a:pt x="443498" y="443363"/>
                </a:lnTo>
                <a:lnTo>
                  <a:pt x="485569" y="404562"/>
                </a:lnTo>
                <a:lnTo>
                  <a:pt x="529925" y="369846"/>
                </a:lnTo>
                <a:lnTo>
                  <a:pt x="576312" y="339214"/>
                </a:lnTo>
                <a:lnTo>
                  <a:pt x="624477" y="312666"/>
                </a:lnTo>
                <a:lnTo>
                  <a:pt x="674166" y="290203"/>
                </a:lnTo>
                <a:lnTo>
                  <a:pt x="725124" y="271825"/>
                </a:lnTo>
                <a:lnTo>
                  <a:pt x="777098" y="257532"/>
                </a:lnTo>
                <a:lnTo>
                  <a:pt x="829834" y="247324"/>
                </a:lnTo>
                <a:lnTo>
                  <a:pt x="883078" y="241201"/>
                </a:lnTo>
                <a:lnTo>
                  <a:pt x="936576" y="239163"/>
                </a:lnTo>
                <a:lnTo>
                  <a:pt x="1561636" y="239163"/>
                </a:lnTo>
                <a:lnTo>
                  <a:pt x="1560001" y="237662"/>
                </a:lnTo>
                <a:lnTo>
                  <a:pt x="1519293" y="203375"/>
                </a:lnTo>
                <a:lnTo>
                  <a:pt x="1476806" y="171528"/>
                </a:lnTo>
                <a:lnTo>
                  <a:pt x="1432654" y="142183"/>
                </a:lnTo>
                <a:lnTo>
                  <a:pt x="1386949" y="115402"/>
                </a:lnTo>
                <a:lnTo>
                  <a:pt x="1339804" y="91245"/>
                </a:lnTo>
                <a:lnTo>
                  <a:pt x="1291332" y="69776"/>
                </a:lnTo>
                <a:lnTo>
                  <a:pt x="1241644" y="51054"/>
                </a:lnTo>
                <a:lnTo>
                  <a:pt x="1190855" y="35143"/>
                </a:lnTo>
                <a:lnTo>
                  <a:pt x="1139077" y="22104"/>
                </a:lnTo>
                <a:lnTo>
                  <a:pt x="1063419" y="8521"/>
                </a:lnTo>
                <a:lnTo>
                  <a:pt x="988123" y="1214"/>
                </a:lnTo>
                <a:lnTo>
                  <a:pt x="913476" y="0"/>
                </a:lnTo>
                <a:close/>
              </a:path>
              <a:path w="1598929" h="1997710">
                <a:moveTo>
                  <a:pt x="705880" y="1454283"/>
                </a:moveTo>
                <a:lnTo>
                  <a:pt x="716040" y="1598428"/>
                </a:lnTo>
                <a:lnTo>
                  <a:pt x="845532" y="1598428"/>
                </a:lnTo>
                <a:lnTo>
                  <a:pt x="705880" y="1454283"/>
                </a:lnTo>
                <a:close/>
              </a:path>
              <a:path w="1598929" h="1997710">
                <a:moveTo>
                  <a:pt x="1561636" y="239163"/>
                </a:moveTo>
                <a:lnTo>
                  <a:pt x="936576" y="239163"/>
                </a:lnTo>
                <a:lnTo>
                  <a:pt x="990073" y="241211"/>
                </a:lnTo>
                <a:lnTo>
                  <a:pt x="1043317" y="247343"/>
                </a:lnTo>
                <a:lnTo>
                  <a:pt x="1096053" y="257562"/>
                </a:lnTo>
                <a:lnTo>
                  <a:pt x="1148027" y="271866"/>
                </a:lnTo>
                <a:lnTo>
                  <a:pt x="1198985" y="290255"/>
                </a:lnTo>
                <a:lnTo>
                  <a:pt x="1248674" y="312730"/>
                </a:lnTo>
                <a:lnTo>
                  <a:pt x="1296839" y="339291"/>
                </a:lnTo>
                <a:lnTo>
                  <a:pt x="1343227" y="369938"/>
                </a:lnTo>
                <a:lnTo>
                  <a:pt x="1387583" y="404671"/>
                </a:lnTo>
                <a:lnTo>
                  <a:pt x="1429653" y="443490"/>
                </a:lnTo>
                <a:lnTo>
                  <a:pt x="1598817" y="274326"/>
                </a:lnTo>
                <a:lnTo>
                  <a:pt x="1579652" y="255701"/>
                </a:lnTo>
                <a:lnTo>
                  <a:pt x="1561636" y="239163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6973" y="3004813"/>
            <a:ext cx="1598930" cy="1997710"/>
          </a:xfrm>
          <a:custGeom>
            <a:avLst/>
            <a:gdLst/>
            <a:ahLst/>
            <a:cxnLst/>
            <a:rect l="l" t="t" r="r" b="b"/>
            <a:pathLst>
              <a:path w="1598929" h="1997710">
                <a:moveTo>
                  <a:pt x="1598817" y="274326"/>
                </a:moveTo>
                <a:lnTo>
                  <a:pt x="1429653" y="443490"/>
                </a:lnTo>
                <a:lnTo>
                  <a:pt x="1387583" y="404671"/>
                </a:lnTo>
                <a:lnTo>
                  <a:pt x="1343227" y="369938"/>
                </a:lnTo>
                <a:lnTo>
                  <a:pt x="1296839" y="339291"/>
                </a:lnTo>
                <a:lnTo>
                  <a:pt x="1248674" y="312730"/>
                </a:lnTo>
                <a:lnTo>
                  <a:pt x="1198985" y="290255"/>
                </a:lnTo>
                <a:lnTo>
                  <a:pt x="1148027" y="271866"/>
                </a:lnTo>
                <a:lnTo>
                  <a:pt x="1096053" y="257562"/>
                </a:lnTo>
                <a:lnTo>
                  <a:pt x="1043317" y="247343"/>
                </a:lnTo>
                <a:lnTo>
                  <a:pt x="990073" y="241211"/>
                </a:lnTo>
                <a:lnTo>
                  <a:pt x="936576" y="239163"/>
                </a:lnTo>
                <a:lnTo>
                  <a:pt x="883078" y="241201"/>
                </a:lnTo>
                <a:lnTo>
                  <a:pt x="829834" y="247324"/>
                </a:lnTo>
                <a:lnTo>
                  <a:pt x="777098" y="257532"/>
                </a:lnTo>
                <a:lnTo>
                  <a:pt x="725124" y="271825"/>
                </a:lnTo>
                <a:lnTo>
                  <a:pt x="674166" y="290203"/>
                </a:lnTo>
                <a:lnTo>
                  <a:pt x="624477" y="312666"/>
                </a:lnTo>
                <a:lnTo>
                  <a:pt x="576312" y="339214"/>
                </a:lnTo>
                <a:lnTo>
                  <a:pt x="529925" y="369846"/>
                </a:lnTo>
                <a:lnTo>
                  <a:pt x="485569" y="404562"/>
                </a:lnTo>
                <a:lnTo>
                  <a:pt x="443498" y="443363"/>
                </a:lnTo>
                <a:lnTo>
                  <a:pt x="404679" y="485452"/>
                </a:lnTo>
                <a:lnTo>
                  <a:pt x="369946" y="529824"/>
                </a:lnTo>
                <a:lnTo>
                  <a:pt x="339299" y="576227"/>
                </a:lnTo>
                <a:lnTo>
                  <a:pt x="312738" y="624405"/>
                </a:lnTo>
                <a:lnTo>
                  <a:pt x="290263" y="674107"/>
                </a:lnTo>
                <a:lnTo>
                  <a:pt x="271873" y="725076"/>
                </a:lnTo>
                <a:lnTo>
                  <a:pt x="257569" y="777061"/>
                </a:lnTo>
                <a:lnTo>
                  <a:pt x="247351" y="829807"/>
                </a:lnTo>
                <a:lnTo>
                  <a:pt x="241218" y="883061"/>
                </a:lnTo>
                <a:lnTo>
                  <a:pt x="239171" y="936568"/>
                </a:lnTo>
                <a:lnTo>
                  <a:pt x="241209" y="990075"/>
                </a:lnTo>
                <a:lnTo>
                  <a:pt x="247332" y="1043329"/>
                </a:lnTo>
                <a:lnTo>
                  <a:pt x="257540" y="1096075"/>
                </a:lnTo>
                <a:lnTo>
                  <a:pt x="271833" y="1148059"/>
                </a:lnTo>
                <a:lnTo>
                  <a:pt x="290211" y="1199029"/>
                </a:lnTo>
                <a:lnTo>
                  <a:pt x="312674" y="1248730"/>
                </a:lnTo>
                <a:lnTo>
                  <a:pt x="339221" y="1296909"/>
                </a:lnTo>
                <a:lnTo>
                  <a:pt x="369853" y="1343311"/>
                </a:lnTo>
                <a:lnTo>
                  <a:pt x="404570" y="1387684"/>
                </a:lnTo>
                <a:lnTo>
                  <a:pt x="443371" y="1429772"/>
                </a:lnTo>
                <a:lnTo>
                  <a:pt x="478939" y="1462949"/>
                </a:lnTo>
                <a:lnTo>
                  <a:pt x="516621" y="1493494"/>
                </a:lnTo>
                <a:lnTo>
                  <a:pt x="556268" y="1521310"/>
                </a:lnTo>
                <a:lnTo>
                  <a:pt x="597731" y="1546304"/>
                </a:lnTo>
                <a:lnTo>
                  <a:pt x="640860" y="1568379"/>
                </a:lnTo>
                <a:lnTo>
                  <a:pt x="685507" y="1587441"/>
                </a:lnTo>
                <a:lnTo>
                  <a:pt x="716040" y="1598428"/>
                </a:lnTo>
                <a:lnTo>
                  <a:pt x="705880" y="1454283"/>
                </a:lnTo>
                <a:lnTo>
                  <a:pt x="994043" y="1751717"/>
                </a:lnTo>
                <a:lnTo>
                  <a:pt x="744234" y="1997589"/>
                </a:lnTo>
                <a:lnTo>
                  <a:pt x="733820" y="1851158"/>
                </a:lnTo>
                <a:lnTo>
                  <a:pt x="659505" y="1831511"/>
                </a:lnTo>
                <a:lnTo>
                  <a:pt x="588168" y="1806325"/>
                </a:lnTo>
                <a:lnTo>
                  <a:pt x="519992" y="1775889"/>
                </a:lnTo>
                <a:lnTo>
                  <a:pt x="455160" y="1740491"/>
                </a:lnTo>
                <a:lnTo>
                  <a:pt x="393855" y="1700417"/>
                </a:lnTo>
                <a:lnTo>
                  <a:pt x="336261" y="1655957"/>
                </a:lnTo>
                <a:lnTo>
                  <a:pt x="282560" y="1607397"/>
                </a:lnTo>
                <a:lnTo>
                  <a:pt x="232936" y="1555025"/>
                </a:lnTo>
                <a:lnTo>
                  <a:pt x="187572" y="1499129"/>
                </a:lnTo>
                <a:lnTo>
                  <a:pt x="146651" y="1439996"/>
                </a:lnTo>
                <a:lnTo>
                  <a:pt x="110357" y="1377914"/>
                </a:lnTo>
                <a:lnTo>
                  <a:pt x="78872" y="1313171"/>
                </a:lnTo>
                <a:lnTo>
                  <a:pt x="52380" y="1246055"/>
                </a:lnTo>
                <a:lnTo>
                  <a:pt x="31063" y="1176852"/>
                </a:lnTo>
                <a:lnTo>
                  <a:pt x="15105" y="1105851"/>
                </a:lnTo>
                <a:lnTo>
                  <a:pt x="4690" y="1033339"/>
                </a:lnTo>
                <a:lnTo>
                  <a:pt x="0" y="959605"/>
                </a:lnTo>
                <a:lnTo>
                  <a:pt x="1218" y="884935"/>
                </a:lnTo>
                <a:lnTo>
                  <a:pt x="8528" y="809617"/>
                </a:lnTo>
                <a:lnTo>
                  <a:pt x="22112" y="733939"/>
                </a:lnTo>
                <a:lnTo>
                  <a:pt x="41776" y="659624"/>
                </a:lnTo>
                <a:lnTo>
                  <a:pt x="66973" y="588284"/>
                </a:lnTo>
                <a:lnTo>
                  <a:pt x="97415" y="520103"/>
                </a:lnTo>
                <a:lnTo>
                  <a:pt x="132814" y="455266"/>
                </a:lnTo>
                <a:lnTo>
                  <a:pt x="172885" y="393954"/>
                </a:lnTo>
                <a:lnTo>
                  <a:pt x="217339" y="336353"/>
                </a:lnTo>
                <a:lnTo>
                  <a:pt x="265889" y="282644"/>
                </a:lnTo>
                <a:lnTo>
                  <a:pt x="318248" y="233011"/>
                </a:lnTo>
                <a:lnTo>
                  <a:pt x="374128" y="187638"/>
                </a:lnTo>
                <a:lnTo>
                  <a:pt x="433243" y="146707"/>
                </a:lnTo>
                <a:lnTo>
                  <a:pt x="495305" y="110403"/>
                </a:lnTo>
                <a:lnTo>
                  <a:pt x="560026" y="78909"/>
                </a:lnTo>
                <a:lnTo>
                  <a:pt x="627120" y="52408"/>
                </a:lnTo>
                <a:lnTo>
                  <a:pt x="696299" y="31083"/>
                </a:lnTo>
                <a:lnTo>
                  <a:pt x="767277" y="15117"/>
                </a:lnTo>
                <a:lnTo>
                  <a:pt x="839765" y="4695"/>
                </a:lnTo>
                <a:lnTo>
                  <a:pt x="913476" y="0"/>
                </a:lnTo>
                <a:lnTo>
                  <a:pt x="988123" y="1214"/>
                </a:lnTo>
                <a:lnTo>
                  <a:pt x="1063419" y="8521"/>
                </a:lnTo>
                <a:lnTo>
                  <a:pt x="1139077" y="22104"/>
                </a:lnTo>
                <a:lnTo>
                  <a:pt x="1190855" y="35143"/>
                </a:lnTo>
                <a:lnTo>
                  <a:pt x="1241644" y="51054"/>
                </a:lnTo>
                <a:lnTo>
                  <a:pt x="1291332" y="69776"/>
                </a:lnTo>
                <a:lnTo>
                  <a:pt x="1339804" y="91245"/>
                </a:lnTo>
                <a:lnTo>
                  <a:pt x="1386949" y="115402"/>
                </a:lnTo>
                <a:lnTo>
                  <a:pt x="1432654" y="142183"/>
                </a:lnTo>
                <a:lnTo>
                  <a:pt x="1476806" y="171528"/>
                </a:lnTo>
                <a:lnTo>
                  <a:pt x="1519293" y="203375"/>
                </a:lnTo>
                <a:lnTo>
                  <a:pt x="1560001" y="237662"/>
                </a:lnTo>
                <a:lnTo>
                  <a:pt x="1579652" y="255701"/>
                </a:lnTo>
                <a:lnTo>
                  <a:pt x="1598817" y="27432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0273" y="3684077"/>
            <a:ext cx="1104900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9600"/>
              </a:lnSpc>
            </a:pP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s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th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m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a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-f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ri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ndly 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Envi</a:t>
            </a:r>
            <a:r>
              <a:rPr sz="1200" spc="-20" dirty="0">
                <a:solidFill>
                  <a:prstClr val="black"/>
                </a:solidFill>
                <a:latin typeface="Segoe UI"/>
                <a:cs typeface="Segoe UI"/>
              </a:rPr>
              <a:t>r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on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nt</a:t>
            </a:r>
            <a:r>
              <a:rPr sz="1200" spc="-3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for 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kids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4302" y="4253753"/>
            <a:ext cx="1871980" cy="1872614"/>
          </a:xfrm>
          <a:custGeom>
            <a:avLst/>
            <a:gdLst/>
            <a:ahLst/>
            <a:cxnLst/>
            <a:rect l="l" t="t" r="r" b="b"/>
            <a:pathLst>
              <a:path w="1871979" h="1872614">
                <a:moveTo>
                  <a:pt x="238506" y="936228"/>
                </a:moveTo>
                <a:lnTo>
                  <a:pt x="0" y="936228"/>
                </a:lnTo>
                <a:lnTo>
                  <a:pt x="737" y="973388"/>
                </a:lnTo>
                <a:lnTo>
                  <a:pt x="6587" y="1047100"/>
                </a:lnTo>
                <a:lnTo>
                  <a:pt x="18162" y="1119736"/>
                </a:lnTo>
                <a:lnTo>
                  <a:pt x="35333" y="1190980"/>
                </a:lnTo>
                <a:lnTo>
                  <a:pt x="57968" y="1260516"/>
                </a:lnTo>
                <a:lnTo>
                  <a:pt x="85938" y="1328030"/>
                </a:lnTo>
                <a:lnTo>
                  <a:pt x="119111" y="1393204"/>
                </a:lnTo>
                <a:lnTo>
                  <a:pt x="157358" y="1455725"/>
                </a:lnTo>
                <a:lnTo>
                  <a:pt x="200549" y="1515275"/>
                </a:lnTo>
                <a:lnTo>
                  <a:pt x="248553" y="1571540"/>
                </a:lnTo>
                <a:lnTo>
                  <a:pt x="330791" y="1650429"/>
                </a:lnTo>
                <a:lnTo>
                  <a:pt x="390326" y="1697032"/>
                </a:lnTo>
                <a:lnTo>
                  <a:pt x="452584" y="1738150"/>
                </a:lnTo>
                <a:lnTo>
                  <a:pt x="517225" y="1773783"/>
                </a:lnTo>
                <a:lnTo>
                  <a:pt x="583908" y="1803932"/>
                </a:lnTo>
                <a:lnTo>
                  <a:pt x="652292" y="1828596"/>
                </a:lnTo>
                <a:lnTo>
                  <a:pt x="722038" y="1847776"/>
                </a:lnTo>
                <a:lnTo>
                  <a:pt x="792805" y="1861471"/>
                </a:lnTo>
                <a:lnTo>
                  <a:pt x="864251" y="1869682"/>
                </a:lnTo>
                <a:lnTo>
                  <a:pt x="936037" y="1872410"/>
                </a:lnTo>
                <a:lnTo>
                  <a:pt x="1007822" y="1869653"/>
                </a:lnTo>
                <a:lnTo>
                  <a:pt x="1079266" y="1861412"/>
                </a:lnTo>
                <a:lnTo>
                  <a:pt x="1150027" y="1847688"/>
                </a:lnTo>
                <a:lnTo>
                  <a:pt x="1219767" y="1828479"/>
                </a:lnTo>
                <a:lnTo>
                  <a:pt x="1288143" y="1803787"/>
                </a:lnTo>
                <a:lnTo>
                  <a:pt x="1354815" y="1773612"/>
                </a:lnTo>
                <a:lnTo>
                  <a:pt x="1419444" y="1737953"/>
                </a:lnTo>
                <a:lnTo>
                  <a:pt x="1481688" y="1696810"/>
                </a:lnTo>
                <a:lnTo>
                  <a:pt x="1541206" y="1650184"/>
                </a:lnTo>
                <a:lnTo>
                  <a:pt x="1558777" y="1633966"/>
                </a:lnTo>
                <a:lnTo>
                  <a:pt x="935863" y="1633966"/>
                </a:lnTo>
                <a:lnTo>
                  <a:pt x="878661" y="1631652"/>
                </a:lnTo>
                <a:lnTo>
                  <a:pt x="822735" y="1624833"/>
                </a:lnTo>
                <a:lnTo>
                  <a:pt x="768263" y="1613686"/>
                </a:lnTo>
                <a:lnTo>
                  <a:pt x="715424" y="1598391"/>
                </a:lnTo>
                <a:lnTo>
                  <a:pt x="664398" y="1579129"/>
                </a:lnTo>
                <a:lnTo>
                  <a:pt x="615364" y="1556079"/>
                </a:lnTo>
                <a:lnTo>
                  <a:pt x="568502" y="1529421"/>
                </a:lnTo>
                <a:lnTo>
                  <a:pt x="523990" y="1499333"/>
                </a:lnTo>
                <a:lnTo>
                  <a:pt x="482009" y="1465997"/>
                </a:lnTo>
                <a:lnTo>
                  <a:pt x="442737" y="1429591"/>
                </a:lnTo>
                <a:lnTo>
                  <a:pt x="406355" y="1390295"/>
                </a:lnTo>
                <a:lnTo>
                  <a:pt x="373040" y="1348289"/>
                </a:lnTo>
                <a:lnTo>
                  <a:pt x="342973" y="1303752"/>
                </a:lnTo>
                <a:lnTo>
                  <a:pt x="316334" y="1256864"/>
                </a:lnTo>
                <a:lnTo>
                  <a:pt x="293300" y="1207805"/>
                </a:lnTo>
                <a:lnTo>
                  <a:pt x="274052" y="1156754"/>
                </a:lnTo>
                <a:lnTo>
                  <a:pt x="258770" y="1103892"/>
                </a:lnTo>
                <a:lnTo>
                  <a:pt x="247631" y="1049397"/>
                </a:lnTo>
                <a:lnTo>
                  <a:pt x="240817" y="993449"/>
                </a:lnTo>
                <a:lnTo>
                  <a:pt x="238506" y="936228"/>
                </a:lnTo>
                <a:close/>
              </a:path>
              <a:path w="1871979" h="1872614">
                <a:moveTo>
                  <a:pt x="1558850" y="238490"/>
                </a:moveTo>
                <a:lnTo>
                  <a:pt x="935863" y="238490"/>
                </a:lnTo>
                <a:lnTo>
                  <a:pt x="993064" y="240803"/>
                </a:lnTo>
                <a:lnTo>
                  <a:pt x="1048990" y="247623"/>
                </a:lnTo>
                <a:lnTo>
                  <a:pt x="1103462" y="258770"/>
                </a:lnTo>
                <a:lnTo>
                  <a:pt x="1156301" y="274064"/>
                </a:lnTo>
                <a:lnTo>
                  <a:pt x="1207327" y="293326"/>
                </a:lnTo>
                <a:lnTo>
                  <a:pt x="1256361" y="316376"/>
                </a:lnTo>
                <a:lnTo>
                  <a:pt x="1303223" y="343034"/>
                </a:lnTo>
                <a:lnTo>
                  <a:pt x="1347735" y="373122"/>
                </a:lnTo>
                <a:lnTo>
                  <a:pt x="1389716" y="406458"/>
                </a:lnTo>
                <a:lnTo>
                  <a:pt x="1429076" y="442960"/>
                </a:lnTo>
                <a:lnTo>
                  <a:pt x="1465370" y="482160"/>
                </a:lnTo>
                <a:lnTo>
                  <a:pt x="1498685" y="524166"/>
                </a:lnTo>
                <a:lnTo>
                  <a:pt x="1528752" y="568703"/>
                </a:lnTo>
                <a:lnTo>
                  <a:pt x="1555391" y="615591"/>
                </a:lnTo>
                <a:lnTo>
                  <a:pt x="1578425" y="664650"/>
                </a:lnTo>
                <a:lnTo>
                  <a:pt x="1597673" y="715701"/>
                </a:lnTo>
                <a:lnTo>
                  <a:pt x="1612955" y="768564"/>
                </a:lnTo>
                <a:lnTo>
                  <a:pt x="1624094" y="823059"/>
                </a:lnTo>
                <a:lnTo>
                  <a:pt x="1630908" y="879007"/>
                </a:lnTo>
                <a:lnTo>
                  <a:pt x="1633220" y="936228"/>
                </a:lnTo>
                <a:lnTo>
                  <a:pt x="1630908" y="993449"/>
                </a:lnTo>
                <a:lnTo>
                  <a:pt x="1624094" y="1049397"/>
                </a:lnTo>
                <a:lnTo>
                  <a:pt x="1612955" y="1103892"/>
                </a:lnTo>
                <a:lnTo>
                  <a:pt x="1597673" y="1156754"/>
                </a:lnTo>
                <a:lnTo>
                  <a:pt x="1578425" y="1207805"/>
                </a:lnTo>
                <a:lnTo>
                  <a:pt x="1555391" y="1256864"/>
                </a:lnTo>
                <a:lnTo>
                  <a:pt x="1528752" y="1303752"/>
                </a:lnTo>
                <a:lnTo>
                  <a:pt x="1498685" y="1348289"/>
                </a:lnTo>
                <a:lnTo>
                  <a:pt x="1465370" y="1390295"/>
                </a:lnTo>
                <a:lnTo>
                  <a:pt x="1428988" y="1429591"/>
                </a:lnTo>
                <a:lnTo>
                  <a:pt x="1389716" y="1465997"/>
                </a:lnTo>
                <a:lnTo>
                  <a:pt x="1347735" y="1499333"/>
                </a:lnTo>
                <a:lnTo>
                  <a:pt x="1303223" y="1529421"/>
                </a:lnTo>
                <a:lnTo>
                  <a:pt x="1256361" y="1556079"/>
                </a:lnTo>
                <a:lnTo>
                  <a:pt x="1207327" y="1579129"/>
                </a:lnTo>
                <a:lnTo>
                  <a:pt x="1156301" y="1598391"/>
                </a:lnTo>
                <a:lnTo>
                  <a:pt x="1103462" y="1613686"/>
                </a:lnTo>
                <a:lnTo>
                  <a:pt x="1048990" y="1624833"/>
                </a:lnTo>
                <a:lnTo>
                  <a:pt x="993064" y="1631652"/>
                </a:lnTo>
                <a:lnTo>
                  <a:pt x="935863" y="1633966"/>
                </a:lnTo>
                <a:lnTo>
                  <a:pt x="1558777" y="1633966"/>
                </a:lnTo>
                <a:lnTo>
                  <a:pt x="1597659" y="1598075"/>
                </a:lnTo>
                <a:lnTo>
                  <a:pt x="1649743" y="1541577"/>
                </a:lnTo>
                <a:lnTo>
                  <a:pt x="1696342" y="1482014"/>
                </a:lnTo>
                <a:lnTo>
                  <a:pt x="1737457" y="1419726"/>
                </a:lnTo>
                <a:lnTo>
                  <a:pt x="1773088" y="1355055"/>
                </a:lnTo>
                <a:lnTo>
                  <a:pt x="1803235" y="1288341"/>
                </a:lnTo>
                <a:lnTo>
                  <a:pt x="1827897" y="1219924"/>
                </a:lnTo>
                <a:lnTo>
                  <a:pt x="1847076" y="1150145"/>
                </a:lnTo>
                <a:lnTo>
                  <a:pt x="1860771" y="1079345"/>
                </a:lnTo>
                <a:lnTo>
                  <a:pt x="1868982" y="1007864"/>
                </a:lnTo>
                <a:lnTo>
                  <a:pt x="1871710" y="936043"/>
                </a:lnTo>
                <a:lnTo>
                  <a:pt x="1868954" y="864223"/>
                </a:lnTo>
                <a:lnTo>
                  <a:pt x="1860714" y="792743"/>
                </a:lnTo>
                <a:lnTo>
                  <a:pt x="1846991" y="721945"/>
                </a:lnTo>
                <a:lnTo>
                  <a:pt x="1827785" y="652169"/>
                </a:lnTo>
                <a:lnTo>
                  <a:pt x="1803096" y="583756"/>
                </a:lnTo>
                <a:lnTo>
                  <a:pt x="1772924" y="517046"/>
                </a:lnTo>
                <a:lnTo>
                  <a:pt x="1737268" y="452380"/>
                </a:lnTo>
                <a:lnTo>
                  <a:pt x="1696130" y="390098"/>
                </a:lnTo>
                <a:lnTo>
                  <a:pt x="1649509" y="330541"/>
                </a:lnTo>
                <a:lnTo>
                  <a:pt x="1597405" y="274050"/>
                </a:lnTo>
                <a:lnTo>
                  <a:pt x="1558850" y="238490"/>
                </a:lnTo>
                <a:close/>
              </a:path>
              <a:path w="1871979" h="1872614">
                <a:moveTo>
                  <a:pt x="935688" y="0"/>
                </a:moveTo>
                <a:lnTo>
                  <a:pt x="863903" y="2756"/>
                </a:lnTo>
                <a:lnTo>
                  <a:pt x="792459" y="10995"/>
                </a:lnTo>
                <a:lnTo>
                  <a:pt x="721698" y="24718"/>
                </a:lnTo>
                <a:lnTo>
                  <a:pt x="651958" y="43924"/>
                </a:lnTo>
                <a:lnTo>
                  <a:pt x="583582" y="68613"/>
                </a:lnTo>
                <a:lnTo>
                  <a:pt x="516910" y="98786"/>
                </a:lnTo>
                <a:lnTo>
                  <a:pt x="452281" y="134441"/>
                </a:lnTo>
                <a:lnTo>
                  <a:pt x="390037" y="175579"/>
                </a:lnTo>
                <a:lnTo>
                  <a:pt x="330519" y="222200"/>
                </a:lnTo>
                <a:lnTo>
                  <a:pt x="274065" y="274304"/>
                </a:lnTo>
                <a:lnTo>
                  <a:pt x="442595" y="442960"/>
                </a:lnTo>
                <a:lnTo>
                  <a:pt x="462561" y="423752"/>
                </a:lnTo>
                <a:lnTo>
                  <a:pt x="483197" y="405417"/>
                </a:lnTo>
                <a:lnTo>
                  <a:pt x="526362" y="371415"/>
                </a:lnTo>
                <a:lnTo>
                  <a:pt x="571855" y="341051"/>
                </a:lnTo>
                <a:lnTo>
                  <a:pt x="619444" y="314421"/>
                </a:lnTo>
                <a:lnTo>
                  <a:pt x="668893" y="291623"/>
                </a:lnTo>
                <a:lnTo>
                  <a:pt x="719969" y="272753"/>
                </a:lnTo>
                <a:lnTo>
                  <a:pt x="772438" y="257908"/>
                </a:lnTo>
                <a:lnTo>
                  <a:pt x="826065" y="247185"/>
                </a:lnTo>
                <a:lnTo>
                  <a:pt x="880618" y="240679"/>
                </a:lnTo>
                <a:lnTo>
                  <a:pt x="935863" y="238490"/>
                </a:lnTo>
                <a:lnTo>
                  <a:pt x="1558850" y="238490"/>
                </a:lnTo>
                <a:lnTo>
                  <a:pt x="1540934" y="221966"/>
                </a:lnTo>
                <a:lnTo>
                  <a:pt x="1481399" y="175367"/>
                </a:lnTo>
                <a:lnTo>
                  <a:pt x="1419141" y="134252"/>
                </a:lnTo>
                <a:lnTo>
                  <a:pt x="1354500" y="98621"/>
                </a:lnTo>
                <a:lnTo>
                  <a:pt x="1287817" y="68474"/>
                </a:lnTo>
                <a:lnTo>
                  <a:pt x="1219433" y="43812"/>
                </a:lnTo>
                <a:lnTo>
                  <a:pt x="1149687" y="24633"/>
                </a:lnTo>
                <a:lnTo>
                  <a:pt x="1078920" y="10938"/>
                </a:lnTo>
                <a:lnTo>
                  <a:pt x="1007474" y="2727"/>
                </a:lnTo>
                <a:lnTo>
                  <a:pt x="935688" y="0"/>
                </a:lnTo>
                <a:close/>
              </a:path>
            </a:pathLst>
          </a:custGeom>
          <a:solidFill>
            <a:srgbClr val="CE232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64302" y="4253753"/>
            <a:ext cx="1871980" cy="1872614"/>
          </a:xfrm>
          <a:custGeom>
            <a:avLst/>
            <a:gdLst/>
            <a:ahLst/>
            <a:cxnLst/>
            <a:rect l="l" t="t" r="r" b="b"/>
            <a:pathLst>
              <a:path w="1871979" h="1872614">
                <a:moveTo>
                  <a:pt x="274065" y="274304"/>
                </a:moveTo>
                <a:lnTo>
                  <a:pt x="330519" y="222200"/>
                </a:lnTo>
                <a:lnTo>
                  <a:pt x="390037" y="175579"/>
                </a:lnTo>
                <a:lnTo>
                  <a:pt x="452281" y="134441"/>
                </a:lnTo>
                <a:lnTo>
                  <a:pt x="516910" y="98786"/>
                </a:lnTo>
                <a:lnTo>
                  <a:pt x="583582" y="68613"/>
                </a:lnTo>
                <a:lnTo>
                  <a:pt x="651958" y="43924"/>
                </a:lnTo>
                <a:lnTo>
                  <a:pt x="721698" y="24718"/>
                </a:lnTo>
                <a:lnTo>
                  <a:pt x="792459" y="10995"/>
                </a:lnTo>
                <a:lnTo>
                  <a:pt x="863903" y="2756"/>
                </a:lnTo>
                <a:lnTo>
                  <a:pt x="935688" y="0"/>
                </a:lnTo>
                <a:lnTo>
                  <a:pt x="1007474" y="2727"/>
                </a:lnTo>
                <a:lnTo>
                  <a:pt x="1078920" y="10938"/>
                </a:lnTo>
                <a:lnTo>
                  <a:pt x="1149687" y="24633"/>
                </a:lnTo>
                <a:lnTo>
                  <a:pt x="1219433" y="43812"/>
                </a:lnTo>
                <a:lnTo>
                  <a:pt x="1287817" y="68474"/>
                </a:lnTo>
                <a:lnTo>
                  <a:pt x="1354500" y="98621"/>
                </a:lnTo>
                <a:lnTo>
                  <a:pt x="1419141" y="134252"/>
                </a:lnTo>
                <a:lnTo>
                  <a:pt x="1481399" y="175367"/>
                </a:lnTo>
                <a:lnTo>
                  <a:pt x="1540934" y="221966"/>
                </a:lnTo>
                <a:lnTo>
                  <a:pt x="1597405" y="274050"/>
                </a:lnTo>
                <a:lnTo>
                  <a:pt x="1649509" y="330541"/>
                </a:lnTo>
                <a:lnTo>
                  <a:pt x="1696130" y="390098"/>
                </a:lnTo>
                <a:lnTo>
                  <a:pt x="1737268" y="452380"/>
                </a:lnTo>
                <a:lnTo>
                  <a:pt x="1772924" y="517046"/>
                </a:lnTo>
                <a:lnTo>
                  <a:pt x="1803096" y="583756"/>
                </a:lnTo>
                <a:lnTo>
                  <a:pt x="1827785" y="652169"/>
                </a:lnTo>
                <a:lnTo>
                  <a:pt x="1846991" y="721945"/>
                </a:lnTo>
                <a:lnTo>
                  <a:pt x="1860714" y="792743"/>
                </a:lnTo>
                <a:lnTo>
                  <a:pt x="1868954" y="864223"/>
                </a:lnTo>
                <a:lnTo>
                  <a:pt x="1871710" y="936043"/>
                </a:lnTo>
                <a:lnTo>
                  <a:pt x="1868982" y="1007864"/>
                </a:lnTo>
                <a:lnTo>
                  <a:pt x="1860771" y="1079345"/>
                </a:lnTo>
                <a:lnTo>
                  <a:pt x="1847076" y="1150145"/>
                </a:lnTo>
                <a:lnTo>
                  <a:pt x="1827897" y="1219924"/>
                </a:lnTo>
                <a:lnTo>
                  <a:pt x="1803235" y="1288341"/>
                </a:lnTo>
                <a:lnTo>
                  <a:pt x="1773088" y="1355055"/>
                </a:lnTo>
                <a:lnTo>
                  <a:pt x="1737457" y="1419726"/>
                </a:lnTo>
                <a:lnTo>
                  <a:pt x="1696342" y="1482014"/>
                </a:lnTo>
                <a:lnTo>
                  <a:pt x="1649743" y="1541577"/>
                </a:lnTo>
                <a:lnTo>
                  <a:pt x="1597659" y="1598075"/>
                </a:lnTo>
                <a:lnTo>
                  <a:pt x="1541206" y="1650184"/>
                </a:lnTo>
                <a:lnTo>
                  <a:pt x="1481688" y="1696810"/>
                </a:lnTo>
                <a:lnTo>
                  <a:pt x="1419444" y="1737953"/>
                </a:lnTo>
                <a:lnTo>
                  <a:pt x="1354815" y="1773612"/>
                </a:lnTo>
                <a:lnTo>
                  <a:pt x="1288143" y="1803787"/>
                </a:lnTo>
                <a:lnTo>
                  <a:pt x="1219767" y="1828479"/>
                </a:lnTo>
                <a:lnTo>
                  <a:pt x="1150027" y="1847688"/>
                </a:lnTo>
                <a:lnTo>
                  <a:pt x="1079266" y="1861412"/>
                </a:lnTo>
                <a:lnTo>
                  <a:pt x="1007822" y="1869653"/>
                </a:lnTo>
                <a:lnTo>
                  <a:pt x="936037" y="1872410"/>
                </a:lnTo>
                <a:lnTo>
                  <a:pt x="864251" y="1869682"/>
                </a:lnTo>
                <a:lnTo>
                  <a:pt x="792805" y="1861471"/>
                </a:lnTo>
                <a:lnTo>
                  <a:pt x="722038" y="1847776"/>
                </a:lnTo>
                <a:lnTo>
                  <a:pt x="652292" y="1828596"/>
                </a:lnTo>
                <a:lnTo>
                  <a:pt x="583908" y="1803932"/>
                </a:lnTo>
                <a:lnTo>
                  <a:pt x="517225" y="1773783"/>
                </a:lnTo>
                <a:lnTo>
                  <a:pt x="452584" y="1738150"/>
                </a:lnTo>
                <a:lnTo>
                  <a:pt x="390326" y="1697032"/>
                </a:lnTo>
                <a:lnTo>
                  <a:pt x="330791" y="1650429"/>
                </a:lnTo>
                <a:lnTo>
                  <a:pt x="274320" y="1598342"/>
                </a:lnTo>
                <a:lnTo>
                  <a:pt x="223958" y="1543838"/>
                </a:lnTo>
                <a:lnTo>
                  <a:pt x="178344" y="1485891"/>
                </a:lnTo>
                <a:lnTo>
                  <a:pt x="137609" y="1424816"/>
                </a:lnTo>
                <a:lnTo>
                  <a:pt x="101882" y="1360929"/>
                </a:lnTo>
                <a:lnTo>
                  <a:pt x="71294" y="1294545"/>
                </a:lnTo>
                <a:lnTo>
                  <a:pt x="45976" y="1225981"/>
                </a:lnTo>
                <a:lnTo>
                  <a:pt x="26056" y="1155551"/>
                </a:lnTo>
                <a:lnTo>
                  <a:pt x="11667" y="1083572"/>
                </a:lnTo>
                <a:lnTo>
                  <a:pt x="2938" y="1010359"/>
                </a:lnTo>
                <a:lnTo>
                  <a:pt x="0" y="936228"/>
                </a:lnTo>
                <a:lnTo>
                  <a:pt x="238506" y="936228"/>
                </a:lnTo>
                <a:lnTo>
                  <a:pt x="240817" y="993449"/>
                </a:lnTo>
                <a:lnTo>
                  <a:pt x="247631" y="1049397"/>
                </a:lnTo>
                <a:lnTo>
                  <a:pt x="258770" y="1103892"/>
                </a:lnTo>
                <a:lnTo>
                  <a:pt x="274052" y="1156754"/>
                </a:lnTo>
                <a:lnTo>
                  <a:pt x="293300" y="1207805"/>
                </a:lnTo>
                <a:lnTo>
                  <a:pt x="316334" y="1256864"/>
                </a:lnTo>
                <a:lnTo>
                  <a:pt x="342973" y="1303752"/>
                </a:lnTo>
                <a:lnTo>
                  <a:pt x="373040" y="1348289"/>
                </a:lnTo>
                <a:lnTo>
                  <a:pt x="406355" y="1390295"/>
                </a:lnTo>
                <a:lnTo>
                  <a:pt x="442737" y="1429591"/>
                </a:lnTo>
                <a:lnTo>
                  <a:pt x="482009" y="1465997"/>
                </a:lnTo>
                <a:lnTo>
                  <a:pt x="523990" y="1499333"/>
                </a:lnTo>
                <a:lnTo>
                  <a:pt x="568502" y="1529421"/>
                </a:lnTo>
                <a:lnTo>
                  <a:pt x="615364" y="1556079"/>
                </a:lnTo>
                <a:lnTo>
                  <a:pt x="664398" y="1579129"/>
                </a:lnTo>
                <a:lnTo>
                  <a:pt x="715424" y="1598391"/>
                </a:lnTo>
                <a:lnTo>
                  <a:pt x="768263" y="1613686"/>
                </a:lnTo>
                <a:lnTo>
                  <a:pt x="822735" y="1624833"/>
                </a:lnTo>
                <a:lnTo>
                  <a:pt x="878661" y="1631652"/>
                </a:lnTo>
                <a:lnTo>
                  <a:pt x="935863" y="1633966"/>
                </a:lnTo>
                <a:lnTo>
                  <a:pt x="993064" y="1631652"/>
                </a:lnTo>
                <a:lnTo>
                  <a:pt x="1048990" y="1624833"/>
                </a:lnTo>
                <a:lnTo>
                  <a:pt x="1103462" y="1613686"/>
                </a:lnTo>
                <a:lnTo>
                  <a:pt x="1156301" y="1598391"/>
                </a:lnTo>
                <a:lnTo>
                  <a:pt x="1207327" y="1579129"/>
                </a:lnTo>
                <a:lnTo>
                  <a:pt x="1256361" y="1556079"/>
                </a:lnTo>
                <a:lnTo>
                  <a:pt x="1303223" y="1529421"/>
                </a:lnTo>
                <a:lnTo>
                  <a:pt x="1347735" y="1499333"/>
                </a:lnTo>
                <a:lnTo>
                  <a:pt x="1389716" y="1465997"/>
                </a:lnTo>
                <a:lnTo>
                  <a:pt x="1428988" y="1429591"/>
                </a:lnTo>
                <a:lnTo>
                  <a:pt x="1465370" y="1390295"/>
                </a:lnTo>
                <a:lnTo>
                  <a:pt x="1498685" y="1348289"/>
                </a:lnTo>
                <a:lnTo>
                  <a:pt x="1528752" y="1303752"/>
                </a:lnTo>
                <a:lnTo>
                  <a:pt x="1555391" y="1256864"/>
                </a:lnTo>
                <a:lnTo>
                  <a:pt x="1578425" y="1207805"/>
                </a:lnTo>
                <a:lnTo>
                  <a:pt x="1597673" y="1156754"/>
                </a:lnTo>
                <a:lnTo>
                  <a:pt x="1612955" y="1103892"/>
                </a:lnTo>
                <a:lnTo>
                  <a:pt x="1624094" y="1049397"/>
                </a:lnTo>
                <a:lnTo>
                  <a:pt x="1630908" y="993449"/>
                </a:lnTo>
                <a:lnTo>
                  <a:pt x="1633220" y="936228"/>
                </a:lnTo>
                <a:lnTo>
                  <a:pt x="1630908" y="879007"/>
                </a:lnTo>
                <a:lnTo>
                  <a:pt x="1624094" y="823059"/>
                </a:lnTo>
                <a:lnTo>
                  <a:pt x="1612955" y="768564"/>
                </a:lnTo>
                <a:lnTo>
                  <a:pt x="1597673" y="715701"/>
                </a:lnTo>
                <a:lnTo>
                  <a:pt x="1578425" y="664650"/>
                </a:lnTo>
                <a:lnTo>
                  <a:pt x="1555391" y="615591"/>
                </a:lnTo>
                <a:lnTo>
                  <a:pt x="1528752" y="568703"/>
                </a:lnTo>
                <a:lnTo>
                  <a:pt x="1498685" y="524166"/>
                </a:lnTo>
                <a:lnTo>
                  <a:pt x="1465370" y="482160"/>
                </a:lnTo>
                <a:lnTo>
                  <a:pt x="1428988" y="442864"/>
                </a:lnTo>
                <a:lnTo>
                  <a:pt x="1389716" y="406458"/>
                </a:lnTo>
                <a:lnTo>
                  <a:pt x="1347735" y="373122"/>
                </a:lnTo>
                <a:lnTo>
                  <a:pt x="1303223" y="343034"/>
                </a:lnTo>
                <a:lnTo>
                  <a:pt x="1256361" y="316376"/>
                </a:lnTo>
                <a:lnTo>
                  <a:pt x="1207327" y="293326"/>
                </a:lnTo>
                <a:lnTo>
                  <a:pt x="1156301" y="274064"/>
                </a:lnTo>
                <a:lnTo>
                  <a:pt x="1103462" y="258770"/>
                </a:lnTo>
                <a:lnTo>
                  <a:pt x="1048990" y="247623"/>
                </a:lnTo>
                <a:lnTo>
                  <a:pt x="993064" y="240803"/>
                </a:lnTo>
                <a:lnTo>
                  <a:pt x="935863" y="238490"/>
                </a:lnTo>
                <a:lnTo>
                  <a:pt x="908169" y="239039"/>
                </a:lnTo>
                <a:lnTo>
                  <a:pt x="853241" y="243399"/>
                </a:lnTo>
                <a:lnTo>
                  <a:pt x="799121" y="252025"/>
                </a:lnTo>
                <a:lnTo>
                  <a:pt x="746044" y="264821"/>
                </a:lnTo>
                <a:lnTo>
                  <a:pt x="694242" y="281691"/>
                </a:lnTo>
                <a:lnTo>
                  <a:pt x="643950" y="302537"/>
                </a:lnTo>
                <a:lnTo>
                  <a:pt x="595402" y="327263"/>
                </a:lnTo>
                <a:lnTo>
                  <a:pt x="548832" y="355772"/>
                </a:lnTo>
                <a:lnTo>
                  <a:pt x="504474" y="387967"/>
                </a:lnTo>
                <a:lnTo>
                  <a:pt x="462561" y="423752"/>
                </a:lnTo>
                <a:lnTo>
                  <a:pt x="442595" y="442960"/>
                </a:lnTo>
                <a:lnTo>
                  <a:pt x="274065" y="2743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2490" y="4945307"/>
            <a:ext cx="894715" cy="54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</a:pPr>
            <a:r>
              <a:rPr sz="1200" spc="-135" dirty="0">
                <a:solidFill>
                  <a:prstClr val="black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o</a:t>
            </a:r>
            <a:r>
              <a:rPr sz="1200" spc="-20" dirty="0">
                <a:solidFill>
                  <a:prstClr val="black"/>
                </a:solidFill>
                <a:latin typeface="Segoe UI"/>
                <a:cs typeface="Segoe UI"/>
              </a:rPr>
              <a:t>b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ac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c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o-f</a:t>
            </a:r>
            <a:r>
              <a:rPr sz="1200" spc="-20" dirty="0">
                <a:solidFill>
                  <a:prstClr val="black"/>
                </a:solidFill>
                <a:latin typeface="Segoe UI"/>
                <a:cs typeface="Segoe UI"/>
              </a:rPr>
              <a:t>r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 C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o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ll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ges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and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U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n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i</a:t>
            </a:r>
            <a:r>
              <a:rPr sz="1200" spc="-15" dirty="0">
                <a:solidFill>
                  <a:prstClr val="black"/>
                </a:solidFill>
                <a:latin typeface="Segoe UI"/>
                <a:cs typeface="Segoe UI"/>
              </a:rPr>
              <a:t>ve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r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s</a:t>
            </a:r>
            <a:r>
              <a:rPr sz="1200" spc="-5" dirty="0">
                <a:solidFill>
                  <a:prstClr val="black"/>
                </a:solidFill>
                <a:latin typeface="Segoe UI"/>
                <a:cs typeface="Segoe UI"/>
              </a:rPr>
              <a:t>iti</a:t>
            </a:r>
            <a:r>
              <a:rPr sz="1200" spc="-10" dirty="0">
                <a:solidFill>
                  <a:prstClr val="black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prstClr val="black"/>
                </a:solidFill>
                <a:latin typeface="Segoe UI"/>
                <a:cs typeface="Segoe UI"/>
              </a:rPr>
              <a:t>s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301565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90776"/>
            <a:ext cx="10606405" cy="174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0"/>
            <a:r>
              <a:rPr sz="2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orgia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Smo</a:t>
            </a:r>
            <a:r>
              <a:rPr sz="28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ef</a:t>
            </a:r>
            <a:r>
              <a:rPr sz="28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8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Air</a:t>
            </a:r>
            <a:r>
              <a:rPr sz="2800" b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20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670"/>
              </a:spcBef>
              <a:tabLst>
                <a:tab pos="4725035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efree</a:t>
            </a:r>
            <a:r>
              <a:rPr sz="28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Air</a:t>
            </a:r>
            <a:r>
              <a:rPr sz="28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Act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was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enacted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2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05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hibiti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insi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ic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iv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ate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resi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ence used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lic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ed child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re,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adult day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lth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fa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ilit</a:t>
            </a:r>
            <a:r>
              <a:rPr sz="2800" spc="-18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624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15641"/>
            <a:ext cx="10662920" cy="421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algn="ctr">
              <a:lnSpc>
                <a:spcPts val="2155"/>
              </a:lnSpc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Mult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it Hou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ing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2395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rentl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13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-f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  <a:buFont typeface="Arial"/>
              <a:buChar char="•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ow inco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ke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-f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  <a:buFont typeface="Arial"/>
              <a:buChar char="•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iva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(apart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efree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0858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Brea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heasy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kg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was develo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tnersh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 Pre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ention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search C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nte</a:t>
            </a:r>
            <a:r>
              <a:rPr sz="2000" spc="-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art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ion,</a:t>
            </a:r>
            <a:r>
              <a:rPr sz="20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erican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-S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’</a:t>
            </a:r>
            <a:r>
              <a:rPr sz="200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ts;</a:t>
            </a:r>
            <a:r>
              <a:rPr sz="2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acco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trol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Legal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dis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ric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s;</a:t>
            </a:r>
            <a:r>
              <a:rPr sz="2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autho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es,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gani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ons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 sys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Brea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heasy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has develo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stra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egies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e,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ide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assis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ance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sup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ult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using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iron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ote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ad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ption,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ple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of s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- f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096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99373"/>
            <a:ext cx="10812780" cy="365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0"/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okef</a:t>
            </a:r>
            <a:r>
              <a:rPr sz="3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32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Cities/Cou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ties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595"/>
              </a:spcBef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forts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 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ace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 p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ote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adoption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prehens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</a:t>
            </a:r>
            <a:r>
              <a:rPr sz="2400" spc="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-free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pol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 cit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counties.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0" indent="-419100">
              <a:spcBef>
                <a:spcPts val="575"/>
              </a:spcBef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rrentl</a:t>
            </a:r>
            <a:r>
              <a:rPr sz="2400" spc="-1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we are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rking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with the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City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C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lu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bus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gusta to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ote the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/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adoption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prehens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-free polic</a:t>
            </a:r>
            <a:r>
              <a:rPr sz="2400" spc="-1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63245" indent="-342900">
              <a:spcBef>
                <a:spcPts val="575"/>
              </a:spcBef>
              <a:buFont typeface="Arial"/>
              <a:buChar char="•"/>
              <a:tabLst>
                <a:tab pos="426084" algn="l"/>
                <a:tab pos="1981200" algn="l"/>
                <a:tab pos="618998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City of	Savannah,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City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Poole</a:t>
            </a:r>
            <a:r>
              <a:rPr sz="2400" spc="-9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City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	Morro</a:t>
            </a:r>
            <a:r>
              <a:rPr sz="2400" spc="-16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 City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Buena</a:t>
            </a:r>
            <a:r>
              <a:rPr sz="24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 Chatham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County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adopted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prehens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</a:t>
            </a:r>
            <a:r>
              <a:rPr sz="2400" spc="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free policy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734" indent="-342900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several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unicipal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 s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ronger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okefree o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dinance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than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Geo</a:t>
            </a:r>
            <a:r>
              <a:rPr sz="24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okefree</a:t>
            </a:r>
            <a:r>
              <a:rPr sz="24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Air</a:t>
            </a:r>
            <a:r>
              <a:rPr sz="24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Act of 2005.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72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99373"/>
            <a:ext cx="10678160" cy="273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algn="ctr"/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Hospitals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93065" indent="-342900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eventi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ram part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ered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th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 Geo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Hos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ital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ciation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ado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ptio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ee 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olicies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tals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aking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 envi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sth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iendl</a:t>
            </a:r>
            <a:r>
              <a:rPr sz="2800" spc="-18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0"/>
              </a:spcBef>
              <a:buFont typeface="Arial"/>
              <a:buChar char="•"/>
              <a:tabLst>
                <a:tab pos="355600" algn="l"/>
                <a:tab pos="6789420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This part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ers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ip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has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led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bac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tals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16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efree h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pitals.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992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99373"/>
            <a:ext cx="10716260" cy="179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3104"/>
            <a:r>
              <a:rPr sz="3200" b="1" spc="-2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obac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3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lac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eventi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ram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(GTUPP)</a:t>
            </a:r>
            <a:r>
              <a:rPr sz="28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vid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es technical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assi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tance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wor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ksi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th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ado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ptio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ee 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licy in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wor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ksites.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26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675" rIns="0" bIns="0" rtlCol="0">
            <a:spAutoFit/>
          </a:bodyPr>
          <a:lstStyle/>
          <a:p>
            <a:pPr marL="1776095">
              <a:lnSpc>
                <a:spcPct val="100000"/>
              </a:lnSpc>
            </a:pPr>
            <a:r>
              <a:rPr sz="4000" b="1" spc="-135" dirty="0">
                <a:solidFill>
                  <a:srgbClr val="1F487C"/>
                </a:solidFill>
                <a:latin typeface="Arial"/>
                <a:cs typeface="Arial"/>
              </a:rPr>
              <a:t>HU</a:t>
            </a:r>
            <a:r>
              <a:rPr sz="4000" b="1" spc="-3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4000" b="1" spc="-2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35" dirty="0">
                <a:solidFill>
                  <a:srgbClr val="1F487C"/>
                </a:solidFill>
                <a:latin typeface="Arial"/>
                <a:cs typeface="Arial"/>
              </a:rPr>
              <a:t>Sm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4000" b="1" spc="-114" dirty="0">
                <a:solidFill>
                  <a:srgbClr val="1F487C"/>
                </a:solidFill>
                <a:latin typeface="Arial"/>
                <a:cs typeface="Arial"/>
              </a:rPr>
              <a:t>e-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4000" b="1" spc="-11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4000" b="1" spc="-1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3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20" dirty="0">
                <a:solidFill>
                  <a:srgbClr val="1F487C"/>
                </a:solidFill>
                <a:latin typeface="Arial"/>
                <a:cs typeface="Arial"/>
              </a:rPr>
              <a:t>at</a:t>
            </a:r>
            <a:r>
              <a:rPr sz="4000" b="1" spc="-1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4000" b="1" spc="-12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4000" b="1" spc="-2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594" y="1305514"/>
            <a:ext cx="4819015" cy="50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74625" indent="-182880">
              <a:lnSpc>
                <a:spcPts val="2050"/>
              </a:lnSpc>
              <a:buClr>
                <a:srgbClr val="4F81BC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2009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00" spc="-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fice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9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Housing issued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PIH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9-21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9"/>
              </a:spcBef>
              <a:buClr>
                <a:srgbClr val="4F81BC"/>
              </a:buClr>
              <a:buFont typeface="Arial"/>
              <a:buChar char="•"/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1330960" indent="-182880">
              <a:lnSpc>
                <a:spcPts val="2050"/>
              </a:lnSpc>
              <a:buClr>
                <a:srgbClr val="4F81BC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2010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00" spc="-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fice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Housing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issued Notice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21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4F81BC"/>
              </a:buClr>
              <a:buFont typeface="Arial"/>
              <a:buChar char="•"/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153035" indent="-182880" algn="just">
              <a:lnSpc>
                <a:spcPts val="2050"/>
              </a:lnSpc>
              <a:buClr>
                <a:srgbClr val="4F81BC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2012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fice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ublic</a:t>
            </a:r>
            <a:r>
              <a:rPr sz="19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Housing issued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-25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9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HUD</a:t>
            </a:r>
            <a:r>
              <a:rPr sz="19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released “Smoke-fre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9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Housing”</a:t>
            </a:r>
            <a:r>
              <a:rPr sz="19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toolkits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  <a:buClr>
                <a:srgbClr val="4F81BC"/>
              </a:buClr>
              <a:buFont typeface="Arial"/>
              <a:buChar char="•"/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0325" indent="-342900">
              <a:lnSpc>
                <a:spcPct val="90000"/>
              </a:lnSpc>
              <a:buClr>
                <a:srgbClr val="4F81BC"/>
              </a:buClr>
              <a:buSzPct val="84210"/>
              <a:buFont typeface="Arial"/>
              <a:buChar char="•"/>
              <a:tabLst>
                <a:tab pos="35560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2012</a:t>
            </a:r>
            <a:r>
              <a:rPr sz="19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Register</a:t>
            </a:r>
            <a:r>
              <a:rPr sz="19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sz="19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publishe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 solic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sz="19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feedback</a:t>
            </a:r>
            <a:r>
              <a:rPr sz="19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9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HUD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initiative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(e.g. ba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rie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900" spc="-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fective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implementation practices)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>
              <a:lnSpc>
                <a:spcPts val="2170"/>
              </a:lnSpc>
              <a:spcBef>
                <a:spcPts val="1570"/>
              </a:spcBef>
              <a:buClr>
                <a:srgbClr val="4F81BC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2014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900" spc="-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fice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Haza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Cont</a:t>
            </a:r>
            <a:r>
              <a:rPr sz="19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marR="175260" algn="ctr">
              <a:lnSpc>
                <a:spcPts val="2170"/>
              </a:lnSpc>
            </a:pP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Healthy</a:t>
            </a:r>
            <a:r>
              <a:rPr sz="19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Homes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releases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“Action</a:t>
            </a:r>
            <a:r>
              <a:rPr sz="19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Guide”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9"/>
              </a:spcBef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5080" indent="-182880">
              <a:lnSpc>
                <a:spcPts val="2050"/>
              </a:lnSpc>
              <a:buClr>
                <a:srgbClr val="4F81BC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b="1" spc="-15" dirty="0">
                <a:solidFill>
                  <a:prstClr val="black"/>
                </a:solidFill>
                <a:latin typeface="Arial"/>
                <a:cs typeface="Arial"/>
              </a:rPr>
              <a:t>2015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9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Propose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rule</a:t>
            </a:r>
            <a:r>
              <a:rPr sz="19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prohibiting</a:t>
            </a:r>
            <a:r>
              <a:rPr sz="19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smoking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in federally</a:t>
            </a:r>
            <a:r>
              <a:rPr sz="19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finance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9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housing</a:t>
            </a:r>
            <a:r>
              <a:rPr sz="19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Arial"/>
                <a:cs typeface="Arial"/>
              </a:rPr>
              <a:t>publishe</a:t>
            </a:r>
            <a:r>
              <a:rPr sz="19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0" y="3956050"/>
            <a:ext cx="3570604" cy="267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5485" algn="ctr"/>
            <a:r>
              <a:rPr sz="1200" b="1" spc="-10" dirty="0">
                <a:solidFill>
                  <a:srgbClr val="888888"/>
                </a:solidFill>
                <a:cs typeface="Calibri"/>
              </a:rPr>
              <a:t>178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0" y="3956050"/>
            <a:ext cx="3570351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3173" y="3951287"/>
            <a:ext cx="3580129" cy="2676525"/>
          </a:xfrm>
          <a:custGeom>
            <a:avLst/>
            <a:gdLst/>
            <a:ahLst/>
            <a:cxnLst/>
            <a:rect l="l" t="t" r="r" b="b"/>
            <a:pathLst>
              <a:path w="3580129" h="2676525">
                <a:moveTo>
                  <a:pt x="0" y="2676525"/>
                </a:moveTo>
                <a:lnTo>
                  <a:pt x="3579876" y="2676525"/>
                </a:lnTo>
                <a:lnTo>
                  <a:pt x="3579876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0" y="1354074"/>
            <a:ext cx="3570351" cy="222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3173" y="1349375"/>
            <a:ext cx="3580129" cy="2232025"/>
          </a:xfrm>
          <a:custGeom>
            <a:avLst/>
            <a:gdLst/>
            <a:ahLst/>
            <a:cxnLst/>
            <a:rect l="l" t="t" r="r" b="b"/>
            <a:pathLst>
              <a:path w="3580129" h="2232025">
                <a:moveTo>
                  <a:pt x="0" y="2232025"/>
                </a:moveTo>
                <a:lnTo>
                  <a:pt x="3579876" y="2232025"/>
                </a:lnTo>
                <a:lnTo>
                  <a:pt x="3579876" y="0"/>
                </a:lnTo>
                <a:lnTo>
                  <a:pt x="0" y="0"/>
                </a:lnTo>
                <a:lnTo>
                  <a:pt x="0" y="223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4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2477"/>
            <a:ext cx="10780395" cy="285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algn="ctr"/>
            <a:r>
              <a:rPr sz="2400" b="1" spc="-2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obacc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-f</a:t>
            </a:r>
            <a:r>
              <a:rPr sz="24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Sch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ols, Colleges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and U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ivers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ties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Current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pc="-1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109 school distric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are tob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-free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ak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the school env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ron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ent asthma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fri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ndl</a:t>
            </a:r>
            <a:r>
              <a:rPr spc="-9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46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ges and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univ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rsit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are tob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-free.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GTU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partn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red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with the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ruth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Ini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to pro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ote the adop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 of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-free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pol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in all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BCU campu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es (Histori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Bl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ck Colleg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and Universi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3655" algn="ctr">
              <a:spcBef>
                <a:spcPts val="434"/>
              </a:spcBef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ks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Rec</a:t>
            </a:r>
            <a:r>
              <a:rPr b="1"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eation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>
              <a:spcBef>
                <a:spcPts val="430"/>
              </a:spcBef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Current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pc="-1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20 parks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and re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are tob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-free;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parks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recr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okefree.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342900">
              <a:spcBef>
                <a:spcPts val="430"/>
              </a:spcBef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GTU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partn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red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with the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gia Park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and Re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soci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to pro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ote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adop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 of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-free pol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ak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ng 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the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parks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recr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asthma friend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pc="-1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798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Eli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inating</a:t>
            </a:r>
            <a:r>
              <a:rPr sz="32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lat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Asthma</a:t>
            </a:r>
            <a:r>
              <a:rPr sz="32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in Geo</a:t>
            </a:r>
            <a:r>
              <a:rPr sz="32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103" rIns="0" bIns="0" rtlCol="0">
            <a:spAutoFit/>
          </a:bodyPr>
          <a:lstStyle/>
          <a:p>
            <a:pPr marL="192405" indent="276860">
              <a:lnSpc>
                <a:spcPct val="100000"/>
              </a:lnSpc>
            </a:pPr>
            <a:r>
              <a:rPr spc="-15" dirty="0"/>
              <a:t>Educati</a:t>
            </a:r>
            <a:r>
              <a:rPr spc="-10" dirty="0"/>
              <a:t>o</a:t>
            </a:r>
            <a:r>
              <a:rPr spc="-20" dirty="0"/>
              <a:t>n</a:t>
            </a:r>
            <a:r>
              <a:rPr spc="-5" dirty="0"/>
              <a:t> </a:t>
            </a:r>
            <a:r>
              <a:rPr spc="-15" dirty="0"/>
              <a:t>campai</a:t>
            </a:r>
            <a:r>
              <a:rPr spc="-10" dirty="0"/>
              <a:t>g</a:t>
            </a:r>
            <a:r>
              <a:rPr spc="-20" dirty="0"/>
              <a:t>n</a:t>
            </a:r>
            <a:r>
              <a:rPr spc="5" dirty="0"/>
              <a:t> </a:t>
            </a:r>
            <a:r>
              <a:rPr spc="-15" dirty="0"/>
              <a:t>on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dangers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5" dirty="0"/>
              <a:t> </a:t>
            </a:r>
            <a:r>
              <a:rPr spc="-15" dirty="0"/>
              <a:t>se</a:t>
            </a:r>
            <a:r>
              <a:rPr spc="-30" dirty="0"/>
              <a:t>c</a:t>
            </a:r>
            <a:r>
              <a:rPr spc="-15" dirty="0"/>
              <a:t>on</a:t>
            </a:r>
            <a:r>
              <a:rPr spc="-20" dirty="0"/>
              <a:t>dh</a:t>
            </a:r>
            <a:r>
              <a:rPr spc="-5" dirty="0"/>
              <a:t>a</a:t>
            </a:r>
            <a:r>
              <a:rPr spc="-20" dirty="0"/>
              <a:t>nd</a:t>
            </a:r>
            <a:r>
              <a:rPr spc="-5" dirty="0"/>
              <a:t> </a:t>
            </a:r>
            <a:r>
              <a:rPr spc="-20" dirty="0"/>
              <a:t>sm</a:t>
            </a:r>
            <a:r>
              <a:rPr spc="-10" dirty="0"/>
              <a:t>o</a:t>
            </a:r>
            <a:r>
              <a:rPr spc="-40" dirty="0"/>
              <a:t>k</a:t>
            </a:r>
            <a:r>
              <a:rPr spc="-15" dirty="0"/>
              <a:t>e</a:t>
            </a:r>
            <a:r>
              <a:rPr spc="60" dirty="0"/>
              <a:t> </a:t>
            </a:r>
            <a:r>
              <a:rPr spc="-15" dirty="0"/>
              <a:t>expo</a:t>
            </a:r>
            <a:r>
              <a:rPr spc="-10" dirty="0"/>
              <a:t>s</a:t>
            </a:r>
            <a:r>
              <a:rPr spc="-20" dirty="0"/>
              <a:t>u</a:t>
            </a:r>
            <a:r>
              <a:rPr spc="-70" dirty="0"/>
              <a:t>r</a:t>
            </a:r>
            <a:r>
              <a:rPr spc="-15" dirty="0"/>
              <a:t>e</a:t>
            </a:r>
          </a:p>
          <a:p>
            <a:pPr marL="192405" marR="180340">
              <a:lnSpc>
                <a:spcPct val="100000"/>
              </a:lnSpc>
              <a:spcBef>
                <a:spcPts val="670"/>
              </a:spcBef>
            </a:pPr>
            <a:r>
              <a:rPr b="0" spc="-15" dirty="0">
                <a:latin typeface="Times New Roman"/>
                <a:cs typeface="Times New Roman"/>
              </a:rPr>
              <a:t>The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Geo</a:t>
            </a:r>
            <a:r>
              <a:rPr b="0" spc="-50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g</a:t>
            </a:r>
            <a:r>
              <a:rPr b="0" spc="-5" dirty="0">
                <a:latin typeface="Times New Roman"/>
                <a:cs typeface="Times New Roman"/>
              </a:rPr>
              <a:t>i</a:t>
            </a:r>
            <a:r>
              <a:rPr b="0" spc="-15" dirty="0">
                <a:latin typeface="Times New Roman"/>
                <a:cs typeface="Times New Roman"/>
              </a:rPr>
              <a:t>a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20" dirty="0">
                <a:latin typeface="Times New Roman"/>
                <a:cs typeface="Times New Roman"/>
              </a:rPr>
              <a:t>T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b</a:t>
            </a:r>
            <a:r>
              <a:rPr b="0" spc="-15" dirty="0">
                <a:latin typeface="Times New Roman"/>
                <a:cs typeface="Times New Roman"/>
              </a:rPr>
              <a:t>a</a:t>
            </a:r>
            <a:r>
              <a:rPr b="0" spc="-30" dirty="0">
                <a:latin typeface="Times New Roman"/>
                <a:cs typeface="Times New Roman"/>
              </a:rPr>
              <a:t>c</a:t>
            </a:r>
            <a:r>
              <a:rPr b="0" spc="-15" dirty="0">
                <a:latin typeface="Times New Roman"/>
                <a:cs typeface="Times New Roman"/>
              </a:rPr>
              <a:t>co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Use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P</a:t>
            </a:r>
            <a:r>
              <a:rPr b="0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eventi</a:t>
            </a:r>
            <a:r>
              <a:rPr b="0" spc="-10" dirty="0">
                <a:latin typeface="Times New Roman"/>
                <a:cs typeface="Times New Roman"/>
              </a:rPr>
              <a:t>o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P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g</a:t>
            </a:r>
            <a:r>
              <a:rPr b="0" spc="-15" dirty="0">
                <a:latin typeface="Times New Roman"/>
                <a:cs typeface="Times New Roman"/>
              </a:rPr>
              <a:t>ram part</a:t>
            </a:r>
            <a:r>
              <a:rPr b="0" spc="-5" dirty="0">
                <a:latin typeface="Times New Roman"/>
                <a:cs typeface="Times New Roman"/>
              </a:rPr>
              <a:t>n</a:t>
            </a:r>
            <a:r>
              <a:rPr b="0" spc="-15" dirty="0">
                <a:latin typeface="Times New Roman"/>
                <a:cs typeface="Times New Roman"/>
              </a:rPr>
              <a:t>ers with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p</a:t>
            </a:r>
            <a:r>
              <a:rPr b="0" spc="-10" dirty="0">
                <a:latin typeface="Times New Roman"/>
                <a:cs typeface="Times New Roman"/>
              </a:rPr>
              <a:t>u</a:t>
            </a:r>
            <a:r>
              <a:rPr b="0" spc="-15" dirty="0">
                <a:latin typeface="Times New Roman"/>
                <a:cs typeface="Times New Roman"/>
              </a:rPr>
              <a:t>b</a:t>
            </a:r>
            <a:r>
              <a:rPr b="0" spc="-5" dirty="0">
                <a:latin typeface="Times New Roman"/>
                <a:cs typeface="Times New Roman"/>
              </a:rPr>
              <a:t>l</a:t>
            </a:r>
            <a:r>
              <a:rPr b="0" spc="-15" dirty="0">
                <a:latin typeface="Times New Roman"/>
                <a:cs typeface="Times New Roman"/>
              </a:rPr>
              <a:t>ic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health d</a:t>
            </a:r>
            <a:r>
              <a:rPr b="0" spc="-5" dirty="0">
                <a:latin typeface="Times New Roman"/>
                <a:cs typeface="Times New Roman"/>
              </a:rPr>
              <a:t>i</a:t>
            </a:r>
            <a:r>
              <a:rPr b="0" spc="-10" dirty="0">
                <a:latin typeface="Times New Roman"/>
                <a:cs typeface="Times New Roman"/>
              </a:rPr>
              <a:t>st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0" dirty="0">
                <a:latin typeface="Times New Roman"/>
                <a:cs typeface="Times New Roman"/>
              </a:rPr>
              <a:t>icts,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co</a:t>
            </a:r>
            <a:r>
              <a:rPr b="0" spc="-40" dirty="0">
                <a:latin typeface="Times New Roman"/>
                <a:cs typeface="Times New Roman"/>
              </a:rPr>
              <a:t>mm</a:t>
            </a:r>
            <a:r>
              <a:rPr b="0" spc="-15" dirty="0">
                <a:latin typeface="Times New Roman"/>
                <a:cs typeface="Times New Roman"/>
              </a:rPr>
              <a:t>u</a:t>
            </a:r>
            <a:r>
              <a:rPr b="0" spc="-10" dirty="0">
                <a:latin typeface="Times New Roman"/>
                <a:cs typeface="Times New Roman"/>
              </a:rPr>
              <a:t>nity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50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gan</a:t>
            </a:r>
            <a:r>
              <a:rPr b="0" spc="-5" dirty="0">
                <a:latin typeface="Times New Roman"/>
                <a:cs typeface="Times New Roman"/>
              </a:rPr>
              <a:t>i</a:t>
            </a:r>
            <a:r>
              <a:rPr b="0" spc="-15" dirty="0">
                <a:latin typeface="Times New Roman"/>
                <a:cs typeface="Times New Roman"/>
              </a:rPr>
              <a:t>z</a:t>
            </a:r>
            <a:r>
              <a:rPr b="0" spc="-30" dirty="0">
                <a:latin typeface="Times New Roman"/>
                <a:cs typeface="Times New Roman"/>
              </a:rPr>
              <a:t>a</a:t>
            </a:r>
            <a:r>
              <a:rPr b="0" spc="-10" dirty="0">
                <a:latin typeface="Times New Roman"/>
                <a:cs typeface="Times New Roman"/>
              </a:rPr>
              <a:t>tio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-10" dirty="0">
                <a:latin typeface="Times New Roman"/>
                <a:cs typeface="Times New Roman"/>
              </a:rPr>
              <a:t>s,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colleges, u</a:t>
            </a:r>
            <a:r>
              <a:rPr b="0" spc="-10" dirty="0">
                <a:latin typeface="Times New Roman"/>
                <a:cs typeface="Times New Roman"/>
              </a:rPr>
              <a:t>niv</a:t>
            </a:r>
            <a:r>
              <a:rPr b="0" spc="-15" dirty="0">
                <a:latin typeface="Times New Roman"/>
                <a:cs typeface="Times New Roman"/>
              </a:rPr>
              <a:t>ersi</a:t>
            </a:r>
            <a:r>
              <a:rPr b="0" spc="-5" dirty="0">
                <a:latin typeface="Times New Roman"/>
                <a:cs typeface="Times New Roman"/>
              </a:rPr>
              <a:t>t</a:t>
            </a:r>
            <a:r>
              <a:rPr b="0" spc="-15" dirty="0">
                <a:latin typeface="Times New Roman"/>
                <a:cs typeface="Times New Roman"/>
              </a:rPr>
              <a:t>ies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and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h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s</a:t>
            </a:r>
            <a:r>
              <a:rPr b="0" spc="-15" dirty="0">
                <a:latin typeface="Times New Roman"/>
                <a:cs typeface="Times New Roman"/>
              </a:rPr>
              <a:t>p</a:t>
            </a:r>
            <a:r>
              <a:rPr b="0" spc="-5" dirty="0">
                <a:latin typeface="Times New Roman"/>
                <a:cs typeface="Times New Roman"/>
              </a:rPr>
              <a:t>i</a:t>
            </a:r>
            <a:r>
              <a:rPr b="0" spc="-10" dirty="0">
                <a:latin typeface="Times New Roman"/>
                <a:cs typeface="Times New Roman"/>
              </a:rPr>
              <a:t>tals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to educ</a:t>
            </a:r>
            <a:r>
              <a:rPr b="0" spc="-30" dirty="0">
                <a:latin typeface="Times New Roman"/>
                <a:cs typeface="Times New Roman"/>
              </a:rPr>
              <a:t>a</a:t>
            </a:r>
            <a:r>
              <a:rPr b="0" spc="-15" dirty="0">
                <a:latin typeface="Times New Roman"/>
                <a:cs typeface="Times New Roman"/>
              </a:rPr>
              <a:t>te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on the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dangers of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se</a:t>
            </a:r>
            <a:r>
              <a:rPr b="0" spc="-25" dirty="0">
                <a:latin typeface="Times New Roman"/>
                <a:cs typeface="Times New Roman"/>
              </a:rPr>
              <a:t>c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n</a:t>
            </a:r>
            <a:r>
              <a:rPr b="0" spc="-15" dirty="0">
                <a:latin typeface="Times New Roman"/>
                <a:cs typeface="Times New Roman"/>
              </a:rPr>
              <a:t>d</a:t>
            </a:r>
            <a:r>
              <a:rPr b="0" spc="-10" dirty="0">
                <a:latin typeface="Times New Roman"/>
                <a:cs typeface="Times New Roman"/>
              </a:rPr>
              <a:t>h</a:t>
            </a:r>
            <a:r>
              <a:rPr b="0" spc="-15" dirty="0">
                <a:latin typeface="Times New Roman"/>
                <a:cs typeface="Times New Roman"/>
              </a:rPr>
              <a:t>and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s</a:t>
            </a:r>
            <a:r>
              <a:rPr b="0" spc="-40" dirty="0">
                <a:latin typeface="Times New Roman"/>
                <a:cs typeface="Times New Roman"/>
              </a:rPr>
              <a:t>m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k</a:t>
            </a:r>
            <a:r>
              <a:rPr b="0" spc="-1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exp</a:t>
            </a:r>
            <a:r>
              <a:rPr b="0" spc="-10" dirty="0">
                <a:latin typeface="Times New Roman"/>
                <a:cs typeface="Times New Roman"/>
              </a:rPr>
              <a:t>o</a:t>
            </a:r>
            <a:r>
              <a:rPr b="0" spc="-15" dirty="0">
                <a:latin typeface="Times New Roman"/>
                <a:cs typeface="Times New Roman"/>
              </a:rPr>
              <a:t>su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0" dirty="0">
                <a:latin typeface="Times New Roman"/>
                <a:cs typeface="Times New Roman"/>
              </a:rPr>
              <a:t>e.</a:t>
            </a:r>
          </a:p>
          <a:p>
            <a:pPr marL="192405" marR="5080">
              <a:lnSpc>
                <a:spcPct val="100000"/>
              </a:lnSpc>
              <a:spcBef>
                <a:spcPts val="670"/>
              </a:spcBef>
            </a:pPr>
            <a:r>
              <a:rPr b="0" spc="-15" dirty="0">
                <a:latin typeface="Times New Roman"/>
                <a:cs typeface="Times New Roman"/>
              </a:rPr>
              <a:t>The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ed</a:t>
            </a:r>
            <a:r>
              <a:rPr b="0" spc="-10" dirty="0">
                <a:latin typeface="Times New Roman"/>
                <a:cs typeface="Times New Roman"/>
              </a:rPr>
              <a:t>u</a:t>
            </a:r>
            <a:r>
              <a:rPr b="0" spc="-15" dirty="0">
                <a:latin typeface="Times New Roman"/>
                <a:cs typeface="Times New Roman"/>
              </a:rPr>
              <a:t>c</a:t>
            </a:r>
            <a:r>
              <a:rPr b="0" spc="-30" dirty="0">
                <a:latin typeface="Times New Roman"/>
                <a:cs typeface="Times New Roman"/>
              </a:rPr>
              <a:t>a</a:t>
            </a:r>
            <a:r>
              <a:rPr b="0" spc="-10" dirty="0">
                <a:latin typeface="Times New Roman"/>
                <a:cs typeface="Times New Roman"/>
              </a:rPr>
              <a:t>tio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c</a:t>
            </a:r>
            <a:r>
              <a:rPr b="0" spc="-35" dirty="0">
                <a:latin typeface="Times New Roman"/>
                <a:cs typeface="Times New Roman"/>
              </a:rPr>
              <a:t>am</a:t>
            </a:r>
            <a:r>
              <a:rPr b="0" spc="-15" dirty="0">
                <a:latin typeface="Times New Roman"/>
                <a:cs typeface="Times New Roman"/>
              </a:rPr>
              <a:t>pai</a:t>
            </a:r>
            <a:r>
              <a:rPr b="0" spc="-10" dirty="0">
                <a:latin typeface="Times New Roman"/>
                <a:cs typeface="Times New Roman"/>
              </a:rPr>
              <a:t>g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has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led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to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b</a:t>
            </a:r>
            <a:r>
              <a:rPr b="0" spc="-10" dirty="0">
                <a:latin typeface="Times New Roman"/>
                <a:cs typeface="Times New Roman"/>
              </a:rPr>
              <a:t>usi</a:t>
            </a:r>
            <a:r>
              <a:rPr b="0" spc="-5" dirty="0">
                <a:latin typeface="Times New Roman"/>
                <a:cs typeface="Times New Roman"/>
              </a:rPr>
              <a:t>n</a:t>
            </a:r>
            <a:r>
              <a:rPr b="0" spc="-15" dirty="0">
                <a:latin typeface="Times New Roman"/>
                <a:cs typeface="Times New Roman"/>
              </a:rPr>
              <a:t>ess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v</a:t>
            </a:r>
            <a:r>
              <a:rPr b="0" spc="-10" dirty="0">
                <a:latin typeface="Times New Roman"/>
                <a:cs typeface="Times New Roman"/>
              </a:rPr>
              <a:t>olu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-5" dirty="0">
                <a:latin typeface="Times New Roman"/>
                <a:cs typeface="Times New Roman"/>
              </a:rPr>
              <a:t>t</a:t>
            </a:r>
            <a:r>
              <a:rPr b="0" spc="-15" dirty="0">
                <a:latin typeface="Times New Roman"/>
                <a:cs typeface="Times New Roman"/>
              </a:rPr>
              <a:t>ary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ado</a:t>
            </a:r>
            <a:r>
              <a:rPr b="0" spc="-10" dirty="0">
                <a:latin typeface="Times New Roman"/>
                <a:cs typeface="Times New Roman"/>
              </a:rPr>
              <a:t>ptin</a:t>
            </a:r>
            <a:r>
              <a:rPr b="0" spc="-15" dirty="0">
                <a:latin typeface="Times New Roman"/>
                <a:cs typeface="Times New Roman"/>
              </a:rPr>
              <a:t>g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s</a:t>
            </a:r>
            <a:r>
              <a:rPr b="0" spc="-40" dirty="0">
                <a:latin typeface="Times New Roman"/>
                <a:cs typeface="Times New Roman"/>
              </a:rPr>
              <a:t>m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10" dirty="0">
                <a:latin typeface="Times New Roman"/>
                <a:cs typeface="Times New Roman"/>
              </a:rPr>
              <a:t>ke-f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ee p</a:t>
            </a:r>
            <a:r>
              <a:rPr b="0" spc="-10" dirty="0">
                <a:latin typeface="Times New Roman"/>
                <a:cs typeface="Times New Roman"/>
              </a:rPr>
              <a:t>o</a:t>
            </a:r>
            <a:r>
              <a:rPr b="0" spc="-15" dirty="0">
                <a:latin typeface="Times New Roman"/>
                <a:cs typeface="Times New Roman"/>
              </a:rPr>
              <a:t>licy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p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35" dirty="0">
                <a:latin typeface="Times New Roman"/>
                <a:cs typeface="Times New Roman"/>
              </a:rPr>
              <a:t>m</a:t>
            </a:r>
            <a:r>
              <a:rPr b="0" spc="-15" dirty="0">
                <a:latin typeface="Times New Roman"/>
                <a:cs typeface="Times New Roman"/>
              </a:rPr>
              <a:t>o</a:t>
            </a:r>
            <a:r>
              <a:rPr b="0" spc="-5" dirty="0">
                <a:latin typeface="Times New Roman"/>
                <a:cs typeface="Times New Roman"/>
              </a:rPr>
              <a:t>t</a:t>
            </a:r>
            <a:r>
              <a:rPr b="0" spc="-10" dirty="0">
                <a:latin typeface="Times New Roman"/>
                <a:cs typeface="Times New Roman"/>
              </a:rPr>
              <a:t>in</a:t>
            </a:r>
            <a:r>
              <a:rPr b="0" spc="-15" dirty="0">
                <a:latin typeface="Times New Roman"/>
                <a:cs typeface="Times New Roman"/>
              </a:rPr>
              <a:t>g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asthma</a:t>
            </a:r>
            <a:r>
              <a:rPr b="0" spc="-10" dirty="0">
                <a:latin typeface="Times New Roman"/>
                <a:cs typeface="Times New Roman"/>
              </a:rPr>
              <a:t> f</a:t>
            </a:r>
            <a:r>
              <a:rPr b="0" spc="-5" dirty="0">
                <a:latin typeface="Times New Roman"/>
                <a:cs typeface="Times New Roman"/>
              </a:rPr>
              <a:t>r</a:t>
            </a:r>
            <a:r>
              <a:rPr b="0" spc="-15" dirty="0">
                <a:latin typeface="Times New Roman"/>
                <a:cs typeface="Times New Roman"/>
              </a:rPr>
              <a:t>ien</a:t>
            </a:r>
            <a:r>
              <a:rPr b="0" spc="-10" dirty="0">
                <a:latin typeface="Times New Roman"/>
                <a:cs typeface="Times New Roman"/>
              </a:rPr>
              <a:t>d</a:t>
            </a:r>
            <a:r>
              <a:rPr b="0" spc="-15" dirty="0">
                <a:latin typeface="Times New Roman"/>
                <a:cs typeface="Times New Roman"/>
              </a:rPr>
              <a:t>ly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env</a:t>
            </a:r>
            <a:r>
              <a:rPr b="0" spc="-5" dirty="0">
                <a:latin typeface="Times New Roman"/>
                <a:cs typeface="Times New Roman"/>
              </a:rPr>
              <a:t>i</a:t>
            </a:r>
            <a:r>
              <a:rPr b="0" spc="-10" dirty="0">
                <a:latin typeface="Times New Roman"/>
                <a:cs typeface="Times New Roman"/>
              </a:rPr>
              <a:t>ro</a:t>
            </a:r>
            <a:r>
              <a:rPr b="0" spc="-15" dirty="0">
                <a:latin typeface="Times New Roman"/>
                <a:cs typeface="Times New Roman"/>
              </a:rPr>
              <a:t>n</a:t>
            </a:r>
            <a:r>
              <a:rPr b="0" spc="-35" dirty="0">
                <a:latin typeface="Times New Roman"/>
                <a:cs typeface="Times New Roman"/>
              </a:rPr>
              <a:t>m</a:t>
            </a:r>
            <a:r>
              <a:rPr b="0" spc="-15" dirty="0">
                <a:latin typeface="Times New Roman"/>
                <a:cs typeface="Times New Roman"/>
              </a:rPr>
              <a:t>ent.</a:t>
            </a:r>
          </a:p>
        </p:txBody>
      </p:sp>
    </p:spTree>
    <p:extLst>
      <p:ext uri="{BB962C8B-B14F-4D97-AF65-F5344CB8AC3E}">
        <p14:creationId xmlns:p14="http://schemas.microsoft.com/office/powerpoint/2010/main" val="2518009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543" y="517892"/>
            <a:ext cx="1030541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rgia</a:t>
            </a:r>
            <a:r>
              <a:rPr sz="3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Strate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ies</a:t>
            </a:r>
            <a:r>
              <a:rPr sz="32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3200" b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Ad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32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ess</a:t>
            </a:r>
            <a:r>
              <a:rPr sz="32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spc="-2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obac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Use Related</a:t>
            </a:r>
            <a:r>
              <a:rPr sz="3200" b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Asth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" algn="ctr"/>
            <a:r>
              <a:rPr sz="3200" b="1" spc="-2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rig</a:t>
            </a:r>
            <a:r>
              <a:rPr sz="32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201082"/>
            <a:ext cx="10688955" cy="277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licy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inclu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efree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(in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efree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ul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nit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usin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(in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cludi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DS).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efree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veh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cles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(i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28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last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cou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years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ll is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ban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smoki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veh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cles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ren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legislativ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sess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n.</a:t>
            </a:r>
            <a:r>
              <a:rPr sz="28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bill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yet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pas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2241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250571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ou</a:t>
            </a:r>
            <a:r>
              <a:rPr sz="32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to S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Policy</a:t>
            </a:r>
            <a:r>
              <a:rPr sz="32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Adoption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8771"/>
            <a:ext cx="9535795" cy="191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stance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towards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ol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adop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2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rain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 to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in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cre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apa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2800" spc="-18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ical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assi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tance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licy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i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entati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ent.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ssatio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n su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ort.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6030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2765" y="2602216"/>
            <a:ext cx="473265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rgia</a:t>
            </a:r>
            <a:r>
              <a:rPr sz="3200" b="1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spc="-29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obac</a:t>
            </a:r>
            <a:r>
              <a:rPr sz="3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Quit</a:t>
            </a:r>
            <a:r>
              <a:rPr sz="3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3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9900" y="4724400"/>
            <a:ext cx="2705100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89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229997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is the Geo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gia</a:t>
            </a:r>
            <a:r>
              <a:rPr sz="32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2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oba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Quit</a:t>
            </a: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Line?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09928"/>
            <a:ext cx="10241915" cy="352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quit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line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an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evidence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ba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ed,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be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pra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tice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tool to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provide</a:t>
            </a:r>
            <a:r>
              <a:rPr sz="22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cos</a:t>
            </a:r>
            <a:r>
              <a:rPr sz="22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-f</a:t>
            </a:r>
            <a:r>
              <a:rPr sz="2200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ee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help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>
              <a:lnSpc>
                <a:spcPts val="2380"/>
              </a:lnSpc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sation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fers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fective,</a:t>
            </a:r>
            <a:r>
              <a:rPr sz="22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evid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-based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interventions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help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gians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quit s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king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using tobacco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products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4"/>
              </a:spcBef>
              <a:buFont typeface="Arial"/>
              <a:buChar char="•"/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Individuals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13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ye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ars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a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older</a:t>
            </a:r>
            <a:r>
              <a:rPr sz="2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call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quit</a:t>
            </a:r>
            <a:r>
              <a:rPr sz="22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line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buFont typeface="Courier New"/>
              <a:buChar char="o"/>
              <a:tabLst>
                <a:tab pos="756920" algn="l"/>
              </a:tabLst>
            </a:pPr>
            <a:r>
              <a:rPr sz="2200" spc="-17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bac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users,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relatives/friends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bacco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users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buFont typeface="Courier New"/>
              <a:buChar char="o"/>
              <a:tabLst>
                <a:tab pos="756920" algn="l"/>
              </a:tabLst>
            </a:pP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lthcare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providers,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 ge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neral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ublic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spcBef>
                <a:spcPts val="55"/>
              </a:spcBef>
              <a:buFont typeface="Courier New"/>
              <a:buChar char="o"/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200" spc="-265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dor is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nationally ranked,</a:t>
            </a:r>
            <a:r>
              <a:rPr sz="2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servin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ultiple</a:t>
            </a:r>
            <a:r>
              <a:rPr sz="22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states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5500389"/>
            <a:ext cx="821817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Qualified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interpreters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available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acco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date</a:t>
            </a:r>
            <a:r>
              <a:rPr sz="22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gians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speak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3357" y="4457700"/>
            <a:ext cx="1057275" cy="198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ferent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9211" y="5501962"/>
            <a:ext cx="11430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lang</a:t>
            </a:r>
            <a:r>
              <a:rPr sz="2200" spc="-15" dirty="0">
                <a:solidFill>
                  <a:prstClr val="black"/>
                </a:solidFill>
                <a:latin typeface="Times New Roman"/>
                <a:cs typeface="Times New Roman"/>
              </a:rPr>
              <a:t>ua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ges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29700" y="4457700"/>
            <a:ext cx="9906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9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98" rIns="0" bIns="0" rtlCol="0">
            <a:spAutoFit/>
          </a:bodyPr>
          <a:lstStyle/>
          <a:p>
            <a:pPr marL="380746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Benefits</a:t>
            </a:r>
            <a:r>
              <a:rPr sz="32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 Quit</a:t>
            </a:r>
            <a:r>
              <a:rPr sz="32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Lines*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680756"/>
            <a:ext cx="10456545" cy="289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Accessible,</a:t>
            </a:r>
            <a:r>
              <a:rPr sz="24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Effective,</a:t>
            </a:r>
            <a:r>
              <a:rPr sz="24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Effic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Eli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inates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barr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ers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aditional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cessa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ion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classes (e.g.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waiting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for classes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 busy sch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dules)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Helpful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those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resid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ural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ote areas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Appeals to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 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luctant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seek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help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prov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ded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 group se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Provides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referrals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local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prog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Acco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odates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busy sch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dules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5427335"/>
            <a:ext cx="67132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ters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Cont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rol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Qu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Reso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000" i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nt, I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1000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i="1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2799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698" rIns="0" bIns="0" rtlCol="0">
            <a:spAutoFit/>
          </a:bodyPr>
          <a:lstStyle/>
          <a:p>
            <a:pPr marL="3446779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2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2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Cur</a:t>
            </a:r>
            <a:r>
              <a:rPr sz="32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sz="32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32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rings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680756"/>
            <a:ext cx="7586980" cy="413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vailable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2400" spc="-5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gia tobacco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users aged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13 years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older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Phone Counsel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spcBef>
                <a:spcPts val="495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5 c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Pro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ram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avai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able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spcBef>
                <a:spcPts val="48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am</a:t>
            </a:r>
            <a:r>
              <a:rPr sz="20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avai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able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Preg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ant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stpart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4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outh Support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Program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egrat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1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eb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Coach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4 weeks of Nicotine</a:t>
            </a:r>
            <a:r>
              <a:rPr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patches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or gu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while supplies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last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erral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uni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Resources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Coordinat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Plan and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ployer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benefits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Ma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erials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Only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781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912" y="581353"/>
            <a:ext cx="337439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5" marR="5080" indent="-187960"/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C</a:t>
            </a:r>
            <a:r>
              <a:rPr sz="2800" b="1" spc="-30" dirty="0">
                <a:solidFill>
                  <a:prstClr val="black"/>
                </a:solidFill>
                <a:latin typeface="Segoe UI"/>
                <a:cs typeface="Segoe UI"/>
              </a:rPr>
              <a:t>o</a:t>
            </a:r>
            <a:r>
              <a:rPr sz="2800" b="1" spc="-15" dirty="0">
                <a:solidFill>
                  <a:prstClr val="black"/>
                </a:solidFill>
                <a:latin typeface="Segoe UI"/>
                <a:cs typeface="Segoe UI"/>
              </a:rPr>
              <a:t>ntact</a:t>
            </a:r>
            <a:r>
              <a:rPr sz="2800" b="1" spc="4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the</a:t>
            </a:r>
            <a:r>
              <a:rPr sz="2800" b="1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Geo</a:t>
            </a:r>
            <a:r>
              <a:rPr sz="2800" b="1" spc="-35" dirty="0">
                <a:solidFill>
                  <a:prstClr val="black"/>
                </a:solidFill>
                <a:latin typeface="Segoe UI"/>
                <a:cs typeface="Segoe UI"/>
              </a:rPr>
              <a:t>r</a:t>
            </a:r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gia</a:t>
            </a:r>
            <a:r>
              <a:rPr sz="2800" b="1" spc="-1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2800" b="1" spc="-270" dirty="0">
                <a:solidFill>
                  <a:prstClr val="black"/>
                </a:solidFill>
                <a:latin typeface="Segoe UI"/>
                <a:cs typeface="Segoe UI"/>
              </a:rPr>
              <a:t>T</a:t>
            </a:r>
            <a:r>
              <a:rPr sz="2800" b="1" spc="-25" dirty="0">
                <a:solidFill>
                  <a:prstClr val="black"/>
                </a:solidFill>
                <a:latin typeface="Segoe UI"/>
                <a:cs typeface="Segoe UI"/>
              </a:rPr>
              <a:t>o</a:t>
            </a:r>
            <a:r>
              <a:rPr sz="2800" b="1" spc="-55" dirty="0">
                <a:solidFill>
                  <a:prstClr val="black"/>
                </a:solidFill>
                <a:latin typeface="Segoe UI"/>
                <a:cs typeface="Segoe UI"/>
              </a:rPr>
              <a:t>b</a:t>
            </a:r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acco</a:t>
            </a:r>
            <a:r>
              <a:rPr sz="2800" b="1" spc="3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Segoe UI"/>
                <a:cs typeface="Segoe UI"/>
              </a:rPr>
              <a:t>Qui</a:t>
            </a:r>
            <a:r>
              <a:rPr sz="2800" b="1" spc="-15" dirty="0">
                <a:solidFill>
                  <a:prstClr val="black"/>
                </a:solidFill>
                <a:latin typeface="Segoe UI"/>
                <a:cs typeface="Segoe UI"/>
              </a:rPr>
              <a:t>t</a:t>
            </a:r>
            <a:r>
              <a:rPr sz="2800" b="1" spc="25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Segoe UI"/>
                <a:cs typeface="Segoe UI"/>
              </a:rPr>
              <a:t>Line</a:t>
            </a:r>
            <a:endParaRPr sz="2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685800"/>
            <a:ext cx="4421505" cy="3416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844476"/>
            <a:ext cx="3425825" cy="369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465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24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</a:t>
            </a:r>
            <a:r>
              <a:rPr sz="2000" spc="-13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7 days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 week (inclu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days)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79629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sh: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7.270.S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OP (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77.270.7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67)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Spa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h: 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77.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FUME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77.266.3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63)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Hearing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paire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TTY</a:t>
            </a:r>
            <a:r>
              <a:rPr sz="2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vices: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77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7.6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53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0" y="2743238"/>
            <a:ext cx="4047617" cy="3127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68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298" rIns="0" bIns="0" rtlCol="0">
            <a:spAutoFit/>
          </a:bodyPr>
          <a:lstStyle/>
          <a:p>
            <a:pPr marL="4894580">
              <a:lnSpc>
                <a:spcPts val="3825"/>
              </a:lnSpc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Ref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473916"/>
            <a:ext cx="8056880" cy="441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19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Butz,</a:t>
            </a:r>
            <a:r>
              <a:rPr sz="1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Ma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tsui,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Bre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3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Curti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-Brosn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n,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Eggle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ton,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2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 Diett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(20</a:t>
            </a:r>
            <a:r>
              <a:rPr sz="1900" spc="-8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1).</a:t>
            </a:r>
            <a:r>
              <a:rPr sz="19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rando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ized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trial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air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lea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ers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 he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lth coach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prove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indoor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air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quality for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inne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-city children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asth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s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condhand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oke</a:t>
            </a:r>
            <a:r>
              <a:rPr sz="19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expo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ure.</a:t>
            </a:r>
            <a:r>
              <a:rPr sz="19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Archives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pediatrics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&amp;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adole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cent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edicine, 165(8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74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-748.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2705" indent="-342900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Crocke</a:t>
            </a:r>
            <a:r>
              <a:rPr sz="1900" spc="-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Kin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ota,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itru,</a:t>
            </a: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Ligon,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B.,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Her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an,</a:t>
            </a: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J., Ferdinan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Fo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ce on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unity</a:t>
            </a:r>
            <a:r>
              <a:rPr sz="19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Preventive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Service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(20</a:t>
            </a:r>
            <a:r>
              <a:rPr sz="1900" spc="-8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1). E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fectivene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e-ba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ed,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ult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-trigge</a:t>
            </a:r>
            <a:r>
              <a:rPr sz="1900" spc="-8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ultico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ponent</a:t>
            </a:r>
            <a:r>
              <a:rPr sz="19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interventions with an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envi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ental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focus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f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reducing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orbidit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unity</a:t>
            </a:r>
            <a:r>
              <a:rPr sz="19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guide syst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atic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evie</a:t>
            </a:r>
            <a:r>
              <a:rPr sz="1900" spc="-14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erican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ournal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preventive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edicine,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41(2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-S32.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80100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Fer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ante,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Si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oni,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Cibella,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7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Fer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ara,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7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Liotta,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Ma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lizia,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6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 ...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La Grutta,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(2015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Thir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-hand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oke</a:t>
            </a:r>
            <a:r>
              <a:rPr sz="19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expo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ure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health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ards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children.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onal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archiv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 di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79(1).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09600" indent="-342900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Goniewicz,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ML,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Kn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Gawron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M,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Ko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ider</a:t>
            </a: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Sobczak</a:t>
            </a:r>
            <a:r>
              <a:rPr sz="1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Kurek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J, Prokopowicz</a:t>
            </a:r>
            <a:r>
              <a:rPr sz="1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blonska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-C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apla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M,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ik-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Dulew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ka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vel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cob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2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nowitz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N.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Levels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lected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carcinogens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toxicants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vapour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electronic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cigarettes.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obacco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Control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2014,23(2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133–9.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56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491" rIns="0" bIns="0" rtlCol="0">
            <a:spAutoFit/>
          </a:bodyPr>
          <a:lstStyle/>
          <a:p>
            <a:pPr marL="1737995">
              <a:lnSpc>
                <a:spcPct val="100000"/>
              </a:lnSpc>
            </a:pP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HUD</a:t>
            </a:r>
            <a:r>
              <a:rPr sz="3600" b="1" spc="-235" dirty="0">
                <a:solidFill>
                  <a:srgbClr val="1F487C"/>
                </a:solidFill>
                <a:latin typeface="Arial"/>
                <a:cs typeface="Arial"/>
              </a:rPr>
              <a:t>’</a:t>
            </a:r>
            <a:r>
              <a:rPr sz="36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b="1" spc="-1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ke</a:t>
            </a:r>
            <a:r>
              <a:rPr sz="3600" b="1" spc="-100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600" b="1" spc="-11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ou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3600" b="1" spc="-2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b="1" spc="-36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ool</a:t>
            </a:r>
            <a:r>
              <a:rPr sz="3600" b="1" spc="-95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3600" b="1" spc="-10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7209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179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2700" y="1371600"/>
            <a:ext cx="3581400" cy="495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7629" y="1772792"/>
            <a:ext cx="3282950" cy="393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spc="-10" dirty="0">
                <a:solidFill>
                  <a:srgbClr val="1F487C"/>
                </a:solidFill>
                <a:cs typeface="Calibri"/>
              </a:rPr>
              <a:t>-</a:t>
            </a:r>
            <a:r>
              <a:rPr sz="2200" spc="5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dirty="0">
                <a:solidFill>
                  <a:srgbClr val="1F487C"/>
                </a:solidFill>
                <a:cs typeface="Calibri"/>
              </a:rPr>
              <a:t>el</a:t>
            </a:r>
            <a:r>
              <a:rPr sz="2300" spc="5" dirty="0">
                <a:solidFill>
                  <a:srgbClr val="1F487C"/>
                </a:solidFill>
                <a:cs typeface="Calibri"/>
              </a:rPr>
              <a:t>e</a:t>
            </a:r>
            <a:r>
              <a:rPr sz="2300" dirty="0">
                <a:solidFill>
                  <a:srgbClr val="1F487C"/>
                </a:solidFill>
                <a:cs typeface="Calibri"/>
              </a:rPr>
              <a:t>ased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dirty="0">
                <a:solidFill>
                  <a:srgbClr val="1F487C"/>
                </a:solidFill>
                <a:cs typeface="Calibri"/>
              </a:rPr>
              <a:t>in June,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dirty="0">
                <a:solidFill>
                  <a:srgbClr val="1F487C"/>
                </a:solidFill>
                <a:cs typeface="Calibri"/>
              </a:rPr>
              <a:t>2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0</a:t>
            </a:r>
            <a:r>
              <a:rPr sz="2300" dirty="0">
                <a:solidFill>
                  <a:srgbClr val="1F487C"/>
                </a:solidFill>
                <a:cs typeface="Calibri"/>
              </a:rPr>
              <a:t>12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12700" marR="5080">
              <a:spcBef>
                <a:spcPts val="1200"/>
              </a:spcBef>
              <a:buClr>
                <a:srgbClr val="1F487C"/>
              </a:buClr>
              <a:buFont typeface="Calibri"/>
              <a:buChar char="-"/>
              <a:tabLst>
                <a:tab pos="168275" algn="l"/>
              </a:tabLst>
            </a:pPr>
            <a:r>
              <a:rPr sz="2300" spc="-5" dirty="0">
                <a:solidFill>
                  <a:srgbClr val="1F487C"/>
                </a:solidFill>
                <a:cs typeface="Calibri"/>
              </a:rPr>
              <a:t>En</a:t>
            </a:r>
            <a:r>
              <a:rPr sz="2300" spc="5" dirty="0">
                <a:solidFill>
                  <a:srgbClr val="1F487C"/>
                </a:solidFill>
                <a:cs typeface="Calibri"/>
              </a:rPr>
              <a:t>d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se</a:t>
            </a:r>
            <a:r>
              <a:rPr sz="2300" dirty="0">
                <a:solidFill>
                  <a:srgbClr val="1F487C"/>
                </a:solidFill>
                <a:cs typeface="Calibri"/>
              </a:rPr>
              <a:t>d </a:t>
            </a:r>
            <a:r>
              <a:rPr sz="2300" spc="-15" dirty="0">
                <a:solidFill>
                  <a:srgbClr val="1F487C"/>
                </a:solidFill>
                <a:cs typeface="Calibri"/>
              </a:rPr>
              <a:t>b</a:t>
            </a:r>
            <a:r>
              <a:rPr sz="2300" dirty="0">
                <a:solidFill>
                  <a:srgbClr val="1F487C"/>
                </a:solidFill>
                <a:cs typeface="Calibri"/>
              </a:rPr>
              <a:t>y A</a:t>
            </a:r>
            <a:r>
              <a:rPr sz="2300" spc="-15" dirty="0">
                <a:solidFill>
                  <a:srgbClr val="1F487C"/>
                </a:solidFill>
                <a:cs typeface="Calibri"/>
              </a:rPr>
              <a:t>m</a:t>
            </a:r>
            <a:r>
              <a:rPr sz="2300" dirty="0">
                <a:solidFill>
                  <a:srgbClr val="1F487C"/>
                </a:solidFill>
                <a:cs typeface="Calibri"/>
              </a:rPr>
              <a:t>eri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c</a:t>
            </a:r>
            <a:r>
              <a:rPr sz="2300" dirty="0">
                <a:solidFill>
                  <a:srgbClr val="1F487C"/>
                </a:solidFill>
                <a:cs typeface="Calibri"/>
              </a:rPr>
              <a:t>an A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c</a:t>
            </a:r>
            <a:r>
              <a:rPr sz="2300" dirty="0">
                <a:solidFill>
                  <a:srgbClr val="1F487C"/>
                </a:solidFill>
                <a:cs typeface="Calibri"/>
              </a:rPr>
              <a:t>ade</a:t>
            </a:r>
            <a:r>
              <a:rPr sz="2300" spc="-55" dirty="0">
                <a:solidFill>
                  <a:srgbClr val="1F487C"/>
                </a:solidFill>
                <a:cs typeface="Calibri"/>
              </a:rPr>
              <a:t>m</a:t>
            </a:r>
            <a:r>
              <a:rPr sz="2300" dirty="0">
                <a:solidFill>
                  <a:srgbClr val="1F487C"/>
                </a:solidFill>
                <a:cs typeface="Calibri"/>
              </a:rPr>
              <a:t>y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</a:t>
            </a:r>
            <a:r>
              <a:rPr sz="2300" dirty="0">
                <a:solidFill>
                  <a:srgbClr val="1F487C"/>
                </a:solidFill>
                <a:cs typeface="Calibri"/>
              </a:rPr>
              <a:t>f </a:t>
            </a:r>
            <a:r>
              <a:rPr sz="2300" spc="-50" dirty="0">
                <a:solidFill>
                  <a:srgbClr val="1F487C"/>
                </a:solidFill>
                <a:cs typeface="Calibri"/>
              </a:rPr>
              <a:t>P</a:t>
            </a:r>
            <a:r>
              <a:rPr sz="2300" dirty="0">
                <a:solidFill>
                  <a:srgbClr val="1F487C"/>
                </a:solidFill>
                <a:cs typeface="Calibri"/>
              </a:rPr>
              <a:t>edi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a</a:t>
            </a:r>
            <a:r>
              <a:rPr sz="2300" dirty="0">
                <a:solidFill>
                  <a:srgbClr val="1F487C"/>
                </a:solidFill>
                <a:cs typeface="Calibri"/>
              </a:rPr>
              <a:t>tri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c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s</a:t>
            </a:r>
            <a:r>
              <a:rPr sz="2300" dirty="0">
                <a:solidFill>
                  <a:srgbClr val="1F487C"/>
                </a:solidFill>
                <a:cs typeface="Calibri"/>
              </a:rPr>
              <a:t>, 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he </a:t>
            </a:r>
            <a:r>
              <a:rPr sz="2300" dirty="0">
                <a:solidFill>
                  <a:srgbClr val="1F487C"/>
                </a:solidFill>
                <a:cs typeface="Calibri"/>
              </a:rPr>
              <a:t>A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m</a:t>
            </a:r>
            <a:r>
              <a:rPr sz="2300" dirty="0">
                <a:solidFill>
                  <a:srgbClr val="1F487C"/>
                </a:solidFill>
                <a:cs typeface="Calibri"/>
              </a:rPr>
              <a:t>eri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c</a:t>
            </a:r>
            <a:r>
              <a:rPr sz="2300" dirty="0">
                <a:solidFill>
                  <a:srgbClr val="1F487C"/>
                </a:solidFill>
                <a:cs typeface="Calibri"/>
              </a:rPr>
              <a:t>an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Lu</a:t>
            </a:r>
            <a:r>
              <a:rPr sz="2300" dirty="0">
                <a:solidFill>
                  <a:srgbClr val="1F487C"/>
                </a:solidFill>
                <a:cs typeface="Calibri"/>
              </a:rPr>
              <a:t>ng Assoc</a:t>
            </a:r>
            <a:r>
              <a:rPr sz="2300" spc="-15" dirty="0">
                <a:solidFill>
                  <a:srgbClr val="1F487C"/>
                </a:solidFill>
                <a:cs typeface="Calibri"/>
              </a:rPr>
              <a:t>i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a</a:t>
            </a:r>
            <a:r>
              <a:rPr sz="2300" dirty="0">
                <a:solidFill>
                  <a:srgbClr val="1F487C"/>
                </a:solidFill>
                <a:cs typeface="Calibri"/>
              </a:rPr>
              <a:t>ti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o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n, </a:t>
            </a:r>
            <a:r>
              <a:rPr sz="2300" dirty="0">
                <a:solidFill>
                  <a:srgbClr val="1F487C"/>
                </a:solidFill>
                <a:cs typeface="Calibri"/>
              </a:rPr>
              <a:t>and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 CD</a:t>
            </a:r>
            <a:r>
              <a:rPr sz="2300" dirty="0">
                <a:solidFill>
                  <a:srgbClr val="1F487C"/>
                </a:solidFill>
                <a:cs typeface="Calibri"/>
              </a:rPr>
              <a:t>C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 O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f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fic</a:t>
            </a:r>
            <a:r>
              <a:rPr sz="2300" dirty="0">
                <a:solidFill>
                  <a:srgbClr val="1F487C"/>
                </a:solidFill>
                <a:cs typeface="Calibri"/>
              </a:rPr>
              <a:t>e</a:t>
            </a:r>
            <a:r>
              <a:rPr sz="2300" spc="5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</a:t>
            </a:r>
            <a:r>
              <a:rPr sz="2300" dirty="0">
                <a:solidFill>
                  <a:srgbClr val="1F487C"/>
                </a:solidFill>
                <a:cs typeface="Calibri"/>
              </a:rPr>
              <a:t>f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S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m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ok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i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ng </a:t>
            </a:r>
            <a:r>
              <a:rPr sz="2300" dirty="0">
                <a:solidFill>
                  <a:srgbClr val="1F487C"/>
                </a:solidFill>
                <a:cs typeface="Calibri"/>
              </a:rPr>
              <a:t>and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 H</a:t>
            </a:r>
            <a:r>
              <a:rPr sz="2300" spc="5" dirty="0">
                <a:solidFill>
                  <a:srgbClr val="1F487C"/>
                </a:solidFill>
                <a:cs typeface="Calibri"/>
              </a:rPr>
              <a:t>e</a:t>
            </a:r>
            <a:r>
              <a:rPr sz="2300" dirty="0">
                <a:solidFill>
                  <a:srgbClr val="1F487C"/>
                </a:solidFill>
                <a:cs typeface="Calibri"/>
              </a:rPr>
              <a:t>alth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167640" indent="-154940">
              <a:spcBef>
                <a:spcPts val="1200"/>
              </a:spcBef>
              <a:buClr>
                <a:srgbClr val="1F487C"/>
              </a:buClr>
              <a:buFont typeface="Calibri"/>
              <a:buChar char="-"/>
              <a:tabLst>
                <a:tab pos="168275" algn="l"/>
              </a:tabLst>
            </a:pPr>
            <a:r>
              <a:rPr sz="2300" spc="-5" dirty="0">
                <a:solidFill>
                  <a:srgbClr val="1F487C"/>
                </a:solidFill>
                <a:cs typeface="Calibri"/>
              </a:rPr>
              <a:t>Se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n</a:t>
            </a:r>
            <a:r>
              <a:rPr sz="230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dirty="0">
                <a:solidFill>
                  <a:srgbClr val="1F487C"/>
                </a:solidFill>
                <a:cs typeface="Calibri"/>
              </a:rPr>
              <a:t>o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di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dirty="0">
                <a:solidFill>
                  <a:srgbClr val="1F487C"/>
                </a:solidFill>
                <a:cs typeface="Calibri"/>
              </a:rPr>
              <a:t>ec</a:t>
            </a:r>
            <a:r>
              <a:rPr sz="2300" spc="-35" dirty="0">
                <a:solidFill>
                  <a:srgbClr val="1F487C"/>
                </a:solidFill>
                <a:cs typeface="Calibri"/>
              </a:rPr>
              <a:t>t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</a:t>
            </a:r>
            <a:r>
              <a:rPr sz="2300" spc="-45" dirty="0">
                <a:solidFill>
                  <a:srgbClr val="1F487C"/>
                </a:solidFill>
                <a:cs typeface="Calibri"/>
              </a:rPr>
              <a:t>r</a:t>
            </a:r>
            <a:r>
              <a:rPr sz="2300" dirty="0">
                <a:solidFill>
                  <a:srgbClr val="1F487C"/>
                </a:solidFill>
                <a:cs typeface="Calibri"/>
              </a:rPr>
              <a:t>s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of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2300" dirty="0">
                <a:solidFill>
                  <a:srgbClr val="1F487C"/>
                </a:solidFill>
                <a:cs typeface="Calibri"/>
              </a:rPr>
              <a:t>~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dirty="0">
                <a:solidFill>
                  <a:srgbClr val="1F487C"/>
                </a:solidFill>
                <a:cs typeface="Calibri"/>
              </a:rPr>
              <a:t>2,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2</a:t>
            </a:r>
            <a:r>
              <a:rPr sz="2300" dirty="0">
                <a:solidFill>
                  <a:srgbClr val="1F487C"/>
                </a:solidFill>
                <a:cs typeface="Calibri"/>
              </a:rPr>
              <a:t>00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 P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HA</a:t>
            </a:r>
            <a:r>
              <a:rPr sz="2300" dirty="0">
                <a:solidFill>
                  <a:srgbClr val="1F487C"/>
                </a:solidFill>
                <a:cs typeface="Calibri"/>
              </a:rPr>
              <a:t>s in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dirty="0">
                <a:solidFill>
                  <a:srgbClr val="1F487C"/>
                </a:solidFill>
                <a:cs typeface="Calibri"/>
              </a:rPr>
              <a:t>2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0</a:t>
            </a:r>
            <a:r>
              <a:rPr sz="2300" dirty="0">
                <a:solidFill>
                  <a:srgbClr val="1F487C"/>
                </a:solidFill>
                <a:cs typeface="Calibri"/>
              </a:rPr>
              <a:t>13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167640" indent="-154940">
              <a:spcBef>
                <a:spcPts val="1200"/>
              </a:spcBef>
              <a:buClr>
                <a:srgbClr val="1F487C"/>
              </a:buClr>
              <a:buFont typeface="Calibri"/>
              <a:buChar char="-"/>
              <a:tabLst>
                <a:tab pos="168275" algn="l"/>
              </a:tabLst>
            </a:pPr>
            <a:r>
              <a:rPr sz="2300" spc="-5" dirty="0">
                <a:solidFill>
                  <a:srgbClr val="1F487C"/>
                </a:solidFill>
                <a:cs typeface="Calibri"/>
              </a:rPr>
              <a:t>Sepa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a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dirty="0">
                <a:solidFill>
                  <a:srgbClr val="1F487C"/>
                </a:solidFill>
                <a:cs typeface="Calibri"/>
              </a:rPr>
              <a:t>e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ool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k</a:t>
            </a:r>
            <a:r>
              <a:rPr sz="2300" dirty="0">
                <a:solidFill>
                  <a:srgbClr val="1F487C"/>
                </a:solidFill>
                <a:cs typeface="Calibri"/>
              </a:rPr>
              <a:t>it</a:t>
            </a:r>
            <a:r>
              <a:rPr sz="2300" spc="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dirty="0">
                <a:solidFill>
                  <a:srgbClr val="1F487C"/>
                </a:solidFill>
                <a:cs typeface="Calibri"/>
              </a:rPr>
              <a:t>c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dirty="0">
                <a:solidFill>
                  <a:srgbClr val="1F487C"/>
                </a:solidFill>
                <a:cs typeface="Calibri"/>
              </a:rPr>
              <a:t>e</a:t>
            </a:r>
            <a:r>
              <a:rPr sz="2300" spc="-20" dirty="0">
                <a:solidFill>
                  <a:srgbClr val="1F487C"/>
                </a:solidFill>
                <a:cs typeface="Calibri"/>
              </a:rPr>
              <a:t>a</a:t>
            </a:r>
            <a:r>
              <a:rPr sz="2300" spc="-30" dirty="0">
                <a:solidFill>
                  <a:srgbClr val="1F487C"/>
                </a:solidFill>
                <a:cs typeface="Calibri"/>
              </a:rPr>
              <a:t>t</a:t>
            </a:r>
            <a:r>
              <a:rPr sz="2300" dirty="0">
                <a:solidFill>
                  <a:srgbClr val="1F487C"/>
                </a:solidFill>
                <a:cs typeface="Calibri"/>
              </a:rPr>
              <a:t>ed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2300" spc="-45" dirty="0">
                <a:solidFill>
                  <a:srgbClr val="1F487C"/>
                </a:solidFill>
                <a:cs typeface="Calibri"/>
              </a:rPr>
              <a:t>f</a:t>
            </a:r>
            <a:r>
              <a:rPr sz="2300" spc="-5" dirty="0">
                <a:solidFill>
                  <a:srgbClr val="1F487C"/>
                </a:solidFill>
                <a:cs typeface="Calibri"/>
              </a:rPr>
              <a:t>o</a:t>
            </a:r>
            <a:r>
              <a:rPr sz="230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spc="-10" dirty="0">
                <a:solidFill>
                  <a:srgbClr val="1F487C"/>
                </a:solidFill>
                <a:cs typeface="Calibri"/>
              </a:rPr>
              <a:t> </a:t>
            </a:r>
            <a:r>
              <a:rPr sz="2300" spc="-40" dirty="0">
                <a:solidFill>
                  <a:srgbClr val="1F487C"/>
                </a:solidFill>
                <a:cs typeface="Calibri"/>
              </a:rPr>
              <a:t>r</a:t>
            </a:r>
            <a:r>
              <a:rPr sz="2300" dirty="0">
                <a:solidFill>
                  <a:srgbClr val="1F487C"/>
                </a:solidFill>
                <a:cs typeface="Calibri"/>
              </a:rPr>
              <a:t>eside</a:t>
            </a:r>
            <a:r>
              <a:rPr sz="2300" spc="-25" dirty="0">
                <a:solidFill>
                  <a:srgbClr val="1F487C"/>
                </a:solidFill>
                <a:cs typeface="Calibri"/>
              </a:rPr>
              <a:t>n</a:t>
            </a:r>
            <a:r>
              <a:rPr sz="2300" dirty="0">
                <a:solidFill>
                  <a:srgbClr val="1F487C"/>
                </a:solidFill>
                <a:cs typeface="Calibri"/>
              </a:rPr>
              <a:t>ts</a:t>
            </a:r>
            <a:endParaRPr sz="23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4902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298" rIns="0" bIns="0" rtlCol="0">
            <a:spAutoFit/>
          </a:bodyPr>
          <a:lstStyle/>
          <a:p>
            <a:pPr marL="4894580">
              <a:lnSpc>
                <a:spcPts val="3825"/>
              </a:lnSpc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Ref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341328"/>
            <a:ext cx="8061959" cy="481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0050" indent="-342900" algn="just"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Polosa,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pagna,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D.,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Sand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M.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7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(2015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Coun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eling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patients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with 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alle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gy about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electronic cigarettes: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evidenc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-ba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ed approach. Ann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ls of</a:t>
            </a:r>
            <a:r>
              <a:rPr sz="19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Alle</a:t>
            </a:r>
            <a:r>
              <a:rPr sz="19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900" spc="-12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I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unolo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900" spc="-12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Stapleton,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Howar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-Tho</a:t>
            </a:r>
            <a:r>
              <a:rPr sz="1900" spc="-3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pson,</a:t>
            </a:r>
            <a:r>
              <a:rPr sz="19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A.,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Geo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ge,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Hoove</a:t>
            </a:r>
            <a:r>
              <a:rPr sz="1900" spc="-8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Self,</a:t>
            </a:r>
            <a:r>
              <a:rPr sz="19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H. (20</a:t>
            </a:r>
            <a:r>
              <a:rPr sz="1900" spc="-8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1).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oking</a:t>
            </a:r>
            <a:r>
              <a:rPr sz="19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ournal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19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erican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Bo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rd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Fa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ily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M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dicine,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24(3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31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-322.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Tho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cht,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Luo,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X.,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Ming,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X.,</a:t>
            </a:r>
            <a:r>
              <a:rPr sz="1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Ahlu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alia,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S.,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ar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ella,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63220"/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(2014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Thirdhand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oke:</a:t>
            </a:r>
            <a:r>
              <a:rPr sz="19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 tobacc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-sp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cific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lung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carcinogen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surfaces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okers’</a:t>
            </a:r>
            <a:r>
              <a:rPr sz="19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nicotine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tobacco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rese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rch,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16(1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00" spc="15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-32.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88595" indent="-342900"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Kanchongki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tiph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8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.,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Ga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M.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Phipatanaku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l,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8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014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indoor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 environ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1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inne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-city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child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ood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a.</a:t>
            </a:r>
            <a:r>
              <a:rPr sz="19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ian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Pacific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ournal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alle</a:t>
            </a:r>
            <a:r>
              <a:rPr sz="1900" spc="-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gy and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00" spc="-3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unolog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/launched</a:t>
            </a:r>
            <a:r>
              <a:rPr sz="1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19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Alle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gy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I</a:t>
            </a:r>
            <a:r>
              <a:rPr sz="1900" spc="-3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unology</a:t>
            </a:r>
            <a:r>
              <a:rPr sz="19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Society of Thailand,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32(2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103.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350520" indent="-342900"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7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ilson,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Klein,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J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D.,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Blu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kin,</a:t>
            </a:r>
            <a:r>
              <a:rPr sz="19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A.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K.,</a:t>
            </a:r>
            <a:r>
              <a:rPr sz="19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Gottlieb,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M.,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inicko</a:t>
            </a:r>
            <a:r>
              <a:rPr sz="1900" spc="-4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f,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J.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23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 (20</a:t>
            </a:r>
            <a:r>
              <a:rPr sz="1900" spc="-8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1).</a:t>
            </a:r>
            <a:r>
              <a:rPr sz="1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oba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co-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oke</a:t>
            </a:r>
            <a:r>
              <a:rPr sz="1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exp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ure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 children</a:t>
            </a:r>
            <a:r>
              <a:rPr sz="1900" spc="-15" dirty="0">
                <a:solidFill>
                  <a:prstClr val="black"/>
                </a:solidFill>
                <a:latin typeface="Times New Roman"/>
                <a:cs typeface="Times New Roman"/>
              </a:rPr>
              <a:t> who</a:t>
            </a:r>
            <a:r>
              <a:rPr sz="1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live in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ultiunit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hou</a:t>
            </a:r>
            <a:r>
              <a:rPr sz="1900" spc="-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ing. Pediatrics,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127(1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19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z="1900" spc="-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prstClr val="black"/>
                </a:solidFill>
                <a:latin typeface="Times New Roman"/>
                <a:cs typeface="Times New Roman"/>
              </a:rPr>
              <a:t>-92.</a:t>
            </a: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1132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381000"/>
            <a:ext cx="5924550" cy="199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4817" y="2979469"/>
            <a:ext cx="4009390" cy="127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269" marR="882015" indent="-1270" algn="ctr"/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Olu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ayo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abayo, 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og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am</a:t>
            </a:r>
            <a:r>
              <a:rPr sz="12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ni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oli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2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Advisor S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ok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e-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12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oba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cc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lac</a:t>
            </a:r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065" marR="5080" algn="ctr"/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ice</a:t>
            </a:r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oba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cc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o,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oli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Syst</a:t>
            </a:r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12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Envi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ntal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Cha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ge Ch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onic 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isease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ntion</a:t>
            </a:r>
            <a:r>
              <a:rPr sz="1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tion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gia</a:t>
            </a:r>
            <a:r>
              <a:rPr sz="12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12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ublic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Heal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ail:</a:t>
            </a:r>
            <a:r>
              <a:rPr sz="12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Olu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ayo</a:t>
            </a:r>
            <a:r>
              <a:rPr sz="1200" b="1" spc="-25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i.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F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abayo@dp</a:t>
            </a:r>
            <a:r>
              <a:rPr sz="1200" b="1" spc="5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.ga.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g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  <a:hlinkClick r:id="rId5"/>
              </a:rPr>
              <a:t>ov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2415" y="4808523"/>
            <a:ext cx="485394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/>
            <a:r>
              <a:rPr sz="12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nny Ra</a:t>
            </a:r>
            <a:r>
              <a:rPr sz="12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00" b="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ctr"/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puty</a:t>
            </a:r>
            <a:r>
              <a:rPr sz="12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Dir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tor</a:t>
            </a:r>
            <a:r>
              <a:rPr sz="12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fi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9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ob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acc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o,</a:t>
            </a:r>
            <a:r>
              <a:rPr sz="12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Poli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200" spc="-1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200" spc="-4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stem</a:t>
            </a:r>
            <a:r>
              <a:rPr sz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nd Environm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ntal</a:t>
            </a:r>
            <a:r>
              <a:rPr sz="12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 K</a:t>
            </a:r>
            <a:r>
              <a:rPr sz="1200" spc="-1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nn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th.R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y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@dph</a:t>
            </a:r>
            <a:r>
              <a:rPr sz="1200" spc="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a</a:t>
            </a:r>
            <a:r>
              <a:rPr sz="1200" spc="1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sz="1200" spc="-15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sz="1200" spc="1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  <a:hlinkClick r:id="rId6"/>
              </a:rPr>
              <a:t>v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404-657-6523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404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697</a:t>
            </a:r>
            <a:r>
              <a:rPr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2804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53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0" y="365760"/>
                </a:moveTo>
                <a:lnTo>
                  <a:pt x="12192000" y="36576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828" y="758755"/>
            <a:ext cx="3855085" cy="203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0000"/>
              </a:lnSpc>
            </a:pPr>
            <a:r>
              <a:rPr sz="2100" spc="175" dirty="0">
                <a:solidFill>
                  <a:srgbClr val="4F81BC"/>
                </a:solidFill>
                <a:latin typeface="Courier New"/>
                <a:cs typeface="Courier New"/>
              </a:rPr>
              <a:t>o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rpora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5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info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rmation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5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prstClr val="black"/>
                </a:solidFill>
                <a:latin typeface="Arial"/>
                <a:cs typeface="Arial"/>
              </a:rPr>
              <a:t>HUD</a:t>
            </a:r>
            <a:r>
              <a:rPr sz="2500" spc="-7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5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Oct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5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liciting fee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Department</a:t>
            </a:r>
            <a:r>
              <a:rPr sz="2500" spc="-6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prstClr val="black"/>
                </a:solidFill>
                <a:latin typeface="Arial"/>
                <a:cs typeface="Arial"/>
              </a:rPr>
              <a:t>SF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 initiative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3045390"/>
            <a:ext cx="3876675" cy="260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z="2100" spc="175" dirty="0">
                <a:solidFill>
                  <a:srgbClr val="4F81BC"/>
                </a:solidFill>
                <a:latin typeface="Courier New"/>
                <a:cs typeface="Courier New"/>
              </a:rPr>
              <a:t>o</a:t>
            </a:r>
            <a:r>
              <a:rPr sz="2500" spc="-19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prstClr val="black"/>
                </a:solidFill>
                <a:latin typeface="Arial"/>
                <a:cs typeface="Arial"/>
              </a:rPr>
              <a:t>commen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5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received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  <a:p>
            <a:pPr marL="12700" indent="182880">
              <a:lnSpc>
                <a:spcPts val="2850"/>
              </a:lnSpc>
            </a:pP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(sum</a:t>
            </a:r>
            <a:r>
              <a:rPr sz="25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arized</a:t>
            </a:r>
            <a:r>
              <a:rPr sz="25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5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App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ndi</a:t>
            </a:r>
            <a:r>
              <a:rPr sz="2500" spc="-4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147955" indent="-182880">
              <a:lnSpc>
                <a:spcPct val="90000"/>
              </a:lnSpc>
              <a:spcBef>
                <a:spcPts val="1800"/>
              </a:spcBef>
            </a:pPr>
            <a:r>
              <a:rPr sz="2100" spc="175" dirty="0">
                <a:solidFill>
                  <a:srgbClr val="4F81BC"/>
                </a:solidFill>
                <a:latin typeface="Courier New"/>
                <a:cs typeface="Courier New"/>
              </a:rPr>
              <a:t>o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Inclu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 recommen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atio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sz="25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5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9 ho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sz="25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prstClr val="black"/>
                </a:solidFill>
                <a:latin typeface="Arial"/>
                <a:cs typeface="Arial"/>
              </a:rPr>
              <a:t>manag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sz="25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with e</a:t>
            </a:r>
            <a:r>
              <a:rPr sz="2500" spc="-3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rience</a:t>
            </a:r>
            <a:r>
              <a:rPr sz="25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implemen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500" spc="-15" dirty="0">
                <a:solidFill>
                  <a:prstClr val="black"/>
                </a:solidFill>
                <a:latin typeface="Arial"/>
                <a:cs typeface="Arial"/>
              </a:rPr>
              <a:t>ing SF</a:t>
            </a:r>
            <a:r>
              <a:rPr sz="25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prstClr val="black"/>
                </a:solidFill>
                <a:latin typeface="Arial"/>
                <a:cs typeface="Arial"/>
              </a:rPr>
              <a:t>policies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0136" y="107695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888888"/>
                </a:solidFill>
                <a:cs typeface="Calibri"/>
              </a:rPr>
              <a:t>180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596900"/>
            <a:ext cx="4343400" cy="558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86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5117</Words>
  <Application>Microsoft Office PowerPoint</Application>
  <PresentationFormat>Widescreen</PresentationFormat>
  <Paragraphs>984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Courier New</vt:lpstr>
      <vt:lpstr>Georgia</vt:lpstr>
      <vt:lpstr>Segoe UI</vt:lpstr>
      <vt:lpstr>Times New Roman</vt:lpstr>
      <vt:lpstr>Trebuchet MS</vt:lpstr>
      <vt:lpstr>1_Office Theme</vt:lpstr>
      <vt:lpstr>PowerPoint Presentation</vt:lpstr>
      <vt:lpstr>PowerPoint Presentation</vt:lpstr>
      <vt:lpstr>Health Effects from Secondhand Smoke (SHS) Exposure</vt:lpstr>
      <vt:lpstr>Thirdhand Tobacco Smoke</vt:lpstr>
      <vt:lpstr>PowerPoint Presentation</vt:lpstr>
      <vt:lpstr>Snapshot of Public Housing Residents</vt:lpstr>
      <vt:lpstr>HUD Smoke-Free Initiative</vt:lpstr>
      <vt:lpstr>HUD’s Smoke-Free Housing Toolkits</vt:lpstr>
      <vt:lpstr>PowerPoint Presentation</vt:lpstr>
      <vt:lpstr>Major Contents of Action Guide</vt:lpstr>
      <vt:lpstr>PowerPoint Presentation</vt:lpstr>
      <vt:lpstr>PowerPoint Presentation</vt:lpstr>
      <vt:lpstr>Smoke-Free Pioneer</vt:lpstr>
      <vt:lpstr>PowerPoint Presentation</vt:lpstr>
      <vt:lpstr>Basic Requirements of Proposed Rule</vt:lpstr>
      <vt:lpstr>Basic Requirements (2)</vt:lpstr>
      <vt:lpstr>Questions Soliciting Comment in the PR</vt:lpstr>
      <vt:lpstr>Questions Soliciting Comment in the PR (2)</vt:lpstr>
      <vt:lpstr>invasive</vt:lpstr>
      <vt:lpstr>Areas of support from public</vt:lpstr>
      <vt:lpstr>Resources for More Information</vt:lpstr>
      <vt:lpstr>What’s Next</vt:lpstr>
      <vt:lpstr>PowerPoint Presentation</vt:lpstr>
      <vt:lpstr>PowerPoint Presentation</vt:lpstr>
      <vt:lpstr>Secondhand Smoke and</vt:lpstr>
      <vt:lpstr>Secondhand Smoke Exposure and Asthma</vt:lpstr>
      <vt:lpstr>PowerPoint Presentation</vt:lpstr>
      <vt:lpstr>PowerPoint Presentation</vt:lpstr>
      <vt:lpstr>Overview of Resear</vt:lpstr>
      <vt:lpstr>What is 2-1-1?</vt:lpstr>
      <vt:lpstr>PowerPoint Presentation</vt:lpstr>
      <vt:lpstr>PowerPoint Presentation</vt:lpstr>
      <vt:lpstr>PowerPoint Presentation</vt:lpstr>
      <vt:lpstr>COMPONENT #3:</vt:lpstr>
      <vt:lpstr>PowerPoint Presentation</vt:lpstr>
      <vt:lpstr>PowerPoint Presentation</vt:lpstr>
      <vt:lpstr>Efficacy Trial in Collaboration with United Way of Greater Atlanta 2-1-1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Property characteristics</vt:lpstr>
      <vt:lpstr>Smoke-free policies</vt:lpstr>
      <vt:lpstr>Reasons to adopt</vt:lpstr>
      <vt:lpstr>Compliance</vt:lpstr>
      <vt:lpstr>Enforcement</vt:lpstr>
      <vt:lpstr>Knowledge about SF policies</vt:lpstr>
      <vt:lpstr>PowerPoint Presentation</vt:lpstr>
      <vt:lpstr>PowerPoint Presentation</vt:lpstr>
      <vt:lpstr>PowerPoint Presentation</vt:lpstr>
      <vt:lpstr>PowerPoint Presentation</vt:lpstr>
      <vt:lpstr>Overview of Georgia Tobacco Use Prevention Program</vt:lpstr>
      <vt:lpstr>Burden of Tobacco Use in Georgia</vt:lpstr>
      <vt:lpstr>Burden of Tobacco Use in Georgia</vt:lpstr>
      <vt:lpstr>Burden of Environmental Tobacco Smoke in Georgia</vt:lpstr>
      <vt:lpstr>Environmental Tobacco Smoke &amp; Asthma</vt:lpstr>
      <vt:lpstr>Thirdhand Smoke</vt:lpstr>
      <vt:lpstr>ENDS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Eliminating Tobacco Use Related Asthma Triggers in Georgia</vt:lpstr>
      <vt:lpstr>PowerPoint Presentation</vt:lpstr>
      <vt:lpstr>Resources to Support Policy Adoption</vt:lpstr>
      <vt:lpstr>PowerPoint Presentation</vt:lpstr>
      <vt:lpstr>What is the Georgia Tobacco Quit Line?</vt:lpstr>
      <vt:lpstr>Benefits of Quit Lines*</vt:lpstr>
      <vt:lpstr>Program Current Offerings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Frohna</dc:creator>
  <cp:lastModifiedBy>Melissa Frohna</cp:lastModifiedBy>
  <cp:revision>1</cp:revision>
  <dcterms:created xsi:type="dcterms:W3CDTF">2016-06-27T12:42:37Z</dcterms:created>
  <dcterms:modified xsi:type="dcterms:W3CDTF">2016-06-27T12:42:54Z</dcterms:modified>
</cp:coreProperties>
</file>