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4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9B2967-AB9F-4144-BC7C-DC3EB38D6B07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BCCA9F-B899-4EC2-931E-710F7397D84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</a:pPr>
            <a:endParaRPr lang="en-US" sz="900" dirty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0A1C04B-2836-4B4F-9FBA-AF7497351AD2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8BB22-5EC6-4AA5-86F8-068770F8896A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3823-5DDA-423E-9CC3-3A8A756CF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8BB22-5EC6-4AA5-86F8-068770F8896A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3823-5DDA-423E-9CC3-3A8A756CF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8BB22-5EC6-4AA5-86F8-068770F8896A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3823-5DDA-423E-9CC3-3A8A756CF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8BB22-5EC6-4AA5-86F8-068770F8896A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3823-5DDA-423E-9CC3-3A8A756CF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8BB22-5EC6-4AA5-86F8-068770F8896A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3823-5DDA-423E-9CC3-3A8A756CF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8BB22-5EC6-4AA5-86F8-068770F8896A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3823-5DDA-423E-9CC3-3A8A756CF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8BB22-5EC6-4AA5-86F8-068770F8896A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3823-5DDA-423E-9CC3-3A8A756CF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8BB22-5EC6-4AA5-86F8-068770F8896A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3823-5DDA-423E-9CC3-3A8A756CF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8BB22-5EC6-4AA5-86F8-068770F8896A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3823-5DDA-423E-9CC3-3A8A756CF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8BB22-5EC6-4AA5-86F8-068770F8896A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3823-5DDA-423E-9CC3-3A8A756CF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8BB22-5EC6-4AA5-86F8-068770F8896A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3823-5DDA-423E-9CC3-3A8A756CF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8BB22-5EC6-4AA5-86F8-068770F8896A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23823-5DDA-423E-9CC3-3A8A756CFAF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aspe.hhs.gov/hhs-logo_reflex.gif&amp;imgrefurl=http://aspe.hhs.gov/HSP/subabuse99/subabuse.htm&amp;usg=__XqosGucTykNhUoarHtuKVo-lz0w=&amp;h=224&amp;w=222&amp;sz=5&amp;hl=en&amp;start=1&amp;sig2=frKlFylVyCysR_9dxSUZRQ&amp;tbnid=25CPpGD_GfYsPM:&amp;tbnh=108&amp;tbnw=107&amp;prev=/images%3Fq%3Dadministration%2Bfor%2Bchildren%2Band%2Bfamilies%2Blogo%26gbv%3D2%26hl%3Den%26sa%3DG&amp;ei=umaJSsWWBZHCNouD3fI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http://rds.yahoo.com/_ylt=A0WTb_wXmOpMcgYAIzeJzbkF;_ylu=X3oDMTBra2sxZ2FlBHBvcwMyNzcEc2VjA3NyBHZ0aWQD/SIG=1onlnm5vc/EXP=1290529175/**http%3a/images.search.yahoo.com/images/view%3fback=http%253A%252F%252Fimages.search.yahoo.com%252Fsearch%252Fimages%253Fp%253Denvironmental%252Bprotection%252Bagency%252Blogo%2526b%253D261%2526ni%253D20%2526ei%253Dutf-8%2526y%253DSearch%2526xargs%253D0%2526pstart%253D1%2526fr%253Dyfp-t-701-s%26w=200%26h=200%26imgurl=www.seeklogo.com%252Fimages%252FE%252FEnvironmental_Protection_Agency-logo-F71A65BD35-seeklogo.com.gif%26rurl=http%253A%252F%252Fwww.seeklogo.com%252Fcategory.html%253Fq%253DE%2526Page%253D137%2526Sort%253DName-Asc%26size=1KB%26name=Protection%2bAgenc...%26p=environmental%2bprotection%2bagency%2blogo%26oid=cb0ec2b57c2106183eb6021ad9030cdd%26fr2=%26no=277%26tt=7190%26b=261%26ni=20%26sigr=120f4j2nu%26sigi=12q5o7ln6%26sigb=14hjn1p2k%26.crumb=H6fGCmawXJx" TargetMode="Externa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3" descr="hhs-logo_reflex">
            <a:hlinkClick r:id="rId3" tooltip="http://images.google.com/imgres?imgurl=http://aspe.hhs.gov/hhs-logo_reflex.gif&amp;imgrefurl=http://aspe.hhs.gov/HSP/subabuse99/subabuse.htm&amp;usg=__XqosGucTykNhUoarHtuKVo-lz0w=&amp;h=224&amp;w=222&amp;sz=5&amp;hl=en&amp;start=1&amp;sig2=frKlFylVyCysR_9dxSUZRQ&amp;tbnid=25CPpGD_GfYsPM:&amp;tbnh=108&amp;tbnw=107&amp;prev=/images%3Fq%3Dadministration%2Bfor%2Bchildren%2Band%2Bfamilies%2Blogo%26gbv%3D2%26hl%3Den%26sa%3DG&amp;ei=umaJSsWWBZHCNouD3fI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152400"/>
            <a:ext cx="101917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4" descr="Go to fullsize image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20000" y="152400"/>
            <a:ext cx="990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1219200" y="228600"/>
            <a:ext cx="6705600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800" b="1">
              <a:latin typeface="Times New Roman" pitchFamily="18" charset="0"/>
            </a:endParaRPr>
          </a:p>
          <a:p>
            <a:pPr algn="ctr"/>
            <a:endParaRPr lang="en-US" b="1">
              <a:latin typeface="Times New Roman" pitchFamily="18" charset="0"/>
            </a:endParaRPr>
          </a:p>
        </p:txBody>
      </p:sp>
      <p:sp>
        <p:nvSpPr>
          <p:cNvPr id="20485" name="AutoShape 154"/>
          <p:cNvSpPr>
            <a:spLocks noChangeAspect="1" noChangeArrowheads="1"/>
          </p:cNvSpPr>
          <p:nvPr/>
        </p:nvSpPr>
        <p:spPr bwMode="auto">
          <a:xfrm>
            <a:off x="228600" y="1143000"/>
            <a:ext cx="8458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6" name="Text Box 155"/>
          <p:cNvSpPr txBox="1">
            <a:spLocks noChangeArrowheads="1"/>
          </p:cNvSpPr>
          <p:nvPr/>
        </p:nvSpPr>
        <p:spPr bwMode="auto">
          <a:xfrm>
            <a:off x="587375" y="1765300"/>
            <a:ext cx="773113" cy="3841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71516" tIns="112654" rIns="71516" bIns="35758"/>
          <a:lstStyle/>
          <a:p>
            <a:pPr algn="ctr"/>
            <a:r>
              <a:rPr lang="en-US" altLang="ja-JP" sz="900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  <a:cs typeface="Times New Roman" pitchFamily="18" charset="0"/>
              </a:rPr>
              <a:t>Inputs</a:t>
            </a:r>
            <a:endParaRPr lang="en-US"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487" name="Text Box 156"/>
          <p:cNvSpPr txBox="1">
            <a:spLocks noChangeArrowheads="1"/>
          </p:cNvSpPr>
          <p:nvPr/>
        </p:nvSpPr>
        <p:spPr bwMode="auto">
          <a:xfrm>
            <a:off x="1828800" y="1782763"/>
            <a:ext cx="860425" cy="3841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71516" tIns="112654" rIns="71516" bIns="35758"/>
          <a:lstStyle/>
          <a:p>
            <a:pPr algn="ctr"/>
            <a:r>
              <a:rPr lang="en-US" altLang="ja-JP" sz="900">
                <a:solidFill>
                  <a:srgbClr val="FFFFFF"/>
                </a:solidFill>
                <a:latin typeface="Calibri" pitchFamily="34" charset="0"/>
                <a:ea typeface="MS Mincho" pitchFamily="49" charset="-128"/>
              </a:rPr>
              <a:t>Activities</a:t>
            </a:r>
            <a:endParaRPr lang="en-US"/>
          </a:p>
        </p:txBody>
      </p:sp>
      <p:sp>
        <p:nvSpPr>
          <p:cNvPr id="20488" name="Text Box 157"/>
          <p:cNvSpPr txBox="1">
            <a:spLocks noChangeArrowheads="1"/>
          </p:cNvSpPr>
          <p:nvPr/>
        </p:nvSpPr>
        <p:spPr bwMode="auto">
          <a:xfrm>
            <a:off x="4321175" y="1782763"/>
            <a:ext cx="936625" cy="3841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71516" tIns="35758" rIns="71516" bIns="35758"/>
          <a:lstStyle/>
          <a:p>
            <a:pPr algn="ctr"/>
            <a:r>
              <a:rPr lang="en-US" altLang="ja-JP" sz="900">
                <a:solidFill>
                  <a:srgbClr val="FFFFFF"/>
                </a:solidFill>
                <a:latin typeface="Calibri" pitchFamily="34" charset="0"/>
                <a:ea typeface="MS Mincho" pitchFamily="49" charset="-128"/>
              </a:rPr>
              <a:t>Short-term </a:t>
            </a:r>
          </a:p>
          <a:p>
            <a:pPr algn="ctr"/>
            <a:r>
              <a:rPr lang="en-US" altLang="ja-JP" sz="900">
                <a:solidFill>
                  <a:srgbClr val="FFFFFF"/>
                </a:solidFill>
                <a:latin typeface="Calibri" pitchFamily="34" charset="0"/>
                <a:ea typeface="MS Mincho" pitchFamily="49" charset="-128"/>
              </a:rPr>
              <a:t>Outcomes</a:t>
            </a:r>
            <a:endParaRPr lang="en-US"/>
          </a:p>
        </p:txBody>
      </p:sp>
      <p:sp>
        <p:nvSpPr>
          <p:cNvPr id="20489" name="Text Box 158"/>
          <p:cNvSpPr txBox="1">
            <a:spLocks noChangeArrowheads="1"/>
          </p:cNvSpPr>
          <p:nvPr/>
        </p:nvSpPr>
        <p:spPr bwMode="auto">
          <a:xfrm>
            <a:off x="3062288" y="1782763"/>
            <a:ext cx="889000" cy="3841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71516" tIns="112654" rIns="71516" bIns="35758"/>
          <a:lstStyle/>
          <a:p>
            <a:pPr algn="ctr"/>
            <a:r>
              <a:rPr lang="en-US" altLang="ja-JP" sz="900">
                <a:solidFill>
                  <a:srgbClr val="FFFFFF"/>
                </a:solidFill>
                <a:latin typeface="Calibri" pitchFamily="34" charset="0"/>
                <a:ea typeface="MS Mincho" pitchFamily="49" charset="-128"/>
              </a:rPr>
              <a:t>Outputs</a:t>
            </a:r>
            <a:endParaRPr lang="en-US"/>
          </a:p>
        </p:txBody>
      </p:sp>
      <p:sp>
        <p:nvSpPr>
          <p:cNvPr id="20490" name="Text Box 159"/>
          <p:cNvSpPr txBox="1">
            <a:spLocks noChangeArrowheads="1"/>
          </p:cNvSpPr>
          <p:nvPr/>
        </p:nvSpPr>
        <p:spPr bwMode="auto">
          <a:xfrm>
            <a:off x="5600700" y="1765300"/>
            <a:ext cx="1371600" cy="3841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71516" tIns="35758" rIns="71516" bIns="35758"/>
          <a:lstStyle/>
          <a:p>
            <a:pPr algn="ctr"/>
            <a:r>
              <a:rPr lang="en-US" altLang="ja-JP" sz="900">
                <a:solidFill>
                  <a:srgbClr val="FFFFFF"/>
                </a:solidFill>
                <a:latin typeface="Calibri" pitchFamily="34" charset="0"/>
                <a:ea typeface="MS Mincho" pitchFamily="49" charset="-128"/>
              </a:rPr>
              <a:t>Intermediate</a:t>
            </a:r>
            <a:endParaRPr lang="en-US" altLang="ja-JP" sz="600">
              <a:solidFill>
                <a:srgbClr val="FFFFFF"/>
              </a:solidFill>
              <a:ea typeface="MS Mincho" pitchFamily="49" charset="-128"/>
            </a:endParaRPr>
          </a:p>
          <a:p>
            <a:pPr algn="ctr"/>
            <a:r>
              <a:rPr lang="en-US" altLang="ja-JP" sz="900">
                <a:solidFill>
                  <a:srgbClr val="FFFFFF"/>
                </a:solidFill>
                <a:latin typeface="Calibri" pitchFamily="34" charset="0"/>
                <a:ea typeface="MS Mincho" pitchFamily="49" charset="-128"/>
              </a:rPr>
              <a:t>Outcomes</a:t>
            </a:r>
            <a:endParaRPr lang="en-US"/>
          </a:p>
        </p:txBody>
      </p:sp>
      <p:sp>
        <p:nvSpPr>
          <p:cNvPr id="20491" name="Text Box 160"/>
          <p:cNvSpPr txBox="1">
            <a:spLocks noChangeArrowheads="1"/>
          </p:cNvSpPr>
          <p:nvPr/>
        </p:nvSpPr>
        <p:spPr bwMode="auto">
          <a:xfrm>
            <a:off x="7429500" y="1782763"/>
            <a:ext cx="1096963" cy="3841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71516" tIns="35758" rIns="71516" bIns="35758"/>
          <a:lstStyle/>
          <a:p>
            <a:pPr algn="ctr"/>
            <a:r>
              <a:rPr lang="en-US" altLang="ja-JP" sz="900">
                <a:solidFill>
                  <a:srgbClr val="FFFFFF"/>
                </a:solidFill>
                <a:latin typeface="Calibri" pitchFamily="34" charset="0"/>
                <a:ea typeface="MS Mincho" pitchFamily="49" charset="-128"/>
              </a:rPr>
              <a:t>Long-term</a:t>
            </a:r>
            <a:endParaRPr lang="en-US" altLang="ja-JP" sz="600">
              <a:solidFill>
                <a:srgbClr val="FFFFFF"/>
              </a:solidFill>
              <a:ea typeface="MS Mincho" pitchFamily="49" charset="-128"/>
            </a:endParaRPr>
          </a:p>
          <a:p>
            <a:pPr algn="ctr"/>
            <a:r>
              <a:rPr lang="en-US" altLang="ja-JP" sz="900">
                <a:solidFill>
                  <a:srgbClr val="FFFFFF"/>
                </a:solidFill>
                <a:latin typeface="Calibri" pitchFamily="34" charset="0"/>
                <a:ea typeface="MS Mincho" pitchFamily="49" charset="-128"/>
              </a:rPr>
              <a:t>Outcomes</a:t>
            </a:r>
            <a:endParaRPr lang="en-US"/>
          </a:p>
        </p:txBody>
      </p:sp>
      <p:sp>
        <p:nvSpPr>
          <p:cNvPr id="20492" name="Rectangle 161"/>
          <p:cNvSpPr>
            <a:spLocks noChangeArrowheads="1"/>
          </p:cNvSpPr>
          <p:nvPr/>
        </p:nvSpPr>
        <p:spPr bwMode="auto">
          <a:xfrm>
            <a:off x="7512050" y="2514600"/>
            <a:ext cx="1096963" cy="2182813"/>
          </a:xfrm>
          <a:prstGeom prst="rect">
            <a:avLst/>
          </a:prstGeom>
          <a:solidFill>
            <a:srgbClr val="BBE0E3"/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0493" name="Text Box 162"/>
          <p:cNvSpPr txBox="1">
            <a:spLocks noChangeArrowheads="1"/>
          </p:cNvSpPr>
          <p:nvPr/>
        </p:nvSpPr>
        <p:spPr bwMode="auto">
          <a:xfrm>
            <a:off x="7548563" y="3125788"/>
            <a:ext cx="1006475" cy="342900"/>
          </a:xfrm>
          <a:prstGeom prst="rect">
            <a:avLst/>
          </a:prstGeom>
          <a:solidFill>
            <a:srgbClr val="CC99FF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lIns="80812" tIns="40407" rIns="80812" bIns="40407"/>
          <a:lstStyle/>
          <a:p>
            <a:pPr algn="ctr"/>
            <a:r>
              <a:rPr lang="en-US" altLang="ja-JP" sz="90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Times New Roman" pitchFamily="18" charset="0"/>
              </a:rPr>
              <a:t>Reduced asthma deaths</a:t>
            </a:r>
            <a:endParaRPr lang="en-US" altLang="ja-JP" sz="900">
              <a:solidFill>
                <a:srgbClr val="000000"/>
              </a:solidFill>
              <a:ea typeface="ＭＳ Ｐゴシック" pitchFamily="34" charset="-128"/>
              <a:cs typeface="Times New Roman" pitchFamily="18" charset="0"/>
            </a:endParaRPr>
          </a:p>
          <a:p>
            <a:endParaRPr lang="en-US"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494" name="Text Box 163"/>
          <p:cNvSpPr txBox="1">
            <a:spLocks noChangeArrowheads="1"/>
          </p:cNvSpPr>
          <p:nvPr/>
        </p:nvSpPr>
        <p:spPr bwMode="auto">
          <a:xfrm>
            <a:off x="7548563" y="2617788"/>
            <a:ext cx="1006475" cy="468312"/>
          </a:xfrm>
          <a:prstGeom prst="rect">
            <a:avLst/>
          </a:prstGeom>
          <a:solidFill>
            <a:srgbClr val="CC99FF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lIns="80812" tIns="120701" rIns="80812" bIns="40407"/>
          <a:lstStyle/>
          <a:p>
            <a:pPr algn="ctr"/>
            <a:r>
              <a:rPr lang="en-US" altLang="ja-JP" sz="90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Times New Roman" pitchFamily="18" charset="0"/>
              </a:rPr>
              <a:t>Reduced ER visits for asthma</a:t>
            </a:r>
            <a:endParaRPr lang="en-US" altLang="ja-JP" sz="900">
              <a:solidFill>
                <a:srgbClr val="000000"/>
              </a:solidFill>
              <a:ea typeface="ＭＳ Ｐゴシック" pitchFamily="34" charset="-128"/>
              <a:cs typeface="Times New Roman" pitchFamily="18" charset="0"/>
            </a:endParaRPr>
          </a:p>
          <a:p>
            <a:endParaRPr lang="en-US"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495" name="Text Box 164"/>
          <p:cNvSpPr txBox="1">
            <a:spLocks noChangeArrowheads="1"/>
          </p:cNvSpPr>
          <p:nvPr/>
        </p:nvSpPr>
        <p:spPr bwMode="auto">
          <a:xfrm>
            <a:off x="7548563" y="4019550"/>
            <a:ext cx="1006475" cy="552450"/>
          </a:xfrm>
          <a:prstGeom prst="rect">
            <a:avLst/>
          </a:prstGeom>
          <a:solidFill>
            <a:srgbClr val="CC99FF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lIns="80812" tIns="80467" rIns="80812" bIns="40407"/>
          <a:lstStyle/>
          <a:p>
            <a:pPr algn="ctr"/>
            <a:r>
              <a:rPr lang="en-US" altLang="ja-JP" sz="90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Times New Roman" pitchFamily="18" charset="0"/>
              </a:rPr>
              <a:t>Reduced asthma hospitalization rate</a:t>
            </a:r>
            <a:endParaRPr lang="en-US" altLang="ja-JP" sz="900">
              <a:solidFill>
                <a:srgbClr val="000000"/>
              </a:solidFill>
              <a:ea typeface="ＭＳ Ｐゴシック" pitchFamily="34" charset="-128"/>
              <a:cs typeface="Times New Roman" pitchFamily="18" charset="0"/>
            </a:endParaRPr>
          </a:p>
          <a:p>
            <a:endParaRPr lang="en-US"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496" name="Text Box 165"/>
          <p:cNvSpPr txBox="1">
            <a:spLocks noChangeArrowheads="1"/>
          </p:cNvSpPr>
          <p:nvPr/>
        </p:nvSpPr>
        <p:spPr bwMode="auto">
          <a:xfrm>
            <a:off x="7548563" y="3538538"/>
            <a:ext cx="1006475" cy="404812"/>
          </a:xfrm>
          <a:prstGeom prst="rect">
            <a:avLst/>
          </a:prstGeom>
          <a:solidFill>
            <a:srgbClr val="CC99FF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lIns="80812" tIns="80467" rIns="80812" bIns="40407"/>
          <a:lstStyle/>
          <a:p>
            <a:pPr algn="ctr"/>
            <a:r>
              <a:rPr lang="en-US" altLang="ja-JP" sz="9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Reduced asthma disparities</a:t>
            </a:r>
            <a:endParaRPr lang="en-US"/>
          </a:p>
        </p:txBody>
      </p:sp>
      <p:sp>
        <p:nvSpPr>
          <p:cNvPr id="20497" name="Text Box 166"/>
          <p:cNvSpPr txBox="1">
            <a:spLocks noChangeArrowheads="1"/>
          </p:cNvSpPr>
          <p:nvPr/>
        </p:nvSpPr>
        <p:spPr bwMode="auto">
          <a:xfrm>
            <a:off x="511175" y="2400300"/>
            <a:ext cx="860425" cy="368300"/>
          </a:xfrm>
          <a:prstGeom prst="rect">
            <a:avLst/>
          </a:prstGeom>
          <a:solidFill>
            <a:srgbClr val="FFFF99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lIns="80812" tIns="40407" rIns="80812" bIns="40407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Asthma Program Staff</a:t>
            </a:r>
            <a:endParaRPr lang="en-US"/>
          </a:p>
        </p:txBody>
      </p:sp>
      <p:sp>
        <p:nvSpPr>
          <p:cNvPr id="20498" name="Text Box 167"/>
          <p:cNvSpPr txBox="1">
            <a:spLocks noChangeArrowheads="1"/>
          </p:cNvSpPr>
          <p:nvPr/>
        </p:nvSpPr>
        <p:spPr bwMode="auto">
          <a:xfrm>
            <a:off x="530225" y="3548063"/>
            <a:ext cx="906463" cy="681037"/>
          </a:xfrm>
          <a:prstGeom prst="rect">
            <a:avLst/>
          </a:prstGeom>
          <a:solidFill>
            <a:srgbClr val="FFFF99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lIns="80812" tIns="40407" rIns="80812" bIns="40407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Georgia Asthma Coalition Workgroup participation &amp; resources</a:t>
            </a:r>
            <a:endParaRPr lang="en-US"/>
          </a:p>
        </p:txBody>
      </p:sp>
      <p:sp>
        <p:nvSpPr>
          <p:cNvPr id="20499" name="Text Box 168"/>
          <p:cNvSpPr txBox="1">
            <a:spLocks noChangeArrowheads="1"/>
          </p:cNvSpPr>
          <p:nvPr/>
        </p:nvSpPr>
        <p:spPr bwMode="auto">
          <a:xfrm>
            <a:off x="530225" y="5978525"/>
            <a:ext cx="858838" cy="249238"/>
          </a:xfrm>
          <a:prstGeom prst="rect">
            <a:avLst/>
          </a:prstGeom>
          <a:solidFill>
            <a:srgbClr val="FFFF99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lIns="80812" tIns="40234" rIns="80812" bIns="40407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Funding</a:t>
            </a:r>
            <a:endParaRPr lang="en-US"/>
          </a:p>
        </p:txBody>
      </p:sp>
      <p:sp>
        <p:nvSpPr>
          <p:cNvPr id="20500" name="Text Box 169"/>
          <p:cNvSpPr txBox="1">
            <a:spLocks noChangeArrowheads="1"/>
          </p:cNvSpPr>
          <p:nvPr/>
        </p:nvSpPr>
        <p:spPr bwMode="auto">
          <a:xfrm>
            <a:off x="530225" y="6305550"/>
            <a:ext cx="858838" cy="323850"/>
          </a:xfrm>
          <a:prstGeom prst="rect">
            <a:avLst/>
          </a:prstGeom>
          <a:solidFill>
            <a:srgbClr val="FFFF99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lIns="80812" tIns="40407" rIns="80812" bIns="40407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Technical Support</a:t>
            </a:r>
            <a:endParaRPr lang="en-US"/>
          </a:p>
        </p:txBody>
      </p:sp>
      <p:sp>
        <p:nvSpPr>
          <p:cNvPr id="20501" name="Text Box 170"/>
          <p:cNvSpPr txBox="1">
            <a:spLocks noChangeArrowheads="1"/>
          </p:cNvSpPr>
          <p:nvPr/>
        </p:nvSpPr>
        <p:spPr bwMode="auto">
          <a:xfrm>
            <a:off x="530225" y="5043488"/>
            <a:ext cx="858838" cy="328612"/>
          </a:xfrm>
          <a:prstGeom prst="rect">
            <a:avLst/>
          </a:prstGeom>
          <a:solidFill>
            <a:srgbClr val="FFFF99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lIns="80812" tIns="40407" rIns="80812" bIns="40407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State Asthma Plan</a:t>
            </a:r>
            <a:endParaRPr lang="en-US"/>
          </a:p>
        </p:txBody>
      </p:sp>
      <p:sp>
        <p:nvSpPr>
          <p:cNvPr id="20502" name="Text Box 171"/>
          <p:cNvSpPr txBox="1">
            <a:spLocks noChangeArrowheads="1"/>
          </p:cNvSpPr>
          <p:nvPr/>
        </p:nvSpPr>
        <p:spPr bwMode="auto">
          <a:xfrm>
            <a:off x="530225" y="5486400"/>
            <a:ext cx="858838" cy="457200"/>
          </a:xfrm>
          <a:prstGeom prst="rect">
            <a:avLst/>
          </a:prstGeom>
          <a:solidFill>
            <a:srgbClr val="FFFF99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lIns="80812" tIns="40407" rIns="80812" bIns="40407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Asthma Burden &amp; Surveillance Reports</a:t>
            </a:r>
            <a:endParaRPr lang="en-US"/>
          </a:p>
        </p:txBody>
      </p:sp>
      <p:sp>
        <p:nvSpPr>
          <p:cNvPr id="20503" name="Text Box 172"/>
          <p:cNvSpPr txBox="1">
            <a:spLocks noChangeArrowheads="1"/>
          </p:cNvSpPr>
          <p:nvPr/>
        </p:nvSpPr>
        <p:spPr bwMode="auto">
          <a:xfrm>
            <a:off x="530225" y="2857500"/>
            <a:ext cx="869950" cy="566738"/>
          </a:xfrm>
          <a:prstGeom prst="rect">
            <a:avLst/>
          </a:prstGeom>
          <a:solidFill>
            <a:srgbClr val="FFFF99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lIns="80812" tIns="40407" rIns="80812" bIns="40407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Other Public Health Program Staff/ Partners &amp; Resources</a:t>
            </a:r>
            <a:endParaRPr lang="en-US"/>
          </a:p>
        </p:txBody>
      </p:sp>
      <p:sp>
        <p:nvSpPr>
          <p:cNvPr id="20504" name="Text Box 173"/>
          <p:cNvSpPr txBox="1">
            <a:spLocks noChangeArrowheads="1"/>
          </p:cNvSpPr>
          <p:nvPr/>
        </p:nvSpPr>
        <p:spPr bwMode="auto">
          <a:xfrm>
            <a:off x="1787525" y="2281238"/>
            <a:ext cx="869950" cy="800100"/>
          </a:xfrm>
          <a:prstGeom prst="rect">
            <a:avLst/>
          </a:prstGeom>
          <a:solidFill>
            <a:srgbClr val="FFFF00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lIns="70714" tIns="36576" rIns="70714" bIns="35358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Partnerships developed between partners &amp;HSC to identify sites for training</a:t>
            </a:r>
            <a:endParaRPr lang="en-US"/>
          </a:p>
        </p:txBody>
      </p:sp>
      <p:sp>
        <p:nvSpPr>
          <p:cNvPr id="20505" name="Text Box 174"/>
          <p:cNvSpPr txBox="1">
            <a:spLocks noChangeArrowheads="1"/>
          </p:cNvSpPr>
          <p:nvPr/>
        </p:nvSpPr>
        <p:spPr bwMode="auto">
          <a:xfrm>
            <a:off x="1758950" y="4795838"/>
            <a:ext cx="86995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lIns="70714" tIns="35358" rIns="70714" bIns="35358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Head Start Staff Provide training to Students</a:t>
            </a:r>
            <a:endParaRPr lang="en-US"/>
          </a:p>
        </p:txBody>
      </p:sp>
      <p:sp>
        <p:nvSpPr>
          <p:cNvPr id="20506" name="Text Box 175"/>
          <p:cNvSpPr txBox="1">
            <a:spLocks noChangeArrowheads="1"/>
          </p:cNvSpPr>
          <p:nvPr/>
        </p:nvSpPr>
        <p:spPr bwMode="auto">
          <a:xfrm>
            <a:off x="2890838" y="2281238"/>
            <a:ext cx="1100137" cy="354012"/>
          </a:xfrm>
          <a:prstGeom prst="rect">
            <a:avLst/>
          </a:prstGeom>
          <a:solidFill>
            <a:srgbClr val="99CC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lIns="80812" tIns="40407" rIns="80812" bIns="40407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# of partnerships established</a:t>
            </a:r>
            <a:endParaRPr lang="en-US"/>
          </a:p>
        </p:txBody>
      </p:sp>
      <p:sp>
        <p:nvSpPr>
          <p:cNvPr id="20507" name="Text Box 176"/>
          <p:cNvSpPr txBox="1">
            <a:spLocks noChangeArrowheads="1"/>
          </p:cNvSpPr>
          <p:nvPr/>
        </p:nvSpPr>
        <p:spPr bwMode="auto">
          <a:xfrm>
            <a:off x="2890838" y="4681538"/>
            <a:ext cx="1100137" cy="712787"/>
          </a:xfrm>
          <a:prstGeom prst="rect">
            <a:avLst/>
          </a:prstGeom>
          <a:solidFill>
            <a:srgbClr val="99CC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lIns="80812" tIns="40407" rIns="80812" bIns="40407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Asthma Trigger Awareness/Education Materials &amp; Resources provided to Staff, Students, &amp; Parents</a:t>
            </a:r>
            <a:endParaRPr lang="en-US"/>
          </a:p>
        </p:txBody>
      </p:sp>
      <p:sp>
        <p:nvSpPr>
          <p:cNvPr id="20508" name="Text Box 177"/>
          <p:cNvSpPr txBox="1">
            <a:spLocks noChangeArrowheads="1"/>
          </p:cNvSpPr>
          <p:nvPr/>
        </p:nvSpPr>
        <p:spPr bwMode="auto">
          <a:xfrm>
            <a:off x="2890838" y="6053138"/>
            <a:ext cx="1100137" cy="201612"/>
          </a:xfrm>
          <a:prstGeom prst="rect">
            <a:avLst/>
          </a:prstGeom>
          <a:solidFill>
            <a:srgbClr val="99CC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lIns="80812" tIns="40407" rIns="80812" bIns="40407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# of trainings</a:t>
            </a:r>
            <a:endParaRPr lang="en-US"/>
          </a:p>
        </p:txBody>
      </p:sp>
      <p:sp>
        <p:nvSpPr>
          <p:cNvPr id="20509" name="Text Box 178"/>
          <p:cNvSpPr txBox="1">
            <a:spLocks noChangeArrowheads="1"/>
          </p:cNvSpPr>
          <p:nvPr/>
        </p:nvSpPr>
        <p:spPr bwMode="auto">
          <a:xfrm>
            <a:off x="2890838" y="6308725"/>
            <a:ext cx="1100137" cy="201613"/>
          </a:xfrm>
          <a:prstGeom prst="rect">
            <a:avLst/>
          </a:prstGeom>
          <a:solidFill>
            <a:srgbClr val="99CC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lIns="80812" tIns="40407" rIns="80812" bIns="40407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# of Participants</a:t>
            </a:r>
            <a:endParaRPr lang="en-US"/>
          </a:p>
        </p:txBody>
      </p:sp>
      <p:sp>
        <p:nvSpPr>
          <p:cNvPr id="20510" name="Text Box 179"/>
          <p:cNvSpPr txBox="1">
            <a:spLocks noChangeArrowheads="1"/>
          </p:cNvSpPr>
          <p:nvPr/>
        </p:nvSpPr>
        <p:spPr bwMode="auto">
          <a:xfrm>
            <a:off x="4279900" y="2378075"/>
            <a:ext cx="936625" cy="936625"/>
          </a:xfrm>
          <a:prstGeom prst="rect">
            <a:avLst/>
          </a:prstGeom>
          <a:solidFill>
            <a:srgbClr val="FF9900"/>
          </a:solidFill>
          <a:ln w="9525">
            <a:solidFill>
              <a:srgbClr val="993300"/>
            </a:solidFill>
            <a:miter lim="800000"/>
            <a:headEnd/>
            <a:tailEnd/>
          </a:ln>
        </p:spPr>
        <p:txBody>
          <a:bodyPr lIns="80812" tIns="40407" rIns="80812" bIns="40407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Increased knowledge &amp; awareness of asthma triggers among Head Start/Childcare Center Staff</a:t>
            </a:r>
            <a:endParaRPr lang="en-US"/>
          </a:p>
        </p:txBody>
      </p:sp>
      <p:sp>
        <p:nvSpPr>
          <p:cNvPr id="20511" name="Text Box 180"/>
          <p:cNvSpPr txBox="1">
            <a:spLocks noChangeArrowheads="1"/>
          </p:cNvSpPr>
          <p:nvPr/>
        </p:nvSpPr>
        <p:spPr bwMode="auto">
          <a:xfrm>
            <a:off x="6400800" y="4343400"/>
            <a:ext cx="736600" cy="685800"/>
          </a:xfrm>
          <a:prstGeom prst="rect">
            <a:avLst/>
          </a:prstGeom>
          <a:solidFill>
            <a:srgbClr val="33CCCC"/>
          </a:solidFill>
          <a:ln w="9525">
            <a:solidFill>
              <a:srgbClr val="003366"/>
            </a:solidFill>
            <a:miter lim="800000"/>
            <a:headEnd/>
            <a:tailEnd/>
          </a:ln>
        </p:spPr>
        <p:txBody>
          <a:bodyPr lIns="80812" tIns="40407" rIns="80812" bIns="40407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Reduced production &amp; exposure to triggers in</a:t>
            </a:r>
          </a:p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 the center</a:t>
            </a:r>
          </a:p>
          <a:p>
            <a:endParaRPr lang="en-US"/>
          </a:p>
        </p:txBody>
      </p:sp>
      <p:sp>
        <p:nvSpPr>
          <p:cNvPr id="20512" name="Text Box 181"/>
          <p:cNvSpPr txBox="1">
            <a:spLocks noChangeArrowheads="1"/>
          </p:cNvSpPr>
          <p:nvPr/>
        </p:nvSpPr>
        <p:spPr bwMode="auto">
          <a:xfrm>
            <a:off x="4279900" y="3933825"/>
            <a:ext cx="936625" cy="1095375"/>
          </a:xfrm>
          <a:prstGeom prst="rect">
            <a:avLst/>
          </a:prstGeom>
          <a:solidFill>
            <a:srgbClr val="FF9900"/>
          </a:solidFill>
          <a:ln w="9525">
            <a:solidFill>
              <a:srgbClr val="993300"/>
            </a:solidFill>
            <a:miter lim="800000"/>
            <a:headEnd/>
            <a:tailEnd/>
          </a:ln>
        </p:spPr>
        <p:txBody>
          <a:bodyPr lIns="80812" tIns="40407" rIns="80812" bIns="40407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Increased knowledge, awareness, &amp; capacity to manage asthma triggers in Head Start/Child Care settings</a:t>
            </a:r>
            <a:endParaRPr lang="en-US"/>
          </a:p>
        </p:txBody>
      </p:sp>
      <p:sp>
        <p:nvSpPr>
          <p:cNvPr id="20513" name="Text Box 182"/>
          <p:cNvSpPr txBox="1">
            <a:spLocks noChangeArrowheads="1"/>
          </p:cNvSpPr>
          <p:nvPr/>
        </p:nvSpPr>
        <p:spPr bwMode="auto">
          <a:xfrm>
            <a:off x="1787525" y="6172200"/>
            <a:ext cx="86995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lIns="70714" tIns="35358" rIns="70714" bIns="35358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Parents complete home checklist</a:t>
            </a:r>
            <a:endParaRPr lang="en-US"/>
          </a:p>
        </p:txBody>
      </p:sp>
      <p:sp>
        <p:nvSpPr>
          <p:cNvPr id="20514" name="Text Box 183"/>
          <p:cNvSpPr txBox="1">
            <a:spLocks noChangeArrowheads="1"/>
          </p:cNvSpPr>
          <p:nvPr/>
        </p:nvSpPr>
        <p:spPr bwMode="auto">
          <a:xfrm>
            <a:off x="6400800" y="2400300"/>
            <a:ext cx="736600" cy="736600"/>
          </a:xfrm>
          <a:prstGeom prst="rect">
            <a:avLst/>
          </a:prstGeom>
          <a:solidFill>
            <a:srgbClr val="33CCCC"/>
          </a:solidFill>
          <a:ln w="9525">
            <a:solidFill>
              <a:srgbClr val="003366"/>
            </a:solidFill>
            <a:miter lim="800000"/>
            <a:headEnd/>
            <a:tailEnd/>
          </a:ln>
        </p:spPr>
        <p:txBody>
          <a:bodyPr lIns="40234" tIns="16093" rIns="40234" bIns="40407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Organizational policies supportive of asthma management</a:t>
            </a:r>
            <a:endParaRPr lang="en-US"/>
          </a:p>
        </p:txBody>
      </p:sp>
      <p:sp>
        <p:nvSpPr>
          <p:cNvPr id="20515" name="Text Box 184"/>
          <p:cNvSpPr txBox="1">
            <a:spLocks noChangeArrowheads="1"/>
          </p:cNvSpPr>
          <p:nvPr/>
        </p:nvSpPr>
        <p:spPr bwMode="auto">
          <a:xfrm>
            <a:off x="6400800" y="5262563"/>
            <a:ext cx="736600" cy="681037"/>
          </a:xfrm>
          <a:prstGeom prst="rect">
            <a:avLst/>
          </a:prstGeom>
          <a:solidFill>
            <a:srgbClr val="33CCCC"/>
          </a:solidFill>
          <a:ln w="9525">
            <a:solidFill>
              <a:srgbClr val="003366"/>
            </a:solidFill>
            <a:miter lim="800000"/>
            <a:headEnd/>
            <a:tailEnd/>
          </a:ln>
        </p:spPr>
        <p:txBody>
          <a:bodyPr lIns="80812" tIns="40407" rIns="80812" bIns="40407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Reduced production &amp; exposure to triggers in</a:t>
            </a:r>
          </a:p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 the home</a:t>
            </a:r>
          </a:p>
          <a:p>
            <a:endParaRPr lang="en-US"/>
          </a:p>
        </p:txBody>
      </p:sp>
      <p:sp>
        <p:nvSpPr>
          <p:cNvPr id="20517" name="Text Box 186"/>
          <p:cNvSpPr txBox="1">
            <a:spLocks noChangeArrowheads="1"/>
          </p:cNvSpPr>
          <p:nvPr/>
        </p:nvSpPr>
        <p:spPr bwMode="auto">
          <a:xfrm>
            <a:off x="4279900" y="5330825"/>
            <a:ext cx="936625" cy="1069975"/>
          </a:xfrm>
          <a:prstGeom prst="rect">
            <a:avLst/>
          </a:prstGeom>
          <a:solidFill>
            <a:srgbClr val="FF9900"/>
          </a:solidFill>
          <a:ln w="9525">
            <a:solidFill>
              <a:srgbClr val="993300"/>
            </a:solidFill>
            <a:miter lim="800000"/>
            <a:headEnd/>
            <a:tailEnd/>
          </a:ln>
        </p:spPr>
        <p:txBody>
          <a:bodyPr lIns="80812" tIns="40407" rIns="80812" bIns="40407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Increased knowledge &amp; awareness of asthma triggers among individuals with asthma, their families, &amp; communities</a:t>
            </a:r>
            <a:endParaRPr lang="en-US"/>
          </a:p>
        </p:txBody>
      </p:sp>
      <p:cxnSp>
        <p:nvCxnSpPr>
          <p:cNvPr id="20518" name="AutoShape 187"/>
          <p:cNvCxnSpPr>
            <a:cxnSpLocks noChangeShapeType="1"/>
            <a:stCxn id="20497" idx="3"/>
            <a:endCxn id="20500" idx="3"/>
          </p:cNvCxnSpPr>
          <p:nvPr/>
        </p:nvCxnSpPr>
        <p:spPr bwMode="auto">
          <a:xfrm>
            <a:off x="1371600" y="2584450"/>
            <a:ext cx="17463" cy="3883025"/>
          </a:xfrm>
          <a:prstGeom prst="bentConnector3">
            <a:avLst>
              <a:gd name="adj1" fmla="val 1400000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cxnSp>
      <p:sp>
        <p:nvSpPr>
          <p:cNvPr id="20519" name="Line 188"/>
          <p:cNvSpPr>
            <a:spLocks noChangeShapeType="1"/>
          </p:cNvSpPr>
          <p:nvPr/>
        </p:nvSpPr>
        <p:spPr bwMode="auto">
          <a:xfrm>
            <a:off x="1600200" y="2857500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20" name="Line 189"/>
          <p:cNvSpPr>
            <a:spLocks noChangeShapeType="1"/>
          </p:cNvSpPr>
          <p:nvPr/>
        </p:nvSpPr>
        <p:spPr bwMode="auto">
          <a:xfrm>
            <a:off x="1600200" y="4464050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21" name="Line 190"/>
          <p:cNvSpPr>
            <a:spLocks noChangeShapeType="1"/>
          </p:cNvSpPr>
          <p:nvPr/>
        </p:nvSpPr>
        <p:spPr bwMode="auto">
          <a:xfrm>
            <a:off x="1600200" y="6165850"/>
            <a:ext cx="133350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22" name="Line 191"/>
          <p:cNvSpPr>
            <a:spLocks noChangeShapeType="1"/>
          </p:cNvSpPr>
          <p:nvPr/>
        </p:nvSpPr>
        <p:spPr bwMode="auto">
          <a:xfrm>
            <a:off x="2657475" y="2395538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23" name="Line 192"/>
          <p:cNvSpPr>
            <a:spLocks noChangeShapeType="1"/>
          </p:cNvSpPr>
          <p:nvPr/>
        </p:nvSpPr>
        <p:spPr bwMode="auto">
          <a:xfrm>
            <a:off x="2657475" y="2738438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24" name="Line 193"/>
          <p:cNvSpPr>
            <a:spLocks noChangeShapeType="1"/>
          </p:cNvSpPr>
          <p:nvPr/>
        </p:nvSpPr>
        <p:spPr bwMode="auto">
          <a:xfrm>
            <a:off x="2738438" y="5713413"/>
            <a:ext cx="1190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25" name="Line 194"/>
          <p:cNvSpPr>
            <a:spLocks noChangeShapeType="1"/>
          </p:cNvSpPr>
          <p:nvPr/>
        </p:nvSpPr>
        <p:spPr bwMode="auto">
          <a:xfrm>
            <a:off x="2724150" y="6096000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20526" name="AutoShape 195"/>
          <p:cNvCxnSpPr>
            <a:cxnSpLocks noChangeShapeType="1"/>
            <a:stCxn id="20506" idx="3"/>
            <a:endCxn id="20509" idx="3"/>
          </p:cNvCxnSpPr>
          <p:nvPr/>
        </p:nvCxnSpPr>
        <p:spPr bwMode="auto">
          <a:xfrm>
            <a:off x="3990975" y="2459038"/>
            <a:ext cx="1588" cy="3951287"/>
          </a:xfrm>
          <a:prstGeom prst="bentConnector3">
            <a:avLst>
              <a:gd name="adj1" fmla="val 7000000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cxnSp>
      <p:sp>
        <p:nvSpPr>
          <p:cNvPr id="20527" name="Line 196"/>
          <p:cNvSpPr>
            <a:spLocks noChangeShapeType="1"/>
          </p:cNvSpPr>
          <p:nvPr/>
        </p:nvSpPr>
        <p:spPr bwMode="auto">
          <a:xfrm>
            <a:off x="4095750" y="2971800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28" name="Line 197"/>
          <p:cNvSpPr>
            <a:spLocks noChangeShapeType="1"/>
          </p:cNvSpPr>
          <p:nvPr/>
        </p:nvSpPr>
        <p:spPr bwMode="auto">
          <a:xfrm>
            <a:off x="4095750" y="4457700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29" name="Line 198"/>
          <p:cNvSpPr>
            <a:spLocks noChangeShapeType="1"/>
          </p:cNvSpPr>
          <p:nvPr/>
        </p:nvSpPr>
        <p:spPr bwMode="auto">
          <a:xfrm>
            <a:off x="4095750" y="5600700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20530" name="AutoShape 199"/>
          <p:cNvCxnSpPr>
            <a:cxnSpLocks noChangeShapeType="1"/>
            <a:stCxn id="20510" idx="3"/>
            <a:endCxn id="20512" idx="3"/>
          </p:cNvCxnSpPr>
          <p:nvPr/>
        </p:nvCxnSpPr>
        <p:spPr bwMode="auto">
          <a:xfrm>
            <a:off x="5216525" y="2846388"/>
            <a:ext cx="1588" cy="1635125"/>
          </a:xfrm>
          <a:prstGeom prst="bentConnector3">
            <a:avLst>
              <a:gd name="adj1" fmla="val 3200000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cxnSp>
      <p:sp>
        <p:nvSpPr>
          <p:cNvPr id="20531" name="Line 200"/>
          <p:cNvSpPr>
            <a:spLocks noChangeShapeType="1"/>
          </p:cNvSpPr>
          <p:nvPr/>
        </p:nvSpPr>
        <p:spPr bwMode="auto">
          <a:xfrm>
            <a:off x="5281613" y="3086100"/>
            <a:ext cx="2047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32" name="Line 201"/>
          <p:cNvSpPr>
            <a:spLocks noChangeShapeType="1"/>
          </p:cNvSpPr>
          <p:nvPr/>
        </p:nvSpPr>
        <p:spPr bwMode="auto">
          <a:xfrm>
            <a:off x="5216525" y="6054725"/>
            <a:ext cx="269875" cy="31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33" name="Text Box 202"/>
          <p:cNvSpPr txBox="1">
            <a:spLocks noChangeArrowheads="1"/>
          </p:cNvSpPr>
          <p:nvPr/>
        </p:nvSpPr>
        <p:spPr bwMode="auto">
          <a:xfrm>
            <a:off x="6400800" y="3429000"/>
            <a:ext cx="736600" cy="534988"/>
          </a:xfrm>
          <a:prstGeom prst="rect">
            <a:avLst/>
          </a:prstGeom>
          <a:solidFill>
            <a:srgbClr val="33CCCC"/>
          </a:solidFill>
          <a:ln w="9525">
            <a:solidFill>
              <a:srgbClr val="003366"/>
            </a:solidFill>
            <a:miter lim="800000"/>
            <a:headEnd/>
            <a:tailEnd/>
          </a:ln>
        </p:spPr>
        <p:txBody>
          <a:bodyPr lIns="40234" tIns="16093" rIns="40234" bIns="40407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Smoke free organizational policies</a:t>
            </a:r>
          </a:p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developed</a:t>
            </a:r>
            <a:endParaRPr lang="en-US"/>
          </a:p>
        </p:txBody>
      </p:sp>
      <p:sp>
        <p:nvSpPr>
          <p:cNvPr id="20534" name="Line 203"/>
          <p:cNvSpPr>
            <a:spLocks noChangeShapeType="1"/>
          </p:cNvSpPr>
          <p:nvPr/>
        </p:nvSpPr>
        <p:spPr bwMode="auto">
          <a:xfrm>
            <a:off x="2724150" y="4951413"/>
            <a:ext cx="1333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35" name="Text Box 204"/>
          <p:cNvSpPr txBox="1">
            <a:spLocks noChangeArrowheads="1"/>
          </p:cNvSpPr>
          <p:nvPr/>
        </p:nvSpPr>
        <p:spPr bwMode="auto">
          <a:xfrm>
            <a:off x="530225" y="4343400"/>
            <a:ext cx="869950" cy="566738"/>
          </a:xfrm>
          <a:prstGeom prst="rect">
            <a:avLst/>
          </a:prstGeom>
          <a:solidFill>
            <a:srgbClr val="FFFF99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lIns="80812" tIns="40407" rIns="80812" bIns="56327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Asthma Trigger Awareness/</a:t>
            </a:r>
          </a:p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Education Materials &amp; Resources </a:t>
            </a:r>
            <a:endParaRPr lang="en-US"/>
          </a:p>
        </p:txBody>
      </p:sp>
      <p:sp>
        <p:nvSpPr>
          <p:cNvPr id="20536" name="Text Box 205"/>
          <p:cNvSpPr txBox="1">
            <a:spLocks noChangeArrowheads="1"/>
          </p:cNvSpPr>
          <p:nvPr/>
        </p:nvSpPr>
        <p:spPr bwMode="auto">
          <a:xfrm>
            <a:off x="5486400" y="2578100"/>
            <a:ext cx="736600" cy="736600"/>
          </a:xfrm>
          <a:prstGeom prst="rect">
            <a:avLst/>
          </a:prstGeom>
          <a:solidFill>
            <a:srgbClr val="33CCCC"/>
          </a:solidFill>
          <a:ln w="9525">
            <a:solidFill>
              <a:srgbClr val="003366"/>
            </a:solidFill>
            <a:miter lim="800000"/>
            <a:headEnd/>
            <a:tailEnd/>
          </a:ln>
        </p:spPr>
        <p:txBody>
          <a:bodyPr lIns="40234" tIns="16093" rIns="40234" bIns="40407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Improved cleaning methods and maintenance of the center</a:t>
            </a:r>
            <a:endParaRPr lang="en-US"/>
          </a:p>
        </p:txBody>
      </p:sp>
      <p:sp>
        <p:nvSpPr>
          <p:cNvPr id="20537" name="Text Box 206"/>
          <p:cNvSpPr txBox="1">
            <a:spLocks noChangeArrowheads="1"/>
          </p:cNvSpPr>
          <p:nvPr/>
        </p:nvSpPr>
        <p:spPr bwMode="auto">
          <a:xfrm>
            <a:off x="5486400" y="5778500"/>
            <a:ext cx="736600" cy="736600"/>
          </a:xfrm>
          <a:prstGeom prst="rect">
            <a:avLst/>
          </a:prstGeom>
          <a:solidFill>
            <a:srgbClr val="33CCCC"/>
          </a:solidFill>
          <a:ln w="9525">
            <a:solidFill>
              <a:srgbClr val="003366"/>
            </a:solidFill>
            <a:miter lim="800000"/>
            <a:headEnd/>
            <a:tailEnd/>
          </a:ln>
        </p:spPr>
        <p:txBody>
          <a:bodyPr lIns="40234" tIns="16093" rIns="40234" bIns="40407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Improved cleaning methods and maintenance of the home</a:t>
            </a:r>
            <a:endParaRPr lang="en-US"/>
          </a:p>
        </p:txBody>
      </p:sp>
      <p:cxnSp>
        <p:nvCxnSpPr>
          <p:cNvPr id="20538" name="AutoShape 207"/>
          <p:cNvCxnSpPr>
            <a:cxnSpLocks noChangeShapeType="1"/>
            <a:stCxn id="20537" idx="3"/>
            <a:endCxn id="20515" idx="2"/>
          </p:cNvCxnSpPr>
          <p:nvPr/>
        </p:nvCxnSpPr>
        <p:spPr bwMode="auto">
          <a:xfrm flipV="1">
            <a:off x="6223000" y="5943600"/>
            <a:ext cx="546100" cy="203200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20539" name="Text Box 208"/>
          <p:cNvSpPr txBox="1">
            <a:spLocks noChangeArrowheads="1"/>
          </p:cNvSpPr>
          <p:nvPr/>
        </p:nvSpPr>
        <p:spPr bwMode="auto">
          <a:xfrm>
            <a:off x="5486400" y="3657600"/>
            <a:ext cx="736600" cy="914400"/>
          </a:xfrm>
          <a:prstGeom prst="rect">
            <a:avLst/>
          </a:prstGeom>
          <a:solidFill>
            <a:srgbClr val="33CCCC"/>
          </a:solidFill>
          <a:ln w="9525">
            <a:solidFill>
              <a:srgbClr val="003366"/>
            </a:solidFill>
            <a:miter lim="800000"/>
            <a:headEnd/>
            <a:tailEnd/>
          </a:ln>
        </p:spPr>
        <p:txBody>
          <a:bodyPr lIns="40234" tIns="16093" rIns="40234" bIns="40407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 Integrate asthma education into pre-school children’s educational experiences</a:t>
            </a:r>
            <a:endParaRPr lang="en-US"/>
          </a:p>
        </p:txBody>
      </p:sp>
      <p:sp>
        <p:nvSpPr>
          <p:cNvPr id="20540" name="Line 209"/>
          <p:cNvSpPr>
            <a:spLocks noChangeShapeType="1"/>
          </p:cNvSpPr>
          <p:nvPr/>
        </p:nvSpPr>
        <p:spPr bwMode="auto">
          <a:xfrm>
            <a:off x="5281613" y="4000500"/>
            <a:ext cx="2047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41" name="Text Box 210"/>
          <p:cNvSpPr txBox="1">
            <a:spLocks noChangeArrowheads="1"/>
          </p:cNvSpPr>
          <p:nvPr/>
        </p:nvSpPr>
        <p:spPr bwMode="auto">
          <a:xfrm>
            <a:off x="7607300" y="5143500"/>
            <a:ext cx="914400" cy="1143000"/>
          </a:xfrm>
          <a:prstGeom prst="rect">
            <a:avLst/>
          </a:prstGeom>
          <a:solidFill>
            <a:srgbClr val="CC99FF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lIns="80812" tIns="80467" rIns="80812" bIns="40407"/>
          <a:lstStyle/>
          <a:p>
            <a:pPr algn="ctr"/>
            <a:r>
              <a:rPr lang="en-US" altLang="ja-JP" sz="90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  <a:cs typeface="Times New Roman" pitchFamily="18" charset="0"/>
              </a:rPr>
              <a:t>Improved health outcomes and asthma maintenance for young children</a:t>
            </a:r>
            <a:endParaRPr lang="en-US" altLang="ja-JP" sz="900">
              <a:solidFill>
                <a:srgbClr val="000000"/>
              </a:solidFill>
              <a:ea typeface="ＭＳ Ｐゴシック" pitchFamily="34" charset="-128"/>
              <a:cs typeface="Times New Roman" pitchFamily="18" charset="0"/>
            </a:endParaRPr>
          </a:p>
          <a:p>
            <a:endParaRPr lang="en-US"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542" name="Line 211"/>
          <p:cNvSpPr>
            <a:spLocks noChangeShapeType="1"/>
          </p:cNvSpPr>
          <p:nvPr/>
        </p:nvSpPr>
        <p:spPr bwMode="auto">
          <a:xfrm>
            <a:off x="6218238" y="2857500"/>
            <a:ext cx="1825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20543" name="AutoShape 212"/>
          <p:cNvCxnSpPr>
            <a:cxnSpLocks noChangeShapeType="1"/>
            <a:stCxn id="20539" idx="2"/>
            <a:endCxn id="20511" idx="1"/>
          </p:cNvCxnSpPr>
          <p:nvPr/>
        </p:nvCxnSpPr>
        <p:spPr bwMode="auto">
          <a:xfrm rot="16200000" flipH="1">
            <a:off x="6070600" y="4356100"/>
            <a:ext cx="114300" cy="546100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20544" name="AutoShape 213"/>
          <p:cNvCxnSpPr>
            <a:cxnSpLocks noChangeShapeType="1"/>
            <a:stCxn id="20514" idx="2"/>
            <a:endCxn id="20533" idx="0"/>
          </p:cNvCxnSpPr>
          <p:nvPr/>
        </p:nvCxnSpPr>
        <p:spPr bwMode="auto">
          <a:xfrm>
            <a:off x="6769100" y="3136900"/>
            <a:ext cx="0" cy="292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0545" name="AutoShape 214"/>
          <p:cNvCxnSpPr>
            <a:cxnSpLocks noChangeShapeType="1"/>
            <a:stCxn id="20533" idx="2"/>
            <a:endCxn id="20511" idx="0"/>
          </p:cNvCxnSpPr>
          <p:nvPr/>
        </p:nvCxnSpPr>
        <p:spPr bwMode="auto">
          <a:xfrm>
            <a:off x="6769100" y="3963988"/>
            <a:ext cx="0" cy="3794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0546" name="AutoShape 215"/>
          <p:cNvCxnSpPr>
            <a:cxnSpLocks noChangeShapeType="1"/>
            <a:stCxn id="20511" idx="3"/>
            <a:endCxn id="20492" idx="1"/>
          </p:cNvCxnSpPr>
          <p:nvPr/>
        </p:nvCxnSpPr>
        <p:spPr bwMode="auto">
          <a:xfrm flipV="1">
            <a:off x="7137400" y="3606800"/>
            <a:ext cx="374650" cy="10795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20547" name="AutoShape 216"/>
          <p:cNvCxnSpPr>
            <a:cxnSpLocks noChangeShapeType="1"/>
            <a:stCxn id="20492" idx="2"/>
            <a:endCxn id="20541" idx="0"/>
          </p:cNvCxnSpPr>
          <p:nvPr/>
        </p:nvCxnSpPr>
        <p:spPr bwMode="auto">
          <a:xfrm>
            <a:off x="8061325" y="4697413"/>
            <a:ext cx="3175" cy="4460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0548" name="AutoShape 217"/>
          <p:cNvCxnSpPr>
            <a:cxnSpLocks noChangeShapeType="1"/>
            <a:stCxn id="20515" idx="3"/>
            <a:endCxn id="20492" idx="1"/>
          </p:cNvCxnSpPr>
          <p:nvPr/>
        </p:nvCxnSpPr>
        <p:spPr bwMode="auto">
          <a:xfrm flipV="1">
            <a:off x="7137400" y="3606800"/>
            <a:ext cx="374650" cy="19970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20549" name="Text Box 218"/>
          <p:cNvSpPr txBox="1">
            <a:spLocks noChangeArrowheads="1"/>
          </p:cNvSpPr>
          <p:nvPr/>
        </p:nvSpPr>
        <p:spPr bwMode="auto">
          <a:xfrm>
            <a:off x="2900363" y="2727325"/>
            <a:ext cx="1100137" cy="354013"/>
          </a:xfrm>
          <a:prstGeom prst="rect">
            <a:avLst/>
          </a:prstGeom>
          <a:solidFill>
            <a:srgbClr val="99CC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lIns="80812" tIns="40407" rIns="80812" bIns="40407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# of HSC sites Identified</a:t>
            </a:r>
            <a:endParaRPr lang="en-US"/>
          </a:p>
        </p:txBody>
      </p:sp>
      <p:sp>
        <p:nvSpPr>
          <p:cNvPr id="20550" name="Text Box 219"/>
          <p:cNvSpPr txBox="1">
            <a:spLocks noChangeArrowheads="1"/>
          </p:cNvSpPr>
          <p:nvPr/>
        </p:nvSpPr>
        <p:spPr bwMode="auto">
          <a:xfrm>
            <a:off x="1782763" y="3195638"/>
            <a:ext cx="869950" cy="571500"/>
          </a:xfrm>
          <a:prstGeom prst="rect">
            <a:avLst/>
          </a:prstGeom>
          <a:solidFill>
            <a:srgbClr val="FFFF00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lIns="70714" tIns="36576" rIns="70714" bIns="35358" anchor="ctr" anchorCtr="1"/>
          <a:lstStyle/>
          <a:p>
            <a:r>
              <a:rPr lang="en-US" altLang="ja-JP" sz="800">
                <a:latin typeface="Calibri" pitchFamily="34" charset="0"/>
                <a:ea typeface="MS Mincho" pitchFamily="49" charset="-128"/>
              </a:rPr>
              <a:t>Training provided to HSC directors,</a:t>
            </a:r>
          </a:p>
          <a:p>
            <a:r>
              <a:rPr lang="en-US" altLang="ja-JP" sz="800">
                <a:latin typeface="Calibri" pitchFamily="34" charset="0"/>
                <a:ea typeface="MS Mincho" pitchFamily="49" charset="-128"/>
              </a:rPr>
              <a:t>Teachers &amp; staff by partners</a:t>
            </a:r>
            <a:endParaRPr lang="en-US"/>
          </a:p>
        </p:txBody>
      </p:sp>
      <p:sp>
        <p:nvSpPr>
          <p:cNvPr id="20551" name="Text Box 220"/>
          <p:cNvSpPr txBox="1">
            <a:spLocks noChangeArrowheads="1"/>
          </p:cNvSpPr>
          <p:nvPr/>
        </p:nvSpPr>
        <p:spPr bwMode="auto">
          <a:xfrm>
            <a:off x="2900363" y="3387725"/>
            <a:ext cx="1100137" cy="346075"/>
          </a:xfrm>
          <a:prstGeom prst="rect">
            <a:avLst/>
          </a:prstGeom>
          <a:solidFill>
            <a:srgbClr val="99CC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lIns="80812" tIns="40407" rIns="80812" bIns="40407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# Pre/Post Assessment</a:t>
            </a:r>
            <a:endParaRPr lang="en-US"/>
          </a:p>
        </p:txBody>
      </p:sp>
      <p:sp>
        <p:nvSpPr>
          <p:cNvPr id="20552" name="Text Box 221"/>
          <p:cNvSpPr txBox="1">
            <a:spLocks noChangeArrowheads="1"/>
          </p:cNvSpPr>
          <p:nvPr/>
        </p:nvSpPr>
        <p:spPr bwMode="auto">
          <a:xfrm>
            <a:off x="2900363" y="3810000"/>
            <a:ext cx="1100137" cy="346075"/>
          </a:xfrm>
          <a:prstGeom prst="rect">
            <a:avLst/>
          </a:prstGeom>
          <a:solidFill>
            <a:srgbClr val="99CC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lIns="80812" tIns="40407" rIns="80812" bIns="40407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# of triggers present in the center</a:t>
            </a:r>
            <a:endParaRPr lang="en-US"/>
          </a:p>
        </p:txBody>
      </p:sp>
      <p:sp>
        <p:nvSpPr>
          <p:cNvPr id="20553" name="Text Box 222"/>
          <p:cNvSpPr txBox="1">
            <a:spLocks noChangeArrowheads="1"/>
          </p:cNvSpPr>
          <p:nvPr/>
        </p:nvSpPr>
        <p:spPr bwMode="auto">
          <a:xfrm>
            <a:off x="2900363" y="4224338"/>
            <a:ext cx="1100137" cy="346075"/>
          </a:xfrm>
          <a:prstGeom prst="rect">
            <a:avLst/>
          </a:prstGeom>
          <a:solidFill>
            <a:srgbClr val="99CC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lIns="80812" tIns="40407" rIns="80812" bIns="40407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Methods identified to provide trainings</a:t>
            </a:r>
            <a:endParaRPr lang="en-US"/>
          </a:p>
        </p:txBody>
      </p:sp>
      <p:sp>
        <p:nvSpPr>
          <p:cNvPr id="20554" name="Text Box 223"/>
          <p:cNvSpPr txBox="1">
            <a:spLocks noChangeArrowheads="1"/>
          </p:cNvSpPr>
          <p:nvPr/>
        </p:nvSpPr>
        <p:spPr bwMode="auto">
          <a:xfrm>
            <a:off x="1752600" y="3881438"/>
            <a:ext cx="869950" cy="800100"/>
          </a:xfrm>
          <a:prstGeom prst="rect">
            <a:avLst/>
          </a:prstGeom>
          <a:solidFill>
            <a:srgbClr val="FFFF00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lIns="70714" tIns="36576" rIns="70714" bIns="35358" anchor="ctr" anchorCtr="1"/>
          <a:lstStyle/>
          <a:p>
            <a:r>
              <a:rPr lang="en-US" altLang="ja-JP" sz="800">
                <a:latin typeface="Calibri" pitchFamily="34" charset="0"/>
                <a:ea typeface="MS Mincho" pitchFamily="49" charset="-128"/>
              </a:rPr>
              <a:t>Guided Walk-through in center with staff to identify  asthma triggers</a:t>
            </a:r>
            <a:endParaRPr lang="en-US"/>
          </a:p>
        </p:txBody>
      </p:sp>
      <p:sp>
        <p:nvSpPr>
          <p:cNvPr id="20555" name="Line 224"/>
          <p:cNvSpPr>
            <a:spLocks noChangeShapeType="1"/>
          </p:cNvSpPr>
          <p:nvPr/>
        </p:nvSpPr>
        <p:spPr bwMode="auto">
          <a:xfrm>
            <a:off x="2743200" y="4338638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56" name="Line 225"/>
          <p:cNvSpPr>
            <a:spLocks noChangeShapeType="1"/>
          </p:cNvSpPr>
          <p:nvPr/>
        </p:nvSpPr>
        <p:spPr bwMode="auto">
          <a:xfrm flipV="1">
            <a:off x="2743200" y="3881438"/>
            <a:ext cx="133350" cy="4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57" name="Line 226"/>
          <p:cNvSpPr>
            <a:spLocks noChangeShapeType="1"/>
          </p:cNvSpPr>
          <p:nvPr/>
        </p:nvSpPr>
        <p:spPr bwMode="auto">
          <a:xfrm>
            <a:off x="2743200" y="3505200"/>
            <a:ext cx="152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58" name="Text Box 228"/>
          <p:cNvSpPr txBox="1">
            <a:spLocks noChangeArrowheads="1"/>
          </p:cNvSpPr>
          <p:nvPr/>
        </p:nvSpPr>
        <p:spPr bwMode="auto">
          <a:xfrm>
            <a:off x="1758950" y="5410200"/>
            <a:ext cx="86995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lIns="70714" tIns="35358" rIns="70714" bIns="35358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Partners</a:t>
            </a:r>
          </a:p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Provide training to Parents</a:t>
            </a:r>
            <a:endParaRPr lang="en-US"/>
          </a:p>
        </p:txBody>
      </p:sp>
      <p:sp>
        <p:nvSpPr>
          <p:cNvPr id="20559" name="Text Box 229"/>
          <p:cNvSpPr txBox="1">
            <a:spLocks noChangeArrowheads="1"/>
          </p:cNvSpPr>
          <p:nvPr/>
        </p:nvSpPr>
        <p:spPr bwMode="auto">
          <a:xfrm>
            <a:off x="2889250" y="5592763"/>
            <a:ext cx="1100138" cy="346075"/>
          </a:xfrm>
          <a:prstGeom prst="rect">
            <a:avLst/>
          </a:prstGeom>
          <a:solidFill>
            <a:srgbClr val="99CC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lIns="80812" tIns="40407" rIns="80812" bIns="40407" anchor="ctr" anchorCtr="1"/>
          <a:lstStyle/>
          <a:p>
            <a:pPr algn="ctr"/>
            <a:r>
              <a:rPr lang="en-US" altLang="ja-JP" sz="800">
                <a:solidFill>
                  <a:srgbClr val="000000"/>
                </a:solidFill>
                <a:latin typeface="Calibri" pitchFamily="34" charset="0"/>
                <a:ea typeface="MS Mincho" pitchFamily="49" charset="-128"/>
              </a:rPr>
              <a:t># of triggers present in the home</a:t>
            </a:r>
            <a:endParaRPr lang="en-US"/>
          </a:p>
        </p:txBody>
      </p:sp>
      <p:sp>
        <p:nvSpPr>
          <p:cNvPr id="20560" name="Line 230"/>
          <p:cNvSpPr>
            <a:spLocks noChangeShapeType="1"/>
          </p:cNvSpPr>
          <p:nvPr/>
        </p:nvSpPr>
        <p:spPr bwMode="auto">
          <a:xfrm>
            <a:off x="2686050" y="6400800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20561" name="AutoShape 232"/>
          <p:cNvCxnSpPr>
            <a:cxnSpLocks noChangeShapeType="1"/>
            <a:stCxn id="20513" idx="3"/>
            <a:endCxn id="20550" idx="3"/>
          </p:cNvCxnSpPr>
          <p:nvPr/>
        </p:nvCxnSpPr>
        <p:spPr bwMode="auto">
          <a:xfrm flipH="1" flipV="1">
            <a:off x="2652713" y="3481388"/>
            <a:ext cx="4762" cy="2919412"/>
          </a:xfrm>
          <a:prstGeom prst="bentConnector3">
            <a:avLst>
              <a:gd name="adj1" fmla="val -143333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0564" name="Rectangle 8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ja-JP" sz="3600" smtClean="0">
                <a:solidFill>
                  <a:srgbClr val="000000"/>
                </a:solidFill>
                <a:ea typeface="ＭＳ Ｐゴシック" pitchFamily="34" charset="-128"/>
              </a:rPr>
              <a:t>Care for Their Air Logic Model</a:t>
            </a:r>
            <a:endParaRPr lang="en-US" sz="36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278</Words>
  <Application>Microsoft Office PowerPoint</Application>
  <PresentationFormat>On-screen Show (4:3)</PresentationFormat>
  <Paragraphs>55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Care for Their Air Logic Model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 for Their Air Logic Model</dc:title>
  <dc:creator>EPA User</dc:creator>
  <cp:lastModifiedBy>EPA User</cp:lastModifiedBy>
  <cp:revision>1</cp:revision>
  <dcterms:created xsi:type="dcterms:W3CDTF">2011-10-25T06:56:38Z</dcterms:created>
  <dcterms:modified xsi:type="dcterms:W3CDTF">2011-10-25T06:59:00Z</dcterms:modified>
</cp:coreProperties>
</file>