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3"/>
  </p:notesMasterIdLst>
  <p:handoutMasterIdLst>
    <p:handoutMasterId r:id="rId54"/>
  </p:handoutMasterIdLst>
  <p:sldIdLst>
    <p:sldId id="573" r:id="rId6"/>
    <p:sldId id="556" r:id="rId7"/>
    <p:sldId id="622" r:id="rId8"/>
    <p:sldId id="560" r:id="rId9"/>
    <p:sldId id="621" r:id="rId10"/>
    <p:sldId id="558" r:id="rId11"/>
    <p:sldId id="623" r:id="rId12"/>
    <p:sldId id="562" r:id="rId13"/>
    <p:sldId id="563" r:id="rId14"/>
    <p:sldId id="564" r:id="rId15"/>
    <p:sldId id="624" r:id="rId16"/>
    <p:sldId id="625" r:id="rId17"/>
    <p:sldId id="626" r:id="rId18"/>
    <p:sldId id="627" r:id="rId19"/>
    <p:sldId id="632" r:id="rId20"/>
    <p:sldId id="633" r:id="rId21"/>
    <p:sldId id="646" r:id="rId22"/>
    <p:sldId id="647" r:id="rId23"/>
    <p:sldId id="648" r:id="rId24"/>
    <p:sldId id="649" r:id="rId25"/>
    <p:sldId id="650" r:id="rId26"/>
    <p:sldId id="651" r:id="rId27"/>
    <p:sldId id="652" r:id="rId28"/>
    <p:sldId id="653" r:id="rId29"/>
    <p:sldId id="654" r:id="rId30"/>
    <p:sldId id="655" r:id="rId31"/>
    <p:sldId id="656" r:id="rId32"/>
    <p:sldId id="618" r:id="rId33"/>
    <p:sldId id="628" r:id="rId34"/>
    <p:sldId id="662" r:id="rId35"/>
    <p:sldId id="663" r:id="rId36"/>
    <p:sldId id="664" r:id="rId37"/>
    <p:sldId id="665" r:id="rId38"/>
    <p:sldId id="666" r:id="rId39"/>
    <p:sldId id="667" r:id="rId40"/>
    <p:sldId id="668" r:id="rId41"/>
    <p:sldId id="669" r:id="rId42"/>
    <p:sldId id="670" r:id="rId43"/>
    <p:sldId id="620" r:id="rId44"/>
    <p:sldId id="657" r:id="rId45"/>
    <p:sldId id="658" r:id="rId46"/>
    <p:sldId id="659" r:id="rId47"/>
    <p:sldId id="660" r:id="rId48"/>
    <p:sldId id="661" r:id="rId49"/>
    <p:sldId id="631" r:id="rId50"/>
    <p:sldId id="575" r:id="rId51"/>
    <p:sldId id="576"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anda Anazco" initials="AA" lastIdx="4" clrIdx="6">
    <p:extLst>
      <p:ext uri="{19B8F6BF-5375-455C-9EA6-DF929625EA0E}">
        <p15:presenceInfo xmlns:p15="http://schemas.microsoft.com/office/powerpoint/2012/main" userId="S-1-5-21-1078081533-1284227242-725345543-5143" providerId="AD"/>
      </p:ext>
    </p:extLst>
  </p:cmAuthor>
  <p:cmAuthor id="1" name="Allison Robinson" initials="AR" lastIdx="4" clrIdx="0">
    <p:extLst>
      <p:ext uri="{19B8F6BF-5375-455C-9EA6-DF929625EA0E}">
        <p15:presenceInfo xmlns:p15="http://schemas.microsoft.com/office/powerpoint/2012/main" userId="S-1-5-21-1244020187-519449412-911163043-13546" providerId="AD"/>
      </p:ext>
    </p:extLst>
  </p:cmAuthor>
  <p:cmAuthor id="2" name="Lisa Gilmore" initials="LG" lastIdx="1" clrIdx="1">
    <p:extLst>
      <p:ext uri="{19B8F6BF-5375-455C-9EA6-DF929625EA0E}">
        <p15:presenceInfo xmlns:p15="http://schemas.microsoft.com/office/powerpoint/2012/main" userId="S-1-5-21-1244020187-519449412-911163043-17074" providerId="AD"/>
      </p:ext>
    </p:extLst>
  </p:cmAuthor>
  <p:cmAuthor id="3" name="Sally Paustian" initials="SP" lastIdx="6" clrIdx="2">
    <p:extLst>
      <p:ext uri="{19B8F6BF-5375-455C-9EA6-DF929625EA0E}">
        <p15:presenceInfo xmlns:p15="http://schemas.microsoft.com/office/powerpoint/2012/main" userId="S-1-5-21-1078081533-1284227242-725345543-3964" providerId="AD"/>
      </p:ext>
    </p:extLst>
  </p:cmAuthor>
  <p:cmAuthor id="4" name="Alicia Rosov" initials="AR" lastIdx="11" clrIdx="3">
    <p:extLst>
      <p:ext uri="{19B8F6BF-5375-455C-9EA6-DF929625EA0E}">
        <p15:presenceInfo xmlns:p15="http://schemas.microsoft.com/office/powerpoint/2012/main" userId="S-1-5-21-1078081533-1284227242-725345543-3794" providerId="AD"/>
      </p:ext>
    </p:extLst>
  </p:cmAuthor>
  <p:cmAuthor id="5" name="Erin Brown" initials="EB" lastIdx="4" clrIdx="4">
    <p:extLst>
      <p:ext uri="{19B8F6BF-5375-455C-9EA6-DF929625EA0E}">
        <p15:presenceInfo xmlns:p15="http://schemas.microsoft.com/office/powerpoint/2012/main" userId="S-1-5-21-1078081533-1284227242-725345543-3912" providerId="AD"/>
      </p:ext>
    </p:extLst>
  </p:cmAuthor>
  <p:cmAuthor id="6" name="Natalie Shuster" initials="NS" lastIdx="12" clrIdx="5">
    <p:extLst>
      <p:ext uri="{19B8F6BF-5375-455C-9EA6-DF929625EA0E}">
        <p15:presenceInfo xmlns:p15="http://schemas.microsoft.com/office/powerpoint/2012/main" userId="66fcc95b7a4a61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DAE"/>
    <a:srgbClr val="A2CB4E"/>
    <a:srgbClr val="C13D3A"/>
    <a:srgbClr val="4181CE"/>
    <a:srgbClr val="4182CF"/>
    <a:srgbClr val="344462"/>
    <a:srgbClr val="FDB249"/>
    <a:srgbClr val="2D527F"/>
    <a:srgbClr val="0070C0"/>
    <a:srgbClr val="467E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3988" autoAdjust="0"/>
  </p:normalViewPr>
  <p:slideViewPr>
    <p:cSldViewPr snapToGrid="0">
      <p:cViewPr varScale="1">
        <p:scale>
          <a:sx n="70" d="100"/>
          <a:sy n="70" d="100"/>
        </p:scale>
        <p:origin x="1164" y="40"/>
      </p:cViewPr>
      <p:guideLst>
        <p:guide orient="horz" pos="2614"/>
        <p:guide pos="2880"/>
      </p:guideLst>
    </p:cSldViewPr>
  </p:slideViewPr>
  <p:outlineViewPr>
    <p:cViewPr>
      <p:scale>
        <a:sx n="33" d="100"/>
        <a:sy n="33" d="100"/>
      </p:scale>
      <p:origin x="0" y="-810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57" d="100"/>
          <a:sy n="57" d="100"/>
        </p:scale>
        <p:origin x="-24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1"/>
          <c:showCatName val="1"/>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latin typeface="Arial" panose="020B0604020202020204" pitchFamily="34" charset="0"/>
                <a:cs typeface="Arial" panose="020B0604020202020204" pitchFamily="34" charset="0"/>
              </a:rPr>
              <a:t>Insurance Coverage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133-434D-A1D9-E93C3C2E872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133-434D-A1D9-E93C3C2E872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133-434D-A1D9-E93C3C2E8725}"/>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133-434D-A1D9-E93C3C2E8725}"/>
              </c:ext>
            </c:extLst>
          </c:dPt>
          <c:dLbls>
            <c:dLbl>
              <c:idx val="1"/>
              <c:layout>
                <c:manualLayout>
                  <c:x val="0.10297072132381274"/>
                  <c:y val="0.118061283399410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33-434D-A1D9-E93C3C2E8725}"/>
                </c:ext>
              </c:extLst>
            </c:dLbl>
            <c:dLbl>
              <c:idx val="2"/>
              <c:layout>
                <c:manualLayout>
                  <c:x val="3.6306583343925287E-2"/>
                  <c:y val="8.235641733788402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33-434D-A1D9-E93C3C2E8725}"/>
                </c:ext>
              </c:extLst>
            </c:dLbl>
            <c:dLbl>
              <c:idx val="3"/>
              <c:layout>
                <c:manualLayout>
                  <c:x val="1.1357487818344501E-2"/>
                  <c:y val="0.1225754506695219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133-434D-A1D9-E93C3C2E872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Sheet1!$H$1:$H$4</c:f>
              <c:strCache>
                <c:ptCount val="4"/>
                <c:pt idx="0">
                  <c:v>Medicaid</c:v>
                </c:pt>
                <c:pt idx="1">
                  <c:v>Commercial</c:v>
                </c:pt>
                <c:pt idx="2">
                  <c:v>Uninsured</c:v>
                </c:pt>
                <c:pt idx="3">
                  <c:v>Other</c:v>
                </c:pt>
              </c:strCache>
            </c:strRef>
          </c:cat>
          <c:val>
            <c:numRef>
              <c:f>Sheet1!$I$1:$I$4</c:f>
              <c:numCache>
                <c:formatCode>General</c:formatCode>
                <c:ptCount val="4"/>
                <c:pt idx="0">
                  <c:v>78.400000000000006</c:v>
                </c:pt>
                <c:pt idx="1">
                  <c:v>16.2</c:v>
                </c:pt>
                <c:pt idx="2">
                  <c:v>4.0999999999999996</c:v>
                </c:pt>
                <c:pt idx="3">
                  <c:v>1.3</c:v>
                </c:pt>
              </c:numCache>
            </c:numRef>
          </c:val>
          <c:extLst>
            <c:ext xmlns:c16="http://schemas.microsoft.com/office/drawing/2014/chart" uri="{C3380CC4-5D6E-409C-BE32-E72D297353CC}">
              <c16:uniqueId val="{00000008-0133-434D-A1D9-E93C3C2E8725}"/>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latin typeface="+mn-lt"/>
                <a:cs typeface="Arial" panose="020B0604020202020204" pitchFamily="34" charset="0"/>
              </a:rPr>
              <a:t>Improvement in </a:t>
            </a:r>
            <a:r>
              <a:rPr lang="en-US" sz="2400" b="1" dirty="0" smtClean="0">
                <a:solidFill>
                  <a:schemeClr val="tx1"/>
                </a:solidFill>
                <a:latin typeface="+mn-lt"/>
                <a:cs typeface="Arial" panose="020B0604020202020204" pitchFamily="34" charset="0"/>
              </a:rPr>
              <a:t>Documentation of </a:t>
            </a:r>
          </a:p>
          <a:p>
            <a:pPr>
              <a:defRPr sz="2400" b="0" i="0" u="none" strike="noStrike" kern="1200" spc="0" baseline="0">
                <a:solidFill>
                  <a:schemeClr val="tx1">
                    <a:lumMod val="65000"/>
                    <a:lumOff val="35000"/>
                  </a:schemeClr>
                </a:solidFill>
                <a:latin typeface="+mn-lt"/>
                <a:ea typeface="+mn-ea"/>
                <a:cs typeface="+mn-cs"/>
              </a:defRPr>
            </a:pPr>
            <a:r>
              <a:rPr lang="en-US" sz="2400" b="1" dirty="0" smtClean="0">
                <a:solidFill>
                  <a:schemeClr val="tx1"/>
                </a:solidFill>
                <a:latin typeface="+mn-lt"/>
                <a:cs typeface="Arial" panose="020B0604020202020204" pitchFamily="34" charset="0"/>
              </a:rPr>
              <a:t>Quality </a:t>
            </a:r>
            <a:r>
              <a:rPr lang="en-US" sz="2400" b="1" dirty="0">
                <a:solidFill>
                  <a:schemeClr val="tx1"/>
                </a:solidFill>
                <a:latin typeface="+mn-lt"/>
                <a:cs typeface="Arial" panose="020B0604020202020204" pitchFamily="34" charset="0"/>
              </a:rPr>
              <a:t>Indicators</a:t>
            </a:r>
          </a:p>
          <a:p>
            <a:pPr>
              <a:defRPr sz="2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latin typeface="+mn-lt"/>
                <a:cs typeface="Arial" panose="020B0604020202020204" pitchFamily="34" charset="0"/>
              </a:rPr>
              <a:t>Baseline:</a:t>
            </a:r>
            <a:r>
              <a:rPr lang="en-US" sz="2400" b="1" baseline="0" dirty="0">
                <a:solidFill>
                  <a:schemeClr val="tx1"/>
                </a:solidFill>
                <a:latin typeface="+mn-lt"/>
                <a:cs typeface="Arial" panose="020B0604020202020204" pitchFamily="34" charset="0"/>
              </a:rPr>
              <a:t> 12 – 18 Months Post-Intervention</a:t>
            </a:r>
          </a:p>
          <a:p>
            <a:pPr>
              <a:defRPr sz="2400" b="0" i="0" u="none" strike="noStrike" kern="1200" spc="0" baseline="0">
                <a:solidFill>
                  <a:schemeClr val="tx1">
                    <a:lumMod val="65000"/>
                    <a:lumOff val="35000"/>
                  </a:schemeClr>
                </a:solidFill>
                <a:latin typeface="+mn-lt"/>
                <a:ea typeface="+mn-ea"/>
                <a:cs typeface="+mn-cs"/>
              </a:defRPr>
            </a:pPr>
            <a:r>
              <a:rPr lang="en-US" sz="2400" b="1" baseline="0" dirty="0">
                <a:solidFill>
                  <a:schemeClr val="tx1"/>
                </a:solidFill>
                <a:latin typeface="+mn-lt"/>
                <a:cs typeface="Arial" panose="020B0604020202020204" pitchFamily="34" charset="0"/>
              </a:rPr>
              <a:t>Aggregate 23 Primary Care Clinics</a:t>
            </a:r>
            <a:endParaRPr lang="en-US" sz="2400" b="1" dirty="0">
              <a:solidFill>
                <a:schemeClr val="tx1"/>
              </a:solidFill>
              <a:latin typeface="+mn-lt"/>
              <a:cs typeface="Arial" panose="020B0604020202020204" pitchFamily="34" charset="0"/>
            </a:endParaRPr>
          </a:p>
        </c:rich>
      </c:tx>
      <c:layout>
        <c:manualLayout>
          <c:xMode val="edge"/>
          <c:yMode val="edge"/>
          <c:x val="0.17477924600677616"/>
          <c:y val="0"/>
        </c:manualLayout>
      </c:layout>
      <c:overlay val="0"/>
      <c:spPr>
        <a:noFill/>
        <a:ln>
          <a:noFill/>
        </a:ln>
        <a:effectLst/>
      </c:spPr>
    </c:title>
    <c:autoTitleDeleted val="0"/>
    <c:plotArea>
      <c:layout/>
      <c:barChart>
        <c:barDir val="col"/>
        <c:grouping val="clustered"/>
        <c:varyColors val="0"/>
        <c:ser>
          <c:idx val="0"/>
          <c:order val="0"/>
          <c:tx>
            <c:strRef>
              <c:f>'Baseline-18 m for slides'!$B$2</c:f>
              <c:strCache>
                <c:ptCount val="1"/>
                <c:pt idx="0">
                  <c:v>Baseline</c:v>
                </c:pt>
              </c:strCache>
            </c:strRef>
          </c:tx>
          <c:spPr>
            <a:solidFill>
              <a:schemeClr val="accent1"/>
            </a:solidFill>
            <a:ln>
              <a:noFill/>
            </a:ln>
            <a:effectLst/>
          </c:spPr>
          <c:invertIfNegative val="0"/>
          <c:cat>
            <c:strRef>
              <c:f>'Baseline-18 m for slides'!$A$3:$A$8</c:f>
              <c:strCache>
                <c:ptCount val="6"/>
                <c:pt idx="0">
                  <c:v>Severity Rating</c:v>
                </c:pt>
                <c:pt idx="1">
                  <c:v>ACT</c:v>
                </c:pt>
                <c:pt idx="2">
                  <c:v>Controller Med</c:v>
                </c:pt>
                <c:pt idx="3">
                  <c:v>AAP</c:v>
                </c:pt>
                <c:pt idx="4">
                  <c:v>Spirometry</c:v>
                </c:pt>
                <c:pt idx="5">
                  <c:v>Education</c:v>
                </c:pt>
              </c:strCache>
            </c:strRef>
          </c:cat>
          <c:val>
            <c:numRef>
              <c:f>'Baseline-18 m for slides'!$B$3:$B$8</c:f>
              <c:numCache>
                <c:formatCode>0%</c:formatCode>
                <c:ptCount val="6"/>
                <c:pt idx="0">
                  <c:v>0.65</c:v>
                </c:pt>
                <c:pt idx="1">
                  <c:v>0.42</c:v>
                </c:pt>
                <c:pt idx="2">
                  <c:v>0.82</c:v>
                </c:pt>
                <c:pt idx="3">
                  <c:v>0.27</c:v>
                </c:pt>
                <c:pt idx="4">
                  <c:v>0.13</c:v>
                </c:pt>
                <c:pt idx="5">
                  <c:v>0.31</c:v>
                </c:pt>
              </c:numCache>
            </c:numRef>
          </c:val>
          <c:extLst>
            <c:ext xmlns:c16="http://schemas.microsoft.com/office/drawing/2014/chart" uri="{C3380CC4-5D6E-409C-BE32-E72D297353CC}">
              <c16:uniqueId val="{00000000-7B9D-469F-A054-E0B7EDE25D94}"/>
            </c:ext>
          </c:extLst>
        </c:ser>
        <c:ser>
          <c:idx val="1"/>
          <c:order val="1"/>
          <c:tx>
            <c:strRef>
              <c:f>'Baseline-18 m for slides'!$C$2</c:f>
              <c:strCache>
                <c:ptCount val="1"/>
                <c:pt idx="0">
                  <c:v>12 Month</c:v>
                </c:pt>
              </c:strCache>
            </c:strRef>
          </c:tx>
          <c:spPr>
            <a:solidFill>
              <a:schemeClr val="accent2"/>
            </a:solidFill>
            <a:ln>
              <a:noFill/>
            </a:ln>
            <a:effectLst/>
          </c:spPr>
          <c:invertIfNegative val="0"/>
          <c:cat>
            <c:strRef>
              <c:f>'Baseline-18 m for slides'!$A$3:$A$8</c:f>
              <c:strCache>
                <c:ptCount val="6"/>
                <c:pt idx="0">
                  <c:v>Severity Rating</c:v>
                </c:pt>
                <c:pt idx="1">
                  <c:v>ACT</c:v>
                </c:pt>
                <c:pt idx="2">
                  <c:v>Controller Med</c:v>
                </c:pt>
                <c:pt idx="3">
                  <c:v>AAP</c:v>
                </c:pt>
                <c:pt idx="4">
                  <c:v>Spirometry</c:v>
                </c:pt>
                <c:pt idx="5">
                  <c:v>Education</c:v>
                </c:pt>
              </c:strCache>
            </c:strRef>
          </c:cat>
          <c:val>
            <c:numRef>
              <c:f>'Baseline-18 m for slides'!$C$3:$C$8</c:f>
              <c:numCache>
                <c:formatCode>0%</c:formatCode>
                <c:ptCount val="6"/>
                <c:pt idx="0">
                  <c:v>0.82</c:v>
                </c:pt>
                <c:pt idx="1">
                  <c:v>0.68</c:v>
                </c:pt>
                <c:pt idx="2">
                  <c:v>0.92</c:v>
                </c:pt>
                <c:pt idx="3">
                  <c:v>0.47</c:v>
                </c:pt>
                <c:pt idx="4">
                  <c:v>0.28000000000000003</c:v>
                </c:pt>
                <c:pt idx="5">
                  <c:v>0.62</c:v>
                </c:pt>
              </c:numCache>
            </c:numRef>
          </c:val>
          <c:extLst>
            <c:ext xmlns:c16="http://schemas.microsoft.com/office/drawing/2014/chart" uri="{C3380CC4-5D6E-409C-BE32-E72D297353CC}">
              <c16:uniqueId val="{00000001-7B9D-469F-A054-E0B7EDE25D94}"/>
            </c:ext>
          </c:extLst>
        </c:ser>
        <c:ser>
          <c:idx val="2"/>
          <c:order val="2"/>
          <c:tx>
            <c:strRef>
              <c:f>'Baseline-18 m for slides'!$D$2</c:f>
              <c:strCache>
                <c:ptCount val="1"/>
                <c:pt idx="0">
                  <c:v>18 Month</c:v>
                </c:pt>
              </c:strCache>
            </c:strRef>
          </c:tx>
          <c:spPr>
            <a:solidFill>
              <a:schemeClr val="accent3"/>
            </a:solidFill>
            <a:ln>
              <a:noFill/>
            </a:ln>
            <a:effectLst/>
          </c:spPr>
          <c:invertIfNegative val="0"/>
          <c:cat>
            <c:strRef>
              <c:f>'Baseline-18 m for slides'!$A$3:$A$8</c:f>
              <c:strCache>
                <c:ptCount val="6"/>
                <c:pt idx="0">
                  <c:v>Severity Rating</c:v>
                </c:pt>
                <c:pt idx="1">
                  <c:v>ACT</c:v>
                </c:pt>
                <c:pt idx="2">
                  <c:v>Controller Med</c:v>
                </c:pt>
                <c:pt idx="3">
                  <c:v>AAP</c:v>
                </c:pt>
                <c:pt idx="4">
                  <c:v>Spirometry</c:v>
                </c:pt>
                <c:pt idx="5">
                  <c:v>Education</c:v>
                </c:pt>
              </c:strCache>
            </c:strRef>
          </c:cat>
          <c:val>
            <c:numRef>
              <c:f>'Baseline-18 m for slides'!$D$3:$D$8</c:f>
              <c:numCache>
                <c:formatCode>0%</c:formatCode>
                <c:ptCount val="6"/>
                <c:pt idx="0">
                  <c:v>0.83</c:v>
                </c:pt>
                <c:pt idx="1">
                  <c:v>0.77</c:v>
                </c:pt>
                <c:pt idx="2">
                  <c:v>0.94</c:v>
                </c:pt>
                <c:pt idx="3">
                  <c:v>0.59</c:v>
                </c:pt>
                <c:pt idx="4">
                  <c:v>0.25</c:v>
                </c:pt>
                <c:pt idx="5">
                  <c:v>0.65</c:v>
                </c:pt>
              </c:numCache>
            </c:numRef>
          </c:val>
          <c:extLst>
            <c:ext xmlns:c16="http://schemas.microsoft.com/office/drawing/2014/chart" uri="{C3380CC4-5D6E-409C-BE32-E72D297353CC}">
              <c16:uniqueId val="{00000002-7B9D-469F-A054-E0B7EDE25D94}"/>
            </c:ext>
          </c:extLst>
        </c:ser>
        <c:dLbls>
          <c:showLegendKey val="0"/>
          <c:showVal val="0"/>
          <c:showCatName val="0"/>
          <c:showSerName val="0"/>
          <c:showPercent val="0"/>
          <c:showBubbleSize val="0"/>
        </c:dLbls>
        <c:gapWidth val="219"/>
        <c:overlap val="-27"/>
        <c:axId val="239792416"/>
        <c:axId val="239792976"/>
      </c:barChart>
      <c:catAx>
        <c:axId val="23979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C00000"/>
                </a:solidFill>
                <a:latin typeface="+mn-lt"/>
                <a:ea typeface="+mn-ea"/>
                <a:cs typeface="+mn-cs"/>
              </a:defRPr>
            </a:pPr>
            <a:endParaRPr lang="en-US"/>
          </a:p>
        </c:txPr>
        <c:crossAx val="239792976"/>
        <c:crosses val="autoZero"/>
        <c:auto val="1"/>
        <c:lblAlgn val="ctr"/>
        <c:lblOffset val="100"/>
        <c:noMultiLvlLbl val="0"/>
      </c:catAx>
      <c:valAx>
        <c:axId val="23979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79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BEB43-CC49-44FA-AE3A-0CBDB543907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B4370B5-14EA-4880-8064-DAB967130CB0}">
      <dgm:prSet phldrT="[Text]" custT="1"/>
      <dgm:spPr/>
      <dgm:t>
        <a:bodyPr/>
        <a:lstStyle/>
        <a:p>
          <a:r>
            <a:rPr lang="en-US" sz="1800" b="1" dirty="0" smtClean="0">
              <a:latin typeface="+mn-lt"/>
              <a:cs typeface="Arial" panose="020B0604020202020204" pitchFamily="34" charset="0"/>
            </a:rPr>
            <a:t>Medical treatment</a:t>
          </a:r>
          <a:endParaRPr lang="en-US" sz="1800" b="1" dirty="0">
            <a:latin typeface="+mn-lt"/>
            <a:cs typeface="Arial" panose="020B0604020202020204" pitchFamily="34" charset="0"/>
          </a:endParaRPr>
        </a:p>
      </dgm:t>
    </dgm:pt>
    <dgm:pt modelId="{548C6D48-05FE-4687-B6A9-4020CACF5858}" type="parTrans" cxnId="{09B8D846-4CB5-410D-905F-B9536DCF5E47}">
      <dgm:prSet/>
      <dgm:spPr/>
      <dgm:t>
        <a:bodyPr/>
        <a:lstStyle/>
        <a:p>
          <a:endParaRPr lang="en-US"/>
        </a:p>
      </dgm:t>
    </dgm:pt>
    <dgm:pt modelId="{5E1E0189-B205-4095-A201-80FAFA7C6BE9}" type="sibTrans" cxnId="{09B8D846-4CB5-410D-905F-B9536DCF5E47}">
      <dgm:prSet/>
      <dgm:spPr/>
      <dgm:t>
        <a:bodyPr/>
        <a:lstStyle/>
        <a:p>
          <a:endParaRPr lang="en-US"/>
        </a:p>
      </dgm:t>
    </dgm:pt>
    <dgm:pt modelId="{3B44CAEC-624E-49FE-A3DA-80377374349D}">
      <dgm:prSet phldrT="[Text]"/>
      <dgm:spPr/>
      <dgm:t>
        <a:bodyPr/>
        <a:lstStyle/>
        <a:p>
          <a:endParaRPr lang="en-US" dirty="0"/>
        </a:p>
      </dgm:t>
    </dgm:pt>
    <dgm:pt modelId="{7C2A0C5E-A20A-489A-8167-74E0BC071280}" type="parTrans" cxnId="{343509E9-9E61-44A0-BE28-32C6DDE3DE75}">
      <dgm:prSet/>
      <dgm:spPr/>
      <dgm:t>
        <a:bodyPr/>
        <a:lstStyle/>
        <a:p>
          <a:endParaRPr lang="en-US"/>
        </a:p>
      </dgm:t>
    </dgm:pt>
    <dgm:pt modelId="{58046202-5600-46AF-A72C-EC41440635B7}" type="sibTrans" cxnId="{343509E9-9E61-44A0-BE28-32C6DDE3DE75}">
      <dgm:prSet/>
      <dgm:spPr/>
      <dgm:t>
        <a:bodyPr/>
        <a:lstStyle/>
        <a:p>
          <a:endParaRPr lang="en-US"/>
        </a:p>
      </dgm:t>
    </dgm:pt>
    <dgm:pt modelId="{21EC5D7D-7F3A-4AB1-8029-681046B7DB1C}">
      <dgm:prSet phldrT="[Text]" custT="1"/>
      <dgm:spPr/>
      <dgm:t>
        <a:bodyPr/>
        <a:lstStyle/>
        <a:p>
          <a:r>
            <a:rPr lang="en-US" sz="1800" b="1" dirty="0" smtClean="0">
              <a:latin typeface="+mn-lt"/>
              <a:cs typeface="Arial" panose="020B0604020202020204" pitchFamily="34" charset="0"/>
            </a:rPr>
            <a:t>Education  and      disease self-management</a:t>
          </a:r>
          <a:endParaRPr lang="en-US" sz="1800" b="1" dirty="0">
            <a:latin typeface="+mn-lt"/>
            <a:cs typeface="Arial" panose="020B0604020202020204" pitchFamily="34" charset="0"/>
          </a:endParaRPr>
        </a:p>
      </dgm:t>
    </dgm:pt>
    <dgm:pt modelId="{0137EF04-3215-4166-8953-9A0FA4EE5DBE}" type="parTrans" cxnId="{4E2A3FE8-81E2-464E-AECB-6AE2280490F6}">
      <dgm:prSet/>
      <dgm:spPr/>
      <dgm:t>
        <a:bodyPr/>
        <a:lstStyle/>
        <a:p>
          <a:endParaRPr lang="en-US"/>
        </a:p>
      </dgm:t>
    </dgm:pt>
    <dgm:pt modelId="{B7CE8EB7-84FE-4A2D-BCB3-EE6B0638911B}" type="sibTrans" cxnId="{4E2A3FE8-81E2-464E-AECB-6AE2280490F6}">
      <dgm:prSet/>
      <dgm:spPr/>
      <dgm:t>
        <a:bodyPr/>
        <a:lstStyle/>
        <a:p>
          <a:endParaRPr lang="en-US"/>
        </a:p>
      </dgm:t>
    </dgm:pt>
    <dgm:pt modelId="{AF4D45FE-5410-4F75-966D-C7A2787E4EDA}">
      <dgm:prSet phldrT="[Text]"/>
      <dgm:spPr/>
      <dgm:t>
        <a:bodyPr/>
        <a:lstStyle/>
        <a:p>
          <a:endParaRPr lang="en-US" dirty="0"/>
        </a:p>
      </dgm:t>
    </dgm:pt>
    <dgm:pt modelId="{62FCA552-E39D-4BAC-A9A0-2ECB7E82B622}" type="parTrans" cxnId="{EEB8CBBC-FDFB-4242-9BA5-C09953314B36}">
      <dgm:prSet/>
      <dgm:spPr/>
      <dgm:t>
        <a:bodyPr/>
        <a:lstStyle/>
        <a:p>
          <a:endParaRPr lang="en-US"/>
        </a:p>
      </dgm:t>
    </dgm:pt>
    <dgm:pt modelId="{34853C0E-5764-4C9F-814E-03B375C95337}" type="sibTrans" cxnId="{EEB8CBBC-FDFB-4242-9BA5-C09953314B36}">
      <dgm:prSet/>
      <dgm:spPr/>
      <dgm:t>
        <a:bodyPr/>
        <a:lstStyle/>
        <a:p>
          <a:endParaRPr lang="en-US"/>
        </a:p>
      </dgm:t>
    </dgm:pt>
    <dgm:pt modelId="{935904B5-E36E-4BB2-9C37-21F3A1602D8E}">
      <dgm:prSet phldrT="[Text]"/>
      <dgm:spPr/>
      <dgm:t>
        <a:bodyPr/>
        <a:lstStyle/>
        <a:p>
          <a:endParaRPr lang="en-US" dirty="0"/>
        </a:p>
      </dgm:t>
    </dgm:pt>
    <dgm:pt modelId="{05DF1E93-E7DF-4AF0-AC65-3ABBF59DF326}" type="parTrans" cxnId="{D3195E06-DA75-4C5F-ADC1-278FE01749C7}">
      <dgm:prSet/>
      <dgm:spPr/>
      <dgm:t>
        <a:bodyPr/>
        <a:lstStyle/>
        <a:p>
          <a:endParaRPr lang="en-US"/>
        </a:p>
      </dgm:t>
    </dgm:pt>
    <dgm:pt modelId="{6FE12458-EEF3-4425-ADC6-84937C467527}" type="sibTrans" cxnId="{D3195E06-DA75-4C5F-ADC1-278FE01749C7}">
      <dgm:prSet/>
      <dgm:spPr/>
      <dgm:t>
        <a:bodyPr/>
        <a:lstStyle/>
        <a:p>
          <a:endParaRPr lang="en-US"/>
        </a:p>
      </dgm:t>
    </dgm:pt>
    <dgm:pt modelId="{78772CA0-F32D-4614-91BF-5DB29EFF236A}">
      <dgm:prSet phldrT="[Text]" custT="1"/>
      <dgm:spPr/>
      <dgm:t>
        <a:bodyPr/>
        <a:lstStyle/>
        <a:p>
          <a:r>
            <a:rPr lang="en-US" sz="1800" b="1" dirty="0" smtClean="0">
              <a:latin typeface="+mn-lt"/>
              <a:cs typeface="Arial" panose="020B0604020202020204" pitchFamily="34" charset="0"/>
            </a:rPr>
            <a:t>Family psycho-social - environmental support</a:t>
          </a:r>
          <a:endParaRPr lang="en-US" sz="1800" b="1" dirty="0">
            <a:latin typeface="+mn-lt"/>
            <a:cs typeface="Arial" panose="020B0604020202020204" pitchFamily="34" charset="0"/>
          </a:endParaRPr>
        </a:p>
      </dgm:t>
    </dgm:pt>
    <dgm:pt modelId="{EAC2AE20-B988-4A65-9218-BED43E21BA1B}" type="parTrans" cxnId="{970C630E-9315-4C61-878A-5BDE88D05304}">
      <dgm:prSet/>
      <dgm:spPr/>
      <dgm:t>
        <a:bodyPr/>
        <a:lstStyle/>
        <a:p>
          <a:endParaRPr lang="en-US"/>
        </a:p>
      </dgm:t>
    </dgm:pt>
    <dgm:pt modelId="{DD54778F-9C4B-4F84-ACD4-2526BB5F6C5C}" type="sibTrans" cxnId="{970C630E-9315-4C61-878A-5BDE88D05304}">
      <dgm:prSet/>
      <dgm:spPr/>
      <dgm:t>
        <a:bodyPr/>
        <a:lstStyle/>
        <a:p>
          <a:endParaRPr lang="en-US"/>
        </a:p>
      </dgm:t>
    </dgm:pt>
    <dgm:pt modelId="{A009343B-60EE-4A1E-B412-272B93A543C7}">
      <dgm:prSet phldrT="[Text]"/>
      <dgm:spPr/>
      <dgm:t>
        <a:bodyPr/>
        <a:lstStyle/>
        <a:p>
          <a:endParaRPr lang="en-US" dirty="0"/>
        </a:p>
      </dgm:t>
    </dgm:pt>
    <dgm:pt modelId="{24691938-6F3C-42A0-9D01-E393CE494E13}" type="parTrans" cxnId="{0EC573EB-5DDE-4DB8-8172-ED2CF218D3E2}">
      <dgm:prSet/>
      <dgm:spPr/>
      <dgm:t>
        <a:bodyPr/>
        <a:lstStyle/>
        <a:p>
          <a:endParaRPr lang="en-US"/>
        </a:p>
      </dgm:t>
    </dgm:pt>
    <dgm:pt modelId="{94BACA64-09CF-4489-BB0E-AF08D261D819}" type="sibTrans" cxnId="{0EC573EB-5DDE-4DB8-8172-ED2CF218D3E2}">
      <dgm:prSet/>
      <dgm:spPr/>
      <dgm:t>
        <a:bodyPr/>
        <a:lstStyle/>
        <a:p>
          <a:endParaRPr lang="en-US"/>
        </a:p>
      </dgm:t>
    </dgm:pt>
    <dgm:pt modelId="{0E00A051-3668-4FD6-8B87-FFD81A9BFB58}" type="pres">
      <dgm:prSet presAssocID="{FBDBEB43-CC49-44FA-AE3A-0CBDB5439072}" presName="composite" presStyleCnt="0">
        <dgm:presLayoutVars>
          <dgm:chMax val="5"/>
          <dgm:dir/>
          <dgm:animLvl val="ctr"/>
          <dgm:resizeHandles val="exact"/>
        </dgm:presLayoutVars>
      </dgm:prSet>
      <dgm:spPr/>
      <dgm:t>
        <a:bodyPr/>
        <a:lstStyle/>
        <a:p>
          <a:endParaRPr lang="en-US"/>
        </a:p>
      </dgm:t>
    </dgm:pt>
    <dgm:pt modelId="{88AB634E-EFFF-4B42-B6EC-DE0E3899B292}" type="pres">
      <dgm:prSet presAssocID="{FBDBEB43-CC49-44FA-AE3A-0CBDB5439072}" presName="cycle" presStyleCnt="0"/>
      <dgm:spPr/>
    </dgm:pt>
    <dgm:pt modelId="{81467DE8-6A4B-41CA-9617-32E0F0A091EA}" type="pres">
      <dgm:prSet presAssocID="{FBDBEB43-CC49-44FA-AE3A-0CBDB5439072}" presName="centerShape" presStyleCnt="0"/>
      <dgm:spPr/>
    </dgm:pt>
    <dgm:pt modelId="{64427639-7E7C-4E81-9839-B2DD3BD7EE35}" type="pres">
      <dgm:prSet presAssocID="{FBDBEB43-CC49-44FA-AE3A-0CBDB5439072}" presName="connSite" presStyleLbl="node1" presStyleIdx="0" presStyleCnt="4"/>
      <dgm:spPr/>
    </dgm:pt>
    <dgm:pt modelId="{BF4EFD03-3B98-4D44-938E-CADBE93BFCA1}" type="pres">
      <dgm:prSet presAssocID="{FBDBEB43-CC49-44FA-AE3A-0CBDB5439072}" presName="visible" presStyleLbl="node1" presStyleIdx="0" presStyleCnt="4" custScaleX="105661" custScaleY="120576" custLinFactNeighborX="-18852" custLinFactNeighborY="554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89B641EB-1D49-45F8-BFAD-98B7C6F62098}" type="pres">
      <dgm:prSet presAssocID="{548C6D48-05FE-4687-B6A9-4020CACF5858}" presName="Name25" presStyleLbl="parChTrans1D1" presStyleIdx="0" presStyleCnt="3"/>
      <dgm:spPr/>
      <dgm:t>
        <a:bodyPr/>
        <a:lstStyle/>
        <a:p>
          <a:endParaRPr lang="en-US"/>
        </a:p>
      </dgm:t>
    </dgm:pt>
    <dgm:pt modelId="{9A0A782C-3155-4D0D-BC6C-7921E1012758}" type="pres">
      <dgm:prSet presAssocID="{DB4370B5-14EA-4880-8064-DAB967130CB0}" presName="node" presStyleCnt="0"/>
      <dgm:spPr/>
    </dgm:pt>
    <dgm:pt modelId="{BCA814EA-F26D-47AC-8544-945FF134DFBD}" type="pres">
      <dgm:prSet presAssocID="{DB4370B5-14EA-4880-8064-DAB967130CB0}" presName="parentNode" presStyleLbl="node1" presStyleIdx="1" presStyleCnt="4" custScaleX="131105" custScaleY="125175" custLinFactNeighborX="-15596" custLinFactNeighborY="-14111">
        <dgm:presLayoutVars>
          <dgm:chMax val="1"/>
          <dgm:bulletEnabled val="1"/>
        </dgm:presLayoutVars>
      </dgm:prSet>
      <dgm:spPr/>
      <dgm:t>
        <a:bodyPr/>
        <a:lstStyle/>
        <a:p>
          <a:endParaRPr lang="en-US"/>
        </a:p>
      </dgm:t>
    </dgm:pt>
    <dgm:pt modelId="{3308545B-2582-4DEC-B7D6-EE0485D583E9}" type="pres">
      <dgm:prSet presAssocID="{DB4370B5-14EA-4880-8064-DAB967130CB0}" presName="childNode" presStyleLbl="revTx" presStyleIdx="0" presStyleCnt="3">
        <dgm:presLayoutVars>
          <dgm:bulletEnabled val="1"/>
        </dgm:presLayoutVars>
      </dgm:prSet>
      <dgm:spPr/>
      <dgm:t>
        <a:bodyPr/>
        <a:lstStyle/>
        <a:p>
          <a:endParaRPr lang="en-US"/>
        </a:p>
      </dgm:t>
    </dgm:pt>
    <dgm:pt modelId="{97BB5D02-DCA0-472E-9AB6-7B33C47F3F97}" type="pres">
      <dgm:prSet presAssocID="{0137EF04-3215-4166-8953-9A0FA4EE5DBE}" presName="Name25" presStyleLbl="parChTrans1D1" presStyleIdx="1" presStyleCnt="3"/>
      <dgm:spPr/>
      <dgm:t>
        <a:bodyPr/>
        <a:lstStyle/>
        <a:p>
          <a:endParaRPr lang="en-US"/>
        </a:p>
      </dgm:t>
    </dgm:pt>
    <dgm:pt modelId="{B9A5459B-C524-4F5B-9CDA-237ED4FD0F5B}" type="pres">
      <dgm:prSet presAssocID="{21EC5D7D-7F3A-4AB1-8029-681046B7DB1C}" presName="node" presStyleCnt="0"/>
      <dgm:spPr/>
    </dgm:pt>
    <dgm:pt modelId="{024C724A-0F71-4044-8681-575E8DD7C67A}" type="pres">
      <dgm:prSet presAssocID="{21EC5D7D-7F3A-4AB1-8029-681046B7DB1C}" presName="parentNode" presStyleLbl="node1" presStyleIdx="2" presStyleCnt="4" custScaleX="123579" custScaleY="130298" custLinFactNeighborX="34182" custLinFactNeighborY="-16683">
        <dgm:presLayoutVars>
          <dgm:chMax val="1"/>
          <dgm:bulletEnabled val="1"/>
        </dgm:presLayoutVars>
      </dgm:prSet>
      <dgm:spPr/>
      <dgm:t>
        <a:bodyPr/>
        <a:lstStyle/>
        <a:p>
          <a:endParaRPr lang="en-US"/>
        </a:p>
      </dgm:t>
    </dgm:pt>
    <dgm:pt modelId="{D07F5BAB-FC00-46F6-9779-AA4BA937A026}" type="pres">
      <dgm:prSet presAssocID="{21EC5D7D-7F3A-4AB1-8029-681046B7DB1C}" presName="childNode" presStyleLbl="revTx" presStyleIdx="1" presStyleCnt="3">
        <dgm:presLayoutVars>
          <dgm:bulletEnabled val="1"/>
        </dgm:presLayoutVars>
      </dgm:prSet>
      <dgm:spPr/>
      <dgm:t>
        <a:bodyPr/>
        <a:lstStyle/>
        <a:p>
          <a:endParaRPr lang="en-US"/>
        </a:p>
      </dgm:t>
    </dgm:pt>
    <dgm:pt modelId="{D742AF89-A1D4-4956-B5E3-98FAC97661F7}" type="pres">
      <dgm:prSet presAssocID="{EAC2AE20-B988-4A65-9218-BED43E21BA1B}" presName="Name25" presStyleLbl="parChTrans1D1" presStyleIdx="2" presStyleCnt="3"/>
      <dgm:spPr/>
      <dgm:t>
        <a:bodyPr/>
        <a:lstStyle/>
        <a:p>
          <a:endParaRPr lang="en-US"/>
        </a:p>
      </dgm:t>
    </dgm:pt>
    <dgm:pt modelId="{881A1300-FE24-4621-A46A-C81199046E44}" type="pres">
      <dgm:prSet presAssocID="{78772CA0-F32D-4614-91BF-5DB29EFF236A}" presName="node" presStyleCnt="0"/>
      <dgm:spPr/>
    </dgm:pt>
    <dgm:pt modelId="{1EF30371-510D-478E-9EAF-975AD50AC097}" type="pres">
      <dgm:prSet presAssocID="{78772CA0-F32D-4614-91BF-5DB29EFF236A}" presName="parentNode" presStyleLbl="node1" presStyleIdx="3" presStyleCnt="4" custScaleX="135134" custScaleY="131452" custLinFactNeighborX="5025" custLinFactNeighborY="-4296">
        <dgm:presLayoutVars>
          <dgm:chMax val="1"/>
          <dgm:bulletEnabled val="1"/>
        </dgm:presLayoutVars>
      </dgm:prSet>
      <dgm:spPr/>
      <dgm:t>
        <a:bodyPr/>
        <a:lstStyle/>
        <a:p>
          <a:endParaRPr lang="en-US"/>
        </a:p>
      </dgm:t>
    </dgm:pt>
    <dgm:pt modelId="{3CA457A8-5042-4911-B955-700748BF56E1}" type="pres">
      <dgm:prSet presAssocID="{78772CA0-F32D-4614-91BF-5DB29EFF236A}" presName="childNode" presStyleLbl="revTx" presStyleIdx="2" presStyleCnt="3">
        <dgm:presLayoutVars>
          <dgm:bulletEnabled val="1"/>
        </dgm:presLayoutVars>
      </dgm:prSet>
      <dgm:spPr/>
      <dgm:t>
        <a:bodyPr/>
        <a:lstStyle/>
        <a:p>
          <a:endParaRPr lang="en-US"/>
        </a:p>
      </dgm:t>
    </dgm:pt>
  </dgm:ptLst>
  <dgm:cxnLst>
    <dgm:cxn modelId="{09B8D846-4CB5-410D-905F-B9536DCF5E47}" srcId="{FBDBEB43-CC49-44FA-AE3A-0CBDB5439072}" destId="{DB4370B5-14EA-4880-8064-DAB967130CB0}" srcOrd="0" destOrd="0" parTransId="{548C6D48-05FE-4687-B6A9-4020CACF5858}" sibTransId="{5E1E0189-B205-4095-A201-80FAFA7C6BE9}"/>
    <dgm:cxn modelId="{F762EE2A-0E3D-4550-9290-775D19FE3008}" type="presOf" srcId="{548C6D48-05FE-4687-B6A9-4020CACF5858}" destId="{89B641EB-1D49-45F8-BFAD-98B7C6F62098}" srcOrd="0" destOrd="0" presId="urn:microsoft.com/office/officeart/2005/8/layout/radial2"/>
    <dgm:cxn modelId="{68C63697-04F8-4EEA-9000-91D38D964BFA}" type="presOf" srcId="{21EC5D7D-7F3A-4AB1-8029-681046B7DB1C}" destId="{024C724A-0F71-4044-8681-575E8DD7C67A}" srcOrd="0" destOrd="0" presId="urn:microsoft.com/office/officeart/2005/8/layout/radial2"/>
    <dgm:cxn modelId="{DD106844-282E-4E11-9602-F5B39B4BFFFE}" type="presOf" srcId="{DB4370B5-14EA-4880-8064-DAB967130CB0}" destId="{BCA814EA-F26D-47AC-8544-945FF134DFBD}" srcOrd="0" destOrd="0" presId="urn:microsoft.com/office/officeart/2005/8/layout/radial2"/>
    <dgm:cxn modelId="{1682F9CC-7F3E-47ED-8A87-C4595C69F861}" type="presOf" srcId="{A009343B-60EE-4A1E-B412-272B93A543C7}" destId="{3CA457A8-5042-4911-B955-700748BF56E1}" srcOrd="0" destOrd="0" presId="urn:microsoft.com/office/officeart/2005/8/layout/radial2"/>
    <dgm:cxn modelId="{C8A77360-434F-4B56-BC1C-E73EB0BEB0F2}" type="presOf" srcId="{EAC2AE20-B988-4A65-9218-BED43E21BA1B}" destId="{D742AF89-A1D4-4956-B5E3-98FAC97661F7}" srcOrd="0" destOrd="0" presId="urn:microsoft.com/office/officeart/2005/8/layout/radial2"/>
    <dgm:cxn modelId="{343509E9-9E61-44A0-BE28-32C6DDE3DE75}" srcId="{DB4370B5-14EA-4880-8064-DAB967130CB0}" destId="{3B44CAEC-624E-49FE-A3DA-80377374349D}" srcOrd="0" destOrd="0" parTransId="{7C2A0C5E-A20A-489A-8167-74E0BC071280}" sibTransId="{58046202-5600-46AF-A72C-EC41440635B7}"/>
    <dgm:cxn modelId="{3E1B1D76-0FCC-4EBD-AA12-581DE4510FEA}" type="presOf" srcId="{0137EF04-3215-4166-8953-9A0FA4EE5DBE}" destId="{97BB5D02-DCA0-472E-9AB6-7B33C47F3F97}" srcOrd="0" destOrd="0" presId="urn:microsoft.com/office/officeart/2005/8/layout/radial2"/>
    <dgm:cxn modelId="{AF38A00A-3402-47AC-B3CE-FEDE1AC71282}" type="presOf" srcId="{FBDBEB43-CC49-44FA-AE3A-0CBDB5439072}" destId="{0E00A051-3668-4FD6-8B87-FFD81A9BFB58}" srcOrd="0" destOrd="0" presId="urn:microsoft.com/office/officeart/2005/8/layout/radial2"/>
    <dgm:cxn modelId="{D52F024F-1C5A-4E03-AFF1-E180D033D658}" type="presOf" srcId="{935904B5-E36E-4BB2-9C37-21F3A1602D8E}" destId="{D07F5BAB-FC00-46F6-9779-AA4BA937A026}" srcOrd="0" destOrd="1" presId="urn:microsoft.com/office/officeart/2005/8/layout/radial2"/>
    <dgm:cxn modelId="{90D961CA-3FE2-41D0-88EC-78EA39EBCA5E}" type="presOf" srcId="{3B44CAEC-624E-49FE-A3DA-80377374349D}" destId="{3308545B-2582-4DEC-B7D6-EE0485D583E9}" srcOrd="0" destOrd="0" presId="urn:microsoft.com/office/officeart/2005/8/layout/radial2"/>
    <dgm:cxn modelId="{970C630E-9315-4C61-878A-5BDE88D05304}" srcId="{FBDBEB43-CC49-44FA-AE3A-0CBDB5439072}" destId="{78772CA0-F32D-4614-91BF-5DB29EFF236A}" srcOrd="2" destOrd="0" parTransId="{EAC2AE20-B988-4A65-9218-BED43E21BA1B}" sibTransId="{DD54778F-9C4B-4F84-ACD4-2526BB5F6C5C}"/>
    <dgm:cxn modelId="{EEB8CBBC-FDFB-4242-9BA5-C09953314B36}" srcId="{21EC5D7D-7F3A-4AB1-8029-681046B7DB1C}" destId="{AF4D45FE-5410-4F75-966D-C7A2787E4EDA}" srcOrd="0" destOrd="0" parTransId="{62FCA552-E39D-4BAC-A9A0-2ECB7E82B622}" sibTransId="{34853C0E-5764-4C9F-814E-03B375C95337}"/>
    <dgm:cxn modelId="{D3195E06-DA75-4C5F-ADC1-278FE01749C7}" srcId="{21EC5D7D-7F3A-4AB1-8029-681046B7DB1C}" destId="{935904B5-E36E-4BB2-9C37-21F3A1602D8E}" srcOrd="1" destOrd="0" parTransId="{05DF1E93-E7DF-4AF0-AC65-3ABBF59DF326}" sibTransId="{6FE12458-EEF3-4425-ADC6-84937C467527}"/>
    <dgm:cxn modelId="{0EC573EB-5DDE-4DB8-8172-ED2CF218D3E2}" srcId="{78772CA0-F32D-4614-91BF-5DB29EFF236A}" destId="{A009343B-60EE-4A1E-B412-272B93A543C7}" srcOrd="0" destOrd="0" parTransId="{24691938-6F3C-42A0-9D01-E393CE494E13}" sibTransId="{94BACA64-09CF-4489-BB0E-AF08D261D819}"/>
    <dgm:cxn modelId="{4E2A3FE8-81E2-464E-AECB-6AE2280490F6}" srcId="{FBDBEB43-CC49-44FA-AE3A-0CBDB5439072}" destId="{21EC5D7D-7F3A-4AB1-8029-681046B7DB1C}" srcOrd="1" destOrd="0" parTransId="{0137EF04-3215-4166-8953-9A0FA4EE5DBE}" sibTransId="{B7CE8EB7-84FE-4A2D-BCB3-EE6B0638911B}"/>
    <dgm:cxn modelId="{DEC5CC65-358D-4DAA-B294-05876479E41E}" type="presOf" srcId="{78772CA0-F32D-4614-91BF-5DB29EFF236A}" destId="{1EF30371-510D-478E-9EAF-975AD50AC097}" srcOrd="0" destOrd="0" presId="urn:microsoft.com/office/officeart/2005/8/layout/radial2"/>
    <dgm:cxn modelId="{8F0D9A16-A673-4A71-9510-C668F07FE386}" type="presOf" srcId="{AF4D45FE-5410-4F75-966D-C7A2787E4EDA}" destId="{D07F5BAB-FC00-46F6-9779-AA4BA937A026}" srcOrd="0" destOrd="0" presId="urn:microsoft.com/office/officeart/2005/8/layout/radial2"/>
    <dgm:cxn modelId="{404EA8AA-7E1F-4733-92ED-0FE380B3122C}" type="presParOf" srcId="{0E00A051-3668-4FD6-8B87-FFD81A9BFB58}" destId="{88AB634E-EFFF-4B42-B6EC-DE0E3899B292}" srcOrd="0" destOrd="0" presId="urn:microsoft.com/office/officeart/2005/8/layout/radial2"/>
    <dgm:cxn modelId="{E8AD9130-404D-4E30-A136-A401A5D924AE}" type="presParOf" srcId="{88AB634E-EFFF-4B42-B6EC-DE0E3899B292}" destId="{81467DE8-6A4B-41CA-9617-32E0F0A091EA}" srcOrd="0" destOrd="0" presId="urn:microsoft.com/office/officeart/2005/8/layout/radial2"/>
    <dgm:cxn modelId="{84756692-C5DB-40DF-9A5D-E2F28CA1F419}" type="presParOf" srcId="{81467DE8-6A4B-41CA-9617-32E0F0A091EA}" destId="{64427639-7E7C-4E81-9839-B2DD3BD7EE35}" srcOrd="0" destOrd="0" presId="urn:microsoft.com/office/officeart/2005/8/layout/radial2"/>
    <dgm:cxn modelId="{69A23D28-5E0F-415E-B2E8-3AEA88166006}" type="presParOf" srcId="{81467DE8-6A4B-41CA-9617-32E0F0A091EA}" destId="{BF4EFD03-3B98-4D44-938E-CADBE93BFCA1}" srcOrd="1" destOrd="0" presId="urn:microsoft.com/office/officeart/2005/8/layout/radial2"/>
    <dgm:cxn modelId="{61AEFBC9-8D29-461E-BD5F-8EDE60F4D2BF}" type="presParOf" srcId="{88AB634E-EFFF-4B42-B6EC-DE0E3899B292}" destId="{89B641EB-1D49-45F8-BFAD-98B7C6F62098}" srcOrd="1" destOrd="0" presId="urn:microsoft.com/office/officeart/2005/8/layout/radial2"/>
    <dgm:cxn modelId="{4EBD74A9-8208-49EA-A73B-11DFE92A8C2F}" type="presParOf" srcId="{88AB634E-EFFF-4B42-B6EC-DE0E3899B292}" destId="{9A0A782C-3155-4D0D-BC6C-7921E1012758}" srcOrd="2" destOrd="0" presId="urn:microsoft.com/office/officeart/2005/8/layout/radial2"/>
    <dgm:cxn modelId="{568B5538-4070-40C5-8C78-DE0C5A3B8205}" type="presParOf" srcId="{9A0A782C-3155-4D0D-BC6C-7921E1012758}" destId="{BCA814EA-F26D-47AC-8544-945FF134DFBD}" srcOrd="0" destOrd="0" presId="urn:microsoft.com/office/officeart/2005/8/layout/radial2"/>
    <dgm:cxn modelId="{02FCB3D3-974E-446F-8346-FBA8BE66003F}" type="presParOf" srcId="{9A0A782C-3155-4D0D-BC6C-7921E1012758}" destId="{3308545B-2582-4DEC-B7D6-EE0485D583E9}" srcOrd="1" destOrd="0" presId="urn:microsoft.com/office/officeart/2005/8/layout/radial2"/>
    <dgm:cxn modelId="{5F12D3D8-1B57-44A1-9E65-CEAD0C42A13E}" type="presParOf" srcId="{88AB634E-EFFF-4B42-B6EC-DE0E3899B292}" destId="{97BB5D02-DCA0-472E-9AB6-7B33C47F3F97}" srcOrd="3" destOrd="0" presId="urn:microsoft.com/office/officeart/2005/8/layout/radial2"/>
    <dgm:cxn modelId="{00ADCDD0-6E9D-46AA-AF86-45F8AD966C1E}" type="presParOf" srcId="{88AB634E-EFFF-4B42-B6EC-DE0E3899B292}" destId="{B9A5459B-C524-4F5B-9CDA-237ED4FD0F5B}" srcOrd="4" destOrd="0" presId="urn:microsoft.com/office/officeart/2005/8/layout/radial2"/>
    <dgm:cxn modelId="{D8B5C95A-ED59-4CFD-A6A0-19C1D72D230D}" type="presParOf" srcId="{B9A5459B-C524-4F5B-9CDA-237ED4FD0F5B}" destId="{024C724A-0F71-4044-8681-575E8DD7C67A}" srcOrd="0" destOrd="0" presId="urn:microsoft.com/office/officeart/2005/8/layout/radial2"/>
    <dgm:cxn modelId="{DD3A57FB-52CC-46D0-8833-3ED87187E06E}" type="presParOf" srcId="{B9A5459B-C524-4F5B-9CDA-237ED4FD0F5B}" destId="{D07F5BAB-FC00-46F6-9779-AA4BA937A026}" srcOrd="1" destOrd="0" presId="urn:microsoft.com/office/officeart/2005/8/layout/radial2"/>
    <dgm:cxn modelId="{8607AE6B-CC20-4731-A420-21AB6DB37B38}" type="presParOf" srcId="{88AB634E-EFFF-4B42-B6EC-DE0E3899B292}" destId="{D742AF89-A1D4-4956-B5E3-98FAC97661F7}" srcOrd="5" destOrd="0" presId="urn:microsoft.com/office/officeart/2005/8/layout/radial2"/>
    <dgm:cxn modelId="{210EC402-C1F6-4D86-BEFA-4CD5F37D3161}" type="presParOf" srcId="{88AB634E-EFFF-4B42-B6EC-DE0E3899B292}" destId="{881A1300-FE24-4621-A46A-C81199046E44}" srcOrd="6" destOrd="0" presId="urn:microsoft.com/office/officeart/2005/8/layout/radial2"/>
    <dgm:cxn modelId="{D331246B-71F5-4534-9641-9EEACB698C49}" type="presParOf" srcId="{881A1300-FE24-4621-A46A-C81199046E44}" destId="{1EF30371-510D-478E-9EAF-975AD50AC097}" srcOrd="0" destOrd="0" presId="urn:microsoft.com/office/officeart/2005/8/layout/radial2"/>
    <dgm:cxn modelId="{14342381-9A87-461A-A961-6920DF28B761}" type="presParOf" srcId="{881A1300-FE24-4621-A46A-C81199046E44}" destId="{3CA457A8-5042-4911-B955-700748BF56E1}"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2AF89-A1D4-4956-B5E3-98FAC97661F7}">
      <dsp:nvSpPr>
        <dsp:cNvPr id="0" name=""/>
        <dsp:cNvSpPr/>
      </dsp:nvSpPr>
      <dsp:spPr>
        <a:xfrm rot="2494269">
          <a:off x="2733997" y="3588730"/>
          <a:ext cx="532224" cy="54492"/>
        </a:xfrm>
        <a:custGeom>
          <a:avLst/>
          <a:gdLst/>
          <a:ahLst/>
          <a:cxnLst/>
          <a:rect l="0" t="0" r="0" b="0"/>
          <a:pathLst>
            <a:path>
              <a:moveTo>
                <a:pt x="0" y="27246"/>
              </a:moveTo>
              <a:lnTo>
                <a:pt x="532224"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BB5D02-DCA0-472E-9AB6-7B33C47F3F97}">
      <dsp:nvSpPr>
        <dsp:cNvPr id="0" name=""/>
        <dsp:cNvSpPr/>
      </dsp:nvSpPr>
      <dsp:spPr>
        <a:xfrm rot="21310682">
          <a:off x="2798895" y="2489600"/>
          <a:ext cx="1202216" cy="54492"/>
        </a:xfrm>
        <a:custGeom>
          <a:avLst/>
          <a:gdLst/>
          <a:ahLst/>
          <a:cxnLst/>
          <a:rect l="0" t="0" r="0" b="0"/>
          <a:pathLst>
            <a:path>
              <a:moveTo>
                <a:pt x="0" y="27246"/>
              </a:moveTo>
              <a:lnTo>
                <a:pt x="1202216"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641EB-1D49-45F8-BFAD-98B7C6F62098}">
      <dsp:nvSpPr>
        <dsp:cNvPr id="0" name=""/>
        <dsp:cNvSpPr/>
      </dsp:nvSpPr>
      <dsp:spPr>
        <a:xfrm rot="18766074">
          <a:off x="2673037" y="1579418"/>
          <a:ext cx="377758" cy="54492"/>
        </a:xfrm>
        <a:custGeom>
          <a:avLst/>
          <a:gdLst/>
          <a:ahLst/>
          <a:cxnLst/>
          <a:rect l="0" t="0" r="0" b="0"/>
          <a:pathLst>
            <a:path>
              <a:moveTo>
                <a:pt x="0" y="27246"/>
              </a:moveTo>
              <a:lnTo>
                <a:pt x="377758"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EFD03-3B98-4D44-938E-CADBE93BFCA1}">
      <dsp:nvSpPr>
        <dsp:cNvPr id="0" name=""/>
        <dsp:cNvSpPr/>
      </dsp:nvSpPr>
      <dsp:spPr>
        <a:xfrm>
          <a:off x="64499" y="1238842"/>
          <a:ext cx="2710320" cy="30929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814EA-F26D-47AC-8544-945FF134DFBD}">
      <dsp:nvSpPr>
        <dsp:cNvPr id="0" name=""/>
        <dsp:cNvSpPr/>
      </dsp:nvSpPr>
      <dsp:spPr>
        <a:xfrm>
          <a:off x="2649114" y="-217267"/>
          <a:ext cx="2017792" cy="1926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Arial" panose="020B0604020202020204" pitchFamily="34" charset="0"/>
            </a:rPr>
            <a:t>Medical treatment</a:t>
          </a:r>
          <a:endParaRPr lang="en-US" sz="1800" b="1" kern="1200" dirty="0">
            <a:latin typeface="+mn-lt"/>
            <a:cs typeface="Arial" panose="020B0604020202020204" pitchFamily="34" charset="0"/>
          </a:endParaRPr>
        </a:p>
      </dsp:txBody>
      <dsp:txXfrm>
        <a:off x="2944613" y="64866"/>
        <a:ext cx="1426794" cy="1362259"/>
      </dsp:txXfrm>
    </dsp:sp>
    <dsp:sp modelId="{3308545B-2582-4DEC-B7D6-EE0485D583E9}">
      <dsp:nvSpPr>
        <dsp:cNvPr id="0" name=""/>
        <dsp:cNvSpPr/>
      </dsp:nvSpPr>
      <dsp:spPr>
        <a:xfrm>
          <a:off x="4222404" y="-217267"/>
          <a:ext cx="3026688" cy="192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4222404" y="-217267"/>
        <a:ext cx="3026688" cy="1926525"/>
      </dsp:txXfrm>
    </dsp:sp>
    <dsp:sp modelId="{024C724A-0F71-4044-8681-575E8DD7C67A}">
      <dsp:nvSpPr>
        <dsp:cNvPr id="0" name=""/>
        <dsp:cNvSpPr/>
      </dsp:nvSpPr>
      <dsp:spPr>
        <a:xfrm>
          <a:off x="3995954" y="1383663"/>
          <a:ext cx="1901962" cy="2005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Arial" panose="020B0604020202020204" pitchFamily="34" charset="0"/>
            </a:rPr>
            <a:t>Education  and      disease self-management</a:t>
          </a:r>
          <a:endParaRPr lang="en-US" sz="1800" b="1" kern="1200" dirty="0">
            <a:latin typeface="+mn-lt"/>
            <a:cs typeface="Arial" panose="020B0604020202020204" pitchFamily="34" charset="0"/>
          </a:endParaRPr>
        </a:p>
      </dsp:txBody>
      <dsp:txXfrm>
        <a:off x="4274490" y="1677343"/>
        <a:ext cx="1344890" cy="1418012"/>
      </dsp:txXfrm>
    </dsp:sp>
    <dsp:sp modelId="{D07F5BAB-FC00-46F6-9779-AA4BA937A026}">
      <dsp:nvSpPr>
        <dsp:cNvPr id="0" name=""/>
        <dsp:cNvSpPr/>
      </dsp:nvSpPr>
      <dsp:spPr>
        <a:xfrm>
          <a:off x="5598203" y="1383663"/>
          <a:ext cx="2852943" cy="200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a:p>
          <a:pPr marL="285750" lvl="1" indent="-285750" algn="l" defTabSz="2889250">
            <a:lnSpc>
              <a:spcPct val="90000"/>
            </a:lnSpc>
            <a:spcBef>
              <a:spcPct val="0"/>
            </a:spcBef>
            <a:spcAft>
              <a:spcPct val="15000"/>
            </a:spcAft>
            <a:buChar char="••"/>
          </a:pPr>
          <a:endParaRPr lang="en-US" sz="6500" kern="1200" dirty="0"/>
        </a:p>
      </dsp:txBody>
      <dsp:txXfrm>
        <a:off x="5598203" y="1383663"/>
        <a:ext cx="2852943" cy="2005372"/>
      </dsp:txXfrm>
    </dsp:sp>
    <dsp:sp modelId="{1EF30371-510D-478E-9EAF-975AD50AC097}">
      <dsp:nvSpPr>
        <dsp:cNvPr id="0" name=""/>
        <dsp:cNvSpPr/>
      </dsp:nvSpPr>
      <dsp:spPr>
        <a:xfrm>
          <a:off x="2927729" y="3462543"/>
          <a:ext cx="2079801" cy="2023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Arial" panose="020B0604020202020204" pitchFamily="34" charset="0"/>
            </a:rPr>
            <a:t>Family psycho-social - environmental support</a:t>
          </a:r>
          <a:endParaRPr lang="en-US" sz="1800" b="1" kern="1200" dirty="0">
            <a:latin typeface="+mn-lt"/>
            <a:cs typeface="Arial" panose="020B0604020202020204" pitchFamily="34" charset="0"/>
          </a:endParaRPr>
        </a:p>
      </dsp:txBody>
      <dsp:txXfrm>
        <a:off x="3232309" y="3758824"/>
        <a:ext cx="1470641" cy="1430570"/>
      </dsp:txXfrm>
    </dsp:sp>
    <dsp:sp modelId="{3CA457A8-5042-4911-B955-700748BF56E1}">
      <dsp:nvSpPr>
        <dsp:cNvPr id="0" name=""/>
        <dsp:cNvSpPr/>
      </dsp:nvSpPr>
      <dsp:spPr>
        <a:xfrm>
          <a:off x="4485517" y="3462543"/>
          <a:ext cx="3119701" cy="202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4485517" y="3462543"/>
        <a:ext cx="3119701" cy="202313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defRPr>
            </a:lvl1pPr>
          </a:lstStyle>
          <a:p>
            <a:pPr>
              <a:defRPr/>
            </a:pPr>
            <a:fld id="{015983C6-7B6A-430F-BE7A-37EDA7108497}" type="datetimeFigureOut">
              <a:rPr lang="en-US"/>
              <a:pPr>
                <a:defRPr/>
              </a:pPr>
              <a:t>5/16/2017</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7302B7-BAF8-4AA7-B80B-71DCA12C6CF3}" type="slidenum">
              <a:rPr lang="en-US" altLang="en-US"/>
              <a:pPr/>
              <a:t>‹#›</a:t>
            </a:fld>
            <a:endParaRPr lang="en-US" altLang="en-US" dirty="0"/>
          </a:p>
        </p:txBody>
      </p:sp>
    </p:spTree>
    <p:extLst>
      <p:ext uri="{BB962C8B-B14F-4D97-AF65-F5344CB8AC3E}">
        <p14:creationId xmlns:p14="http://schemas.microsoft.com/office/powerpoint/2010/main" val="110773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8B1D994-9908-4638-A4CD-A68EDBB47511}" type="datetimeFigureOut">
              <a:rPr lang="en-US"/>
              <a:pPr>
                <a:defRPr/>
              </a:pPr>
              <a:t>5/16/2017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DD87E469-A682-437F-8F4C-9B08198C0497}" type="slidenum">
              <a:rPr lang="en-US" altLang="en-US"/>
              <a:pPr/>
              <a:t>‹#›</a:t>
            </a:fld>
            <a:endParaRPr lang="en-US" altLang="en-US" dirty="0"/>
          </a:p>
        </p:txBody>
      </p:sp>
    </p:spTree>
    <p:extLst>
      <p:ext uri="{BB962C8B-B14F-4D97-AF65-F5344CB8AC3E}">
        <p14:creationId xmlns:p14="http://schemas.microsoft.com/office/powerpoint/2010/main" val="3781796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ph.ca.gov/programs/ohsep/Documents/Asthma_in_California2013.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publichealth.lacounty.gov/mch/AsthmaCoalition/docs/CallToAction.pdf"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solidFill>
                  <a:prstClr val="black"/>
                </a:solidFill>
              </a:rPr>
              <a:pPr/>
              <a:t>1</a:t>
            </a:fld>
            <a:endParaRPr lang="en-US" altLang="en-US" dirty="0">
              <a:solidFill>
                <a:prstClr val="black"/>
              </a:solidFill>
            </a:endParaRPr>
          </a:p>
        </p:txBody>
      </p:sp>
    </p:spTree>
    <p:extLst>
      <p:ext uri="{BB962C8B-B14F-4D97-AF65-F5344CB8AC3E}">
        <p14:creationId xmlns:p14="http://schemas.microsoft.com/office/powerpoint/2010/main" val="71917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endParaRPr lang="en-US" altLang="en-US" dirty="0" smtClean="0"/>
          </a:p>
          <a:p>
            <a:pPr marL="171450" indent="-171450">
              <a:buFont typeface="Arial" panose="020B0604020202020204" pitchFamily="34" charset="0"/>
              <a:buChar char="•"/>
            </a:pPr>
            <a:r>
              <a:rPr lang="en-US" altLang="en-US" dirty="0" smtClean="0"/>
              <a:t>As I mentioned earlier,</a:t>
            </a:r>
            <a:r>
              <a:rPr lang="en-US" altLang="en-US" baseline="0" dirty="0" smtClean="0"/>
              <a:t> m</a:t>
            </a:r>
            <a:r>
              <a:rPr lang="en-US" altLang="en-US" dirty="0" smtClean="0"/>
              <a:t>any of our award winners have used EPA’s System for Delivering High-Quality Asthma Care, which</a:t>
            </a:r>
            <a:r>
              <a:rPr lang="en-US" altLang="en-US" baseline="0" dirty="0" smtClean="0"/>
              <a:t> features essential components to developing an effective and sustainable asthma program. </a:t>
            </a:r>
            <a:endParaRPr lang="en-US" altLang="en-US" dirty="0" smtClean="0"/>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The System is a conceptual framework, based on results of the Asthma Health</a:t>
            </a:r>
            <a:r>
              <a:rPr lang="en-US" altLang="en-US" baseline="0" dirty="0" smtClean="0"/>
              <a:t> Outcomes Project, conducted by University of Michigan, </a:t>
            </a:r>
            <a:r>
              <a:rPr lang="en-US" altLang="en-US" dirty="0" smtClean="0"/>
              <a:t>which identifies the core elements of successful asthma programs and the processes that drive their implementation, continuous improvement and endurance. The five key drivers of the System are committed leaders and champions; strong community ties; integrated health care services; tailored environmental interventions; and high-performing collaborations. </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The System is flexible, and any asthma program—regardless of its size, institutional home (e.g., health plan, health care provider, community program), budget, target community, or level of development—can use the System to guide its work.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6E4754-6BD0-444F-8935-55B16CA8791C}"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2379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a:t>Tracey’s Talking Points:</a:t>
            </a:r>
          </a:p>
          <a:p>
            <a:pPr>
              <a:defRPr/>
            </a:pPr>
            <a:endParaRPr lang="en-US" alt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0" dirty="0"/>
              <a:t>A core feature of an effective asthma program is tailored environmental</a:t>
            </a:r>
            <a:r>
              <a:rPr lang="en-US" altLang="en-US" i="0" baseline="0" dirty="0"/>
              <a:t> services. This key driver includes educating care </a:t>
            </a:r>
            <a:r>
              <a:rPr lang="en-US" sz="1200" b="0" i="0" kern="1200" dirty="0">
                <a:solidFill>
                  <a:schemeClr val="tx1"/>
                </a:solidFill>
                <a:effectLst/>
                <a:latin typeface="+mn-lt"/>
                <a:ea typeface="+mn-ea"/>
                <a:cs typeface="+mn-cs"/>
              </a:rPr>
              <a:t>teams on environmental triggers, employing techniques for minimizing trigger exposure, providing patient education, and referring patients for environmental services. </a:t>
            </a:r>
            <a:endParaRPr lang="en-US" altLang="en-US" i="0" baseline="0"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F83385-5609-43DC-B8F1-560791CC3713}" type="slidenum">
              <a:rPr lang="en-US" altLang="en-US">
                <a:solidFill>
                  <a:prstClr val="black"/>
                </a:solidFill>
                <a:latin typeface="Calibri" panose="020F0502020204030204" pitchFamily="34" charset="0"/>
              </a:rPr>
              <a:pPr eaLnBrk="1" hangingPunct="1"/>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123268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a:t>Tracey’s Talking Points:</a:t>
            </a:r>
          </a:p>
          <a:p>
            <a:pPr>
              <a:defRPr/>
            </a:pPr>
            <a:endParaRPr lang="en-US" altLang="en-US"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Two essential</a:t>
            </a:r>
            <a:r>
              <a:rPr lang="en-US" sz="1200" b="0" i="0" kern="1200" baseline="0" dirty="0">
                <a:solidFill>
                  <a:schemeClr val="tx1"/>
                </a:solidFill>
                <a:effectLst/>
                <a:latin typeface="+mn-lt"/>
                <a:ea typeface="+mn-ea"/>
                <a:cs typeface="+mn-cs"/>
              </a:rPr>
              <a:t> strategies on this driver, which our speakers will touch on </a:t>
            </a:r>
            <a:r>
              <a:rPr lang="en-US" altLang="en-US" i="0" dirty="0"/>
              <a:t>are</a:t>
            </a:r>
            <a:r>
              <a:rPr lang="en-US" altLang="en-US" dirty="0"/>
              <a:t>—</a:t>
            </a:r>
            <a:endParaRPr lang="en-US" altLang="en-US" i="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i="0" dirty="0"/>
              <a:t>Provide Tailored</a:t>
            </a:r>
            <a:r>
              <a:rPr lang="en-US" altLang="en-US" b="1" i="0" baseline="0" dirty="0"/>
              <a:t> Education and Counseling During Clinical Visits</a:t>
            </a:r>
            <a:endParaRPr lang="en-US" altLang="en-US" b="1" i="0"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i="0"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Ensuring care teams educate patients on how to identify, control, and avoid their environmental triggers; and tailoring recommended interventions to individual sensitivities.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b="1" i="0"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i="0" dirty="0"/>
              <a:t>Promote</a:t>
            </a:r>
            <a:r>
              <a:rPr lang="en-US" altLang="en-US" b="1" i="0" baseline="0" dirty="0"/>
              <a:t> Environmental Trigger Management</a:t>
            </a:r>
            <a:endParaRPr lang="en-US" altLang="en-US" b="1" i="0" dirty="0"/>
          </a:p>
          <a:p>
            <a:pPr>
              <a:defRPr/>
            </a:pPr>
            <a:endParaRPr lang="en-US" altLang="en-US" i="0" baseline="0" dirty="0"/>
          </a:p>
          <a:p>
            <a:pPr>
              <a:defRPr/>
            </a:pPr>
            <a:r>
              <a:rPr lang="en-US" sz="1200" b="0" i="0" kern="1200" dirty="0">
                <a:solidFill>
                  <a:schemeClr val="tx1"/>
                </a:solidFill>
                <a:effectLst/>
                <a:latin typeface="+mn-lt"/>
                <a:ea typeface="+mn-ea"/>
                <a:cs typeface="+mn-cs"/>
              </a:rPr>
              <a:t>Partnering with local service providers to provide home assessments and interventions, and to teach patients to manage home environments.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F83385-5609-43DC-B8F1-560791CC3713}" type="slidenum">
              <a:rPr lang="en-US" altLang="en-US">
                <a:solidFill>
                  <a:prstClr val="black"/>
                </a:solidFill>
                <a:latin typeface="Calibri" panose="020F0502020204030204" pitchFamily="34" charset="0"/>
              </a:rPr>
              <a:pPr eaLnBrk="1" hangingPunct="1"/>
              <a:t>12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1953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a:t>Tracey’s Talking Points:</a:t>
            </a:r>
          </a:p>
          <a:p>
            <a:pPr>
              <a:defRPr/>
            </a:pPr>
            <a:endParaRPr lang="en-US" altLang="en-US" i="0" dirty="0"/>
          </a:p>
          <a:p>
            <a:pPr>
              <a:defRPr/>
            </a:pPr>
            <a:r>
              <a:rPr lang="en-US" altLang="en-US" i="0" dirty="0"/>
              <a:t>It’s hard to</a:t>
            </a:r>
            <a:r>
              <a:rPr lang="en-US" altLang="en-US" i="0" baseline="0" dirty="0"/>
              <a:t> do it alone. </a:t>
            </a:r>
            <a:r>
              <a:rPr lang="en-US" altLang="en-US" i="0" dirty="0"/>
              <a:t>Partner organizations</a:t>
            </a:r>
            <a:r>
              <a:rPr lang="en-US" altLang="en-US" i="0" baseline="0" dirty="0"/>
              <a:t> are key to providing a high level of asthma care. Many of our speakers have connected with other organizations to connect patients with much-needed additional services.</a:t>
            </a:r>
            <a:endParaRPr lang="en-US" altLang="en-US" i="0"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F83385-5609-43DC-B8F1-560791CC3713}" type="slidenum">
              <a:rPr lang="en-US" altLang="en-US">
                <a:solidFill>
                  <a:prstClr val="black"/>
                </a:solidFill>
                <a:latin typeface="Calibri" panose="020F0502020204030204" pitchFamily="34" charset="0"/>
              </a:rPr>
              <a:pPr eaLnBrk="1" hangingPunct="1"/>
              <a:t>13</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2562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a:t>Tracey’s Talking Points:</a:t>
            </a:r>
          </a:p>
          <a:p>
            <a:pPr>
              <a:defRPr/>
            </a:pPr>
            <a:endParaRPr lang="en-US" altLang="en-US" i="0" dirty="0"/>
          </a:p>
          <a:p>
            <a:pPr>
              <a:defRPr/>
            </a:pPr>
            <a:r>
              <a:rPr lang="en-US" altLang="en-US" i="0" dirty="0"/>
              <a:t>Two key aspects of the</a:t>
            </a:r>
            <a:r>
              <a:rPr lang="en-US" altLang="en-US" i="0" baseline="0" dirty="0"/>
              <a:t> </a:t>
            </a:r>
            <a:r>
              <a:rPr lang="en-US" altLang="en-US" i="0" dirty="0"/>
              <a:t>high-performing collaborations driver are</a:t>
            </a:r>
            <a:r>
              <a:rPr lang="en-US" altLang="en-US" dirty="0"/>
              <a:t>—</a:t>
            </a:r>
            <a:endParaRPr lang="en-US" altLang="en-US" i="0" dirty="0"/>
          </a:p>
          <a:p>
            <a:pPr>
              <a:defRPr/>
            </a:pPr>
            <a:endParaRPr lang="en-US" altLang="en-US" i="0" dirty="0"/>
          </a:p>
          <a:p>
            <a:pPr marL="171450" indent="-171450">
              <a:buFont typeface="Arial" panose="020B0604020202020204" pitchFamily="34" charset="0"/>
              <a:buChar char="•"/>
              <a:defRPr/>
            </a:pPr>
            <a:r>
              <a:rPr lang="en-US" altLang="en-US" b="1" i="0" dirty="0"/>
              <a:t>Building on What Works:</a:t>
            </a:r>
          </a:p>
          <a:p>
            <a:pPr>
              <a:defRPr/>
            </a:pPr>
            <a:r>
              <a:rPr lang="en-US" altLang="en-US" i="0" dirty="0"/>
              <a:t>Build</a:t>
            </a:r>
            <a:r>
              <a:rPr lang="en-US" altLang="en-US" i="0" baseline="0" dirty="0"/>
              <a:t> </a:t>
            </a:r>
            <a:r>
              <a:rPr lang="en-US" altLang="en-US" i="0" dirty="0"/>
              <a:t>partnerships with organizations that are active in your target community</a:t>
            </a:r>
            <a:r>
              <a:rPr lang="en-US" altLang="en-US" i="0" baseline="0" dirty="0"/>
              <a:t> and s</a:t>
            </a:r>
            <a:r>
              <a:rPr lang="en-US" altLang="en-US" i="0" dirty="0"/>
              <a:t>eek</a:t>
            </a:r>
            <a:r>
              <a:rPr lang="en-US" altLang="en-US" i="0" baseline="0" dirty="0"/>
              <a:t> out organizations providing complementary services to foster strong collaborations. </a:t>
            </a:r>
          </a:p>
          <a:p>
            <a:pPr>
              <a:defRPr/>
            </a:pPr>
            <a:endParaRPr lang="en-US" altLang="en-US" i="0" dirty="0"/>
          </a:p>
          <a:p>
            <a:pPr marL="171450" indent="-171450">
              <a:buFont typeface="Arial" panose="020B0604020202020204" pitchFamily="34" charset="0"/>
              <a:buChar char="•"/>
              <a:defRPr/>
            </a:pPr>
            <a:r>
              <a:rPr lang="en-US" altLang="en-US" b="1" i="0" dirty="0"/>
              <a:t>Collaborating to Build Credibility:</a:t>
            </a:r>
          </a:p>
          <a:p>
            <a:pPr>
              <a:defRPr/>
            </a:pPr>
            <a:r>
              <a:rPr lang="en-US" altLang="en-US" i="0" dirty="0"/>
              <a:t>Collaborate with established organizations to build the social capital and local infrastructure of your program.</a:t>
            </a:r>
          </a:p>
          <a:p>
            <a:pPr>
              <a:defRPr/>
            </a:pPr>
            <a:endParaRPr lang="en-US" altLang="en-US" i="0" dirty="0"/>
          </a:p>
          <a:p>
            <a:pPr>
              <a:defRPr/>
            </a:pPr>
            <a:r>
              <a:rPr lang="en-US" altLang="en-US" i="0" dirty="0"/>
              <a:t>Each of our programs today will describe how they reached out to other organizations in their community to collaborate on targeting underserved populations. You’ll hear some innovative and creative solutions that demonstrate the value of thinking outside the box and how to build community support and buy-in.</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F83385-5609-43DC-B8F1-560791CC3713}" type="slidenum">
              <a:rPr lang="en-US" altLang="en-US">
                <a:solidFill>
                  <a:prstClr val="black"/>
                </a:solidFill>
                <a:latin typeface="Calibri" panose="020F0502020204030204" pitchFamily="34" charset="0"/>
              </a:rPr>
              <a:pPr eaLnBrk="1" hangingPunct="1"/>
              <a:t>14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56891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i="1" dirty="0" smtClean="0"/>
              <a:t>Tracey’s Talking Points</a:t>
            </a:r>
          </a:p>
          <a:p>
            <a:pPr marL="0" indent="0">
              <a:buFontTx/>
              <a:buNone/>
            </a:pPr>
            <a:endParaRPr lang="en-US" b="1" i="1" dirty="0" smtClean="0"/>
          </a:p>
          <a:p>
            <a:pPr marL="0" indent="0">
              <a:buFontTx/>
              <a:buNone/>
            </a:pPr>
            <a:r>
              <a:rPr lang="en-US" dirty="0" smtClean="0"/>
              <a:t>I’d like to introduce</a:t>
            </a:r>
            <a:r>
              <a:rPr lang="en-US" baseline="0" dirty="0" smtClean="0"/>
              <a:t> our first presenter, Kathleen Bowden, and Asthma Social Worker, from the UCAN Program at the Children’s Hospital of Richmond at VCU located in Richmond, Virginia.</a:t>
            </a:r>
          </a:p>
          <a:p>
            <a:pPr marL="0" indent="0">
              <a:buFontTx/>
              <a:buNone/>
            </a:pPr>
            <a:endParaRPr lang="en-US" baseline="0" dirty="0" smtClean="0"/>
          </a:p>
          <a:p>
            <a:pPr marL="0" indent="0">
              <a:buFontTx/>
              <a:buNone/>
            </a:pPr>
            <a:r>
              <a:rPr lang="en-US" baseline="0" dirty="0" smtClean="0"/>
              <a:t>The UCAN Program is a part of the hospital’s Division of Pediatric Pulmonology.</a:t>
            </a:r>
          </a:p>
          <a:p>
            <a:pPr marL="171450" indent="-171450">
              <a:buFontTx/>
              <a:buChar char="-"/>
            </a:pPr>
            <a:endParaRPr lang="en-US" baseline="0" dirty="0" smtClean="0"/>
          </a:p>
          <a:p>
            <a:pPr marL="0" indent="0">
              <a:buFontTx/>
              <a:buNone/>
            </a:pPr>
            <a:r>
              <a:rPr lang="en-US" baseline="0" dirty="0" smtClean="0"/>
              <a:t>The UCAN Program is the winner of the 2017 National Environmental Leadership Award in Asthma Management in the Health Care Provider Category.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15</a:t>
            </a:fld>
            <a:endParaRPr lang="en-US" altLang="en-US" dirty="0"/>
          </a:p>
        </p:txBody>
      </p:sp>
    </p:spTree>
    <p:extLst>
      <p:ext uri="{BB962C8B-B14F-4D97-AF65-F5344CB8AC3E}">
        <p14:creationId xmlns:p14="http://schemas.microsoft.com/office/powerpoint/2010/main" val="230093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87E469-A682-437F-8F4C-9B08198C049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23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17</a:t>
            </a:fld>
            <a:endParaRPr lang="en-US" dirty="0"/>
          </a:p>
        </p:txBody>
      </p:sp>
      <p:sp>
        <p:nvSpPr>
          <p:cNvPr id="3" name="Notes Placeholder 2"/>
          <p:cNvSpPr>
            <a:spLocks noGrp="1"/>
          </p:cNvSpPr>
          <p:nvPr>
            <p:ph type="body" idx="1"/>
          </p:nvPr>
        </p:nvSpPr>
        <p:spPr/>
        <p:txBody>
          <a:bodyPr>
            <a:normAutofit/>
          </a:bodyPr>
          <a:lstStyle/>
          <a:p>
            <a:pPr marL="0" indent="0">
              <a:buNone/>
            </a:pPr>
            <a:r>
              <a:rPr lang="en-US" sz="1200" dirty="0" smtClean="0"/>
              <a:t>Richmond has been named the #1 “most Challenging Place to Live with Asthma” for 3 out of the last 5 years</a:t>
            </a:r>
            <a:r>
              <a:rPr lang="en-US" sz="1200" baseline="0" dirty="0" smtClean="0"/>
              <a:t> in the Asthma Capitols Report published by the Asthma and Allergy Foundation of America.  Richmond has a worse than average asthma death rate and number of emergency room visits for asthma.  The average pediatric asthma hospitalization rate in the Richmond metropolitan area is more than twice the overall Virginia average.</a:t>
            </a:r>
          </a:p>
          <a:p>
            <a:pPr marL="0" indent="0">
              <a:buNone/>
            </a:pPr>
            <a:endParaRPr lang="en-US" sz="1200" baseline="0" dirty="0" smtClean="0"/>
          </a:p>
          <a:p>
            <a:pPr marL="0" indent="0">
              <a:buNone/>
            </a:pPr>
            <a:r>
              <a:rPr lang="en-US" sz="1200" baseline="0" dirty="0" smtClean="0"/>
              <a:t>The prevalence of asthma is twice as high in minority children and rates of emergency room visits, hospitalizations and deaths due to asthma are 3 times higher.  Although the reasons for these disparities are complex, economic social and cultural factors (the so-called “social Determinants of Health”) add to the greater asthma burden among these groups</a:t>
            </a:r>
          </a:p>
          <a:p>
            <a:pPr marL="0" indent="0">
              <a:buNone/>
            </a:pPr>
            <a:endParaRPr lang="en-US" sz="1200" baseline="0" dirty="0" smtClean="0"/>
          </a:p>
          <a:p>
            <a:pPr marL="0" indent="0">
              <a:buNone/>
            </a:pPr>
            <a:r>
              <a:rPr lang="en-US" sz="1200" baseline="0" dirty="0" smtClean="0"/>
              <a:t>In 2015 Dr. Michael Schechter approached the Children’s Hospital of Richmond Foundation to create a program to address the asthma outcome disparities evident in the low-income population of pediatric asthma patients in the Richmond metropolitan area. 393 patients have been enrolled in UCAN since 2015.  </a:t>
            </a:r>
            <a:endParaRPr lang="en-US" sz="1200" dirty="0" smtClean="0"/>
          </a:p>
          <a:p>
            <a:pPr marL="0" indent="0">
              <a:buNone/>
            </a:pPr>
            <a:endParaRPr lang="en-US" sz="1200" dirty="0" smtClean="0"/>
          </a:p>
          <a:p>
            <a:pPr marL="0" indent="0">
              <a:buNone/>
            </a:pPr>
            <a:endParaRPr lang="en-US" sz="3200" dirty="0" smtClean="0"/>
          </a:p>
        </p:txBody>
      </p:sp>
    </p:spTree>
    <p:extLst>
      <p:ext uri="{BB962C8B-B14F-4D97-AF65-F5344CB8AC3E}">
        <p14:creationId xmlns:p14="http://schemas.microsoft.com/office/powerpoint/2010/main" val="268381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18</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indent="0">
              <a:buNone/>
            </a:pPr>
            <a:endParaRPr lang="en-US" sz="3200" dirty="0" smtClean="0"/>
          </a:p>
        </p:txBody>
      </p:sp>
    </p:spTree>
    <p:extLst>
      <p:ext uri="{BB962C8B-B14F-4D97-AF65-F5344CB8AC3E}">
        <p14:creationId xmlns:p14="http://schemas.microsoft.com/office/powerpoint/2010/main" val="1750594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19</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indent="0">
              <a:buNone/>
            </a:pPr>
            <a:endParaRPr lang="en-US" sz="3200" dirty="0" smtClean="0"/>
          </a:p>
        </p:txBody>
      </p:sp>
    </p:spTree>
    <p:extLst>
      <p:ext uri="{BB962C8B-B14F-4D97-AF65-F5344CB8AC3E}">
        <p14:creationId xmlns:p14="http://schemas.microsoft.com/office/powerpoint/2010/main" val="3431502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i="1" dirty="0" smtClean="0"/>
              <a:t>Tracey’s Talking Points:</a:t>
            </a:r>
            <a:endParaRPr lang="en-US" dirty="0" smtClean="0"/>
          </a:p>
          <a:p>
            <a:pPr eaLnBrk="1" hangingPunct="1">
              <a:spcBef>
                <a:spcPct val="0"/>
              </a:spcBef>
              <a:buFont typeface="Arial" pitchFamily="34" charset="0"/>
              <a:buNone/>
              <a:defRPr/>
            </a:pPr>
            <a:endParaRPr lang="en-US" b="1" dirty="0" smtClean="0"/>
          </a:p>
          <a:p>
            <a:pPr marL="171450" indent="-171450" eaLnBrk="1" hangingPunct="1">
              <a:spcBef>
                <a:spcPct val="0"/>
              </a:spcBef>
              <a:buFont typeface="Arial" pitchFamily="34" charset="0"/>
              <a:buChar char="•"/>
              <a:defRPr/>
            </a:pPr>
            <a:r>
              <a:rPr lang="en-US" dirty="0" smtClean="0"/>
              <a:t>Good morning or good afternoon, </a:t>
            </a:r>
            <a:r>
              <a:rPr lang="en-US" sz="1200" kern="1200" dirty="0" smtClean="0">
                <a:solidFill>
                  <a:schemeClr val="tx1"/>
                </a:solidFill>
                <a:effectLst/>
                <a:latin typeface="+mn-lt"/>
                <a:ea typeface="+mn-ea"/>
                <a:cs typeface="+mn-cs"/>
              </a:rPr>
              <a:t>depending on where you are located.</a:t>
            </a:r>
          </a:p>
          <a:p>
            <a:pPr marL="0" indent="0" eaLnBrk="1" hangingPunct="1">
              <a:spcBef>
                <a:spcPct val="0"/>
              </a:spcBef>
              <a:buFont typeface="Arial" pitchFamily="34" charset="0"/>
              <a:buNone/>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t>Welcome to “Winning Strategies from Coast to Coast: How EPA’s 2017 Asthma Award Winners are Addressing Asthma Disparities,” a Web-based presentation sponsored by the Environmental Protection Agency.</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r>
              <a:rPr lang="en-US" dirty="0" smtClean="0"/>
              <a:t>We’re glad you can join us today! I’m Tracey Mitchell from EPA. I’m going to give a quick overview of this webinar and walk through some housekeeping items. </a:t>
            </a:r>
          </a:p>
          <a:p>
            <a:pPr eaLnBrk="1" hangingPunct="1">
              <a:spcBef>
                <a:spcPct val="0"/>
              </a:spcBef>
              <a:buFont typeface="Arial" pitchFamily="34" charset="0"/>
              <a:buNone/>
              <a:defRPr/>
            </a:pPr>
            <a:endParaRPr lang="en-US" dirty="0" smtClean="0"/>
          </a:p>
          <a:p>
            <a:pPr marL="171450" indent="-171450" eaLnBrk="1" hangingPunct="1">
              <a:spcBef>
                <a:spcPct val="0"/>
              </a:spcBef>
              <a:buFont typeface="Arial" pitchFamily="34" charset="0"/>
              <a:buChar char="•"/>
              <a:defRPr/>
            </a:pPr>
            <a:r>
              <a:rPr lang="en-US" dirty="0" smtClean="0"/>
              <a:t>Since we have a lot of material to cover, we’ll go ahead and get started.</a:t>
            </a:r>
          </a:p>
          <a:p>
            <a:pPr marL="171450" indent="-171450" eaLnBrk="1" hangingPunct="1">
              <a:spcBef>
                <a:spcPct val="0"/>
              </a:spcBef>
              <a:buFont typeface="Arial" pitchFamily="34" charset="0"/>
              <a:buChar char="•"/>
              <a:defRPr/>
            </a:pPr>
            <a:endParaRPr lang="en-US" dirty="0" smtClean="0"/>
          </a:p>
          <a:p>
            <a:pPr eaLnBrk="1" hangingPunct="1">
              <a:spcBef>
                <a:spcPct val="0"/>
              </a:spcBef>
              <a:buFont typeface="Arial" pitchFamily="34" charset="0"/>
              <a:buNone/>
              <a:defRPr/>
            </a:pPr>
            <a:endParaRPr lang="en-US" b="1" dirty="0" smtClean="0"/>
          </a:p>
          <a:p>
            <a:pPr eaLnBrk="1" hangingPunct="1">
              <a:spcBef>
                <a:spcPct val="0"/>
              </a:spcBef>
              <a:buFont typeface="Arial" pitchFamily="34" charset="0"/>
              <a:buNone/>
              <a:defRPr/>
            </a:pPr>
            <a:endParaRPr lang="en-US" b="1" dirty="0"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714FF9-92CB-4E07-8EDA-786591FDBD3A}"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6578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20</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indent="0">
              <a:buNone/>
            </a:pPr>
            <a:endParaRPr lang="en-US" sz="3200" dirty="0" smtClean="0"/>
          </a:p>
        </p:txBody>
      </p:sp>
    </p:spTree>
    <p:extLst>
      <p:ext uri="{BB962C8B-B14F-4D97-AF65-F5344CB8AC3E}">
        <p14:creationId xmlns:p14="http://schemas.microsoft.com/office/powerpoint/2010/main" val="1878018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21</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3200" dirty="0" smtClean="0"/>
          </a:p>
        </p:txBody>
      </p:sp>
    </p:spTree>
    <p:extLst>
      <p:ext uri="{BB962C8B-B14F-4D97-AF65-F5344CB8AC3E}">
        <p14:creationId xmlns:p14="http://schemas.microsoft.com/office/powerpoint/2010/main" val="3702019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22</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These are some of the educational handouts we use for patients and their parents.  All are written for lower literacy individuals and we are currently having</a:t>
            </a:r>
            <a:r>
              <a:rPr lang="en-US" sz="1200" baseline="0" dirty="0" smtClean="0"/>
              <a:t> all of these handouts translated into Spanish.  We try to neve just hand a family an educational sheet as that is an almost certain guarantee that it will end up in the trash.  Any educational material we share we review verbally with the family.</a:t>
            </a:r>
            <a:endParaRPr lang="en-US" sz="1200" dirty="0" smtClean="0"/>
          </a:p>
        </p:txBody>
      </p:sp>
    </p:spTree>
    <p:extLst>
      <p:ext uri="{BB962C8B-B14F-4D97-AF65-F5344CB8AC3E}">
        <p14:creationId xmlns:p14="http://schemas.microsoft.com/office/powerpoint/2010/main" val="2693692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23</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Reaching patients</a:t>
            </a:r>
            <a:r>
              <a:rPr lang="en-US" sz="1200" baseline="0" dirty="0" smtClean="0"/>
              <a:t> and families with a variety of education enables us to share information in a way that is most effective.  We use video, comics, and provide inhaler labels to decrease mediation confusion.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We reach out to the broader community through advertorials in the local urban newspaper, bus back advertising, and Facebook posts, in addition to presence at community health fairs, school nurse conferences and schools.</a:t>
            </a:r>
            <a:endParaRPr lang="en-US" sz="1200" dirty="0" smtClean="0"/>
          </a:p>
        </p:txBody>
      </p:sp>
    </p:spTree>
    <p:extLst>
      <p:ext uri="{BB962C8B-B14F-4D97-AF65-F5344CB8AC3E}">
        <p14:creationId xmlns:p14="http://schemas.microsoft.com/office/powerpoint/2010/main" val="2673458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24</a:t>
            </a:fld>
            <a:endParaRPr lang="en-US" dirty="0"/>
          </a:p>
        </p:txBody>
      </p:sp>
      <p:sp>
        <p:nvSpPr>
          <p:cNvPr id="3" name="Notes Placeholder 2"/>
          <p:cNvSpPr>
            <a:spLocks noGrp="1"/>
          </p:cNvSpPr>
          <p:nvPr>
            <p:ph type="body" idx="1"/>
          </p:nvPr>
        </p:nvSpPr>
        <p:spPr/>
        <p:txBody>
          <a:bodyPr>
            <a:normAutofit/>
          </a:bodyPr>
          <a:lstStyle/>
          <a:p>
            <a:pPr marL="0" indent="0">
              <a:buNone/>
            </a:pPr>
            <a:endParaRPr lang="en-US" sz="1200" dirty="0" smtClean="0"/>
          </a:p>
          <a:p>
            <a:pPr marL="0" indent="0">
              <a:buFont typeface="Arial" panose="020B0604020202020204" pitchFamily="34" charset="0"/>
              <a:buNone/>
              <a:defRPr/>
            </a:pPr>
            <a:endParaRPr lang="en-US" sz="1200" dirty="0" smtClean="0"/>
          </a:p>
          <a:p>
            <a:pPr marL="285750" indent="-285750">
              <a:buFont typeface="Arial" panose="020B0604020202020204" pitchFamily="34" charset="0"/>
              <a:buChar char="•"/>
              <a:defRPr/>
            </a:pPr>
            <a:r>
              <a:rPr lang="en-US" sz="1200" dirty="0" smtClean="0"/>
              <a:t>UCAN staff visit to patients and families while they are hospitalized to begin assessment, education and introduce service providers.</a:t>
            </a:r>
          </a:p>
          <a:p>
            <a:pPr marL="285750" indent="-285750">
              <a:buFont typeface="Arial" panose="020B0604020202020204" pitchFamily="34" charset="0"/>
              <a:buChar char="•"/>
              <a:defRPr/>
            </a:pPr>
            <a:r>
              <a:rPr lang="en-US" sz="1200" dirty="0" smtClean="0"/>
              <a:t>Phone Calls after hospital discharge to answer questions, and continue creating a relationship.</a:t>
            </a:r>
          </a:p>
          <a:p>
            <a:pPr marL="285750" indent="-285750">
              <a:buFont typeface="Arial" panose="020B0604020202020204" pitchFamily="34" charset="0"/>
              <a:buChar char="•"/>
              <a:defRPr/>
            </a:pPr>
            <a:r>
              <a:rPr lang="en-US" sz="1200" dirty="0" smtClean="0"/>
              <a:t>Weekly text messages with asthma “tips” to reinforce learning and relationship with the team as a source of value to the family.</a:t>
            </a:r>
          </a:p>
          <a:p>
            <a:pPr marL="285750" indent="-285750">
              <a:buFont typeface="Arial" panose="020B0604020202020204" pitchFamily="34" charset="0"/>
              <a:buChar char="•"/>
              <a:defRPr/>
            </a:pPr>
            <a:r>
              <a:rPr lang="en-US" sz="1200" dirty="0" smtClean="0"/>
              <a:t>Utilize reports created by the hospital to identify patients who have utilized the Emergency Department 2 or more times for an asthma related diagnosis for outreach phone call and invitation for services</a:t>
            </a:r>
          </a:p>
          <a:p>
            <a:pPr marL="285750" indent="-285750">
              <a:buFont typeface="Arial" panose="020B0604020202020204" pitchFamily="34" charset="0"/>
              <a:buChar char="•"/>
              <a:defRPr/>
            </a:pPr>
            <a:r>
              <a:rPr lang="en-US" sz="1200" dirty="0" smtClean="0"/>
              <a:t>Telephone calls after missed appointments</a:t>
            </a:r>
          </a:p>
          <a:p>
            <a:pPr marL="285750" indent="-285750">
              <a:buFont typeface="Arial" panose="020B0604020202020204" pitchFamily="34" charset="0"/>
              <a:buChar char="•"/>
              <a:defRPr/>
            </a:pPr>
            <a:r>
              <a:rPr lang="en-US" sz="1200" dirty="0" smtClean="0"/>
              <a:t>Periodic outreach phone calls to those with no appointments to assess status and answer questions.</a:t>
            </a:r>
          </a:p>
          <a:p>
            <a:pPr marL="285750" indent="-285750">
              <a:buFont typeface="Arial" panose="020B0604020202020204" pitchFamily="34" charset="0"/>
              <a:buChar char="•"/>
              <a:defRPr/>
            </a:pPr>
            <a:endParaRPr lang="en-US" sz="1200" dirty="0" smtClean="0"/>
          </a:p>
          <a:p>
            <a:pPr marL="285750" indent="-285750">
              <a:buFont typeface="Arial" panose="020B0604020202020204" pitchFamily="34" charset="0"/>
              <a:buChar char="•"/>
              <a:defRPr/>
            </a:pPr>
            <a:r>
              <a:rPr lang="en-US" sz="1200" dirty="0" smtClean="0"/>
              <a:t>Help with the nitty gritty.  Allergen covers for mattresses and pillows.  Hepa Filter vacuum cleaner.  We are a source of information and support.  Help with asthma, help with social barriers through</a:t>
            </a:r>
            <a:r>
              <a:rPr lang="en-US" sz="1200" baseline="0" dirty="0" smtClean="0"/>
              <a:t> family care interventions</a:t>
            </a:r>
            <a:r>
              <a:rPr lang="en-US" sz="1200" dirty="0" smtClean="0"/>
              <a:t>, help with physical remediation in a small way.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3200" dirty="0" smtClean="0"/>
          </a:p>
        </p:txBody>
      </p:sp>
    </p:spTree>
    <p:extLst>
      <p:ext uri="{BB962C8B-B14F-4D97-AF65-F5344CB8AC3E}">
        <p14:creationId xmlns:p14="http://schemas.microsoft.com/office/powerpoint/2010/main" val="2273572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25</a:t>
            </a:fld>
            <a:endParaRPr lang="en-US" dirty="0"/>
          </a:p>
        </p:txBody>
      </p:sp>
      <p:sp>
        <p:nvSpPr>
          <p:cNvPr id="3" name="Notes Placeholder 2"/>
          <p:cNvSpPr>
            <a:spLocks noGrp="1"/>
          </p:cNvSpPr>
          <p:nvPr>
            <p:ph type="body" idx="1"/>
          </p:nvPr>
        </p:nvSpPr>
        <p:spPr/>
        <p:txBody>
          <a:bodyPr>
            <a:normAutofit lnSpcReduction="10000"/>
          </a:bodyPr>
          <a:lstStyle/>
          <a:p>
            <a:pPr marL="0" indent="0">
              <a:buNone/>
            </a:pPr>
            <a:endParaRPr lang="en-US" sz="1200" dirty="0" smtClean="0"/>
          </a:p>
          <a:p>
            <a:pPr marL="457200" marR="0" lvl="0" indent="-457200" algn="l" defTabSz="914400" rtl="0" eaLnBrk="0" fontAlgn="base" latinLnBrk="0" hangingPunct="0">
              <a:lnSpc>
                <a:spcPct val="100000"/>
              </a:lnSpc>
              <a:spcBef>
                <a:spcPct val="30000"/>
              </a:spcBef>
              <a:spcAft>
                <a:spcPct val="0"/>
              </a:spcAft>
              <a:buClrTx/>
              <a:buSzTx/>
              <a:buFontTx/>
              <a:buChar char="-"/>
              <a:tabLst/>
              <a:defRPr/>
            </a:pPr>
            <a:r>
              <a:rPr lang="en-US" sz="1200" dirty="0" smtClean="0"/>
              <a:t>Experts in asthma care and management  Assure appropriate diagnosis</a:t>
            </a:r>
            <a:r>
              <a:rPr lang="en-US" sz="1200" baseline="0" dirty="0" smtClean="0"/>
              <a:t> and </a:t>
            </a:r>
            <a:r>
              <a:rPr lang="en-US" sz="1200" dirty="0" smtClean="0"/>
              <a:t>treatment.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457200" marR="0" lvl="0" indent="-457200" algn="l" defTabSz="914400" rtl="0" eaLnBrk="0" fontAlgn="base" latinLnBrk="0" hangingPunct="0">
              <a:lnSpc>
                <a:spcPct val="100000"/>
              </a:lnSpc>
              <a:spcBef>
                <a:spcPct val="30000"/>
              </a:spcBef>
              <a:spcAft>
                <a:spcPct val="0"/>
              </a:spcAft>
              <a:buClrTx/>
              <a:buSzTx/>
              <a:buFontTx/>
              <a:buChar char="-"/>
              <a:tabLst/>
              <a:defRPr/>
            </a:pPr>
            <a:r>
              <a:rPr lang="en-US" sz="1200" dirty="0" smtClean="0"/>
              <a:t>Certified</a:t>
            </a:r>
            <a:r>
              <a:rPr lang="en-US" sz="1200" baseline="0" dirty="0" smtClean="0"/>
              <a:t> asthma educator, provide asthma education during each visit.  Coordinate services between pharmacies, schools and primary care. Conduct initial assessments and outreach in the hospital for hospitalized patients.  Outreach and follow up between visits or after missed appointments.</a:t>
            </a:r>
          </a:p>
          <a:p>
            <a:pPr marL="457200" marR="0" lvl="0" indent="-457200" algn="l" defTabSz="914400" rtl="0" eaLnBrk="0" fontAlgn="base" latinLnBrk="0" hangingPunct="0">
              <a:lnSpc>
                <a:spcPct val="100000"/>
              </a:lnSpc>
              <a:spcBef>
                <a:spcPct val="30000"/>
              </a:spcBef>
              <a:spcAft>
                <a:spcPct val="0"/>
              </a:spcAft>
              <a:buClrTx/>
              <a:buSzTx/>
              <a:buFontTx/>
              <a:buChar char="-"/>
              <a:tabLst/>
              <a:defRPr/>
            </a:pPr>
            <a:endParaRPr lang="en-US" sz="1200" baseline="0" dirty="0" smtClean="0"/>
          </a:p>
          <a:p>
            <a:pPr marL="457200" marR="0" lvl="0" indent="-457200" algn="l" defTabSz="914400" rtl="0" eaLnBrk="0" fontAlgn="base" latinLnBrk="0" hangingPunct="0">
              <a:lnSpc>
                <a:spcPct val="100000"/>
              </a:lnSpc>
              <a:spcBef>
                <a:spcPct val="30000"/>
              </a:spcBef>
              <a:spcAft>
                <a:spcPct val="0"/>
              </a:spcAft>
              <a:buClrTx/>
              <a:buSzTx/>
              <a:buFontTx/>
              <a:buChar char="-"/>
              <a:tabLst/>
              <a:defRPr/>
            </a:pPr>
            <a:r>
              <a:rPr lang="en-US" sz="1200" baseline="0" dirty="0" smtClean="0"/>
              <a:t>Provides psycho-social- environmental assessment for barriers to treatment.  Provide appropriate referrals to ameliorate or correct issues .  Conduct initial assessments and outreach in the hospital for hospitalized patients.  Outreach and follow up between visits or after a missed appointments.  Outreach to those who have visited the ED more than 2 times during the past 12 months.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457200" marR="0" lvl="0" indent="-457200" algn="l" defTabSz="914400" rtl="0" eaLnBrk="0" fontAlgn="base" latinLnBrk="0" hangingPunct="0">
              <a:lnSpc>
                <a:spcPct val="100000"/>
              </a:lnSpc>
              <a:spcBef>
                <a:spcPct val="30000"/>
              </a:spcBef>
              <a:spcAft>
                <a:spcPct val="0"/>
              </a:spcAft>
              <a:buClrTx/>
              <a:buSzTx/>
              <a:buFontTx/>
              <a:buChar char="-"/>
              <a:tabLst/>
              <a:defRPr/>
            </a:pPr>
            <a:r>
              <a:rPr lang="en-US" sz="1200" baseline="0" dirty="0" smtClean="0"/>
              <a:t>Conducts Pulmonary Function Tests.  Reinforces asthma education and proper inhaler and spacer usage.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457200" marR="0" lvl="0" indent="-457200" algn="l" defTabSz="914400" rtl="0" eaLnBrk="0" fontAlgn="base" latinLnBrk="0" hangingPunct="0">
              <a:lnSpc>
                <a:spcPct val="100000"/>
              </a:lnSpc>
              <a:spcBef>
                <a:spcPct val="30000"/>
              </a:spcBef>
              <a:spcAft>
                <a:spcPct val="0"/>
              </a:spcAft>
              <a:buClrTx/>
              <a:buSzTx/>
              <a:buFontTx/>
              <a:buChar char="-"/>
              <a:tabLst/>
              <a:defRPr/>
            </a:pPr>
            <a:r>
              <a:rPr lang="en-US" sz="1200" baseline="0" dirty="0" smtClean="0"/>
              <a:t>Front door contact.  Initial physical intake and history. Administers Asthma Control Test or Pediatric Asthma Control Test which is provided at each visit.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3200" dirty="0" smtClean="0"/>
          </a:p>
          <a:p>
            <a:pPr marL="0" indent="0">
              <a:buNone/>
            </a:pPr>
            <a:endParaRPr lang="en-US" sz="3200" dirty="0" smtClean="0"/>
          </a:p>
        </p:txBody>
      </p:sp>
    </p:spTree>
    <p:extLst>
      <p:ext uri="{BB962C8B-B14F-4D97-AF65-F5344CB8AC3E}">
        <p14:creationId xmlns:p14="http://schemas.microsoft.com/office/powerpoint/2010/main" val="2321170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26</a:t>
            </a:fld>
            <a:endParaRPr lang="en-US" dirty="0"/>
          </a:p>
        </p:txBody>
      </p:sp>
      <p:sp>
        <p:nvSpPr>
          <p:cNvPr id="3" name="Notes Placeholder 2"/>
          <p:cNvSpPr>
            <a:spLocks noGrp="1"/>
          </p:cNvSpPr>
          <p:nvPr>
            <p:ph type="body" idx="1"/>
          </p:nvPr>
        </p:nvSpPr>
        <p:spPr/>
        <p:txBody>
          <a:bodyPr>
            <a:normAutofit fontScale="92500" lnSpcReduction="10000"/>
          </a:bodyPr>
          <a:lstStyle/>
          <a:p>
            <a:pPr marL="0" indent="0">
              <a:buNone/>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Our work cannot be completed in</a:t>
            </a:r>
            <a:r>
              <a:rPr lang="en-US" sz="1200" baseline="0" dirty="0" smtClean="0"/>
              <a:t> our office alone.  We rely on partners and collaborators in asthma treatment.</a:t>
            </a:r>
            <a:endParaRPr lang="en-US" sz="1200" dirty="0" smtClean="0"/>
          </a:p>
          <a:p>
            <a:pPr marL="0" indent="0">
              <a:buNone/>
            </a:pPr>
            <a:r>
              <a:rPr lang="en-US" sz="1200" dirty="0" smtClean="0"/>
              <a:t>Work with patients primarily around issues related to substandard housing due</a:t>
            </a:r>
            <a:r>
              <a:rPr lang="en-US" sz="1200" baseline="0" dirty="0" smtClean="0"/>
              <a:t> to landlord negligence.  We have aging housing stock in Richmond and some landlords do not properly maintain units leading to mold issues due to water leaks and damage.  Safety hazards due to falling tiles or vents left unmaintained for years.  We have just recently obtained permission to begin referring other types of legal issues to the partnership such as SSI appeals or even IEP advocacy.</a:t>
            </a:r>
          </a:p>
          <a:p>
            <a:pPr marL="0" indent="0">
              <a:buNone/>
            </a:pPr>
            <a:endParaRPr lang="en-US" sz="1200" baseline="0" dirty="0" smtClean="0"/>
          </a:p>
          <a:p>
            <a:pPr marL="0" indent="0">
              <a:buNone/>
            </a:pPr>
            <a:r>
              <a:rPr lang="en-US" sz="1200" baseline="0" dirty="0" smtClean="0"/>
              <a:t>The Healthy Homes program is able to go into the homes of pediatric asthmatic patients and conduct an environmental assessment of possible triggers in the home of those patients who live in the city of Richmond.  They provide guidance on fixing any environmental issues and at times provide environmentally friendly cleaning supplies or other supplies such as humidity monitors.</a:t>
            </a:r>
          </a:p>
          <a:p>
            <a:pPr marL="0" indent="0">
              <a:buNone/>
            </a:pPr>
            <a:endParaRPr lang="en-US" sz="1200" baseline="0" dirty="0" smtClean="0"/>
          </a:p>
          <a:p>
            <a:pPr marL="0" indent="0">
              <a:buNone/>
            </a:pPr>
            <a:r>
              <a:rPr lang="en-US" sz="1200" baseline="0" dirty="0" smtClean="0"/>
              <a:t>Asthma home visitors from family lifeline can see patients within 7 miles of their office to provide in-home asthma education and support.  Family Lifeline is also a referral partner to help support parents of young children in their Parent education home visiting program.</a:t>
            </a:r>
          </a:p>
          <a:p>
            <a:pPr marL="0" indent="0">
              <a:buNone/>
            </a:pPr>
            <a:endParaRPr lang="en-US" sz="1200" baseline="0" dirty="0" smtClean="0"/>
          </a:p>
          <a:p>
            <a:pPr marL="0" indent="0">
              <a:buNone/>
            </a:pPr>
            <a:r>
              <a:rPr lang="en-US" sz="1200" baseline="0" dirty="0" smtClean="0"/>
              <a:t>We coordinate with school nurses around having current asthma action plans, educating teachers and for some patients we have arrangements that they receive their control inhaler at school during the week.  We also coordinate with care managers in primary care offices for outreach and asthma education.</a:t>
            </a:r>
            <a:endParaRPr lang="en-US" sz="1200" dirty="0" smtClean="0"/>
          </a:p>
        </p:txBody>
      </p:sp>
    </p:spTree>
    <p:extLst>
      <p:ext uri="{BB962C8B-B14F-4D97-AF65-F5344CB8AC3E}">
        <p14:creationId xmlns:p14="http://schemas.microsoft.com/office/powerpoint/2010/main" val="2657472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27</a:t>
            </a:fld>
            <a:endParaRPr lang="en-US" dirty="0"/>
          </a:p>
        </p:txBody>
      </p:sp>
      <p:sp>
        <p:nvSpPr>
          <p:cNvPr id="3" name="Notes Placeholder 2"/>
          <p:cNvSpPr>
            <a:spLocks noGrp="1"/>
          </p:cNvSpPr>
          <p:nvPr>
            <p:ph type="body" idx="1"/>
          </p:nvPr>
        </p:nvSpPr>
        <p:spPr/>
        <p:txBody>
          <a:bodyPr>
            <a:normAutofit/>
          </a:bodyPr>
          <a:lstStyle/>
          <a:p>
            <a:r>
              <a:rPr lang="en-US" sz="1200" dirty="0" smtClean="0"/>
              <a:t>We need to be able to share what</a:t>
            </a:r>
            <a:r>
              <a:rPr lang="en-US" sz="1200" baseline="0" dirty="0" smtClean="0"/>
              <a:t> impacts we are seeing for patients and families through connection with UCAN.  </a:t>
            </a:r>
            <a:r>
              <a:rPr lang="en-US" sz="1200" dirty="0" smtClean="0"/>
              <a:t>We are able to pull hospital and clinic data through</a:t>
            </a:r>
            <a:r>
              <a:rPr lang="en-US" sz="1200" baseline="0" dirty="0" smtClean="0"/>
              <a:t> our hospital analytics.  We also evaluate changes in number of sick visits and number of prescriptions of prednisone as well as track which educational topics are provided to patients through a separate database.  This slide speaks specifically to utilization and cost changes for the hospital and clinic.</a:t>
            </a:r>
            <a:endParaRPr lang="en-US" sz="1200" dirty="0" smtClean="0"/>
          </a:p>
          <a:p>
            <a:endParaRPr lang="en-US" sz="1200" dirty="0" smtClean="0"/>
          </a:p>
          <a:p>
            <a:r>
              <a:rPr lang="en-US" sz="1200" dirty="0" smtClean="0"/>
              <a:t>Calculation of change in utilization and costs</a:t>
            </a:r>
          </a:p>
          <a:p>
            <a:endParaRPr lang="en-US" dirty="0" smtClean="0"/>
          </a:p>
          <a:p>
            <a:r>
              <a:rPr lang="en-US" dirty="0" smtClean="0"/>
              <a:t> We evaluated utilization and costs </a:t>
            </a:r>
          </a:p>
          <a:p>
            <a:pPr marL="971550" lvl="1" indent="-514350">
              <a:buFont typeface="+mj-lt"/>
              <a:buAutoNum type="arabicPeriod"/>
            </a:pPr>
            <a:r>
              <a:rPr lang="en-US" dirty="0" smtClean="0"/>
              <a:t>With or without the “index” enrollment  visit</a:t>
            </a:r>
          </a:p>
          <a:p>
            <a:pPr marL="971550" lvl="1" indent="-514350">
              <a:buFont typeface="+mj-lt"/>
              <a:buAutoNum type="arabicPeriod"/>
            </a:pPr>
            <a:r>
              <a:rPr lang="en-US" dirty="0" smtClean="0"/>
              <a:t>For all patients seen and for those who came to clinic (“engaged”)</a:t>
            </a:r>
          </a:p>
          <a:p>
            <a:pPr marL="971550" lvl="1" indent="-514350">
              <a:buFont typeface="+mj-lt"/>
              <a:buAutoNum type="arabicPeriod"/>
            </a:pPr>
            <a:r>
              <a:rPr lang="en-US" dirty="0" smtClean="0"/>
              <a:t>For just asthma-related diagnosis codes and for all hospital encounters </a:t>
            </a:r>
          </a:p>
          <a:p>
            <a:r>
              <a:rPr lang="en-US" dirty="0" smtClean="0"/>
              <a:t>We could not evaluate non-CHOR encounters or medication costs</a:t>
            </a:r>
          </a:p>
          <a:p>
            <a:pPr marL="0" indent="0">
              <a:buNone/>
            </a:pPr>
            <a:endParaRPr lang="en-US" sz="1200" dirty="0" smtClean="0"/>
          </a:p>
          <a:p>
            <a:pPr marL="0" indent="0">
              <a:buNone/>
            </a:pPr>
            <a:r>
              <a:rPr lang="en-US" sz="1200" dirty="0" smtClean="0"/>
              <a:t>That’s it from here.  I look forward to answering your questions at the conclusion of the webinar.</a:t>
            </a:r>
          </a:p>
        </p:txBody>
      </p:sp>
    </p:spTree>
    <p:extLst>
      <p:ext uri="{BB962C8B-B14F-4D97-AF65-F5344CB8AC3E}">
        <p14:creationId xmlns:p14="http://schemas.microsoft.com/office/powerpoint/2010/main" val="2755774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t>Tracey’s 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Our</a:t>
            </a:r>
            <a:r>
              <a:rPr lang="en-US" baseline="0" dirty="0" smtClean="0"/>
              <a:t> next speaker is Bridget Burke from Health Care Service Corporation.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Bridget is joining us from Chicago, IL although the program itself serves 5 states – Illinois, Montana, New Mexico, Oklahoma, and Texas.</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HCSC is the winner of the 2017 National Environmental Leadership Award in Asthma Management in the Health Plan Category.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28</a:t>
            </a:fld>
            <a:endParaRPr lang="en-US" altLang="en-US" dirty="0"/>
          </a:p>
        </p:txBody>
      </p:sp>
    </p:spTree>
    <p:extLst>
      <p:ext uri="{BB962C8B-B14F-4D97-AF65-F5344CB8AC3E}">
        <p14:creationId xmlns:p14="http://schemas.microsoft.com/office/powerpoint/2010/main" val="3252532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DFE436F0-C48F-9C49-8701-CC29FF3BA7BD}" type="slidenum">
              <a:rPr lang="en-US" smtClean="0"/>
              <a:pPr/>
              <a:t>29</a:t>
            </a:fld>
            <a:endParaRPr lang="en-US" dirty="0"/>
          </a:p>
        </p:txBody>
      </p:sp>
    </p:spTree>
    <p:extLst>
      <p:ext uri="{BB962C8B-B14F-4D97-AF65-F5344CB8AC3E}">
        <p14:creationId xmlns:p14="http://schemas.microsoft.com/office/powerpoint/2010/main" val="8847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spcBef>
                <a:spcPct val="0"/>
              </a:spcBef>
            </a:pPr>
            <a:r>
              <a:rPr lang="en-US" altLang="en-US" b="1" i="1" dirty="0"/>
              <a:t>Tracey’s Talking Points:</a:t>
            </a:r>
          </a:p>
          <a:p>
            <a:pPr defTabSz="912813">
              <a:spcBef>
                <a:spcPct val="0"/>
              </a:spcBef>
            </a:pPr>
            <a:endParaRPr lang="en-US" altLang="en-US" dirty="0"/>
          </a:p>
          <a:p>
            <a:pPr marL="173736" indent="-173736" defTabSz="912813">
              <a:spcBef>
                <a:spcPct val="0"/>
              </a:spcBef>
              <a:buFont typeface="Arial" panose="020B0604020202020204" pitchFamily="34" charset="0"/>
              <a:buChar char="•"/>
            </a:pPr>
            <a:r>
              <a:rPr lang="en-US" altLang="en-US" dirty="0"/>
              <a:t>Our Q&amp;A will take place on the Discussion Forum on AsthmaCommunityNetwork.org. </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see the discussion forum directly, please click the link that we just sent you via the chat function.</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To ask questions, you must first be a member of AsthmaCommunityNetwork.org, so please take a minute to join so that you can post questions throughout the webinar—it is a simple and quick process. The Site Administrator will be approving memberships as they are submitted.</a:t>
            </a:r>
          </a:p>
          <a:p>
            <a:pPr marL="173736" indent="-173736" defTabSz="912813" eaLnBrk="1" hangingPunct="1">
              <a:spcBef>
                <a:spcPct val="0"/>
              </a:spcBef>
              <a:buFont typeface="Arial" panose="020B0604020202020204" pitchFamily="34" charset="0"/>
              <a:buChar char="•"/>
            </a:pPr>
            <a:endParaRPr lang="en-US" altLang="en-US" dirty="0"/>
          </a:p>
          <a:p>
            <a:pPr marL="173736" indent="-173736" defTabSz="912813" eaLnBrk="1" hangingPunct="1">
              <a:spcBef>
                <a:spcPct val="0"/>
              </a:spcBef>
              <a:buFont typeface="Arial" panose="020B0604020202020204" pitchFamily="34" charset="0"/>
              <a:buChar char="•"/>
            </a:pPr>
            <a:r>
              <a:rPr lang="en-US" altLang="en-US" dirty="0"/>
              <a:t>After the Q&amp;A period is closed, please visit the Discussion Forum often to see other contributions as well as to make your own!</a:t>
            </a:r>
          </a:p>
          <a:p>
            <a:pPr defTabSz="912813">
              <a:spcBef>
                <a:spcPct val="0"/>
              </a:spcBef>
            </a:pPr>
            <a:endParaRPr lang="en-US" altLang="en-US" dirty="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B643E-F7EB-4751-84D0-02001AEC24CE}"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652276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30</a:t>
            </a:fld>
            <a:endParaRPr lang="en-US" dirty="0"/>
          </a:p>
        </p:txBody>
      </p:sp>
    </p:spTree>
    <p:extLst>
      <p:ext uri="{BB962C8B-B14F-4D97-AF65-F5344CB8AC3E}">
        <p14:creationId xmlns:p14="http://schemas.microsoft.com/office/powerpoint/2010/main" val="347655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31</a:t>
            </a:fld>
            <a:endParaRPr lang="en-US" dirty="0"/>
          </a:p>
        </p:txBody>
      </p:sp>
    </p:spTree>
    <p:extLst>
      <p:ext uri="{BB962C8B-B14F-4D97-AF65-F5344CB8AC3E}">
        <p14:creationId xmlns:p14="http://schemas.microsoft.com/office/powerpoint/2010/main" val="2825364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32</a:t>
            </a:fld>
            <a:endParaRPr lang="en-US" dirty="0"/>
          </a:p>
        </p:txBody>
      </p:sp>
    </p:spTree>
    <p:extLst>
      <p:ext uri="{BB962C8B-B14F-4D97-AF65-F5344CB8AC3E}">
        <p14:creationId xmlns:p14="http://schemas.microsoft.com/office/powerpoint/2010/main" val="4089212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33</a:t>
            </a:fld>
            <a:endParaRPr lang="en-US" dirty="0"/>
          </a:p>
        </p:txBody>
      </p:sp>
    </p:spTree>
    <p:extLst>
      <p:ext uri="{BB962C8B-B14F-4D97-AF65-F5344CB8AC3E}">
        <p14:creationId xmlns:p14="http://schemas.microsoft.com/office/powerpoint/2010/main" val="799846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34</a:t>
            </a:fld>
            <a:endParaRPr lang="en-US" dirty="0"/>
          </a:p>
        </p:txBody>
      </p:sp>
    </p:spTree>
    <p:extLst>
      <p:ext uri="{BB962C8B-B14F-4D97-AF65-F5344CB8AC3E}">
        <p14:creationId xmlns:p14="http://schemas.microsoft.com/office/powerpoint/2010/main" val="708635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35</a:t>
            </a:fld>
            <a:endParaRPr lang="en-US" dirty="0"/>
          </a:p>
        </p:txBody>
      </p:sp>
    </p:spTree>
    <p:extLst>
      <p:ext uri="{BB962C8B-B14F-4D97-AF65-F5344CB8AC3E}">
        <p14:creationId xmlns:p14="http://schemas.microsoft.com/office/powerpoint/2010/main" val="3208592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36</a:t>
            </a:fld>
            <a:endParaRPr lang="en-US" dirty="0"/>
          </a:p>
        </p:txBody>
      </p:sp>
    </p:spTree>
    <p:extLst>
      <p:ext uri="{BB962C8B-B14F-4D97-AF65-F5344CB8AC3E}">
        <p14:creationId xmlns:p14="http://schemas.microsoft.com/office/powerpoint/2010/main" val="1082663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37</a:t>
            </a:fld>
            <a:endParaRPr lang="en-US" dirty="0"/>
          </a:p>
        </p:txBody>
      </p:sp>
    </p:spTree>
    <p:extLst>
      <p:ext uri="{BB962C8B-B14F-4D97-AF65-F5344CB8AC3E}">
        <p14:creationId xmlns:p14="http://schemas.microsoft.com/office/powerpoint/2010/main" val="3763693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38</a:t>
            </a:fld>
            <a:endParaRPr lang="en-US" dirty="0"/>
          </a:p>
        </p:txBody>
      </p:sp>
    </p:spTree>
    <p:extLst>
      <p:ext uri="{BB962C8B-B14F-4D97-AF65-F5344CB8AC3E}">
        <p14:creationId xmlns:p14="http://schemas.microsoft.com/office/powerpoint/2010/main" val="3067088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dirty="0" smtClean="0"/>
              <a:t>Tracey’s 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Our</a:t>
            </a:r>
            <a:r>
              <a:rPr lang="en-US" baseline="0" dirty="0" smtClean="0"/>
              <a:t> next speaker is Amelia Fay-Berquist. She is the Healthy Breathing Program Manager from Esperanza Community Housing in Los Angeles, California.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Esperanza Community Housing is the winner of the 2017 National Environmental Leadership Award in Asthma Management in the Community</a:t>
            </a:r>
            <a:r>
              <a:rPr lang="en-US" baseline="0" dirty="0" smtClean="0"/>
              <a:t> in Action </a:t>
            </a:r>
            <a:r>
              <a:rPr lang="en-US" dirty="0" smtClean="0"/>
              <a:t>Category.</a:t>
            </a:r>
          </a:p>
          <a:p>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39</a:t>
            </a:fld>
            <a:endParaRPr lang="en-US" altLang="en-US" dirty="0"/>
          </a:p>
        </p:txBody>
      </p:sp>
    </p:spTree>
    <p:extLst>
      <p:ext uri="{BB962C8B-B14F-4D97-AF65-F5344CB8AC3E}">
        <p14:creationId xmlns:p14="http://schemas.microsoft.com/office/powerpoint/2010/main" val="340581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i="1" dirty="0" smtClean="0"/>
              <a:t>Tracey’s Talking Points:</a:t>
            </a:r>
            <a:endParaRPr lang="en-US" dirty="0" smtClean="0"/>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Our plan for today is to </a:t>
            </a:r>
            <a:r>
              <a:rPr lang="en-US" baseline="0" dirty="0" smtClean="0"/>
              <a:t>talk about </a:t>
            </a:r>
            <a:r>
              <a:rPr lang="en-US" dirty="0" smtClean="0"/>
              <a:t>the National Environmental Leadership Award in Asthma Management. I will begin by presenting information</a:t>
            </a:r>
            <a:r>
              <a:rPr lang="en-US" baseline="0" dirty="0" smtClean="0"/>
              <a:t> about the Awards Program and a framework that m</a:t>
            </a:r>
            <a:r>
              <a:rPr lang="en-US" dirty="0" smtClean="0"/>
              <a:t>any of our award winners have used, EPA’s System for Delivering High Quality Asthma Care. </a:t>
            </a:r>
          </a:p>
          <a:p>
            <a:pPr marL="171450" indent="-171450" eaLnBrk="1" fontAlgn="auto" hangingPunct="1">
              <a:spcBef>
                <a:spcPts val="0"/>
              </a:spcBef>
              <a:spcAft>
                <a:spcPts val="0"/>
              </a:spcAft>
              <a:buFont typeface="Arial" pitchFamily="34" charset="0"/>
              <a:buChar char="•"/>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Then our 2017 award winners will tell us about their programs and the outstanding results they have achieved. </a:t>
            </a:r>
          </a:p>
          <a:p>
            <a:pPr eaLnBrk="1" fontAlgn="auto" hangingPunct="1">
              <a:spcBef>
                <a:spcPts val="0"/>
              </a:spcBef>
              <a:spcAft>
                <a:spcPts val="0"/>
              </a:spcAft>
              <a:buFont typeface="Arial" pitchFamily="34" charset="0"/>
              <a:buNone/>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After the webinar, each of our presenters will be available on AsthmaCommunityNetwork.org for 30 minutes to respond to your questions.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None/>
              <a:defRPr/>
            </a:pPr>
            <a:endParaRPr lang="en-US" i="1" dirty="0" smtClean="0"/>
          </a:p>
          <a:p>
            <a:pPr eaLnBrk="1" fontAlgn="auto" hangingPunct="1">
              <a:spcBef>
                <a:spcPts val="0"/>
              </a:spcBef>
              <a:spcAft>
                <a:spcPts val="0"/>
              </a:spcAft>
              <a:buFont typeface="Arial" pitchFamily="34" charset="0"/>
              <a:buNone/>
              <a:defRPr/>
            </a:pPr>
            <a:endParaRPr lang="en-US" i="1" dirty="0" smtClean="0"/>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44D2C2-7F7A-4BBB-8A6E-0B64E4ABAFE6}"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958011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Comprehensive approach to community here at Esperanza Community</a:t>
            </a:r>
            <a:r>
              <a:rPr lang="en-US" baseline="0" dirty="0" smtClean="0"/>
              <a:t> Housing Corporation!</a:t>
            </a:r>
            <a:endParaRPr lang="en-US" dirty="0" smtClean="0"/>
          </a:p>
          <a:p>
            <a:pPr marL="228600" indent="-228600">
              <a:buAutoNum type="arabicPeriod"/>
            </a:pPr>
            <a:r>
              <a:rPr lang="en-US" dirty="0" smtClean="0"/>
              <a:t>Esperanza Community Housing Corporation</a:t>
            </a:r>
          </a:p>
          <a:p>
            <a:pPr marL="685800" lvl="1" indent="-228600">
              <a:buAutoNum type="arabicPeriod"/>
            </a:pPr>
            <a:r>
              <a:rPr lang="en-US" dirty="0" smtClean="0"/>
              <a:t>Founded in 1989</a:t>
            </a:r>
          </a:p>
          <a:p>
            <a:pPr marL="685800" lvl="1" indent="-228600">
              <a:buAutoNum type="arabicPeriod"/>
            </a:pPr>
            <a:r>
              <a:rPr lang="en-US" dirty="0" smtClean="0"/>
              <a:t>Community Health Promotion through direct</a:t>
            </a:r>
            <a:r>
              <a:rPr lang="en-US" baseline="0" dirty="0" smtClean="0"/>
              <a:t> services</a:t>
            </a:r>
          </a:p>
          <a:p>
            <a:pPr marL="1143000" lvl="2" indent="-228600">
              <a:buAutoNum type="arabicPeriod"/>
            </a:pPr>
            <a:r>
              <a:rPr lang="en-US" baseline="0" dirty="0" smtClean="0"/>
              <a:t>Annual Community Health Promoter training</a:t>
            </a:r>
          </a:p>
          <a:p>
            <a:pPr marL="1143000" lvl="2" indent="-228600">
              <a:buAutoNum type="arabicPeriod"/>
            </a:pPr>
            <a:r>
              <a:rPr lang="en-US" baseline="0" dirty="0" smtClean="0"/>
              <a:t>Healthy Homes Program</a:t>
            </a:r>
          </a:p>
          <a:p>
            <a:pPr marL="1143000" lvl="2" indent="-228600">
              <a:buAutoNum type="arabicPeriod"/>
            </a:pPr>
            <a:r>
              <a:rPr lang="en-US" baseline="0" dirty="0" smtClean="0"/>
              <a:t>Healthy Breathing Program</a:t>
            </a:r>
          </a:p>
          <a:p>
            <a:pPr marL="1143000" lvl="2" indent="-228600">
              <a:buAutoNum type="arabicPeriod"/>
            </a:pPr>
            <a:r>
              <a:rPr lang="en-US" baseline="0" dirty="0" smtClean="0"/>
              <a:t>People Not Pozos</a:t>
            </a:r>
          </a:p>
          <a:p>
            <a:pPr marL="1143000" lvl="2" indent="-228600">
              <a:buAutoNum type="arabicPeriod"/>
            </a:pPr>
            <a:r>
              <a:rPr lang="en-US" baseline="0" dirty="0" smtClean="0"/>
              <a:t>Lantermann</a:t>
            </a:r>
          </a:p>
          <a:p>
            <a:pPr marL="685800" lvl="1" indent="-228600">
              <a:buFont typeface="+mj-lt"/>
              <a:buAutoNum type="arabicPeriod"/>
            </a:pPr>
            <a:r>
              <a:rPr lang="en-US" dirty="0" smtClean="0"/>
              <a:t>Community</a:t>
            </a:r>
            <a:r>
              <a:rPr lang="en-US" baseline="0" dirty="0" smtClean="0"/>
              <a:t> Health Promotion through policy</a:t>
            </a:r>
          </a:p>
          <a:p>
            <a:pPr marL="1143000" lvl="2" indent="-228600">
              <a:buFont typeface="+mj-lt"/>
              <a:buAutoNum type="arabicPeriod"/>
            </a:pPr>
            <a:r>
              <a:rPr lang="en-US" baseline="0" dirty="0" smtClean="0"/>
              <a:t>UNIDAD: United Neighbors in Defense Against Displacement </a:t>
            </a:r>
          </a:p>
          <a:p>
            <a:pPr marL="1143000" lvl="2" indent="-228600">
              <a:buFont typeface="+mj-lt"/>
              <a:buAutoNum type="arabicPeriod"/>
            </a:pPr>
            <a:r>
              <a:rPr lang="en-US" baseline="0" dirty="0" smtClean="0"/>
              <a:t>STAND-LA: Stand Together Against Neighborhood Drilling</a:t>
            </a:r>
          </a:p>
          <a:p>
            <a:pPr marL="1143000" lvl="2" indent="-228600">
              <a:buFont typeface="+mj-lt"/>
              <a:buAutoNum type="arabicPeriod"/>
            </a:pPr>
            <a:r>
              <a:rPr lang="en-US" baseline="0" dirty="0" smtClean="0"/>
              <a:t>ACT-LA: Local ordinances</a:t>
            </a:r>
          </a:p>
          <a:p>
            <a:pPr marL="1143000" lvl="2" indent="-228600">
              <a:buFont typeface="+mj-lt"/>
              <a:buAutoNum type="arabicPeriod"/>
            </a:pPr>
            <a:r>
              <a:rPr lang="en-US" baseline="0" dirty="0" smtClean="0"/>
              <a:t>HIA and Reef Development</a:t>
            </a:r>
          </a:p>
          <a:p>
            <a:pPr marL="685800" lvl="1" indent="-228600">
              <a:buFont typeface="+mj-lt"/>
              <a:buAutoNum type="arabicPeriod"/>
            </a:pPr>
            <a:r>
              <a:rPr lang="en-US" baseline="0" dirty="0" smtClean="0"/>
              <a:t>Affordable Housing Owner</a:t>
            </a:r>
          </a:p>
          <a:p>
            <a:pPr marL="1143000" lvl="2" indent="-228600">
              <a:buFont typeface="+mj-lt"/>
              <a:buAutoNum type="arabicPeriod"/>
            </a:pPr>
            <a:r>
              <a:rPr lang="en-US" baseline="0" dirty="0" smtClean="0"/>
              <a:t>9 buildings in South Los Angeles</a:t>
            </a:r>
            <a:endParaRPr lang="en-US" dirty="0" smtClean="0"/>
          </a:p>
        </p:txBody>
      </p:sp>
      <p:sp>
        <p:nvSpPr>
          <p:cNvPr id="4" name="Slide Number Placeholder 3"/>
          <p:cNvSpPr>
            <a:spLocks noGrp="1"/>
          </p:cNvSpPr>
          <p:nvPr>
            <p:ph type="sldNum" sz="quarter" idx="10"/>
          </p:nvPr>
        </p:nvSpPr>
        <p:spPr/>
        <p:txBody>
          <a:bodyPr/>
          <a:lstStyle/>
          <a:p>
            <a:fld id="{00C57551-F48D-9142-ACE4-835CA73C6706}" type="slidenum">
              <a:rPr lang="en-US" smtClean="0"/>
              <a:t>40</a:t>
            </a:fld>
            <a:endParaRPr lang="en-US" dirty="0"/>
          </a:p>
        </p:txBody>
      </p:sp>
    </p:spTree>
    <p:extLst>
      <p:ext uri="{BB962C8B-B14F-4D97-AF65-F5344CB8AC3E}">
        <p14:creationId xmlns:p14="http://schemas.microsoft.com/office/powerpoint/2010/main" val="2993727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FE436F0-C48F-9C49-8701-CC29FF3BA7BD}" type="slidenum">
              <a:rPr lang="en-US" smtClean="0"/>
              <a:pPr/>
              <a:t>41</a:t>
            </a:fld>
            <a:endParaRPr lang="en-US" dirty="0"/>
          </a:p>
        </p:txBody>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Healthy Breathing history</a:t>
            </a:r>
          </a:p>
          <a:p>
            <a:pPr marL="685800" lvl="1" indent="-228600">
              <a:buFont typeface="+mj-lt"/>
              <a:buAutoNum type="arabicPeriod"/>
            </a:pPr>
            <a:r>
              <a:rPr lang="en-US" baseline="0" dirty="0" smtClean="0"/>
              <a:t>1998 Healthy Homes Program begins w/ HUD outreach grants</a:t>
            </a:r>
          </a:p>
          <a:p>
            <a:pPr marL="1143000" lvl="2" indent="-228600">
              <a:buFont typeface="+mj-lt"/>
              <a:buAutoNum type="arabicPeriod"/>
            </a:pPr>
            <a:r>
              <a:rPr lang="en-US" baseline="0" dirty="0" smtClean="0"/>
              <a:t>Work with a specific census tract that was a “lead hot zone”</a:t>
            </a:r>
          </a:p>
          <a:p>
            <a:pPr marL="1143000" lvl="2" indent="-228600">
              <a:buFont typeface="+mj-lt"/>
              <a:buAutoNum type="arabicPeriod"/>
            </a:pPr>
            <a:r>
              <a:rPr lang="en-US" baseline="0" dirty="0" smtClean="0"/>
              <a:t>But promotoras </a:t>
            </a:r>
            <a:r>
              <a:rPr lang="en-US" i="1" baseline="0" dirty="0" smtClean="0"/>
              <a:t>always</a:t>
            </a:r>
            <a:r>
              <a:rPr lang="en-US" i="0" baseline="0" dirty="0" smtClean="0"/>
              <a:t> address more than just lead in the home and with asthma as a condition that is caused and exacerbated by the indoor environment, asthma was being tackled by our promotoras 20 years ago even if data wasn’t being collected on that particular issue;</a:t>
            </a:r>
            <a:endParaRPr lang="en-US" dirty="0" smtClean="0"/>
          </a:p>
          <a:p>
            <a:pPr marL="685800" lvl="1" indent="-228600">
              <a:buFont typeface="+mj-lt"/>
              <a:buAutoNum type="arabicPeriod"/>
            </a:pPr>
            <a:r>
              <a:rPr lang="en-US" dirty="0" smtClean="0"/>
              <a:t>2011: ECHC recipient of American Recovery</a:t>
            </a:r>
            <a:r>
              <a:rPr lang="en-US" baseline="0" dirty="0" smtClean="0"/>
              <a:t> &amp; Reinvestment Act (ARRA) HUD grant for our Healthy Homes Program;</a:t>
            </a:r>
          </a:p>
          <a:p>
            <a:pPr marL="1143000" lvl="2" indent="-228600">
              <a:buFont typeface="+mj-lt"/>
              <a:buAutoNum type="arabicPeriod"/>
            </a:pPr>
            <a:r>
              <a:rPr lang="en-US" baseline="0" dirty="0" smtClean="0"/>
              <a:t>First time ECHC targets asthmatics and the in-home triggers as a healthy homes issue;</a:t>
            </a:r>
          </a:p>
          <a:p>
            <a:pPr marL="685800" lvl="1" indent="-228600">
              <a:buFont typeface="+mj-lt"/>
              <a:buAutoNum type="arabicPeriod"/>
            </a:pPr>
            <a:r>
              <a:rPr lang="en-US" baseline="0" dirty="0" smtClean="0"/>
              <a:t>HHs team noticed big ED reduction in the data</a:t>
            </a:r>
          </a:p>
          <a:p>
            <a:pPr marL="1143000" lvl="2" indent="-228600">
              <a:buFont typeface="+mj-lt"/>
              <a:buAutoNum type="arabicPeriod"/>
            </a:pPr>
            <a:r>
              <a:rPr lang="en-US" baseline="0" dirty="0" smtClean="0"/>
              <a:t>HH team f/u’d with the families to ask what they believed were the driving forces behind their reduction in ED use</a:t>
            </a:r>
          </a:p>
          <a:p>
            <a:pPr marL="1600200" lvl="3" indent="-228600">
              <a:buFont typeface="+mj-lt"/>
              <a:buAutoNum type="arabicPeriod"/>
            </a:pPr>
            <a:r>
              <a:rPr lang="en-US" baseline="0" dirty="0" smtClean="0"/>
              <a:t>Answer: In-home promotoras visits</a:t>
            </a:r>
          </a:p>
          <a:p>
            <a:pPr marL="2514600" lvl="5" indent="-228600">
              <a:buFont typeface="+mj-lt"/>
              <a:buAutoNum type="arabicPeriod"/>
            </a:pPr>
            <a:endParaRPr lang="en-US" baseline="0" dirty="0" smtClean="0"/>
          </a:p>
          <a:p>
            <a:pPr marL="228600" lvl="0" indent="-228600">
              <a:buFont typeface="+mj-lt"/>
              <a:buAutoNum type="arabicPeriod"/>
            </a:pPr>
            <a:endParaRPr lang="en-US" dirty="0" smtClean="0"/>
          </a:p>
          <a:p>
            <a:endParaRPr lang="en-US" dirty="0"/>
          </a:p>
        </p:txBody>
      </p:sp>
    </p:spTree>
    <p:extLst>
      <p:ext uri="{BB962C8B-B14F-4D97-AF65-F5344CB8AC3E}">
        <p14:creationId xmlns:p14="http://schemas.microsoft.com/office/powerpoint/2010/main" val="1746284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228600" lvl="0" indent="-228600">
              <a:buFont typeface="+mj-lt"/>
              <a:buAutoNum type="arabicPeriod"/>
            </a:pPr>
            <a:r>
              <a:rPr lang="en-US" baseline="0" dirty="0" smtClean="0"/>
              <a:t>Healthy Breathing Pilot Project</a:t>
            </a:r>
          </a:p>
          <a:p>
            <a:pPr marL="685800" lvl="1" indent="-228600">
              <a:buFont typeface="+mj-lt"/>
              <a:buAutoNum type="arabicPeriod"/>
            </a:pPr>
            <a:r>
              <a:rPr lang="en-US" baseline="0" dirty="0" smtClean="0"/>
              <a:t>Three-year Unihealth-funded grant to partner with California Hospital Medical Center, Eisner Pediatric &amp; Family Medical Center, St. John’s Well Child &amp; Family Clinic (FQHC)</a:t>
            </a:r>
          </a:p>
          <a:p>
            <a:pPr marL="1143000" lvl="2" indent="-228600">
              <a:buFont typeface="+mj-lt"/>
              <a:buAutoNum type="arabicPeriod"/>
            </a:pPr>
            <a:r>
              <a:rPr lang="en-US" baseline="0" dirty="0" smtClean="0"/>
              <a:t>ECHC received referrals from ED for every pediatric asthmatic that came in for care;</a:t>
            </a:r>
          </a:p>
          <a:p>
            <a:pPr marL="1143000" lvl="2" indent="-228600">
              <a:buFont typeface="+mj-lt"/>
              <a:buAutoNum type="arabicPeriod"/>
            </a:pPr>
            <a:r>
              <a:rPr lang="en-US" baseline="0" dirty="0" smtClean="0"/>
              <a:t>Community Health Promoters dispatched to the family</a:t>
            </a:r>
          </a:p>
          <a:p>
            <a:pPr marL="1143000" lvl="2" indent="-228600">
              <a:buFont typeface="+mj-lt"/>
              <a:buAutoNum type="arabicPeriod"/>
            </a:pPr>
            <a:r>
              <a:rPr lang="en-US" baseline="0" dirty="0" smtClean="0"/>
              <a:t>12-month enrollment in the Healthy Breathing Program</a:t>
            </a:r>
          </a:p>
          <a:p>
            <a:pPr marL="1600200" lvl="3" indent="-228600">
              <a:buFont typeface="+mj-lt"/>
              <a:buAutoNum type="arabicPeriod"/>
            </a:pPr>
            <a:r>
              <a:rPr lang="en-US" baseline="0" dirty="0" smtClean="0"/>
              <a:t>4 visits over enrollment</a:t>
            </a:r>
          </a:p>
          <a:p>
            <a:pPr marL="2057400" marR="0" lvl="4"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1</a:t>
            </a:r>
            <a:r>
              <a:rPr lang="en-US" baseline="30000" dirty="0" smtClean="0"/>
              <a:t>st</a:t>
            </a:r>
            <a:r>
              <a:rPr lang="en-US" baseline="0" dirty="0" smtClean="0"/>
              <a:t> visit the most critical</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Since I wasn’t here during this pilot, I want to recognize Ashley Kissinger, who was the PM of this pilot and Consuelo Pernia and Maria Bejarano, two of our CHPs still on the HB team, who were promotoras during the pilot.</a:t>
            </a:r>
          </a:p>
          <a:p>
            <a:pPr marL="228600" lvl="0" indent="-228600">
              <a:buFont typeface="+mj-lt"/>
              <a:buAutoNum type="arabicPeriod"/>
            </a:pPr>
            <a:r>
              <a:rPr lang="en-US" baseline="0" dirty="0" smtClean="0"/>
              <a:t>GOALS: </a:t>
            </a:r>
          </a:p>
          <a:p>
            <a:pPr marL="685800" lvl="1" indent="-228600">
              <a:buFont typeface="+mj-lt"/>
              <a:buAutoNum type="arabicPeriod"/>
            </a:pPr>
            <a:r>
              <a:rPr lang="en-US" baseline="0" dirty="0" smtClean="0"/>
              <a:t>Reduce ED</a:t>
            </a:r>
            <a:r>
              <a:rPr lang="en-US" dirty="0" smtClean="0">
                <a:effectLst/>
                <a:ea typeface="Calibri" panose="020F0502020204030204" pitchFamily="34" charset="0"/>
                <a:cs typeface="Calibri" panose="020F0502020204030204" pitchFamily="34" charset="0"/>
              </a:rPr>
              <a:t> Emergency Department (ED) use by pediatric asthmatics </a:t>
            </a:r>
            <a:r>
              <a:rPr lang="en-US" dirty="0" smtClean="0">
                <a:ea typeface="Calibri" panose="020F0502020204030204" pitchFamily="34" charset="0"/>
                <a:cs typeface="Calibri" panose="020F0502020204030204" pitchFamily="34" charset="0"/>
              </a:rPr>
              <a:t>in South Los Angeles;</a:t>
            </a:r>
          </a:p>
          <a:p>
            <a:pPr marL="685800" lvl="1" indent="-228600">
              <a:buFont typeface="+mj-lt"/>
              <a:buAutoNum type="arabicPeriod"/>
            </a:pPr>
            <a:r>
              <a:rPr lang="en-US" dirty="0" smtClean="0">
                <a:ea typeface="Calibri" panose="020F0502020204030204" pitchFamily="34" charset="0"/>
                <a:cs typeface="Calibri" panose="020F0502020204030204" pitchFamily="34" charset="0"/>
              </a:rPr>
              <a:t>Increase control of asthma by pediatric asthmatics in South Los Angeles;</a:t>
            </a:r>
          </a:p>
          <a:p>
            <a:pPr marL="685800" lvl="1" indent="-228600">
              <a:buFont typeface="+mj-lt"/>
              <a:buAutoNum type="arabicPeriod"/>
            </a:pPr>
            <a:r>
              <a:rPr lang="en-US" dirty="0" smtClean="0">
                <a:ea typeface="Calibri" panose="020F0502020204030204" pitchFamily="34" charset="0"/>
                <a:cs typeface="Calibri" panose="020F0502020204030204" pitchFamily="34" charset="0"/>
              </a:rPr>
              <a:t>Ensure</a:t>
            </a:r>
            <a:r>
              <a:rPr lang="en-US" baseline="0" dirty="0" smtClean="0">
                <a:ea typeface="Calibri" panose="020F0502020204030204" pitchFamily="34" charset="0"/>
                <a:cs typeface="Calibri" panose="020F0502020204030204" pitchFamily="34" charset="0"/>
              </a:rPr>
              <a:t> asthmatics have a medical home</a:t>
            </a:r>
            <a:r>
              <a:rPr lang="en-US" baseline="0" dirty="0" smtClean="0">
                <a:ea typeface="+mn-ea"/>
                <a:cs typeface="+mn-cs"/>
              </a:rPr>
              <a:t> for consistent, on-going asthma care;</a:t>
            </a:r>
          </a:p>
          <a:p>
            <a:pPr marL="685800" lvl="1" indent="-228600">
              <a:buFont typeface="+mj-lt"/>
              <a:buAutoNum type="arabicPeriod"/>
            </a:pPr>
            <a:r>
              <a:rPr lang="en-US" baseline="0" dirty="0" smtClean="0">
                <a:ea typeface="+mn-ea"/>
                <a:cs typeface="+mn-cs"/>
              </a:rPr>
              <a:t>Grow the evidence base of the impact of in-home asthma programming</a:t>
            </a:r>
            <a:endParaRPr lang="en-US" baseline="0" dirty="0" smtClean="0"/>
          </a:p>
          <a:p>
            <a:pPr marL="228600" indent="-228600">
              <a:buFont typeface="+mj-lt"/>
              <a:buAutoNum type="arabicPeriod"/>
            </a:pPr>
            <a:r>
              <a:rPr lang="en-US" dirty="0" smtClean="0"/>
              <a:t>HOW</a:t>
            </a:r>
            <a:r>
              <a:rPr lang="en-US" baseline="0" dirty="0" smtClean="0"/>
              <a:t> DID WE DO THIS? </a:t>
            </a:r>
          </a:p>
          <a:p>
            <a:pPr marL="685800" lvl="1" indent="-228600">
              <a:buFont typeface="+mj-lt"/>
              <a:buAutoNum type="arabicPeriod"/>
            </a:pPr>
            <a:r>
              <a:rPr lang="en-US" dirty="0" smtClean="0"/>
              <a:t>Asthma</a:t>
            </a:r>
            <a:r>
              <a:rPr lang="en-US" baseline="0" dirty="0" smtClean="0"/>
              <a:t> education</a:t>
            </a:r>
          </a:p>
          <a:p>
            <a:pPr marL="1143000" lvl="2" indent="-228600">
              <a:buAutoNum type="arabicPeriod"/>
            </a:pPr>
            <a:r>
              <a:rPr lang="en-US" baseline="0" dirty="0" smtClean="0"/>
              <a:t>Physiology of asthma</a:t>
            </a:r>
          </a:p>
          <a:p>
            <a:pPr marL="1143000" lvl="2" indent="-228600">
              <a:buAutoNum type="arabicPeriod"/>
            </a:pPr>
            <a:r>
              <a:rPr lang="en-US" baseline="0" dirty="0" smtClean="0"/>
              <a:t>Proper medication administration</a:t>
            </a:r>
          </a:p>
          <a:p>
            <a:pPr marL="685800" lvl="1" indent="-228600">
              <a:buAutoNum type="arabicPeriod"/>
            </a:pPr>
            <a:r>
              <a:rPr lang="en-US" baseline="0" dirty="0" smtClean="0"/>
              <a:t>Environmental assessment</a:t>
            </a:r>
          </a:p>
          <a:p>
            <a:pPr marL="1143000" lvl="2" indent="-228600">
              <a:buAutoNum type="arabicPeriod"/>
            </a:pPr>
            <a:r>
              <a:rPr lang="en-US" baseline="0" dirty="0" smtClean="0"/>
              <a:t>Visual inspection of the home</a:t>
            </a:r>
          </a:p>
          <a:p>
            <a:pPr marL="1600200" lvl="3" indent="-228600">
              <a:buAutoNum type="arabicPeriod"/>
            </a:pPr>
            <a:r>
              <a:rPr lang="en-US" baseline="0" dirty="0" smtClean="0"/>
              <a:t>Cockroaches</a:t>
            </a:r>
          </a:p>
          <a:p>
            <a:pPr marL="1600200" lvl="3" indent="-228600">
              <a:buAutoNum type="arabicPeriod"/>
            </a:pPr>
            <a:r>
              <a:rPr lang="en-US" baseline="0" dirty="0" smtClean="0"/>
              <a:t>Mold</a:t>
            </a:r>
          </a:p>
          <a:p>
            <a:pPr marL="1600200" lvl="3" indent="-228600">
              <a:buAutoNum type="arabicPeriod"/>
            </a:pPr>
            <a:r>
              <a:rPr lang="en-US" baseline="0" dirty="0" smtClean="0"/>
              <a:t>Heavy dust</a:t>
            </a:r>
          </a:p>
          <a:p>
            <a:pPr marL="685800" lvl="1" indent="-228600">
              <a:buAutoNum type="arabicPeriod"/>
            </a:pPr>
            <a:r>
              <a:rPr lang="en-US" baseline="0" dirty="0" smtClean="0"/>
              <a:t>Materials</a:t>
            </a:r>
          </a:p>
          <a:p>
            <a:pPr marL="1143000" lvl="2" indent="-228600">
              <a:buAutoNum type="arabicPeriod"/>
            </a:pPr>
            <a:r>
              <a:rPr lang="en-US" baseline="0" dirty="0" smtClean="0"/>
              <a:t>Chamber/spacer</a:t>
            </a:r>
          </a:p>
          <a:p>
            <a:pPr marL="1143000" lvl="2" indent="-228600">
              <a:buAutoNum type="arabicPeriod"/>
            </a:pPr>
            <a:r>
              <a:rPr lang="en-US" baseline="0" dirty="0" smtClean="0"/>
              <a:t>Air filter</a:t>
            </a:r>
          </a:p>
          <a:p>
            <a:pPr marL="1143000" lvl="2" indent="-228600">
              <a:buAutoNum type="arabicPeriod"/>
            </a:pPr>
            <a:r>
              <a:rPr lang="en-US" baseline="0" dirty="0" smtClean="0"/>
              <a:t>Hepa-filter vacuum</a:t>
            </a:r>
          </a:p>
          <a:p>
            <a:pPr marL="1143000" lvl="2" indent="-228600">
              <a:buAutoNum type="arabicPeriod"/>
            </a:pPr>
            <a:r>
              <a:rPr lang="en-US" baseline="0" dirty="0" smtClean="0"/>
              <a:t>Mattress and pillow covers</a:t>
            </a:r>
          </a:p>
          <a:p>
            <a:pPr marL="1143000" lvl="2" indent="-228600">
              <a:buAutoNum type="arabicPeriod"/>
            </a:pPr>
            <a:r>
              <a:rPr lang="en-US" baseline="0" dirty="0" smtClean="0"/>
              <a:t>Microfiber mops</a:t>
            </a:r>
          </a:p>
          <a:p>
            <a:pPr marL="1143000" lvl="2" indent="-228600">
              <a:buAutoNum type="arabicPeriod"/>
            </a:pPr>
            <a:r>
              <a:rPr lang="en-US" baseline="0" dirty="0" smtClean="0"/>
              <a:t>Lung-friendly cleaning bucket</a:t>
            </a:r>
          </a:p>
          <a:p>
            <a:pPr marL="1600200" lvl="3" indent="-228600">
              <a:buAutoNum type="arabicPeriod"/>
            </a:pPr>
            <a:r>
              <a:rPr lang="en-US" baseline="0" dirty="0" smtClean="0"/>
              <a:t>Hydrogen peroxide</a:t>
            </a:r>
          </a:p>
          <a:p>
            <a:pPr marL="1600200" lvl="3" indent="-228600">
              <a:buAutoNum type="arabicPeriod"/>
            </a:pPr>
            <a:r>
              <a:rPr lang="en-US" baseline="0" dirty="0" smtClean="0"/>
              <a:t>White vinegar</a:t>
            </a:r>
          </a:p>
          <a:p>
            <a:pPr marL="1600200" lvl="3" indent="-228600">
              <a:buAutoNum type="arabicPeriod"/>
            </a:pPr>
            <a:r>
              <a:rPr lang="en-US" baseline="0" dirty="0" smtClean="0"/>
              <a:t>Boric acid</a:t>
            </a:r>
          </a:p>
          <a:p>
            <a:pPr marL="1600200" lvl="3" indent="-228600">
              <a:buAutoNum type="arabicPeriod"/>
            </a:pPr>
            <a:r>
              <a:rPr lang="en-US" baseline="0" dirty="0" smtClean="0"/>
              <a:t>Baking soda</a:t>
            </a:r>
          </a:p>
          <a:p>
            <a:pPr marL="1600200" lvl="3" indent="-228600">
              <a:buAutoNum type="arabicPeriod"/>
            </a:pPr>
            <a:r>
              <a:rPr lang="en-US" baseline="0" dirty="0" smtClean="0"/>
              <a:t>Scrub brush, dust mask, microfiber towels</a:t>
            </a:r>
          </a:p>
          <a:p>
            <a:pPr marL="685800" lvl="1" indent="-228600">
              <a:buAutoNum type="arabicPeriod"/>
            </a:pPr>
            <a:r>
              <a:rPr lang="en-US" baseline="0" dirty="0" smtClean="0"/>
              <a:t>Resource referrals:</a:t>
            </a:r>
          </a:p>
          <a:p>
            <a:pPr marL="1143000" lvl="2" indent="-228600">
              <a:buAutoNum type="arabicPeriod"/>
            </a:pPr>
            <a:r>
              <a:rPr lang="en-US" baseline="0" dirty="0" smtClean="0"/>
              <a:t>FQHCs for those without a medical home</a:t>
            </a:r>
          </a:p>
          <a:p>
            <a:pPr marL="1600200" lvl="3" indent="-228600">
              <a:buAutoNum type="arabicPeriod"/>
            </a:pPr>
            <a:r>
              <a:rPr lang="en-US" baseline="0" dirty="0" smtClean="0"/>
              <a:t>Health insurance support for un- and underinsured patients</a:t>
            </a:r>
          </a:p>
          <a:p>
            <a:pPr marL="1143000" lvl="2" indent="-228600">
              <a:buAutoNum type="arabicPeriod"/>
            </a:pPr>
            <a:r>
              <a:rPr lang="en-US" baseline="0" dirty="0" smtClean="0"/>
              <a:t>Other CBOs ex. Housing rights, tenants’ rights, legal aid</a:t>
            </a:r>
          </a:p>
          <a:p>
            <a:pPr marL="1143000" lvl="2" indent="-228600">
              <a:buAutoNum type="arabicPeriod"/>
            </a:pPr>
            <a:r>
              <a:rPr lang="en-US" baseline="0" dirty="0" smtClean="0"/>
              <a:t>Government agencies ex. HCIDLA, LACDPH</a:t>
            </a:r>
          </a:p>
          <a:p>
            <a:pPr marL="685800" lvl="1" indent="-228600">
              <a:buAutoNum type="arabicPeriod"/>
            </a:pPr>
            <a:r>
              <a:rPr lang="en-US" baseline="0" dirty="0" smtClean="0"/>
              <a:t>Grow the evidence base through data collection!</a:t>
            </a:r>
          </a:p>
          <a:p>
            <a:pPr marL="1143000" lvl="2" indent="-228600">
              <a:buAutoNum type="arabicPeriod"/>
            </a:pPr>
            <a:r>
              <a:rPr lang="en-US" baseline="0" dirty="0" smtClean="0"/>
              <a:t>Robust survey that collected both the baseline data and the program impacts over the course of the 12-months and captured the broader narrative of the asthmatics’ history that enabled the promotoras to identify priority areas to focus upon and ensure the program was tailored specifically to them so that we had the greatest likelihood getting the asthma under control and successfully serving the child and their family.</a:t>
            </a:r>
          </a:p>
          <a:p>
            <a:pPr marL="1143000" lvl="2" indent="-228600">
              <a:buAutoNum type="arabicPeriod"/>
            </a:pPr>
            <a:endParaRPr lang="en-US" baseline="0" dirty="0" smtClean="0"/>
          </a:p>
          <a:p>
            <a:pPr marL="685800" lvl="1" indent="-228600">
              <a:buAutoNum type="arabicPeriod"/>
            </a:pPr>
            <a:endParaRPr lang="en-US" baseline="0" dirty="0" smtClean="0"/>
          </a:p>
          <a:p>
            <a:pPr marL="685800" lvl="1" indent="-228600">
              <a:buAutoNum type="arabicPeriod"/>
            </a:pPr>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42</a:t>
            </a:fld>
            <a:endParaRPr lang="en-US" altLang="en-US" dirty="0"/>
          </a:p>
        </p:txBody>
      </p:sp>
    </p:spTree>
    <p:extLst>
      <p:ext uri="{BB962C8B-B14F-4D97-AF65-F5344CB8AC3E}">
        <p14:creationId xmlns:p14="http://schemas.microsoft.com/office/powerpoint/2010/main" val="294678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43</a:t>
            </a:fld>
            <a:endParaRPr lang="en-US" altLang="en-US" dirty="0"/>
          </a:p>
        </p:txBody>
      </p:sp>
    </p:spTree>
    <p:extLst>
      <p:ext uri="{BB962C8B-B14F-4D97-AF65-F5344CB8AC3E}">
        <p14:creationId xmlns:p14="http://schemas.microsoft.com/office/powerpoint/2010/main" val="2585291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None/>
            </a:pPr>
            <a:r>
              <a:rPr lang="en-US" dirty="0" smtClean="0"/>
              <a:t>SO WHERE ARE WE NOW?</a:t>
            </a:r>
          </a:p>
          <a:p>
            <a:pPr marL="0" indent="0">
              <a:buNone/>
            </a:pPr>
            <a:r>
              <a:rPr lang="en-US" dirty="0" smtClean="0"/>
              <a:t>We are now in our 2</a:t>
            </a:r>
            <a:r>
              <a:rPr lang="en-US" baseline="30000" dirty="0" smtClean="0"/>
              <a:t>nd</a:t>
            </a:r>
            <a:r>
              <a:rPr lang="en-US" dirty="0" smtClean="0"/>
              <a:t> 3-year</a:t>
            </a:r>
            <a:r>
              <a:rPr lang="en-US" baseline="0" dirty="0" smtClean="0"/>
              <a:t> cycle of Healthy Breathing and we are now a permanent program!</a:t>
            </a:r>
            <a:endParaRPr lang="en-US" dirty="0" smtClean="0"/>
          </a:p>
          <a:p>
            <a:pPr marL="228600" indent="-228600">
              <a:buAutoNum type="arabicPeriod"/>
            </a:pPr>
            <a:r>
              <a:rPr lang="en-US" dirty="0" smtClean="0"/>
              <a:t>Program Evolution:</a:t>
            </a:r>
          </a:p>
          <a:p>
            <a:pPr marL="685800" lvl="1" indent="-228600">
              <a:buAutoNum type="arabicPeriod"/>
            </a:pPr>
            <a:r>
              <a:rPr lang="en-US" dirty="0" smtClean="0"/>
              <a:t>Three-year,</a:t>
            </a:r>
            <a:r>
              <a:rPr lang="en-US" baseline="0" dirty="0" smtClean="0"/>
              <a:t> $1.2 million Unihealth grant to continue the work of the pilot;</a:t>
            </a:r>
          </a:p>
          <a:p>
            <a:pPr marL="685800" lvl="1" indent="-228600">
              <a:buAutoNum type="arabicPeriod"/>
            </a:pPr>
            <a:r>
              <a:rPr lang="en-US" baseline="0" dirty="0" smtClean="0"/>
              <a:t>Healthy Breathing is now a stand-alone program accepting referrals from any source;</a:t>
            </a:r>
          </a:p>
          <a:p>
            <a:pPr marL="685800" lvl="1" indent="-228600">
              <a:buAutoNum type="arabicPeriod"/>
            </a:pPr>
            <a:r>
              <a:rPr lang="en-US" baseline="0" dirty="0" smtClean="0"/>
              <a:t>Now serving asthmatics of all ages.</a:t>
            </a:r>
          </a:p>
          <a:p>
            <a:pPr marL="228600" lvl="0" indent="-228600">
              <a:buAutoNum type="arabicPeriod"/>
            </a:pPr>
            <a:r>
              <a:rPr lang="en-US" baseline="0" dirty="0" smtClean="0"/>
              <a:t>Strategic outreach and building partnerships across South Los Angeles</a:t>
            </a:r>
          </a:p>
          <a:p>
            <a:pPr marL="685800" lvl="1" indent="-228600">
              <a:buAutoNum type="arabicPeriod"/>
            </a:pPr>
            <a:r>
              <a:rPr lang="en-US" baseline="0" dirty="0" smtClean="0"/>
              <a:t>Medical: hospitals, clinics, sole practitioners</a:t>
            </a:r>
          </a:p>
          <a:p>
            <a:pPr marL="685800" lvl="1" indent="-228600">
              <a:buAutoNum type="arabicPeriod"/>
            </a:pPr>
            <a:r>
              <a:rPr lang="en-US" baseline="0" dirty="0" smtClean="0"/>
              <a:t>Other: senior centers, churches, other CBOs, parent groups</a:t>
            </a:r>
          </a:p>
          <a:p>
            <a:pPr marL="1143000" lvl="2" indent="-228600">
              <a:buAutoNum type="arabicPeriod"/>
            </a:pPr>
            <a:r>
              <a:rPr lang="en-US" baseline="0" dirty="0" smtClean="0"/>
              <a:t>Huge piece of my work as manager is growing the program</a:t>
            </a:r>
          </a:p>
          <a:p>
            <a:pPr marL="1600200" lvl="3" indent="-228600">
              <a:buAutoNum type="arabicPeriod"/>
            </a:pPr>
            <a:r>
              <a:rPr lang="en-US" baseline="0" dirty="0" smtClean="0"/>
              <a:t>Shout-out to Southside Coalition of Community Health Center and Andrea Williams, ED and Felix Dominguez, Case Manager and Asthma Coordinator at Eisner Pediatric &amp; Family Medical Center!</a:t>
            </a:r>
          </a:p>
          <a:p>
            <a:pPr marL="685800" lvl="1" indent="-228600">
              <a:buAutoNum type="arabicPeriod"/>
            </a:pPr>
            <a:r>
              <a:rPr lang="en-US" baseline="0" dirty="0" smtClean="0"/>
              <a:t>How have we done this?</a:t>
            </a:r>
          </a:p>
          <a:p>
            <a:pPr marL="1143000" lvl="2" indent="-228600">
              <a:buAutoNum type="arabicPeriod"/>
            </a:pPr>
            <a:r>
              <a:rPr lang="en-US" baseline="0" dirty="0" smtClean="0"/>
              <a:t>Team networks</a:t>
            </a:r>
          </a:p>
          <a:p>
            <a:pPr marL="1143000" lvl="2" indent="-228600">
              <a:buAutoNum type="arabicPeriod"/>
            </a:pPr>
            <a:r>
              <a:rPr lang="en-US" baseline="0" dirty="0" smtClean="0"/>
              <a:t>Signing up for every event where community members are coming through</a:t>
            </a:r>
          </a:p>
          <a:p>
            <a:pPr marL="1143000" lvl="2" indent="-228600">
              <a:buAutoNum type="arabicPeriod"/>
            </a:pPr>
            <a:r>
              <a:rPr lang="en-US" baseline="0" dirty="0" smtClean="0"/>
              <a:t>Creating target area maps and dropping in</a:t>
            </a:r>
          </a:p>
          <a:p>
            <a:pPr marL="228600" lvl="0" indent="-228600">
              <a:buAutoNum type="arabicPeriod"/>
            </a:pPr>
            <a:r>
              <a:rPr lang="en-US" baseline="0" dirty="0" smtClean="0"/>
              <a:t>Data: </a:t>
            </a:r>
          </a:p>
          <a:p>
            <a:pPr marL="685800" lvl="1" indent="-228600">
              <a:buAutoNum type="arabicPeriod"/>
            </a:pPr>
            <a:r>
              <a:rPr lang="en-US" baseline="0" dirty="0" smtClean="0"/>
              <a:t>Improve our survey instruments</a:t>
            </a:r>
          </a:p>
          <a:p>
            <a:pPr marL="1143000" lvl="2" indent="-228600">
              <a:buAutoNum type="arabicPeriod"/>
            </a:pPr>
            <a:r>
              <a:rPr lang="en-US" baseline="0" dirty="0" smtClean="0"/>
              <a:t>What do we want to know? </a:t>
            </a:r>
          </a:p>
          <a:p>
            <a:pPr marL="1600200" lvl="3" indent="-228600">
              <a:buAutoNum type="arabicPeriod"/>
            </a:pPr>
            <a:r>
              <a:rPr lang="en-US" baseline="0" dirty="0" smtClean="0"/>
              <a:t>Incorporating psychosocial triggers so that we are able to understand how poverty-related issues are driving asthma outcomes and disparities.</a:t>
            </a:r>
          </a:p>
          <a:p>
            <a:pPr marL="1143000" lvl="2" indent="-228600">
              <a:buAutoNum type="arabicPeriod"/>
            </a:pPr>
            <a:r>
              <a:rPr lang="en-US" baseline="0" dirty="0" smtClean="0"/>
              <a:t>Intern, Brandi Loper, MPH student and Biostatistician, got us there.</a:t>
            </a:r>
          </a:p>
          <a:p>
            <a:pPr marL="685800" lvl="1" indent="-228600">
              <a:buAutoNum type="arabicPeriod"/>
            </a:pPr>
            <a:r>
              <a:rPr lang="en-US" baseline="0" dirty="0" smtClean="0"/>
              <a:t>Growing the data – we are collecting so much information now. We want that information to reflect the multilayered complexities of the local asthma epidemic in South L.A. looks like and have the capacity to share that data with our friends and partners doing work that indirectly impacts asthma outcomes (urban planning, housing, climate change, etc.).</a:t>
            </a:r>
          </a:p>
          <a:p>
            <a:pPr marL="685800" lvl="1" indent="-228600">
              <a:buAutoNum type="arabicPeriod"/>
            </a:pPr>
            <a:r>
              <a:rPr lang="en-US" baseline="0" dirty="0" smtClean="0"/>
              <a:t>Additionally, since we are no longer tethered to one referral source, one of the fundamental goals of Healthy Breathing is that we are connecting with and in service to those in our catchment area where the data shows those greatest disparities: </a:t>
            </a:r>
          </a:p>
          <a:p>
            <a:pPr marL="1143000" lvl="2" indent="-228600">
              <a:buAutoNum type="arabicPeriod"/>
            </a:pPr>
            <a:r>
              <a:rPr lang="en-US" b="1" baseline="0" dirty="0" smtClean="0"/>
              <a:t>For example: We know that Black children experience the greatest asthma morbidity while Black adults experience the greatest mortality of asthma</a:t>
            </a:r>
          </a:p>
          <a:p>
            <a:pPr marL="1600200" lvl="3" indent="-228600">
              <a:buAutoNum type="arabicPeriod"/>
            </a:pPr>
            <a:r>
              <a:rPr lang="en-US" sz="1200" b="0" i="0" kern="1200" dirty="0" smtClean="0">
                <a:solidFill>
                  <a:schemeClr val="tx1"/>
                </a:solidFill>
                <a:effectLst/>
                <a:latin typeface="+mn-lt"/>
                <a:ea typeface="+mn-ea"/>
                <a:cs typeface="+mn-cs"/>
              </a:rPr>
              <a:t>Blacks have the most striking disparity in the burden of asthma. Compared to Whites, Blacks have 40% higher asthma prevalence, four times higher asthma ED visit and hospitalization rates, and two times higher asthma death rates. (Source: </a:t>
            </a:r>
            <a:r>
              <a:rPr lang="en-US" sz="1200" b="0" i="0" kern="1200" dirty="0" smtClean="0">
                <a:solidFill>
                  <a:schemeClr val="tx1"/>
                </a:solidFill>
                <a:effectLst/>
                <a:latin typeface="+mn-lt"/>
                <a:ea typeface="+mn-ea"/>
                <a:cs typeface="+mn-cs"/>
                <a:hlinkClick r:id="rId3"/>
              </a:rPr>
              <a:t>Asthma in California: A Surveillance Report</a:t>
            </a:r>
            <a:r>
              <a:rPr lang="en-US" sz="1200" b="0" i="0" kern="1200" dirty="0" smtClean="0">
                <a:solidFill>
                  <a:schemeClr val="tx1"/>
                </a:solidFill>
                <a:effectLst/>
                <a:latin typeface="+mn-lt"/>
                <a:ea typeface="+mn-ea"/>
                <a:cs typeface="+mn-cs"/>
              </a:rPr>
              <a:t>, 2013)</a:t>
            </a:r>
          </a:p>
          <a:p>
            <a:pPr marL="1600200" lvl="3" indent="-228600">
              <a:buAutoNum type="arabicPeriod"/>
            </a:pPr>
            <a:r>
              <a:rPr lang="en-US" sz="1200" b="0" i="0" kern="1200" dirty="0" smtClean="0">
                <a:solidFill>
                  <a:schemeClr val="tx1"/>
                </a:solidFill>
                <a:effectLst/>
                <a:latin typeface="+mn-lt"/>
                <a:ea typeface="+mn-ea"/>
                <a:cs typeface="+mn-cs"/>
              </a:rPr>
              <a:t>In 2015, 51% of Black/African American asthmatic children (0-17) visited the ER or Urgent Care in LA County due to asthma (Source: LA County Health Survey, 2015)</a:t>
            </a:r>
          </a:p>
          <a:p>
            <a:pPr marL="1600200" lvl="3" indent="-228600">
              <a:buAutoNum type="arabicPeriod"/>
            </a:pPr>
            <a:r>
              <a:rPr lang="en-US" sz="1200" b="0" i="0" kern="1200" dirty="0" smtClean="0">
                <a:solidFill>
                  <a:schemeClr val="tx1"/>
                </a:solidFill>
                <a:effectLst/>
                <a:latin typeface="+mn-lt"/>
                <a:ea typeface="+mn-ea"/>
                <a:cs typeface="+mn-cs"/>
              </a:rPr>
              <a:t>More than one in four African American school children in urban Los Angeles have probable asthma, and hospitalization rates for asthma are three times higher for African American children than for children of other racial and ethnic groups. (Source: </a:t>
            </a:r>
            <a:r>
              <a:rPr lang="en-US" sz="1200" b="0" i="0" u="sng" kern="1200" dirty="0" smtClean="0">
                <a:solidFill>
                  <a:schemeClr val="tx1"/>
                </a:solidFill>
                <a:effectLst/>
                <a:latin typeface="+mn-lt"/>
                <a:ea typeface="+mn-ea"/>
                <a:cs typeface="+mn-cs"/>
                <a:hlinkClick r:id="rId4"/>
              </a:rPr>
              <a:t>Controlling Asthma in Los Angeles County: A Call to Action</a:t>
            </a:r>
            <a:r>
              <a:rPr lang="en-US" sz="1200" b="0" i="0" kern="1200" dirty="0" smtClean="0">
                <a:solidFill>
                  <a:schemeClr val="tx1"/>
                </a:solidFill>
                <a:effectLst/>
                <a:latin typeface="+mn-lt"/>
                <a:ea typeface="+mn-ea"/>
                <a:cs typeface="+mn-cs"/>
              </a:rPr>
              <a:t>, 2006)</a:t>
            </a:r>
          </a:p>
          <a:p>
            <a:pPr marL="1600200" lvl="3" indent="-228600">
              <a:buAutoNum type="arabicPeriod"/>
            </a:pPr>
            <a:r>
              <a:rPr lang="en-US" sz="1200" b="0" i="0" kern="1200" dirty="0" smtClean="0">
                <a:solidFill>
                  <a:schemeClr val="tx1"/>
                </a:solidFill>
                <a:effectLst/>
                <a:latin typeface="+mn-lt"/>
                <a:ea typeface="+mn-ea"/>
                <a:cs typeface="+mn-cs"/>
              </a:rPr>
              <a:t>In LA</a:t>
            </a:r>
            <a:r>
              <a:rPr lang="en-US" sz="1200" b="0" i="0" kern="1200" baseline="0" dirty="0" smtClean="0">
                <a:solidFill>
                  <a:schemeClr val="tx1"/>
                </a:solidFill>
                <a:effectLst/>
                <a:latin typeface="+mn-lt"/>
                <a:ea typeface="+mn-ea"/>
                <a:cs typeface="+mn-cs"/>
              </a:rPr>
              <a:t> County, Black folks experience dramatically higher rates of hospitalization and ED use due to their asthma than any other group of people (Source: Office of Statewide Health Planning and Development, 2014)</a:t>
            </a:r>
          </a:p>
          <a:p>
            <a:pPr marL="2057400" lvl="4" indent="-228600">
              <a:buAutoNum type="arabicPeriod"/>
            </a:pPr>
            <a:r>
              <a:rPr lang="en-US" sz="1200" b="1" i="0" kern="1200" baseline="0" dirty="0" smtClean="0">
                <a:solidFill>
                  <a:schemeClr val="tx1"/>
                </a:solidFill>
                <a:effectLst/>
                <a:latin typeface="+mn-lt"/>
                <a:ea typeface="+mn-ea"/>
                <a:cs typeface="+mn-cs"/>
              </a:rPr>
              <a:t>However, with displacement and scattering of Black folks in both the city and county of LA, how do we conduct outreach to ensure we’re serving those most in need when community is no longer necessarily confined to a particular geographic space? </a:t>
            </a:r>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87E469-A682-437F-8F4C-9B08198C0497}" type="slidenum">
              <a:rPr lang="en-US" altLang="en-US" smtClean="0"/>
              <a:pPr/>
              <a:t>44</a:t>
            </a:fld>
            <a:endParaRPr lang="en-US" altLang="en-US" dirty="0"/>
          </a:p>
        </p:txBody>
      </p:sp>
    </p:spTree>
    <p:extLst>
      <p:ext uri="{BB962C8B-B14F-4D97-AF65-F5344CB8AC3E}">
        <p14:creationId xmlns:p14="http://schemas.microsoft.com/office/powerpoint/2010/main" val="21585229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b="1" i="1" dirty="0"/>
              <a:t>Tracey’s Talking Points:</a:t>
            </a:r>
          </a:p>
          <a:p>
            <a:endParaRPr lang="en-US" altLang="en-US" dirty="0"/>
          </a:p>
          <a:p>
            <a:r>
              <a:rPr lang="en-US" altLang="en-US" dirty="0"/>
              <a:t>Thank you, Amelia</a:t>
            </a:r>
            <a:r>
              <a:rPr kumimoji="0" lang="en-US" sz="2200" b="0" i="0" u="none" strike="noStrike" kern="1200" cap="none" spc="0" normalizeH="0" baseline="0" noProof="0" dirty="0">
                <a:ln>
                  <a:noFill/>
                </a:ln>
                <a:solidFill>
                  <a:prstClr val="black">
                    <a:tint val="75000"/>
                  </a:prstClr>
                </a:solidFill>
                <a:effectLst/>
                <a:uLnTx/>
                <a:uFillTx/>
                <a:latin typeface="+mn-lt"/>
                <a:ea typeface="+mn-ea"/>
                <a:cs typeface="+mn-cs"/>
              </a:rPr>
              <a:t>,</a:t>
            </a:r>
            <a:r>
              <a:rPr lang="en-US" altLang="en-US" dirty="0"/>
              <a:t> for a terrific presentation. </a:t>
            </a:r>
          </a:p>
          <a:p>
            <a:endParaRPr lang="en-US" altLang="en-US" dirty="0"/>
          </a:p>
          <a:p>
            <a:pPr marL="171450" indent="-171450">
              <a:buFont typeface="Arial" panose="020B0604020202020204" pitchFamily="34" charset="0"/>
              <a:buChar char="•"/>
            </a:pPr>
            <a:r>
              <a:rPr lang="en-US" altLang="en-US" dirty="0"/>
              <a:t>I would like to congratulate each of our EPA Award winners and thank them for their informative presentations today</a:t>
            </a:r>
            <a:r>
              <a:rPr lang="en-US" sz="1200" i="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altLang="en-US"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en-US" dirty="0"/>
              <a:t>Before we head into the Q&amp;A on the discussion forum, I would like to take this opportunity to learn from you, our asthma community, on what you would like to hear more about in our webinar series. Your feedback helps us develop webinars that are meaningful to you.</a:t>
            </a:r>
          </a:p>
          <a:p>
            <a:r>
              <a:rPr lang="en-US" altLang="en-US" dirty="0"/>
              <a:t> </a:t>
            </a:r>
          </a:p>
          <a:p>
            <a:r>
              <a:rPr lang="en-US" altLang="en-US" dirty="0"/>
              <a:t>Polling Question #3</a:t>
            </a:r>
          </a:p>
          <a:p>
            <a:endParaRPr lang="en-US" altLang="en-US" dirty="0"/>
          </a:p>
          <a:p>
            <a:pPr marL="171450" indent="-171450" eaLnBrk="1" hangingPunct="1">
              <a:spcBef>
                <a:spcPct val="0"/>
              </a:spcBef>
              <a:buFont typeface="Arial" panose="020B0604020202020204" pitchFamily="34" charset="0"/>
              <a:buChar char="•"/>
            </a:pPr>
            <a:r>
              <a:rPr lang="en-US" altLang="en-US" dirty="0"/>
              <a:t>Great, thank you for your participation. Also, as another opportunity for sharing your ideas with us, please be on the lookout for a brief feedback form in your email following today’s webinar. </a:t>
            </a:r>
          </a:p>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It will only take 5 minutes to complete and it will greatly help us in planning our future webinar activities.</a:t>
            </a:r>
            <a:endParaRPr lang="en-US" altLang="en-US" i="1"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5F6DDB-D1F5-473F-A88E-A79EDB33DB95}" type="slidenum">
              <a:rPr lang="en-US" altLang="en-US">
                <a:latin typeface="Calibri" panose="020F0502020204030204" pitchFamily="34" charset="0"/>
              </a:rPr>
              <a:pPr eaLnBrk="1" hangingPunct="1"/>
              <a:t>45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93585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i="1" dirty="0" smtClean="0"/>
              <a:t>Tracey’s Talking Points/Closing Remarks:</a:t>
            </a:r>
          </a:p>
          <a:p>
            <a:pPr eaLnBrk="1" hangingPunct="1">
              <a:spcBef>
                <a:spcPct val="0"/>
              </a:spcBef>
            </a:pPr>
            <a:endParaRPr lang="en-US" altLang="en-US" b="1" i="1" dirty="0" smtClean="0"/>
          </a:p>
          <a:p>
            <a:pPr marL="171450" indent="-171450" eaLnBrk="1" hangingPunct="1">
              <a:spcBef>
                <a:spcPct val="0"/>
              </a:spcBef>
              <a:buFont typeface="Arial" panose="020B0604020202020204" pitchFamily="34" charset="0"/>
              <a:buChar char="•"/>
            </a:pPr>
            <a:r>
              <a:rPr lang="en-US" altLang="en-US" dirty="0" smtClean="0"/>
              <a:t>That concludes our webinar. My thanks again to our speakers for their time and willingness to share their information and experiences. Also, thanks to all of you who participated. We’re glad you could join us and hope the session was helpful for you. </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Be on the lookout for an audiovisual file of this webinar posted on AsthmaCommunityNetwork.org in the coming weeks. </a:t>
            </a:r>
          </a:p>
          <a:p>
            <a:pPr marL="171450" indent="-171450" eaLnBrk="1" hangingPunct="1">
              <a:spcBef>
                <a:spcPct val="0"/>
              </a:spcBef>
              <a:buFont typeface="Arial" panose="020B0604020202020204" pitchFamily="34" charset="0"/>
              <a:buChar char="•"/>
            </a:pPr>
            <a:endParaRPr lang="en-US" altLang="en-US" dirty="0" smtClean="0"/>
          </a:p>
          <a:p>
            <a:pPr marL="171450" indent="-171450" eaLnBrk="1" hangingPunct="1">
              <a:spcBef>
                <a:spcPct val="0"/>
              </a:spcBef>
              <a:buFont typeface="Arial" panose="020B0604020202020204" pitchFamily="34" charset="0"/>
              <a:buChar char="•"/>
            </a:pPr>
            <a:r>
              <a:rPr lang="en-US" altLang="en-US" dirty="0" smtClean="0"/>
              <a:t>Also, the award winners are available now for a live online Q&amp;A discussion at AsthmaCommunityNetwork.org to answer your questions. They will do their best to respond to your questions in the next 30 minutes. The Q&amp;A discussion will be archived on AsthmaCommunityNetwork.org for future viewing. The next slide provides instructions for posting questions to the online forum.</a:t>
            </a:r>
          </a:p>
        </p:txBody>
      </p:sp>
      <p:sp>
        <p:nvSpPr>
          <p:cNvPr id="819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23E681-97FD-4879-A99F-E13E418A1848}" type="slidenum">
              <a:rPr lang="en-US" altLang="en-US">
                <a:latin typeface="Calibri" panose="020F0502020204030204" pitchFamily="34" charset="0"/>
              </a:rPr>
              <a:pPr eaLnBrk="1" hangingPunct="1"/>
              <a:t>46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659812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i="1" dirty="0" smtClean="0"/>
              <a:t>Tracey’s Talking Points:</a:t>
            </a:r>
            <a:endParaRPr lang="en-US" dirty="0" smtClean="0"/>
          </a:p>
          <a:p>
            <a:pPr marL="171450" indent="-171450" eaLnBrk="1" hangingPunct="1">
              <a:spcBef>
                <a:spcPct val="0"/>
              </a:spcBef>
              <a:buFont typeface="Arial" pitchFamily="34" charset="0"/>
              <a:buChar char="•"/>
              <a:defRPr/>
            </a:pPr>
            <a:endParaRPr lang="en-US" b="1" dirty="0" smtClean="0"/>
          </a:p>
          <a:p>
            <a:pPr marL="171450" indent="-171450" eaLnBrk="1" hangingPunct="1">
              <a:spcBef>
                <a:spcPct val="0"/>
              </a:spcBef>
              <a:buFont typeface="Arial" pitchFamily="34" charset="0"/>
              <a:buChar char="•"/>
              <a:defRPr/>
            </a:pPr>
            <a:r>
              <a:rPr lang="en-US" dirty="0" smtClean="0"/>
              <a:t>Here are some directions for how to post a question in the Discussion Forum on AsthmaCommunityNetwork.org. </a:t>
            </a:r>
          </a:p>
          <a:p>
            <a:pPr marL="171450" indent="-171450" eaLnBrk="1" hangingPunct="1">
              <a:spcBef>
                <a:spcPct val="0"/>
              </a:spcBef>
              <a:buFont typeface="Arial" pitchFamily="34" charset="0"/>
              <a:buChar char="•"/>
              <a:defRPr/>
            </a:pPr>
            <a:endParaRPr lang="en-US" dirty="0" smtClean="0"/>
          </a:p>
          <a:p>
            <a:pPr marL="171450" indent="-171450" eaLnBrk="1" hangingPunct="1">
              <a:spcBef>
                <a:spcPct val="0"/>
              </a:spcBef>
              <a:buFont typeface="Arial" pitchFamily="34" charset="0"/>
              <a:buChar char="•"/>
              <a:defRPr/>
            </a:pPr>
            <a:r>
              <a:rPr lang="en-US" dirty="0" smtClean="0"/>
              <a:t>You will need to log</a:t>
            </a:r>
            <a:r>
              <a:rPr lang="en-US" baseline="0" dirty="0" smtClean="0"/>
              <a:t> </a:t>
            </a:r>
            <a:r>
              <a:rPr lang="en-US" dirty="0" smtClean="0"/>
              <a:t>in to your Network account to post questions. </a:t>
            </a:r>
          </a:p>
          <a:p>
            <a:pPr marL="171450" indent="-171450" eaLnBrk="1" hangingPunct="1">
              <a:spcBef>
                <a:spcPct val="0"/>
              </a:spcBef>
              <a:buFont typeface="Arial" pitchFamily="34" charset="0"/>
              <a:buChar char="•"/>
              <a:defRPr/>
            </a:pPr>
            <a:endParaRPr lang="en-US" dirty="0" smtClean="0"/>
          </a:p>
          <a:p>
            <a:pPr marL="171450" indent="-171450" eaLnBrk="1" hangingPunct="1">
              <a:spcBef>
                <a:spcPct val="0"/>
              </a:spcBef>
              <a:buFont typeface="Arial" pitchFamily="34" charset="0"/>
              <a:buChar char="•"/>
              <a:defRPr/>
            </a:pPr>
            <a:r>
              <a:rPr lang="en-US" dirty="0" smtClean="0"/>
              <a:t>If you are not a member yet, you can join the Network today by clicking the “Join Now” link at the top of the AsthmaCommunityNetwork.org homepage. </a:t>
            </a:r>
          </a:p>
          <a:p>
            <a:pPr marL="171450" indent="-171450" eaLnBrk="1" hangingPunct="1">
              <a:spcBef>
                <a:spcPct val="0"/>
              </a:spcBef>
              <a:buFont typeface="Arial" pitchFamily="34" charset="0"/>
              <a:buChar char="•"/>
              <a:defRPr/>
            </a:pPr>
            <a:endParaRPr lang="en-US" dirty="0" smtClean="0"/>
          </a:p>
          <a:p>
            <a:pPr marL="171450" indent="-171450" eaLnBrk="1" hangingPunct="1">
              <a:spcBef>
                <a:spcPct val="0"/>
              </a:spcBef>
              <a:buFont typeface="Arial" pitchFamily="34" charset="0"/>
              <a:buChar char="•"/>
              <a:defRPr/>
            </a:pPr>
            <a:r>
              <a:rPr lang="en-US" dirty="0" smtClean="0"/>
              <a:t>Your account will be approved momentarily and you can begin posting questions. </a:t>
            </a:r>
          </a:p>
          <a:p>
            <a:pPr marL="171450" indent="-171450" eaLnBrk="1" hangingPunct="1">
              <a:spcBef>
                <a:spcPct val="0"/>
              </a:spcBef>
              <a:buFont typeface="Arial" pitchFamily="34" charset="0"/>
              <a:buChar char="•"/>
              <a:defRPr/>
            </a:pPr>
            <a:endParaRPr lang="en-US" dirty="0" smtClean="0"/>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smtClean="0"/>
              <a:t>Thanks again for joining us, and we look</a:t>
            </a:r>
            <a:r>
              <a:rPr lang="en-US" baseline="0" dirty="0" smtClean="0"/>
              <a:t> forward to chatting with you in the Discussion Forum.</a:t>
            </a:r>
            <a:endParaRPr lang="en-US" dirty="0" smtClean="0"/>
          </a:p>
        </p:txBody>
      </p:sp>
      <p:sp>
        <p:nvSpPr>
          <p:cNvPr id="829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16F6E4-99B4-466C-86A1-6095C2D700E4}" type="slidenum">
              <a:rPr lang="en-US" altLang="en-US">
                <a:solidFill>
                  <a:srgbClr val="000000"/>
                </a:solidFill>
                <a:latin typeface="Calibri" panose="020F0502020204030204" pitchFamily="34" charset="0"/>
              </a:rPr>
              <a:pPr eaLnBrk="1" hangingPunct="1"/>
              <a:t>47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4455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i="1" dirty="0"/>
              <a:t>Tracey’s Talking Points:</a:t>
            </a:r>
            <a:endParaRPr lang="en-US" dirty="0"/>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smtClean="0"/>
              <a:t>The</a:t>
            </a:r>
            <a:r>
              <a:rPr lang="en-US" baseline="0" dirty="0" smtClean="0"/>
              <a:t> desired outcomes for todays’ webinar include:</a:t>
            </a:r>
          </a:p>
          <a:p>
            <a:pPr marL="628650" lvl="1" indent="-171450" eaLnBrk="1" fontAlgn="auto" hangingPunct="1">
              <a:spcBef>
                <a:spcPts val="0"/>
              </a:spcBef>
              <a:spcAft>
                <a:spcPts val="0"/>
              </a:spcAft>
              <a:buFont typeface="Arial" pitchFamily="34" charset="0"/>
              <a:buChar char="•"/>
              <a:defRPr/>
            </a:pPr>
            <a:r>
              <a:rPr lang="en-US" baseline="0" dirty="0" smtClean="0"/>
              <a:t>Hearing strategies from the 2017 </a:t>
            </a:r>
            <a:r>
              <a:rPr lang="en-US" sz="1200" dirty="0" smtClean="0">
                <a:latin typeface="Arial" panose="020B0604020202020204" pitchFamily="34" charset="0"/>
                <a:cs typeface="Arial" panose="020B0604020202020204" pitchFamily="34" charset="0"/>
              </a:rPr>
              <a:t>National Environmental Leadership Award in Asthma Management winners on building  an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integrated asthma care system;</a:t>
            </a:r>
          </a:p>
          <a:p>
            <a:pPr marL="628650" lvl="1" indent="-171450" eaLnBrk="1" fontAlgn="auto" hangingPunct="1">
              <a:spcBef>
                <a:spcPts val="0"/>
              </a:spcBef>
              <a:spcAft>
                <a:spcPts val="0"/>
              </a:spcAft>
              <a:buFont typeface="Arial" pitchFamily="34" charset="0"/>
              <a:buChar char="•"/>
              <a:defRPr/>
            </a:pPr>
            <a:r>
              <a:rPr lang="en-US" sz="1200" dirty="0" smtClean="0">
                <a:latin typeface="Arial" panose="020B0604020202020204" pitchFamily="34" charset="0"/>
                <a:cs typeface="Arial" panose="020B0604020202020204" pitchFamily="34" charset="0"/>
              </a:rPr>
              <a:t>Learning new approaches</a:t>
            </a:r>
            <a:r>
              <a:rPr lang="en-US" sz="1200" baseline="0" dirty="0" smtClean="0">
                <a:latin typeface="Arial" panose="020B0604020202020204" pitchFamily="34" charset="0"/>
                <a:cs typeface="Arial" panose="020B0604020202020204" pitchFamily="34" charset="0"/>
              </a:rPr>
              <a:t> for addressing asthma triggers, improving health outcomes and increasing access to health services;</a:t>
            </a:r>
          </a:p>
          <a:p>
            <a:pPr marL="628650" lvl="1" indent="-171450" eaLnBrk="1" fontAlgn="auto" hangingPunct="1">
              <a:spcBef>
                <a:spcPts val="0"/>
              </a:spcBef>
              <a:spcAft>
                <a:spcPts val="0"/>
              </a:spcAft>
              <a:buFont typeface="Arial" pitchFamily="34" charset="0"/>
              <a:buChar char="•"/>
              <a:defRPr/>
            </a:pPr>
            <a:r>
              <a:rPr lang="en-US" sz="1200" baseline="0" dirty="0" smtClean="0">
                <a:latin typeface="Arial" panose="020B0604020202020204" pitchFamily="34" charset="0"/>
                <a:cs typeface="Arial" panose="020B0604020202020204" pitchFamily="34" charset="0"/>
              </a:rPr>
              <a:t>Hearing best practices for partnerships that address gaps in care; and</a:t>
            </a:r>
          </a:p>
          <a:p>
            <a:pPr marL="628650" lvl="1" indent="-171450" eaLnBrk="1" fontAlgn="auto" hangingPunct="1">
              <a:spcBef>
                <a:spcPts val="0"/>
              </a:spcBef>
              <a:spcAft>
                <a:spcPts val="0"/>
              </a:spcAft>
              <a:buFont typeface="Arial" pitchFamily="34" charset="0"/>
              <a:buChar char="•"/>
              <a:defRPr/>
            </a:pPr>
            <a:r>
              <a:rPr lang="en-US" sz="1200" baseline="0" dirty="0" smtClean="0">
                <a:latin typeface="Arial" panose="020B0604020202020204" pitchFamily="34" charset="0"/>
                <a:cs typeface="Arial" panose="020B0604020202020204" pitchFamily="34" charset="0"/>
              </a:rPr>
              <a:t>Understanding how to effectively track and use program data</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buFont typeface="Arial" pitchFamily="34" charset="0"/>
              <a:buNone/>
              <a:defRPr/>
            </a:pPr>
            <a:endParaRPr lang="en-US" i="1" dirty="0"/>
          </a:p>
          <a:p>
            <a:pPr eaLnBrk="1" fontAlgn="auto" hangingPunct="1">
              <a:spcBef>
                <a:spcPts val="0"/>
              </a:spcBef>
              <a:spcAft>
                <a:spcPts val="0"/>
              </a:spcAft>
              <a:buFont typeface="Arial" pitchFamily="34" charset="0"/>
              <a:buNone/>
              <a:defRPr/>
            </a:pPr>
            <a:endParaRPr lang="en-US" i="1" dirty="0"/>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44D2C2-7F7A-4BBB-8A6E-0B64E4ABAFE6}"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09491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i="1" dirty="0" smtClean="0"/>
              <a:t>Tracey’s Talking Points:</a:t>
            </a:r>
            <a:endParaRPr lang="en-US" altLang="en-US" dirty="0" smtClean="0"/>
          </a:p>
          <a:p>
            <a:pPr>
              <a:defRPr/>
            </a:pPr>
            <a:endParaRPr lang="en-US" altLang="en-US" dirty="0" smtClean="0"/>
          </a:p>
          <a:p>
            <a:pPr marL="171450" indent="-171450">
              <a:buFont typeface="Arial" panose="020B0604020202020204" pitchFamily="34" charset="0"/>
              <a:buChar char="•"/>
              <a:defRPr/>
            </a:pPr>
            <a:r>
              <a:rPr lang="en-US" altLang="en-US" dirty="0" smtClean="0"/>
              <a:t>Before we dive into today’s presentations, let’s get a sense of who’s with us today. To do that,</a:t>
            </a:r>
            <a:r>
              <a:rPr lang="en-US" altLang="en-US" baseline="0" dirty="0" smtClean="0"/>
              <a:t> please take a moment to answer the polling question on your screen: “What type of organization do you represent?”</a:t>
            </a:r>
            <a:endParaRPr lang="en-US" altLang="en-US" dirty="0" smtClean="0"/>
          </a:p>
          <a:p>
            <a:pPr>
              <a:defRPr/>
            </a:pPr>
            <a:endParaRPr lang="en-US" altLang="en-US" dirty="0" smtClean="0"/>
          </a:p>
          <a:p>
            <a:pPr>
              <a:defRPr/>
            </a:pPr>
            <a:r>
              <a:rPr lang="en-US" altLang="en-US" dirty="0" smtClean="0"/>
              <a:t>Polling Question #1</a:t>
            </a:r>
          </a:p>
          <a:p>
            <a:pPr>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E746E4-C780-4F22-A1BD-8A935B0D140B}"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73000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i="1" dirty="0" smtClean="0"/>
              <a:t>Tracey’s Talking Points:</a:t>
            </a:r>
          </a:p>
          <a:p>
            <a:pPr>
              <a:defRPr/>
            </a:pPr>
            <a:endParaRPr lang="en-US" altLang="en-US" dirty="0" smtClean="0"/>
          </a:p>
          <a:p>
            <a:pPr marL="171450" indent="-171450">
              <a:buFont typeface="Arial" panose="020B0604020202020204" pitchFamily="34" charset="0"/>
              <a:buChar char="•"/>
              <a:defRPr/>
            </a:pPr>
            <a:r>
              <a:rPr lang="en-US" altLang="en-US" dirty="0" smtClean="0"/>
              <a:t>Looks like we have a great audience today. We have one more question</a:t>
            </a:r>
            <a:r>
              <a:rPr lang="en-US" altLang="en-US" baseline="0" dirty="0" smtClean="0"/>
              <a:t> for you…</a:t>
            </a:r>
            <a:endParaRPr lang="en-US" altLang="en-US" dirty="0" smtClean="0"/>
          </a:p>
          <a:p>
            <a:pPr>
              <a:defRPr/>
            </a:pPr>
            <a:endParaRPr lang="en-US" altLang="en-US" dirty="0" smtClean="0"/>
          </a:p>
          <a:p>
            <a:pPr>
              <a:defRPr/>
            </a:pPr>
            <a:r>
              <a:rPr lang="en-US" altLang="en-US" dirty="0" smtClean="0"/>
              <a:t>Polling Question #2: “</a:t>
            </a:r>
            <a:r>
              <a:rPr lang="en-US" sz="1200" kern="1200" dirty="0" smtClean="0">
                <a:solidFill>
                  <a:schemeClr val="tx1"/>
                </a:solidFill>
                <a:effectLst/>
                <a:latin typeface="+mn-lt"/>
                <a:ea typeface="+mn-ea"/>
                <a:cs typeface="+mn-cs"/>
              </a:rPr>
              <a:t>What strategies does your program currently use to address asthma disparities?” </a:t>
            </a:r>
            <a:endParaRPr lang="en-US" altLang="en-US" dirty="0" smtClean="0"/>
          </a:p>
          <a:p>
            <a:pPr>
              <a:defRPr/>
            </a:pPr>
            <a:endParaRPr lang="en-US" altLang="en-US" b="1" i="1" dirty="0" smtClean="0"/>
          </a:p>
          <a:p>
            <a:pPr marL="171450" indent="-171450">
              <a:buFont typeface="Arial" panose="020B0604020202020204" pitchFamily="34" charset="0"/>
              <a:buChar char="•"/>
              <a:defRPr/>
            </a:pPr>
            <a:r>
              <a:rPr lang="en-US" altLang="en-US" dirty="0" smtClean="0"/>
              <a:t>Great – [provide overview of responses] Thanks to you all for sharing strategies</a:t>
            </a:r>
            <a:r>
              <a:rPr lang="en-US" altLang="en-US" baseline="0" dirty="0" smtClean="0"/>
              <a:t> your program is employing to improve the lives of those with asthma</a:t>
            </a:r>
            <a:r>
              <a:rPr lang="en-US" altLang="en-US" dirty="0" smtClean="0"/>
              <a:t>. You will hear more strategies and best practices from our speakers that will help to enhance what you are already doing or inspire you to try something new.</a:t>
            </a:r>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5F6DDB-D1F5-473F-A88E-A79EDB33DB95}"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3409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b="1" i="1" dirty="0" smtClean="0"/>
              <a:t>Tracey’s Talking Points:</a:t>
            </a:r>
            <a:endParaRPr lang="en-US" dirty="0" smtClean="0"/>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This</a:t>
            </a:r>
            <a:r>
              <a:rPr lang="en-US" baseline="0" dirty="0" smtClean="0"/>
              <a:t> award is</a:t>
            </a:r>
            <a:r>
              <a:rPr lang="en-US" dirty="0" smtClean="0"/>
              <a:t> the highest recognition in the country that a program and its leaders can receive for delivering excellent environmental asthma management.</a:t>
            </a:r>
          </a:p>
          <a:p>
            <a:pPr eaLnBrk="1" fontAlgn="auto" hangingPunct="1">
              <a:spcBef>
                <a:spcPts val="0"/>
              </a:spcBef>
              <a:spcAft>
                <a:spcPts val="0"/>
              </a:spcAft>
              <a:buFont typeface="Arial" pitchFamily="34" charset="0"/>
              <a:buNone/>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Winners receive a place in the National Environmental Leadership Award in Asthma Management Hall of Fame; national recognition through a</a:t>
            </a:r>
            <a:r>
              <a:rPr lang="en-US" baseline="0" dirty="0" smtClean="0"/>
              <a:t> press release and blogs; </a:t>
            </a:r>
            <a:r>
              <a:rPr lang="en-US" dirty="0" smtClean="0"/>
              <a:t>a</a:t>
            </a:r>
            <a:r>
              <a:rPr lang="en-US" baseline="0" dirty="0" smtClean="0"/>
              <a:t> crystal </a:t>
            </a:r>
            <a:r>
              <a:rPr lang="en-US" dirty="0" smtClean="0"/>
              <a:t>award; and the opportunity to serve as mentors to help other programs achieve impactful results.</a:t>
            </a:r>
          </a:p>
          <a:p>
            <a:pPr eaLnBrk="1" fontAlgn="auto" hangingPunct="1">
              <a:spcBef>
                <a:spcPts val="0"/>
              </a:spcBef>
              <a:spcAft>
                <a:spcPts val="0"/>
              </a:spcAft>
              <a:defRPr/>
            </a:pPr>
            <a:endParaRPr lang="en-US" dirty="0"/>
          </a:p>
        </p:txBody>
      </p:sp>
      <p:sp>
        <p:nvSpPr>
          <p:cNvPr id="501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017906-DC89-4CFA-B4CB-F5D36215A732}"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9458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i="1" dirty="0" smtClean="0"/>
              <a:t>Tracey’s 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Since 2005, EPA</a:t>
            </a:r>
            <a:r>
              <a:rPr lang="en-US" baseline="0" dirty="0" smtClean="0"/>
              <a:t> has recognized</a:t>
            </a:r>
            <a:r>
              <a:rPr lang="en-US" dirty="0" smtClean="0"/>
              <a:t> health plans, health care providers and communities in</a:t>
            </a:r>
            <a:r>
              <a:rPr lang="en-US" baseline="0" dirty="0" smtClean="0"/>
              <a:t> action </a:t>
            </a:r>
            <a:r>
              <a:rPr lang="en-US" dirty="0" smtClean="0"/>
              <a:t>for their best practice approaches to delivery of comprehensive asthma care.</a:t>
            </a:r>
            <a:endParaRPr lang="en-US" dirty="0"/>
          </a:p>
        </p:txBody>
      </p:sp>
      <p:sp>
        <p:nvSpPr>
          <p:cNvPr id="4" name="Slide Number Placeholder 3"/>
          <p:cNvSpPr>
            <a:spLocks noGrp="1"/>
          </p:cNvSpPr>
          <p:nvPr>
            <p:ph type="sldNum" sz="quarter" idx="10"/>
          </p:nvPr>
        </p:nvSpPr>
        <p:spPr/>
        <p:txBody>
          <a:bodyPr/>
          <a:lstStyle/>
          <a:p>
            <a:pPr>
              <a:defRPr/>
            </a:pPr>
            <a:fld id="{B7ECA565-1CCA-48B6-A50D-C041E1CDBBDC}" type="slidenum">
              <a:rPr lang="en-US" smtClean="0"/>
              <a:pPr>
                <a:defRPr/>
              </a:pPr>
              <a:t>9</a:t>
            </a:fld>
            <a:endParaRPr lang="en-US" dirty="0"/>
          </a:p>
        </p:txBody>
      </p:sp>
    </p:spTree>
    <p:extLst>
      <p:ext uri="{BB962C8B-B14F-4D97-AF65-F5344CB8AC3E}">
        <p14:creationId xmlns:p14="http://schemas.microsoft.com/office/powerpoint/2010/main" val="337061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76EACF-8468-477D-98A4-7BEEB68A4B1F}" type="datetimeFigureOut">
              <a:rPr lang="en-US"/>
              <a:pPr>
                <a:defRPr/>
              </a:pPr>
              <a:t>5/16/2017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9B12B9F-16A6-4AAF-95EF-5DA37D5EF978}" type="slidenum">
              <a:rPr lang="en-US" altLang="en-US"/>
              <a:pPr/>
              <a:t>‹#›</a:t>
            </a:fld>
            <a:endParaRPr lang="en-US" altLang="en-US" dirty="0"/>
          </a:p>
        </p:txBody>
      </p:sp>
    </p:spTree>
    <p:extLst>
      <p:ext uri="{BB962C8B-B14F-4D97-AF65-F5344CB8AC3E}">
        <p14:creationId xmlns:p14="http://schemas.microsoft.com/office/powerpoint/2010/main" val="312777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3550F-D773-4E2E-B45F-1CD1CB96D50E}" type="datetimeFigureOut">
              <a:rPr lang="en-US"/>
              <a:pPr>
                <a:defRPr/>
              </a:pPr>
              <a:t>5/16/2017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62FB97D-D743-43E9-90D5-A38D2B044A3B}" type="slidenum">
              <a:rPr lang="en-US" altLang="en-US"/>
              <a:pPr/>
              <a:t>‹#›</a:t>
            </a:fld>
            <a:endParaRPr lang="en-US" altLang="en-US" dirty="0"/>
          </a:p>
        </p:txBody>
      </p:sp>
    </p:spTree>
    <p:extLst>
      <p:ext uri="{BB962C8B-B14F-4D97-AF65-F5344CB8AC3E}">
        <p14:creationId xmlns:p14="http://schemas.microsoft.com/office/powerpoint/2010/main" val="374898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EC75FA-CA84-4136-8AB0-31BCAD21C199}" type="datetimeFigureOut">
              <a:rPr lang="en-US"/>
              <a:pPr>
                <a:defRPr/>
              </a:pPr>
              <a:t>5/16/2017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63EEF5E-928D-4085-9052-5E34697AFFDA}" type="slidenum">
              <a:rPr lang="en-US" altLang="en-US"/>
              <a:pPr/>
              <a:t>‹#›</a:t>
            </a:fld>
            <a:endParaRPr lang="en-US" altLang="en-US" dirty="0"/>
          </a:p>
        </p:txBody>
      </p:sp>
    </p:spTree>
    <p:extLst>
      <p:ext uri="{BB962C8B-B14F-4D97-AF65-F5344CB8AC3E}">
        <p14:creationId xmlns:p14="http://schemas.microsoft.com/office/powerpoint/2010/main" val="38338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4345DD-4003-8B4C-9799-C122653977D7}" type="datetime4">
              <a:rPr lang="en-US" smtClean="0"/>
              <a:pPr/>
              <a:t>May 16, 2017</a:t>
            </a:fld>
            <a:endParaRPr lang="en-US" dirty="0"/>
          </a:p>
        </p:txBody>
      </p:sp>
      <p:sp>
        <p:nvSpPr>
          <p:cNvPr id="5" name="Footer Placeholder 4"/>
          <p:cNvSpPr>
            <a:spLocks noGrp="1"/>
          </p:cNvSpPr>
          <p:nvPr>
            <p:ph type="ftr" sz="quarter" idx="11"/>
          </p:nvPr>
        </p:nvSpPr>
        <p:spPr/>
        <p:txBody>
          <a:bodyPr/>
          <a:lstStyle/>
          <a:p>
            <a:r>
              <a:rPr lang="en-US" dirty="0" smtClean="0"/>
              <a:t>|       Long Title of the Presentation and/or Meeting: Lorem ipsum dolore de sit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2BBAD1-618E-144C-BD2D-C67BABAFA08B}" type="slidenum">
              <a:rPr lang="en-US" smtClean="0"/>
              <a:pPr/>
              <a:t>‹#›</a:t>
            </a:fld>
            <a:endParaRPr lang="en-US" dirty="0"/>
          </a:p>
        </p:txBody>
      </p:sp>
    </p:spTree>
    <p:extLst>
      <p:ext uri="{BB962C8B-B14F-4D97-AF65-F5344CB8AC3E}">
        <p14:creationId xmlns:p14="http://schemas.microsoft.com/office/powerpoint/2010/main" val="3259899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749300"/>
            <a:ext cx="6572250" cy="958850"/>
          </a:xfrm>
        </p:spPr>
        <p:txBody>
          <a:bodyPr>
            <a:normAutofit/>
          </a:bodyPr>
          <a:lstStyle>
            <a:lvl1pPr algn="l">
              <a:defRPr sz="2400" b="1" i="0">
                <a:solidFill>
                  <a:schemeClr val="tx1"/>
                </a:solidFill>
                <a:latin typeface="+mj-lt"/>
                <a:cs typeface="Helvetica"/>
              </a:defRPr>
            </a:lvl1pPr>
          </a:lstStyle>
          <a:p>
            <a:r>
              <a:rPr lang="en-US" smtClean="0"/>
              <a:t>Click to edit Master title style</a:t>
            </a:r>
            <a:endParaRPr lang="en-US" dirty="0"/>
          </a:p>
        </p:txBody>
      </p:sp>
      <p:sp>
        <p:nvSpPr>
          <p:cNvPr id="3" name="Subtitle 2"/>
          <p:cNvSpPr>
            <a:spLocks noGrp="1"/>
          </p:cNvSpPr>
          <p:nvPr>
            <p:ph type="subTitle" idx="1"/>
          </p:nvPr>
        </p:nvSpPr>
        <p:spPr>
          <a:xfrm>
            <a:off x="393700" y="1727199"/>
            <a:ext cx="6153150" cy="723899"/>
          </a:xfrm>
        </p:spPr>
        <p:txBody>
          <a:bodyPr lIns="91440" anchor="ctr" anchorCtr="0">
            <a:normAutofit/>
          </a:bodyPr>
          <a:lstStyle>
            <a:lvl1pPr marL="0" indent="0" algn="l">
              <a:buNone/>
              <a:defRPr sz="1800" b="0" i="0">
                <a:solidFill>
                  <a:schemeClr val="bg2"/>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393700" y="3060700"/>
            <a:ext cx="3276600" cy="1041400"/>
          </a:xfrm>
        </p:spPr>
        <p:txBody>
          <a:bodyPr>
            <a:normAutofit/>
          </a:bodyPr>
          <a:lstStyle>
            <a:lvl1pPr>
              <a:defRPr sz="1100" baseline="0">
                <a:solidFill>
                  <a:schemeClr val="tx1"/>
                </a:solidFill>
              </a:defRPr>
            </a:lvl1pPr>
          </a:lstStyle>
          <a:p>
            <a:pPr lvl="0"/>
            <a:r>
              <a:rPr lang="en-US" dirty="0" smtClean="0"/>
              <a:t>Click to edit Presenter Information</a:t>
            </a:r>
            <a:endParaRPr lang="en-US" dirty="0"/>
          </a:p>
        </p:txBody>
      </p:sp>
    </p:spTree>
    <p:extLst>
      <p:ext uri="{BB962C8B-B14F-4D97-AF65-F5344CB8AC3E}">
        <p14:creationId xmlns:p14="http://schemas.microsoft.com/office/powerpoint/2010/main" val="3480302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F3C18-E87E-4CDE-BCD4-1A6831D94275}" type="datetimeFigureOut">
              <a:rPr lang="en-US"/>
              <a:pPr>
                <a:defRPr/>
              </a:pPr>
              <a:t>5/16/2017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5E8B02B-A49B-4B01-A736-F9A453190C69}" type="slidenum">
              <a:rPr lang="en-US" altLang="en-US"/>
              <a:pPr/>
              <a:t>‹#›</a:t>
            </a:fld>
            <a:endParaRPr lang="en-US" altLang="en-US" dirty="0"/>
          </a:p>
        </p:txBody>
      </p:sp>
    </p:spTree>
    <p:extLst>
      <p:ext uri="{BB962C8B-B14F-4D97-AF65-F5344CB8AC3E}">
        <p14:creationId xmlns:p14="http://schemas.microsoft.com/office/powerpoint/2010/main" val="290864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8141D7-E5E6-44BD-9CA5-A7E7F946B5CF}" type="datetimeFigureOut">
              <a:rPr lang="en-US"/>
              <a:pPr>
                <a:defRPr/>
              </a:pPr>
              <a:t>5/16/2017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4FE20D4-4E11-4BC2-9746-EAEA80443E34}" type="slidenum">
              <a:rPr lang="en-US" altLang="en-US"/>
              <a:pPr/>
              <a:t>‹#›</a:t>
            </a:fld>
            <a:endParaRPr lang="en-US" altLang="en-US" dirty="0"/>
          </a:p>
        </p:txBody>
      </p:sp>
    </p:spTree>
    <p:extLst>
      <p:ext uri="{BB962C8B-B14F-4D97-AF65-F5344CB8AC3E}">
        <p14:creationId xmlns:p14="http://schemas.microsoft.com/office/powerpoint/2010/main" val="331648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9C49AB-8CCF-4CF6-9AAF-2F62068AF97D}" type="datetimeFigureOut">
              <a:rPr lang="en-US"/>
              <a:pPr>
                <a:defRPr/>
              </a:pPr>
              <a:t>5/16/2017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4710-8FDF-40D0-A45D-F1738FC7C85A}" type="slidenum">
              <a:rPr lang="en-US" altLang="en-US"/>
              <a:pPr/>
              <a:t>‹#›</a:t>
            </a:fld>
            <a:endParaRPr lang="en-US" altLang="en-US" dirty="0"/>
          </a:p>
        </p:txBody>
      </p:sp>
    </p:spTree>
    <p:extLst>
      <p:ext uri="{BB962C8B-B14F-4D97-AF65-F5344CB8AC3E}">
        <p14:creationId xmlns:p14="http://schemas.microsoft.com/office/powerpoint/2010/main" val="360770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0BB225-DD27-4355-8D5F-FF98E8448F71}" type="datetimeFigureOut">
              <a:rPr lang="en-US"/>
              <a:pPr>
                <a:defRPr/>
              </a:pPr>
              <a:t>5/16/2017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56D2C37C-A1E8-41A5-94F4-BC98DBA6D2CD}" type="slidenum">
              <a:rPr lang="en-US" altLang="en-US"/>
              <a:pPr/>
              <a:t>‹#›</a:t>
            </a:fld>
            <a:endParaRPr lang="en-US" altLang="en-US" dirty="0"/>
          </a:p>
        </p:txBody>
      </p:sp>
    </p:spTree>
    <p:extLst>
      <p:ext uri="{BB962C8B-B14F-4D97-AF65-F5344CB8AC3E}">
        <p14:creationId xmlns:p14="http://schemas.microsoft.com/office/powerpoint/2010/main" val="363951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CF2C69-F5EF-4896-9A42-89759C0CCEAC}" type="datetimeFigureOut">
              <a:rPr lang="en-US"/>
              <a:pPr>
                <a:defRPr/>
              </a:pPr>
              <a:t>5/16/2017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197400D4-95F2-4F60-85F9-6ABF84B610EB}" type="slidenum">
              <a:rPr lang="en-US" altLang="en-US"/>
              <a:pPr/>
              <a:t>‹#›</a:t>
            </a:fld>
            <a:endParaRPr lang="en-US" altLang="en-US" dirty="0"/>
          </a:p>
        </p:txBody>
      </p:sp>
    </p:spTree>
    <p:extLst>
      <p:ext uri="{BB962C8B-B14F-4D97-AF65-F5344CB8AC3E}">
        <p14:creationId xmlns:p14="http://schemas.microsoft.com/office/powerpoint/2010/main" val="76975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80975" y="6492875"/>
            <a:ext cx="2133600" cy="365125"/>
          </a:xfrm>
        </p:spPr>
        <p:txBody>
          <a:bodyPr/>
          <a:lstStyle>
            <a:lvl1pPr algn="l">
              <a:defRPr>
                <a:solidFill>
                  <a:schemeClr val="bg1"/>
                </a:solidFill>
              </a:defRPr>
            </a:lvl1pPr>
          </a:lstStyle>
          <a:p>
            <a:fld id="{1867F81F-8D7E-440C-8909-FC1F9F4AA756}" type="slidenum">
              <a:rPr lang="en-US" altLang="en-US"/>
              <a:pPr/>
              <a:t>‹#›</a:t>
            </a:fld>
            <a:endParaRPr lang="en-US" altLang="en-US" dirty="0"/>
          </a:p>
        </p:txBody>
      </p:sp>
    </p:spTree>
    <p:extLst>
      <p:ext uri="{BB962C8B-B14F-4D97-AF65-F5344CB8AC3E}">
        <p14:creationId xmlns:p14="http://schemas.microsoft.com/office/powerpoint/2010/main" val="273700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123380-F56D-4E50-8051-58A6056CB8A5}" type="datetimeFigureOut">
              <a:rPr lang="en-US"/>
              <a:pPr>
                <a:defRPr/>
              </a:pPr>
              <a:t>5/16/2017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239991A-6155-474A-8E34-F3316DA301A0}" type="slidenum">
              <a:rPr lang="en-US" altLang="en-US"/>
              <a:pPr/>
              <a:t>‹#›</a:t>
            </a:fld>
            <a:endParaRPr lang="en-US" altLang="en-US" dirty="0"/>
          </a:p>
        </p:txBody>
      </p:sp>
    </p:spTree>
    <p:extLst>
      <p:ext uri="{BB962C8B-B14F-4D97-AF65-F5344CB8AC3E}">
        <p14:creationId xmlns:p14="http://schemas.microsoft.com/office/powerpoint/2010/main" val="379460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A97FEB-D4DA-4B94-B97C-310BE6625EAD}" type="datetimeFigureOut">
              <a:rPr lang="en-US"/>
              <a:pPr>
                <a:defRPr/>
              </a:pPr>
              <a:t>5/16/2017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1499433-999F-4E32-A3FA-476452D5BCC5}" type="slidenum">
              <a:rPr lang="en-US" altLang="en-US"/>
              <a:pPr/>
              <a:t>‹#›</a:t>
            </a:fld>
            <a:endParaRPr lang="en-US" altLang="en-US" dirty="0"/>
          </a:p>
        </p:txBody>
      </p:sp>
    </p:spTree>
    <p:extLst>
      <p:ext uri="{BB962C8B-B14F-4D97-AF65-F5344CB8AC3E}">
        <p14:creationId xmlns:p14="http://schemas.microsoft.com/office/powerpoint/2010/main" val="262879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8E8501-0ADC-4594-AA00-EEC2306494FC}" type="datetimeFigureOut">
              <a:rPr lang="en-US"/>
              <a:pPr>
                <a:defRPr/>
              </a:pPr>
              <a:t>5/16/2017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5591647-0CFB-43B2-A55D-D21C585851A2}" type="slidenum">
              <a:rPr lang="en-US" altLang="en-US"/>
              <a:pPr/>
              <a:t>‹#›</a:t>
            </a:fld>
            <a:endParaRPr lang="en-US" altLang="en-US" dirty="0"/>
          </a:p>
        </p:txBody>
      </p:sp>
      <p:sp>
        <p:nvSpPr>
          <p:cNvPr id="1031" name="Title Placeholder 1"/>
          <p:cNvSpPr txBox="1">
            <a:spLocks/>
          </p:cNvSpPr>
          <p:nvPr userDrawn="1"/>
        </p:nvSpPr>
        <p:spPr bwMode="auto">
          <a:xfrm>
            <a:off x="457200" y="274638"/>
            <a:ext cx="8229600" cy="11430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4400" dirty="0" smtClean="0">
                <a:latin typeface="Calibri" pitchFamily="34" charset="0"/>
              </a:rPr>
              <a:t>Click to edit Master title style</a:t>
            </a:r>
          </a:p>
        </p:txBody>
      </p:sp>
      <p:sp>
        <p:nvSpPr>
          <p:cNvPr id="1032" name="Text Placeholder 2"/>
          <p:cNvSpPr txBox="1">
            <a:spLocks/>
          </p:cNvSpPr>
          <p:nvPr userDrawn="1"/>
        </p:nvSpPr>
        <p:spPr bwMode="auto">
          <a:xfrm>
            <a:off x="457200" y="1600200"/>
            <a:ext cx="8229600" cy="4525963"/>
          </a:xfrm>
          <a:prstGeom prst="rect">
            <a:avLst/>
          </a:prstGeom>
          <a:noFill/>
          <a:ln>
            <a:noFill/>
          </a:ln>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defRPr/>
            </a:pPr>
            <a:r>
              <a:rPr lang="en-US" sz="3200" dirty="0" smtClean="0">
                <a:latin typeface="Calibri" pitchFamily="34" charset="0"/>
              </a:rPr>
              <a:t>Click to edit Master text styles</a:t>
            </a:r>
          </a:p>
          <a:p>
            <a:pPr lvl="1">
              <a:spcBef>
                <a:spcPct val="20000"/>
              </a:spcBef>
              <a:buFont typeface="Arial" charset="0"/>
              <a:buChar char="–"/>
              <a:defRPr/>
            </a:pPr>
            <a:r>
              <a:rPr lang="en-US" sz="2800" dirty="0" smtClean="0">
                <a:latin typeface="Calibri" pitchFamily="34" charset="0"/>
              </a:rPr>
              <a:t>Second level</a:t>
            </a:r>
          </a:p>
          <a:p>
            <a:pPr lvl="2">
              <a:spcBef>
                <a:spcPct val="20000"/>
              </a:spcBef>
              <a:buFont typeface="Arial" charset="0"/>
              <a:buChar char="•"/>
              <a:defRPr/>
            </a:pPr>
            <a:r>
              <a:rPr lang="en-US" sz="2400" dirty="0" smtClean="0">
                <a:latin typeface="Calibri" pitchFamily="34" charset="0"/>
              </a:rPr>
              <a:t>Third level</a:t>
            </a:r>
          </a:p>
          <a:p>
            <a:pPr lvl="3">
              <a:spcBef>
                <a:spcPct val="20000"/>
              </a:spcBef>
              <a:buFont typeface="Arial" charset="0"/>
              <a:buChar char="–"/>
              <a:defRPr/>
            </a:pPr>
            <a:r>
              <a:rPr lang="en-US" sz="2000" dirty="0" smtClean="0">
                <a:latin typeface="Calibri" pitchFamily="34" charset="0"/>
              </a:rPr>
              <a:t>Fourth level</a:t>
            </a:r>
          </a:p>
          <a:p>
            <a:pPr lvl="4">
              <a:spcBef>
                <a:spcPct val="20000"/>
              </a:spcBef>
              <a:buFont typeface="Arial" charset="0"/>
              <a:buChar char="»"/>
              <a:defRPr/>
            </a:pPr>
            <a:r>
              <a:rPr lang="en-US" sz="2000" dirty="0" smtClean="0">
                <a:latin typeface="Calibri" pitchFamily="34" charset="0"/>
              </a:rPr>
              <a:t>Fifth level</a:t>
            </a:r>
          </a:p>
        </p:txBody>
      </p:sp>
      <p:sp>
        <p:nvSpPr>
          <p:cNvPr id="9" name="Date Placeholder 3"/>
          <p:cNvSpPr txBox="1">
            <a:spLocks/>
          </p:cNvSpPr>
          <p:nvPr userDrawn="1"/>
        </p:nvSpPr>
        <p:spPr>
          <a:xfrm>
            <a:off x="457200" y="6356350"/>
            <a:ext cx="2133600" cy="365125"/>
          </a:xfrm>
          <a:prstGeom prst="rect">
            <a:avLst/>
          </a:prstGeom>
        </p:spPr>
        <p:txBody>
          <a:bodyPr anchor="ctr"/>
          <a:lstStyle>
            <a:lvl1pPr algn="l" fontAlgn="auto">
              <a:spcBef>
                <a:spcPts val="0"/>
              </a:spcBef>
              <a:spcAft>
                <a:spcPts val="0"/>
              </a:spcAft>
              <a:defRPr sz="1200" smtClean="0">
                <a:solidFill>
                  <a:schemeClr val="tx1">
                    <a:tint val="75000"/>
                  </a:schemeClr>
                </a:solidFill>
                <a:latin typeface="+mn-lt"/>
              </a:defRPr>
            </a:lvl1pPr>
          </a:lstStyle>
          <a:p>
            <a:pPr>
              <a:defRPr/>
            </a:pPr>
            <a:fld id="{6B284952-8F0B-4195-BCDA-F9CCF77DBC12}" type="datetimeFigureOut">
              <a:rPr lang="en-US"/>
              <a:pPr>
                <a:defRPr/>
              </a:pPr>
              <a:t>5/16/2017</a:t>
            </a:fld>
            <a:endParaRPr lang="en-US" dirty="0"/>
          </a:p>
        </p:txBody>
      </p:sp>
      <p:sp>
        <p:nvSpPr>
          <p:cNvPr id="10" name="Slide Number Placeholder 5"/>
          <p:cNvSpPr txBox="1">
            <a:spLocks/>
          </p:cNvSpPr>
          <p:nvPr userDrawn="1"/>
        </p:nvSpPr>
        <p:spPr>
          <a:xfrm>
            <a:off x="6553200" y="6356350"/>
            <a:ext cx="2133600" cy="365125"/>
          </a:xfrm>
          <a:prstGeom prst="rect">
            <a:avLst/>
          </a:prstGeom>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C1FB04D-6B72-4960-A624-3CC81CF2DAB8}" type="slidenum">
              <a:rPr lang="en-US" altLang="en-US" sz="1200">
                <a:solidFill>
                  <a:srgbClr val="898989"/>
                </a:solidFill>
                <a:latin typeface="Calibri" panose="020F0502020204030204" pitchFamily="34" charset="0"/>
              </a:rPr>
              <a:pPr algn="r" eaLnBrk="1" hangingPunct="1"/>
              <a:t>‹#›</a:t>
            </a:fld>
            <a:endParaRPr lang="en-US" altLang="en-US" sz="1200" dirty="0">
              <a:solidFill>
                <a:srgbClr val="898989"/>
              </a:solidFill>
              <a:latin typeface="Calibri" panose="020F0502020204030204" pitchFamily="34" charset="0"/>
            </a:endParaRPr>
          </a:p>
        </p:txBody>
      </p:sp>
      <p:pic>
        <p:nvPicPr>
          <p:cNvPr id="1035" name="Picture 7" descr="EPA-slide-bg.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98425"/>
            <a:ext cx="91440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txBox="1">
            <a:spLocks/>
          </p:cNvSpPr>
          <p:nvPr userDrawn="1"/>
        </p:nvSpPr>
        <p:spPr>
          <a:xfrm>
            <a:off x="184150" y="6492875"/>
            <a:ext cx="2133600" cy="365125"/>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B81BA1-B2DD-4BD1-96D8-710BB5CB0F9F}" type="slidenum">
              <a:rPr lang="en-US" altLang="en-US" sz="1400">
                <a:solidFill>
                  <a:schemeClr val="bg1"/>
                </a:solidFill>
                <a:latin typeface="Calibri" panose="020F0502020204030204" pitchFamily="34" charset="0"/>
              </a:rPr>
              <a:pPr eaLnBrk="1" hangingPunct="1"/>
              <a:t>‹#›</a:t>
            </a:fld>
            <a:endParaRPr lang="en-US" altLang="en-US" sz="14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5" r:id="rId7"/>
    <p:sldLayoutId id="2147484361" r:id="rId8"/>
    <p:sldLayoutId id="2147484362" r:id="rId9"/>
    <p:sldLayoutId id="2147484363" r:id="rId10"/>
    <p:sldLayoutId id="2147484364" r:id="rId11"/>
    <p:sldLayoutId id="2147484378" r:id="rId12"/>
    <p:sldLayoutId id="214748438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2.jpe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7.emf"/><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51.jpg"/><Relationship Id="rId5" Type="http://schemas.openxmlformats.org/officeDocument/2006/relationships/image" Target="../media/image50.jpeg"/><Relationship Id="rId4" Type="http://schemas.openxmlformats.org/officeDocument/2006/relationships/image" Target="../media/image49.jpg"/><Relationship Id="rId9" Type="http://schemas.openxmlformats.org/officeDocument/2006/relationships/image" Target="../media/image53.jp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6.jpeg"/><Relationship Id="rId7"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43.jpg"/><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png"/><Relationship Id="rId3" Type="http://schemas.openxmlformats.org/officeDocument/2006/relationships/image" Target="../media/image6.jpeg"/><Relationship Id="rId21" Type="http://schemas.openxmlformats.org/officeDocument/2006/relationships/image" Target="../media/image24.pn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gif"/><Relationship Id="rId25" Type="http://schemas.openxmlformats.org/officeDocument/2006/relationships/image" Target="../media/image28.jpeg"/><Relationship Id="rId2" Type="http://schemas.openxmlformats.org/officeDocument/2006/relationships/notesSlide" Target="../notesSlides/notesSlide9.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image" Target="../media/image8.jpeg"/><Relationship Id="rId15" Type="http://schemas.openxmlformats.org/officeDocument/2006/relationships/image" Target="../media/image18.gif"/><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png"/><Relationship Id="rId27"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D527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459"/>
          <a:stretch/>
        </p:blipFill>
        <p:spPr>
          <a:xfrm>
            <a:off x="0" y="-97706"/>
            <a:ext cx="9145395" cy="2090961"/>
          </a:xfrm>
          <a:prstGeom prst="rect">
            <a:avLst/>
          </a:prstGeom>
          <a:effectLst>
            <a:softEdge rad="127000"/>
          </a:effectLst>
        </p:spPr>
      </p:pic>
      <p:sp>
        <p:nvSpPr>
          <p:cNvPr id="3076" name="Rectangle 1"/>
          <p:cNvSpPr>
            <a:spLocks noChangeArrowheads="1"/>
          </p:cNvSpPr>
          <p:nvPr/>
        </p:nvSpPr>
        <p:spPr bwMode="auto">
          <a:xfrm>
            <a:off x="0" y="1679305"/>
            <a:ext cx="914399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00" b="1" dirty="0">
                <a:solidFill>
                  <a:prstClr val="white"/>
                </a:solidFill>
                <a:latin typeface="Arial" panose="020B0604020202020204" pitchFamily="34" charset="0"/>
              </a:rPr>
              <a:t>Winning Strategies </a:t>
            </a:r>
            <a:r>
              <a:rPr lang="en-US" altLang="en-US" sz="1900" b="1" dirty="0" smtClean="0">
                <a:solidFill>
                  <a:prstClr val="white"/>
                </a:solidFill>
                <a:latin typeface="Arial" panose="020B0604020202020204" pitchFamily="34" charset="0"/>
              </a:rPr>
              <a:t>From </a:t>
            </a:r>
            <a:r>
              <a:rPr lang="en-US" altLang="en-US" sz="1900" b="1" dirty="0">
                <a:solidFill>
                  <a:prstClr val="white"/>
                </a:solidFill>
                <a:latin typeface="Arial" panose="020B0604020202020204" pitchFamily="34" charset="0"/>
              </a:rPr>
              <a:t>Coast to Coast: </a:t>
            </a:r>
            <a:r>
              <a:rPr lang="en-US" altLang="en-US" sz="1900" b="1" dirty="0" smtClean="0">
                <a:solidFill>
                  <a:prstClr val="white"/>
                </a:solidFill>
                <a:latin typeface="Arial" panose="020B0604020202020204" pitchFamily="34" charset="0"/>
              </a:rPr>
              <a:t/>
            </a:r>
            <a:br>
              <a:rPr lang="en-US" altLang="en-US" sz="1900" b="1" dirty="0" smtClean="0">
                <a:solidFill>
                  <a:prstClr val="white"/>
                </a:solidFill>
                <a:latin typeface="Arial" panose="020B0604020202020204" pitchFamily="34" charset="0"/>
              </a:rPr>
            </a:br>
            <a:r>
              <a:rPr lang="en-US" altLang="en-US" sz="1900" b="1" dirty="0" smtClean="0">
                <a:solidFill>
                  <a:prstClr val="white"/>
                </a:solidFill>
                <a:latin typeface="Arial" panose="020B0604020202020204" pitchFamily="34" charset="0"/>
              </a:rPr>
              <a:t>How </a:t>
            </a:r>
            <a:r>
              <a:rPr lang="en-US" altLang="en-US" sz="1900" b="1" dirty="0">
                <a:solidFill>
                  <a:prstClr val="white"/>
                </a:solidFill>
                <a:latin typeface="Arial" panose="020B0604020202020204" pitchFamily="34" charset="0"/>
              </a:rPr>
              <a:t>EPA’s 2017 Asthma Award Winners </a:t>
            </a:r>
            <a:r>
              <a:rPr lang="en-US" altLang="en-US" sz="1900" b="1" dirty="0" smtClean="0">
                <a:solidFill>
                  <a:prstClr val="white"/>
                </a:solidFill>
                <a:latin typeface="Arial" panose="020B0604020202020204" pitchFamily="34" charset="0"/>
              </a:rPr>
              <a:t>Are </a:t>
            </a:r>
            <a:r>
              <a:rPr lang="en-US" altLang="en-US" sz="1900" b="1" dirty="0">
                <a:solidFill>
                  <a:prstClr val="white"/>
                </a:solidFill>
                <a:latin typeface="Arial" panose="020B0604020202020204" pitchFamily="34" charset="0"/>
              </a:rPr>
              <a:t>Addressing Asthma Disparities</a:t>
            </a:r>
          </a:p>
        </p:txBody>
      </p:sp>
      <p:grpSp>
        <p:nvGrpSpPr>
          <p:cNvPr id="18" name="Group 17"/>
          <p:cNvGrpSpPr/>
          <p:nvPr/>
        </p:nvGrpSpPr>
        <p:grpSpPr>
          <a:xfrm>
            <a:off x="541634" y="2424174"/>
            <a:ext cx="7760676" cy="6932022"/>
            <a:chOff x="692359" y="2414126"/>
            <a:chExt cx="7760676" cy="6932022"/>
          </a:xfrm>
        </p:grpSpPr>
        <p:pic>
          <p:nvPicPr>
            <p:cNvPr id="7" name="Picture 6" descr="Free &lt;strong&gt;vector&lt;/strong&gt; graphic: Usa, Map, &lt;strong&gt;United&lt;/strong&gt;, &lt;strong&gt;States&lt;/strong&gt;, Of - Free Image on ..."/>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2359" y="2414126"/>
              <a:ext cx="7760676" cy="4321123"/>
            </a:xfrm>
            <a:prstGeom prst="rect">
              <a:avLst/>
            </a:prstGeom>
          </p:spPr>
        </p:pic>
        <p:sp>
          <p:nvSpPr>
            <p:cNvPr id="19" name="Arc 18"/>
            <p:cNvSpPr/>
            <p:nvPr/>
          </p:nvSpPr>
          <p:spPr>
            <a:xfrm rot="20991098">
              <a:off x="5324157" y="3869119"/>
              <a:ext cx="2101129" cy="1405582"/>
            </a:xfrm>
            <a:prstGeom prst="arc">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Oval 7"/>
            <p:cNvSpPr/>
            <p:nvPr/>
          </p:nvSpPr>
          <p:spPr>
            <a:xfrm>
              <a:off x="7295104" y="4279627"/>
              <a:ext cx="271306" cy="292283"/>
            </a:xfrm>
            <a:prstGeom prst="ellipse">
              <a:avLst/>
            </a:prstGeom>
            <a:solidFill>
              <a:srgbClr val="FDB2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p:cNvSpPr/>
            <p:nvPr/>
          </p:nvSpPr>
          <p:spPr>
            <a:xfrm rot="18173240">
              <a:off x="1531193" y="3431778"/>
              <a:ext cx="6011276" cy="5817464"/>
            </a:xfrm>
            <a:prstGeom prst="arc">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Oval 10"/>
            <p:cNvSpPr/>
            <p:nvPr/>
          </p:nvSpPr>
          <p:spPr>
            <a:xfrm>
              <a:off x="5970396" y="3712614"/>
              <a:ext cx="271306" cy="292283"/>
            </a:xfrm>
            <a:prstGeom prst="ellipse">
              <a:avLst/>
            </a:prstGeom>
            <a:solidFill>
              <a:srgbClr val="FDB2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889090" y="4656880"/>
              <a:ext cx="271306" cy="292283"/>
            </a:xfrm>
            <a:prstGeom prst="ellipse">
              <a:avLst/>
            </a:prstGeom>
            <a:solidFill>
              <a:srgbClr val="FDB2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3318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636" y="1785909"/>
            <a:ext cx="4450255" cy="447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4451350"/>
            <a:ext cx="266700" cy="369332"/>
          </a:xfrm>
          <a:prstGeom prst="rect">
            <a:avLst/>
          </a:prstGeom>
          <a:noFill/>
        </p:spPr>
        <p:txBody>
          <a:bodyPr wrap="square" rtlCol="0">
            <a:spAutoFit/>
          </a:bodyPr>
          <a:lstStyle/>
          <a:p>
            <a:r>
              <a:rPr lang="en-US" dirty="0" smtClean="0"/>
              <a:t>-</a:t>
            </a:r>
            <a:endParaRPr lang="en-US" dirty="0"/>
          </a:p>
        </p:txBody>
      </p:sp>
      <p:sp>
        <p:nvSpPr>
          <p:cNvPr id="5" name="Title 1"/>
          <p:cNvSpPr txBox="1">
            <a:spLocks/>
          </p:cNvSpPr>
          <p:nvPr/>
        </p:nvSpPr>
        <p:spPr bwMode="auto">
          <a:xfrm>
            <a:off x="520700" y="45528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srgbClr val="0070C0"/>
                </a:solidFill>
                <a:latin typeface="Arial" panose="020B0604020202020204" pitchFamily="34" charset="0"/>
                <a:cs typeface="Arial" panose="020B0604020202020204" pitchFamily="34" charset="0"/>
              </a:rPr>
              <a:t>The System for Delivering </a:t>
            </a:r>
            <a:br>
              <a:rPr lang="en-US" altLang="en-US" sz="3600" b="1" dirty="0" smtClean="0">
                <a:solidFill>
                  <a:srgbClr val="0070C0"/>
                </a:solidFill>
                <a:latin typeface="Arial" panose="020B0604020202020204" pitchFamily="34" charset="0"/>
                <a:cs typeface="Arial" panose="020B0604020202020204" pitchFamily="34" charset="0"/>
              </a:rPr>
            </a:br>
            <a:r>
              <a:rPr lang="en-US" altLang="en-US" sz="3600" b="1" dirty="0" smtClean="0">
                <a:solidFill>
                  <a:srgbClr val="0070C0"/>
                </a:solidFill>
                <a:latin typeface="Arial" panose="020B0604020202020204" pitchFamily="34" charset="0"/>
                <a:cs typeface="Arial" panose="020B0604020202020204" pitchFamily="34" charset="0"/>
              </a:rPr>
              <a:t>High-Quality Asthma Care</a:t>
            </a:r>
          </a:p>
        </p:txBody>
      </p:sp>
    </p:spTree>
    <p:extLst>
      <p:ext uri="{BB962C8B-B14F-4D97-AF65-F5344CB8AC3E}">
        <p14:creationId xmlns:p14="http://schemas.microsoft.com/office/powerpoint/2010/main" val="3529068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3600" b="1" dirty="0">
                <a:solidFill>
                  <a:srgbClr val="0070C0"/>
                </a:solidFill>
                <a:latin typeface="Arial" panose="020B0604020202020204" pitchFamily="34" charset="0"/>
                <a:cs typeface="Arial" panose="020B0604020202020204" pitchFamily="34" charset="0"/>
              </a:rPr>
              <a:t>Sustaining the System</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330450"/>
            <a:ext cx="3467100"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H="1" flipV="1">
            <a:off x="3631153" y="2516220"/>
            <a:ext cx="3638550" cy="1854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7" idx="4"/>
          </p:cNvCxnSpPr>
          <p:nvPr/>
        </p:nvCxnSpPr>
        <p:spPr>
          <a:xfrm flipH="1" flipV="1">
            <a:off x="2536816" y="3860674"/>
            <a:ext cx="4529137" cy="12493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77928" y="1466724"/>
            <a:ext cx="2517775" cy="2393950"/>
          </a:xfrm>
          <a:prstGeom prst="ellipse">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latin typeface="Arial" panose="020B0604020202020204" pitchFamily="34" charset="0"/>
                <a:cs typeface="Arial" panose="020B0604020202020204" pitchFamily="34" charset="0"/>
              </a:rPr>
              <a:t>Tailored </a:t>
            </a:r>
            <a:r>
              <a:rPr lang="en-US" b="1" dirty="0" smtClean="0">
                <a:solidFill>
                  <a:prstClr val="black"/>
                </a:solidFill>
                <a:latin typeface="Arial" panose="020B0604020202020204" pitchFamily="34" charset="0"/>
                <a:cs typeface="Arial" panose="020B0604020202020204" pitchFamily="34" charset="0"/>
              </a:rPr>
              <a:t>environmental </a:t>
            </a:r>
            <a:r>
              <a:rPr lang="en-US" b="1" dirty="0">
                <a:solidFill>
                  <a:prstClr val="black"/>
                </a:solidFill>
                <a:latin typeface="Arial" panose="020B0604020202020204" pitchFamily="34" charset="0"/>
                <a:cs typeface="Arial" panose="020B0604020202020204" pitchFamily="34" charset="0"/>
              </a:rPr>
              <a:t>i</a:t>
            </a:r>
            <a:r>
              <a:rPr lang="en-US" b="1" dirty="0" smtClean="0">
                <a:solidFill>
                  <a:prstClr val="black"/>
                </a:solidFill>
                <a:latin typeface="Arial" panose="020B0604020202020204" pitchFamily="34" charset="0"/>
                <a:cs typeface="Arial" panose="020B0604020202020204" pitchFamily="34" charset="0"/>
              </a:rPr>
              <a:t>nterventions</a:t>
            </a:r>
            <a:endParaRPr lang="en-US" b="1" dirty="0">
              <a:solidFill>
                <a:prstClr val="black"/>
              </a:solidFill>
              <a:latin typeface="Arial" panose="020B0604020202020204" pitchFamily="34" charset="0"/>
              <a:cs typeface="Arial" panose="020B0604020202020204" pitchFamily="34" charset="0"/>
            </a:endParaRPr>
          </a:p>
          <a:p>
            <a:pPr algn="ctr">
              <a:defRPr/>
            </a:pPr>
            <a:endParaRPr lang="en-US" sz="2000" b="1" dirty="0">
              <a:solidFill>
                <a:prstClr val="black"/>
              </a:solidFill>
            </a:endParaRPr>
          </a:p>
        </p:txBody>
      </p:sp>
      <p:sp>
        <p:nvSpPr>
          <p:cNvPr id="8" name="TextBox 7"/>
          <p:cNvSpPr txBox="1"/>
          <p:nvPr/>
        </p:nvSpPr>
        <p:spPr>
          <a:xfrm>
            <a:off x="6432550" y="4362450"/>
            <a:ext cx="266700"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6930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3600" b="1" dirty="0">
                <a:solidFill>
                  <a:srgbClr val="0070C0"/>
                </a:solidFill>
                <a:latin typeface="Arial" panose="020B0604020202020204" pitchFamily="34" charset="0"/>
                <a:cs typeface="Arial" panose="020B0604020202020204" pitchFamily="34" charset="0"/>
              </a:rPr>
              <a:t>Sustaining the System</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330450"/>
            <a:ext cx="3467100"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flipH="1" flipV="1">
            <a:off x="3631153" y="2516220"/>
            <a:ext cx="3638550" cy="18542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7" idx="4"/>
          </p:cNvCxnSpPr>
          <p:nvPr/>
        </p:nvCxnSpPr>
        <p:spPr>
          <a:xfrm flipH="1" flipV="1">
            <a:off x="2536816" y="3860674"/>
            <a:ext cx="4529137" cy="12493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277928" y="1466724"/>
            <a:ext cx="2517775" cy="2393950"/>
          </a:xfrm>
          <a:prstGeom prst="ellipse">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latin typeface="Arial" panose="020B0604020202020204" pitchFamily="34" charset="0"/>
                <a:cs typeface="Arial" panose="020B0604020202020204" pitchFamily="34" charset="0"/>
              </a:rPr>
              <a:t>Tailored </a:t>
            </a:r>
            <a:r>
              <a:rPr lang="en-US" b="1" dirty="0" smtClean="0">
                <a:solidFill>
                  <a:prstClr val="black"/>
                </a:solidFill>
                <a:latin typeface="Arial" panose="020B0604020202020204" pitchFamily="34" charset="0"/>
                <a:cs typeface="Arial" panose="020B0604020202020204" pitchFamily="34" charset="0"/>
              </a:rPr>
              <a:t>environmental </a:t>
            </a:r>
            <a:r>
              <a:rPr lang="en-US" b="1" dirty="0">
                <a:solidFill>
                  <a:prstClr val="black"/>
                </a:solidFill>
                <a:latin typeface="Arial" panose="020B0604020202020204" pitchFamily="34" charset="0"/>
                <a:cs typeface="Arial" panose="020B0604020202020204" pitchFamily="34" charset="0"/>
              </a:rPr>
              <a:t>i</a:t>
            </a:r>
            <a:r>
              <a:rPr lang="en-US" b="1" dirty="0" smtClean="0">
                <a:solidFill>
                  <a:prstClr val="black"/>
                </a:solidFill>
                <a:latin typeface="Arial" panose="020B0604020202020204" pitchFamily="34" charset="0"/>
                <a:cs typeface="Arial" panose="020B0604020202020204" pitchFamily="34" charset="0"/>
              </a:rPr>
              <a:t>nterventions</a:t>
            </a:r>
            <a:endParaRPr lang="en-US" b="1" dirty="0">
              <a:solidFill>
                <a:prstClr val="black"/>
              </a:solidFill>
              <a:latin typeface="Arial" panose="020B0604020202020204" pitchFamily="34" charset="0"/>
              <a:cs typeface="Arial" panose="020B0604020202020204" pitchFamily="34" charset="0"/>
            </a:endParaRPr>
          </a:p>
          <a:p>
            <a:pPr algn="ctr">
              <a:defRPr/>
            </a:pPr>
            <a:endParaRPr lang="en-US" sz="2000" b="1" dirty="0">
              <a:solidFill>
                <a:prstClr val="black"/>
              </a:solidFill>
            </a:endParaRPr>
          </a:p>
        </p:txBody>
      </p:sp>
      <p:sp>
        <p:nvSpPr>
          <p:cNvPr id="8" name="TextBox 7"/>
          <p:cNvSpPr txBox="1"/>
          <p:nvPr/>
        </p:nvSpPr>
        <p:spPr>
          <a:xfrm>
            <a:off x="6432550" y="4362450"/>
            <a:ext cx="266700" cy="369332"/>
          </a:xfrm>
          <a:prstGeom prst="rect">
            <a:avLst/>
          </a:prstGeom>
          <a:noFill/>
        </p:spPr>
        <p:txBody>
          <a:bodyPr wrap="square" rtlCol="0">
            <a:spAutoFit/>
          </a:bodyPr>
          <a:lstStyle/>
          <a:p>
            <a:r>
              <a:rPr lang="en-US" dirty="0"/>
              <a:t>-</a:t>
            </a:r>
          </a:p>
        </p:txBody>
      </p:sp>
      <p:sp>
        <p:nvSpPr>
          <p:cNvPr id="2" name="TextBox 1"/>
          <p:cNvSpPr txBox="1"/>
          <p:nvPr/>
        </p:nvSpPr>
        <p:spPr>
          <a:xfrm>
            <a:off x="457200" y="4408348"/>
            <a:ext cx="4322622" cy="1283428"/>
          </a:xfrm>
          <a:prstGeom prst="rect">
            <a:avLst/>
          </a:prstGeom>
          <a:noFill/>
        </p:spPr>
        <p:txBody>
          <a:bodyPr wrap="square" rtlCol="0">
            <a:spAutoFit/>
          </a:bodyPr>
          <a:lstStyle/>
          <a:p>
            <a:pPr marL="285750" indent="-285750" eaLnBrk="0" hangingPunct="0">
              <a:spcBef>
                <a:spcPct val="30000"/>
              </a:spcBef>
              <a:buFont typeface="Arial" panose="020B0604020202020204" pitchFamily="34" charset="0"/>
              <a:buChar char="•"/>
              <a:defRPr/>
            </a:pPr>
            <a:r>
              <a:rPr lang="en-US" altLang="en-US" dirty="0"/>
              <a:t>Provide </a:t>
            </a:r>
            <a:r>
              <a:rPr lang="en-US" altLang="en-US" dirty="0" smtClean="0"/>
              <a:t>tailored </a:t>
            </a:r>
            <a:r>
              <a:rPr lang="en-US" altLang="en-US" dirty="0"/>
              <a:t>e</a:t>
            </a:r>
            <a:r>
              <a:rPr lang="en-US" altLang="en-US" dirty="0" smtClean="0"/>
              <a:t>ducation </a:t>
            </a:r>
            <a:r>
              <a:rPr lang="en-US" altLang="en-US" dirty="0"/>
              <a:t>and </a:t>
            </a:r>
            <a:r>
              <a:rPr lang="en-US" altLang="en-US" dirty="0" smtClean="0"/>
              <a:t>counseling </a:t>
            </a:r>
            <a:r>
              <a:rPr lang="en-US" altLang="en-US" dirty="0"/>
              <a:t>d</a:t>
            </a:r>
            <a:r>
              <a:rPr lang="en-US" altLang="en-US" dirty="0" smtClean="0"/>
              <a:t>uring clinical </a:t>
            </a:r>
            <a:r>
              <a:rPr lang="en-US" altLang="en-US" dirty="0"/>
              <a:t>v</a:t>
            </a:r>
            <a:r>
              <a:rPr lang="en-US" altLang="en-US" dirty="0" smtClean="0"/>
              <a:t>isits</a:t>
            </a:r>
            <a:endParaRPr lang="en-US" altLang="en-US" dirty="0"/>
          </a:p>
          <a:p>
            <a:pPr marL="285750" indent="-285750" eaLnBrk="0" hangingPunct="0">
              <a:spcBef>
                <a:spcPct val="30000"/>
              </a:spcBef>
              <a:buFont typeface="Arial" panose="020B0604020202020204" pitchFamily="34" charset="0"/>
              <a:buChar char="•"/>
              <a:defRPr/>
            </a:pPr>
            <a:r>
              <a:rPr lang="en-US" altLang="en-US" dirty="0"/>
              <a:t>Promote </a:t>
            </a:r>
            <a:r>
              <a:rPr lang="en-US" altLang="en-US" dirty="0" smtClean="0"/>
              <a:t>in-home </a:t>
            </a:r>
            <a:r>
              <a:rPr lang="en-US" altLang="en-US" dirty="0"/>
              <a:t>e</a:t>
            </a:r>
            <a:r>
              <a:rPr lang="en-US" altLang="en-US" dirty="0" smtClean="0"/>
              <a:t>nvironmental </a:t>
            </a:r>
            <a:r>
              <a:rPr lang="en-US" altLang="en-US" dirty="0"/>
              <a:t>t</a:t>
            </a:r>
            <a:r>
              <a:rPr lang="en-US" altLang="en-US" dirty="0" smtClean="0"/>
              <a:t>rigger </a:t>
            </a:r>
            <a:r>
              <a:rPr lang="en-US" altLang="en-US" dirty="0"/>
              <a:t>m</a:t>
            </a:r>
            <a:r>
              <a:rPr lang="en-US" altLang="en-US" dirty="0" smtClean="0"/>
              <a:t>anagement</a:t>
            </a:r>
            <a:endParaRPr lang="en-US" dirty="0"/>
          </a:p>
        </p:txBody>
      </p:sp>
    </p:spTree>
    <p:extLst>
      <p:ext uri="{BB962C8B-B14F-4D97-AF65-F5344CB8AC3E}">
        <p14:creationId xmlns:p14="http://schemas.microsoft.com/office/powerpoint/2010/main" val="1031903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3600" b="1" dirty="0">
                <a:solidFill>
                  <a:srgbClr val="0070C0"/>
                </a:solidFill>
                <a:latin typeface="Arial" panose="020B0604020202020204" pitchFamily="34" charset="0"/>
                <a:cs typeface="Arial" panose="020B0604020202020204" pitchFamily="34" charset="0"/>
              </a:rPr>
              <a:t>Sustaining the System</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330450"/>
            <a:ext cx="3467100"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a:endCxn id="7" idx="7"/>
          </p:cNvCxnSpPr>
          <p:nvPr/>
        </p:nvCxnSpPr>
        <p:spPr>
          <a:xfrm flipH="1" flipV="1">
            <a:off x="2973838" y="2422162"/>
            <a:ext cx="3477762" cy="18990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7" idx="4"/>
          </p:cNvCxnSpPr>
          <p:nvPr/>
        </p:nvCxnSpPr>
        <p:spPr>
          <a:xfrm flipH="1" flipV="1">
            <a:off x="2016896" y="4510088"/>
            <a:ext cx="4434706" cy="5508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63575" y="2063931"/>
            <a:ext cx="2706642" cy="2446157"/>
          </a:xfrm>
          <a:prstGeom prst="ellipse">
            <a:avLst/>
          </a:prstGeom>
          <a:solidFill>
            <a:srgbClr val="BE4E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914400" algn="l"/>
              </a:tabLst>
              <a:defRPr/>
            </a:pPr>
            <a:r>
              <a:rPr lang="en-US" b="1" dirty="0" smtClean="0">
                <a:solidFill>
                  <a:prstClr val="black"/>
                </a:solidFill>
                <a:latin typeface="Arial" panose="020B0604020202020204" pitchFamily="34" charset="0"/>
                <a:cs typeface="Arial" panose="020B0604020202020204" pitchFamily="34" charset="0"/>
              </a:rPr>
              <a:t>High-performing </a:t>
            </a:r>
            <a:r>
              <a:rPr lang="en-US" b="1" dirty="0">
                <a:solidFill>
                  <a:prstClr val="black"/>
                </a:solidFill>
                <a:latin typeface="Arial" panose="020B0604020202020204" pitchFamily="34" charset="0"/>
                <a:cs typeface="Arial" panose="020B0604020202020204" pitchFamily="34" charset="0"/>
              </a:rPr>
              <a:t>c</a:t>
            </a:r>
            <a:r>
              <a:rPr lang="en-US" b="1" dirty="0" smtClean="0">
                <a:solidFill>
                  <a:prstClr val="black"/>
                </a:solidFill>
                <a:latin typeface="Arial" panose="020B0604020202020204" pitchFamily="34" charset="0"/>
                <a:cs typeface="Arial" panose="020B0604020202020204" pitchFamily="34" charset="0"/>
              </a:rPr>
              <a:t>ollaborations</a:t>
            </a:r>
            <a:endParaRPr lang="en-US" b="1" dirty="0">
              <a:solidFill>
                <a:prstClr val="black"/>
              </a:solidFill>
              <a:latin typeface="Arial" panose="020B0604020202020204" pitchFamily="34" charset="0"/>
              <a:cs typeface="Arial" panose="020B0604020202020204" pitchFamily="34" charset="0"/>
            </a:endParaRPr>
          </a:p>
          <a:p>
            <a:pPr algn="ctr">
              <a:defRPr/>
            </a:pPr>
            <a:endParaRPr lang="en-US" sz="2000" b="1" dirty="0">
              <a:solidFill>
                <a:prstClr val="black"/>
              </a:solidFill>
            </a:endParaRPr>
          </a:p>
        </p:txBody>
      </p:sp>
      <p:sp>
        <p:nvSpPr>
          <p:cNvPr id="8" name="TextBox 7"/>
          <p:cNvSpPr txBox="1"/>
          <p:nvPr/>
        </p:nvSpPr>
        <p:spPr>
          <a:xfrm>
            <a:off x="6493436" y="4372630"/>
            <a:ext cx="146424"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2625111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altLang="en-US" sz="3600" b="1" dirty="0">
                <a:solidFill>
                  <a:srgbClr val="0070C0"/>
                </a:solidFill>
                <a:latin typeface="Arial" panose="020B0604020202020204" pitchFamily="34" charset="0"/>
                <a:cs typeface="Arial" panose="020B0604020202020204" pitchFamily="34" charset="0"/>
              </a:rPr>
              <a:t>Sustaining the System</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2330450"/>
            <a:ext cx="3467100" cy="348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a:endCxn id="7" idx="7"/>
          </p:cNvCxnSpPr>
          <p:nvPr/>
        </p:nvCxnSpPr>
        <p:spPr>
          <a:xfrm flipH="1" flipV="1">
            <a:off x="2973838" y="2422162"/>
            <a:ext cx="3477762" cy="189901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endCxn id="7" idx="4"/>
          </p:cNvCxnSpPr>
          <p:nvPr/>
        </p:nvCxnSpPr>
        <p:spPr>
          <a:xfrm flipH="1" flipV="1">
            <a:off x="2016896" y="4510088"/>
            <a:ext cx="4434706" cy="5508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63575" y="2063931"/>
            <a:ext cx="2706642" cy="2446157"/>
          </a:xfrm>
          <a:prstGeom prst="ellipse">
            <a:avLst/>
          </a:prstGeom>
          <a:solidFill>
            <a:srgbClr val="BE4E9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tabLst>
                <a:tab pos="914400" algn="l"/>
              </a:tabLst>
              <a:defRPr/>
            </a:pPr>
            <a:r>
              <a:rPr lang="en-US" b="1" dirty="0" smtClean="0">
                <a:solidFill>
                  <a:prstClr val="black"/>
                </a:solidFill>
                <a:latin typeface="Arial" panose="020B0604020202020204" pitchFamily="34" charset="0"/>
                <a:cs typeface="Arial" panose="020B0604020202020204" pitchFamily="34" charset="0"/>
              </a:rPr>
              <a:t>High-performing collaborations</a:t>
            </a:r>
            <a:endParaRPr lang="en-US" b="1" dirty="0">
              <a:solidFill>
                <a:prstClr val="black"/>
              </a:solidFill>
              <a:latin typeface="Arial" panose="020B0604020202020204" pitchFamily="34" charset="0"/>
              <a:cs typeface="Arial" panose="020B0604020202020204" pitchFamily="34" charset="0"/>
            </a:endParaRPr>
          </a:p>
          <a:p>
            <a:pPr algn="ctr">
              <a:defRPr/>
            </a:pPr>
            <a:endParaRPr lang="en-US" sz="2000" b="1" dirty="0">
              <a:solidFill>
                <a:prstClr val="black"/>
              </a:solidFill>
            </a:endParaRPr>
          </a:p>
        </p:txBody>
      </p:sp>
      <p:sp>
        <p:nvSpPr>
          <p:cNvPr id="8" name="TextBox 7"/>
          <p:cNvSpPr txBox="1"/>
          <p:nvPr/>
        </p:nvSpPr>
        <p:spPr>
          <a:xfrm>
            <a:off x="6493436" y="4372630"/>
            <a:ext cx="146424" cy="369332"/>
          </a:xfrm>
          <a:prstGeom prst="rect">
            <a:avLst/>
          </a:prstGeom>
          <a:noFill/>
        </p:spPr>
        <p:txBody>
          <a:bodyPr wrap="square" rtlCol="0">
            <a:spAutoFit/>
          </a:bodyPr>
          <a:lstStyle/>
          <a:p>
            <a:pPr algn="ctr"/>
            <a:r>
              <a:rPr lang="en-US" dirty="0"/>
              <a:t>-</a:t>
            </a:r>
          </a:p>
        </p:txBody>
      </p:sp>
      <p:sp>
        <p:nvSpPr>
          <p:cNvPr id="12" name="TextBox 11"/>
          <p:cNvSpPr txBox="1"/>
          <p:nvPr/>
        </p:nvSpPr>
        <p:spPr>
          <a:xfrm>
            <a:off x="390097" y="5060950"/>
            <a:ext cx="4322622" cy="1089529"/>
          </a:xfrm>
          <a:prstGeom prst="rect">
            <a:avLst/>
          </a:prstGeom>
          <a:noFill/>
        </p:spPr>
        <p:txBody>
          <a:bodyPr wrap="square" rtlCol="0">
            <a:spAutoFit/>
          </a:bodyPr>
          <a:lstStyle/>
          <a:p>
            <a:pPr marL="285750" indent="-285750" eaLnBrk="0" hangingPunct="0">
              <a:spcBef>
                <a:spcPct val="30000"/>
              </a:spcBef>
              <a:buFont typeface="Arial" panose="020B0604020202020204" pitchFamily="34" charset="0"/>
              <a:buChar char="•"/>
              <a:defRPr/>
            </a:pPr>
            <a:r>
              <a:rPr lang="en-US" altLang="en-US" dirty="0"/>
              <a:t>Building on </a:t>
            </a:r>
            <a:r>
              <a:rPr lang="en-US" altLang="en-US" dirty="0" smtClean="0"/>
              <a:t>what works</a:t>
            </a:r>
            <a:endParaRPr lang="en-US" altLang="en-US" dirty="0"/>
          </a:p>
          <a:p>
            <a:pPr marL="285750" indent="-285750" eaLnBrk="0" hangingPunct="0">
              <a:spcBef>
                <a:spcPct val="30000"/>
              </a:spcBef>
              <a:buFont typeface="Arial" panose="020B0604020202020204" pitchFamily="34" charset="0"/>
              <a:buChar char="•"/>
              <a:defRPr/>
            </a:pPr>
            <a:r>
              <a:rPr lang="en-US" altLang="en-US" dirty="0"/>
              <a:t>Collaborating to </a:t>
            </a:r>
            <a:r>
              <a:rPr lang="en-US" altLang="en-US" dirty="0" smtClean="0"/>
              <a:t>build credibility</a:t>
            </a:r>
            <a:endParaRPr lang="en-US" altLang="en-US" dirty="0"/>
          </a:p>
          <a:p>
            <a:pPr marL="285750" indent="-285750" eaLnBrk="0" hangingPunct="0">
              <a:spcBef>
                <a:spcPct val="30000"/>
              </a:spcBef>
              <a:buFont typeface="Arial" panose="020B0604020202020204" pitchFamily="34" charset="0"/>
              <a:buChar char="•"/>
              <a:defRPr/>
            </a:pPr>
            <a:endParaRPr lang="en-US" dirty="0"/>
          </a:p>
        </p:txBody>
      </p:sp>
    </p:spTree>
    <p:extLst>
      <p:ext uri="{BB962C8B-B14F-4D97-AF65-F5344CB8AC3E}">
        <p14:creationId xmlns:p14="http://schemas.microsoft.com/office/powerpoint/2010/main" val="3049824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lt;strong&gt;vector&lt;/strong&gt; graphic: Usa, Map, &lt;strong&gt;United&lt;/strong&gt;, &lt;strong&gt;States&lt;/strong&gt;, Of - Free Image on ..."/>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821" y="1303200"/>
            <a:ext cx="8686798" cy="4798735"/>
          </a:xfrm>
          <a:prstGeom prst="rect">
            <a:avLst/>
          </a:prstGeom>
        </p:spPr>
      </p:pic>
      <p:sp>
        <p:nvSpPr>
          <p:cNvPr id="5" name="Oval 4"/>
          <p:cNvSpPr/>
          <p:nvPr/>
        </p:nvSpPr>
        <p:spPr>
          <a:xfrm>
            <a:off x="7510605" y="3381230"/>
            <a:ext cx="303682" cy="324589"/>
          </a:xfrm>
          <a:prstGeom prst="ellipse">
            <a:avLst/>
          </a:prstGeom>
          <a:solidFill>
            <a:srgbClr val="FDB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4"/>
          <a:stretch>
            <a:fillRect/>
          </a:stretch>
        </p:blipFill>
        <p:spPr>
          <a:xfrm>
            <a:off x="4133666" y="401654"/>
            <a:ext cx="4523254" cy="743857"/>
          </a:xfrm>
          <a:prstGeom prst="rect">
            <a:avLst/>
          </a:prstGeom>
        </p:spPr>
      </p:pic>
    </p:spTree>
    <p:extLst>
      <p:ext uri="{BB962C8B-B14F-4D97-AF65-F5344CB8AC3E}">
        <p14:creationId xmlns:p14="http://schemas.microsoft.com/office/powerpoint/2010/main" val="35710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4284" y="1747182"/>
            <a:ext cx="7772400" cy="1470025"/>
          </a:xfrm>
        </p:spPr>
        <p:txBody>
          <a:bodyPr/>
          <a:lstStyle/>
          <a:p>
            <a:r>
              <a:rPr lang="en-US" sz="3600" b="1" dirty="0" smtClean="0">
                <a:solidFill>
                  <a:srgbClr val="0070C0"/>
                </a:solidFill>
                <a:latin typeface="Arial" panose="020B0604020202020204" pitchFamily="34" charset="0"/>
                <a:cs typeface="Arial" panose="020B0604020202020204" pitchFamily="34" charset="0"/>
              </a:rPr>
              <a:t>UCAN</a:t>
            </a:r>
            <a:br>
              <a:rPr lang="en-US" sz="3600" b="1" dirty="0" smtClean="0">
                <a:solidFill>
                  <a:srgbClr val="0070C0"/>
                </a:solidFill>
                <a:latin typeface="Arial" panose="020B0604020202020204" pitchFamily="34" charset="0"/>
                <a:cs typeface="Arial" panose="020B0604020202020204" pitchFamily="34" charset="0"/>
              </a:rPr>
            </a:br>
            <a:r>
              <a:rPr lang="en-US" sz="3600" b="1" dirty="0" smtClean="0">
                <a:solidFill>
                  <a:srgbClr val="0070C0"/>
                </a:solidFill>
                <a:latin typeface="Arial" panose="020B0604020202020204" pitchFamily="34" charset="0"/>
                <a:cs typeface="Arial" panose="020B0604020202020204" pitchFamily="34" charset="0"/>
              </a:rPr>
              <a:t>(You </a:t>
            </a:r>
            <a:r>
              <a:rPr lang="en-US" sz="3600" b="1" dirty="0">
                <a:solidFill>
                  <a:srgbClr val="0070C0"/>
                </a:solidFill>
                <a:latin typeface="Arial" panose="020B0604020202020204" pitchFamily="34" charset="0"/>
                <a:cs typeface="Arial" panose="020B0604020202020204" pitchFamily="34" charset="0"/>
              </a:rPr>
              <a:t>Can Control Asthma Now) </a:t>
            </a:r>
            <a:r>
              <a:rPr lang="en-US" sz="3600" b="1" dirty="0" smtClean="0">
                <a:solidFill>
                  <a:srgbClr val="0070C0"/>
                </a:solidFill>
                <a:latin typeface="Arial" panose="020B0604020202020204" pitchFamily="34" charset="0"/>
                <a:cs typeface="Arial" panose="020B0604020202020204" pitchFamily="34" charset="0"/>
              </a:rPr>
              <a:t/>
            </a:r>
            <a:br>
              <a:rPr lang="en-US" sz="3600" b="1" dirty="0" smtClean="0">
                <a:solidFill>
                  <a:srgbClr val="0070C0"/>
                </a:solidFill>
                <a:latin typeface="Arial" panose="020B0604020202020204" pitchFamily="34" charset="0"/>
                <a:cs typeface="Arial" panose="020B0604020202020204" pitchFamily="34" charset="0"/>
              </a:rPr>
            </a:br>
            <a:r>
              <a:rPr lang="en-US" sz="3600" b="1" dirty="0" smtClean="0">
                <a:solidFill>
                  <a:srgbClr val="0070C0"/>
                </a:solidFill>
                <a:latin typeface="Arial" panose="020B0604020202020204" pitchFamily="34" charset="0"/>
                <a:cs typeface="Arial" panose="020B0604020202020204" pitchFamily="34" charset="0"/>
              </a:rPr>
              <a:t>Program</a:t>
            </a:r>
            <a:r>
              <a:rPr lang="en-US" sz="3000" b="1" dirty="0">
                <a:solidFill>
                  <a:srgbClr val="0070C0"/>
                </a:solidFill>
                <a:latin typeface="Arial" panose="020B0604020202020204" pitchFamily="34" charset="0"/>
                <a:cs typeface="Arial" panose="020B0604020202020204" pitchFamily="34" charset="0"/>
              </a:rPr>
              <a:t/>
            </a:r>
            <a:br>
              <a:rPr lang="en-US" sz="3000" b="1" dirty="0">
                <a:solidFill>
                  <a:srgbClr val="0070C0"/>
                </a:solidFill>
                <a:latin typeface="Arial" panose="020B0604020202020204" pitchFamily="34" charset="0"/>
                <a:cs typeface="Arial" panose="020B0604020202020204" pitchFamily="34" charset="0"/>
              </a:rPr>
            </a:br>
            <a:r>
              <a:rPr lang="en-US" sz="3000" b="1" dirty="0">
                <a:solidFill>
                  <a:srgbClr val="0070C0"/>
                </a:solidFill>
                <a:latin typeface="Arial" panose="020B0604020202020204" pitchFamily="34" charset="0"/>
                <a:cs typeface="Arial" panose="020B0604020202020204" pitchFamily="34" charset="0"/>
              </a:rPr>
              <a:t/>
            </a:r>
            <a:br>
              <a:rPr lang="en-US" sz="3000" b="1" dirty="0">
                <a:solidFill>
                  <a:srgbClr val="0070C0"/>
                </a:solidFill>
                <a:latin typeface="Arial" panose="020B0604020202020204" pitchFamily="34" charset="0"/>
                <a:cs typeface="Arial" panose="020B0604020202020204" pitchFamily="34" charset="0"/>
              </a:rPr>
            </a:br>
            <a:r>
              <a:rPr lang="en-US" sz="3000" b="1" dirty="0">
                <a:solidFill>
                  <a:srgbClr val="0070C0"/>
                </a:solidFill>
                <a:latin typeface="Arial" panose="020B0604020202020204" pitchFamily="34" charset="0"/>
                <a:cs typeface="Arial" panose="020B0604020202020204" pitchFamily="34" charset="0"/>
              </a:rPr>
              <a:t>Division of Pediatric Pulmonology at Children’s Hospital of Richmond at VCU</a:t>
            </a:r>
          </a:p>
        </p:txBody>
      </p:sp>
      <p:sp>
        <p:nvSpPr>
          <p:cNvPr id="2" name="Subtitle 1"/>
          <p:cNvSpPr>
            <a:spLocks noGrp="1"/>
          </p:cNvSpPr>
          <p:nvPr>
            <p:ph type="subTitle" idx="1"/>
          </p:nvPr>
        </p:nvSpPr>
        <p:spPr>
          <a:xfrm>
            <a:off x="1350084" y="3953366"/>
            <a:ext cx="6400800" cy="1057589"/>
          </a:xfrm>
        </p:spPr>
        <p:txBody>
          <a:bodyPr/>
          <a:lstStyle/>
          <a:p>
            <a:r>
              <a:rPr lang="en-US" sz="2800" b="1" dirty="0">
                <a:latin typeface="Arial" panose="020B0604020202020204" pitchFamily="34" charset="0"/>
                <a:cs typeface="Arial" panose="020B0604020202020204" pitchFamily="34" charset="0"/>
              </a:rPr>
              <a:t>Kathleen Bowden</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Asthma Social Worker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3774" y="5227485"/>
            <a:ext cx="6297110" cy="1039258"/>
          </a:xfrm>
          <a:prstGeom prst="rect">
            <a:avLst/>
          </a:prstGeom>
        </p:spPr>
      </p:pic>
    </p:spTree>
    <p:extLst>
      <p:ext uri="{BB962C8B-B14F-4D97-AF65-F5344CB8AC3E}">
        <p14:creationId xmlns:p14="http://schemas.microsoft.com/office/powerpoint/2010/main" val="3603784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526" y="1438243"/>
            <a:ext cx="8746947" cy="3108543"/>
          </a:xfrm>
          <a:prstGeom prst="rect">
            <a:avLst/>
          </a:prstGeom>
        </p:spPr>
        <p:txBody>
          <a:bodyPr wrap="square">
            <a:spAutoFit/>
          </a:bodyPr>
          <a:lstStyle/>
          <a:p>
            <a:pPr marL="0" indent="0">
              <a:buNone/>
            </a:pPr>
            <a:r>
              <a:rPr lang="en-US" sz="2800" dirty="0" smtClean="0"/>
              <a:t>Richmond has been named the #1 most challenging place to live with asthma for 3 of the last 5 years.</a:t>
            </a:r>
          </a:p>
          <a:p>
            <a:pPr marL="0" indent="0">
              <a:buNone/>
            </a:pPr>
            <a:endParaRPr lang="en-US" sz="2800" dirty="0"/>
          </a:p>
          <a:p>
            <a:pPr marL="0" indent="0">
              <a:buNone/>
            </a:pPr>
            <a:r>
              <a:rPr lang="en-US" sz="2800" dirty="0" smtClean="0"/>
              <a:t>In </a:t>
            </a:r>
            <a:r>
              <a:rPr lang="en-US" sz="2800" dirty="0"/>
              <a:t>2015 the Children’s Hospital of Richmond </a:t>
            </a:r>
            <a:r>
              <a:rPr lang="en-US" sz="2800" dirty="0" smtClean="0"/>
              <a:t>(CHOR) </a:t>
            </a:r>
            <a:r>
              <a:rPr lang="en-US" sz="2800" dirty="0"/>
              <a:t>Foundation provided funding to implement a program to address outcome disparities </a:t>
            </a:r>
            <a:r>
              <a:rPr lang="en-US" sz="2800" dirty="0" smtClean="0"/>
              <a:t>of low-income </a:t>
            </a:r>
            <a:r>
              <a:rPr lang="en-US" sz="2800" dirty="0"/>
              <a:t>children with asthma who live in the Richmond, </a:t>
            </a:r>
            <a:r>
              <a:rPr lang="en-US" sz="2800" dirty="0" smtClean="0"/>
              <a:t>VA, </a:t>
            </a:r>
            <a:r>
              <a:rPr lang="en-US" sz="2800" dirty="0"/>
              <a:t>area.</a:t>
            </a:r>
          </a:p>
        </p:txBody>
      </p:sp>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UCAN</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Tree>
    <p:extLst>
      <p:ext uri="{BB962C8B-B14F-4D97-AF65-F5344CB8AC3E}">
        <p14:creationId xmlns:p14="http://schemas.microsoft.com/office/powerpoint/2010/main" val="2924354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Goal and Population</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
        <p:nvSpPr>
          <p:cNvPr id="4" name="TextBox 3"/>
          <p:cNvSpPr txBox="1"/>
          <p:nvPr/>
        </p:nvSpPr>
        <p:spPr>
          <a:xfrm>
            <a:off x="377190" y="1348740"/>
            <a:ext cx="8389620" cy="4601260"/>
          </a:xfrm>
          <a:prstGeom prst="rect">
            <a:avLst/>
          </a:prstGeom>
          <a:noFill/>
        </p:spPr>
        <p:txBody>
          <a:bodyPr wrap="square" rtlCol="0">
            <a:spAutoFit/>
          </a:bodyPr>
          <a:lstStyle/>
          <a:p>
            <a:pPr marL="0" indent="0">
              <a:buNone/>
            </a:pPr>
            <a:r>
              <a:rPr lang="en-US" sz="2800" dirty="0"/>
              <a:t>To improve health outcomes for low-income </a:t>
            </a:r>
            <a:r>
              <a:rPr lang="en-US" sz="2800" dirty="0" smtClean="0"/>
              <a:t>Richmond-area </a:t>
            </a:r>
            <a:r>
              <a:rPr lang="en-US" sz="2800" dirty="0"/>
              <a:t>children with </a:t>
            </a:r>
            <a:r>
              <a:rPr lang="en-US" sz="2800" dirty="0" smtClean="0"/>
              <a:t>asthma  </a:t>
            </a:r>
            <a:endParaRPr lang="en-US" sz="2800" dirty="0"/>
          </a:p>
          <a:p>
            <a:pPr marL="0" indent="0">
              <a:buNone/>
            </a:pPr>
            <a:endParaRPr lang="en-US" sz="900" dirty="0"/>
          </a:p>
          <a:p>
            <a:pPr marL="800100" lvl="1" indent="-342900">
              <a:buFont typeface="Arial" panose="020B0604020202020204" pitchFamily="34" charset="0"/>
              <a:buChar char="•"/>
            </a:pPr>
            <a:r>
              <a:rPr lang="en-US" sz="2400" dirty="0"/>
              <a:t>Children hospitalized at </a:t>
            </a:r>
            <a:r>
              <a:rPr lang="en-US" sz="2400" dirty="0" smtClean="0"/>
              <a:t>CHOR of Virginia Commonwealth University (VCU) </a:t>
            </a:r>
            <a:r>
              <a:rPr lang="en-US" sz="2400" dirty="0"/>
              <a:t>for asthma </a:t>
            </a:r>
            <a:r>
              <a:rPr lang="en-US" sz="2400" dirty="0" smtClean="0"/>
              <a:t>exacerbations</a:t>
            </a:r>
            <a:endParaRPr lang="en-US" sz="600" dirty="0" smtClean="0"/>
          </a:p>
          <a:p>
            <a:pPr lvl="1"/>
            <a:endParaRPr lang="en-US" dirty="0" smtClean="0"/>
          </a:p>
          <a:p>
            <a:pPr marL="800100" lvl="1" indent="-342900">
              <a:buFont typeface="Arial" panose="020B0604020202020204" pitchFamily="34" charset="0"/>
              <a:buChar char="•"/>
            </a:pPr>
            <a:r>
              <a:rPr lang="en-US" sz="2400" dirty="0" smtClean="0"/>
              <a:t>Children </a:t>
            </a:r>
            <a:r>
              <a:rPr lang="en-US" sz="2400" dirty="0"/>
              <a:t>with 2 or more </a:t>
            </a:r>
            <a:r>
              <a:rPr lang="en-US" sz="2400" dirty="0" smtClean="0"/>
              <a:t>emergency department (ED) </a:t>
            </a:r>
            <a:r>
              <a:rPr lang="en-US" sz="2400" dirty="0"/>
              <a:t>visits to VCU for asthma in the previous 12 </a:t>
            </a:r>
            <a:r>
              <a:rPr lang="en-US" sz="2400" dirty="0" smtClean="0"/>
              <a:t>months</a:t>
            </a:r>
            <a:endParaRPr lang="en-US" sz="600" dirty="0" smtClean="0"/>
          </a:p>
          <a:p>
            <a:pPr lvl="1"/>
            <a:endParaRPr lang="en-US" dirty="0"/>
          </a:p>
          <a:p>
            <a:pPr marL="800100" lvl="1" indent="-342900">
              <a:buFont typeface="Arial" panose="020B0604020202020204" pitchFamily="34" charset="0"/>
              <a:buChar char="•"/>
            </a:pPr>
            <a:r>
              <a:rPr lang="en-US" sz="2400" dirty="0"/>
              <a:t>Children with asthma </a:t>
            </a:r>
            <a:r>
              <a:rPr lang="en-US" sz="2400" dirty="0" smtClean="0"/>
              <a:t>referred from the community or their primary care doctor who </a:t>
            </a:r>
            <a:r>
              <a:rPr lang="en-US" sz="2400" dirty="0"/>
              <a:t>have limited income and </a:t>
            </a:r>
            <a:r>
              <a:rPr lang="en-US" sz="2400" dirty="0" smtClean="0"/>
              <a:t>resources</a:t>
            </a:r>
            <a:endParaRPr lang="en-US" sz="2400" dirty="0"/>
          </a:p>
        </p:txBody>
      </p:sp>
    </p:spTree>
    <p:extLst>
      <p:ext uri="{BB962C8B-B14F-4D97-AF65-F5344CB8AC3E}">
        <p14:creationId xmlns:p14="http://schemas.microsoft.com/office/powerpoint/2010/main" val="2201594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Goal and Population</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
        <p:nvSpPr>
          <p:cNvPr id="4" name="TextBox 3"/>
          <p:cNvSpPr txBox="1"/>
          <p:nvPr/>
        </p:nvSpPr>
        <p:spPr>
          <a:xfrm>
            <a:off x="377190" y="1348740"/>
            <a:ext cx="8389620" cy="461665"/>
          </a:xfrm>
          <a:prstGeom prst="rect">
            <a:avLst/>
          </a:prstGeom>
          <a:noFill/>
        </p:spPr>
        <p:txBody>
          <a:bodyPr wrap="square" rtlCol="0">
            <a:spAutoFit/>
          </a:bodyPr>
          <a:lstStyle/>
          <a:p>
            <a:pPr marL="0" indent="0">
              <a:buNone/>
            </a:pP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2912789080"/>
              </p:ext>
            </p:extLst>
          </p:nvPr>
        </p:nvGraphicFramePr>
        <p:xfrm>
          <a:off x="223100" y="992801"/>
          <a:ext cx="5815959" cy="526165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03606" y="2059913"/>
            <a:ext cx="2640394" cy="2246769"/>
          </a:xfrm>
          <a:prstGeom prst="rect">
            <a:avLst/>
          </a:prstGeom>
          <a:noFill/>
        </p:spPr>
        <p:txBody>
          <a:bodyPr wrap="square" rtlCol="0">
            <a:spAutoFit/>
          </a:bodyPr>
          <a:lstStyle/>
          <a:p>
            <a:r>
              <a:rPr lang="en-US" sz="2000" b="1" dirty="0" smtClean="0"/>
              <a:t>Medicaid</a:t>
            </a:r>
          </a:p>
          <a:p>
            <a:endParaRPr lang="en-US" sz="2000" b="1" dirty="0" smtClean="0"/>
          </a:p>
          <a:p>
            <a:r>
              <a:rPr lang="en-US" sz="2000" b="1" dirty="0" smtClean="0"/>
              <a:t>Commercial</a:t>
            </a:r>
          </a:p>
          <a:p>
            <a:endParaRPr lang="en-US" sz="2000" b="1" dirty="0" smtClean="0"/>
          </a:p>
          <a:p>
            <a:r>
              <a:rPr lang="en-US" sz="2000" b="1" dirty="0" smtClean="0"/>
              <a:t>Uninsured</a:t>
            </a:r>
          </a:p>
          <a:p>
            <a:endParaRPr lang="en-US" sz="2000" b="1" dirty="0" smtClean="0"/>
          </a:p>
          <a:p>
            <a:r>
              <a:rPr lang="en-US" sz="2000" b="1" dirty="0" smtClean="0"/>
              <a:t>Other</a:t>
            </a:r>
            <a:endParaRPr lang="en-US" sz="2000" b="1" dirty="0"/>
          </a:p>
        </p:txBody>
      </p:sp>
      <p:sp>
        <p:nvSpPr>
          <p:cNvPr id="6" name="Rectangle 5"/>
          <p:cNvSpPr/>
          <p:nvPr/>
        </p:nvSpPr>
        <p:spPr>
          <a:xfrm>
            <a:off x="6089019" y="2102581"/>
            <a:ext cx="364626" cy="307578"/>
          </a:xfrm>
          <a:prstGeom prst="rect">
            <a:avLst/>
          </a:prstGeom>
          <a:solidFill>
            <a:srgbClr val="4182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078971" y="2750923"/>
            <a:ext cx="364626" cy="321538"/>
          </a:xfrm>
          <a:prstGeom prst="rect">
            <a:avLst/>
          </a:prstGeom>
          <a:solidFill>
            <a:srgbClr val="C13D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089019" y="3350677"/>
            <a:ext cx="364626" cy="321538"/>
          </a:xfrm>
          <a:prstGeom prst="rect">
            <a:avLst/>
          </a:prstGeom>
          <a:solidFill>
            <a:srgbClr val="A2CB4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99068" y="3917868"/>
            <a:ext cx="364626" cy="321538"/>
          </a:xfrm>
          <a:prstGeom prst="rect">
            <a:avLst/>
          </a:prstGeom>
          <a:solidFill>
            <a:srgbClr val="815DA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583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89743" y="1578909"/>
            <a:ext cx="7995443" cy="728663"/>
          </a:xfrm>
        </p:spPr>
        <p:txBody>
          <a:bodyPr/>
          <a:lstStyle/>
          <a:p>
            <a:pPr eaLnBrk="1" hangingPunct="1"/>
            <a:r>
              <a:rPr lang="en-US" altLang="en-US" sz="2500" strike="sngStrike" dirty="0" smtClean="0">
                <a:latin typeface="Arial" panose="020B0604020202020204" pitchFamily="34" charset="0"/>
                <a:cs typeface="Arial" panose="020B0604020202020204" pitchFamily="34" charset="0"/>
              </a:rPr>
              <a:t/>
            </a:r>
            <a:br>
              <a:rPr lang="en-US" altLang="en-US" sz="2500" strike="sngStrike" dirty="0" smtClean="0">
                <a:latin typeface="Arial" panose="020B0604020202020204" pitchFamily="34" charset="0"/>
                <a:cs typeface="Arial" panose="020B0604020202020204" pitchFamily="34" charset="0"/>
              </a:rPr>
            </a:br>
            <a:r>
              <a:rPr lang="en-US" altLang="en-US" sz="2500" strike="sngStrike" dirty="0" smtClean="0">
                <a:latin typeface="Arial" panose="020B0604020202020204" pitchFamily="34" charset="0"/>
                <a:cs typeface="Arial" panose="020B0604020202020204" pitchFamily="34" charset="0"/>
              </a:rPr>
              <a:t/>
            </a:r>
            <a:br>
              <a:rPr lang="en-US" altLang="en-US" sz="2500" strike="sngStrike" dirty="0" smtClean="0">
                <a:latin typeface="Arial" panose="020B0604020202020204" pitchFamily="34" charset="0"/>
                <a:cs typeface="Arial" panose="020B0604020202020204" pitchFamily="34" charset="0"/>
              </a:rPr>
            </a:br>
            <a:r>
              <a:rPr lang="en-US" sz="2800" strike="sngStrike" dirty="0"/>
              <a:t/>
            </a:r>
            <a:br>
              <a:rPr lang="en-US" sz="2800" strike="sngStrike" dirty="0"/>
            </a:br>
            <a:r>
              <a:rPr lang="en-US" altLang="en-US" sz="2500" strike="sngStrike" dirty="0" smtClean="0">
                <a:latin typeface="Arial" panose="020B0604020202020204" pitchFamily="34" charset="0"/>
                <a:cs typeface="Arial" panose="020B0604020202020204" pitchFamily="34" charset="0"/>
              </a:rPr>
              <a:t/>
            </a:r>
            <a:br>
              <a:rPr lang="en-US" altLang="en-US" sz="2500" strike="sngStrike" dirty="0" smtClean="0">
                <a:latin typeface="Arial" panose="020B0604020202020204" pitchFamily="34" charset="0"/>
                <a:cs typeface="Arial" panose="020B0604020202020204" pitchFamily="34" charset="0"/>
              </a:rPr>
            </a:br>
            <a:r>
              <a:rPr lang="en-US" altLang="en-US" sz="2500" strike="sngStrike" dirty="0" smtClean="0">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320673" y="2523937"/>
            <a:ext cx="8605838" cy="2311068"/>
          </a:xfrm>
          <a:solidFill>
            <a:schemeClr val="accent3">
              <a:lumMod val="20000"/>
              <a:lumOff val="80000"/>
            </a:schemeClr>
          </a:solidFill>
          <a:ln w="15875">
            <a:solidFill>
              <a:schemeClr val="accent1"/>
            </a:solidFill>
          </a:ln>
        </p:spPr>
        <p:txBody>
          <a:bodyPr rtlCol="0" anchor="ctr" anchorCtr="0">
            <a:normAutofit/>
          </a:bodyPr>
          <a:lstStyle/>
          <a:p>
            <a:pPr algn="l" eaLnBrk="1" fontAlgn="auto" hangingPunct="1">
              <a:spcAft>
                <a:spcPts val="0"/>
              </a:spcAft>
              <a:defRPr/>
            </a:pPr>
            <a:r>
              <a:rPr lang="en-US" sz="1600" b="1" dirty="0" smtClean="0">
                <a:solidFill>
                  <a:srgbClr val="0070C0"/>
                </a:solidFill>
                <a:latin typeface="Arial" pitchFamily="34" charset="0"/>
                <a:cs typeface="Arial" pitchFamily="34" charset="0"/>
              </a:rPr>
              <a:t>Moderator</a:t>
            </a:r>
            <a:r>
              <a:rPr lang="en-US" sz="1600" dirty="0" smtClean="0">
                <a:solidFill>
                  <a:schemeClr val="tx1"/>
                </a:solidFill>
                <a:latin typeface="Arial" pitchFamily="34" charset="0"/>
                <a:cs typeface="Arial" pitchFamily="34" charset="0"/>
              </a:rPr>
              <a:t> </a:t>
            </a:r>
          </a:p>
          <a:p>
            <a:pPr marL="285750" indent="-285750" algn="l" eaLnBrk="1" fontAlgn="auto" hangingPunct="1">
              <a:spcAft>
                <a:spcPts val="0"/>
              </a:spcAft>
              <a:buFont typeface="Arial" panose="020B0604020202020204" pitchFamily="34" charset="0"/>
              <a:buChar char="•"/>
              <a:defRPr/>
            </a:pPr>
            <a:r>
              <a:rPr lang="en-US" sz="1600" b="1" dirty="0" smtClean="0">
                <a:solidFill>
                  <a:schemeClr val="tx1"/>
                </a:solidFill>
                <a:latin typeface="Arial" pitchFamily="34" charset="0"/>
                <a:cs typeface="Arial" pitchFamily="34" charset="0"/>
              </a:rPr>
              <a:t>Tracey Mitchell, </a:t>
            </a:r>
            <a:r>
              <a:rPr lang="en-US" sz="1600" dirty="0" smtClean="0">
                <a:solidFill>
                  <a:schemeClr val="tx1"/>
                </a:solidFill>
                <a:latin typeface="Arial" pitchFamily="34" charset="0"/>
                <a:cs typeface="Arial" pitchFamily="34" charset="0"/>
              </a:rPr>
              <a:t>U.S. Environmental Protection Agency</a:t>
            </a:r>
            <a:endParaRPr lang="en-US" sz="1600" dirty="0">
              <a:solidFill>
                <a:schemeClr val="tx1"/>
              </a:solidFill>
              <a:latin typeface="Arial" pitchFamily="34" charset="0"/>
              <a:cs typeface="Arial" pitchFamily="34" charset="0"/>
            </a:endParaRPr>
          </a:p>
          <a:p>
            <a:pPr algn="l" eaLnBrk="1" fontAlgn="auto" hangingPunct="1">
              <a:spcAft>
                <a:spcPts val="0"/>
              </a:spcAft>
              <a:defRPr/>
            </a:pPr>
            <a:r>
              <a:rPr lang="en-US" sz="1600" b="1" dirty="0" smtClean="0">
                <a:solidFill>
                  <a:srgbClr val="0070C0"/>
                </a:solidFill>
                <a:latin typeface="Arial" pitchFamily="34" charset="0"/>
                <a:cs typeface="Arial" pitchFamily="34" charset="0"/>
              </a:rPr>
              <a:t>Presenters</a:t>
            </a:r>
            <a:r>
              <a:rPr lang="en-US" sz="1600" dirty="0" smtClean="0">
                <a:solidFill>
                  <a:schemeClr val="tx1"/>
                </a:solidFill>
                <a:latin typeface="Arial" pitchFamily="34" charset="0"/>
                <a:cs typeface="Arial" pitchFamily="34" charset="0"/>
              </a:rPr>
              <a:t> </a:t>
            </a:r>
          </a:p>
          <a:p>
            <a:pPr marL="342900" indent="-342900" algn="l" eaLnBrk="1" fontAlgn="auto" hangingPunct="1">
              <a:spcAft>
                <a:spcPts val="0"/>
              </a:spcAft>
              <a:buFont typeface="Arial" panose="020B0604020202020204" pitchFamily="34" charset="0"/>
              <a:buChar char="•"/>
              <a:defRPr/>
            </a:pPr>
            <a:r>
              <a:rPr lang="en-US" sz="1600" b="1" dirty="0">
                <a:solidFill>
                  <a:schemeClr val="tx1"/>
                </a:solidFill>
                <a:latin typeface="Arial" pitchFamily="34" charset="0"/>
                <a:cs typeface="Arial" pitchFamily="34" charset="0"/>
              </a:rPr>
              <a:t>Bridget Burke, </a:t>
            </a:r>
            <a:r>
              <a:rPr lang="en-US" sz="1600" dirty="0">
                <a:solidFill>
                  <a:schemeClr val="tx1"/>
                </a:solidFill>
                <a:latin typeface="Arial" pitchFamily="34" charset="0"/>
                <a:cs typeface="Arial" pitchFamily="34" charset="0"/>
              </a:rPr>
              <a:t>Health Care Service Corporation </a:t>
            </a:r>
          </a:p>
          <a:p>
            <a:pPr marL="342900" indent="-342900" algn="l" eaLnBrk="1" fontAlgn="auto" hangingPunct="1">
              <a:spcAft>
                <a:spcPts val="0"/>
              </a:spcAft>
              <a:buFont typeface="Arial" panose="020B0604020202020204" pitchFamily="34" charset="0"/>
              <a:buChar char="•"/>
              <a:defRPr/>
            </a:pPr>
            <a:r>
              <a:rPr lang="en-US" sz="1600" b="1" dirty="0">
                <a:solidFill>
                  <a:schemeClr val="tx1"/>
                </a:solidFill>
                <a:latin typeface="Arial" pitchFamily="34" charset="0"/>
                <a:cs typeface="Arial" pitchFamily="34" charset="0"/>
              </a:rPr>
              <a:t>Kathleen Bowden, </a:t>
            </a:r>
            <a:r>
              <a:rPr lang="en-US" sz="1600" dirty="0">
                <a:solidFill>
                  <a:schemeClr val="tx1"/>
                </a:solidFill>
                <a:latin typeface="Arial" pitchFamily="34" charset="0"/>
                <a:cs typeface="Arial" pitchFamily="34" charset="0"/>
              </a:rPr>
              <a:t>Children’s Hospital of Richmond at VCU</a:t>
            </a:r>
          </a:p>
          <a:p>
            <a:pPr marL="342900" indent="-342900" algn="l" eaLnBrk="1" fontAlgn="auto" hangingPunct="1">
              <a:spcAft>
                <a:spcPts val="0"/>
              </a:spcAft>
              <a:buFont typeface="Arial" panose="020B0604020202020204" pitchFamily="34" charset="0"/>
              <a:buChar char="•"/>
              <a:defRPr/>
            </a:pPr>
            <a:r>
              <a:rPr lang="en-US" sz="1600" b="1" dirty="0">
                <a:solidFill>
                  <a:schemeClr val="tx1"/>
                </a:solidFill>
                <a:latin typeface="Arial" pitchFamily="34" charset="0"/>
                <a:cs typeface="Arial" pitchFamily="34" charset="0"/>
              </a:rPr>
              <a:t>Amelia Fay-Berquist, </a:t>
            </a:r>
            <a:r>
              <a:rPr lang="en-US" sz="1600" dirty="0">
                <a:solidFill>
                  <a:schemeClr val="tx1"/>
                </a:solidFill>
                <a:latin typeface="Arial" pitchFamily="34" charset="0"/>
                <a:cs typeface="Arial" pitchFamily="34" charset="0"/>
              </a:rPr>
              <a:t>Esperanza Community Housing Corporation</a:t>
            </a:r>
          </a:p>
        </p:txBody>
      </p:sp>
      <p:sp>
        <p:nvSpPr>
          <p:cNvPr id="4" name="Title 1"/>
          <p:cNvSpPr txBox="1">
            <a:spLocks/>
          </p:cNvSpPr>
          <p:nvPr/>
        </p:nvSpPr>
        <p:spPr>
          <a:xfrm>
            <a:off x="737392" y="1412158"/>
            <a:ext cx="7772400" cy="826604"/>
          </a:xfrm>
          <a:prstGeom prst="rect">
            <a:avLst/>
          </a:prstGeom>
        </p:spPr>
        <p:txBody>
          <a:bodyPr anchor="ctr">
            <a:noAutofit/>
          </a:bodyPr>
          <a:lstStyle/>
          <a:p>
            <a:pPr algn="ctr" fontAlgn="auto">
              <a:spcAft>
                <a:spcPts val="0"/>
              </a:spcAft>
              <a:defRPr/>
            </a:pPr>
            <a:r>
              <a:rPr lang="en-US" sz="3600" b="1" dirty="0">
                <a:solidFill>
                  <a:srgbClr val="0070C0"/>
                </a:solidFill>
                <a:ea typeface="+mj-ea"/>
                <a:cs typeface="Arial" pitchFamily="34" charset="0"/>
              </a:rPr>
              <a:t>Welcome to the Webinar</a:t>
            </a:r>
            <a:r>
              <a:rPr lang="en-US" sz="4000" dirty="0">
                <a:ea typeface="+mj-ea"/>
                <a:cs typeface="Arial" pitchFamily="34" charset="0"/>
              </a:rPr>
              <a:t> </a:t>
            </a:r>
            <a:br>
              <a:rPr lang="en-US" sz="4000" dirty="0">
                <a:ea typeface="+mj-ea"/>
                <a:cs typeface="Arial" pitchFamily="34" charset="0"/>
              </a:rPr>
            </a:br>
            <a:r>
              <a:rPr lang="en-US" sz="2800" b="1" dirty="0">
                <a:latin typeface="+mj-lt"/>
                <a:cs typeface="Arial" panose="020B0604020202020204" pitchFamily="34" charset="0"/>
              </a:rPr>
              <a:t>Winning Strategies </a:t>
            </a:r>
            <a:r>
              <a:rPr lang="en-US" sz="2800" b="1" dirty="0" smtClean="0">
                <a:latin typeface="+mj-lt"/>
                <a:cs typeface="Arial" panose="020B0604020202020204" pitchFamily="34" charset="0"/>
              </a:rPr>
              <a:t>From </a:t>
            </a:r>
            <a:r>
              <a:rPr lang="en-US" sz="2800" b="1" dirty="0">
                <a:latin typeface="+mj-lt"/>
                <a:cs typeface="Arial" panose="020B0604020202020204" pitchFamily="34" charset="0"/>
              </a:rPr>
              <a:t>Coast to Coast: </a:t>
            </a:r>
            <a:r>
              <a:rPr lang="en-US" sz="2800" b="1" dirty="0" smtClean="0">
                <a:latin typeface="+mj-lt"/>
                <a:cs typeface="Arial" panose="020B0604020202020204" pitchFamily="34" charset="0"/>
              </a:rPr>
              <a:t/>
            </a:r>
            <a:br>
              <a:rPr lang="en-US" sz="2800" b="1" dirty="0" smtClean="0">
                <a:latin typeface="+mj-lt"/>
                <a:cs typeface="Arial" panose="020B0604020202020204" pitchFamily="34" charset="0"/>
              </a:rPr>
            </a:br>
            <a:r>
              <a:rPr lang="en-US" sz="2800" b="1" dirty="0" smtClean="0">
                <a:latin typeface="+mj-lt"/>
                <a:cs typeface="Arial" panose="020B0604020202020204" pitchFamily="34" charset="0"/>
              </a:rPr>
              <a:t>How </a:t>
            </a:r>
            <a:r>
              <a:rPr lang="en-US" sz="2800" b="1" dirty="0">
                <a:latin typeface="+mj-lt"/>
                <a:cs typeface="Arial" panose="020B0604020202020204" pitchFamily="34" charset="0"/>
              </a:rPr>
              <a:t>EPA’s 2017 Asthma Award Winners </a:t>
            </a:r>
            <a:r>
              <a:rPr lang="en-US" sz="2800" b="1" dirty="0" smtClean="0">
                <a:latin typeface="+mj-lt"/>
                <a:cs typeface="Arial" panose="020B0604020202020204" pitchFamily="34" charset="0"/>
              </a:rPr>
              <a:t>Are </a:t>
            </a:r>
            <a:r>
              <a:rPr lang="en-US" sz="2800" b="1" dirty="0">
                <a:latin typeface="+mj-lt"/>
                <a:cs typeface="Arial" panose="020B0604020202020204" pitchFamily="34" charset="0"/>
              </a:rPr>
              <a:t>Addressing Asthma Disparities</a:t>
            </a:r>
            <a:endParaRPr lang="en-US" sz="2800" dirty="0" smtClean="0">
              <a:latin typeface="+mj-lt"/>
              <a:cs typeface="Arial" panose="020B0604020202020204" pitchFamily="34" charset="0"/>
            </a:endParaRPr>
          </a:p>
          <a:p>
            <a:pPr algn="ctr" fontAlgn="auto">
              <a:spcAft>
                <a:spcPts val="0"/>
              </a:spcAft>
              <a:defRPr/>
            </a:pPr>
            <a:endParaRPr lang="en-US" sz="4000" dirty="0">
              <a:ea typeface="+mj-ea"/>
              <a:cs typeface="Arial" pitchFamily="34" charset="0"/>
            </a:endParaRPr>
          </a:p>
        </p:txBody>
      </p:sp>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295400" y="50292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7" name="Subtitle 2"/>
          <p:cNvSpPr txBox="1">
            <a:spLocks/>
          </p:cNvSpPr>
          <p:nvPr/>
        </p:nvSpPr>
        <p:spPr>
          <a:xfrm>
            <a:off x="546099" y="4869410"/>
            <a:ext cx="8154987" cy="1219200"/>
          </a:xfrm>
          <a:prstGeom prst="rect">
            <a:avLst/>
          </a:prstGeom>
        </p:spPr>
        <p:txBody>
          <a:bodyPr>
            <a:normAutofit/>
          </a:bodyPr>
          <a:lstStyle/>
          <a:p>
            <a:pPr algn="ctr" fontAlgn="auto">
              <a:spcBef>
                <a:spcPct val="20000"/>
              </a:spcBef>
              <a:spcAft>
                <a:spcPts val="0"/>
              </a:spcAft>
              <a:defRPr/>
            </a:pPr>
            <a:r>
              <a:rPr lang="en-US" b="1" dirty="0" smtClean="0">
                <a:cs typeface="Arial" pitchFamily="34" charset="0"/>
              </a:rPr>
              <a:t>Wednesday, </a:t>
            </a:r>
            <a:r>
              <a:rPr lang="en-US" b="1" dirty="0">
                <a:cs typeface="Arial" pitchFamily="34" charset="0"/>
              </a:rPr>
              <a:t>May </a:t>
            </a:r>
            <a:r>
              <a:rPr lang="en-US" b="1" dirty="0" smtClean="0">
                <a:cs typeface="Arial" pitchFamily="34" charset="0"/>
              </a:rPr>
              <a:t>16, 2017   </a:t>
            </a:r>
            <a:r>
              <a:rPr lang="en-US" dirty="0">
                <a:cs typeface="Arial" pitchFamily="34" charset="0"/>
              </a:rPr>
              <a:t/>
            </a:r>
            <a:br>
              <a:rPr lang="en-US" dirty="0">
                <a:cs typeface="Arial" pitchFamily="34" charset="0"/>
              </a:rPr>
            </a:br>
            <a:r>
              <a:rPr lang="en-US" dirty="0">
                <a:cs typeface="Arial" pitchFamily="34" charset="0"/>
              </a:rPr>
              <a:t>Webinar 2:00 p.m. – 3:00 p.m. EDT</a:t>
            </a:r>
            <a:br>
              <a:rPr lang="en-US" dirty="0">
                <a:cs typeface="Arial" pitchFamily="34" charset="0"/>
              </a:rPr>
            </a:br>
            <a:r>
              <a:rPr lang="en-US" dirty="0">
                <a:cs typeface="Arial" pitchFamily="34" charset="0"/>
              </a:rPr>
              <a:t>Live Online Q&amp;A 3:00 p.m. – 3:30 p.m. EDT on AsthmaCommunityNetwork.org</a:t>
            </a:r>
          </a:p>
          <a:p>
            <a:pPr fontAlgn="auto">
              <a:spcBef>
                <a:spcPct val="20000"/>
              </a:spcBef>
              <a:spcAft>
                <a:spcPts val="0"/>
              </a:spcAft>
              <a:buFont typeface="Arial" pitchFamily="34" charset="0"/>
              <a:buNone/>
              <a:defRPr/>
            </a:pPr>
            <a:endParaRPr lang="en-US" dirty="0">
              <a:solidFill>
                <a:schemeClr val="tx1">
                  <a:tint val="75000"/>
                </a:schemeClr>
              </a:solidFill>
              <a:cs typeface="Arial" pitchFamily="34" charset="0"/>
            </a:endParaRPr>
          </a:p>
          <a:p>
            <a:pPr fontAlgn="auto">
              <a:spcBef>
                <a:spcPct val="20000"/>
              </a:spcBef>
              <a:spcAft>
                <a:spcPts val="0"/>
              </a:spcAft>
              <a:buFont typeface="Arial" pitchFamily="34" charset="0"/>
              <a:buNone/>
              <a:defRPr/>
            </a:pPr>
            <a:endParaRPr lang="en-US" dirty="0">
              <a:solidFill>
                <a:schemeClr val="tx1">
                  <a:tint val="75000"/>
                </a:schemeClr>
              </a:solidFill>
              <a:cs typeface="Arial" pitchFamily="34" charset="0"/>
            </a:endParaRPr>
          </a:p>
        </p:txBody>
      </p:sp>
      <p:sp>
        <p:nvSpPr>
          <p:cNvPr id="8" name="Rectangle 7"/>
          <p:cNvSpPr>
            <a:spLocks noChangeArrowheads="1"/>
          </p:cNvSpPr>
          <p:nvPr/>
        </p:nvSpPr>
        <p:spPr bwMode="auto">
          <a:xfrm>
            <a:off x="489743" y="5844382"/>
            <a:ext cx="826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0070C0"/>
                </a:solidFill>
                <a:latin typeface="Arial" panose="020B0604020202020204" pitchFamily="34" charset="0"/>
                <a:cs typeface="Arial" panose="020B0604020202020204" pitchFamily="34" charset="0"/>
              </a:rPr>
              <a:t>Operator Assisted Toll-Free Dial-In Number:</a:t>
            </a:r>
            <a:r>
              <a:rPr lang="en-US" altLang="en-US" sz="1800" dirty="0">
                <a:solidFill>
                  <a:srgbClr val="0070C0"/>
                </a:solidFill>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800-374-0278</a:t>
            </a:r>
          </a:p>
          <a:p>
            <a:pPr algn="ctr" eaLnBrk="1" hangingPunct="1">
              <a:spcBef>
                <a:spcPct val="0"/>
              </a:spcBef>
              <a:buFontTx/>
              <a:buNone/>
            </a:pPr>
            <a:r>
              <a:rPr lang="en-US" altLang="en-US" sz="1800" b="1" dirty="0" smtClean="0">
                <a:solidFill>
                  <a:srgbClr val="0070C0"/>
                </a:solidFill>
                <a:latin typeface="Arial" panose="020B0604020202020204" pitchFamily="34" charset="0"/>
                <a:cs typeface="Arial" panose="020B0604020202020204" pitchFamily="34" charset="0"/>
              </a:rPr>
              <a:t>Conference ID: </a:t>
            </a:r>
            <a:r>
              <a:rPr lang="en-US" altLang="en-US" sz="1800" b="1" dirty="0">
                <a:latin typeface="Arial" panose="020B0604020202020204" pitchFamily="34" charset="0"/>
                <a:cs typeface="Arial" panose="020B0604020202020204" pitchFamily="34" charset="0"/>
              </a:rPr>
              <a:t>12398563</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281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90" y="5689965"/>
            <a:ext cx="3673097" cy="606198"/>
          </a:xfrm>
          <a:prstGeom prst="rect">
            <a:avLst/>
          </a:prstGeom>
        </p:spPr>
      </p:pic>
      <p:graphicFrame>
        <p:nvGraphicFramePr>
          <p:cNvPr id="6" name="Diagram 5"/>
          <p:cNvGraphicFramePr/>
          <p:nvPr>
            <p:extLst>
              <p:ext uri="{D42A27DB-BD31-4B8C-83A1-F6EECF244321}">
                <p14:modId xmlns:p14="http://schemas.microsoft.com/office/powerpoint/2010/main" val="1837338632"/>
              </p:ext>
            </p:extLst>
          </p:nvPr>
        </p:nvGraphicFramePr>
        <p:xfrm>
          <a:off x="2201238" y="658537"/>
          <a:ext cx="8473137" cy="5334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rot="19939240">
            <a:off x="158366" y="1106724"/>
            <a:ext cx="2986101" cy="584775"/>
          </a:xfrm>
          <a:prstGeom prst="rect">
            <a:avLst/>
          </a:prstGeom>
          <a:noFill/>
        </p:spPr>
        <p:txBody>
          <a:bodyPr wrap="square" rtlCol="0">
            <a:spAutoFit/>
          </a:bodyPr>
          <a:lstStyle/>
          <a:p>
            <a:r>
              <a:rPr lang="en-US" sz="3200" b="1" spc="300" dirty="0" smtClean="0">
                <a:solidFill>
                  <a:srgbClr val="00B0F0"/>
                </a:solidFill>
              </a:rPr>
              <a:t>What We Do</a:t>
            </a:r>
            <a:endParaRPr lang="en-US" sz="3200" b="1" spc="300" dirty="0">
              <a:solidFill>
                <a:srgbClr val="00B0F0"/>
              </a:solidFill>
            </a:endParaRPr>
          </a:p>
        </p:txBody>
      </p:sp>
    </p:spTree>
    <p:extLst>
      <p:ext uri="{BB962C8B-B14F-4D97-AF65-F5344CB8AC3E}">
        <p14:creationId xmlns:p14="http://schemas.microsoft.com/office/powerpoint/2010/main" val="3746024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170" y="1198213"/>
            <a:ext cx="8746947" cy="4247317"/>
          </a:xfrm>
          <a:prstGeom prst="rect">
            <a:avLst/>
          </a:prstGeom>
        </p:spPr>
        <p:txBody>
          <a:bodyPr wrap="square">
            <a:spAutoFit/>
          </a:bodyPr>
          <a:lstStyle/>
          <a:p>
            <a:pPr marL="285750" indent="-285750">
              <a:buFont typeface="Arial" panose="020B0604020202020204" pitchFamily="34" charset="0"/>
              <a:buChar char="•"/>
              <a:defRPr/>
            </a:pPr>
            <a:r>
              <a:rPr lang="en-US" b="1" dirty="0" smtClean="0"/>
              <a:t>Patient-centered</a:t>
            </a:r>
            <a:r>
              <a:rPr lang="en-US" b="1" dirty="0"/>
              <a:t>, culturally sensitive, relationship-based medical care</a:t>
            </a:r>
          </a:p>
          <a:p>
            <a:pPr marL="742950" lvl="1" indent="-285750">
              <a:buFont typeface="Arial" panose="020B0604020202020204" pitchFamily="34" charset="0"/>
              <a:buChar char="‒"/>
              <a:defRPr/>
            </a:pPr>
            <a:r>
              <a:rPr lang="en-US" dirty="0" smtClean="0"/>
              <a:t>Consistent </a:t>
            </a:r>
            <a:r>
              <a:rPr lang="en-US" dirty="0"/>
              <a:t>providers</a:t>
            </a:r>
          </a:p>
          <a:p>
            <a:pPr marL="742950" lvl="1" indent="-285750">
              <a:buFont typeface="Arial" panose="020B0604020202020204" pitchFamily="34" charset="0"/>
              <a:buChar char="‒"/>
              <a:defRPr/>
            </a:pPr>
            <a:r>
              <a:rPr lang="en-US" dirty="0" smtClean="0"/>
              <a:t>Frequent</a:t>
            </a:r>
            <a:r>
              <a:rPr lang="en-US" dirty="0"/>
              <a:t>, regular follow-up</a:t>
            </a:r>
          </a:p>
          <a:p>
            <a:pPr marL="742950" lvl="1" indent="-285750">
              <a:buFont typeface="Arial" panose="020B0604020202020204" pitchFamily="34" charset="0"/>
              <a:buChar char="‒"/>
              <a:defRPr/>
            </a:pPr>
            <a:r>
              <a:rPr lang="en-US" dirty="0" smtClean="0"/>
              <a:t>24-hour </a:t>
            </a:r>
            <a:r>
              <a:rPr lang="en-US" dirty="0"/>
              <a:t>phone access</a:t>
            </a:r>
          </a:p>
          <a:p>
            <a:pPr marL="742950" lvl="1" indent="-285750">
              <a:buFont typeface="Arial" panose="020B0604020202020204" pitchFamily="34" charset="0"/>
              <a:buChar char="‒"/>
              <a:defRPr/>
            </a:pPr>
            <a:r>
              <a:rPr lang="en-US" dirty="0" smtClean="0"/>
              <a:t>Educational </a:t>
            </a:r>
            <a:r>
              <a:rPr lang="en-US" dirty="0"/>
              <a:t>support to promote disease self-management</a:t>
            </a:r>
          </a:p>
          <a:p>
            <a:pPr marL="285750" indent="-285750">
              <a:buFont typeface="Arial" panose="020B0604020202020204" pitchFamily="34" charset="0"/>
              <a:buChar char="•"/>
              <a:defRPr/>
            </a:pPr>
            <a:r>
              <a:rPr lang="en-US" b="1" dirty="0"/>
              <a:t>Case management to ensure coordination of needed care</a:t>
            </a:r>
          </a:p>
          <a:p>
            <a:pPr marL="742950" lvl="1" indent="-285750">
              <a:buFont typeface="Arial" panose="020B0604020202020204" pitchFamily="34" charset="0"/>
              <a:buChar char="‒"/>
              <a:defRPr/>
            </a:pPr>
            <a:r>
              <a:rPr lang="en-US" dirty="0" smtClean="0"/>
              <a:t>Scheduling</a:t>
            </a:r>
            <a:endParaRPr lang="en-US" dirty="0"/>
          </a:p>
          <a:p>
            <a:pPr marL="742950" lvl="1" indent="-285750">
              <a:buFont typeface="Arial" panose="020B0604020202020204" pitchFamily="34" charset="0"/>
              <a:buChar char="‒"/>
              <a:defRPr/>
            </a:pPr>
            <a:r>
              <a:rPr lang="en-US" dirty="0" smtClean="0"/>
              <a:t>Transportation</a:t>
            </a:r>
            <a:endParaRPr lang="en-US" dirty="0"/>
          </a:p>
          <a:p>
            <a:pPr marL="742950" lvl="1" indent="-285750">
              <a:buFont typeface="Arial" panose="020B0604020202020204" pitchFamily="34" charset="0"/>
              <a:buChar char="‒"/>
              <a:defRPr/>
            </a:pPr>
            <a:r>
              <a:rPr lang="en-US" dirty="0" smtClean="0"/>
              <a:t>Asthma </a:t>
            </a:r>
            <a:r>
              <a:rPr lang="en-US" dirty="0"/>
              <a:t>assessment of other family members</a:t>
            </a:r>
          </a:p>
          <a:p>
            <a:pPr marL="285750" indent="-285750">
              <a:buFont typeface="Arial" panose="020B0604020202020204" pitchFamily="34" charset="0"/>
              <a:buChar char="•"/>
              <a:defRPr/>
            </a:pPr>
            <a:r>
              <a:rPr lang="en-US" b="1" dirty="0"/>
              <a:t>Screening and </a:t>
            </a:r>
            <a:r>
              <a:rPr lang="en-US" b="1" dirty="0" smtClean="0"/>
              <a:t>follow-up </a:t>
            </a:r>
            <a:r>
              <a:rPr lang="en-US" b="1" dirty="0"/>
              <a:t>of social needs</a:t>
            </a:r>
          </a:p>
          <a:p>
            <a:pPr marL="742950" lvl="1" indent="-285750">
              <a:buFont typeface="Arial" panose="020B0604020202020204" pitchFamily="34" charset="0"/>
              <a:buChar char="‒"/>
              <a:defRPr/>
            </a:pPr>
            <a:r>
              <a:rPr lang="en-US" dirty="0" smtClean="0"/>
              <a:t>Mental </a:t>
            </a:r>
            <a:r>
              <a:rPr lang="en-US" dirty="0"/>
              <a:t>health </a:t>
            </a:r>
          </a:p>
          <a:p>
            <a:pPr marL="742950" lvl="1" indent="-285750">
              <a:buFont typeface="Arial" panose="020B0604020202020204" pitchFamily="34" charset="0"/>
              <a:buChar char="‒"/>
              <a:defRPr/>
            </a:pPr>
            <a:r>
              <a:rPr lang="en-US" dirty="0" smtClean="0"/>
              <a:t>Food </a:t>
            </a:r>
            <a:r>
              <a:rPr lang="en-US" dirty="0"/>
              <a:t>and housing needs</a:t>
            </a:r>
          </a:p>
          <a:p>
            <a:pPr marL="742950" lvl="1" indent="-285750">
              <a:buFont typeface="Arial" panose="020B0604020202020204" pitchFamily="34" charset="0"/>
              <a:buChar char="‒"/>
              <a:defRPr/>
            </a:pPr>
            <a:r>
              <a:rPr lang="en-US" dirty="0" smtClean="0"/>
              <a:t>Advocacy </a:t>
            </a:r>
            <a:r>
              <a:rPr lang="en-US" dirty="0"/>
              <a:t>and </a:t>
            </a:r>
            <a:r>
              <a:rPr lang="en-US" dirty="0" smtClean="0"/>
              <a:t>legal assistance</a:t>
            </a:r>
            <a:endParaRPr lang="en-US" dirty="0"/>
          </a:p>
          <a:p>
            <a:pPr marL="285750" indent="-285750">
              <a:buFont typeface="Arial" panose="020B0604020202020204" pitchFamily="34" charset="0"/>
              <a:buChar char="•"/>
              <a:defRPr/>
            </a:pPr>
            <a:r>
              <a:rPr lang="en-US" b="1" dirty="0"/>
              <a:t>Home visits</a:t>
            </a:r>
          </a:p>
          <a:p>
            <a:pPr marL="742950" lvl="1" indent="-285750">
              <a:buFont typeface="Arial" panose="020B0604020202020204" pitchFamily="34" charset="0"/>
              <a:buChar char="‒"/>
              <a:defRPr/>
            </a:pPr>
            <a:r>
              <a:rPr lang="en-US" dirty="0" smtClean="0"/>
              <a:t>Environmental </a:t>
            </a:r>
            <a:r>
              <a:rPr lang="en-US" dirty="0"/>
              <a:t>assessment and interventions</a:t>
            </a:r>
          </a:p>
        </p:txBody>
      </p:sp>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Specific Services</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Tree>
    <p:extLst>
      <p:ext uri="{BB962C8B-B14F-4D97-AF65-F5344CB8AC3E}">
        <p14:creationId xmlns:p14="http://schemas.microsoft.com/office/powerpoint/2010/main" val="3060339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Educational Handouts</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pic>
        <p:nvPicPr>
          <p:cNvPr id="3" name="Picture 2"/>
          <p:cNvPicPr>
            <a:picLocks noChangeAspect="1"/>
          </p:cNvPicPr>
          <p:nvPr/>
        </p:nvPicPr>
        <p:blipFill>
          <a:blip r:embed="rId4"/>
          <a:stretch>
            <a:fillRect/>
          </a:stretch>
        </p:blipFill>
        <p:spPr>
          <a:xfrm>
            <a:off x="296210" y="1360171"/>
            <a:ext cx="8667907" cy="4229100"/>
          </a:xfrm>
          <a:prstGeom prst="rect">
            <a:avLst/>
          </a:prstGeom>
        </p:spPr>
      </p:pic>
      <p:sp>
        <p:nvSpPr>
          <p:cNvPr id="4" name="Rectangle 3"/>
          <p:cNvSpPr/>
          <p:nvPr/>
        </p:nvSpPr>
        <p:spPr>
          <a:xfrm>
            <a:off x="194310" y="2240280"/>
            <a:ext cx="354330" cy="708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24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80010"/>
            <a:ext cx="9144000" cy="11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Educational Support</a:t>
            </a:r>
          </a:p>
          <a:p>
            <a:r>
              <a:rPr lang="en-US" sz="3600" b="1" dirty="0">
                <a:solidFill>
                  <a:srgbClr val="0070C0"/>
                </a:solidFill>
                <a:cs typeface="Arial" panose="020B0604020202020204" pitchFamily="34" charset="0"/>
              </a:rPr>
              <a:t>a</a:t>
            </a:r>
            <a:r>
              <a:rPr lang="en-US" sz="3600" b="1" dirty="0" smtClean="0">
                <a:solidFill>
                  <a:srgbClr val="0070C0"/>
                </a:solidFill>
                <a:cs typeface="Arial" panose="020B0604020202020204" pitchFamily="34" charset="0"/>
              </a:rPr>
              <a:t>nd Community Outreach</a:t>
            </a:r>
            <a:endParaRPr lang="en-US" sz="3600"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524000"/>
            <a:ext cx="1947672" cy="253603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211" y="4648200"/>
            <a:ext cx="1219200" cy="1219200"/>
          </a:xfrm>
          <a:prstGeom prst="rect">
            <a:avLst/>
          </a:prstGeom>
        </p:spPr>
      </p:pic>
      <p:pic>
        <p:nvPicPr>
          <p:cNvPr id="10" name="Picture 9"/>
          <p:cNvPicPr>
            <a:picLocks noChangeAspect="1"/>
          </p:cNvPicPr>
          <p:nvPr/>
        </p:nvPicPr>
        <p:blipFill>
          <a:blip r:embed="rId6"/>
          <a:stretch>
            <a:fillRect/>
          </a:stretch>
        </p:blipFill>
        <p:spPr>
          <a:xfrm>
            <a:off x="3505200" y="1319436"/>
            <a:ext cx="1593596" cy="289302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8795" y="4483579"/>
            <a:ext cx="2362200" cy="1240155"/>
          </a:xfrm>
          <a:prstGeom prst="rect">
            <a:avLst/>
          </a:prstGeom>
        </p:spPr>
      </p:pic>
      <p:pic>
        <p:nvPicPr>
          <p:cNvPr id="13" name="Picture 12"/>
          <p:cNvPicPr>
            <a:picLocks noChangeAspect="1"/>
          </p:cNvPicPr>
          <p:nvPr/>
        </p:nvPicPr>
        <p:blipFill>
          <a:blip r:embed="rId8"/>
          <a:stretch>
            <a:fillRect/>
          </a:stretch>
        </p:blipFill>
        <p:spPr>
          <a:xfrm>
            <a:off x="3142081" y="4483579"/>
            <a:ext cx="2319834" cy="1548442"/>
          </a:xfrm>
          <a:prstGeom prst="rect">
            <a:avLst/>
          </a:prstGeom>
        </p:spPr>
      </p:pic>
      <p:pic>
        <p:nvPicPr>
          <p:cNvPr id="5" name="Picture 4"/>
          <p:cNvPicPr>
            <a:picLocks noChangeAspect="1"/>
          </p:cNvPicPr>
          <p:nvPr/>
        </p:nvPicPr>
        <p:blipFill>
          <a:blip r:embed="rId9"/>
          <a:stretch>
            <a:fillRect/>
          </a:stretch>
        </p:blipFill>
        <p:spPr>
          <a:xfrm>
            <a:off x="5442580" y="1649730"/>
            <a:ext cx="3369975" cy="1975053"/>
          </a:xfrm>
          <a:prstGeom prst="rect">
            <a:avLst/>
          </a:prstGeom>
        </p:spPr>
      </p:pic>
    </p:spTree>
    <p:extLst>
      <p:ext uri="{BB962C8B-B14F-4D97-AF65-F5344CB8AC3E}">
        <p14:creationId xmlns:p14="http://schemas.microsoft.com/office/powerpoint/2010/main" val="32114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170" y="1929733"/>
            <a:ext cx="8746947" cy="3508653"/>
          </a:xfrm>
          <a:prstGeom prst="rect">
            <a:avLst/>
          </a:prstGeom>
        </p:spPr>
        <p:txBody>
          <a:bodyPr wrap="square">
            <a:spAutoFit/>
          </a:bodyPr>
          <a:lstStyle/>
          <a:p>
            <a:pPr>
              <a:defRPr/>
            </a:pPr>
            <a:r>
              <a:rPr lang="en-US" sz="2800" b="1" dirty="0" smtClean="0"/>
              <a:t>Questions we attempt to answer for our patients</a:t>
            </a:r>
          </a:p>
          <a:p>
            <a:pPr>
              <a:defRPr/>
            </a:pPr>
            <a:endParaRPr lang="en-US" sz="2800" b="1" dirty="0" smtClean="0"/>
          </a:p>
          <a:p>
            <a:pPr>
              <a:defRPr/>
            </a:pPr>
            <a:r>
              <a:rPr lang="en-US" sz="2800" i="1" dirty="0" smtClean="0"/>
              <a:t>Why should they follow up with us?</a:t>
            </a:r>
          </a:p>
          <a:p>
            <a:pPr>
              <a:defRPr/>
            </a:pPr>
            <a:endParaRPr lang="en-US" sz="2800" i="1" dirty="0" smtClean="0"/>
          </a:p>
          <a:p>
            <a:pPr>
              <a:defRPr/>
            </a:pPr>
            <a:r>
              <a:rPr lang="en-US" sz="2800" i="1" dirty="0"/>
              <a:t>What value do we offer our patients in addition to excellent asthma care?</a:t>
            </a:r>
          </a:p>
          <a:p>
            <a:pPr>
              <a:defRPr/>
            </a:pPr>
            <a:endParaRPr lang="en-US" b="1" dirty="0"/>
          </a:p>
          <a:p>
            <a:pPr>
              <a:defRPr/>
            </a:pPr>
            <a:endParaRPr lang="en-US" b="1" dirty="0" smtClean="0"/>
          </a:p>
          <a:p>
            <a:pPr marL="285750" indent="-285750">
              <a:buFont typeface="Arial" panose="020B0604020202020204" pitchFamily="34" charset="0"/>
              <a:buChar char="•"/>
              <a:defRPr/>
            </a:pPr>
            <a:endParaRPr lang="en-US" b="1" dirty="0"/>
          </a:p>
        </p:txBody>
      </p:sp>
      <p:sp>
        <p:nvSpPr>
          <p:cNvPr id="8" name="Title 1"/>
          <p:cNvSpPr txBox="1">
            <a:spLocks/>
          </p:cNvSpPr>
          <p:nvPr/>
        </p:nvSpPr>
        <p:spPr bwMode="auto">
          <a:xfrm>
            <a:off x="18643" y="778979"/>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Outreach and Engagement</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Tree>
    <p:extLst>
      <p:ext uri="{BB962C8B-B14F-4D97-AF65-F5344CB8AC3E}">
        <p14:creationId xmlns:p14="http://schemas.microsoft.com/office/powerpoint/2010/main" val="97287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526" y="1438243"/>
            <a:ext cx="8746947" cy="3970318"/>
          </a:xfrm>
          <a:prstGeom prst="rect">
            <a:avLst/>
          </a:prstGeom>
        </p:spPr>
        <p:txBody>
          <a:bodyPr wrap="square">
            <a:spAutoFit/>
          </a:bodyPr>
          <a:lstStyle/>
          <a:p>
            <a:pPr marL="457200" indent="-457200">
              <a:buFont typeface="Arial" panose="020B0604020202020204" pitchFamily="34" charset="0"/>
              <a:buChar char="•"/>
            </a:pPr>
            <a:r>
              <a:rPr lang="en-US" sz="2800" dirty="0" smtClean="0"/>
              <a:t>Pulmonologist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Asthma nurse/NP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Asthma social </a:t>
            </a:r>
            <a:r>
              <a:rPr lang="en-US" sz="2800" dirty="0"/>
              <a:t>w</a:t>
            </a:r>
            <a:r>
              <a:rPr lang="en-US" sz="2800" dirty="0" smtClean="0"/>
              <a:t>orker</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Respiratory therapist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Clinic RN/LPN</a:t>
            </a:r>
            <a:endParaRPr lang="en-US" sz="2800" dirty="0"/>
          </a:p>
        </p:txBody>
      </p:sp>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UCAN Team</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Tree>
    <p:extLst>
      <p:ext uri="{BB962C8B-B14F-4D97-AF65-F5344CB8AC3E}">
        <p14:creationId xmlns:p14="http://schemas.microsoft.com/office/powerpoint/2010/main" val="3655781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170" y="1116718"/>
            <a:ext cx="8746947" cy="4401205"/>
          </a:xfrm>
          <a:prstGeom prst="rect">
            <a:avLst/>
          </a:prstGeom>
        </p:spPr>
        <p:txBody>
          <a:bodyPr wrap="square">
            <a:spAutoFit/>
          </a:bodyPr>
          <a:lstStyle/>
          <a:p>
            <a:pPr marL="457200" indent="-457200">
              <a:buFont typeface="Arial" panose="020B0604020202020204" pitchFamily="34" charset="0"/>
              <a:buChar char="•"/>
            </a:pPr>
            <a:r>
              <a:rPr lang="en-US" sz="2800" dirty="0" smtClean="0"/>
              <a:t>Medical-legal </a:t>
            </a:r>
            <a:r>
              <a:rPr lang="en-US" sz="2800" dirty="0"/>
              <a:t>p</a:t>
            </a:r>
            <a:r>
              <a:rPr lang="en-US" sz="2800" dirty="0" smtClean="0"/>
              <a:t>artnership</a:t>
            </a:r>
          </a:p>
          <a:p>
            <a:endParaRPr lang="en-US" sz="2800" dirty="0"/>
          </a:p>
          <a:p>
            <a:pPr marL="457200" indent="-457200">
              <a:buFont typeface="Arial" panose="020B0604020202020204" pitchFamily="34" charset="0"/>
              <a:buChar char="•"/>
            </a:pPr>
            <a:r>
              <a:rPr lang="en-US" sz="2800" dirty="0" smtClean="0"/>
              <a:t>Richmond City Health District Lead Safe and Healthy Homes Initiative</a:t>
            </a:r>
          </a:p>
          <a:p>
            <a:endParaRPr lang="en-US" sz="2800" dirty="0"/>
          </a:p>
          <a:p>
            <a:pPr marL="457200" indent="-457200">
              <a:buFont typeface="Arial" panose="020B0604020202020204" pitchFamily="34" charset="0"/>
              <a:buChar char="•"/>
            </a:pPr>
            <a:r>
              <a:rPr lang="en-US" sz="2800" dirty="0" smtClean="0"/>
              <a:t>Family Lifeline: asthma home-visiting program </a:t>
            </a:r>
          </a:p>
          <a:p>
            <a:endParaRPr lang="en-US" sz="2800" dirty="0" smtClean="0"/>
          </a:p>
          <a:p>
            <a:pPr marL="457200" indent="-457200">
              <a:buFont typeface="Arial" panose="020B0604020202020204" pitchFamily="34" charset="0"/>
              <a:buChar char="•"/>
            </a:pPr>
            <a:r>
              <a:rPr lang="en-US" sz="2800" dirty="0" smtClean="0"/>
              <a:t>School nurses</a:t>
            </a:r>
          </a:p>
          <a:p>
            <a:endParaRPr lang="en-US" sz="2800" dirty="0" smtClean="0"/>
          </a:p>
          <a:p>
            <a:pPr marL="457200" indent="-457200">
              <a:buFont typeface="Arial" panose="020B0604020202020204" pitchFamily="34" charset="0"/>
              <a:buChar char="•"/>
            </a:pPr>
            <a:r>
              <a:rPr lang="en-US" sz="2800" dirty="0" smtClean="0"/>
              <a:t>Primary care office case managers</a:t>
            </a:r>
            <a:endParaRPr lang="en-US" sz="2800" dirty="0"/>
          </a:p>
        </p:txBody>
      </p:sp>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Community</a:t>
            </a:r>
            <a:r>
              <a:rPr lang="en-US" sz="3600" b="1" dirty="0" smtClean="0">
                <a:solidFill>
                  <a:srgbClr val="0070C0"/>
                </a:solidFill>
              </a:rPr>
              <a:t> </a:t>
            </a:r>
            <a:r>
              <a:rPr lang="en-US" sz="3600" b="1" dirty="0" smtClean="0">
                <a:solidFill>
                  <a:srgbClr val="0070C0"/>
                </a:solidFill>
                <a:cs typeface="Arial" panose="020B0604020202020204" pitchFamily="34" charset="0"/>
              </a:rPr>
              <a:t>Partners</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Tree>
    <p:extLst>
      <p:ext uri="{BB962C8B-B14F-4D97-AF65-F5344CB8AC3E}">
        <p14:creationId xmlns:p14="http://schemas.microsoft.com/office/powerpoint/2010/main" val="1247700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751542"/>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Range of Estimated Financial Impact</a:t>
            </a:r>
            <a:endParaRPr lang="en-US" sz="3600" i="1" dirty="0">
              <a:solidFill>
                <a:schemeClr val="bg1"/>
              </a:solidFill>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1020" y="5747115"/>
            <a:ext cx="3673097" cy="606198"/>
          </a:xfrm>
          <a:prstGeom prst="rect">
            <a:avLst/>
          </a:prstGeom>
        </p:spPr>
      </p:pic>
      <p:sp>
        <p:nvSpPr>
          <p:cNvPr id="6" name="Content Placeholder 2"/>
          <p:cNvSpPr txBox="1">
            <a:spLocks/>
          </p:cNvSpPr>
          <p:nvPr/>
        </p:nvSpPr>
        <p:spPr>
          <a:xfrm>
            <a:off x="107950" y="1221152"/>
            <a:ext cx="9036050" cy="4525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cs typeface="Arial" panose="020B0604020202020204" pitchFamily="34" charset="0"/>
              </a:rPr>
              <a:t>				Utilization		Cost</a:t>
            </a:r>
          </a:p>
          <a:p>
            <a:pPr marL="0" indent="0" defTabSz="906463">
              <a:buNone/>
            </a:pPr>
            <a:r>
              <a:rPr lang="en-US" sz="2800" dirty="0" smtClean="0">
                <a:cs typeface="Arial" panose="020B0604020202020204" pitchFamily="34" charset="0"/>
              </a:rPr>
              <a:t>Hospitalization		↓ 50–75%		 ↓ 39–74%</a:t>
            </a:r>
          </a:p>
          <a:p>
            <a:pPr marL="0" indent="0" defTabSz="906463">
              <a:buNone/>
            </a:pPr>
            <a:r>
              <a:rPr lang="en-US" sz="2800" dirty="0" smtClean="0">
                <a:cs typeface="Arial" panose="020B0604020202020204" pitchFamily="34" charset="0"/>
              </a:rPr>
              <a:t>Observation visits	           ↓ 81–88%		 ↓ 71–75%</a:t>
            </a:r>
          </a:p>
          <a:p>
            <a:pPr marL="0" indent="0" defTabSz="906463">
              <a:buNone/>
            </a:pPr>
            <a:r>
              <a:rPr lang="en-US" sz="2800" dirty="0" smtClean="0">
                <a:cs typeface="Arial" panose="020B0604020202020204" pitchFamily="34" charset="0"/>
              </a:rPr>
              <a:t>ED visits			↓ 0–40%		 ↓ 34–43%</a:t>
            </a:r>
          </a:p>
          <a:p>
            <a:pPr marL="0" indent="0" defTabSz="906463">
              <a:buNone/>
            </a:pPr>
            <a:r>
              <a:rPr lang="en-US" sz="2800" dirty="0" smtClean="0">
                <a:cs typeface="Arial" panose="020B0604020202020204" pitchFamily="34" charset="0"/>
              </a:rPr>
              <a:t>Asthma clinic visits	           ↓ 17</a:t>
            </a:r>
            <a:r>
              <a:rPr lang="en-US" sz="2800" dirty="0">
                <a:cs typeface="Arial" panose="020B0604020202020204" pitchFamily="34" charset="0"/>
              </a:rPr>
              <a:t>%–↑</a:t>
            </a:r>
            <a:r>
              <a:rPr lang="en-US" sz="2800" dirty="0" smtClean="0">
                <a:cs typeface="Arial" panose="020B0604020202020204" pitchFamily="34" charset="0"/>
              </a:rPr>
              <a:t>92%	 ↓ 46</a:t>
            </a:r>
            <a:r>
              <a:rPr lang="en-US" sz="2800" dirty="0">
                <a:cs typeface="Arial" panose="020B0604020202020204" pitchFamily="34" charset="0"/>
              </a:rPr>
              <a:t>%–↑</a:t>
            </a:r>
            <a:r>
              <a:rPr lang="en-US" sz="2800" dirty="0" smtClean="0">
                <a:cs typeface="Arial" panose="020B0604020202020204" pitchFamily="34" charset="0"/>
              </a:rPr>
              <a:t>31%</a:t>
            </a:r>
          </a:p>
          <a:p>
            <a:pPr marL="0" indent="0">
              <a:buFont typeface="Arial" panose="020B0604020202020204" pitchFamily="34" charset="0"/>
              <a:buNone/>
            </a:pPr>
            <a:endParaRPr lang="en-US" sz="2800" dirty="0" smtClean="0">
              <a:cs typeface="Arial" panose="020B0604020202020204" pitchFamily="34" charset="0"/>
            </a:endParaRPr>
          </a:p>
          <a:p>
            <a:pPr marL="0" indent="0">
              <a:buNone/>
            </a:pPr>
            <a:r>
              <a:rPr lang="en-US" sz="2800" b="1" dirty="0" smtClean="0">
                <a:cs typeface="Arial" panose="020B0604020202020204" pitchFamily="34" charset="0"/>
              </a:rPr>
              <a:t>Total</a:t>
            </a:r>
            <a:r>
              <a:rPr lang="en-US" sz="2800" dirty="0" smtClean="0">
                <a:cs typeface="Arial" panose="020B0604020202020204" pitchFamily="34" charset="0"/>
              </a:rPr>
              <a:t>							 ↓ 48–66%</a:t>
            </a:r>
          </a:p>
          <a:p>
            <a:pPr marL="0" indent="0" defTabSz="936625">
              <a:buNone/>
            </a:pPr>
            <a:r>
              <a:rPr lang="en-US" sz="2800" dirty="0" smtClean="0">
                <a:cs typeface="Arial" panose="020B0604020202020204" pitchFamily="34" charset="0"/>
              </a:rPr>
              <a:t>					$152,598 </a:t>
            </a:r>
            <a:r>
              <a:rPr lang="en-US" sz="2800" dirty="0">
                <a:cs typeface="Arial" panose="020B0604020202020204" pitchFamily="34" charset="0"/>
              </a:rPr>
              <a:t>– </a:t>
            </a:r>
            <a:r>
              <a:rPr lang="en-US" sz="2800" dirty="0" smtClean="0">
                <a:cs typeface="Arial" panose="020B0604020202020204" pitchFamily="34" charset="0"/>
              </a:rPr>
              <a:t>$1,475,955</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30185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lt;strong&gt;vector&lt;/strong&gt; graphic: Usa, Map, &lt;strong&gt;United&lt;/strong&gt;, &lt;strong&gt;States&lt;/strong&gt;, Of - Free Image on ..."/>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0580" y="1423781"/>
            <a:ext cx="8686798" cy="4798735"/>
          </a:xfrm>
          <a:prstGeom prst="rect">
            <a:avLst/>
          </a:prstGeom>
        </p:spPr>
      </p:pic>
      <p:sp>
        <p:nvSpPr>
          <p:cNvPr id="9" name="Oval 8"/>
          <p:cNvSpPr/>
          <p:nvPr/>
        </p:nvSpPr>
        <p:spPr>
          <a:xfrm>
            <a:off x="5953112" y="2919117"/>
            <a:ext cx="303682" cy="324589"/>
          </a:xfrm>
          <a:prstGeom prst="ellipse">
            <a:avLst/>
          </a:prstGeom>
          <a:solidFill>
            <a:srgbClr val="FDB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918857" y="201235"/>
            <a:ext cx="5129681" cy="1141944"/>
          </a:xfrm>
          <a:prstGeom prst="rect">
            <a:avLst/>
          </a:prstGeom>
        </p:spPr>
      </p:pic>
      <p:pic>
        <p:nvPicPr>
          <p:cNvPr id="2" name="Picture 1" descr="push &lt;strong&gt;pin&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93699">
            <a:off x="5851985" y="3324308"/>
            <a:ext cx="336621" cy="427908"/>
          </a:xfrm>
          <a:prstGeom prst="rect">
            <a:avLst/>
          </a:prstGeom>
        </p:spPr>
      </p:pic>
      <p:pic>
        <p:nvPicPr>
          <p:cNvPr id="6" name="Picture 5" descr="push &lt;strong&gt;pin&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799644">
            <a:off x="3131933" y="1870330"/>
            <a:ext cx="336621" cy="427908"/>
          </a:xfrm>
          <a:prstGeom prst="rect">
            <a:avLst/>
          </a:prstGeom>
        </p:spPr>
      </p:pic>
      <p:pic>
        <p:nvPicPr>
          <p:cNvPr id="7" name="Picture 6" descr="push &lt;strong&gt;pin&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72185">
            <a:off x="4711336" y="4105465"/>
            <a:ext cx="336621" cy="427908"/>
          </a:xfrm>
          <a:prstGeom prst="rect">
            <a:avLst/>
          </a:prstGeom>
        </p:spPr>
      </p:pic>
      <p:pic>
        <p:nvPicPr>
          <p:cNvPr id="8" name="Picture 7" descr="push &lt;strong&gt;pin&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628019">
            <a:off x="4295668" y="4691789"/>
            <a:ext cx="336621" cy="427908"/>
          </a:xfrm>
          <a:prstGeom prst="rect">
            <a:avLst/>
          </a:prstGeom>
        </p:spPr>
      </p:pic>
      <p:pic>
        <p:nvPicPr>
          <p:cNvPr id="10" name="Picture 9" descr="push &lt;strong&gt;pin&lt;/strong&g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784783">
            <a:off x="3380068" y="4189051"/>
            <a:ext cx="336621" cy="427908"/>
          </a:xfrm>
          <a:prstGeom prst="rect">
            <a:avLst/>
          </a:prstGeom>
        </p:spPr>
      </p:pic>
    </p:spTree>
    <p:extLst>
      <p:ext uri="{BB962C8B-B14F-4D97-AF65-F5344CB8AC3E}">
        <p14:creationId xmlns:p14="http://schemas.microsoft.com/office/powerpoint/2010/main" val="29516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53" presetClass="entr" presetSubtype="16"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19834"/>
            <a:ext cx="9144000" cy="1470025"/>
          </a:xfrm>
        </p:spPr>
        <p:txBody>
          <a:bodyPr/>
          <a:lstStyle/>
          <a:p>
            <a:pPr algn="ctr">
              <a:lnSpc>
                <a:spcPct val="120000"/>
              </a:lnSpc>
              <a:spcBef>
                <a:spcPts val="0"/>
              </a:spcBef>
            </a:pPr>
            <a:r>
              <a:rPr lang="en-US" sz="3600" b="1" dirty="0">
                <a:solidFill>
                  <a:schemeClr val="accent1">
                    <a:lumMod val="75000"/>
                  </a:schemeClr>
                </a:solidFill>
                <a:latin typeface="+mn-lt"/>
              </a:rPr>
              <a:t/>
            </a:r>
            <a:br>
              <a:rPr lang="en-US" sz="3600" b="1" dirty="0">
                <a:solidFill>
                  <a:schemeClr val="accent1">
                    <a:lumMod val="75000"/>
                  </a:schemeClr>
                </a:solidFill>
                <a:latin typeface="+mn-lt"/>
              </a:rPr>
            </a:br>
            <a:r>
              <a:rPr lang="en-US" sz="3600" b="1" dirty="0">
                <a:solidFill>
                  <a:schemeClr val="accent1">
                    <a:lumMod val="75000"/>
                  </a:schemeClr>
                </a:solidFill>
                <a:latin typeface="+mn-lt"/>
              </a:rPr>
              <a:t/>
            </a:r>
            <a:br>
              <a:rPr lang="en-US" sz="3600" b="1" dirty="0">
                <a:solidFill>
                  <a:schemeClr val="accent1">
                    <a:lumMod val="75000"/>
                  </a:schemeClr>
                </a:solidFill>
                <a:latin typeface="+mn-lt"/>
              </a:rPr>
            </a:br>
            <a:r>
              <a:rPr lang="en-US" sz="3600" b="1" dirty="0">
                <a:solidFill>
                  <a:srgbClr val="0070C0"/>
                </a:solidFill>
                <a:latin typeface="Arial" panose="020B0604020202020204" pitchFamily="34" charset="0"/>
                <a:cs typeface="Arial" panose="020B0604020202020204" pitchFamily="34" charset="0"/>
              </a:rPr>
              <a:t>Health Care Service Corporation</a:t>
            </a:r>
            <a:r>
              <a:rPr lang="en-US" sz="3600" b="1" dirty="0">
                <a:solidFill>
                  <a:srgbClr val="0070C0"/>
                </a:solidFill>
                <a:latin typeface="+mn-lt"/>
              </a:rPr>
              <a:t/>
            </a:r>
            <a:br>
              <a:rPr lang="en-US" sz="3600" b="1" dirty="0">
                <a:solidFill>
                  <a:srgbClr val="0070C0"/>
                </a:solidFill>
                <a:latin typeface="+mn-lt"/>
              </a:rPr>
            </a:br>
            <a:endParaRPr lang="en-US" sz="3600" b="1" dirty="0">
              <a:solidFill>
                <a:srgbClr val="496B7F"/>
              </a:solidFill>
            </a:endParaRPr>
          </a:p>
        </p:txBody>
      </p:sp>
      <p:sp>
        <p:nvSpPr>
          <p:cNvPr id="3" name="Subtitle 2"/>
          <p:cNvSpPr>
            <a:spLocks noGrp="1"/>
          </p:cNvSpPr>
          <p:nvPr>
            <p:ph type="subTitle" idx="1"/>
          </p:nvPr>
        </p:nvSpPr>
        <p:spPr>
          <a:xfrm>
            <a:off x="1371600" y="2816806"/>
            <a:ext cx="6400800" cy="1752600"/>
          </a:xfrm>
        </p:spPr>
        <p:txBody>
          <a:bodyPr/>
          <a:lstStyle/>
          <a:p>
            <a:r>
              <a:rPr lang="en-US" sz="2800" b="1" dirty="0">
                <a:latin typeface="Arial" panose="020B0604020202020204" pitchFamily="34" charset="0"/>
                <a:cs typeface="Arial" panose="020B0604020202020204" pitchFamily="34" charset="0"/>
              </a:rPr>
              <a:t>Bridget Burke</a:t>
            </a:r>
          </a:p>
          <a:p>
            <a:r>
              <a:rPr lang="en-US" sz="2800" dirty="0">
                <a:latin typeface="Arial" panose="020B0604020202020204" pitchFamily="34" charset="0"/>
                <a:cs typeface="Arial" panose="020B0604020202020204" pitchFamily="34" charset="0"/>
              </a:rPr>
              <a:t>Director, Public Affairs</a:t>
            </a:r>
          </a:p>
          <a:p>
            <a:r>
              <a:rPr lang="en-US" sz="2800" dirty="0">
                <a:latin typeface="Arial" panose="020B0604020202020204" pitchFamily="34" charset="0"/>
                <a:cs typeface="Arial" panose="020B0604020202020204" pitchFamily="34" charset="0"/>
              </a:rPr>
              <a:t>Investments and Reporting</a:t>
            </a:r>
          </a:p>
          <a:p>
            <a:endParaRPr lang="en-US" sz="2000" dirty="0">
              <a:solidFill>
                <a:schemeClr val="tx1"/>
              </a:solidFill>
            </a:endParaRPr>
          </a:p>
          <a:p>
            <a:pPr algn="ctr"/>
            <a:endParaRPr lang="en-US" sz="2000" dirty="0">
              <a:solidFill>
                <a:schemeClr val="tx1"/>
              </a:solidFill>
            </a:endParaRPr>
          </a:p>
          <a:p>
            <a:pPr algn="ctr"/>
            <a:endParaRPr lang="en-US" sz="2000" dirty="0">
              <a:solidFill>
                <a:schemeClr val="bg1"/>
              </a:solidFill>
            </a:endParaRPr>
          </a:p>
          <a:p>
            <a:pPr algn="ctr"/>
            <a:endParaRPr lang="en-US" sz="2000" dirty="0">
              <a:solidFill>
                <a:schemeClr val="accent1">
                  <a:lumMod val="75000"/>
                </a:schemeClr>
              </a:solidFill>
            </a:endParaRPr>
          </a:p>
        </p:txBody>
      </p:sp>
      <p:sp>
        <p:nvSpPr>
          <p:cNvPr id="5" name="Title 1"/>
          <p:cNvSpPr txBox="1">
            <a:spLocks/>
          </p:cNvSpPr>
          <p:nvPr/>
        </p:nvSpPr>
        <p:spPr>
          <a:xfrm>
            <a:off x="-1989903" y="3077361"/>
            <a:ext cx="8549640" cy="430086"/>
          </a:xfrm>
          <a:prstGeom prst="rect">
            <a:avLst/>
          </a:prstGeom>
        </p:spPr>
        <p:txBody>
          <a:bodyPr vert="horz" lIns="91440" tIns="45720" rIns="91440" bIns="45720" rtlCol="0" anchor="ctr">
            <a:noAutofit/>
          </a:bodyPr>
          <a:lstStyle>
            <a:lvl1pPr algn="r" defTabSz="457200" rtl="0" eaLnBrk="1" latinLnBrk="0" hangingPunct="1">
              <a:spcBef>
                <a:spcPct val="0"/>
              </a:spcBef>
              <a:buNone/>
              <a:defRPr sz="3200" kern="1200">
                <a:solidFill>
                  <a:schemeClr val="bg1"/>
                </a:solidFill>
                <a:latin typeface=""/>
                <a:ea typeface="+mj-ea"/>
                <a:cs typeface="Arial"/>
              </a:defRPr>
            </a:lvl1pPr>
          </a:lstStyle>
          <a:p>
            <a:pPr algn="ctr">
              <a:lnSpc>
                <a:spcPct val="110000"/>
              </a:lnSpc>
              <a:spcBef>
                <a:spcPts val="0"/>
              </a:spcBef>
            </a:pPr>
            <a:endParaRPr lang="en-US" sz="2800" b="1" i="1" dirty="0">
              <a:solidFill>
                <a:srgbClr val="496B7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051" y="4690857"/>
            <a:ext cx="6514734" cy="1446744"/>
          </a:xfrm>
          <a:prstGeom prst="rect">
            <a:avLst/>
          </a:prstGeom>
        </p:spPr>
      </p:pic>
    </p:spTree>
    <p:extLst>
      <p:ext uri="{BB962C8B-B14F-4D97-AF65-F5344CB8AC3E}">
        <p14:creationId xmlns:p14="http://schemas.microsoft.com/office/powerpoint/2010/main" val="3118574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10243" name="Subtitle 2"/>
          <p:cNvSpPr txBox="1">
            <a:spLocks/>
          </p:cNvSpPr>
          <p:nvPr/>
        </p:nvSpPr>
        <p:spPr bwMode="auto">
          <a:xfrm>
            <a:off x="228600" y="1509713"/>
            <a:ext cx="8610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2200"/>
              </a:lnSpc>
              <a:buNone/>
            </a:pPr>
            <a:r>
              <a:rPr lang="en-US" altLang="en-US" sz="1800" b="1" dirty="0">
                <a:latin typeface="Arial" panose="020B0604020202020204" pitchFamily="34" charset="0"/>
                <a:cs typeface="Arial" panose="020B0604020202020204" pitchFamily="34" charset="0"/>
              </a:rPr>
              <a:t>Immediately after the webinar, join us in the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b="1" dirty="0">
                <a:solidFill>
                  <a:schemeClr val="accent1"/>
                </a:solidFill>
                <a:latin typeface="Arial" panose="020B0604020202020204" pitchFamily="34" charset="0"/>
                <a:cs typeface="Arial" panose="020B0604020202020204" pitchFamily="34" charset="0"/>
              </a:rPr>
              <a:t> </a:t>
            </a:r>
            <a:r>
              <a:rPr lang="en-US" altLang="en-US" sz="1800" b="1" dirty="0">
                <a:solidFill>
                  <a:srgbClr val="0070C0"/>
                </a:solidFill>
                <a:latin typeface="Arial" panose="020B0604020202020204" pitchFamily="34" charset="0"/>
                <a:cs typeface="Arial" panose="020B0604020202020204" pitchFamily="34" charset="0"/>
              </a:rPr>
              <a:t>Discussion Forum </a:t>
            </a:r>
            <a:r>
              <a:rPr lang="en-US" altLang="en-US" sz="1800" b="1" dirty="0">
                <a:latin typeface="Arial" panose="020B0604020202020204" pitchFamily="34" charset="0"/>
                <a:cs typeface="Arial" panose="020B0604020202020204" pitchFamily="34" charset="0"/>
              </a:rPr>
              <a:t>for a live online Q&amp;A </a:t>
            </a:r>
            <a:r>
              <a:rPr lang="en-US" altLang="en-US" sz="1800" b="1" dirty="0" smtClean="0">
                <a:latin typeface="Arial" panose="020B0604020202020204" pitchFamily="34" charset="0"/>
                <a:cs typeface="Arial" panose="020B0604020202020204" pitchFamily="34" charset="0"/>
              </a:rPr>
              <a:t>Session:</a:t>
            </a:r>
            <a:endParaRPr lang="en-US" altLang="en-US" sz="1800" b="1" dirty="0">
              <a:latin typeface="Arial" panose="020B0604020202020204" pitchFamily="34" charset="0"/>
              <a:cs typeface="Arial" panose="020B0604020202020204" pitchFamily="34" charset="0"/>
            </a:endParaRPr>
          </a:p>
          <a:p>
            <a:pPr algn="ctr" eaLnBrk="1" hangingPunct="1">
              <a:lnSpc>
                <a:spcPts val="2200"/>
              </a:lnSpc>
              <a:buFont typeface="Arial" panose="020B0604020202020204" pitchFamily="34" charset="0"/>
              <a:buNone/>
            </a:pPr>
            <a:r>
              <a:rPr lang="en-US" altLang="en-US" sz="1800" b="1" dirty="0">
                <a:latin typeface="Arial" panose="020B0604020202020204" pitchFamily="34" charset="0"/>
                <a:cs typeface="Arial" panose="020B0604020202020204" pitchFamily="34" charset="0"/>
              </a:rPr>
              <a:t>	3:00 p.m</a:t>
            </a:r>
            <a:r>
              <a:rPr lang="en-US" altLang="en-US" sz="1800" b="1" dirty="0" smtClean="0">
                <a:latin typeface="Arial" panose="020B0604020202020204" pitchFamily="34" charset="0"/>
                <a:cs typeface="Arial" panose="020B0604020202020204" pitchFamily="34" charset="0"/>
              </a:rPr>
              <a:t>.–3:30 </a:t>
            </a:r>
            <a:r>
              <a:rPr lang="en-US" altLang="en-US" sz="1800" b="1" dirty="0">
                <a:latin typeface="Arial" panose="020B0604020202020204" pitchFamily="34" charset="0"/>
                <a:cs typeface="Arial" panose="020B0604020202020204" pitchFamily="34" charset="0"/>
              </a:rPr>
              <a:t>p.m. EDT. </a:t>
            </a:r>
          </a:p>
          <a:p>
            <a:pPr eaLnBrk="1" hangingPunct="1">
              <a:lnSpc>
                <a:spcPts val="2200"/>
              </a:lnSpc>
              <a:buFont typeface="Arial" panose="020B0604020202020204" pitchFamily="34" charset="0"/>
              <a:buNone/>
            </a:pPr>
            <a:endParaRPr lang="en-US" altLang="en-US" sz="1800" dirty="0">
              <a:latin typeface="Arial" panose="020B0604020202020204" pitchFamily="34" charset="0"/>
              <a:cs typeface="Arial" panose="020B0604020202020204" pitchFamily="34" charset="0"/>
            </a:endParaRPr>
          </a:p>
          <a:p>
            <a:pPr eaLnBrk="1" hangingPunct="1">
              <a:lnSpc>
                <a:spcPts val="2200"/>
              </a:lnSpc>
              <a:buFont typeface="Arial" panose="020B0604020202020204" pitchFamily="34" charset="0"/>
              <a:buNone/>
            </a:pPr>
            <a:r>
              <a:rPr lang="en-US" altLang="en-US" sz="1800" dirty="0">
                <a:latin typeface="Arial" panose="020B0604020202020204" pitchFamily="34" charset="0"/>
                <a:cs typeface="Arial" panose="020B0604020202020204" pitchFamily="34" charset="0"/>
              </a:rPr>
              <a:t>To post a question in the </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dirty="0">
                <a:latin typeface="Arial" panose="020B0604020202020204" pitchFamily="34" charset="0"/>
                <a:cs typeface="Arial" panose="020B0604020202020204" pitchFamily="34" charset="0"/>
              </a:rPr>
              <a:t>, follow these directions: </a:t>
            </a:r>
          </a:p>
          <a:p>
            <a:pPr eaLnBrk="1" hangingPunct="1">
              <a:lnSpc>
                <a:spcPts val="2000"/>
              </a:lnSpc>
              <a:spcBef>
                <a:spcPts val="600"/>
              </a:spcBef>
              <a:buFont typeface="Arial" panose="020B0604020202020204" pitchFamily="34" charset="0"/>
              <a:buAutoNum type="arabicPeriod"/>
            </a:pPr>
            <a:r>
              <a:rPr lang="en-US" altLang="en-US" sz="1800" dirty="0">
                <a:latin typeface="Arial" panose="020B0604020202020204" pitchFamily="34" charset="0"/>
                <a:cs typeface="Arial" panose="020B0604020202020204" pitchFamily="34" charset="0"/>
              </a:rPr>
              <a:t>If you are a Network member, log in to your </a:t>
            </a:r>
            <a:r>
              <a:rPr lang="en-US" altLang="en-US" sz="1800" b="1" dirty="0">
                <a:solidFill>
                  <a:srgbClr val="0070C0"/>
                </a:solidFill>
                <a:latin typeface="Arial" panose="020B0604020202020204" pitchFamily="34" charset="0"/>
                <a:cs typeface="Arial" panose="020B0604020202020204" pitchFamily="34" charset="0"/>
              </a:rPr>
              <a:t>AsthmaCommunityNetwork.org</a:t>
            </a:r>
            <a:r>
              <a:rPr lang="en-US" altLang="en-US" sz="1800" dirty="0">
                <a:latin typeface="Arial" panose="020B0604020202020204" pitchFamily="34" charset="0"/>
                <a:cs typeface="Arial" panose="020B0604020202020204" pitchFamily="34" charset="0"/>
              </a:rPr>
              <a:t> account. </a:t>
            </a:r>
          </a:p>
          <a:p>
            <a:pPr eaLnBrk="1" hangingPunct="1">
              <a:spcBef>
                <a:spcPts val="600"/>
              </a:spcBef>
              <a:buFont typeface="Arial" panose="020B0604020202020204" pitchFamily="34" charset="0"/>
              <a:buNone/>
            </a:pPr>
            <a:endParaRPr lang="en-US" altLang="en-US" sz="1800" dirty="0">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endParaRPr lang="en-US" altLang="en-US" sz="1800" dirty="0">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None/>
            </a:pPr>
            <a:r>
              <a:rPr lang="en-US" altLang="en-US" sz="1800" dirty="0">
                <a:latin typeface="Arial" panose="020B0604020202020204" pitchFamily="34" charset="0"/>
                <a:cs typeface="Arial" panose="020B0604020202020204" pitchFamily="34" charset="0"/>
              </a:rPr>
              <a:t>      </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Click on the “</a:t>
            </a:r>
            <a:r>
              <a:rPr lang="en-US" altLang="en-US" sz="1800" b="1" dirty="0">
                <a:solidFill>
                  <a:srgbClr val="0070C0"/>
                </a:solidFill>
                <a:latin typeface="Arial" panose="020B0604020202020204" pitchFamily="34" charset="0"/>
                <a:cs typeface="Arial" panose="020B0604020202020204" pitchFamily="34" charset="0"/>
              </a:rPr>
              <a:t>Discussion Forum</a:t>
            </a:r>
            <a:r>
              <a:rPr lang="en-US" altLang="en-US" sz="1800" dirty="0">
                <a:latin typeface="Arial" panose="020B0604020202020204" pitchFamily="34" charset="0"/>
                <a:cs typeface="Arial" panose="020B0604020202020204" pitchFamily="34" charset="0"/>
              </a:rPr>
              <a:t>” button on the home page.</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Click on the “</a:t>
            </a:r>
            <a:r>
              <a:rPr lang="en-US" altLang="en-US" sz="1800" b="1" dirty="0">
                <a:solidFill>
                  <a:srgbClr val="0070C0"/>
                </a:solidFill>
                <a:latin typeface="Arial" panose="020B0604020202020204" pitchFamily="34" charset="0"/>
                <a:cs typeface="Arial" panose="020B0604020202020204" pitchFamily="34" charset="0"/>
              </a:rPr>
              <a:t>Live Online Q&amp;A for 5/16/17 Webinar</a:t>
            </a:r>
            <a:r>
              <a:rPr lang="en-US" altLang="en-US" sz="1800" dirty="0">
                <a:latin typeface="Arial" panose="020B0604020202020204" pitchFamily="34" charset="0"/>
                <a:cs typeface="Arial" panose="020B0604020202020204" pitchFamily="34" charset="0"/>
              </a:rPr>
              <a:t>” link. </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Click on the “</a:t>
            </a:r>
            <a:r>
              <a:rPr lang="en-US" altLang="en-US" sz="1800" b="1" dirty="0">
                <a:solidFill>
                  <a:srgbClr val="0070C0"/>
                </a:solidFill>
                <a:latin typeface="Arial" panose="020B0604020202020204" pitchFamily="34" charset="0"/>
                <a:cs typeface="Arial" panose="020B0604020202020204" pitchFamily="34" charset="0"/>
              </a:rPr>
              <a:t>Post to the Forum</a:t>
            </a:r>
            <a:r>
              <a:rPr lang="en-US" altLang="en-US" sz="1800" dirty="0">
                <a:latin typeface="Arial" panose="020B0604020202020204" pitchFamily="34" charset="0"/>
                <a:cs typeface="Arial" panose="020B0604020202020204" pitchFamily="34" charset="0"/>
              </a:rPr>
              <a:t>” link to post your question. </a:t>
            </a:r>
          </a:p>
          <a:p>
            <a:pPr eaLnBrk="1" hangingPunct="1">
              <a:lnSpc>
                <a:spcPts val="2000"/>
              </a:lnSpc>
              <a:spcBef>
                <a:spcPts val="600"/>
              </a:spcBef>
              <a:buFont typeface="Arial" panose="020B0604020202020204" pitchFamily="34" charset="0"/>
              <a:buAutoNum type="arabicPeriod" startAt="2"/>
            </a:pPr>
            <a:r>
              <a:rPr lang="en-US" altLang="en-US" sz="1800" dirty="0">
                <a:latin typeface="Arial" panose="020B0604020202020204" pitchFamily="34" charset="0"/>
                <a:cs typeface="Arial" panose="020B0604020202020204" pitchFamily="34" charset="0"/>
              </a:rPr>
              <a:t>Enter your question and click the “</a:t>
            </a:r>
            <a:r>
              <a:rPr lang="en-US" altLang="en-US" sz="1800" b="1" dirty="0">
                <a:solidFill>
                  <a:srgbClr val="0070C0"/>
                </a:solidFill>
                <a:latin typeface="Arial" panose="020B0604020202020204" pitchFamily="34" charset="0"/>
                <a:cs typeface="Arial" panose="020B0604020202020204" pitchFamily="34" charset="0"/>
              </a:rPr>
              <a:t>Save</a:t>
            </a:r>
            <a:r>
              <a:rPr lang="en-US" altLang="en-US" sz="1800" dirty="0">
                <a:latin typeface="Arial" panose="020B0604020202020204" pitchFamily="34" charset="0"/>
                <a:cs typeface="Arial" panose="020B0604020202020204" pitchFamily="34" charset="0"/>
              </a:rPr>
              <a:t>” button at the bottom of the page. </a:t>
            </a:r>
          </a:p>
        </p:txBody>
      </p:sp>
      <p:sp>
        <p:nvSpPr>
          <p:cNvPr id="10" name="Title 1"/>
          <p:cNvSpPr txBox="1">
            <a:spLocks/>
          </p:cNvSpPr>
          <p:nvPr/>
        </p:nvSpPr>
        <p:spPr>
          <a:xfrm>
            <a:off x="671513" y="442913"/>
            <a:ext cx="8229600" cy="1219200"/>
          </a:xfrm>
          <a:prstGeom prst="rect">
            <a:avLst/>
          </a:prstGeom>
        </p:spPr>
        <p:txBody>
          <a:bodyPr anchor="ctr">
            <a:normAutofit fontScale="25000" lnSpcReduction="20000"/>
          </a:bodyPr>
          <a:lstStyle/>
          <a:p>
            <a:pPr algn="ctr" fontAlgn="auto">
              <a:lnSpc>
                <a:spcPct val="120000"/>
              </a:lnSpc>
              <a:spcBef>
                <a:spcPts val="0"/>
              </a:spcBef>
              <a:spcAft>
                <a:spcPts val="0"/>
              </a:spcAft>
              <a:defRPr/>
            </a:pPr>
            <a:r>
              <a:rPr lang="en-US" sz="8500" b="1" dirty="0">
                <a:solidFill>
                  <a:srgbClr val="0070C0"/>
                </a:solidFill>
                <a:cs typeface="Arial" panose="020B0604020202020204" pitchFamily="34" charset="0"/>
              </a:rPr>
              <a:t>Question &amp; Answer Session on </a:t>
            </a:r>
          </a:p>
          <a:p>
            <a:pPr algn="ctr" fontAlgn="auto">
              <a:lnSpc>
                <a:spcPct val="120000"/>
              </a:lnSpc>
              <a:spcBef>
                <a:spcPts val="0"/>
              </a:spcBef>
              <a:spcAft>
                <a:spcPts val="0"/>
              </a:spcAft>
              <a:defRPr/>
            </a:pPr>
            <a:r>
              <a:rPr lang="en-US" sz="8500" b="1" dirty="0">
                <a:solidFill>
                  <a:srgbClr val="0070C0"/>
                </a:solidFill>
                <a:cs typeface="Arial" panose="020B0604020202020204" pitchFamily="34" charset="0"/>
              </a:rPr>
              <a:t>AsthmaCommunityNetwork.org Discussion Forum</a:t>
            </a:r>
            <a:r>
              <a:rPr lang="en-US" sz="8500" b="1" dirty="0">
                <a:solidFill>
                  <a:prstClr val="black"/>
                </a:solidFill>
                <a:cs typeface="Arial" panose="020B0604020202020204" pitchFamily="34" charset="0"/>
              </a:rPr>
              <a:t> </a:t>
            </a:r>
            <a:r>
              <a:rPr lang="en-US" sz="4400" dirty="0">
                <a:solidFill>
                  <a:prstClr val="black"/>
                </a:solidFill>
                <a:latin typeface="Calibri"/>
              </a:rPr>
              <a:t> </a:t>
            </a:r>
            <a:br>
              <a:rPr lang="en-US" sz="4400" dirty="0">
                <a:solidFill>
                  <a:prstClr val="black"/>
                </a:solidFill>
                <a:latin typeface="Calibri"/>
              </a:rPr>
            </a:br>
            <a:endParaRPr lang="en-US" sz="4400" dirty="0">
              <a:solidFill>
                <a:prstClr val="black"/>
              </a:solidFill>
              <a:latin typeface="Calibri"/>
            </a:endParaRPr>
          </a:p>
        </p:txBody>
      </p:sp>
      <p:sp>
        <p:nvSpPr>
          <p:cNvPr id="11" name="TextBox 10"/>
          <p:cNvSpPr txBox="1">
            <a:spLocks noChangeArrowheads="1"/>
          </p:cNvSpPr>
          <p:nvPr/>
        </p:nvSpPr>
        <p:spPr bwMode="auto">
          <a:xfrm>
            <a:off x="571500" y="3793207"/>
            <a:ext cx="7896225" cy="831850"/>
          </a:xfrm>
          <a:prstGeom prst="rect">
            <a:avLst/>
          </a:prstGeom>
          <a:solidFill>
            <a:schemeClr val="accent3">
              <a:lumMod val="20000"/>
              <a:lumOff val="80000"/>
            </a:schemeClr>
          </a:solidFill>
          <a:ln w="15875">
            <a:solidFill>
              <a:schemeClr val="accent1"/>
            </a:solidFill>
            <a:miter lim="800000"/>
            <a:headEnd/>
            <a:tailEnd/>
          </a:ln>
        </p:spPr>
        <p:txBody>
          <a:bodyPr>
            <a:spAutoFit/>
          </a:bodyPr>
          <a:lstStyle/>
          <a:p>
            <a:pPr>
              <a:defRPr/>
            </a:pPr>
            <a:r>
              <a:rPr lang="en-US" sz="1600" b="1" i="1" dirty="0">
                <a:solidFill>
                  <a:prstClr val="black"/>
                </a:solidFill>
                <a:cs typeface="Arial" pitchFamily="34" charset="0"/>
              </a:rPr>
              <a:t>Not a member? </a:t>
            </a:r>
            <a:r>
              <a:rPr lang="en-US" sz="1600" i="1" dirty="0">
                <a:solidFill>
                  <a:prstClr val="black"/>
                </a:solidFill>
                <a:cs typeface="Arial" pitchFamily="34" charset="0"/>
              </a:rPr>
              <a:t>Create an account at </a:t>
            </a:r>
            <a:r>
              <a:rPr lang="en-US" sz="1600" b="1" i="1" dirty="0">
                <a:solidFill>
                  <a:srgbClr val="0070C0"/>
                </a:solidFill>
                <a:cs typeface="Arial" pitchFamily="34" charset="0"/>
              </a:rPr>
              <a:t>AsthmaCommunityNetwork.org</a:t>
            </a:r>
            <a:r>
              <a:rPr lang="en-US" sz="1600" i="1" dirty="0">
                <a:solidFill>
                  <a:prstClr val="black"/>
                </a:solidFill>
                <a:cs typeface="Arial" pitchFamily="34" charset="0"/>
              </a:rPr>
              <a:t> by clicking the “</a:t>
            </a:r>
            <a:r>
              <a:rPr lang="en-US" sz="1600" b="1" i="1" dirty="0">
                <a:solidFill>
                  <a:srgbClr val="0070C0"/>
                </a:solidFill>
                <a:cs typeface="Arial" pitchFamily="34" charset="0"/>
              </a:rPr>
              <a:t>Join Now</a:t>
            </a:r>
            <a:r>
              <a:rPr lang="en-US" sz="1600" i="1" dirty="0">
                <a:solidFill>
                  <a:prstClr val="black"/>
                </a:solidFill>
                <a:cs typeface="Arial" pitchFamily="34" charset="0"/>
              </a:rPr>
              <a:t>” link at the top of the page. Your account will be approved momentarily and you can begin posting questions. </a:t>
            </a:r>
            <a:endParaRPr lang="en-US" sz="1600" dirty="0">
              <a:solidFill>
                <a:prstClr val="black"/>
              </a:solidFill>
              <a:cs typeface="Arial" pitchFamily="34" charset="0"/>
            </a:endParaRPr>
          </a:p>
        </p:txBody>
      </p:sp>
    </p:spTree>
    <p:extLst>
      <p:ext uri="{BB962C8B-B14F-4D97-AF65-F5344CB8AC3E}">
        <p14:creationId xmlns:p14="http://schemas.microsoft.com/office/powerpoint/2010/main" val="19100424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635792"/>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Health Care Service Corporation</a:t>
            </a:r>
            <a:endParaRPr lang="en-US" sz="3600" i="1" dirty="0">
              <a:solidFill>
                <a:schemeClr val="bg1"/>
              </a:solidFill>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3" name="Content Placeholder 2"/>
          <p:cNvSpPr>
            <a:spLocks noGrp="1"/>
          </p:cNvSpPr>
          <p:nvPr>
            <p:ph idx="1"/>
          </p:nvPr>
        </p:nvSpPr>
        <p:spPr>
          <a:xfrm>
            <a:off x="457200" y="1105402"/>
            <a:ext cx="8229600" cy="4525963"/>
          </a:xfrm>
        </p:spPr>
        <p:txBody>
          <a:bodyPr/>
          <a:lstStyle/>
          <a:p>
            <a:pPr>
              <a:spcBef>
                <a:spcPts val="450"/>
              </a:spcBef>
            </a:pPr>
            <a:r>
              <a:rPr lang="en-US" sz="2800" dirty="0">
                <a:cs typeface="Arial" panose="020B0604020202020204" pitchFamily="34" charset="0"/>
              </a:rPr>
              <a:t>Largest customer-owned health insurer in the United States, operating through five Blue Cross and Blue Shield® Plans </a:t>
            </a:r>
          </a:p>
          <a:p>
            <a:pPr>
              <a:spcBef>
                <a:spcPts val="450"/>
              </a:spcBef>
            </a:pPr>
            <a:r>
              <a:rPr lang="en-US" sz="2800" dirty="0" smtClean="0">
                <a:cs typeface="Arial" panose="020B0604020202020204" pitchFamily="34" charset="0"/>
              </a:rPr>
              <a:t>Nearly 15 </a:t>
            </a:r>
            <a:r>
              <a:rPr lang="en-US" sz="2800" dirty="0">
                <a:cs typeface="Arial" panose="020B0604020202020204" pitchFamily="34" charset="0"/>
              </a:rPr>
              <a:t>million members, </a:t>
            </a:r>
            <a:r>
              <a:rPr lang="en-US" sz="2800" dirty="0" smtClean="0">
                <a:cs typeface="Arial" panose="020B0604020202020204" pitchFamily="34" charset="0"/>
              </a:rPr>
              <a:t>21,000 </a:t>
            </a:r>
            <a:r>
              <a:rPr lang="en-US" sz="2800" dirty="0">
                <a:cs typeface="Arial" panose="020B0604020202020204" pitchFamily="34" charset="0"/>
              </a:rPr>
              <a:t>employees and </a:t>
            </a:r>
            <a:r>
              <a:rPr lang="en-US" sz="2800" dirty="0" smtClean="0">
                <a:cs typeface="Arial" panose="020B0604020202020204" pitchFamily="34" charset="0"/>
              </a:rPr>
              <a:t>60 </a:t>
            </a:r>
            <a:r>
              <a:rPr lang="en-US" sz="2800" dirty="0">
                <a:cs typeface="Arial" panose="020B0604020202020204" pitchFamily="34" charset="0"/>
              </a:rPr>
              <a:t>offices </a:t>
            </a:r>
          </a:p>
          <a:p>
            <a:pPr>
              <a:spcBef>
                <a:spcPts val="450"/>
              </a:spcBef>
            </a:pPr>
            <a:r>
              <a:rPr lang="en-US" sz="2800" dirty="0">
                <a:cs typeface="Arial" panose="020B0604020202020204" pitchFamily="34" charset="0"/>
              </a:rPr>
              <a:t>Social responsibility portfolio</a:t>
            </a:r>
          </a:p>
          <a:p>
            <a:pPr lvl="1">
              <a:spcBef>
                <a:spcPts val="450"/>
              </a:spcBef>
            </a:pPr>
            <a:r>
              <a:rPr lang="en-US" sz="2400" dirty="0">
                <a:cs typeface="Arial" panose="020B0604020202020204" pitchFamily="34" charset="0"/>
              </a:rPr>
              <a:t>Local-level and company-wide community efforts</a:t>
            </a:r>
          </a:p>
          <a:p>
            <a:pPr lvl="1">
              <a:spcBef>
                <a:spcPts val="450"/>
              </a:spcBef>
            </a:pPr>
            <a:r>
              <a:rPr lang="en-US" sz="2400" dirty="0">
                <a:cs typeface="Arial" panose="020B0604020202020204" pitchFamily="34" charset="0"/>
              </a:rPr>
              <a:t>Volunteerism and civic participation</a:t>
            </a:r>
          </a:p>
          <a:p>
            <a:pPr lvl="1">
              <a:spcBef>
                <a:spcPts val="450"/>
              </a:spcBef>
            </a:pPr>
            <a:r>
              <a:rPr lang="en-US" sz="2400" dirty="0">
                <a:cs typeface="Arial" panose="020B0604020202020204" pitchFamily="34" charset="0"/>
              </a:rPr>
              <a:t>Diversity and inclusion efforts</a:t>
            </a:r>
          </a:p>
          <a:p>
            <a:pPr lvl="1">
              <a:spcBef>
                <a:spcPts val="450"/>
              </a:spcBef>
            </a:pPr>
            <a:r>
              <a:rPr lang="en-US" sz="2400" dirty="0" smtClean="0">
                <a:cs typeface="Arial" panose="020B0604020202020204" pitchFamily="34" charset="0"/>
              </a:rPr>
              <a:t>Sustainable practices</a:t>
            </a:r>
            <a:endParaRPr lang="en-US" sz="2400" dirty="0">
              <a:cs typeface="Arial" panose="020B0604020202020204" pitchFamily="34" charset="0"/>
            </a:endParaRPr>
          </a:p>
          <a:p>
            <a:pPr lvl="1">
              <a:spcBef>
                <a:spcPts val="450"/>
              </a:spcBef>
            </a:pPr>
            <a:r>
              <a:rPr lang="en-US" sz="2400" dirty="0">
                <a:cs typeface="Arial" panose="020B0604020202020204" pitchFamily="34" charset="0"/>
              </a:rPr>
              <a:t>Employee wellness program</a:t>
            </a:r>
          </a:p>
          <a:p>
            <a:endParaRPr lang="en-US" dirty="0"/>
          </a:p>
        </p:txBody>
      </p:sp>
    </p:spTree>
    <p:extLst>
      <p:ext uri="{BB962C8B-B14F-4D97-AF65-F5344CB8AC3E}">
        <p14:creationId xmlns:p14="http://schemas.microsoft.com/office/powerpoint/2010/main" val="806471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635792"/>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cs typeface="Arial" panose="020B0604020202020204" pitchFamily="34" charset="0"/>
              </a:rPr>
              <a:t>Healthy Kids, Healthy Families®</a:t>
            </a:r>
            <a:endParaRPr lang="en-US" sz="3600" i="1" dirty="0">
              <a:solidFill>
                <a:schemeClr val="bg1"/>
              </a:solidFill>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3" name="Content Placeholder 2"/>
          <p:cNvSpPr>
            <a:spLocks noGrp="1"/>
          </p:cNvSpPr>
          <p:nvPr>
            <p:ph idx="1"/>
          </p:nvPr>
        </p:nvSpPr>
        <p:spPr>
          <a:xfrm>
            <a:off x="457200" y="1279970"/>
            <a:ext cx="8229600" cy="4525963"/>
          </a:xfrm>
        </p:spPr>
        <p:txBody>
          <a:bodyPr/>
          <a:lstStyle/>
          <a:p>
            <a:r>
              <a:rPr lang="en-US" sz="2800" dirty="0">
                <a:cs typeface="Arial" panose="020B0604020202020204" pitchFamily="34" charset="0"/>
              </a:rPr>
              <a:t>Key areas of </a:t>
            </a:r>
            <a:r>
              <a:rPr lang="en-US" sz="2800" dirty="0" smtClean="0">
                <a:cs typeface="Arial" panose="020B0604020202020204" pitchFamily="34" charset="0"/>
              </a:rPr>
              <a:t>focus</a:t>
            </a:r>
          </a:p>
          <a:p>
            <a:pPr lvl="1"/>
            <a:r>
              <a:rPr lang="en-US" sz="2300" dirty="0" smtClean="0">
                <a:cs typeface="Arial" panose="020B0604020202020204" pitchFamily="34" charset="0"/>
              </a:rPr>
              <a:t>Food security</a:t>
            </a:r>
          </a:p>
          <a:p>
            <a:pPr lvl="1"/>
            <a:r>
              <a:rPr lang="en-US" sz="2300" dirty="0" smtClean="0">
                <a:cs typeface="Arial" panose="020B0604020202020204" pitchFamily="34" charset="0"/>
              </a:rPr>
              <a:t>Physical </a:t>
            </a:r>
            <a:r>
              <a:rPr lang="en-US" sz="2300" dirty="0">
                <a:cs typeface="Arial" panose="020B0604020202020204" pitchFamily="34" charset="0"/>
              </a:rPr>
              <a:t>activity</a:t>
            </a:r>
          </a:p>
          <a:p>
            <a:pPr lvl="1"/>
            <a:r>
              <a:rPr lang="en-US" sz="2300" dirty="0" smtClean="0">
                <a:cs typeface="Arial" panose="020B0604020202020204" pitchFamily="34" charset="0"/>
              </a:rPr>
              <a:t>Preventing and managing disease</a:t>
            </a:r>
            <a:endParaRPr lang="en-US" sz="2300" dirty="0">
              <a:cs typeface="Arial" panose="020B0604020202020204" pitchFamily="34" charset="0"/>
            </a:endParaRPr>
          </a:p>
          <a:p>
            <a:pPr lvl="1"/>
            <a:r>
              <a:rPr lang="en-US" sz="2300" dirty="0">
                <a:cs typeface="Arial" panose="020B0604020202020204" pitchFamily="34" charset="0"/>
              </a:rPr>
              <a:t>Supporting safe environments</a:t>
            </a:r>
          </a:p>
          <a:p>
            <a:r>
              <a:rPr lang="en-US" sz="2800" dirty="0">
                <a:cs typeface="Arial" panose="020B0604020202020204" pitchFamily="34" charset="0"/>
              </a:rPr>
              <a:t>Since 2011</a:t>
            </a:r>
          </a:p>
          <a:p>
            <a:pPr lvl="1"/>
            <a:r>
              <a:rPr lang="en-US" sz="2300" dirty="0" smtClean="0">
                <a:cs typeface="Arial" panose="020B0604020202020204" pitchFamily="34" charset="0"/>
              </a:rPr>
              <a:t>More than </a:t>
            </a:r>
            <a:r>
              <a:rPr lang="en-US" sz="2300" dirty="0">
                <a:cs typeface="Arial" panose="020B0604020202020204" pitchFamily="34" charset="0"/>
              </a:rPr>
              <a:t>$</a:t>
            </a:r>
            <a:r>
              <a:rPr lang="en-US" sz="2300" dirty="0" smtClean="0">
                <a:cs typeface="Arial" panose="020B0604020202020204" pitchFamily="34" charset="0"/>
              </a:rPr>
              <a:t>47 </a:t>
            </a:r>
            <a:r>
              <a:rPr lang="en-US" sz="2300" dirty="0">
                <a:cs typeface="Arial" panose="020B0604020202020204" pitchFamily="34" charset="0"/>
              </a:rPr>
              <a:t>million donated to approximately 300 partners</a:t>
            </a:r>
          </a:p>
          <a:p>
            <a:pPr lvl="1"/>
            <a:r>
              <a:rPr lang="en-US" sz="2300" dirty="0">
                <a:cs typeface="Arial" panose="020B0604020202020204" pitchFamily="34" charset="0"/>
              </a:rPr>
              <a:t>More than </a:t>
            </a:r>
            <a:r>
              <a:rPr lang="en-US" sz="2300" dirty="0" smtClean="0">
                <a:cs typeface="Arial" panose="020B0604020202020204" pitchFamily="34" charset="0"/>
              </a:rPr>
              <a:t>21 </a:t>
            </a:r>
            <a:r>
              <a:rPr lang="en-US" sz="2300" dirty="0">
                <a:cs typeface="Arial" panose="020B0604020202020204" pitchFamily="34" charset="0"/>
              </a:rPr>
              <a:t>million health and wellness services provided</a:t>
            </a:r>
          </a:p>
          <a:p>
            <a:pPr lvl="1"/>
            <a:r>
              <a:rPr lang="en-US" sz="2300" dirty="0">
                <a:cs typeface="Arial" panose="020B0604020202020204" pitchFamily="34" charset="0"/>
              </a:rPr>
              <a:t>In </a:t>
            </a:r>
            <a:r>
              <a:rPr lang="en-US" sz="2300" dirty="0" smtClean="0">
                <a:cs typeface="Arial" panose="020B0604020202020204" pitchFamily="34" charset="0"/>
              </a:rPr>
              <a:t>2016 </a:t>
            </a:r>
            <a:r>
              <a:rPr lang="en-US" sz="2300" dirty="0">
                <a:cs typeface="Arial" panose="020B0604020202020204" pitchFamily="34" charset="0"/>
              </a:rPr>
              <a:t>alone, more than </a:t>
            </a:r>
            <a:r>
              <a:rPr lang="en-US" sz="2300" dirty="0" smtClean="0">
                <a:cs typeface="Arial" panose="020B0604020202020204" pitchFamily="34" charset="0"/>
              </a:rPr>
              <a:t>2.5 </a:t>
            </a:r>
            <a:r>
              <a:rPr lang="en-US" sz="2300" dirty="0">
                <a:cs typeface="Arial" panose="020B0604020202020204" pitchFamily="34" charset="0"/>
              </a:rPr>
              <a:t>million children impacted</a:t>
            </a:r>
          </a:p>
          <a:p>
            <a:endParaRPr lang="en-US" dirty="0"/>
          </a:p>
        </p:txBody>
      </p:sp>
    </p:spTree>
    <p:extLst>
      <p:ext uri="{BB962C8B-B14F-4D97-AF65-F5344CB8AC3E}">
        <p14:creationId xmlns:p14="http://schemas.microsoft.com/office/powerpoint/2010/main" val="2415716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72390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   </a:t>
            </a:r>
          </a:p>
          <a:p>
            <a:endParaRPr lang="en-US" sz="3200" b="1" dirty="0">
              <a:solidFill>
                <a:srgbClr val="0070C0"/>
              </a:solidFill>
            </a:endParaRPr>
          </a:p>
          <a:p>
            <a:endParaRPr lang="en-US" sz="3200" b="1" dirty="0" smtClean="0">
              <a:solidFill>
                <a:srgbClr val="0070C0"/>
              </a:solidFill>
            </a:endParaRPr>
          </a:p>
          <a:p>
            <a:r>
              <a:rPr lang="en-US" sz="3600" b="1" i="1" dirty="0" smtClean="0">
                <a:solidFill>
                  <a:srgbClr val="0070C0"/>
                </a:solidFill>
                <a:cs typeface="Arial" panose="020B0604020202020204" pitchFamily="34" charset="0"/>
              </a:rPr>
              <a:t>Enhancing Care for Children With Asthma </a:t>
            </a:r>
            <a:r>
              <a:rPr lang="en-US" sz="3600" b="1" dirty="0" smtClean="0">
                <a:solidFill>
                  <a:srgbClr val="0070C0"/>
                </a:solidFill>
                <a:cs typeface="Arial" panose="020B0604020202020204" pitchFamily="34" charset="0"/>
              </a:rPr>
              <a:t>Partnership With the American Lung Association of the Upper Midwest</a:t>
            </a:r>
            <a:endParaRPr lang="en-US" sz="3600" i="1" dirty="0">
              <a:solidFill>
                <a:schemeClr val="bg1"/>
              </a:solidFill>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3" name="Content Placeholder 2"/>
          <p:cNvSpPr>
            <a:spLocks noGrp="1"/>
          </p:cNvSpPr>
          <p:nvPr>
            <p:ph idx="1"/>
          </p:nvPr>
        </p:nvSpPr>
        <p:spPr>
          <a:xfrm>
            <a:off x="457200" y="2745030"/>
            <a:ext cx="8229600" cy="4525963"/>
          </a:xfrm>
        </p:spPr>
        <p:txBody>
          <a:bodyPr/>
          <a:lstStyle/>
          <a:p>
            <a:pPr marL="557199" indent="-557199">
              <a:buFont typeface="+mj-lt"/>
              <a:buAutoNum type="arabicPeriod"/>
              <a:defRPr/>
            </a:pPr>
            <a:r>
              <a:rPr lang="en-US" sz="2800" dirty="0">
                <a:cs typeface="Arial" panose="020B0604020202020204" pitchFamily="34" charset="0"/>
              </a:rPr>
              <a:t>Partner with primary care clinics on a </a:t>
            </a:r>
            <a:r>
              <a:rPr lang="en-US" sz="2800" dirty="0" smtClean="0">
                <a:cs typeface="Arial" panose="020B0604020202020204" pitchFamily="34" charset="0"/>
              </a:rPr>
              <a:t>12-month </a:t>
            </a:r>
            <a:r>
              <a:rPr lang="en-US" sz="2800" dirty="0">
                <a:cs typeface="Arial" panose="020B0604020202020204" pitchFamily="34" charset="0"/>
              </a:rPr>
              <a:t>asthma quality improvement initiative</a:t>
            </a:r>
          </a:p>
          <a:p>
            <a:pPr marL="557199" indent="-557199">
              <a:buFont typeface="+mj-lt"/>
              <a:buAutoNum type="arabicPeriod"/>
              <a:defRPr/>
            </a:pPr>
            <a:r>
              <a:rPr lang="en-US" sz="2800" dirty="0">
                <a:cs typeface="Arial" panose="020B0604020202020204" pitchFamily="34" charset="0"/>
              </a:rPr>
              <a:t>Execute home-based education and trigger modification </a:t>
            </a:r>
            <a:r>
              <a:rPr lang="en-US" sz="2800" dirty="0" smtClean="0">
                <a:cs typeface="Arial" panose="020B0604020202020204" pitchFamily="34" charset="0"/>
              </a:rPr>
              <a:t>component</a:t>
            </a:r>
            <a:endParaRPr lang="en-US" sz="2800" dirty="0">
              <a:cs typeface="Arial" panose="020B0604020202020204" pitchFamily="34" charset="0"/>
            </a:endParaRPr>
          </a:p>
          <a:p>
            <a:pPr marL="557199" indent="-557199">
              <a:buFont typeface="+mj-lt"/>
              <a:buAutoNum type="arabicPeriod"/>
              <a:defRPr/>
            </a:pPr>
            <a:r>
              <a:rPr lang="en-US" sz="2800" dirty="0">
                <a:cs typeface="Arial" panose="020B0604020202020204" pitchFamily="34" charset="0"/>
              </a:rPr>
              <a:t>Build capacity through community health initiatives</a:t>
            </a:r>
          </a:p>
          <a:p>
            <a:pPr marL="0" indent="0">
              <a:buNone/>
            </a:pPr>
            <a:endParaRPr lang="en-US" dirty="0"/>
          </a:p>
        </p:txBody>
      </p:sp>
    </p:spTree>
    <p:extLst>
      <p:ext uri="{BB962C8B-B14F-4D97-AF65-F5344CB8AC3E}">
        <p14:creationId xmlns:p14="http://schemas.microsoft.com/office/powerpoint/2010/main" val="2439507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   </a:t>
            </a:r>
            <a:r>
              <a:rPr lang="en-US" sz="3600" b="1" dirty="0">
                <a:solidFill>
                  <a:srgbClr val="0070C0"/>
                </a:solidFill>
                <a:cs typeface="Arial" panose="020B0604020202020204" pitchFamily="34" charset="0"/>
              </a:rPr>
              <a:t>Clinic-Based </a:t>
            </a:r>
          </a:p>
          <a:p>
            <a:r>
              <a:rPr lang="en-US" sz="3600" b="1" dirty="0">
                <a:solidFill>
                  <a:srgbClr val="0070C0"/>
                </a:solidFill>
                <a:cs typeface="Arial" panose="020B0604020202020204" pitchFamily="34" charset="0"/>
              </a:rPr>
              <a:t>Quality </a:t>
            </a:r>
            <a:r>
              <a:rPr lang="en-US" sz="3600" b="1" dirty="0" smtClean="0">
                <a:solidFill>
                  <a:srgbClr val="0070C0"/>
                </a:solidFill>
                <a:cs typeface="Arial" panose="020B0604020202020204" pitchFamily="34" charset="0"/>
              </a:rPr>
              <a:t>Improvement (Q1) Initiative</a:t>
            </a:r>
            <a:endParaRPr lang="en-US" sz="3600" b="1" dirty="0">
              <a:solidFill>
                <a:srgbClr val="0070C0"/>
              </a:solidFill>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3" name="Content Placeholder 2"/>
          <p:cNvSpPr>
            <a:spLocks noGrp="1"/>
          </p:cNvSpPr>
          <p:nvPr>
            <p:ph idx="1"/>
          </p:nvPr>
        </p:nvSpPr>
        <p:spPr/>
        <p:txBody>
          <a:bodyPr/>
          <a:lstStyle/>
          <a:p>
            <a:pPr>
              <a:spcBef>
                <a:spcPts val="0"/>
              </a:spcBef>
              <a:defRPr/>
            </a:pPr>
            <a:r>
              <a:rPr lang="en-US" sz="2800" dirty="0">
                <a:cs typeface="Arial" panose="020B0604020202020204" pitchFamily="34" charset="0"/>
              </a:rPr>
              <a:t>Ensure guidelines-based care and comprehensive asthma </a:t>
            </a:r>
            <a:r>
              <a:rPr lang="en-US" sz="2800" dirty="0" smtClean="0">
                <a:cs typeface="Arial" panose="020B0604020202020204" pitchFamily="34" charset="0"/>
              </a:rPr>
              <a:t>self-management</a:t>
            </a:r>
          </a:p>
          <a:p>
            <a:pPr>
              <a:spcBef>
                <a:spcPts val="0"/>
              </a:spcBef>
              <a:defRPr/>
            </a:pPr>
            <a:endParaRPr lang="en-US" sz="2800" dirty="0">
              <a:cs typeface="Arial" panose="020B0604020202020204" pitchFamily="34" charset="0"/>
            </a:endParaRPr>
          </a:p>
          <a:p>
            <a:pPr>
              <a:spcBef>
                <a:spcPts val="0"/>
              </a:spcBef>
              <a:defRPr/>
            </a:pPr>
            <a:r>
              <a:rPr lang="en-US" altLang="en-US" sz="2800" dirty="0" smtClean="0">
                <a:ea typeface="ＭＳ Ｐゴシック" panose="020B0600070205080204" pitchFamily="34" charset="-128"/>
                <a:cs typeface="Arial" panose="020B0604020202020204" pitchFamily="34" charset="0"/>
              </a:rPr>
              <a:t>American Lung Association of the Upper Midwest-led </a:t>
            </a:r>
            <a:r>
              <a:rPr lang="en-US" altLang="en-US" sz="2800" dirty="0">
                <a:ea typeface="ＭＳ Ｐゴシック" panose="020B0600070205080204" pitchFamily="34" charset="-128"/>
                <a:cs typeface="Arial" panose="020B0604020202020204" pitchFamily="34" charset="0"/>
              </a:rPr>
              <a:t>nationwide program implemented in </a:t>
            </a:r>
            <a:r>
              <a:rPr lang="en-US" altLang="en-US" sz="2800" dirty="0" smtClean="0">
                <a:ea typeface="ＭＳ Ｐゴシック" panose="020B0600070205080204" pitchFamily="34" charset="-128"/>
                <a:cs typeface="Arial" panose="020B0604020202020204" pitchFamily="34" charset="0"/>
              </a:rPr>
              <a:t>more than 120 primary </a:t>
            </a:r>
            <a:r>
              <a:rPr lang="en-US" altLang="en-US" sz="2800" dirty="0">
                <a:ea typeface="ＭＳ Ｐゴシック" panose="020B0600070205080204" pitchFamily="34" charset="-128"/>
                <a:cs typeface="Arial" panose="020B0604020202020204" pitchFamily="34" charset="0"/>
              </a:rPr>
              <a:t>care clinics in IL, </a:t>
            </a:r>
            <a:r>
              <a:rPr lang="en-US" altLang="en-US" sz="2800" dirty="0" smtClean="0">
                <a:ea typeface="ＭＳ Ｐゴシック" panose="020B0600070205080204" pitchFamily="34" charset="-128"/>
                <a:cs typeface="Arial" panose="020B0604020202020204" pitchFamily="34" charset="0"/>
              </a:rPr>
              <a:t>MT, NM</a:t>
            </a:r>
            <a:r>
              <a:rPr lang="en-US" altLang="en-US" sz="2800" dirty="0">
                <a:ea typeface="ＭＳ Ｐゴシック" panose="020B0600070205080204" pitchFamily="34" charset="-128"/>
                <a:cs typeface="Arial" panose="020B0604020202020204" pitchFamily="34" charset="0"/>
              </a:rPr>
              <a:t>, OK, </a:t>
            </a:r>
            <a:r>
              <a:rPr lang="en-US" altLang="en-US" sz="2800" dirty="0" smtClean="0">
                <a:ea typeface="ＭＳ Ｐゴシック" panose="020B0600070205080204" pitchFamily="34" charset="-128"/>
                <a:cs typeface="Arial" panose="020B0604020202020204" pitchFamily="34" charset="0"/>
              </a:rPr>
              <a:t>and TX</a:t>
            </a:r>
          </a:p>
          <a:p>
            <a:pPr>
              <a:spcBef>
                <a:spcPts val="0"/>
              </a:spcBef>
              <a:defRPr/>
            </a:pPr>
            <a:endParaRPr lang="en-US" altLang="en-US" sz="2800" dirty="0">
              <a:ea typeface="ＭＳ Ｐゴシック" panose="020B0600070205080204" pitchFamily="34" charset="-128"/>
              <a:cs typeface="Arial" panose="020B0604020202020204" pitchFamily="34" charset="0"/>
            </a:endParaRPr>
          </a:p>
          <a:p>
            <a:pPr>
              <a:spcBef>
                <a:spcPts val="0"/>
              </a:spcBef>
              <a:defRPr/>
            </a:pPr>
            <a:r>
              <a:rPr lang="en-US" altLang="en-US" sz="2800" dirty="0">
                <a:ea typeface="ＭＳ Ｐゴシック" panose="020B0600070205080204" pitchFamily="34" charset="-128"/>
                <a:cs typeface="Arial" panose="020B0604020202020204" pitchFamily="34" charset="0"/>
              </a:rPr>
              <a:t>Proven to work in a variety of clinic settings, including school-based </a:t>
            </a:r>
            <a:r>
              <a:rPr lang="en-US" altLang="en-US" sz="2800" dirty="0" smtClean="0">
                <a:ea typeface="ＭＳ Ｐゴシック" panose="020B0600070205080204" pitchFamily="34" charset="-128"/>
                <a:cs typeface="Arial" panose="020B0604020202020204" pitchFamily="34" charset="0"/>
              </a:rPr>
              <a:t>clinics</a:t>
            </a:r>
            <a:endParaRPr lang="en-US" altLang="en-US" sz="2800" dirty="0">
              <a:ea typeface="ＭＳ Ｐゴシック" panose="020B0600070205080204" pitchFamily="34" charset="-128"/>
              <a:cs typeface="Arial" panose="020B0604020202020204" pitchFamily="34" charset="0"/>
            </a:endParaRPr>
          </a:p>
          <a:p>
            <a:endParaRPr lang="en-US" dirty="0"/>
          </a:p>
        </p:txBody>
      </p:sp>
    </p:spTree>
    <p:extLst>
      <p:ext uri="{BB962C8B-B14F-4D97-AF65-F5344CB8AC3E}">
        <p14:creationId xmlns:p14="http://schemas.microsoft.com/office/powerpoint/2010/main" val="860680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75819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   </a:t>
            </a:r>
            <a:r>
              <a:rPr lang="en-US" altLang="en-US" sz="3600" b="1" dirty="0">
                <a:solidFill>
                  <a:srgbClr val="0070C0"/>
                </a:solidFill>
                <a:ea typeface="ＭＳ Ｐゴシック" panose="020B0600070205080204" pitchFamily="34" charset="-128"/>
              </a:rPr>
              <a:t>QI Initiative = Sustained Changes in Care</a:t>
            </a:r>
            <a:endParaRPr lang="en-US" sz="3600" b="1" dirty="0">
              <a:solidFill>
                <a:srgbClr val="0070C0"/>
              </a:solidFill>
              <a:cs typeface="Lato Black" panose="020F0A02020204030203"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graphicFrame>
        <p:nvGraphicFramePr>
          <p:cNvPr id="5" name="Content Placeholder 5"/>
          <p:cNvGraphicFramePr>
            <a:graphicFrameLocks/>
          </p:cNvGraphicFramePr>
          <p:nvPr>
            <p:extLst>
              <p:ext uri="{D42A27DB-BD31-4B8C-83A1-F6EECF244321}">
                <p14:modId xmlns:p14="http://schemas.microsoft.com/office/powerpoint/2010/main" val="1837173354"/>
              </p:ext>
            </p:extLst>
          </p:nvPr>
        </p:nvGraphicFramePr>
        <p:xfrm>
          <a:off x="405705" y="1321175"/>
          <a:ext cx="8467344" cy="4310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3788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srgbClr val="0070C0"/>
                </a:solidFill>
              </a:rPr>
              <a:t>   </a:t>
            </a:r>
            <a:endParaRPr lang="en-US" sz="3200" b="1" dirty="0" smtClean="0">
              <a:solidFill>
                <a:srgbClr val="0070C0"/>
              </a:solidFill>
            </a:endParaRPr>
          </a:p>
          <a:p>
            <a:endParaRPr lang="en-US" sz="3200" b="1" dirty="0" smtClean="0">
              <a:solidFill>
                <a:srgbClr val="0070C0"/>
              </a:solidFill>
            </a:endParaRPr>
          </a:p>
          <a:p>
            <a:r>
              <a:rPr lang="en-US" sz="3600" b="1" dirty="0" smtClean="0">
                <a:solidFill>
                  <a:srgbClr val="0070C0"/>
                </a:solidFill>
              </a:rPr>
              <a:t>Improved </a:t>
            </a:r>
            <a:r>
              <a:rPr lang="en-US" sz="3600" b="1" dirty="0">
                <a:solidFill>
                  <a:srgbClr val="0070C0"/>
                </a:solidFill>
              </a:rPr>
              <a:t>Quality Reduces </a:t>
            </a:r>
            <a:r>
              <a:rPr lang="en-US" sz="3600" b="1" dirty="0" smtClean="0">
                <a:solidFill>
                  <a:srgbClr val="0070C0"/>
                </a:solidFill>
              </a:rPr>
              <a:t>Hospitalizations and</a:t>
            </a:r>
            <a:endParaRPr lang="en-US" sz="3600" b="1" dirty="0">
              <a:solidFill>
                <a:srgbClr val="0070C0"/>
              </a:solidFill>
            </a:endParaRPr>
          </a:p>
          <a:p>
            <a:r>
              <a:rPr lang="en-US" sz="3600" b="1" dirty="0">
                <a:solidFill>
                  <a:srgbClr val="0070C0"/>
                </a:solidFill>
              </a:rPr>
              <a:t>Emergency Department Visits</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16095846"/>
              </p:ext>
            </p:extLst>
          </p:nvPr>
        </p:nvGraphicFramePr>
        <p:xfrm>
          <a:off x="897775" y="1904999"/>
          <a:ext cx="7255623" cy="3514899"/>
        </p:xfrm>
        <a:graphic>
          <a:graphicData uri="http://schemas.openxmlformats.org/drawingml/2006/table">
            <a:tbl>
              <a:tblPr firstRow="1" bandRow="1">
                <a:tableStyleId>{5C22544A-7EE6-4342-B048-85BDC9FD1C3A}</a:tableStyleId>
              </a:tblPr>
              <a:tblGrid>
                <a:gridCol w="2574575">
                  <a:extLst>
                    <a:ext uri="{9D8B030D-6E8A-4147-A177-3AD203B41FA5}">
                      <a16:colId xmlns:a16="http://schemas.microsoft.com/office/drawing/2014/main" val="20000"/>
                    </a:ext>
                  </a:extLst>
                </a:gridCol>
                <a:gridCol w="1794402">
                  <a:extLst>
                    <a:ext uri="{9D8B030D-6E8A-4147-A177-3AD203B41FA5}">
                      <a16:colId xmlns:a16="http://schemas.microsoft.com/office/drawing/2014/main" val="20001"/>
                    </a:ext>
                  </a:extLst>
                </a:gridCol>
                <a:gridCol w="1482332">
                  <a:extLst>
                    <a:ext uri="{9D8B030D-6E8A-4147-A177-3AD203B41FA5}">
                      <a16:colId xmlns:a16="http://schemas.microsoft.com/office/drawing/2014/main" val="20002"/>
                    </a:ext>
                  </a:extLst>
                </a:gridCol>
                <a:gridCol w="1404314">
                  <a:extLst>
                    <a:ext uri="{9D8B030D-6E8A-4147-A177-3AD203B41FA5}">
                      <a16:colId xmlns:a16="http://schemas.microsoft.com/office/drawing/2014/main" val="20003"/>
                    </a:ext>
                  </a:extLst>
                </a:gridCol>
              </a:tblGrid>
              <a:tr h="1431957">
                <a:tc>
                  <a:txBody>
                    <a:bodyPr/>
                    <a:lstStyle/>
                    <a:p>
                      <a:endParaRPr lang="en-US" sz="1200" dirty="0"/>
                    </a:p>
                  </a:txBody>
                  <a:tcPr marL="68580" marR="68580" marT="34290" marB="34290" anchor="ctr"/>
                </a:tc>
                <a:tc>
                  <a:txBody>
                    <a:bodyPr/>
                    <a:lstStyle/>
                    <a:p>
                      <a:pPr algn="ctr"/>
                      <a:r>
                        <a:rPr lang="en-US" sz="2800" dirty="0">
                          <a:solidFill>
                            <a:schemeClr val="tx1"/>
                          </a:solidFill>
                        </a:rPr>
                        <a:t>All age categories</a:t>
                      </a:r>
                    </a:p>
                  </a:txBody>
                  <a:tcPr marL="68580" marR="68580" marT="34290" marB="34290" anchor="ctr"/>
                </a:tc>
                <a:tc>
                  <a:txBody>
                    <a:bodyPr/>
                    <a:lstStyle/>
                    <a:p>
                      <a:pPr algn="ctr"/>
                      <a:r>
                        <a:rPr lang="en-US" sz="2800" b="1" u="sng" dirty="0">
                          <a:solidFill>
                            <a:schemeClr val="tx1"/>
                          </a:solidFill>
                        </a:rPr>
                        <a:t>&lt;</a:t>
                      </a:r>
                      <a:r>
                        <a:rPr lang="en-US" sz="2800" dirty="0">
                          <a:solidFill>
                            <a:schemeClr val="tx1"/>
                          </a:solidFill>
                        </a:rPr>
                        <a:t> 18</a:t>
                      </a:r>
                    </a:p>
                  </a:txBody>
                  <a:tcPr marL="68580" marR="68580" marT="34290" marB="34290" anchor="ctr"/>
                </a:tc>
                <a:tc>
                  <a:txBody>
                    <a:bodyPr/>
                    <a:lstStyle/>
                    <a:p>
                      <a:pPr algn="ctr"/>
                      <a:r>
                        <a:rPr lang="en-US" sz="2800" dirty="0">
                          <a:solidFill>
                            <a:schemeClr val="tx1"/>
                          </a:solidFill>
                        </a:rPr>
                        <a:t>&gt; 18</a:t>
                      </a:r>
                    </a:p>
                  </a:txBody>
                  <a:tcPr marL="68580" marR="68580" marT="34290" marB="34290" anchor="ctr"/>
                </a:tc>
                <a:extLst>
                  <a:ext uri="{0D108BD9-81ED-4DB2-BD59-A6C34878D82A}">
                    <a16:rowId xmlns:a16="http://schemas.microsoft.com/office/drawing/2014/main" val="10000"/>
                  </a:ext>
                </a:extLst>
              </a:tr>
              <a:tr h="1227851">
                <a:tc>
                  <a:txBody>
                    <a:bodyPr/>
                    <a:lstStyle/>
                    <a:p>
                      <a:r>
                        <a:rPr lang="en-US" sz="2800" dirty="0" smtClean="0"/>
                        <a:t>Hospitalizations</a:t>
                      </a:r>
                      <a:endParaRPr lang="en-US" sz="2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 </a:t>
                      </a:r>
                      <a:r>
                        <a:rPr lang="en-US" sz="2800" dirty="0" smtClean="0"/>
                        <a:t>56</a:t>
                      </a:r>
                      <a:r>
                        <a:rPr lang="en-US" sz="2800" dirty="0"/>
                        <a:t>%</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 </a:t>
                      </a:r>
                      <a:r>
                        <a:rPr lang="en-US" sz="2800" dirty="0" smtClean="0"/>
                        <a:t>59</a:t>
                      </a:r>
                      <a:r>
                        <a:rPr lang="en-US" sz="2800" dirty="0"/>
                        <a:t>%</a:t>
                      </a:r>
                    </a:p>
                  </a:txBody>
                  <a:tcPr marL="68580" marR="68580" marT="34290" marB="34290" anchor="ctr"/>
                </a:tc>
                <a:tc>
                  <a:txBody>
                    <a:bodyPr/>
                    <a:lstStyle/>
                    <a:p>
                      <a:pPr algn="ctr"/>
                      <a:r>
                        <a:rPr lang="en-US" sz="2800" kern="1200" dirty="0" smtClean="0">
                          <a:solidFill>
                            <a:schemeClr val="dk1"/>
                          </a:solidFill>
                          <a:effectLst/>
                          <a:latin typeface="+mn-lt"/>
                          <a:ea typeface="+mn-ea"/>
                          <a:cs typeface="+mn-cs"/>
                        </a:rPr>
                        <a:t>↓ 52</a:t>
                      </a:r>
                      <a:r>
                        <a:rPr lang="en-US" sz="2800" dirty="0"/>
                        <a:t>%</a:t>
                      </a:r>
                    </a:p>
                  </a:txBody>
                  <a:tcPr marL="68580" marR="68580" marT="34290" marB="34290" anchor="ctr"/>
                </a:tc>
                <a:extLst>
                  <a:ext uri="{0D108BD9-81ED-4DB2-BD59-A6C34878D82A}">
                    <a16:rowId xmlns:a16="http://schemas.microsoft.com/office/drawing/2014/main" val="10001"/>
                  </a:ext>
                </a:extLst>
              </a:tr>
              <a:tr h="855091">
                <a:tc>
                  <a:txBody>
                    <a:bodyPr/>
                    <a:lstStyle/>
                    <a:p>
                      <a:r>
                        <a:rPr lang="en-US" sz="2800" dirty="0" smtClean="0"/>
                        <a:t>ED Visits</a:t>
                      </a:r>
                      <a:endParaRPr lang="en-US" sz="2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 </a:t>
                      </a:r>
                      <a:r>
                        <a:rPr lang="en-US" sz="2800" dirty="0" smtClean="0"/>
                        <a:t>55%</a:t>
                      </a:r>
                      <a:endParaRPr lang="en-US" sz="2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 </a:t>
                      </a:r>
                      <a:r>
                        <a:rPr lang="en-US" sz="2800" dirty="0" smtClean="0"/>
                        <a:t>54%</a:t>
                      </a:r>
                      <a:endParaRPr lang="en-US" sz="2800" dirty="0"/>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effectLst/>
                          <a:latin typeface="+mn-lt"/>
                          <a:ea typeface="+mn-ea"/>
                          <a:cs typeface="+mn-cs"/>
                        </a:rPr>
                        <a:t>↓ </a:t>
                      </a:r>
                      <a:r>
                        <a:rPr lang="en-US" sz="2800" dirty="0" smtClean="0"/>
                        <a:t>56%</a:t>
                      </a:r>
                      <a:endParaRPr lang="en-US" sz="2800" dirty="0"/>
                    </a:p>
                  </a:txBody>
                  <a:tcPr marL="68580" marR="68580" marT="34290" marB="3429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44545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   </a:t>
            </a:r>
          </a:p>
          <a:p>
            <a:r>
              <a:rPr lang="en-US" sz="3600" b="1" dirty="0" smtClean="0">
                <a:solidFill>
                  <a:srgbClr val="0070C0"/>
                </a:solidFill>
              </a:rPr>
              <a:t>Improved </a:t>
            </a:r>
            <a:r>
              <a:rPr lang="en-US" sz="3600" b="1" dirty="0">
                <a:solidFill>
                  <a:srgbClr val="0070C0"/>
                </a:solidFill>
              </a:rPr>
              <a:t>Quality = </a:t>
            </a:r>
            <a:r>
              <a:rPr lang="en-US" sz="3600" b="1" dirty="0" smtClean="0">
                <a:solidFill>
                  <a:srgbClr val="0070C0"/>
                </a:solidFill>
              </a:rPr>
              <a:t>Cost Savings</a:t>
            </a:r>
            <a:endParaRPr lang="en-US" sz="3600" b="1" dirty="0">
              <a:solidFill>
                <a:srgbClr val="0070C0"/>
              </a:solidFill>
            </a:endParaRPr>
          </a:p>
          <a:p>
            <a:endParaRPr lang="en-US" sz="2400" i="1" dirty="0">
              <a:solidFill>
                <a:schemeClr val="bg1"/>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4" name="Rectangle 3"/>
          <p:cNvSpPr/>
          <p:nvPr/>
        </p:nvSpPr>
        <p:spPr>
          <a:xfrm>
            <a:off x="803969" y="1551286"/>
            <a:ext cx="7709836" cy="3539430"/>
          </a:xfrm>
          <a:prstGeom prst="rect">
            <a:avLst/>
          </a:prstGeom>
        </p:spPr>
        <p:txBody>
          <a:bodyPr wrap="square">
            <a:spAutoFit/>
          </a:bodyPr>
          <a:lstStyle/>
          <a:p>
            <a:pPr algn="ctr"/>
            <a:r>
              <a:rPr lang="en-US" sz="2800" dirty="0">
                <a:latin typeface="+mn-lt"/>
              </a:rPr>
              <a:t>Plan paid amount and out-of-pocket savings for hospitalizations/emergency department visits </a:t>
            </a:r>
          </a:p>
          <a:p>
            <a:pPr algn="ctr"/>
            <a:r>
              <a:rPr lang="en-US" sz="2800" b="1" dirty="0">
                <a:latin typeface="+mn-lt"/>
              </a:rPr>
              <a:t>minus</a:t>
            </a:r>
            <a:r>
              <a:rPr lang="en-US" sz="2800" dirty="0">
                <a:latin typeface="+mn-lt"/>
              </a:rPr>
              <a:t> </a:t>
            </a:r>
          </a:p>
          <a:p>
            <a:pPr algn="ctr"/>
            <a:r>
              <a:rPr lang="en-US" sz="2800" dirty="0">
                <a:latin typeface="+mn-lt"/>
              </a:rPr>
              <a:t>intervention cost </a:t>
            </a:r>
          </a:p>
          <a:p>
            <a:pPr algn="ctr"/>
            <a:r>
              <a:rPr lang="en-US" sz="2800" b="1" dirty="0">
                <a:latin typeface="+mn-lt"/>
              </a:rPr>
              <a:t>equals</a:t>
            </a:r>
            <a:r>
              <a:rPr lang="en-US" sz="2800" dirty="0">
                <a:latin typeface="+mn-lt"/>
              </a:rPr>
              <a:t> </a:t>
            </a:r>
          </a:p>
          <a:p>
            <a:pPr algn="ctr"/>
            <a:r>
              <a:rPr lang="en-US" sz="2800" dirty="0">
                <a:latin typeface="+mn-lt"/>
              </a:rPr>
              <a:t>return on investment</a:t>
            </a:r>
          </a:p>
          <a:p>
            <a:pPr algn="ctr"/>
            <a:endParaRPr lang="en-US" sz="2800" dirty="0">
              <a:latin typeface="+mn-lt"/>
            </a:endParaRPr>
          </a:p>
          <a:p>
            <a:pPr algn="ctr"/>
            <a:r>
              <a:rPr lang="en-US" sz="2800" dirty="0">
                <a:latin typeface="+mn-lt"/>
              </a:rPr>
              <a:t>$1 : $2.40</a:t>
            </a:r>
          </a:p>
        </p:txBody>
      </p:sp>
    </p:spTree>
    <p:extLst>
      <p:ext uri="{BB962C8B-B14F-4D97-AF65-F5344CB8AC3E}">
        <p14:creationId xmlns:p14="http://schemas.microsoft.com/office/powerpoint/2010/main" val="3882585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819503"/>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   </a:t>
            </a:r>
          </a:p>
          <a:p>
            <a:endParaRPr lang="en-US" sz="3200" b="1" dirty="0" smtClean="0">
              <a:solidFill>
                <a:srgbClr val="0070C0"/>
              </a:solidFill>
            </a:endParaRPr>
          </a:p>
          <a:p>
            <a:r>
              <a:rPr lang="en-US" sz="3600" b="1" dirty="0" smtClean="0">
                <a:solidFill>
                  <a:srgbClr val="0070C0"/>
                </a:solidFill>
              </a:rPr>
              <a:t>Environmental Improvements for Children’s Asthma</a:t>
            </a:r>
            <a:endParaRPr lang="en-US" sz="3600" b="1" dirty="0">
              <a:solidFill>
                <a:srgbClr val="0070C0"/>
              </a:solidFill>
            </a:endParaRPr>
          </a:p>
          <a:p>
            <a:endParaRPr lang="en-US" sz="2400" i="1" dirty="0">
              <a:solidFill>
                <a:schemeClr val="bg1"/>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3" name="Content Placeholder 2"/>
          <p:cNvSpPr>
            <a:spLocks noGrp="1"/>
          </p:cNvSpPr>
          <p:nvPr>
            <p:ph idx="1"/>
          </p:nvPr>
        </p:nvSpPr>
        <p:spPr>
          <a:xfrm>
            <a:off x="457200" y="2068044"/>
            <a:ext cx="8229600" cy="3946716"/>
          </a:xfrm>
        </p:spPr>
        <p:txBody>
          <a:bodyPr/>
          <a:lstStyle/>
          <a:p>
            <a:pPr marL="0" indent="0">
              <a:buNone/>
            </a:pPr>
            <a:r>
              <a:rPr lang="en-US" sz="2800" dirty="0"/>
              <a:t>The </a:t>
            </a:r>
            <a:r>
              <a:rPr lang="en-US" sz="2800" dirty="0" smtClean="0"/>
              <a:t>program </a:t>
            </a:r>
            <a:r>
              <a:rPr lang="en-US" sz="2800" dirty="0"/>
              <a:t>interacts with the child with asthma and their parents or guardians a minimum of three </a:t>
            </a:r>
            <a:r>
              <a:rPr lang="en-US" sz="2800" dirty="0" smtClean="0"/>
              <a:t>times. </a:t>
            </a:r>
            <a:endParaRPr lang="en-US" sz="2800" dirty="0"/>
          </a:p>
          <a:p>
            <a:pPr marL="457200" lvl="0" indent="-457200">
              <a:lnSpc>
                <a:spcPct val="150000"/>
              </a:lnSpc>
              <a:buFont typeface="+mj-lt"/>
              <a:buAutoNum type="arabicPeriod"/>
            </a:pPr>
            <a:r>
              <a:rPr lang="en-US" sz="2400" dirty="0"/>
              <a:t>A phone call to schedule a home </a:t>
            </a:r>
            <a:r>
              <a:rPr lang="en-US" sz="2400" dirty="0" smtClean="0"/>
              <a:t>visit. </a:t>
            </a:r>
            <a:endParaRPr lang="en-US" sz="2400" dirty="0"/>
          </a:p>
          <a:p>
            <a:pPr marL="457200" lvl="0" indent="-457200">
              <a:buFont typeface="+mj-lt"/>
              <a:buAutoNum type="arabicPeriod"/>
            </a:pPr>
            <a:r>
              <a:rPr lang="en-US" sz="2400" dirty="0"/>
              <a:t>The initial visit includes basic asthma education and a home environmental </a:t>
            </a:r>
            <a:r>
              <a:rPr lang="en-US" sz="2400" dirty="0" smtClean="0"/>
              <a:t>assessment. </a:t>
            </a:r>
            <a:endParaRPr lang="en-US" sz="2400" dirty="0"/>
          </a:p>
          <a:p>
            <a:pPr marL="457200" lvl="0" indent="-457200">
              <a:buFont typeface="+mj-lt"/>
              <a:buAutoNum type="arabicPeriod"/>
            </a:pPr>
            <a:r>
              <a:rPr lang="en-US" sz="2400" dirty="0"/>
              <a:t>A follow-up visit to deliver the allergen-reducing and remediation </a:t>
            </a:r>
            <a:r>
              <a:rPr lang="en-US" sz="2400" dirty="0" smtClean="0"/>
              <a:t>products. </a:t>
            </a:r>
            <a:endParaRPr lang="en-US" sz="2400" dirty="0"/>
          </a:p>
          <a:p>
            <a:pPr marL="557199" indent="-557199">
              <a:lnSpc>
                <a:spcPct val="150000"/>
              </a:lnSpc>
              <a:buFont typeface="+mj-lt"/>
              <a:buAutoNum type="arabicPeriod"/>
              <a:defRPr/>
            </a:pPr>
            <a:endParaRPr lang="en-US" sz="4000" dirty="0"/>
          </a:p>
        </p:txBody>
      </p:sp>
    </p:spTree>
    <p:extLst>
      <p:ext uri="{BB962C8B-B14F-4D97-AF65-F5344CB8AC3E}">
        <p14:creationId xmlns:p14="http://schemas.microsoft.com/office/powerpoint/2010/main" val="768653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0" y="54102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70C0"/>
                </a:solidFill>
              </a:rPr>
              <a:t>   </a:t>
            </a:r>
          </a:p>
          <a:p>
            <a:r>
              <a:rPr lang="en-US" sz="3200" b="1" dirty="0" smtClean="0">
                <a:solidFill>
                  <a:srgbClr val="0070C0"/>
                </a:solidFill>
              </a:rPr>
              <a:t>Partnership &amp; Program Highlights</a:t>
            </a:r>
            <a:endParaRPr lang="en-US" sz="3200" b="1" dirty="0">
              <a:solidFill>
                <a:srgbClr val="0070C0"/>
              </a:solidFill>
            </a:endParaRPr>
          </a:p>
          <a:p>
            <a:endParaRPr lang="en-US" sz="2400" i="1" dirty="0">
              <a:solidFill>
                <a:schemeClr val="bg1"/>
              </a:solidFil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1116" y="5631365"/>
            <a:ext cx="3452884" cy="766791"/>
          </a:xfrm>
          <a:prstGeom prst="rect">
            <a:avLst/>
          </a:prstGeom>
        </p:spPr>
      </p:pic>
      <p:sp>
        <p:nvSpPr>
          <p:cNvPr id="3" name="Content Placeholder 2"/>
          <p:cNvSpPr>
            <a:spLocks noGrp="1"/>
          </p:cNvSpPr>
          <p:nvPr>
            <p:ph idx="1"/>
          </p:nvPr>
        </p:nvSpPr>
        <p:spPr>
          <a:xfrm>
            <a:off x="193431" y="1450563"/>
            <a:ext cx="8757138" cy="4525963"/>
          </a:xfrm>
        </p:spPr>
        <p:txBody>
          <a:bodyPr/>
          <a:lstStyle/>
          <a:p>
            <a:pPr>
              <a:lnSpc>
                <a:spcPct val="150000"/>
              </a:lnSpc>
              <a:spcBef>
                <a:spcPts val="0"/>
              </a:spcBef>
            </a:pPr>
            <a:r>
              <a:rPr lang="en-US" sz="2400" dirty="0" smtClean="0"/>
              <a:t>120 health clinics engaged</a:t>
            </a:r>
          </a:p>
          <a:p>
            <a:pPr>
              <a:lnSpc>
                <a:spcPct val="150000"/>
              </a:lnSpc>
              <a:spcBef>
                <a:spcPts val="0"/>
              </a:spcBef>
            </a:pPr>
            <a:r>
              <a:rPr lang="en-US" sz="2400" dirty="0" smtClean="0"/>
              <a:t>2,000 community education and outreach activities occurred</a:t>
            </a:r>
          </a:p>
          <a:p>
            <a:pPr>
              <a:lnSpc>
                <a:spcPct val="150000"/>
              </a:lnSpc>
              <a:spcBef>
                <a:spcPts val="0"/>
              </a:spcBef>
            </a:pPr>
            <a:r>
              <a:rPr lang="en-US" sz="2400" dirty="0" smtClean="0"/>
              <a:t>190,000 health care and school professionals and parents of children with asthma involved</a:t>
            </a:r>
          </a:p>
          <a:p>
            <a:pPr>
              <a:lnSpc>
                <a:spcPct val="150000"/>
              </a:lnSpc>
              <a:spcBef>
                <a:spcPts val="0"/>
              </a:spcBef>
            </a:pPr>
            <a:r>
              <a:rPr lang="en-US" sz="2400" dirty="0"/>
              <a:t>140 children and their parents </a:t>
            </a:r>
            <a:r>
              <a:rPr lang="en-US" sz="2400" dirty="0" smtClean="0"/>
              <a:t>received </a:t>
            </a:r>
            <a:r>
              <a:rPr lang="en-US" sz="2400" dirty="0"/>
              <a:t>home assessments, remediation, and in-home asthma </a:t>
            </a:r>
            <a:r>
              <a:rPr lang="en-US" sz="2400" dirty="0" smtClean="0"/>
              <a:t>education</a:t>
            </a:r>
          </a:p>
          <a:p>
            <a:pPr>
              <a:lnSpc>
                <a:spcPct val="150000"/>
              </a:lnSpc>
              <a:spcBef>
                <a:spcPts val="0"/>
              </a:spcBef>
            </a:pPr>
            <a:r>
              <a:rPr lang="en-US" sz="2400" dirty="0" smtClean="0"/>
              <a:t>505,000 people impacted overall</a:t>
            </a:r>
            <a:endParaRPr lang="en-US" sz="2400" dirty="0"/>
          </a:p>
        </p:txBody>
      </p:sp>
    </p:spTree>
    <p:extLst>
      <p:ext uri="{BB962C8B-B14F-4D97-AF65-F5344CB8AC3E}">
        <p14:creationId xmlns:p14="http://schemas.microsoft.com/office/powerpoint/2010/main" val="2076330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lt;strong&gt;vector&lt;/strong&gt; graphic: Usa, Map, &lt;strong&gt;United&lt;/strong&gt;, &lt;strong&gt;States&lt;/strong&gt;, Of - Free Image on ..."/>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821" y="1303200"/>
            <a:ext cx="8686798" cy="4798735"/>
          </a:xfrm>
          <a:prstGeom prst="rect">
            <a:avLst/>
          </a:prstGeom>
        </p:spPr>
      </p:pic>
      <p:sp>
        <p:nvSpPr>
          <p:cNvPr id="5" name="Oval 4"/>
          <p:cNvSpPr/>
          <p:nvPr/>
        </p:nvSpPr>
        <p:spPr>
          <a:xfrm>
            <a:off x="1592126" y="3773116"/>
            <a:ext cx="303682" cy="324589"/>
          </a:xfrm>
          <a:prstGeom prst="ellipse">
            <a:avLst/>
          </a:prstGeom>
          <a:solidFill>
            <a:srgbClr val="FDB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5889496" y="188475"/>
            <a:ext cx="2500878" cy="998644"/>
          </a:xfrm>
          <a:prstGeom prst="rect">
            <a:avLst/>
          </a:prstGeom>
        </p:spPr>
      </p:pic>
    </p:spTree>
    <p:extLst>
      <p:ext uri="{BB962C8B-B14F-4D97-AF65-F5344CB8AC3E}">
        <p14:creationId xmlns:p14="http://schemas.microsoft.com/office/powerpoint/2010/main" val="4326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742536"/>
            <a:ext cx="8604152" cy="5039264"/>
          </a:xfrm>
        </p:spPr>
        <p:txBody>
          <a:bodyPr rtlCol="0">
            <a:normAutofit/>
          </a:bodyPr>
          <a:lstStyle/>
          <a:p>
            <a:pPr marL="457200" indent="-457200" eaLnBrk="1" fontAlgn="auto" hangingPunct="1">
              <a:spcBef>
                <a:spcPts val="600"/>
              </a:spcBef>
              <a:spcAft>
                <a:spcPts val="600"/>
              </a:spcAft>
              <a:buFont typeface="+mj-lt"/>
              <a:buAutoNum type="arabicPeriod"/>
              <a:defRPr/>
            </a:pPr>
            <a:r>
              <a:rPr lang="en-US" sz="2800" dirty="0" smtClean="0">
                <a:latin typeface="Arial" pitchFamily="34" charset="0"/>
                <a:cs typeface="Arial" pitchFamily="34" charset="0"/>
              </a:rPr>
              <a:t>EPA’s National Environmental Leadership Award in Asthma Management</a:t>
            </a:r>
          </a:p>
          <a:p>
            <a:pPr marL="457200" indent="-457200" eaLnBrk="1" fontAlgn="auto" hangingPunct="1">
              <a:spcBef>
                <a:spcPts val="1200"/>
              </a:spcBef>
              <a:spcAft>
                <a:spcPts val="600"/>
              </a:spcAft>
              <a:buFont typeface="+mj-lt"/>
              <a:buAutoNum type="arabicPeriod"/>
              <a:defRPr/>
            </a:pPr>
            <a:r>
              <a:rPr lang="en-US" sz="2800" dirty="0" smtClean="0">
                <a:latin typeface="Arial" pitchFamily="34" charset="0"/>
                <a:cs typeface="Arial" pitchFamily="34" charset="0"/>
              </a:rPr>
              <a:t>Hear From Speakers</a:t>
            </a:r>
          </a:p>
          <a:p>
            <a:pPr lvl="1" eaLnBrk="1" fontAlgn="auto" hangingPunct="1">
              <a:spcBef>
                <a:spcPts val="600"/>
              </a:spcBef>
              <a:spcAft>
                <a:spcPts val="600"/>
              </a:spcAft>
              <a:buFont typeface="Arial" panose="020B0604020202020204" pitchFamily="34" charset="0"/>
              <a:buChar char="•"/>
              <a:defRPr/>
            </a:pPr>
            <a:r>
              <a:rPr lang="en-US" sz="2200" b="1" dirty="0">
                <a:latin typeface="Arial" pitchFamily="34" charset="0"/>
                <a:cs typeface="Arial" pitchFamily="34" charset="0"/>
              </a:rPr>
              <a:t>Kathleen Bowden, </a:t>
            </a:r>
            <a:r>
              <a:rPr lang="en-US" sz="2200" dirty="0">
                <a:latin typeface="Arial" pitchFamily="34" charset="0"/>
                <a:cs typeface="Arial" pitchFamily="34" charset="0"/>
              </a:rPr>
              <a:t>Children’s Hospital of Richmond at </a:t>
            </a:r>
            <a:r>
              <a:rPr lang="en-US" sz="2200" dirty="0" smtClean="0">
                <a:latin typeface="Arial" pitchFamily="34" charset="0"/>
                <a:cs typeface="Arial" pitchFamily="34" charset="0"/>
              </a:rPr>
              <a:t>VCU</a:t>
            </a:r>
          </a:p>
          <a:p>
            <a:pPr lvl="1" eaLnBrk="1" fontAlgn="auto" hangingPunct="1">
              <a:spcBef>
                <a:spcPts val="600"/>
              </a:spcBef>
              <a:spcAft>
                <a:spcPts val="600"/>
              </a:spcAft>
              <a:buFont typeface="Arial" panose="020B0604020202020204" pitchFamily="34" charset="0"/>
              <a:buChar char="•"/>
              <a:defRPr/>
            </a:pPr>
            <a:r>
              <a:rPr lang="en-US" sz="2200" b="1" dirty="0" smtClean="0">
                <a:latin typeface="Arial" pitchFamily="34" charset="0"/>
                <a:cs typeface="Arial" pitchFamily="34" charset="0"/>
              </a:rPr>
              <a:t>Bridget Burke,</a:t>
            </a:r>
            <a:r>
              <a:rPr lang="en-US" sz="2200" dirty="0" smtClean="0">
                <a:latin typeface="Arial" pitchFamily="34" charset="0"/>
                <a:cs typeface="Arial" pitchFamily="34" charset="0"/>
              </a:rPr>
              <a:t> Health Care Service Corporation </a:t>
            </a:r>
          </a:p>
          <a:p>
            <a:pPr lvl="1" eaLnBrk="1" fontAlgn="auto" hangingPunct="1">
              <a:spcBef>
                <a:spcPts val="600"/>
              </a:spcBef>
              <a:spcAft>
                <a:spcPts val="600"/>
              </a:spcAft>
              <a:buFont typeface="Arial" panose="020B0604020202020204" pitchFamily="34" charset="0"/>
              <a:buChar char="•"/>
              <a:defRPr/>
            </a:pPr>
            <a:r>
              <a:rPr lang="en-US" sz="2200" b="1" dirty="0" smtClean="0">
                <a:latin typeface="Arial" pitchFamily="34" charset="0"/>
                <a:cs typeface="Arial" pitchFamily="34" charset="0"/>
              </a:rPr>
              <a:t>Amelia Fay-Berquist, </a:t>
            </a:r>
            <a:r>
              <a:rPr lang="en-US" sz="2200" dirty="0" smtClean="0">
                <a:latin typeface="Arial" pitchFamily="34" charset="0"/>
                <a:cs typeface="Arial" pitchFamily="34" charset="0"/>
              </a:rPr>
              <a:t>Esperanza Community Housing Corporation</a:t>
            </a:r>
          </a:p>
          <a:p>
            <a:pPr marL="457200" indent="-457200" eaLnBrk="1" fontAlgn="auto" hangingPunct="1">
              <a:spcBef>
                <a:spcPts val="1200"/>
              </a:spcBef>
              <a:spcAft>
                <a:spcPts val="600"/>
              </a:spcAft>
              <a:buFont typeface="+mj-lt"/>
              <a:buAutoNum type="arabicPeriod"/>
              <a:defRPr/>
            </a:pPr>
            <a:r>
              <a:rPr lang="en-US" sz="2800" dirty="0" smtClean="0">
                <a:latin typeface="Arial" pitchFamily="34" charset="0"/>
                <a:cs typeface="Arial" pitchFamily="34" charset="0"/>
              </a:rPr>
              <a:t>Q&amp;A </a:t>
            </a:r>
            <a:r>
              <a:rPr lang="en-US" sz="2800" dirty="0">
                <a:latin typeface="Arial" pitchFamily="34" charset="0"/>
                <a:cs typeface="Arial" pitchFamily="34" charset="0"/>
              </a:rPr>
              <a:t>Session in AsthmaCommunityNetwork.org Discussion Forum</a:t>
            </a:r>
          </a:p>
          <a:p>
            <a:pPr marL="457200" indent="-457200" eaLnBrk="1" fontAlgn="auto" hangingPunct="1">
              <a:spcBef>
                <a:spcPts val="300"/>
              </a:spcBef>
              <a:spcAft>
                <a:spcPts val="600"/>
              </a:spcAft>
              <a:defRPr/>
            </a:pPr>
            <a:endParaRPr lang="en-US" dirty="0" smtClean="0">
              <a:latin typeface="Arial" pitchFamily="34" charset="0"/>
              <a:cs typeface="Arial" pitchFamily="34" charset="0"/>
            </a:endParaRPr>
          </a:p>
          <a:p>
            <a:pPr eaLnBrk="1" fontAlgn="auto" hangingPunct="1">
              <a:spcAft>
                <a:spcPts val="0"/>
              </a:spcAft>
              <a:defRPr/>
            </a:pPr>
            <a:endParaRPr lang="en-US" sz="2000" dirty="0" smtClean="0">
              <a:latin typeface="Arial" pitchFamily="34" charset="0"/>
              <a:cs typeface="Arial" pitchFamily="34" charset="0"/>
            </a:endParaRPr>
          </a:p>
          <a:p>
            <a:pPr marL="914400" lvl="1" indent="-514350" eaLnBrk="1" fontAlgn="auto" hangingPunct="1">
              <a:spcAft>
                <a:spcPts val="0"/>
              </a:spcAft>
              <a:buFont typeface="+mj-lt"/>
              <a:buAutoNum type="arabicPeriod"/>
              <a:defRPr/>
            </a:pPr>
            <a:endParaRPr lang="en-US" sz="2000" dirty="0" smtClean="0">
              <a:latin typeface="Arial" pitchFamily="34" charset="0"/>
              <a:cs typeface="Arial" pitchFamily="34" charset="0"/>
            </a:endParaRPr>
          </a:p>
          <a:p>
            <a:pPr eaLnBrk="1" fontAlgn="auto" hangingPunct="1">
              <a:spcAft>
                <a:spcPts val="0"/>
              </a:spcAft>
              <a:defRPr/>
            </a:pPr>
            <a:endParaRPr lang="en-US" sz="2000" dirty="0" smtClean="0">
              <a:latin typeface="Arial" pitchFamily="34" charset="0"/>
              <a:cs typeface="Arial" pitchFamily="34" charset="0"/>
            </a:endParaRPr>
          </a:p>
          <a:p>
            <a:pPr eaLnBrk="1" fontAlgn="auto" hangingPunct="1">
              <a:spcAft>
                <a:spcPts val="0"/>
              </a:spcAft>
              <a:defRPr/>
            </a:pPr>
            <a:endParaRPr lang="en-US" sz="2000" dirty="0">
              <a:latin typeface="Arial" pitchFamily="34" charset="0"/>
              <a:cs typeface="Arial" pitchFamily="34" charset="0"/>
            </a:endParaRPr>
          </a:p>
        </p:txBody>
      </p:sp>
      <p:sp>
        <p:nvSpPr>
          <p:cNvPr id="7" name="Title 1"/>
          <p:cNvSpPr>
            <a:spLocks noGrp="1"/>
          </p:cNvSpPr>
          <p:nvPr>
            <p:ph type="title"/>
          </p:nvPr>
        </p:nvSpPr>
        <p:spPr>
          <a:xfrm>
            <a:off x="444500" y="264786"/>
            <a:ext cx="8229600" cy="1143000"/>
          </a:xfrm>
        </p:spPr>
        <p:txBody>
          <a:bodyPr/>
          <a:lstStyle/>
          <a:p>
            <a:r>
              <a:rPr lang="en-US" altLang="en-US" sz="3600" b="1" dirty="0" smtClean="0">
                <a:solidFill>
                  <a:srgbClr val="0070C0"/>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31455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6407"/>
            <a:ext cx="7772400" cy="1470025"/>
          </a:xfrm>
        </p:spPr>
        <p:txBody>
          <a:bodyPr>
            <a:noAutofit/>
          </a:bodyPr>
          <a:lstStyle/>
          <a:p>
            <a:pPr algn="ctr"/>
            <a:r>
              <a:rPr lang="en-US" sz="3600" b="1" dirty="0">
                <a:solidFill>
                  <a:srgbClr val="0070C0"/>
                </a:solidFill>
                <a:latin typeface="Arial" panose="020B0604020202020204" pitchFamily="34" charset="0"/>
                <a:cs typeface="Arial" panose="020B0604020202020204" pitchFamily="34" charset="0"/>
              </a:rPr>
              <a:t>Esperanza Community Housing Corporation</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7" name="Text Placeholder 6"/>
          <p:cNvSpPr>
            <a:spLocks noGrp="1"/>
          </p:cNvSpPr>
          <p:nvPr>
            <p:ph type="subTitle" idx="1"/>
          </p:nvPr>
        </p:nvSpPr>
        <p:spPr>
          <a:xfrm>
            <a:off x="571500" y="3136432"/>
            <a:ext cx="8001000" cy="2098875"/>
          </a:xfrm>
        </p:spPr>
        <p:txBody>
          <a:bodyPr>
            <a:normAutofit/>
          </a:bodyPr>
          <a:lstStyle/>
          <a:p>
            <a:r>
              <a:rPr lang="en-US" sz="2800" b="1" dirty="0">
                <a:latin typeface="Arial" panose="020B0604020202020204" pitchFamily="34" charset="0"/>
                <a:cs typeface="Arial" panose="020B0604020202020204" pitchFamily="34" charset="0"/>
              </a:rPr>
              <a:t>Amelia Fay-Berquist</a:t>
            </a:r>
          </a:p>
          <a:p>
            <a:r>
              <a:rPr lang="en-US" sz="2800" dirty="0">
                <a:latin typeface="Arial" panose="020B0604020202020204" pitchFamily="34" charset="0"/>
                <a:cs typeface="Arial" panose="020B0604020202020204" pitchFamily="34" charset="0"/>
              </a:rPr>
              <a:t>Healthy Breathing Program Manager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479" y="4446261"/>
            <a:ext cx="4421876" cy="1767534"/>
          </a:xfrm>
          <a:prstGeom prst="rect">
            <a:avLst/>
          </a:prstGeom>
        </p:spPr>
      </p:pic>
    </p:spTree>
    <p:extLst>
      <p:ext uri="{BB962C8B-B14F-4D97-AF65-F5344CB8AC3E}">
        <p14:creationId xmlns:p14="http://schemas.microsoft.com/office/powerpoint/2010/main" val="1792280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5918" y="1675391"/>
            <a:ext cx="3260017" cy="3277820"/>
          </a:xfrm>
          <a:prstGeom prst="rect">
            <a:avLst/>
          </a:prstGeom>
        </p:spPr>
        <p:txBody>
          <a:bodyPr wrap="square">
            <a:spAutoFit/>
          </a:bodyPr>
          <a:lstStyle/>
          <a:p>
            <a:pPr marL="457200" marR="0" algn="ctr">
              <a:lnSpc>
                <a:spcPct val="115000"/>
              </a:lnSpc>
              <a:spcBef>
                <a:spcPts val="0"/>
              </a:spcBef>
              <a:spcAft>
                <a:spcPts val="600"/>
              </a:spcAft>
            </a:pPr>
            <a:r>
              <a:rPr lang="en-US" sz="3000" dirty="0" smtClean="0">
                <a:ea typeface="Calibri" panose="020F0502020204030204" pitchFamily="34" charset="0"/>
                <a:cs typeface="Calibri" panose="020F0502020204030204" pitchFamily="34" charset="0"/>
              </a:rPr>
              <a:t>Healthy Homes Program and the birth of the Healthy Breathing Program</a:t>
            </a:r>
          </a:p>
        </p:txBody>
      </p:sp>
      <p:sp>
        <p:nvSpPr>
          <p:cNvPr id="8" name="Title 1"/>
          <p:cNvSpPr txBox="1">
            <a:spLocks/>
          </p:cNvSpPr>
          <p:nvPr/>
        </p:nvSpPr>
        <p:spPr bwMode="auto">
          <a:xfrm>
            <a:off x="0" y="710928"/>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rPr>
              <a:t>Healthy Breathing Program Overview</a:t>
            </a:r>
            <a:endParaRPr lang="en-US" sz="3600" i="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596" y="5610385"/>
            <a:ext cx="1783533" cy="7129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1" y="1251442"/>
            <a:ext cx="5364438" cy="4787979"/>
          </a:xfrm>
          <a:prstGeom prst="rect">
            <a:avLst/>
          </a:prstGeom>
          <a:ln>
            <a:solidFill>
              <a:srgbClr val="D76201"/>
            </a:solidFill>
          </a:ln>
        </p:spPr>
      </p:pic>
      <p:sp>
        <p:nvSpPr>
          <p:cNvPr id="3" name="TextBox 2"/>
          <p:cNvSpPr txBox="1"/>
          <p:nvPr/>
        </p:nvSpPr>
        <p:spPr>
          <a:xfrm>
            <a:off x="411481" y="6105600"/>
            <a:ext cx="5364437" cy="338554"/>
          </a:xfrm>
          <a:prstGeom prst="rect">
            <a:avLst/>
          </a:prstGeom>
          <a:noFill/>
        </p:spPr>
        <p:txBody>
          <a:bodyPr wrap="square" rtlCol="0">
            <a:spAutoFit/>
          </a:bodyPr>
          <a:lstStyle/>
          <a:p>
            <a:r>
              <a:rPr lang="en-US" sz="800" dirty="0" smtClean="0"/>
              <a:t>Healthy Breathing Team, 2013-2016 (left to right): Maria Bejarano, Consuelo Pernia, Ashley Kissinger, Toby Rodriguez</a:t>
            </a:r>
            <a:endParaRPr lang="en-US" sz="800" dirty="0"/>
          </a:p>
        </p:txBody>
      </p:sp>
    </p:spTree>
    <p:extLst>
      <p:ext uri="{BB962C8B-B14F-4D97-AF65-F5344CB8AC3E}">
        <p14:creationId xmlns:p14="http://schemas.microsoft.com/office/powerpoint/2010/main" val="4272554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3479"/>
            <a:ext cx="9144000" cy="582930"/>
          </a:xfrm>
        </p:spPr>
        <p:txBody>
          <a:bodyPr/>
          <a:lstStyle/>
          <a:p>
            <a:r>
              <a:rPr lang="en-US" sz="3600" b="1" dirty="0" smtClean="0">
                <a:solidFill>
                  <a:srgbClr val="0070C0"/>
                </a:solidFill>
              </a:rPr>
              <a:t>Healthy Breathing Pilot Project, 2013–2016</a:t>
            </a:r>
            <a:endParaRPr lang="en-US" sz="3600" dirty="0"/>
          </a:p>
        </p:txBody>
      </p:sp>
      <p:sp>
        <p:nvSpPr>
          <p:cNvPr id="3" name="TextBox 2"/>
          <p:cNvSpPr txBox="1"/>
          <p:nvPr/>
        </p:nvSpPr>
        <p:spPr>
          <a:xfrm>
            <a:off x="522514" y="1565910"/>
            <a:ext cx="8621486" cy="4431983"/>
          </a:xfrm>
          <a:prstGeom prst="rect">
            <a:avLst/>
          </a:prstGeom>
          <a:noFill/>
        </p:spPr>
        <p:txBody>
          <a:bodyPr wrap="square" rtlCol="0">
            <a:spAutoFit/>
          </a:bodyPr>
          <a:lstStyle/>
          <a:p>
            <a:pPr marL="515938" indent="-515938">
              <a:buFont typeface="+mj-lt"/>
              <a:buAutoNum type="arabicPeriod"/>
            </a:pPr>
            <a:r>
              <a:rPr lang="en-US" sz="2400" dirty="0" smtClean="0"/>
              <a:t>Goals</a:t>
            </a:r>
          </a:p>
          <a:p>
            <a:pPr marL="515938" indent="-515938">
              <a:buFont typeface="+mj-lt"/>
              <a:buAutoNum type="arabicPeriod"/>
            </a:pPr>
            <a:r>
              <a:rPr lang="en-US" sz="2400" dirty="0" smtClean="0"/>
              <a:t>Community Health Promoters, trained as both generalists and as asthma-specific care providers</a:t>
            </a:r>
          </a:p>
          <a:p>
            <a:pPr marL="515938" indent="-515938">
              <a:buFont typeface="+mj-lt"/>
              <a:buAutoNum type="arabicPeriod"/>
            </a:pPr>
            <a:r>
              <a:rPr lang="en-US" sz="2400" dirty="0" smtClean="0"/>
              <a:t>Support delivery through a popular education framework and community health promoter model</a:t>
            </a:r>
          </a:p>
          <a:p>
            <a:pPr marL="973137" lvl="1" indent="-457200">
              <a:buFont typeface="+mj-lt"/>
              <a:buAutoNum type="alphaLcPeriod"/>
            </a:pPr>
            <a:r>
              <a:rPr lang="en-US" sz="2400" dirty="0" smtClean="0"/>
              <a:t>Asthma management education</a:t>
            </a:r>
          </a:p>
          <a:p>
            <a:pPr marL="973137" lvl="1" indent="-457200">
              <a:buFont typeface="+mj-lt"/>
              <a:buAutoNum type="alphaLcPeriod"/>
            </a:pPr>
            <a:r>
              <a:rPr lang="en-US" sz="2400" dirty="0" smtClean="0"/>
              <a:t>Environmental assessment</a:t>
            </a:r>
          </a:p>
          <a:p>
            <a:pPr marL="973137" lvl="1" indent="-457200">
              <a:buFont typeface="+mj-lt"/>
              <a:buAutoNum type="alphaLcPeriod"/>
            </a:pPr>
            <a:r>
              <a:rPr lang="en-US" sz="2400" dirty="0" smtClean="0"/>
              <a:t>Materials and equipment to both assist in greater control of asthma and interrupt indoor triggers</a:t>
            </a:r>
          </a:p>
          <a:p>
            <a:pPr marL="973137" lvl="1" indent="-457200">
              <a:buFont typeface="+mj-lt"/>
              <a:buAutoNum type="alphaLcPeriod"/>
            </a:pPr>
            <a:r>
              <a:rPr lang="en-US" sz="2400" dirty="0" smtClean="0"/>
              <a:t>Resource referrals</a:t>
            </a:r>
          </a:p>
          <a:p>
            <a:pPr marL="515938" indent="-515938">
              <a:buFont typeface="+mj-lt"/>
              <a:buAutoNum type="arabicPeriod"/>
            </a:pPr>
            <a:r>
              <a:rPr lang="en-US" sz="2400" dirty="0" smtClean="0"/>
              <a:t>Results: DRAMATIC!</a:t>
            </a:r>
          </a:p>
          <a:p>
            <a:pPr marL="800100" lvl="1" indent="-342900">
              <a:buFont typeface="+mj-lt"/>
              <a:buAutoNum type="arabicPeriod"/>
            </a:pPr>
            <a:endParaRPr lang="en-US" dirty="0" smtClean="0"/>
          </a:p>
        </p:txBody>
      </p:sp>
      <p:pic>
        <p:nvPicPr>
          <p:cNvPr id="4" name="Picture 3"/>
          <p:cNvPicPr>
            <a:picLocks noChangeAspect="1"/>
          </p:cNvPicPr>
          <p:nvPr/>
        </p:nvPicPr>
        <p:blipFill>
          <a:blip r:embed="rId3"/>
          <a:stretch>
            <a:fillRect/>
          </a:stretch>
        </p:blipFill>
        <p:spPr>
          <a:xfrm>
            <a:off x="7037677" y="5621243"/>
            <a:ext cx="1786283" cy="713294"/>
          </a:xfrm>
          <a:prstGeom prst="rect">
            <a:avLst/>
          </a:prstGeom>
        </p:spPr>
      </p:pic>
    </p:spTree>
    <p:extLst>
      <p:ext uri="{BB962C8B-B14F-4D97-AF65-F5344CB8AC3E}">
        <p14:creationId xmlns:p14="http://schemas.microsoft.com/office/powerpoint/2010/main" val="873427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71245"/>
            <a:ext cx="9144000" cy="646331"/>
          </a:xfrm>
          <a:prstGeom prst="rect">
            <a:avLst/>
          </a:prstGeom>
        </p:spPr>
        <p:txBody>
          <a:bodyPr wrap="square">
            <a:spAutoFit/>
          </a:bodyPr>
          <a:lstStyle/>
          <a:p>
            <a:pPr algn="ctr"/>
            <a:r>
              <a:rPr lang="en-US" sz="3600" b="1" dirty="0" smtClean="0">
                <a:solidFill>
                  <a:srgbClr val="0070C0"/>
                </a:solidFill>
              </a:rPr>
              <a:t>Results!</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587" y="1493464"/>
            <a:ext cx="1219200" cy="1219200"/>
          </a:xfrm>
          <a:prstGeom prst="rect">
            <a:avLst/>
          </a:prstGeom>
        </p:spPr>
      </p:pic>
      <p:sp>
        <p:nvSpPr>
          <p:cNvPr id="7" name="TextBox 6"/>
          <p:cNvSpPr txBox="1"/>
          <p:nvPr/>
        </p:nvSpPr>
        <p:spPr>
          <a:xfrm>
            <a:off x="929538" y="2777221"/>
            <a:ext cx="1915297" cy="830997"/>
          </a:xfrm>
          <a:prstGeom prst="rect">
            <a:avLst/>
          </a:prstGeom>
          <a:noFill/>
        </p:spPr>
        <p:txBody>
          <a:bodyPr wrap="square" rtlCol="0">
            <a:spAutoFit/>
          </a:bodyPr>
          <a:lstStyle/>
          <a:p>
            <a:pPr algn="ctr"/>
            <a:r>
              <a:rPr lang="en-US" sz="1200" dirty="0" smtClean="0"/>
              <a:t>76% of enrollees did not return to the ED after receiving a home visit from the HB team</a:t>
            </a:r>
            <a:endParaRPr lang="en-US"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399" y="1493464"/>
            <a:ext cx="1219200" cy="1219200"/>
          </a:xfrm>
          <a:prstGeom prst="rect">
            <a:avLst/>
          </a:prstGeom>
        </p:spPr>
      </p:pic>
      <p:sp>
        <p:nvSpPr>
          <p:cNvPr id="10" name="Rectangle 9"/>
          <p:cNvSpPr/>
          <p:nvPr/>
        </p:nvSpPr>
        <p:spPr>
          <a:xfrm>
            <a:off x="3558744" y="2778886"/>
            <a:ext cx="2026508" cy="646331"/>
          </a:xfrm>
          <a:prstGeom prst="rect">
            <a:avLst/>
          </a:prstGeom>
        </p:spPr>
        <p:txBody>
          <a:bodyPr wrap="square">
            <a:spAutoFit/>
          </a:bodyPr>
          <a:lstStyle/>
          <a:p>
            <a:pPr algn="ctr"/>
            <a:r>
              <a:rPr lang="en-US" sz="1200" dirty="0" smtClean="0"/>
              <a:t>160% improvement in Asthma Control Test (ACT) scores</a:t>
            </a:r>
            <a:endParaRPr lang="en-US" sz="12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6457" y="1454761"/>
            <a:ext cx="1420706" cy="1420706"/>
          </a:xfrm>
          <a:prstGeom prst="rect">
            <a:avLst/>
          </a:prstGeom>
        </p:spPr>
      </p:pic>
      <p:sp>
        <p:nvSpPr>
          <p:cNvPr id="12" name="Rectangle 11"/>
          <p:cNvSpPr/>
          <p:nvPr/>
        </p:nvSpPr>
        <p:spPr>
          <a:xfrm>
            <a:off x="6299161" y="2777221"/>
            <a:ext cx="1915297" cy="646331"/>
          </a:xfrm>
          <a:prstGeom prst="rect">
            <a:avLst/>
          </a:prstGeom>
        </p:spPr>
        <p:txBody>
          <a:bodyPr wrap="square">
            <a:spAutoFit/>
          </a:bodyPr>
          <a:lstStyle/>
          <a:p>
            <a:pPr algn="ctr"/>
            <a:r>
              <a:rPr lang="en-US" sz="1200" dirty="0" smtClean="0"/>
              <a:t>65% improvement in missed school days per 6 months</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399" y="3595828"/>
            <a:ext cx="1219200" cy="1219200"/>
          </a:xfrm>
          <a:prstGeom prst="rect">
            <a:avLst/>
          </a:prstGeom>
        </p:spPr>
      </p:pic>
      <p:sp>
        <p:nvSpPr>
          <p:cNvPr id="14" name="Rectangle 13"/>
          <p:cNvSpPr/>
          <p:nvPr/>
        </p:nvSpPr>
        <p:spPr>
          <a:xfrm>
            <a:off x="3614350" y="4894970"/>
            <a:ext cx="1915297" cy="1015663"/>
          </a:xfrm>
          <a:prstGeom prst="rect">
            <a:avLst/>
          </a:prstGeom>
        </p:spPr>
        <p:txBody>
          <a:bodyPr wrap="square">
            <a:spAutoFit/>
          </a:bodyPr>
          <a:lstStyle/>
          <a:p>
            <a:pPr algn="ctr"/>
            <a:r>
              <a:rPr lang="en-US" sz="1200" dirty="0" smtClean="0"/>
              <a:t>97% of families switched to lung-friendly cleaning products and integrated pest management methods</a:t>
            </a:r>
            <a:endParaRPr lang="en-US" sz="1200" dirty="0"/>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7963" y="3595828"/>
            <a:ext cx="1219200" cy="1219200"/>
          </a:xfrm>
          <a:prstGeom prst="rect">
            <a:avLst/>
          </a:prstGeom>
        </p:spPr>
      </p:pic>
      <p:sp>
        <p:nvSpPr>
          <p:cNvPr id="16" name="Rectangle 15"/>
          <p:cNvSpPr/>
          <p:nvPr/>
        </p:nvSpPr>
        <p:spPr>
          <a:xfrm>
            <a:off x="6399915" y="4894970"/>
            <a:ext cx="1915297" cy="646331"/>
          </a:xfrm>
          <a:prstGeom prst="rect">
            <a:avLst/>
          </a:prstGeom>
        </p:spPr>
        <p:txBody>
          <a:bodyPr wrap="square">
            <a:spAutoFit/>
          </a:bodyPr>
          <a:lstStyle/>
          <a:p>
            <a:pPr algn="ctr"/>
            <a:r>
              <a:rPr lang="en-US" sz="1200" dirty="0" smtClean="0"/>
              <a:t>99% </a:t>
            </a:r>
            <a:r>
              <a:rPr lang="en-US" sz="1200" dirty="0"/>
              <a:t>of families </a:t>
            </a:r>
            <a:r>
              <a:rPr lang="en-US" sz="1200" dirty="0" smtClean="0"/>
              <a:t>made lung-friendly changes to their home</a:t>
            </a:r>
            <a:endParaRPr lang="en-US" sz="1200" dirty="0"/>
          </a:p>
        </p:txBody>
      </p:sp>
      <p:pic>
        <p:nvPicPr>
          <p:cNvPr id="17" name="Picture 16"/>
          <p:cNvPicPr>
            <a:picLocks noChangeAspect="1"/>
          </p:cNvPicPr>
          <p:nvPr/>
        </p:nvPicPr>
        <p:blipFill>
          <a:blip r:embed="rId8"/>
          <a:stretch>
            <a:fillRect/>
          </a:stretch>
        </p:blipFill>
        <p:spPr>
          <a:xfrm>
            <a:off x="7037677" y="5621243"/>
            <a:ext cx="1786283" cy="713294"/>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3782" y="3672775"/>
            <a:ext cx="1142253" cy="1142253"/>
          </a:xfrm>
          <a:prstGeom prst="rect">
            <a:avLst/>
          </a:prstGeom>
        </p:spPr>
      </p:pic>
      <p:sp>
        <p:nvSpPr>
          <p:cNvPr id="20" name="Rectangle 19"/>
          <p:cNvSpPr/>
          <p:nvPr/>
        </p:nvSpPr>
        <p:spPr>
          <a:xfrm>
            <a:off x="872560" y="4891497"/>
            <a:ext cx="2029252" cy="1015663"/>
          </a:xfrm>
          <a:prstGeom prst="rect">
            <a:avLst/>
          </a:prstGeom>
        </p:spPr>
        <p:txBody>
          <a:bodyPr wrap="square">
            <a:spAutoFit/>
          </a:bodyPr>
          <a:lstStyle/>
          <a:p>
            <a:pPr algn="ctr"/>
            <a:r>
              <a:rPr lang="en-US" sz="1200" dirty="0" smtClean="0"/>
              <a:t>At baseline: 93% of families administering Rx incorrectly</a:t>
            </a:r>
          </a:p>
          <a:p>
            <a:pPr algn="ctr"/>
            <a:r>
              <a:rPr lang="en-US" sz="1200" dirty="0" smtClean="0"/>
              <a:t>At 6-month follow-up: 84% administering Rx correctly</a:t>
            </a:r>
            <a:endParaRPr lang="en-US" sz="1200" dirty="0"/>
          </a:p>
        </p:txBody>
      </p:sp>
    </p:spTree>
    <p:extLst>
      <p:ext uri="{BB962C8B-B14F-4D97-AF65-F5344CB8AC3E}">
        <p14:creationId xmlns:p14="http://schemas.microsoft.com/office/powerpoint/2010/main" val="499281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746767"/>
            <a:ext cx="9144000"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solidFill>
                  <a:srgbClr val="0070C0"/>
                </a:solidFill>
              </a:rPr>
              <a:t>Healthy Breathing Program, 2017–2019</a:t>
            </a:r>
            <a:endParaRPr lang="en-US" sz="3600" i="1" dirty="0">
              <a:solidFill>
                <a:schemeClr val="bg1"/>
              </a:solidFill>
            </a:endParaRPr>
          </a:p>
        </p:txBody>
      </p:sp>
      <p:sp>
        <p:nvSpPr>
          <p:cNvPr id="6" name="TextBox 5"/>
          <p:cNvSpPr txBox="1"/>
          <p:nvPr/>
        </p:nvSpPr>
        <p:spPr>
          <a:xfrm>
            <a:off x="0" y="1520190"/>
            <a:ext cx="3634740" cy="4801314"/>
          </a:xfrm>
          <a:prstGeom prst="rect">
            <a:avLst/>
          </a:prstGeom>
          <a:noFill/>
        </p:spPr>
        <p:txBody>
          <a:bodyPr wrap="square" rtlCol="0">
            <a:spAutoFit/>
          </a:bodyPr>
          <a:lstStyle/>
          <a:p>
            <a:pPr marL="457200" indent="-398463">
              <a:buFont typeface="+mj-lt"/>
              <a:buAutoNum type="arabicPeriod"/>
            </a:pPr>
            <a:r>
              <a:rPr lang="en-US" sz="2400" dirty="0" smtClean="0"/>
              <a:t>Program evolution</a:t>
            </a:r>
          </a:p>
          <a:p>
            <a:pPr marL="457200" indent="-398463">
              <a:buFont typeface="+mj-lt"/>
              <a:buAutoNum type="arabicPeriod"/>
            </a:pPr>
            <a:endParaRPr lang="en-US" sz="2400" dirty="0"/>
          </a:p>
          <a:p>
            <a:pPr marL="457200" indent="-398463">
              <a:buFont typeface="+mj-lt"/>
              <a:buAutoNum type="arabicPeriod"/>
            </a:pPr>
            <a:r>
              <a:rPr lang="en-US" sz="2400" dirty="0" smtClean="0"/>
              <a:t>Strategic outreach and building partnerships across South Los Angeles</a:t>
            </a:r>
          </a:p>
          <a:p>
            <a:pPr marL="457200" indent="-398463">
              <a:buFont typeface="+mj-lt"/>
              <a:buAutoNum type="arabicPeriod"/>
            </a:pPr>
            <a:endParaRPr lang="en-US" sz="2400" dirty="0" smtClean="0"/>
          </a:p>
          <a:p>
            <a:pPr marL="457200" indent="-398463">
              <a:buFont typeface="+mj-lt"/>
              <a:buAutoNum type="arabicPeriod"/>
            </a:pPr>
            <a:r>
              <a:rPr lang="en-US" sz="2400" dirty="0" smtClean="0"/>
              <a:t>Growing our data capacities and building a culture of data around Healthy Breathing</a:t>
            </a:r>
          </a:p>
          <a:p>
            <a:pPr marL="342900" indent="-342900">
              <a:buFont typeface="+mj-lt"/>
              <a:buAutoNum type="arabicPeriod"/>
            </a:pP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786" y="1520190"/>
            <a:ext cx="5220505" cy="3431806"/>
          </a:xfrm>
          <a:prstGeom prst="rect">
            <a:avLst/>
          </a:prstGeom>
          <a:ln>
            <a:solidFill>
              <a:srgbClr val="D76201"/>
            </a:solidFill>
          </a:ln>
        </p:spPr>
      </p:pic>
      <p:sp>
        <p:nvSpPr>
          <p:cNvPr id="8" name="TextBox 7"/>
          <p:cNvSpPr txBox="1"/>
          <p:nvPr/>
        </p:nvSpPr>
        <p:spPr>
          <a:xfrm>
            <a:off x="3725786" y="4951996"/>
            <a:ext cx="5220505" cy="338554"/>
          </a:xfrm>
          <a:prstGeom prst="rect">
            <a:avLst/>
          </a:prstGeom>
          <a:noFill/>
        </p:spPr>
        <p:txBody>
          <a:bodyPr wrap="square" rtlCol="0">
            <a:spAutoFit/>
          </a:bodyPr>
          <a:lstStyle/>
          <a:p>
            <a:r>
              <a:rPr lang="en-US" sz="800" dirty="0" smtClean="0"/>
              <a:t>Healthy Breathing Team, 2017–present (left to right): Consuelo Pernia, Destinee DeWalt, Maria Bejarano, Amelia Fay-Berquist, Ashley Lewis</a:t>
            </a:r>
            <a:endParaRPr lang="en-US" sz="800" dirty="0"/>
          </a:p>
        </p:txBody>
      </p:sp>
      <p:pic>
        <p:nvPicPr>
          <p:cNvPr id="9" name="Picture 8"/>
          <p:cNvPicPr>
            <a:picLocks noChangeAspect="1"/>
          </p:cNvPicPr>
          <p:nvPr/>
        </p:nvPicPr>
        <p:blipFill>
          <a:blip r:embed="rId4"/>
          <a:stretch>
            <a:fillRect/>
          </a:stretch>
        </p:blipFill>
        <p:spPr>
          <a:xfrm>
            <a:off x="7034278" y="5621243"/>
            <a:ext cx="1786283" cy="713294"/>
          </a:xfrm>
          <a:prstGeom prst="rect">
            <a:avLst/>
          </a:prstGeom>
        </p:spPr>
      </p:pic>
    </p:spTree>
    <p:extLst>
      <p:ext uri="{BB962C8B-B14F-4D97-AF65-F5344CB8AC3E}">
        <p14:creationId xmlns:p14="http://schemas.microsoft.com/office/powerpoint/2010/main" val="2160727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44500" y="240370"/>
            <a:ext cx="8229600" cy="1143000"/>
          </a:xfrm>
        </p:spPr>
        <p:txBody>
          <a:bodyPr/>
          <a:lstStyle/>
          <a:p>
            <a:r>
              <a:rPr lang="en-US" altLang="en-US" sz="3600" b="1" dirty="0">
                <a:solidFill>
                  <a:srgbClr val="0070C0"/>
                </a:solidFill>
                <a:latin typeface="Arial" panose="020B0604020202020204" pitchFamily="34" charset="0"/>
                <a:cs typeface="Arial" panose="020B0604020202020204" pitchFamily="34" charset="0"/>
              </a:rPr>
              <a:t>Polling Question 3</a:t>
            </a:r>
          </a:p>
        </p:txBody>
      </p:sp>
      <p:sp>
        <p:nvSpPr>
          <p:cNvPr id="6" name="Content Placeholder 2"/>
          <p:cNvSpPr>
            <a:spLocks noGrp="1"/>
          </p:cNvSpPr>
          <p:nvPr>
            <p:ph idx="1"/>
          </p:nvPr>
        </p:nvSpPr>
        <p:spPr>
          <a:xfrm>
            <a:off x="444500" y="1559820"/>
            <a:ext cx="8448675" cy="5364162"/>
          </a:xfrm>
        </p:spPr>
        <p:txBody>
          <a:bodyPr/>
          <a:lstStyle/>
          <a:p>
            <a:pPr marL="0" indent="0">
              <a:buFont typeface="Arial" panose="020B0604020202020204" pitchFamily="34" charset="0"/>
              <a:buNone/>
            </a:pPr>
            <a:r>
              <a:rPr lang="en-US" altLang="en-US" sz="2800" b="1" dirty="0">
                <a:latin typeface="Arial" panose="020B0604020202020204" pitchFamily="34" charset="0"/>
                <a:cs typeface="Arial" panose="020B0604020202020204" pitchFamily="34" charset="0"/>
              </a:rPr>
              <a:t>After participating in this webinar, what would you like to hear more about in future webinars?</a:t>
            </a:r>
            <a:endParaRPr lang="en-US" altLang="en-US" sz="18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1800" b="1" dirty="0">
                <a:latin typeface="Arial" panose="020B0604020202020204" pitchFamily="34" charset="0"/>
                <a:cs typeface="Arial" panose="020B0604020202020204" pitchFamily="34" charset="0"/>
              </a:rPr>
              <a:t> </a:t>
            </a:r>
            <a:endParaRPr lang="en-US" altLang="en-US" sz="2800" b="1" dirty="0">
              <a:latin typeface="Arial" panose="020B0604020202020204" pitchFamily="34" charset="0"/>
              <a:cs typeface="Arial" panose="020B0604020202020204" pitchFamily="34" charset="0"/>
            </a:endParaRP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Gaining </a:t>
            </a:r>
            <a:r>
              <a:rPr lang="en-US" altLang="en-US" dirty="0">
                <a:latin typeface="Arial" panose="020B0604020202020204" pitchFamily="34" charset="0"/>
                <a:cs typeface="Arial" panose="020B0604020202020204" pitchFamily="34" charset="0"/>
              </a:rPr>
              <a:t>buy-in from stakeholders</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Building </a:t>
            </a:r>
            <a:r>
              <a:rPr lang="en-US" altLang="en-US" dirty="0">
                <a:latin typeface="Arial" panose="020B0604020202020204" pitchFamily="34" charset="0"/>
                <a:cs typeface="Arial" panose="020B0604020202020204" pitchFamily="34" charset="0"/>
              </a:rPr>
              <a:t>my program workforce</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Establishing </a:t>
            </a:r>
            <a:r>
              <a:rPr lang="en-US" altLang="en-US" dirty="0">
                <a:latin typeface="Arial" panose="020B0604020202020204" pitchFamily="34" charset="0"/>
                <a:cs typeface="Arial" panose="020B0604020202020204" pitchFamily="34" charset="0"/>
              </a:rPr>
              <a:t>collaborative partnerships</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Tracking </a:t>
            </a:r>
            <a:r>
              <a:rPr lang="en-US" altLang="en-US" dirty="0">
                <a:latin typeface="Arial" panose="020B0604020202020204" pitchFamily="34" charset="0"/>
                <a:cs typeface="Arial" panose="020B0604020202020204" pitchFamily="34" charset="0"/>
              </a:rPr>
              <a:t>data to identify key program results</a:t>
            </a:r>
          </a:p>
          <a:p>
            <a:pPr marL="914400" lvl="1" indent="-514350">
              <a:buFont typeface="Calibri" panose="020F0502020204030204" pitchFamily="34" charset="0"/>
              <a:buAutoNum type="arabicPeriod"/>
            </a:pPr>
            <a:r>
              <a:rPr lang="en-US" altLang="en-US" dirty="0" smtClean="0">
                <a:latin typeface="Arial" panose="020B0604020202020204" pitchFamily="34" charset="0"/>
                <a:cs typeface="Arial" panose="020B0604020202020204" pitchFamily="34" charset="0"/>
              </a:rPr>
              <a:t>Making </a:t>
            </a:r>
            <a:r>
              <a:rPr lang="en-US" altLang="en-US" dirty="0">
                <a:latin typeface="Arial" panose="020B0604020202020204" pitchFamily="34" charset="0"/>
                <a:cs typeface="Arial" panose="020B0604020202020204" pitchFamily="34" charset="0"/>
              </a:rPr>
              <a:t>the business case for my program</a:t>
            </a:r>
          </a:p>
        </p:txBody>
      </p:sp>
    </p:spTree>
    <p:extLst>
      <p:ext uri="{BB962C8B-B14F-4D97-AF65-F5344CB8AC3E}">
        <p14:creationId xmlns:p14="http://schemas.microsoft.com/office/powerpoint/2010/main" val="181730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47800" y="4800600"/>
            <a:ext cx="6400800" cy="17526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6" name="Subtitle 2"/>
          <p:cNvSpPr txBox="1">
            <a:spLocks/>
          </p:cNvSpPr>
          <p:nvPr/>
        </p:nvSpPr>
        <p:spPr>
          <a:xfrm>
            <a:off x="1470025" y="4876800"/>
            <a:ext cx="6400800" cy="1219200"/>
          </a:xfrm>
          <a:prstGeom prst="rect">
            <a:avLst/>
          </a:prstGeom>
        </p:spPr>
        <p:txBody>
          <a:bodyPr>
            <a:normAutofit/>
          </a:bodyPr>
          <a:lstStyle/>
          <a:p>
            <a:pPr fontAlgn="auto">
              <a:spcBef>
                <a:spcPct val="20000"/>
              </a:spcBef>
              <a:spcAft>
                <a:spcPts val="0"/>
              </a:spcAft>
              <a:buFont typeface="Arial" pitchFamily="34" charset="0"/>
              <a:buNone/>
              <a:defRPr/>
            </a:pPr>
            <a:r>
              <a:rPr lang="en-US" dirty="0">
                <a:latin typeface="+mn-lt"/>
              </a:rPr>
              <a:t> </a:t>
            </a:r>
          </a:p>
          <a:p>
            <a:pPr fontAlgn="auto">
              <a:spcBef>
                <a:spcPct val="20000"/>
              </a:spcBef>
              <a:spcAft>
                <a:spcPts val="0"/>
              </a:spcAft>
              <a:buFont typeface="Arial" pitchFamily="34" charset="0"/>
              <a:buNone/>
              <a:defRPr/>
            </a:pPr>
            <a:endParaRPr lang="en-US" dirty="0">
              <a:solidFill>
                <a:schemeClr val="tx1">
                  <a:tint val="75000"/>
                </a:schemeClr>
              </a:solidFill>
              <a:latin typeface="+mn-lt"/>
            </a:endParaRPr>
          </a:p>
        </p:txBody>
      </p:sp>
      <p:sp>
        <p:nvSpPr>
          <p:cNvPr id="8" name="Title 1"/>
          <p:cNvSpPr txBox="1">
            <a:spLocks/>
          </p:cNvSpPr>
          <p:nvPr/>
        </p:nvSpPr>
        <p:spPr bwMode="auto">
          <a:xfrm>
            <a:off x="0" y="1870075"/>
            <a:ext cx="9036050" cy="1257173"/>
          </a:xfrm>
          <a:prstGeom prst="rect">
            <a:avLst/>
          </a:prstGeom>
          <a:noFill/>
          <a:ln w="9525">
            <a:noFill/>
            <a:miter lim="800000"/>
            <a:headEnd/>
            <a:tailEnd/>
          </a:ln>
        </p:spPr>
        <p:txBody>
          <a:bodyPr anchor="ctr"/>
          <a:lstStyle/>
          <a:p>
            <a:pPr algn="ctr">
              <a:defRPr/>
            </a:pPr>
            <a:endParaRPr lang="en-US" sz="2500" dirty="0">
              <a:latin typeface="+mn-lt"/>
              <a:ea typeface="+mj-ea"/>
              <a:cs typeface="+mj-cs"/>
            </a:endParaRPr>
          </a:p>
        </p:txBody>
      </p:sp>
      <p:sp>
        <p:nvSpPr>
          <p:cNvPr id="9" name="Subtitle 2"/>
          <p:cNvSpPr txBox="1">
            <a:spLocks/>
          </p:cNvSpPr>
          <p:nvPr/>
        </p:nvSpPr>
        <p:spPr bwMode="auto">
          <a:xfrm>
            <a:off x="1563819" y="5511783"/>
            <a:ext cx="6447418" cy="71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2000" b="1" dirty="0">
                <a:latin typeface="Arial" panose="020B0604020202020204" pitchFamily="34" charset="0"/>
                <a:cs typeface="Arial" panose="020B0604020202020204" pitchFamily="34" charset="0"/>
              </a:rPr>
              <a:t>Post your questions now on</a:t>
            </a:r>
          </a:p>
          <a:p>
            <a:pPr algn="ctr" eaLnBrk="1" hangingPunct="1">
              <a:buFontTx/>
              <a:buNone/>
            </a:pPr>
            <a:r>
              <a:rPr lang="en-US" altLang="en-US" sz="2000" b="1" dirty="0">
                <a:solidFill>
                  <a:srgbClr val="0070C0"/>
                </a:solidFill>
                <a:latin typeface="Arial" panose="020B0604020202020204" pitchFamily="34" charset="0"/>
                <a:cs typeface="Arial" panose="020B0604020202020204" pitchFamily="34" charset="0"/>
              </a:rPr>
              <a:t>www.AsthmaCommunityNetwork.org</a:t>
            </a:r>
            <a:endParaRPr lang="en-US" altLang="en-US" sz="2000" dirty="0">
              <a:solidFill>
                <a:srgbClr val="0070C0"/>
              </a:solidFill>
              <a:latin typeface="Arial" panose="020B0604020202020204" pitchFamily="34" charset="0"/>
              <a:cs typeface="Arial" panose="020B0604020202020204" pitchFamily="34" charset="0"/>
            </a:endParaRPr>
          </a:p>
        </p:txBody>
      </p:sp>
      <p:sp>
        <p:nvSpPr>
          <p:cNvPr id="14" name="Title 1"/>
          <p:cNvSpPr txBox="1">
            <a:spLocks/>
          </p:cNvSpPr>
          <p:nvPr/>
        </p:nvSpPr>
        <p:spPr bwMode="auto">
          <a:xfrm>
            <a:off x="571500" y="24037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srgbClr val="0070C0"/>
                </a:solidFill>
                <a:latin typeface="Arial" panose="020B0604020202020204" pitchFamily="34" charset="0"/>
                <a:cs typeface="Arial" panose="020B0604020202020204" pitchFamily="34" charset="0"/>
              </a:rPr>
              <a:t>Thank You to Our Winners</a:t>
            </a:r>
            <a:endParaRPr lang="en-US" altLang="en-US" sz="3600" b="1" dirty="0">
              <a:solidFill>
                <a:srgbClr val="0070C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159" y="2715823"/>
            <a:ext cx="2439799" cy="9752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137698"/>
            <a:ext cx="4165672" cy="6874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5571" y="1477269"/>
            <a:ext cx="3988903" cy="88582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4795" y="2680749"/>
            <a:ext cx="1619533" cy="1076817"/>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4794" y="4009885"/>
            <a:ext cx="1619533" cy="107681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4795" y="1301126"/>
            <a:ext cx="1659790" cy="1103584"/>
          </a:xfrm>
          <a:prstGeom prst="rect">
            <a:avLst/>
          </a:prstGeom>
        </p:spPr>
      </p:pic>
    </p:spTree>
    <p:extLst>
      <p:ext uri="{BB962C8B-B14F-4D97-AF65-F5344CB8AC3E}">
        <p14:creationId xmlns:p14="http://schemas.microsoft.com/office/powerpoint/2010/main" val="1950538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09713"/>
            <a:ext cx="8610600" cy="5486400"/>
          </a:xfrm>
        </p:spPr>
        <p:txBody>
          <a:bodyPr rtlCol="0">
            <a:normAutofit/>
          </a:bodyPr>
          <a:lstStyle/>
          <a:p>
            <a:pPr eaLnBrk="1" fontAlgn="auto" hangingPunct="1">
              <a:lnSpc>
                <a:spcPts val="2200"/>
              </a:lnSpc>
              <a:spcAft>
                <a:spcPts val="0"/>
              </a:spcAft>
              <a:defRPr/>
            </a:pPr>
            <a:r>
              <a:rPr lang="en-US" sz="1800" b="1" dirty="0" smtClean="0">
                <a:solidFill>
                  <a:schemeClr val="tx1"/>
                </a:solidFill>
                <a:latin typeface="Arial" pitchFamily="34" charset="0"/>
                <a:cs typeface="Arial" pitchFamily="34" charset="0"/>
              </a:rPr>
              <a:t>Immediately after the webinar, join us in the </a:t>
            </a:r>
            <a:r>
              <a:rPr lang="en-US" sz="1800" b="1" dirty="0">
                <a:solidFill>
                  <a:srgbClr val="0070C0"/>
                </a:solidFill>
                <a:latin typeface="Arial" pitchFamily="34" charset="0"/>
                <a:cs typeface="Arial" pitchFamily="34" charset="0"/>
              </a:rPr>
              <a:t>AsthmaCommunityNetwork.org</a:t>
            </a:r>
            <a:r>
              <a:rPr lang="en-US" sz="1800" b="1" dirty="0" smtClean="0">
                <a:solidFill>
                  <a:schemeClr val="accent1"/>
                </a:solidFill>
                <a:latin typeface="Arial" pitchFamily="34" charset="0"/>
                <a:cs typeface="Arial" pitchFamily="34" charset="0"/>
              </a:rPr>
              <a:t> </a:t>
            </a:r>
            <a:r>
              <a:rPr lang="en-US" sz="1800" b="1" dirty="0">
                <a:solidFill>
                  <a:srgbClr val="0070C0"/>
                </a:solidFill>
                <a:latin typeface="Arial" pitchFamily="34" charset="0"/>
                <a:cs typeface="Arial" pitchFamily="34" charset="0"/>
              </a:rPr>
              <a:t>Discussion Forum</a:t>
            </a:r>
            <a:r>
              <a:rPr lang="en-US" sz="1800" b="1" dirty="0" smtClean="0">
                <a:solidFill>
                  <a:schemeClr val="accent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for a live online Q&amp;A Session. </a:t>
            </a:r>
          </a:p>
          <a:p>
            <a:pPr eaLnBrk="1" fontAlgn="auto" hangingPunct="1">
              <a:lnSpc>
                <a:spcPts val="2200"/>
              </a:lnSpc>
              <a:spcAft>
                <a:spcPts val="0"/>
              </a:spcAft>
              <a:defRPr/>
            </a:pPr>
            <a:r>
              <a:rPr lang="en-US" sz="1800" b="1" dirty="0" smtClean="0">
                <a:solidFill>
                  <a:schemeClr val="tx1"/>
                </a:solidFill>
                <a:latin typeface="Arial" pitchFamily="34" charset="0"/>
                <a:cs typeface="Arial" pitchFamily="34" charset="0"/>
              </a:rPr>
              <a:t>3:00 p.m. – 3:30 p.m. EDT </a:t>
            </a:r>
            <a:endParaRPr lang="en-US" sz="1800" b="1" dirty="0">
              <a:solidFill>
                <a:schemeClr val="tx1"/>
              </a:solidFill>
              <a:latin typeface="Arial" pitchFamily="34" charset="0"/>
              <a:cs typeface="Arial" pitchFamily="34" charset="0"/>
            </a:endParaRPr>
          </a:p>
          <a:p>
            <a:pPr algn="l" eaLnBrk="1" fontAlgn="auto" hangingPunct="1">
              <a:lnSpc>
                <a:spcPts val="2200"/>
              </a:lnSpc>
              <a:spcAft>
                <a:spcPts val="0"/>
              </a:spcAft>
              <a:defRPr/>
            </a:pPr>
            <a:endParaRPr lang="en-US" sz="1800" dirty="0" smtClean="0">
              <a:solidFill>
                <a:schemeClr val="tx1"/>
              </a:solidFill>
              <a:latin typeface="Arial" pitchFamily="34" charset="0"/>
              <a:cs typeface="Arial" pitchFamily="34" charset="0"/>
            </a:endParaRPr>
          </a:p>
          <a:p>
            <a:pPr algn="l" eaLnBrk="1" fontAlgn="auto" hangingPunct="1">
              <a:lnSpc>
                <a:spcPts val="2200"/>
              </a:lnSpc>
              <a:spcAft>
                <a:spcPts val="0"/>
              </a:spcAft>
              <a:defRPr/>
            </a:pPr>
            <a:r>
              <a:rPr lang="en-US" sz="1800" dirty="0" smtClean="0">
                <a:solidFill>
                  <a:schemeClr val="tx1"/>
                </a:solidFill>
                <a:latin typeface="Arial" pitchFamily="34" charset="0"/>
                <a:cs typeface="Arial" pitchFamily="34" charset="0"/>
              </a:rPr>
              <a:t>To post a question in the </a:t>
            </a:r>
            <a:r>
              <a:rPr lang="en-US" sz="1800" b="1" dirty="0" smtClean="0">
                <a:solidFill>
                  <a:srgbClr val="0070C0"/>
                </a:solidFill>
                <a:latin typeface="Arial" pitchFamily="34" charset="0"/>
                <a:cs typeface="Arial" pitchFamily="34" charset="0"/>
              </a:rPr>
              <a:t>Discussion Forum</a:t>
            </a:r>
            <a:r>
              <a:rPr lang="en-US" sz="1800" dirty="0" smtClean="0">
                <a:solidFill>
                  <a:schemeClr val="tx1"/>
                </a:solidFill>
                <a:latin typeface="Arial" pitchFamily="34" charset="0"/>
                <a:cs typeface="Arial" pitchFamily="34" charset="0"/>
              </a:rPr>
              <a:t>, follow these directions: </a:t>
            </a:r>
          </a:p>
          <a:p>
            <a:pPr marL="342900" indent="-342900" algn="l" eaLnBrk="1" fontAlgn="auto" hangingPunct="1">
              <a:lnSpc>
                <a:spcPts val="2000"/>
              </a:lnSpc>
              <a:spcBef>
                <a:spcPts val="600"/>
              </a:spcBef>
              <a:spcAft>
                <a:spcPts val="0"/>
              </a:spcAft>
              <a:buFont typeface="Arial" panose="020B0604020202020204" pitchFamily="34" charset="0"/>
              <a:buAutoNum type="arabicPeriod"/>
              <a:defRPr/>
            </a:pPr>
            <a:r>
              <a:rPr lang="en-US" sz="1800" dirty="0" smtClean="0">
                <a:solidFill>
                  <a:schemeClr val="tx1"/>
                </a:solidFill>
                <a:latin typeface="Arial" pitchFamily="34" charset="0"/>
                <a:cs typeface="Arial" pitchFamily="34" charset="0"/>
              </a:rPr>
              <a:t>If you are a Network member, log in to your </a:t>
            </a:r>
            <a:r>
              <a:rPr lang="en-US" sz="1800" b="1" dirty="0" smtClean="0">
                <a:solidFill>
                  <a:srgbClr val="0070C0"/>
                </a:solidFill>
                <a:latin typeface="Arial" pitchFamily="34" charset="0"/>
                <a:cs typeface="Arial" pitchFamily="34" charset="0"/>
              </a:rPr>
              <a:t>AsthmaCommunityNetwork.org</a:t>
            </a:r>
            <a:r>
              <a:rPr lang="en-US" sz="1800" dirty="0" smtClean="0">
                <a:solidFill>
                  <a:schemeClr val="tx1"/>
                </a:solidFill>
                <a:latin typeface="Arial" pitchFamily="34" charset="0"/>
                <a:cs typeface="Arial" pitchFamily="34" charset="0"/>
              </a:rPr>
              <a:t> account. </a:t>
            </a:r>
          </a:p>
          <a:p>
            <a:pPr marL="342900" indent="-342900" algn="l" eaLnBrk="1" fontAlgn="auto" hangingPunct="1">
              <a:spcBef>
                <a:spcPts val="600"/>
              </a:spcBef>
              <a:spcAft>
                <a:spcPts val="0"/>
              </a:spcAft>
              <a:defRPr/>
            </a:pPr>
            <a:endParaRPr lang="en-US" sz="1800" dirty="0" smtClean="0">
              <a:solidFill>
                <a:schemeClr val="tx1"/>
              </a:solidFill>
              <a:latin typeface="Arial" pitchFamily="34" charset="0"/>
              <a:cs typeface="Arial" pitchFamily="34" charset="0"/>
            </a:endParaRPr>
          </a:p>
          <a:p>
            <a:pPr marL="342900" indent="-342900" algn="l" eaLnBrk="1" fontAlgn="auto" hangingPunct="1">
              <a:spcBef>
                <a:spcPts val="600"/>
              </a:spcBef>
              <a:spcAft>
                <a:spcPts val="0"/>
              </a:spcAft>
              <a:defRPr/>
            </a:pPr>
            <a:endParaRPr lang="en-US" sz="1800" dirty="0" smtClean="0">
              <a:solidFill>
                <a:schemeClr val="tx1"/>
              </a:solidFill>
              <a:latin typeface="Arial" pitchFamily="34" charset="0"/>
              <a:cs typeface="Arial" pitchFamily="34" charset="0"/>
            </a:endParaRPr>
          </a:p>
          <a:p>
            <a:pPr marL="342900" indent="-342900" algn="l" eaLnBrk="1" fontAlgn="auto" hangingPunct="1">
              <a:spcBef>
                <a:spcPts val="600"/>
              </a:spcBef>
              <a:spcAft>
                <a:spcPts val="0"/>
              </a:spcAft>
              <a:defRPr/>
            </a:pPr>
            <a:r>
              <a:rPr lang="en-US" sz="1800" dirty="0" smtClean="0">
                <a:solidFill>
                  <a:schemeClr val="tx1"/>
                </a:solidFill>
                <a:latin typeface="Arial" pitchFamily="34" charset="0"/>
                <a:cs typeface="Arial" pitchFamily="34" charset="0"/>
              </a:rPr>
              <a:t>      </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Click on the “</a:t>
            </a:r>
            <a:r>
              <a:rPr lang="en-US" sz="1800" b="1" dirty="0" smtClean="0">
                <a:solidFill>
                  <a:srgbClr val="0070C0"/>
                </a:solidFill>
                <a:latin typeface="Arial" pitchFamily="34" charset="0"/>
                <a:cs typeface="Arial" pitchFamily="34" charset="0"/>
              </a:rPr>
              <a:t>Discussion Forum</a:t>
            </a:r>
            <a:r>
              <a:rPr lang="en-US" sz="1800" dirty="0" smtClean="0">
                <a:solidFill>
                  <a:schemeClr val="tx1"/>
                </a:solidFill>
                <a:latin typeface="Arial" pitchFamily="34" charset="0"/>
                <a:cs typeface="Arial" pitchFamily="34" charset="0"/>
              </a:rPr>
              <a:t>” button on the home page.</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Click on the “</a:t>
            </a:r>
            <a:r>
              <a:rPr lang="en-US" sz="1800" b="1" dirty="0" smtClean="0">
                <a:solidFill>
                  <a:srgbClr val="0070C0"/>
                </a:solidFill>
                <a:latin typeface="Arial" pitchFamily="34" charset="0"/>
                <a:cs typeface="Arial" pitchFamily="34" charset="0"/>
              </a:rPr>
              <a:t>Live Online Q&amp;A for 5/16/17 Webinar</a:t>
            </a:r>
            <a:r>
              <a:rPr lang="en-US" sz="1800" dirty="0" smtClean="0">
                <a:solidFill>
                  <a:schemeClr val="tx1"/>
                </a:solidFill>
                <a:latin typeface="Arial" pitchFamily="34" charset="0"/>
                <a:cs typeface="Arial" pitchFamily="34" charset="0"/>
              </a:rPr>
              <a:t>” link. </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Click on the “</a:t>
            </a:r>
            <a:r>
              <a:rPr lang="en-US" sz="1800" b="1" dirty="0" smtClean="0">
                <a:solidFill>
                  <a:srgbClr val="0070C0"/>
                </a:solidFill>
                <a:latin typeface="Arial" pitchFamily="34" charset="0"/>
                <a:cs typeface="Arial" pitchFamily="34" charset="0"/>
              </a:rPr>
              <a:t>Post to the Forum</a:t>
            </a:r>
            <a:r>
              <a:rPr lang="en-US" sz="1800" dirty="0" smtClean="0">
                <a:solidFill>
                  <a:schemeClr val="tx1"/>
                </a:solidFill>
                <a:latin typeface="Arial" pitchFamily="34" charset="0"/>
                <a:cs typeface="Arial" pitchFamily="34" charset="0"/>
              </a:rPr>
              <a:t>” link to post your question. </a:t>
            </a:r>
          </a:p>
          <a:p>
            <a:pPr marL="342900" indent="-342900" algn="l" eaLnBrk="1" fontAlgn="auto" hangingPunct="1">
              <a:lnSpc>
                <a:spcPts val="2000"/>
              </a:lnSpc>
              <a:spcBef>
                <a:spcPts val="600"/>
              </a:spcBef>
              <a:spcAft>
                <a:spcPts val="0"/>
              </a:spcAft>
              <a:buFont typeface="Arial" panose="020B0604020202020204" pitchFamily="34" charset="0"/>
              <a:buAutoNum type="arabicPeriod" startAt="2"/>
              <a:defRPr/>
            </a:pPr>
            <a:r>
              <a:rPr lang="en-US" sz="1800" dirty="0" smtClean="0">
                <a:solidFill>
                  <a:schemeClr val="tx1"/>
                </a:solidFill>
                <a:latin typeface="Arial" pitchFamily="34" charset="0"/>
                <a:cs typeface="Arial" pitchFamily="34" charset="0"/>
              </a:rPr>
              <a:t>Enter your question and click the “</a:t>
            </a:r>
            <a:r>
              <a:rPr lang="en-US" sz="1800" b="1" dirty="0" smtClean="0">
                <a:solidFill>
                  <a:srgbClr val="0070C0"/>
                </a:solidFill>
                <a:latin typeface="Arial" pitchFamily="34" charset="0"/>
                <a:cs typeface="Arial" pitchFamily="34" charset="0"/>
              </a:rPr>
              <a:t>Save</a:t>
            </a:r>
            <a:r>
              <a:rPr lang="en-US" sz="1800" dirty="0" smtClean="0">
                <a:solidFill>
                  <a:schemeClr val="tx1"/>
                </a:solidFill>
                <a:latin typeface="Arial" pitchFamily="34" charset="0"/>
                <a:cs typeface="Arial" pitchFamily="34" charset="0"/>
              </a:rPr>
              <a:t>” button at the bottom of the page. </a:t>
            </a:r>
          </a:p>
        </p:txBody>
      </p:sp>
      <p:sp>
        <p:nvSpPr>
          <p:cNvPr id="4" name="Title 1"/>
          <p:cNvSpPr txBox="1">
            <a:spLocks/>
          </p:cNvSpPr>
          <p:nvPr/>
        </p:nvSpPr>
        <p:spPr>
          <a:xfrm>
            <a:off x="671513" y="442913"/>
            <a:ext cx="8229600" cy="1219200"/>
          </a:xfrm>
          <a:prstGeom prst="rect">
            <a:avLst/>
          </a:prstGeom>
        </p:spPr>
        <p:txBody>
          <a:bodyPr anchor="ctr">
            <a:normAutofit fontScale="37500" lnSpcReduction="20000"/>
          </a:bodyPr>
          <a:lstStyle/>
          <a:p>
            <a:pPr algn="ctr" fontAlgn="auto">
              <a:spcBef>
                <a:spcPts val="0"/>
              </a:spcBef>
              <a:spcAft>
                <a:spcPts val="0"/>
              </a:spcAft>
              <a:defRPr/>
            </a:pPr>
            <a:r>
              <a:rPr lang="en-US" sz="8000" b="1" dirty="0">
                <a:solidFill>
                  <a:srgbClr val="0070C0"/>
                </a:solidFill>
                <a:latin typeface="Calibri"/>
              </a:rPr>
              <a:t>Question &amp; Answer Session on </a:t>
            </a:r>
          </a:p>
          <a:p>
            <a:pPr algn="ctr" fontAlgn="auto">
              <a:spcBef>
                <a:spcPts val="0"/>
              </a:spcBef>
              <a:spcAft>
                <a:spcPts val="0"/>
              </a:spcAft>
              <a:defRPr/>
            </a:pPr>
            <a:r>
              <a:rPr lang="en-US" sz="8000" b="1" dirty="0">
                <a:solidFill>
                  <a:srgbClr val="0070C0"/>
                </a:solidFill>
                <a:latin typeface="Calibri"/>
              </a:rPr>
              <a:t>AsthmaCommunityNetwork.org Discussion Forum</a:t>
            </a:r>
            <a:r>
              <a:rPr lang="en-US" sz="8000" b="1" dirty="0">
                <a:solidFill>
                  <a:prstClr val="black"/>
                </a:solidFill>
                <a:latin typeface="Calibri"/>
              </a:rPr>
              <a:t> </a:t>
            </a:r>
            <a:r>
              <a:rPr lang="en-US" sz="4400" dirty="0">
                <a:solidFill>
                  <a:prstClr val="black"/>
                </a:solidFill>
                <a:latin typeface="Calibri"/>
              </a:rPr>
              <a:t> </a:t>
            </a:r>
            <a:br>
              <a:rPr lang="en-US" sz="4400" dirty="0">
                <a:solidFill>
                  <a:prstClr val="black"/>
                </a:solidFill>
                <a:latin typeface="Calibri"/>
              </a:rPr>
            </a:br>
            <a:endParaRPr lang="en-US" sz="4400" dirty="0">
              <a:solidFill>
                <a:prstClr val="black"/>
              </a:solidFill>
              <a:latin typeface="Calibri"/>
            </a:endParaRPr>
          </a:p>
        </p:txBody>
      </p:sp>
      <p:sp>
        <p:nvSpPr>
          <p:cNvPr id="23557" name="TextBox 10"/>
          <p:cNvSpPr txBox="1">
            <a:spLocks noChangeArrowheads="1"/>
          </p:cNvSpPr>
          <p:nvPr/>
        </p:nvSpPr>
        <p:spPr bwMode="auto">
          <a:xfrm>
            <a:off x="585787" y="3836988"/>
            <a:ext cx="7896225" cy="831850"/>
          </a:xfrm>
          <a:prstGeom prst="rect">
            <a:avLst/>
          </a:prstGeom>
          <a:solidFill>
            <a:schemeClr val="accent3">
              <a:lumMod val="20000"/>
              <a:lumOff val="80000"/>
            </a:schemeClr>
          </a:solidFill>
          <a:ln w="15875">
            <a:solidFill>
              <a:schemeClr val="accent1"/>
            </a:solidFill>
            <a:miter lim="800000"/>
            <a:headEnd/>
            <a:tailEnd/>
          </a:ln>
        </p:spPr>
        <p:txBody>
          <a:bodyPr>
            <a:spAutoFit/>
          </a:bodyPr>
          <a:lstStyle/>
          <a:p>
            <a:pPr>
              <a:defRPr/>
            </a:pPr>
            <a:r>
              <a:rPr lang="en-US" sz="1600" dirty="0">
                <a:solidFill>
                  <a:prstClr val="black"/>
                </a:solidFill>
                <a:cs typeface="Arial" pitchFamily="34" charset="0"/>
              </a:rPr>
              <a:t> </a:t>
            </a:r>
            <a:r>
              <a:rPr lang="en-US" sz="1600" b="1" i="1" dirty="0">
                <a:solidFill>
                  <a:prstClr val="black"/>
                </a:solidFill>
                <a:cs typeface="Arial" pitchFamily="34" charset="0"/>
              </a:rPr>
              <a:t>Not a member? </a:t>
            </a:r>
            <a:r>
              <a:rPr lang="en-US" sz="1600" i="1" dirty="0">
                <a:solidFill>
                  <a:prstClr val="black"/>
                </a:solidFill>
                <a:cs typeface="Arial" pitchFamily="34" charset="0"/>
              </a:rPr>
              <a:t>Create an account at </a:t>
            </a:r>
            <a:r>
              <a:rPr lang="en-US" sz="1600" b="1" i="1" dirty="0">
                <a:solidFill>
                  <a:srgbClr val="0070C0"/>
                </a:solidFill>
                <a:cs typeface="Arial" pitchFamily="34" charset="0"/>
              </a:rPr>
              <a:t>AsthmaCommunityNetwork.org</a:t>
            </a:r>
            <a:r>
              <a:rPr lang="en-US" sz="1600" i="1" dirty="0">
                <a:solidFill>
                  <a:prstClr val="black"/>
                </a:solidFill>
                <a:cs typeface="Arial" pitchFamily="34" charset="0"/>
              </a:rPr>
              <a:t> by clicking the “</a:t>
            </a:r>
            <a:r>
              <a:rPr lang="en-US" sz="1600" b="1" i="1" dirty="0">
                <a:solidFill>
                  <a:srgbClr val="0070C0"/>
                </a:solidFill>
                <a:cs typeface="Arial" pitchFamily="34" charset="0"/>
              </a:rPr>
              <a:t>Join Now</a:t>
            </a:r>
            <a:r>
              <a:rPr lang="en-US" sz="1600" i="1" dirty="0">
                <a:solidFill>
                  <a:prstClr val="black"/>
                </a:solidFill>
                <a:cs typeface="Arial" pitchFamily="34" charset="0"/>
              </a:rPr>
              <a:t>” link at the top of the page. Your account will be approved momentarily and you can begin posting questions. </a:t>
            </a:r>
            <a:endParaRPr lang="en-US" sz="1600" dirty="0">
              <a:solidFill>
                <a:prstClr val="black"/>
              </a:solidFill>
              <a:cs typeface="Arial" pitchFamily="34" charset="0"/>
            </a:endParaRPr>
          </a:p>
        </p:txBody>
      </p:sp>
    </p:spTree>
    <p:extLst>
      <p:ext uri="{BB962C8B-B14F-4D97-AF65-F5344CB8AC3E}">
        <p14:creationId xmlns:p14="http://schemas.microsoft.com/office/powerpoint/2010/main" val="2473818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3600" b="1" dirty="0">
                <a:solidFill>
                  <a:srgbClr val="0070C0"/>
                </a:solidFill>
                <a:latin typeface="Arial" panose="020B0604020202020204" pitchFamily="34" charset="0"/>
                <a:cs typeface="Arial" panose="020B0604020202020204" pitchFamily="34" charset="0"/>
              </a:rPr>
              <a:t>Learning Objectives </a:t>
            </a:r>
          </a:p>
        </p:txBody>
      </p:sp>
      <p:sp>
        <p:nvSpPr>
          <p:cNvPr id="3" name="Content Placeholder 2"/>
          <p:cNvSpPr>
            <a:spLocks noGrp="1"/>
          </p:cNvSpPr>
          <p:nvPr>
            <p:ph idx="1"/>
          </p:nvPr>
        </p:nvSpPr>
        <p:spPr/>
        <p:txBody>
          <a:bodyPr rtlCol="0">
            <a:normAutofit/>
          </a:bodyPr>
          <a:lstStyle/>
          <a:p>
            <a:pPr lvl="0"/>
            <a:r>
              <a:rPr lang="en-US" sz="2200" dirty="0" smtClean="0">
                <a:latin typeface="Arial" panose="020B0604020202020204" pitchFamily="34" charset="0"/>
                <a:cs typeface="Arial" panose="020B0604020202020204" pitchFamily="34" charset="0"/>
              </a:rPr>
              <a:t>Hear </a:t>
            </a:r>
            <a:r>
              <a:rPr lang="en-US" sz="2200" dirty="0">
                <a:latin typeface="Arial" panose="020B0604020202020204" pitchFamily="34" charset="0"/>
                <a:cs typeface="Arial" panose="020B0604020202020204" pitchFamily="34" charset="0"/>
              </a:rPr>
              <a:t>strategies from the 2017 National Environmental Leadership Award in Asthma Management winners on how to build a successful integrated asthma care system tailored to a specific population.</a:t>
            </a:r>
          </a:p>
          <a:p>
            <a:pPr lvl="0"/>
            <a:r>
              <a:rPr lang="en-US" sz="2200" dirty="0">
                <a:latin typeface="Arial" panose="020B0604020202020204" pitchFamily="34" charset="0"/>
                <a:cs typeface="Arial" panose="020B0604020202020204" pitchFamily="34" charset="0"/>
              </a:rPr>
              <a:t>Learn new approaches to </a:t>
            </a:r>
            <a:r>
              <a:rPr lang="en-US" sz="2200" dirty="0" smtClean="0">
                <a:latin typeface="Arial" panose="020B0604020202020204" pitchFamily="34" charset="0"/>
                <a:cs typeface="Arial" panose="020B0604020202020204" pitchFamily="34" charset="0"/>
              </a:rPr>
              <a:t>addressing </a:t>
            </a:r>
            <a:r>
              <a:rPr lang="en-US" sz="2200" dirty="0">
                <a:latin typeface="Arial" panose="020B0604020202020204" pitchFamily="34" charset="0"/>
                <a:cs typeface="Arial" panose="020B0604020202020204" pitchFamily="34" charset="0"/>
              </a:rPr>
              <a:t>asthma triggers, </a:t>
            </a:r>
            <a:r>
              <a:rPr lang="en-US" sz="2200" dirty="0" smtClean="0">
                <a:latin typeface="Arial" panose="020B0604020202020204" pitchFamily="34" charset="0"/>
                <a:cs typeface="Arial" panose="020B0604020202020204" pitchFamily="34" charset="0"/>
              </a:rPr>
              <a:t>improving health </a:t>
            </a:r>
            <a:r>
              <a:rPr lang="en-US" sz="2200" dirty="0">
                <a:latin typeface="Arial" panose="020B0604020202020204" pitchFamily="34" charset="0"/>
                <a:cs typeface="Arial" panose="020B0604020202020204" pitchFamily="34" charset="0"/>
              </a:rPr>
              <a:t>outcomes in disparate populations and </a:t>
            </a:r>
            <a:r>
              <a:rPr lang="en-US" sz="2200" dirty="0" smtClean="0">
                <a:latin typeface="Arial" panose="020B0604020202020204" pitchFamily="34" charset="0"/>
                <a:cs typeface="Arial" panose="020B0604020202020204" pitchFamily="34" charset="0"/>
              </a:rPr>
              <a:t>helping </a:t>
            </a:r>
            <a:r>
              <a:rPr lang="en-US" sz="2200" dirty="0">
                <a:latin typeface="Arial" panose="020B0604020202020204" pitchFamily="34" charset="0"/>
                <a:cs typeface="Arial" panose="020B0604020202020204" pitchFamily="34" charset="0"/>
              </a:rPr>
              <a:t>increase patient access to health services. </a:t>
            </a:r>
          </a:p>
          <a:p>
            <a:pPr lvl="0"/>
            <a:r>
              <a:rPr lang="en-US" sz="2200" dirty="0">
                <a:latin typeface="Arial" panose="020B0604020202020204" pitchFamily="34" charset="0"/>
                <a:cs typeface="Arial" panose="020B0604020202020204" pitchFamily="34" charset="0"/>
              </a:rPr>
              <a:t>Learn best practices for establishing scalable, high-performing community partnerships that address gaps in care.</a:t>
            </a:r>
          </a:p>
          <a:p>
            <a:r>
              <a:rPr lang="en-US" sz="2200" dirty="0">
                <a:latin typeface="Arial" panose="020B0604020202020204" pitchFamily="34" charset="0"/>
                <a:cs typeface="Arial" panose="020B0604020202020204" pitchFamily="34" charset="0"/>
              </a:rPr>
              <a:t>Understand how to effectively track and utilize program data as a tool for strategic planning, program </a:t>
            </a:r>
            <a:r>
              <a:rPr lang="en-US" sz="2200" dirty="0" smtClean="0">
                <a:latin typeface="Arial" panose="020B0604020202020204" pitchFamily="34" charset="0"/>
                <a:cs typeface="Arial" panose="020B0604020202020204" pitchFamily="34" charset="0"/>
              </a:rPr>
              <a:t>evaluation </a:t>
            </a:r>
            <a:r>
              <a:rPr lang="en-US" sz="2200" dirty="0">
                <a:latin typeface="Arial" panose="020B0604020202020204" pitchFamily="34" charset="0"/>
                <a:cs typeface="Arial" panose="020B0604020202020204" pitchFamily="34" charset="0"/>
              </a:rPr>
              <a:t>and funding</a:t>
            </a:r>
          </a:p>
        </p:txBody>
      </p:sp>
    </p:spTree>
    <p:extLst>
      <p:ext uri="{BB962C8B-B14F-4D97-AF65-F5344CB8AC3E}">
        <p14:creationId xmlns:p14="http://schemas.microsoft.com/office/powerpoint/2010/main" val="1962467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4500" y="264786"/>
            <a:ext cx="8229600" cy="1143000"/>
          </a:xfrm>
        </p:spPr>
        <p:txBody>
          <a:bodyPr/>
          <a:lstStyle/>
          <a:p>
            <a:r>
              <a:rPr lang="en-US" altLang="en-US" sz="3600" b="1" dirty="0" smtClean="0">
                <a:solidFill>
                  <a:srgbClr val="0070C0"/>
                </a:solidFill>
                <a:latin typeface="Arial" panose="020B0604020202020204" pitchFamily="34" charset="0"/>
                <a:cs typeface="Arial" panose="020B0604020202020204" pitchFamily="34" charset="0"/>
              </a:rPr>
              <a:t>Polling Question 1</a:t>
            </a:r>
          </a:p>
        </p:txBody>
      </p:sp>
      <p:graphicFrame>
        <p:nvGraphicFramePr>
          <p:cNvPr id="5" name="Chart 4"/>
          <p:cNvGraphicFramePr>
            <a:graphicFrameLocks/>
          </p:cNvGraphicFramePr>
          <p:nvPr/>
        </p:nvGraphicFramePr>
        <p:xfrm>
          <a:off x="563671" y="2220238"/>
          <a:ext cx="7891397" cy="428077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a:spLocks noGrp="1"/>
          </p:cNvSpPr>
          <p:nvPr>
            <p:ph idx="1"/>
          </p:nvPr>
        </p:nvSpPr>
        <p:spPr>
          <a:xfrm>
            <a:off x="444500" y="1963738"/>
            <a:ext cx="8229600" cy="3697287"/>
          </a:xfrm>
        </p:spPr>
        <p:txBody>
          <a:bodyPr/>
          <a:lstStyle/>
          <a:p>
            <a:pPr marL="0" indent="0">
              <a:buFont typeface="Arial" charset="0"/>
              <a:buNone/>
              <a:defRPr/>
            </a:pPr>
            <a:r>
              <a:rPr lang="en-US" sz="2800" b="1" dirty="0" smtClean="0">
                <a:latin typeface="Arial" panose="020B0604020202020204" pitchFamily="34" charset="0"/>
                <a:cs typeface="Arial" panose="020B0604020202020204" pitchFamily="34" charset="0"/>
              </a:rPr>
              <a:t>What type of organization do you represent? </a:t>
            </a: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0" indent="0">
              <a:buFont typeface="Arial" charset="0"/>
              <a:buNone/>
              <a:defRPr/>
            </a:pPr>
            <a:endParaRPr lang="en-US" sz="2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Government </a:t>
            </a:r>
            <a:r>
              <a:rPr lang="en-US" sz="2800" dirty="0">
                <a:latin typeface="Arial" panose="020B0604020202020204" pitchFamily="34" charset="0"/>
                <a:cs typeface="Arial" panose="020B0604020202020204" pitchFamily="34" charset="0"/>
              </a:rPr>
              <a:t>agency </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Health </a:t>
            </a:r>
            <a:r>
              <a:rPr lang="en-US" sz="2800" dirty="0">
                <a:latin typeface="Arial" panose="020B0604020202020204" pitchFamily="34" charset="0"/>
                <a:cs typeface="Arial" panose="020B0604020202020204" pitchFamily="34" charset="0"/>
              </a:rPr>
              <a:t>care </a:t>
            </a:r>
            <a:r>
              <a:rPr lang="en-US" sz="2800" dirty="0" smtClean="0">
                <a:latin typeface="Arial" panose="020B0604020202020204" pitchFamily="34" charset="0"/>
                <a:cs typeface="Arial" panose="020B0604020202020204" pitchFamily="34" charset="0"/>
              </a:rPr>
              <a:t>provider</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Health plan</a:t>
            </a:r>
            <a:endParaRPr lang="en-US" sz="2800" dirty="0">
              <a:latin typeface="Arial" panose="020B0604020202020204" pitchFamily="34" charset="0"/>
              <a:cs typeface="Arial" panose="020B0604020202020204" pitchFamily="34" charset="0"/>
            </a:endParaRP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Community-based </a:t>
            </a:r>
            <a:r>
              <a:rPr lang="en-US" sz="2800" dirty="0">
                <a:latin typeface="Arial" panose="020B0604020202020204" pitchFamily="34" charset="0"/>
                <a:cs typeface="Arial" panose="020B0604020202020204" pitchFamily="34" charset="0"/>
              </a:rPr>
              <a:t>program</a:t>
            </a:r>
          </a:p>
          <a:p>
            <a:pPr marL="514350" indent="-514350">
              <a:buFont typeface="+mj-lt"/>
              <a:buAutoNum type="arabicPeriod"/>
              <a:defRPr/>
            </a:pPr>
            <a:r>
              <a:rPr lang="en-US" sz="2800" dirty="0" smtClean="0">
                <a:latin typeface="Arial" panose="020B0604020202020204" pitchFamily="34" charset="0"/>
                <a:cs typeface="Arial" panose="020B0604020202020204" pitchFamily="34" charset="0"/>
              </a:rPr>
              <a:t>Other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502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44500" y="1641766"/>
            <a:ext cx="8229600" cy="3697287"/>
          </a:xfrm>
        </p:spPr>
        <p:txBody>
          <a:bodyPr/>
          <a:lstStyle/>
          <a:p>
            <a:pPr marL="0" indent="0">
              <a:buFont typeface="Arial" charset="0"/>
              <a:buNone/>
              <a:defRPr/>
            </a:pPr>
            <a:r>
              <a:rPr lang="en-US" sz="2800" b="1" dirty="0">
                <a:latin typeface="Arial" panose="020B0604020202020204" pitchFamily="34" charset="0"/>
                <a:cs typeface="Arial" panose="020B0604020202020204" pitchFamily="34" charset="0"/>
              </a:rPr>
              <a:t>What strategies does your program currently use to address asthma disparities?</a:t>
            </a: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0" indent="0">
              <a:buFont typeface="Arial" charset="0"/>
              <a:buNone/>
              <a:defRPr/>
            </a:pPr>
            <a:endParaRPr lang="en-US" sz="200" dirty="0">
              <a:latin typeface="Arial" panose="020B0604020202020204" pitchFamily="34" charset="0"/>
              <a:cs typeface="Arial" panose="020B0604020202020204" pitchFamily="34" charset="0"/>
            </a:endParaRPr>
          </a:p>
          <a:p>
            <a:pPr marL="514350" indent="-514350">
              <a:buFont typeface="+mj-lt"/>
              <a:buAutoNum type="arabicPeriod"/>
              <a:defRPr/>
            </a:pPr>
            <a:r>
              <a:rPr lang="en-US" sz="2800" dirty="0">
                <a:latin typeface="Arial" panose="020B0604020202020204" pitchFamily="34" charset="0"/>
                <a:cs typeface="Arial" panose="020B0604020202020204" pitchFamily="34" charset="0"/>
              </a:rPr>
              <a:t>Home visit programs to address indoor triggers</a:t>
            </a:r>
          </a:p>
          <a:p>
            <a:pPr marL="514350" indent="-514350">
              <a:buFont typeface="+mj-lt"/>
              <a:buAutoNum type="arabicPeriod"/>
              <a:defRPr/>
            </a:pPr>
            <a:r>
              <a:rPr lang="en-US" sz="2800" dirty="0">
                <a:latin typeface="Arial" panose="020B0604020202020204" pitchFamily="34" charset="0"/>
                <a:cs typeface="Arial" panose="020B0604020202020204" pitchFamily="34" charset="0"/>
              </a:rPr>
              <a:t>Building partnerships with other community programs to expand care services</a:t>
            </a:r>
          </a:p>
          <a:p>
            <a:pPr marL="514350" indent="-514350">
              <a:buFont typeface="+mj-lt"/>
              <a:buAutoNum type="arabicPeriod"/>
              <a:defRPr/>
            </a:pPr>
            <a:r>
              <a:rPr lang="en-US" sz="2800" dirty="0">
                <a:latin typeface="Arial" panose="020B0604020202020204" pitchFamily="34" charset="0"/>
                <a:cs typeface="Arial" panose="020B0604020202020204" pitchFamily="34" charset="0"/>
              </a:rPr>
              <a:t>Tracking data to identify opportunities for closing gaps in care</a:t>
            </a:r>
          </a:p>
          <a:p>
            <a:pPr marL="514350" indent="-514350">
              <a:buFont typeface="+mj-lt"/>
              <a:buAutoNum type="arabicPeriod"/>
              <a:defRPr/>
            </a:pPr>
            <a:r>
              <a:rPr lang="en-US" sz="2800" dirty="0">
                <a:latin typeface="Arial" panose="020B0604020202020204" pitchFamily="34" charset="0"/>
                <a:cs typeface="Arial" panose="020B0604020202020204" pitchFamily="34" charset="0"/>
              </a:rPr>
              <a:t>Other</a:t>
            </a:r>
          </a:p>
        </p:txBody>
      </p:sp>
      <p:sp>
        <p:nvSpPr>
          <p:cNvPr id="7" name="Title 1"/>
          <p:cNvSpPr>
            <a:spLocks noGrp="1"/>
          </p:cNvSpPr>
          <p:nvPr>
            <p:ph type="title"/>
          </p:nvPr>
        </p:nvSpPr>
        <p:spPr>
          <a:xfrm>
            <a:off x="444500" y="264786"/>
            <a:ext cx="8229600" cy="1143000"/>
          </a:xfrm>
        </p:spPr>
        <p:txBody>
          <a:bodyPr/>
          <a:lstStyle/>
          <a:p>
            <a:r>
              <a:rPr lang="en-US" altLang="en-US" sz="3600" b="1" dirty="0">
                <a:solidFill>
                  <a:srgbClr val="0070C0"/>
                </a:solidFill>
                <a:latin typeface="Arial" panose="020B0604020202020204" pitchFamily="34" charset="0"/>
                <a:cs typeface="Arial" panose="020B0604020202020204" pitchFamily="34" charset="0"/>
              </a:rPr>
              <a:t>Polling Question 2</a:t>
            </a:r>
          </a:p>
        </p:txBody>
      </p:sp>
    </p:spTree>
    <p:extLst>
      <p:ext uri="{BB962C8B-B14F-4D97-AF65-F5344CB8AC3E}">
        <p14:creationId xmlns:p14="http://schemas.microsoft.com/office/powerpoint/2010/main" val="254400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9244" y="1266825"/>
            <a:ext cx="5781855" cy="5349815"/>
          </a:xfrm>
        </p:spPr>
        <p:txBody>
          <a:bodyPr rtlCol="0">
            <a:normAutofit/>
          </a:bodyPr>
          <a:lstStyle/>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It is the Nation’s highest honor for exceptional asthma management programs.</a:t>
            </a:r>
          </a:p>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The goal </a:t>
            </a:r>
            <a:r>
              <a:rPr lang="en-US" sz="2400" dirty="0">
                <a:latin typeface="Arial" pitchFamily="34" charset="0"/>
                <a:cs typeface="Arial" pitchFamily="34" charset="0"/>
              </a:rPr>
              <a:t>of the Awards program is to showcase </a:t>
            </a:r>
            <a:r>
              <a:rPr lang="en-US" sz="2400" dirty="0" smtClean="0">
                <a:latin typeface="Arial" pitchFamily="34" charset="0"/>
                <a:cs typeface="Arial" pitchFamily="34" charset="0"/>
              </a:rPr>
              <a:t>best practices in </a:t>
            </a:r>
            <a:r>
              <a:rPr lang="en-US" sz="2400" dirty="0">
                <a:latin typeface="Arial" pitchFamily="34" charset="0"/>
                <a:cs typeface="Arial" pitchFamily="34" charset="0"/>
              </a:rPr>
              <a:t>asthma care and </a:t>
            </a:r>
            <a:r>
              <a:rPr lang="en-US" sz="2400" dirty="0" smtClean="0">
                <a:latin typeface="Arial" pitchFamily="34" charset="0"/>
                <a:cs typeface="Arial" pitchFamily="34" charset="0"/>
              </a:rPr>
              <a:t>management.</a:t>
            </a:r>
          </a:p>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To be eligible, applicants must use </a:t>
            </a:r>
            <a:r>
              <a:rPr lang="en-US" sz="2400" dirty="0">
                <a:latin typeface="Arial" pitchFamily="34" charset="0"/>
                <a:cs typeface="Arial" pitchFamily="34" charset="0"/>
              </a:rPr>
              <a:t>t</a:t>
            </a:r>
            <a:r>
              <a:rPr lang="en-US" sz="2400" dirty="0" smtClean="0">
                <a:latin typeface="Arial" pitchFamily="34" charset="0"/>
                <a:cs typeface="Arial" pitchFamily="34" charset="0"/>
              </a:rPr>
              <a:t>he National Institutes of Health (NIH) </a:t>
            </a:r>
            <a:r>
              <a:rPr lang="en-US" sz="2400" i="1" dirty="0" smtClean="0">
                <a:latin typeface="Arial" pitchFamily="34" charset="0"/>
                <a:cs typeface="Arial" pitchFamily="34" charset="0"/>
              </a:rPr>
              <a:t>Expert Panel Report 3 (EPR-3): Guidelines for the Diagnosis and Management of Asthma</a:t>
            </a:r>
            <a:r>
              <a:rPr lang="en-US" sz="2400" dirty="0" smtClean="0">
                <a:latin typeface="Arial" pitchFamily="34" charset="0"/>
                <a:cs typeface="Arial" pitchFamily="34" charset="0"/>
              </a:rPr>
              <a:t>.</a:t>
            </a:r>
          </a:p>
          <a:p>
            <a:pPr marL="457200" indent="-457200" eaLnBrk="1" fontAlgn="auto" hangingPunct="1">
              <a:lnSpc>
                <a:spcPts val="2700"/>
              </a:lnSpc>
              <a:spcBef>
                <a:spcPts val="300"/>
              </a:spcBef>
              <a:spcAft>
                <a:spcPts val="600"/>
              </a:spcAft>
              <a:buFont typeface="+mj-lt"/>
              <a:buAutoNum type="arabicPeriod"/>
              <a:defRPr/>
            </a:pPr>
            <a:r>
              <a:rPr lang="en-US" sz="2400" dirty="0" smtClean="0">
                <a:latin typeface="Arial" pitchFamily="34" charset="0"/>
                <a:cs typeface="Arial" pitchFamily="34" charset="0"/>
              </a:rPr>
              <a:t>Join the Hall of Fame: </a:t>
            </a:r>
            <a:r>
              <a:rPr lang="en-US" sz="2400" dirty="0">
                <a:latin typeface="Arial" pitchFamily="34" charset="0"/>
                <a:cs typeface="Arial" pitchFamily="34" charset="0"/>
              </a:rPr>
              <a:t>A</a:t>
            </a:r>
            <a:r>
              <a:rPr lang="en-US" sz="2400" dirty="0" smtClean="0">
                <a:latin typeface="Arial" pitchFamily="34" charset="0"/>
                <a:cs typeface="Arial" pitchFamily="34" charset="0"/>
              </a:rPr>
              <a:t>pply in 2018! </a:t>
            </a:r>
            <a:r>
              <a:rPr lang="en-US" sz="2000" dirty="0" smtClean="0">
                <a:solidFill>
                  <a:srgbClr val="2D5883"/>
                </a:solidFill>
                <a:latin typeface="Arial" pitchFamily="34" charset="0"/>
                <a:cs typeface="Arial" pitchFamily="34" charset="0"/>
              </a:rPr>
              <a:t>www.asthmacommunitynetwork.org/awards</a:t>
            </a:r>
            <a:endParaRPr lang="en-US" sz="2000" dirty="0">
              <a:solidFill>
                <a:srgbClr val="2D5883"/>
              </a:solidFill>
              <a:latin typeface="Arial" pitchFamily="34" charset="0"/>
              <a:cs typeface="Arial" pitchFamily="34" charset="0"/>
            </a:endParaRPr>
          </a:p>
          <a:p>
            <a:pPr marL="0" indent="0" eaLnBrk="1" fontAlgn="auto" hangingPunct="1">
              <a:spcAft>
                <a:spcPts val="0"/>
              </a:spcAft>
              <a:buNone/>
              <a:defRPr/>
            </a:pPr>
            <a:endParaRPr lang="en-US" sz="2000" dirty="0" smtClean="0">
              <a:latin typeface="Arial" pitchFamily="34" charset="0"/>
              <a:cs typeface="Arial" pitchFamily="34" charset="0"/>
            </a:endParaRPr>
          </a:p>
        </p:txBody>
      </p:sp>
      <p:sp>
        <p:nvSpPr>
          <p:cNvPr id="6" name="Title 1"/>
          <p:cNvSpPr>
            <a:spLocks noGrp="1"/>
          </p:cNvSpPr>
          <p:nvPr>
            <p:ph type="title"/>
          </p:nvPr>
        </p:nvSpPr>
        <p:spPr>
          <a:xfrm>
            <a:off x="444500" y="264786"/>
            <a:ext cx="8229600" cy="1143000"/>
          </a:xfrm>
        </p:spPr>
        <p:txBody>
          <a:bodyPr/>
          <a:lstStyle/>
          <a:p>
            <a:r>
              <a:rPr lang="en-US" altLang="en-US" sz="3600" b="1" dirty="0" smtClean="0">
                <a:solidFill>
                  <a:srgbClr val="0070C0"/>
                </a:solidFill>
                <a:latin typeface="Arial" panose="020B0604020202020204" pitchFamily="34" charset="0"/>
                <a:cs typeface="Arial" panose="020B0604020202020204" pitchFamily="34" charset="0"/>
              </a:rPr>
              <a:t>About the Award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37" y="1627834"/>
            <a:ext cx="2778368" cy="3969098"/>
          </a:xfrm>
          <a:prstGeom prst="rect">
            <a:avLst/>
          </a:prstGeom>
        </p:spPr>
      </p:pic>
    </p:spTree>
    <p:extLst>
      <p:ext uri="{BB962C8B-B14F-4D97-AF65-F5344CB8AC3E}">
        <p14:creationId xmlns:p14="http://schemas.microsoft.com/office/powerpoint/2010/main" val="206859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749300" y="264786"/>
            <a:ext cx="8229600" cy="1143000"/>
          </a:xfrm>
        </p:spPr>
        <p:txBody>
          <a:bodyPr/>
          <a:lstStyle/>
          <a:p>
            <a:r>
              <a:rPr lang="en-US" altLang="en-US" sz="3600" b="1" dirty="0" smtClean="0">
                <a:solidFill>
                  <a:srgbClr val="0070C0"/>
                </a:solidFill>
                <a:latin typeface="Arial" panose="020B0604020202020204" pitchFamily="34" charset="0"/>
                <a:cs typeface="Arial" panose="020B0604020202020204" pitchFamily="34" charset="0"/>
              </a:rPr>
              <a:t>Award Winners Hall of Fame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22" y="5522852"/>
            <a:ext cx="2218944" cy="886968"/>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078" y="1404574"/>
            <a:ext cx="3408497" cy="562528"/>
          </a:xfrm>
          <a:prstGeom prst="rect">
            <a:avLst/>
          </a:prstGeom>
        </p:spPr>
      </p:pic>
      <p:grpSp>
        <p:nvGrpSpPr>
          <p:cNvPr id="10" name="Group 9"/>
          <p:cNvGrpSpPr/>
          <p:nvPr/>
        </p:nvGrpSpPr>
        <p:grpSpPr>
          <a:xfrm>
            <a:off x="2997804" y="2192823"/>
            <a:ext cx="6008234" cy="4216997"/>
            <a:chOff x="2550531" y="2012400"/>
            <a:chExt cx="6438574" cy="4496107"/>
          </a:xfrm>
        </p:grpSpPr>
        <p:pic>
          <p:nvPicPr>
            <p:cNvPr id="12" name="Picture 11" descr="http://www.asthmacommunitynetwork.org/system/files/imagecache/winner_logo/Priority%20Health%20JPG%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110" y="3280017"/>
              <a:ext cx="2184954" cy="6642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asthmacommunitynetwork.org/system/files/imagecache/winner_logo/LACares%20About%20Asthm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2788" y="4603984"/>
              <a:ext cx="2108752" cy="9728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each State Health Pl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9507" y="4978483"/>
              <a:ext cx="17430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Tufts Medical Center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5995" y="2012400"/>
              <a:ext cx="23050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Multoco.us - Multnomah County, Oreg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489" y="2237615"/>
              <a:ext cx="1804538" cy="4258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epa.gov/asthma/awards/greenville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8065" y="2615733"/>
              <a:ext cx="166687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ealthy Neighborhoods Progr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0549" y="5501436"/>
              <a:ext cx="1966636" cy="9046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Michigan Department of Community Healt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7023" y="2114109"/>
              <a:ext cx="1462082" cy="13025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entene Corpor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489" y="5627216"/>
              <a:ext cx="1820848" cy="8812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South Bronx Asthma Partnershi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8267" y="3994638"/>
              <a:ext cx="23812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6" descr="Sinai Urban Health Institute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8065" y="3587038"/>
              <a:ext cx="1246028" cy="12460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8" descr="Impact DC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0531" y="5073726"/>
              <a:ext cx="1190625" cy="3524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0" descr="the asthma network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19273" y="2851287"/>
              <a:ext cx="19050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www.asthmacommunitynetwork.org/system/files/imagecache/winner_logo/Monro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96217" y="3845422"/>
              <a:ext cx="1548624" cy="821804"/>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9"/>
          <p:cNvPicPr>
            <a:picLocks noChangeAspect="1"/>
          </p:cNvPicPr>
          <p:nvPr/>
        </p:nvPicPr>
        <p:blipFill>
          <a:blip r:embed="rId19"/>
          <a:stretch>
            <a:fillRect/>
          </a:stretch>
        </p:blipFill>
        <p:spPr>
          <a:xfrm>
            <a:off x="7268527" y="5698089"/>
            <a:ext cx="1737511" cy="536494"/>
          </a:xfrm>
          <a:prstGeom prst="rect">
            <a:avLst/>
          </a:prstGeom>
        </p:spPr>
      </p:pic>
      <p:pic>
        <p:nvPicPr>
          <p:cNvPr id="31" name="Picture 30"/>
          <p:cNvPicPr>
            <a:picLocks noChangeAspect="1"/>
          </p:cNvPicPr>
          <p:nvPr/>
        </p:nvPicPr>
        <p:blipFill>
          <a:blip r:embed="rId20"/>
          <a:stretch>
            <a:fillRect/>
          </a:stretch>
        </p:blipFill>
        <p:spPr>
          <a:xfrm>
            <a:off x="128032" y="2846882"/>
            <a:ext cx="1403899" cy="1019674"/>
          </a:xfrm>
          <a:prstGeom prst="rect">
            <a:avLst/>
          </a:prstGeom>
        </p:spPr>
      </p:pic>
      <p:pic>
        <p:nvPicPr>
          <p:cNvPr id="32" name="Picture 31"/>
          <p:cNvPicPr>
            <a:picLocks noChangeAspect="1"/>
          </p:cNvPicPr>
          <p:nvPr/>
        </p:nvPicPr>
        <p:blipFill>
          <a:blip r:embed="rId21"/>
          <a:stretch>
            <a:fillRect/>
          </a:stretch>
        </p:blipFill>
        <p:spPr>
          <a:xfrm>
            <a:off x="6885036" y="1518033"/>
            <a:ext cx="2199594" cy="475173"/>
          </a:xfrm>
          <a:prstGeom prst="rect">
            <a:avLst/>
          </a:prstGeom>
        </p:spPr>
      </p:pic>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0422" y="2250691"/>
            <a:ext cx="2469565" cy="493138"/>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9922" y="4114338"/>
            <a:ext cx="2519944" cy="549293"/>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4366" y="1248952"/>
            <a:ext cx="2197881" cy="834292"/>
          </a:xfrm>
          <a:prstGeom prst="rect">
            <a:avLst/>
          </a:prstGeom>
        </p:spPr>
      </p:pic>
      <p:pic>
        <p:nvPicPr>
          <p:cNvPr id="36" name="Picture 2" descr="http://www.jaxdailyrecord.com/storyimages/38262.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725605" y="3051224"/>
            <a:ext cx="1247248" cy="815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26" cstate="print">
            <a:extLst>
              <a:ext uri="{BEBA8EAE-BF5A-486C-A8C5-ECC9F3942E4B}">
                <a14:imgProps xmlns:a14="http://schemas.microsoft.com/office/drawing/2010/main">
                  <a14:imgLayer r:embed="rId2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2960" y="4756665"/>
            <a:ext cx="2768849" cy="614886"/>
          </a:xfrm>
          <a:prstGeom prst="rect">
            <a:avLst/>
          </a:prstGeom>
        </p:spPr>
      </p:pic>
    </p:spTree>
    <p:extLst>
      <p:ext uri="{BB962C8B-B14F-4D97-AF65-F5344CB8AC3E}">
        <p14:creationId xmlns:p14="http://schemas.microsoft.com/office/powerpoint/2010/main" val="181065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BB66609064D354697FF9B5C7AC7D5E7" ma:contentTypeVersion="0" ma:contentTypeDescription="Create a new document." ma:contentTypeScope="" ma:versionID="8499c3dd802c6253c650393200c7681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566D0-0551-4D30-A2D8-23281874C57F}">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948DA7B3-29CD-46F7-B67C-B8E971415B1C}">
  <ds:schemaRefs>
    <ds:schemaRef ds:uri="http://schemas.microsoft.com/office/2006/metadata/longProperties"/>
  </ds:schemaRefs>
</ds:datastoreItem>
</file>

<file path=customXml/itemProps3.xml><?xml version="1.0" encoding="utf-8"?>
<ds:datastoreItem xmlns:ds="http://schemas.openxmlformats.org/officeDocument/2006/customXml" ds:itemID="{421563C0-91AC-4DD7-9621-184AC1C8287D}">
  <ds:schemaRefs>
    <ds:schemaRef ds:uri="http://schemas.microsoft.com/sharepoint/v3/contenttype/forms"/>
  </ds:schemaRefs>
</ds:datastoreItem>
</file>

<file path=customXml/itemProps4.xml><?xml version="1.0" encoding="utf-8"?>
<ds:datastoreItem xmlns:ds="http://schemas.openxmlformats.org/officeDocument/2006/customXml" ds:itemID="{1F9AEE51-F6EF-4E29-8BBB-90AF35F53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9858</TotalTime>
  <Words>5279</Words>
  <Application>Microsoft Office PowerPoint</Application>
  <PresentationFormat>On-screen Show (4:3)</PresentationFormat>
  <Paragraphs>653</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Helvetica</vt:lpstr>
      <vt:lpstr>Lato Black</vt:lpstr>
      <vt:lpstr>Office Theme</vt:lpstr>
      <vt:lpstr>PowerPoint Presentation</vt:lpstr>
      <vt:lpstr>     </vt:lpstr>
      <vt:lpstr>PowerPoint Presentation</vt:lpstr>
      <vt:lpstr>Agenda</vt:lpstr>
      <vt:lpstr>Learning Objectives </vt:lpstr>
      <vt:lpstr>Polling Question 1</vt:lpstr>
      <vt:lpstr>Polling Question 2</vt:lpstr>
      <vt:lpstr>About the Award</vt:lpstr>
      <vt:lpstr>Award Winners Hall of Fame</vt:lpstr>
      <vt:lpstr>PowerPoint Presentation</vt:lpstr>
      <vt:lpstr>Sustaining the System</vt:lpstr>
      <vt:lpstr>Sustaining the System</vt:lpstr>
      <vt:lpstr>Sustaining the System</vt:lpstr>
      <vt:lpstr>Sustaining the System</vt:lpstr>
      <vt:lpstr>PowerPoint Presentation</vt:lpstr>
      <vt:lpstr>UCAN (You Can Control Asthma Now)  Program  Division of Pediatric Pulmonology at Children’s Hospital of Richmond at VCU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Health Care Service Corporation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Esperanza Community Housing Corporation </vt:lpstr>
      <vt:lpstr>PowerPoint Presentation</vt:lpstr>
      <vt:lpstr>Healthy Breathing Pilot Project, 2013–2016</vt:lpstr>
      <vt:lpstr>PowerPoint Presentation</vt:lpstr>
      <vt:lpstr>PowerPoint Presentation</vt:lpstr>
      <vt:lpstr>Polling Question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National Award Winners  Share Successful Asthma Management Strategies</dc:title>
  <dc:creator>Betsy.Lipson</dc:creator>
  <cp:lastModifiedBy>SCGGuest</cp:lastModifiedBy>
  <cp:revision>822</cp:revision>
  <cp:lastPrinted>2016-05-23T15:48:57Z</cp:lastPrinted>
  <dcterms:created xsi:type="dcterms:W3CDTF">2012-01-10T17:57:36Z</dcterms:created>
  <dcterms:modified xsi:type="dcterms:W3CDTF">2017-05-16T17:28:07Z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Locations">
    <vt:lpwstr/>
  </property>
  <property fmtid="{D5CDD505-2E9C-101B-9397-08002B2CF9AE}" pid="4" name="ProjectLocations">
    <vt:lpwstr/>
  </property>
  <property fmtid="{D5CDD505-2E9C-101B-9397-08002B2CF9AE}" pid="5" name="AreaOfExpertise">
    <vt:lpwstr/>
  </property>
  <property fmtid="{D5CDD505-2E9C-101B-9397-08002B2CF9AE}" pid="6" name="ServiceSectors">
    <vt:lpwstr/>
  </property>
  <property fmtid="{D5CDD505-2E9C-101B-9397-08002B2CF9AE}" pid="7" name="ProjectSubjectAreas">
    <vt:lpwstr/>
  </property>
  <property fmtid="{D5CDD505-2E9C-101B-9397-08002B2CF9AE}" pid="8" name="DocumentSetDescription">
    <vt:lpwstr/>
  </property>
  <property fmtid="{D5CDD505-2E9C-101B-9397-08002B2CF9AE}" pid="9" name="WorkType">
    <vt:lpwstr/>
  </property>
  <property fmtid="{D5CDD505-2E9C-101B-9397-08002B2CF9AE}" pid="10" name="ContractDivisions">
    <vt:lpwstr/>
  </property>
  <property fmtid="{D5CDD505-2E9C-101B-9397-08002B2CF9AE}" pid="11" name="ProjectClients">
    <vt:lpwstr/>
  </property>
  <property fmtid="{D5CDD505-2E9C-101B-9397-08002B2CF9AE}" pid="12" name="ProjectServiceSectors">
    <vt:lpwstr/>
  </property>
  <property fmtid="{D5CDD505-2E9C-101B-9397-08002B2CF9AE}" pid="13" name="ContractClients">
    <vt:lpwstr/>
  </property>
  <property fmtid="{D5CDD505-2E9C-101B-9397-08002B2CF9AE}" pid="14" name="ContentTypeId">
    <vt:lpwstr>0x0101001BB66609064D354697FF9B5C7AC7D5E7</vt:lpwstr>
  </property>
</Properties>
</file>