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2.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3.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charts/chart1.xml" ContentType="application/vnd.openxmlformats-officedocument.drawingml.chart+xml"/>
  <Override PartName="/ppt/notesSlides/notesSlide4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0"/>
    <p:sldMasterId id="2147483677" r:id="rId71"/>
    <p:sldMasterId id="2147483691" r:id="rId72"/>
    <p:sldMasterId id="2147483757" r:id="rId73"/>
    <p:sldMasterId id="2147483774" r:id="rId74"/>
    <p:sldMasterId id="2147483810" r:id="rId75"/>
    <p:sldMasterId id="2147483825" r:id="rId76"/>
    <p:sldMasterId id="2147483894" r:id="rId77"/>
    <p:sldMasterId id="2147483941" r:id="rId78"/>
    <p:sldMasterId id="2147483969" r:id="rId79"/>
    <p:sldMasterId id="2147483983" r:id="rId80"/>
    <p:sldMasterId id="2147484048" r:id="rId81"/>
    <p:sldMasterId id="2147484062" r:id="rId82"/>
    <p:sldMasterId id="2147484074" r:id="rId83"/>
    <p:sldMasterId id="2147484086" r:id="rId84"/>
    <p:sldMasterId id="2147484098" r:id="rId85"/>
  </p:sldMasterIdLst>
  <p:notesMasterIdLst>
    <p:notesMasterId r:id="rId150"/>
  </p:notesMasterIdLst>
  <p:handoutMasterIdLst>
    <p:handoutMasterId r:id="rId151"/>
  </p:handoutMasterIdLst>
  <p:sldIdLst>
    <p:sldId id="697" r:id="rId86"/>
    <p:sldId id="654" r:id="rId87"/>
    <p:sldId id="655" r:id="rId88"/>
    <p:sldId id="656" r:id="rId89"/>
    <p:sldId id="645" r:id="rId90"/>
    <p:sldId id="665" r:id="rId91"/>
    <p:sldId id="658" r:id="rId92"/>
    <p:sldId id="659" r:id="rId93"/>
    <p:sldId id="660" r:id="rId94"/>
    <p:sldId id="661" r:id="rId95"/>
    <p:sldId id="668" r:id="rId96"/>
    <p:sldId id="666" r:id="rId97"/>
    <p:sldId id="669" r:id="rId98"/>
    <p:sldId id="664" r:id="rId99"/>
    <p:sldId id="647" r:id="rId100"/>
    <p:sldId id="667" r:id="rId101"/>
    <p:sldId id="698" r:id="rId102"/>
    <p:sldId id="700" r:id="rId103"/>
    <p:sldId id="701" r:id="rId104"/>
    <p:sldId id="702" r:id="rId105"/>
    <p:sldId id="703" r:id="rId106"/>
    <p:sldId id="704" r:id="rId107"/>
    <p:sldId id="705" r:id="rId108"/>
    <p:sldId id="706" r:id="rId109"/>
    <p:sldId id="707" r:id="rId110"/>
    <p:sldId id="708" r:id="rId111"/>
    <p:sldId id="709" r:id="rId112"/>
    <p:sldId id="710" r:id="rId113"/>
    <p:sldId id="711" r:id="rId114"/>
    <p:sldId id="699" r:id="rId115"/>
    <p:sldId id="712" r:id="rId116"/>
    <p:sldId id="713" r:id="rId117"/>
    <p:sldId id="714" r:id="rId118"/>
    <p:sldId id="729" r:id="rId119"/>
    <p:sldId id="716" r:id="rId120"/>
    <p:sldId id="717" r:id="rId121"/>
    <p:sldId id="718" r:id="rId122"/>
    <p:sldId id="719" r:id="rId123"/>
    <p:sldId id="720" r:id="rId124"/>
    <p:sldId id="721" r:id="rId125"/>
    <p:sldId id="722" r:id="rId126"/>
    <p:sldId id="723" r:id="rId127"/>
    <p:sldId id="724" r:id="rId128"/>
    <p:sldId id="725" r:id="rId129"/>
    <p:sldId id="726" r:id="rId130"/>
    <p:sldId id="727" r:id="rId131"/>
    <p:sldId id="728" r:id="rId132"/>
    <p:sldId id="672" r:id="rId133"/>
    <p:sldId id="684" r:id="rId134"/>
    <p:sldId id="682" r:id="rId135"/>
    <p:sldId id="673" r:id="rId136"/>
    <p:sldId id="686" r:id="rId137"/>
    <p:sldId id="674" r:id="rId138"/>
    <p:sldId id="675" r:id="rId139"/>
    <p:sldId id="671" r:id="rId140"/>
    <p:sldId id="670" r:id="rId141"/>
    <p:sldId id="687" r:id="rId142"/>
    <p:sldId id="688" r:id="rId143"/>
    <p:sldId id="689" r:id="rId144"/>
    <p:sldId id="690" r:id="rId145"/>
    <p:sldId id="691" r:id="rId146"/>
    <p:sldId id="692" r:id="rId147"/>
    <p:sldId id="693" r:id="rId148"/>
    <p:sldId id="694" r:id="rId14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y Bowman" initials="RB" lastIdx="3" clrIdx="0">
    <p:extLst>
      <p:ext uri="{19B8F6BF-5375-455C-9EA6-DF929625EA0E}">
        <p15:presenceInfo xmlns:p15="http://schemas.microsoft.com/office/powerpoint/2012/main" userId="S-1-5-21-1078081533-1284227242-725345543-3822" providerId="AD"/>
      </p:ext>
    </p:extLst>
  </p:cmAuthor>
  <p:cmAuthor id="2" name="Sally Paustian" initials="SP" lastIdx="59" clrIdx="1">
    <p:extLst>
      <p:ext uri="{19B8F6BF-5375-455C-9EA6-DF929625EA0E}">
        <p15:presenceInfo xmlns:p15="http://schemas.microsoft.com/office/powerpoint/2012/main" userId="S-1-5-21-1078081533-1284227242-725345543-3964" providerId="AD"/>
      </p:ext>
    </p:extLst>
  </p:cmAuthor>
  <p:cmAuthor id="3" name="Alicia Rosov" initials="AR" lastIdx="82" clrIdx="2">
    <p:extLst>
      <p:ext uri="{19B8F6BF-5375-455C-9EA6-DF929625EA0E}">
        <p15:presenceInfo xmlns:p15="http://schemas.microsoft.com/office/powerpoint/2012/main" userId="S-1-5-21-1078081533-1284227242-725345543-37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F6CB4"/>
    <a:srgbClr val="E563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64614" autoAdjust="0"/>
  </p:normalViewPr>
  <p:slideViewPr>
    <p:cSldViewPr>
      <p:cViewPr varScale="1">
        <p:scale>
          <a:sx n="71" d="100"/>
          <a:sy n="71" d="100"/>
        </p:scale>
        <p:origin x="906" y="7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32.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slideMaster" Target="slideMasters/slideMaster15.xml"/><Relationship Id="rId138" Type="http://schemas.openxmlformats.org/officeDocument/2006/relationships/slide" Target="slides/slide53.xml"/><Relationship Id="rId107" Type="http://schemas.openxmlformats.org/officeDocument/2006/relationships/slide" Target="slides/slide22.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slideMaster" Target="slideMasters/slideMaster5.xml"/><Relationship Id="rId128" Type="http://schemas.openxmlformats.org/officeDocument/2006/relationships/slide" Target="slides/slide43.xml"/><Relationship Id="rId149" Type="http://schemas.openxmlformats.org/officeDocument/2006/relationships/slide" Target="slides/slide64.xml"/><Relationship Id="rId5" Type="http://schemas.openxmlformats.org/officeDocument/2006/relationships/customXml" Target="../customXml/item5.xml"/><Relationship Id="rId95" Type="http://schemas.openxmlformats.org/officeDocument/2006/relationships/slide" Target="slides/slide10.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28.xml"/><Relationship Id="rId118" Type="http://schemas.openxmlformats.org/officeDocument/2006/relationships/slide" Target="slides/slide33.xml"/><Relationship Id="rId134" Type="http://schemas.openxmlformats.org/officeDocument/2006/relationships/slide" Target="slides/slide49.xml"/><Relationship Id="rId139" Type="http://schemas.openxmlformats.org/officeDocument/2006/relationships/slide" Target="slides/slide54.xml"/><Relationship Id="rId80" Type="http://schemas.openxmlformats.org/officeDocument/2006/relationships/slideMaster" Target="slideMasters/slideMaster11.xml"/><Relationship Id="rId85" Type="http://schemas.openxmlformats.org/officeDocument/2006/relationships/slideMaster" Target="slideMasters/slideMaster16.xml"/><Relationship Id="rId150" Type="http://schemas.openxmlformats.org/officeDocument/2006/relationships/notesMaster" Target="notesMasters/notesMaster1.xml"/><Relationship Id="rId155" Type="http://schemas.openxmlformats.org/officeDocument/2006/relationships/theme" Target="theme/theme1.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18.xml"/><Relationship Id="rId108" Type="http://schemas.openxmlformats.org/officeDocument/2006/relationships/slide" Target="slides/slide23.xml"/><Relationship Id="rId124" Type="http://schemas.openxmlformats.org/officeDocument/2006/relationships/slide" Target="slides/slide39.xml"/><Relationship Id="rId129" Type="http://schemas.openxmlformats.org/officeDocument/2006/relationships/slide" Target="slides/slide44.xml"/><Relationship Id="rId54" Type="http://schemas.openxmlformats.org/officeDocument/2006/relationships/customXml" Target="../customXml/item54.xml"/><Relationship Id="rId70" Type="http://schemas.openxmlformats.org/officeDocument/2006/relationships/slideMaster" Target="slideMasters/slideMaster1.xml"/><Relationship Id="rId75" Type="http://schemas.openxmlformats.org/officeDocument/2006/relationships/slideMaster" Target="slideMasters/slideMaster6.xml"/><Relationship Id="rId91" Type="http://schemas.openxmlformats.org/officeDocument/2006/relationships/slide" Target="slides/slide6.xml"/><Relationship Id="rId96" Type="http://schemas.openxmlformats.org/officeDocument/2006/relationships/slide" Target="slides/slide11.xml"/><Relationship Id="rId140" Type="http://schemas.openxmlformats.org/officeDocument/2006/relationships/slide" Target="slides/slide55.xml"/><Relationship Id="rId145"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29.xml"/><Relationship Id="rId119" Type="http://schemas.openxmlformats.org/officeDocument/2006/relationships/slide" Target="slides/slide34.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slideMaster" Target="slideMasters/slideMaster12.xml"/><Relationship Id="rId86" Type="http://schemas.openxmlformats.org/officeDocument/2006/relationships/slide" Target="slides/slide1.xml"/><Relationship Id="rId130" Type="http://schemas.openxmlformats.org/officeDocument/2006/relationships/slide" Target="slides/slide45.xml"/><Relationship Id="rId135" Type="http://schemas.openxmlformats.org/officeDocument/2006/relationships/slide" Target="slides/slide50.xml"/><Relationship Id="rId151" Type="http://schemas.openxmlformats.org/officeDocument/2006/relationships/handoutMaster" Target="handoutMasters/handoutMaster1.xml"/><Relationship Id="rId156" Type="http://schemas.openxmlformats.org/officeDocument/2006/relationships/tableStyles" Target="tableStyle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24.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Master" Target="slideMasters/slideMaster7.xml"/><Relationship Id="rId97" Type="http://schemas.openxmlformats.org/officeDocument/2006/relationships/slide" Target="slides/slide12.xml"/><Relationship Id="rId104" Type="http://schemas.openxmlformats.org/officeDocument/2006/relationships/slide" Target="slides/slide19.xml"/><Relationship Id="rId120" Type="http://schemas.openxmlformats.org/officeDocument/2006/relationships/slide" Target="slides/slide35.xml"/><Relationship Id="rId125" Type="http://schemas.openxmlformats.org/officeDocument/2006/relationships/slide" Target="slides/slide40.xml"/><Relationship Id="rId141" Type="http://schemas.openxmlformats.org/officeDocument/2006/relationships/slide" Target="slides/slide56.xml"/><Relationship Id="rId146" Type="http://schemas.openxmlformats.org/officeDocument/2006/relationships/slide" Target="slides/slide61.xml"/><Relationship Id="rId7" Type="http://schemas.openxmlformats.org/officeDocument/2006/relationships/customXml" Target="../customXml/item7.xml"/><Relationship Id="rId71" Type="http://schemas.openxmlformats.org/officeDocument/2006/relationships/slideMaster" Target="slideMasters/slideMaster2.xml"/><Relationship Id="rId92" Type="http://schemas.openxmlformats.org/officeDocument/2006/relationships/slide" Target="slides/slide7.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2.xml"/><Relationship Id="rId110" Type="http://schemas.openxmlformats.org/officeDocument/2006/relationships/slide" Target="slides/slide25.xml"/><Relationship Id="rId115" Type="http://schemas.openxmlformats.org/officeDocument/2006/relationships/slide" Target="slides/slide30.xml"/><Relationship Id="rId131" Type="http://schemas.openxmlformats.org/officeDocument/2006/relationships/slide" Target="slides/slide46.xml"/><Relationship Id="rId136" Type="http://schemas.openxmlformats.org/officeDocument/2006/relationships/slide" Target="slides/slide51.xml"/><Relationship Id="rId61" Type="http://schemas.openxmlformats.org/officeDocument/2006/relationships/customXml" Target="../customXml/item61.xml"/><Relationship Id="rId82" Type="http://schemas.openxmlformats.org/officeDocument/2006/relationships/slideMaster" Target="slideMasters/slideMaster13.xml"/><Relationship Id="rId152" Type="http://schemas.openxmlformats.org/officeDocument/2006/relationships/commentAuthors" Target="commentAuthor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Master" Target="slideMasters/slideMaster8.xml"/><Relationship Id="rId100" Type="http://schemas.openxmlformats.org/officeDocument/2006/relationships/slide" Target="slides/slide15.xml"/><Relationship Id="rId105" Type="http://schemas.openxmlformats.org/officeDocument/2006/relationships/slide" Target="slides/slide20.xml"/><Relationship Id="rId126" Type="http://schemas.openxmlformats.org/officeDocument/2006/relationships/slide" Target="slides/slide41.xml"/><Relationship Id="rId147" Type="http://schemas.openxmlformats.org/officeDocument/2006/relationships/slide" Target="slides/slide62.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Master" Target="slideMasters/slideMaster3.xml"/><Relationship Id="rId93" Type="http://schemas.openxmlformats.org/officeDocument/2006/relationships/slide" Target="slides/slide8.xml"/><Relationship Id="rId98" Type="http://schemas.openxmlformats.org/officeDocument/2006/relationships/slide" Target="slides/slide13.xml"/><Relationship Id="rId121" Type="http://schemas.openxmlformats.org/officeDocument/2006/relationships/slide" Target="slides/slide36.xml"/><Relationship Id="rId142" Type="http://schemas.openxmlformats.org/officeDocument/2006/relationships/slide" Target="slides/slide57.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31.xml"/><Relationship Id="rId137" Type="http://schemas.openxmlformats.org/officeDocument/2006/relationships/slide" Target="slides/slide52.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Master" Target="slideMasters/slideMaster14.xml"/><Relationship Id="rId88" Type="http://schemas.openxmlformats.org/officeDocument/2006/relationships/slide" Target="slides/slide3.xml"/><Relationship Id="rId111" Type="http://schemas.openxmlformats.org/officeDocument/2006/relationships/slide" Target="slides/slide26.xml"/><Relationship Id="rId132" Type="http://schemas.openxmlformats.org/officeDocument/2006/relationships/slide" Target="slides/slide47.xml"/><Relationship Id="rId153" Type="http://schemas.openxmlformats.org/officeDocument/2006/relationships/presProps" Target="presProps.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21.xml"/><Relationship Id="rId127" Type="http://schemas.openxmlformats.org/officeDocument/2006/relationships/slide" Target="slides/slide42.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Master" Target="slideMasters/slideMaster4.xml"/><Relationship Id="rId78" Type="http://schemas.openxmlformats.org/officeDocument/2006/relationships/slideMaster" Target="slideMasters/slideMaster9.xml"/><Relationship Id="rId94" Type="http://schemas.openxmlformats.org/officeDocument/2006/relationships/slide" Target="slides/slide9.xml"/><Relationship Id="rId99" Type="http://schemas.openxmlformats.org/officeDocument/2006/relationships/slide" Target="slides/slide14.xml"/><Relationship Id="rId101" Type="http://schemas.openxmlformats.org/officeDocument/2006/relationships/slide" Target="slides/slide16.xml"/><Relationship Id="rId122" Type="http://schemas.openxmlformats.org/officeDocument/2006/relationships/slide" Target="slides/slide37.xml"/><Relationship Id="rId143" Type="http://schemas.openxmlformats.org/officeDocument/2006/relationships/slide" Target="slides/slide58.xml"/><Relationship Id="rId148" Type="http://schemas.openxmlformats.org/officeDocument/2006/relationships/slide" Target="slides/slide63.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slide" Target="slides/slide4.xml"/><Relationship Id="rId112" Type="http://schemas.openxmlformats.org/officeDocument/2006/relationships/slide" Target="slides/slide27.xml"/><Relationship Id="rId133" Type="http://schemas.openxmlformats.org/officeDocument/2006/relationships/slide" Target="slides/slide48.xml"/><Relationship Id="rId154" Type="http://schemas.openxmlformats.org/officeDocument/2006/relationships/viewProps" Target="viewProps.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slideMaster" Target="slideMasters/slideMaster10.xml"/><Relationship Id="rId102" Type="http://schemas.openxmlformats.org/officeDocument/2006/relationships/slide" Target="slides/slide17.xml"/><Relationship Id="rId123" Type="http://schemas.openxmlformats.org/officeDocument/2006/relationships/slide" Target="slides/slide38.xml"/><Relationship Id="rId144" Type="http://schemas.openxmlformats.org/officeDocument/2006/relationships/slide" Target="slides/slide59.xml"/><Relationship Id="rId90"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9.235545151393118E-2"/>
          <c:y val="3.6154730019435727E-2"/>
          <c:w val="0.78068745784246663"/>
          <c:h val="0.87602114271087606"/>
        </c:manualLayout>
      </c:layout>
      <c:bar3DChart>
        <c:barDir val="col"/>
        <c:grouping val="clustered"/>
        <c:varyColors val="0"/>
        <c:ser>
          <c:idx val="0"/>
          <c:order val="0"/>
          <c:tx>
            <c:strRef>
              <c:f>Sheet1!$B$1</c:f>
              <c:strCache>
                <c:ptCount val="1"/>
                <c:pt idx="0">
                  <c:v>Aug/Sept</c:v>
                </c:pt>
              </c:strCache>
            </c:strRef>
          </c:tx>
          <c:spPr>
            <a:solidFill>
              <a:srgbClr val="FFFF00"/>
            </a:solidFill>
          </c:spPr>
          <c:invertIfNegative val="0"/>
          <c:cat>
            <c:strRef>
              <c:f>Sheet1!$A$2:$A$10</c:f>
              <c:strCache>
                <c:ptCount val="9"/>
                <c:pt idx="0">
                  <c:v>Campus   A. </c:v>
                </c:pt>
                <c:pt idx="2">
                  <c:v>Campus  B.</c:v>
                </c:pt>
                <c:pt idx="4">
                  <c:v>Campus   C. </c:v>
                </c:pt>
                <c:pt idx="6">
                  <c:v>Campus   D. </c:v>
                </c:pt>
                <c:pt idx="8">
                  <c:v>Campus   E.  </c:v>
                </c:pt>
              </c:strCache>
            </c:strRef>
          </c:cat>
          <c:val>
            <c:numRef>
              <c:f>Sheet1!$B$2:$B$10</c:f>
              <c:numCache>
                <c:formatCode>General</c:formatCode>
                <c:ptCount val="9"/>
                <c:pt idx="0">
                  <c:v>7</c:v>
                </c:pt>
                <c:pt idx="2">
                  <c:v>31</c:v>
                </c:pt>
                <c:pt idx="4">
                  <c:v>13</c:v>
                </c:pt>
                <c:pt idx="6">
                  <c:v>51</c:v>
                </c:pt>
                <c:pt idx="8">
                  <c:v>136</c:v>
                </c:pt>
              </c:numCache>
            </c:numRef>
          </c:val>
          <c:extLst xmlns:c16r2="http://schemas.microsoft.com/office/drawing/2015/06/chart">
            <c:ext xmlns:c16="http://schemas.microsoft.com/office/drawing/2014/chart" uri="{C3380CC4-5D6E-409C-BE32-E72D297353CC}">
              <c16:uniqueId val="{00000000-9B2C-4A2A-9494-1E36130A5D14}"/>
            </c:ext>
          </c:extLst>
        </c:ser>
        <c:ser>
          <c:idx val="1"/>
          <c:order val="1"/>
          <c:tx>
            <c:strRef>
              <c:f>Sheet1!$C$1</c:f>
              <c:strCache>
                <c:ptCount val="1"/>
                <c:pt idx="0">
                  <c:v>October</c:v>
                </c:pt>
              </c:strCache>
            </c:strRef>
          </c:tx>
          <c:spPr>
            <a:solidFill>
              <a:srgbClr val="FFC000"/>
            </a:solidFill>
          </c:spPr>
          <c:invertIfNegative val="0"/>
          <c:cat>
            <c:strRef>
              <c:f>Sheet1!$A$2:$A$10</c:f>
              <c:strCache>
                <c:ptCount val="9"/>
                <c:pt idx="0">
                  <c:v>Campus   A. </c:v>
                </c:pt>
                <c:pt idx="2">
                  <c:v>Campus  B.</c:v>
                </c:pt>
                <c:pt idx="4">
                  <c:v>Campus   C. </c:v>
                </c:pt>
                <c:pt idx="6">
                  <c:v>Campus   D. </c:v>
                </c:pt>
                <c:pt idx="8">
                  <c:v>Campus   E.  </c:v>
                </c:pt>
              </c:strCache>
            </c:strRef>
          </c:cat>
          <c:val>
            <c:numRef>
              <c:f>Sheet1!$C$2:$C$10</c:f>
              <c:numCache>
                <c:formatCode>General</c:formatCode>
                <c:ptCount val="9"/>
                <c:pt idx="0">
                  <c:v>60</c:v>
                </c:pt>
                <c:pt idx="2">
                  <c:v>24</c:v>
                </c:pt>
                <c:pt idx="4">
                  <c:v>5</c:v>
                </c:pt>
                <c:pt idx="6">
                  <c:v>21</c:v>
                </c:pt>
                <c:pt idx="8">
                  <c:v>143</c:v>
                </c:pt>
              </c:numCache>
            </c:numRef>
          </c:val>
          <c:extLst xmlns:c16r2="http://schemas.microsoft.com/office/drawing/2015/06/chart">
            <c:ext xmlns:c16="http://schemas.microsoft.com/office/drawing/2014/chart" uri="{C3380CC4-5D6E-409C-BE32-E72D297353CC}">
              <c16:uniqueId val="{00000001-9B2C-4A2A-9494-1E36130A5D14}"/>
            </c:ext>
          </c:extLst>
        </c:ser>
        <c:ser>
          <c:idx val="2"/>
          <c:order val="2"/>
          <c:tx>
            <c:strRef>
              <c:f>Sheet1!$D$1</c:f>
              <c:strCache>
                <c:ptCount val="1"/>
                <c:pt idx="0">
                  <c:v>November</c:v>
                </c:pt>
              </c:strCache>
            </c:strRef>
          </c:tx>
          <c:spPr>
            <a:solidFill>
              <a:schemeClr val="accent6">
                <a:lumMod val="50000"/>
              </a:schemeClr>
            </a:solidFill>
          </c:spPr>
          <c:invertIfNegative val="0"/>
          <c:cat>
            <c:strRef>
              <c:f>Sheet1!$A$2:$A$10</c:f>
              <c:strCache>
                <c:ptCount val="9"/>
                <c:pt idx="0">
                  <c:v>Campus   A. </c:v>
                </c:pt>
                <c:pt idx="2">
                  <c:v>Campus  B.</c:v>
                </c:pt>
                <c:pt idx="4">
                  <c:v>Campus   C. </c:v>
                </c:pt>
                <c:pt idx="6">
                  <c:v>Campus   D. </c:v>
                </c:pt>
                <c:pt idx="8">
                  <c:v>Campus   E.  </c:v>
                </c:pt>
              </c:strCache>
            </c:strRef>
          </c:cat>
          <c:val>
            <c:numRef>
              <c:f>Sheet1!$D$2:$D$10</c:f>
              <c:numCache>
                <c:formatCode>General</c:formatCode>
                <c:ptCount val="9"/>
                <c:pt idx="0">
                  <c:v>79</c:v>
                </c:pt>
                <c:pt idx="2">
                  <c:v>24</c:v>
                </c:pt>
                <c:pt idx="4">
                  <c:v>9</c:v>
                </c:pt>
                <c:pt idx="6">
                  <c:v>32</c:v>
                </c:pt>
                <c:pt idx="8">
                  <c:v>123</c:v>
                </c:pt>
              </c:numCache>
            </c:numRef>
          </c:val>
          <c:extLst xmlns:c16r2="http://schemas.microsoft.com/office/drawing/2015/06/chart">
            <c:ext xmlns:c16="http://schemas.microsoft.com/office/drawing/2014/chart" uri="{C3380CC4-5D6E-409C-BE32-E72D297353CC}">
              <c16:uniqueId val="{00000002-9B2C-4A2A-9494-1E36130A5D14}"/>
            </c:ext>
          </c:extLst>
        </c:ser>
        <c:ser>
          <c:idx val="3"/>
          <c:order val="3"/>
          <c:tx>
            <c:strRef>
              <c:f>Sheet1!$E$1</c:f>
              <c:strCache>
                <c:ptCount val="1"/>
                <c:pt idx="0">
                  <c:v>December</c:v>
                </c:pt>
              </c:strCache>
            </c:strRef>
          </c:tx>
          <c:spPr>
            <a:solidFill>
              <a:srgbClr val="FF0000"/>
            </a:solidFill>
          </c:spPr>
          <c:invertIfNegative val="0"/>
          <c:cat>
            <c:strRef>
              <c:f>Sheet1!$A$2:$A$10</c:f>
              <c:strCache>
                <c:ptCount val="9"/>
                <c:pt idx="0">
                  <c:v>Campus   A. </c:v>
                </c:pt>
                <c:pt idx="2">
                  <c:v>Campus  B.</c:v>
                </c:pt>
                <c:pt idx="4">
                  <c:v>Campus   C. </c:v>
                </c:pt>
                <c:pt idx="6">
                  <c:v>Campus   D. </c:v>
                </c:pt>
                <c:pt idx="8">
                  <c:v>Campus   E.  </c:v>
                </c:pt>
              </c:strCache>
            </c:strRef>
          </c:cat>
          <c:val>
            <c:numRef>
              <c:f>Sheet1!$E$2:$E$10</c:f>
              <c:numCache>
                <c:formatCode>General</c:formatCode>
                <c:ptCount val="9"/>
                <c:pt idx="0">
                  <c:v>73</c:v>
                </c:pt>
                <c:pt idx="2">
                  <c:v>22</c:v>
                </c:pt>
                <c:pt idx="4">
                  <c:v>12</c:v>
                </c:pt>
                <c:pt idx="6">
                  <c:v>63</c:v>
                </c:pt>
                <c:pt idx="8">
                  <c:v>176</c:v>
                </c:pt>
              </c:numCache>
            </c:numRef>
          </c:val>
          <c:extLst xmlns:c16r2="http://schemas.microsoft.com/office/drawing/2015/06/chart">
            <c:ext xmlns:c16="http://schemas.microsoft.com/office/drawing/2014/chart" uri="{C3380CC4-5D6E-409C-BE32-E72D297353CC}">
              <c16:uniqueId val="{00000003-9B2C-4A2A-9494-1E36130A5D14}"/>
            </c:ext>
          </c:extLst>
        </c:ser>
        <c:ser>
          <c:idx val="4"/>
          <c:order val="4"/>
          <c:tx>
            <c:strRef>
              <c:f>Sheet1!$F$1</c:f>
              <c:strCache>
                <c:ptCount val="1"/>
                <c:pt idx="0">
                  <c:v>January</c:v>
                </c:pt>
              </c:strCache>
            </c:strRef>
          </c:tx>
          <c:spPr>
            <a:solidFill>
              <a:schemeClr val="accent1">
                <a:lumMod val="75000"/>
              </a:schemeClr>
            </a:solidFill>
          </c:spPr>
          <c:invertIfNegative val="0"/>
          <c:cat>
            <c:strRef>
              <c:f>Sheet1!$A$2:$A$10</c:f>
              <c:strCache>
                <c:ptCount val="9"/>
                <c:pt idx="0">
                  <c:v>Campus   A. </c:v>
                </c:pt>
                <c:pt idx="2">
                  <c:v>Campus  B.</c:v>
                </c:pt>
                <c:pt idx="4">
                  <c:v>Campus   C. </c:v>
                </c:pt>
                <c:pt idx="6">
                  <c:v>Campus   D. </c:v>
                </c:pt>
                <c:pt idx="8">
                  <c:v>Campus   E.  </c:v>
                </c:pt>
              </c:strCache>
            </c:strRef>
          </c:cat>
          <c:val>
            <c:numRef>
              <c:f>Sheet1!$F$2:$F$10</c:f>
              <c:numCache>
                <c:formatCode>General</c:formatCode>
                <c:ptCount val="9"/>
                <c:pt idx="0">
                  <c:v>20</c:v>
                </c:pt>
                <c:pt idx="2">
                  <c:v>25</c:v>
                </c:pt>
                <c:pt idx="4">
                  <c:v>13</c:v>
                </c:pt>
                <c:pt idx="6">
                  <c:v>20</c:v>
                </c:pt>
                <c:pt idx="8">
                  <c:v>106</c:v>
                </c:pt>
              </c:numCache>
            </c:numRef>
          </c:val>
          <c:extLst xmlns:c16r2="http://schemas.microsoft.com/office/drawing/2015/06/chart">
            <c:ext xmlns:c16="http://schemas.microsoft.com/office/drawing/2014/chart" uri="{C3380CC4-5D6E-409C-BE32-E72D297353CC}">
              <c16:uniqueId val="{00000004-9B2C-4A2A-9494-1E36130A5D14}"/>
            </c:ext>
          </c:extLst>
        </c:ser>
        <c:dLbls>
          <c:showLegendKey val="0"/>
          <c:showVal val="0"/>
          <c:showCatName val="0"/>
          <c:showSerName val="0"/>
          <c:showPercent val="0"/>
          <c:showBubbleSize val="0"/>
        </c:dLbls>
        <c:gapWidth val="150"/>
        <c:shape val="box"/>
        <c:axId val="403574928"/>
        <c:axId val="403575488"/>
        <c:axId val="0"/>
      </c:bar3DChart>
      <c:catAx>
        <c:axId val="403574928"/>
        <c:scaling>
          <c:orientation val="minMax"/>
        </c:scaling>
        <c:delete val="0"/>
        <c:axPos val="b"/>
        <c:numFmt formatCode="General" sourceLinked="0"/>
        <c:majorTickMark val="out"/>
        <c:minorTickMark val="none"/>
        <c:tickLblPos val="nextTo"/>
        <c:txPr>
          <a:bodyPr/>
          <a:lstStyle/>
          <a:p>
            <a:pPr>
              <a:defRPr baseline="0"/>
            </a:pPr>
            <a:endParaRPr lang="en-US"/>
          </a:p>
        </c:txPr>
        <c:crossAx val="403575488"/>
        <c:crosses val="autoZero"/>
        <c:auto val="1"/>
        <c:lblAlgn val="ctr"/>
        <c:lblOffset val="100"/>
        <c:noMultiLvlLbl val="0"/>
      </c:catAx>
      <c:valAx>
        <c:axId val="403575488"/>
        <c:scaling>
          <c:orientation val="minMax"/>
        </c:scaling>
        <c:delete val="0"/>
        <c:axPos val="l"/>
        <c:majorGridlines/>
        <c:title>
          <c:tx>
            <c:rich>
              <a:bodyPr rot="0" vert="wordArtVert"/>
              <a:lstStyle/>
              <a:p>
                <a:pPr>
                  <a:defRPr/>
                </a:pPr>
                <a:r>
                  <a:rPr lang="en-US" dirty="0"/>
                  <a:t>PRN inhaler usage </a:t>
                </a:r>
              </a:p>
            </c:rich>
          </c:tx>
          <c:overlay val="0"/>
        </c:title>
        <c:numFmt formatCode="General" sourceLinked="1"/>
        <c:majorTickMark val="out"/>
        <c:minorTickMark val="none"/>
        <c:tickLblPos val="nextTo"/>
        <c:crossAx val="403574928"/>
        <c:crosses val="autoZero"/>
        <c:crossBetween val="between"/>
      </c:valAx>
    </c:plotArea>
    <c:legend>
      <c:legendPos val="r"/>
      <c:layout>
        <c:manualLayout>
          <c:xMode val="edge"/>
          <c:yMode val="edge"/>
          <c:x val="0.89095931779925619"/>
          <c:y val="0.77748130336955013"/>
          <c:w val="0.10904068220074374"/>
          <c:h val="0.17356147268292227"/>
        </c:manualLayout>
      </c:layout>
      <c:overlay val="0"/>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0.16311351706036745"/>
          <c:y val="0.34584499854185363"/>
          <c:w val="0.61249278215223057"/>
          <c:h val="0.42875765529308835"/>
        </c:manualLayout>
      </c:layout>
      <c:bar3DChart>
        <c:barDir val="col"/>
        <c:grouping val="clustered"/>
        <c:varyColors val="0"/>
        <c:ser>
          <c:idx val="0"/>
          <c:order val="0"/>
          <c:tx>
            <c:strRef>
              <c:f>Sheet1!$B$1</c:f>
              <c:strCache>
                <c:ptCount val="1"/>
                <c:pt idx="0">
                  <c:v>Aug/Sept</c:v>
                </c:pt>
              </c:strCache>
            </c:strRef>
          </c:tx>
          <c:spPr>
            <a:solidFill>
              <a:srgbClr val="FFFF00"/>
            </a:solidFill>
          </c:spPr>
          <c:invertIfNegative val="0"/>
          <c:cat>
            <c:strRef>
              <c:f>Sheet1!$A$2:$A$10</c:f>
              <c:strCache>
                <c:ptCount val="9"/>
                <c:pt idx="0">
                  <c:v>Campus   A. </c:v>
                </c:pt>
                <c:pt idx="2">
                  <c:v>Campus  B.</c:v>
                </c:pt>
                <c:pt idx="4">
                  <c:v>Campus   C. </c:v>
                </c:pt>
                <c:pt idx="6">
                  <c:v>Campus   D. </c:v>
                </c:pt>
                <c:pt idx="8">
                  <c:v>Campus   E.  </c:v>
                </c:pt>
              </c:strCache>
            </c:strRef>
          </c:cat>
          <c:val>
            <c:numRef>
              <c:f>Sheet1!$B$2:$B$10</c:f>
              <c:numCache>
                <c:formatCode>General</c:formatCode>
                <c:ptCount val="9"/>
                <c:pt idx="0">
                  <c:v>7</c:v>
                </c:pt>
                <c:pt idx="2">
                  <c:v>31</c:v>
                </c:pt>
                <c:pt idx="4">
                  <c:v>13</c:v>
                </c:pt>
                <c:pt idx="6">
                  <c:v>51</c:v>
                </c:pt>
                <c:pt idx="8">
                  <c:v>136</c:v>
                </c:pt>
              </c:numCache>
            </c:numRef>
          </c:val>
          <c:extLst xmlns:c16r2="http://schemas.microsoft.com/office/drawing/2015/06/chart">
            <c:ext xmlns:c16="http://schemas.microsoft.com/office/drawing/2014/chart" uri="{C3380CC4-5D6E-409C-BE32-E72D297353CC}">
              <c16:uniqueId val="{00000000-BC3D-4626-8C79-66598B045456}"/>
            </c:ext>
          </c:extLst>
        </c:ser>
        <c:ser>
          <c:idx val="1"/>
          <c:order val="1"/>
          <c:tx>
            <c:strRef>
              <c:f>Sheet1!$C$1</c:f>
              <c:strCache>
                <c:ptCount val="1"/>
                <c:pt idx="0">
                  <c:v>October</c:v>
                </c:pt>
              </c:strCache>
            </c:strRef>
          </c:tx>
          <c:spPr>
            <a:solidFill>
              <a:srgbClr val="FFC000"/>
            </a:solidFill>
          </c:spPr>
          <c:invertIfNegative val="0"/>
          <c:cat>
            <c:strRef>
              <c:f>Sheet1!$A$2:$A$10</c:f>
              <c:strCache>
                <c:ptCount val="9"/>
                <c:pt idx="0">
                  <c:v>Campus   A. </c:v>
                </c:pt>
                <c:pt idx="2">
                  <c:v>Campus  B.</c:v>
                </c:pt>
                <c:pt idx="4">
                  <c:v>Campus   C. </c:v>
                </c:pt>
                <c:pt idx="6">
                  <c:v>Campus   D. </c:v>
                </c:pt>
                <c:pt idx="8">
                  <c:v>Campus   E.  </c:v>
                </c:pt>
              </c:strCache>
            </c:strRef>
          </c:cat>
          <c:val>
            <c:numRef>
              <c:f>Sheet1!$C$2:$C$10</c:f>
              <c:numCache>
                <c:formatCode>General</c:formatCode>
                <c:ptCount val="9"/>
                <c:pt idx="0">
                  <c:v>60</c:v>
                </c:pt>
                <c:pt idx="2">
                  <c:v>24</c:v>
                </c:pt>
                <c:pt idx="4">
                  <c:v>5</c:v>
                </c:pt>
                <c:pt idx="6">
                  <c:v>21</c:v>
                </c:pt>
                <c:pt idx="8">
                  <c:v>143</c:v>
                </c:pt>
              </c:numCache>
            </c:numRef>
          </c:val>
          <c:extLst xmlns:c16r2="http://schemas.microsoft.com/office/drawing/2015/06/chart">
            <c:ext xmlns:c16="http://schemas.microsoft.com/office/drawing/2014/chart" uri="{C3380CC4-5D6E-409C-BE32-E72D297353CC}">
              <c16:uniqueId val="{00000001-BC3D-4626-8C79-66598B045456}"/>
            </c:ext>
          </c:extLst>
        </c:ser>
        <c:ser>
          <c:idx val="2"/>
          <c:order val="2"/>
          <c:tx>
            <c:strRef>
              <c:f>Sheet1!$D$1</c:f>
              <c:strCache>
                <c:ptCount val="1"/>
                <c:pt idx="0">
                  <c:v>November</c:v>
                </c:pt>
              </c:strCache>
            </c:strRef>
          </c:tx>
          <c:spPr>
            <a:solidFill>
              <a:schemeClr val="accent6">
                <a:lumMod val="50000"/>
              </a:schemeClr>
            </a:solidFill>
          </c:spPr>
          <c:invertIfNegative val="0"/>
          <c:cat>
            <c:strRef>
              <c:f>Sheet1!$A$2:$A$10</c:f>
              <c:strCache>
                <c:ptCount val="9"/>
                <c:pt idx="0">
                  <c:v>Campus   A. </c:v>
                </c:pt>
                <c:pt idx="2">
                  <c:v>Campus  B.</c:v>
                </c:pt>
                <c:pt idx="4">
                  <c:v>Campus   C. </c:v>
                </c:pt>
                <c:pt idx="6">
                  <c:v>Campus   D. </c:v>
                </c:pt>
                <c:pt idx="8">
                  <c:v>Campus   E.  </c:v>
                </c:pt>
              </c:strCache>
            </c:strRef>
          </c:cat>
          <c:val>
            <c:numRef>
              <c:f>Sheet1!$D$2:$D$10</c:f>
              <c:numCache>
                <c:formatCode>General</c:formatCode>
                <c:ptCount val="9"/>
                <c:pt idx="0">
                  <c:v>79</c:v>
                </c:pt>
                <c:pt idx="2">
                  <c:v>24</c:v>
                </c:pt>
                <c:pt idx="4">
                  <c:v>9</c:v>
                </c:pt>
                <c:pt idx="6">
                  <c:v>32</c:v>
                </c:pt>
                <c:pt idx="8">
                  <c:v>123</c:v>
                </c:pt>
              </c:numCache>
            </c:numRef>
          </c:val>
          <c:extLst xmlns:c16r2="http://schemas.microsoft.com/office/drawing/2015/06/chart">
            <c:ext xmlns:c16="http://schemas.microsoft.com/office/drawing/2014/chart" uri="{C3380CC4-5D6E-409C-BE32-E72D297353CC}">
              <c16:uniqueId val="{00000002-BC3D-4626-8C79-66598B045456}"/>
            </c:ext>
          </c:extLst>
        </c:ser>
        <c:ser>
          <c:idx val="3"/>
          <c:order val="3"/>
          <c:tx>
            <c:strRef>
              <c:f>Sheet1!$E$1</c:f>
              <c:strCache>
                <c:ptCount val="1"/>
                <c:pt idx="0">
                  <c:v>December</c:v>
                </c:pt>
              </c:strCache>
            </c:strRef>
          </c:tx>
          <c:spPr>
            <a:solidFill>
              <a:srgbClr val="FF0000"/>
            </a:solidFill>
          </c:spPr>
          <c:invertIfNegative val="0"/>
          <c:cat>
            <c:strRef>
              <c:f>Sheet1!$A$2:$A$10</c:f>
              <c:strCache>
                <c:ptCount val="9"/>
                <c:pt idx="0">
                  <c:v>Campus   A. </c:v>
                </c:pt>
                <c:pt idx="2">
                  <c:v>Campus  B.</c:v>
                </c:pt>
                <c:pt idx="4">
                  <c:v>Campus   C. </c:v>
                </c:pt>
                <c:pt idx="6">
                  <c:v>Campus   D. </c:v>
                </c:pt>
                <c:pt idx="8">
                  <c:v>Campus   E.  </c:v>
                </c:pt>
              </c:strCache>
            </c:strRef>
          </c:cat>
          <c:val>
            <c:numRef>
              <c:f>Sheet1!$E$2:$E$10</c:f>
              <c:numCache>
                <c:formatCode>General</c:formatCode>
                <c:ptCount val="9"/>
                <c:pt idx="0">
                  <c:v>73</c:v>
                </c:pt>
                <c:pt idx="2">
                  <c:v>22</c:v>
                </c:pt>
                <c:pt idx="4">
                  <c:v>12</c:v>
                </c:pt>
                <c:pt idx="6">
                  <c:v>63</c:v>
                </c:pt>
                <c:pt idx="8">
                  <c:v>176</c:v>
                </c:pt>
              </c:numCache>
            </c:numRef>
          </c:val>
          <c:extLst xmlns:c16r2="http://schemas.microsoft.com/office/drawing/2015/06/chart">
            <c:ext xmlns:c16="http://schemas.microsoft.com/office/drawing/2014/chart" uri="{C3380CC4-5D6E-409C-BE32-E72D297353CC}">
              <c16:uniqueId val="{00000003-BC3D-4626-8C79-66598B045456}"/>
            </c:ext>
          </c:extLst>
        </c:ser>
        <c:ser>
          <c:idx val="4"/>
          <c:order val="4"/>
          <c:tx>
            <c:strRef>
              <c:f>Sheet1!$F$1</c:f>
              <c:strCache>
                <c:ptCount val="1"/>
                <c:pt idx="0">
                  <c:v>January</c:v>
                </c:pt>
              </c:strCache>
            </c:strRef>
          </c:tx>
          <c:spPr>
            <a:solidFill>
              <a:srgbClr val="0070C0"/>
            </a:solidFill>
          </c:spPr>
          <c:invertIfNegative val="0"/>
          <c:cat>
            <c:strRef>
              <c:f>Sheet1!$A$2:$A$10</c:f>
              <c:strCache>
                <c:ptCount val="9"/>
                <c:pt idx="0">
                  <c:v>Campus   A. </c:v>
                </c:pt>
                <c:pt idx="2">
                  <c:v>Campus  B.</c:v>
                </c:pt>
                <c:pt idx="4">
                  <c:v>Campus   C. </c:v>
                </c:pt>
                <c:pt idx="6">
                  <c:v>Campus   D. </c:v>
                </c:pt>
                <c:pt idx="8">
                  <c:v>Campus   E.  </c:v>
                </c:pt>
              </c:strCache>
            </c:strRef>
          </c:cat>
          <c:val>
            <c:numRef>
              <c:f>Sheet1!$F$2:$F$10</c:f>
              <c:numCache>
                <c:formatCode>General</c:formatCode>
                <c:ptCount val="9"/>
                <c:pt idx="0">
                  <c:v>20</c:v>
                </c:pt>
                <c:pt idx="2">
                  <c:v>25</c:v>
                </c:pt>
                <c:pt idx="4">
                  <c:v>13</c:v>
                </c:pt>
                <c:pt idx="6">
                  <c:v>20</c:v>
                </c:pt>
                <c:pt idx="8">
                  <c:v>106</c:v>
                </c:pt>
              </c:numCache>
            </c:numRef>
          </c:val>
          <c:extLst xmlns:c16r2="http://schemas.microsoft.com/office/drawing/2015/06/chart">
            <c:ext xmlns:c16="http://schemas.microsoft.com/office/drawing/2014/chart" uri="{C3380CC4-5D6E-409C-BE32-E72D297353CC}">
              <c16:uniqueId val="{00000004-BC3D-4626-8C79-66598B045456}"/>
            </c:ext>
          </c:extLst>
        </c:ser>
        <c:ser>
          <c:idx val="5"/>
          <c:order val="5"/>
          <c:tx>
            <c:strRef>
              <c:f>Sheet1!$G$1</c:f>
              <c:strCache>
                <c:ptCount val="1"/>
                <c:pt idx="0">
                  <c:v>February</c:v>
                </c:pt>
              </c:strCache>
            </c:strRef>
          </c:tx>
          <c:spPr>
            <a:solidFill>
              <a:srgbClr val="002060"/>
            </a:solidFill>
          </c:spPr>
          <c:invertIfNegative val="0"/>
          <c:cat>
            <c:strRef>
              <c:f>Sheet1!$A$2:$A$10</c:f>
              <c:strCache>
                <c:ptCount val="9"/>
                <c:pt idx="0">
                  <c:v>Campus   A. </c:v>
                </c:pt>
                <c:pt idx="2">
                  <c:v>Campus  B.</c:v>
                </c:pt>
                <c:pt idx="4">
                  <c:v>Campus   C. </c:v>
                </c:pt>
                <c:pt idx="6">
                  <c:v>Campus   D. </c:v>
                </c:pt>
                <c:pt idx="8">
                  <c:v>Campus   E.  </c:v>
                </c:pt>
              </c:strCache>
            </c:strRef>
          </c:cat>
          <c:val>
            <c:numRef>
              <c:f>Sheet1!$G$2:$G$10</c:f>
              <c:numCache>
                <c:formatCode>General</c:formatCode>
                <c:ptCount val="9"/>
                <c:pt idx="0">
                  <c:v>16</c:v>
                </c:pt>
                <c:pt idx="2">
                  <c:v>28</c:v>
                </c:pt>
                <c:pt idx="4">
                  <c:v>14</c:v>
                </c:pt>
                <c:pt idx="6">
                  <c:v>14</c:v>
                </c:pt>
                <c:pt idx="8">
                  <c:v>46</c:v>
                </c:pt>
              </c:numCache>
            </c:numRef>
          </c:val>
          <c:extLst xmlns:c16r2="http://schemas.microsoft.com/office/drawing/2015/06/chart">
            <c:ext xmlns:c16="http://schemas.microsoft.com/office/drawing/2014/chart" uri="{C3380CC4-5D6E-409C-BE32-E72D297353CC}">
              <c16:uniqueId val="{00000005-BC3D-4626-8C79-66598B045456}"/>
            </c:ext>
          </c:extLst>
        </c:ser>
        <c:ser>
          <c:idx val="6"/>
          <c:order val="6"/>
          <c:tx>
            <c:strRef>
              <c:f>Sheet1!$H$1</c:f>
              <c:strCache>
                <c:ptCount val="1"/>
                <c:pt idx="0">
                  <c:v>March</c:v>
                </c:pt>
              </c:strCache>
            </c:strRef>
          </c:tx>
          <c:spPr>
            <a:solidFill>
              <a:srgbClr val="009900"/>
            </a:solidFill>
          </c:spPr>
          <c:invertIfNegative val="0"/>
          <c:cat>
            <c:strRef>
              <c:f>Sheet1!$A$2:$A$10</c:f>
              <c:strCache>
                <c:ptCount val="9"/>
                <c:pt idx="0">
                  <c:v>Campus   A. </c:v>
                </c:pt>
                <c:pt idx="2">
                  <c:v>Campus  B.</c:v>
                </c:pt>
                <c:pt idx="4">
                  <c:v>Campus   C. </c:v>
                </c:pt>
                <c:pt idx="6">
                  <c:v>Campus   D. </c:v>
                </c:pt>
                <c:pt idx="8">
                  <c:v>Campus   E.  </c:v>
                </c:pt>
              </c:strCache>
            </c:strRef>
          </c:cat>
          <c:val>
            <c:numRef>
              <c:f>Sheet1!$H$2:$H$10</c:f>
              <c:numCache>
                <c:formatCode>General</c:formatCode>
                <c:ptCount val="9"/>
                <c:pt idx="0">
                  <c:v>32</c:v>
                </c:pt>
                <c:pt idx="2">
                  <c:v>27</c:v>
                </c:pt>
                <c:pt idx="4">
                  <c:v>9</c:v>
                </c:pt>
                <c:pt idx="6">
                  <c:v>16</c:v>
                </c:pt>
                <c:pt idx="8">
                  <c:v>28</c:v>
                </c:pt>
              </c:numCache>
            </c:numRef>
          </c:val>
          <c:extLst xmlns:c16r2="http://schemas.microsoft.com/office/drawing/2015/06/chart">
            <c:ext xmlns:c16="http://schemas.microsoft.com/office/drawing/2014/chart" uri="{C3380CC4-5D6E-409C-BE32-E72D297353CC}">
              <c16:uniqueId val="{00000006-BC3D-4626-8C79-66598B045456}"/>
            </c:ext>
          </c:extLst>
        </c:ser>
        <c:dLbls>
          <c:showLegendKey val="0"/>
          <c:showVal val="0"/>
          <c:showCatName val="0"/>
          <c:showSerName val="0"/>
          <c:showPercent val="0"/>
          <c:showBubbleSize val="0"/>
        </c:dLbls>
        <c:gapWidth val="150"/>
        <c:shape val="box"/>
        <c:axId val="403581088"/>
        <c:axId val="403581648"/>
        <c:axId val="0"/>
      </c:bar3DChart>
      <c:catAx>
        <c:axId val="403581088"/>
        <c:scaling>
          <c:orientation val="minMax"/>
        </c:scaling>
        <c:delete val="0"/>
        <c:axPos val="b"/>
        <c:numFmt formatCode="General" sourceLinked="0"/>
        <c:majorTickMark val="out"/>
        <c:minorTickMark val="none"/>
        <c:tickLblPos val="nextTo"/>
        <c:crossAx val="403581648"/>
        <c:crosses val="autoZero"/>
        <c:auto val="1"/>
        <c:lblAlgn val="ctr"/>
        <c:lblOffset val="100"/>
        <c:noMultiLvlLbl val="0"/>
      </c:catAx>
      <c:valAx>
        <c:axId val="403581648"/>
        <c:scaling>
          <c:orientation val="minMax"/>
        </c:scaling>
        <c:delete val="0"/>
        <c:axPos val="l"/>
        <c:majorGridlines/>
        <c:title>
          <c:tx>
            <c:rich>
              <a:bodyPr rot="0" vert="wordArtVert"/>
              <a:lstStyle/>
              <a:p>
                <a:pPr>
                  <a:defRPr/>
                </a:pPr>
                <a:r>
                  <a:rPr lang="en-US" dirty="0"/>
                  <a:t>PRN inhaler usage</a:t>
                </a:r>
              </a:p>
            </c:rich>
          </c:tx>
          <c:overlay val="0"/>
        </c:title>
        <c:numFmt formatCode="General" sourceLinked="1"/>
        <c:majorTickMark val="out"/>
        <c:minorTickMark val="none"/>
        <c:tickLblPos val="nextTo"/>
        <c:crossAx val="403581088"/>
        <c:crosses val="autoZero"/>
        <c:crossBetween val="between"/>
      </c:valAx>
    </c:plotArea>
    <c:legend>
      <c:legendPos val="r"/>
      <c:layout>
        <c:manualLayout>
          <c:xMode val="edge"/>
          <c:yMode val="edge"/>
          <c:x val="0.86642253993540497"/>
          <c:y val="0.40870067517708403"/>
          <c:w val="8.7587028595110028E-2"/>
          <c:h val="0.23440813648294362"/>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E50B0B-2AD9-4524-8CBB-27336BEB052E}" type="doc">
      <dgm:prSet loTypeId="urn:microsoft.com/office/officeart/2005/8/layout/cycle4#5" loCatId="cycle" qsTypeId="urn:microsoft.com/office/officeart/2005/8/quickstyle/simple1" qsCatId="simple" csTypeId="urn:microsoft.com/office/officeart/2005/8/colors/colorful2" csCatId="colorful" phldr="1"/>
      <dgm:spPr/>
      <dgm:t>
        <a:bodyPr/>
        <a:lstStyle/>
        <a:p>
          <a:endParaRPr lang="en-US"/>
        </a:p>
      </dgm:t>
    </dgm:pt>
    <dgm:pt modelId="{D2BBFB0B-C7A6-401C-8982-C69533ABA985}">
      <dgm:prSet phldrT="[Text]"/>
      <dgm:spPr>
        <a:solidFill>
          <a:srgbClr val="FFFF99"/>
        </a:solidFill>
      </dgm:spPr>
      <dgm:t>
        <a:bodyPr/>
        <a:lstStyle/>
        <a:p>
          <a:r>
            <a:rPr lang="en-US" b="0" baseline="0" dirty="0">
              <a:ln>
                <a:noFill/>
              </a:ln>
              <a:solidFill>
                <a:schemeClr val="tx1"/>
              </a:solidFill>
            </a:rPr>
            <a:t>Awareness</a:t>
          </a:r>
        </a:p>
      </dgm:t>
    </dgm:pt>
    <dgm:pt modelId="{9FD33B82-BA08-4075-9EA7-2CD559D29428}" type="parTrans" cxnId="{DF2EFC02-57AF-4E9A-BFBF-C1533E25D961}">
      <dgm:prSet/>
      <dgm:spPr/>
      <dgm:t>
        <a:bodyPr/>
        <a:lstStyle/>
        <a:p>
          <a:endParaRPr lang="en-US"/>
        </a:p>
      </dgm:t>
    </dgm:pt>
    <dgm:pt modelId="{5DAA7B1E-BA5F-4DCD-AED0-CCFF54C97F3B}" type="sibTrans" cxnId="{DF2EFC02-57AF-4E9A-BFBF-C1533E25D961}">
      <dgm:prSet/>
      <dgm:spPr/>
      <dgm:t>
        <a:bodyPr/>
        <a:lstStyle/>
        <a:p>
          <a:endParaRPr lang="en-US"/>
        </a:p>
      </dgm:t>
    </dgm:pt>
    <dgm:pt modelId="{14A0665B-6781-47F1-B5AF-1B05B5D386A0}">
      <dgm:prSet phldrT="[Text]" custT="1"/>
      <dgm:spPr>
        <a:solidFill>
          <a:schemeClr val="lt1">
            <a:hueOff val="0"/>
            <a:satOff val="0"/>
            <a:lumOff val="0"/>
            <a:alpha val="90000"/>
          </a:schemeClr>
        </a:solidFill>
        <a:ln>
          <a:solidFill>
            <a:srgbClr val="F8F84A"/>
          </a:solidFill>
        </a:ln>
      </dgm:spPr>
      <dgm:t>
        <a:bodyPr lIns="0" rIns="0"/>
        <a:lstStyle/>
        <a:p>
          <a:pPr algn="l"/>
          <a:r>
            <a:rPr lang="en-US" sz="1600" b="1" dirty="0"/>
            <a:t>Quality of Life Surveys</a:t>
          </a:r>
        </a:p>
      </dgm:t>
    </dgm:pt>
    <dgm:pt modelId="{CBBC4E0E-7131-4349-A246-0D06C352C446}" type="parTrans" cxnId="{074557AF-8AB6-40A7-A18F-D0ABC893AB72}">
      <dgm:prSet/>
      <dgm:spPr/>
      <dgm:t>
        <a:bodyPr/>
        <a:lstStyle/>
        <a:p>
          <a:endParaRPr lang="en-US"/>
        </a:p>
      </dgm:t>
    </dgm:pt>
    <dgm:pt modelId="{EB35D96C-AF74-4DFE-891B-AFE8EA80D476}" type="sibTrans" cxnId="{074557AF-8AB6-40A7-A18F-D0ABC893AB72}">
      <dgm:prSet/>
      <dgm:spPr/>
      <dgm:t>
        <a:bodyPr/>
        <a:lstStyle/>
        <a:p>
          <a:endParaRPr lang="en-US"/>
        </a:p>
      </dgm:t>
    </dgm:pt>
    <dgm:pt modelId="{FC2E0BA1-1487-4E51-AC3D-8566448C6FDF}">
      <dgm:prSet phldrT="[Text]"/>
      <dgm:spPr>
        <a:solidFill>
          <a:schemeClr val="accent3">
            <a:lumMod val="60000"/>
            <a:lumOff val="40000"/>
          </a:schemeClr>
        </a:solidFill>
      </dgm:spPr>
      <dgm:t>
        <a:bodyPr/>
        <a:lstStyle/>
        <a:p>
          <a:r>
            <a:rPr lang="en-US" baseline="0" dirty="0">
              <a:solidFill>
                <a:schemeClr val="tx1"/>
              </a:solidFill>
            </a:rPr>
            <a:t>Medication &amp; Tools</a:t>
          </a:r>
        </a:p>
      </dgm:t>
    </dgm:pt>
    <dgm:pt modelId="{9C40FC8B-6708-49BD-A87E-721CD358B0EE}" type="parTrans" cxnId="{0090D5BC-7D53-40B5-84B9-43DDEB2AE601}">
      <dgm:prSet/>
      <dgm:spPr/>
      <dgm:t>
        <a:bodyPr/>
        <a:lstStyle/>
        <a:p>
          <a:endParaRPr lang="en-US"/>
        </a:p>
      </dgm:t>
    </dgm:pt>
    <dgm:pt modelId="{1D30248A-1069-4ABD-ADDE-2F21C7720631}" type="sibTrans" cxnId="{0090D5BC-7D53-40B5-84B9-43DDEB2AE601}">
      <dgm:prSet/>
      <dgm:spPr/>
      <dgm:t>
        <a:bodyPr/>
        <a:lstStyle/>
        <a:p>
          <a:endParaRPr lang="en-US"/>
        </a:p>
      </dgm:t>
    </dgm:pt>
    <dgm:pt modelId="{968B3B94-4AB2-4576-95E0-53495E130944}">
      <dgm:prSet phldrT="[Text]" custT="1"/>
      <dgm:spPr>
        <a:ln>
          <a:solidFill>
            <a:schemeClr val="accent3">
              <a:lumMod val="60000"/>
              <a:lumOff val="40000"/>
            </a:schemeClr>
          </a:solidFill>
        </a:ln>
      </dgm:spPr>
      <dgm:t>
        <a:bodyPr lIns="457200" tIns="0" rIns="0" bIns="274320"/>
        <a:lstStyle/>
        <a:p>
          <a:r>
            <a:rPr lang="en-US" sz="1600" b="1" dirty="0"/>
            <a:t>Emergency Nebulizer Policy</a:t>
          </a:r>
        </a:p>
      </dgm:t>
    </dgm:pt>
    <dgm:pt modelId="{A9215F37-D367-4965-959D-531DE37D5C64}" type="parTrans" cxnId="{CDF0A293-A418-462A-BB86-1F3C493172B2}">
      <dgm:prSet/>
      <dgm:spPr/>
      <dgm:t>
        <a:bodyPr/>
        <a:lstStyle/>
        <a:p>
          <a:endParaRPr lang="en-US"/>
        </a:p>
      </dgm:t>
    </dgm:pt>
    <dgm:pt modelId="{89186EEA-DBAE-4116-9D6A-A93D7000B89A}" type="sibTrans" cxnId="{CDF0A293-A418-462A-BB86-1F3C493172B2}">
      <dgm:prSet/>
      <dgm:spPr/>
      <dgm:t>
        <a:bodyPr/>
        <a:lstStyle/>
        <a:p>
          <a:endParaRPr lang="en-US"/>
        </a:p>
      </dgm:t>
    </dgm:pt>
    <dgm:pt modelId="{65BEBF4C-F0E7-490A-B1D6-A7366AEA4EA8}">
      <dgm:prSet phldrT="[Text]"/>
      <dgm:spPr>
        <a:solidFill>
          <a:schemeClr val="accent2">
            <a:lumMod val="60000"/>
            <a:lumOff val="40000"/>
          </a:schemeClr>
        </a:solidFill>
        <a:ln>
          <a:solidFill>
            <a:schemeClr val="bg1"/>
          </a:solidFill>
        </a:ln>
      </dgm:spPr>
      <dgm:t>
        <a:bodyPr/>
        <a:lstStyle/>
        <a:p>
          <a:r>
            <a:rPr lang="en-US" baseline="0" dirty="0">
              <a:solidFill>
                <a:schemeClr val="tx1"/>
              </a:solidFill>
            </a:rPr>
            <a:t>Environment</a:t>
          </a:r>
        </a:p>
      </dgm:t>
    </dgm:pt>
    <dgm:pt modelId="{3C5DDEAD-E726-4323-8735-853747A5B465}" type="parTrans" cxnId="{8B6E850D-EB42-421D-B11B-D269CF453DFF}">
      <dgm:prSet/>
      <dgm:spPr/>
      <dgm:t>
        <a:bodyPr/>
        <a:lstStyle/>
        <a:p>
          <a:endParaRPr lang="en-US"/>
        </a:p>
      </dgm:t>
    </dgm:pt>
    <dgm:pt modelId="{6487DF9C-95DA-468E-9AD5-04F8200449DB}" type="sibTrans" cxnId="{8B6E850D-EB42-421D-B11B-D269CF453DFF}">
      <dgm:prSet/>
      <dgm:spPr/>
      <dgm:t>
        <a:bodyPr/>
        <a:lstStyle/>
        <a:p>
          <a:endParaRPr lang="en-US"/>
        </a:p>
      </dgm:t>
    </dgm:pt>
    <dgm:pt modelId="{73FE91D3-47CE-407F-A74E-4B61513D2E8C}">
      <dgm:prSet custT="1"/>
      <dgm:spPr>
        <a:solidFill>
          <a:schemeClr val="lt1">
            <a:hueOff val="0"/>
            <a:satOff val="0"/>
            <a:lumOff val="0"/>
            <a:alpha val="90000"/>
          </a:schemeClr>
        </a:solidFill>
        <a:ln>
          <a:solidFill>
            <a:srgbClr val="F8F84A"/>
          </a:solidFill>
        </a:ln>
      </dgm:spPr>
      <dgm:t>
        <a:bodyPr lIns="0" rIns="0"/>
        <a:lstStyle/>
        <a:p>
          <a:pPr algn="l"/>
          <a:r>
            <a:rPr lang="en-US" sz="1300" b="0" dirty="0"/>
            <a:t>Raise parent expectations</a:t>
          </a:r>
        </a:p>
      </dgm:t>
    </dgm:pt>
    <dgm:pt modelId="{9009760A-EED2-417A-979A-77D3E9FB269E}" type="parTrans" cxnId="{92E3D7ED-C87E-4753-BD4D-EA483C38F91B}">
      <dgm:prSet/>
      <dgm:spPr/>
      <dgm:t>
        <a:bodyPr/>
        <a:lstStyle/>
        <a:p>
          <a:endParaRPr lang="en-US"/>
        </a:p>
      </dgm:t>
    </dgm:pt>
    <dgm:pt modelId="{FA0AD4F0-30CC-48B1-8388-345E57FDC89B}" type="sibTrans" cxnId="{92E3D7ED-C87E-4753-BD4D-EA483C38F91B}">
      <dgm:prSet/>
      <dgm:spPr/>
      <dgm:t>
        <a:bodyPr/>
        <a:lstStyle/>
        <a:p>
          <a:endParaRPr lang="en-US"/>
        </a:p>
      </dgm:t>
    </dgm:pt>
    <dgm:pt modelId="{97538763-75C5-48B8-A7A0-FD57F80FE3FE}">
      <dgm:prSet custT="1"/>
      <dgm:spPr>
        <a:ln>
          <a:solidFill>
            <a:schemeClr val="accent2">
              <a:lumMod val="60000"/>
              <a:lumOff val="40000"/>
            </a:schemeClr>
          </a:solidFill>
        </a:ln>
      </dgm:spPr>
      <dgm:t>
        <a:bodyPr lIns="0" tIns="0" rIns="0" bIns="914400" anchor="ctr" anchorCtr="0"/>
        <a:lstStyle/>
        <a:p>
          <a:pPr algn="l"/>
          <a:r>
            <a:rPr lang="en-US" sz="1300" b="0" dirty="0"/>
            <a:t>Indoor environment  quality     best practices</a:t>
          </a:r>
        </a:p>
      </dgm:t>
    </dgm:pt>
    <dgm:pt modelId="{E1173495-850D-43FA-88E4-EDFAFDB63D4F}" type="parTrans" cxnId="{E569DD78-1D78-4A37-930D-9DA520E919CF}">
      <dgm:prSet/>
      <dgm:spPr/>
      <dgm:t>
        <a:bodyPr/>
        <a:lstStyle/>
        <a:p>
          <a:endParaRPr lang="en-US"/>
        </a:p>
      </dgm:t>
    </dgm:pt>
    <dgm:pt modelId="{BBC76907-EE09-4638-8E61-BBE1D2B83A9F}" type="sibTrans" cxnId="{E569DD78-1D78-4A37-930D-9DA520E919CF}">
      <dgm:prSet/>
      <dgm:spPr/>
      <dgm:t>
        <a:bodyPr/>
        <a:lstStyle/>
        <a:p>
          <a:endParaRPr lang="en-US"/>
        </a:p>
      </dgm:t>
    </dgm:pt>
    <dgm:pt modelId="{0AB14874-9DBF-46F5-9AC1-75682ABFC830}">
      <dgm:prSet custT="1"/>
      <dgm:spPr>
        <a:ln>
          <a:solidFill>
            <a:schemeClr val="accent2">
              <a:lumMod val="60000"/>
              <a:lumOff val="40000"/>
            </a:schemeClr>
          </a:solidFill>
        </a:ln>
      </dgm:spPr>
      <dgm:t>
        <a:bodyPr lIns="0" tIns="0" rIns="0" bIns="914400" anchor="ctr" anchorCtr="0"/>
        <a:lstStyle/>
        <a:p>
          <a:pPr algn="l"/>
          <a:r>
            <a:rPr lang="en-US" sz="1300" b="0" i="1" dirty="0"/>
            <a:t>TfS </a:t>
          </a:r>
          <a:r>
            <a:rPr lang="en-US" sz="1300" b="0" i="0" dirty="0"/>
            <a:t>Six Technical Solutions</a:t>
          </a:r>
        </a:p>
      </dgm:t>
    </dgm:pt>
    <dgm:pt modelId="{9F10C61E-A2B9-4416-AEC0-1BF0CEF69521}" type="parTrans" cxnId="{0EBF169F-31A7-4CA0-A7EA-AEE08F1CD02A}">
      <dgm:prSet/>
      <dgm:spPr/>
      <dgm:t>
        <a:bodyPr/>
        <a:lstStyle/>
        <a:p>
          <a:endParaRPr lang="en-US"/>
        </a:p>
      </dgm:t>
    </dgm:pt>
    <dgm:pt modelId="{CE635472-DAA1-4BC1-A3CD-961455E45932}" type="sibTrans" cxnId="{0EBF169F-31A7-4CA0-A7EA-AEE08F1CD02A}">
      <dgm:prSet/>
      <dgm:spPr/>
      <dgm:t>
        <a:bodyPr/>
        <a:lstStyle/>
        <a:p>
          <a:endParaRPr lang="en-US"/>
        </a:p>
      </dgm:t>
    </dgm:pt>
    <dgm:pt modelId="{F84DC901-8B9C-4BAE-8C61-6E0440989222}">
      <dgm:prSet custT="1"/>
      <dgm:spPr>
        <a:ln>
          <a:solidFill>
            <a:schemeClr val="accent3">
              <a:lumMod val="60000"/>
              <a:lumOff val="40000"/>
            </a:schemeClr>
          </a:solidFill>
        </a:ln>
      </dgm:spPr>
      <dgm:t>
        <a:bodyPr lIns="457200" tIns="0" rIns="0" bIns="274320"/>
        <a:lstStyle/>
        <a:p>
          <a:r>
            <a:rPr lang="en-US" sz="1300" b="0" dirty="0"/>
            <a:t>Asthma Action Plans                	</a:t>
          </a:r>
          <a:r>
            <a:rPr lang="en-US" sz="1000" b="0" dirty="0"/>
            <a:t>ALL medications</a:t>
          </a:r>
        </a:p>
      </dgm:t>
    </dgm:pt>
    <dgm:pt modelId="{9B4D94F3-9B14-4F24-A241-7A89CFE93D32}" type="parTrans" cxnId="{20BCCF22-870B-402F-9122-919116367AC3}">
      <dgm:prSet/>
      <dgm:spPr/>
      <dgm:t>
        <a:bodyPr/>
        <a:lstStyle/>
        <a:p>
          <a:endParaRPr lang="en-US"/>
        </a:p>
      </dgm:t>
    </dgm:pt>
    <dgm:pt modelId="{2D2785C4-D366-44F6-A248-A82DA0942D9C}" type="sibTrans" cxnId="{20BCCF22-870B-402F-9122-919116367AC3}">
      <dgm:prSet/>
      <dgm:spPr/>
      <dgm:t>
        <a:bodyPr/>
        <a:lstStyle/>
        <a:p>
          <a:endParaRPr lang="en-US"/>
        </a:p>
      </dgm:t>
    </dgm:pt>
    <dgm:pt modelId="{9CD2A8ED-A4F3-4802-A162-7752522647E5}">
      <dgm:prSet custT="1"/>
      <dgm:spPr>
        <a:ln>
          <a:solidFill>
            <a:schemeClr val="accent3">
              <a:lumMod val="60000"/>
              <a:lumOff val="40000"/>
            </a:schemeClr>
          </a:solidFill>
        </a:ln>
      </dgm:spPr>
      <dgm:t>
        <a:bodyPr lIns="457200" tIns="0" rIns="0" bIns="274320"/>
        <a:lstStyle/>
        <a:p>
          <a:r>
            <a:rPr lang="en-US" sz="1300" b="0" dirty="0"/>
            <a:t>Inspiratory flow assessment</a:t>
          </a:r>
        </a:p>
      </dgm:t>
    </dgm:pt>
    <dgm:pt modelId="{9DACCF21-3F6C-4895-AD1B-E997CADDFA1C}" type="parTrans" cxnId="{36BF8F37-6F15-4BF7-A59B-756FF16F518A}">
      <dgm:prSet/>
      <dgm:spPr/>
      <dgm:t>
        <a:bodyPr/>
        <a:lstStyle/>
        <a:p>
          <a:endParaRPr lang="en-US"/>
        </a:p>
      </dgm:t>
    </dgm:pt>
    <dgm:pt modelId="{5714F336-06DB-483B-98A1-A029DEE057D7}" type="sibTrans" cxnId="{36BF8F37-6F15-4BF7-A59B-756FF16F518A}">
      <dgm:prSet/>
      <dgm:spPr/>
      <dgm:t>
        <a:bodyPr/>
        <a:lstStyle/>
        <a:p>
          <a:endParaRPr lang="en-US"/>
        </a:p>
      </dgm:t>
    </dgm:pt>
    <dgm:pt modelId="{91E89146-E0B7-4972-9B01-E05488F4315F}">
      <dgm:prSet custT="1"/>
      <dgm:spPr>
        <a:solidFill>
          <a:schemeClr val="lt1">
            <a:hueOff val="0"/>
            <a:satOff val="0"/>
            <a:lumOff val="0"/>
            <a:alpha val="90000"/>
          </a:schemeClr>
        </a:solidFill>
        <a:ln>
          <a:solidFill>
            <a:srgbClr val="F8F84A"/>
          </a:solidFill>
        </a:ln>
      </dgm:spPr>
      <dgm:t>
        <a:bodyPr lIns="0" rIns="0"/>
        <a:lstStyle/>
        <a:p>
          <a:pPr algn="l"/>
          <a:r>
            <a:rPr lang="en-US" sz="1300" b="0" dirty="0"/>
            <a:t>Data, data, data</a:t>
          </a:r>
          <a:endParaRPr lang="en-US" sz="1200" b="0" dirty="0"/>
        </a:p>
      </dgm:t>
    </dgm:pt>
    <dgm:pt modelId="{2BADD3E2-8EB0-4D58-AE36-5598F7C034E2}" type="sibTrans" cxnId="{59FAFF4B-180C-4FDD-ABAA-0DBAD55A3A84}">
      <dgm:prSet/>
      <dgm:spPr/>
      <dgm:t>
        <a:bodyPr/>
        <a:lstStyle/>
        <a:p>
          <a:endParaRPr lang="en-US"/>
        </a:p>
      </dgm:t>
    </dgm:pt>
    <dgm:pt modelId="{1C349720-60A0-4A80-B48B-4FA4E04E51A5}" type="parTrans" cxnId="{59FAFF4B-180C-4FDD-ABAA-0DBAD55A3A84}">
      <dgm:prSet/>
      <dgm:spPr/>
      <dgm:t>
        <a:bodyPr/>
        <a:lstStyle/>
        <a:p>
          <a:endParaRPr lang="en-US"/>
        </a:p>
      </dgm:t>
    </dgm:pt>
    <dgm:pt modelId="{624485E7-EB16-46AC-8B3A-5BA294DAF181}">
      <dgm:prSet custT="1"/>
      <dgm:spPr>
        <a:ln>
          <a:solidFill>
            <a:schemeClr val="accent3">
              <a:lumMod val="60000"/>
              <a:lumOff val="40000"/>
            </a:schemeClr>
          </a:solidFill>
        </a:ln>
      </dgm:spPr>
      <dgm:t>
        <a:bodyPr lIns="457200" tIns="0" rIns="0" bIns="274320"/>
        <a:lstStyle/>
        <a:p>
          <a:r>
            <a:rPr lang="en-US" sz="1300" b="0" dirty="0"/>
            <a:t>Health Check </a:t>
          </a:r>
          <a:r>
            <a:rPr lang="en-US" sz="1300" b="0" dirty="0">
              <a:sym typeface="Symbol"/>
            </a:rPr>
            <a:t> data</a:t>
          </a:r>
          <a:r>
            <a:rPr lang="en-US" sz="1300" b="0" dirty="0"/>
            <a:t>	</a:t>
          </a:r>
        </a:p>
      </dgm:t>
    </dgm:pt>
    <dgm:pt modelId="{8289E898-A1C3-41FA-8ACC-923DD889728D}" type="parTrans" cxnId="{C356FE24-DEC6-4D54-8D32-6ACB1B7D5E14}">
      <dgm:prSet/>
      <dgm:spPr/>
      <dgm:t>
        <a:bodyPr/>
        <a:lstStyle/>
        <a:p>
          <a:endParaRPr lang="en-US"/>
        </a:p>
      </dgm:t>
    </dgm:pt>
    <dgm:pt modelId="{1318CB09-8C16-43D1-B857-1AADAC1983F7}" type="sibTrans" cxnId="{C356FE24-DEC6-4D54-8D32-6ACB1B7D5E14}">
      <dgm:prSet/>
      <dgm:spPr/>
      <dgm:t>
        <a:bodyPr/>
        <a:lstStyle/>
        <a:p>
          <a:endParaRPr lang="en-US"/>
        </a:p>
      </dgm:t>
    </dgm:pt>
    <dgm:pt modelId="{4285258F-271E-47BC-A9AB-F728C042C8BB}">
      <dgm:prSet custT="1"/>
      <dgm:spPr>
        <a:ln>
          <a:solidFill>
            <a:schemeClr val="accent3">
              <a:lumMod val="60000"/>
              <a:lumOff val="40000"/>
            </a:schemeClr>
          </a:solidFill>
        </a:ln>
      </dgm:spPr>
      <dgm:t>
        <a:bodyPr lIns="457200" tIns="0" rIns="0" bIns="274320"/>
        <a:lstStyle/>
        <a:p>
          <a:r>
            <a:rPr lang="en-US" sz="1300" b="0" dirty="0"/>
            <a:t>NHLBI EPR 3 guidelines/ </a:t>
          </a:r>
          <a:br>
            <a:rPr lang="en-US" sz="1300" b="0" dirty="0"/>
          </a:br>
          <a:r>
            <a:rPr lang="en-US" sz="1000" b="0" dirty="0"/>
            <a:t>6 priority messages         Logic Model</a:t>
          </a:r>
        </a:p>
      </dgm:t>
    </dgm:pt>
    <dgm:pt modelId="{F96807A6-A6A7-4A97-BD5A-AC120E0BBA3A}" type="parTrans" cxnId="{B41D014E-6D66-4F0E-BFB3-EB946F661885}">
      <dgm:prSet/>
      <dgm:spPr/>
      <dgm:t>
        <a:bodyPr/>
        <a:lstStyle/>
        <a:p>
          <a:endParaRPr lang="en-US"/>
        </a:p>
      </dgm:t>
    </dgm:pt>
    <dgm:pt modelId="{FC03575F-FD01-475E-B78F-0475A9CF31EB}" type="sibTrans" cxnId="{B41D014E-6D66-4F0E-BFB3-EB946F661885}">
      <dgm:prSet/>
      <dgm:spPr/>
      <dgm:t>
        <a:bodyPr/>
        <a:lstStyle/>
        <a:p>
          <a:endParaRPr lang="en-US"/>
        </a:p>
      </dgm:t>
    </dgm:pt>
    <dgm:pt modelId="{CE6858B4-99E5-42E5-9702-54E011D2A6E1}">
      <dgm:prSet custT="1"/>
      <dgm:spPr>
        <a:ln>
          <a:solidFill>
            <a:schemeClr val="accent3">
              <a:lumMod val="60000"/>
              <a:lumOff val="40000"/>
            </a:schemeClr>
          </a:solidFill>
        </a:ln>
      </dgm:spPr>
      <dgm:t>
        <a:bodyPr lIns="457200" tIns="0" rIns="0" bIns="274320"/>
        <a:lstStyle/>
        <a:p>
          <a:r>
            <a:rPr lang="en-US" sz="1600" b="1" dirty="0"/>
            <a:t>PRN usage tracking</a:t>
          </a:r>
        </a:p>
      </dgm:t>
    </dgm:pt>
    <dgm:pt modelId="{722110DD-7EDF-4EBD-BA5E-8B7B8CC30EAF}" type="parTrans" cxnId="{32EE6553-E8BA-4D7F-920E-D2476F0BA74E}">
      <dgm:prSet/>
      <dgm:spPr/>
      <dgm:t>
        <a:bodyPr/>
        <a:lstStyle/>
        <a:p>
          <a:endParaRPr lang="en-US"/>
        </a:p>
      </dgm:t>
    </dgm:pt>
    <dgm:pt modelId="{3DC8D9CC-B82B-4D69-9513-B7693EDCD5F0}" type="sibTrans" cxnId="{32EE6553-E8BA-4D7F-920E-D2476F0BA74E}">
      <dgm:prSet/>
      <dgm:spPr/>
      <dgm:t>
        <a:bodyPr/>
        <a:lstStyle/>
        <a:p>
          <a:endParaRPr lang="en-US"/>
        </a:p>
      </dgm:t>
    </dgm:pt>
    <dgm:pt modelId="{1A04EF28-7FC4-4091-8603-8D8247A02AA3}">
      <dgm:prSet phldrT="[Text]" custT="1"/>
      <dgm:spPr>
        <a:solidFill>
          <a:schemeClr val="lt1">
            <a:hueOff val="0"/>
            <a:satOff val="0"/>
            <a:lumOff val="0"/>
            <a:alpha val="90000"/>
          </a:schemeClr>
        </a:solidFill>
        <a:ln>
          <a:solidFill>
            <a:srgbClr val="F8F84A"/>
          </a:solidFill>
        </a:ln>
      </dgm:spPr>
      <dgm:t>
        <a:bodyPr lIns="0" rIns="0"/>
        <a:lstStyle/>
        <a:p>
          <a:pPr algn="l"/>
          <a:r>
            <a:rPr lang="en-US" sz="1300" b="0" dirty="0"/>
            <a:t>School District impact:         Funding/Performance     </a:t>
          </a:r>
        </a:p>
      </dgm:t>
    </dgm:pt>
    <dgm:pt modelId="{4423AD0C-748A-481F-8B3B-DA85814A31B2}" type="parTrans" cxnId="{2B9A0BEF-EEDB-4D5B-8B36-2BD320EF41B9}">
      <dgm:prSet/>
      <dgm:spPr/>
      <dgm:t>
        <a:bodyPr/>
        <a:lstStyle/>
        <a:p>
          <a:endParaRPr lang="en-US"/>
        </a:p>
      </dgm:t>
    </dgm:pt>
    <dgm:pt modelId="{8416425A-BE2F-4147-88F6-5F16CD663315}" type="sibTrans" cxnId="{2B9A0BEF-EEDB-4D5B-8B36-2BD320EF41B9}">
      <dgm:prSet/>
      <dgm:spPr/>
      <dgm:t>
        <a:bodyPr/>
        <a:lstStyle/>
        <a:p>
          <a:endParaRPr lang="en-US"/>
        </a:p>
      </dgm:t>
    </dgm:pt>
    <dgm:pt modelId="{DA0B48C8-DF8C-424D-B73D-3EE46A5CF225}">
      <dgm:prSet phldrT="[Text]" custT="1"/>
      <dgm:spPr>
        <a:ln>
          <a:solidFill>
            <a:schemeClr val="accent2">
              <a:lumMod val="60000"/>
              <a:lumOff val="40000"/>
            </a:schemeClr>
          </a:solidFill>
        </a:ln>
      </dgm:spPr>
      <dgm:t>
        <a:bodyPr lIns="0" tIns="0" rIns="0" bIns="914400" anchor="ctr" anchorCtr="0"/>
        <a:lstStyle/>
        <a:p>
          <a:pPr algn="l"/>
          <a:endParaRPr lang="en-US" sz="1200" dirty="0"/>
        </a:p>
      </dgm:t>
    </dgm:pt>
    <dgm:pt modelId="{16DBFF4D-D237-4D12-BEC5-EE0AE0277A94}" type="parTrans" cxnId="{C8147CDD-2066-4AD3-9888-2FA3A764ED01}">
      <dgm:prSet/>
      <dgm:spPr/>
      <dgm:t>
        <a:bodyPr/>
        <a:lstStyle/>
        <a:p>
          <a:endParaRPr lang="en-US"/>
        </a:p>
      </dgm:t>
    </dgm:pt>
    <dgm:pt modelId="{A2549BC9-73C7-47CA-858D-72ADAD8D04F4}" type="sibTrans" cxnId="{C8147CDD-2066-4AD3-9888-2FA3A764ED01}">
      <dgm:prSet/>
      <dgm:spPr/>
      <dgm:t>
        <a:bodyPr/>
        <a:lstStyle/>
        <a:p>
          <a:endParaRPr lang="en-US"/>
        </a:p>
      </dgm:t>
    </dgm:pt>
    <dgm:pt modelId="{6010DB6C-4D8C-40DB-9C08-2A8AC9DC6A0C}">
      <dgm:prSet custT="1"/>
      <dgm:spPr>
        <a:solidFill>
          <a:schemeClr val="lt1">
            <a:hueOff val="0"/>
            <a:satOff val="0"/>
            <a:lumOff val="0"/>
            <a:alpha val="90000"/>
          </a:schemeClr>
        </a:solidFill>
        <a:ln>
          <a:solidFill>
            <a:srgbClr val="F8F84A"/>
          </a:solidFill>
        </a:ln>
      </dgm:spPr>
      <dgm:t>
        <a:bodyPr lIns="0" rIns="0"/>
        <a:lstStyle/>
        <a:p>
          <a:pPr algn="l"/>
          <a:r>
            <a:rPr lang="en-US" sz="1300" b="0" dirty="0"/>
            <a:t>Recruit champions </a:t>
          </a:r>
          <a:r>
            <a:rPr lang="en-US" sz="1000" b="0" dirty="0"/>
            <a:t>(custodial, nurses, PE staff, administrators )</a:t>
          </a:r>
        </a:p>
      </dgm:t>
    </dgm:pt>
    <dgm:pt modelId="{6DDFCDE8-1FCE-457C-B1EE-8DFEED0F4497}" type="parTrans" cxnId="{F433B2C5-B814-4205-8DD6-F71995BF3694}">
      <dgm:prSet/>
      <dgm:spPr/>
      <dgm:t>
        <a:bodyPr/>
        <a:lstStyle/>
        <a:p>
          <a:endParaRPr lang="en-US"/>
        </a:p>
      </dgm:t>
    </dgm:pt>
    <dgm:pt modelId="{39FFC7E0-7DFB-425C-8DEA-9A43740986C7}" type="sibTrans" cxnId="{F433B2C5-B814-4205-8DD6-F71995BF3694}">
      <dgm:prSet/>
      <dgm:spPr/>
      <dgm:t>
        <a:bodyPr/>
        <a:lstStyle/>
        <a:p>
          <a:endParaRPr lang="en-US"/>
        </a:p>
      </dgm:t>
    </dgm:pt>
    <dgm:pt modelId="{205118FA-770F-4DD9-847C-53E36DDDE129}">
      <dgm:prSet custT="1"/>
      <dgm:spPr>
        <a:ln>
          <a:solidFill>
            <a:schemeClr val="accent2">
              <a:lumMod val="60000"/>
              <a:lumOff val="40000"/>
            </a:schemeClr>
          </a:solidFill>
        </a:ln>
      </dgm:spPr>
      <dgm:t>
        <a:bodyPr lIns="0" rIns="0" bIns="914400"/>
        <a:lstStyle/>
        <a:p>
          <a:pPr algn="l"/>
          <a:r>
            <a:rPr lang="en-US" sz="1300" b="0" dirty="0"/>
            <a:t>Standardized Environmental  Assessment</a:t>
          </a:r>
          <a:endParaRPr lang="en-US" sz="1300" b="0" i="1" dirty="0"/>
        </a:p>
      </dgm:t>
    </dgm:pt>
    <dgm:pt modelId="{0BE35EF5-8D97-4D1D-A9CE-80ECD7291532}" type="parTrans" cxnId="{66935ED2-60D7-4F31-8C31-64804E6BC533}">
      <dgm:prSet/>
      <dgm:spPr/>
      <dgm:t>
        <a:bodyPr/>
        <a:lstStyle/>
        <a:p>
          <a:endParaRPr lang="en-US"/>
        </a:p>
      </dgm:t>
    </dgm:pt>
    <dgm:pt modelId="{EE3E1B08-4D01-4027-A3CB-8FAAD2CEF9B5}" type="sibTrans" cxnId="{66935ED2-60D7-4F31-8C31-64804E6BC533}">
      <dgm:prSet/>
      <dgm:spPr/>
      <dgm:t>
        <a:bodyPr/>
        <a:lstStyle/>
        <a:p>
          <a:endParaRPr lang="en-US"/>
        </a:p>
      </dgm:t>
    </dgm:pt>
    <dgm:pt modelId="{AD2929E8-4414-4383-BF1E-3AC261D69CD0}">
      <dgm:prSet custT="1"/>
      <dgm:spPr/>
      <dgm:t>
        <a:bodyPr lIns="0" rIns="0" bIns="914400"/>
        <a:lstStyle/>
        <a:p>
          <a:r>
            <a:rPr lang="en-US" sz="1300" b="0" dirty="0"/>
            <a:t>Facility scores feedback</a:t>
          </a:r>
        </a:p>
      </dgm:t>
    </dgm:pt>
    <dgm:pt modelId="{1DB93599-E11D-4666-9319-72A2D9B32CB6}" type="parTrans" cxnId="{6ADFE142-8D1B-4073-A181-8DA715B288F1}">
      <dgm:prSet/>
      <dgm:spPr/>
      <dgm:t>
        <a:bodyPr/>
        <a:lstStyle/>
        <a:p>
          <a:endParaRPr lang="en-US"/>
        </a:p>
      </dgm:t>
    </dgm:pt>
    <dgm:pt modelId="{713ABF91-6A7E-48E9-9703-0EC4ED3FFDDB}" type="sibTrans" cxnId="{6ADFE142-8D1B-4073-A181-8DA715B288F1}">
      <dgm:prSet/>
      <dgm:spPr/>
      <dgm:t>
        <a:bodyPr/>
        <a:lstStyle/>
        <a:p>
          <a:endParaRPr lang="en-US"/>
        </a:p>
      </dgm:t>
    </dgm:pt>
    <dgm:pt modelId="{A9203E08-89D6-452F-9CD5-13415C38558F}">
      <dgm:prSet/>
      <dgm:spPr>
        <a:ln>
          <a:solidFill>
            <a:schemeClr val="accent1"/>
          </a:solidFill>
        </a:ln>
      </dgm:spPr>
      <dgm:t>
        <a:bodyPr lIns="274320" tIns="0" rIns="0" bIns="0" anchor="t" anchorCtr="1"/>
        <a:lstStyle/>
        <a:p>
          <a:r>
            <a:rPr lang="en-US" sz="1300" b="0" dirty="0"/>
            <a:t>Staff development      	</a:t>
          </a:r>
          <a:r>
            <a:rPr lang="en-US" sz="1300" b="0" i="1" dirty="0"/>
            <a:t>Symptom threshold</a:t>
          </a:r>
        </a:p>
      </dgm:t>
    </dgm:pt>
    <dgm:pt modelId="{CCF5FC03-46F7-4D1B-BEDD-86E76E85EC0A}" type="parTrans" cxnId="{77C7E188-2C59-4644-8A45-E5746310666B}">
      <dgm:prSet/>
      <dgm:spPr/>
      <dgm:t>
        <a:bodyPr/>
        <a:lstStyle/>
        <a:p>
          <a:endParaRPr lang="en-US"/>
        </a:p>
      </dgm:t>
    </dgm:pt>
    <dgm:pt modelId="{52A20D20-0067-4242-B271-7CEF52AFCC7B}" type="sibTrans" cxnId="{77C7E188-2C59-4644-8A45-E5746310666B}">
      <dgm:prSet/>
      <dgm:spPr/>
      <dgm:t>
        <a:bodyPr/>
        <a:lstStyle/>
        <a:p>
          <a:endParaRPr lang="en-US"/>
        </a:p>
      </dgm:t>
    </dgm:pt>
    <dgm:pt modelId="{9C2A9A2A-6BC0-49E1-B322-666186F366AE}">
      <dgm:prSet custT="1"/>
      <dgm:spPr>
        <a:ln>
          <a:solidFill>
            <a:schemeClr val="accent1"/>
          </a:solidFill>
        </a:ln>
      </dgm:spPr>
      <dgm:t>
        <a:bodyPr lIns="274320" tIns="0" rIns="0" bIns="0" anchor="t" anchorCtr="1"/>
        <a:lstStyle/>
        <a:p>
          <a:r>
            <a:rPr lang="en-US" sz="1300" b="0" dirty="0"/>
            <a:t>Parent activities: </a:t>
          </a:r>
          <a:r>
            <a:rPr lang="en-US" sz="1000" b="0" dirty="0"/>
            <a:t>PTA, ABO</a:t>
          </a:r>
        </a:p>
      </dgm:t>
    </dgm:pt>
    <dgm:pt modelId="{47712B3F-7989-4EFF-BDBD-A5DDFD64DFA0}" type="parTrans" cxnId="{F0F867C6-D67C-4CB3-8A67-C856ED844F45}">
      <dgm:prSet/>
      <dgm:spPr/>
      <dgm:t>
        <a:bodyPr/>
        <a:lstStyle/>
        <a:p>
          <a:endParaRPr lang="en-US"/>
        </a:p>
      </dgm:t>
    </dgm:pt>
    <dgm:pt modelId="{98E19827-EAC3-4BFD-8253-30049833E0A3}" type="sibTrans" cxnId="{F0F867C6-D67C-4CB3-8A67-C856ED844F45}">
      <dgm:prSet/>
      <dgm:spPr/>
      <dgm:t>
        <a:bodyPr/>
        <a:lstStyle/>
        <a:p>
          <a:endParaRPr lang="en-US"/>
        </a:p>
      </dgm:t>
    </dgm:pt>
    <dgm:pt modelId="{1C8EE4B8-3A0B-4083-A1D3-9233E67BEB66}">
      <dgm:prSet phldrT="[Text]" custT="1"/>
      <dgm:spPr>
        <a:ln>
          <a:solidFill>
            <a:schemeClr val="accent2">
              <a:lumMod val="60000"/>
              <a:lumOff val="40000"/>
            </a:schemeClr>
          </a:solidFill>
        </a:ln>
      </dgm:spPr>
      <dgm:t>
        <a:bodyPr lIns="0" tIns="0" rIns="0" bIns="914400" anchor="ctr" anchorCtr="0"/>
        <a:lstStyle/>
        <a:p>
          <a:pPr algn="l"/>
          <a:r>
            <a:rPr lang="en-US" sz="1600" b="1" dirty="0"/>
            <a:t>Walkthroughs: Remove  triggers from school  environments</a:t>
          </a:r>
        </a:p>
      </dgm:t>
    </dgm:pt>
    <dgm:pt modelId="{948AC4C8-6DFF-44B3-9BAD-036AF0CA486C}" type="parTrans" cxnId="{9508EA36-F520-43ED-8C07-50D6712C117D}">
      <dgm:prSet/>
      <dgm:spPr/>
      <dgm:t>
        <a:bodyPr/>
        <a:lstStyle/>
        <a:p>
          <a:endParaRPr lang="en-US"/>
        </a:p>
      </dgm:t>
    </dgm:pt>
    <dgm:pt modelId="{B72A6B50-A3BD-44DF-B024-A8EB9970A1A9}" type="sibTrans" cxnId="{9508EA36-F520-43ED-8C07-50D6712C117D}">
      <dgm:prSet/>
      <dgm:spPr/>
      <dgm:t>
        <a:bodyPr/>
        <a:lstStyle/>
        <a:p>
          <a:endParaRPr lang="en-US"/>
        </a:p>
      </dgm:t>
    </dgm:pt>
    <dgm:pt modelId="{AF2FA3E3-6FAA-47F5-BBF8-8E6B0341F83E}">
      <dgm:prSet phldrT="[Text]" custT="1"/>
      <dgm:spPr>
        <a:ln>
          <a:solidFill>
            <a:schemeClr val="accent3">
              <a:lumMod val="60000"/>
              <a:lumOff val="40000"/>
            </a:schemeClr>
          </a:solidFill>
        </a:ln>
      </dgm:spPr>
      <dgm:t>
        <a:bodyPr lIns="457200" tIns="0" rIns="0" bIns="274320"/>
        <a:lstStyle/>
        <a:p>
          <a:endParaRPr lang="en-US" sz="1400" dirty="0"/>
        </a:p>
      </dgm:t>
    </dgm:pt>
    <dgm:pt modelId="{F0C33588-06AE-436D-BD8C-0D8F9C68D8F1}" type="parTrans" cxnId="{AE451DC8-45A7-4B8A-BABD-970189640A6B}">
      <dgm:prSet/>
      <dgm:spPr/>
      <dgm:t>
        <a:bodyPr/>
        <a:lstStyle/>
        <a:p>
          <a:endParaRPr lang="en-US"/>
        </a:p>
      </dgm:t>
    </dgm:pt>
    <dgm:pt modelId="{B1866D40-F4AA-42BA-AFDE-DBAB990D7196}" type="sibTrans" cxnId="{AE451DC8-45A7-4B8A-BABD-970189640A6B}">
      <dgm:prSet/>
      <dgm:spPr/>
      <dgm:t>
        <a:bodyPr/>
        <a:lstStyle/>
        <a:p>
          <a:endParaRPr lang="en-US"/>
        </a:p>
      </dgm:t>
    </dgm:pt>
    <dgm:pt modelId="{D9FC556D-1A87-47E3-ACD1-DE525CF53CE8}">
      <dgm:prSet phldrT="[Text]" custT="1"/>
      <dgm:spPr>
        <a:solidFill>
          <a:schemeClr val="lt1">
            <a:hueOff val="0"/>
            <a:satOff val="0"/>
            <a:lumOff val="0"/>
            <a:alpha val="90000"/>
          </a:schemeClr>
        </a:solidFill>
        <a:ln>
          <a:solidFill>
            <a:srgbClr val="F8F84A"/>
          </a:solidFill>
        </a:ln>
      </dgm:spPr>
      <dgm:t>
        <a:bodyPr lIns="0" rIns="0"/>
        <a:lstStyle/>
        <a:p>
          <a:pPr algn="l"/>
          <a:endParaRPr lang="en-US" sz="1400" b="1" dirty="0"/>
        </a:p>
      </dgm:t>
    </dgm:pt>
    <dgm:pt modelId="{A22F46F3-0BB0-41BF-9913-C4EA17A81203}" type="parTrans" cxnId="{B1FA0B3D-18D3-4F8C-96E5-87BB94FC9FC8}">
      <dgm:prSet/>
      <dgm:spPr/>
      <dgm:t>
        <a:bodyPr/>
        <a:lstStyle/>
        <a:p>
          <a:endParaRPr lang="en-US"/>
        </a:p>
      </dgm:t>
    </dgm:pt>
    <dgm:pt modelId="{DF9C9039-9FA8-4009-81A5-3911B5DFDB8D}" type="sibTrans" cxnId="{B1FA0B3D-18D3-4F8C-96E5-87BB94FC9FC8}">
      <dgm:prSet/>
      <dgm:spPr/>
      <dgm:t>
        <a:bodyPr/>
        <a:lstStyle/>
        <a:p>
          <a:endParaRPr lang="en-US"/>
        </a:p>
      </dgm:t>
    </dgm:pt>
    <dgm:pt modelId="{AF2480DB-EEB6-4E4C-A221-FEDB0A9A7434}">
      <dgm:prSet phldrT="[Text]" custT="1"/>
      <dgm:spPr>
        <a:solidFill>
          <a:schemeClr val="lt1">
            <a:hueOff val="0"/>
            <a:satOff val="0"/>
            <a:lumOff val="0"/>
            <a:alpha val="90000"/>
          </a:schemeClr>
        </a:solidFill>
        <a:ln>
          <a:solidFill>
            <a:srgbClr val="F8F84A"/>
          </a:solidFill>
        </a:ln>
      </dgm:spPr>
      <dgm:t>
        <a:bodyPr lIns="0" rIns="0"/>
        <a:lstStyle/>
        <a:p>
          <a:pPr algn="l"/>
          <a:endParaRPr lang="en-US" sz="1400" b="1" dirty="0"/>
        </a:p>
      </dgm:t>
    </dgm:pt>
    <dgm:pt modelId="{38E23D30-B87D-4227-A6C3-E91632628648}" type="parTrans" cxnId="{ECD15A9C-A54A-4C15-BE37-2B7AC7E6C423}">
      <dgm:prSet/>
      <dgm:spPr/>
      <dgm:t>
        <a:bodyPr/>
        <a:lstStyle/>
        <a:p>
          <a:endParaRPr lang="en-US"/>
        </a:p>
      </dgm:t>
    </dgm:pt>
    <dgm:pt modelId="{6D624F8A-B7C2-4463-B18F-53776A0F0FDC}" type="sibTrans" cxnId="{ECD15A9C-A54A-4C15-BE37-2B7AC7E6C423}">
      <dgm:prSet/>
      <dgm:spPr/>
      <dgm:t>
        <a:bodyPr/>
        <a:lstStyle/>
        <a:p>
          <a:endParaRPr lang="en-US"/>
        </a:p>
      </dgm:t>
    </dgm:pt>
    <dgm:pt modelId="{30988140-9DD8-4B24-8B29-6BC05C4D710E}">
      <dgm:prSet phldrT="[Text]" custT="1"/>
      <dgm:spPr>
        <a:solidFill>
          <a:schemeClr val="lt1">
            <a:hueOff val="0"/>
            <a:satOff val="0"/>
            <a:lumOff val="0"/>
            <a:alpha val="90000"/>
          </a:schemeClr>
        </a:solidFill>
        <a:ln>
          <a:solidFill>
            <a:srgbClr val="F8F84A"/>
          </a:solidFill>
        </a:ln>
      </dgm:spPr>
      <dgm:t>
        <a:bodyPr lIns="0" rIns="0"/>
        <a:lstStyle/>
        <a:p>
          <a:pPr algn="l"/>
          <a:endParaRPr lang="en-US" sz="1400" b="1" dirty="0"/>
        </a:p>
      </dgm:t>
    </dgm:pt>
    <dgm:pt modelId="{E2BE18E2-8080-4046-B42B-CF677F0A168B}" type="parTrans" cxnId="{94814C01-B2EC-4F0A-B6D7-2F75C50FF66E}">
      <dgm:prSet/>
      <dgm:spPr/>
      <dgm:t>
        <a:bodyPr/>
        <a:lstStyle/>
        <a:p>
          <a:endParaRPr lang="en-US"/>
        </a:p>
      </dgm:t>
    </dgm:pt>
    <dgm:pt modelId="{9B9290EA-480F-47DA-ACE2-64A5DB5ED7BF}" type="sibTrans" cxnId="{94814C01-B2EC-4F0A-B6D7-2F75C50FF66E}">
      <dgm:prSet/>
      <dgm:spPr/>
      <dgm:t>
        <a:bodyPr/>
        <a:lstStyle/>
        <a:p>
          <a:endParaRPr lang="en-US"/>
        </a:p>
      </dgm:t>
    </dgm:pt>
    <dgm:pt modelId="{7A271BF6-BC31-416B-8AB5-8021807A55B4}">
      <dgm:prSet phldrT="[Text]"/>
      <dgm:spPr>
        <a:solidFill>
          <a:schemeClr val="accent1">
            <a:lumMod val="60000"/>
            <a:lumOff val="40000"/>
          </a:schemeClr>
        </a:solidFill>
      </dgm:spPr>
      <dgm:t>
        <a:bodyPr/>
        <a:lstStyle/>
        <a:p>
          <a:r>
            <a:rPr lang="en-US" baseline="0" dirty="0">
              <a:solidFill>
                <a:schemeClr val="tx1"/>
              </a:solidFill>
            </a:rPr>
            <a:t>Education</a:t>
          </a:r>
        </a:p>
      </dgm:t>
    </dgm:pt>
    <dgm:pt modelId="{A28906F2-8B2B-49A2-B5C1-381F5348BBE5}" type="sibTrans" cxnId="{A3FF30CD-DD2C-4019-BBDC-B12A486C172E}">
      <dgm:prSet/>
      <dgm:spPr/>
      <dgm:t>
        <a:bodyPr/>
        <a:lstStyle/>
        <a:p>
          <a:endParaRPr lang="en-US"/>
        </a:p>
      </dgm:t>
    </dgm:pt>
    <dgm:pt modelId="{4B397906-A54B-41C9-97E3-A5368C1689AD}" type="parTrans" cxnId="{A3FF30CD-DD2C-4019-BBDC-B12A486C172E}">
      <dgm:prSet/>
      <dgm:spPr/>
      <dgm:t>
        <a:bodyPr/>
        <a:lstStyle/>
        <a:p>
          <a:endParaRPr lang="en-US"/>
        </a:p>
      </dgm:t>
    </dgm:pt>
    <dgm:pt modelId="{3535B093-FEBC-45FC-828E-B63CCDE5C65B}">
      <dgm:prSet phldrT="[Text]" custT="1"/>
      <dgm:spPr>
        <a:ln>
          <a:solidFill>
            <a:schemeClr val="accent2">
              <a:lumMod val="60000"/>
              <a:lumOff val="40000"/>
            </a:schemeClr>
          </a:solidFill>
        </a:ln>
      </dgm:spPr>
      <dgm:t>
        <a:bodyPr lIns="0" tIns="0" rIns="0" bIns="914400" anchor="ctr" anchorCtr="0"/>
        <a:lstStyle/>
        <a:p>
          <a:pPr algn="l"/>
          <a:endParaRPr lang="en-US" sz="1200" dirty="0"/>
        </a:p>
      </dgm:t>
    </dgm:pt>
    <dgm:pt modelId="{FFA04723-6418-4D5D-AFFD-2E6AC2C11A23}" type="parTrans" cxnId="{37D6A58A-AEB5-4FA2-B7D2-266F2151F593}">
      <dgm:prSet/>
      <dgm:spPr/>
      <dgm:t>
        <a:bodyPr/>
        <a:lstStyle/>
        <a:p>
          <a:endParaRPr lang="en-US"/>
        </a:p>
      </dgm:t>
    </dgm:pt>
    <dgm:pt modelId="{6EEDBFE8-8ABC-4073-89D6-67BED9874A27}" type="sibTrans" cxnId="{37D6A58A-AEB5-4FA2-B7D2-266F2151F593}">
      <dgm:prSet/>
      <dgm:spPr/>
      <dgm:t>
        <a:bodyPr/>
        <a:lstStyle/>
        <a:p>
          <a:endParaRPr lang="en-US"/>
        </a:p>
      </dgm:t>
    </dgm:pt>
    <dgm:pt modelId="{78DDC039-DEF2-4F04-8FEC-EB4E862E0919}">
      <dgm:prSet custT="1"/>
      <dgm:spPr>
        <a:solidFill>
          <a:schemeClr val="lt1">
            <a:hueOff val="0"/>
            <a:satOff val="0"/>
            <a:lumOff val="0"/>
            <a:alpha val="90000"/>
          </a:schemeClr>
        </a:solidFill>
        <a:ln>
          <a:solidFill>
            <a:srgbClr val="F8F84A"/>
          </a:solidFill>
        </a:ln>
      </dgm:spPr>
      <dgm:t>
        <a:bodyPr lIns="0" rIns="0"/>
        <a:lstStyle/>
        <a:p>
          <a:pPr algn="l"/>
          <a:r>
            <a:rPr lang="en-US" sz="1300" b="0" dirty="0"/>
            <a:t>Return on investment</a:t>
          </a:r>
          <a:r>
            <a:rPr lang="en-US" sz="1300" b="1" dirty="0"/>
            <a:t>	</a:t>
          </a:r>
        </a:p>
      </dgm:t>
    </dgm:pt>
    <dgm:pt modelId="{4D3CC78A-347F-4591-B7AD-4F5373A8A912}" type="parTrans" cxnId="{E8D7AE9B-568E-4849-9DDB-6F18BED4C256}">
      <dgm:prSet/>
      <dgm:spPr/>
      <dgm:t>
        <a:bodyPr/>
        <a:lstStyle/>
        <a:p>
          <a:endParaRPr lang="en-US"/>
        </a:p>
      </dgm:t>
    </dgm:pt>
    <dgm:pt modelId="{C55EBF62-4398-4975-BE59-2069E697059A}" type="sibTrans" cxnId="{E8D7AE9B-568E-4849-9DDB-6F18BED4C256}">
      <dgm:prSet/>
      <dgm:spPr/>
      <dgm:t>
        <a:bodyPr/>
        <a:lstStyle/>
        <a:p>
          <a:endParaRPr lang="en-US"/>
        </a:p>
      </dgm:t>
    </dgm:pt>
    <dgm:pt modelId="{7BCC1A09-1D65-4763-A55E-3BCB396B636F}">
      <dgm:prSet phldrT="[Text]" custT="1"/>
      <dgm:spPr>
        <a:ln>
          <a:solidFill>
            <a:schemeClr val="accent3">
              <a:lumMod val="60000"/>
              <a:lumOff val="40000"/>
            </a:schemeClr>
          </a:solidFill>
        </a:ln>
      </dgm:spPr>
      <dgm:t>
        <a:bodyPr lIns="457200" tIns="0" rIns="0" bIns="274320"/>
        <a:lstStyle/>
        <a:p>
          <a:endParaRPr lang="en-US" sz="1400" dirty="0"/>
        </a:p>
      </dgm:t>
    </dgm:pt>
    <dgm:pt modelId="{95A79585-7CE9-44EE-AD16-64F8DB05A0C4}" type="parTrans" cxnId="{E653EA37-2F5E-4322-88ED-ABBC9F7880B3}">
      <dgm:prSet/>
      <dgm:spPr/>
      <dgm:t>
        <a:bodyPr/>
        <a:lstStyle/>
        <a:p>
          <a:endParaRPr lang="en-US"/>
        </a:p>
      </dgm:t>
    </dgm:pt>
    <dgm:pt modelId="{8E18089F-5E88-4A97-8784-DC8CCF8DE19F}" type="sibTrans" cxnId="{E653EA37-2F5E-4322-88ED-ABBC9F7880B3}">
      <dgm:prSet/>
      <dgm:spPr/>
      <dgm:t>
        <a:bodyPr/>
        <a:lstStyle/>
        <a:p>
          <a:endParaRPr lang="en-US"/>
        </a:p>
      </dgm:t>
    </dgm:pt>
    <dgm:pt modelId="{4983971A-91B9-4EAA-B682-3FC9A1DAC3EF}">
      <dgm:prSet custT="1"/>
      <dgm:spPr>
        <a:solidFill>
          <a:schemeClr val="lt1">
            <a:hueOff val="0"/>
            <a:satOff val="0"/>
            <a:lumOff val="0"/>
            <a:alpha val="90000"/>
          </a:schemeClr>
        </a:solidFill>
        <a:ln>
          <a:solidFill>
            <a:srgbClr val="F8F84A"/>
          </a:solidFill>
        </a:ln>
      </dgm:spPr>
      <dgm:t>
        <a:bodyPr lIns="0" rIns="0"/>
        <a:lstStyle/>
        <a:p>
          <a:pPr algn="l"/>
          <a:r>
            <a:rPr lang="en-US" sz="1300" b="0" dirty="0"/>
            <a:t>Staff disease awareness</a:t>
          </a:r>
        </a:p>
      </dgm:t>
    </dgm:pt>
    <dgm:pt modelId="{519D869E-1E94-402A-9E69-4280AB8EF92A}" type="parTrans" cxnId="{8246FF3B-2BB9-4BA0-A928-02FB53751F36}">
      <dgm:prSet/>
      <dgm:spPr/>
      <dgm:t>
        <a:bodyPr/>
        <a:lstStyle/>
        <a:p>
          <a:endParaRPr lang="en-US"/>
        </a:p>
      </dgm:t>
    </dgm:pt>
    <dgm:pt modelId="{D29CA48C-72FF-4D6C-B259-19A59AC66E36}" type="sibTrans" cxnId="{8246FF3B-2BB9-4BA0-A928-02FB53751F36}">
      <dgm:prSet/>
      <dgm:spPr/>
      <dgm:t>
        <a:bodyPr/>
        <a:lstStyle/>
        <a:p>
          <a:endParaRPr lang="en-US"/>
        </a:p>
      </dgm:t>
    </dgm:pt>
    <dgm:pt modelId="{FEC4A20A-33C2-4C41-BE2E-165E141A9CDF}">
      <dgm:prSet custT="1"/>
      <dgm:spPr>
        <a:ln>
          <a:solidFill>
            <a:schemeClr val="accent1"/>
          </a:solidFill>
        </a:ln>
      </dgm:spPr>
      <dgm:t>
        <a:bodyPr lIns="274320" tIns="0" rIns="0" bIns="0" anchor="t" anchorCtr="1"/>
        <a:lstStyle/>
        <a:p>
          <a:r>
            <a:rPr lang="en-US" sz="1600" b="1" dirty="0"/>
            <a:t>Student/Staff Activities: Asthma Obstacle Course </a:t>
          </a:r>
        </a:p>
      </dgm:t>
    </dgm:pt>
    <dgm:pt modelId="{DE5647A5-368C-4CC4-BF38-5A1CFEA0608B}" type="parTrans" cxnId="{3B60699B-85EE-4927-B58B-7FF3642744EA}">
      <dgm:prSet/>
      <dgm:spPr/>
      <dgm:t>
        <a:bodyPr/>
        <a:lstStyle/>
        <a:p>
          <a:endParaRPr lang="en-US"/>
        </a:p>
      </dgm:t>
    </dgm:pt>
    <dgm:pt modelId="{5A6C884F-8FDD-4A49-9B45-40788666B2D7}" type="sibTrans" cxnId="{3B60699B-85EE-4927-B58B-7FF3642744EA}">
      <dgm:prSet/>
      <dgm:spPr/>
      <dgm:t>
        <a:bodyPr/>
        <a:lstStyle/>
        <a:p>
          <a:endParaRPr lang="en-US"/>
        </a:p>
      </dgm:t>
    </dgm:pt>
    <dgm:pt modelId="{CE20D386-36C4-446E-9D06-951130121EA3}">
      <dgm:prSet custT="1"/>
      <dgm:spPr>
        <a:ln>
          <a:solidFill>
            <a:schemeClr val="accent1"/>
          </a:solidFill>
        </a:ln>
      </dgm:spPr>
      <dgm:t>
        <a:bodyPr lIns="274320" tIns="0" rIns="0" bIns="0" anchor="t" anchorCtr="1"/>
        <a:lstStyle/>
        <a:p>
          <a:r>
            <a:rPr lang="en-US" sz="1300" b="0" dirty="0"/>
            <a:t>Curriculum: </a:t>
          </a:r>
          <a:r>
            <a:rPr lang="en-US" sz="1000" b="0" dirty="0"/>
            <a:t>Asthma and Environmental Quality</a:t>
          </a:r>
        </a:p>
      </dgm:t>
    </dgm:pt>
    <dgm:pt modelId="{880BF179-0441-477C-B74E-95D59FC434BA}" type="parTrans" cxnId="{E7A04CD5-7DE0-42F3-AA21-52FFA2220247}">
      <dgm:prSet/>
      <dgm:spPr/>
      <dgm:t>
        <a:bodyPr/>
        <a:lstStyle/>
        <a:p>
          <a:endParaRPr lang="en-US"/>
        </a:p>
      </dgm:t>
    </dgm:pt>
    <dgm:pt modelId="{140E9CD3-05D1-4DD4-A43D-3E22CE98D25C}" type="sibTrans" cxnId="{E7A04CD5-7DE0-42F3-AA21-52FFA2220247}">
      <dgm:prSet/>
      <dgm:spPr/>
      <dgm:t>
        <a:bodyPr/>
        <a:lstStyle/>
        <a:p>
          <a:endParaRPr lang="en-US"/>
        </a:p>
      </dgm:t>
    </dgm:pt>
    <dgm:pt modelId="{EF30F520-1BBE-4039-8A3C-03C9335EE324}">
      <dgm:prSet phldrT="[Text]" custT="1"/>
      <dgm:spPr>
        <a:ln>
          <a:solidFill>
            <a:schemeClr val="accent1"/>
          </a:solidFill>
        </a:ln>
      </dgm:spPr>
      <dgm:t>
        <a:bodyPr lIns="274320" tIns="0" rIns="0" bIns="0" anchor="t" anchorCtr="1"/>
        <a:lstStyle/>
        <a:p>
          <a:r>
            <a:rPr lang="en-US" sz="1300" b="0" dirty="0"/>
            <a:t>Webinars/Podcasts to admin</a:t>
          </a:r>
          <a:endParaRPr lang="en-US" sz="800" b="0" baseline="0" dirty="0">
            <a:solidFill>
              <a:schemeClr val="tx1"/>
            </a:solidFill>
          </a:endParaRPr>
        </a:p>
      </dgm:t>
    </dgm:pt>
    <dgm:pt modelId="{91ADE500-17C8-4F67-90C5-F701009C6261}" type="parTrans" cxnId="{69ADC66A-18B5-4D28-8BBC-CAD055A13D00}">
      <dgm:prSet/>
      <dgm:spPr/>
      <dgm:t>
        <a:bodyPr/>
        <a:lstStyle/>
        <a:p>
          <a:endParaRPr lang="en-US"/>
        </a:p>
      </dgm:t>
    </dgm:pt>
    <dgm:pt modelId="{9A2189E9-E121-4DAB-96A2-9FEE8BC94877}" type="sibTrans" cxnId="{69ADC66A-18B5-4D28-8BBC-CAD055A13D00}">
      <dgm:prSet/>
      <dgm:spPr/>
      <dgm:t>
        <a:bodyPr/>
        <a:lstStyle/>
        <a:p>
          <a:endParaRPr lang="en-US"/>
        </a:p>
      </dgm:t>
    </dgm:pt>
    <dgm:pt modelId="{17658216-CE2C-4FB6-A1E5-3832DBD0FAE0}">
      <dgm:prSet custT="1"/>
      <dgm:spPr>
        <a:ln>
          <a:solidFill>
            <a:schemeClr val="accent1"/>
          </a:solidFill>
        </a:ln>
      </dgm:spPr>
      <dgm:t>
        <a:bodyPr lIns="274320" tIns="0" rIns="0" bIns="0" anchor="t" anchorCtr="1"/>
        <a:lstStyle/>
        <a:p>
          <a:r>
            <a:rPr lang="en-US" sz="1300" b="0" dirty="0">
              <a:solidFill>
                <a:schemeClr val="tx1"/>
              </a:solidFill>
            </a:rPr>
            <a:t>AIMS</a:t>
          </a:r>
          <a:r>
            <a:rPr lang="en-US" sz="1300" b="0" dirty="0">
              <a:solidFill>
                <a:srgbClr val="00B050"/>
              </a:solidFill>
            </a:rPr>
            <a:t> </a:t>
          </a:r>
          <a:r>
            <a:rPr lang="en-US" sz="1000" b="0" dirty="0">
              <a:solidFill>
                <a:schemeClr val="tx1"/>
              </a:solidFill>
            </a:rPr>
            <a:t>Asthma: Incentivizing Management Skills</a:t>
          </a:r>
          <a:endParaRPr lang="en-US" sz="1000" b="0" dirty="0">
            <a:solidFill>
              <a:srgbClr val="00B050"/>
            </a:solidFill>
          </a:endParaRPr>
        </a:p>
      </dgm:t>
    </dgm:pt>
    <dgm:pt modelId="{E01E714F-F7D4-4C73-B72B-3494EC4A77CB}" type="parTrans" cxnId="{C7FF0C1D-A41E-4443-9A2E-1BFD83BD4FFD}">
      <dgm:prSet/>
      <dgm:spPr/>
      <dgm:t>
        <a:bodyPr/>
        <a:lstStyle/>
        <a:p>
          <a:endParaRPr lang="en-US"/>
        </a:p>
      </dgm:t>
    </dgm:pt>
    <dgm:pt modelId="{E5FAFDD9-066F-478C-BDC3-4E3EE46F007D}" type="sibTrans" cxnId="{C7FF0C1D-A41E-4443-9A2E-1BFD83BD4FFD}">
      <dgm:prSet/>
      <dgm:spPr/>
      <dgm:t>
        <a:bodyPr/>
        <a:lstStyle/>
        <a:p>
          <a:endParaRPr lang="en-US"/>
        </a:p>
      </dgm:t>
    </dgm:pt>
    <dgm:pt modelId="{7D65F0C8-9864-4C3E-9D84-8C33659FB8BD}">
      <dgm:prSet custT="1"/>
      <dgm:spPr>
        <a:ln>
          <a:solidFill>
            <a:schemeClr val="accent3">
              <a:lumMod val="60000"/>
              <a:lumOff val="40000"/>
            </a:schemeClr>
          </a:solidFill>
        </a:ln>
      </dgm:spPr>
      <dgm:t>
        <a:bodyPr lIns="457200" tIns="0" rIns="0" bIns="274320"/>
        <a:lstStyle/>
        <a:p>
          <a:r>
            <a:rPr lang="en-US" sz="1300" b="0" dirty="0"/>
            <a:t>Referral mechanism</a:t>
          </a:r>
        </a:p>
      </dgm:t>
    </dgm:pt>
    <dgm:pt modelId="{57A04F66-0F08-4345-B0BE-B129E585F135}" type="parTrans" cxnId="{1F1C4B8E-A8A1-4677-B50B-3E03264658EC}">
      <dgm:prSet/>
      <dgm:spPr/>
      <dgm:t>
        <a:bodyPr/>
        <a:lstStyle/>
        <a:p>
          <a:endParaRPr lang="en-US"/>
        </a:p>
      </dgm:t>
    </dgm:pt>
    <dgm:pt modelId="{A8308BB7-7784-455C-9AC4-69B2A956BE1C}" type="sibTrans" cxnId="{1F1C4B8E-A8A1-4677-B50B-3E03264658EC}">
      <dgm:prSet/>
      <dgm:spPr/>
      <dgm:t>
        <a:bodyPr/>
        <a:lstStyle/>
        <a:p>
          <a:endParaRPr lang="en-US"/>
        </a:p>
      </dgm:t>
    </dgm:pt>
    <dgm:pt modelId="{D5F82262-3452-40BF-AFDA-039AEE8B36CD}">
      <dgm:prSet custT="1"/>
      <dgm:spPr>
        <a:ln>
          <a:solidFill>
            <a:schemeClr val="accent2">
              <a:lumMod val="60000"/>
              <a:lumOff val="40000"/>
            </a:schemeClr>
          </a:solidFill>
        </a:ln>
      </dgm:spPr>
      <dgm:t>
        <a:bodyPr lIns="0" tIns="0" rIns="0" bIns="914400" anchor="ctr" anchorCtr="0"/>
        <a:lstStyle/>
        <a:p>
          <a:pPr algn="l"/>
          <a:r>
            <a:rPr lang="en-US" sz="1300" b="0" i="1" dirty="0"/>
            <a:t>Symptom threshold</a:t>
          </a:r>
        </a:p>
      </dgm:t>
    </dgm:pt>
    <dgm:pt modelId="{3C66C168-76AD-40DF-AF14-3C24ABB307E5}" type="parTrans" cxnId="{4C94B3B1-917A-4F1A-9A7C-D24856272838}">
      <dgm:prSet/>
      <dgm:spPr/>
      <dgm:t>
        <a:bodyPr/>
        <a:lstStyle/>
        <a:p>
          <a:endParaRPr lang="en-US"/>
        </a:p>
      </dgm:t>
    </dgm:pt>
    <dgm:pt modelId="{4E65B65E-D0BF-47D0-8098-8B987A4BC5AF}" type="sibTrans" cxnId="{4C94B3B1-917A-4F1A-9A7C-D24856272838}">
      <dgm:prSet/>
      <dgm:spPr/>
      <dgm:t>
        <a:bodyPr/>
        <a:lstStyle/>
        <a:p>
          <a:endParaRPr lang="en-US"/>
        </a:p>
      </dgm:t>
    </dgm:pt>
    <dgm:pt modelId="{9BAD0936-1CE0-4490-8363-FBD5D6C828F7}">
      <dgm:prSet custT="1"/>
      <dgm:spPr>
        <a:ln>
          <a:solidFill>
            <a:schemeClr val="accent3">
              <a:lumMod val="60000"/>
              <a:lumOff val="40000"/>
            </a:schemeClr>
          </a:solidFill>
        </a:ln>
      </dgm:spPr>
      <dgm:t>
        <a:bodyPr lIns="457200" tIns="0" rIns="0" bIns="274320"/>
        <a:lstStyle/>
        <a:p>
          <a:r>
            <a:rPr lang="en-US" sz="1300" b="0" dirty="0"/>
            <a:t>Asthma Control Test</a:t>
          </a:r>
        </a:p>
      </dgm:t>
    </dgm:pt>
    <dgm:pt modelId="{655D7ED2-F4F4-4476-9D72-D5FFA32A61B1}" type="parTrans" cxnId="{2D1F23A7-299E-4D03-99A1-AEB5F66B063A}">
      <dgm:prSet/>
      <dgm:spPr/>
      <dgm:t>
        <a:bodyPr/>
        <a:lstStyle/>
        <a:p>
          <a:endParaRPr lang="en-US"/>
        </a:p>
      </dgm:t>
    </dgm:pt>
    <dgm:pt modelId="{3D372CFC-0099-44F9-ADF0-554849C39983}" type="sibTrans" cxnId="{2D1F23A7-299E-4D03-99A1-AEB5F66B063A}">
      <dgm:prSet/>
      <dgm:spPr/>
      <dgm:t>
        <a:bodyPr/>
        <a:lstStyle/>
        <a:p>
          <a:endParaRPr lang="en-US"/>
        </a:p>
      </dgm:t>
    </dgm:pt>
    <dgm:pt modelId="{CFB0D602-9F95-409C-845D-0DBBA0224B1C}">
      <dgm:prSet custT="1"/>
      <dgm:spPr>
        <a:ln>
          <a:solidFill>
            <a:schemeClr val="accent2">
              <a:lumMod val="60000"/>
              <a:lumOff val="40000"/>
            </a:schemeClr>
          </a:solidFill>
        </a:ln>
      </dgm:spPr>
      <dgm:t>
        <a:bodyPr lIns="0" tIns="0" rIns="0" bIns="914400" anchor="ctr" anchorCtr="0"/>
        <a:lstStyle/>
        <a:p>
          <a:pPr algn="l"/>
          <a:r>
            <a:rPr lang="en-US" sz="1300" b="0" i="0" dirty="0"/>
            <a:t>Tips for Healthy Learning Environment  </a:t>
          </a:r>
        </a:p>
      </dgm:t>
    </dgm:pt>
    <dgm:pt modelId="{3AEFF3CC-9FE6-4085-A6D0-FF532824D0EB}" type="parTrans" cxnId="{F744A922-B994-4117-8688-ADE7ABED1260}">
      <dgm:prSet/>
      <dgm:spPr/>
      <dgm:t>
        <a:bodyPr/>
        <a:lstStyle/>
        <a:p>
          <a:endParaRPr lang="en-US"/>
        </a:p>
      </dgm:t>
    </dgm:pt>
    <dgm:pt modelId="{B52D2A23-231A-4570-AD07-F2B3CB3EE232}" type="sibTrans" cxnId="{F744A922-B994-4117-8688-ADE7ABED1260}">
      <dgm:prSet/>
      <dgm:spPr/>
      <dgm:t>
        <a:bodyPr/>
        <a:lstStyle/>
        <a:p>
          <a:endParaRPr lang="en-US"/>
        </a:p>
      </dgm:t>
    </dgm:pt>
    <dgm:pt modelId="{D72B3085-E8AF-410D-9FCD-B367BCA119FD}">
      <dgm:prSet phldrT="[Text]" custT="1"/>
      <dgm:spPr>
        <a:ln>
          <a:solidFill>
            <a:schemeClr val="accent2">
              <a:lumMod val="60000"/>
              <a:lumOff val="40000"/>
            </a:schemeClr>
          </a:solidFill>
        </a:ln>
      </dgm:spPr>
      <dgm:t>
        <a:bodyPr lIns="0" tIns="0" rIns="0" bIns="914400" anchor="ctr" anchorCtr="0"/>
        <a:lstStyle/>
        <a:p>
          <a:pPr algn="l"/>
          <a:endParaRPr lang="en-US" sz="1200" dirty="0"/>
        </a:p>
      </dgm:t>
    </dgm:pt>
    <dgm:pt modelId="{B9A27548-85A9-46AA-B43D-2C8FEF7FACD7}" type="parTrans" cxnId="{9E094FC3-AB0E-4F86-89BB-E403E41C6355}">
      <dgm:prSet/>
      <dgm:spPr/>
      <dgm:t>
        <a:bodyPr/>
        <a:lstStyle/>
        <a:p>
          <a:endParaRPr lang="en-US"/>
        </a:p>
      </dgm:t>
    </dgm:pt>
    <dgm:pt modelId="{DBD474BC-EBD7-4A6C-B268-A2F4553BC913}" type="sibTrans" cxnId="{9E094FC3-AB0E-4F86-89BB-E403E41C6355}">
      <dgm:prSet/>
      <dgm:spPr/>
      <dgm:t>
        <a:bodyPr/>
        <a:lstStyle/>
        <a:p>
          <a:endParaRPr lang="en-US"/>
        </a:p>
      </dgm:t>
    </dgm:pt>
    <dgm:pt modelId="{24A0189D-90AB-4F61-9423-52B985393FE1}">
      <dgm:prSet phldrT="[Text]" custT="1"/>
      <dgm:spPr>
        <a:solidFill>
          <a:schemeClr val="lt1">
            <a:hueOff val="0"/>
            <a:satOff val="0"/>
            <a:lumOff val="0"/>
            <a:alpha val="90000"/>
          </a:schemeClr>
        </a:solidFill>
        <a:ln>
          <a:solidFill>
            <a:srgbClr val="F8F84A"/>
          </a:solidFill>
        </a:ln>
      </dgm:spPr>
      <dgm:t>
        <a:bodyPr lIns="0" rIns="0"/>
        <a:lstStyle/>
        <a:p>
          <a:pPr algn="l"/>
          <a:endParaRPr lang="en-US" sz="1400" b="1" dirty="0"/>
        </a:p>
      </dgm:t>
    </dgm:pt>
    <dgm:pt modelId="{700FD1B6-1399-4CF4-A6B0-905A6C270083}" type="parTrans" cxnId="{EDDAB160-F1D1-44BD-8438-C516A5A245FA}">
      <dgm:prSet/>
      <dgm:spPr/>
      <dgm:t>
        <a:bodyPr/>
        <a:lstStyle/>
        <a:p>
          <a:endParaRPr lang="en-US"/>
        </a:p>
      </dgm:t>
    </dgm:pt>
    <dgm:pt modelId="{79CA4D17-0712-4CC9-9149-94F0E512193A}" type="sibTrans" cxnId="{EDDAB160-F1D1-44BD-8438-C516A5A245FA}">
      <dgm:prSet/>
      <dgm:spPr/>
      <dgm:t>
        <a:bodyPr/>
        <a:lstStyle/>
        <a:p>
          <a:endParaRPr lang="en-US"/>
        </a:p>
      </dgm:t>
    </dgm:pt>
    <dgm:pt modelId="{04B9BD14-3886-494E-AAC5-4C7263CDBC5A}">
      <dgm:prSet phldrT="[Text]" custT="1"/>
      <dgm:spPr>
        <a:ln>
          <a:solidFill>
            <a:schemeClr val="accent3">
              <a:lumMod val="60000"/>
              <a:lumOff val="40000"/>
            </a:schemeClr>
          </a:solidFill>
        </a:ln>
      </dgm:spPr>
      <dgm:t>
        <a:bodyPr lIns="457200" tIns="0" rIns="0" bIns="274320"/>
        <a:lstStyle/>
        <a:p>
          <a:endParaRPr lang="en-US" sz="1400" dirty="0"/>
        </a:p>
      </dgm:t>
    </dgm:pt>
    <dgm:pt modelId="{0B87648D-3474-49BD-AA82-D803D45A4757}" type="parTrans" cxnId="{BA2B09A4-B17D-437C-8CB8-36AD17D7A5B0}">
      <dgm:prSet/>
      <dgm:spPr/>
      <dgm:t>
        <a:bodyPr/>
        <a:lstStyle/>
        <a:p>
          <a:endParaRPr lang="en-US"/>
        </a:p>
      </dgm:t>
    </dgm:pt>
    <dgm:pt modelId="{3226F998-E1AB-4E7B-821A-45C6CAEC14FA}" type="sibTrans" cxnId="{BA2B09A4-B17D-437C-8CB8-36AD17D7A5B0}">
      <dgm:prSet/>
      <dgm:spPr/>
      <dgm:t>
        <a:bodyPr/>
        <a:lstStyle/>
        <a:p>
          <a:endParaRPr lang="en-US"/>
        </a:p>
      </dgm:t>
    </dgm:pt>
    <dgm:pt modelId="{E0E3D60E-E628-4496-B708-E8A7B8834CC0}">
      <dgm:prSet phldrT="[Text]" custT="1"/>
      <dgm:spPr>
        <a:ln>
          <a:solidFill>
            <a:schemeClr val="accent1"/>
          </a:solidFill>
        </a:ln>
      </dgm:spPr>
      <dgm:t>
        <a:bodyPr lIns="274320" tIns="0" rIns="0" bIns="0" anchor="t" anchorCtr="1"/>
        <a:lstStyle/>
        <a:p>
          <a:endParaRPr lang="en-US" sz="800" b="0" baseline="0" dirty="0">
            <a:solidFill>
              <a:schemeClr val="tx1"/>
            </a:solidFill>
          </a:endParaRPr>
        </a:p>
      </dgm:t>
    </dgm:pt>
    <dgm:pt modelId="{12129BDE-A465-4AFB-B9B5-F61E83FF84C4}" type="parTrans" cxnId="{158A3B44-F9A0-42CF-9EBF-DB8BD1C80866}">
      <dgm:prSet/>
      <dgm:spPr/>
      <dgm:t>
        <a:bodyPr/>
        <a:lstStyle/>
        <a:p>
          <a:endParaRPr lang="en-US"/>
        </a:p>
      </dgm:t>
    </dgm:pt>
    <dgm:pt modelId="{86ECA195-1618-4E8D-BD07-9667C2EBB587}" type="sibTrans" cxnId="{158A3B44-F9A0-42CF-9EBF-DB8BD1C80866}">
      <dgm:prSet/>
      <dgm:spPr/>
      <dgm:t>
        <a:bodyPr/>
        <a:lstStyle/>
        <a:p>
          <a:endParaRPr lang="en-US"/>
        </a:p>
      </dgm:t>
    </dgm:pt>
    <dgm:pt modelId="{B9651B14-E516-4615-A9B9-71D0B10B8EEF}" type="pres">
      <dgm:prSet presAssocID="{EFE50B0B-2AD9-4524-8CBB-27336BEB052E}" presName="cycleMatrixDiagram" presStyleCnt="0">
        <dgm:presLayoutVars>
          <dgm:chMax val="1"/>
          <dgm:dir/>
          <dgm:animLvl val="lvl"/>
          <dgm:resizeHandles val="exact"/>
        </dgm:presLayoutVars>
      </dgm:prSet>
      <dgm:spPr/>
      <dgm:t>
        <a:bodyPr/>
        <a:lstStyle/>
        <a:p>
          <a:endParaRPr lang="en-US"/>
        </a:p>
      </dgm:t>
    </dgm:pt>
    <dgm:pt modelId="{9FAD09D9-E3B8-4CFD-B8FA-07BD9867AC6D}" type="pres">
      <dgm:prSet presAssocID="{EFE50B0B-2AD9-4524-8CBB-27336BEB052E}" presName="children" presStyleCnt="0"/>
      <dgm:spPr/>
    </dgm:pt>
    <dgm:pt modelId="{195E5A46-DE1A-4CB7-BF1C-0B47942C708C}" type="pres">
      <dgm:prSet presAssocID="{EFE50B0B-2AD9-4524-8CBB-27336BEB052E}" presName="child1group" presStyleCnt="0"/>
      <dgm:spPr/>
    </dgm:pt>
    <dgm:pt modelId="{E66F2E3B-7A67-4B47-8AC4-ED9883824419}" type="pres">
      <dgm:prSet presAssocID="{EFE50B0B-2AD9-4524-8CBB-27336BEB052E}" presName="child1" presStyleLbl="bgAcc1" presStyleIdx="0" presStyleCnt="4" custScaleX="113680" custScaleY="154772" custLinFactNeighborX="-9172" custLinFactNeighborY="24805"/>
      <dgm:spPr/>
      <dgm:t>
        <a:bodyPr/>
        <a:lstStyle/>
        <a:p>
          <a:endParaRPr lang="en-US"/>
        </a:p>
      </dgm:t>
    </dgm:pt>
    <dgm:pt modelId="{AE151F6C-D7C1-473F-AC67-38B1287F0C08}" type="pres">
      <dgm:prSet presAssocID="{EFE50B0B-2AD9-4524-8CBB-27336BEB052E}" presName="child1Text" presStyleLbl="bgAcc1" presStyleIdx="0" presStyleCnt="4">
        <dgm:presLayoutVars>
          <dgm:bulletEnabled val="1"/>
        </dgm:presLayoutVars>
      </dgm:prSet>
      <dgm:spPr/>
      <dgm:t>
        <a:bodyPr/>
        <a:lstStyle/>
        <a:p>
          <a:endParaRPr lang="en-US"/>
        </a:p>
      </dgm:t>
    </dgm:pt>
    <dgm:pt modelId="{9BACA924-C86F-421E-857C-0CE793239193}" type="pres">
      <dgm:prSet presAssocID="{EFE50B0B-2AD9-4524-8CBB-27336BEB052E}" presName="child2group" presStyleCnt="0"/>
      <dgm:spPr/>
    </dgm:pt>
    <dgm:pt modelId="{BCADF23E-27C8-4F8A-98CF-2984D6100F53}" type="pres">
      <dgm:prSet presAssocID="{EFE50B0B-2AD9-4524-8CBB-27336BEB052E}" presName="child2" presStyleLbl="bgAcc1" presStyleIdx="1" presStyleCnt="4" custScaleX="124451" custScaleY="154747" custLinFactNeighborX="10975" custLinFactNeighborY="26191"/>
      <dgm:spPr/>
      <dgm:t>
        <a:bodyPr/>
        <a:lstStyle/>
        <a:p>
          <a:endParaRPr lang="en-US"/>
        </a:p>
      </dgm:t>
    </dgm:pt>
    <dgm:pt modelId="{81967C6A-1BBE-4B8A-A849-8E8FF69F1707}" type="pres">
      <dgm:prSet presAssocID="{EFE50B0B-2AD9-4524-8CBB-27336BEB052E}" presName="child2Text" presStyleLbl="bgAcc1" presStyleIdx="1" presStyleCnt="4">
        <dgm:presLayoutVars>
          <dgm:bulletEnabled val="1"/>
        </dgm:presLayoutVars>
      </dgm:prSet>
      <dgm:spPr/>
      <dgm:t>
        <a:bodyPr/>
        <a:lstStyle/>
        <a:p>
          <a:endParaRPr lang="en-US"/>
        </a:p>
      </dgm:t>
    </dgm:pt>
    <dgm:pt modelId="{7BA044AB-4BD7-44F1-BC02-2C4F9D7A9324}" type="pres">
      <dgm:prSet presAssocID="{EFE50B0B-2AD9-4524-8CBB-27336BEB052E}" presName="child3group" presStyleCnt="0"/>
      <dgm:spPr/>
    </dgm:pt>
    <dgm:pt modelId="{0E7D0CC6-0969-48F1-BB5F-53EE7E4B6DCF}" type="pres">
      <dgm:prSet presAssocID="{EFE50B0B-2AD9-4524-8CBB-27336BEB052E}" presName="child3" presStyleLbl="bgAcc1" presStyleIdx="2" presStyleCnt="4" custScaleX="117148" custScaleY="163229" custLinFactNeighborX="9752" custLinFactNeighborY="-22924"/>
      <dgm:spPr/>
      <dgm:t>
        <a:bodyPr/>
        <a:lstStyle/>
        <a:p>
          <a:endParaRPr lang="en-US"/>
        </a:p>
      </dgm:t>
    </dgm:pt>
    <dgm:pt modelId="{DFEFB373-41E7-495E-9C6A-30B7609BFF0C}" type="pres">
      <dgm:prSet presAssocID="{EFE50B0B-2AD9-4524-8CBB-27336BEB052E}" presName="child3Text" presStyleLbl="bgAcc1" presStyleIdx="2" presStyleCnt="4">
        <dgm:presLayoutVars>
          <dgm:bulletEnabled val="1"/>
        </dgm:presLayoutVars>
      </dgm:prSet>
      <dgm:spPr/>
      <dgm:t>
        <a:bodyPr/>
        <a:lstStyle/>
        <a:p>
          <a:endParaRPr lang="en-US"/>
        </a:p>
      </dgm:t>
    </dgm:pt>
    <dgm:pt modelId="{B1C08026-F7B2-4735-B960-64B033191B23}" type="pres">
      <dgm:prSet presAssocID="{EFE50B0B-2AD9-4524-8CBB-27336BEB052E}" presName="child4group" presStyleCnt="0"/>
      <dgm:spPr/>
    </dgm:pt>
    <dgm:pt modelId="{42E48965-1864-4809-9AB8-11AE15AB44D7}" type="pres">
      <dgm:prSet presAssocID="{EFE50B0B-2AD9-4524-8CBB-27336BEB052E}" presName="child4" presStyleLbl="bgAcc1" presStyleIdx="3" presStyleCnt="4" custScaleX="116052" custScaleY="161927" custLinFactNeighborX="-14484" custLinFactNeighborY="-23332"/>
      <dgm:spPr/>
      <dgm:t>
        <a:bodyPr/>
        <a:lstStyle/>
        <a:p>
          <a:endParaRPr lang="en-US"/>
        </a:p>
      </dgm:t>
    </dgm:pt>
    <dgm:pt modelId="{BB33A857-C941-4C11-9BFC-CD141399DFAD}" type="pres">
      <dgm:prSet presAssocID="{EFE50B0B-2AD9-4524-8CBB-27336BEB052E}" presName="child4Text" presStyleLbl="bgAcc1" presStyleIdx="3" presStyleCnt="4">
        <dgm:presLayoutVars>
          <dgm:bulletEnabled val="1"/>
        </dgm:presLayoutVars>
      </dgm:prSet>
      <dgm:spPr/>
      <dgm:t>
        <a:bodyPr/>
        <a:lstStyle/>
        <a:p>
          <a:endParaRPr lang="en-US"/>
        </a:p>
      </dgm:t>
    </dgm:pt>
    <dgm:pt modelId="{B87FC6D3-DD6F-4239-BD56-482D244B787D}" type="pres">
      <dgm:prSet presAssocID="{EFE50B0B-2AD9-4524-8CBB-27336BEB052E}" presName="childPlaceholder" presStyleCnt="0"/>
      <dgm:spPr/>
    </dgm:pt>
    <dgm:pt modelId="{EE710AA4-E6BE-4082-B227-4333E03C3661}" type="pres">
      <dgm:prSet presAssocID="{EFE50B0B-2AD9-4524-8CBB-27336BEB052E}" presName="circle" presStyleCnt="0"/>
      <dgm:spPr/>
    </dgm:pt>
    <dgm:pt modelId="{4EB42A14-A6CD-4CDC-BD9B-664247DB0B77}" type="pres">
      <dgm:prSet presAssocID="{EFE50B0B-2AD9-4524-8CBB-27336BEB052E}" presName="quadrant1" presStyleLbl="node1" presStyleIdx="0" presStyleCnt="4" custScaleX="77836" custScaleY="77846" custLinFactNeighborX="14200" custLinFactNeighborY="12779">
        <dgm:presLayoutVars>
          <dgm:chMax val="1"/>
          <dgm:bulletEnabled val="1"/>
        </dgm:presLayoutVars>
      </dgm:prSet>
      <dgm:spPr/>
      <dgm:t>
        <a:bodyPr/>
        <a:lstStyle/>
        <a:p>
          <a:endParaRPr lang="en-US"/>
        </a:p>
      </dgm:t>
    </dgm:pt>
    <dgm:pt modelId="{4E02BC32-7E9D-4665-B951-325162C18216}" type="pres">
      <dgm:prSet presAssocID="{EFE50B0B-2AD9-4524-8CBB-27336BEB052E}" presName="quadrant2" presStyleLbl="node1" presStyleIdx="1" presStyleCnt="4" custScaleX="77091" custScaleY="77848" custLinFactNeighborX="-10911" custLinFactNeighborY="12780">
        <dgm:presLayoutVars>
          <dgm:chMax val="1"/>
          <dgm:bulletEnabled val="1"/>
        </dgm:presLayoutVars>
      </dgm:prSet>
      <dgm:spPr/>
      <dgm:t>
        <a:bodyPr/>
        <a:lstStyle/>
        <a:p>
          <a:endParaRPr lang="en-US"/>
        </a:p>
      </dgm:t>
    </dgm:pt>
    <dgm:pt modelId="{5DD8810B-DE80-4303-8A57-9297962E384A}" type="pres">
      <dgm:prSet presAssocID="{EFE50B0B-2AD9-4524-8CBB-27336BEB052E}" presName="quadrant3" presStyleLbl="node1" presStyleIdx="2" presStyleCnt="4" custScaleX="76005" custScaleY="72181" custLinFactNeighborX="-11454" custLinFactNeighborY="-14311">
        <dgm:presLayoutVars>
          <dgm:chMax val="1"/>
          <dgm:bulletEnabled val="1"/>
        </dgm:presLayoutVars>
      </dgm:prSet>
      <dgm:spPr/>
      <dgm:t>
        <a:bodyPr/>
        <a:lstStyle/>
        <a:p>
          <a:endParaRPr lang="en-US"/>
        </a:p>
      </dgm:t>
    </dgm:pt>
    <dgm:pt modelId="{01124775-8E4D-40BF-B13A-DE9C46B434ED}" type="pres">
      <dgm:prSet presAssocID="{EFE50B0B-2AD9-4524-8CBB-27336BEB052E}" presName="quadrant4" presStyleLbl="node1" presStyleIdx="3" presStyleCnt="4" custScaleX="77836" custScaleY="76951" custLinFactNeighborX="14200" custLinFactNeighborY="-15260">
        <dgm:presLayoutVars>
          <dgm:chMax val="1"/>
          <dgm:bulletEnabled val="1"/>
        </dgm:presLayoutVars>
      </dgm:prSet>
      <dgm:spPr/>
      <dgm:t>
        <a:bodyPr/>
        <a:lstStyle/>
        <a:p>
          <a:endParaRPr lang="en-US"/>
        </a:p>
      </dgm:t>
    </dgm:pt>
    <dgm:pt modelId="{BA6649F7-5101-45A3-96B9-E391AF6BD9EA}" type="pres">
      <dgm:prSet presAssocID="{EFE50B0B-2AD9-4524-8CBB-27336BEB052E}" presName="quadrantPlaceholder" presStyleCnt="0"/>
      <dgm:spPr/>
    </dgm:pt>
    <dgm:pt modelId="{082B1A90-2D4A-447C-9812-B27747FC346C}" type="pres">
      <dgm:prSet presAssocID="{EFE50B0B-2AD9-4524-8CBB-27336BEB052E}" presName="center1" presStyleLbl="fgShp" presStyleIdx="0" presStyleCnt="2" custScaleY="47312"/>
      <dgm:spPr>
        <a:noFill/>
        <a:ln>
          <a:noFill/>
        </a:ln>
      </dgm:spPr>
    </dgm:pt>
    <dgm:pt modelId="{E2C7FE0A-1978-46E4-A06F-A3B996E044F5}" type="pres">
      <dgm:prSet presAssocID="{EFE50B0B-2AD9-4524-8CBB-27336BEB052E}" presName="center2" presStyleLbl="fgShp" presStyleIdx="1" presStyleCnt="2" custScaleY="47312"/>
      <dgm:spPr>
        <a:noFill/>
        <a:ln>
          <a:noFill/>
        </a:ln>
      </dgm:spPr>
    </dgm:pt>
  </dgm:ptLst>
  <dgm:cxnLst>
    <dgm:cxn modelId="{BA2B09A4-B17D-437C-8CB8-36AD17D7A5B0}" srcId="{FC2E0BA1-1487-4E51-AC3D-8566448C6FDF}" destId="{04B9BD14-3886-494E-AAC5-4C7263CDBC5A}" srcOrd="1" destOrd="0" parTransId="{0B87648D-3474-49BD-AA82-D803D45A4757}" sibTransId="{3226F998-E1AB-4E7B-821A-45C6CAEC14FA}"/>
    <dgm:cxn modelId="{32EE6553-E8BA-4D7F-920E-D2476F0BA74E}" srcId="{FC2E0BA1-1487-4E51-AC3D-8566448C6FDF}" destId="{CE6858B4-99E5-42E5-9702-54E011D2A6E1}" srcOrd="7" destOrd="0" parTransId="{722110DD-7EDF-4EBD-BA5E-8B7B8CC30EAF}" sibTransId="{3DC8D9CC-B82B-4D69-9513-B7693EDCD5F0}"/>
    <dgm:cxn modelId="{FC2DC322-7879-4838-8D95-2504A6BA9FBB}" type="presOf" srcId="{7D65F0C8-9864-4C3E-9D84-8C33659FB8BD}" destId="{81967C6A-1BBE-4B8A-A849-8E8FF69F1707}" srcOrd="1" destOrd="10" presId="urn:microsoft.com/office/officeart/2005/8/layout/cycle4#5"/>
    <dgm:cxn modelId="{8C566D82-612C-4DC4-B481-BE8CD8ECCAEB}" type="presOf" srcId="{EF30F520-1BBE-4039-8A3C-03C9335EE324}" destId="{DFEFB373-41E7-495E-9C6A-30B7609BFF0C}" srcOrd="1" destOrd="1" presId="urn:microsoft.com/office/officeart/2005/8/layout/cycle4#5"/>
    <dgm:cxn modelId="{F433B2C5-B814-4205-8DD6-F71995BF3694}" srcId="{D2BBFB0B-C7A6-401C-8982-C69533ABA985}" destId="{6010DB6C-4D8C-40DB-9C08-2A8AC9DC6A0C}" srcOrd="8" destOrd="0" parTransId="{6DDFCDE8-1FCE-457C-B1EE-8DFEED0F4497}" sibTransId="{39FFC7E0-7DFB-425C-8DEA-9A43740986C7}"/>
    <dgm:cxn modelId="{9D77D2BD-0C68-4489-8CEA-8C396EAE6E56}" type="presOf" srcId="{CE6858B4-99E5-42E5-9702-54E011D2A6E1}" destId="{81967C6A-1BBE-4B8A-A849-8E8FF69F1707}" srcOrd="1" destOrd="7" presId="urn:microsoft.com/office/officeart/2005/8/layout/cycle4#5"/>
    <dgm:cxn modelId="{37910922-8DA2-4183-B7A7-6BE21F2AF360}" type="presOf" srcId="{78DDC039-DEF2-4F04-8FEC-EB4E862E0919}" destId="{AE151F6C-D7C1-473F-AC67-38B1287F0C08}" srcOrd="1" destOrd="10" presId="urn:microsoft.com/office/officeart/2005/8/layout/cycle4#5"/>
    <dgm:cxn modelId="{E17A896A-91C1-462E-9969-71D837D124EE}" type="presOf" srcId="{624485E7-EB16-46AC-8B3A-5BA294DAF181}" destId="{81967C6A-1BBE-4B8A-A849-8E8FF69F1707}" srcOrd="1" destOrd="6" presId="urn:microsoft.com/office/officeart/2005/8/layout/cycle4#5"/>
    <dgm:cxn modelId="{D06D84D3-042C-46E8-8B16-ECA78F4340A1}" type="presOf" srcId="{D5F82262-3452-40BF-AFDA-039AEE8B36CD}" destId="{42E48965-1864-4809-9AB8-11AE15AB44D7}" srcOrd="0" destOrd="7" presId="urn:microsoft.com/office/officeart/2005/8/layout/cycle4#5"/>
    <dgm:cxn modelId="{218C6043-333C-406B-9CE3-5693EE84F0B2}" type="presOf" srcId="{AF2480DB-EEB6-4E4C-A221-FEDB0A9A7434}" destId="{E66F2E3B-7A67-4B47-8AC4-ED9883824419}" srcOrd="0" destOrd="2" presId="urn:microsoft.com/office/officeart/2005/8/layout/cycle4#5"/>
    <dgm:cxn modelId="{29DD25EE-4D6E-4D03-A218-09911A027CAD}" type="presOf" srcId="{97538763-75C5-48B8-A7A0-FD57F80FE3FE}" destId="{42E48965-1864-4809-9AB8-11AE15AB44D7}" srcOrd="0" destOrd="4" presId="urn:microsoft.com/office/officeart/2005/8/layout/cycle4#5"/>
    <dgm:cxn modelId="{92E3D7ED-C87E-4753-BD4D-EA483C38F91B}" srcId="{D2BBFB0B-C7A6-401C-8982-C69533ABA985}" destId="{73FE91D3-47CE-407F-A74E-4B61513D2E8C}" srcOrd="6" destOrd="0" parTransId="{9009760A-EED2-417A-979A-77D3E9FB269E}" sibTransId="{FA0AD4F0-30CC-48B1-8388-345E57FDC89B}"/>
    <dgm:cxn modelId="{C7FF0C1D-A41E-4443-9A2E-1BFD83BD4FFD}" srcId="{7A271BF6-BC31-416B-8AB5-8021807A55B4}" destId="{17658216-CE2C-4FB6-A1E5-3832DBD0FAE0}" srcOrd="6" destOrd="0" parTransId="{E01E714F-F7D4-4C73-B72B-3494EC4A77CB}" sibTransId="{E5FAFDD9-066F-478C-BDC3-4E3EE46F007D}"/>
    <dgm:cxn modelId="{F744A922-B994-4117-8688-ADE7ABED1260}" srcId="{97538763-75C5-48B8-A7A0-FD57F80FE3FE}" destId="{CFB0D602-9F95-409C-845D-0DBBA0224B1C}" srcOrd="1" destOrd="0" parTransId="{3AEFF3CC-9FE6-4085-A6D0-FF532824D0EB}" sibTransId="{B52D2A23-231A-4570-AD07-F2B3CB3EE232}"/>
    <dgm:cxn modelId="{59FAFF4B-180C-4FDD-ABAA-0DBAD55A3A84}" srcId="{D2BBFB0B-C7A6-401C-8982-C69533ABA985}" destId="{91E89146-E0B7-4972-9B01-E05488F4315F}" srcOrd="9" destOrd="0" parTransId="{1C349720-60A0-4A80-B48B-4FA4E04E51A5}" sibTransId="{2BADD3E2-8EB0-4D58-AE36-5598F7C034E2}"/>
    <dgm:cxn modelId="{0E7AB68F-252C-4289-9F32-4A099AC56035}" type="presOf" srcId="{205118FA-770F-4DD9-847C-53E36DDDE129}" destId="{42E48965-1864-4809-9AB8-11AE15AB44D7}" srcOrd="0" destOrd="8" presId="urn:microsoft.com/office/officeart/2005/8/layout/cycle4#5"/>
    <dgm:cxn modelId="{ED856E9D-CBE8-456D-89DB-7A84C5677AD6}" type="presOf" srcId="{9BAD0936-1CE0-4490-8363-FBD5D6C828F7}" destId="{81967C6A-1BBE-4B8A-A849-8E8FF69F1707}" srcOrd="1" destOrd="9" presId="urn:microsoft.com/office/officeart/2005/8/layout/cycle4#5"/>
    <dgm:cxn modelId="{F656C447-BE3B-44F3-86A9-1057CF95C9CB}" type="presOf" srcId="{4983971A-91B9-4EAA-B682-3FC9A1DAC3EF}" destId="{E66F2E3B-7A67-4B47-8AC4-ED9883824419}" srcOrd="0" destOrd="7" presId="urn:microsoft.com/office/officeart/2005/8/layout/cycle4#5"/>
    <dgm:cxn modelId="{E8D7AE9B-568E-4849-9DDB-6F18BED4C256}" srcId="{D2BBFB0B-C7A6-401C-8982-C69533ABA985}" destId="{78DDC039-DEF2-4F04-8FEC-EB4E862E0919}" srcOrd="10" destOrd="0" parTransId="{4D3CC78A-347F-4591-B7AD-4F5373A8A912}" sibTransId="{C55EBF62-4398-4975-BE59-2069E697059A}"/>
    <dgm:cxn modelId="{4E52DEE2-CCC5-4D74-9E1E-95DF1882BCF8}" type="presOf" srcId="{E0E3D60E-E628-4496-B708-E8A7B8834CC0}" destId="{0E7D0CC6-0969-48F1-BB5F-53EE7E4B6DCF}" srcOrd="0" destOrd="0" presId="urn:microsoft.com/office/officeart/2005/8/layout/cycle4#5"/>
    <dgm:cxn modelId="{E051EC4B-CCF9-4286-9234-5B5FA57F8926}" type="presOf" srcId="{CFB0D602-9F95-409C-845D-0DBBA0224B1C}" destId="{BB33A857-C941-4C11-9BFC-CD141399DFAD}" srcOrd="1" destOrd="6" presId="urn:microsoft.com/office/officeart/2005/8/layout/cycle4#5"/>
    <dgm:cxn modelId="{80706C35-8A22-48D9-9DE8-D6B36072E99B}" type="presOf" srcId="{9C2A9A2A-6BC0-49E1-B322-666186F366AE}" destId="{0E7D0CC6-0969-48F1-BB5F-53EE7E4B6DCF}" srcOrd="0" destOrd="3" presId="urn:microsoft.com/office/officeart/2005/8/layout/cycle4#5"/>
    <dgm:cxn modelId="{0EBF169F-31A7-4CA0-A7EA-AEE08F1CD02A}" srcId="{97538763-75C5-48B8-A7A0-FD57F80FE3FE}" destId="{0AB14874-9DBF-46F5-9AC1-75682ABFC830}" srcOrd="0" destOrd="0" parTransId="{9F10C61E-A2B9-4416-AEC0-1BF0CEF69521}" sibTransId="{CE635472-DAA1-4BC1-A3CD-961455E45932}"/>
    <dgm:cxn modelId="{7DF3828B-82B8-450A-9889-E2540C05AB14}" type="presOf" srcId="{0AB14874-9DBF-46F5-9AC1-75682ABFC830}" destId="{42E48965-1864-4809-9AB8-11AE15AB44D7}" srcOrd="0" destOrd="5" presId="urn:microsoft.com/office/officeart/2005/8/layout/cycle4#5"/>
    <dgm:cxn modelId="{F319E552-1647-4181-A018-BE0753207B6C}" type="presOf" srcId="{1A04EF28-7FC4-4091-8603-8D8247A02AA3}" destId="{E66F2E3B-7A67-4B47-8AC4-ED9883824419}" srcOrd="0" destOrd="4" presId="urn:microsoft.com/office/officeart/2005/8/layout/cycle4#5"/>
    <dgm:cxn modelId="{EA73C6A7-D75F-47BD-B85D-E4255233887C}" type="presOf" srcId="{205118FA-770F-4DD9-847C-53E36DDDE129}" destId="{BB33A857-C941-4C11-9BFC-CD141399DFAD}" srcOrd="1" destOrd="8" presId="urn:microsoft.com/office/officeart/2005/8/layout/cycle4#5"/>
    <dgm:cxn modelId="{65F553F5-4B79-4E78-98E5-02794ECE0002}" type="presOf" srcId="{FC2E0BA1-1487-4E51-AC3D-8566448C6FDF}" destId="{4E02BC32-7E9D-4665-B951-325162C18216}" srcOrd="0" destOrd="0" presId="urn:microsoft.com/office/officeart/2005/8/layout/cycle4#5"/>
    <dgm:cxn modelId="{EDDAB160-F1D1-44BD-8438-C516A5A245FA}" srcId="{D2BBFB0B-C7A6-401C-8982-C69533ABA985}" destId="{24A0189D-90AB-4F61-9423-52B985393FE1}" srcOrd="0" destOrd="0" parTransId="{700FD1B6-1399-4CF4-A6B0-905A6C270083}" sibTransId="{79CA4D17-0712-4CC9-9149-94F0E512193A}"/>
    <dgm:cxn modelId="{231B0788-5BB8-4887-A10E-E1314E3E93DC}" type="presOf" srcId="{4285258F-271E-47BC-A9AB-F728C042C8BB}" destId="{81967C6A-1BBE-4B8A-A849-8E8FF69F1707}" srcOrd="1" destOrd="5" presId="urn:microsoft.com/office/officeart/2005/8/layout/cycle4#5"/>
    <dgm:cxn modelId="{42E730AE-E849-40B7-A600-B96E4007474D}" type="presOf" srcId="{78DDC039-DEF2-4F04-8FEC-EB4E862E0919}" destId="{E66F2E3B-7A67-4B47-8AC4-ED9883824419}" srcOrd="0" destOrd="10" presId="urn:microsoft.com/office/officeart/2005/8/layout/cycle4#5"/>
    <dgm:cxn modelId="{34869CD1-96C3-40B0-9406-498D201431F3}" type="presOf" srcId="{9BAD0936-1CE0-4490-8363-FBD5D6C828F7}" destId="{BCADF23E-27C8-4F8A-98CF-2984D6100F53}" srcOrd="0" destOrd="9" presId="urn:microsoft.com/office/officeart/2005/8/layout/cycle4#5"/>
    <dgm:cxn modelId="{E653EA37-2F5E-4322-88ED-ABBC9F7880B3}" srcId="{FC2E0BA1-1487-4E51-AC3D-8566448C6FDF}" destId="{7BCC1A09-1D65-4763-A55E-3BCB396B636F}" srcOrd="2" destOrd="0" parTransId="{95A79585-7CE9-44EE-AD16-64F8DB05A0C4}" sibTransId="{8E18089F-5E88-4A97-8784-DC8CCF8DE19F}"/>
    <dgm:cxn modelId="{AEC0F964-5A58-4D0B-821F-15F7DF8CEFC8}" type="presOf" srcId="{1C8EE4B8-3A0B-4083-A1D3-9233E67BEB66}" destId="{BB33A857-C941-4C11-9BFC-CD141399DFAD}" srcOrd="1" destOrd="3" presId="urn:microsoft.com/office/officeart/2005/8/layout/cycle4#5"/>
    <dgm:cxn modelId="{C50DB5BF-1A31-459F-99F9-08A826A71337}" type="presOf" srcId="{73FE91D3-47CE-407F-A74E-4B61513D2E8C}" destId="{E66F2E3B-7A67-4B47-8AC4-ED9883824419}" srcOrd="0" destOrd="6" presId="urn:microsoft.com/office/officeart/2005/8/layout/cycle4#5"/>
    <dgm:cxn modelId="{481DE3BA-6DEF-4547-8888-33112F537BA9}" type="presOf" srcId="{7BCC1A09-1D65-4763-A55E-3BCB396B636F}" destId="{BCADF23E-27C8-4F8A-98CF-2984D6100F53}" srcOrd="0" destOrd="2" presId="urn:microsoft.com/office/officeart/2005/8/layout/cycle4#5"/>
    <dgm:cxn modelId="{427A2FE0-FB5A-4D38-8816-C4854B02542C}" type="presOf" srcId="{EF30F520-1BBE-4039-8A3C-03C9335EE324}" destId="{0E7D0CC6-0969-48F1-BB5F-53EE7E4B6DCF}" srcOrd="0" destOrd="1" presId="urn:microsoft.com/office/officeart/2005/8/layout/cycle4#5"/>
    <dgm:cxn modelId="{9C461265-A288-429C-8CB6-45C4C7AA9DB1}" type="presOf" srcId="{30988140-9DD8-4B24-8B29-6BC05C4D710E}" destId="{AE151F6C-D7C1-473F-AC67-38B1287F0C08}" srcOrd="1" destOrd="3" presId="urn:microsoft.com/office/officeart/2005/8/layout/cycle4#5"/>
    <dgm:cxn modelId="{6ADFE142-8D1B-4073-A181-8DA715B288F1}" srcId="{205118FA-770F-4DD9-847C-53E36DDDE129}" destId="{AD2929E8-4414-4383-BF1E-3AC261D69CD0}" srcOrd="0" destOrd="0" parTransId="{1DB93599-E11D-4666-9319-72A2D9B32CB6}" sibTransId="{713ABF91-6A7E-48E9-9703-0EC4ED3FFDDB}"/>
    <dgm:cxn modelId="{BD515BA6-014D-4864-A69A-803E2F7ECA8C}" type="presOf" srcId="{F84DC901-8B9C-4BAE-8C61-6E0440989222}" destId="{BCADF23E-27C8-4F8A-98CF-2984D6100F53}" srcOrd="0" destOrd="4" presId="urn:microsoft.com/office/officeart/2005/8/layout/cycle4#5"/>
    <dgm:cxn modelId="{315CECE2-31F5-4978-8518-FB3DFF9C3112}" type="presOf" srcId="{24A0189D-90AB-4F61-9423-52B985393FE1}" destId="{E66F2E3B-7A67-4B47-8AC4-ED9883824419}" srcOrd="0" destOrd="0" presId="urn:microsoft.com/office/officeart/2005/8/layout/cycle4#5"/>
    <dgm:cxn modelId="{1F1C4B8E-A8A1-4677-B50B-3E03264658EC}" srcId="{FC2E0BA1-1487-4E51-AC3D-8566448C6FDF}" destId="{7D65F0C8-9864-4C3E-9D84-8C33659FB8BD}" srcOrd="10" destOrd="0" parTransId="{57A04F66-0F08-4345-B0BE-B129E585F135}" sibTransId="{A8308BB7-7784-455C-9AC4-69B2A956BE1C}"/>
    <dgm:cxn modelId="{87EBF43F-9A86-495E-A73F-A0B8422232B3}" type="presOf" srcId="{6010DB6C-4D8C-40DB-9C08-2A8AC9DC6A0C}" destId="{AE151F6C-D7C1-473F-AC67-38B1287F0C08}" srcOrd="1" destOrd="8" presId="urn:microsoft.com/office/officeart/2005/8/layout/cycle4#5"/>
    <dgm:cxn modelId="{F64F86E7-561C-43AB-8D5E-84D6AA6A0349}" type="presOf" srcId="{4285258F-271E-47BC-A9AB-F728C042C8BB}" destId="{BCADF23E-27C8-4F8A-98CF-2984D6100F53}" srcOrd="0" destOrd="5" presId="urn:microsoft.com/office/officeart/2005/8/layout/cycle4#5"/>
    <dgm:cxn modelId="{258AA6A2-0756-46EA-BD5C-9CA6909DCB5A}" type="presOf" srcId="{EFE50B0B-2AD9-4524-8CBB-27336BEB052E}" destId="{B9651B14-E516-4615-A9B9-71D0B10B8EEF}" srcOrd="0" destOrd="0" presId="urn:microsoft.com/office/officeart/2005/8/layout/cycle4#5"/>
    <dgm:cxn modelId="{70A168AB-776D-4646-902D-E8DC6099E964}" type="presOf" srcId="{F84DC901-8B9C-4BAE-8C61-6E0440989222}" destId="{81967C6A-1BBE-4B8A-A849-8E8FF69F1707}" srcOrd="1" destOrd="4" presId="urn:microsoft.com/office/officeart/2005/8/layout/cycle4#5"/>
    <dgm:cxn modelId="{A3FF30CD-DD2C-4019-BBDC-B12A486C172E}" srcId="{EFE50B0B-2AD9-4524-8CBB-27336BEB052E}" destId="{7A271BF6-BC31-416B-8AB5-8021807A55B4}" srcOrd="2" destOrd="0" parTransId="{4B397906-A54B-41C9-97E3-A5368C1689AD}" sibTransId="{A28906F2-8B2B-49A2-B5C1-381F5348BBE5}"/>
    <dgm:cxn modelId="{9E094FC3-AB0E-4F86-89BB-E403E41C6355}" srcId="{65BEBF4C-F0E7-490A-B1D6-A7366AEA4EA8}" destId="{D72B3085-E8AF-410D-9FCD-B367BCA119FD}" srcOrd="1" destOrd="0" parTransId="{B9A27548-85A9-46AA-B43D-2C8FEF7FACD7}" sibTransId="{DBD474BC-EBD7-4A6C-B268-A2F4553BC913}"/>
    <dgm:cxn modelId="{69ADC66A-18B5-4D28-8BBC-CAD055A13D00}" srcId="{7A271BF6-BC31-416B-8AB5-8021807A55B4}" destId="{EF30F520-1BBE-4039-8A3C-03C9335EE324}" srcOrd="1" destOrd="0" parTransId="{91ADE500-17C8-4F67-90C5-F701009C6261}" sibTransId="{9A2189E9-E121-4DAB-96A2-9FEE8BC94877}"/>
    <dgm:cxn modelId="{83A5223D-D37F-4DCA-8879-B6D7AF9975DC}" type="presOf" srcId="{D72B3085-E8AF-410D-9FCD-B367BCA119FD}" destId="{BB33A857-C941-4C11-9BFC-CD141399DFAD}" srcOrd="1" destOrd="1" presId="urn:microsoft.com/office/officeart/2005/8/layout/cycle4#5"/>
    <dgm:cxn modelId="{B76CFC84-4765-4B2A-8563-107B159300E4}" type="presOf" srcId="{624485E7-EB16-46AC-8B3A-5BA294DAF181}" destId="{BCADF23E-27C8-4F8A-98CF-2984D6100F53}" srcOrd="0" destOrd="6" presId="urn:microsoft.com/office/officeart/2005/8/layout/cycle4#5"/>
    <dgm:cxn modelId="{64E6BE2E-A3F1-4040-B4A7-EB8C214BACBD}" type="presOf" srcId="{968B3B94-4AB2-4576-95E0-53495E130944}" destId="{81967C6A-1BBE-4B8A-A849-8E8FF69F1707}" srcOrd="1" destOrd="3" presId="urn:microsoft.com/office/officeart/2005/8/layout/cycle4#5"/>
    <dgm:cxn modelId="{6BCB15E9-710D-42C8-8652-9BEC73D7C5EB}" type="presOf" srcId="{9CD2A8ED-A4F3-4802-A162-7752522647E5}" destId="{81967C6A-1BBE-4B8A-A849-8E8FF69F1707}" srcOrd="1" destOrd="8" presId="urn:microsoft.com/office/officeart/2005/8/layout/cycle4#5"/>
    <dgm:cxn modelId="{11C3D81A-F5E6-4B50-8BAA-5E878162A540}" type="presOf" srcId="{DA0B48C8-DF8C-424D-B73D-3EE46A5CF225}" destId="{42E48965-1864-4809-9AB8-11AE15AB44D7}" srcOrd="0" destOrd="0" presId="urn:microsoft.com/office/officeart/2005/8/layout/cycle4#5"/>
    <dgm:cxn modelId="{158A3B44-F9A0-42CF-9EBF-DB8BD1C80866}" srcId="{7A271BF6-BC31-416B-8AB5-8021807A55B4}" destId="{E0E3D60E-E628-4496-B708-E8A7B8834CC0}" srcOrd="0" destOrd="0" parTransId="{12129BDE-A465-4AFB-B9B5-F61E83FF84C4}" sibTransId="{86ECA195-1618-4E8D-BD07-9667C2EBB587}"/>
    <dgm:cxn modelId="{A4F8BFEF-7953-483A-AE37-63067E4DB908}" type="presOf" srcId="{CE20D386-36C4-446E-9D06-951130121EA3}" destId="{0E7D0CC6-0969-48F1-BB5F-53EE7E4B6DCF}" srcOrd="0" destOrd="5" presId="urn:microsoft.com/office/officeart/2005/8/layout/cycle4#5"/>
    <dgm:cxn modelId="{93B19DC7-CBE3-4619-BC9B-0E8FBC9B74E8}" type="presOf" srcId="{A9203E08-89D6-452F-9CD5-13415C38558F}" destId="{0E7D0CC6-0969-48F1-BB5F-53EE7E4B6DCF}" srcOrd="0" destOrd="2" presId="urn:microsoft.com/office/officeart/2005/8/layout/cycle4#5"/>
    <dgm:cxn modelId="{3B60699B-85EE-4927-B58B-7FF3642744EA}" srcId="{7A271BF6-BC31-416B-8AB5-8021807A55B4}" destId="{FEC4A20A-33C2-4C41-BE2E-165E141A9CDF}" srcOrd="4" destOrd="0" parTransId="{DE5647A5-368C-4CC4-BF38-5A1CFEA0608B}" sibTransId="{5A6C884F-8FDD-4A49-9B45-40788666B2D7}"/>
    <dgm:cxn modelId="{77C7E188-2C59-4644-8A45-E5746310666B}" srcId="{7A271BF6-BC31-416B-8AB5-8021807A55B4}" destId="{A9203E08-89D6-452F-9CD5-13415C38558F}" srcOrd="2" destOrd="0" parTransId="{CCF5FC03-46F7-4D1B-BEDD-86E76E85EC0A}" sibTransId="{52A20D20-0067-4242-B271-7CEF52AFCC7B}"/>
    <dgm:cxn modelId="{C586DF98-CC25-4196-B91C-61ACF18CA82C}" type="presOf" srcId="{E0E3D60E-E628-4496-B708-E8A7B8834CC0}" destId="{DFEFB373-41E7-495E-9C6A-30B7609BFF0C}" srcOrd="1" destOrd="0" presId="urn:microsoft.com/office/officeart/2005/8/layout/cycle4#5"/>
    <dgm:cxn modelId="{FA1085BC-7804-4AFE-86D4-2BAC34B9DB99}" type="presOf" srcId="{AF2FA3E3-6FAA-47F5-BBF8-8E6B0341F83E}" destId="{BCADF23E-27C8-4F8A-98CF-2984D6100F53}" srcOrd="0" destOrd="0" presId="urn:microsoft.com/office/officeart/2005/8/layout/cycle4#5"/>
    <dgm:cxn modelId="{C24EFF2A-5E52-4995-8CC0-6753174D6EDE}" type="presOf" srcId="{1C8EE4B8-3A0B-4083-A1D3-9233E67BEB66}" destId="{42E48965-1864-4809-9AB8-11AE15AB44D7}" srcOrd="0" destOrd="3" presId="urn:microsoft.com/office/officeart/2005/8/layout/cycle4#5"/>
    <dgm:cxn modelId="{20BCCF22-870B-402F-9122-919116367AC3}" srcId="{FC2E0BA1-1487-4E51-AC3D-8566448C6FDF}" destId="{F84DC901-8B9C-4BAE-8C61-6E0440989222}" srcOrd="4" destOrd="0" parTransId="{9B4D94F3-9B14-4F24-A241-7A89CFE93D32}" sibTransId="{2D2785C4-D366-44F6-A248-A82DA0942D9C}"/>
    <dgm:cxn modelId="{86D4808C-7B9E-4BC9-ABD9-EF6DC6722F49}" type="presOf" srcId="{0AB14874-9DBF-46F5-9AC1-75682ABFC830}" destId="{BB33A857-C941-4C11-9BFC-CD141399DFAD}" srcOrd="1" destOrd="5" presId="urn:microsoft.com/office/officeart/2005/8/layout/cycle4#5"/>
    <dgm:cxn modelId="{C8147CDD-2066-4AD3-9888-2FA3A764ED01}" srcId="{65BEBF4C-F0E7-490A-B1D6-A7366AEA4EA8}" destId="{DA0B48C8-DF8C-424D-B73D-3EE46A5CF225}" srcOrd="0" destOrd="0" parTransId="{16DBFF4D-D237-4D12-BEC5-EE0AE0277A94}" sibTransId="{A2549BC9-73C7-47CA-858D-72ADAD8D04F4}"/>
    <dgm:cxn modelId="{6FA37EC9-308E-434E-8358-ED5FF0B03321}" type="presOf" srcId="{17658216-CE2C-4FB6-A1E5-3832DBD0FAE0}" destId="{DFEFB373-41E7-495E-9C6A-30B7609BFF0C}" srcOrd="1" destOrd="6" presId="urn:microsoft.com/office/officeart/2005/8/layout/cycle4#5"/>
    <dgm:cxn modelId="{68061E5F-5394-412D-B098-51D5A2756FE5}" type="presOf" srcId="{D72B3085-E8AF-410D-9FCD-B367BCA119FD}" destId="{42E48965-1864-4809-9AB8-11AE15AB44D7}" srcOrd="0" destOrd="1" presId="urn:microsoft.com/office/officeart/2005/8/layout/cycle4#5"/>
    <dgm:cxn modelId="{A4C5C012-C9A2-4CB7-83AE-869BE25F4C2D}" type="presOf" srcId="{DA0B48C8-DF8C-424D-B73D-3EE46A5CF225}" destId="{BB33A857-C941-4C11-9BFC-CD141399DFAD}" srcOrd="1" destOrd="0" presId="urn:microsoft.com/office/officeart/2005/8/layout/cycle4#5"/>
    <dgm:cxn modelId="{9508EA36-F520-43ED-8C07-50D6712C117D}" srcId="{65BEBF4C-F0E7-490A-B1D6-A7366AEA4EA8}" destId="{1C8EE4B8-3A0B-4083-A1D3-9233E67BEB66}" srcOrd="3" destOrd="0" parTransId="{948AC4C8-6DFF-44B3-9BAD-036AF0CA486C}" sibTransId="{B72A6B50-A3BD-44DF-B024-A8EB9970A1A9}"/>
    <dgm:cxn modelId="{65E40F6A-E4D9-4191-B610-E52F16AA5B50}" type="presOf" srcId="{CE20D386-36C4-446E-9D06-951130121EA3}" destId="{DFEFB373-41E7-495E-9C6A-30B7609BFF0C}" srcOrd="1" destOrd="5" presId="urn:microsoft.com/office/officeart/2005/8/layout/cycle4#5"/>
    <dgm:cxn modelId="{E7A04CD5-7DE0-42F3-AA21-52FFA2220247}" srcId="{7A271BF6-BC31-416B-8AB5-8021807A55B4}" destId="{CE20D386-36C4-446E-9D06-951130121EA3}" srcOrd="5" destOrd="0" parTransId="{880BF179-0441-477C-B74E-95D59FC434BA}" sibTransId="{140E9CD3-05D1-4DD4-A43D-3E22CE98D25C}"/>
    <dgm:cxn modelId="{D43234BC-0839-43E5-8059-C2A7BBC1AEA0}" type="presOf" srcId="{7A271BF6-BC31-416B-8AB5-8021807A55B4}" destId="{5DD8810B-DE80-4303-8A57-9297962E384A}" srcOrd="0" destOrd="0" presId="urn:microsoft.com/office/officeart/2005/8/layout/cycle4#5"/>
    <dgm:cxn modelId="{91EC7E87-841E-4646-B913-8B5C7635892B}" type="presOf" srcId="{04B9BD14-3886-494E-AAC5-4C7263CDBC5A}" destId="{BCADF23E-27C8-4F8A-98CF-2984D6100F53}" srcOrd="0" destOrd="1" presId="urn:microsoft.com/office/officeart/2005/8/layout/cycle4#5"/>
    <dgm:cxn modelId="{01D02B52-6593-4D9D-A735-7109454810DA}" type="presOf" srcId="{6010DB6C-4D8C-40DB-9C08-2A8AC9DC6A0C}" destId="{E66F2E3B-7A67-4B47-8AC4-ED9883824419}" srcOrd="0" destOrd="8" presId="urn:microsoft.com/office/officeart/2005/8/layout/cycle4#5"/>
    <dgm:cxn modelId="{943EA3D1-8BE8-453C-9F89-159CF5CBB532}" type="presOf" srcId="{AD2929E8-4414-4383-BF1E-3AC261D69CD0}" destId="{BB33A857-C941-4C11-9BFC-CD141399DFAD}" srcOrd="1" destOrd="9" presId="urn:microsoft.com/office/officeart/2005/8/layout/cycle4#5"/>
    <dgm:cxn modelId="{0090D5BC-7D53-40B5-84B9-43DDEB2AE601}" srcId="{EFE50B0B-2AD9-4524-8CBB-27336BEB052E}" destId="{FC2E0BA1-1487-4E51-AC3D-8566448C6FDF}" srcOrd="1" destOrd="0" parTransId="{9C40FC8B-6708-49BD-A87E-721CD358B0EE}" sibTransId="{1D30248A-1069-4ABD-ADDE-2F21C7720631}"/>
    <dgm:cxn modelId="{F0F867C6-D67C-4CB3-8A67-C856ED844F45}" srcId="{7A271BF6-BC31-416B-8AB5-8021807A55B4}" destId="{9C2A9A2A-6BC0-49E1-B322-666186F366AE}" srcOrd="3" destOrd="0" parTransId="{47712B3F-7989-4EFF-BDBD-A5DDFD64DFA0}" sibTransId="{98E19827-EAC3-4BFD-8253-30049833E0A3}"/>
    <dgm:cxn modelId="{6B59CCC0-1A7B-4F0C-AFDB-06C9BDE96A4C}" type="presOf" srcId="{AF2480DB-EEB6-4E4C-A221-FEDB0A9A7434}" destId="{AE151F6C-D7C1-473F-AC67-38B1287F0C08}" srcOrd="1" destOrd="2" presId="urn:microsoft.com/office/officeart/2005/8/layout/cycle4#5"/>
    <dgm:cxn modelId="{2B9A0BEF-EEDB-4D5B-8B36-2BD320EF41B9}" srcId="{D2BBFB0B-C7A6-401C-8982-C69533ABA985}" destId="{1A04EF28-7FC4-4091-8603-8D8247A02AA3}" srcOrd="4" destOrd="0" parTransId="{4423AD0C-748A-481F-8B3B-DA85814A31B2}" sibTransId="{8416425A-BE2F-4147-88F6-5F16CD663315}"/>
    <dgm:cxn modelId="{F128DEE3-9C9A-4E02-AAC3-DE5D711032B0}" type="presOf" srcId="{D9FC556D-1A87-47E3-ACD1-DE525CF53CE8}" destId="{AE151F6C-D7C1-473F-AC67-38B1287F0C08}" srcOrd="1" destOrd="1" presId="urn:microsoft.com/office/officeart/2005/8/layout/cycle4#5"/>
    <dgm:cxn modelId="{42C4ABE8-CDA6-4D56-A6CC-2836A88923D1}" type="presOf" srcId="{7D65F0C8-9864-4C3E-9D84-8C33659FB8BD}" destId="{BCADF23E-27C8-4F8A-98CF-2984D6100F53}" srcOrd="0" destOrd="10" presId="urn:microsoft.com/office/officeart/2005/8/layout/cycle4#5"/>
    <dgm:cxn modelId="{2DEF114C-3F1E-4E17-BAC5-ABCAA66F6A4B}" type="presOf" srcId="{24A0189D-90AB-4F61-9423-52B985393FE1}" destId="{AE151F6C-D7C1-473F-AC67-38B1287F0C08}" srcOrd="1" destOrd="0" presId="urn:microsoft.com/office/officeart/2005/8/layout/cycle4#5"/>
    <dgm:cxn modelId="{D417B163-47EE-4B38-8B25-89F4BC4BA60C}" type="presOf" srcId="{17658216-CE2C-4FB6-A1E5-3832DBD0FAE0}" destId="{0E7D0CC6-0969-48F1-BB5F-53EE7E4B6DCF}" srcOrd="0" destOrd="6" presId="urn:microsoft.com/office/officeart/2005/8/layout/cycle4#5"/>
    <dgm:cxn modelId="{86F75ECD-6864-40C9-A90B-A582EF17B355}" type="presOf" srcId="{9C2A9A2A-6BC0-49E1-B322-666186F366AE}" destId="{DFEFB373-41E7-495E-9C6A-30B7609BFF0C}" srcOrd="1" destOrd="3" presId="urn:microsoft.com/office/officeart/2005/8/layout/cycle4#5"/>
    <dgm:cxn modelId="{FD5F70DF-99A8-4335-8F1B-988DE0C2613F}" type="presOf" srcId="{D5F82262-3452-40BF-AFDA-039AEE8B36CD}" destId="{BB33A857-C941-4C11-9BFC-CD141399DFAD}" srcOrd="1" destOrd="7" presId="urn:microsoft.com/office/officeart/2005/8/layout/cycle4#5"/>
    <dgm:cxn modelId="{ACF4DBD8-0256-4DE2-AE1E-0EEB7C015159}" type="presOf" srcId="{FEC4A20A-33C2-4C41-BE2E-165E141A9CDF}" destId="{DFEFB373-41E7-495E-9C6A-30B7609BFF0C}" srcOrd="1" destOrd="4" presId="urn:microsoft.com/office/officeart/2005/8/layout/cycle4#5"/>
    <dgm:cxn modelId="{7A181DF7-4371-4B90-B044-B73EA91B90FE}" type="presOf" srcId="{FEC4A20A-33C2-4C41-BE2E-165E141A9CDF}" destId="{0E7D0CC6-0969-48F1-BB5F-53EE7E4B6DCF}" srcOrd="0" destOrd="4" presId="urn:microsoft.com/office/officeart/2005/8/layout/cycle4#5"/>
    <dgm:cxn modelId="{BCBEDB3D-0511-44FC-AD3A-8E9B9C747319}" type="presOf" srcId="{14A0665B-6781-47F1-B5AF-1B05B5D386A0}" destId="{E66F2E3B-7A67-4B47-8AC4-ED9883824419}" srcOrd="0" destOrd="5" presId="urn:microsoft.com/office/officeart/2005/8/layout/cycle4#5"/>
    <dgm:cxn modelId="{6248DB13-5B43-4FD6-AFB1-CED9182DDEF2}" type="presOf" srcId="{3535B093-FEBC-45FC-828E-B63CCDE5C65B}" destId="{BB33A857-C941-4C11-9BFC-CD141399DFAD}" srcOrd="1" destOrd="2" presId="urn:microsoft.com/office/officeart/2005/8/layout/cycle4#5"/>
    <dgm:cxn modelId="{ECD15A9C-A54A-4C15-BE37-2B7AC7E6C423}" srcId="{D2BBFB0B-C7A6-401C-8982-C69533ABA985}" destId="{AF2480DB-EEB6-4E4C-A221-FEDB0A9A7434}" srcOrd="2" destOrd="0" parTransId="{38E23D30-B87D-4227-A6C3-E91632628648}" sibTransId="{6D624F8A-B7C2-4463-B18F-53776A0F0FDC}"/>
    <dgm:cxn modelId="{7470A623-2A30-420B-8A9E-5D3F92C0DEE8}" type="presOf" srcId="{AF2FA3E3-6FAA-47F5-BBF8-8E6B0341F83E}" destId="{81967C6A-1BBE-4B8A-A849-8E8FF69F1707}" srcOrd="1" destOrd="0" presId="urn:microsoft.com/office/officeart/2005/8/layout/cycle4#5"/>
    <dgm:cxn modelId="{2D1F23A7-299E-4D03-99A1-AEB5F66B063A}" srcId="{FC2E0BA1-1487-4E51-AC3D-8566448C6FDF}" destId="{9BAD0936-1CE0-4490-8363-FBD5D6C828F7}" srcOrd="9" destOrd="0" parTransId="{655D7ED2-F4F4-4476-9D72-D5FFA32A61B1}" sibTransId="{3D372CFC-0099-44F9-ADF0-554849C39983}"/>
    <dgm:cxn modelId="{CDF0A293-A418-462A-BB86-1F3C493172B2}" srcId="{FC2E0BA1-1487-4E51-AC3D-8566448C6FDF}" destId="{968B3B94-4AB2-4576-95E0-53495E130944}" srcOrd="3" destOrd="0" parTransId="{A9215F37-D367-4965-959D-531DE37D5C64}" sibTransId="{89186EEA-DBAE-4116-9D6A-A93D7000B89A}"/>
    <dgm:cxn modelId="{94814C01-B2EC-4F0A-B6D7-2F75C50FF66E}" srcId="{D2BBFB0B-C7A6-401C-8982-C69533ABA985}" destId="{30988140-9DD8-4B24-8B29-6BC05C4D710E}" srcOrd="3" destOrd="0" parTransId="{E2BE18E2-8080-4046-B42B-CF677F0A168B}" sibTransId="{9B9290EA-480F-47DA-ACE2-64A5DB5ED7BF}"/>
    <dgm:cxn modelId="{C01315B6-EFE2-4D6D-B241-FF72CF015601}" type="presOf" srcId="{91E89146-E0B7-4972-9B01-E05488F4315F}" destId="{AE151F6C-D7C1-473F-AC67-38B1287F0C08}" srcOrd="1" destOrd="9" presId="urn:microsoft.com/office/officeart/2005/8/layout/cycle4#5"/>
    <dgm:cxn modelId="{469C219A-DF6C-4B73-A372-EDB95A043F05}" type="presOf" srcId="{7BCC1A09-1D65-4763-A55E-3BCB396B636F}" destId="{81967C6A-1BBE-4B8A-A849-8E8FF69F1707}" srcOrd="1" destOrd="2" presId="urn:microsoft.com/office/officeart/2005/8/layout/cycle4#5"/>
    <dgm:cxn modelId="{69C69368-4B13-408C-8ACE-6B87222491D3}" type="presOf" srcId="{65BEBF4C-F0E7-490A-B1D6-A7366AEA4EA8}" destId="{01124775-8E4D-40BF-B13A-DE9C46B434ED}" srcOrd="0" destOrd="0" presId="urn:microsoft.com/office/officeart/2005/8/layout/cycle4#5"/>
    <dgm:cxn modelId="{36BF8F37-6F15-4BF7-A59B-756FF16F518A}" srcId="{FC2E0BA1-1487-4E51-AC3D-8566448C6FDF}" destId="{9CD2A8ED-A4F3-4802-A162-7752522647E5}" srcOrd="8" destOrd="0" parTransId="{9DACCF21-3F6C-4895-AD1B-E997CADDFA1C}" sibTransId="{5714F336-06DB-483B-98A1-A029DEE057D7}"/>
    <dgm:cxn modelId="{3ACC985F-1D51-4AF1-8A67-5474493698C3}" type="presOf" srcId="{97538763-75C5-48B8-A7A0-FD57F80FE3FE}" destId="{BB33A857-C941-4C11-9BFC-CD141399DFAD}" srcOrd="1" destOrd="4" presId="urn:microsoft.com/office/officeart/2005/8/layout/cycle4#5"/>
    <dgm:cxn modelId="{DCAB5043-DE0B-4282-B137-9766B21F32E3}" type="presOf" srcId="{D2BBFB0B-C7A6-401C-8982-C69533ABA985}" destId="{4EB42A14-A6CD-4CDC-BD9B-664247DB0B77}" srcOrd="0" destOrd="0" presId="urn:microsoft.com/office/officeart/2005/8/layout/cycle4#5"/>
    <dgm:cxn modelId="{C8171A43-5587-4C9A-8139-F14E7E9AC5BF}" type="presOf" srcId="{AD2929E8-4414-4383-BF1E-3AC261D69CD0}" destId="{42E48965-1864-4809-9AB8-11AE15AB44D7}" srcOrd="0" destOrd="9" presId="urn:microsoft.com/office/officeart/2005/8/layout/cycle4#5"/>
    <dgm:cxn modelId="{AE451DC8-45A7-4B8A-BABD-970189640A6B}" srcId="{FC2E0BA1-1487-4E51-AC3D-8566448C6FDF}" destId="{AF2FA3E3-6FAA-47F5-BBF8-8E6B0341F83E}" srcOrd="0" destOrd="0" parTransId="{F0C33588-06AE-436D-BD8C-0D8F9C68D8F1}" sibTransId="{B1866D40-F4AA-42BA-AFDE-DBAB990D7196}"/>
    <dgm:cxn modelId="{95B541EE-F60E-495C-9E48-EB948E3036F7}" type="presOf" srcId="{D9FC556D-1A87-47E3-ACD1-DE525CF53CE8}" destId="{E66F2E3B-7A67-4B47-8AC4-ED9883824419}" srcOrd="0" destOrd="1" presId="urn:microsoft.com/office/officeart/2005/8/layout/cycle4#5"/>
    <dgm:cxn modelId="{8B6E850D-EB42-421D-B11B-D269CF453DFF}" srcId="{EFE50B0B-2AD9-4524-8CBB-27336BEB052E}" destId="{65BEBF4C-F0E7-490A-B1D6-A7366AEA4EA8}" srcOrd="3" destOrd="0" parTransId="{3C5DDEAD-E726-4323-8735-853747A5B465}" sibTransId="{6487DF9C-95DA-468E-9AD5-04F8200449DB}"/>
    <dgm:cxn modelId="{EFE4AC0B-4616-4CE4-A626-97A4C9DFA6C1}" type="presOf" srcId="{CE6858B4-99E5-42E5-9702-54E011D2A6E1}" destId="{BCADF23E-27C8-4F8A-98CF-2984D6100F53}" srcOrd="0" destOrd="7" presId="urn:microsoft.com/office/officeart/2005/8/layout/cycle4#5"/>
    <dgm:cxn modelId="{B41D014E-6D66-4F0E-BFB3-EB946F661885}" srcId="{FC2E0BA1-1487-4E51-AC3D-8566448C6FDF}" destId="{4285258F-271E-47BC-A9AB-F728C042C8BB}" srcOrd="5" destOrd="0" parTransId="{F96807A6-A6A7-4A97-BD5A-AC120E0BBA3A}" sibTransId="{FC03575F-FD01-475E-B78F-0475A9CF31EB}"/>
    <dgm:cxn modelId="{ACE59E2E-D284-41DD-B52B-3ADF60086EBF}" type="presOf" srcId="{A9203E08-89D6-452F-9CD5-13415C38558F}" destId="{DFEFB373-41E7-495E-9C6A-30B7609BFF0C}" srcOrd="1" destOrd="2" presId="urn:microsoft.com/office/officeart/2005/8/layout/cycle4#5"/>
    <dgm:cxn modelId="{E569DD78-1D78-4A37-930D-9DA520E919CF}" srcId="{65BEBF4C-F0E7-490A-B1D6-A7366AEA4EA8}" destId="{97538763-75C5-48B8-A7A0-FD57F80FE3FE}" srcOrd="4" destOrd="0" parTransId="{E1173495-850D-43FA-88E4-EDFAFDB63D4F}" sibTransId="{BBC76907-EE09-4638-8E61-BBE1D2B83A9F}"/>
    <dgm:cxn modelId="{A10713A2-C1A7-4D2D-913C-50E29DDB1342}" type="presOf" srcId="{3535B093-FEBC-45FC-828E-B63CCDE5C65B}" destId="{42E48965-1864-4809-9AB8-11AE15AB44D7}" srcOrd="0" destOrd="2" presId="urn:microsoft.com/office/officeart/2005/8/layout/cycle4#5"/>
    <dgm:cxn modelId="{F19BA1ED-9C21-46FB-A687-77C06F6788C1}" type="presOf" srcId="{968B3B94-4AB2-4576-95E0-53495E130944}" destId="{BCADF23E-27C8-4F8A-98CF-2984D6100F53}" srcOrd="0" destOrd="3" presId="urn:microsoft.com/office/officeart/2005/8/layout/cycle4#5"/>
    <dgm:cxn modelId="{B1FA0B3D-18D3-4F8C-96E5-87BB94FC9FC8}" srcId="{D2BBFB0B-C7A6-401C-8982-C69533ABA985}" destId="{D9FC556D-1A87-47E3-ACD1-DE525CF53CE8}" srcOrd="1" destOrd="0" parTransId="{A22F46F3-0BB0-41BF-9913-C4EA17A81203}" sibTransId="{DF9C9039-9FA8-4009-81A5-3911B5DFDB8D}"/>
    <dgm:cxn modelId="{A704E846-834D-47C6-AF40-E0527C95B431}" type="presOf" srcId="{9CD2A8ED-A4F3-4802-A162-7752522647E5}" destId="{BCADF23E-27C8-4F8A-98CF-2984D6100F53}" srcOrd="0" destOrd="8" presId="urn:microsoft.com/office/officeart/2005/8/layout/cycle4#5"/>
    <dgm:cxn modelId="{8246FF3B-2BB9-4BA0-A928-02FB53751F36}" srcId="{D2BBFB0B-C7A6-401C-8982-C69533ABA985}" destId="{4983971A-91B9-4EAA-B682-3FC9A1DAC3EF}" srcOrd="7" destOrd="0" parTransId="{519D869E-1E94-402A-9E69-4280AB8EF92A}" sibTransId="{D29CA48C-72FF-4D6C-B259-19A59AC66E36}"/>
    <dgm:cxn modelId="{57D4DA12-DA08-48E7-A1B1-AB89CBD8F3C3}" type="presOf" srcId="{04B9BD14-3886-494E-AAC5-4C7263CDBC5A}" destId="{81967C6A-1BBE-4B8A-A849-8E8FF69F1707}" srcOrd="1" destOrd="1" presId="urn:microsoft.com/office/officeart/2005/8/layout/cycle4#5"/>
    <dgm:cxn modelId="{074557AF-8AB6-40A7-A18F-D0ABC893AB72}" srcId="{D2BBFB0B-C7A6-401C-8982-C69533ABA985}" destId="{14A0665B-6781-47F1-B5AF-1B05B5D386A0}" srcOrd="5" destOrd="0" parTransId="{CBBC4E0E-7131-4349-A246-0D06C352C446}" sibTransId="{EB35D96C-AF74-4DFE-891B-AFE8EA80D476}"/>
    <dgm:cxn modelId="{41D3AF27-EDBB-4322-8123-3C5A65272E72}" type="presOf" srcId="{1A04EF28-7FC4-4091-8603-8D8247A02AA3}" destId="{AE151F6C-D7C1-473F-AC67-38B1287F0C08}" srcOrd="1" destOrd="4" presId="urn:microsoft.com/office/officeart/2005/8/layout/cycle4#5"/>
    <dgm:cxn modelId="{72951D7E-3CD9-4B9E-8032-DBBD45D9DC78}" type="presOf" srcId="{4983971A-91B9-4EAA-B682-3FC9A1DAC3EF}" destId="{AE151F6C-D7C1-473F-AC67-38B1287F0C08}" srcOrd="1" destOrd="7" presId="urn:microsoft.com/office/officeart/2005/8/layout/cycle4#5"/>
    <dgm:cxn modelId="{66935ED2-60D7-4F31-8C31-64804E6BC533}" srcId="{65BEBF4C-F0E7-490A-B1D6-A7366AEA4EA8}" destId="{205118FA-770F-4DD9-847C-53E36DDDE129}" srcOrd="5" destOrd="0" parTransId="{0BE35EF5-8D97-4D1D-A9CE-80ECD7291532}" sibTransId="{EE3E1B08-4D01-4027-A3CB-8FAAD2CEF9B5}"/>
    <dgm:cxn modelId="{6B9633B6-03E4-4F14-B9F8-3705AF441815}" type="presOf" srcId="{73FE91D3-47CE-407F-A74E-4B61513D2E8C}" destId="{AE151F6C-D7C1-473F-AC67-38B1287F0C08}" srcOrd="1" destOrd="6" presId="urn:microsoft.com/office/officeart/2005/8/layout/cycle4#5"/>
    <dgm:cxn modelId="{4C94B3B1-917A-4F1A-9A7C-D24856272838}" srcId="{97538763-75C5-48B8-A7A0-FD57F80FE3FE}" destId="{D5F82262-3452-40BF-AFDA-039AEE8B36CD}" srcOrd="2" destOrd="0" parTransId="{3C66C168-76AD-40DF-AF14-3C24ABB307E5}" sibTransId="{4E65B65E-D0BF-47D0-8098-8B987A4BC5AF}"/>
    <dgm:cxn modelId="{37D6A58A-AEB5-4FA2-B7D2-266F2151F593}" srcId="{65BEBF4C-F0E7-490A-B1D6-A7366AEA4EA8}" destId="{3535B093-FEBC-45FC-828E-B63CCDE5C65B}" srcOrd="2" destOrd="0" parTransId="{FFA04723-6418-4D5D-AFFD-2E6AC2C11A23}" sibTransId="{6EEDBFE8-8ABC-4073-89D6-67BED9874A27}"/>
    <dgm:cxn modelId="{451BD796-CF57-4A19-BA23-B4D444AB022A}" type="presOf" srcId="{30988140-9DD8-4B24-8B29-6BC05C4D710E}" destId="{E66F2E3B-7A67-4B47-8AC4-ED9883824419}" srcOrd="0" destOrd="3" presId="urn:microsoft.com/office/officeart/2005/8/layout/cycle4#5"/>
    <dgm:cxn modelId="{57924E10-B07E-47BC-8F29-3D48637F65B2}" type="presOf" srcId="{14A0665B-6781-47F1-B5AF-1B05B5D386A0}" destId="{AE151F6C-D7C1-473F-AC67-38B1287F0C08}" srcOrd="1" destOrd="5" presId="urn:microsoft.com/office/officeart/2005/8/layout/cycle4#5"/>
    <dgm:cxn modelId="{DF2EFC02-57AF-4E9A-BFBF-C1533E25D961}" srcId="{EFE50B0B-2AD9-4524-8CBB-27336BEB052E}" destId="{D2BBFB0B-C7A6-401C-8982-C69533ABA985}" srcOrd="0" destOrd="0" parTransId="{9FD33B82-BA08-4075-9EA7-2CD559D29428}" sibTransId="{5DAA7B1E-BA5F-4DCD-AED0-CCFF54C97F3B}"/>
    <dgm:cxn modelId="{E93A357E-B630-4DD6-8575-FB4CD60EC125}" type="presOf" srcId="{91E89146-E0B7-4972-9B01-E05488F4315F}" destId="{E66F2E3B-7A67-4B47-8AC4-ED9883824419}" srcOrd="0" destOrd="9" presId="urn:microsoft.com/office/officeart/2005/8/layout/cycle4#5"/>
    <dgm:cxn modelId="{1703A3FD-FD5C-4651-A677-82DE071870C8}" type="presOf" srcId="{CFB0D602-9F95-409C-845D-0DBBA0224B1C}" destId="{42E48965-1864-4809-9AB8-11AE15AB44D7}" srcOrd="0" destOrd="6" presId="urn:microsoft.com/office/officeart/2005/8/layout/cycle4#5"/>
    <dgm:cxn modelId="{C356FE24-DEC6-4D54-8D32-6ACB1B7D5E14}" srcId="{FC2E0BA1-1487-4E51-AC3D-8566448C6FDF}" destId="{624485E7-EB16-46AC-8B3A-5BA294DAF181}" srcOrd="6" destOrd="0" parTransId="{8289E898-A1C3-41FA-8ACC-923DD889728D}" sibTransId="{1318CB09-8C16-43D1-B857-1AADAC1983F7}"/>
    <dgm:cxn modelId="{884336ED-99E8-47C7-9DF2-F72EA5E878FD}" type="presParOf" srcId="{B9651B14-E516-4615-A9B9-71D0B10B8EEF}" destId="{9FAD09D9-E3B8-4CFD-B8FA-07BD9867AC6D}" srcOrd="0" destOrd="0" presId="urn:microsoft.com/office/officeart/2005/8/layout/cycle4#5"/>
    <dgm:cxn modelId="{C0115D97-F41F-4DD3-8ADD-F71A158624C5}" type="presParOf" srcId="{9FAD09D9-E3B8-4CFD-B8FA-07BD9867AC6D}" destId="{195E5A46-DE1A-4CB7-BF1C-0B47942C708C}" srcOrd="0" destOrd="0" presId="urn:microsoft.com/office/officeart/2005/8/layout/cycle4#5"/>
    <dgm:cxn modelId="{5F698F96-9278-43B6-8411-8AB7DF126C4E}" type="presParOf" srcId="{195E5A46-DE1A-4CB7-BF1C-0B47942C708C}" destId="{E66F2E3B-7A67-4B47-8AC4-ED9883824419}" srcOrd="0" destOrd="0" presId="urn:microsoft.com/office/officeart/2005/8/layout/cycle4#5"/>
    <dgm:cxn modelId="{114BE299-89A1-460A-AFF5-2C6E877C32FA}" type="presParOf" srcId="{195E5A46-DE1A-4CB7-BF1C-0B47942C708C}" destId="{AE151F6C-D7C1-473F-AC67-38B1287F0C08}" srcOrd="1" destOrd="0" presId="urn:microsoft.com/office/officeart/2005/8/layout/cycle4#5"/>
    <dgm:cxn modelId="{07FBAA6B-C501-41A5-920B-A80AA2E114C9}" type="presParOf" srcId="{9FAD09D9-E3B8-4CFD-B8FA-07BD9867AC6D}" destId="{9BACA924-C86F-421E-857C-0CE793239193}" srcOrd="1" destOrd="0" presId="urn:microsoft.com/office/officeart/2005/8/layout/cycle4#5"/>
    <dgm:cxn modelId="{989CBEC6-715C-4E06-B98B-BA43CBE60D71}" type="presParOf" srcId="{9BACA924-C86F-421E-857C-0CE793239193}" destId="{BCADF23E-27C8-4F8A-98CF-2984D6100F53}" srcOrd="0" destOrd="0" presId="urn:microsoft.com/office/officeart/2005/8/layout/cycle4#5"/>
    <dgm:cxn modelId="{2526E512-8C47-4855-86D2-8D92E0D9B2BA}" type="presParOf" srcId="{9BACA924-C86F-421E-857C-0CE793239193}" destId="{81967C6A-1BBE-4B8A-A849-8E8FF69F1707}" srcOrd="1" destOrd="0" presId="urn:microsoft.com/office/officeart/2005/8/layout/cycle4#5"/>
    <dgm:cxn modelId="{90ED215E-B494-4DAE-8545-82EE4B739A10}" type="presParOf" srcId="{9FAD09D9-E3B8-4CFD-B8FA-07BD9867AC6D}" destId="{7BA044AB-4BD7-44F1-BC02-2C4F9D7A9324}" srcOrd="2" destOrd="0" presId="urn:microsoft.com/office/officeart/2005/8/layout/cycle4#5"/>
    <dgm:cxn modelId="{6A23BFEA-61FD-42EF-BDDD-CE3DF544BAC8}" type="presParOf" srcId="{7BA044AB-4BD7-44F1-BC02-2C4F9D7A9324}" destId="{0E7D0CC6-0969-48F1-BB5F-53EE7E4B6DCF}" srcOrd="0" destOrd="0" presId="urn:microsoft.com/office/officeart/2005/8/layout/cycle4#5"/>
    <dgm:cxn modelId="{F427405D-6C71-4E97-8123-B05BCC02E753}" type="presParOf" srcId="{7BA044AB-4BD7-44F1-BC02-2C4F9D7A9324}" destId="{DFEFB373-41E7-495E-9C6A-30B7609BFF0C}" srcOrd="1" destOrd="0" presId="urn:microsoft.com/office/officeart/2005/8/layout/cycle4#5"/>
    <dgm:cxn modelId="{409855AF-4910-44A1-A30C-9417C34BFF8E}" type="presParOf" srcId="{9FAD09D9-E3B8-4CFD-B8FA-07BD9867AC6D}" destId="{B1C08026-F7B2-4735-B960-64B033191B23}" srcOrd="3" destOrd="0" presId="urn:microsoft.com/office/officeart/2005/8/layout/cycle4#5"/>
    <dgm:cxn modelId="{F3369876-734C-4002-8E6C-7929383385D6}" type="presParOf" srcId="{B1C08026-F7B2-4735-B960-64B033191B23}" destId="{42E48965-1864-4809-9AB8-11AE15AB44D7}" srcOrd="0" destOrd="0" presId="urn:microsoft.com/office/officeart/2005/8/layout/cycle4#5"/>
    <dgm:cxn modelId="{7D136264-93E1-4190-9631-C762578CF909}" type="presParOf" srcId="{B1C08026-F7B2-4735-B960-64B033191B23}" destId="{BB33A857-C941-4C11-9BFC-CD141399DFAD}" srcOrd="1" destOrd="0" presId="urn:microsoft.com/office/officeart/2005/8/layout/cycle4#5"/>
    <dgm:cxn modelId="{689EDE49-1FCC-412A-9611-2E38F1D92DFC}" type="presParOf" srcId="{9FAD09D9-E3B8-4CFD-B8FA-07BD9867AC6D}" destId="{B87FC6D3-DD6F-4239-BD56-482D244B787D}" srcOrd="4" destOrd="0" presId="urn:microsoft.com/office/officeart/2005/8/layout/cycle4#5"/>
    <dgm:cxn modelId="{D642CC1C-B329-4D7F-972A-B5470D4C5599}" type="presParOf" srcId="{B9651B14-E516-4615-A9B9-71D0B10B8EEF}" destId="{EE710AA4-E6BE-4082-B227-4333E03C3661}" srcOrd="1" destOrd="0" presId="urn:microsoft.com/office/officeart/2005/8/layout/cycle4#5"/>
    <dgm:cxn modelId="{E764C480-758A-43A0-B147-AF4B1619192B}" type="presParOf" srcId="{EE710AA4-E6BE-4082-B227-4333E03C3661}" destId="{4EB42A14-A6CD-4CDC-BD9B-664247DB0B77}" srcOrd="0" destOrd="0" presId="urn:microsoft.com/office/officeart/2005/8/layout/cycle4#5"/>
    <dgm:cxn modelId="{962D4A3A-4575-4962-8651-FF755D62D7F5}" type="presParOf" srcId="{EE710AA4-E6BE-4082-B227-4333E03C3661}" destId="{4E02BC32-7E9D-4665-B951-325162C18216}" srcOrd="1" destOrd="0" presId="urn:microsoft.com/office/officeart/2005/8/layout/cycle4#5"/>
    <dgm:cxn modelId="{D2B20522-C23D-4909-85AB-6802996CC680}" type="presParOf" srcId="{EE710AA4-E6BE-4082-B227-4333E03C3661}" destId="{5DD8810B-DE80-4303-8A57-9297962E384A}" srcOrd="2" destOrd="0" presId="urn:microsoft.com/office/officeart/2005/8/layout/cycle4#5"/>
    <dgm:cxn modelId="{B73D1632-DED0-4EA2-BB72-005064762BA1}" type="presParOf" srcId="{EE710AA4-E6BE-4082-B227-4333E03C3661}" destId="{01124775-8E4D-40BF-B13A-DE9C46B434ED}" srcOrd="3" destOrd="0" presId="urn:microsoft.com/office/officeart/2005/8/layout/cycle4#5"/>
    <dgm:cxn modelId="{9838BEB6-B470-4AFA-AE95-D64DDB66AF89}" type="presParOf" srcId="{EE710AA4-E6BE-4082-B227-4333E03C3661}" destId="{BA6649F7-5101-45A3-96B9-E391AF6BD9EA}" srcOrd="4" destOrd="0" presId="urn:microsoft.com/office/officeart/2005/8/layout/cycle4#5"/>
    <dgm:cxn modelId="{4CE9E2A5-3D5A-481A-867B-AB07506FD0F8}" type="presParOf" srcId="{B9651B14-E516-4615-A9B9-71D0B10B8EEF}" destId="{082B1A90-2D4A-447C-9812-B27747FC346C}" srcOrd="2" destOrd="0" presId="urn:microsoft.com/office/officeart/2005/8/layout/cycle4#5"/>
    <dgm:cxn modelId="{B2FCC1F8-7BD1-47D3-9408-DD2DC525C9D1}" type="presParOf" srcId="{B9651B14-E516-4615-A9B9-71D0B10B8EEF}" destId="{E2C7FE0A-1978-46E4-A06F-A3B996E044F5}" srcOrd="3" destOrd="0" presId="urn:microsoft.com/office/officeart/2005/8/layout/cycle4#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3B070A-0A98-4884-BC71-3B81A5E2B2F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5A468B7-4EF8-402F-8293-3E7D578EF5DB}">
      <dgm:prSet phldrT="[Text]" custT="1"/>
      <dgm:spPr/>
      <dgm:t>
        <a:bodyPr/>
        <a:lstStyle/>
        <a:p>
          <a:r>
            <a:rPr lang="en-US" sz="1000" spc="150" baseline="0" dirty="0"/>
            <a:t>plan</a:t>
          </a:r>
        </a:p>
      </dgm:t>
    </dgm:pt>
    <dgm:pt modelId="{D7061766-6C35-4DFF-AD76-CD2C1141789C}" type="parTrans" cxnId="{D953019E-1842-44DF-933B-1D8F9E249E07}">
      <dgm:prSet/>
      <dgm:spPr/>
      <dgm:t>
        <a:bodyPr/>
        <a:lstStyle/>
        <a:p>
          <a:endParaRPr lang="en-US"/>
        </a:p>
      </dgm:t>
    </dgm:pt>
    <dgm:pt modelId="{1888526A-BABC-4E4C-88EE-713ECF33D6C7}" type="sibTrans" cxnId="{D953019E-1842-44DF-933B-1D8F9E249E07}">
      <dgm:prSet/>
      <dgm:spPr>
        <a:solidFill>
          <a:schemeClr val="accent4">
            <a:lumMod val="20000"/>
            <a:lumOff val="80000"/>
          </a:schemeClr>
        </a:solidFill>
      </dgm:spPr>
      <dgm:t>
        <a:bodyPr/>
        <a:lstStyle/>
        <a:p>
          <a:endParaRPr lang="en-US"/>
        </a:p>
      </dgm:t>
    </dgm:pt>
    <dgm:pt modelId="{4CBE3ECC-D0EB-4DFA-BEBA-B40F4C384FA8}">
      <dgm:prSet phldrT="[Text]" custT="1"/>
      <dgm:spPr/>
      <dgm:t>
        <a:bodyPr/>
        <a:lstStyle/>
        <a:p>
          <a:r>
            <a:rPr lang="en-US" sz="1000" spc="150" baseline="0" dirty="0"/>
            <a:t>act</a:t>
          </a:r>
        </a:p>
      </dgm:t>
    </dgm:pt>
    <dgm:pt modelId="{4833EEB5-3563-4996-88AB-F6FB58C379E4}" type="parTrans" cxnId="{3EA568E0-E4A8-4771-B2DD-30F7E31D5609}">
      <dgm:prSet/>
      <dgm:spPr/>
      <dgm:t>
        <a:bodyPr/>
        <a:lstStyle/>
        <a:p>
          <a:endParaRPr lang="en-US"/>
        </a:p>
      </dgm:t>
    </dgm:pt>
    <dgm:pt modelId="{717753F2-1385-45B2-B0C4-845B453522A1}" type="sibTrans" cxnId="{3EA568E0-E4A8-4771-B2DD-30F7E31D5609}">
      <dgm:prSet/>
      <dgm:spPr>
        <a:solidFill>
          <a:schemeClr val="accent2">
            <a:lumMod val="20000"/>
            <a:lumOff val="80000"/>
          </a:schemeClr>
        </a:solidFill>
      </dgm:spPr>
      <dgm:t>
        <a:bodyPr/>
        <a:lstStyle/>
        <a:p>
          <a:endParaRPr lang="en-US"/>
        </a:p>
      </dgm:t>
    </dgm:pt>
    <dgm:pt modelId="{BBFCF78A-33C3-4888-9D54-5D6C7532CC27}">
      <dgm:prSet phldrT="[Text]" custT="1"/>
      <dgm:spPr/>
      <dgm:t>
        <a:bodyPr/>
        <a:lstStyle/>
        <a:p>
          <a:pPr marL="182880"/>
          <a:r>
            <a:rPr lang="en-US" sz="1000" spc="150" baseline="0" dirty="0"/>
            <a:t>evaluate</a:t>
          </a:r>
        </a:p>
      </dgm:t>
    </dgm:pt>
    <dgm:pt modelId="{2CFF7F11-0A15-41AD-B649-6D7D71122514}" type="parTrans" cxnId="{06075EE9-FDE8-4E3F-B519-717204E5E997}">
      <dgm:prSet/>
      <dgm:spPr/>
      <dgm:t>
        <a:bodyPr/>
        <a:lstStyle/>
        <a:p>
          <a:endParaRPr lang="en-US"/>
        </a:p>
      </dgm:t>
    </dgm:pt>
    <dgm:pt modelId="{578E2E25-A1F2-4D25-9FA1-4DC7BD4624C2}" type="sibTrans" cxnId="{06075EE9-FDE8-4E3F-B519-717204E5E997}">
      <dgm:prSet/>
      <dgm:spPr>
        <a:solidFill>
          <a:srgbClr val="FFFFCC"/>
        </a:solidFill>
      </dgm:spPr>
      <dgm:t>
        <a:bodyPr/>
        <a:lstStyle/>
        <a:p>
          <a:endParaRPr lang="en-US"/>
        </a:p>
      </dgm:t>
    </dgm:pt>
    <dgm:pt modelId="{75B8CB24-3E7B-4E3B-8B28-6A6B02B55807}">
      <dgm:prSet phldrT="[Text]" custT="1"/>
      <dgm:spPr/>
      <dgm:t>
        <a:bodyPr/>
        <a:lstStyle/>
        <a:p>
          <a:r>
            <a:rPr lang="en-US" sz="1000" spc="150" baseline="0" dirty="0"/>
            <a:t>assess</a:t>
          </a:r>
        </a:p>
      </dgm:t>
    </dgm:pt>
    <dgm:pt modelId="{40D6DFE0-4D3B-497A-B1F5-645A39904838}" type="sibTrans" cxnId="{A3841F83-9E92-4022-AEF8-D0B2D3FEAD55}">
      <dgm:prSet/>
      <dgm:spPr>
        <a:solidFill>
          <a:schemeClr val="accent6">
            <a:lumMod val="20000"/>
            <a:lumOff val="80000"/>
          </a:schemeClr>
        </a:solidFill>
      </dgm:spPr>
      <dgm:t>
        <a:bodyPr/>
        <a:lstStyle/>
        <a:p>
          <a:endParaRPr lang="en-US"/>
        </a:p>
      </dgm:t>
    </dgm:pt>
    <dgm:pt modelId="{6E829CA1-48B2-448F-9A19-196112B701EE}" type="parTrans" cxnId="{A3841F83-9E92-4022-AEF8-D0B2D3FEAD55}">
      <dgm:prSet/>
      <dgm:spPr/>
      <dgm:t>
        <a:bodyPr/>
        <a:lstStyle/>
        <a:p>
          <a:endParaRPr lang="en-US"/>
        </a:p>
      </dgm:t>
    </dgm:pt>
    <dgm:pt modelId="{3E603E2C-8DE7-4A17-8F1B-1309C9AD922C}" type="pres">
      <dgm:prSet presAssocID="{AE3B070A-0A98-4884-BC71-3B81A5E2B2F6}" presName="cycle" presStyleCnt="0">
        <dgm:presLayoutVars>
          <dgm:dir/>
          <dgm:resizeHandles val="exact"/>
        </dgm:presLayoutVars>
      </dgm:prSet>
      <dgm:spPr/>
      <dgm:t>
        <a:bodyPr/>
        <a:lstStyle/>
        <a:p>
          <a:endParaRPr lang="en-US"/>
        </a:p>
      </dgm:t>
    </dgm:pt>
    <dgm:pt modelId="{297A2166-ADDE-4673-8866-9DD6688BC571}" type="pres">
      <dgm:prSet presAssocID="{75B8CB24-3E7B-4E3B-8B28-6A6B02B55807}" presName="dummy" presStyleCnt="0"/>
      <dgm:spPr/>
    </dgm:pt>
    <dgm:pt modelId="{432B2F36-15E0-4C66-8C78-43B642304B5C}" type="pres">
      <dgm:prSet presAssocID="{75B8CB24-3E7B-4E3B-8B28-6A6B02B55807}" presName="node" presStyleLbl="revTx" presStyleIdx="0" presStyleCnt="4" custAng="3033167">
        <dgm:presLayoutVars>
          <dgm:bulletEnabled val="1"/>
        </dgm:presLayoutVars>
      </dgm:prSet>
      <dgm:spPr/>
      <dgm:t>
        <a:bodyPr/>
        <a:lstStyle/>
        <a:p>
          <a:endParaRPr lang="en-US"/>
        </a:p>
      </dgm:t>
    </dgm:pt>
    <dgm:pt modelId="{6025A944-F7B9-4245-B285-822F29FD584F}" type="pres">
      <dgm:prSet presAssocID="{40D6DFE0-4D3B-497A-B1F5-645A39904838}" presName="sibTrans" presStyleLbl="node1" presStyleIdx="0" presStyleCnt="4"/>
      <dgm:spPr/>
      <dgm:t>
        <a:bodyPr/>
        <a:lstStyle/>
        <a:p>
          <a:endParaRPr lang="en-US"/>
        </a:p>
      </dgm:t>
    </dgm:pt>
    <dgm:pt modelId="{812542AD-0335-4F50-AA68-8A00B948FBAD}" type="pres">
      <dgm:prSet presAssocID="{E5A468B7-4EF8-402F-8293-3E7D578EF5DB}" presName="dummy" presStyleCnt="0"/>
      <dgm:spPr/>
    </dgm:pt>
    <dgm:pt modelId="{3790A290-0798-4385-AFAC-9EAC8C9E7397}" type="pres">
      <dgm:prSet presAssocID="{E5A468B7-4EF8-402F-8293-3E7D578EF5DB}" presName="node" presStyleLbl="revTx" presStyleIdx="1" presStyleCnt="4" custAng="8408403">
        <dgm:presLayoutVars>
          <dgm:bulletEnabled val="1"/>
        </dgm:presLayoutVars>
      </dgm:prSet>
      <dgm:spPr/>
      <dgm:t>
        <a:bodyPr/>
        <a:lstStyle/>
        <a:p>
          <a:endParaRPr lang="en-US"/>
        </a:p>
      </dgm:t>
    </dgm:pt>
    <dgm:pt modelId="{DC668D7B-8D8D-4879-844C-1BBDC4E82559}" type="pres">
      <dgm:prSet presAssocID="{1888526A-BABC-4E4C-88EE-713ECF33D6C7}" presName="sibTrans" presStyleLbl="node1" presStyleIdx="1" presStyleCnt="4" custLinFactNeighborX="39" custLinFactNeighborY="39"/>
      <dgm:spPr/>
      <dgm:t>
        <a:bodyPr/>
        <a:lstStyle/>
        <a:p>
          <a:endParaRPr lang="en-US"/>
        </a:p>
      </dgm:t>
    </dgm:pt>
    <dgm:pt modelId="{20A41336-9644-4C44-B85A-408372DFB041}" type="pres">
      <dgm:prSet presAssocID="{4CBE3ECC-D0EB-4DFA-BEBA-B40F4C384FA8}" presName="dummy" presStyleCnt="0"/>
      <dgm:spPr/>
    </dgm:pt>
    <dgm:pt modelId="{CA8A92FF-1AB5-478E-94E8-2D3CDE0DA5EB}" type="pres">
      <dgm:prSet presAssocID="{4CBE3ECC-D0EB-4DFA-BEBA-B40F4C384FA8}" presName="node" presStyleLbl="revTx" presStyleIdx="2" presStyleCnt="4" custAng="13996398">
        <dgm:presLayoutVars>
          <dgm:bulletEnabled val="1"/>
        </dgm:presLayoutVars>
      </dgm:prSet>
      <dgm:spPr/>
      <dgm:t>
        <a:bodyPr/>
        <a:lstStyle/>
        <a:p>
          <a:endParaRPr lang="en-US"/>
        </a:p>
      </dgm:t>
    </dgm:pt>
    <dgm:pt modelId="{6A3FD8FA-4196-46E2-9266-7F37A4C4B6A0}" type="pres">
      <dgm:prSet presAssocID="{717753F2-1385-45B2-B0C4-845B453522A1}" presName="sibTrans" presStyleLbl="node1" presStyleIdx="2" presStyleCnt="4"/>
      <dgm:spPr/>
      <dgm:t>
        <a:bodyPr/>
        <a:lstStyle/>
        <a:p>
          <a:endParaRPr lang="en-US"/>
        </a:p>
      </dgm:t>
    </dgm:pt>
    <dgm:pt modelId="{DA5EBDCD-7206-4A0A-8618-49114F51FCED}" type="pres">
      <dgm:prSet presAssocID="{BBFCF78A-33C3-4888-9D54-5D6C7532CC27}" presName="dummy" presStyleCnt="0"/>
      <dgm:spPr/>
    </dgm:pt>
    <dgm:pt modelId="{2B446ED9-D5A9-47FD-9B0E-8BE3C3AF5552}" type="pres">
      <dgm:prSet presAssocID="{BBFCF78A-33C3-4888-9D54-5D6C7532CC27}" presName="node" presStyleLbl="revTx" presStyleIdx="3" presStyleCnt="4" custAng="19052048">
        <dgm:presLayoutVars>
          <dgm:bulletEnabled val="1"/>
        </dgm:presLayoutVars>
      </dgm:prSet>
      <dgm:spPr/>
      <dgm:t>
        <a:bodyPr/>
        <a:lstStyle/>
        <a:p>
          <a:endParaRPr lang="en-US"/>
        </a:p>
      </dgm:t>
    </dgm:pt>
    <dgm:pt modelId="{A3985F32-9A26-4D87-884C-DD49BF9C90BC}" type="pres">
      <dgm:prSet presAssocID="{578E2E25-A1F2-4D25-9FA1-4DC7BD4624C2}" presName="sibTrans" presStyleLbl="node1" presStyleIdx="3" presStyleCnt="4" custLinFactNeighborX="36" custLinFactNeighborY="-1780"/>
      <dgm:spPr/>
      <dgm:t>
        <a:bodyPr/>
        <a:lstStyle/>
        <a:p>
          <a:endParaRPr lang="en-US"/>
        </a:p>
      </dgm:t>
    </dgm:pt>
  </dgm:ptLst>
  <dgm:cxnLst>
    <dgm:cxn modelId="{3EA568E0-E4A8-4771-B2DD-30F7E31D5609}" srcId="{AE3B070A-0A98-4884-BC71-3B81A5E2B2F6}" destId="{4CBE3ECC-D0EB-4DFA-BEBA-B40F4C384FA8}" srcOrd="2" destOrd="0" parTransId="{4833EEB5-3563-4996-88AB-F6FB58C379E4}" sibTransId="{717753F2-1385-45B2-B0C4-845B453522A1}"/>
    <dgm:cxn modelId="{9C5A007D-4F1B-4B11-B48F-B6274C43CDDF}" type="presOf" srcId="{717753F2-1385-45B2-B0C4-845B453522A1}" destId="{6A3FD8FA-4196-46E2-9266-7F37A4C4B6A0}" srcOrd="0" destOrd="0" presId="urn:microsoft.com/office/officeart/2005/8/layout/cycle1"/>
    <dgm:cxn modelId="{9D579B1A-8798-4F19-A81E-EE2FA294A4FA}" type="presOf" srcId="{AE3B070A-0A98-4884-BC71-3B81A5E2B2F6}" destId="{3E603E2C-8DE7-4A17-8F1B-1309C9AD922C}" srcOrd="0" destOrd="0" presId="urn:microsoft.com/office/officeart/2005/8/layout/cycle1"/>
    <dgm:cxn modelId="{B692AFA6-A9F6-4532-997E-B3863467005F}" type="presOf" srcId="{BBFCF78A-33C3-4888-9D54-5D6C7532CC27}" destId="{2B446ED9-D5A9-47FD-9B0E-8BE3C3AF5552}" srcOrd="0" destOrd="0" presId="urn:microsoft.com/office/officeart/2005/8/layout/cycle1"/>
    <dgm:cxn modelId="{CFAE41A5-F138-4DB0-8BAF-A4AA0A3C8154}" type="presOf" srcId="{1888526A-BABC-4E4C-88EE-713ECF33D6C7}" destId="{DC668D7B-8D8D-4879-844C-1BBDC4E82559}" srcOrd="0" destOrd="0" presId="urn:microsoft.com/office/officeart/2005/8/layout/cycle1"/>
    <dgm:cxn modelId="{A3841F83-9E92-4022-AEF8-D0B2D3FEAD55}" srcId="{AE3B070A-0A98-4884-BC71-3B81A5E2B2F6}" destId="{75B8CB24-3E7B-4E3B-8B28-6A6B02B55807}" srcOrd="0" destOrd="0" parTransId="{6E829CA1-48B2-448F-9A19-196112B701EE}" sibTransId="{40D6DFE0-4D3B-497A-B1F5-645A39904838}"/>
    <dgm:cxn modelId="{06075EE9-FDE8-4E3F-B519-717204E5E997}" srcId="{AE3B070A-0A98-4884-BC71-3B81A5E2B2F6}" destId="{BBFCF78A-33C3-4888-9D54-5D6C7532CC27}" srcOrd="3" destOrd="0" parTransId="{2CFF7F11-0A15-41AD-B649-6D7D71122514}" sibTransId="{578E2E25-A1F2-4D25-9FA1-4DC7BD4624C2}"/>
    <dgm:cxn modelId="{80542CCB-820E-48FC-9610-743DFF88A0C2}" type="presOf" srcId="{E5A468B7-4EF8-402F-8293-3E7D578EF5DB}" destId="{3790A290-0798-4385-AFAC-9EAC8C9E7397}" srcOrd="0" destOrd="0" presId="urn:microsoft.com/office/officeart/2005/8/layout/cycle1"/>
    <dgm:cxn modelId="{6CFD3CD8-79AF-4451-9500-5D2932023EFA}" type="presOf" srcId="{40D6DFE0-4D3B-497A-B1F5-645A39904838}" destId="{6025A944-F7B9-4245-B285-822F29FD584F}" srcOrd="0" destOrd="0" presId="urn:microsoft.com/office/officeart/2005/8/layout/cycle1"/>
    <dgm:cxn modelId="{ECF0800B-EA6C-43CD-AE65-03B1FACBED02}" type="presOf" srcId="{578E2E25-A1F2-4D25-9FA1-4DC7BD4624C2}" destId="{A3985F32-9A26-4D87-884C-DD49BF9C90BC}" srcOrd="0" destOrd="0" presId="urn:microsoft.com/office/officeart/2005/8/layout/cycle1"/>
    <dgm:cxn modelId="{105CF749-86C5-4B45-8AA3-C00A750D0E03}" type="presOf" srcId="{75B8CB24-3E7B-4E3B-8B28-6A6B02B55807}" destId="{432B2F36-15E0-4C66-8C78-43B642304B5C}" srcOrd="0" destOrd="0" presId="urn:microsoft.com/office/officeart/2005/8/layout/cycle1"/>
    <dgm:cxn modelId="{1B954AE9-F2BC-4AF3-9756-BC43C0C75705}" type="presOf" srcId="{4CBE3ECC-D0EB-4DFA-BEBA-B40F4C384FA8}" destId="{CA8A92FF-1AB5-478E-94E8-2D3CDE0DA5EB}" srcOrd="0" destOrd="0" presId="urn:microsoft.com/office/officeart/2005/8/layout/cycle1"/>
    <dgm:cxn modelId="{D953019E-1842-44DF-933B-1D8F9E249E07}" srcId="{AE3B070A-0A98-4884-BC71-3B81A5E2B2F6}" destId="{E5A468B7-4EF8-402F-8293-3E7D578EF5DB}" srcOrd="1" destOrd="0" parTransId="{D7061766-6C35-4DFF-AD76-CD2C1141789C}" sibTransId="{1888526A-BABC-4E4C-88EE-713ECF33D6C7}"/>
    <dgm:cxn modelId="{3B234AEE-EEE8-4A7F-AA72-DD15EB6A60E3}" type="presParOf" srcId="{3E603E2C-8DE7-4A17-8F1B-1309C9AD922C}" destId="{297A2166-ADDE-4673-8866-9DD6688BC571}" srcOrd="0" destOrd="0" presId="urn:microsoft.com/office/officeart/2005/8/layout/cycle1"/>
    <dgm:cxn modelId="{04FDC31C-0B4B-46D8-9C6F-7C92A8CD3DC4}" type="presParOf" srcId="{3E603E2C-8DE7-4A17-8F1B-1309C9AD922C}" destId="{432B2F36-15E0-4C66-8C78-43B642304B5C}" srcOrd="1" destOrd="0" presId="urn:microsoft.com/office/officeart/2005/8/layout/cycle1"/>
    <dgm:cxn modelId="{8E332F96-C3B9-4C82-9C15-C7033D03CF9E}" type="presParOf" srcId="{3E603E2C-8DE7-4A17-8F1B-1309C9AD922C}" destId="{6025A944-F7B9-4245-B285-822F29FD584F}" srcOrd="2" destOrd="0" presId="urn:microsoft.com/office/officeart/2005/8/layout/cycle1"/>
    <dgm:cxn modelId="{9CC9CC27-F4E4-44FA-8DF4-96DF56D80A76}" type="presParOf" srcId="{3E603E2C-8DE7-4A17-8F1B-1309C9AD922C}" destId="{812542AD-0335-4F50-AA68-8A00B948FBAD}" srcOrd="3" destOrd="0" presId="urn:microsoft.com/office/officeart/2005/8/layout/cycle1"/>
    <dgm:cxn modelId="{4735BDA8-603B-4FFA-BD23-932C1F21B3EC}" type="presParOf" srcId="{3E603E2C-8DE7-4A17-8F1B-1309C9AD922C}" destId="{3790A290-0798-4385-AFAC-9EAC8C9E7397}" srcOrd="4" destOrd="0" presId="urn:microsoft.com/office/officeart/2005/8/layout/cycle1"/>
    <dgm:cxn modelId="{EB403E74-69C0-4514-A25A-F7A54642E404}" type="presParOf" srcId="{3E603E2C-8DE7-4A17-8F1B-1309C9AD922C}" destId="{DC668D7B-8D8D-4879-844C-1BBDC4E82559}" srcOrd="5" destOrd="0" presId="urn:microsoft.com/office/officeart/2005/8/layout/cycle1"/>
    <dgm:cxn modelId="{59E9E5B6-549A-4DD3-BE80-40AF6544DB7F}" type="presParOf" srcId="{3E603E2C-8DE7-4A17-8F1B-1309C9AD922C}" destId="{20A41336-9644-4C44-B85A-408372DFB041}" srcOrd="6" destOrd="0" presId="urn:microsoft.com/office/officeart/2005/8/layout/cycle1"/>
    <dgm:cxn modelId="{CD87FA1A-DE6A-4E6E-BB92-622702041869}" type="presParOf" srcId="{3E603E2C-8DE7-4A17-8F1B-1309C9AD922C}" destId="{CA8A92FF-1AB5-478E-94E8-2D3CDE0DA5EB}" srcOrd="7" destOrd="0" presId="urn:microsoft.com/office/officeart/2005/8/layout/cycle1"/>
    <dgm:cxn modelId="{A7279669-22AC-4E35-873F-0065D2D2C71A}" type="presParOf" srcId="{3E603E2C-8DE7-4A17-8F1B-1309C9AD922C}" destId="{6A3FD8FA-4196-46E2-9266-7F37A4C4B6A0}" srcOrd="8" destOrd="0" presId="urn:microsoft.com/office/officeart/2005/8/layout/cycle1"/>
    <dgm:cxn modelId="{1C5A2244-47A9-48BA-A70D-1C33221D7F98}" type="presParOf" srcId="{3E603E2C-8DE7-4A17-8F1B-1309C9AD922C}" destId="{DA5EBDCD-7206-4A0A-8618-49114F51FCED}" srcOrd="9" destOrd="0" presId="urn:microsoft.com/office/officeart/2005/8/layout/cycle1"/>
    <dgm:cxn modelId="{4CD78D89-FAD1-467D-81AB-19EC6EB982BF}" type="presParOf" srcId="{3E603E2C-8DE7-4A17-8F1B-1309C9AD922C}" destId="{2B446ED9-D5A9-47FD-9B0E-8BE3C3AF5552}" srcOrd="10" destOrd="0" presId="urn:microsoft.com/office/officeart/2005/8/layout/cycle1"/>
    <dgm:cxn modelId="{555AAA3B-0872-4023-AE24-BF8AE6827610}" type="presParOf" srcId="{3E603E2C-8DE7-4A17-8F1B-1309C9AD922C}" destId="{A3985F32-9A26-4D87-884C-DD49BF9C90BC}" srcOrd="11"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FE555-B618-4350-9440-52ECA41B6CB0}"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464A064E-21E6-4475-8AF3-8F93CC745599}">
      <dgm:prSet phldrT="[Text]" custT="1"/>
      <dgm:spPr/>
      <dgm:t>
        <a:bodyPr/>
        <a:lstStyle/>
        <a:p>
          <a:r>
            <a:rPr lang="en-US" sz="2400" b="0" cap="none" spc="0" dirty="0">
              <a:ln w="0"/>
              <a:effectLst>
                <a:outerShdw blurRad="38100" dist="19050" dir="2700000" algn="tl" rotWithShape="0">
                  <a:schemeClr val="dk1">
                    <a:alpha val="40000"/>
                  </a:schemeClr>
                </a:outerShdw>
              </a:effectLst>
            </a:rPr>
            <a:t>Total Academic Time Lost </a:t>
          </a:r>
          <a:r>
            <a:rPr lang="en-US" sz="3200" b="1" cap="none" spc="0" dirty="0">
              <a:ln w="0"/>
              <a:effectLst>
                <a:outerShdw blurRad="38100" dist="19050" dir="2700000" algn="tl" rotWithShape="0">
                  <a:schemeClr val="dk1">
                    <a:alpha val="40000"/>
                  </a:schemeClr>
                </a:outerShdw>
              </a:effectLst>
            </a:rPr>
            <a:t>26 min</a:t>
          </a:r>
        </a:p>
      </dgm:t>
    </dgm:pt>
    <dgm:pt modelId="{57622F0E-23D8-431D-8594-999BD1EED7AD}" type="parTrans" cxnId="{E09008EA-CE40-486C-89BF-4EF82C0DABF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8F363C48-DAFF-4B8E-BA24-B89152A90D32}" type="sibTrans" cxnId="{E09008EA-CE40-486C-89BF-4EF82C0DABF6}">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096F599-2576-4ED0-9260-977FFB6AA383}">
      <dgm:prSet phldrT="[Text]"/>
      <dgm:spPr/>
      <dgm:t>
        <a:bodyPr/>
        <a:lstStyle/>
        <a:p>
          <a:r>
            <a:rPr lang="en-US" b="0" cap="none" spc="0" dirty="0">
              <a:ln w="0"/>
              <a:effectLst>
                <a:outerShdw blurRad="38100" dist="19050" dir="2700000" algn="tl" rotWithShape="0">
                  <a:schemeClr val="dk1">
                    <a:alpha val="40000"/>
                  </a:schemeClr>
                </a:outerShdw>
              </a:effectLst>
            </a:rPr>
            <a:t>Student symptomatic during class, notifies teacher, walks to clinic* </a:t>
          </a:r>
        </a:p>
      </dgm:t>
    </dgm:pt>
    <dgm:pt modelId="{0440995D-3C37-4F59-9AEA-F9D7BD4B75A4}" type="parTrans" cxnId="{166C16C1-96E3-4088-A7B7-7694F790438D}">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9950324A-C311-4F45-9559-05BE93F14BA1}" type="sibTrans" cxnId="{166C16C1-96E3-4088-A7B7-7694F790438D}">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D4E86E2E-F800-46C0-ACCE-10C918B54BDD}">
      <dgm:prSet phldrT="[Text]"/>
      <dgm:spPr/>
      <dgm:t>
        <a:bodyPr/>
        <a:lstStyle/>
        <a:p>
          <a:r>
            <a:rPr lang="en-US" b="0" cap="none" spc="0" dirty="0">
              <a:ln w="0"/>
              <a:effectLst>
                <a:outerShdw blurRad="38100" dist="19050" dir="2700000" algn="tl" rotWithShape="0">
                  <a:schemeClr val="dk1">
                    <a:alpha val="40000"/>
                  </a:schemeClr>
                </a:outerShdw>
              </a:effectLst>
            </a:rPr>
            <a:t>Gives inhaler,  (2 puffs 1 min apart)</a:t>
          </a:r>
        </a:p>
        <a:p>
          <a:r>
            <a:rPr lang="en-US" b="0" cap="none" spc="0" dirty="0">
              <a:ln w="0"/>
              <a:effectLst>
                <a:outerShdw blurRad="38100" dist="19050" dir="2700000" algn="tl" rotWithShape="0">
                  <a:schemeClr val="dk1">
                    <a:alpha val="40000"/>
                  </a:schemeClr>
                </a:outerShdw>
              </a:effectLst>
            </a:rPr>
            <a:t>Wait-time for med to work </a:t>
          </a:r>
        </a:p>
      </dgm:t>
    </dgm:pt>
    <dgm:pt modelId="{1FE13A29-3DCF-413F-86B7-8F1DA8007DDD}" type="parTrans" cxnId="{ABADF4A7-402A-4241-A98F-22230DB9DE5B}">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D97F6D59-3985-4B8A-B915-6CCD363682FF}" type="sibTrans" cxnId="{ABADF4A7-402A-4241-A98F-22230DB9DE5B}">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0BA0C197-2F81-4D9D-BF3A-CFF935817DDB}">
      <dgm:prSet phldrT="[Text]"/>
      <dgm:spPr/>
      <dgm:t>
        <a:bodyPr/>
        <a:lstStyle/>
        <a:p>
          <a:r>
            <a:rPr lang="en-US" b="0" cap="none" spc="0" dirty="0">
              <a:ln w="0"/>
              <a:effectLst>
                <a:outerShdw blurRad="38100" dist="19050" dir="2700000" algn="tl" rotWithShape="0">
                  <a:schemeClr val="dk1">
                    <a:alpha val="40000"/>
                  </a:schemeClr>
                </a:outerShdw>
              </a:effectLst>
            </a:rPr>
            <a:t>Reassesses student</a:t>
          </a:r>
        </a:p>
      </dgm:t>
    </dgm:pt>
    <dgm:pt modelId="{91B8B081-8789-46AC-9C4D-F39FE20FC6B6}" type="parTrans" cxnId="{BBF183D4-436F-46D9-9558-E4B37CC1BA7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07E43423-485F-4BF4-B931-DB0F0D0B34C8}" type="sibTrans" cxnId="{BBF183D4-436F-46D9-9558-E4B37CC1BA70}">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709C24E2-1DDF-4A60-9A67-855E0329458C}">
      <dgm:prSet phldrT="[Text]"/>
      <dgm:spPr/>
      <dgm:t>
        <a:bodyPr/>
        <a:lstStyle/>
        <a:p>
          <a:r>
            <a:rPr lang="en-US" b="0" cap="none" spc="0" dirty="0">
              <a:ln w="0"/>
              <a:effectLst>
                <a:outerShdw blurRad="38100" dist="19050" dir="2700000" algn="tl" rotWithShape="0">
                  <a:schemeClr val="dk1">
                    <a:alpha val="40000"/>
                  </a:schemeClr>
                </a:outerShdw>
              </a:effectLst>
            </a:rPr>
            <a:t>In clinic, nurse assesses (symptoms, history,  etc.)</a:t>
          </a:r>
        </a:p>
      </dgm:t>
    </dgm:pt>
    <dgm:pt modelId="{E181BF0B-6CF8-46AD-8097-FDC084873365}" type="parTrans" cxnId="{C2B19E77-DB63-4D9A-B91B-F3F1DB50F4D2}">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616E099C-3DD0-4237-BB74-3BED51613EFA}" type="sibTrans" cxnId="{C2B19E77-DB63-4D9A-B91B-F3F1DB50F4D2}">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FF93CBAF-B6E9-4E83-827E-052A0C26674C}">
      <dgm:prSet phldrT="[Text]"/>
      <dgm:spPr/>
      <dgm:t>
        <a:bodyPr/>
        <a:lstStyle/>
        <a:p>
          <a:r>
            <a:rPr lang="en-US" b="0" cap="none" spc="0">
              <a:ln w="0"/>
              <a:effectLst>
                <a:outerShdw blurRad="38100" dist="19050" dir="2700000" algn="tl" rotWithShape="0">
                  <a:schemeClr val="dk1">
                    <a:alpha val="40000"/>
                  </a:schemeClr>
                </a:outerShdw>
              </a:effectLst>
            </a:rPr>
            <a:t>Variable </a:t>
          </a:r>
          <a:endParaRPr lang="en-US" b="0" cap="none" spc="0" dirty="0">
            <a:ln w="0"/>
            <a:effectLst>
              <a:outerShdw blurRad="38100" dist="19050" dir="2700000" algn="tl" rotWithShape="0">
                <a:schemeClr val="dk1">
                  <a:alpha val="40000"/>
                </a:schemeClr>
              </a:outerShdw>
            </a:effectLst>
          </a:endParaRPr>
        </a:p>
      </dgm:t>
    </dgm:pt>
    <dgm:pt modelId="{730531A1-A63E-4C1E-B3FE-78A1E6A3909B}" type="parTrans" cxnId="{6B4495AC-64B2-4FD9-97F3-8BCC5436E71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A790037F-A6B3-4232-9EF9-13F0E576EE73}" type="sibTrans" cxnId="{6B4495AC-64B2-4FD9-97F3-8BCC5436E71E}">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AB32C3B2-C57F-4A39-9A6A-872E91FD9C23}">
      <dgm:prSet phldrT="[Text]"/>
      <dgm:spPr/>
      <dgm:t>
        <a:bodyPr/>
        <a:lstStyle/>
        <a:p>
          <a:r>
            <a:rPr lang="en-US" b="0" cap="none" spc="0" dirty="0">
              <a:ln w="0"/>
              <a:effectLst>
                <a:outerShdw blurRad="38100" dist="19050" dir="2700000" algn="tl" rotWithShape="0">
                  <a:schemeClr val="dk1">
                    <a:alpha val="40000"/>
                  </a:schemeClr>
                </a:outerShdw>
              </a:effectLst>
            </a:rPr>
            <a:t>Sends back to class if symptoms clear</a:t>
          </a:r>
        </a:p>
      </dgm:t>
    </dgm:pt>
    <dgm:pt modelId="{931A77B0-2181-4D0D-AB7C-C2CA5D88CB39}" type="parTrans" cxnId="{D74C8973-AC77-44F4-A57D-00E15C95778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D15CC329-97B9-4126-BF15-F871E75BFE4C}" type="sibTrans" cxnId="{D74C8973-AC77-44F4-A57D-00E15C95778C}">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E0FE1567-21FC-4BD2-B005-E2C2AC0BFC99}">
      <dgm:prSet/>
      <dgm:spPr/>
      <dgm:t>
        <a:bodyPr/>
        <a:lstStyle/>
        <a:p>
          <a:endParaRPr lang="en-US"/>
        </a:p>
      </dgm:t>
    </dgm:pt>
    <dgm:pt modelId="{678045F8-9F12-4565-8BF2-4F0DA4D15350}" type="parTrans" cxnId="{57E03924-E2DC-4EE7-A5CC-E45AD28E9448}">
      <dgm:prSet/>
      <dgm:spPr/>
      <dgm:t>
        <a:bodyPr/>
        <a:lstStyle/>
        <a:p>
          <a:endParaRPr lang="en-US"/>
        </a:p>
      </dgm:t>
    </dgm:pt>
    <dgm:pt modelId="{A4DD608D-3518-40A2-9712-6883D84B2823}" type="sibTrans" cxnId="{57E03924-E2DC-4EE7-A5CC-E45AD28E9448}">
      <dgm:prSet/>
      <dgm:spPr/>
      <dgm:t>
        <a:bodyPr/>
        <a:lstStyle/>
        <a:p>
          <a:endParaRPr lang="en-US"/>
        </a:p>
      </dgm:t>
    </dgm:pt>
    <dgm:pt modelId="{52A80B66-37C3-45D5-9244-687F1B45144F}" type="pres">
      <dgm:prSet presAssocID="{6CBFE555-B618-4350-9440-52ECA41B6CB0}" presName="cycle" presStyleCnt="0">
        <dgm:presLayoutVars>
          <dgm:chMax val="1"/>
          <dgm:dir/>
          <dgm:animLvl val="ctr"/>
          <dgm:resizeHandles val="exact"/>
        </dgm:presLayoutVars>
      </dgm:prSet>
      <dgm:spPr/>
      <dgm:t>
        <a:bodyPr/>
        <a:lstStyle/>
        <a:p>
          <a:endParaRPr lang="en-US"/>
        </a:p>
      </dgm:t>
    </dgm:pt>
    <dgm:pt modelId="{A7CF1F1A-E95D-496D-B5D5-C11969423F9F}" type="pres">
      <dgm:prSet presAssocID="{464A064E-21E6-4475-8AF3-8F93CC745599}" presName="centerShape" presStyleLbl="node0" presStyleIdx="0" presStyleCnt="1"/>
      <dgm:spPr/>
      <dgm:t>
        <a:bodyPr/>
        <a:lstStyle/>
        <a:p>
          <a:endParaRPr lang="en-US"/>
        </a:p>
      </dgm:t>
    </dgm:pt>
    <dgm:pt modelId="{96348087-FF5E-4742-B7F1-7157FEC957AB}" type="pres">
      <dgm:prSet presAssocID="{0440995D-3C37-4F59-9AEA-F9D7BD4B75A4}" presName="parTrans" presStyleLbl="bgSibTrans2D1" presStyleIdx="0" presStyleCnt="6" custLinFactNeighborX="5563" custLinFactNeighborY="4873"/>
      <dgm:spPr/>
      <dgm:t>
        <a:bodyPr/>
        <a:lstStyle/>
        <a:p>
          <a:endParaRPr lang="en-US"/>
        </a:p>
      </dgm:t>
    </dgm:pt>
    <dgm:pt modelId="{FA9673DF-0BA2-463A-A803-60FA1A8D97E7}" type="pres">
      <dgm:prSet presAssocID="{E096F599-2576-4ED0-9260-977FFB6AA383}" presName="node" presStyleLbl="node1" presStyleIdx="0" presStyleCnt="6">
        <dgm:presLayoutVars>
          <dgm:bulletEnabled val="1"/>
        </dgm:presLayoutVars>
      </dgm:prSet>
      <dgm:spPr/>
      <dgm:t>
        <a:bodyPr/>
        <a:lstStyle/>
        <a:p>
          <a:endParaRPr lang="en-US"/>
        </a:p>
      </dgm:t>
    </dgm:pt>
    <dgm:pt modelId="{C184B2D1-85A0-4304-AF0D-C6D13AA5E08E}" type="pres">
      <dgm:prSet presAssocID="{E181BF0B-6CF8-46AD-8097-FDC084873365}" presName="parTrans" presStyleLbl="bgSibTrans2D1" presStyleIdx="1" presStyleCnt="6"/>
      <dgm:spPr/>
      <dgm:t>
        <a:bodyPr/>
        <a:lstStyle/>
        <a:p>
          <a:endParaRPr lang="en-US"/>
        </a:p>
      </dgm:t>
    </dgm:pt>
    <dgm:pt modelId="{C9BFA684-2E37-4F8C-9223-41A4747B6E3A}" type="pres">
      <dgm:prSet presAssocID="{709C24E2-1DDF-4A60-9A67-855E0329458C}" presName="node" presStyleLbl="node1" presStyleIdx="1" presStyleCnt="6">
        <dgm:presLayoutVars>
          <dgm:bulletEnabled val="1"/>
        </dgm:presLayoutVars>
      </dgm:prSet>
      <dgm:spPr/>
      <dgm:t>
        <a:bodyPr/>
        <a:lstStyle/>
        <a:p>
          <a:endParaRPr lang="en-US"/>
        </a:p>
      </dgm:t>
    </dgm:pt>
    <dgm:pt modelId="{907B2A2E-DC2A-476F-BFAD-7B58747ACB19}" type="pres">
      <dgm:prSet presAssocID="{1FE13A29-3DCF-413F-86B7-8F1DA8007DDD}" presName="parTrans" presStyleLbl="bgSibTrans2D1" presStyleIdx="2" presStyleCnt="6"/>
      <dgm:spPr/>
      <dgm:t>
        <a:bodyPr/>
        <a:lstStyle/>
        <a:p>
          <a:endParaRPr lang="en-US"/>
        </a:p>
      </dgm:t>
    </dgm:pt>
    <dgm:pt modelId="{23B58F71-5EF5-4F7F-ADDB-397503EBD020}" type="pres">
      <dgm:prSet presAssocID="{D4E86E2E-F800-46C0-ACCE-10C918B54BDD}" presName="node" presStyleLbl="node1" presStyleIdx="2" presStyleCnt="6" custScaleX="107354">
        <dgm:presLayoutVars>
          <dgm:bulletEnabled val="1"/>
        </dgm:presLayoutVars>
      </dgm:prSet>
      <dgm:spPr/>
      <dgm:t>
        <a:bodyPr/>
        <a:lstStyle/>
        <a:p>
          <a:endParaRPr lang="en-US"/>
        </a:p>
      </dgm:t>
    </dgm:pt>
    <dgm:pt modelId="{FA5A7A98-DD0E-4887-AF3B-5E21B5217838}" type="pres">
      <dgm:prSet presAssocID="{91B8B081-8789-46AC-9C4D-F39FE20FC6B6}" presName="parTrans" presStyleLbl="bgSibTrans2D1" presStyleIdx="3" presStyleCnt="6"/>
      <dgm:spPr/>
      <dgm:t>
        <a:bodyPr/>
        <a:lstStyle/>
        <a:p>
          <a:endParaRPr lang="en-US"/>
        </a:p>
      </dgm:t>
    </dgm:pt>
    <dgm:pt modelId="{2FBF8026-E240-4918-A199-7D4B32CECB50}" type="pres">
      <dgm:prSet presAssocID="{0BA0C197-2F81-4D9D-BF3A-CFF935817DDB}" presName="node" presStyleLbl="node1" presStyleIdx="3" presStyleCnt="6">
        <dgm:presLayoutVars>
          <dgm:bulletEnabled val="1"/>
        </dgm:presLayoutVars>
      </dgm:prSet>
      <dgm:spPr/>
      <dgm:t>
        <a:bodyPr/>
        <a:lstStyle/>
        <a:p>
          <a:endParaRPr lang="en-US"/>
        </a:p>
      </dgm:t>
    </dgm:pt>
    <dgm:pt modelId="{C40C5D9B-BBF4-47BB-98FD-054778087D47}" type="pres">
      <dgm:prSet presAssocID="{730531A1-A63E-4C1E-B3FE-78A1E6A3909B}" presName="parTrans" presStyleLbl="bgSibTrans2D1" presStyleIdx="4" presStyleCnt="6" custLinFactNeighborX="414" custLinFactNeighborY="435"/>
      <dgm:spPr/>
      <dgm:t>
        <a:bodyPr/>
        <a:lstStyle/>
        <a:p>
          <a:endParaRPr lang="en-US"/>
        </a:p>
      </dgm:t>
    </dgm:pt>
    <dgm:pt modelId="{838D827A-5824-4701-B1FF-FE00233BFF6C}" type="pres">
      <dgm:prSet presAssocID="{FF93CBAF-B6E9-4E83-827E-052A0C26674C}" presName="node" presStyleLbl="node1" presStyleIdx="4" presStyleCnt="6">
        <dgm:presLayoutVars>
          <dgm:bulletEnabled val="1"/>
        </dgm:presLayoutVars>
      </dgm:prSet>
      <dgm:spPr/>
      <dgm:t>
        <a:bodyPr/>
        <a:lstStyle/>
        <a:p>
          <a:endParaRPr lang="en-US"/>
        </a:p>
      </dgm:t>
    </dgm:pt>
    <dgm:pt modelId="{4ED9FA00-4C58-455C-BF73-309F1728599E}" type="pres">
      <dgm:prSet presAssocID="{931A77B0-2181-4D0D-AB7C-C2CA5D88CB39}" presName="parTrans" presStyleLbl="bgSibTrans2D1" presStyleIdx="5" presStyleCnt="6"/>
      <dgm:spPr/>
      <dgm:t>
        <a:bodyPr/>
        <a:lstStyle/>
        <a:p>
          <a:endParaRPr lang="en-US"/>
        </a:p>
      </dgm:t>
    </dgm:pt>
    <dgm:pt modelId="{483BD8E5-5936-4C92-891F-96EC93355C01}" type="pres">
      <dgm:prSet presAssocID="{AB32C3B2-C57F-4A39-9A6A-872E91FD9C23}" presName="node" presStyleLbl="node1" presStyleIdx="5" presStyleCnt="6">
        <dgm:presLayoutVars>
          <dgm:bulletEnabled val="1"/>
        </dgm:presLayoutVars>
      </dgm:prSet>
      <dgm:spPr/>
      <dgm:t>
        <a:bodyPr/>
        <a:lstStyle/>
        <a:p>
          <a:endParaRPr lang="en-US"/>
        </a:p>
      </dgm:t>
    </dgm:pt>
  </dgm:ptLst>
  <dgm:cxnLst>
    <dgm:cxn modelId="{47D2C9DD-8E57-4CA3-B194-DE7B2D73FE47}" type="presOf" srcId="{730531A1-A63E-4C1E-B3FE-78A1E6A3909B}" destId="{C40C5D9B-BBF4-47BB-98FD-054778087D47}" srcOrd="0" destOrd="0" presId="urn:microsoft.com/office/officeart/2005/8/layout/radial4"/>
    <dgm:cxn modelId="{DDA5BC9F-740D-4552-B4AB-520ED1D5E8D1}" type="presOf" srcId="{91B8B081-8789-46AC-9C4D-F39FE20FC6B6}" destId="{FA5A7A98-DD0E-4887-AF3B-5E21B5217838}" srcOrd="0" destOrd="0" presId="urn:microsoft.com/office/officeart/2005/8/layout/radial4"/>
    <dgm:cxn modelId="{2B2D3F03-903D-4CB7-BCB7-6A21EEA17F97}" type="presOf" srcId="{0BA0C197-2F81-4D9D-BF3A-CFF935817DDB}" destId="{2FBF8026-E240-4918-A199-7D4B32CECB50}" srcOrd="0" destOrd="0" presId="urn:microsoft.com/office/officeart/2005/8/layout/radial4"/>
    <dgm:cxn modelId="{D74C8973-AC77-44F4-A57D-00E15C95778C}" srcId="{464A064E-21E6-4475-8AF3-8F93CC745599}" destId="{AB32C3B2-C57F-4A39-9A6A-872E91FD9C23}" srcOrd="5" destOrd="0" parTransId="{931A77B0-2181-4D0D-AB7C-C2CA5D88CB39}" sibTransId="{D15CC329-97B9-4126-BF15-F871E75BFE4C}"/>
    <dgm:cxn modelId="{8A0863A8-6F35-493F-B1EC-0AD6BF38E5D7}" type="presOf" srcId="{0440995D-3C37-4F59-9AEA-F9D7BD4B75A4}" destId="{96348087-FF5E-4742-B7F1-7157FEC957AB}" srcOrd="0" destOrd="0" presId="urn:microsoft.com/office/officeart/2005/8/layout/radial4"/>
    <dgm:cxn modelId="{8FF39130-7D33-4D7B-A9B1-FDB0EA56144C}" type="presOf" srcId="{AB32C3B2-C57F-4A39-9A6A-872E91FD9C23}" destId="{483BD8E5-5936-4C92-891F-96EC93355C01}" srcOrd="0" destOrd="0" presId="urn:microsoft.com/office/officeart/2005/8/layout/radial4"/>
    <dgm:cxn modelId="{8B1DA1AE-14B2-436D-864A-FBC5525DE3A4}" type="presOf" srcId="{709C24E2-1DDF-4A60-9A67-855E0329458C}" destId="{C9BFA684-2E37-4F8C-9223-41A4747B6E3A}" srcOrd="0" destOrd="0" presId="urn:microsoft.com/office/officeart/2005/8/layout/radial4"/>
    <dgm:cxn modelId="{166C16C1-96E3-4088-A7B7-7694F790438D}" srcId="{464A064E-21E6-4475-8AF3-8F93CC745599}" destId="{E096F599-2576-4ED0-9260-977FFB6AA383}" srcOrd="0" destOrd="0" parTransId="{0440995D-3C37-4F59-9AEA-F9D7BD4B75A4}" sibTransId="{9950324A-C311-4F45-9559-05BE93F14BA1}"/>
    <dgm:cxn modelId="{F12D48C0-9C19-4414-8069-C190A6218179}" type="presOf" srcId="{6CBFE555-B618-4350-9440-52ECA41B6CB0}" destId="{52A80B66-37C3-45D5-9244-687F1B45144F}" srcOrd="0" destOrd="0" presId="urn:microsoft.com/office/officeart/2005/8/layout/radial4"/>
    <dgm:cxn modelId="{982EFC33-5A09-4FC8-89A3-1DCB778CEF6B}" type="presOf" srcId="{E096F599-2576-4ED0-9260-977FFB6AA383}" destId="{FA9673DF-0BA2-463A-A803-60FA1A8D97E7}" srcOrd="0" destOrd="0" presId="urn:microsoft.com/office/officeart/2005/8/layout/radial4"/>
    <dgm:cxn modelId="{BBF183D4-436F-46D9-9558-E4B37CC1BA70}" srcId="{464A064E-21E6-4475-8AF3-8F93CC745599}" destId="{0BA0C197-2F81-4D9D-BF3A-CFF935817DDB}" srcOrd="3" destOrd="0" parTransId="{91B8B081-8789-46AC-9C4D-F39FE20FC6B6}" sibTransId="{07E43423-485F-4BF4-B931-DB0F0D0B34C8}"/>
    <dgm:cxn modelId="{6B4495AC-64B2-4FD9-97F3-8BCC5436E71E}" srcId="{464A064E-21E6-4475-8AF3-8F93CC745599}" destId="{FF93CBAF-B6E9-4E83-827E-052A0C26674C}" srcOrd="4" destOrd="0" parTransId="{730531A1-A63E-4C1E-B3FE-78A1E6A3909B}" sibTransId="{A790037F-A6B3-4232-9EF9-13F0E576EE73}"/>
    <dgm:cxn modelId="{39D1B963-C6ED-4E4D-8EC0-3461F568A873}" type="presOf" srcId="{FF93CBAF-B6E9-4E83-827E-052A0C26674C}" destId="{838D827A-5824-4701-B1FF-FE00233BFF6C}" srcOrd="0" destOrd="0" presId="urn:microsoft.com/office/officeart/2005/8/layout/radial4"/>
    <dgm:cxn modelId="{692CA09A-BFA7-40DD-B1B8-63748C7024AA}" type="presOf" srcId="{464A064E-21E6-4475-8AF3-8F93CC745599}" destId="{A7CF1F1A-E95D-496D-B5D5-C11969423F9F}" srcOrd="0" destOrd="0" presId="urn:microsoft.com/office/officeart/2005/8/layout/radial4"/>
    <dgm:cxn modelId="{95CAD497-5540-4181-BFB8-378732883F16}" type="presOf" srcId="{E181BF0B-6CF8-46AD-8097-FDC084873365}" destId="{C184B2D1-85A0-4304-AF0D-C6D13AA5E08E}" srcOrd="0" destOrd="0" presId="urn:microsoft.com/office/officeart/2005/8/layout/radial4"/>
    <dgm:cxn modelId="{C2B19E77-DB63-4D9A-B91B-F3F1DB50F4D2}" srcId="{464A064E-21E6-4475-8AF3-8F93CC745599}" destId="{709C24E2-1DDF-4A60-9A67-855E0329458C}" srcOrd="1" destOrd="0" parTransId="{E181BF0B-6CF8-46AD-8097-FDC084873365}" sibTransId="{616E099C-3DD0-4237-BB74-3BED51613EFA}"/>
    <dgm:cxn modelId="{1F736DA9-0FF6-4693-AA3D-CE29E3C660B3}" type="presOf" srcId="{931A77B0-2181-4D0D-AB7C-C2CA5D88CB39}" destId="{4ED9FA00-4C58-455C-BF73-309F1728599E}" srcOrd="0" destOrd="0" presId="urn:microsoft.com/office/officeart/2005/8/layout/radial4"/>
    <dgm:cxn modelId="{E09008EA-CE40-486C-89BF-4EF82C0DABF6}" srcId="{6CBFE555-B618-4350-9440-52ECA41B6CB0}" destId="{464A064E-21E6-4475-8AF3-8F93CC745599}" srcOrd="0" destOrd="0" parTransId="{57622F0E-23D8-431D-8594-999BD1EED7AD}" sibTransId="{8F363C48-DAFF-4B8E-BA24-B89152A90D32}"/>
    <dgm:cxn modelId="{ABADF4A7-402A-4241-A98F-22230DB9DE5B}" srcId="{464A064E-21E6-4475-8AF3-8F93CC745599}" destId="{D4E86E2E-F800-46C0-ACCE-10C918B54BDD}" srcOrd="2" destOrd="0" parTransId="{1FE13A29-3DCF-413F-86B7-8F1DA8007DDD}" sibTransId="{D97F6D59-3985-4B8A-B915-6CCD363682FF}"/>
    <dgm:cxn modelId="{8DA7B0CA-C1BB-4A53-A200-927A5D4B066E}" type="presOf" srcId="{D4E86E2E-F800-46C0-ACCE-10C918B54BDD}" destId="{23B58F71-5EF5-4F7F-ADDB-397503EBD020}" srcOrd="0" destOrd="0" presId="urn:microsoft.com/office/officeart/2005/8/layout/radial4"/>
    <dgm:cxn modelId="{57E03924-E2DC-4EE7-A5CC-E45AD28E9448}" srcId="{6CBFE555-B618-4350-9440-52ECA41B6CB0}" destId="{E0FE1567-21FC-4BD2-B005-E2C2AC0BFC99}" srcOrd="1" destOrd="0" parTransId="{678045F8-9F12-4565-8BF2-4F0DA4D15350}" sibTransId="{A4DD608D-3518-40A2-9712-6883D84B2823}"/>
    <dgm:cxn modelId="{1741C566-D116-4690-BE79-AFFA5AF2D3EB}" type="presOf" srcId="{1FE13A29-3DCF-413F-86B7-8F1DA8007DDD}" destId="{907B2A2E-DC2A-476F-BFAD-7B58747ACB19}" srcOrd="0" destOrd="0" presId="urn:microsoft.com/office/officeart/2005/8/layout/radial4"/>
    <dgm:cxn modelId="{F2460B40-5833-4102-AF37-506AD432F91F}" type="presParOf" srcId="{52A80B66-37C3-45D5-9244-687F1B45144F}" destId="{A7CF1F1A-E95D-496D-B5D5-C11969423F9F}" srcOrd="0" destOrd="0" presId="urn:microsoft.com/office/officeart/2005/8/layout/radial4"/>
    <dgm:cxn modelId="{EB149EE3-0105-4C47-B75E-E9AD17CFD941}" type="presParOf" srcId="{52A80B66-37C3-45D5-9244-687F1B45144F}" destId="{96348087-FF5E-4742-B7F1-7157FEC957AB}" srcOrd="1" destOrd="0" presId="urn:microsoft.com/office/officeart/2005/8/layout/radial4"/>
    <dgm:cxn modelId="{BC5BF4E7-829C-4E7C-BA2B-D65BB9094934}" type="presParOf" srcId="{52A80B66-37C3-45D5-9244-687F1B45144F}" destId="{FA9673DF-0BA2-463A-A803-60FA1A8D97E7}" srcOrd="2" destOrd="0" presId="urn:microsoft.com/office/officeart/2005/8/layout/radial4"/>
    <dgm:cxn modelId="{8329B8BD-9396-43DC-8C19-4D73CB22333E}" type="presParOf" srcId="{52A80B66-37C3-45D5-9244-687F1B45144F}" destId="{C184B2D1-85A0-4304-AF0D-C6D13AA5E08E}" srcOrd="3" destOrd="0" presId="urn:microsoft.com/office/officeart/2005/8/layout/radial4"/>
    <dgm:cxn modelId="{8CA3A993-A73B-43F5-93B1-E39FEEFD87F5}" type="presParOf" srcId="{52A80B66-37C3-45D5-9244-687F1B45144F}" destId="{C9BFA684-2E37-4F8C-9223-41A4747B6E3A}" srcOrd="4" destOrd="0" presId="urn:microsoft.com/office/officeart/2005/8/layout/radial4"/>
    <dgm:cxn modelId="{0D2AEA90-47C9-4E22-AB10-1DD4C7824C19}" type="presParOf" srcId="{52A80B66-37C3-45D5-9244-687F1B45144F}" destId="{907B2A2E-DC2A-476F-BFAD-7B58747ACB19}" srcOrd="5" destOrd="0" presId="urn:microsoft.com/office/officeart/2005/8/layout/radial4"/>
    <dgm:cxn modelId="{0ED3AC3C-62EA-42C9-94CF-9C8F039A620F}" type="presParOf" srcId="{52A80B66-37C3-45D5-9244-687F1B45144F}" destId="{23B58F71-5EF5-4F7F-ADDB-397503EBD020}" srcOrd="6" destOrd="0" presId="urn:microsoft.com/office/officeart/2005/8/layout/radial4"/>
    <dgm:cxn modelId="{B6F69735-BCE9-4E6E-8453-0C126D31CEA2}" type="presParOf" srcId="{52A80B66-37C3-45D5-9244-687F1B45144F}" destId="{FA5A7A98-DD0E-4887-AF3B-5E21B5217838}" srcOrd="7" destOrd="0" presId="urn:microsoft.com/office/officeart/2005/8/layout/radial4"/>
    <dgm:cxn modelId="{B9090A3C-041D-49CF-AC72-DFE032F55FAA}" type="presParOf" srcId="{52A80B66-37C3-45D5-9244-687F1B45144F}" destId="{2FBF8026-E240-4918-A199-7D4B32CECB50}" srcOrd="8" destOrd="0" presId="urn:microsoft.com/office/officeart/2005/8/layout/radial4"/>
    <dgm:cxn modelId="{8C3E1386-6F9C-4386-BCDB-808805FD438C}" type="presParOf" srcId="{52A80B66-37C3-45D5-9244-687F1B45144F}" destId="{C40C5D9B-BBF4-47BB-98FD-054778087D47}" srcOrd="9" destOrd="0" presId="urn:microsoft.com/office/officeart/2005/8/layout/radial4"/>
    <dgm:cxn modelId="{9EE7E433-890E-45C5-8751-9E066A83F5F5}" type="presParOf" srcId="{52A80B66-37C3-45D5-9244-687F1B45144F}" destId="{838D827A-5824-4701-B1FF-FE00233BFF6C}" srcOrd="10" destOrd="0" presId="urn:microsoft.com/office/officeart/2005/8/layout/radial4"/>
    <dgm:cxn modelId="{E4B296A8-885F-40D7-9E48-95BEBB454C1C}" type="presParOf" srcId="{52A80B66-37C3-45D5-9244-687F1B45144F}" destId="{4ED9FA00-4C58-455C-BF73-309F1728599E}" srcOrd="11" destOrd="0" presId="urn:microsoft.com/office/officeart/2005/8/layout/radial4"/>
    <dgm:cxn modelId="{A756618C-8A3F-4B9A-A894-33A872F5FE78}" type="presParOf" srcId="{52A80B66-37C3-45D5-9244-687F1B45144F}" destId="{483BD8E5-5936-4C92-891F-96EC93355C01}"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2264E3-C42B-47E9-A0C3-86B30FE5C860}" type="doc">
      <dgm:prSet loTypeId="urn:microsoft.com/office/officeart/2005/8/layout/equation1" loCatId="relationship" qsTypeId="urn:microsoft.com/office/officeart/2005/8/quickstyle/simple1" qsCatId="simple" csTypeId="urn:microsoft.com/office/officeart/2005/8/colors/accent2_2" csCatId="accent2" phldr="1"/>
      <dgm:spPr/>
    </dgm:pt>
    <dgm:pt modelId="{3B6AB336-4CCC-4057-9394-AA13C5C14BD4}">
      <dgm:prSet phldrT="[Text]"/>
      <dgm:spPr>
        <a:solidFill>
          <a:schemeClr val="accent2"/>
        </a:solidFill>
      </dgm:spPr>
      <dgm:t>
        <a:bodyPr/>
        <a:lstStyle/>
        <a:p>
          <a:r>
            <a:rPr lang="en-US" dirty="0"/>
            <a:t>176 PRN visits</a:t>
          </a:r>
        </a:p>
      </dgm:t>
    </dgm:pt>
    <dgm:pt modelId="{B08A6C62-C637-4EF7-9661-112DC251B3C6}" type="parTrans" cxnId="{D1432CC4-6A40-45FC-880D-41357BEB4284}">
      <dgm:prSet/>
      <dgm:spPr/>
      <dgm:t>
        <a:bodyPr/>
        <a:lstStyle/>
        <a:p>
          <a:endParaRPr lang="en-US"/>
        </a:p>
      </dgm:t>
    </dgm:pt>
    <dgm:pt modelId="{CD7775DB-15D2-4C0A-B90D-B8D6AA245B77}" type="sibTrans" cxnId="{D1432CC4-6A40-45FC-880D-41357BEB4284}">
      <dgm:prSet/>
      <dgm:spPr/>
      <dgm:t>
        <a:bodyPr/>
        <a:lstStyle/>
        <a:p>
          <a:endParaRPr lang="en-US"/>
        </a:p>
      </dgm:t>
    </dgm:pt>
    <dgm:pt modelId="{797F9A41-F4B4-4475-BA85-A88743676F50}">
      <dgm:prSet phldrT="[Text]"/>
      <dgm:spPr>
        <a:solidFill>
          <a:schemeClr val="accent2"/>
        </a:solidFill>
      </dgm:spPr>
      <dgm:t>
        <a:bodyPr/>
        <a:lstStyle/>
        <a:p>
          <a:r>
            <a:rPr lang="en-US" dirty="0"/>
            <a:t>26 minutes</a:t>
          </a:r>
        </a:p>
      </dgm:t>
    </dgm:pt>
    <dgm:pt modelId="{889D8D54-43E3-4642-8CAE-ACC5D318B48D}" type="parTrans" cxnId="{62E8AC14-67FE-4BD8-AB51-4AF00314193B}">
      <dgm:prSet/>
      <dgm:spPr/>
      <dgm:t>
        <a:bodyPr/>
        <a:lstStyle/>
        <a:p>
          <a:endParaRPr lang="en-US"/>
        </a:p>
      </dgm:t>
    </dgm:pt>
    <dgm:pt modelId="{71EBB6FD-981E-4466-AE76-CD6CADB65B6D}" type="sibTrans" cxnId="{62E8AC14-67FE-4BD8-AB51-4AF00314193B}">
      <dgm:prSet/>
      <dgm:spPr/>
      <dgm:t>
        <a:bodyPr/>
        <a:lstStyle/>
        <a:p>
          <a:endParaRPr lang="en-US"/>
        </a:p>
      </dgm:t>
    </dgm:pt>
    <dgm:pt modelId="{DF46AA51-00DB-480C-83BB-42B3A5AB7D23}">
      <dgm:prSet phldrT="[Text]" custT="1"/>
      <dgm:spPr>
        <a:solidFill>
          <a:schemeClr val="accent2"/>
        </a:solidFill>
      </dgm:spPr>
      <dgm:t>
        <a:bodyPr/>
        <a:lstStyle/>
        <a:p>
          <a:r>
            <a:rPr lang="en-US" sz="1800" dirty="0"/>
            <a:t>4,576 </a:t>
          </a:r>
          <a:r>
            <a:rPr lang="en-US" sz="1200" dirty="0"/>
            <a:t>minutes</a:t>
          </a:r>
        </a:p>
      </dgm:t>
    </dgm:pt>
    <dgm:pt modelId="{73B17348-464B-4AFD-B408-2ECDE549D801}" type="parTrans" cxnId="{CB02BC6D-E19E-44ED-85E3-E92FD096CCF2}">
      <dgm:prSet/>
      <dgm:spPr/>
      <dgm:t>
        <a:bodyPr/>
        <a:lstStyle/>
        <a:p>
          <a:endParaRPr lang="en-US"/>
        </a:p>
      </dgm:t>
    </dgm:pt>
    <dgm:pt modelId="{F22E9631-08E2-4D08-A1C2-6637AB576C7C}" type="sibTrans" cxnId="{CB02BC6D-E19E-44ED-85E3-E92FD096CCF2}">
      <dgm:prSet/>
      <dgm:spPr/>
      <dgm:t>
        <a:bodyPr/>
        <a:lstStyle/>
        <a:p>
          <a:endParaRPr lang="en-US"/>
        </a:p>
      </dgm:t>
    </dgm:pt>
    <dgm:pt modelId="{14EB91A3-895B-4D4C-BC95-80E0E801A90F}">
      <dgm:prSet phldrT="[Text]"/>
      <dgm:spPr>
        <a:solidFill>
          <a:schemeClr val="accent2"/>
        </a:solidFill>
      </dgm:spPr>
      <dgm:t>
        <a:bodyPr/>
        <a:lstStyle/>
        <a:p>
          <a:r>
            <a:rPr lang="en-US" dirty="0"/>
            <a:t>January </a:t>
          </a:r>
        </a:p>
      </dgm:t>
    </dgm:pt>
    <dgm:pt modelId="{2ECD278A-CE29-4B82-B868-81A6D235690B}" type="parTrans" cxnId="{05C90538-807D-46CA-A176-0B2097324FC5}">
      <dgm:prSet/>
      <dgm:spPr/>
      <dgm:t>
        <a:bodyPr/>
        <a:lstStyle/>
        <a:p>
          <a:endParaRPr lang="en-US"/>
        </a:p>
      </dgm:t>
    </dgm:pt>
    <dgm:pt modelId="{1A497AAA-08F7-4269-B9CA-618BBE0217E8}" type="sibTrans" cxnId="{05C90538-807D-46CA-A176-0B2097324FC5}">
      <dgm:prSet/>
      <dgm:spPr/>
      <dgm:t>
        <a:bodyPr/>
        <a:lstStyle/>
        <a:p>
          <a:endParaRPr lang="en-US"/>
        </a:p>
      </dgm:t>
    </dgm:pt>
    <dgm:pt modelId="{D2C4632B-9AEF-45DE-A7D5-FF2726C4AE2E}" type="pres">
      <dgm:prSet presAssocID="{072264E3-C42B-47E9-A0C3-86B30FE5C860}" presName="linearFlow" presStyleCnt="0">
        <dgm:presLayoutVars>
          <dgm:dir/>
          <dgm:resizeHandles val="exact"/>
        </dgm:presLayoutVars>
      </dgm:prSet>
      <dgm:spPr/>
    </dgm:pt>
    <dgm:pt modelId="{9F023220-94DA-485D-ADA9-0B08850DD6F1}" type="pres">
      <dgm:prSet presAssocID="{14EB91A3-895B-4D4C-BC95-80E0E801A90F}" presName="node" presStyleLbl="node1" presStyleIdx="0" presStyleCnt="4">
        <dgm:presLayoutVars>
          <dgm:bulletEnabled val="1"/>
        </dgm:presLayoutVars>
      </dgm:prSet>
      <dgm:spPr/>
      <dgm:t>
        <a:bodyPr/>
        <a:lstStyle/>
        <a:p>
          <a:endParaRPr lang="en-US"/>
        </a:p>
      </dgm:t>
    </dgm:pt>
    <dgm:pt modelId="{F9636AE9-A031-4E67-AAC5-379006AC0866}" type="pres">
      <dgm:prSet presAssocID="{1A497AAA-08F7-4269-B9CA-618BBE0217E8}" presName="spacerL" presStyleCnt="0"/>
      <dgm:spPr/>
    </dgm:pt>
    <dgm:pt modelId="{7AD7F464-73CC-4CFC-A2C9-F2AA61D85C75}" type="pres">
      <dgm:prSet presAssocID="{1A497AAA-08F7-4269-B9CA-618BBE0217E8}" presName="sibTrans" presStyleLbl="sibTrans2D1" presStyleIdx="0" presStyleCnt="3"/>
      <dgm:spPr>
        <a:prstGeom prst="rightArrow">
          <a:avLst/>
        </a:prstGeom>
      </dgm:spPr>
      <dgm:t>
        <a:bodyPr/>
        <a:lstStyle/>
        <a:p>
          <a:endParaRPr lang="en-US"/>
        </a:p>
      </dgm:t>
    </dgm:pt>
    <dgm:pt modelId="{85DFB3B9-E091-4C1E-A8B3-8F3B62F2C4EB}" type="pres">
      <dgm:prSet presAssocID="{1A497AAA-08F7-4269-B9CA-618BBE0217E8}" presName="spacerR" presStyleCnt="0"/>
      <dgm:spPr/>
    </dgm:pt>
    <dgm:pt modelId="{6389B611-208A-4ACC-BA43-B2E7EE26B032}" type="pres">
      <dgm:prSet presAssocID="{3B6AB336-4CCC-4057-9394-AA13C5C14BD4}" presName="node" presStyleLbl="node1" presStyleIdx="1" presStyleCnt="4" custLinFactX="153474" custLinFactNeighborX="200000" custLinFactNeighborY="125">
        <dgm:presLayoutVars>
          <dgm:bulletEnabled val="1"/>
        </dgm:presLayoutVars>
      </dgm:prSet>
      <dgm:spPr/>
      <dgm:t>
        <a:bodyPr/>
        <a:lstStyle/>
        <a:p>
          <a:endParaRPr lang="en-US"/>
        </a:p>
      </dgm:t>
    </dgm:pt>
    <dgm:pt modelId="{5389290F-1AC6-4944-8E77-337C283320DF}" type="pres">
      <dgm:prSet presAssocID="{CD7775DB-15D2-4C0A-B90D-B8D6AA245B77}" presName="spacerL" presStyleCnt="0"/>
      <dgm:spPr/>
    </dgm:pt>
    <dgm:pt modelId="{9FDCDB66-7C14-476D-96EA-F3D09C32AFFC}" type="pres">
      <dgm:prSet presAssocID="{CD7775DB-15D2-4C0A-B90D-B8D6AA245B77}" presName="sibTrans" presStyleLbl="sibTrans2D1" presStyleIdx="1" presStyleCnt="3"/>
      <dgm:spPr>
        <a:prstGeom prst="mathMultiply">
          <a:avLst/>
        </a:prstGeom>
      </dgm:spPr>
      <dgm:t>
        <a:bodyPr/>
        <a:lstStyle/>
        <a:p>
          <a:endParaRPr lang="en-US"/>
        </a:p>
      </dgm:t>
    </dgm:pt>
    <dgm:pt modelId="{C3DE423F-86D4-4B1D-A261-BF0664966AC9}" type="pres">
      <dgm:prSet presAssocID="{CD7775DB-15D2-4C0A-B90D-B8D6AA245B77}" presName="spacerR" presStyleCnt="0"/>
      <dgm:spPr/>
    </dgm:pt>
    <dgm:pt modelId="{84710E44-2FB9-4DC0-9DAF-7EABADDE3CAE}" type="pres">
      <dgm:prSet presAssocID="{797F9A41-F4B4-4475-BA85-A88743676F50}" presName="node" presStyleLbl="node1" presStyleIdx="2" presStyleCnt="4" custLinFactX="-160484" custLinFactNeighborX="-200000" custLinFactNeighborY="125">
        <dgm:presLayoutVars>
          <dgm:bulletEnabled val="1"/>
        </dgm:presLayoutVars>
      </dgm:prSet>
      <dgm:spPr/>
      <dgm:t>
        <a:bodyPr/>
        <a:lstStyle/>
        <a:p>
          <a:endParaRPr lang="en-US"/>
        </a:p>
      </dgm:t>
    </dgm:pt>
    <dgm:pt modelId="{A869554C-220B-42E3-8888-A8264A230934}" type="pres">
      <dgm:prSet presAssocID="{71EBB6FD-981E-4466-AE76-CD6CADB65B6D}" presName="spacerL" presStyleCnt="0"/>
      <dgm:spPr/>
    </dgm:pt>
    <dgm:pt modelId="{F07EB13F-0AB9-4BC5-95A7-66406FB5921D}" type="pres">
      <dgm:prSet presAssocID="{71EBB6FD-981E-4466-AE76-CD6CADB65B6D}" presName="sibTrans" presStyleLbl="sibTrans2D1" presStyleIdx="2" presStyleCnt="3"/>
      <dgm:spPr/>
      <dgm:t>
        <a:bodyPr/>
        <a:lstStyle/>
        <a:p>
          <a:endParaRPr lang="en-US"/>
        </a:p>
      </dgm:t>
    </dgm:pt>
    <dgm:pt modelId="{04B34960-E3A0-427B-A952-6A3DCB6A59B8}" type="pres">
      <dgm:prSet presAssocID="{71EBB6FD-981E-4466-AE76-CD6CADB65B6D}" presName="spacerR" presStyleCnt="0"/>
      <dgm:spPr/>
    </dgm:pt>
    <dgm:pt modelId="{78DAF541-6035-4511-9805-42EA8355296D}" type="pres">
      <dgm:prSet presAssocID="{DF46AA51-00DB-480C-83BB-42B3A5AB7D23}" presName="node" presStyleLbl="node1" presStyleIdx="3" presStyleCnt="4">
        <dgm:presLayoutVars>
          <dgm:bulletEnabled val="1"/>
        </dgm:presLayoutVars>
      </dgm:prSet>
      <dgm:spPr/>
      <dgm:t>
        <a:bodyPr/>
        <a:lstStyle/>
        <a:p>
          <a:endParaRPr lang="en-US"/>
        </a:p>
      </dgm:t>
    </dgm:pt>
  </dgm:ptLst>
  <dgm:cxnLst>
    <dgm:cxn modelId="{9543A645-922C-4986-94F2-77B98DF3DC32}" type="presOf" srcId="{CD7775DB-15D2-4C0A-B90D-B8D6AA245B77}" destId="{9FDCDB66-7C14-476D-96EA-F3D09C32AFFC}" srcOrd="0" destOrd="0" presId="urn:microsoft.com/office/officeart/2005/8/layout/equation1"/>
    <dgm:cxn modelId="{01421C34-B253-4CCD-8C09-82A2F41FDC8C}" type="presOf" srcId="{797F9A41-F4B4-4475-BA85-A88743676F50}" destId="{84710E44-2FB9-4DC0-9DAF-7EABADDE3CAE}" srcOrd="0" destOrd="0" presId="urn:microsoft.com/office/officeart/2005/8/layout/equation1"/>
    <dgm:cxn modelId="{58E17AF5-E4E4-4270-A2BD-5DEF7544ECD0}" type="presOf" srcId="{1A497AAA-08F7-4269-B9CA-618BBE0217E8}" destId="{7AD7F464-73CC-4CFC-A2C9-F2AA61D85C75}" srcOrd="0" destOrd="0" presId="urn:microsoft.com/office/officeart/2005/8/layout/equation1"/>
    <dgm:cxn modelId="{CEF0DBE2-9F76-4D1D-B381-1BA0A1FA431C}" type="presOf" srcId="{14EB91A3-895B-4D4C-BC95-80E0E801A90F}" destId="{9F023220-94DA-485D-ADA9-0B08850DD6F1}" srcOrd="0" destOrd="0" presId="urn:microsoft.com/office/officeart/2005/8/layout/equation1"/>
    <dgm:cxn modelId="{4636E061-8BBF-4CB8-AB15-5C8DBFFDE6EA}" type="presOf" srcId="{71EBB6FD-981E-4466-AE76-CD6CADB65B6D}" destId="{F07EB13F-0AB9-4BC5-95A7-66406FB5921D}" srcOrd="0" destOrd="0" presId="urn:microsoft.com/office/officeart/2005/8/layout/equation1"/>
    <dgm:cxn modelId="{05C90538-807D-46CA-A176-0B2097324FC5}" srcId="{072264E3-C42B-47E9-A0C3-86B30FE5C860}" destId="{14EB91A3-895B-4D4C-BC95-80E0E801A90F}" srcOrd="0" destOrd="0" parTransId="{2ECD278A-CE29-4B82-B868-81A6D235690B}" sibTransId="{1A497AAA-08F7-4269-B9CA-618BBE0217E8}"/>
    <dgm:cxn modelId="{F8D83844-4F8B-45C0-804B-6BE1C420CEB6}" type="presOf" srcId="{072264E3-C42B-47E9-A0C3-86B30FE5C860}" destId="{D2C4632B-9AEF-45DE-A7D5-FF2726C4AE2E}" srcOrd="0" destOrd="0" presId="urn:microsoft.com/office/officeart/2005/8/layout/equation1"/>
    <dgm:cxn modelId="{0D07539C-5AF9-4730-BF83-BB33D510829A}" type="presOf" srcId="{DF46AA51-00DB-480C-83BB-42B3A5AB7D23}" destId="{78DAF541-6035-4511-9805-42EA8355296D}" srcOrd="0" destOrd="0" presId="urn:microsoft.com/office/officeart/2005/8/layout/equation1"/>
    <dgm:cxn modelId="{2BE75377-C8F9-4357-B1F7-B40F4456BEDF}" type="presOf" srcId="{3B6AB336-4CCC-4057-9394-AA13C5C14BD4}" destId="{6389B611-208A-4ACC-BA43-B2E7EE26B032}" srcOrd="0" destOrd="0" presId="urn:microsoft.com/office/officeart/2005/8/layout/equation1"/>
    <dgm:cxn modelId="{62E8AC14-67FE-4BD8-AB51-4AF00314193B}" srcId="{072264E3-C42B-47E9-A0C3-86B30FE5C860}" destId="{797F9A41-F4B4-4475-BA85-A88743676F50}" srcOrd="2" destOrd="0" parTransId="{889D8D54-43E3-4642-8CAE-ACC5D318B48D}" sibTransId="{71EBB6FD-981E-4466-AE76-CD6CADB65B6D}"/>
    <dgm:cxn modelId="{D1432CC4-6A40-45FC-880D-41357BEB4284}" srcId="{072264E3-C42B-47E9-A0C3-86B30FE5C860}" destId="{3B6AB336-4CCC-4057-9394-AA13C5C14BD4}" srcOrd="1" destOrd="0" parTransId="{B08A6C62-C637-4EF7-9661-112DC251B3C6}" sibTransId="{CD7775DB-15D2-4C0A-B90D-B8D6AA245B77}"/>
    <dgm:cxn modelId="{CB02BC6D-E19E-44ED-85E3-E92FD096CCF2}" srcId="{072264E3-C42B-47E9-A0C3-86B30FE5C860}" destId="{DF46AA51-00DB-480C-83BB-42B3A5AB7D23}" srcOrd="3" destOrd="0" parTransId="{73B17348-464B-4AFD-B408-2ECDE549D801}" sibTransId="{F22E9631-08E2-4D08-A1C2-6637AB576C7C}"/>
    <dgm:cxn modelId="{A656C3E7-A37C-427A-AEFF-DAAC4313DD51}" type="presParOf" srcId="{D2C4632B-9AEF-45DE-A7D5-FF2726C4AE2E}" destId="{9F023220-94DA-485D-ADA9-0B08850DD6F1}" srcOrd="0" destOrd="0" presId="urn:microsoft.com/office/officeart/2005/8/layout/equation1"/>
    <dgm:cxn modelId="{28595A75-758A-4672-B373-94F91ACBB4AF}" type="presParOf" srcId="{D2C4632B-9AEF-45DE-A7D5-FF2726C4AE2E}" destId="{F9636AE9-A031-4E67-AAC5-379006AC0866}" srcOrd="1" destOrd="0" presId="urn:microsoft.com/office/officeart/2005/8/layout/equation1"/>
    <dgm:cxn modelId="{C51CC527-9C01-4DBE-9377-49784C485A1C}" type="presParOf" srcId="{D2C4632B-9AEF-45DE-A7D5-FF2726C4AE2E}" destId="{7AD7F464-73CC-4CFC-A2C9-F2AA61D85C75}" srcOrd="2" destOrd="0" presId="urn:microsoft.com/office/officeart/2005/8/layout/equation1"/>
    <dgm:cxn modelId="{59705C57-2726-4DBA-AD5C-70AF1192D066}" type="presParOf" srcId="{D2C4632B-9AEF-45DE-A7D5-FF2726C4AE2E}" destId="{85DFB3B9-E091-4C1E-A8B3-8F3B62F2C4EB}" srcOrd="3" destOrd="0" presId="urn:microsoft.com/office/officeart/2005/8/layout/equation1"/>
    <dgm:cxn modelId="{DA8B8487-4704-4D23-8135-AC396EF868B3}" type="presParOf" srcId="{D2C4632B-9AEF-45DE-A7D5-FF2726C4AE2E}" destId="{6389B611-208A-4ACC-BA43-B2E7EE26B032}" srcOrd="4" destOrd="0" presId="urn:microsoft.com/office/officeart/2005/8/layout/equation1"/>
    <dgm:cxn modelId="{A7B50CB4-E505-4D2C-9C64-AA58AA016757}" type="presParOf" srcId="{D2C4632B-9AEF-45DE-A7D5-FF2726C4AE2E}" destId="{5389290F-1AC6-4944-8E77-337C283320DF}" srcOrd="5" destOrd="0" presId="urn:microsoft.com/office/officeart/2005/8/layout/equation1"/>
    <dgm:cxn modelId="{9F1ED5FA-55FD-42CE-A7D6-2859620CF92C}" type="presParOf" srcId="{D2C4632B-9AEF-45DE-A7D5-FF2726C4AE2E}" destId="{9FDCDB66-7C14-476D-96EA-F3D09C32AFFC}" srcOrd="6" destOrd="0" presId="urn:microsoft.com/office/officeart/2005/8/layout/equation1"/>
    <dgm:cxn modelId="{5D14297B-B561-43FB-8BCA-7E32877983F6}" type="presParOf" srcId="{D2C4632B-9AEF-45DE-A7D5-FF2726C4AE2E}" destId="{C3DE423F-86D4-4B1D-A261-BF0664966AC9}" srcOrd="7" destOrd="0" presId="urn:microsoft.com/office/officeart/2005/8/layout/equation1"/>
    <dgm:cxn modelId="{3C86EF7E-258F-4221-B620-C780990BE69D}" type="presParOf" srcId="{D2C4632B-9AEF-45DE-A7D5-FF2726C4AE2E}" destId="{84710E44-2FB9-4DC0-9DAF-7EABADDE3CAE}" srcOrd="8" destOrd="0" presId="urn:microsoft.com/office/officeart/2005/8/layout/equation1"/>
    <dgm:cxn modelId="{194B5A1D-4F83-41C7-9850-2AEA76260E31}" type="presParOf" srcId="{D2C4632B-9AEF-45DE-A7D5-FF2726C4AE2E}" destId="{A869554C-220B-42E3-8888-A8264A230934}" srcOrd="9" destOrd="0" presId="urn:microsoft.com/office/officeart/2005/8/layout/equation1"/>
    <dgm:cxn modelId="{A2CA6795-1BEC-425B-9EC1-8228BB0213F7}" type="presParOf" srcId="{D2C4632B-9AEF-45DE-A7D5-FF2726C4AE2E}" destId="{F07EB13F-0AB9-4BC5-95A7-66406FB5921D}" srcOrd="10" destOrd="0" presId="urn:microsoft.com/office/officeart/2005/8/layout/equation1"/>
    <dgm:cxn modelId="{54BC2F7A-4C98-4BBD-B75F-985BE134023C}" type="presParOf" srcId="{D2C4632B-9AEF-45DE-A7D5-FF2726C4AE2E}" destId="{04B34960-E3A0-427B-A952-6A3DCB6A59B8}" srcOrd="11" destOrd="0" presId="urn:microsoft.com/office/officeart/2005/8/layout/equation1"/>
    <dgm:cxn modelId="{82901BC6-FC93-4596-9CF0-378833B3CD43}" type="presParOf" srcId="{D2C4632B-9AEF-45DE-A7D5-FF2726C4AE2E}" destId="{78DAF541-6035-4511-9805-42EA8355296D}"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2264E3-C42B-47E9-A0C3-86B30FE5C860}" type="doc">
      <dgm:prSet loTypeId="urn:microsoft.com/office/officeart/2005/8/layout/equation1" loCatId="relationship" qsTypeId="urn:microsoft.com/office/officeart/2005/8/quickstyle/simple1" qsCatId="simple" csTypeId="urn:microsoft.com/office/officeart/2005/8/colors/accent6_2" csCatId="accent6" phldr="1"/>
      <dgm:spPr/>
    </dgm:pt>
    <dgm:pt modelId="{3B6AB336-4CCC-4057-9394-AA13C5C14BD4}">
      <dgm:prSet phldrT="[Text]"/>
      <dgm:spPr>
        <a:solidFill>
          <a:schemeClr val="accent1"/>
        </a:solidFill>
      </dgm:spPr>
      <dgm:t>
        <a:bodyPr/>
        <a:lstStyle/>
        <a:p>
          <a:r>
            <a:rPr lang="en-US" dirty="0"/>
            <a:t>106 PRN visits</a:t>
          </a:r>
        </a:p>
      </dgm:t>
    </dgm:pt>
    <dgm:pt modelId="{B08A6C62-C637-4EF7-9661-112DC251B3C6}" type="parTrans" cxnId="{D1432CC4-6A40-45FC-880D-41357BEB4284}">
      <dgm:prSet/>
      <dgm:spPr/>
      <dgm:t>
        <a:bodyPr/>
        <a:lstStyle/>
        <a:p>
          <a:endParaRPr lang="en-US"/>
        </a:p>
      </dgm:t>
    </dgm:pt>
    <dgm:pt modelId="{CD7775DB-15D2-4C0A-B90D-B8D6AA245B77}" type="sibTrans" cxnId="{D1432CC4-6A40-45FC-880D-41357BEB4284}">
      <dgm:prSet/>
      <dgm:spPr>
        <a:solidFill>
          <a:schemeClr val="accent1"/>
        </a:solidFill>
      </dgm:spPr>
      <dgm:t>
        <a:bodyPr/>
        <a:lstStyle/>
        <a:p>
          <a:endParaRPr lang="en-US"/>
        </a:p>
      </dgm:t>
    </dgm:pt>
    <dgm:pt modelId="{797F9A41-F4B4-4475-BA85-A88743676F50}">
      <dgm:prSet phldrT="[Text]"/>
      <dgm:spPr>
        <a:solidFill>
          <a:schemeClr val="accent1"/>
        </a:solidFill>
      </dgm:spPr>
      <dgm:t>
        <a:bodyPr/>
        <a:lstStyle/>
        <a:p>
          <a:r>
            <a:rPr lang="en-US" dirty="0"/>
            <a:t>26 minutes</a:t>
          </a:r>
        </a:p>
      </dgm:t>
    </dgm:pt>
    <dgm:pt modelId="{889D8D54-43E3-4642-8CAE-ACC5D318B48D}" type="parTrans" cxnId="{62E8AC14-67FE-4BD8-AB51-4AF00314193B}">
      <dgm:prSet/>
      <dgm:spPr/>
      <dgm:t>
        <a:bodyPr/>
        <a:lstStyle/>
        <a:p>
          <a:endParaRPr lang="en-US"/>
        </a:p>
      </dgm:t>
    </dgm:pt>
    <dgm:pt modelId="{71EBB6FD-981E-4466-AE76-CD6CADB65B6D}" type="sibTrans" cxnId="{62E8AC14-67FE-4BD8-AB51-4AF00314193B}">
      <dgm:prSet/>
      <dgm:spPr>
        <a:solidFill>
          <a:schemeClr val="accent1"/>
        </a:solidFill>
      </dgm:spPr>
      <dgm:t>
        <a:bodyPr/>
        <a:lstStyle/>
        <a:p>
          <a:endParaRPr lang="en-US"/>
        </a:p>
      </dgm:t>
    </dgm:pt>
    <dgm:pt modelId="{DF46AA51-00DB-480C-83BB-42B3A5AB7D23}">
      <dgm:prSet phldrT="[Text]" custT="1"/>
      <dgm:spPr>
        <a:solidFill>
          <a:schemeClr val="accent1"/>
        </a:solidFill>
      </dgm:spPr>
      <dgm:t>
        <a:bodyPr/>
        <a:lstStyle/>
        <a:p>
          <a:r>
            <a:rPr lang="en-US" sz="1800" dirty="0"/>
            <a:t>2,756</a:t>
          </a:r>
          <a:r>
            <a:rPr lang="en-US" sz="1200" dirty="0"/>
            <a:t> minutes</a:t>
          </a:r>
        </a:p>
      </dgm:t>
    </dgm:pt>
    <dgm:pt modelId="{73B17348-464B-4AFD-B408-2ECDE549D801}" type="parTrans" cxnId="{CB02BC6D-E19E-44ED-85E3-E92FD096CCF2}">
      <dgm:prSet/>
      <dgm:spPr/>
      <dgm:t>
        <a:bodyPr/>
        <a:lstStyle/>
        <a:p>
          <a:endParaRPr lang="en-US"/>
        </a:p>
      </dgm:t>
    </dgm:pt>
    <dgm:pt modelId="{F22E9631-08E2-4D08-A1C2-6637AB576C7C}" type="sibTrans" cxnId="{CB02BC6D-E19E-44ED-85E3-E92FD096CCF2}">
      <dgm:prSet/>
      <dgm:spPr/>
      <dgm:t>
        <a:bodyPr/>
        <a:lstStyle/>
        <a:p>
          <a:endParaRPr lang="en-US"/>
        </a:p>
      </dgm:t>
    </dgm:pt>
    <dgm:pt modelId="{14EB91A3-895B-4D4C-BC95-80E0E801A90F}">
      <dgm:prSet phldrT="[Text]"/>
      <dgm:spPr>
        <a:solidFill>
          <a:schemeClr val="accent1"/>
        </a:solidFill>
      </dgm:spPr>
      <dgm:t>
        <a:bodyPr/>
        <a:lstStyle/>
        <a:p>
          <a:r>
            <a:rPr lang="en-US" dirty="0"/>
            <a:t>February </a:t>
          </a:r>
        </a:p>
      </dgm:t>
    </dgm:pt>
    <dgm:pt modelId="{2ECD278A-CE29-4B82-B868-81A6D235690B}" type="parTrans" cxnId="{05C90538-807D-46CA-A176-0B2097324FC5}">
      <dgm:prSet/>
      <dgm:spPr/>
      <dgm:t>
        <a:bodyPr/>
        <a:lstStyle/>
        <a:p>
          <a:endParaRPr lang="en-US"/>
        </a:p>
      </dgm:t>
    </dgm:pt>
    <dgm:pt modelId="{1A497AAA-08F7-4269-B9CA-618BBE0217E8}" type="sibTrans" cxnId="{05C90538-807D-46CA-A176-0B2097324FC5}">
      <dgm:prSet/>
      <dgm:spPr>
        <a:solidFill>
          <a:schemeClr val="accent1"/>
        </a:solidFill>
      </dgm:spPr>
      <dgm:t>
        <a:bodyPr/>
        <a:lstStyle/>
        <a:p>
          <a:endParaRPr lang="en-US"/>
        </a:p>
      </dgm:t>
    </dgm:pt>
    <dgm:pt modelId="{D2C4632B-9AEF-45DE-A7D5-FF2726C4AE2E}" type="pres">
      <dgm:prSet presAssocID="{072264E3-C42B-47E9-A0C3-86B30FE5C860}" presName="linearFlow" presStyleCnt="0">
        <dgm:presLayoutVars>
          <dgm:dir/>
          <dgm:resizeHandles val="exact"/>
        </dgm:presLayoutVars>
      </dgm:prSet>
      <dgm:spPr/>
    </dgm:pt>
    <dgm:pt modelId="{9F023220-94DA-485D-ADA9-0B08850DD6F1}" type="pres">
      <dgm:prSet presAssocID="{14EB91A3-895B-4D4C-BC95-80E0E801A90F}" presName="node" presStyleLbl="node1" presStyleIdx="0" presStyleCnt="4">
        <dgm:presLayoutVars>
          <dgm:bulletEnabled val="1"/>
        </dgm:presLayoutVars>
      </dgm:prSet>
      <dgm:spPr/>
      <dgm:t>
        <a:bodyPr/>
        <a:lstStyle/>
        <a:p>
          <a:endParaRPr lang="en-US"/>
        </a:p>
      </dgm:t>
    </dgm:pt>
    <dgm:pt modelId="{F9636AE9-A031-4E67-AAC5-379006AC0866}" type="pres">
      <dgm:prSet presAssocID="{1A497AAA-08F7-4269-B9CA-618BBE0217E8}" presName="spacerL" presStyleCnt="0"/>
      <dgm:spPr/>
    </dgm:pt>
    <dgm:pt modelId="{7AD7F464-73CC-4CFC-A2C9-F2AA61D85C75}" type="pres">
      <dgm:prSet presAssocID="{1A497AAA-08F7-4269-B9CA-618BBE0217E8}" presName="sibTrans" presStyleLbl="sibTrans2D1" presStyleIdx="0" presStyleCnt="3"/>
      <dgm:spPr>
        <a:prstGeom prst="rightArrow">
          <a:avLst/>
        </a:prstGeom>
      </dgm:spPr>
      <dgm:t>
        <a:bodyPr/>
        <a:lstStyle/>
        <a:p>
          <a:endParaRPr lang="en-US"/>
        </a:p>
      </dgm:t>
    </dgm:pt>
    <dgm:pt modelId="{85DFB3B9-E091-4C1E-A8B3-8F3B62F2C4EB}" type="pres">
      <dgm:prSet presAssocID="{1A497AAA-08F7-4269-B9CA-618BBE0217E8}" presName="spacerR" presStyleCnt="0"/>
      <dgm:spPr/>
    </dgm:pt>
    <dgm:pt modelId="{6389B611-208A-4ACC-BA43-B2E7EE26B032}" type="pres">
      <dgm:prSet presAssocID="{3B6AB336-4CCC-4057-9394-AA13C5C14BD4}" presName="node" presStyleLbl="node1" presStyleIdx="1" presStyleCnt="4" custLinFactX="153460" custLinFactNeighborX="200000" custLinFactNeighborY="-1509">
        <dgm:presLayoutVars>
          <dgm:bulletEnabled val="1"/>
        </dgm:presLayoutVars>
      </dgm:prSet>
      <dgm:spPr/>
      <dgm:t>
        <a:bodyPr/>
        <a:lstStyle/>
        <a:p>
          <a:endParaRPr lang="en-US"/>
        </a:p>
      </dgm:t>
    </dgm:pt>
    <dgm:pt modelId="{5389290F-1AC6-4944-8E77-337C283320DF}" type="pres">
      <dgm:prSet presAssocID="{CD7775DB-15D2-4C0A-B90D-B8D6AA245B77}" presName="spacerL" presStyleCnt="0"/>
      <dgm:spPr/>
    </dgm:pt>
    <dgm:pt modelId="{9FDCDB66-7C14-476D-96EA-F3D09C32AFFC}" type="pres">
      <dgm:prSet presAssocID="{CD7775DB-15D2-4C0A-B90D-B8D6AA245B77}" presName="sibTrans" presStyleLbl="sibTrans2D1" presStyleIdx="1" presStyleCnt="3"/>
      <dgm:spPr>
        <a:prstGeom prst="mathMultiply">
          <a:avLst/>
        </a:prstGeom>
      </dgm:spPr>
      <dgm:t>
        <a:bodyPr/>
        <a:lstStyle/>
        <a:p>
          <a:endParaRPr lang="en-US"/>
        </a:p>
      </dgm:t>
    </dgm:pt>
    <dgm:pt modelId="{C3DE423F-86D4-4B1D-A261-BF0664966AC9}" type="pres">
      <dgm:prSet presAssocID="{CD7775DB-15D2-4C0A-B90D-B8D6AA245B77}" presName="spacerR" presStyleCnt="0"/>
      <dgm:spPr/>
    </dgm:pt>
    <dgm:pt modelId="{84710E44-2FB9-4DC0-9DAF-7EABADDE3CAE}" type="pres">
      <dgm:prSet presAssocID="{797F9A41-F4B4-4475-BA85-A88743676F50}" presName="node" presStyleLbl="node1" presStyleIdx="2" presStyleCnt="4" custLinFactX="-161525" custLinFactNeighborX="-200000" custLinFactNeighborY="-3309">
        <dgm:presLayoutVars>
          <dgm:bulletEnabled val="1"/>
        </dgm:presLayoutVars>
      </dgm:prSet>
      <dgm:spPr/>
      <dgm:t>
        <a:bodyPr/>
        <a:lstStyle/>
        <a:p>
          <a:endParaRPr lang="en-US"/>
        </a:p>
      </dgm:t>
    </dgm:pt>
    <dgm:pt modelId="{A869554C-220B-42E3-8888-A8264A230934}" type="pres">
      <dgm:prSet presAssocID="{71EBB6FD-981E-4466-AE76-CD6CADB65B6D}" presName="spacerL" presStyleCnt="0"/>
      <dgm:spPr/>
    </dgm:pt>
    <dgm:pt modelId="{F07EB13F-0AB9-4BC5-95A7-66406FB5921D}" type="pres">
      <dgm:prSet presAssocID="{71EBB6FD-981E-4466-AE76-CD6CADB65B6D}" presName="sibTrans" presStyleLbl="sibTrans2D1" presStyleIdx="2" presStyleCnt="3"/>
      <dgm:spPr/>
      <dgm:t>
        <a:bodyPr/>
        <a:lstStyle/>
        <a:p>
          <a:endParaRPr lang="en-US"/>
        </a:p>
      </dgm:t>
    </dgm:pt>
    <dgm:pt modelId="{04B34960-E3A0-427B-A952-6A3DCB6A59B8}" type="pres">
      <dgm:prSet presAssocID="{71EBB6FD-981E-4466-AE76-CD6CADB65B6D}" presName="spacerR" presStyleCnt="0"/>
      <dgm:spPr/>
    </dgm:pt>
    <dgm:pt modelId="{78DAF541-6035-4511-9805-42EA8355296D}" type="pres">
      <dgm:prSet presAssocID="{DF46AA51-00DB-480C-83BB-42B3A5AB7D23}" presName="node" presStyleLbl="node1" presStyleIdx="3" presStyleCnt="4">
        <dgm:presLayoutVars>
          <dgm:bulletEnabled val="1"/>
        </dgm:presLayoutVars>
      </dgm:prSet>
      <dgm:spPr/>
      <dgm:t>
        <a:bodyPr/>
        <a:lstStyle/>
        <a:p>
          <a:endParaRPr lang="en-US"/>
        </a:p>
      </dgm:t>
    </dgm:pt>
  </dgm:ptLst>
  <dgm:cxnLst>
    <dgm:cxn modelId="{5F5E96FD-DC5F-4157-BC72-4598AAC1A669}" type="presOf" srcId="{CD7775DB-15D2-4C0A-B90D-B8D6AA245B77}" destId="{9FDCDB66-7C14-476D-96EA-F3D09C32AFFC}" srcOrd="0" destOrd="0" presId="urn:microsoft.com/office/officeart/2005/8/layout/equation1"/>
    <dgm:cxn modelId="{B596EE0D-D2A2-4F55-8611-DF0CEF309DD9}" type="presOf" srcId="{3B6AB336-4CCC-4057-9394-AA13C5C14BD4}" destId="{6389B611-208A-4ACC-BA43-B2E7EE26B032}" srcOrd="0" destOrd="0" presId="urn:microsoft.com/office/officeart/2005/8/layout/equation1"/>
    <dgm:cxn modelId="{9DE910F4-ED5B-4CD5-8CAC-605561E59DD0}" type="presOf" srcId="{072264E3-C42B-47E9-A0C3-86B30FE5C860}" destId="{D2C4632B-9AEF-45DE-A7D5-FF2726C4AE2E}" srcOrd="0" destOrd="0" presId="urn:microsoft.com/office/officeart/2005/8/layout/equation1"/>
    <dgm:cxn modelId="{05C90538-807D-46CA-A176-0B2097324FC5}" srcId="{072264E3-C42B-47E9-A0C3-86B30FE5C860}" destId="{14EB91A3-895B-4D4C-BC95-80E0E801A90F}" srcOrd="0" destOrd="0" parTransId="{2ECD278A-CE29-4B82-B868-81A6D235690B}" sibTransId="{1A497AAA-08F7-4269-B9CA-618BBE0217E8}"/>
    <dgm:cxn modelId="{62E8AC14-67FE-4BD8-AB51-4AF00314193B}" srcId="{072264E3-C42B-47E9-A0C3-86B30FE5C860}" destId="{797F9A41-F4B4-4475-BA85-A88743676F50}" srcOrd="2" destOrd="0" parTransId="{889D8D54-43E3-4642-8CAE-ACC5D318B48D}" sibTransId="{71EBB6FD-981E-4466-AE76-CD6CADB65B6D}"/>
    <dgm:cxn modelId="{43BD5F22-7559-41EB-A866-C2A2C0709D14}" type="presOf" srcId="{71EBB6FD-981E-4466-AE76-CD6CADB65B6D}" destId="{F07EB13F-0AB9-4BC5-95A7-66406FB5921D}" srcOrd="0" destOrd="0" presId="urn:microsoft.com/office/officeart/2005/8/layout/equation1"/>
    <dgm:cxn modelId="{025D9B51-47FD-470B-A218-85DA0CD18F8F}" type="presOf" srcId="{14EB91A3-895B-4D4C-BC95-80E0E801A90F}" destId="{9F023220-94DA-485D-ADA9-0B08850DD6F1}" srcOrd="0" destOrd="0" presId="urn:microsoft.com/office/officeart/2005/8/layout/equation1"/>
    <dgm:cxn modelId="{D1432CC4-6A40-45FC-880D-41357BEB4284}" srcId="{072264E3-C42B-47E9-A0C3-86B30FE5C860}" destId="{3B6AB336-4CCC-4057-9394-AA13C5C14BD4}" srcOrd="1" destOrd="0" parTransId="{B08A6C62-C637-4EF7-9661-112DC251B3C6}" sibTransId="{CD7775DB-15D2-4C0A-B90D-B8D6AA245B77}"/>
    <dgm:cxn modelId="{AA6C41DD-685F-452E-A6E6-DC7F38D17BD7}" type="presOf" srcId="{797F9A41-F4B4-4475-BA85-A88743676F50}" destId="{84710E44-2FB9-4DC0-9DAF-7EABADDE3CAE}" srcOrd="0" destOrd="0" presId="urn:microsoft.com/office/officeart/2005/8/layout/equation1"/>
    <dgm:cxn modelId="{82235882-7C9C-4B16-AC3B-FBA5B361A966}" type="presOf" srcId="{DF46AA51-00DB-480C-83BB-42B3A5AB7D23}" destId="{78DAF541-6035-4511-9805-42EA8355296D}" srcOrd="0" destOrd="0" presId="urn:microsoft.com/office/officeart/2005/8/layout/equation1"/>
    <dgm:cxn modelId="{C76A2F06-D465-4AA1-9124-3742DB9BCA51}" type="presOf" srcId="{1A497AAA-08F7-4269-B9CA-618BBE0217E8}" destId="{7AD7F464-73CC-4CFC-A2C9-F2AA61D85C75}" srcOrd="0" destOrd="0" presId="urn:microsoft.com/office/officeart/2005/8/layout/equation1"/>
    <dgm:cxn modelId="{CB02BC6D-E19E-44ED-85E3-E92FD096CCF2}" srcId="{072264E3-C42B-47E9-A0C3-86B30FE5C860}" destId="{DF46AA51-00DB-480C-83BB-42B3A5AB7D23}" srcOrd="3" destOrd="0" parTransId="{73B17348-464B-4AFD-B408-2ECDE549D801}" sibTransId="{F22E9631-08E2-4D08-A1C2-6637AB576C7C}"/>
    <dgm:cxn modelId="{AFF50035-2ACB-4B80-8A91-23C7A844704E}" type="presParOf" srcId="{D2C4632B-9AEF-45DE-A7D5-FF2726C4AE2E}" destId="{9F023220-94DA-485D-ADA9-0B08850DD6F1}" srcOrd="0" destOrd="0" presId="urn:microsoft.com/office/officeart/2005/8/layout/equation1"/>
    <dgm:cxn modelId="{79478FB0-5B82-4149-93E9-EB34482175CF}" type="presParOf" srcId="{D2C4632B-9AEF-45DE-A7D5-FF2726C4AE2E}" destId="{F9636AE9-A031-4E67-AAC5-379006AC0866}" srcOrd="1" destOrd="0" presId="urn:microsoft.com/office/officeart/2005/8/layout/equation1"/>
    <dgm:cxn modelId="{59773DE9-5CC9-41AC-B531-F57570DBD199}" type="presParOf" srcId="{D2C4632B-9AEF-45DE-A7D5-FF2726C4AE2E}" destId="{7AD7F464-73CC-4CFC-A2C9-F2AA61D85C75}" srcOrd="2" destOrd="0" presId="urn:microsoft.com/office/officeart/2005/8/layout/equation1"/>
    <dgm:cxn modelId="{E88A50AA-0F45-419B-AC67-3CFE6EB847CE}" type="presParOf" srcId="{D2C4632B-9AEF-45DE-A7D5-FF2726C4AE2E}" destId="{85DFB3B9-E091-4C1E-A8B3-8F3B62F2C4EB}" srcOrd="3" destOrd="0" presId="urn:microsoft.com/office/officeart/2005/8/layout/equation1"/>
    <dgm:cxn modelId="{01A341AB-81A6-4C75-8E40-641FE442A125}" type="presParOf" srcId="{D2C4632B-9AEF-45DE-A7D5-FF2726C4AE2E}" destId="{6389B611-208A-4ACC-BA43-B2E7EE26B032}" srcOrd="4" destOrd="0" presId="urn:microsoft.com/office/officeart/2005/8/layout/equation1"/>
    <dgm:cxn modelId="{F4CF83EB-4DB0-4DCD-855A-2004186D1EEF}" type="presParOf" srcId="{D2C4632B-9AEF-45DE-A7D5-FF2726C4AE2E}" destId="{5389290F-1AC6-4944-8E77-337C283320DF}" srcOrd="5" destOrd="0" presId="urn:microsoft.com/office/officeart/2005/8/layout/equation1"/>
    <dgm:cxn modelId="{31B065A4-9AC8-461E-BED3-9F67A664122D}" type="presParOf" srcId="{D2C4632B-9AEF-45DE-A7D5-FF2726C4AE2E}" destId="{9FDCDB66-7C14-476D-96EA-F3D09C32AFFC}" srcOrd="6" destOrd="0" presId="urn:microsoft.com/office/officeart/2005/8/layout/equation1"/>
    <dgm:cxn modelId="{799F374E-0518-46EA-A252-21886F4CAB29}" type="presParOf" srcId="{D2C4632B-9AEF-45DE-A7D5-FF2726C4AE2E}" destId="{C3DE423F-86D4-4B1D-A261-BF0664966AC9}" srcOrd="7" destOrd="0" presId="urn:microsoft.com/office/officeart/2005/8/layout/equation1"/>
    <dgm:cxn modelId="{897A01BD-0BF6-4041-B2D5-B9BD4B723275}" type="presParOf" srcId="{D2C4632B-9AEF-45DE-A7D5-FF2726C4AE2E}" destId="{84710E44-2FB9-4DC0-9DAF-7EABADDE3CAE}" srcOrd="8" destOrd="0" presId="urn:microsoft.com/office/officeart/2005/8/layout/equation1"/>
    <dgm:cxn modelId="{40EC46C6-4567-4B6F-9F3F-2CA38D4F6277}" type="presParOf" srcId="{D2C4632B-9AEF-45DE-A7D5-FF2726C4AE2E}" destId="{A869554C-220B-42E3-8888-A8264A230934}" srcOrd="9" destOrd="0" presId="urn:microsoft.com/office/officeart/2005/8/layout/equation1"/>
    <dgm:cxn modelId="{F376FEA5-66C0-404D-963C-E27C6B700021}" type="presParOf" srcId="{D2C4632B-9AEF-45DE-A7D5-FF2726C4AE2E}" destId="{F07EB13F-0AB9-4BC5-95A7-66406FB5921D}" srcOrd="10" destOrd="0" presId="urn:microsoft.com/office/officeart/2005/8/layout/equation1"/>
    <dgm:cxn modelId="{51A1AAC1-9E62-4E57-A92F-42EF7140EE52}" type="presParOf" srcId="{D2C4632B-9AEF-45DE-A7D5-FF2726C4AE2E}" destId="{04B34960-E3A0-427B-A952-6A3DCB6A59B8}" srcOrd="11" destOrd="0" presId="urn:microsoft.com/office/officeart/2005/8/layout/equation1"/>
    <dgm:cxn modelId="{31E58C15-0903-4802-ACA9-0B5C367759D6}" type="presParOf" srcId="{D2C4632B-9AEF-45DE-A7D5-FF2726C4AE2E}" destId="{78DAF541-6035-4511-9805-42EA8355296D}" srcOrd="12"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2264E3-C42B-47E9-A0C3-86B30FE5C860}"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3B6AB336-4CCC-4057-9394-AA13C5C14BD4}">
      <dgm:prSet phldrT="[Text]"/>
      <dgm:spPr>
        <a:solidFill>
          <a:schemeClr val="accent3"/>
        </a:solidFill>
      </dgm:spPr>
      <dgm:t>
        <a:bodyPr/>
        <a:lstStyle/>
        <a:p>
          <a:r>
            <a:rPr lang="en-US" dirty="0"/>
            <a:t> 28 PRN visits</a:t>
          </a:r>
        </a:p>
      </dgm:t>
    </dgm:pt>
    <dgm:pt modelId="{B08A6C62-C637-4EF7-9661-112DC251B3C6}" type="parTrans" cxnId="{D1432CC4-6A40-45FC-880D-41357BEB4284}">
      <dgm:prSet/>
      <dgm:spPr/>
      <dgm:t>
        <a:bodyPr/>
        <a:lstStyle/>
        <a:p>
          <a:endParaRPr lang="en-US"/>
        </a:p>
      </dgm:t>
    </dgm:pt>
    <dgm:pt modelId="{CD7775DB-15D2-4C0A-B90D-B8D6AA245B77}" type="sibTrans" cxnId="{D1432CC4-6A40-45FC-880D-41357BEB4284}">
      <dgm:prSet/>
      <dgm:spPr/>
      <dgm:t>
        <a:bodyPr/>
        <a:lstStyle/>
        <a:p>
          <a:endParaRPr lang="en-US"/>
        </a:p>
      </dgm:t>
    </dgm:pt>
    <dgm:pt modelId="{797F9A41-F4B4-4475-BA85-A88743676F50}">
      <dgm:prSet phldrT="[Text]"/>
      <dgm:spPr>
        <a:solidFill>
          <a:schemeClr val="accent3"/>
        </a:solidFill>
      </dgm:spPr>
      <dgm:t>
        <a:bodyPr/>
        <a:lstStyle/>
        <a:p>
          <a:r>
            <a:rPr lang="en-US" dirty="0"/>
            <a:t>26 minutes</a:t>
          </a:r>
        </a:p>
      </dgm:t>
    </dgm:pt>
    <dgm:pt modelId="{889D8D54-43E3-4642-8CAE-ACC5D318B48D}" type="parTrans" cxnId="{62E8AC14-67FE-4BD8-AB51-4AF00314193B}">
      <dgm:prSet/>
      <dgm:spPr/>
      <dgm:t>
        <a:bodyPr/>
        <a:lstStyle/>
        <a:p>
          <a:endParaRPr lang="en-US"/>
        </a:p>
      </dgm:t>
    </dgm:pt>
    <dgm:pt modelId="{71EBB6FD-981E-4466-AE76-CD6CADB65B6D}" type="sibTrans" cxnId="{62E8AC14-67FE-4BD8-AB51-4AF00314193B}">
      <dgm:prSet/>
      <dgm:spPr/>
      <dgm:t>
        <a:bodyPr/>
        <a:lstStyle/>
        <a:p>
          <a:endParaRPr lang="en-US"/>
        </a:p>
      </dgm:t>
    </dgm:pt>
    <dgm:pt modelId="{DF46AA51-00DB-480C-83BB-42B3A5AB7D23}">
      <dgm:prSet phldrT="[Text]" custT="1"/>
      <dgm:spPr>
        <a:solidFill>
          <a:schemeClr val="accent3"/>
        </a:solidFill>
      </dgm:spPr>
      <dgm:t>
        <a:bodyPr/>
        <a:lstStyle/>
        <a:p>
          <a:r>
            <a:rPr lang="en-US" sz="1800" dirty="0"/>
            <a:t>728 </a:t>
          </a:r>
          <a:r>
            <a:rPr lang="en-US" sz="1200" dirty="0"/>
            <a:t>minutes</a:t>
          </a:r>
        </a:p>
      </dgm:t>
    </dgm:pt>
    <dgm:pt modelId="{73B17348-464B-4AFD-B408-2ECDE549D801}" type="parTrans" cxnId="{CB02BC6D-E19E-44ED-85E3-E92FD096CCF2}">
      <dgm:prSet/>
      <dgm:spPr/>
      <dgm:t>
        <a:bodyPr/>
        <a:lstStyle/>
        <a:p>
          <a:endParaRPr lang="en-US"/>
        </a:p>
      </dgm:t>
    </dgm:pt>
    <dgm:pt modelId="{F22E9631-08E2-4D08-A1C2-6637AB576C7C}" type="sibTrans" cxnId="{CB02BC6D-E19E-44ED-85E3-E92FD096CCF2}">
      <dgm:prSet/>
      <dgm:spPr/>
      <dgm:t>
        <a:bodyPr/>
        <a:lstStyle/>
        <a:p>
          <a:endParaRPr lang="en-US"/>
        </a:p>
      </dgm:t>
    </dgm:pt>
    <dgm:pt modelId="{14EB91A3-895B-4D4C-BC95-80E0E801A90F}">
      <dgm:prSet phldrT="[Text]"/>
      <dgm:spPr>
        <a:solidFill>
          <a:schemeClr val="accent3"/>
        </a:solidFill>
      </dgm:spPr>
      <dgm:t>
        <a:bodyPr/>
        <a:lstStyle/>
        <a:p>
          <a:r>
            <a:rPr lang="en-US" dirty="0"/>
            <a:t>April</a:t>
          </a:r>
        </a:p>
      </dgm:t>
    </dgm:pt>
    <dgm:pt modelId="{2ECD278A-CE29-4B82-B868-81A6D235690B}" type="parTrans" cxnId="{05C90538-807D-46CA-A176-0B2097324FC5}">
      <dgm:prSet/>
      <dgm:spPr/>
      <dgm:t>
        <a:bodyPr/>
        <a:lstStyle/>
        <a:p>
          <a:endParaRPr lang="en-US"/>
        </a:p>
      </dgm:t>
    </dgm:pt>
    <dgm:pt modelId="{1A497AAA-08F7-4269-B9CA-618BBE0217E8}" type="sibTrans" cxnId="{05C90538-807D-46CA-A176-0B2097324FC5}">
      <dgm:prSet/>
      <dgm:spPr/>
      <dgm:t>
        <a:bodyPr/>
        <a:lstStyle/>
        <a:p>
          <a:endParaRPr lang="en-US"/>
        </a:p>
      </dgm:t>
    </dgm:pt>
    <dgm:pt modelId="{D2C4632B-9AEF-45DE-A7D5-FF2726C4AE2E}" type="pres">
      <dgm:prSet presAssocID="{072264E3-C42B-47E9-A0C3-86B30FE5C860}" presName="linearFlow" presStyleCnt="0">
        <dgm:presLayoutVars>
          <dgm:dir/>
          <dgm:resizeHandles val="exact"/>
        </dgm:presLayoutVars>
      </dgm:prSet>
      <dgm:spPr/>
    </dgm:pt>
    <dgm:pt modelId="{9F023220-94DA-485D-ADA9-0B08850DD6F1}" type="pres">
      <dgm:prSet presAssocID="{14EB91A3-895B-4D4C-BC95-80E0E801A90F}" presName="node" presStyleLbl="node1" presStyleIdx="0" presStyleCnt="4">
        <dgm:presLayoutVars>
          <dgm:bulletEnabled val="1"/>
        </dgm:presLayoutVars>
      </dgm:prSet>
      <dgm:spPr/>
      <dgm:t>
        <a:bodyPr/>
        <a:lstStyle/>
        <a:p>
          <a:endParaRPr lang="en-US"/>
        </a:p>
      </dgm:t>
    </dgm:pt>
    <dgm:pt modelId="{F9636AE9-A031-4E67-AAC5-379006AC0866}" type="pres">
      <dgm:prSet presAssocID="{1A497AAA-08F7-4269-B9CA-618BBE0217E8}" presName="spacerL" presStyleCnt="0"/>
      <dgm:spPr/>
    </dgm:pt>
    <dgm:pt modelId="{7AD7F464-73CC-4CFC-A2C9-F2AA61D85C75}" type="pres">
      <dgm:prSet presAssocID="{1A497AAA-08F7-4269-B9CA-618BBE0217E8}" presName="sibTrans" presStyleLbl="sibTrans2D1" presStyleIdx="0" presStyleCnt="3"/>
      <dgm:spPr>
        <a:prstGeom prst="rightArrow">
          <a:avLst/>
        </a:prstGeom>
      </dgm:spPr>
      <dgm:t>
        <a:bodyPr/>
        <a:lstStyle/>
        <a:p>
          <a:endParaRPr lang="en-US"/>
        </a:p>
      </dgm:t>
    </dgm:pt>
    <dgm:pt modelId="{85DFB3B9-E091-4C1E-A8B3-8F3B62F2C4EB}" type="pres">
      <dgm:prSet presAssocID="{1A497AAA-08F7-4269-B9CA-618BBE0217E8}" presName="spacerR" presStyleCnt="0"/>
      <dgm:spPr/>
    </dgm:pt>
    <dgm:pt modelId="{6389B611-208A-4ACC-BA43-B2E7EE26B032}" type="pres">
      <dgm:prSet presAssocID="{3B6AB336-4CCC-4057-9394-AA13C5C14BD4}" presName="node" presStyleLbl="node1" presStyleIdx="1" presStyleCnt="4" custLinFactX="150011" custLinFactNeighborX="200000" custLinFactNeighborY="-1981">
        <dgm:presLayoutVars>
          <dgm:bulletEnabled val="1"/>
        </dgm:presLayoutVars>
      </dgm:prSet>
      <dgm:spPr/>
      <dgm:t>
        <a:bodyPr/>
        <a:lstStyle/>
        <a:p>
          <a:endParaRPr lang="en-US"/>
        </a:p>
      </dgm:t>
    </dgm:pt>
    <dgm:pt modelId="{5389290F-1AC6-4944-8E77-337C283320DF}" type="pres">
      <dgm:prSet presAssocID="{CD7775DB-15D2-4C0A-B90D-B8D6AA245B77}" presName="spacerL" presStyleCnt="0"/>
      <dgm:spPr/>
    </dgm:pt>
    <dgm:pt modelId="{9FDCDB66-7C14-476D-96EA-F3D09C32AFFC}" type="pres">
      <dgm:prSet presAssocID="{CD7775DB-15D2-4C0A-B90D-B8D6AA245B77}" presName="sibTrans" presStyleLbl="sibTrans2D1" presStyleIdx="1" presStyleCnt="3"/>
      <dgm:spPr>
        <a:prstGeom prst="mathMultiply">
          <a:avLst/>
        </a:prstGeom>
      </dgm:spPr>
      <dgm:t>
        <a:bodyPr/>
        <a:lstStyle/>
        <a:p>
          <a:endParaRPr lang="en-US"/>
        </a:p>
      </dgm:t>
    </dgm:pt>
    <dgm:pt modelId="{C3DE423F-86D4-4B1D-A261-BF0664966AC9}" type="pres">
      <dgm:prSet presAssocID="{CD7775DB-15D2-4C0A-B90D-B8D6AA245B77}" presName="spacerR" presStyleCnt="0"/>
      <dgm:spPr/>
    </dgm:pt>
    <dgm:pt modelId="{84710E44-2FB9-4DC0-9DAF-7EABADDE3CAE}" type="pres">
      <dgm:prSet presAssocID="{797F9A41-F4B4-4475-BA85-A88743676F50}" presName="node" presStyleLbl="node1" presStyleIdx="2" presStyleCnt="4" custLinFactX="-158670" custLinFactNeighborX="-200000" custLinFactNeighborY="-1981">
        <dgm:presLayoutVars>
          <dgm:bulletEnabled val="1"/>
        </dgm:presLayoutVars>
      </dgm:prSet>
      <dgm:spPr/>
      <dgm:t>
        <a:bodyPr/>
        <a:lstStyle/>
        <a:p>
          <a:endParaRPr lang="en-US"/>
        </a:p>
      </dgm:t>
    </dgm:pt>
    <dgm:pt modelId="{A869554C-220B-42E3-8888-A8264A230934}" type="pres">
      <dgm:prSet presAssocID="{71EBB6FD-981E-4466-AE76-CD6CADB65B6D}" presName="spacerL" presStyleCnt="0"/>
      <dgm:spPr/>
    </dgm:pt>
    <dgm:pt modelId="{F07EB13F-0AB9-4BC5-95A7-66406FB5921D}" type="pres">
      <dgm:prSet presAssocID="{71EBB6FD-981E-4466-AE76-CD6CADB65B6D}" presName="sibTrans" presStyleLbl="sibTrans2D1" presStyleIdx="2" presStyleCnt="3"/>
      <dgm:spPr/>
      <dgm:t>
        <a:bodyPr/>
        <a:lstStyle/>
        <a:p>
          <a:endParaRPr lang="en-US"/>
        </a:p>
      </dgm:t>
    </dgm:pt>
    <dgm:pt modelId="{04B34960-E3A0-427B-A952-6A3DCB6A59B8}" type="pres">
      <dgm:prSet presAssocID="{71EBB6FD-981E-4466-AE76-CD6CADB65B6D}" presName="spacerR" presStyleCnt="0"/>
      <dgm:spPr/>
    </dgm:pt>
    <dgm:pt modelId="{78DAF541-6035-4511-9805-42EA8355296D}" type="pres">
      <dgm:prSet presAssocID="{DF46AA51-00DB-480C-83BB-42B3A5AB7D23}" presName="node" presStyleLbl="node1" presStyleIdx="3" presStyleCnt="4">
        <dgm:presLayoutVars>
          <dgm:bulletEnabled val="1"/>
        </dgm:presLayoutVars>
      </dgm:prSet>
      <dgm:spPr/>
      <dgm:t>
        <a:bodyPr/>
        <a:lstStyle/>
        <a:p>
          <a:endParaRPr lang="en-US"/>
        </a:p>
      </dgm:t>
    </dgm:pt>
  </dgm:ptLst>
  <dgm:cxnLst>
    <dgm:cxn modelId="{B43BE0C3-D58A-4E95-9A18-B5B88C7DACCA}" type="presOf" srcId="{14EB91A3-895B-4D4C-BC95-80E0E801A90F}" destId="{9F023220-94DA-485D-ADA9-0B08850DD6F1}" srcOrd="0" destOrd="0" presId="urn:microsoft.com/office/officeart/2005/8/layout/equation1"/>
    <dgm:cxn modelId="{FC555F97-8E57-4C13-BEB0-F359B739B6F2}" type="presOf" srcId="{1A497AAA-08F7-4269-B9CA-618BBE0217E8}" destId="{7AD7F464-73CC-4CFC-A2C9-F2AA61D85C75}" srcOrd="0" destOrd="0" presId="urn:microsoft.com/office/officeart/2005/8/layout/equation1"/>
    <dgm:cxn modelId="{F5F00AFD-E6CB-4B80-B7E4-4B6B1FE86842}" type="presOf" srcId="{CD7775DB-15D2-4C0A-B90D-B8D6AA245B77}" destId="{9FDCDB66-7C14-476D-96EA-F3D09C32AFFC}" srcOrd="0" destOrd="0" presId="urn:microsoft.com/office/officeart/2005/8/layout/equation1"/>
    <dgm:cxn modelId="{CB02BC6D-E19E-44ED-85E3-E92FD096CCF2}" srcId="{072264E3-C42B-47E9-A0C3-86B30FE5C860}" destId="{DF46AA51-00DB-480C-83BB-42B3A5AB7D23}" srcOrd="3" destOrd="0" parTransId="{73B17348-464B-4AFD-B408-2ECDE549D801}" sibTransId="{F22E9631-08E2-4D08-A1C2-6637AB576C7C}"/>
    <dgm:cxn modelId="{2B3B9474-7651-4431-8E86-B45BAA6EF131}" type="presOf" srcId="{3B6AB336-4CCC-4057-9394-AA13C5C14BD4}" destId="{6389B611-208A-4ACC-BA43-B2E7EE26B032}" srcOrd="0" destOrd="0" presId="urn:microsoft.com/office/officeart/2005/8/layout/equation1"/>
    <dgm:cxn modelId="{BA1DFB04-C12F-4FF4-9074-1889D4013F9F}" type="presOf" srcId="{797F9A41-F4B4-4475-BA85-A88743676F50}" destId="{84710E44-2FB9-4DC0-9DAF-7EABADDE3CAE}" srcOrd="0" destOrd="0" presId="urn:microsoft.com/office/officeart/2005/8/layout/equation1"/>
    <dgm:cxn modelId="{AD120DD1-4487-4431-A2F5-C0F6C6290806}" type="presOf" srcId="{DF46AA51-00DB-480C-83BB-42B3A5AB7D23}" destId="{78DAF541-6035-4511-9805-42EA8355296D}" srcOrd="0" destOrd="0" presId="urn:microsoft.com/office/officeart/2005/8/layout/equation1"/>
    <dgm:cxn modelId="{B359A76F-AE0F-4FDE-92CC-0DD43FF8BEBB}" type="presOf" srcId="{072264E3-C42B-47E9-A0C3-86B30FE5C860}" destId="{D2C4632B-9AEF-45DE-A7D5-FF2726C4AE2E}" srcOrd="0" destOrd="0" presId="urn:microsoft.com/office/officeart/2005/8/layout/equation1"/>
    <dgm:cxn modelId="{62E8AC14-67FE-4BD8-AB51-4AF00314193B}" srcId="{072264E3-C42B-47E9-A0C3-86B30FE5C860}" destId="{797F9A41-F4B4-4475-BA85-A88743676F50}" srcOrd="2" destOrd="0" parTransId="{889D8D54-43E3-4642-8CAE-ACC5D318B48D}" sibTransId="{71EBB6FD-981E-4466-AE76-CD6CADB65B6D}"/>
    <dgm:cxn modelId="{05C90538-807D-46CA-A176-0B2097324FC5}" srcId="{072264E3-C42B-47E9-A0C3-86B30FE5C860}" destId="{14EB91A3-895B-4D4C-BC95-80E0E801A90F}" srcOrd="0" destOrd="0" parTransId="{2ECD278A-CE29-4B82-B868-81A6D235690B}" sibTransId="{1A497AAA-08F7-4269-B9CA-618BBE0217E8}"/>
    <dgm:cxn modelId="{D1432CC4-6A40-45FC-880D-41357BEB4284}" srcId="{072264E3-C42B-47E9-A0C3-86B30FE5C860}" destId="{3B6AB336-4CCC-4057-9394-AA13C5C14BD4}" srcOrd="1" destOrd="0" parTransId="{B08A6C62-C637-4EF7-9661-112DC251B3C6}" sibTransId="{CD7775DB-15D2-4C0A-B90D-B8D6AA245B77}"/>
    <dgm:cxn modelId="{6DE4B918-CE87-486A-98A9-5F80B3580AD0}" type="presOf" srcId="{71EBB6FD-981E-4466-AE76-CD6CADB65B6D}" destId="{F07EB13F-0AB9-4BC5-95A7-66406FB5921D}" srcOrd="0" destOrd="0" presId="urn:microsoft.com/office/officeart/2005/8/layout/equation1"/>
    <dgm:cxn modelId="{97A72DE3-1D94-416F-A81A-32993FDF73C0}" type="presParOf" srcId="{D2C4632B-9AEF-45DE-A7D5-FF2726C4AE2E}" destId="{9F023220-94DA-485D-ADA9-0B08850DD6F1}" srcOrd="0" destOrd="0" presId="urn:microsoft.com/office/officeart/2005/8/layout/equation1"/>
    <dgm:cxn modelId="{2DB41E9B-9EC8-4AAE-9C0F-AEE0BD7ACF8F}" type="presParOf" srcId="{D2C4632B-9AEF-45DE-A7D5-FF2726C4AE2E}" destId="{F9636AE9-A031-4E67-AAC5-379006AC0866}" srcOrd="1" destOrd="0" presId="urn:microsoft.com/office/officeart/2005/8/layout/equation1"/>
    <dgm:cxn modelId="{4BEB2EC6-755A-4417-B8EC-1B2CA0B164C3}" type="presParOf" srcId="{D2C4632B-9AEF-45DE-A7D5-FF2726C4AE2E}" destId="{7AD7F464-73CC-4CFC-A2C9-F2AA61D85C75}" srcOrd="2" destOrd="0" presId="urn:microsoft.com/office/officeart/2005/8/layout/equation1"/>
    <dgm:cxn modelId="{34B1FD90-9CF6-444C-AB8B-E4CA65582011}" type="presParOf" srcId="{D2C4632B-9AEF-45DE-A7D5-FF2726C4AE2E}" destId="{85DFB3B9-E091-4C1E-A8B3-8F3B62F2C4EB}" srcOrd="3" destOrd="0" presId="urn:microsoft.com/office/officeart/2005/8/layout/equation1"/>
    <dgm:cxn modelId="{F6A8E25F-30C3-4F0B-97CA-8C75FFAC3851}" type="presParOf" srcId="{D2C4632B-9AEF-45DE-A7D5-FF2726C4AE2E}" destId="{6389B611-208A-4ACC-BA43-B2E7EE26B032}" srcOrd="4" destOrd="0" presId="urn:microsoft.com/office/officeart/2005/8/layout/equation1"/>
    <dgm:cxn modelId="{6C0B0C49-81B6-4F01-A59C-8EA33CABDA5D}" type="presParOf" srcId="{D2C4632B-9AEF-45DE-A7D5-FF2726C4AE2E}" destId="{5389290F-1AC6-4944-8E77-337C283320DF}" srcOrd="5" destOrd="0" presId="urn:microsoft.com/office/officeart/2005/8/layout/equation1"/>
    <dgm:cxn modelId="{3550F57E-BBA5-480B-9EFD-0DC81BAD2E09}" type="presParOf" srcId="{D2C4632B-9AEF-45DE-A7D5-FF2726C4AE2E}" destId="{9FDCDB66-7C14-476D-96EA-F3D09C32AFFC}" srcOrd="6" destOrd="0" presId="urn:microsoft.com/office/officeart/2005/8/layout/equation1"/>
    <dgm:cxn modelId="{E4FA6A7F-3444-425B-999D-E703CF5DB15A}" type="presParOf" srcId="{D2C4632B-9AEF-45DE-A7D5-FF2726C4AE2E}" destId="{C3DE423F-86D4-4B1D-A261-BF0664966AC9}" srcOrd="7" destOrd="0" presId="urn:microsoft.com/office/officeart/2005/8/layout/equation1"/>
    <dgm:cxn modelId="{96C6E9CF-C5F2-43CC-9053-82918C3609F3}" type="presParOf" srcId="{D2C4632B-9AEF-45DE-A7D5-FF2726C4AE2E}" destId="{84710E44-2FB9-4DC0-9DAF-7EABADDE3CAE}" srcOrd="8" destOrd="0" presId="urn:microsoft.com/office/officeart/2005/8/layout/equation1"/>
    <dgm:cxn modelId="{B9214534-7CE3-452F-856C-CB2536343723}" type="presParOf" srcId="{D2C4632B-9AEF-45DE-A7D5-FF2726C4AE2E}" destId="{A869554C-220B-42E3-8888-A8264A230934}" srcOrd="9" destOrd="0" presId="urn:microsoft.com/office/officeart/2005/8/layout/equation1"/>
    <dgm:cxn modelId="{CBBDDE54-96C4-4B9A-BB4C-6D8CE749C5AA}" type="presParOf" srcId="{D2C4632B-9AEF-45DE-A7D5-FF2726C4AE2E}" destId="{F07EB13F-0AB9-4BC5-95A7-66406FB5921D}" srcOrd="10" destOrd="0" presId="urn:microsoft.com/office/officeart/2005/8/layout/equation1"/>
    <dgm:cxn modelId="{088FCCE0-6B97-4CAD-AF95-39B6D6738FB8}" type="presParOf" srcId="{D2C4632B-9AEF-45DE-A7D5-FF2726C4AE2E}" destId="{04B34960-E3A0-427B-A952-6A3DCB6A59B8}" srcOrd="11" destOrd="0" presId="urn:microsoft.com/office/officeart/2005/8/layout/equation1"/>
    <dgm:cxn modelId="{F13BF7D2-C42C-4A03-9E75-FF940A3CD9C0}" type="presParOf" srcId="{D2C4632B-9AEF-45DE-A7D5-FF2726C4AE2E}" destId="{78DAF541-6035-4511-9805-42EA8355296D}" srcOrd="12" destOrd="0" presId="urn:microsoft.com/office/officeart/2005/8/layout/equati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2264E3-C42B-47E9-A0C3-86B30FE5C860}" type="doc">
      <dgm:prSet loTypeId="urn:microsoft.com/office/officeart/2005/8/layout/equation1" loCatId="relationship" qsTypeId="urn:microsoft.com/office/officeart/2005/8/quickstyle/simple1" qsCatId="simple" csTypeId="urn:microsoft.com/office/officeart/2005/8/colors/accent3_2" csCatId="accent3" phldr="1"/>
      <dgm:spPr/>
    </dgm:pt>
    <dgm:pt modelId="{3B6AB336-4CCC-4057-9394-AA13C5C14BD4}">
      <dgm:prSet phldrT="[Text]"/>
      <dgm:spPr>
        <a:solidFill>
          <a:schemeClr val="accent4"/>
        </a:solidFill>
      </dgm:spPr>
      <dgm:t>
        <a:bodyPr/>
        <a:lstStyle/>
        <a:p>
          <a:r>
            <a:rPr lang="en-US" dirty="0"/>
            <a:t>46 PRN visits</a:t>
          </a:r>
        </a:p>
      </dgm:t>
    </dgm:pt>
    <dgm:pt modelId="{B08A6C62-C637-4EF7-9661-112DC251B3C6}" type="parTrans" cxnId="{D1432CC4-6A40-45FC-880D-41357BEB4284}">
      <dgm:prSet/>
      <dgm:spPr/>
      <dgm:t>
        <a:bodyPr/>
        <a:lstStyle/>
        <a:p>
          <a:endParaRPr lang="en-US"/>
        </a:p>
      </dgm:t>
    </dgm:pt>
    <dgm:pt modelId="{CD7775DB-15D2-4C0A-B90D-B8D6AA245B77}" type="sibTrans" cxnId="{D1432CC4-6A40-45FC-880D-41357BEB4284}">
      <dgm:prSet/>
      <dgm:spPr>
        <a:solidFill>
          <a:schemeClr val="accent4">
            <a:lumMod val="40000"/>
            <a:lumOff val="60000"/>
          </a:schemeClr>
        </a:solidFill>
      </dgm:spPr>
      <dgm:t>
        <a:bodyPr/>
        <a:lstStyle/>
        <a:p>
          <a:endParaRPr lang="en-US"/>
        </a:p>
      </dgm:t>
    </dgm:pt>
    <dgm:pt modelId="{797F9A41-F4B4-4475-BA85-A88743676F50}">
      <dgm:prSet phldrT="[Text]"/>
      <dgm:spPr>
        <a:solidFill>
          <a:schemeClr val="accent4"/>
        </a:solidFill>
      </dgm:spPr>
      <dgm:t>
        <a:bodyPr/>
        <a:lstStyle/>
        <a:p>
          <a:r>
            <a:rPr lang="en-US" dirty="0"/>
            <a:t>26 minutes</a:t>
          </a:r>
        </a:p>
      </dgm:t>
    </dgm:pt>
    <dgm:pt modelId="{889D8D54-43E3-4642-8CAE-ACC5D318B48D}" type="parTrans" cxnId="{62E8AC14-67FE-4BD8-AB51-4AF00314193B}">
      <dgm:prSet/>
      <dgm:spPr/>
      <dgm:t>
        <a:bodyPr/>
        <a:lstStyle/>
        <a:p>
          <a:endParaRPr lang="en-US"/>
        </a:p>
      </dgm:t>
    </dgm:pt>
    <dgm:pt modelId="{71EBB6FD-981E-4466-AE76-CD6CADB65B6D}" type="sibTrans" cxnId="{62E8AC14-67FE-4BD8-AB51-4AF00314193B}">
      <dgm:prSet/>
      <dgm:spPr>
        <a:solidFill>
          <a:schemeClr val="accent4">
            <a:lumMod val="40000"/>
            <a:lumOff val="60000"/>
          </a:schemeClr>
        </a:solidFill>
      </dgm:spPr>
      <dgm:t>
        <a:bodyPr/>
        <a:lstStyle/>
        <a:p>
          <a:endParaRPr lang="en-US"/>
        </a:p>
      </dgm:t>
    </dgm:pt>
    <dgm:pt modelId="{DF46AA51-00DB-480C-83BB-42B3A5AB7D23}">
      <dgm:prSet phldrT="[Text]" custT="1"/>
      <dgm:spPr>
        <a:solidFill>
          <a:schemeClr val="accent4"/>
        </a:solidFill>
      </dgm:spPr>
      <dgm:t>
        <a:bodyPr/>
        <a:lstStyle/>
        <a:p>
          <a:r>
            <a:rPr lang="en-US" sz="1800" dirty="0"/>
            <a:t>1,196</a:t>
          </a:r>
          <a:r>
            <a:rPr lang="en-US" sz="1400" dirty="0"/>
            <a:t> </a:t>
          </a:r>
          <a:r>
            <a:rPr lang="en-US" sz="1200" dirty="0"/>
            <a:t>minutes</a:t>
          </a:r>
        </a:p>
      </dgm:t>
    </dgm:pt>
    <dgm:pt modelId="{73B17348-464B-4AFD-B408-2ECDE549D801}" type="parTrans" cxnId="{CB02BC6D-E19E-44ED-85E3-E92FD096CCF2}">
      <dgm:prSet/>
      <dgm:spPr/>
      <dgm:t>
        <a:bodyPr/>
        <a:lstStyle/>
        <a:p>
          <a:endParaRPr lang="en-US"/>
        </a:p>
      </dgm:t>
    </dgm:pt>
    <dgm:pt modelId="{F22E9631-08E2-4D08-A1C2-6637AB576C7C}" type="sibTrans" cxnId="{CB02BC6D-E19E-44ED-85E3-E92FD096CCF2}">
      <dgm:prSet/>
      <dgm:spPr/>
      <dgm:t>
        <a:bodyPr/>
        <a:lstStyle/>
        <a:p>
          <a:endParaRPr lang="en-US"/>
        </a:p>
      </dgm:t>
    </dgm:pt>
    <dgm:pt modelId="{14EB91A3-895B-4D4C-BC95-80E0E801A90F}">
      <dgm:prSet phldrT="[Text]"/>
      <dgm:spPr>
        <a:solidFill>
          <a:schemeClr val="accent4"/>
        </a:solidFill>
      </dgm:spPr>
      <dgm:t>
        <a:bodyPr/>
        <a:lstStyle/>
        <a:p>
          <a:r>
            <a:rPr lang="en-US" dirty="0"/>
            <a:t>March</a:t>
          </a:r>
        </a:p>
      </dgm:t>
    </dgm:pt>
    <dgm:pt modelId="{2ECD278A-CE29-4B82-B868-81A6D235690B}" type="parTrans" cxnId="{05C90538-807D-46CA-A176-0B2097324FC5}">
      <dgm:prSet/>
      <dgm:spPr/>
      <dgm:t>
        <a:bodyPr/>
        <a:lstStyle/>
        <a:p>
          <a:endParaRPr lang="en-US"/>
        </a:p>
      </dgm:t>
    </dgm:pt>
    <dgm:pt modelId="{1A497AAA-08F7-4269-B9CA-618BBE0217E8}" type="sibTrans" cxnId="{05C90538-807D-46CA-A176-0B2097324FC5}">
      <dgm:prSet/>
      <dgm:spPr>
        <a:solidFill>
          <a:schemeClr val="accent4">
            <a:lumMod val="60000"/>
            <a:lumOff val="40000"/>
          </a:schemeClr>
        </a:solidFill>
      </dgm:spPr>
      <dgm:t>
        <a:bodyPr/>
        <a:lstStyle/>
        <a:p>
          <a:endParaRPr lang="en-US"/>
        </a:p>
      </dgm:t>
    </dgm:pt>
    <dgm:pt modelId="{D2C4632B-9AEF-45DE-A7D5-FF2726C4AE2E}" type="pres">
      <dgm:prSet presAssocID="{072264E3-C42B-47E9-A0C3-86B30FE5C860}" presName="linearFlow" presStyleCnt="0">
        <dgm:presLayoutVars>
          <dgm:dir/>
          <dgm:resizeHandles val="exact"/>
        </dgm:presLayoutVars>
      </dgm:prSet>
      <dgm:spPr/>
    </dgm:pt>
    <dgm:pt modelId="{9F023220-94DA-485D-ADA9-0B08850DD6F1}" type="pres">
      <dgm:prSet presAssocID="{14EB91A3-895B-4D4C-BC95-80E0E801A90F}" presName="node" presStyleLbl="node1" presStyleIdx="0" presStyleCnt="4">
        <dgm:presLayoutVars>
          <dgm:bulletEnabled val="1"/>
        </dgm:presLayoutVars>
      </dgm:prSet>
      <dgm:spPr/>
      <dgm:t>
        <a:bodyPr/>
        <a:lstStyle/>
        <a:p>
          <a:endParaRPr lang="en-US"/>
        </a:p>
      </dgm:t>
    </dgm:pt>
    <dgm:pt modelId="{F9636AE9-A031-4E67-AAC5-379006AC0866}" type="pres">
      <dgm:prSet presAssocID="{1A497AAA-08F7-4269-B9CA-618BBE0217E8}" presName="spacerL" presStyleCnt="0"/>
      <dgm:spPr/>
    </dgm:pt>
    <dgm:pt modelId="{7AD7F464-73CC-4CFC-A2C9-F2AA61D85C75}" type="pres">
      <dgm:prSet presAssocID="{1A497AAA-08F7-4269-B9CA-618BBE0217E8}" presName="sibTrans" presStyleLbl="sibTrans2D1" presStyleIdx="0" presStyleCnt="3"/>
      <dgm:spPr>
        <a:prstGeom prst="rightArrow">
          <a:avLst/>
        </a:prstGeom>
      </dgm:spPr>
      <dgm:t>
        <a:bodyPr/>
        <a:lstStyle/>
        <a:p>
          <a:endParaRPr lang="en-US"/>
        </a:p>
      </dgm:t>
    </dgm:pt>
    <dgm:pt modelId="{85DFB3B9-E091-4C1E-A8B3-8F3B62F2C4EB}" type="pres">
      <dgm:prSet presAssocID="{1A497AAA-08F7-4269-B9CA-618BBE0217E8}" presName="spacerR" presStyleCnt="0"/>
      <dgm:spPr/>
    </dgm:pt>
    <dgm:pt modelId="{6389B611-208A-4ACC-BA43-B2E7EE26B032}" type="pres">
      <dgm:prSet presAssocID="{3B6AB336-4CCC-4057-9394-AA13C5C14BD4}" presName="node" presStyleLbl="node1" presStyleIdx="1" presStyleCnt="4" custLinFactX="153460" custLinFactNeighborX="200000" custLinFactNeighborY="-3667">
        <dgm:presLayoutVars>
          <dgm:bulletEnabled val="1"/>
        </dgm:presLayoutVars>
      </dgm:prSet>
      <dgm:spPr/>
      <dgm:t>
        <a:bodyPr/>
        <a:lstStyle/>
        <a:p>
          <a:endParaRPr lang="en-US"/>
        </a:p>
      </dgm:t>
    </dgm:pt>
    <dgm:pt modelId="{5389290F-1AC6-4944-8E77-337C283320DF}" type="pres">
      <dgm:prSet presAssocID="{CD7775DB-15D2-4C0A-B90D-B8D6AA245B77}" presName="spacerL" presStyleCnt="0"/>
      <dgm:spPr/>
    </dgm:pt>
    <dgm:pt modelId="{9FDCDB66-7C14-476D-96EA-F3D09C32AFFC}" type="pres">
      <dgm:prSet presAssocID="{CD7775DB-15D2-4C0A-B90D-B8D6AA245B77}" presName="sibTrans" presStyleLbl="sibTrans2D1" presStyleIdx="1" presStyleCnt="3"/>
      <dgm:spPr>
        <a:prstGeom prst="mathMultiply">
          <a:avLst/>
        </a:prstGeom>
      </dgm:spPr>
      <dgm:t>
        <a:bodyPr/>
        <a:lstStyle/>
        <a:p>
          <a:endParaRPr lang="en-US"/>
        </a:p>
      </dgm:t>
    </dgm:pt>
    <dgm:pt modelId="{C3DE423F-86D4-4B1D-A261-BF0664966AC9}" type="pres">
      <dgm:prSet presAssocID="{CD7775DB-15D2-4C0A-B90D-B8D6AA245B77}" presName="spacerR" presStyleCnt="0"/>
      <dgm:spPr/>
    </dgm:pt>
    <dgm:pt modelId="{84710E44-2FB9-4DC0-9DAF-7EABADDE3CAE}" type="pres">
      <dgm:prSet presAssocID="{797F9A41-F4B4-4475-BA85-A88743676F50}" presName="node" presStyleLbl="node1" presStyleIdx="2" presStyleCnt="4" custLinFactX="-161525" custLinFactNeighborX="-200000" custLinFactNeighborY="-1315">
        <dgm:presLayoutVars>
          <dgm:bulletEnabled val="1"/>
        </dgm:presLayoutVars>
      </dgm:prSet>
      <dgm:spPr/>
      <dgm:t>
        <a:bodyPr/>
        <a:lstStyle/>
        <a:p>
          <a:endParaRPr lang="en-US"/>
        </a:p>
      </dgm:t>
    </dgm:pt>
    <dgm:pt modelId="{A869554C-220B-42E3-8888-A8264A230934}" type="pres">
      <dgm:prSet presAssocID="{71EBB6FD-981E-4466-AE76-CD6CADB65B6D}" presName="spacerL" presStyleCnt="0"/>
      <dgm:spPr/>
    </dgm:pt>
    <dgm:pt modelId="{F07EB13F-0AB9-4BC5-95A7-66406FB5921D}" type="pres">
      <dgm:prSet presAssocID="{71EBB6FD-981E-4466-AE76-CD6CADB65B6D}" presName="sibTrans" presStyleLbl="sibTrans2D1" presStyleIdx="2" presStyleCnt="3"/>
      <dgm:spPr/>
      <dgm:t>
        <a:bodyPr/>
        <a:lstStyle/>
        <a:p>
          <a:endParaRPr lang="en-US"/>
        </a:p>
      </dgm:t>
    </dgm:pt>
    <dgm:pt modelId="{04B34960-E3A0-427B-A952-6A3DCB6A59B8}" type="pres">
      <dgm:prSet presAssocID="{71EBB6FD-981E-4466-AE76-CD6CADB65B6D}" presName="spacerR" presStyleCnt="0"/>
      <dgm:spPr/>
    </dgm:pt>
    <dgm:pt modelId="{78DAF541-6035-4511-9805-42EA8355296D}" type="pres">
      <dgm:prSet presAssocID="{DF46AA51-00DB-480C-83BB-42B3A5AB7D23}" presName="node" presStyleLbl="node1" presStyleIdx="3" presStyleCnt="4">
        <dgm:presLayoutVars>
          <dgm:bulletEnabled val="1"/>
        </dgm:presLayoutVars>
      </dgm:prSet>
      <dgm:spPr/>
      <dgm:t>
        <a:bodyPr/>
        <a:lstStyle/>
        <a:p>
          <a:endParaRPr lang="en-US"/>
        </a:p>
      </dgm:t>
    </dgm:pt>
  </dgm:ptLst>
  <dgm:cxnLst>
    <dgm:cxn modelId="{9B746CDB-32DC-4A2A-82F5-9E52A58341E7}" type="presOf" srcId="{DF46AA51-00DB-480C-83BB-42B3A5AB7D23}" destId="{78DAF541-6035-4511-9805-42EA8355296D}" srcOrd="0" destOrd="0" presId="urn:microsoft.com/office/officeart/2005/8/layout/equation1"/>
    <dgm:cxn modelId="{CB02BC6D-E19E-44ED-85E3-E92FD096CCF2}" srcId="{072264E3-C42B-47E9-A0C3-86B30FE5C860}" destId="{DF46AA51-00DB-480C-83BB-42B3A5AB7D23}" srcOrd="3" destOrd="0" parTransId="{73B17348-464B-4AFD-B408-2ECDE549D801}" sibTransId="{F22E9631-08E2-4D08-A1C2-6637AB576C7C}"/>
    <dgm:cxn modelId="{84E70CA5-C81D-400C-97D2-CC1673007DBC}" type="presOf" srcId="{14EB91A3-895B-4D4C-BC95-80E0E801A90F}" destId="{9F023220-94DA-485D-ADA9-0B08850DD6F1}" srcOrd="0" destOrd="0" presId="urn:microsoft.com/office/officeart/2005/8/layout/equation1"/>
    <dgm:cxn modelId="{5DE65ABC-FB82-4712-B647-96FA3BC000AD}" type="presOf" srcId="{71EBB6FD-981E-4466-AE76-CD6CADB65B6D}" destId="{F07EB13F-0AB9-4BC5-95A7-66406FB5921D}" srcOrd="0" destOrd="0" presId="urn:microsoft.com/office/officeart/2005/8/layout/equation1"/>
    <dgm:cxn modelId="{AC5F943F-B2AE-43F1-9D15-8A3AA9F28D12}" type="presOf" srcId="{072264E3-C42B-47E9-A0C3-86B30FE5C860}" destId="{D2C4632B-9AEF-45DE-A7D5-FF2726C4AE2E}" srcOrd="0" destOrd="0" presId="urn:microsoft.com/office/officeart/2005/8/layout/equation1"/>
    <dgm:cxn modelId="{6BD18D6A-E255-48BD-92C1-F554192C62B2}" type="presOf" srcId="{1A497AAA-08F7-4269-B9CA-618BBE0217E8}" destId="{7AD7F464-73CC-4CFC-A2C9-F2AA61D85C75}" srcOrd="0" destOrd="0" presId="urn:microsoft.com/office/officeart/2005/8/layout/equation1"/>
    <dgm:cxn modelId="{A35C49F7-D3A4-4955-9622-1F2AF38B52E2}" type="presOf" srcId="{797F9A41-F4B4-4475-BA85-A88743676F50}" destId="{84710E44-2FB9-4DC0-9DAF-7EABADDE3CAE}" srcOrd="0" destOrd="0" presId="urn:microsoft.com/office/officeart/2005/8/layout/equation1"/>
    <dgm:cxn modelId="{5345F65D-99A3-4C02-9B93-ECA8699E0EE9}" type="presOf" srcId="{CD7775DB-15D2-4C0A-B90D-B8D6AA245B77}" destId="{9FDCDB66-7C14-476D-96EA-F3D09C32AFFC}" srcOrd="0" destOrd="0" presId="urn:microsoft.com/office/officeart/2005/8/layout/equation1"/>
    <dgm:cxn modelId="{62E8AC14-67FE-4BD8-AB51-4AF00314193B}" srcId="{072264E3-C42B-47E9-A0C3-86B30FE5C860}" destId="{797F9A41-F4B4-4475-BA85-A88743676F50}" srcOrd="2" destOrd="0" parTransId="{889D8D54-43E3-4642-8CAE-ACC5D318B48D}" sibTransId="{71EBB6FD-981E-4466-AE76-CD6CADB65B6D}"/>
    <dgm:cxn modelId="{05C90538-807D-46CA-A176-0B2097324FC5}" srcId="{072264E3-C42B-47E9-A0C3-86B30FE5C860}" destId="{14EB91A3-895B-4D4C-BC95-80E0E801A90F}" srcOrd="0" destOrd="0" parTransId="{2ECD278A-CE29-4B82-B868-81A6D235690B}" sibTransId="{1A497AAA-08F7-4269-B9CA-618BBE0217E8}"/>
    <dgm:cxn modelId="{D1432CC4-6A40-45FC-880D-41357BEB4284}" srcId="{072264E3-C42B-47E9-A0C3-86B30FE5C860}" destId="{3B6AB336-4CCC-4057-9394-AA13C5C14BD4}" srcOrd="1" destOrd="0" parTransId="{B08A6C62-C637-4EF7-9661-112DC251B3C6}" sibTransId="{CD7775DB-15D2-4C0A-B90D-B8D6AA245B77}"/>
    <dgm:cxn modelId="{97EAA379-01C7-4B8A-9B80-0767EF2FB95A}" type="presOf" srcId="{3B6AB336-4CCC-4057-9394-AA13C5C14BD4}" destId="{6389B611-208A-4ACC-BA43-B2E7EE26B032}" srcOrd="0" destOrd="0" presId="urn:microsoft.com/office/officeart/2005/8/layout/equation1"/>
    <dgm:cxn modelId="{6B67DF5A-4B9C-4286-BF5C-3C62F2AE1371}" type="presParOf" srcId="{D2C4632B-9AEF-45DE-A7D5-FF2726C4AE2E}" destId="{9F023220-94DA-485D-ADA9-0B08850DD6F1}" srcOrd="0" destOrd="0" presId="urn:microsoft.com/office/officeart/2005/8/layout/equation1"/>
    <dgm:cxn modelId="{280B33DF-06BD-42A0-99C2-87C6DFF39641}" type="presParOf" srcId="{D2C4632B-9AEF-45DE-A7D5-FF2726C4AE2E}" destId="{F9636AE9-A031-4E67-AAC5-379006AC0866}" srcOrd="1" destOrd="0" presId="urn:microsoft.com/office/officeart/2005/8/layout/equation1"/>
    <dgm:cxn modelId="{6C16F110-95A9-44F1-97DF-726DA972605E}" type="presParOf" srcId="{D2C4632B-9AEF-45DE-A7D5-FF2726C4AE2E}" destId="{7AD7F464-73CC-4CFC-A2C9-F2AA61D85C75}" srcOrd="2" destOrd="0" presId="urn:microsoft.com/office/officeart/2005/8/layout/equation1"/>
    <dgm:cxn modelId="{19F13C25-A670-4C56-BE07-2F2A6EF2F655}" type="presParOf" srcId="{D2C4632B-9AEF-45DE-A7D5-FF2726C4AE2E}" destId="{85DFB3B9-E091-4C1E-A8B3-8F3B62F2C4EB}" srcOrd="3" destOrd="0" presId="urn:microsoft.com/office/officeart/2005/8/layout/equation1"/>
    <dgm:cxn modelId="{A28E5C57-2DEE-4D62-ABA7-0906106B1253}" type="presParOf" srcId="{D2C4632B-9AEF-45DE-A7D5-FF2726C4AE2E}" destId="{6389B611-208A-4ACC-BA43-B2E7EE26B032}" srcOrd="4" destOrd="0" presId="urn:microsoft.com/office/officeart/2005/8/layout/equation1"/>
    <dgm:cxn modelId="{EFC93500-BE2C-4DED-96D5-6E67289ED231}" type="presParOf" srcId="{D2C4632B-9AEF-45DE-A7D5-FF2726C4AE2E}" destId="{5389290F-1AC6-4944-8E77-337C283320DF}" srcOrd="5" destOrd="0" presId="urn:microsoft.com/office/officeart/2005/8/layout/equation1"/>
    <dgm:cxn modelId="{1FBE1555-6521-4DD4-9D6C-EF908B233F97}" type="presParOf" srcId="{D2C4632B-9AEF-45DE-A7D5-FF2726C4AE2E}" destId="{9FDCDB66-7C14-476D-96EA-F3D09C32AFFC}" srcOrd="6" destOrd="0" presId="urn:microsoft.com/office/officeart/2005/8/layout/equation1"/>
    <dgm:cxn modelId="{2F3E1EE4-7154-4B9D-A736-DD92D9B4F953}" type="presParOf" srcId="{D2C4632B-9AEF-45DE-A7D5-FF2726C4AE2E}" destId="{C3DE423F-86D4-4B1D-A261-BF0664966AC9}" srcOrd="7" destOrd="0" presId="urn:microsoft.com/office/officeart/2005/8/layout/equation1"/>
    <dgm:cxn modelId="{C845572C-AF57-460A-8C75-073B7CDFFA79}" type="presParOf" srcId="{D2C4632B-9AEF-45DE-A7D5-FF2726C4AE2E}" destId="{84710E44-2FB9-4DC0-9DAF-7EABADDE3CAE}" srcOrd="8" destOrd="0" presId="urn:microsoft.com/office/officeart/2005/8/layout/equation1"/>
    <dgm:cxn modelId="{543D7DAA-4D02-405B-B016-D99E08C5FB7D}" type="presParOf" srcId="{D2C4632B-9AEF-45DE-A7D5-FF2726C4AE2E}" destId="{A869554C-220B-42E3-8888-A8264A230934}" srcOrd="9" destOrd="0" presId="urn:microsoft.com/office/officeart/2005/8/layout/equation1"/>
    <dgm:cxn modelId="{1B44DCA8-83F1-4FB7-89A1-A5DEC977CB84}" type="presParOf" srcId="{D2C4632B-9AEF-45DE-A7D5-FF2726C4AE2E}" destId="{F07EB13F-0AB9-4BC5-95A7-66406FB5921D}" srcOrd="10" destOrd="0" presId="urn:microsoft.com/office/officeart/2005/8/layout/equation1"/>
    <dgm:cxn modelId="{10DACA56-D3C5-45FE-948E-88BB645EC616}" type="presParOf" srcId="{D2C4632B-9AEF-45DE-A7D5-FF2726C4AE2E}" destId="{04B34960-E3A0-427B-A952-6A3DCB6A59B8}" srcOrd="11" destOrd="0" presId="urn:microsoft.com/office/officeart/2005/8/layout/equation1"/>
    <dgm:cxn modelId="{AF8C6AC5-A3DD-460C-B10A-7CC8A3ED4418}" type="presParOf" srcId="{D2C4632B-9AEF-45DE-A7D5-FF2726C4AE2E}" destId="{78DAF541-6035-4511-9805-42EA8355296D}" srcOrd="12" destOrd="0" presId="urn:microsoft.com/office/officeart/2005/8/layout/equati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5">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drawing1.xml><?xml version="1.0" encoding="utf-8"?>
<c:userShapes xmlns:c="http://schemas.openxmlformats.org/drawingml/2006/chart">
  <cdr:relSizeAnchor xmlns:cdr="http://schemas.openxmlformats.org/drawingml/2006/chartDrawing">
    <cdr:from>
      <cdr:x>0.77013</cdr:x>
      <cdr:y>0.35202</cdr:y>
    </cdr:from>
    <cdr:to>
      <cdr:x>0.83262</cdr:x>
      <cdr:y>0.52225</cdr:y>
    </cdr:to>
    <cdr:sp macro="" textlink="">
      <cdr:nvSpPr>
        <cdr:cNvPr id="2" name="Down Arrow 1"/>
        <cdr:cNvSpPr/>
      </cdr:nvSpPr>
      <cdr:spPr>
        <a:xfrm xmlns:a="http://schemas.openxmlformats.org/drawingml/2006/main" rot="2426561">
          <a:off x="9386278" y="2930049"/>
          <a:ext cx="761645" cy="1416906"/>
        </a:xfrm>
        <a:prstGeom xmlns:a="http://schemas.openxmlformats.org/drawingml/2006/main" prst="downArrow">
          <a:avLst>
            <a:gd name="adj1" fmla="val 29464"/>
            <a:gd name="adj2" fmla="val 50000"/>
          </a:avLst>
        </a:prstGeom>
        <a:solidFill xmlns:a="http://schemas.openxmlformats.org/drawingml/2006/main">
          <a:schemeClr val="accent4">
            <a:lumMod val="60000"/>
            <a:lumOff val="40000"/>
          </a:schemeClr>
        </a:solidFill>
        <a:ln xmlns:a="http://schemas.openxmlformats.org/drawingml/2006/main">
          <a:solidFill>
            <a:schemeClr val="accent4">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solidFill>
              <a:srgbClr val="FF0000"/>
            </a:solidFill>
          </a:endParaRPr>
        </a:p>
      </cdr:txBody>
    </cdr:sp>
  </cdr:relSizeAnchor>
  <cdr:relSizeAnchor xmlns:cdr="http://schemas.openxmlformats.org/drawingml/2006/chartDrawing">
    <cdr:from>
      <cdr:x>0.16672</cdr:x>
      <cdr:y>0.78092</cdr:y>
    </cdr:from>
    <cdr:to>
      <cdr:x>0.7939</cdr:x>
      <cdr:y>0.83499</cdr:y>
    </cdr:to>
    <cdr:sp macro="" textlink="">
      <cdr:nvSpPr>
        <cdr:cNvPr id="3" name="TextBox 2"/>
        <cdr:cNvSpPr txBox="1"/>
      </cdr:nvSpPr>
      <cdr:spPr>
        <a:xfrm xmlns:a="http://schemas.openxmlformats.org/drawingml/2006/main">
          <a:off x="1600200" y="5334000"/>
          <a:ext cx="6019800" cy="369332"/>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Helvetica Neue"/>
            </a:rPr>
            <a:t>Campus A	          Campus B	                     Campus C	    Campus D	               Campus E</a:t>
          </a:r>
        </a:p>
        <a:p xmlns:a="http://schemas.openxmlformats.org/drawingml/2006/main">
          <a:endParaRPr lang="en-US" sz="900" dirty="0">
            <a:latin typeface="Helvetica Neue"/>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59196C95-710D-4E59-9A5A-6725F3AC81D5}" type="datetimeFigureOut">
              <a:rPr lang="en-US" smtClean="0"/>
              <a:pPr/>
              <a:t>5/10/2017</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4BED6515-A81A-49DC-B6CA-5A168D3F4716}" type="slidenum">
              <a:rPr lang="en-US" smtClean="0"/>
              <a:pPr/>
              <a:t>‹#›</a:t>
            </a:fld>
            <a:endParaRPr lang="en-US" dirty="0"/>
          </a:p>
        </p:txBody>
      </p:sp>
    </p:spTree>
    <p:extLst>
      <p:ext uri="{BB962C8B-B14F-4D97-AF65-F5344CB8AC3E}">
        <p14:creationId xmlns:p14="http://schemas.microsoft.com/office/powerpoint/2010/main" val="143079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3856FD82-2A9C-4A7D-B44C-020C93764102}" type="datetimeFigureOut">
              <a:rPr lang="en-US" smtClean="0"/>
              <a:pPr/>
              <a:t>5/10/2017</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FF5F8915-6B7D-471A-AC5B-A5290E439C79}" type="slidenum">
              <a:rPr lang="en-US" smtClean="0"/>
              <a:pPr/>
              <a:t>‹#›</a:t>
            </a:fld>
            <a:endParaRPr lang="en-US" dirty="0"/>
          </a:p>
        </p:txBody>
      </p:sp>
    </p:spTree>
    <p:extLst>
      <p:ext uri="{BB962C8B-B14F-4D97-AF65-F5344CB8AC3E}">
        <p14:creationId xmlns:p14="http://schemas.microsoft.com/office/powerpoint/2010/main" val="1065519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IAQschools@epa.gov"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a:xfrm>
            <a:off x="1130300" y="698500"/>
            <a:ext cx="4598988" cy="3451225"/>
          </a:xfrm>
          <a:ln/>
        </p:spPr>
      </p:sp>
      <p:sp>
        <p:nvSpPr>
          <p:cNvPr id="53250" name="Rectangle 3"/>
          <p:cNvSpPr>
            <a:spLocks noGrp="1"/>
          </p:cNvSpPr>
          <p:nvPr>
            <p:ph type="body" idx="1"/>
          </p:nvPr>
        </p:nvSpPr>
        <p:spPr>
          <a:noFill/>
          <a:ln/>
        </p:spPr>
        <p:txBody>
          <a:bodyPr/>
          <a:lstStyle/>
          <a:p>
            <a:pPr marL="458252" lvl="1" defTabSz="916503"/>
            <a:r>
              <a:rPr lang="en-US" dirty="0" smtClean="0">
                <a:latin typeface="Arial" charset="0"/>
              </a:rPr>
              <a:t>Welcome</a:t>
            </a:r>
            <a:r>
              <a:rPr lang="en-US" baseline="0" dirty="0" smtClean="0">
                <a:latin typeface="Arial" charset="0"/>
              </a:rPr>
              <a:t> to the webinar Using Data to Drive Buy-and Funding to Reduce Asthma Triggers: The Value Proposition of School IAQ Management.  My name is Tracy Washington Enger, I am with the Indoor Environments Division of the US EPA and I have the pleasure of serving as your facilitator.</a:t>
            </a:r>
            <a:endParaRPr lang="en-US" dirty="0" smtClean="0">
              <a:latin typeface="Arial" charset="0"/>
            </a:endParaRPr>
          </a:p>
          <a:p>
            <a:pPr lvl="1" eaLnBrk="1" hangingPunct="1"/>
            <a:endParaRPr lang="en-US" dirty="0">
              <a:latin typeface="Arial" charset="0"/>
            </a:endParaRPr>
          </a:p>
        </p:txBody>
      </p:sp>
    </p:spTree>
    <p:extLst>
      <p:ext uri="{BB962C8B-B14F-4D97-AF65-F5344CB8AC3E}">
        <p14:creationId xmlns:p14="http://schemas.microsoft.com/office/powerpoint/2010/main" val="390062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In addition to the Framework, the Action Kit offers seven technical solutions.  Successfully</a:t>
            </a:r>
            <a:r>
              <a:rPr lang="en-US" sz="1100" baseline="0" dirty="0" smtClean="0">
                <a:latin typeface="Arial" panose="020B0604020202020204" pitchFamily="34" charset="0"/>
                <a:cs typeface="Arial" panose="020B0604020202020204" pitchFamily="34" charset="0"/>
              </a:rPr>
              <a:t> controlling asthma in the indoor environment requires incorporating all of these areas into your plan. When you are looking for return on investment, this is the ideal place to identify activities that will give you the most bang for the buck.</a:t>
            </a:r>
            <a:endParaRPr lang="en-US" sz="11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3CBF15-ABE5-4606-9D22-198DEB0F5045}" type="slidenum">
              <a:rPr lang="en-US" smtClean="0"/>
              <a:pPr/>
              <a:t>10</a:t>
            </a:fld>
            <a:endParaRPr lang="en-US" dirty="0"/>
          </a:p>
        </p:txBody>
      </p:sp>
    </p:spTree>
    <p:extLst>
      <p:ext uri="{BB962C8B-B14F-4D97-AF65-F5344CB8AC3E}">
        <p14:creationId xmlns:p14="http://schemas.microsoft.com/office/powerpoint/2010/main" val="229806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t>
            </a:r>
            <a:r>
              <a:rPr lang="en-US" dirty="0" smtClean="0"/>
              <a:t>Making the</a:t>
            </a:r>
            <a:r>
              <a:rPr lang="en-US" baseline="0" dirty="0" smtClean="0"/>
              <a:t> case for investing in managing the indoor environment, it is critical to convey the role IAQ plays in creating a  healthy schools environment and the subsequent impact that healthy indoor environments have on the health of occupants, the ability of students to learn and teachers to instruct, and practical and  financial considerations for maintaining the physical environment.  The key to using this strong business case to gain buy in and secure funding for your IAQ program lies in the ability to communicate the benefits using a language that generates support.</a:t>
            </a:r>
            <a:endParaRPr lang="en-US" dirty="0"/>
          </a:p>
        </p:txBody>
      </p:sp>
      <p:sp>
        <p:nvSpPr>
          <p:cNvPr id="4" name="Slide Number Placeholder 3"/>
          <p:cNvSpPr>
            <a:spLocks noGrp="1"/>
          </p:cNvSpPr>
          <p:nvPr>
            <p:ph type="sldNum" sz="quarter" idx="10"/>
          </p:nvPr>
        </p:nvSpPr>
        <p:spPr/>
        <p:txBody>
          <a:bodyPr/>
          <a:lstStyle/>
          <a:p>
            <a:fld id="{383CBF15-ABE5-4606-9D22-198DEB0F5045}" type="slidenum">
              <a:rPr lang="en-US" smtClean="0"/>
              <a:pPr/>
              <a:t>11</a:t>
            </a:fld>
            <a:endParaRPr lang="en-US" dirty="0"/>
          </a:p>
        </p:txBody>
      </p:sp>
    </p:spTree>
    <p:extLst>
      <p:ext uri="{BB962C8B-B14F-4D97-AF65-F5344CB8AC3E}">
        <p14:creationId xmlns:p14="http://schemas.microsoft.com/office/powerpoint/2010/main" val="291273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condition of the indoor environment in schools has a direct impact on health and performance outcomes for both students and staff. Although most schools are working hard to provide a safe and healthy learning environment for students and staff, there are times when a focused pitch is needed to help make the case for a specific action or program to a target audience </a:t>
            </a:r>
            <a:r>
              <a:rPr lang="en-US" sz="1200" kern="1200" baseline="0" dirty="0" smtClean="0">
                <a:solidFill>
                  <a:schemeClr val="tx1"/>
                </a:solidFill>
                <a:effectLst/>
                <a:latin typeface="+mn-lt"/>
                <a:ea typeface="+mn-ea"/>
                <a:cs typeface="+mn-cs"/>
              </a:rPr>
              <a:t> that might include the </a:t>
            </a:r>
            <a:r>
              <a:rPr lang="en-US" sz="1200" kern="1200" dirty="0" smtClean="0">
                <a:solidFill>
                  <a:schemeClr val="tx1"/>
                </a:solidFill>
                <a:effectLst/>
                <a:latin typeface="+mn-lt"/>
                <a:ea typeface="+mn-ea"/>
                <a:cs typeface="+mn-cs"/>
              </a:rPr>
              <a:t>superintendent, school board, teachers, or, facility director, Your value proposition statement is your elevator pitch for describing the benefits of your program. The purpose of your statement is to quickly demonstrate to your target audience that your proposed activities are critical and worth funding/supporting. </a:t>
            </a:r>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12</a:t>
            </a:fld>
            <a:endParaRPr lang="en-US" dirty="0"/>
          </a:p>
        </p:txBody>
      </p:sp>
    </p:spTree>
    <p:extLst>
      <p:ext uri="{BB962C8B-B14F-4D97-AF65-F5344CB8AC3E}">
        <p14:creationId xmlns:p14="http://schemas.microsoft.com/office/powerpoint/2010/main" val="4249040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Value Proposition</a:t>
            </a:r>
            <a:r>
              <a:rPr lang="en-US" baseline="0" dirty="0" smtClean="0"/>
              <a:t> for IAQ and Asthma management is a simple declaration of the investments you program requires, the results your program will produce and the bountiful benefits your program will deliver.</a:t>
            </a:r>
          </a:p>
          <a:p>
            <a:endParaRPr lang="en-US" baseline="0" dirty="0" smtClean="0"/>
          </a:p>
          <a:p>
            <a:r>
              <a:rPr lang="en-US" baseline="0" dirty="0" smtClean="0"/>
              <a:t>Think of your Value Proposition as making a sensible and reasonable request in exchange for an amazing offer that no one in their right mind would refuse.  During this webinar you will hear some of these irresistible offers from our speakers.</a:t>
            </a:r>
            <a:endParaRPr lang="en-US" dirty="0" smtClean="0"/>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13</a:t>
            </a:fld>
            <a:endParaRPr lang="en-US" dirty="0"/>
          </a:p>
        </p:txBody>
      </p:sp>
    </p:spTree>
    <p:extLst>
      <p:ext uri="{BB962C8B-B14F-4D97-AF65-F5344CB8AC3E}">
        <p14:creationId xmlns:p14="http://schemas.microsoft.com/office/powerpoint/2010/main" val="859653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While</a:t>
            </a:r>
            <a:r>
              <a:rPr lang="en-US" baseline="0" dirty="0" smtClean="0"/>
              <a:t> on the surface the Value Proposition may appear daunting, </a:t>
            </a:r>
            <a:r>
              <a:rPr lang="en-US" dirty="0" smtClean="0"/>
              <a:t>There is a process</a:t>
            </a:r>
            <a:r>
              <a:rPr lang="en-US" baseline="0" dirty="0" smtClean="0"/>
              <a:t> behind developing a successfully compelling Value Proposition.  The IAQ Tools for Schools Program has developed a Value Proposition Worksheet that takes you through the process step by step.  This worksheet can be used at any stage of you program. Whether you are looking for support to launch a new program and get it off to a great start, or to expand, enhance or replicate an existing program, The Value Proposition worksheet is the tool you need to design, refine and align your program to the needs of your audience.</a:t>
            </a:r>
            <a:endParaRPr lang="en-US" dirty="0" smtClean="0"/>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14</a:t>
            </a:fld>
            <a:endParaRPr lang="en-US" dirty="0"/>
          </a:p>
        </p:txBody>
      </p:sp>
    </p:spTree>
    <p:extLst>
      <p:ext uri="{BB962C8B-B14F-4D97-AF65-F5344CB8AC3E}">
        <p14:creationId xmlns:p14="http://schemas.microsoft.com/office/powerpoint/2010/main" val="197696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Value Proposition Worksheet will allow you to think systematically and comprehensively about your IAQ and Asthma projects, plans and programs and about the value they provide for different stakeholders. Think about who you are serving, who are beneficiaries of your work. Remember that improving IAQ impacts more than just the students and staff with asthma. What are your investments, remembering to go beyond budget and consider things like staff time spent, as well. This is where we have to develop an enterprise mindset. I am shocked by how often people who are running successful, mature IAQ and asthma programs undersell themselves because they have no idea of their costs. You can not make a valid case for your benefits, savings and value if you don’t know your costs.  When it comes to designing and describing activities, use the IAQ Framework and Technical Solutions to identity the activities that are proven to be effective in meeting your desired outcomes. </a:t>
            </a:r>
            <a:endParaRPr lang="en-US" b="1"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15</a:t>
            </a:fld>
            <a:endParaRPr lang="en-US" dirty="0"/>
          </a:p>
        </p:txBody>
      </p:sp>
    </p:spTree>
    <p:extLst>
      <p:ext uri="{BB962C8B-B14F-4D97-AF65-F5344CB8AC3E}">
        <p14:creationId xmlns:p14="http://schemas.microsoft.com/office/powerpoint/2010/main" val="1584623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a:t>
            </a:r>
            <a:r>
              <a:rPr lang="en-US" b="1" baseline="0" dirty="0" smtClean="0"/>
              <a:t> Evaluation Key Driver combined with the Outputs, Outcomes and Impact sections of the Value Proposition worksheet will help you measure, track, document and describe what your program accomplishes, what difference it makes, and why it matters to your stakeholders.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Our featured speakers will further illustrate how to translate your program successes into the language of the Value Proposition. </a:t>
            </a:r>
            <a:endParaRPr lang="en-US" b="1" baseline="0"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16</a:t>
            </a:fld>
            <a:endParaRPr lang="en-US" dirty="0"/>
          </a:p>
        </p:txBody>
      </p:sp>
    </p:spTree>
    <p:extLst>
      <p:ext uri="{BB962C8B-B14F-4D97-AF65-F5344CB8AC3E}">
        <p14:creationId xmlns:p14="http://schemas.microsoft.com/office/powerpoint/2010/main" val="1920086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Join me</a:t>
            </a:r>
            <a:r>
              <a:rPr lang="en-US" sz="1200" kern="1200" baseline="0" dirty="0" smtClean="0">
                <a:solidFill>
                  <a:schemeClr val="tx1"/>
                </a:solidFill>
                <a:effectLst/>
                <a:latin typeface="+mn-lt"/>
                <a:ea typeface="+mn-ea"/>
                <a:cs typeface="+mn-cs"/>
              </a:rPr>
              <a:t> in welcoming </a:t>
            </a:r>
            <a:r>
              <a:rPr lang="en-US" sz="1200" kern="1200" dirty="0" smtClean="0">
                <a:solidFill>
                  <a:schemeClr val="tx1"/>
                </a:solidFill>
                <a:effectLst/>
                <a:latin typeface="+mn-lt"/>
                <a:ea typeface="+mn-ea"/>
                <a:cs typeface="+mn-cs"/>
              </a:rPr>
              <a:t>Anne Kelsey Lamb is the Director of RAMP</a:t>
            </a:r>
            <a:r>
              <a:rPr lang="en-US" sz="1200" kern="1200" baseline="0" dirty="0" smtClean="0">
                <a:solidFill>
                  <a:schemeClr val="tx1"/>
                </a:solidFill>
                <a:effectLst/>
                <a:latin typeface="+mn-lt"/>
                <a:ea typeface="+mn-ea"/>
                <a:cs typeface="+mn-cs"/>
              </a:rPr>
              <a:t> the Regional Asthma Management and Prevention Program</a:t>
            </a:r>
            <a:r>
              <a:rPr lang="en-US" sz="1200" kern="1200" dirty="0" smtClean="0">
                <a:solidFill>
                  <a:schemeClr val="tx1"/>
                </a:solidFill>
                <a:effectLst/>
                <a:latin typeface="+mn-lt"/>
                <a:ea typeface="+mn-ea"/>
                <a:cs typeface="+mn-cs"/>
              </a:rPr>
              <a:t>. Serving as the Director since 2002, Anne provides overall strategic guidance in working toward the organization’s vision and mission, ensuring a highly effective organization and innovative, successful programs. With a strong interest in both chronic illness and social inequities, she leads all components of the organization’s efforts to reduce the burden of asthma including: technical assistance to community-based asthma coalitions; the provision of a clearinghouse of information on asthma;, convening groups to facilitate networks and capacity-building; and creating change through policy advocacy. Anne is a graduate of Bowdoin College and received a Master’s degree in Public Health from the University of Michigan.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17</a:t>
            </a:fld>
            <a:endParaRPr lang="en-US" dirty="0"/>
          </a:p>
        </p:txBody>
      </p:sp>
    </p:spTree>
    <p:extLst>
      <p:ext uri="{BB962C8B-B14F-4D97-AF65-F5344CB8AC3E}">
        <p14:creationId xmlns:p14="http://schemas.microsoft.com/office/powerpoint/2010/main" val="3898148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RAMP works to reduce the burden of asthma through a broad and comprehensive approach that ranges from clinical management to environmental protection. We are particularly concerned about asthma disparities and focus much of our work on the social and environmental inequities that contribute to those disparities. </a:t>
            </a:r>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18</a:t>
            </a:fld>
            <a:endParaRPr lang="en-US">
              <a:solidFill>
                <a:prstClr val="black"/>
              </a:solidFill>
            </a:endParaRPr>
          </a:p>
        </p:txBody>
      </p:sp>
    </p:spTree>
    <p:extLst>
      <p:ext uri="{BB962C8B-B14F-4D97-AF65-F5344CB8AC3E}">
        <p14:creationId xmlns:p14="http://schemas.microsoft.com/office/powerpoint/2010/main" val="239529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2,315 SBHCs throughout the country serving an ethnically-diverse population of more than 2 million children, primarily in low-income areas. Nearly 90% of these SBHCs offer chronic disease management, including asthma. Research shows that SBHCs are already leaders in the clinical management of asthma. </a:t>
            </a:r>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19</a:t>
            </a:fld>
            <a:endParaRPr lang="en-US">
              <a:solidFill>
                <a:prstClr val="black"/>
              </a:solidFill>
            </a:endParaRPr>
          </a:p>
        </p:txBody>
      </p:sp>
    </p:spTree>
    <p:extLst>
      <p:ext uri="{BB962C8B-B14F-4D97-AF65-F5344CB8AC3E}">
        <p14:creationId xmlns:p14="http://schemas.microsoft.com/office/powerpoint/2010/main" val="902101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kern="1200" baseline="0" dirty="0" smtClean="0">
                <a:solidFill>
                  <a:schemeClr val="tx1"/>
                </a:solidFill>
                <a:effectLst/>
                <a:latin typeface="Arial" panose="020B0604020202020204" pitchFamily="34" charset="0"/>
                <a:ea typeface="+mn-ea"/>
                <a:cs typeface="Arial" panose="020B0604020202020204" pitchFamily="34" charset="0"/>
              </a:rPr>
              <a:t>Tracy:  This webinar is one of an on-going series that was developed to address the specific areas school stakeholders in our network have committed to actively addressing in order to achieve dramatic results in health, academic and building performance.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kern="1200" baseline="0" dirty="0" smtClean="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Arial" panose="020B0604020202020204" pitchFamily="34" charset="0"/>
                <a:ea typeface="+mn-ea"/>
                <a:cs typeface="Arial" panose="020B0604020202020204" pitchFamily="34" charset="0"/>
              </a:rPr>
              <a:t>You</a:t>
            </a:r>
            <a:r>
              <a:rPr lang="en-US" sz="1100" b="1" kern="1200" baseline="0" dirty="0" smtClean="0">
                <a:solidFill>
                  <a:schemeClr val="tx1"/>
                </a:solidFill>
                <a:effectLst/>
                <a:latin typeface="Arial" panose="020B0604020202020204" pitchFamily="34" charset="0"/>
                <a:ea typeface="+mn-ea"/>
                <a:cs typeface="Arial" panose="020B0604020202020204" pitchFamily="34" charset="0"/>
              </a:rPr>
              <a:t> will have the opportunity to g</a:t>
            </a:r>
            <a:r>
              <a:rPr lang="en-US" sz="1100" b="1" kern="1200" dirty="0" smtClean="0">
                <a:solidFill>
                  <a:schemeClr val="tx1"/>
                </a:solidFill>
                <a:effectLst/>
                <a:latin typeface="Arial" panose="020B0604020202020204" pitchFamily="34" charset="0"/>
                <a:ea typeface="+mn-ea"/>
                <a:cs typeface="Arial" panose="020B0604020202020204" pitchFamily="34" charset="0"/>
              </a:rPr>
              <a:t>ain recognition</a:t>
            </a:r>
            <a:r>
              <a:rPr lang="en-US" sz="1100" kern="1200" dirty="0" smtClean="0">
                <a:solidFill>
                  <a:schemeClr val="tx1"/>
                </a:solidFill>
                <a:effectLst/>
                <a:latin typeface="Arial" panose="020B0604020202020204" pitchFamily="34" charset="0"/>
                <a:ea typeface="+mn-ea"/>
                <a:cs typeface="Arial" panose="020B0604020202020204" pitchFamily="34" charset="0"/>
              </a:rPr>
              <a:t> for your knowledge acquisition and commitment to action through certificates of completion after completing</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the evaluation </a:t>
            </a:r>
            <a:r>
              <a:rPr lang="en-US" sz="1100" kern="1200" dirty="0" smtClean="0">
                <a:solidFill>
                  <a:schemeClr val="tx1"/>
                </a:solidFill>
                <a:effectLst/>
                <a:latin typeface="Arial" panose="020B0604020202020204" pitchFamily="34" charset="0"/>
                <a:ea typeface="+mn-ea"/>
                <a:cs typeface="Arial" panose="020B0604020202020204" pitchFamily="34" charset="0"/>
              </a:rPr>
              <a:t>for each training. </a:t>
            </a:r>
            <a:endParaRPr lang="en-US"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2427A301-ACD6-4C3C-8A97-156996A28E8C}"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814490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lvl="0"/>
            <a:r>
              <a:rPr lang="en-US" dirty="0"/>
              <a:t>There is also an opportunity for SBHCs to also be leaders in managing the environmental factors that make asthma worse. Even children with the best medically managed asthma will continue to suffer from asthma attacks if their home, school, and outdoor environments contain environmental asthma triggers.</a:t>
            </a:r>
            <a:r>
              <a:rPr lang="en-US" sz="1400" dirty="0"/>
              <a:t> </a:t>
            </a:r>
          </a:p>
          <a:p>
            <a:pPr lvl="0"/>
            <a:endParaRPr lang="en-US" sz="1400" dirty="0"/>
          </a:p>
          <a:p>
            <a:pPr lvl="0"/>
            <a:r>
              <a:rPr lang="en-US" dirty="0"/>
              <a:t>So, RAMP and our partners at the CSBHA and National SBHA have been working to increase engagement of SBHCs in the environmental management of asthma. </a:t>
            </a:r>
            <a:endParaRPr lang="en-US" altLang="en-US" dirty="0"/>
          </a:p>
        </p:txBody>
      </p:sp>
      <p:sp>
        <p:nvSpPr>
          <p:cNvPr id="51204"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43645" indent="-286017">
              <a:defRPr sz="2400">
                <a:solidFill>
                  <a:schemeClr val="tx1"/>
                </a:solidFill>
                <a:latin typeface="Arial" charset="0"/>
                <a:ea typeface="ＭＳ Ｐゴシック" pitchFamily="1" charset="-128"/>
              </a:defRPr>
            </a:lvl2pPr>
            <a:lvl3pPr marL="1144069" indent="-228814">
              <a:defRPr sz="2400">
                <a:solidFill>
                  <a:schemeClr val="tx1"/>
                </a:solidFill>
                <a:latin typeface="Arial" charset="0"/>
                <a:ea typeface="ＭＳ Ｐゴシック" pitchFamily="1" charset="-128"/>
              </a:defRPr>
            </a:lvl3pPr>
            <a:lvl4pPr marL="1601698" indent="-228814">
              <a:defRPr sz="2400">
                <a:solidFill>
                  <a:schemeClr val="tx1"/>
                </a:solidFill>
                <a:latin typeface="Arial" charset="0"/>
                <a:ea typeface="ＭＳ Ｐゴシック" pitchFamily="1" charset="-128"/>
              </a:defRPr>
            </a:lvl4pPr>
            <a:lvl5pPr marL="2059325" indent="-228814">
              <a:defRPr sz="2400">
                <a:solidFill>
                  <a:schemeClr val="tx1"/>
                </a:solidFill>
                <a:latin typeface="Arial" charset="0"/>
                <a:ea typeface="ＭＳ Ｐゴシック" pitchFamily="1" charset="-128"/>
              </a:defRPr>
            </a:lvl5pPr>
            <a:lvl6pPr marL="2516953" indent="-228814" eaLnBrk="0" fontAlgn="base" hangingPunct="0">
              <a:spcBef>
                <a:spcPct val="0"/>
              </a:spcBef>
              <a:spcAft>
                <a:spcPct val="0"/>
              </a:spcAft>
              <a:defRPr sz="2400">
                <a:solidFill>
                  <a:schemeClr val="tx1"/>
                </a:solidFill>
                <a:latin typeface="Arial" charset="0"/>
                <a:ea typeface="ＭＳ Ｐゴシック" pitchFamily="1" charset="-128"/>
              </a:defRPr>
            </a:lvl6pPr>
            <a:lvl7pPr marL="2974581" indent="-228814" eaLnBrk="0" fontAlgn="base" hangingPunct="0">
              <a:spcBef>
                <a:spcPct val="0"/>
              </a:spcBef>
              <a:spcAft>
                <a:spcPct val="0"/>
              </a:spcAft>
              <a:defRPr sz="2400">
                <a:solidFill>
                  <a:schemeClr val="tx1"/>
                </a:solidFill>
                <a:latin typeface="Arial" charset="0"/>
                <a:ea typeface="ＭＳ Ｐゴシック" pitchFamily="1" charset="-128"/>
              </a:defRPr>
            </a:lvl7pPr>
            <a:lvl8pPr marL="3432208" indent="-228814" eaLnBrk="0" fontAlgn="base" hangingPunct="0">
              <a:spcBef>
                <a:spcPct val="0"/>
              </a:spcBef>
              <a:spcAft>
                <a:spcPct val="0"/>
              </a:spcAft>
              <a:defRPr sz="2400">
                <a:solidFill>
                  <a:schemeClr val="tx1"/>
                </a:solidFill>
                <a:latin typeface="Arial" charset="0"/>
                <a:ea typeface="ＭＳ Ｐゴシック" pitchFamily="1" charset="-128"/>
              </a:defRPr>
            </a:lvl8pPr>
            <a:lvl9pPr marL="3889837" indent="-228814" eaLnBrk="0" fontAlgn="base" hangingPunct="0">
              <a:spcBef>
                <a:spcPct val="0"/>
              </a:spcBef>
              <a:spcAft>
                <a:spcPct val="0"/>
              </a:spcAft>
              <a:defRPr sz="2400">
                <a:solidFill>
                  <a:schemeClr val="tx1"/>
                </a:solidFill>
                <a:latin typeface="Arial" charset="0"/>
                <a:ea typeface="ＭＳ Ｐゴシック" pitchFamily="1" charset="-128"/>
              </a:defRPr>
            </a:lvl9pPr>
          </a:lstStyle>
          <a:p>
            <a:pPr defTabSz="915406">
              <a:defRPr/>
            </a:pPr>
            <a:fld id="{0D978906-E515-4221-A8D6-0C9B5851DC07}" type="slidenum">
              <a:rPr lang="en-US" altLang="en-US" sz="1200">
                <a:solidFill>
                  <a:prstClr val="black"/>
                </a:solidFill>
              </a:rPr>
              <a:pPr defTabSz="915406">
                <a:defRPr/>
              </a:pPr>
              <a:t>20</a:t>
            </a:fld>
            <a:endParaRPr lang="en-US" altLang="en-US" sz="1200">
              <a:solidFill>
                <a:prstClr val="black"/>
              </a:solidFill>
            </a:endParaRPr>
          </a:p>
        </p:txBody>
      </p:sp>
    </p:spTree>
    <p:extLst>
      <p:ext uri="{BB962C8B-B14F-4D97-AF65-F5344CB8AC3E}">
        <p14:creationId xmlns:p14="http://schemas.microsoft.com/office/powerpoint/2010/main" val="4130212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work has included:</a:t>
            </a:r>
            <a:endParaRPr lang="en-US" sz="1400" dirty="0"/>
          </a:p>
          <a:p>
            <a:pPr marL="171639" indent="-171639">
              <a:buFont typeface="Arial" panose="020B0604020202020204" pitchFamily="34" charset="0"/>
              <a:buChar char="•"/>
            </a:pPr>
            <a:r>
              <a:rPr lang="en-US" dirty="0"/>
              <a:t>The development of a guide on environmental asthma interventions, which is pictured on the left. This guide includes numerous evidence-based interventions aimed at reducing exposure to environmental asthma triggers and describes how SBHCs can lead, initiate or otherwise support them. </a:t>
            </a:r>
            <a:endParaRPr lang="en-US" sz="1400" dirty="0"/>
          </a:p>
          <a:p>
            <a:pPr marL="171639" indent="-171639">
              <a:buFont typeface="Arial" panose="020B0604020202020204" pitchFamily="34" charset="0"/>
              <a:buChar char="•"/>
            </a:pPr>
            <a:r>
              <a:rPr lang="en-US" dirty="0"/>
              <a:t>Trainings in several states, in partnership with state SBHC alliances</a:t>
            </a:r>
          </a:p>
          <a:p>
            <a:pPr marL="171639" indent="-171639">
              <a:buFont typeface="Arial" panose="020B0604020202020204" pitchFamily="34" charset="0"/>
              <a:buChar char="•"/>
            </a:pPr>
            <a:r>
              <a:rPr lang="en-US" dirty="0"/>
              <a:t>Two year-long learning collaboratives of SBHCs who each received a stipend to participate and implement a small-scale environmental asthma intervention </a:t>
            </a:r>
          </a:p>
          <a:p>
            <a:pPr marL="171639" indent="-171639">
              <a:buFont typeface="Arial" panose="020B0604020202020204" pitchFamily="34" charset="0"/>
              <a:buChar char="•"/>
            </a:pPr>
            <a:r>
              <a:rPr lang="en-US" dirty="0"/>
              <a:t>Case studies to highlight success stories and hopefully serve as models for other SBHCs</a:t>
            </a:r>
            <a:endParaRPr lang="en-US" sz="1400" dirty="0"/>
          </a:p>
          <a:p>
            <a:pPr defTabSz="915406">
              <a:defRPr/>
            </a:pPr>
            <a:endParaRPr lang="en-US" dirty="0"/>
          </a:p>
          <a:p>
            <a:pPr defTabSz="915406">
              <a:defRPr/>
            </a:pPr>
            <a:r>
              <a:rPr lang="en-US" dirty="0"/>
              <a:t>On the right is a picture of one of the case studies. For today’s presentation, I’m going to talk about 3 of the SBHCs that participated in our learning collaboratives and how their work aligns with the Value Proposition framework. </a:t>
            </a:r>
          </a:p>
          <a:p>
            <a:pPr lvl="2"/>
            <a:endParaRPr lang="en-US" dirty="0"/>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21</a:t>
            </a:fld>
            <a:endParaRPr lang="en-US">
              <a:solidFill>
                <a:prstClr val="black"/>
              </a:solidFill>
            </a:endParaRPr>
          </a:p>
        </p:txBody>
      </p:sp>
    </p:spTree>
    <p:extLst>
      <p:ext uri="{BB962C8B-B14F-4D97-AF65-F5344CB8AC3E}">
        <p14:creationId xmlns:p14="http://schemas.microsoft.com/office/powerpoint/2010/main" val="1900607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sz="2300" dirty="0">
                <a:latin typeface="Calibri" panose="020F0502020204030204" pitchFamily="34" charset="0"/>
              </a:rPr>
              <a:t>Staff in the clinic reported smell of exhaust fumes, mostly in the mornings and afternoons on really hot or really cold days. </a:t>
            </a:r>
            <a:r>
              <a:rPr lang="en-US" altLang="en-US" sz="1900" dirty="0">
                <a:latin typeface="Calibri" panose="020F0502020204030204" pitchFamily="34" charset="0"/>
              </a:rPr>
              <a:t>Realized the smell was coming from the school buses parked outside our clinic – right next to the “fresh air vent.” So they selected reducing bus idling as their project. </a:t>
            </a:r>
          </a:p>
          <a:p>
            <a:endParaRPr lang="en-US" altLang="en-US" sz="1900" dirty="0">
              <a:latin typeface="Calibri" panose="020F0502020204030204" pitchFamily="34" charset="0"/>
            </a:endParaRPr>
          </a:p>
          <a:p>
            <a:r>
              <a:rPr lang="en-US" altLang="en-US" sz="1900" dirty="0">
                <a:latin typeface="Calibri" panose="020F0502020204030204" pitchFamily="34" charset="0"/>
              </a:rPr>
              <a:t>They began by conducting a survey of bus drivers to get a better understanding of their knowledge and behaviors. What they learned is that the bus drivers were idling in order to keep their air conditioners or heaters on. They knew that there was a policy against idling, but they didn’t know about the health effects of idling. </a:t>
            </a:r>
          </a:p>
          <a:p>
            <a:endParaRPr lang="en-US" altLang="en-US" sz="1900" dirty="0">
              <a:latin typeface="Calibri" panose="020F0502020204030204" pitchFamily="34" charset="0"/>
            </a:endParaRPr>
          </a:p>
          <a:p>
            <a:r>
              <a:rPr lang="en-US" altLang="en-US" sz="1900" dirty="0">
                <a:latin typeface="Calibri" panose="020F0502020204030204" pitchFamily="34" charset="0"/>
              </a:rPr>
              <a:t>So, the SBHC staff invited the drivers in for an educational session. They identified a champion – the woman pictured here – and she made sure that all of her colleagues attended the session. By the end of the session, they had a better understanding of the health impacts of idling and agreed to change their behavior. The SBHC staff offered for the bus drivers to come into their clinic – which has AC and heat –  on those hot or cold days. </a:t>
            </a:r>
          </a:p>
          <a:p>
            <a:endParaRPr lang="en-US" altLang="en-US" sz="1900" dirty="0">
              <a:latin typeface="Calibri" panose="020F0502020204030204" pitchFamily="34" charset="0"/>
            </a:endParaRPr>
          </a:p>
          <a:p>
            <a:r>
              <a:rPr lang="en-US" altLang="en-US" sz="1900" dirty="0">
                <a:latin typeface="Calibri" panose="020F0502020204030204" pitchFamily="34" charset="0"/>
              </a:rPr>
              <a:t>The bus drivers were so interested in the issue that they asked for a training on how to respond to an asthma emergency. </a:t>
            </a:r>
          </a:p>
          <a:p>
            <a:pPr lvl="0"/>
            <a:endParaRPr lang="en-US" altLang="en-US" dirty="0"/>
          </a:p>
        </p:txBody>
      </p:sp>
      <p:sp>
        <p:nvSpPr>
          <p:cNvPr id="51204"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43645" indent="-286017">
              <a:defRPr sz="2400">
                <a:solidFill>
                  <a:schemeClr val="tx1"/>
                </a:solidFill>
                <a:latin typeface="Arial" charset="0"/>
                <a:ea typeface="ＭＳ Ｐゴシック" pitchFamily="1" charset="-128"/>
              </a:defRPr>
            </a:lvl2pPr>
            <a:lvl3pPr marL="1144069" indent="-228814">
              <a:defRPr sz="2400">
                <a:solidFill>
                  <a:schemeClr val="tx1"/>
                </a:solidFill>
                <a:latin typeface="Arial" charset="0"/>
                <a:ea typeface="ＭＳ Ｐゴシック" pitchFamily="1" charset="-128"/>
              </a:defRPr>
            </a:lvl3pPr>
            <a:lvl4pPr marL="1601698" indent="-228814">
              <a:defRPr sz="2400">
                <a:solidFill>
                  <a:schemeClr val="tx1"/>
                </a:solidFill>
                <a:latin typeface="Arial" charset="0"/>
                <a:ea typeface="ＭＳ Ｐゴシック" pitchFamily="1" charset="-128"/>
              </a:defRPr>
            </a:lvl4pPr>
            <a:lvl5pPr marL="2059325" indent="-228814">
              <a:defRPr sz="2400">
                <a:solidFill>
                  <a:schemeClr val="tx1"/>
                </a:solidFill>
                <a:latin typeface="Arial" charset="0"/>
                <a:ea typeface="ＭＳ Ｐゴシック" pitchFamily="1" charset="-128"/>
              </a:defRPr>
            </a:lvl5pPr>
            <a:lvl6pPr marL="2516953" indent="-228814" eaLnBrk="0" fontAlgn="base" hangingPunct="0">
              <a:spcBef>
                <a:spcPct val="0"/>
              </a:spcBef>
              <a:spcAft>
                <a:spcPct val="0"/>
              </a:spcAft>
              <a:defRPr sz="2400">
                <a:solidFill>
                  <a:schemeClr val="tx1"/>
                </a:solidFill>
                <a:latin typeface="Arial" charset="0"/>
                <a:ea typeface="ＭＳ Ｐゴシック" pitchFamily="1" charset="-128"/>
              </a:defRPr>
            </a:lvl6pPr>
            <a:lvl7pPr marL="2974581" indent="-228814" eaLnBrk="0" fontAlgn="base" hangingPunct="0">
              <a:spcBef>
                <a:spcPct val="0"/>
              </a:spcBef>
              <a:spcAft>
                <a:spcPct val="0"/>
              </a:spcAft>
              <a:defRPr sz="2400">
                <a:solidFill>
                  <a:schemeClr val="tx1"/>
                </a:solidFill>
                <a:latin typeface="Arial" charset="0"/>
                <a:ea typeface="ＭＳ Ｐゴシック" pitchFamily="1" charset="-128"/>
              </a:defRPr>
            </a:lvl7pPr>
            <a:lvl8pPr marL="3432208" indent="-228814" eaLnBrk="0" fontAlgn="base" hangingPunct="0">
              <a:spcBef>
                <a:spcPct val="0"/>
              </a:spcBef>
              <a:spcAft>
                <a:spcPct val="0"/>
              </a:spcAft>
              <a:defRPr sz="2400">
                <a:solidFill>
                  <a:schemeClr val="tx1"/>
                </a:solidFill>
                <a:latin typeface="Arial" charset="0"/>
                <a:ea typeface="ＭＳ Ｐゴシック" pitchFamily="1" charset="-128"/>
              </a:defRPr>
            </a:lvl8pPr>
            <a:lvl9pPr marL="3889837" indent="-228814" eaLnBrk="0" fontAlgn="base" hangingPunct="0">
              <a:spcBef>
                <a:spcPct val="0"/>
              </a:spcBef>
              <a:spcAft>
                <a:spcPct val="0"/>
              </a:spcAft>
              <a:defRPr sz="2400">
                <a:solidFill>
                  <a:schemeClr val="tx1"/>
                </a:solidFill>
                <a:latin typeface="Arial" charset="0"/>
                <a:ea typeface="ＭＳ Ｐゴシック" pitchFamily="1" charset="-128"/>
              </a:defRPr>
            </a:lvl9pPr>
          </a:lstStyle>
          <a:p>
            <a:pPr defTabSz="915406">
              <a:defRPr/>
            </a:pPr>
            <a:fld id="{0D978906-E515-4221-A8D6-0C9B5851DC07}" type="slidenum">
              <a:rPr lang="en-US" altLang="en-US" sz="1200">
                <a:solidFill>
                  <a:prstClr val="black"/>
                </a:solidFill>
              </a:rPr>
              <a:pPr defTabSz="915406">
                <a:defRPr/>
              </a:pPr>
              <a:t>22</a:t>
            </a:fld>
            <a:endParaRPr lang="en-US" altLang="en-US" sz="1200">
              <a:solidFill>
                <a:prstClr val="black"/>
              </a:solidFill>
            </a:endParaRPr>
          </a:p>
        </p:txBody>
      </p:sp>
    </p:spTree>
    <p:extLst>
      <p:ext uri="{BB962C8B-B14F-4D97-AF65-F5344CB8AC3E}">
        <p14:creationId xmlns:p14="http://schemas.microsoft.com/office/powerpoint/2010/main" val="2914388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lvl="0"/>
            <a:r>
              <a:rPr lang="en-US" altLang="en-US" dirty="0"/>
              <a:t>The Children’s Hospital in Milwaukee runs a number of SBHCs at various schools in the community</a:t>
            </a:r>
          </a:p>
          <a:p>
            <a:pPr lvl="0"/>
            <a:endParaRPr lang="en-US" altLang="en-US" dirty="0"/>
          </a:p>
          <a:p>
            <a:pPr lvl="0"/>
            <a:r>
              <a:rPr lang="en-US" altLang="en-US" dirty="0"/>
              <a:t>The SBHC staff person used the Teacher’s Classroom Checklist from the EPA’s IAQ Tools for Schools Toolkit. They first talked with the teachers about the purpose of this activity – being very careful to make it clear that they weren’t looking to blame or “ding” the teachers for any triggers that they found. Basically, all members of the school community have behaviors that either improve or worsen IAQ, often without even realizing it. Things like making a cozy reading nook or having so many books that the vents are blocked. </a:t>
            </a:r>
          </a:p>
          <a:p>
            <a:pPr lvl="0"/>
            <a:endParaRPr lang="en-US" altLang="en-US" dirty="0"/>
          </a:p>
          <a:p>
            <a:pPr lvl="0"/>
            <a:r>
              <a:rPr lang="en-US" altLang="en-US" dirty="0"/>
              <a:t>They partnered with the WI Asthma Coalition to leverage resources and together, they conducted walk-throughs, identified triggers, and educated the teachers. The teachers all agreed to make changes to their classrooms. </a:t>
            </a:r>
          </a:p>
          <a:p>
            <a:pPr lvl="0"/>
            <a:endParaRPr lang="en-US" altLang="en-US" dirty="0"/>
          </a:p>
          <a:p>
            <a:pPr lvl="0"/>
            <a:r>
              <a:rPr lang="en-US" altLang="en-US" dirty="0"/>
              <a:t>Partners in the state asthma coalition will also pursue policy changes at the district level. The SBHC staff focused on the frontline teachers and immediate actions they could take. </a:t>
            </a:r>
          </a:p>
          <a:p>
            <a:pPr lvl="0"/>
            <a:endParaRPr lang="en-US" altLang="en-US" dirty="0"/>
          </a:p>
        </p:txBody>
      </p:sp>
      <p:sp>
        <p:nvSpPr>
          <p:cNvPr id="51204"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43645" indent="-286017">
              <a:defRPr sz="2400">
                <a:solidFill>
                  <a:schemeClr val="tx1"/>
                </a:solidFill>
                <a:latin typeface="Arial" charset="0"/>
                <a:ea typeface="ＭＳ Ｐゴシック" pitchFamily="1" charset="-128"/>
              </a:defRPr>
            </a:lvl2pPr>
            <a:lvl3pPr marL="1144069" indent="-228814">
              <a:defRPr sz="2400">
                <a:solidFill>
                  <a:schemeClr val="tx1"/>
                </a:solidFill>
                <a:latin typeface="Arial" charset="0"/>
                <a:ea typeface="ＭＳ Ｐゴシック" pitchFamily="1" charset="-128"/>
              </a:defRPr>
            </a:lvl3pPr>
            <a:lvl4pPr marL="1601698" indent="-228814">
              <a:defRPr sz="2400">
                <a:solidFill>
                  <a:schemeClr val="tx1"/>
                </a:solidFill>
                <a:latin typeface="Arial" charset="0"/>
                <a:ea typeface="ＭＳ Ｐゴシック" pitchFamily="1" charset="-128"/>
              </a:defRPr>
            </a:lvl4pPr>
            <a:lvl5pPr marL="2059325" indent="-228814">
              <a:defRPr sz="2400">
                <a:solidFill>
                  <a:schemeClr val="tx1"/>
                </a:solidFill>
                <a:latin typeface="Arial" charset="0"/>
                <a:ea typeface="ＭＳ Ｐゴシック" pitchFamily="1" charset="-128"/>
              </a:defRPr>
            </a:lvl5pPr>
            <a:lvl6pPr marL="2516953" indent="-228814" eaLnBrk="0" fontAlgn="base" hangingPunct="0">
              <a:spcBef>
                <a:spcPct val="0"/>
              </a:spcBef>
              <a:spcAft>
                <a:spcPct val="0"/>
              </a:spcAft>
              <a:defRPr sz="2400">
                <a:solidFill>
                  <a:schemeClr val="tx1"/>
                </a:solidFill>
                <a:latin typeface="Arial" charset="0"/>
                <a:ea typeface="ＭＳ Ｐゴシック" pitchFamily="1" charset="-128"/>
              </a:defRPr>
            </a:lvl6pPr>
            <a:lvl7pPr marL="2974581" indent="-228814" eaLnBrk="0" fontAlgn="base" hangingPunct="0">
              <a:spcBef>
                <a:spcPct val="0"/>
              </a:spcBef>
              <a:spcAft>
                <a:spcPct val="0"/>
              </a:spcAft>
              <a:defRPr sz="2400">
                <a:solidFill>
                  <a:schemeClr val="tx1"/>
                </a:solidFill>
                <a:latin typeface="Arial" charset="0"/>
                <a:ea typeface="ＭＳ Ｐゴシック" pitchFamily="1" charset="-128"/>
              </a:defRPr>
            </a:lvl7pPr>
            <a:lvl8pPr marL="3432208" indent="-228814" eaLnBrk="0" fontAlgn="base" hangingPunct="0">
              <a:spcBef>
                <a:spcPct val="0"/>
              </a:spcBef>
              <a:spcAft>
                <a:spcPct val="0"/>
              </a:spcAft>
              <a:defRPr sz="2400">
                <a:solidFill>
                  <a:schemeClr val="tx1"/>
                </a:solidFill>
                <a:latin typeface="Arial" charset="0"/>
                <a:ea typeface="ＭＳ Ｐゴシック" pitchFamily="1" charset="-128"/>
              </a:defRPr>
            </a:lvl8pPr>
            <a:lvl9pPr marL="3889837" indent="-228814" eaLnBrk="0" fontAlgn="base" hangingPunct="0">
              <a:spcBef>
                <a:spcPct val="0"/>
              </a:spcBef>
              <a:spcAft>
                <a:spcPct val="0"/>
              </a:spcAft>
              <a:defRPr sz="2400">
                <a:solidFill>
                  <a:schemeClr val="tx1"/>
                </a:solidFill>
                <a:latin typeface="Arial" charset="0"/>
                <a:ea typeface="ＭＳ Ｐゴシック" pitchFamily="1" charset="-128"/>
              </a:defRPr>
            </a:lvl9pPr>
          </a:lstStyle>
          <a:p>
            <a:pPr defTabSz="915406">
              <a:defRPr/>
            </a:pPr>
            <a:fld id="{0D978906-E515-4221-A8D6-0C9B5851DC07}" type="slidenum">
              <a:rPr lang="en-US" altLang="en-US" sz="1200">
                <a:solidFill>
                  <a:prstClr val="black"/>
                </a:solidFill>
              </a:rPr>
              <a:pPr defTabSz="915406">
                <a:defRPr/>
              </a:pPr>
              <a:t>23</a:t>
            </a:fld>
            <a:endParaRPr lang="en-US" altLang="en-US" sz="1200">
              <a:solidFill>
                <a:prstClr val="black"/>
              </a:solidFill>
            </a:endParaRPr>
          </a:p>
        </p:txBody>
      </p:sp>
    </p:spTree>
    <p:extLst>
      <p:ext uri="{BB962C8B-B14F-4D97-AF65-F5344CB8AC3E}">
        <p14:creationId xmlns:p14="http://schemas.microsoft.com/office/powerpoint/2010/main" val="2292946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sz="2400" dirty="0"/>
              <a:t>The Madison SBHC in East Oakland participated in our learning collaborative and their selected intervention was to work with the school to make the switch to asthma-safer cleaning products. </a:t>
            </a:r>
          </a:p>
          <a:p>
            <a:pPr marL="171639" indent="-171639">
              <a:buFont typeface="Arial" panose="020B0604020202020204" pitchFamily="34" charset="0"/>
              <a:buChar char="•"/>
            </a:pPr>
            <a:r>
              <a:rPr lang="en-US" sz="2400" dirty="0"/>
              <a:t>The first critical step was to build relationships with and gain buy-in from both the principal and the custodial staff. </a:t>
            </a:r>
          </a:p>
          <a:p>
            <a:pPr marL="171639" indent="-171639">
              <a:buFont typeface="Arial" panose="020B0604020202020204" pitchFamily="34" charset="0"/>
              <a:buChar char="•"/>
            </a:pPr>
            <a:r>
              <a:rPr lang="en-US" sz="2400" dirty="0"/>
              <a:t>Through those relationships, she identified and worked with them to address barriers</a:t>
            </a:r>
          </a:p>
          <a:p>
            <a:pPr marL="171639" indent="-171639">
              <a:buFont typeface="Arial" panose="020B0604020202020204" pitchFamily="34" charset="0"/>
              <a:buChar char="•"/>
            </a:pPr>
            <a:r>
              <a:rPr lang="en-US" sz="2400" dirty="0"/>
              <a:t>One barrier was the perception that asthma-safer cleaning products don’t work – she brought in evidence demonstrating effectiveness</a:t>
            </a:r>
          </a:p>
          <a:p>
            <a:pPr marL="171639" indent="-171639">
              <a:buFont typeface="Arial" panose="020B0604020202020204" pitchFamily="34" charset="0"/>
              <a:buChar char="•"/>
            </a:pPr>
            <a:r>
              <a:rPr lang="en-US" sz="2400" dirty="0"/>
              <a:t>Another barrier was the perception that the asthma safer cleaning products would be more expensive – she was able to show them that, while there would be an increased cost upfront, over the course of the year, there would be cost savings. </a:t>
            </a:r>
          </a:p>
          <a:p>
            <a:pPr marL="171639" indent="-171639">
              <a:buFont typeface="Arial" panose="020B0604020202020204" pitchFamily="34" charset="0"/>
              <a:buChar char="•"/>
            </a:pPr>
            <a:r>
              <a:rPr lang="en-US" sz="2400" dirty="0"/>
              <a:t>They then worked with the vendor to send samples of the asthma-safer cleaning products so the custodial staff could try them out. </a:t>
            </a:r>
          </a:p>
          <a:p>
            <a:pPr marL="171639" indent="-171639">
              <a:buFont typeface="Arial" panose="020B0604020202020204" pitchFamily="34" charset="0"/>
              <a:buChar char="•"/>
            </a:pPr>
            <a:r>
              <a:rPr lang="en-US" sz="2400" dirty="0"/>
              <a:t>In the end, they agreed that they would work through their current supply of regular cleaning products and then make the switch!</a:t>
            </a:r>
          </a:p>
        </p:txBody>
      </p:sp>
      <p:sp>
        <p:nvSpPr>
          <p:cNvPr id="51204"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43645" indent="-286017">
              <a:defRPr sz="2400">
                <a:solidFill>
                  <a:schemeClr val="tx1"/>
                </a:solidFill>
                <a:latin typeface="Arial" charset="0"/>
                <a:ea typeface="ＭＳ Ｐゴシック" pitchFamily="1" charset="-128"/>
              </a:defRPr>
            </a:lvl2pPr>
            <a:lvl3pPr marL="1144069" indent="-228814">
              <a:defRPr sz="2400">
                <a:solidFill>
                  <a:schemeClr val="tx1"/>
                </a:solidFill>
                <a:latin typeface="Arial" charset="0"/>
                <a:ea typeface="ＭＳ Ｐゴシック" pitchFamily="1" charset="-128"/>
              </a:defRPr>
            </a:lvl3pPr>
            <a:lvl4pPr marL="1601698" indent="-228814">
              <a:defRPr sz="2400">
                <a:solidFill>
                  <a:schemeClr val="tx1"/>
                </a:solidFill>
                <a:latin typeface="Arial" charset="0"/>
                <a:ea typeface="ＭＳ Ｐゴシック" pitchFamily="1" charset="-128"/>
              </a:defRPr>
            </a:lvl4pPr>
            <a:lvl5pPr marL="2059325" indent="-228814">
              <a:defRPr sz="2400">
                <a:solidFill>
                  <a:schemeClr val="tx1"/>
                </a:solidFill>
                <a:latin typeface="Arial" charset="0"/>
                <a:ea typeface="ＭＳ Ｐゴシック" pitchFamily="1" charset="-128"/>
              </a:defRPr>
            </a:lvl5pPr>
            <a:lvl6pPr marL="2516953" indent="-228814" eaLnBrk="0" fontAlgn="base" hangingPunct="0">
              <a:spcBef>
                <a:spcPct val="0"/>
              </a:spcBef>
              <a:spcAft>
                <a:spcPct val="0"/>
              </a:spcAft>
              <a:defRPr sz="2400">
                <a:solidFill>
                  <a:schemeClr val="tx1"/>
                </a:solidFill>
                <a:latin typeface="Arial" charset="0"/>
                <a:ea typeface="ＭＳ Ｐゴシック" pitchFamily="1" charset="-128"/>
              </a:defRPr>
            </a:lvl6pPr>
            <a:lvl7pPr marL="2974581" indent="-228814" eaLnBrk="0" fontAlgn="base" hangingPunct="0">
              <a:spcBef>
                <a:spcPct val="0"/>
              </a:spcBef>
              <a:spcAft>
                <a:spcPct val="0"/>
              </a:spcAft>
              <a:defRPr sz="2400">
                <a:solidFill>
                  <a:schemeClr val="tx1"/>
                </a:solidFill>
                <a:latin typeface="Arial" charset="0"/>
                <a:ea typeface="ＭＳ Ｐゴシック" pitchFamily="1" charset="-128"/>
              </a:defRPr>
            </a:lvl7pPr>
            <a:lvl8pPr marL="3432208" indent="-228814" eaLnBrk="0" fontAlgn="base" hangingPunct="0">
              <a:spcBef>
                <a:spcPct val="0"/>
              </a:spcBef>
              <a:spcAft>
                <a:spcPct val="0"/>
              </a:spcAft>
              <a:defRPr sz="2400">
                <a:solidFill>
                  <a:schemeClr val="tx1"/>
                </a:solidFill>
                <a:latin typeface="Arial" charset="0"/>
                <a:ea typeface="ＭＳ Ｐゴシック" pitchFamily="1" charset="-128"/>
              </a:defRPr>
            </a:lvl8pPr>
            <a:lvl9pPr marL="3889837" indent="-228814" eaLnBrk="0" fontAlgn="base" hangingPunct="0">
              <a:spcBef>
                <a:spcPct val="0"/>
              </a:spcBef>
              <a:spcAft>
                <a:spcPct val="0"/>
              </a:spcAft>
              <a:defRPr sz="2400">
                <a:solidFill>
                  <a:schemeClr val="tx1"/>
                </a:solidFill>
                <a:latin typeface="Arial" charset="0"/>
                <a:ea typeface="ＭＳ Ｐゴシック" pitchFamily="1" charset="-128"/>
              </a:defRPr>
            </a:lvl9pPr>
          </a:lstStyle>
          <a:p>
            <a:pPr defTabSz="915406">
              <a:defRPr/>
            </a:pPr>
            <a:fld id="{0D978906-E515-4221-A8D6-0C9B5851DC07}" type="slidenum">
              <a:rPr lang="en-US" altLang="en-US" sz="1200">
                <a:solidFill>
                  <a:prstClr val="black"/>
                </a:solidFill>
              </a:rPr>
              <a:pPr defTabSz="915406">
                <a:defRPr/>
              </a:pPr>
              <a:t>24</a:t>
            </a:fld>
            <a:endParaRPr lang="en-US" altLang="en-US" sz="1200">
              <a:solidFill>
                <a:prstClr val="black"/>
              </a:solidFill>
            </a:endParaRPr>
          </a:p>
        </p:txBody>
      </p:sp>
    </p:spTree>
    <p:extLst>
      <p:ext uri="{BB962C8B-B14F-4D97-AF65-F5344CB8AC3E}">
        <p14:creationId xmlns:p14="http://schemas.microsoft.com/office/powerpoint/2010/main" val="3020597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25</a:t>
            </a:fld>
            <a:endParaRPr lang="en-US">
              <a:solidFill>
                <a:prstClr val="black"/>
              </a:solidFill>
            </a:endParaRPr>
          </a:p>
        </p:txBody>
      </p:sp>
    </p:spTree>
    <p:extLst>
      <p:ext uri="{BB962C8B-B14F-4D97-AF65-F5344CB8AC3E}">
        <p14:creationId xmlns:p14="http://schemas.microsoft.com/office/powerpoint/2010/main" val="1855331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three SBHC stories that I shared, I listed as the outcome reduction in triggers, which leads to reduction in exacerbations. For the value proposition, you need to think about what data you can collect (like those listed above) and what data will be most compelling to the target audience. If you’re trying to get the school board to support a policy change, use an outcome like the cost savings from the reduction of missed school days. </a:t>
            </a:r>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26</a:t>
            </a:fld>
            <a:endParaRPr lang="en-US">
              <a:solidFill>
                <a:prstClr val="black"/>
              </a:solidFill>
            </a:endParaRPr>
          </a:p>
        </p:txBody>
      </p:sp>
    </p:spTree>
    <p:extLst>
      <p:ext uri="{BB962C8B-B14F-4D97-AF65-F5344CB8AC3E}">
        <p14:creationId xmlns:p14="http://schemas.microsoft.com/office/powerpoint/2010/main" val="1653178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-Pilot: One SBHC we worked with in Tulare started classroom walkthroughs with just the 3 5</a:t>
            </a:r>
            <a:r>
              <a:rPr lang="en-US" baseline="30000" dirty="0"/>
              <a:t>th</a:t>
            </a:r>
            <a:r>
              <a:rPr lang="en-US" dirty="0"/>
              <a:t> grade classrooms. This gave them a sense of the amount of staff time it takes for each walkthrough, the education, etc. It also gave them a sense of what kind of reduction they’d see in the number of visits to the SBHC among students with asthma. They could then take those numbers, multiply them by the number of classrooms and come up with a decent estimate. </a:t>
            </a:r>
          </a:p>
          <a:p>
            <a:r>
              <a:rPr lang="en-US" dirty="0"/>
              <a:t>-Extrapolate: For a different project that RAMP is working on, we’re trying to convince health plans to pay for asthma home visits. The Community Preventive Services Task force did an economic analysis based on published literature and found that the ROI ranged from about $5-14. Using that, we were able to estimate the cost savings that the health plans could expect to realize. </a:t>
            </a:r>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27</a:t>
            </a:fld>
            <a:endParaRPr lang="en-US">
              <a:solidFill>
                <a:prstClr val="black"/>
              </a:solidFill>
            </a:endParaRPr>
          </a:p>
        </p:txBody>
      </p:sp>
    </p:spTree>
    <p:extLst>
      <p:ext uri="{BB962C8B-B14F-4D97-AF65-F5344CB8AC3E}">
        <p14:creationId xmlns:p14="http://schemas.microsoft.com/office/powerpoint/2010/main" val="361789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without concrete </a:t>
            </a:r>
            <a:r>
              <a:rPr lang="en-US" dirty="0" err="1"/>
              <a:t>numerics</a:t>
            </a:r>
            <a:r>
              <a:rPr lang="en-US" dirty="0"/>
              <a:t>, programs can make a powerful Value Proposition Statement, In the case of the green cleaning products, the SBHC staff know how much staff time was required to work with the custodial staff, school administrators, and vendor to make this change and can place a monetary value on that. She could work with the vendor to identify an estimated reduction in spending and, even without numeric measures, explicitly state that </a:t>
            </a:r>
            <a:r>
              <a:rPr lang="en-US"/>
              <a:t>there will be an </a:t>
            </a:r>
            <a:r>
              <a:rPr lang="en-US" dirty="0"/>
              <a:t>impact on health </a:t>
            </a:r>
            <a:r>
              <a:rPr lang="en-US"/>
              <a:t>care utilization. </a:t>
            </a:r>
            <a:endParaRPr lang="en-US" dirty="0"/>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28</a:t>
            </a:fld>
            <a:endParaRPr lang="en-US">
              <a:solidFill>
                <a:prstClr val="black"/>
              </a:solidFill>
            </a:endParaRPr>
          </a:p>
        </p:txBody>
      </p:sp>
    </p:spTree>
    <p:extLst>
      <p:ext uri="{BB962C8B-B14F-4D97-AF65-F5344CB8AC3E}">
        <p14:creationId xmlns:p14="http://schemas.microsoft.com/office/powerpoint/2010/main" val="2922381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406">
              <a:defRPr/>
            </a:pPr>
            <a:fld id="{0AF452D8-ACD5-4BDD-B359-2708079C6978}" type="slidenum">
              <a:rPr lang="en-US">
                <a:solidFill>
                  <a:prstClr val="black"/>
                </a:solidFill>
              </a:rPr>
              <a:pPr defTabSz="915406">
                <a:defRPr/>
              </a:pPr>
              <a:t>29</a:t>
            </a:fld>
            <a:endParaRPr lang="en-US">
              <a:solidFill>
                <a:prstClr val="black"/>
              </a:solidFill>
            </a:endParaRPr>
          </a:p>
        </p:txBody>
      </p:sp>
    </p:spTree>
    <p:extLst>
      <p:ext uri="{BB962C8B-B14F-4D97-AF65-F5344CB8AC3E}">
        <p14:creationId xmlns:p14="http://schemas.microsoft.com/office/powerpoint/2010/main" val="104641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baseline="0" dirty="0" smtClean="0">
                <a:solidFill>
                  <a:schemeClr val="tx1"/>
                </a:solidFill>
                <a:effectLst/>
                <a:latin typeface="Arial" panose="020B0604020202020204" pitchFamily="34" charset="0"/>
                <a:ea typeface="+mn-ea"/>
                <a:cs typeface="Arial" panose="020B0604020202020204" pitchFamily="34" charset="0"/>
              </a:rPr>
              <a:t>Tracy: The Knowledge to Action Professional Webinar series builds on the foundational content in the IAQ Master Class Professional Webinar Series. The next action you can to take on the way to addressing asthma by improving IAQ in your schools is to join the 2017 IAQ Master Class by viewing 10 webinars in the IAQ Master Class Professional Training Webinar Series. Your ability to move into action more quickly will be enhanced by viewing these webinars on demand. We will be recommending specific webinars for you to view on demand in order to deepen your understanding of the content delivered in the webinars that are a part of the Knowledge to Action series. Because reducing asthma triggers is so intertwined with IAQ , we recommend that in addition to the Master Class Asthma Management webinar, you also view Integrated Pest Management, Cleaning and Maintenance, Material Selection and Source Control as well as the previous asthma webinar in this series, </a:t>
            </a:r>
            <a:r>
              <a:rPr lang="en-US" sz="1100" dirty="0" smtClean="0"/>
              <a:t>Training Staff to Create Healthy Indoor Environments and Reduce Asthma.</a:t>
            </a:r>
            <a:r>
              <a:rPr lang="en-US" sz="1100" baseline="0" dirty="0" smtClean="0"/>
              <a:t> </a:t>
            </a:r>
            <a:endParaRPr lang="en-US" sz="1100" dirty="0" smtClean="0"/>
          </a:p>
          <a:p>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r>
              <a:rPr lang="en-US" sz="1100" kern="1200" dirty="0" smtClean="0">
                <a:solidFill>
                  <a:schemeClr val="tx1"/>
                </a:solidFill>
                <a:effectLst/>
                <a:latin typeface="Arial" panose="020B0604020202020204" pitchFamily="34" charset="0"/>
                <a:ea typeface="+mn-ea"/>
                <a:cs typeface="Arial" panose="020B0604020202020204" pitchFamily="34" charset="0"/>
              </a:rPr>
              <a:t>Complete all </a:t>
            </a:r>
            <a:r>
              <a:rPr lang="en-US" sz="1100" b="1" kern="1200" dirty="0" smtClean="0">
                <a:solidFill>
                  <a:schemeClr val="tx1"/>
                </a:solidFill>
                <a:effectLst/>
                <a:latin typeface="Arial" panose="020B0604020202020204" pitchFamily="34" charset="0"/>
                <a:ea typeface="+mn-ea"/>
                <a:cs typeface="Arial" panose="020B0604020202020204" pitchFamily="34" charset="0"/>
              </a:rPr>
              <a:t>10 hours</a:t>
            </a:r>
            <a:r>
              <a:rPr lang="en-US" sz="1100" kern="1200" dirty="0" smtClean="0">
                <a:solidFill>
                  <a:schemeClr val="tx1"/>
                </a:solidFill>
                <a:effectLst/>
                <a:latin typeface="Arial" panose="020B0604020202020204" pitchFamily="34" charset="0"/>
                <a:ea typeface="+mn-ea"/>
                <a:cs typeface="Arial" panose="020B0604020202020204" pitchFamily="34" charset="0"/>
              </a:rPr>
              <a:t> and you will be acknowledged with a certificate that recognizes your efforts toward IAQ Mastery as a member of the 2017 SHIELD Network IAQ Master Class (CEUs pending).</a:t>
            </a:r>
            <a:endParaRPr lang="en-US" sz="11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2427A301-ACD6-4C3C-8A97-156996A28E8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45574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Diane Rhodes is a Certified Asthma Educator (AE-C) and Registered Respiratory Therapist (RRT) with a thirty eight year career in the healthcare profession.  She also holds a Bachelor of Business Administration from Texas Tech University.  </a:t>
            </a:r>
          </a:p>
          <a:p>
            <a:r>
              <a:rPr lang="en-US" sz="1200" kern="1200" dirty="0" smtClean="0">
                <a:solidFill>
                  <a:schemeClr val="tx1"/>
                </a:solidFill>
                <a:effectLst/>
                <a:latin typeface="+mn-lt"/>
                <a:ea typeface="+mn-ea"/>
                <a:cs typeface="+mn-cs"/>
              </a:rPr>
              <a:t>After joining North East Independent School District in 2006, Rhodes developed and implemented an innovative, comprehensive Asthma Awareness Education Program. In 2013 the Asthma Awareness Education Program received the</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EPA National Environmental Leadership Award in Asthma Management.</a:t>
            </a:r>
            <a:r>
              <a:rPr lang="en-US" sz="1200" kern="1200" dirty="0" smtClean="0">
                <a:solidFill>
                  <a:schemeClr val="tx1"/>
                </a:solidFill>
                <a:effectLst/>
                <a:latin typeface="+mn-lt"/>
                <a:ea typeface="+mn-ea"/>
                <a:cs typeface="+mn-cs"/>
              </a:rPr>
              <a:t>  Additionally, eighteen NEISD campuses have been nationally recognized by the </a:t>
            </a:r>
            <a:r>
              <a:rPr lang="en-US" sz="1200" b="1" kern="1200" dirty="0" smtClean="0">
                <a:solidFill>
                  <a:schemeClr val="tx1"/>
                </a:solidFill>
                <a:effectLst/>
                <a:latin typeface="+mn-lt"/>
                <a:ea typeface="+mn-ea"/>
                <a:cs typeface="+mn-cs"/>
              </a:rPr>
              <a:t>American Lung Association’s Asthma Friendly School Initiative</a:t>
            </a:r>
            <a:r>
              <a:rPr lang="en-US" sz="1200" kern="1200" dirty="0" smtClean="0">
                <a:solidFill>
                  <a:schemeClr val="tx1"/>
                </a:solidFill>
                <a:effectLst/>
                <a:latin typeface="+mn-lt"/>
                <a:ea typeface="+mn-ea"/>
                <a:cs typeface="+mn-cs"/>
              </a:rPr>
              <a:t> by receiving the Gold recognition level; the only schools in the nation to receive this level of recognition. </a:t>
            </a:r>
          </a:p>
          <a:p>
            <a:r>
              <a:rPr lang="en-US" sz="1200" kern="1200" dirty="0" smtClean="0">
                <a:solidFill>
                  <a:schemeClr val="tx1"/>
                </a:solidFill>
                <a:effectLst/>
                <a:latin typeface="+mn-lt"/>
                <a:ea typeface="+mn-ea"/>
                <a:cs typeface="+mn-cs"/>
              </a:rPr>
              <a:t>The Asthma Awareness Education Program was also the catalyst for the district's award winning Indoor Air Quality Program.  The district’s IAQ program received the Environmental Protection Agency </a:t>
            </a:r>
            <a:r>
              <a:rPr lang="en-US" sz="1200" b="1" kern="1200" dirty="0" smtClean="0">
                <a:solidFill>
                  <a:schemeClr val="tx1"/>
                </a:solidFill>
                <a:effectLst/>
                <a:latin typeface="+mn-lt"/>
                <a:ea typeface="+mn-ea"/>
                <a:cs typeface="+mn-cs"/>
              </a:rPr>
              <a:t>Excellence Award (2008)</a:t>
            </a:r>
            <a:r>
              <a:rPr lang="en-US" sz="1200" kern="1200" dirty="0" smtClean="0">
                <a:solidFill>
                  <a:schemeClr val="tx1"/>
                </a:solidFill>
                <a:effectLst/>
                <a:latin typeface="+mn-lt"/>
                <a:ea typeface="+mn-ea"/>
                <a:cs typeface="+mn-cs"/>
              </a:rPr>
              <a:t> and the </a:t>
            </a:r>
            <a:r>
              <a:rPr lang="en-US" sz="1200" b="1" i="1" kern="1200" dirty="0" smtClean="0">
                <a:solidFill>
                  <a:schemeClr val="tx1"/>
                </a:solidFill>
                <a:effectLst/>
                <a:latin typeface="+mn-lt"/>
                <a:ea typeface="+mn-ea"/>
                <a:cs typeface="+mn-cs"/>
              </a:rPr>
              <a:t>Model for Sustained Excellence Award</a:t>
            </a:r>
            <a:r>
              <a:rPr lang="en-US" sz="1200" b="1" kern="1200" dirty="0" smtClean="0">
                <a:solidFill>
                  <a:schemeClr val="tx1"/>
                </a:solidFill>
                <a:effectLst/>
                <a:latin typeface="+mn-lt"/>
                <a:ea typeface="+mn-ea"/>
                <a:cs typeface="+mn-cs"/>
              </a:rPr>
              <a:t> (2010)</a:t>
            </a:r>
            <a:r>
              <a:rPr lang="en-US" sz="1200" kern="1200" dirty="0" smtClean="0">
                <a:solidFill>
                  <a:schemeClr val="tx1"/>
                </a:solidFill>
                <a:effectLst/>
                <a:latin typeface="+mn-lt"/>
                <a:ea typeface="+mn-ea"/>
                <a:cs typeface="+mn-cs"/>
              </a:rPr>
              <a:t> for the dedication to providing a healthy school environment.  Rhodes was individually recognized by the EPA by receiving the </a:t>
            </a:r>
            <a:r>
              <a:rPr lang="en-US" sz="1200" b="1" i="1" kern="1200" dirty="0" smtClean="0">
                <a:solidFill>
                  <a:schemeClr val="tx1"/>
                </a:solidFill>
                <a:effectLst/>
                <a:latin typeface="+mn-lt"/>
                <a:ea typeface="+mn-ea"/>
                <a:cs typeface="+mn-cs"/>
              </a:rPr>
              <a:t>Special Achievement Award</a:t>
            </a:r>
            <a:r>
              <a:rPr lang="en-US" sz="1200" b="1" kern="1200" dirty="0" smtClean="0">
                <a:solidFill>
                  <a:schemeClr val="tx1"/>
                </a:solidFill>
                <a:effectLst/>
                <a:latin typeface="+mn-lt"/>
                <a:ea typeface="+mn-ea"/>
                <a:cs typeface="+mn-cs"/>
              </a:rPr>
              <a:t> (2008).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F5F8915-6B7D-471A-AC5B-A5290E439C79}" type="slidenum">
              <a:rPr lang="en-US" smtClean="0"/>
              <a:pPr/>
              <a:t>30</a:t>
            </a:fld>
            <a:endParaRPr lang="en-US" dirty="0"/>
          </a:p>
        </p:txBody>
      </p:sp>
    </p:spTree>
    <p:extLst>
      <p:ext uri="{BB962C8B-B14F-4D97-AF65-F5344CB8AC3E}">
        <p14:creationId xmlns:p14="http://schemas.microsoft.com/office/powerpoint/2010/main" val="449307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Thank</a:t>
            </a:r>
            <a:r>
              <a:rPr lang="en-US" baseline="0" dirty="0"/>
              <a:t> you Tracy, it is an honor to be with you today and to share this webinar with Anne and her amazing program. </a:t>
            </a:r>
          </a:p>
          <a:p>
            <a:endParaRPr lang="en-US" baseline="0" dirty="0"/>
          </a:p>
          <a:p>
            <a:r>
              <a:rPr lang="en-US" baseline="0" dirty="0"/>
              <a:t>NEISD is a large urban school district in San Antonio, Texas with close to 68 thousand students and 9300 employees. The district has 67 campuses. We are blessed the district realizes the importance and insight to have RNs on every campus.</a:t>
            </a:r>
          </a:p>
          <a:p>
            <a:endParaRPr lang="en-US" baseline="0" dirty="0"/>
          </a:p>
          <a:p>
            <a:r>
              <a:rPr lang="en-US" baseline="0" dirty="0"/>
              <a:t>NEISD has over 8000 students with asthma. In 2006, the superintendent hired a respiratory therapist who is also a certified asthma educator to develop and implement an asthma program to address the needs of 12% of the student population as part of the district’s wellness program. The superintendent also realized the magnitude of capturing every dollar the states allotment formulas allowed a district.</a:t>
            </a:r>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3714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Asthma is a chronic inflammatory disease that is genetically predisposed and environmentally induced. Without a</a:t>
            </a:r>
            <a:r>
              <a:rPr lang="en-US" baseline="0" dirty="0"/>
              <a:t> well-defined </a:t>
            </a:r>
            <a:r>
              <a:rPr lang="en-US" dirty="0"/>
              <a:t>IAQ</a:t>
            </a:r>
            <a:r>
              <a:rPr lang="en-US" baseline="0" dirty="0"/>
              <a:t> program</a:t>
            </a:r>
            <a:r>
              <a:rPr lang="en-US" dirty="0"/>
              <a:t>, these inducers will be found in school facilities/classrooms and exposures to these inducers may lead to the development of asthma</a:t>
            </a:r>
            <a:r>
              <a:rPr lang="en-US" baseline="0" dirty="0"/>
              <a:t> and allergy</a:t>
            </a:r>
            <a:r>
              <a:rPr lang="en-US" dirty="0"/>
              <a:t> of those genetically predisposed occupants. This can occur at any age. Once asthma develops, symptoms are variable and can persist frequently when exposed to the</a:t>
            </a:r>
            <a:r>
              <a:rPr lang="en-US" baseline="0" dirty="0"/>
              <a:t> long list of common </a:t>
            </a:r>
            <a:r>
              <a:rPr lang="en-US" dirty="0"/>
              <a:t>asthma triggers. </a:t>
            </a:r>
            <a:r>
              <a:rPr lang="en-US" baseline="0" dirty="0"/>
              <a:t>Simply providing medication once symptoms develop is only a reaction and is a temporary improvement; it is not addressing the underlying cause – inflammation.</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47670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pPr defTabSz="959016">
              <a:spcBef>
                <a:spcPct val="0"/>
              </a:spcBef>
              <a:defRPr/>
            </a:pPr>
            <a:r>
              <a:rPr lang="en-US" dirty="0"/>
              <a:t>All school district personnel should realize the role the school environment may play in the </a:t>
            </a:r>
            <a:r>
              <a:rPr lang="en-US" b="1" dirty="0"/>
              <a:t>development of disease as well as the prevalence of current symptoms</a:t>
            </a:r>
            <a:r>
              <a:rPr lang="en-US" dirty="0"/>
              <a:t>. Asthma is a completely controllable disease that may affect 10-20% of your student population. </a:t>
            </a:r>
            <a:r>
              <a:rPr lang="en-US" b="1" dirty="0"/>
              <a:t> </a:t>
            </a:r>
          </a:p>
          <a:p>
            <a:pPr defTabSz="959016">
              <a:spcBef>
                <a:spcPct val="0"/>
              </a:spcBef>
              <a:defRPr/>
            </a:pPr>
            <a:r>
              <a:rPr lang="en-US" dirty="0"/>
              <a:t>When asthma symptoms occur, they impact your school district with academic, financial and health costs. </a:t>
            </a:r>
          </a:p>
          <a:p>
            <a:pPr defTabSz="959016">
              <a:spcBef>
                <a:spcPct val="0"/>
              </a:spcBef>
              <a:defRPr/>
            </a:pPr>
            <a:r>
              <a:rPr lang="en-US" dirty="0"/>
              <a:t>Providing an asthma-friendly school environment will reduce the occurrence of symptoms</a:t>
            </a:r>
            <a:r>
              <a:rPr lang="en-US" baseline="0" dirty="0"/>
              <a:t> and </a:t>
            </a:r>
            <a:r>
              <a:rPr lang="en-US" dirty="0"/>
              <a:t>play a key role in disease management of students/staff. </a:t>
            </a:r>
            <a:r>
              <a:rPr lang="en-US" baseline="0" dirty="0"/>
              <a:t>It improves the quality of life of the child , which directly impacts the child's ability to achieve academic success; this will impact the district in its state’s accountability system and in its funding. </a:t>
            </a:r>
            <a:endParaRPr lang="en-US" dirty="0"/>
          </a:p>
          <a:p>
            <a:pPr defTabSz="959016">
              <a:spcBef>
                <a:spcPct val="0"/>
              </a:spcBef>
              <a:defRPr/>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33806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normAutofit/>
          </a:bodyPr>
          <a:lstStyle/>
          <a:p>
            <a:pPr defTabSz="959016">
              <a:defRPr/>
            </a:pPr>
            <a:r>
              <a:rPr lang="en-US" baseline="0" dirty="0"/>
              <a:t>NEISD Asthma program’s DASHBOARD. In the beginning I organized the program to align with the four components of Asthma Control as published by the National Asthma Education and Prevention Program. Objectives were crafted for each component that suited the school setting. The EPA’s six key drivers framework allowed the program to evolve over time. The program is a living program; we implement new strategies to meet the fluctuating needs of the different stakeholders in our district (students, families, administrators, staff, and community) based on the evaluation/assess drivers. I firmly believe the program expanded over the years due to the communication of our value-add to the district.  </a:t>
            </a:r>
          </a:p>
          <a:p>
            <a:pPr defTabSz="959016">
              <a:defRPr/>
            </a:pPr>
            <a:endParaRPr lang="en-US" baseline="0" dirty="0"/>
          </a:p>
          <a:p>
            <a:pPr defTabSz="959016">
              <a:defRPr/>
            </a:pPr>
            <a:r>
              <a:rPr lang="en-US" baseline="0" dirty="0"/>
              <a:t>This is our program as it looks today as I complete my 11</a:t>
            </a:r>
            <a:r>
              <a:rPr lang="en-US" baseline="30000" dirty="0"/>
              <a:t>th</a:t>
            </a:r>
            <a:r>
              <a:rPr lang="en-US" baseline="0" dirty="0"/>
              <a:t> school year. The dashboard is a snapshot of the action and planning for each component. </a:t>
            </a:r>
            <a:r>
              <a:rPr lang="en-US" b="0" baseline="0" dirty="0"/>
              <a:t>Each component is important to the success of the program as they all tie in/support each other </a:t>
            </a:r>
            <a:r>
              <a:rPr lang="en-US" baseline="0" dirty="0"/>
              <a:t>to achieve a </a:t>
            </a:r>
            <a:r>
              <a:rPr lang="en-US" b="1" baseline="0" dirty="0"/>
              <a:t>proactive disease management program</a:t>
            </a:r>
            <a:r>
              <a:rPr lang="en-US" b="0" baseline="0" dirty="0"/>
              <a:t> involving all stakeholders. I will highlight the bolded actions </a:t>
            </a:r>
            <a:r>
              <a:rPr lang="en-US" baseline="0" dirty="0"/>
              <a:t>from the different components and present it in a value proposition format. </a:t>
            </a:r>
          </a:p>
        </p:txBody>
      </p:sp>
      <p:sp>
        <p:nvSpPr>
          <p:cNvPr id="4" name="Footer Placeholder 3"/>
          <p:cNvSpPr>
            <a:spLocks noGrp="1"/>
          </p:cNvSpPr>
          <p:nvPr>
            <p:ph type="ftr" sz="quarter" idx="10"/>
          </p:nvPr>
        </p:nvSpPr>
        <p:spPr/>
        <p:txBody>
          <a:bodyPr/>
          <a:lstStyle/>
          <a:p>
            <a:pPr defTabSz="942289">
              <a:defRPr/>
            </a:pPr>
            <a:r>
              <a:rPr lang="en-US">
                <a:solidFill>
                  <a:prstClr val="black"/>
                </a:solidFill>
                <a:latin typeface="Calibri" panose="020F0502020204030204"/>
              </a:rPr>
              <a:t>North East Independent School District Department of Environmental Health</a:t>
            </a:r>
          </a:p>
        </p:txBody>
      </p:sp>
      <p:sp>
        <p:nvSpPr>
          <p:cNvPr id="5" name="Slide Number Placeholder 4"/>
          <p:cNvSpPr>
            <a:spLocks noGrp="1"/>
          </p:cNvSpPr>
          <p:nvPr>
            <p:ph type="sldNum" sz="quarter" idx="11"/>
          </p:nvPr>
        </p:nvSpPr>
        <p:spPr/>
        <p:txBody>
          <a:bodyPr/>
          <a:lstStyle/>
          <a:p>
            <a:pPr defTabSz="942289">
              <a:defRPr/>
            </a:pPr>
            <a:fld id="{85EE7DFE-1178-4BE4-BFDC-1412D4F4A584}" type="slidenum">
              <a:rPr lang="en-US">
                <a:solidFill>
                  <a:prstClr val="black"/>
                </a:solidFill>
                <a:latin typeface="Calibri" panose="020F0502020204030204"/>
              </a:rPr>
              <a:pPr defTabSz="942289">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454296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Assessment</a:t>
            </a:r>
            <a:r>
              <a:rPr lang="en-US" baseline="0" dirty="0"/>
              <a:t> of the Quality of Life of our students with asthma </a:t>
            </a:r>
          </a:p>
          <a:p>
            <a:endParaRPr lang="en-US" baseline="0" dirty="0"/>
          </a:p>
          <a:p>
            <a:r>
              <a:rPr lang="en-US" dirty="0"/>
              <a:t>As a</a:t>
            </a:r>
            <a:r>
              <a:rPr lang="en-US" baseline="0" dirty="0"/>
              <a:t> new program, I needed to establish a baseline and to identify the unmet needs of my customer – the student with asthma and their families. A 25 question survey was created and was placed on the parent portal communication software program the district already utilized. To capture information from our lower socioeconomic areas, paper surveys were distributed. Keep in mind – this was before smart phones.</a:t>
            </a:r>
          </a:p>
          <a:p>
            <a:endParaRPr lang="en-US" baseline="0" dirty="0"/>
          </a:p>
          <a:p>
            <a:r>
              <a:rPr lang="en-US" baseline="0" dirty="0"/>
              <a:t>The data collected identified the areas of concern and established buy-in from district leadership and administrators, campus administrators, PE teachers, and teachers. It allowed strategic planning in our implementation of other activities. I would say most of our initial activities were supported because of output of this assessment. This also was well received by asthma families as they felt ‘heard’.</a:t>
            </a:r>
          </a:p>
          <a:p>
            <a:endParaRPr lang="en-US" baseline="0" dirty="0"/>
          </a:p>
          <a:p>
            <a:r>
              <a:rPr lang="en-US" baseline="0" dirty="0"/>
              <a:t>Some Outcomes and Impact included development of policies to close health care gaps (nebulizer protocol), gained support for district wide asthma education events, address environmental issues, and identified new champions going forward.</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8155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baseline="0" dirty="0"/>
              <a:t>Reducing heath care barriers through the emergency nebulizer protocol.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someone with asthma begins to have symptoms, quick intervention with life-saving bronchodilator medication directly impacts outcomes. </a:t>
            </a:r>
            <a:r>
              <a:rPr lang="en-US" dirty="0"/>
              <a:t>During</a:t>
            </a:r>
            <a:r>
              <a:rPr lang="en-US" baseline="0" dirty="0"/>
              <a:t> the first year, health services data indicated 120 asthma-related EMS calls, 80 of which required transport to the Emergency Department. EMS calls to a campus is a crisis that disrupts learning. </a:t>
            </a:r>
          </a:p>
          <a:p>
            <a:r>
              <a:rPr lang="en-US" baseline="0" dirty="0"/>
              <a:t>Further assessment revealed the calls were predominately due to lack of medication on campus. </a:t>
            </a:r>
          </a:p>
          <a:p>
            <a:endParaRPr lang="en-US" baseline="0" dirty="0"/>
          </a:p>
          <a:p>
            <a:r>
              <a:rPr lang="en-US" baseline="0" dirty="0"/>
              <a:t>Once NEISD leadership was aware of this data, they were emphatic the district would create a policy to help these at-risk students. </a:t>
            </a:r>
          </a:p>
          <a:p>
            <a:endParaRPr lang="en-US" baseline="0" dirty="0"/>
          </a:p>
          <a:p>
            <a:r>
              <a:rPr lang="en-US" baseline="0" dirty="0"/>
              <a:t>With a capital outlay of $2000, compressor nebulizers were purchased for each campus. Medication and supplies were stocked. It costs the district $1.49 to give a treatment. A nominal amount to avoid a devastating outcome.  </a:t>
            </a:r>
          </a:p>
          <a:p>
            <a:endParaRPr lang="en-US" baseline="0" dirty="0"/>
          </a:p>
          <a:p>
            <a:r>
              <a:rPr lang="en-US" baseline="0" dirty="0"/>
              <a:t>As the graphic shows, within the first 2 years of the protocol, we decreased EMS transports from 80 to 24. Of those 24 transported, 19 didn’t meet the protocol due to lack of documented asthma diagnosis, for the remaining 5 the protocol was followed and the student was in such a severe episode they still needed to be seen in the ED despite our early intervention. </a:t>
            </a:r>
          </a:p>
          <a:p>
            <a:endParaRPr lang="en-US" baseline="0" dirty="0"/>
          </a:p>
          <a:p>
            <a:r>
              <a:rPr lang="en-US" baseline="0" dirty="0"/>
              <a:t>The outcomes and impact from the nebulizer protocol go way beyond financial and academic – you can not put a price on the life of a child.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463794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Tracking Symptom</a:t>
            </a:r>
            <a:r>
              <a:rPr lang="en-US" baseline="0" dirty="0"/>
              <a:t>-Driven Medication use</a:t>
            </a:r>
          </a:p>
          <a:p>
            <a:endParaRPr lang="en-US" dirty="0"/>
          </a:p>
          <a:p>
            <a:r>
              <a:rPr lang="en-US" dirty="0"/>
              <a:t>Campus nurses </a:t>
            </a:r>
            <a:r>
              <a:rPr lang="en-US" baseline="0" dirty="0"/>
              <a:t>collected data of inhaler use and forwarded that information to the Health Services department. We had information on total inhalers given district wide – which was well over 70,000 – but had no idea the reason for the use of the inhaler. Many physicians order a scheduled administration of asthma inhaler before exertion. This is done to prevent potential symptoms during exercise. Under the current data collection process, there was no way to determine why an inhaler was given. PRN use is one criteria to measure uncontrolled asthma under the national guidelines for asthma management. PRN means it was given for symptoms. You take a pain reliever for a headache is an example of PRN use. </a:t>
            </a:r>
          </a:p>
          <a:p>
            <a:endParaRPr lang="en-US" baseline="0" dirty="0"/>
          </a:p>
          <a:p>
            <a:r>
              <a:rPr lang="en-US" baseline="0" dirty="0"/>
              <a:t>The nurses begin to isolate PRN usage from scheduled usage before exercise. This allowed us to identify students who were experiencing symptoms at school and allowed us to identify campuses with higher PRN rates. Because asthma is environmentally induced, it gave us valuable insight into the conditions in the school and strategically direct limited facilities maintenance resources. It permitted the nurses to be proactive and provide the family or physician insight into a child's changing level of asthma control.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471537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Education – make it fun,</a:t>
            </a:r>
            <a:r>
              <a:rPr lang="en-US" baseline="0" dirty="0"/>
              <a:t> make it relevant </a:t>
            </a:r>
          </a:p>
          <a:p>
            <a:endParaRPr lang="en-US" dirty="0"/>
          </a:p>
          <a:p>
            <a:r>
              <a:rPr lang="en-US" dirty="0"/>
              <a:t>The Asthma</a:t>
            </a:r>
            <a:r>
              <a:rPr lang="en-US" baseline="0" dirty="0"/>
              <a:t> Obstacle Course is a hands-on activity that provides asthma awareness in a larger-than-life format. It engages the participant to experience life as a person with asthma.</a:t>
            </a:r>
          </a:p>
          <a:p>
            <a:endParaRPr lang="en-US" baseline="0" dirty="0"/>
          </a:p>
          <a:p>
            <a:r>
              <a:rPr lang="en-US" baseline="0" dirty="0"/>
              <a:t>1.    The participant first travels through a normal, healthy airway – with no barriers, they can travel through with ease. </a:t>
            </a:r>
          </a:p>
          <a:p>
            <a:pPr marL="235572" indent="-235572">
              <a:buAutoNum type="arabicPeriod" startAt="2"/>
            </a:pPr>
            <a:r>
              <a:rPr lang="en-US" baseline="0" dirty="0"/>
              <a:t>The participant now encounters triggers – this includes common allergens (mold, </a:t>
            </a:r>
            <a:r>
              <a:rPr lang="en-US" baseline="0" dirty="0" err="1"/>
              <a:t>dustmites</a:t>
            </a:r>
            <a:r>
              <a:rPr lang="en-US" baseline="0" dirty="0"/>
              <a:t>, animal dander, cockroaches, etc.). Next comes the irritants (fragrances, exhaust, strong odors, cigarette smoke, etc.). Before moving forward the participant must find 14 asthma triggers in a house graphic.     </a:t>
            </a:r>
          </a:p>
          <a:p>
            <a:pPr marL="235572" indent="-235572">
              <a:buAutoNum type="arabicPeriod" startAt="2"/>
            </a:pPr>
            <a:r>
              <a:rPr lang="en-US" baseline="0" dirty="0"/>
              <a:t>After exposure to the triggers, the participate now experiences symptoms – shortness of breath and chest tightness.</a:t>
            </a:r>
          </a:p>
          <a:p>
            <a:pPr marL="235572" indent="-235572">
              <a:buAutoNum type="arabicPeriod" startAt="2"/>
            </a:pPr>
            <a:r>
              <a:rPr lang="en-US" baseline="0" dirty="0"/>
              <a:t>The challenge of living with asthma is experienced as they travel through an inflamed, mucus filled, </a:t>
            </a:r>
            <a:r>
              <a:rPr lang="en-US" baseline="0" dirty="0" err="1"/>
              <a:t>broncho</a:t>
            </a:r>
            <a:r>
              <a:rPr lang="en-US" baseline="0" dirty="0"/>
              <a:t>-constricted airway.  Which is much more difficult than the normal airway they went through earlier.</a:t>
            </a:r>
          </a:p>
          <a:p>
            <a:pPr marL="235572" indent="-235572">
              <a:buAutoNum type="arabicPeriod" startAt="2"/>
            </a:pPr>
            <a:r>
              <a:rPr lang="en-US" baseline="0" dirty="0"/>
              <a:t>Participants leave the asthma obstacle course with asthma friendly strategies. For instance, teachers will receive the American Lung Association's Healthy Air Classroom Checklist to assess their rooms for triggers and best practice technical solutions.</a:t>
            </a:r>
          </a:p>
          <a:p>
            <a:pPr marL="235572" indent="-235572">
              <a:buAutoNum type="arabicPeriod" startAt="2"/>
            </a:pPr>
            <a:endParaRPr lang="en-US" baseline="0" dirty="0"/>
          </a:p>
          <a:p>
            <a:pPr defTabSz="942289"/>
            <a:r>
              <a:rPr lang="en-US" baseline="0" dirty="0"/>
              <a:t>Teachers, students, and parents have all taken the challenge and the feedback is very positive – the AOC is now sought after (vs me begging people to do it) as word gets out how participants learn about asthma and its triggers, and the challenges those with asthma must tackle.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31064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Assess</a:t>
            </a:r>
            <a:r>
              <a:rPr lang="en-US" baseline="0" dirty="0"/>
              <a:t> Environmental Triggers </a:t>
            </a:r>
          </a:p>
          <a:p>
            <a:endParaRPr lang="en-US" dirty="0"/>
          </a:p>
          <a:p>
            <a:r>
              <a:rPr lang="en-US" dirty="0"/>
              <a:t>Asthma</a:t>
            </a:r>
            <a:r>
              <a:rPr lang="en-US" baseline="0" dirty="0"/>
              <a:t> and IAQ go hand in hand. The person with asthma relies on a healthy indoor environment to feel normal and symptom free; a successful IAQ program needs the person with asthma to make the program relevant and ‘human’.  </a:t>
            </a:r>
          </a:p>
          <a:p>
            <a:r>
              <a:rPr lang="en-US" baseline="0" dirty="0"/>
              <a:t>Science journals and peer-reviewed research seldom motivate change in the human behavior of a person not personally affected by asthma; it is assessed data that make things </a:t>
            </a:r>
            <a:r>
              <a:rPr lang="en-US" i="1" baseline="0" dirty="0"/>
              <a:t>relevant for that individual </a:t>
            </a:r>
            <a:r>
              <a:rPr lang="en-US" baseline="0" dirty="0"/>
              <a:t>that can drive change.</a:t>
            </a:r>
          </a:p>
          <a:p>
            <a:endParaRPr lang="en-US" baseline="0" dirty="0"/>
          </a:p>
          <a:p>
            <a:r>
              <a:rPr lang="en-US" baseline="0" dirty="0"/>
              <a:t>The environmental walkthrough is crucial to assess where you are, in order to know where you need to go. When I started the program I walked every campus classroom my first year to assess the driving force behind the data of high inhaler use and EMS calls. Despite a symptom-free life for the last 25 of my 45 year young life, I had two asthma exacerbations my first year at NEISD; simply because of the indoor environment where I was spending my day. </a:t>
            </a:r>
          </a:p>
          <a:p>
            <a:endParaRPr lang="en-US" baseline="0" dirty="0"/>
          </a:p>
          <a:p>
            <a:r>
              <a:rPr lang="en-US" baseline="0" dirty="0"/>
              <a:t>The campus walkthroughs provide insight of areas to target first, where to focus attention to remove triggers and then collect the data using the PRN inhaler use to evaluate the intervention actions. We communicated our results at every encounter – we demonstrated how improved IAQ can decrease inhaler use and loss of instruction time  – administrators/teachers comprehend the relevance of healthy classroom environments.   </a:t>
            </a:r>
          </a:p>
          <a:p>
            <a:endParaRPr lang="en-US" baseline="0" dirty="0"/>
          </a:p>
          <a:p>
            <a:r>
              <a:rPr lang="en-US" baseline="0" dirty="0"/>
              <a:t>This lead to additional staff. District environmental assessment standards were created to provide objective feedback to campus administration and strategies to create healthier learning environments.</a:t>
            </a:r>
          </a:p>
          <a:p>
            <a:endParaRPr lang="en-US" baseline="0" dirty="0"/>
          </a:p>
          <a:p>
            <a:r>
              <a:rPr lang="en-US" baseline="0" dirty="0"/>
              <a:t>The asthma and IAQ programs use the symptom threshold graphic to drive home the relationship between environment and health of those with allergy and asthma. We make relevant the cumulative effect of even the smallest particles and how they impact health. </a:t>
            </a:r>
          </a:p>
          <a:p>
            <a:endParaRPr lang="en-US" baseline="0" dirty="0"/>
          </a:p>
          <a:p>
            <a:r>
              <a:rPr lang="en-US" baseline="0" dirty="0"/>
              <a:t>After 11 years of the Asthma Program the NEISD culture has changed. In fact, there are times that people use the symptom threshold term with me… not realizing its originator.  - very cool indeed!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07397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1173163"/>
            <a:ext cx="4222750" cy="3168650"/>
          </a:xfrm>
        </p:spPr>
      </p:sp>
      <p:sp>
        <p:nvSpPr>
          <p:cNvPr id="3" name="Notes Placeholder 2"/>
          <p:cNvSpPr>
            <a:spLocks noGrp="1"/>
          </p:cNvSpPr>
          <p:nvPr>
            <p:ph type="body" idx="1"/>
          </p:nvPr>
        </p:nvSpPr>
        <p:spPr>
          <a:xfrm>
            <a:off x="701041" y="4295607"/>
            <a:ext cx="5608320"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Tracy: Another terrific tool we have</a:t>
            </a:r>
            <a:r>
              <a:rPr lang="en-US" sz="1200" kern="1200" baseline="0" dirty="0" smtClean="0">
                <a:solidFill>
                  <a:schemeClr val="tx1"/>
                </a:solidFill>
                <a:effectLst/>
                <a:latin typeface="+mn-lt"/>
                <a:ea typeface="+mn-ea"/>
                <a:cs typeface="+mn-cs"/>
              </a:rPr>
              <a:t> to help you move into action to improve IAQ in schools is the IAQ Tools for Schools Mobile App. If you haven’t already done so, grab your smart device and download th</a:t>
            </a:r>
            <a:r>
              <a:rPr lang="en-US" sz="1200" kern="1200" dirty="0" smtClean="0">
                <a:solidFill>
                  <a:schemeClr val="tx1"/>
                </a:solidFill>
                <a:effectLst/>
                <a:latin typeface="+mn-lt"/>
                <a:ea typeface="+mn-ea"/>
                <a:cs typeface="+mn-cs"/>
              </a:rPr>
              <a:t>is</a:t>
            </a:r>
            <a:r>
              <a:rPr lang="en-US" sz="1200" kern="1200" baseline="0" dirty="0" smtClean="0">
                <a:solidFill>
                  <a:schemeClr val="tx1"/>
                </a:solidFill>
                <a:effectLst/>
                <a:latin typeface="+mn-lt"/>
                <a:ea typeface="+mn-ea"/>
                <a:cs typeface="+mn-cs"/>
              </a:rPr>
              <a:t> app and make your mobile device a </a:t>
            </a:r>
            <a:r>
              <a:rPr lang="en-US" sz="1200" kern="1200" dirty="0" smtClean="0">
                <a:solidFill>
                  <a:schemeClr val="tx1"/>
                </a:solidFill>
                <a:effectLst/>
                <a:latin typeface="+mn-lt"/>
                <a:ea typeface="+mn-ea"/>
                <a:cs typeface="+mn-cs"/>
              </a:rPr>
              <a:t>one-stop shop for</a:t>
            </a:r>
            <a:r>
              <a:rPr lang="en-US" sz="1200" kern="1200" baseline="0" dirty="0" smtClean="0">
                <a:solidFill>
                  <a:schemeClr val="tx1"/>
                </a:solidFill>
                <a:effectLst/>
                <a:latin typeface="+mn-lt"/>
                <a:ea typeface="+mn-ea"/>
                <a:cs typeface="+mn-cs"/>
              </a:rPr>
              <a:t> managing IAQ</a:t>
            </a:r>
            <a:r>
              <a:rPr lang="en-US" sz="1200" kern="1200" dirty="0" smtClean="0">
                <a:solidFill>
                  <a:schemeClr val="tx1"/>
                </a:solidFill>
                <a:effectLst/>
                <a:latin typeface="+mn-lt"/>
                <a:ea typeface="+mn-ea"/>
                <a:cs typeface="+mn-cs"/>
              </a:rPr>
              <a:t>. During the this</a:t>
            </a:r>
            <a:r>
              <a:rPr lang="en-US" sz="1200" kern="1200" baseline="0" dirty="0" smtClean="0">
                <a:solidFill>
                  <a:schemeClr val="tx1"/>
                </a:solidFill>
                <a:effectLst/>
                <a:latin typeface="+mn-lt"/>
                <a:ea typeface="+mn-ea"/>
                <a:cs typeface="+mn-cs"/>
              </a:rPr>
              <a:t> webinar you will hear specific ways the Mobile app can help you integrate IAQ data to garner broader support for you IAQ and asthma management programs.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25496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I want to briefly</a:t>
            </a:r>
            <a:r>
              <a:rPr lang="en-US" baseline="0" dirty="0"/>
              <a:t> highlight the Bold Goal Value Propositions. The following slides quantify NEISD outcomes which may</a:t>
            </a:r>
          </a:p>
          <a:p>
            <a:r>
              <a:rPr lang="en-US" baseline="0" dirty="0"/>
              <a:t>help you create/improve/sustain your program. </a:t>
            </a:r>
          </a:p>
          <a:p>
            <a:r>
              <a:rPr lang="en-US" baseline="0" dirty="0"/>
              <a:t>One is financial, one is academic -  one may resonate (or be more relevant) to the different positions in your school district.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904686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Funding – this will be more relevant with the superintendents,</a:t>
            </a:r>
            <a:r>
              <a:rPr lang="en-US" baseline="0" dirty="0"/>
              <a:t> central office budget staff, or accountant/business type board members, etc. We call them the ‘bean’ counters as they pay attention to line item budget items and want to capture as much revenue from the district’s piece of the funding pie from the state. </a:t>
            </a:r>
          </a:p>
          <a:p>
            <a:endParaRPr lang="en-US" baseline="0" dirty="0"/>
          </a:p>
          <a:p>
            <a:r>
              <a:rPr lang="en-US" dirty="0"/>
              <a:t>Your asthma</a:t>
            </a:r>
            <a:r>
              <a:rPr lang="en-US" baseline="0" dirty="0"/>
              <a:t> students offer you a unique opportunity to embrace the importance of healthy learning environments through state funding.  In Texas, as well as other states, the funding formula for state aid includes average daily attendance and a daily rate is calculated based on total enrollment. In our case our daily rate is $32.00 dollars per student.</a:t>
            </a:r>
          </a:p>
          <a:p>
            <a:endParaRPr lang="en-US" baseline="0" dirty="0"/>
          </a:p>
          <a:p>
            <a:r>
              <a:rPr lang="en-US" baseline="0" dirty="0"/>
              <a:t>We have over 8000 students with asthma, the CDC states that students with asthma miss </a:t>
            </a:r>
            <a:r>
              <a:rPr lang="en-US" i="1" baseline="0" dirty="0"/>
              <a:t>on average </a:t>
            </a:r>
            <a:r>
              <a:rPr lang="en-US" baseline="0" dirty="0"/>
              <a:t>8 days. I want to restate that is an average from CDC. Privacy laws protect health information, so collection of actual days missed due to asthma is unknown; however, we know we have students who have missed 30 or more days of school and some that miss none. I think 8 is a realistic number based on my experience here at the district. </a:t>
            </a:r>
          </a:p>
          <a:p>
            <a:endParaRPr lang="en-US" baseline="0" dirty="0"/>
          </a:p>
          <a:p>
            <a:r>
              <a:rPr lang="en-US" baseline="0" dirty="0"/>
              <a:t>I missed well over 25 days each year when I was a kid; and they were consecutive spurts of 3-5 days throughout the year. My son, however missed maybe 2-3 days every 3-4 years. Why? As a respiratory therapist, I advocated for his environment at school to ensure it was asthma friendly. Today, parents of those with asthma should NOT have to do that. </a:t>
            </a:r>
          </a:p>
          <a:p>
            <a:endParaRPr lang="en-US" baseline="0" dirty="0"/>
          </a:p>
          <a:p>
            <a:pPr defTabSz="942289">
              <a:defRPr/>
            </a:pPr>
            <a:r>
              <a:rPr lang="en-US" baseline="0" dirty="0"/>
              <a:t>For NEISD, simply doing nothing to address asthma, results in potentially losing over 2 million dollars per year. </a:t>
            </a:r>
          </a:p>
          <a:p>
            <a:pPr defTabSz="942289">
              <a:defRPr/>
            </a:pPr>
            <a:r>
              <a:rPr lang="en-US" baseline="0" dirty="0"/>
              <a:t>The activities we have provided and the data we have collected, I have no doubt I achieved my bold goal. When you apply the technical solutions as best-practice in a proactive asthma management &amp; IAQ program you will see a return on investment….. In our district, improving the attendance of those with asthma by just ONE day proves that point. </a:t>
            </a:r>
            <a:endParaRPr lang="en-US" dirty="0"/>
          </a:p>
          <a:p>
            <a:endParaRPr lang="en-US" baseline="0" dirty="0"/>
          </a:p>
        </p:txBody>
      </p:sp>
      <p:sp>
        <p:nvSpPr>
          <p:cNvPr id="4" name="Footer Placeholder 3"/>
          <p:cNvSpPr>
            <a:spLocks noGrp="1"/>
          </p:cNvSpPr>
          <p:nvPr>
            <p:ph type="ftr" sz="quarter" idx="10"/>
          </p:nvPr>
        </p:nvSpPr>
        <p:spPr/>
        <p:txBody>
          <a:bodyPr/>
          <a:lstStyle/>
          <a:p>
            <a:pPr defTabSz="942289">
              <a:defRPr/>
            </a:pPr>
            <a:r>
              <a:rPr lang="en-US">
                <a:solidFill>
                  <a:prstClr val="black"/>
                </a:solidFill>
              </a:rPr>
              <a:t>North East Independent School District Department of Environmental Health</a:t>
            </a:r>
          </a:p>
        </p:txBody>
      </p:sp>
      <p:sp>
        <p:nvSpPr>
          <p:cNvPr id="5" name="Slide Number Placeholder 4"/>
          <p:cNvSpPr>
            <a:spLocks noGrp="1"/>
          </p:cNvSpPr>
          <p:nvPr>
            <p:ph type="sldNum" sz="quarter" idx="11"/>
          </p:nvPr>
        </p:nvSpPr>
        <p:spPr/>
        <p:txBody>
          <a:bodyPr/>
          <a:lstStyle/>
          <a:p>
            <a:pPr defTabSz="942289">
              <a:defRPr/>
            </a:pPr>
            <a:fld id="{85EE7DFE-1178-4BE4-BFDC-1412D4F4A584}" type="slidenum">
              <a:rPr lang="en-US">
                <a:solidFill>
                  <a:prstClr val="black"/>
                </a:solidFill>
              </a:rPr>
              <a:pPr defTabSz="942289">
                <a:defRPr/>
              </a:pPr>
              <a:t>41</a:t>
            </a:fld>
            <a:endParaRPr lang="en-US">
              <a:solidFill>
                <a:prstClr val="black"/>
              </a:solidFill>
            </a:endParaRPr>
          </a:p>
        </p:txBody>
      </p:sp>
    </p:spTree>
    <p:extLst>
      <p:ext uri="{BB962C8B-B14F-4D97-AF65-F5344CB8AC3E}">
        <p14:creationId xmlns:p14="http://schemas.microsoft.com/office/powerpoint/2010/main" val="732245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endParaRPr lang="en-US" dirty="0"/>
          </a:p>
          <a:p>
            <a:r>
              <a:rPr lang="en-US" dirty="0"/>
              <a:t>This is a value</a:t>
            </a:r>
            <a:r>
              <a:rPr lang="en-US" baseline="0" dirty="0"/>
              <a:t> proposition that is most relevant to those involved in monitoring student performance. This would be your campus administrators, academic deans, teachers, at-risk student advocates, etc.    </a:t>
            </a:r>
          </a:p>
          <a:p>
            <a:endParaRPr lang="en-US" baseline="0" dirty="0"/>
          </a:p>
          <a:p>
            <a:pPr defTabSz="942289"/>
            <a:r>
              <a:rPr lang="en-US" baseline="0" dirty="0"/>
              <a:t>If a child exhibits symptoms in the classroom, they need their medication to reverse those symptoms. The breakdown of each step was provided by campus nurses who follow their clinical nurse practice act/guidelines of proper care for a respiratory student.  </a:t>
            </a:r>
          </a:p>
          <a:p>
            <a:pPr defTabSz="942289"/>
            <a:endParaRPr lang="en-US" baseline="0" dirty="0"/>
          </a:p>
          <a:p>
            <a:r>
              <a:rPr lang="en-US" baseline="0" dirty="0"/>
              <a:t>26 minutes of academic instruction time is lost. This is a best case scenario where the child responded appropriately to the first dose of medication. Many times, a second dose is required to completely reverse the symptoms. In this instance you would add another 20 minutes if the child does not respond and needs a second dosing.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625728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baseline="0" dirty="0"/>
              <a:t>As I mentioned earlier, using PRN inhaler usage data, identified campuses that needed targeted environmental assessments. </a:t>
            </a:r>
          </a:p>
          <a:p>
            <a:r>
              <a:rPr lang="en-US" baseline="0" dirty="0"/>
              <a:t>In this instance Campus E had a substantially higher PRN use than similar campuses (in age, population) in the same general area of our district.  </a:t>
            </a:r>
          </a:p>
          <a:p>
            <a:endParaRPr lang="en-US" baseline="0" dirty="0"/>
          </a:p>
          <a:p>
            <a:r>
              <a:rPr lang="en-US" baseline="0" dirty="0"/>
              <a:t>Upon assessment, we detected a couple of technical solutions best practices were not followed through out the campus: Source Control (Guinea Pig), Cleaning and Maintenance.</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8818645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baseline="0" dirty="0"/>
              <a:t>The IAQ issues were resolved and we evaluated our intervention. Airway Inflammation doesn’t resolve itself over night – it is a gradual return to normal once exposures are removed. You can see the drop in the PRN inhaler use over the next few months, this realigned campus E with the other campuses.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133419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Remember</a:t>
            </a:r>
            <a:r>
              <a:rPr lang="en-US" baseline="0" dirty="0"/>
              <a:t> the 26 minutes of lost of instruction time for a PRN visit?  </a:t>
            </a:r>
          </a:p>
          <a:p>
            <a:endParaRPr lang="en-US" baseline="0" dirty="0"/>
          </a:p>
          <a:p>
            <a:r>
              <a:rPr lang="en-US" baseline="0" dirty="0"/>
              <a:t>Using the data from the previous example we can estimate how much valuable academic instruction time was lost at Campus E due to PRN inhaler data in one month. We can also show the </a:t>
            </a:r>
            <a:r>
              <a:rPr lang="en-US" i="1" baseline="0" dirty="0"/>
              <a:t>reduction</a:t>
            </a:r>
            <a:r>
              <a:rPr lang="en-US" baseline="0" dirty="0"/>
              <a:t> of time lost in academic instruction time when we applied IAQ best practices for the following months.</a:t>
            </a:r>
          </a:p>
          <a:p>
            <a:r>
              <a:rPr lang="en-US" baseline="0" dirty="0"/>
              <a:t> </a:t>
            </a:r>
          </a:p>
          <a:p>
            <a:r>
              <a:rPr lang="en-US" baseline="0" dirty="0"/>
              <a:t>This data set only includes identified asthmatics with inhalers in the clinic; rhinitis/sinusitis students probably responded well with the reduction of dust and animal dander as well.</a:t>
            </a:r>
          </a:p>
          <a:p>
            <a:endParaRPr lang="en-US" baseline="0" dirty="0"/>
          </a:p>
          <a:p>
            <a:r>
              <a:rPr lang="en-US" baseline="0" dirty="0"/>
              <a:t>The month of March in San Antonio is the height of Oak Pollen season in San Antonio when all cars change colors due to the yellow dust that blankets everything. Oak is a known asthma allergen. Even with that outdoor pollen added, we still had substantial drops in PRN inhaler use. </a:t>
            </a:r>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4825471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r>
              <a:rPr lang="en-US" dirty="0"/>
              <a:t>I</a:t>
            </a:r>
            <a:r>
              <a:rPr lang="en-US" baseline="0" dirty="0"/>
              <a:t> want to circle back</a:t>
            </a:r>
            <a:r>
              <a:rPr lang="en-US" dirty="0"/>
              <a:t> to our</a:t>
            </a:r>
            <a:r>
              <a:rPr lang="en-US" baseline="0" dirty="0"/>
              <a:t> Value Proposition from the beginning of this presentation, this slide summarizes the Asthma Program’s Bold Goal.  </a:t>
            </a:r>
          </a:p>
          <a:p>
            <a:endParaRPr lang="en-US" baseline="0" dirty="0"/>
          </a:p>
          <a:p>
            <a:r>
              <a:rPr lang="en-US" baseline="0" dirty="0"/>
              <a:t>Monetary Return on Investment: Reduction in annual average school days missed can yield a substantial amount of state funding that far outweighs input costs.</a:t>
            </a:r>
          </a:p>
          <a:p>
            <a:endParaRPr lang="en-US" baseline="0" dirty="0"/>
          </a:p>
          <a:p>
            <a:r>
              <a:rPr lang="en-US" baseline="0" dirty="0"/>
              <a:t>Academic benefit to asthma students - they get back those 26 minutes of valuable instruction time that are lost each time a student becomes symptomatic due to campus environmental conditions; this will positively affect student performance.</a:t>
            </a:r>
          </a:p>
          <a:p>
            <a:endParaRPr lang="en-US" baseline="0" dirty="0"/>
          </a:p>
          <a:p>
            <a:r>
              <a:rPr lang="en-US" baseline="0" dirty="0"/>
              <a:t>Change in Culture improves the life of every student with asthma and reduces risks of asthma exacerbations.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888839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1173163"/>
            <a:ext cx="4222750" cy="3168650"/>
          </a:xfrm>
        </p:spPr>
      </p:sp>
      <p:sp>
        <p:nvSpPr>
          <p:cNvPr id="3" name="Notes Placeholder 2"/>
          <p:cNvSpPr>
            <a:spLocks noGrp="1"/>
          </p:cNvSpPr>
          <p:nvPr>
            <p:ph type="body" idx="1"/>
          </p:nvPr>
        </p:nvSpPr>
        <p:spPr/>
        <p:txBody>
          <a:bodyPr/>
          <a:lstStyle/>
          <a:p>
            <a:pPr defTabSz="942289">
              <a:defRPr/>
            </a:pPr>
            <a:r>
              <a:rPr lang="en-US" dirty="0">
                <a:solidFill>
                  <a:srgbClr val="0070C0"/>
                </a:solidFill>
              </a:rPr>
              <a:t>In</a:t>
            </a:r>
            <a:r>
              <a:rPr lang="en-US" baseline="0" dirty="0">
                <a:solidFill>
                  <a:srgbClr val="0070C0"/>
                </a:solidFill>
              </a:rPr>
              <a:t> closing, t</a:t>
            </a:r>
            <a:r>
              <a:rPr lang="en-US" dirty="0">
                <a:solidFill>
                  <a:srgbClr val="0070C0"/>
                </a:solidFill>
              </a:rPr>
              <a:t>he short and long term health of a child and their capacity to learn is directly related to the indoor environment where that learning takes place; using the value propositions we discussed can help in your messaging. Using asthma as your marker, it humanizes IAQ and allows you to evaluate your progress.  </a:t>
            </a:r>
          </a:p>
          <a:p>
            <a:pPr defTabSz="942289">
              <a:defRPr/>
            </a:pPr>
            <a:endParaRPr lang="en-US" dirty="0">
              <a:solidFill>
                <a:srgbClr val="0070C0"/>
              </a:solidFill>
            </a:endParaRPr>
          </a:p>
          <a:p>
            <a:pPr marL="0" marR="0" lvl="0" indent="0" algn="l" defTabSz="942289" rtl="0" eaLnBrk="1" fontAlgn="auto" latinLnBrk="0" hangingPunct="1">
              <a:lnSpc>
                <a:spcPct val="100000"/>
              </a:lnSpc>
              <a:spcBef>
                <a:spcPts val="0"/>
              </a:spcBef>
              <a:spcAft>
                <a:spcPts val="0"/>
              </a:spcAft>
              <a:buClrTx/>
              <a:buSzTx/>
              <a:buFontTx/>
              <a:buNone/>
              <a:tabLst/>
              <a:defRPr/>
            </a:pPr>
            <a:r>
              <a:rPr lang="en-US" b="1" dirty="0">
                <a:solidFill>
                  <a:srgbClr val="0070C0"/>
                </a:solidFill>
              </a:rPr>
              <a:t>Healthy children learn better</a:t>
            </a:r>
            <a:r>
              <a:rPr lang="en-US" dirty="0">
                <a:solidFill>
                  <a:srgbClr val="0070C0"/>
                </a:solidFill>
              </a:rPr>
              <a:t>. It is our responsibility to create an environment where </a:t>
            </a:r>
            <a:r>
              <a:rPr lang="en-US" i="1" dirty="0">
                <a:solidFill>
                  <a:srgbClr val="0070C0"/>
                </a:solidFill>
              </a:rPr>
              <a:t>every</a:t>
            </a:r>
            <a:r>
              <a:rPr lang="en-US" dirty="0">
                <a:solidFill>
                  <a:srgbClr val="0070C0"/>
                </a:solidFill>
              </a:rPr>
              <a:t> child can reach their full academic potential. </a:t>
            </a:r>
          </a:p>
          <a:p>
            <a:pPr defTabSz="942289">
              <a:defRPr/>
            </a:pPr>
            <a:endParaRPr lang="en-US" dirty="0">
              <a:solidFill>
                <a:srgbClr val="0070C0"/>
              </a:solidFill>
            </a:endParaRPr>
          </a:p>
          <a:p>
            <a:endParaRPr lang="en-US" dirty="0"/>
          </a:p>
        </p:txBody>
      </p:sp>
      <p:sp>
        <p:nvSpPr>
          <p:cNvPr id="4" name="Slide Number Placeholder 3"/>
          <p:cNvSpPr>
            <a:spLocks noGrp="1"/>
          </p:cNvSpPr>
          <p:nvPr>
            <p:ph type="sldNum" sz="quarter" idx="10"/>
          </p:nvPr>
        </p:nvSpPr>
        <p:spPr/>
        <p:txBody>
          <a:bodyPr/>
          <a:lstStyle/>
          <a:p>
            <a:fld id="{9B650FE4-3E9C-4863-A92B-F1F65069A21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35537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unpack one of the stories you heard here</a:t>
            </a:r>
            <a:r>
              <a:rPr lang="en-US" baseline="0" dirty="0" smtClean="0"/>
              <a:t> to see </a:t>
            </a:r>
            <a:r>
              <a:rPr lang="en-US" dirty="0" smtClean="0"/>
              <a:t>how</a:t>
            </a:r>
            <a:r>
              <a:rPr lang="en-US" baseline="0" dirty="0" smtClean="0"/>
              <a:t> the IAQ </a:t>
            </a:r>
            <a:r>
              <a:rPr lang="en-US" baseline="0" dirty="0" err="1" smtClean="0"/>
              <a:t>TfS</a:t>
            </a:r>
            <a:r>
              <a:rPr lang="en-US" baseline="0" dirty="0" smtClean="0"/>
              <a:t> resources can help you design your program, develop your value proposition and communicate your results.  Let’s consider the success that Anne’s program had with addressing bus idling. When establishing any IAQ and asthma program, we know from the Framework that one of the first things to do is assess your environment.</a:t>
            </a:r>
            <a:endParaRPr lang="en-US" dirty="0" smtClean="0"/>
          </a:p>
          <a:p>
            <a:endParaRPr lang="en-US" dirty="0" smtClean="0"/>
          </a:p>
          <a:p>
            <a:r>
              <a:rPr lang="en-US" dirty="0" smtClean="0"/>
              <a:t>The Assess Driver is how you validate</a:t>
            </a:r>
            <a:r>
              <a:rPr lang="en-US" baseline="0" dirty="0" smtClean="0"/>
              <a:t> you program efforts. This is where you conduct one of the most important action in your IAQ management plan, the schools assessment walk-through.  During the walk-through you collect the data you need to identify, address,  prevent asthma triggers.  </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48</a:t>
            </a:fld>
            <a:endParaRPr lang="en-US" dirty="0"/>
          </a:p>
        </p:txBody>
      </p:sp>
    </p:spTree>
    <p:extLst>
      <p:ext uri="{BB962C8B-B14F-4D97-AF65-F5344CB8AC3E}">
        <p14:creationId xmlns:p14="http://schemas.microsoft.com/office/powerpoint/2010/main" val="150723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walkthrough checklist</a:t>
            </a:r>
            <a:r>
              <a:rPr lang="en-US" baseline="0" dirty="0" smtClean="0"/>
              <a:t> in the mobile app allows you to conduct a thorough walk through and collect your data.  Using the checklist you can identify potential  asthma triggers that call for action like vehicles idling near intakes. </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49</a:t>
            </a:fld>
            <a:endParaRPr lang="en-US" dirty="0"/>
          </a:p>
        </p:txBody>
      </p:sp>
    </p:spTree>
    <p:extLst>
      <p:ext uri="{BB962C8B-B14F-4D97-AF65-F5344CB8AC3E}">
        <p14:creationId xmlns:p14="http://schemas.microsoft.com/office/powerpoint/2010/main" val="3040383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webinar</a:t>
            </a:r>
            <a:r>
              <a:rPr lang="en-US" sz="1200" kern="1200" baseline="0" dirty="0" smtClean="0">
                <a:solidFill>
                  <a:schemeClr val="tx1"/>
                </a:solidFill>
                <a:effectLst/>
                <a:latin typeface="+mn-lt"/>
                <a:ea typeface="+mn-ea"/>
                <a:cs typeface="+mn-cs"/>
              </a:rPr>
              <a:t> will explore how good IAQ management programs can reduce or eliminate asthma triggers in the indoor school environment, and the positive impacts on student and staff health, academic achievement and building performance, that can be realized by coordinating IAQ and asthma management in schools.  During the webinar, you will hear how 2 asthma and IAQ champions are using the IAQ Tools for Schools resources to design and implement successful programs, then collecting and harvesting data and results and translating that data into a powerful value proposition that makes a strong business care for supporting and funding their efforts.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a:t>
            </a:fld>
            <a:endParaRPr lang="en-US" dirty="0"/>
          </a:p>
        </p:txBody>
      </p:sp>
    </p:spTree>
    <p:extLst>
      <p:ext uri="{BB962C8B-B14F-4D97-AF65-F5344CB8AC3E}">
        <p14:creationId xmlns:p14="http://schemas.microsoft.com/office/powerpoint/2010/main" val="911882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u</a:t>
            </a:r>
            <a:r>
              <a:rPr lang="en-US" dirty="0" smtClean="0"/>
              <a:t>sing the Source Control Technical</a:t>
            </a:r>
            <a:r>
              <a:rPr lang="en-US" baseline="0" dirty="0" smtClean="0"/>
              <a:t> Solution</a:t>
            </a:r>
            <a:r>
              <a:rPr lang="en-US" dirty="0" smtClean="0"/>
              <a:t> strategies you</a:t>
            </a:r>
            <a:r>
              <a:rPr lang="en-US" baseline="0" dirty="0" smtClean="0"/>
              <a:t> can identify establishing an anti-idling school bus policy as a high return value  activity that is worth investment.</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50</a:t>
            </a:fld>
            <a:endParaRPr lang="en-US" dirty="0"/>
          </a:p>
        </p:txBody>
      </p:sp>
    </p:spTree>
    <p:extLst>
      <p:ext uri="{BB962C8B-B14F-4D97-AF65-F5344CB8AC3E}">
        <p14:creationId xmlns:p14="http://schemas.microsoft.com/office/powerpoint/2010/main" val="4196741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initiating any new policy, </a:t>
            </a:r>
            <a:r>
              <a:rPr lang="en-US" dirty="0" smtClean="0"/>
              <a:t>The</a:t>
            </a:r>
            <a:r>
              <a:rPr lang="en-US" baseline="0" dirty="0" smtClean="0"/>
              <a:t> Plan Key Driver  strategies reinforce the importance of putting plans and goals in writing. The Value proposition worksheet is a really useful tool for capturing your goals on paper and making sure activities are geared toward achieving them.  The  IAQ Tools for schools checklists and mobile app ensure the written plan and goals include the leaders, and stakeholders whose support you are seeking for the program.</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51</a:t>
            </a:fld>
            <a:endParaRPr lang="en-US" dirty="0"/>
          </a:p>
        </p:txBody>
      </p:sp>
    </p:spTree>
    <p:extLst>
      <p:ext uri="{BB962C8B-B14F-4D97-AF65-F5344CB8AC3E}">
        <p14:creationId xmlns:p14="http://schemas.microsoft.com/office/powerpoint/2010/main" val="1725275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time</a:t>
            </a:r>
            <a:r>
              <a:rPr lang="en-US" baseline="0" dirty="0" smtClean="0"/>
              <a:t> comes to reach out to those stakeholders, </a:t>
            </a:r>
            <a:r>
              <a:rPr lang="en-US" dirty="0" smtClean="0"/>
              <a:t>The School Officials checklist</a:t>
            </a:r>
            <a:r>
              <a:rPr lang="en-US" baseline="0" dirty="0" smtClean="0"/>
              <a:t> is a powerful resource and communication strategy for working with school administrators to implement an IAQ and Asthma management plan.  This checklist is a mechanism for creating Co-ownership and shared accountability for your program and sets an </a:t>
            </a:r>
            <a:r>
              <a:rPr lang="en-US" b="1" i="1" baseline="0" dirty="0" smtClean="0"/>
              <a:t>expectation</a:t>
            </a:r>
            <a:r>
              <a:rPr lang="en-US" baseline="0" dirty="0" smtClean="0"/>
              <a:t> that policies like bus idling will be supported and monitored.   Using this checklist to get schools officials on board with their role in IAQ and asthma management immediately builds in value for achieving compliance with a bus idling policy, since the school official is responsible for ensuring that IAQ policies and upgrades in each school are developed and conducted routinely.</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52</a:t>
            </a:fld>
            <a:endParaRPr lang="en-US" dirty="0"/>
          </a:p>
        </p:txBody>
      </p:sp>
    </p:spTree>
    <p:extLst>
      <p:ext uri="{BB962C8B-B14F-4D97-AF65-F5344CB8AC3E}">
        <p14:creationId xmlns:p14="http://schemas.microsoft.com/office/powerpoint/2010/main" val="370282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a:t>
            </a:r>
            <a:r>
              <a:rPr lang="en-US" baseline="0" dirty="0" smtClean="0"/>
              <a:t> bus idling</a:t>
            </a:r>
            <a:r>
              <a:rPr lang="en-US" dirty="0" smtClean="0"/>
              <a:t> policy is in place, The Act Driver helps</a:t>
            </a:r>
            <a:r>
              <a:rPr lang="en-US" baseline="0" dirty="0" smtClean="0"/>
              <a:t> you establish the </a:t>
            </a:r>
            <a:r>
              <a:rPr lang="en-US" dirty="0" smtClean="0"/>
              <a:t>training</a:t>
            </a:r>
            <a:r>
              <a:rPr lang="en-US" baseline="0" dirty="0" smtClean="0"/>
              <a:t> and education for bus drivers and other transportation staff to accomplish the behavior changes and attitude changes that lead to full compliance.</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53</a:t>
            </a:fld>
            <a:endParaRPr lang="en-US" dirty="0"/>
          </a:p>
        </p:txBody>
      </p:sp>
    </p:spTree>
    <p:extLst>
      <p:ext uri="{BB962C8B-B14F-4D97-AF65-F5344CB8AC3E}">
        <p14:creationId xmlns:p14="http://schemas.microsoft.com/office/powerpoint/2010/main" val="2773439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strategies</a:t>
            </a:r>
            <a:r>
              <a:rPr lang="en-US" baseline="0" dirty="0" smtClean="0"/>
              <a:t> in the </a:t>
            </a:r>
            <a:r>
              <a:rPr lang="en-US" dirty="0" smtClean="0"/>
              <a:t>Evaluatio</a:t>
            </a:r>
            <a:r>
              <a:rPr lang="en-US" baseline="0" dirty="0" smtClean="0"/>
              <a:t>n driver allow you to manage and track the data that lead to recognition of your accomplishments and demonstrates  return on investment.  </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54</a:t>
            </a:fld>
            <a:endParaRPr lang="en-US" dirty="0"/>
          </a:p>
        </p:txBody>
      </p:sp>
    </p:spTree>
    <p:extLst>
      <p:ext uri="{BB962C8B-B14F-4D97-AF65-F5344CB8AC3E}">
        <p14:creationId xmlns:p14="http://schemas.microsoft.com/office/powerpoint/2010/main" val="720862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Communication driver provides</a:t>
            </a:r>
            <a:r>
              <a:rPr lang="en-US" sz="1200" b="0" i="0" kern="1200" baseline="0" dirty="0" smtClean="0">
                <a:solidFill>
                  <a:schemeClr val="tx1"/>
                </a:solidFill>
                <a:effectLst/>
                <a:latin typeface="+mn-lt"/>
                <a:ea typeface="+mn-ea"/>
                <a:cs typeface="+mn-cs"/>
              </a:rPr>
              <a:t> a vehicle for you to broadcast your results, build confidence in your program and</a:t>
            </a:r>
            <a:r>
              <a:rPr lang="en-US" sz="1200" b="0" i="0" kern="1200" dirty="0" smtClean="0">
                <a:solidFill>
                  <a:schemeClr val="tx1"/>
                </a:solidFill>
                <a:effectLst/>
                <a:latin typeface="+mn-lt"/>
                <a:ea typeface="+mn-ea"/>
                <a:cs typeface="+mn-cs"/>
              </a:rPr>
              <a:t> recruit champions to institutionalize policies.</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55</a:t>
            </a:fld>
            <a:endParaRPr lang="en-US" dirty="0"/>
          </a:p>
        </p:txBody>
      </p:sp>
    </p:spTree>
    <p:extLst>
      <p:ext uri="{BB962C8B-B14F-4D97-AF65-F5344CB8AC3E}">
        <p14:creationId xmlns:p14="http://schemas.microsoft.com/office/powerpoint/2010/main" val="268230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Through</a:t>
            </a:r>
            <a:r>
              <a:rPr lang="en-US" sz="1200" kern="1200" baseline="0" dirty="0" smtClean="0">
                <a:solidFill>
                  <a:schemeClr val="tx1"/>
                </a:solidFill>
                <a:effectLst/>
                <a:latin typeface="+mn-lt"/>
                <a:ea typeface="+mn-ea"/>
                <a:cs typeface="+mn-cs"/>
              </a:rPr>
              <a:t> successfully communicating you results, you can secure senior buy-in and support.</a:t>
            </a:r>
            <a:endParaRPr lang="en-US" sz="1200" kern="1200" dirty="0" smtClean="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F5F8915-6B7D-471A-AC5B-A5290E439C79}" type="slidenum">
              <a:rPr lang="en-US" smtClean="0"/>
              <a:pPr/>
              <a:t>56</a:t>
            </a:fld>
            <a:endParaRPr lang="en-US" dirty="0"/>
          </a:p>
        </p:txBody>
      </p:sp>
    </p:spTree>
    <p:extLst>
      <p:ext uri="{BB962C8B-B14F-4D97-AF65-F5344CB8AC3E}">
        <p14:creationId xmlns:p14="http://schemas.microsoft.com/office/powerpoint/2010/main" val="18282317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1173163"/>
            <a:ext cx="4222750" cy="3168650"/>
          </a:xfrm>
        </p:spPr>
      </p:sp>
      <p:sp>
        <p:nvSpPr>
          <p:cNvPr id="3" name="Notes Placeholder 2"/>
          <p:cNvSpPr>
            <a:spLocks noGrp="1"/>
          </p:cNvSpPr>
          <p:nvPr>
            <p:ph type="body" idx="1"/>
          </p:nvPr>
        </p:nvSpPr>
        <p:spPr>
          <a:xfrm>
            <a:off x="701041" y="4295607"/>
            <a:ext cx="5608320" cy="4295929"/>
          </a:xfrm>
        </p:spPr>
        <p:txBody>
          <a:bodyPr/>
          <a:lstStyle/>
          <a:p>
            <a:pPr marL="0" marR="0" lvl="1" indent="0" algn="l" defTabSz="1003693" rtl="0" eaLnBrk="1" fontAlgn="auto" latinLnBrk="0" hangingPunct="1">
              <a:lnSpc>
                <a:spcPct val="100000"/>
              </a:lnSpc>
              <a:spcBef>
                <a:spcPts val="0"/>
              </a:spcBef>
              <a:spcAft>
                <a:spcPts val="0"/>
              </a:spcAft>
              <a:buClrTx/>
              <a:buSzTx/>
              <a:buFontTx/>
              <a:buNone/>
              <a:tabLst/>
              <a:defRPr/>
            </a:pPr>
            <a:r>
              <a:rPr lang="en-US" sz="1200" i="1" dirty="0" smtClean="0"/>
              <a:t>I encourage</a:t>
            </a:r>
            <a:r>
              <a:rPr lang="en-US" sz="1200" i="1" baseline="0" dirty="0" smtClean="0"/>
              <a:t> you to use the IAQ Tools for Schools Kit, Framework and Mobile App along with the new Value Proposition worksheet to build the business case that secures the resource you need to support you IAQ and asthma management program. </a:t>
            </a:r>
            <a:endParaRPr lang="en-US" sz="1200" kern="1200" dirty="0" smtClean="0">
              <a:solidFill>
                <a:schemeClr val="tx1"/>
              </a:solidFill>
              <a:effectLst/>
              <a:latin typeface="+mn-lt"/>
              <a:ea typeface="+mn-ea"/>
              <a:cs typeface="+mn-cs"/>
            </a:endParaRPr>
          </a:p>
          <a:p>
            <a:pPr marL="0" marR="0" lvl="1" indent="0" algn="l" defTabSz="1003693"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lvl="1" defTabSz="1003693">
              <a:defRPr/>
            </a:pPr>
            <a:endParaRPr lang="en-US" dirty="0"/>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624561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heard a lot of</a:t>
            </a:r>
            <a:r>
              <a:rPr lang="en-US" baseline="0" dirty="0" smtClean="0"/>
              <a:t> great information today, and there is even more to be found using a rich trove of resources!</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58</a:t>
            </a:fld>
            <a:endParaRPr lang="en-US" dirty="0"/>
          </a:p>
        </p:txBody>
      </p:sp>
    </p:spTree>
    <p:extLst>
      <p:ext uri="{BB962C8B-B14F-4D97-AF65-F5344CB8AC3E}">
        <p14:creationId xmlns:p14="http://schemas.microsoft.com/office/powerpoint/2010/main" val="18549615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our resources allow you</a:t>
            </a:r>
            <a:r>
              <a:rPr lang="en-US" baseline="0" dirty="0" smtClean="0"/>
              <a:t> to take a deep dive into many of the area we touched on in this webinar.</a:t>
            </a:r>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59</a:t>
            </a:fld>
            <a:endParaRPr lang="en-US" dirty="0"/>
          </a:p>
        </p:txBody>
      </p:sp>
    </p:spTree>
    <p:extLst>
      <p:ext uri="{BB962C8B-B14F-4D97-AF65-F5344CB8AC3E}">
        <p14:creationId xmlns:p14="http://schemas.microsoft.com/office/powerpoint/2010/main" val="256671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let’s start</a:t>
            </a:r>
            <a:r>
              <a:rPr lang="en-US" baseline="0" dirty="0" smtClean="0"/>
              <a:t> with taking a look at the problem. </a:t>
            </a:r>
            <a:r>
              <a:rPr lang="en-US" dirty="0" smtClean="0"/>
              <a:t>As these statistics</a:t>
            </a:r>
            <a:r>
              <a:rPr lang="en-US" baseline="0" dirty="0" smtClean="0"/>
              <a:t> demonstrate, a</a:t>
            </a:r>
            <a:r>
              <a:rPr lang="en-US" dirty="0" smtClean="0"/>
              <a:t>sthma is</a:t>
            </a:r>
            <a:r>
              <a:rPr lang="en-US" baseline="0" dirty="0" smtClean="0"/>
              <a:t> a serious health issues impacting millions of people, but people are not impacted equally. </a:t>
            </a:r>
            <a:r>
              <a:rPr lang="en-US" dirty="0" smtClean="0"/>
              <a:t>We know</a:t>
            </a:r>
            <a:r>
              <a:rPr lang="en-US" baseline="0" dirty="0" smtClean="0"/>
              <a:t> that there are lots of disparities in asthma health outcomes. </a:t>
            </a:r>
            <a:r>
              <a:rPr lang="en-US" dirty="0" smtClean="0"/>
              <a:t>Depending on the demographics of</a:t>
            </a:r>
            <a:r>
              <a:rPr lang="en-US" baseline="0" dirty="0" smtClean="0"/>
              <a:t> your school district asthma prevalence, morbidity and morality can look very different for your students that the students in a neighboring school district.  Another way of saying it is, if the students in your district look and live differently than the students in a neighboring district, asthma is likely to impact them far differently.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85750" indent="-285750">
              <a:spcAft>
                <a:spcPts val="1200"/>
              </a:spcAft>
              <a:buFont typeface="Arial" panose="020B0604020202020204" pitchFamily="34" charset="0"/>
              <a:buChar char="•"/>
            </a:pPr>
            <a:r>
              <a:rPr lang="en-US" dirty="0" smtClean="0"/>
              <a:t>An estimated 24 million people, including more than 6 million children, have asthma.</a:t>
            </a:r>
          </a:p>
          <a:p>
            <a:pPr marL="285750" indent="-285750">
              <a:spcAft>
                <a:spcPts val="1200"/>
              </a:spcAft>
              <a:buFont typeface="Arial" panose="020B0604020202020204" pitchFamily="34" charset="0"/>
              <a:buChar char="•"/>
            </a:pPr>
            <a:r>
              <a:rPr lang="en-US" dirty="0" smtClean="0"/>
              <a:t>Asthma prevalence is higher among persons whose family income is below the poverty level.</a:t>
            </a:r>
          </a:p>
          <a:p>
            <a:pPr marL="285750" indent="-285750">
              <a:spcAft>
                <a:spcPts val="1200"/>
              </a:spcAft>
              <a:buFont typeface="Arial" panose="020B0604020202020204" pitchFamily="34" charset="0"/>
              <a:buChar char="•"/>
            </a:pPr>
            <a:r>
              <a:rPr lang="en-US" dirty="0" smtClean="0"/>
              <a:t>The rate of asthma among Puerto Ricans is approximately 2 times higher than among non-Hispanic Whites.</a:t>
            </a:r>
          </a:p>
          <a:p>
            <a:pPr marL="285750" indent="-285750">
              <a:spcAft>
                <a:spcPts val="1200"/>
              </a:spcAft>
              <a:buFont typeface="Arial" panose="020B0604020202020204" pitchFamily="34" charset="0"/>
              <a:buChar char="•"/>
            </a:pPr>
            <a:r>
              <a:rPr lang="en-US" dirty="0" smtClean="0"/>
              <a:t>The economic cost of asthma, including lost school and work days, amounts to more than $56 billion dollars annually.</a:t>
            </a:r>
          </a:p>
          <a:p>
            <a:pPr marL="285750" indent="-285750">
              <a:spcAft>
                <a:spcPts val="1200"/>
              </a:spcAft>
              <a:buFont typeface="Arial" panose="020B0604020202020204" pitchFamily="34" charset="0"/>
              <a:buChar char="•"/>
            </a:pPr>
            <a:r>
              <a:rPr lang="en-US" dirty="0" smtClean="0"/>
              <a:t>Black persons had higher rates of emergency department, hospitalizations and deaths than whites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6</a:t>
            </a:fld>
            <a:endParaRPr lang="en-US" dirty="0"/>
          </a:p>
        </p:txBody>
      </p:sp>
    </p:spTree>
    <p:extLst>
      <p:ext uri="{BB962C8B-B14F-4D97-AF65-F5344CB8AC3E}">
        <p14:creationId xmlns:p14="http://schemas.microsoft.com/office/powerpoint/2010/main" val="2111904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Additionally our SHIELD Network partner, The Council for Education Facility Planners International, is making it possible for you to receive 1.5 Learning Units toward the American Institute of Architects’ (AIA)</a:t>
            </a:r>
            <a:r>
              <a:rPr lang="en-US" b="1" dirty="0" smtClean="0"/>
              <a:t> </a:t>
            </a:r>
            <a:r>
              <a:rPr lang="en-US" dirty="0" smtClean="0"/>
              <a:t>Health, Safety, and Welfare and Sustainable Design (HSW/SD) standards. Please send your full name, AIA#, name of webinar and email address to </a:t>
            </a:r>
            <a:r>
              <a:rPr lang="en-US" b="1" u="sng" dirty="0" smtClean="0">
                <a:hlinkClick r:id="rId3"/>
              </a:rPr>
              <a:t>IAQschools@epa.gov</a:t>
            </a:r>
            <a:r>
              <a:rPr lang="en-US" dirty="0" smtClean="0"/>
              <a:t>. </a:t>
            </a:r>
          </a:p>
          <a:p>
            <a:pPr eaLnBrk="1" hangingPunct="1">
              <a:spcBef>
                <a:spcPct val="0"/>
              </a:spcBef>
            </a:pPr>
            <a:endParaRPr lang="en-US" dirty="0"/>
          </a:p>
        </p:txBody>
      </p:sp>
      <p:sp>
        <p:nvSpPr>
          <p:cNvPr id="81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C7FAAC-912A-4773-8C19-4A21FC779BD8}" type="slidenum">
              <a:rPr lang="en-US" smtClean="0">
                <a:solidFill>
                  <a:prstClr val="black"/>
                </a:solidFill>
              </a:rPr>
              <a:pPr eaLnBrk="1" hangingPunct="1"/>
              <a:t>60</a:t>
            </a:fld>
            <a:endParaRPr lang="en-US">
              <a:solidFill>
                <a:prstClr val="black"/>
              </a:solidFill>
            </a:endParaRPr>
          </a:p>
        </p:txBody>
      </p:sp>
    </p:spTree>
    <p:extLst>
      <p:ext uri="{BB962C8B-B14F-4D97-AF65-F5344CB8AC3E}">
        <p14:creationId xmlns:p14="http://schemas.microsoft.com/office/powerpoint/2010/main" val="41990760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You will receive information</a:t>
            </a:r>
            <a:r>
              <a:rPr lang="en-US" baseline="0" dirty="0" smtClean="0"/>
              <a:t> after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4220706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EC19330-E92C-4A3C-A763-AA921ABA7B78}"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4746391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F6CB4"/>
                </a:solidFill>
              </a:rPr>
              <a:t>My request is that for your next action steps, you fill out the webinar evaluation form to help us better serve and support your needs. At the end of the evaluation, please access your personalized certificate of completion and display it as a demonstration of your commitment to take action for clear, safe and healthy school indoor environments.</a:t>
            </a:r>
          </a:p>
          <a:p>
            <a:endParaRPr lang="en-US" b="1" dirty="0" smtClean="0">
              <a:solidFill>
                <a:srgbClr val="0F6CB4"/>
              </a:solidFill>
            </a:endParaRPr>
          </a:p>
          <a:p>
            <a:r>
              <a:rPr lang="en-US" dirty="0" smtClean="0"/>
              <a:t>Thank</a:t>
            </a:r>
            <a:r>
              <a:rPr lang="en-US" baseline="0" dirty="0" smtClean="0"/>
              <a:t> you for attending this webinar</a:t>
            </a:r>
            <a:r>
              <a:rPr lang="en-US" dirty="0" smtClean="0">
                <a:latin typeface="Arial" charset="0"/>
              </a:rPr>
              <a:t>.</a:t>
            </a:r>
          </a:p>
          <a:p>
            <a:endParaRPr lang="en-US" dirty="0" smtClean="0">
              <a:latin typeface="Arial" charset="0"/>
            </a:endParaRPr>
          </a:p>
          <a:p>
            <a:r>
              <a:rPr lang="en-US" dirty="0" smtClean="0">
                <a:latin typeface="Arial" charset="0"/>
              </a:rPr>
              <a:t>This concludes</a:t>
            </a:r>
            <a:r>
              <a:rPr lang="en-US" baseline="0" dirty="0" smtClean="0">
                <a:latin typeface="Arial" charset="0"/>
              </a:rPr>
              <a:t> the presentation portion of webinar today, but please continue to stay on the line for Q and A with our speakers.</a:t>
            </a:r>
            <a:endParaRPr lang="en-US" dirty="0" smtClean="0"/>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63</a:t>
            </a:fld>
            <a:endParaRPr lang="en-US" dirty="0"/>
          </a:p>
        </p:txBody>
      </p:sp>
    </p:spTree>
    <p:extLst>
      <p:ext uri="{BB962C8B-B14F-4D97-AF65-F5344CB8AC3E}">
        <p14:creationId xmlns:p14="http://schemas.microsoft.com/office/powerpoint/2010/main" val="3971375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stay</a:t>
            </a:r>
            <a:r>
              <a:rPr lang="en-US" baseline="0" dirty="0" smtClean="0"/>
              <a:t> on for our question and answer session which in addition to our webinar speakers will feature an panel of asthma expert including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Francine Locke, MS</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Environmental Director</a:t>
            </a:r>
            <a:br>
              <a:rPr lang="en-US" sz="1200" b="1" kern="1200" dirty="0" smtClean="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School District of Philadelphia</a:t>
            </a:r>
            <a:br>
              <a:rPr lang="en-US" sz="1200" b="1" kern="1200" dirty="0" smtClean="0">
                <a:solidFill>
                  <a:schemeClr val="tx1"/>
                </a:solidFill>
                <a:effectLst/>
                <a:latin typeface="+mn-lt"/>
                <a:ea typeface="+mn-ea"/>
                <a:cs typeface="+mn-cs"/>
              </a:rPr>
            </a:b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Barbara M. Kaplan, M.P.H., C.H.E.S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Director, Asthma Education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American Lung Association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Diane Rhodes, BBA, RRT, AE-C, RCP</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Assistant Director of Health Services and Asthma Awareness Education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North East Independent School District</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5F8915-6B7D-471A-AC5B-A5290E439C79}" type="slidenum">
              <a:rPr lang="en-US" smtClean="0"/>
              <a:pPr/>
              <a:t>64</a:t>
            </a:fld>
            <a:endParaRPr lang="en-US" dirty="0"/>
          </a:p>
        </p:txBody>
      </p:sp>
    </p:spTree>
    <p:extLst>
      <p:ext uri="{BB962C8B-B14F-4D97-AF65-F5344CB8AC3E}">
        <p14:creationId xmlns:p14="http://schemas.microsoft.com/office/powerpoint/2010/main" val="1067445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7625" y="1173163"/>
            <a:ext cx="4222750" cy="3168650"/>
          </a:xfrm>
        </p:spPr>
      </p:sp>
      <p:sp>
        <p:nvSpPr>
          <p:cNvPr id="3" name="Notes Placeholder 2"/>
          <p:cNvSpPr>
            <a:spLocks noGrp="1"/>
          </p:cNvSpPr>
          <p:nvPr>
            <p:ph type="body" idx="1"/>
          </p:nvPr>
        </p:nvSpPr>
        <p:spPr>
          <a:xfrm>
            <a:off x="701041" y="4295607"/>
            <a:ext cx="5608320" cy="4295929"/>
          </a:xfrm>
        </p:spPr>
        <p:txBody>
          <a:bodyPr/>
          <a:lstStyle/>
          <a:p>
            <a:pPr marL="0" lvl="0" indent="0">
              <a:buFont typeface="Arial" panose="020B0604020202020204" pitchFamily="34" charset="0"/>
              <a:buNone/>
            </a:pPr>
            <a:r>
              <a:rPr lang="en-US" sz="1200" kern="1200" dirty="0" smtClean="0">
                <a:solidFill>
                  <a:schemeClr val="tx1"/>
                </a:solidFill>
                <a:effectLst/>
                <a:latin typeface="+mn-lt"/>
                <a:ea typeface="+mn-ea"/>
                <a:cs typeface="+mn-cs"/>
              </a:rPr>
              <a:t>When it</a:t>
            </a:r>
            <a:r>
              <a:rPr lang="en-US" sz="1200" kern="1200" baseline="0" dirty="0" smtClean="0">
                <a:solidFill>
                  <a:schemeClr val="tx1"/>
                </a:solidFill>
                <a:effectLst/>
                <a:latin typeface="+mn-lt"/>
                <a:ea typeface="+mn-ea"/>
                <a:cs typeface="+mn-cs"/>
              </a:rPr>
              <a:t> comes to asthma in schools, the impact is clear</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1 in 10 children in the United</a:t>
            </a:r>
            <a:r>
              <a:rPr lang="en-US" sz="1200" kern="1200" baseline="0" dirty="0" smtClean="0">
                <a:solidFill>
                  <a:schemeClr val="tx1"/>
                </a:solidFill>
                <a:effectLst/>
                <a:latin typeface="+mn-lt"/>
                <a:ea typeface="+mn-ea"/>
                <a:cs typeface="+mn-cs"/>
              </a:rPr>
              <a:t> States</a:t>
            </a:r>
            <a:r>
              <a:rPr lang="en-US" sz="1200" kern="1200" dirty="0" smtClean="0">
                <a:solidFill>
                  <a:schemeClr val="tx1"/>
                </a:solidFill>
                <a:effectLst/>
                <a:latin typeface="+mn-lt"/>
                <a:ea typeface="+mn-ea"/>
                <a:cs typeface="+mn-cs"/>
              </a:rPr>
              <a:t> has asthma.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Asthma accounts for 10.6 million missed school days a</a:t>
            </a:r>
            <a:r>
              <a:rPr lang="en-US" sz="1200" kern="1200" baseline="0" dirty="0" smtClean="0">
                <a:solidFill>
                  <a:schemeClr val="tx1"/>
                </a:solidFill>
                <a:effectLst/>
                <a:latin typeface="+mn-lt"/>
                <a:ea typeface="+mn-ea"/>
                <a:cs typeface="+mn-cs"/>
              </a:rPr>
              <a:t> year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which clearly affects student performance</a:t>
            </a:r>
            <a:r>
              <a:rPr lang="en-US" sz="1200" kern="1200" dirty="0" smtClean="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annual cost for treating asthma in children in this country is $8 billion.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some states, school funding is tied to student attendance; the absenteeism</a:t>
            </a:r>
            <a:r>
              <a:rPr lang="en-US" sz="1200" kern="1200" baseline="0" dirty="0" smtClean="0">
                <a:solidFill>
                  <a:schemeClr val="tx1"/>
                </a:solidFill>
                <a:effectLst/>
                <a:latin typeface="+mn-lt"/>
                <a:ea typeface="+mn-ea"/>
                <a:cs typeface="+mn-cs"/>
              </a:rPr>
              <a:t> caused by asthma can cost districts in those states significant amounts of money.</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Because parents of younger children need to stay home when their child is sick, as many as 14 million work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days are lost each year because of pediatric asthma.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There is a strong</a:t>
            </a:r>
            <a:r>
              <a:rPr lang="en-US" sz="1200" kern="1200" baseline="0" dirty="0" smtClean="0">
                <a:solidFill>
                  <a:schemeClr val="tx1"/>
                </a:solidFill>
                <a:effectLst/>
                <a:latin typeface="+mn-lt"/>
                <a:ea typeface="+mn-ea"/>
                <a:cs typeface="+mn-cs"/>
              </a:rPr>
              <a:t> evidence base that supports the connection between Asthma and IAQ in schools.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i="1" strike="noStrike" kern="1200" baseline="0" dirty="0" smtClean="0">
                <a:solidFill>
                  <a:schemeClr val="bg1">
                    <a:lumMod val="95000"/>
                  </a:schemeClr>
                </a:solidFill>
                <a:effectLst/>
                <a:latin typeface="+mn-lt"/>
                <a:ea typeface="+mn-ea"/>
                <a:cs typeface="+mn-cs"/>
              </a:rPr>
              <a:t>The most</a:t>
            </a:r>
            <a:r>
              <a:rPr lang="en-US" sz="1200" i="1" kern="1200" baseline="0" dirty="0" smtClean="0">
                <a:solidFill>
                  <a:schemeClr val="bg1">
                    <a:lumMod val="95000"/>
                  </a:schemeClr>
                </a:solidFill>
                <a:effectLst/>
                <a:latin typeface="+mn-lt"/>
                <a:ea typeface="+mn-ea"/>
                <a:cs typeface="+mn-cs"/>
              </a:rPr>
              <a:t> recent data show that about </a:t>
            </a:r>
            <a:r>
              <a:rPr lang="en-US" sz="1200" b="0" i="1" u="none" strike="noStrike" kern="1200" baseline="0" dirty="0" smtClean="0">
                <a:solidFill>
                  <a:schemeClr val="bg1">
                    <a:lumMod val="95000"/>
                  </a:schemeClr>
                </a:solidFill>
                <a:latin typeface="+mn-lt"/>
                <a:ea typeface="+mn-ea"/>
                <a:cs typeface="+mn-cs"/>
              </a:rPr>
              <a:t>51% of school districts in the United States have an IAQ management plan—that’s 60,000 schools—and the vast majority of those schools base their plan on the IAQ Tools for Schools guidance.</a:t>
            </a:r>
            <a:br>
              <a:rPr lang="en-US" sz="1200" b="0" i="1" u="none" strike="noStrike" kern="1200" baseline="0" dirty="0" smtClean="0">
                <a:solidFill>
                  <a:schemeClr val="bg1">
                    <a:lumMod val="95000"/>
                  </a:schemeClr>
                </a:solidFill>
                <a:latin typeface="+mn-lt"/>
                <a:ea typeface="+mn-ea"/>
                <a:cs typeface="+mn-cs"/>
              </a:rPr>
            </a:br>
            <a:r>
              <a:rPr lang="en-US" sz="2000" b="0" i="1" u="none" strike="noStrike" kern="1200" baseline="0" dirty="0" smtClean="0">
                <a:solidFill>
                  <a:schemeClr val="bg1">
                    <a:lumMod val="95000"/>
                  </a:schemeClr>
                </a:solidFill>
                <a:latin typeface="+mn-lt"/>
                <a:ea typeface="+mn-ea"/>
                <a:cs typeface="+mn-cs"/>
              </a:rPr>
              <a:t/>
            </a:r>
            <a:br>
              <a:rPr lang="en-US" sz="2000" b="0" i="1" u="none" strike="noStrike" kern="1200" baseline="0" dirty="0" smtClean="0">
                <a:solidFill>
                  <a:schemeClr val="bg1">
                    <a:lumMod val="95000"/>
                  </a:schemeClr>
                </a:solidFill>
                <a:latin typeface="+mn-lt"/>
                <a:ea typeface="+mn-ea"/>
                <a:cs typeface="+mn-cs"/>
              </a:rPr>
            </a:br>
            <a:r>
              <a:rPr lang="en-US" sz="1200" b="0" i="1" u="none" strike="noStrike" kern="1200" baseline="0" dirty="0" smtClean="0">
                <a:solidFill>
                  <a:schemeClr val="bg1">
                    <a:lumMod val="95000"/>
                  </a:schemeClr>
                </a:solidFill>
                <a:latin typeface="+mn-lt"/>
                <a:ea typeface="+mn-ea"/>
                <a:cs typeface="+mn-cs"/>
              </a:rPr>
              <a:t>This is good news, but EPA </a:t>
            </a:r>
            <a:r>
              <a:rPr lang="en-US" sz="1200" i="1" kern="1200" dirty="0" smtClean="0">
                <a:solidFill>
                  <a:schemeClr val="bg1">
                    <a:lumMod val="95000"/>
                  </a:schemeClr>
                </a:solidFill>
                <a:effectLst/>
                <a:latin typeface="+mn-lt"/>
                <a:ea typeface="+mn-ea"/>
                <a:cs typeface="+mn-cs"/>
              </a:rPr>
              <a:t>wants to reach the half that don’t have a plan and help them develop one, AND we want to make it easier for those that do have a plan to implement and improve it.</a:t>
            </a:r>
            <a:endParaRPr lang="en-US" sz="1200" i="1" kern="1200" dirty="0">
              <a:solidFill>
                <a:schemeClr val="bg1">
                  <a:lumMod val="95000"/>
                </a:schemeClr>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3D0093-1ED2-4679-8BCB-77A32BBD7CC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13834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rPr>
              <a:t>The</a:t>
            </a:r>
            <a:r>
              <a:rPr lang="en-US" baseline="0" dirty="0" smtClean="0">
                <a:latin typeface="Arial" panose="020B0604020202020204" pitchFamily="34" charset="0"/>
              </a:rPr>
              <a:t> EPA IAQ Tools for Schools Kit was developed to address the IAQ issues found in many of the nation’s schools and it serves as the knowledge base of what schools and school districts need to do to put an IAQ management plan in place.</a:t>
            </a:r>
            <a:endParaRPr lang="en-US" sz="1200" baseline="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 </a:t>
            </a:r>
          </a:p>
          <a:p>
            <a:r>
              <a:rPr lang="en-US" sz="1200" dirty="0" smtClean="0">
                <a:latin typeface="Arial" panose="020B0604020202020204" pitchFamily="34" charset="0"/>
                <a:cs typeface="Arial" panose="020B0604020202020204" pitchFamily="34" charset="0"/>
              </a:rPr>
              <a:t>The action kit was first published back in the 1990s,</a:t>
            </a:r>
            <a:r>
              <a:rPr lang="en-US" sz="1200" baseline="0" dirty="0" smtClean="0">
                <a:latin typeface="Arial" panose="020B0604020202020204" pitchFamily="34" charset="0"/>
                <a:cs typeface="Arial" panose="020B0604020202020204" pitchFamily="34" charset="0"/>
              </a:rPr>
              <a:t> and has</a:t>
            </a:r>
            <a:r>
              <a:rPr lang="en-US" sz="1200" dirty="0" smtClean="0">
                <a:latin typeface="Arial" panose="020B0604020202020204" pitchFamily="34" charset="0"/>
                <a:cs typeface="Arial" panose="020B0604020202020204" pitchFamily="34" charset="0"/>
              </a:rPr>
              <a:t> been updated continuously</a:t>
            </a:r>
            <a:r>
              <a:rPr lang="en-US" sz="1200" baseline="0" dirty="0" smtClean="0">
                <a:latin typeface="Arial" panose="020B0604020202020204" pitchFamily="34" charset="0"/>
                <a:cs typeface="Arial" panose="020B0604020202020204" pitchFamily="34" charset="0"/>
              </a:rPr>
              <a:t> since then</a:t>
            </a:r>
            <a:r>
              <a:rPr lang="en-US" sz="1200" dirty="0" smtClean="0">
                <a:latin typeface="Arial" panose="020B0604020202020204" pitchFamily="34" charset="0"/>
                <a:cs typeface="Arial" panose="020B0604020202020204" pitchFamily="34" charset="0"/>
              </a:rPr>
              <a:t>.  We’ve added to it. We’ve refined it and included more and more of the best practices that we are seeing many of you implementing around the country.  In addition to the best practices, it provides walk-through checklists, industry guidelines, sample policies and sample IAQ management plans to help schools and school districts take immediate action to implement effective Indoor Air Quality management programs. </a:t>
            </a:r>
          </a:p>
          <a:p>
            <a:r>
              <a:rPr lang="en-US" sz="1200" dirty="0" smtClean="0">
                <a:latin typeface="Arial" panose="020B0604020202020204" pitchFamily="34" charset="0"/>
                <a:cs typeface="Arial" panose="020B0604020202020204" pitchFamily="34" charset="0"/>
              </a:rPr>
              <a:t> </a:t>
            </a:r>
          </a:p>
          <a:p>
            <a:endParaRPr lang="en-US" sz="1200" dirty="0"/>
          </a:p>
          <a:p>
            <a:endParaRPr lang="en-US" sz="1200" b="1" dirty="0"/>
          </a:p>
        </p:txBody>
      </p:sp>
    </p:spTree>
    <p:extLst>
      <p:ext uri="{BB962C8B-B14F-4D97-AF65-F5344CB8AC3E}">
        <p14:creationId xmlns:p14="http://schemas.microsoft.com/office/powerpoint/2010/main" val="87944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a:xfrm>
            <a:off x="1042988" y="704850"/>
            <a:ext cx="4635500" cy="3476625"/>
          </a:xfrm>
          <a:ln/>
        </p:spPr>
      </p:sp>
      <p:sp>
        <p:nvSpPr>
          <p:cNvPr id="20173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smtClean="0">
                <a:latin typeface="Arial" panose="020B0604020202020204" pitchFamily="34" charset="0"/>
              </a:rPr>
              <a:t>The Framework fo</a:t>
            </a:r>
            <a:r>
              <a:rPr lang="en-US" baseline="0" dirty="0" smtClean="0">
                <a:latin typeface="Arial" panose="020B0604020202020204" pitchFamily="34" charset="0"/>
              </a:rPr>
              <a:t>r Effective School IAQ Management helps schools districts implement the Kit using 6 key drivers and successful strategies.  This webinar will highlight how you can employ the strategies under the Assess, Plan and Act Key Drivers to design and implement IAQ management plans that effectively reduce asthma triggers.  You can then employ the strategies under the Evaluate driver to collect data on your results and then share those results to influence stakeholders and funders using the Organize and  Communicate Key Drivers.</a:t>
            </a:r>
            <a:endParaRPr lang="en-US" dirty="0">
              <a:latin typeface="Arial" panose="020B0604020202020204" pitchFamily="34" charset="0"/>
            </a:endParaRPr>
          </a:p>
        </p:txBody>
      </p:sp>
    </p:spTree>
    <p:extLst>
      <p:ext uri="{BB962C8B-B14F-4D97-AF65-F5344CB8AC3E}">
        <p14:creationId xmlns:p14="http://schemas.microsoft.com/office/powerpoint/2010/main" val="2011639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3.xml"/><Relationship Id="rId4" Type="http://schemas.openxmlformats.org/officeDocument/2006/relationships/image" Target="../media/image11.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CA92CD8-E166-4695-B262-328400BE512F}" type="slidenum">
              <a:rPr lang="en-US"/>
              <a:pPr>
                <a:defRPr/>
              </a:pPr>
              <a:t>‹#›</a:t>
            </a:fld>
            <a:endParaRPr lang="en-US" dirty="0"/>
          </a:p>
        </p:txBody>
      </p:sp>
    </p:spTree>
    <p:extLst>
      <p:ext uri="{BB962C8B-B14F-4D97-AF65-F5344CB8AC3E}">
        <p14:creationId xmlns:p14="http://schemas.microsoft.com/office/powerpoint/2010/main" val="23164900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79C6054-25E0-4C37-8DAB-8CE65870EB4E}" type="slidenum">
              <a:rPr lang="en-US"/>
              <a:pPr>
                <a:defRPr/>
              </a:pPr>
              <a:t>‹#›</a:t>
            </a:fld>
            <a:endParaRPr lang="en-US" dirty="0"/>
          </a:p>
        </p:txBody>
      </p:sp>
    </p:spTree>
    <p:extLst>
      <p:ext uri="{BB962C8B-B14F-4D97-AF65-F5344CB8AC3E}">
        <p14:creationId xmlns:p14="http://schemas.microsoft.com/office/powerpoint/2010/main" val="612783666"/>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bg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5627353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defRPr>
            </a:lvl1pPr>
          </a:lstStyle>
          <a:p>
            <a:r>
              <a:rPr lang="en-US"/>
              <a:t>Click to edit Master title style</a:t>
            </a:r>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tx2"/>
                </a:solidFill>
              </a:defRPr>
            </a:lvl1pPr>
          </a:lstStyle>
          <a:p>
            <a:pPr lvl="0"/>
            <a:r>
              <a:rPr lang="en-US"/>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20440116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076D51A3-8AF8-47C6-9AB4-6A3C75C48BF5}" type="slidenum">
              <a:rPr lang="en-US"/>
              <a:pPr>
                <a:defRPr/>
              </a:pPr>
              <a:t>‹#›</a:t>
            </a:fld>
            <a:endParaRPr lang="en-US"/>
          </a:p>
        </p:txBody>
      </p:sp>
    </p:spTree>
    <p:extLst>
      <p:ext uri="{BB962C8B-B14F-4D97-AF65-F5344CB8AC3E}">
        <p14:creationId xmlns:p14="http://schemas.microsoft.com/office/powerpoint/2010/main" val="236012352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3F8B0100-1D30-40DC-81AB-3911BBDDC0F6}" type="slidenum">
              <a:rPr lang="en-US"/>
              <a:pPr>
                <a:defRPr/>
              </a:pPr>
              <a:t>‹#›</a:t>
            </a:fld>
            <a:endParaRPr lang="en-US"/>
          </a:p>
        </p:txBody>
      </p:sp>
    </p:spTree>
    <p:extLst>
      <p:ext uri="{BB962C8B-B14F-4D97-AF65-F5344CB8AC3E}">
        <p14:creationId xmlns:p14="http://schemas.microsoft.com/office/powerpoint/2010/main" val="29746007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CD7B64E3-35A3-4ACF-8FB6-3B6471694761}" type="slidenum">
              <a:rPr lang="en-US"/>
              <a:pPr>
                <a:defRPr/>
              </a:pPr>
              <a:t>‹#›</a:t>
            </a:fld>
            <a:endParaRPr lang="en-US"/>
          </a:p>
        </p:txBody>
      </p:sp>
    </p:spTree>
    <p:extLst>
      <p:ext uri="{BB962C8B-B14F-4D97-AF65-F5344CB8AC3E}">
        <p14:creationId xmlns:p14="http://schemas.microsoft.com/office/powerpoint/2010/main" val="273559104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591612F6-3815-4C6C-B489-94CE9BF30C86}" type="slidenum">
              <a:rPr lang="en-US"/>
              <a:pPr>
                <a:defRPr/>
              </a:pPr>
              <a:t>‹#›</a:t>
            </a:fld>
            <a:endParaRPr lang="en-US"/>
          </a:p>
        </p:txBody>
      </p:sp>
    </p:spTree>
    <p:extLst>
      <p:ext uri="{BB962C8B-B14F-4D97-AF65-F5344CB8AC3E}">
        <p14:creationId xmlns:p14="http://schemas.microsoft.com/office/powerpoint/2010/main" val="129466514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1"/>
          </p:nvPr>
        </p:nvSpPr>
        <p:spPr/>
        <p:txBody>
          <a:bodyPr/>
          <a:lstStyle>
            <a:lvl1pPr eaLnBrk="0" hangingPunct="0">
              <a:defRPr/>
            </a:lvl1pPr>
          </a:lstStyle>
          <a:p>
            <a:pPr>
              <a:defRPr/>
            </a:pPr>
            <a:fld id="{5B2C1D6B-C76F-4666-A424-D80DD14B56A8}" type="slidenum">
              <a:rPr lang="en-US"/>
              <a:pPr>
                <a:defRPr/>
              </a:pPr>
              <a:t>‹#›</a:t>
            </a:fld>
            <a:endParaRPr lang="en-US"/>
          </a:p>
        </p:txBody>
      </p:sp>
    </p:spTree>
    <p:extLst>
      <p:ext uri="{BB962C8B-B14F-4D97-AF65-F5344CB8AC3E}">
        <p14:creationId xmlns:p14="http://schemas.microsoft.com/office/powerpoint/2010/main" val="414554787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endParaRPr lang="en-US" sz="1800" baseline="-25000">
              <a:solidFill>
                <a:srgbClr val="000000"/>
              </a:solidFill>
            </a:endParaRPr>
          </a:p>
        </p:txBody>
      </p:sp>
    </p:spTree>
    <p:extLst>
      <p:ext uri="{BB962C8B-B14F-4D97-AF65-F5344CB8AC3E}">
        <p14:creationId xmlns:p14="http://schemas.microsoft.com/office/powerpoint/2010/main" val="183380017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95400" cy="609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ndParaRPr>
          </a:p>
        </p:txBody>
      </p:sp>
      <p:sp>
        <p:nvSpPr>
          <p:cNvPr id="3" name="Rectangle 2"/>
          <p:cNvSpPr/>
          <p:nvPr userDrawn="1"/>
        </p:nvSpPr>
        <p:spPr bwMode="auto">
          <a:xfrm>
            <a:off x="6172200" y="0"/>
            <a:ext cx="2971800"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ndParaRPr>
          </a:p>
        </p:txBody>
      </p:sp>
    </p:spTree>
    <p:extLst>
      <p:ext uri="{BB962C8B-B14F-4D97-AF65-F5344CB8AC3E}">
        <p14:creationId xmlns:p14="http://schemas.microsoft.com/office/powerpoint/2010/main" val="260893345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002F450B-6DC2-4605-85D4-0AB3BEE70B81}" type="slidenum">
              <a:rPr lang="en-US"/>
              <a:pPr>
                <a:defRPr/>
              </a:pPr>
              <a:t>‹#›</a:t>
            </a:fld>
            <a:endParaRPr lang="en-US"/>
          </a:p>
        </p:txBody>
      </p:sp>
    </p:spTree>
    <p:extLst>
      <p:ext uri="{BB962C8B-B14F-4D97-AF65-F5344CB8AC3E}">
        <p14:creationId xmlns:p14="http://schemas.microsoft.com/office/powerpoint/2010/main" val="23653743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8719CE8-4BA6-4CCA-B3FA-678C82E9AF07}" type="slidenum">
              <a:rPr lang="en-US"/>
              <a:pPr>
                <a:defRPr/>
              </a:pPr>
              <a:t>‹#›</a:t>
            </a:fld>
            <a:endParaRPr lang="en-US" dirty="0"/>
          </a:p>
        </p:txBody>
      </p:sp>
    </p:spTree>
    <p:extLst>
      <p:ext uri="{BB962C8B-B14F-4D97-AF65-F5344CB8AC3E}">
        <p14:creationId xmlns:p14="http://schemas.microsoft.com/office/powerpoint/2010/main" val="269475939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1"/>
          </p:nvPr>
        </p:nvSpPr>
        <p:spPr/>
        <p:txBody>
          <a:bodyPr/>
          <a:lstStyle>
            <a:lvl1pPr eaLnBrk="0" hangingPunct="0">
              <a:defRPr/>
            </a:lvl1pPr>
          </a:lstStyle>
          <a:p>
            <a:pPr>
              <a:defRPr/>
            </a:pPr>
            <a:fld id="{9DB210C3-9DAC-4DBE-AA7B-51893E84EB2B}" type="slidenum">
              <a:rPr lang="en-US"/>
              <a:pPr>
                <a:defRPr/>
              </a:pPr>
              <a:t>‹#›</a:t>
            </a:fld>
            <a:endParaRPr lang="en-US"/>
          </a:p>
        </p:txBody>
      </p:sp>
    </p:spTree>
    <p:extLst>
      <p:ext uri="{BB962C8B-B14F-4D97-AF65-F5344CB8AC3E}">
        <p14:creationId xmlns:p14="http://schemas.microsoft.com/office/powerpoint/2010/main" val="15613947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99E81338-0FC5-4104-9211-A51022D55907}" type="slidenum">
              <a:rPr lang="en-US"/>
              <a:pPr>
                <a:defRPr/>
              </a:pPr>
              <a:t>‹#›</a:t>
            </a:fld>
            <a:endParaRPr lang="en-US"/>
          </a:p>
        </p:txBody>
      </p:sp>
    </p:spTree>
    <p:extLst>
      <p:ext uri="{BB962C8B-B14F-4D97-AF65-F5344CB8AC3E}">
        <p14:creationId xmlns:p14="http://schemas.microsoft.com/office/powerpoint/2010/main" val="71797171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1"/>
          </p:nvPr>
        </p:nvSpPr>
        <p:spPr/>
        <p:txBody>
          <a:bodyPr/>
          <a:lstStyle>
            <a:lvl1pPr eaLnBrk="0" hangingPunct="0">
              <a:defRPr/>
            </a:lvl1pPr>
          </a:lstStyle>
          <a:p>
            <a:pPr>
              <a:defRPr/>
            </a:pPr>
            <a:fld id="{D83B162D-3344-4AAB-99A4-040B699AFE4F}" type="slidenum">
              <a:rPr lang="en-US"/>
              <a:pPr>
                <a:defRPr/>
              </a:pPr>
              <a:t>‹#›</a:t>
            </a:fld>
            <a:endParaRPr lang="en-US"/>
          </a:p>
        </p:txBody>
      </p:sp>
    </p:spTree>
    <p:extLst>
      <p:ext uri="{BB962C8B-B14F-4D97-AF65-F5344CB8AC3E}">
        <p14:creationId xmlns:p14="http://schemas.microsoft.com/office/powerpoint/2010/main" val="347637764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1"/>
          </p:nvPr>
        </p:nvSpPr>
        <p:spPr/>
        <p:txBody>
          <a:bodyPr/>
          <a:lstStyle>
            <a:lvl1pPr eaLnBrk="0" hangingPunct="0">
              <a:defRPr/>
            </a:lvl1pPr>
          </a:lstStyle>
          <a:p>
            <a:pPr>
              <a:defRPr/>
            </a:pPr>
            <a:fld id="{77FFD652-B89E-455E-937D-9C02BDA346FC}" type="slidenum">
              <a:rPr lang="en-US"/>
              <a:pPr>
                <a:defRPr/>
              </a:pPr>
              <a:t>‹#›</a:t>
            </a:fld>
            <a:endParaRPr lang="en-US"/>
          </a:p>
        </p:txBody>
      </p:sp>
    </p:spTree>
    <p:extLst>
      <p:ext uri="{BB962C8B-B14F-4D97-AF65-F5344CB8AC3E}">
        <p14:creationId xmlns:p14="http://schemas.microsoft.com/office/powerpoint/2010/main" val="75640864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sz="2400">
                <a:solidFill>
                  <a:srgbClr val="000000"/>
                </a:solidFill>
                <a:latin typeface="+mn-lt"/>
                <a:ea typeface="+mn-ea"/>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vl1pPr>
          </a:lstStyle>
          <a:p>
            <a:pPr>
              <a:defRPr/>
            </a:pPr>
            <a:fld id="{1FBBE8F0-26B9-406C-BA41-A33CC73FDE56}" type="slidenum">
              <a:rPr lang="en-US"/>
              <a:pPr>
                <a:defRPr/>
              </a:pPr>
              <a:t>‹#›</a:t>
            </a:fld>
            <a:endParaRPr lang="en-US"/>
          </a:p>
        </p:txBody>
      </p:sp>
    </p:spTree>
    <p:extLst>
      <p:ext uri="{BB962C8B-B14F-4D97-AF65-F5344CB8AC3E}">
        <p14:creationId xmlns:p14="http://schemas.microsoft.com/office/powerpoint/2010/main" val="96538660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eaLnBrk="1" hangingPunct="1">
              <a:defRPr sz="2400">
                <a:solidFill>
                  <a:srgbClr val="000000"/>
                </a:solidFill>
                <a:latin typeface="Arial" charset="0"/>
                <a:ea typeface="+mn-ea"/>
              </a:defRPr>
            </a:lvl1pPr>
          </a:lstStyle>
          <a:p>
            <a:pPr fontAlgn="base">
              <a:spcBef>
                <a:spcPct val="0"/>
              </a:spcBef>
              <a:spcAft>
                <a:spcPct val="0"/>
              </a:spcAft>
              <a:defRPr/>
            </a:pPr>
            <a:r>
              <a:rPr lang="en-US"/>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eaLnBrk="1" hangingPunct="1">
              <a:defRPr sz="2400">
                <a:solidFill>
                  <a:srgbClr val="000000"/>
                </a:solidFill>
                <a:latin typeface="Arial" charset="0"/>
                <a:ea typeface="+mn-ea"/>
              </a:defRPr>
            </a:lvl1pPr>
          </a:lstStyle>
          <a:p>
            <a:pPr fontAlgn="base">
              <a:spcBef>
                <a:spcPct val="0"/>
              </a:spcBef>
              <a:spcAft>
                <a:spcPct val="0"/>
              </a:spcAft>
              <a:defRPr/>
            </a:pPr>
            <a:r>
              <a:rPr lang="en-US"/>
              <a:t>www.epa.gov/pestwise</a:t>
            </a:r>
          </a:p>
        </p:txBody>
      </p:sp>
      <p:sp>
        <p:nvSpPr>
          <p:cNvPr id="5" name="Rectangle 4"/>
          <p:cNvSpPr>
            <a:spLocks noGrp="1" noChangeArrowheads="1"/>
          </p:cNvSpPr>
          <p:nvPr>
            <p:ph type="sldNum" sz="quarter" idx="12"/>
          </p:nvPr>
        </p:nvSpPr>
        <p:spPr/>
        <p:txBody>
          <a:bodyPr/>
          <a:lstStyle>
            <a:lvl1pPr eaLnBrk="0" hangingPunct="0">
              <a:defRPr/>
            </a:lvl1pPr>
          </a:lstStyle>
          <a:p>
            <a:pPr>
              <a:defRPr/>
            </a:pPr>
            <a:fld id="{E519EB26-BDA5-4B83-BD1B-532D29F18773}" type="slidenum">
              <a:rPr lang="en-US"/>
              <a:pPr>
                <a:defRPr/>
              </a:pPr>
              <a:t>‹#›</a:t>
            </a:fld>
            <a:endParaRPr lang="en-US"/>
          </a:p>
        </p:txBody>
      </p:sp>
    </p:spTree>
    <p:extLst>
      <p:ext uri="{BB962C8B-B14F-4D97-AF65-F5344CB8AC3E}">
        <p14:creationId xmlns:p14="http://schemas.microsoft.com/office/powerpoint/2010/main" val="379264997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eaLnBrk="1" hangingPunct="1">
              <a:defRPr sz="2400">
                <a:solidFill>
                  <a:srgbClr val="000000"/>
                </a:solidFill>
                <a:latin typeface="Arial" charset="0"/>
                <a:ea typeface="+mn-ea"/>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3CDAB31-E072-4E46-8677-2A1F37E4AF8E}" type="slidenum">
              <a:rPr lang="en-US"/>
              <a:pPr>
                <a:defRPr/>
              </a:pPr>
              <a:t>‹#›</a:t>
            </a:fld>
            <a:endParaRPr lang="en-US"/>
          </a:p>
        </p:txBody>
      </p:sp>
    </p:spTree>
    <p:extLst>
      <p:ext uri="{BB962C8B-B14F-4D97-AF65-F5344CB8AC3E}">
        <p14:creationId xmlns:p14="http://schemas.microsoft.com/office/powerpoint/2010/main" val="2749789043"/>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4"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8998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39143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155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6EC7A975-F39C-465C-A00E-14585FC4A5A9}" type="slidenum">
              <a:rPr lang="en-US"/>
              <a:pPr>
                <a:defRPr/>
              </a:pPr>
              <a:t>‹#›</a:t>
            </a:fld>
            <a:endParaRPr lang="en-US" dirty="0"/>
          </a:p>
        </p:txBody>
      </p:sp>
    </p:spTree>
    <p:extLst>
      <p:ext uri="{BB962C8B-B14F-4D97-AF65-F5344CB8AC3E}">
        <p14:creationId xmlns:p14="http://schemas.microsoft.com/office/powerpoint/2010/main" val="238055480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25739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6853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79484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60478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5902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1146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37046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7347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67280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501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sz="2400">
                <a:solidFill>
                  <a:srgbClr val="000000"/>
                </a:solidFill>
                <a:latin typeface="+mn-lt"/>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87909E39-C7C8-49B6-A434-33E6142E8DF2}" type="slidenum">
              <a:rPr lang="en-US"/>
              <a:pPr>
                <a:defRPr/>
              </a:pPr>
              <a:t>‹#›</a:t>
            </a:fld>
            <a:endParaRPr lang="en-US" dirty="0"/>
          </a:p>
        </p:txBody>
      </p:sp>
    </p:spTree>
    <p:extLst>
      <p:ext uri="{BB962C8B-B14F-4D97-AF65-F5344CB8AC3E}">
        <p14:creationId xmlns:p14="http://schemas.microsoft.com/office/powerpoint/2010/main" val="108845570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a typeface="MS PGothic" panose="020B0600070205080204" pitchFamily="34" charset="-128"/>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a:solidFill>
                <a:srgbClr val="000000"/>
              </a:solidFill>
              <a:ea typeface="MS PGothic" panose="020B0600070205080204" pitchFamily="34" charset="-128"/>
            </a:endParaRPr>
          </a:p>
        </p:txBody>
      </p:sp>
    </p:spTree>
    <p:extLst>
      <p:ext uri="{BB962C8B-B14F-4D97-AF65-F5344CB8AC3E}">
        <p14:creationId xmlns:p14="http://schemas.microsoft.com/office/powerpoint/2010/main" val="110786724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baseline="-25000">
              <a:solidFill>
                <a:srgbClr val="000000"/>
              </a:solidFill>
              <a:ea typeface="MS PGothic" panose="020B0600070205080204" pitchFamily="34" charset="-128"/>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400" baseline="-25000">
              <a:solidFill>
                <a:srgbClr val="000000"/>
              </a:solidFill>
              <a:ea typeface="MS PGothic" panose="020B0600070205080204" pitchFamily="34" charset="-128"/>
            </a:endParaRPr>
          </a:p>
        </p:txBody>
      </p:sp>
    </p:spTree>
    <p:extLst>
      <p:ext uri="{BB962C8B-B14F-4D97-AF65-F5344CB8AC3E}">
        <p14:creationId xmlns:p14="http://schemas.microsoft.com/office/powerpoint/2010/main" val="262796320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86FDEF6-7DA4-44AA-B2D6-489D5ED7F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9623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FBFA2B80-5677-4895-A347-6F07E36F53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14619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7B8F597A-3994-4F5E-8D03-C1C175DE9F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0249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DF657F11-7295-492E-B913-7DF21B8EB9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87730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1A3AB600-BA87-4733-ADF8-9FFB401E3F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866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E7D1293-DD65-4F94-B739-F230194A64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8023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A804445E-9D9E-4B44-827D-339110EEAC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79359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E733A0B5-21BF-4B42-88AB-80B704D8F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3044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www.epa.gov/pestwise</a:t>
            </a:r>
          </a:p>
        </p:txBody>
      </p:sp>
      <p:sp>
        <p:nvSpPr>
          <p:cNvPr id="5" name="Rectangle 4"/>
          <p:cNvSpPr>
            <a:spLocks noGrp="1" noChangeArrowheads="1"/>
          </p:cNvSpPr>
          <p:nvPr>
            <p:ph type="sldNum" sz="quarter" idx="12"/>
          </p:nvPr>
        </p:nvSpPr>
        <p:spPr/>
        <p:txBody>
          <a:bodyPr/>
          <a:lstStyle>
            <a:lvl1pPr>
              <a:defRPr/>
            </a:lvl1pPr>
          </a:lstStyle>
          <a:p>
            <a:pPr>
              <a:defRPr/>
            </a:pPr>
            <a:fld id="{28BA8327-AD5D-4303-B3A8-5977A6B42CCA}" type="slidenum">
              <a:rPr lang="en-US"/>
              <a:pPr>
                <a:defRPr/>
              </a:pPr>
              <a:t>‹#›</a:t>
            </a:fld>
            <a:endParaRPr lang="en-US" dirty="0"/>
          </a:p>
        </p:txBody>
      </p:sp>
    </p:spTree>
    <p:extLst>
      <p:ext uri="{BB962C8B-B14F-4D97-AF65-F5344CB8AC3E}">
        <p14:creationId xmlns:p14="http://schemas.microsoft.com/office/powerpoint/2010/main" val="401072231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C908532-F3F7-4469-A482-56E081205A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9053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2193E77-2FA9-4BDD-9001-95C026C84C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247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2DA55C1-E7F6-4472-81A8-97C0D430FE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87041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BE7C6BD-FE5F-4B0B-A845-3DFC25438A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52886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77CA50-08AA-434D-8A04-5174DF0667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41867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4600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152194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86290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798490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4332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F35BD9DE-A1B3-402C-BCD7-7AD5D2579D2B}" type="slidenum">
              <a:rPr lang="en-US"/>
              <a:pPr>
                <a:defRPr/>
              </a:pPr>
              <a:t>‹#›</a:t>
            </a:fld>
            <a:endParaRPr lang="en-US" dirty="0"/>
          </a:p>
        </p:txBody>
      </p:sp>
    </p:spTree>
    <p:extLst>
      <p:ext uri="{BB962C8B-B14F-4D97-AF65-F5344CB8AC3E}">
        <p14:creationId xmlns:p14="http://schemas.microsoft.com/office/powerpoint/2010/main" val="124038387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85434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92163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16953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00385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44671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350960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64671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55545946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26828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6274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82718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559724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22400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28073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38221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02593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15359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83903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94034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71584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8429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25549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123050503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Imagebloc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28600"/>
            <a:ext cx="2514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Logosmal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15200" y="228600"/>
            <a:ext cx="1600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ooter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356350"/>
            <a:ext cx="9145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ctrTitle"/>
          </p:nvPr>
        </p:nvSpPr>
        <p:spPr>
          <a:xfrm>
            <a:off x="2743200" y="2206625"/>
            <a:ext cx="5715000" cy="1603375"/>
          </a:xfrm>
        </p:spPr>
        <p:txBody>
          <a:bodyPr/>
          <a:lstStyle>
            <a:lvl1pPr algn="ctr">
              <a:defRPr sz="2800"/>
            </a:lvl1pPr>
          </a:lstStyle>
          <a:p>
            <a:pPr lvl="0"/>
            <a:r>
              <a:rPr lang="en-US" altLang="en-US" noProof="0"/>
              <a:t>Click to edit Master title style</a:t>
            </a:r>
          </a:p>
        </p:txBody>
      </p:sp>
      <p:sp>
        <p:nvSpPr>
          <p:cNvPr id="23555" name="Rectangle 3"/>
          <p:cNvSpPr>
            <a:spLocks noGrp="1" noChangeArrowheads="1"/>
          </p:cNvSpPr>
          <p:nvPr>
            <p:ph type="subTitle" idx="1"/>
          </p:nvPr>
        </p:nvSpPr>
        <p:spPr>
          <a:xfrm>
            <a:off x="3124200" y="4038600"/>
            <a:ext cx="4648200" cy="1295400"/>
          </a:xfrm>
        </p:spPr>
        <p:txBody>
          <a:bodyPr/>
          <a:lstStyle>
            <a:lvl1pPr marL="0" indent="0" algn="ctr">
              <a:buFontTx/>
              <a:buNone/>
              <a:defRPr sz="2000" b="0"/>
            </a:lvl1pPr>
          </a:lstStyle>
          <a:p>
            <a:pPr lvl="0"/>
            <a:r>
              <a:rPr lang="en-US" altLang="en-US" noProof="0"/>
              <a:t>Click to edit Master subtitle style</a:t>
            </a:r>
          </a:p>
        </p:txBody>
      </p:sp>
    </p:spTree>
    <p:extLst>
      <p:ext uri="{BB962C8B-B14F-4D97-AF65-F5344CB8AC3E}">
        <p14:creationId xmlns:p14="http://schemas.microsoft.com/office/powerpoint/2010/main" val="13463821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146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36140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103438"/>
            <a:ext cx="4038600" cy="4221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03438"/>
            <a:ext cx="4038600" cy="4221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6774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1597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71622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061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94656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6900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275190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6338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20764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1219200"/>
            <a:ext cx="60769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70728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5432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5854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3160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8127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7561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4619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5624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726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92866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8129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7878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17438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2546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600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5207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563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5383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1955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57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8C18843-CEDD-4BAE-9670-027F85AF47C4}" type="slidenum">
              <a:rPr lang="en-US"/>
              <a:pPr>
                <a:defRPr/>
              </a:pPr>
              <a:t>‹#›</a:t>
            </a:fld>
            <a:endParaRPr lang="en-US" dirty="0"/>
          </a:p>
        </p:txBody>
      </p:sp>
    </p:spTree>
    <p:extLst>
      <p:ext uri="{BB962C8B-B14F-4D97-AF65-F5344CB8AC3E}">
        <p14:creationId xmlns:p14="http://schemas.microsoft.com/office/powerpoint/2010/main" val="39054627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42041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597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44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9713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831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6" name="Slide Number Placeholder 5"/>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580007"/>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6" name="Slide Number Placeholder 5"/>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619146"/>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6" name="Slide Number Placeholder 5"/>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739009"/>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7" name="Slide Number Placeholder 6"/>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963299"/>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9" name="Slide Number Placeholder 8"/>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0870236"/>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5" name="Slide Number Placeholder 4"/>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6416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65905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4" name="Slide Number Placeholder 3"/>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2374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7" name="Slide Number Placeholder 6"/>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320799"/>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7" name="Slide Number Placeholder 6"/>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900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6" name="Slide Number Placeholder 5"/>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668913"/>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North East Independent School District Department of Environmental Health</a:t>
            </a:r>
          </a:p>
        </p:txBody>
      </p:sp>
      <p:sp>
        <p:nvSpPr>
          <p:cNvPr id="6" name="Slide Number Placeholder 5"/>
          <p:cNvSpPr>
            <a:spLocks noGrp="1"/>
          </p:cNvSpPr>
          <p:nvPr>
            <p:ph type="sldNum" sz="quarter" idx="12"/>
          </p:nvPr>
        </p:nvSpPr>
        <p:spPr/>
        <p:txBody>
          <a:body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61062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58441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53490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2949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71333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999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8521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8273188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23880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AD76197-14A1-432E-A9FF-453D5B055080}" type="slidenum">
              <a:rPr lang="en-US"/>
              <a:pPr>
                <a:defRPr/>
              </a:pPr>
              <a:t>‹#›</a:t>
            </a:fld>
            <a:endParaRPr lang="en-US" dirty="0"/>
          </a:p>
        </p:txBody>
      </p:sp>
    </p:spTree>
    <p:extLst>
      <p:ext uri="{BB962C8B-B14F-4D97-AF65-F5344CB8AC3E}">
        <p14:creationId xmlns:p14="http://schemas.microsoft.com/office/powerpoint/2010/main" val="115471798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75716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44658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2966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2929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63272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5314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5621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59268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0261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4654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15E8E0E0-321E-46B1-8ED4-F4B3541868CA}" type="slidenum">
              <a:rPr lang="en-US"/>
              <a:pPr>
                <a:defRPr/>
              </a:pPr>
              <a:t>‹#›</a:t>
            </a:fld>
            <a:endParaRPr lang="en-US" dirty="0"/>
          </a:p>
        </p:txBody>
      </p:sp>
    </p:spTree>
    <p:extLst>
      <p:ext uri="{BB962C8B-B14F-4D97-AF65-F5344CB8AC3E}">
        <p14:creationId xmlns:p14="http://schemas.microsoft.com/office/powerpoint/2010/main" val="5253994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985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386942377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F5A8710-9D0C-CE44-A33D-CACC6BA8436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12391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8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AAE0BFCE-C910-4540-A32B-A4D2DE84D80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1389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D703C17A-C731-7648-99D3-A9A6AAF90EF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4540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3887F344-B16A-E34A-BAFF-AEE651DFDFC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9459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fld id="{84DBD123-B06E-9046-9475-A2C740A3E4F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0215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75CFC364-2FD2-B44E-9816-329D035D0B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5409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fld id="{268D2601-9DDE-8941-977A-78ABB6D40CA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7359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F63ED5BA-C5E8-8744-AD5E-85CF3D19F882}"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439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C9A0C3A-B752-406B-8994-6F29B53A5FC4}" type="slidenum">
              <a:rPr lang="en-US"/>
              <a:pPr>
                <a:defRPr/>
              </a:pPr>
              <a:t>‹#›</a:t>
            </a:fld>
            <a:endParaRPr lang="en-US" dirty="0"/>
          </a:p>
        </p:txBody>
      </p:sp>
    </p:spTree>
    <p:extLst>
      <p:ext uri="{BB962C8B-B14F-4D97-AF65-F5344CB8AC3E}">
        <p14:creationId xmlns:p14="http://schemas.microsoft.com/office/powerpoint/2010/main" val="164698487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fld id="{BA5AF974-D997-7542-B07D-EE155D4A6D1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1966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E167AD8C-7E4C-044D-86CB-3ECA886C607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445486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fld id="{3296DCAE-8786-034C-AF34-66A7051F445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52720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fld id="{955A26F5-CEFC-0E45-993F-E90C86DD761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18956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05059560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DCA92CD8-E166-4695-B262-328400BE512F}" type="slidenum">
              <a:rPr lang="en-US"/>
              <a:pPr>
                <a:defRPr/>
              </a:pPr>
              <a:t>‹#›</a:t>
            </a:fld>
            <a:endParaRPr lang="en-US" dirty="0"/>
          </a:p>
        </p:txBody>
      </p:sp>
    </p:spTree>
    <p:extLst>
      <p:ext uri="{BB962C8B-B14F-4D97-AF65-F5344CB8AC3E}">
        <p14:creationId xmlns:p14="http://schemas.microsoft.com/office/powerpoint/2010/main" val="180238289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8C18843-CEDD-4BAE-9670-027F85AF47C4}" type="slidenum">
              <a:rPr lang="en-US"/>
              <a:pPr>
                <a:defRPr/>
              </a:pPr>
              <a:t>‹#›</a:t>
            </a:fld>
            <a:endParaRPr lang="en-US" dirty="0"/>
          </a:p>
        </p:txBody>
      </p:sp>
    </p:spTree>
    <p:extLst>
      <p:ext uri="{BB962C8B-B14F-4D97-AF65-F5344CB8AC3E}">
        <p14:creationId xmlns:p14="http://schemas.microsoft.com/office/powerpoint/2010/main" val="32198275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AD76197-14A1-432E-A9FF-453D5B055080}" type="slidenum">
              <a:rPr lang="en-US"/>
              <a:pPr>
                <a:defRPr/>
              </a:pPr>
              <a:t>‹#›</a:t>
            </a:fld>
            <a:endParaRPr lang="en-US" dirty="0"/>
          </a:p>
        </p:txBody>
      </p:sp>
    </p:spTree>
    <p:extLst>
      <p:ext uri="{BB962C8B-B14F-4D97-AF65-F5344CB8AC3E}">
        <p14:creationId xmlns:p14="http://schemas.microsoft.com/office/powerpoint/2010/main" val="369544496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15E8E0E0-321E-46B1-8ED4-F4B3541868CA}" type="slidenum">
              <a:rPr lang="en-US"/>
              <a:pPr>
                <a:defRPr/>
              </a:pPr>
              <a:t>‹#›</a:t>
            </a:fld>
            <a:endParaRPr lang="en-US" dirty="0"/>
          </a:p>
        </p:txBody>
      </p:sp>
    </p:spTree>
    <p:extLst>
      <p:ext uri="{BB962C8B-B14F-4D97-AF65-F5344CB8AC3E}">
        <p14:creationId xmlns:p14="http://schemas.microsoft.com/office/powerpoint/2010/main" val="386405303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C9A0C3A-B752-406B-8994-6F29B53A5FC4}" type="slidenum">
              <a:rPr lang="en-US"/>
              <a:pPr>
                <a:defRPr/>
              </a:pPr>
              <a:t>‹#›</a:t>
            </a:fld>
            <a:endParaRPr lang="en-US" dirty="0"/>
          </a:p>
        </p:txBody>
      </p:sp>
    </p:spTree>
    <p:extLst>
      <p:ext uri="{BB962C8B-B14F-4D97-AF65-F5344CB8AC3E}">
        <p14:creationId xmlns:p14="http://schemas.microsoft.com/office/powerpoint/2010/main" val="22325294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53295630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bwMode="auto">
          <a:xfrm>
            <a:off x="6400800" y="0"/>
            <a:ext cx="2743200" cy="1219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0" y="0"/>
            <a:ext cx="1219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50459612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95400" cy="609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6172200" y="0"/>
            <a:ext cx="2971800"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15228120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02385D1-40DC-4B94-978C-219157998CCA}" type="slidenum">
              <a:rPr lang="en-US"/>
              <a:pPr>
                <a:defRPr/>
              </a:pPr>
              <a:t>‹#›</a:t>
            </a:fld>
            <a:endParaRPr lang="en-US" dirty="0"/>
          </a:p>
        </p:txBody>
      </p:sp>
    </p:spTree>
    <p:extLst>
      <p:ext uri="{BB962C8B-B14F-4D97-AF65-F5344CB8AC3E}">
        <p14:creationId xmlns:p14="http://schemas.microsoft.com/office/powerpoint/2010/main" val="197069367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92F7D0B-1581-4875-B7D0-651C2CDB1DBF}" type="slidenum">
              <a:rPr lang="en-US"/>
              <a:pPr>
                <a:defRPr/>
              </a:pPr>
              <a:t>‹#›</a:t>
            </a:fld>
            <a:endParaRPr lang="en-US" dirty="0"/>
          </a:p>
        </p:txBody>
      </p:sp>
    </p:spTree>
    <p:extLst>
      <p:ext uri="{BB962C8B-B14F-4D97-AF65-F5344CB8AC3E}">
        <p14:creationId xmlns:p14="http://schemas.microsoft.com/office/powerpoint/2010/main" val="168099685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79C6054-25E0-4C37-8DAB-8CE65870EB4E}" type="slidenum">
              <a:rPr lang="en-US"/>
              <a:pPr>
                <a:defRPr/>
              </a:pPr>
              <a:t>‹#›</a:t>
            </a:fld>
            <a:endParaRPr lang="en-US" dirty="0"/>
          </a:p>
        </p:txBody>
      </p:sp>
    </p:spTree>
    <p:extLst>
      <p:ext uri="{BB962C8B-B14F-4D97-AF65-F5344CB8AC3E}">
        <p14:creationId xmlns:p14="http://schemas.microsoft.com/office/powerpoint/2010/main" val="34257298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8719CE8-4BA6-4CCA-B3FA-678C82E9AF07}" type="slidenum">
              <a:rPr lang="en-US"/>
              <a:pPr>
                <a:defRPr/>
              </a:pPr>
              <a:t>‹#›</a:t>
            </a:fld>
            <a:endParaRPr lang="en-US" dirty="0"/>
          </a:p>
        </p:txBody>
      </p:sp>
    </p:spTree>
    <p:extLst>
      <p:ext uri="{BB962C8B-B14F-4D97-AF65-F5344CB8AC3E}">
        <p14:creationId xmlns:p14="http://schemas.microsoft.com/office/powerpoint/2010/main" val="13413747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6EC7A975-F39C-465C-A00E-14585FC4A5A9}" type="slidenum">
              <a:rPr lang="en-US"/>
              <a:pPr>
                <a:defRPr/>
              </a:pPr>
              <a:t>‹#›</a:t>
            </a:fld>
            <a:endParaRPr lang="en-US" dirty="0"/>
          </a:p>
        </p:txBody>
      </p:sp>
    </p:spTree>
    <p:extLst>
      <p:ext uri="{BB962C8B-B14F-4D97-AF65-F5344CB8AC3E}">
        <p14:creationId xmlns:p14="http://schemas.microsoft.com/office/powerpoint/2010/main" val="322614899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fontAlgn="auto">
              <a:spcBef>
                <a:spcPts val="0"/>
              </a:spcBef>
              <a:spcAft>
                <a:spcPts val="0"/>
              </a:spcAft>
              <a:defRPr sz="2400">
                <a:solidFill>
                  <a:srgbClr val="000000"/>
                </a:solidFill>
                <a:latin typeface="+mn-lt"/>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87909E39-C7C8-49B6-A434-33E6142E8DF2}" type="slidenum">
              <a:rPr lang="en-US"/>
              <a:pPr>
                <a:defRPr/>
              </a:pPr>
              <a:t>‹#›</a:t>
            </a:fld>
            <a:endParaRPr lang="en-US" dirty="0"/>
          </a:p>
        </p:txBody>
      </p:sp>
    </p:spTree>
    <p:extLst>
      <p:ext uri="{BB962C8B-B14F-4D97-AF65-F5344CB8AC3E}">
        <p14:creationId xmlns:p14="http://schemas.microsoft.com/office/powerpoint/2010/main" val="315686332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r>
              <a:rPr lang="en-US" dirty="0"/>
              <a:t>www.epa.gov/pestwise</a:t>
            </a:r>
          </a:p>
        </p:txBody>
      </p:sp>
      <p:sp>
        <p:nvSpPr>
          <p:cNvPr id="5" name="Rectangle 4"/>
          <p:cNvSpPr>
            <a:spLocks noGrp="1" noChangeArrowheads="1"/>
          </p:cNvSpPr>
          <p:nvPr>
            <p:ph type="sldNum" sz="quarter" idx="12"/>
          </p:nvPr>
        </p:nvSpPr>
        <p:spPr/>
        <p:txBody>
          <a:bodyPr/>
          <a:lstStyle>
            <a:lvl1pPr>
              <a:defRPr/>
            </a:lvl1pPr>
          </a:lstStyle>
          <a:p>
            <a:pPr>
              <a:defRPr/>
            </a:pPr>
            <a:fld id="{28BA8327-AD5D-4303-B3A8-5977A6B42CCA}" type="slidenum">
              <a:rPr lang="en-US"/>
              <a:pPr>
                <a:defRPr/>
              </a:pPr>
              <a:t>‹#›</a:t>
            </a:fld>
            <a:endParaRPr lang="en-US" dirty="0"/>
          </a:p>
        </p:txBody>
      </p:sp>
    </p:spTree>
    <p:extLst>
      <p:ext uri="{BB962C8B-B14F-4D97-AF65-F5344CB8AC3E}">
        <p14:creationId xmlns:p14="http://schemas.microsoft.com/office/powerpoint/2010/main" val="180848571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1676400" y="6305550"/>
            <a:ext cx="2133600" cy="476250"/>
          </a:xfrm>
          <a:prstGeom prst="rect">
            <a:avLst/>
          </a:prstGeom>
        </p:spPr>
        <p:txBody>
          <a:bodyPr/>
          <a:lstStyle>
            <a:lvl1pPr>
              <a:defRPr sz="2400">
                <a:solidFill>
                  <a:srgbClr val="000000"/>
                </a:solidFill>
                <a:latin typeface="Arial" charset="0"/>
              </a:defRPr>
            </a:lvl1pPr>
          </a:lstStyle>
          <a:p>
            <a:pPr fontAlgn="base">
              <a:spcBef>
                <a:spcPct val="0"/>
              </a:spcBef>
              <a:spcAft>
                <a:spcPct val="0"/>
              </a:spcAft>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F35BD9DE-A1B3-402C-BCD7-7AD5D2579D2B}" type="slidenum">
              <a:rPr lang="en-US"/>
              <a:pPr>
                <a:defRPr/>
              </a:pPr>
              <a:t>‹#›</a:t>
            </a:fld>
            <a:endParaRPr lang="en-US" dirty="0"/>
          </a:p>
        </p:txBody>
      </p:sp>
    </p:spTree>
    <p:extLst>
      <p:ext uri="{BB962C8B-B14F-4D97-AF65-F5344CB8AC3E}">
        <p14:creationId xmlns:p14="http://schemas.microsoft.com/office/powerpoint/2010/main" val="426125799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bwMode="auto">
          <a:xfrm>
            <a:off x="0" y="0"/>
            <a:ext cx="1295400" cy="609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
        <p:nvSpPr>
          <p:cNvPr id="3" name="Rectangle 2"/>
          <p:cNvSpPr/>
          <p:nvPr userDrawn="1"/>
        </p:nvSpPr>
        <p:spPr bwMode="auto">
          <a:xfrm>
            <a:off x="6172200" y="0"/>
            <a:ext cx="2971800"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a:lstStyle/>
          <a:p>
            <a:pPr fontAlgn="base">
              <a:spcBef>
                <a:spcPct val="0"/>
              </a:spcBef>
              <a:spcAft>
                <a:spcPct val="0"/>
              </a:spcAft>
              <a:defRPr/>
            </a:pPr>
            <a:endParaRPr lang="en-US" baseline="-25000" dirty="0">
              <a:solidFill>
                <a:srgbClr val="000000"/>
              </a:solidFill>
            </a:endParaRPr>
          </a:p>
        </p:txBody>
      </p:sp>
    </p:spTree>
    <p:extLst>
      <p:ext uri="{BB962C8B-B14F-4D97-AF65-F5344CB8AC3E}">
        <p14:creationId xmlns:p14="http://schemas.microsoft.com/office/powerpoint/2010/main" val="262162996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4"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08739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pPr>
              <a:defRPr/>
            </a:pPr>
            <a:fld id="{6A94297B-9D44-437E-B770-88D9425F43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469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pPr>
              <a:defRPr/>
            </a:pPr>
            <a:fld id="{041FA816-EFDE-473A-8DE4-A923D51B2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077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pPr>
              <a:defRPr/>
            </a:pPr>
            <a:fld id="{017DDFF3-741D-486A-A7F3-BA24E68F3B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564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pPr>
              <a:defRPr/>
            </a:pPr>
            <a:fld id="{33160BA4-AA0A-41E0-82CF-EE3C582F06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4400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sldNum" sz="quarter" idx="11"/>
          </p:nvPr>
        </p:nvSpPr>
        <p:spPr>
          <a:ln/>
        </p:spPr>
        <p:txBody>
          <a:bodyPr/>
          <a:lstStyle>
            <a:lvl1pPr>
              <a:defRPr/>
            </a:lvl1pPr>
          </a:lstStyle>
          <a:p>
            <a:pPr>
              <a:defRPr/>
            </a:pPr>
            <a:fld id="{38DF82A4-0B18-4A9C-8933-3009087BAD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527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pPr>
              <a:defRPr/>
            </a:pPr>
            <a:fld id="{07FEEEB6-78E0-488F-847C-F5E3620F9A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47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sldNum" sz="quarter" idx="11"/>
          </p:nvPr>
        </p:nvSpPr>
        <p:spPr>
          <a:ln/>
        </p:spPr>
        <p:txBody>
          <a:bodyPr/>
          <a:lstStyle>
            <a:lvl1pPr>
              <a:defRPr/>
            </a:lvl1pPr>
          </a:lstStyle>
          <a:p>
            <a:pPr>
              <a:defRPr/>
            </a:pPr>
            <a:fld id="{60250169-59ED-4C5F-9FED-88F063812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32395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pPr>
              <a:defRPr/>
            </a:pPr>
            <a:fld id="{6309E69B-313E-490B-B7BA-49F90A846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3095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1"/>
          </p:nvPr>
        </p:nvSpPr>
        <p:spPr>
          <a:ln/>
        </p:spPr>
        <p:txBody>
          <a:bodyPr/>
          <a:lstStyle>
            <a:lvl1pPr>
              <a:defRPr/>
            </a:lvl1pPr>
          </a:lstStyle>
          <a:p>
            <a:pPr>
              <a:defRPr/>
            </a:pPr>
            <a:fld id="{44EAB7F2-D437-4F41-BD24-FF58FDD168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788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02385D1-40DC-4B94-978C-219157998CCA}" type="slidenum">
              <a:rPr lang="en-US"/>
              <a:pPr>
                <a:defRPr/>
              </a:pPr>
              <a:t>‹#›</a:t>
            </a:fld>
            <a:endParaRPr lang="en-US" dirty="0"/>
          </a:p>
        </p:txBody>
      </p:sp>
    </p:spTree>
    <p:extLst>
      <p:ext uri="{BB962C8B-B14F-4D97-AF65-F5344CB8AC3E}">
        <p14:creationId xmlns:p14="http://schemas.microsoft.com/office/powerpoint/2010/main" val="214765129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pPr>
              <a:defRPr/>
            </a:pPr>
            <a:fld id="{8A9D22F6-C38B-4887-9222-46CA18B5F0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6371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1"/>
          </p:nvPr>
        </p:nvSpPr>
        <p:spPr>
          <a:ln/>
        </p:spPr>
        <p:txBody>
          <a:bodyPr/>
          <a:lstStyle>
            <a:lvl1pPr>
              <a:defRPr/>
            </a:lvl1pPr>
          </a:lstStyle>
          <a:p>
            <a:pPr>
              <a:defRPr/>
            </a:pPr>
            <a:fld id="{888E7A5D-75AE-4ADE-96D8-88F861EAB9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431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1"/>
          </p:nvPr>
        </p:nvSpPr>
        <p:spPr>
          <a:ln/>
        </p:spPr>
        <p:txBody>
          <a:bodyPr/>
          <a:lstStyle>
            <a:lvl1pPr>
              <a:defRPr/>
            </a:lvl1pPr>
          </a:lstStyle>
          <a:p>
            <a:pPr>
              <a:defRPr/>
            </a:pPr>
            <a:fld id="{40581F13-B124-44AF-879E-C8AA2E8A58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3092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75A2A7B9-B034-4022-A1A2-077826BFC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625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DB801082-609D-469E-9CF1-8E0533AB21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97887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73FDFB6-DF4B-410A-82BA-7FF0CA5827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2882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99F2CF50-1319-4337-A165-AD46B6AADC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28372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656CD49D-5955-44B1-8FFE-87DC077BB1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2470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fld id="{A429A5DC-C95A-440E-9C96-5D8213521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8335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457200" y="274638"/>
            <a:ext cx="8229600" cy="1143000"/>
          </a:xfrm>
          <a:prstGeom prst="rect">
            <a:avLst/>
          </a:prstGeom>
        </p:spPr>
        <p:txBody>
          <a:bodyPr/>
          <a:lstStyle/>
          <a:p>
            <a:r>
              <a:rPr lang="en-US" dirty="0"/>
              <a:t>Click to edit Master title style</a:t>
            </a:r>
          </a:p>
        </p:txBody>
      </p:sp>
      <p:sp>
        <p:nvSpPr>
          <p:cNvPr id="4" name="Content Placeholder 2"/>
          <p:cNvSpPr>
            <a:spLocks noGrp="1"/>
          </p:cNvSpPr>
          <p:nvPr>
            <p:ph idx="1"/>
          </p:nvPr>
        </p:nvSpPr>
        <p:spPr>
          <a:xfrm>
            <a:off x="457200" y="16002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411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392F7D0B-1581-4875-B7D0-651C2CDB1DBF}" type="slidenum">
              <a:rPr lang="en-US"/>
              <a:pPr>
                <a:defRPr/>
              </a:pPr>
              <a:t>‹#›</a:t>
            </a:fld>
            <a:endParaRPr lang="en-US" dirty="0"/>
          </a:p>
        </p:txBody>
      </p:sp>
    </p:spTree>
    <p:extLst>
      <p:ext uri="{BB962C8B-B14F-4D97-AF65-F5344CB8AC3E}">
        <p14:creationId xmlns:p14="http://schemas.microsoft.com/office/powerpoint/2010/main" val="148062991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tfsbackground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6945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125CDBCE-DDF8-4050-9E2A-2DBD7A4273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46491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fld id="{AEAD3EB7-11AA-4A7A-9825-060A56886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1140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3E1C0B8D-1C8D-44A3-A74E-0831506E8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329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fld id="{47B68656-92F8-4318-B136-822F5AA720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2020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fld id="{6F65A598-5AFC-44C6-A396-B25E56F561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5166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sz="2400">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43ACFB8-F879-4B16-9B12-D557C146E0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5059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___ ___ ___ ________</a:t>
            </a:r>
          </a:p>
        </p:txBody>
      </p:sp>
      <p:sp>
        <p:nvSpPr>
          <p:cNvPr id="4" name="Rectangle 4"/>
          <p:cNvSpPr>
            <a:spLocks noGrp="1" noChangeArrowheads="1"/>
          </p:cNvSpPr>
          <p:nvPr>
            <p:ph type="dt" sz="half" idx="11"/>
          </p:nvPr>
        </p:nvSpPr>
        <p:spPr>
          <a:xfrm>
            <a:off x="1143000" y="6457950"/>
            <a:ext cx="2286000" cy="323850"/>
          </a:xfrm>
          <a:prstGeom prst="rect">
            <a:avLst/>
          </a:prstGeom>
        </p:spPr>
        <p:txBody>
          <a:bodyPr/>
          <a:lstStyle>
            <a:lvl1pPr eaLnBrk="1" hangingPunct="1">
              <a:defRPr>
                <a:latin typeface="Arial" charset="0"/>
                <a:ea typeface="+mn-ea"/>
              </a:defRPr>
            </a:lvl1pPr>
          </a:lstStyle>
          <a:p>
            <a:pPr fontAlgn="base">
              <a:spcBef>
                <a:spcPct val="0"/>
              </a:spcBef>
              <a:spcAft>
                <a:spcPct val="0"/>
              </a:spcAft>
              <a:defRPr/>
            </a:pPr>
            <a:r>
              <a:rPr lang="en-US" sz="2400">
                <a:solidFill>
                  <a:srgbClr val="000000"/>
                </a:solidFill>
              </a:rPr>
              <a:t>www.epa.gov/pestwise</a:t>
            </a:r>
          </a:p>
        </p:txBody>
      </p:sp>
      <p:sp>
        <p:nvSpPr>
          <p:cNvPr id="5" name="Rectangle 4"/>
          <p:cNvSpPr>
            <a:spLocks noGrp="1" noChangeArrowheads="1"/>
          </p:cNvSpPr>
          <p:nvPr>
            <p:ph type="sldNum" sz="quarter" idx="12"/>
          </p:nvPr>
        </p:nvSpPr>
        <p:spPr/>
        <p:txBody>
          <a:bodyPr/>
          <a:lstStyle>
            <a:lvl1pPr>
              <a:defRPr/>
            </a:lvl1pPr>
          </a:lstStyle>
          <a:p>
            <a:fld id="{CFFA829F-C646-43D8-846B-C2616A92EE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3054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6400800" y="0"/>
            <a:ext cx="2743200" cy="12192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a:solidFill>
                <a:srgbClr val="000000"/>
              </a:solidFill>
            </a:endParaRPr>
          </a:p>
        </p:txBody>
      </p:sp>
      <p:sp>
        <p:nvSpPr>
          <p:cNvPr id="3" name="Rectangle 2"/>
          <p:cNvSpPr>
            <a:spLocks noChangeArrowheads="1"/>
          </p:cNvSpPr>
          <p:nvPr userDrawn="1"/>
        </p:nvSpPr>
        <p:spPr bwMode="auto">
          <a:xfrm>
            <a:off x="0" y="0"/>
            <a:ext cx="1219200" cy="5334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fontAlgn="base" hangingPunct="1">
              <a:spcBef>
                <a:spcPct val="0"/>
              </a:spcBef>
              <a:spcAft>
                <a:spcPct val="0"/>
              </a:spcAft>
              <a:defRPr/>
            </a:pPr>
            <a:endParaRPr lang="en-US" altLang="en-US" baseline="-25000">
              <a:solidFill>
                <a:srgbClr val="000000"/>
              </a:solidFill>
            </a:endParaRPr>
          </a:p>
        </p:txBody>
      </p:sp>
    </p:spTree>
    <p:extLst>
      <p:ext uri="{BB962C8B-B14F-4D97-AF65-F5344CB8AC3E}">
        <p14:creationId xmlns:p14="http://schemas.microsoft.com/office/powerpoint/2010/main" val="11703936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733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6" Type="http://schemas.openxmlformats.org/officeDocument/2006/relationships/image" Target="../media/image2.jpeg"/><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jpe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image" Target="../media/image4.jpe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3.jpe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image" Target="../media/image4.jpe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image" Target="../media/image3.jpeg"/><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10.jpe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1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4.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6.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4.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3.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4.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image" Target="../media/image1.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5.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5.jpe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3.jpe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image" Target="../media/image7.jpe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heme" Target="../theme/theme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image" Target="../media/image1.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image" Target="../media/image9.jpeg"/><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4.jpeg"/><Relationship Id="rId2" Type="http://schemas.openxmlformats.org/officeDocument/2006/relationships/slideLayout" Target="../slideLayouts/slideLayout119.xml"/><Relationship Id="rId16" Type="http://schemas.openxmlformats.org/officeDocument/2006/relationships/image" Target="../media/image3.jpe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9.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14" descr="simple"/>
          <p:cNvPicPr>
            <a:picLocks noChangeAspect="1" noChangeArrowheads="1"/>
          </p:cNvPicPr>
          <p:nvPr userDrawn="1"/>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baseline="0">
                <a:solidFill>
                  <a:srgbClr val="000000"/>
                </a:solidFill>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b="0" baseline="0">
                <a:solidFill>
                  <a:srgbClr val="000000"/>
                </a:solidFill>
                <a:latin typeface="Arial" charset="0"/>
              </a:defRPr>
            </a:lvl1pPr>
          </a:lstStyle>
          <a:p>
            <a:pPr>
              <a:defRPr/>
            </a:pPr>
            <a:fld id="{D3FA8BCF-BF98-4DDB-AF3A-565A2662B4AE}" type="slidenum">
              <a:rPr lang="en-US"/>
              <a:pPr>
                <a:defRPr/>
              </a:pPr>
              <a:t>‹#›</a:t>
            </a:fld>
            <a:endParaRPr lang="en-US" dirty="0"/>
          </a:p>
        </p:txBody>
      </p:sp>
      <p:pic>
        <p:nvPicPr>
          <p:cNvPr id="15366" name="Picture 12" descr="tfs_logo"/>
          <p:cNvPicPr>
            <a:picLocks noChangeAspect="1" noChangeArrowheads="1"/>
          </p:cNvPicPr>
          <p:nvPr userDrawn="1"/>
        </p:nvPicPr>
        <p:blipFill>
          <a:blip r:embed="rId18" cstate="print"/>
          <a:srcRect/>
          <a:stretch>
            <a:fillRect/>
          </a:stretch>
        </p:blipFill>
        <p:spPr bwMode="auto">
          <a:xfrm>
            <a:off x="381000" y="5943600"/>
            <a:ext cx="749300" cy="752475"/>
          </a:xfrm>
          <a:prstGeom prst="rect">
            <a:avLst/>
          </a:prstGeom>
          <a:noFill/>
          <a:ln w="9525">
            <a:noFill/>
            <a:miter lim="800000"/>
            <a:headEnd/>
            <a:tailEnd/>
          </a:ln>
        </p:spPr>
      </p:pic>
      <p:sp>
        <p:nvSpPr>
          <p:cNvPr id="15367" name="Title Placeholder 6"/>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330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simple"/>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baseline="0">
                <a:latin typeface="Arial" charset="0"/>
              </a:defRPr>
            </a:lvl1pPr>
          </a:lstStyle>
          <a:p>
            <a:pPr>
              <a:defRPr/>
            </a:pPr>
            <a:endParaRPr lang="en-US">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9CBE7FB-E1E2-47CE-86E0-4BB7C7C510B9}" type="slidenum">
              <a:rPr lang="en-US" smtClean="0">
                <a:solidFill>
                  <a:srgbClr val="000000"/>
                </a:solidFill>
              </a:rPr>
              <a:pPr fontAlgn="base">
                <a:spcBef>
                  <a:spcPct val="0"/>
                </a:spcBef>
                <a:spcAft>
                  <a:spcPct val="0"/>
                </a:spcAft>
              </a:pPr>
              <a:t>‹#›</a:t>
            </a:fld>
            <a:endParaRPr lang="en-US">
              <a:solidFill>
                <a:srgbClr val="000000"/>
              </a:solidFill>
            </a:endParaRPr>
          </a:p>
        </p:txBody>
      </p:sp>
      <p:pic>
        <p:nvPicPr>
          <p:cNvPr id="2054" name="Picture 11" descr="tfs_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12"/>
          <p:cNvSpPr>
            <a:spLocks noChangeArrowheads="1"/>
          </p:cNvSpPr>
          <p:nvPr userDrawn="1"/>
        </p:nvSpPr>
        <p:spPr bwMode="auto">
          <a:xfrm>
            <a:off x="0" y="0"/>
            <a:ext cx="9144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baseline="-25000">
              <a:solidFill>
                <a:srgbClr val="000000"/>
              </a:solidFill>
            </a:endParaRPr>
          </a:p>
        </p:txBody>
      </p:sp>
    </p:spTree>
    <p:extLst>
      <p:ext uri="{BB962C8B-B14F-4D97-AF65-F5344CB8AC3E}">
        <p14:creationId xmlns:p14="http://schemas.microsoft.com/office/powerpoint/2010/main" val="119133822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85935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24426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2192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2103438"/>
            <a:ext cx="8229600" cy="422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7" descr="Text heade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228600"/>
            <a:ext cx="91455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footer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88" y="6356350"/>
            <a:ext cx="9145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95370"/>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defRPr>
      </a:lvl2pPr>
      <a:lvl3pPr algn="l" rtl="0" eaLnBrk="0" fontAlgn="base" hangingPunct="0">
        <a:spcBef>
          <a:spcPct val="0"/>
        </a:spcBef>
        <a:spcAft>
          <a:spcPct val="0"/>
        </a:spcAft>
        <a:defRPr sz="3200" b="1">
          <a:solidFill>
            <a:schemeClr val="tx2"/>
          </a:solidFill>
          <a:latin typeface="Verdana" pitchFamily="34" charset="0"/>
        </a:defRPr>
      </a:lvl3pPr>
      <a:lvl4pPr algn="l" rtl="0" eaLnBrk="0" fontAlgn="base" hangingPunct="0">
        <a:spcBef>
          <a:spcPct val="0"/>
        </a:spcBef>
        <a:spcAft>
          <a:spcPct val="0"/>
        </a:spcAft>
        <a:defRPr sz="3200" b="1">
          <a:solidFill>
            <a:schemeClr val="tx2"/>
          </a:solidFill>
          <a:latin typeface="Verdana" pitchFamily="34" charset="0"/>
        </a:defRPr>
      </a:lvl4pPr>
      <a:lvl5pPr algn="l" rtl="0" eaLnBrk="0" fontAlgn="base" hangingPunct="0">
        <a:spcBef>
          <a:spcPct val="0"/>
        </a:spcBef>
        <a:spcAft>
          <a:spcPct val="0"/>
        </a:spcAft>
        <a:defRPr sz="3200" b="1">
          <a:solidFill>
            <a:schemeClr val="tx2"/>
          </a:solidFill>
          <a:latin typeface="Verdana" pitchFamily="34" charset="0"/>
        </a:defRPr>
      </a:lvl5pPr>
      <a:lvl6pPr marL="457200" algn="l" rtl="0" fontAlgn="base">
        <a:spcBef>
          <a:spcPct val="0"/>
        </a:spcBef>
        <a:spcAft>
          <a:spcPct val="0"/>
        </a:spcAft>
        <a:defRPr sz="3200" b="1">
          <a:solidFill>
            <a:schemeClr val="tx2"/>
          </a:solidFill>
          <a:latin typeface="Verdana" pitchFamily="34" charset="0"/>
        </a:defRPr>
      </a:lvl6pPr>
      <a:lvl7pPr marL="914400" algn="l" rtl="0" fontAlgn="base">
        <a:spcBef>
          <a:spcPct val="0"/>
        </a:spcBef>
        <a:spcAft>
          <a:spcPct val="0"/>
        </a:spcAft>
        <a:defRPr sz="3200" b="1">
          <a:solidFill>
            <a:schemeClr val="tx2"/>
          </a:solidFill>
          <a:latin typeface="Verdana" pitchFamily="34" charset="0"/>
        </a:defRPr>
      </a:lvl7pPr>
      <a:lvl8pPr marL="1371600" algn="l" rtl="0" fontAlgn="base">
        <a:spcBef>
          <a:spcPct val="0"/>
        </a:spcBef>
        <a:spcAft>
          <a:spcPct val="0"/>
        </a:spcAft>
        <a:defRPr sz="3200" b="1">
          <a:solidFill>
            <a:schemeClr val="tx2"/>
          </a:solidFill>
          <a:latin typeface="Verdana" pitchFamily="34" charset="0"/>
        </a:defRPr>
      </a:lvl8pPr>
      <a:lvl9pPr marL="1828800" algn="l" rtl="0" fontAlgn="base">
        <a:spcBef>
          <a:spcPct val="0"/>
        </a:spcBef>
        <a:spcAft>
          <a:spcPct val="0"/>
        </a:spcAft>
        <a:defRPr sz="32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Arial" charset="0"/>
        </a:defRPr>
      </a:lvl3pPr>
      <a:lvl4pPr marL="1600200" indent="-228600" algn="l" rtl="0" eaLnBrk="0" fontAlgn="base" hangingPunct="0">
        <a:spcBef>
          <a:spcPct val="20000"/>
        </a:spcBef>
        <a:spcAft>
          <a:spcPct val="0"/>
        </a:spcAft>
        <a:buChar char="–"/>
        <a:defRPr>
          <a:solidFill>
            <a:schemeClr val="tx1"/>
          </a:solidFill>
          <a:latin typeface="Arial" charset="0"/>
        </a:defRPr>
      </a:lvl4pPr>
      <a:lvl5pPr marL="2057400" indent="-228600" algn="l" rtl="0" eaLnBrk="0" fontAlgn="base" hangingPunct="0">
        <a:spcBef>
          <a:spcPct val="20000"/>
        </a:spcBef>
        <a:spcAft>
          <a:spcPct val="0"/>
        </a:spcAft>
        <a:buChar char="»"/>
        <a:defRPr sz="1600">
          <a:solidFill>
            <a:schemeClr val="tx1"/>
          </a:solidFill>
          <a:latin typeface="Arial" charset="0"/>
        </a:defRPr>
      </a:lvl5pPr>
      <a:lvl6pPr marL="2514600" indent="-228600" algn="l" rtl="0" fontAlgn="base">
        <a:spcBef>
          <a:spcPct val="20000"/>
        </a:spcBef>
        <a:spcAft>
          <a:spcPct val="0"/>
        </a:spcAft>
        <a:buChar char="»"/>
        <a:defRPr sz="1600">
          <a:solidFill>
            <a:schemeClr val="tx1"/>
          </a:solidFill>
          <a:latin typeface="Arial" charset="0"/>
        </a:defRPr>
      </a:lvl6pPr>
      <a:lvl7pPr marL="2971800" indent="-228600" algn="l" rtl="0" fontAlgn="base">
        <a:spcBef>
          <a:spcPct val="20000"/>
        </a:spcBef>
        <a:spcAft>
          <a:spcPct val="0"/>
        </a:spcAft>
        <a:buChar char="»"/>
        <a:defRPr sz="1600">
          <a:solidFill>
            <a:schemeClr val="tx1"/>
          </a:solidFill>
          <a:latin typeface="Arial" charset="0"/>
        </a:defRPr>
      </a:lvl7pPr>
      <a:lvl8pPr marL="3429000" indent="-228600" algn="l" rtl="0" fontAlgn="base">
        <a:spcBef>
          <a:spcPct val="20000"/>
        </a:spcBef>
        <a:spcAft>
          <a:spcPct val="0"/>
        </a:spcAft>
        <a:buChar char="»"/>
        <a:defRPr sz="1600">
          <a:solidFill>
            <a:schemeClr val="tx1"/>
          </a:solidFill>
          <a:latin typeface="Arial" charset="0"/>
        </a:defRPr>
      </a:lvl8pPr>
      <a:lvl9pPr marL="3886200" indent="-228600" algn="l" rtl="0" fontAlgn="base">
        <a:spcBef>
          <a:spcPct val="20000"/>
        </a:spcBef>
        <a:spcAft>
          <a:spcPct val="0"/>
        </a:spcAft>
        <a:buChar char="»"/>
        <a:defRPr sz="16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A7F09-440A-4E7D-95F6-B9BD49913D22}"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49A42-D8B5-4D1C-8656-20F939D8C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71131"/>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C971D6-6D47-4602-A9F2-CAA1B51FE05D}" type="datetimeFigureOut">
              <a:rPr lang="en-US" smtClean="0">
                <a:solidFill>
                  <a:prstClr val="black">
                    <a:tint val="75000"/>
                  </a:prstClr>
                </a:solidFill>
              </a:rPr>
              <a:pPr/>
              <a:t>5/10/2017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E370B15-385F-4096-B0EF-4FC5EEBEE4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40437"/>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prstClr val="black">
                    <a:tint val="75000"/>
                  </a:prstClr>
                </a:solidFill>
              </a:rPr>
              <a:t>North East Independent School District Department of Environmental Health</a:t>
            </a: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25313B-BB4F-4216-879D-9A5BC7B28E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353718"/>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ransition>
    <p:fade/>
  </p:transition>
  <p:hf sldNum="0"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11271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751"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2133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dirty="0">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dirty="0">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04380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1" r:id="rId13"/>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14" descr="simple"/>
          <p:cNvPicPr>
            <a:picLocks noChangeAspect="1" noChangeArrowheads="1"/>
          </p:cNvPicPr>
          <p:nvPr userDrawn="1"/>
        </p:nvPicPr>
        <p:blipFill>
          <a:blip r:embed="rId18"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baseline="0">
                <a:solidFill>
                  <a:srgbClr val="000000"/>
                </a:solidFill>
                <a:latin typeface="Arial"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b="0" baseline="0">
                <a:solidFill>
                  <a:srgbClr val="000000"/>
                </a:solidFill>
                <a:latin typeface="Arial" charset="0"/>
              </a:defRPr>
            </a:lvl1pPr>
          </a:lstStyle>
          <a:p>
            <a:pPr>
              <a:defRPr/>
            </a:pPr>
            <a:fld id="{D3FA8BCF-BF98-4DDB-AF3A-565A2662B4AE}" type="slidenum">
              <a:rPr lang="en-US"/>
              <a:pPr>
                <a:defRPr/>
              </a:pPr>
              <a:t>‹#›</a:t>
            </a:fld>
            <a:endParaRPr lang="en-US" dirty="0"/>
          </a:p>
        </p:txBody>
      </p:sp>
      <p:sp>
        <p:nvSpPr>
          <p:cNvPr id="15367" name="Title Placeholder 6"/>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3" name="Picture 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81000" y="5791200"/>
            <a:ext cx="914400" cy="914400"/>
          </a:xfrm>
          <a:prstGeom prst="rect">
            <a:avLst/>
          </a:prstGeom>
        </p:spPr>
      </p:pic>
    </p:spTree>
    <p:extLst>
      <p:ext uri="{BB962C8B-B14F-4D97-AF65-F5344CB8AC3E}">
        <p14:creationId xmlns:p14="http://schemas.microsoft.com/office/powerpoint/2010/main" val="325295350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824" r:id="rId16"/>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simpl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latin typeface="Arial" charset="0"/>
              </a:defRPr>
            </a:lvl1pPr>
          </a:lstStyle>
          <a:p>
            <a:pPr>
              <a:defRPr/>
            </a:pPr>
            <a:endParaRPr lang="en-US">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FB18E8F6-D893-4B2D-BB88-93A09CAF9897}"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2054" name="Picture 11" descr="tfs_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12"/>
          <p:cNvSpPr>
            <a:spLocks noChangeArrowheads="1"/>
          </p:cNvSpPr>
          <p:nvPr userDrawn="1"/>
        </p:nvSpPr>
        <p:spPr bwMode="auto">
          <a:xfrm>
            <a:off x="0" y="0"/>
            <a:ext cx="9144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baseline="-25000">
              <a:solidFill>
                <a:srgbClr val="000000"/>
              </a:solidFill>
            </a:endParaRPr>
          </a:p>
        </p:txBody>
      </p:sp>
    </p:spTree>
    <p:extLst>
      <p:ext uri="{BB962C8B-B14F-4D97-AF65-F5344CB8AC3E}">
        <p14:creationId xmlns:p14="http://schemas.microsoft.com/office/powerpoint/2010/main" val="186421272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1" descr="tfsbackground2.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latin typeface="Arial"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DBE1127B-78F7-4EC7-8AA8-FA378F1E5171}" type="slidenum">
              <a:rPr lang="en-US" smtClean="0">
                <a:solidFill>
                  <a:srgbClr val="000000"/>
                </a:solidFill>
                <a:ea typeface="MS PGothic" panose="020B0600070205080204" pitchFamily="34" charset="-128"/>
              </a:rPr>
              <a:pPr fontAlgn="base">
                <a:spcBef>
                  <a:spcPct val="0"/>
                </a:spcBef>
                <a:spcAft>
                  <a:spcPct val="0"/>
                </a:spcAft>
              </a:pPr>
              <a:t>‹#›</a:t>
            </a:fld>
            <a:endParaRPr lang="en-US">
              <a:solidFill>
                <a:srgbClr val="000000"/>
              </a:solidFill>
              <a:ea typeface="MS PGothic" panose="020B0600070205080204" pitchFamily="34" charset="-128"/>
            </a:endParaRPr>
          </a:p>
        </p:txBody>
      </p:sp>
      <p:sp>
        <p:nvSpPr>
          <p:cNvPr id="4102"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9718927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6" r:id="rId17"/>
    <p:sldLayoutId id="2147483847" r:id="rId18"/>
  </p:sldLayoutIdLst>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14" descr="simple"/>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b="0" baseline="0">
                <a:solidFill>
                  <a:srgbClr val="000000"/>
                </a:solidFill>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A7210A88-4BB7-4677-B6CA-A5AD0E1BA7E3}" type="slidenum">
              <a:rPr lang="en-US">
                <a:ea typeface="MS PGothic" panose="020B0600070205080204" pitchFamily="34" charset="-128"/>
              </a:rPr>
              <a:pPr fontAlgn="base">
                <a:spcBef>
                  <a:spcPct val="0"/>
                </a:spcBef>
                <a:spcAft>
                  <a:spcPct val="0"/>
                </a:spcAft>
                <a:defRPr/>
              </a:pPr>
              <a:t>‹#›</a:t>
            </a:fld>
            <a:endParaRPr lang="en-US">
              <a:ea typeface="MS PGothic" panose="020B0600070205080204" pitchFamily="34" charset="-128"/>
            </a:endParaRPr>
          </a:p>
        </p:txBody>
      </p:sp>
      <p:sp>
        <p:nvSpPr>
          <p:cNvPr id="8198" name="Title Placeholder 6"/>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8199" name="Picture 2"/>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381000" y="5791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64297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27" r:id="rId16"/>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5"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ea typeface="+mn-ea"/>
              </a:defRPr>
            </a:lvl1pPr>
          </a:lstStyle>
          <a:p>
            <a:pPr fontAlgn="base">
              <a:spcBef>
                <a:spcPct val="0"/>
              </a:spcBef>
              <a:spcAft>
                <a:spcPct val="0"/>
              </a:spcAft>
              <a:defRPr/>
            </a:pPr>
            <a:endParaRPr lang="en-US">
              <a:solidFill>
                <a:srgbClr val="000000"/>
              </a:solidFill>
            </a:endParaRPr>
          </a:p>
        </p:txBody>
      </p:sp>
      <p:sp>
        <p:nvSpPr>
          <p:cNvPr id="9226" name="Rectangle 1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FBB9B05-185E-8B45-AB3B-D78D6AFC88FB}" type="slidenum">
              <a:rPr lang="en-US" smtClean="0">
                <a:solidFill>
                  <a:srgbClr val="000000"/>
                </a:solidFill>
                <a:ea typeface="ＭＳ Ｐゴシック" charset="0"/>
              </a:rPr>
              <a:pPr fontAlgn="base">
                <a:spcBef>
                  <a:spcPct val="0"/>
                </a:spcBef>
                <a:spcAft>
                  <a:spcPct val="0"/>
                </a:spcAft>
              </a:pPr>
              <a:t>‹#›</a:t>
            </a:fld>
            <a:endParaRPr lang="en-US">
              <a:solidFill>
                <a:srgbClr val="000000"/>
              </a:solidFill>
              <a:ea typeface="ＭＳ Ｐゴシック" charset="0"/>
            </a:endParaRPr>
          </a:p>
        </p:txBody>
      </p:sp>
      <p:pic>
        <p:nvPicPr>
          <p:cNvPr id="2053" name="Picture 11" descr="tfs_logo"/>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81000" y="5943600"/>
            <a:ext cx="7493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13134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0.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9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4.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3" Type="http://schemas.openxmlformats.org/officeDocument/2006/relationships/hyperlink" Target="http://www.epa.gov/iaq-schools/iaq-knowledge-action-professional-training-webinar-series" TargetMode="External"/><Relationship Id="rId2" Type="http://schemas.openxmlformats.org/officeDocument/2006/relationships/notesSlide" Target="../notesSlides/notesSlide2.xml"/><Relationship Id="rId1" Type="http://schemas.openxmlformats.org/officeDocument/2006/relationships/slideLayout" Target="../slideLayouts/slideLayout90.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7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2.xml"/></Relationships>
</file>

<file path=ppt/slides/_rels/slide3.xml.rels><?xml version="1.0" encoding="UTF-8" standalone="yes"?>
<Relationships xmlns="http://schemas.openxmlformats.org/package/2006/relationships"><Relationship Id="rId3" Type="http://schemas.openxmlformats.org/officeDocument/2006/relationships/hyperlink" Target="http://www.epa.gov/iaq-schools/indoor-air-quality-schools-master-class-webinar-series" TargetMode="External"/><Relationship Id="rId2" Type="http://schemas.openxmlformats.org/officeDocument/2006/relationships/notesSlide" Target="../notesSlides/notesSlide3.xml"/><Relationship Id="rId1" Type="http://schemas.openxmlformats.org/officeDocument/2006/relationships/slideLayout" Target="../slideLayouts/slideLayout90.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84.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93.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94.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9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09.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09.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09.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38.xml"/><Relationship Id="rId7" Type="http://schemas.openxmlformats.org/officeDocument/2006/relationships/image" Target="../media/image51.png"/><Relationship Id="rId2" Type="http://schemas.openxmlformats.org/officeDocument/2006/relationships/slideLayout" Target="../slideLayouts/slideLayout209.xml"/><Relationship Id="rId1" Type="http://schemas.openxmlformats.org/officeDocument/2006/relationships/vmlDrawing" Target="../drawings/vmlDrawing1.vml"/><Relationship Id="rId6" Type="http://schemas.openxmlformats.org/officeDocument/2006/relationships/image" Target="../media/image50.jpeg"/><Relationship Id="rId11" Type="http://schemas.openxmlformats.org/officeDocument/2006/relationships/image" Target="../media/image47.emf"/><Relationship Id="rId5" Type="http://schemas.openxmlformats.org/officeDocument/2006/relationships/image" Target="../media/image49.jpeg"/><Relationship Id="rId10" Type="http://schemas.openxmlformats.org/officeDocument/2006/relationships/oleObject" Target="../embeddings/oleObject1.bin"/><Relationship Id="rId4" Type="http://schemas.openxmlformats.org/officeDocument/2006/relationships/image" Target="../media/image48.jpeg"/><Relationship Id="rId9"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09.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hyperlink" Target="developer.epa.gov/school-iaq-assessment-tool" TargetMode="External"/><Relationship Id="rId2" Type="http://schemas.openxmlformats.org/officeDocument/2006/relationships/notesSlide" Target="../notesSlides/notesSlide4.xml"/><Relationship Id="rId1" Type="http://schemas.openxmlformats.org/officeDocument/2006/relationships/slideLayout" Target="../slideLayouts/slideLayout90.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20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09.xml"/><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4.xml"/><Relationship Id="rId1" Type="http://schemas.openxmlformats.org/officeDocument/2006/relationships/slideLayout" Target="../slideLayouts/slideLayout209.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3" Type="http://schemas.openxmlformats.org/officeDocument/2006/relationships/diagramData" Target="../diagrams/data4.xml"/><Relationship Id="rId21" Type="http://schemas.openxmlformats.org/officeDocument/2006/relationships/diagramColors" Target="../diagrams/colors7.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45.xml"/><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209.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09.xml"/></Relationships>
</file>

<file path=ppt/slides/_rels/slide4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gif"/><Relationship Id="rId7" Type="http://schemas.openxmlformats.org/officeDocument/2006/relationships/hyperlink" Target="mailto:drhode@neisd.net" TargetMode="External"/><Relationship Id="rId2" Type="http://schemas.openxmlformats.org/officeDocument/2006/relationships/notesSlide" Target="../notesSlides/notesSlide47.xml"/><Relationship Id="rId1" Type="http://schemas.openxmlformats.org/officeDocument/2006/relationships/slideLayout" Target="../slideLayouts/slideLayout198.xml"/><Relationship Id="rId6" Type="http://schemas.openxmlformats.org/officeDocument/2006/relationships/hyperlink" Target="http://www.neisd.net/env_health" TargetMode="External"/><Relationship Id="rId5" Type="http://schemas.openxmlformats.org/officeDocument/2006/relationships/image" Target="../media/image60.wmf"/><Relationship Id="rId4" Type="http://schemas.openxmlformats.org/officeDocument/2006/relationships/image" Target="../media/image59.wmf"/></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90.xml"/><Relationship Id="rId5" Type="http://schemas.openxmlformats.org/officeDocument/2006/relationships/image" Target="../media/image64.jpe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188.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hyperlink" Target="http://www.epa.gov/iaq-schools/school-iaq-assessment-mobile-app" TargetMode="External"/><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hyperlink" Target="http://www.epa.gov/iaq-schools/framework-effective-school-indoor-air-quality-management-key-driver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90.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90.xml"/><Relationship Id="rId6" Type="http://schemas.openxmlformats.org/officeDocument/2006/relationships/image" Target="../media/image65.jpeg"/><Relationship Id="rId5" Type="http://schemas.openxmlformats.org/officeDocument/2006/relationships/image" Target="../media/image72.jpe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8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9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9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9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9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7.xml"/><Relationship Id="rId1" Type="http://schemas.openxmlformats.org/officeDocument/2006/relationships/slideLayout" Target="../slideLayouts/slideLayout90.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8" Type="http://schemas.openxmlformats.org/officeDocument/2006/relationships/hyperlink" Target="http://www.epa.gov/iaq-schools/iaq-knowledge-action-professional-training-webinar-series" TargetMode="External"/><Relationship Id="rId3" Type="http://schemas.openxmlformats.org/officeDocument/2006/relationships/hyperlink" Target="https://www.epa.gov/iaq-schools/school-iaq-assessment-mobile-app" TargetMode="External"/><Relationship Id="rId7" Type="http://schemas.openxmlformats.org/officeDocument/2006/relationships/hyperlink" Target="https://www.epa.gov/iaq-schools/indoor-air-quality-schools-master-class-webinar-series" TargetMode="External"/><Relationship Id="rId2" Type="http://schemas.openxmlformats.org/officeDocument/2006/relationships/notesSlide" Target="../notesSlides/notesSlide58.xml"/><Relationship Id="rId1" Type="http://schemas.openxmlformats.org/officeDocument/2006/relationships/slideLayout" Target="../slideLayouts/slideLayout90.xml"/><Relationship Id="rId6" Type="http://schemas.openxmlformats.org/officeDocument/2006/relationships/hyperlink" Target="https://www.epa.gov/iaq-schools/framework-effective-school-indoor-air-quality-management-key-drivers" TargetMode="External"/><Relationship Id="rId5" Type="http://schemas.openxmlformats.org/officeDocument/2006/relationships/hyperlink" Target="https://www.epa.gov/iaq-schools/indoor-air-quality-tools-schools-action-kit" TargetMode="External"/><Relationship Id="rId10" Type="http://schemas.openxmlformats.org/officeDocument/2006/relationships/hyperlink" Target="mailto:schools_iaq_connector-subscribe@lists.epa.gov" TargetMode="External"/><Relationship Id="rId4" Type="http://schemas.openxmlformats.org/officeDocument/2006/relationships/hyperlink" Target="http://www.epa.gov/iaq/schools" TargetMode="External"/><Relationship Id="rId9" Type="http://schemas.openxmlformats.org/officeDocument/2006/relationships/hyperlink" Target="https://public.govdelivery.com/accounts/USEPAIAQ/subscriber/new?category_id=USEPAIAQ_C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9.xml"/><Relationship Id="rId1" Type="http://schemas.openxmlformats.org/officeDocument/2006/relationships/slideLayout" Target="../slideLayouts/slideLayout90.xml"/><Relationship Id="rId6" Type="http://schemas.openxmlformats.org/officeDocument/2006/relationships/image" Target="../media/image98.jpeg"/><Relationship Id="rId5" Type="http://schemas.openxmlformats.org/officeDocument/2006/relationships/image" Target="../media/image97.jpg"/><Relationship Id="rId4" Type="http://schemas.openxmlformats.org/officeDocument/2006/relationships/image" Target="../media/image96.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6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0.xml"/><Relationship Id="rId1" Type="http://schemas.openxmlformats.org/officeDocument/2006/relationships/slideLayout" Target="../slideLayouts/slideLayout90.xml"/><Relationship Id="rId4" Type="http://schemas.openxmlformats.org/officeDocument/2006/relationships/image" Target="../media/image100.emf"/></Relationships>
</file>

<file path=ppt/slides/_rels/slide6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1.xml"/><Relationship Id="rId1" Type="http://schemas.openxmlformats.org/officeDocument/2006/relationships/slideLayout" Target="../slideLayouts/slideLayout90.xml"/><Relationship Id="rId4" Type="http://schemas.openxmlformats.org/officeDocument/2006/relationships/image" Target="../media/image100.emf"/></Relationships>
</file>

<file path=ppt/slides/_rels/slide6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2.xml"/><Relationship Id="rId1" Type="http://schemas.openxmlformats.org/officeDocument/2006/relationships/slideLayout" Target="../slideLayouts/slideLayout90.xml"/><Relationship Id="rId4" Type="http://schemas.openxmlformats.org/officeDocument/2006/relationships/image" Target="../media/image99.em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90.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ctrTitle"/>
          </p:nvPr>
        </p:nvSpPr>
        <p:spPr>
          <a:prstGeom prst="rect">
            <a:avLst/>
          </a:prstGeom>
        </p:spPr>
        <p:txBody>
          <a:bodyPr/>
          <a:lstStyle/>
          <a:p>
            <a:r>
              <a:rPr lang="en-US" sz="3000" b="1" dirty="0">
                <a:cs typeface="Arial" charset="0"/>
              </a:rPr>
              <a:t/>
            </a:r>
            <a:br>
              <a:rPr lang="en-US" sz="3000" b="1" dirty="0">
                <a:cs typeface="Arial" charset="0"/>
              </a:rPr>
            </a:br>
            <a:r>
              <a:rPr lang="en-US" sz="3000" b="1" dirty="0">
                <a:cs typeface="Arial" charset="0"/>
              </a:rPr>
              <a:t/>
            </a:r>
            <a:br>
              <a:rPr lang="en-US" sz="3000" b="1" dirty="0">
                <a:cs typeface="Arial" charset="0"/>
              </a:rPr>
            </a:br>
            <a:r>
              <a:rPr lang="en-US" sz="3000" b="1" dirty="0">
                <a:cs typeface="Arial" charset="0"/>
              </a:rPr>
              <a:t/>
            </a:r>
            <a:br>
              <a:rPr lang="en-US" sz="3000" b="1" dirty="0">
                <a:cs typeface="Arial" charset="0"/>
              </a:rPr>
            </a:br>
            <a:r>
              <a:rPr lang="en-US" sz="2800" b="1" dirty="0">
                <a:cs typeface="Arial" charset="0"/>
              </a:rPr>
              <a:t/>
            </a:r>
            <a:br>
              <a:rPr lang="en-US" sz="2800" b="1" dirty="0">
                <a:cs typeface="Arial" charset="0"/>
              </a:rPr>
            </a:br>
            <a:r>
              <a:rPr lang="en-US" sz="2800" b="1" dirty="0">
                <a:cs typeface="Arial" charset="0"/>
              </a:rPr>
              <a:t/>
            </a:r>
            <a:br>
              <a:rPr lang="en-US" sz="2800" b="1" dirty="0">
                <a:cs typeface="Arial" charset="0"/>
              </a:rPr>
            </a:br>
            <a:r>
              <a:rPr lang="en-US" sz="2800" b="1" dirty="0">
                <a:solidFill>
                  <a:schemeClr val="bg2"/>
                </a:solidFill>
              </a:rPr>
              <a:t> </a:t>
            </a:r>
            <a:br>
              <a:rPr lang="en-US" sz="2800" b="1" dirty="0">
                <a:solidFill>
                  <a:schemeClr val="bg2"/>
                </a:solidFill>
              </a:rPr>
            </a:br>
            <a:r>
              <a:rPr lang="en-US" sz="2800" b="1" dirty="0">
                <a:solidFill>
                  <a:schemeClr val="bg2"/>
                </a:solidFill>
              </a:rPr>
              <a:t/>
            </a:r>
            <a:br>
              <a:rPr lang="en-US" sz="2800" b="1" dirty="0">
                <a:solidFill>
                  <a:schemeClr val="bg2"/>
                </a:solidFill>
              </a:rPr>
            </a:br>
            <a:r>
              <a:rPr lang="en-US" sz="3200" b="1" dirty="0">
                <a:solidFill>
                  <a:srgbClr val="0F6CB4"/>
                </a:solidFill>
              </a:rPr>
              <a:t/>
            </a:r>
            <a:br>
              <a:rPr lang="en-US" sz="3200" b="1" dirty="0">
                <a:solidFill>
                  <a:srgbClr val="0F6CB4"/>
                </a:solidFill>
              </a:rPr>
            </a:br>
            <a:r>
              <a:rPr lang="en-US" sz="2000" b="1" dirty="0">
                <a:cs typeface="Arial" panose="020B0604020202020204" pitchFamily="34" charset="0"/>
              </a:rPr>
              <a:t/>
            </a:r>
            <a:br>
              <a:rPr lang="en-US" sz="2000" b="1" dirty="0">
                <a:cs typeface="Arial" panose="020B0604020202020204" pitchFamily="34" charset="0"/>
              </a:rPr>
            </a:br>
            <a:r>
              <a:rPr lang="en-US" sz="2000" b="1" dirty="0">
                <a:cs typeface="Arial" panose="020B0604020202020204" pitchFamily="34" charset="0"/>
              </a:rPr>
              <a:t/>
            </a:r>
            <a:br>
              <a:rPr lang="en-US" sz="2000" b="1" dirty="0">
                <a:cs typeface="Arial" panose="020B0604020202020204" pitchFamily="34" charset="0"/>
              </a:rPr>
            </a:br>
            <a:r>
              <a:rPr lang="en-US" sz="2800" dirty="0">
                <a:solidFill>
                  <a:schemeClr val="tx1">
                    <a:lumMod val="50000"/>
                    <a:lumOff val="50000"/>
                  </a:schemeClr>
                </a:solidFill>
              </a:rPr>
              <a:t/>
            </a:r>
            <a:br>
              <a:rPr lang="en-US" sz="2800" dirty="0">
                <a:solidFill>
                  <a:schemeClr val="tx1">
                    <a:lumMod val="50000"/>
                    <a:lumOff val="50000"/>
                  </a:schemeClr>
                </a:solidFill>
              </a:rPr>
            </a:br>
            <a:r>
              <a:rPr lang="en-US" sz="3200" dirty="0">
                <a:cs typeface="Arial" charset="0"/>
              </a:rPr>
              <a:t/>
            </a:r>
            <a:br>
              <a:rPr lang="en-US" sz="3200" dirty="0">
                <a:cs typeface="Arial" charset="0"/>
              </a:rPr>
            </a:br>
            <a:r>
              <a:rPr lang="en-US" sz="3200" dirty="0">
                <a:cs typeface="Arial" charset="0"/>
              </a:rPr>
              <a:t/>
            </a:r>
            <a:br>
              <a:rPr lang="en-US" sz="3200" dirty="0">
                <a:cs typeface="Arial" charset="0"/>
              </a:rPr>
            </a:br>
            <a:r>
              <a:rPr lang="en-US" sz="2400" dirty="0">
                <a:cs typeface="Arial" charset="0"/>
              </a:rPr>
              <a:t/>
            </a:r>
            <a:br>
              <a:rPr lang="en-US" sz="2400" dirty="0">
                <a:cs typeface="Arial" charset="0"/>
              </a:rPr>
            </a:br>
            <a:r>
              <a:rPr lang="en-US" sz="2400" dirty="0">
                <a:cs typeface="Arial" charset="0"/>
              </a:rPr>
              <a:t/>
            </a:r>
            <a:br>
              <a:rPr lang="en-US" sz="2400" dirty="0">
                <a:cs typeface="Arial" charset="0"/>
              </a:rPr>
            </a:br>
            <a:endParaRPr lang="en-US" sz="2400" b="1" dirty="0">
              <a:cs typeface="Arial" charset="0"/>
            </a:endParaRPr>
          </a:p>
        </p:txBody>
      </p:sp>
      <p:pic>
        <p:nvPicPr>
          <p:cNvPr id="7" name="Picture 6"/>
          <p:cNvPicPr>
            <a:picLocks noChangeAspect="1"/>
          </p:cNvPicPr>
          <p:nvPr/>
        </p:nvPicPr>
        <p:blipFill>
          <a:blip r:embed="rId3"/>
          <a:stretch>
            <a:fillRect/>
          </a:stretch>
        </p:blipFill>
        <p:spPr>
          <a:xfrm>
            <a:off x="0" y="5705475"/>
            <a:ext cx="9144000" cy="1152525"/>
          </a:xfrm>
          <a:prstGeom prst="rect">
            <a:avLst/>
          </a:prstGeom>
        </p:spPr>
      </p:pic>
      <p:sp>
        <p:nvSpPr>
          <p:cNvPr id="2" name="Rectangle 1"/>
          <p:cNvSpPr/>
          <p:nvPr/>
        </p:nvSpPr>
        <p:spPr>
          <a:xfrm>
            <a:off x="0" y="1143000"/>
            <a:ext cx="9144000" cy="5559022"/>
          </a:xfrm>
          <a:prstGeom prst="rect">
            <a:avLst/>
          </a:prstGeom>
        </p:spPr>
        <p:txBody>
          <a:bodyPr wrap="square">
            <a:spAutoFit/>
          </a:bodyPr>
          <a:lstStyle/>
          <a:p>
            <a:pPr marR="0" lvl="0" algn="ctr">
              <a:lnSpc>
                <a:spcPct val="107000"/>
              </a:lnSpc>
              <a:spcBef>
                <a:spcPts val="0"/>
              </a:spcBef>
              <a:spcAft>
                <a:spcPts val="0"/>
              </a:spcAft>
            </a:pPr>
            <a:r>
              <a:rPr lang="en-US" sz="3400" b="1" dirty="0">
                <a:solidFill>
                  <a:srgbClr val="0F6CB4"/>
                </a:solidFill>
              </a:rPr>
              <a:t>Using Data to Drive Buy-In and </a:t>
            </a:r>
            <a:br>
              <a:rPr lang="en-US" sz="3400" b="1" dirty="0">
                <a:solidFill>
                  <a:srgbClr val="0F6CB4"/>
                </a:solidFill>
              </a:rPr>
            </a:br>
            <a:r>
              <a:rPr lang="en-US" sz="3400" b="1" dirty="0">
                <a:solidFill>
                  <a:srgbClr val="0F6CB4"/>
                </a:solidFill>
              </a:rPr>
              <a:t>Funding to Reduce Asthma Triggers: </a:t>
            </a:r>
            <a:br>
              <a:rPr lang="en-US" sz="3400" b="1" dirty="0">
                <a:solidFill>
                  <a:srgbClr val="0F6CB4"/>
                </a:solidFill>
              </a:rPr>
            </a:br>
            <a:r>
              <a:rPr lang="en-US" sz="3400" b="1" dirty="0">
                <a:solidFill>
                  <a:srgbClr val="0F6CB4"/>
                </a:solidFill>
              </a:rPr>
              <a:t>The Value Proposition of </a:t>
            </a:r>
            <a:br>
              <a:rPr lang="en-US" sz="3400" b="1" dirty="0">
                <a:solidFill>
                  <a:srgbClr val="0F6CB4"/>
                </a:solidFill>
              </a:rPr>
            </a:br>
            <a:r>
              <a:rPr lang="en-US" sz="3400" b="1" dirty="0">
                <a:solidFill>
                  <a:srgbClr val="0F6CB4"/>
                </a:solidFill>
              </a:rPr>
              <a:t>School IAQ Management</a:t>
            </a:r>
            <a:r>
              <a:rPr lang="en-US" sz="3400" dirty="0">
                <a:solidFill>
                  <a:srgbClr val="0F6CB4"/>
                </a:solidFill>
              </a:rPr>
              <a:t/>
            </a:r>
            <a:br>
              <a:rPr lang="en-US" sz="3400" dirty="0">
                <a:solidFill>
                  <a:srgbClr val="0F6CB4"/>
                </a:solidFill>
              </a:rPr>
            </a:br>
            <a:r>
              <a:rPr lang="en-US" sz="4400" b="1" dirty="0">
                <a:latin typeface="Calibri" panose="020F0502020204030204" pitchFamily="34" charset="0"/>
                <a:ea typeface="Calibri" panose="020F0502020204030204" pitchFamily="34" charset="0"/>
                <a:cs typeface="Times New Roman" panose="02020603050405020304" pitchFamily="18" charset="0"/>
              </a:rPr>
              <a:t> </a:t>
            </a:r>
            <a:r>
              <a:rPr lang="en-US" sz="2400" i="1" dirty="0">
                <a:solidFill>
                  <a:schemeClr val="tx1">
                    <a:lumMod val="65000"/>
                    <a:lumOff val="35000"/>
                  </a:schemeClr>
                </a:solidFill>
                <a:latin typeface="+mj-lt"/>
                <a:ea typeface="Calibri" panose="020F0502020204030204" pitchFamily="34" charset="0"/>
                <a:cs typeface="Arial" panose="020B0604020202020204" pitchFamily="34" charset="0"/>
              </a:rPr>
              <a:t>Thursday, May 4, 2017 </a:t>
            </a:r>
          </a:p>
          <a:p>
            <a:pPr marR="0" lvl="0" algn="ctr">
              <a:lnSpc>
                <a:spcPct val="107000"/>
              </a:lnSpc>
              <a:spcBef>
                <a:spcPts val="0"/>
              </a:spcBef>
              <a:spcAft>
                <a:spcPts val="0"/>
              </a:spcAft>
            </a:pPr>
            <a:r>
              <a:rPr lang="en-US" sz="2400" b="1" dirty="0">
                <a:solidFill>
                  <a:schemeClr val="tx1">
                    <a:lumMod val="65000"/>
                    <a:lumOff val="35000"/>
                  </a:schemeClr>
                </a:solidFill>
                <a:latin typeface="+mj-lt"/>
                <a:cs typeface="Arial" panose="020B0604020202020204" pitchFamily="34" charset="0"/>
              </a:rPr>
              <a:t>Webinar:</a:t>
            </a:r>
            <a:r>
              <a:rPr lang="en-US" sz="2400" dirty="0">
                <a:solidFill>
                  <a:schemeClr val="tx1">
                    <a:lumMod val="65000"/>
                    <a:lumOff val="35000"/>
                  </a:schemeClr>
                </a:solidFill>
                <a:latin typeface="+mj-lt"/>
                <a:cs typeface="Arial" panose="020B0604020202020204" pitchFamily="34" charset="0"/>
              </a:rPr>
              <a:t> 1:00 p.m. – 2:00 p.m. EDT</a:t>
            </a:r>
            <a:br>
              <a:rPr lang="en-US" sz="2400" dirty="0">
                <a:solidFill>
                  <a:schemeClr val="tx1">
                    <a:lumMod val="65000"/>
                    <a:lumOff val="35000"/>
                  </a:schemeClr>
                </a:solidFill>
                <a:latin typeface="+mj-lt"/>
                <a:cs typeface="Arial" panose="020B0604020202020204" pitchFamily="34" charset="0"/>
              </a:rPr>
            </a:br>
            <a:r>
              <a:rPr lang="en-US" sz="2400" b="1" dirty="0">
                <a:solidFill>
                  <a:schemeClr val="tx1">
                    <a:lumMod val="65000"/>
                    <a:lumOff val="35000"/>
                  </a:schemeClr>
                </a:solidFill>
                <a:latin typeface="+mj-lt"/>
                <a:cs typeface="Arial" panose="020B0604020202020204" pitchFamily="34" charset="0"/>
              </a:rPr>
              <a:t>Question and Answer Session:</a:t>
            </a:r>
            <a:r>
              <a:rPr lang="en-US" sz="2400" dirty="0">
                <a:solidFill>
                  <a:schemeClr val="tx1">
                    <a:lumMod val="65000"/>
                    <a:lumOff val="35000"/>
                  </a:schemeClr>
                </a:solidFill>
                <a:latin typeface="+mj-lt"/>
                <a:cs typeface="Arial" panose="020B0604020202020204" pitchFamily="34" charset="0"/>
              </a:rPr>
              <a:t> 2:00 p.m. – 2:30 p.m. EDT</a:t>
            </a:r>
            <a:br>
              <a:rPr lang="en-US" sz="2400" dirty="0">
                <a:solidFill>
                  <a:schemeClr val="tx1">
                    <a:lumMod val="65000"/>
                    <a:lumOff val="35000"/>
                  </a:schemeClr>
                </a:solidFill>
                <a:latin typeface="+mj-lt"/>
                <a:cs typeface="Arial" panose="020B0604020202020204" pitchFamily="34" charset="0"/>
              </a:rPr>
            </a:br>
            <a:r>
              <a:rPr lang="en-US" sz="2400" dirty="0">
                <a:solidFill>
                  <a:schemeClr val="tx1">
                    <a:lumMod val="65000"/>
                    <a:lumOff val="35000"/>
                  </a:schemeClr>
                </a:solidFill>
                <a:latin typeface="+mj-lt"/>
                <a:cs typeface="Arial" panose="020B0604020202020204" pitchFamily="34" charset="0"/>
              </a:rPr>
              <a:t/>
            </a:r>
            <a:br>
              <a:rPr lang="en-US" sz="2400" dirty="0">
                <a:solidFill>
                  <a:schemeClr val="tx1">
                    <a:lumMod val="65000"/>
                    <a:lumOff val="35000"/>
                  </a:schemeClr>
                </a:solidFill>
                <a:latin typeface="+mj-lt"/>
                <a:cs typeface="Arial" panose="020B0604020202020204" pitchFamily="34" charset="0"/>
              </a:rPr>
            </a:br>
            <a:r>
              <a:rPr lang="en-US" sz="2400" b="1" dirty="0">
                <a:solidFill>
                  <a:schemeClr val="tx1">
                    <a:lumMod val="65000"/>
                    <a:lumOff val="35000"/>
                  </a:schemeClr>
                </a:solidFill>
                <a:latin typeface="+mj-lt"/>
                <a:cs typeface="Arial" panose="020B0604020202020204" pitchFamily="34" charset="0"/>
              </a:rPr>
              <a:t>Call-In:</a:t>
            </a:r>
            <a:r>
              <a:rPr lang="en-US" sz="2400" dirty="0">
                <a:solidFill>
                  <a:schemeClr val="tx1">
                    <a:lumMod val="65000"/>
                    <a:lumOff val="35000"/>
                  </a:schemeClr>
                </a:solidFill>
                <a:latin typeface="+mj-lt"/>
                <a:cs typeface="Arial" panose="020B0604020202020204" pitchFamily="34" charset="0"/>
              </a:rPr>
              <a:t> 855-231-0808</a:t>
            </a:r>
            <a:br>
              <a:rPr lang="en-US" sz="2400" dirty="0">
                <a:solidFill>
                  <a:schemeClr val="tx1">
                    <a:lumMod val="65000"/>
                    <a:lumOff val="35000"/>
                  </a:schemeClr>
                </a:solidFill>
                <a:latin typeface="+mj-lt"/>
                <a:cs typeface="Arial" panose="020B0604020202020204" pitchFamily="34" charset="0"/>
              </a:rPr>
            </a:br>
            <a:r>
              <a:rPr lang="en-US" sz="2400" b="1" dirty="0">
                <a:solidFill>
                  <a:schemeClr val="tx1">
                    <a:lumMod val="65000"/>
                    <a:lumOff val="35000"/>
                  </a:schemeClr>
                </a:solidFill>
                <a:latin typeface="+mj-lt"/>
                <a:cs typeface="Arial" panose="020B0604020202020204" pitchFamily="34" charset="0"/>
              </a:rPr>
              <a:t>Conference ID: </a:t>
            </a:r>
            <a:r>
              <a:rPr lang="en-US" sz="2400" dirty="0">
                <a:solidFill>
                  <a:schemeClr val="tx1">
                    <a:lumMod val="65000"/>
                    <a:lumOff val="35000"/>
                  </a:schemeClr>
                </a:solidFill>
                <a:latin typeface="+mj-lt"/>
                <a:cs typeface="Arial" panose="020B0604020202020204" pitchFamily="34" charset="0"/>
              </a:rPr>
              <a:t>95277126 </a:t>
            </a:r>
            <a:r>
              <a:rPr lang="en-US" sz="32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r>
            <a:br>
              <a:rPr lang="en-US" sz="32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br>
            <a:endParaRPr lang="en-US" sz="2400" dirty="0">
              <a:solidFill>
                <a:schemeClr val="tx1">
                  <a:lumMod val="65000"/>
                  <a:lumOff val="35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7723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4444"/>
          <a:stretch/>
        </p:blipFill>
        <p:spPr>
          <a:xfrm>
            <a:off x="0" y="-152400"/>
            <a:ext cx="9144000" cy="5867400"/>
          </a:xfrm>
          <a:prstGeom prst="rect">
            <a:avLst/>
          </a:prstGeom>
        </p:spPr>
      </p:pic>
      <p:sp>
        <p:nvSpPr>
          <p:cNvPr id="5" name="TextBox 4"/>
          <p:cNvSpPr txBox="1"/>
          <p:nvPr/>
        </p:nvSpPr>
        <p:spPr>
          <a:xfrm>
            <a:off x="381398" y="0"/>
            <a:ext cx="8381204" cy="923330"/>
          </a:xfrm>
          <a:prstGeom prst="rect">
            <a:avLst/>
          </a:prstGeom>
          <a:solidFill>
            <a:schemeClr val="bg1"/>
          </a:solidFill>
        </p:spPr>
        <p:txBody>
          <a:bodyPr wrap="none" rtlCol="0">
            <a:spAutoFit/>
          </a:bodyPr>
          <a:lstStyle/>
          <a:p>
            <a:pPr algn="ctr"/>
            <a:r>
              <a:rPr lang="en-US" sz="2600" dirty="0">
                <a:solidFill>
                  <a:srgbClr val="0070C0"/>
                </a:solidFill>
              </a:rPr>
              <a:t>The Framework for Effective School IAQ Management: </a:t>
            </a:r>
          </a:p>
          <a:p>
            <a:pPr algn="ctr"/>
            <a:r>
              <a:rPr lang="en-US" sz="2800" b="1" dirty="0">
                <a:solidFill>
                  <a:srgbClr val="0070C0"/>
                </a:solidFill>
              </a:rPr>
              <a:t>Seven Technical Solutio</a:t>
            </a:r>
            <a:r>
              <a:rPr lang="en-US" sz="2600" b="1" dirty="0">
                <a:solidFill>
                  <a:srgbClr val="0070C0"/>
                </a:solidFill>
              </a:rPr>
              <a:t>ns</a:t>
            </a:r>
            <a:endParaRPr lang="en-US" sz="2600" dirty="0"/>
          </a:p>
        </p:txBody>
      </p:sp>
    </p:spTree>
    <p:extLst>
      <p:ext uri="{BB962C8B-B14F-4D97-AF65-F5344CB8AC3E}">
        <p14:creationId xmlns:p14="http://schemas.microsoft.com/office/powerpoint/2010/main" val="35885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0" y="228600"/>
            <a:ext cx="9144000" cy="1015663"/>
          </a:xfrm>
          <a:prstGeom prst="rect">
            <a:avLst/>
          </a:prstGeom>
          <a:noFill/>
        </p:spPr>
        <p:txBody>
          <a:bodyPr wrap="square" rtlCol="0">
            <a:spAutoFit/>
          </a:bodyPr>
          <a:lstStyle/>
          <a:p>
            <a:pPr algn="ctr"/>
            <a:r>
              <a:rPr lang="en-US" sz="3000" b="1" dirty="0">
                <a:solidFill>
                  <a:srgbClr val="0070C0"/>
                </a:solidFill>
                <a:latin typeface="Arial" panose="020B0604020202020204" pitchFamily="34" charset="0"/>
                <a:cs typeface="Arial" panose="020B0604020202020204" pitchFamily="34" charset="0"/>
              </a:rPr>
              <a:t>Importance of</a:t>
            </a:r>
          </a:p>
          <a:p>
            <a:pPr algn="ctr"/>
            <a:r>
              <a:rPr lang="en-US" sz="3000" b="1" dirty="0">
                <a:solidFill>
                  <a:srgbClr val="0070C0"/>
                </a:solidFill>
                <a:latin typeface="Arial" panose="020B0604020202020204" pitchFamily="34" charset="0"/>
                <a:cs typeface="Arial" panose="020B0604020202020204" pitchFamily="34" charset="0"/>
              </a:rPr>
              <a:t>Indoor Environmental Management in Schools</a:t>
            </a:r>
          </a:p>
        </p:txBody>
      </p:sp>
    </p:spTree>
    <p:extLst>
      <p:ext uri="{BB962C8B-B14F-4D97-AF65-F5344CB8AC3E}">
        <p14:creationId xmlns:p14="http://schemas.microsoft.com/office/powerpoint/2010/main" val="374325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81000" y="-20782"/>
            <a:ext cx="8229600" cy="1143000"/>
          </a:xfrm>
        </p:spPr>
        <p:txBody>
          <a:bodyPr/>
          <a:lstStyle/>
          <a:p>
            <a:r>
              <a:rPr lang="en-US" altLang="en-US" sz="4000" b="1" dirty="0">
                <a:solidFill>
                  <a:srgbClr val="0070C0"/>
                </a:solidFill>
              </a:rPr>
              <a:t>What Is a Value Proposition? </a:t>
            </a:r>
          </a:p>
        </p:txBody>
      </p:sp>
      <p:sp>
        <p:nvSpPr>
          <p:cNvPr id="19459" name="Rectangle 3"/>
          <p:cNvSpPr>
            <a:spLocks noGrp="1" noChangeArrowheads="1"/>
          </p:cNvSpPr>
          <p:nvPr>
            <p:ph type="body" idx="4294967295"/>
          </p:nvPr>
        </p:nvSpPr>
        <p:spPr>
          <a:xfrm>
            <a:off x="3429000" y="2286000"/>
            <a:ext cx="5711952" cy="4495800"/>
          </a:xfrm>
        </p:spPr>
        <p:txBody>
          <a:bodyPr/>
          <a:lstStyle/>
          <a:p>
            <a:pPr>
              <a:lnSpc>
                <a:spcPct val="80000"/>
              </a:lnSpc>
            </a:pPr>
            <a:r>
              <a:rPr lang="en-US" altLang="en-US" sz="2000" dirty="0"/>
              <a:t>A value proposition is a succinct statement (e.g., 2–4 sentences) that clearly describes the tangible results a customer gets from your program.</a:t>
            </a:r>
            <a:br>
              <a:rPr lang="en-US" altLang="en-US" sz="2000" dirty="0"/>
            </a:br>
            <a:endParaRPr lang="en-US" altLang="en-US" sz="2000" dirty="0"/>
          </a:p>
          <a:p>
            <a:pPr>
              <a:lnSpc>
                <a:spcPct val="80000"/>
              </a:lnSpc>
            </a:pPr>
            <a:r>
              <a:rPr lang="en-US" altLang="en-US" sz="2000" dirty="0"/>
              <a:t>A value proposition is an offer to someone in which they get more than they give up.</a:t>
            </a:r>
            <a:br>
              <a:rPr lang="en-US" altLang="en-US" sz="2000" dirty="0"/>
            </a:br>
            <a:endParaRPr lang="en-US" altLang="en-US" sz="2000" dirty="0"/>
          </a:p>
          <a:p>
            <a:pPr>
              <a:lnSpc>
                <a:spcPct val="80000"/>
              </a:lnSpc>
            </a:pPr>
            <a:r>
              <a:rPr lang="en-US" altLang="en-US" sz="2000" dirty="0"/>
              <a:t>A value proposition is the basic reasoning for why people should support your program.</a:t>
            </a:r>
            <a:br>
              <a:rPr lang="en-US" altLang="en-US" sz="2000" dirty="0"/>
            </a:br>
            <a:endParaRPr lang="en-US" altLang="en-US" sz="2000" dirty="0"/>
          </a:p>
          <a:p>
            <a:pPr>
              <a:lnSpc>
                <a:spcPct val="80000"/>
              </a:lnSpc>
            </a:pPr>
            <a:r>
              <a:rPr lang="en-US" altLang="en-US" sz="2000" dirty="0"/>
              <a:t>A value proposition uses tangible results to draw interest and share a success story within a few words. </a:t>
            </a:r>
          </a:p>
        </p:txBody>
      </p:sp>
      <p:sp>
        <p:nvSpPr>
          <p:cNvPr id="3" name="Rectangle 2"/>
          <p:cNvSpPr/>
          <p:nvPr/>
        </p:nvSpPr>
        <p:spPr>
          <a:xfrm>
            <a:off x="685800" y="939340"/>
            <a:ext cx="7620000" cy="1477328"/>
          </a:xfrm>
          <a:prstGeom prst="rect">
            <a:avLst/>
          </a:prstGeom>
        </p:spPr>
        <p:txBody>
          <a:bodyPr wrap="square">
            <a:spAutoFit/>
          </a:bodyPr>
          <a:lstStyle/>
          <a:p>
            <a:pPr algn="ctr"/>
            <a:r>
              <a:rPr lang="en-US" altLang="en-US" sz="2400" b="1" i="1" dirty="0"/>
              <a:t>An analysis and quantified review of the benefits, costs and value that an organization can deliver to customers/funders and other stakeholders </a:t>
            </a:r>
          </a:p>
          <a:p>
            <a:endParaRPr lang="en-US" altLang="en-US" dirty="0"/>
          </a:p>
        </p:txBody>
      </p:sp>
      <p:pic>
        <p:nvPicPr>
          <p:cNvPr id="2" name="Picture 1"/>
          <p:cNvPicPr>
            <a:picLocks noChangeAspect="1"/>
          </p:cNvPicPr>
          <p:nvPr/>
        </p:nvPicPr>
        <p:blipFill>
          <a:blip r:embed="rId3"/>
          <a:stretch>
            <a:fillRect/>
          </a:stretch>
        </p:blipFill>
        <p:spPr>
          <a:xfrm>
            <a:off x="93592" y="2362200"/>
            <a:ext cx="3259208" cy="3352800"/>
          </a:xfrm>
          <a:prstGeom prst="rect">
            <a:avLst/>
          </a:prstGeom>
        </p:spPr>
      </p:pic>
    </p:spTree>
    <p:extLst>
      <p:ext uri="{BB962C8B-B14F-4D97-AF65-F5344CB8AC3E}">
        <p14:creationId xmlns:p14="http://schemas.microsoft.com/office/powerpoint/2010/main" val="419928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072" y="914400"/>
            <a:ext cx="8610600" cy="2462213"/>
          </a:xfrm>
          <a:prstGeom prst="rect">
            <a:avLst/>
          </a:prstGeom>
          <a:noFill/>
        </p:spPr>
        <p:txBody>
          <a:bodyPr wrap="square" rtlCol="0">
            <a:spAutoFit/>
          </a:bodyPr>
          <a:lstStyle/>
          <a:p>
            <a:pPr>
              <a:spcAft>
                <a:spcPts val="1200"/>
              </a:spcAft>
            </a:pPr>
            <a:r>
              <a:rPr lang="en-US" b="1" dirty="0">
                <a:solidFill>
                  <a:srgbClr val="0070C0"/>
                </a:solidFill>
              </a:rPr>
              <a:t>Your Value Proposition: </a:t>
            </a:r>
            <a:endParaRPr lang="en-US" dirty="0">
              <a:solidFill>
                <a:srgbClr val="0070C0"/>
              </a:solidFill>
            </a:endParaRPr>
          </a:p>
          <a:p>
            <a:r>
              <a:rPr lang="en-US" b="1" dirty="0"/>
              <a:t>The bold goals my program is focused on include </a:t>
            </a:r>
            <a:r>
              <a:rPr lang="en-US" dirty="0"/>
              <a:t>[impacts/long-term outcomes]</a:t>
            </a:r>
            <a:r>
              <a:rPr lang="en-US" b="1" dirty="0"/>
              <a:t> </a:t>
            </a:r>
            <a:r>
              <a:rPr lang="en-US" dirty="0"/>
              <a:t>___________</a:t>
            </a:r>
            <a:r>
              <a:rPr lang="en-US" b="1" dirty="0"/>
              <a:t>, </a:t>
            </a:r>
            <a:r>
              <a:rPr lang="en-US" dirty="0"/>
              <a:t>_____________</a:t>
            </a:r>
            <a:r>
              <a:rPr lang="en-US" b="1" dirty="0"/>
              <a:t>, and </a:t>
            </a:r>
            <a:r>
              <a:rPr lang="en-US" dirty="0"/>
              <a:t>________________</a:t>
            </a:r>
            <a:r>
              <a:rPr lang="en-US" b="1" dirty="0"/>
              <a:t>.</a:t>
            </a:r>
            <a:endParaRPr lang="en-US" dirty="0"/>
          </a:p>
          <a:p>
            <a:r>
              <a:rPr lang="en-US" dirty="0"/>
              <a:t> </a:t>
            </a:r>
          </a:p>
          <a:p>
            <a:r>
              <a:rPr lang="en-US" b="1" dirty="0"/>
              <a:t>For/By </a:t>
            </a:r>
            <a:r>
              <a:rPr lang="en-US" dirty="0"/>
              <a:t>[inputs/investment]</a:t>
            </a:r>
            <a:r>
              <a:rPr lang="en-US" b="1" dirty="0"/>
              <a:t> </a:t>
            </a:r>
            <a:r>
              <a:rPr lang="en-US" dirty="0"/>
              <a:t>_________</a:t>
            </a:r>
            <a:r>
              <a:rPr lang="en-US" b="1" dirty="0"/>
              <a:t>, my program will </a:t>
            </a:r>
            <a:r>
              <a:rPr lang="en-US" dirty="0"/>
              <a:t>[achieve outcome/short-term and intermediate goal] __________ </a:t>
            </a:r>
            <a:r>
              <a:rPr lang="en-US" b="1" dirty="0"/>
              <a:t>for </a:t>
            </a:r>
            <a:r>
              <a:rPr lang="en-US" dirty="0"/>
              <a:t>[target population]</a:t>
            </a:r>
            <a:r>
              <a:rPr lang="en-US" b="1" dirty="0"/>
              <a:t> </a:t>
            </a:r>
            <a:r>
              <a:rPr lang="en-US" dirty="0"/>
              <a:t>_______________</a:t>
            </a:r>
            <a:r>
              <a:rPr lang="en-US" b="1" dirty="0"/>
              <a:t> and will generate </a:t>
            </a:r>
            <a:r>
              <a:rPr lang="en-US" dirty="0"/>
              <a:t>[benefits/cost savings] _____________ </a:t>
            </a:r>
            <a:r>
              <a:rPr lang="en-US" b="1" dirty="0"/>
              <a:t>over/within </a:t>
            </a:r>
            <a:r>
              <a:rPr lang="en-US" dirty="0"/>
              <a:t>[time period]</a:t>
            </a:r>
            <a:r>
              <a:rPr lang="en-US" b="1" dirty="0"/>
              <a:t> </a:t>
            </a:r>
            <a:r>
              <a:rPr lang="en-US" dirty="0"/>
              <a:t>____________</a:t>
            </a:r>
            <a:r>
              <a:rPr lang="en-US" b="1" dirty="0"/>
              <a:t>.</a:t>
            </a:r>
            <a:endParaRPr lang="en-US" dirty="0"/>
          </a:p>
        </p:txBody>
      </p:sp>
      <p:sp>
        <p:nvSpPr>
          <p:cNvPr id="4" name="Rectangle 3"/>
          <p:cNvSpPr/>
          <p:nvPr/>
        </p:nvSpPr>
        <p:spPr>
          <a:xfrm>
            <a:off x="152401" y="17929"/>
            <a:ext cx="8915400" cy="1015663"/>
          </a:xfrm>
          <a:prstGeom prst="rect">
            <a:avLst/>
          </a:prstGeom>
        </p:spPr>
        <p:txBody>
          <a:bodyPr wrap="square">
            <a:spAutoFit/>
          </a:bodyPr>
          <a:lstStyle/>
          <a:p>
            <a:pPr algn="ctr"/>
            <a:r>
              <a:rPr lang="en-US" sz="3000" b="1" dirty="0">
                <a:solidFill>
                  <a:srgbClr val="0070C0"/>
                </a:solidFill>
              </a:rPr>
              <a:t>Value Proposition for an IAQ and Asthma Management Program</a:t>
            </a:r>
            <a:endParaRPr lang="en-US" sz="3000" dirty="0"/>
          </a:p>
        </p:txBody>
      </p:sp>
      <p:sp>
        <p:nvSpPr>
          <p:cNvPr id="2" name="Rectangle 1"/>
          <p:cNvSpPr/>
          <p:nvPr/>
        </p:nvSpPr>
        <p:spPr>
          <a:xfrm>
            <a:off x="136072" y="3389286"/>
            <a:ext cx="9236528" cy="2478114"/>
          </a:xfrm>
          <a:prstGeom prst="rect">
            <a:avLst/>
          </a:prstGeom>
        </p:spPr>
        <p:txBody>
          <a:bodyPr wrap="square">
            <a:spAutoFit/>
          </a:bodyPr>
          <a:lstStyle/>
          <a:p>
            <a:pPr marR="228600">
              <a:lnSpc>
                <a:spcPct val="115000"/>
              </a:lnSpc>
              <a:spcAft>
                <a:spcPts val="1000"/>
              </a:spcAft>
            </a:pPr>
            <a:r>
              <a:rPr lang="en-US" b="1" dirty="0">
                <a:solidFill>
                  <a:srgbClr val="0070C0"/>
                </a:solidFill>
                <a:latin typeface="Arial" panose="020B0604020202020204" pitchFamily="34" charset="0"/>
                <a:ea typeface="Calibri" panose="020F0502020204030204" pitchFamily="34" charset="0"/>
                <a:cs typeface="Times New Roman" panose="02020603050405020304" pitchFamily="18" charset="0"/>
              </a:rPr>
              <a:t>Example:</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en-US" b="1" i="1" dirty="0"/>
              <a:t>The bold goal my program is focused on</a:t>
            </a:r>
            <a:r>
              <a:rPr lang="en-US" b="1" dirty="0"/>
              <a:t> </a:t>
            </a:r>
            <a:r>
              <a:rPr lang="en-US" i="1" dirty="0"/>
              <a:t>is creating healthy learning environments for our students, including reducing asthma triggers, through comprehensive indoor air quality </a:t>
            </a:r>
            <a:r>
              <a:rPr lang="en-US" b="1" i="1" dirty="0"/>
              <a:t>and</a:t>
            </a:r>
            <a:r>
              <a:rPr lang="en-US" i="1" dirty="0"/>
              <a:t> asthma management activities.</a:t>
            </a:r>
            <a:endParaRPr lang="en-US" dirty="0"/>
          </a:p>
          <a:p>
            <a:r>
              <a:rPr lang="en-US" i="1" dirty="0"/>
              <a:t> </a:t>
            </a:r>
            <a:endParaRPr lang="en-US" dirty="0"/>
          </a:p>
          <a:p>
            <a:r>
              <a:rPr lang="en-US" b="1" i="1" dirty="0"/>
              <a:t>For </a:t>
            </a:r>
            <a:r>
              <a:rPr lang="en-US" i="1" dirty="0"/>
              <a:t>$80,000, </a:t>
            </a:r>
            <a:r>
              <a:rPr lang="en-US" b="1" i="1" dirty="0"/>
              <a:t>my program will </a:t>
            </a:r>
            <a:r>
              <a:rPr lang="en-US" i="1" dirty="0"/>
              <a:t>reduce the average number of school days missed by those with asthma by 50 percent</a:t>
            </a:r>
            <a:r>
              <a:rPr lang="en-US" b="1" i="1" dirty="0"/>
              <a:t> for</a:t>
            </a:r>
            <a:r>
              <a:rPr lang="en-US" i="1" dirty="0"/>
              <a:t> the North East Independent School District,</a:t>
            </a:r>
            <a:r>
              <a:rPr lang="en-US" b="1" i="1" dirty="0"/>
              <a:t> and it will generate </a:t>
            </a:r>
            <a:r>
              <a:rPr lang="en-US" i="1" dirty="0"/>
              <a:t>$1,070,208 in cost savings </a:t>
            </a:r>
            <a:r>
              <a:rPr lang="en-US" b="1" i="1" dirty="0"/>
              <a:t>within</a:t>
            </a:r>
            <a:r>
              <a:rPr lang="en-US" i="1" dirty="0"/>
              <a:t> 1 year of program completion.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6364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521" y="2025930"/>
            <a:ext cx="3143479" cy="4070070"/>
          </a:xfrm>
          <a:prstGeom prst="rect">
            <a:avLst/>
          </a:prstGeom>
        </p:spPr>
      </p:pic>
      <p:sp>
        <p:nvSpPr>
          <p:cNvPr id="2" name="TextBox 1"/>
          <p:cNvSpPr txBox="1"/>
          <p:nvPr/>
        </p:nvSpPr>
        <p:spPr>
          <a:xfrm>
            <a:off x="1600200" y="304800"/>
            <a:ext cx="5867400" cy="584775"/>
          </a:xfrm>
          <a:prstGeom prst="rect">
            <a:avLst/>
          </a:prstGeom>
          <a:noFill/>
        </p:spPr>
        <p:txBody>
          <a:bodyPr wrap="square" rtlCol="0">
            <a:spAutoFit/>
          </a:bodyPr>
          <a:lstStyle/>
          <a:p>
            <a:r>
              <a:rPr lang="en-US" sz="3200" b="1" dirty="0">
                <a:solidFill>
                  <a:srgbClr val="0070C0"/>
                </a:solidFill>
              </a:rPr>
              <a:t>Value Proposition Worksheet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6650"/>
            <a:ext cx="3235648" cy="41849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4593" y="1451777"/>
            <a:ext cx="3233807" cy="4187023"/>
          </a:xfrm>
          <a:prstGeom prst="rect">
            <a:avLst/>
          </a:prstGeom>
        </p:spPr>
      </p:pic>
    </p:spTree>
    <p:extLst>
      <p:ext uri="{BB962C8B-B14F-4D97-AF65-F5344CB8AC3E}">
        <p14:creationId xmlns:p14="http://schemas.microsoft.com/office/powerpoint/2010/main" val="1250251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43638"/>
            <a:ext cx="6476999" cy="5170646"/>
          </a:xfrm>
          <a:prstGeom prst="rect">
            <a:avLst/>
          </a:prstGeom>
          <a:noFill/>
        </p:spPr>
        <p:txBody>
          <a:bodyPr wrap="square" rtlCol="0">
            <a:spAutoFit/>
          </a:bodyPr>
          <a:lstStyle/>
          <a:p>
            <a:pPr lvl="0"/>
            <a:endParaRPr lang="en-US" sz="2200" b="1" dirty="0"/>
          </a:p>
          <a:p>
            <a:pPr marL="342900" lvl="0" indent="-342900">
              <a:buFont typeface="Arial" panose="020B0604020202020204" pitchFamily="34" charset="0"/>
              <a:buChar char="•"/>
            </a:pPr>
            <a:r>
              <a:rPr lang="en-US" sz="2200" b="1" dirty="0"/>
              <a:t>Target Population: Which individuals are you committed to serving? How many? </a:t>
            </a:r>
            <a:r>
              <a:rPr lang="en-US" sz="2200" b="1" dirty="0">
                <a:solidFill>
                  <a:schemeClr val="accent6"/>
                </a:solidFill>
              </a:rPr>
              <a:t>All students and staff, in particular, students with asthma</a:t>
            </a:r>
          </a:p>
          <a:p>
            <a:pPr marL="342900" lvl="0" indent="-342900">
              <a:buFont typeface="Arial" panose="020B0604020202020204" pitchFamily="34" charset="0"/>
              <a:buChar char="•"/>
            </a:pPr>
            <a:endParaRPr lang="en-US" sz="2200" b="1" dirty="0"/>
          </a:p>
          <a:p>
            <a:pPr marL="342900" lvl="0" indent="-342900">
              <a:buFont typeface="Arial" panose="020B0604020202020204" pitchFamily="34" charset="0"/>
              <a:buChar char="•"/>
            </a:pPr>
            <a:r>
              <a:rPr lang="en-US" sz="2200" b="1" dirty="0"/>
              <a:t>Inputs: What are your investments, costs and assets? </a:t>
            </a:r>
            <a:r>
              <a:rPr lang="en-US" sz="2200" b="1" dirty="0">
                <a:solidFill>
                  <a:schemeClr val="accent6"/>
                </a:solidFill>
              </a:rPr>
              <a:t>Supplies, materials, staff time</a:t>
            </a:r>
          </a:p>
          <a:p>
            <a:pPr marL="342900" lvl="0" indent="-342900">
              <a:buFont typeface="Arial" panose="020B0604020202020204" pitchFamily="34" charset="0"/>
              <a:buChar char="•"/>
            </a:pPr>
            <a:endParaRPr lang="en-US" sz="2200" b="1" dirty="0"/>
          </a:p>
          <a:p>
            <a:pPr marL="342900" lvl="0" indent="-342900">
              <a:buFont typeface="Arial" panose="020B0604020202020204" pitchFamily="34" charset="0"/>
              <a:buChar char="•"/>
            </a:pPr>
            <a:r>
              <a:rPr lang="en-US" sz="2200" b="1" dirty="0"/>
              <a:t>Activities and Tasks: What activities are you conducting to meet your desired outcomes? </a:t>
            </a:r>
            <a:r>
              <a:rPr lang="en-US" sz="2200" b="1" dirty="0">
                <a:solidFill>
                  <a:schemeClr val="accent6"/>
                </a:solidFill>
              </a:rPr>
              <a:t>Use the Framework and Technical Solutions to identify activities. </a:t>
            </a:r>
          </a:p>
          <a:p>
            <a:r>
              <a:rPr lang="en-US" sz="2200" b="1" dirty="0"/>
              <a:t> </a:t>
            </a:r>
          </a:p>
          <a:p>
            <a:pPr marL="285750" indent="-285750">
              <a:buFont typeface="Wingdings" panose="05000000000000000000" pitchFamily="2" charset="2"/>
              <a:buChar char="§"/>
            </a:pPr>
            <a:endParaRPr lang="en-US" sz="2200" b="1" dirty="0"/>
          </a:p>
        </p:txBody>
      </p:sp>
      <p:sp>
        <p:nvSpPr>
          <p:cNvPr id="4" name="Rectangle 3"/>
          <p:cNvSpPr/>
          <p:nvPr/>
        </p:nvSpPr>
        <p:spPr>
          <a:xfrm>
            <a:off x="533400" y="152400"/>
            <a:ext cx="8077200" cy="1077218"/>
          </a:xfrm>
          <a:prstGeom prst="rect">
            <a:avLst/>
          </a:prstGeom>
        </p:spPr>
        <p:txBody>
          <a:bodyPr wrap="square">
            <a:spAutoFit/>
          </a:bodyPr>
          <a:lstStyle/>
          <a:p>
            <a:pPr algn="ctr"/>
            <a:r>
              <a:rPr lang="en-US" sz="3200" b="1" dirty="0">
                <a:solidFill>
                  <a:srgbClr val="0070C0"/>
                </a:solidFill>
              </a:rPr>
              <a:t>Design, Implement and Evaluate an IAQ Program to Reduce Asthma Triggers</a:t>
            </a:r>
            <a:endParaRPr lang="en-US" sz="32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239" y="1140590"/>
            <a:ext cx="2487940" cy="2284624"/>
          </a:xfrm>
          <a:prstGeom prst="rect">
            <a:avLst/>
          </a:prstGeom>
        </p:spPr>
      </p:pic>
      <p:pic>
        <p:nvPicPr>
          <p:cNvPr id="7" name="Picture 6"/>
          <p:cNvPicPr>
            <a:picLocks noChangeAspect="1"/>
          </p:cNvPicPr>
          <p:nvPr/>
        </p:nvPicPr>
        <p:blipFill>
          <a:blip r:embed="rId4"/>
          <a:stretch>
            <a:fillRect/>
          </a:stretch>
        </p:blipFill>
        <p:spPr>
          <a:xfrm rot="5400000">
            <a:off x="7045548" y="3312813"/>
            <a:ext cx="1682303" cy="2514600"/>
          </a:xfrm>
          <a:prstGeom prst="rect">
            <a:avLst/>
          </a:prstGeom>
        </p:spPr>
      </p:pic>
    </p:spTree>
    <p:extLst>
      <p:ext uri="{BB962C8B-B14F-4D97-AF65-F5344CB8AC3E}">
        <p14:creationId xmlns:p14="http://schemas.microsoft.com/office/powerpoint/2010/main" val="19234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066" y="762946"/>
            <a:ext cx="5857874" cy="5324535"/>
          </a:xfrm>
          <a:prstGeom prst="rect">
            <a:avLst/>
          </a:prstGeom>
          <a:noFill/>
        </p:spPr>
        <p:txBody>
          <a:bodyPr wrap="square" rtlCol="0">
            <a:spAutoFit/>
          </a:bodyPr>
          <a:lstStyle/>
          <a:p>
            <a:pPr lvl="0"/>
            <a:endParaRPr lang="en-US" sz="2000" b="1" dirty="0"/>
          </a:p>
          <a:p>
            <a:pPr marL="342900" lvl="0" indent="-342900">
              <a:buFont typeface="Arial" panose="020B0604020202020204" pitchFamily="34" charset="0"/>
              <a:buChar char="•"/>
            </a:pPr>
            <a:r>
              <a:rPr lang="en-US" sz="2000" b="1" dirty="0"/>
              <a:t>Outputs: What products of your activities are you tracking? </a:t>
            </a:r>
            <a:r>
              <a:rPr lang="en-US" sz="2000" b="1" dirty="0">
                <a:solidFill>
                  <a:schemeClr val="accent6"/>
                </a:solidFill>
              </a:rPr>
              <a:t>Staff trained, assessments completed, teams formed </a:t>
            </a:r>
          </a:p>
          <a:p>
            <a:pPr marL="342900" lvl="0" indent="-342900">
              <a:buFont typeface="Arial" panose="020B0604020202020204" pitchFamily="34" charset="0"/>
              <a:buChar char="•"/>
            </a:pPr>
            <a:endParaRPr lang="en-US" sz="2000" b="1" dirty="0"/>
          </a:p>
          <a:p>
            <a:pPr marL="342900" lvl="0" indent="-342900">
              <a:buFont typeface="Arial" panose="020B0604020202020204" pitchFamily="34" charset="0"/>
              <a:buChar char="•"/>
            </a:pPr>
            <a:r>
              <a:rPr lang="en-US" sz="2000" b="1" dirty="0"/>
              <a:t>Outcomes: What goals is your program committed to achieving? Where and how are you acquiring the data you need to evaluate? </a:t>
            </a:r>
            <a:r>
              <a:rPr lang="en-US" sz="2000" b="1" dirty="0">
                <a:solidFill>
                  <a:schemeClr val="accent6"/>
                </a:solidFill>
              </a:rPr>
              <a:t>Student attendance, staff retention, reduced complaints</a:t>
            </a:r>
          </a:p>
          <a:p>
            <a:pPr marL="342900" lvl="0" indent="-342900">
              <a:buFont typeface="Arial" panose="020B0604020202020204" pitchFamily="34" charset="0"/>
              <a:buChar char="•"/>
            </a:pPr>
            <a:endParaRPr lang="en-US" sz="2000" b="1" dirty="0"/>
          </a:p>
          <a:p>
            <a:pPr marL="342900" lvl="0" indent="-342900">
              <a:buFont typeface="Arial" panose="020B0604020202020204" pitchFamily="34" charset="0"/>
              <a:buChar char="•"/>
            </a:pPr>
            <a:r>
              <a:rPr lang="en-US" sz="2000" b="1" dirty="0"/>
              <a:t>Impact: What is your overall mission? What long-term benefits do you anticipate for your target population? </a:t>
            </a:r>
            <a:r>
              <a:rPr lang="en-US" sz="2000" b="1" dirty="0">
                <a:solidFill>
                  <a:schemeClr val="accent6"/>
                </a:solidFill>
              </a:rPr>
              <a:t>Cost savings, health improvements, student and staff performance</a:t>
            </a:r>
          </a:p>
          <a:p>
            <a:endParaRPr lang="en-US" sz="2000" b="1" dirty="0"/>
          </a:p>
        </p:txBody>
      </p:sp>
      <p:sp>
        <p:nvSpPr>
          <p:cNvPr id="4" name="Rectangle 3"/>
          <p:cNvSpPr/>
          <p:nvPr/>
        </p:nvSpPr>
        <p:spPr>
          <a:xfrm>
            <a:off x="152401" y="17929"/>
            <a:ext cx="8991600" cy="1077218"/>
          </a:xfrm>
          <a:prstGeom prst="rect">
            <a:avLst/>
          </a:prstGeom>
        </p:spPr>
        <p:txBody>
          <a:bodyPr wrap="square">
            <a:spAutoFit/>
          </a:bodyPr>
          <a:lstStyle/>
          <a:p>
            <a:pPr algn="ctr"/>
            <a:r>
              <a:rPr lang="en-US" sz="3200" b="1" dirty="0">
                <a:solidFill>
                  <a:srgbClr val="0070C0"/>
                </a:solidFill>
              </a:rPr>
              <a:t>Design, Implement and Evaluate an IAQ Program to Reduce Asthma Triggers</a:t>
            </a:r>
            <a:endParaRPr lang="en-US" sz="32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239" y="1140590"/>
            <a:ext cx="2487940" cy="2284624"/>
          </a:xfrm>
          <a:prstGeom prst="rect">
            <a:avLst/>
          </a:prstGeom>
        </p:spPr>
      </p:pic>
      <p:pic>
        <p:nvPicPr>
          <p:cNvPr id="2" name="Picture 1"/>
          <p:cNvPicPr>
            <a:picLocks noChangeAspect="1"/>
          </p:cNvPicPr>
          <p:nvPr/>
        </p:nvPicPr>
        <p:blipFill>
          <a:blip r:embed="rId4"/>
          <a:stretch>
            <a:fillRect/>
          </a:stretch>
        </p:blipFill>
        <p:spPr>
          <a:xfrm rot="5400000">
            <a:off x="6577775" y="3376613"/>
            <a:ext cx="2266950" cy="2828925"/>
          </a:xfrm>
          <a:prstGeom prst="rect">
            <a:avLst/>
          </a:prstGeom>
        </p:spPr>
      </p:pic>
    </p:spTree>
    <p:extLst>
      <p:ext uri="{BB962C8B-B14F-4D97-AF65-F5344CB8AC3E}">
        <p14:creationId xmlns:p14="http://schemas.microsoft.com/office/powerpoint/2010/main" val="3993546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2032" y="1973673"/>
            <a:ext cx="9143999" cy="139694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b="1" kern="0" dirty="0">
                <a:solidFill>
                  <a:srgbClr val="0070C0"/>
                </a:solidFill>
              </a:rPr>
              <a:t>Anne Kelsey Lamb</a:t>
            </a:r>
          </a:p>
        </p:txBody>
      </p:sp>
      <p:pic>
        <p:nvPicPr>
          <p:cNvPr id="7" name="Picture 6"/>
          <p:cNvPicPr>
            <a:picLocks noChangeAspect="1"/>
          </p:cNvPicPr>
          <p:nvPr/>
        </p:nvPicPr>
        <p:blipFill>
          <a:blip r:embed="rId3"/>
          <a:stretch>
            <a:fillRect/>
          </a:stretch>
        </p:blipFill>
        <p:spPr>
          <a:xfrm>
            <a:off x="0" y="5705475"/>
            <a:ext cx="9144000" cy="1152525"/>
          </a:xfrm>
          <a:prstGeom prst="rect">
            <a:avLst/>
          </a:prstGeom>
        </p:spPr>
      </p:pic>
      <p:sp>
        <p:nvSpPr>
          <p:cNvPr id="8" name="Title 1"/>
          <p:cNvSpPr>
            <a:spLocks noGrp="1"/>
          </p:cNvSpPr>
          <p:nvPr>
            <p:ph type="ctrTitle"/>
          </p:nvPr>
        </p:nvSpPr>
        <p:spPr>
          <a:xfrm>
            <a:off x="762000" y="3382341"/>
            <a:ext cx="7772400" cy="1470025"/>
          </a:xfrm>
        </p:spPr>
        <p:txBody>
          <a:bodyPr/>
          <a:lstStyle/>
          <a:p>
            <a:r>
              <a:rPr lang="en-US" sz="3200" kern="1200" dirty="0">
                <a:solidFill>
                  <a:schemeClr val="bg1">
                    <a:lumMod val="50000"/>
                  </a:schemeClr>
                </a:solidFill>
                <a:latin typeface="Arial" charset="0"/>
                <a:ea typeface="+mn-ea"/>
                <a:cs typeface="Arial" charset="0"/>
              </a:rPr>
              <a:t> </a:t>
            </a:r>
            <a:r>
              <a:rPr lang="en-US" sz="3200" kern="1200" dirty="0">
                <a:solidFill>
                  <a:schemeClr val="bg1">
                    <a:lumMod val="50000"/>
                  </a:schemeClr>
                </a:solidFill>
                <a:latin typeface="Arial" charset="0"/>
                <a:cs typeface="Arial" charset="0"/>
              </a:rPr>
              <a:t>Director</a:t>
            </a:r>
            <a:br>
              <a:rPr lang="en-US" sz="3200" kern="1200" dirty="0">
                <a:solidFill>
                  <a:schemeClr val="bg1">
                    <a:lumMod val="50000"/>
                  </a:schemeClr>
                </a:solidFill>
                <a:latin typeface="Arial" charset="0"/>
                <a:cs typeface="Arial" charset="0"/>
              </a:rPr>
            </a:br>
            <a:r>
              <a:rPr lang="en-US" sz="3200" kern="1200" dirty="0">
                <a:solidFill>
                  <a:schemeClr val="bg1">
                    <a:lumMod val="50000"/>
                  </a:schemeClr>
                </a:solidFill>
                <a:latin typeface="Arial" charset="0"/>
                <a:ea typeface="+mn-ea"/>
                <a:cs typeface="Arial" charset="0"/>
              </a:rPr>
              <a:t/>
            </a:r>
            <a:br>
              <a:rPr lang="en-US" sz="3200" kern="1200" dirty="0">
                <a:solidFill>
                  <a:schemeClr val="bg1">
                    <a:lumMod val="50000"/>
                  </a:schemeClr>
                </a:solidFill>
                <a:latin typeface="Arial" charset="0"/>
                <a:ea typeface="+mn-ea"/>
                <a:cs typeface="Arial" charset="0"/>
              </a:rPr>
            </a:br>
            <a:r>
              <a:rPr lang="en-US" sz="3200" kern="1200" dirty="0">
                <a:solidFill>
                  <a:schemeClr val="bg1">
                    <a:lumMod val="50000"/>
                  </a:schemeClr>
                </a:solidFill>
                <a:latin typeface="Arial" charset="0"/>
                <a:ea typeface="+mn-ea"/>
                <a:cs typeface="Arial" charset="0"/>
              </a:rPr>
              <a:t>Regional Asthma Management and Prevention Program, CA </a:t>
            </a:r>
            <a:br>
              <a:rPr lang="en-US" sz="3200" kern="1200" dirty="0">
                <a:solidFill>
                  <a:schemeClr val="bg1">
                    <a:lumMod val="50000"/>
                  </a:schemeClr>
                </a:solidFill>
                <a:latin typeface="Arial" charset="0"/>
                <a:ea typeface="+mn-ea"/>
                <a:cs typeface="Arial" charset="0"/>
              </a:rPr>
            </a:br>
            <a:endParaRPr lang="en-US" sz="3200" kern="1200" dirty="0">
              <a:solidFill>
                <a:schemeClr val="bg1">
                  <a:lumMod val="50000"/>
                </a:schemeClr>
              </a:solidFill>
              <a:latin typeface="Arial" charset="0"/>
              <a:ea typeface="+mn-ea"/>
              <a:cs typeface="Arial"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855" y="1348132"/>
            <a:ext cx="1684418" cy="2362200"/>
          </a:xfrm>
          <a:prstGeom prst="rect">
            <a:avLst/>
          </a:prstGeom>
          <a:effectLst>
            <a:softEdge rad="101600"/>
          </a:effectLst>
        </p:spPr>
      </p:pic>
    </p:spTree>
    <p:extLst>
      <p:ext uri="{BB962C8B-B14F-4D97-AF65-F5344CB8AC3E}">
        <p14:creationId xmlns:p14="http://schemas.microsoft.com/office/powerpoint/2010/main" val="1646744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1371600"/>
            <a:ext cx="8229600" cy="838200"/>
          </a:xfrm>
        </p:spPr>
        <p:txBody>
          <a:bodyPr/>
          <a:lstStyle/>
          <a:p>
            <a:pPr algn="ctr" eaLnBrk="1" hangingPunct="1"/>
            <a:r>
              <a:rPr lang="en-US" altLang="en-US" sz="3600" dirty="0">
                <a:latin typeface="Calibri" panose="020F0502020204030204" pitchFamily="34" charset="0"/>
              </a:rPr>
              <a:t>Regional Asthma </a:t>
            </a:r>
            <a:br>
              <a:rPr lang="en-US" altLang="en-US" sz="3600" dirty="0">
                <a:latin typeface="Calibri" panose="020F0502020204030204" pitchFamily="34" charset="0"/>
              </a:rPr>
            </a:br>
            <a:r>
              <a:rPr lang="en-US" altLang="en-US" sz="3600" dirty="0">
                <a:latin typeface="Calibri" panose="020F0502020204030204" pitchFamily="34" charset="0"/>
              </a:rPr>
              <a:t>Management &amp; Prevention (RAMP)</a:t>
            </a:r>
          </a:p>
        </p:txBody>
      </p:sp>
      <p:sp>
        <p:nvSpPr>
          <p:cNvPr id="4099" name="Rectangle 3"/>
          <p:cNvSpPr>
            <a:spLocks noGrp="1" noChangeArrowheads="1"/>
          </p:cNvSpPr>
          <p:nvPr>
            <p:ph type="body" idx="1"/>
          </p:nvPr>
        </p:nvSpPr>
        <p:spPr>
          <a:xfrm>
            <a:off x="457200" y="2636838"/>
            <a:ext cx="8229600" cy="4221162"/>
          </a:xfrm>
        </p:spPr>
        <p:txBody>
          <a:bodyPr/>
          <a:lstStyle/>
          <a:p>
            <a:pPr lvl="0" eaLnBrk="1" fontAlgn="auto" hangingPunct="1">
              <a:spcAft>
                <a:spcPts val="0"/>
              </a:spcAft>
              <a:buFont typeface="Arial" panose="020B0604020202020204" pitchFamily="34" charset="0"/>
              <a:buChar char="•"/>
              <a:defRPr/>
            </a:pPr>
            <a:r>
              <a:rPr lang="en-US" sz="3200" b="0" kern="1200" dirty="0">
                <a:solidFill>
                  <a:prstClr val="black"/>
                </a:solidFill>
                <a:latin typeface="Calibri"/>
              </a:rPr>
              <a:t>A project of the Public Health Institute</a:t>
            </a:r>
          </a:p>
          <a:p>
            <a:pPr lvl="0" eaLnBrk="1" fontAlgn="auto" hangingPunct="1">
              <a:spcAft>
                <a:spcPts val="0"/>
              </a:spcAft>
              <a:buFont typeface="Arial" panose="020B0604020202020204" pitchFamily="34" charset="0"/>
              <a:buChar char="•"/>
              <a:defRPr/>
            </a:pPr>
            <a:r>
              <a:rPr lang="en-US" sz="3200" b="0" kern="1200" dirty="0">
                <a:solidFill>
                  <a:prstClr val="black"/>
                </a:solidFill>
                <a:latin typeface="Calibri"/>
              </a:rPr>
              <a:t>Founded in 1996</a:t>
            </a:r>
          </a:p>
          <a:p>
            <a:pPr lvl="0" eaLnBrk="1" fontAlgn="auto" hangingPunct="1">
              <a:spcAft>
                <a:spcPts val="0"/>
              </a:spcAft>
              <a:buFont typeface="Arial" panose="020B0604020202020204" pitchFamily="34" charset="0"/>
              <a:buChar char="•"/>
              <a:defRPr/>
            </a:pPr>
            <a:r>
              <a:rPr lang="en-US" sz="3200" b="0" kern="1200" dirty="0">
                <a:solidFill>
                  <a:prstClr val="black"/>
                </a:solidFill>
                <a:latin typeface="Calibri"/>
              </a:rPr>
              <a:t>With support from the EPA, we have been working with school-based health centers (SBHCs) for the past 3 years.</a:t>
            </a:r>
          </a:p>
          <a:p>
            <a:pPr marL="0" indent="0" eaLnBrk="1" hangingPunct="1">
              <a:buNone/>
            </a:pPr>
            <a:endParaRPr lang="en-US" altLang="en-US" dirty="0"/>
          </a:p>
        </p:txBody>
      </p:sp>
    </p:spTree>
    <p:extLst>
      <p:ext uri="{BB962C8B-B14F-4D97-AF65-F5344CB8AC3E}">
        <p14:creationId xmlns:p14="http://schemas.microsoft.com/office/powerpoint/2010/main" val="4199887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altLang="en-US" sz="3600" dirty="0">
                <a:latin typeface="Calibri" panose="020F0502020204030204" pitchFamily="34" charset="0"/>
              </a:rPr>
              <a:t>The Important Role of SBHCs</a:t>
            </a:r>
          </a:p>
        </p:txBody>
      </p:sp>
      <p:sp>
        <p:nvSpPr>
          <p:cNvPr id="4099" name="Rectangle 3"/>
          <p:cNvSpPr>
            <a:spLocks noGrp="1" noChangeArrowheads="1"/>
          </p:cNvSpPr>
          <p:nvPr>
            <p:ph type="body" idx="1"/>
          </p:nvPr>
        </p:nvSpPr>
        <p:spPr/>
        <p:txBody>
          <a:bodyPr/>
          <a:lstStyle/>
          <a:p>
            <a:pPr marL="0" lvl="0" indent="0" eaLnBrk="1" fontAlgn="auto" hangingPunct="1">
              <a:spcAft>
                <a:spcPts val="0"/>
              </a:spcAft>
              <a:buNone/>
              <a:defRPr/>
            </a:pPr>
            <a:r>
              <a:rPr lang="en-US" sz="3200" b="0" kern="1200" dirty="0">
                <a:solidFill>
                  <a:prstClr val="black"/>
                </a:solidFill>
                <a:latin typeface="Calibri"/>
              </a:rPr>
              <a:t>SBHC users are— </a:t>
            </a:r>
          </a:p>
          <a:p>
            <a:pPr lvl="0" eaLnBrk="1" fontAlgn="auto" hangingPunct="1">
              <a:spcAft>
                <a:spcPts val="0"/>
              </a:spcAft>
              <a:buFont typeface="Arial" panose="020B0604020202020204" pitchFamily="34" charset="0"/>
              <a:buChar char="•"/>
              <a:defRPr/>
            </a:pPr>
            <a:r>
              <a:rPr lang="en-US" sz="3200" b="0" kern="1200" dirty="0">
                <a:solidFill>
                  <a:prstClr val="black"/>
                </a:solidFill>
                <a:latin typeface="Calibri"/>
              </a:rPr>
              <a:t>Less likely to go to the emergency department (ED) or be hospitalized for asthma</a:t>
            </a:r>
          </a:p>
          <a:p>
            <a:pPr lvl="0" eaLnBrk="1" fontAlgn="auto" hangingPunct="1">
              <a:spcAft>
                <a:spcPts val="0"/>
              </a:spcAft>
              <a:buFont typeface="Arial" panose="020B0604020202020204" pitchFamily="34" charset="0"/>
              <a:buChar char="•"/>
              <a:defRPr/>
            </a:pPr>
            <a:r>
              <a:rPr lang="en-US" sz="3200" b="0" kern="1200" dirty="0">
                <a:solidFill>
                  <a:prstClr val="black"/>
                </a:solidFill>
                <a:latin typeface="Calibri"/>
              </a:rPr>
              <a:t>Less likely to have asthma-related restricted activity days</a:t>
            </a:r>
          </a:p>
          <a:p>
            <a:pPr lvl="0" eaLnBrk="1" fontAlgn="auto" hangingPunct="1">
              <a:spcAft>
                <a:spcPts val="0"/>
              </a:spcAft>
              <a:buFont typeface="Arial" panose="020B0604020202020204" pitchFamily="34" charset="0"/>
              <a:buChar char="•"/>
              <a:defRPr/>
            </a:pPr>
            <a:r>
              <a:rPr lang="en-US" sz="3200" b="0" kern="1200" dirty="0">
                <a:solidFill>
                  <a:prstClr val="black"/>
                </a:solidFill>
                <a:latin typeface="Calibri"/>
              </a:rPr>
              <a:t>Less likely to miss school as a result of their asthma</a:t>
            </a:r>
          </a:p>
          <a:p>
            <a:pPr marL="0" indent="0" eaLnBrk="1" hangingPunct="1">
              <a:buNone/>
            </a:pPr>
            <a:endParaRPr lang="en-US" altLang="en-US" dirty="0"/>
          </a:p>
        </p:txBody>
      </p:sp>
    </p:spTree>
    <p:extLst>
      <p:ext uri="{BB962C8B-B14F-4D97-AF65-F5344CB8AC3E}">
        <p14:creationId xmlns:p14="http://schemas.microsoft.com/office/powerpoint/2010/main" val="3622272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4900" y="5795408"/>
            <a:ext cx="7924800" cy="584775"/>
          </a:xfrm>
          <a:prstGeom prst="rect">
            <a:avLst/>
          </a:prstGeom>
          <a:noFill/>
        </p:spPr>
        <p:txBody>
          <a:bodyPr wrap="square" rtlCol="0">
            <a:spAutoFit/>
          </a:bodyPr>
          <a:lstStyle/>
          <a:p>
            <a:pPr marL="0" lvl="1"/>
            <a:r>
              <a:rPr lang="en-US" sz="1600" i="1" dirty="0"/>
              <a:t>Stay tuned for more IAQ Knowledge-to-Action offerings!</a:t>
            </a:r>
          </a:p>
          <a:p>
            <a:pPr marL="0" lvl="1" indent="0">
              <a:buNone/>
            </a:pPr>
            <a:r>
              <a:rPr lang="en-US" sz="1600" dirty="0">
                <a:hlinkClick r:id="rId3"/>
              </a:rPr>
              <a:t>www.epa.gov/iaq-schools/iaq-knowledge-action-professional-training-webinar-series</a:t>
            </a:r>
            <a:r>
              <a:rPr lang="en-US" sz="1600" dirty="0"/>
              <a:t>  </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666" t="11640" r="6666" b="11640"/>
          <a:stretch/>
        </p:blipFill>
        <p:spPr>
          <a:xfrm>
            <a:off x="2057400" y="49208"/>
            <a:ext cx="4925789" cy="2178715"/>
          </a:xfrm>
          <a:prstGeom prst="rect">
            <a:avLst/>
          </a:prstGeom>
        </p:spPr>
      </p:pic>
      <p:sp>
        <p:nvSpPr>
          <p:cNvPr id="3" name="Content Placeholder 2"/>
          <p:cNvSpPr>
            <a:spLocks noGrp="1"/>
          </p:cNvSpPr>
          <p:nvPr>
            <p:ph idx="4294967295"/>
          </p:nvPr>
        </p:nvSpPr>
        <p:spPr>
          <a:xfrm>
            <a:off x="190500" y="2227923"/>
            <a:ext cx="8839200" cy="1066800"/>
          </a:xfrm>
        </p:spPr>
        <p:txBody>
          <a:bodyPr/>
          <a:lstStyle/>
          <a:p>
            <a:pPr marL="0" lvl="0" indent="0">
              <a:buNone/>
            </a:pPr>
            <a:r>
              <a:rPr lang="en-US" sz="1800" dirty="0"/>
              <a:t>These technical Web-based trainings are designed to deepen the IAQ knowledge base of school stakeholders and prepare them to take immediate action to create healthy and productive indoor environments in schools.</a:t>
            </a:r>
          </a:p>
          <a:p>
            <a:pPr marL="0" lvl="0" indent="0">
              <a:buNone/>
            </a:pPr>
            <a:endParaRPr lang="en-US" sz="1000" dirty="0"/>
          </a:p>
          <a:p>
            <a:pPr marL="0" lvl="1" indent="0">
              <a:buNone/>
            </a:pPr>
            <a:r>
              <a:rPr lang="en-US" sz="1900" dirty="0"/>
              <a:t> </a:t>
            </a:r>
          </a:p>
          <a:p>
            <a:pPr lvl="1">
              <a:buNone/>
            </a:pPr>
            <a:endParaRPr lang="en-US" sz="2000" dirty="0"/>
          </a:p>
        </p:txBody>
      </p:sp>
      <p:sp>
        <p:nvSpPr>
          <p:cNvPr id="6" name="TextBox 5"/>
          <p:cNvSpPr txBox="1"/>
          <p:nvPr/>
        </p:nvSpPr>
        <p:spPr>
          <a:xfrm>
            <a:off x="457200" y="3200400"/>
            <a:ext cx="8458200" cy="2500685"/>
          </a:xfrm>
          <a:prstGeom prst="rect">
            <a:avLst/>
          </a:prstGeom>
          <a:noFill/>
        </p:spPr>
        <p:txBody>
          <a:bodyPr wrap="square" rtlCol="0">
            <a:spAutoFit/>
          </a:bodyPr>
          <a:lstStyle/>
          <a:p>
            <a:pPr marL="635000" lvl="2" indent="-342900">
              <a:spcBef>
                <a:spcPts val="300"/>
              </a:spcBef>
              <a:buFont typeface="+mj-lt"/>
              <a:buAutoNum type="arabicPeriod"/>
            </a:pPr>
            <a:r>
              <a:rPr lang="en-US" sz="1600" dirty="0"/>
              <a:t>Healthy Schools, Healthy Students: Taking Action to Improve IAQ in Your School District </a:t>
            </a:r>
          </a:p>
          <a:p>
            <a:pPr marL="635000" lvl="2" indent="-342900">
              <a:spcBef>
                <a:spcPts val="300"/>
              </a:spcBef>
              <a:buFont typeface="+mj-lt"/>
              <a:buAutoNum type="arabicPeriod"/>
            </a:pPr>
            <a:r>
              <a:rPr lang="en-US" sz="1600" dirty="0"/>
              <a:t>Training Staff to Create Healthy Indoor Environments and Reduce Asthma </a:t>
            </a:r>
          </a:p>
          <a:p>
            <a:pPr marL="635000" lvl="2" indent="-342900">
              <a:spcBef>
                <a:spcPts val="300"/>
              </a:spcBef>
              <a:buFont typeface="+mj-lt"/>
              <a:buAutoNum type="arabicPeriod"/>
            </a:pPr>
            <a:r>
              <a:rPr lang="en-US" sz="1600" dirty="0"/>
              <a:t>How to Secure Funding to Address and Prevent Mold and Moisture Issues </a:t>
            </a:r>
          </a:p>
          <a:p>
            <a:pPr marL="635000" lvl="2" indent="-342900">
              <a:spcBef>
                <a:spcPts val="300"/>
              </a:spcBef>
              <a:buFont typeface="+mj-lt"/>
              <a:buAutoNum type="arabicPeriod"/>
            </a:pPr>
            <a:r>
              <a:rPr lang="en-US" sz="1600" dirty="0"/>
              <a:t>Gaining Buy-In to Provide Optimal Ventilation to Improve Academic Performance </a:t>
            </a:r>
          </a:p>
          <a:p>
            <a:pPr marL="635000" lvl="2" indent="-342900">
              <a:spcBef>
                <a:spcPts val="300"/>
              </a:spcBef>
              <a:buFont typeface="+mj-lt"/>
              <a:buAutoNum type="arabicPeriod"/>
            </a:pPr>
            <a:r>
              <a:rPr lang="en-US" sz="1600" dirty="0"/>
              <a:t>Using Data to Drive Buy-In and Funding to Reduce Asthma Triggers: </a:t>
            </a:r>
            <a:br>
              <a:rPr lang="en-US" sz="1600" dirty="0"/>
            </a:br>
            <a:r>
              <a:rPr lang="en-US" sz="1600" dirty="0"/>
              <a:t>The Value Proposition of School IAQ Management</a:t>
            </a:r>
          </a:p>
          <a:p>
            <a:pPr marL="635000" lvl="2" indent="-342900">
              <a:spcBef>
                <a:spcPts val="300"/>
              </a:spcBef>
              <a:buFont typeface="+mj-lt"/>
              <a:buAutoNum type="arabicPeriod"/>
            </a:pPr>
            <a:r>
              <a:rPr lang="en-US" sz="1600" dirty="0"/>
              <a:t>Green Cleaning for Improved Health: The Return on Investment of Green Cleaning in Schools </a:t>
            </a:r>
            <a:r>
              <a:rPr lang="en-US" sz="1600" i="1" dirty="0"/>
              <a:t>(scheduled for June 22, 2017)</a:t>
            </a:r>
          </a:p>
        </p:txBody>
      </p:sp>
    </p:spTree>
    <p:extLst>
      <p:ext uri="{BB962C8B-B14F-4D97-AF65-F5344CB8AC3E}">
        <p14:creationId xmlns:p14="http://schemas.microsoft.com/office/powerpoint/2010/main" val="230536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218045"/>
            <a:ext cx="8229600" cy="1143000"/>
          </a:xfrm>
        </p:spPr>
        <p:txBody>
          <a:bodyPr>
            <a:normAutofit/>
          </a:bodyPr>
          <a:lstStyle/>
          <a:p>
            <a:pPr algn="ctr"/>
            <a:r>
              <a:rPr lang="en-US" altLang="en-US" sz="3600" dirty="0">
                <a:latin typeface="Calibri" panose="020F0502020204030204" pitchFamily="34" charset="0"/>
              </a:rPr>
              <a:t>Underlying Premise of Our Project</a:t>
            </a:r>
          </a:p>
        </p:txBody>
      </p:sp>
      <p:sp>
        <p:nvSpPr>
          <p:cNvPr id="3" name="Content Placeholder 2"/>
          <p:cNvSpPr>
            <a:spLocks noGrp="1"/>
          </p:cNvSpPr>
          <p:nvPr>
            <p:ph idx="1"/>
          </p:nvPr>
        </p:nvSpPr>
        <p:spPr>
          <a:xfrm>
            <a:off x="533400" y="2667000"/>
            <a:ext cx="8229600" cy="4525963"/>
          </a:xfrm>
        </p:spPr>
        <p:txBody>
          <a:bodyPr/>
          <a:lstStyle/>
          <a:p>
            <a:pPr marL="0" indent="0">
              <a:buFontTx/>
              <a:buNone/>
              <a:defRPr/>
            </a:pPr>
            <a:r>
              <a:rPr lang="en-US" sz="2800" b="0" dirty="0">
                <a:latin typeface="Calibri" panose="020F0502020204030204" pitchFamily="34" charset="0"/>
              </a:rPr>
              <a:t>SBHCs provide an ideal setting in which to incorporate environmental components into chronic disease management programs, leveraging their role as a strong link between the student, school and home.</a:t>
            </a:r>
          </a:p>
          <a:p>
            <a:pPr marL="0" indent="0">
              <a:buNone/>
              <a:defRPr/>
            </a:pPr>
            <a:endParaRPr lang="en-US" dirty="0"/>
          </a:p>
        </p:txBody>
      </p:sp>
      <p:sp>
        <p:nvSpPr>
          <p:cNvPr id="4" name="Rectangle 3"/>
          <p:cNvSpPr/>
          <p:nvPr/>
        </p:nvSpPr>
        <p:spPr>
          <a:xfrm>
            <a:off x="0" y="6553200"/>
            <a:ext cx="9144000" cy="304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Tree>
    <p:extLst>
      <p:ext uri="{BB962C8B-B14F-4D97-AF65-F5344CB8AC3E}">
        <p14:creationId xmlns:p14="http://schemas.microsoft.com/office/powerpoint/2010/main" val="3127763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 y="535406"/>
            <a:ext cx="4499106" cy="5785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4623500" y="535406"/>
            <a:ext cx="4520500" cy="5787609"/>
          </a:xfrm>
          <a:prstGeom prst="rect">
            <a:avLst/>
          </a:prstGeom>
        </p:spPr>
      </p:pic>
    </p:spTree>
    <p:extLst>
      <p:ext uri="{BB962C8B-B14F-4D97-AF65-F5344CB8AC3E}">
        <p14:creationId xmlns:p14="http://schemas.microsoft.com/office/powerpoint/2010/main" val="2808550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838200"/>
            <a:ext cx="8229600" cy="1143000"/>
          </a:xfrm>
        </p:spPr>
        <p:txBody>
          <a:bodyPr>
            <a:normAutofit/>
          </a:bodyPr>
          <a:lstStyle/>
          <a:p>
            <a:pPr algn="ctr"/>
            <a:r>
              <a:rPr lang="en-US" altLang="en-US" sz="3600" dirty="0">
                <a:latin typeface="Calibri" panose="020F0502020204030204" pitchFamily="34" charset="0"/>
              </a:rPr>
              <a:t>Reducing Diesel Bus Idling</a:t>
            </a:r>
            <a:br>
              <a:rPr lang="en-US" altLang="en-US" sz="3600" dirty="0">
                <a:latin typeface="Calibri" panose="020F0502020204030204" pitchFamily="34" charset="0"/>
              </a:rPr>
            </a:br>
            <a:r>
              <a:rPr lang="en-US" altLang="en-US" sz="2400" dirty="0">
                <a:latin typeface="Calibri" panose="020F0502020204030204" pitchFamily="34" charset="0"/>
              </a:rPr>
              <a:t>Carson, CA</a:t>
            </a:r>
            <a:endParaRPr lang="en-US" altLang="en-US" sz="2800" dirty="0">
              <a:latin typeface="Calibri" panose="020F0502020204030204" pitchFamily="34" charset="0"/>
            </a:endParaRPr>
          </a:p>
        </p:txBody>
      </p:sp>
      <p:sp>
        <p:nvSpPr>
          <p:cNvPr id="4" name="Rectangle 3"/>
          <p:cNvSpPr/>
          <p:nvPr/>
        </p:nvSpPr>
        <p:spPr>
          <a:xfrm>
            <a:off x="0" y="6553200"/>
            <a:ext cx="9144000" cy="304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pic>
        <p:nvPicPr>
          <p:cNvPr id="5" name="Picture 8" descr="driver"/>
          <p:cNvPicPr>
            <a:picLocks noGrp="1" noChangeAspect="1" noChangeArrowheads="1"/>
          </p:cNvPicPr>
          <p:nvPr>
            <p:ph idx="1"/>
          </p:nvPr>
        </p:nvPicPr>
        <p:blipFill>
          <a:blip r:embed="rId3">
            <a:lum bright="6000"/>
            <a:extLst>
              <a:ext uri="{28A0092B-C50C-407E-A947-70E740481C1C}">
                <a14:useLocalDpi xmlns:a14="http://schemas.microsoft.com/office/drawing/2010/main" val="0"/>
              </a:ext>
            </a:extLst>
          </a:blip>
          <a:srcRect/>
          <a:stretch>
            <a:fillRect/>
          </a:stretch>
        </p:blipFill>
        <p:spPr>
          <a:xfrm>
            <a:off x="6435786" y="1524000"/>
            <a:ext cx="2708214" cy="4811167"/>
          </a:xfrm>
        </p:spPr>
      </p:pic>
      <p:sp>
        <p:nvSpPr>
          <p:cNvPr id="2" name="TextBox 1"/>
          <p:cNvSpPr txBox="1"/>
          <p:nvPr/>
        </p:nvSpPr>
        <p:spPr>
          <a:xfrm>
            <a:off x="295541" y="1981200"/>
            <a:ext cx="6172200" cy="4154984"/>
          </a:xfrm>
          <a:prstGeom prst="rect">
            <a:avLst/>
          </a:prstGeom>
          <a:noFill/>
        </p:spPr>
        <p:txBody>
          <a:bodyPr wrap="square" rtlCol="0">
            <a:spAutoFit/>
          </a:bodyPr>
          <a:lstStyle/>
          <a:p>
            <a:r>
              <a:rPr lang="en-US" b="1" dirty="0">
                <a:solidFill>
                  <a:srgbClr val="000000"/>
                </a:solidFill>
              </a:rPr>
              <a:t>Target population: </a:t>
            </a:r>
            <a:r>
              <a:rPr lang="en-US" dirty="0">
                <a:solidFill>
                  <a:srgbClr val="000000"/>
                </a:solidFill>
              </a:rPr>
              <a:t>Students and staff </a:t>
            </a:r>
            <a:endParaRPr lang="en-US" sz="1200" dirty="0">
              <a:solidFill>
                <a:srgbClr val="000000"/>
              </a:solidFill>
            </a:endParaRPr>
          </a:p>
          <a:p>
            <a:endParaRPr lang="en-US" sz="1200" dirty="0">
              <a:solidFill>
                <a:srgbClr val="000000"/>
              </a:solidFill>
            </a:endParaRPr>
          </a:p>
          <a:p>
            <a:r>
              <a:rPr lang="en-US" b="1" dirty="0">
                <a:solidFill>
                  <a:srgbClr val="000000"/>
                </a:solidFill>
              </a:rPr>
              <a:t>Inputs: </a:t>
            </a:r>
            <a:r>
              <a:rPr lang="en-US" dirty="0">
                <a:solidFill>
                  <a:srgbClr val="000000"/>
                </a:solidFill>
              </a:rPr>
              <a:t>Staff time to conduct training and develop materials</a:t>
            </a:r>
            <a:endParaRPr lang="en-US" sz="1200" dirty="0">
              <a:solidFill>
                <a:srgbClr val="000000"/>
              </a:solidFill>
            </a:endParaRPr>
          </a:p>
          <a:p>
            <a:endParaRPr lang="en-US" sz="1200" dirty="0">
              <a:solidFill>
                <a:srgbClr val="000000"/>
              </a:solidFill>
            </a:endParaRPr>
          </a:p>
          <a:p>
            <a:r>
              <a:rPr lang="en-US" b="1" dirty="0">
                <a:solidFill>
                  <a:srgbClr val="000000"/>
                </a:solidFill>
              </a:rPr>
              <a:t>Activities: </a:t>
            </a:r>
            <a:r>
              <a:rPr lang="en-US" dirty="0">
                <a:solidFill>
                  <a:srgbClr val="000000"/>
                </a:solidFill>
              </a:rPr>
              <a:t>Conduct survey; identify champion; develop and conduct training about the health impacts of idling and the anti-idling policy</a:t>
            </a:r>
            <a:endParaRPr lang="en-US" sz="1200" dirty="0">
              <a:solidFill>
                <a:srgbClr val="000000"/>
              </a:solidFill>
            </a:endParaRPr>
          </a:p>
          <a:p>
            <a:endParaRPr lang="en-US" sz="1200" dirty="0">
              <a:solidFill>
                <a:srgbClr val="000000"/>
              </a:solidFill>
            </a:endParaRPr>
          </a:p>
          <a:p>
            <a:r>
              <a:rPr lang="en-US" b="1" dirty="0">
                <a:solidFill>
                  <a:srgbClr val="000000"/>
                </a:solidFill>
              </a:rPr>
              <a:t>Outputs: </a:t>
            </a:r>
            <a:r>
              <a:rPr lang="en-US" dirty="0">
                <a:solidFill>
                  <a:srgbClr val="000000"/>
                </a:solidFill>
              </a:rPr>
              <a:t>Bus drivers changed behavior; 100% compliant with policy; increased knowledge about how respond to asthma emergency</a:t>
            </a:r>
            <a:endParaRPr lang="en-US" sz="1200" dirty="0">
              <a:solidFill>
                <a:srgbClr val="000000"/>
              </a:solidFill>
            </a:endParaRPr>
          </a:p>
          <a:p>
            <a:endParaRPr lang="en-US" sz="1200" dirty="0">
              <a:solidFill>
                <a:srgbClr val="000000"/>
              </a:solidFill>
            </a:endParaRPr>
          </a:p>
          <a:p>
            <a:r>
              <a:rPr lang="en-US" b="1" dirty="0">
                <a:solidFill>
                  <a:srgbClr val="000000"/>
                </a:solidFill>
              </a:rPr>
              <a:t>Outcomes: </a:t>
            </a:r>
            <a:r>
              <a:rPr lang="en-US" dirty="0">
                <a:solidFill>
                  <a:srgbClr val="000000"/>
                </a:solidFill>
              </a:rPr>
              <a:t>Reduction in outdoor and indoor air pollution 	Reduction in asthma exacerbations (clinic visits, missed school days, etc.)</a:t>
            </a:r>
            <a:endParaRPr lang="en-US" b="1" dirty="0">
              <a:solidFill>
                <a:srgbClr val="000000"/>
              </a:solidFill>
            </a:endParaRPr>
          </a:p>
        </p:txBody>
      </p:sp>
      <p:sp>
        <p:nvSpPr>
          <p:cNvPr id="8" name="Arrow: Right 7"/>
          <p:cNvSpPr/>
          <p:nvPr/>
        </p:nvSpPr>
        <p:spPr bwMode="auto">
          <a:xfrm>
            <a:off x="1524000" y="5562600"/>
            <a:ext cx="533400" cy="152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2539203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838200"/>
            <a:ext cx="8229600" cy="1143000"/>
          </a:xfrm>
        </p:spPr>
        <p:txBody>
          <a:bodyPr>
            <a:normAutofit/>
          </a:bodyPr>
          <a:lstStyle/>
          <a:p>
            <a:pPr algn="ctr"/>
            <a:r>
              <a:rPr lang="en-US" altLang="en-US" sz="3600" dirty="0">
                <a:latin typeface="Calibri" panose="020F0502020204030204" pitchFamily="34" charset="0"/>
              </a:rPr>
              <a:t>Managing Classroom Triggers</a:t>
            </a:r>
            <a:br>
              <a:rPr lang="en-US" altLang="en-US" sz="3600" dirty="0">
                <a:latin typeface="Calibri" panose="020F0502020204030204" pitchFamily="34" charset="0"/>
              </a:rPr>
            </a:br>
            <a:r>
              <a:rPr lang="en-US" altLang="en-US" sz="2400" dirty="0">
                <a:latin typeface="Calibri" panose="020F0502020204030204" pitchFamily="34" charset="0"/>
              </a:rPr>
              <a:t>Milwaukee, WI</a:t>
            </a:r>
            <a:endParaRPr lang="en-US" altLang="en-US" sz="2800" dirty="0">
              <a:latin typeface="Calibri" panose="020F0502020204030204" pitchFamily="34" charset="0"/>
            </a:endParaRPr>
          </a:p>
        </p:txBody>
      </p:sp>
      <p:sp>
        <p:nvSpPr>
          <p:cNvPr id="4" name="Rectangle 3"/>
          <p:cNvSpPr/>
          <p:nvPr/>
        </p:nvSpPr>
        <p:spPr>
          <a:xfrm>
            <a:off x="0" y="6553200"/>
            <a:ext cx="9144000" cy="304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2" name="TextBox 1"/>
          <p:cNvSpPr txBox="1"/>
          <p:nvPr/>
        </p:nvSpPr>
        <p:spPr>
          <a:xfrm>
            <a:off x="304800" y="1981200"/>
            <a:ext cx="4953000" cy="4062651"/>
          </a:xfrm>
          <a:prstGeom prst="rect">
            <a:avLst/>
          </a:prstGeom>
          <a:noFill/>
        </p:spPr>
        <p:txBody>
          <a:bodyPr wrap="square" rtlCol="0">
            <a:spAutoFit/>
          </a:bodyPr>
          <a:lstStyle/>
          <a:p>
            <a:r>
              <a:rPr lang="en-US" b="1" dirty="0">
                <a:solidFill>
                  <a:srgbClr val="000000"/>
                </a:solidFill>
              </a:rPr>
              <a:t>Target population: </a:t>
            </a:r>
            <a:r>
              <a:rPr lang="en-US" dirty="0">
                <a:solidFill>
                  <a:srgbClr val="000000"/>
                </a:solidFill>
              </a:rPr>
              <a:t>students and staff at multiple schools</a:t>
            </a:r>
            <a:endParaRPr lang="en-US" sz="1200" dirty="0">
              <a:solidFill>
                <a:srgbClr val="000000"/>
              </a:solidFill>
            </a:endParaRPr>
          </a:p>
          <a:p>
            <a:endParaRPr lang="en-US" sz="1200" dirty="0">
              <a:solidFill>
                <a:srgbClr val="000000"/>
              </a:solidFill>
            </a:endParaRPr>
          </a:p>
          <a:p>
            <a:r>
              <a:rPr lang="en-US" b="1" dirty="0">
                <a:solidFill>
                  <a:srgbClr val="000000"/>
                </a:solidFill>
              </a:rPr>
              <a:t>Inputs: </a:t>
            </a:r>
            <a:r>
              <a:rPr lang="en-US" dirty="0">
                <a:solidFill>
                  <a:srgbClr val="000000"/>
                </a:solidFill>
              </a:rPr>
              <a:t>Staff time to conduct classroom assessments, analyze data and educate teachers</a:t>
            </a:r>
            <a:endParaRPr lang="en-US" sz="1200" dirty="0">
              <a:solidFill>
                <a:srgbClr val="000000"/>
              </a:solidFill>
            </a:endParaRPr>
          </a:p>
          <a:p>
            <a:endParaRPr lang="en-US" sz="1200" dirty="0">
              <a:solidFill>
                <a:srgbClr val="000000"/>
              </a:solidFill>
            </a:endParaRPr>
          </a:p>
          <a:p>
            <a:r>
              <a:rPr lang="en-US" b="1" dirty="0">
                <a:solidFill>
                  <a:srgbClr val="000000"/>
                </a:solidFill>
              </a:rPr>
              <a:t>Activities: </a:t>
            </a:r>
            <a:r>
              <a:rPr lang="en-US" dirty="0">
                <a:solidFill>
                  <a:srgbClr val="000000"/>
                </a:solidFill>
              </a:rPr>
              <a:t>Conduct classroom assessments using EPA checklist; analyze data; educate teachers</a:t>
            </a:r>
            <a:endParaRPr lang="en-US" sz="1200" dirty="0">
              <a:solidFill>
                <a:srgbClr val="000000"/>
              </a:solidFill>
            </a:endParaRPr>
          </a:p>
          <a:p>
            <a:endParaRPr lang="en-US" sz="1200" dirty="0">
              <a:solidFill>
                <a:srgbClr val="000000"/>
              </a:solidFill>
            </a:endParaRPr>
          </a:p>
          <a:p>
            <a:r>
              <a:rPr lang="en-US" b="1" dirty="0">
                <a:solidFill>
                  <a:srgbClr val="000000"/>
                </a:solidFill>
              </a:rPr>
              <a:t>Outputs: </a:t>
            </a:r>
            <a:r>
              <a:rPr lang="en-US" dirty="0">
                <a:solidFill>
                  <a:srgbClr val="000000"/>
                </a:solidFill>
              </a:rPr>
              <a:t>Teachers making changes to reduce triggers in their classrooms; partners pursuing policy goals</a:t>
            </a:r>
          </a:p>
          <a:p>
            <a:endParaRPr lang="en-US" dirty="0">
              <a:solidFill>
                <a:srgbClr val="000000"/>
              </a:solidFill>
            </a:endParaRPr>
          </a:p>
        </p:txBody>
      </p:sp>
      <p:pic>
        <p:nvPicPr>
          <p:cNvPr id="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39680" y="2075224"/>
            <a:ext cx="3589040" cy="269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953000" y="4869961"/>
            <a:ext cx="4191000" cy="1477328"/>
          </a:xfrm>
          <a:prstGeom prst="rect">
            <a:avLst/>
          </a:prstGeom>
          <a:noFill/>
        </p:spPr>
        <p:txBody>
          <a:bodyPr wrap="square" rtlCol="0">
            <a:spAutoFit/>
          </a:bodyPr>
          <a:lstStyle/>
          <a:p>
            <a:r>
              <a:rPr lang="en-US" b="1" dirty="0">
                <a:solidFill>
                  <a:srgbClr val="000000"/>
                </a:solidFill>
              </a:rPr>
              <a:t>Outcomes: </a:t>
            </a:r>
            <a:r>
              <a:rPr lang="en-US" dirty="0">
                <a:solidFill>
                  <a:srgbClr val="000000"/>
                </a:solidFill>
              </a:rPr>
              <a:t>Reduction in classroom triggers </a:t>
            </a:r>
          </a:p>
          <a:p>
            <a:pPr marL="169863"/>
            <a:r>
              <a:rPr lang="en-US" dirty="0">
                <a:solidFill>
                  <a:srgbClr val="000000"/>
                </a:solidFill>
              </a:rPr>
              <a:t>Reduction in asthma exacerbations (clinic visits, missed school days, etc.)</a:t>
            </a:r>
            <a:endParaRPr lang="en-US" b="1" dirty="0">
              <a:solidFill>
                <a:srgbClr val="000000"/>
              </a:solidFill>
            </a:endParaRPr>
          </a:p>
        </p:txBody>
      </p:sp>
      <p:sp>
        <p:nvSpPr>
          <p:cNvPr id="11" name="Arrow: Right 10"/>
          <p:cNvSpPr/>
          <p:nvPr/>
        </p:nvSpPr>
        <p:spPr bwMode="auto">
          <a:xfrm>
            <a:off x="7200900" y="5258144"/>
            <a:ext cx="723900" cy="15205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9078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881394"/>
            <a:ext cx="8229600" cy="1143000"/>
          </a:xfrm>
        </p:spPr>
        <p:txBody>
          <a:bodyPr>
            <a:normAutofit fontScale="90000"/>
          </a:bodyPr>
          <a:lstStyle/>
          <a:p>
            <a:pPr algn="ctr"/>
            <a:r>
              <a:rPr lang="en-US" altLang="en-US" sz="3600" dirty="0">
                <a:latin typeface="Calibri" panose="020F0502020204030204" pitchFamily="34" charset="0"/>
              </a:rPr>
              <a:t>Making the Switch to Asthma-Friendlier Cleaning Products </a:t>
            </a:r>
            <a:r>
              <a:rPr lang="en-US" altLang="en-US" sz="2700" dirty="0">
                <a:latin typeface="Calibri" panose="020F0502020204030204" pitchFamily="34" charset="0"/>
              </a:rPr>
              <a:t>  — Oakland, CA</a:t>
            </a:r>
          </a:p>
        </p:txBody>
      </p:sp>
      <p:sp>
        <p:nvSpPr>
          <p:cNvPr id="4" name="Rectangle 3"/>
          <p:cNvSpPr/>
          <p:nvPr/>
        </p:nvSpPr>
        <p:spPr>
          <a:xfrm>
            <a:off x="0" y="6553200"/>
            <a:ext cx="9144000" cy="3048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endParaRPr>
          </a:p>
        </p:txBody>
      </p:sp>
      <p:sp>
        <p:nvSpPr>
          <p:cNvPr id="2" name="TextBox 1"/>
          <p:cNvSpPr txBox="1"/>
          <p:nvPr/>
        </p:nvSpPr>
        <p:spPr>
          <a:xfrm>
            <a:off x="228600" y="1998406"/>
            <a:ext cx="5867400" cy="4154984"/>
          </a:xfrm>
          <a:prstGeom prst="rect">
            <a:avLst/>
          </a:prstGeom>
          <a:noFill/>
        </p:spPr>
        <p:txBody>
          <a:bodyPr wrap="square" rtlCol="0">
            <a:spAutoFit/>
          </a:bodyPr>
          <a:lstStyle/>
          <a:p>
            <a:r>
              <a:rPr lang="en-US" b="1" dirty="0">
                <a:solidFill>
                  <a:srgbClr val="000000"/>
                </a:solidFill>
              </a:rPr>
              <a:t>Target population: </a:t>
            </a:r>
            <a:r>
              <a:rPr lang="en-US" dirty="0">
                <a:solidFill>
                  <a:srgbClr val="000000"/>
                </a:solidFill>
              </a:rPr>
              <a:t>Students and staff </a:t>
            </a:r>
            <a:endParaRPr lang="en-US" sz="1200" dirty="0">
              <a:solidFill>
                <a:srgbClr val="000000"/>
              </a:solidFill>
            </a:endParaRPr>
          </a:p>
          <a:p>
            <a:endParaRPr lang="en-US" sz="1200" dirty="0">
              <a:solidFill>
                <a:srgbClr val="000000"/>
              </a:solidFill>
            </a:endParaRPr>
          </a:p>
          <a:p>
            <a:r>
              <a:rPr lang="en-US" b="1" dirty="0">
                <a:solidFill>
                  <a:srgbClr val="000000"/>
                </a:solidFill>
              </a:rPr>
              <a:t>Inputs: </a:t>
            </a:r>
            <a:r>
              <a:rPr lang="en-US" dirty="0">
                <a:solidFill>
                  <a:srgbClr val="000000"/>
                </a:solidFill>
              </a:rPr>
              <a:t>Relationship building with custodial staff and administration; staff time to research and provide information</a:t>
            </a:r>
            <a:r>
              <a:rPr lang="en-US" sz="1200" dirty="0">
                <a:solidFill>
                  <a:srgbClr val="000000"/>
                </a:solidFill>
              </a:rPr>
              <a:t> </a:t>
            </a:r>
          </a:p>
          <a:p>
            <a:endParaRPr lang="en-US" sz="1200" dirty="0">
              <a:solidFill>
                <a:srgbClr val="000000"/>
              </a:solidFill>
            </a:endParaRPr>
          </a:p>
          <a:p>
            <a:r>
              <a:rPr lang="en-US" b="1" dirty="0">
                <a:solidFill>
                  <a:srgbClr val="000000"/>
                </a:solidFill>
              </a:rPr>
              <a:t>Activities: </a:t>
            </a:r>
            <a:r>
              <a:rPr lang="en-US" dirty="0">
                <a:solidFill>
                  <a:srgbClr val="000000"/>
                </a:solidFill>
              </a:rPr>
              <a:t>Worked with vendor to provide samples; worked with custodial staff to understand and overcome barriers</a:t>
            </a:r>
            <a:r>
              <a:rPr lang="en-US" sz="1200" dirty="0">
                <a:solidFill>
                  <a:srgbClr val="000000"/>
                </a:solidFill>
              </a:rPr>
              <a:t> </a:t>
            </a:r>
          </a:p>
          <a:p>
            <a:endParaRPr lang="en-US" sz="1200" dirty="0">
              <a:solidFill>
                <a:srgbClr val="000000"/>
              </a:solidFill>
            </a:endParaRPr>
          </a:p>
          <a:p>
            <a:r>
              <a:rPr lang="en-US" b="1" dirty="0">
                <a:solidFill>
                  <a:srgbClr val="000000"/>
                </a:solidFill>
              </a:rPr>
              <a:t>Outputs: </a:t>
            </a:r>
            <a:r>
              <a:rPr lang="en-US" dirty="0">
                <a:solidFill>
                  <a:srgbClr val="000000"/>
                </a:solidFill>
              </a:rPr>
              <a:t>Agreement by custodial staff to switch to asthma-friendlier products once they finish them</a:t>
            </a:r>
            <a:r>
              <a:rPr lang="en-US" sz="1200" dirty="0">
                <a:solidFill>
                  <a:srgbClr val="000000"/>
                </a:solidFill>
              </a:rPr>
              <a:t> </a:t>
            </a:r>
          </a:p>
          <a:p>
            <a:endParaRPr lang="en-US" sz="1200" dirty="0">
              <a:solidFill>
                <a:srgbClr val="000000"/>
              </a:solidFill>
            </a:endParaRPr>
          </a:p>
          <a:p>
            <a:r>
              <a:rPr lang="en-US" b="1" dirty="0">
                <a:solidFill>
                  <a:srgbClr val="000000"/>
                </a:solidFill>
              </a:rPr>
              <a:t>Outcomes: </a:t>
            </a:r>
            <a:r>
              <a:rPr lang="en-US" dirty="0">
                <a:solidFill>
                  <a:srgbClr val="000000"/>
                </a:solidFill>
              </a:rPr>
              <a:t>Reduction in triggers</a:t>
            </a:r>
          </a:p>
          <a:p>
            <a:r>
              <a:rPr lang="en-US" dirty="0">
                <a:solidFill>
                  <a:srgbClr val="000000"/>
                </a:solidFill>
              </a:rPr>
              <a:t>Reduction in asthma exacerbations </a:t>
            </a:r>
          </a:p>
        </p:txBody>
      </p:sp>
      <p:sp>
        <p:nvSpPr>
          <p:cNvPr id="8" name="Arrow: Right 7"/>
          <p:cNvSpPr/>
          <p:nvPr/>
        </p:nvSpPr>
        <p:spPr bwMode="auto">
          <a:xfrm>
            <a:off x="4206240" y="5586984"/>
            <a:ext cx="533400" cy="152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pitchFamily="1" charset="-128"/>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921" y="2133600"/>
            <a:ext cx="3116265" cy="420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7302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altLang="en-US" sz="3600" dirty="0">
                <a:latin typeface="Calibri" panose="020F0502020204030204" pitchFamily="34" charset="0"/>
              </a:rPr>
              <a:t>Components of the Value Proposition</a:t>
            </a:r>
          </a:p>
        </p:txBody>
      </p:sp>
      <p:sp>
        <p:nvSpPr>
          <p:cNvPr id="4099" name="Rectangle 3"/>
          <p:cNvSpPr>
            <a:spLocks noGrp="1" noChangeArrowheads="1"/>
          </p:cNvSpPr>
          <p:nvPr>
            <p:ph type="body" idx="1"/>
          </p:nvPr>
        </p:nvSpPr>
        <p:spPr/>
        <p:txBody>
          <a:bodyPr/>
          <a:lstStyle/>
          <a:p>
            <a:pPr marL="0" lvl="0" indent="0" eaLnBrk="1" fontAlgn="auto" hangingPunct="1">
              <a:spcAft>
                <a:spcPts val="0"/>
              </a:spcAft>
              <a:buNone/>
              <a:defRPr/>
            </a:pPr>
            <a:r>
              <a:rPr lang="en-US" sz="3200" b="0" u="sng" kern="1200" dirty="0">
                <a:solidFill>
                  <a:prstClr val="black"/>
                </a:solidFill>
                <a:latin typeface="Calibri"/>
              </a:rPr>
              <a:t>The bold goal for SBHCs is to</a:t>
            </a:r>
            <a:r>
              <a:rPr lang="en-US" sz="3200" b="0" kern="1200" dirty="0">
                <a:solidFill>
                  <a:prstClr val="black"/>
                </a:solidFill>
                <a:latin typeface="Calibri"/>
              </a:rPr>
              <a:t>—</a:t>
            </a:r>
          </a:p>
          <a:p>
            <a:pPr marL="0" lvl="0" indent="0" eaLnBrk="1" fontAlgn="auto" hangingPunct="1">
              <a:spcAft>
                <a:spcPts val="0"/>
              </a:spcAft>
              <a:buNone/>
              <a:defRPr/>
            </a:pPr>
            <a:r>
              <a:rPr lang="en-US" sz="3200" b="0" i="1" kern="1200" dirty="0">
                <a:solidFill>
                  <a:prstClr val="black"/>
                </a:solidFill>
                <a:latin typeface="Calibri"/>
              </a:rPr>
              <a:t>Improve asthma outcomes and support a healthy student population.</a:t>
            </a:r>
          </a:p>
          <a:p>
            <a:pPr marL="0" lvl="0" indent="0" eaLnBrk="1" fontAlgn="auto" hangingPunct="1">
              <a:spcAft>
                <a:spcPts val="0"/>
              </a:spcAft>
              <a:buNone/>
              <a:defRPr/>
            </a:pPr>
            <a:r>
              <a:rPr lang="en-US" sz="3200" b="0" u="sng" kern="1200" dirty="0">
                <a:solidFill>
                  <a:prstClr val="black"/>
                </a:solidFill>
                <a:latin typeface="Calibri"/>
              </a:rPr>
              <a:t>The bold goal for RAMP is to</a:t>
            </a:r>
            <a:r>
              <a:rPr lang="en-US" sz="3200" b="0" kern="1200" dirty="0">
                <a:solidFill>
                  <a:prstClr val="black"/>
                </a:solidFill>
                <a:latin typeface="Calibri"/>
              </a:rPr>
              <a:t>—</a:t>
            </a:r>
          </a:p>
          <a:p>
            <a:pPr marL="0" indent="0" eaLnBrk="1" fontAlgn="auto" hangingPunct="1">
              <a:spcAft>
                <a:spcPts val="0"/>
              </a:spcAft>
              <a:buNone/>
              <a:defRPr/>
            </a:pPr>
            <a:r>
              <a:rPr lang="en-US" sz="3200" b="0" i="1" kern="1200" dirty="0">
                <a:solidFill>
                  <a:prstClr val="black"/>
                </a:solidFill>
                <a:latin typeface="Calibri"/>
              </a:rPr>
              <a:t>Promote a comprehensive approach to reducing the burden of asthma among vulnerable populations.</a:t>
            </a:r>
          </a:p>
          <a:p>
            <a:pPr eaLnBrk="1" fontAlgn="auto" hangingPunct="1">
              <a:spcAft>
                <a:spcPts val="0"/>
              </a:spcAft>
              <a:defRPr/>
            </a:pPr>
            <a:endParaRPr lang="en-US" sz="3200" b="0" kern="1200" dirty="0">
              <a:solidFill>
                <a:prstClr val="black"/>
              </a:solidFill>
              <a:latin typeface="Calibri"/>
            </a:endParaRPr>
          </a:p>
          <a:p>
            <a:pPr marL="0" indent="0" eaLnBrk="1" hangingPunct="1">
              <a:buNone/>
            </a:pPr>
            <a:endParaRPr lang="en-US" altLang="en-US" dirty="0"/>
          </a:p>
        </p:txBody>
      </p:sp>
    </p:spTree>
    <p:extLst>
      <p:ext uri="{BB962C8B-B14F-4D97-AF65-F5344CB8AC3E}">
        <p14:creationId xmlns:p14="http://schemas.microsoft.com/office/powerpoint/2010/main" val="136608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altLang="en-US" sz="3600" dirty="0">
                <a:latin typeface="Calibri" panose="020F0502020204030204" pitchFamily="34" charset="0"/>
              </a:rPr>
              <a:t>Components of the Value Proposition</a:t>
            </a:r>
          </a:p>
        </p:txBody>
      </p:sp>
      <p:sp>
        <p:nvSpPr>
          <p:cNvPr id="4099" name="Rectangle 3"/>
          <p:cNvSpPr>
            <a:spLocks noGrp="1" noChangeArrowheads="1"/>
          </p:cNvSpPr>
          <p:nvPr>
            <p:ph type="body" idx="1"/>
          </p:nvPr>
        </p:nvSpPr>
        <p:spPr/>
        <p:txBody>
          <a:bodyPr/>
          <a:lstStyle/>
          <a:p>
            <a:pPr marL="0" lvl="0" indent="0" eaLnBrk="1" fontAlgn="auto" hangingPunct="1">
              <a:spcAft>
                <a:spcPts val="0"/>
              </a:spcAft>
              <a:buNone/>
              <a:defRPr/>
            </a:pPr>
            <a:r>
              <a:rPr lang="en-US" sz="3200" b="0" u="sng" kern="1200" dirty="0">
                <a:solidFill>
                  <a:prstClr val="black"/>
                </a:solidFill>
                <a:latin typeface="Calibri"/>
              </a:rPr>
              <a:t>Outcomes (short-term and intermediate)</a:t>
            </a:r>
          </a:p>
          <a:p>
            <a:pPr marL="0" indent="0" eaLnBrk="1" fontAlgn="auto" hangingPunct="1">
              <a:spcAft>
                <a:spcPts val="0"/>
              </a:spcAft>
              <a:buNone/>
              <a:defRPr/>
            </a:pPr>
            <a:r>
              <a:rPr lang="en-US" sz="2800" b="0" kern="1200" dirty="0">
                <a:solidFill>
                  <a:prstClr val="black"/>
                </a:solidFill>
                <a:latin typeface="Calibri"/>
              </a:rPr>
              <a:t>Reduced number of SBHC visits for asthma exacerbations</a:t>
            </a:r>
          </a:p>
          <a:p>
            <a:pPr marL="0" indent="0" eaLnBrk="1" fontAlgn="auto" hangingPunct="1">
              <a:spcAft>
                <a:spcPts val="0"/>
              </a:spcAft>
              <a:buNone/>
              <a:defRPr/>
            </a:pPr>
            <a:r>
              <a:rPr lang="en-US" sz="2800" b="0" kern="1200" dirty="0">
                <a:solidFill>
                  <a:prstClr val="black"/>
                </a:solidFill>
                <a:latin typeface="Calibri"/>
              </a:rPr>
              <a:t>Reduced number of school days missed</a:t>
            </a:r>
          </a:p>
          <a:p>
            <a:pPr marL="0" indent="0" eaLnBrk="1" fontAlgn="auto" hangingPunct="1">
              <a:spcAft>
                <a:spcPts val="0"/>
              </a:spcAft>
              <a:buNone/>
              <a:defRPr/>
            </a:pPr>
            <a:r>
              <a:rPr lang="en-US" sz="2800" b="0" kern="1200" dirty="0">
                <a:solidFill>
                  <a:prstClr val="black"/>
                </a:solidFill>
                <a:latin typeface="Calibri"/>
              </a:rPr>
              <a:t>Reduced number of IAQ-related complaints</a:t>
            </a:r>
            <a:endParaRPr lang="en-US" sz="1800" b="0" kern="1200" dirty="0">
              <a:solidFill>
                <a:prstClr val="black"/>
              </a:solidFill>
              <a:latin typeface="Calibri"/>
            </a:endParaRPr>
          </a:p>
          <a:p>
            <a:pPr marL="0" indent="0" eaLnBrk="1" hangingPunct="1">
              <a:buNone/>
            </a:pPr>
            <a:endParaRPr lang="en-US" altLang="en-US" sz="1600" b="0" dirty="0"/>
          </a:p>
          <a:p>
            <a:pPr marL="0" indent="0" eaLnBrk="1" hangingPunct="1">
              <a:buNone/>
            </a:pPr>
            <a:r>
              <a:rPr lang="en-US" altLang="en-US" b="0" i="1" dirty="0"/>
              <a:t>What data can you collect? </a:t>
            </a:r>
          </a:p>
          <a:p>
            <a:pPr marL="0" indent="0" eaLnBrk="1" hangingPunct="1">
              <a:buNone/>
            </a:pPr>
            <a:r>
              <a:rPr lang="en-US" altLang="en-US" b="0" i="1" dirty="0"/>
              <a:t>What data will be most compelling to your target audience? </a:t>
            </a:r>
          </a:p>
        </p:txBody>
      </p:sp>
    </p:spTree>
    <p:extLst>
      <p:ext uri="{BB962C8B-B14F-4D97-AF65-F5344CB8AC3E}">
        <p14:creationId xmlns:p14="http://schemas.microsoft.com/office/powerpoint/2010/main" val="1944444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altLang="en-US" sz="3600" dirty="0">
                <a:latin typeface="Calibri" panose="020F0502020204030204" pitchFamily="34" charset="0"/>
              </a:rPr>
              <a:t>Components of the Value Proposition</a:t>
            </a:r>
          </a:p>
        </p:txBody>
      </p:sp>
      <p:sp>
        <p:nvSpPr>
          <p:cNvPr id="4099" name="Rectangle 3"/>
          <p:cNvSpPr>
            <a:spLocks noGrp="1" noChangeArrowheads="1"/>
          </p:cNvSpPr>
          <p:nvPr>
            <p:ph type="body" idx="1"/>
          </p:nvPr>
        </p:nvSpPr>
        <p:spPr/>
        <p:txBody>
          <a:bodyPr/>
          <a:lstStyle/>
          <a:p>
            <a:pPr marL="0" lvl="0" indent="0" eaLnBrk="1" fontAlgn="auto" hangingPunct="1">
              <a:spcAft>
                <a:spcPts val="0"/>
              </a:spcAft>
              <a:buNone/>
              <a:defRPr/>
            </a:pPr>
            <a:r>
              <a:rPr lang="en-US" sz="3200" b="0" u="sng" kern="1200" dirty="0">
                <a:solidFill>
                  <a:prstClr val="black"/>
                </a:solidFill>
                <a:latin typeface="Calibri"/>
              </a:rPr>
              <a:t>Costs </a:t>
            </a:r>
          </a:p>
          <a:p>
            <a:pPr marL="0" indent="0" eaLnBrk="1" fontAlgn="auto" hangingPunct="1">
              <a:spcAft>
                <a:spcPts val="0"/>
              </a:spcAft>
              <a:buNone/>
              <a:defRPr/>
            </a:pPr>
            <a:r>
              <a:rPr lang="en-US" sz="2800" b="0" kern="1200" dirty="0">
                <a:solidFill>
                  <a:prstClr val="black"/>
                </a:solidFill>
                <a:latin typeface="Calibri"/>
              </a:rPr>
              <a:t>For the investment needed,</a:t>
            </a:r>
          </a:p>
          <a:p>
            <a:pPr marL="457200" indent="-457200" eaLnBrk="1" fontAlgn="auto" hangingPunct="1">
              <a:spcAft>
                <a:spcPts val="0"/>
              </a:spcAft>
              <a:defRPr/>
            </a:pPr>
            <a:r>
              <a:rPr lang="en-US" sz="2800" b="0" kern="1200" dirty="0">
                <a:solidFill>
                  <a:prstClr val="black"/>
                </a:solidFill>
                <a:latin typeface="Calibri"/>
              </a:rPr>
              <a:t>Estimate just like you would for a grant proposal (staff time, supplies, etc.).</a:t>
            </a:r>
          </a:p>
          <a:p>
            <a:pPr marL="0" indent="0" eaLnBrk="1" hangingPunct="1">
              <a:buNone/>
            </a:pPr>
            <a:endParaRPr lang="en-US" altLang="en-US" b="0" dirty="0"/>
          </a:p>
          <a:p>
            <a:pPr marL="0" indent="0" eaLnBrk="1" hangingPunct="1">
              <a:buNone/>
            </a:pPr>
            <a:r>
              <a:rPr lang="en-US" altLang="en-US" b="0" dirty="0"/>
              <a:t>For</a:t>
            </a:r>
            <a:r>
              <a:rPr lang="en-US" altLang="en-US" dirty="0"/>
              <a:t> </a:t>
            </a:r>
            <a:r>
              <a:rPr lang="en-US" altLang="en-US" b="0" dirty="0"/>
              <a:t>cost savings,</a:t>
            </a:r>
          </a:p>
          <a:p>
            <a:pPr eaLnBrk="1" hangingPunct="1"/>
            <a:r>
              <a:rPr lang="en-US" altLang="en-US" b="0" dirty="0"/>
              <a:t>Conduct a small pilot project.</a:t>
            </a:r>
          </a:p>
          <a:p>
            <a:pPr eaLnBrk="1" hangingPunct="1"/>
            <a:r>
              <a:rPr lang="en-US" altLang="en-US" b="0" dirty="0"/>
              <a:t>Extrapolate from existing data.</a:t>
            </a:r>
          </a:p>
        </p:txBody>
      </p:sp>
    </p:spTree>
    <p:extLst>
      <p:ext uri="{BB962C8B-B14F-4D97-AF65-F5344CB8AC3E}">
        <p14:creationId xmlns:p14="http://schemas.microsoft.com/office/powerpoint/2010/main" val="2698091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altLang="en-US" sz="3600" dirty="0">
                <a:latin typeface="Calibri" panose="020F0502020204030204" pitchFamily="34" charset="0"/>
              </a:rPr>
              <a:t>Example of a Completed </a:t>
            </a:r>
            <a:br>
              <a:rPr lang="en-US" altLang="en-US" sz="3600" dirty="0">
                <a:latin typeface="Calibri" panose="020F0502020204030204" pitchFamily="34" charset="0"/>
              </a:rPr>
            </a:br>
            <a:r>
              <a:rPr lang="en-US" altLang="en-US" sz="3600" dirty="0">
                <a:latin typeface="Calibri" panose="020F0502020204030204" pitchFamily="34" charset="0"/>
              </a:rPr>
              <a:t>Value Proposition</a:t>
            </a:r>
          </a:p>
        </p:txBody>
      </p:sp>
      <p:sp>
        <p:nvSpPr>
          <p:cNvPr id="4099" name="Rectangle 3"/>
          <p:cNvSpPr>
            <a:spLocks noGrp="1" noChangeArrowheads="1"/>
          </p:cNvSpPr>
          <p:nvPr>
            <p:ph type="body" idx="1"/>
          </p:nvPr>
        </p:nvSpPr>
        <p:spPr>
          <a:xfrm>
            <a:off x="533400" y="2438400"/>
            <a:ext cx="8229600" cy="4221162"/>
          </a:xfrm>
        </p:spPr>
        <p:txBody>
          <a:bodyPr/>
          <a:lstStyle/>
          <a:p>
            <a:pPr marL="0" lvl="0" indent="0" eaLnBrk="1" fontAlgn="auto" hangingPunct="1">
              <a:spcAft>
                <a:spcPts val="0"/>
              </a:spcAft>
              <a:buNone/>
              <a:defRPr/>
            </a:pPr>
            <a:r>
              <a:rPr lang="en-US" altLang="en-US" b="0" dirty="0"/>
              <a:t>The bold goal of my program focuses on improving asthma outcomes and supporting a healthy student and staff population. For $5,000 to support staff time, my program will result in a switch from regular cleaning products to asthma-friendlier cleaning products, which will lead to a 10% reduction in spending on cleaning products over the course of one year and a reduction in urgent care visits to the SBHC.</a:t>
            </a:r>
          </a:p>
          <a:p>
            <a:pPr marL="0" lvl="0" indent="0" eaLnBrk="1" fontAlgn="auto" hangingPunct="1">
              <a:spcAft>
                <a:spcPts val="0"/>
              </a:spcAft>
              <a:buNone/>
              <a:defRPr/>
            </a:pPr>
            <a:r>
              <a:rPr lang="en-US" altLang="en-US" b="0" dirty="0"/>
              <a:t> </a:t>
            </a:r>
          </a:p>
        </p:txBody>
      </p:sp>
    </p:spTree>
    <p:extLst>
      <p:ext uri="{BB962C8B-B14F-4D97-AF65-F5344CB8AC3E}">
        <p14:creationId xmlns:p14="http://schemas.microsoft.com/office/powerpoint/2010/main" val="766792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altLang="en-US" sz="3600" dirty="0">
                <a:latin typeface="Calibri" panose="020F0502020204030204" pitchFamily="34" charset="0"/>
              </a:rPr>
              <a:t>Next Steps</a:t>
            </a:r>
          </a:p>
        </p:txBody>
      </p:sp>
      <p:sp>
        <p:nvSpPr>
          <p:cNvPr id="4099" name="Rectangle 3"/>
          <p:cNvSpPr>
            <a:spLocks noGrp="1" noChangeArrowheads="1"/>
          </p:cNvSpPr>
          <p:nvPr>
            <p:ph type="body" idx="1"/>
          </p:nvPr>
        </p:nvSpPr>
        <p:spPr/>
        <p:txBody>
          <a:bodyPr/>
          <a:lstStyle/>
          <a:p>
            <a:pPr marL="0" lvl="0" indent="0" eaLnBrk="1" fontAlgn="auto" hangingPunct="1">
              <a:spcAft>
                <a:spcPts val="0"/>
              </a:spcAft>
              <a:buNone/>
              <a:defRPr/>
            </a:pPr>
            <a:r>
              <a:rPr lang="en-US" sz="3200" b="0" u="sng" kern="1200" dirty="0">
                <a:solidFill>
                  <a:prstClr val="black"/>
                </a:solidFill>
                <a:latin typeface="Calibri"/>
              </a:rPr>
              <a:t>For the SBHCs</a:t>
            </a:r>
          </a:p>
          <a:p>
            <a:pPr marL="0" lvl="0" indent="0" eaLnBrk="1" fontAlgn="auto" hangingPunct="1">
              <a:spcAft>
                <a:spcPts val="0"/>
              </a:spcAft>
              <a:buNone/>
              <a:defRPr/>
            </a:pPr>
            <a:r>
              <a:rPr lang="en-US" sz="3200" b="0" kern="1200" dirty="0">
                <a:solidFill>
                  <a:prstClr val="black"/>
                </a:solidFill>
                <a:latin typeface="Calibri"/>
              </a:rPr>
              <a:t>Many are currently developing plans to expand or continue their work.</a:t>
            </a:r>
            <a:r>
              <a:rPr lang="en-US" sz="1800" b="0" kern="1200" dirty="0">
                <a:solidFill>
                  <a:prstClr val="black"/>
                </a:solidFill>
                <a:latin typeface="Calibri"/>
              </a:rPr>
              <a:t> </a:t>
            </a:r>
            <a:endParaRPr lang="en-US" sz="1600" b="0" kern="1200" dirty="0">
              <a:solidFill>
                <a:prstClr val="black"/>
              </a:solidFill>
              <a:latin typeface="Calibri"/>
            </a:endParaRPr>
          </a:p>
          <a:p>
            <a:pPr marL="0" indent="0" eaLnBrk="1" hangingPunct="1">
              <a:buNone/>
            </a:pPr>
            <a:endParaRPr lang="en-US" altLang="en-US" sz="1400" b="0" dirty="0"/>
          </a:p>
          <a:p>
            <a:pPr marL="0" indent="0" eaLnBrk="1" hangingPunct="1">
              <a:buNone/>
            </a:pPr>
            <a:r>
              <a:rPr lang="en-US" altLang="en-US" sz="3200" b="0" u="sng" kern="1200" dirty="0">
                <a:solidFill>
                  <a:prstClr val="black"/>
                </a:solidFill>
                <a:latin typeface="Calibri"/>
              </a:rPr>
              <a:t>For RAMP </a:t>
            </a:r>
          </a:p>
          <a:p>
            <a:pPr marL="0" indent="0" eaLnBrk="1" hangingPunct="1">
              <a:buNone/>
            </a:pPr>
            <a:r>
              <a:rPr lang="en-US" altLang="en-US" sz="3200" b="0" kern="1200" dirty="0">
                <a:solidFill>
                  <a:prstClr val="black"/>
                </a:solidFill>
                <a:latin typeface="Calibri"/>
              </a:rPr>
              <a:t>We will be developing case studies to share as models and are seeking financial support to expand this work. </a:t>
            </a:r>
          </a:p>
        </p:txBody>
      </p:sp>
    </p:spTree>
    <p:extLst>
      <p:ext uri="{BB962C8B-B14F-4D97-AF65-F5344CB8AC3E}">
        <p14:creationId xmlns:p14="http://schemas.microsoft.com/office/powerpoint/2010/main" val="414142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5800" y="3702244"/>
            <a:ext cx="7696200" cy="3485570"/>
          </a:xfrm>
          <a:prstGeom prst="rect">
            <a:avLst/>
          </a:prstGeom>
          <a:noFill/>
        </p:spPr>
        <p:txBody>
          <a:bodyPr wrap="square" numCol="2" rtlCol="0">
            <a:spAutoFit/>
          </a:bodyPr>
          <a:lstStyle/>
          <a:p>
            <a:pPr marL="800100" lvl="1" indent="-342900">
              <a:spcBef>
                <a:spcPts val="300"/>
              </a:spcBef>
              <a:buFont typeface="+mj-lt"/>
              <a:buAutoNum type="arabicPeriod"/>
            </a:pPr>
            <a:r>
              <a:rPr lang="en-US" dirty="0"/>
              <a:t>Creating Healthy Indoor Environments in Schools</a:t>
            </a:r>
          </a:p>
          <a:p>
            <a:pPr marL="800100" lvl="1" indent="-342900">
              <a:spcBef>
                <a:spcPts val="300"/>
              </a:spcBef>
              <a:buFont typeface="+mj-lt"/>
              <a:buAutoNum type="arabicPeriod"/>
            </a:pPr>
            <a:r>
              <a:rPr lang="en-US" dirty="0"/>
              <a:t>Making the Case</a:t>
            </a:r>
          </a:p>
          <a:p>
            <a:pPr marL="800100" lvl="1" indent="-342900">
              <a:spcBef>
                <a:spcPts val="300"/>
              </a:spcBef>
              <a:buFont typeface="+mj-lt"/>
              <a:buAutoNum type="arabicPeriod"/>
            </a:pPr>
            <a:r>
              <a:rPr lang="en-US" dirty="0"/>
              <a:t>HVAC Systems</a:t>
            </a:r>
          </a:p>
          <a:p>
            <a:pPr marL="800100" lvl="1" indent="-342900">
              <a:spcBef>
                <a:spcPts val="300"/>
              </a:spcBef>
              <a:buFont typeface="+mj-lt"/>
              <a:buAutoNum type="arabicPeriod"/>
            </a:pPr>
            <a:r>
              <a:rPr lang="en-US" dirty="0"/>
              <a:t>Moisture and Mold</a:t>
            </a:r>
          </a:p>
          <a:p>
            <a:pPr marL="800100" lvl="1" indent="-342900">
              <a:spcBef>
                <a:spcPts val="300"/>
              </a:spcBef>
              <a:buFont typeface="+mj-lt"/>
              <a:buAutoNum type="arabicPeriod"/>
            </a:pPr>
            <a:r>
              <a:rPr lang="en-US" dirty="0"/>
              <a:t>Energy Efficiency and IAQ</a:t>
            </a:r>
          </a:p>
          <a:p>
            <a:pPr marL="800100" lvl="1" indent="-342900">
              <a:spcBef>
                <a:spcPts val="300"/>
              </a:spcBef>
              <a:buFont typeface="+mj-lt"/>
              <a:buAutoNum type="arabicPeriod"/>
            </a:pPr>
            <a:endParaRPr lang="en-US" dirty="0"/>
          </a:p>
          <a:p>
            <a:pPr marL="800100" lvl="1" indent="-342900">
              <a:spcBef>
                <a:spcPts val="300"/>
              </a:spcBef>
              <a:buFont typeface="+mj-lt"/>
              <a:buAutoNum type="arabicPeriod"/>
            </a:pPr>
            <a:endParaRPr lang="en-US" dirty="0"/>
          </a:p>
          <a:p>
            <a:pPr marL="800100" lvl="1" indent="-342900">
              <a:spcBef>
                <a:spcPts val="300"/>
              </a:spcBef>
              <a:buFont typeface="+mj-lt"/>
              <a:buAutoNum type="arabicPeriod"/>
            </a:pPr>
            <a:endParaRPr lang="en-US" dirty="0"/>
          </a:p>
          <a:p>
            <a:pPr marL="800100" lvl="1" indent="-342900">
              <a:spcBef>
                <a:spcPts val="300"/>
              </a:spcBef>
              <a:buFont typeface="+mj-lt"/>
              <a:buAutoNum type="arabicPeriod"/>
            </a:pPr>
            <a:endParaRPr lang="en-US" dirty="0"/>
          </a:p>
          <a:p>
            <a:pPr marL="800100" lvl="1" indent="-342900">
              <a:spcBef>
                <a:spcPts val="300"/>
              </a:spcBef>
              <a:buFont typeface="+mj-lt"/>
              <a:buAutoNum type="arabicPeriod"/>
            </a:pPr>
            <a:endParaRPr lang="en-US" dirty="0"/>
          </a:p>
          <a:p>
            <a:pPr marL="800100" lvl="1" indent="-342900">
              <a:spcBef>
                <a:spcPts val="300"/>
              </a:spcBef>
              <a:buFont typeface="+mj-lt"/>
              <a:buAutoNum type="arabicPeriod"/>
            </a:pPr>
            <a:r>
              <a:rPr lang="en-US" dirty="0"/>
              <a:t>Integrated Pest Management</a:t>
            </a:r>
          </a:p>
          <a:p>
            <a:pPr marL="800100" lvl="1" indent="-342900">
              <a:spcBef>
                <a:spcPts val="300"/>
              </a:spcBef>
              <a:buFont typeface="+mj-lt"/>
              <a:buAutoNum type="arabicPeriod"/>
            </a:pPr>
            <a:r>
              <a:rPr lang="en-US" dirty="0"/>
              <a:t>Asthma Management</a:t>
            </a:r>
          </a:p>
          <a:p>
            <a:pPr marL="800100" lvl="1" indent="-342900">
              <a:spcBef>
                <a:spcPts val="300"/>
              </a:spcBef>
              <a:buFont typeface="+mj-lt"/>
              <a:buAutoNum type="arabicPeriod"/>
            </a:pPr>
            <a:r>
              <a:rPr lang="en-US" dirty="0"/>
              <a:t>Cleaning and Maintenance</a:t>
            </a:r>
          </a:p>
          <a:p>
            <a:pPr marL="800100" lvl="1" indent="-342900">
              <a:spcBef>
                <a:spcPts val="300"/>
              </a:spcBef>
              <a:buFont typeface="+mj-lt"/>
              <a:buAutoNum type="arabicPeriod"/>
            </a:pPr>
            <a:r>
              <a:rPr lang="en-US" dirty="0"/>
              <a:t>Materials Selection</a:t>
            </a:r>
          </a:p>
          <a:p>
            <a:pPr marL="800100" lvl="1" indent="-452438">
              <a:spcBef>
                <a:spcPts val="300"/>
              </a:spcBef>
              <a:buFont typeface="+mj-lt"/>
              <a:buAutoNum type="arabicPeriod"/>
            </a:pPr>
            <a:r>
              <a:rPr lang="en-US" dirty="0"/>
              <a:t>Source Control</a:t>
            </a:r>
            <a:endParaRPr lang="en-US" sz="1000" dirty="0">
              <a:solidFill>
                <a:srgbClr val="003300"/>
              </a:solidFill>
            </a:endParaRPr>
          </a:p>
        </p:txBody>
      </p:sp>
      <p:sp>
        <p:nvSpPr>
          <p:cNvPr id="10" name="TextBox 9"/>
          <p:cNvSpPr txBox="1"/>
          <p:nvPr/>
        </p:nvSpPr>
        <p:spPr>
          <a:xfrm>
            <a:off x="1219200" y="6019800"/>
            <a:ext cx="7772400" cy="338554"/>
          </a:xfrm>
          <a:prstGeom prst="rect">
            <a:avLst/>
          </a:prstGeom>
          <a:noFill/>
        </p:spPr>
        <p:txBody>
          <a:bodyPr wrap="square" rtlCol="0">
            <a:spAutoFit/>
          </a:bodyPr>
          <a:lstStyle/>
          <a:p>
            <a:pPr marL="0" lvl="1" indent="0">
              <a:buNone/>
            </a:pPr>
            <a:r>
              <a:rPr lang="en-US" sz="1600" dirty="0">
                <a:hlinkClick r:id="rId3"/>
              </a:rPr>
              <a:t>www.epa.gov/iaq-schools/indoor-air-quality-schools-master-class-webinar-series</a:t>
            </a:r>
            <a:r>
              <a:rPr lang="en-US" sz="1600" dirty="0"/>
              <a:t> </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666" t="9972" r="5000" b="9972"/>
          <a:stretch/>
        </p:blipFill>
        <p:spPr>
          <a:xfrm>
            <a:off x="2130933" y="165488"/>
            <a:ext cx="4805934" cy="2176272"/>
          </a:xfrm>
          <a:prstGeom prst="rect">
            <a:avLst/>
          </a:prstGeom>
        </p:spPr>
      </p:pic>
      <p:sp>
        <p:nvSpPr>
          <p:cNvPr id="3" name="Content Placeholder 2"/>
          <p:cNvSpPr>
            <a:spLocks noGrp="1"/>
          </p:cNvSpPr>
          <p:nvPr>
            <p:ph idx="4294967295"/>
          </p:nvPr>
        </p:nvSpPr>
        <p:spPr>
          <a:xfrm>
            <a:off x="152400" y="2483044"/>
            <a:ext cx="8458200" cy="1219200"/>
          </a:xfrm>
        </p:spPr>
        <p:txBody>
          <a:bodyPr/>
          <a:lstStyle/>
          <a:p>
            <a:pPr marL="0" lvl="0" indent="0">
              <a:buNone/>
            </a:pPr>
            <a:r>
              <a:rPr lang="en-US" sz="2000" dirty="0"/>
              <a:t>These 10 technical Web-based trainings are designed to build the capacity of school district staff across the country to start, improve or sustain an IAQ management program.</a:t>
            </a:r>
          </a:p>
          <a:p>
            <a:pPr marL="0" lvl="0" indent="0">
              <a:buNone/>
            </a:pPr>
            <a:endParaRPr lang="en-US" sz="1000" dirty="0"/>
          </a:p>
          <a:p>
            <a:pPr lvl="1">
              <a:buNone/>
            </a:pPr>
            <a:endParaRPr lang="en-US" sz="2000" dirty="0"/>
          </a:p>
        </p:txBody>
      </p:sp>
    </p:spTree>
    <p:extLst>
      <p:ext uri="{BB962C8B-B14F-4D97-AF65-F5344CB8AC3E}">
        <p14:creationId xmlns:p14="http://schemas.microsoft.com/office/powerpoint/2010/main" val="177250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2032" y="1973673"/>
            <a:ext cx="9143999" cy="139694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b="1" kern="0" dirty="0">
                <a:solidFill>
                  <a:srgbClr val="0070C0"/>
                </a:solidFill>
              </a:rPr>
              <a:t>Diane Rhodes</a:t>
            </a:r>
          </a:p>
        </p:txBody>
      </p:sp>
      <p:pic>
        <p:nvPicPr>
          <p:cNvPr id="7" name="Picture 6"/>
          <p:cNvPicPr>
            <a:picLocks noChangeAspect="1"/>
          </p:cNvPicPr>
          <p:nvPr/>
        </p:nvPicPr>
        <p:blipFill>
          <a:blip r:embed="rId3"/>
          <a:stretch>
            <a:fillRect/>
          </a:stretch>
        </p:blipFill>
        <p:spPr>
          <a:xfrm>
            <a:off x="0" y="5705475"/>
            <a:ext cx="9144000" cy="1152525"/>
          </a:xfrm>
          <a:prstGeom prst="rect">
            <a:avLst/>
          </a:prstGeom>
        </p:spPr>
      </p:pic>
      <p:sp>
        <p:nvSpPr>
          <p:cNvPr id="8" name="Title 1"/>
          <p:cNvSpPr>
            <a:spLocks noGrp="1"/>
          </p:cNvSpPr>
          <p:nvPr>
            <p:ph type="ctrTitle"/>
          </p:nvPr>
        </p:nvSpPr>
        <p:spPr>
          <a:xfrm>
            <a:off x="685800" y="3382341"/>
            <a:ext cx="8001000" cy="1470025"/>
          </a:xfrm>
        </p:spPr>
        <p:txBody>
          <a:bodyPr/>
          <a:lstStyle/>
          <a:p>
            <a:r>
              <a:rPr lang="en-US" sz="3200" kern="1200" dirty="0">
                <a:solidFill>
                  <a:schemeClr val="bg1">
                    <a:lumMod val="50000"/>
                  </a:schemeClr>
                </a:solidFill>
                <a:latin typeface="Arial" charset="0"/>
                <a:ea typeface="+mn-ea"/>
                <a:cs typeface="Arial" charset="0"/>
              </a:rPr>
              <a:t>Assistant </a:t>
            </a:r>
            <a:r>
              <a:rPr lang="en-US" sz="3200" kern="1200" dirty="0">
                <a:solidFill>
                  <a:schemeClr val="bg1">
                    <a:lumMod val="50000"/>
                  </a:schemeClr>
                </a:solidFill>
                <a:latin typeface="Arial" charset="0"/>
                <a:cs typeface="Arial" charset="0"/>
              </a:rPr>
              <a:t>Director, </a:t>
            </a:r>
            <a:br>
              <a:rPr lang="en-US" sz="3200" kern="1200" dirty="0">
                <a:solidFill>
                  <a:schemeClr val="bg1">
                    <a:lumMod val="50000"/>
                  </a:schemeClr>
                </a:solidFill>
                <a:latin typeface="Arial" charset="0"/>
                <a:cs typeface="Arial" charset="0"/>
              </a:rPr>
            </a:br>
            <a:r>
              <a:rPr lang="en-US" sz="3200" kern="1200" dirty="0">
                <a:solidFill>
                  <a:schemeClr val="bg1">
                    <a:lumMod val="50000"/>
                  </a:schemeClr>
                </a:solidFill>
                <a:latin typeface="Arial" charset="0"/>
                <a:cs typeface="Arial" charset="0"/>
              </a:rPr>
              <a:t>Health Services</a:t>
            </a:r>
            <a:br>
              <a:rPr lang="en-US" sz="3200" kern="1200" dirty="0">
                <a:solidFill>
                  <a:schemeClr val="bg1">
                    <a:lumMod val="50000"/>
                  </a:schemeClr>
                </a:solidFill>
                <a:latin typeface="Arial" charset="0"/>
                <a:cs typeface="Arial" charset="0"/>
              </a:rPr>
            </a:br>
            <a:r>
              <a:rPr lang="en-US" sz="3200" kern="1200" dirty="0">
                <a:solidFill>
                  <a:schemeClr val="bg1">
                    <a:lumMod val="50000"/>
                  </a:schemeClr>
                </a:solidFill>
                <a:latin typeface="Arial" charset="0"/>
                <a:ea typeface="+mn-ea"/>
                <a:cs typeface="Arial" charset="0"/>
              </a:rPr>
              <a:t/>
            </a:r>
            <a:br>
              <a:rPr lang="en-US" sz="3200" kern="1200" dirty="0">
                <a:solidFill>
                  <a:schemeClr val="bg1">
                    <a:lumMod val="50000"/>
                  </a:schemeClr>
                </a:solidFill>
                <a:latin typeface="Arial" charset="0"/>
                <a:ea typeface="+mn-ea"/>
                <a:cs typeface="Arial" charset="0"/>
              </a:rPr>
            </a:br>
            <a:r>
              <a:rPr lang="en-US" sz="3200" kern="1200" dirty="0">
                <a:solidFill>
                  <a:schemeClr val="bg1">
                    <a:lumMod val="50000"/>
                  </a:schemeClr>
                </a:solidFill>
                <a:latin typeface="Arial" charset="0"/>
                <a:ea typeface="+mn-ea"/>
                <a:cs typeface="Arial" charset="0"/>
              </a:rPr>
              <a:t>North East Independent School District, TX </a:t>
            </a:r>
            <a:br>
              <a:rPr lang="en-US" sz="3200" kern="1200" dirty="0">
                <a:solidFill>
                  <a:schemeClr val="bg1">
                    <a:lumMod val="50000"/>
                  </a:schemeClr>
                </a:solidFill>
                <a:latin typeface="Arial" charset="0"/>
                <a:ea typeface="+mn-ea"/>
                <a:cs typeface="Arial" charset="0"/>
              </a:rPr>
            </a:br>
            <a:endParaRPr lang="en-US" sz="3200" kern="1200" dirty="0">
              <a:solidFill>
                <a:schemeClr val="bg1">
                  <a:lumMod val="50000"/>
                </a:schemeClr>
              </a:solidFill>
              <a:latin typeface="Arial" charset="0"/>
              <a:ea typeface="+mn-ea"/>
              <a:cs typeface="Arial"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371600"/>
            <a:ext cx="1771650" cy="2667000"/>
          </a:xfrm>
          <a:prstGeom prst="rect">
            <a:avLst/>
          </a:prstGeom>
          <a:effectLst>
            <a:softEdge rad="127000"/>
          </a:effectLst>
        </p:spPr>
      </p:pic>
    </p:spTree>
    <p:extLst>
      <p:ext uri="{BB962C8B-B14F-4D97-AF65-F5344CB8AC3E}">
        <p14:creationId xmlns:p14="http://schemas.microsoft.com/office/powerpoint/2010/main" val="1663954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5"/>
          <p:cNvSpPr>
            <a:spLocks noGrp="1"/>
          </p:cNvSpPr>
          <p:nvPr>
            <p:ph type="ctrTitle"/>
          </p:nvPr>
        </p:nvSpPr>
        <p:spPr>
          <a:xfrm>
            <a:off x="1124526" y="267227"/>
            <a:ext cx="6858000" cy="1260872"/>
          </a:xfrm>
        </p:spPr>
        <p:txBody>
          <a:bodyPr>
            <a:normAutofit fontScale="90000"/>
          </a:bodyPr>
          <a:lstStyle/>
          <a:p>
            <a:r>
              <a:rPr lang="en-US" b="1" dirty="0">
                <a:solidFill>
                  <a:srgbClr val="0070C0"/>
                </a:solidFill>
              </a:rPr>
              <a:t>NEISD Asthma Awareness Education Program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82" y="267226"/>
            <a:ext cx="1172746" cy="1152925"/>
          </a:xfrm>
          <a:prstGeom prst="rect">
            <a:avLst/>
          </a:prstGeom>
        </p:spPr>
      </p:pic>
      <p:sp>
        <p:nvSpPr>
          <p:cNvPr id="9" name="Subtitle 8"/>
          <p:cNvSpPr>
            <a:spLocks noGrp="1"/>
          </p:cNvSpPr>
          <p:nvPr>
            <p:ph type="subTitle" idx="1"/>
          </p:nvPr>
        </p:nvSpPr>
        <p:spPr>
          <a:xfrm>
            <a:off x="291015" y="2057400"/>
            <a:ext cx="8770503" cy="3603228"/>
          </a:xfrm>
        </p:spPr>
        <p:txBody>
          <a:bodyPr>
            <a:normAutofit lnSpcReduction="10000"/>
          </a:bodyPr>
          <a:lstStyle/>
          <a:p>
            <a:pPr algn="l"/>
            <a:r>
              <a:rPr lang="en-US" sz="2400" dirty="0"/>
              <a:t>North East Independent School District</a:t>
            </a:r>
          </a:p>
          <a:p>
            <a:pPr marL="342892" indent="-342892" algn="l">
              <a:buFont typeface="Arial" panose="020B0604020202020204" pitchFamily="34" charset="0"/>
              <a:buChar char="•"/>
            </a:pPr>
            <a:r>
              <a:rPr lang="en-US" sz="2000" dirty="0"/>
              <a:t>A large urban school district in San Antonio, Texas </a:t>
            </a:r>
          </a:p>
          <a:p>
            <a:pPr marL="342892" indent="-342892" algn="l">
              <a:buFont typeface="Arial" panose="020B0604020202020204" pitchFamily="34" charset="0"/>
              <a:buChar char="•"/>
            </a:pPr>
            <a:r>
              <a:rPr lang="en-US" sz="2000" dirty="0"/>
              <a:t>67,770 students (pre K–12); 9,300 employees</a:t>
            </a:r>
          </a:p>
          <a:p>
            <a:pPr marL="342892" indent="-342892" algn="l">
              <a:buFont typeface="Arial" panose="020B0604020202020204" pitchFamily="34" charset="0"/>
              <a:buChar char="•"/>
            </a:pPr>
            <a:r>
              <a:rPr lang="en-US" sz="2000" dirty="0"/>
              <a:t>67 traditional campuses, 14 magnet programs </a:t>
            </a:r>
          </a:p>
          <a:p>
            <a:pPr marL="342892" indent="-342892" algn="l">
              <a:buFont typeface="Arial" panose="020B0604020202020204" pitchFamily="34" charset="0"/>
              <a:buChar char="•"/>
            </a:pPr>
            <a:r>
              <a:rPr lang="en-US" sz="2000" dirty="0"/>
              <a:t>Registered Nurse (RN) for every campus.  </a:t>
            </a:r>
          </a:p>
          <a:p>
            <a:pPr marL="342892" indent="-342892" algn="l">
              <a:buFont typeface="Arial" panose="020B0604020202020204" pitchFamily="34" charset="0"/>
              <a:buChar char="•"/>
            </a:pPr>
            <a:r>
              <a:rPr lang="en-US" sz="2000" dirty="0"/>
              <a:t>8,320 students with asthma (12% of student population) </a:t>
            </a:r>
          </a:p>
          <a:p>
            <a:pPr marL="342892" indent="-342892" algn="l">
              <a:buFont typeface="Arial" panose="020B0604020202020204" pitchFamily="34" charset="0"/>
              <a:buChar char="•"/>
            </a:pPr>
            <a:r>
              <a:rPr lang="en-US" sz="2000" dirty="0"/>
              <a:t>1 Registered Respiratory Therapist (RRT), Certified as Asthma Educator (AE-C)</a:t>
            </a:r>
          </a:p>
          <a:p>
            <a:pPr marL="342892" indent="-342892" algn="l">
              <a:lnSpc>
                <a:spcPct val="110000"/>
              </a:lnSpc>
              <a:spcAft>
                <a:spcPts val="450"/>
              </a:spcAft>
              <a:buFont typeface="Arial" panose="020B0604020202020204" pitchFamily="34" charset="0"/>
              <a:buChar char="•"/>
            </a:pPr>
            <a:r>
              <a:rPr lang="en-US" sz="2000" dirty="0"/>
              <a:t>Program created in 2006 utilizing a four-component approach to Asthma Disease Management (National Heart, Lung, and Blood Institute’s </a:t>
            </a:r>
            <a:br>
              <a:rPr lang="en-US" sz="2000" dirty="0"/>
            </a:br>
            <a:r>
              <a:rPr lang="en-US" sz="2000" dirty="0"/>
              <a:t>Expert Panel Report 3)</a:t>
            </a:r>
          </a:p>
          <a:p>
            <a:pPr marL="257168" indent="-257168" algn="l">
              <a:buFont typeface="Arial" panose="020B0604020202020204" pitchFamily="34" charset="0"/>
              <a:buChar char="•"/>
            </a:pP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7696199" y="148360"/>
            <a:ext cx="1338074" cy="1271792"/>
          </a:xfrm>
          <a:prstGeom prst="rect">
            <a:avLst/>
          </a:prstGeom>
          <a:noFill/>
          <a:ln w="9525">
            <a:noFill/>
            <a:miter lim="800000"/>
            <a:headEnd/>
            <a:tailEnd/>
          </a:ln>
          <a:effectLst/>
        </p:spPr>
      </p:pic>
    </p:spTree>
    <p:extLst>
      <p:ext uri="{BB962C8B-B14F-4D97-AF65-F5344CB8AC3E}">
        <p14:creationId xmlns:p14="http://schemas.microsoft.com/office/powerpoint/2010/main" val="1752959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90600" y="457200"/>
            <a:ext cx="7517638" cy="5372753"/>
          </a:xfrm>
          <a:prstGeom prst="rect">
            <a:avLst/>
          </a:prstGeom>
        </p:spPr>
        <p:txBody>
          <a:bodyPr wrap="square">
            <a:spAutoFit/>
          </a:bodyPr>
          <a:lstStyle/>
          <a:p>
            <a:pPr marL="0" indent="0" algn="ctr">
              <a:lnSpc>
                <a:spcPct val="115000"/>
              </a:lnSpc>
              <a:buNone/>
            </a:pPr>
            <a:r>
              <a:rPr lang="en-US" sz="3600" b="1" dirty="0">
                <a:solidFill>
                  <a:srgbClr val="0070C0"/>
                </a:solidFill>
                <a:latin typeface="+mj-lt"/>
                <a:ea typeface="+mj-ea"/>
                <a:cs typeface="+mj-cs"/>
              </a:rPr>
              <a:t>MISSION STATEMENT</a:t>
            </a:r>
          </a:p>
          <a:p>
            <a:pPr marL="0" indent="0" algn="ctr">
              <a:lnSpc>
                <a:spcPct val="115000"/>
              </a:lnSpc>
              <a:spcBef>
                <a:spcPts val="0"/>
              </a:spcBef>
              <a:spcAft>
                <a:spcPts val="750"/>
              </a:spcAft>
              <a:buNone/>
            </a:pPr>
            <a:r>
              <a:rPr lang="en-US" sz="3600" b="1" dirty="0">
                <a:solidFill>
                  <a:srgbClr val="0070C0"/>
                </a:solidFill>
                <a:latin typeface="+mj-lt"/>
                <a:ea typeface="+mj-ea"/>
                <a:cs typeface="+mj-cs"/>
              </a:rPr>
              <a:t>Asthma Awareness Education Program</a:t>
            </a:r>
          </a:p>
          <a:p>
            <a:pPr marL="0" indent="0">
              <a:lnSpc>
                <a:spcPct val="115000"/>
              </a:lnSpc>
              <a:spcAft>
                <a:spcPts val="750"/>
              </a:spcAft>
              <a:buNone/>
            </a:pPr>
            <a:r>
              <a:rPr lang="en-US" sz="2000" i="1" dirty="0">
                <a:latin typeface="Calibri" panose="020F0502020204030204" pitchFamily="34" charset="0"/>
                <a:ea typeface="Calibri" panose="020F0502020204030204" pitchFamily="34" charset="0"/>
                <a:cs typeface="Times New Roman" panose="02020603050405020304" pitchFamily="18" charset="0"/>
              </a:rPr>
              <a:t>The Asthma Awareness Education Program will address the needs of students and staff by creating asthma friendly environments and by providing technical and educational resources for the students and staff on air quality and asthma disease management. </a:t>
            </a:r>
          </a:p>
          <a:p>
            <a:pPr marL="0" indent="0">
              <a:lnSpc>
                <a:spcPct val="115000"/>
              </a:lnSpc>
              <a:spcAft>
                <a:spcPts val="750"/>
              </a:spcAft>
              <a:buNone/>
            </a:pPr>
            <a:r>
              <a:rPr lang="en-US" sz="2000" i="1" dirty="0">
                <a:latin typeface="Calibri" panose="020F0502020204030204" pitchFamily="34" charset="0"/>
                <a:ea typeface="Calibri" panose="020F0502020204030204" pitchFamily="34" charset="0"/>
                <a:cs typeface="Times New Roman" panose="02020603050405020304" pitchFamily="18" charset="0"/>
              </a:rPr>
              <a:t>Our commitment to classroom indoor air quality and asthma management education results in higher student/staff productivity and attendance, which benefits the district with increased student performance, lower health care costs and increased state funding.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750"/>
              </a:spcAft>
              <a:buNone/>
            </a:pPr>
            <a:r>
              <a:rPr lang="en-US" sz="2000" i="1" dirty="0">
                <a:latin typeface="Calibri" panose="020F0502020204030204" pitchFamily="34" charset="0"/>
                <a:ea typeface="Calibri" panose="020F0502020204030204" pitchFamily="34" charset="0"/>
                <a:cs typeface="Times New Roman" panose="02020603050405020304" pitchFamily="18" charset="0"/>
              </a:rPr>
              <a:t>Healthier children learn better.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6617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160020" y="964467"/>
            <a:ext cx="8372687" cy="5543569"/>
          </a:xfrm>
          <a:prstGeom prst="rect">
            <a:avLst/>
          </a:prstGeom>
          <a:solidFill>
            <a:schemeClr val="bg1"/>
          </a:solidFill>
        </p:spPr>
        <p:txBody>
          <a:bodyPr wrap="square" rtlCol="0">
            <a:spAutoFit/>
          </a:bodyPr>
          <a:lstStyle/>
          <a:p>
            <a:pPr marL="0" indent="0">
              <a:lnSpc>
                <a:spcPct val="100000"/>
              </a:lnSpc>
              <a:spcBef>
                <a:spcPts val="0"/>
              </a:spcBef>
              <a:spcAft>
                <a:spcPts val="450"/>
              </a:spcAft>
              <a:buNone/>
            </a:pPr>
            <a:r>
              <a:rPr lang="en-US" sz="2200" b="1" i="1" dirty="0"/>
              <a:t>BOLD GOAL</a:t>
            </a:r>
            <a:r>
              <a:rPr lang="en-US" sz="2200" i="1" dirty="0"/>
              <a:t>: My program focuses on creating healthy learning environments for all students, including reducing asthma triggers, through comprehensive indoor air quality and asthma management. </a:t>
            </a:r>
          </a:p>
          <a:p>
            <a:pPr marL="0" indent="0">
              <a:lnSpc>
                <a:spcPct val="100000"/>
              </a:lnSpc>
              <a:spcBef>
                <a:spcPts val="0"/>
              </a:spcBef>
              <a:spcAft>
                <a:spcPts val="450"/>
              </a:spcAft>
              <a:buNone/>
            </a:pPr>
            <a:endParaRPr lang="en-US" sz="2200" i="1" dirty="0"/>
          </a:p>
          <a:p>
            <a:pPr marL="0" indent="0">
              <a:lnSpc>
                <a:spcPct val="100000"/>
              </a:lnSpc>
              <a:spcBef>
                <a:spcPts val="0"/>
              </a:spcBef>
              <a:spcAft>
                <a:spcPts val="450"/>
              </a:spcAft>
              <a:buNone/>
            </a:pPr>
            <a:endParaRPr lang="en-US" sz="1800" i="1" dirty="0"/>
          </a:p>
          <a:p>
            <a:pPr marL="0" indent="0">
              <a:lnSpc>
                <a:spcPct val="100000"/>
              </a:lnSpc>
              <a:spcBef>
                <a:spcPts val="450"/>
              </a:spcBef>
              <a:spcAft>
                <a:spcPts val="450"/>
              </a:spcAft>
              <a:buNone/>
            </a:pPr>
            <a:endParaRPr lang="en-US" sz="1800"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i="1" dirty="0"/>
          </a:p>
          <a:p>
            <a:pPr marL="0" indent="0">
              <a:buNone/>
            </a:pPr>
            <a:endParaRPr lang="en-US" sz="1800" b="1" i="1" dirty="0"/>
          </a:p>
          <a:p>
            <a:pPr marL="0" indent="0">
              <a:buNone/>
            </a:pPr>
            <a:r>
              <a:rPr lang="en-US" sz="2200" b="1" i="1" dirty="0"/>
              <a:t>Healthy Children Learn Better.</a:t>
            </a:r>
            <a:endParaRPr lang="en-US" sz="2200" b="1" dirty="0"/>
          </a:p>
        </p:txBody>
      </p:sp>
      <p:sp>
        <p:nvSpPr>
          <p:cNvPr id="2" name="Title 1"/>
          <p:cNvSpPr>
            <a:spLocks noGrp="1"/>
          </p:cNvSpPr>
          <p:nvPr>
            <p:ph type="title"/>
          </p:nvPr>
        </p:nvSpPr>
        <p:spPr>
          <a:xfrm>
            <a:off x="998219" y="232287"/>
            <a:ext cx="6850381" cy="708290"/>
          </a:xfrm>
        </p:spPr>
        <p:txBody>
          <a:bodyPr>
            <a:normAutofit/>
          </a:bodyPr>
          <a:lstStyle/>
          <a:p>
            <a:r>
              <a:rPr lang="en-US" b="1" cap="all" dirty="0">
                <a:solidFill>
                  <a:srgbClr val="0070C0"/>
                </a:solidFill>
              </a:rPr>
              <a:t>Value </a:t>
            </a:r>
            <a:r>
              <a:rPr lang="en-US" b="1" cap="all" dirty="0" err="1">
                <a:solidFill>
                  <a:srgbClr val="0070C0"/>
                </a:solidFill>
              </a:rPr>
              <a:t>Propo$ition</a:t>
            </a:r>
            <a:r>
              <a:rPr lang="en-US" b="1" cap="all" dirty="0">
                <a:solidFill>
                  <a:srgbClr val="0070C0"/>
                </a:solidFill>
              </a:rPr>
              <a:t>: </a:t>
            </a:r>
            <a:r>
              <a:rPr lang="en-US" b="1" dirty="0">
                <a:solidFill>
                  <a:srgbClr val="0070C0"/>
                </a:solidFill>
              </a:rPr>
              <a:t> Asthma Program</a:t>
            </a:r>
          </a:p>
        </p:txBody>
      </p:sp>
      <p:pic>
        <p:nvPicPr>
          <p:cNvPr id="5" name="Picture 4"/>
          <p:cNvPicPr>
            <a:picLocks noChangeAspect="1"/>
          </p:cNvPicPr>
          <p:nvPr/>
        </p:nvPicPr>
        <p:blipFill rotWithShape="1">
          <a:blip r:embed="rId3"/>
          <a:srcRect l="10650" t="39511" r="75550" b="21022"/>
          <a:stretch/>
        </p:blipFill>
        <p:spPr>
          <a:xfrm>
            <a:off x="5989320" y="2210745"/>
            <a:ext cx="3154680" cy="2537460"/>
          </a:xfrm>
          <a:prstGeom prst="rect">
            <a:avLst/>
          </a:prstGeom>
          <a:effectLst>
            <a:softEdge rad="101600"/>
          </a:effectLst>
        </p:spPr>
      </p:pic>
      <p:sp>
        <p:nvSpPr>
          <p:cNvPr id="6" name="TextBox 5"/>
          <p:cNvSpPr txBox="1"/>
          <p:nvPr/>
        </p:nvSpPr>
        <p:spPr>
          <a:xfrm>
            <a:off x="160020" y="2210745"/>
            <a:ext cx="8526781" cy="3747180"/>
          </a:xfrm>
          <a:prstGeom prst="rect">
            <a:avLst/>
          </a:prstGeom>
          <a:noFill/>
        </p:spPr>
        <p:txBody>
          <a:bodyPr wrap="square" rtlCol="0">
            <a:spAutoFit/>
          </a:bodyPr>
          <a:lstStyle/>
          <a:p>
            <a:pPr>
              <a:spcAft>
                <a:spcPts val="450"/>
              </a:spcAft>
            </a:pPr>
            <a:r>
              <a:rPr lang="en-US" sz="2000" i="1" dirty="0">
                <a:solidFill>
                  <a:prstClr val="black"/>
                </a:solidFill>
              </a:rPr>
              <a:t>In the first year and for an input cost of $63,000, the program will </a:t>
            </a:r>
          </a:p>
          <a:p>
            <a:pPr>
              <a:spcAft>
                <a:spcPts val="450"/>
              </a:spcAft>
            </a:pPr>
            <a:r>
              <a:rPr lang="en-US" sz="2000" i="1" dirty="0">
                <a:solidFill>
                  <a:prstClr val="black"/>
                </a:solidFill>
              </a:rPr>
              <a:t>reduce the </a:t>
            </a:r>
            <a:r>
              <a:rPr lang="en-US" sz="2000" b="1" i="1" dirty="0">
                <a:solidFill>
                  <a:prstClr val="black"/>
                </a:solidFill>
              </a:rPr>
              <a:t>annual average number of school days missed </a:t>
            </a:r>
            <a:r>
              <a:rPr lang="en-US" sz="2000" i="1" dirty="0">
                <a:solidFill>
                  <a:prstClr val="black"/>
                </a:solidFill>
              </a:rPr>
              <a:t>by </a:t>
            </a:r>
          </a:p>
          <a:p>
            <a:pPr>
              <a:spcAft>
                <a:spcPts val="450"/>
              </a:spcAft>
            </a:pPr>
            <a:r>
              <a:rPr lang="en-US" sz="2000" i="1" dirty="0">
                <a:solidFill>
                  <a:prstClr val="black"/>
                </a:solidFill>
              </a:rPr>
              <a:t>students with asthma from 8 to 7. This cumulative effect of </a:t>
            </a:r>
          </a:p>
          <a:p>
            <a:pPr>
              <a:spcAft>
                <a:spcPts val="450"/>
              </a:spcAft>
            </a:pPr>
            <a:r>
              <a:rPr lang="en-US" sz="2000" i="1" dirty="0">
                <a:solidFill>
                  <a:prstClr val="black"/>
                </a:solidFill>
              </a:rPr>
              <a:t>a one-day reduction in absenteeism by over 8,000 students </a:t>
            </a:r>
          </a:p>
          <a:p>
            <a:pPr>
              <a:spcAft>
                <a:spcPts val="450"/>
              </a:spcAft>
            </a:pPr>
            <a:r>
              <a:rPr lang="en-US" sz="2000" i="1" dirty="0">
                <a:solidFill>
                  <a:prstClr val="black"/>
                </a:solidFill>
              </a:rPr>
              <a:t>with asthma will generate </a:t>
            </a:r>
            <a:r>
              <a:rPr lang="en-US" sz="2000" b="1" i="1" dirty="0">
                <a:solidFill>
                  <a:prstClr val="black"/>
                </a:solidFill>
              </a:rPr>
              <a:t>$267,552 in state revenue for </a:t>
            </a:r>
          </a:p>
          <a:p>
            <a:pPr>
              <a:spcAft>
                <a:spcPts val="450"/>
              </a:spcAft>
            </a:pPr>
            <a:r>
              <a:rPr lang="en-US" sz="2000" i="1" dirty="0">
                <a:solidFill>
                  <a:prstClr val="black"/>
                </a:solidFill>
              </a:rPr>
              <a:t>North East Independent School District. Within 5 years we will </a:t>
            </a:r>
          </a:p>
          <a:p>
            <a:pPr>
              <a:spcAft>
                <a:spcPts val="450"/>
              </a:spcAft>
            </a:pPr>
            <a:r>
              <a:rPr lang="en-US" sz="2000" i="1" dirty="0">
                <a:solidFill>
                  <a:prstClr val="black"/>
                </a:solidFill>
              </a:rPr>
              <a:t>change the culture; </a:t>
            </a:r>
            <a:r>
              <a:rPr lang="en-US" sz="2000" b="1" i="1" dirty="0">
                <a:solidFill>
                  <a:prstClr val="black"/>
                </a:solidFill>
              </a:rPr>
              <a:t>reduce absenteeism </a:t>
            </a:r>
            <a:r>
              <a:rPr lang="en-US" sz="2000" i="1" dirty="0">
                <a:solidFill>
                  <a:prstClr val="black"/>
                </a:solidFill>
              </a:rPr>
              <a:t>due to asthma by </a:t>
            </a:r>
          </a:p>
          <a:p>
            <a:pPr>
              <a:spcAft>
                <a:spcPts val="450"/>
              </a:spcAft>
            </a:pPr>
            <a:r>
              <a:rPr lang="en-US" sz="2000" i="1" dirty="0">
                <a:solidFill>
                  <a:prstClr val="black"/>
                </a:solidFill>
              </a:rPr>
              <a:t>50 percent, generating $1 million in </a:t>
            </a:r>
            <a:r>
              <a:rPr lang="en-US" sz="2000" b="1" i="1" dirty="0">
                <a:solidFill>
                  <a:prstClr val="black"/>
                </a:solidFill>
              </a:rPr>
              <a:t>revenue gains </a:t>
            </a:r>
            <a:r>
              <a:rPr lang="en-US" sz="2000" i="1" dirty="0">
                <a:solidFill>
                  <a:prstClr val="black"/>
                </a:solidFill>
              </a:rPr>
              <a:t>each year; and will decrease </a:t>
            </a:r>
          </a:p>
          <a:p>
            <a:pPr>
              <a:spcAft>
                <a:spcPts val="450"/>
              </a:spcAft>
            </a:pPr>
            <a:r>
              <a:rPr lang="en-US" sz="2000" i="1" dirty="0">
                <a:solidFill>
                  <a:prstClr val="black"/>
                </a:solidFill>
              </a:rPr>
              <a:t>the amount of lost </a:t>
            </a:r>
            <a:r>
              <a:rPr lang="en-US" sz="2000" b="1" i="1" dirty="0">
                <a:solidFill>
                  <a:prstClr val="black"/>
                </a:solidFill>
              </a:rPr>
              <a:t>academic instruction time </a:t>
            </a:r>
            <a:r>
              <a:rPr lang="en-US" sz="2000" i="1" dirty="0">
                <a:solidFill>
                  <a:prstClr val="black"/>
                </a:solidFill>
              </a:rPr>
              <a:t>due to asthma symptoms; </a:t>
            </a:r>
          </a:p>
          <a:p>
            <a:pPr>
              <a:spcAft>
                <a:spcPts val="450"/>
              </a:spcAft>
            </a:pPr>
            <a:r>
              <a:rPr lang="en-US" sz="2000" i="1" dirty="0">
                <a:solidFill>
                  <a:prstClr val="black"/>
                </a:solidFill>
              </a:rPr>
              <a:t>ensuring students with asthma may </a:t>
            </a:r>
            <a:r>
              <a:rPr lang="en-US" sz="2000" b="1" i="1" dirty="0">
                <a:solidFill>
                  <a:prstClr val="black"/>
                </a:solidFill>
              </a:rPr>
              <a:t>achieve their full academic potential</a:t>
            </a:r>
            <a:r>
              <a:rPr lang="en-US" sz="2000" i="1" dirty="0">
                <a:solidFill>
                  <a:prstClr val="black"/>
                </a:solidFill>
              </a:rPr>
              <a:t>. </a:t>
            </a:r>
          </a:p>
        </p:txBody>
      </p:sp>
      <p:sp>
        <p:nvSpPr>
          <p:cNvPr id="7" name="TextBox 6"/>
          <p:cNvSpPr txBox="1"/>
          <p:nvPr/>
        </p:nvSpPr>
        <p:spPr>
          <a:xfrm>
            <a:off x="8153401" y="2362200"/>
            <a:ext cx="878384" cy="830997"/>
          </a:xfrm>
          <a:prstGeom prst="rect">
            <a:avLst/>
          </a:prstGeom>
          <a:noFill/>
        </p:spPr>
        <p:txBody>
          <a:bodyPr wrap="square" rtlCol="0">
            <a:spAutoFit/>
          </a:bodyPr>
          <a:lstStyle/>
          <a:p>
            <a:pPr algn="ctr"/>
            <a:r>
              <a:rPr lang="en-US" sz="1600" b="1" dirty="0">
                <a:solidFill>
                  <a:prstClr val="black"/>
                </a:solidFill>
              </a:rPr>
              <a:t>Costs of doing nothing</a:t>
            </a:r>
          </a:p>
        </p:txBody>
      </p:sp>
    </p:spTree>
    <p:extLst>
      <p:ext uri="{BB962C8B-B14F-4D97-AF65-F5344CB8AC3E}">
        <p14:creationId xmlns:p14="http://schemas.microsoft.com/office/powerpoint/2010/main" val="2105455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rot="10800000">
            <a:off x="2362200" y="3505200"/>
            <a:ext cx="4495800" cy="2286000"/>
          </a:xfrm>
          <a:prstGeom prst="round2SameRect">
            <a:avLst/>
          </a:prstGeom>
          <a:solidFill>
            <a:schemeClr val="accent3">
              <a:lumMod val="60000"/>
              <a:lumOff val="40000"/>
              <a:alpha val="56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latin typeface="Calibri"/>
            </a:endParaRPr>
          </a:p>
        </p:txBody>
      </p:sp>
      <p:sp>
        <p:nvSpPr>
          <p:cNvPr id="9" name="Round Same Side Corner Rectangle 8"/>
          <p:cNvSpPr/>
          <p:nvPr/>
        </p:nvSpPr>
        <p:spPr>
          <a:xfrm>
            <a:off x="2345385" y="999241"/>
            <a:ext cx="4495800" cy="2362200"/>
          </a:xfrm>
          <a:prstGeom prst="round2SameRect">
            <a:avLst/>
          </a:prstGeom>
          <a:solidFill>
            <a:schemeClr val="accent1">
              <a:lumMod val="20000"/>
              <a:lumOff val="8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latin typeface="Calibri"/>
            </a:endParaRPr>
          </a:p>
        </p:txBody>
      </p:sp>
      <p:graphicFrame>
        <p:nvGraphicFramePr>
          <p:cNvPr id="14" name="Diagram 13"/>
          <p:cNvGraphicFramePr/>
          <p:nvPr>
            <p:extLst>
              <p:ext uri="{D42A27DB-BD31-4B8C-83A1-F6EECF244321}">
                <p14:modId xmlns:p14="http://schemas.microsoft.com/office/powerpoint/2010/main" val="3365530236"/>
              </p:ext>
            </p:extLst>
          </p:nvPr>
        </p:nvGraphicFramePr>
        <p:xfrm>
          <a:off x="54426" y="323167"/>
          <a:ext cx="9067803" cy="6295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26"/>
          <p:cNvGrpSpPr/>
          <p:nvPr/>
        </p:nvGrpSpPr>
        <p:grpSpPr>
          <a:xfrm>
            <a:off x="4714380" y="3472052"/>
            <a:ext cx="2075688" cy="2075688"/>
            <a:chOff x="4648429" y="3048107"/>
            <a:chExt cx="2075688" cy="2075688"/>
          </a:xfrm>
        </p:grpSpPr>
        <p:sp>
          <p:nvSpPr>
            <p:cNvPr id="28" name="Pie 27"/>
            <p:cNvSpPr/>
            <p:nvPr/>
          </p:nvSpPr>
          <p:spPr>
            <a:xfrm rot="10800000">
              <a:off x="4648429" y="3048107"/>
              <a:ext cx="2075688" cy="2075688"/>
            </a:xfrm>
            <a:prstGeom prst="pieWedge">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2">
                <a:hueOff val="3121013"/>
                <a:satOff val="-3893"/>
                <a:lumOff val="915"/>
                <a:alphaOff val="0"/>
              </a:schemeClr>
            </a:effectRef>
            <a:fontRef idx="minor">
              <a:schemeClr val="lt1"/>
            </a:fontRef>
          </p:style>
        </p:sp>
        <p:sp>
          <p:nvSpPr>
            <p:cNvPr id="29" name="Pie 4"/>
            <p:cNvSpPr/>
            <p:nvPr/>
          </p:nvSpPr>
          <p:spPr>
            <a:xfrm rot="21600000">
              <a:off x="4648429" y="3124307"/>
              <a:ext cx="1435506" cy="13814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080">
                <a:lnSpc>
                  <a:spcPct val="90000"/>
                </a:lnSpc>
                <a:spcBef>
                  <a:spcPct val="0"/>
                </a:spcBef>
                <a:spcAft>
                  <a:spcPct val="35000"/>
                </a:spcAft>
              </a:pPr>
              <a:r>
                <a:rPr lang="en-US" dirty="0">
                  <a:solidFill>
                    <a:prstClr val="black"/>
                  </a:solidFill>
                  <a:latin typeface="Calibri"/>
                </a:rPr>
                <a:t>Education</a:t>
              </a:r>
            </a:p>
          </p:txBody>
        </p:sp>
      </p:grpSp>
      <p:grpSp>
        <p:nvGrpSpPr>
          <p:cNvPr id="3" name="Group 23"/>
          <p:cNvGrpSpPr/>
          <p:nvPr/>
        </p:nvGrpSpPr>
        <p:grpSpPr>
          <a:xfrm>
            <a:off x="2575209" y="3449548"/>
            <a:ext cx="2078996" cy="2075688"/>
            <a:chOff x="2498306" y="3050040"/>
            <a:chExt cx="2078996" cy="2055357"/>
          </a:xfrm>
        </p:grpSpPr>
        <p:sp>
          <p:nvSpPr>
            <p:cNvPr id="25" name="Pie 24"/>
            <p:cNvSpPr/>
            <p:nvPr/>
          </p:nvSpPr>
          <p:spPr>
            <a:xfrm rot="16200000">
              <a:off x="2510126" y="3038221"/>
              <a:ext cx="2055356" cy="2078995"/>
            </a:xfrm>
            <a:prstGeom prst="pieWedge">
              <a:avLst/>
            </a:prstGeom>
            <a:solidFill>
              <a:schemeClr val="accent2">
                <a:lumMod val="60000"/>
                <a:lumOff val="40000"/>
              </a:schemeClr>
            </a:solidFill>
            <a:ln>
              <a:solidFill>
                <a:schemeClr val="bg1"/>
              </a:solidFill>
            </a:ln>
          </p:spPr>
          <p:style>
            <a:lnRef idx="2">
              <a:scrgbClr r="0" g="0" b="0"/>
            </a:lnRef>
            <a:fillRef idx="1">
              <a:scrgbClr r="0" g="0" b="0"/>
            </a:fillRef>
            <a:effectRef idx="0">
              <a:schemeClr val="accent2">
                <a:hueOff val="4681519"/>
                <a:satOff val="-5839"/>
                <a:lumOff val="1373"/>
                <a:alphaOff val="0"/>
              </a:schemeClr>
            </a:effectRef>
            <a:fontRef idx="minor">
              <a:schemeClr val="lt1"/>
            </a:fontRef>
          </p:style>
        </p:sp>
        <p:sp>
          <p:nvSpPr>
            <p:cNvPr id="26" name="Pie 4"/>
            <p:cNvSpPr/>
            <p:nvPr/>
          </p:nvSpPr>
          <p:spPr>
            <a:xfrm rot="21600000">
              <a:off x="3107229" y="3050040"/>
              <a:ext cx="1470073" cy="14533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080">
                <a:lnSpc>
                  <a:spcPct val="90000"/>
                </a:lnSpc>
                <a:spcBef>
                  <a:spcPct val="0"/>
                </a:spcBef>
                <a:spcAft>
                  <a:spcPct val="35000"/>
                </a:spcAft>
              </a:pPr>
              <a:r>
                <a:rPr lang="en-US" dirty="0">
                  <a:solidFill>
                    <a:prstClr val="black"/>
                  </a:solidFill>
                  <a:latin typeface="Calibri"/>
                </a:rPr>
                <a:t>Environment</a:t>
              </a:r>
            </a:p>
          </p:txBody>
        </p:sp>
      </p:grpSp>
      <p:grpSp>
        <p:nvGrpSpPr>
          <p:cNvPr id="4" name="Group 20"/>
          <p:cNvGrpSpPr/>
          <p:nvPr/>
        </p:nvGrpSpPr>
        <p:grpSpPr>
          <a:xfrm>
            <a:off x="4703303" y="1351075"/>
            <a:ext cx="2075688" cy="2079316"/>
            <a:chOff x="4648416" y="984415"/>
            <a:chExt cx="2059096" cy="2079316"/>
          </a:xfrm>
        </p:grpSpPr>
        <p:sp>
          <p:nvSpPr>
            <p:cNvPr id="22" name="Pie 21"/>
            <p:cNvSpPr/>
            <p:nvPr/>
          </p:nvSpPr>
          <p:spPr>
            <a:xfrm rot="5400000">
              <a:off x="4638306" y="994525"/>
              <a:ext cx="2079315" cy="2059096"/>
            </a:xfrm>
            <a:prstGeom prst="pieWedge">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2">
                <a:hueOff val="1560506"/>
                <a:satOff val="-1946"/>
                <a:lumOff val="458"/>
                <a:alphaOff val="0"/>
              </a:schemeClr>
            </a:effectRef>
            <a:fontRef idx="minor">
              <a:schemeClr val="lt1"/>
            </a:fontRef>
          </p:style>
        </p:sp>
        <p:sp>
          <p:nvSpPr>
            <p:cNvPr id="23" name="Pie 4"/>
            <p:cNvSpPr/>
            <p:nvPr/>
          </p:nvSpPr>
          <p:spPr>
            <a:xfrm>
              <a:off x="4648416" y="1593435"/>
              <a:ext cx="1456002" cy="14702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080">
                <a:lnSpc>
                  <a:spcPct val="90000"/>
                </a:lnSpc>
                <a:spcBef>
                  <a:spcPct val="0"/>
                </a:spcBef>
                <a:spcAft>
                  <a:spcPct val="35000"/>
                </a:spcAft>
              </a:pPr>
              <a:r>
                <a:rPr lang="en-US" dirty="0">
                  <a:solidFill>
                    <a:prstClr val="black"/>
                  </a:solidFill>
                  <a:latin typeface="Calibri"/>
                </a:rPr>
                <a:t>Medication &amp; Tools</a:t>
              </a:r>
            </a:p>
          </p:txBody>
        </p:sp>
      </p:grpSp>
      <p:grpSp>
        <p:nvGrpSpPr>
          <p:cNvPr id="5" name="Group 17"/>
          <p:cNvGrpSpPr/>
          <p:nvPr/>
        </p:nvGrpSpPr>
        <p:grpSpPr>
          <a:xfrm>
            <a:off x="2575213" y="1392406"/>
            <a:ext cx="2078995" cy="2079263"/>
            <a:chOff x="2514600" y="990612"/>
            <a:chExt cx="2078995" cy="2079262"/>
          </a:xfrm>
        </p:grpSpPr>
        <p:sp>
          <p:nvSpPr>
            <p:cNvPr id="19" name="Pie 18"/>
            <p:cNvSpPr/>
            <p:nvPr/>
          </p:nvSpPr>
          <p:spPr>
            <a:xfrm>
              <a:off x="2514600" y="990612"/>
              <a:ext cx="2078995" cy="2079262"/>
            </a:xfrm>
            <a:prstGeom prst="pieWedge">
              <a:avLst/>
            </a:prstGeom>
            <a:solidFill>
              <a:srgbClr val="FFFF9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0" name="Pie 4"/>
            <p:cNvSpPr/>
            <p:nvPr/>
          </p:nvSpPr>
          <p:spPr>
            <a:xfrm>
              <a:off x="3123525" y="1599612"/>
              <a:ext cx="1470070" cy="1470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algn="ctr" defTabSz="800080">
                <a:lnSpc>
                  <a:spcPct val="90000"/>
                </a:lnSpc>
                <a:spcBef>
                  <a:spcPct val="0"/>
                </a:spcBef>
                <a:spcAft>
                  <a:spcPct val="35000"/>
                </a:spcAft>
              </a:pPr>
              <a:r>
                <a:rPr lang="en-US" dirty="0">
                  <a:solidFill>
                    <a:prstClr val="black"/>
                  </a:solidFill>
                  <a:latin typeface="Calibri"/>
                </a:rPr>
                <a:t>Awareness</a:t>
              </a:r>
            </a:p>
          </p:txBody>
        </p:sp>
      </p:grpSp>
      <p:sp>
        <p:nvSpPr>
          <p:cNvPr id="6" name="Oval 5"/>
          <p:cNvSpPr/>
          <p:nvPr/>
        </p:nvSpPr>
        <p:spPr>
          <a:xfrm>
            <a:off x="3752847" y="3086046"/>
            <a:ext cx="1790700" cy="763243"/>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black"/>
                </a:solidFill>
                <a:latin typeface="Calibri"/>
              </a:rPr>
              <a:t>Asthma Control</a:t>
            </a:r>
          </a:p>
        </p:txBody>
      </p:sp>
      <p:sp>
        <p:nvSpPr>
          <p:cNvPr id="11" name="TextBox 10"/>
          <p:cNvSpPr txBox="1"/>
          <p:nvPr/>
        </p:nvSpPr>
        <p:spPr>
          <a:xfrm>
            <a:off x="337093" y="3441913"/>
            <a:ext cx="2107116" cy="553998"/>
          </a:xfrm>
          <a:prstGeom prst="rect">
            <a:avLst/>
          </a:prstGeom>
          <a:noFill/>
          <a:ln>
            <a:noFill/>
          </a:ln>
        </p:spPr>
        <p:txBody>
          <a:bodyPr wrap="square" rtlCol="0">
            <a:spAutoFit/>
          </a:bodyPr>
          <a:lstStyle/>
          <a:p>
            <a:r>
              <a:rPr lang="en-US" sz="1500" i="1" dirty="0">
                <a:solidFill>
                  <a:prstClr val="black"/>
                </a:solidFill>
                <a:latin typeface="Calibri"/>
              </a:rPr>
              <a:t>Assess culture; reduce environmental risks:</a:t>
            </a:r>
          </a:p>
        </p:txBody>
      </p:sp>
      <p:sp>
        <p:nvSpPr>
          <p:cNvPr id="12" name="TextBox 11"/>
          <p:cNvSpPr txBox="1"/>
          <p:nvPr/>
        </p:nvSpPr>
        <p:spPr>
          <a:xfrm>
            <a:off x="7027416" y="3449550"/>
            <a:ext cx="2141131" cy="1015663"/>
          </a:xfrm>
          <a:prstGeom prst="rect">
            <a:avLst/>
          </a:prstGeom>
          <a:noFill/>
          <a:ln>
            <a:noFill/>
          </a:ln>
        </p:spPr>
        <p:txBody>
          <a:bodyPr wrap="square" lIns="91440" rIns="0" rtlCol="0">
            <a:spAutoFit/>
          </a:bodyPr>
          <a:lstStyle/>
          <a:p>
            <a:r>
              <a:rPr lang="en-US" sz="1500" i="1" dirty="0">
                <a:solidFill>
                  <a:prstClr val="black"/>
                </a:solidFill>
                <a:latin typeface="Calibri"/>
              </a:rPr>
              <a:t>Identify gaps; provide </a:t>
            </a:r>
          </a:p>
          <a:p>
            <a:r>
              <a:rPr lang="en-US" sz="1500" i="1" dirty="0">
                <a:solidFill>
                  <a:prstClr val="black"/>
                </a:solidFill>
                <a:latin typeface="Calibri"/>
              </a:rPr>
              <a:t>disease management </a:t>
            </a:r>
          </a:p>
          <a:p>
            <a:r>
              <a:rPr lang="en-US" sz="1500" i="1" dirty="0">
                <a:solidFill>
                  <a:prstClr val="black"/>
                </a:solidFill>
                <a:latin typeface="Calibri"/>
              </a:rPr>
              <a:t>strategies to stakeholders</a:t>
            </a:r>
          </a:p>
          <a:p>
            <a:r>
              <a:rPr lang="en-US" sz="1500" i="1" dirty="0">
                <a:solidFill>
                  <a:prstClr val="black"/>
                </a:solidFill>
                <a:latin typeface="Calibri"/>
              </a:rPr>
              <a:t>to improve quality of life:</a:t>
            </a:r>
          </a:p>
        </p:txBody>
      </p:sp>
      <p:sp>
        <p:nvSpPr>
          <p:cNvPr id="13" name="TextBox 12"/>
          <p:cNvSpPr txBox="1"/>
          <p:nvPr/>
        </p:nvSpPr>
        <p:spPr>
          <a:xfrm>
            <a:off x="7027414" y="265501"/>
            <a:ext cx="2015515" cy="784830"/>
          </a:xfrm>
          <a:prstGeom prst="rect">
            <a:avLst/>
          </a:prstGeom>
          <a:noFill/>
          <a:ln>
            <a:noFill/>
          </a:ln>
        </p:spPr>
        <p:txBody>
          <a:bodyPr wrap="square" rtlCol="0">
            <a:spAutoFit/>
          </a:bodyPr>
          <a:lstStyle/>
          <a:p>
            <a:r>
              <a:rPr lang="en-US" sz="1500" i="1" dirty="0">
                <a:solidFill>
                  <a:prstClr val="black"/>
                </a:solidFill>
                <a:latin typeface="Calibri"/>
              </a:rPr>
              <a:t>Provide tools/resources to reduce health care barriers:</a:t>
            </a:r>
          </a:p>
        </p:txBody>
      </p:sp>
      <p:sp>
        <p:nvSpPr>
          <p:cNvPr id="15" name="TextBox 14"/>
          <p:cNvSpPr txBox="1"/>
          <p:nvPr/>
        </p:nvSpPr>
        <p:spPr>
          <a:xfrm>
            <a:off x="330204" y="265502"/>
            <a:ext cx="2167583" cy="1015663"/>
          </a:xfrm>
          <a:prstGeom prst="rect">
            <a:avLst/>
          </a:prstGeom>
          <a:noFill/>
          <a:ln>
            <a:noFill/>
          </a:ln>
        </p:spPr>
        <p:txBody>
          <a:bodyPr wrap="square" rtlCol="0">
            <a:spAutoFit/>
          </a:bodyPr>
          <a:lstStyle/>
          <a:p>
            <a:r>
              <a:rPr lang="en-US" sz="1500" i="1" dirty="0">
                <a:solidFill>
                  <a:prstClr val="black"/>
                </a:solidFill>
                <a:latin typeface="Calibri"/>
              </a:rPr>
              <a:t>Bring an understanding of prevalence and assess needs to improve processes district wide:</a:t>
            </a:r>
          </a:p>
        </p:txBody>
      </p:sp>
      <p:sp>
        <p:nvSpPr>
          <p:cNvPr id="16" name="TextBox 15"/>
          <p:cNvSpPr txBox="1"/>
          <p:nvPr/>
        </p:nvSpPr>
        <p:spPr>
          <a:xfrm>
            <a:off x="4019368" y="981477"/>
            <a:ext cx="1114408" cy="307777"/>
          </a:xfrm>
          <a:prstGeom prst="rect">
            <a:avLst/>
          </a:prstGeom>
          <a:noFill/>
        </p:spPr>
        <p:txBody>
          <a:bodyPr wrap="none" rtlCol="0">
            <a:spAutoFit/>
          </a:bodyPr>
          <a:lstStyle/>
          <a:p>
            <a:r>
              <a:rPr lang="en-US" sz="1400" dirty="0">
                <a:latin typeface="Calibri"/>
              </a:rPr>
              <a:t>O r g a n i z e</a:t>
            </a:r>
          </a:p>
        </p:txBody>
      </p:sp>
      <p:sp>
        <p:nvSpPr>
          <p:cNvPr id="19459" name="Text Box 11"/>
          <p:cNvSpPr txBox="1">
            <a:spLocks noChangeArrowheads="1"/>
          </p:cNvSpPr>
          <p:nvPr/>
        </p:nvSpPr>
        <p:spPr bwMode="auto">
          <a:xfrm>
            <a:off x="3775487" y="5934675"/>
            <a:ext cx="1722073" cy="830997"/>
          </a:xfrm>
          <a:prstGeom prst="rect">
            <a:avLst/>
          </a:prstGeom>
          <a:noFill/>
          <a:ln w="9525">
            <a:noFill/>
            <a:miter lim="800000"/>
            <a:headEnd/>
            <a:tailEnd/>
          </a:ln>
        </p:spPr>
        <p:txBody>
          <a:bodyPr wrap="none">
            <a:spAutoFit/>
          </a:bodyPr>
          <a:lstStyle/>
          <a:p>
            <a:pPr algn="ctr"/>
            <a:r>
              <a:rPr lang="en-US" sz="1600" b="1" i="1" dirty="0">
                <a:solidFill>
                  <a:prstClr val="black"/>
                </a:solidFill>
                <a:latin typeface="Calibri"/>
              </a:rPr>
              <a:t>Stakeholders:  </a:t>
            </a:r>
          </a:p>
          <a:p>
            <a:pPr algn="ctr"/>
            <a:r>
              <a:rPr lang="en-US" sz="1600" i="1" dirty="0">
                <a:solidFill>
                  <a:prstClr val="black"/>
                </a:solidFill>
                <a:latin typeface="Calibri"/>
              </a:rPr>
              <a:t>students, parents, </a:t>
            </a:r>
          </a:p>
          <a:p>
            <a:pPr algn="ctr"/>
            <a:r>
              <a:rPr lang="en-US" sz="1600" i="1" dirty="0">
                <a:solidFill>
                  <a:prstClr val="black"/>
                </a:solidFill>
                <a:latin typeface="Calibri"/>
              </a:rPr>
              <a:t>staff, community</a:t>
            </a:r>
          </a:p>
        </p:txBody>
      </p:sp>
      <p:sp>
        <p:nvSpPr>
          <p:cNvPr id="17" name="Rectangle 16"/>
          <p:cNvSpPr/>
          <p:nvPr/>
        </p:nvSpPr>
        <p:spPr>
          <a:xfrm>
            <a:off x="3886200" y="5486404"/>
            <a:ext cx="1414170" cy="276999"/>
          </a:xfrm>
          <a:prstGeom prst="rect">
            <a:avLst/>
          </a:prstGeom>
        </p:spPr>
        <p:txBody>
          <a:bodyPr wrap="none">
            <a:spAutoFit/>
          </a:bodyPr>
          <a:lstStyle/>
          <a:p>
            <a:r>
              <a:rPr lang="en-US" sz="1200" dirty="0">
                <a:latin typeface="Calibri"/>
              </a:rPr>
              <a:t>C o m m u n </a:t>
            </a:r>
            <a:r>
              <a:rPr lang="en-US" sz="1200" dirty="0" err="1">
                <a:latin typeface="Calibri"/>
              </a:rPr>
              <a:t>i</a:t>
            </a:r>
            <a:r>
              <a:rPr lang="en-US" sz="1200" dirty="0">
                <a:latin typeface="Calibri"/>
              </a:rPr>
              <a:t> c a t e</a:t>
            </a:r>
          </a:p>
        </p:txBody>
      </p:sp>
      <p:graphicFrame>
        <p:nvGraphicFramePr>
          <p:cNvPr id="8" name="Diagram 7"/>
          <p:cNvGraphicFramePr/>
          <p:nvPr>
            <p:extLst/>
          </p:nvPr>
        </p:nvGraphicFramePr>
        <p:xfrm>
          <a:off x="2497785" y="1396063"/>
          <a:ext cx="4343400" cy="4191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TextBox 26"/>
          <p:cNvSpPr txBox="1"/>
          <p:nvPr/>
        </p:nvSpPr>
        <p:spPr>
          <a:xfrm>
            <a:off x="2590800" y="-43538"/>
            <a:ext cx="4419800" cy="646331"/>
          </a:xfrm>
          <a:prstGeom prst="rect">
            <a:avLst/>
          </a:prstGeom>
          <a:noFill/>
        </p:spPr>
        <p:txBody>
          <a:bodyPr wrap="none" rtlCol="0">
            <a:spAutoFit/>
          </a:bodyPr>
          <a:lstStyle/>
          <a:p>
            <a:r>
              <a:rPr lang="en-US" dirty="0">
                <a:solidFill>
                  <a:srgbClr val="0070C0"/>
                </a:solidFill>
                <a:latin typeface="Calibri"/>
              </a:rPr>
              <a:t>NEISD Asthma Awareness Education Program</a:t>
            </a:r>
          </a:p>
          <a:p>
            <a:r>
              <a:rPr lang="en-US" dirty="0">
                <a:solidFill>
                  <a:srgbClr val="0070C0"/>
                </a:solidFill>
                <a:latin typeface="Calibri"/>
              </a:rPr>
              <a:t>                          DASHBOARD </a:t>
            </a:r>
          </a:p>
        </p:txBody>
      </p:sp>
    </p:spTree>
    <p:extLst>
      <p:ext uri="{BB962C8B-B14F-4D97-AF65-F5344CB8AC3E}">
        <p14:creationId xmlns:p14="http://schemas.microsoft.com/office/powerpoint/2010/main" val="2515843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500"/>
                                  </p:stCondLst>
                                  <p:childTnLst>
                                    <p:set>
                                      <p:cBhvr>
                                        <p:cTn id="6" dur="1" fill="hold">
                                          <p:stCondLst>
                                            <p:cond delay="0"/>
                                          </p:stCondLst>
                                        </p:cTn>
                                        <p:tgtEl>
                                          <p:spTgt spid="14">
                                            <p:graphicEl>
                                              <a:dgm id="{E66F2E3B-7A67-4B47-8AC4-ED9883824419}"/>
                                            </p:graphicEl>
                                          </p:spTgt>
                                        </p:tgtEl>
                                        <p:attrNameLst>
                                          <p:attrName>style.visibility</p:attrName>
                                        </p:attrNameLst>
                                      </p:cBhvr>
                                      <p:to>
                                        <p:strVal val="visible"/>
                                      </p:to>
                                    </p:set>
                                    <p:animEffect transition="in" filter="fade">
                                      <p:cBhvr>
                                        <p:cTn id="7" dur="2000"/>
                                        <p:tgtEl>
                                          <p:spTgt spid="14">
                                            <p:graphicEl>
                                              <a:dgm id="{E66F2E3B-7A67-4B47-8AC4-ED9883824419}"/>
                                            </p:graphicEl>
                                          </p:spTgt>
                                        </p:tgtEl>
                                      </p:cBhvr>
                                    </p:animEffect>
                                  </p:childTnLst>
                                </p:cTn>
                              </p:par>
                            </p:childTnLst>
                          </p:cTn>
                        </p:par>
                        <p:par>
                          <p:cTn id="8" fill="hold">
                            <p:stCondLst>
                              <p:cond delay="6500"/>
                            </p:stCondLst>
                            <p:childTnLst>
                              <p:par>
                                <p:cTn id="9" presetID="10" presetClass="entr" presetSubtype="0" fill="hold" grpId="0" nodeType="afterEffect">
                                  <p:stCondLst>
                                    <p:cond delay="0"/>
                                  </p:stCondLst>
                                  <p:childTnLst>
                                    <p:set>
                                      <p:cBhvr>
                                        <p:cTn id="10" dur="1" fill="hold">
                                          <p:stCondLst>
                                            <p:cond delay="0"/>
                                          </p:stCondLst>
                                        </p:cTn>
                                        <p:tgtEl>
                                          <p:spTgt spid="14">
                                            <p:graphicEl>
                                              <a:dgm id="{BCADF23E-27C8-4F8A-98CF-2984D6100F53}"/>
                                            </p:graphicEl>
                                          </p:spTgt>
                                        </p:tgtEl>
                                        <p:attrNameLst>
                                          <p:attrName>style.visibility</p:attrName>
                                        </p:attrNameLst>
                                      </p:cBhvr>
                                      <p:to>
                                        <p:strVal val="visible"/>
                                      </p:to>
                                    </p:set>
                                    <p:animEffect transition="in" filter="fade">
                                      <p:cBhvr>
                                        <p:cTn id="11" dur="2000"/>
                                        <p:tgtEl>
                                          <p:spTgt spid="14">
                                            <p:graphicEl>
                                              <a:dgm id="{BCADF23E-27C8-4F8A-98CF-2984D6100F53}"/>
                                            </p:graphicEl>
                                          </p:spTgt>
                                        </p:tgtEl>
                                      </p:cBhvr>
                                    </p:animEffect>
                                  </p:childTnLst>
                                </p:cTn>
                              </p:par>
                            </p:childTnLst>
                          </p:cTn>
                        </p:par>
                        <p:par>
                          <p:cTn id="12" fill="hold">
                            <p:stCondLst>
                              <p:cond delay="8500"/>
                            </p:stCondLst>
                            <p:childTnLst>
                              <p:par>
                                <p:cTn id="13" presetID="10" presetClass="entr" presetSubtype="0" fill="hold" grpId="0" nodeType="afterEffect">
                                  <p:stCondLst>
                                    <p:cond delay="0"/>
                                  </p:stCondLst>
                                  <p:childTnLst>
                                    <p:set>
                                      <p:cBhvr>
                                        <p:cTn id="14" dur="1" fill="hold">
                                          <p:stCondLst>
                                            <p:cond delay="0"/>
                                          </p:stCondLst>
                                        </p:cTn>
                                        <p:tgtEl>
                                          <p:spTgt spid="14">
                                            <p:graphicEl>
                                              <a:dgm id="{0E7D0CC6-0969-48F1-BB5F-53EE7E4B6DCF}"/>
                                            </p:graphicEl>
                                          </p:spTgt>
                                        </p:tgtEl>
                                        <p:attrNameLst>
                                          <p:attrName>style.visibility</p:attrName>
                                        </p:attrNameLst>
                                      </p:cBhvr>
                                      <p:to>
                                        <p:strVal val="visible"/>
                                      </p:to>
                                    </p:set>
                                    <p:animEffect transition="in" filter="fade">
                                      <p:cBhvr>
                                        <p:cTn id="15" dur="2000"/>
                                        <p:tgtEl>
                                          <p:spTgt spid="14">
                                            <p:graphicEl>
                                              <a:dgm id="{0E7D0CC6-0969-48F1-BB5F-53EE7E4B6DCF}"/>
                                            </p:graphicEl>
                                          </p:spTgt>
                                        </p:tgtEl>
                                      </p:cBhvr>
                                    </p:animEffect>
                                  </p:childTnLst>
                                </p:cTn>
                              </p:par>
                            </p:childTnLst>
                          </p:cTn>
                        </p:par>
                        <p:par>
                          <p:cTn id="16" fill="hold">
                            <p:stCondLst>
                              <p:cond delay="10500"/>
                            </p:stCondLst>
                            <p:childTnLst>
                              <p:par>
                                <p:cTn id="17" presetID="10" presetClass="entr" presetSubtype="0" fill="hold" grpId="0" nodeType="afterEffect">
                                  <p:stCondLst>
                                    <p:cond delay="0"/>
                                  </p:stCondLst>
                                  <p:childTnLst>
                                    <p:set>
                                      <p:cBhvr>
                                        <p:cTn id="18" dur="1" fill="hold">
                                          <p:stCondLst>
                                            <p:cond delay="0"/>
                                          </p:stCondLst>
                                        </p:cTn>
                                        <p:tgtEl>
                                          <p:spTgt spid="14">
                                            <p:graphicEl>
                                              <a:dgm id="{42E48965-1864-4809-9AB8-11AE15AB44D7}"/>
                                            </p:graphicEl>
                                          </p:spTgt>
                                        </p:tgtEl>
                                        <p:attrNameLst>
                                          <p:attrName>style.visibility</p:attrName>
                                        </p:attrNameLst>
                                      </p:cBhvr>
                                      <p:to>
                                        <p:strVal val="visible"/>
                                      </p:to>
                                    </p:set>
                                    <p:animEffect transition="in" filter="fade">
                                      <p:cBhvr>
                                        <p:cTn id="19" dur="2000"/>
                                        <p:tgtEl>
                                          <p:spTgt spid="14">
                                            <p:graphicEl>
                                              <a:dgm id="{42E48965-1864-4809-9AB8-11AE15AB44D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8" y="1371600"/>
            <a:ext cx="9052562" cy="4419600"/>
          </a:xfrm>
        </p:spPr>
        <p:txBody>
          <a:bodyPr>
            <a:noAutofit/>
          </a:bodyPr>
          <a:lstStyle/>
          <a:p>
            <a:pPr algn="l"/>
            <a:r>
              <a:rPr lang="en-US" sz="1800" b="1" i="1" dirty="0">
                <a:solidFill>
                  <a:prstClr val="black"/>
                </a:solidFill>
              </a:rPr>
              <a:t>				</a:t>
            </a:r>
            <a:r>
              <a:rPr lang="en-US" sz="1800" dirty="0">
                <a:solidFill>
                  <a:srgbClr val="0070C0"/>
                </a:solidFill>
              </a:rPr>
              <a:t/>
            </a:r>
            <a:br>
              <a:rPr lang="en-US" sz="1800" dirty="0">
                <a:solidFill>
                  <a:srgbClr val="0070C0"/>
                </a:solidFill>
              </a:rPr>
            </a:br>
            <a:r>
              <a:rPr lang="en-US" sz="2000" b="1" dirty="0"/>
              <a:t>Awareness Component</a:t>
            </a:r>
            <a:r>
              <a:rPr lang="en-US" sz="2000" dirty="0"/>
              <a:t>: </a:t>
            </a:r>
            <a:r>
              <a:rPr lang="en-US" sz="2000" i="1" dirty="0">
                <a:solidFill>
                  <a:prstClr val="black"/>
                </a:solidFill>
              </a:rPr>
              <a:t>Bring an understanding of prevalence and assess needs to improve processes district wide</a:t>
            </a:r>
            <a:br>
              <a:rPr lang="en-US" sz="2000" i="1" dirty="0">
                <a:solidFill>
                  <a:prstClr val="black"/>
                </a:solidFill>
              </a:rPr>
            </a:br>
            <a:r>
              <a:rPr lang="en-US" sz="1500" dirty="0">
                <a:solidFill>
                  <a:prstClr val="black"/>
                </a:solidFill>
              </a:rPr>
              <a:t/>
            </a:r>
            <a:br>
              <a:rPr lang="en-US" sz="1500" dirty="0">
                <a:solidFill>
                  <a:prstClr val="black"/>
                </a:solidFill>
              </a:rPr>
            </a:br>
            <a:r>
              <a:rPr lang="en-US" sz="1750" b="1" dirty="0">
                <a:solidFill>
                  <a:prstClr val="black"/>
                </a:solidFill>
              </a:rPr>
              <a:t>Target Population</a:t>
            </a:r>
            <a:r>
              <a:rPr lang="en-US" sz="1750" dirty="0">
                <a:solidFill>
                  <a:prstClr val="black"/>
                </a:solidFill>
              </a:rPr>
              <a:t>: students with asthma (6000)</a:t>
            </a:r>
            <a:r>
              <a:rPr lang="en-US" sz="1400" dirty="0">
                <a:solidFill>
                  <a:prstClr val="black"/>
                </a:solidFill>
              </a:rPr>
              <a:t/>
            </a:r>
            <a:br>
              <a:rPr lang="en-US" sz="1400" dirty="0">
                <a:solidFill>
                  <a:prstClr val="black"/>
                </a:solidFill>
              </a:rPr>
            </a:br>
            <a:r>
              <a:rPr lang="en-US" sz="1400" dirty="0">
                <a:solidFill>
                  <a:prstClr val="black"/>
                </a:solidFill>
              </a:rPr>
              <a:t/>
            </a:r>
            <a:br>
              <a:rPr lang="en-US" sz="1400" dirty="0">
                <a:solidFill>
                  <a:prstClr val="black"/>
                </a:solidFill>
              </a:rPr>
            </a:br>
            <a:r>
              <a:rPr lang="en-US" sz="1750" b="1" dirty="0">
                <a:solidFill>
                  <a:prstClr val="black"/>
                </a:solidFill>
              </a:rPr>
              <a:t>Input: </a:t>
            </a:r>
            <a:r>
              <a:rPr lang="en-US" sz="1750" dirty="0">
                <a:solidFill>
                  <a:prstClr val="black"/>
                </a:solidFill>
              </a:rPr>
              <a:t>1 FTE (Asthma Educator), NEISD </a:t>
            </a:r>
            <a:br>
              <a:rPr lang="en-US" sz="1750" dirty="0">
                <a:solidFill>
                  <a:prstClr val="black"/>
                </a:solidFill>
              </a:rPr>
            </a:br>
            <a:r>
              <a:rPr lang="en-US" sz="1750" dirty="0">
                <a:solidFill>
                  <a:prstClr val="black"/>
                </a:solidFill>
              </a:rPr>
              <a:t>research department staff member (3 hours)</a:t>
            </a:r>
            <a:r>
              <a:rPr lang="en-US" sz="1400" dirty="0">
                <a:solidFill>
                  <a:prstClr val="black"/>
                </a:solidFill>
              </a:rPr>
              <a:t/>
            </a:r>
            <a:br>
              <a:rPr lang="en-US" sz="1400" dirty="0">
                <a:solidFill>
                  <a:prstClr val="black"/>
                </a:solidFill>
              </a:rPr>
            </a:br>
            <a:r>
              <a:rPr lang="en-US" sz="1400" dirty="0">
                <a:solidFill>
                  <a:prstClr val="black"/>
                </a:solidFill>
              </a:rPr>
              <a:t/>
            </a:r>
            <a:br>
              <a:rPr lang="en-US" sz="1400" dirty="0">
                <a:solidFill>
                  <a:prstClr val="black"/>
                </a:solidFill>
              </a:rPr>
            </a:br>
            <a:r>
              <a:rPr lang="en-US" sz="1750" b="1" dirty="0">
                <a:solidFill>
                  <a:prstClr val="black"/>
                </a:solidFill>
              </a:rPr>
              <a:t>Activities</a:t>
            </a:r>
            <a:r>
              <a:rPr lang="en-US" sz="1750" dirty="0">
                <a:solidFill>
                  <a:prstClr val="black"/>
                </a:solidFill>
              </a:rPr>
              <a:t>: plan QOL asthma survey, assess </a:t>
            </a:r>
            <a:br>
              <a:rPr lang="en-US" sz="1750" dirty="0">
                <a:solidFill>
                  <a:prstClr val="black"/>
                </a:solidFill>
              </a:rPr>
            </a:br>
            <a:r>
              <a:rPr lang="en-US" sz="1750" dirty="0">
                <a:solidFill>
                  <a:prstClr val="black"/>
                </a:solidFill>
              </a:rPr>
              <a:t>students’ QOL and family burden/barriers </a:t>
            </a:r>
            <a:br>
              <a:rPr lang="en-US" sz="1750" dirty="0">
                <a:solidFill>
                  <a:prstClr val="black"/>
                </a:solidFill>
              </a:rPr>
            </a:br>
            <a:r>
              <a:rPr lang="en-US" sz="1750" dirty="0">
                <a:solidFill>
                  <a:prstClr val="black"/>
                </a:solidFill>
              </a:rPr>
              <a:t>(handout or online), evaluate results </a:t>
            </a:r>
            <a:r>
              <a:rPr lang="en-US" sz="1400" dirty="0">
                <a:solidFill>
                  <a:prstClr val="black"/>
                </a:solidFill>
              </a:rPr>
              <a:t/>
            </a:r>
            <a:br>
              <a:rPr lang="en-US" sz="1400" dirty="0">
                <a:solidFill>
                  <a:prstClr val="black"/>
                </a:solidFill>
              </a:rPr>
            </a:br>
            <a:r>
              <a:rPr lang="en-US" sz="1400" dirty="0">
                <a:solidFill>
                  <a:prstClr val="black"/>
                </a:solidFill>
              </a:rPr>
              <a:t/>
            </a:r>
            <a:br>
              <a:rPr lang="en-US" sz="1400" dirty="0">
                <a:solidFill>
                  <a:prstClr val="black"/>
                </a:solidFill>
              </a:rPr>
            </a:br>
            <a:r>
              <a:rPr lang="en-US" sz="1750" b="1" dirty="0">
                <a:solidFill>
                  <a:prstClr val="black"/>
                </a:solidFill>
              </a:rPr>
              <a:t>Outputs: </a:t>
            </a:r>
            <a:r>
              <a:rPr lang="en-US" sz="1750" dirty="0">
                <a:solidFill>
                  <a:prstClr val="black"/>
                </a:solidFill>
              </a:rPr>
              <a:t>identified campus outliers and at­­-risk </a:t>
            </a:r>
            <a:br>
              <a:rPr lang="en-US" sz="1750" dirty="0">
                <a:solidFill>
                  <a:prstClr val="black"/>
                </a:solidFill>
              </a:rPr>
            </a:br>
            <a:r>
              <a:rPr lang="en-US" sz="1750" dirty="0">
                <a:solidFill>
                  <a:prstClr val="black"/>
                </a:solidFill>
              </a:rPr>
              <a:t>populations—absenteeism, percent of </a:t>
            </a:r>
            <a:br>
              <a:rPr lang="en-US" sz="1750" dirty="0">
                <a:solidFill>
                  <a:prstClr val="black"/>
                </a:solidFill>
              </a:rPr>
            </a:br>
            <a:r>
              <a:rPr lang="en-US" sz="1750" dirty="0">
                <a:solidFill>
                  <a:prstClr val="black"/>
                </a:solidFill>
              </a:rPr>
              <a:t>uncontrolled asthma, ER visits, limited </a:t>
            </a:r>
            <a:br>
              <a:rPr lang="en-US" sz="1750" dirty="0">
                <a:solidFill>
                  <a:prstClr val="black"/>
                </a:solidFill>
              </a:rPr>
            </a:br>
            <a:r>
              <a:rPr lang="en-US" sz="1750" dirty="0">
                <a:solidFill>
                  <a:prstClr val="black"/>
                </a:solidFill>
              </a:rPr>
              <a:t>activity, visits to clinic (classroom interruption)</a:t>
            </a:r>
            <a:r>
              <a:rPr lang="en-US" sz="1400" dirty="0">
                <a:solidFill>
                  <a:prstClr val="black"/>
                </a:solidFill>
              </a:rPr>
              <a:t/>
            </a:r>
            <a:br>
              <a:rPr lang="en-US" sz="1400" dirty="0">
                <a:solidFill>
                  <a:prstClr val="black"/>
                </a:solidFill>
              </a:rPr>
            </a:br>
            <a:r>
              <a:rPr lang="en-US" sz="1400" dirty="0">
                <a:solidFill>
                  <a:prstClr val="black"/>
                </a:solidFill>
              </a:rPr>
              <a:t/>
            </a:r>
            <a:br>
              <a:rPr lang="en-US" sz="1400" dirty="0">
                <a:solidFill>
                  <a:prstClr val="black"/>
                </a:solidFill>
              </a:rPr>
            </a:br>
            <a:r>
              <a:rPr lang="en-US" sz="1750" b="1" dirty="0">
                <a:solidFill>
                  <a:prstClr val="black"/>
                </a:solidFill>
              </a:rPr>
              <a:t>Outcomes: </a:t>
            </a:r>
            <a:r>
              <a:rPr lang="en-US" sz="1750" dirty="0">
                <a:solidFill>
                  <a:prstClr val="black"/>
                </a:solidFill>
              </a:rPr>
              <a:t>communicate results, campus/admin buy-in, policy changes, new policies, staff education on asthma triggers, asthma letter (welcome packet)</a:t>
            </a:r>
            <a:r>
              <a:rPr lang="en-US" sz="1400" dirty="0">
                <a:solidFill>
                  <a:prstClr val="black"/>
                </a:solidFill>
              </a:rPr>
              <a:t/>
            </a:r>
            <a:br>
              <a:rPr lang="en-US" sz="1400" dirty="0">
                <a:solidFill>
                  <a:prstClr val="black"/>
                </a:solidFill>
              </a:rPr>
            </a:br>
            <a:r>
              <a:rPr lang="en-US" sz="1400" dirty="0">
                <a:solidFill>
                  <a:prstClr val="black"/>
                </a:solidFill>
              </a:rPr>
              <a:t/>
            </a:r>
            <a:br>
              <a:rPr lang="en-US" sz="1400" dirty="0">
                <a:solidFill>
                  <a:prstClr val="black"/>
                </a:solidFill>
              </a:rPr>
            </a:br>
            <a:r>
              <a:rPr lang="en-US" sz="1750" b="1" dirty="0">
                <a:solidFill>
                  <a:prstClr val="black"/>
                </a:solidFill>
              </a:rPr>
              <a:t>Impact: </a:t>
            </a:r>
            <a:r>
              <a:rPr lang="en-US" sz="1750" dirty="0">
                <a:solidFill>
                  <a:prstClr val="black"/>
                </a:solidFill>
              </a:rPr>
              <a:t>targeted outreach asthma education to community and bringing health care providers to NEISD families, increase asthma awareness, improve attendance, control symptoms, and increase student performance</a:t>
            </a:r>
            <a:endParaRPr lang="en-US" sz="1750" dirty="0"/>
          </a:p>
        </p:txBody>
      </p:sp>
      <p:pic>
        <p:nvPicPr>
          <p:cNvPr id="3" name="Picture 2"/>
          <p:cNvPicPr>
            <a:picLocks noChangeAspect="1" noChangeArrowheads="1"/>
          </p:cNvPicPr>
          <p:nvPr/>
        </p:nvPicPr>
        <p:blipFill rotWithShape="1">
          <a:blip r:embed="rId3" cstate="print"/>
          <a:srcRect b="5719"/>
          <a:stretch/>
        </p:blipFill>
        <p:spPr bwMode="auto">
          <a:xfrm>
            <a:off x="4495800" y="1828800"/>
            <a:ext cx="4712866" cy="3200401"/>
          </a:xfrm>
          <a:prstGeom prst="rect">
            <a:avLst/>
          </a:prstGeom>
          <a:noFill/>
          <a:ln w="9525">
            <a:noFill/>
            <a:miter lim="800000"/>
            <a:headEnd/>
            <a:tailEnd/>
          </a:ln>
        </p:spPr>
      </p:pic>
      <p:sp>
        <p:nvSpPr>
          <p:cNvPr id="4" name="Title 1"/>
          <p:cNvSpPr txBox="1">
            <a:spLocks/>
          </p:cNvSpPr>
          <p:nvPr/>
        </p:nvSpPr>
        <p:spPr>
          <a:xfrm>
            <a:off x="1213866" y="0"/>
            <a:ext cx="6850381" cy="708290"/>
          </a:xfrm>
          <a:prstGeom prst="rect">
            <a:avLst/>
          </a:prstGeom>
        </p:spPr>
        <p:txBody>
          <a:bodyPr vert="horz" lIns="91440" tIns="45720" rIns="91440" bIns="45720" rtlCol="0" anchor="ctr">
            <a:normAutofit/>
          </a:bodyPr>
          <a:lstStyle>
            <a:lvl1pPr algn="ctr" defTabSz="685783" rtl="0" eaLnBrk="1" latinLnBrk="0" hangingPunct="1">
              <a:spcBef>
                <a:spcPct val="0"/>
              </a:spcBef>
              <a:buNone/>
              <a:defRPr sz="3300" kern="1200">
                <a:solidFill>
                  <a:schemeClr val="tx1"/>
                </a:solidFill>
                <a:latin typeface="+mj-lt"/>
                <a:ea typeface="+mj-ea"/>
                <a:cs typeface="+mj-cs"/>
              </a:defRPr>
            </a:lvl1pPr>
          </a:lstStyle>
          <a:p>
            <a:r>
              <a:rPr lang="en-US" sz="3600" b="1" dirty="0">
                <a:solidFill>
                  <a:srgbClr val="0070C0"/>
                </a:solidFill>
              </a:rPr>
              <a:t>Quality of Life Survey</a:t>
            </a:r>
            <a:endParaRPr lang="en-US" b="1" dirty="0">
              <a:solidFill>
                <a:srgbClr val="0070C0"/>
              </a:solidFill>
            </a:endParaRPr>
          </a:p>
        </p:txBody>
      </p:sp>
    </p:spTree>
    <p:extLst>
      <p:ext uri="{BB962C8B-B14F-4D97-AF65-F5344CB8AC3E}">
        <p14:creationId xmlns:p14="http://schemas.microsoft.com/office/powerpoint/2010/main" val="15623700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8851" t="22879" r="73299" b="19166"/>
          <a:stretch/>
        </p:blipFill>
        <p:spPr>
          <a:xfrm>
            <a:off x="5486400" y="1648889"/>
            <a:ext cx="3334959" cy="3045370"/>
          </a:xfrm>
          <a:prstGeom prst="rect">
            <a:avLst/>
          </a:prstGeom>
        </p:spPr>
      </p:pic>
      <p:sp>
        <p:nvSpPr>
          <p:cNvPr id="4" name="Rectangle 3"/>
          <p:cNvSpPr/>
          <p:nvPr/>
        </p:nvSpPr>
        <p:spPr>
          <a:xfrm>
            <a:off x="165016" y="1219200"/>
            <a:ext cx="8656340" cy="5416868"/>
          </a:xfrm>
          <a:prstGeom prst="rect">
            <a:avLst/>
          </a:prstGeom>
        </p:spPr>
        <p:txBody>
          <a:bodyPr wrap="square">
            <a:spAutoFit/>
          </a:bodyPr>
          <a:lstStyle/>
          <a:p>
            <a:r>
              <a:rPr lang="en-US" sz="1750" b="1" dirty="0">
                <a:solidFill>
                  <a:prstClr val="black"/>
                </a:solidFill>
              </a:rPr>
              <a:t>Target Population</a:t>
            </a:r>
            <a:r>
              <a:rPr lang="en-US" sz="1750" dirty="0">
                <a:solidFill>
                  <a:prstClr val="black"/>
                </a:solidFill>
              </a:rPr>
              <a:t>: students with asthma with no medication or not </a:t>
            </a:r>
          </a:p>
          <a:p>
            <a:r>
              <a:rPr lang="en-US" sz="1750" dirty="0">
                <a:solidFill>
                  <a:prstClr val="black"/>
                </a:solidFill>
              </a:rPr>
              <a:t>responding to personal medication in clinic (8,000)</a:t>
            </a:r>
          </a:p>
          <a:p>
            <a:r>
              <a:rPr lang="en-US" sz="1750" dirty="0">
                <a:solidFill>
                  <a:prstClr val="black"/>
                </a:solidFill>
              </a:rPr>
              <a:t/>
            </a:r>
            <a:br>
              <a:rPr lang="en-US" sz="1750" dirty="0">
                <a:solidFill>
                  <a:prstClr val="black"/>
                </a:solidFill>
              </a:rPr>
            </a:br>
            <a:r>
              <a:rPr lang="en-US" sz="1750" b="1" dirty="0">
                <a:solidFill>
                  <a:prstClr val="black"/>
                </a:solidFill>
              </a:rPr>
              <a:t>Inputs: </a:t>
            </a:r>
            <a:r>
              <a:rPr lang="en-US" sz="1750" dirty="0">
                <a:solidFill>
                  <a:prstClr val="black"/>
                </a:solidFill>
              </a:rPr>
              <a:t>compressor/campus—capital outlay ($2,000), </a:t>
            </a:r>
            <a:br>
              <a:rPr lang="en-US" sz="1750" dirty="0">
                <a:solidFill>
                  <a:prstClr val="black"/>
                </a:solidFill>
              </a:rPr>
            </a:br>
            <a:r>
              <a:rPr lang="en-US" sz="1750" dirty="0">
                <a:solidFill>
                  <a:prstClr val="black"/>
                </a:solidFill>
              </a:rPr>
              <a:t>supplies and albuterol ($1.49/treatment) as needed</a:t>
            </a:r>
            <a:br>
              <a:rPr lang="en-US" sz="1750" dirty="0">
                <a:solidFill>
                  <a:prstClr val="black"/>
                </a:solidFill>
              </a:rPr>
            </a:br>
            <a:endParaRPr lang="en-US" sz="1750" dirty="0">
              <a:solidFill>
                <a:prstClr val="black"/>
              </a:solidFill>
            </a:endParaRPr>
          </a:p>
          <a:p>
            <a:r>
              <a:rPr lang="en-US" sz="1750" b="1" dirty="0">
                <a:solidFill>
                  <a:prstClr val="black"/>
                </a:solidFill>
              </a:rPr>
              <a:t>Activities</a:t>
            </a:r>
            <a:r>
              <a:rPr lang="en-US" sz="1750" dirty="0">
                <a:solidFill>
                  <a:prstClr val="black"/>
                </a:solidFill>
              </a:rPr>
              <a:t>: assess EMS calls/transports data, organize </a:t>
            </a:r>
            <a:br>
              <a:rPr lang="en-US" sz="1750" dirty="0">
                <a:solidFill>
                  <a:prstClr val="black"/>
                </a:solidFill>
              </a:rPr>
            </a:br>
            <a:r>
              <a:rPr lang="en-US" sz="1750" dirty="0">
                <a:solidFill>
                  <a:prstClr val="black"/>
                </a:solidFill>
              </a:rPr>
              <a:t>policy to close health care gaps (HS, MAC) </a:t>
            </a:r>
            <a:br>
              <a:rPr lang="en-US" sz="1750" dirty="0">
                <a:solidFill>
                  <a:prstClr val="black"/>
                </a:solidFill>
              </a:rPr>
            </a:br>
            <a:r>
              <a:rPr lang="en-US" sz="1750" dirty="0">
                <a:solidFill>
                  <a:prstClr val="black"/>
                </a:solidFill>
              </a:rPr>
              <a:t/>
            </a:r>
            <a:br>
              <a:rPr lang="en-US" sz="1750" dirty="0">
                <a:solidFill>
                  <a:prstClr val="black"/>
                </a:solidFill>
              </a:rPr>
            </a:br>
            <a:r>
              <a:rPr lang="en-US" sz="1750" b="1" dirty="0">
                <a:solidFill>
                  <a:prstClr val="black"/>
                </a:solidFill>
              </a:rPr>
              <a:t>Outputs: </a:t>
            </a:r>
            <a:r>
              <a:rPr lang="en-US" sz="1750" dirty="0">
                <a:solidFill>
                  <a:prstClr val="black"/>
                </a:solidFill>
              </a:rPr>
              <a:t>provide an albuterol treatment for students </a:t>
            </a:r>
            <a:br>
              <a:rPr lang="en-US" sz="1750" dirty="0">
                <a:solidFill>
                  <a:prstClr val="black"/>
                </a:solidFill>
              </a:rPr>
            </a:br>
            <a:r>
              <a:rPr lang="en-US" sz="1750" dirty="0">
                <a:solidFill>
                  <a:prstClr val="black"/>
                </a:solidFill>
              </a:rPr>
              <a:t>who meet criteria, provide earlier intervention to </a:t>
            </a:r>
            <a:br>
              <a:rPr lang="en-US" sz="1750" dirty="0">
                <a:solidFill>
                  <a:prstClr val="black"/>
                </a:solidFill>
              </a:rPr>
            </a:br>
            <a:r>
              <a:rPr lang="en-US" sz="1750" dirty="0">
                <a:solidFill>
                  <a:prstClr val="black"/>
                </a:solidFill>
              </a:rPr>
              <a:t>reverse/minimize symptoms</a:t>
            </a:r>
            <a:br>
              <a:rPr lang="en-US" sz="1750" dirty="0">
                <a:solidFill>
                  <a:prstClr val="black"/>
                </a:solidFill>
              </a:rPr>
            </a:br>
            <a:r>
              <a:rPr lang="en-US" sz="1750" dirty="0">
                <a:solidFill>
                  <a:prstClr val="black"/>
                </a:solidFill>
              </a:rPr>
              <a:t/>
            </a:r>
            <a:br>
              <a:rPr lang="en-US" sz="1750" dirty="0">
                <a:solidFill>
                  <a:prstClr val="black"/>
                </a:solidFill>
              </a:rPr>
            </a:br>
            <a:r>
              <a:rPr lang="en-US" sz="1750" b="1" dirty="0">
                <a:solidFill>
                  <a:prstClr val="black"/>
                </a:solidFill>
              </a:rPr>
              <a:t>Outcomes: </a:t>
            </a:r>
            <a:r>
              <a:rPr lang="en-US" sz="1750" dirty="0">
                <a:solidFill>
                  <a:prstClr val="black"/>
                </a:solidFill>
              </a:rPr>
              <a:t>decreased EMS calls, decreased EMS transports, decrease risk of death due to asthma, improve continuity of care with primary asthma physician</a:t>
            </a:r>
          </a:p>
          <a:p>
            <a:endParaRPr lang="en-US" sz="1750" dirty="0">
              <a:solidFill>
                <a:prstClr val="black"/>
              </a:solidFill>
            </a:endParaRPr>
          </a:p>
          <a:p>
            <a:r>
              <a:rPr lang="en-US" sz="1750" b="1" dirty="0">
                <a:solidFill>
                  <a:prstClr val="black"/>
                </a:solidFill>
              </a:rPr>
              <a:t>Impact: </a:t>
            </a:r>
            <a:r>
              <a:rPr lang="en-US" sz="1750" dirty="0">
                <a:solidFill>
                  <a:prstClr val="black"/>
                </a:solidFill>
              </a:rPr>
              <a:t>parents see NEISD as a partner; establishes a coordinated approach to asthma management, reduces cost of ER visit for parents, increases academic instruction time, attendance and student performance.</a:t>
            </a:r>
          </a:p>
          <a:p>
            <a:endParaRPr lang="en-US" sz="1350" dirty="0">
              <a:solidFill>
                <a:prstClr val="black"/>
              </a:solidFill>
            </a:endParaRPr>
          </a:p>
        </p:txBody>
      </p:sp>
      <p:sp>
        <p:nvSpPr>
          <p:cNvPr id="2" name="Title 1"/>
          <p:cNvSpPr>
            <a:spLocks noGrp="1"/>
          </p:cNvSpPr>
          <p:nvPr>
            <p:ph type="title"/>
          </p:nvPr>
        </p:nvSpPr>
        <p:spPr>
          <a:xfrm>
            <a:off x="1634379" y="23665"/>
            <a:ext cx="5717614" cy="731558"/>
          </a:xfrm>
        </p:spPr>
        <p:txBody>
          <a:bodyPr>
            <a:normAutofit fontScale="90000"/>
          </a:bodyPr>
          <a:lstStyle/>
          <a:p>
            <a:r>
              <a:rPr lang="en-US" sz="3600" b="1" dirty="0">
                <a:solidFill>
                  <a:srgbClr val="0070C0"/>
                </a:solidFill>
              </a:rPr>
              <a:t>EMS Calls—Nebulizer Protocol</a:t>
            </a:r>
          </a:p>
        </p:txBody>
      </p:sp>
      <p:sp>
        <p:nvSpPr>
          <p:cNvPr id="3" name="TextBox 2"/>
          <p:cNvSpPr txBox="1"/>
          <p:nvPr/>
        </p:nvSpPr>
        <p:spPr>
          <a:xfrm>
            <a:off x="152400" y="755223"/>
            <a:ext cx="8442970" cy="607859"/>
          </a:xfrm>
          <a:prstGeom prst="rect">
            <a:avLst/>
          </a:prstGeom>
          <a:noFill/>
        </p:spPr>
        <p:txBody>
          <a:bodyPr wrap="square" rtlCol="0">
            <a:spAutoFit/>
          </a:bodyPr>
          <a:lstStyle/>
          <a:p>
            <a:r>
              <a:rPr lang="en-US" sz="2000" b="1" dirty="0">
                <a:solidFill>
                  <a:prstClr val="black"/>
                </a:solidFill>
              </a:rPr>
              <a:t>Medication Component</a:t>
            </a:r>
            <a:r>
              <a:rPr lang="en-US" sz="2000" dirty="0">
                <a:solidFill>
                  <a:prstClr val="black"/>
                </a:solidFill>
              </a:rPr>
              <a:t>—</a:t>
            </a:r>
            <a:r>
              <a:rPr lang="en-US" sz="2000" i="1" dirty="0">
                <a:solidFill>
                  <a:prstClr val="black"/>
                </a:solidFill>
              </a:rPr>
              <a:t>Provide tools/resources to reduce health care barriers</a:t>
            </a:r>
          </a:p>
          <a:p>
            <a:r>
              <a:rPr lang="en-US" sz="1350" dirty="0">
                <a:solidFill>
                  <a:prstClr val="black"/>
                </a:solidFill>
              </a:rPr>
              <a:t> </a:t>
            </a:r>
          </a:p>
        </p:txBody>
      </p:sp>
    </p:spTree>
    <p:extLst>
      <p:ext uri="{BB962C8B-B14F-4D97-AF65-F5344CB8AC3E}">
        <p14:creationId xmlns:p14="http://schemas.microsoft.com/office/powerpoint/2010/main" val="427648531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srcRect t="29188"/>
          <a:stretch/>
        </p:blipFill>
        <p:spPr bwMode="auto">
          <a:xfrm>
            <a:off x="5791199" y="3124200"/>
            <a:ext cx="3113763" cy="1671360"/>
          </a:xfrm>
          <a:prstGeom prst="rect">
            <a:avLst/>
          </a:prstGeom>
          <a:noFill/>
          <a:ln w="9525">
            <a:noFill/>
            <a:miter lim="800000"/>
            <a:headEnd/>
            <a:tailEnd/>
          </a:ln>
        </p:spPr>
      </p:pic>
      <p:sp>
        <p:nvSpPr>
          <p:cNvPr id="2" name="Title 1"/>
          <p:cNvSpPr>
            <a:spLocks noGrp="1"/>
          </p:cNvSpPr>
          <p:nvPr>
            <p:ph type="title"/>
          </p:nvPr>
        </p:nvSpPr>
        <p:spPr>
          <a:xfrm>
            <a:off x="292608" y="973118"/>
            <a:ext cx="8229600" cy="857250"/>
          </a:xfrm>
        </p:spPr>
        <p:txBody>
          <a:bodyPr>
            <a:normAutofit fontScale="90000"/>
          </a:bodyPr>
          <a:lstStyle/>
          <a:p>
            <a:pPr algn="l"/>
            <a:r>
              <a:rPr lang="en-US" dirty="0"/>
              <a:t/>
            </a:r>
            <a:br>
              <a:rPr lang="en-US" dirty="0"/>
            </a:br>
            <a:r>
              <a:rPr lang="en-US" dirty="0"/>
              <a:t/>
            </a:r>
            <a:br>
              <a:rPr lang="en-US" dirty="0"/>
            </a:br>
            <a:r>
              <a:rPr lang="en-US" dirty="0">
                <a:solidFill>
                  <a:prstClr val="black"/>
                </a:solidFill>
              </a:rPr>
              <a:t/>
            </a:r>
            <a:br>
              <a:rPr lang="en-US" dirty="0">
                <a:solidFill>
                  <a:prstClr val="black"/>
                </a:solidFill>
              </a:rPr>
            </a:br>
            <a:endParaRPr lang="en-US" dirty="0"/>
          </a:p>
        </p:txBody>
      </p:sp>
      <p:sp>
        <p:nvSpPr>
          <p:cNvPr id="4" name="Rectangle 3"/>
          <p:cNvSpPr/>
          <p:nvPr/>
        </p:nvSpPr>
        <p:spPr>
          <a:xfrm>
            <a:off x="187872" y="1070627"/>
            <a:ext cx="8622464" cy="5778505"/>
          </a:xfrm>
          <a:prstGeom prst="rect">
            <a:avLst/>
          </a:prstGeom>
        </p:spPr>
        <p:txBody>
          <a:bodyPr wrap="square">
            <a:spAutoFit/>
          </a:bodyPr>
          <a:lstStyle/>
          <a:p>
            <a:r>
              <a:rPr lang="en-US" sz="1750" b="1" dirty="0">
                <a:solidFill>
                  <a:prstClr val="black"/>
                </a:solidFill>
              </a:rPr>
              <a:t>Target Population</a:t>
            </a:r>
            <a:r>
              <a:rPr lang="en-US" sz="1750" dirty="0">
                <a:solidFill>
                  <a:prstClr val="black"/>
                </a:solidFill>
              </a:rPr>
              <a:t>: asthma students with quick-relief medication on campus</a:t>
            </a:r>
            <a:endParaRPr lang="en-US" sz="1200" dirty="0">
              <a:solidFill>
                <a:prstClr val="black"/>
              </a:solidFill>
            </a:endParaRPr>
          </a:p>
          <a:p>
            <a:r>
              <a:rPr lang="en-US" sz="1200" dirty="0">
                <a:solidFill>
                  <a:prstClr val="black"/>
                </a:solidFill>
              </a:rPr>
              <a:t/>
            </a:r>
            <a:br>
              <a:rPr lang="en-US" sz="1200" dirty="0">
                <a:solidFill>
                  <a:prstClr val="black"/>
                </a:solidFill>
              </a:rPr>
            </a:br>
            <a:r>
              <a:rPr lang="en-US" sz="1750" b="1" dirty="0">
                <a:solidFill>
                  <a:prstClr val="black"/>
                </a:solidFill>
              </a:rPr>
              <a:t>Input: </a:t>
            </a:r>
            <a:r>
              <a:rPr lang="en-US" sz="1750" dirty="0">
                <a:solidFill>
                  <a:prstClr val="black"/>
                </a:solidFill>
              </a:rPr>
              <a:t>1 FTE AE-C</a:t>
            </a:r>
            <a:endParaRPr lang="en-US" sz="1200" dirty="0">
              <a:solidFill>
                <a:prstClr val="black"/>
              </a:solidFill>
            </a:endParaRPr>
          </a:p>
          <a:p>
            <a:r>
              <a:rPr lang="en-US" sz="1200" dirty="0">
                <a:solidFill>
                  <a:prstClr val="black"/>
                </a:solidFill>
              </a:rPr>
              <a:t/>
            </a:r>
            <a:br>
              <a:rPr lang="en-US" sz="1200" dirty="0">
                <a:solidFill>
                  <a:prstClr val="black"/>
                </a:solidFill>
              </a:rPr>
            </a:br>
            <a:r>
              <a:rPr lang="en-US" sz="1750" b="1" dirty="0">
                <a:solidFill>
                  <a:prstClr val="black"/>
                </a:solidFill>
              </a:rPr>
              <a:t>Activities</a:t>
            </a:r>
            <a:r>
              <a:rPr lang="en-US" sz="1750" dirty="0">
                <a:solidFill>
                  <a:prstClr val="black"/>
                </a:solidFill>
              </a:rPr>
              <a:t>: assess nurses’ data for clinic visits for quick relief </a:t>
            </a:r>
            <a:br>
              <a:rPr lang="en-US" sz="1750" dirty="0">
                <a:solidFill>
                  <a:prstClr val="black"/>
                </a:solidFill>
              </a:rPr>
            </a:br>
            <a:r>
              <a:rPr lang="en-US" sz="1750" dirty="0">
                <a:solidFill>
                  <a:prstClr val="black"/>
                </a:solidFill>
              </a:rPr>
              <a:t>inhaler use</a:t>
            </a:r>
            <a:r>
              <a:rPr lang="en-US" sz="1200" dirty="0">
                <a:solidFill>
                  <a:prstClr val="black"/>
                </a:solidFill>
              </a:rPr>
              <a:t/>
            </a:r>
            <a:br>
              <a:rPr lang="en-US" sz="1200" dirty="0">
                <a:solidFill>
                  <a:prstClr val="black"/>
                </a:solidFill>
              </a:rPr>
            </a:br>
            <a:r>
              <a:rPr lang="en-US" sz="1200" dirty="0">
                <a:solidFill>
                  <a:prstClr val="black"/>
                </a:solidFill>
              </a:rPr>
              <a:t/>
            </a:r>
            <a:br>
              <a:rPr lang="en-US" sz="1200" dirty="0">
                <a:solidFill>
                  <a:prstClr val="black"/>
                </a:solidFill>
              </a:rPr>
            </a:br>
            <a:r>
              <a:rPr lang="en-US" sz="1750" b="1" dirty="0">
                <a:solidFill>
                  <a:prstClr val="black"/>
                </a:solidFill>
              </a:rPr>
              <a:t>Outputs: </a:t>
            </a:r>
            <a:r>
              <a:rPr lang="en-US" sz="1750" dirty="0">
                <a:solidFill>
                  <a:prstClr val="black"/>
                </a:solidFill>
              </a:rPr>
              <a:t>nurses to isolate symptom driven (PRN) inhaler use </a:t>
            </a:r>
            <a:br>
              <a:rPr lang="en-US" sz="1750" dirty="0">
                <a:solidFill>
                  <a:prstClr val="black"/>
                </a:solidFill>
              </a:rPr>
            </a:br>
            <a:r>
              <a:rPr lang="en-US" sz="1750" dirty="0">
                <a:solidFill>
                  <a:prstClr val="black"/>
                </a:solidFill>
              </a:rPr>
              <a:t>from scheduled symptom inhaler use. Track # PRN use to </a:t>
            </a:r>
            <a:br>
              <a:rPr lang="en-US" sz="1750" dirty="0">
                <a:solidFill>
                  <a:prstClr val="black"/>
                </a:solidFill>
              </a:rPr>
            </a:br>
            <a:r>
              <a:rPr lang="en-US" sz="1750" dirty="0">
                <a:solidFill>
                  <a:prstClr val="black"/>
                </a:solidFill>
              </a:rPr>
              <a:t>determine loss of classroom time due to symptoms occurring </a:t>
            </a:r>
            <a:br>
              <a:rPr lang="en-US" sz="1750" dirty="0">
                <a:solidFill>
                  <a:prstClr val="black"/>
                </a:solidFill>
              </a:rPr>
            </a:br>
            <a:r>
              <a:rPr lang="en-US" sz="1750" dirty="0">
                <a:solidFill>
                  <a:prstClr val="black"/>
                </a:solidFill>
              </a:rPr>
              <a:t>during the school day/classroom</a:t>
            </a:r>
            <a:r>
              <a:rPr lang="en-US" sz="1200" dirty="0">
                <a:solidFill>
                  <a:prstClr val="black"/>
                </a:solidFill>
              </a:rPr>
              <a:t/>
            </a:r>
            <a:br>
              <a:rPr lang="en-US" sz="1200" dirty="0">
                <a:solidFill>
                  <a:prstClr val="black"/>
                </a:solidFill>
              </a:rPr>
            </a:br>
            <a:r>
              <a:rPr lang="en-US" sz="1200" dirty="0">
                <a:solidFill>
                  <a:prstClr val="black"/>
                </a:solidFill>
              </a:rPr>
              <a:t/>
            </a:r>
            <a:br>
              <a:rPr lang="en-US" sz="1200" dirty="0">
                <a:solidFill>
                  <a:prstClr val="black"/>
                </a:solidFill>
              </a:rPr>
            </a:br>
            <a:r>
              <a:rPr lang="en-US" sz="1750" b="1" dirty="0">
                <a:solidFill>
                  <a:prstClr val="black"/>
                </a:solidFill>
              </a:rPr>
              <a:t>Outcomes: </a:t>
            </a:r>
            <a:r>
              <a:rPr lang="en-US" sz="1750" dirty="0">
                <a:solidFill>
                  <a:prstClr val="black"/>
                </a:solidFill>
              </a:rPr>
              <a:t>identify campus with outliers in PRN usage.  </a:t>
            </a:r>
            <a:br>
              <a:rPr lang="en-US" sz="1750" dirty="0">
                <a:solidFill>
                  <a:prstClr val="black"/>
                </a:solidFill>
              </a:rPr>
            </a:br>
            <a:r>
              <a:rPr lang="en-US" sz="1750" dirty="0">
                <a:solidFill>
                  <a:prstClr val="black"/>
                </a:solidFill>
              </a:rPr>
              <a:t>Increase IAQ investigations driven by health of students. </a:t>
            </a:r>
            <a:br>
              <a:rPr lang="en-US" sz="1750" dirty="0">
                <a:solidFill>
                  <a:prstClr val="black"/>
                </a:solidFill>
              </a:rPr>
            </a:br>
            <a:r>
              <a:rPr lang="en-US" sz="1750" dirty="0">
                <a:solidFill>
                  <a:prstClr val="black"/>
                </a:solidFill>
              </a:rPr>
              <a:t>Removal of stuffed animals, fragrances, wall-wall carpet, </a:t>
            </a:r>
          </a:p>
          <a:p>
            <a:r>
              <a:rPr lang="en-US" sz="1750" dirty="0">
                <a:solidFill>
                  <a:prstClr val="black"/>
                </a:solidFill>
              </a:rPr>
              <a:t>residential animals from classrooms. Communicate IAQ improves health of students and decrease clinic visits, identifying uncontrolled asthma (&gt; PRN use 2 times/week) earlier</a:t>
            </a:r>
            <a:endParaRPr lang="en-US" sz="1200" dirty="0">
              <a:solidFill>
                <a:prstClr val="black"/>
              </a:solidFill>
            </a:endParaRPr>
          </a:p>
          <a:p>
            <a:endParaRPr lang="en-US" sz="1200" dirty="0">
              <a:solidFill>
                <a:prstClr val="black"/>
              </a:solidFill>
            </a:endParaRPr>
          </a:p>
          <a:p>
            <a:r>
              <a:rPr lang="en-US" sz="1750" b="1" dirty="0">
                <a:solidFill>
                  <a:prstClr val="black"/>
                </a:solidFill>
              </a:rPr>
              <a:t>Impact</a:t>
            </a:r>
            <a:r>
              <a:rPr lang="en-US" sz="1750" dirty="0">
                <a:solidFill>
                  <a:prstClr val="black"/>
                </a:solidFill>
              </a:rPr>
              <a:t>: development of electronic medical record (</a:t>
            </a:r>
            <a:r>
              <a:rPr lang="en-US" sz="1750" dirty="0" err="1">
                <a:solidFill>
                  <a:prstClr val="black"/>
                </a:solidFill>
              </a:rPr>
              <a:t>Healthcheck</a:t>
            </a:r>
            <a:r>
              <a:rPr lang="en-US" sz="1750" dirty="0">
                <a:solidFill>
                  <a:prstClr val="black"/>
                </a:solidFill>
              </a:rPr>
              <a:t>). Tracking asthma and IAQ symptoms to classroom where symptoms developed. Understanding “Reaching” Symptom Threshold of administrators and staff, proactive asthma management versus reactive, strategic use of facilities maintenance resources</a:t>
            </a:r>
          </a:p>
        </p:txBody>
      </p:sp>
      <p:pic>
        <p:nvPicPr>
          <p:cNvPr id="6" name="Picture 2"/>
          <p:cNvPicPr>
            <a:picLocks noChangeAspect="1" noChangeArrowheads="1"/>
          </p:cNvPicPr>
          <p:nvPr/>
        </p:nvPicPr>
        <p:blipFill>
          <a:blip r:embed="rId4" cstate="print"/>
          <a:srcRect/>
          <a:stretch>
            <a:fillRect/>
          </a:stretch>
        </p:blipFill>
        <p:spPr bwMode="auto">
          <a:xfrm>
            <a:off x="5970008" y="1401743"/>
            <a:ext cx="2756144" cy="1650002"/>
          </a:xfrm>
          <a:prstGeom prst="rect">
            <a:avLst/>
          </a:prstGeom>
          <a:noFill/>
          <a:ln w="9525">
            <a:noFill/>
            <a:miter lim="800000"/>
            <a:headEnd/>
            <a:tailEnd/>
          </a:ln>
        </p:spPr>
      </p:pic>
      <p:sp>
        <p:nvSpPr>
          <p:cNvPr id="8" name="Rectangle 7"/>
          <p:cNvSpPr/>
          <p:nvPr/>
        </p:nvSpPr>
        <p:spPr>
          <a:xfrm>
            <a:off x="2864114" y="0"/>
            <a:ext cx="3766800" cy="646331"/>
          </a:xfrm>
          <a:prstGeom prst="rect">
            <a:avLst/>
          </a:prstGeom>
        </p:spPr>
        <p:txBody>
          <a:bodyPr wrap="none">
            <a:spAutoFit/>
          </a:bodyPr>
          <a:lstStyle/>
          <a:p>
            <a:r>
              <a:rPr lang="en-US" sz="3600" b="1" dirty="0">
                <a:solidFill>
                  <a:srgbClr val="0070C0"/>
                </a:solidFill>
              </a:rPr>
              <a:t>Tracking PRN Data</a:t>
            </a:r>
            <a:endParaRPr lang="en-US" sz="3600" dirty="0">
              <a:solidFill>
                <a:srgbClr val="0070C0"/>
              </a:solidFill>
            </a:endParaRPr>
          </a:p>
        </p:txBody>
      </p:sp>
      <p:sp>
        <p:nvSpPr>
          <p:cNvPr id="12" name="Rectangle 11"/>
          <p:cNvSpPr/>
          <p:nvPr/>
        </p:nvSpPr>
        <p:spPr>
          <a:xfrm>
            <a:off x="152400" y="533400"/>
            <a:ext cx="8648104" cy="400110"/>
          </a:xfrm>
          <a:prstGeom prst="rect">
            <a:avLst/>
          </a:prstGeom>
        </p:spPr>
        <p:txBody>
          <a:bodyPr wrap="square">
            <a:spAutoFit/>
          </a:bodyPr>
          <a:lstStyle/>
          <a:p>
            <a:r>
              <a:rPr lang="en-US" sz="2000" b="1" dirty="0">
                <a:solidFill>
                  <a:prstClr val="black"/>
                </a:solidFill>
              </a:rPr>
              <a:t>Medication Component </a:t>
            </a:r>
            <a:r>
              <a:rPr lang="en-US" sz="2000" dirty="0">
                <a:solidFill>
                  <a:prstClr val="black"/>
                </a:solidFill>
              </a:rPr>
              <a:t>- </a:t>
            </a:r>
            <a:r>
              <a:rPr lang="en-US" sz="2000" i="1" dirty="0">
                <a:solidFill>
                  <a:prstClr val="black"/>
                </a:solidFill>
              </a:rPr>
              <a:t>Provide tools/resources to reduce health care barriers</a:t>
            </a:r>
          </a:p>
        </p:txBody>
      </p:sp>
    </p:spTree>
    <p:extLst>
      <p:ext uri="{BB962C8B-B14F-4D97-AF65-F5344CB8AC3E}">
        <p14:creationId xmlns:p14="http://schemas.microsoft.com/office/powerpoint/2010/main" val="95765105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466" y="61148"/>
            <a:ext cx="8229600" cy="569932"/>
          </a:xfrm>
        </p:spPr>
        <p:txBody>
          <a:bodyPr>
            <a:normAutofit fontScale="90000"/>
          </a:bodyPr>
          <a:lstStyle/>
          <a:p>
            <a:r>
              <a:rPr lang="en-US" sz="3600" b="1" dirty="0">
                <a:solidFill>
                  <a:srgbClr val="0070C0"/>
                </a:solidFill>
              </a:rPr>
              <a:t>Asthma Obstacle Course</a:t>
            </a:r>
            <a:endParaRPr lang="en-US" dirty="0"/>
          </a:p>
        </p:txBody>
      </p:sp>
      <p:sp>
        <p:nvSpPr>
          <p:cNvPr id="3" name="TextBox 2"/>
          <p:cNvSpPr txBox="1"/>
          <p:nvPr/>
        </p:nvSpPr>
        <p:spPr>
          <a:xfrm>
            <a:off x="158472" y="587802"/>
            <a:ext cx="8412480" cy="707886"/>
          </a:xfrm>
          <a:prstGeom prst="rect">
            <a:avLst/>
          </a:prstGeom>
          <a:noFill/>
        </p:spPr>
        <p:txBody>
          <a:bodyPr wrap="square" rtlCol="0">
            <a:spAutoFit/>
          </a:bodyPr>
          <a:lstStyle/>
          <a:p>
            <a:r>
              <a:rPr lang="en-US" sz="2000" b="1" dirty="0">
                <a:solidFill>
                  <a:prstClr val="black"/>
                </a:solidFill>
              </a:rPr>
              <a:t>Education Component: </a:t>
            </a:r>
            <a:r>
              <a:rPr lang="en-US" sz="2000" i="1" dirty="0">
                <a:solidFill>
                  <a:prstClr val="black"/>
                </a:solidFill>
              </a:rPr>
              <a:t>Identify gaps; provide disease management strategies to all stakeholders to improve quality of life of those with asthma</a:t>
            </a:r>
          </a:p>
        </p:txBody>
      </p:sp>
      <p:sp>
        <p:nvSpPr>
          <p:cNvPr id="4" name="Rectangle 3"/>
          <p:cNvSpPr/>
          <p:nvPr/>
        </p:nvSpPr>
        <p:spPr>
          <a:xfrm>
            <a:off x="158472" y="1520240"/>
            <a:ext cx="8784707" cy="4724370"/>
          </a:xfrm>
          <a:prstGeom prst="rect">
            <a:avLst/>
          </a:prstGeom>
        </p:spPr>
        <p:txBody>
          <a:bodyPr wrap="square">
            <a:spAutoFit/>
          </a:bodyPr>
          <a:lstStyle/>
          <a:p>
            <a:r>
              <a:rPr lang="en-US" sz="1750" b="1" dirty="0">
                <a:solidFill>
                  <a:prstClr val="black"/>
                </a:solidFill>
              </a:rPr>
              <a:t>Target Population</a:t>
            </a:r>
            <a:r>
              <a:rPr lang="en-US" sz="1750" dirty="0">
                <a:solidFill>
                  <a:prstClr val="black"/>
                </a:solidFill>
              </a:rPr>
              <a:t>: all campus staff, students, families</a:t>
            </a:r>
            <a:endParaRPr lang="en-US" sz="1400" dirty="0">
              <a:solidFill>
                <a:prstClr val="black"/>
              </a:solidFill>
            </a:endParaRPr>
          </a:p>
          <a:p>
            <a:endParaRPr lang="en-US" sz="1400" dirty="0">
              <a:solidFill>
                <a:prstClr val="black"/>
              </a:solidFill>
            </a:endParaRPr>
          </a:p>
          <a:p>
            <a:r>
              <a:rPr lang="en-US" sz="1750" b="1" dirty="0">
                <a:solidFill>
                  <a:prstClr val="black"/>
                </a:solidFill>
              </a:rPr>
              <a:t>Input</a:t>
            </a:r>
            <a:r>
              <a:rPr lang="en-US" sz="1750" dirty="0">
                <a:solidFill>
                  <a:prstClr val="black"/>
                </a:solidFill>
              </a:rPr>
              <a:t>: 1 FTE AE-C, grant of $1500 (props)</a:t>
            </a:r>
            <a:r>
              <a:rPr lang="en-US" sz="1400" dirty="0">
                <a:solidFill>
                  <a:prstClr val="black"/>
                </a:solidFill>
              </a:rPr>
              <a:t/>
            </a:r>
            <a:br>
              <a:rPr lang="en-US" sz="1400" dirty="0">
                <a:solidFill>
                  <a:prstClr val="black"/>
                </a:solidFill>
              </a:rPr>
            </a:br>
            <a:r>
              <a:rPr lang="en-US" sz="1400" dirty="0">
                <a:solidFill>
                  <a:prstClr val="black"/>
                </a:solidFill>
              </a:rPr>
              <a:t/>
            </a:r>
            <a:br>
              <a:rPr lang="en-US" sz="1400" dirty="0">
                <a:solidFill>
                  <a:prstClr val="black"/>
                </a:solidFill>
              </a:rPr>
            </a:br>
            <a:r>
              <a:rPr lang="en-US" sz="1750" b="1" dirty="0">
                <a:solidFill>
                  <a:prstClr val="black"/>
                </a:solidFill>
              </a:rPr>
              <a:t>Activities</a:t>
            </a:r>
            <a:r>
              <a:rPr lang="en-US" sz="1750" dirty="0">
                <a:solidFill>
                  <a:prstClr val="black"/>
                </a:solidFill>
              </a:rPr>
              <a:t>: plan hands-on asthma awareness education </a:t>
            </a:r>
          </a:p>
          <a:p>
            <a:r>
              <a:rPr lang="en-US" sz="1750" dirty="0">
                <a:solidFill>
                  <a:prstClr val="black"/>
                </a:solidFill>
              </a:rPr>
              <a:t>with a strong environmental component. </a:t>
            </a:r>
            <a:r>
              <a:rPr lang="en-US" sz="1400" dirty="0">
                <a:solidFill>
                  <a:prstClr val="black"/>
                </a:solidFill>
              </a:rPr>
              <a:t> </a:t>
            </a:r>
            <a:br>
              <a:rPr lang="en-US" sz="1400" dirty="0">
                <a:solidFill>
                  <a:prstClr val="black"/>
                </a:solidFill>
              </a:rPr>
            </a:br>
            <a:r>
              <a:rPr lang="en-US" sz="1400" dirty="0">
                <a:solidFill>
                  <a:prstClr val="black"/>
                </a:solidFill>
              </a:rPr>
              <a:t/>
            </a:r>
            <a:br>
              <a:rPr lang="en-US" sz="1400" dirty="0">
                <a:solidFill>
                  <a:prstClr val="black"/>
                </a:solidFill>
              </a:rPr>
            </a:br>
            <a:r>
              <a:rPr lang="en-US" sz="1750" b="1" dirty="0">
                <a:solidFill>
                  <a:prstClr val="black"/>
                </a:solidFill>
              </a:rPr>
              <a:t>Outputs: </a:t>
            </a:r>
            <a:r>
              <a:rPr lang="en-US" sz="1750" dirty="0">
                <a:solidFill>
                  <a:prstClr val="black"/>
                </a:solidFill>
              </a:rPr>
              <a:t>increase</a:t>
            </a:r>
            <a:r>
              <a:rPr lang="en-US" sz="1750" b="1" dirty="0">
                <a:solidFill>
                  <a:prstClr val="black"/>
                </a:solidFill>
              </a:rPr>
              <a:t> </a:t>
            </a:r>
            <a:r>
              <a:rPr lang="en-US" sz="1750" dirty="0">
                <a:solidFill>
                  <a:prstClr val="black"/>
                </a:solidFill>
              </a:rPr>
              <a:t>number of teachers informed about asthma triggers, “experience” </a:t>
            </a:r>
          </a:p>
          <a:p>
            <a:r>
              <a:rPr lang="en-US" sz="1750" dirty="0">
                <a:solidFill>
                  <a:prstClr val="black"/>
                </a:solidFill>
              </a:rPr>
              <a:t>symptoms that follow trigger exposure (set up during school day), and airway changes,</a:t>
            </a:r>
          </a:p>
          <a:p>
            <a:r>
              <a:rPr lang="en-US" sz="1750" dirty="0">
                <a:solidFill>
                  <a:prstClr val="black"/>
                </a:solidFill>
              </a:rPr>
              <a:t>increase number  of families understanding the pathophysiology of asthma, triggers, medication actions (wellness/health fairs)</a:t>
            </a:r>
            <a:endParaRPr lang="en-US" sz="1400" dirty="0">
              <a:solidFill>
                <a:prstClr val="black"/>
              </a:solidFill>
            </a:endParaRPr>
          </a:p>
          <a:p>
            <a:r>
              <a:rPr lang="en-US" sz="1400" dirty="0">
                <a:solidFill>
                  <a:prstClr val="black"/>
                </a:solidFill>
              </a:rPr>
              <a:t/>
            </a:r>
            <a:br>
              <a:rPr lang="en-US" sz="1400" dirty="0">
                <a:solidFill>
                  <a:prstClr val="black"/>
                </a:solidFill>
              </a:rPr>
            </a:br>
            <a:r>
              <a:rPr lang="en-US" sz="1750" b="1" dirty="0">
                <a:solidFill>
                  <a:prstClr val="black"/>
                </a:solidFill>
              </a:rPr>
              <a:t>Outcomes: </a:t>
            </a:r>
            <a:r>
              <a:rPr lang="en-US" sz="1750" dirty="0">
                <a:solidFill>
                  <a:prstClr val="black"/>
                </a:solidFill>
              </a:rPr>
              <a:t>increase in staff trigger awareness/IAQ best practices, </a:t>
            </a:r>
            <a:br>
              <a:rPr lang="en-US" sz="1750" dirty="0">
                <a:solidFill>
                  <a:prstClr val="black"/>
                </a:solidFill>
              </a:rPr>
            </a:br>
            <a:r>
              <a:rPr lang="en-US" sz="1750" dirty="0">
                <a:solidFill>
                  <a:prstClr val="black"/>
                </a:solidFill>
              </a:rPr>
              <a:t>trigger cause and effect, classroom self-assessment, increase </a:t>
            </a:r>
            <a:br>
              <a:rPr lang="en-US" sz="1750" dirty="0">
                <a:solidFill>
                  <a:prstClr val="black"/>
                </a:solidFill>
              </a:rPr>
            </a:br>
            <a:r>
              <a:rPr lang="en-US" sz="1750" dirty="0">
                <a:solidFill>
                  <a:prstClr val="black"/>
                </a:solidFill>
              </a:rPr>
              <a:t>general population's awareness of asthma triggers and symptoms</a:t>
            </a:r>
            <a:endParaRPr lang="en-US" sz="1400" dirty="0">
              <a:solidFill>
                <a:prstClr val="black"/>
              </a:solidFill>
            </a:endParaRPr>
          </a:p>
          <a:p>
            <a:endParaRPr lang="en-US" sz="1400" dirty="0">
              <a:solidFill>
                <a:prstClr val="black"/>
              </a:solidFill>
            </a:endParaRPr>
          </a:p>
          <a:p>
            <a:r>
              <a:rPr lang="en-US" sz="1750" b="1" dirty="0">
                <a:solidFill>
                  <a:prstClr val="black"/>
                </a:solidFill>
              </a:rPr>
              <a:t>Impact: </a:t>
            </a:r>
            <a:r>
              <a:rPr lang="en-US" sz="1750" dirty="0">
                <a:solidFill>
                  <a:prstClr val="black"/>
                </a:solidFill>
              </a:rPr>
              <a:t>change in culture: asthma-friendly classrooms/disease management. Reducing clinic visits and increase classroom instruction time. Teachers conceptualize healthy environments.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528" r="24023"/>
          <a:stretch/>
        </p:blipFill>
        <p:spPr>
          <a:xfrm rot="5400000">
            <a:off x="6487316" y="1168504"/>
            <a:ext cx="1204458" cy="1401640"/>
          </a:xfrm>
          <a:prstGeom prst="rect">
            <a:avLst/>
          </a:prstGeom>
          <a:effectLst>
            <a:softEdge rad="76200"/>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9511" t="37985" r="34578" b="24400"/>
          <a:stretch/>
        </p:blipFill>
        <p:spPr>
          <a:xfrm rot="5400000">
            <a:off x="7812636" y="1085173"/>
            <a:ext cx="1266293" cy="994793"/>
          </a:xfrm>
          <a:prstGeom prst="rect">
            <a:avLst/>
          </a:prstGeom>
          <a:effectLst>
            <a:softEdge rad="38100"/>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5468" t="6780" r="33155" b="19600"/>
          <a:stretch/>
        </p:blipFill>
        <p:spPr>
          <a:xfrm rot="5400000">
            <a:off x="7695305" y="1885547"/>
            <a:ext cx="1298623" cy="1366025"/>
          </a:xfrm>
          <a:prstGeom prst="rect">
            <a:avLst/>
          </a:prstGeom>
          <a:effectLst>
            <a:softEdge rad="88900"/>
          </a:effectLst>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val="0"/>
              </a:ext>
            </a:extLst>
          </a:blip>
          <a:srcRect l="19375" t="2865" r="24875" b="1868"/>
          <a:stretch/>
        </p:blipFill>
        <p:spPr>
          <a:xfrm>
            <a:off x="5285486" y="1582569"/>
            <a:ext cx="1171435" cy="1339082"/>
          </a:xfrm>
          <a:prstGeom prst="rect">
            <a:avLst/>
          </a:prstGeom>
          <a:effectLst>
            <a:softEdge rad="63500"/>
          </a:effectLst>
        </p:spPr>
      </p:pic>
      <p:sp>
        <p:nvSpPr>
          <p:cNvPr id="10" name="TextBox 9"/>
          <p:cNvSpPr txBox="1"/>
          <p:nvPr/>
        </p:nvSpPr>
        <p:spPr>
          <a:xfrm>
            <a:off x="6448219" y="2386874"/>
            <a:ext cx="1178184" cy="830997"/>
          </a:xfrm>
          <a:prstGeom prst="rect">
            <a:avLst/>
          </a:prstGeom>
          <a:noFill/>
        </p:spPr>
        <p:txBody>
          <a:bodyPr wrap="square" rtlCol="0">
            <a:spAutoFit/>
          </a:bodyPr>
          <a:lstStyle/>
          <a:p>
            <a:pPr algn="ctr"/>
            <a:r>
              <a:rPr lang="en-US" sz="1200" i="1" dirty="0">
                <a:solidFill>
                  <a:prstClr val="black"/>
                </a:solidFill>
              </a:rPr>
              <a:t>Principals experiencing the Asthma Obstacle Course</a:t>
            </a:r>
          </a:p>
        </p:txBody>
      </p:sp>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8533" r="33333"/>
          <a:stretch/>
        </p:blipFill>
        <p:spPr>
          <a:xfrm rot="5400000">
            <a:off x="6727915" y="4076323"/>
            <a:ext cx="1217685" cy="1570982"/>
          </a:xfrm>
          <a:prstGeom prst="rect">
            <a:avLst/>
          </a:prstGeom>
          <a:effectLst>
            <a:softEdge rad="101600"/>
          </a:effectLst>
        </p:spPr>
      </p:pic>
      <p:graphicFrame>
        <p:nvGraphicFramePr>
          <p:cNvPr id="11" name="Object 10"/>
          <p:cNvGraphicFramePr>
            <a:graphicFrameLocks noChangeAspect="1"/>
          </p:cNvGraphicFramePr>
          <p:nvPr>
            <p:extLst>
              <p:ext uri="{D42A27DB-BD31-4B8C-83A1-F6EECF244321}">
                <p14:modId xmlns:p14="http://schemas.microsoft.com/office/powerpoint/2010/main" val="2390253652"/>
              </p:ext>
            </p:extLst>
          </p:nvPr>
        </p:nvGraphicFramePr>
        <p:xfrm>
          <a:off x="7984962" y="4111445"/>
          <a:ext cx="1116238" cy="1444991"/>
        </p:xfrm>
        <a:graphic>
          <a:graphicData uri="http://schemas.openxmlformats.org/presentationml/2006/ole">
            <mc:AlternateContent xmlns:mc="http://schemas.openxmlformats.org/markup-compatibility/2006">
              <mc:Choice xmlns:v="urn:schemas-microsoft-com:vml" Requires="v">
                <p:oleObj spid="_x0000_s1094" name="Acrobat Document" r:id="rId10" imgW="4663234" imgH="6035040" progId="AcroExch.Document.11">
                  <p:embed/>
                </p:oleObj>
              </mc:Choice>
              <mc:Fallback>
                <p:oleObj name="Acrobat Document" r:id="rId10" imgW="4663234" imgH="6035040" progId="AcroExch.Document.11">
                  <p:embed/>
                  <p:pic>
                    <p:nvPicPr>
                      <p:cNvPr id="0" name=""/>
                      <p:cNvPicPr/>
                      <p:nvPr/>
                    </p:nvPicPr>
                    <p:blipFill>
                      <a:blip r:embed="rId11"/>
                      <a:stretch>
                        <a:fillRect/>
                      </a:stretch>
                    </p:blipFill>
                    <p:spPr>
                      <a:xfrm>
                        <a:off x="7984962" y="4111445"/>
                        <a:ext cx="1116238" cy="1444991"/>
                      </a:xfrm>
                      <a:prstGeom prst="rect">
                        <a:avLst/>
                      </a:prstGeom>
                    </p:spPr>
                  </p:pic>
                </p:oleObj>
              </mc:Fallback>
            </mc:AlternateContent>
          </a:graphicData>
        </a:graphic>
      </p:graphicFrame>
    </p:spTree>
    <p:extLst>
      <p:ext uri="{BB962C8B-B14F-4D97-AF65-F5344CB8AC3E}">
        <p14:creationId xmlns:p14="http://schemas.microsoft.com/office/powerpoint/2010/main" val="206543506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128" y="-76200"/>
            <a:ext cx="8229600" cy="857250"/>
          </a:xfrm>
        </p:spPr>
        <p:txBody>
          <a:bodyPr>
            <a:normAutofit/>
          </a:bodyPr>
          <a:lstStyle/>
          <a:p>
            <a:r>
              <a:rPr lang="en-US" sz="3600" b="1" dirty="0">
                <a:solidFill>
                  <a:srgbClr val="0070C0"/>
                </a:solidFill>
              </a:rPr>
              <a:t>Environmental Assessments</a:t>
            </a:r>
          </a:p>
        </p:txBody>
      </p:sp>
      <p:sp>
        <p:nvSpPr>
          <p:cNvPr id="3" name="Rectangle 2"/>
          <p:cNvSpPr/>
          <p:nvPr/>
        </p:nvSpPr>
        <p:spPr>
          <a:xfrm>
            <a:off x="108084" y="609600"/>
            <a:ext cx="7849640" cy="400110"/>
          </a:xfrm>
          <a:prstGeom prst="rect">
            <a:avLst/>
          </a:prstGeom>
        </p:spPr>
        <p:txBody>
          <a:bodyPr wrap="square">
            <a:spAutoFit/>
          </a:bodyPr>
          <a:lstStyle/>
          <a:p>
            <a:r>
              <a:rPr lang="en-US" sz="2000" b="1" dirty="0">
                <a:solidFill>
                  <a:prstClr val="black"/>
                </a:solidFill>
              </a:rPr>
              <a:t>Environment Component</a:t>
            </a:r>
            <a:r>
              <a:rPr lang="en-US" sz="2000" b="1" i="1" dirty="0">
                <a:solidFill>
                  <a:prstClr val="black"/>
                </a:solidFill>
              </a:rPr>
              <a:t>:  </a:t>
            </a:r>
            <a:r>
              <a:rPr lang="en-US" sz="2000" i="1" dirty="0">
                <a:solidFill>
                  <a:prstClr val="black"/>
                </a:solidFill>
              </a:rPr>
              <a:t>Assess culture and reduce environmental risks </a:t>
            </a:r>
            <a:endParaRPr lang="en-US" sz="2000" dirty="0">
              <a:solidFill>
                <a:prstClr val="black"/>
              </a:solidFill>
            </a:endParaRPr>
          </a:p>
        </p:txBody>
      </p:sp>
      <p:sp>
        <p:nvSpPr>
          <p:cNvPr id="5" name="Rectangle 4"/>
          <p:cNvSpPr/>
          <p:nvPr/>
        </p:nvSpPr>
        <p:spPr>
          <a:xfrm>
            <a:off x="108084" y="1066800"/>
            <a:ext cx="8662490" cy="5447645"/>
          </a:xfrm>
          <a:prstGeom prst="rect">
            <a:avLst/>
          </a:prstGeom>
        </p:spPr>
        <p:txBody>
          <a:bodyPr wrap="square">
            <a:spAutoFit/>
          </a:bodyPr>
          <a:lstStyle/>
          <a:p>
            <a:r>
              <a:rPr lang="en-US" sz="1600" b="1" dirty="0">
                <a:solidFill>
                  <a:prstClr val="black"/>
                </a:solidFill>
              </a:rPr>
              <a:t>Target Population</a:t>
            </a:r>
            <a:r>
              <a:rPr lang="en-US" sz="1600" dirty="0">
                <a:solidFill>
                  <a:prstClr val="black"/>
                </a:solidFill>
              </a:rPr>
              <a:t>: all environmentally sensitive students and staff (asthma, allergy, migraines, chemical sensitivity, etc.)</a:t>
            </a:r>
            <a:endParaRPr lang="en-US" sz="1200" dirty="0">
              <a:solidFill>
                <a:prstClr val="black"/>
              </a:solidFill>
            </a:endParaRPr>
          </a:p>
          <a:p>
            <a:r>
              <a:rPr lang="en-US" sz="1200" dirty="0">
                <a:solidFill>
                  <a:prstClr val="black"/>
                </a:solidFill>
              </a:rPr>
              <a:t/>
            </a:r>
            <a:br>
              <a:rPr lang="en-US" sz="1200" dirty="0">
                <a:solidFill>
                  <a:prstClr val="black"/>
                </a:solidFill>
              </a:rPr>
            </a:br>
            <a:r>
              <a:rPr lang="en-US" sz="1600" b="1" dirty="0">
                <a:solidFill>
                  <a:prstClr val="black"/>
                </a:solidFill>
              </a:rPr>
              <a:t>Input:</a:t>
            </a:r>
            <a:r>
              <a:rPr lang="en-US" sz="1600" dirty="0">
                <a:solidFill>
                  <a:prstClr val="black"/>
                </a:solidFill>
              </a:rPr>
              <a:t> 1 FTE Indoor Air Quality, 1 FTE AE-C  </a:t>
            </a:r>
            <a:endParaRPr lang="en-US" sz="1200" dirty="0">
              <a:solidFill>
                <a:prstClr val="black"/>
              </a:solidFill>
            </a:endParaRPr>
          </a:p>
          <a:p>
            <a:r>
              <a:rPr lang="en-US" sz="1200" dirty="0">
                <a:solidFill>
                  <a:prstClr val="black"/>
                </a:solidFill>
              </a:rPr>
              <a:t/>
            </a:r>
            <a:br>
              <a:rPr lang="en-US" sz="1200" dirty="0">
                <a:solidFill>
                  <a:prstClr val="black"/>
                </a:solidFill>
              </a:rPr>
            </a:br>
            <a:r>
              <a:rPr lang="en-US" sz="1600" b="1" dirty="0">
                <a:solidFill>
                  <a:prstClr val="black"/>
                </a:solidFill>
              </a:rPr>
              <a:t>Activities</a:t>
            </a:r>
            <a:r>
              <a:rPr lang="en-US" sz="1600" dirty="0">
                <a:solidFill>
                  <a:prstClr val="black"/>
                </a:solidFill>
              </a:rPr>
              <a:t>: campus assessment “Environmental Health” </a:t>
            </a:r>
            <a:br>
              <a:rPr lang="en-US" sz="1600" dirty="0">
                <a:solidFill>
                  <a:prstClr val="black"/>
                </a:solidFill>
              </a:rPr>
            </a:br>
            <a:r>
              <a:rPr lang="en-US" sz="1600" dirty="0">
                <a:solidFill>
                  <a:prstClr val="black"/>
                </a:solidFill>
              </a:rPr>
              <a:t>issue (submitted by campus via electronic work order </a:t>
            </a:r>
            <a:br>
              <a:rPr lang="en-US" sz="1600" dirty="0">
                <a:solidFill>
                  <a:prstClr val="black"/>
                </a:solidFill>
              </a:rPr>
            </a:br>
            <a:r>
              <a:rPr lang="en-US" sz="1600" dirty="0">
                <a:solidFill>
                  <a:prstClr val="black"/>
                </a:solidFill>
              </a:rPr>
              <a:t>system), </a:t>
            </a:r>
            <a:r>
              <a:rPr lang="en-US" sz="1600" dirty="0" err="1">
                <a:solidFill>
                  <a:prstClr val="black"/>
                </a:solidFill>
              </a:rPr>
              <a:t>Healthcheck</a:t>
            </a:r>
            <a:r>
              <a:rPr lang="en-US" sz="1600" dirty="0">
                <a:solidFill>
                  <a:prstClr val="black"/>
                </a:solidFill>
              </a:rPr>
              <a:t> data-driven classroom assessments, </a:t>
            </a:r>
            <a:br>
              <a:rPr lang="en-US" sz="1600" dirty="0">
                <a:solidFill>
                  <a:prstClr val="black"/>
                </a:solidFill>
              </a:rPr>
            </a:br>
            <a:r>
              <a:rPr lang="en-US" sz="1600" dirty="0">
                <a:solidFill>
                  <a:prstClr val="black"/>
                </a:solidFill>
              </a:rPr>
              <a:t>routine assessment of campus (walkthrough)</a:t>
            </a:r>
            <a:r>
              <a:rPr lang="en-US" sz="1200" dirty="0">
                <a:solidFill>
                  <a:prstClr val="black"/>
                </a:solidFill>
              </a:rPr>
              <a:t> </a:t>
            </a:r>
            <a:br>
              <a:rPr lang="en-US" sz="1200" dirty="0">
                <a:solidFill>
                  <a:prstClr val="black"/>
                </a:solidFill>
              </a:rPr>
            </a:br>
            <a:r>
              <a:rPr lang="en-US" sz="1200" dirty="0">
                <a:solidFill>
                  <a:prstClr val="black"/>
                </a:solidFill>
              </a:rPr>
              <a:t/>
            </a:r>
            <a:br>
              <a:rPr lang="en-US" sz="1200" dirty="0">
                <a:solidFill>
                  <a:prstClr val="black"/>
                </a:solidFill>
              </a:rPr>
            </a:br>
            <a:r>
              <a:rPr lang="en-US" sz="1600" b="1" dirty="0">
                <a:solidFill>
                  <a:prstClr val="black"/>
                </a:solidFill>
              </a:rPr>
              <a:t>Outputs: </a:t>
            </a:r>
            <a:r>
              <a:rPr lang="en-US" sz="1600" dirty="0">
                <a:solidFill>
                  <a:prstClr val="black"/>
                </a:solidFill>
              </a:rPr>
              <a:t>track the number of PRN uses to determine origin and </a:t>
            </a:r>
          </a:p>
          <a:p>
            <a:r>
              <a:rPr lang="en-US" sz="1600" dirty="0">
                <a:solidFill>
                  <a:prstClr val="black"/>
                </a:solidFill>
              </a:rPr>
              <a:t>possible trigger location (classroom, building), remove triggers, </a:t>
            </a:r>
          </a:p>
          <a:p>
            <a:r>
              <a:rPr lang="en-US" sz="1600" dirty="0">
                <a:solidFill>
                  <a:prstClr val="black"/>
                </a:solidFill>
              </a:rPr>
              <a:t>IAQ assessment standards, train teachers/administrators/custodians, </a:t>
            </a:r>
            <a:br>
              <a:rPr lang="en-US" sz="1600" dirty="0">
                <a:solidFill>
                  <a:prstClr val="black"/>
                </a:solidFill>
              </a:rPr>
            </a:br>
            <a:r>
              <a:rPr lang="en-US" sz="1600" dirty="0">
                <a:solidFill>
                  <a:prstClr val="black"/>
                </a:solidFill>
              </a:rPr>
              <a:t>communicate Symptom Threshold philosophy, track pollen count</a:t>
            </a:r>
            <a:r>
              <a:rPr lang="en-US" sz="1200" dirty="0">
                <a:solidFill>
                  <a:prstClr val="black"/>
                </a:solidFill>
              </a:rPr>
              <a:t/>
            </a:r>
            <a:br>
              <a:rPr lang="en-US" sz="1200" dirty="0">
                <a:solidFill>
                  <a:prstClr val="black"/>
                </a:solidFill>
              </a:rPr>
            </a:br>
            <a:r>
              <a:rPr lang="en-US" sz="1200" dirty="0">
                <a:solidFill>
                  <a:prstClr val="black"/>
                </a:solidFill>
              </a:rPr>
              <a:t/>
            </a:r>
            <a:br>
              <a:rPr lang="en-US" sz="1200" dirty="0">
                <a:solidFill>
                  <a:prstClr val="black"/>
                </a:solidFill>
              </a:rPr>
            </a:br>
            <a:r>
              <a:rPr lang="en-US" sz="1600" b="1" dirty="0">
                <a:solidFill>
                  <a:prstClr val="black"/>
                </a:solidFill>
              </a:rPr>
              <a:t>Outcomes: </a:t>
            </a:r>
            <a:r>
              <a:rPr lang="en-US" sz="1600" dirty="0">
                <a:solidFill>
                  <a:prstClr val="black"/>
                </a:solidFill>
              </a:rPr>
              <a:t>identify campus and classrooms with outliers in PRN usage,  </a:t>
            </a:r>
            <a:br>
              <a:rPr lang="en-US" sz="1600" dirty="0">
                <a:solidFill>
                  <a:prstClr val="black"/>
                </a:solidFill>
              </a:rPr>
            </a:br>
            <a:r>
              <a:rPr lang="en-US" sz="1600" dirty="0">
                <a:solidFill>
                  <a:prstClr val="black"/>
                </a:solidFill>
              </a:rPr>
              <a:t>increase in IAQ investigation requests, communicate IAQ benefits </a:t>
            </a:r>
            <a:br>
              <a:rPr lang="en-US" sz="1600" dirty="0">
                <a:solidFill>
                  <a:prstClr val="black"/>
                </a:solidFill>
              </a:rPr>
            </a:br>
            <a:r>
              <a:rPr lang="en-US" sz="1600" dirty="0">
                <a:solidFill>
                  <a:prstClr val="black"/>
                </a:solidFill>
              </a:rPr>
              <a:t>(improve health of students and decrease clinic visits), reduce </a:t>
            </a:r>
            <a:br>
              <a:rPr lang="en-US" sz="1600" dirty="0">
                <a:solidFill>
                  <a:prstClr val="black"/>
                </a:solidFill>
              </a:rPr>
            </a:br>
            <a:r>
              <a:rPr lang="en-US" sz="1600" dirty="0">
                <a:solidFill>
                  <a:prstClr val="black"/>
                </a:solidFill>
              </a:rPr>
              <a:t>maintenance costs (ex water intrusion events), end of year clean-out </a:t>
            </a:r>
            <a:endParaRPr lang="en-US" sz="1200" dirty="0">
              <a:solidFill>
                <a:prstClr val="black"/>
              </a:solidFill>
            </a:endParaRPr>
          </a:p>
          <a:p>
            <a:endParaRPr lang="en-US" sz="1200" dirty="0">
              <a:solidFill>
                <a:prstClr val="black"/>
              </a:solidFill>
            </a:endParaRPr>
          </a:p>
          <a:p>
            <a:r>
              <a:rPr lang="en-US" sz="1600" b="1" dirty="0">
                <a:solidFill>
                  <a:prstClr val="black"/>
                </a:solidFill>
              </a:rPr>
              <a:t>Impact</a:t>
            </a:r>
            <a:r>
              <a:rPr lang="en-US" sz="1600" dirty="0">
                <a:solidFill>
                  <a:prstClr val="black"/>
                </a:solidFill>
              </a:rPr>
              <a:t>: Development of electronic Environmental Assessment software application,  </a:t>
            </a:r>
          </a:p>
          <a:p>
            <a:r>
              <a:rPr lang="en-US" sz="1600" dirty="0">
                <a:solidFill>
                  <a:prstClr val="black"/>
                </a:solidFill>
              </a:rPr>
              <a:t>CHANGED CULTURE, IAQ/asthma in parent/student manual, facilities staff buy-in,  </a:t>
            </a:r>
          </a:p>
          <a:p>
            <a:r>
              <a:rPr lang="en-US" sz="1600" dirty="0">
                <a:solidFill>
                  <a:prstClr val="black"/>
                </a:solidFill>
              </a:rPr>
              <a:t>administrator buy-in, additional IAQ staff member, Symptom Threshold understanding</a:t>
            </a:r>
          </a:p>
        </p:txBody>
      </p:sp>
      <p:pic>
        <p:nvPicPr>
          <p:cNvPr id="4" name="Picture 3"/>
          <p:cNvPicPr>
            <a:picLocks noChangeAspect="1"/>
          </p:cNvPicPr>
          <p:nvPr/>
        </p:nvPicPr>
        <p:blipFill rotWithShape="1">
          <a:blip r:embed="rId3"/>
          <a:srcRect l="5750" t="16044" r="71350" b="24045"/>
          <a:stretch/>
        </p:blipFill>
        <p:spPr>
          <a:xfrm>
            <a:off x="6174921" y="3447753"/>
            <a:ext cx="2904601" cy="2137227"/>
          </a:xfrm>
          <a:prstGeom prst="rect">
            <a:avLst/>
          </a:prstGeom>
        </p:spPr>
      </p:pic>
      <p:pic>
        <p:nvPicPr>
          <p:cNvPr id="8" name="Picture 7"/>
          <p:cNvPicPr>
            <a:picLocks noChangeAspect="1"/>
          </p:cNvPicPr>
          <p:nvPr/>
        </p:nvPicPr>
        <p:blipFill rotWithShape="1">
          <a:blip r:embed="rId4"/>
          <a:srcRect l="11382" t="45452" r="61795" b="21607"/>
          <a:stretch/>
        </p:blipFill>
        <p:spPr>
          <a:xfrm>
            <a:off x="5075458" y="1486515"/>
            <a:ext cx="4004064" cy="1382983"/>
          </a:xfrm>
          <a:prstGeom prst="rect">
            <a:avLst/>
          </a:prstGeom>
          <a:ln>
            <a:solidFill>
              <a:schemeClr val="accent1"/>
            </a:solidFill>
          </a:ln>
        </p:spPr>
      </p:pic>
      <p:sp>
        <p:nvSpPr>
          <p:cNvPr id="9" name="TextBox 8"/>
          <p:cNvSpPr txBox="1"/>
          <p:nvPr/>
        </p:nvSpPr>
        <p:spPr>
          <a:xfrm>
            <a:off x="5769429" y="2869498"/>
            <a:ext cx="2871299" cy="430887"/>
          </a:xfrm>
          <a:prstGeom prst="rect">
            <a:avLst/>
          </a:prstGeom>
          <a:noFill/>
        </p:spPr>
        <p:txBody>
          <a:bodyPr wrap="none" rtlCol="0">
            <a:spAutoFit/>
          </a:bodyPr>
          <a:lstStyle/>
          <a:p>
            <a:pPr algn="ctr"/>
            <a:r>
              <a:rPr lang="en-US" sz="1100" i="1" dirty="0">
                <a:solidFill>
                  <a:prstClr val="black"/>
                </a:solidFill>
              </a:rPr>
              <a:t>Excerpt From NEISD Student/ Parent Handbook</a:t>
            </a:r>
          </a:p>
          <a:p>
            <a:pPr algn="ctr"/>
            <a:r>
              <a:rPr lang="en-US" sz="1100" i="1" dirty="0">
                <a:solidFill>
                  <a:prstClr val="black"/>
                </a:solidFill>
              </a:rPr>
              <a:t>  Health Services/ Asthma / IAQ  </a:t>
            </a:r>
          </a:p>
        </p:txBody>
      </p:sp>
    </p:spTree>
    <p:extLst>
      <p:ext uri="{BB962C8B-B14F-4D97-AF65-F5344CB8AC3E}">
        <p14:creationId xmlns:p14="http://schemas.microsoft.com/office/powerpoint/2010/main" val="431620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prstGeom prst="rect">
            <a:avLst/>
          </a:prstGeom>
        </p:spPr>
        <p:txBody>
          <a:bodyPr/>
          <a:lstStyle/>
          <a:p>
            <a:r>
              <a:rPr lang="en-US" sz="4000" b="1" dirty="0">
                <a:solidFill>
                  <a:srgbClr val="0F6CB4"/>
                </a:solidFill>
              </a:rPr>
              <a:t>Download the App Today</a:t>
            </a:r>
          </a:p>
        </p:txBody>
      </p:sp>
      <p:sp>
        <p:nvSpPr>
          <p:cNvPr id="5" name="Content Placeholder 4"/>
          <p:cNvSpPr>
            <a:spLocks noGrp="1"/>
          </p:cNvSpPr>
          <p:nvPr>
            <p:ph idx="4294967295"/>
          </p:nvPr>
        </p:nvSpPr>
        <p:spPr>
          <a:xfrm>
            <a:off x="1295400" y="1443038"/>
            <a:ext cx="6553200" cy="2382838"/>
          </a:xfrm>
        </p:spPr>
        <p:txBody>
          <a:bodyPr>
            <a:noAutofit/>
          </a:bodyPr>
          <a:lstStyle/>
          <a:p>
            <a:pPr lvl="0">
              <a:lnSpc>
                <a:spcPct val="150000"/>
              </a:lnSpc>
              <a:buFont typeface="Wingdings" panose="05000000000000000000" pitchFamily="2" charset="2"/>
              <a:buChar char="ü"/>
            </a:pPr>
            <a:r>
              <a:rPr lang="en-US" sz="2200" dirty="0"/>
              <a:t>Android: Google Play</a:t>
            </a:r>
          </a:p>
          <a:p>
            <a:pPr lvl="0">
              <a:lnSpc>
                <a:spcPct val="150000"/>
              </a:lnSpc>
              <a:buFont typeface="Wingdings" panose="05000000000000000000" pitchFamily="2" charset="2"/>
              <a:buChar char="ü"/>
            </a:pPr>
            <a:r>
              <a:rPr lang="en-US" sz="2200" dirty="0"/>
              <a:t>Apple: iTunes</a:t>
            </a:r>
          </a:p>
          <a:p>
            <a:pPr lvl="0">
              <a:lnSpc>
                <a:spcPct val="150000"/>
              </a:lnSpc>
              <a:buFont typeface="Wingdings" panose="05000000000000000000" pitchFamily="2" charset="2"/>
              <a:buChar char="ü"/>
            </a:pPr>
            <a:r>
              <a:rPr lang="en-US" sz="2200" dirty="0">
                <a:hlinkClick r:id="rId3" action="ppaction://hlinkfile"/>
              </a:rPr>
              <a:t>developer.epa.gov/school-</a:t>
            </a:r>
            <a:r>
              <a:rPr lang="en-US" sz="2200" dirty="0" err="1">
                <a:hlinkClick r:id="rId3" action="ppaction://hlinkfile"/>
              </a:rPr>
              <a:t>iaq</a:t>
            </a:r>
            <a:r>
              <a:rPr lang="en-US" sz="2200" dirty="0">
                <a:hlinkClick r:id="rId3" action="ppaction://hlinkfile"/>
              </a:rPr>
              <a:t>-assessment-tool</a:t>
            </a:r>
            <a:endParaRPr lang="en-US" sz="2200" dirty="0"/>
          </a:p>
          <a:p>
            <a:pPr marL="0" indent="0">
              <a:buNone/>
            </a:pPr>
            <a:endParaRPr lang="en-US" sz="1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009" y="3505200"/>
            <a:ext cx="3121982" cy="259793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6396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24" y="1550909"/>
            <a:ext cx="8229600" cy="857250"/>
          </a:xfrm>
        </p:spPr>
        <p:txBody>
          <a:bodyPr>
            <a:normAutofit fontScale="90000"/>
          </a:bodyPr>
          <a:lstStyle/>
          <a:p>
            <a:r>
              <a:rPr lang="en-US" sz="4000" b="1" dirty="0">
                <a:solidFill>
                  <a:srgbClr val="0070C0"/>
                </a:solidFill>
              </a:rPr>
              <a:t>Bold Goals Value Proposition Overview </a:t>
            </a:r>
            <a:r>
              <a:rPr lang="en-US" dirty="0"/>
              <a:t/>
            </a:r>
            <a:br>
              <a:rPr lang="en-US" dirty="0"/>
            </a:br>
            <a:r>
              <a:rPr lang="en-US" sz="3100" dirty="0">
                <a:solidFill>
                  <a:srgbClr val="0070C0"/>
                </a:solidFill>
              </a:rPr>
              <a:t>Asthma-Friendly Environments and Disease Management Policies</a:t>
            </a:r>
            <a:br>
              <a:rPr lang="en-US" sz="3100" dirty="0">
                <a:solidFill>
                  <a:srgbClr val="0070C0"/>
                </a:solidFill>
              </a:rPr>
            </a:br>
            <a:endParaRPr lang="en-US" sz="4000" dirty="0">
              <a:solidFill>
                <a:srgbClr val="0070C0"/>
              </a:solidFill>
            </a:endParaRPr>
          </a:p>
        </p:txBody>
      </p:sp>
      <p:sp>
        <p:nvSpPr>
          <p:cNvPr id="3" name="TextBox 2"/>
          <p:cNvSpPr txBox="1"/>
          <p:nvPr/>
        </p:nvSpPr>
        <p:spPr>
          <a:xfrm>
            <a:off x="512071" y="2667241"/>
            <a:ext cx="8666668" cy="2631490"/>
          </a:xfrm>
          <a:prstGeom prst="rect">
            <a:avLst/>
          </a:prstGeom>
          <a:noFill/>
        </p:spPr>
        <p:txBody>
          <a:bodyPr wrap="none" rtlCol="0">
            <a:spAutoFit/>
          </a:bodyPr>
          <a:lstStyle/>
          <a:p>
            <a:endParaRPr lang="en-US" sz="3300" dirty="0">
              <a:solidFill>
                <a:prstClr val="black"/>
              </a:solidFill>
            </a:endParaRPr>
          </a:p>
          <a:p>
            <a:r>
              <a:rPr lang="en-US" sz="3300" dirty="0">
                <a:solidFill>
                  <a:prstClr val="black"/>
                </a:solidFill>
              </a:rPr>
              <a:t>Capture State Revenue:  Potential Revenue Gains </a:t>
            </a:r>
          </a:p>
          <a:p>
            <a:endParaRPr lang="en-US" sz="3300" dirty="0">
              <a:solidFill>
                <a:prstClr val="black"/>
              </a:solidFill>
            </a:endParaRPr>
          </a:p>
          <a:p>
            <a:r>
              <a:rPr lang="en-US" sz="3300" dirty="0">
                <a:solidFill>
                  <a:prstClr val="black"/>
                </a:solidFill>
              </a:rPr>
              <a:t>Reduce Loss of Academic Instruction Time</a:t>
            </a:r>
          </a:p>
          <a:p>
            <a:r>
              <a:rPr lang="en-US" sz="3300" dirty="0">
                <a:solidFill>
                  <a:prstClr val="black"/>
                </a:solidFill>
              </a:rPr>
              <a:t> </a:t>
            </a:r>
          </a:p>
        </p:txBody>
      </p:sp>
    </p:spTree>
    <p:extLst>
      <p:ext uri="{BB962C8B-B14F-4D97-AF65-F5344CB8AC3E}">
        <p14:creationId xmlns:p14="http://schemas.microsoft.com/office/powerpoint/2010/main" val="261064003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9528"/>
            <a:ext cx="3694234" cy="571500"/>
          </a:xfrm>
        </p:spPr>
        <p:txBody>
          <a:bodyPr>
            <a:noAutofit/>
          </a:bodyPr>
          <a:lstStyle/>
          <a:p>
            <a:pPr algn="l"/>
            <a:r>
              <a:rPr lang="en-US" sz="3200" dirty="0">
                <a:solidFill>
                  <a:srgbClr val="0070C0"/>
                </a:solidFill>
              </a:rPr>
              <a:t>Attendance Funding</a:t>
            </a:r>
          </a:p>
        </p:txBody>
      </p:sp>
      <p:grpSp>
        <p:nvGrpSpPr>
          <p:cNvPr id="3" name="Group 2"/>
          <p:cNvGrpSpPr/>
          <p:nvPr/>
        </p:nvGrpSpPr>
        <p:grpSpPr>
          <a:xfrm>
            <a:off x="1227533" y="1062762"/>
            <a:ext cx="6427519" cy="3200400"/>
            <a:chOff x="1227533" y="1062762"/>
            <a:chExt cx="6427519" cy="3200400"/>
          </a:xfrm>
        </p:grpSpPr>
        <p:sp>
          <p:nvSpPr>
            <p:cNvPr id="10" name="Rectangle 9"/>
            <p:cNvSpPr/>
            <p:nvPr/>
          </p:nvSpPr>
          <p:spPr>
            <a:xfrm>
              <a:off x="1227533" y="1062762"/>
              <a:ext cx="6427519" cy="3200400"/>
            </a:xfrm>
            <a:prstGeom prst="rect">
              <a:avLst/>
            </a:prstGeom>
            <a:noFill/>
          </p:spPr>
        </p:sp>
        <p:sp>
          <p:nvSpPr>
            <p:cNvPr id="11" name="Freeform 10"/>
            <p:cNvSpPr/>
            <p:nvPr/>
          </p:nvSpPr>
          <p:spPr>
            <a:xfrm>
              <a:off x="1227533" y="1223930"/>
              <a:ext cx="1211503" cy="2817808"/>
            </a:xfrm>
            <a:custGeom>
              <a:avLst/>
              <a:gdLst>
                <a:gd name="connsiteX0" fmla="*/ 0 w 1211503"/>
                <a:gd name="connsiteY0" fmla="*/ 121150 h 2817808"/>
                <a:gd name="connsiteX1" fmla="*/ 121150 w 1211503"/>
                <a:gd name="connsiteY1" fmla="*/ 0 h 2817808"/>
                <a:gd name="connsiteX2" fmla="*/ 1090353 w 1211503"/>
                <a:gd name="connsiteY2" fmla="*/ 0 h 2817808"/>
                <a:gd name="connsiteX3" fmla="*/ 1211503 w 1211503"/>
                <a:gd name="connsiteY3" fmla="*/ 121150 h 2817808"/>
                <a:gd name="connsiteX4" fmla="*/ 1211503 w 1211503"/>
                <a:gd name="connsiteY4" fmla="*/ 2696658 h 2817808"/>
                <a:gd name="connsiteX5" fmla="*/ 1090353 w 1211503"/>
                <a:gd name="connsiteY5" fmla="*/ 2817808 h 2817808"/>
                <a:gd name="connsiteX6" fmla="*/ 121150 w 1211503"/>
                <a:gd name="connsiteY6" fmla="*/ 2817808 h 2817808"/>
                <a:gd name="connsiteX7" fmla="*/ 0 w 1211503"/>
                <a:gd name="connsiteY7" fmla="*/ 2696658 h 2817808"/>
                <a:gd name="connsiteX8" fmla="*/ 0 w 1211503"/>
                <a:gd name="connsiteY8" fmla="*/ 121150 h 28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03" h="2817808">
                  <a:moveTo>
                    <a:pt x="0" y="121150"/>
                  </a:moveTo>
                  <a:cubicBezTo>
                    <a:pt x="0" y="54241"/>
                    <a:pt x="54241" y="0"/>
                    <a:pt x="121150" y="0"/>
                  </a:cubicBezTo>
                  <a:lnTo>
                    <a:pt x="1090353" y="0"/>
                  </a:lnTo>
                  <a:cubicBezTo>
                    <a:pt x="1157262" y="0"/>
                    <a:pt x="1211503" y="54241"/>
                    <a:pt x="1211503" y="121150"/>
                  </a:cubicBezTo>
                  <a:lnTo>
                    <a:pt x="1211503" y="2696658"/>
                  </a:lnTo>
                  <a:cubicBezTo>
                    <a:pt x="1211503" y="2763567"/>
                    <a:pt x="1157262" y="2817808"/>
                    <a:pt x="1090353" y="2817808"/>
                  </a:cubicBezTo>
                  <a:lnTo>
                    <a:pt x="121150" y="2817808"/>
                  </a:lnTo>
                  <a:cubicBezTo>
                    <a:pt x="54241" y="2817808"/>
                    <a:pt x="0" y="2763567"/>
                    <a:pt x="0" y="2696658"/>
                  </a:cubicBezTo>
                  <a:lnTo>
                    <a:pt x="0" y="121150"/>
                  </a:lnTo>
                  <a:close/>
                </a:path>
              </a:pathLst>
            </a:custGeom>
            <a:scene3d>
              <a:camera prst="orthographicFront"/>
              <a:lightRig rig="threePt" dir="t"/>
            </a:scene3d>
            <a:sp3d>
              <a:bevelT w="152400" h="50800" prst="softRound"/>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4064" tIns="104064" rIns="104064" bIns="104064" numCol="1" spcCol="1270" anchor="ctr" anchorCtr="0">
              <a:noAutofit/>
            </a:bodyPr>
            <a:lstStyle/>
            <a:p>
              <a:pPr lvl="0" algn="ctr" defTabSz="800100">
                <a:lnSpc>
                  <a:spcPct val="90000"/>
                </a:lnSpc>
                <a:spcBef>
                  <a:spcPct val="0"/>
                </a:spcBef>
                <a:spcAft>
                  <a:spcPct val="35000"/>
                </a:spcAft>
              </a:pPr>
              <a:r>
                <a:rPr lang="en-US" sz="1800" kern="1200" dirty="0"/>
                <a:t>Number of students with asthma in NEISD</a:t>
              </a:r>
            </a:p>
            <a:p>
              <a:pPr lvl="0" algn="ctr" defTabSz="800100">
                <a:lnSpc>
                  <a:spcPct val="90000"/>
                </a:lnSpc>
                <a:spcBef>
                  <a:spcPct val="0"/>
                </a:spcBef>
                <a:spcAft>
                  <a:spcPct val="35000"/>
                </a:spcAft>
              </a:pPr>
              <a:r>
                <a:rPr lang="en-US" sz="1800" kern="1200" dirty="0"/>
                <a:t>11.935%</a:t>
              </a:r>
              <a:endParaRPr lang="en-US" sz="1050" kern="1200" dirty="0"/>
            </a:p>
            <a:p>
              <a:pPr lvl="0" algn="ctr" defTabSz="800100">
                <a:lnSpc>
                  <a:spcPct val="90000"/>
                </a:lnSpc>
                <a:spcBef>
                  <a:spcPct val="0"/>
                </a:spcBef>
                <a:spcAft>
                  <a:spcPct val="35000"/>
                </a:spcAft>
              </a:pPr>
              <a:endParaRPr lang="en-US" sz="1050" kern="1200" dirty="0"/>
            </a:p>
            <a:p>
              <a:pPr lvl="0" algn="ctr" defTabSz="800100">
                <a:lnSpc>
                  <a:spcPct val="90000"/>
                </a:lnSpc>
                <a:spcBef>
                  <a:spcPct val="0"/>
                </a:spcBef>
                <a:spcAft>
                  <a:spcPct val="35000"/>
                </a:spcAft>
              </a:pPr>
              <a:r>
                <a:rPr lang="en-US" sz="2800" kern="1200" dirty="0"/>
                <a:t>8,361</a:t>
              </a:r>
            </a:p>
          </p:txBody>
        </p:sp>
        <p:sp>
          <p:nvSpPr>
            <p:cNvPr id="12" name="Freeform 11"/>
            <p:cNvSpPr/>
            <p:nvPr/>
          </p:nvSpPr>
          <p:spPr>
            <a:xfrm rot="98941">
              <a:off x="2539087" y="2493831"/>
              <a:ext cx="209131" cy="247267"/>
            </a:xfrm>
            <a:custGeom>
              <a:avLst/>
              <a:gdLst>
                <a:gd name="connsiteX0" fmla="*/ 31450 w 209131"/>
                <a:gd name="connsiteY0" fmla="*/ 75269 h 247267"/>
                <a:gd name="connsiteX1" fmla="*/ 69006 w 209131"/>
                <a:gd name="connsiteY1" fmla="*/ 43505 h 247267"/>
                <a:gd name="connsiteX2" fmla="*/ 104566 w 209131"/>
                <a:gd name="connsiteY2" fmla="*/ 85549 h 247267"/>
                <a:gd name="connsiteX3" fmla="*/ 140125 w 209131"/>
                <a:gd name="connsiteY3" fmla="*/ 43505 h 247267"/>
                <a:gd name="connsiteX4" fmla="*/ 177681 w 209131"/>
                <a:gd name="connsiteY4" fmla="*/ 75269 h 247267"/>
                <a:gd name="connsiteX5" fmla="*/ 136776 w 209131"/>
                <a:gd name="connsiteY5" fmla="*/ 123634 h 247267"/>
                <a:gd name="connsiteX6" fmla="*/ 177681 w 209131"/>
                <a:gd name="connsiteY6" fmla="*/ 171998 h 247267"/>
                <a:gd name="connsiteX7" fmla="*/ 140125 w 209131"/>
                <a:gd name="connsiteY7" fmla="*/ 203762 h 247267"/>
                <a:gd name="connsiteX8" fmla="*/ 104566 w 209131"/>
                <a:gd name="connsiteY8" fmla="*/ 161718 h 247267"/>
                <a:gd name="connsiteX9" fmla="*/ 69006 w 209131"/>
                <a:gd name="connsiteY9" fmla="*/ 203762 h 247267"/>
                <a:gd name="connsiteX10" fmla="*/ 31450 w 209131"/>
                <a:gd name="connsiteY10" fmla="*/ 171998 h 247267"/>
                <a:gd name="connsiteX11" fmla="*/ 72355 w 209131"/>
                <a:gd name="connsiteY11" fmla="*/ 123634 h 247267"/>
                <a:gd name="connsiteX12" fmla="*/ 31450 w 209131"/>
                <a:gd name="connsiteY12" fmla="*/ 75269 h 24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131" h="247267">
                  <a:moveTo>
                    <a:pt x="31450" y="75269"/>
                  </a:moveTo>
                  <a:lnTo>
                    <a:pt x="69006" y="43505"/>
                  </a:lnTo>
                  <a:lnTo>
                    <a:pt x="104566" y="85549"/>
                  </a:lnTo>
                  <a:lnTo>
                    <a:pt x="140125" y="43505"/>
                  </a:lnTo>
                  <a:lnTo>
                    <a:pt x="177681" y="75269"/>
                  </a:lnTo>
                  <a:lnTo>
                    <a:pt x="136776" y="123634"/>
                  </a:lnTo>
                  <a:lnTo>
                    <a:pt x="177681" y="171998"/>
                  </a:lnTo>
                  <a:lnTo>
                    <a:pt x="140125" y="203762"/>
                  </a:lnTo>
                  <a:lnTo>
                    <a:pt x="104566" y="161718"/>
                  </a:lnTo>
                  <a:lnTo>
                    <a:pt x="69006" y="203762"/>
                  </a:lnTo>
                  <a:lnTo>
                    <a:pt x="31450" y="171998"/>
                  </a:lnTo>
                  <a:lnTo>
                    <a:pt x="72355" y="123634"/>
                  </a:lnTo>
                  <a:lnTo>
                    <a:pt x="31450" y="75269"/>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49452" rIns="62738" bIns="49453" numCol="1" spcCol="1270" anchor="ctr" anchorCtr="0">
              <a:noAutofit/>
            </a:bodyPr>
            <a:lstStyle/>
            <a:p>
              <a:pPr lvl="0" algn="ctr" defTabSz="444500">
                <a:lnSpc>
                  <a:spcPct val="90000"/>
                </a:lnSpc>
                <a:spcBef>
                  <a:spcPct val="0"/>
                </a:spcBef>
                <a:spcAft>
                  <a:spcPct val="35000"/>
                </a:spcAft>
              </a:pPr>
              <a:endParaRPr lang="en-US" sz="1000" kern="1200"/>
            </a:p>
          </p:txBody>
        </p:sp>
        <p:sp>
          <p:nvSpPr>
            <p:cNvPr id="13" name="Freeform 12"/>
            <p:cNvSpPr/>
            <p:nvPr/>
          </p:nvSpPr>
          <p:spPr>
            <a:xfrm>
              <a:off x="2833460" y="1223930"/>
              <a:ext cx="1210077" cy="2817808"/>
            </a:xfrm>
            <a:custGeom>
              <a:avLst/>
              <a:gdLst>
                <a:gd name="connsiteX0" fmla="*/ 0 w 1210077"/>
                <a:gd name="connsiteY0" fmla="*/ 121008 h 2817808"/>
                <a:gd name="connsiteX1" fmla="*/ 121008 w 1210077"/>
                <a:gd name="connsiteY1" fmla="*/ 0 h 2817808"/>
                <a:gd name="connsiteX2" fmla="*/ 1089069 w 1210077"/>
                <a:gd name="connsiteY2" fmla="*/ 0 h 2817808"/>
                <a:gd name="connsiteX3" fmla="*/ 1210077 w 1210077"/>
                <a:gd name="connsiteY3" fmla="*/ 121008 h 2817808"/>
                <a:gd name="connsiteX4" fmla="*/ 1210077 w 1210077"/>
                <a:gd name="connsiteY4" fmla="*/ 2696800 h 2817808"/>
                <a:gd name="connsiteX5" fmla="*/ 1089069 w 1210077"/>
                <a:gd name="connsiteY5" fmla="*/ 2817808 h 2817808"/>
                <a:gd name="connsiteX6" fmla="*/ 121008 w 1210077"/>
                <a:gd name="connsiteY6" fmla="*/ 2817808 h 2817808"/>
                <a:gd name="connsiteX7" fmla="*/ 0 w 1210077"/>
                <a:gd name="connsiteY7" fmla="*/ 2696800 h 2817808"/>
                <a:gd name="connsiteX8" fmla="*/ 0 w 1210077"/>
                <a:gd name="connsiteY8" fmla="*/ 121008 h 28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077" h="2817808">
                  <a:moveTo>
                    <a:pt x="0" y="121008"/>
                  </a:moveTo>
                  <a:cubicBezTo>
                    <a:pt x="0" y="54177"/>
                    <a:pt x="54177" y="0"/>
                    <a:pt x="121008" y="0"/>
                  </a:cubicBezTo>
                  <a:lnTo>
                    <a:pt x="1089069" y="0"/>
                  </a:lnTo>
                  <a:cubicBezTo>
                    <a:pt x="1155900" y="0"/>
                    <a:pt x="1210077" y="54177"/>
                    <a:pt x="1210077" y="121008"/>
                  </a:cubicBezTo>
                  <a:lnTo>
                    <a:pt x="1210077" y="2696800"/>
                  </a:lnTo>
                  <a:cubicBezTo>
                    <a:pt x="1210077" y="2763631"/>
                    <a:pt x="1155900" y="2817808"/>
                    <a:pt x="1089069" y="2817808"/>
                  </a:cubicBezTo>
                  <a:lnTo>
                    <a:pt x="121008" y="2817808"/>
                  </a:lnTo>
                  <a:cubicBezTo>
                    <a:pt x="54177" y="2817808"/>
                    <a:pt x="0" y="2763631"/>
                    <a:pt x="0" y="2696800"/>
                  </a:cubicBezTo>
                  <a:lnTo>
                    <a:pt x="0" y="121008"/>
                  </a:lnTo>
                  <a:close/>
                </a:path>
              </a:pathLst>
            </a:custGeom>
            <a:scene3d>
              <a:camera prst="orthographicFront"/>
              <a:lightRig rig="threePt" dir="t"/>
            </a:scene3d>
            <a:sp3d>
              <a:bevelT w="152400" h="50800" prst="softRound"/>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4022" tIns="104022" rIns="104022" bIns="104022" numCol="1" spcCol="1270" anchor="ctr" anchorCtr="0">
              <a:noAutofit/>
            </a:bodyPr>
            <a:lstStyle/>
            <a:p>
              <a:pPr lvl="0" algn="ctr" defTabSz="800100">
                <a:lnSpc>
                  <a:spcPct val="90000"/>
                </a:lnSpc>
                <a:spcBef>
                  <a:spcPct val="0"/>
                </a:spcBef>
                <a:spcAft>
                  <a:spcPct val="35000"/>
                </a:spcAft>
              </a:pPr>
              <a:r>
                <a:rPr lang="en-US" sz="1800" kern="1200" dirty="0"/>
                <a:t>Average number of school days missed by those with asthma</a:t>
              </a:r>
            </a:p>
            <a:p>
              <a:pPr lvl="0" algn="ctr" defTabSz="800100">
                <a:lnSpc>
                  <a:spcPct val="90000"/>
                </a:lnSpc>
                <a:spcBef>
                  <a:spcPct val="0"/>
                </a:spcBef>
                <a:spcAft>
                  <a:spcPct val="35000"/>
                </a:spcAft>
              </a:pPr>
              <a:r>
                <a:rPr lang="en-US" sz="1800" kern="1200" dirty="0"/>
                <a:t>(CDC)</a:t>
              </a:r>
            </a:p>
            <a:p>
              <a:pPr lvl="0" algn="ctr" defTabSz="800100">
                <a:lnSpc>
                  <a:spcPct val="90000"/>
                </a:lnSpc>
                <a:spcBef>
                  <a:spcPct val="0"/>
                </a:spcBef>
                <a:spcAft>
                  <a:spcPct val="35000"/>
                </a:spcAft>
              </a:pPr>
              <a:r>
                <a:rPr lang="en-US" sz="2800" kern="1200" dirty="0"/>
                <a:t>8</a:t>
              </a:r>
            </a:p>
          </p:txBody>
        </p:sp>
        <p:sp>
          <p:nvSpPr>
            <p:cNvPr id="14" name="Freeform 13"/>
            <p:cNvSpPr/>
            <p:nvPr/>
          </p:nvSpPr>
          <p:spPr>
            <a:xfrm rot="21508530">
              <a:off x="4153990" y="2494678"/>
              <a:ext cx="231173" cy="247267"/>
            </a:xfrm>
            <a:custGeom>
              <a:avLst/>
              <a:gdLst>
                <a:gd name="connsiteX0" fmla="*/ 35663 w 231173"/>
                <a:gd name="connsiteY0" fmla="*/ 77954 h 247267"/>
                <a:gd name="connsiteX1" fmla="*/ 75381 w 231173"/>
                <a:gd name="connsiteY1" fmla="*/ 40821 h 247267"/>
                <a:gd name="connsiteX2" fmla="*/ 115587 w 231173"/>
                <a:gd name="connsiteY2" fmla="*/ 83826 h 247267"/>
                <a:gd name="connsiteX3" fmla="*/ 155792 w 231173"/>
                <a:gd name="connsiteY3" fmla="*/ 40821 h 247267"/>
                <a:gd name="connsiteX4" fmla="*/ 195510 w 231173"/>
                <a:gd name="connsiteY4" fmla="*/ 77954 h 247267"/>
                <a:gd name="connsiteX5" fmla="*/ 152803 w 231173"/>
                <a:gd name="connsiteY5" fmla="*/ 123634 h 247267"/>
                <a:gd name="connsiteX6" fmla="*/ 195510 w 231173"/>
                <a:gd name="connsiteY6" fmla="*/ 169313 h 247267"/>
                <a:gd name="connsiteX7" fmla="*/ 155792 w 231173"/>
                <a:gd name="connsiteY7" fmla="*/ 206446 h 247267"/>
                <a:gd name="connsiteX8" fmla="*/ 115587 w 231173"/>
                <a:gd name="connsiteY8" fmla="*/ 163441 h 247267"/>
                <a:gd name="connsiteX9" fmla="*/ 75381 w 231173"/>
                <a:gd name="connsiteY9" fmla="*/ 206446 h 247267"/>
                <a:gd name="connsiteX10" fmla="*/ 35663 w 231173"/>
                <a:gd name="connsiteY10" fmla="*/ 169313 h 247267"/>
                <a:gd name="connsiteX11" fmla="*/ 78370 w 231173"/>
                <a:gd name="connsiteY11" fmla="*/ 123634 h 247267"/>
                <a:gd name="connsiteX12" fmla="*/ 35663 w 231173"/>
                <a:gd name="connsiteY12" fmla="*/ 77954 h 24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173" h="247267">
                  <a:moveTo>
                    <a:pt x="35663" y="77954"/>
                  </a:moveTo>
                  <a:lnTo>
                    <a:pt x="75381" y="40821"/>
                  </a:lnTo>
                  <a:lnTo>
                    <a:pt x="115587" y="83826"/>
                  </a:lnTo>
                  <a:lnTo>
                    <a:pt x="155792" y="40821"/>
                  </a:lnTo>
                  <a:lnTo>
                    <a:pt x="195510" y="77954"/>
                  </a:lnTo>
                  <a:lnTo>
                    <a:pt x="152803" y="123634"/>
                  </a:lnTo>
                  <a:lnTo>
                    <a:pt x="195510" y="169313"/>
                  </a:lnTo>
                  <a:lnTo>
                    <a:pt x="155792" y="206446"/>
                  </a:lnTo>
                  <a:lnTo>
                    <a:pt x="115587" y="163441"/>
                  </a:lnTo>
                  <a:lnTo>
                    <a:pt x="75381" y="206446"/>
                  </a:lnTo>
                  <a:lnTo>
                    <a:pt x="35663" y="169313"/>
                  </a:lnTo>
                  <a:lnTo>
                    <a:pt x="78370" y="123634"/>
                  </a:lnTo>
                  <a:lnTo>
                    <a:pt x="35663" y="77954"/>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49453" rIns="69352" bIns="49452" numCol="1" spcCol="1270" anchor="ctr" anchorCtr="0">
              <a:noAutofit/>
            </a:bodyPr>
            <a:lstStyle/>
            <a:p>
              <a:pPr lvl="0" algn="ctr" defTabSz="444500">
                <a:lnSpc>
                  <a:spcPct val="90000"/>
                </a:lnSpc>
                <a:spcBef>
                  <a:spcPct val="0"/>
                </a:spcBef>
                <a:spcAft>
                  <a:spcPct val="35000"/>
                </a:spcAft>
              </a:pPr>
              <a:endParaRPr lang="en-US" sz="1000" kern="1200"/>
            </a:p>
          </p:txBody>
        </p:sp>
        <p:sp>
          <p:nvSpPr>
            <p:cNvPr id="15" name="Freeform 14"/>
            <p:cNvSpPr/>
            <p:nvPr/>
          </p:nvSpPr>
          <p:spPr>
            <a:xfrm>
              <a:off x="4479559" y="1223930"/>
              <a:ext cx="1390683" cy="2817808"/>
            </a:xfrm>
            <a:custGeom>
              <a:avLst/>
              <a:gdLst>
                <a:gd name="connsiteX0" fmla="*/ 0 w 1390683"/>
                <a:gd name="connsiteY0" fmla="*/ 139068 h 2817808"/>
                <a:gd name="connsiteX1" fmla="*/ 139068 w 1390683"/>
                <a:gd name="connsiteY1" fmla="*/ 0 h 2817808"/>
                <a:gd name="connsiteX2" fmla="*/ 1251615 w 1390683"/>
                <a:gd name="connsiteY2" fmla="*/ 0 h 2817808"/>
                <a:gd name="connsiteX3" fmla="*/ 1390683 w 1390683"/>
                <a:gd name="connsiteY3" fmla="*/ 139068 h 2817808"/>
                <a:gd name="connsiteX4" fmla="*/ 1390683 w 1390683"/>
                <a:gd name="connsiteY4" fmla="*/ 2678740 h 2817808"/>
                <a:gd name="connsiteX5" fmla="*/ 1251615 w 1390683"/>
                <a:gd name="connsiteY5" fmla="*/ 2817808 h 2817808"/>
                <a:gd name="connsiteX6" fmla="*/ 139068 w 1390683"/>
                <a:gd name="connsiteY6" fmla="*/ 2817808 h 2817808"/>
                <a:gd name="connsiteX7" fmla="*/ 0 w 1390683"/>
                <a:gd name="connsiteY7" fmla="*/ 2678740 h 2817808"/>
                <a:gd name="connsiteX8" fmla="*/ 0 w 1390683"/>
                <a:gd name="connsiteY8" fmla="*/ 139068 h 28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83" h="2817808">
                  <a:moveTo>
                    <a:pt x="0" y="139068"/>
                  </a:moveTo>
                  <a:cubicBezTo>
                    <a:pt x="0" y="62263"/>
                    <a:pt x="62263" y="0"/>
                    <a:pt x="139068" y="0"/>
                  </a:cubicBezTo>
                  <a:lnTo>
                    <a:pt x="1251615" y="0"/>
                  </a:lnTo>
                  <a:cubicBezTo>
                    <a:pt x="1328420" y="0"/>
                    <a:pt x="1390683" y="62263"/>
                    <a:pt x="1390683" y="139068"/>
                  </a:cubicBezTo>
                  <a:lnTo>
                    <a:pt x="1390683" y="2678740"/>
                  </a:lnTo>
                  <a:cubicBezTo>
                    <a:pt x="1390683" y="2755545"/>
                    <a:pt x="1328420" y="2817808"/>
                    <a:pt x="1251615" y="2817808"/>
                  </a:cubicBezTo>
                  <a:lnTo>
                    <a:pt x="139068" y="2817808"/>
                  </a:lnTo>
                  <a:cubicBezTo>
                    <a:pt x="62263" y="2817808"/>
                    <a:pt x="0" y="2755545"/>
                    <a:pt x="0" y="2678740"/>
                  </a:cubicBezTo>
                  <a:lnTo>
                    <a:pt x="0" y="139068"/>
                  </a:lnTo>
                  <a:close/>
                </a:path>
              </a:pathLst>
            </a:custGeom>
            <a:scene3d>
              <a:camera prst="orthographicFront"/>
              <a:lightRig rig="threePt" dir="t"/>
            </a:scene3d>
            <a:sp3d>
              <a:bevelT w="152400" h="50800" prst="softRound"/>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9312" tIns="109312" rIns="109312" bIns="109312" numCol="1" spcCol="1270" anchor="ctr" anchorCtr="0">
              <a:noAutofit/>
            </a:bodyPr>
            <a:lstStyle/>
            <a:p>
              <a:pPr lvl="0" algn="ctr" defTabSz="800100">
                <a:lnSpc>
                  <a:spcPct val="90000"/>
                </a:lnSpc>
                <a:spcBef>
                  <a:spcPct val="0"/>
                </a:spcBef>
                <a:spcAft>
                  <a:spcPct val="35000"/>
                </a:spcAft>
              </a:pPr>
              <a:r>
                <a:rPr lang="en-US" sz="1800" kern="1200" dirty="0"/>
                <a:t>Attendance daily rate by state</a:t>
              </a:r>
            </a:p>
            <a:p>
              <a:pPr lvl="0" algn="ctr" defTabSz="800100">
                <a:lnSpc>
                  <a:spcPct val="90000"/>
                </a:lnSpc>
                <a:spcBef>
                  <a:spcPct val="0"/>
                </a:spcBef>
                <a:spcAft>
                  <a:spcPct val="35000"/>
                </a:spcAft>
              </a:pPr>
              <a:endParaRPr lang="en-US" sz="2200" kern="1200" dirty="0"/>
            </a:p>
            <a:p>
              <a:pPr lvl="0" algn="ctr" defTabSz="800100">
                <a:lnSpc>
                  <a:spcPct val="90000"/>
                </a:lnSpc>
                <a:spcBef>
                  <a:spcPct val="0"/>
                </a:spcBef>
                <a:spcAft>
                  <a:spcPct val="35000"/>
                </a:spcAft>
              </a:pPr>
              <a:r>
                <a:rPr lang="en-US" sz="2800" kern="1200" dirty="0"/>
                <a:t>$32.00</a:t>
              </a:r>
            </a:p>
          </p:txBody>
        </p:sp>
        <p:sp>
          <p:nvSpPr>
            <p:cNvPr id="16" name="Freeform 15"/>
            <p:cNvSpPr/>
            <p:nvPr/>
          </p:nvSpPr>
          <p:spPr>
            <a:xfrm>
              <a:off x="5965518" y="2470545"/>
              <a:ext cx="198829" cy="247267"/>
            </a:xfrm>
            <a:custGeom>
              <a:avLst/>
              <a:gdLst>
                <a:gd name="connsiteX0" fmla="*/ 26355 w 198829"/>
                <a:gd name="connsiteY0" fmla="*/ 50937 h 247267"/>
                <a:gd name="connsiteX1" fmla="*/ 172474 w 198829"/>
                <a:gd name="connsiteY1" fmla="*/ 50937 h 247267"/>
                <a:gd name="connsiteX2" fmla="*/ 172474 w 198829"/>
                <a:gd name="connsiteY2" fmla="*/ 109094 h 247267"/>
                <a:gd name="connsiteX3" fmla="*/ 26355 w 198829"/>
                <a:gd name="connsiteY3" fmla="*/ 109094 h 247267"/>
                <a:gd name="connsiteX4" fmla="*/ 26355 w 198829"/>
                <a:gd name="connsiteY4" fmla="*/ 50937 h 247267"/>
                <a:gd name="connsiteX5" fmla="*/ 26355 w 198829"/>
                <a:gd name="connsiteY5" fmla="*/ 138173 h 247267"/>
                <a:gd name="connsiteX6" fmla="*/ 172474 w 198829"/>
                <a:gd name="connsiteY6" fmla="*/ 138173 h 247267"/>
                <a:gd name="connsiteX7" fmla="*/ 172474 w 198829"/>
                <a:gd name="connsiteY7" fmla="*/ 196330 h 247267"/>
                <a:gd name="connsiteX8" fmla="*/ 26355 w 198829"/>
                <a:gd name="connsiteY8" fmla="*/ 196330 h 247267"/>
                <a:gd name="connsiteX9" fmla="*/ 26355 w 198829"/>
                <a:gd name="connsiteY9" fmla="*/ 138173 h 24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829" h="247267">
                  <a:moveTo>
                    <a:pt x="26355" y="50937"/>
                  </a:moveTo>
                  <a:lnTo>
                    <a:pt x="172474" y="50937"/>
                  </a:lnTo>
                  <a:lnTo>
                    <a:pt x="172474" y="109094"/>
                  </a:lnTo>
                  <a:lnTo>
                    <a:pt x="26355" y="109094"/>
                  </a:lnTo>
                  <a:lnTo>
                    <a:pt x="26355" y="50937"/>
                  </a:lnTo>
                  <a:close/>
                  <a:moveTo>
                    <a:pt x="26355" y="138173"/>
                  </a:moveTo>
                  <a:lnTo>
                    <a:pt x="172474" y="138173"/>
                  </a:lnTo>
                  <a:lnTo>
                    <a:pt x="172474" y="196330"/>
                  </a:lnTo>
                  <a:lnTo>
                    <a:pt x="26355" y="196330"/>
                  </a:lnTo>
                  <a:lnTo>
                    <a:pt x="26355" y="138173"/>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49453" rIns="59649" bIns="49453" numCol="1" spcCol="1270" anchor="ctr" anchorCtr="0">
              <a:noAutofit/>
            </a:bodyPr>
            <a:lstStyle/>
            <a:p>
              <a:pPr lvl="0" algn="ctr" defTabSz="444500">
                <a:lnSpc>
                  <a:spcPct val="90000"/>
                </a:lnSpc>
                <a:spcBef>
                  <a:spcPct val="0"/>
                </a:spcBef>
                <a:spcAft>
                  <a:spcPct val="35000"/>
                </a:spcAft>
              </a:pPr>
              <a:endParaRPr lang="en-US" sz="1000" kern="1200"/>
            </a:p>
          </p:txBody>
        </p:sp>
        <p:sp>
          <p:nvSpPr>
            <p:cNvPr id="17" name="Freeform 16"/>
            <p:cNvSpPr/>
            <p:nvPr/>
          </p:nvSpPr>
          <p:spPr>
            <a:xfrm>
              <a:off x="6245392" y="1224663"/>
              <a:ext cx="1408171" cy="2816342"/>
            </a:xfrm>
            <a:custGeom>
              <a:avLst/>
              <a:gdLst>
                <a:gd name="connsiteX0" fmla="*/ 0 w 1408171"/>
                <a:gd name="connsiteY0" fmla="*/ 140817 h 2816342"/>
                <a:gd name="connsiteX1" fmla="*/ 140817 w 1408171"/>
                <a:gd name="connsiteY1" fmla="*/ 0 h 2816342"/>
                <a:gd name="connsiteX2" fmla="*/ 1267354 w 1408171"/>
                <a:gd name="connsiteY2" fmla="*/ 0 h 2816342"/>
                <a:gd name="connsiteX3" fmla="*/ 1408171 w 1408171"/>
                <a:gd name="connsiteY3" fmla="*/ 140817 h 2816342"/>
                <a:gd name="connsiteX4" fmla="*/ 1408171 w 1408171"/>
                <a:gd name="connsiteY4" fmla="*/ 2675525 h 2816342"/>
                <a:gd name="connsiteX5" fmla="*/ 1267354 w 1408171"/>
                <a:gd name="connsiteY5" fmla="*/ 2816342 h 2816342"/>
                <a:gd name="connsiteX6" fmla="*/ 140817 w 1408171"/>
                <a:gd name="connsiteY6" fmla="*/ 2816342 h 2816342"/>
                <a:gd name="connsiteX7" fmla="*/ 0 w 1408171"/>
                <a:gd name="connsiteY7" fmla="*/ 2675525 h 2816342"/>
                <a:gd name="connsiteX8" fmla="*/ 0 w 1408171"/>
                <a:gd name="connsiteY8" fmla="*/ 140817 h 281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8171" h="2816342">
                  <a:moveTo>
                    <a:pt x="0" y="140817"/>
                  </a:moveTo>
                  <a:cubicBezTo>
                    <a:pt x="0" y="63046"/>
                    <a:pt x="63046" y="0"/>
                    <a:pt x="140817" y="0"/>
                  </a:cubicBezTo>
                  <a:lnTo>
                    <a:pt x="1267354" y="0"/>
                  </a:lnTo>
                  <a:cubicBezTo>
                    <a:pt x="1345125" y="0"/>
                    <a:pt x="1408171" y="63046"/>
                    <a:pt x="1408171" y="140817"/>
                  </a:cubicBezTo>
                  <a:lnTo>
                    <a:pt x="1408171" y="2675525"/>
                  </a:lnTo>
                  <a:cubicBezTo>
                    <a:pt x="1408171" y="2753296"/>
                    <a:pt x="1345125" y="2816342"/>
                    <a:pt x="1267354" y="2816342"/>
                  </a:cubicBezTo>
                  <a:lnTo>
                    <a:pt x="140817" y="2816342"/>
                  </a:lnTo>
                  <a:cubicBezTo>
                    <a:pt x="63046" y="2816342"/>
                    <a:pt x="0" y="2753296"/>
                    <a:pt x="0" y="2675525"/>
                  </a:cubicBezTo>
                  <a:lnTo>
                    <a:pt x="0" y="140817"/>
                  </a:lnTo>
                  <a:close/>
                </a:path>
              </a:pathLst>
            </a:custGeom>
            <a:scene3d>
              <a:camera prst="orthographicFront"/>
              <a:lightRig rig="threePt" dir="t"/>
            </a:scene3d>
            <a:sp3d>
              <a:bevelT w="152400" h="50800" prst="softRound"/>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9824" tIns="109824" rIns="109824" bIns="109824" numCol="1" spcCol="1270" anchor="ctr" anchorCtr="0">
              <a:noAutofit/>
            </a:bodyPr>
            <a:lstStyle/>
            <a:p>
              <a:pPr lvl="0" algn="ctr" defTabSz="800100">
                <a:lnSpc>
                  <a:spcPct val="90000"/>
                </a:lnSpc>
                <a:spcBef>
                  <a:spcPct val="0"/>
                </a:spcBef>
                <a:spcAft>
                  <a:spcPct val="35000"/>
                </a:spcAft>
              </a:pPr>
              <a:r>
                <a:rPr lang="en-US" sz="1800" kern="1200" dirty="0"/>
                <a:t>Potential revenue </a:t>
              </a:r>
            </a:p>
            <a:p>
              <a:pPr lvl="0" algn="ctr" defTabSz="800100">
                <a:lnSpc>
                  <a:spcPct val="90000"/>
                </a:lnSpc>
                <a:spcBef>
                  <a:spcPct val="0"/>
                </a:spcBef>
                <a:spcAft>
                  <a:spcPct val="35000"/>
                </a:spcAft>
              </a:pPr>
              <a:r>
                <a:rPr lang="en-US" sz="4400" kern="1200" dirty="0"/>
                <a:t>LOST</a:t>
              </a:r>
            </a:p>
            <a:p>
              <a:pPr lvl="0" algn="ctr" defTabSz="800100">
                <a:lnSpc>
                  <a:spcPct val="90000"/>
                </a:lnSpc>
                <a:spcBef>
                  <a:spcPct val="0"/>
                </a:spcBef>
                <a:spcAft>
                  <a:spcPct val="35000"/>
                </a:spcAft>
              </a:pPr>
              <a:endParaRPr lang="en-US" sz="1800" kern="1200" dirty="0"/>
            </a:p>
            <a:p>
              <a:pPr lvl="0" algn="ctr" defTabSz="800100">
                <a:lnSpc>
                  <a:spcPct val="90000"/>
                </a:lnSpc>
                <a:spcBef>
                  <a:spcPct val="0"/>
                </a:spcBef>
                <a:spcAft>
                  <a:spcPct val="35000"/>
                </a:spcAft>
              </a:pPr>
              <a:r>
                <a:rPr lang="en-US" sz="1800" b="1" kern="1200" dirty="0"/>
                <a:t>$2,140,416</a:t>
              </a:r>
            </a:p>
          </p:txBody>
        </p:sp>
      </p:grpSp>
      <p:sp>
        <p:nvSpPr>
          <p:cNvPr id="5" name="TextBox 4"/>
          <p:cNvSpPr txBox="1"/>
          <p:nvPr/>
        </p:nvSpPr>
        <p:spPr>
          <a:xfrm>
            <a:off x="228600" y="3732247"/>
            <a:ext cx="8763000" cy="815608"/>
          </a:xfrm>
          <a:prstGeom prst="rect">
            <a:avLst/>
          </a:prstGeom>
          <a:noFill/>
        </p:spPr>
        <p:txBody>
          <a:bodyPr wrap="square" rtlCol="0">
            <a:spAutoFit/>
          </a:bodyPr>
          <a:lstStyle/>
          <a:p>
            <a:endParaRPr lang="en-US" sz="1350" dirty="0">
              <a:solidFill>
                <a:prstClr val="black"/>
              </a:solidFill>
            </a:endParaRPr>
          </a:p>
          <a:p>
            <a:endParaRPr lang="en-US" sz="1350" dirty="0">
              <a:solidFill>
                <a:prstClr val="black"/>
              </a:solidFill>
            </a:endParaRPr>
          </a:p>
          <a:p>
            <a:r>
              <a:rPr lang="en-US" sz="2000" b="1" dirty="0">
                <a:solidFill>
                  <a:srgbClr val="0070C0"/>
                </a:solidFill>
              </a:rPr>
              <a:t>Benefits possible when asthma/allergy control environmental measures applied:</a:t>
            </a:r>
          </a:p>
        </p:txBody>
      </p:sp>
      <p:sp>
        <p:nvSpPr>
          <p:cNvPr id="6" name="Striped Right Arrow 5"/>
          <p:cNvSpPr/>
          <p:nvPr/>
        </p:nvSpPr>
        <p:spPr>
          <a:xfrm>
            <a:off x="4083206" y="343061"/>
            <a:ext cx="733806" cy="363474"/>
          </a:xfrm>
          <a:prstGeom prst="stripedRightArrow">
            <a:avLst>
              <a:gd name="adj1" fmla="val 50000"/>
              <a:gd name="adj2" fmla="val 5000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4F81BD"/>
              </a:solidFill>
            </a:endParaRPr>
          </a:p>
        </p:txBody>
      </p:sp>
      <p:sp>
        <p:nvSpPr>
          <p:cNvPr id="7" name="TextBox 6"/>
          <p:cNvSpPr txBox="1"/>
          <p:nvPr/>
        </p:nvSpPr>
        <p:spPr>
          <a:xfrm>
            <a:off x="4724400" y="216253"/>
            <a:ext cx="4114800" cy="584775"/>
          </a:xfrm>
          <a:prstGeom prst="rect">
            <a:avLst/>
          </a:prstGeom>
          <a:noFill/>
        </p:spPr>
        <p:txBody>
          <a:bodyPr wrap="square" rtlCol="0">
            <a:spAutoFit/>
          </a:bodyPr>
          <a:lstStyle/>
          <a:p>
            <a:r>
              <a:rPr lang="en-US" sz="2400" dirty="0">
                <a:solidFill>
                  <a:prstClr val="black"/>
                </a:solidFill>
              </a:rPr>
              <a:t>   </a:t>
            </a:r>
            <a:r>
              <a:rPr lang="en-US" sz="3200" dirty="0">
                <a:solidFill>
                  <a:srgbClr val="0070C0"/>
                </a:solidFill>
              </a:rPr>
              <a:t>Return on Investment</a:t>
            </a:r>
          </a:p>
        </p:txBody>
      </p:sp>
      <p:sp>
        <p:nvSpPr>
          <p:cNvPr id="8" name="TextBox 7"/>
          <p:cNvSpPr txBox="1"/>
          <p:nvPr/>
        </p:nvSpPr>
        <p:spPr>
          <a:xfrm>
            <a:off x="256032" y="4732884"/>
            <a:ext cx="8302644" cy="800219"/>
          </a:xfrm>
          <a:prstGeom prst="rect">
            <a:avLst/>
          </a:prstGeom>
          <a:noFill/>
        </p:spPr>
        <p:txBody>
          <a:bodyPr wrap="square" rtlCol="0">
            <a:spAutoFit/>
          </a:bodyPr>
          <a:lstStyle/>
          <a:p>
            <a:r>
              <a:rPr lang="en-US" dirty="0">
                <a:solidFill>
                  <a:prstClr val="black"/>
                </a:solidFill>
              </a:rPr>
              <a:t>Reducing average number of schools days missed of those with asthma </a:t>
            </a:r>
            <a:r>
              <a:rPr lang="en-US" b="1" dirty="0">
                <a:solidFill>
                  <a:prstClr val="black"/>
                </a:solidFill>
              </a:rPr>
              <a:t>by 50% ...  </a:t>
            </a:r>
            <a:r>
              <a:rPr lang="en-US" dirty="0">
                <a:solidFill>
                  <a:prstClr val="black"/>
                </a:solidFill>
              </a:rPr>
              <a:t>   </a:t>
            </a:r>
          </a:p>
          <a:p>
            <a:r>
              <a:rPr lang="en-US" sz="600" dirty="0">
                <a:solidFill>
                  <a:prstClr val="black"/>
                </a:solidFill>
              </a:rPr>
              <a:t>        </a:t>
            </a:r>
          </a:p>
          <a:p>
            <a:r>
              <a:rPr lang="en-US" sz="2100" dirty="0">
                <a:solidFill>
                  <a:prstClr val="black"/>
                </a:solidFill>
              </a:rPr>
              <a:t>					</a:t>
            </a:r>
            <a:r>
              <a:rPr lang="en-US" sz="2200" dirty="0">
                <a:solidFill>
                  <a:prstClr val="black"/>
                </a:solidFill>
              </a:rPr>
              <a:t>$ 1,070,208.00/year</a:t>
            </a:r>
          </a:p>
        </p:txBody>
      </p:sp>
      <p:sp>
        <p:nvSpPr>
          <p:cNvPr id="9" name="TextBox 8"/>
          <p:cNvSpPr txBox="1"/>
          <p:nvPr/>
        </p:nvSpPr>
        <p:spPr>
          <a:xfrm>
            <a:off x="256032" y="5617378"/>
            <a:ext cx="7013267" cy="915635"/>
          </a:xfrm>
          <a:prstGeom prst="rect">
            <a:avLst/>
          </a:prstGeom>
          <a:noFill/>
        </p:spPr>
        <p:txBody>
          <a:bodyPr wrap="none" rtlCol="0">
            <a:spAutoFit/>
          </a:bodyPr>
          <a:lstStyle/>
          <a:p>
            <a:r>
              <a:rPr lang="en-US" dirty="0">
                <a:solidFill>
                  <a:prstClr val="black"/>
                </a:solidFill>
              </a:rPr>
              <a:t>Improving attendance of all students with asthma by only </a:t>
            </a:r>
            <a:r>
              <a:rPr lang="en-US" b="1" dirty="0">
                <a:solidFill>
                  <a:prstClr val="black"/>
                </a:solidFill>
              </a:rPr>
              <a:t>1</a:t>
            </a:r>
            <a:r>
              <a:rPr lang="en-US" dirty="0">
                <a:solidFill>
                  <a:prstClr val="black"/>
                </a:solidFill>
              </a:rPr>
              <a:t> day …</a:t>
            </a:r>
          </a:p>
          <a:p>
            <a:r>
              <a:rPr lang="en-US" sz="1350" dirty="0">
                <a:solidFill>
                  <a:prstClr val="black"/>
                </a:solidFill>
              </a:rPr>
              <a:t>                                                                                                	</a:t>
            </a:r>
            <a:r>
              <a:rPr lang="en-US" sz="2200" dirty="0">
                <a:solidFill>
                  <a:prstClr val="black"/>
                </a:solidFill>
              </a:rPr>
              <a:t>$ 267,552.00/year</a:t>
            </a:r>
          </a:p>
          <a:p>
            <a:endParaRPr lang="en-US" sz="1350" dirty="0">
              <a:solidFill>
                <a:prstClr val="black"/>
              </a:solidFill>
            </a:endParaRPr>
          </a:p>
        </p:txBody>
      </p:sp>
    </p:spTree>
    <p:extLst>
      <p:ext uri="{BB962C8B-B14F-4D97-AF65-F5344CB8AC3E}">
        <p14:creationId xmlns:p14="http://schemas.microsoft.com/office/powerpoint/2010/main" val="24175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1000"/>
                                        <p:tgtEl>
                                          <p:spTgt spid="8"/>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557" y="31913"/>
            <a:ext cx="8681085" cy="857250"/>
          </a:xfrm>
        </p:spPr>
        <p:txBody>
          <a:bodyPr>
            <a:normAutofit fontScale="90000"/>
          </a:bodyPr>
          <a:lstStyle/>
          <a:p>
            <a:r>
              <a:rPr lang="en-US" dirty="0">
                <a:solidFill>
                  <a:srgbClr val="0070C0"/>
                </a:solidFill>
              </a:rPr>
              <a:t>PRN Inhaler Use = </a:t>
            </a:r>
            <a:r>
              <a:rPr lang="en-US" b="1" dirty="0">
                <a:solidFill>
                  <a:srgbClr val="0070C0"/>
                </a:solidFill>
              </a:rPr>
              <a:t>Loss of Academic Instruction Time </a:t>
            </a:r>
          </a:p>
        </p:txBody>
      </p:sp>
      <p:graphicFrame>
        <p:nvGraphicFramePr>
          <p:cNvPr id="3" name="Diagram 2"/>
          <p:cNvGraphicFramePr/>
          <p:nvPr>
            <p:extLst>
              <p:ext uri="{D42A27DB-BD31-4B8C-83A1-F6EECF244321}">
                <p14:modId xmlns:p14="http://schemas.microsoft.com/office/powerpoint/2010/main" val="467889995"/>
              </p:ext>
            </p:extLst>
          </p:nvPr>
        </p:nvGraphicFramePr>
        <p:xfrm>
          <a:off x="1295400" y="1083143"/>
          <a:ext cx="6629400" cy="449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743200" y="4289882"/>
            <a:ext cx="881716" cy="300082"/>
          </a:xfrm>
          <a:prstGeom prst="rect">
            <a:avLst/>
          </a:prstGeom>
          <a:noFill/>
        </p:spPr>
        <p:txBody>
          <a:bodyPr wrap="none" rtlCol="0">
            <a:spAutoFit/>
          </a:bodyPr>
          <a:lstStyle/>
          <a:p>
            <a:r>
              <a:rPr lang="en-US" sz="1350" dirty="0">
                <a:solidFill>
                  <a:prstClr val="white"/>
                </a:solidFill>
              </a:rPr>
              <a:t>5 minutes</a:t>
            </a:r>
          </a:p>
        </p:txBody>
      </p:sp>
      <p:sp>
        <p:nvSpPr>
          <p:cNvPr id="5" name="TextBox 4"/>
          <p:cNvSpPr txBox="1"/>
          <p:nvPr/>
        </p:nvSpPr>
        <p:spPr>
          <a:xfrm>
            <a:off x="5758665" y="4248060"/>
            <a:ext cx="881716" cy="300082"/>
          </a:xfrm>
          <a:prstGeom prst="rect">
            <a:avLst/>
          </a:prstGeom>
          <a:noFill/>
        </p:spPr>
        <p:txBody>
          <a:bodyPr wrap="none" rtlCol="0">
            <a:spAutoFit/>
          </a:bodyPr>
          <a:lstStyle/>
          <a:p>
            <a:r>
              <a:rPr lang="en-US" sz="1350" dirty="0">
                <a:solidFill>
                  <a:prstClr val="white"/>
                </a:solidFill>
              </a:rPr>
              <a:t>4 minutes</a:t>
            </a:r>
          </a:p>
        </p:txBody>
      </p:sp>
      <p:sp>
        <p:nvSpPr>
          <p:cNvPr id="6" name="TextBox 5"/>
          <p:cNvSpPr txBox="1"/>
          <p:nvPr/>
        </p:nvSpPr>
        <p:spPr>
          <a:xfrm rot="2295536">
            <a:off x="2983871" y="3389941"/>
            <a:ext cx="881716" cy="300082"/>
          </a:xfrm>
          <a:prstGeom prst="rect">
            <a:avLst/>
          </a:prstGeom>
          <a:noFill/>
        </p:spPr>
        <p:txBody>
          <a:bodyPr wrap="none" rtlCol="0">
            <a:spAutoFit/>
          </a:bodyPr>
          <a:lstStyle/>
          <a:p>
            <a:r>
              <a:rPr lang="en-US" sz="1350" dirty="0">
                <a:solidFill>
                  <a:prstClr val="white"/>
                </a:solidFill>
              </a:rPr>
              <a:t>5 minutes</a:t>
            </a:r>
          </a:p>
        </p:txBody>
      </p:sp>
      <p:sp>
        <p:nvSpPr>
          <p:cNvPr id="7" name="TextBox 6"/>
          <p:cNvSpPr txBox="1"/>
          <p:nvPr/>
        </p:nvSpPr>
        <p:spPr>
          <a:xfrm rot="4334581">
            <a:off x="3727176" y="2788330"/>
            <a:ext cx="881716" cy="300082"/>
          </a:xfrm>
          <a:prstGeom prst="rect">
            <a:avLst/>
          </a:prstGeom>
          <a:noFill/>
        </p:spPr>
        <p:txBody>
          <a:bodyPr wrap="none" rtlCol="0">
            <a:spAutoFit/>
          </a:bodyPr>
          <a:lstStyle/>
          <a:p>
            <a:r>
              <a:rPr lang="en-US" sz="1350" dirty="0">
                <a:solidFill>
                  <a:prstClr val="white"/>
                </a:solidFill>
              </a:rPr>
              <a:t>7 minutes</a:t>
            </a:r>
          </a:p>
        </p:txBody>
      </p:sp>
      <p:sp>
        <p:nvSpPr>
          <p:cNvPr id="8" name="TextBox 7"/>
          <p:cNvSpPr txBox="1"/>
          <p:nvPr/>
        </p:nvSpPr>
        <p:spPr>
          <a:xfrm rot="17431000">
            <a:off x="4631066" y="2787061"/>
            <a:ext cx="881716" cy="300082"/>
          </a:xfrm>
          <a:prstGeom prst="rect">
            <a:avLst/>
          </a:prstGeom>
          <a:noFill/>
        </p:spPr>
        <p:txBody>
          <a:bodyPr wrap="none" rtlCol="0">
            <a:spAutoFit/>
          </a:bodyPr>
          <a:lstStyle/>
          <a:p>
            <a:r>
              <a:rPr lang="en-US" sz="1350" dirty="0">
                <a:solidFill>
                  <a:prstClr val="white"/>
                </a:solidFill>
              </a:rPr>
              <a:t>5 minutes</a:t>
            </a:r>
          </a:p>
        </p:txBody>
      </p:sp>
      <p:sp>
        <p:nvSpPr>
          <p:cNvPr id="9" name="TextBox 8"/>
          <p:cNvSpPr txBox="1"/>
          <p:nvPr/>
        </p:nvSpPr>
        <p:spPr>
          <a:xfrm rot="19348114">
            <a:off x="5640954" y="3403915"/>
            <a:ext cx="357790" cy="300082"/>
          </a:xfrm>
          <a:prstGeom prst="rect">
            <a:avLst/>
          </a:prstGeom>
          <a:noFill/>
        </p:spPr>
        <p:txBody>
          <a:bodyPr wrap="none" rtlCol="0">
            <a:spAutoFit/>
          </a:bodyPr>
          <a:lstStyle/>
          <a:p>
            <a:r>
              <a:rPr lang="en-US" sz="1350" dirty="0">
                <a:solidFill>
                  <a:prstClr val="white"/>
                </a:solidFill>
              </a:rPr>
              <a:t>**</a:t>
            </a:r>
          </a:p>
        </p:txBody>
      </p:sp>
      <p:sp>
        <p:nvSpPr>
          <p:cNvPr id="10" name="Rectangle 9"/>
          <p:cNvSpPr/>
          <p:nvPr/>
        </p:nvSpPr>
        <p:spPr>
          <a:xfrm>
            <a:off x="157093" y="5480228"/>
            <a:ext cx="8576573" cy="1323439"/>
          </a:xfrm>
          <a:prstGeom prst="rect">
            <a:avLst/>
          </a:prstGeom>
        </p:spPr>
        <p:txBody>
          <a:bodyPr wrap="square">
            <a:spAutoFit/>
          </a:bodyPr>
          <a:lstStyle/>
          <a:p>
            <a:r>
              <a:rPr lang="en-US" sz="1600" dirty="0">
                <a:solidFill>
                  <a:prstClr val="black"/>
                </a:solidFill>
              </a:rPr>
              <a:t>Asthma is an individual disease and responses to medication vary. This example is </a:t>
            </a:r>
            <a:r>
              <a:rPr lang="en-US" sz="1600" b="1" dirty="0">
                <a:solidFill>
                  <a:prstClr val="black"/>
                </a:solidFill>
              </a:rPr>
              <a:t>a best-case scenario </a:t>
            </a:r>
            <a:r>
              <a:rPr lang="en-US" sz="1600" dirty="0">
                <a:solidFill>
                  <a:prstClr val="black"/>
                </a:solidFill>
              </a:rPr>
              <a:t>in which a student responds appropriately to the first administration of a quick-relief inhaler and can return promptly to class.</a:t>
            </a:r>
          </a:p>
          <a:p>
            <a:r>
              <a:rPr lang="en-US" sz="1600" dirty="0">
                <a:solidFill>
                  <a:prstClr val="black"/>
                </a:solidFill>
              </a:rPr>
              <a:t>   </a:t>
            </a:r>
          </a:p>
          <a:p>
            <a:r>
              <a:rPr lang="en-US" sz="1600" dirty="0">
                <a:solidFill>
                  <a:prstClr val="black"/>
                </a:solidFill>
              </a:rPr>
              <a:t>* Buddy system used to escort to clinic</a:t>
            </a:r>
          </a:p>
        </p:txBody>
      </p:sp>
      <p:sp>
        <p:nvSpPr>
          <p:cNvPr id="11" name="Rectangle 10"/>
          <p:cNvSpPr/>
          <p:nvPr/>
        </p:nvSpPr>
        <p:spPr>
          <a:xfrm>
            <a:off x="6553200" y="807208"/>
            <a:ext cx="2503619" cy="1384995"/>
          </a:xfrm>
          <a:prstGeom prst="rect">
            <a:avLst/>
          </a:prstGeom>
        </p:spPr>
        <p:txBody>
          <a:bodyPr wrap="square">
            <a:spAutoFit/>
          </a:bodyPr>
          <a:lstStyle/>
          <a:p>
            <a:r>
              <a:rPr lang="en-US" sz="1200" dirty="0">
                <a:solidFill>
                  <a:prstClr val="black"/>
                </a:solidFill>
              </a:rPr>
              <a:t>** In many instances, a second dose is required if the student’s symptoms have not completely subsided at time of reassessment.  In this case, an additional 20 minutes of wait-time is required before administration of second dose.  </a:t>
            </a:r>
          </a:p>
        </p:txBody>
      </p:sp>
    </p:spTree>
    <p:extLst>
      <p:ext uri="{BB962C8B-B14F-4D97-AF65-F5344CB8AC3E}">
        <p14:creationId xmlns:p14="http://schemas.microsoft.com/office/powerpoint/2010/main" val="272363456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07349" y="3360420"/>
            <a:ext cx="306494" cy="415498"/>
          </a:xfrm>
          <a:prstGeom prst="rect">
            <a:avLst/>
          </a:prstGeom>
          <a:noFill/>
        </p:spPr>
        <p:txBody>
          <a:bodyPr wrap="none" rtlCol="0">
            <a:spAutoFit/>
          </a:bodyPr>
          <a:lstStyle/>
          <a:p>
            <a:pPr>
              <a:defRPr/>
            </a:pPr>
            <a:r>
              <a:rPr lang="en-US" sz="2100" dirty="0">
                <a:solidFill>
                  <a:prstClr val="black"/>
                </a:solidFill>
              </a:rPr>
              <a:t>  </a:t>
            </a:r>
            <a:endParaRPr lang="en-US" sz="900" dirty="0">
              <a:solidFill>
                <a:prstClr val="white"/>
              </a:solidFill>
            </a:endParaRPr>
          </a:p>
        </p:txBody>
      </p:sp>
      <p:graphicFrame>
        <p:nvGraphicFramePr>
          <p:cNvPr id="13" name="Chart 12"/>
          <p:cNvGraphicFramePr/>
          <p:nvPr>
            <p:extLst>
              <p:ext uri="{D42A27DB-BD31-4B8C-83A1-F6EECF244321}">
                <p14:modId xmlns:p14="http://schemas.microsoft.com/office/powerpoint/2010/main" val="3813779021"/>
              </p:ext>
            </p:extLst>
          </p:nvPr>
        </p:nvGraphicFramePr>
        <p:xfrm>
          <a:off x="76200" y="1752600"/>
          <a:ext cx="7593542" cy="495376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95321" y="12192"/>
            <a:ext cx="8698230" cy="1074635"/>
          </a:xfrm>
          <a:solidFill>
            <a:schemeClr val="bg1"/>
          </a:solidFill>
        </p:spPr>
        <p:txBody>
          <a:bodyPr>
            <a:normAutofit/>
          </a:bodyPr>
          <a:lstStyle/>
          <a:p>
            <a:r>
              <a:rPr lang="en-US" sz="3000" dirty="0">
                <a:solidFill>
                  <a:srgbClr val="0070C0"/>
                </a:solidFill>
              </a:rPr>
              <a:t>IAQ Influences PRN Inhaler Use</a:t>
            </a:r>
            <a:endParaRPr lang="en-US" dirty="0">
              <a:solidFill>
                <a:srgbClr val="0070C0"/>
              </a:solidFill>
            </a:endParaRPr>
          </a:p>
        </p:txBody>
      </p:sp>
      <p:pic>
        <p:nvPicPr>
          <p:cNvPr id="12" name="Picture 2" descr="http://ts1.mm.bing.net/th?id=H.4605996865423232&amp;pid=1.7&amp;w=196&amp;h=147&amp;c=7&amp;rs=1"/>
          <p:cNvPicPr>
            <a:picLocks noChangeAspect="1" noChangeArrowheads="1"/>
          </p:cNvPicPr>
          <p:nvPr/>
        </p:nvPicPr>
        <p:blipFill>
          <a:blip r:embed="rId4" cstate="print"/>
          <a:srcRect/>
          <a:stretch>
            <a:fillRect/>
          </a:stretch>
        </p:blipFill>
        <p:spPr bwMode="auto">
          <a:xfrm>
            <a:off x="6858000" y="2667000"/>
            <a:ext cx="2148450" cy="1611338"/>
          </a:xfrm>
          <a:prstGeom prst="rect">
            <a:avLst/>
          </a:prstGeom>
          <a:noFill/>
        </p:spPr>
      </p:pic>
      <p:pic>
        <p:nvPicPr>
          <p:cNvPr id="11" name="Picture 6" descr="IMG_0047"/>
          <p:cNvPicPr>
            <a:picLocks noChangeAspect="1" noChangeArrowheads="1"/>
          </p:cNvPicPr>
          <p:nvPr/>
        </p:nvPicPr>
        <p:blipFill>
          <a:blip r:embed="rId5" cstate="print"/>
          <a:srcRect/>
          <a:stretch>
            <a:fillRect/>
          </a:stretch>
        </p:blipFill>
        <p:spPr bwMode="auto">
          <a:xfrm>
            <a:off x="6858000" y="895696"/>
            <a:ext cx="2035551" cy="1526663"/>
          </a:xfrm>
          <a:prstGeom prst="rect">
            <a:avLst/>
          </a:prstGeom>
          <a:noFill/>
          <a:ln w="9525">
            <a:noFill/>
            <a:miter lim="800000"/>
            <a:headEnd/>
            <a:tailEnd/>
          </a:ln>
        </p:spPr>
      </p:pic>
      <p:sp>
        <p:nvSpPr>
          <p:cNvPr id="3" name="TextBox 2"/>
          <p:cNvSpPr txBox="1"/>
          <p:nvPr/>
        </p:nvSpPr>
        <p:spPr>
          <a:xfrm>
            <a:off x="762000" y="6337032"/>
            <a:ext cx="6019800" cy="369332"/>
          </a:xfrm>
          <a:prstGeom prst="rect">
            <a:avLst/>
          </a:prstGeom>
          <a:solidFill>
            <a:schemeClr val="bg1"/>
          </a:solidFill>
        </p:spPr>
        <p:txBody>
          <a:bodyPr wrap="square" rtlCol="0">
            <a:spAutoFit/>
          </a:bodyPr>
          <a:lstStyle/>
          <a:p>
            <a:r>
              <a:rPr lang="en-US" sz="900" dirty="0">
                <a:latin typeface="Helvetica Neue"/>
              </a:rPr>
              <a:t> Campus A	            Campus B                       Campus C	      Campus D	                 Campus E</a:t>
            </a:r>
          </a:p>
          <a:p>
            <a:endParaRPr lang="en-US" sz="900" dirty="0">
              <a:latin typeface="Helvetica Neue"/>
            </a:endParaRPr>
          </a:p>
        </p:txBody>
      </p:sp>
    </p:spTree>
    <p:extLst>
      <p:ext uri="{BB962C8B-B14F-4D97-AF65-F5344CB8AC3E}">
        <p14:creationId xmlns:p14="http://schemas.microsoft.com/office/powerpoint/2010/main" val="353667982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07349" y="3360420"/>
            <a:ext cx="306494" cy="415498"/>
          </a:xfrm>
          <a:prstGeom prst="rect">
            <a:avLst/>
          </a:prstGeom>
          <a:noFill/>
        </p:spPr>
        <p:txBody>
          <a:bodyPr wrap="none" rtlCol="0">
            <a:spAutoFit/>
          </a:bodyPr>
          <a:lstStyle/>
          <a:p>
            <a:pPr>
              <a:defRPr/>
            </a:pPr>
            <a:r>
              <a:rPr lang="en-US" sz="2100" dirty="0">
                <a:solidFill>
                  <a:prstClr val="black"/>
                </a:solidFill>
              </a:rPr>
              <a:t>  </a:t>
            </a:r>
            <a:endParaRPr lang="en-US" sz="900" dirty="0">
              <a:solidFill>
                <a:prstClr val="white"/>
              </a:solidFill>
            </a:endParaRPr>
          </a:p>
        </p:txBody>
      </p:sp>
      <p:graphicFrame>
        <p:nvGraphicFramePr>
          <p:cNvPr id="8" name="Chart 7"/>
          <p:cNvGraphicFramePr/>
          <p:nvPr>
            <p:extLst>
              <p:ext uri="{D42A27DB-BD31-4B8C-83A1-F6EECF244321}">
                <p14:modId xmlns:p14="http://schemas.microsoft.com/office/powerpoint/2010/main" val="3759927481"/>
              </p:ext>
            </p:extLst>
          </p:nvPr>
        </p:nvGraphicFramePr>
        <p:xfrm>
          <a:off x="-838200" y="228600"/>
          <a:ext cx="9598149" cy="68304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54362" y="21336"/>
            <a:ext cx="8698230" cy="1074635"/>
          </a:xfrm>
          <a:solidFill>
            <a:schemeClr val="bg1"/>
          </a:solidFill>
        </p:spPr>
        <p:txBody>
          <a:bodyPr>
            <a:normAutofit/>
          </a:bodyPr>
          <a:lstStyle/>
          <a:p>
            <a:r>
              <a:rPr lang="en-US" sz="3000" dirty="0">
                <a:solidFill>
                  <a:srgbClr val="0070C0"/>
                </a:solidFill>
              </a:rPr>
              <a:t>IAQ BEST PRACTICE Reduces PRN Inhaler Use</a:t>
            </a:r>
            <a:endParaRPr lang="en-US" dirty="0">
              <a:solidFill>
                <a:srgbClr val="0070C0"/>
              </a:solidFill>
            </a:endParaRPr>
          </a:p>
        </p:txBody>
      </p:sp>
      <p:pic>
        <p:nvPicPr>
          <p:cNvPr id="6" name="Picture 5"/>
          <p:cNvPicPr>
            <a:picLocks noChangeAspect="1"/>
          </p:cNvPicPr>
          <p:nvPr/>
        </p:nvPicPr>
        <p:blipFill rotWithShape="1">
          <a:blip r:embed="rId4">
            <a:clrChange>
              <a:clrFrom>
                <a:srgbClr val="FFFFFF"/>
              </a:clrFrom>
              <a:clrTo>
                <a:srgbClr val="FFFFFF">
                  <a:alpha val="0"/>
                </a:srgbClr>
              </a:clrTo>
            </a:clrChange>
          </a:blip>
          <a:srcRect l="73255" t="37536" r="14256" b="22279"/>
          <a:stretch/>
        </p:blipFill>
        <p:spPr>
          <a:xfrm>
            <a:off x="6934200" y="1120355"/>
            <a:ext cx="1869256" cy="1691729"/>
          </a:xfrm>
          <a:prstGeom prst="rect">
            <a:avLst/>
          </a:prstGeom>
        </p:spPr>
      </p:pic>
    </p:spTree>
    <p:extLst>
      <p:ext uri="{BB962C8B-B14F-4D97-AF65-F5344CB8AC3E}">
        <p14:creationId xmlns:p14="http://schemas.microsoft.com/office/powerpoint/2010/main" val="359955704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74" y="356321"/>
            <a:ext cx="9709433" cy="857250"/>
          </a:xfrm>
        </p:spPr>
        <p:txBody>
          <a:bodyPr>
            <a:normAutofit fontScale="90000"/>
          </a:bodyPr>
          <a:lstStyle/>
          <a:p>
            <a:r>
              <a:rPr lang="en-US" sz="2700" dirty="0">
                <a:solidFill>
                  <a:srgbClr val="0070C0"/>
                </a:solidFill>
              </a:rPr>
              <a:t>Academic Instruction Time Gains When IAQ Best Practices Applied </a:t>
            </a:r>
            <a:r>
              <a:rPr lang="en-US" dirty="0">
                <a:solidFill>
                  <a:srgbClr val="0070C0"/>
                </a:solidFill>
              </a:rPr>
              <a:t/>
            </a:r>
            <a:br>
              <a:rPr lang="en-US" dirty="0">
                <a:solidFill>
                  <a:srgbClr val="0070C0"/>
                </a:solidFill>
              </a:rPr>
            </a:br>
            <a:endParaRPr lang="en-US" dirty="0">
              <a:solidFill>
                <a:srgbClr val="0070C0"/>
              </a:solidFill>
            </a:endParaRPr>
          </a:p>
        </p:txBody>
      </p:sp>
      <p:sp>
        <p:nvSpPr>
          <p:cNvPr id="5" name="TextBox 4"/>
          <p:cNvSpPr txBox="1"/>
          <p:nvPr/>
        </p:nvSpPr>
        <p:spPr>
          <a:xfrm>
            <a:off x="3762294" y="3366794"/>
            <a:ext cx="340548" cy="415498"/>
          </a:xfrm>
          <a:prstGeom prst="rect">
            <a:avLst/>
          </a:prstGeom>
          <a:noFill/>
        </p:spPr>
        <p:txBody>
          <a:bodyPr wrap="square" rtlCol="0">
            <a:spAutoFit/>
          </a:bodyPr>
          <a:lstStyle/>
          <a:p>
            <a:r>
              <a:rPr lang="en-US" sz="2100" dirty="0">
                <a:solidFill>
                  <a:prstClr val="black"/>
                </a:solidFill>
              </a:rPr>
              <a:t>  </a:t>
            </a:r>
            <a:endParaRPr lang="en-US" sz="900" dirty="0">
              <a:solidFill>
                <a:prstClr val="white"/>
              </a:solidFill>
            </a:endParaRPr>
          </a:p>
        </p:txBody>
      </p:sp>
      <p:graphicFrame>
        <p:nvGraphicFramePr>
          <p:cNvPr id="7" name="Diagram 6"/>
          <p:cNvGraphicFramePr>
            <a:graphicFrameLocks noChangeAspect="1"/>
          </p:cNvGraphicFramePr>
          <p:nvPr>
            <p:extLst>
              <p:ext uri="{D42A27DB-BD31-4B8C-83A1-F6EECF244321}">
                <p14:modId xmlns:p14="http://schemas.microsoft.com/office/powerpoint/2010/main" val="1403812685"/>
              </p:ext>
            </p:extLst>
          </p:nvPr>
        </p:nvGraphicFramePr>
        <p:xfrm>
          <a:off x="714294" y="1213571"/>
          <a:ext cx="6096000" cy="15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416696866"/>
              </p:ext>
            </p:extLst>
          </p:nvPr>
        </p:nvGraphicFramePr>
        <p:xfrm>
          <a:off x="714294" y="2431006"/>
          <a:ext cx="6096000" cy="14896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2295973129"/>
              </p:ext>
            </p:extLst>
          </p:nvPr>
        </p:nvGraphicFramePr>
        <p:xfrm>
          <a:off x="714294" y="4711628"/>
          <a:ext cx="6096000" cy="148964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p:cNvGraphicFramePr/>
          <p:nvPr>
            <p:extLst>
              <p:ext uri="{D42A27DB-BD31-4B8C-83A1-F6EECF244321}">
                <p14:modId xmlns:p14="http://schemas.microsoft.com/office/powerpoint/2010/main" val="683636133"/>
              </p:ext>
            </p:extLst>
          </p:nvPr>
        </p:nvGraphicFramePr>
        <p:xfrm>
          <a:off x="714294" y="3568387"/>
          <a:ext cx="6096000" cy="148964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6" name="TextBox 5"/>
          <p:cNvSpPr txBox="1"/>
          <p:nvPr/>
        </p:nvSpPr>
        <p:spPr>
          <a:xfrm>
            <a:off x="6850939" y="1591961"/>
            <a:ext cx="1509886" cy="4108817"/>
          </a:xfrm>
          <a:prstGeom prst="rect">
            <a:avLst/>
          </a:prstGeom>
          <a:noFill/>
        </p:spPr>
        <p:txBody>
          <a:bodyPr wrap="square" rtlCol="0">
            <a:spAutoFit/>
          </a:bodyPr>
          <a:lstStyle/>
          <a:p>
            <a:r>
              <a:rPr lang="en-US" sz="4050" dirty="0">
                <a:solidFill>
                  <a:prstClr val="black"/>
                </a:solidFill>
              </a:rPr>
              <a:t>76 </a:t>
            </a:r>
            <a:r>
              <a:rPr lang="en-US" dirty="0">
                <a:solidFill>
                  <a:prstClr val="black"/>
                </a:solidFill>
              </a:rPr>
              <a:t>hours</a:t>
            </a:r>
          </a:p>
          <a:p>
            <a:endParaRPr lang="en-US" sz="3300" dirty="0">
              <a:solidFill>
                <a:prstClr val="black"/>
              </a:solidFill>
            </a:endParaRPr>
          </a:p>
          <a:p>
            <a:r>
              <a:rPr lang="en-US" sz="4050" dirty="0">
                <a:solidFill>
                  <a:prstClr val="black"/>
                </a:solidFill>
              </a:rPr>
              <a:t>50 </a:t>
            </a:r>
            <a:r>
              <a:rPr lang="en-US" dirty="0">
                <a:solidFill>
                  <a:prstClr val="black"/>
                </a:solidFill>
              </a:rPr>
              <a:t>hours</a:t>
            </a:r>
          </a:p>
          <a:p>
            <a:endParaRPr lang="en-US" sz="3300" dirty="0">
              <a:solidFill>
                <a:prstClr val="black"/>
              </a:solidFill>
            </a:endParaRPr>
          </a:p>
          <a:p>
            <a:r>
              <a:rPr lang="en-US" sz="4050" dirty="0">
                <a:solidFill>
                  <a:prstClr val="black"/>
                </a:solidFill>
              </a:rPr>
              <a:t>20 </a:t>
            </a:r>
            <a:r>
              <a:rPr lang="en-US" dirty="0">
                <a:solidFill>
                  <a:prstClr val="black"/>
                </a:solidFill>
              </a:rPr>
              <a:t>hours</a:t>
            </a:r>
          </a:p>
          <a:p>
            <a:endParaRPr lang="en-US" sz="3300" dirty="0">
              <a:solidFill>
                <a:prstClr val="black"/>
              </a:solidFill>
            </a:endParaRPr>
          </a:p>
          <a:p>
            <a:r>
              <a:rPr lang="en-US" sz="4050" dirty="0">
                <a:solidFill>
                  <a:prstClr val="black"/>
                </a:solidFill>
              </a:rPr>
              <a:t>12 </a:t>
            </a:r>
            <a:r>
              <a:rPr lang="en-US" dirty="0">
                <a:solidFill>
                  <a:prstClr val="black"/>
                </a:solidFill>
              </a:rPr>
              <a:t>hours</a:t>
            </a:r>
          </a:p>
        </p:txBody>
      </p:sp>
    </p:spTree>
    <p:extLst>
      <p:ext uri="{BB962C8B-B14F-4D97-AF65-F5344CB8AC3E}">
        <p14:creationId xmlns:p14="http://schemas.microsoft.com/office/powerpoint/2010/main" val="420826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4000"/>
                            </p:stCondLst>
                            <p:childTnLst>
                              <p:par>
                                <p:cTn id="9" presetID="22" presetClass="entr" presetSubtype="8" fill="hold" grpId="0"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par>
                          <p:cTn id="12" fill="hold">
                            <p:stCondLst>
                              <p:cond delay="7500"/>
                            </p:stCondLst>
                            <p:childTnLst>
                              <p:par>
                                <p:cTn id="13" presetID="22" presetClass="entr" presetSubtype="8"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000"/>
                                        <p:tgtEl>
                                          <p:spTgt spid="11"/>
                                        </p:tgtEl>
                                      </p:cBhvr>
                                    </p:animEffect>
                                  </p:childTnLst>
                                </p:cTn>
                              </p:par>
                            </p:childTnLst>
                          </p:cTn>
                        </p:par>
                        <p:par>
                          <p:cTn id="16" fill="hold">
                            <p:stCondLst>
                              <p:cond delay="10500"/>
                            </p:stCondLst>
                            <p:childTnLst>
                              <p:par>
                                <p:cTn id="17" presetID="22" presetClass="entr" presetSubtype="8"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par>
                          <p:cTn id="20" fill="hold">
                            <p:stCondLst>
                              <p:cond delay="13000"/>
                            </p:stCondLst>
                            <p:childTnLst>
                              <p:par>
                                <p:cTn id="21" presetID="14" presetClass="entr" presetSubtype="10"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10" grpId="0">
        <p:bldAsOne/>
      </p:bldGraphic>
      <p:bldGraphic spid="11" grpId="0">
        <p:bldAsOne/>
      </p:bldGraphic>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650" t="39511" r="75550" b="21022"/>
          <a:stretch/>
        </p:blipFill>
        <p:spPr>
          <a:xfrm>
            <a:off x="6205930" y="1143922"/>
            <a:ext cx="2938070" cy="2363231"/>
          </a:xfrm>
          <a:prstGeom prst="rect">
            <a:avLst/>
          </a:prstGeom>
          <a:effectLst>
            <a:softEdge rad="101600"/>
          </a:effectLst>
        </p:spPr>
      </p:pic>
      <p:sp>
        <p:nvSpPr>
          <p:cNvPr id="2" name="Title 1"/>
          <p:cNvSpPr>
            <a:spLocks noGrp="1"/>
          </p:cNvSpPr>
          <p:nvPr>
            <p:ph type="title"/>
          </p:nvPr>
        </p:nvSpPr>
        <p:spPr>
          <a:xfrm>
            <a:off x="428687" y="685800"/>
            <a:ext cx="8229600" cy="857250"/>
          </a:xfrm>
        </p:spPr>
        <p:txBody>
          <a:bodyPr>
            <a:normAutofit fontScale="90000"/>
          </a:bodyPr>
          <a:lstStyle/>
          <a:p>
            <a:r>
              <a:rPr lang="en-US" b="1" dirty="0">
                <a:solidFill>
                  <a:srgbClr val="0070C0"/>
                </a:solidFill>
              </a:rPr>
              <a:t>Bold Goals Value Proposition Summary</a:t>
            </a:r>
            <a:r>
              <a:rPr lang="en-US" dirty="0">
                <a:solidFill>
                  <a:srgbClr val="0070C0"/>
                </a:solidFill>
              </a:rPr>
              <a:t/>
            </a:r>
            <a:br>
              <a:rPr lang="en-US" dirty="0">
                <a:solidFill>
                  <a:srgbClr val="0070C0"/>
                </a:solidFill>
              </a:rPr>
            </a:br>
            <a:r>
              <a:rPr lang="en-US" sz="2325" dirty="0">
                <a:solidFill>
                  <a:srgbClr val="0070C0"/>
                </a:solidFill>
              </a:rPr>
              <a:t>NEISD</a:t>
            </a:r>
            <a:r>
              <a:rPr lang="en-US" dirty="0">
                <a:solidFill>
                  <a:srgbClr val="0070C0"/>
                </a:solidFill>
              </a:rPr>
              <a:t> </a:t>
            </a:r>
            <a:r>
              <a:rPr lang="en-US" sz="2325" dirty="0">
                <a:solidFill>
                  <a:srgbClr val="0070C0"/>
                </a:solidFill>
              </a:rPr>
              <a:t>Asthma Awareness Education Program </a:t>
            </a:r>
            <a:r>
              <a:rPr lang="en-US" dirty="0"/>
              <a:t/>
            </a:r>
            <a:br>
              <a:rPr lang="en-US" dirty="0"/>
            </a:br>
            <a:endParaRPr lang="en-US" dirty="0"/>
          </a:p>
        </p:txBody>
      </p:sp>
      <p:sp>
        <p:nvSpPr>
          <p:cNvPr id="3" name="TextBox 2"/>
          <p:cNvSpPr txBox="1"/>
          <p:nvPr/>
        </p:nvSpPr>
        <p:spPr>
          <a:xfrm>
            <a:off x="428687" y="1828800"/>
            <a:ext cx="7345680" cy="4201150"/>
          </a:xfrm>
          <a:prstGeom prst="rect">
            <a:avLst/>
          </a:prstGeom>
          <a:noFill/>
        </p:spPr>
        <p:txBody>
          <a:bodyPr wrap="square" rtlCol="0">
            <a:spAutoFit/>
          </a:bodyPr>
          <a:lstStyle/>
          <a:p>
            <a:r>
              <a:rPr lang="en-US" sz="2700" i="1" dirty="0">
                <a:solidFill>
                  <a:prstClr val="black"/>
                </a:solidFill>
              </a:rPr>
              <a:t>Initial input cost of $63,000 </a:t>
            </a:r>
            <a:r>
              <a:rPr lang="en-US" sz="2700" dirty="0">
                <a:solidFill>
                  <a:prstClr val="black"/>
                </a:solidFill>
              </a:rPr>
              <a:t> </a:t>
            </a:r>
          </a:p>
          <a:p>
            <a:pPr marL="428615" indent="-428615">
              <a:buFont typeface="Arial" panose="020B0604020202020204" pitchFamily="34" charset="0"/>
              <a:buChar char="•"/>
            </a:pPr>
            <a:r>
              <a:rPr lang="en-US" sz="2400" dirty="0">
                <a:solidFill>
                  <a:prstClr val="black"/>
                </a:solidFill>
              </a:rPr>
              <a:t>Financial Impact</a:t>
            </a:r>
          </a:p>
          <a:p>
            <a:r>
              <a:rPr lang="en-US" sz="2400" b="1" i="1" dirty="0">
                <a:solidFill>
                  <a:prstClr val="black"/>
                </a:solidFill>
              </a:rPr>
              <a:t>	REDUCTION </a:t>
            </a:r>
            <a:r>
              <a:rPr lang="en-US" sz="2400" dirty="0">
                <a:solidFill>
                  <a:prstClr val="black"/>
                </a:solidFill>
              </a:rPr>
              <a:t>in</a:t>
            </a:r>
            <a:r>
              <a:rPr lang="en-US" sz="2400" b="1" i="1" dirty="0">
                <a:solidFill>
                  <a:prstClr val="black"/>
                </a:solidFill>
              </a:rPr>
              <a:t> </a:t>
            </a:r>
            <a:r>
              <a:rPr lang="en-US" sz="2400" dirty="0">
                <a:solidFill>
                  <a:prstClr val="black"/>
                </a:solidFill>
              </a:rPr>
              <a:t>annual </a:t>
            </a:r>
            <a:r>
              <a:rPr lang="en-US" sz="2400" b="1" dirty="0">
                <a:solidFill>
                  <a:prstClr val="black"/>
                </a:solidFill>
              </a:rPr>
              <a:t>average number of</a:t>
            </a:r>
            <a:br>
              <a:rPr lang="en-US" sz="2400" b="1" dirty="0">
                <a:solidFill>
                  <a:prstClr val="black"/>
                </a:solidFill>
              </a:rPr>
            </a:br>
            <a:r>
              <a:rPr lang="en-US" sz="2400" b="1" dirty="0">
                <a:solidFill>
                  <a:prstClr val="black"/>
                </a:solidFill>
              </a:rPr>
              <a:t>	school days missed</a:t>
            </a:r>
            <a:r>
              <a:rPr lang="en-US" sz="2400" dirty="0">
                <a:solidFill>
                  <a:prstClr val="black"/>
                </a:solidFill>
              </a:rPr>
              <a:t> by 8,000 students with 	asthma — 1 day =</a:t>
            </a:r>
            <a:r>
              <a:rPr lang="en-US" sz="2400" b="1" dirty="0">
                <a:solidFill>
                  <a:prstClr val="black"/>
                </a:solidFill>
              </a:rPr>
              <a:t> </a:t>
            </a:r>
            <a:r>
              <a:rPr lang="en-US" sz="2400" dirty="0">
                <a:solidFill>
                  <a:prstClr val="black"/>
                </a:solidFill>
              </a:rPr>
              <a:t>$267,552; 50% = $1 Million  </a:t>
            </a:r>
          </a:p>
          <a:p>
            <a:pPr marL="342892" indent="-342892">
              <a:buFont typeface="Arial" panose="020B0604020202020204" pitchFamily="34" charset="0"/>
              <a:buChar char="•"/>
            </a:pPr>
            <a:r>
              <a:rPr lang="en-US" sz="2400" dirty="0">
                <a:solidFill>
                  <a:prstClr val="black"/>
                </a:solidFill>
              </a:rPr>
              <a:t>Academic Impact</a:t>
            </a:r>
          </a:p>
          <a:p>
            <a:r>
              <a:rPr lang="en-US" sz="2400" b="1" i="1" cap="all" dirty="0">
                <a:solidFill>
                  <a:prstClr val="black"/>
                </a:solidFill>
              </a:rPr>
              <a:t>	</a:t>
            </a:r>
            <a:r>
              <a:rPr lang="en-US" sz="2400" b="1" i="1" dirty="0">
                <a:solidFill>
                  <a:prstClr val="black"/>
                </a:solidFill>
              </a:rPr>
              <a:t>DECREASE</a:t>
            </a:r>
            <a:r>
              <a:rPr lang="en-US" sz="2400" dirty="0">
                <a:solidFill>
                  <a:prstClr val="black"/>
                </a:solidFill>
              </a:rPr>
              <a:t> in asthma-related clinic visits</a:t>
            </a:r>
          </a:p>
          <a:p>
            <a:r>
              <a:rPr lang="en-US" sz="2400" b="1" i="1" cap="all" dirty="0">
                <a:solidFill>
                  <a:prstClr val="black"/>
                </a:solidFill>
              </a:rPr>
              <a:t>	Reduction</a:t>
            </a:r>
            <a:r>
              <a:rPr lang="en-US" sz="2400" b="1" i="1" dirty="0">
                <a:solidFill>
                  <a:prstClr val="black"/>
                </a:solidFill>
              </a:rPr>
              <a:t> </a:t>
            </a:r>
            <a:r>
              <a:rPr lang="en-US" sz="2400" dirty="0">
                <a:solidFill>
                  <a:prstClr val="black"/>
                </a:solidFill>
              </a:rPr>
              <a:t>in Loss of Academic Instruction Time </a:t>
            </a:r>
          </a:p>
          <a:p>
            <a:r>
              <a:rPr lang="en-US" sz="2400" dirty="0">
                <a:solidFill>
                  <a:prstClr val="black"/>
                </a:solidFill>
              </a:rPr>
              <a:t>	Asthma students achieve </a:t>
            </a:r>
            <a:r>
              <a:rPr lang="en-US" sz="2400" b="1" dirty="0">
                <a:solidFill>
                  <a:prstClr val="black"/>
                </a:solidFill>
              </a:rPr>
              <a:t>full academic potential </a:t>
            </a:r>
          </a:p>
          <a:p>
            <a:pPr marL="342892" indent="-342892">
              <a:buFont typeface="Arial" panose="020B0604020202020204" pitchFamily="34" charset="0"/>
              <a:buChar char="•"/>
            </a:pPr>
            <a:r>
              <a:rPr lang="en-US" sz="2400" dirty="0">
                <a:solidFill>
                  <a:prstClr val="black"/>
                </a:solidFill>
              </a:rPr>
              <a:t>Human Impact</a:t>
            </a:r>
          </a:p>
          <a:p>
            <a:r>
              <a:rPr lang="en-US" sz="2400" b="1" i="1" dirty="0">
                <a:solidFill>
                  <a:prstClr val="black"/>
                </a:solidFill>
              </a:rPr>
              <a:t>	IMPROVED </a:t>
            </a:r>
            <a:r>
              <a:rPr lang="en-US" sz="2400" dirty="0">
                <a:solidFill>
                  <a:prstClr val="black"/>
                </a:solidFill>
              </a:rPr>
              <a:t>Quality of Life, Change in Culture</a:t>
            </a:r>
            <a:endParaRPr lang="en-US" sz="3300" dirty="0">
              <a:solidFill>
                <a:prstClr val="black"/>
              </a:solidFill>
            </a:endParaRPr>
          </a:p>
        </p:txBody>
      </p:sp>
    </p:spTree>
    <p:extLst>
      <p:ext uri="{BB962C8B-B14F-4D97-AF65-F5344CB8AC3E}">
        <p14:creationId xmlns:p14="http://schemas.microsoft.com/office/powerpoint/2010/main" val="225817045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0156" y="1340467"/>
            <a:ext cx="6506305" cy="857250"/>
          </a:xfrm>
        </p:spPr>
        <p:txBody>
          <a:bodyPr>
            <a:normAutofit fontScale="90000"/>
          </a:bodyPr>
          <a:lstStyle/>
          <a:p>
            <a:r>
              <a:rPr lang="en-US" b="1" dirty="0"/>
              <a:t>Create an environment conducive to learning for all students.</a:t>
            </a:r>
            <a:r>
              <a:rPr lang="en-US" dirty="0"/>
              <a:t/>
            </a:r>
            <a:br>
              <a:rPr lang="en-US" dirty="0"/>
            </a:br>
            <a:endParaRPr lang="en-US" dirty="0"/>
          </a:p>
        </p:txBody>
      </p:sp>
      <p:sp>
        <p:nvSpPr>
          <p:cNvPr id="5" name="TextBox 4"/>
          <p:cNvSpPr txBox="1"/>
          <p:nvPr/>
        </p:nvSpPr>
        <p:spPr>
          <a:xfrm>
            <a:off x="2798316" y="3352543"/>
            <a:ext cx="3446777" cy="600164"/>
          </a:xfrm>
          <a:prstGeom prst="rect">
            <a:avLst/>
          </a:prstGeom>
          <a:noFill/>
        </p:spPr>
        <p:txBody>
          <a:bodyPr wrap="none" rtlCol="0">
            <a:spAutoFit/>
          </a:bodyPr>
          <a:lstStyle/>
          <a:p>
            <a:r>
              <a:rPr lang="en-US" sz="2700" b="1" i="1" dirty="0">
                <a:solidFill>
                  <a:prstClr val="black"/>
                </a:solidFill>
                <a:latin typeface="Trebuchet MS" panose="020B0603020202020204"/>
              </a:rPr>
              <a:t>and</a:t>
            </a:r>
            <a:r>
              <a:rPr lang="en-US" sz="2700" dirty="0">
                <a:solidFill>
                  <a:prstClr val="black"/>
                </a:solidFill>
                <a:latin typeface="Trebuchet MS" panose="020B0603020202020204"/>
              </a:rPr>
              <a:t> come to </a:t>
            </a:r>
            <a:r>
              <a:rPr lang="en-US" sz="3300" b="1" dirty="0">
                <a:solidFill>
                  <a:prstClr val="black"/>
                </a:solidFill>
                <a:latin typeface="Trebuchet MS" panose="020B0603020202020204"/>
              </a:rPr>
              <a:t>$</a:t>
            </a:r>
            <a:r>
              <a:rPr lang="en-US" sz="2700" dirty="0" err="1">
                <a:solidFill>
                  <a:prstClr val="black"/>
                </a:solidFill>
                <a:latin typeface="Trebuchet MS" panose="020B0603020202020204"/>
              </a:rPr>
              <a:t>chool</a:t>
            </a:r>
            <a:r>
              <a:rPr lang="en-US" sz="2700" dirty="0">
                <a:solidFill>
                  <a:prstClr val="black"/>
                </a:solidFill>
                <a:latin typeface="Trebuchet MS" panose="020B0603020202020204"/>
              </a:rPr>
              <a:t> </a:t>
            </a:r>
          </a:p>
        </p:txBody>
      </p:sp>
      <p:pic>
        <p:nvPicPr>
          <p:cNvPr id="4" name="Picture 4" descr="C:\Documents and Settings\drhode\Local Settings\Temporary Internet Files\Content.IE5\1MENMCY7\MM900288928[1].gif"/>
          <p:cNvPicPr>
            <a:picLocks noChangeAspect="1" noChangeArrowheads="1" noCrop="1"/>
          </p:cNvPicPr>
          <p:nvPr/>
        </p:nvPicPr>
        <p:blipFill>
          <a:blip r:embed="rId3" cstate="print"/>
          <a:srcRect/>
          <a:stretch>
            <a:fillRect/>
          </a:stretch>
        </p:blipFill>
        <p:spPr bwMode="auto">
          <a:xfrm>
            <a:off x="431809" y="2371286"/>
            <a:ext cx="1147148" cy="1085850"/>
          </a:xfrm>
          <a:prstGeom prst="rect">
            <a:avLst/>
          </a:prstGeom>
          <a:noFill/>
          <a:ln w="9525">
            <a:noFill/>
            <a:miter lim="800000"/>
            <a:headEnd/>
            <a:tailEnd/>
          </a:ln>
        </p:spPr>
      </p:pic>
      <p:sp>
        <p:nvSpPr>
          <p:cNvPr id="7" name="Rounded Rectangle 6"/>
          <p:cNvSpPr/>
          <p:nvPr/>
        </p:nvSpPr>
        <p:spPr>
          <a:xfrm flipH="1">
            <a:off x="6217682" y="3456736"/>
            <a:ext cx="1184021" cy="1024709"/>
          </a:xfrm>
          <a:prstGeom prst="roundRect">
            <a:avLst>
              <a:gd name="adj" fmla="val 10000"/>
            </a:avLst>
          </a:prstGeom>
          <a:blipFill dpi="0" rotWithShape="0">
            <a:blip r:embed="rId4" cstate="print"/>
            <a:srcRect/>
            <a:stretch>
              <a:fillRect/>
            </a:stretch>
          </a:blipFill>
          <a:ln>
            <a:no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6" name="Picture 3" descr="C:\Documents and Settings\drhode\Local Settings\Temporary Internet Files\Content.IE5\1MENMCY7\MC900187587[1].wmf"/>
          <p:cNvPicPr>
            <a:picLocks noChangeAspect="1" noChangeArrowheads="1"/>
          </p:cNvPicPr>
          <p:nvPr/>
        </p:nvPicPr>
        <p:blipFill>
          <a:blip r:embed="rId5" cstate="print"/>
          <a:srcRect/>
          <a:stretch>
            <a:fillRect/>
          </a:stretch>
        </p:blipFill>
        <p:spPr bwMode="auto">
          <a:xfrm>
            <a:off x="5113329" y="1511469"/>
            <a:ext cx="800100" cy="971550"/>
          </a:xfrm>
          <a:prstGeom prst="rect">
            <a:avLst/>
          </a:prstGeom>
          <a:noFill/>
          <a:ln w="9525">
            <a:noFill/>
            <a:miter lim="800000"/>
            <a:headEnd/>
            <a:tailEnd/>
          </a:ln>
        </p:spPr>
      </p:pic>
      <p:sp>
        <p:nvSpPr>
          <p:cNvPr id="8" name="TextBox 7"/>
          <p:cNvSpPr txBox="1"/>
          <p:nvPr/>
        </p:nvSpPr>
        <p:spPr>
          <a:xfrm>
            <a:off x="1506744" y="2800720"/>
            <a:ext cx="7513320" cy="646331"/>
          </a:xfrm>
          <a:prstGeom prst="rect">
            <a:avLst/>
          </a:prstGeom>
          <a:noFill/>
        </p:spPr>
        <p:txBody>
          <a:bodyPr wrap="square" rtlCol="0">
            <a:spAutoFit/>
          </a:bodyPr>
          <a:lstStyle/>
          <a:p>
            <a:r>
              <a:rPr lang="en-US" sz="3600" b="1" dirty="0">
                <a:solidFill>
                  <a:prstClr val="black"/>
                </a:solidFill>
                <a:latin typeface="Trebuchet MS" panose="020B0603020202020204"/>
              </a:rPr>
              <a:t>Healthier children learn better</a:t>
            </a:r>
            <a:r>
              <a:rPr lang="en-US" sz="3600" dirty="0">
                <a:solidFill>
                  <a:prstClr val="black"/>
                </a:solidFill>
                <a:latin typeface="Trebuchet MS" panose="020B0603020202020204"/>
              </a:rPr>
              <a:t>…</a:t>
            </a:r>
          </a:p>
        </p:txBody>
      </p:sp>
      <p:sp>
        <p:nvSpPr>
          <p:cNvPr id="10" name="Rectangle 9"/>
          <p:cNvSpPr/>
          <p:nvPr/>
        </p:nvSpPr>
        <p:spPr>
          <a:xfrm>
            <a:off x="2876620" y="4568744"/>
            <a:ext cx="3429000" cy="1823576"/>
          </a:xfrm>
          <a:prstGeom prst="rect">
            <a:avLst/>
          </a:prstGeom>
        </p:spPr>
        <p:txBody>
          <a:bodyPr>
            <a:spAutoFit/>
          </a:bodyPr>
          <a:lstStyle/>
          <a:p>
            <a:pPr algn="ctr">
              <a:buClr>
                <a:srgbClr val="010000"/>
              </a:buClr>
            </a:pPr>
            <a:r>
              <a:rPr lang="en-US" sz="1350" b="1" dirty="0">
                <a:solidFill>
                  <a:srgbClr val="000000"/>
                </a:solidFill>
                <a:latin typeface="Trebuchet MS" panose="020B0603020202020204"/>
              </a:rPr>
              <a:t>Diane Rhodes BBA, RRT, AE-C, RCP</a:t>
            </a:r>
            <a:endParaRPr lang="en-US" sz="1350" b="1" dirty="0">
              <a:solidFill>
                <a:srgbClr val="000000"/>
              </a:solidFill>
              <a:latin typeface="Trebuchet MS" panose="020B0603020202020204"/>
              <a:hlinkClick r:id="rId6"/>
            </a:endParaRPr>
          </a:p>
          <a:p>
            <a:pPr algn="ctr">
              <a:buClr>
                <a:srgbClr val="010000"/>
              </a:buClr>
            </a:pPr>
            <a:r>
              <a:rPr lang="en-US" sz="1350" b="1" dirty="0">
                <a:solidFill>
                  <a:srgbClr val="000000"/>
                </a:solidFill>
                <a:latin typeface="Trebuchet MS" panose="020B0603020202020204"/>
                <a:hlinkClick r:id="rId7"/>
              </a:rPr>
              <a:t>drhode@neisd.net</a:t>
            </a:r>
            <a:endParaRPr lang="en-US" sz="1350" b="1" dirty="0">
              <a:solidFill>
                <a:srgbClr val="000000"/>
              </a:solidFill>
              <a:latin typeface="Trebuchet MS" panose="020B0603020202020204"/>
            </a:endParaRPr>
          </a:p>
          <a:p>
            <a:pPr algn="ctr">
              <a:buClr>
                <a:srgbClr val="010000"/>
              </a:buClr>
            </a:pPr>
            <a:r>
              <a:rPr lang="en-US" sz="1350" b="1" dirty="0">
                <a:solidFill>
                  <a:srgbClr val="4D50DD"/>
                </a:solidFill>
                <a:latin typeface="Trebuchet MS" panose="020B0603020202020204"/>
              </a:rPr>
              <a:t>www.neisd.net/env_health</a:t>
            </a:r>
          </a:p>
          <a:p>
            <a:pPr algn="ctr">
              <a:buClr>
                <a:srgbClr val="010000"/>
              </a:buClr>
            </a:pPr>
            <a:endParaRPr lang="en-US" dirty="0">
              <a:solidFill>
                <a:srgbClr val="000000"/>
              </a:solidFill>
              <a:latin typeface="Trebuchet MS" panose="020B0603020202020204"/>
            </a:endParaRPr>
          </a:p>
          <a:p>
            <a:pPr algn="ctr">
              <a:buClr>
                <a:srgbClr val="010000"/>
              </a:buClr>
            </a:pPr>
            <a:endParaRPr lang="en-US" dirty="0">
              <a:solidFill>
                <a:srgbClr val="000000"/>
              </a:solidFill>
              <a:latin typeface="Trebuchet MS" panose="020B0603020202020204"/>
            </a:endParaRPr>
          </a:p>
          <a:p>
            <a:pPr algn="ctr">
              <a:buClr>
                <a:srgbClr val="010000"/>
              </a:buClr>
            </a:pPr>
            <a:endParaRPr lang="en-US" dirty="0">
              <a:solidFill>
                <a:srgbClr val="000000"/>
              </a:solidFill>
              <a:latin typeface="Trebuchet MS" panose="020B0603020202020204"/>
            </a:endParaRPr>
          </a:p>
          <a:p>
            <a:pPr algn="ctr">
              <a:buClr>
                <a:srgbClr val="010000"/>
              </a:buClr>
            </a:pPr>
            <a:endParaRPr lang="en-US" dirty="0">
              <a:solidFill>
                <a:srgbClr val="000000"/>
              </a:solidFill>
              <a:latin typeface="Trebuchet MS" panose="020B0603020202020204"/>
              <a:hlinkClick r:id="rId6"/>
            </a:endParaRPr>
          </a:p>
        </p:txBody>
      </p:sp>
      <p:pic>
        <p:nvPicPr>
          <p:cNvPr id="11" name="Picture 10" descr="&lt;strong&gt;Kids In Classroom&lt;/strong&gt; Stock Vector - Image: 3992430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9976" y="1172140"/>
            <a:ext cx="1783080" cy="1312622"/>
          </a:xfrm>
          <a:prstGeom prst="rect">
            <a:avLst/>
          </a:prstGeom>
        </p:spPr>
      </p:pic>
    </p:spTree>
    <p:extLst>
      <p:ext uri="{BB962C8B-B14F-4D97-AF65-F5344CB8AC3E}">
        <p14:creationId xmlns:p14="http://schemas.microsoft.com/office/powerpoint/2010/main" val="30570217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par>
                          <p:cTn id="11" fill="hold">
                            <p:stCondLst>
                              <p:cond delay="500"/>
                            </p:stCondLst>
                            <p:childTnLst>
                              <p:par>
                                <p:cTn id="12" presetID="9" presetClass="entr" presetSubtype="0"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1000"/>
                                        <p:tgtEl>
                                          <p:spTgt spid="8"/>
                                        </p:tgtEl>
                                      </p:cBhvr>
                                    </p:animEffect>
                                  </p:childTnLst>
                                </p:cTn>
                              </p:par>
                              <p:par>
                                <p:cTn id="15" presetID="9" presetClass="entr" presetSubtype="0" fill="hold" nodeType="withEffect">
                                  <p:stCondLst>
                                    <p:cond delay="200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000"/>
                                        <p:tgtEl>
                                          <p:spTgt spid="4"/>
                                        </p:tgtEl>
                                      </p:cBhvr>
                                    </p:animEffect>
                                  </p:childTnLst>
                                </p:cTn>
                              </p:par>
                            </p:childTnLst>
                          </p:cTn>
                        </p:par>
                        <p:par>
                          <p:cTn id="18" fill="hold">
                            <p:stCondLst>
                              <p:cond delay="3500"/>
                            </p:stCondLst>
                            <p:childTnLst>
                              <p:par>
                                <p:cTn id="19" presetID="53" presetClass="entr" presetSubtype="0" fill="hold" grpId="0"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par>
                                <p:cTn id="24" presetID="53" presetClass="entr" presetSubtype="0" fill="hold" nodeType="withEffect">
                                  <p:stCondLst>
                                    <p:cond delay="100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Effect transition="in" filter="fade">
                                      <p:cBhvr>
                                        <p:cTn id="28" dur="1000"/>
                                        <p:tgtEl>
                                          <p:spTgt spid="7"/>
                                        </p:tgtEl>
                                      </p:cBhvr>
                                    </p:animEffect>
                                  </p:childTnLst>
                                </p:cTn>
                              </p:par>
                            </p:childTnLst>
                          </p:cTn>
                        </p:par>
                        <p:par>
                          <p:cTn id="29" fill="hold">
                            <p:stCondLst>
                              <p:cond delay="5500"/>
                            </p:stCondLst>
                            <p:childTnLst>
                              <p:par>
                                <p:cTn id="30" presetID="9"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609600"/>
            <a:ext cx="6601070" cy="4953000"/>
          </a:xfrm>
          <a:prstGeom prst="rect">
            <a:avLst/>
          </a:prstGeom>
        </p:spPr>
      </p:pic>
      <p:sp>
        <p:nvSpPr>
          <p:cNvPr id="3" name="Rectangle 3"/>
          <p:cNvSpPr>
            <a:spLocks noChangeArrowheads="1"/>
          </p:cNvSpPr>
          <p:nvPr/>
        </p:nvSpPr>
        <p:spPr bwMode="auto">
          <a:xfrm>
            <a:off x="0" y="76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a:solidFill>
                  <a:srgbClr val="0F6CB4"/>
                </a:solidFill>
              </a:rPr>
              <a:t>KEY DRIVER: </a:t>
            </a:r>
            <a:r>
              <a:rPr lang="en-US" b="1" dirty="0">
                <a:solidFill>
                  <a:srgbClr val="000000"/>
                </a:solidFill>
              </a:rPr>
              <a:t/>
            </a:r>
            <a:br>
              <a:rPr lang="en-US" b="1" dirty="0">
                <a:solidFill>
                  <a:srgbClr val="000000"/>
                </a:solidFill>
              </a:rPr>
            </a:br>
            <a:r>
              <a:rPr lang="en-US" b="1" dirty="0">
                <a:solidFill>
                  <a:srgbClr val="000000"/>
                </a:solidFill>
              </a:rPr>
              <a:t>Assess Your Environments Continuously</a:t>
            </a:r>
            <a:endParaRPr lang="en-US" sz="2800" dirty="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372717"/>
            <a:ext cx="2778177" cy="372362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6" y="97972"/>
            <a:ext cx="1349828" cy="1349828"/>
          </a:xfrm>
          <a:prstGeom prst="rect">
            <a:avLst/>
          </a:prstGeom>
        </p:spPr>
      </p:pic>
      <p:sp>
        <p:nvSpPr>
          <p:cNvPr id="6" name="Right Arrow 5"/>
          <p:cNvSpPr/>
          <p:nvPr/>
        </p:nvSpPr>
        <p:spPr bwMode="auto">
          <a:xfrm rot="10800000" flipV="1">
            <a:off x="3248270" y="2362200"/>
            <a:ext cx="457200" cy="27431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4087587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38" y="0"/>
            <a:ext cx="1360714" cy="1360714"/>
          </a:xfrm>
          <a:prstGeom prst="rect">
            <a:avLst/>
          </a:prstGeom>
        </p:spPr>
      </p:pic>
      <p:sp>
        <p:nvSpPr>
          <p:cNvPr id="8" name="Rectangle 7"/>
          <p:cNvSpPr/>
          <p:nvPr/>
        </p:nvSpPr>
        <p:spPr>
          <a:xfrm>
            <a:off x="644464" y="-291638"/>
            <a:ext cx="8001000" cy="830997"/>
          </a:xfrm>
          <a:prstGeom prst="rect">
            <a:avLst/>
          </a:prstGeom>
        </p:spPr>
        <p:txBody>
          <a:bodyPr wrap="square">
            <a:spAutoFit/>
          </a:bodyPr>
          <a:lstStyle/>
          <a:p>
            <a:pPr algn="ctr" fontAlgn="base">
              <a:spcBef>
                <a:spcPct val="0"/>
              </a:spcBef>
              <a:spcAft>
                <a:spcPct val="0"/>
              </a:spcAft>
            </a:pPr>
            <a:r>
              <a:rPr lang="en-US" sz="2400" b="1" dirty="0">
                <a:solidFill>
                  <a:srgbClr val="000000"/>
                </a:solidFill>
              </a:rPr>
              <a:t/>
            </a:r>
            <a:br>
              <a:rPr lang="en-US" sz="2400" b="1" dirty="0">
                <a:solidFill>
                  <a:srgbClr val="000000"/>
                </a:solidFill>
              </a:rPr>
            </a:br>
            <a:r>
              <a:rPr lang="en-US" sz="2400" b="1" dirty="0">
                <a:solidFill>
                  <a:srgbClr val="0070C0"/>
                </a:solidFill>
                <a:latin typeface="Arial" panose="020B0604020202020204" pitchFamily="34" charset="0"/>
                <a:cs typeface="Arial" panose="020B0604020202020204" pitchFamily="34" charset="0"/>
              </a:rPr>
              <a:t>Assess Your Environments Continuously</a:t>
            </a:r>
            <a:endParaRPr lang="en-US" sz="2400" dirty="0">
              <a:solidFill>
                <a:srgbClr val="0070C0"/>
              </a:solidFill>
              <a:latin typeface="Arial" panose="020B0604020202020204" pitchFamily="34" charset="0"/>
              <a:cs typeface="Arial" panose="020B0604020202020204" pitchFamily="34" charset="0"/>
            </a:endParaRPr>
          </a:p>
        </p:txBody>
      </p:sp>
      <p:sp>
        <p:nvSpPr>
          <p:cNvPr id="9" name="TextBox 8"/>
          <p:cNvSpPr txBox="1"/>
          <p:nvPr/>
        </p:nvSpPr>
        <p:spPr>
          <a:xfrm>
            <a:off x="2133599" y="446726"/>
            <a:ext cx="57912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Walkthrough Inspection Checklist</a:t>
            </a:r>
          </a:p>
        </p:txBody>
      </p:sp>
      <p:grpSp>
        <p:nvGrpSpPr>
          <p:cNvPr id="13" name="Group 12"/>
          <p:cNvGrpSpPr/>
          <p:nvPr/>
        </p:nvGrpSpPr>
        <p:grpSpPr>
          <a:xfrm>
            <a:off x="1219200" y="957148"/>
            <a:ext cx="3505201" cy="5748452"/>
            <a:chOff x="1295401" y="964076"/>
            <a:chExt cx="2971801" cy="527494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1" y="964076"/>
              <a:ext cx="2971800" cy="5274945"/>
            </a:xfrm>
            <a:prstGeom prst="rect">
              <a:avLst/>
            </a:prstGeom>
          </p:spPr>
        </p:pic>
        <p:sp>
          <p:nvSpPr>
            <p:cNvPr id="10" name="Oval 9"/>
            <p:cNvSpPr/>
            <p:nvPr/>
          </p:nvSpPr>
          <p:spPr bwMode="auto">
            <a:xfrm>
              <a:off x="1295402" y="2247900"/>
              <a:ext cx="2971800" cy="425032"/>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grpSp>
      <p:grpSp>
        <p:nvGrpSpPr>
          <p:cNvPr id="14" name="Group 13"/>
          <p:cNvGrpSpPr/>
          <p:nvPr/>
        </p:nvGrpSpPr>
        <p:grpSpPr>
          <a:xfrm>
            <a:off x="4644964" y="957148"/>
            <a:ext cx="3737036" cy="5748452"/>
            <a:chOff x="5263980" y="957148"/>
            <a:chExt cx="3184134" cy="5257043"/>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957148"/>
              <a:ext cx="2961714" cy="5257043"/>
            </a:xfrm>
            <a:prstGeom prst="rect">
              <a:avLst/>
            </a:prstGeom>
          </p:spPr>
        </p:pic>
        <p:sp>
          <p:nvSpPr>
            <p:cNvPr id="11" name="Oval 10"/>
            <p:cNvSpPr/>
            <p:nvPr/>
          </p:nvSpPr>
          <p:spPr bwMode="auto">
            <a:xfrm>
              <a:off x="5263980" y="1405856"/>
              <a:ext cx="2913389" cy="100157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grpSp>
    </p:spTree>
    <p:extLst>
      <p:ext uri="{BB962C8B-B14F-4D97-AF65-F5344CB8AC3E}">
        <p14:creationId xmlns:p14="http://schemas.microsoft.com/office/powerpoint/2010/main" val="2082923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948690"/>
            <a:ext cx="8610600" cy="5355312"/>
          </a:xfrm>
          <a:prstGeom prst="rect">
            <a:avLst/>
          </a:prstGeom>
          <a:noFill/>
        </p:spPr>
        <p:txBody>
          <a:bodyPr wrap="square" rtlCol="0">
            <a:spAutoFit/>
          </a:bodyPr>
          <a:lstStyle/>
          <a:p>
            <a:r>
              <a:rPr lang="en-US" sz="2000" b="1" dirty="0"/>
              <a:t>Webinar participants will learn how to— </a:t>
            </a:r>
          </a:p>
          <a:p>
            <a:endParaRPr lang="en-US" dirty="0"/>
          </a:p>
          <a:p>
            <a:pPr marL="285750" lvl="0" indent="-285750">
              <a:buFont typeface="Wingdings" panose="05000000000000000000" pitchFamily="2" charset="2"/>
              <a:buChar char="§"/>
            </a:pPr>
            <a:r>
              <a:rPr lang="en-US" dirty="0"/>
              <a:t>Harness the power of evaluation to develop a business case, a value proposition, and a communication strategy that generates broader acceptance of, compliance with and funding for IAQ management, with a specific focus on reducing asthma triggers. </a:t>
            </a:r>
          </a:p>
          <a:p>
            <a:pPr marL="285750" lvl="0" indent="-285750">
              <a:buFont typeface="Wingdings" panose="05000000000000000000" pitchFamily="2" charset="2"/>
              <a:buChar char="§"/>
            </a:pPr>
            <a:r>
              <a:rPr lang="en-US" dirty="0"/>
              <a:t>Design and successfully implement a strategy to identify, collect and use data with low-cost, easy-to-use tools (e.g., the </a:t>
            </a:r>
            <a:r>
              <a:rPr lang="en-US" u="sng" dirty="0">
                <a:hlinkClick r:id="rId3"/>
              </a:rPr>
              <a:t>School IAQ Assessment Mobile App</a:t>
            </a:r>
            <a:r>
              <a:rPr lang="en-US" dirty="0"/>
              <a:t>) to start, improve or sustain a comprehensive IAQ and asthma management program.</a:t>
            </a:r>
          </a:p>
          <a:p>
            <a:pPr marL="285750" lvl="0" indent="-285750">
              <a:buFont typeface="Wingdings" panose="05000000000000000000" pitchFamily="2" charset="2"/>
              <a:buChar char="§"/>
            </a:pPr>
            <a:r>
              <a:rPr lang="en-US" dirty="0"/>
              <a:t>Employ evidence-based strategies and proven practices that are being used in school-based health centers across the country to reduce exposure to environmental asthma triggers.</a:t>
            </a:r>
          </a:p>
          <a:p>
            <a:pPr marL="285750" lvl="0" indent="-285750">
              <a:buFont typeface="Wingdings" panose="05000000000000000000" pitchFamily="2" charset="2"/>
              <a:buChar char="§"/>
            </a:pPr>
            <a:r>
              <a:rPr lang="en-US" dirty="0"/>
              <a:t>Replicate the strategies used by a school district that successfully reduced asthma attacks, increased attendance and improved academic performance through effective implementation of the </a:t>
            </a:r>
            <a:r>
              <a:rPr lang="en-US" u="sng" dirty="0">
                <a:hlinkClick r:id="rId4"/>
              </a:rPr>
              <a:t>“Communicate” and “Evaluate” Key Drivers of the</a:t>
            </a:r>
            <a:r>
              <a:rPr lang="en-US" i="1" u="sng" dirty="0">
                <a:hlinkClick r:id="rId4"/>
              </a:rPr>
              <a:t> IAQ Tools for Schools </a:t>
            </a:r>
            <a:r>
              <a:rPr lang="en-US" u="sng" dirty="0">
                <a:hlinkClick r:id="rId4"/>
              </a:rPr>
              <a:t>Framework</a:t>
            </a:r>
            <a:r>
              <a:rPr lang="en-US" dirty="0"/>
              <a:t>.</a:t>
            </a:r>
          </a:p>
          <a:p>
            <a:endParaRPr lang="en-US" dirty="0"/>
          </a:p>
          <a:p>
            <a:pPr marL="285750" indent="-285750">
              <a:buFont typeface="Wingdings" panose="05000000000000000000" pitchFamily="2" charset="2"/>
              <a:buChar char="§"/>
            </a:pPr>
            <a:endParaRPr lang="en-US" dirty="0"/>
          </a:p>
        </p:txBody>
      </p:sp>
      <p:sp>
        <p:nvSpPr>
          <p:cNvPr id="4" name="Rectangle 3"/>
          <p:cNvSpPr/>
          <p:nvPr/>
        </p:nvSpPr>
        <p:spPr>
          <a:xfrm>
            <a:off x="1961029" y="152400"/>
            <a:ext cx="5145741" cy="707886"/>
          </a:xfrm>
          <a:prstGeom prst="rect">
            <a:avLst/>
          </a:prstGeom>
        </p:spPr>
        <p:txBody>
          <a:bodyPr wrap="square">
            <a:spAutoFit/>
          </a:bodyPr>
          <a:lstStyle/>
          <a:p>
            <a:r>
              <a:rPr lang="en-US" sz="4000" b="1" dirty="0">
                <a:solidFill>
                  <a:srgbClr val="0070C0"/>
                </a:solidFill>
              </a:rPr>
              <a:t>Learning Objectives</a:t>
            </a:r>
            <a:endParaRPr lang="en-US" sz="4000" dirty="0"/>
          </a:p>
        </p:txBody>
      </p:sp>
    </p:spTree>
    <p:extLst>
      <p:ext uri="{BB962C8B-B14F-4D97-AF65-F5344CB8AC3E}">
        <p14:creationId xmlns:p14="http://schemas.microsoft.com/office/powerpoint/2010/main" val="2790752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304800" y="250825"/>
            <a:ext cx="419100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tabLst>
                <a:tab pos="233363" algn="l"/>
              </a:tabLst>
              <a:defRPr sz="2400">
                <a:solidFill>
                  <a:schemeClr val="tx1"/>
                </a:solidFill>
                <a:latin typeface="Arial" panose="020B0604020202020204" pitchFamily="34" charset="0"/>
                <a:ea typeface="MS PGothic" panose="020B0600070205080204" pitchFamily="34" charset="-128"/>
              </a:defRPr>
            </a:lvl1pPr>
            <a:lvl2pPr marL="742950" indent="-285750">
              <a:tabLst>
                <a:tab pos="233363" algn="l"/>
              </a:tabLst>
              <a:defRPr sz="2400">
                <a:solidFill>
                  <a:schemeClr val="tx1"/>
                </a:solidFill>
                <a:latin typeface="Arial" panose="020B0604020202020204" pitchFamily="34" charset="0"/>
                <a:ea typeface="MS PGothic" panose="020B0600070205080204" pitchFamily="34" charset="-128"/>
              </a:defRPr>
            </a:lvl2pPr>
            <a:lvl3pPr marL="1143000" indent="-228600">
              <a:tabLst>
                <a:tab pos="233363" algn="l"/>
              </a:tabLst>
              <a:defRPr sz="2400">
                <a:solidFill>
                  <a:schemeClr val="tx1"/>
                </a:solidFill>
                <a:latin typeface="Arial" panose="020B0604020202020204" pitchFamily="34" charset="0"/>
                <a:ea typeface="MS PGothic" panose="020B0600070205080204" pitchFamily="34" charset="-128"/>
              </a:defRPr>
            </a:lvl3pPr>
            <a:lvl4pPr marL="1600200" indent="-228600">
              <a:tabLst>
                <a:tab pos="233363" algn="l"/>
              </a:tabLst>
              <a:defRPr sz="2400">
                <a:solidFill>
                  <a:schemeClr val="tx1"/>
                </a:solidFill>
                <a:latin typeface="Arial" panose="020B0604020202020204" pitchFamily="34" charset="0"/>
                <a:ea typeface="MS PGothic" panose="020B0600070205080204" pitchFamily="34" charset="-128"/>
              </a:defRPr>
            </a:lvl4pPr>
            <a:lvl5pPr marL="2057400" indent="-228600">
              <a:tabLst>
                <a:tab pos="233363" algn="l"/>
              </a:tabLst>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233363" algn="l"/>
              </a:tabLs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233363" algn="l"/>
              </a:tabLs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233363" algn="l"/>
              </a:tabLs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233363" algn="l"/>
              </a:tabLs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pPr>
            <a:r>
              <a:rPr lang="en-US" b="1" dirty="0">
                <a:solidFill>
                  <a:srgbClr val="0070C0"/>
                </a:solidFill>
              </a:rPr>
              <a:t>Aggressive Source Control</a:t>
            </a:r>
          </a:p>
          <a:p>
            <a:pPr fontAlgn="base">
              <a:spcBef>
                <a:spcPct val="40000"/>
              </a:spcBef>
              <a:spcAft>
                <a:spcPct val="0"/>
              </a:spcAft>
            </a:pPr>
            <a:r>
              <a:rPr lang="en-US" sz="1800" dirty="0">
                <a:solidFill>
                  <a:srgbClr val="000000"/>
                </a:solidFill>
                <a:sym typeface="Wingdings" panose="05000000000000000000" pitchFamily="2" charset="2"/>
              </a:rPr>
              <a:t></a:t>
            </a:r>
            <a:r>
              <a:rPr lang="en-US" sz="1800" dirty="0">
                <a:solidFill>
                  <a:srgbClr val="000000"/>
                </a:solidFill>
              </a:rPr>
              <a:t>	Conduct regular building walkthrough inspections.</a:t>
            </a:r>
          </a:p>
          <a:p>
            <a:pPr fontAlgn="base">
              <a:spcBef>
                <a:spcPct val="40000"/>
              </a:spcBef>
              <a:spcAft>
                <a:spcPct val="0"/>
              </a:spcAft>
            </a:pPr>
            <a:r>
              <a:rPr lang="en-US" sz="1800" dirty="0">
                <a:solidFill>
                  <a:srgbClr val="000000"/>
                </a:solidFill>
                <a:sym typeface="Wingdings" panose="05000000000000000000" pitchFamily="2" charset="2"/>
              </a:rPr>
              <a:t></a:t>
            </a:r>
            <a:r>
              <a:rPr lang="en-US" sz="1800" dirty="0">
                <a:solidFill>
                  <a:srgbClr val="000000"/>
                </a:solidFill>
              </a:rPr>
              <a:t>	Test for radon; mitigate if necessary.</a:t>
            </a:r>
          </a:p>
          <a:p>
            <a:pPr fontAlgn="base">
              <a:spcBef>
                <a:spcPct val="40000"/>
              </a:spcBef>
              <a:spcAft>
                <a:spcPct val="0"/>
              </a:spcAft>
            </a:pPr>
            <a:r>
              <a:rPr lang="en-US" sz="1800" dirty="0">
                <a:solidFill>
                  <a:srgbClr val="000000"/>
                </a:solidFill>
                <a:sym typeface="Wingdings" panose="05000000000000000000" pitchFamily="2" charset="2"/>
              </a:rPr>
              <a:t></a:t>
            </a:r>
            <a:r>
              <a:rPr lang="en-US" sz="1800" dirty="0">
                <a:solidFill>
                  <a:srgbClr val="000000"/>
                </a:solidFill>
              </a:rPr>
              <a:t>	Implement a hazardous materials plan (use, label, storage and disposal).</a:t>
            </a:r>
          </a:p>
          <a:p>
            <a:pPr fontAlgn="base">
              <a:spcBef>
                <a:spcPct val="40000"/>
              </a:spcBef>
              <a:spcAft>
                <a:spcPct val="0"/>
              </a:spcAft>
              <a:buFont typeface="Wingdings" panose="05000000000000000000" pitchFamily="2" charset="2"/>
              <a:buChar char=""/>
            </a:pPr>
            <a:r>
              <a:rPr lang="en-US" sz="1800" dirty="0">
                <a:solidFill>
                  <a:srgbClr val="000000"/>
                </a:solidFill>
              </a:rPr>
              <a:t>Establish a school chemical management and inventory plan.</a:t>
            </a:r>
          </a:p>
          <a:p>
            <a:pPr fontAlgn="base">
              <a:spcBef>
                <a:spcPct val="40000"/>
              </a:spcBef>
              <a:spcAft>
                <a:spcPct val="0"/>
              </a:spcAft>
              <a:buFont typeface="Wingdings" panose="05000000000000000000" pitchFamily="2" charset="2"/>
              <a:buChar char=""/>
            </a:pPr>
            <a:r>
              <a:rPr lang="en-US" sz="1800" dirty="0">
                <a:solidFill>
                  <a:srgbClr val="000000"/>
                </a:solidFill>
              </a:rPr>
              <a:t>Implement smoke-free policies.</a:t>
            </a:r>
          </a:p>
          <a:p>
            <a:pPr fontAlgn="base">
              <a:spcBef>
                <a:spcPct val="40000"/>
              </a:spcBef>
              <a:spcAft>
                <a:spcPct val="0"/>
              </a:spcAft>
            </a:pPr>
            <a:r>
              <a:rPr lang="en-US" sz="1800" dirty="0">
                <a:solidFill>
                  <a:srgbClr val="000000"/>
                </a:solidFill>
                <a:sym typeface="Wingdings" panose="05000000000000000000" pitchFamily="2" charset="2"/>
              </a:rPr>
              <a:t></a:t>
            </a:r>
            <a:r>
              <a:rPr lang="en-US" sz="1800" dirty="0">
                <a:solidFill>
                  <a:srgbClr val="000000"/>
                </a:solidFill>
              </a:rPr>
              <a:t>	Establish an anti-idling school bus policy.</a:t>
            </a:r>
          </a:p>
          <a:p>
            <a:pPr fontAlgn="base">
              <a:spcBef>
                <a:spcPct val="40000"/>
              </a:spcBef>
              <a:spcAft>
                <a:spcPct val="0"/>
              </a:spcAft>
            </a:pPr>
            <a:r>
              <a:rPr lang="en-US" sz="1800" dirty="0">
                <a:solidFill>
                  <a:srgbClr val="000000"/>
                </a:solidFill>
                <a:sym typeface="Wingdings" panose="05000000000000000000" pitchFamily="2" charset="2"/>
              </a:rPr>
              <a:t></a:t>
            </a:r>
            <a:r>
              <a:rPr lang="en-US" sz="1800" dirty="0">
                <a:solidFill>
                  <a:srgbClr val="000000"/>
                </a:solidFill>
              </a:rPr>
              <a:t>	Use walk-off mats at building entrances. </a:t>
            </a:r>
          </a:p>
          <a:p>
            <a:pPr fontAlgn="base">
              <a:spcBef>
                <a:spcPct val="40000"/>
              </a:spcBef>
              <a:spcAft>
                <a:spcPct val="0"/>
              </a:spcAft>
            </a:pPr>
            <a:r>
              <a:rPr lang="en-US" sz="1800" dirty="0">
                <a:solidFill>
                  <a:srgbClr val="000000"/>
                </a:solidFill>
                <a:sym typeface="Wingdings" panose="05000000000000000000" pitchFamily="2" charset="2"/>
              </a:rPr>
              <a:t></a:t>
            </a:r>
            <a:r>
              <a:rPr lang="en-US" sz="1800" dirty="0">
                <a:solidFill>
                  <a:srgbClr val="000000"/>
                </a:solidFill>
              </a:rPr>
              <a:t>	Conduct pollutant-releasing activities when the school is unoccupied.</a:t>
            </a:r>
          </a:p>
          <a:p>
            <a:pPr fontAlgn="base">
              <a:spcBef>
                <a:spcPct val="40000"/>
              </a:spcBef>
              <a:spcAft>
                <a:spcPct val="0"/>
              </a:spcAft>
            </a:pPr>
            <a:endParaRPr lang="en-US" dirty="0">
              <a:solidFill>
                <a:srgbClr val="000000"/>
              </a:solidFill>
            </a:endParaRPr>
          </a:p>
        </p:txBody>
      </p:sp>
      <p:pic>
        <p:nvPicPr>
          <p:cNvPr id="4" name="Picture 3" descr="\\otis\archive\voluntary\IED2008-13\Option_Year_3\WAIV_07_HealthySchoolEnvr\Task_6_MeetingSupport\SHIELDS Event\Flickr pics\Philly\IAQ_Pic_16_sm.jpg"/>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00174"/>
            <a:ext cx="3822701" cy="2867026"/>
          </a:xfrm>
          <a:prstGeom prst="rect">
            <a:avLst/>
          </a:prstGeom>
          <a:noFill/>
          <a:ln>
            <a:noFill/>
          </a:ln>
        </p:spPr>
      </p:pic>
      <p:sp>
        <p:nvSpPr>
          <p:cNvPr id="5" name="TextBox 4"/>
          <p:cNvSpPr txBox="1"/>
          <p:nvPr/>
        </p:nvSpPr>
        <p:spPr>
          <a:xfrm>
            <a:off x="4800600" y="4343400"/>
            <a:ext cx="3581400" cy="230832"/>
          </a:xfrm>
          <a:prstGeom prst="rect">
            <a:avLst/>
          </a:prstGeom>
          <a:noFill/>
        </p:spPr>
        <p:txBody>
          <a:bodyPr wrap="square" rtlCol="0">
            <a:spAutoFit/>
          </a:bodyPr>
          <a:lstStyle/>
          <a:p>
            <a:pPr lvl="0">
              <a:defRPr/>
            </a:pPr>
            <a:r>
              <a:rPr lang="en-US" sz="900" dirty="0"/>
              <a:t>Photo credit: EPA Walkthrough of a school in Philadelphia, PA</a:t>
            </a:r>
          </a:p>
        </p:txBody>
      </p:sp>
      <p:pic>
        <p:nvPicPr>
          <p:cNvPr id="6" name="Picture 4" descr="Action Kit without tex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7200" y="81221"/>
            <a:ext cx="990600" cy="98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8044543" y="454967"/>
            <a:ext cx="1099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30000"/>
              </a:spcAft>
              <a:buClr>
                <a:srgbClr val="FACC06"/>
              </a:buClr>
              <a:buFont typeface="Wingdings" panose="05000000000000000000" pitchFamily="2" charset="2"/>
              <a:buChar char="«"/>
            </a:pPr>
            <a:r>
              <a:rPr lang="en-US" sz="1200" dirty="0">
                <a:solidFill>
                  <a:srgbClr val="000000"/>
                </a:solidFill>
              </a:rPr>
              <a:t>Source </a:t>
            </a:r>
            <a:br>
              <a:rPr lang="en-US" sz="1200" dirty="0">
                <a:solidFill>
                  <a:srgbClr val="000000"/>
                </a:solidFill>
              </a:rPr>
            </a:br>
            <a:r>
              <a:rPr lang="en-US" sz="1200" dirty="0">
                <a:solidFill>
                  <a:srgbClr val="000000"/>
                </a:solidFill>
              </a:rPr>
              <a:t>   Control</a:t>
            </a:r>
          </a:p>
        </p:txBody>
      </p:sp>
      <p:sp>
        <p:nvSpPr>
          <p:cNvPr id="8" name="Line 7"/>
          <p:cNvSpPr>
            <a:spLocks noChangeShapeType="1"/>
          </p:cNvSpPr>
          <p:nvPr/>
        </p:nvSpPr>
        <p:spPr bwMode="auto">
          <a:xfrm>
            <a:off x="4572000" y="1066800"/>
            <a:ext cx="0" cy="411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a typeface="MS PGothic" panose="020B0600070205080204" pitchFamily="34" charset="-128"/>
            </a:endParaRPr>
          </a:p>
        </p:txBody>
      </p:sp>
      <p:sp>
        <p:nvSpPr>
          <p:cNvPr id="9" name="Right Arrow 8"/>
          <p:cNvSpPr/>
          <p:nvPr/>
        </p:nvSpPr>
        <p:spPr bwMode="auto">
          <a:xfrm rot="10800000">
            <a:off x="4038599" y="3915917"/>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670980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8012"/>
          <a:stretch/>
        </p:blipFill>
        <p:spPr>
          <a:xfrm>
            <a:off x="777339" y="491331"/>
            <a:ext cx="7236971" cy="4995069"/>
          </a:xfrm>
          <a:prstGeom prst="rect">
            <a:avLst/>
          </a:prstGeom>
        </p:spPr>
      </p:pic>
      <p:sp>
        <p:nvSpPr>
          <p:cNvPr id="3" name="Rectangle 3"/>
          <p:cNvSpPr>
            <a:spLocks noChangeArrowheads="1"/>
          </p:cNvSpPr>
          <p:nvPr/>
        </p:nvSpPr>
        <p:spPr bwMode="auto">
          <a:xfrm>
            <a:off x="0" y="76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a:solidFill>
                  <a:srgbClr val="0F6CB4"/>
                </a:solidFill>
              </a:rPr>
              <a:t>KEY DRIVER: </a:t>
            </a:r>
            <a:r>
              <a:rPr lang="en-US" b="1" dirty="0">
                <a:solidFill>
                  <a:srgbClr val="000000"/>
                </a:solidFill>
              </a:rPr>
              <a:t/>
            </a:r>
            <a:br>
              <a:rPr lang="en-US" b="1" dirty="0">
                <a:solidFill>
                  <a:srgbClr val="000000"/>
                </a:solidFill>
              </a:rPr>
            </a:br>
            <a:r>
              <a:rPr lang="en-US" b="1" dirty="0">
                <a:solidFill>
                  <a:srgbClr val="000000"/>
                </a:solidFill>
              </a:rPr>
              <a:t>Plan Your Short- and Long-Term Activities</a:t>
            </a:r>
            <a:endParaRPr lang="en-US" sz="2800" dirty="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2888" y="1124176"/>
            <a:ext cx="3549997" cy="266249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888" y="3886200"/>
            <a:ext cx="3549997" cy="236962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87087"/>
            <a:ext cx="1360714" cy="1360714"/>
          </a:xfrm>
          <a:prstGeom prst="rect">
            <a:avLst/>
          </a:prstGeom>
        </p:spPr>
      </p:pic>
      <p:sp>
        <p:nvSpPr>
          <p:cNvPr id="7" name="Right Arrow 6"/>
          <p:cNvSpPr/>
          <p:nvPr/>
        </p:nvSpPr>
        <p:spPr bwMode="auto">
          <a:xfrm rot="10800000" flipV="1">
            <a:off x="3434598" y="2714546"/>
            <a:ext cx="457200" cy="27431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1607728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33400" y="120617"/>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a:solidFill>
                  <a:srgbClr val="0070C0"/>
                </a:solidFill>
              </a:rPr>
              <a:t>Plan Your Short- and Long-Term Activities</a:t>
            </a:r>
            <a:endParaRPr lang="en-US" sz="2800" dirty="0">
              <a:solidFill>
                <a:srgbClr val="0070C0"/>
              </a:solidFill>
            </a:endParaRPr>
          </a:p>
        </p:txBody>
      </p:sp>
      <p:sp>
        <p:nvSpPr>
          <p:cNvPr id="8" name="Rectangle 7"/>
          <p:cNvSpPr/>
          <p:nvPr/>
        </p:nvSpPr>
        <p:spPr>
          <a:xfrm>
            <a:off x="3020291" y="491331"/>
            <a:ext cx="3961341" cy="461665"/>
          </a:xfrm>
          <a:prstGeom prst="rect">
            <a:avLst/>
          </a:prstGeom>
        </p:spPr>
        <p:txBody>
          <a:bodyPr wrap="none">
            <a:spAutoFit/>
          </a:bodyPr>
          <a:lstStyle/>
          <a:p>
            <a:r>
              <a:rPr lang="en-US" sz="2400" b="1" dirty="0">
                <a:latin typeface="Arial" panose="020B0604020202020204" pitchFamily="34" charset="0"/>
                <a:cs typeface="Arial" panose="020B0604020202020204" pitchFamily="34" charset="0"/>
              </a:rPr>
              <a:t>School Officials Checklist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25" y="62551"/>
            <a:ext cx="1039462" cy="103946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70" y="1184911"/>
            <a:ext cx="2869121" cy="5139689"/>
          </a:xfrm>
          <a:prstGeom prst="rect">
            <a:avLst/>
          </a:prstGeom>
        </p:spPr>
      </p:pic>
      <p:sp>
        <p:nvSpPr>
          <p:cNvPr id="14" name="Oval 13"/>
          <p:cNvSpPr/>
          <p:nvPr/>
        </p:nvSpPr>
        <p:spPr bwMode="auto">
          <a:xfrm>
            <a:off x="78785" y="4953000"/>
            <a:ext cx="2941505" cy="609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0107" y="1184911"/>
            <a:ext cx="2869122" cy="513968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184910"/>
            <a:ext cx="2895600" cy="5139690"/>
          </a:xfrm>
          <a:prstGeom prst="rect">
            <a:avLst/>
          </a:prstGeom>
        </p:spPr>
      </p:pic>
      <p:sp>
        <p:nvSpPr>
          <p:cNvPr id="15" name="Right Arrow 14"/>
          <p:cNvSpPr/>
          <p:nvPr/>
        </p:nvSpPr>
        <p:spPr bwMode="auto">
          <a:xfrm>
            <a:off x="2438400" y="3687317"/>
            <a:ext cx="762000" cy="427484"/>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
        <p:nvSpPr>
          <p:cNvPr id="16" name="Right Arrow 15"/>
          <p:cNvSpPr/>
          <p:nvPr/>
        </p:nvSpPr>
        <p:spPr bwMode="auto">
          <a:xfrm rot="10800000">
            <a:off x="8199029" y="2667000"/>
            <a:ext cx="792570" cy="45719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
        <p:nvSpPr>
          <p:cNvPr id="13" name="Right Arrow 12"/>
          <p:cNvSpPr/>
          <p:nvPr/>
        </p:nvSpPr>
        <p:spPr bwMode="auto">
          <a:xfrm rot="10800000">
            <a:off x="8205125" y="3657602"/>
            <a:ext cx="792570" cy="45719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133957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8056" b="6945"/>
          <a:stretch/>
        </p:blipFill>
        <p:spPr>
          <a:xfrm>
            <a:off x="765246" y="1447800"/>
            <a:ext cx="7311954" cy="4114800"/>
          </a:xfrm>
          <a:prstGeom prst="rect">
            <a:avLst/>
          </a:prstGeom>
        </p:spPr>
      </p:pic>
      <p:sp>
        <p:nvSpPr>
          <p:cNvPr id="3" name="Rectangle 3"/>
          <p:cNvSpPr>
            <a:spLocks noChangeArrowheads="1"/>
          </p:cNvSpPr>
          <p:nvPr/>
        </p:nvSpPr>
        <p:spPr bwMode="auto">
          <a:xfrm>
            <a:off x="0" y="762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a:solidFill>
                  <a:srgbClr val="0F6CB4"/>
                </a:solidFill>
              </a:rPr>
              <a:t>KEY DRIVER: </a:t>
            </a:r>
            <a:r>
              <a:rPr lang="en-US" b="1" dirty="0">
                <a:solidFill>
                  <a:srgbClr val="000000"/>
                </a:solidFill>
              </a:rPr>
              <a:t/>
            </a:r>
            <a:br>
              <a:rPr lang="en-US" b="1" dirty="0">
                <a:solidFill>
                  <a:srgbClr val="000000"/>
                </a:solidFill>
              </a:rPr>
            </a:br>
            <a:r>
              <a:rPr lang="en-US" b="1" dirty="0">
                <a:solidFill>
                  <a:srgbClr val="000000"/>
                </a:solidFill>
                <a:cs typeface="Arial" panose="020B0604020202020204" pitchFamily="34" charset="0"/>
              </a:rPr>
              <a:t>Act to Address Structural, Institutional </a:t>
            </a:r>
            <a:br>
              <a:rPr lang="en-US" b="1" dirty="0">
                <a:solidFill>
                  <a:srgbClr val="000000"/>
                </a:solidFill>
                <a:cs typeface="Arial" panose="020B0604020202020204" pitchFamily="34" charset="0"/>
              </a:rPr>
            </a:br>
            <a:r>
              <a:rPr lang="en-US" b="1" dirty="0">
                <a:solidFill>
                  <a:srgbClr val="000000"/>
                </a:solidFill>
                <a:cs typeface="Arial" panose="020B0604020202020204" pitchFamily="34" charset="0"/>
              </a:rPr>
              <a:t>and Behavioral Issues</a:t>
            </a:r>
            <a:endParaRPr lang="en-US" sz="2800" dirty="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7800" y="1273628"/>
            <a:ext cx="3293754" cy="24574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9571" y="3886200"/>
            <a:ext cx="3274977" cy="245623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97971"/>
            <a:ext cx="1295400" cy="1295400"/>
          </a:xfrm>
          <a:prstGeom prst="rect">
            <a:avLst/>
          </a:prstGeom>
        </p:spPr>
      </p:pic>
      <p:sp>
        <p:nvSpPr>
          <p:cNvPr id="7" name="Right Arrow 6"/>
          <p:cNvSpPr/>
          <p:nvPr/>
        </p:nvSpPr>
        <p:spPr bwMode="auto">
          <a:xfrm rot="10800000">
            <a:off x="4129254" y="2892625"/>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
        <p:nvSpPr>
          <p:cNvPr id="8" name="Right Arrow 7"/>
          <p:cNvSpPr/>
          <p:nvPr/>
        </p:nvSpPr>
        <p:spPr bwMode="auto">
          <a:xfrm rot="10800000">
            <a:off x="4129254" y="2387581"/>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1944388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547"/>
          <a:stretch/>
        </p:blipFill>
        <p:spPr>
          <a:xfrm>
            <a:off x="764029" y="1215598"/>
            <a:ext cx="6703571" cy="4499402"/>
          </a:xfrm>
          <a:prstGeom prst="rect">
            <a:avLst/>
          </a:prstGeom>
        </p:spPr>
      </p:pic>
      <p:sp>
        <p:nvSpPr>
          <p:cNvPr id="3" name="Rectangle 3"/>
          <p:cNvSpPr>
            <a:spLocks noChangeArrowheads="1"/>
          </p:cNvSpPr>
          <p:nvPr/>
        </p:nvSpPr>
        <p:spPr bwMode="auto">
          <a:xfrm>
            <a:off x="0" y="762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a:solidFill>
                  <a:srgbClr val="0F6CB4"/>
                </a:solidFill>
              </a:rPr>
              <a:t>KEY DRIVER: </a:t>
            </a:r>
            <a:r>
              <a:rPr lang="en-US" b="1" dirty="0">
                <a:solidFill>
                  <a:srgbClr val="000000"/>
                </a:solidFill>
              </a:rPr>
              <a:t/>
            </a:r>
            <a:br>
              <a:rPr lang="en-US" b="1" dirty="0">
                <a:solidFill>
                  <a:srgbClr val="000000"/>
                </a:solidFill>
              </a:rPr>
            </a:br>
            <a:r>
              <a:rPr lang="en-US" b="1" dirty="0">
                <a:solidFill>
                  <a:srgbClr val="000000"/>
                </a:solidFill>
                <a:cs typeface="Arial" panose="020B0604020202020204" pitchFamily="34" charset="0"/>
              </a:rPr>
              <a:t> Evaluate Your Results </a:t>
            </a:r>
            <a:br>
              <a:rPr lang="en-US" b="1" dirty="0">
                <a:solidFill>
                  <a:srgbClr val="000000"/>
                </a:solidFill>
                <a:cs typeface="Arial" panose="020B0604020202020204" pitchFamily="34" charset="0"/>
              </a:rPr>
            </a:br>
            <a:r>
              <a:rPr lang="en-US" b="1" dirty="0">
                <a:solidFill>
                  <a:srgbClr val="000000"/>
                </a:solidFill>
                <a:cs typeface="Arial" panose="020B0604020202020204" pitchFamily="34" charset="0"/>
              </a:rPr>
              <a:t>for Continuous Improvement</a:t>
            </a:r>
            <a:endParaRPr lang="en-US" sz="2800" dirty="0">
              <a:solidFill>
                <a:srgbClr val="00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76529"/>
            <a:ext cx="3547872" cy="251481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876988"/>
            <a:ext cx="3547872" cy="2523812"/>
          </a:xfrm>
          <a:prstGeom prst="rect">
            <a:avLst/>
          </a:prstGeom>
        </p:spPr>
      </p:pic>
      <p:sp>
        <p:nvSpPr>
          <p:cNvPr id="7" name="TextBox 6"/>
          <p:cNvSpPr txBox="1"/>
          <p:nvPr/>
        </p:nvSpPr>
        <p:spPr>
          <a:xfrm>
            <a:off x="1219200" y="5937106"/>
            <a:ext cx="3535488" cy="369332"/>
          </a:xfrm>
          <a:prstGeom prst="rect">
            <a:avLst/>
          </a:prstGeom>
          <a:noFill/>
        </p:spPr>
        <p:txBody>
          <a:bodyPr wrap="square" rtlCol="0">
            <a:spAutoFit/>
          </a:bodyPr>
          <a:lstStyle/>
          <a:p>
            <a:pPr lvl="0">
              <a:defRPr/>
            </a:pPr>
            <a:r>
              <a:rPr lang="en-US" sz="900" dirty="0"/>
              <a:t>Photo credits: Dave Blake and Rich </a:t>
            </a:r>
            <a:r>
              <a:rPr lang="en-US" sz="900" dirty="0" err="1"/>
              <a:t>Prill’s</a:t>
            </a:r>
            <a:r>
              <a:rPr lang="en-US" sz="900" dirty="0"/>
              <a:t> images from the </a:t>
            </a:r>
            <a:br>
              <a:rPr lang="en-US" sz="900" dirty="0"/>
            </a:br>
            <a:r>
              <a:rPr lang="en-US" sz="900" dirty="0"/>
              <a:t>2013 Virtual School Walkthrough Webinar</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76200"/>
            <a:ext cx="1295400" cy="1295400"/>
          </a:xfrm>
          <a:prstGeom prst="rect">
            <a:avLst/>
          </a:prstGeom>
        </p:spPr>
      </p:pic>
      <p:sp>
        <p:nvSpPr>
          <p:cNvPr id="9" name="Right Arrow 8"/>
          <p:cNvSpPr/>
          <p:nvPr/>
        </p:nvSpPr>
        <p:spPr bwMode="auto">
          <a:xfrm rot="10800000">
            <a:off x="2986944" y="2679928"/>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
        <p:nvSpPr>
          <p:cNvPr id="10" name="Right Arrow 9"/>
          <p:cNvSpPr/>
          <p:nvPr/>
        </p:nvSpPr>
        <p:spPr bwMode="auto">
          <a:xfrm rot="10800000">
            <a:off x="3287171" y="3282023"/>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
        <p:nvSpPr>
          <p:cNvPr id="11" name="Right Arrow 10"/>
          <p:cNvSpPr/>
          <p:nvPr/>
        </p:nvSpPr>
        <p:spPr bwMode="auto">
          <a:xfrm rot="10800000">
            <a:off x="3970340" y="3791344"/>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997609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458674"/>
            <a:ext cx="6954304" cy="5334000"/>
          </a:xfrm>
          <a:prstGeom prst="rect">
            <a:avLst/>
          </a:prstGeom>
        </p:spPr>
      </p:pic>
      <p:sp>
        <p:nvSpPr>
          <p:cNvPr id="3" name="Rectangle 3"/>
          <p:cNvSpPr>
            <a:spLocks noChangeArrowheads="1"/>
          </p:cNvSpPr>
          <p:nvPr/>
        </p:nvSpPr>
        <p:spPr bwMode="auto">
          <a:xfrm>
            <a:off x="0" y="76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a:solidFill>
                  <a:srgbClr val="0F6CB4"/>
                </a:solidFill>
              </a:rPr>
              <a:t>KEY DRIVER: </a:t>
            </a:r>
            <a:br>
              <a:rPr lang="en-US" b="1" dirty="0">
                <a:solidFill>
                  <a:srgbClr val="0F6CB4"/>
                </a:solidFill>
              </a:rPr>
            </a:br>
            <a:r>
              <a:rPr lang="en-US" b="1" dirty="0">
                <a:solidFill>
                  <a:srgbClr val="000000"/>
                </a:solidFill>
              </a:rPr>
              <a:t>Communicate With Everyone, All the Time</a:t>
            </a:r>
            <a:endParaRPr lang="en-US" sz="2800" dirty="0">
              <a:solidFill>
                <a:srgbClr val="00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5876" y="1069521"/>
            <a:ext cx="1971675" cy="26289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6114" y="3861480"/>
            <a:ext cx="3251200" cy="2438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19" y="76200"/>
            <a:ext cx="1325562" cy="1325562"/>
          </a:xfrm>
          <a:prstGeom prst="rect">
            <a:avLst/>
          </a:prstGeom>
        </p:spPr>
      </p:pic>
      <p:sp>
        <p:nvSpPr>
          <p:cNvPr id="8" name="Right Arrow 7"/>
          <p:cNvSpPr/>
          <p:nvPr/>
        </p:nvSpPr>
        <p:spPr bwMode="auto">
          <a:xfrm rot="10800000">
            <a:off x="3400952" y="3352800"/>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
        <p:nvSpPr>
          <p:cNvPr id="9" name="Right Arrow 8"/>
          <p:cNvSpPr/>
          <p:nvPr/>
        </p:nvSpPr>
        <p:spPr bwMode="auto">
          <a:xfrm rot="10800000">
            <a:off x="3085760" y="2286000"/>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3003964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609600"/>
            <a:ext cx="6499515" cy="4876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1295400"/>
            <a:ext cx="3251200" cy="24384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5504" y="3871304"/>
            <a:ext cx="3218721" cy="2148496"/>
          </a:xfrm>
          <a:prstGeom prst="rect">
            <a:avLst/>
          </a:prstGeom>
        </p:spPr>
      </p:pic>
      <p:sp>
        <p:nvSpPr>
          <p:cNvPr id="5" name="Rectangle 3"/>
          <p:cNvSpPr>
            <a:spLocks noChangeArrowheads="1"/>
          </p:cNvSpPr>
          <p:nvPr/>
        </p:nvSpPr>
        <p:spPr bwMode="auto">
          <a:xfrm>
            <a:off x="0" y="76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pPr>
            <a:r>
              <a:rPr lang="en-US" b="1" dirty="0">
                <a:solidFill>
                  <a:srgbClr val="0F6CB4"/>
                </a:solidFill>
              </a:rPr>
              <a:t>KEY DRIVER: </a:t>
            </a:r>
            <a:r>
              <a:rPr lang="en-US" b="1" dirty="0">
                <a:solidFill>
                  <a:srgbClr val="000000"/>
                </a:solidFill>
              </a:rPr>
              <a:t/>
            </a:r>
            <a:br>
              <a:rPr lang="en-US" b="1" dirty="0">
                <a:solidFill>
                  <a:srgbClr val="000000"/>
                </a:solidFill>
              </a:rPr>
            </a:br>
            <a:r>
              <a:rPr lang="en-US" b="1" dirty="0">
                <a:solidFill>
                  <a:srgbClr val="000000"/>
                </a:solidFill>
              </a:rPr>
              <a:t>Organize for Success</a:t>
            </a:r>
            <a:endParaRPr lang="en-US" sz="2800" dirty="0">
              <a:solidFill>
                <a:srgbClr val="000000"/>
              </a:solidFill>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76199"/>
            <a:ext cx="1311797" cy="1311797"/>
          </a:xfrm>
          <a:prstGeom prst="rect">
            <a:avLst/>
          </a:prstGeom>
        </p:spPr>
      </p:pic>
      <p:sp>
        <p:nvSpPr>
          <p:cNvPr id="7" name="Right Arrow 6"/>
          <p:cNvSpPr/>
          <p:nvPr/>
        </p:nvSpPr>
        <p:spPr bwMode="auto">
          <a:xfrm rot="10800000">
            <a:off x="3581400" y="4114800"/>
            <a:ext cx="685800" cy="427483"/>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endParaRPr>
          </a:p>
        </p:txBody>
      </p:sp>
    </p:spTree>
    <p:extLst>
      <p:ext uri="{BB962C8B-B14F-4D97-AF65-F5344CB8AC3E}">
        <p14:creationId xmlns:p14="http://schemas.microsoft.com/office/powerpoint/2010/main" val="1896710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457200" y="4114800"/>
            <a:ext cx="8229600" cy="1828800"/>
          </a:xfrm>
        </p:spPr>
        <p:txBody>
          <a:bodyPr>
            <a:noAutofit/>
          </a:bodyPr>
          <a:lstStyle/>
          <a:p>
            <a:pPr marL="0" indent="0">
              <a:buNone/>
            </a:pPr>
            <a:r>
              <a:rPr lang="en-US" sz="1800" i="1" dirty="0"/>
              <a:t>Kids learn best in a healthy school environment. Now there’s an app for that! This app puts a powerful tool to protect children’s health in the hands of people at the state, district and school levels. </a:t>
            </a:r>
            <a:endParaRPr lang="en-US" sz="900" i="1" strike="sngStrike" dirty="0"/>
          </a:p>
          <a:p>
            <a:pPr marL="0" indent="0" algn="r">
              <a:buNone/>
            </a:pPr>
            <a:endParaRPr lang="en-US" sz="800" i="1" dirty="0"/>
          </a:p>
          <a:p>
            <a:pPr marL="0" indent="0" algn="r">
              <a:buNone/>
            </a:pPr>
            <a:r>
              <a:rPr lang="en-US" sz="1600" i="1" dirty="0"/>
              <a:t>— </a:t>
            </a:r>
            <a:r>
              <a:rPr lang="en-US" sz="1600" dirty="0"/>
              <a:t>Janet McCabe, Acting Assistant Administrator for EPA’s Office of Air and Radiation</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725" y="1503537"/>
            <a:ext cx="7702550" cy="2286000"/>
          </a:xfrm>
          <a:prstGeom prst="rect">
            <a:avLst/>
          </a:prstGeom>
          <a:noFill/>
          <a:ln>
            <a:noFill/>
          </a:ln>
        </p:spPr>
      </p:pic>
      <p:sp>
        <p:nvSpPr>
          <p:cNvPr id="8" name="Rectangle 7"/>
          <p:cNvSpPr/>
          <p:nvPr/>
        </p:nvSpPr>
        <p:spPr>
          <a:xfrm>
            <a:off x="0" y="609600"/>
            <a:ext cx="9144000" cy="584775"/>
          </a:xfrm>
          <a:prstGeom prst="rect">
            <a:avLst/>
          </a:prstGeom>
        </p:spPr>
        <p:txBody>
          <a:bodyPr wrap="square">
            <a:spAutoFit/>
          </a:bodyPr>
          <a:lstStyle/>
          <a:p>
            <a:pPr algn="ctr"/>
            <a:r>
              <a:rPr lang="en-US" sz="3200" b="1" dirty="0">
                <a:solidFill>
                  <a:srgbClr val="0070C0"/>
                </a:solidFill>
              </a:rPr>
              <a:t>The School IAQ Assessment Mobile App</a:t>
            </a:r>
            <a:endParaRPr lang="en-US" sz="3200" dirty="0"/>
          </a:p>
        </p:txBody>
      </p:sp>
      <p:pic>
        <p:nvPicPr>
          <p:cNvPr id="7" name="Picture 6"/>
          <p:cNvPicPr>
            <a:picLocks noChangeAspect="1"/>
          </p:cNvPicPr>
          <p:nvPr/>
        </p:nvPicPr>
        <p:blipFill>
          <a:blip r:embed="rId4"/>
          <a:stretch>
            <a:fillRect/>
          </a:stretch>
        </p:blipFill>
        <p:spPr>
          <a:xfrm>
            <a:off x="170894" y="5791200"/>
            <a:ext cx="972106" cy="1002804"/>
          </a:xfrm>
          <a:prstGeom prst="rect">
            <a:avLst/>
          </a:prstGeom>
        </p:spPr>
      </p:pic>
    </p:spTree>
    <p:extLst>
      <p:ext uri="{BB962C8B-B14F-4D97-AF65-F5344CB8AC3E}">
        <p14:creationId xmlns:p14="http://schemas.microsoft.com/office/powerpoint/2010/main" val="2485302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2187" y="83128"/>
          <a:ext cx="8893480" cy="5935683"/>
        </p:xfrm>
        <a:graphic>
          <a:graphicData uri="http://schemas.openxmlformats.org/drawingml/2006/table">
            <a:tbl>
              <a:tblPr firstRow="1" bandRow="1">
                <a:tableStyleId>{F2DE63D5-997A-4646-A377-4702673A728D}</a:tableStyleId>
              </a:tblPr>
              <a:tblGrid>
                <a:gridCol w="4112930">
                  <a:extLst>
                    <a:ext uri="{9D8B030D-6E8A-4147-A177-3AD203B41FA5}">
                      <a16:colId xmlns:a16="http://schemas.microsoft.com/office/drawing/2014/main" xmlns="" val="20000"/>
                    </a:ext>
                  </a:extLst>
                </a:gridCol>
                <a:gridCol w="4780550">
                  <a:extLst>
                    <a:ext uri="{9D8B030D-6E8A-4147-A177-3AD203B41FA5}">
                      <a16:colId xmlns:a16="http://schemas.microsoft.com/office/drawing/2014/main" xmlns="" val="20001"/>
                    </a:ext>
                  </a:extLst>
                </a:gridCol>
              </a:tblGrid>
              <a:tr h="997527">
                <a:tc gridSpan="2">
                  <a:txBody>
                    <a:bodyPr/>
                    <a:lstStyle/>
                    <a:p>
                      <a:pPr algn="ctr" rtl="0" eaLnBrk="0" fontAlgn="base" hangingPunct="0">
                        <a:spcBef>
                          <a:spcPct val="0"/>
                        </a:spcBef>
                        <a:spcAft>
                          <a:spcPct val="0"/>
                        </a:spcAft>
                      </a:pPr>
                      <a:r>
                        <a:rPr lang="en-US" sz="2800" i="0" dirty="0"/>
                        <a:t>Healthy Indoor</a:t>
                      </a:r>
                      <a:r>
                        <a:rPr lang="en-US" sz="2800" i="0" baseline="0" dirty="0"/>
                        <a:t> Environments </a:t>
                      </a:r>
                      <a:br>
                        <a:rPr lang="en-US" sz="2800" i="0" baseline="0" dirty="0"/>
                      </a:br>
                      <a:r>
                        <a:rPr lang="en-US" sz="2800" i="0" dirty="0"/>
                        <a:t>in Schools </a:t>
                      </a:r>
                      <a:r>
                        <a:rPr lang="en-US" sz="2800" dirty="0"/>
                        <a:t>Resources</a:t>
                      </a:r>
                      <a:endParaRPr lang="en-US" sz="2800" b="1" dirty="0">
                        <a:solidFill>
                          <a:schemeClr val="tx2"/>
                        </a:solidFill>
                        <a:latin typeface="+mj-lt"/>
                        <a:ea typeface="+mj-ea"/>
                        <a:cs typeface="+mj-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dirty="0"/>
                    </a:p>
                  </a:txBody>
                  <a:tcPr/>
                </a:tc>
                <a:extLst>
                  <a:ext uri="{0D108BD9-81ED-4DB2-BD59-A6C34878D82A}">
                    <a16:rowId xmlns:a16="http://schemas.microsoft.com/office/drawing/2014/main" xmlns="" val="10000"/>
                  </a:ext>
                </a:extLst>
              </a:tr>
              <a:tr h="415636">
                <a:tc>
                  <a:txBody>
                    <a:bodyPr/>
                    <a:lstStyle/>
                    <a:p>
                      <a:r>
                        <a:rPr lang="en-US" sz="1200" b="1" dirty="0"/>
                        <a:t>School IAQ Assessment Mobile App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rgbClr val="0F6CB4"/>
                          </a:solidFill>
                          <a:hlinkClick r:id="rId3"/>
                        </a:rPr>
                        <a:t>www.epa.gov/iaq-schools/school-iaq-assessment-mobile-app</a:t>
                      </a:r>
                      <a:r>
                        <a:rPr lang="en-US" sz="1200" dirty="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484909">
                <a:tc>
                  <a:txBody>
                    <a:bodyPr/>
                    <a:lstStyle/>
                    <a:p>
                      <a:r>
                        <a:rPr lang="en-US" sz="1200" b="1" i="1" dirty="0"/>
                        <a:t>IAQ Tools for Schools </a:t>
                      </a:r>
                      <a:r>
                        <a:rPr lang="en-US" sz="1200" b="1" dirty="0"/>
                        <a:t>Guidance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28600" indent="-228600">
                        <a:tabLst>
                          <a:tab pos="228600" algn="l"/>
                        </a:tabLst>
                        <a:defRPr/>
                      </a:pPr>
                      <a:r>
                        <a:rPr lang="en-US" altLang="en-US" sz="1200" u="sng" dirty="0">
                          <a:solidFill>
                            <a:srgbClr val="0F6CB4"/>
                          </a:solidFill>
                          <a:hlinkClick r:id="rId4"/>
                        </a:rPr>
                        <a:t>www.epa.gov/iaq/schools</a:t>
                      </a:r>
                      <a:endParaRPr lang="en-US" altLang="en-US" sz="1200" u="sng" dirty="0">
                        <a:solidFill>
                          <a:srgbClr val="0F6CB4"/>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57200">
                <a:tc>
                  <a:txBody>
                    <a:bodyPr/>
                    <a:lstStyle/>
                    <a:p>
                      <a:r>
                        <a:rPr lang="en-US" sz="1200" b="1" i="1" dirty="0"/>
                        <a:t>IAQ Tools for Schools</a:t>
                      </a:r>
                      <a:r>
                        <a:rPr lang="en-US" sz="1200" b="1" dirty="0"/>
                        <a:t> Action Kit</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hlinkClick r:id="rId5"/>
                        </a:rPr>
                        <a:t>www.epa.gov/iaq-schools/indoor-air-quality-tools-schools-action-kit</a:t>
                      </a:r>
                      <a:r>
                        <a:rPr lang="en-US" sz="1200" u="sng" dirty="0"/>
                        <a:t> </a:t>
                      </a: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609600">
                <a:tc>
                  <a:txBody>
                    <a:bodyPr/>
                    <a:lstStyle/>
                    <a:p>
                      <a:r>
                        <a:rPr lang="en-US" sz="1200" b="1" i="1" dirty="0"/>
                        <a:t>IAQ Tools for Schools </a:t>
                      </a:r>
                      <a:r>
                        <a:rPr lang="en-US" sz="1200" b="1" dirty="0"/>
                        <a:t>Framework and Technical</a:t>
                      </a:r>
                      <a:r>
                        <a:rPr lang="en-US" sz="1200" b="1" baseline="0" dirty="0"/>
                        <a:t> Solutions</a:t>
                      </a:r>
                      <a:endParaRPr lang="en-US" sz="1200" b="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u="sng" dirty="0">
                          <a:hlinkClick r:id="rId6"/>
                        </a:rPr>
                        <a:t>www.epa.gov/iaq-schools/framework-effective-school-indoor-air-quality-management-key-drivers</a:t>
                      </a:r>
                      <a:r>
                        <a:rPr lang="en-US" sz="1200" u="sng" dirty="0"/>
                        <a:t> </a:t>
                      </a: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609600">
                <a:tc>
                  <a:txBody>
                    <a:bodyPr/>
                    <a:lstStyle/>
                    <a:p>
                      <a:r>
                        <a:rPr lang="en-US" sz="1200" b="1" i="0" dirty="0"/>
                        <a:t>IAQ Master Class Professional Training </a:t>
                      </a:r>
                      <a:br>
                        <a:rPr lang="en-US" sz="1200" b="1" i="0" dirty="0"/>
                      </a:br>
                      <a:r>
                        <a:rPr lang="en-US" sz="1200" b="1" i="0" dirty="0"/>
                        <a:t>Webinar Series</a:t>
                      </a:r>
                      <a:endParaRPr lang="en-US" sz="1200" b="0"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7"/>
                        </a:rPr>
                        <a:t>www.epa.gov/iaq-schools/indoor-air-quality-schools-master-class-webinar-series</a:t>
                      </a:r>
                      <a:r>
                        <a:rPr lang="en-US" sz="1200" dirty="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609600">
                <a:tc>
                  <a:txBody>
                    <a:bodyPr/>
                    <a:lstStyle/>
                    <a:p>
                      <a:r>
                        <a:rPr lang="en-US" sz="1200" b="1" i="0" dirty="0"/>
                        <a:t>IAQ Knowledge-to-Action Professional Training </a:t>
                      </a:r>
                      <a:br>
                        <a:rPr lang="en-US" sz="1200" b="1" i="0" dirty="0"/>
                      </a:br>
                      <a:r>
                        <a:rPr lang="en-US" sz="1200" b="1" i="0" dirty="0"/>
                        <a:t>Webinar Series</a:t>
                      </a:r>
                      <a:endParaRPr lang="en-US" sz="1200" b="0"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8"/>
                        </a:rPr>
                        <a:t>www.epa.gov/iaq-schools/iaq-knowledge-action-professional-training-webinar-series</a:t>
                      </a:r>
                      <a:r>
                        <a:rPr lang="en-US" sz="1200" dirty="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685800">
                <a:tc>
                  <a:txBody>
                    <a:bodyPr/>
                    <a:lstStyle/>
                    <a:p>
                      <a:r>
                        <a:rPr lang="en-US" sz="1200" b="1" i="1" dirty="0"/>
                        <a:t>IAQ Tools for Schools </a:t>
                      </a:r>
                      <a:br>
                        <a:rPr lang="en-US" sz="1200" b="1" i="1" dirty="0"/>
                      </a:br>
                      <a:r>
                        <a:rPr lang="en-US" sz="1200" b="1" i="0" dirty="0"/>
                        <a:t>Connector E-Newsletters and Emails</a:t>
                      </a:r>
                      <a:endParaRPr lang="en-US" sz="1200" b="0"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a:hlinkClick r:id="rId9"/>
                        </a:rPr>
                        <a:t>public.govdelivery.com/accounts/USEPAIAQ/subscriber/</a:t>
                      </a:r>
                      <a:r>
                        <a:rPr lang="en-US" sz="1200" dirty="0" err="1">
                          <a:hlinkClick r:id="rId9"/>
                        </a:rPr>
                        <a:t>new?category_id</a:t>
                      </a:r>
                      <a:r>
                        <a:rPr lang="en-US" sz="1200" dirty="0">
                          <a:hlinkClick r:id="rId9"/>
                        </a:rPr>
                        <a:t>=USEPAIAQ_C1</a:t>
                      </a:r>
                      <a:r>
                        <a:rPr lang="en-US" sz="1200" dirty="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685800">
                <a:tc>
                  <a:txBody>
                    <a:bodyPr/>
                    <a:lstStyle/>
                    <a:p>
                      <a:r>
                        <a:rPr lang="en-US" sz="1200" b="1" i="0" baseline="0" dirty="0"/>
                        <a:t>Schools IAQ Connector Listserv </a:t>
                      </a:r>
                      <a:endParaRPr lang="en-US" sz="1200" b="1" i="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
                      </a:r>
                      <a:br>
                        <a:rPr lang="en-US" sz="1200" dirty="0"/>
                      </a:br>
                      <a:r>
                        <a:rPr lang="en-US" sz="1200" dirty="0"/>
                        <a:t>Send a blank email message to </a:t>
                      </a:r>
                      <a:r>
                        <a:rPr lang="en-US" sz="1200" dirty="0">
                          <a:hlinkClick r:id="rId10"/>
                        </a:rPr>
                        <a:t>schools_iaq_connector-subscribe@lists.epa.gov</a:t>
                      </a:r>
                      <a:r>
                        <a:rPr lang="en-US" sz="1200" dirty="0"/>
                        <a:t>. </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380011">
                <a:tc>
                  <a:txBody>
                    <a:bodyPr/>
                    <a:lstStyle/>
                    <a:p>
                      <a:endParaRPr lang="en-US" sz="1200" b="1" i="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17780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76199"/>
            <a:ext cx="9143999" cy="457200"/>
          </a:xfrm>
          <a:prstGeom prst="rect">
            <a:avLst/>
          </a:prstGeom>
        </p:spPr>
        <p:txBody>
          <a:bodyPr/>
          <a:lstStyle/>
          <a:p>
            <a:pPr eaLnBrk="1" hangingPunct="1"/>
            <a:r>
              <a:rPr lang="en-US" sz="3200" b="1" kern="1200" dirty="0">
                <a:solidFill>
                  <a:srgbClr val="0F6CB4"/>
                </a:solidFill>
                <a:latin typeface="Arial" panose="020B0604020202020204" pitchFamily="34" charset="0"/>
                <a:ea typeface="+mn-ea"/>
                <a:cs typeface="+mn-cs"/>
              </a:rPr>
              <a:t>Other Essential Resources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079" y="2223210"/>
            <a:ext cx="1002201" cy="132290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838200"/>
            <a:ext cx="985868" cy="130923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3619597"/>
            <a:ext cx="990600" cy="129174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5878" y="5058303"/>
            <a:ext cx="949066" cy="1228513"/>
          </a:xfrm>
          <a:prstGeom prst="rect">
            <a:avLst/>
          </a:prstGeom>
        </p:spPr>
      </p:pic>
      <p:sp>
        <p:nvSpPr>
          <p:cNvPr id="5" name="TextBox 4"/>
          <p:cNvSpPr txBox="1"/>
          <p:nvPr/>
        </p:nvSpPr>
        <p:spPr>
          <a:xfrm>
            <a:off x="2562225" y="2107049"/>
            <a:ext cx="6276975" cy="1169551"/>
          </a:xfrm>
          <a:prstGeom prst="rect">
            <a:avLst/>
          </a:prstGeom>
          <a:noFill/>
        </p:spPr>
        <p:txBody>
          <a:bodyPr wrap="square" rtlCol="0">
            <a:spAutoFit/>
          </a:bodyPr>
          <a:lstStyle/>
          <a:p>
            <a:r>
              <a:rPr lang="en-US" sz="1400" b="1" i="1" dirty="0"/>
              <a:t>Envisioning Excellence: Lessons From Effective School Indoor Air Quality Programs — A Snapshot of Profiles in IAQ Excellence. </a:t>
            </a:r>
          </a:p>
          <a:p>
            <a:r>
              <a:rPr lang="en-US" sz="1400" dirty="0"/>
              <a:t>This collection of IAQ profiles provides a comprehensive look into several very different school districts that have applied the Framework for Effective School IAQ Management to create effective and enduring IAQ programs.</a:t>
            </a:r>
          </a:p>
        </p:txBody>
      </p:sp>
      <p:sp>
        <p:nvSpPr>
          <p:cNvPr id="9" name="TextBox 8"/>
          <p:cNvSpPr txBox="1"/>
          <p:nvPr/>
        </p:nvSpPr>
        <p:spPr>
          <a:xfrm>
            <a:off x="2552700" y="901251"/>
            <a:ext cx="6286500" cy="954107"/>
          </a:xfrm>
          <a:prstGeom prst="rect">
            <a:avLst/>
          </a:prstGeom>
          <a:noFill/>
        </p:spPr>
        <p:txBody>
          <a:bodyPr wrap="square" rtlCol="0">
            <a:spAutoFit/>
          </a:bodyPr>
          <a:lstStyle/>
          <a:p>
            <a:pPr>
              <a:defRPr/>
            </a:pPr>
            <a:r>
              <a:rPr lang="en-US" sz="1400" b="1" i="1" dirty="0"/>
              <a:t>Envisioning Excellence: IAQ Strategies in Action — The Framework for Effective School IAQ Management.</a:t>
            </a:r>
            <a:r>
              <a:rPr lang="en-US" sz="1400" i="1" dirty="0"/>
              <a:t> </a:t>
            </a:r>
            <a:r>
              <a:rPr lang="en-US" sz="1400" dirty="0"/>
              <a:t>This resource details the step-by-step strategies and actions that successful school districts can take to create healthier and safer learning environments.</a:t>
            </a:r>
          </a:p>
        </p:txBody>
      </p:sp>
      <p:sp>
        <p:nvSpPr>
          <p:cNvPr id="10" name="TextBox 9"/>
          <p:cNvSpPr txBox="1"/>
          <p:nvPr/>
        </p:nvSpPr>
        <p:spPr>
          <a:xfrm>
            <a:off x="2562225" y="3429000"/>
            <a:ext cx="6353175" cy="1384995"/>
          </a:xfrm>
          <a:prstGeom prst="rect">
            <a:avLst/>
          </a:prstGeom>
          <a:noFill/>
        </p:spPr>
        <p:txBody>
          <a:bodyPr wrap="square" rtlCol="0">
            <a:spAutoFit/>
          </a:bodyPr>
          <a:lstStyle/>
          <a:p>
            <a:pPr>
              <a:defRPr/>
            </a:pPr>
            <a:r>
              <a:rPr lang="en-US" sz="1400" b="1" i="1" dirty="0"/>
              <a:t>Discover the Power of Effective Evaluation of IAQ Management — Key Drivers in Action.</a:t>
            </a:r>
            <a:r>
              <a:rPr lang="en-US" sz="1400" dirty="0"/>
              <a:t> Schools that leverage the Evaluate Driver of the </a:t>
            </a:r>
            <a:r>
              <a:rPr lang="en-US" sz="1400" i="1" dirty="0"/>
              <a:t>IAQ Tools for Schools</a:t>
            </a:r>
            <a:r>
              <a:rPr lang="en-US" sz="1400" dirty="0"/>
              <a:t> Framework for Effective IAQ Management are better positioned to create healthier learning environments. Read examples of districts that have used evaluation to refine their programs and showcase their successes and learn how you can do the same.</a:t>
            </a:r>
          </a:p>
        </p:txBody>
      </p:sp>
      <p:sp>
        <p:nvSpPr>
          <p:cNvPr id="11" name="TextBox 10"/>
          <p:cNvSpPr txBox="1"/>
          <p:nvPr/>
        </p:nvSpPr>
        <p:spPr>
          <a:xfrm>
            <a:off x="2562225" y="4939605"/>
            <a:ext cx="6353175" cy="1384995"/>
          </a:xfrm>
          <a:prstGeom prst="rect">
            <a:avLst/>
          </a:prstGeom>
          <a:noFill/>
        </p:spPr>
        <p:txBody>
          <a:bodyPr wrap="square" rtlCol="0">
            <a:spAutoFit/>
          </a:bodyPr>
          <a:lstStyle/>
          <a:p>
            <a:r>
              <a:rPr lang="en-US" sz="1400" b="1" i="1" dirty="0"/>
              <a:t>Energy Savings Plus Health: Indoor Air Quality Guidelines for School Building Upgrades.</a:t>
            </a:r>
            <a:r>
              <a:rPr lang="en-US" sz="1400" i="1" dirty="0"/>
              <a:t> </a:t>
            </a:r>
            <a:r>
              <a:rPr lang="en-US" sz="1400" dirty="0"/>
              <a:t>Schools can protect and improve IAQ during building upgrades by controlling exposure to potential contaminants, controlling moisture, and ensuring adequate ventilation. This Guide includes a Master  Verification Checklist to help track project processes, accomplishments and upcoming tasks. </a:t>
            </a:r>
          </a:p>
        </p:txBody>
      </p:sp>
    </p:spTree>
    <p:extLst>
      <p:ext uri="{BB962C8B-B14F-4D97-AF65-F5344CB8AC3E}">
        <p14:creationId xmlns:p14="http://schemas.microsoft.com/office/powerpoint/2010/main" val="270108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6502566"/>
          </a:xfrm>
          <a:prstGeom prst="rect">
            <a:avLst/>
          </a:prstGeom>
        </p:spPr>
      </p:pic>
      <p:sp>
        <p:nvSpPr>
          <p:cNvPr id="3" name="Rectangle 2"/>
          <p:cNvSpPr/>
          <p:nvPr/>
        </p:nvSpPr>
        <p:spPr>
          <a:xfrm>
            <a:off x="2808665" y="0"/>
            <a:ext cx="3211135" cy="646331"/>
          </a:xfrm>
          <a:prstGeom prst="rect">
            <a:avLst/>
          </a:prstGeom>
        </p:spPr>
        <p:txBody>
          <a:bodyPr wrap="none">
            <a:spAutoFit/>
          </a:bodyPr>
          <a:lstStyle/>
          <a:p>
            <a:pPr algn="ctr"/>
            <a:r>
              <a:rPr lang="en-US" sz="3600" b="1" dirty="0">
                <a:solidFill>
                  <a:srgbClr val="0070C0"/>
                </a:solidFill>
              </a:rPr>
              <a:t>Asthma Facts</a:t>
            </a:r>
            <a:endParaRPr lang="en-US" sz="3600" dirty="0"/>
          </a:p>
        </p:txBody>
      </p:sp>
    </p:spTree>
    <p:extLst>
      <p:ext uri="{BB962C8B-B14F-4D97-AF65-F5344CB8AC3E}">
        <p14:creationId xmlns:p14="http://schemas.microsoft.com/office/powerpoint/2010/main" val="3565001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533400" y="1154533"/>
            <a:ext cx="8077200" cy="4548938"/>
          </a:xfrm>
          <a:prstGeom prst="rect">
            <a:avLst/>
          </a:prstGeom>
          <a:noFill/>
          <a:ln w="9525">
            <a:noFill/>
            <a:miter lim="800000"/>
            <a:headEnd/>
            <a:tailEnd/>
          </a:ln>
          <a:effectLst/>
        </p:spPr>
        <p:txBody>
          <a:bodyPr numCol="2" spcCol="182880" anchor="ctr">
            <a:spAutoFit/>
          </a:bodyPr>
          <a:lstStyle/>
          <a:p>
            <a:pPr defTabSz="887413" fontAlgn="base">
              <a:spcBef>
                <a:spcPct val="20000"/>
              </a:spcBef>
              <a:spcAft>
                <a:spcPct val="0"/>
              </a:spcAft>
              <a:defRPr/>
            </a:pPr>
            <a:r>
              <a:rPr lang="en-US" sz="2000" dirty="0">
                <a:solidFill>
                  <a:srgbClr val="000000">
                    <a:lumMod val="65000"/>
                    <a:lumOff val="35000"/>
                  </a:srgbClr>
                </a:solidFill>
                <a:cs typeface="65 Helvetica Medium"/>
              </a:rPr>
              <a:t>Credit(s) earned on completion of this course will be reported to </a:t>
            </a:r>
            <a:r>
              <a:rPr lang="en-US" sz="2000" dirty="0">
                <a:solidFill>
                  <a:srgbClr val="FF0000"/>
                </a:solidFill>
                <a:cs typeface="Helvetica Neue"/>
              </a:rPr>
              <a:t>AIA CES </a:t>
            </a:r>
            <a:r>
              <a:rPr lang="en-US" sz="2000" dirty="0">
                <a:solidFill>
                  <a:srgbClr val="000000">
                    <a:lumMod val="65000"/>
                    <a:lumOff val="35000"/>
                  </a:srgbClr>
                </a:solidFill>
                <a:cs typeface="65 Helvetica Medium"/>
              </a:rPr>
              <a:t>for AIA members. Certificates of Completion for both AIA members and non-AIA members are available upon request.</a:t>
            </a:r>
            <a:br>
              <a:rPr lang="en-US" sz="2000" dirty="0">
                <a:solidFill>
                  <a:srgbClr val="000000">
                    <a:lumMod val="65000"/>
                    <a:lumOff val="35000"/>
                  </a:srgbClr>
                </a:solidFill>
                <a:cs typeface="65 Helvetica Medium"/>
              </a:rPr>
            </a:br>
            <a:endParaRPr lang="en-US" sz="2000" dirty="0">
              <a:solidFill>
                <a:srgbClr val="000000">
                  <a:lumMod val="65000"/>
                  <a:lumOff val="35000"/>
                </a:srgbClr>
              </a:solidFill>
              <a:cs typeface="65 Helvetica Medium"/>
            </a:endParaRPr>
          </a:p>
          <a:p>
            <a:pPr fontAlgn="base">
              <a:spcBef>
                <a:spcPct val="20000"/>
              </a:spcBef>
              <a:spcAft>
                <a:spcPct val="0"/>
              </a:spcAft>
              <a:defRPr/>
            </a:pPr>
            <a:endParaRPr lang="en-US" sz="2000" dirty="0">
              <a:solidFill>
                <a:srgbClr val="000000">
                  <a:lumMod val="65000"/>
                  <a:lumOff val="35000"/>
                </a:srgbClr>
              </a:solidFill>
              <a:cs typeface="65 Helvetica Medium"/>
            </a:endParaRPr>
          </a:p>
          <a:p>
            <a:pPr fontAlgn="base">
              <a:spcBef>
                <a:spcPct val="20000"/>
              </a:spcBef>
              <a:spcAft>
                <a:spcPct val="0"/>
              </a:spcAft>
              <a:defRPr/>
            </a:pPr>
            <a:endParaRPr lang="en-US" sz="2000" dirty="0">
              <a:solidFill>
                <a:srgbClr val="000000">
                  <a:lumMod val="65000"/>
                  <a:lumOff val="35000"/>
                </a:srgbClr>
              </a:solidFill>
              <a:cs typeface="65 Helvetica Medium"/>
            </a:endParaRPr>
          </a:p>
          <a:p>
            <a:pPr fontAlgn="base">
              <a:spcBef>
                <a:spcPct val="20000"/>
              </a:spcBef>
              <a:spcAft>
                <a:spcPct val="0"/>
              </a:spcAft>
              <a:defRPr/>
            </a:pPr>
            <a:endParaRPr lang="en-US" sz="2000" dirty="0">
              <a:solidFill>
                <a:srgbClr val="000000">
                  <a:lumMod val="65000"/>
                  <a:lumOff val="35000"/>
                </a:srgbClr>
              </a:solidFill>
              <a:cs typeface="65 Helvetica Medium"/>
            </a:endParaRPr>
          </a:p>
          <a:p>
            <a:pPr fontAlgn="base">
              <a:spcBef>
                <a:spcPct val="20000"/>
              </a:spcBef>
              <a:spcAft>
                <a:spcPct val="0"/>
              </a:spcAft>
              <a:defRPr/>
            </a:pPr>
            <a:endParaRPr lang="en-US" sz="2000" dirty="0">
              <a:solidFill>
                <a:srgbClr val="000000">
                  <a:lumMod val="65000"/>
                  <a:lumOff val="35000"/>
                </a:srgbClr>
              </a:solidFill>
              <a:cs typeface="65 Helvetica Medium"/>
            </a:endParaRPr>
          </a:p>
          <a:p>
            <a:pPr fontAlgn="base">
              <a:spcBef>
                <a:spcPct val="20000"/>
              </a:spcBef>
              <a:spcAft>
                <a:spcPct val="0"/>
              </a:spcAft>
              <a:defRPr/>
            </a:pPr>
            <a:endParaRPr lang="en-US" sz="2000" dirty="0">
              <a:solidFill>
                <a:srgbClr val="000000">
                  <a:lumMod val="65000"/>
                  <a:lumOff val="35000"/>
                </a:srgbClr>
              </a:solidFill>
              <a:cs typeface="65 Helvetica Medium"/>
            </a:endParaRPr>
          </a:p>
          <a:p>
            <a:pPr fontAlgn="base">
              <a:spcBef>
                <a:spcPct val="20000"/>
              </a:spcBef>
              <a:spcAft>
                <a:spcPct val="0"/>
              </a:spcAft>
              <a:defRPr/>
            </a:pPr>
            <a:r>
              <a:rPr lang="en-US" sz="2000" dirty="0">
                <a:solidFill>
                  <a:srgbClr val="000000">
                    <a:lumMod val="65000"/>
                    <a:lumOff val="35000"/>
                  </a:srgbClr>
                </a:solidFill>
                <a:cs typeface="65 Helvetica Medium"/>
              </a:rPr>
              <a:t>This course is registered with </a:t>
            </a:r>
            <a:r>
              <a:rPr lang="en-US" sz="2000" dirty="0">
                <a:solidFill>
                  <a:srgbClr val="FF0000"/>
                </a:solidFill>
                <a:cs typeface="Helvetica Neue"/>
              </a:rPr>
              <a:t>AIA CES</a:t>
            </a:r>
            <a:r>
              <a:rPr lang="en-US" sz="2000" dirty="0">
                <a:solidFill>
                  <a:srgbClr val="000000">
                    <a:lumMod val="65000"/>
                    <a:lumOff val="35000"/>
                  </a:srgbClr>
                </a:solidFill>
                <a:cs typeface="65 Helvetica Medium"/>
              </a:rPr>
              <a:t> for continuing professional education. As such, it does not include content that may be deemed or construed to be an approval or endorsement by the AIA of any material of construction or any method or manner of</a:t>
            </a:r>
            <a:br>
              <a:rPr lang="en-US" sz="2000" dirty="0">
                <a:solidFill>
                  <a:srgbClr val="000000">
                    <a:lumMod val="65000"/>
                    <a:lumOff val="35000"/>
                  </a:srgbClr>
                </a:solidFill>
                <a:cs typeface="65 Helvetica Medium"/>
              </a:rPr>
            </a:br>
            <a:r>
              <a:rPr lang="en-US" sz="2000" dirty="0">
                <a:solidFill>
                  <a:srgbClr val="000000">
                    <a:lumMod val="65000"/>
                    <a:lumOff val="35000"/>
                  </a:srgbClr>
                </a:solidFill>
                <a:cs typeface="65 Helvetica Medium"/>
              </a:rPr>
              <a:t>handling, using, distributing, or dealing in any material or product.</a:t>
            </a:r>
          </a:p>
          <a:p>
            <a:pPr fontAlgn="base">
              <a:spcBef>
                <a:spcPct val="20000"/>
              </a:spcBef>
              <a:spcAft>
                <a:spcPct val="0"/>
              </a:spcAft>
              <a:defRPr/>
            </a:pPr>
            <a:r>
              <a:rPr lang="en-US" sz="1400" dirty="0">
                <a:solidFill>
                  <a:srgbClr val="000000">
                    <a:lumMod val="65000"/>
                    <a:lumOff val="35000"/>
                  </a:srgbClr>
                </a:solidFill>
                <a:latin typeface="65 Helvetica Medium"/>
                <a:cs typeface="65 Helvetica Medium"/>
              </a:rPr>
              <a:t>_______________________________________</a:t>
            </a:r>
          </a:p>
          <a:p>
            <a:pPr fontAlgn="base">
              <a:spcBef>
                <a:spcPct val="20000"/>
              </a:spcBef>
              <a:spcAft>
                <a:spcPct val="0"/>
              </a:spcAft>
              <a:defRPr/>
            </a:pPr>
            <a:r>
              <a:rPr lang="en-US" sz="1400" dirty="0">
                <a:solidFill>
                  <a:srgbClr val="000000">
                    <a:lumMod val="65000"/>
                    <a:lumOff val="35000"/>
                  </a:srgbClr>
                </a:solidFill>
                <a:cs typeface="65 Helvetica Medium"/>
              </a:rPr>
              <a:t>Questions related to specific materials, methods, and services will be addressed at the conclusion of this presentation.</a:t>
            </a:r>
            <a:br>
              <a:rPr lang="en-US" sz="1400" dirty="0">
                <a:solidFill>
                  <a:srgbClr val="000000">
                    <a:lumMod val="65000"/>
                    <a:lumOff val="35000"/>
                  </a:srgbClr>
                </a:solidFill>
                <a:cs typeface="65 Helvetica Medium"/>
              </a:rPr>
            </a:br>
            <a:endParaRPr lang="en-US" sz="1400" dirty="0">
              <a:solidFill>
                <a:srgbClr val="000000">
                  <a:lumMod val="65000"/>
                  <a:lumOff val="35000"/>
                </a:srgbClr>
              </a:solidFill>
              <a:cs typeface="65 Helvetica Medium"/>
            </a:endParaRPr>
          </a:p>
        </p:txBody>
      </p:sp>
      <p:pic>
        <p:nvPicPr>
          <p:cNvPr id="3" name="Picture 2"/>
          <p:cNvPicPr>
            <a:picLocks noChangeAspect="1"/>
          </p:cNvPicPr>
          <p:nvPr/>
        </p:nvPicPr>
        <p:blipFill>
          <a:blip r:embed="rId3" cstate="print"/>
          <a:stretch>
            <a:fillRect/>
          </a:stretch>
        </p:blipFill>
        <p:spPr>
          <a:xfrm>
            <a:off x="0" y="0"/>
            <a:ext cx="9144000" cy="193524"/>
          </a:xfrm>
          <a:prstGeom prst="rect">
            <a:avLst/>
          </a:prstGeom>
        </p:spPr>
      </p:pic>
      <p:pic>
        <p:nvPicPr>
          <p:cNvPr id="5" name="Picture 4"/>
          <p:cNvPicPr>
            <a:picLocks noChangeAspect="1"/>
          </p:cNvPicPr>
          <p:nvPr/>
        </p:nvPicPr>
        <p:blipFill>
          <a:blip r:embed="rId4" cstate="print"/>
          <a:stretch>
            <a:fillRect/>
          </a:stretch>
        </p:blipFill>
        <p:spPr>
          <a:xfrm>
            <a:off x="8077200" y="5313872"/>
            <a:ext cx="1066800" cy="1086928"/>
          </a:xfrm>
          <a:prstGeom prst="rect">
            <a:avLst/>
          </a:prstGeom>
        </p:spPr>
      </p:pic>
    </p:spTree>
    <p:extLst>
      <p:ext uri="{BB962C8B-B14F-4D97-AF65-F5344CB8AC3E}">
        <p14:creationId xmlns:p14="http://schemas.microsoft.com/office/powerpoint/2010/main" val="2277651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0" y="1676400"/>
            <a:ext cx="4191000" cy="738664"/>
          </a:xfrm>
          <a:prstGeom prst="rect">
            <a:avLst/>
          </a:prstGeom>
          <a:noFill/>
        </p:spPr>
        <p:txBody>
          <a:bodyPr wrap="square">
            <a:spAutoFit/>
          </a:bodyPr>
          <a:lstStyle/>
          <a:p>
            <a:pPr fontAlgn="base">
              <a:spcBef>
                <a:spcPct val="0"/>
              </a:spcBef>
              <a:spcAft>
                <a:spcPct val="0"/>
              </a:spcAft>
            </a:pPr>
            <a:endParaRPr lang="en-US" sz="1400" dirty="0">
              <a:solidFill>
                <a:srgbClr val="000000"/>
              </a:solidFill>
            </a:endParaRPr>
          </a:p>
          <a:p>
            <a:pPr fontAlgn="base">
              <a:spcBef>
                <a:spcPct val="0"/>
              </a:spcBef>
              <a:spcAft>
                <a:spcPct val="0"/>
              </a:spcAft>
            </a:pPr>
            <a:endParaRPr lang="en-US" sz="1400" dirty="0">
              <a:solidFill>
                <a:srgbClr val="000000"/>
              </a:solidFill>
            </a:endParaRPr>
          </a:p>
          <a:p>
            <a:pPr fontAlgn="base">
              <a:spcBef>
                <a:spcPct val="0"/>
              </a:spcBef>
              <a:spcAft>
                <a:spcPct val="0"/>
              </a:spcAft>
              <a:defRPr/>
            </a:pPr>
            <a:r>
              <a:rPr lang="en-US" sz="1400" dirty="0">
                <a:solidFill>
                  <a:srgbClr val="595959"/>
                </a:solidFill>
                <a:ea typeface="Arial Unicode MS" pitchFamily="34" charset="-128"/>
                <a:cs typeface="65 Helvetica Medium"/>
              </a:rPr>
              <a:t> </a:t>
            </a:r>
            <a:endParaRPr lang="en-US" sz="1400" dirty="0">
              <a:solidFill>
                <a:srgbClr val="595959"/>
              </a:solidFill>
              <a:cs typeface="65 Helvetica Medium"/>
            </a:endParaRPr>
          </a:p>
        </p:txBody>
      </p:sp>
      <p:cxnSp>
        <p:nvCxnSpPr>
          <p:cNvPr id="12" name="Straight Connector 11"/>
          <p:cNvCxnSpPr/>
          <p:nvPr/>
        </p:nvCxnSpPr>
        <p:spPr>
          <a:xfrm flipH="1">
            <a:off x="457200" y="1600200"/>
            <a:ext cx="4572000" cy="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4"/>
          <p:cNvSpPr>
            <a:spLocks noChangeArrowheads="1"/>
          </p:cNvSpPr>
          <p:nvPr/>
        </p:nvSpPr>
        <p:spPr bwMode="auto">
          <a:xfrm>
            <a:off x="457200" y="598488"/>
            <a:ext cx="3048000" cy="861774"/>
          </a:xfrm>
          <a:prstGeom prst="rect">
            <a:avLst/>
          </a:prstGeom>
          <a:noFill/>
          <a:ln w="9525">
            <a:noFill/>
            <a:miter lim="800000"/>
            <a:headEnd/>
            <a:tailEnd/>
          </a:ln>
          <a:effectLst/>
        </p:spPr>
        <p:txBody>
          <a:bodyPr wrap="square" lIns="0" tIns="0" rIns="0" bIns="0" numCol="1" spcCol="182880" anchor="ctr">
            <a:spAutoFit/>
          </a:bodyPr>
          <a:lstStyle/>
          <a:p>
            <a:pPr fontAlgn="base">
              <a:defRPr/>
            </a:pPr>
            <a:r>
              <a:rPr lang="en-US" sz="2800" dirty="0">
                <a:solidFill>
                  <a:srgbClr val="000000">
                    <a:lumMod val="65000"/>
                    <a:lumOff val="35000"/>
                  </a:srgbClr>
                </a:solidFill>
                <a:cs typeface="65 Helvetica Medium"/>
              </a:rPr>
              <a:t>Course</a:t>
            </a:r>
          </a:p>
          <a:p>
            <a:pPr fontAlgn="base">
              <a:defRPr/>
            </a:pPr>
            <a:r>
              <a:rPr lang="en-US" sz="2800" dirty="0">
                <a:solidFill>
                  <a:srgbClr val="000000">
                    <a:lumMod val="65000"/>
                    <a:lumOff val="35000"/>
                  </a:srgbClr>
                </a:solidFill>
                <a:cs typeface="65 Helvetica Medium"/>
              </a:rPr>
              <a:t>Description</a:t>
            </a:r>
          </a:p>
        </p:txBody>
      </p:sp>
      <p:pic>
        <p:nvPicPr>
          <p:cNvPr id="8" name="Picture 7"/>
          <p:cNvPicPr>
            <a:picLocks noChangeAspect="1"/>
          </p:cNvPicPr>
          <p:nvPr/>
        </p:nvPicPr>
        <p:blipFill>
          <a:blip r:embed="rId3" cstate="print"/>
          <a:stretch>
            <a:fillRect/>
          </a:stretch>
        </p:blipFill>
        <p:spPr>
          <a:xfrm>
            <a:off x="0" y="0"/>
            <a:ext cx="9144000" cy="193524"/>
          </a:xfrm>
          <a:prstGeom prst="rect">
            <a:avLst/>
          </a:prstGeom>
        </p:spPr>
      </p:pic>
      <p:sp>
        <p:nvSpPr>
          <p:cNvPr id="3" name="Rectangle 2"/>
          <p:cNvSpPr/>
          <p:nvPr/>
        </p:nvSpPr>
        <p:spPr>
          <a:xfrm>
            <a:off x="1524000" y="1600200"/>
            <a:ext cx="6705600" cy="4524315"/>
          </a:xfrm>
          <a:prstGeom prst="rect">
            <a:avLst/>
          </a:prstGeom>
        </p:spPr>
        <p:txBody>
          <a:bodyPr wrap="square">
            <a:spAutoFit/>
          </a:bodyPr>
          <a:lstStyle/>
          <a:p>
            <a:pPr fontAlgn="base">
              <a:spcBef>
                <a:spcPct val="0"/>
              </a:spcBef>
              <a:spcAft>
                <a:spcPct val="0"/>
              </a:spcAft>
            </a:pPr>
            <a:r>
              <a:rPr lang="en-US" dirty="0">
                <a:solidFill>
                  <a:srgbClr val="000000"/>
                </a:solidFill>
              </a:rPr>
              <a:t>Creating Green Clean and Healthy Schools requires mastering the indoor environment using a comprehensive approach. The U.S. Environmental Protection Agency’s (EPA) Indoor Environments Division (IED</a:t>
            </a:r>
            <a:r>
              <a:rPr lang="en-US" dirty="0" smtClean="0">
                <a:solidFill>
                  <a:srgbClr val="000000"/>
                </a:solidFill>
              </a:rPr>
              <a:t>) </a:t>
            </a:r>
            <a:r>
              <a:rPr lang="en-US" dirty="0">
                <a:solidFill>
                  <a:srgbClr val="000000"/>
                </a:solidFill>
              </a:rPr>
              <a:t>IAQ Knowledge-to-Action Professional Training Webinar Series will demonstrate how to translate the knowledge gained in the IAQ Master Class Professional Training Webinar Series into actions that improve IAQ in schools. </a:t>
            </a:r>
          </a:p>
          <a:p>
            <a:pPr fontAlgn="base">
              <a:spcBef>
                <a:spcPct val="0"/>
              </a:spcBef>
              <a:spcAft>
                <a:spcPct val="0"/>
              </a:spcAft>
            </a:pPr>
            <a:endParaRPr lang="en-US" dirty="0">
              <a:solidFill>
                <a:srgbClr val="000000"/>
              </a:solidFill>
            </a:endParaRPr>
          </a:p>
          <a:p>
            <a:r>
              <a:rPr lang="en-US" dirty="0"/>
              <a:t>The webinar </a:t>
            </a:r>
            <a:r>
              <a:rPr lang="en-US" i="1" dirty="0"/>
              <a:t>Using Data to Drive Buy-In and Funding to Reduce Asthma Triggers: The Value Proposition of School IAQ Management </a:t>
            </a:r>
            <a:r>
              <a:rPr lang="en-US" dirty="0"/>
              <a:t>will provide participants with the knowledge to learn how to harness the power of evaluation to develop a business case, a value proposition, and a communications strategy that generates broader acceptance of, compliance with and funding for IAQ management programs.</a:t>
            </a:r>
          </a:p>
        </p:txBody>
      </p:sp>
      <p:pic>
        <p:nvPicPr>
          <p:cNvPr id="9" name="Picture 8"/>
          <p:cNvPicPr>
            <a:picLocks noChangeAspect="1"/>
          </p:cNvPicPr>
          <p:nvPr/>
        </p:nvPicPr>
        <p:blipFill>
          <a:blip r:embed="rId4" cstate="print"/>
          <a:stretch>
            <a:fillRect/>
          </a:stretch>
        </p:blipFill>
        <p:spPr>
          <a:xfrm>
            <a:off x="8077200" y="5313872"/>
            <a:ext cx="1066800" cy="1086928"/>
          </a:xfrm>
          <a:prstGeom prst="rect">
            <a:avLst/>
          </a:prstGeom>
        </p:spPr>
      </p:pic>
    </p:spTree>
    <p:extLst>
      <p:ext uri="{BB962C8B-B14F-4D97-AF65-F5344CB8AC3E}">
        <p14:creationId xmlns:p14="http://schemas.microsoft.com/office/powerpoint/2010/main" val="3063667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10"/>
          <p:cNvSpPr txBox="1">
            <a:spLocks noChangeArrowheads="1"/>
          </p:cNvSpPr>
          <p:nvPr/>
        </p:nvSpPr>
        <p:spPr bwMode="auto">
          <a:xfrm>
            <a:off x="1524000" y="2111514"/>
            <a:ext cx="6286500" cy="707886"/>
          </a:xfrm>
          <a:prstGeom prst="rect">
            <a:avLst/>
          </a:prstGeom>
          <a:noFill/>
          <a:ln w="9525">
            <a:noFill/>
            <a:miter lim="800000"/>
            <a:headEnd/>
            <a:tailEnd/>
          </a:ln>
        </p:spPr>
        <p:txBody>
          <a:bodyPr wrap="square">
            <a:spAutoFit/>
          </a:bodyPr>
          <a:lstStyle/>
          <a:p>
            <a:pPr algn="ctr" fontAlgn="base">
              <a:spcBef>
                <a:spcPct val="50000"/>
              </a:spcBef>
              <a:spcAft>
                <a:spcPct val="0"/>
              </a:spcAft>
              <a:defRPr/>
            </a:pPr>
            <a:r>
              <a:rPr lang="en-US" sz="2000" dirty="0">
                <a:solidFill>
                  <a:srgbClr val="000000">
                    <a:lumMod val="65000"/>
                    <a:lumOff val="35000"/>
                  </a:srgbClr>
                </a:solidFill>
                <a:cs typeface="65 Helvetica Medium"/>
              </a:rPr>
              <a:t>This concludes The American Institute of Architects Continuing Education Systems Course.</a:t>
            </a:r>
          </a:p>
        </p:txBody>
      </p:sp>
      <p:sp>
        <p:nvSpPr>
          <p:cNvPr id="5126" name="Text Box 11"/>
          <p:cNvSpPr txBox="1">
            <a:spLocks noChangeArrowheads="1"/>
          </p:cNvSpPr>
          <p:nvPr/>
        </p:nvSpPr>
        <p:spPr bwMode="auto">
          <a:xfrm>
            <a:off x="1524000" y="4267200"/>
            <a:ext cx="2819400" cy="523220"/>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1400" dirty="0">
                <a:solidFill>
                  <a:srgbClr val="000000">
                    <a:lumMod val="65000"/>
                    <a:lumOff val="35000"/>
                  </a:srgbClr>
                </a:solidFill>
                <a:cs typeface="65 Helvetica Medium"/>
              </a:rPr>
              <a:t>Association for Learning Environments</a:t>
            </a:r>
          </a:p>
        </p:txBody>
      </p:sp>
      <p:sp>
        <p:nvSpPr>
          <p:cNvPr id="5127" name="Text Box 13"/>
          <p:cNvSpPr txBox="1">
            <a:spLocks noChangeArrowheads="1"/>
          </p:cNvSpPr>
          <p:nvPr/>
        </p:nvSpPr>
        <p:spPr bwMode="auto">
          <a:xfrm>
            <a:off x="4648200" y="4264223"/>
            <a:ext cx="2667000" cy="307777"/>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1400" dirty="0">
                <a:solidFill>
                  <a:srgbClr val="595959"/>
                </a:solidFill>
                <a:cs typeface="65 Helvetica Medium"/>
              </a:rPr>
              <a:t>(480) 391-0840</a:t>
            </a:r>
          </a:p>
        </p:txBody>
      </p:sp>
      <p:pic>
        <p:nvPicPr>
          <p:cNvPr id="10" name="Picture 9"/>
          <p:cNvPicPr>
            <a:picLocks noChangeAspect="1"/>
          </p:cNvPicPr>
          <p:nvPr/>
        </p:nvPicPr>
        <p:blipFill>
          <a:blip r:embed="rId3" cstate="print"/>
          <a:stretch>
            <a:fillRect/>
          </a:stretch>
        </p:blipFill>
        <p:spPr>
          <a:xfrm>
            <a:off x="8077200" y="5313872"/>
            <a:ext cx="1066800" cy="1086928"/>
          </a:xfrm>
          <a:prstGeom prst="rect">
            <a:avLst/>
          </a:prstGeom>
        </p:spPr>
      </p:pic>
      <p:pic>
        <p:nvPicPr>
          <p:cNvPr id="11" name="Picture 10"/>
          <p:cNvPicPr>
            <a:picLocks noChangeAspect="1"/>
          </p:cNvPicPr>
          <p:nvPr/>
        </p:nvPicPr>
        <p:blipFill>
          <a:blip r:embed="rId4" cstate="print"/>
          <a:stretch>
            <a:fillRect/>
          </a:stretch>
        </p:blipFill>
        <p:spPr>
          <a:xfrm>
            <a:off x="0" y="0"/>
            <a:ext cx="9144000" cy="193524"/>
          </a:xfrm>
          <a:prstGeom prst="rect">
            <a:avLst/>
          </a:prstGeom>
        </p:spPr>
      </p:pic>
      <p:cxnSp>
        <p:nvCxnSpPr>
          <p:cNvPr id="15" name="Straight Connector 14"/>
          <p:cNvCxnSpPr/>
          <p:nvPr/>
        </p:nvCxnSpPr>
        <p:spPr>
          <a:xfrm flipH="1">
            <a:off x="2152650" y="3048000"/>
            <a:ext cx="5029200" cy="19050"/>
          </a:xfrm>
          <a:prstGeom prst="line">
            <a:avLst/>
          </a:prstGeom>
          <a:ln w="3175" cmpd="sng">
            <a:solidFill>
              <a:schemeClr val="tx1">
                <a:lumMod val="65000"/>
                <a:lumOff val="35000"/>
              </a:schemeClr>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2935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idx="4294967295"/>
          </p:nvPr>
        </p:nvSpPr>
        <p:spPr>
          <a:xfrm>
            <a:off x="833437" y="445244"/>
            <a:ext cx="7594600" cy="1522413"/>
          </a:xfrm>
          <a:prstGeom prst="rect">
            <a:avLst/>
          </a:prstGeom>
        </p:spPr>
        <p:txBody>
          <a:bodyPr/>
          <a:lstStyle/>
          <a:p>
            <a:r>
              <a:rPr lang="en-US" sz="3200" b="1" dirty="0">
                <a:solidFill>
                  <a:srgbClr val="0F6CB4"/>
                </a:solidFill>
              </a:rPr>
              <a:t>Thank you for attending! </a:t>
            </a:r>
          </a:p>
        </p:txBody>
      </p:sp>
      <p:sp>
        <p:nvSpPr>
          <p:cNvPr id="5" name="Subtitle 2"/>
          <p:cNvSpPr>
            <a:spLocks noGrp="1"/>
          </p:cNvSpPr>
          <p:nvPr>
            <p:ph type="subTitle" idx="4294967295"/>
          </p:nvPr>
        </p:nvSpPr>
        <p:spPr>
          <a:xfrm>
            <a:off x="1143000" y="1967657"/>
            <a:ext cx="6975475" cy="3178175"/>
          </a:xfrm>
        </p:spPr>
        <p:txBody>
          <a:bodyPr/>
          <a:lstStyle/>
          <a:p>
            <a:pPr marL="0" indent="0">
              <a:buNone/>
            </a:pPr>
            <a:r>
              <a:rPr lang="en-US" sz="2800" dirty="0"/>
              <a:t>Your next action steps— </a:t>
            </a:r>
          </a:p>
          <a:p>
            <a:pPr algn="l"/>
            <a:endParaRPr lang="en-US" sz="2800" dirty="0"/>
          </a:p>
          <a:p>
            <a:pPr marL="457189" indent="-457189">
              <a:buFont typeface="Arial" panose="020B0604020202020204" pitchFamily="34" charset="0"/>
              <a:buChar char="•"/>
            </a:pPr>
            <a:r>
              <a:rPr lang="en-US" sz="2800" dirty="0"/>
              <a:t>Fill out the webinar evaluation form.</a:t>
            </a:r>
          </a:p>
          <a:p>
            <a:pPr marL="457189" indent="-457189">
              <a:buFont typeface="Arial" panose="020B0604020202020204" pitchFamily="34" charset="0"/>
              <a:buChar char="•"/>
            </a:pPr>
            <a:r>
              <a:rPr lang="en-US" sz="2800" dirty="0"/>
              <a:t>Access your personalized certificate of completion. </a:t>
            </a:r>
          </a:p>
        </p:txBody>
      </p:sp>
    </p:spTree>
    <p:extLst>
      <p:ext uri="{BB962C8B-B14F-4D97-AF65-F5344CB8AC3E}">
        <p14:creationId xmlns:p14="http://schemas.microsoft.com/office/powerpoint/2010/main" val="1642977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362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dirty="0">
                <a:solidFill>
                  <a:srgbClr val="0F6CB4"/>
                </a:solidFill>
              </a:rPr>
              <a:t>Question &amp; Answer Session</a:t>
            </a:r>
          </a:p>
        </p:txBody>
      </p:sp>
    </p:spTree>
    <p:extLst>
      <p:ext uri="{BB962C8B-B14F-4D97-AF65-F5344CB8AC3E}">
        <p14:creationId xmlns:p14="http://schemas.microsoft.com/office/powerpoint/2010/main" val="1455114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304800" y="1295400"/>
            <a:ext cx="6172200" cy="4525962"/>
          </a:xfrm>
        </p:spPr>
        <p:txBody>
          <a:bodyPr>
            <a:noAutofit/>
          </a:bodyPr>
          <a:lstStyle/>
          <a:p>
            <a:pPr marL="347663" lvl="0" indent="-347663">
              <a:spcBef>
                <a:spcPts val="0"/>
              </a:spcBef>
              <a:spcAft>
                <a:spcPts val="1200"/>
              </a:spcAft>
              <a:buFont typeface="Arial" panose="020B0604020202020204" pitchFamily="34" charset="0"/>
              <a:buChar char="•"/>
            </a:pPr>
            <a:r>
              <a:rPr lang="en-US" sz="2000" dirty="0"/>
              <a:t>More than 10 million school days are missed each year due to asthma.</a:t>
            </a:r>
          </a:p>
          <a:p>
            <a:pPr marL="347663" lvl="0" indent="-347663">
              <a:spcBef>
                <a:spcPts val="0"/>
              </a:spcBef>
              <a:spcAft>
                <a:spcPts val="1200"/>
              </a:spcAft>
            </a:pPr>
            <a:r>
              <a:rPr lang="en-US" sz="2000" dirty="0"/>
              <a:t>IAQ affects the health, productivity, performance and comfort of students, teachers and staff. </a:t>
            </a:r>
          </a:p>
          <a:p>
            <a:pPr marL="347663" lvl="0" indent="-347663">
              <a:spcBef>
                <a:spcPts val="0"/>
              </a:spcBef>
              <a:spcAft>
                <a:spcPts val="1200"/>
              </a:spcAft>
            </a:pPr>
            <a:r>
              <a:rPr lang="en-US" sz="2000" dirty="0"/>
              <a:t>Poor IAQ in a school building can cause students and staff to suffer adverse health effects, including respiratory infections, asthma and allergies. </a:t>
            </a:r>
          </a:p>
          <a:p>
            <a:pPr marL="347663" indent="-347663">
              <a:spcBef>
                <a:spcPts val="0"/>
              </a:spcBef>
              <a:spcAft>
                <a:spcPts val="1200"/>
              </a:spcAft>
            </a:pPr>
            <a:r>
              <a:rPr lang="en-US" sz="2000" dirty="0"/>
              <a:t>Indoor and outdoor environmental factors—including dust mites, molds, cockroaches, pet dander, secondhand smoke, and poor air quality—can trigger asthma attacks.</a:t>
            </a:r>
          </a:p>
          <a:p>
            <a:pPr marL="0" indent="0">
              <a:buNone/>
            </a:pPr>
            <a:endParaRPr lang="en-US" sz="1800" dirty="0"/>
          </a:p>
          <a:p>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263" y="1676400"/>
            <a:ext cx="2247900" cy="1733550"/>
          </a:xfrm>
          <a:prstGeom prst="rect">
            <a:avLst/>
          </a:prstGeom>
        </p:spPr>
      </p:pic>
      <p:sp>
        <p:nvSpPr>
          <p:cNvPr id="6" name="Rectangle 5"/>
          <p:cNvSpPr/>
          <p:nvPr/>
        </p:nvSpPr>
        <p:spPr>
          <a:xfrm>
            <a:off x="0" y="228600"/>
            <a:ext cx="9144000" cy="707886"/>
          </a:xfrm>
          <a:prstGeom prst="rect">
            <a:avLst/>
          </a:prstGeom>
        </p:spPr>
        <p:txBody>
          <a:bodyPr wrap="square">
            <a:spAutoFit/>
          </a:bodyPr>
          <a:lstStyle/>
          <a:p>
            <a:pPr algn="ctr"/>
            <a:r>
              <a:rPr lang="en-US" sz="4000" b="1" dirty="0">
                <a:solidFill>
                  <a:srgbClr val="0070C0"/>
                </a:solidFill>
              </a:rPr>
              <a:t>Asthma and IAQ in Schools</a:t>
            </a:r>
            <a:endParaRPr lang="en-US" sz="4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2563" y="4149864"/>
            <a:ext cx="2560080" cy="1700352"/>
          </a:xfrm>
          <a:prstGeom prst="rect">
            <a:avLst/>
          </a:prstGeom>
        </p:spPr>
      </p:pic>
    </p:spTree>
    <p:extLst>
      <p:ext uri="{BB962C8B-B14F-4D97-AF65-F5344CB8AC3E}">
        <p14:creationId xmlns:p14="http://schemas.microsoft.com/office/powerpoint/2010/main" val="216456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FrameworkDiscovery-02-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04800" y="381000"/>
            <a:ext cx="3124200" cy="6019800"/>
          </a:xfrm>
          <a:prstGeom prst="rect">
            <a:avLst/>
          </a:prstGeom>
          <a:solidFill>
            <a:srgbClr val="C2DEF0"/>
          </a:solidFill>
          <a:ln w="76200">
            <a:solidFill>
              <a:schemeClr val="bg1"/>
            </a:solidFill>
            <a:miter lim="800000"/>
            <a:headEnd/>
            <a:tailEnd/>
          </a:ln>
          <a:effectLst>
            <a:outerShdw blurRad="127000" dist="38100" dir="2700000" algn="tl" rotWithShape="0">
              <a:srgbClr val="808080">
                <a:alpha val="20000"/>
              </a:srgbClr>
            </a:outerShdw>
          </a:effectLst>
        </p:spPr>
        <p:txBody>
          <a:bodyPr anchor="ctr"/>
          <a:lstStyle/>
          <a:p>
            <a:pPr algn="ctr">
              <a:defRPr/>
            </a:pPr>
            <a:endParaRPr lang="en-US">
              <a:solidFill>
                <a:prstClr val="white"/>
              </a:solidFill>
            </a:endParaRPr>
          </a:p>
        </p:txBody>
      </p:sp>
      <p:sp>
        <p:nvSpPr>
          <p:cNvPr id="7" name="TextBox 6"/>
          <p:cNvSpPr txBox="1"/>
          <p:nvPr/>
        </p:nvSpPr>
        <p:spPr>
          <a:xfrm>
            <a:off x="457200" y="619125"/>
            <a:ext cx="2819400" cy="2200275"/>
          </a:xfrm>
          <a:prstGeom prst="rect">
            <a:avLst/>
          </a:prstGeom>
          <a:noFill/>
        </p:spPr>
        <p:txBody>
          <a:bodyPr>
            <a:spAutoFit/>
          </a:bodyPr>
          <a:lstStyle/>
          <a:p>
            <a:pPr algn="ctr">
              <a:defRPr/>
            </a:pPr>
            <a:r>
              <a:rPr lang="en-US" sz="3200" b="1" dirty="0">
                <a:solidFill>
                  <a:prstClr val="black">
                    <a:lumMod val="75000"/>
                    <a:lumOff val="25000"/>
                  </a:prstClr>
                </a:solidFill>
                <a:latin typeface="Calibri" pitchFamily="34" charset="0"/>
                <a:cs typeface="Calibri" pitchFamily="34" charset="0"/>
              </a:rPr>
              <a:t>The</a:t>
            </a:r>
            <a:r>
              <a:rPr lang="en-US" sz="3200" b="1" i="1" dirty="0">
                <a:solidFill>
                  <a:prstClr val="black">
                    <a:lumMod val="75000"/>
                    <a:lumOff val="25000"/>
                  </a:prstClr>
                </a:solidFill>
                <a:latin typeface="Calibri" pitchFamily="34" charset="0"/>
                <a:cs typeface="Calibri" pitchFamily="34" charset="0"/>
              </a:rPr>
              <a:t> IAQ Tools for Schools </a:t>
            </a:r>
            <a:r>
              <a:rPr lang="en-US" sz="3200" b="1" dirty="0">
                <a:solidFill>
                  <a:prstClr val="black">
                    <a:lumMod val="75000"/>
                    <a:lumOff val="25000"/>
                  </a:prstClr>
                </a:solidFill>
                <a:latin typeface="Calibri" pitchFamily="34" charset="0"/>
                <a:cs typeface="Calibri" pitchFamily="34" charset="0"/>
              </a:rPr>
              <a:t>Guidance</a:t>
            </a:r>
            <a:endParaRPr lang="en-US" sz="2000" dirty="0">
              <a:solidFill>
                <a:prstClr val="black">
                  <a:lumMod val="75000"/>
                  <a:lumOff val="25000"/>
                </a:prstClr>
              </a:solidFill>
              <a:latin typeface="Calibri"/>
            </a:endParaRPr>
          </a:p>
          <a:p>
            <a:pPr marL="236538" indent="-236538">
              <a:spcAft>
                <a:spcPts val="600"/>
              </a:spcAft>
              <a:buFont typeface="Arial" pitchFamily="34" charset="0"/>
              <a:buChar char="•"/>
              <a:defRPr/>
            </a:pPr>
            <a:endParaRPr lang="en-US" dirty="0">
              <a:solidFill>
                <a:prstClr val="black">
                  <a:lumMod val="75000"/>
                  <a:lumOff val="25000"/>
                </a:prstClr>
              </a:solidFill>
              <a:latin typeface="Calibri"/>
            </a:endParaRPr>
          </a:p>
          <a:p>
            <a:pPr>
              <a:defRPr/>
            </a:pPr>
            <a:endParaRPr lang="en-US" dirty="0">
              <a:solidFill>
                <a:prstClr val="black"/>
              </a:solidFill>
              <a:latin typeface="Calibri"/>
            </a:endParaRPr>
          </a:p>
        </p:txBody>
      </p:sp>
      <p:pic>
        <p:nvPicPr>
          <p:cNvPr id="1026" name="Picture 2" descr="C:\Users\Nia.Lindsey\Desktop\actionkit.png"/>
          <p:cNvPicPr>
            <a:picLocks noChangeAspect="1" noChangeArrowheads="1"/>
          </p:cNvPicPr>
          <p:nvPr/>
        </p:nvPicPr>
        <p:blipFill>
          <a:blip r:embed="rId4"/>
          <a:srcRect/>
          <a:stretch>
            <a:fillRect/>
          </a:stretch>
        </p:blipFill>
        <p:spPr bwMode="auto">
          <a:xfrm>
            <a:off x="152400" y="3124200"/>
            <a:ext cx="3429000" cy="3429000"/>
          </a:xfrm>
          <a:prstGeom prst="rect">
            <a:avLst/>
          </a:prstGeom>
          <a:noFill/>
          <a:ln>
            <a:noFill/>
          </a:ln>
          <a:effectLst>
            <a:outerShdw blurRad="50800" dist="38100" dir="2700000" algn="tl" rotWithShape="0">
              <a:srgbClr val="808080">
                <a:alpha val="39998"/>
              </a:srgbClr>
            </a:outerShdw>
          </a:effectLst>
          <a:extLst/>
        </p:spPr>
      </p:pic>
    </p:spTree>
    <p:extLst>
      <p:ext uri="{BB962C8B-B14F-4D97-AF65-F5344CB8AC3E}">
        <p14:creationId xmlns:p14="http://schemas.microsoft.com/office/powerpoint/2010/main" val="125637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0" y="762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2600" dirty="0">
                <a:solidFill>
                  <a:srgbClr val="0070C0"/>
                </a:solidFill>
              </a:rPr>
              <a:t>The Framework for Effective School IAQ Management:</a:t>
            </a:r>
            <a:r>
              <a:rPr lang="en-US" dirty="0">
                <a:solidFill>
                  <a:srgbClr val="0070C0"/>
                </a:solidFill>
              </a:rPr>
              <a:t> </a:t>
            </a:r>
          </a:p>
          <a:p>
            <a:pPr algn="ctr" eaLnBrk="1" hangingPunct="1"/>
            <a:r>
              <a:rPr lang="en-US" sz="2800" b="1" dirty="0">
                <a:solidFill>
                  <a:srgbClr val="0070C0"/>
                </a:solidFill>
              </a:rPr>
              <a:t>Six Key Drivers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964" t="22200" r="4858" b="13315"/>
          <a:stretch/>
        </p:blipFill>
        <p:spPr>
          <a:xfrm>
            <a:off x="228600" y="1066800"/>
            <a:ext cx="8763000" cy="4648200"/>
          </a:xfrm>
          <a:prstGeom prst="rect">
            <a:avLst/>
          </a:prstGeom>
        </p:spPr>
      </p:pic>
    </p:spTree>
    <p:extLst>
      <p:ext uri="{BB962C8B-B14F-4D97-AF65-F5344CB8AC3E}">
        <p14:creationId xmlns:p14="http://schemas.microsoft.com/office/powerpoint/2010/main" val="2744981497"/>
      </p:ext>
    </p:extLst>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mso-contentType ?>
<SharedContentType xmlns="Microsoft.SharePoint.Taxonomy.ContentTypeSync" SourceId="3d0ec70f-4850-419e-ba88-1a2e9ef4e89e" ContentTypeId="0x010100B80CB6684E0D2F408D230F308CBB847F0302" PreviousValue="false"/>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p:properties xmlns:p="http://schemas.microsoft.com/office/2006/metadata/properties" xmlns:xsi="http://www.w3.org/2001/XMLSchema-instance" xmlns:pc="http://schemas.microsoft.com/office/infopath/2007/PartnerControls">
  <documentManagement>
    <WorkLead xmlns="dc75c247-7f53-4913-864a-4160aff1c458">
      <UserInfo>
        <DisplayName/>
        <AccountId xsi:nil="true"/>
        <AccountType/>
      </UserInfo>
    </WorkLead>
    <Managers xmlns="dc75c247-7f53-4913-864a-4160aff1c458">
      <UserInfo>
        <DisplayName/>
        <AccountId xsi:nil="true"/>
        <AccountType/>
      </UserInfo>
    </Managers>
    <Project_x0020_Period_x0020_of_x0020_Performance_x0020_Start_x0020_Date xmlns="dc75c247-7f53-4913-864a-4160aff1c458" xsi:nil="true"/>
    <RetentionExemption xmlns="dc75c247-7f53-4913-864a-4160aff1c458">false</RetentionExemption>
    <PhaseName xmlns="dc75c247-7f53-4913-864a-4160aff1c458">Phase 1</PhaseName>
    <ProjectTOWAName xmlns="dc75c247-7f53-4913-864a-4160aff1c458" xsi:nil="true"/>
    <ProjectTask xmlns="dc75c247-7f53-4913-864a-4160aff1c458">Not in Use</ProjectTask>
    <o862737f445746b494e2139aeb29e646 xmlns="dc75c247-7f53-4913-864a-4160aff1c458">
      <Terms xmlns="http://schemas.microsoft.com/office/infopath/2007/PartnerControls"/>
    </o862737f445746b494e2139aeb29e646>
    <g50616bc87614647a90e999144457760 xmlns="dc75c247-7f53-4913-864a-4160aff1c458">
      <Terms xmlns="http://schemas.microsoft.com/office/infopath/2007/PartnerControls"/>
    </g50616bc87614647a90e999144457760>
    <m5f81a6254e44a55996bb6356c849e0c xmlns="dc75c247-7f53-4913-864a-4160aff1c458">
      <Terms xmlns="http://schemas.microsoft.com/office/infopath/2007/PartnerControls"/>
    </m5f81a6254e44a55996bb6356c849e0c>
    <b5df6f1f3e23409d9f5e1fce19348e51 xmlns="dc75c247-7f53-4913-864a-4160aff1c458">
      <Terms xmlns="http://schemas.microsoft.com/office/infopath/2007/PartnerControls"/>
    </b5df6f1f3e23409d9f5e1fce19348e51>
    <TaxCatchAll xmlns="dc75c247-7f53-4913-864a-4160aff1c458">
      <Value>10</Value>
      <Value>16</Value>
    </TaxCatchAll>
    <Project_x0020_Period_x0020_of_x0020_Performance_x0020_End_x0020_Date xmlns="dc75c247-7f53-4913-864a-4160aff1c458" xsi:nil="true"/>
    <a6be725d576043378de6f214f0e78ee4 xmlns="dc75c247-7f53-4913-864a-4160aff1c458">
      <Terms xmlns="http://schemas.microsoft.com/office/infopath/2007/PartnerControls"/>
    </a6be725d576043378de6f214f0e78ee4>
    <od8879f902fd47c7bc2aee162c9e5240 xmlns="dc75c247-7f53-4913-864a-4160aff1c458">
      <Terms xmlns="http://schemas.microsoft.com/office/infopath/2007/PartnerControls"/>
    </od8879f902fd47c7bc2aee162c9e5240>
    <j996553e0ae54d4984db0606efb6351c xmlns="dc75c247-7f53-4913-864a-4160aff1c458">
      <Terms xmlns="http://schemas.microsoft.com/office/infopath/2007/PartnerControls"/>
    </j996553e0ae54d4984db0606efb6351c>
    <TaxKeywordTaxHTField xmlns="dc75c247-7f53-4913-864a-4160aff1c458">
      <Terms xmlns="http://schemas.microsoft.com/office/infopath/2007/PartnerControls">
        <TermInfo xmlns="http://schemas.microsoft.com/office/infopath/2007/PartnerControls">
          <TermName xmlns="http://schemas.microsoft.com/office/infopath/2007/PartnerControls">deliverable to prime</TermName>
          <TermId xmlns="http://schemas.microsoft.com/office/infopath/2007/PartnerControls">b6edb7fa-82c4-43a8-a923-4bc098f29c17</TermId>
        </TermInfo>
        <TermInfo xmlns="http://schemas.microsoft.com/office/infopath/2007/PartnerControls">
          <TermName xmlns="http://schemas.microsoft.com/office/infopath/2007/PartnerControls">deliverable</TermName>
          <TermId xmlns="http://schemas.microsoft.com/office/infopath/2007/PartnerControls">e7a1d2d3-c815-4143-8b07-724a5a2cd9ca</TermId>
        </TermInfo>
      </Terms>
    </TaxKeywordTaxHTField>
    <if0a8aeaad58489cbaf27eea2233913d xmlns="dc75c247-7f53-4913-864a-4160aff1c458">
      <Terms xmlns="http://schemas.microsoft.com/office/infopath/2007/PartnerControls"/>
    </if0a8aeaad58489cbaf27eea2233913d>
    <ContractName xmlns="dc75c247-7f53-4913-864a-4160aff1c458">5275</ContractName>
    <ContractNumber xmlns="dc75c247-7f53-4913-864a-4160aff1c458" xsi:nil="true"/>
    <a6d0b0f5ac9d4fa8b2e660c59fbea416 xmlns="dc75c247-7f53-4913-864a-4160aff1c458">
      <Terms xmlns="http://schemas.microsoft.com/office/infopath/2007/PartnerControls"/>
    </a6d0b0f5ac9d4fa8b2e660c59fbea416>
    <ProjectOwner_PrincipalInvestigator xmlns="dc75c247-7f53-4913-864a-4160aff1c458">
      <UserInfo>
        <DisplayName/>
        <AccountId xsi:nil="true"/>
        <AccountType/>
      </UserInfo>
    </ProjectOwner_PrincipalInvestigator>
    <ContractCostPointNumber xmlns="dc75c247-7f53-4913-864a-4160aff1c458" xsi:nil="true"/>
    <ProgramName xmlns="dc75c247-7f53-4913-864a-4160aff1c458">Not in Use</ProgramName>
    <f579045f93c34d4baadb74be2d3a98b1 xmlns="dc75c247-7f53-4913-864a-4160aff1c458">
      <Terms xmlns="http://schemas.microsoft.com/office/infopath/2007/PartnerControls"/>
    </f579045f93c34d4baadb74be2d3a98b1>
    <ProjectName xmlns="dc75c247-7f53-4913-864a-4160aff1c458">V-7 – Healthy School Environments Initiative Support</ProjectName>
  </documentManagement>
</p:properties>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mso-contentType ?>
<FormTemplates xmlns="http://schemas.microsoft.com/sharepoint/v3/contenttype/forms">
  <Display>DocumentLibraryForm</Display>
  <Edit>DocumentLibraryForm</Edit>
  <New>DocumentLibraryForm</New>
</FormTemplates>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ct:contentTypeSchema xmlns:ct="http://schemas.microsoft.com/office/2006/metadata/contentType" xmlns:ma="http://schemas.microsoft.com/office/2006/metadata/properties/metaAttributes" ct:_="" ma:_="" ma:contentTypeName="Technical Document" ma:contentTypeID="0x010100B80CB6684E0D2F408D230F308CBB847F030200E715B6E330FF214B95C030E04D08231E" ma:contentTypeVersion="55" ma:contentTypeDescription="" ma:contentTypeScope="" ma:versionID="b4689f0018ca6ff16652eebd4176a524">
  <xsd:schema xmlns:xsd="http://www.w3.org/2001/XMLSchema" xmlns:xs="http://www.w3.org/2001/XMLSchema" xmlns:p="http://schemas.microsoft.com/office/2006/metadata/properties" xmlns:ns2="dc75c247-7f53-4913-864a-4160aff1c458" targetNamespace="http://schemas.microsoft.com/office/2006/metadata/properties" ma:root="true" ma:fieldsID="9451cca98bbf12c953071015db9a458a" ns2:_="">
    <xsd:import namespace="dc75c247-7f53-4913-864a-4160aff1c458"/>
    <xsd:element name="properties">
      <xsd:complexType>
        <xsd:sequence>
          <xsd:element name="documentManagement">
            <xsd:complexType>
              <xsd:all>
                <xsd:element ref="ns2:PhaseName" minOccurs="0"/>
                <xsd:element ref="ns2:ProjectName" minOccurs="0"/>
                <xsd:element ref="ns2:ProjectOwner_PrincipalInvestigator" minOccurs="0"/>
                <xsd:element ref="ns2:Managers" minOccurs="0"/>
                <xsd:element ref="ns2:Project_x0020_Period_x0020_of_x0020_Performance_x0020_Start_x0020_Date" minOccurs="0"/>
                <xsd:element ref="ns2:Project_x0020_Period_x0020_of_x0020_Performance_x0020_End_x0020_Date" minOccurs="0"/>
                <xsd:element ref="ns2:ProjectTOWAName" minOccurs="0"/>
                <xsd:element ref="ns2:ContractName" minOccurs="0"/>
                <xsd:element ref="ns2:ContractNumber" minOccurs="0"/>
                <xsd:element ref="ns2:ContractCostPointNumber" minOccurs="0"/>
                <xsd:element ref="ns2:ProjectTask" minOccurs="0"/>
                <xsd:element ref="ns2:ProgramName" minOccurs="0"/>
                <xsd:element ref="ns2:WorkLead" minOccurs="0"/>
                <xsd:element ref="ns2:RetentionExemption" minOccurs="0"/>
                <xsd:element ref="ns2:a6be725d576043378de6f214f0e78ee4" minOccurs="0"/>
                <xsd:element ref="ns2:od8879f902fd47c7bc2aee162c9e5240" minOccurs="0"/>
                <xsd:element ref="ns2:j996553e0ae54d4984db0606efb6351c" minOccurs="0"/>
                <xsd:element ref="ns2:if0a8aeaad58489cbaf27eea2233913d" minOccurs="0"/>
                <xsd:element ref="ns2:f579045f93c34d4baadb74be2d3a98b1" minOccurs="0"/>
                <xsd:element ref="ns2:m5f81a6254e44a55996bb6356c849e0c" minOccurs="0"/>
                <xsd:element ref="ns2:TaxKeywordTaxHTField" minOccurs="0"/>
                <xsd:element ref="ns2:o862737f445746b494e2139aeb29e646" minOccurs="0"/>
                <xsd:element ref="ns2:g50616bc87614647a90e999144457760" minOccurs="0"/>
                <xsd:element ref="ns2:a6d0b0f5ac9d4fa8b2e660c59fbea416" minOccurs="0"/>
                <xsd:element ref="ns2:TaxCatchAll" minOccurs="0"/>
                <xsd:element ref="ns2:TaxCatchAllLabel" minOccurs="0"/>
                <xsd:element ref="ns2:b5df6f1f3e23409d9f5e1fce19348e5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75c247-7f53-4913-864a-4160aff1c458" elementFormDefault="qualified">
    <xsd:import namespace="http://schemas.microsoft.com/office/2006/documentManagement/types"/>
    <xsd:import namespace="http://schemas.microsoft.com/office/infopath/2007/PartnerControls"/>
    <xsd:element name="PhaseName" ma:index="1" nillable="true" ma:displayName="Phase Name" ma:default="OY1" ma:internalName="PhaseName">
      <xsd:simpleType>
        <xsd:restriction base="dms:Text">
          <xsd:maxLength value="255"/>
        </xsd:restriction>
      </xsd:simpleType>
    </xsd:element>
    <xsd:element name="ProjectName" ma:index="2" nillable="true" ma:displayName="Project Name" ma:default="V-7 – Healthy School Environments Initiative Support" ma:internalName="ProjectName">
      <xsd:simpleType>
        <xsd:restriction base="dms:Text">
          <xsd:maxLength value="255"/>
        </xsd:restriction>
      </xsd:simpleType>
    </xsd:element>
    <xsd:element name="ProjectOwner_PrincipalInvestigator" ma:index="4" nillable="true" ma:displayName="Project Owner(s)/Principal Investigator(s)" ma:default="" ma:list="UserInfo" ma:SearchPeopleOnly="false" ma:SharePointGroup="0" ma:internalName="ProjectOwner_PrincipalInvestiga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nagers" ma:index="5" nillable="true" ma:displayName="Project Manager(s)" ma:default="" ma:description="Users or Groups that will be the Project Managers for this Project." ma:list="UserInfo" ma:SearchPeopleOnly="false" ma:SharePointGroup="0" ma:internalName="Manage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_x0020_Period_x0020_of_x0020_Performance_x0020_Start_x0020_Date" ma:index="6" nillable="true" ma:displayName="Project Period of Performance Start Date" ma:default="" ma:format="DateOnly" ma:internalName="Project_x0020_Period_x0020_of_x0020_Performance_x0020_Start_x0020_Date">
      <xsd:simpleType>
        <xsd:restriction base="dms:DateTime"/>
      </xsd:simpleType>
    </xsd:element>
    <xsd:element name="Project_x0020_Period_x0020_of_x0020_Performance_x0020_End_x0020_Date" ma:index="7" nillable="true" ma:displayName="Project Period of Performance End Date" ma:default="" ma:format="DateOnly" ma:internalName="Project_x0020_Period_x0020_of_x0020_Performance_x0020_End_x0020_Date">
      <xsd:simpleType>
        <xsd:restriction base="dms:DateTime"/>
      </xsd:simpleType>
    </xsd:element>
    <xsd:element name="ProjectTOWAName" ma:index="11" nillable="true" ma:displayName="Project Cost Point Name" ma:default="" ma:internalName="ProjectTOWAName">
      <xsd:simpleType>
        <xsd:restriction base="dms:Text">
          <xsd:maxLength value="255"/>
        </xsd:restriction>
      </xsd:simpleType>
    </xsd:element>
    <xsd:element name="ContractName" ma:index="12" nillable="true" ma:displayName="Contract Name" ma:default="5275" ma:internalName="ContractName">
      <xsd:simpleType>
        <xsd:restriction base="dms:Text">
          <xsd:maxLength value="255"/>
        </xsd:restriction>
      </xsd:simpleType>
    </xsd:element>
    <xsd:element name="ContractNumber" ma:index="13" nillable="true" ma:displayName="Contract Number" ma:default="" ma:internalName="ContractNumber">
      <xsd:simpleType>
        <xsd:restriction base="dms:Text">
          <xsd:maxLength value="255"/>
        </xsd:restriction>
      </xsd:simpleType>
    </xsd:element>
    <xsd:element name="ContractCostPointNumber" ma:index="14" nillable="true" ma:displayName="Contract CostPoint Number" ma:default="" ma:internalName="ContractCostPointNumber">
      <xsd:simpleType>
        <xsd:restriction base="dms:Text">
          <xsd:maxLength value="255"/>
        </xsd:restriction>
      </xsd:simpleType>
    </xsd:element>
    <xsd:element name="ProjectTask" ma:index="18" nillable="true" ma:displayName="Project Task" ma:default="Not in Use" ma:format="Dropdown" ma:indexed="true" ma:internalName="ProjectTask">
      <xsd:simpleType>
        <xsd:restriction base="dms:Choice">
          <xsd:enumeration value="Not in Use"/>
          <xsd:enumeration value="Task 1"/>
          <xsd:enumeration value="Task 2"/>
          <xsd:enumeration value="Task 3"/>
          <xsd:enumeration value="Task 4"/>
          <xsd:enumeration value="Task 5"/>
          <xsd:enumeration value="Task 6"/>
          <xsd:enumeration value="Task 7"/>
          <xsd:enumeration value="Task 8"/>
          <xsd:enumeration value="Task 9"/>
          <xsd:enumeration value="Task 10"/>
        </xsd:restriction>
      </xsd:simpleType>
    </xsd:element>
    <xsd:element name="ProgramName" ma:index="20" nillable="true" ma:displayName="Program Name" ma:default="Not in Use" ma:format="Dropdown" ma:internalName="ProgramName">
      <xsd:simpleType>
        <xsd:restriction base="dms:Choice">
          <xsd:enumeration value="Not in Use"/>
          <xsd:enumeration value="Program 1"/>
          <xsd:enumeration value="Program 2"/>
        </xsd:restriction>
      </xsd:simpleType>
    </xsd:element>
    <xsd:element name="WorkLead" ma:index="21" nillable="true" ma:displayName="Work Lead" ma:list="UserInfo" ma:SearchPeopleOnly="false" ma:SharePointGroup="0" ma:internalName="WorkLea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tentionExemption" ma:index="22" nillable="true" ma:displayName="Retention Exemption" ma:default="false" ma:description="Does this item is exempt to retention policies?" ma:format="Dropdown" ma:internalName="RetentionExemption">
      <xsd:simpleType>
        <xsd:restriction base="dms:Choice">
          <xsd:enumeration value="true"/>
          <xsd:enumeration value="false"/>
        </xsd:restriction>
      </xsd:simpleType>
    </xsd:element>
    <xsd:element name="a6be725d576043378de6f214f0e78ee4" ma:index="27" nillable="true" ma:taxonomy="true" ma:internalName="a6be725d576043378de6f214f0e78ee4" ma:taxonomyFieldName="ProjectClients" ma:displayName="Project Client(s)" ma:default="" ma:fieldId="{a6be725d-5760-4337-8de6-f214f0e78ee4}" ma:taxonomyMulti="true" ma:sspId="3d0ec70f-4850-419e-ba88-1a2e9ef4e89e" ma:termSetId="44d4987f-3adc-455a-8868-f708304dd18a" ma:anchorId="00000000-0000-0000-0000-000000000000" ma:open="false" ma:isKeyword="false">
      <xsd:complexType>
        <xsd:sequence>
          <xsd:element ref="pc:Terms" minOccurs="0" maxOccurs="1"/>
        </xsd:sequence>
      </xsd:complexType>
    </xsd:element>
    <xsd:element name="od8879f902fd47c7bc2aee162c9e5240" ma:index="28" nillable="true" ma:taxonomy="true" ma:internalName="od8879f902fd47c7bc2aee162c9e5240" ma:taxonomyFieldName="Locations" ma:displayName="Location(s)" ma:default="" ma:fieldId="{8d8879f9-02fd-47c7-bc2a-ee162c9e5240}" ma:taxonomyMulti="true" ma:sspId="3d0ec70f-4850-419e-ba88-1a2e9ef4e89e" ma:termSetId="854112e3-27c0-4f0c-944e-8c1118097f96" ma:anchorId="00000000-0000-0000-0000-000000000000" ma:open="false" ma:isKeyword="false">
      <xsd:complexType>
        <xsd:sequence>
          <xsd:element ref="pc:Terms" minOccurs="0" maxOccurs="1"/>
        </xsd:sequence>
      </xsd:complexType>
    </xsd:element>
    <xsd:element name="j996553e0ae54d4984db0606efb6351c" ma:index="29" nillable="true" ma:taxonomy="true" ma:internalName="j996553e0ae54d4984db0606efb6351c" ma:taxonomyFieldName="ProjectServiceSectors" ma:displayName="Project Service Sector(s)" ma:default="" ma:fieldId="{3996553e-0ae5-4d49-84db-0606efb6351c}" ma:taxonomyMulti="true" ma:sspId="3d0ec70f-4850-419e-ba88-1a2e9ef4e89e" ma:termSetId="cf4f7acd-60cb-4231-b591-055b3c5379d9" ma:anchorId="00000000-0000-0000-0000-000000000000" ma:open="false" ma:isKeyword="false">
      <xsd:complexType>
        <xsd:sequence>
          <xsd:element ref="pc:Terms" minOccurs="0" maxOccurs="1"/>
        </xsd:sequence>
      </xsd:complexType>
    </xsd:element>
    <xsd:element name="if0a8aeaad58489cbaf27eea2233913d" ma:index="32" nillable="true" ma:taxonomy="true" ma:internalName="if0a8aeaad58489cbaf27eea2233913d" ma:taxonomyFieldName="ProjectLocations" ma:displayName="Project Location(s)" ma:default="" ma:fieldId="{2f0a8aea-ad58-489c-baf2-7eea2233913d}" ma:taxonomyMulti="true" ma:sspId="3d0ec70f-4850-419e-ba88-1a2e9ef4e89e" ma:termSetId="854112e3-27c0-4f0c-944e-8c1118097f96" ma:anchorId="00000000-0000-0000-0000-000000000000" ma:open="false" ma:isKeyword="false">
      <xsd:complexType>
        <xsd:sequence>
          <xsd:element ref="pc:Terms" minOccurs="0" maxOccurs="1"/>
        </xsd:sequence>
      </xsd:complexType>
    </xsd:element>
    <xsd:element name="f579045f93c34d4baadb74be2d3a98b1" ma:index="34" nillable="true" ma:taxonomy="true" ma:internalName="f579045f93c34d4baadb74be2d3a98b1" ma:taxonomyFieldName="ProjectSubjectAreas" ma:displayName="Project Subject Area(s)" ma:default="" ma:fieldId="{f579045f-93c3-4d4b-aadb-74be2d3a98b1}" ma:taxonomyMulti="true" ma:sspId="3d0ec70f-4850-419e-ba88-1a2e9ef4e89e" ma:termSetId="f080a943-eb78-43ab-9400-12a16134994c" ma:anchorId="00000000-0000-0000-0000-000000000000" ma:open="false" ma:isKeyword="false">
      <xsd:complexType>
        <xsd:sequence>
          <xsd:element ref="pc:Terms" minOccurs="0" maxOccurs="1"/>
        </xsd:sequence>
      </xsd:complexType>
    </xsd:element>
    <xsd:element name="m5f81a6254e44a55996bb6356c849e0c" ma:index="35" nillable="true" ma:taxonomy="true" ma:internalName="m5f81a6254e44a55996bb6356c849e0c" ma:taxonomyFieldName="WorkType" ma:displayName="Work Type" ma:indexed="true" ma:default="" ma:fieldId="{65f81a62-54e4-4a55-996b-b6356c849e0c}" ma:sspId="3d0ec70f-4850-419e-ba88-1a2e9ef4e89e" ma:termSetId="71bc965d-f6c0-4fc0-acc6-7dbe60bc6319" ma:anchorId="00000000-0000-0000-0000-000000000000" ma:open="false" ma:isKeyword="false">
      <xsd:complexType>
        <xsd:sequence>
          <xsd:element ref="pc:Terms" minOccurs="0" maxOccurs="1"/>
        </xsd:sequence>
      </xsd:complexType>
    </xsd:element>
    <xsd:element name="TaxKeywordTaxHTField" ma:index="38" nillable="true" ma:taxonomy="true" ma:internalName="TaxKeywordTaxHTField" ma:taxonomyFieldName="TaxKeyword" ma:displayName="Enterprise Keywords" ma:fieldId="{23f27201-bee3-471e-b2e7-b64fd8b7ca38}" ma:taxonomyMulti="true" ma:sspId="3d0ec70f-4850-419e-ba88-1a2e9ef4e89e" ma:termSetId="00000000-0000-0000-0000-000000000000" ma:anchorId="00000000-0000-0000-0000-000000000000" ma:open="true" ma:isKeyword="true">
      <xsd:complexType>
        <xsd:sequence>
          <xsd:element ref="pc:Terms" minOccurs="0" maxOccurs="1"/>
        </xsd:sequence>
      </xsd:complexType>
    </xsd:element>
    <xsd:element name="o862737f445746b494e2139aeb29e646" ma:index="39" nillable="true" ma:taxonomy="true" ma:internalName="o862737f445746b494e2139aeb29e646" ma:taxonomyFieldName="ContractClients" ma:displayName="Contract Client(s)" ma:default="" ma:fieldId="{8862737f-4457-46b4-94e2-139aeb29e646}" ma:taxonomyMulti="true" ma:sspId="3d0ec70f-4850-419e-ba88-1a2e9ef4e89e" ma:termSetId="44d4987f-3adc-455a-8868-f708304dd18a" ma:anchorId="00000000-0000-0000-0000-000000000000" ma:open="false" ma:isKeyword="false">
      <xsd:complexType>
        <xsd:sequence>
          <xsd:element ref="pc:Terms" minOccurs="0" maxOccurs="1"/>
        </xsd:sequence>
      </xsd:complexType>
    </xsd:element>
    <xsd:element name="g50616bc87614647a90e999144457760" ma:index="40" nillable="true" ma:taxonomy="true" ma:internalName="g50616bc87614647a90e999144457760" ma:taxonomyFieldName="AreaOfExpertise" ma:displayName="Area of Expertise" ma:default="" ma:fieldId="{050616bc-8761-4647-a90e-999144457760}" ma:sspId="3d0ec70f-4850-419e-ba88-1a2e9ef4e89e" ma:termSetId="feb27233-c7ec-44e4-a9ed-cbe7bef49228" ma:anchorId="00000000-0000-0000-0000-000000000000" ma:open="false" ma:isKeyword="false">
      <xsd:complexType>
        <xsd:sequence>
          <xsd:element ref="pc:Terms" minOccurs="0" maxOccurs="1"/>
        </xsd:sequence>
      </xsd:complexType>
    </xsd:element>
    <xsd:element name="a6d0b0f5ac9d4fa8b2e660c59fbea416" ma:index="41" nillable="true" ma:taxonomy="true" ma:internalName="a6d0b0f5ac9d4fa8b2e660c59fbea416" ma:taxonomyFieldName="ContractDivisions" ma:displayName="Contract Division(s)" ma:default="" ma:fieldId="{a6d0b0f5-ac9d-4fa8-b2e6-60c59fbea416}" ma:taxonomyMulti="true" ma:sspId="3d0ec70f-4850-419e-ba88-1a2e9ef4e89e" ma:termSetId="6c598dca-fe5d-4256-b9f9-32eb57bf3049" ma:anchorId="00000000-0000-0000-0000-000000000000" ma:open="false" ma:isKeyword="false">
      <xsd:complexType>
        <xsd:sequence>
          <xsd:element ref="pc:Terms" minOccurs="0" maxOccurs="1"/>
        </xsd:sequence>
      </xsd:complexType>
    </xsd:element>
    <xsd:element name="TaxCatchAll" ma:index="42" nillable="true" ma:displayName="Taxonomy Catch All Column" ma:hidden="true" ma:list="{0dcd49f8-0bf8-4c4e-8576-755333c1339d}" ma:internalName="TaxCatchAll" ma:showField="CatchAllData" ma:web="4a47f594-dbd6-49ba-864a-4cc9ed3ccd42">
      <xsd:complexType>
        <xsd:complexContent>
          <xsd:extension base="dms:MultiChoiceLookup">
            <xsd:sequence>
              <xsd:element name="Value" type="dms:Lookup" maxOccurs="unbounded" minOccurs="0" nillable="true"/>
            </xsd:sequence>
          </xsd:extension>
        </xsd:complexContent>
      </xsd:complexType>
    </xsd:element>
    <xsd:element name="TaxCatchAllLabel" ma:index="43" nillable="true" ma:displayName="Taxonomy Catch All Column1" ma:hidden="true" ma:list="{0dcd49f8-0bf8-4c4e-8576-755333c1339d}" ma:internalName="TaxCatchAllLabel" ma:readOnly="true" ma:showField="CatchAllDataLabel" ma:web="4a47f594-dbd6-49ba-864a-4cc9ed3ccd42">
      <xsd:complexType>
        <xsd:complexContent>
          <xsd:extension base="dms:MultiChoiceLookup">
            <xsd:sequence>
              <xsd:element name="Value" type="dms:Lookup" maxOccurs="unbounded" minOccurs="0" nillable="true"/>
            </xsd:sequence>
          </xsd:extension>
        </xsd:complexContent>
      </xsd:complexType>
    </xsd:element>
    <xsd:element name="b5df6f1f3e23409d9f5e1fce19348e51" ma:index="45" nillable="true" ma:taxonomy="true" ma:internalName="b5df6f1f3e23409d9f5e1fce19348e51" ma:taxonomyFieldName="ServiceSectors" ma:displayName="Service Sector(s)" ma:default="" ma:fieldId="{b5df6f1f-3e23-409d-9f5e-1fce19348e51}" ma:taxonomyMulti="true" ma:sspId="3d0ec70f-4850-419e-ba88-1a2e9ef4e89e" ma:termSetId="cf4f7acd-60cb-4231-b591-055b3c5379d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7"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D4413C5-8C93-4412-8DB8-C00D2C592209}">
  <ds:schemaRefs>
    <ds:schemaRef ds:uri="ESRI.ArcGIS.Mapping.OfficeIntegration.PowerPointInfo"/>
  </ds:schemaRefs>
</ds:datastoreItem>
</file>

<file path=customXml/itemProps10.xml><?xml version="1.0" encoding="utf-8"?>
<ds:datastoreItem xmlns:ds="http://schemas.openxmlformats.org/officeDocument/2006/customXml" ds:itemID="{B4AF657F-04BD-4D94-BDE6-D8D0B8141515}">
  <ds:schemaRefs>
    <ds:schemaRef ds:uri="ESRI.ArcGIS.Mapping.OfficeIntegration.PowerPointInfo"/>
  </ds:schemaRefs>
</ds:datastoreItem>
</file>

<file path=customXml/itemProps11.xml><?xml version="1.0" encoding="utf-8"?>
<ds:datastoreItem xmlns:ds="http://schemas.openxmlformats.org/officeDocument/2006/customXml" ds:itemID="{3554870A-1B5A-4C31-B870-8D11541A9ADD}">
  <ds:schemaRefs>
    <ds:schemaRef ds:uri="ESRI.ArcGIS.Mapping.OfficeIntegration.PowerPointInfo"/>
  </ds:schemaRefs>
</ds:datastoreItem>
</file>

<file path=customXml/itemProps12.xml><?xml version="1.0" encoding="utf-8"?>
<ds:datastoreItem xmlns:ds="http://schemas.openxmlformats.org/officeDocument/2006/customXml" ds:itemID="{EE6DD45F-EE9E-4F8D-B3B7-E41F34874929}">
  <ds:schemaRefs>
    <ds:schemaRef ds:uri="ESRI.ArcGIS.Mapping.OfficeIntegration.PowerPointInfo"/>
  </ds:schemaRefs>
</ds:datastoreItem>
</file>

<file path=customXml/itemProps13.xml><?xml version="1.0" encoding="utf-8"?>
<ds:datastoreItem xmlns:ds="http://schemas.openxmlformats.org/officeDocument/2006/customXml" ds:itemID="{AE750200-601E-4CC5-883D-722784245F05}">
  <ds:schemaRefs>
    <ds:schemaRef ds:uri="ESRI.ArcGIS.Mapping.OfficeIntegration.PowerPointInfo"/>
  </ds:schemaRefs>
</ds:datastoreItem>
</file>

<file path=customXml/itemProps14.xml><?xml version="1.0" encoding="utf-8"?>
<ds:datastoreItem xmlns:ds="http://schemas.openxmlformats.org/officeDocument/2006/customXml" ds:itemID="{C9C0995D-1414-41FF-8C77-CFDF947424EE}">
  <ds:schemaRefs>
    <ds:schemaRef ds:uri="ESRI.ArcGIS.Mapping.OfficeIntegration.PowerPointInfo"/>
  </ds:schemaRefs>
</ds:datastoreItem>
</file>

<file path=customXml/itemProps15.xml><?xml version="1.0" encoding="utf-8"?>
<ds:datastoreItem xmlns:ds="http://schemas.openxmlformats.org/officeDocument/2006/customXml" ds:itemID="{7D81FDB7-824E-46C7-9833-E8CA5B050ED8}">
  <ds:schemaRefs>
    <ds:schemaRef ds:uri="ESRI.ArcGIS.Mapping.OfficeIntegration.PowerPointInfo"/>
  </ds:schemaRefs>
</ds:datastoreItem>
</file>

<file path=customXml/itemProps16.xml><?xml version="1.0" encoding="utf-8"?>
<ds:datastoreItem xmlns:ds="http://schemas.openxmlformats.org/officeDocument/2006/customXml" ds:itemID="{8AC5902F-B5D1-40A6-AF27-788118F55123}">
  <ds:schemaRefs>
    <ds:schemaRef ds:uri="ESRI.ArcGIS.Mapping.OfficeIntegration.PowerPointInfo"/>
  </ds:schemaRefs>
</ds:datastoreItem>
</file>

<file path=customXml/itemProps17.xml><?xml version="1.0" encoding="utf-8"?>
<ds:datastoreItem xmlns:ds="http://schemas.openxmlformats.org/officeDocument/2006/customXml" ds:itemID="{EFDCBE32-D3F1-4DB7-89CE-F541977E9BED}">
  <ds:schemaRefs>
    <ds:schemaRef ds:uri="ESRI.ArcGIS.Mapping.OfficeIntegration.PowerPointInfo"/>
  </ds:schemaRefs>
</ds:datastoreItem>
</file>

<file path=customXml/itemProps18.xml><?xml version="1.0" encoding="utf-8"?>
<ds:datastoreItem xmlns:ds="http://schemas.openxmlformats.org/officeDocument/2006/customXml" ds:itemID="{388E2555-2BA4-4425-807E-95ADB6C47E4A}">
  <ds:schemaRefs>
    <ds:schemaRef ds:uri="ESRI.ArcGIS.Mapping.OfficeIntegration.PowerPointInfo"/>
  </ds:schemaRefs>
</ds:datastoreItem>
</file>

<file path=customXml/itemProps19.xml><?xml version="1.0" encoding="utf-8"?>
<ds:datastoreItem xmlns:ds="http://schemas.openxmlformats.org/officeDocument/2006/customXml" ds:itemID="{FBCF5797-E7A8-4F36-8D6A-B82EF779EC86}">
  <ds:schemaRefs>
    <ds:schemaRef ds:uri="ESRI.ArcGIS.Mapping.OfficeIntegration.PowerPointInfo"/>
  </ds:schemaRefs>
</ds:datastoreItem>
</file>

<file path=customXml/itemProps2.xml><?xml version="1.0" encoding="utf-8"?>
<ds:datastoreItem xmlns:ds="http://schemas.openxmlformats.org/officeDocument/2006/customXml" ds:itemID="{049C2590-0D9F-4722-A6CE-0A6CFA8B61B2}">
  <ds:schemaRefs>
    <ds:schemaRef ds:uri="ESRI.ArcGIS.Mapping.OfficeIntegration.PowerPointInfo"/>
  </ds:schemaRefs>
</ds:datastoreItem>
</file>

<file path=customXml/itemProps20.xml><?xml version="1.0" encoding="utf-8"?>
<ds:datastoreItem xmlns:ds="http://schemas.openxmlformats.org/officeDocument/2006/customXml" ds:itemID="{2B2FED2D-6508-4EB3-9D60-FE26673B0A06}">
  <ds:schemaRefs>
    <ds:schemaRef ds:uri="ESRI.ArcGIS.Mapping.OfficeIntegration.PowerPointInfo"/>
  </ds:schemaRefs>
</ds:datastoreItem>
</file>

<file path=customXml/itemProps21.xml><?xml version="1.0" encoding="utf-8"?>
<ds:datastoreItem xmlns:ds="http://schemas.openxmlformats.org/officeDocument/2006/customXml" ds:itemID="{A8CB4868-A32E-4865-AB9A-AFBA36885745}">
  <ds:schemaRefs>
    <ds:schemaRef ds:uri="ESRI.ArcGIS.Mapping.OfficeIntegration.PowerPointInfo"/>
  </ds:schemaRefs>
</ds:datastoreItem>
</file>

<file path=customXml/itemProps22.xml><?xml version="1.0" encoding="utf-8"?>
<ds:datastoreItem xmlns:ds="http://schemas.openxmlformats.org/officeDocument/2006/customXml" ds:itemID="{187C49F8-FAFD-4D95-AB5C-10DD9578C830}">
  <ds:schemaRefs>
    <ds:schemaRef ds:uri="Microsoft.SharePoint.Taxonomy.ContentTypeSync"/>
  </ds:schemaRefs>
</ds:datastoreItem>
</file>

<file path=customXml/itemProps23.xml><?xml version="1.0" encoding="utf-8"?>
<ds:datastoreItem xmlns:ds="http://schemas.openxmlformats.org/officeDocument/2006/customXml" ds:itemID="{FC176A63-FE11-41A9-AD1F-A5825EF606B8}">
  <ds:schemaRefs>
    <ds:schemaRef ds:uri="ESRI.ArcGIS.Mapping.OfficeIntegration.PowerPointInfo"/>
  </ds:schemaRefs>
</ds:datastoreItem>
</file>

<file path=customXml/itemProps24.xml><?xml version="1.0" encoding="utf-8"?>
<ds:datastoreItem xmlns:ds="http://schemas.openxmlformats.org/officeDocument/2006/customXml" ds:itemID="{4FE4C4D2-54F0-447C-B5BC-64812C96D40B}">
  <ds:schemaRefs>
    <ds:schemaRef ds:uri="ESRI.ArcGIS.Mapping.OfficeIntegration.PowerPointInfo"/>
  </ds:schemaRefs>
</ds:datastoreItem>
</file>

<file path=customXml/itemProps25.xml><?xml version="1.0" encoding="utf-8"?>
<ds:datastoreItem xmlns:ds="http://schemas.openxmlformats.org/officeDocument/2006/customXml" ds:itemID="{4D22EE38-6694-4B99-90B6-AC2FA4529EE5}">
  <ds:schemaRefs>
    <ds:schemaRef ds:uri="ESRI.ArcGIS.Mapping.OfficeIntegration.PowerPointInfo"/>
  </ds:schemaRefs>
</ds:datastoreItem>
</file>

<file path=customXml/itemProps26.xml><?xml version="1.0" encoding="utf-8"?>
<ds:datastoreItem xmlns:ds="http://schemas.openxmlformats.org/officeDocument/2006/customXml" ds:itemID="{4F2404C8-0C83-422F-AF7B-45AB1F4FC8E0}">
  <ds:schemaRefs>
    <ds:schemaRef ds:uri="ESRI.ArcGIS.Mapping.OfficeIntegration.PowerPointInfo"/>
  </ds:schemaRefs>
</ds:datastoreItem>
</file>

<file path=customXml/itemProps27.xml><?xml version="1.0" encoding="utf-8"?>
<ds:datastoreItem xmlns:ds="http://schemas.openxmlformats.org/officeDocument/2006/customXml" ds:itemID="{B78E338B-B40E-44F1-A166-7402B561342B}">
  <ds:schemaRefs>
    <ds:schemaRef ds:uri="ESRI.ArcGIS.Mapping.OfficeIntegration.PowerPointInfo"/>
  </ds:schemaRefs>
</ds:datastoreItem>
</file>

<file path=customXml/itemProps28.xml><?xml version="1.0" encoding="utf-8"?>
<ds:datastoreItem xmlns:ds="http://schemas.openxmlformats.org/officeDocument/2006/customXml" ds:itemID="{B9C1E88B-81B0-4199-BB5A-6494AB81C043}">
  <ds:schemaRefs>
    <ds:schemaRef ds:uri="ESRI.ArcGIS.Mapping.OfficeIntegration.PowerPointInfo"/>
  </ds:schemaRefs>
</ds:datastoreItem>
</file>

<file path=customXml/itemProps29.xml><?xml version="1.0" encoding="utf-8"?>
<ds:datastoreItem xmlns:ds="http://schemas.openxmlformats.org/officeDocument/2006/customXml" ds:itemID="{52D47D41-13EF-4EE2-98D9-6C64834EF340}">
  <ds:schemaRefs>
    <ds:schemaRef ds:uri="ESRI.ArcGIS.Mapping.OfficeIntegration.PowerPointInfo"/>
  </ds:schemaRefs>
</ds:datastoreItem>
</file>

<file path=customXml/itemProps3.xml><?xml version="1.0" encoding="utf-8"?>
<ds:datastoreItem xmlns:ds="http://schemas.openxmlformats.org/officeDocument/2006/customXml" ds:itemID="{E59BA327-E861-4D50-B0A6-FA3899007BA7}">
  <ds:schemaRefs>
    <ds:schemaRef ds:uri="ESRI.ArcGIS.Mapping.OfficeIntegration.PowerPointInfo"/>
  </ds:schemaRefs>
</ds:datastoreItem>
</file>

<file path=customXml/itemProps30.xml><?xml version="1.0" encoding="utf-8"?>
<ds:datastoreItem xmlns:ds="http://schemas.openxmlformats.org/officeDocument/2006/customXml" ds:itemID="{548DAE4F-9C76-4BF4-9E0C-74115466005F}">
  <ds:schemaRefs>
    <ds:schemaRef ds:uri="ESRI.ArcGIS.Mapping.OfficeIntegration.PowerPointInfo"/>
  </ds:schemaRefs>
</ds:datastoreItem>
</file>

<file path=customXml/itemProps31.xml><?xml version="1.0" encoding="utf-8"?>
<ds:datastoreItem xmlns:ds="http://schemas.openxmlformats.org/officeDocument/2006/customXml" ds:itemID="{2197A5F2-0D29-4D2B-9A21-4BECD9C4255C}">
  <ds:schemaRefs>
    <ds:schemaRef ds:uri="ESRI.ArcGIS.Mapping.OfficeIntegration.PowerPointInfo"/>
  </ds:schemaRefs>
</ds:datastoreItem>
</file>

<file path=customXml/itemProps32.xml><?xml version="1.0" encoding="utf-8"?>
<ds:datastoreItem xmlns:ds="http://schemas.openxmlformats.org/officeDocument/2006/customXml" ds:itemID="{14B21B11-A3AA-43DD-9F36-96FEFAA7A863}">
  <ds:schemaRefs>
    <ds:schemaRef ds:uri="http://purl.org/dc/elements/1.1/"/>
    <ds:schemaRef ds:uri="http://purl.org/dc/dcmitype/"/>
    <ds:schemaRef ds:uri="http://purl.org/dc/terms/"/>
    <ds:schemaRef ds:uri="http://schemas.microsoft.com/office/2006/documentManagement/types"/>
    <ds:schemaRef ds:uri="dc75c247-7f53-4913-864a-4160aff1c458"/>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3.xml><?xml version="1.0" encoding="utf-8"?>
<ds:datastoreItem xmlns:ds="http://schemas.openxmlformats.org/officeDocument/2006/customXml" ds:itemID="{E227FF7E-1430-45AB-B39A-B108C355E31A}">
  <ds:schemaRefs>
    <ds:schemaRef ds:uri="ESRI.ArcGIS.Mapping.OfficeIntegration.PowerPointInfo"/>
  </ds:schemaRefs>
</ds:datastoreItem>
</file>

<file path=customXml/itemProps34.xml><?xml version="1.0" encoding="utf-8"?>
<ds:datastoreItem xmlns:ds="http://schemas.openxmlformats.org/officeDocument/2006/customXml" ds:itemID="{B9531967-B528-4A56-AA10-707C46B4C551}">
  <ds:schemaRefs>
    <ds:schemaRef ds:uri="ESRI.ArcGIS.Mapping.OfficeIntegration.PowerPointInfo"/>
  </ds:schemaRefs>
</ds:datastoreItem>
</file>

<file path=customXml/itemProps35.xml><?xml version="1.0" encoding="utf-8"?>
<ds:datastoreItem xmlns:ds="http://schemas.openxmlformats.org/officeDocument/2006/customXml" ds:itemID="{13402494-DF37-4230-876A-65A0614F0241}">
  <ds:schemaRefs>
    <ds:schemaRef ds:uri="ESRI.ArcGIS.Mapping.OfficeIntegration.PowerPointInfo"/>
  </ds:schemaRefs>
</ds:datastoreItem>
</file>

<file path=customXml/itemProps36.xml><?xml version="1.0" encoding="utf-8"?>
<ds:datastoreItem xmlns:ds="http://schemas.openxmlformats.org/officeDocument/2006/customXml" ds:itemID="{A7C890A7-B36B-4630-9F0A-D235FA43ECC4}">
  <ds:schemaRefs>
    <ds:schemaRef ds:uri="ESRI.ArcGIS.Mapping.OfficeIntegration.PowerPointInfo"/>
  </ds:schemaRefs>
</ds:datastoreItem>
</file>

<file path=customXml/itemProps37.xml><?xml version="1.0" encoding="utf-8"?>
<ds:datastoreItem xmlns:ds="http://schemas.openxmlformats.org/officeDocument/2006/customXml" ds:itemID="{0D75AE9E-0A5D-45E5-A640-5819A9649C4C}">
  <ds:schemaRefs>
    <ds:schemaRef ds:uri="ESRI.ArcGIS.Mapping.OfficeIntegration.PowerPointInfo"/>
  </ds:schemaRefs>
</ds:datastoreItem>
</file>

<file path=customXml/itemProps38.xml><?xml version="1.0" encoding="utf-8"?>
<ds:datastoreItem xmlns:ds="http://schemas.openxmlformats.org/officeDocument/2006/customXml" ds:itemID="{9EDD9CEE-9D37-4D03-A67D-7752A6FA0CA0}">
  <ds:schemaRefs>
    <ds:schemaRef ds:uri="ESRI.ArcGIS.Mapping.OfficeIntegration.PowerPointInfo"/>
  </ds:schemaRefs>
</ds:datastoreItem>
</file>

<file path=customXml/itemProps39.xml><?xml version="1.0" encoding="utf-8"?>
<ds:datastoreItem xmlns:ds="http://schemas.openxmlformats.org/officeDocument/2006/customXml" ds:itemID="{7CF2EBF0-9785-4683-8EAE-857E89764472}">
  <ds:schemaRefs>
    <ds:schemaRef ds:uri="ESRI.ArcGIS.Mapping.OfficeIntegration.PowerPointInfo"/>
  </ds:schemaRefs>
</ds:datastoreItem>
</file>

<file path=customXml/itemProps4.xml><?xml version="1.0" encoding="utf-8"?>
<ds:datastoreItem xmlns:ds="http://schemas.openxmlformats.org/officeDocument/2006/customXml" ds:itemID="{1ABBC1BB-A121-4F1B-B29A-93F9AFDB47D7}">
  <ds:schemaRefs>
    <ds:schemaRef ds:uri="ESRI.ArcGIS.Mapping.OfficeIntegration.PowerPointInfo"/>
  </ds:schemaRefs>
</ds:datastoreItem>
</file>

<file path=customXml/itemProps40.xml><?xml version="1.0" encoding="utf-8"?>
<ds:datastoreItem xmlns:ds="http://schemas.openxmlformats.org/officeDocument/2006/customXml" ds:itemID="{24E99A17-EB32-4D77-B1CC-E84947365686}">
  <ds:schemaRefs>
    <ds:schemaRef ds:uri="ESRI.ArcGIS.Mapping.OfficeIntegration.PowerPointInfo"/>
  </ds:schemaRefs>
</ds:datastoreItem>
</file>

<file path=customXml/itemProps41.xml><?xml version="1.0" encoding="utf-8"?>
<ds:datastoreItem xmlns:ds="http://schemas.openxmlformats.org/officeDocument/2006/customXml" ds:itemID="{1B3111FD-33B5-4B42-B998-F932B699DE4E}">
  <ds:schemaRefs>
    <ds:schemaRef ds:uri="ESRI.ArcGIS.Mapping.OfficeIntegration.PowerPointInfo"/>
  </ds:schemaRefs>
</ds:datastoreItem>
</file>

<file path=customXml/itemProps42.xml><?xml version="1.0" encoding="utf-8"?>
<ds:datastoreItem xmlns:ds="http://schemas.openxmlformats.org/officeDocument/2006/customXml" ds:itemID="{36E1D78E-4E85-4538-99B4-2DEF6B91AC19}">
  <ds:schemaRefs>
    <ds:schemaRef ds:uri="ESRI.ArcGIS.Mapping.OfficeIntegration.PowerPointInfo"/>
  </ds:schemaRefs>
</ds:datastoreItem>
</file>

<file path=customXml/itemProps43.xml><?xml version="1.0" encoding="utf-8"?>
<ds:datastoreItem xmlns:ds="http://schemas.openxmlformats.org/officeDocument/2006/customXml" ds:itemID="{0C268F2C-7478-42E7-9776-BA947FB8FEAA}">
  <ds:schemaRefs>
    <ds:schemaRef ds:uri="ESRI.ArcGIS.Mapping.OfficeIntegration.PowerPointInfo"/>
  </ds:schemaRefs>
</ds:datastoreItem>
</file>

<file path=customXml/itemProps44.xml><?xml version="1.0" encoding="utf-8"?>
<ds:datastoreItem xmlns:ds="http://schemas.openxmlformats.org/officeDocument/2006/customXml" ds:itemID="{8116DA5C-B922-4257-90E0-EB9254BDFDB9}">
  <ds:schemaRefs>
    <ds:schemaRef ds:uri="ESRI.ArcGIS.Mapping.OfficeIntegration.PowerPointInfo"/>
  </ds:schemaRefs>
</ds:datastoreItem>
</file>

<file path=customXml/itemProps45.xml><?xml version="1.0" encoding="utf-8"?>
<ds:datastoreItem xmlns:ds="http://schemas.openxmlformats.org/officeDocument/2006/customXml" ds:itemID="{E7B7DE35-1A38-4B4E-ACFC-38F6F208DAAF}">
  <ds:schemaRefs>
    <ds:schemaRef ds:uri="ESRI.ArcGIS.Mapping.OfficeIntegration.PowerPointInfo"/>
  </ds:schemaRefs>
</ds:datastoreItem>
</file>

<file path=customXml/itemProps46.xml><?xml version="1.0" encoding="utf-8"?>
<ds:datastoreItem xmlns:ds="http://schemas.openxmlformats.org/officeDocument/2006/customXml" ds:itemID="{6D596BF8-F41A-42B4-8772-C7E4264C3A71}">
  <ds:schemaRefs>
    <ds:schemaRef ds:uri="ESRI.ArcGIS.Mapping.OfficeIntegration.PowerPointInfo"/>
  </ds:schemaRefs>
</ds:datastoreItem>
</file>

<file path=customXml/itemProps47.xml><?xml version="1.0" encoding="utf-8"?>
<ds:datastoreItem xmlns:ds="http://schemas.openxmlformats.org/officeDocument/2006/customXml" ds:itemID="{59A73C09-BAD2-4D59-A258-D056C5C3EBBB}">
  <ds:schemaRefs>
    <ds:schemaRef ds:uri="ESRI.ArcGIS.Mapping.OfficeIntegration.PowerPointInfo"/>
  </ds:schemaRefs>
</ds:datastoreItem>
</file>

<file path=customXml/itemProps48.xml><?xml version="1.0" encoding="utf-8"?>
<ds:datastoreItem xmlns:ds="http://schemas.openxmlformats.org/officeDocument/2006/customXml" ds:itemID="{58E4F2BC-CC3B-4210-9B02-80BD7A0CFE2C}">
  <ds:schemaRefs>
    <ds:schemaRef ds:uri="ESRI.ArcGIS.Mapping.OfficeIntegration.PowerPointInfo"/>
  </ds:schemaRefs>
</ds:datastoreItem>
</file>

<file path=customXml/itemProps49.xml><?xml version="1.0" encoding="utf-8"?>
<ds:datastoreItem xmlns:ds="http://schemas.openxmlformats.org/officeDocument/2006/customXml" ds:itemID="{F1A85641-E6B9-41F5-A455-4A3A9B68F6A8}">
  <ds:schemaRefs>
    <ds:schemaRef ds:uri="ESRI.ArcGIS.Mapping.OfficeIntegration.PowerPointInfo"/>
  </ds:schemaRefs>
</ds:datastoreItem>
</file>

<file path=customXml/itemProps5.xml><?xml version="1.0" encoding="utf-8"?>
<ds:datastoreItem xmlns:ds="http://schemas.openxmlformats.org/officeDocument/2006/customXml" ds:itemID="{E4CB165C-FE0F-4098-9EC4-28B3C6527C5D}">
  <ds:schemaRefs>
    <ds:schemaRef ds:uri="ESRI.ArcGIS.Mapping.OfficeIntegration.PowerPointInfo"/>
  </ds:schemaRefs>
</ds:datastoreItem>
</file>

<file path=customXml/itemProps50.xml><?xml version="1.0" encoding="utf-8"?>
<ds:datastoreItem xmlns:ds="http://schemas.openxmlformats.org/officeDocument/2006/customXml" ds:itemID="{5159F404-B7F6-4EFB-AD11-E15EC1C867EC}">
  <ds:schemaRefs>
    <ds:schemaRef ds:uri="ESRI.ArcGIS.Mapping.OfficeIntegration.PowerPointInfo"/>
  </ds:schemaRefs>
</ds:datastoreItem>
</file>

<file path=customXml/itemProps51.xml><?xml version="1.0" encoding="utf-8"?>
<ds:datastoreItem xmlns:ds="http://schemas.openxmlformats.org/officeDocument/2006/customXml" ds:itemID="{8E41A1B2-2A66-4046-967C-AD4D6F57F08A}">
  <ds:schemaRefs>
    <ds:schemaRef ds:uri="ESRI.ArcGIS.Mapping.OfficeIntegration.PowerPointInfo"/>
  </ds:schemaRefs>
</ds:datastoreItem>
</file>

<file path=customXml/itemProps52.xml><?xml version="1.0" encoding="utf-8"?>
<ds:datastoreItem xmlns:ds="http://schemas.openxmlformats.org/officeDocument/2006/customXml" ds:itemID="{995A04F8-D6D5-4131-9E62-6A67DE0B729E}">
  <ds:schemaRefs>
    <ds:schemaRef ds:uri="ESRI.ArcGIS.Mapping.OfficeIntegration.PowerPointInfo"/>
  </ds:schemaRefs>
</ds:datastoreItem>
</file>

<file path=customXml/itemProps53.xml><?xml version="1.0" encoding="utf-8"?>
<ds:datastoreItem xmlns:ds="http://schemas.openxmlformats.org/officeDocument/2006/customXml" ds:itemID="{0CCBA618-F6A5-4337-A2BD-DC5348CFCD1D}">
  <ds:schemaRefs>
    <ds:schemaRef ds:uri="ESRI.ArcGIS.Mapping.OfficeIntegration.PowerPointInfo"/>
  </ds:schemaRefs>
</ds:datastoreItem>
</file>

<file path=customXml/itemProps54.xml><?xml version="1.0" encoding="utf-8"?>
<ds:datastoreItem xmlns:ds="http://schemas.openxmlformats.org/officeDocument/2006/customXml" ds:itemID="{A1B362B1-DEF9-4909-BD2E-6BE4A91C1297}">
  <ds:schemaRefs>
    <ds:schemaRef ds:uri="ESRI.ArcGIS.Mapping.OfficeIntegration.PowerPointInfo"/>
  </ds:schemaRefs>
</ds:datastoreItem>
</file>

<file path=customXml/itemProps55.xml><?xml version="1.0" encoding="utf-8"?>
<ds:datastoreItem xmlns:ds="http://schemas.openxmlformats.org/officeDocument/2006/customXml" ds:itemID="{2299C575-DB25-456A-B1D5-2B2DE921001D}">
  <ds:schemaRefs>
    <ds:schemaRef ds:uri="ESRI.ArcGIS.Mapping.OfficeIntegration.PowerPointInfo"/>
  </ds:schemaRefs>
</ds:datastoreItem>
</file>

<file path=customXml/itemProps56.xml><?xml version="1.0" encoding="utf-8"?>
<ds:datastoreItem xmlns:ds="http://schemas.openxmlformats.org/officeDocument/2006/customXml" ds:itemID="{28D013C1-C5A1-484A-8877-EAD93BA0D154}">
  <ds:schemaRefs>
    <ds:schemaRef ds:uri="http://schemas.microsoft.com/sharepoint/v3/contenttype/forms"/>
  </ds:schemaRefs>
</ds:datastoreItem>
</file>

<file path=customXml/itemProps57.xml><?xml version="1.0" encoding="utf-8"?>
<ds:datastoreItem xmlns:ds="http://schemas.openxmlformats.org/officeDocument/2006/customXml" ds:itemID="{8D157FE4-F55C-4E3C-B4BC-D920F9D62F44}">
  <ds:schemaRefs>
    <ds:schemaRef ds:uri="ESRI.ArcGIS.Mapping.OfficeIntegration.PowerPointInfo"/>
  </ds:schemaRefs>
</ds:datastoreItem>
</file>

<file path=customXml/itemProps58.xml><?xml version="1.0" encoding="utf-8"?>
<ds:datastoreItem xmlns:ds="http://schemas.openxmlformats.org/officeDocument/2006/customXml" ds:itemID="{9C987CFC-BDA7-4534-B768-D2A149549F79}">
  <ds:schemaRefs>
    <ds:schemaRef ds:uri="ESRI.ArcGIS.Mapping.OfficeIntegration.PowerPointInfo"/>
  </ds:schemaRefs>
</ds:datastoreItem>
</file>

<file path=customXml/itemProps59.xml><?xml version="1.0" encoding="utf-8"?>
<ds:datastoreItem xmlns:ds="http://schemas.openxmlformats.org/officeDocument/2006/customXml" ds:itemID="{F7C911D9-0C16-428A-BD80-AFE36C613586}">
  <ds:schemaRefs>
    <ds:schemaRef ds:uri="ESRI.ArcGIS.Mapping.OfficeIntegration.PowerPointInfo"/>
  </ds:schemaRefs>
</ds:datastoreItem>
</file>

<file path=customXml/itemProps6.xml><?xml version="1.0" encoding="utf-8"?>
<ds:datastoreItem xmlns:ds="http://schemas.openxmlformats.org/officeDocument/2006/customXml" ds:itemID="{AC41B4AB-C76F-4EAC-A42F-B27E0BA1AADD}">
  <ds:schemaRefs>
    <ds:schemaRef ds:uri="ESRI.ArcGIS.Mapping.OfficeIntegration.PowerPointInfo"/>
  </ds:schemaRefs>
</ds:datastoreItem>
</file>

<file path=customXml/itemProps60.xml><?xml version="1.0" encoding="utf-8"?>
<ds:datastoreItem xmlns:ds="http://schemas.openxmlformats.org/officeDocument/2006/customXml" ds:itemID="{9F721318-49AB-4A7F-94CC-3A771A3593CA}">
  <ds:schemaRefs>
    <ds:schemaRef ds:uri="ESRI.ArcGIS.Mapping.OfficeIntegration.PowerPointInfo"/>
  </ds:schemaRefs>
</ds:datastoreItem>
</file>

<file path=customXml/itemProps61.xml><?xml version="1.0" encoding="utf-8"?>
<ds:datastoreItem xmlns:ds="http://schemas.openxmlformats.org/officeDocument/2006/customXml" ds:itemID="{9FE42670-3695-4391-AFA1-ABA8C6EF7BF6}">
  <ds:schemaRefs>
    <ds:schemaRef ds:uri="ESRI.ArcGIS.Mapping.OfficeIntegration.PowerPointInfo"/>
  </ds:schemaRefs>
</ds:datastoreItem>
</file>

<file path=customXml/itemProps62.xml><?xml version="1.0" encoding="utf-8"?>
<ds:datastoreItem xmlns:ds="http://schemas.openxmlformats.org/officeDocument/2006/customXml" ds:itemID="{2934FFAE-3746-40DD-A5D7-777C9AA82899}">
  <ds:schemaRefs>
    <ds:schemaRef ds:uri="ESRI.ArcGIS.Mapping.OfficeIntegration.PowerPointInfo"/>
  </ds:schemaRefs>
</ds:datastoreItem>
</file>

<file path=customXml/itemProps63.xml><?xml version="1.0" encoding="utf-8"?>
<ds:datastoreItem xmlns:ds="http://schemas.openxmlformats.org/officeDocument/2006/customXml" ds:itemID="{2C90AA49-5D8E-4D74-9C04-622909E0CE6D}">
  <ds:schemaRefs>
    <ds:schemaRef ds:uri="ESRI.ArcGIS.Mapping.OfficeIntegration.PowerPointInfo"/>
  </ds:schemaRefs>
</ds:datastoreItem>
</file>

<file path=customXml/itemProps64.xml><?xml version="1.0" encoding="utf-8"?>
<ds:datastoreItem xmlns:ds="http://schemas.openxmlformats.org/officeDocument/2006/customXml" ds:itemID="{FDCB5236-C1F7-43A5-848B-1E581E71D974}">
  <ds:schemaRefs>
    <ds:schemaRef ds:uri="ESRI.ArcGIS.Mapping.OfficeIntegration.PowerPointInfo"/>
  </ds:schemaRefs>
</ds:datastoreItem>
</file>

<file path=customXml/itemProps65.xml><?xml version="1.0" encoding="utf-8"?>
<ds:datastoreItem xmlns:ds="http://schemas.openxmlformats.org/officeDocument/2006/customXml" ds:itemID="{4FA9A4AC-1936-48FA-B25A-05FA17FBB618}">
  <ds:schemaRefs>
    <ds:schemaRef ds:uri="ESRI.ArcGIS.Mapping.OfficeIntegration.PowerPointInfo"/>
  </ds:schemaRefs>
</ds:datastoreItem>
</file>

<file path=customXml/itemProps66.xml><?xml version="1.0" encoding="utf-8"?>
<ds:datastoreItem xmlns:ds="http://schemas.openxmlformats.org/officeDocument/2006/customXml" ds:itemID="{E0B1F5DF-1CC9-4CF9-A265-0926AA22D37B}">
  <ds:schemaRefs>
    <ds:schemaRef ds:uri="ESRI.ArcGIS.Mapping.OfficeIntegration.PowerPointInfo"/>
  </ds:schemaRefs>
</ds:datastoreItem>
</file>

<file path=customXml/itemProps67.xml><?xml version="1.0" encoding="utf-8"?>
<ds:datastoreItem xmlns:ds="http://schemas.openxmlformats.org/officeDocument/2006/customXml" ds:itemID="{1E0CC274-CEA2-4582-8CC0-CFB869801044}">
  <ds:schemaRefs>
    <ds:schemaRef ds:uri="ESRI.ArcGIS.Mapping.OfficeIntegration.PowerPointInfo"/>
  </ds:schemaRefs>
</ds:datastoreItem>
</file>

<file path=customXml/itemProps68.xml><?xml version="1.0" encoding="utf-8"?>
<ds:datastoreItem xmlns:ds="http://schemas.openxmlformats.org/officeDocument/2006/customXml" ds:itemID="{466DC58B-AAAF-48BD-ABA1-2BA67C90BBCD}">
  <ds:schemaRefs>
    <ds:schemaRef ds:uri="ESRI.ArcGIS.Mapping.OfficeIntegration.PowerPointInfo"/>
  </ds:schemaRefs>
</ds:datastoreItem>
</file>

<file path=customXml/itemProps69.xml><?xml version="1.0" encoding="utf-8"?>
<ds:datastoreItem xmlns:ds="http://schemas.openxmlformats.org/officeDocument/2006/customXml" ds:itemID="{7999D4F3-A1C1-452C-AF8A-C4F960359295}">
  <ds:schemaRefs>
    <ds:schemaRef ds:uri="ESRI.ArcGIS.Mapping.OfficeIntegration.PowerPointInfo"/>
  </ds:schemaRefs>
</ds:datastoreItem>
</file>

<file path=customXml/itemProps7.xml><?xml version="1.0" encoding="utf-8"?>
<ds:datastoreItem xmlns:ds="http://schemas.openxmlformats.org/officeDocument/2006/customXml" ds:itemID="{D3DC1F9D-1789-439E-949E-FAD503835532}">
  <ds:schemaRefs>
    <ds:schemaRef ds:uri="ESRI.ArcGIS.Mapping.OfficeIntegration.PowerPointInfo"/>
  </ds:schemaRefs>
</ds:datastoreItem>
</file>

<file path=customXml/itemProps8.xml><?xml version="1.0" encoding="utf-8"?>
<ds:datastoreItem xmlns:ds="http://schemas.openxmlformats.org/officeDocument/2006/customXml" ds:itemID="{C05FC736-93F9-4B14-9D79-C88ABD8DA2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75c247-7f53-4913-864a-4160aff1c4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9.xml><?xml version="1.0" encoding="utf-8"?>
<ds:datastoreItem xmlns:ds="http://schemas.openxmlformats.org/officeDocument/2006/customXml" ds:itemID="{3AE6AFA8-5571-41FC-A177-87E83590C76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7099</TotalTime>
  <Words>9364</Words>
  <Application>Microsoft Office PowerPoint</Application>
  <PresentationFormat>On-screen Show (4:3)</PresentationFormat>
  <Paragraphs>760</Paragraphs>
  <Slides>64</Slides>
  <Notes>64</Notes>
  <HiddenSlides>0</HiddenSlides>
  <MMClips>0</MMClips>
  <ScaleCrop>false</ScaleCrop>
  <HeadingPairs>
    <vt:vector size="8" baseType="variant">
      <vt:variant>
        <vt:lpstr>Fonts Used</vt:lpstr>
      </vt:variant>
      <vt:variant>
        <vt:i4>14</vt:i4>
      </vt:variant>
      <vt:variant>
        <vt:lpstr>Theme</vt:lpstr>
      </vt:variant>
      <vt:variant>
        <vt:i4>16</vt:i4>
      </vt:variant>
      <vt:variant>
        <vt:lpstr>Embedded OLE Servers</vt:lpstr>
      </vt:variant>
      <vt:variant>
        <vt:i4>1</vt:i4>
      </vt:variant>
      <vt:variant>
        <vt:lpstr>Slide Titles</vt:lpstr>
      </vt:variant>
      <vt:variant>
        <vt:i4>64</vt:i4>
      </vt:variant>
    </vt:vector>
  </HeadingPairs>
  <TitlesOfParts>
    <vt:vector size="95" baseType="lpstr">
      <vt:lpstr>Arial Unicode MS</vt:lpstr>
      <vt:lpstr>ＭＳ Ｐゴシック</vt:lpstr>
      <vt:lpstr>ＭＳ Ｐゴシック</vt:lpstr>
      <vt:lpstr>65 Helvetica Medium</vt:lpstr>
      <vt:lpstr>Arial</vt:lpstr>
      <vt:lpstr>Calibri</vt:lpstr>
      <vt:lpstr>Calibri Light</vt:lpstr>
      <vt:lpstr>Courier New</vt:lpstr>
      <vt:lpstr>Helvetica Neue</vt:lpstr>
      <vt:lpstr>Symbol</vt:lpstr>
      <vt:lpstr>Times New Roman</vt:lpstr>
      <vt:lpstr>Trebuchet MS</vt:lpstr>
      <vt:lpstr>Verdana</vt:lpstr>
      <vt:lpstr>Wingdings</vt:lpstr>
      <vt:lpstr>2_Default Design</vt:lpstr>
      <vt:lpstr>Custom Design</vt:lpstr>
      <vt:lpstr>1_Custom Design</vt:lpstr>
      <vt:lpstr>2_Custom Design</vt:lpstr>
      <vt:lpstr>4_Default Design</vt:lpstr>
      <vt:lpstr>3_Custom Design</vt:lpstr>
      <vt:lpstr>5_Default Design</vt:lpstr>
      <vt:lpstr>8_Default Design</vt:lpstr>
      <vt:lpstr>4_Custom Design</vt:lpstr>
      <vt:lpstr>5_Custom Design</vt:lpstr>
      <vt:lpstr>6_Custom Design</vt:lpstr>
      <vt:lpstr>7_Custom Design</vt:lpstr>
      <vt:lpstr>8_Custom Design</vt:lpstr>
      <vt:lpstr>Office Theme</vt:lpstr>
      <vt:lpstr>1_Office Theme</vt:lpstr>
      <vt:lpstr>2_Office Theme</vt:lpstr>
      <vt:lpstr>Acrobat Document</vt:lpstr>
      <vt:lpstr>                </vt:lpstr>
      <vt:lpstr>PowerPoint Presentation</vt:lpstr>
      <vt:lpstr>PowerPoint Presentation</vt:lpstr>
      <vt:lpstr>Download the App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Value Proposition? </vt:lpstr>
      <vt:lpstr>PowerPoint Presentation</vt:lpstr>
      <vt:lpstr>PowerPoint Presentation</vt:lpstr>
      <vt:lpstr>PowerPoint Presentation</vt:lpstr>
      <vt:lpstr>PowerPoint Presentation</vt:lpstr>
      <vt:lpstr> Director  Regional Asthma Management and Prevention Program, CA  </vt:lpstr>
      <vt:lpstr>Regional Asthma  Management &amp; Prevention (RAMP)</vt:lpstr>
      <vt:lpstr>The Important Role of SBHCs</vt:lpstr>
      <vt:lpstr>Underlying Premise of Our Project</vt:lpstr>
      <vt:lpstr>PowerPoint Presentation</vt:lpstr>
      <vt:lpstr>Reducing Diesel Bus Idling Carson, CA</vt:lpstr>
      <vt:lpstr>Managing Classroom Triggers Milwaukee, WI</vt:lpstr>
      <vt:lpstr>Making the Switch to Asthma-Friendlier Cleaning Products   — Oakland, CA</vt:lpstr>
      <vt:lpstr>Components of the Value Proposition</vt:lpstr>
      <vt:lpstr>Components of the Value Proposition</vt:lpstr>
      <vt:lpstr>Components of the Value Proposition</vt:lpstr>
      <vt:lpstr>Example of a Completed  Value Proposition</vt:lpstr>
      <vt:lpstr>Next Steps</vt:lpstr>
      <vt:lpstr>Assistant Director,  Health Services  North East Independent School District, TX  </vt:lpstr>
      <vt:lpstr>NEISD Asthma Awareness Education Program</vt:lpstr>
      <vt:lpstr>PowerPoint Presentation</vt:lpstr>
      <vt:lpstr>Value Propo$ition:  Asthma Program</vt:lpstr>
      <vt:lpstr>PowerPoint Presentation</vt:lpstr>
      <vt:lpstr>     Awareness Component: Bring an understanding of prevalence and assess needs to improve processes district wide  Target Population: students with asthma (6000)  Input: 1 FTE (Asthma Educator), NEISD  research department staff member (3 hours)  Activities: plan QOL asthma survey, assess  students’ QOL and family burden/barriers  (handout or online), evaluate results   Outputs: identified campus outliers and at­­-risk  populations—absenteeism, percent of  uncontrolled asthma, ER visits, limited  activity, visits to clinic (classroom interruption)  Outcomes: communicate results, campus/admin buy-in, policy changes, new policies, staff education on asthma triggers, asthma letter (welcome packet)  Impact: targeted outreach asthma education to community and bringing health care providers to NEISD families, increase asthma awareness, improve attendance, control symptoms, and increase student performance</vt:lpstr>
      <vt:lpstr>EMS Calls—Nebulizer Protocol</vt:lpstr>
      <vt:lpstr>   </vt:lpstr>
      <vt:lpstr>Asthma Obstacle Course</vt:lpstr>
      <vt:lpstr>Environmental Assessments</vt:lpstr>
      <vt:lpstr>Bold Goals Value Proposition Overview  Asthma-Friendly Environments and Disease Management Policies </vt:lpstr>
      <vt:lpstr>Attendance Funding</vt:lpstr>
      <vt:lpstr>PRN Inhaler Use = Loss of Academic Instruction Time </vt:lpstr>
      <vt:lpstr>IAQ Influences PRN Inhaler Use</vt:lpstr>
      <vt:lpstr>IAQ BEST PRACTICE Reduces PRN Inhaler Use</vt:lpstr>
      <vt:lpstr>Academic Instruction Time Gains When IAQ Best Practices Applied  </vt:lpstr>
      <vt:lpstr>Bold Goals Value Proposition Summary NEISD Asthma Awareness Education Program  </vt:lpstr>
      <vt:lpstr>Create an environment conducive to learning for all students.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Essential Resources</vt:lpstr>
      <vt:lpstr>PowerPoint Presentation</vt:lpstr>
      <vt:lpstr>PowerPoint Presentation</vt:lpstr>
      <vt:lpstr>PowerPoint Presentation</vt:lpstr>
      <vt:lpstr>Thank you for attending! </vt:lpstr>
      <vt:lpstr>PowerPoint Presentation</vt:lpstr>
    </vt:vector>
  </TitlesOfParts>
  <Company>CadmusGroup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Health and Indoor Environments Leadership Development Summit (SHIELDS)  Regional Webinar Wednesday, August 8, 2012 2:30 – 4:30 p.m. EDT</dc:title>
  <dc:creator>Betty.Royster</dc:creator>
  <cp:keywords>deliverable; deliverable to prime</cp:keywords>
  <cp:lastModifiedBy>Ray Bowman</cp:lastModifiedBy>
  <cp:revision>548</cp:revision>
  <cp:lastPrinted>2017-05-04T15:12:39Z</cp:lastPrinted>
  <dcterms:created xsi:type="dcterms:W3CDTF">2012-08-01T17:16:24Z</dcterms:created>
  <dcterms:modified xsi:type="dcterms:W3CDTF">2017-05-10T21:45:37Z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0x010100B80CB6684E0D2F408D230F308CBB847F030200E715B6E330FF214B95C030E04D08231E</vt:lpwstr>
  </property>
  <property fmtid="{D5CDD505-2E9C-101B-9397-08002B2CF9AE}" pid="3" name="TaxKeyword">
    <vt:lpwstr>16;#deliverable to prime|b6edb7fa-82c4-43a8-a923-4bc098f29c17;#10;#deliverable|e7a1d2d3-c815-4143-8b07-724a5a2cd9ca</vt:lpwstr>
  </property>
  <property fmtid="{D5CDD505-2E9C-101B-9397-08002B2CF9AE}" pid="4" name="ContractDivisions">
    <vt:lpwstr/>
  </property>
  <property fmtid="{D5CDD505-2E9C-101B-9397-08002B2CF9AE}" pid="5" name="ContractClients">
    <vt:lpwstr/>
  </property>
  <property fmtid="{D5CDD505-2E9C-101B-9397-08002B2CF9AE}" pid="6" name="AreaOfExpertise">
    <vt:lpwstr/>
  </property>
  <property fmtid="{D5CDD505-2E9C-101B-9397-08002B2CF9AE}" pid="7" name="ProjectLocations">
    <vt:lpwstr/>
  </property>
  <property fmtid="{D5CDD505-2E9C-101B-9397-08002B2CF9AE}" pid="8" name="ProjectSubjectAreas">
    <vt:lpwstr/>
  </property>
  <property fmtid="{D5CDD505-2E9C-101B-9397-08002B2CF9AE}" pid="9" name="ServiceSectors">
    <vt:lpwstr/>
  </property>
  <property fmtid="{D5CDD505-2E9C-101B-9397-08002B2CF9AE}" pid="10" name="WorkType">
    <vt:lpwstr/>
  </property>
  <property fmtid="{D5CDD505-2E9C-101B-9397-08002B2CF9AE}" pid="11" name="ProjectClients">
    <vt:lpwstr/>
  </property>
  <property fmtid="{D5CDD505-2E9C-101B-9397-08002B2CF9AE}" pid="12" name="ProjectServiceSectors">
    <vt:lpwstr/>
  </property>
  <property fmtid="{D5CDD505-2E9C-101B-9397-08002B2CF9AE}" pid="13" name="Locations">
    <vt:lpwstr/>
  </property>
</Properties>
</file>