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384" r:id="rId6"/>
    <p:sldMasterId id="2147484395" r:id="rId7"/>
    <p:sldMasterId id="2147484406" r:id="rId8"/>
    <p:sldMasterId id="2147484414" r:id="rId9"/>
    <p:sldMasterId id="2147484422" r:id="rId10"/>
    <p:sldMasterId id="2147484428" r:id="rId11"/>
    <p:sldMasterId id="2147484431" r:id="rId12"/>
    <p:sldMasterId id="2147484442" r:id="rId13"/>
    <p:sldMasterId id="2147484478" r:id="rId14"/>
    <p:sldMasterId id="2147484532" r:id="rId15"/>
    <p:sldMasterId id="2147484544" r:id="rId16"/>
    <p:sldMasterId id="2147484556" r:id="rId17"/>
    <p:sldMasterId id="2147484582" r:id="rId18"/>
    <p:sldMasterId id="2147484589" r:id="rId19"/>
  </p:sldMasterIdLst>
  <p:notesMasterIdLst>
    <p:notesMasterId r:id="rId39"/>
  </p:notesMasterIdLst>
  <p:handoutMasterIdLst>
    <p:handoutMasterId r:id="rId40"/>
  </p:handoutMasterIdLst>
  <p:sldIdLst>
    <p:sldId id="694" r:id="rId20"/>
    <p:sldId id="696" r:id="rId21"/>
    <p:sldId id="695" r:id="rId22"/>
    <p:sldId id="715" r:id="rId23"/>
    <p:sldId id="698" r:id="rId24"/>
    <p:sldId id="699" r:id="rId25"/>
    <p:sldId id="700" r:id="rId26"/>
    <p:sldId id="701" r:id="rId27"/>
    <p:sldId id="702" r:id="rId28"/>
    <p:sldId id="703" r:id="rId29"/>
    <p:sldId id="704" r:id="rId30"/>
    <p:sldId id="705" r:id="rId31"/>
    <p:sldId id="706" r:id="rId32"/>
    <p:sldId id="707" r:id="rId33"/>
    <p:sldId id="708" r:id="rId34"/>
    <p:sldId id="709" r:id="rId35"/>
    <p:sldId id="713" r:id="rId36"/>
    <p:sldId id="716" r:id="rId37"/>
    <p:sldId id="697"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anda Anazco" initials="AA" lastIdx="4" clrIdx="6">
    <p:extLst>
      <p:ext uri="{19B8F6BF-5375-455C-9EA6-DF929625EA0E}">
        <p15:presenceInfo xmlns:p15="http://schemas.microsoft.com/office/powerpoint/2012/main" userId="S-1-5-21-1078081533-1284227242-725345543-5143" providerId="AD"/>
      </p:ext>
    </p:extLst>
  </p:cmAuthor>
  <p:cmAuthor id="1" name="Allison Robinson" initials="AR" lastIdx="4" clrIdx="0">
    <p:extLst>
      <p:ext uri="{19B8F6BF-5375-455C-9EA6-DF929625EA0E}">
        <p15:presenceInfo xmlns:p15="http://schemas.microsoft.com/office/powerpoint/2012/main" userId="S-1-5-21-1244020187-519449412-911163043-13546" providerId="AD"/>
      </p:ext>
    </p:extLst>
  </p:cmAuthor>
  <p:cmAuthor id="2" name="Lisa Gilmore" initials="LG" lastIdx="1" clrIdx="1">
    <p:extLst>
      <p:ext uri="{19B8F6BF-5375-455C-9EA6-DF929625EA0E}">
        <p15:presenceInfo xmlns:p15="http://schemas.microsoft.com/office/powerpoint/2012/main" userId="S-1-5-21-1244020187-519449412-911163043-17074" providerId="AD"/>
      </p:ext>
    </p:extLst>
  </p:cmAuthor>
  <p:cmAuthor id="3" name="Sally Paustian" initials="SP" lastIdx="6" clrIdx="2">
    <p:extLst>
      <p:ext uri="{19B8F6BF-5375-455C-9EA6-DF929625EA0E}">
        <p15:presenceInfo xmlns:p15="http://schemas.microsoft.com/office/powerpoint/2012/main" userId="S-1-5-21-1078081533-1284227242-725345543-3964" providerId="AD"/>
      </p:ext>
    </p:extLst>
  </p:cmAuthor>
  <p:cmAuthor id="4" name="Alicia Rosov" initials="AR" lastIdx="11" clrIdx="3">
    <p:extLst>
      <p:ext uri="{19B8F6BF-5375-455C-9EA6-DF929625EA0E}">
        <p15:presenceInfo xmlns:p15="http://schemas.microsoft.com/office/powerpoint/2012/main" userId="S-1-5-21-1078081533-1284227242-725345543-3794" providerId="AD"/>
      </p:ext>
    </p:extLst>
  </p:cmAuthor>
  <p:cmAuthor id="5" name="Erin Brown" initials="EB" lastIdx="4" clrIdx="4">
    <p:extLst>
      <p:ext uri="{19B8F6BF-5375-455C-9EA6-DF929625EA0E}">
        <p15:presenceInfo xmlns:p15="http://schemas.microsoft.com/office/powerpoint/2012/main" userId="S-1-5-21-1078081533-1284227242-725345543-3912" providerId="AD"/>
      </p:ext>
    </p:extLst>
  </p:cmAuthor>
  <p:cmAuthor id="6" name="Natalie Shuster" initials="NS" lastIdx="12" clrIdx="5">
    <p:extLst>
      <p:ext uri="{19B8F6BF-5375-455C-9EA6-DF929625EA0E}">
        <p15:presenceInfo xmlns:p15="http://schemas.microsoft.com/office/powerpoint/2012/main" userId="66fcc95b7a4a61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7F"/>
    <a:srgbClr val="0070C0"/>
    <a:srgbClr val="FDB249"/>
    <a:srgbClr val="344462"/>
    <a:srgbClr val="815DAE"/>
    <a:srgbClr val="A2CB4E"/>
    <a:srgbClr val="C13D3A"/>
    <a:srgbClr val="4181CE"/>
    <a:srgbClr val="4182CF"/>
    <a:srgbClr val="467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8682" autoAdjust="0"/>
  </p:normalViewPr>
  <p:slideViewPr>
    <p:cSldViewPr snapToGrid="0">
      <p:cViewPr varScale="1">
        <p:scale>
          <a:sx n="95" d="100"/>
          <a:sy n="95" d="100"/>
        </p:scale>
        <p:origin x="498" y="90"/>
      </p:cViewPr>
      <p:guideLst>
        <p:guide orient="horz" pos="2614"/>
        <p:guide pos="2880"/>
      </p:guideLst>
    </p:cSldViewPr>
  </p:slideViewPr>
  <p:outlineViewPr>
    <p:cViewPr>
      <p:scale>
        <a:sx n="33" d="100"/>
        <a:sy n="33" d="100"/>
      </p:scale>
      <p:origin x="0" y="-810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0" Type="http://schemas.openxmlformats.org/officeDocument/2006/relationships/slide" Target="slides/slide1.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defRPr>
            </a:lvl1pPr>
          </a:lstStyle>
          <a:p>
            <a:pPr>
              <a:defRPr/>
            </a:pPr>
            <a:fld id="{015983C6-7B6A-430F-BE7A-37EDA7108497}" type="datetimeFigureOut">
              <a:rPr lang="en-US"/>
              <a:pPr>
                <a:defRPr/>
              </a:pPr>
              <a:t>5/3/2018</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302B7-BAF8-4AA7-B80B-71DCA12C6CF3}" type="slidenum">
              <a:rPr lang="en-US" altLang="en-US"/>
              <a:pPr/>
              <a:t>‹#›</a:t>
            </a:fld>
            <a:endParaRPr lang="en-US" altLang="en-US" dirty="0"/>
          </a:p>
        </p:txBody>
      </p:sp>
    </p:spTree>
    <p:extLst>
      <p:ext uri="{BB962C8B-B14F-4D97-AF65-F5344CB8AC3E}">
        <p14:creationId xmlns:p14="http://schemas.microsoft.com/office/powerpoint/2010/main" val="110773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8B1D994-9908-4638-A4CD-A68EDBB47511}" type="datetimeFigureOut">
              <a:rPr lang="en-US"/>
              <a:pPr>
                <a:defRPr/>
              </a:pPr>
              <a:t>5/3/2018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DD87E469-A682-437F-8F4C-9B08198C0497}" type="slidenum">
              <a:rPr lang="en-US" altLang="en-US"/>
              <a:pPr/>
              <a:t>‹#›</a:t>
            </a:fld>
            <a:endParaRPr lang="en-US" altLang="en-US" dirty="0"/>
          </a:p>
        </p:txBody>
      </p:sp>
    </p:spTree>
    <p:extLst>
      <p:ext uri="{BB962C8B-B14F-4D97-AF65-F5344CB8AC3E}">
        <p14:creationId xmlns:p14="http://schemas.microsoft.com/office/powerpoint/2010/main" val="378179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1:00 pm ET on May 3, Sheila says: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Welcome to the U.S. EPA's webinar on Pathways to Reimbursement for In-Home Asthma Care. We are going to give everyone a chance to log in and connect and I will get us started in just a couple of minutes.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1:05 (or earlier, but no later!), Sheila officially begins: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Good afternoon to you all and welcome to the first week of National Asthma Awareness Month!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The U.S. Environmental Protection Agency is pleased to host you today for an important and exciting webinar presentation followed by a discussion forum on reimbursement for in-home environmental asthma interventions.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As one of the developers of the science that proves the link between asthma and environmental exposures, U.S. EPA has for years been a committed champion for expanding delivery and sustainability of in-home asthma care. We are so pleased to be able to offer today's webinar to hear from innovators in communities nationwide who have found solutions to ensure that the children who most need in-home environmental asthma care can receive 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We are eager to learn from, to support, and to shine a spotlight on our local partners' stories that can teach us all so much about how to convince critical partners that improved asthma care is possible, and how to move whole systems to bring the best care we can to the people, particularly children, who most need 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Thank you for joining this important discussion.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i="1" kern="1200" dirty="0" smtClean="0">
                <a:solidFill>
                  <a:schemeClr val="tx1"/>
                </a:solidFill>
                <a:effectLst/>
                <a:latin typeface="+mn-lt"/>
                <a:ea typeface="+mn-ea"/>
                <a:cs typeface="+mn-cs"/>
              </a:rPr>
              <a:t>I'm going to turn the microphone over now to our facilitator, Kate Hastings. Some of you may know Kate. She has been a contractor and partner to U.S. EPA (and other government agencies) for more than 20 years and has been one of my partners working for EPA's Indoor Environments Division for almost that long. Kate works with communities across the country to help to facilitate system changes to improve population health and she is very experienced in facilitating conversations about improving asthma care. Kate will run our webinar today.  Kate…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eaLnBrk="1" hangingPunct="1">
              <a:spcBef>
                <a:spcPct val="0"/>
              </a:spcBef>
              <a:buFont typeface="Arial" pitchFamily="34" charset="0"/>
              <a:buNone/>
              <a:defRPr/>
            </a:pPr>
            <a:endParaRPr lang="en-US" b="0" dirty="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14FF9-92CB-4E07-8EDA-786591FDBD3A}" type="slidenum">
              <a:rPr lang="en-US" altLang="en-US">
                <a:solidFill>
                  <a:prstClr val="black"/>
                </a:solidFill>
                <a:latin typeface="Calibri" panose="020F0502020204030204" pitchFamily="34" charset="0"/>
              </a:rPr>
              <a:pPr eaLnBrk="1" hangingPunct="1"/>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6979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2813">
              <a:spcBef>
                <a:spcPct val="0"/>
              </a:spcBef>
              <a:buFont typeface="Arial" panose="020B0604020202020204" pitchFamily="34" charset="0"/>
              <a:buChar char="•"/>
            </a:pPr>
            <a:r>
              <a:rPr lang="en-US" altLang="en-US" dirty="0" smtClean="0"/>
              <a:t>Our </a:t>
            </a:r>
            <a:r>
              <a:rPr lang="en-US" altLang="en-US" dirty="0"/>
              <a:t>Q&amp;A will take place on the Discussion Forum on AsthmaCommunityNetwork.org. </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see the discussion forum directly, please click the link that we just sent you via the chat function.</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ask questions, you must first be a member of AsthmaCommunityNetwork.org, so please take a minute to join so that you can post questions throughout the webinar—it is a simple and quick process. The Site Administrator will be approving memberships as they are submitted.</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After the Q&amp;A period is closed, please visit the Discussion Forum often to see other contributions as well as to make your own</a:t>
            </a:r>
            <a:r>
              <a:rPr lang="en-US" altLang="en-US" dirty="0" smtClean="0"/>
              <a:t>!</a:t>
            </a:r>
            <a:endParaRPr lang="en-US" altLang="en-US" dirty="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643E-F7EB-4751-84D0-02001AEC24CE}" type="slidenum">
              <a:rPr lang="en-US" altLang="en-US">
                <a:solidFill>
                  <a:prstClr val="black"/>
                </a:solidFill>
                <a:latin typeface="Calibri" panose="020F0502020204030204" pitchFamily="34" charset="0"/>
              </a:rPr>
              <a:pPr eaLnBrk="1" hangingPunct="1"/>
              <a:t>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327954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val="423354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2800" dirty="0" smtClean="0">
                <a:latin typeface="Arial" panose="020B0604020202020204" pitchFamily="34" charset="0"/>
                <a:cs typeface="Arial" panose="020B0604020202020204" pitchFamily="34" charset="0"/>
              </a:rPr>
              <a:t>Background on Reimbursement</a:t>
            </a:r>
          </a:p>
          <a:p>
            <a:pPr lvl="1"/>
            <a:r>
              <a:rPr lang="en-US" sz="2400" dirty="0" smtClean="0">
                <a:latin typeface="Arial" panose="020B0604020202020204" pitchFamily="34" charset="0"/>
                <a:cs typeface="Arial" panose="020B0604020202020204" pitchFamily="34" charset="0"/>
              </a:rPr>
              <a:t>- Navigating a shifting health care landscape.</a:t>
            </a:r>
          </a:p>
          <a:p>
            <a:pPr lvl="1"/>
            <a:r>
              <a:rPr lang="en-US" sz="2400" dirty="0" smtClean="0">
                <a:latin typeface="Arial" panose="020B0604020202020204" pitchFamily="34" charset="0"/>
                <a:cs typeface="Arial" panose="020B0604020202020204" pitchFamily="34" charset="0"/>
              </a:rPr>
              <a:t>- Across the country, we are seeing sustainable reimbursement policies for in-home asthma visits conducted by licensed, certified, and non-licensed and non-certified professionals.</a:t>
            </a:r>
            <a:endParaRPr lang="en-US" sz="1200" dirty="0" smtClean="0">
              <a:solidFill>
                <a:prstClr val="black"/>
              </a:solidFill>
              <a:latin typeface="Arial" panose="020B0604020202020204"/>
            </a:endParaRPr>
          </a:p>
          <a:p>
            <a:pPr marL="285750" indent="-285750" defTabSz="457200" fontAlgn="auto">
              <a:spcBef>
                <a:spcPts val="600"/>
              </a:spcBef>
              <a:spcAft>
                <a:spcPts val="600"/>
              </a:spcAft>
              <a:buClr>
                <a:srgbClr val="C6E2A8"/>
              </a:buClr>
              <a:buFont typeface="Arial" panose="020B0604020202020204" pitchFamily="34" charset="0"/>
              <a:buChar char="•"/>
            </a:pPr>
            <a:r>
              <a:rPr lang="en-US" sz="1200" dirty="0" smtClean="0">
                <a:solidFill>
                  <a:prstClr val="black"/>
                </a:solidFill>
                <a:latin typeface="Arial" panose="020B0604020202020204"/>
              </a:rPr>
              <a:t>What approaches and policy levers are working well? Where and under what circumstances? </a:t>
            </a:r>
          </a:p>
          <a:p>
            <a:pPr marL="285750" indent="-285750" defTabSz="457200" fontAlgn="auto">
              <a:spcBef>
                <a:spcPts val="600"/>
              </a:spcBef>
              <a:spcAft>
                <a:spcPts val="600"/>
              </a:spcAft>
              <a:buClr>
                <a:srgbClr val="C6E2A8"/>
              </a:buClr>
              <a:buFont typeface="Arial" panose="020B0604020202020204" pitchFamily="34" charset="0"/>
              <a:buChar char="•"/>
            </a:pPr>
            <a:r>
              <a:rPr lang="en-US" sz="1200" dirty="0" smtClean="0">
                <a:solidFill>
                  <a:prstClr val="black"/>
                </a:solidFill>
                <a:latin typeface="Arial" panose="020B0604020202020204"/>
              </a:rPr>
              <a:t>What lessons can we identify in one location that we can adapt and apply in others, while realizing that local realities sometimes drive different communities toward different solutions? </a:t>
            </a:r>
          </a:p>
          <a:p>
            <a:pPr marL="285750" marR="0" lvl="0" indent="-285750" algn="l" defTabSz="457200" rtl="0" eaLnBrk="0" fontAlgn="auto" latinLnBrk="0" hangingPunct="0">
              <a:lnSpc>
                <a:spcPct val="100000"/>
              </a:lnSpc>
              <a:spcBef>
                <a:spcPts val="600"/>
              </a:spcBef>
              <a:spcAft>
                <a:spcPts val="600"/>
              </a:spcAft>
              <a:buClr>
                <a:srgbClr val="C6E2A8"/>
              </a:buClr>
              <a:buSzTx/>
              <a:buFont typeface="Arial" panose="020B0604020202020204" pitchFamily="34" charset="0"/>
              <a:buChar char="•"/>
              <a:tabLst/>
              <a:defRPr/>
            </a:pPr>
            <a:r>
              <a:rPr lang="en-US" dirty="0" smtClean="0"/>
              <a:t>Here are some examples</a:t>
            </a:r>
            <a:r>
              <a:rPr lang="en-US" baseline="0" dirty="0" smtClean="0"/>
              <a:t> of pathways to asthma reimbursement for in-home services that we have seen in states around the country.  Today we will focus on 3: RI, MO, MD.</a:t>
            </a:r>
            <a:endParaRPr lang="en-US" sz="1200" dirty="0" smtClean="0">
              <a:solidFill>
                <a:prstClr val="black"/>
              </a:solidFill>
              <a:latin typeface="Arial" panose="020B0604020202020204"/>
            </a:endParaRPr>
          </a:p>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4</a:t>
            </a:fld>
            <a:endParaRPr lang="en-US" altLang="en-US" dirty="0"/>
          </a:p>
        </p:txBody>
      </p:sp>
    </p:spTree>
    <p:extLst>
      <p:ext uri="{BB962C8B-B14F-4D97-AF65-F5344CB8AC3E}">
        <p14:creationId xmlns:p14="http://schemas.microsoft.com/office/powerpoint/2010/main" val="71824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12</a:t>
            </a:fld>
            <a:endParaRPr lang="en-US" altLang="en-US" dirty="0"/>
          </a:p>
        </p:txBody>
      </p:sp>
    </p:spTree>
    <p:extLst>
      <p:ext uri="{BB962C8B-B14F-4D97-AF65-F5344CB8AC3E}">
        <p14:creationId xmlns:p14="http://schemas.microsoft.com/office/powerpoint/2010/main" val="3973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sz="1200" b="0" i="0" kern="1200" dirty="0" smtClean="0">
                <a:solidFill>
                  <a:schemeClr val="tx1"/>
                </a:solidFill>
                <a:effectLst/>
                <a:latin typeface="+mn-lt"/>
                <a:ea typeface="+mn-ea"/>
                <a:cs typeface="+mn-cs"/>
              </a:rPr>
              <a:t>You are not alone!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Additional resources are available to support your efforts:</a:t>
            </a:r>
          </a:p>
          <a:p>
            <a:pPr fontAlgn="base"/>
            <a:endParaRPr lang="en-US" sz="1200" b="0" i="0" kern="1200" dirty="0" smtClean="0">
              <a:solidFill>
                <a:schemeClr val="tx1"/>
              </a:solidFill>
              <a:effectLst/>
              <a:latin typeface="+mn-lt"/>
              <a:ea typeface="+mn-ea"/>
              <a:cs typeface="+mn-cs"/>
            </a:endParaRPr>
          </a:p>
          <a:p>
            <a:pPr marL="228600" indent="-228600" fontAlgn="base">
              <a:buAutoNum type="arabicPeriod"/>
            </a:pPr>
            <a:r>
              <a:rPr lang="en-US" sz="1200" b="0" i="0" kern="1200" dirty="0" smtClean="0">
                <a:solidFill>
                  <a:schemeClr val="tx1"/>
                </a:solidFill>
                <a:effectLst/>
                <a:latin typeface="+mn-lt"/>
                <a:ea typeface="+mn-ea"/>
                <a:cs typeface="+mn-cs"/>
              </a:rPr>
              <a:t>Online eLearning</a:t>
            </a:r>
            <a:r>
              <a:rPr lang="en-US" sz="1200" b="0" i="0" kern="1200" baseline="0" dirty="0" smtClean="0">
                <a:solidFill>
                  <a:schemeClr val="tx1"/>
                </a:solidFill>
                <a:effectLst/>
                <a:latin typeface="+mn-lt"/>
                <a:ea typeface="+mn-ea"/>
                <a:cs typeface="+mn-cs"/>
              </a:rPr>
              <a:t> </a:t>
            </a:r>
          </a:p>
          <a:p>
            <a:pPr marL="228600" indent="-22860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10 short, self-paced courses with links to all resources used to develop the course so you can dive deeper where you need it most</a:t>
            </a:r>
          </a:p>
          <a:p>
            <a:pPr marL="0" indent="0" fontAlgn="base">
              <a:buNone/>
            </a:pPr>
            <a:endParaRPr lang="en-US" sz="1200" b="0" i="0" kern="1200" baseline="0" dirty="0" smtClean="0">
              <a:solidFill>
                <a:schemeClr val="tx1"/>
              </a:solidFill>
              <a:effectLst/>
              <a:latin typeface="+mn-lt"/>
              <a:ea typeface="+mn-ea"/>
              <a:cs typeface="+mn-cs"/>
            </a:endParaRPr>
          </a:p>
          <a:p>
            <a:pPr marL="0" indent="0" fontAlgn="base">
              <a:buNone/>
            </a:pPr>
            <a:r>
              <a:rPr lang="en-US" sz="1200" b="0" i="0" kern="1200" baseline="0" dirty="0" smtClean="0">
                <a:solidFill>
                  <a:schemeClr val="tx1"/>
                </a:solidFill>
                <a:effectLst/>
                <a:latin typeface="+mn-lt"/>
                <a:ea typeface="+mn-ea"/>
                <a:cs typeface="+mn-cs"/>
              </a:rPr>
              <a:t>2.   Informal technical assistance </a:t>
            </a:r>
          </a:p>
          <a:p>
            <a:pPr marL="228600" indent="-228600" fontAlgn="base">
              <a:buAutoNum type="arabicPeriod"/>
            </a:pPr>
            <a:endParaRPr lang="en-US" sz="1200" b="0" i="0" kern="1200" baseline="0" dirty="0" smtClean="0">
              <a:solidFill>
                <a:schemeClr val="tx1"/>
              </a:solidFill>
              <a:effectLst/>
              <a:latin typeface="+mn-lt"/>
              <a:ea typeface="+mn-ea"/>
              <a:cs typeface="+mn-cs"/>
            </a:endParaRP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For the next 10 weeks, NCHH and several of our expert colleagues will </a:t>
            </a:r>
            <a:r>
              <a:rPr lang="en-US" sz="1200" b="1" i="0" kern="1200" dirty="0" smtClean="0">
                <a:solidFill>
                  <a:schemeClr val="tx1"/>
                </a:solidFill>
                <a:effectLst/>
                <a:latin typeface="+mn-lt"/>
                <a:ea typeface="+mn-ea"/>
                <a:cs typeface="+mn-cs"/>
              </a:rPr>
              <a:t>offer “open office hours”</a:t>
            </a:r>
            <a:r>
              <a:rPr lang="en-US" sz="1200" b="0" i="0" kern="1200" dirty="0" smtClean="0">
                <a:solidFill>
                  <a:schemeClr val="tx1"/>
                </a:solidFill>
                <a:effectLst/>
                <a:latin typeface="+mn-lt"/>
                <a:ea typeface="+mn-ea"/>
                <a:cs typeface="+mn-cs"/>
              </a:rPr>
              <a:t> to share feedback, advice, mentorship, successful (or not!) peer examples, or even just be a friendly ear to those wanting to discuss challenges and next steps related to the many facets of building systems to sustain home-based asthma services.</a:t>
            </a:r>
          </a:p>
          <a:p>
            <a:pPr marL="228600" indent="-228600" fontAlgn="base">
              <a:buAutoNum type="arabicPeriod"/>
            </a:pPr>
            <a:endParaRPr lang="en-US" sz="1200" b="0" i="0" kern="1200" baseline="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Easy access to experts </a:t>
            </a:r>
            <a:r>
              <a:rPr lang="en-US" sz="1200" b="0" i="0" kern="1200" dirty="0" smtClean="0">
                <a:solidFill>
                  <a:schemeClr val="tx1"/>
                </a:solidFill>
                <a:effectLst/>
                <a:latin typeface="+mn-lt"/>
                <a:ea typeface="+mn-ea"/>
                <a:cs typeface="+mn-cs"/>
              </a:rPr>
              <a:t>who know a great deal about this field and what’s going on in other states or communities</a:t>
            </a:r>
          </a:p>
          <a:p>
            <a:pPr marL="171450" indent="-171450" fontAlgn="base">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Might help you develop or refine your “elevator pitch” OR Provide advice on how to build your best workforce team or reach the right clients OR Help</a:t>
            </a:r>
            <a:r>
              <a:rPr lang="en-US" sz="1200" b="0" i="0" kern="1200" baseline="0" dirty="0" smtClean="0">
                <a:solidFill>
                  <a:schemeClr val="tx1"/>
                </a:solidFill>
                <a:effectLst/>
                <a:latin typeface="+mn-lt"/>
                <a:ea typeface="+mn-ea"/>
                <a:cs typeface="+mn-cs"/>
              </a:rPr>
              <a:t> you better understand what </a:t>
            </a:r>
            <a:r>
              <a:rPr lang="en-US" sz="1200" b="0" i="0" kern="1200" dirty="0" smtClean="0">
                <a:solidFill>
                  <a:schemeClr val="tx1"/>
                </a:solidFill>
                <a:effectLst/>
                <a:latin typeface="+mn-lt"/>
                <a:ea typeface="+mn-ea"/>
                <a:cs typeface="+mn-cs"/>
              </a:rPr>
              <a:t>“sustainably financing” your efforts even means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Initiative welcomes any and all related discussions, and we encourage you to </a:t>
            </a:r>
            <a:r>
              <a:rPr lang="en-US" sz="1200" b="1" i="0" kern="1200" dirty="0" smtClean="0">
                <a:solidFill>
                  <a:schemeClr val="tx1"/>
                </a:solidFill>
                <a:effectLst/>
                <a:latin typeface="+mn-lt"/>
                <a:ea typeface="+mn-ea"/>
                <a:cs typeface="+mn-cs"/>
              </a:rPr>
              <a:t>ask your questions</a:t>
            </a:r>
            <a:r>
              <a:rPr lang="en-US" sz="1200" b="0" i="0" kern="1200" dirty="0" smtClean="0">
                <a:solidFill>
                  <a:schemeClr val="tx1"/>
                </a:solidFill>
                <a:effectLst/>
                <a:latin typeface="+mn-lt"/>
                <a:ea typeface="+mn-ea"/>
                <a:cs typeface="+mn-cs"/>
              </a:rPr>
              <a:t> and bring your challenges on </a:t>
            </a:r>
            <a:r>
              <a:rPr lang="en-US" sz="1200" b="1" i="0" kern="1200" dirty="0" smtClean="0">
                <a:solidFill>
                  <a:schemeClr val="tx1"/>
                </a:solidFill>
                <a:effectLst/>
                <a:latin typeface="+mn-lt"/>
                <a:ea typeface="+mn-ea"/>
                <a:cs typeface="+mn-cs"/>
              </a:rPr>
              <a:t>specific issues related to your current work</a:t>
            </a:r>
            <a:r>
              <a:rPr lang="en-US" sz="1200" b="0" i="0" kern="1200" dirty="0" smtClean="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14876C-F5D2-4BF1-9293-9C3D4D41248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654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That concludes our webinar. My thanks again to our speakers for their time and willingness to share their insights. Also, thanks to all of you who participated. We’re glad you could join us and hope the session was helpful for you.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Be on the lookout for an audiovisual file of this webinar posted on AsthmaCommunityNetwork.org in the coming weeks.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 would now like to invite you to join the Q&amp;A session. Here are some directions for how to post a question in the Discussion Forum on AsthmaCommunityNetwork.org.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will need to log in to your Network account to post questions.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you are not a member yet, you can join the Network today by clicking the “Join Now” link at the top of the AsthmaCommunityNetwork.org homepage.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Your account will be approved momentarily and you can begin posting questions.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Thanks again for joining us, and we look forward to chatting with you in the Discussion Forum.</a:t>
            </a:r>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643E-F7EB-4751-84D0-02001AEC24CE}" type="slidenum">
              <a:rPr lang="en-US" altLang="en-US">
                <a:solidFill>
                  <a:prstClr val="black"/>
                </a:solidFill>
                <a:latin typeface="Calibri" panose="020F0502020204030204" pitchFamily="34" charset="0"/>
              </a:rPr>
              <a:pPr eaLnBrk="1" hangingPunct="1"/>
              <a:t>19</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5292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76EACF-8468-477D-98A4-7BEEB68A4B1F}" type="datetimeFigureOut">
              <a:rPr lang="en-US"/>
              <a:pPr>
                <a:defRPr/>
              </a:pPr>
              <a:t>5/3/2018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9B12B9F-16A6-4AAF-95EF-5DA37D5EF978}" type="slidenum">
              <a:rPr lang="en-US" altLang="en-US"/>
              <a:pPr/>
              <a:t>‹#›</a:t>
            </a:fld>
            <a:endParaRPr lang="en-US" altLang="en-US" dirty="0"/>
          </a:p>
        </p:txBody>
      </p:sp>
    </p:spTree>
    <p:extLst>
      <p:ext uri="{BB962C8B-B14F-4D97-AF65-F5344CB8AC3E}">
        <p14:creationId xmlns:p14="http://schemas.microsoft.com/office/powerpoint/2010/main" val="312777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E3550F-D773-4E2E-B45F-1CD1CB96D50E}" type="datetimeFigureOut">
              <a:rPr lang="en-US"/>
              <a:pPr>
                <a:defRPr/>
              </a:pPr>
              <a:t>5/3/2018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62FB97D-D743-43E9-90D5-A38D2B044A3B}" type="slidenum">
              <a:rPr lang="en-US" altLang="en-US"/>
              <a:pPr/>
              <a:t>‹#›</a:t>
            </a:fld>
            <a:endParaRPr lang="en-US" altLang="en-US" dirty="0"/>
          </a:p>
        </p:txBody>
      </p:sp>
    </p:spTree>
    <p:extLst>
      <p:ext uri="{BB962C8B-B14F-4D97-AF65-F5344CB8AC3E}">
        <p14:creationId xmlns:p14="http://schemas.microsoft.com/office/powerpoint/2010/main" val="374898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EC75FA-CA84-4136-8AB0-31BCAD21C199}" type="datetimeFigureOut">
              <a:rPr lang="en-US"/>
              <a:pPr>
                <a:defRPr/>
              </a:pPr>
              <a:t>5/3/2018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63EEF5E-928D-4085-9052-5E34697AFFDA}" type="slidenum">
              <a:rPr lang="en-US" altLang="en-US"/>
              <a:pPr/>
              <a:t>‹#›</a:t>
            </a:fld>
            <a:endParaRPr lang="en-US" altLang="en-US" dirty="0"/>
          </a:p>
        </p:txBody>
      </p:sp>
    </p:spTree>
    <p:extLst>
      <p:ext uri="{BB962C8B-B14F-4D97-AF65-F5344CB8AC3E}">
        <p14:creationId xmlns:p14="http://schemas.microsoft.com/office/powerpoint/2010/main" val="38338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749300"/>
            <a:ext cx="6572250" cy="958850"/>
          </a:xfrm>
        </p:spPr>
        <p:txBody>
          <a:bodyPr>
            <a:normAutofit/>
          </a:bodyPr>
          <a:lstStyle>
            <a:lvl1pPr algn="l">
              <a:defRPr sz="2400" b="1" i="0">
                <a:solidFill>
                  <a:schemeClr val="tx1"/>
                </a:solidFill>
                <a:latin typeface="+mj-lt"/>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393700" y="1727199"/>
            <a:ext cx="6153150" cy="723899"/>
          </a:xfrm>
        </p:spPr>
        <p:txBody>
          <a:bodyPr lIns="91440" anchor="ctr" anchorCtr="0">
            <a:normAutofit/>
          </a:bodyPr>
          <a:lstStyle>
            <a:lvl1pPr marL="0" indent="0" algn="l">
              <a:buNone/>
              <a:defRPr sz="1800" b="0" i="0">
                <a:solidFill>
                  <a:schemeClr val="bg2"/>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393700" y="3060700"/>
            <a:ext cx="3276600" cy="1041400"/>
          </a:xfrm>
        </p:spPr>
        <p:txBody>
          <a:bodyPr>
            <a:normAutofit/>
          </a:bodyPr>
          <a:lstStyle>
            <a:lvl1pPr>
              <a:defRPr sz="1100" baseline="0">
                <a:solidFill>
                  <a:schemeClr val="tx1"/>
                </a:solidFill>
              </a:defRPr>
            </a:lvl1pPr>
          </a:lstStyle>
          <a:p>
            <a:pPr lvl="0"/>
            <a:r>
              <a:rPr lang="en-US" dirty="0"/>
              <a:t>Click to edit Presenter Information</a:t>
            </a:r>
          </a:p>
        </p:txBody>
      </p:sp>
    </p:spTree>
    <p:extLst>
      <p:ext uri="{BB962C8B-B14F-4D97-AF65-F5344CB8AC3E}">
        <p14:creationId xmlns:p14="http://schemas.microsoft.com/office/powerpoint/2010/main" val="348030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9" y="2558735"/>
            <a:ext cx="5359573" cy="492443"/>
          </a:xfrm>
          <a:prstGeom prst="rect">
            <a:avLst/>
          </a:prstGeom>
        </p:spPr>
        <p:txBody>
          <a:bodyPr anchor="b">
            <a:noAutofit/>
          </a:bodyPr>
          <a:lstStyle>
            <a:lvl1pPr algn="r">
              <a:defRPr sz="24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2" y="3051178"/>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1" name="Text Placeholder 5"/>
          <p:cNvSpPr>
            <a:spLocks noGrp="1"/>
          </p:cNvSpPr>
          <p:nvPr>
            <p:ph type="body" sz="quarter" idx="12" hasCustomPrompt="1"/>
          </p:nvPr>
        </p:nvSpPr>
        <p:spPr>
          <a:xfrm>
            <a:off x="4572001" y="5182810"/>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20" y="6146891"/>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©2017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spTree>
    <p:extLst>
      <p:ext uri="{BB962C8B-B14F-4D97-AF65-F5344CB8AC3E}">
        <p14:creationId xmlns:p14="http://schemas.microsoft.com/office/powerpoint/2010/main" val="370105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9555092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pace">
    <p:spTree>
      <p:nvGrpSpPr>
        <p:cNvPr id="1" name=""/>
        <p:cNvGrpSpPr/>
        <p:nvPr/>
      </p:nvGrpSpPr>
      <p:grpSpPr>
        <a:xfrm>
          <a:off x="0" y="0"/>
          <a:ext cx="0" cy="0"/>
          <a:chOff x="0" y="0"/>
          <a:chExt cx="0" cy="0"/>
        </a:xfrm>
      </p:grpSpPr>
      <p:sp>
        <p:nvSpPr>
          <p:cNvPr id="2"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1" y="6455158"/>
            <a:ext cx="7037270"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775700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pace">
    <p:spTree>
      <p:nvGrpSpPr>
        <p:cNvPr id="1" name=""/>
        <p:cNvGrpSpPr/>
        <p:nvPr/>
      </p:nvGrpSpPr>
      <p:grpSpPr>
        <a:xfrm>
          <a:off x="0" y="0"/>
          <a:ext cx="0" cy="0"/>
          <a:chOff x="0" y="0"/>
          <a:chExt cx="0" cy="0"/>
        </a:xfrm>
      </p:grpSpPr>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
        <p:nvSpPr>
          <p:cNvPr id="6"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Tree>
    <p:extLst>
      <p:ext uri="{BB962C8B-B14F-4D97-AF65-F5344CB8AC3E}">
        <p14:creationId xmlns:p14="http://schemas.microsoft.com/office/powerpoint/2010/main" val="2600642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5962304"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1246602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9" y="2558735"/>
            <a:ext cx="5359573" cy="492443"/>
          </a:xfrm>
          <a:prstGeom prst="rect">
            <a:avLst/>
          </a:prstGeom>
        </p:spPr>
        <p:txBody>
          <a:bodyPr anchor="b">
            <a:noAutofit/>
          </a:bodyPr>
          <a:lstStyle>
            <a:lvl1pPr algn="r">
              <a:defRPr sz="24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2" y="3051178"/>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1" name="Text Placeholder 5"/>
          <p:cNvSpPr>
            <a:spLocks noGrp="1"/>
          </p:cNvSpPr>
          <p:nvPr>
            <p:ph type="body" sz="quarter" idx="12" hasCustomPrompt="1"/>
          </p:nvPr>
        </p:nvSpPr>
        <p:spPr>
          <a:xfrm>
            <a:off x="4572001" y="5182810"/>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20" y="6146891"/>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©2017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spTree>
    <p:extLst>
      <p:ext uri="{BB962C8B-B14F-4D97-AF65-F5344CB8AC3E}">
        <p14:creationId xmlns:p14="http://schemas.microsoft.com/office/powerpoint/2010/main" val="194855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444972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5F3C18-E87E-4CDE-BCD4-1A6831D94275}" type="datetimeFigureOut">
              <a:rPr lang="en-US"/>
              <a:pPr>
                <a:defRPr/>
              </a:pPr>
              <a:t>5/3/2018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5E8B02B-A49B-4B01-A736-F9A453190C69}" type="slidenum">
              <a:rPr lang="en-US" altLang="en-US"/>
              <a:pPr/>
              <a:t>‹#›</a:t>
            </a:fld>
            <a:endParaRPr lang="en-US" altLang="en-US" dirty="0"/>
          </a:p>
        </p:txBody>
      </p:sp>
    </p:spTree>
    <p:extLst>
      <p:ext uri="{BB962C8B-B14F-4D97-AF65-F5344CB8AC3E}">
        <p14:creationId xmlns:p14="http://schemas.microsoft.com/office/powerpoint/2010/main" val="2908646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pace">
    <p:spTree>
      <p:nvGrpSpPr>
        <p:cNvPr id="1" name=""/>
        <p:cNvGrpSpPr/>
        <p:nvPr/>
      </p:nvGrpSpPr>
      <p:grpSpPr>
        <a:xfrm>
          <a:off x="0" y="0"/>
          <a:ext cx="0" cy="0"/>
          <a:chOff x="0" y="0"/>
          <a:chExt cx="0" cy="0"/>
        </a:xfrm>
      </p:grpSpPr>
      <p:sp>
        <p:nvSpPr>
          <p:cNvPr id="2"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1" y="6455158"/>
            <a:ext cx="7037270"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9862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pace">
    <p:spTree>
      <p:nvGrpSpPr>
        <p:cNvPr id="1" name=""/>
        <p:cNvGrpSpPr/>
        <p:nvPr/>
      </p:nvGrpSpPr>
      <p:grpSpPr>
        <a:xfrm>
          <a:off x="0" y="0"/>
          <a:ext cx="0" cy="0"/>
          <a:chOff x="0" y="0"/>
          <a:chExt cx="0" cy="0"/>
        </a:xfrm>
      </p:grpSpPr>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
        <p:nvSpPr>
          <p:cNvPr id="6"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Tree>
    <p:extLst>
      <p:ext uri="{BB962C8B-B14F-4D97-AF65-F5344CB8AC3E}">
        <p14:creationId xmlns:p14="http://schemas.microsoft.com/office/powerpoint/2010/main" val="2197616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5962304"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306784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©2017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spTree>
    <p:extLst>
      <p:ext uri="{BB962C8B-B14F-4D97-AF65-F5344CB8AC3E}">
        <p14:creationId xmlns:p14="http://schemas.microsoft.com/office/powerpoint/2010/main" val="44575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703727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16408276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pac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5962304"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5426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Spac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5962304"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3" name="Title 2"/>
          <p:cNvSpPr>
            <a:spLocks noGrp="1"/>
          </p:cNvSpPr>
          <p:nvPr>
            <p:ph type="title"/>
          </p:nvPr>
        </p:nvSpPr>
        <p:spPr>
          <a:xfrm>
            <a:off x="133350" y="341078"/>
            <a:ext cx="8896349" cy="29238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3138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©2017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spTree>
    <p:extLst>
      <p:ext uri="{BB962C8B-B14F-4D97-AF65-F5344CB8AC3E}">
        <p14:creationId xmlns:p14="http://schemas.microsoft.com/office/powerpoint/2010/main" val="4205353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703727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45335069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Spac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5962304"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83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8141D7-E5E6-44BD-9CA5-A7E7F946B5CF}" type="datetimeFigureOut">
              <a:rPr lang="en-US"/>
              <a:pPr>
                <a:defRPr/>
              </a:pPr>
              <a:t>5/3/2018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FE20D4-4E11-4BC2-9746-EAEA80443E34}" type="slidenum">
              <a:rPr lang="en-US" altLang="en-US"/>
              <a:pPr/>
              <a:t>‹#›</a:t>
            </a:fld>
            <a:endParaRPr lang="en-US" altLang="en-US" dirty="0"/>
          </a:p>
        </p:txBody>
      </p:sp>
    </p:spTree>
    <p:extLst>
      <p:ext uri="{BB962C8B-B14F-4D97-AF65-F5344CB8AC3E}">
        <p14:creationId xmlns:p14="http://schemas.microsoft.com/office/powerpoint/2010/main" val="3316489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spTree>
    <p:extLst>
      <p:ext uri="{BB962C8B-B14F-4D97-AF65-F5344CB8AC3E}">
        <p14:creationId xmlns:p14="http://schemas.microsoft.com/office/powerpoint/2010/main" val="365537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703727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181529322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556" y="386033"/>
            <a:ext cx="4306833" cy="624841"/>
          </a:xfrm>
          <a:prstGeom prst="rect">
            <a:avLst/>
          </a:prstGeom>
        </p:spPr>
      </p:pic>
    </p:spTree>
    <p:extLst>
      <p:ext uri="{BB962C8B-B14F-4D97-AF65-F5344CB8AC3E}">
        <p14:creationId xmlns:p14="http://schemas.microsoft.com/office/powerpoint/2010/main" val="2094868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685800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accent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3880875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©2017 Green &amp; Healthy Homes Initiative. All rights reserved.</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556" y="386033"/>
            <a:ext cx="4306833" cy="624841"/>
          </a:xfrm>
          <a:prstGeom prst="rect">
            <a:avLst/>
          </a:prstGeom>
        </p:spPr>
      </p:pic>
    </p:spTree>
    <p:extLst>
      <p:ext uri="{BB962C8B-B14F-4D97-AF65-F5344CB8AC3E}">
        <p14:creationId xmlns:p14="http://schemas.microsoft.com/office/powerpoint/2010/main" val="1060334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685800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accent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3189950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703727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Tree>
    <p:extLst>
      <p:ext uri="{BB962C8B-B14F-4D97-AF65-F5344CB8AC3E}">
        <p14:creationId xmlns:p14="http://schemas.microsoft.com/office/powerpoint/2010/main" val="994316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pac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5962304" cy="261735"/>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2324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7" y="2558731"/>
            <a:ext cx="5359573" cy="492443"/>
          </a:xfrm>
        </p:spPr>
        <p:txBody>
          <a:bodyPr anchor="b">
            <a:noAutofit/>
          </a:bodyPr>
          <a:lstStyle>
            <a:lvl1pPr algn="r">
              <a:defRPr sz="32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0" y="3051174"/>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0" name="Text Placeholder 5"/>
          <p:cNvSpPr>
            <a:spLocks noGrp="1"/>
          </p:cNvSpPr>
          <p:nvPr>
            <p:ph type="body" sz="quarter" idx="11" hasCustomPrompt="1"/>
          </p:nvPr>
        </p:nvSpPr>
        <p:spPr>
          <a:xfrm>
            <a:off x="4571999" y="5552138"/>
            <a:ext cx="4457699" cy="246221"/>
          </a:xfrm>
        </p:spPr>
        <p:txBody>
          <a:bodyPr>
            <a:noAutofit/>
          </a:bodyPr>
          <a:lstStyle>
            <a:lvl1pPr algn="r">
              <a:defRPr>
                <a:solidFill>
                  <a:schemeClr val="accent1"/>
                </a:solidFill>
              </a:defRPr>
            </a:lvl1pPr>
          </a:lstStyle>
          <a:p>
            <a:pPr lvl="0"/>
            <a:r>
              <a:rPr lang="en-US" dirty="0"/>
              <a:t>Click to list authors</a:t>
            </a:r>
          </a:p>
        </p:txBody>
      </p:sp>
      <p:sp>
        <p:nvSpPr>
          <p:cNvPr id="11" name="Text Placeholder 5"/>
          <p:cNvSpPr>
            <a:spLocks noGrp="1"/>
          </p:cNvSpPr>
          <p:nvPr>
            <p:ph type="body" sz="quarter" idx="12" hasCustomPrompt="1"/>
          </p:nvPr>
        </p:nvSpPr>
        <p:spPr>
          <a:xfrm>
            <a:off x="4571999" y="5182806"/>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18" y="6146887"/>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1000" dirty="0">
                <a:solidFill>
                  <a:srgbClr val="6D6E73"/>
                </a:solidFill>
                <a:latin typeface="Arial"/>
              </a:rPr>
              <a:t>©2016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18" y="266778"/>
            <a:ext cx="5604331" cy="813084"/>
          </a:xfrm>
          <a:prstGeom prst="rect">
            <a:avLst/>
          </a:prstGeom>
        </p:spPr>
      </p:pic>
    </p:spTree>
    <p:extLst>
      <p:ext uri="{BB962C8B-B14F-4D97-AF65-F5344CB8AC3E}">
        <p14:creationId xmlns:p14="http://schemas.microsoft.com/office/powerpoint/2010/main" val="4146135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pace">
    <p:spTree>
      <p:nvGrpSpPr>
        <p:cNvPr id="1" name=""/>
        <p:cNvGrpSpPr/>
        <p:nvPr/>
      </p:nvGrpSpPr>
      <p:grpSpPr>
        <a:xfrm>
          <a:off x="0" y="0"/>
          <a:ext cx="0" cy="0"/>
          <a:chOff x="0" y="0"/>
          <a:chExt cx="0" cy="0"/>
        </a:xfrm>
      </p:grpSpPr>
      <p:sp>
        <p:nvSpPr>
          <p:cNvPr id="2" name="Title 1"/>
          <p:cNvSpPr>
            <a:spLocks noGrp="1"/>
          </p:cNvSpPr>
          <p:nvPr>
            <p:ph type="title"/>
          </p:nvPr>
        </p:nvSpPr>
        <p:spPr>
          <a:xfrm>
            <a:off x="137160" y="341078"/>
            <a:ext cx="8896349" cy="292388"/>
          </a:xfr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29"/>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84395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0" y="6455154"/>
            <a:ext cx="7037270" cy="417593"/>
          </a:xfrm>
          <a:prstGeom prst="rect">
            <a:avLst/>
          </a:prstGeom>
        </p:spPr>
        <p:txBody>
          <a:bodyPr lIns="0" tIns="0" rIns="0" bIns="0" anchor="ctr"/>
          <a:lstStyle>
            <a:lvl1pPr marL="914400" indent="-914400" algn="l" defTabSz="913526">
              <a:spcBef>
                <a:spcPts val="0"/>
              </a:spcBef>
              <a:tabLst>
                <a:tab pos="796925" algn="r"/>
              </a:tabLst>
              <a:defRPr lang="en-US" sz="1020" b="0">
                <a:solidFill>
                  <a:schemeClr val="bg1"/>
                </a:solidFill>
                <a:latin typeface="Arial" panose="020B0604020202020204" pitchFamily="34" charset="0"/>
                <a:cs typeface="Arial" panose="020B0604020202020204" pitchFamily="34" charset="0"/>
              </a:defRPr>
            </a:lvl1pPr>
          </a:lstStyle>
          <a:p>
            <a:pPr algn="l" defTabSz="895350">
              <a:defRPr/>
            </a:pPr>
            <a:r>
              <a:rPr lang="en-US" sz="1020" dirty="0">
                <a:ea typeface="+mn-ea"/>
              </a:rPr>
              <a:t>Source(s):	</a:t>
            </a:r>
          </a:p>
        </p:txBody>
      </p:sp>
      <p:sp>
        <p:nvSpPr>
          <p:cNvPr id="7" name="Text Placeholder 3"/>
          <p:cNvSpPr>
            <a:spLocks noGrp="1"/>
          </p:cNvSpPr>
          <p:nvPr>
            <p:ph type="body" sz="quarter" idx="14" hasCustomPrompt="1"/>
          </p:nvPr>
        </p:nvSpPr>
        <p:spPr>
          <a:xfrm>
            <a:off x="137160" y="6289158"/>
            <a:ext cx="8896349" cy="161365"/>
          </a:xfrm>
        </p:spPr>
        <p:txBody>
          <a:bodyPr anchor="b"/>
          <a:lstStyle>
            <a:lvl1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1pPr>
            <a:lvl2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2pPr>
            <a:lvl3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3pPr>
            <a:lvl4pPr marL="914400" indent="-914400" algn="l" defTabSz="895350" rtl="0" eaLnBrk="1" fontAlgn="base" hangingPunct="1">
              <a:spcBef>
                <a:spcPts val="0"/>
              </a:spcBef>
              <a:spcAft>
                <a:spcPct val="0"/>
              </a:spcAft>
              <a:tabLst>
                <a:tab pos="796925" algn="r"/>
              </a:tabLst>
              <a:defRPr lang="en-US" sz="1020" b="0" kern="1200" dirty="0" smtClean="0">
                <a:solidFill>
                  <a:schemeClr val="tx2"/>
                </a:solidFill>
                <a:latin typeface="Arial" panose="020B0604020202020204" pitchFamily="34" charset="0"/>
                <a:ea typeface="+mn-ea"/>
                <a:cs typeface="Arial" panose="020B0604020202020204" pitchFamily="34" charset="0"/>
              </a:defRPr>
            </a:lvl4pPr>
            <a:lvl5pPr marL="914400" indent="-914400" algn="l" defTabSz="895350" rtl="0" eaLnBrk="1" fontAlgn="base" hangingPunct="1">
              <a:spcBef>
                <a:spcPts val="0"/>
              </a:spcBef>
              <a:spcAft>
                <a:spcPct val="0"/>
              </a:spcAft>
              <a:tabLst>
                <a:tab pos="796925" algn="r"/>
              </a:tabLst>
              <a:defRPr lang="en-US" sz="1020" b="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Note(s):</a:t>
            </a:r>
          </a:p>
        </p:txBody>
      </p:sp>
    </p:spTree>
    <p:extLst>
      <p:ext uri="{BB962C8B-B14F-4D97-AF65-F5344CB8AC3E}">
        <p14:creationId xmlns:p14="http://schemas.microsoft.com/office/powerpoint/2010/main" val="35509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9C49AB-8CCF-4CF6-9AAF-2F62068AF97D}" type="datetimeFigureOut">
              <a:rPr lang="en-US"/>
              <a:pPr>
                <a:defRPr/>
              </a:pPr>
              <a:t>5/3/2018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4710-8FDF-40D0-A45D-F1738FC7C85A}" type="slidenum">
              <a:rPr lang="en-US" altLang="en-US"/>
              <a:pPr/>
              <a:t>‹#›</a:t>
            </a:fld>
            <a:endParaRPr lang="en-US" altLang="en-US" dirty="0"/>
          </a:p>
        </p:txBody>
      </p:sp>
    </p:spTree>
    <p:extLst>
      <p:ext uri="{BB962C8B-B14F-4D97-AF65-F5344CB8AC3E}">
        <p14:creationId xmlns:p14="http://schemas.microsoft.com/office/powerpoint/2010/main" val="3607708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70129" y="2558735"/>
            <a:ext cx="5359573" cy="492443"/>
          </a:xfrm>
          <a:prstGeom prst="rect">
            <a:avLst/>
          </a:prstGeom>
        </p:spPr>
        <p:txBody>
          <a:bodyPr anchor="b">
            <a:noAutofit/>
          </a:bodyPr>
          <a:lstStyle>
            <a:lvl1pPr algn="r">
              <a:defRPr sz="2400" b="0">
                <a:solidFill>
                  <a:schemeClr val="tx2"/>
                </a:solidFill>
              </a:defRPr>
            </a:lvl1pPr>
          </a:lstStyle>
          <a:p>
            <a:r>
              <a:rPr lang="en-US"/>
              <a:t>Click to edit Master title style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7" name="TextBox 6"/>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sp>
        <p:nvSpPr>
          <p:cNvPr id="6" name="Text Placeholder 5"/>
          <p:cNvSpPr>
            <a:spLocks noGrp="1"/>
          </p:cNvSpPr>
          <p:nvPr>
            <p:ph type="body" sz="quarter" idx="10" hasCustomPrompt="1"/>
          </p:nvPr>
        </p:nvSpPr>
        <p:spPr>
          <a:xfrm>
            <a:off x="4572002" y="3051178"/>
            <a:ext cx="4457699" cy="246221"/>
          </a:xfrm>
        </p:spPr>
        <p:txBody>
          <a:bodyPr>
            <a:noAutofit/>
          </a:bodyPr>
          <a:lstStyle>
            <a:lvl1pPr algn="r">
              <a:defRPr>
                <a:solidFill>
                  <a:schemeClr val="accent1"/>
                </a:solidFill>
              </a:defRPr>
            </a:lvl1pPr>
          </a:lstStyle>
          <a:p>
            <a:pPr lvl="0"/>
            <a:r>
              <a:rPr lang="en-US" dirty="0"/>
              <a:t>Click to edit subtitle</a:t>
            </a:r>
          </a:p>
        </p:txBody>
      </p:sp>
      <p:sp>
        <p:nvSpPr>
          <p:cNvPr id="11" name="Text Placeholder 5"/>
          <p:cNvSpPr>
            <a:spLocks noGrp="1"/>
          </p:cNvSpPr>
          <p:nvPr>
            <p:ph type="body" sz="quarter" idx="12" hasCustomPrompt="1"/>
          </p:nvPr>
        </p:nvSpPr>
        <p:spPr>
          <a:xfrm>
            <a:off x="4572001" y="5182810"/>
            <a:ext cx="4457699" cy="246221"/>
          </a:xfrm>
        </p:spPr>
        <p:txBody>
          <a:bodyPr>
            <a:noAutofit/>
          </a:bodyPr>
          <a:lstStyle>
            <a:lvl1pPr algn="r">
              <a:defRPr>
                <a:solidFill>
                  <a:schemeClr val="tx2"/>
                </a:solidFill>
              </a:defRPr>
            </a:lvl1pPr>
          </a:lstStyle>
          <a:p>
            <a:pPr lvl="0"/>
            <a:r>
              <a:rPr lang="en-US" dirty="0"/>
              <a:t>Date</a:t>
            </a:r>
          </a:p>
        </p:txBody>
      </p:sp>
      <p:sp>
        <p:nvSpPr>
          <p:cNvPr id="12" name="Text Placeholder 5"/>
          <p:cNvSpPr>
            <a:spLocks noGrp="1"/>
          </p:cNvSpPr>
          <p:nvPr>
            <p:ph type="body" sz="quarter" idx="13" hasCustomPrompt="1"/>
          </p:nvPr>
        </p:nvSpPr>
        <p:spPr>
          <a:xfrm>
            <a:off x="486920" y="6146891"/>
            <a:ext cx="8542779" cy="253913"/>
          </a:xfrm>
        </p:spPr>
        <p:txBody>
          <a:bodyPr>
            <a:noAutofit/>
          </a:bodyPr>
          <a:lstStyle>
            <a:lvl1pPr algn="r">
              <a:defRPr baseline="0">
                <a:solidFill>
                  <a:schemeClr val="accent1"/>
                </a:solidFill>
              </a:defRPr>
            </a:lvl1pPr>
          </a:lstStyle>
          <a:p>
            <a:pPr lvl="0"/>
            <a:r>
              <a:rPr lang="en-US" dirty="0"/>
              <a:t>Description of project, disclaimer, or other long text item here if necessary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5" name="TextBox 14"/>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©2015 Green &amp; Healthy Homes Initiative. All rights reserved.</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18" name="TextBox 17"/>
          <p:cNvSpPr txBox="1"/>
          <p:nvPr/>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©2016 Green &amp; Healthy Homes Initiative. All rights reserved.</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r="64500"/>
          <a:stretch/>
        </p:blipFill>
        <p:spPr>
          <a:xfrm>
            <a:off x="0" y="0"/>
            <a:ext cx="486918" cy="6858000"/>
          </a:xfrm>
          <a:prstGeom prst="rect">
            <a:avLst/>
          </a:prstGeom>
          <a:solidFill>
            <a:schemeClr val="bg1">
              <a:alpha val="50000"/>
            </a:schemeClr>
          </a:solidFill>
        </p:spPr>
      </p:pic>
      <p:sp>
        <p:nvSpPr>
          <p:cNvPr id="21" name="TextBox 20"/>
          <p:cNvSpPr txBox="1"/>
          <p:nvPr userDrawn="1"/>
        </p:nvSpPr>
        <p:spPr>
          <a:xfrm rot="16200000">
            <a:off x="-1817354" y="4927934"/>
            <a:ext cx="3726782" cy="133350"/>
          </a:xfrm>
          <a:prstGeom prst="rect">
            <a:avLst/>
          </a:prstGeom>
          <a:noFill/>
        </p:spPr>
        <p:txBody>
          <a:bodyPr wrap="square" lIns="0" tIns="0" rIns="0" bIns="0" rtlCol="0">
            <a:noAutofit/>
          </a:bodyPr>
          <a:lstStyle/>
          <a:p>
            <a:pPr fontAlgn="auto">
              <a:spcBef>
                <a:spcPts val="0"/>
              </a:spcBef>
              <a:spcAft>
                <a:spcPts val="0"/>
              </a:spcAft>
            </a:pPr>
            <a:r>
              <a:rPr lang="en-US" sz="750" dirty="0">
                <a:solidFill>
                  <a:srgbClr val="6D6E73"/>
                </a:solidFill>
                <a:latin typeface="Arial"/>
              </a:rPr>
              <a:t>©2017 Green &amp; Healthy Homes Initiative. All rights reserved.</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920" y="266778"/>
            <a:ext cx="5604331" cy="813084"/>
          </a:xfrm>
          <a:prstGeom prst="rect">
            <a:avLst/>
          </a:prstGeom>
        </p:spPr>
      </p:pic>
    </p:spTree>
    <p:extLst>
      <p:ext uri="{BB962C8B-B14F-4D97-AF65-F5344CB8AC3E}">
        <p14:creationId xmlns:p14="http://schemas.microsoft.com/office/powerpoint/2010/main" val="914484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2145641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pace">
    <p:spTree>
      <p:nvGrpSpPr>
        <p:cNvPr id="1" name=""/>
        <p:cNvGrpSpPr/>
        <p:nvPr/>
      </p:nvGrpSpPr>
      <p:grpSpPr>
        <a:xfrm>
          <a:off x="0" y="0"/>
          <a:ext cx="0" cy="0"/>
          <a:chOff x="0" y="0"/>
          <a:chExt cx="0" cy="0"/>
        </a:xfrm>
      </p:grpSpPr>
      <p:sp>
        <p:nvSpPr>
          <p:cNvPr id="2"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5" name="Text Placeholder 6"/>
          <p:cNvSpPr>
            <a:spLocks noGrp="1"/>
          </p:cNvSpPr>
          <p:nvPr>
            <p:ph type="body" sz="quarter" idx="12" hasCustomPrompt="1"/>
          </p:nvPr>
        </p:nvSpPr>
        <p:spPr>
          <a:xfrm>
            <a:off x="137161" y="6455158"/>
            <a:ext cx="7037270"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2466998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Space">
    <p:spTree>
      <p:nvGrpSpPr>
        <p:cNvPr id="1" name=""/>
        <p:cNvGrpSpPr/>
        <p:nvPr/>
      </p:nvGrpSpPr>
      <p:grpSpPr>
        <a:xfrm>
          <a:off x="0" y="0"/>
          <a:ext cx="0" cy="0"/>
          <a:chOff x="0" y="0"/>
          <a:chExt cx="0" cy="0"/>
        </a:xfrm>
      </p:grpSpPr>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
        <p:nvSpPr>
          <p:cNvPr id="6" name="Text Placeholder 6"/>
          <p:cNvSpPr>
            <a:spLocks noGrp="1"/>
          </p:cNvSpPr>
          <p:nvPr>
            <p:ph type="body" sz="quarter" idx="12" hasCustomPrompt="1"/>
          </p:nvPr>
        </p:nvSpPr>
        <p:spPr>
          <a:xfrm>
            <a:off x="137161" y="6455158"/>
            <a:ext cx="7037270" cy="207207"/>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Tree>
    <p:extLst>
      <p:ext uri="{BB962C8B-B14F-4D97-AF65-F5344CB8AC3E}">
        <p14:creationId xmlns:p14="http://schemas.microsoft.com/office/powerpoint/2010/main" val="3715366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pace">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137161" y="6455158"/>
            <a:ext cx="5962304" cy="417593"/>
          </a:xfrm>
          <a:prstGeom prst="rect">
            <a:avLst/>
          </a:prstGeom>
        </p:spPr>
        <p:txBody>
          <a:bodyPr lIns="0" tIns="0" rIns="0" bIns="0" anchor="ctr"/>
          <a:lstStyle>
            <a:lvl1pPr marL="685800" indent="-685800" algn="l" defTabSz="895350">
              <a:spcBef>
                <a:spcPts val="0"/>
              </a:spcBef>
              <a:tabLst>
                <a:tab pos="597694" algn="r"/>
              </a:tabLst>
              <a:defRPr lang="en-US" sz="765" b="0">
                <a:solidFill>
                  <a:schemeClr val="bg1"/>
                </a:solidFill>
                <a:latin typeface="Arial" panose="020B0604020202020204" pitchFamily="34" charset="0"/>
                <a:cs typeface="Arial" panose="020B0604020202020204" pitchFamily="34" charset="0"/>
              </a:defRPr>
            </a:lvl1pPr>
          </a:lstStyle>
          <a:p>
            <a:pPr algn="l" defTabSz="895350">
              <a:defRPr/>
            </a:pPr>
            <a:r>
              <a:rPr lang="en-US" sz="765" dirty="0">
                <a:ea typeface="+mn-ea"/>
              </a:rPr>
              <a:t>Source(s):	</a:t>
            </a:r>
          </a:p>
        </p:txBody>
      </p:sp>
      <p:sp>
        <p:nvSpPr>
          <p:cNvPr id="7" name="Title 1"/>
          <p:cNvSpPr>
            <a:spLocks noGrp="1"/>
          </p:cNvSpPr>
          <p:nvPr>
            <p:ph type="title"/>
          </p:nvPr>
        </p:nvSpPr>
        <p:spPr>
          <a:xfrm>
            <a:off x="137162" y="316028"/>
            <a:ext cx="8896349" cy="297747"/>
          </a:xfrm>
          <a:prstGeom prst="rect">
            <a:avLst/>
          </a:prstGeom>
        </p:spPr>
        <p:txBody>
          <a:bodyPr/>
          <a:lstStyle/>
          <a:p>
            <a:r>
              <a:rPr lang="en-US"/>
              <a:t>Click to edit Master title style</a:t>
            </a:r>
            <a:endParaRPr lang="en-US" dirty="0"/>
          </a:p>
        </p:txBody>
      </p:sp>
      <p:sp>
        <p:nvSpPr>
          <p:cNvPr id="8" name="Text Placeholder 5"/>
          <p:cNvSpPr>
            <a:spLocks noGrp="1"/>
          </p:cNvSpPr>
          <p:nvPr>
            <p:ph type="body" sz="quarter" idx="13" hasCustomPrompt="1"/>
          </p:nvPr>
        </p:nvSpPr>
        <p:spPr>
          <a:xfrm>
            <a:off x="137160" y="39333"/>
            <a:ext cx="4457700" cy="242757"/>
          </a:xfrm>
        </p:spPr>
        <p:txBody>
          <a:bodyPr>
            <a:noAutofit/>
          </a:bodyPr>
          <a:lstStyle>
            <a:lvl1pPr>
              <a:defRPr kumimoji="0" lang="en-US" sz="1600" b="0" i="0" u="none" strike="noStrike" kern="1200" cap="none" spc="0" normalizeH="0" baseline="0" dirty="0">
                <a:ln>
                  <a:noFill/>
                </a:ln>
                <a:solidFill>
                  <a:schemeClr val="accent1"/>
                </a:solidFill>
                <a:effectLst/>
                <a:uLnTx/>
                <a:uFillTx/>
                <a:latin typeface="Arial"/>
                <a:ea typeface="+mn-ea"/>
                <a:cs typeface="+mn-cs"/>
              </a:defRPr>
            </a:lvl1pPr>
          </a:lstStyle>
          <a:p>
            <a:pPr marL="0" marR="0" lvl="0" indent="0" algn="l" defTabSz="6329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p:txBody>
      </p:sp>
      <p:sp>
        <p:nvSpPr>
          <p:cNvPr id="9" name="Rectangle 10"/>
          <p:cNvSpPr>
            <a:spLocks noGrp="1" noChangeArrowheads="1"/>
          </p:cNvSpPr>
          <p:nvPr>
            <p:ph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spTree>
    <p:extLst>
      <p:ext uri="{BB962C8B-B14F-4D97-AF65-F5344CB8AC3E}">
        <p14:creationId xmlns:p14="http://schemas.microsoft.com/office/powerpoint/2010/main" val="2146582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933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403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16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575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1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0BB225-DD27-4355-8D5F-FF98E8448F71}" type="datetimeFigureOut">
              <a:rPr lang="en-US"/>
              <a:pPr>
                <a:defRPr/>
              </a:pPr>
              <a:t>5/3/2018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6D2C37C-A1E8-41A5-94F4-BC98DBA6D2CD}" type="slidenum">
              <a:rPr lang="en-US" altLang="en-US"/>
              <a:pPr/>
              <a:t>‹#›</a:t>
            </a:fld>
            <a:endParaRPr lang="en-US" altLang="en-US" dirty="0"/>
          </a:p>
        </p:txBody>
      </p:sp>
    </p:spTree>
    <p:extLst>
      <p:ext uri="{BB962C8B-B14F-4D97-AF65-F5344CB8AC3E}">
        <p14:creationId xmlns:p14="http://schemas.microsoft.com/office/powerpoint/2010/main" val="3639512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224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97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4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515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03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906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901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375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1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6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3CF2C69-F5EF-4896-9A42-89759C0CCEAC}" type="datetimeFigureOut">
              <a:rPr lang="en-US"/>
              <a:pPr>
                <a:defRPr/>
              </a:pPr>
              <a:t>5/3/2018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97400D4-95F2-4F60-85F9-6ABF84B610EB}" type="slidenum">
              <a:rPr lang="en-US" altLang="en-US"/>
              <a:pPr/>
              <a:t>‹#›</a:t>
            </a:fld>
            <a:endParaRPr lang="en-US" altLang="en-US" dirty="0"/>
          </a:p>
        </p:txBody>
      </p:sp>
    </p:spTree>
    <p:extLst>
      <p:ext uri="{BB962C8B-B14F-4D97-AF65-F5344CB8AC3E}">
        <p14:creationId xmlns:p14="http://schemas.microsoft.com/office/powerpoint/2010/main" val="769753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4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42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49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99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41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1777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4D29-8AC8-41B7-AC70-9482607FDA5E}"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465778-A76A-44C2-B8F0-74C1DA5B57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371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36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7473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87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80975" y="6492875"/>
            <a:ext cx="2133600" cy="365125"/>
          </a:xfrm>
        </p:spPr>
        <p:txBody>
          <a:bodyPr/>
          <a:lstStyle>
            <a:lvl1pPr algn="l">
              <a:defRPr>
                <a:solidFill>
                  <a:schemeClr val="bg1"/>
                </a:solidFill>
              </a:defRPr>
            </a:lvl1pPr>
          </a:lstStyle>
          <a:p>
            <a:fld id="{1867F81F-8D7E-440C-8909-FC1F9F4AA756}" type="slidenum">
              <a:rPr lang="en-US" altLang="en-US"/>
              <a:pPr/>
              <a:t>‹#›</a:t>
            </a:fld>
            <a:endParaRPr lang="en-US" altLang="en-US" dirty="0"/>
          </a:p>
        </p:txBody>
      </p:sp>
    </p:spTree>
    <p:extLst>
      <p:ext uri="{BB962C8B-B14F-4D97-AF65-F5344CB8AC3E}">
        <p14:creationId xmlns:p14="http://schemas.microsoft.com/office/powerpoint/2010/main" val="2737003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355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2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71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524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272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19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77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2B8E7-A93D-45BC-A947-140011D26A15}"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9D8F98-3FEB-4D64-BF42-4B0A0556F8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534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59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8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123380-F56D-4E50-8051-58A6056CB8A5}" type="datetimeFigureOut">
              <a:rPr lang="en-US"/>
              <a:pPr>
                <a:defRPr/>
              </a:pPr>
              <a:t>5/3/2018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239991A-6155-474A-8E34-F3316DA301A0}" type="slidenum">
              <a:rPr lang="en-US" altLang="en-US"/>
              <a:pPr/>
              <a:t>‹#›</a:t>
            </a:fld>
            <a:endParaRPr lang="en-US" altLang="en-US" dirty="0"/>
          </a:p>
        </p:txBody>
      </p:sp>
    </p:spTree>
    <p:extLst>
      <p:ext uri="{BB962C8B-B14F-4D97-AF65-F5344CB8AC3E}">
        <p14:creationId xmlns:p14="http://schemas.microsoft.com/office/powerpoint/2010/main" val="37946044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613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918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smtClean="0"/>
              <a:t>Click to edit Master title style</a:t>
            </a:r>
            <a:endParaRPr lang="en-US" dirty="0"/>
          </a:p>
        </p:txBody>
      </p:sp>
      <p:sp>
        <p:nvSpPr>
          <p:cNvPr id="3" name="ClipArt Placeholder 2"/>
          <p:cNvSpPr>
            <a:spLocks noGrp="1"/>
          </p:cNvSpPr>
          <p:nvPr>
            <p:ph type="clipArt" sz="half" idx="1"/>
          </p:nvPr>
        </p:nvSpPr>
        <p:spPr>
          <a:xfrm>
            <a:off x="685800" y="2667000"/>
            <a:ext cx="3810000" cy="3429000"/>
          </a:xfrm>
          <a:prstGeom prst="rect">
            <a:avLst/>
          </a:prstGeom>
        </p:spPr>
        <p:txBody>
          <a:bodyPr/>
          <a:lstStyle/>
          <a:p>
            <a:pPr lvl="0"/>
            <a:r>
              <a:rPr lang="en-US" noProof="0" smtClean="0"/>
              <a:t>Click icon to add online image</a:t>
            </a:r>
            <a:endParaRPr lang="en-US" noProof="0" dirty="0"/>
          </a:p>
        </p:txBody>
      </p:sp>
      <p:sp>
        <p:nvSpPr>
          <p:cNvPr id="4" name="Text Placeholder 3"/>
          <p:cNvSpPr>
            <a:spLocks noGrp="1"/>
          </p:cNvSpPr>
          <p:nvPr>
            <p:ph type="body" sz="half" idx="2"/>
          </p:nvPr>
        </p:nvSpPr>
        <p:spPr>
          <a:xfrm>
            <a:off x="4648200" y="2667000"/>
            <a:ext cx="3810000" cy="342900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867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4A7F25-48DA-44E8-A229-73E8700FE449}"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D03AD-DAB7-4FE0-A5DB-B8910E5F3B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010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6016487"/>
          </a:xfrm>
          <a:prstGeom prst="rect">
            <a:avLst/>
          </a:prstGeom>
          <a:solidFill>
            <a:srgbClr val="00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1122363"/>
            <a:ext cx="7772400" cy="2387600"/>
          </a:xfrm>
        </p:spPr>
        <p:txBody>
          <a:bodyPr anchor="b"/>
          <a:lstStyle>
            <a:lvl1pPr algn="l">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02038"/>
            <a:ext cx="73152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9489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4244728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2573057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BB7334-B59E-4FFC-B3BC-C7EC9D0629FC}" type="slidenum">
              <a:rPr lang="en-US" smtClean="0"/>
              <a:pPr/>
              <a:t>‹#›</a:t>
            </a:fld>
            <a:endParaRPr lang="en-US"/>
          </a:p>
        </p:txBody>
      </p:sp>
      <p:sp>
        <p:nvSpPr>
          <p:cNvPr id="5" name="Rectangle 4"/>
          <p:cNvSpPr/>
          <p:nvPr userDrawn="1"/>
        </p:nvSpPr>
        <p:spPr>
          <a:xfrm>
            <a:off x="0" y="0"/>
            <a:ext cx="2822713" cy="6082748"/>
          </a:xfrm>
          <a:prstGeom prst="rect">
            <a:avLst/>
          </a:prstGeom>
          <a:solidFill>
            <a:srgbClr val="00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286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_add contact info">
    <p:spTree>
      <p:nvGrpSpPr>
        <p:cNvPr id="1" name=""/>
        <p:cNvGrpSpPr/>
        <p:nvPr/>
      </p:nvGrpSpPr>
      <p:grpSpPr>
        <a:xfrm>
          <a:off x="0" y="0"/>
          <a:ext cx="0" cy="0"/>
          <a:chOff x="0" y="0"/>
          <a:chExt cx="0" cy="0"/>
        </a:xfrm>
      </p:grpSpPr>
      <p:sp>
        <p:nvSpPr>
          <p:cNvPr id="7" name="Rectangle 6"/>
          <p:cNvSpPr/>
          <p:nvPr userDrawn="1"/>
        </p:nvSpPr>
        <p:spPr>
          <a:xfrm>
            <a:off x="0" y="2982843"/>
            <a:ext cx="9144000" cy="4101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Rectangle 4"/>
          <p:cNvSpPr/>
          <p:nvPr userDrawn="1"/>
        </p:nvSpPr>
        <p:spPr>
          <a:xfrm>
            <a:off x="0" y="0"/>
            <a:ext cx="9144000" cy="4101548"/>
          </a:xfrm>
          <a:prstGeom prst="rect">
            <a:avLst/>
          </a:prstGeom>
          <a:solidFill>
            <a:srgbClr val="004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723" y="4554042"/>
            <a:ext cx="8466554" cy="2049958"/>
          </a:xfrm>
          <a:prstGeom prst="rect">
            <a:avLst/>
          </a:prstGeom>
        </p:spPr>
      </p:pic>
      <p:sp>
        <p:nvSpPr>
          <p:cNvPr id="8" name="Rectangle 7"/>
          <p:cNvSpPr/>
          <p:nvPr userDrawn="1"/>
        </p:nvSpPr>
        <p:spPr>
          <a:xfrm>
            <a:off x="0" y="3613835"/>
            <a:ext cx="9144000" cy="369332"/>
          </a:xfrm>
          <a:prstGeom prst="rect">
            <a:avLst/>
          </a:prstGeom>
        </p:spPr>
        <p:txBody>
          <a:bodyPr wrap="square">
            <a:spAutoFit/>
          </a:bodyPr>
          <a:lstStyle/>
          <a:p>
            <a:pPr algn="ctr" fontAlgn="auto">
              <a:spcBef>
                <a:spcPts val="0"/>
              </a:spcBef>
              <a:spcAft>
                <a:spcPts val="0"/>
              </a:spcAft>
            </a:pPr>
            <a:r>
              <a:rPr lang="en-US" b="1" dirty="0">
                <a:solidFill>
                  <a:prstClr val="white"/>
                </a:solidFill>
                <a:cs typeface="Arial" panose="020B0604020202020204" pitchFamily="34" charset="0"/>
              </a:rPr>
              <a:t>www.nchh.org  </a:t>
            </a:r>
            <a:r>
              <a:rPr lang="en-US" b="1" dirty="0">
                <a:solidFill>
                  <a:prstClr val="white"/>
                </a:solidFill>
                <a:cs typeface="Arial" panose="020B0604020202020204" pitchFamily="34" charset="0"/>
                <a:sym typeface="Wingdings" panose="05000000000000000000" pitchFamily="2" charset="2"/>
              </a:rPr>
              <a:t></a:t>
            </a:r>
            <a:r>
              <a:rPr lang="en-US" b="1" dirty="0">
                <a:solidFill>
                  <a:prstClr val="white"/>
                </a:solidFill>
                <a:cs typeface="Arial" panose="020B0604020202020204" pitchFamily="34" charset="0"/>
              </a:rPr>
              <a:t>  @NCHH  </a:t>
            </a:r>
            <a:r>
              <a:rPr lang="en-US" b="1" dirty="0">
                <a:solidFill>
                  <a:prstClr val="white"/>
                </a:solidFill>
                <a:cs typeface="Arial" panose="020B0604020202020204" pitchFamily="34" charset="0"/>
                <a:sym typeface="Wingdings" panose="05000000000000000000" pitchFamily="2" charset="2"/>
              </a:rPr>
              <a:t></a:t>
            </a:r>
            <a:r>
              <a:rPr lang="en-US" b="1" dirty="0">
                <a:solidFill>
                  <a:prstClr val="white"/>
                </a:solidFill>
                <a:cs typeface="Arial" panose="020B0604020202020204" pitchFamily="34" charset="0"/>
              </a:rPr>
              <a:t>  facebook.com/</a:t>
            </a:r>
            <a:r>
              <a:rPr lang="en-US" b="1" dirty="0" err="1">
                <a:solidFill>
                  <a:prstClr val="white"/>
                </a:solidFill>
                <a:cs typeface="Arial" panose="020B0604020202020204" pitchFamily="34" charset="0"/>
              </a:rPr>
              <a:t>HealthyHousing</a:t>
            </a:r>
            <a:endParaRPr lang="en-US" b="1" dirty="0">
              <a:solidFill>
                <a:prstClr val="white"/>
              </a:solidFill>
              <a:cs typeface="Arial" panose="020B0604020202020204" pitchFamily="34" charset="0"/>
            </a:endParaRPr>
          </a:p>
        </p:txBody>
      </p:sp>
    </p:spTree>
    <p:extLst>
      <p:ext uri="{BB962C8B-B14F-4D97-AF65-F5344CB8AC3E}">
        <p14:creationId xmlns:p14="http://schemas.microsoft.com/office/powerpoint/2010/main" val="896612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Alternate cov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Subtitle 2"/>
          <p:cNvSpPr txBox="1">
            <a:spLocks/>
          </p:cNvSpPr>
          <p:nvPr userDrawn="1"/>
        </p:nvSpPr>
        <p:spPr>
          <a:xfrm>
            <a:off x="967409" y="3754438"/>
            <a:ext cx="7185991"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595A5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95A5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95A5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95A5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95A5C"/>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pPr>
            <a:r>
              <a:rPr lang="en-US" dirty="0" smtClean="0">
                <a:solidFill>
                  <a:prstClr val="white"/>
                </a:solidFill>
              </a:rPr>
              <a:t>Click to edit Master subtitle style</a:t>
            </a:r>
            <a:endParaRPr lang="en-US" dirty="0">
              <a:solidFill>
                <a:prstClr val="white"/>
              </a:solidFill>
            </a:endParaRPr>
          </a:p>
        </p:txBody>
      </p:sp>
    </p:spTree>
    <p:extLst>
      <p:ext uri="{BB962C8B-B14F-4D97-AF65-F5344CB8AC3E}">
        <p14:creationId xmlns:p14="http://schemas.microsoft.com/office/powerpoint/2010/main" val="427823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A97FEB-D4DA-4B94-B97C-310BE6625EAD}" type="datetimeFigureOut">
              <a:rPr lang="en-US"/>
              <a:pPr>
                <a:defRPr/>
              </a:pPr>
              <a:t>5/3/2018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499433-999F-4E32-A3FA-476452D5BCC5}" type="slidenum">
              <a:rPr lang="en-US" altLang="en-US"/>
              <a:pPr/>
              <a:t>‹#›</a:t>
            </a:fld>
            <a:endParaRPr lang="en-US" altLang="en-US" dirty="0"/>
          </a:p>
        </p:txBody>
      </p:sp>
    </p:spTree>
    <p:extLst>
      <p:ext uri="{BB962C8B-B14F-4D97-AF65-F5344CB8AC3E}">
        <p14:creationId xmlns:p14="http://schemas.microsoft.com/office/powerpoint/2010/main" val="26287902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Alternate cover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0" y="5963478"/>
            <a:ext cx="9144000" cy="89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8742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1629167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151197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37823921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9" name="Slide Number Placeholder 8"/>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39935297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1333758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668462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7" name="Slide Number Placeholder 6"/>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6735031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68893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75E7A22A-FA1E-4C3E-B9CE-F73133894C53}" type="datetimeFigureOut">
              <a:rPr lang="en-US">
                <a:solidFill>
                  <a:prstClr val="black"/>
                </a:solidFill>
                <a:latin typeface="Calibri" panose="020F0502020204030204"/>
              </a:rPr>
              <a:pPr fontAlgn="auto">
                <a:spcBef>
                  <a:spcPts val="0"/>
                </a:spcBef>
                <a:spcAft>
                  <a:spcPts val="0"/>
                </a:spcAft>
              </a:pPr>
              <a:t>5/3/2018</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fld id="{10BB7334-B59E-4FFC-B3BC-C7EC9D0629FC}" type="slidenum">
              <a:rPr lang="en-US" smtClean="0"/>
              <a:pPr/>
              <a:t>‹#›</a:t>
            </a:fld>
            <a:endParaRPr lang="en-US"/>
          </a:p>
        </p:txBody>
      </p:sp>
    </p:spTree>
    <p:extLst>
      <p:ext uri="{BB962C8B-B14F-4D97-AF65-F5344CB8AC3E}">
        <p14:creationId xmlns:p14="http://schemas.microsoft.com/office/powerpoint/2010/main" val="377702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3.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0.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theme" Target="../theme/theme1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9.jpeg"/><Relationship Id="rId4" Type="http://schemas.openxmlformats.org/officeDocument/2006/relationships/slideLayout" Target="../slideLayouts/slideLayout81.xml"/><Relationship Id="rId9"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10.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15.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8E8501-0ADC-4594-AA00-EEC2306494FC}" type="datetimeFigureOut">
              <a:rPr lang="en-US"/>
              <a:pPr>
                <a:defRPr/>
              </a:pPr>
              <a:t>5/3/2018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5591647-0CFB-43B2-A55D-D21C585851A2}" type="slidenum">
              <a:rPr lang="en-US" altLang="en-US"/>
              <a:pPr/>
              <a:t>‹#›</a:t>
            </a:fld>
            <a:endParaRPr lang="en-US" altLang="en-US" dirty="0"/>
          </a:p>
        </p:txBody>
      </p:sp>
      <p:sp>
        <p:nvSpPr>
          <p:cNvPr id="1031" name="Title Placeholder 1"/>
          <p:cNvSpPr txBox="1">
            <a:spLocks/>
          </p:cNvSpPr>
          <p:nvPr userDrawn="1"/>
        </p:nvSpPr>
        <p:spPr bwMode="auto">
          <a:xfrm>
            <a:off x="457200" y="274638"/>
            <a:ext cx="8229600" cy="11430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dirty="0">
                <a:latin typeface="Calibri" pitchFamily="34" charset="0"/>
              </a:rPr>
              <a:t>Click to edit Master title style</a:t>
            </a:r>
          </a:p>
        </p:txBody>
      </p:sp>
      <p:sp>
        <p:nvSpPr>
          <p:cNvPr id="1032" name="Text Placeholder 2"/>
          <p:cNvSpPr txBox="1">
            <a:spLocks/>
          </p:cNvSpPr>
          <p:nvPr userDrawn="1"/>
        </p:nvSpPr>
        <p:spPr bwMode="auto">
          <a:xfrm>
            <a:off x="457200" y="1600200"/>
            <a:ext cx="8229600" cy="452596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defRPr/>
            </a:pPr>
            <a:r>
              <a:rPr lang="en-US" sz="3200" dirty="0">
                <a:latin typeface="Calibri" pitchFamily="34" charset="0"/>
              </a:rPr>
              <a:t>Click to edit Master text styles</a:t>
            </a:r>
          </a:p>
          <a:p>
            <a:pPr lvl="1">
              <a:spcBef>
                <a:spcPct val="20000"/>
              </a:spcBef>
              <a:buFont typeface="Arial" charset="0"/>
              <a:buChar char="–"/>
              <a:defRPr/>
            </a:pPr>
            <a:r>
              <a:rPr lang="en-US" sz="2800" dirty="0">
                <a:latin typeface="Calibri" pitchFamily="34" charset="0"/>
              </a:rPr>
              <a:t>Second level</a:t>
            </a:r>
          </a:p>
          <a:p>
            <a:pPr lvl="2">
              <a:spcBef>
                <a:spcPct val="20000"/>
              </a:spcBef>
              <a:buFont typeface="Arial" charset="0"/>
              <a:buChar char="•"/>
              <a:defRPr/>
            </a:pPr>
            <a:r>
              <a:rPr lang="en-US" sz="2400" dirty="0">
                <a:latin typeface="Calibri" pitchFamily="34" charset="0"/>
              </a:rPr>
              <a:t>Third level</a:t>
            </a:r>
          </a:p>
          <a:p>
            <a:pPr lvl="3">
              <a:spcBef>
                <a:spcPct val="20000"/>
              </a:spcBef>
              <a:buFont typeface="Arial" charset="0"/>
              <a:buChar char="–"/>
              <a:defRPr/>
            </a:pPr>
            <a:r>
              <a:rPr lang="en-US" sz="2000" dirty="0">
                <a:latin typeface="Calibri" pitchFamily="34" charset="0"/>
              </a:rPr>
              <a:t>Fourth level</a:t>
            </a:r>
          </a:p>
          <a:p>
            <a:pPr lvl="4">
              <a:spcBef>
                <a:spcPct val="20000"/>
              </a:spcBef>
              <a:buFont typeface="Arial" charset="0"/>
              <a:buChar char="»"/>
              <a:defRPr/>
            </a:pPr>
            <a:r>
              <a:rPr lang="en-US" sz="2000" dirty="0">
                <a:latin typeface="Calibri" pitchFamily="34" charset="0"/>
              </a:rPr>
              <a:t>Fifth level</a:t>
            </a:r>
          </a:p>
        </p:txBody>
      </p:sp>
      <p:sp>
        <p:nvSpPr>
          <p:cNvPr id="9" name="Date Placeholder 3"/>
          <p:cNvSpPr txBox="1">
            <a:spLocks/>
          </p:cNvSpPr>
          <p:nvPr userDrawn="1"/>
        </p:nvSpPr>
        <p:spPr>
          <a:xfrm>
            <a:off x="457200" y="6356350"/>
            <a:ext cx="2133600" cy="365125"/>
          </a:xfrm>
          <a:prstGeom prst="rect">
            <a:avLst/>
          </a:prstGeom>
        </p:spPr>
        <p:txBody>
          <a:bodyPr anchor="ctr"/>
          <a:lstStyle>
            <a:lvl1pPr algn="l" fontAlgn="auto">
              <a:spcBef>
                <a:spcPts val="0"/>
              </a:spcBef>
              <a:spcAft>
                <a:spcPts val="0"/>
              </a:spcAft>
              <a:defRPr sz="1200" smtClean="0">
                <a:solidFill>
                  <a:schemeClr val="tx1">
                    <a:tint val="75000"/>
                  </a:schemeClr>
                </a:solidFill>
                <a:latin typeface="+mn-lt"/>
              </a:defRPr>
            </a:lvl1pPr>
          </a:lstStyle>
          <a:p>
            <a:pPr>
              <a:defRPr/>
            </a:pPr>
            <a:fld id="{6B284952-8F0B-4195-BCDA-F9CCF77DBC12}" type="datetimeFigureOut">
              <a:rPr lang="en-US"/>
              <a:pPr>
                <a:defRPr/>
              </a:pPr>
              <a:t>5/3/2018</a:t>
            </a:fld>
            <a:endParaRPr lang="en-US" dirty="0"/>
          </a:p>
        </p:txBody>
      </p:sp>
      <p:sp>
        <p:nvSpPr>
          <p:cNvPr id="10" name="Slide Number Placeholder 5"/>
          <p:cNvSpPr txBox="1">
            <a:spLocks/>
          </p:cNvSpPr>
          <p:nvPr userDrawn="1"/>
        </p:nvSpPr>
        <p:spPr>
          <a:xfrm>
            <a:off x="6553200" y="6356350"/>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1FB04D-6B72-4960-A624-3CC81CF2DAB8}" type="slidenum">
              <a:rPr lang="en-US" altLang="en-US" sz="1200">
                <a:solidFill>
                  <a:srgbClr val="898989"/>
                </a:solidFill>
                <a:latin typeface="Calibri" panose="020F0502020204030204" pitchFamily="34" charset="0"/>
              </a:rPr>
              <a:pPr algn="r" eaLnBrk="1" hangingPunct="1"/>
              <a:t>‹#›</a:t>
            </a:fld>
            <a:endParaRPr lang="en-US" altLang="en-US" sz="1200" dirty="0">
              <a:solidFill>
                <a:srgbClr val="898989"/>
              </a:solidFill>
              <a:latin typeface="Calibri" panose="020F0502020204030204" pitchFamily="34" charset="0"/>
            </a:endParaRPr>
          </a:p>
        </p:txBody>
      </p:sp>
      <p:pic>
        <p:nvPicPr>
          <p:cNvPr id="1035" name="Picture 7" descr="EPA-slide-bg.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98425"/>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userDrawn="1"/>
        </p:nvSpPr>
        <p:spPr>
          <a:xfrm>
            <a:off x="184150" y="6492875"/>
            <a:ext cx="2133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81BA1-B2DD-4BD1-96D8-710BB5CB0F9F}" type="slidenum">
              <a:rPr lang="en-US" altLang="en-US" sz="1400">
                <a:solidFill>
                  <a:schemeClr val="bg1"/>
                </a:solidFill>
                <a:latin typeface="Calibri" panose="020F0502020204030204" pitchFamily="34" charset="0"/>
              </a:rPr>
              <a:pPr eaLnBrk="1" hangingPunct="1"/>
              <a:t>‹#›</a:t>
            </a:fld>
            <a:endParaRPr lang="en-US" altLang="en-US" sz="14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5" r:id="rId7"/>
    <p:sldLayoutId id="2147484361" r:id="rId8"/>
    <p:sldLayoutId id="2147484362" r:id="rId9"/>
    <p:sldLayoutId id="2147484363" r:id="rId10"/>
    <p:sldLayoutId id="2147484364" r:id="rId11"/>
    <p:sldLayoutId id="21474843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8" name="TextBox 7"/>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0" name="TextBox 9"/>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©2016 Green &amp; Healthy Homes Initiative. All rights reserved.</a:t>
            </a:r>
          </a:p>
        </p:txBody>
      </p:sp>
      <p:sp>
        <p:nvSpPr>
          <p:cNvPr id="1027" name="Rectangle 10"/>
          <p:cNvSpPr>
            <a:spLocks noGrp="1" noChangeArrowheads="1"/>
          </p:cNvSpPr>
          <p:nvPr>
            <p:ph type="body"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2" name="TextBox 11"/>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3" name="TextBox 12"/>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5" name="TextBox 14"/>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a:t>
            </a:r>
          </a:p>
        </p:txBody>
      </p:sp>
      <p:sp>
        <p:nvSpPr>
          <p:cNvPr id="16" name="TextBox 15"/>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20" name="TextBox 19"/>
          <p:cNvSpPr txBox="1"/>
          <p:nvPr userDrawn="1"/>
        </p:nvSpPr>
        <p:spPr>
          <a:xfrm>
            <a:off x="6199835" y="6542198"/>
            <a:ext cx="2829867" cy="369332"/>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7B3AD9A0-D51F-4946-895A-F64CA631844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a:p>
            <a:pPr algn="r" fontAlgn="auto">
              <a:spcBef>
                <a:spcPts val="0"/>
              </a:spcBef>
              <a:spcAft>
                <a:spcPts val="0"/>
              </a:spcAft>
              <a:defRPr/>
            </a:pPr>
            <a:endParaRPr lang="en-US" sz="1200" dirty="0">
              <a:solidFill>
                <a:srgbClr val="FFFFFF"/>
              </a:solidFill>
              <a:latin typeface="Arial"/>
            </a:endParaRPr>
          </a:p>
        </p:txBody>
      </p:sp>
      <p:sp>
        <p:nvSpPr>
          <p:cNvPr id="21" name="TextBox 20"/>
          <p:cNvSpPr txBox="1"/>
          <p:nvPr userDrawn="1"/>
        </p:nvSpPr>
        <p:spPr>
          <a:xfrm>
            <a:off x="2" y="6765671"/>
            <a:ext cx="3501775" cy="92333"/>
          </a:xfrm>
          <a:prstGeom prst="rect">
            <a:avLst/>
          </a:prstGeom>
          <a:noFill/>
        </p:spPr>
        <p:txBody>
          <a:bodyPr wrap="square" lIns="0" tIns="0" rIns="0" bIns="0" rtlCol="0" anchor="b">
            <a:spAutoFit/>
          </a:bodyPr>
          <a:lstStyle/>
          <a:p>
            <a:pPr fontAlgn="auto">
              <a:spcBef>
                <a:spcPts val="0"/>
              </a:spcBef>
              <a:spcAft>
                <a:spcPts val="0"/>
              </a:spcAft>
            </a:pPr>
            <a:r>
              <a:rPr lang="en-US" sz="600" dirty="0">
                <a:solidFill>
                  <a:srgbClr val="6D6E73"/>
                </a:solidFill>
                <a:latin typeface="Arial"/>
              </a:rPr>
              <a:t>©2017 Green &amp; Healthy Homes Initiative. All rights reserved.</a:t>
            </a:r>
          </a:p>
        </p:txBody>
      </p:sp>
      <p:sp>
        <p:nvSpPr>
          <p:cNvPr id="18" name="Title 1"/>
          <p:cNvSpPr txBox="1">
            <a:spLocks/>
          </p:cNvSpPr>
          <p:nvPr userDrawn="1"/>
        </p:nvSpPr>
        <p:spPr>
          <a:xfrm>
            <a:off x="137162" y="316028"/>
            <a:ext cx="8896349" cy="297747"/>
          </a:xfrm>
          <a:prstGeom prst="rect">
            <a:avLst/>
          </a:prstGeom>
        </p:spPr>
        <p:txBody>
          <a:bodyPr/>
          <a:lst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a:lstStyle>
          <a:p>
            <a:endParaRPr>
              <a:solidFill>
                <a:srgbClr val="6E6F71"/>
              </a:solidFill>
            </a:endParaRPr>
          </a:p>
        </p:txBody>
      </p:sp>
    </p:spTree>
    <p:extLst>
      <p:ext uri="{BB962C8B-B14F-4D97-AF65-F5344CB8AC3E}">
        <p14:creationId xmlns:p14="http://schemas.microsoft.com/office/powerpoint/2010/main" val="223113574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Lst>
  <p:hf hdr="0" ftr="0" dt="0"/>
  <p:txStyles>
    <p:title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ts val="1200"/>
        </a:spcAft>
        <a:defRPr sz="1600" b="0" kern="1200">
          <a:solidFill>
            <a:schemeClr val="tx2"/>
          </a:solidFill>
          <a:latin typeface="+mn-lt"/>
          <a:ea typeface="+mn-ea"/>
          <a:cs typeface="+mn-cs"/>
        </a:defRPr>
      </a:lvl1pPr>
      <a:lvl2pPr marL="400050" indent="-174625" algn="l" rtl="0" eaLnBrk="1" fontAlgn="base" hangingPunct="1">
        <a:spcBef>
          <a:spcPts val="0"/>
        </a:spcBef>
        <a:spcAft>
          <a:spcPts val="1200"/>
        </a:spcAft>
        <a:buClr>
          <a:schemeClr val="tx2"/>
        </a:buClr>
        <a:buFont typeface="Arial" panose="020B0604020202020204" pitchFamily="34" charset="0"/>
        <a:buChar char="•"/>
        <a:defRPr sz="1600" b="0" kern="1200">
          <a:solidFill>
            <a:schemeClr val="tx2"/>
          </a:solidFill>
          <a:latin typeface="+mn-lt"/>
          <a:ea typeface="+mn-ea"/>
          <a:cs typeface="+mn-cs"/>
        </a:defRPr>
      </a:lvl2pPr>
      <a:lvl3pPr marL="627063" indent="-163513" algn="l" rtl="0" eaLnBrk="1" fontAlgn="base" hangingPunct="1">
        <a:spcBef>
          <a:spcPts val="0"/>
        </a:spcBef>
        <a:spcAft>
          <a:spcPts val="1200"/>
        </a:spcAft>
        <a:buClr>
          <a:schemeClr val="tx2"/>
        </a:buClr>
        <a:buFont typeface="Arial" panose="020B0604020202020204" pitchFamily="34" charset="0"/>
        <a:buChar char="•"/>
        <a:defRPr lang="en-US" altLang="en-US" sz="1600" b="0" kern="1200" dirty="0">
          <a:solidFill>
            <a:schemeClr val="tx2"/>
          </a:solidFill>
          <a:latin typeface="+mn-lt"/>
          <a:ea typeface="+mn-ea"/>
          <a:cs typeface="+mn-cs"/>
        </a:defRPr>
      </a:lvl3pPr>
      <a:lvl4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1740920"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6pPr>
      <a:lvl7pPr marL="2057452"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7pPr>
      <a:lvl8pPr marL="237398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8pPr>
      <a:lvl9pPr marL="269051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0">
          <p15:clr>
            <a:srgbClr val="F26B43"/>
          </p15:clr>
        </p15:guide>
        <p15:guide id="2" pos="54">
          <p15:clr>
            <a:srgbClr val="F26B43"/>
          </p15:clr>
        </p15:guide>
        <p15:guide id="3" pos="4266">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0534D29-8AC8-41B7-AC70-9482607FDA5E}" type="datetimeFigureOut">
              <a:rPr lang="en-US" smtClean="0">
                <a:solidFill>
                  <a:prstClr val="black">
                    <a:tint val="75000"/>
                  </a:prstClr>
                </a:solidFill>
                <a:latin typeface="Calibri" panose="020F0502020204030204"/>
              </a:rPr>
              <a:pPr fontAlgn="auto">
                <a:spcBef>
                  <a:spcPts val="0"/>
                </a:spcBef>
                <a:spcAft>
                  <a:spcPts val="0"/>
                </a:spcAft>
              </a:pPr>
              <a:t>5/3/2018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465778-A76A-44C2-B8F0-74C1DA5B577F}"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056159047"/>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0534D29-8AC8-41B7-AC70-9482607FDA5E}" type="datetimeFigureOut">
              <a:rPr lang="en-US" smtClean="0">
                <a:solidFill>
                  <a:prstClr val="black">
                    <a:tint val="75000"/>
                  </a:prstClr>
                </a:solidFill>
                <a:latin typeface="Calibri" panose="020F0502020204030204"/>
              </a:rPr>
              <a:pPr fontAlgn="auto">
                <a:spcBef>
                  <a:spcPts val="0"/>
                </a:spcBef>
                <a:spcAft>
                  <a:spcPts val="0"/>
                </a:spcAft>
              </a:pPr>
              <a:t>5/3/2018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465778-A76A-44C2-B8F0-74C1DA5B577F}"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618602603"/>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8A2B8E7-A93D-45BC-A947-140011D26A15}" type="datetimeFigureOut">
              <a:rPr lang="en-US" smtClean="0">
                <a:solidFill>
                  <a:prstClr val="black">
                    <a:tint val="75000"/>
                  </a:prstClr>
                </a:solidFill>
                <a:latin typeface="Calibri" panose="020F0502020204030204"/>
              </a:rPr>
              <a:pPr defTabSz="457200" fontAlgn="auto">
                <a:spcBef>
                  <a:spcPts val="0"/>
                </a:spcBef>
                <a:spcAft>
                  <a:spcPts val="0"/>
                </a:spcAft>
              </a:pPr>
              <a:t>5/3/2018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E9D8F98-3FEB-4D64-BF42-4B0A0556F896}" type="slidenum">
              <a:rPr lang="en-US" smtClean="0">
                <a:solidFill>
                  <a:prstClr val="black">
                    <a:tint val="75000"/>
                  </a:prstClr>
                </a:solidFill>
                <a:latin typeface="Calibri" panose="020F0502020204030204"/>
              </a:rPr>
              <a:pPr defTabSz="4572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59035296"/>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olor bands.jpg"/>
          <p:cNvPicPr>
            <a:picLocks noChangeAspect="1"/>
          </p:cNvPicPr>
          <p:nvPr/>
        </p:nvPicPr>
        <p:blipFill>
          <a:blip r:embed="rId8" cstate="print"/>
          <a:srcRect b="74805"/>
          <a:stretch>
            <a:fillRect/>
          </a:stretch>
        </p:blipFill>
        <p:spPr>
          <a:xfrm>
            <a:off x="0" y="0"/>
            <a:ext cx="9144000" cy="1055688"/>
          </a:xfrm>
          <a:prstGeom prst="rect">
            <a:avLst/>
          </a:prstGeom>
          <a:effectLst>
            <a:outerShdw blurRad="50800" dist="38100" dir="2700000" algn="tl" rotWithShape="0">
              <a:prstClr val="black">
                <a:alpha val="40000"/>
              </a:prstClr>
            </a:outerShdw>
          </a:effectLst>
        </p:spPr>
      </p:pic>
      <p:sp>
        <p:nvSpPr>
          <p:cNvPr id="1028" name="Text Placeholder 2"/>
          <p:cNvSpPr>
            <a:spLocks noGrp="1"/>
          </p:cNvSpPr>
          <p:nvPr>
            <p:ph type="body" idx="1"/>
          </p:nvPr>
        </p:nvSpPr>
        <p:spPr bwMode="auto">
          <a:xfrm>
            <a:off x="457200" y="1284288"/>
            <a:ext cx="8229600" cy="452596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9" name="Picture 8" descr="color bands.jpg"/>
          <p:cNvPicPr>
            <a:picLocks noChangeAspect="1"/>
          </p:cNvPicPr>
          <p:nvPr/>
        </p:nvPicPr>
        <p:blipFill>
          <a:blip r:embed="rId9" cstate="print"/>
          <a:srcRect t="93622"/>
          <a:stretch>
            <a:fillRect/>
          </a:stretch>
        </p:blipFill>
        <p:spPr bwMode="auto">
          <a:xfrm>
            <a:off x="0" y="6464301"/>
            <a:ext cx="9144000" cy="393700"/>
          </a:xfrm>
          <a:prstGeom prst="rect">
            <a:avLst/>
          </a:prstGeom>
          <a:noFill/>
          <a:ln w="9525">
            <a:noFill/>
            <a:miter lim="800000"/>
            <a:headEnd/>
            <a:tailEnd/>
          </a:ln>
        </p:spPr>
      </p:pic>
      <p:sp>
        <p:nvSpPr>
          <p:cNvPr id="4" name="Date Placeholder 3"/>
          <p:cNvSpPr>
            <a:spLocks noGrp="1"/>
          </p:cNvSpPr>
          <p:nvPr>
            <p:ph type="dt" sz="half" idx="2"/>
          </p:nvPr>
        </p:nvSpPr>
        <p:spPr>
          <a:xfrm>
            <a:off x="457200" y="6443664"/>
            <a:ext cx="2133600" cy="365125"/>
          </a:xfrm>
          <a:prstGeom prst="rect">
            <a:avLst/>
          </a:prstGeom>
        </p:spPr>
        <p:txBody>
          <a:bodyPr vert="horz" lIns="91429" tIns="45714" rIns="91429" bIns="45714" rtlCol="0" anchor="ctr"/>
          <a:lstStyle>
            <a:lvl1pPr algn="l" fontAlgn="auto">
              <a:spcBef>
                <a:spcPts val="0"/>
              </a:spcBef>
              <a:spcAft>
                <a:spcPts val="0"/>
              </a:spcAft>
              <a:defRPr sz="1200">
                <a:solidFill>
                  <a:schemeClr val="tx1">
                    <a:tint val="75000"/>
                  </a:schemeClr>
                </a:solidFill>
                <a:latin typeface="+mn-lt"/>
              </a:defRPr>
            </a:lvl1pPr>
          </a:lstStyle>
          <a:p>
            <a:pPr defTabSz="457200"/>
            <a:fld id="{A24A7F25-48DA-44E8-A229-73E8700FE449}" type="datetimeFigureOut">
              <a:rPr lang="en-US" smtClean="0">
                <a:solidFill>
                  <a:prstClr val="black">
                    <a:tint val="75000"/>
                  </a:prstClr>
                </a:solidFill>
              </a:rPr>
              <a:pPr defTabSz="457200"/>
              <a:t>5/3/2018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443664"/>
            <a:ext cx="2895600" cy="365125"/>
          </a:xfrm>
          <a:prstGeom prst="rect">
            <a:avLst/>
          </a:prstGeom>
        </p:spPr>
        <p:txBody>
          <a:bodyPr vert="horz" lIns="91429" tIns="45714" rIns="91429" bIns="45714" rtlCol="0" anchor="ctr"/>
          <a:lstStyle>
            <a:lvl1pPr algn="ctr" fontAlgn="auto">
              <a:spcBef>
                <a:spcPts val="0"/>
              </a:spcBef>
              <a:spcAft>
                <a:spcPts val="0"/>
              </a:spcAft>
              <a:defRPr sz="2400">
                <a:solidFill>
                  <a:schemeClr val="tx1">
                    <a:tint val="75000"/>
                  </a:schemeClr>
                </a:solidFill>
                <a:latin typeface="+mn-lt"/>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43664"/>
            <a:ext cx="2133600" cy="365125"/>
          </a:xfrm>
          <a:prstGeom prst="rect">
            <a:avLst/>
          </a:prstGeom>
        </p:spPr>
        <p:txBody>
          <a:bodyPr vert="horz" lIns="91429" tIns="45714" rIns="91429" bIns="45714" rtlCol="0" anchor="ctr"/>
          <a:lstStyle>
            <a:lvl1pPr algn="r" fontAlgn="auto">
              <a:spcBef>
                <a:spcPts val="0"/>
              </a:spcBef>
              <a:spcAft>
                <a:spcPts val="0"/>
              </a:spcAft>
              <a:defRPr sz="1200">
                <a:solidFill>
                  <a:schemeClr val="tx1">
                    <a:tint val="75000"/>
                  </a:schemeClr>
                </a:solidFill>
                <a:latin typeface="+mn-lt"/>
              </a:defRPr>
            </a:lvl1pPr>
          </a:lstStyle>
          <a:p>
            <a:pPr defTabSz="457200"/>
            <a:fld id="{F58D03AD-DAB7-4FE0-A5DB-B8910E5F3B9F}"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inal banner 2011.jpg"/>
          <p:cNvPicPr>
            <a:picLocks noChangeAspect="1"/>
          </p:cNvPicPr>
          <p:nvPr/>
        </p:nvPicPr>
        <p:blipFill rotWithShape="1">
          <a:blip r:embed="rId10" cstate="print"/>
          <a:srcRect l="83178" b="58862"/>
          <a:stretch/>
        </p:blipFill>
        <p:spPr>
          <a:xfrm>
            <a:off x="7605756" y="0"/>
            <a:ext cx="1538243" cy="681155"/>
          </a:xfrm>
          <a:prstGeom prst="rect">
            <a:avLst/>
          </a:prstGeom>
          <a:ln>
            <a:noFill/>
          </a:ln>
          <a:effectLst/>
        </p:spPr>
      </p:pic>
      <p:sp>
        <p:nvSpPr>
          <p:cNvPr id="1027" name="Title Placeholder 1"/>
          <p:cNvSpPr>
            <a:spLocks noGrp="1"/>
          </p:cNvSpPr>
          <p:nvPr>
            <p:ph type="title"/>
          </p:nvPr>
        </p:nvSpPr>
        <p:spPr bwMode="auto">
          <a:xfrm>
            <a:off x="457200" y="15876"/>
            <a:ext cx="8229600" cy="906463"/>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a:p>
        </p:txBody>
      </p:sp>
    </p:spTree>
    <p:extLst>
      <p:ext uri="{BB962C8B-B14F-4D97-AF65-F5344CB8AC3E}">
        <p14:creationId xmlns:p14="http://schemas.microsoft.com/office/powerpoint/2010/main" val="3068761388"/>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Lst>
  <p:txStyles>
    <p:titleStyle>
      <a:lvl1pPr algn="l" rtl="0" eaLnBrk="1" fontAlgn="base" hangingPunct="1">
        <a:spcBef>
          <a:spcPct val="0"/>
        </a:spcBef>
        <a:spcAft>
          <a:spcPct val="0"/>
        </a:spcAft>
        <a:defRPr sz="4000" b="1" kern="1200">
          <a:solidFill>
            <a:schemeClr val="bg1"/>
          </a:solidFill>
          <a:latin typeface="+mj-lt"/>
          <a:ea typeface="+mj-ea"/>
          <a:cs typeface="+mj-cs"/>
        </a:defRPr>
      </a:lvl1pPr>
      <a:lvl2pPr algn="l" rtl="0" eaLnBrk="1" fontAlgn="base" hangingPunct="1">
        <a:spcBef>
          <a:spcPct val="0"/>
        </a:spcBef>
        <a:spcAft>
          <a:spcPct val="0"/>
        </a:spcAft>
        <a:defRPr sz="4000" b="1">
          <a:solidFill>
            <a:schemeClr val="bg1"/>
          </a:solidFill>
          <a:latin typeface="Calibri" pitchFamily="34" charset="0"/>
        </a:defRPr>
      </a:lvl2pPr>
      <a:lvl3pPr algn="l" rtl="0" eaLnBrk="1" fontAlgn="base" hangingPunct="1">
        <a:spcBef>
          <a:spcPct val="0"/>
        </a:spcBef>
        <a:spcAft>
          <a:spcPct val="0"/>
        </a:spcAft>
        <a:defRPr sz="4000" b="1">
          <a:solidFill>
            <a:schemeClr val="bg1"/>
          </a:solidFill>
          <a:latin typeface="Calibri" pitchFamily="34" charset="0"/>
        </a:defRPr>
      </a:lvl3pPr>
      <a:lvl4pPr algn="l" rtl="0" eaLnBrk="1" fontAlgn="base" hangingPunct="1">
        <a:spcBef>
          <a:spcPct val="0"/>
        </a:spcBef>
        <a:spcAft>
          <a:spcPct val="0"/>
        </a:spcAft>
        <a:defRPr sz="4000" b="1">
          <a:solidFill>
            <a:schemeClr val="bg1"/>
          </a:solidFill>
          <a:latin typeface="Calibri" pitchFamily="34" charset="0"/>
        </a:defRPr>
      </a:lvl4pPr>
      <a:lvl5pPr algn="l" rtl="0" eaLnBrk="1" fontAlgn="base" hangingPunct="1">
        <a:spcBef>
          <a:spcPct val="0"/>
        </a:spcBef>
        <a:spcAft>
          <a:spcPct val="0"/>
        </a:spcAft>
        <a:defRPr sz="4000" b="1">
          <a:solidFill>
            <a:schemeClr val="bg1"/>
          </a:solidFill>
          <a:latin typeface="Calibri" pitchFamily="34" charset="0"/>
        </a:defRPr>
      </a:lvl5pPr>
      <a:lvl6pPr marL="457146" algn="l" rtl="0" eaLnBrk="1" fontAlgn="base" hangingPunct="1">
        <a:spcBef>
          <a:spcPct val="0"/>
        </a:spcBef>
        <a:spcAft>
          <a:spcPct val="0"/>
        </a:spcAft>
        <a:defRPr sz="4000" b="1">
          <a:solidFill>
            <a:schemeClr val="bg1"/>
          </a:solidFill>
          <a:latin typeface="Calibri" pitchFamily="34" charset="0"/>
        </a:defRPr>
      </a:lvl6pPr>
      <a:lvl7pPr marL="914293" algn="l" rtl="0" eaLnBrk="1" fontAlgn="base" hangingPunct="1">
        <a:spcBef>
          <a:spcPct val="0"/>
        </a:spcBef>
        <a:spcAft>
          <a:spcPct val="0"/>
        </a:spcAft>
        <a:defRPr sz="4000" b="1">
          <a:solidFill>
            <a:schemeClr val="bg1"/>
          </a:solidFill>
          <a:latin typeface="Calibri" pitchFamily="34" charset="0"/>
        </a:defRPr>
      </a:lvl7pPr>
      <a:lvl8pPr marL="1371440" algn="l" rtl="0" eaLnBrk="1" fontAlgn="base" hangingPunct="1">
        <a:spcBef>
          <a:spcPct val="0"/>
        </a:spcBef>
        <a:spcAft>
          <a:spcPct val="0"/>
        </a:spcAft>
        <a:defRPr sz="4000" b="1">
          <a:solidFill>
            <a:schemeClr val="bg1"/>
          </a:solidFill>
          <a:latin typeface="Calibri" pitchFamily="34" charset="0"/>
        </a:defRPr>
      </a:lvl8pPr>
      <a:lvl9pPr marL="1828586" algn="l" rtl="0" eaLnBrk="1" fontAlgn="base" hangingPunct="1">
        <a:spcBef>
          <a:spcPct val="0"/>
        </a:spcBef>
        <a:spcAft>
          <a:spcPct val="0"/>
        </a:spcAft>
        <a:defRPr sz="4000" b="1">
          <a:solidFill>
            <a:schemeClr val="bg1"/>
          </a:solidFill>
          <a:latin typeface="Calibri" pitchFamily="34" charset="0"/>
        </a:defRPr>
      </a:lvl9pPr>
    </p:titleStyle>
    <p:bodyStyle>
      <a:lvl1pPr marL="342860" indent="-34286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63" indent="-28571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67" indent="-228573"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13"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159" indent="-228573"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rgbClr val="595A5C"/>
                </a:solidFill>
              </a:defRPr>
            </a:lvl1pPr>
          </a:lstStyle>
          <a:p>
            <a:pPr fontAlgn="auto">
              <a:spcBef>
                <a:spcPts val="0"/>
              </a:spcBef>
              <a:spcAft>
                <a:spcPts val="0"/>
              </a:spcAft>
            </a:pPr>
            <a:fld id="{10BB7334-B59E-4FFC-B3BC-C7EC9D0629FC}" type="slidenum">
              <a:rPr lang="en-US" smtClean="0">
                <a:latin typeface="Calibri" panose="020F0502020204030204"/>
              </a:rPr>
              <a:pPr fontAlgn="auto">
                <a:spcBef>
                  <a:spcPts val="0"/>
                </a:spcBef>
                <a:spcAft>
                  <a:spcPts val="0"/>
                </a:spcAft>
              </a:pPr>
              <a:t>‹#›</a:t>
            </a:fld>
            <a:endParaRPr lang="en-US" dirty="0">
              <a:latin typeface="Calibri" panose="020F0502020204030204"/>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2462" y="6176963"/>
            <a:ext cx="2285970" cy="553489"/>
          </a:xfrm>
          <a:prstGeom prst="rect">
            <a:avLst/>
          </a:prstGeom>
        </p:spPr>
      </p:pic>
    </p:spTree>
    <p:extLst>
      <p:ext uri="{BB962C8B-B14F-4D97-AF65-F5344CB8AC3E}">
        <p14:creationId xmlns:p14="http://schemas.microsoft.com/office/powerpoint/2010/main" val="3728402558"/>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 id="2147484603" r:id="rId14"/>
    <p:sldLayoutId id="2147484604" r:id="rId15"/>
    <p:sldLayoutId id="2147484605" r:id="rId16"/>
  </p:sldLayoutIdLst>
  <p:txStyles>
    <p:titleStyle>
      <a:lvl1pPr algn="l" defTabSz="914400" rtl="0" eaLnBrk="1" latinLnBrk="0" hangingPunct="1">
        <a:lnSpc>
          <a:spcPct val="90000"/>
        </a:lnSpc>
        <a:spcBef>
          <a:spcPct val="0"/>
        </a:spcBef>
        <a:buNone/>
        <a:defRPr sz="4400" b="0" kern="1200">
          <a:solidFill>
            <a:srgbClr val="004E8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95A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95A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95A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95A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95A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8" name="TextBox 7"/>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0" name="TextBox 9"/>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©2016 Green &amp; Healthy Homes Initiative. All rights reserved.</a:t>
            </a:r>
          </a:p>
        </p:txBody>
      </p:sp>
      <p:sp>
        <p:nvSpPr>
          <p:cNvPr id="1027" name="Rectangle 10"/>
          <p:cNvSpPr>
            <a:spLocks noGrp="1" noChangeArrowheads="1"/>
          </p:cNvSpPr>
          <p:nvPr>
            <p:ph type="body"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2" name="TextBox 11"/>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3" name="TextBox 12"/>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5" name="TextBox 14"/>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a:t>
            </a:r>
          </a:p>
        </p:txBody>
      </p:sp>
      <p:sp>
        <p:nvSpPr>
          <p:cNvPr id="16" name="TextBox 15"/>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20" name="TextBox 19"/>
          <p:cNvSpPr txBox="1"/>
          <p:nvPr userDrawn="1"/>
        </p:nvSpPr>
        <p:spPr>
          <a:xfrm>
            <a:off x="6199835" y="6542198"/>
            <a:ext cx="2829867" cy="369332"/>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7B3AD9A0-D51F-4946-895A-F64CA631844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a:p>
            <a:pPr algn="r" fontAlgn="auto">
              <a:spcBef>
                <a:spcPts val="0"/>
              </a:spcBef>
              <a:spcAft>
                <a:spcPts val="0"/>
              </a:spcAft>
              <a:defRPr/>
            </a:pPr>
            <a:endParaRPr lang="en-US" sz="1200" dirty="0">
              <a:solidFill>
                <a:srgbClr val="FFFFFF"/>
              </a:solidFill>
              <a:latin typeface="Arial"/>
            </a:endParaRPr>
          </a:p>
        </p:txBody>
      </p:sp>
      <p:sp>
        <p:nvSpPr>
          <p:cNvPr id="21" name="TextBox 20"/>
          <p:cNvSpPr txBox="1"/>
          <p:nvPr userDrawn="1"/>
        </p:nvSpPr>
        <p:spPr>
          <a:xfrm>
            <a:off x="2" y="6765671"/>
            <a:ext cx="3501775" cy="92333"/>
          </a:xfrm>
          <a:prstGeom prst="rect">
            <a:avLst/>
          </a:prstGeom>
          <a:noFill/>
        </p:spPr>
        <p:txBody>
          <a:bodyPr wrap="square" lIns="0" tIns="0" rIns="0" bIns="0" rtlCol="0" anchor="b">
            <a:spAutoFit/>
          </a:bodyPr>
          <a:lstStyle/>
          <a:p>
            <a:pPr fontAlgn="auto">
              <a:spcBef>
                <a:spcPts val="0"/>
              </a:spcBef>
              <a:spcAft>
                <a:spcPts val="0"/>
              </a:spcAft>
            </a:pPr>
            <a:r>
              <a:rPr lang="en-US" sz="600" dirty="0">
                <a:solidFill>
                  <a:srgbClr val="6D6E73"/>
                </a:solidFill>
                <a:latin typeface="Arial"/>
              </a:rPr>
              <a:t>©2017 Green &amp; Healthy Homes Initiative. All rights reserved.</a:t>
            </a:r>
          </a:p>
        </p:txBody>
      </p:sp>
      <p:sp>
        <p:nvSpPr>
          <p:cNvPr id="18" name="Title 1"/>
          <p:cNvSpPr txBox="1">
            <a:spLocks/>
          </p:cNvSpPr>
          <p:nvPr userDrawn="1"/>
        </p:nvSpPr>
        <p:spPr>
          <a:xfrm>
            <a:off x="137162" y="316028"/>
            <a:ext cx="8896349" cy="297747"/>
          </a:xfrm>
          <a:prstGeom prst="rect">
            <a:avLst/>
          </a:prstGeom>
        </p:spPr>
        <p:txBody>
          <a:bodyPr/>
          <a:lst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a:lstStyle>
          <a:p>
            <a:endParaRPr>
              <a:solidFill>
                <a:srgbClr val="6E6F71"/>
              </a:solidFill>
            </a:endParaRPr>
          </a:p>
        </p:txBody>
      </p:sp>
    </p:spTree>
    <p:extLst>
      <p:ext uri="{BB962C8B-B14F-4D97-AF65-F5344CB8AC3E}">
        <p14:creationId xmlns:p14="http://schemas.microsoft.com/office/powerpoint/2010/main" val="273959785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Lst>
  <p:hf hdr="0" ftr="0" dt="0"/>
  <p:txStyles>
    <p:title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ts val="1200"/>
        </a:spcAft>
        <a:defRPr sz="1600" b="0" kern="1200">
          <a:solidFill>
            <a:schemeClr val="tx2"/>
          </a:solidFill>
          <a:latin typeface="+mn-lt"/>
          <a:ea typeface="+mn-ea"/>
          <a:cs typeface="+mn-cs"/>
        </a:defRPr>
      </a:lvl1pPr>
      <a:lvl2pPr marL="400050" indent="-174625" algn="l" rtl="0" eaLnBrk="1" fontAlgn="base" hangingPunct="1">
        <a:spcBef>
          <a:spcPts val="0"/>
        </a:spcBef>
        <a:spcAft>
          <a:spcPts val="1200"/>
        </a:spcAft>
        <a:buClr>
          <a:schemeClr val="tx2"/>
        </a:buClr>
        <a:buFont typeface="Arial" panose="020B0604020202020204" pitchFamily="34" charset="0"/>
        <a:buChar char="•"/>
        <a:defRPr sz="1600" b="0" kern="1200">
          <a:solidFill>
            <a:schemeClr val="tx2"/>
          </a:solidFill>
          <a:latin typeface="+mn-lt"/>
          <a:ea typeface="+mn-ea"/>
          <a:cs typeface="+mn-cs"/>
        </a:defRPr>
      </a:lvl2pPr>
      <a:lvl3pPr marL="627063" indent="-163513" algn="l" rtl="0" eaLnBrk="1" fontAlgn="base" hangingPunct="1">
        <a:spcBef>
          <a:spcPts val="0"/>
        </a:spcBef>
        <a:spcAft>
          <a:spcPts val="1200"/>
        </a:spcAft>
        <a:buClr>
          <a:schemeClr val="tx2"/>
        </a:buClr>
        <a:buFont typeface="Arial" panose="020B0604020202020204" pitchFamily="34" charset="0"/>
        <a:buChar char="•"/>
        <a:defRPr lang="en-US" altLang="en-US" sz="1600" b="0" kern="1200" dirty="0">
          <a:solidFill>
            <a:schemeClr val="tx2"/>
          </a:solidFill>
          <a:latin typeface="+mn-lt"/>
          <a:ea typeface="+mn-ea"/>
          <a:cs typeface="+mn-cs"/>
        </a:defRPr>
      </a:lvl3pPr>
      <a:lvl4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1740920"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6pPr>
      <a:lvl7pPr marL="2057452"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7pPr>
      <a:lvl8pPr marL="237398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8pPr>
      <a:lvl9pPr marL="269051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0">
          <p15:clr>
            <a:srgbClr val="F26B43"/>
          </p15:clr>
        </p15:guide>
        <p15:guide id="2" pos="54">
          <p15:clr>
            <a:srgbClr val="F26B43"/>
          </p15:clr>
        </p15:guide>
        <p15:guide id="3" pos="4266">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8" name="TextBox 7"/>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0" name="TextBox 9"/>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©2016 Green &amp; Healthy Homes Initiative. All rights reserved.</a:t>
            </a:r>
          </a:p>
        </p:txBody>
      </p:sp>
      <p:sp>
        <p:nvSpPr>
          <p:cNvPr id="1027" name="Rectangle 10"/>
          <p:cNvSpPr>
            <a:spLocks noGrp="1" noChangeArrowheads="1"/>
          </p:cNvSpPr>
          <p:nvPr>
            <p:ph type="body" idx="1"/>
          </p:nvPr>
        </p:nvSpPr>
        <p:spPr bwMode="auto">
          <a:xfrm>
            <a:off x="475989" y="1143000"/>
            <a:ext cx="8242126" cy="499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Third level</a:t>
            </a:r>
          </a:p>
          <a:p>
            <a:pPr marL="225425" lvl="2" indent="174625" algn="l" rtl="0" eaLnBrk="1" fontAlgn="base" hangingPunct="1">
              <a:spcBef>
                <a:spcPts val="0"/>
              </a:spcBef>
              <a:spcAft>
                <a:spcPct val="0"/>
              </a:spcAft>
              <a:buClr>
                <a:schemeClr val="tx2"/>
              </a:buClr>
              <a:buFont typeface="Arial" panose="020B0604020202020204" pitchFamily="34" charset="0"/>
              <a:buChar char="•"/>
            </a:pPr>
            <a:r>
              <a:rPr lang="en-US" altLang="en-US" dirty="0"/>
              <a:t>Quotation level</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2" name="TextBox 11"/>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F6D3C7E6-DA35-4021-9CBF-F22EA841013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p:txBody>
      </p:sp>
      <p:sp>
        <p:nvSpPr>
          <p:cNvPr id="13" name="TextBox 12"/>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15" name="TextBox 14"/>
          <p:cNvSpPr txBox="1"/>
          <p:nvPr/>
        </p:nvSpPr>
        <p:spPr>
          <a:xfrm>
            <a:off x="6692267" y="6542198"/>
            <a:ext cx="2337435" cy="184666"/>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a:t>
            </a:r>
          </a:p>
        </p:txBody>
      </p:sp>
      <p:sp>
        <p:nvSpPr>
          <p:cNvPr id="16" name="TextBox 15"/>
          <p:cNvSpPr txBox="1"/>
          <p:nvPr/>
        </p:nvSpPr>
        <p:spPr>
          <a:xfrm>
            <a:off x="5527926" y="6783291"/>
            <a:ext cx="3501775" cy="92333"/>
          </a:xfrm>
          <a:prstGeom prst="rect">
            <a:avLst/>
          </a:prstGeom>
          <a:noFill/>
        </p:spPr>
        <p:txBody>
          <a:bodyPr wrap="square" lIns="0" tIns="0" rIns="0" bIns="0" rtlCol="0" anchor="b">
            <a:spAutoFit/>
          </a:bodyPr>
          <a:lstStyle/>
          <a:p>
            <a:pPr algn="r" fontAlgn="auto">
              <a:spcBef>
                <a:spcPts val="0"/>
              </a:spcBef>
              <a:spcAft>
                <a:spcPts val="0"/>
              </a:spcAft>
            </a:pPr>
            <a:r>
              <a:rPr lang="en-US" sz="6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56444"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68580" tIns="68580" rIns="68580" bIns="34290" numCol="1" rtlCol="0" anchor="ctr" anchorCtr="0" compatLnSpc="1">
            <a:prstTxWarp prst="textNoShape">
              <a:avLst/>
            </a:prstTxWarp>
          </a:bodyPr>
          <a:lstStyle/>
          <a:p>
            <a:pPr algn="ctr"/>
            <a:endParaRPr lang="en-US" sz="1050" b="1">
              <a:solidFill>
                <a:srgbClr val="6E6F71"/>
              </a:solidFill>
              <a:latin typeface="Arial"/>
            </a:endParaRPr>
          </a:p>
        </p:txBody>
      </p:sp>
      <p:sp>
        <p:nvSpPr>
          <p:cNvPr id="20" name="TextBox 19"/>
          <p:cNvSpPr txBox="1"/>
          <p:nvPr userDrawn="1"/>
        </p:nvSpPr>
        <p:spPr>
          <a:xfrm>
            <a:off x="6199835" y="6542198"/>
            <a:ext cx="2829867" cy="369332"/>
          </a:xfrm>
          <a:prstGeom prst="rect">
            <a:avLst/>
          </a:prstGeom>
          <a:noFill/>
        </p:spPr>
        <p:txBody>
          <a:bodyPr wrap="square" lIns="0" tIns="0" rIns="0" bIns="0" rtlCol="0">
            <a:spAutoFit/>
          </a:bodyPr>
          <a:lstStyle/>
          <a:p>
            <a:pPr algn="r" fontAlgn="auto">
              <a:spcBef>
                <a:spcPts val="0"/>
              </a:spcBef>
              <a:spcAft>
                <a:spcPts val="0"/>
              </a:spcAft>
              <a:defRPr/>
            </a:pPr>
            <a:r>
              <a:rPr lang="en-US" sz="1200" dirty="0">
                <a:solidFill>
                  <a:srgbClr val="FFFFFF"/>
                </a:solidFill>
                <a:latin typeface="Arial"/>
              </a:rPr>
              <a:t>www.ghhi.org | </a:t>
            </a:r>
            <a:fld id="{7B3AD9A0-D51F-4946-895A-F64CA6318440}" type="slidenum">
              <a:rPr lang="en-US" sz="1200">
                <a:solidFill>
                  <a:srgbClr val="FFFFFF"/>
                </a:solidFill>
                <a:latin typeface="Arial"/>
              </a:rPr>
              <a:pPr algn="r" fontAlgn="auto">
                <a:spcBef>
                  <a:spcPts val="0"/>
                </a:spcBef>
                <a:spcAft>
                  <a:spcPts val="0"/>
                </a:spcAft>
                <a:defRPr/>
              </a:pPr>
              <a:t>‹#›</a:t>
            </a:fld>
            <a:endParaRPr lang="en-US" sz="1200" dirty="0">
              <a:solidFill>
                <a:srgbClr val="FFFFFF"/>
              </a:solidFill>
              <a:latin typeface="Arial"/>
            </a:endParaRPr>
          </a:p>
          <a:p>
            <a:pPr algn="r" fontAlgn="auto">
              <a:spcBef>
                <a:spcPts val="0"/>
              </a:spcBef>
              <a:spcAft>
                <a:spcPts val="0"/>
              </a:spcAft>
              <a:defRPr/>
            </a:pPr>
            <a:endParaRPr lang="en-US" sz="1200" dirty="0">
              <a:solidFill>
                <a:srgbClr val="FFFFFF"/>
              </a:solidFill>
              <a:latin typeface="Arial"/>
            </a:endParaRPr>
          </a:p>
        </p:txBody>
      </p:sp>
      <p:sp>
        <p:nvSpPr>
          <p:cNvPr id="21" name="TextBox 20"/>
          <p:cNvSpPr txBox="1"/>
          <p:nvPr userDrawn="1"/>
        </p:nvSpPr>
        <p:spPr>
          <a:xfrm>
            <a:off x="2" y="6765671"/>
            <a:ext cx="3501775" cy="92333"/>
          </a:xfrm>
          <a:prstGeom prst="rect">
            <a:avLst/>
          </a:prstGeom>
          <a:noFill/>
        </p:spPr>
        <p:txBody>
          <a:bodyPr wrap="square" lIns="0" tIns="0" rIns="0" bIns="0" rtlCol="0" anchor="b">
            <a:spAutoFit/>
          </a:bodyPr>
          <a:lstStyle/>
          <a:p>
            <a:pPr fontAlgn="auto">
              <a:spcBef>
                <a:spcPts val="0"/>
              </a:spcBef>
              <a:spcAft>
                <a:spcPts val="0"/>
              </a:spcAft>
            </a:pPr>
            <a:r>
              <a:rPr lang="en-US" sz="600" dirty="0">
                <a:solidFill>
                  <a:srgbClr val="6D6E73"/>
                </a:solidFill>
                <a:latin typeface="Arial"/>
              </a:rPr>
              <a:t>©2017 Green &amp; Healthy Homes Initiative. All rights reserved.</a:t>
            </a:r>
          </a:p>
        </p:txBody>
      </p:sp>
      <p:sp>
        <p:nvSpPr>
          <p:cNvPr id="18" name="Title 1"/>
          <p:cNvSpPr txBox="1">
            <a:spLocks/>
          </p:cNvSpPr>
          <p:nvPr userDrawn="1"/>
        </p:nvSpPr>
        <p:spPr>
          <a:xfrm>
            <a:off x="137162" y="316028"/>
            <a:ext cx="8896349" cy="297747"/>
          </a:xfrm>
          <a:prstGeom prst="rect">
            <a:avLst/>
          </a:prstGeom>
        </p:spPr>
        <p:txBody>
          <a:bodyPr/>
          <a:lst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a:lstStyle>
          <a:p>
            <a:endParaRPr>
              <a:solidFill>
                <a:srgbClr val="6E6F71"/>
              </a:solidFill>
            </a:endParaRPr>
          </a:p>
        </p:txBody>
      </p:sp>
    </p:spTree>
    <p:extLst>
      <p:ext uri="{BB962C8B-B14F-4D97-AF65-F5344CB8AC3E}">
        <p14:creationId xmlns:p14="http://schemas.microsoft.com/office/powerpoint/2010/main" val="1754024883"/>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Lst>
  <p:hf hdr="0" ftr="0" dt="0"/>
  <p:txStyles>
    <p:titleStyle>
      <a:lvl1pPr algn="l" rtl="0" eaLnBrk="1" fontAlgn="base" hangingPunct="1">
        <a:spcBef>
          <a:spcPct val="0"/>
        </a:spcBef>
        <a:spcAft>
          <a:spcPct val="0"/>
        </a:spcAft>
        <a:defRPr kumimoji="0" lang="en-US" altLang="en-US" sz="20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5pPr>
      <a:lvl6pPr marL="316531"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6pPr>
      <a:lvl7pPr marL="633062"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7pPr>
      <a:lvl8pPr marL="949593"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8pPr>
      <a:lvl9pPr marL="1266124" algn="l" rtl="0" eaLnBrk="1" fontAlgn="base" hangingPunct="1">
        <a:spcBef>
          <a:spcPct val="0"/>
        </a:spcBef>
        <a:spcAft>
          <a:spcPct val="0"/>
        </a:spcAft>
        <a:defRPr sz="1661"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ts val="1200"/>
        </a:spcAft>
        <a:defRPr sz="1600" b="0" kern="1200">
          <a:solidFill>
            <a:schemeClr val="tx2"/>
          </a:solidFill>
          <a:latin typeface="+mn-lt"/>
          <a:ea typeface="+mn-ea"/>
          <a:cs typeface="+mn-cs"/>
        </a:defRPr>
      </a:lvl1pPr>
      <a:lvl2pPr marL="400050" indent="-174625" algn="l" rtl="0" eaLnBrk="1" fontAlgn="base" hangingPunct="1">
        <a:spcBef>
          <a:spcPts val="0"/>
        </a:spcBef>
        <a:spcAft>
          <a:spcPts val="1200"/>
        </a:spcAft>
        <a:buClr>
          <a:schemeClr val="tx2"/>
        </a:buClr>
        <a:buFont typeface="Arial" panose="020B0604020202020204" pitchFamily="34" charset="0"/>
        <a:buChar char="•"/>
        <a:defRPr sz="1600" b="0" kern="1200">
          <a:solidFill>
            <a:schemeClr val="tx2"/>
          </a:solidFill>
          <a:latin typeface="+mn-lt"/>
          <a:ea typeface="+mn-ea"/>
          <a:cs typeface="+mn-cs"/>
        </a:defRPr>
      </a:lvl2pPr>
      <a:lvl3pPr marL="627063" indent="-163513" algn="l" rtl="0" eaLnBrk="1" fontAlgn="base" hangingPunct="1">
        <a:spcBef>
          <a:spcPts val="0"/>
        </a:spcBef>
        <a:spcAft>
          <a:spcPts val="1200"/>
        </a:spcAft>
        <a:buClr>
          <a:schemeClr val="tx2"/>
        </a:buClr>
        <a:buFont typeface="Arial" panose="020B0604020202020204" pitchFamily="34" charset="0"/>
        <a:buChar char="•"/>
        <a:defRPr lang="en-US" altLang="en-US" sz="1600" b="0" kern="1200" dirty="0">
          <a:solidFill>
            <a:schemeClr val="tx2"/>
          </a:solidFill>
          <a:latin typeface="+mn-lt"/>
          <a:ea typeface="+mn-ea"/>
          <a:cs typeface="+mn-cs"/>
        </a:defRPr>
      </a:lvl3pPr>
      <a:lvl4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225425" indent="174625"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1740920"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6pPr>
      <a:lvl7pPr marL="2057452"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7pPr>
      <a:lvl8pPr marL="237398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8pPr>
      <a:lvl9pPr marL="2690513" indent="-158266" algn="l" defTabSz="633062" rtl="0" eaLnBrk="1" latinLnBrk="0" hangingPunct="1">
        <a:lnSpc>
          <a:spcPct val="90000"/>
        </a:lnSpc>
        <a:spcBef>
          <a:spcPts val="347"/>
        </a:spcBef>
        <a:buFont typeface="Arial" panose="020B0604020202020204" pitchFamily="34" charset="0"/>
        <a:buChar char="•"/>
        <a:defRPr sz="1247" kern="1200">
          <a:solidFill>
            <a:schemeClr val="tx1"/>
          </a:solidFill>
          <a:latin typeface="+mn-lt"/>
          <a:ea typeface="+mn-ea"/>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0">
          <p15:clr>
            <a:srgbClr val="F26B43"/>
          </p15:clr>
        </p15:guide>
        <p15:guide id="2" pos="54">
          <p15:clr>
            <a:srgbClr val="F26B43"/>
          </p15:clr>
        </p15:guide>
        <p15:guide id="3" pos="4266">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8" name="TextBox 7"/>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0" name="TextBox 9"/>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©2016 Green &amp; Healthy Homes Initiative. All rights reserved.</a:t>
            </a:r>
          </a:p>
        </p:txBody>
      </p:sp>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12" name="TextBox 11"/>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3" name="TextBox 12"/>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15" name="TextBox 14"/>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16" name="TextBox 15"/>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20" name="TextBox 19"/>
          <p:cNvSpPr txBox="1"/>
          <p:nvPr userDrawn="1"/>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21" name="TextBox 20"/>
          <p:cNvSpPr txBox="1"/>
          <p:nvPr userDrawn="1"/>
        </p:nvSpPr>
        <p:spPr>
          <a:xfrm>
            <a:off x="30782" y="6752509"/>
            <a:ext cx="3501775" cy="123111"/>
          </a:xfrm>
          <a:prstGeom prst="rect">
            <a:avLst/>
          </a:prstGeom>
          <a:noFill/>
        </p:spPr>
        <p:txBody>
          <a:bodyPr wrap="square" lIns="0" tIns="0" rIns="0" bIns="0" rtlCol="0" anchor="b">
            <a:spAutoFit/>
          </a:bodyPr>
          <a:lstStyle/>
          <a:p>
            <a:pPr fontAlgn="auto">
              <a:spcBef>
                <a:spcPts val="0"/>
              </a:spcBef>
              <a:spcAft>
                <a:spcPts val="0"/>
              </a:spcAft>
            </a:pPr>
            <a:r>
              <a:rPr lang="en-US" sz="800" dirty="0">
                <a:solidFill>
                  <a:srgbClr val="6D6E73"/>
                </a:solidFill>
                <a:latin typeface="Arial"/>
              </a:rPr>
              <a:t>©2017 Green &amp; Healthy Homes Initiative. All rights reserved.</a:t>
            </a:r>
          </a:p>
        </p:txBody>
      </p:sp>
    </p:spTree>
    <p:extLst>
      <p:ext uri="{BB962C8B-B14F-4D97-AF65-F5344CB8AC3E}">
        <p14:creationId xmlns:p14="http://schemas.microsoft.com/office/powerpoint/2010/main" val="3685409910"/>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3" r:id="rId4"/>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8" name="TextBox 7"/>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0" name="TextBox 9"/>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©2016 Green &amp; Healthy Homes Initiative. All rights reserved.</a:t>
            </a:r>
          </a:p>
        </p:txBody>
      </p:sp>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12" name="TextBox 11"/>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3" name="TextBox 12"/>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15" name="TextBox 14"/>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16" name="TextBox 15"/>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a:solidFill>
                <a:srgbClr val="6E6F71"/>
              </a:solidFill>
            </a:endParaRPr>
          </a:p>
        </p:txBody>
      </p:sp>
      <p:sp>
        <p:nvSpPr>
          <p:cNvPr id="20" name="TextBox 19"/>
          <p:cNvSpPr txBox="1"/>
          <p:nvPr userDrawn="1"/>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21" name="TextBox 20"/>
          <p:cNvSpPr txBox="1"/>
          <p:nvPr userDrawn="1"/>
        </p:nvSpPr>
        <p:spPr>
          <a:xfrm>
            <a:off x="30782" y="6752509"/>
            <a:ext cx="3501775" cy="123111"/>
          </a:xfrm>
          <a:prstGeom prst="rect">
            <a:avLst/>
          </a:prstGeom>
          <a:noFill/>
        </p:spPr>
        <p:txBody>
          <a:bodyPr wrap="square" lIns="0" tIns="0" rIns="0" bIns="0" rtlCol="0" anchor="b">
            <a:spAutoFit/>
          </a:bodyPr>
          <a:lstStyle/>
          <a:p>
            <a:pPr fontAlgn="auto">
              <a:spcBef>
                <a:spcPts val="0"/>
              </a:spcBef>
              <a:spcAft>
                <a:spcPts val="0"/>
              </a:spcAft>
            </a:pPr>
            <a:r>
              <a:rPr lang="en-US" sz="800" dirty="0">
                <a:solidFill>
                  <a:srgbClr val="6D6E73"/>
                </a:solidFill>
                <a:latin typeface="Arial"/>
              </a:rPr>
              <a:t>©2017 Green &amp; Healthy Homes Initiative. All rights reserved.</a:t>
            </a:r>
          </a:p>
        </p:txBody>
      </p:sp>
    </p:spTree>
    <p:extLst>
      <p:ext uri="{BB962C8B-B14F-4D97-AF65-F5344CB8AC3E}">
        <p14:creationId xmlns:p14="http://schemas.microsoft.com/office/powerpoint/2010/main" val="1845257855"/>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8" name="TextBox 7"/>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0" name="TextBox 9"/>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©2016 Green &amp; Healthy Homes Initiative. All rights reserved.</a:t>
            </a:r>
          </a:p>
        </p:txBody>
      </p:sp>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12" name="TextBox 11"/>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3" name="TextBox 12"/>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15" name="TextBox 14"/>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16" name="TextBox 15"/>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20" name="TextBox 19"/>
          <p:cNvSpPr txBox="1"/>
          <p:nvPr userDrawn="1"/>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 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Tree>
    <p:extLst>
      <p:ext uri="{BB962C8B-B14F-4D97-AF65-F5344CB8AC3E}">
        <p14:creationId xmlns:p14="http://schemas.microsoft.com/office/powerpoint/2010/main" val="2972830661"/>
      </p:ext>
    </p:extLst>
  </p:cSld>
  <p:clrMap bg1="lt1" tx1="dk1" bg2="lt2" tx2="dk2" accent1="accent1" accent2="accent2" accent3="accent3" accent4="accent4" accent5="accent5" accent6="accent6" hlink="hlink" folHlink="folHlink"/>
  <p:sldLayoutIdLst>
    <p:sldLayoutId id="2147484423" r:id="rId1"/>
    <p:sldLayoutId id="2147484424" r:id="rId2"/>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5" name="TextBox 14"/>
          <p:cNvSpPr txBox="1"/>
          <p:nvPr userDrawn="1"/>
        </p:nvSpPr>
        <p:spPr>
          <a:xfrm>
            <a:off x="6692264"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8ABA33"/>
                </a:solidFill>
                <a:latin typeface="Arial"/>
              </a:rPr>
              <a:t>www.ghhi.org © | </a:t>
            </a:r>
            <a:fld id="{7B3AD9A0-D51F-4946-895A-F64CA6318440}" type="slidenum">
              <a:rPr lang="en-US" sz="1600" smtClean="0">
                <a:solidFill>
                  <a:srgbClr val="8ABA33"/>
                </a:solidFill>
                <a:latin typeface="Arial"/>
              </a:rPr>
              <a:pPr algn="r" fontAlgn="auto">
                <a:spcBef>
                  <a:spcPts val="0"/>
                </a:spcBef>
                <a:spcAft>
                  <a:spcPts val="0"/>
                </a:spcAft>
                <a:defRPr/>
              </a:pPr>
              <a:t>‹#›</a:t>
            </a:fld>
            <a:endParaRPr lang="en-US" sz="1600" dirty="0">
              <a:solidFill>
                <a:srgbClr val="8ABA33"/>
              </a:solidFill>
              <a:latin typeface="Arial"/>
            </a:endParaRPr>
          </a:p>
        </p:txBody>
      </p:sp>
    </p:spTree>
    <p:extLst>
      <p:ext uri="{BB962C8B-B14F-4D97-AF65-F5344CB8AC3E}">
        <p14:creationId xmlns:p14="http://schemas.microsoft.com/office/powerpoint/2010/main" val="1768711169"/>
      </p:ext>
    </p:extLst>
  </p:cSld>
  <p:clrMap bg1="lt1" tx1="dk1" bg2="lt2" tx2="dk2" accent1="accent1" accent2="accent2" accent3="accent3" accent4="accent4" accent5="accent5" accent6="accent6" hlink="hlink" folHlink="folHlink"/>
  <p:sldLayoutIdLst>
    <p:sldLayoutId id="2147484429" r:id="rId1"/>
    <p:sldLayoutId id="2147484430" r:id="rId2"/>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8ABA33"/>
                </a:solidFill>
                <a:latin typeface="Arial"/>
              </a:rPr>
              <a:t>www.ghhi.org | </a:t>
            </a:r>
            <a:fld id="{F6D3C7E6-DA35-4021-9CBF-F22EA8410130}" type="slidenum">
              <a:rPr lang="en-US" sz="1600" smtClean="0">
                <a:solidFill>
                  <a:srgbClr val="8ABA33"/>
                </a:solidFill>
                <a:latin typeface="Arial"/>
              </a:rPr>
              <a:pPr algn="r" fontAlgn="auto">
                <a:spcBef>
                  <a:spcPts val="0"/>
                </a:spcBef>
                <a:spcAft>
                  <a:spcPts val="0"/>
                </a:spcAft>
                <a:defRPr/>
              </a:pPr>
              <a:t>‹#›</a:t>
            </a:fld>
            <a:endParaRPr lang="en-US" sz="1600" dirty="0">
              <a:solidFill>
                <a:srgbClr val="8ABA33"/>
              </a:solidFill>
              <a:latin typeface="Arial"/>
            </a:endParaRPr>
          </a:p>
        </p:txBody>
      </p:sp>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2" name="TextBox 11"/>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8ABA33"/>
                </a:solidFill>
                <a:latin typeface="Arial"/>
              </a:rPr>
              <a:t>www.ghhi.org | </a:t>
            </a:r>
            <a:fld id="{F6D3C7E6-DA35-4021-9CBF-F22EA8410130}" type="slidenum">
              <a:rPr lang="en-US" sz="1600" smtClean="0">
                <a:solidFill>
                  <a:srgbClr val="8ABA33"/>
                </a:solidFill>
                <a:latin typeface="Arial"/>
              </a:rPr>
              <a:pPr algn="r" fontAlgn="auto">
                <a:spcBef>
                  <a:spcPts val="0"/>
                </a:spcBef>
                <a:spcAft>
                  <a:spcPts val="0"/>
                </a:spcAft>
                <a:defRPr/>
              </a:pPr>
              <a:t>‹#›</a:t>
            </a:fld>
            <a:endParaRPr lang="en-US" sz="1600" dirty="0">
              <a:solidFill>
                <a:srgbClr val="8ABA33"/>
              </a:solidFill>
              <a:latin typeface="Arial"/>
            </a:endParaRPr>
          </a:p>
        </p:txBody>
      </p:sp>
      <p:sp>
        <p:nvSpPr>
          <p:cNvPr id="15" name="TextBox 14"/>
          <p:cNvSpPr txBox="1"/>
          <p:nvPr userDrawn="1"/>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8ABA33"/>
                </a:solidFill>
                <a:latin typeface="Arial"/>
              </a:rPr>
              <a:t>© www.ghhi.org | </a:t>
            </a:r>
            <a:fld id="{7B3AD9A0-D51F-4946-895A-F64CA6318440}" type="slidenum">
              <a:rPr lang="en-US" sz="1600" smtClean="0">
                <a:solidFill>
                  <a:srgbClr val="8ABA33"/>
                </a:solidFill>
                <a:latin typeface="Arial"/>
              </a:rPr>
              <a:pPr algn="r" fontAlgn="auto">
                <a:spcBef>
                  <a:spcPts val="0"/>
                </a:spcBef>
                <a:spcAft>
                  <a:spcPts val="0"/>
                </a:spcAft>
                <a:defRPr/>
              </a:pPr>
              <a:t>‹#›</a:t>
            </a:fld>
            <a:endParaRPr lang="en-US" sz="1600" dirty="0">
              <a:solidFill>
                <a:srgbClr val="8ABA33"/>
              </a:solidFill>
              <a:latin typeface="Arial"/>
            </a:endParaRPr>
          </a:p>
        </p:txBody>
      </p:sp>
    </p:spTree>
    <p:extLst>
      <p:ext uri="{BB962C8B-B14F-4D97-AF65-F5344CB8AC3E}">
        <p14:creationId xmlns:p14="http://schemas.microsoft.com/office/powerpoint/2010/main" val="3224365278"/>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8" name="TextBox 7"/>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0" name="TextBox 9"/>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©2016 Green &amp; Healthy Homes Initiative. All rights reserved.</a:t>
            </a:r>
          </a:p>
        </p:txBody>
      </p:sp>
      <p:sp>
        <p:nvSpPr>
          <p:cNvPr id="1026" name="Rectangle 2"/>
          <p:cNvSpPr>
            <a:spLocks noGrp="1" noChangeArrowheads="1"/>
          </p:cNvSpPr>
          <p:nvPr>
            <p:ph type="title"/>
          </p:nvPr>
        </p:nvSpPr>
        <p:spPr bwMode="auto">
          <a:xfrm>
            <a:off x="133350" y="341078"/>
            <a:ext cx="88963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endParaRPr lang="en-US" altLang="en-US" dirty="0"/>
          </a:p>
        </p:txBody>
      </p:sp>
      <p:sp>
        <p:nvSpPr>
          <p:cNvPr id="1027" name="Rectangle 10"/>
          <p:cNvSpPr>
            <a:spLocks noGrp="1" noChangeArrowheads="1"/>
          </p:cNvSpPr>
          <p:nvPr>
            <p:ph type="body" idx="1"/>
          </p:nvPr>
        </p:nvSpPr>
        <p:spPr bwMode="auto">
          <a:xfrm>
            <a:off x="133350" y="1143000"/>
            <a:ext cx="88963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Body text</a:t>
            </a:r>
          </a:p>
          <a:p>
            <a:pPr lvl="1"/>
            <a:r>
              <a:rPr lang="en-US" altLang="en-US" dirty="0"/>
              <a:t>First level</a:t>
            </a:r>
          </a:p>
          <a:p>
            <a:pPr lvl="2"/>
            <a:r>
              <a:rPr lang="en-US" altLang="en-US" dirty="0"/>
              <a:t>Second level</a:t>
            </a:r>
          </a:p>
          <a:p>
            <a:pPr lvl="3"/>
            <a:r>
              <a:rPr lang="en-US" altLang="en-US" dirty="0"/>
              <a:t>Third level</a:t>
            </a:r>
          </a:p>
          <a:p>
            <a:pPr lvl="4"/>
            <a:r>
              <a:rPr lang="en-US" altLang="en-US" dirty="0"/>
              <a:t>Quotation level</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1" name="Rectangle 10"/>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12" name="TextBox 11"/>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
        <p:nvSpPr>
          <p:cNvPr id="13" name="TextBox 12"/>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©2015 Green &amp; Healthy Homes Initiative. All rights reserved.</a:t>
            </a:r>
          </a:p>
        </p:txBody>
      </p:sp>
      <p:sp>
        <p:nvSpPr>
          <p:cNvPr id="14" name="Rectangle 13"/>
          <p:cNvSpPr/>
          <p:nvPr/>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15" name="TextBox 14"/>
          <p:cNvSpPr txBox="1"/>
          <p:nvPr/>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www.ghhi.org</a:t>
            </a:r>
          </a:p>
        </p:txBody>
      </p:sp>
      <p:sp>
        <p:nvSpPr>
          <p:cNvPr id="16" name="TextBox 15"/>
          <p:cNvSpPr txBox="1"/>
          <p:nvPr/>
        </p:nvSpPr>
        <p:spPr>
          <a:xfrm>
            <a:off x="5527924" y="6752509"/>
            <a:ext cx="3501775" cy="123111"/>
          </a:xfrm>
          <a:prstGeom prst="rect">
            <a:avLst/>
          </a:prstGeom>
          <a:noFill/>
        </p:spPr>
        <p:txBody>
          <a:bodyPr wrap="square" lIns="0" tIns="0" rIns="0" bIns="0" rtlCol="0" anchor="b">
            <a:spAutoFit/>
          </a:bodyPr>
          <a:lstStyle/>
          <a:p>
            <a:pPr algn="r" fontAlgn="auto">
              <a:spcBef>
                <a:spcPts val="0"/>
              </a:spcBef>
              <a:spcAft>
                <a:spcPts val="0"/>
              </a:spcAft>
            </a:pPr>
            <a:r>
              <a:rPr lang="en-US" sz="800" dirty="0">
                <a:solidFill>
                  <a:srgbClr val="6D6E73"/>
                </a:solidFill>
                <a:latin typeface="Arial"/>
              </a:rPr>
              <a:t>©201 Green &amp; Healthy Homes Initiative. All rights reserved.</a:t>
            </a:r>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56442" y="49161"/>
            <a:ext cx="1673257" cy="242758"/>
          </a:xfrm>
          <a:prstGeom prst="rect">
            <a:avLst/>
          </a:prstGeom>
        </p:spPr>
      </p:pic>
      <p:sp>
        <p:nvSpPr>
          <p:cNvPr id="19" name="Rectangle 18"/>
          <p:cNvSpPr/>
          <p:nvPr userDrawn="1"/>
        </p:nvSpPr>
        <p:spPr bwMode="auto">
          <a:xfrm>
            <a:off x="0" y="6454996"/>
            <a:ext cx="9144000" cy="420624"/>
          </a:xfrm>
          <a:prstGeom prst="rect">
            <a:avLst/>
          </a:prstGeom>
          <a:solidFill>
            <a:schemeClr val="accent1"/>
          </a:solidFill>
          <a:ln w="9525" cap="flat" cmpd="sng" algn="ctr">
            <a:noFill/>
            <a:prstDash val="solid"/>
            <a:round/>
            <a:headEnd type="none" w="lg" len="lg"/>
            <a:tailEnd type="none" w="lg" len="lg"/>
          </a:ln>
          <a:effectLst/>
          <a:extLst/>
        </p:spPr>
        <p:txBody>
          <a:bodyPr vert="horz" wrap="none" lIns="91440" tIns="91440" rIns="91440" bIns="45720" numCol="1" rtlCol="0" anchor="ctr" anchorCtr="0" compatLnSpc="1">
            <a:prstTxWarp prst="textNoShape">
              <a:avLst/>
            </a:prstTxWarp>
          </a:bodyPr>
          <a:lstStyle/>
          <a:p>
            <a:pPr algn="ctr"/>
            <a:endParaRPr lang="en-US" sz="1400" b="1" dirty="0">
              <a:solidFill>
                <a:srgbClr val="000000"/>
              </a:solidFill>
            </a:endParaRPr>
          </a:p>
        </p:txBody>
      </p:sp>
      <p:sp>
        <p:nvSpPr>
          <p:cNvPr id="20" name="TextBox 19"/>
          <p:cNvSpPr txBox="1"/>
          <p:nvPr userDrawn="1"/>
        </p:nvSpPr>
        <p:spPr>
          <a:xfrm>
            <a:off x="6692265" y="6542197"/>
            <a:ext cx="2337435" cy="246221"/>
          </a:xfrm>
          <a:prstGeom prst="rect">
            <a:avLst/>
          </a:prstGeom>
          <a:noFill/>
        </p:spPr>
        <p:txBody>
          <a:bodyPr wrap="square" lIns="0" tIns="0" rIns="0" bIns="0" rtlCol="0">
            <a:spAutoFit/>
          </a:bodyPr>
          <a:lstStyle/>
          <a:p>
            <a:pPr algn="r" fontAlgn="auto">
              <a:spcBef>
                <a:spcPts val="0"/>
              </a:spcBef>
              <a:spcAft>
                <a:spcPts val="0"/>
              </a:spcAft>
              <a:defRPr/>
            </a:pPr>
            <a:r>
              <a:rPr lang="en-US" sz="1600" dirty="0">
                <a:solidFill>
                  <a:srgbClr val="FFFFFF"/>
                </a:solidFill>
                <a:latin typeface="Arial"/>
              </a:rPr>
              <a:t>© www.ghhi.org | </a:t>
            </a:r>
            <a:fld id="{F6D3C7E6-DA35-4021-9CBF-F22EA8410130}" type="slidenum">
              <a:rPr lang="en-US" sz="1600" smtClean="0">
                <a:solidFill>
                  <a:srgbClr val="FFFFFF"/>
                </a:solidFill>
                <a:latin typeface="Arial"/>
              </a:rPr>
              <a:pPr algn="r" fontAlgn="auto">
                <a:spcBef>
                  <a:spcPts val="0"/>
                </a:spcBef>
                <a:spcAft>
                  <a:spcPts val="0"/>
                </a:spcAft>
                <a:defRPr/>
              </a:pPr>
              <a:t>‹#›</a:t>
            </a:fld>
            <a:endParaRPr lang="en-US" sz="1600" dirty="0">
              <a:solidFill>
                <a:srgbClr val="FFFFFF"/>
              </a:solidFill>
              <a:latin typeface="Arial"/>
            </a:endParaRPr>
          </a:p>
        </p:txBody>
      </p:sp>
    </p:spTree>
    <p:extLst>
      <p:ext uri="{BB962C8B-B14F-4D97-AF65-F5344CB8AC3E}">
        <p14:creationId xmlns:p14="http://schemas.microsoft.com/office/powerpoint/2010/main" val="1266142052"/>
      </p:ext>
    </p:extLst>
  </p:cSld>
  <p:clrMap bg1="lt1" tx1="dk1" bg2="lt2" tx2="dk2" accent1="accent1" accent2="accent2" accent3="accent3" accent4="accent4" accent5="accent5" accent6="accent6" hlink="hlink" folHlink="folHlink"/>
  <p:sldLayoutIdLst>
    <p:sldLayoutId id="2147484443" r:id="rId1"/>
    <p:sldLayoutId id="2147484444" r:id="rId2"/>
  </p:sldLayoutIdLst>
  <p:hf hdr="0" ftr="0" dt="0"/>
  <p:txStyles>
    <p:titleStyle>
      <a:lvl1pPr algn="l" rtl="0" eaLnBrk="1" fontAlgn="base" hangingPunct="1">
        <a:spcBef>
          <a:spcPct val="0"/>
        </a:spcBef>
        <a:spcAft>
          <a:spcPct val="0"/>
        </a:spcAft>
        <a:defRPr kumimoji="0" lang="en-US" altLang="en-US" sz="1900" b="1" i="0" u="none" strike="noStrike" kern="1200" cap="none" spc="0" normalizeH="0" baseline="0" dirty="0" smtClean="0">
          <a:ln>
            <a:noFill/>
          </a:ln>
          <a:solidFill>
            <a:schemeClr val="tx2"/>
          </a:solidFill>
          <a:effectLst/>
          <a:uLnTx/>
          <a:uFillTx/>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5pPr>
      <a:lvl6pPr marL="422041"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6pPr>
      <a:lvl7pPr marL="844083"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7pPr>
      <a:lvl8pPr marL="1266124"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8pPr>
      <a:lvl9pPr marL="1688165" algn="l" rtl="0" eaLnBrk="1" fontAlgn="base" hangingPunct="1">
        <a:spcBef>
          <a:spcPct val="0"/>
        </a:spcBef>
        <a:spcAft>
          <a:spcPct val="0"/>
        </a:spcAft>
        <a:defRPr sz="2215" b="1">
          <a:solidFill>
            <a:schemeClr val="tx2"/>
          </a:solidFill>
          <a:latin typeface="Arial" panose="020B0604020202020204" pitchFamily="34" charset="0"/>
          <a:cs typeface="Arial" panose="020B0604020202020204" pitchFamily="34" charset="0"/>
        </a:defRPr>
      </a:lvl9pPr>
    </p:titleStyle>
    <p:bodyStyle>
      <a:lvl1pPr algn="l" rtl="0" eaLnBrk="1" fontAlgn="base" hangingPunct="1">
        <a:spcBef>
          <a:spcPts val="0"/>
        </a:spcBef>
        <a:spcAft>
          <a:spcPct val="0"/>
        </a:spcAft>
        <a:defRPr sz="1600" b="0" kern="1200">
          <a:solidFill>
            <a:schemeClr val="tx2"/>
          </a:solidFill>
          <a:latin typeface="+mn-lt"/>
          <a:ea typeface="+mn-ea"/>
          <a:cs typeface="+mn-cs"/>
        </a:defRPr>
      </a:lvl1pPr>
      <a:lvl2pPr marL="1190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2pPr>
      <a:lvl3pPr marL="2286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3pPr>
      <a:lvl4pPr marL="347663" indent="-119063"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4pPr>
      <a:lvl5pPr marL="457200" indent="-109538" algn="l" rtl="0" eaLnBrk="1" fontAlgn="base" hangingPunct="1">
        <a:spcBef>
          <a:spcPts val="0"/>
        </a:spcBef>
        <a:spcAft>
          <a:spcPct val="0"/>
        </a:spcAft>
        <a:buClr>
          <a:schemeClr val="tx2"/>
        </a:buClr>
        <a:buFont typeface="Arial" panose="020B0604020202020204" pitchFamily="34" charset="0"/>
        <a:buChar char="•"/>
        <a:defRPr sz="1600" b="0" kern="1200">
          <a:solidFill>
            <a:schemeClr val="tx2"/>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72">
          <p15:clr>
            <a:srgbClr val="F26B43"/>
          </p15:clr>
        </p15:guide>
        <p15:guide id="3" pos="5688">
          <p15:clr>
            <a:srgbClr val="F26B43"/>
          </p15:clr>
        </p15:guide>
        <p15:guide id="4" orient="horz" pos="720">
          <p15:clr>
            <a:srgbClr val="F26B43"/>
          </p15:clr>
        </p15:guide>
        <p15:guide id="5" orient="horz" pos="4032">
          <p15:clr>
            <a:srgbClr val="F26B43"/>
          </p15:clr>
        </p15:guide>
        <p15:guide id="6" orient="horz" pos="1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6.xml"/><Relationship Id="rId1" Type="http://schemas.openxmlformats.org/officeDocument/2006/relationships/vmlDrawing" Target="../drawings/vmlDrawing1.vml"/><Relationship Id="rId6" Type="http://schemas.openxmlformats.org/officeDocument/2006/relationships/hyperlink" Target="http://health.ri.gov/publications/programreports/HomeAsthmaResponseProgram.pdf" TargetMode="Externa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0.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hyperlink" Target="http://www.health.ri.gov/publications/databooks/2014AsthmaClaim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56.xml"/><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89743" y="1578909"/>
            <a:ext cx="7995443" cy="728663"/>
          </a:xfrm>
        </p:spPr>
        <p:txBody>
          <a:bodyPr/>
          <a:lstStyle/>
          <a:p>
            <a:pPr eaLnBrk="1" hangingPunct="1"/>
            <a:r>
              <a:rPr lang="en-US" altLang="en-US" sz="2500" strike="sngStrike" dirty="0">
                <a:latin typeface="Arial" panose="020B0604020202020204" pitchFamily="34" charset="0"/>
                <a:cs typeface="Arial" panose="020B0604020202020204" pitchFamily="34" charset="0"/>
              </a:rPr>
              <a:t/>
            </a:r>
            <a:br>
              <a:rPr lang="en-US" altLang="en-US" sz="2500" strike="sngStrike" dirty="0">
                <a:latin typeface="Arial" panose="020B0604020202020204" pitchFamily="34" charset="0"/>
                <a:cs typeface="Arial" panose="020B0604020202020204" pitchFamily="34" charset="0"/>
              </a:rPr>
            </a:br>
            <a:r>
              <a:rPr lang="en-US" altLang="en-US" sz="2500" strike="sngStrike" dirty="0">
                <a:latin typeface="Arial" panose="020B0604020202020204" pitchFamily="34" charset="0"/>
                <a:cs typeface="Arial" panose="020B0604020202020204" pitchFamily="34" charset="0"/>
              </a:rPr>
              <a:t/>
            </a:r>
            <a:br>
              <a:rPr lang="en-US" altLang="en-US" sz="2500" strike="sngStrike" dirty="0">
                <a:latin typeface="Arial" panose="020B0604020202020204" pitchFamily="34" charset="0"/>
                <a:cs typeface="Arial" panose="020B0604020202020204" pitchFamily="34" charset="0"/>
              </a:rPr>
            </a:br>
            <a:r>
              <a:rPr lang="en-US" sz="2800" strike="sngStrike" dirty="0"/>
              <a:t/>
            </a:r>
            <a:br>
              <a:rPr lang="en-US" sz="2800" strike="sngStrike" dirty="0"/>
            </a:br>
            <a:r>
              <a:rPr lang="en-US" altLang="en-US" sz="2500" strike="sngStrike" dirty="0">
                <a:latin typeface="Arial" panose="020B0604020202020204" pitchFamily="34" charset="0"/>
                <a:cs typeface="Arial" panose="020B0604020202020204" pitchFamily="34" charset="0"/>
              </a:rPr>
              <a:t/>
            </a:r>
            <a:br>
              <a:rPr lang="en-US" altLang="en-US" sz="2500" strike="sngStrike" dirty="0">
                <a:latin typeface="Arial" panose="020B0604020202020204" pitchFamily="34" charset="0"/>
                <a:cs typeface="Arial" panose="020B0604020202020204" pitchFamily="34" charset="0"/>
              </a:rPr>
            </a:br>
            <a:r>
              <a:rPr lang="en-US" altLang="en-US" sz="2500" strike="sngStrike" dirty="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320673" y="2523937"/>
            <a:ext cx="8605838" cy="2131417"/>
          </a:xfrm>
          <a:solidFill>
            <a:schemeClr val="accent3">
              <a:lumMod val="20000"/>
              <a:lumOff val="80000"/>
            </a:schemeClr>
          </a:solidFill>
          <a:ln w="15875">
            <a:solidFill>
              <a:schemeClr val="accent1"/>
            </a:solidFill>
          </a:ln>
        </p:spPr>
        <p:txBody>
          <a:bodyPr rtlCol="0" anchor="ctr" anchorCtr="0">
            <a:normAutofit fontScale="92500" lnSpcReduction="10000"/>
          </a:bodyPr>
          <a:lstStyle/>
          <a:p>
            <a:pPr algn="l" eaLnBrk="1" fontAlgn="auto" hangingPunct="1">
              <a:spcAft>
                <a:spcPts val="0"/>
              </a:spcAft>
              <a:defRPr/>
            </a:pPr>
            <a:r>
              <a:rPr lang="en-US" sz="1600" b="1" dirty="0" smtClean="0">
                <a:solidFill>
                  <a:srgbClr val="0070C0"/>
                </a:solidFill>
                <a:latin typeface="Arial" pitchFamily="34" charset="0"/>
                <a:cs typeface="Arial" pitchFamily="34" charset="0"/>
              </a:rPr>
              <a:t>Welcome</a:t>
            </a:r>
            <a:endParaRPr lang="en-US" sz="1600" b="1" dirty="0" smtClean="0">
              <a:solidFill>
                <a:schemeClr val="tx1"/>
              </a:solidFill>
              <a:latin typeface="Arial" pitchFamily="34" charset="0"/>
              <a:cs typeface="Arial" pitchFamily="34" charset="0"/>
            </a:endParaRPr>
          </a:p>
          <a:p>
            <a:pPr marL="285750" indent="-28575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Sheila Brown, </a:t>
            </a:r>
            <a:r>
              <a:rPr lang="en-US" sz="1600" dirty="0" smtClean="0">
                <a:solidFill>
                  <a:schemeClr val="tx1"/>
                </a:solidFill>
                <a:latin typeface="Arial" pitchFamily="34" charset="0"/>
                <a:cs typeface="Arial" pitchFamily="34" charset="0"/>
              </a:rPr>
              <a:t>U.S. Environmental Protection Agency, Washington D.C.</a:t>
            </a:r>
          </a:p>
          <a:p>
            <a:pPr algn="l" eaLnBrk="1" fontAlgn="auto" hangingPunct="1">
              <a:spcAft>
                <a:spcPts val="0"/>
              </a:spcAft>
              <a:defRPr/>
            </a:pPr>
            <a:r>
              <a:rPr lang="en-US" sz="1600" b="1" dirty="0" smtClean="0">
                <a:solidFill>
                  <a:srgbClr val="0070C0"/>
                </a:solidFill>
                <a:latin typeface="Arial" pitchFamily="34" charset="0"/>
                <a:cs typeface="Arial" pitchFamily="34" charset="0"/>
              </a:rPr>
              <a:t>Moderator</a:t>
            </a:r>
            <a:r>
              <a:rPr lang="en-US" sz="1600" dirty="0" smtClean="0">
                <a:solidFill>
                  <a:schemeClr val="tx1"/>
                </a:solidFill>
                <a:latin typeface="Arial" pitchFamily="34" charset="0"/>
                <a:cs typeface="Arial" pitchFamily="34" charset="0"/>
              </a:rPr>
              <a:t> </a:t>
            </a:r>
            <a:endParaRPr lang="en-US" sz="1600" dirty="0">
              <a:solidFill>
                <a:schemeClr val="tx1"/>
              </a:solidFill>
              <a:latin typeface="Arial" pitchFamily="34" charset="0"/>
              <a:cs typeface="Arial" pitchFamily="34" charset="0"/>
            </a:endParaRPr>
          </a:p>
          <a:p>
            <a:pPr marL="285750" indent="-28575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Kate Hastings, </a:t>
            </a:r>
            <a:r>
              <a:rPr lang="en-US" sz="1600" dirty="0" smtClean="0">
                <a:solidFill>
                  <a:schemeClr val="tx1"/>
                </a:solidFill>
                <a:latin typeface="Arial" pitchFamily="34" charset="0"/>
                <a:cs typeface="Arial" pitchFamily="34" charset="0"/>
              </a:rPr>
              <a:t>The Scientific Consulting Group, Inc.</a:t>
            </a:r>
            <a:endParaRPr lang="en-US" sz="1600" dirty="0">
              <a:solidFill>
                <a:schemeClr val="tx1"/>
              </a:solidFill>
              <a:latin typeface="Arial" pitchFamily="34" charset="0"/>
              <a:cs typeface="Arial" pitchFamily="34" charset="0"/>
            </a:endParaRPr>
          </a:p>
          <a:p>
            <a:pPr algn="l" eaLnBrk="1" fontAlgn="auto" hangingPunct="1">
              <a:spcAft>
                <a:spcPts val="0"/>
              </a:spcAft>
              <a:defRPr/>
            </a:pPr>
            <a:r>
              <a:rPr lang="en-US" sz="1600" b="1" dirty="0">
                <a:solidFill>
                  <a:srgbClr val="0070C0"/>
                </a:solidFill>
                <a:latin typeface="Arial" pitchFamily="34" charset="0"/>
                <a:cs typeface="Arial" pitchFamily="34" charset="0"/>
              </a:rPr>
              <a:t>Presenters</a:t>
            </a:r>
            <a:r>
              <a:rPr lang="en-US" sz="1600" dirty="0">
                <a:solidFill>
                  <a:schemeClr val="tx1"/>
                </a:solidFill>
                <a:latin typeface="Arial" pitchFamily="34" charset="0"/>
                <a:cs typeface="Arial" pitchFamily="34" charset="0"/>
              </a:rPr>
              <a:t> </a:t>
            </a: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Julian Rodriguez-</a:t>
            </a:r>
            <a:r>
              <a:rPr lang="en-US" sz="1600" b="1" dirty="0" err="1">
                <a:solidFill>
                  <a:schemeClr val="tx1"/>
                </a:solidFill>
                <a:latin typeface="Arial" pitchFamily="34" charset="0"/>
                <a:cs typeface="Arial" pitchFamily="34" charset="0"/>
              </a:rPr>
              <a:t>Drix</a:t>
            </a:r>
            <a:r>
              <a:rPr lang="en-US" sz="1600" b="1" dirty="0">
                <a:solidFill>
                  <a:schemeClr val="tx1"/>
                </a:solidFill>
                <a:latin typeface="Arial" pitchFamily="34" charset="0"/>
                <a:cs typeface="Arial" pitchFamily="34" charset="0"/>
              </a:rPr>
              <a:t>,</a:t>
            </a:r>
            <a:r>
              <a:rPr lang="en-US" sz="1600" dirty="0">
                <a:solidFill>
                  <a:schemeClr val="tx1"/>
                </a:solidFill>
                <a:latin typeface="Arial" pitchFamily="34" charset="0"/>
                <a:cs typeface="Arial" pitchFamily="34" charset="0"/>
              </a:rPr>
              <a:t> Rhode Island Department of Health</a:t>
            </a: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Eric </a:t>
            </a:r>
            <a:r>
              <a:rPr lang="en-US" sz="1600" b="1" dirty="0" err="1">
                <a:solidFill>
                  <a:schemeClr val="tx1"/>
                </a:solidFill>
                <a:latin typeface="Arial" pitchFamily="34" charset="0"/>
                <a:cs typeface="Arial" pitchFamily="34" charset="0"/>
              </a:rPr>
              <a:t>Armbrecht</a:t>
            </a:r>
            <a:r>
              <a:rPr lang="en-US" sz="1600" b="1" dirty="0">
                <a:solidFill>
                  <a:schemeClr val="tx1"/>
                </a:solidFill>
                <a:latin typeface="Arial" pitchFamily="34" charset="0"/>
                <a:cs typeface="Arial" pitchFamily="34" charset="0"/>
              </a:rPr>
              <a:t>, </a:t>
            </a:r>
            <a:r>
              <a:rPr lang="en-US" sz="1600" dirty="0">
                <a:solidFill>
                  <a:schemeClr val="tx1"/>
                </a:solidFill>
                <a:latin typeface="Arial" pitchFamily="34" charset="0"/>
                <a:cs typeface="Arial" pitchFamily="34" charset="0"/>
              </a:rPr>
              <a:t>Missouri </a:t>
            </a:r>
            <a:r>
              <a:rPr lang="en-US" sz="1600" dirty="0" smtClean="0">
                <a:solidFill>
                  <a:schemeClr val="tx1"/>
                </a:solidFill>
                <a:latin typeface="Arial" pitchFamily="34" charset="0"/>
                <a:cs typeface="Arial" pitchFamily="34" charset="0"/>
              </a:rPr>
              <a:t>Asthma Prevention and Control Program</a:t>
            </a:r>
            <a:endParaRPr lang="en-US" sz="1600" dirty="0">
              <a:solidFill>
                <a:schemeClr val="tx1"/>
              </a:solidFill>
              <a:latin typeface="Arial" pitchFamily="34" charset="0"/>
              <a:cs typeface="Arial" pitchFamily="34" charset="0"/>
            </a:endParaRP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Cliff Mitchell, </a:t>
            </a:r>
            <a:r>
              <a:rPr lang="en-US" sz="1600" dirty="0">
                <a:solidFill>
                  <a:schemeClr val="tx1"/>
                </a:solidFill>
                <a:latin typeface="Arial" pitchFamily="34" charset="0"/>
                <a:cs typeface="Arial" pitchFamily="34" charset="0"/>
              </a:rPr>
              <a:t>Maryland Department of Health and Mental Hygiene</a:t>
            </a:r>
          </a:p>
        </p:txBody>
      </p:sp>
      <p:sp>
        <p:nvSpPr>
          <p:cNvPr id="4" name="Title 1"/>
          <p:cNvSpPr txBox="1">
            <a:spLocks/>
          </p:cNvSpPr>
          <p:nvPr/>
        </p:nvSpPr>
        <p:spPr>
          <a:xfrm>
            <a:off x="737392" y="1412158"/>
            <a:ext cx="7772400" cy="826604"/>
          </a:xfrm>
          <a:prstGeom prst="rect">
            <a:avLst/>
          </a:prstGeom>
        </p:spPr>
        <p:txBody>
          <a:bodyPr anchor="ctr">
            <a:noAutofit/>
          </a:bodyPr>
          <a:lstStyle/>
          <a:p>
            <a:pPr algn="ctr" fontAlgn="auto">
              <a:spcAft>
                <a:spcPts val="0"/>
              </a:spcAft>
              <a:defRPr/>
            </a:pPr>
            <a:r>
              <a:rPr lang="en-US" sz="3600" b="1" dirty="0">
                <a:solidFill>
                  <a:srgbClr val="0070C0"/>
                </a:solidFill>
                <a:cs typeface="Arial" pitchFamily="34" charset="0"/>
              </a:rPr>
              <a:t>Welcome to the Webinar</a:t>
            </a:r>
            <a:r>
              <a:rPr lang="en-US" sz="4000" dirty="0">
                <a:solidFill>
                  <a:prstClr val="black"/>
                </a:solidFill>
                <a:cs typeface="Arial" pitchFamily="34" charset="0"/>
              </a:rPr>
              <a:t> </a:t>
            </a:r>
            <a:br>
              <a:rPr lang="en-US" sz="4000" dirty="0">
                <a:solidFill>
                  <a:prstClr val="black"/>
                </a:solidFill>
                <a:cs typeface="Arial" pitchFamily="34" charset="0"/>
              </a:rPr>
            </a:br>
            <a:r>
              <a:rPr lang="en-US" sz="2800" b="1" dirty="0" smtClean="0">
                <a:solidFill>
                  <a:prstClr val="black"/>
                </a:solidFill>
                <a:cs typeface="Arial" panose="020B0604020202020204" pitchFamily="34" charset="0"/>
              </a:rPr>
              <a:t>Exploring Pathways to Reimbursement for</a:t>
            </a:r>
          </a:p>
          <a:p>
            <a:pPr algn="ctr" fontAlgn="auto">
              <a:spcAft>
                <a:spcPts val="0"/>
              </a:spcAft>
              <a:defRPr/>
            </a:pPr>
            <a:r>
              <a:rPr lang="en-US" sz="2800" b="1" dirty="0" smtClean="0">
                <a:solidFill>
                  <a:prstClr val="black"/>
                </a:solidFill>
                <a:cs typeface="Arial" panose="020B0604020202020204" pitchFamily="34" charset="0"/>
              </a:rPr>
              <a:t>In-Home Asthma Interventions</a:t>
            </a:r>
            <a:endParaRPr lang="en-US" sz="2800" b="1" dirty="0">
              <a:solidFill>
                <a:prstClr val="black"/>
              </a:solidFill>
              <a:cs typeface="Arial" panose="020B0604020202020204" pitchFamily="34" charset="0"/>
            </a:endParaRPr>
          </a:p>
          <a:p>
            <a:pPr algn="ctr" fontAlgn="auto">
              <a:spcAft>
                <a:spcPts val="0"/>
              </a:spcAft>
              <a:defRPr/>
            </a:pPr>
            <a:endParaRPr lang="en-US" sz="4000" dirty="0">
              <a:solidFill>
                <a:prstClr val="black"/>
              </a:solidFill>
              <a:cs typeface="Arial" pitchFamily="34" charset="0"/>
            </a:endParaRPr>
          </a:p>
        </p:txBody>
      </p:sp>
      <p:sp>
        <p:nvSpPr>
          <p:cNvPr id="7" name="Subtitle 2"/>
          <p:cNvSpPr txBox="1">
            <a:spLocks/>
          </p:cNvSpPr>
          <p:nvPr/>
        </p:nvSpPr>
        <p:spPr>
          <a:xfrm>
            <a:off x="382778" y="4724165"/>
            <a:ext cx="8378445" cy="974972"/>
          </a:xfrm>
          <a:prstGeom prst="rect">
            <a:avLst/>
          </a:prstGeom>
        </p:spPr>
        <p:txBody>
          <a:bodyPr>
            <a:normAutofit/>
          </a:bodyPr>
          <a:lstStyle/>
          <a:p>
            <a:pPr algn="ctr" fontAlgn="auto">
              <a:spcBef>
                <a:spcPct val="20000"/>
              </a:spcBef>
              <a:spcAft>
                <a:spcPts val="0"/>
              </a:spcAft>
              <a:defRPr/>
            </a:pPr>
            <a:r>
              <a:rPr lang="en-US" b="1" dirty="0" smtClean="0">
                <a:solidFill>
                  <a:prstClr val="black"/>
                </a:solidFill>
                <a:cs typeface="Arial" pitchFamily="34" charset="0"/>
              </a:rPr>
              <a:t>Thursday, May 3, </a:t>
            </a:r>
            <a:r>
              <a:rPr lang="en-US" b="1" dirty="0">
                <a:solidFill>
                  <a:prstClr val="black"/>
                </a:solidFill>
                <a:cs typeface="Arial" pitchFamily="34" charset="0"/>
              </a:rPr>
              <a:t>2018   </a:t>
            </a:r>
            <a:r>
              <a:rPr lang="en-US" dirty="0">
                <a:solidFill>
                  <a:prstClr val="black"/>
                </a:solidFill>
                <a:cs typeface="Arial" pitchFamily="34" charset="0"/>
              </a:rPr>
              <a:t/>
            </a:r>
            <a:br>
              <a:rPr lang="en-US" dirty="0">
                <a:solidFill>
                  <a:prstClr val="black"/>
                </a:solidFill>
                <a:cs typeface="Arial" pitchFamily="34" charset="0"/>
              </a:rPr>
            </a:br>
            <a:r>
              <a:rPr lang="en-US" dirty="0" smtClean="0">
                <a:solidFill>
                  <a:prstClr val="black"/>
                </a:solidFill>
                <a:cs typeface="Arial" pitchFamily="34" charset="0"/>
              </a:rPr>
              <a:t>Webinar: 1:00 </a:t>
            </a:r>
            <a:r>
              <a:rPr lang="en-US" dirty="0">
                <a:solidFill>
                  <a:prstClr val="black"/>
                </a:solidFill>
                <a:cs typeface="Arial" pitchFamily="34" charset="0"/>
              </a:rPr>
              <a:t>p.m. – </a:t>
            </a:r>
            <a:r>
              <a:rPr lang="en-US" dirty="0" smtClean="0">
                <a:solidFill>
                  <a:prstClr val="black"/>
                </a:solidFill>
                <a:cs typeface="Arial" pitchFamily="34" charset="0"/>
              </a:rPr>
              <a:t>2:00 </a:t>
            </a:r>
            <a:r>
              <a:rPr lang="en-US" dirty="0">
                <a:solidFill>
                  <a:prstClr val="black"/>
                </a:solidFill>
                <a:cs typeface="Arial" pitchFamily="34" charset="0"/>
              </a:rPr>
              <a:t>p.m. </a:t>
            </a:r>
            <a:r>
              <a:rPr lang="en-US" dirty="0" smtClean="0">
                <a:solidFill>
                  <a:prstClr val="black"/>
                </a:solidFill>
                <a:cs typeface="Arial" pitchFamily="34" charset="0"/>
              </a:rPr>
              <a:t>EDT</a:t>
            </a:r>
            <a:r>
              <a:rPr lang="en-US" dirty="0">
                <a:solidFill>
                  <a:prstClr val="black"/>
                </a:solidFill>
                <a:cs typeface="Arial" pitchFamily="34" charset="0"/>
              </a:rPr>
              <a:t/>
            </a:r>
            <a:br>
              <a:rPr lang="en-US" dirty="0">
                <a:solidFill>
                  <a:prstClr val="black"/>
                </a:solidFill>
                <a:cs typeface="Arial" pitchFamily="34" charset="0"/>
              </a:rPr>
            </a:br>
            <a:r>
              <a:rPr lang="en-US" dirty="0">
                <a:solidFill>
                  <a:prstClr val="black"/>
                </a:solidFill>
                <a:cs typeface="Arial" pitchFamily="34" charset="0"/>
              </a:rPr>
              <a:t>Live Online </a:t>
            </a:r>
            <a:r>
              <a:rPr lang="en-US" dirty="0" smtClean="0">
                <a:solidFill>
                  <a:prstClr val="black"/>
                </a:solidFill>
                <a:cs typeface="Arial" pitchFamily="34" charset="0"/>
              </a:rPr>
              <a:t>Q&amp;A: 2:00 </a:t>
            </a:r>
            <a:r>
              <a:rPr lang="en-US" dirty="0">
                <a:solidFill>
                  <a:prstClr val="black"/>
                </a:solidFill>
                <a:cs typeface="Arial" pitchFamily="34" charset="0"/>
              </a:rPr>
              <a:t>p.m. – </a:t>
            </a:r>
            <a:r>
              <a:rPr lang="en-US" dirty="0" smtClean="0">
                <a:solidFill>
                  <a:prstClr val="black"/>
                </a:solidFill>
                <a:cs typeface="Arial" pitchFamily="34" charset="0"/>
              </a:rPr>
              <a:t>2:30 </a:t>
            </a:r>
            <a:r>
              <a:rPr lang="en-US" dirty="0">
                <a:solidFill>
                  <a:prstClr val="black"/>
                </a:solidFill>
                <a:cs typeface="Arial" pitchFamily="34" charset="0"/>
              </a:rPr>
              <a:t>p.m. </a:t>
            </a:r>
            <a:r>
              <a:rPr lang="en-US" dirty="0" smtClean="0">
                <a:solidFill>
                  <a:prstClr val="black"/>
                </a:solidFill>
                <a:cs typeface="Arial" pitchFamily="34" charset="0"/>
              </a:rPr>
              <a:t>EDT </a:t>
            </a:r>
            <a:r>
              <a:rPr lang="en-US" dirty="0">
                <a:solidFill>
                  <a:prstClr val="black"/>
                </a:solidFill>
                <a:cs typeface="Arial" pitchFamily="34" charset="0"/>
              </a:rPr>
              <a:t>on AsthmaCommunityNetwork.org</a:t>
            </a:r>
            <a:endParaRPr lang="en-US" dirty="0">
              <a:solidFill>
                <a:prstClr val="black">
                  <a:tint val="75000"/>
                </a:prstClr>
              </a:solidFill>
              <a:cs typeface="Arial" pitchFamily="34" charset="0"/>
            </a:endParaRPr>
          </a:p>
        </p:txBody>
      </p:sp>
      <p:sp>
        <p:nvSpPr>
          <p:cNvPr id="8" name="Rectangle 7"/>
          <p:cNvSpPr>
            <a:spLocks noChangeArrowheads="1"/>
          </p:cNvSpPr>
          <p:nvPr/>
        </p:nvSpPr>
        <p:spPr bwMode="auto">
          <a:xfrm>
            <a:off x="489742" y="5719687"/>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smtClean="0">
                <a:solidFill>
                  <a:srgbClr val="0070C0"/>
                </a:solidFill>
                <a:latin typeface="Arial" panose="020B0604020202020204" pitchFamily="34" charset="0"/>
                <a:cs typeface="Arial" panose="020B0604020202020204" pitchFamily="34" charset="0"/>
              </a:rPr>
              <a:t>Operator-Assisted </a:t>
            </a:r>
            <a:r>
              <a:rPr lang="en-US" altLang="en-US" sz="1800" b="1" dirty="0">
                <a:solidFill>
                  <a:srgbClr val="0070C0"/>
                </a:solidFill>
                <a:latin typeface="Arial" panose="020B0604020202020204" pitchFamily="34" charset="0"/>
                <a:cs typeface="Arial" panose="020B0604020202020204" pitchFamily="34" charset="0"/>
              </a:rPr>
              <a:t>Toll-Free Dial-In Number:</a:t>
            </a:r>
            <a:r>
              <a:rPr lang="en-US" altLang="en-US" sz="1800" dirty="0">
                <a:solidFill>
                  <a:srgbClr val="0070C0"/>
                </a:solidFill>
                <a:latin typeface="Arial" panose="020B0604020202020204" pitchFamily="34" charset="0"/>
                <a:cs typeface="Arial" panose="020B0604020202020204" pitchFamily="34" charset="0"/>
              </a:rPr>
              <a:t> </a:t>
            </a:r>
            <a:r>
              <a:rPr lang="en-US" altLang="en-US" sz="1800" b="1" dirty="0" smtClean="0">
                <a:solidFill>
                  <a:prstClr val="black"/>
                </a:solidFill>
                <a:latin typeface="Arial" panose="020B0604020202020204" pitchFamily="34" charset="0"/>
                <a:cs typeface="Arial" panose="020B0604020202020204" pitchFamily="34" charset="0"/>
              </a:rPr>
              <a:t>866-527-8921</a:t>
            </a:r>
            <a:endParaRPr lang="en-US" altLang="en-US" sz="1800" b="1" dirty="0">
              <a:solidFill>
                <a:prstClr val="black"/>
              </a:solidFill>
              <a:latin typeface="Arial" panose="020B0604020202020204" pitchFamily="34" charset="0"/>
              <a:cs typeface="Arial" panose="020B0604020202020204" pitchFamily="34" charset="0"/>
            </a:endParaRPr>
          </a:p>
          <a:p>
            <a:pPr algn="ctr" eaLnBrk="1" hangingPunct="1">
              <a:spcBef>
                <a:spcPct val="0"/>
              </a:spcBef>
              <a:buFontTx/>
              <a:buNone/>
            </a:pPr>
            <a:r>
              <a:rPr lang="en-US" altLang="en-US" sz="1800" b="1" dirty="0">
                <a:solidFill>
                  <a:srgbClr val="0070C0"/>
                </a:solidFill>
                <a:latin typeface="Arial" panose="020B0604020202020204" pitchFamily="34" charset="0"/>
                <a:cs typeface="Arial" panose="020B0604020202020204" pitchFamily="34" charset="0"/>
              </a:rPr>
              <a:t>Conference ID: </a:t>
            </a:r>
            <a:r>
              <a:rPr lang="en-US" altLang="en-US" sz="1800" b="1" dirty="0" smtClean="0">
                <a:solidFill>
                  <a:prstClr val="black"/>
                </a:solidFill>
                <a:latin typeface="Arial" panose="020B0604020202020204" pitchFamily="34" charset="0"/>
                <a:cs typeface="Arial" panose="020B0604020202020204" pitchFamily="34" charset="0"/>
              </a:rPr>
              <a:t>7588408</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585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graphicFrame>
        <p:nvGraphicFramePr>
          <p:cNvPr id="2" name="Object 1"/>
          <p:cNvGraphicFramePr>
            <a:graphicFrameLocks noChangeAspect="1"/>
          </p:cNvGraphicFramePr>
          <p:nvPr>
            <p:extLst/>
          </p:nvPr>
        </p:nvGraphicFramePr>
        <p:xfrm>
          <a:off x="3951288" y="-88900"/>
          <a:ext cx="5297487" cy="6858000"/>
        </p:xfrm>
        <a:graphic>
          <a:graphicData uri="http://schemas.openxmlformats.org/presentationml/2006/ole">
            <mc:AlternateContent xmlns:mc="http://schemas.openxmlformats.org/markup-compatibility/2006">
              <mc:Choice xmlns:v="urn:schemas-microsoft-com:vml" Requires="v">
                <p:oleObj spid="_x0000_s2060" name="Acrobat Document" r:id="rId4" imgW="5829300" imgH="7543800" progId="AcroExch.Document.DC">
                  <p:embed/>
                </p:oleObj>
              </mc:Choice>
              <mc:Fallback>
                <p:oleObj name="Acrobat Document" r:id="rId4" imgW="5829300" imgH="7543800" progId="AcroExch.Document.DC">
                  <p:embed/>
                  <p:pic>
                    <p:nvPicPr>
                      <p:cNvPr id="0" name=""/>
                      <p:cNvPicPr/>
                      <p:nvPr/>
                    </p:nvPicPr>
                    <p:blipFill>
                      <a:blip r:embed="rId5"/>
                      <a:stretch>
                        <a:fillRect/>
                      </a:stretch>
                    </p:blipFill>
                    <p:spPr>
                      <a:xfrm>
                        <a:off x="3951288" y="-88900"/>
                        <a:ext cx="5297487" cy="6858000"/>
                      </a:xfrm>
                      <a:prstGeom prst="rect">
                        <a:avLst/>
                      </a:prstGeom>
                    </p:spPr>
                  </p:pic>
                </p:oleObj>
              </mc:Fallback>
            </mc:AlternateContent>
          </a:graphicData>
        </a:graphic>
      </p:graphicFrame>
      <p:sp>
        <p:nvSpPr>
          <p:cNvPr id="9" name="TextBox 8"/>
          <p:cNvSpPr txBox="1"/>
          <p:nvPr/>
        </p:nvSpPr>
        <p:spPr>
          <a:xfrm>
            <a:off x="1001677" y="265829"/>
            <a:ext cx="2949611" cy="648571"/>
          </a:xfrm>
          <a:prstGeom prst="rect">
            <a:avLst/>
          </a:prstGeom>
          <a:noFill/>
        </p:spPr>
        <p:txBody>
          <a:bodyPr wrap="square" rtlCol="0" anchor="ctr">
            <a:spAutoFit/>
          </a:bodyPr>
          <a:lstStyle/>
          <a:p>
            <a:pPr algn="ctr" fontAlgn="auto">
              <a:spcBef>
                <a:spcPts val="0"/>
              </a:spcBef>
              <a:spcAft>
                <a:spcPts val="0"/>
              </a:spcAft>
            </a:pPr>
            <a:r>
              <a:rPr lang="en-US" sz="3600" dirty="0">
                <a:solidFill>
                  <a:prstClr val="white"/>
                </a:solidFill>
                <a:latin typeface="Georgia" panose="02040502050405020303" pitchFamily="18" charset="0"/>
              </a:rPr>
              <a:t>Results</a:t>
            </a:r>
          </a:p>
        </p:txBody>
      </p:sp>
      <p:sp>
        <p:nvSpPr>
          <p:cNvPr id="13" name="Rectangle 12"/>
          <p:cNvSpPr/>
          <p:nvPr/>
        </p:nvSpPr>
        <p:spPr>
          <a:xfrm>
            <a:off x="131363" y="6586319"/>
            <a:ext cx="9033961" cy="307777"/>
          </a:xfrm>
          <a:prstGeom prst="rect">
            <a:avLst/>
          </a:prstGeom>
        </p:spPr>
        <p:txBody>
          <a:bodyPr wrap="square">
            <a:spAutoFit/>
          </a:bodyPr>
          <a:lstStyle/>
          <a:p>
            <a:pPr algn="ctr" fontAlgn="auto">
              <a:spcBef>
                <a:spcPts val="0"/>
              </a:spcBef>
              <a:spcAft>
                <a:spcPts val="0"/>
              </a:spcAft>
            </a:pPr>
            <a:r>
              <a:rPr lang="en-US" sz="1400" dirty="0" smtClean="0">
                <a:solidFill>
                  <a:prstClr val="black"/>
                </a:solidFill>
                <a:cs typeface="Arial" panose="020B0604020202020204" pitchFamily="34" charset="0"/>
                <a:hlinkClick r:id="rId6"/>
              </a:rPr>
              <a:t>health.ri.gov/publications/</a:t>
            </a:r>
            <a:r>
              <a:rPr lang="en-US" sz="1400" dirty="0" err="1" smtClean="0">
                <a:solidFill>
                  <a:prstClr val="black"/>
                </a:solidFill>
                <a:cs typeface="Arial" panose="020B0604020202020204" pitchFamily="34" charset="0"/>
                <a:hlinkClick r:id="rId6"/>
              </a:rPr>
              <a:t>programreports</a:t>
            </a:r>
            <a:r>
              <a:rPr lang="en-US" sz="1400" dirty="0" smtClean="0">
                <a:solidFill>
                  <a:prstClr val="black"/>
                </a:solidFill>
                <a:cs typeface="Arial" panose="020B0604020202020204" pitchFamily="34" charset="0"/>
                <a:hlinkClick r:id="rId6"/>
              </a:rPr>
              <a:t>/HomeAsthmaResponseProgram.pdf</a:t>
            </a:r>
            <a:r>
              <a:rPr lang="en-US" sz="1400" dirty="0" smtClean="0">
                <a:solidFill>
                  <a:prstClr val="black"/>
                </a:solidFill>
                <a:cs typeface="Arial" panose="020B0604020202020204" pitchFamily="34" charset="0"/>
              </a:rPr>
              <a:t> </a:t>
            </a:r>
            <a:endParaRPr lang="en-US" sz="1400" dirty="0">
              <a:solidFill>
                <a:prstClr val="black"/>
              </a:solidFill>
              <a:cs typeface="Arial" panose="020B0604020202020204" pitchFamily="34" charset="0"/>
            </a:endParaRPr>
          </a:p>
        </p:txBody>
      </p:sp>
      <p:pic>
        <p:nvPicPr>
          <p:cNvPr id="10" name="Picture 9">
            <a:extLst>
              <a:ext uri="{FF2B5EF4-FFF2-40B4-BE49-F238E27FC236}">
                <a16:creationId xmlns:a16="http://schemas.microsoft.com/office/drawing/2014/main" id="{6C415B59-933A-4C5E-8DD0-195552689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63" y="101664"/>
            <a:ext cx="939669" cy="939669"/>
          </a:xfrm>
          <a:prstGeom prst="rect">
            <a:avLst/>
          </a:prstGeom>
        </p:spPr>
      </p:pic>
      <p:sp>
        <p:nvSpPr>
          <p:cNvPr id="6" name="TextBox 5">
            <a:extLst>
              <a:ext uri="{FF2B5EF4-FFF2-40B4-BE49-F238E27FC236}">
                <a16:creationId xmlns:a16="http://schemas.microsoft.com/office/drawing/2014/main" id="{202AEBB9-760C-4AF4-AFD5-1628D98AD81B}"/>
              </a:ext>
            </a:extLst>
          </p:cNvPr>
          <p:cNvSpPr txBox="1"/>
          <p:nvPr/>
        </p:nvSpPr>
        <p:spPr>
          <a:xfrm>
            <a:off x="131363" y="1180229"/>
            <a:ext cx="3900311" cy="5478423"/>
          </a:xfrm>
          <a:prstGeom prst="rect">
            <a:avLst/>
          </a:prstGeom>
          <a:noFill/>
        </p:spPr>
        <p:txBody>
          <a:bodyPr wrap="square" rtlCol="0">
            <a:spAutoFit/>
          </a:bodyPr>
          <a:lstStyle/>
          <a:p>
            <a:pPr fontAlgn="auto">
              <a:spcBef>
                <a:spcPts val="0"/>
              </a:spcBef>
              <a:spcAft>
                <a:spcPts val="1200"/>
              </a:spcAft>
            </a:pPr>
            <a:r>
              <a:rPr lang="en-US" sz="2000" b="1" dirty="0">
                <a:solidFill>
                  <a:prstClr val="black"/>
                </a:solidFill>
                <a:cs typeface="Arial" panose="020B0604020202020204" pitchFamily="34" charset="0"/>
              </a:rPr>
              <a:t>We have demonstrated—</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Consistent reductions in </a:t>
            </a:r>
            <a:r>
              <a:rPr lang="en-US" sz="2000" dirty="0" smtClean="0">
                <a:solidFill>
                  <a:prstClr val="black"/>
                </a:solidFill>
                <a:cs typeface="Arial" panose="020B0604020202020204" pitchFamily="34" charset="0"/>
              </a:rPr>
              <a:t>emergency department </a:t>
            </a:r>
            <a:r>
              <a:rPr lang="en-US" sz="2000" dirty="0">
                <a:solidFill>
                  <a:prstClr val="black"/>
                </a:solidFill>
                <a:cs typeface="Arial" panose="020B0604020202020204" pitchFamily="34" charset="0"/>
              </a:rPr>
              <a:t>visits and hospitalizations, with larger (% and total) reductions for high utilizers</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Improved asthma control and quality measures</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Return on investment (ROI)</a:t>
            </a:r>
          </a:p>
          <a:p>
            <a:pPr fontAlgn="auto">
              <a:spcBef>
                <a:spcPts val="0"/>
              </a:spcBef>
              <a:spcAft>
                <a:spcPts val="1200"/>
              </a:spcAft>
            </a:pPr>
            <a:r>
              <a:rPr lang="en-US" sz="2000" b="1" dirty="0">
                <a:solidFill>
                  <a:prstClr val="black"/>
                </a:solidFill>
                <a:cs typeface="Arial" panose="020B0604020202020204" pitchFamily="34" charset="0"/>
              </a:rPr>
              <a:t>We have—</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Support from RI Medicaid</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Strong partnerships and ongoing data sharing/analysis</a:t>
            </a:r>
          </a:p>
          <a:p>
            <a:pPr marL="285750" indent="-285750" fontAlgn="auto">
              <a:spcBef>
                <a:spcPts val="0"/>
              </a:spcBef>
              <a:spcAft>
                <a:spcPts val="1200"/>
              </a:spcAft>
              <a:buFont typeface="Arial" panose="020B0604020202020204" pitchFamily="34" charset="0"/>
              <a:buChar char="•"/>
            </a:pPr>
            <a:r>
              <a:rPr lang="en-US" sz="2000" dirty="0">
                <a:solidFill>
                  <a:prstClr val="black"/>
                </a:solidFill>
                <a:cs typeface="Arial" panose="020B0604020202020204" pitchFamily="34" charset="0"/>
              </a:rPr>
              <a:t>Policy options for coverage</a:t>
            </a:r>
          </a:p>
        </p:txBody>
      </p:sp>
    </p:spTree>
    <p:extLst>
      <p:ext uri="{BB962C8B-B14F-4D97-AF65-F5344CB8AC3E}">
        <p14:creationId xmlns:p14="http://schemas.microsoft.com/office/powerpoint/2010/main" val="426160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326AB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880" y="723899"/>
            <a:ext cx="2222239" cy="2222239"/>
          </a:xfrm>
          <a:prstGeom prst="rect">
            <a:avLst/>
          </a:prstGeom>
        </p:spPr>
      </p:pic>
      <p:sp>
        <p:nvSpPr>
          <p:cNvPr id="6" name="TextBox 5"/>
          <p:cNvSpPr txBox="1"/>
          <p:nvPr/>
        </p:nvSpPr>
        <p:spPr>
          <a:xfrm>
            <a:off x="495300" y="3438525"/>
            <a:ext cx="8179143" cy="1631216"/>
          </a:xfrm>
          <a:prstGeom prst="rect">
            <a:avLst/>
          </a:prstGeom>
          <a:noFill/>
        </p:spPr>
        <p:txBody>
          <a:bodyPr wrap="square" rtlCol="0">
            <a:spAutoFit/>
          </a:bodyPr>
          <a:lstStyle/>
          <a:p>
            <a:pPr fontAlgn="auto">
              <a:spcBef>
                <a:spcPts val="0"/>
              </a:spcBef>
              <a:spcAft>
                <a:spcPts val="0"/>
              </a:spcAft>
            </a:pPr>
            <a:r>
              <a:rPr lang="en-US" sz="2000" dirty="0">
                <a:solidFill>
                  <a:prstClr val="white"/>
                </a:solidFill>
                <a:cs typeface="Arial" panose="020B0604020202020204" pitchFamily="34" charset="0"/>
              </a:rPr>
              <a:t>Julian Drix</a:t>
            </a:r>
          </a:p>
          <a:p>
            <a:pPr fontAlgn="auto">
              <a:spcBef>
                <a:spcPts val="0"/>
              </a:spcBef>
              <a:spcAft>
                <a:spcPts val="0"/>
              </a:spcAft>
            </a:pPr>
            <a:r>
              <a:rPr lang="en-US" sz="2000" dirty="0">
                <a:solidFill>
                  <a:prstClr val="white"/>
                </a:solidFill>
                <a:cs typeface="Arial" panose="020B0604020202020204" pitchFamily="34" charset="0"/>
              </a:rPr>
              <a:t>Asthma Program Manager</a:t>
            </a:r>
          </a:p>
          <a:p>
            <a:pPr fontAlgn="auto">
              <a:spcBef>
                <a:spcPts val="0"/>
              </a:spcBef>
              <a:spcAft>
                <a:spcPts val="0"/>
              </a:spcAft>
            </a:pPr>
            <a:r>
              <a:rPr lang="en-US" sz="2000" dirty="0">
                <a:solidFill>
                  <a:prstClr val="white"/>
                </a:solidFill>
                <a:cs typeface="Arial" panose="020B0604020202020204" pitchFamily="34" charset="0"/>
              </a:rPr>
              <a:t>Division of Community Health &amp; Equity</a:t>
            </a:r>
          </a:p>
          <a:p>
            <a:pPr fontAlgn="auto">
              <a:spcBef>
                <a:spcPts val="0"/>
              </a:spcBef>
              <a:spcAft>
                <a:spcPts val="0"/>
              </a:spcAft>
            </a:pPr>
            <a:r>
              <a:rPr lang="en-US" sz="2000" dirty="0">
                <a:solidFill>
                  <a:prstClr val="white"/>
                </a:solidFill>
                <a:cs typeface="Arial" panose="020B0604020202020204" pitchFamily="34" charset="0"/>
              </a:rPr>
              <a:t>Rhode Island Department of Health</a:t>
            </a:r>
          </a:p>
          <a:p>
            <a:pPr fontAlgn="auto">
              <a:spcBef>
                <a:spcPts val="0"/>
              </a:spcBef>
              <a:spcAft>
                <a:spcPts val="0"/>
              </a:spcAft>
            </a:pPr>
            <a:r>
              <a:rPr lang="en-US" sz="2000" smtClean="0">
                <a:solidFill>
                  <a:prstClr val="white"/>
                </a:solidFill>
                <a:cs typeface="Arial" panose="020B0604020202020204" pitchFamily="34" charset="0"/>
              </a:rPr>
              <a:t>julian.drix@health.ri.gov</a:t>
            </a:r>
            <a:endParaRPr lang="en-US" sz="2000" dirty="0">
              <a:solidFill>
                <a:prstClr val="white"/>
              </a:solidFill>
              <a:cs typeface="Arial" panose="020B0604020202020204" pitchFamily="34" charset="0"/>
            </a:endParaRPr>
          </a:p>
        </p:txBody>
      </p:sp>
      <p:pic>
        <p:nvPicPr>
          <p:cNvPr id="7" name="Picture 6">
            <a:extLst>
              <a:ext uri="{FF2B5EF4-FFF2-40B4-BE49-F238E27FC236}">
                <a16:creationId xmlns:a16="http://schemas.microsoft.com/office/drawing/2014/main" id="{176367D3-6D98-4881-9EEF-2799B4AD4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692" y="5372960"/>
            <a:ext cx="1210616" cy="1210616"/>
          </a:xfrm>
          <a:prstGeom prst="rect">
            <a:avLst/>
          </a:prstGeom>
        </p:spPr>
      </p:pic>
    </p:spTree>
    <p:extLst>
      <p:ext uri="{BB962C8B-B14F-4D97-AF65-F5344CB8AC3E}">
        <p14:creationId xmlns:p14="http://schemas.microsoft.com/office/powerpoint/2010/main" val="18215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90971B-5EA3-4743-BC4B-D6B91050535E}"/>
              </a:ext>
            </a:extLst>
          </p:cNvPr>
          <p:cNvSpPr/>
          <p:nvPr/>
        </p:nvSpPr>
        <p:spPr>
          <a:xfrm>
            <a:off x="-1859" y="-304800"/>
            <a:ext cx="9144000" cy="3386255"/>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5" name="Rectangle 4">
            <a:extLst>
              <a:ext uri="{FF2B5EF4-FFF2-40B4-BE49-F238E27FC236}">
                <a16:creationId xmlns:a16="http://schemas.microsoft.com/office/drawing/2014/main" id="{761A31C5-E0A2-425A-9BB4-EB3DC06A44D6}"/>
              </a:ext>
            </a:extLst>
          </p:cNvPr>
          <p:cNvSpPr/>
          <p:nvPr/>
        </p:nvSpPr>
        <p:spPr>
          <a:xfrm>
            <a:off x="-1859" y="2794130"/>
            <a:ext cx="9144000" cy="482469"/>
          </a:xfrm>
          <a:prstGeom prst="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Rectangle 5">
            <a:extLst>
              <a:ext uri="{FF2B5EF4-FFF2-40B4-BE49-F238E27FC236}">
                <a16:creationId xmlns:a16="http://schemas.microsoft.com/office/drawing/2014/main" id="{EF59891A-08CB-4DBF-A19A-2C07AF4178AA}"/>
              </a:ext>
            </a:extLst>
          </p:cNvPr>
          <p:cNvSpPr/>
          <p:nvPr/>
        </p:nvSpPr>
        <p:spPr>
          <a:xfrm>
            <a:off x="1859" y="3255227"/>
            <a:ext cx="9144000" cy="228600"/>
          </a:xfrm>
          <a:prstGeom prst="rect">
            <a:avLst/>
          </a:prstGeom>
          <a:solidFill>
            <a:schemeClr val="accent5">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2" name="Title 1">
            <a:extLst>
              <a:ext uri="{FF2B5EF4-FFF2-40B4-BE49-F238E27FC236}">
                <a16:creationId xmlns:a16="http://schemas.microsoft.com/office/drawing/2014/main" id="{DEEFD0F5-C7BD-429B-842D-BEEE7ED54203}"/>
              </a:ext>
            </a:extLst>
          </p:cNvPr>
          <p:cNvSpPr>
            <a:spLocks noGrp="1"/>
          </p:cNvSpPr>
          <p:nvPr>
            <p:ph type="ctrTitle"/>
          </p:nvPr>
        </p:nvSpPr>
        <p:spPr>
          <a:xfrm>
            <a:off x="683941" y="290283"/>
            <a:ext cx="7772400" cy="2387600"/>
          </a:xfrm>
        </p:spPr>
        <p:txBody>
          <a:bodyPr>
            <a:normAutofit/>
          </a:bodyPr>
          <a:lstStyle/>
          <a:p>
            <a:r>
              <a:rPr lang="en-US" sz="3600" dirty="0">
                <a:solidFill>
                  <a:schemeClr val="bg1"/>
                </a:solidFill>
                <a:latin typeface="+mn-lt"/>
              </a:rPr>
              <a:t>Show-me Reimbursement</a:t>
            </a:r>
            <a:r>
              <a:rPr lang="en-US" sz="3200" dirty="0">
                <a:solidFill>
                  <a:schemeClr val="bg1"/>
                </a:solidFill>
                <a:latin typeface="+mn-lt"/>
              </a:rPr>
              <a:t/>
            </a:r>
            <a:br>
              <a:rPr lang="en-US" sz="3200" dirty="0">
                <a:solidFill>
                  <a:schemeClr val="bg1"/>
                </a:solidFill>
                <a:latin typeface="+mn-lt"/>
              </a:rPr>
            </a:br>
            <a:r>
              <a:rPr lang="en-US" sz="2400" dirty="0">
                <a:solidFill>
                  <a:schemeClr val="bg1"/>
                </a:solidFill>
                <a:latin typeface="+mn-lt"/>
              </a:rPr>
              <a:t>Missouri’s Pathways to Reimbursement </a:t>
            </a:r>
            <a:br>
              <a:rPr lang="en-US" sz="2400" dirty="0">
                <a:solidFill>
                  <a:schemeClr val="bg1"/>
                </a:solidFill>
                <a:latin typeface="+mn-lt"/>
              </a:rPr>
            </a:br>
            <a:r>
              <a:rPr lang="en-US" sz="2400" dirty="0">
                <a:solidFill>
                  <a:schemeClr val="bg1"/>
                </a:solidFill>
                <a:latin typeface="+mn-lt"/>
              </a:rPr>
              <a:t>for In-Home Asthma Interventions</a:t>
            </a:r>
          </a:p>
        </p:txBody>
      </p:sp>
      <p:sp>
        <p:nvSpPr>
          <p:cNvPr id="3" name="Subtitle 2">
            <a:extLst>
              <a:ext uri="{FF2B5EF4-FFF2-40B4-BE49-F238E27FC236}">
                <a16:creationId xmlns:a16="http://schemas.microsoft.com/office/drawing/2014/main" id="{AC7B0539-2E4A-41F6-9F68-D51F3E8AD744}"/>
              </a:ext>
            </a:extLst>
          </p:cNvPr>
          <p:cNvSpPr>
            <a:spLocks noGrp="1"/>
          </p:cNvSpPr>
          <p:nvPr>
            <p:ph type="subTitle" idx="1"/>
          </p:nvPr>
        </p:nvSpPr>
        <p:spPr>
          <a:xfrm>
            <a:off x="1143000" y="3716322"/>
            <a:ext cx="6858000" cy="2097249"/>
          </a:xfrm>
        </p:spPr>
        <p:txBody>
          <a:bodyPr>
            <a:normAutofit/>
          </a:bodyPr>
          <a:lstStyle/>
          <a:p>
            <a:r>
              <a:rPr lang="en-US" sz="2000" b="1" dirty="0"/>
              <a:t>Eric Armbrecht, </a:t>
            </a:r>
            <a:r>
              <a:rPr lang="en-US" sz="2000" b="1" dirty="0" smtClean="0"/>
              <a:t>Ph.D.</a:t>
            </a:r>
            <a:r>
              <a:rPr lang="en-US" sz="2000" dirty="0"/>
              <a:t/>
            </a:r>
            <a:br>
              <a:rPr lang="en-US" sz="2000" dirty="0"/>
            </a:br>
            <a:r>
              <a:rPr lang="en-US" sz="1800" dirty="0">
                <a:solidFill>
                  <a:schemeClr val="tx1">
                    <a:lumMod val="50000"/>
                    <a:lumOff val="50000"/>
                  </a:schemeClr>
                </a:solidFill>
              </a:rPr>
              <a:t>Lead Evaluator</a:t>
            </a:r>
            <a:r>
              <a:rPr lang="en-US" sz="2000" dirty="0">
                <a:solidFill>
                  <a:schemeClr val="tx1">
                    <a:lumMod val="50000"/>
                    <a:lumOff val="50000"/>
                  </a:schemeClr>
                </a:solidFill>
              </a:rPr>
              <a:t/>
            </a:r>
            <a:br>
              <a:rPr lang="en-US" sz="2000" dirty="0">
                <a:solidFill>
                  <a:schemeClr val="tx1">
                    <a:lumMod val="50000"/>
                    <a:lumOff val="50000"/>
                  </a:schemeClr>
                </a:solidFill>
              </a:rPr>
            </a:br>
            <a:r>
              <a:rPr lang="en-US" sz="2000" b="1" dirty="0"/>
              <a:t>Peggy Gaddy, RRT, </a:t>
            </a:r>
            <a:r>
              <a:rPr lang="en-US" sz="2000" b="1" dirty="0" smtClean="0"/>
              <a:t>M.B.A.</a:t>
            </a:r>
            <a:r>
              <a:rPr lang="en-US" sz="2000" dirty="0"/>
              <a:t/>
            </a:r>
            <a:br>
              <a:rPr lang="en-US" sz="2000" dirty="0"/>
            </a:br>
            <a:r>
              <a:rPr lang="en-US" sz="1800" dirty="0">
                <a:solidFill>
                  <a:schemeClr val="tx1">
                    <a:lumMod val="50000"/>
                    <a:lumOff val="50000"/>
                  </a:schemeClr>
                </a:solidFill>
              </a:rPr>
              <a:t>Program Manager</a:t>
            </a:r>
          </a:p>
        </p:txBody>
      </p:sp>
      <p:pic>
        <p:nvPicPr>
          <p:cNvPr id="7" name="Picture 6">
            <a:extLst>
              <a:ext uri="{FF2B5EF4-FFF2-40B4-BE49-F238E27FC236}">
                <a16:creationId xmlns:a16="http://schemas.microsoft.com/office/drawing/2014/main" id="{D9469712-14EC-4688-9ED5-CF075B24CF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46378" y="5684837"/>
            <a:ext cx="3612100" cy="1050925"/>
          </a:xfrm>
          <a:prstGeom prst="rect">
            <a:avLst/>
          </a:prstGeom>
          <a:noFill/>
          <a:ln>
            <a:noFill/>
          </a:ln>
        </p:spPr>
      </p:pic>
      <p:sp>
        <p:nvSpPr>
          <p:cNvPr id="8" name="TextBox 7">
            <a:extLst>
              <a:ext uri="{FF2B5EF4-FFF2-40B4-BE49-F238E27FC236}">
                <a16:creationId xmlns:a16="http://schemas.microsoft.com/office/drawing/2014/main" id="{A4AB29A9-BD33-4104-B136-FDA760B552EC}"/>
              </a:ext>
            </a:extLst>
          </p:cNvPr>
          <p:cNvSpPr txBox="1"/>
          <p:nvPr/>
        </p:nvSpPr>
        <p:spPr>
          <a:xfrm>
            <a:off x="385892" y="5569012"/>
            <a:ext cx="4353887" cy="954107"/>
          </a:xfrm>
          <a:prstGeom prst="rect">
            <a:avLst/>
          </a:prstGeom>
          <a:noFill/>
        </p:spPr>
        <p:txBody>
          <a:bodyPr wrap="square" rtlCol="0">
            <a:spAutoFit/>
          </a:bodyPr>
          <a:lstStyle/>
          <a:p>
            <a:pPr defTabSz="457200" fontAlgn="auto">
              <a:spcBef>
                <a:spcPts val="0"/>
              </a:spcBef>
              <a:spcAft>
                <a:spcPts val="0"/>
              </a:spcAft>
            </a:pPr>
            <a:r>
              <a:rPr lang="en-US" sz="1400" b="1" dirty="0">
                <a:solidFill>
                  <a:prstClr val="black">
                    <a:lumMod val="75000"/>
                    <a:lumOff val="25000"/>
                  </a:prstClr>
                </a:solidFill>
                <a:latin typeface="Calibri" panose="020F0502020204030204"/>
              </a:rPr>
              <a:t>EPA Asthma Program</a:t>
            </a:r>
            <a:r>
              <a:rPr lang="en-US" sz="1400" dirty="0">
                <a:solidFill>
                  <a:prstClr val="black">
                    <a:lumMod val="75000"/>
                    <a:lumOff val="25000"/>
                  </a:prstClr>
                </a:solidFill>
                <a:latin typeface="Calibri" panose="020F0502020204030204"/>
              </a:rPr>
              <a:t/>
            </a:r>
            <a:br>
              <a:rPr lang="en-US" sz="1400" dirty="0">
                <a:solidFill>
                  <a:prstClr val="black">
                    <a:lumMod val="75000"/>
                    <a:lumOff val="25000"/>
                  </a:prstClr>
                </a:solidFill>
                <a:latin typeface="Calibri" panose="020F0502020204030204"/>
              </a:rPr>
            </a:br>
            <a:r>
              <a:rPr lang="en-US" sz="1400" dirty="0">
                <a:solidFill>
                  <a:prstClr val="black">
                    <a:lumMod val="75000"/>
                    <a:lumOff val="25000"/>
                  </a:prstClr>
                </a:solidFill>
                <a:latin typeface="Calibri" panose="020F0502020204030204"/>
              </a:rPr>
              <a:t>May 3 Webinar </a:t>
            </a:r>
            <a:br>
              <a:rPr lang="en-US" sz="1400" dirty="0">
                <a:solidFill>
                  <a:prstClr val="black">
                    <a:lumMod val="75000"/>
                    <a:lumOff val="25000"/>
                  </a:prstClr>
                </a:solidFill>
                <a:latin typeface="Calibri" panose="020F0502020204030204"/>
              </a:rPr>
            </a:br>
            <a:r>
              <a:rPr lang="en-US" sz="1400" i="1" dirty="0">
                <a:solidFill>
                  <a:prstClr val="black">
                    <a:lumMod val="75000"/>
                    <a:lumOff val="25000"/>
                  </a:prstClr>
                </a:solidFill>
                <a:latin typeface="Calibri" panose="020F0502020204030204"/>
              </a:rPr>
              <a:t>Exploring Pathways to Reimbursement </a:t>
            </a:r>
            <a:br>
              <a:rPr lang="en-US" sz="1400" i="1" dirty="0">
                <a:solidFill>
                  <a:prstClr val="black">
                    <a:lumMod val="75000"/>
                    <a:lumOff val="25000"/>
                  </a:prstClr>
                </a:solidFill>
                <a:latin typeface="Calibri" panose="020F0502020204030204"/>
              </a:rPr>
            </a:br>
            <a:r>
              <a:rPr lang="en-US" sz="1400" i="1" dirty="0">
                <a:solidFill>
                  <a:prstClr val="black">
                    <a:lumMod val="75000"/>
                    <a:lumOff val="25000"/>
                  </a:prstClr>
                </a:solidFill>
                <a:latin typeface="Calibri" panose="020F0502020204030204"/>
              </a:rPr>
              <a:t>for In-Home Asthma Interventions</a:t>
            </a:r>
          </a:p>
        </p:txBody>
      </p:sp>
      <p:pic>
        <p:nvPicPr>
          <p:cNvPr id="1026" name="Picture 2" descr="Image result for missouri clip art">
            <a:extLst>
              <a:ext uri="{FF2B5EF4-FFF2-40B4-BE49-F238E27FC236}">
                <a16:creationId xmlns:a16="http://schemas.microsoft.com/office/drawing/2014/main" id="{04BCBBD5-6A78-488C-A814-BAA17CC3F2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577" y="116511"/>
            <a:ext cx="1275127" cy="12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4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166070"/>
            <a:ext cx="8686800" cy="344346"/>
          </a:xfrm>
          <a:prstGeom prst="rect">
            <a:avLst/>
          </a:prstGeom>
          <a:solidFill>
            <a:schemeClr val="accent5">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Title 8"/>
          <p:cNvSpPr>
            <a:spLocks noGrp="1"/>
          </p:cNvSpPr>
          <p:nvPr>
            <p:ph type="title"/>
          </p:nvPr>
        </p:nvSpPr>
        <p:spPr>
          <a:xfrm>
            <a:off x="457200" y="90841"/>
            <a:ext cx="7924800" cy="1143000"/>
          </a:xfrm>
        </p:spPr>
        <p:txBody>
          <a:bodyPr>
            <a:normAutofit/>
          </a:bodyPr>
          <a:lstStyle/>
          <a:p>
            <a:r>
              <a:rPr lang="en-US" sz="2800" dirty="0">
                <a:latin typeface="+mn-lt"/>
              </a:rPr>
              <a:t>What we learned on our bumpy, curvy road to reimbursement for asthma care support </a:t>
            </a:r>
            <a:r>
              <a:rPr lang="en-US" sz="2800" dirty="0" smtClean="0">
                <a:latin typeface="+mn-lt"/>
              </a:rPr>
              <a:t>services</a:t>
            </a:r>
            <a:endParaRPr lang="en-US" sz="2800" dirty="0">
              <a:latin typeface="+mn-lt"/>
            </a:endParaRPr>
          </a:p>
        </p:txBody>
      </p:sp>
      <p:sp>
        <p:nvSpPr>
          <p:cNvPr id="2" name="TextBox 1">
            <a:extLst>
              <a:ext uri="{FF2B5EF4-FFF2-40B4-BE49-F238E27FC236}">
                <a16:creationId xmlns:a16="http://schemas.microsoft.com/office/drawing/2014/main" id="{CB2D459B-E1B9-4802-892E-70BEC5600F0B}"/>
              </a:ext>
            </a:extLst>
          </p:cNvPr>
          <p:cNvSpPr txBox="1"/>
          <p:nvPr/>
        </p:nvSpPr>
        <p:spPr>
          <a:xfrm>
            <a:off x="635000" y="1750401"/>
            <a:ext cx="7962900" cy="4247317"/>
          </a:xfrm>
          <a:prstGeom prst="rect">
            <a:avLst/>
          </a:prstGeom>
          <a:noFill/>
        </p:spPr>
        <p:txBody>
          <a:bodyPr wrap="square" rtlCol="0">
            <a:spAutoFit/>
          </a:bodyPr>
          <a:lstStyle/>
          <a:p>
            <a:pPr defTabSz="457200" fontAlgn="auto">
              <a:spcBef>
                <a:spcPts val="0"/>
              </a:spcBef>
              <a:spcAft>
                <a:spcPts val="0"/>
              </a:spcAft>
            </a:pPr>
            <a:r>
              <a:rPr lang="en-US" b="1" i="1" dirty="0" smtClean="0">
                <a:solidFill>
                  <a:prstClr val="black">
                    <a:lumMod val="50000"/>
                    <a:lumOff val="50000"/>
                  </a:prstClr>
                </a:solidFill>
                <a:latin typeface="Calibri" panose="020F0502020204030204"/>
              </a:rPr>
              <a:t>A State </a:t>
            </a:r>
            <a:r>
              <a:rPr lang="en-US" b="1" i="1" dirty="0">
                <a:solidFill>
                  <a:prstClr val="black">
                    <a:lumMod val="50000"/>
                    <a:lumOff val="50000"/>
                  </a:prstClr>
                </a:solidFill>
                <a:latin typeface="Calibri" panose="020F0502020204030204"/>
              </a:rPr>
              <a:t>Plan </a:t>
            </a:r>
            <a:r>
              <a:rPr lang="en-US" b="1" i="1" dirty="0" smtClean="0">
                <a:solidFill>
                  <a:prstClr val="black">
                    <a:lumMod val="50000"/>
                    <a:lumOff val="50000"/>
                  </a:prstClr>
                </a:solidFill>
                <a:latin typeface="Calibri" panose="020F0502020204030204"/>
              </a:rPr>
              <a:t>Amendment (SPA) </a:t>
            </a:r>
            <a:r>
              <a:rPr lang="en-US" b="1" i="1" dirty="0">
                <a:solidFill>
                  <a:prstClr val="black">
                    <a:lumMod val="50000"/>
                    <a:lumOff val="50000"/>
                  </a:prstClr>
                </a:solidFill>
                <a:latin typeface="Calibri" panose="020F0502020204030204"/>
              </a:rPr>
              <a:t>is a starting line, not a finish </a:t>
            </a:r>
            <a:r>
              <a:rPr lang="en-US" b="1" i="1" dirty="0" smtClean="0">
                <a:solidFill>
                  <a:prstClr val="black">
                    <a:lumMod val="50000"/>
                    <a:lumOff val="50000"/>
                  </a:prstClr>
                </a:solidFill>
                <a:latin typeface="Calibri" panose="020F0502020204030204"/>
              </a:rPr>
              <a:t>line.</a:t>
            </a:r>
            <a:endParaRPr lang="en-US" b="1" i="1"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State-specific data helped MO HealthNet pursue </a:t>
            </a:r>
            <a:r>
              <a:rPr lang="en-US" dirty="0" smtClean="0">
                <a:solidFill>
                  <a:prstClr val="black"/>
                </a:solidFill>
                <a:latin typeface="Calibri" panose="020F0502020204030204"/>
              </a:rPr>
              <a:t>an SPA.</a:t>
            </a:r>
            <a:endParaRPr lang="en-US"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Be patient. SPAs take time. Chart </a:t>
            </a:r>
            <a:r>
              <a:rPr lang="en-US" dirty="0" smtClean="0">
                <a:solidFill>
                  <a:prstClr val="black"/>
                </a:solidFill>
                <a:latin typeface="Calibri" panose="020F0502020204030204"/>
              </a:rPr>
              <a:t>an 18-month </a:t>
            </a:r>
            <a:r>
              <a:rPr lang="en-US" dirty="0">
                <a:solidFill>
                  <a:prstClr val="black"/>
                </a:solidFill>
                <a:latin typeface="Calibri" panose="020F0502020204030204"/>
              </a:rPr>
              <a:t>course of action to advance this option.</a:t>
            </a: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Take what you can get.  Do not be greedy or </a:t>
            </a:r>
            <a:r>
              <a:rPr lang="en-US" dirty="0" smtClean="0">
                <a:solidFill>
                  <a:prstClr val="black"/>
                </a:solidFill>
                <a:latin typeface="Calibri" panose="020F0502020204030204"/>
              </a:rPr>
              <a:t>overly prescriptive</a:t>
            </a:r>
            <a:r>
              <a:rPr lang="en-US" dirty="0">
                <a:solidFill>
                  <a:prstClr val="black"/>
                </a:solidFill>
                <a:latin typeface="Calibri" panose="020F0502020204030204"/>
              </a:rPr>
              <a:t>. Some wiggle room later </a:t>
            </a:r>
            <a:r>
              <a:rPr lang="en-US" i="1" dirty="0">
                <a:solidFill>
                  <a:prstClr val="black"/>
                </a:solidFill>
                <a:latin typeface="Calibri" panose="020F0502020204030204"/>
              </a:rPr>
              <a:t>may </a:t>
            </a:r>
            <a:r>
              <a:rPr lang="en-US" dirty="0">
                <a:solidFill>
                  <a:prstClr val="black"/>
                </a:solidFill>
                <a:latin typeface="Calibri" panose="020F0502020204030204"/>
              </a:rPr>
              <a:t>be very helpful.</a:t>
            </a:r>
          </a:p>
          <a:p>
            <a:pPr defTabSz="457200" fontAlgn="auto">
              <a:spcBef>
                <a:spcPts val="0"/>
              </a:spcBef>
              <a:spcAft>
                <a:spcPts val="0"/>
              </a:spcAft>
            </a:pPr>
            <a:endParaRPr lang="en-US" dirty="0">
              <a:solidFill>
                <a:prstClr val="black"/>
              </a:solidFill>
              <a:latin typeface="Calibri" panose="020F0502020204030204"/>
            </a:endParaRPr>
          </a:p>
          <a:p>
            <a:pPr defTabSz="457200" fontAlgn="auto">
              <a:spcBef>
                <a:spcPts val="0"/>
              </a:spcBef>
              <a:spcAft>
                <a:spcPts val="0"/>
              </a:spcAft>
            </a:pPr>
            <a:r>
              <a:rPr lang="en-US" b="1" i="1" dirty="0">
                <a:solidFill>
                  <a:prstClr val="black">
                    <a:lumMod val="50000"/>
                    <a:lumOff val="50000"/>
                  </a:prstClr>
                </a:solidFill>
                <a:latin typeface="Calibri" panose="020F0502020204030204"/>
              </a:rPr>
              <a:t>Managed Care Companies </a:t>
            </a:r>
            <a:r>
              <a:rPr lang="en-US" b="1" i="1" dirty="0" smtClean="0">
                <a:solidFill>
                  <a:prstClr val="black">
                    <a:lumMod val="50000"/>
                    <a:lumOff val="50000"/>
                  </a:prstClr>
                </a:solidFill>
                <a:latin typeface="Calibri" panose="020F0502020204030204"/>
              </a:rPr>
              <a:t>(aka </a:t>
            </a:r>
            <a:r>
              <a:rPr lang="en-US" b="1" i="1" dirty="0">
                <a:solidFill>
                  <a:prstClr val="black">
                    <a:lumMod val="50000"/>
                    <a:lumOff val="50000"/>
                  </a:prstClr>
                </a:solidFill>
                <a:latin typeface="Calibri" panose="020F0502020204030204"/>
              </a:rPr>
              <a:t>managed Medicaid health plans) can make changes happen, with alignment around key performance indicators (KPIs</a:t>
            </a:r>
            <a:r>
              <a:rPr lang="en-US" b="1" i="1" dirty="0" smtClean="0">
                <a:solidFill>
                  <a:prstClr val="black">
                    <a:lumMod val="50000"/>
                    <a:lumOff val="50000"/>
                  </a:prstClr>
                </a:solidFill>
                <a:latin typeface="Calibri" panose="020F0502020204030204"/>
              </a:rPr>
              <a:t>).</a:t>
            </a:r>
            <a:endParaRPr lang="en-US" b="1" i="1"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Change is made possible through managed care companies. Gain an understanding of their business and KPIs. </a:t>
            </a: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Approach managed care companies with a </a:t>
            </a:r>
            <a:r>
              <a:rPr lang="en-US" i="1" dirty="0">
                <a:solidFill>
                  <a:prstClr val="black"/>
                </a:solidFill>
                <a:latin typeface="Calibri" panose="020F0502020204030204"/>
              </a:rPr>
              <a:t>mindset of </a:t>
            </a:r>
            <a:r>
              <a:rPr lang="en-US" i="1" dirty="0" smtClean="0">
                <a:solidFill>
                  <a:prstClr val="black"/>
                </a:solidFill>
                <a:latin typeface="Calibri" panose="020F0502020204030204"/>
              </a:rPr>
              <a:t>helping</a:t>
            </a:r>
            <a:r>
              <a:rPr lang="en-US" dirty="0" smtClean="0">
                <a:solidFill>
                  <a:prstClr val="black"/>
                </a:solidFill>
                <a:latin typeface="Calibri" panose="020F0502020204030204"/>
              </a:rPr>
              <a:t>, not </a:t>
            </a:r>
            <a:r>
              <a:rPr lang="en-US" dirty="0">
                <a:solidFill>
                  <a:prstClr val="black"/>
                </a:solidFill>
                <a:latin typeface="Calibri" panose="020F0502020204030204"/>
              </a:rPr>
              <a:t>demanding a set of covered benefits. </a:t>
            </a:r>
          </a:p>
          <a:p>
            <a:pPr marL="342900" indent="-342900" defTabSz="457200" fontAlgn="auto">
              <a:spcBef>
                <a:spcPts val="0"/>
              </a:spcBef>
              <a:spcAft>
                <a:spcPts val="0"/>
              </a:spcAft>
              <a:buFont typeface="+mj-lt"/>
              <a:buAutoNum type="arabicPeriod"/>
            </a:pPr>
            <a:r>
              <a:rPr lang="en-US" dirty="0" smtClean="0">
                <a:solidFill>
                  <a:prstClr val="black"/>
                </a:solidFill>
                <a:latin typeface="Calibri" panose="020F0502020204030204"/>
              </a:rPr>
              <a:t>An asthma </a:t>
            </a:r>
            <a:r>
              <a:rPr lang="en-US" dirty="0">
                <a:solidFill>
                  <a:prstClr val="black"/>
                </a:solidFill>
                <a:latin typeface="Calibri" panose="020F0502020204030204"/>
              </a:rPr>
              <a:t>clause in </a:t>
            </a:r>
            <a:r>
              <a:rPr lang="en-US" dirty="0" smtClean="0">
                <a:solidFill>
                  <a:prstClr val="black"/>
                </a:solidFill>
                <a:latin typeface="Calibri" panose="020F0502020204030204"/>
              </a:rPr>
              <a:t>a Request for Proposals </a:t>
            </a:r>
            <a:r>
              <a:rPr lang="en-US" dirty="0">
                <a:solidFill>
                  <a:prstClr val="black"/>
                </a:solidFill>
                <a:latin typeface="Calibri" panose="020F0502020204030204"/>
              </a:rPr>
              <a:t>can be used to require coverage or promote asthma-specific </a:t>
            </a:r>
            <a:r>
              <a:rPr lang="en-US" dirty="0" smtClean="0">
                <a:solidFill>
                  <a:prstClr val="black"/>
                </a:solidFill>
                <a:latin typeface="Calibri" panose="020F0502020204030204"/>
              </a:rPr>
              <a:t>KPIs.</a:t>
            </a:r>
            <a:endParaRPr lang="en-US" dirty="0">
              <a:solidFill>
                <a:prstClr val="black"/>
              </a:solidFill>
              <a:latin typeface="Calibri" panose="020F0502020204030204"/>
            </a:endParaRPr>
          </a:p>
        </p:txBody>
      </p:sp>
      <p:sp>
        <p:nvSpPr>
          <p:cNvPr id="9" name="Title 1">
            <a:extLst>
              <a:ext uri="{FF2B5EF4-FFF2-40B4-BE49-F238E27FC236}">
                <a16:creationId xmlns:a16="http://schemas.microsoft.com/office/drawing/2014/main" id="{1FD4D157-D9AB-454C-BC05-8765D48A571F}"/>
              </a:ext>
            </a:extLst>
          </p:cNvPr>
          <p:cNvSpPr txBox="1">
            <a:spLocks/>
          </p:cNvSpPr>
          <p:nvPr/>
        </p:nvSpPr>
        <p:spPr>
          <a:xfrm>
            <a:off x="476250" y="1510416"/>
            <a:ext cx="5201798" cy="791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1800" dirty="0">
              <a:solidFill>
                <a:prstClr val="black">
                  <a:lumMod val="50000"/>
                  <a:lumOff val="50000"/>
                </a:prstClr>
              </a:solidFill>
            </a:endParaRPr>
          </a:p>
        </p:txBody>
      </p:sp>
      <p:pic>
        <p:nvPicPr>
          <p:cNvPr id="10" name="Picture 9">
            <a:extLst>
              <a:ext uri="{FF2B5EF4-FFF2-40B4-BE49-F238E27FC236}">
                <a16:creationId xmlns:a16="http://schemas.microsoft.com/office/drawing/2014/main" id="{1D005319-79B2-4F05-8112-34F6FE0851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1031" y="6052022"/>
            <a:ext cx="2457974" cy="715137"/>
          </a:xfrm>
          <a:prstGeom prst="rect">
            <a:avLst/>
          </a:prstGeom>
          <a:noFill/>
          <a:ln>
            <a:noFill/>
          </a:ln>
        </p:spPr>
      </p:pic>
      <p:sp>
        <p:nvSpPr>
          <p:cNvPr id="11" name="Rectangle 10">
            <a:extLst>
              <a:ext uri="{FF2B5EF4-FFF2-40B4-BE49-F238E27FC236}">
                <a16:creationId xmlns:a16="http://schemas.microsoft.com/office/drawing/2014/main" id="{5374AD8C-A58C-4EA0-A38C-2A628E2ED7B3}"/>
              </a:ext>
            </a:extLst>
          </p:cNvPr>
          <p:cNvSpPr/>
          <p:nvPr/>
        </p:nvSpPr>
        <p:spPr>
          <a:xfrm>
            <a:off x="457200" y="1448860"/>
            <a:ext cx="8686800" cy="156463"/>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3" name="Oval 2">
            <a:extLst>
              <a:ext uri="{FF2B5EF4-FFF2-40B4-BE49-F238E27FC236}">
                <a16:creationId xmlns:a16="http://schemas.microsoft.com/office/drawing/2014/main" id="{83E2757D-639B-41F3-A827-0B5C13036806}"/>
              </a:ext>
            </a:extLst>
          </p:cNvPr>
          <p:cNvSpPr/>
          <p:nvPr/>
        </p:nvSpPr>
        <p:spPr>
          <a:xfrm>
            <a:off x="115826" y="1725435"/>
            <a:ext cx="430274" cy="430274"/>
          </a:xfrm>
          <a:prstGeom prst="ellipse">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1</a:t>
            </a:r>
          </a:p>
        </p:txBody>
      </p:sp>
      <p:sp>
        <p:nvSpPr>
          <p:cNvPr id="12" name="Oval 11">
            <a:extLst>
              <a:ext uri="{FF2B5EF4-FFF2-40B4-BE49-F238E27FC236}">
                <a16:creationId xmlns:a16="http://schemas.microsoft.com/office/drawing/2014/main" id="{9FD2D606-E03C-4F45-BB5C-83CAE68739E8}"/>
              </a:ext>
            </a:extLst>
          </p:cNvPr>
          <p:cNvSpPr/>
          <p:nvPr/>
        </p:nvSpPr>
        <p:spPr>
          <a:xfrm>
            <a:off x="115826" y="3645562"/>
            <a:ext cx="430274" cy="430274"/>
          </a:xfrm>
          <a:prstGeom prst="ellipse">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2</a:t>
            </a:r>
          </a:p>
        </p:txBody>
      </p:sp>
    </p:spTree>
    <p:extLst>
      <p:ext uri="{BB962C8B-B14F-4D97-AF65-F5344CB8AC3E}">
        <p14:creationId xmlns:p14="http://schemas.microsoft.com/office/powerpoint/2010/main" val="28118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166070"/>
            <a:ext cx="8686800" cy="344346"/>
          </a:xfrm>
          <a:prstGeom prst="rect">
            <a:avLst/>
          </a:prstGeom>
          <a:solidFill>
            <a:schemeClr val="accent5">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Title 8"/>
          <p:cNvSpPr>
            <a:spLocks noGrp="1"/>
          </p:cNvSpPr>
          <p:nvPr>
            <p:ph type="title"/>
          </p:nvPr>
        </p:nvSpPr>
        <p:spPr>
          <a:xfrm>
            <a:off x="457200" y="90841"/>
            <a:ext cx="8245098" cy="1143000"/>
          </a:xfrm>
        </p:spPr>
        <p:txBody>
          <a:bodyPr vert="horz" lIns="91440" tIns="45720" rIns="91440" bIns="45720" rtlCol="0" anchor="ctr">
            <a:noAutofit/>
          </a:bodyPr>
          <a:lstStyle/>
          <a:p>
            <a:r>
              <a:rPr lang="en-US" sz="2800" dirty="0">
                <a:latin typeface="+mn-lt"/>
              </a:rPr>
              <a:t>What we learned on our bumpy, curvy road to reimbursement for asthma care support </a:t>
            </a:r>
            <a:r>
              <a:rPr lang="en-US" sz="2800" dirty="0" smtClean="0">
                <a:latin typeface="+mn-lt"/>
              </a:rPr>
              <a:t>services (cont.)</a:t>
            </a:r>
            <a:endParaRPr lang="en-US" sz="2800" dirty="0">
              <a:latin typeface="+mn-lt"/>
            </a:endParaRPr>
          </a:p>
        </p:txBody>
      </p:sp>
      <p:sp>
        <p:nvSpPr>
          <p:cNvPr id="2" name="TextBox 1">
            <a:extLst>
              <a:ext uri="{FF2B5EF4-FFF2-40B4-BE49-F238E27FC236}">
                <a16:creationId xmlns:a16="http://schemas.microsoft.com/office/drawing/2014/main" id="{CB2D459B-E1B9-4802-892E-70BEC5600F0B}"/>
              </a:ext>
            </a:extLst>
          </p:cNvPr>
          <p:cNvSpPr txBox="1"/>
          <p:nvPr/>
        </p:nvSpPr>
        <p:spPr>
          <a:xfrm>
            <a:off x="635000" y="1750401"/>
            <a:ext cx="7962900" cy="3970318"/>
          </a:xfrm>
          <a:prstGeom prst="rect">
            <a:avLst/>
          </a:prstGeom>
          <a:noFill/>
        </p:spPr>
        <p:txBody>
          <a:bodyPr wrap="square" rtlCol="0">
            <a:spAutoFit/>
          </a:bodyPr>
          <a:lstStyle/>
          <a:p>
            <a:pPr defTabSz="457200" fontAlgn="auto">
              <a:spcBef>
                <a:spcPts val="0"/>
              </a:spcBef>
              <a:spcAft>
                <a:spcPts val="0"/>
              </a:spcAft>
            </a:pPr>
            <a:r>
              <a:rPr lang="en-US" b="1" i="1" dirty="0">
                <a:solidFill>
                  <a:prstClr val="black">
                    <a:lumMod val="50000"/>
                    <a:lumOff val="50000"/>
                  </a:prstClr>
                </a:solidFill>
                <a:latin typeface="Calibri" panose="020F0502020204030204"/>
              </a:rPr>
              <a:t>The Health Home Program </a:t>
            </a:r>
            <a:r>
              <a:rPr lang="en-US" b="1" i="1" dirty="0" smtClean="0">
                <a:solidFill>
                  <a:prstClr val="black">
                    <a:lumMod val="50000"/>
                    <a:lumOff val="50000"/>
                  </a:prstClr>
                </a:solidFill>
                <a:latin typeface="Calibri" panose="020F0502020204030204"/>
              </a:rPr>
              <a:t>(aka </a:t>
            </a:r>
            <a:r>
              <a:rPr lang="en-US" b="1" i="1" dirty="0">
                <a:solidFill>
                  <a:prstClr val="black">
                    <a:lumMod val="50000"/>
                    <a:lumOff val="50000"/>
                  </a:prstClr>
                </a:solidFill>
                <a:latin typeface="Calibri" panose="020F0502020204030204"/>
              </a:rPr>
              <a:t>PMPM-funded care coordination by primary care sites) can increase provider demand for asthma </a:t>
            </a:r>
            <a:r>
              <a:rPr lang="en-US" b="1" i="1" dirty="0" smtClean="0">
                <a:solidFill>
                  <a:prstClr val="black">
                    <a:lumMod val="50000"/>
                    <a:lumOff val="50000"/>
                  </a:prstClr>
                </a:solidFill>
                <a:latin typeface="Calibri" panose="020F0502020204030204"/>
              </a:rPr>
              <a:t>interventions.</a:t>
            </a:r>
            <a:endParaRPr lang="en-US" b="1" i="1"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Get program eligibility for children with </a:t>
            </a:r>
            <a:r>
              <a:rPr lang="en-US" dirty="0" smtClean="0">
                <a:solidFill>
                  <a:prstClr val="black"/>
                </a:solidFill>
                <a:latin typeface="Calibri" panose="020F0502020204030204"/>
              </a:rPr>
              <a:t>asthma.</a:t>
            </a:r>
            <a:endParaRPr lang="en-US"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Enrollment enhances clinic and outreach service </a:t>
            </a:r>
            <a:r>
              <a:rPr lang="en-US" dirty="0" smtClean="0">
                <a:solidFill>
                  <a:prstClr val="black"/>
                </a:solidFill>
                <a:latin typeface="Calibri" panose="020F0502020204030204"/>
              </a:rPr>
              <a:t>capacity.</a:t>
            </a:r>
            <a:endParaRPr lang="en-US"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Increases provider interest in risk identification and referral for asthma care support interventions (e.g., self-management education, inhalation instruction, home environment assessment</a:t>
            </a:r>
            <a:r>
              <a:rPr lang="en-US" dirty="0" smtClean="0">
                <a:solidFill>
                  <a:prstClr val="black"/>
                </a:solidFill>
                <a:latin typeface="Calibri" panose="020F0502020204030204"/>
              </a:rPr>
              <a:t>).</a:t>
            </a:r>
            <a:endParaRPr lang="en-US" dirty="0">
              <a:solidFill>
                <a:prstClr val="black"/>
              </a:solidFill>
              <a:latin typeface="Calibri" panose="020F0502020204030204"/>
            </a:endParaRPr>
          </a:p>
          <a:p>
            <a:pPr defTabSz="457200" fontAlgn="auto">
              <a:spcBef>
                <a:spcPts val="0"/>
              </a:spcBef>
              <a:spcAft>
                <a:spcPts val="0"/>
              </a:spcAft>
            </a:pPr>
            <a:endParaRPr lang="en-US" dirty="0">
              <a:solidFill>
                <a:prstClr val="black"/>
              </a:solidFill>
              <a:latin typeface="Calibri" panose="020F0502020204030204"/>
            </a:endParaRPr>
          </a:p>
          <a:p>
            <a:pPr defTabSz="457200" fontAlgn="auto">
              <a:spcBef>
                <a:spcPts val="0"/>
              </a:spcBef>
              <a:spcAft>
                <a:spcPts val="0"/>
              </a:spcAft>
            </a:pPr>
            <a:r>
              <a:rPr lang="en-US" b="1" i="1" dirty="0" smtClean="0">
                <a:solidFill>
                  <a:prstClr val="black">
                    <a:lumMod val="50000"/>
                    <a:lumOff val="50000"/>
                  </a:prstClr>
                </a:solidFill>
                <a:latin typeface="Calibri" panose="020F0502020204030204"/>
              </a:rPr>
              <a:t>Return on investment (ROI) </a:t>
            </a:r>
            <a:r>
              <a:rPr lang="en-US" b="1" i="1" dirty="0">
                <a:solidFill>
                  <a:prstClr val="black">
                    <a:lumMod val="50000"/>
                    <a:lumOff val="50000"/>
                  </a:prstClr>
                </a:solidFill>
                <a:latin typeface="Calibri" panose="020F0502020204030204"/>
              </a:rPr>
              <a:t>and risk stratification are your </a:t>
            </a:r>
            <a:r>
              <a:rPr lang="en-US" b="1" i="1" dirty="0" smtClean="0">
                <a:solidFill>
                  <a:prstClr val="black">
                    <a:lumMod val="50000"/>
                    <a:lumOff val="50000"/>
                  </a:prstClr>
                </a:solidFill>
                <a:latin typeface="Calibri" panose="020F0502020204030204"/>
              </a:rPr>
              <a:t>friends.</a:t>
            </a:r>
            <a:endParaRPr lang="en-US" i="1"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Risk stratification is critical for allocating services and controlling fear of </a:t>
            </a:r>
            <a:br>
              <a:rPr lang="en-US" dirty="0">
                <a:solidFill>
                  <a:prstClr val="black"/>
                </a:solidFill>
                <a:latin typeface="Calibri" panose="020F0502020204030204"/>
              </a:rPr>
            </a:br>
            <a:r>
              <a:rPr lang="en-US" dirty="0" smtClean="0">
                <a:solidFill>
                  <a:prstClr val="black"/>
                </a:solidFill>
                <a:latin typeface="Calibri" panose="020F0502020204030204"/>
              </a:rPr>
              <a:t>cost explosion </a:t>
            </a:r>
            <a:r>
              <a:rPr lang="en-US" dirty="0">
                <a:solidFill>
                  <a:prstClr val="black"/>
                </a:solidFill>
                <a:latin typeface="Calibri" panose="020F0502020204030204"/>
              </a:rPr>
              <a:t>(related to adding new services</a:t>
            </a:r>
            <a:r>
              <a:rPr lang="en-US" dirty="0" smtClean="0">
                <a:solidFill>
                  <a:prstClr val="black"/>
                </a:solidFill>
                <a:latin typeface="Calibri" panose="020F0502020204030204"/>
              </a:rPr>
              <a:t>).</a:t>
            </a:r>
            <a:endParaRPr lang="en-US"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r>
              <a:rPr lang="en-US" dirty="0">
                <a:solidFill>
                  <a:prstClr val="black"/>
                </a:solidFill>
                <a:latin typeface="Calibri" panose="020F0502020204030204"/>
              </a:rPr>
              <a:t>Local </a:t>
            </a:r>
            <a:r>
              <a:rPr lang="en-US" dirty="0" smtClean="0">
                <a:solidFill>
                  <a:prstClr val="black"/>
                </a:solidFill>
                <a:latin typeface="Calibri" panose="020F0502020204030204"/>
              </a:rPr>
              <a:t>data and experience are essential </a:t>
            </a:r>
            <a:r>
              <a:rPr lang="en-US" dirty="0">
                <a:solidFill>
                  <a:prstClr val="black"/>
                </a:solidFill>
                <a:latin typeface="Calibri" panose="020F0502020204030204"/>
              </a:rPr>
              <a:t>for estimating a believable </a:t>
            </a:r>
            <a:r>
              <a:rPr lang="en-US" dirty="0" smtClean="0">
                <a:solidFill>
                  <a:prstClr val="black"/>
                </a:solidFill>
                <a:latin typeface="Calibri" panose="020F0502020204030204"/>
              </a:rPr>
              <a:t>ROI.</a:t>
            </a:r>
            <a:r>
              <a:rPr lang="en-US" dirty="0">
                <a:solidFill>
                  <a:prstClr val="black"/>
                </a:solidFill>
                <a:latin typeface="Calibri" panose="020F0502020204030204"/>
              </a:rPr>
              <a:t/>
            </a:r>
            <a:br>
              <a:rPr lang="en-US" dirty="0">
                <a:solidFill>
                  <a:prstClr val="black"/>
                </a:solidFill>
                <a:latin typeface="Calibri" panose="020F0502020204030204"/>
              </a:rPr>
            </a:br>
            <a:endParaRPr lang="en-US" dirty="0">
              <a:solidFill>
                <a:prstClr val="black"/>
              </a:solidFill>
              <a:latin typeface="Calibri" panose="020F0502020204030204"/>
            </a:endParaRPr>
          </a:p>
          <a:p>
            <a:pPr marL="342900" indent="-342900" defTabSz="457200" fontAlgn="auto">
              <a:spcBef>
                <a:spcPts val="0"/>
              </a:spcBef>
              <a:spcAft>
                <a:spcPts val="0"/>
              </a:spcAft>
              <a:buFont typeface="+mj-lt"/>
              <a:buAutoNum type="arabicPeriod"/>
            </a:pPr>
            <a:endParaRPr lang="en-US" dirty="0">
              <a:solidFill>
                <a:prstClr val="black"/>
              </a:solidFill>
              <a:latin typeface="Calibri" panose="020F0502020204030204"/>
            </a:endParaRPr>
          </a:p>
        </p:txBody>
      </p:sp>
      <p:sp>
        <p:nvSpPr>
          <p:cNvPr id="9" name="Title 1">
            <a:extLst>
              <a:ext uri="{FF2B5EF4-FFF2-40B4-BE49-F238E27FC236}">
                <a16:creationId xmlns:a16="http://schemas.microsoft.com/office/drawing/2014/main" id="{1FD4D157-D9AB-454C-BC05-8765D48A571F}"/>
              </a:ext>
            </a:extLst>
          </p:cNvPr>
          <p:cNvSpPr txBox="1">
            <a:spLocks/>
          </p:cNvSpPr>
          <p:nvPr/>
        </p:nvSpPr>
        <p:spPr>
          <a:xfrm>
            <a:off x="476250" y="1510416"/>
            <a:ext cx="5201798" cy="791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1800" dirty="0">
              <a:solidFill>
                <a:prstClr val="black">
                  <a:lumMod val="50000"/>
                  <a:lumOff val="50000"/>
                </a:prstClr>
              </a:solidFill>
            </a:endParaRPr>
          </a:p>
        </p:txBody>
      </p:sp>
      <p:pic>
        <p:nvPicPr>
          <p:cNvPr id="10" name="Picture 9">
            <a:extLst>
              <a:ext uri="{FF2B5EF4-FFF2-40B4-BE49-F238E27FC236}">
                <a16:creationId xmlns:a16="http://schemas.microsoft.com/office/drawing/2014/main" id="{1D005319-79B2-4F05-8112-34F6FE0851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1031" y="6052022"/>
            <a:ext cx="2457974" cy="715137"/>
          </a:xfrm>
          <a:prstGeom prst="rect">
            <a:avLst/>
          </a:prstGeom>
          <a:noFill/>
          <a:ln>
            <a:noFill/>
          </a:ln>
        </p:spPr>
      </p:pic>
      <p:sp>
        <p:nvSpPr>
          <p:cNvPr id="11" name="Rectangle 10">
            <a:extLst>
              <a:ext uri="{FF2B5EF4-FFF2-40B4-BE49-F238E27FC236}">
                <a16:creationId xmlns:a16="http://schemas.microsoft.com/office/drawing/2014/main" id="{5374AD8C-A58C-4EA0-A38C-2A628E2ED7B3}"/>
              </a:ext>
            </a:extLst>
          </p:cNvPr>
          <p:cNvSpPr/>
          <p:nvPr/>
        </p:nvSpPr>
        <p:spPr>
          <a:xfrm>
            <a:off x="457200" y="1448860"/>
            <a:ext cx="8686800" cy="156463"/>
          </a:xfrm>
          <a:prstGeom prst="rect">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2" name="Oval 11">
            <a:extLst>
              <a:ext uri="{FF2B5EF4-FFF2-40B4-BE49-F238E27FC236}">
                <a16:creationId xmlns:a16="http://schemas.microsoft.com/office/drawing/2014/main" id="{3BA2F31B-6A9E-4CC6-87CC-0E0659484E68}"/>
              </a:ext>
            </a:extLst>
          </p:cNvPr>
          <p:cNvSpPr/>
          <p:nvPr/>
        </p:nvSpPr>
        <p:spPr>
          <a:xfrm>
            <a:off x="115826" y="1725435"/>
            <a:ext cx="430274" cy="430274"/>
          </a:xfrm>
          <a:prstGeom prst="ellipse">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3</a:t>
            </a:r>
          </a:p>
        </p:txBody>
      </p:sp>
      <p:sp>
        <p:nvSpPr>
          <p:cNvPr id="13" name="Oval 12">
            <a:extLst>
              <a:ext uri="{FF2B5EF4-FFF2-40B4-BE49-F238E27FC236}">
                <a16:creationId xmlns:a16="http://schemas.microsoft.com/office/drawing/2014/main" id="{CD7FDB46-0F49-44ED-BDEC-4B4D8ACBAF64}"/>
              </a:ext>
            </a:extLst>
          </p:cNvPr>
          <p:cNvSpPr/>
          <p:nvPr/>
        </p:nvSpPr>
        <p:spPr>
          <a:xfrm>
            <a:off x="125351" y="3898165"/>
            <a:ext cx="430274" cy="430274"/>
          </a:xfrm>
          <a:prstGeom prst="ellipse">
            <a:avLst/>
          </a:prstGeom>
          <a:solidFill>
            <a:srgbClr val="0099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4</a:t>
            </a:r>
          </a:p>
        </p:txBody>
      </p:sp>
    </p:spTree>
    <p:extLst>
      <p:ext uri="{BB962C8B-B14F-4D97-AF65-F5344CB8AC3E}">
        <p14:creationId xmlns:p14="http://schemas.microsoft.com/office/powerpoint/2010/main" val="34651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0" r="274"/>
          <a:stretch/>
        </p:blipFill>
        <p:spPr bwMode="auto">
          <a:xfrm>
            <a:off x="0" y="309512"/>
            <a:ext cx="9144000" cy="604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69342"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6" name="Rectangle 5"/>
          <p:cNvSpPr/>
          <p:nvPr/>
        </p:nvSpPr>
        <p:spPr>
          <a:xfrm>
            <a:off x="-12671" y="6553200"/>
            <a:ext cx="9169342"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3597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92EDC3-AB76-4807-BAED-7E2A930F268A}"/>
              </a:ext>
            </a:extLst>
          </p:cNvPr>
          <p:cNvSpPr/>
          <p:nvPr/>
        </p:nvSpPr>
        <p:spPr>
          <a:xfrm>
            <a:off x="0" y="3189032"/>
            <a:ext cx="9144000" cy="3668968"/>
          </a:xfrm>
          <a:prstGeom prst="rect">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Content Placeholder 2">
            <a:extLst>
              <a:ext uri="{FF2B5EF4-FFF2-40B4-BE49-F238E27FC236}">
                <a16:creationId xmlns:a16="http://schemas.microsoft.com/office/drawing/2014/main" id="{68109250-4BF3-4F68-A843-42DCC6851284}"/>
              </a:ext>
            </a:extLst>
          </p:cNvPr>
          <p:cNvSpPr>
            <a:spLocks noGrp="1"/>
          </p:cNvSpPr>
          <p:nvPr>
            <p:ph idx="1"/>
          </p:nvPr>
        </p:nvSpPr>
        <p:spPr>
          <a:xfrm>
            <a:off x="450574" y="3366892"/>
            <a:ext cx="8193571" cy="3009321"/>
          </a:xfrm>
        </p:spPr>
        <p:txBody>
          <a:bodyPr>
            <a:noAutofit/>
          </a:bodyPr>
          <a:lstStyle/>
          <a:p>
            <a:pPr marL="0" indent="0">
              <a:buNone/>
            </a:pPr>
            <a:r>
              <a:rPr lang="en-US" sz="2400" b="1" dirty="0">
                <a:solidFill>
                  <a:srgbClr val="002060"/>
                </a:solidFill>
              </a:rPr>
              <a:t>Why connect with managed Medicaid health plans?</a:t>
            </a:r>
          </a:p>
          <a:p>
            <a:r>
              <a:rPr lang="en-US" sz="2000" b="1" dirty="0">
                <a:solidFill>
                  <a:srgbClr val="009900"/>
                </a:solidFill>
              </a:rPr>
              <a:t>Get extra services and benefits for children.  </a:t>
            </a:r>
          </a:p>
          <a:p>
            <a:r>
              <a:rPr lang="en-US" sz="2000" b="1" dirty="0">
                <a:solidFill>
                  <a:srgbClr val="009900"/>
                </a:solidFill>
              </a:rPr>
              <a:t>Save time for school </a:t>
            </a:r>
            <a:r>
              <a:rPr lang="en-US" sz="2000" b="1" dirty="0" smtClean="0">
                <a:solidFill>
                  <a:srgbClr val="009900"/>
                </a:solidFill>
              </a:rPr>
              <a:t>nurses.</a:t>
            </a:r>
            <a:r>
              <a:rPr lang="en-US" sz="2000" b="1" dirty="0">
                <a:solidFill>
                  <a:srgbClr val="009900"/>
                </a:solidFill>
              </a:rPr>
              <a:t/>
            </a:r>
            <a:br>
              <a:rPr lang="en-US" sz="2000" b="1" dirty="0">
                <a:solidFill>
                  <a:srgbClr val="009900"/>
                </a:solidFill>
              </a:rPr>
            </a:br>
            <a:r>
              <a:rPr lang="en-US" sz="1800" dirty="0">
                <a:solidFill>
                  <a:schemeClr val="tx1">
                    <a:lumMod val="65000"/>
                    <a:lumOff val="35000"/>
                  </a:schemeClr>
                </a:solidFill>
              </a:rPr>
              <a:t>Health plans can help school nurses—</a:t>
            </a:r>
            <a:endParaRPr lang="en-US" sz="1800" b="1" dirty="0">
              <a:solidFill>
                <a:schemeClr val="tx1">
                  <a:lumMod val="65000"/>
                  <a:lumOff val="35000"/>
                </a:schemeClr>
              </a:solidFill>
            </a:endParaRPr>
          </a:p>
          <a:p>
            <a:pPr marL="914400" lvl="1" indent="-457200">
              <a:buFont typeface="+mj-lt"/>
              <a:buAutoNum type="arabicPeriod"/>
            </a:pPr>
            <a:r>
              <a:rPr lang="en-US" sz="1800" dirty="0">
                <a:solidFill>
                  <a:schemeClr val="tx1">
                    <a:lumMod val="65000"/>
                    <a:lumOff val="35000"/>
                  </a:schemeClr>
                </a:solidFill>
              </a:rPr>
              <a:t> </a:t>
            </a:r>
            <a:r>
              <a:rPr lang="en-US" sz="1800" b="1" dirty="0">
                <a:solidFill>
                  <a:schemeClr val="tx1">
                    <a:lumMod val="65000"/>
                    <a:lumOff val="35000"/>
                  </a:schemeClr>
                </a:solidFill>
              </a:rPr>
              <a:t>C</a:t>
            </a:r>
            <a:r>
              <a:rPr lang="en-US" sz="1800" b="1" dirty="0" smtClean="0">
                <a:solidFill>
                  <a:schemeClr val="tx1">
                    <a:lumMod val="65000"/>
                    <a:lumOff val="35000"/>
                  </a:schemeClr>
                </a:solidFill>
              </a:rPr>
              <a:t>ommunicate </a:t>
            </a:r>
            <a:r>
              <a:rPr lang="en-US" sz="1800" b="1" dirty="0">
                <a:solidFill>
                  <a:schemeClr val="tx1">
                    <a:lumMod val="65000"/>
                    <a:lumOff val="35000"/>
                  </a:schemeClr>
                </a:solidFill>
              </a:rPr>
              <a:t>with physicians </a:t>
            </a:r>
            <a:r>
              <a:rPr lang="en-US" sz="1800" dirty="0">
                <a:solidFill>
                  <a:schemeClr val="tx1">
                    <a:lumMod val="65000"/>
                    <a:lumOff val="35000"/>
                  </a:schemeClr>
                </a:solidFill>
              </a:rPr>
              <a:t>and other health care </a:t>
            </a:r>
            <a:r>
              <a:rPr lang="en-US" sz="1800" dirty="0" smtClean="0">
                <a:solidFill>
                  <a:schemeClr val="tx1">
                    <a:lumMod val="65000"/>
                    <a:lumOff val="35000"/>
                  </a:schemeClr>
                </a:solidFill>
              </a:rPr>
              <a:t>providers.</a:t>
            </a:r>
            <a:endParaRPr lang="en-US" sz="1800" dirty="0">
              <a:solidFill>
                <a:schemeClr val="tx1">
                  <a:lumMod val="65000"/>
                  <a:lumOff val="35000"/>
                </a:schemeClr>
              </a:solidFill>
            </a:endParaRPr>
          </a:p>
          <a:p>
            <a:pPr marL="914400" lvl="1" indent="-457200">
              <a:buFont typeface="+mj-lt"/>
              <a:buAutoNum type="arabicPeriod"/>
            </a:pPr>
            <a:r>
              <a:rPr lang="en-US" sz="1800" dirty="0">
                <a:solidFill>
                  <a:schemeClr val="tx1">
                    <a:lumMod val="65000"/>
                    <a:lumOff val="35000"/>
                  </a:schemeClr>
                </a:solidFill>
              </a:rPr>
              <a:t> </a:t>
            </a:r>
            <a:r>
              <a:rPr lang="en-US" sz="1800" dirty="0" smtClean="0">
                <a:solidFill>
                  <a:schemeClr val="tx1">
                    <a:lumMod val="65000"/>
                    <a:lumOff val="35000"/>
                  </a:schemeClr>
                </a:solidFill>
              </a:rPr>
              <a:t>Obtain </a:t>
            </a:r>
            <a:r>
              <a:rPr lang="en-US" sz="1800" dirty="0">
                <a:solidFill>
                  <a:schemeClr val="tx1">
                    <a:lumMod val="65000"/>
                    <a:lumOff val="35000"/>
                  </a:schemeClr>
                </a:solidFill>
              </a:rPr>
              <a:t>same-day or next-day </a:t>
            </a:r>
            <a:r>
              <a:rPr lang="en-US" sz="1800" b="1" dirty="0" smtClean="0">
                <a:solidFill>
                  <a:schemeClr val="tx1">
                    <a:lumMod val="65000"/>
                    <a:lumOff val="35000"/>
                  </a:schemeClr>
                </a:solidFill>
              </a:rPr>
              <a:t>transportation</a:t>
            </a:r>
            <a:r>
              <a:rPr lang="en-US" sz="1800" dirty="0">
                <a:solidFill>
                  <a:schemeClr val="tx1">
                    <a:lumMod val="65000"/>
                    <a:lumOff val="35000"/>
                  </a:schemeClr>
                </a:solidFill>
              </a:rPr>
              <a:t>.</a:t>
            </a:r>
          </a:p>
          <a:p>
            <a:pPr marL="914400" lvl="1" indent="-457200">
              <a:buFont typeface="+mj-lt"/>
              <a:buAutoNum type="arabicPeriod"/>
            </a:pPr>
            <a:r>
              <a:rPr lang="en-US" sz="1800" dirty="0">
                <a:solidFill>
                  <a:schemeClr val="tx1">
                    <a:lumMod val="65000"/>
                    <a:lumOff val="35000"/>
                  </a:schemeClr>
                </a:solidFill>
              </a:rPr>
              <a:t> </a:t>
            </a:r>
            <a:r>
              <a:rPr lang="en-US" sz="1800" dirty="0" smtClean="0">
                <a:solidFill>
                  <a:schemeClr val="tx1">
                    <a:lumMod val="65000"/>
                    <a:lumOff val="35000"/>
                  </a:schemeClr>
                </a:solidFill>
              </a:rPr>
              <a:t>Make </a:t>
            </a:r>
            <a:r>
              <a:rPr lang="en-US" sz="1800" b="1" dirty="0">
                <a:solidFill>
                  <a:schemeClr val="tx1">
                    <a:lumMod val="65000"/>
                    <a:lumOff val="35000"/>
                  </a:schemeClr>
                </a:solidFill>
              </a:rPr>
              <a:t>appointments with </a:t>
            </a:r>
            <a:r>
              <a:rPr lang="en-US" sz="1800" b="1">
                <a:solidFill>
                  <a:schemeClr val="tx1">
                    <a:lumMod val="65000"/>
                    <a:lumOff val="35000"/>
                  </a:schemeClr>
                </a:solidFill>
              </a:rPr>
              <a:t>specialists </a:t>
            </a:r>
            <a:r>
              <a:rPr lang="en-US" sz="1800" smtClean="0">
                <a:solidFill>
                  <a:schemeClr val="tx1">
                    <a:lumMod val="65000"/>
                    <a:lumOff val="35000"/>
                  </a:schemeClr>
                </a:solidFill>
              </a:rPr>
              <a:t>and </a:t>
            </a:r>
            <a:r>
              <a:rPr lang="en-US" sz="1800" dirty="0">
                <a:solidFill>
                  <a:schemeClr val="tx1">
                    <a:lumMod val="65000"/>
                    <a:lumOff val="35000"/>
                  </a:schemeClr>
                </a:solidFill>
              </a:rPr>
              <a:t>primary care </a:t>
            </a:r>
            <a:r>
              <a:rPr lang="en-US" sz="1800" dirty="0" smtClean="0">
                <a:solidFill>
                  <a:schemeClr val="tx1">
                    <a:lumMod val="65000"/>
                    <a:lumOff val="35000"/>
                  </a:schemeClr>
                </a:solidFill>
              </a:rPr>
              <a:t>physicians. </a:t>
            </a:r>
            <a:endParaRPr lang="en-US" sz="1800" dirty="0">
              <a:solidFill>
                <a:schemeClr val="tx1">
                  <a:lumMod val="65000"/>
                  <a:lumOff val="35000"/>
                </a:schemeClr>
              </a:solidFill>
            </a:endParaRPr>
          </a:p>
          <a:p>
            <a:pPr marL="914400" lvl="1" indent="-457200">
              <a:buFont typeface="+mj-lt"/>
              <a:buAutoNum type="arabicPeriod"/>
            </a:pPr>
            <a:r>
              <a:rPr lang="en-US" sz="1800" dirty="0">
                <a:solidFill>
                  <a:schemeClr val="tx1">
                    <a:lumMod val="65000"/>
                    <a:lumOff val="35000"/>
                  </a:schemeClr>
                </a:solidFill>
              </a:rPr>
              <a:t> </a:t>
            </a:r>
            <a:r>
              <a:rPr lang="en-US" sz="1800" b="1" dirty="0">
                <a:solidFill>
                  <a:schemeClr val="tx1">
                    <a:lumMod val="65000"/>
                    <a:lumOff val="35000"/>
                  </a:schemeClr>
                </a:solidFill>
              </a:rPr>
              <a:t>M</a:t>
            </a:r>
            <a:r>
              <a:rPr lang="en-US" sz="1800" b="1" dirty="0" smtClean="0">
                <a:solidFill>
                  <a:schemeClr val="tx1">
                    <a:lumMod val="65000"/>
                    <a:lumOff val="35000"/>
                  </a:schemeClr>
                </a:solidFill>
              </a:rPr>
              <a:t>ake </a:t>
            </a:r>
            <a:r>
              <a:rPr lang="en-US" sz="1800" b="1" dirty="0">
                <a:solidFill>
                  <a:schemeClr val="tx1">
                    <a:lumMod val="65000"/>
                    <a:lumOff val="35000"/>
                  </a:schemeClr>
                </a:solidFill>
              </a:rPr>
              <a:t>referrals </a:t>
            </a:r>
            <a:r>
              <a:rPr lang="en-US" sz="1800" dirty="0">
                <a:solidFill>
                  <a:schemeClr val="tx1">
                    <a:lumMod val="65000"/>
                    <a:lumOff val="35000"/>
                  </a:schemeClr>
                </a:solidFill>
              </a:rPr>
              <a:t>for self-management education or home visit </a:t>
            </a:r>
            <a:r>
              <a:rPr lang="en-US" sz="1800" dirty="0" smtClean="0">
                <a:solidFill>
                  <a:schemeClr val="tx1">
                    <a:lumMod val="65000"/>
                    <a:lumOff val="35000"/>
                  </a:schemeClr>
                </a:solidFill>
              </a:rPr>
              <a:t>programs.</a:t>
            </a:r>
            <a:endParaRPr lang="en-US" sz="1800" dirty="0">
              <a:solidFill>
                <a:schemeClr val="tx1">
                  <a:lumMod val="65000"/>
                  <a:lumOff val="35000"/>
                </a:schemeClr>
              </a:solidFill>
            </a:endParaRPr>
          </a:p>
        </p:txBody>
      </p:sp>
      <p:pic>
        <p:nvPicPr>
          <p:cNvPr id="5" name="Picture 2" descr="Picture">
            <a:extLst>
              <a:ext uri="{FF2B5EF4-FFF2-40B4-BE49-F238E27FC236}">
                <a16:creationId xmlns:a16="http://schemas.microsoft.com/office/drawing/2014/main" id="{1F2731B7-EAF9-449E-97EE-29377F9DD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907" y="0"/>
            <a:ext cx="6886495" cy="2689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9BAD58-9B8C-4D17-A06F-C39E775AF975}"/>
              </a:ext>
            </a:extLst>
          </p:cNvPr>
          <p:cNvSpPr txBox="1"/>
          <p:nvPr/>
        </p:nvSpPr>
        <p:spPr>
          <a:xfrm>
            <a:off x="316810" y="6376213"/>
            <a:ext cx="4171950" cy="338554"/>
          </a:xfrm>
          <a:prstGeom prst="rect">
            <a:avLst/>
          </a:prstGeom>
          <a:noFill/>
        </p:spPr>
        <p:txBody>
          <a:bodyPr wrap="square" rtlCol="0">
            <a:spAutoFit/>
          </a:bodyPr>
          <a:lstStyle/>
          <a:p>
            <a:pPr defTabSz="457200" fontAlgn="auto">
              <a:spcBef>
                <a:spcPts val="0"/>
              </a:spcBef>
              <a:spcAft>
                <a:spcPts val="0"/>
              </a:spcAft>
            </a:pPr>
            <a:r>
              <a:rPr lang="en-US" sz="1600" dirty="0">
                <a:solidFill>
                  <a:prstClr val="black">
                    <a:lumMod val="65000"/>
                    <a:lumOff val="35000"/>
                  </a:prstClr>
                </a:solidFill>
                <a:latin typeface="Calibri" panose="020F0502020204030204"/>
                <a:cs typeface="Arial" panose="020B0604020202020204" pitchFamily="34" charset="0"/>
              </a:rPr>
              <a:t>www.SchoolNurseLink.com</a:t>
            </a:r>
          </a:p>
        </p:txBody>
      </p:sp>
      <p:sp>
        <p:nvSpPr>
          <p:cNvPr id="7" name="TextBox 6">
            <a:extLst>
              <a:ext uri="{FF2B5EF4-FFF2-40B4-BE49-F238E27FC236}">
                <a16:creationId xmlns:a16="http://schemas.microsoft.com/office/drawing/2014/main" id="{9DE51457-DFC5-4373-972E-868CF4A62293}"/>
              </a:ext>
            </a:extLst>
          </p:cNvPr>
          <p:cNvSpPr txBox="1"/>
          <p:nvPr/>
        </p:nvSpPr>
        <p:spPr>
          <a:xfrm>
            <a:off x="3684105" y="2376707"/>
            <a:ext cx="5459896" cy="584775"/>
          </a:xfrm>
          <a:prstGeom prst="rect">
            <a:avLst/>
          </a:prstGeom>
          <a:noFill/>
        </p:spPr>
        <p:txBody>
          <a:bodyPr wrap="square" rtlCol="0">
            <a:spAutoFit/>
          </a:bodyPr>
          <a:lstStyle/>
          <a:p>
            <a:pPr defTabSz="457200" fontAlgn="auto">
              <a:spcBef>
                <a:spcPts val="0"/>
              </a:spcBef>
              <a:spcAft>
                <a:spcPts val="0"/>
              </a:spcAft>
            </a:pPr>
            <a:r>
              <a:rPr lang="en-US" sz="3200" dirty="0">
                <a:solidFill>
                  <a:srgbClr val="C00000"/>
                </a:solidFill>
                <a:latin typeface="Calibri" panose="020F0502020204030204"/>
                <a:cs typeface="Arial" panose="020B0604020202020204" pitchFamily="34" charset="0"/>
              </a:rPr>
              <a:t>www.SchoolNurseLink.com</a:t>
            </a:r>
          </a:p>
        </p:txBody>
      </p:sp>
      <p:sp>
        <p:nvSpPr>
          <p:cNvPr id="9" name="TextBox 8">
            <a:extLst>
              <a:ext uri="{FF2B5EF4-FFF2-40B4-BE49-F238E27FC236}">
                <a16:creationId xmlns:a16="http://schemas.microsoft.com/office/drawing/2014/main" id="{A9D19DFB-0A83-423B-A3BD-9DDAEEFC5ED7}"/>
              </a:ext>
            </a:extLst>
          </p:cNvPr>
          <p:cNvSpPr txBox="1"/>
          <p:nvPr/>
        </p:nvSpPr>
        <p:spPr>
          <a:xfrm>
            <a:off x="6078606" y="6376213"/>
            <a:ext cx="2694333" cy="338554"/>
          </a:xfrm>
          <a:prstGeom prst="rect">
            <a:avLst/>
          </a:prstGeom>
          <a:noFill/>
        </p:spPr>
        <p:txBody>
          <a:bodyPr wrap="square" rtlCol="0">
            <a:spAutoFit/>
          </a:bodyPr>
          <a:lstStyle/>
          <a:p>
            <a:pPr algn="r" defTabSz="457200" fontAlgn="auto">
              <a:spcBef>
                <a:spcPts val="0"/>
              </a:spcBef>
              <a:spcAft>
                <a:spcPts val="0"/>
              </a:spcAft>
            </a:pPr>
            <a:r>
              <a:rPr lang="en-US" sz="1600" dirty="0">
                <a:solidFill>
                  <a:prstClr val="black">
                    <a:lumMod val="65000"/>
                    <a:lumOff val="35000"/>
                  </a:prstClr>
                </a:solidFill>
                <a:latin typeface="Calibri" panose="020F0502020204030204"/>
                <a:cs typeface="Arial" panose="020B0604020202020204" pitchFamily="34" charset="0"/>
              </a:rPr>
              <a:t>info@SchoolNurseLink.com</a:t>
            </a:r>
          </a:p>
        </p:txBody>
      </p:sp>
      <p:sp>
        <p:nvSpPr>
          <p:cNvPr id="10" name="Rectangle 9">
            <a:extLst>
              <a:ext uri="{FF2B5EF4-FFF2-40B4-BE49-F238E27FC236}">
                <a16:creationId xmlns:a16="http://schemas.microsoft.com/office/drawing/2014/main" id="{3CE2352C-8701-43C8-8B28-3181ED1C3010}"/>
              </a:ext>
            </a:extLst>
          </p:cNvPr>
          <p:cNvSpPr/>
          <p:nvPr/>
        </p:nvSpPr>
        <p:spPr>
          <a:xfrm>
            <a:off x="0" y="3028338"/>
            <a:ext cx="9144000" cy="21369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2" name="Rectangle 11">
            <a:extLst>
              <a:ext uri="{FF2B5EF4-FFF2-40B4-BE49-F238E27FC236}">
                <a16:creationId xmlns:a16="http://schemas.microsoft.com/office/drawing/2014/main" id="{002B08FD-9274-4681-A7DC-4D49E2214E49}"/>
              </a:ext>
            </a:extLst>
          </p:cNvPr>
          <p:cNvSpPr/>
          <p:nvPr/>
        </p:nvSpPr>
        <p:spPr>
          <a:xfrm>
            <a:off x="6624223" y="3859311"/>
            <a:ext cx="2269849" cy="795130"/>
          </a:xfrm>
          <a:prstGeom prst="rect">
            <a:avLst/>
          </a:prstGeom>
          <a:solidFill>
            <a:schemeClr val="accent1">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New FERPA </a:t>
            </a:r>
            <a:br>
              <a:rPr lang="en-US" dirty="0">
                <a:solidFill>
                  <a:prstClr val="white"/>
                </a:solidFill>
              </a:rPr>
            </a:br>
            <a:r>
              <a:rPr lang="en-US" dirty="0">
                <a:solidFill>
                  <a:prstClr val="white"/>
                </a:solidFill>
              </a:rPr>
              <a:t>template available</a:t>
            </a:r>
          </a:p>
        </p:txBody>
      </p:sp>
    </p:spTree>
    <p:extLst>
      <p:ext uri="{BB962C8B-B14F-4D97-AF65-F5344CB8AC3E}">
        <p14:creationId xmlns:p14="http://schemas.microsoft.com/office/powerpoint/2010/main" val="17381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675" y="1715627"/>
            <a:ext cx="8346643" cy="2036516"/>
          </a:xfrm>
        </p:spPr>
        <p:txBody>
          <a:bodyPr>
            <a:noAutofit/>
          </a:bodyPr>
          <a:lstStyle/>
          <a:p>
            <a:r>
              <a:rPr lang="en-US" sz="3600" b="1" dirty="0" smtClean="0">
                <a:solidFill>
                  <a:srgbClr val="002060"/>
                </a:solidFill>
              </a:rPr>
              <a:t>Maryland’s Approach to Reimbursement for Asthma In-Home Interventions</a:t>
            </a:r>
            <a:endParaRPr lang="en-US" sz="3600" b="1" dirty="0">
              <a:solidFill>
                <a:srgbClr val="002060"/>
              </a:solidFill>
            </a:endParaRPr>
          </a:p>
        </p:txBody>
      </p:sp>
      <p:sp>
        <p:nvSpPr>
          <p:cNvPr id="12" name="Subtitle 2"/>
          <p:cNvSpPr txBox="1">
            <a:spLocks/>
          </p:cNvSpPr>
          <p:nvPr/>
        </p:nvSpPr>
        <p:spPr>
          <a:xfrm>
            <a:off x="1044388" y="3458869"/>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endParaRPr lang="en-US" sz="1800" dirty="0">
              <a:solidFill>
                <a:prstClr val="black"/>
              </a:solidFill>
            </a:endParaRPr>
          </a:p>
        </p:txBody>
      </p:sp>
      <p:sp>
        <p:nvSpPr>
          <p:cNvPr id="2" name="Rectangle 1"/>
          <p:cNvSpPr/>
          <p:nvPr/>
        </p:nvSpPr>
        <p:spPr>
          <a:xfrm>
            <a:off x="1720070" y="3888770"/>
            <a:ext cx="5506636" cy="1200329"/>
          </a:xfrm>
          <a:prstGeom prst="rect">
            <a:avLst/>
          </a:prstGeom>
        </p:spPr>
        <p:txBody>
          <a:bodyPr wrap="none">
            <a:spAutoFit/>
          </a:bodyPr>
          <a:lstStyle/>
          <a:p>
            <a:pPr algn="ctr" fontAlgn="auto">
              <a:spcAft>
                <a:spcPts val="0"/>
              </a:spcAft>
              <a:defRPr/>
            </a:pPr>
            <a:r>
              <a:rPr lang="en-US" b="1" dirty="0" smtClean="0">
                <a:solidFill>
                  <a:srgbClr val="002060"/>
                </a:solidFill>
                <a:cs typeface="Arial" pitchFamily="34" charset="0"/>
              </a:rPr>
              <a:t>Clifford </a:t>
            </a:r>
            <a:r>
              <a:rPr lang="en-US" b="1" dirty="0">
                <a:solidFill>
                  <a:srgbClr val="002060"/>
                </a:solidFill>
                <a:cs typeface="Arial" pitchFamily="34" charset="0"/>
              </a:rPr>
              <a:t>Mitchell, </a:t>
            </a:r>
            <a:r>
              <a:rPr lang="en-US" b="1" dirty="0" smtClean="0">
                <a:solidFill>
                  <a:srgbClr val="002060"/>
                </a:solidFill>
                <a:cs typeface="Arial" pitchFamily="34" charset="0"/>
              </a:rPr>
              <a:t>M.D., M.P.H.</a:t>
            </a:r>
          </a:p>
          <a:p>
            <a:pPr algn="ctr" fontAlgn="auto">
              <a:spcAft>
                <a:spcPts val="0"/>
              </a:spcAft>
              <a:defRPr/>
            </a:pPr>
            <a:endParaRPr lang="en-US" b="1" dirty="0" smtClean="0">
              <a:solidFill>
                <a:srgbClr val="002060"/>
              </a:solidFill>
              <a:cs typeface="Arial" pitchFamily="34" charset="0"/>
            </a:endParaRPr>
          </a:p>
          <a:p>
            <a:pPr algn="ctr" fontAlgn="auto">
              <a:spcAft>
                <a:spcPts val="0"/>
              </a:spcAft>
              <a:defRPr/>
            </a:pPr>
            <a:r>
              <a:rPr lang="en-US" dirty="0">
                <a:solidFill>
                  <a:srgbClr val="002060"/>
                </a:solidFill>
              </a:rPr>
              <a:t>Director, Environmental Health </a:t>
            </a:r>
            <a:r>
              <a:rPr lang="en-US" dirty="0" smtClean="0">
                <a:solidFill>
                  <a:srgbClr val="002060"/>
                </a:solidFill>
              </a:rPr>
              <a:t>Bureau</a:t>
            </a:r>
          </a:p>
          <a:p>
            <a:pPr algn="ctr" fontAlgn="auto">
              <a:spcAft>
                <a:spcPts val="0"/>
              </a:spcAft>
              <a:defRPr/>
            </a:pPr>
            <a:r>
              <a:rPr lang="en-US" dirty="0" smtClean="0">
                <a:solidFill>
                  <a:srgbClr val="002060"/>
                </a:solidFill>
                <a:cs typeface="Arial" pitchFamily="34" charset="0"/>
              </a:rPr>
              <a:t>Maryland </a:t>
            </a:r>
            <a:r>
              <a:rPr lang="en-US" dirty="0">
                <a:solidFill>
                  <a:srgbClr val="002060"/>
                </a:solidFill>
                <a:cs typeface="Arial" pitchFamily="34" charset="0"/>
              </a:rPr>
              <a:t>Department of Health and Mental </a:t>
            </a:r>
            <a:r>
              <a:rPr lang="en-US" dirty="0" smtClean="0">
                <a:solidFill>
                  <a:srgbClr val="002060"/>
                </a:solidFill>
                <a:cs typeface="Arial" pitchFamily="34" charset="0"/>
              </a:rPr>
              <a:t>Hygiene</a:t>
            </a:r>
          </a:p>
        </p:txBody>
      </p:sp>
      <p:sp>
        <p:nvSpPr>
          <p:cNvPr id="6" name="Rectangle 5"/>
          <p:cNvSpPr/>
          <p:nvPr/>
        </p:nvSpPr>
        <p:spPr>
          <a:xfrm>
            <a:off x="3844875" y="5225726"/>
            <a:ext cx="1454244" cy="369332"/>
          </a:xfrm>
          <a:prstGeom prst="rect">
            <a:avLst/>
          </a:prstGeom>
        </p:spPr>
        <p:txBody>
          <a:bodyPr wrap="none">
            <a:spAutoFit/>
          </a:bodyPr>
          <a:lstStyle/>
          <a:p>
            <a:pPr algn="ctr" defTabSz="457200" fontAlgn="auto">
              <a:spcBef>
                <a:spcPts val="0"/>
              </a:spcBef>
              <a:spcAft>
                <a:spcPts val="0"/>
              </a:spcAft>
            </a:pPr>
            <a:r>
              <a:rPr lang="en-US" dirty="0" smtClean="0">
                <a:solidFill>
                  <a:srgbClr val="002060"/>
                </a:solidFill>
                <a:latin typeface="Arial" panose="020B0604020202020204"/>
              </a:rPr>
              <a:t>May 3, 2018</a:t>
            </a:r>
            <a:endParaRPr lang="en-US" dirty="0">
              <a:solidFill>
                <a:srgbClr val="002060"/>
              </a:solidFill>
              <a:latin typeface="Arial" panose="020B0604020202020204"/>
            </a:endParaRPr>
          </a:p>
        </p:txBody>
      </p:sp>
      <p:sp>
        <p:nvSpPr>
          <p:cNvPr id="5" name="TextBox 4"/>
          <p:cNvSpPr txBox="1"/>
          <p:nvPr/>
        </p:nvSpPr>
        <p:spPr>
          <a:xfrm>
            <a:off x="7299702" y="182103"/>
            <a:ext cx="1844298" cy="581187"/>
          </a:xfrm>
          <a:prstGeom prst="rect">
            <a:avLst/>
          </a:prstGeom>
          <a:solidFill>
            <a:srgbClr val="2D527F"/>
          </a:solidFill>
        </p:spPr>
        <p:txBody>
          <a:bodyPr wrap="square" rtlCol="0">
            <a:spAutoFit/>
          </a:bodyPr>
          <a:lstStyle/>
          <a:p>
            <a:endParaRPr lang="en-US" dirty="0"/>
          </a:p>
        </p:txBody>
      </p:sp>
    </p:spTree>
    <p:extLst>
      <p:ext uri="{BB962C8B-B14F-4D97-AF65-F5344CB8AC3E}">
        <p14:creationId xmlns:p14="http://schemas.microsoft.com/office/powerpoint/2010/main" val="264866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4925977"/>
            <a:ext cx="9144000" cy="1932024"/>
          </a:xfrm>
          <a:prstGeom prst="rect">
            <a:avLst/>
          </a:prstGeom>
          <a:solidFill>
            <a:srgbClr val="1C8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p:cNvGrpSpPr/>
          <p:nvPr/>
        </p:nvGrpSpPr>
        <p:grpSpPr>
          <a:xfrm>
            <a:off x="560642" y="483747"/>
            <a:ext cx="8022716" cy="2357090"/>
            <a:chOff x="560642" y="434319"/>
            <a:chExt cx="8022716" cy="2357090"/>
          </a:xfrm>
        </p:grpSpPr>
        <p:grpSp>
          <p:nvGrpSpPr>
            <p:cNvPr id="2" name="Group 1"/>
            <p:cNvGrpSpPr/>
            <p:nvPr/>
          </p:nvGrpSpPr>
          <p:grpSpPr>
            <a:xfrm>
              <a:off x="560642" y="827511"/>
              <a:ext cx="8022716" cy="1963898"/>
              <a:chOff x="605205" y="399109"/>
              <a:chExt cx="8796470" cy="2223813"/>
            </a:xfrm>
          </p:grpSpPr>
          <p:pic>
            <p:nvPicPr>
              <p:cNvPr id="16" name="Picture 15"/>
              <p:cNvPicPr>
                <a:picLocks noChangeAspect="1"/>
              </p:cNvPicPr>
              <p:nvPr/>
            </p:nvPicPr>
            <p:blipFill>
              <a:blip r:embed="rId3"/>
              <a:stretch>
                <a:fillRect/>
              </a:stretch>
            </p:blipFill>
            <p:spPr>
              <a:xfrm rot="1952083" flipH="1">
                <a:off x="605205" y="399110"/>
                <a:ext cx="2247940" cy="2223812"/>
              </a:xfrm>
              <a:prstGeom prst="rect">
                <a:avLst/>
              </a:prstGeom>
            </p:spPr>
          </p:pic>
          <p:pic>
            <p:nvPicPr>
              <p:cNvPr id="17" name="Picture 16"/>
              <p:cNvPicPr>
                <a:picLocks noChangeAspect="1"/>
              </p:cNvPicPr>
              <p:nvPr/>
            </p:nvPicPr>
            <p:blipFill>
              <a:blip r:embed="rId3"/>
              <a:stretch>
                <a:fillRect/>
              </a:stretch>
            </p:blipFill>
            <p:spPr>
              <a:xfrm rot="19647917">
                <a:off x="7153735" y="399109"/>
                <a:ext cx="2247940" cy="2223812"/>
              </a:xfrm>
              <a:prstGeom prst="rect">
                <a:avLst/>
              </a:prstGeom>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919" y="434319"/>
              <a:ext cx="4766162" cy="1377504"/>
            </a:xfrm>
            <a:prstGeom prst="rect">
              <a:avLst/>
            </a:prstGeom>
          </p:spPr>
        </p:pic>
      </p:grpSp>
      <p:grpSp>
        <p:nvGrpSpPr>
          <p:cNvPr id="14" name="Group 13"/>
          <p:cNvGrpSpPr/>
          <p:nvPr/>
        </p:nvGrpSpPr>
        <p:grpSpPr>
          <a:xfrm>
            <a:off x="-448432" y="5061882"/>
            <a:ext cx="9399019" cy="1552126"/>
            <a:chOff x="1282837" y="5203425"/>
            <a:chExt cx="6505810" cy="1552126"/>
          </a:xfrm>
        </p:grpSpPr>
        <p:sp>
          <p:nvSpPr>
            <p:cNvPr id="21" name="TextBox 20"/>
            <p:cNvSpPr txBox="1"/>
            <p:nvPr/>
          </p:nvSpPr>
          <p:spPr>
            <a:xfrm>
              <a:off x="1282837" y="5222672"/>
              <a:ext cx="3427690" cy="687624"/>
            </a:xfrm>
            <a:prstGeom prst="rect">
              <a:avLst/>
            </a:prstGeom>
            <a:noFill/>
          </p:spPr>
          <p:txBody>
            <a:bodyPr wrap="square" rtlCol="0" anchor="ctr">
              <a:spAutoFit/>
            </a:bodyPr>
            <a:lstStyle/>
            <a:p>
              <a:pPr marL="0" marR="0" lvl="0" indent="0" algn="ctr" defTabSz="914400" rtl="0" eaLnBrk="1" fontAlgn="auto" latinLnBrk="0" hangingPunct="1">
                <a:lnSpc>
                  <a:spcPts val="45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uLnTx/>
                  <a:uFillTx/>
                  <a:latin typeface="Calibri" panose="020F0502020204030204"/>
                  <a:ea typeface="+mn-ea"/>
                  <a:cs typeface="+mn-cs"/>
                </a:rPr>
                <a:t>L</a:t>
              </a:r>
              <a:r>
                <a:rPr kumimoji="0" lang="en-US" sz="4000" b="1" i="0" u="none" strike="noStrike" kern="1200" cap="none" spc="-150" normalizeH="0" baseline="0" noProof="0" dirty="0" smtClean="0">
                  <a:ln>
                    <a:noFill/>
                  </a:ln>
                  <a:solidFill>
                    <a:prstClr val="white"/>
                  </a:solidFill>
                  <a:effectLst/>
                  <a:uLnTx/>
                  <a:uFillTx/>
                  <a:latin typeface="Calibri" panose="020F0502020204030204"/>
                  <a:ea typeface="+mn-ea"/>
                  <a:cs typeface="+mn-cs"/>
                </a:rPr>
                <a:t>earn</a:t>
              </a:r>
              <a:r>
                <a:rPr kumimoji="0" lang="en-US" sz="4000" b="1" i="0" u="none" strike="noStrike" kern="1200" cap="none" spc="0" normalizeH="0" baseline="0" noProof="0" dirty="0" smtClean="0">
                  <a:ln>
                    <a:noFill/>
                  </a:ln>
                  <a:solidFill>
                    <a:prstClr val="white"/>
                  </a:solidFill>
                  <a:effectLst/>
                  <a:uLnTx/>
                  <a:uFillTx/>
                  <a:latin typeface="Calibri" panose="020F0502020204030204"/>
                  <a:ea typeface="+mn-ea"/>
                  <a:cs typeface="+mn-cs"/>
                </a:rPr>
                <a:t> more:</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3" name="Group 22"/>
            <p:cNvGrpSpPr/>
            <p:nvPr/>
          </p:nvGrpSpPr>
          <p:grpSpPr>
            <a:xfrm>
              <a:off x="3419656" y="5203425"/>
              <a:ext cx="4368991" cy="1552126"/>
              <a:chOff x="2145350" y="5203425"/>
              <a:chExt cx="4368991" cy="1552126"/>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5350" y="6133080"/>
                <a:ext cx="2676444" cy="622471"/>
              </a:xfrm>
              <a:prstGeom prst="rect">
                <a:avLst/>
              </a:prstGeom>
            </p:spPr>
          </p:pic>
          <p:sp>
            <p:nvSpPr>
              <p:cNvPr id="22" name="TextBox 21"/>
              <p:cNvSpPr txBox="1"/>
              <p:nvPr/>
            </p:nvSpPr>
            <p:spPr>
              <a:xfrm>
                <a:off x="2867538" y="5203425"/>
                <a:ext cx="3646803" cy="547073"/>
              </a:xfrm>
              <a:prstGeom prst="rect">
                <a:avLst/>
              </a:prstGeom>
              <a:noFill/>
            </p:spPr>
            <p:txBody>
              <a:bodyPr wrap="square" rtlCol="0">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Online at http</a:t>
                </a: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://bit.ly/BlogExpertise </a:t>
                </a:r>
                <a:r>
                  <a:rPr kumimoji="0" lang="en-US" sz="1500" b="1" i="0" u="none" strike="noStrike" kern="1200" cap="none" spc="0" normalizeH="0" baseline="0" noProof="0" dirty="0" smtClean="0">
                    <a:ln>
                      <a:noFill/>
                    </a:ln>
                    <a:solidFill>
                      <a:prstClr val="white"/>
                    </a:solidFill>
                    <a:effectLst/>
                    <a:uLnTx/>
                    <a:uFillTx/>
                    <a:latin typeface="Calibri" panose="020F0502020204030204"/>
                    <a:ea typeface="+mn-ea"/>
                    <a:cs typeface="+mn-cs"/>
                  </a:rPr>
                  <a:t>or email lfudala@nchh.org</a:t>
                </a: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 name="Group 4"/>
          <p:cNvGrpSpPr/>
          <p:nvPr/>
        </p:nvGrpSpPr>
        <p:grpSpPr>
          <a:xfrm>
            <a:off x="357818" y="2000951"/>
            <a:ext cx="8220495" cy="3162867"/>
            <a:chOff x="400386" y="2025530"/>
            <a:chExt cx="8220495" cy="3162867"/>
          </a:xfrm>
        </p:grpSpPr>
        <p:sp>
          <p:nvSpPr>
            <p:cNvPr id="6" name="TextBox 5"/>
            <p:cNvSpPr txBox="1"/>
            <p:nvPr/>
          </p:nvSpPr>
          <p:spPr>
            <a:xfrm>
              <a:off x="400386" y="2025530"/>
              <a:ext cx="3774709" cy="31393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C8C85"/>
                  </a:solidFill>
                  <a:effectLst/>
                  <a:uLnTx/>
                  <a:uFillTx/>
                  <a:latin typeface="Calibri" panose="020F0502020204030204"/>
                  <a:ea typeface="+mn-ea"/>
                  <a:cs typeface="+mn-cs"/>
                </a:rPr>
                <a:t>Online eLearning</a:t>
              </a:r>
              <a:endParaRPr kumimoji="0" lang="en-US" sz="1100" b="1" i="0" u="none" strike="noStrike" kern="1200" cap="none" spc="0" normalizeH="0" baseline="0" noProof="0" dirty="0" smtClean="0">
                <a:ln>
                  <a:noFill/>
                </a:ln>
                <a:solidFill>
                  <a:srgbClr val="1C8C8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10 short, self-paced courses</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Selected key resources</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Helpful tools/exercises</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Links to </a:t>
              </a:r>
              <a:r>
                <a:rPr kumimoji="0" lang="en-US" sz="1800" b="0" i="0" u="sng" strike="noStrike" kern="1200" cap="none" spc="0" normalizeH="0" baseline="0" noProof="0" dirty="0" smtClean="0">
                  <a:ln>
                    <a:noFill/>
                  </a:ln>
                  <a:solidFill>
                    <a:srgbClr val="53565A"/>
                  </a:solidFill>
                  <a:effectLst/>
                  <a:uLnTx/>
                  <a:uFillTx/>
                  <a:latin typeface="Calibri" panose="020F0502020204030204"/>
                  <a:ea typeface="+mn-ea"/>
                  <a:cs typeface="+mn-cs"/>
                </a:rPr>
                <a:t>all</a:t>
              </a: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 resources</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Share your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4862543" y="2049076"/>
              <a:ext cx="3758338" cy="31393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C8C85"/>
                  </a:solidFill>
                  <a:effectLst/>
                  <a:uLnTx/>
                  <a:uFillTx/>
                  <a:latin typeface="Calibri" panose="020F0502020204030204"/>
                  <a:ea typeface="+mn-ea"/>
                  <a:cs typeface="+mn-cs"/>
                </a:rPr>
                <a:t>Ask the Experts!</a:t>
              </a:r>
              <a:endParaRPr kumimoji="0" lang="en-US" sz="1100" b="1" i="0" u="none" strike="noStrike" kern="1200" cap="none" spc="0" normalizeH="0" baseline="0" noProof="0" dirty="0" smtClean="0">
                <a:ln>
                  <a:noFill/>
                </a:ln>
                <a:solidFill>
                  <a:srgbClr val="1C8C8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C8C85"/>
                  </a:solidFill>
                  <a:effectLst/>
                  <a:uLnTx/>
                  <a:uFillTx/>
                  <a:latin typeface="Calibri" panose="020F0502020204030204"/>
                  <a:ea typeface="+mn-ea"/>
                  <a:cs typeface="+mn-cs"/>
                </a:rPr>
                <a:t>*Now until June 28</a:t>
              </a:r>
              <a:r>
                <a:rPr kumimoji="0" lang="en-US" sz="1600" b="1" i="0" u="none" strike="noStrike" kern="1200" cap="none" spc="0" normalizeH="0" baseline="30000" noProof="0" dirty="0" smtClean="0">
                  <a:ln>
                    <a:noFill/>
                  </a:ln>
                  <a:solidFill>
                    <a:srgbClr val="1C8C85"/>
                  </a:solidFill>
                  <a:effectLst/>
                  <a:uLnTx/>
                  <a:uFillTx/>
                  <a:latin typeface="Calibri" panose="020F0502020204030204"/>
                  <a:ea typeface="+mn-ea"/>
                  <a:cs typeface="+mn-cs"/>
                </a:rPr>
                <a:t>th</a:t>
              </a:r>
              <a:r>
                <a:rPr kumimoji="0" lang="en-US" sz="1600" b="1" i="0" u="none" strike="noStrike" kern="1200" cap="none" spc="0" normalizeH="0" baseline="0" noProof="0" dirty="0" smtClean="0">
                  <a:ln>
                    <a:noFill/>
                  </a:ln>
                  <a:solidFill>
                    <a:srgbClr val="1C8C85"/>
                  </a:solidFill>
                  <a:effectLst/>
                  <a:uLnTx/>
                  <a:uFillTx/>
                  <a:latin typeface="Calibri" panose="020F0502020204030204"/>
                  <a:ea typeface="+mn-ea"/>
                  <a:cs typeface="+mn-cs"/>
                </a:rPr>
                <a:t>*</a:t>
              </a:r>
              <a:endParaRPr kumimoji="0" lang="en-US" sz="1600" b="1" i="0" u="none" strike="noStrike" kern="1200" cap="none" spc="0" normalizeH="0" baseline="0" noProof="0" dirty="0">
                <a:ln>
                  <a:noFill/>
                </a:ln>
                <a:solidFill>
                  <a:srgbClr val="1C8C85"/>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Open office hours</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3565A"/>
                  </a:solidFill>
                  <a:effectLst/>
                  <a:uLnTx/>
                  <a:uFillTx/>
                  <a:latin typeface="Calibri" panose="020F0502020204030204"/>
                  <a:ea typeface="+mn-ea"/>
                  <a:cs typeface="+mn-cs"/>
                </a:rPr>
                <a:t>Quickly access </a:t>
              </a: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expert TA</a:t>
              </a:r>
              <a:endParaRPr kumimoji="0" lang="en-US" sz="1800" b="0" i="0" u="none" strike="noStrike" kern="1200" cap="none" spc="0" normalizeH="0" baseline="0" noProof="0" dirty="0">
                <a:ln>
                  <a:noFill/>
                </a:ln>
                <a:solidFill>
                  <a:srgbClr val="53565A"/>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3565A"/>
                  </a:solidFill>
                  <a:effectLst/>
                  <a:uLnTx/>
                  <a:uFillTx/>
                  <a:latin typeface="Calibri" panose="020F0502020204030204"/>
                  <a:ea typeface="+mn-ea"/>
                  <a:cs typeface="+mn-cs"/>
                </a:rPr>
                <a:t>Customized, flexible, </a:t>
              </a: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informal</a:t>
              </a: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Responsive to your needs</a:t>
              </a:r>
              <a:endParaRPr kumimoji="0" lang="en-US" sz="1800" b="0" i="0" u="none" strike="noStrike" kern="1200" cap="none" spc="0" normalizeH="0" baseline="0" noProof="0" dirty="0">
                <a:ln>
                  <a:noFill/>
                </a:ln>
                <a:solidFill>
                  <a:srgbClr val="53565A"/>
                </a:solidFill>
                <a:effectLst/>
                <a:uLnTx/>
                <a:uFillTx/>
                <a:latin typeface="Calibri" panose="020F0502020204030204"/>
                <a:ea typeface="+mn-ea"/>
                <a:cs typeface="+mn-cs"/>
              </a:endParaRPr>
            </a:p>
            <a:p>
              <a:pPr marL="285750" marR="0" lvl="0" indent="-285750" algn="ctr"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53565A"/>
                  </a:solidFill>
                  <a:effectLst/>
                  <a:uLnTx/>
                  <a:uFillTx/>
                  <a:latin typeface="Calibri" panose="020F0502020204030204"/>
                  <a:ea typeface="+mn-ea"/>
                  <a:cs typeface="+mn-cs"/>
                </a:rPr>
                <a:t>Bonus in-person opportunity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3672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solidFill>
                  <a:prstClr val="black"/>
                </a:solidFill>
                <a:latin typeface="Calibri"/>
              </a:rPr>
              <a:t> </a:t>
            </a:r>
          </a:p>
          <a:p>
            <a:pPr fontAlgn="auto">
              <a:spcBef>
                <a:spcPct val="20000"/>
              </a:spcBef>
              <a:spcAft>
                <a:spcPts val="0"/>
              </a:spcAft>
              <a:buFont typeface="Arial" pitchFamily="34" charset="0"/>
              <a:buNone/>
              <a:defRPr/>
            </a:pPr>
            <a:endParaRPr lang="en-US" dirty="0">
              <a:solidFill>
                <a:prstClr val="black">
                  <a:tint val="75000"/>
                </a:prstClr>
              </a:solidFill>
              <a:latin typeface="Calibri"/>
            </a:endParaRPr>
          </a:p>
        </p:txBody>
      </p:sp>
      <p:sp>
        <p:nvSpPr>
          <p:cNvPr id="10243" name="Subtitle 2"/>
          <p:cNvSpPr txBox="1">
            <a:spLocks/>
          </p:cNvSpPr>
          <p:nvPr/>
        </p:nvSpPr>
        <p:spPr bwMode="auto">
          <a:xfrm>
            <a:off x="228600" y="1509713"/>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Font typeface="Arial" panose="020B0604020202020204" pitchFamily="34" charset="0"/>
              <a:buNone/>
            </a:pPr>
            <a:r>
              <a:rPr lang="en-US" altLang="en-US" sz="1800" b="1" dirty="0">
                <a:solidFill>
                  <a:prstClr val="black"/>
                </a:solidFill>
                <a:latin typeface="Arial" panose="020B0604020202020204" pitchFamily="34" charset="0"/>
                <a:cs typeface="Arial" panose="020B0604020202020204" pitchFamily="34" charset="0"/>
              </a:rPr>
              <a:t>Immediately after the webinar, join us in the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b="1" dirty="0">
                <a:solidFill>
                  <a:srgbClr val="4F81BD"/>
                </a:solidFill>
                <a:latin typeface="Arial" panose="020B0604020202020204" pitchFamily="34" charset="0"/>
                <a:cs typeface="Arial" panose="020B0604020202020204" pitchFamily="34" charset="0"/>
              </a:rPr>
              <a:t> </a:t>
            </a:r>
            <a:r>
              <a:rPr lang="en-US" altLang="en-US" sz="1800" b="1" dirty="0">
                <a:solidFill>
                  <a:srgbClr val="0070C0"/>
                </a:solidFill>
                <a:latin typeface="Arial" panose="020B0604020202020204" pitchFamily="34" charset="0"/>
                <a:cs typeface="Arial" panose="020B0604020202020204" pitchFamily="34" charset="0"/>
              </a:rPr>
              <a:t>Discussion Forum </a:t>
            </a:r>
            <a:r>
              <a:rPr lang="en-US" altLang="en-US" sz="1800" b="1" dirty="0">
                <a:solidFill>
                  <a:prstClr val="black"/>
                </a:solidFill>
                <a:latin typeface="Arial" panose="020B0604020202020204" pitchFamily="34" charset="0"/>
                <a:cs typeface="Arial" panose="020B0604020202020204" pitchFamily="34" charset="0"/>
              </a:rPr>
              <a:t>for a live online Q&amp;A Session:</a:t>
            </a:r>
          </a:p>
          <a:p>
            <a:pPr algn="ctr" eaLnBrk="1" hangingPunct="1">
              <a:lnSpc>
                <a:spcPts val="2200"/>
              </a:lnSpc>
              <a:buFont typeface="Arial" panose="020B0604020202020204" pitchFamily="34" charset="0"/>
              <a:buNone/>
            </a:pPr>
            <a:r>
              <a:rPr lang="en-US" altLang="en-US" sz="1800" b="1" dirty="0">
                <a:solidFill>
                  <a:prstClr val="black"/>
                </a:solidFill>
                <a:latin typeface="Arial" panose="020B0604020202020204" pitchFamily="34" charset="0"/>
                <a:cs typeface="Arial" panose="020B0604020202020204" pitchFamily="34" charset="0"/>
              </a:rPr>
              <a:t>	</a:t>
            </a:r>
            <a:r>
              <a:rPr lang="en-US" altLang="en-US" sz="1800" b="1" dirty="0" smtClean="0">
                <a:solidFill>
                  <a:prstClr val="black"/>
                </a:solidFill>
                <a:latin typeface="Arial" panose="020B0604020202020204" pitchFamily="34" charset="0"/>
                <a:cs typeface="Arial" panose="020B0604020202020204" pitchFamily="34" charset="0"/>
              </a:rPr>
              <a:t>2:00 </a:t>
            </a:r>
            <a:r>
              <a:rPr lang="en-US" altLang="en-US" sz="1800" b="1" dirty="0">
                <a:solidFill>
                  <a:prstClr val="black"/>
                </a:solidFill>
                <a:latin typeface="Arial" panose="020B0604020202020204" pitchFamily="34" charset="0"/>
                <a:cs typeface="Arial" panose="020B0604020202020204" pitchFamily="34" charset="0"/>
              </a:rPr>
              <a:t>p.m</a:t>
            </a:r>
            <a:r>
              <a:rPr lang="en-US" altLang="en-US" sz="1800" b="1" dirty="0" smtClean="0">
                <a:solidFill>
                  <a:prstClr val="black"/>
                </a:solidFill>
                <a:latin typeface="Arial" panose="020B0604020202020204" pitchFamily="34" charset="0"/>
                <a:cs typeface="Arial" panose="020B0604020202020204" pitchFamily="34" charset="0"/>
              </a:rPr>
              <a:t>. – 2:30 </a:t>
            </a:r>
            <a:r>
              <a:rPr lang="en-US" altLang="en-US" sz="1800" b="1" dirty="0">
                <a:solidFill>
                  <a:prstClr val="black"/>
                </a:solidFill>
                <a:latin typeface="Arial" panose="020B0604020202020204" pitchFamily="34" charset="0"/>
                <a:cs typeface="Arial" panose="020B0604020202020204" pitchFamily="34" charset="0"/>
              </a:rPr>
              <a:t>p.m. </a:t>
            </a:r>
            <a:r>
              <a:rPr lang="en-US" altLang="en-US" sz="1800" b="1" dirty="0" smtClean="0">
                <a:solidFill>
                  <a:prstClr val="black"/>
                </a:solidFill>
                <a:latin typeface="Arial" panose="020B0604020202020204" pitchFamily="34" charset="0"/>
                <a:cs typeface="Arial" panose="020B0604020202020204" pitchFamily="34" charset="0"/>
              </a:rPr>
              <a:t>EDT </a:t>
            </a:r>
            <a:endParaRPr lang="en-US" altLang="en-US" sz="1800" b="1" dirty="0">
              <a:solidFill>
                <a:prstClr val="black"/>
              </a:solidFill>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To post a question in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dirty="0">
                <a:solidFill>
                  <a:prstClr val="black"/>
                </a:solidFill>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pPr>
            <a:r>
              <a:rPr lang="en-US" altLang="en-US" sz="1800" dirty="0">
                <a:solidFill>
                  <a:prstClr val="black"/>
                </a:solidFill>
                <a:latin typeface="Arial" panose="020B0604020202020204" pitchFamily="34" charset="0"/>
                <a:cs typeface="Arial" panose="020B0604020202020204" pitchFamily="34" charset="0"/>
              </a:rPr>
              <a:t>If you are a Network member, log in to your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dirty="0">
                <a:solidFill>
                  <a:prstClr val="black"/>
                </a:solidFill>
                <a:latin typeface="Arial" panose="020B0604020202020204" pitchFamily="34" charset="0"/>
                <a:cs typeface="Arial" panose="020B0604020202020204" pitchFamily="34" charset="0"/>
              </a:rPr>
              <a:t> account. </a:t>
            </a:r>
          </a:p>
          <a:p>
            <a:pPr eaLnBrk="1" hangingPunct="1">
              <a:spcBef>
                <a:spcPts val="600"/>
              </a:spcBef>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on the home page.</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Live Online Q&amp;A for </a:t>
            </a:r>
            <a:r>
              <a:rPr lang="en-US" altLang="en-US" sz="1800" b="1" dirty="0" smtClean="0">
                <a:solidFill>
                  <a:srgbClr val="0070C0"/>
                </a:solidFill>
                <a:latin typeface="Arial" panose="020B0604020202020204" pitchFamily="34" charset="0"/>
                <a:cs typeface="Arial" panose="020B0604020202020204" pitchFamily="34" charset="0"/>
              </a:rPr>
              <a:t>5/3/18 </a:t>
            </a:r>
            <a:r>
              <a:rPr lang="en-US" altLang="en-US" sz="1800" b="1" dirty="0">
                <a:solidFill>
                  <a:srgbClr val="0070C0"/>
                </a:solidFill>
                <a:latin typeface="Arial" panose="020B0604020202020204" pitchFamily="34" charset="0"/>
                <a:cs typeface="Arial" panose="020B0604020202020204" pitchFamily="34" charset="0"/>
              </a:rPr>
              <a:t>Webinar</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Post to the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to post your question.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Enter your question and click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Save</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at the bottom of the page. </a:t>
            </a:r>
          </a:p>
        </p:txBody>
      </p:sp>
      <p:sp>
        <p:nvSpPr>
          <p:cNvPr id="10" name="Title 1"/>
          <p:cNvSpPr txBox="1">
            <a:spLocks/>
          </p:cNvSpPr>
          <p:nvPr/>
        </p:nvSpPr>
        <p:spPr>
          <a:xfrm>
            <a:off x="671513" y="442913"/>
            <a:ext cx="8229600" cy="1219200"/>
          </a:xfrm>
          <a:prstGeom prst="rect">
            <a:avLst/>
          </a:prstGeom>
        </p:spPr>
        <p:txBody>
          <a:bodyPr anchor="ctr">
            <a:normAutofit fontScale="25000" lnSpcReduction="20000"/>
          </a:bodyPr>
          <a:lstStyle/>
          <a:p>
            <a:pPr algn="ctr" fontAlgn="auto">
              <a:lnSpc>
                <a:spcPct val="120000"/>
              </a:lnSpc>
              <a:spcBef>
                <a:spcPts val="0"/>
              </a:spcBef>
              <a:spcAft>
                <a:spcPts val="0"/>
              </a:spcAft>
              <a:defRPr/>
            </a:pPr>
            <a:r>
              <a:rPr lang="en-US" sz="8500" b="1" dirty="0">
                <a:solidFill>
                  <a:srgbClr val="0070C0"/>
                </a:solidFill>
                <a:cs typeface="Arial" panose="020B0604020202020204" pitchFamily="34" charset="0"/>
              </a:rPr>
              <a:t>Question &amp; Answer Session on </a:t>
            </a:r>
          </a:p>
          <a:p>
            <a:pPr algn="ctr" fontAlgn="auto">
              <a:lnSpc>
                <a:spcPct val="120000"/>
              </a:lnSpc>
              <a:spcBef>
                <a:spcPts val="0"/>
              </a:spcBef>
              <a:spcAft>
                <a:spcPts val="0"/>
              </a:spcAft>
              <a:defRPr/>
            </a:pPr>
            <a:r>
              <a:rPr lang="en-US" sz="8500" b="1" dirty="0">
                <a:solidFill>
                  <a:srgbClr val="0070C0"/>
                </a:solidFill>
                <a:cs typeface="Arial" panose="020B0604020202020204" pitchFamily="34" charset="0"/>
              </a:rPr>
              <a:t>AsthmaCommunityNetwork.org Discussion Forum</a:t>
            </a:r>
            <a:r>
              <a:rPr lang="en-US" sz="8500" b="1" dirty="0">
                <a:solidFill>
                  <a:prstClr val="black"/>
                </a:solidFill>
                <a:cs typeface="Arial" panose="020B0604020202020204" pitchFamily="34" charset="0"/>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11" name="TextBox 10"/>
          <p:cNvSpPr txBox="1">
            <a:spLocks noChangeArrowheads="1"/>
          </p:cNvSpPr>
          <p:nvPr/>
        </p:nvSpPr>
        <p:spPr bwMode="auto">
          <a:xfrm>
            <a:off x="571500" y="3793207"/>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b="1" i="1" dirty="0">
                <a:solidFill>
                  <a:prstClr val="black"/>
                </a:solidFill>
                <a:cs typeface="Arial" pitchFamily="34" charset="0"/>
              </a:rPr>
              <a:t>Not 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122935878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solidFill>
                  <a:prstClr val="black"/>
                </a:solidFill>
                <a:latin typeface="Calibri"/>
              </a:rPr>
              <a:t> </a:t>
            </a:r>
          </a:p>
          <a:p>
            <a:pPr fontAlgn="auto">
              <a:spcBef>
                <a:spcPct val="20000"/>
              </a:spcBef>
              <a:spcAft>
                <a:spcPts val="0"/>
              </a:spcAft>
              <a:buFont typeface="Arial" pitchFamily="34" charset="0"/>
              <a:buNone/>
              <a:defRPr/>
            </a:pPr>
            <a:endParaRPr lang="en-US" dirty="0">
              <a:solidFill>
                <a:prstClr val="black">
                  <a:tint val="75000"/>
                </a:prstClr>
              </a:solidFill>
              <a:latin typeface="Calibri"/>
            </a:endParaRPr>
          </a:p>
        </p:txBody>
      </p:sp>
      <p:sp>
        <p:nvSpPr>
          <p:cNvPr id="10243" name="Subtitle 2"/>
          <p:cNvSpPr txBox="1">
            <a:spLocks/>
          </p:cNvSpPr>
          <p:nvPr/>
        </p:nvSpPr>
        <p:spPr bwMode="auto">
          <a:xfrm>
            <a:off x="228600" y="1509713"/>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Font typeface="Arial" panose="020B0604020202020204" pitchFamily="34" charset="0"/>
              <a:buNone/>
            </a:pPr>
            <a:r>
              <a:rPr lang="en-US" altLang="en-US" sz="1800" b="1" dirty="0">
                <a:solidFill>
                  <a:prstClr val="black"/>
                </a:solidFill>
                <a:latin typeface="Arial" panose="020B0604020202020204" pitchFamily="34" charset="0"/>
                <a:cs typeface="Arial" panose="020B0604020202020204" pitchFamily="34" charset="0"/>
              </a:rPr>
              <a:t>Immediately after the webinar, join us in the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b="1" dirty="0">
                <a:solidFill>
                  <a:srgbClr val="4F81BD"/>
                </a:solidFill>
                <a:latin typeface="Arial" panose="020B0604020202020204" pitchFamily="34" charset="0"/>
                <a:cs typeface="Arial" panose="020B0604020202020204" pitchFamily="34" charset="0"/>
              </a:rPr>
              <a:t> </a:t>
            </a:r>
            <a:r>
              <a:rPr lang="en-US" altLang="en-US" sz="1800" b="1" dirty="0">
                <a:solidFill>
                  <a:srgbClr val="0070C0"/>
                </a:solidFill>
                <a:latin typeface="Arial" panose="020B0604020202020204" pitchFamily="34" charset="0"/>
                <a:cs typeface="Arial" panose="020B0604020202020204" pitchFamily="34" charset="0"/>
              </a:rPr>
              <a:t>Discussion Forum </a:t>
            </a:r>
            <a:r>
              <a:rPr lang="en-US" altLang="en-US" sz="1800" b="1" dirty="0">
                <a:solidFill>
                  <a:prstClr val="black"/>
                </a:solidFill>
                <a:latin typeface="Arial" panose="020B0604020202020204" pitchFamily="34" charset="0"/>
                <a:cs typeface="Arial" panose="020B0604020202020204" pitchFamily="34" charset="0"/>
              </a:rPr>
              <a:t>for a live online Q&amp;A Session:</a:t>
            </a:r>
          </a:p>
          <a:p>
            <a:pPr algn="ctr" eaLnBrk="1" hangingPunct="1">
              <a:lnSpc>
                <a:spcPts val="2200"/>
              </a:lnSpc>
              <a:buFont typeface="Arial" panose="020B0604020202020204" pitchFamily="34" charset="0"/>
              <a:buNone/>
            </a:pPr>
            <a:r>
              <a:rPr lang="en-US" altLang="en-US" sz="1800" b="1" dirty="0">
                <a:solidFill>
                  <a:prstClr val="black"/>
                </a:solidFill>
                <a:latin typeface="Arial" panose="020B0604020202020204" pitchFamily="34" charset="0"/>
                <a:cs typeface="Arial" panose="020B0604020202020204" pitchFamily="34" charset="0"/>
              </a:rPr>
              <a:t>	</a:t>
            </a:r>
            <a:r>
              <a:rPr lang="en-US" altLang="en-US" sz="1800" b="1" dirty="0" smtClean="0">
                <a:solidFill>
                  <a:prstClr val="black"/>
                </a:solidFill>
                <a:latin typeface="Arial" panose="020B0604020202020204" pitchFamily="34" charset="0"/>
                <a:cs typeface="Arial" panose="020B0604020202020204" pitchFamily="34" charset="0"/>
              </a:rPr>
              <a:t>2:00 </a:t>
            </a:r>
            <a:r>
              <a:rPr lang="en-US" altLang="en-US" sz="1800" b="1" dirty="0">
                <a:solidFill>
                  <a:prstClr val="black"/>
                </a:solidFill>
                <a:latin typeface="Arial" panose="020B0604020202020204" pitchFamily="34" charset="0"/>
                <a:cs typeface="Arial" panose="020B0604020202020204" pitchFamily="34" charset="0"/>
              </a:rPr>
              <a:t>p.m</a:t>
            </a:r>
            <a:r>
              <a:rPr lang="en-US" altLang="en-US" sz="1800" b="1" dirty="0" smtClean="0">
                <a:solidFill>
                  <a:prstClr val="black"/>
                </a:solidFill>
                <a:latin typeface="Arial" panose="020B0604020202020204" pitchFamily="34" charset="0"/>
                <a:cs typeface="Arial" panose="020B0604020202020204" pitchFamily="34" charset="0"/>
              </a:rPr>
              <a:t>. – 2:30 </a:t>
            </a:r>
            <a:r>
              <a:rPr lang="en-US" altLang="en-US" sz="1800" b="1" dirty="0">
                <a:solidFill>
                  <a:prstClr val="black"/>
                </a:solidFill>
                <a:latin typeface="Arial" panose="020B0604020202020204" pitchFamily="34" charset="0"/>
                <a:cs typeface="Arial" panose="020B0604020202020204" pitchFamily="34" charset="0"/>
              </a:rPr>
              <a:t>p.m. </a:t>
            </a:r>
            <a:r>
              <a:rPr lang="en-US" altLang="en-US" sz="1800" b="1" dirty="0" smtClean="0">
                <a:solidFill>
                  <a:prstClr val="black"/>
                </a:solidFill>
                <a:latin typeface="Arial" panose="020B0604020202020204" pitchFamily="34" charset="0"/>
                <a:cs typeface="Arial" panose="020B0604020202020204" pitchFamily="34" charset="0"/>
              </a:rPr>
              <a:t>EDT </a:t>
            </a:r>
            <a:endParaRPr lang="en-US" altLang="en-US" sz="1800" b="1" dirty="0">
              <a:solidFill>
                <a:prstClr val="black"/>
              </a:solidFill>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To post a question in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dirty="0">
                <a:solidFill>
                  <a:prstClr val="black"/>
                </a:solidFill>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pPr>
            <a:r>
              <a:rPr lang="en-US" altLang="en-US" sz="1800" dirty="0">
                <a:solidFill>
                  <a:prstClr val="black"/>
                </a:solidFill>
                <a:latin typeface="Arial" panose="020B0604020202020204" pitchFamily="34" charset="0"/>
                <a:cs typeface="Arial" panose="020B0604020202020204" pitchFamily="34" charset="0"/>
              </a:rPr>
              <a:t>If you are a Network member, log in to your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dirty="0">
                <a:solidFill>
                  <a:prstClr val="black"/>
                </a:solidFill>
                <a:latin typeface="Arial" panose="020B0604020202020204" pitchFamily="34" charset="0"/>
                <a:cs typeface="Arial" panose="020B0604020202020204" pitchFamily="34" charset="0"/>
              </a:rPr>
              <a:t> account. </a:t>
            </a:r>
          </a:p>
          <a:p>
            <a:pPr eaLnBrk="1" hangingPunct="1">
              <a:spcBef>
                <a:spcPts val="600"/>
              </a:spcBef>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endParaRPr lang="en-US" altLang="en-US" sz="1800" dirty="0">
              <a:solidFill>
                <a:prstClr val="black"/>
              </a:solidFill>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on the home page.</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Live Online Q&amp;A for </a:t>
            </a:r>
            <a:r>
              <a:rPr lang="en-US" altLang="en-US" sz="1800" b="1" dirty="0" smtClean="0">
                <a:solidFill>
                  <a:srgbClr val="0070C0"/>
                </a:solidFill>
                <a:latin typeface="Arial" panose="020B0604020202020204" pitchFamily="34" charset="0"/>
                <a:cs typeface="Arial" panose="020B0604020202020204" pitchFamily="34" charset="0"/>
              </a:rPr>
              <a:t>5/3/18 </a:t>
            </a:r>
            <a:r>
              <a:rPr lang="en-US" altLang="en-US" sz="1800" b="1" dirty="0">
                <a:solidFill>
                  <a:srgbClr val="0070C0"/>
                </a:solidFill>
                <a:latin typeface="Arial" panose="020B0604020202020204" pitchFamily="34" charset="0"/>
                <a:cs typeface="Arial" panose="020B0604020202020204" pitchFamily="34" charset="0"/>
              </a:rPr>
              <a:t>Webinar</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Click on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Post to the Forum</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link to post your question. </a:t>
            </a:r>
          </a:p>
          <a:p>
            <a:pPr eaLnBrk="1" hangingPunct="1">
              <a:lnSpc>
                <a:spcPts val="2000"/>
              </a:lnSpc>
              <a:spcBef>
                <a:spcPts val="600"/>
              </a:spcBef>
              <a:buFont typeface="Arial" panose="020B0604020202020204" pitchFamily="34" charset="0"/>
              <a:buAutoNum type="arabicPeriod" startAt="2"/>
            </a:pPr>
            <a:r>
              <a:rPr lang="en-US" altLang="en-US" sz="1800" dirty="0">
                <a:solidFill>
                  <a:prstClr val="black"/>
                </a:solidFill>
                <a:latin typeface="Arial" panose="020B0604020202020204" pitchFamily="34" charset="0"/>
                <a:cs typeface="Arial" panose="020B0604020202020204" pitchFamily="34" charset="0"/>
              </a:rPr>
              <a:t>Enter your question and click the </a:t>
            </a:r>
            <a:r>
              <a:rPr lang="en-US" altLang="en-US" sz="1800" b="1" dirty="0">
                <a:solidFill>
                  <a:prstClr val="black"/>
                </a:solidFill>
                <a:latin typeface="Arial" panose="020B0604020202020204" pitchFamily="34" charset="0"/>
                <a:cs typeface="Arial" panose="020B0604020202020204" pitchFamily="34" charset="0"/>
              </a:rPr>
              <a:t>“</a:t>
            </a:r>
            <a:r>
              <a:rPr lang="en-US" altLang="en-US" sz="1800" b="1" dirty="0">
                <a:solidFill>
                  <a:srgbClr val="0070C0"/>
                </a:solidFill>
                <a:latin typeface="Arial" panose="020B0604020202020204" pitchFamily="34" charset="0"/>
                <a:cs typeface="Arial" panose="020B0604020202020204" pitchFamily="34" charset="0"/>
              </a:rPr>
              <a:t>Save</a:t>
            </a:r>
            <a:r>
              <a:rPr lang="en-US" altLang="en-US" sz="1800" b="1" dirty="0">
                <a:solidFill>
                  <a:prstClr val="black"/>
                </a:solidFill>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button at the bottom of the page. </a:t>
            </a:r>
          </a:p>
        </p:txBody>
      </p:sp>
      <p:sp>
        <p:nvSpPr>
          <p:cNvPr id="10" name="Title 1"/>
          <p:cNvSpPr txBox="1">
            <a:spLocks/>
          </p:cNvSpPr>
          <p:nvPr/>
        </p:nvSpPr>
        <p:spPr>
          <a:xfrm>
            <a:off x="671513" y="442913"/>
            <a:ext cx="8229600" cy="1219200"/>
          </a:xfrm>
          <a:prstGeom prst="rect">
            <a:avLst/>
          </a:prstGeom>
        </p:spPr>
        <p:txBody>
          <a:bodyPr anchor="ctr">
            <a:normAutofit fontScale="25000" lnSpcReduction="20000"/>
          </a:bodyPr>
          <a:lstStyle/>
          <a:p>
            <a:pPr algn="ctr" fontAlgn="auto">
              <a:lnSpc>
                <a:spcPct val="120000"/>
              </a:lnSpc>
              <a:spcBef>
                <a:spcPts val="0"/>
              </a:spcBef>
              <a:spcAft>
                <a:spcPts val="0"/>
              </a:spcAft>
              <a:defRPr/>
            </a:pPr>
            <a:r>
              <a:rPr lang="en-US" sz="9600" b="1" dirty="0">
                <a:solidFill>
                  <a:srgbClr val="0070C0"/>
                </a:solidFill>
                <a:cs typeface="Arial" panose="020B0604020202020204" pitchFamily="34" charset="0"/>
              </a:rPr>
              <a:t>Question &amp; Answer Session on </a:t>
            </a:r>
          </a:p>
          <a:p>
            <a:pPr algn="ctr" fontAlgn="auto">
              <a:lnSpc>
                <a:spcPct val="120000"/>
              </a:lnSpc>
              <a:spcBef>
                <a:spcPts val="0"/>
              </a:spcBef>
              <a:spcAft>
                <a:spcPts val="0"/>
              </a:spcAft>
              <a:defRPr/>
            </a:pPr>
            <a:r>
              <a:rPr lang="en-US" sz="9600" b="1" dirty="0">
                <a:solidFill>
                  <a:srgbClr val="0070C0"/>
                </a:solidFill>
                <a:cs typeface="Arial" panose="020B0604020202020204" pitchFamily="34" charset="0"/>
              </a:rPr>
              <a:t>AsthmaCommunityNetwork.org Discussion Forum</a:t>
            </a:r>
            <a:r>
              <a:rPr lang="en-US" sz="9600" b="1" dirty="0">
                <a:solidFill>
                  <a:prstClr val="black"/>
                </a:solidFill>
                <a:cs typeface="Arial" panose="020B0604020202020204" pitchFamily="34" charset="0"/>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11" name="TextBox 10"/>
          <p:cNvSpPr txBox="1">
            <a:spLocks noChangeArrowheads="1"/>
          </p:cNvSpPr>
          <p:nvPr/>
        </p:nvSpPr>
        <p:spPr bwMode="auto">
          <a:xfrm>
            <a:off x="571500" y="3793207"/>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b="1" i="1" dirty="0">
                <a:solidFill>
                  <a:prstClr val="black"/>
                </a:solidFill>
                <a:cs typeface="Arial" pitchFamily="34" charset="0"/>
              </a:rPr>
              <a:t>Not 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38275488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ltLang="en-US" sz="3600" b="1" dirty="0">
                <a:solidFill>
                  <a:srgbClr val="0070C0"/>
                </a:solidFill>
                <a:latin typeface="Arial" panose="020B0604020202020204" pitchFamily="34" charset="0"/>
                <a:cs typeface="Arial" panose="020B0604020202020204" pitchFamily="34" charset="0"/>
              </a:rPr>
              <a:t>Learning Objectives</a:t>
            </a:r>
            <a:endParaRPr lang="en-US" sz="3600" dirty="0"/>
          </a:p>
        </p:txBody>
      </p:sp>
      <p:sp>
        <p:nvSpPr>
          <p:cNvPr id="3" name="Content Placeholder 2"/>
          <p:cNvSpPr>
            <a:spLocks noGrp="1"/>
          </p:cNvSpPr>
          <p:nvPr>
            <p:ph idx="1"/>
          </p:nvPr>
        </p:nvSpPr>
        <p:spPr/>
        <p:txBody>
          <a:bodyPr/>
          <a:lstStyle/>
          <a:p>
            <a:pPr marL="0" indent="0">
              <a:buNone/>
            </a:pPr>
            <a:r>
              <a:rPr lang="en-US" sz="2800" b="1" dirty="0" smtClean="0">
                <a:latin typeface="Arial" panose="020B0604020202020204" pitchFamily="34" charset="0"/>
                <a:cs typeface="Arial" panose="020B0604020202020204" pitchFamily="34" charset="0"/>
              </a:rPr>
              <a:t>Attendees will learn </a:t>
            </a:r>
            <a:r>
              <a:rPr lang="en-US" sz="2800" b="1" dirty="0">
                <a:latin typeface="Arial" panose="020B0604020202020204" pitchFamily="34" charset="0"/>
                <a:cs typeface="Arial" panose="020B0604020202020204" pitchFamily="34" charset="0"/>
              </a:rPr>
              <a:t>about—</a:t>
            </a:r>
          </a:p>
          <a:p>
            <a:pPr lvl="0"/>
            <a:r>
              <a:rPr lang="en-US" sz="3000" dirty="0">
                <a:latin typeface="Arial" panose="020B0604020202020204" pitchFamily="34" charset="0"/>
                <a:cs typeface="Arial" panose="020B0604020202020204" pitchFamily="34" charset="0"/>
              </a:rPr>
              <a:t>The current state of reimbursement </a:t>
            </a:r>
            <a:r>
              <a:rPr lang="en-US" sz="3000" dirty="0" smtClean="0">
                <a:latin typeface="Arial" panose="020B0604020202020204" pitchFamily="34" charset="0"/>
                <a:cs typeface="Arial" panose="020B0604020202020204" pitchFamily="34" charset="0"/>
              </a:rPr>
              <a:t>nationally.</a:t>
            </a:r>
            <a:endParaRPr lang="en-US" sz="30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The diverse pathways to reimbursement through </a:t>
            </a:r>
            <a:r>
              <a:rPr lang="en-US" sz="3000" dirty="0" smtClean="0">
                <a:latin typeface="Arial" panose="020B0604020202020204" pitchFamily="34" charset="0"/>
                <a:cs typeface="Arial" panose="020B0604020202020204" pitchFamily="34" charset="0"/>
              </a:rPr>
              <a:t>Medicaid.</a:t>
            </a:r>
            <a:endParaRPr lang="en-US" sz="30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How local programs can begin or continue their journeys toward sustainable </a:t>
            </a:r>
            <a:r>
              <a:rPr lang="en-US" sz="3000" dirty="0" smtClean="0">
                <a:latin typeface="Arial" panose="020B0604020202020204" pitchFamily="34" charset="0"/>
                <a:cs typeface="Arial" panose="020B0604020202020204" pitchFamily="34" charset="0"/>
              </a:rPr>
              <a:t>financing, </a:t>
            </a:r>
            <a:r>
              <a:rPr lang="en-US" sz="3000" dirty="0">
                <a:latin typeface="Arial" panose="020B0604020202020204" pitchFamily="34" charset="0"/>
                <a:cs typeface="Arial" panose="020B0604020202020204" pitchFamily="34" charset="0"/>
              </a:rPr>
              <a:t>and resources to </a:t>
            </a:r>
            <a:r>
              <a:rPr lang="en-US" sz="3000" dirty="0" smtClean="0">
                <a:latin typeface="Arial" panose="020B0604020202020204" pitchFamily="34" charset="0"/>
                <a:cs typeface="Arial" panose="020B0604020202020204" pitchFamily="34" charset="0"/>
              </a:rPr>
              <a:t>help along the way.</a:t>
            </a:r>
            <a:endParaRPr lang="en-US" sz="30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9024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72" y="1917915"/>
            <a:ext cx="3425126" cy="3917197"/>
          </a:xfrm>
        </p:spPr>
        <p:txBody>
          <a:bodyPr/>
          <a:lstStyle/>
          <a:p>
            <a:r>
              <a:rPr lang="en-US" sz="2400" dirty="0" smtClean="0">
                <a:latin typeface="Arial" panose="020B0604020202020204" pitchFamily="34" charset="0"/>
                <a:cs typeface="Arial" panose="020B0604020202020204" pitchFamily="34" charset="0"/>
              </a:rPr>
              <a:t>Background on Asthma Reimbursement</a:t>
            </a:r>
          </a:p>
          <a:p>
            <a:r>
              <a:rPr lang="en-US" sz="2400" dirty="0" smtClean="0">
                <a:latin typeface="Arial" panose="020B0604020202020204" pitchFamily="34" charset="0"/>
                <a:cs typeface="Arial" panose="020B0604020202020204" pitchFamily="34" charset="0"/>
              </a:rPr>
              <a:t>Hear from Leaders About Pathways They Have Pursued</a:t>
            </a:r>
          </a:p>
          <a:p>
            <a:pPr lvl="1"/>
            <a:r>
              <a:rPr lang="en-US" sz="1800" dirty="0" smtClean="0">
                <a:latin typeface="Arial" panose="020B0604020202020204" pitchFamily="34" charset="0"/>
                <a:cs typeface="Arial" panose="020B0604020202020204" pitchFamily="34" charset="0"/>
              </a:rPr>
              <a:t>Rhode Island – EPSDT </a:t>
            </a:r>
          </a:p>
          <a:p>
            <a:pPr lvl="1"/>
            <a:r>
              <a:rPr lang="en-US" sz="1800" dirty="0" smtClean="0">
                <a:latin typeface="Arial" panose="020B0604020202020204" pitchFamily="34" charset="0"/>
                <a:cs typeface="Arial" panose="020B0604020202020204" pitchFamily="34" charset="0"/>
              </a:rPr>
              <a:t>Missouri – SPA </a:t>
            </a:r>
          </a:p>
          <a:p>
            <a:pPr lvl="1"/>
            <a:r>
              <a:rPr lang="en-US" sz="1800" dirty="0" smtClean="0">
                <a:latin typeface="Arial" panose="020B0604020202020204" pitchFamily="34" charset="0"/>
                <a:cs typeface="Arial" panose="020B0604020202020204" pitchFamily="34" charset="0"/>
              </a:rPr>
              <a:t>Maryland – CHIP </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587" y="2303868"/>
            <a:ext cx="5514255" cy="3531244"/>
          </a:xfrm>
          <a:prstGeom prst="rect">
            <a:avLst/>
          </a:prstGeom>
        </p:spPr>
      </p:pic>
      <p:sp>
        <p:nvSpPr>
          <p:cNvPr id="6" name="Title 1"/>
          <p:cNvSpPr txBox="1">
            <a:spLocks/>
          </p:cNvSpPr>
          <p:nvPr/>
        </p:nvSpPr>
        <p:spPr bwMode="auto">
          <a:xfrm>
            <a:off x="1232114" y="591960"/>
            <a:ext cx="678825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b="1" dirty="0" smtClean="0">
                <a:solidFill>
                  <a:srgbClr val="0070C0"/>
                </a:solidFill>
                <a:latin typeface="Arial" panose="020B0604020202020204" pitchFamily="34" charset="0"/>
                <a:cs typeface="Arial" panose="020B0604020202020204" pitchFamily="34" charset="0"/>
              </a:rPr>
              <a:t>How We Will Guide Today’s Conversation </a:t>
            </a:r>
            <a:endParaRPr lang="en-US" sz="3200" dirty="0"/>
          </a:p>
        </p:txBody>
      </p:sp>
    </p:spTree>
    <p:extLst>
      <p:ext uri="{BB962C8B-B14F-4D97-AF65-F5344CB8AC3E}">
        <p14:creationId xmlns:p14="http://schemas.microsoft.com/office/powerpoint/2010/main" val="602548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2016126"/>
            <a:ext cx="8267700" cy="2381250"/>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pPr fontAlgn="auto">
              <a:spcAft>
                <a:spcPts val="0"/>
              </a:spcAft>
            </a:pPr>
            <a:r>
              <a:rPr lang="en-US" dirty="0"/>
              <a:t>Rhode Island’s </a:t>
            </a:r>
            <a:r>
              <a:rPr lang="en-US" dirty="0" smtClean="0"/>
              <a:t>Story—</a:t>
            </a:r>
            <a:endParaRPr lang="en-US" dirty="0"/>
          </a:p>
          <a:p>
            <a:pPr fontAlgn="auto">
              <a:spcAft>
                <a:spcPts val="0"/>
              </a:spcAft>
            </a:pPr>
            <a:r>
              <a:rPr lang="en-US" dirty="0"/>
              <a:t>HARP: Home Asthma Response Program</a:t>
            </a:r>
          </a:p>
        </p:txBody>
      </p:sp>
      <p:sp>
        <p:nvSpPr>
          <p:cNvPr id="5" name="TextBox 4"/>
          <p:cNvSpPr txBox="1"/>
          <p:nvPr/>
        </p:nvSpPr>
        <p:spPr>
          <a:xfrm>
            <a:off x="495300" y="4799368"/>
            <a:ext cx="8114008" cy="1569660"/>
          </a:xfrm>
          <a:prstGeom prst="rect">
            <a:avLst/>
          </a:prstGeom>
          <a:noFill/>
        </p:spPr>
        <p:txBody>
          <a:bodyPr wrap="square" rtlCol="0">
            <a:spAutoFit/>
          </a:bodyPr>
          <a:lstStyle/>
          <a:p>
            <a:pPr fontAlgn="auto">
              <a:spcBef>
                <a:spcPts val="0"/>
              </a:spcBef>
              <a:spcAft>
                <a:spcPts val="0"/>
              </a:spcAft>
            </a:pPr>
            <a:r>
              <a:rPr lang="en-US" sz="2400" b="1" dirty="0"/>
              <a:t>Julian Rodríguez-</a:t>
            </a:r>
            <a:r>
              <a:rPr lang="en-US" sz="2400" b="1" dirty="0" err="1"/>
              <a:t>Drix</a:t>
            </a:r>
            <a:r>
              <a:rPr lang="en-US" sz="2400" b="1" dirty="0"/>
              <a:t>, Asthma Program Manager</a:t>
            </a:r>
          </a:p>
          <a:p>
            <a:pPr fontAlgn="auto">
              <a:spcBef>
                <a:spcPts val="0"/>
              </a:spcBef>
              <a:spcAft>
                <a:spcPts val="0"/>
              </a:spcAft>
            </a:pPr>
            <a:r>
              <a:rPr lang="en-US" sz="2400" b="1" spc="-100" dirty="0" smtClean="0">
                <a:solidFill>
                  <a:prstClr val="black"/>
                </a:solidFill>
                <a:cs typeface="Arial" panose="020B0604020202020204" pitchFamily="34" charset="0"/>
              </a:rPr>
              <a:t>May </a:t>
            </a:r>
            <a:r>
              <a:rPr lang="en-US" sz="2400" b="1" spc="-100" dirty="0">
                <a:solidFill>
                  <a:prstClr val="black"/>
                </a:solidFill>
                <a:cs typeface="Arial" panose="020B0604020202020204" pitchFamily="34" charset="0"/>
              </a:rPr>
              <a:t>3, 2018</a:t>
            </a:r>
          </a:p>
          <a:p>
            <a:pPr fontAlgn="auto">
              <a:spcBef>
                <a:spcPts val="0"/>
              </a:spcBef>
              <a:spcAft>
                <a:spcPts val="0"/>
              </a:spcAft>
            </a:pPr>
            <a:r>
              <a:rPr lang="en-US" sz="2400" b="1" spc="-100" dirty="0">
                <a:solidFill>
                  <a:prstClr val="black"/>
                </a:solidFill>
                <a:cs typeface="Arial" panose="020B0604020202020204" pitchFamily="34" charset="0"/>
              </a:rPr>
              <a:t>Exploring Pathways to Reimbursement for In-Home Asthma </a:t>
            </a:r>
            <a:r>
              <a:rPr lang="en-US" sz="2400" b="1" spc="-100" dirty="0" smtClean="0">
                <a:solidFill>
                  <a:prstClr val="black"/>
                </a:solidFill>
                <a:cs typeface="Arial" panose="020B0604020202020204" pitchFamily="34" charset="0"/>
              </a:rPr>
              <a:t>Interventions</a:t>
            </a:r>
          </a:p>
        </p:txBody>
      </p:sp>
      <p:sp>
        <p:nvSpPr>
          <p:cNvPr id="6" name="Rectangle 5"/>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244" y="101665"/>
            <a:ext cx="939669" cy="939669"/>
          </a:xfrm>
          <a:prstGeom prst="rect">
            <a:avLst/>
          </a:prstGeom>
        </p:spPr>
      </p:pic>
      <p:pic>
        <p:nvPicPr>
          <p:cNvPr id="8" name="Picture 7">
            <a:extLst>
              <a:ext uri="{FF2B5EF4-FFF2-40B4-BE49-F238E27FC236}">
                <a16:creationId xmlns:a16="http://schemas.microsoft.com/office/drawing/2014/main" id="{F62296BA-68B3-4B20-81E8-2B4DE217C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018" y="72735"/>
            <a:ext cx="997527" cy="997527"/>
          </a:xfrm>
          <a:prstGeom prst="rect">
            <a:avLst/>
          </a:prstGeom>
        </p:spPr>
      </p:pic>
    </p:spTree>
    <p:extLst>
      <p:ext uri="{BB962C8B-B14F-4D97-AF65-F5344CB8AC3E}">
        <p14:creationId xmlns:p14="http://schemas.microsoft.com/office/powerpoint/2010/main" val="141100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432374" y="1162049"/>
            <a:ext cx="4711172" cy="5514975"/>
          </a:xfrm>
          <a:prstGeom prst="rect">
            <a:avLst/>
          </a:prstGeom>
        </p:spPr>
      </p:pic>
      <p:pic>
        <p:nvPicPr>
          <p:cNvPr id="10" name="Picture 9"/>
          <p:cNvPicPr>
            <a:picLocks noChangeAspect="1"/>
          </p:cNvPicPr>
          <p:nvPr/>
        </p:nvPicPr>
        <p:blipFill>
          <a:blip r:embed="rId3"/>
          <a:stretch>
            <a:fillRect/>
          </a:stretch>
        </p:blipFill>
        <p:spPr>
          <a:xfrm>
            <a:off x="44260" y="1143000"/>
            <a:ext cx="4381500" cy="5534025"/>
          </a:xfrm>
          <a:prstGeom prst="rect">
            <a:avLst/>
          </a:prstGeom>
        </p:spPr>
      </p:pic>
      <p:sp>
        <p:nvSpPr>
          <p:cNvPr id="4" name="Rectangle 3"/>
          <p:cNvSpPr/>
          <p:nvPr/>
        </p:nvSpPr>
        <p:spPr>
          <a:xfrm>
            <a:off x="-454" y="1270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TextBox 8"/>
          <p:cNvSpPr txBox="1"/>
          <p:nvPr/>
        </p:nvSpPr>
        <p:spPr>
          <a:xfrm>
            <a:off x="-25400" y="6565900"/>
            <a:ext cx="8636000" cy="307777"/>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panose="020F0502020204030204"/>
                <a:hlinkClick r:id="rId4"/>
              </a:rPr>
              <a:t>www.health.ri.gov/publications/databooks/2014AsthmaClaims.pdf</a:t>
            </a:r>
            <a:r>
              <a:rPr lang="en-US" sz="1400" dirty="0" smtClean="0">
                <a:solidFill>
                  <a:prstClr val="black"/>
                </a:solidFill>
                <a:latin typeface="Calibri" panose="020F0502020204030204"/>
              </a:rPr>
              <a:t>  </a:t>
            </a:r>
            <a:endParaRPr lang="en-US" sz="1400" dirty="0">
              <a:solidFill>
                <a:prstClr val="black"/>
              </a:solidFill>
              <a:latin typeface="Calibri" panose="020F0502020204030204"/>
            </a:endParaRPr>
          </a:p>
        </p:txBody>
      </p:sp>
      <p:sp>
        <p:nvSpPr>
          <p:cNvPr id="6" name="TextBox 5"/>
          <p:cNvSpPr txBox="1"/>
          <p:nvPr/>
        </p:nvSpPr>
        <p:spPr>
          <a:xfrm>
            <a:off x="495300" y="265829"/>
            <a:ext cx="7505312" cy="646331"/>
          </a:xfrm>
          <a:prstGeom prst="rect">
            <a:avLst/>
          </a:prstGeom>
          <a:noFill/>
        </p:spPr>
        <p:txBody>
          <a:bodyPr wrap="square" rtlCol="0" anchor="ctr">
            <a:spAutoFit/>
          </a:bodyPr>
          <a:lstStyle/>
          <a:p>
            <a:pPr fontAlgn="auto">
              <a:spcBef>
                <a:spcPts val="0"/>
              </a:spcBef>
              <a:spcAft>
                <a:spcPts val="0"/>
              </a:spcAft>
            </a:pPr>
            <a:r>
              <a:rPr lang="en-US" sz="3600" dirty="0">
                <a:solidFill>
                  <a:prstClr val="white"/>
                </a:solidFill>
                <a:latin typeface="Georgia" panose="02040502050405020303" pitchFamily="18" charset="0"/>
              </a:rPr>
              <a:t>Asthma, </a:t>
            </a:r>
            <a:r>
              <a:rPr lang="en-US" sz="3600" dirty="0" smtClean="0">
                <a:solidFill>
                  <a:prstClr val="white"/>
                </a:solidFill>
                <a:latin typeface="Georgia" panose="02040502050405020303" pitchFamily="18" charset="0"/>
              </a:rPr>
              <a:t>Poverty </a:t>
            </a:r>
            <a:r>
              <a:rPr lang="en-US" sz="3600" dirty="0">
                <a:solidFill>
                  <a:prstClr val="white"/>
                </a:solidFill>
                <a:latin typeface="Georgia" panose="02040502050405020303" pitchFamily="18" charset="0"/>
              </a:rPr>
              <a:t>and Housing in RI</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Tree>
    <p:extLst>
      <p:ext uri="{BB962C8B-B14F-4D97-AF65-F5344CB8AC3E}">
        <p14:creationId xmlns:p14="http://schemas.microsoft.com/office/powerpoint/2010/main" val="254334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6" name="TextBox 5"/>
          <p:cNvSpPr txBox="1"/>
          <p:nvPr/>
        </p:nvSpPr>
        <p:spPr>
          <a:xfrm>
            <a:off x="495300" y="265829"/>
            <a:ext cx="7505312" cy="646331"/>
          </a:xfrm>
          <a:prstGeom prst="rect">
            <a:avLst/>
          </a:prstGeom>
          <a:noFill/>
        </p:spPr>
        <p:txBody>
          <a:bodyPr wrap="square" rtlCol="0" anchor="ctr">
            <a:spAutoFit/>
          </a:bodyPr>
          <a:lstStyle/>
          <a:p>
            <a:pPr fontAlgn="auto">
              <a:spcBef>
                <a:spcPts val="0"/>
              </a:spcBef>
              <a:spcAft>
                <a:spcPts val="0"/>
              </a:spcAft>
            </a:pPr>
            <a:r>
              <a:rPr lang="en-US" sz="3600" dirty="0">
                <a:solidFill>
                  <a:prstClr val="white"/>
                </a:solidFill>
                <a:latin typeface="Georgia" panose="02040502050405020303" pitchFamily="18" charset="0"/>
              </a:rPr>
              <a:t>Rhode Island’s Asthma Intervention</a:t>
            </a:r>
          </a:p>
        </p:txBody>
      </p:sp>
      <p:pic>
        <p:nvPicPr>
          <p:cNvPr id="2" name="Picture 1"/>
          <p:cNvPicPr>
            <a:picLocks noChangeAspect="1"/>
          </p:cNvPicPr>
          <p:nvPr/>
        </p:nvPicPr>
        <p:blipFill>
          <a:blip r:embed="rId3"/>
          <a:stretch>
            <a:fillRect/>
          </a:stretch>
        </p:blipFill>
        <p:spPr>
          <a:xfrm>
            <a:off x="0" y="1142998"/>
            <a:ext cx="9144000" cy="3700677"/>
          </a:xfrm>
          <a:prstGeom prst="rect">
            <a:avLst/>
          </a:prstGeom>
        </p:spPr>
      </p:pic>
      <p:sp>
        <p:nvSpPr>
          <p:cNvPr id="3" name="Rectangle 2"/>
          <p:cNvSpPr/>
          <p:nvPr/>
        </p:nvSpPr>
        <p:spPr>
          <a:xfrm>
            <a:off x="187037" y="5214164"/>
            <a:ext cx="8738755" cy="1323439"/>
          </a:xfrm>
          <a:prstGeom prst="rect">
            <a:avLst/>
          </a:prstGeom>
        </p:spPr>
        <p:txBody>
          <a:bodyPr wrap="square">
            <a:spAutoFit/>
          </a:bodyPr>
          <a:lstStyle/>
          <a:p>
            <a:pPr fontAlgn="auto">
              <a:spcBef>
                <a:spcPts val="0"/>
              </a:spcBef>
              <a:spcAft>
                <a:spcPts val="1200"/>
              </a:spcAft>
            </a:pPr>
            <a:r>
              <a:rPr lang="en-US" sz="2000" dirty="0">
                <a:solidFill>
                  <a:prstClr val="black"/>
                </a:solidFill>
                <a:cs typeface="Arial" panose="020B0604020202020204" pitchFamily="34" charset="0"/>
              </a:rPr>
              <a:t>Launched in 2011 in partnership with RI’s Hasbro Children’s Hospital and Saint Joseph’s Health Center, HARP is a well-established intervention with strong partnerships and well-defined roles and responsibilities, curriculum, service delivery infrastructure, eligibility </a:t>
            </a:r>
            <a:r>
              <a:rPr lang="en-US" sz="2000" dirty="0" smtClean="0">
                <a:solidFill>
                  <a:prstClr val="black"/>
                </a:solidFill>
                <a:cs typeface="Arial" panose="020B0604020202020204" pitchFamily="34" charset="0"/>
              </a:rPr>
              <a:t>criteria, </a:t>
            </a:r>
            <a:r>
              <a:rPr lang="en-US" sz="2000" dirty="0">
                <a:solidFill>
                  <a:prstClr val="black"/>
                </a:solidFill>
                <a:cs typeface="Arial" panose="020B0604020202020204" pitchFamily="34" charset="0"/>
              </a:rPr>
              <a:t>and evaluation framework.</a:t>
            </a:r>
          </a:p>
        </p:txBody>
      </p:sp>
    </p:spTree>
    <p:extLst>
      <p:ext uri="{BB962C8B-B14F-4D97-AF65-F5344CB8AC3E}">
        <p14:creationId xmlns:p14="http://schemas.microsoft.com/office/powerpoint/2010/main" val="2411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EF7B65-FFC2-4F0B-AF1A-7F6668A08E8C}"/>
              </a:ext>
            </a:extLst>
          </p:cNvPr>
          <p:cNvPicPr>
            <a:picLocks noChangeAspect="1"/>
          </p:cNvPicPr>
          <p:nvPr/>
        </p:nvPicPr>
        <p:blipFill rotWithShape="1">
          <a:blip r:embed="rId2">
            <a:extLst>
              <a:ext uri="{28A0092B-C50C-407E-A947-70E740481C1C}">
                <a14:useLocalDpi xmlns:a14="http://schemas.microsoft.com/office/drawing/2010/main" val="0"/>
              </a:ext>
            </a:extLst>
          </a:blip>
          <a:srcRect l="5660" t="7669" r="4765"/>
          <a:stretch/>
        </p:blipFill>
        <p:spPr>
          <a:xfrm>
            <a:off x="26236" y="3769670"/>
            <a:ext cx="4923612" cy="3067389"/>
          </a:xfrm>
          <a:prstGeom prst="rect">
            <a:avLst/>
          </a:prstGeom>
        </p:spPr>
      </p:pic>
      <p:sp>
        <p:nvSpPr>
          <p:cNvPr id="5" name="Rectangle 4">
            <a:extLst>
              <a:ext uri="{FF2B5EF4-FFF2-40B4-BE49-F238E27FC236}">
                <a16:creationId xmlns:a16="http://schemas.microsoft.com/office/drawing/2014/main" id="{F0A78554-6307-47EE-A420-0A964F4F89F4}"/>
              </a:ext>
            </a:extLst>
          </p:cNvPr>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
            <a:extLst>
              <a:ext uri="{FF2B5EF4-FFF2-40B4-BE49-F238E27FC236}">
                <a16:creationId xmlns:a16="http://schemas.microsoft.com/office/drawing/2014/main" id="{8F248BDC-DA34-4EC4-BDB2-BE6761F17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7" name="TextBox 6">
            <a:extLst>
              <a:ext uri="{FF2B5EF4-FFF2-40B4-BE49-F238E27FC236}">
                <a16:creationId xmlns:a16="http://schemas.microsoft.com/office/drawing/2014/main" id="{75DFFBA5-5A1F-44B6-A619-96F752FD81A3}"/>
              </a:ext>
            </a:extLst>
          </p:cNvPr>
          <p:cNvSpPr txBox="1"/>
          <p:nvPr/>
        </p:nvSpPr>
        <p:spPr>
          <a:xfrm>
            <a:off x="291581" y="248333"/>
            <a:ext cx="7505312" cy="646331"/>
          </a:xfrm>
          <a:prstGeom prst="rect">
            <a:avLst/>
          </a:prstGeom>
          <a:noFill/>
        </p:spPr>
        <p:txBody>
          <a:bodyPr wrap="square" rtlCol="0" anchor="ctr">
            <a:spAutoFit/>
          </a:bodyPr>
          <a:lstStyle/>
          <a:p>
            <a:pPr fontAlgn="auto">
              <a:spcBef>
                <a:spcPts val="0"/>
              </a:spcBef>
              <a:spcAft>
                <a:spcPts val="0"/>
              </a:spcAft>
            </a:pPr>
            <a:r>
              <a:rPr lang="en-US" sz="3600" dirty="0">
                <a:solidFill>
                  <a:prstClr val="white"/>
                </a:solidFill>
                <a:latin typeface="Georgia" panose="02040502050405020303" pitchFamily="18" charset="0"/>
              </a:rPr>
              <a:t>Partnerships and Support</a:t>
            </a:r>
          </a:p>
        </p:txBody>
      </p:sp>
      <p:pic>
        <p:nvPicPr>
          <p:cNvPr id="2050" name="Picture 2" descr="http://www.greenandhealthyhomes.org/sites/default/files/GHHI_logo%20vertical_RGB.jpg">
            <a:extLst>
              <a:ext uri="{FF2B5EF4-FFF2-40B4-BE49-F238E27FC236}">
                <a16:creationId xmlns:a16="http://schemas.microsoft.com/office/drawing/2014/main" id="{50FCF8A9-BFE7-4165-BD76-D8BA44A30E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508" y="4114215"/>
            <a:ext cx="1956652" cy="133965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6B5B7A2-AC58-4198-8547-3843EE199166}"/>
              </a:ext>
            </a:extLst>
          </p:cNvPr>
          <p:cNvGrpSpPr/>
          <p:nvPr/>
        </p:nvGrpSpPr>
        <p:grpSpPr>
          <a:xfrm>
            <a:off x="0" y="1231843"/>
            <a:ext cx="9158102" cy="2528102"/>
            <a:chOff x="0" y="1231843"/>
            <a:chExt cx="9158102" cy="2528102"/>
          </a:xfrm>
        </p:grpSpPr>
        <p:pic>
          <p:nvPicPr>
            <p:cNvPr id="8" name="Picture 7">
              <a:extLst>
                <a:ext uri="{FF2B5EF4-FFF2-40B4-BE49-F238E27FC236}">
                  <a16:creationId xmlns:a16="http://schemas.microsoft.com/office/drawing/2014/main" id="{45FEB1D6-E3AE-4323-A795-B45D3E6BA9BE}"/>
                </a:ext>
              </a:extLst>
            </p:cNvPr>
            <p:cNvPicPr>
              <a:picLocks noChangeAspect="1"/>
            </p:cNvPicPr>
            <p:nvPr/>
          </p:nvPicPr>
          <p:blipFill>
            <a:blip r:embed="rId5"/>
            <a:stretch>
              <a:fillRect/>
            </a:stretch>
          </p:blipFill>
          <p:spPr>
            <a:xfrm>
              <a:off x="0" y="1231843"/>
              <a:ext cx="9158102" cy="2450908"/>
            </a:xfrm>
            <a:prstGeom prst="rect">
              <a:avLst/>
            </a:prstGeom>
          </p:spPr>
        </p:pic>
        <p:pic>
          <p:nvPicPr>
            <p:cNvPr id="10" name="Picture 9">
              <a:extLst>
                <a:ext uri="{FF2B5EF4-FFF2-40B4-BE49-F238E27FC236}">
                  <a16:creationId xmlns:a16="http://schemas.microsoft.com/office/drawing/2014/main" id="{1DCD65FD-FD51-4489-8523-0A0BEDBFCB80}"/>
                </a:ext>
              </a:extLst>
            </p:cNvPr>
            <p:cNvPicPr>
              <a:picLocks noChangeAspect="1"/>
            </p:cNvPicPr>
            <p:nvPr/>
          </p:nvPicPr>
          <p:blipFill>
            <a:blip r:embed="rId6"/>
            <a:stretch>
              <a:fillRect/>
            </a:stretch>
          </p:blipFill>
          <p:spPr>
            <a:xfrm>
              <a:off x="369913" y="3327716"/>
              <a:ext cx="1581150" cy="432229"/>
            </a:xfrm>
            <a:prstGeom prst="rect">
              <a:avLst/>
            </a:prstGeom>
          </p:spPr>
        </p:pic>
        <p:pic>
          <p:nvPicPr>
            <p:cNvPr id="13" name="Picture 12">
              <a:extLst>
                <a:ext uri="{FF2B5EF4-FFF2-40B4-BE49-F238E27FC236}">
                  <a16:creationId xmlns:a16="http://schemas.microsoft.com/office/drawing/2014/main" id="{9D38CC5E-F9D5-488A-A2D3-E10AEE7BA048}"/>
                </a:ext>
              </a:extLst>
            </p:cNvPr>
            <p:cNvPicPr>
              <a:picLocks noChangeAspect="1"/>
            </p:cNvPicPr>
            <p:nvPr/>
          </p:nvPicPr>
          <p:blipFill>
            <a:blip r:embed="rId6"/>
            <a:stretch>
              <a:fillRect/>
            </a:stretch>
          </p:blipFill>
          <p:spPr>
            <a:xfrm>
              <a:off x="3140317" y="3327050"/>
              <a:ext cx="1581150" cy="432229"/>
            </a:xfrm>
            <a:prstGeom prst="rect">
              <a:avLst/>
            </a:prstGeom>
          </p:spPr>
        </p:pic>
        <p:pic>
          <p:nvPicPr>
            <p:cNvPr id="14" name="Picture 13">
              <a:extLst>
                <a:ext uri="{FF2B5EF4-FFF2-40B4-BE49-F238E27FC236}">
                  <a16:creationId xmlns:a16="http://schemas.microsoft.com/office/drawing/2014/main" id="{5940DBFE-57C3-4251-BE32-3C8B4C4EA6EE}"/>
                </a:ext>
              </a:extLst>
            </p:cNvPr>
            <p:cNvPicPr>
              <a:picLocks noChangeAspect="1"/>
            </p:cNvPicPr>
            <p:nvPr/>
          </p:nvPicPr>
          <p:blipFill>
            <a:blip r:embed="rId7"/>
            <a:stretch>
              <a:fillRect/>
            </a:stretch>
          </p:blipFill>
          <p:spPr>
            <a:xfrm>
              <a:off x="748646" y="2725055"/>
              <a:ext cx="3789903" cy="804178"/>
            </a:xfrm>
            <a:prstGeom prst="rect">
              <a:avLst/>
            </a:prstGeom>
          </p:spPr>
        </p:pic>
      </p:grpSp>
      <p:pic>
        <p:nvPicPr>
          <p:cNvPr id="15" name="Picture 14">
            <a:extLst>
              <a:ext uri="{FF2B5EF4-FFF2-40B4-BE49-F238E27FC236}">
                <a16:creationId xmlns:a16="http://schemas.microsoft.com/office/drawing/2014/main" id="{DF101237-C6F5-4482-AFE3-E131A98D67FE}"/>
              </a:ext>
            </a:extLst>
          </p:cNvPr>
          <p:cNvPicPr>
            <a:picLocks noChangeAspect="1"/>
          </p:cNvPicPr>
          <p:nvPr/>
        </p:nvPicPr>
        <p:blipFill>
          <a:blip r:embed="rId8"/>
          <a:stretch>
            <a:fillRect/>
          </a:stretch>
        </p:blipFill>
        <p:spPr>
          <a:xfrm>
            <a:off x="5509190" y="5724660"/>
            <a:ext cx="3431091" cy="733257"/>
          </a:xfrm>
          <a:prstGeom prst="rect">
            <a:avLst/>
          </a:prstGeom>
        </p:spPr>
      </p:pic>
    </p:spTree>
    <p:extLst>
      <p:ext uri="{BB962C8B-B14F-4D97-AF65-F5344CB8AC3E}">
        <p14:creationId xmlns:p14="http://schemas.microsoft.com/office/powerpoint/2010/main" val="171654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612" y="101665"/>
            <a:ext cx="939669" cy="939669"/>
          </a:xfrm>
          <a:prstGeom prst="rect">
            <a:avLst/>
          </a:prstGeom>
        </p:spPr>
      </p:pic>
      <p:sp>
        <p:nvSpPr>
          <p:cNvPr id="6" name="TextBox 5"/>
          <p:cNvSpPr txBox="1"/>
          <p:nvPr/>
        </p:nvSpPr>
        <p:spPr>
          <a:xfrm>
            <a:off x="394856" y="265829"/>
            <a:ext cx="7433210" cy="646331"/>
          </a:xfrm>
          <a:prstGeom prst="rect">
            <a:avLst/>
          </a:prstGeom>
          <a:noFill/>
        </p:spPr>
        <p:txBody>
          <a:bodyPr wrap="square" rtlCol="0" anchor="ctr">
            <a:spAutoFit/>
          </a:bodyPr>
          <a:lstStyle/>
          <a:p>
            <a:pPr fontAlgn="auto">
              <a:spcBef>
                <a:spcPts val="0"/>
              </a:spcBef>
              <a:spcAft>
                <a:spcPts val="0"/>
              </a:spcAft>
            </a:pPr>
            <a:r>
              <a:rPr lang="en-US" sz="3600" dirty="0">
                <a:solidFill>
                  <a:prstClr val="white"/>
                </a:solidFill>
                <a:latin typeface="Georgia" panose="02040502050405020303" pitchFamily="18" charset="0"/>
              </a:rPr>
              <a:t>Utilizing Medicaid Data</a:t>
            </a:r>
          </a:p>
        </p:txBody>
      </p:sp>
      <p:pic>
        <p:nvPicPr>
          <p:cNvPr id="8" name="Picture 7" descr="H:\HOME DIRECTORY\Asthma Data - Reports - Maps\Medicaid Data\Hassenfeld IRB project\Map HARP core cities by block group.jpg">
            <a:extLst>
              <a:ext uri="{FF2B5EF4-FFF2-40B4-BE49-F238E27FC236}">
                <a16:creationId xmlns:a16="http://schemas.microsoft.com/office/drawing/2014/main" id="{B3FECF6C-866D-4CC4-B3A9-8A962EC8FD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163" y="3701137"/>
            <a:ext cx="2763982" cy="3156863"/>
          </a:xfrm>
          <a:prstGeom prst="rect">
            <a:avLst/>
          </a:prstGeom>
          <a:noFill/>
          <a:ln>
            <a:noFill/>
          </a:ln>
        </p:spPr>
      </p:pic>
      <p:pic>
        <p:nvPicPr>
          <p:cNvPr id="9" name="Picture 8">
            <a:extLst>
              <a:ext uri="{FF2B5EF4-FFF2-40B4-BE49-F238E27FC236}">
                <a16:creationId xmlns:a16="http://schemas.microsoft.com/office/drawing/2014/main" id="{2E33FCEE-11DF-473B-8BFE-694D062EF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991" y="1244664"/>
            <a:ext cx="4333009" cy="5467863"/>
          </a:xfrm>
          <a:prstGeom prst="rect">
            <a:avLst/>
          </a:prstGeom>
        </p:spPr>
      </p:pic>
      <p:pic>
        <p:nvPicPr>
          <p:cNvPr id="11" name="Picture 10">
            <a:extLst>
              <a:ext uri="{FF2B5EF4-FFF2-40B4-BE49-F238E27FC236}">
                <a16:creationId xmlns:a16="http://schemas.microsoft.com/office/drawing/2014/main" id="{B5E1FAC2-37D7-495C-B4F6-064CF0BDE6FE}"/>
              </a:ext>
            </a:extLst>
          </p:cNvPr>
          <p:cNvPicPr>
            <a:picLocks noChangeAspect="1"/>
          </p:cNvPicPr>
          <p:nvPr/>
        </p:nvPicPr>
        <p:blipFill>
          <a:blip r:embed="rId5"/>
          <a:stretch>
            <a:fillRect/>
          </a:stretch>
        </p:blipFill>
        <p:spPr>
          <a:xfrm>
            <a:off x="203963" y="1177989"/>
            <a:ext cx="5023178" cy="2523148"/>
          </a:xfrm>
          <a:prstGeom prst="rect">
            <a:avLst/>
          </a:prstGeom>
        </p:spPr>
      </p:pic>
    </p:spTree>
    <p:extLst>
      <p:ext uri="{BB962C8B-B14F-4D97-AF65-F5344CB8AC3E}">
        <p14:creationId xmlns:p14="http://schemas.microsoft.com/office/powerpoint/2010/main" val="1161750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GHHI - Reading deck template 2016">
  <a:themeElements>
    <a:clrScheme name="GHHI colors">
      <a:dk1>
        <a:sysClr val="windowText" lastClr="000000"/>
      </a:dk1>
      <a:lt1>
        <a:srgbClr val="FFFFFF"/>
      </a:lt1>
      <a:dk2>
        <a:srgbClr val="6E6F71"/>
      </a:dk2>
      <a:lt2>
        <a:srgbClr val="6E6F71"/>
      </a:lt2>
      <a:accent1>
        <a:srgbClr val="8ABA33"/>
      </a:accent1>
      <a:accent2>
        <a:srgbClr val="F8971D"/>
      </a:accent2>
      <a:accent3>
        <a:srgbClr val="0067B1"/>
      </a:accent3>
      <a:accent4>
        <a:srgbClr val="7556A4"/>
      </a:accent4>
      <a:accent5>
        <a:srgbClr val="147556"/>
      </a:accent5>
      <a:accent6>
        <a:srgbClr val="A7CB66"/>
      </a:accent6>
      <a:hlink>
        <a:srgbClr val="F8971D"/>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lg" len="lg"/>
          <a:tailEnd type="none" w="lg" len="lg"/>
        </a:ln>
        <a:effectLst/>
        <a:extLst/>
      </a:spPr>
      <a:bodyPr vert="horz" wrap="none" lIns="91440" tIns="9144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1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1294A66B-24F1-4889-8B95-643A9FD4EDFA}" vid="{996DD71E-6A54-40A6-ACCA-BFF5FF6A95C4}"/>
    </a:ext>
  </a:extLst>
</a:theme>
</file>

<file path=ppt/theme/theme1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HH temporary powerpoint.potx" id="{1987FF6B-03F2-4B0B-834A-BA6B80E94B58}" vid="{B8C70B95-00A2-481A-B69B-ADE098FE296D}"/>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HHI - Reading deck template 2016">
  <a:themeElements>
    <a:clrScheme name="GHHI colors">
      <a:dk1>
        <a:sysClr val="windowText" lastClr="000000"/>
      </a:dk1>
      <a:lt1>
        <a:srgbClr val="FFFFFF"/>
      </a:lt1>
      <a:dk2>
        <a:srgbClr val="6E6F71"/>
      </a:dk2>
      <a:lt2>
        <a:srgbClr val="6E6F71"/>
      </a:lt2>
      <a:accent1>
        <a:srgbClr val="8ABA33"/>
      </a:accent1>
      <a:accent2>
        <a:srgbClr val="F8971D"/>
      </a:accent2>
      <a:accent3>
        <a:srgbClr val="0067B1"/>
      </a:accent3>
      <a:accent4>
        <a:srgbClr val="7556A4"/>
      </a:accent4>
      <a:accent5>
        <a:srgbClr val="147556"/>
      </a:accent5>
      <a:accent6>
        <a:srgbClr val="A7CB66"/>
      </a:accent6>
      <a:hlink>
        <a:srgbClr val="F8971D"/>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lg" len="lg"/>
          <a:tailEnd type="none" w="lg" len="lg"/>
        </a:ln>
        <a:effectLst/>
        <a:extLst/>
      </a:spPr>
      <a:bodyPr vert="horz" wrap="none" lIns="91440" tIns="9144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3.xml><?xml version="1.0" encoding="utf-8"?>
<a:theme xmlns:a="http://schemas.openxmlformats.org/drawingml/2006/main" name="2_GHHI - Reading deck template 2016">
  <a:themeElements>
    <a:clrScheme name="GHHI colors">
      <a:dk1>
        <a:sysClr val="windowText" lastClr="000000"/>
      </a:dk1>
      <a:lt1>
        <a:srgbClr val="FFFFFF"/>
      </a:lt1>
      <a:dk2>
        <a:srgbClr val="6E6F71"/>
      </a:dk2>
      <a:lt2>
        <a:srgbClr val="6E6F71"/>
      </a:lt2>
      <a:accent1>
        <a:srgbClr val="8ABA33"/>
      </a:accent1>
      <a:accent2>
        <a:srgbClr val="F8971D"/>
      </a:accent2>
      <a:accent3>
        <a:srgbClr val="0067B1"/>
      </a:accent3>
      <a:accent4>
        <a:srgbClr val="7556A4"/>
      </a:accent4>
      <a:accent5>
        <a:srgbClr val="147556"/>
      </a:accent5>
      <a:accent6>
        <a:srgbClr val="A7CB66"/>
      </a:accent6>
      <a:hlink>
        <a:srgbClr val="F8971D"/>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lg" len="lg"/>
          <a:tailEnd type="none" w="lg" len="lg"/>
        </a:ln>
        <a:effectLst/>
        <a:extLst/>
      </a:spPr>
      <a:bodyPr vert="horz" wrap="none" lIns="91440" tIns="9144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4.xml><?xml version="1.0" encoding="utf-8"?>
<a:theme xmlns:a="http://schemas.openxmlformats.org/drawingml/2006/main" name="3_GHHI - Reading deck template 2016">
  <a:themeElements>
    <a:clrScheme name="Custom 3">
      <a:dk1>
        <a:srgbClr val="6E6F71"/>
      </a:dk1>
      <a:lt1>
        <a:srgbClr val="FFFFFF"/>
      </a:lt1>
      <a:dk2>
        <a:srgbClr val="6E6F71"/>
      </a:dk2>
      <a:lt2>
        <a:srgbClr val="FFFFFF"/>
      </a:lt2>
      <a:accent1>
        <a:srgbClr val="8ABA33"/>
      </a:accent1>
      <a:accent2>
        <a:srgbClr val="F8971D"/>
      </a:accent2>
      <a:accent3>
        <a:srgbClr val="0067B1"/>
      </a:accent3>
      <a:accent4>
        <a:srgbClr val="7556A4"/>
      </a:accent4>
      <a:accent5>
        <a:srgbClr val="147556"/>
      </a:accent5>
      <a:accent6>
        <a:srgbClr val="A7CB66"/>
      </a:accent6>
      <a:hlink>
        <a:srgbClr val="0067B1"/>
      </a:hlink>
      <a:folHlink>
        <a:srgbClr val="0067B1"/>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lg" len="lg"/>
          <a:tailEnd type="none" w="lg" len="lg"/>
        </a:ln>
        <a:effectLst/>
        <a:extLst/>
      </a:spPr>
      <a:bodyPr vert="horz" wrap="none" lIns="91440" tIns="9144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5.xml><?xml version="1.0" encoding="utf-8"?>
<a:theme xmlns:a="http://schemas.openxmlformats.org/drawingml/2006/main" name="4_GHHI - Reading deck template 2016">
  <a:themeElements>
    <a:clrScheme name="Custom 3">
      <a:dk1>
        <a:srgbClr val="6E6F71"/>
      </a:dk1>
      <a:lt1>
        <a:srgbClr val="FFFFFF"/>
      </a:lt1>
      <a:dk2>
        <a:srgbClr val="6E6F71"/>
      </a:dk2>
      <a:lt2>
        <a:srgbClr val="FFFFFF"/>
      </a:lt2>
      <a:accent1>
        <a:srgbClr val="8ABA33"/>
      </a:accent1>
      <a:accent2>
        <a:srgbClr val="F8971D"/>
      </a:accent2>
      <a:accent3>
        <a:srgbClr val="0067B1"/>
      </a:accent3>
      <a:accent4>
        <a:srgbClr val="7556A4"/>
      </a:accent4>
      <a:accent5>
        <a:srgbClr val="147556"/>
      </a:accent5>
      <a:accent6>
        <a:srgbClr val="A7CB66"/>
      </a:accent6>
      <a:hlink>
        <a:srgbClr val="0067B1"/>
      </a:hlink>
      <a:folHlink>
        <a:srgbClr val="0067B1"/>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noFill/>
          <a:prstDash val="solid"/>
          <a:round/>
          <a:headEnd type="none" w="lg" len="lg"/>
          <a:tailEnd type="none" w="lg" len="lg"/>
        </a:ln>
        <a:effectLst/>
        <a:extLst/>
      </a:spPr>
      <a:bodyPr vert="horz" wrap="none" lIns="91440" tIns="9144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6.xml><?xml version="1.0" encoding="utf-8"?>
<a:theme xmlns:a="http://schemas.openxmlformats.org/drawingml/2006/main" name="5_GHHI - Reading deck template 2016">
  <a:themeElements>
    <a:clrScheme name="Custom 11">
      <a:dk1>
        <a:srgbClr val="000000"/>
      </a:dk1>
      <a:lt1>
        <a:srgbClr val="FFFFFF"/>
      </a:lt1>
      <a:dk2>
        <a:srgbClr val="6E6F71"/>
      </a:dk2>
      <a:lt2>
        <a:srgbClr val="147556"/>
      </a:lt2>
      <a:accent1>
        <a:srgbClr val="8ABA33"/>
      </a:accent1>
      <a:accent2>
        <a:srgbClr val="4F9860"/>
      </a:accent2>
      <a:accent3>
        <a:srgbClr val="89BA95"/>
      </a:accent3>
      <a:accent4>
        <a:srgbClr val="C4DCCA"/>
      </a:accent4>
      <a:accent5>
        <a:srgbClr val="A7CB66"/>
      </a:accent5>
      <a:accent6>
        <a:srgbClr val="F8971D"/>
      </a:accent6>
      <a:hlink>
        <a:srgbClr val="8ABA33"/>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20000"/>
            <a:lumOff val="80000"/>
          </a:schemeClr>
        </a:solidFill>
        <a:ln w="9525" cap="flat" cmpd="sng" algn="ctr">
          <a:noFill/>
          <a:prstDash val="solid"/>
          <a:round/>
          <a:headEnd type="none" w="lg" len="lg"/>
          <a:tailEnd type="none" w="lg" len="lg"/>
        </a:ln>
        <a:effectLst>
          <a:glow rad="63500">
            <a:schemeClr val="accent1">
              <a:alpha val="40000"/>
            </a:schemeClr>
          </a:glow>
        </a:effectLst>
        <a:extLst/>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marL="0" marR="0" indent="0" defTabSz="914400" rtl="0" eaLnBrk="1" fontAlgn="base" latinLnBrk="0" hangingPunct="1">
          <a:lnSpc>
            <a:spcPct val="100000"/>
          </a:lnSpc>
          <a:spcBef>
            <a:spcPct val="0"/>
          </a:spcBef>
          <a:spcAft>
            <a:spcPct val="0"/>
          </a:spcAft>
          <a:buClrTx/>
          <a:buSzTx/>
          <a:buFontTx/>
          <a:buNone/>
          <a:tabLst/>
          <a:defRPr kumimoji="0" sz="160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7.xml><?xml version="1.0" encoding="utf-8"?>
<a:theme xmlns:a="http://schemas.openxmlformats.org/drawingml/2006/main" name="4_Slides - clean">
  <a:themeElements>
    <a:clrScheme name="Custom 11">
      <a:dk1>
        <a:srgbClr val="000000"/>
      </a:dk1>
      <a:lt1>
        <a:srgbClr val="FFFFFF"/>
      </a:lt1>
      <a:dk2>
        <a:srgbClr val="6E6F71"/>
      </a:dk2>
      <a:lt2>
        <a:srgbClr val="147556"/>
      </a:lt2>
      <a:accent1>
        <a:srgbClr val="8ABA33"/>
      </a:accent1>
      <a:accent2>
        <a:srgbClr val="4F9860"/>
      </a:accent2>
      <a:accent3>
        <a:srgbClr val="89BA95"/>
      </a:accent3>
      <a:accent4>
        <a:srgbClr val="C4DCCA"/>
      </a:accent4>
      <a:accent5>
        <a:srgbClr val="A7CB66"/>
      </a:accent5>
      <a:accent6>
        <a:srgbClr val="F8971D"/>
      </a:accent6>
      <a:hlink>
        <a:srgbClr val="8ABA33"/>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20000"/>
            <a:lumOff val="80000"/>
          </a:schemeClr>
        </a:solidFill>
        <a:ln w="9525" cap="flat" cmpd="sng" algn="ctr">
          <a:solidFill>
            <a:schemeClr val="accent1"/>
          </a:solidFill>
          <a:prstDash val="solid"/>
          <a:round/>
          <a:headEnd type="none" w="lg" len="lg"/>
          <a:tailEnd type="none" w="lg" len="lg"/>
        </a:ln>
        <a:effectLst/>
        <a:extLst/>
      </a:spPr>
      <a:bodyPr vert="horz" wrap="square" lIns="91440" tIns="9144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8.xml><?xml version="1.0" encoding="utf-8"?>
<a:theme xmlns:a="http://schemas.openxmlformats.org/drawingml/2006/main" name="2_Slides - clean">
  <a:themeElements>
    <a:clrScheme name="Custom 11">
      <a:dk1>
        <a:srgbClr val="000000"/>
      </a:dk1>
      <a:lt1>
        <a:srgbClr val="FFFFFF"/>
      </a:lt1>
      <a:dk2>
        <a:srgbClr val="6E6F71"/>
      </a:dk2>
      <a:lt2>
        <a:srgbClr val="147556"/>
      </a:lt2>
      <a:accent1>
        <a:srgbClr val="8ABA33"/>
      </a:accent1>
      <a:accent2>
        <a:srgbClr val="4F9860"/>
      </a:accent2>
      <a:accent3>
        <a:srgbClr val="89BA95"/>
      </a:accent3>
      <a:accent4>
        <a:srgbClr val="C4DCCA"/>
      </a:accent4>
      <a:accent5>
        <a:srgbClr val="A7CB66"/>
      </a:accent5>
      <a:accent6>
        <a:srgbClr val="F8971D"/>
      </a:accent6>
      <a:hlink>
        <a:srgbClr val="8ABA33"/>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20000"/>
            <a:lumOff val="80000"/>
          </a:schemeClr>
        </a:solidFill>
        <a:ln w="9525" cap="flat" cmpd="sng" algn="ctr">
          <a:solidFill>
            <a:schemeClr val="accent1"/>
          </a:solidFill>
          <a:prstDash val="solid"/>
          <a:round/>
          <a:headEnd type="none" w="lg" len="lg"/>
          <a:tailEnd type="none" w="lg" len="lg"/>
        </a:ln>
        <a:effectLst/>
        <a:extLst/>
      </a:spPr>
      <a:bodyPr vert="horz" wrap="square" lIns="91440" tIns="9144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none" lIns="0" tIns="0" rIns="0" bIns="0" rtlCol="0">
        <a:noAutofit/>
      </a:bodyPr>
      <a:lstStyle>
        <a:defPPr>
          <a:defRPr sz="1600" dirty="0" smtClean="0">
            <a:solidFill>
              <a:schemeClr val="tx2"/>
            </a:solidFill>
          </a:defRPr>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ppt/theme/theme9.xml><?xml version="1.0" encoding="utf-8"?>
<a:theme xmlns:a="http://schemas.openxmlformats.org/drawingml/2006/main" name="9_GHHI - Reading deck template 2016">
  <a:themeElements>
    <a:clrScheme name="Custom 11">
      <a:dk1>
        <a:srgbClr val="000000"/>
      </a:dk1>
      <a:lt1>
        <a:srgbClr val="FFFFFF"/>
      </a:lt1>
      <a:dk2>
        <a:srgbClr val="6E6F71"/>
      </a:dk2>
      <a:lt2>
        <a:srgbClr val="147556"/>
      </a:lt2>
      <a:accent1>
        <a:srgbClr val="8ABA33"/>
      </a:accent1>
      <a:accent2>
        <a:srgbClr val="4F9860"/>
      </a:accent2>
      <a:accent3>
        <a:srgbClr val="89BA95"/>
      </a:accent3>
      <a:accent4>
        <a:srgbClr val="C4DCCA"/>
      </a:accent4>
      <a:accent5>
        <a:srgbClr val="A7CB66"/>
      </a:accent5>
      <a:accent6>
        <a:srgbClr val="F8971D"/>
      </a:accent6>
      <a:hlink>
        <a:srgbClr val="8ABA33"/>
      </a:hlink>
      <a:folHlink>
        <a:srgbClr val="F8971D"/>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20000"/>
            <a:lumOff val="80000"/>
          </a:schemeClr>
        </a:solidFill>
        <a:ln w="9525" cap="flat" cmpd="sng" algn="ctr">
          <a:noFill/>
          <a:prstDash val="solid"/>
          <a:round/>
          <a:headEnd type="none" w="lg" len="lg"/>
          <a:tailEnd type="none" w="lg" len="lg"/>
        </a:ln>
        <a:effectLst>
          <a:glow rad="63500">
            <a:schemeClr val="accent1">
              <a:alpha val="40000"/>
            </a:schemeClr>
          </a:glow>
        </a:effectLst>
        <a:extLst/>
      </a:spPr>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defPPr marL="0" marR="0" indent="0" defTabSz="914400" rtl="0" eaLnBrk="1" fontAlgn="base" latinLnBrk="0" hangingPunct="1">
          <a:lnSpc>
            <a:spcPct val="100000"/>
          </a:lnSpc>
          <a:spcBef>
            <a:spcPct val="0"/>
          </a:spcBef>
          <a:spcAft>
            <a:spcPct val="0"/>
          </a:spcAft>
          <a:buClrTx/>
          <a:buSzTx/>
          <a:buFontTx/>
          <a:buNone/>
          <a:tabLst/>
          <a:defRPr kumimoji="0" sz="160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square" lIns="0" tIns="0" rIns="0" bIns="0" rtlCol="0">
        <a:noAutofit/>
      </a:bodyPr>
      <a:lstStyle>
        <a:defPPr>
          <a:defRPr sz="1600" dirty="0" smtClean="0"/>
        </a:defPPr>
      </a:lstStyle>
    </a:tx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HHI - Template" id="{3BA769C9-EB4C-468F-8D06-9CF77B54C65E}" vid="{99208E1A-3564-48C7-B1F6-E7775553A49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BB66609064D354697FF9B5C7AC7D5E7" ma:contentTypeVersion="0" ma:contentTypeDescription="Create a new document." ma:contentTypeScope="" ma:versionID="8499c3dd802c6253c650393200c768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DA7B3-29CD-46F7-B67C-B8E971415B1C}">
  <ds:schemaRefs>
    <ds:schemaRef ds:uri="http://schemas.microsoft.com/office/2006/metadata/longProperties"/>
  </ds:schemaRefs>
</ds:datastoreItem>
</file>

<file path=customXml/itemProps2.xml><?xml version="1.0" encoding="utf-8"?>
<ds:datastoreItem xmlns:ds="http://schemas.openxmlformats.org/officeDocument/2006/customXml" ds:itemID="{421563C0-91AC-4DD7-9621-184AC1C8287D}">
  <ds:schemaRefs>
    <ds:schemaRef ds:uri="http://schemas.microsoft.com/sharepoint/v3/contenttype/forms"/>
  </ds:schemaRefs>
</ds:datastoreItem>
</file>

<file path=customXml/itemProps3.xml><?xml version="1.0" encoding="utf-8"?>
<ds:datastoreItem xmlns:ds="http://schemas.openxmlformats.org/officeDocument/2006/customXml" ds:itemID="{833566D0-0551-4D30-A2D8-23281874C57F}">
  <ds:schemaRefs>
    <ds:schemaRef ds:uri="http://purl.org/dc/terms/"/>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1F9AEE51-F6EF-4E29-8BBB-90AF35F53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12263</TotalTime>
  <Words>1194</Words>
  <Application>Microsoft Office PowerPoint</Application>
  <PresentationFormat>On-screen Show (4:3)</PresentationFormat>
  <Paragraphs>206</Paragraphs>
  <Slides>19</Slides>
  <Notes>7</Notes>
  <HiddenSlides>0</HiddenSlides>
  <MMClips>0</MMClips>
  <ScaleCrop>false</ScaleCrop>
  <HeadingPairs>
    <vt:vector size="8" baseType="variant">
      <vt:variant>
        <vt:lpstr>Fonts Used</vt:lpstr>
      </vt:variant>
      <vt:variant>
        <vt:i4>6</vt:i4>
      </vt:variant>
      <vt:variant>
        <vt:lpstr>Theme</vt:lpstr>
      </vt:variant>
      <vt:variant>
        <vt:i4>15</vt:i4>
      </vt:variant>
      <vt:variant>
        <vt:lpstr>Embedded OLE Servers</vt:lpstr>
      </vt:variant>
      <vt:variant>
        <vt:i4>1</vt:i4>
      </vt:variant>
      <vt:variant>
        <vt:lpstr>Slide Titles</vt:lpstr>
      </vt:variant>
      <vt:variant>
        <vt:i4>19</vt:i4>
      </vt:variant>
    </vt:vector>
  </HeadingPairs>
  <TitlesOfParts>
    <vt:vector size="41" baseType="lpstr">
      <vt:lpstr>Arial</vt:lpstr>
      <vt:lpstr>Calibri</vt:lpstr>
      <vt:lpstr>Calibri Light</vt:lpstr>
      <vt:lpstr>Georgia</vt:lpstr>
      <vt:lpstr>Helvetica</vt:lpstr>
      <vt:lpstr>Wingdings</vt:lpstr>
      <vt:lpstr>Office Theme</vt:lpstr>
      <vt:lpstr>1_GHHI - Reading deck template 2016</vt:lpstr>
      <vt:lpstr>2_GHHI - Reading deck template 2016</vt:lpstr>
      <vt:lpstr>3_GHHI - Reading deck template 2016</vt:lpstr>
      <vt:lpstr>4_GHHI - Reading deck template 2016</vt:lpstr>
      <vt:lpstr>5_GHHI - Reading deck template 2016</vt:lpstr>
      <vt:lpstr>4_Slides - clean</vt:lpstr>
      <vt:lpstr>2_Slides - clean</vt:lpstr>
      <vt:lpstr>9_GHHI - Reading deck template 2016</vt:lpstr>
      <vt:lpstr>11_GHHI - Reading deck template 2016</vt:lpstr>
      <vt:lpstr>5_Office Theme</vt:lpstr>
      <vt:lpstr>2_Office Theme</vt:lpstr>
      <vt:lpstr>3_Office Theme</vt:lpstr>
      <vt:lpstr>2_Theme1</vt:lpstr>
      <vt:lpstr>1_Office Theme</vt:lpstr>
      <vt:lpstr>Acrobat Document</vt:lpstr>
      <vt:lpstr>     </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Show-me Reimbursement Missouri’s Pathways to Reimbursement  for In-Home Asthma Interventions</vt:lpstr>
      <vt:lpstr>What we learned on our bumpy, curvy road to reimbursement for asthma care support services</vt:lpstr>
      <vt:lpstr>What we learned on our bumpy, curvy road to reimbursement for asthma care support services (cont.)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National Award Winners  Share Successful Asthma Management Strategies</dc:title>
  <dc:creator>Betsy.Lipson</dc:creator>
  <cp:lastModifiedBy>Erin Brown</cp:lastModifiedBy>
  <cp:revision>916</cp:revision>
  <cp:lastPrinted>2016-05-23T15:48:57Z</cp:lastPrinted>
  <dcterms:created xsi:type="dcterms:W3CDTF">2012-01-10T17:57:36Z</dcterms:created>
  <dcterms:modified xsi:type="dcterms:W3CDTF">2018-05-03T16:32:57Z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Locations">
    <vt:lpwstr/>
  </property>
  <property fmtid="{D5CDD505-2E9C-101B-9397-08002B2CF9AE}" pid="4" name="ProjectLocations">
    <vt:lpwstr/>
  </property>
  <property fmtid="{D5CDD505-2E9C-101B-9397-08002B2CF9AE}" pid="5" name="AreaOfExpertise">
    <vt:lpwstr/>
  </property>
  <property fmtid="{D5CDD505-2E9C-101B-9397-08002B2CF9AE}" pid="6" name="ServiceSectors">
    <vt:lpwstr/>
  </property>
  <property fmtid="{D5CDD505-2E9C-101B-9397-08002B2CF9AE}" pid="7" name="ProjectSubjectAreas">
    <vt:lpwstr/>
  </property>
  <property fmtid="{D5CDD505-2E9C-101B-9397-08002B2CF9AE}" pid="8" name="DocumentSetDescription">
    <vt:lpwstr/>
  </property>
  <property fmtid="{D5CDD505-2E9C-101B-9397-08002B2CF9AE}" pid="9" name="WorkType">
    <vt:lpwstr/>
  </property>
  <property fmtid="{D5CDD505-2E9C-101B-9397-08002B2CF9AE}" pid="10" name="ContractDivisions">
    <vt:lpwstr/>
  </property>
  <property fmtid="{D5CDD505-2E9C-101B-9397-08002B2CF9AE}" pid="11" name="ProjectClients">
    <vt:lpwstr/>
  </property>
  <property fmtid="{D5CDD505-2E9C-101B-9397-08002B2CF9AE}" pid="12" name="ProjectServiceSectors">
    <vt:lpwstr/>
  </property>
  <property fmtid="{D5CDD505-2E9C-101B-9397-08002B2CF9AE}" pid="13" name="ContractClients">
    <vt:lpwstr/>
  </property>
  <property fmtid="{D5CDD505-2E9C-101B-9397-08002B2CF9AE}" pid="14" name="ContentTypeId">
    <vt:lpwstr>0x0101001BB66609064D354697FF9B5C7AC7D5E7</vt:lpwstr>
  </property>
</Properties>
</file>