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1" r:id="rId3"/>
    <p:sldMasterId id="2147483683" r:id="rId4"/>
    <p:sldMasterId id="2147483686" r:id="rId5"/>
    <p:sldMasterId id="2147483696" r:id="rId6"/>
    <p:sldMasterId id="2147483709" r:id="rId7"/>
    <p:sldMasterId id="2147483724" r:id="rId8"/>
    <p:sldMasterId id="2147483739" r:id="rId9"/>
  </p:sldMasterIdLst>
  <p:notesMasterIdLst>
    <p:notesMasterId r:id="rId49"/>
  </p:notesMasterIdLst>
  <p:handoutMasterIdLst>
    <p:handoutMasterId r:id="rId50"/>
  </p:handoutMasterIdLst>
  <p:sldIdLst>
    <p:sldId id="710" r:id="rId10"/>
    <p:sldId id="694" r:id="rId11"/>
    <p:sldId id="545" r:id="rId12"/>
    <p:sldId id="703" r:id="rId13"/>
    <p:sldId id="544" r:id="rId14"/>
    <p:sldId id="546" r:id="rId15"/>
    <p:sldId id="322" r:id="rId16"/>
    <p:sldId id="295" r:id="rId17"/>
    <p:sldId id="344" r:id="rId18"/>
    <p:sldId id="343" r:id="rId19"/>
    <p:sldId id="281" r:id="rId20"/>
    <p:sldId id="324" r:id="rId21"/>
    <p:sldId id="310" r:id="rId22"/>
    <p:sldId id="346" r:id="rId23"/>
    <p:sldId id="292" r:id="rId24"/>
    <p:sldId id="287" r:id="rId25"/>
    <p:sldId id="296" r:id="rId26"/>
    <p:sldId id="303" r:id="rId27"/>
    <p:sldId id="267" r:id="rId28"/>
    <p:sldId id="268" r:id="rId29"/>
    <p:sldId id="704" r:id="rId30"/>
    <p:sldId id="705" r:id="rId31"/>
    <p:sldId id="260" r:id="rId32"/>
    <p:sldId id="709" r:id="rId33"/>
    <p:sldId id="299" r:id="rId34"/>
    <p:sldId id="298" r:id="rId35"/>
    <p:sldId id="293" r:id="rId36"/>
    <p:sldId id="271" r:id="rId37"/>
    <p:sldId id="350" r:id="rId38"/>
    <p:sldId id="706" r:id="rId39"/>
    <p:sldId id="707" r:id="rId40"/>
    <p:sldId id="300" r:id="rId41"/>
    <p:sldId id="312" r:id="rId42"/>
    <p:sldId id="311" r:id="rId43"/>
    <p:sldId id="708" r:id="rId44"/>
    <p:sldId id="386" r:id="rId45"/>
    <p:sldId id="377" r:id="rId46"/>
    <p:sldId id="389" r:id="rId47"/>
    <p:sldId id="695" r:id="rId48"/>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146" algn="l" rtl="0" fontAlgn="base">
      <a:spcBef>
        <a:spcPct val="0"/>
      </a:spcBef>
      <a:spcAft>
        <a:spcPct val="0"/>
      </a:spcAft>
      <a:defRPr kern="1200">
        <a:solidFill>
          <a:schemeClr val="tx1"/>
        </a:solidFill>
        <a:latin typeface="Arial" charset="0"/>
        <a:ea typeface="+mn-ea"/>
        <a:cs typeface="+mn-cs"/>
      </a:defRPr>
    </a:lvl2pPr>
    <a:lvl3pPr marL="914293" algn="l" rtl="0" fontAlgn="base">
      <a:spcBef>
        <a:spcPct val="0"/>
      </a:spcBef>
      <a:spcAft>
        <a:spcPct val="0"/>
      </a:spcAft>
      <a:defRPr kern="1200">
        <a:solidFill>
          <a:schemeClr val="tx1"/>
        </a:solidFill>
        <a:latin typeface="Arial" charset="0"/>
        <a:ea typeface="+mn-ea"/>
        <a:cs typeface="+mn-cs"/>
      </a:defRPr>
    </a:lvl3pPr>
    <a:lvl4pPr marL="1371440" algn="l" rtl="0" fontAlgn="base">
      <a:spcBef>
        <a:spcPct val="0"/>
      </a:spcBef>
      <a:spcAft>
        <a:spcPct val="0"/>
      </a:spcAft>
      <a:defRPr kern="1200">
        <a:solidFill>
          <a:schemeClr val="tx1"/>
        </a:solidFill>
        <a:latin typeface="Arial" charset="0"/>
        <a:ea typeface="+mn-ea"/>
        <a:cs typeface="+mn-cs"/>
      </a:defRPr>
    </a:lvl4pPr>
    <a:lvl5pPr marL="1828586" algn="l" rtl="0" fontAlgn="base">
      <a:spcBef>
        <a:spcPct val="0"/>
      </a:spcBef>
      <a:spcAft>
        <a:spcPct val="0"/>
      </a:spcAft>
      <a:defRPr kern="1200">
        <a:solidFill>
          <a:schemeClr val="tx1"/>
        </a:solidFill>
        <a:latin typeface="Arial" charset="0"/>
        <a:ea typeface="+mn-ea"/>
        <a:cs typeface="+mn-cs"/>
      </a:defRPr>
    </a:lvl5pPr>
    <a:lvl6pPr marL="2285733" algn="l" defTabSz="914293" rtl="0" eaLnBrk="1" latinLnBrk="0" hangingPunct="1">
      <a:defRPr kern="1200">
        <a:solidFill>
          <a:schemeClr val="tx1"/>
        </a:solidFill>
        <a:latin typeface="Arial" charset="0"/>
        <a:ea typeface="+mn-ea"/>
        <a:cs typeface="+mn-cs"/>
      </a:defRPr>
    </a:lvl6pPr>
    <a:lvl7pPr marL="2742879" algn="l" defTabSz="914293" rtl="0" eaLnBrk="1" latinLnBrk="0" hangingPunct="1">
      <a:defRPr kern="1200">
        <a:solidFill>
          <a:schemeClr val="tx1"/>
        </a:solidFill>
        <a:latin typeface="Arial" charset="0"/>
        <a:ea typeface="+mn-ea"/>
        <a:cs typeface="+mn-cs"/>
      </a:defRPr>
    </a:lvl7pPr>
    <a:lvl8pPr marL="3200026" algn="l" defTabSz="914293" rtl="0" eaLnBrk="1" latinLnBrk="0" hangingPunct="1">
      <a:defRPr kern="1200">
        <a:solidFill>
          <a:schemeClr val="tx1"/>
        </a:solidFill>
        <a:latin typeface="Arial" charset="0"/>
        <a:ea typeface="+mn-ea"/>
        <a:cs typeface="+mn-cs"/>
      </a:defRPr>
    </a:lvl8pPr>
    <a:lvl9pPr marL="3657172" algn="l" defTabSz="914293"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anie Hudson" initials="MH" lastIdx="72" clrIdx="0">
    <p:extLst>
      <p:ext uri="{19B8F6BF-5375-455C-9EA6-DF929625EA0E}">
        <p15:presenceInfo xmlns:p15="http://schemas.microsoft.com/office/powerpoint/2012/main" userId="95b59e338dfab65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B249"/>
    <a:srgbClr val="2F51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54" autoAdjust="0"/>
    <p:restoredTop sz="84673" autoAdjust="0"/>
  </p:normalViewPr>
  <p:slideViewPr>
    <p:cSldViewPr snapToGrid="0">
      <p:cViewPr varScale="1">
        <p:scale>
          <a:sx n="57" d="100"/>
          <a:sy n="57" d="100"/>
        </p:scale>
        <p:origin x="678" y="72"/>
      </p:cViewPr>
      <p:guideLst/>
    </p:cSldViewPr>
  </p:slideViewPr>
  <p:notesTextViewPr>
    <p:cViewPr>
      <p:scale>
        <a:sx n="1" d="1"/>
        <a:sy n="1" d="1"/>
      </p:scale>
      <p:origin x="0" y="-96"/>
    </p:cViewPr>
  </p:notesTextViewPr>
  <p:sorterViewPr>
    <p:cViewPr>
      <p:scale>
        <a:sx n="100" d="100"/>
        <a:sy n="100" d="100"/>
      </p:scale>
      <p:origin x="0" y="-27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8" Type="http://schemas.openxmlformats.org/officeDocument/2006/relationships/slideMaster" Target="slideMasters/slideMaster8.xml"/><Relationship Id="rId51"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2D401F-57C2-4D0C-A538-4D5492F2FCB1}" type="doc">
      <dgm:prSet loTypeId="urn:microsoft.com/office/officeart/2005/8/layout/chevron1" loCatId="process" qsTypeId="urn:microsoft.com/office/officeart/2005/8/quickstyle/simple1" qsCatId="simple" csTypeId="urn:microsoft.com/office/officeart/2005/8/colors/accent1_1" csCatId="accent1" phldr="1"/>
      <dgm:spPr/>
    </dgm:pt>
    <dgm:pt modelId="{D4CB66F5-77D4-49B8-9D47-435AE124D3B4}">
      <dgm:prSet phldrT="[Text]" custT="1"/>
      <dgm:spPr/>
      <dgm:t>
        <a:bodyPr/>
        <a:lstStyle/>
        <a:p>
          <a:r>
            <a:rPr lang="en-US" sz="1300" b="1" dirty="0">
              <a:latin typeface="Calibri" panose="020F0502020204030204" pitchFamily="34" charset="0"/>
            </a:rPr>
            <a:t>Conducted </a:t>
          </a:r>
          <a:r>
            <a:rPr lang="en-US" sz="1300" b="1" baseline="0" dirty="0">
              <a:latin typeface="Calibri" panose="020F0502020204030204" pitchFamily="34" charset="0"/>
              <a:cs typeface="Calibri" panose="020F0502020204030204" pitchFamily="34" charset="0"/>
            </a:rPr>
            <a:t>Research</a:t>
          </a:r>
          <a:r>
            <a:rPr lang="en-US" sz="1300" b="1" dirty="0">
              <a:latin typeface="Calibri" panose="020F0502020204030204" pitchFamily="34" charset="0"/>
            </a:rPr>
            <a:t>; Convened Stakeholders</a:t>
          </a:r>
        </a:p>
      </dgm:t>
    </dgm:pt>
    <dgm:pt modelId="{7F15DD33-71D4-47C2-97B2-E4EFC3C09C88}" type="parTrans" cxnId="{B2A42EEF-DA12-48E5-9CB8-4A8043ED7301}">
      <dgm:prSet/>
      <dgm:spPr/>
      <dgm:t>
        <a:bodyPr/>
        <a:lstStyle/>
        <a:p>
          <a:endParaRPr lang="en-US" sz="1800">
            <a:latin typeface="Bell MT" panose="02020503060305020303" pitchFamily="18" charset="0"/>
          </a:endParaRPr>
        </a:p>
      </dgm:t>
    </dgm:pt>
    <dgm:pt modelId="{E3A73E9C-530E-4622-B5D6-FBCEAF89FE89}" type="sibTrans" cxnId="{B2A42EEF-DA12-48E5-9CB8-4A8043ED7301}">
      <dgm:prSet/>
      <dgm:spPr/>
      <dgm:t>
        <a:bodyPr/>
        <a:lstStyle/>
        <a:p>
          <a:endParaRPr lang="en-US" sz="1800">
            <a:latin typeface="Bell MT" panose="02020503060305020303" pitchFamily="18" charset="0"/>
          </a:endParaRPr>
        </a:p>
      </dgm:t>
    </dgm:pt>
    <dgm:pt modelId="{A599A66D-A93A-4A87-B5FD-1AF02C076DDA}">
      <dgm:prSet phldrT="[Text]" custT="1"/>
      <dgm:spPr/>
      <dgm:t>
        <a:bodyPr/>
        <a:lstStyle/>
        <a:p>
          <a:r>
            <a:rPr lang="en-US" sz="1300" b="1" baseline="0" dirty="0">
              <a:latin typeface="Calibri" panose="020F0502020204030204" pitchFamily="34" charset="0"/>
            </a:rPr>
            <a:t>Established Tribal Buy-In</a:t>
          </a:r>
        </a:p>
      </dgm:t>
    </dgm:pt>
    <dgm:pt modelId="{D28DD818-8D25-4180-8FBC-DBB44A65ECBD}" type="parTrans" cxnId="{4C1BE47A-3DC6-4FCD-ACC5-F11D8F8D566A}">
      <dgm:prSet/>
      <dgm:spPr/>
      <dgm:t>
        <a:bodyPr/>
        <a:lstStyle/>
        <a:p>
          <a:endParaRPr lang="en-US" sz="1800">
            <a:latin typeface="Bell MT" panose="02020503060305020303" pitchFamily="18" charset="0"/>
          </a:endParaRPr>
        </a:p>
      </dgm:t>
    </dgm:pt>
    <dgm:pt modelId="{B425C4B1-5DA6-4960-A0EE-D80ECFBCC2C4}" type="sibTrans" cxnId="{4C1BE47A-3DC6-4FCD-ACC5-F11D8F8D566A}">
      <dgm:prSet/>
      <dgm:spPr/>
      <dgm:t>
        <a:bodyPr/>
        <a:lstStyle/>
        <a:p>
          <a:endParaRPr lang="en-US" sz="1800">
            <a:latin typeface="Bell MT" panose="02020503060305020303" pitchFamily="18" charset="0"/>
          </a:endParaRPr>
        </a:p>
      </dgm:t>
    </dgm:pt>
    <dgm:pt modelId="{FD51C5E4-A49F-416D-8AFD-F0F230C8F207}">
      <dgm:prSet phldrT="[Text]" custT="1"/>
      <dgm:spPr/>
      <dgm:t>
        <a:bodyPr/>
        <a:lstStyle/>
        <a:p>
          <a:r>
            <a:rPr lang="en-US" sz="1300" b="1" dirty="0">
              <a:latin typeface="Calibri" panose="020F0502020204030204" pitchFamily="34" charset="0"/>
              <a:cs typeface="Calibri" panose="020F0502020204030204" pitchFamily="34" charset="0"/>
            </a:rPr>
            <a:t>Narrowed Focus to Washington; Engaged State</a:t>
          </a:r>
        </a:p>
      </dgm:t>
    </dgm:pt>
    <dgm:pt modelId="{4F806FD4-9B47-4654-AC3A-9FACF4F1463A}" type="parTrans" cxnId="{F39BD38E-5704-4D6C-84AF-1B0BD613289A}">
      <dgm:prSet/>
      <dgm:spPr/>
      <dgm:t>
        <a:bodyPr/>
        <a:lstStyle/>
        <a:p>
          <a:endParaRPr lang="en-US" sz="1800">
            <a:latin typeface="Bell MT" panose="02020503060305020303" pitchFamily="18" charset="0"/>
          </a:endParaRPr>
        </a:p>
      </dgm:t>
    </dgm:pt>
    <dgm:pt modelId="{EF959C83-1D8F-4614-AD5A-B828AB407A8A}" type="sibTrans" cxnId="{F39BD38E-5704-4D6C-84AF-1B0BD613289A}">
      <dgm:prSet/>
      <dgm:spPr/>
      <dgm:t>
        <a:bodyPr/>
        <a:lstStyle/>
        <a:p>
          <a:endParaRPr lang="en-US" sz="1800">
            <a:latin typeface="Bell MT" panose="02020503060305020303" pitchFamily="18" charset="0"/>
          </a:endParaRPr>
        </a:p>
      </dgm:t>
    </dgm:pt>
    <dgm:pt modelId="{9FF879FA-8EC2-4F3A-8B8F-2B29529264A2}">
      <dgm:prSet phldrT="[Text]" custT="1"/>
      <dgm:spPr/>
      <dgm:t>
        <a:bodyPr/>
        <a:lstStyle/>
        <a:p>
          <a:r>
            <a:rPr lang="en-US" sz="1300" b="1" dirty="0">
              <a:latin typeface="Calibri" panose="020F0502020204030204" pitchFamily="34" charset="0"/>
              <a:cs typeface="Calibri" panose="020F0502020204030204" pitchFamily="34" charset="0"/>
            </a:rPr>
            <a:t>Identified Tribal Pilot Programs</a:t>
          </a:r>
        </a:p>
      </dgm:t>
    </dgm:pt>
    <dgm:pt modelId="{4F8D61CE-0515-4630-BE4B-D4198F9A97C3}" type="parTrans" cxnId="{F812962B-7B93-4062-80A5-D58EC3D6CFCC}">
      <dgm:prSet/>
      <dgm:spPr/>
      <dgm:t>
        <a:bodyPr/>
        <a:lstStyle/>
        <a:p>
          <a:endParaRPr lang="en-US" sz="1800">
            <a:latin typeface="Bell MT" panose="02020503060305020303" pitchFamily="18" charset="0"/>
          </a:endParaRPr>
        </a:p>
      </dgm:t>
    </dgm:pt>
    <dgm:pt modelId="{90ECAC61-512D-4265-8F2E-DBC1EF832A6B}" type="sibTrans" cxnId="{F812962B-7B93-4062-80A5-D58EC3D6CFCC}">
      <dgm:prSet/>
      <dgm:spPr/>
      <dgm:t>
        <a:bodyPr/>
        <a:lstStyle/>
        <a:p>
          <a:endParaRPr lang="en-US" sz="1800">
            <a:latin typeface="Bell MT" panose="02020503060305020303" pitchFamily="18" charset="0"/>
          </a:endParaRPr>
        </a:p>
      </dgm:t>
    </dgm:pt>
    <dgm:pt modelId="{026A465B-8ACB-4335-9F65-424E580B356E}">
      <dgm:prSet custT="1"/>
      <dgm:spPr/>
      <dgm:t>
        <a:bodyPr/>
        <a:lstStyle/>
        <a:p>
          <a:r>
            <a:rPr lang="en-US" sz="1300" b="1" dirty="0">
              <a:latin typeface="Calibri" panose="020F0502020204030204" pitchFamily="34" charset="0"/>
              <a:cs typeface="Calibri" panose="020F0502020204030204" pitchFamily="34" charset="0"/>
            </a:rPr>
            <a:t>Formalized Partnership Team</a:t>
          </a:r>
        </a:p>
      </dgm:t>
    </dgm:pt>
    <dgm:pt modelId="{C21D13B3-D1DB-4E23-964B-FA06C4C7772C}" type="parTrans" cxnId="{F6429429-CBD2-4B3C-89FD-405AEB0C1D23}">
      <dgm:prSet/>
      <dgm:spPr/>
      <dgm:t>
        <a:bodyPr/>
        <a:lstStyle/>
        <a:p>
          <a:endParaRPr lang="en-US" sz="1800">
            <a:latin typeface="Bell MT" panose="02020503060305020303" pitchFamily="18" charset="0"/>
          </a:endParaRPr>
        </a:p>
      </dgm:t>
    </dgm:pt>
    <dgm:pt modelId="{1B7D4914-C543-4FF2-A17F-1FB8AB8B5017}" type="sibTrans" cxnId="{F6429429-CBD2-4B3C-89FD-405AEB0C1D23}">
      <dgm:prSet/>
      <dgm:spPr/>
      <dgm:t>
        <a:bodyPr/>
        <a:lstStyle/>
        <a:p>
          <a:endParaRPr lang="en-US" sz="1800">
            <a:latin typeface="Bell MT" panose="02020503060305020303" pitchFamily="18" charset="0"/>
          </a:endParaRPr>
        </a:p>
      </dgm:t>
    </dgm:pt>
    <dgm:pt modelId="{82152B37-0C5B-4B9C-900E-606D441C7216}" type="pres">
      <dgm:prSet presAssocID="{E32D401F-57C2-4D0C-A538-4D5492F2FCB1}" presName="Name0" presStyleCnt="0">
        <dgm:presLayoutVars>
          <dgm:dir/>
          <dgm:animLvl val="lvl"/>
          <dgm:resizeHandles val="exact"/>
        </dgm:presLayoutVars>
      </dgm:prSet>
      <dgm:spPr/>
    </dgm:pt>
    <dgm:pt modelId="{B8C4517B-EF74-44F7-AD81-2883849EBFC2}" type="pres">
      <dgm:prSet presAssocID="{D4CB66F5-77D4-49B8-9D47-435AE124D3B4}" presName="parTxOnly" presStyleLbl="node1" presStyleIdx="0" presStyleCnt="5">
        <dgm:presLayoutVars>
          <dgm:chMax val="0"/>
          <dgm:chPref val="0"/>
          <dgm:bulletEnabled val="1"/>
        </dgm:presLayoutVars>
      </dgm:prSet>
      <dgm:spPr/>
    </dgm:pt>
    <dgm:pt modelId="{1A90398C-E95D-4127-9DBA-9CB70A921A6C}" type="pres">
      <dgm:prSet presAssocID="{E3A73E9C-530E-4622-B5D6-FBCEAF89FE89}" presName="parTxOnlySpace" presStyleCnt="0"/>
      <dgm:spPr/>
    </dgm:pt>
    <dgm:pt modelId="{EEFF9FF9-828B-4C4C-8D5E-FB07F9BB72C9}" type="pres">
      <dgm:prSet presAssocID="{A599A66D-A93A-4A87-B5FD-1AF02C076DDA}" presName="parTxOnly" presStyleLbl="node1" presStyleIdx="1" presStyleCnt="5">
        <dgm:presLayoutVars>
          <dgm:chMax val="0"/>
          <dgm:chPref val="0"/>
          <dgm:bulletEnabled val="1"/>
        </dgm:presLayoutVars>
      </dgm:prSet>
      <dgm:spPr/>
    </dgm:pt>
    <dgm:pt modelId="{BAAABF95-3091-4A1F-9738-B9B0D3D786C2}" type="pres">
      <dgm:prSet presAssocID="{B425C4B1-5DA6-4960-A0EE-D80ECFBCC2C4}" presName="parTxOnlySpace" presStyleCnt="0"/>
      <dgm:spPr/>
    </dgm:pt>
    <dgm:pt modelId="{430EA936-BAC2-4D66-9742-0118048C554F}" type="pres">
      <dgm:prSet presAssocID="{026A465B-8ACB-4335-9F65-424E580B356E}" presName="parTxOnly" presStyleLbl="node1" presStyleIdx="2" presStyleCnt="5">
        <dgm:presLayoutVars>
          <dgm:chMax val="0"/>
          <dgm:chPref val="0"/>
          <dgm:bulletEnabled val="1"/>
        </dgm:presLayoutVars>
      </dgm:prSet>
      <dgm:spPr/>
    </dgm:pt>
    <dgm:pt modelId="{3272DEDD-E57A-4B79-96CC-48EA773024E5}" type="pres">
      <dgm:prSet presAssocID="{1B7D4914-C543-4FF2-A17F-1FB8AB8B5017}" presName="parTxOnlySpace" presStyleCnt="0"/>
      <dgm:spPr/>
    </dgm:pt>
    <dgm:pt modelId="{B4D2D86F-EE53-431E-B6C4-DBDC324AF114}" type="pres">
      <dgm:prSet presAssocID="{FD51C5E4-A49F-416D-8AFD-F0F230C8F207}" presName="parTxOnly" presStyleLbl="node1" presStyleIdx="3" presStyleCnt="5" custScaleY="99981">
        <dgm:presLayoutVars>
          <dgm:chMax val="0"/>
          <dgm:chPref val="0"/>
          <dgm:bulletEnabled val="1"/>
        </dgm:presLayoutVars>
      </dgm:prSet>
      <dgm:spPr/>
    </dgm:pt>
    <dgm:pt modelId="{BD87B81D-3D17-4402-B985-A17A9D033103}" type="pres">
      <dgm:prSet presAssocID="{EF959C83-1D8F-4614-AD5A-B828AB407A8A}" presName="parTxOnlySpace" presStyleCnt="0"/>
      <dgm:spPr/>
    </dgm:pt>
    <dgm:pt modelId="{A577FC45-8D3D-44D2-9BDD-554FAAFEEBE3}" type="pres">
      <dgm:prSet presAssocID="{9FF879FA-8EC2-4F3A-8B8F-2B29529264A2}" presName="parTxOnly" presStyleLbl="node1" presStyleIdx="4" presStyleCnt="5">
        <dgm:presLayoutVars>
          <dgm:chMax val="0"/>
          <dgm:chPref val="0"/>
          <dgm:bulletEnabled val="1"/>
        </dgm:presLayoutVars>
      </dgm:prSet>
      <dgm:spPr/>
    </dgm:pt>
  </dgm:ptLst>
  <dgm:cxnLst>
    <dgm:cxn modelId="{C9B80402-E112-45DF-B496-8E554437A50D}" type="presOf" srcId="{A599A66D-A93A-4A87-B5FD-1AF02C076DDA}" destId="{EEFF9FF9-828B-4C4C-8D5E-FB07F9BB72C9}" srcOrd="0" destOrd="0" presId="urn:microsoft.com/office/officeart/2005/8/layout/chevron1"/>
    <dgm:cxn modelId="{45C37821-5018-4717-86B3-110D7909FCDA}" type="presOf" srcId="{FD51C5E4-A49F-416D-8AFD-F0F230C8F207}" destId="{B4D2D86F-EE53-431E-B6C4-DBDC324AF114}" srcOrd="0" destOrd="0" presId="urn:microsoft.com/office/officeart/2005/8/layout/chevron1"/>
    <dgm:cxn modelId="{F6429429-CBD2-4B3C-89FD-405AEB0C1D23}" srcId="{E32D401F-57C2-4D0C-A538-4D5492F2FCB1}" destId="{026A465B-8ACB-4335-9F65-424E580B356E}" srcOrd="2" destOrd="0" parTransId="{C21D13B3-D1DB-4E23-964B-FA06C4C7772C}" sibTransId="{1B7D4914-C543-4FF2-A17F-1FB8AB8B5017}"/>
    <dgm:cxn modelId="{F812962B-7B93-4062-80A5-D58EC3D6CFCC}" srcId="{E32D401F-57C2-4D0C-A538-4D5492F2FCB1}" destId="{9FF879FA-8EC2-4F3A-8B8F-2B29529264A2}" srcOrd="4" destOrd="0" parTransId="{4F8D61CE-0515-4630-BE4B-D4198F9A97C3}" sibTransId="{90ECAC61-512D-4265-8F2E-DBC1EF832A6B}"/>
    <dgm:cxn modelId="{175FF734-8317-4A27-8900-BB2D43047C9A}" type="presOf" srcId="{9FF879FA-8EC2-4F3A-8B8F-2B29529264A2}" destId="{A577FC45-8D3D-44D2-9BDD-554FAAFEEBE3}" srcOrd="0" destOrd="0" presId="urn:microsoft.com/office/officeart/2005/8/layout/chevron1"/>
    <dgm:cxn modelId="{4C1BE47A-3DC6-4FCD-ACC5-F11D8F8D566A}" srcId="{E32D401F-57C2-4D0C-A538-4D5492F2FCB1}" destId="{A599A66D-A93A-4A87-B5FD-1AF02C076DDA}" srcOrd="1" destOrd="0" parTransId="{D28DD818-8D25-4180-8FBC-DBB44A65ECBD}" sibTransId="{B425C4B1-5DA6-4960-A0EE-D80ECFBCC2C4}"/>
    <dgm:cxn modelId="{F92D6A85-A82E-45D5-9C44-2C624D8DA5D3}" type="presOf" srcId="{D4CB66F5-77D4-49B8-9D47-435AE124D3B4}" destId="{B8C4517B-EF74-44F7-AD81-2883849EBFC2}" srcOrd="0" destOrd="0" presId="urn:microsoft.com/office/officeart/2005/8/layout/chevron1"/>
    <dgm:cxn modelId="{F39BD38E-5704-4D6C-84AF-1B0BD613289A}" srcId="{E32D401F-57C2-4D0C-A538-4D5492F2FCB1}" destId="{FD51C5E4-A49F-416D-8AFD-F0F230C8F207}" srcOrd="3" destOrd="0" parTransId="{4F806FD4-9B47-4654-AC3A-9FACF4F1463A}" sibTransId="{EF959C83-1D8F-4614-AD5A-B828AB407A8A}"/>
    <dgm:cxn modelId="{5D8949E0-F52C-496F-B125-AD929CB10740}" type="presOf" srcId="{E32D401F-57C2-4D0C-A538-4D5492F2FCB1}" destId="{82152B37-0C5B-4B9C-900E-606D441C7216}" srcOrd="0" destOrd="0" presId="urn:microsoft.com/office/officeart/2005/8/layout/chevron1"/>
    <dgm:cxn modelId="{4AB60EEE-62F7-470D-B6F2-A2BBA28C27B3}" type="presOf" srcId="{026A465B-8ACB-4335-9F65-424E580B356E}" destId="{430EA936-BAC2-4D66-9742-0118048C554F}" srcOrd="0" destOrd="0" presId="urn:microsoft.com/office/officeart/2005/8/layout/chevron1"/>
    <dgm:cxn modelId="{B2A42EEF-DA12-48E5-9CB8-4A8043ED7301}" srcId="{E32D401F-57C2-4D0C-A538-4D5492F2FCB1}" destId="{D4CB66F5-77D4-49B8-9D47-435AE124D3B4}" srcOrd="0" destOrd="0" parTransId="{7F15DD33-71D4-47C2-97B2-E4EFC3C09C88}" sibTransId="{E3A73E9C-530E-4622-B5D6-FBCEAF89FE89}"/>
    <dgm:cxn modelId="{774332DA-16FC-469F-83EB-08CC4538FC99}" type="presParOf" srcId="{82152B37-0C5B-4B9C-900E-606D441C7216}" destId="{B8C4517B-EF74-44F7-AD81-2883849EBFC2}" srcOrd="0" destOrd="0" presId="urn:microsoft.com/office/officeart/2005/8/layout/chevron1"/>
    <dgm:cxn modelId="{EB588A33-FEEF-40F2-AF07-39E450D30616}" type="presParOf" srcId="{82152B37-0C5B-4B9C-900E-606D441C7216}" destId="{1A90398C-E95D-4127-9DBA-9CB70A921A6C}" srcOrd="1" destOrd="0" presId="urn:microsoft.com/office/officeart/2005/8/layout/chevron1"/>
    <dgm:cxn modelId="{DB7E5122-E4D6-4BA2-8F34-803E008F5563}" type="presParOf" srcId="{82152B37-0C5B-4B9C-900E-606D441C7216}" destId="{EEFF9FF9-828B-4C4C-8D5E-FB07F9BB72C9}" srcOrd="2" destOrd="0" presId="urn:microsoft.com/office/officeart/2005/8/layout/chevron1"/>
    <dgm:cxn modelId="{581CE4B8-9AC0-468B-A725-7E4E3499DB18}" type="presParOf" srcId="{82152B37-0C5B-4B9C-900E-606D441C7216}" destId="{BAAABF95-3091-4A1F-9738-B9B0D3D786C2}" srcOrd="3" destOrd="0" presId="urn:microsoft.com/office/officeart/2005/8/layout/chevron1"/>
    <dgm:cxn modelId="{CED5A840-FE8C-4B06-942B-BE2C46FC2964}" type="presParOf" srcId="{82152B37-0C5B-4B9C-900E-606D441C7216}" destId="{430EA936-BAC2-4D66-9742-0118048C554F}" srcOrd="4" destOrd="0" presId="urn:microsoft.com/office/officeart/2005/8/layout/chevron1"/>
    <dgm:cxn modelId="{CCE2FBCF-7149-43D2-A86D-D232226CFF5C}" type="presParOf" srcId="{82152B37-0C5B-4B9C-900E-606D441C7216}" destId="{3272DEDD-E57A-4B79-96CC-48EA773024E5}" srcOrd="5" destOrd="0" presId="urn:microsoft.com/office/officeart/2005/8/layout/chevron1"/>
    <dgm:cxn modelId="{BC9A32A8-E7DA-4402-8E09-8239B4EAEE7A}" type="presParOf" srcId="{82152B37-0C5B-4B9C-900E-606D441C7216}" destId="{B4D2D86F-EE53-431E-B6C4-DBDC324AF114}" srcOrd="6" destOrd="0" presId="urn:microsoft.com/office/officeart/2005/8/layout/chevron1"/>
    <dgm:cxn modelId="{AC2257EE-4A53-4F77-8F5D-981D84742B7F}" type="presParOf" srcId="{82152B37-0C5B-4B9C-900E-606D441C7216}" destId="{BD87B81D-3D17-4402-B985-A17A9D033103}" srcOrd="7" destOrd="0" presId="urn:microsoft.com/office/officeart/2005/8/layout/chevron1"/>
    <dgm:cxn modelId="{82E1BFF4-41D0-453D-A33C-6481C2531BA8}" type="presParOf" srcId="{82152B37-0C5B-4B9C-900E-606D441C7216}" destId="{A577FC45-8D3D-44D2-9BDD-554FAAFEEBE3}"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2D401F-57C2-4D0C-A538-4D5492F2FCB1}" type="doc">
      <dgm:prSet loTypeId="urn:microsoft.com/office/officeart/2005/8/layout/chevron1" loCatId="process" qsTypeId="urn:microsoft.com/office/officeart/2005/8/quickstyle/simple1" qsCatId="simple" csTypeId="urn:microsoft.com/office/officeart/2005/8/colors/accent5_1" csCatId="accent5" phldr="1"/>
      <dgm:spPr/>
    </dgm:pt>
    <dgm:pt modelId="{D4CB66F5-77D4-49B8-9D47-435AE124D3B4}">
      <dgm:prSet phldrT="[Text]" custT="1"/>
      <dgm:spPr/>
      <dgm:t>
        <a:bodyPr/>
        <a:lstStyle/>
        <a:p>
          <a:r>
            <a:rPr lang="en-US" sz="1500" b="1" dirty="0">
              <a:latin typeface="Calibri" panose="020F0502020204030204" pitchFamily="34" charset="0"/>
              <a:cs typeface="Calibri" panose="020F0502020204030204" pitchFamily="34" charset="0"/>
            </a:rPr>
            <a:t>Support </a:t>
          </a:r>
          <a:br>
            <a:rPr lang="en-US" sz="1500" b="1" dirty="0">
              <a:latin typeface="Calibri" panose="020F0502020204030204" pitchFamily="34" charset="0"/>
              <a:cs typeface="Calibri" panose="020F0502020204030204" pitchFamily="34" charset="0"/>
            </a:rPr>
          </a:br>
          <a:r>
            <a:rPr lang="en-US" sz="1500" b="1" dirty="0">
              <a:latin typeface="Calibri" panose="020F0502020204030204" pitchFamily="34" charset="0"/>
              <a:cs typeface="Calibri" panose="020F0502020204030204" pitchFamily="34" charset="0"/>
            </a:rPr>
            <a:t>Pilot Design, </a:t>
          </a:r>
          <a:br>
            <a:rPr lang="en-US" sz="1500" b="1" dirty="0">
              <a:latin typeface="Calibri" panose="020F0502020204030204" pitchFamily="34" charset="0"/>
              <a:cs typeface="Calibri" panose="020F0502020204030204" pitchFamily="34" charset="0"/>
            </a:rPr>
          </a:br>
          <a:r>
            <a:rPr lang="en-US" sz="1500" b="1" dirty="0">
              <a:latin typeface="Calibri" panose="020F0502020204030204" pitchFamily="34" charset="0"/>
              <a:cs typeface="Calibri" panose="020F0502020204030204" pitchFamily="34" charset="0"/>
            </a:rPr>
            <a:t>Kick-Off and Implementation</a:t>
          </a:r>
        </a:p>
      </dgm:t>
    </dgm:pt>
    <dgm:pt modelId="{7F15DD33-71D4-47C2-97B2-E4EFC3C09C88}" type="parTrans" cxnId="{B2A42EEF-DA12-48E5-9CB8-4A8043ED7301}">
      <dgm:prSet/>
      <dgm:spPr/>
      <dgm:t>
        <a:bodyPr/>
        <a:lstStyle/>
        <a:p>
          <a:endParaRPr lang="en-US">
            <a:latin typeface="Bell MT" panose="02020503060305020303" pitchFamily="18" charset="0"/>
          </a:endParaRPr>
        </a:p>
      </dgm:t>
    </dgm:pt>
    <dgm:pt modelId="{E3A73E9C-530E-4622-B5D6-FBCEAF89FE89}" type="sibTrans" cxnId="{B2A42EEF-DA12-48E5-9CB8-4A8043ED7301}">
      <dgm:prSet/>
      <dgm:spPr/>
      <dgm:t>
        <a:bodyPr/>
        <a:lstStyle/>
        <a:p>
          <a:endParaRPr lang="en-US">
            <a:latin typeface="Bell MT" panose="02020503060305020303" pitchFamily="18" charset="0"/>
          </a:endParaRPr>
        </a:p>
      </dgm:t>
    </dgm:pt>
    <dgm:pt modelId="{A599A66D-A93A-4A87-B5FD-1AF02C076DDA}">
      <dgm:prSet phldrT="[Text]" custT="1"/>
      <dgm:spPr/>
      <dgm:t>
        <a:bodyPr/>
        <a:lstStyle/>
        <a:p>
          <a:r>
            <a:rPr lang="en-US" sz="1500" b="1" dirty="0">
              <a:latin typeface="Calibri" panose="020F0502020204030204" pitchFamily="34" charset="0"/>
              <a:cs typeface="Calibri" panose="020F0502020204030204" pitchFamily="34" charset="0"/>
            </a:rPr>
            <a:t>Evaluate and Share Pilot Process and Outcomes</a:t>
          </a:r>
        </a:p>
      </dgm:t>
    </dgm:pt>
    <dgm:pt modelId="{D28DD818-8D25-4180-8FBC-DBB44A65ECBD}" type="parTrans" cxnId="{4C1BE47A-3DC6-4FCD-ACC5-F11D8F8D566A}">
      <dgm:prSet/>
      <dgm:spPr/>
      <dgm:t>
        <a:bodyPr/>
        <a:lstStyle/>
        <a:p>
          <a:endParaRPr lang="en-US">
            <a:latin typeface="Bell MT" panose="02020503060305020303" pitchFamily="18" charset="0"/>
          </a:endParaRPr>
        </a:p>
      </dgm:t>
    </dgm:pt>
    <dgm:pt modelId="{B425C4B1-5DA6-4960-A0EE-D80ECFBCC2C4}" type="sibTrans" cxnId="{4C1BE47A-3DC6-4FCD-ACC5-F11D8F8D566A}">
      <dgm:prSet/>
      <dgm:spPr/>
      <dgm:t>
        <a:bodyPr/>
        <a:lstStyle/>
        <a:p>
          <a:endParaRPr lang="en-US">
            <a:latin typeface="Bell MT" panose="02020503060305020303" pitchFamily="18" charset="0"/>
          </a:endParaRPr>
        </a:p>
      </dgm:t>
    </dgm:pt>
    <dgm:pt modelId="{FD51C5E4-A49F-416D-8AFD-F0F230C8F207}">
      <dgm:prSet phldrT="[Text]" custT="1"/>
      <dgm:spPr/>
      <dgm:t>
        <a:bodyPr/>
        <a:lstStyle/>
        <a:p>
          <a:r>
            <a:rPr lang="en-US" sz="1500" b="1" dirty="0">
              <a:latin typeface="Calibri" panose="020F0502020204030204" pitchFamily="34" charset="0"/>
              <a:cs typeface="Calibri" panose="020F0502020204030204" pitchFamily="34" charset="0"/>
            </a:rPr>
            <a:t>Policy Shaped by Pilot Results and Tribal Input</a:t>
          </a:r>
        </a:p>
      </dgm:t>
    </dgm:pt>
    <dgm:pt modelId="{4F806FD4-9B47-4654-AC3A-9FACF4F1463A}" type="parTrans" cxnId="{F39BD38E-5704-4D6C-84AF-1B0BD613289A}">
      <dgm:prSet/>
      <dgm:spPr/>
      <dgm:t>
        <a:bodyPr/>
        <a:lstStyle/>
        <a:p>
          <a:endParaRPr lang="en-US">
            <a:latin typeface="Bell MT" panose="02020503060305020303" pitchFamily="18" charset="0"/>
          </a:endParaRPr>
        </a:p>
      </dgm:t>
    </dgm:pt>
    <dgm:pt modelId="{EF959C83-1D8F-4614-AD5A-B828AB407A8A}" type="sibTrans" cxnId="{F39BD38E-5704-4D6C-84AF-1B0BD613289A}">
      <dgm:prSet/>
      <dgm:spPr/>
      <dgm:t>
        <a:bodyPr/>
        <a:lstStyle/>
        <a:p>
          <a:endParaRPr lang="en-US">
            <a:latin typeface="Bell MT" panose="02020503060305020303" pitchFamily="18" charset="0"/>
          </a:endParaRPr>
        </a:p>
      </dgm:t>
    </dgm:pt>
    <dgm:pt modelId="{9FF879FA-8EC2-4F3A-8B8F-2B29529264A2}">
      <dgm:prSet phldrT="[Text]" custT="1"/>
      <dgm:spPr>
        <a:ln w="28575">
          <a:solidFill>
            <a:srgbClr val="FFC000"/>
          </a:solidFill>
        </a:ln>
      </dgm:spPr>
      <dgm:t>
        <a:bodyPr/>
        <a:lstStyle/>
        <a:p>
          <a:r>
            <a:rPr lang="en-US" sz="1600" b="1" dirty="0">
              <a:latin typeface="Calibri" panose="020F0502020204030204" pitchFamily="34" charset="0"/>
              <a:cs typeface="Calibri" panose="020F0502020204030204" pitchFamily="34" charset="0"/>
            </a:rPr>
            <a:t>In-Home Environmental Interventions Are Active and Sustainably Financed in Tribal Communities  </a:t>
          </a:r>
        </a:p>
      </dgm:t>
    </dgm:pt>
    <dgm:pt modelId="{4F8D61CE-0515-4630-BE4B-D4198F9A97C3}" type="parTrans" cxnId="{F812962B-7B93-4062-80A5-D58EC3D6CFCC}">
      <dgm:prSet/>
      <dgm:spPr/>
      <dgm:t>
        <a:bodyPr/>
        <a:lstStyle/>
        <a:p>
          <a:endParaRPr lang="en-US">
            <a:latin typeface="Bell MT" panose="02020503060305020303" pitchFamily="18" charset="0"/>
          </a:endParaRPr>
        </a:p>
      </dgm:t>
    </dgm:pt>
    <dgm:pt modelId="{90ECAC61-512D-4265-8F2E-DBC1EF832A6B}" type="sibTrans" cxnId="{F812962B-7B93-4062-80A5-D58EC3D6CFCC}">
      <dgm:prSet/>
      <dgm:spPr/>
      <dgm:t>
        <a:bodyPr/>
        <a:lstStyle/>
        <a:p>
          <a:endParaRPr lang="en-US">
            <a:latin typeface="Bell MT" panose="02020503060305020303" pitchFamily="18" charset="0"/>
          </a:endParaRPr>
        </a:p>
      </dgm:t>
    </dgm:pt>
    <dgm:pt modelId="{82152B37-0C5B-4B9C-900E-606D441C7216}" type="pres">
      <dgm:prSet presAssocID="{E32D401F-57C2-4D0C-A538-4D5492F2FCB1}" presName="Name0" presStyleCnt="0">
        <dgm:presLayoutVars>
          <dgm:dir/>
          <dgm:animLvl val="lvl"/>
          <dgm:resizeHandles val="exact"/>
        </dgm:presLayoutVars>
      </dgm:prSet>
      <dgm:spPr/>
    </dgm:pt>
    <dgm:pt modelId="{B8C4517B-EF74-44F7-AD81-2883849EBFC2}" type="pres">
      <dgm:prSet presAssocID="{D4CB66F5-77D4-49B8-9D47-435AE124D3B4}" presName="parTxOnly" presStyleLbl="node1" presStyleIdx="0" presStyleCnt="4" custAng="0">
        <dgm:presLayoutVars>
          <dgm:chMax val="0"/>
          <dgm:chPref val="0"/>
          <dgm:bulletEnabled val="1"/>
        </dgm:presLayoutVars>
      </dgm:prSet>
      <dgm:spPr/>
    </dgm:pt>
    <dgm:pt modelId="{1A90398C-E95D-4127-9DBA-9CB70A921A6C}" type="pres">
      <dgm:prSet presAssocID="{E3A73E9C-530E-4622-B5D6-FBCEAF89FE89}" presName="parTxOnlySpace" presStyleCnt="0"/>
      <dgm:spPr/>
    </dgm:pt>
    <dgm:pt modelId="{EEFF9FF9-828B-4C4C-8D5E-FB07F9BB72C9}" type="pres">
      <dgm:prSet presAssocID="{A599A66D-A93A-4A87-B5FD-1AF02C076DDA}" presName="parTxOnly" presStyleLbl="node1" presStyleIdx="1" presStyleCnt="4">
        <dgm:presLayoutVars>
          <dgm:chMax val="0"/>
          <dgm:chPref val="0"/>
          <dgm:bulletEnabled val="1"/>
        </dgm:presLayoutVars>
      </dgm:prSet>
      <dgm:spPr/>
    </dgm:pt>
    <dgm:pt modelId="{BAAABF95-3091-4A1F-9738-B9B0D3D786C2}" type="pres">
      <dgm:prSet presAssocID="{B425C4B1-5DA6-4960-A0EE-D80ECFBCC2C4}" presName="parTxOnlySpace" presStyleCnt="0"/>
      <dgm:spPr/>
    </dgm:pt>
    <dgm:pt modelId="{B4D2D86F-EE53-431E-B6C4-DBDC324AF114}" type="pres">
      <dgm:prSet presAssocID="{FD51C5E4-A49F-416D-8AFD-F0F230C8F207}" presName="parTxOnly" presStyleLbl="node1" presStyleIdx="2" presStyleCnt="4">
        <dgm:presLayoutVars>
          <dgm:chMax val="0"/>
          <dgm:chPref val="0"/>
          <dgm:bulletEnabled val="1"/>
        </dgm:presLayoutVars>
      </dgm:prSet>
      <dgm:spPr/>
    </dgm:pt>
    <dgm:pt modelId="{BD87B81D-3D17-4402-B985-A17A9D033103}" type="pres">
      <dgm:prSet presAssocID="{EF959C83-1D8F-4614-AD5A-B828AB407A8A}" presName="parTxOnlySpace" presStyleCnt="0"/>
      <dgm:spPr/>
    </dgm:pt>
    <dgm:pt modelId="{A577FC45-8D3D-44D2-9BDD-554FAAFEEBE3}" type="pres">
      <dgm:prSet presAssocID="{9FF879FA-8EC2-4F3A-8B8F-2B29529264A2}" presName="parTxOnly" presStyleLbl="node1" presStyleIdx="3" presStyleCnt="4" custScaleX="93514" custScaleY="126160" custLinFactNeighborX="27984">
        <dgm:presLayoutVars>
          <dgm:chMax val="0"/>
          <dgm:chPref val="0"/>
          <dgm:bulletEnabled val="1"/>
        </dgm:presLayoutVars>
      </dgm:prSet>
      <dgm:spPr>
        <a:prstGeom prst="flowChartAlternateProcess">
          <a:avLst/>
        </a:prstGeom>
      </dgm:spPr>
    </dgm:pt>
  </dgm:ptLst>
  <dgm:cxnLst>
    <dgm:cxn modelId="{C9B80402-E112-45DF-B496-8E554437A50D}" type="presOf" srcId="{A599A66D-A93A-4A87-B5FD-1AF02C076DDA}" destId="{EEFF9FF9-828B-4C4C-8D5E-FB07F9BB72C9}" srcOrd="0" destOrd="0" presId="urn:microsoft.com/office/officeart/2005/8/layout/chevron1"/>
    <dgm:cxn modelId="{45C37821-5018-4717-86B3-110D7909FCDA}" type="presOf" srcId="{FD51C5E4-A49F-416D-8AFD-F0F230C8F207}" destId="{B4D2D86F-EE53-431E-B6C4-DBDC324AF114}" srcOrd="0" destOrd="0" presId="urn:microsoft.com/office/officeart/2005/8/layout/chevron1"/>
    <dgm:cxn modelId="{F812962B-7B93-4062-80A5-D58EC3D6CFCC}" srcId="{E32D401F-57C2-4D0C-A538-4D5492F2FCB1}" destId="{9FF879FA-8EC2-4F3A-8B8F-2B29529264A2}" srcOrd="3" destOrd="0" parTransId="{4F8D61CE-0515-4630-BE4B-D4198F9A97C3}" sibTransId="{90ECAC61-512D-4265-8F2E-DBC1EF832A6B}"/>
    <dgm:cxn modelId="{175FF734-8317-4A27-8900-BB2D43047C9A}" type="presOf" srcId="{9FF879FA-8EC2-4F3A-8B8F-2B29529264A2}" destId="{A577FC45-8D3D-44D2-9BDD-554FAAFEEBE3}" srcOrd="0" destOrd="0" presId="urn:microsoft.com/office/officeart/2005/8/layout/chevron1"/>
    <dgm:cxn modelId="{4C1BE47A-3DC6-4FCD-ACC5-F11D8F8D566A}" srcId="{E32D401F-57C2-4D0C-A538-4D5492F2FCB1}" destId="{A599A66D-A93A-4A87-B5FD-1AF02C076DDA}" srcOrd="1" destOrd="0" parTransId="{D28DD818-8D25-4180-8FBC-DBB44A65ECBD}" sibTransId="{B425C4B1-5DA6-4960-A0EE-D80ECFBCC2C4}"/>
    <dgm:cxn modelId="{F92D6A85-A82E-45D5-9C44-2C624D8DA5D3}" type="presOf" srcId="{D4CB66F5-77D4-49B8-9D47-435AE124D3B4}" destId="{B8C4517B-EF74-44F7-AD81-2883849EBFC2}" srcOrd="0" destOrd="0" presId="urn:microsoft.com/office/officeart/2005/8/layout/chevron1"/>
    <dgm:cxn modelId="{F39BD38E-5704-4D6C-84AF-1B0BD613289A}" srcId="{E32D401F-57C2-4D0C-A538-4D5492F2FCB1}" destId="{FD51C5E4-A49F-416D-8AFD-F0F230C8F207}" srcOrd="2" destOrd="0" parTransId="{4F806FD4-9B47-4654-AC3A-9FACF4F1463A}" sibTransId="{EF959C83-1D8F-4614-AD5A-B828AB407A8A}"/>
    <dgm:cxn modelId="{5D8949E0-F52C-496F-B125-AD929CB10740}" type="presOf" srcId="{E32D401F-57C2-4D0C-A538-4D5492F2FCB1}" destId="{82152B37-0C5B-4B9C-900E-606D441C7216}" srcOrd="0" destOrd="0" presId="urn:microsoft.com/office/officeart/2005/8/layout/chevron1"/>
    <dgm:cxn modelId="{B2A42EEF-DA12-48E5-9CB8-4A8043ED7301}" srcId="{E32D401F-57C2-4D0C-A538-4D5492F2FCB1}" destId="{D4CB66F5-77D4-49B8-9D47-435AE124D3B4}" srcOrd="0" destOrd="0" parTransId="{7F15DD33-71D4-47C2-97B2-E4EFC3C09C88}" sibTransId="{E3A73E9C-530E-4622-B5D6-FBCEAF89FE89}"/>
    <dgm:cxn modelId="{774332DA-16FC-469F-83EB-08CC4538FC99}" type="presParOf" srcId="{82152B37-0C5B-4B9C-900E-606D441C7216}" destId="{B8C4517B-EF74-44F7-AD81-2883849EBFC2}" srcOrd="0" destOrd="0" presId="urn:microsoft.com/office/officeart/2005/8/layout/chevron1"/>
    <dgm:cxn modelId="{EB588A33-FEEF-40F2-AF07-39E450D30616}" type="presParOf" srcId="{82152B37-0C5B-4B9C-900E-606D441C7216}" destId="{1A90398C-E95D-4127-9DBA-9CB70A921A6C}" srcOrd="1" destOrd="0" presId="urn:microsoft.com/office/officeart/2005/8/layout/chevron1"/>
    <dgm:cxn modelId="{DB7E5122-E4D6-4BA2-8F34-803E008F5563}" type="presParOf" srcId="{82152B37-0C5B-4B9C-900E-606D441C7216}" destId="{EEFF9FF9-828B-4C4C-8D5E-FB07F9BB72C9}" srcOrd="2" destOrd="0" presId="urn:microsoft.com/office/officeart/2005/8/layout/chevron1"/>
    <dgm:cxn modelId="{581CE4B8-9AC0-468B-A725-7E4E3499DB18}" type="presParOf" srcId="{82152B37-0C5B-4B9C-900E-606D441C7216}" destId="{BAAABF95-3091-4A1F-9738-B9B0D3D786C2}" srcOrd="3" destOrd="0" presId="urn:microsoft.com/office/officeart/2005/8/layout/chevron1"/>
    <dgm:cxn modelId="{BC9A32A8-E7DA-4402-8E09-8239B4EAEE7A}" type="presParOf" srcId="{82152B37-0C5B-4B9C-900E-606D441C7216}" destId="{B4D2D86F-EE53-431E-B6C4-DBDC324AF114}" srcOrd="4" destOrd="0" presId="urn:microsoft.com/office/officeart/2005/8/layout/chevron1"/>
    <dgm:cxn modelId="{AC2257EE-4A53-4F77-8F5D-981D84742B7F}" type="presParOf" srcId="{82152B37-0C5B-4B9C-900E-606D441C7216}" destId="{BD87B81D-3D17-4402-B985-A17A9D033103}" srcOrd="5" destOrd="0" presId="urn:microsoft.com/office/officeart/2005/8/layout/chevron1"/>
    <dgm:cxn modelId="{82E1BFF4-41D0-453D-A33C-6481C2531BA8}" type="presParOf" srcId="{82152B37-0C5B-4B9C-900E-606D441C7216}" destId="{A577FC45-8D3D-44D2-9BDD-554FAAFEEBE3}" srcOrd="6"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6A8F24-5471-48DD-B79F-FBC15098CED4}" type="doc">
      <dgm:prSet loTypeId="urn:microsoft.com/office/officeart/2008/layout/LinedList" loCatId="list" qsTypeId="urn:microsoft.com/office/officeart/2005/8/quickstyle/simple5" qsCatId="simple" csTypeId="urn:microsoft.com/office/officeart/2005/8/colors/colorful5" csCatId="colorful" phldr="1"/>
      <dgm:spPr/>
      <dgm:t>
        <a:bodyPr/>
        <a:lstStyle/>
        <a:p>
          <a:endParaRPr lang="en-US"/>
        </a:p>
      </dgm:t>
    </dgm:pt>
    <dgm:pt modelId="{8429587A-5FF4-4EF4-977A-3DA5807A9972}">
      <dgm:prSet custT="1"/>
      <dgm:spPr/>
      <dgm:t>
        <a:bodyPr/>
        <a:lstStyle/>
        <a:p>
          <a:r>
            <a:rPr lang="en-US" sz="2500" dirty="0">
              <a:latin typeface="Calibri" panose="020F0502020204030204" pitchFamily="34" charset="0"/>
              <a:cs typeface="Calibri" panose="020F0502020204030204" pitchFamily="34" charset="0"/>
            </a:rPr>
            <a:t>EPA funding a pilot at the Tulalip Tribes</a:t>
          </a:r>
        </a:p>
      </dgm:t>
    </dgm:pt>
    <dgm:pt modelId="{DBD24197-B00B-4275-9C3C-0E5CDB5EA6D3}" type="parTrans" cxnId="{87218668-5929-41B4-BB3D-DAD716022EE2}">
      <dgm:prSet/>
      <dgm:spPr/>
      <dgm:t>
        <a:bodyPr/>
        <a:lstStyle/>
        <a:p>
          <a:endParaRPr lang="en-US" sz="2500">
            <a:latin typeface="Calibri" panose="020F0502020204030204" pitchFamily="34" charset="0"/>
            <a:cs typeface="Calibri" panose="020F0502020204030204" pitchFamily="34" charset="0"/>
          </a:endParaRPr>
        </a:p>
      </dgm:t>
    </dgm:pt>
    <dgm:pt modelId="{E1B7D781-66A0-4430-B97D-A256A1D7604A}" type="sibTrans" cxnId="{87218668-5929-41B4-BB3D-DAD716022EE2}">
      <dgm:prSet/>
      <dgm:spPr/>
      <dgm:t>
        <a:bodyPr/>
        <a:lstStyle/>
        <a:p>
          <a:endParaRPr lang="en-US" sz="2500">
            <a:latin typeface="Calibri" panose="020F0502020204030204" pitchFamily="34" charset="0"/>
            <a:cs typeface="Calibri" panose="020F0502020204030204" pitchFamily="34" charset="0"/>
          </a:endParaRPr>
        </a:p>
      </dgm:t>
    </dgm:pt>
    <dgm:pt modelId="{5A19031B-A186-46C7-A649-CC1A3C3AC974}">
      <dgm:prSet custT="1"/>
      <dgm:spPr/>
      <dgm:t>
        <a:bodyPr/>
        <a:lstStyle/>
        <a:p>
          <a:r>
            <a:rPr lang="en-US" sz="2500" dirty="0">
              <a:latin typeface="Calibri" panose="020F0502020204030204" pitchFamily="34" charset="0"/>
              <a:cs typeface="Calibri" panose="020F0502020204030204" pitchFamily="34" charset="0"/>
            </a:rPr>
            <a:t>Partnership/support to the Yakama pilot project</a:t>
          </a:r>
        </a:p>
      </dgm:t>
    </dgm:pt>
    <dgm:pt modelId="{7462B6C0-3BE3-4040-BC50-8CAC3AD03559}" type="parTrans" cxnId="{7ABED7F5-8DB5-4C92-A10C-27FA6CC464BB}">
      <dgm:prSet/>
      <dgm:spPr/>
      <dgm:t>
        <a:bodyPr/>
        <a:lstStyle/>
        <a:p>
          <a:endParaRPr lang="en-US" sz="2500">
            <a:latin typeface="Calibri" panose="020F0502020204030204" pitchFamily="34" charset="0"/>
            <a:cs typeface="Calibri" panose="020F0502020204030204" pitchFamily="34" charset="0"/>
          </a:endParaRPr>
        </a:p>
      </dgm:t>
    </dgm:pt>
    <dgm:pt modelId="{06E64A78-AEA2-46A6-96CE-F70982101AFB}" type="sibTrans" cxnId="{7ABED7F5-8DB5-4C92-A10C-27FA6CC464BB}">
      <dgm:prSet/>
      <dgm:spPr/>
      <dgm:t>
        <a:bodyPr/>
        <a:lstStyle/>
        <a:p>
          <a:endParaRPr lang="en-US" sz="2500">
            <a:latin typeface="Calibri" panose="020F0502020204030204" pitchFamily="34" charset="0"/>
            <a:cs typeface="Calibri" panose="020F0502020204030204" pitchFamily="34" charset="0"/>
          </a:endParaRPr>
        </a:p>
      </dgm:t>
    </dgm:pt>
    <dgm:pt modelId="{78A2DAC5-0C86-457B-96B1-06FAB2623900}">
      <dgm:prSet custT="1"/>
      <dgm:spPr/>
      <dgm:t>
        <a:bodyPr/>
        <a:lstStyle/>
        <a:p>
          <a:r>
            <a:rPr lang="en-US" sz="2500">
              <a:latin typeface="Calibri" panose="020F0502020204030204" pitchFamily="34" charset="0"/>
              <a:cs typeface="Calibri" panose="020F0502020204030204" pitchFamily="34" charset="0"/>
            </a:rPr>
            <a:t>Technical assistance to Seattle Indian Health Board</a:t>
          </a:r>
        </a:p>
      </dgm:t>
    </dgm:pt>
    <dgm:pt modelId="{07EC12FC-323B-4F3F-A949-8DCA440EE7C0}" type="parTrans" cxnId="{F59E66F6-DE3B-4084-BCE8-7DF174C78E94}">
      <dgm:prSet/>
      <dgm:spPr/>
      <dgm:t>
        <a:bodyPr/>
        <a:lstStyle/>
        <a:p>
          <a:endParaRPr lang="en-US" sz="2500">
            <a:latin typeface="Calibri" panose="020F0502020204030204" pitchFamily="34" charset="0"/>
            <a:cs typeface="Calibri" panose="020F0502020204030204" pitchFamily="34" charset="0"/>
          </a:endParaRPr>
        </a:p>
      </dgm:t>
    </dgm:pt>
    <dgm:pt modelId="{B359E00A-C50C-406E-BAB7-10442F93FDE9}" type="sibTrans" cxnId="{F59E66F6-DE3B-4084-BCE8-7DF174C78E94}">
      <dgm:prSet/>
      <dgm:spPr/>
      <dgm:t>
        <a:bodyPr/>
        <a:lstStyle/>
        <a:p>
          <a:endParaRPr lang="en-US" sz="2500">
            <a:latin typeface="Calibri" panose="020F0502020204030204" pitchFamily="34" charset="0"/>
            <a:cs typeface="Calibri" panose="020F0502020204030204" pitchFamily="34" charset="0"/>
          </a:endParaRPr>
        </a:p>
      </dgm:t>
    </dgm:pt>
    <dgm:pt modelId="{CE008832-11F5-4508-B8B2-3C75EA77AD58}">
      <dgm:prSet custT="1"/>
      <dgm:spPr/>
      <dgm:t>
        <a:bodyPr/>
        <a:lstStyle/>
        <a:p>
          <a:r>
            <a:rPr lang="en-US" sz="2500" dirty="0">
              <a:latin typeface="Calibri" panose="020F0502020204030204" pitchFamily="34" charset="0"/>
              <a:cs typeface="Calibri" panose="020F0502020204030204" pitchFamily="34" charset="0"/>
            </a:rPr>
            <a:t>Tracking how tribes can access and weigh in on Washington’s Medicaid Transformation Project funds</a:t>
          </a:r>
        </a:p>
      </dgm:t>
    </dgm:pt>
    <dgm:pt modelId="{9E7D2A15-BCD2-4360-9ED4-A0A129467603}" type="parTrans" cxnId="{188D2561-BA61-448C-8C19-92C48BD15CAC}">
      <dgm:prSet/>
      <dgm:spPr/>
      <dgm:t>
        <a:bodyPr/>
        <a:lstStyle/>
        <a:p>
          <a:endParaRPr lang="en-US" sz="2500">
            <a:latin typeface="Calibri" panose="020F0502020204030204" pitchFamily="34" charset="0"/>
            <a:cs typeface="Calibri" panose="020F0502020204030204" pitchFamily="34" charset="0"/>
          </a:endParaRPr>
        </a:p>
      </dgm:t>
    </dgm:pt>
    <dgm:pt modelId="{BE1C1A43-1F94-443F-B362-E7F8A641B263}" type="sibTrans" cxnId="{188D2561-BA61-448C-8C19-92C48BD15CAC}">
      <dgm:prSet/>
      <dgm:spPr/>
      <dgm:t>
        <a:bodyPr/>
        <a:lstStyle/>
        <a:p>
          <a:endParaRPr lang="en-US" sz="2500">
            <a:latin typeface="Calibri" panose="020F0502020204030204" pitchFamily="34" charset="0"/>
            <a:cs typeface="Calibri" panose="020F0502020204030204" pitchFamily="34" charset="0"/>
          </a:endParaRPr>
        </a:p>
      </dgm:t>
    </dgm:pt>
    <dgm:pt modelId="{19420CA6-9380-47D5-BC26-4687B89A48DA}" type="pres">
      <dgm:prSet presAssocID="{686A8F24-5471-48DD-B79F-FBC15098CED4}" presName="vert0" presStyleCnt="0">
        <dgm:presLayoutVars>
          <dgm:dir/>
          <dgm:animOne val="branch"/>
          <dgm:animLvl val="lvl"/>
        </dgm:presLayoutVars>
      </dgm:prSet>
      <dgm:spPr/>
    </dgm:pt>
    <dgm:pt modelId="{2DB535B0-C998-413D-9E08-18E28F7EC6AD}" type="pres">
      <dgm:prSet presAssocID="{8429587A-5FF4-4EF4-977A-3DA5807A9972}" presName="thickLine" presStyleLbl="alignNode1" presStyleIdx="0" presStyleCnt="4"/>
      <dgm:spPr/>
    </dgm:pt>
    <dgm:pt modelId="{AC476F0F-4F66-4D47-BF03-3E6CCDBB5A51}" type="pres">
      <dgm:prSet presAssocID="{8429587A-5FF4-4EF4-977A-3DA5807A9972}" presName="horz1" presStyleCnt="0"/>
      <dgm:spPr/>
    </dgm:pt>
    <dgm:pt modelId="{F9C5C19B-CFFB-49B7-A625-A871F8A71E8C}" type="pres">
      <dgm:prSet presAssocID="{8429587A-5FF4-4EF4-977A-3DA5807A9972}" presName="tx1" presStyleLbl="revTx" presStyleIdx="0" presStyleCnt="4"/>
      <dgm:spPr/>
    </dgm:pt>
    <dgm:pt modelId="{F57B1A2B-61EC-428F-88DA-856D2E3268B3}" type="pres">
      <dgm:prSet presAssocID="{8429587A-5FF4-4EF4-977A-3DA5807A9972}" presName="vert1" presStyleCnt="0"/>
      <dgm:spPr/>
    </dgm:pt>
    <dgm:pt modelId="{D19BBC40-58E3-4910-AC65-5B7BCE88A7A1}" type="pres">
      <dgm:prSet presAssocID="{5A19031B-A186-46C7-A649-CC1A3C3AC974}" presName="thickLine" presStyleLbl="alignNode1" presStyleIdx="1" presStyleCnt="4"/>
      <dgm:spPr/>
    </dgm:pt>
    <dgm:pt modelId="{31623069-A614-4B48-893F-07AD666C90E2}" type="pres">
      <dgm:prSet presAssocID="{5A19031B-A186-46C7-A649-CC1A3C3AC974}" presName="horz1" presStyleCnt="0"/>
      <dgm:spPr/>
    </dgm:pt>
    <dgm:pt modelId="{E592C128-E94F-4D63-9CBE-E168C21724F7}" type="pres">
      <dgm:prSet presAssocID="{5A19031B-A186-46C7-A649-CC1A3C3AC974}" presName="tx1" presStyleLbl="revTx" presStyleIdx="1" presStyleCnt="4"/>
      <dgm:spPr/>
    </dgm:pt>
    <dgm:pt modelId="{A8714135-F772-4EEA-AB93-EE3B420E15BF}" type="pres">
      <dgm:prSet presAssocID="{5A19031B-A186-46C7-A649-CC1A3C3AC974}" presName="vert1" presStyleCnt="0"/>
      <dgm:spPr/>
    </dgm:pt>
    <dgm:pt modelId="{87F28D48-292B-4D7D-BFCD-E36C7DB3B4A1}" type="pres">
      <dgm:prSet presAssocID="{78A2DAC5-0C86-457B-96B1-06FAB2623900}" presName="thickLine" presStyleLbl="alignNode1" presStyleIdx="2" presStyleCnt="4"/>
      <dgm:spPr/>
    </dgm:pt>
    <dgm:pt modelId="{8228548D-60DE-4123-83DC-18D8CB737510}" type="pres">
      <dgm:prSet presAssocID="{78A2DAC5-0C86-457B-96B1-06FAB2623900}" presName="horz1" presStyleCnt="0"/>
      <dgm:spPr/>
    </dgm:pt>
    <dgm:pt modelId="{F08CAEBD-110F-4B91-83C5-4330DB8D6710}" type="pres">
      <dgm:prSet presAssocID="{78A2DAC5-0C86-457B-96B1-06FAB2623900}" presName="tx1" presStyleLbl="revTx" presStyleIdx="2" presStyleCnt="4"/>
      <dgm:spPr/>
    </dgm:pt>
    <dgm:pt modelId="{59535369-F92E-4651-BBD7-B3A09C7E5BE6}" type="pres">
      <dgm:prSet presAssocID="{78A2DAC5-0C86-457B-96B1-06FAB2623900}" presName="vert1" presStyleCnt="0"/>
      <dgm:spPr/>
    </dgm:pt>
    <dgm:pt modelId="{77851713-53E6-4AE4-915E-CA4E9F0BC565}" type="pres">
      <dgm:prSet presAssocID="{CE008832-11F5-4508-B8B2-3C75EA77AD58}" presName="thickLine" presStyleLbl="alignNode1" presStyleIdx="3" presStyleCnt="4"/>
      <dgm:spPr/>
    </dgm:pt>
    <dgm:pt modelId="{B2EC505C-6622-4E70-BE49-660D5D9D6305}" type="pres">
      <dgm:prSet presAssocID="{CE008832-11F5-4508-B8B2-3C75EA77AD58}" presName="horz1" presStyleCnt="0"/>
      <dgm:spPr/>
    </dgm:pt>
    <dgm:pt modelId="{F8D0BE04-C7A7-47BC-BDD5-CCE2FBC931E6}" type="pres">
      <dgm:prSet presAssocID="{CE008832-11F5-4508-B8B2-3C75EA77AD58}" presName="tx1" presStyleLbl="revTx" presStyleIdx="3" presStyleCnt="4"/>
      <dgm:spPr/>
    </dgm:pt>
    <dgm:pt modelId="{E0621B4D-41D7-4CA1-9080-4CFA9EC1C87B}" type="pres">
      <dgm:prSet presAssocID="{CE008832-11F5-4508-B8B2-3C75EA77AD58}" presName="vert1" presStyleCnt="0"/>
      <dgm:spPr/>
    </dgm:pt>
  </dgm:ptLst>
  <dgm:cxnLst>
    <dgm:cxn modelId="{BF832D16-904F-4932-8DA9-8FA3E72F8C7E}" type="presOf" srcId="{CE008832-11F5-4508-B8B2-3C75EA77AD58}" destId="{F8D0BE04-C7A7-47BC-BDD5-CCE2FBC931E6}" srcOrd="0" destOrd="0" presId="urn:microsoft.com/office/officeart/2008/layout/LinedList"/>
    <dgm:cxn modelId="{A5DB2B35-0DB3-4282-B934-8E9EF66AA4E3}" type="presOf" srcId="{78A2DAC5-0C86-457B-96B1-06FAB2623900}" destId="{F08CAEBD-110F-4B91-83C5-4330DB8D6710}" srcOrd="0" destOrd="0" presId="urn:microsoft.com/office/officeart/2008/layout/LinedList"/>
    <dgm:cxn modelId="{188D2561-BA61-448C-8C19-92C48BD15CAC}" srcId="{686A8F24-5471-48DD-B79F-FBC15098CED4}" destId="{CE008832-11F5-4508-B8B2-3C75EA77AD58}" srcOrd="3" destOrd="0" parTransId="{9E7D2A15-BCD2-4360-9ED4-A0A129467603}" sibTransId="{BE1C1A43-1F94-443F-B362-E7F8A641B263}"/>
    <dgm:cxn modelId="{87218668-5929-41B4-BB3D-DAD716022EE2}" srcId="{686A8F24-5471-48DD-B79F-FBC15098CED4}" destId="{8429587A-5FF4-4EF4-977A-3DA5807A9972}" srcOrd="0" destOrd="0" parTransId="{DBD24197-B00B-4275-9C3C-0E5CDB5EA6D3}" sibTransId="{E1B7D781-66A0-4430-B97D-A256A1D7604A}"/>
    <dgm:cxn modelId="{A9166778-A1F6-4AD9-A850-C31BC54ABF80}" type="presOf" srcId="{5A19031B-A186-46C7-A649-CC1A3C3AC974}" destId="{E592C128-E94F-4D63-9CBE-E168C21724F7}" srcOrd="0" destOrd="0" presId="urn:microsoft.com/office/officeart/2008/layout/LinedList"/>
    <dgm:cxn modelId="{491A35B0-A4FF-41E1-8DCB-563EC5D044EA}" type="presOf" srcId="{8429587A-5FF4-4EF4-977A-3DA5807A9972}" destId="{F9C5C19B-CFFB-49B7-A625-A871F8A71E8C}" srcOrd="0" destOrd="0" presId="urn:microsoft.com/office/officeart/2008/layout/LinedList"/>
    <dgm:cxn modelId="{4B9492E7-3E39-48B2-8403-15FFC9C132D8}" type="presOf" srcId="{686A8F24-5471-48DD-B79F-FBC15098CED4}" destId="{19420CA6-9380-47D5-BC26-4687B89A48DA}" srcOrd="0" destOrd="0" presId="urn:microsoft.com/office/officeart/2008/layout/LinedList"/>
    <dgm:cxn modelId="{7ABED7F5-8DB5-4C92-A10C-27FA6CC464BB}" srcId="{686A8F24-5471-48DD-B79F-FBC15098CED4}" destId="{5A19031B-A186-46C7-A649-CC1A3C3AC974}" srcOrd="1" destOrd="0" parTransId="{7462B6C0-3BE3-4040-BC50-8CAC3AD03559}" sibTransId="{06E64A78-AEA2-46A6-96CE-F70982101AFB}"/>
    <dgm:cxn modelId="{F59E66F6-DE3B-4084-BCE8-7DF174C78E94}" srcId="{686A8F24-5471-48DD-B79F-FBC15098CED4}" destId="{78A2DAC5-0C86-457B-96B1-06FAB2623900}" srcOrd="2" destOrd="0" parTransId="{07EC12FC-323B-4F3F-A949-8DCA440EE7C0}" sibTransId="{B359E00A-C50C-406E-BAB7-10442F93FDE9}"/>
    <dgm:cxn modelId="{ECEE6E93-0601-4A0B-9394-6577830C8EFE}" type="presParOf" srcId="{19420CA6-9380-47D5-BC26-4687B89A48DA}" destId="{2DB535B0-C998-413D-9E08-18E28F7EC6AD}" srcOrd="0" destOrd="0" presId="urn:microsoft.com/office/officeart/2008/layout/LinedList"/>
    <dgm:cxn modelId="{E88D1D94-8C25-4BE0-9DCC-5A740DA8D5B9}" type="presParOf" srcId="{19420CA6-9380-47D5-BC26-4687B89A48DA}" destId="{AC476F0F-4F66-4D47-BF03-3E6CCDBB5A51}" srcOrd="1" destOrd="0" presId="urn:microsoft.com/office/officeart/2008/layout/LinedList"/>
    <dgm:cxn modelId="{FE3B9C8F-A77F-4D85-BF17-7256F40D1066}" type="presParOf" srcId="{AC476F0F-4F66-4D47-BF03-3E6CCDBB5A51}" destId="{F9C5C19B-CFFB-49B7-A625-A871F8A71E8C}" srcOrd="0" destOrd="0" presId="urn:microsoft.com/office/officeart/2008/layout/LinedList"/>
    <dgm:cxn modelId="{0F63A0E7-A4D5-4A27-9DD5-AA37C60FB0AA}" type="presParOf" srcId="{AC476F0F-4F66-4D47-BF03-3E6CCDBB5A51}" destId="{F57B1A2B-61EC-428F-88DA-856D2E3268B3}" srcOrd="1" destOrd="0" presId="urn:microsoft.com/office/officeart/2008/layout/LinedList"/>
    <dgm:cxn modelId="{B5B4A533-ADA6-44B3-8558-F97B06AB6D6B}" type="presParOf" srcId="{19420CA6-9380-47D5-BC26-4687B89A48DA}" destId="{D19BBC40-58E3-4910-AC65-5B7BCE88A7A1}" srcOrd="2" destOrd="0" presId="urn:microsoft.com/office/officeart/2008/layout/LinedList"/>
    <dgm:cxn modelId="{A6B98643-8A24-4F03-8960-4765524CCE85}" type="presParOf" srcId="{19420CA6-9380-47D5-BC26-4687B89A48DA}" destId="{31623069-A614-4B48-893F-07AD666C90E2}" srcOrd="3" destOrd="0" presId="urn:microsoft.com/office/officeart/2008/layout/LinedList"/>
    <dgm:cxn modelId="{1260DA50-767D-4AC2-943B-A104F19DDA76}" type="presParOf" srcId="{31623069-A614-4B48-893F-07AD666C90E2}" destId="{E592C128-E94F-4D63-9CBE-E168C21724F7}" srcOrd="0" destOrd="0" presId="urn:microsoft.com/office/officeart/2008/layout/LinedList"/>
    <dgm:cxn modelId="{2418160A-3D6F-4CD2-B2F8-1989922D2FC7}" type="presParOf" srcId="{31623069-A614-4B48-893F-07AD666C90E2}" destId="{A8714135-F772-4EEA-AB93-EE3B420E15BF}" srcOrd="1" destOrd="0" presId="urn:microsoft.com/office/officeart/2008/layout/LinedList"/>
    <dgm:cxn modelId="{06D46F0B-858E-46D7-A3E7-1F7E885BC008}" type="presParOf" srcId="{19420CA6-9380-47D5-BC26-4687B89A48DA}" destId="{87F28D48-292B-4D7D-BFCD-E36C7DB3B4A1}" srcOrd="4" destOrd="0" presId="urn:microsoft.com/office/officeart/2008/layout/LinedList"/>
    <dgm:cxn modelId="{ED5E9152-1C93-43D9-9E3D-118D51B8BFF5}" type="presParOf" srcId="{19420CA6-9380-47D5-BC26-4687B89A48DA}" destId="{8228548D-60DE-4123-83DC-18D8CB737510}" srcOrd="5" destOrd="0" presId="urn:microsoft.com/office/officeart/2008/layout/LinedList"/>
    <dgm:cxn modelId="{7F611F92-242B-4BF0-A7A4-7046E54FD1DF}" type="presParOf" srcId="{8228548D-60DE-4123-83DC-18D8CB737510}" destId="{F08CAEBD-110F-4B91-83C5-4330DB8D6710}" srcOrd="0" destOrd="0" presId="urn:microsoft.com/office/officeart/2008/layout/LinedList"/>
    <dgm:cxn modelId="{F3311547-2F2A-49DE-A1C2-BEB47BD7B440}" type="presParOf" srcId="{8228548D-60DE-4123-83DC-18D8CB737510}" destId="{59535369-F92E-4651-BBD7-B3A09C7E5BE6}" srcOrd="1" destOrd="0" presId="urn:microsoft.com/office/officeart/2008/layout/LinedList"/>
    <dgm:cxn modelId="{91231BCF-A605-406E-B09E-D5018E5564AD}" type="presParOf" srcId="{19420CA6-9380-47D5-BC26-4687B89A48DA}" destId="{77851713-53E6-4AE4-915E-CA4E9F0BC565}" srcOrd="6" destOrd="0" presId="urn:microsoft.com/office/officeart/2008/layout/LinedList"/>
    <dgm:cxn modelId="{1C6E6C0A-9C62-4BE1-8C83-1BA003FA22DA}" type="presParOf" srcId="{19420CA6-9380-47D5-BC26-4687B89A48DA}" destId="{B2EC505C-6622-4E70-BE49-660D5D9D6305}" srcOrd="7" destOrd="0" presId="urn:microsoft.com/office/officeart/2008/layout/LinedList"/>
    <dgm:cxn modelId="{4CC7980C-9E6F-44F5-B138-07624A0588AE}" type="presParOf" srcId="{B2EC505C-6622-4E70-BE49-660D5D9D6305}" destId="{F8D0BE04-C7A7-47BC-BDD5-CCE2FBC931E6}" srcOrd="0" destOrd="0" presId="urn:microsoft.com/office/officeart/2008/layout/LinedList"/>
    <dgm:cxn modelId="{BB6CFC5C-DD79-47AB-9B1E-D56B45A87329}" type="presParOf" srcId="{B2EC505C-6622-4E70-BE49-660D5D9D6305}" destId="{E0621B4D-41D7-4CA1-9080-4CFA9EC1C87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26AC3E-91D6-4EE4-872F-9D5795E78A4F}" type="doc">
      <dgm:prSet loTypeId="urn:microsoft.com/office/officeart/2005/8/layout/cycle2" loCatId="cycle" qsTypeId="urn:microsoft.com/office/officeart/2005/8/quickstyle/simple3" qsCatId="simple" csTypeId="urn:microsoft.com/office/officeart/2005/8/colors/accent0_2" csCatId="mainScheme" phldr="1"/>
      <dgm:spPr/>
      <dgm:t>
        <a:bodyPr/>
        <a:lstStyle/>
        <a:p>
          <a:endParaRPr lang="en-US"/>
        </a:p>
      </dgm:t>
    </dgm:pt>
    <dgm:pt modelId="{D60480A0-7B75-4017-938D-6B2CC16C558C}">
      <dgm:prSet phldrT="[Text]" custT="1"/>
      <dgm:spPr/>
      <dgm:t>
        <a:bodyPr/>
        <a:lstStyle/>
        <a:p>
          <a:r>
            <a:rPr lang="en-US" sz="1500" b="1" dirty="0">
              <a:latin typeface="Calibri" panose="020F0502020204030204" pitchFamily="34" charset="0"/>
              <a:cs typeface="Calibri" panose="020F0502020204030204" pitchFamily="34" charset="0"/>
            </a:rPr>
            <a:t>Review or Monitor Medical Records </a:t>
          </a:r>
        </a:p>
      </dgm:t>
    </dgm:pt>
    <dgm:pt modelId="{7061346C-A3A4-4B0E-8387-CDC41D4248D0}" type="parTrans" cxnId="{129B21BF-1F26-4473-8761-0E2F85CF7092}">
      <dgm:prSet/>
      <dgm:spPr/>
      <dgm:t>
        <a:bodyPr/>
        <a:lstStyle/>
        <a:p>
          <a:endParaRPr lang="en-US" sz="1500" b="1">
            <a:latin typeface="Calibri" panose="020F0502020204030204" pitchFamily="34" charset="0"/>
            <a:cs typeface="Calibri" panose="020F0502020204030204" pitchFamily="34" charset="0"/>
          </a:endParaRPr>
        </a:p>
      </dgm:t>
    </dgm:pt>
    <dgm:pt modelId="{36D67FC4-43E6-4C72-96F1-58C095B573E0}" type="sibTrans" cxnId="{129B21BF-1F26-4473-8761-0E2F85CF7092}">
      <dgm:prSet custT="1"/>
      <dgm:spPr/>
      <dgm:t>
        <a:bodyPr/>
        <a:lstStyle/>
        <a:p>
          <a:endParaRPr lang="en-US" sz="1500" b="1">
            <a:latin typeface="Calibri" panose="020F0502020204030204" pitchFamily="34" charset="0"/>
            <a:cs typeface="Calibri" panose="020F0502020204030204" pitchFamily="34" charset="0"/>
          </a:endParaRPr>
        </a:p>
      </dgm:t>
    </dgm:pt>
    <dgm:pt modelId="{DF261DE7-8E92-44FC-8C96-670FAC9E2021}">
      <dgm:prSet phldrT="[Text]" custT="1"/>
      <dgm:spPr/>
      <dgm:t>
        <a:bodyPr/>
        <a:lstStyle/>
        <a:p>
          <a:r>
            <a:rPr lang="en-US" sz="1500" b="1" dirty="0">
              <a:latin typeface="Calibri" panose="020F0502020204030204" pitchFamily="34" charset="0"/>
              <a:cs typeface="Calibri" panose="020F0502020204030204" pitchFamily="34" charset="0"/>
            </a:rPr>
            <a:t>Healthcare Provider Assesses Patient</a:t>
          </a:r>
        </a:p>
      </dgm:t>
    </dgm:pt>
    <dgm:pt modelId="{7970487A-5BDF-4710-8A1F-5F15035CE78E}" type="parTrans" cxnId="{2FD5E717-0432-4EC4-B6D8-6CEE8EEB4600}">
      <dgm:prSet/>
      <dgm:spPr/>
      <dgm:t>
        <a:bodyPr/>
        <a:lstStyle/>
        <a:p>
          <a:endParaRPr lang="en-US" sz="1500" b="1">
            <a:latin typeface="Calibri" panose="020F0502020204030204" pitchFamily="34" charset="0"/>
            <a:cs typeface="Calibri" panose="020F0502020204030204" pitchFamily="34" charset="0"/>
          </a:endParaRPr>
        </a:p>
      </dgm:t>
    </dgm:pt>
    <dgm:pt modelId="{229A6A88-F95A-4288-8013-204C2A3F3916}" type="sibTrans" cxnId="{2FD5E717-0432-4EC4-B6D8-6CEE8EEB4600}">
      <dgm:prSet custT="1"/>
      <dgm:spPr/>
      <dgm:t>
        <a:bodyPr/>
        <a:lstStyle/>
        <a:p>
          <a:endParaRPr lang="en-US" sz="1500" b="1">
            <a:latin typeface="Calibri" panose="020F0502020204030204" pitchFamily="34" charset="0"/>
            <a:cs typeface="Calibri" panose="020F0502020204030204" pitchFamily="34" charset="0"/>
          </a:endParaRPr>
        </a:p>
      </dgm:t>
    </dgm:pt>
    <dgm:pt modelId="{325C172D-3C66-4D23-A86F-F751EFD3D1FC}">
      <dgm:prSet phldrT="[Text]" custT="1"/>
      <dgm:spPr/>
      <dgm:t>
        <a:bodyPr/>
        <a:lstStyle/>
        <a:p>
          <a:r>
            <a:rPr lang="en-US" sz="1500" b="1" dirty="0">
              <a:latin typeface="Calibri" panose="020F0502020204030204" pitchFamily="34" charset="0"/>
              <a:cs typeface="Calibri" panose="020F0502020204030204" pitchFamily="34" charset="0"/>
            </a:rPr>
            <a:t>Provider Refers Patient to Specialist</a:t>
          </a:r>
        </a:p>
      </dgm:t>
    </dgm:pt>
    <dgm:pt modelId="{14A5D94C-80EB-4265-BB4B-6CA79A45B7CB}" type="parTrans" cxnId="{7457E669-5ABA-4EF9-AAF4-62D1B80C849E}">
      <dgm:prSet/>
      <dgm:spPr/>
      <dgm:t>
        <a:bodyPr/>
        <a:lstStyle/>
        <a:p>
          <a:endParaRPr lang="en-US" sz="1500" b="1">
            <a:latin typeface="Calibri" panose="020F0502020204030204" pitchFamily="34" charset="0"/>
            <a:cs typeface="Calibri" panose="020F0502020204030204" pitchFamily="34" charset="0"/>
          </a:endParaRPr>
        </a:p>
      </dgm:t>
    </dgm:pt>
    <dgm:pt modelId="{CD5E8B63-81DF-4F41-8B53-C65E7BAB056B}" type="sibTrans" cxnId="{7457E669-5ABA-4EF9-AAF4-62D1B80C849E}">
      <dgm:prSet custT="1"/>
      <dgm:spPr/>
      <dgm:t>
        <a:bodyPr/>
        <a:lstStyle/>
        <a:p>
          <a:endParaRPr lang="en-US" sz="1500" b="1">
            <a:latin typeface="Calibri" panose="020F0502020204030204" pitchFamily="34" charset="0"/>
            <a:cs typeface="Calibri" panose="020F0502020204030204" pitchFamily="34" charset="0"/>
          </a:endParaRPr>
        </a:p>
      </dgm:t>
    </dgm:pt>
    <dgm:pt modelId="{EE33F65F-6BB1-4B60-B443-246F1978D98C}">
      <dgm:prSet phldrT="[Text]" custT="1"/>
      <dgm:spPr/>
      <dgm:t>
        <a:bodyPr/>
        <a:lstStyle/>
        <a:p>
          <a:r>
            <a:rPr lang="en-US" sz="1450" b="1" dirty="0">
              <a:latin typeface="Calibri" panose="020F0502020204030204" pitchFamily="34" charset="0"/>
              <a:cs typeface="Calibri" panose="020F0502020204030204" pitchFamily="34" charset="0"/>
            </a:rPr>
            <a:t>Environmental Specialist Conducts Home Assessment</a:t>
          </a:r>
        </a:p>
      </dgm:t>
    </dgm:pt>
    <dgm:pt modelId="{916D1B67-0784-42EF-83B0-A4022DA41AAF}" type="parTrans" cxnId="{BBE63DD3-F2EC-448E-9380-6A194A6F051A}">
      <dgm:prSet/>
      <dgm:spPr/>
      <dgm:t>
        <a:bodyPr/>
        <a:lstStyle/>
        <a:p>
          <a:endParaRPr lang="en-US" sz="1500" b="1">
            <a:latin typeface="Calibri" panose="020F0502020204030204" pitchFamily="34" charset="0"/>
            <a:cs typeface="Calibri" panose="020F0502020204030204" pitchFamily="34" charset="0"/>
          </a:endParaRPr>
        </a:p>
      </dgm:t>
    </dgm:pt>
    <dgm:pt modelId="{E3112EEA-9E70-4BDD-A18E-2B6A95E3997F}" type="sibTrans" cxnId="{BBE63DD3-F2EC-448E-9380-6A194A6F051A}">
      <dgm:prSet custT="1"/>
      <dgm:spPr/>
      <dgm:t>
        <a:bodyPr/>
        <a:lstStyle/>
        <a:p>
          <a:endParaRPr lang="en-US" sz="1500" b="1">
            <a:latin typeface="Calibri" panose="020F0502020204030204" pitchFamily="34" charset="0"/>
            <a:cs typeface="Calibri" panose="020F0502020204030204" pitchFamily="34" charset="0"/>
          </a:endParaRPr>
        </a:p>
      </dgm:t>
    </dgm:pt>
    <dgm:pt modelId="{FC5A4085-1E46-437F-BDDD-413C29B16141}">
      <dgm:prSet phldrT="[Text]" custT="1"/>
      <dgm:spPr/>
      <dgm:t>
        <a:bodyPr/>
        <a:lstStyle/>
        <a:p>
          <a:r>
            <a:rPr lang="en-US" sz="1500" b="1" dirty="0">
              <a:latin typeface="Calibri" panose="020F0502020204030204" pitchFamily="34" charset="0"/>
              <a:cs typeface="Calibri" panose="020F0502020204030204" pitchFamily="34" charset="0"/>
            </a:rPr>
            <a:t>Specialist Makes </a:t>
          </a:r>
          <a:r>
            <a:rPr lang="en-US" sz="1440" b="1" dirty="0">
              <a:latin typeface="Calibri" panose="020F0502020204030204" pitchFamily="34" charset="0"/>
              <a:cs typeface="Calibri" panose="020F0502020204030204" pitchFamily="34" charset="0"/>
            </a:rPr>
            <a:t>Recommendations</a:t>
          </a:r>
          <a:r>
            <a:rPr lang="en-US" sz="1500" b="1" dirty="0">
              <a:latin typeface="Calibri" panose="020F0502020204030204" pitchFamily="34" charset="0"/>
              <a:cs typeface="Calibri" panose="020F0502020204030204" pitchFamily="34" charset="0"/>
            </a:rPr>
            <a:t> and Conducts Health Education; Findings Entered Into Patient’s EHR</a:t>
          </a:r>
        </a:p>
      </dgm:t>
    </dgm:pt>
    <dgm:pt modelId="{4D7507A2-DCA0-4AC1-8F28-FA6E1BE9D067}" type="parTrans" cxnId="{B9172A67-4038-47F1-A1C2-60B4B01F1693}">
      <dgm:prSet/>
      <dgm:spPr/>
      <dgm:t>
        <a:bodyPr/>
        <a:lstStyle/>
        <a:p>
          <a:endParaRPr lang="en-US" sz="1500" b="1">
            <a:latin typeface="Calibri" panose="020F0502020204030204" pitchFamily="34" charset="0"/>
            <a:cs typeface="Calibri" panose="020F0502020204030204" pitchFamily="34" charset="0"/>
          </a:endParaRPr>
        </a:p>
      </dgm:t>
    </dgm:pt>
    <dgm:pt modelId="{2015EF00-A454-4248-B53C-3D099AEA04D9}" type="sibTrans" cxnId="{B9172A67-4038-47F1-A1C2-60B4B01F1693}">
      <dgm:prSet custT="1"/>
      <dgm:spPr/>
      <dgm:t>
        <a:bodyPr/>
        <a:lstStyle/>
        <a:p>
          <a:endParaRPr lang="en-US" sz="1500" b="1">
            <a:latin typeface="Calibri" panose="020F0502020204030204" pitchFamily="34" charset="0"/>
            <a:cs typeface="Calibri" panose="020F0502020204030204" pitchFamily="34" charset="0"/>
          </a:endParaRPr>
        </a:p>
      </dgm:t>
    </dgm:pt>
    <dgm:pt modelId="{64BB8318-94AA-4C22-B381-EF0DD8B6B696}">
      <dgm:prSet custT="1"/>
      <dgm:spPr/>
      <dgm:t>
        <a:bodyPr/>
        <a:lstStyle/>
        <a:p>
          <a:r>
            <a:rPr lang="en-US" sz="1500" b="1" dirty="0">
              <a:latin typeface="Calibri" panose="020F0502020204030204" pitchFamily="34" charset="0"/>
              <a:cs typeface="Calibri" panose="020F0502020204030204" pitchFamily="34" charset="0"/>
            </a:rPr>
            <a:t>Occupant Changes Behavior and/or Housing Is Improved</a:t>
          </a:r>
        </a:p>
      </dgm:t>
    </dgm:pt>
    <dgm:pt modelId="{E4291044-F004-4BC8-9B93-5A129E28AED6}" type="parTrans" cxnId="{8F7AE9A4-BA88-42F6-A254-26ADFBFFC76B}">
      <dgm:prSet/>
      <dgm:spPr/>
      <dgm:t>
        <a:bodyPr/>
        <a:lstStyle/>
        <a:p>
          <a:endParaRPr lang="en-US" sz="1500" b="1">
            <a:latin typeface="Calibri" panose="020F0502020204030204" pitchFamily="34" charset="0"/>
            <a:cs typeface="Calibri" panose="020F0502020204030204" pitchFamily="34" charset="0"/>
          </a:endParaRPr>
        </a:p>
      </dgm:t>
    </dgm:pt>
    <dgm:pt modelId="{857FF75D-218D-4218-885A-B88A748A7985}" type="sibTrans" cxnId="{8F7AE9A4-BA88-42F6-A254-26ADFBFFC76B}">
      <dgm:prSet custT="1"/>
      <dgm:spPr/>
      <dgm:t>
        <a:bodyPr/>
        <a:lstStyle/>
        <a:p>
          <a:endParaRPr lang="en-US" sz="1500" b="1">
            <a:latin typeface="Calibri" panose="020F0502020204030204" pitchFamily="34" charset="0"/>
            <a:cs typeface="Calibri" panose="020F0502020204030204" pitchFamily="34" charset="0"/>
          </a:endParaRPr>
        </a:p>
      </dgm:t>
    </dgm:pt>
    <dgm:pt modelId="{01A00F96-BFE4-44FB-B0D0-4AB1A78E0D40}" type="pres">
      <dgm:prSet presAssocID="{C326AC3E-91D6-4EE4-872F-9D5795E78A4F}" presName="cycle" presStyleCnt="0">
        <dgm:presLayoutVars>
          <dgm:dir/>
          <dgm:resizeHandles val="exact"/>
        </dgm:presLayoutVars>
      </dgm:prSet>
      <dgm:spPr/>
    </dgm:pt>
    <dgm:pt modelId="{3FD7056F-F7A5-4118-B768-0F789A6D030E}" type="pres">
      <dgm:prSet presAssocID="{D60480A0-7B75-4017-938D-6B2CC16C558C}" presName="node" presStyleLbl="node1" presStyleIdx="0" presStyleCnt="6" custScaleX="139883" custScaleY="139883" custRadScaleRad="101698" custRadScaleInc="-4124">
        <dgm:presLayoutVars>
          <dgm:bulletEnabled val="1"/>
        </dgm:presLayoutVars>
      </dgm:prSet>
      <dgm:spPr/>
    </dgm:pt>
    <dgm:pt modelId="{C13A6356-4710-4648-A128-9BAAC28BCF1D}" type="pres">
      <dgm:prSet presAssocID="{36D67FC4-43E6-4C72-96F1-58C095B573E0}" presName="sibTrans" presStyleLbl="sibTrans2D1" presStyleIdx="0" presStyleCnt="6"/>
      <dgm:spPr/>
    </dgm:pt>
    <dgm:pt modelId="{D482DB58-7D4E-4D90-8C25-19AC961D863B}" type="pres">
      <dgm:prSet presAssocID="{36D67FC4-43E6-4C72-96F1-58C095B573E0}" presName="connectorText" presStyleLbl="sibTrans2D1" presStyleIdx="0" presStyleCnt="6"/>
      <dgm:spPr/>
    </dgm:pt>
    <dgm:pt modelId="{DE9D4A5D-A990-4FE6-B0BE-DBEC04052C75}" type="pres">
      <dgm:prSet presAssocID="{DF261DE7-8E92-44FC-8C96-670FAC9E2021}" presName="node" presStyleLbl="node1" presStyleIdx="1" presStyleCnt="6" custScaleX="130162" custScaleY="130162" custRadScaleRad="118413" custRadScaleInc="4334">
        <dgm:presLayoutVars>
          <dgm:bulletEnabled val="1"/>
        </dgm:presLayoutVars>
      </dgm:prSet>
      <dgm:spPr/>
    </dgm:pt>
    <dgm:pt modelId="{6D4D6473-4E39-4E92-B155-878582CD3A56}" type="pres">
      <dgm:prSet presAssocID="{229A6A88-F95A-4288-8013-204C2A3F3916}" presName="sibTrans" presStyleLbl="sibTrans2D1" presStyleIdx="1" presStyleCnt="6"/>
      <dgm:spPr/>
    </dgm:pt>
    <dgm:pt modelId="{9CDB01BE-57BD-4454-9EDB-EB24DDAF3C4B}" type="pres">
      <dgm:prSet presAssocID="{229A6A88-F95A-4288-8013-204C2A3F3916}" presName="connectorText" presStyleLbl="sibTrans2D1" presStyleIdx="1" presStyleCnt="6"/>
      <dgm:spPr/>
    </dgm:pt>
    <dgm:pt modelId="{17F06DF0-F8E2-4068-B2B4-79D0DD502400}" type="pres">
      <dgm:prSet presAssocID="{325C172D-3C66-4D23-A86F-F751EFD3D1FC}" presName="node" presStyleLbl="node1" presStyleIdx="2" presStyleCnt="6" custScaleX="129966" custScaleY="129966" custRadScaleRad="113837" custRadScaleInc="-13152">
        <dgm:presLayoutVars>
          <dgm:bulletEnabled val="1"/>
        </dgm:presLayoutVars>
      </dgm:prSet>
      <dgm:spPr/>
    </dgm:pt>
    <dgm:pt modelId="{D31CAB9A-0977-4736-AA9F-27CA58F4982D}" type="pres">
      <dgm:prSet presAssocID="{CD5E8B63-81DF-4F41-8B53-C65E7BAB056B}" presName="sibTrans" presStyleLbl="sibTrans2D1" presStyleIdx="2" presStyleCnt="6"/>
      <dgm:spPr/>
    </dgm:pt>
    <dgm:pt modelId="{D66F4A36-8F9D-4B1A-A3A4-9204D058F43A}" type="pres">
      <dgm:prSet presAssocID="{CD5E8B63-81DF-4F41-8B53-C65E7BAB056B}" presName="connectorText" presStyleLbl="sibTrans2D1" presStyleIdx="2" presStyleCnt="6"/>
      <dgm:spPr/>
    </dgm:pt>
    <dgm:pt modelId="{1158A2E1-0609-40FE-9CE1-A97FC8E55C02}" type="pres">
      <dgm:prSet presAssocID="{EE33F65F-6BB1-4B60-B443-246F1978D98C}" presName="node" presStyleLbl="node1" presStyleIdx="3" presStyleCnt="6" custScaleX="122969" custScaleY="111994" custRadScaleRad="89768" custRadScaleInc="-12395">
        <dgm:presLayoutVars>
          <dgm:bulletEnabled val="1"/>
        </dgm:presLayoutVars>
      </dgm:prSet>
      <dgm:spPr/>
    </dgm:pt>
    <dgm:pt modelId="{61376854-A7B2-4355-89F4-9E036B87FA4E}" type="pres">
      <dgm:prSet presAssocID="{E3112EEA-9E70-4BDD-A18E-2B6A95E3997F}" presName="sibTrans" presStyleLbl="sibTrans2D1" presStyleIdx="3" presStyleCnt="6"/>
      <dgm:spPr/>
    </dgm:pt>
    <dgm:pt modelId="{D677BB40-4BF9-42D1-87C9-82AAB1E8E080}" type="pres">
      <dgm:prSet presAssocID="{E3112EEA-9E70-4BDD-A18E-2B6A95E3997F}" presName="connectorText" presStyleLbl="sibTrans2D1" presStyleIdx="3" presStyleCnt="6"/>
      <dgm:spPr/>
    </dgm:pt>
    <dgm:pt modelId="{0AF36082-CC45-4FAD-BC0E-0DAB72DAD7E8}" type="pres">
      <dgm:prSet presAssocID="{FC5A4085-1E46-437F-BDDD-413C29B16141}" presName="node" presStyleLbl="node1" presStyleIdx="4" presStyleCnt="6" custScaleX="153122" custScaleY="135172" custRadScaleRad="105116" custRadScaleInc="5324">
        <dgm:presLayoutVars>
          <dgm:bulletEnabled val="1"/>
        </dgm:presLayoutVars>
      </dgm:prSet>
      <dgm:spPr/>
    </dgm:pt>
    <dgm:pt modelId="{26F45E74-482E-4E10-9528-AC0B369F6804}" type="pres">
      <dgm:prSet presAssocID="{2015EF00-A454-4248-B53C-3D099AEA04D9}" presName="sibTrans" presStyleLbl="sibTrans2D1" presStyleIdx="4" presStyleCnt="6"/>
      <dgm:spPr/>
    </dgm:pt>
    <dgm:pt modelId="{6310529D-E0BE-4873-B3EE-8C4B06F91AE2}" type="pres">
      <dgm:prSet presAssocID="{2015EF00-A454-4248-B53C-3D099AEA04D9}" presName="connectorText" presStyleLbl="sibTrans2D1" presStyleIdx="4" presStyleCnt="6"/>
      <dgm:spPr/>
    </dgm:pt>
    <dgm:pt modelId="{205F6C15-4824-433A-876C-8B02EBDCFF82}" type="pres">
      <dgm:prSet presAssocID="{64BB8318-94AA-4C22-B381-EF0DD8B6B696}" presName="node" presStyleLbl="node1" presStyleIdx="5" presStyleCnt="6" custScaleX="143674" custScaleY="123403" custRadScaleRad="118594" custRadScaleInc="-10930">
        <dgm:presLayoutVars>
          <dgm:bulletEnabled val="1"/>
        </dgm:presLayoutVars>
      </dgm:prSet>
      <dgm:spPr/>
    </dgm:pt>
    <dgm:pt modelId="{E4F08D75-3441-423A-82D2-81A42F2146F2}" type="pres">
      <dgm:prSet presAssocID="{857FF75D-218D-4218-885A-B88A748A7985}" presName="sibTrans" presStyleLbl="sibTrans2D1" presStyleIdx="5" presStyleCnt="6"/>
      <dgm:spPr/>
    </dgm:pt>
    <dgm:pt modelId="{FE94C3F8-1F50-4EDA-B26A-E287AE74B463}" type="pres">
      <dgm:prSet presAssocID="{857FF75D-218D-4218-885A-B88A748A7985}" presName="connectorText" presStyleLbl="sibTrans2D1" presStyleIdx="5" presStyleCnt="6"/>
      <dgm:spPr/>
    </dgm:pt>
  </dgm:ptLst>
  <dgm:cxnLst>
    <dgm:cxn modelId="{5CB16306-7C26-4485-8733-AA1ABF7F41D0}" type="presOf" srcId="{EE33F65F-6BB1-4B60-B443-246F1978D98C}" destId="{1158A2E1-0609-40FE-9CE1-A97FC8E55C02}" srcOrd="0" destOrd="0" presId="urn:microsoft.com/office/officeart/2005/8/layout/cycle2"/>
    <dgm:cxn modelId="{2BA6FC0C-7315-452C-886B-2C2572319A42}" type="presOf" srcId="{E3112EEA-9E70-4BDD-A18E-2B6A95E3997F}" destId="{D677BB40-4BF9-42D1-87C9-82AAB1E8E080}" srcOrd="1" destOrd="0" presId="urn:microsoft.com/office/officeart/2005/8/layout/cycle2"/>
    <dgm:cxn modelId="{2FD5E717-0432-4EC4-B6D8-6CEE8EEB4600}" srcId="{C326AC3E-91D6-4EE4-872F-9D5795E78A4F}" destId="{DF261DE7-8E92-44FC-8C96-670FAC9E2021}" srcOrd="1" destOrd="0" parTransId="{7970487A-5BDF-4710-8A1F-5F15035CE78E}" sibTransId="{229A6A88-F95A-4288-8013-204C2A3F3916}"/>
    <dgm:cxn modelId="{37DDE41F-348A-4A42-94D9-16B1579DC957}" type="presOf" srcId="{325C172D-3C66-4D23-A86F-F751EFD3D1FC}" destId="{17F06DF0-F8E2-4068-B2B4-79D0DD502400}" srcOrd="0" destOrd="0" presId="urn:microsoft.com/office/officeart/2005/8/layout/cycle2"/>
    <dgm:cxn modelId="{B263022F-077B-4EDB-B4FC-564210A79C0C}" type="presOf" srcId="{CD5E8B63-81DF-4F41-8B53-C65E7BAB056B}" destId="{D66F4A36-8F9D-4B1A-A3A4-9204D058F43A}" srcOrd="1" destOrd="0" presId="urn:microsoft.com/office/officeart/2005/8/layout/cycle2"/>
    <dgm:cxn modelId="{73EE022F-E8D3-4A1F-A886-13FBAA64ED3E}" type="presOf" srcId="{36D67FC4-43E6-4C72-96F1-58C095B573E0}" destId="{D482DB58-7D4E-4D90-8C25-19AC961D863B}" srcOrd="1" destOrd="0" presId="urn:microsoft.com/office/officeart/2005/8/layout/cycle2"/>
    <dgm:cxn modelId="{A2BE633C-9F9D-4BD8-A1AA-F083897F20FA}" type="presOf" srcId="{229A6A88-F95A-4288-8013-204C2A3F3916}" destId="{9CDB01BE-57BD-4454-9EDB-EB24DDAF3C4B}" srcOrd="1" destOrd="0" presId="urn:microsoft.com/office/officeart/2005/8/layout/cycle2"/>
    <dgm:cxn modelId="{634F1441-87D7-47CF-993E-8A4028739B04}" type="presOf" srcId="{229A6A88-F95A-4288-8013-204C2A3F3916}" destId="{6D4D6473-4E39-4E92-B155-878582CD3A56}" srcOrd="0" destOrd="0" presId="urn:microsoft.com/office/officeart/2005/8/layout/cycle2"/>
    <dgm:cxn modelId="{C514B742-2AFD-45E4-96D9-04157FE92692}" type="presOf" srcId="{E3112EEA-9E70-4BDD-A18E-2B6A95E3997F}" destId="{61376854-A7B2-4355-89F4-9E036B87FA4E}" srcOrd="0" destOrd="0" presId="urn:microsoft.com/office/officeart/2005/8/layout/cycle2"/>
    <dgm:cxn modelId="{9D096665-927F-4961-BBDE-52CD0D0B95BC}" type="presOf" srcId="{857FF75D-218D-4218-885A-B88A748A7985}" destId="{E4F08D75-3441-423A-82D2-81A42F2146F2}" srcOrd="0" destOrd="0" presId="urn:microsoft.com/office/officeart/2005/8/layout/cycle2"/>
    <dgm:cxn modelId="{B9172A67-4038-47F1-A1C2-60B4B01F1693}" srcId="{C326AC3E-91D6-4EE4-872F-9D5795E78A4F}" destId="{FC5A4085-1E46-437F-BDDD-413C29B16141}" srcOrd="4" destOrd="0" parTransId="{4D7507A2-DCA0-4AC1-8F28-FA6E1BE9D067}" sibTransId="{2015EF00-A454-4248-B53C-3D099AEA04D9}"/>
    <dgm:cxn modelId="{7457E669-5ABA-4EF9-AAF4-62D1B80C849E}" srcId="{C326AC3E-91D6-4EE4-872F-9D5795E78A4F}" destId="{325C172D-3C66-4D23-A86F-F751EFD3D1FC}" srcOrd="2" destOrd="0" parTransId="{14A5D94C-80EB-4265-BB4B-6CA79A45B7CB}" sibTransId="{CD5E8B63-81DF-4F41-8B53-C65E7BAB056B}"/>
    <dgm:cxn modelId="{3E777F6A-D3F9-4A1C-B385-5D127FDD5044}" type="presOf" srcId="{36D67FC4-43E6-4C72-96F1-58C095B573E0}" destId="{C13A6356-4710-4648-A128-9BAAC28BCF1D}" srcOrd="0" destOrd="0" presId="urn:microsoft.com/office/officeart/2005/8/layout/cycle2"/>
    <dgm:cxn modelId="{DF28496B-FEAB-4263-83C3-47C63DFD112A}" type="presOf" srcId="{C326AC3E-91D6-4EE4-872F-9D5795E78A4F}" destId="{01A00F96-BFE4-44FB-B0D0-4AB1A78E0D40}" srcOrd="0" destOrd="0" presId="urn:microsoft.com/office/officeart/2005/8/layout/cycle2"/>
    <dgm:cxn modelId="{6E96617A-4642-49CC-A0B3-2DA5F6A52380}" type="presOf" srcId="{2015EF00-A454-4248-B53C-3D099AEA04D9}" destId="{26F45E74-482E-4E10-9528-AC0B369F6804}" srcOrd="0" destOrd="0" presId="urn:microsoft.com/office/officeart/2005/8/layout/cycle2"/>
    <dgm:cxn modelId="{05F83E7D-C9BC-4F16-A16B-D878C05C0DF5}" type="presOf" srcId="{857FF75D-218D-4218-885A-B88A748A7985}" destId="{FE94C3F8-1F50-4EDA-B26A-E287AE74B463}" srcOrd="1" destOrd="0" presId="urn:microsoft.com/office/officeart/2005/8/layout/cycle2"/>
    <dgm:cxn modelId="{E6BC6983-09A1-4904-9F8F-34ED820D0101}" type="presOf" srcId="{CD5E8B63-81DF-4F41-8B53-C65E7BAB056B}" destId="{D31CAB9A-0977-4736-AA9F-27CA58F4982D}" srcOrd="0" destOrd="0" presId="urn:microsoft.com/office/officeart/2005/8/layout/cycle2"/>
    <dgm:cxn modelId="{8F7AE9A4-BA88-42F6-A254-26ADFBFFC76B}" srcId="{C326AC3E-91D6-4EE4-872F-9D5795E78A4F}" destId="{64BB8318-94AA-4C22-B381-EF0DD8B6B696}" srcOrd="5" destOrd="0" parTransId="{E4291044-F004-4BC8-9B93-5A129E28AED6}" sibTransId="{857FF75D-218D-4218-885A-B88A748A7985}"/>
    <dgm:cxn modelId="{129B21BF-1F26-4473-8761-0E2F85CF7092}" srcId="{C326AC3E-91D6-4EE4-872F-9D5795E78A4F}" destId="{D60480A0-7B75-4017-938D-6B2CC16C558C}" srcOrd="0" destOrd="0" parTransId="{7061346C-A3A4-4B0E-8387-CDC41D4248D0}" sibTransId="{36D67FC4-43E6-4C72-96F1-58C095B573E0}"/>
    <dgm:cxn modelId="{7F24BCD2-3F26-48A4-BB36-92AB06E7B305}" type="presOf" srcId="{D60480A0-7B75-4017-938D-6B2CC16C558C}" destId="{3FD7056F-F7A5-4118-B768-0F789A6D030E}" srcOrd="0" destOrd="0" presId="urn:microsoft.com/office/officeart/2005/8/layout/cycle2"/>
    <dgm:cxn modelId="{BBE63DD3-F2EC-448E-9380-6A194A6F051A}" srcId="{C326AC3E-91D6-4EE4-872F-9D5795E78A4F}" destId="{EE33F65F-6BB1-4B60-B443-246F1978D98C}" srcOrd="3" destOrd="0" parTransId="{916D1B67-0784-42EF-83B0-A4022DA41AAF}" sibTransId="{E3112EEA-9E70-4BDD-A18E-2B6A95E3997F}"/>
    <dgm:cxn modelId="{7606DDE8-81B1-4C42-ACF0-823A322B878D}" type="presOf" srcId="{2015EF00-A454-4248-B53C-3D099AEA04D9}" destId="{6310529D-E0BE-4873-B3EE-8C4B06F91AE2}" srcOrd="1" destOrd="0" presId="urn:microsoft.com/office/officeart/2005/8/layout/cycle2"/>
    <dgm:cxn modelId="{BB2CCAEA-653C-42D1-A0EB-D66903C0B0CF}" type="presOf" srcId="{64BB8318-94AA-4C22-B381-EF0DD8B6B696}" destId="{205F6C15-4824-433A-876C-8B02EBDCFF82}" srcOrd="0" destOrd="0" presId="urn:microsoft.com/office/officeart/2005/8/layout/cycle2"/>
    <dgm:cxn modelId="{9BA452F7-27F5-4FC4-8B4B-5B4339E429F3}" type="presOf" srcId="{FC5A4085-1E46-437F-BDDD-413C29B16141}" destId="{0AF36082-CC45-4FAD-BC0E-0DAB72DAD7E8}" srcOrd="0" destOrd="0" presId="urn:microsoft.com/office/officeart/2005/8/layout/cycle2"/>
    <dgm:cxn modelId="{3D8AF6FD-4DF6-438A-BB2F-A7BE96D89745}" type="presOf" srcId="{DF261DE7-8E92-44FC-8C96-670FAC9E2021}" destId="{DE9D4A5D-A990-4FE6-B0BE-DBEC04052C75}" srcOrd="0" destOrd="0" presId="urn:microsoft.com/office/officeart/2005/8/layout/cycle2"/>
    <dgm:cxn modelId="{96AD980D-4A6A-40DC-8132-CE5C184DB17D}" type="presParOf" srcId="{01A00F96-BFE4-44FB-B0D0-4AB1A78E0D40}" destId="{3FD7056F-F7A5-4118-B768-0F789A6D030E}" srcOrd="0" destOrd="0" presId="urn:microsoft.com/office/officeart/2005/8/layout/cycle2"/>
    <dgm:cxn modelId="{24D1D92E-DE01-4883-B5CF-EE70240D06C8}" type="presParOf" srcId="{01A00F96-BFE4-44FB-B0D0-4AB1A78E0D40}" destId="{C13A6356-4710-4648-A128-9BAAC28BCF1D}" srcOrd="1" destOrd="0" presId="urn:microsoft.com/office/officeart/2005/8/layout/cycle2"/>
    <dgm:cxn modelId="{5574024B-9A8A-4710-8C2C-7C5B0E80315E}" type="presParOf" srcId="{C13A6356-4710-4648-A128-9BAAC28BCF1D}" destId="{D482DB58-7D4E-4D90-8C25-19AC961D863B}" srcOrd="0" destOrd="0" presId="urn:microsoft.com/office/officeart/2005/8/layout/cycle2"/>
    <dgm:cxn modelId="{E434A0A8-FFD6-4B2E-92DA-FADA2FE15FD0}" type="presParOf" srcId="{01A00F96-BFE4-44FB-B0D0-4AB1A78E0D40}" destId="{DE9D4A5D-A990-4FE6-B0BE-DBEC04052C75}" srcOrd="2" destOrd="0" presId="urn:microsoft.com/office/officeart/2005/8/layout/cycle2"/>
    <dgm:cxn modelId="{D9F1576E-89CF-46E0-A497-A3023FE80F9C}" type="presParOf" srcId="{01A00F96-BFE4-44FB-B0D0-4AB1A78E0D40}" destId="{6D4D6473-4E39-4E92-B155-878582CD3A56}" srcOrd="3" destOrd="0" presId="urn:microsoft.com/office/officeart/2005/8/layout/cycle2"/>
    <dgm:cxn modelId="{B74E1BDB-C451-4179-82C7-6649A6459820}" type="presParOf" srcId="{6D4D6473-4E39-4E92-B155-878582CD3A56}" destId="{9CDB01BE-57BD-4454-9EDB-EB24DDAF3C4B}" srcOrd="0" destOrd="0" presId="urn:microsoft.com/office/officeart/2005/8/layout/cycle2"/>
    <dgm:cxn modelId="{DAE47696-6D64-4979-96A4-34A7C10515F7}" type="presParOf" srcId="{01A00F96-BFE4-44FB-B0D0-4AB1A78E0D40}" destId="{17F06DF0-F8E2-4068-B2B4-79D0DD502400}" srcOrd="4" destOrd="0" presId="urn:microsoft.com/office/officeart/2005/8/layout/cycle2"/>
    <dgm:cxn modelId="{B606B761-5175-4A7D-9465-5D8A5F045D51}" type="presParOf" srcId="{01A00F96-BFE4-44FB-B0D0-4AB1A78E0D40}" destId="{D31CAB9A-0977-4736-AA9F-27CA58F4982D}" srcOrd="5" destOrd="0" presId="urn:microsoft.com/office/officeart/2005/8/layout/cycle2"/>
    <dgm:cxn modelId="{E3C7695E-C3DB-4140-B91D-9C74BBF8B35A}" type="presParOf" srcId="{D31CAB9A-0977-4736-AA9F-27CA58F4982D}" destId="{D66F4A36-8F9D-4B1A-A3A4-9204D058F43A}" srcOrd="0" destOrd="0" presId="urn:microsoft.com/office/officeart/2005/8/layout/cycle2"/>
    <dgm:cxn modelId="{E49B6EA3-04EE-415C-9A50-0E4126421A31}" type="presParOf" srcId="{01A00F96-BFE4-44FB-B0D0-4AB1A78E0D40}" destId="{1158A2E1-0609-40FE-9CE1-A97FC8E55C02}" srcOrd="6" destOrd="0" presId="urn:microsoft.com/office/officeart/2005/8/layout/cycle2"/>
    <dgm:cxn modelId="{11D83854-6087-489C-AE18-DE246D64739D}" type="presParOf" srcId="{01A00F96-BFE4-44FB-B0D0-4AB1A78E0D40}" destId="{61376854-A7B2-4355-89F4-9E036B87FA4E}" srcOrd="7" destOrd="0" presId="urn:microsoft.com/office/officeart/2005/8/layout/cycle2"/>
    <dgm:cxn modelId="{8E162A8F-0D00-4C9A-B70C-23CC60ED27A0}" type="presParOf" srcId="{61376854-A7B2-4355-89F4-9E036B87FA4E}" destId="{D677BB40-4BF9-42D1-87C9-82AAB1E8E080}" srcOrd="0" destOrd="0" presId="urn:microsoft.com/office/officeart/2005/8/layout/cycle2"/>
    <dgm:cxn modelId="{48E37833-CAC0-4764-BC19-DDBB2891F143}" type="presParOf" srcId="{01A00F96-BFE4-44FB-B0D0-4AB1A78E0D40}" destId="{0AF36082-CC45-4FAD-BC0E-0DAB72DAD7E8}" srcOrd="8" destOrd="0" presId="urn:microsoft.com/office/officeart/2005/8/layout/cycle2"/>
    <dgm:cxn modelId="{E8B50AD7-29DD-4E2F-A258-F110FB716149}" type="presParOf" srcId="{01A00F96-BFE4-44FB-B0D0-4AB1A78E0D40}" destId="{26F45E74-482E-4E10-9528-AC0B369F6804}" srcOrd="9" destOrd="0" presId="urn:microsoft.com/office/officeart/2005/8/layout/cycle2"/>
    <dgm:cxn modelId="{2CA5C27D-BDCF-40D1-9F0E-1DE9D0A91299}" type="presParOf" srcId="{26F45E74-482E-4E10-9528-AC0B369F6804}" destId="{6310529D-E0BE-4873-B3EE-8C4B06F91AE2}" srcOrd="0" destOrd="0" presId="urn:microsoft.com/office/officeart/2005/8/layout/cycle2"/>
    <dgm:cxn modelId="{97A5FB59-C8CC-49D4-8810-B0B49218810C}" type="presParOf" srcId="{01A00F96-BFE4-44FB-B0D0-4AB1A78E0D40}" destId="{205F6C15-4824-433A-876C-8B02EBDCFF82}" srcOrd="10" destOrd="0" presId="urn:microsoft.com/office/officeart/2005/8/layout/cycle2"/>
    <dgm:cxn modelId="{E3534D09-D6CB-436F-9A02-61F74F9E8C66}" type="presParOf" srcId="{01A00F96-BFE4-44FB-B0D0-4AB1A78E0D40}" destId="{E4F08D75-3441-423A-82D2-81A42F2146F2}" srcOrd="11" destOrd="0" presId="urn:microsoft.com/office/officeart/2005/8/layout/cycle2"/>
    <dgm:cxn modelId="{B5707D44-7165-4B41-853B-51A2D3C8E97A}" type="presParOf" srcId="{E4F08D75-3441-423A-82D2-81A42F2146F2}" destId="{FE94C3F8-1F50-4EDA-B26A-E287AE74B463}" srcOrd="0" destOrd="0" presId="urn:microsoft.com/office/officeart/2005/8/layout/cycle2"/>
  </dgm:cxnLst>
  <dgm:bg>
    <a:noFill/>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39E2D86-FB81-455D-92A8-A2179E2F3965}" type="doc">
      <dgm:prSet loTypeId="urn:microsoft.com/office/officeart/2005/8/layout/process4" loCatId="process" qsTypeId="urn:microsoft.com/office/officeart/2005/8/quickstyle/simple1" qsCatId="simple" csTypeId="urn:microsoft.com/office/officeart/2005/8/colors/accent5_2" csCatId="accent5" phldr="1"/>
      <dgm:spPr/>
      <dgm:t>
        <a:bodyPr/>
        <a:lstStyle/>
        <a:p>
          <a:endParaRPr lang="en-US"/>
        </a:p>
      </dgm:t>
    </dgm:pt>
    <dgm:pt modelId="{07A84D8B-A8C9-4753-9086-43DCAA7C59C4}">
      <dgm:prSet/>
      <dgm:spPr/>
      <dgm:t>
        <a:bodyPr/>
        <a:lstStyle/>
        <a:p>
          <a:r>
            <a:rPr lang="en-US" b="1" dirty="0">
              <a:latin typeface="Calibri" panose="020F0502020204030204" pitchFamily="34" charset="0"/>
              <a:cs typeface="Calibri" panose="020F0502020204030204" pitchFamily="34" charset="0"/>
            </a:rPr>
            <a:t>National Institutes of Health (NIH)</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Native American Research Centers for Health</a:t>
          </a:r>
        </a:p>
      </dgm:t>
    </dgm:pt>
    <dgm:pt modelId="{85653721-022B-4F5B-A698-699544D79D9C}" type="parTrans" cxnId="{E313DE90-E323-4F65-855D-54CE7B2D4838}">
      <dgm:prSet/>
      <dgm:spPr/>
      <dgm:t>
        <a:bodyPr/>
        <a:lstStyle/>
        <a:p>
          <a:endParaRPr lang="en-US"/>
        </a:p>
      </dgm:t>
    </dgm:pt>
    <dgm:pt modelId="{18802220-5423-4292-81CF-F42C8EEF79A6}" type="sibTrans" cxnId="{E313DE90-E323-4F65-855D-54CE7B2D4838}">
      <dgm:prSet/>
      <dgm:spPr/>
      <dgm:t>
        <a:bodyPr/>
        <a:lstStyle/>
        <a:p>
          <a:endParaRPr lang="en-US"/>
        </a:p>
      </dgm:t>
    </dgm:pt>
    <dgm:pt modelId="{1B107228-8B33-4353-896A-FBB50B5A4483}">
      <dgm:prSet/>
      <dgm:spPr/>
      <dgm:t>
        <a:bodyPr anchor="t" anchorCtr="0"/>
        <a:lstStyle/>
        <a:p>
          <a:r>
            <a:rPr lang="en-US" b="1"/>
            <a:t>Project Aims</a:t>
          </a:r>
          <a:endParaRPr lang="en-US" b="1" dirty="0"/>
        </a:p>
      </dgm:t>
    </dgm:pt>
    <dgm:pt modelId="{7BDC1FB6-8062-43BA-9C94-B4DF13C352EE}" type="parTrans" cxnId="{B925FB8A-BCAC-4C53-B304-F3095AAF541E}">
      <dgm:prSet/>
      <dgm:spPr/>
      <dgm:t>
        <a:bodyPr/>
        <a:lstStyle/>
        <a:p>
          <a:endParaRPr lang="en-US"/>
        </a:p>
      </dgm:t>
    </dgm:pt>
    <dgm:pt modelId="{AE4E3A04-0BD3-4BE3-BBB8-AD300DC27D54}" type="sibTrans" cxnId="{B925FB8A-BCAC-4C53-B304-F3095AAF541E}">
      <dgm:prSet/>
      <dgm:spPr/>
      <dgm:t>
        <a:bodyPr/>
        <a:lstStyle/>
        <a:p>
          <a:endParaRPr lang="en-US"/>
        </a:p>
      </dgm:t>
    </dgm:pt>
    <dgm:pt modelId="{16513FB6-3F27-46D5-ACB5-300967749F1C}">
      <dgm:prSet/>
      <dgm:spPr>
        <a:solidFill>
          <a:schemeClr val="accent1">
            <a:lumMod val="20000"/>
            <a:lumOff val="80000"/>
            <a:alpha val="90000"/>
          </a:schemeClr>
        </a:solidFill>
      </dgm:spPr>
      <dgm:t>
        <a:bodyPr anchor="ctr" anchorCtr="0"/>
        <a:lstStyle/>
        <a:p>
          <a:r>
            <a:rPr lang="en-US" b="1" dirty="0">
              <a:solidFill>
                <a:schemeClr val="tx2"/>
              </a:solidFill>
              <a:latin typeface="Calibri" panose="020F0502020204030204" pitchFamily="34" charset="0"/>
              <a:cs typeface="Calibri" panose="020F0502020204030204" pitchFamily="34" charset="0"/>
            </a:rPr>
            <a:t>Measure impacts of combined clinic and home-visit program.</a:t>
          </a:r>
        </a:p>
      </dgm:t>
    </dgm:pt>
    <dgm:pt modelId="{B6014452-7035-41FA-B46B-6F722FD5E9F0}" type="parTrans" cxnId="{720402B3-8CE2-49B6-AA90-0439D4F58AE5}">
      <dgm:prSet/>
      <dgm:spPr/>
      <dgm:t>
        <a:bodyPr/>
        <a:lstStyle/>
        <a:p>
          <a:endParaRPr lang="en-US"/>
        </a:p>
      </dgm:t>
    </dgm:pt>
    <dgm:pt modelId="{4447AAA4-7CEF-45C8-8C24-624267104001}" type="sibTrans" cxnId="{720402B3-8CE2-49B6-AA90-0439D4F58AE5}">
      <dgm:prSet/>
      <dgm:spPr/>
      <dgm:t>
        <a:bodyPr/>
        <a:lstStyle/>
        <a:p>
          <a:endParaRPr lang="en-US"/>
        </a:p>
      </dgm:t>
    </dgm:pt>
    <dgm:pt modelId="{AF744A2A-D4C0-4165-A941-2EA2B4C95436}">
      <dgm:prSet/>
      <dgm:spPr>
        <a:solidFill>
          <a:schemeClr val="accent1">
            <a:lumMod val="40000"/>
            <a:lumOff val="60000"/>
            <a:alpha val="90000"/>
          </a:schemeClr>
        </a:solidFill>
      </dgm:spPr>
      <dgm:t>
        <a:bodyPr anchor="ctr" anchorCtr="0"/>
        <a:lstStyle/>
        <a:p>
          <a:r>
            <a:rPr lang="en-US" b="1" dirty="0">
              <a:solidFill>
                <a:schemeClr val="tx2"/>
              </a:solidFill>
              <a:latin typeface="Calibri" panose="020F0502020204030204" pitchFamily="34" charset="0"/>
              <a:cs typeface="Calibri" panose="020F0502020204030204" pitchFamily="34" charset="0"/>
            </a:rPr>
            <a:t>Document protocols and practices. </a:t>
          </a:r>
          <a:br>
            <a:rPr lang="en-US" b="1" dirty="0">
              <a:solidFill>
                <a:schemeClr val="tx2"/>
              </a:solidFill>
              <a:latin typeface="Calibri" panose="020F0502020204030204" pitchFamily="34" charset="0"/>
              <a:cs typeface="Calibri" panose="020F0502020204030204" pitchFamily="34" charset="0"/>
            </a:rPr>
          </a:br>
          <a:r>
            <a:rPr lang="en-US" b="1" dirty="0">
              <a:solidFill>
                <a:schemeClr val="tx2"/>
              </a:solidFill>
              <a:latin typeface="Calibri" panose="020F0502020204030204" pitchFamily="34" charset="0"/>
              <a:cs typeface="Calibri" panose="020F0502020204030204" pitchFamily="34" charset="0"/>
            </a:rPr>
            <a:t>Develop training materials for other tribal clinics.</a:t>
          </a:r>
        </a:p>
      </dgm:t>
    </dgm:pt>
    <dgm:pt modelId="{DE7E8FB2-5417-4CBE-A6F5-02A9D93C99E8}" type="parTrans" cxnId="{A3432CB5-3C25-4209-9AE4-E6E0F3AC7858}">
      <dgm:prSet/>
      <dgm:spPr/>
      <dgm:t>
        <a:bodyPr/>
        <a:lstStyle/>
        <a:p>
          <a:endParaRPr lang="en-US"/>
        </a:p>
      </dgm:t>
    </dgm:pt>
    <dgm:pt modelId="{B958E38D-1280-47C8-9EDC-45CB2C0224A5}" type="sibTrans" cxnId="{A3432CB5-3C25-4209-9AE4-E6E0F3AC7858}">
      <dgm:prSet/>
      <dgm:spPr/>
      <dgm:t>
        <a:bodyPr/>
        <a:lstStyle/>
        <a:p>
          <a:endParaRPr lang="en-US"/>
        </a:p>
      </dgm:t>
    </dgm:pt>
    <dgm:pt modelId="{F31AEE52-C688-4C52-B90C-2349B79D1094}">
      <dgm:prSet/>
      <dgm:spPr>
        <a:solidFill>
          <a:schemeClr val="accent1">
            <a:lumMod val="60000"/>
            <a:lumOff val="40000"/>
            <a:alpha val="90000"/>
          </a:schemeClr>
        </a:solidFill>
      </dgm:spPr>
      <dgm:t>
        <a:bodyPr/>
        <a:lstStyle/>
        <a:p>
          <a:r>
            <a:rPr lang="en-US" b="1" dirty="0">
              <a:solidFill>
                <a:schemeClr val="tx2"/>
              </a:solidFill>
              <a:latin typeface="Calibri" panose="020F0502020204030204" pitchFamily="34" charset="0"/>
              <a:cs typeface="Calibri" panose="020F0502020204030204" pitchFamily="34" charset="0"/>
            </a:rPr>
            <a:t>Implement at three other tribal communities in Washington and Oregon.</a:t>
          </a:r>
        </a:p>
      </dgm:t>
    </dgm:pt>
    <dgm:pt modelId="{49011E8E-78D1-4A68-BC9C-5FCFC3ECF4A8}" type="parTrans" cxnId="{D1CEBED2-4ED2-4CDE-B909-683A911063E1}">
      <dgm:prSet/>
      <dgm:spPr/>
      <dgm:t>
        <a:bodyPr/>
        <a:lstStyle/>
        <a:p>
          <a:endParaRPr lang="en-US"/>
        </a:p>
      </dgm:t>
    </dgm:pt>
    <dgm:pt modelId="{8DEA9D29-5ECF-4BF9-BD2E-D56E5DB107A8}" type="sibTrans" cxnId="{D1CEBED2-4ED2-4CDE-B909-683A911063E1}">
      <dgm:prSet/>
      <dgm:spPr/>
      <dgm:t>
        <a:bodyPr/>
        <a:lstStyle/>
        <a:p>
          <a:endParaRPr lang="en-US"/>
        </a:p>
      </dgm:t>
    </dgm:pt>
    <dgm:pt modelId="{DE5763B5-34F5-4273-809F-B47B8AE57A6D}" type="pres">
      <dgm:prSet presAssocID="{D39E2D86-FB81-455D-92A8-A2179E2F3965}" presName="Name0" presStyleCnt="0">
        <dgm:presLayoutVars>
          <dgm:dir/>
          <dgm:animLvl val="lvl"/>
          <dgm:resizeHandles val="exact"/>
        </dgm:presLayoutVars>
      </dgm:prSet>
      <dgm:spPr/>
    </dgm:pt>
    <dgm:pt modelId="{833F538C-D57A-45F0-B10B-77EAD29EB127}" type="pres">
      <dgm:prSet presAssocID="{1B107228-8B33-4353-896A-FBB50B5A4483}" presName="boxAndChildren" presStyleCnt="0"/>
      <dgm:spPr/>
    </dgm:pt>
    <dgm:pt modelId="{324CB0C4-22FB-4B2C-8B34-93E32F435CAB}" type="pres">
      <dgm:prSet presAssocID="{1B107228-8B33-4353-896A-FBB50B5A4483}" presName="parentTextBox" presStyleLbl="node1" presStyleIdx="0" presStyleCnt="2"/>
      <dgm:spPr/>
    </dgm:pt>
    <dgm:pt modelId="{F5C84F50-2DF1-4993-824D-B072942B26FF}" type="pres">
      <dgm:prSet presAssocID="{1B107228-8B33-4353-896A-FBB50B5A4483}" presName="entireBox" presStyleLbl="node1" presStyleIdx="0" presStyleCnt="2"/>
      <dgm:spPr/>
    </dgm:pt>
    <dgm:pt modelId="{770EF5C3-3066-4072-AC74-0F53A2C48F4D}" type="pres">
      <dgm:prSet presAssocID="{1B107228-8B33-4353-896A-FBB50B5A4483}" presName="descendantBox" presStyleCnt="0"/>
      <dgm:spPr/>
    </dgm:pt>
    <dgm:pt modelId="{A8FDB4C2-F468-4314-8BBD-254F1CA21771}" type="pres">
      <dgm:prSet presAssocID="{16513FB6-3F27-46D5-ACB5-300967749F1C}" presName="childTextBox" presStyleLbl="fgAccFollowNode1" presStyleIdx="0" presStyleCnt="3" custScaleX="134108" custScaleY="220960" custLinFactNeighborX="-1931" custLinFactNeighborY="195">
        <dgm:presLayoutVars>
          <dgm:bulletEnabled val="1"/>
        </dgm:presLayoutVars>
      </dgm:prSet>
      <dgm:spPr/>
    </dgm:pt>
    <dgm:pt modelId="{94F3B681-D548-4AAB-BD43-3FF8CCD2BE5B}" type="pres">
      <dgm:prSet presAssocID="{AF744A2A-D4C0-4165-A941-2EA2B4C95436}" presName="childTextBox" presStyleLbl="fgAccFollowNode1" presStyleIdx="1" presStyleCnt="3" custScaleX="155809" custScaleY="220676" custLinFactNeighborX="-1263" custLinFactNeighborY="540">
        <dgm:presLayoutVars>
          <dgm:bulletEnabled val="1"/>
        </dgm:presLayoutVars>
      </dgm:prSet>
      <dgm:spPr/>
    </dgm:pt>
    <dgm:pt modelId="{6F694835-376E-4715-99B4-2733366D5189}" type="pres">
      <dgm:prSet presAssocID="{F31AEE52-C688-4C52-B90C-2349B79D1094}" presName="childTextBox" presStyleLbl="fgAccFollowNode1" presStyleIdx="2" presStyleCnt="3" custScaleX="130205" custScaleY="220952" custLinFactNeighborX="4452" custLinFactNeighborY="597">
        <dgm:presLayoutVars>
          <dgm:bulletEnabled val="1"/>
        </dgm:presLayoutVars>
      </dgm:prSet>
      <dgm:spPr/>
    </dgm:pt>
    <dgm:pt modelId="{08F2E0ED-EE18-49D1-8D30-133230E87202}" type="pres">
      <dgm:prSet presAssocID="{18802220-5423-4292-81CF-F42C8EEF79A6}" presName="sp" presStyleCnt="0"/>
      <dgm:spPr/>
    </dgm:pt>
    <dgm:pt modelId="{0AA4EDF8-E6D7-4104-A9AD-FC1D7D8AFD0C}" type="pres">
      <dgm:prSet presAssocID="{07A84D8B-A8C9-4753-9086-43DCAA7C59C4}" presName="arrowAndChildren" presStyleCnt="0"/>
      <dgm:spPr/>
    </dgm:pt>
    <dgm:pt modelId="{C701C761-B300-4EC6-A343-8FEECB8E46F2}" type="pres">
      <dgm:prSet presAssocID="{07A84D8B-A8C9-4753-9086-43DCAA7C59C4}" presName="parentTextArrow" presStyleLbl="node1" presStyleIdx="1" presStyleCnt="2" custScaleY="40477"/>
      <dgm:spPr/>
    </dgm:pt>
  </dgm:ptLst>
  <dgm:cxnLst>
    <dgm:cxn modelId="{B925FB8A-BCAC-4C53-B304-F3095AAF541E}" srcId="{D39E2D86-FB81-455D-92A8-A2179E2F3965}" destId="{1B107228-8B33-4353-896A-FBB50B5A4483}" srcOrd="1" destOrd="0" parTransId="{7BDC1FB6-8062-43BA-9C94-B4DF13C352EE}" sibTransId="{AE4E3A04-0BD3-4BE3-BBB8-AD300DC27D54}"/>
    <dgm:cxn modelId="{59F5B18D-585E-4E74-887C-BA510B76C583}" type="presOf" srcId="{1B107228-8B33-4353-896A-FBB50B5A4483}" destId="{324CB0C4-22FB-4B2C-8B34-93E32F435CAB}" srcOrd="0" destOrd="0" presId="urn:microsoft.com/office/officeart/2005/8/layout/process4"/>
    <dgm:cxn modelId="{E313DE90-E323-4F65-855D-54CE7B2D4838}" srcId="{D39E2D86-FB81-455D-92A8-A2179E2F3965}" destId="{07A84D8B-A8C9-4753-9086-43DCAA7C59C4}" srcOrd="0" destOrd="0" parTransId="{85653721-022B-4F5B-A698-699544D79D9C}" sibTransId="{18802220-5423-4292-81CF-F42C8EEF79A6}"/>
    <dgm:cxn modelId="{C0B7EAAA-94DD-4C4B-9BCC-00F716F12D40}" type="presOf" srcId="{D39E2D86-FB81-455D-92A8-A2179E2F3965}" destId="{DE5763B5-34F5-4273-809F-B47B8AE57A6D}" srcOrd="0" destOrd="0" presId="urn:microsoft.com/office/officeart/2005/8/layout/process4"/>
    <dgm:cxn modelId="{720402B3-8CE2-49B6-AA90-0439D4F58AE5}" srcId="{1B107228-8B33-4353-896A-FBB50B5A4483}" destId="{16513FB6-3F27-46D5-ACB5-300967749F1C}" srcOrd="0" destOrd="0" parTransId="{B6014452-7035-41FA-B46B-6F722FD5E9F0}" sibTransId="{4447AAA4-7CEF-45C8-8C24-624267104001}"/>
    <dgm:cxn modelId="{A3432CB5-3C25-4209-9AE4-E6E0F3AC7858}" srcId="{1B107228-8B33-4353-896A-FBB50B5A4483}" destId="{AF744A2A-D4C0-4165-A941-2EA2B4C95436}" srcOrd="1" destOrd="0" parTransId="{DE7E8FB2-5417-4CBE-A6F5-02A9D93C99E8}" sibTransId="{B958E38D-1280-47C8-9EDC-45CB2C0224A5}"/>
    <dgm:cxn modelId="{D1CEBED2-4ED2-4CDE-B909-683A911063E1}" srcId="{1B107228-8B33-4353-896A-FBB50B5A4483}" destId="{F31AEE52-C688-4C52-B90C-2349B79D1094}" srcOrd="2" destOrd="0" parTransId="{49011E8E-78D1-4A68-BC9C-5FCFC3ECF4A8}" sibTransId="{8DEA9D29-5ECF-4BF9-BD2E-D56E5DB107A8}"/>
    <dgm:cxn modelId="{B4283BD4-CD4B-44E5-ADA6-5660D3CE0262}" type="presOf" srcId="{16513FB6-3F27-46D5-ACB5-300967749F1C}" destId="{A8FDB4C2-F468-4314-8BBD-254F1CA21771}" srcOrd="0" destOrd="0" presId="urn:microsoft.com/office/officeart/2005/8/layout/process4"/>
    <dgm:cxn modelId="{8257A9E0-ED01-47EE-B539-942F88FDB623}" type="presOf" srcId="{AF744A2A-D4C0-4165-A941-2EA2B4C95436}" destId="{94F3B681-D548-4AAB-BD43-3FF8CCD2BE5B}" srcOrd="0" destOrd="0" presId="urn:microsoft.com/office/officeart/2005/8/layout/process4"/>
    <dgm:cxn modelId="{CE9016E7-E258-4BFD-B47E-91FEAC2A5C66}" type="presOf" srcId="{1B107228-8B33-4353-896A-FBB50B5A4483}" destId="{F5C84F50-2DF1-4993-824D-B072942B26FF}" srcOrd="1" destOrd="0" presId="urn:microsoft.com/office/officeart/2005/8/layout/process4"/>
    <dgm:cxn modelId="{06BA68EA-AEFB-434E-BFC1-F06F57378C24}" type="presOf" srcId="{07A84D8B-A8C9-4753-9086-43DCAA7C59C4}" destId="{C701C761-B300-4EC6-A343-8FEECB8E46F2}" srcOrd="0" destOrd="0" presId="urn:microsoft.com/office/officeart/2005/8/layout/process4"/>
    <dgm:cxn modelId="{326A5AF8-0242-4B15-B0B4-BBAA5C512244}" type="presOf" srcId="{F31AEE52-C688-4C52-B90C-2349B79D1094}" destId="{6F694835-376E-4715-99B4-2733366D5189}" srcOrd="0" destOrd="0" presId="urn:microsoft.com/office/officeart/2005/8/layout/process4"/>
    <dgm:cxn modelId="{41369577-1CB6-4242-A697-E376B7F2F2C7}" type="presParOf" srcId="{DE5763B5-34F5-4273-809F-B47B8AE57A6D}" destId="{833F538C-D57A-45F0-B10B-77EAD29EB127}" srcOrd="0" destOrd="0" presId="urn:microsoft.com/office/officeart/2005/8/layout/process4"/>
    <dgm:cxn modelId="{56109646-87A0-4B40-8C3C-600EEC0E86C9}" type="presParOf" srcId="{833F538C-D57A-45F0-B10B-77EAD29EB127}" destId="{324CB0C4-22FB-4B2C-8B34-93E32F435CAB}" srcOrd="0" destOrd="0" presId="urn:microsoft.com/office/officeart/2005/8/layout/process4"/>
    <dgm:cxn modelId="{F15FA137-B930-4024-9352-0F16A5FD88CF}" type="presParOf" srcId="{833F538C-D57A-45F0-B10B-77EAD29EB127}" destId="{F5C84F50-2DF1-4993-824D-B072942B26FF}" srcOrd="1" destOrd="0" presId="urn:microsoft.com/office/officeart/2005/8/layout/process4"/>
    <dgm:cxn modelId="{60FDCC5F-D283-4394-A45E-F1D3C6DAF5E6}" type="presParOf" srcId="{833F538C-D57A-45F0-B10B-77EAD29EB127}" destId="{770EF5C3-3066-4072-AC74-0F53A2C48F4D}" srcOrd="2" destOrd="0" presId="urn:microsoft.com/office/officeart/2005/8/layout/process4"/>
    <dgm:cxn modelId="{87B9EF19-D6EB-4751-B3FB-14651DFA81C3}" type="presParOf" srcId="{770EF5C3-3066-4072-AC74-0F53A2C48F4D}" destId="{A8FDB4C2-F468-4314-8BBD-254F1CA21771}" srcOrd="0" destOrd="0" presId="urn:microsoft.com/office/officeart/2005/8/layout/process4"/>
    <dgm:cxn modelId="{B03C6B18-5DD3-4A93-8996-7AFEF16019CD}" type="presParOf" srcId="{770EF5C3-3066-4072-AC74-0F53A2C48F4D}" destId="{94F3B681-D548-4AAB-BD43-3FF8CCD2BE5B}" srcOrd="1" destOrd="0" presId="urn:microsoft.com/office/officeart/2005/8/layout/process4"/>
    <dgm:cxn modelId="{19F46B97-B7FE-4C9D-A253-4EDE843B0035}" type="presParOf" srcId="{770EF5C3-3066-4072-AC74-0F53A2C48F4D}" destId="{6F694835-376E-4715-99B4-2733366D5189}" srcOrd="2" destOrd="0" presId="urn:microsoft.com/office/officeart/2005/8/layout/process4"/>
    <dgm:cxn modelId="{7216FF48-28E2-4F29-B96B-FB8558C58906}" type="presParOf" srcId="{DE5763B5-34F5-4273-809F-B47B8AE57A6D}" destId="{08F2E0ED-EE18-49D1-8D30-133230E87202}" srcOrd="1" destOrd="0" presId="urn:microsoft.com/office/officeart/2005/8/layout/process4"/>
    <dgm:cxn modelId="{DDF5E794-C311-446F-A1F0-8396F7C67863}" type="presParOf" srcId="{DE5763B5-34F5-4273-809F-B47B8AE57A6D}" destId="{0AA4EDF8-E6D7-4104-A9AD-FC1D7D8AFD0C}" srcOrd="2" destOrd="0" presId="urn:microsoft.com/office/officeart/2005/8/layout/process4"/>
    <dgm:cxn modelId="{573F0B20-6C09-4385-AE89-D2D5F62C1F42}" type="presParOf" srcId="{0AA4EDF8-E6D7-4104-A9AD-FC1D7D8AFD0C}" destId="{C701C761-B300-4EC6-A343-8FEECB8E46F2}"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C4517B-EF74-44F7-AD81-2883849EBFC2}">
      <dsp:nvSpPr>
        <dsp:cNvPr id="0" name=""/>
        <dsp:cNvSpPr/>
      </dsp:nvSpPr>
      <dsp:spPr>
        <a:xfrm>
          <a:off x="2078" y="562637"/>
          <a:ext cx="1850259" cy="740103"/>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Calibri" panose="020F0502020204030204" pitchFamily="34" charset="0"/>
            </a:rPr>
            <a:t>Conducted </a:t>
          </a:r>
          <a:r>
            <a:rPr lang="en-US" sz="1300" b="1" kern="1200" baseline="0" dirty="0">
              <a:latin typeface="Calibri" panose="020F0502020204030204" pitchFamily="34" charset="0"/>
              <a:cs typeface="Calibri" panose="020F0502020204030204" pitchFamily="34" charset="0"/>
            </a:rPr>
            <a:t>Research</a:t>
          </a:r>
          <a:r>
            <a:rPr lang="en-US" sz="1300" b="1" kern="1200" dirty="0">
              <a:latin typeface="Calibri" panose="020F0502020204030204" pitchFamily="34" charset="0"/>
            </a:rPr>
            <a:t>; Convened Stakeholders</a:t>
          </a:r>
        </a:p>
      </dsp:txBody>
      <dsp:txXfrm>
        <a:off x="372130" y="562637"/>
        <a:ext cx="1110156" cy="740103"/>
      </dsp:txXfrm>
    </dsp:sp>
    <dsp:sp modelId="{EEFF9FF9-828B-4C4C-8D5E-FB07F9BB72C9}">
      <dsp:nvSpPr>
        <dsp:cNvPr id="0" name=""/>
        <dsp:cNvSpPr/>
      </dsp:nvSpPr>
      <dsp:spPr>
        <a:xfrm>
          <a:off x="1667312" y="562637"/>
          <a:ext cx="1850259" cy="740103"/>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b="1" kern="1200" baseline="0" dirty="0">
              <a:latin typeface="Calibri" panose="020F0502020204030204" pitchFamily="34" charset="0"/>
            </a:rPr>
            <a:t>Established Tribal Buy-In</a:t>
          </a:r>
        </a:p>
      </dsp:txBody>
      <dsp:txXfrm>
        <a:off x="2037364" y="562637"/>
        <a:ext cx="1110156" cy="740103"/>
      </dsp:txXfrm>
    </dsp:sp>
    <dsp:sp modelId="{430EA936-BAC2-4D66-9742-0118048C554F}">
      <dsp:nvSpPr>
        <dsp:cNvPr id="0" name=""/>
        <dsp:cNvSpPr/>
      </dsp:nvSpPr>
      <dsp:spPr>
        <a:xfrm>
          <a:off x="3332545" y="562637"/>
          <a:ext cx="1850259" cy="740103"/>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Calibri" panose="020F0502020204030204" pitchFamily="34" charset="0"/>
              <a:cs typeface="Calibri" panose="020F0502020204030204" pitchFamily="34" charset="0"/>
            </a:rPr>
            <a:t>Formalized Partnership Team</a:t>
          </a:r>
        </a:p>
      </dsp:txBody>
      <dsp:txXfrm>
        <a:off x="3702597" y="562637"/>
        <a:ext cx="1110156" cy="740103"/>
      </dsp:txXfrm>
    </dsp:sp>
    <dsp:sp modelId="{B4D2D86F-EE53-431E-B6C4-DBDC324AF114}">
      <dsp:nvSpPr>
        <dsp:cNvPr id="0" name=""/>
        <dsp:cNvSpPr/>
      </dsp:nvSpPr>
      <dsp:spPr>
        <a:xfrm>
          <a:off x="4997778" y="562707"/>
          <a:ext cx="1850259" cy="739963"/>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Calibri" panose="020F0502020204030204" pitchFamily="34" charset="0"/>
              <a:cs typeface="Calibri" panose="020F0502020204030204" pitchFamily="34" charset="0"/>
            </a:rPr>
            <a:t>Narrowed Focus to Washington; Engaged State</a:t>
          </a:r>
        </a:p>
      </dsp:txBody>
      <dsp:txXfrm>
        <a:off x="5367760" y="562707"/>
        <a:ext cx="1110296" cy="739963"/>
      </dsp:txXfrm>
    </dsp:sp>
    <dsp:sp modelId="{A577FC45-8D3D-44D2-9BDD-554FAAFEEBE3}">
      <dsp:nvSpPr>
        <dsp:cNvPr id="0" name=""/>
        <dsp:cNvSpPr/>
      </dsp:nvSpPr>
      <dsp:spPr>
        <a:xfrm>
          <a:off x="6663011" y="562637"/>
          <a:ext cx="1850259" cy="740103"/>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Calibri" panose="020F0502020204030204" pitchFamily="34" charset="0"/>
              <a:cs typeface="Calibri" panose="020F0502020204030204" pitchFamily="34" charset="0"/>
            </a:rPr>
            <a:t>Identified Tribal Pilot Programs</a:t>
          </a:r>
        </a:p>
      </dsp:txBody>
      <dsp:txXfrm>
        <a:off x="7033063" y="562637"/>
        <a:ext cx="1110156" cy="740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C4517B-EF74-44F7-AD81-2883849EBFC2}">
      <dsp:nvSpPr>
        <dsp:cNvPr id="0" name=""/>
        <dsp:cNvSpPr/>
      </dsp:nvSpPr>
      <dsp:spPr>
        <a:xfrm>
          <a:off x="3023" y="125761"/>
          <a:ext cx="2403732" cy="961492"/>
        </a:xfrm>
        <a:prstGeom prst="chevron">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Calibri" panose="020F0502020204030204" pitchFamily="34" charset="0"/>
              <a:cs typeface="Calibri" panose="020F0502020204030204" pitchFamily="34" charset="0"/>
            </a:rPr>
            <a:t>Support </a:t>
          </a:r>
          <a:br>
            <a:rPr lang="en-US" sz="1500" b="1" kern="1200" dirty="0">
              <a:latin typeface="Calibri" panose="020F0502020204030204" pitchFamily="34" charset="0"/>
              <a:cs typeface="Calibri" panose="020F0502020204030204" pitchFamily="34" charset="0"/>
            </a:rPr>
          </a:br>
          <a:r>
            <a:rPr lang="en-US" sz="1500" b="1" kern="1200" dirty="0">
              <a:latin typeface="Calibri" panose="020F0502020204030204" pitchFamily="34" charset="0"/>
              <a:cs typeface="Calibri" panose="020F0502020204030204" pitchFamily="34" charset="0"/>
            </a:rPr>
            <a:t>Pilot Design, </a:t>
          </a:r>
          <a:br>
            <a:rPr lang="en-US" sz="1500" b="1" kern="1200" dirty="0">
              <a:latin typeface="Calibri" panose="020F0502020204030204" pitchFamily="34" charset="0"/>
              <a:cs typeface="Calibri" panose="020F0502020204030204" pitchFamily="34" charset="0"/>
            </a:rPr>
          </a:br>
          <a:r>
            <a:rPr lang="en-US" sz="1500" b="1" kern="1200" dirty="0">
              <a:latin typeface="Calibri" panose="020F0502020204030204" pitchFamily="34" charset="0"/>
              <a:cs typeface="Calibri" panose="020F0502020204030204" pitchFamily="34" charset="0"/>
            </a:rPr>
            <a:t>Kick-Off and Implementation</a:t>
          </a:r>
        </a:p>
      </dsp:txBody>
      <dsp:txXfrm>
        <a:off x="483769" y="125761"/>
        <a:ext cx="1442240" cy="961492"/>
      </dsp:txXfrm>
    </dsp:sp>
    <dsp:sp modelId="{EEFF9FF9-828B-4C4C-8D5E-FB07F9BB72C9}">
      <dsp:nvSpPr>
        <dsp:cNvPr id="0" name=""/>
        <dsp:cNvSpPr/>
      </dsp:nvSpPr>
      <dsp:spPr>
        <a:xfrm>
          <a:off x="2166382" y="125761"/>
          <a:ext cx="2403732" cy="961492"/>
        </a:xfrm>
        <a:prstGeom prst="chevron">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Calibri" panose="020F0502020204030204" pitchFamily="34" charset="0"/>
              <a:cs typeface="Calibri" panose="020F0502020204030204" pitchFamily="34" charset="0"/>
            </a:rPr>
            <a:t>Evaluate and Share Pilot Process and Outcomes</a:t>
          </a:r>
        </a:p>
      </dsp:txBody>
      <dsp:txXfrm>
        <a:off x="2647128" y="125761"/>
        <a:ext cx="1442240" cy="961492"/>
      </dsp:txXfrm>
    </dsp:sp>
    <dsp:sp modelId="{B4D2D86F-EE53-431E-B6C4-DBDC324AF114}">
      <dsp:nvSpPr>
        <dsp:cNvPr id="0" name=""/>
        <dsp:cNvSpPr/>
      </dsp:nvSpPr>
      <dsp:spPr>
        <a:xfrm>
          <a:off x="4329741" y="125761"/>
          <a:ext cx="2403732" cy="961492"/>
        </a:xfrm>
        <a:prstGeom prst="chevron">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Calibri" panose="020F0502020204030204" pitchFamily="34" charset="0"/>
              <a:cs typeface="Calibri" panose="020F0502020204030204" pitchFamily="34" charset="0"/>
            </a:rPr>
            <a:t>Policy Shaped by Pilot Results and Tribal Input</a:t>
          </a:r>
        </a:p>
      </dsp:txBody>
      <dsp:txXfrm>
        <a:off x="4810487" y="125761"/>
        <a:ext cx="1442240" cy="961492"/>
      </dsp:txXfrm>
    </dsp:sp>
    <dsp:sp modelId="{A577FC45-8D3D-44D2-9BDD-554FAAFEEBE3}">
      <dsp:nvSpPr>
        <dsp:cNvPr id="0" name=""/>
        <dsp:cNvSpPr/>
      </dsp:nvSpPr>
      <dsp:spPr>
        <a:xfrm>
          <a:off x="6496123" y="-1"/>
          <a:ext cx="2247826" cy="1213019"/>
        </a:xfrm>
        <a:prstGeom prst="flowChartAlternateProcess">
          <a:avLst/>
        </a:prstGeom>
        <a:solidFill>
          <a:schemeClr val="lt1">
            <a:hueOff val="0"/>
            <a:satOff val="0"/>
            <a:lumOff val="0"/>
            <a:alphaOff val="0"/>
          </a:schemeClr>
        </a:solidFill>
        <a:ln w="28575"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Calibri" panose="020F0502020204030204" pitchFamily="34" charset="0"/>
              <a:cs typeface="Calibri" panose="020F0502020204030204" pitchFamily="34" charset="0"/>
            </a:rPr>
            <a:t>In-Home Environmental Interventions Are Active and Sustainably Financed in Tribal Communities  </a:t>
          </a:r>
        </a:p>
      </dsp:txBody>
      <dsp:txXfrm>
        <a:off x="6555337" y="59213"/>
        <a:ext cx="2129398" cy="10945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535B0-C998-413D-9E08-18E28F7EC6AD}">
      <dsp:nvSpPr>
        <dsp:cNvPr id="0" name=""/>
        <dsp:cNvSpPr/>
      </dsp:nvSpPr>
      <dsp:spPr>
        <a:xfrm>
          <a:off x="0" y="0"/>
          <a:ext cx="5098256" cy="0"/>
        </a:xfrm>
        <a:prstGeom prst="lin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F9C5C19B-CFFB-49B7-A625-A871F8A71E8C}">
      <dsp:nvSpPr>
        <dsp:cNvPr id="0" name=""/>
        <dsp:cNvSpPr/>
      </dsp:nvSpPr>
      <dsp:spPr>
        <a:xfrm>
          <a:off x="0" y="0"/>
          <a:ext cx="5098256" cy="1059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latin typeface="Calibri" panose="020F0502020204030204" pitchFamily="34" charset="0"/>
              <a:cs typeface="Calibri" panose="020F0502020204030204" pitchFamily="34" charset="0"/>
            </a:rPr>
            <a:t>EPA funding a pilot at the Tulalip Tribes</a:t>
          </a:r>
        </a:p>
      </dsp:txBody>
      <dsp:txXfrm>
        <a:off x="0" y="0"/>
        <a:ext cx="5098256" cy="1059358"/>
      </dsp:txXfrm>
    </dsp:sp>
    <dsp:sp modelId="{D19BBC40-58E3-4910-AC65-5B7BCE88A7A1}">
      <dsp:nvSpPr>
        <dsp:cNvPr id="0" name=""/>
        <dsp:cNvSpPr/>
      </dsp:nvSpPr>
      <dsp:spPr>
        <a:xfrm>
          <a:off x="0" y="1059358"/>
          <a:ext cx="5098256" cy="0"/>
        </a:xfrm>
        <a:prstGeom prst="line">
          <a:avLst/>
        </a:prstGeom>
        <a:gradFill rotWithShape="0">
          <a:gsLst>
            <a:gs pos="0">
              <a:schemeClr val="accent5">
                <a:hueOff val="-3311292"/>
                <a:satOff val="13270"/>
                <a:lumOff val="2876"/>
                <a:alphaOff val="0"/>
                <a:shade val="51000"/>
                <a:satMod val="130000"/>
              </a:schemeClr>
            </a:gs>
            <a:gs pos="80000">
              <a:schemeClr val="accent5">
                <a:hueOff val="-3311292"/>
                <a:satOff val="13270"/>
                <a:lumOff val="2876"/>
                <a:alphaOff val="0"/>
                <a:shade val="93000"/>
                <a:satMod val="130000"/>
              </a:schemeClr>
            </a:gs>
            <a:gs pos="100000">
              <a:schemeClr val="accent5">
                <a:hueOff val="-3311292"/>
                <a:satOff val="13270"/>
                <a:lumOff val="2876"/>
                <a:alphaOff val="0"/>
                <a:shade val="94000"/>
                <a:satMod val="135000"/>
              </a:schemeClr>
            </a:gs>
          </a:gsLst>
          <a:lin ang="16200000" scaled="0"/>
        </a:gradFill>
        <a:ln w="9525" cap="flat" cmpd="sng" algn="ctr">
          <a:solidFill>
            <a:schemeClr val="accent5">
              <a:hueOff val="-3311292"/>
              <a:satOff val="13270"/>
              <a:lumOff val="2876"/>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E592C128-E94F-4D63-9CBE-E168C21724F7}">
      <dsp:nvSpPr>
        <dsp:cNvPr id="0" name=""/>
        <dsp:cNvSpPr/>
      </dsp:nvSpPr>
      <dsp:spPr>
        <a:xfrm>
          <a:off x="0" y="1059358"/>
          <a:ext cx="5098256" cy="1059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latin typeface="Calibri" panose="020F0502020204030204" pitchFamily="34" charset="0"/>
              <a:cs typeface="Calibri" panose="020F0502020204030204" pitchFamily="34" charset="0"/>
            </a:rPr>
            <a:t>Partnership/support to the Yakama pilot project</a:t>
          </a:r>
        </a:p>
      </dsp:txBody>
      <dsp:txXfrm>
        <a:off x="0" y="1059358"/>
        <a:ext cx="5098256" cy="1059358"/>
      </dsp:txXfrm>
    </dsp:sp>
    <dsp:sp modelId="{87F28D48-292B-4D7D-BFCD-E36C7DB3B4A1}">
      <dsp:nvSpPr>
        <dsp:cNvPr id="0" name=""/>
        <dsp:cNvSpPr/>
      </dsp:nvSpPr>
      <dsp:spPr>
        <a:xfrm>
          <a:off x="0" y="2118717"/>
          <a:ext cx="5098256" cy="0"/>
        </a:xfrm>
        <a:prstGeom prst="line">
          <a:avLst/>
        </a:prstGeom>
        <a:gradFill rotWithShape="0">
          <a:gsLst>
            <a:gs pos="0">
              <a:schemeClr val="accent5">
                <a:hueOff val="-6622584"/>
                <a:satOff val="26541"/>
                <a:lumOff val="5752"/>
                <a:alphaOff val="0"/>
                <a:shade val="51000"/>
                <a:satMod val="130000"/>
              </a:schemeClr>
            </a:gs>
            <a:gs pos="80000">
              <a:schemeClr val="accent5">
                <a:hueOff val="-6622584"/>
                <a:satOff val="26541"/>
                <a:lumOff val="5752"/>
                <a:alphaOff val="0"/>
                <a:shade val="93000"/>
                <a:satMod val="130000"/>
              </a:schemeClr>
            </a:gs>
            <a:gs pos="100000">
              <a:schemeClr val="accent5">
                <a:hueOff val="-6622584"/>
                <a:satOff val="26541"/>
                <a:lumOff val="5752"/>
                <a:alphaOff val="0"/>
                <a:shade val="94000"/>
                <a:satMod val="135000"/>
              </a:schemeClr>
            </a:gs>
          </a:gsLst>
          <a:lin ang="16200000" scaled="0"/>
        </a:gradFill>
        <a:ln w="9525" cap="flat" cmpd="sng" algn="ctr">
          <a:solidFill>
            <a:schemeClr val="accent5">
              <a:hueOff val="-6622584"/>
              <a:satOff val="26541"/>
              <a:lumOff val="5752"/>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F08CAEBD-110F-4B91-83C5-4330DB8D6710}">
      <dsp:nvSpPr>
        <dsp:cNvPr id="0" name=""/>
        <dsp:cNvSpPr/>
      </dsp:nvSpPr>
      <dsp:spPr>
        <a:xfrm>
          <a:off x="0" y="2118717"/>
          <a:ext cx="5098256" cy="1059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latin typeface="Calibri" panose="020F0502020204030204" pitchFamily="34" charset="0"/>
              <a:cs typeface="Calibri" panose="020F0502020204030204" pitchFamily="34" charset="0"/>
            </a:rPr>
            <a:t>Technical assistance to Seattle Indian Health Board</a:t>
          </a:r>
        </a:p>
      </dsp:txBody>
      <dsp:txXfrm>
        <a:off x="0" y="2118717"/>
        <a:ext cx="5098256" cy="1059358"/>
      </dsp:txXfrm>
    </dsp:sp>
    <dsp:sp modelId="{77851713-53E6-4AE4-915E-CA4E9F0BC565}">
      <dsp:nvSpPr>
        <dsp:cNvPr id="0" name=""/>
        <dsp:cNvSpPr/>
      </dsp:nvSpPr>
      <dsp:spPr>
        <a:xfrm>
          <a:off x="0" y="3178075"/>
          <a:ext cx="5098256" cy="0"/>
        </a:xfrm>
        <a:prstGeom prst="lin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F8D0BE04-C7A7-47BC-BDD5-CCE2FBC931E6}">
      <dsp:nvSpPr>
        <dsp:cNvPr id="0" name=""/>
        <dsp:cNvSpPr/>
      </dsp:nvSpPr>
      <dsp:spPr>
        <a:xfrm>
          <a:off x="0" y="3178075"/>
          <a:ext cx="5098256" cy="1059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latin typeface="Calibri" panose="020F0502020204030204" pitchFamily="34" charset="0"/>
              <a:cs typeface="Calibri" panose="020F0502020204030204" pitchFamily="34" charset="0"/>
            </a:rPr>
            <a:t>Tracking how tribes can access and weigh in on Washington’s Medicaid Transformation Project funds</a:t>
          </a:r>
        </a:p>
      </dsp:txBody>
      <dsp:txXfrm>
        <a:off x="0" y="3178075"/>
        <a:ext cx="5098256" cy="10593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D7056F-F7A5-4118-B768-0F789A6D030E}">
      <dsp:nvSpPr>
        <dsp:cNvPr id="0" name=""/>
        <dsp:cNvSpPr/>
      </dsp:nvSpPr>
      <dsp:spPr>
        <a:xfrm>
          <a:off x="3058398" y="-174703"/>
          <a:ext cx="1893760" cy="1893760"/>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Calibri" panose="020F0502020204030204" pitchFamily="34" charset="0"/>
              <a:cs typeface="Calibri" panose="020F0502020204030204" pitchFamily="34" charset="0"/>
            </a:rPr>
            <a:t>Review or Monitor Medical Records </a:t>
          </a:r>
        </a:p>
      </dsp:txBody>
      <dsp:txXfrm>
        <a:off x="3335733" y="102632"/>
        <a:ext cx="1339090" cy="1339090"/>
      </dsp:txXfrm>
    </dsp:sp>
    <dsp:sp modelId="{C13A6356-4710-4648-A128-9BAAC28BCF1D}">
      <dsp:nvSpPr>
        <dsp:cNvPr id="0" name=""/>
        <dsp:cNvSpPr/>
      </dsp:nvSpPr>
      <dsp:spPr>
        <a:xfrm rot="1327907">
          <a:off x="4974688" y="991966"/>
          <a:ext cx="265468" cy="456913"/>
        </a:xfrm>
        <a:prstGeom prst="rightArrow">
          <a:avLst>
            <a:gd name="adj1" fmla="val 60000"/>
            <a:gd name="adj2" fmla="val 50000"/>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b="1" kern="1200">
            <a:latin typeface="Calibri" panose="020F0502020204030204" pitchFamily="34" charset="0"/>
            <a:cs typeface="Calibri" panose="020F0502020204030204" pitchFamily="34" charset="0"/>
          </a:endParaRPr>
        </a:p>
      </dsp:txBody>
      <dsp:txXfrm>
        <a:off x="4977622" y="1068347"/>
        <a:ext cx="185828" cy="274147"/>
      </dsp:txXfrm>
    </dsp:sp>
    <dsp:sp modelId="{DE9D4A5D-A990-4FE6-B0BE-DBEC04052C75}">
      <dsp:nvSpPr>
        <dsp:cNvPr id="0" name=""/>
        <dsp:cNvSpPr/>
      </dsp:nvSpPr>
      <dsp:spPr>
        <a:xfrm>
          <a:off x="5281453" y="768462"/>
          <a:ext cx="1762155" cy="1762155"/>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Calibri" panose="020F0502020204030204" pitchFamily="34" charset="0"/>
              <a:cs typeface="Calibri" panose="020F0502020204030204" pitchFamily="34" charset="0"/>
            </a:rPr>
            <a:t>Healthcare Provider Assesses Patient</a:t>
          </a:r>
        </a:p>
      </dsp:txBody>
      <dsp:txXfrm>
        <a:off x="5539515" y="1026524"/>
        <a:ext cx="1246031" cy="1246031"/>
      </dsp:txXfrm>
    </dsp:sp>
    <dsp:sp modelId="{6D4D6473-4E39-4E92-B155-878582CD3A56}">
      <dsp:nvSpPr>
        <dsp:cNvPr id="0" name=""/>
        <dsp:cNvSpPr/>
      </dsp:nvSpPr>
      <dsp:spPr>
        <a:xfrm rot="5451374">
          <a:off x="6036928" y="2502343"/>
          <a:ext cx="218887" cy="456913"/>
        </a:xfrm>
        <a:prstGeom prst="rightArrow">
          <a:avLst>
            <a:gd name="adj1" fmla="val 60000"/>
            <a:gd name="adj2" fmla="val 50000"/>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b="1" kern="1200">
            <a:latin typeface="Calibri" panose="020F0502020204030204" pitchFamily="34" charset="0"/>
            <a:cs typeface="Calibri" panose="020F0502020204030204" pitchFamily="34" charset="0"/>
          </a:endParaRPr>
        </a:p>
      </dsp:txBody>
      <dsp:txXfrm rot="10800000">
        <a:off x="6070252" y="2560897"/>
        <a:ext cx="153221" cy="274147"/>
      </dsp:txXfrm>
    </dsp:sp>
    <dsp:sp modelId="{17F06DF0-F8E2-4068-B2B4-79D0DD502400}">
      <dsp:nvSpPr>
        <dsp:cNvPr id="0" name=""/>
        <dsp:cNvSpPr/>
      </dsp:nvSpPr>
      <dsp:spPr>
        <a:xfrm>
          <a:off x="5250295" y="2943370"/>
          <a:ext cx="1759502" cy="175950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Calibri" panose="020F0502020204030204" pitchFamily="34" charset="0"/>
              <a:cs typeface="Calibri" panose="020F0502020204030204" pitchFamily="34" charset="0"/>
            </a:rPr>
            <a:t>Provider Refers Patient to Specialist</a:t>
          </a:r>
        </a:p>
      </dsp:txBody>
      <dsp:txXfrm>
        <a:off x="5507968" y="3201043"/>
        <a:ext cx="1244156" cy="1244156"/>
      </dsp:txXfrm>
    </dsp:sp>
    <dsp:sp modelId="{D31CAB9A-0977-4736-AA9F-27CA58F4982D}">
      <dsp:nvSpPr>
        <dsp:cNvPr id="0" name=""/>
        <dsp:cNvSpPr/>
      </dsp:nvSpPr>
      <dsp:spPr>
        <a:xfrm rot="9461288">
          <a:off x="5016145" y="4006063"/>
          <a:ext cx="222797" cy="456913"/>
        </a:xfrm>
        <a:prstGeom prst="rightArrow">
          <a:avLst>
            <a:gd name="adj1" fmla="val 60000"/>
            <a:gd name="adj2" fmla="val 50000"/>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b="1" kern="1200">
            <a:latin typeface="Calibri" panose="020F0502020204030204" pitchFamily="34" charset="0"/>
            <a:cs typeface="Calibri" panose="020F0502020204030204" pitchFamily="34" charset="0"/>
          </a:endParaRPr>
        </a:p>
      </dsp:txBody>
      <dsp:txXfrm rot="10800000">
        <a:off x="5080482" y="4084758"/>
        <a:ext cx="155958" cy="274147"/>
      </dsp:txXfrm>
    </dsp:sp>
    <dsp:sp modelId="{1158A2E1-0609-40FE-9CE1-A97FC8E55C02}">
      <dsp:nvSpPr>
        <dsp:cNvPr id="0" name=""/>
        <dsp:cNvSpPr/>
      </dsp:nvSpPr>
      <dsp:spPr>
        <a:xfrm>
          <a:off x="3335967" y="3870047"/>
          <a:ext cx="1664775" cy="1516194"/>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marL="0" lvl="0" indent="0" algn="ctr" defTabSz="644525">
            <a:lnSpc>
              <a:spcPct val="90000"/>
            </a:lnSpc>
            <a:spcBef>
              <a:spcPct val="0"/>
            </a:spcBef>
            <a:spcAft>
              <a:spcPct val="35000"/>
            </a:spcAft>
            <a:buNone/>
          </a:pPr>
          <a:r>
            <a:rPr lang="en-US" sz="1450" b="1" kern="1200" dirty="0">
              <a:latin typeface="Calibri" panose="020F0502020204030204" pitchFamily="34" charset="0"/>
              <a:cs typeface="Calibri" panose="020F0502020204030204" pitchFamily="34" charset="0"/>
            </a:rPr>
            <a:t>Environmental Specialist Conducts Home Assessment</a:t>
          </a:r>
        </a:p>
      </dsp:txBody>
      <dsp:txXfrm>
        <a:off x="3579768" y="4092088"/>
        <a:ext cx="1177173" cy="1072112"/>
      </dsp:txXfrm>
    </dsp:sp>
    <dsp:sp modelId="{61376854-A7B2-4355-89F4-9E036B87FA4E}">
      <dsp:nvSpPr>
        <dsp:cNvPr id="0" name=""/>
        <dsp:cNvSpPr/>
      </dsp:nvSpPr>
      <dsp:spPr>
        <a:xfrm rot="12116066">
          <a:off x="3179893" y="4035548"/>
          <a:ext cx="168418" cy="456913"/>
        </a:xfrm>
        <a:prstGeom prst="rightArrow">
          <a:avLst>
            <a:gd name="adj1" fmla="val 60000"/>
            <a:gd name="adj2" fmla="val 50000"/>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b="1" kern="1200">
            <a:latin typeface="Calibri" panose="020F0502020204030204" pitchFamily="34" charset="0"/>
            <a:cs typeface="Calibri" panose="020F0502020204030204" pitchFamily="34" charset="0"/>
          </a:endParaRPr>
        </a:p>
      </dsp:txBody>
      <dsp:txXfrm rot="10800000">
        <a:off x="3228589" y="4136368"/>
        <a:ext cx="117893" cy="274147"/>
      </dsp:txXfrm>
    </dsp:sp>
    <dsp:sp modelId="{0AF36082-CC45-4FAD-BC0E-0DAB72DAD7E8}">
      <dsp:nvSpPr>
        <dsp:cNvPr id="0" name=""/>
        <dsp:cNvSpPr/>
      </dsp:nvSpPr>
      <dsp:spPr>
        <a:xfrm>
          <a:off x="1132787" y="2908135"/>
          <a:ext cx="2072992" cy="1829981"/>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Calibri" panose="020F0502020204030204" pitchFamily="34" charset="0"/>
              <a:cs typeface="Calibri" panose="020F0502020204030204" pitchFamily="34" charset="0"/>
            </a:rPr>
            <a:t>Specialist Makes </a:t>
          </a:r>
          <a:r>
            <a:rPr lang="en-US" sz="1440" b="1" kern="1200" dirty="0">
              <a:latin typeface="Calibri" panose="020F0502020204030204" pitchFamily="34" charset="0"/>
              <a:cs typeface="Calibri" panose="020F0502020204030204" pitchFamily="34" charset="0"/>
            </a:rPr>
            <a:t>Recommendations</a:t>
          </a:r>
          <a:r>
            <a:rPr lang="en-US" sz="1500" b="1" kern="1200" dirty="0">
              <a:latin typeface="Calibri" panose="020F0502020204030204" pitchFamily="34" charset="0"/>
              <a:cs typeface="Calibri" panose="020F0502020204030204" pitchFamily="34" charset="0"/>
            </a:rPr>
            <a:t> and Conducts Health Education; Findings Entered Into Patient’s EHR</a:t>
          </a:r>
        </a:p>
      </dsp:txBody>
      <dsp:txXfrm>
        <a:off x="1436370" y="3176130"/>
        <a:ext cx="1465826" cy="1293991"/>
      </dsp:txXfrm>
    </dsp:sp>
    <dsp:sp modelId="{26F45E74-482E-4E10-9528-AC0B369F6804}">
      <dsp:nvSpPr>
        <dsp:cNvPr id="0" name=""/>
        <dsp:cNvSpPr/>
      </dsp:nvSpPr>
      <dsp:spPr>
        <a:xfrm rot="15754475">
          <a:off x="1931038" y="2509877"/>
          <a:ext cx="193733" cy="456913"/>
        </a:xfrm>
        <a:prstGeom prst="rightArrow">
          <a:avLst>
            <a:gd name="adj1" fmla="val 60000"/>
            <a:gd name="adj2" fmla="val 50000"/>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b="1" kern="1200">
            <a:latin typeface="Calibri" panose="020F0502020204030204" pitchFamily="34" charset="0"/>
            <a:cs typeface="Calibri" panose="020F0502020204030204" pitchFamily="34" charset="0"/>
          </a:endParaRPr>
        </a:p>
      </dsp:txBody>
      <dsp:txXfrm rot="10800000">
        <a:off x="1963854" y="2630076"/>
        <a:ext cx="135613" cy="274147"/>
      </dsp:txXfrm>
    </dsp:sp>
    <dsp:sp modelId="{205F6C15-4824-433A-876C-8B02EBDCFF82}">
      <dsp:nvSpPr>
        <dsp:cNvPr id="0" name=""/>
        <dsp:cNvSpPr/>
      </dsp:nvSpPr>
      <dsp:spPr>
        <a:xfrm>
          <a:off x="922843" y="886196"/>
          <a:ext cx="1945083" cy="1670651"/>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Calibri" panose="020F0502020204030204" pitchFamily="34" charset="0"/>
              <a:cs typeface="Calibri" panose="020F0502020204030204" pitchFamily="34" charset="0"/>
            </a:rPr>
            <a:t>Occupant Changes Behavior and/or Housing Is Improved</a:t>
          </a:r>
        </a:p>
      </dsp:txBody>
      <dsp:txXfrm>
        <a:off x="1207694" y="1130857"/>
        <a:ext cx="1375381" cy="1181329"/>
      </dsp:txXfrm>
    </dsp:sp>
    <dsp:sp modelId="{E4F08D75-3441-423A-82D2-81A42F2146F2}">
      <dsp:nvSpPr>
        <dsp:cNvPr id="0" name=""/>
        <dsp:cNvSpPr/>
      </dsp:nvSpPr>
      <dsp:spPr>
        <a:xfrm rot="20146481">
          <a:off x="2831705" y="1021441"/>
          <a:ext cx="223699" cy="456913"/>
        </a:xfrm>
        <a:prstGeom prst="rightArrow">
          <a:avLst>
            <a:gd name="adj1" fmla="val 60000"/>
            <a:gd name="adj2" fmla="val 50000"/>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b="1" kern="1200">
            <a:latin typeface="Calibri" panose="020F0502020204030204" pitchFamily="34" charset="0"/>
            <a:cs typeface="Calibri" panose="020F0502020204030204" pitchFamily="34" charset="0"/>
          </a:endParaRPr>
        </a:p>
      </dsp:txBody>
      <dsp:txXfrm>
        <a:off x="2834660" y="1126592"/>
        <a:ext cx="156589" cy="2741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C84F50-2DF1-4993-824D-B072942B26FF}">
      <dsp:nvSpPr>
        <dsp:cNvPr id="0" name=""/>
        <dsp:cNvSpPr/>
      </dsp:nvSpPr>
      <dsp:spPr>
        <a:xfrm>
          <a:off x="0" y="1554451"/>
          <a:ext cx="5781226" cy="255258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b="1" kern="1200"/>
            <a:t>Project Aims</a:t>
          </a:r>
          <a:endParaRPr lang="en-US" sz="2300" b="1" kern="1200" dirty="0"/>
        </a:p>
      </dsp:txBody>
      <dsp:txXfrm>
        <a:off x="0" y="1554451"/>
        <a:ext cx="5781226" cy="1378397"/>
      </dsp:txXfrm>
    </dsp:sp>
    <dsp:sp modelId="{A8FDB4C2-F468-4314-8BBD-254F1CA21771}">
      <dsp:nvSpPr>
        <dsp:cNvPr id="0" name=""/>
        <dsp:cNvSpPr/>
      </dsp:nvSpPr>
      <dsp:spPr>
        <a:xfrm>
          <a:off x="0" y="2173936"/>
          <a:ext cx="1841829" cy="2594491"/>
        </a:xfrm>
        <a:prstGeom prst="rect">
          <a:avLst/>
        </a:prstGeom>
        <a:solidFill>
          <a:schemeClr val="accent1">
            <a:lumMod val="20000"/>
            <a:lumOff val="80000"/>
            <a:alpha val="9000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2"/>
              </a:solidFill>
              <a:latin typeface="Calibri" panose="020F0502020204030204" pitchFamily="34" charset="0"/>
              <a:cs typeface="Calibri" panose="020F0502020204030204" pitchFamily="34" charset="0"/>
            </a:rPr>
            <a:t>Measure impacts of combined clinic and home-visit program.</a:t>
          </a:r>
        </a:p>
      </dsp:txBody>
      <dsp:txXfrm>
        <a:off x="0" y="2173936"/>
        <a:ext cx="1841829" cy="2594491"/>
      </dsp:txXfrm>
    </dsp:sp>
    <dsp:sp modelId="{94F3B681-D548-4AAB-BD43-3FF8CCD2BE5B}">
      <dsp:nvSpPr>
        <dsp:cNvPr id="0" name=""/>
        <dsp:cNvSpPr/>
      </dsp:nvSpPr>
      <dsp:spPr>
        <a:xfrm>
          <a:off x="1830134" y="2178643"/>
          <a:ext cx="2139868" cy="2591156"/>
        </a:xfrm>
        <a:prstGeom prst="rect">
          <a:avLst/>
        </a:prstGeom>
        <a:solidFill>
          <a:schemeClr val="accent1">
            <a:lumMod val="40000"/>
            <a:lumOff val="60000"/>
            <a:alpha val="9000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2"/>
              </a:solidFill>
              <a:latin typeface="Calibri" panose="020F0502020204030204" pitchFamily="34" charset="0"/>
              <a:cs typeface="Calibri" panose="020F0502020204030204" pitchFamily="34" charset="0"/>
            </a:rPr>
            <a:t>Document protocols and practices. </a:t>
          </a:r>
          <a:br>
            <a:rPr lang="en-US" sz="1600" b="1" kern="1200" dirty="0">
              <a:solidFill>
                <a:schemeClr val="tx2"/>
              </a:solidFill>
              <a:latin typeface="Calibri" panose="020F0502020204030204" pitchFamily="34" charset="0"/>
              <a:cs typeface="Calibri" panose="020F0502020204030204" pitchFamily="34" charset="0"/>
            </a:rPr>
          </a:br>
          <a:r>
            <a:rPr lang="en-US" sz="1600" b="1" kern="1200" dirty="0">
              <a:solidFill>
                <a:schemeClr val="tx2"/>
              </a:solidFill>
              <a:latin typeface="Calibri" panose="020F0502020204030204" pitchFamily="34" charset="0"/>
              <a:cs typeface="Calibri" panose="020F0502020204030204" pitchFamily="34" charset="0"/>
            </a:rPr>
            <a:t>Develop training materials for other tribal clinics.</a:t>
          </a:r>
        </a:p>
      </dsp:txBody>
      <dsp:txXfrm>
        <a:off x="1830134" y="2178643"/>
        <a:ext cx="2139868" cy="2591156"/>
      </dsp:txXfrm>
    </dsp:sp>
    <dsp:sp modelId="{6F694835-376E-4715-99B4-2733366D5189}">
      <dsp:nvSpPr>
        <dsp:cNvPr id="0" name=""/>
        <dsp:cNvSpPr/>
      </dsp:nvSpPr>
      <dsp:spPr>
        <a:xfrm>
          <a:off x="3993000" y="2175402"/>
          <a:ext cx="1788225" cy="2594397"/>
        </a:xfrm>
        <a:prstGeom prst="rect">
          <a:avLst/>
        </a:prstGeom>
        <a:solidFill>
          <a:schemeClr val="accent1">
            <a:lumMod val="60000"/>
            <a:lumOff val="40000"/>
            <a:alpha val="9000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2"/>
              </a:solidFill>
              <a:latin typeface="Calibri" panose="020F0502020204030204" pitchFamily="34" charset="0"/>
              <a:cs typeface="Calibri" panose="020F0502020204030204" pitchFamily="34" charset="0"/>
            </a:rPr>
            <a:t>Implement at three other tribal communities in Washington and Oregon.</a:t>
          </a:r>
        </a:p>
      </dsp:txBody>
      <dsp:txXfrm>
        <a:off x="3993000" y="2175402"/>
        <a:ext cx="1788225" cy="2594397"/>
      </dsp:txXfrm>
    </dsp:sp>
    <dsp:sp modelId="{C701C761-B300-4EC6-A343-8FEECB8E46F2}">
      <dsp:nvSpPr>
        <dsp:cNvPr id="0" name=""/>
        <dsp:cNvSpPr/>
      </dsp:nvSpPr>
      <dsp:spPr>
        <a:xfrm rot="10800000">
          <a:off x="0" y="3661"/>
          <a:ext cx="5781226" cy="1589078"/>
        </a:xfrm>
        <a:prstGeom prst="upArrowCallou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kern="1200" dirty="0">
              <a:latin typeface="Calibri" panose="020F0502020204030204" pitchFamily="34" charset="0"/>
              <a:cs typeface="Calibri" panose="020F0502020204030204" pitchFamily="34" charset="0"/>
            </a:rPr>
            <a:t>National Institutes of Health (NIH)</a:t>
          </a:r>
          <a:br>
            <a:rPr lang="en-US" sz="2300" b="1" kern="1200" dirty="0">
              <a:latin typeface="Calibri" panose="020F0502020204030204" pitchFamily="34" charset="0"/>
              <a:cs typeface="Calibri" panose="020F0502020204030204" pitchFamily="34" charset="0"/>
            </a:rPr>
          </a:br>
          <a:r>
            <a:rPr lang="en-US" sz="2300" b="1" kern="1200" dirty="0">
              <a:latin typeface="Calibri" panose="020F0502020204030204" pitchFamily="34" charset="0"/>
              <a:cs typeface="Calibri" panose="020F0502020204030204" pitchFamily="34" charset="0"/>
            </a:rPr>
            <a:t>Native American Research Centers for Health</a:t>
          </a:r>
        </a:p>
      </dsp:txBody>
      <dsp:txXfrm rot="10800000">
        <a:off x="0" y="3661"/>
        <a:ext cx="5781226" cy="103253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EF83AAE-29F5-4A74-8012-CE1045D22C6D}" type="datetimeFigureOut">
              <a:rPr lang="en-US" smtClean="0"/>
              <a:t>8/27/2019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0E23069-29FC-4CA6-8658-2289D9A4FD4E}" type="slidenum">
              <a:rPr lang="en-US" smtClean="0"/>
              <a:t>‹#›</a:t>
            </a:fld>
            <a:endParaRPr lang="en-US"/>
          </a:p>
        </p:txBody>
      </p:sp>
    </p:spTree>
    <p:extLst>
      <p:ext uri="{BB962C8B-B14F-4D97-AF65-F5344CB8AC3E}">
        <p14:creationId xmlns:p14="http://schemas.microsoft.com/office/powerpoint/2010/main" val="17230142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7535C8E-1751-4154-9799-D9E9C8EE2FA7}" type="datetimeFigureOut">
              <a:rPr lang="en-US" smtClean="0"/>
              <a:t>8/27/2019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9B01BE7-2A76-43C1-B7FD-BA81A040B34D}" type="slidenum">
              <a:rPr lang="en-US" smtClean="0"/>
              <a:t>‹#›</a:t>
            </a:fld>
            <a:endParaRPr lang="en-US"/>
          </a:p>
        </p:txBody>
      </p:sp>
    </p:spTree>
    <p:extLst>
      <p:ext uri="{BB962C8B-B14F-4D97-AF65-F5344CB8AC3E}">
        <p14:creationId xmlns:p14="http://schemas.microsoft.com/office/powerpoint/2010/main" val="160263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B01BE7-2A76-43C1-B7FD-BA81A040B34D}" type="slidenum">
              <a:rPr lang="en-US" smtClean="0"/>
              <a:t>1</a:t>
            </a:fld>
            <a:endParaRPr lang="en-US"/>
          </a:p>
        </p:txBody>
      </p:sp>
    </p:spTree>
    <p:extLst>
      <p:ext uri="{BB962C8B-B14F-4D97-AF65-F5344CB8AC3E}">
        <p14:creationId xmlns:p14="http://schemas.microsoft.com/office/powerpoint/2010/main" val="3973402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p>
          <a:p>
            <a:pPr marL="174708" indent="-174708">
              <a:buFont typeface="Arial" panose="020B0604020202020204" pitchFamily="34" charset="0"/>
              <a:buChar char="•"/>
            </a:pPr>
            <a:r>
              <a:rPr lang="en-US" dirty="0"/>
              <a:t>And no</a:t>
            </a:r>
            <a:r>
              <a:rPr lang="en-US" baseline="0" dirty="0"/>
              <a:t>t only is the prevalence of asthma higher, but the disease itself has a greater burden on native people.</a:t>
            </a:r>
          </a:p>
          <a:p>
            <a:pPr marL="174708" indent="-174708">
              <a:buFont typeface="Arial" panose="020B0604020202020204" pitchFamily="34" charset="0"/>
              <a:buChar char="•"/>
            </a:pPr>
            <a:r>
              <a:rPr lang="en-US" baseline="0" dirty="0"/>
              <a:t>There is a lot going on in this slide, but the take away is that native patients in WA State are almost 3x more likely to be hospitalized for asthma than white patients.</a:t>
            </a:r>
          </a:p>
          <a:p>
            <a:pPr marL="174708" indent="-174708">
              <a:buFont typeface="Arial" panose="020B0604020202020204" pitchFamily="34" charset="0"/>
              <a:buChar char="•"/>
            </a:pPr>
            <a:r>
              <a:rPr lang="en-US" baseline="0" dirty="0"/>
              <a:t>This is, of course the tip of the iceberg when it comes to burden – as this is only hospitalization, not clinic visits or exacerbations.</a:t>
            </a:r>
          </a:p>
          <a:p>
            <a:endParaRPr lang="en-US" baseline="0" dirty="0"/>
          </a:p>
        </p:txBody>
      </p:sp>
      <p:sp>
        <p:nvSpPr>
          <p:cNvPr id="4" name="Slide Number Placeholder 3"/>
          <p:cNvSpPr>
            <a:spLocks noGrp="1"/>
          </p:cNvSpPr>
          <p:nvPr>
            <p:ph type="sldNum" sz="quarter" idx="10"/>
          </p:nvPr>
        </p:nvSpPr>
        <p:spPr/>
        <p:txBody>
          <a:bodyPr/>
          <a:lstStyle/>
          <a:p>
            <a:fld id="{1C40E95C-027E-4AD3-9136-F8772F305582}" type="slidenum">
              <a:rPr lang="en-US" smtClean="0"/>
              <a:t>10</a:t>
            </a:fld>
            <a:endParaRPr lang="en-US"/>
          </a:p>
        </p:txBody>
      </p:sp>
    </p:spTree>
    <p:extLst>
      <p:ext uri="{BB962C8B-B14F-4D97-AF65-F5344CB8AC3E}">
        <p14:creationId xmlns:p14="http://schemas.microsoft.com/office/powerpoint/2010/main" val="2291957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Erin:</a:t>
            </a:r>
          </a:p>
          <a:p>
            <a:pPr marL="174708" indent="-174708" defTabSz="931774">
              <a:buFont typeface="Arial" panose="020B0604020202020204" pitchFamily="34" charset="0"/>
              <a:buChar char="•"/>
              <a:defRPr/>
            </a:pPr>
            <a:r>
              <a:rPr lang="en-US" dirty="0"/>
              <a:t>The positive part of this picture is that there is a solution, with a strong evidence base:</a:t>
            </a:r>
          </a:p>
          <a:p>
            <a:pPr marL="174708" indent="-174708" defTabSz="931774">
              <a:buFont typeface="Arial" panose="020B0604020202020204" pitchFamily="34" charset="0"/>
              <a:buChar char="•"/>
              <a:defRPr/>
            </a:pPr>
            <a:r>
              <a:rPr lang="en-US" dirty="0"/>
              <a:t>We know that coordinated holistic asthma care that addresses both the clinical and environmental needs of an asthma patient through home visit can immediately and measurably improve asthma management.</a:t>
            </a:r>
          </a:p>
          <a:p>
            <a:pPr marL="174708" indent="-174708" defTabSz="931774">
              <a:buFont typeface="Arial" panose="020B0604020202020204" pitchFamily="34" charset="0"/>
              <a:buChar char="•"/>
              <a:defRPr/>
            </a:pPr>
            <a:r>
              <a:rPr lang="en-US" baseline="0" dirty="0"/>
              <a:t>Common asthma triggers we here about such as  wood smoke from wood stoves, mold and moisture, and ventilation can often be better managed with basic tools and education and can drastically help improve quality of life for asthma patients.</a:t>
            </a:r>
          </a:p>
          <a:p>
            <a:pPr defTabSz="931774">
              <a:defRPr/>
            </a:pPr>
            <a:endParaRPr lang="en-US" dirty="0"/>
          </a:p>
        </p:txBody>
      </p:sp>
      <p:sp>
        <p:nvSpPr>
          <p:cNvPr id="4" name="Slide Number Placeholder 3"/>
          <p:cNvSpPr>
            <a:spLocks noGrp="1"/>
          </p:cNvSpPr>
          <p:nvPr>
            <p:ph type="sldNum" sz="quarter" idx="10"/>
          </p:nvPr>
        </p:nvSpPr>
        <p:spPr/>
        <p:txBody>
          <a:bodyPr/>
          <a:lstStyle/>
          <a:p>
            <a:fld id="{1C40E95C-027E-4AD3-9136-F8772F305582}" type="slidenum">
              <a:rPr lang="en-US" smtClean="0"/>
              <a:t>11</a:t>
            </a:fld>
            <a:endParaRPr lang="en-US"/>
          </a:p>
        </p:txBody>
      </p:sp>
    </p:spTree>
    <p:extLst>
      <p:ext uri="{BB962C8B-B14F-4D97-AF65-F5344CB8AC3E}">
        <p14:creationId xmlns:p14="http://schemas.microsoft.com/office/powerpoint/2010/main" val="845739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p>
          <a:p>
            <a:r>
              <a:rPr lang="en-US" dirty="0"/>
              <a:t>In 2014, we convened a group of partners to explore how we could collaboratively work to address asthma disparities among native communities in the NW, particularly exploring the new opportunities through public health insurance – Medicaid – that allowed paying for home visits by non-licensed professionals, such as community health workers, for prevention work. We also were funding, supporting, and tracking work that NW and Alaska Tribes were doing on indoor air and asthma and recognized the capacity, interest, and need.</a:t>
            </a:r>
          </a:p>
          <a:p>
            <a:endParaRPr lang="en-US" dirty="0"/>
          </a:p>
          <a:p>
            <a:r>
              <a:rPr lang="en-US" dirty="0"/>
              <a:t>This new policy opportunity combined with the strong evidence base for asthma home visiting and the tribal indoor air work in the region prompted us to kick off a Tribal Asthma Initiative which was launched with an asthma summit bringing together 40+ key stakeholders in 2014. You’ll see some images from the meeting here. Together, the attendees created and committed to the goal here – to drastically reduce asthma urgent care visits for native children in the NW through delivery and funding of this type of high quality care.</a:t>
            </a:r>
          </a:p>
        </p:txBody>
      </p:sp>
      <p:sp>
        <p:nvSpPr>
          <p:cNvPr id="4" name="Slide Number Placeholder 3"/>
          <p:cNvSpPr>
            <a:spLocks noGrp="1"/>
          </p:cNvSpPr>
          <p:nvPr>
            <p:ph type="sldNum" sz="quarter" idx="10"/>
          </p:nvPr>
        </p:nvSpPr>
        <p:spPr/>
        <p:txBody>
          <a:bodyPr/>
          <a:lstStyle/>
          <a:p>
            <a:fld id="{98D2F659-65B3-4B2F-A0F7-8DF81F7E3B79}" type="slidenum">
              <a:rPr lang="en-US" smtClean="0"/>
              <a:t>12</a:t>
            </a:fld>
            <a:endParaRPr lang="en-US"/>
          </a:p>
        </p:txBody>
      </p:sp>
    </p:spTree>
    <p:extLst>
      <p:ext uri="{BB962C8B-B14F-4D97-AF65-F5344CB8AC3E}">
        <p14:creationId xmlns:p14="http://schemas.microsoft.com/office/powerpoint/2010/main" val="389619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p>
          <a:p>
            <a:r>
              <a:rPr lang="en-US" dirty="0"/>
              <a:t>Since the summit, we have been very busy. This slide attempts to illustrate what has been an un-linear process in a very linear way.</a:t>
            </a:r>
          </a:p>
          <a:p>
            <a:r>
              <a:rPr lang="en-US" dirty="0"/>
              <a:t>As mentioned, we collected information and convened stakeholders in 2014.  After, we worked to appropriate engage with tribes to understand needs and gather buy-in. Matt will talk about this more. </a:t>
            </a:r>
          </a:p>
          <a:p>
            <a:r>
              <a:rPr lang="en-US" dirty="0"/>
              <a:t>We established a partnership team, which soon narrowed its focus to WA State, given the momentum at the state level and the impressive work of Tribes. Since then, the EPA-led team has been working to identify and support pilot programs, help with design, evaluation and sharing of learnings, with the ultimate goal of achieving sustainably financed, effective in-home environmental interventions for native people with asthma.</a:t>
            </a:r>
          </a:p>
        </p:txBody>
      </p:sp>
      <p:sp>
        <p:nvSpPr>
          <p:cNvPr id="4" name="Slide Number Placeholder 3"/>
          <p:cNvSpPr>
            <a:spLocks noGrp="1"/>
          </p:cNvSpPr>
          <p:nvPr>
            <p:ph type="sldNum" sz="quarter" idx="10"/>
          </p:nvPr>
        </p:nvSpPr>
        <p:spPr/>
        <p:txBody>
          <a:bodyPr/>
          <a:lstStyle/>
          <a:p>
            <a:fld id="{98D2F659-65B3-4B2F-A0F7-8DF81F7E3B79}" type="slidenum">
              <a:rPr lang="en-US" smtClean="0"/>
              <a:t>13</a:t>
            </a:fld>
            <a:endParaRPr lang="en-US"/>
          </a:p>
        </p:txBody>
      </p:sp>
    </p:spTree>
    <p:extLst>
      <p:ext uri="{BB962C8B-B14F-4D97-AF65-F5344CB8AC3E}">
        <p14:creationId xmlns:p14="http://schemas.microsoft.com/office/powerpoint/2010/main" val="1459837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p>
          <a:p>
            <a:r>
              <a:rPr lang="en-US" dirty="0"/>
              <a:t>The interdisciplinary team that was established as an outcome of the summit is the NW Tribal Asthma Project Team.</a:t>
            </a:r>
          </a:p>
          <a:p>
            <a:r>
              <a:rPr lang="en-US" dirty="0"/>
              <a:t>We are so fortunate to have this wise, engaged group of partners that includes Tribal representatives like the NW Portland Area Indian Health Board, the Tribal Healthy Homes Network, the Urban Indian Health Institute, and the Seattle Indian Health Board, as well as federal agencies like EPA, HUD, IHS, and Centers for Medicare and Medicaid Services. </a:t>
            </a:r>
          </a:p>
          <a:p>
            <a:endParaRPr lang="en-US" dirty="0"/>
          </a:p>
          <a:p>
            <a:r>
              <a:rPr lang="en-US" dirty="0"/>
              <a:t>I’m going to turn it over to Matt now to describe this team’s work to engage with tribal leaders and organizations.</a:t>
            </a:r>
          </a:p>
        </p:txBody>
      </p:sp>
      <p:sp>
        <p:nvSpPr>
          <p:cNvPr id="4" name="Slide Number Placeholder 3"/>
          <p:cNvSpPr>
            <a:spLocks noGrp="1"/>
          </p:cNvSpPr>
          <p:nvPr>
            <p:ph type="sldNum" sz="quarter" idx="10"/>
          </p:nvPr>
        </p:nvSpPr>
        <p:spPr/>
        <p:txBody>
          <a:bodyPr/>
          <a:lstStyle/>
          <a:p>
            <a:fld id="{1C40E95C-027E-4AD3-9136-F8772F305582}" type="slidenum">
              <a:rPr lang="en-US" smtClean="0"/>
              <a:t>14</a:t>
            </a:fld>
            <a:endParaRPr lang="en-US"/>
          </a:p>
        </p:txBody>
      </p:sp>
    </p:spTree>
    <p:extLst>
      <p:ext uri="{BB962C8B-B14F-4D97-AF65-F5344CB8AC3E}">
        <p14:creationId xmlns:p14="http://schemas.microsoft.com/office/powerpoint/2010/main" val="3780714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Matt (add as needed):</a:t>
            </a:r>
          </a:p>
          <a:p>
            <a:r>
              <a:rPr lang="en-US" baseline="0" dirty="0"/>
              <a:t>Critical to moving this work forward has been developing relationships with a new set of tribal leaders and organizations that we have not been closely engaged with before, many of them on the health side.</a:t>
            </a:r>
          </a:p>
          <a:p>
            <a:endParaRPr lang="en-US" baseline="0" dirty="0"/>
          </a:p>
          <a:p>
            <a:r>
              <a:rPr lang="en-US" baseline="0" dirty="0"/>
              <a:t>In addition to those already mentioned, we have connected with Tribal Health Directors of NW Tribal Health Systems and clinics, a powerful tribal leadership group called the Affiliated Tribes of NW Indians, or ATNI, the American Indian Health Commission of WA State, and the NW Indian Housing Association.</a:t>
            </a:r>
          </a:p>
          <a:p>
            <a:endParaRPr lang="en-US" baseline="0" dirty="0"/>
          </a:p>
          <a:p>
            <a:r>
              <a:rPr lang="en-US" baseline="0" dirty="0"/>
              <a:t> </a:t>
            </a:r>
          </a:p>
        </p:txBody>
      </p:sp>
      <p:sp>
        <p:nvSpPr>
          <p:cNvPr id="4" name="Slide Number Placeholder 3"/>
          <p:cNvSpPr>
            <a:spLocks noGrp="1"/>
          </p:cNvSpPr>
          <p:nvPr>
            <p:ph type="sldNum" sz="quarter" idx="10"/>
          </p:nvPr>
        </p:nvSpPr>
        <p:spPr/>
        <p:txBody>
          <a:bodyPr/>
          <a:lstStyle/>
          <a:p>
            <a:fld id="{98D2F659-65B3-4B2F-A0F7-8DF81F7E3B79}" type="slidenum">
              <a:rPr lang="en-US" smtClean="0"/>
              <a:t>15</a:t>
            </a:fld>
            <a:endParaRPr lang="en-US"/>
          </a:p>
        </p:txBody>
      </p:sp>
    </p:spTree>
    <p:extLst>
      <p:ext uri="{BB962C8B-B14F-4D97-AF65-F5344CB8AC3E}">
        <p14:creationId xmlns:p14="http://schemas.microsoft.com/office/powerpoint/2010/main" val="1753051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 </a:t>
            </a:r>
          </a:p>
          <a:p>
            <a:r>
              <a:rPr lang="en-US" dirty="0"/>
              <a:t>Insert talking points about ATNI, health committee connections, and overall ATNI resolution and its meaning – demonstrates support of 57 tribal governments in the NW</a:t>
            </a:r>
          </a:p>
          <a:p>
            <a:endParaRPr lang="en-US" dirty="0"/>
          </a:p>
        </p:txBody>
      </p:sp>
      <p:sp>
        <p:nvSpPr>
          <p:cNvPr id="4" name="Slide Number Placeholder 3"/>
          <p:cNvSpPr>
            <a:spLocks noGrp="1"/>
          </p:cNvSpPr>
          <p:nvPr>
            <p:ph type="sldNum" sz="quarter" idx="10"/>
          </p:nvPr>
        </p:nvSpPr>
        <p:spPr/>
        <p:txBody>
          <a:bodyPr/>
          <a:lstStyle/>
          <a:p>
            <a:fld id="{1C40E95C-027E-4AD3-9136-F8772F305582}" type="slidenum">
              <a:rPr lang="en-US" smtClean="0"/>
              <a:t>16</a:t>
            </a:fld>
            <a:endParaRPr lang="en-US"/>
          </a:p>
        </p:txBody>
      </p:sp>
    </p:spTree>
    <p:extLst>
      <p:ext uri="{BB962C8B-B14F-4D97-AF65-F5344CB8AC3E}">
        <p14:creationId xmlns:p14="http://schemas.microsoft.com/office/powerpoint/2010/main" val="2921726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a:t>
            </a:r>
          </a:p>
          <a:p>
            <a:pPr marL="174708" indent="-174708">
              <a:buFont typeface="Arial" panose="020B0604020202020204" pitchFamily="34" charset="0"/>
              <a:buChar char="•"/>
            </a:pPr>
            <a:r>
              <a:rPr lang="en-US" dirty="0"/>
              <a:t>Our team has deemed it equally critical to simultaneously explore policy opportunities </a:t>
            </a:r>
            <a:r>
              <a:rPr lang="en-US" u="sng" dirty="0"/>
              <a:t>and</a:t>
            </a:r>
            <a:r>
              <a:rPr lang="en-US" dirty="0"/>
              <a:t> support on the ground work – as tribes are doing this work whether or not there is sustainable financing because they know it’s important and impactful.</a:t>
            </a:r>
          </a:p>
          <a:p>
            <a:pPr marL="174708" indent="-174708">
              <a:buFont typeface="Arial" panose="020B0604020202020204" pitchFamily="34" charset="0"/>
              <a:buChar char="•"/>
            </a:pPr>
            <a:r>
              <a:rPr lang="en-US" dirty="0"/>
              <a:t>A recent success was securing EPA funding, through the Indian General Assistance or IGAP program in Region 10, for Tulalip Tribes (WA State) to design and conduct a pilot project </a:t>
            </a:r>
          </a:p>
          <a:p>
            <a:pPr marL="174708" indent="-174708">
              <a:buFont typeface="Arial" panose="020B0604020202020204" pitchFamily="34" charset="0"/>
              <a:buChar char="•"/>
            </a:pPr>
            <a:r>
              <a:rPr lang="en-US" dirty="0"/>
              <a:t>Additionally, the team closely engaged with Indian Health Service on their asthma home visiting work on the Yakama Reservation in WA, as they had recently begun a program in coordination with their pharmacy and clinic.  Our colleague Shawn will be talking in more detail about this work in a minute. </a:t>
            </a:r>
          </a:p>
          <a:p>
            <a:pPr marL="174708" indent="-174708">
              <a:buFont typeface="Arial" panose="020B0604020202020204" pitchFamily="34" charset="0"/>
              <a:buChar char="•"/>
            </a:pPr>
            <a:r>
              <a:rPr lang="en-US" dirty="0"/>
              <a:t>Headwater People, under our contract with EPA, also connected with the Seattle Indian Health Board, the largest urban Indian organization in the country, to provide technical assistance to look at what an asthma program that involves home visiting could look like for their urban Indian patient population</a:t>
            </a:r>
          </a:p>
          <a:p>
            <a:pPr marL="174708" indent="-174708">
              <a:buFont typeface="Arial" panose="020B0604020202020204" pitchFamily="34" charset="0"/>
              <a:buChar char="•"/>
            </a:pPr>
            <a:r>
              <a:rPr lang="en-US" dirty="0"/>
              <a:t>Finally, we have been tracking and sharing how tribes can participate in the WA state transformation process and access funding – which I’ll talk a bit more about later on.</a:t>
            </a:r>
          </a:p>
          <a:p>
            <a:pPr marL="174708" indent="-174708">
              <a:buFont typeface="Arial" panose="020B0604020202020204" pitchFamily="34" charset="0"/>
              <a:buChar char="•"/>
            </a:pPr>
            <a:r>
              <a:rPr lang="en-US" dirty="0"/>
              <a:t>We’d like to share a bit more about each of these activities, starting with Shawn Blackshear of the Indian Health Service in Washington State. We think you’ll be as impressed as we are with the work his program has done over the past 4-5 years and early results.</a:t>
            </a:r>
          </a:p>
          <a:p>
            <a:pPr marL="174708" indent="-174708">
              <a:buFont typeface="Arial" panose="020B0604020202020204" pitchFamily="34" charset="0"/>
              <a:buChar char="•"/>
            </a:pPr>
            <a:r>
              <a:rPr lang="en-US" dirty="0"/>
              <a:t>Shawn, please take it away.</a:t>
            </a:r>
          </a:p>
        </p:txBody>
      </p:sp>
      <p:sp>
        <p:nvSpPr>
          <p:cNvPr id="4" name="Slide Number Placeholder 3"/>
          <p:cNvSpPr>
            <a:spLocks noGrp="1"/>
          </p:cNvSpPr>
          <p:nvPr>
            <p:ph type="sldNum" sz="quarter" idx="10"/>
          </p:nvPr>
        </p:nvSpPr>
        <p:spPr/>
        <p:txBody>
          <a:bodyPr/>
          <a:lstStyle/>
          <a:p>
            <a:fld id="{98D2F659-65B3-4B2F-A0F7-8DF81F7E3B79}" type="slidenum">
              <a:rPr lang="en-US" smtClean="0"/>
              <a:t>17</a:t>
            </a:fld>
            <a:endParaRPr lang="en-US"/>
          </a:p>
        </p:txBody>
      </p:sp>
    </p:spTree>
    <p:extLst>
      <p:ext uri="{BB962C8B-B14F-4D97-AF65-F5344CB8AC3E}">
        <p14:creationId xmlns:p14="http://schemas.microsoft.com/office/powerpoint/2010/main" val="2376196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Shawn:</a:t>
            </a:r>
          </a:p>
          <a:p>
            <a:pPr marL="174708" indent="-174708">
              <a:buFontTx/>
              <a:buChar char="-"/>
            </a:pPr>
            <a:r>
              <a:rPr lang="en-US" dirty="0"/>
              <a:t>Hello I’m Shawn Blackshear, introduce role of position environmental</a:t>
            </a:r>
            <a:r>
              <a:rPr lang="en-US" baseline="0" dirty="0"/>
              <a:t> health officer </a:t>
            </a:r>
            <a:r>
              <a:rPr lang="en-US" dirty="0"/>
              <a:t>and IHS Environmental Health Program </a:t>
            </a:r>
          </a:p>
          <a:p>
            <a:pPr marL="174708" indent="-174708">
              <a:buFontTx/>
              <a:buChar char="-"/>
            </a:pPr>
            <a:r>
              <a:rPr lang="en-US" dirty="0"/>
              <a:t>Place based in Yakama Indian</a:t>
            </a:r>
            <a:r>
              <a:rPr lang="en-US" baseline="0" dirty="0"/>
              <a:t> Reservation, Toppenish, WA.</a:t>
            </a:r>
            <a:endParaRPr lang="en-US" dirty="0"/>
          </a:p>
          <a:p>
            <a:pPr marL="174708" indent="-174708">
              <a:buFontTx/>
              <a:buChar char="-"/>
            </a:pPr>
            <a:r>
              <a:rPr lang="en-US" dirty="0"/>
              <a:t>Been doing home visits to identify asthma triggers in coordination with the clinic and pharmacy for five years –share why IHS started this work</a:t>
            </a:r>
          </a:p>
          <a:p>
            <a:pPr marL="174708" indent="-174708">
              <a:buFontTx/>
              <a:buChar char="-"/>
            </a:pPr>
            <a:r>
              <a:rPr lang="en-US" dirty="0"/>
              <a:t>Going to start by sharing some early data from the first year (2014) of our program</a:t>
            </a:r>
          </a:p>
          <a:p>
            <a:pPr marL="174708" indent="-174708">
              <a:buFontTx/>
              <a:buChar char="-"/>
            </a:pPr>
            <a:r>
              <a:rPr lang="en-US" dirty="0"/>
              <a:t>Saw impressive improvements in environmental and health outcomes</a:t>
            </a:r>
          </a:p>
          <a:p>
            <a:pPr marL="349415" indent="-349415">
              <a:spcAft>
                <a:spcPts val="459"/>
              </a:spcAft>
              <a:buFont typeface="Arial" panose="020B0604020202020204" pitchFamily="34" charset="0"/>
              <a:buChar char="•"/>
            </a:pPr>
            <a:r>
              <a:rPr lang="en-US" b="1" dirty="0">
                <a:solidFill>
                  <a:schemeClr val="bg1"/>
                </a:solidFill>
                <a:latin typeface="Calibri" panose="020F0502020204030204" pitchFamily="34" charset="0"/>
                <a:cs typeface="Calibri" panose="020F0502020204030204" pitchFamily="34" charset="0"/>
              </a:rPr>
              <a:t>Clinic &amp; pharmacy referrals to IHS Environmental Health Officer through electronic health record, 25 home visits</a:t>
            </a:r>
          </a:p>
          <a:p>
            <a:pPr marL="349415" indent="-349415">
              <a:spcAft>
                <a:spcPts val="459"/>
              </a:spcAft>
              <a:buFont typeface="Arial" panose="020B0604020202020204" pitchFamily="34" charset="0"/>
              <a:buChar char="•"/>
            </a:pPr>
            <a:r>
              <a:rPr lang="en-US" b="1" dirty="0">
                <a:solidFill>
                  <a:schemeClr val="bg1"/>
                </a:solidFill>
                <a:latin typeface="Calibri" panose="020F0502020204030204" pitchFamily="34" charset="0"/>
                <a:cs typeface="Calibri" panose="020F0502020204030204" pitchFamily="34" charset="0"/>
              </a:rPr>
              <a:t>72% of patients made environmental or habit modifications;</a:t>
            </a:r>
            <a:r>
              <a:rPr lang="en-US" b="1" baseline="0" dirty="0">
                <a:solidFill>
                  <a:schemeClr val="bg1"/>
                </a:solidFill>
                <a:latin typeface="Calibri" panose="020F0502020204030204" pitchFamily="34" charset="0"/>
                <a:cs typeface="Calibri" panose="020F0502020204030204" pitchFamily="34" charset="0"/>
              </a:rPr>
              <a:t> e.g. installed covers for bedding, dusted more often, IPM</a:t>
            </a:r>
            <a:endParaRPr lang="en-US" b="1" dirty="0">
              <a:solidFill>
                <a:schemeClr val="bg1"/>
              </a:solidFill>
              <a:latin typeface="Calibri" panose="020F0502020204030204" pitchFamily="34" charset="0"/>
              <a:cs typeface="Calibri" panose="020F0502020204030204" pitchFamily="34" charset="0"/>
            </a:endParaRPr>
          </a:p>
          <a:p>
            <a:pPr marL="349415" indent="-349415">
              <a:spcAft>
                <a:spcPts val="459"/>
              </a:spcAft>
              <a:buFont typeface="Arial" panose="020B0604020202020204" pitchFamily="34" charset="0"/>
              <a:buChar char="•"/>
            </a:pPr>
            <a:r>
              <a:rPr lang="en-US" b="1" dirty="0">
                <a:solidFill>
                  <a:schemeClr val="bg1"/>
                </a:solidFill>
                <a:latin typeface="Calibri" panose="020F0502020204030204" pitchFamily="34" charset="0"/>
                <a:cs typeface="Calibri" panose="020F0502020204030204" pitchFamily="34" charset="0"/>
              </a:rPr>
              <a:t>47% patients decreased use of asthma rescue medication: chart review</a:t>
            </a:r>
            <a:r>
              <a:rPr lang="en-US" b="1" baseline="0" dirty="0">
                <a:solidFill>
                  <a:schemeClr val="bg1"/>
                </a:solidFill>
                <a:latin typeface="Calibri" panose="020F0502020204030204" pitchFamily="34" charset="0"/>
                <a:cs typeface="Calibri" panose="020F0502020204030204" pitchFamily="34" charset="0"/>
              </a:rPr>
              <a:t> by PHN</a:t>
            </a:r>
            <a:endParaRPr lang="en-US" b="1" dirty="0">
              <a:solidFill>
                <a:schemeClr val="bg1"/>
              </a:solidFill>
              <a:latin typeface="Calibri" panose="020F0502020204030204" pitchFamily="34" charset="0"/>
              <a:cs typeface="Calibri" panose="020F0502020204030204" pitchFamily="34" charset="0"/>
            </a:endParaRPr>
          </a:p>
          <a:p>
            <a:pPr marL="349415" indent="-349415">
              <a:spcAft>
                <a:spcPts val="459"/>
              </a:spcAft>
              <a:buFont typeface="Arial" panose="020B0604020202020204" pitchFamily="34" charset="0"/>
              <a:buChar char="•"/>
            </a:pPr>
            <a:r>
              <a:rPr lang="en-US" b="1" dirty="0">
                <a:solidFill>
                  <a:schemeClr val="bg1"/>
                </a:solidFill>
                <a:latin typeface="Calibri" panose="020F0502020204030204" pitchFamily="34" charset="0"/>
                <a:cs typeface="Calibri" panose="020F0502020204030204" pitchFamily="34" charset="0"/>
              </a:rPr>
              <a:t>Urgent Care visits reduced from 53% to 12%</a:t>
            </a:r>
          </a:p>
          <a:p>
            <a:pPr marL="349415" indent="-349415">
              <a:spcAft>
                <a:spcPts val="459"/>
              </a:spcAft>
              <a:buFont typeface="Arial" panose="020B0604020202020204" pitchFamily="34" charset="0"/>
              <a:buChar char="•"/>
            </a:pPr>
            <a:r>
              <a:rPr lang="en-US" b="1" dirty="0">
                <a:solidFill>
                  <a:schemeClr val="bg1"/>
                </a:solidFill>
                <a:latin typeface="Calibri" panose="020F0502020204030204" pitchFamily="34" charset="0"/>
                <a:cs typeface="Calibri" panose="020F0502020204030204" pitchFamily="34" charset="0"/>
              </a:rPr>
              <a:t>Emergency Room visits decreased from 47% to 18% </a:t>
            </a:r>
          </a:p>
          <a:p>
            <a:pPr marL="349415" indent="-349415">
              <a:spcAft>
                <a:spcPts val="459"/>
              </a:spcAft>
              <a:buFont typeface="Arial" panose="020B0604020202020204" pitchFamily="34" charset="0"/>
              <a:buChar char="•"/>
            </a:pPr>
            <a:r>
              <a:rPr lang="en-US" b="1" dirty="0">
                <a:solidFill>
                  <a:schemeClr val="bg1"/>
                </a:solidFill>
                <a:latin typeface="Calibri" panose="020F0502020204030204" pitchFamily="34" charset="0"/>
                <a:cs typeface="Calibri" panose="020F0502020204030204" pitchFamily="34" charset="0"/>
              </a:rPr>
              <a:t>90% of patients went from reporting asthma as being not-well controlled, to well controlled</a:t>
            </a:r>
          </a:p>
          <a:p>
            <a:pPr marL="174708" indent="-174708">
              <a:buFontTx/>
              <a:buChar char="-"/>
            </a:pPr>
            <a:endParaRPr lang="en-US" dirty="0"/>
          </a:p>
          <a:p>
            <a:pPr marL="174708" indent="-174708">
              <a:buFontTx/>
              <a:buChar char="-"/>
            </a:pPr>
            <a:endParaRPr lang="en-US" dirty="0"/>
          </a:p>
        </p:txBody>
      </p:sp>
      <p:sp>
        <p:nvSpPr>
          <p:cNvPr id="4" name="Slide Number Placeholder 3"/>
          <p:cNvSpPr>
            <a:spLocks noGrp="1"/>
          </p:cNvSpPr>
          <p:nvPr>
            <p:ph type="sldNum" sz="quarter" idx="10"/>
          </p:nvPr>
        </p:nvSpPr>
        <p:spPr/>
        <p:txBody>
          <a:bodyPr/>
          <a:lstStyle/>
          <a:p>
            <a:fld id="{98D2F659-65B3-4B2F-A0F7-8DF81F7E3B79}" type="slidenum">
              <a:rPr lang="en-US" smtClean="0"/>
              <a:t>18</a:t>
            </a:fld>
            <a:endParaRPr lang="en-US" dirty="0"/>
          </a:p>
        </p:txBody>
      </p:sp>
    </p:spTree>
    <p:extLst>
      <p:ext uri="{BB962C8B-B14F-4D97-AF65-F5344CB8AC3E}">
        <p14:creationId xmlns:p14="http://schemas.microsoft.com/office/powerpoint/2010/main" val="3185710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Shawn (please expand/change as needed):</a:t>
            </a:r>
          </a:p>
          <a:p>
            <a:pPr marL="174708" indent="-174708">
              <a:buFont typeface="Arial" panose="020B0604020202020204" pitchFamily="34" charset="0"/>
              <a:buChar char="•"/>
            </a:pPr>
            <a:r>
              <a:rPr lang="en-US" dirty="0"/>
              <a:t>Now I’ll describe the program’s nuts and bolts</a:t>
            </a:r>
          </a:p>
          <a:p>
            <a:pPr marL="174708" indent="-174708">
              <a:buFont typeface="Arial" panose="020B0604020202020204" pitchFamily="34" charset="0"/>
              <a:buChar char="•"/>
            </a:pPr>
            <a:r>
              <a:rPr lang="en-US" dirty="0"/>
              <a:t>Who’s eligible; Native Amer. members of Fed. Recognized tribe.</a:t>
            </a:r>
          </a:p>
          <a:p>
            <a:pPr marL="174708" indent="-174708">
              <a:buFont typeface="Arial" panose="020B0604020202020204" pitchFamily="34" charset="0"/>
              <a:buChar char="•"/>
            </a:pPr>
            <a:r>
              <a:rPr lang="en-US" dirty="0"/>
              <a:t>How they are referred</a:t>
            </a:r>
          </a:p>
          <a:p>
            <a:pPr marL="174708" indent="-174708">
              <a:buFont typeface="Arial" panose="020B0604020202020204" pitchFamily="34" charset="0"/>
              <a:buChar char="•"/>
            </a:pPr>
            <a:r>
              <a:rPr lang="en-US" dirty="0"/>
              <a:t>Who does home assessment and what it involves; we are</a:t>
            </a:r>
            <a:r>
              <a:rPr lang="en-US" baseline="0" dirty="0"/>
              <a:t> attempting to train health technicians and other tribal programs within the YN.</a:t>
            </a:r>
            <a:endParaRPr lang="en-US" dirty="0"/>
          </a:p>
          <a:p>
            <a:pPr marL="174708" indent="-174708">
              <a:buFont typeface="Arial" panose="020B0604020202020204" pitchFamily="34" charset="0"/>
              <a:buChar char="•"/>
            </a:pPr>
            <a:r>
              <a:rPr lang="en-US" dirty="0"/>
              <a:t>Results go to patient and are placed in EHR for the provider to review</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19B01BE7-2A76-43C1-B7FD-BA81A040B34D}" type="slidenum">
              <a:rPr lang="en-US" smtClean="0"/>
              <a:t>19</a:t>
            </a:fld>
            <a:endParaRPr lang="en-US"/>
          </a:p>
        </p:txBody>
      </p:sp>
    </p:spTree>
    <p:extLst>
      <p:ext uri="{BB962C8B-B14F-4D97-AF65-F5344CB8AC3E}">
        <p14:creationId xmlns:p14="http://schemas.microsoft.com/office/powerpoint/2010/main" val="3239422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p:txBody>
          <a:bodyPr wrap="square" numCol="1" anchor="t" anchorCtr="0" compatLnSpc="1">
            <a:prstTxWarp prst="textNoShape">
              <a:avLst/>
            </a:prstTxWarp>
            <a:normAutofit lnSpcReduction="10000"/>
          </a:bodyPr>
          <a:lstStyle/>
          <a:p>
            <a:r>
              <a:rPr lang="en-US" dirty="0"/>
              <a:t>Erin:</a:t>
            </a:r>
          </a:p>
          <a:p>
            <a:r>
              <a:rPr lang="en-US" dirty="0"/>
              <a:t>W</a:t>
            </a:r>
            <a:r>
              <a:rPr lang="en-US" i="1" dirty="0"/>
              <a:t>elcome to the U.S. EPA's webinar on Opportunities for In-Home Asthma Care in Native Communities: A Northwest Initiative and Tribal Pilot Project</a:t>
            </a:r>
          </a:p>
          <a:p>
            <a:r>
              <a:rPr lang="en-US" i="1" dirty="0"/>
              <a:t>We are going to give everyone a chance to log in and connect and I will get us started in just a couple of minutes.</a:t>
            </a:r>
          </a:p>
          <a:p>
            <a:r>
              <a:rPr lang="en-US" dirty="0"/>
              <a:t> </a:t>
            </a:r>
          </a:p>
          <a:p>
            <a:r>
              <a:rPr lang="en-US" dirty="0"/>
              <a:t>At 3:05 (or earlier, but no later!),</a:t>
            </a:r>
          </a:p>
          <a:p>
            <a:pPr marL="174708" indent="-174708">
              <a:buFont typeface="Arial" panose="020B0604020202020204" pitchFamily="34" charset="0"/>
              <a:buChar char="•"/>
            </a:pPr>
            <a:r>
              <a:rPr lang="en-US" dirty="0"/>
              <a:t> </a:t>
            </a:r>
            <a:r>
              <a:rPr lang="en-US" i="1" dirty="0"/>
              <a:t>Good afternoon to you all. My name is Erin McTigue</a:t>
            </a:r>
          </a:p>
          <a:p>
            <a:pPr marL="174708" indent="-174708">
              <a:buFont typeface="Arial" panose="020B0604020202020204" pitchFamily="34" charset="0"/>
              <a:buChar char="•"/>
            </a:pPr>
            <a:r>
              <a:rPr lang="en-US" i="1" dirty="0"/>
              <a:t>The U.S. Environmental Protection Agency is pleased to host you today for an important and exciting webinar presentation followed by a discussion forum on Opportunities for In-Home Asthma Care in Native Communities: A Northwest Initiative and Tribal Pilot Project.</a:t>
            </a:r>
            <a:r>
              <a:rPr lang="en-US" dirty="0"/>
              <a:t> </a:t>
            </a:r>
          </a:p>
          <a:p>
            <a:pPr marL="174708" indent="-174708">
              <a:buFont typeface="Arial" panose="020B0604020202020204" pitchFamily="34" charset="0"/>
              <a:buChar char="•"/>
            </a:pPr>
            <a:r>
              <a:rPr lang="en-US" i="1" dirty="0"/>
              <a:t>As one of the developers of the science that proves the link between asthma and environmental exposures, U.S. EPA has for years been a committed champion for expanding delivery and sustainability of in-home asthma care. We are so pleased to be able to offer today's webinar to share the collaborative work that has been happening in the NW on ensuring that native children who need in-home environmental asthma care can receive it. </a:t>
            </a:r>
            <a:endParaRPr lang="en-US" dirty="0"/>
          </a:p>
          <a:p>
            <a:r>
              <a:rPr lang="en-US" dirty="0"/>
              <a:t> </a:t>
            </a:r>
            <a:r>
              <a:rPr lang="en-US" i="1" dirty="0"/>
              <a:t>. </a:t>
            </a:r>
            <a:endParaRPr lang="en-US" dirty="0"/>
          </a:p>
          <a:p>
            <a:r>
              <a:rPr lang="en-US" dirty="0"/>
              <a:t> </a:t>
            </a:r>
          </a:p>
          <a:p>
            <a:pPr marL="174708" indent="-174708">
              <a:buFont typeface="Arial" panose="020B0604020202020204" pitchFamily="34" charset="0"/>
              <a:buChar char="•"/>
            </a:pPr>
            <a:r>
              <a:rPr lang="en-US" i="1" dirty="0"/>
              <a:t>Thank you for joining this important discussion.  </a:t>
            </a:r>
            <a:r>
              <a:rPr lang="en-US" dirty="0"/>
              <a:t> </a:t>
            </a:r>
          </a:p>
          <a:p>
            <a:pPr eaLnBrk="1" hangingPunct="1">
              <a:spcBef>
                <a:spcPct val="0"/>
              </a:spcBef>
              <a:buFont typeface="Arial" pitchFamily="34" charset="0"/>
              <a:buNone/>
              <a:defRPr/>
            </a:pPr>
            <a:endParaRPr lang="en-US" b="0" dirty="0"/>
          </a:p>
        </p:txBody>
      </p:sp>
      <p:sp>
        <p:nvSpPr>
          <p:cNvPr id="4710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57066" indent="-291179" eaLnBrk="0" hangingPunct="0">
              <a:defRPr>
                <a:solidFill>
                  <a:schemeClr val="tx1"/>
                </a:solidFill>
                <a:latin typeface="Arial" panose="020B0604020202020204" pitchFamily="34" charset="0"/>
              </a:defRPr>
            </a:lvl2pPr>
            <a:lvl3pPr marL="1164717" indent="-232943" eaLnBrk="0" hangingPunct="0">
              <a:defRPr>
                <a:solidFill>
                  <a:schemeClr val="tx1"/>
                </a:solidFill>
                <a:latin typeface="Arial" panose="020B0604020202020204" pitchFamily="34" charset="0"/>
              </a:defRPr>
            </a:lvl3pPr>
            <a:lvl4pPr marL="1630604" indent="-232943" eaLnBrk="0" hangingPunct="0">
              <a:defRPr>
                <a:solidFill>
                  <a:schemeClr val="tx1"/>
                </a:solidFill>
                <a:latin typeface="Arial" panose="020B0604020202020204" pitchFamily="34" charset="0"/>
              </a:defRPr>
            </a:lvl4pPr>
            <a:lvl5pPr marL="2096491" indent="-232943" eaLnBrk="0" hangingPunct="0">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714FF9-92CB-4E07-8EDA-786591FDBD3A}" type="slidenum">
              <a:rPr lang="en-US" altLang="en-US">
                <a:solidFill>
                  <a:prstClr val="black"/>
                </a:solidFill>
                <a:latin typeface="Calibri" panose="020F0502020204030204" pitchFamily="34" charset="0"/>
              </a:rPr>
              <a:pPr eaLnBrk="1" hangingPunct="1"/>
              <a:t>2</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3697936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Shawn:</a:t>
            </a:r>
          </a:p>
          <a:p>
            <a:pPr marL="174708" indent="-174708">
              <a:buFont typeface="Arial" panose="020B0604020202020204" pitchFamily="34" charset="0"/>
              <a:buChar char="•"/>
            </a:pPr>
            <a:r>
              <a:rPr lang="en-US" dirty="0"/>
              <a:t>Discuss what the assessment involves</a:t>
            </a:r>
          </a:p>
          <a:p>
            <a:pPr marL="174708" indent="-174708">
              <a:buFont typeface="Arial" panose="020B0604020202020204" pitchFamily="34" charset="0"/>
              <a:buChar char="•"/>
            </a:pPr>
            <a:r>
              <a:rPr lang="en-US" dirty="0"/>
              <a:t>Discuss additional visits, timing, and what they involve</a:t>
            </a:r>
          </a:p>
          <a:p>
            <a:pPr marL="174708" indent="-174708">
              <a:buFont typeface="Arial" panose="020B0604020202020204" pitchFamily="34" charset="0"/>
              <a:buChar char="•"/>
            </a:pPr>
            <a:r>
              <a:rPr lang="en-US" dirty="0"/>
              <a:t>Describe tools provided, costs if you are able</a:t>
            </a:r>
          </a:p>
          <a:p>
            <a:pPr marL="174708" indent="-174708">
              <a:buFont typeface="Arial" panose="020B0604020202020204" pitchFamily="34" charset="0"/>
              <a:buChar char="•"/>
            </a:pPr>
            <a:r>
              <a:rPr lang="en-US" dirty="0"/>
              <a:t>Describe evaluation methods</a:t>
            </a:r>
          </a:p>
          <a:p>
            <a:pPr marL="174708" indent="-174708">
              <a:buFont typeface="Arial" panose="020B0604020202020204" pitchFamily="34" charset="0"/>
              <a:buChar char="•"/>
            </a:pPr>
            <a:r>
              <a:rPr lang="en-US" dirty="0"/>
              <a:t>Share any key insights and lessons learned from your work – challenges, common issues you see, what works well;</a:t>
            </a:r>
            <a:r>
              <a:rPr lang="en-US" baseline="0" dirty="0"/>
              <a:t> note other areas for deficiencies and assist.</a:t>
            </a:r>
          </a:p>
          <a:p>
            <a:pPr marL="0" indent="0">
              <a:buFont typeface="Arial" panose="020B0604020202020204" pitchFamily="34" charset="0"/>
              <a:buNone/>
            </a:pPr>
            <a:r>
              <a:rPr lang="en-US" baseline="0" dirty="0"/>
              <a:t>Getting a visit, not to come across as judging the circumstance, common ground personal experiences, vacuum cleaner incentives that are deemed worth the time.</a:t>
            </a:r>
            <a:endParaRPr lang="en-US" dirty="0"/>
          </a:p>
          <a:p>
            <a:pPr marL="174708" indent="-174708">
              <a:buFont typeface="Arial" panose="020B0604020202020204" pitchFamily="34" charset="0"/>
              <a:buChar char="•"/>
            </a:pPr>
            <a:r>
              <a:rPr lang="en-US" dirty="0"/>
              <a:t>Close</a:t>
            </a:r>
            <a:r>
              <a:rPr lang="en-US" baseline="0" dirty="0"/>
              <a:t> relationship with Tribal HUD; YN Environmental Management Program; YN Facilities Management, IHS Engineering; IHS Clinical providers.</a:t>
            </a:r>
            <a:endParaRPr lang="en-US" dirty="0"/>
          </a:p>
        </p:txBody>
      </p:sp>
      <p:sp>
        <p:nvSpPr>
          <p:cNvPr id="4" name="Slide Number Placeholder 3"/>
          <p:cNvSpPr>
            <a:spLocks noGrp="1"/>
          </p:cNvSpPr>
          <p:nvPr>
            <p:ph type="sldNum" sz="quarter" idx="5"/>
          </p:nvPr>
        </p:nvSpPr>
        <p:spPr/>
        <p:txBody>
          <a:bodyPr/>
          <a:lstStyle/>
          <a:p>
            <a:fld id="{19B01BE7-2A76-43C1-B7FD-BA81A040B34D}" type="slidenum">
              <a:rPr lang="en-US" smtClean="0"/>
              <a:t>20</a:t>
            </a:fld>
            <a:endParaRPr lang="en-US"/>
          </a:p>
        </p:txBody>
      </p:sp>
    </p:spTree>
    <p:extLst>
      <p:ext uri="{BB962C8B-B14F-4D97-AF65-F5344CB8AC3E}">
        <p14:creationId xmlns:p14="http://schemas.microsoft.com/office/powerpoint/2010/main" val="27948421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Shawn:</a:t>
            </a:r>
          </a:p>
          <a:p>
            <a:pPr marL="174708" indent="-174708">
              <a:buFont typeface="Arial" panose="020B0604020202020204" pitchFamily="34" charset="0"/>
              <a:buChar char="•"/>
            </a:pPr>
            <a:r>
              <a:rPr lang="en-US" dirty="0"/>
              <a:t>This slide and the next just give a brief snapshot of our 16 page asthma home visit assessment tool/intake form that we do with the residents</a:t>
            </a:r>
          </a:p>
          <a:p>
            <a:pPr marL="174708" indent="-174708">
              <a:buFont typeface="Arial" panose="020B0604020202020204" pitchFamily="34" charset="0"/>
              <a:buChar char="•"/>
            </a:pPr>
            <a:r>
              <a:rPr lang="en-US" dirty="0"/>
              <a:t>Asks basic questions about resident concerns and the household/building</a:t>
            </a:r>
          </a:p>
        </p:txBody>
      </p:sp>
      <p:sp>
        <p:nvSpPr>
          <p:cNvPr id="4" name="Slide Number Placeholder 3"/>
          <p:cNvSpPr>
            <a:spLocks noGrp="1"/>
          </p:cNvSpPr>
          <p:nvPr>
            <p:ph type="sldNum" sz="quarter" idx="5"/>
          </p:nvPr>
        </p:nvSpPr>
        <p:spPr/>
        <p:txBody>
          <a:bodyPr/>
          <a:lstStyle/>
          <a:p>
            <a:fld id="{19B01BE7-2A76-43C1-B7FD-BA81A040B34D}" type="slidenum">
              <a:rPr lang="en-US" smtClean="0"/>
              <a:t>21</a:t>
            </a:fld>
            <a:endParaRPr lang="en-US"/>
          </a:p>
        </p:txBody>
      </p:sp>
    </p:spTree>
    <p:extLst>
      <p:ext uri="{BB962C8B-B14F-4D97-AF65-F5344CB8AC3E}">
        <p14:creationId xmlns:p14="http://schemas.microsoft.com/office/powerpoint/2010/main" val="4098888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Shawn:</a:t>
            </a:r>
          </a:p>
          <a:p>
            <a:pPr marL="174708" indent="-174708">
              <a:buFont typeface="Arial" panose="020B0604020202020204" pitchFamily="34" charset="0"/>
              <a:buChar char="•"/>
            </a:pPr>
            <a:r>
              <a:rPr lang="en-US" dirty="0"/>
              <a:t>Also has sections on specific issue areas like pest control, mold and moisture, etc. includes assessment questions, key messages, and a table for suggested</a:t>
            </a:r>
            <a:r>
              <a:rPr lang="en-US" baseline="0" dirty="0"/>
              <a:t> </a:t>
            </a:r>
            <a:r>
              <a:rPr lang="en-US" dirty="0"/>
              <a:t>changes or modifications.</a:t>
            </a:r>
          </a:p>
        </p:txBody>
      </p:sp>
      <p:sp>
        <p:nvSpPr>
          <p:cNvPr id="4" name="Slide Number Placeholder 3"/>
          <p:cNvSpPr>
            <a:spLocks noGrp="1"/>
          </p:cNvSpPr>
          <p:nvPr>
            <p:ph type="sldNum" sz="quarter" idx="5"/>
          </p:nvPr>
        </p:nvSpPr>
        <p:spPr/>
        <p:txBody>
          <a:bodyPr/>
          <a:lstStyle/>
          <a:p>
            <a:fld id="{19B01BE7-2A76-43C1-B7FD-BA81A040B34D}" type="slidenum">
              <a:rPr lang="en-US" smtClean="0"/>
              <a:t>22</a:t>
            </a:fld>
            <a:endParaRPr lang="en-US"/>
          </a:p>
        </p:txBody>
      </p:sp>
    </p:spTree>
    <p:extLst>
      <p:ext uri="{BB962C8B-B14F-4D97-AF65-F5344CB8AC3E}">
        <p14:creationId xmlns:p14="http://schemas.microsoft.com/office/powerpoint/2010/main" val="1682056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Shawn:</a:t>
            </a:r>
          </a:p>
          <a:p>
            <a:pPr marL="174708" indent="-174708">
              <a:buFont typeface="Arial" panose="020B0604020202020204" pitchFamily="34" charset="0"/>
              <a:buChar char="•"/>
            </a:pPr>
            <a:r>
              <a:rPr lang="en-US" dirty="0"/>
              <a:t>Here is a visual that shows our overall referral network and process</a:t>
            </a:r>
          </a:p>
          <a:p>
            <a:pPr marL="174708" indent="-174708">
              <a:buFont typeface="Arial" panose="020B0604020202020204" pitchFamily="34" charset="0"/>
              <a:buChar char="•"/>
            </a:pPr>
            <a:r>
              <a:rPr lang="en-US" dirty="0"/>
              <a:t>Walk through again if you think useful</a:t>
            </a:r>
          </a:p>
        </p:txBody>
      </p:sp>
      <p:sp>
        <p:nvSpPr>
          <p:cNvPr id="4" name="Slide Number Placeholder 3"/>
          <p:cNvSpPr>
            <a:spLocks noGrp="1"/>
          </p:cNvSpPr>
          <p:nvPr>
            <p:ph type="sldNum" sz="quarter" idx="5"/>
          </p:nvPr>
        </p:nvSpPr>
        <p:spPr/>
        <p:txBody>
          <a:bodyPr/>
          <a:lstStyle/>
          <a:p>
            <a:fld id="{98D2F659-65B3-4B2F-A0F7-8DF81F7E3B79}" type="slidenum">
              <a:rPr lang="en-US" smtClean="0"/>
              <a:t>23</a:t>
            </a:fld>
            <a:endParaRPr lang="en-US"/>
          </a:p>
        </p:txBody>
      </p:sp>
    </p:spTree>
    <p:extLst>
      <p:ext uri="{BB962C8B-B14F-4D97-AF65-F5344CB8AC3E}">
        <p14:creationId xmlns:p14="http://schemas.microsoft.com/office/powerpoint/2010/main" val="3668724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Photo credit: Shawn Blackshear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Mention that next step is to expand program to other tribes, train more evaluators</a:t>
            </a:r>
            <a:r>
              <a:rPr lang="en-US" baseline="0" dirty="0"/>
              <a:t>, </a:t>
            </a:r>
            <a:r>
              <a:rPr lang="en-US" dirty="0"/>
              <a:t>have more robust evaluation given involvement in an NIH funded study, which will be described a bit more later in the presentation</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happy to share tools/insights as needed</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Turning back over to Matt to talk about some additional tribal programs</a:t>
            </a:r>
            <a:endParaRPr lang="en-US" dirty="0"/>
          </a:p>
          <a:p>
            <a:endParaRPr lang="en-US" dirty="0"/>
          </a:p>
        </p:txBody>
      </p:sp>
      <p:sp>
        <p:nvSpPr>
          <p:cNvPr id="4" name="Slide Number Placeholder 3"/>
          <p:cNvSpPr>
            <a:spLocks noGrp="1"/>
          </p:cNvSpPr>
          <p:nvPr>
            <p:ph type="sldNum" sz="quarter" idx="10"/>
          </p:nvPr>
        </p:nvSpPr>
        <p:spPr/>
        <p:txBody>
          <a:bodyPr/>
          <a:lstStyle/>
          <a:p>
            <a:fld id="{19B01BE7-2A76-43C1-B7FD-BA81A040B34D}" type="slidenum">
              <a:rPr lang="en-US" smtClean="0"/>
              <a:t>24</a:t>
            </a:fld>
            <a:endParaRPr lang="en-US"/>
          </a:p>
        </p:txBody>
      </p:sp>
    </p:spTree>
    <p:extLst>
      <p:ext uri="{BB962C8B-B14F-4D97-AF65-F5344CB8AC3E}">
        <p14:creationId xmlns:p14="http://schemas.microsoft.com/office/powerpoint/2010/main" val="828321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a:t>
            </a:r>
          </a:p>
          <a:p>
            <a:pPr marL="174708" indent="-174708">
              <a:buFont typeface="Arial" panose="020B0604020202020204" pitchFamily="34" charset="0"/>
              <a:buChar char="•"/>
            </a:pPr>
            <a:r>
              <a:rPr lang="en-US" dirty="0"/>
              <a:t>A little bit about the Tulalip project, which is funded both by EPA and direct tribal dollars through their community public health program</a:t>
            </a:r>
          </a:p>
          <a:p>
            <a:pPr marL="174708" indent="-174708">
              <a:buFont typeface="Arial" panose="020B0604020202020204" pitchFamily="34" charset="0"/>
              <a:buChar char="•"/>
            </a:pPr>
            <a:r>
              <a:rPr lang="en-US" dirty="0"/>
              <a:t>The Tribe is in the process of building a formal asthma home visiting program, with the aim of doing 10-12 home assessments of pediatric asthma patients over the next year – though they have been doing innovative indoor air work for years in their tribal air program</a:t>
            </a:r>
          </a:p>
          <a:p>
            <a:pPr marL="174708" indent="-174708">
              <a:buFont typeface="Arial" panose="020B0604020202020204" pitchFamily="34" charset="0"/>
              <a:buChar char="•"/>
            </a:pPr>
            <a:r>
              <a:rPr lang="en-US" b="1" dirty="0">
                <a:solidFill>
                  <a:srgbClr val="FF0000"/>
                </a:solidFill>
              </a:rPr>
              <a:t>[insert key details from Tulalip’s snapshot that we recently created]</a:t>
            </a:r>
          </a:p>
          <a:p>
            <a:pPr marL="174708" indent="-174708">
              <a:buFont typeface="Arial" panose="020B0604020202020204" pitchFamily="34" charset="0"/>
              <a:buChar char="•"/>
            </a:pPr>
            <a:r>
              <a:rPr lang="en-US" dirty="0"/>
              <a:t>Home environmental assessment will be conducted by a healthy homes specialist, followed by two visits by pharmacist (confirm this)</a:t>
            </a:r>
          </a:p>
          <a:p>
            <a:pPr marL="174708" indent="-174708">
              <a:buFont typeface="Arial" panose="020B0604020202020204" pitchFamily="34" charset="0"/>
              <a:buChar char="•"/>
            </a:pPr>
            <a:r>
              <a:rPr lang="en-US" dirty="0"/>
              <a:t>Program will involve mobile spirometry, patient education, and basic remediation</a:t>
            </a:r>
          </a:p>
          <a:p>
            <a:pPr marL="174708" indent="-174708">
              <a:buFont typeface="Arial" panose="020B0604020202020204" pitchFamily="34" charset="0"/>
              <a:buChar char="•"/>
            </a:pPr>
            <a:r>
              <a:rPr lang="en-US" dirty="0"/>
              <a:t>Key to successful kick-off at Tulalip has been cross department collaboration and the public health program’s leadership of the program</a:t>
            </a:r>
          </a:p>
        </p:txBody>
      </p:sp>
      <p:sp>
        <p:nvSpPr>
          <p:cNvPr id="4" name="Slide Number Placeholder 3"/>
          <p:cNvSpPr>
            <a:spLocks noGrp="1"/>
          </p:cNvSpPr>
          <p:nvPr>
            <p:ph type="sldNum" sz="quarter" idx="10"/>
          </p:nvPr>
        </p:nvSpPr>
        <p:spPr/>
        <p:txBody>
          <a:bodyPr/>
          <a:lstStyle/>
          <a:p>
            <a:fld id="{98D2F659-65B3-4B2F-A0F7-8DF81F7E3B79}" type="slidenum">
              <a:rPr lang="en-US" smtClean="0"/>
              <a:t>25</a:t>
            </a:fld>
            <a:endParaRPr lang="en-US"/>
          </a:p>
        </p:txBody>
      </p:sp>
    </p:spTree>
    <p:extLst>
      <p:ext uri="{BB962C8B-B14F-4D97-AF65-F5344CB8AC3E}">
        <p14:creationId xmlns:p14="http://schemas.microsoft.com/office/powerpoint/2010/main" val="24656139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 </a:t>
            </a:r>
            <a:r>
              <a:rPr lang="en-US" b="1" dirty="0"/>
              <a:t>[update with talking points on work with SIHB]</a:t>
            </a:r>
            <a:endParaRPr lang="en-US" dirty="0"/>
          </a:p>
          <a:p>
            <a:pPr marL="174708" indent="-174708">
              <a:buFont typeface="Arial" panose="020B0604020202020204" pitchFamily="34" charset="0"/>
              <a:buChar char="•"/>
            </a:pPr>
            <a:r>
              <a:rPr lang="en-US" dirty="0"/>
              <a:t>In the earlier stages of planning is the SIHB - as mentioned, we’ve been working with SIHB and they are actively interested in expanding their asthma work</a:t>
            </a:r>
          </a:p>
          <a:p>
            <a:pPr marL="174708" indent="-174708">
              <a:buFont typeface="Arial" panose="020B0604020202020204" pitchFamily="34" charset="0"/>
              <a:buChar char="•"/>
            </a:pPr>
            <a:r>
              <a:rPr lang="en-US" dirty="0"/>
              <a:t>Have done small pilot before with positive results</a:t>
            </a:r>
          </a:p>
          <a:p>
            <a:pPr marL="174708" indent="-174708" defTabSz="931774">
              <a:buFont typeface="Arial" panose="020B0604020202020204" pitchFamily="34" charset="0"/>
              <a:buChar char="•"/>
              <a:defRPr/>
            </a:pPr>
            <a:r>
              <a:rPr lang="en-US" dirty="0"/>
              <a:t>Serves King County’s native urban population, unique needs</a:t>
            </a:r>
          </a:p>
          <a:p>
            <a:pPr marL="174708" indent="-174708" defTabSz="931774">
              <a:buFont typeface="Arial" panose="020B0604020202020204" pitchFamily="34" charset="0"/>
              <a:buChar char="•"/>
              <a:defRPr/>
            </a:pPr>
            <a:r>
              <a:rPr lang="en-US" dirty="0"/>
              <a:t>ADD/edit please</a:t>
            </a:r>
          </a:p>
          <a:p>
            <a:endParaRPr lang="en-US" dirty="0"/>
          </a:p>
          <a:p>
            <a:endParaRPr lang="en-US" dirty="0"/>
          </a:p>
        </p:txBody>
      </p:sp>
      <p:sp>
        <p:nvSpPr>
          <p:cNvPr id="4" name="Slide Number Placeholder 3"/>
          <p:cNvSpPr>
            <a:spLocks noGrp="1"/>
          </p:cNvSpPr>
          <p:nvPr>
            <p:ph type="sldNum" sz="quarter" idx="10"/>
          </p:nvPr>
        </p:nvSpPr>
        <p:spPr/>
        <p:txBody>
          <a:bodyPr/>
          <a:lstStyle/>
          <a:p>
            <a:fld id="{98D2F659-65B3-4B2F-A0F7-8DF81F7E3B79}" type="slidenum">
              <a:rPr lang="en-US" smtClean="0"/>
              <a:t>26</a:t>
            </a:fld>
            <a:endParaRPr lang="en-US"/>
          </a:p>
        </p:txBody>
      </p:sp>
    </p:spTree>
    <p:extLst>
      <p:ext uri="{BB962C8B-B14F-4D97-AF65-F5344CB8AC3E}">
        <p14:creationId xmlns:p14="http://schemas.microsoft.com/office/powerpoint/2010/main" val="2004208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a:t>
            </a:r>
          </a:p>
          <a:p>
            <a:pPr marL="174708" indent="-174708">
              <a:buFont typeface="Arial" panose="020B0604020202020204" pitchFamily="34" charset="0"/>
              <a:buChar char="•"/>
            </a:pPr>
            <a:r>
              <a:rPr lang="en-US" dirty="0"/>
              <a:t>Another key aspect of this work is learning about state level work and in our case, the WA State Health Care Authority’s Medicaid transformation efforts.</a:t>
            </a:r>
          </a:p>
          <a:p>
            <a:pPr marL="174708" indent="-174708">
              <a:buFont typeface="Arial" panose="020B0604020202020204" pitchFamily="34" charset="0"/>
              <a:buChar char="•"/>
            </a:pPr>
            <a:r>
              <a:rPr lang="en-US" dirty="0"/>
              <a:t>Going through 1115 mega waiver</a:t>
            </a:r>
          </a:p>
          <a:p>
            <a:pPr marL="174708" indent="-174708">
              <a:buFont typeface="Arial" panose="020B0604020202020204" pitchFamily="34" charset="0"/>
              <a:buChar char="•"/>
            </a:pPr>
            <a:r>
              <a:rPr lang="en-US" dirty="0"/>
              <a:t>Developing contract with </a:t>
            </a:r>
            <a:r>
              <a:rPr lang="en-US" dirty="0" err="1"/>
              <a:t>cMS</a:t>
            </a:r>
            <a:endParaRPr lang="en-US" dirty="0"/>
          </a:p>
          <a:p>
            <a:pPr marL="174708" indent="-174708">
              <a:buFont typeface="Arial" panose="020B0604020202020204" pitchFamily="34" charset="0"/>
              <a:buChar char="•"/>
            </a:pPr>
            <a:r>
              <a:rPr lang="en-US" dirty="0"/>
              <a:t>Triple aim aligns with our goals</a:t>
            </a:r>
          </a:p>
          <a:p>
            <a:pPr marL="174708" indent="-174708">
              <a:buFont typeface="Arial" panose="020B0604020202020204" pitchFamily="34" charset="0"/>
              <a:buChar char="•"/>
            </a:pPr>
            <a:r>
              <a:rPr lang="en-US" dirty="0"/>
              <a:t>Building a relationship with  tribal liaison there has been very helpful. </a:t>
            </a:r>
          </a:p>
          <a:p>
            <a:pPr marL="174708" indent="-174708">
              <a:buFont typeface="Arial" panose="020B0604020202020204" pitchFamily="34" charset="0"/>
              <a:buChar char="•"/>
            </a:pPr>
            <a:r>
              <a:rPr lang="en-US" dirty="0"/>
              <a:t>Before the summit, we also connected with the HCAs in ID and OR to understand political landscape</a:t>
            </a:r>
          </a:p>
          <a:p>
            <a:pPr marL="174708" indent="-174708">
              <a:buFont typeface="Arial" panose="020B0604020202020204" pitchFamily="34" charset="0"/>
              <a:buChar char="•"/>
            </a:pPr>
            <a:r>
              <a:rPr lang="en-US" dirty="0"/>
              <a:t>Through waiver process have created ACHs</a:t>
            </a:r>
          </a:p>
          <a:p>
            <a:pPr marL="174708" indent="-174708">
              <a:buFont typeface="Arial" panose="020B0604020202020204" pitchFamily="34" charset="0"/>
              <a:buChar char="•"/>
            </a:pPr>
            <a:r>
              <a:rPr lang="en-US" dirty="0"/>
              <a:t>Share more on ACHs role</a:t>
            </a:r>
          </a:p>
          <a:p>
            <a:pPr marL="174708" indent="-174708">
              <a:buFont typeface="Arial" panose="020B0604020202020204" pitchFamily="34" charset="0"/>
              <a:buChar char="•"/>
            </a:pPr>
            <a:r>
              <a:rPr lang="en-US" dirty="0"/>
              <a:t>Discuss funds at a high level</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8D2F659-65B3-4B2F-A0F7-8DF81F7E3B79}" type="slidenum">
              <a:rPr lang="en-US" smtClean="0"/>
              <a:t>27</a:t>
            </a:fld>
            <a:endParaRPr lang="en-US"/>
          </a:p>
        </p:txBody>
      </p:sp>
    </p:spTree>
    <p:extLst>
      <p:ext uri="{BB962C8B-B14F-4D97-AF65-F5344CB8AC3E}">
        <p14:creationId xmlns:p14="http://schemas.microsoft.com/office/powerpoint/2010/main" val="16675498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Matt:</a:t>
            </a:r>
          </a:p>
          <a:p>
            <a:pPr marL="174708" indent="-174708" defTabSz="931774">
              <a:buFont typeface="Arial" panose="020B0604020202020204" pitchFamily="34" charset="0"/>
              <a:buChar char="•"/>
              <a:defRPr/>
            </a:pPr>
            <a:r>
              <a:rPr lang="en-US" dirty="0"/>
              <a:t>Discuss EPA/Headwater role with King Co ACH</a:t>
            </a:r>
          </a:p>
          <a:p>
            <a:pPr marL="174708" indent="-174708" defTabSz="931774">
              <a:buFont typeface="Arial" panose="020B0604020202020204" pitchFamily="34" charset="0"/>
              <a:buChar char="•"/>
              <a:defRPr/>
            </a:pPr>
            <a:r>
              <a:rPr lang="en-US" dirty="0"/>
              <a:t>Though there are many ACHs across state, King Co’s includes the most directly connected project on chronic </a:t>
            </a:r>
            <a:r>
              <a:rPr lang="en-US" dirty="0" err="1"/>
              <a:t>dz</a:t>
            </a:r>
            <a:r>
              <a:rPr lang="en-US" dirty="0"/>
              <a:t>/asthma</a:t>
            </a:r>
          </a:p>
          <a:p>
            <a:pPr marL="174708" indent="-174708" defTabSz="931774">
              <a:buFont typeface="Arial" panose="020B0604020202020204" pitchFamily="34" charset="0"/>
              <a:buChar char="•"/>
              <a:defRPr/>
            </a:pPr>
            <a:r>
              <a:rPr lang="en-US" dirty="0"/>
              <a:t>Our early work/guidance/education supported incorporation/special consideration of tribal asthma disparity needs and cultural engagement into the ACH’s planning</a:t>
            </a:r>
          </a:p>
          <a:p>
            <a:pPr marL="174708" indent="-174708" defTabSz="931774">
              <a:buFont typeface="Arial" panose="020B0604020202020204" pitchFamily="34" charset="0"/>
              <a:buChar char="•"/>
              <a:defRPr/>
            </a:pPr>
            <a:r>
              <a:rPr lang="en-US" dirty="0"/>
              <a:t>the Accountable Communities of Health in King Co. Chronic Disease project was formally adopted into the ACH portfolio in January of 2018.  </a:t>
            </a:r>
          </a:p>
          <a:p>
            <a:pPr marL="174708" indent="-174708" defTabSz="931774">
              <a:buFont typeface="Arial" panose="020B0604020202020204" pitchFamily="34" charset="0"/>
              <a:buChar char="•"/>
              <a:defRPr/>
            </a:pPr>
            <a:r>
              <a:rPr lang="en-US" dirty="0"/>
              <a:t>Played key role in ensuring tribes/tribal orgs in county knew about </a:t>
            </a:r>
            <a:r>
              <a:rPr lang="en-US" dirty="0" err="1"/>
              <a:t>opps</a:t>
            </a:r>
            <a:r>
              <a:rPr lang="en-US" dirty="0"/>
              <a:t> to participate, have a voice, access funding</a:t>
            </a:r>
          </a:p>
          <a:p>
            <a:pPr marL="174708" indent="-174708" defTabSz="931774">
              <a:buFont typeface="Arial" panose="020B0604020202020204" pitchFamily="34" charset="0"/>
              <a:buChar char="•"/>
              <a:defRPr/>
            </a:pPr>
            <a:r>
              <a:rPr lang="en-US" dirty="0"/>
              <a:t>Supported tribes by elevating their concerns and needs to the planning teams</a:t>
            </a:r>
          </a:p>
          <a:p>
            <a:pPr defTabSz="931774">
              <a:defRPr/>
            </a:pPr>
            <a:endParaRPr lang="en-US" dirty="0"/>
          </a:p>
        </p:txBody>
      </p:sp>
      <p:sp>
        <p:nvSpPr>
          <p:cNvPr id="4" name="Slide Number Placeholder 3"/>
          <p:cNvSpPr>
            <a:spLocks noGrp="1"/>
          </p:cNvSpPr>
          <p:nvPr>
            <p:ph type="sldNum" sz="quarter" idx="10"/>
          </p:nvPr>
        </p:nvSpPr>
        <p:spPr/>
        <p:txBody>
          <a:bodyPr/>
          <a:lstStyle/>
          <a:p>
            <a:fld id="{98D2F659-65B3-4B2F-A0F7-8DF81F7E3B79}" type="slidenum">
              <a:rPr lang="en-US" smtClean="0"/>
              <a:t>28</a:t>
            </a:fld>
            <a:endParaRPr lang="en-US"/>
          </a:p>
        </p:txBody>
      </p:sp>
    </p:spTree>
    <p:extLst>
      <p:ext uri="{BB962C8B-B14F-4D97-AF65-F5344CB8AC3E}">
        <p14:creationId xmlns:p14="http://schemas.microsoft.com/office/powerpoint/2010/main" val="17729566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a:t>
            </a:r>
          </a:p>
          <a:p>
            <a:pPr marL="174708" indent="-174708">
              <a:buFont typeface="Arial" panose="020B0604020202020204" pitchFamily="34" charset="0"/>
              <a:buChar char="•"/>
            </a:pPr>
            <a:r>
              <a:rPr lang="en-US" dirty="0"/>
              <a:t>Looking forward, additional exciting momentum expected from work being funded by the NIH NARCH program – NPAIHB was awarded a grant to support pilots at 4 Tribes in the NW</a:t>
            </a:r>
          </a:p>
          <a:p>
            <a:pPr marL="174708" indent="-174708">
              <a:buFont typeface="Arial" panose="020B0604020202020204" pitchFamily="34" charset="0"/>
              <a:buChar char="•"/>
            </a:pPr>
            <a:r>
              <a:rPr lang="en-US" dirty="0"/>
              <a:t>As Shawn mentioned, starting with Yakama</a:t>
            </a:r>
          </a:p>
          <a:p>
            <a:pPr marL="174708" indent="-174708">
              <a:buFont typeface="Arial" panose="020B0604020202020204" pitchFamily="34" charset="0"/>
              <a:buChar char="•"/>
            </a:pPr>
            <a:r>
              <a:rPr lang="en-US" b="1" dirty="0"/>
              <a:t>Don’t mention NP unless we get permission</a:t>
            </a:r>
          </a:p>
          <a:p>
            <a:pPr marL="174708" indent="-174708">
              <a:buFont typeface="Arial" panose="020B0604020202020204" pitchFamily="34" charset="0"/>
              <a:buChar char="•"/>
            </a:pPr>
            <a:r>
              <a:rPr lang="en-US" dirty="0"/>
              <a:t>Project aims are to measured the impacts of a combined clinical and asthma home visit program,</a:t>
            </a:r>
          </a:p>
          <a:p>
            <a:pPr marL="174708" indent="-174708">
              <a:buFont typeface="Arial" panose="020B0604020202020204" pitchFamily="34" charset="0"/>
              <a:buChar char="•"/>
            </a:pPr>
            <a:r>
              <a:rPr lang="en-US" dirty="0"/>
              <a:t>To document protocols, practices, learnings, and develop training materials for other tribes</a:t>
            </a:r>
          </a:p>
          <a:p>
            <a:pPr marL="174708" indent="-174708">
              <a:buFont typeface="Arial" panose="020B0604020202020204" pitchFamily="34" charset="0"/>
              <a:buChar char="•"/>
            </a:pPr>
            <a:r>
              <a:rPr lang="en-US" dirty="0"/>
              <a:t>And select 3 additional sites</a:t>
            </a:r>
          </a:p>
          <a:p>
            <a:pPr marL="174708" indent="-174708">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fld id="{98D2F659-65B3-4B2F-A0F7-8DF81F7E3B79}" type="slidenum">
              <a:rPr lang="en-US" smtClean="0"/>
              <a:t>29</a:t>
            </a:fld>
            <a:endParaRPr lang="en-US"/>
          </a:p>
        </p:txBody>
      </p:sp>
    </p:spTree>
    <p:extLst>
      <p:ext uri="{BB962C8B-B14F-4D97-AF65-F5344CB8AC3E}">
        <p14:creationId xmlns:p14="http://schemas.microsoft.com/office/powerpoint/2010/main" val="4248499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156">
              <a:spcBef>
                <a:spcPct val="0"/>
              </a:spcBef>
            </a:pPr>
            <a:r>
              <a:rPr lang="en-US" altLang="en-US" dirty="0"/>
              <a:t>Erin:</a:t>
            </a:r>
          </a:p>
          <a:p>
            <a:pPr marL="177037" indent="-177037" defTabSz="930156">
              <a:spcBef>
                <a:spcPct val="0"/>
              </a:spcBef>
              <a:buFont typeface="Arial" panose="020B0604020202020204" pitchFamily="34" charset="0"/>
              <a:buChar char="•"/>
            </a:pPr>
            <a:r>
              <a:rPr lang="en-US" altLang="en-US" dirty="0"/>
              <a:t>Our Q&amp;A will take place on the Discussion Forum on AsthmaCommunityNetwork.org. </a:t>
            </a:r>
          </a:p>
          <a:p>
            <a:pPr marL="177037" indent="-177037" defTabSz="930156">
              <a:spcBef>
                <a:spcPct val="0"/>
              </a:spcBef>
              <a:buFont typeface="Arial" panose="020B0604020202020204" pitchFamily="34" charset="0"/>
              <a:buChar char="•"/>
            </a:pPr>
            <a:endParaRPr lang="en-US" altLang="en-US" dirty="0"/>
          </a:p>
          <a:p>
            <a:pPr marL="177037" indent="-177037" defTabSz="930156">
              <a:spcBef>
                <a:spcPct val="0"/>
              </a:spcBef>
              <a:buFont typeface="Arial" panose="020B0604020202020204" pitchFamily="34" charset="0"/>
              <a:buChar char="•"/>
            </a:pPr>
            <a:r>
              <a:rPr lang="en-US" altLang="en-US" dirty="0"/>
              <a:t>To see the discussion forum directly, please click the link that we just sent you via the chat function.</a:t>
            </a:r>
          </a:p>
          <a:p>
            <a:pPr marL="177037" indent="-177037" defTabSz="930156">
              <a:spcBef>
                <a:spcPct val="0"/>
              </a:spcBef>
              <a:buFont typeface="Arial" panose="020B0604020202020204" pitchFamily="34" charset="0"/>
              <a:buChar char="•"/>
            </a:pPr>
            <a:endParaRPr lang="en-US" altLang="en-US" dirty="0"/>
          </a:p>
          <a:p>
            <a:pPr marL="177037" indent="-177037" defTabSz="930156">
              <a:spcBef>
                <a:spcPct val="0"/>
              </a:spcBef>
              <a:buFont typeface="Arial" panose="020B0604020202020204" pitchFamily="34" charset="0"/>
              <a:buChar char="•"/>
            </a:pPr>
            <a:r>
              <a:rPr lang="en-US" altLang="en-US" dirty="0"/>
              <a:t>To ask questions, you must first be a member of AsthmaCommunityNetwork.org, so please take a minute to join so that you can post questions throughout the webinar—it is a simple and quick process. The Site Administrator will be approving memberships as they are submitted.</a:t>
            </a:r>
          </a:p>
          <a:p>
            <a:pPr marL="177037" indent="-177037" defTabSz="930156">
              <a:spcBef>
                <a:spcPct val="0"/>
              </a:spcBef>
              <a:buFont typeface="Arial" panose="020B0604020202020204" pitchFamily="34" charset="0"/>
              <a:buChar char="•"/>
            </a:pPr>
            <a:endParaRPr lang="en-US" altLang="en-US" dirty="0"/>
          </a:p>
          <a:p>
            <a:pPr marL="177037" indent="-177037" defTabSz="930156">
              <a:spcBef>
                <a:spcPct val="0"/>
              </a:spcBef>
              <a:buFont typeface="Arial" panose="020B0604020202020204" pitchFamily="34" charset="0"/>
              <a:buChar char="•"/>
            </a:pPr>
            <a:r>
              <a:rPr lang="en-US" altLang="en-US" dirty="0"/>
              <a:t>After the Q&amp;A period is closed, please visit the Discussion Forum often to see other contributions as well as to make your own!</a:t>
            </a:r>
          </a:p>
        </p:txBody>
      </p:sp>
      <p:sp>
        <p:nvSpPr>
          <p:cNvPr id="829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57066" indent="-291179" eaLnBrk="0" hangingPunct="0">
              <a:defRPr>
                <a:solidFill>
                  <a:schemeClr val="tx1"/>
                </a:solidFill>
                <a:latin typeface="Arial" panose="020B0604020202020204" pitchFamily="34" charset="0"/>
              </a:defRPr>
            </a:lvl2pPr>
            <a:lvl3pPr marL="1164717" indent="-232943" eaLnBrk="0" hangingPunct="0">
              <a:defRPr>
                <a:solidFill>
                  <a:schemeClr val="tx1"/>
                </a:solidFill>
                <a:latin typeface="Arial" panose="020B0604020202020204" pitchFamily="34" charset="0"/>
              </a:defRPr>
            </a:lvl3pPr>
            <a:lvl4pPr marL="1630604" indent="-232943" eaLnBrk="0" hangingPunct="0">
              <a:defRPr>
                <a:solidFill>
                  <a:schemeClr val="tx1"/>
                </a:solidFill>
                <a:latin typeface="Arial" panose="020B0604020202020204" pitchFamily="34" charset="0"/>
              </a:defRPr>
            </a:lvl4pPr>
            <a:lvl5pPr marL="2096491" indent="-232943" eaLnBrk="0" hangingPunct="0">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7EB643E-F7EB-4751-84D0-02001AEC24CE}" type="slidenum">
              <a:rPr lang="en-US" altLang="en-US">
                <a:solidFill>
                  <a:prstClr val="black"/>
                </a:solidFill>
                <a:latin typeface="Calibri" panose="020F0502020204030204" pitchFamily="34" charset="0"/>
              </a:rPr>
              <a:pPr eaLnBrk="1" hangingPunct="1"/>
              <a:t>3</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14073402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 or Meghan: </a:t>
            </a:r>
          </a:p>
          <a:p>
            <a:pPr marL="174708" indent="-174708">
              <a:buFont typeface="Arial" panose="020B0604020202020204" pitchFamily="34" charset="0"/>
              <a:buChar char="•"/>
            </a:pPr>
            <a:r>
              <a:rPr lang="en-US" dirty="0"/>
              <a:t>Share that we’ve gathered insights from existing tribal program leaders and other tribal representatives In the NW and wanted to share a few key points that we’ve learned about the nuts and bolts need for a successful in-home program for a tribe, and potentially others</a:t>
            </a:r>
          </a:p>
          <a:p>
            <a:pPr marL="174708" indent="-174708">
              <a:buFont typeface="Arial" panose="020B0604020202020204" pitchFamily="34" charset="0"/>
              <a:buChar char="•"/>
            </a:pPr>
            <a:r>
              <a:rPr lang="en-US" dirty="0"/>
              <a:t>Data infrastructure is key</a:t>
            </a:r>
          </a:p>
          <a:p>
            <a:pPr marL="174708" indent="-174708">
              <a:buFont typeface="Arial" panose="020B0604020202020204" pitchFamily="34" charset="0"/>
              <a:buChar char="•"/>
            </a:pPr>
            <a:r>
              <a:rPr lang="en-US" dirty="0"/>
              <a:t>Policy challenges</a:t>
            </a:r>
          </a:p>
          <a:p>
            <a:pPr marL="174708" indent="-174708">
              <a:buFont typeface="Arial" panose="020B0604020202020204" pitchFamily="34" charset="0"/>
              <a:buChar char="•"/>
            </a:pPr>
            <a:r>
              <a:rPr lang="en-US" b="1" dirty="0"/>
              <a:t>[update with talking points]</a:t>
            </a:r>
          </a:p>
        </p:txBody>
      </p:sp>
      <p:sp>
        <p:nvSpPr>
          <p:cNvPr id="4" name="Slide Number Placeholder 3"/>
          <p:cNvSpPr>
            <a:spLocks noGrp="1"/>
          </p:cNvSpPr>
          <p:nvPr>
            <p:ph type="sldNum" sz="quarter" idx="10"/>
          </p:nvPr>
        </p:nvSpPr>
        <p:spPr/>
        <p:txBody>
          <a:bodyPr/>
          <a:lstStyle/>
          <a:p>
            <a:fld id="{6C3A320D-95E4-6C47-A842-958EFE5137B6}" type="slidenum">
              <a:rPr lang="en-US" smtClean="0"/>
              <a:pPr/>
              <a:t>30</a:t>
            </a:fld>
            <a:endParaRPr lang="en-US" dirty="0"/>
          </a:p>
        </p:txBody>
      </p:sp>
    </p:spTree>
    <p:extLst>
      <p:ext uri="{BB962C8B-B14F-4D97-AF65-F5344CB8AC3E}">
        <p14:creationId xmlns:p14="http://schemas.microsoft.com/office/powerpoint/2010/main" val="18908102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 or Meghan:</a:t>
            </a:r>
          </a:p>
          <a:p>
            <a:pPr marL="174708" indent="-174708">
              <a:buFont typeface="Arial" panose="020B0604020202020204" pitchFamily="34" charset="0"/>
              <a:buChar char="•"/>
            </a:pPr>
            <a:r>
              <a:rPr lang="en-US" b="1" dirty="0"/>
              <a:t>[add talking points about what we’ve heard from tribal reps]</a:t>
            </a:r>
          </a:p>
          <a:p>
            <a:pPr marL="174708" indent="-174708">
              <a:buFont typeface="Arial" panose="020B0604020202020204" pitchFamily="34" charset="0"/>
              <a:buChar char="•"/>
            </a:pPr>
            <a:endParaRPr lang="en-US" b="1" dirty="0"/>
          </a:p>
          <a:p>
            <a:pPr marL="174708" indent="-174708">
              <a:buFont typeface="Arial" panose="020B0604020202020204" pitchFamily="34" charset="0"/>
              <a:buChar char="•"/>
            </a:pPr>
            <a:endParaRPr lang="en-US" b="1" dirty="0"/>
          </a:p>
          <a:p>
            <a:pPr marL="174708" indent="-174708">
              <a:buFont typeface="Arial" panose="020B0604020202020204" pitchFamily="34" charset="0"/>
              <a:buChar char="•"/>
            </a:pPr>
            <a:r>
              <a:rPr lang="en-US" b="0" dirty="0"/>
              <a:t>Now will hand back to Erin to close where we are going next and a few overall learnings from our process</a:t>
            </a:r>
          </a:p>
        </p:txBody>
      </p:sp>
      <p:sp>
        <p:nvSpPr>
          <p:cNvPr id="4" name="Slide Number Placeholder 3"/>
          <p:cNvSpPr>
            <a:spLocks noGrp="1"/>
          </p:cNvSpPr>
          <p:nvPr>
            <p:ph type="sldNum" sz="quarter" idx="10"/>
          </p:nvPr>
        </p:nvSpPr>
        <p:spPr/>
        <p:txBody>
          <a:bodyPr/>
          <a:lstStyle/>
          <a:p>
            <a:fld id="{6C3A320D-95E4-6C47-A842-958EFE5137B6}" type="slidenum">
              <a:rPr lang="en-US" smtClean="0"/>
              <a:pPr/>
              <a:t>31</a:t>
            </a:fld>
            <a:endParaRPr lang="en-US" dirty="0"/>
          </a:p>
        </p:txBody>
      </p:sp>
    </p:spTree>
    <p:extLst>
      <p:ext uri="{BB962C8B-B14F-4D97-AF65-F5344CB8AC3E}">
        <p14:creationId xmlns:p14="http://schemas.microsoft.com/office/powerpoint/2010/main" val="7879796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p>
          <a:p>
            <a:pPr marL="174708" indent="-174708">
              <a:buFont typeface="Arial" panose="020B0604020202020204" pitchFamily="34" charset="0"/>
              <a:buChar char="•"/>
            </a:pPr>
            <a:r>
              <a:rPr lang="en-US" dirty="0"/>
              <a:t>Thanks Matt. </a:t>
            </a:r>
          </a:p>
          <a:p>
            <a:pPr marL="174708" indent="-174708">
              <a:buFont typeface="Arial" panose="020B0604020202020204" pitchFamily="34" charset="0"/>
              <a:buChar char="•"/>
            </a:pPr>
            <a:r>
              <a:rPr lang="en-US" dirty="0"/>
              <a:t>So, where are we going next?</a:t>
            </a:r>
          </a:p>
          <a:p>
            <a:pPr marL="174708" indent="-174708">
              <a:buFont typeface="Arial" panose="020B0604020202020204" pitchFamily="34" charset="0"/>
              <a:buChar char="•"/>
            </a:pPr>
            <a:r>
              <a:rPr lang="en-US" dirty="0"/>
              <a:t>Broadly speaking, we hope to continue what we’ve been doing with supporting work on the ground, ongoing and new tribal projects, while simultaneously leveraging bigger systems change in support of that good work</a:t>
            </a:r>
          </a:p>
        </p:txBody>
      </p:sp>
      <p:sp>
        <p:nvSpPr>
          <p:cNvPr id="4" name="Slide Number Placeholder 3"/>
          <p:cNvSpPr>
            <a:spLocks noGrp="1"/>
          </p:cNvSpPr>
          <p:nvPr>
            <p:ph type="sldNum" sz="quarter" idx="10"/>
          </p:nvPr>
        </p:nvSpPr>
        <p:spPr/>
        <p:txBody>
          <a:bodyPr/>
          <a:lstStyle/>
          <a:p>
            <a:fld id="{98D2F659-65B3-4B2F-A0F7-8DF81F7E3B79}" type="slidenum">
              <a:rPr lang="en-US" smtClean="0"/>
              <a:t>32</a:t>
            </a:fld>
            <a:endParaRPr lang="en-US"/>
          </a:p>
        </p:txBody>
      </p:sp>
    </p:spTree>
    <p:extLst>
      <p:ext uri="{BB962C8B-B14F-4D97-AF65-F5344CB8AC3E}">
        <p14:creationId xmlns:p14="http://schemas.microsoft.com/office/powerpoint/2010/main" val="39905932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p>
          <a:p>
            <a:pPr marL="174708" indent="-174708">
              <a:buFont typeface="Arial" panose="020B0604020202020204" pitchFamily="34" charset="0"/>
              <a:buChar char="•"/>
            </a:pPr>
            <a:r>
              <a:rPr lang="en-US" dirty="0"/>
              <a:t>At EPA, we hope to continue to lead and support our team of partners in moving this work forward</a:t>
            </a:r>
          </a:p>
          <a:p>
            <a:pPr marL="174708" indent="-174708">
              <a:buFont typeface="Arial" panose="020B0604020202020204" pitchFamily="34" charset="0"/>
              <a:buChar char="•"/>
            </a:pPr>
            <a:r>
              <a:rPr lang="en-US" dirty="0"/>
              <a:t>For example, by finding the right times and venues to engage with the State of WA or others on Medicaid transformation work, for example by making sure they are aware of existing tribal programs, needs, and successes. As an agency, our role is to educate and elevate tribal needs and the evidence based solutions to those needs. </a:t>
            </a:r>
          </a:p>
          <a:p>
            <a:pPr marL="174708" indent="-174708">
              <a:buFont typeface="Arial" panose="020B0604020202020204" pitchFamily="34" charset="0"/>
              <a:buChar char="•"/>
            </a:pPr>
            <a:r>
              <a:rPr lang="en-US" dirty="0"/>
              <a:t>Our team will work to continue to report back to and get input from tribal leadership groups we’ve engaged with before, as well as engage with new entities as needed</a:t>
            </a:r>
          </a:p>
          <a:p>
            <a:pPr marL="174708" indent="-174708">
              <a:buFont typeface="Arial" panose="020B0604020202020204" pitchFamily="34" charset="0"/>
              <a:buChar char="•"/>
            </a:pPr>
            <a:r>
              <a:rPr lang="en-US" dirty="0"/>
              <a:t>A key part of this is tracking and packaging and sharing the lessons we’ve learned and the keys to success that tribes have shared with us so that any policy or programs created take these considerations into account</a:t>
            </a:r>
          </a:p>
          <a:p>
            <a:pPr marL="174708" indent="-174708">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19B01BE7-2A76-43C1-B7FD-BA81A040B34D}" type="slidenum">
              <a:rPr lang="en-US" smtClean="0"/>
              <a:t>33</a:t>
            </a:fld>
            <a:endParaRPr lang="en-US"/>
          </a:p>
        </p:txBody>
      </p:sp>
    </p:spTree>
    <p:extLst>
      <p:ext uri="{BB962C8B-B14F-4D97-AF65-F5344CB8AC3E}">
        <p14:creationId xmlns:p14="http://schemas.microsoft.com/office/powerpoint/2010/main" val="2692095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p>
          <a:p>
            <a:pPr marL="174708" indent="-174708">
              <a:buFont typeface="Arial" panose="020B0604020202020204" pitchFamily="34" charset="0"/>
              <a:buChar char="•"/>
            </a:pPr>
            <a:r>
              <a:rPr lang="en-US" dirty="0"/>
              <a:t>EPA and our project team aims to continue to provide TA to Tulalip, Yakama, and other programs, such as the TBD sites under the NIH grant</a:t>
            </a:r>
          </a:p>
          <a:p>
            <a:pPr marL="174708" indent="-174708">
              <a:buFont typeface="Arial" panose="020B0604020202020204" pitchFamily="34" charset="0"/>
              <a:buChar char="•"/>
            </a:pPr>
            <a:r>
              <a:rPr lang="en-US" dirty="0"/>
              <a:t>We’ve been able to provide guidance on pilot project design, share models and considerations from other parts of the country that have shown success, and provide guidance on evaluation to position programs for funding in the future</a:t>
            </a:r>
          </a:p>
          <a:p>
            <a:pPr marL="174708" indent="-174708">
              <a:buFont typeface="Arial" panose="020B0604020202020204" pitchFamily="34" charset="0"/>
              <a:buChar char="•"/>
            </a:pPr>
            <a:r>
              <a:rPr lang="en-US" dirty="0"/>
              <a:t>We will work with the NPAIHB and Tribes to track learnings and create and share tools that could be used by other tribes and communities </a:t>
            </a:r>
          </a:p>
          <a:p>
            <a:pPr marL="174708" indent="-174708">
              <a:buFont typeface="Arial" panose="020B0604020202020204" pitchFamily="34" charset="0"/>
              <a:buChar char="•"/>
            </a:pPr>
            <a:r>
              <a:rPr lang="en-US" dirty="0"/>
              <a:t>And facilitate connections between decision makers and key information and tribal leadership</a:t>
            </a:r>
          </a:p>
          <a:p>
            <a:endParaRPr lang="en-US" dirty="0"/>
          </a:p>
        </p:txBody>
      </p:sp>
      <p:sp>
        <p:nvSpPr>
          <p:cNvPr id="4" name="Slide Number Placeholder 3"/>
          <p:cNvSpPr>
            <a:spLocks noGrp="1"/>
          </p:cNvSpPr>
          <p:nvPr>
            <p:ph type="sldNum" sz="quarter" idx="10"/>
          </p:nvPr>
        </p:nvSpPr>
        <p:spPr/>
        <p:txBody>
          <a:bodyPr/>
          <a:lstStyle/>
          <a:p>
            <a:fld id="{98D2F659-65B3-4B2F-A0F7-8DF81F7E3B79}" type="slidenum">
              <a:rPr lang="en-US" smtClean="0"/>
              <a:t>34</a:t>
            </a:fld>
            <a:endParaRPr lang="en-US"/>
          </a:p>
        </p:txBody>
      </p:sp>
    </p:spTree>
    <p:extLst>
      <p:ext uri="{BB962C8B-B14F-4D97-AF65-F5344CB8AC3E}">
        <p14:creationId xmlns:p14="http://schemas.microsoft.com/office/powerpoint/2010/main" val="32169306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p>
          <a:p>
            <a:r>
              <a:rPr lang="en-US" dirty="0"/>
              <a:t>To close, I’ll share a few overall learnings that may be useful for others embarking on this work</a:t>
            </a:r>
          </a:p>
        </p:txBody>
      </p:sp>
      <p:sp>
        <p:nvSpPr>
          <p:cNvPr id="4" name="Slide Number Placeholder 3"/>
          <p:cNvSpPr>
            <a:spLocks noGrp="1"/>
          </p:cNvSpPr>
          <p:nvPr>
            <p:ph type="sldNum" sz="quarter" idx="5"/>
          </p:nvPr>
        </p:nvSpPr>
        <p:spPr/>
        <p:txBody>
          <a:bodyPr/>
          <a:lstStyle/>
          <a:p>
            <a:fld id="{19B01BE7-2A76-43C1-B7FD-BA81A040B34D}" type="slidenum">
              <a:rPr lang="en-US" smtClean="0"/>
              <a:t>35</a:t>
            </a:fld>
            <a:endParaRPr lang="en-US"/>
          </a:p>
        </p:txBody>
      </p:sp>
    </p:spTree>
    <p:extLst>
      <p:ext uri="{BB962C8B-B14F-4D97-AF65-F5344CB8AC3E}">
        <p14:creationId xmlns:p14="http://schemas.microsoft.com/office/powerpoint/2010/main" val="27396001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p>
          <a:p>
            <a:pPr marL="174708" indent="-174708">
              <a:buFont typeface="Arial" panose="020B0604020202020204" pitchFamily="34" charset="0"/>
              <a:buChar char="•"/>
            </a:pPr>
            <a:r>
              <a:rPr lang="en-US" dirty="0"/>
              <a:t>Looking back at our somewhat nebulous process, we’ve </a:t>
            </a:r>
            <a:r>
              <a:rPr lang="en-US" baseline="0" dirty="0"/>
              <a:t>learned that it’s critical to </a:t>
            </a:r>
          </a:p>
          <a:p>
            <a:pPr marL="174708" indent="-174708">
              <a:buFont typeface="Arial" panose="020B0604020202020204" pitchFamily="34" charset="0"/>
              <a:buChar char="•"/>
            </a:pPr>
            <a:r>
              <a:rPr lang="en-US" baseline="0" dirty="0"/>
              <a:t>understand what Medicaid looks like in each state, and where the opportunities lie – every state has a different Medicaid program, different types of opportunities for funding asthma work – WA is different than ID and OR</a:t>
            </a:r>
          </a:p>
          <a:p>
            <a:pPr marL="174708" indent="-174708">
              <a:buFont typeface="Arial" panose="020B0604020202020204" pitchFamily="34" charset="0"/>
              <a:buChar char="•"/>
            </a:pPr>
            <a:r>
              <a:rPr lang="en-US" baseline="0" dirty="0"/>
              <a:t>Understanding what can be paid for right now and what tribes (or other communities) are doing and having success with is a critical foundation</a:t>
            </a:r>
          </a:p>
          <a:p>
            <a:pPr marL="174708" indent="-174708">
              <a:buFont typeface="Arial" panose="020B0604020202020204" pitchFamily="34" charset="0"/>
              <a:buChar char="•"/>
            </a:pPr>
            <a:r>
              <a:rPr lang="en-US" baseline="0" dirty="0"/>
              <a:t>Pulling together the right people and identifying a focus area will ensure momentum from the start</a:t>
            </a:r>
          </a:p>
          <a:p>
            <a:pPr marL="174708" indent="-174708">
              <a:buFont typeface="Arial" panose="020B0604020202020204" pitchFamily="34" charset="0"/>
              <a:buChar char="•"/>
            </a:pPr>
            <a:r>
              <a:rPr lang="en-US" baseline="0" dirty="0"/>
              <a:t>A demonstration project will be needed both for the development of infrastructure on the ground and to gather the data on health and economic outcomes that the state Medicaid program will need to show value and ROI</a:t>
            </a:r>
            <a:endParaRPr lang="en-US" dirty="0"/>
          </a:p>
        </p:txBody>
      </p:sp>
      <p:sp>
        <p:nvSpPr>
          <p:cNvPr id="4" name="Slide Number Placeholder 3"/>
          <p:cNvSpPr>
            <a:spLocks noGrp="1"/>
          </p:cNvSpPr>
          <p:nvPr>
            <p:ph type="sldNum" sz="quarter" idx="10"/>
          </p:nvPr>
        </p:nvSpPr>
        <p:spPr/>
        <p:txBody>
          <a:bodyPr/>
          <a:lstStyle/>
          <a:p>
            <a:fld id="{6C3A320D-95E4-6C47-A842-958EFE5137B6}" type="slidenum">
              <a:rPr lang="en-US" smtClean="0"/>
              <a:pPr/>
              <a:t>36</a:t>
            </a:fld>
            <a:endParaRPr lang="en-US" dirty="0"/>
          </a:p>
        </p:txBody>
      </p:sp>
    </p:spTree>
    <p:extLst>
      <p:ext uri="{BB962C8B-B14F-4D97-AF65-F5344CB8AC3E}">
        <p14:creationId xmlns:p14="http://schemas.microsoft.com/office/powerpoint/2010/main" val="3608071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Erin:</a:t>
            </a:r>
          </a:p>
          <a:p>
            <a:r>
              <a:rPr lang="en-US" baseline="0" dirty="0"/>
              <a:t>We think what made this interdisciplinary work successful so far was the committed group of partners from the key sectors</a:t>
            </a:r>
          </a:p>
          <a:p>
            <a:r>
              <a:rPr lang="en-US" baseline="0" dirty="0"/>
              <a:t>We also had a rich mix of expertise and some good foundational partnerships to build on</a:t>
            </a:r>
          </a:p>
          <a:p>
            <a:r>
              <a:rPr lang="en-US" baseline="0" dirty="0"/>
              <a:t>Active tribal participation and input throughout the process were critical</a:t>
            </a:r>
          </a:p>
          <a:p>
            <a:r>
              <a:rPr lang="en-US" baseline="0" dirty="0"/>
              <a:t>And we had a clear vision for improving health and housing conditions for a specific population, a goal we could all agree on, and the culture of moving forward even though we didn’t have all the information or answers.</a:t>
            </a:r>
          </a:p>
          <a:p>
            <a:endParaRPr lang="en-US" baseline="0" dirty="0"/>
          </a:p>
        </p:txBody>
      </p:sp>
    </p:spTree>
    <p:extLst>
      <p:ext uri="{BB962C8B-B14F-4D97-AF65-F5344CB8AC3E}">
        <p14:creationId xmlns:p14="http://schemas.microsoft.com/office/powerpoint/2010/main" val="2916957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Canoe landing and Suquamish during 2019 Canoe journey.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Credit Dana </a:t>
            </a:r>
            <a:r>
              <a:rPr lang="en-US" sz="1200" kern="1200" dirty="0" err="1">
                <a:solidFill>
                  <a:schemeClr val="tx1"/>
                </a:solidFill>
                <a:effectLst/>
                <a:latin typeface="+mn-lt"/>
                <a:ea typeface="+mn-ea"/>
                <a:cs typeface="+mn-cs"/>
              </a:rPr>
              <a:t>Arviso</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dirty="0"/>
              <a:t>Erin: with that, we’d like to close with our contact information and a big thank you for listening to our story today. We welcome you to reach out to us with questions , input, ideas, experiences. You can do so using the contact info provided, or hopefully you can join us in our online discussion on ACN.org now.</a:t>
            </a:r>
          </a:p>
          <a:p>
            <a:endParaRPr lang="en-US" dirty="0"/>
          </a:p>
          <a:p>
            <a:r>
              <a:rPr lang="en-US" b="1" i="1" dirty="0"/>
              <a:t>If time: take questions from chat box.</a:t>
            </a:r>
          </a:p>
        </p:txBody>
      </p:sp>
      <p:sp>
        <p:nvSpPr>
          <p:cNvPr id="4" name="Slide Number Placeholder 3"/>
          <p:cNvSpPr>
            <a:spLocks noGrp="1"/>
          </p:cNvSpPr>
          <p:nvPr>
            <p:ph type="sldNum" sz="quarter" idx="5"/>
          </p:nvPr>
        </p:nvSpPr>
        <p:spPr/>
        <p:txBody>
          <a:bodyPr/>
          <a:lstStyle/>
          <a:p>
            <a:fld id="{98D2F659-65B3-4B2F-A0F7-8DF81F7E3B79}" type="slidenum">
              <a:rPr lang="en-US" smtClean="0"/>
              <a:t>38</a:t>
            </a:fld>
            <a:endParaRPr lang="en-US"/>
          </a:p>
        </p:txBody>
      </p:sp>
    </p:spTree>
    <p:extLst>
      <p:ext uri="{BB962C8B-B14F-4D97-AF65-F5344CB8AC3E}">
        <p14:creationId xmlns:p14="http://schemas.microsoft.com/office/powerpoint/2010/main" val="15367188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156">
              <a:spcBef>
                <a:spcPct val="0"/>
              </a:spcBef>
            </a:pPr>
            <a:r>
              <a:rPr lang="en-US" altLang="en-US" dirty="0"/>
              <a:t>Our Q&amp;A will take place on the Discussion Forum on AsthmaCommunityNetwork.org. </a:t>
            </a:r>
          </a:p>
          <a:p>
            <a:pPr defTabSz="930156">
              <a:spcBef>
                <a:spcPct val="0"/>
              </a:spcBef>
            </a:pPr>
            <a:endParaRPr lang="en-US" altLang="en-US" dirty="0"/>
          </a:p>
          <a:p>
            <a:pPr defTabSz="930156">
              <a:spcBef>
                <a:spcPct val="0"/>
              </a:spcBef>
            </a:pPr>
            <a:r>
              <a:rPr lang="en-US" altLang="en-US" dirty="0"/>
              <a:t>To see the discussion forum directly, please click the link that we just sent you via the chat function.</a:t>
            </a:r>
          </a:p>
          <a:p>
            <a:pPr defTabSz="930156">
              <a:spcBef>
                <a:spcPct val="0"/>
              </a:spcBef>
            </a:pPr>
            <a:endParaRPr lang="en-US" altLang="en-US" dirty="0"/>
          </a:p>
          <a:p>
            <a:pPr defTabSz="930156">
              <a:spcBef>
                <a:spcPct val="0"/>
              </a:spcBef>
            </a:pPr>
            <a:r>
              <a:rPr lang="en-US" altLang="en-US" dirty="0"/>
              <a:t>To ask questions, you must first be a member of AsthmaCommunityNetwork.org, so please take a minute to join so that you can post questions throughout the webinar—it is a simple and quick process. The Site Administrator will be approving memberships as they are submitted.</a:t>
            </a:r>
          </a:p>
          <a:p>
            <a:pPr defTabSz="930156">
              <a:spcBef>
                <a:spcPct val="0"/>
              </a:spcBef>
            </a:pPr>
            <a:endParaRPr lang="en-US" altLang="en-US" dirty="0"/>
          </a:p>
          <a:p>
            <a:pPr defTabSz="930156">
              <a:spcBef>
                <a:spcPct val="0"/>
              </a:spcBef>
            </a:pPr>
            <a:r>
              <a:rPr lang="en-US" altLang="en-US" dirty="0"/>
              <a:t>After the Q&amp;A period is closed, please visit the Discussion Forum often to see other contributions as well as to make your own!</a:t>
            </a:r>
          </a:p>
          <a:p>
            <a:pPr defTabSz="930156">
              <a:spcBef>
                <a:spcPct val="0"/>
              </a:spcBef>
            </a:pPr>
            <a:endParaRPr lang="en-US" altLang="en-US" dirty="0"/>
          </a:p>
          <a:p>
            <a:pPr defTabSz="930156">
              <a:spcBef>
                <a:spcPct val="0"/>
              </a:spcBef>
            </a:pPr>
            <a:r>
              <a:rPr lang="en-US" altLang="en-US" dirty="0"/>
              <a:t>Thank you for joining us today!</a:t>
            </a:r>
          </a:p>
        </p:txBody>
      </p:sp>
      <p:sp>
        <p:nvSpPr>
          <p:cNvPr id="829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57066" indent="-291179" eaLnBrk="0" hangingPunct="0">
              <a:defRPr>
                <a:solidFill>
                  <a:schemeClr val="tx1"/>
                </a:solidFill>
                <a:latin typeface="Arial" panose="020B0604020202020204" pitchFamily="34" charset="0"/>
              </a:defRPr>
            </a:lvl2pPr>
            <a:lvl3pPr marL="1164717" indent="-232943" eaLnBrk="0" hangingPunct="0">
              <a:defRPr>
                <a:solidFill>
                  <a:schemeClr val="tx1"/>
                </a:solidFill>
                <a:latin typeface="Arial" panose="020B0604020202020204" pitchFamily="34" charset="0"/>
              </a:defRPr>
            </a:lvl3pPr>
            <a:lvl4pPr marL="1630604" indent="-232943" eaLnBrk="0" hangingPunct="0">
              <a:defRPr>
                <a:solidFill>
                  <a:schemeClr val="tx1"/>
                </a:solidFill>
                <a:latin typeface="Arial" panose="020B0604020202020204" pitchFamily="34" charset="0"/>
              </a:defRPr>
            </a:lvl4pPr>
            <a:lvl5pPr marL="2096491" indent="-232943" eaLnBrk="0" hangingPunct="0">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7EB643E-F7EB-4751-84D0-02001AEC24CE}" type="slidenum">
              <a:rPr lang="en-US" altLang="en-US">
                <a:solidFill>
                  <a:prstClr val="black"/>
                </a:solidFill>
                <a:latin typeface="Calibri" panose="020F0502020204030204" pitchFamily="34" charset="0"/>
              </a:rPr>
              <a:pPr eaLnBrk="1" hangingPunct="1"/>
              <a:t>39</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2894120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1379538" y="1181100"/>
            <a:ext cx="4251325"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a:t>Erin:</a:t>
            </a:r>
          </a:p>
          <a:p>
            <a:pPr marL="174708" indent="-174708">
              <a:buFont typeface="Arial" panose="020B0604020202020204" pitchFamily="34" charset="0"/>
              <a:buChar char="•"/>
              <a:defRPr/>
            </a:pPr>
            <a:r>
              <a:rPr lang="en-US" altLang="en-US" dirty="0"/>
              <a:t>Before we dive into today’s presentations, let’s get a sense for who’s with us today. To do that,</a:t>
            </a:r>
            <a:r>
              <a:rPr lang="en-US" altLang="en-US" baseline="0" dirty="0"/>
              <a:t> please take a moment to answer the polling question on your screen: “What type of government or organization do you represent?”</a:t>
            </a:r>
            <a:endParaRPr lang="en-US" altLang="en-US" dirty="0"/>
          </a:p>
          <a:p>
            <a:pPr>
              <a:defRPr/>
            </a:pPr>
            <a:endParaRPr lang="en-US" altLang="en-US" dirty="0"/>
          </a:p>
          <a:p>
            <a:pPr>
              <a:defRPr/>
            </a:pPr>
            <a:r>
              <a:rPr lang="en-US" altLang="en-US" dirty="0"/>
              <a:t>Polling Question #1</a:t>
            </a:r>
          </a:p>
          <a:p>
            <a:pPr>
              <a:defRPr/>
            </a:pPr>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57066" indent="-291179" eaLnBrk="0" hangingPunct="0">
              <a:defRPr>
                <a:solidFill>
                  <a:schemeClr val="tx1"/>
                </a:solidFill>
                <a:latin typeface="Arial" panose="020B0604020202020204" pitchFamily="34" charset="0"/>
              </a:defRPr>
            </a:lvl2pPr>
            <a:lvl3pPr marL="1164717" indent="-232943" eaLnBrk="0" hangingPunct="0">
              <a:defRPr>
                <a:solidFill>
                  <a:schemeClr val="tx1"/>
                </a:solidFill>
                <a:latin typeface="Arial" panose="020B0604020202020204" pitchFamily="34" charset="0"/>
              </a:defRPr>
            </a:lvl3pPr>
            <a:lvl4pPr marL="1630604" indent="-232943" eaLnBrk="0" hangingPunct="0">
              <a:defRPr>
                <a:solidFill>
                  <a:schemeClr val="tx1"/>
                </a:solidFill>
                <a:latin typeface="Arial" panose="020B0604020202020204" pitchFamily="34" charset="0"/>
              </a:defRPr>
            </a:lvl4pPr>
            <a:lvl5pPr marL="2096491" indent="-232943" eaLnBrk="0" hangingPunct="0">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pPr defTabSz="931774" eaLnBrk="1" fontAlgn="auto" hangingPunct="1">
              <a:spcBef>
                <a:spcPts val="0"/>
              </a:spcBef>
              <a:spcAft>
                <a:spcPts val="0"/>
              </a:spcAft>
              <a:defRPr/>
            </a:pPr>
            <a:fld id="{4FE746E4-C780-4F22-A1BD-8A935B0D140B}" type="slidenum">
              <a:rPr lang="en-US" altLang="en-US">
                <a:solidFill>
                  <a:prstClr val="black"/>
                </a:solidFill>
                <a:latin typeface="Calibri" panose="020F0502020204030204" pitchFamily="34" charset="0"/>
              </a:rPr>
              <a:pPr defTabSz="931774" eaLnBrk="1" fontAlgn="auto" hangingPunct="1">
                <a:spcBef>
                  <a:spcPts val="0"/>
                </a:spcBef>
                <a:spcAft>
                  <a:spcPts val="0"/>
                </a:spcAft>
                <a:defRPr/>
              </a:pPr>
              <a:t>4</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3200365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dirty="0"/>
              <a:t>Erin:</a:t>
            </a:r>
          </a:p>
          <a:p>
            <a:r>
              <a:rPr lang="en-US" dirty="0"/>
              <a:t>On today’s webinar, “Opportunities for In-Home Asthma Care in Native Communities: A Northwest Initiative and Tribal Pilot Project” we feature Matthew Echohawk Hayashi, Principal Organizational Development and Leadership Consultant, Headwater People Consulting, and Shawn Blackshear, Acting Director, Portland Area Division of Environmental Health Services, Indian Health Service’s Yakama Field Office. I will also be speaking on EPA Region 10’s role in this work.</a:t>
            </a:r>
          </a:p>
          <a:p>
            <a:endParaRPr lang="en-US" dirty="0"/>
          </a:p>
          <a:p>
            <a:r>
              <a:rPr lang="en-US" dirty="0"/>
              <a:t>In the webinar, you will learn about:</a:t>
            </a:r>
          </a:p>
          <a:p>
            <a:r>
              <a:rPr lang="en-US" dirty="0"/>
              <a:t> </a:t>
            </a:r>
          </a:p>
          <a:p>
            <a:pPr marL="174708" indent="-174708">
              <a:buFont typeface="Arial" panose="020B0604020202020204" pitchFamily="34" charset="0"/>
              <a:buChar char="•"/>
            </a:pPr>
            <a:r>
              <a:rPr lang="en-US" dirty="0"/>
              <a:t>Lessons from a 5-year effort to build capacity and explore sustainable funding for asthma in-home environmental interventions in Native communities.</a:t>
            </a:r>
          </a:p>
          <a:p>
            <a:pPr marL="174708" indent="-174708">
              <a:buFont typeface="Arial" panose="020B0604020202020204" pitchFamily="34" charset="0"/>
              <a:buChar char="•"/>
            </a:pPr>
            <a:r>
              <a:rPr lang="en-US" dirty="0"/>
              <a:t>Guidance about how a multidisciplinary team was formed with tribes, federal partners, and state and local organizations, including the importance of involving tribal voices in program design.</a:t>
            </a:r>
          </a:p>
          <a:p>
            <a:pPr marL="174708" indent="-174708">
              <a:buFont typeface="Arial" panose="020B0604020202020204" pitchFamily="34" charset="0"/>
              <a:buChar char="•"/>
            </a:pPr>
            <a:r>
              <a:rPr lang="en-US" dirty="0"/>
              <a:t>Firsthand experiences from a leader of a home-visiting program in a tribal community in Washington state.</a:t>
            </a:r>
          </a:p>
          <a:p>
            <a:pPr marL="174708" indent="-174708">
              <a:buFont typeface="Arial" panose="020B0604020202020204" pitchFamily="34" charset="0"/>
              <a:buChar char="•"/>
            </a:pPr>
            <a:r>
              <a:rPr lang="en-US" dirty="0"/>
              <a:t>Opportunities and barriers to expanding in-home asthma care in Native communities.</a:t>
            </a:r>
          </a:p>
          <a:p>
            <a:endParaRPr lang="en-US" altLang="en-US" i="1"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57066" indent="-291179" eaLnBrk="0" hangingPunct="0">
              <a:defRPr>
                <a:solidFill>
                  <a:schemeClr val="tx1"/>
                </a:solidFill>
                <a:latin typeface="Arial" panose="020B0604020202020204" pitchFamily="34" charset="0"/>
              </a:defRPr>
            </a:lvl2pPr>
            <a:lvl3pPr marL="1164717" indent="-232943" eaLnBrk="0" hangingPunct="0">
              <a:defRPr>
                <a:solidFill>
                  <a:schemeClr val="tx1"/>
                </a:solidFill>
                <a:latin typeface="Arial" panose="020B0604020202020204" pitchFamily="34" charset="0"/>
              </a:defRPr>
            </a:lvl3pPr>
            <a:lvl4pPr marL="1630604" indent="-232943" eaLnBrk="0" hangingPunct="0">
              <a:defRPr>
                <a:solidFill>
                  <a:schemeClr val="tx1"/>
                </a:solidFill>
                <a:latin typeface="Arial" panose="020B0604020202020204" pitchFamily="34" charset="0"/>
              </a:defRPr>
            </a:lvl4pPr>
            <a:lvl5pPr marL="2096491" indent="-232943" eaLnBrk="0" hangingPunct="0">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25F6DDB-D1F5-473F-A88E-A79EDB33DB95}" type="slidenum">
              <a:rPr lang="en-US" altLang="en-US">
                <a:solidFill>
                  <a:prstClr val="black"/>
                </a:solidFill>
                <a:latin typeface="Calibri" panose="020F0502020204030204" pitchFamily="34" charset="0"/>
              </a:rPr>
              <a:pPr eaLnBrk="1" hangingPunct="1"/>
              <a:t>5</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2636303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i="0" dirty="0"/>
              <a:t>Erin</a:t>
            </a:r>
            <a:r>
              <a:rPr lang="en-US" altLang="en-US" i="1" dirty="0"/>
              <a:t>:</a:t>
            </a:r>
          </a:p>
          <a:p>
            <a:r>
              <a:rPr lang="en-US" altLang="en-US" i="1" dirty="0"/>
              <a:t>Based on the learning objectives I’ve just outlined - </a:t>
            </a:r>
          </a:p>
          <a:p>
            <a:r>
              <a:rPr lang="en-US" altLang="en-US" i="1" dirty="0"/>
              <a:t>What</a:t>
            </a:r>
            <a:r>
              <a:rPr lang="en-US" altLang="en-US" i="1" baseline="0" dirty="0"/>
              <a:t> are you most interested in learning about today?</a:t>
            </a:r>
            <a:endParaRPr lang="en-US" altLang="en-US" i="1" dirty="0"/>
          </a:p>
          <a:p>
            <a:endParaRPr lang="en-US" altLang="en-US" i="1"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57066" indent="-291179" eaLnBrk="0" hangingPunct="0">
              <a:defRPr>
                <a:solidFill>
                  <a:schemeClr val="tx1"/>
                </a:solidFill>
                <a:latin typeface="Arial" panose="020B0604020202020204" pitchFamily="34" charset="0"/>
              </a:defRPr>
            </a:lvl2pPr>
            <a:lvl3pPr marL="1164717" indent="-232943" eaLnBrk="0" hangingPunct="0">
              <a:defRPr>
                <a:solidFill>
                  <a:schemeClr val="tx1"/>
                </a:solidFill>
                <a:latin typeface="Arial" panose="020B0604020202020204" pitchFamily="34" charset="0"/>
              </a:defRPr>
            </a:lvl3pPr>
            <a:lvl4pPr marL="1630604" indent="-232943" eaLnBrk="0" hangingPunct="0">
              <a:defRPr>
                <a:solidFill>
                  <a:schemeClr val="tx1"/>
                </a:solidFill>
                <a:latin typeface="Arial" panose="020B0604020202020204" pitchFamily="34" charset="0"/>
              </a:defRPr>
            </a:lvl4pPr>
            <a:lvl5pPr marL="2096491" indent="-232943" eaLnBrk="0" hangingPunct="0">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25F6DDB-D1F5-473F-A88E-A79EDB33DB95}" type="slidenum">
              <a:rPr lang="en-US" altLang="en-US">
                <a:solidFill>
                  <a:prstClr val="black"/>
                </a:solidFill>
                <a:latin typeface="Calibri" panose="020F0502020204030204" pitchFamily="34" charset="0"/>
              </a:rPr>
              <a:pPr eaLnBrk="1" hangingPunct="1"/>
              <a:t>6</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496245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Children </a:t>
            </a:r>
            <a:r>
              <a:rPr lang="en-US" sz="1200" kern="1200" dirty="0">
                <a:solidFill>
                  <a:schemeClr val="tx1"/>
                </a:solidFill>
                <a:effectLst/>
                <a:latin typeface="+mn-lt"/>
                <a:ea typeface="+mn-ea"/>
                <a:cs typeface="+mn-cs"/>
              </a:rPr>
              <a:t>playing at the beach</a:t>
            </a:r>
            <a:r>
              <a:rPr lang="en-US" sz="1200" kern="1200">
                <a:solidFill>
                  <a:schemeClr val="tx1"/>
                </a:solidFill>
                <a:effectLst/>
                <a:latin typeface="+mn-lt"/>
                <a:ea typeface="+mn-ea"/>
                <a:cs typeface="+mn-cs"/>
              </a:rPr>
              <a:t>. </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Credit </a:t>
            </a:r>
            <a:r>
              <a:rPr lang="en-US" sz="1200" kern="1200" dirty="0">
                <a:solidFill>
                  <a:schemeClr val="tx1"/>
                </a:solidFill>
                <a:effectLst/>
                <a:latin typeface="+mn-lt"/>
                <a:ea typeface="+mn-ea"/>
                <a:cs typeface="+mn-cs"/>
              </a:rPr>
              <a:t>Elisabeth </a:t>
            </a:r>
            <a:r>
              <a:rPr lang="en-US" sz="1200" kern="1200" dirty="0" err="1">
                <a:solidFill>
                  <a:schemeClr val="tx1"/>
                </a:solidFill>
                <a:effectLst/>
                <a:latin typeface="+mn-lt"/>
                <a:ea typeface="+mn-ea"/>
                <a:cs typeface="+mn-cs"/>
              </a:rPr>
              <a:t>Kawe</a:t>
            </a:r>
            <a:r>
              <a:rPr lang="en-US" sz="1200" kern="1200" dirty="0">
                <a:solidFill>
                  <a:schemeClr val="tx1"/>
                </a:solidFill>
                <a:effectLst/>
                <a:latin typeface="+mn-lt"/>
                <a:ea typeface="+mn-ea"/>
                <a:cs typeface="+mn-cs"/>
              </a:rPr>
              <a:t>. </a:t>
            </a:r>
          </a:p>
          <a:p>
            <a:endParaRPr lang="en-US" dirty="0"/>
          </a:p>
          <a:p>
            <a:r>
              <a:rPr lang="en-US" dirty="0"/>
              <a:t>Erin:</a:t>
            </a:r>
          </a:p>
          <a:p>
            <a:r>
              <a:rPr lang="en-US" dirty="0"/>
              <a:t>Now, we’ll jump right into the content.</a:t>
            </a:r>
          </a:p>
          <a:p>
            <a:endParaRPr lang="en-US" dirty="0"/>
          </a:p>
          <a:p>
            <a:r>
              <a:rPr lang="en-US" dirty="0"/>
              <a:t>.</a:t>
            </a:r>
          </a:p>
        </p:txBody>
      </p:sp>
      <p:sp>
        <p:nvSpPr>
          <p:cNvPr id="4" name="Slide Number Placeholder 3"/>
          <p:cNvSpPr>
            <a:spLocks noGrp="1"/>
          </p:cNvSpPr>
          <p:nvPr>
            <p:ph type="sldNum" sz="quarter" idx="10"/>
          </p:nvPr>
        </p:nvSpPr>
        <p:spPr/>
        <p:txBody>
          <a:bodyPr/>
          <a:lstStyle/>
          <a:p>
            <a:fld id="{98D2F659-65B3-4B2F-A0F7-8DF81F7E3B79}" type="slidenum">
              <a:rPr lang="en-US" smtClean="0"/>
              <a:t>7</a:t>
            </a:fld>
            <a:endParaRPr lang="en-US"/>
          </a:p>
        </p:txBody>
      </p:sp>
    </p:spTree>
    <p:extLst>
      <p:ext uri="{BB962C8B-B14F-4D97-AF65-F5344CB8AC3E}">
        <p14:creationId xmlns:p14="http://schemas.microsoft.com/office/powerpoint/2010/main" val="2377631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p>
          <a:p>
            <a:r>
              <a:rPr lang="en-US" dirty="0"/>
              <a:t>To ground us, we’ll start with our vision: that culturally appropriate, holistic tribal asthma programs are active and sustainably financed across the nation, for example, through health insurance funding streams.</a:t>
            </a:r>
          </a:p>
          <a:p>
            <a:endParaRPr lang="en-US" dirty="0"/>
          </a:p>
          <a:p>
            <a:r>
              <a:rPr lang="en-US" dirty="0"/>
              <a:t>We believe we are at a moment of opportunity for helping to advance this work and, at EPA, that we have a responsibility to do so. We hear from tribal leaders and staff across our region (ID, AK, OR, WA) that respiratory diseases like asthma and substandard housing and indoor air conditions are high priorities and challenging to address. Historically and now, tribes have been working to address the issue through piecemeal grant opportunities and direct tribal funds. </a:t>
            </a:r>
          </a:p>
          <a:p>
            <a:endParaRPr lang="en-US" dirty="0"/>
          </a:p>
          <a:p>
            <a:r>
              <a:rPr lang="en-US" dirty="0"/>
              <a:t>We feel it is part of our tribal trust responsibility and mission to support tribes in addressing these public and environmental health opportunities sustainably.</a:t>
            </a:r>
          </a:p>
          <a:p>
            <a:endParaRPr lang="en-US" dirty="0"/>
          </a:p>
        </p:txBody>
      </p:sp>
      <p:sp>
        <p:nvSpPr>
          <p:cNvPr id="4" name="Slide Number Placeholder 3"/>
          <p:cNvSpPr>
            <a:spLocks noGrp="1"/>
          </p:cNvSpPr>
          <p:nvPr>
            <p:ph type="sldNum" sz="quarter" idx="10"/>
          </p:nvPr>
        </p:nvSpPr>
        <p:spPr/>
        <p:txBody>
          <a:bodyPr/>
          <a:lstStyle/>
          <a:p>
            <a:fld id="{98D2F659-65B3-4B2F-A0F7-8DF81F7E3B79}" type="slidenum">
              <a:rPr lang="en-US" smtClean="0"/>
              <a:t>8</a:t>
            </a:fld>
            <a:endParaRPr lang="en-US" dirty="0"/>
          </a:p>
        </p:txBody>
      </p:sp>
    </p:spTree>
    <p:extLst>
      <p:ext uri="{BB962C8B-B14F-4D97-AF65-F5344CB8AC3E}">
        <p14:creationId xmlns:p14="http://schemas.microsoft.com/office/powerpoint/2010/main" val="2523173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p>
          <a:p>
            <a:pPr marL="174708" indent="-174708">
              <a:buFont typeface="Arial" panose="020B0604020202020204" pitchFamily="34" charset="0"/>
              <a:buChar char="•"/>
            </a:pPr>
            <a:r>
              <a:rPr lang="en-US" dirty="0"/>
              <a:t>The</a:t>
            </a:r>
            <a:r>
              <a:rPr lang="en-US" baseline="0" dirty="0"/>
              <a:t> disparities in asthma prevalence in native communities are significant and striking.</a:t>
            </a:r>
          </a:p>
          <a:p>
            <a:pPr marL="174708" indent="-174708" defTabSz="931774">
              <a:buFont typeface="Arial" panose="020B0604020202020204" pitchFamily="34" charset="0"/>
              <a:buChar char="•"/>
              <a:defRPr/>
            </a:pPr>
            <a:r>
              <a:rPr lang="en-US" dirty="0"/>
              <a:t>In WA State,</a:t>
            </a:r>
            <a:r>
              <a:rPr lang="en-US" baseline="0" dirty="0"/>
              <a:t> 15% of the general adult population has asthma, compared to 25% of native people in the State. </a:t>
            </a:r>
          </a:p>
          <a:p>
            <a:pPr marL="174708" indent="-174708" defTabSz="931774">
              <a:buFont typeface="Arial" panose="020B0604020202020204" pitchFamily="34" charset="0"/>
              <a:buChar char="•"/>
              <a:defRPr/>
            </a:pPr>
            <a:r>
              <a:rPr lang="en-US" baseline="0" dirty="0"/>
              <a:t>Further concerning is that we understand from partners that most surveillance systems are under-reporting native health data, so the disparity is likely even worse.</a:t>
            </a:r>
          </a:p>
          <a:p>
            <a:pPr marL="465887" lvl="1"/>
            <a:endParaRPr lang="en-US" baseline="0" dirty="0"/>
          </a:p>
          <a:p>
            <a:pPr marL="174708" indent="-174708">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1C40E95C-027E-4AD3-9136-F8772F305582}" type="slidenum">
              <a:rPr lang="en-US" smtClean="0"/>
              <a:t>9</a:t>
            </a:fld>
            <a:endParaRPr lang="en-US"/>
          </a:p>
        </p:txBody>
      </p:sp>
    </p:spTree>
    <p:extLst>
      <p:ext uri="{BB962C8B-B14F-4D97-AF65-F5344CB8AC3E}">
        <p14:creationId xmlns:p14="http://schemas.microsoft.com/office/powerpoint/2010/main" val="3124062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E0607FB-4ECF-4746-99EC-1A88B2E2BF53}" type="datetime1">
              <a:rPr lang="en-US" smtClean="0"/>
              <a:t>8/27/2019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CAD788D-9986-4464-ACA9-9F8E4619CF8A}" type="slidenum">
              <a:rPr lang="en-US" smtClean="0"/>
              <a:t>‹#›</a:t>
            </a:fld>
            <a:endParaRPr lang="en-US"/>
          </a:p>
        </p:txBody>
      </p:sp>
    </p:spTree>
    <p:extLst>
      <p:ext uri="{BB962C8B-B14F-4D97-AF65-F5344CB8AC3E}">
        <p14:creationId xmlns:p14="http://schemas.microsoft.com/office/powerpoint/2010/main" val="929694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7438C93-21C7-45C7-B8DF-83D7B612EBF4}" type="datetime1">
              <a:rPr lang="en-US" smtClean="0"/>
              <a:t>8/27/2019</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1E3B2C2F-13EF-4B52-B45A-15BB66799BE7}" type="slidenum">
              <a:rPr lang="en-US"/>
              <a:pPr>
                <a:defRPr/>
              </a:pPr>
              <a:t>‹#›</a:t>
            </a:fld>
            <a:endParaRPr lang="en-US" dirty="0"/>
          </a:p>
        </p:txBody>
      </p:sp>
    </p:spTree>
    <p:extLst>
      <p:ext uri="{BB962C8B-B14F-4D97-AF65-F5344CB8AC3E}">
        <p14:creationId xmlns:p14="http://schemas.microsoft.com/office/powerpoint/2010/main" val="427831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lvl1pPr>
              <a:defRPr/>
            </a:lvl1pPr>
          </a:lstStyle>
          <a:p>
            <a:pPr>
              <a:defRPr/>
            </a:pPr>
            <a:fld id="{E6183896-523A-41D3-A3F7-613909C44018}" type="datetime1">
              <a:rPr lang="en-US" smtClean="0"/>
              <a:t>8/27/2019</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E30F61BB-992E-4079-8605-E465CCDB7087}" type="slidenum">
              <a:rPr lang="en-US"/>
              <a:pPr>
                <a:defRPr/>
              </a:pPr>
              <a:t>‹#›</a:t>
            </a:fld>
            <a:endParaRPr lang="en-US" dirty="0"/>
          </a:p>
        </p:txBody>
      </p:sp>
    </p:spTree>
    <p:extLst>
      <p:ext uri="{BB962C8B-B14F-4D97-AF65-F5344CB8AC3E}">
        <p14:creationId xmlns:p14="http://schemas.microsoft.com/office/powerpoint/2010/main" val="3055559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559B1A4-3054-462F-9EED-915A70126C7A}" type="datetime1">
              <a:rPr lang="en-US" smtClean="0"/>
              <a:t>8/27/2019</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EA6D5960-EC41-409A-A31C-20E0205895BF}" type="slidenum">
              <a:rPr lang="en-US"/>
              <a:pPr>
                <a:defRPr/>
              </a:pPr>
              <a:t>‹#›</a:t>
            </a:fld>
            <a:endParaRPr lang="en-US" dirty="0"/>
          </a:p>
        </p:txBody>
      </p:sp>
    </p:spTree>
    <p:extLst>
      <p:ext uri="{BB962C8B-B14F-4D97-AF65-F5344CB8AC3E}">
        <p14:creationId xmlns:p14="http://schemas.microsoft.com/office/powerpoint/2010/main" val="30016372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7D652B0-91EC-4853-BF8D-8FEDA0FE9615}" type="datetime1">
              <a:rPr lang="en-US" smtClean="0"/>
              <a:t>8/27/2019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A7AF400-ABF5-4482-B6C0-8232B70E3780}" type="slidenum">
              <a:rPr lang="en-US"/>
              <a:pPr>
                <a:defRPr/>
              </a:pPr>
              <a:t>‹#›</a:t>
            </a:fld>
            <a:endParaRPr lang="en-US" dirty="0"/>
          </a:p>
        </p:txBody>
      </p:sp>
    </p:spTree>
    <p:extLst>
      <p:ext uri="{BB962C8B-B14F-4D97-AF65-F5344CB8AC3E}">
        <p14:creationId xmlns:p14="http://schemas.microsoft.com/office/powerpoint/2010/main" val="2463836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ED8E782-89A5-4241-9AC4-1B40CA5A9DD3}" type="datetime1">
              <a:rPr lang="en-US" smtClean="0"/>
              <a:t>8/27/2019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C454916-BC39-40DC-BD7D-A7D5B2E4EEC0}" type="slidenum">
              <a:rPr lang="en-US"/>
              <a:pPr>
                <a:defRPr/>
              </a:pPr>
              <a:t>‹#›</a:t>
            </a:fld>
            <a:endParaRPr lang="en-US" dirty="0"/>
          </a:p>
        </p:txBody>
      </p:sp>
    </p:spTree>
    <p:extLst>
      <p:ext uri="{BB962C8B-B14F-4D97-AF65-F5344CB8AC3E}">
        <p14:creationId xmlns:p14="http://schemas.microsoft.com/office/powerpoint/2010/main" val="1461238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10DB62AB-169E-4BF9-A713-E3BD6D157016}" type="datetime1">
              <a:rPr lang="en-US" smtClean="0"/>
              <a:t>8/27/2019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A5AA8EC-4DAC-4955-A3A9-A109B4E36C20}" type="slidenum">
              <a:rPr lang="en-US"/>
              <a:pPr>
                <a:defRPr/>
              </a:pPr>
              <a:t>‹#›</a:t>
            </a:fld>
            <a:endParaRPr lang="en-US" dirty="0"/>
          </a:p>
        </p:txBody>
      </p:sp>
    </p:spTree>
    <p:extLst>
      <p:ext uri="{BB962C8B-B14F-4D97-AF65-F5344CB8AC3E}">
        <p14:creationId xmlns:p14="http://schemas.microsoft.com/office/powerpoint/2010/main" val="1997283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B9A31D8-A6AD-4FBB-B261-C28CFC55EEC4}" type="datetime1">
              <a:rPr lang="en-US" smtClean="0"/>
              <a:t>8/27/2019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FBA361C-A8DE-4737-9263-1AFACCCDEE2F}" type="slidenum">
              <a:rPr lang="en-US"/>
              <a:pPr>
                <a:defRPr/>
              </a:pPr>
              <a:t>‹#›</a:t>
            </a:fld>
            <a:endParaRPr lang="en-US" dirty="0"/>
          </a:p>
        </p:txBody>
      </p:sp>
    </p:spTree>
    <p:extLst>
      <p:ext uri="{BB962C8B-B14F-4D97-AF65-F5344CB8AC3E}">
        <p14:creationId xmlns:p14="http://schemas.microsoft.com/office/powerpoint/2010/main" val="3608420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1112574-8750-4479-99DB-C83400CFD3C8}" type="datetime1">
              <a:rPr lang="en-US" smtClean="0"/>
              <a:t>8/27/2019</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E5A736B1-ED40-4430-8C3D-E61E7EE0699C}" type="slidenum">
              <a:rPr lang="en-US"/>
              <a:pPr>
                <a:defRPr/>
              </a:pPr>
              <a:t>‹#›</a:t>
            </a:fld>
            <a:endParaRPr lang="en-US" dirty="0"/>
          </a:p>
        </p:txBody>
      </p:sp>
    </p:spTree>
    <p:extLst>
      <p:ext uri="{BB962C8B-B14F-4D97-AF65-F5344CB8AC3E}">
        <p14:creationId xmlns:p14="http://schemas.microsoft.com/office/powerpoint/2010/main" val="3623753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3382DC1-E3C0-478F-AE3F-90EB96CDC077}" type="datetime1">
              <a:rPr lang="en-US" smtClean="0"/>
              <a:t>8/27/2019</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31ECE3AE-05A6-4071-B25A-ABACF1342DBC}" type="slidenum">
              <a:rPr lang="en-US"/>
              <a:pPr>
                <a:defRPr/>
              </a:pPr>
              <a:t>‹#›</a:t>
            </a:fld>
            <a:endParaRPr lang="en-US" dirty="0"/>
          </a:p>
        </p:txBody>
      </p:sp>
    </p:spTree>
    <p:extLst>
      <p:ext uri="{BB962C8B-B14F-4D97-AF65-F5344CB8AC3E}">
        <p14:creationId xmlns:p14="http://schemas.microsoft.com/office/powerpoint/2010/main" val="301677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895FC27-627D-4898-8C76-F65AB268051A}" type="datetime1">
              <a:rPr lang="en-US" smtClean="0"/>
              <a:t>8/27/2019</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2AE858F6-F066-47E9-BBF2-4F2710912D11}" type="slidenum">
              <a:rPr lang="en-US"/>
              <a:pPr>
                <a:defRPr/>
              </a:pPr>
              <a:t>‹#›</a:t>
            </a:fld>
            <a:endParaRPr lang="en-US" dirty="0"/>
          </a:p>
        </p:txBody>
      </p:sp>
    </p:spTree>
    <p:extLst>
      <p:ext uri="{BB962C8B-B14F-4D97-AF65-F5344CB8AC3E}">
        <p14:creationId xmlns:p14="http://schemas.microsoft.com/office/powerpoint/2010/main" val="3517504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76239645-8AC6-4DA5-9729-2E701293B3BF}" type="datetime1">
              <a:rPr lang="en-US" smtClean="0"/>
              <a:t>8/27/2019</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BCAD788D-9986-4464-ACA9-9F8E4619CF8A}" type="slidenum">
              <a:rPr lang="en-US" smtClean="0"/>
              <a:t>‹#›</a:t>
            </a:fld>
            <a:endParaRPr lang="en-US"/>
          </a:p>
        </p:txBody>
      </p:sp>
    </p:spTree>
    <p:extLst>
      <p:ext uri="{BB962C8B-B14F-4D97-AF65-F5344CB8AC3E}">
        <p14:creationId xmlns:p14="http://schemas.microsoft.com/office/powerpoint/2010/main" val="3699356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0F3427EB-1125-44BC-86F8-AD2B9A0C9A0D}" type="datetime1">
              <a:rPr lang="en-US" smtClean="0"/>
              <a:t>8/27/2019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38CA4E2-BDFC-45E0-98BF-A8768A01C2AE}" type="slidenum">
              <a:rPr lang="en-US"/>
              <a:pPr>
                <a:defRPr/>
              </a:pPr>
              <a:t>‹#›</a:t>
            </a:fld>
            <a:endParaRPr lang="en-US" dirty="0"/>
          </a:p>
        </p:txBody>
      </p:sp>
    </p:spTree>
    <p:extLst>
      <p:ext uri="{BB962C8B-B14F-4D97-AF65-F5344CB8AC3E}">
        <p14:creationId xmlns:p14="http://schemas.microsoft.com/office/powerpoint/2010/main" val="933901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B747863B-923B-4C71-91F6-982226DE1297}" type="datetime1">
              <a:rPr lang="en-US" smtClean="0"/>
              <a:t>8/27/2019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9209D2C-680D-42C2-8758-D7D740BCA6E3}" type="slidenum">
              <a:rPr lang="en-US"/>
              <a:pPr>
                <a:defRPr/>
              </a:pPr>
              <a:t>‹#›</a:t>
            </a:fld>
            <a:endParaRPr lang="en-US" dirty="0"/>
          </a:p>
        </p:txBody>
      </p:sp>
    </p:spTree>
    <p:extLst>
      <p:ext uri="{BB962C8B-B14F-4D97-AF65-F5344CB8AC3E}">
        <p14:creationId xmlns:p14="http://schemas.microsoft.com/office/powerpoint/2010/main" val="3173684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AA97784-3F96-46A8-870E-CB2B1D06B02D}" type="datetime1">
              <a:rPr lang="en-US" smtClean="0"/>
              <a:t>8/27/2019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35C46D7-FC6A-42F5-8B81-7F2FD0E5CB97}" type="slidenum">
              <a:rPr lang="en-US"/>
              <a:pPr>
                <a:defRPr/>
              </a:pPr>
              <a:t>‹#›</a:t>
            </a:fld>
            <a:endParaRPr lang="en-US" dirty="0"/>
          </a:p>
        </p:txBody>
      </p:sp>
    </p:spTree>
    <p:extLst>
      <p:ext uri="{BB962C8B-B14F-4D97-AF65-F5344CB8AC3E}">
        <p14:creationId xmlns:p14="http://schemas.microsoft.com/office/powerpoint/2010/main" val="408287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B59DC51-8E7B-4BDE-BC5B-1BF35AF5510B}" type="datetime1">
              <a:rPr lang="en-US" smtClean="0"/>
              <a:t>8/27/2019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614D9E7-A087-4025-B270-3563AC6B0AC0}" type="slidenum">
              <a:rPr lang="en-US"/>
              <a:pPr>
                <a:defRPr/>
              </a:pPr>
              <a:t>‹#›</a:t>
            </a:fld>
            <a:endParaRPr lang="en-US" dirty="0"/>
          </a:p>
        </p:txBody>
      </p:sp>
    </p:spTree>
    <p:extLst>
      <p:ext uri="{BB962C8B-B14F-4D97-AF65-F5344CB8AC3E}">
        <p14:creationId xmlns:p14="http://schemas.microsoft.com/office/powerpoint/2010/main" val="11370586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FE5A4C5-6AEC-412B-85D6-20D1E6791CA3}" type="datetime1">
              <a:rPr lang="en-US" smtClean="0">
                <a:solidFill>
                  <a:prstClr val="black">
                    <a:tint val="75000"/>
                  </a:prstClr>
                </a:solidFill>
              </a:rPr>
              <a:t>8/27/2019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2144D6F-E9DD-42BC-BE73-6B58C40814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528813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29" tIns="45714" rIns="91429" bIns="45714"/>
          <a:lstStyle/>
          <a:p>
            <a:r>
              <a:rPr lang="en-US"/>
              <a:t>Click to edit Master title style</a:t>
            </a:r>
          </a:p>
        </p:txBody>
      </p:sp>
      <p:sp>
        <p:nvSpPr>
          <p:cNvPr id="3" name="Date Placeholder 2"/>
          <p:cNvSpPr>
            <a:spLocks noGrp="1"/>
          </p:cNvSpPr>
          <p:nvPr>
            <p:ph type="dt" sz="half" idx="10"/>
          </p:nvPr>
        </p:nvSpPr>
        <p:spPr/>
        <p:txBody>
          <a:bodyPr/>
          <a:lstStyle/>
          <a:p>
            <a:fld id="{37BA0FDE-47F8-4F16-A9D2-036532CCE2D6}" type="datetime1">
              <a:rPr lang="en-US" smtClean="0">
                <a:solidFill>
                  <a:prstClr val="black">
                    <a:tint val="75000"/>
                  </a:prstClr>
                </a:solidFill>
              </a:rPr>
              <a:t>8/27/2019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2144D6F-E9DD-42BC-BE73-6B58C40814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16974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lIns="91387" tIns="45693" rIns="91387" bIns="45693"/>
          <a:lstStyle>
            <a:lvl1pPr marL="0" indent="0" algn="ctr">
              <a:buNone/>
              <a:defRPr sz="2000" b="1" baseline="0">
                <a:solidFill>
                  <a:schemeClr val="bg2"/>
                </a:solidFill>
                <a:effectLst/>
              </a:defRPr>
            </a:lvl1pPr>
            <a:lvl2pPr marL="456933" indent="0" algn="ctr">
              <a:buNone/>
              <a:defRPr>
                <a:solidFill>
                  <a:schemeClr val="tx1">
                    <a:tint val="75000"/>
                  </a:schemeClr>
                </a:solidFill>
              </a:defRPr>
            </a:lvl2pPr>
            <a:lvl3pPr marL="913865" indent="0" algn="ctr">
              <a:buNone/>
              <a:defRPr>
                <a:solidFill>
                  <a:schemeClr val="tx1">
                    <a:tint val="75000"/>
                  </a:schemeClr>
                </a:solidFill>
              </a:defRPr>
            </a:lvl3pPr>
            <a:lvl4pPr marL="1370799" indent="0" algn="ctr">
              <a:buNone/>
              <a:defRPr>
                <a:solidFill>
                  <a:schemeClr val="tx1">
                    <a:tint val="75000"/>
                  </a:schemeClr>
                </a:solidFill>
              </a:defRPr>
            </a:lvl4pPr>
            <a:lvl5pPr marL="1827731" indent="0" algn="ctr">
              <a:buNone/>
              <a:defRPr>
                <a:solidFill>
                  <a:schemeClr val="tx1">
                    <a:tint val="75000"/>
                  </a:schemeClr>
                </a:solidFill>
              </a:defRPr>
            </a:lvl5pPr>
            <a:lvl6pPr marL="2284665" indent="0" algn="ctr">
              <a:buNone/>
              <a:defRPr>
                <a:solidFill>
                  <a:schemeClr val="tx1">
                    <a:tint val="75000"/>
                  </a:schemeClr>
                </a:solidFill>
              </a:defRPr>
            </a:lvl6pPr>
            <a:lvl7pPr marL="2741596" indent="0" algn="ctr">
              <a:buNone/>
              <a:defRPr>
                <a:solidFill>
                  <a:schemeClr val="tx1">
                    <a:tint val="75000"/>
                  </a:schemeClr>
                </a:solidFill>
              </a:defRPr>
            </a:lvl7pPr>
            <a:lvl8pPr marL="3198530" indent="0" algn="ctr">
              <a:buNone/>
              <a:defRPr>
                <a:solidFill>
                  <a:schemeClr val="tx1">
                    <a:tint val="75000"/>
                  </a:schemeClr>
                </a:solidFill>
              </a:defRPr>
            </a:lvl8pPr>
            <a:lvl9pPr marL="3655460"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lIns="91387" tIns="45693" rIns="91387" bIns="45693"/>
          <a:lstStyle>
            <a:lvl1pPr algn="ctr">
              <a:lnSpc>
                <a:spcPts val="1999"/>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a:t>Title of Presenter –Myriad Pro, 18pt</a:t>
            </a:r>
          </a:p>
          <a:p>
            <a:pPr lvl="0"/>
            <a:endParaRPr lang="en-US" sz="1800" dirty="0"/>
          </a:p>
          <a:p>
            <a:pPr lvl="0"/>
            <a:r>
              <a:rPr lang="en-US" sz="1800" dirty="0"/>
              <a:t>Title of Event</a:t>
            </a:r>
          </a:p>
          <a:p>
            <a:pPr lvl="0"/>
            <a:r>
              <a:rPr lang="en-US" sz="1800" dirty="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lIns="91387" tIns="45693" rIns="91387" bIns="45693"/>
          <a:lstStyle>
            <a:lvl1pPr>
              <a:lnSpc>
                <a:spcPts val="3000"/>
              </a:lnSpc>
              <a:defRPr sz="2800" b="1" baseline="0">
                <a:solidFill>
                  <a:schemeClr val="tx1"/>
                </a:solidFill>
                <a:effectLst/>
              </a:defRPr>
            </a:lvl1pPr>
          </a:lstStyle>
          <a:p>
            <a:r>
              <a:rPr lang="en-US" dirty="0"/>
              <a:t>Title of Presentation – Myriad Pro</a:t>
            </a:r>
            <a:br>
              <a:rPr lang="en-US" dirty="0"/>
            </a:br>
            <a:r>
              <a:rPr lang="en-US" dirty="0"/>
              <a:t> Bold, Shadow 28pt</a:t>
            </a:r>
          </a:p>
        </p:txBody>
      </p:sp>
      <p:sp>
        <p:nvSpPr>
          <p:cNvPr id="6" name="Text Placeholder 5"/>
          <p:cNvSpPr>
            <a:spLocks noGrp="1"/>
          </p:cNvSpPr>
          <p:nvPr>
            <p:ph type="body" sz="quarter" idx="11" hasCustomPrompt="1"/>
          </p:nvPr>
        </p:nvSpPr>
        <p:spPr>
          <a:xfrm>
            <a:off x="2286000" y="6272784"/>
            <a:ext cx="5105400" cy="182880"/>
          </a:xfrm>
          <a:prstGeom prst="rect">
            <a:avLst/>
          </a:prstGeom>
        </p:spPr>
        <p:txBody>
          <a:bodyPr lIns="91387" tIns="45693" rIns="91387" bIns="45693"/>
          <a:lstStyle>
            <a:lvl1pPr>
              <a:buNone/>
              <a:defRPr sz="1000" baseline="0">
                <a:solidFill>
                  <a:schemeClr val="bg2"/>
                </a:solidFill>
              </a:defRPr>
            </a:lvl1pPr>
          </a:lstStyle>
          <a:p>
            <a:r>
              <a:rPr lang="en-US" dirty="0"/>
              <a:t>Place Descriptor Here</a:t>
            </a:r>
          </a:p>
        </p:txBody>
      </p:sp>
      <p:sp>
        <p:nvSpPr>
          <p:cNvPr id="7" name="Text Placeholder 6"/>
          <p:cNvSpPr>
            <a:spLocks noGrp="1"/>
          </p:cNvSpPr>
          <p:nvPr>
            <p:ph type="body" sz="quarter" idx="12" hasCustomPrompt="1"/>
          </p:nvPr>
        </p:nvSpPr>
        <p:spPr>
          <a:xfrm>
            <a:off x="2286000" y="6464808"/>
            <a:ext cx="5105400" cy="228600"/>
          </a:xfrm>
          <a:prstGeom prst="rect">
            <a:avLst/>
          </a:prstGeom>
        </p:spPr>
        <p:txBody>
          <a:bodyPr lIns="91387" tIns="45693" rIns="91387" bIns="45693"/>
          <a:lstStyle>
            <a:lvl1pPr>
              <a:buNone/>
              <a:defRPr sz="1000" baseline="0">
                <a:solidFill>
                  <a:schemeClr val="bg2"/>
                </a:solidFill>
              </a:defRPr>
            </a:lvl1pPr>
          </a:lstStyle>
          <a:p>
            <a:r>
              <a:rPr lang="en-US" dirty="0"/>
              <a:t>Place Descriptor Here</a:t>
            </a:r>
          </a:p>
        </p:txBody>
      </p:sp>
    </p:spTree>
    <p:extLst>
      <p:ext uri="{BB962C8B-B14F-4D97-AF65-F5344CB8AC3E}">
        <p14:creationId xmlns:p14="http://schemas.microsoft.com/office/powerpoint/2010/main" val="342739937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lIns="91387" tIns="45693" rIns="91387" bIns="45693"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457200" y="1600201"/>
            <a:ext cx="8229600" cy="4191000"/>
          </a:xfrm>
          <a:prstGeom prst="rect">
            <a:avLst/>
          </a:prstGeom>
        </p:spPr>
        <p:txBody>
          <a:bodyPr lIns="91387" tIns="45693" rIns="91387" bIns="45693"/>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lIns="91387" tIns="45693" rIns="91387" bIns="45693"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327275333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lIns="91387" tIns="45693" rIns="91387" bIns="45693"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457200" y="1600201"/>
            <a:ext cx="8229600" cy="4191000"/>
          </a:xfrm>
          <a:prstGeom prst="rect">
            <a:avLst/>
          </a:prstGeom>
        </p:spPr>
        <p:txBody>
          <a:bodyPr lIns="91387" tIns="45693" rIns="91387" bIns="45693"/>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lIns="91387" tIns="45693" rIns="91387" bIns="45693"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209021453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Slide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lIns="91387" tIns="45693" rIns="91387" bIns="45693"/>
          <a:lstStyle>
            <a:lvl1pPr marL="0" indent="0" algn="ctr">
              <a:buNone/>
              <a:defRPr sz="2000" b="1" baseline="0">
                <a:solidFill>
                  <a:schemeClr val="bg2"/>
                </a:solidFill>
                <a:effectLst/>
              </a:defRPr>
            </a:lvl1pPr>
            <a:lvl2pPr marL="456933" indent="0" algn="ctr">
              <a:buNone/>
              <a:defRPr>
                <a:solidFill>
                  <a:schemeClr val="tx1">
                    <a:tint val="75000"/>
                  </a:schemeClr>
                </a:solidFill>
              </a:defRPr>
            </a:lvl2pPr>
            <a:lvl3pPr marL="913865" indent="0" algn="ctr">
              <a:buNone/>
              <a:defRPr>
                <a:solidFill>
                  <a:schemeClr val="tx1">
                    <a:tint val="75000"/>
                  </a:schemeClr>
                </a:solidFill>
              </a:defRPr>
            </a:lvl3pPr>
            <a:lvl4pPr marL="1370799" indent="0" algn="ctr">
              <a:buNone/>
              <a:defRPr>
                <a:solidFill>
                  <a:schemeClr val="tx1">
                    <a:tint val="75000"/>
                  </a:schemeClr>
                </a:solidFill>
              </a:defRPr>
            </a:lvl4pPr>
            <a:lvl5pPr marL="1827731" indent="0" algn="ctr">
              <a:buNone/>
              <a:defRPr>
                <a:solidFill>
                  <a:schemeClr val="tx1">
                    <a:tint val="75000"/>
                  </a:schemeClr>
                </a:solidFill>
              </a:defRPr>
            </a:lvl5pPr>
            <a:lvl6pPr marL="2284665" indent="0" algn="ctr">
              <a:buNone/>
              <a:defRPr>
                <a:solidFill>
                  <a:schemeClr val="tx1">
                    <a:tint val="75000"/>
                  </a:schemeClr>
                </a:solidFill>
              </a:defRPr>
            </a:lvl6pPr>
            <a:lvl7pPr marL="2741596" indent="0" algn="ctr">
              <a:buNone/>
              <a:defRPr>
                <a:solidFill>
                  <a:schemeClr val="tx1">
                    <a:tint val="75000"/>
                  </a:schemeClr>
                </a:solidFill>
              </a:defRPr>
            </a:lvl7pPr>
            <a:lvl8pPr marL="3198530" indent="0" algn="ctr">
              <a:buNone/>
              <a:defRPr>
                <a:solidFill>
                  <a:schemeClr val="tx1">
                    <a:tint val="75000"/>
                  </a:schemeClr>
                </a:solidFill>
              </a:defRPr>
            </a:lvl8pPr>
            <a:lvl9pPr marL="3655460"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lIns="91387" tIns="45693" rIns="91387" bIns="45693"/>
          <a:lstStyle>
            <a:lvl1pPr algn="ctr">
              <a:lnSpc>
                <a:spcPts val="1999"/>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a:t>Title of Presenter –Myriad Pro, 18pt</a:t>
            </a:r>
          </a:p>
          <a:p>
            <a:pPr lvl="0"/>
            <a:endParaRPr lang="en-US" sz="1800" dirty="0"/>
          </a:p>
          <a:p>
            <a:pPr lvl="0"/>
            <a:r>
              <a:rPr lang="en-US" sz="1800" dirty="0"/>
              <a:t>Title of Event</a:t>
            </a:r>
          </a:p>
          <a:p>
            <a:pPr lvl="0"/>
            <a:r>
              <a:rPr lang="en-US" sz="1800" dirty="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lIns="91387" tIns="45693" rIns="91387" bIns="45693"/>
          <a:lstStyle>
            <a:lvl1pPr>
              <a:lnSpc>
                <a:spcPts val="3000"/>
              </a:lnSpc>
              <a:defRPr sz="2800" b="1" baseline="0">
                <a:solidFill>
                  <a:schemeClr val="tx1"/>
                </a:solidFill>
                <a:effectLst/>
              </a:defRPr>
            </a:lvl1pPr>
          </a:lstStyle>
          <a:p>
            <a:r>
              <a:rPr lang="en-US" dirty="0"/>
              <a:t>Title of Presentation – Myriad Pro</a:t>
            </a:r>
            <a:br>
              <a:rPr lang="en-US" dirty="0"/>
            </a:br>
            <a:r>
              <a:rPr lang="en-US" dirty="0"/>
              <a:t> Bold, Shadow 28pt</a:t>
            </a:r>
          </a:p>
        </p:txBody>
      </p:sp>
    </p:spTree>
    <p:extLst>
      <p:ext uri="{BB962C8B-B14F-4D97-AF65-F5344CB8AC3E}">
        <p14:creationId xmlns:p14="http://schemas.microsoft.com/office/powerpoint/2010/main" val="266963226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2CDBD0C0-6AC9-4F30-915D-E07BB590E6BF}" type="datetime1">
              <a:rPr lang="en-US" smtClean="0"/>
              <a:t>8/27/2019</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BCAD788D-9986-4464-ACA9-9F8E4619CF8A}" type="slidenum">
              <a:rPr lang="en-US" smtClean="0"/>
              <a:t>‹#›</a:t>
            </a:fld>
            <a:endParaRPr lang="en-US"/>
          </a:p>
        </p:txBody>
      </p:sp>
    </p:spTree>
    <p:extLst>
      <p:ext uri="{BB962C8B-B14F-4D97-AF65-F5344CB8AC3E}">
        <p14:creationId xmlns:p14="http://schemas.microsoft.com/office/powerpoint/2010/main" val="23780995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asic Content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lIns="91387" tIns="45693" rIns="91387" bIns="45693"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457200" y="1600201"/>
            <a:ext cx="8229600" cy="4191000"/>
          </a:xfrm>
          <a:prstGeom prst="rect">
            <a:avLst/>
          </a:prstGeom>
        </p:spPr>
        <p:txBody>
          <a:bodyPr lIns="91387" tIns="45693" rIns="91387" bIns="45693"/>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5791200"/>
            <a:ext cx="6705600" cy="609600"/>
          </a:xfrm>
          <a:prstGeom prst="rect">
            <a:avLst/>
          </a:prstGeom>
        </p:spPr>
        <p:txBody>
          <a:bodyPr lIns="91387" tIns="45693" rIns="91387" bIns="45693"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3382726364"/>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7"/>
            <a:ext cx="7772400" cy="1362075"/>
          </a:xfrm>
          <a:prstGeom prst="rect">
            <a:avLst/>
          </a:prstGeom>
        </p:spPr>
        <p:txBody>
          <a:bodyPr lIns="91387" tIns="45693" rIns="91387" bIns="45693" anchor="t"/>
          <a:lstStyle>
            <a:lvl1pPr algn="l">
              <a:lnSpc>
                <a:spcPts val="3800"/>
              </a:lnSpc>
              <a:defRPr sz="3600" b="1" cap="all" baseline="0">
                <a:solidFill>
                  <a:schemeClr val="tx1"/>
                </a:solidFill>
                <a:effectLst/>
              </a:defRPr>
            </a:lvl1pPr>
          </a:lstStyle>
          <a:p>
            <a:r>
              <a:rPr lang="en-US" dirty="0"/>
              <a:t>Section Header</a:t>
            </a:r>
            <a:br>
              <a:rPr lang="en-US" dirty="0"/>
            </a:br>
            <a:r>
              <a:rPr lang="en-US" dirty="0"/>
              <a:t>Myriad Pro, bold, shadow, 36pt </a:t>
            </a:r>
          </a:p>
        </p:txBody>
      </p:sp>
      <p:sp>
        <p:nvSpPr>
          <p:cNvPr id="3" name="Text Placeholder 2"/>
          <p:cNvSpPr>
            <a:spLocks noGrp="1"/>
          </p:cNvSpPr>
          <p:nvPr>
            <p:ph type="body" idx="1" hasCustomPrompt="1"/>
          </p:nvPr>
        </p:nvSpPr>
        <p:spPr>
          <a:xfrm>
            <a:off x="722313" y="2906713"/>
            <a:ext cx="7772400" cy="1500187"/>
          </a:xfrm>
          <a:prstGeom prst="rect">
            <a:avLst/>
          </a:prstGeom>
        </p:spPr>
        <p:txBody>
          <a:bodyPr lIns="91387" tIns="45693" rIns="91387" bIns="45693" anchor="b"/>
          <a:lstStyle>
            <a:lvl1pPr marL="0" indent="0">
              <a:lnSpc>
                <a:spcPts val="2200"/>
              </a:lnSpc>
              <a:buNone/>
              <a:defRPr sz="2000" baseline="0">
                <a:solidFill>
                  <a:schemeClr val="bg2"/>
                </a:solidFill>
              </a:defRPr>
            </a:lvl1pPr>
            <a:lvl2pPr marL="456933" indent="0">
              <a:buNone/>
              <a:defRPr sz="1800">
                <a:solidFill>
                  <a:schemeClr val="tx1">
                    <a:tint val="75000"/>
                  </a:schemeClr>
                </a:solidFill>
              </a:defRPr>
            </a:lvl2pPr>
            <a:lvl3pPr marL="913865" indent="0">
              <a:buNone/>
              <a:defRPr sz="1600">
                <a:solidFill>
                  <a:schemeClr val="tx1">
                    <a:tint val="75000"/>
                  </a:schemeClr>
                </a:solidFill>
              </a:defRPr>
            </a:lvl3pPr>
            <a:lvl4pPr marL="1370799" indent="0">
              <a:buNone/>
              <a:defRPr sz="1400">
                <a:solidFill>
                  <a:schemeClr val="tx1">
                    <a:tint val="75000"/>
                  </a:schemeClr>
                </a:solidFill>
              </a:defRPr>
            </a:lvl4pPr>
            <a:lvl5pPr marL="1827731" indent="0">
              <a:buNone/>
              <a:defRPr sz="1400">
                <a:solidFill>
                  <a:schemeClr val="tx1">
                    <a:tint val="75000"/>
                  </a:schemeClr>
                </a:solidFill>
              </a:defRPr>
            </a:lvl5pPr>
            <a:lvl6pPr marL="2284665" indent="0">
              <a:buNone/>
              <a:defRPr sz="1400">
                <a:solidFill>
                  <a:schemeClr val="tx1">
                    <a:tint val="75000"/>
                  </a:schemeClr>
                </a:solidFill>
              </a:defRPr>
            </a:lvl6pPr>
            <a:lvl7pPr marL="2741596" indent="0">
              <a:buNone/>
              <a:defRPr sz="1400">
                <a:solidFill>
                  <a:schemeClr val="tx1">
                    <a:tint val="75000"/>
                  </a:schemeClr>
                </a:solidFill>
              </a:defRPr>
            </a:lvl7pPr>
            <a:lvl8pPr marL="3198530" indent="0">
              <a:buNone/>
              <a:defRPr sz="1400">
                <a:solidFill>
                  <a:schemeClr val="tx1">
                    <a:tint val="75000"/>
                  </a:schemeClr>
                </a:solidFill>
              </a:defRPr>
            </a:lvl8pPr>
            <a:lvl9pPr marL="3655460" indent="0">
              <a:buNone/>
              <a:defRPr sz="1400">
                <a:solidFill>
                  <a:schemeClr val="tx1">
                    <a:tint val="75000"/>
                  </a:schemeClr>
                </a:solidFill>
              </a:defRPr>
            </a:lvl9pPr>
          </a:lstStyle>
          <a:p>
            <a:pPr lvl="0"/>
            <a:r>
              <a:rPr lang="en-US" dirty="0"/>
              <a:t>Subhead – Myriad Pro, 20pt</a:t>
            </a:r>
          </a:p>
        </p:txBody>
      </p:sp>
    </p:spTree>
    <p:extLst>
      <p:ext uri="{BB962C8B-B14F-4D97-AF65-F5344CB8AC3E}">
        <p14:creationId xmlns:p14="http://schemas.microsoft.com/office/powerpoint/2010/main" val="317377739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5" y="273050"/>
            <a:ext cx="3008313" cy="1162050"/>
          </a:xfrm>
          <a:prstGeom prst="rect">
            <a:avLst/>
          </a:prstGeom>
        </p:spPr>
        <p:txBody>
          <a:bodyPr lIns="91387" tIns="45693" rIns="91387" bIns="45693" anchor="b"/>
          <a:lstStyle>
            <a:lvl1pPr algn="l">
              <a:defRPr sz="2000" b="1" baseline="0">
                <a:solidFill>
                  <a:schemeClr val="tx1"/>
                </a:solidFill>
                <a:effectLst/>
              </a:defRPr>
            </a:lvl1pPr>
          </a:lstStyle>
          <a:p>
            <a:r>
              <a:rPr lang="en-US" dirty="0"/>
              <a:t>Header – Myriad Pro, bold, shadow, 20pt</a:t>
            </a:r>
          </a:p>
        </p:txBody>
      </p:sp>
      <p:sp>
        <p:nvSpPr>
          <p:cNvPr id="3" name="Content Placeholder 2"/>
          <p:cNvSpPr>
            <a:spLocks noGrp="1"/>
          </p:cNvSpPr>
          <p:nvPr>
            <p:ph idx="1" hasCustomPrompt="1"/>
          </p:nvPr>
        </p:nvSpPr>
        <p:spPr>
          <a:xfrm>
            <a:off x="3575050" y="273051"/>
            <a:ext cx="5111750" cy="5518150"/>
          </a:xfrm>
          <a:prstGeom prst="rect">
            <a:avLst/>
          </a:prstGeom>
        </p:spPr>
        <p:txBody>
          <a:bodyPr lIns="91387" tIns="45693" rIns="91387" bIns="45693"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4" name="Text Placeholder 3"/>
          <p:cNvSpPr>
            <a:spLocks noGrp="1"/>
          </p:cNvSpPr>
          <p:nvPr>
            <p:ph type="body" sz="half" idx="2" hasCustomPrompt="1"/>
          </p:nvPr>
        </p:nvSpPr>
        <p:spPr>
          <a:xfrm>
            <a:off x="457205" y="1435103"/>
            <a:ext cx="3008313" cy="4356099"/>
          </a:xfrm>
          <a:prstGeom prst="rect">
            <a:avLst/>
          </a:prstGeom>
        </p:spPr>
        <p:txBody>
          <a:bodyPr lIns="91387" tIns="45693" rIns="91387" bIns="45693"/>
          <a:lstStyle>
            <a:lvl1pPr marL="0" indent="0">
              <a:buNone/>
              <a:defRPr sz="1400" baseline="0">
                <a:solidFill>
                  <a:schemeClr val="bg2"/>
                </a:solidFill>
              </a:defRPr>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dirty="0"/>
              <a:t>Paragraph of type</a:t>
            </a:r>
          </a:p>
          <a:p>
            <a:pPr lvl="0"/>
            <a:r>
              <a:rPr lang="en-US" dirty="0"/>
              <a:t>Myriad Pro, 14pt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lIns="91387" tIns="45693" rIns="91387" bIns="45693"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382690276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lIns="91387" tIns="45693" rIns="91387" bIns="45693" anchor="b"/>
          <a:lstStyle>
            <a:lvl1pPr algn="l">
              <a:defRPr sz="2000" b="1" baseline="0">
                <a:solidFill>
                  <a:schemeClr val="tx1"/>
                </a:solidFill>
                <a:effectLst/>
              </a:defRPr>
            </a:lvl1pPr>
          </a:lstStyle>
          <a:p>
            <a:r>
              <a:rPr lang="en-US" dirty="0"/>
              <a:t>Photo Title – Myriad Pro, Bold, Shadow, 20pt</a:t>
            </a:r>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lIns="91387" tIns="45693" rIns="91387" bIns="45693"/>
          <a:lstStyle>
            <a:lvl1pPr marL="0" indent="0">
              <a:buNone/>
              <a:defRPr sz="3200">
                <a:solidFill>
                  <a:schemeClr val="tx1"/>
                </a:solidFill>
                <a:effectLst/>
              </a:defRPr>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lIns="91387" tIns="45693" rIns="91387" bIns="45693"/>
          <a:lstStyle>
            <a:lvl1pPr marL="0" indent="0">
              <a:buNone/>
              <a:defRPr sz="1400" baseline="0">
                <a:solidFill>
                  <a:schemeClr val="bg2"/>
                </a:solidFill>
              </a:defRPr>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dirty="0"/>
              <a:t>Caption or credits for photo – Myriad Pro, 14pt</a:t>
            </a:r>
          </a:p>
        </p:txBody>
      </p:sp>
    </p:spTree>
    <p:extLst>
      <p:ext uri="{BB962C8B-B14F-4D97-AF65-F5344CB8AC3E}">
        <p14:creationId xmlns:p14="http://schemas.microsoft.com/office/powerpoint/2010/main" val="139188831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1981200"/>
            <a:ext cx="6400800" cy="2057400"/>
          </a:xfrm>
          <a:prstGeom prst="rect">
            <a:avLst/>
          </a:prstGeom>
        </p:spPr>
        <p:txBody>
          <a:bodyPr lIns="91387" tIns="45693" rIns="91387" bIns="45693"/>
          <a:lstStyle>
            <a:lvl1pPr marL="0" indent="0" algn="ctr">
              <a:buNone/>
              <a:defRPr sz="2800" b="1" baseline="0">
                <a:solidFill>
                  <a:schemeClr val="bg2"/>
                </a:solidFill>
                <a:effectLst/>
              </a:defRPr>
            </a:lvl1pPr>
            <a:lvl2pPr marL="456933" indent="0" algn="ctr">
              <a:buNone/>
              <a:defRPr>
                <a:solidFill>
                  <a:schemeClr val="tx1">
                    <a:tint val="75000"/>
                  </a:schemeClr>
                </a:solidFill>
              </a:defRPr>
            </a:lvl2pPr>
            <a:lvl3pPr marL="913865" indent="0" algn="ctr">
              <a:buNone/>
              <a:defRPr>
                <a:solidFill>
                  <a:schemeClr val="tx1">
                    <a:tint val="75000"/>
                  </a:schemeClr>
                </a:solidFill>
              </a:defRPr>
            </a:lvl3pPr>
            <a:lvl4pPr marL="1370799" indent="0" algn="ctr">
              <a:buNone/>
              <a:defRPr>
                <a:solidFill>
                  <a:schemeClr val="tx1">
                    <a:tint val="75000"/>
                  </a:schemeClr>
                </a:solidFill>
              </a:defRPr>
            </a:lvl4pPr>
            <a:lvl5pPr marL="1827731" indent="0" algn="ctr">
              <a:buNone/>
              <a:defRPr>
                <a:solidFill>
                  <a:schemeClr val="tx1">
                    <a:tint val="75000"/>
                  </a:schemeClr>
                </a:solidFill>
              </a:defRPr>
            </a:lvl5pPr>
            <a:lvl6pPr marL="2284665" indent="0" algn="ctr">
              <a:buNone/>
              <a:defRPr>
                <a:solidFill>
                  <a:schemeClr val="tx1">
                    <a:tint val="75000"/>
                  </a:schemeClr>
                </a:solidFill>
              </a:defRPr>
            </a:lvl6pPr>
            <a:lvl7pPr marL="2741596" indent="0" algn="ctr">
              <a:buNone/>
              <a:defRPr>
                <a:solidFill>
                  <a:schemeClr val="tx1">
                    <a:tint val="75000"/>
                  </a:schemeClr>
                </a:solidFill>
              </a:defRPr>
            </a:lvl7pPr>
            <a:lvl8pPr marL="3198530" indent="0" algn="ctr">
              <a:buNone/>
              <a:defRPr>
                <a:solidFill>
                  <a:schemeClr val="tx1">
                    <a:tint val="75000"/>
                  </a:schemeClr>
                </a:solidFill>
              </a:defRPr>
            </a:lvl8pPr>
            <a:lvl9pPr marL="3655460" indent="0" algn="ctr">
              <a:buNone/>
              <a:defRPr>
                <a:solidFill>
                  <a:schemeClr val="tx1">
                    <a:tint val="75000"/>
                  </a:schemeClr>
                </a:solidFill>
              </a:defRPr>
            </a:lvl9pPr>
          </a:lstStyle>
          <a:p>
            <a:r>
              <a:rPr lang="en-US" dirty="0"/>
              <a:t>Closing– Myriad Pro, Bold, 28pt</a:t>
            </a:r>
          </a:p>
        </p:txBody>
      </p:sp>
      <p:sp>
        <p:nvSpPr>
          <p:cNvPr id="9" name="Rectangle 8"/>
          <p:cNvSpPr/>
          <p:nvPr/>
        </p:nvSpPr>
        <p:spPr>
          <a:xfrm>
            <a:off x="1371600" y="4343402"/>
            <a:ext cx="6400800" cy="492388"/>
          </a:xfrm>
          <a:prstGeom prst="rect">
            <a:avLst/>
          </a:prstGeom>
        </p:spPr>
        <p:txBody>
          <a:bodyPr wrap="square" lIns="91387" tIns="45693" rIns="91387" bIns="45693">
            <a:spAutoFit/>
          </a:bodyPr>
          <a:lstStyle/>
          <a:p>
            <a:pPr eaLnBrk="0" hangingPunct="0"/>
            <a:r>
              <a:rPr lang="en-US" sz="1300" b="1" dirty="0">
                <a:solidFill>
                  <a:srgbClr val="FFFFFF"/>
                </a:solidFill>
              </a:rPr>
              <a:t>For more information please contact Centers for Disease Control and Prevention</a:t>
            </a:r>
          </a:p>
        </p:txBody>
      </p:sp>
      <p:sp>
        <p:nvSpPr>
          <p:cNvPr id="11" name="Rectangle 10"/>
          <p:cNvSpPr/>
          <p:nvPr/>
        </p:nvSpPr>
        <p:spPr>
          <a:xfrm>
            <a:off x="1371600" y="4706039"/>
            <a:ext cx="5943600" cy="646276"/>
          </a:xfrm>
          <a:prstGeom prst="rect">
            <a:avLst/>
          </a:prstGeom>
        </p:spPr>
        <p:txBody>
          <a:bodyPr wrap="square" lIns="91387" tIns="45693" rIns="91387" bIns="45693">
            <a:spAutoFit/>
          </a:bodyPr>
          <a:lstStyle/>
          <a:p>
            <a:pPr eaLnBrk="0" hangingPunct="0"/>
            <a:r>
              <a:rPr lang="en-US" sz="1200" b="1" dirty="0">
                <a:solidFill>
                  <a:srgbClr val="FFFFFF"/>
                </a:solidFill>
              </a:rPr>
              <a:t>1600 Clifton Road NE, Atlanta, GA 30333</a:t>
            </a:r>
          </a:p>
          <a:p>
            <a:pPr eaLnBrk="0" hangingPunct="0"/>
            <a:r>
              <a:rPr lang="en-US" sz="1200" b="1" dirty="0">
                <a:solidFill>
                  <a:srgbClr val="FFFFFF"/>
                </a:solidFill>
              </a:rPr>
              <a:t>Telephone, 1-800-CDC-INFO (232-4636)/TTY: 1-888-232-6348</a:t>
            </a:r>
          </a:p>
          <a:p>
            <a:pPr eaLnBrk="0" hangingPunct="0"/>
            <a:r>
              <a:rPr lang="en-US" sz="1200" b="1" dirty="0">
                <a:solidFill>
                  <a:srgbClr val="FFFFFF"/>
                </a:solidFill>
              </a:rPr>
              <a:t>E-mail: cdcinfo@cdc.gov 	Web: www.cdc.gov</a:t>
            </a:r>
          </a:p>
        </p:txBody>
      </p:sp>
      <p:sp>
        <p:nvSpPr>
          <p:cNvPr id="10" name="Text Placeholder 5"/>
          <p:cNvSpPr>
            <a:spLocks noGrp="1"/>
          </p:cNvSpPr>
          <p:nvPr>
            <p:ph type="body" sz="quarter" idx="11" hasCustomPrompt="1"/>
          </p:nvPr>
        </p:nvSpPr>
        <p:spPr>
          <a:xfrm>
            <a:off x="2286000" y="6272784"/>
            <a:ext cx="5105400" cy="182880"/>
          </a:xfrm>
          <a:prstGeom prst="rect">
            <a:avLst/>
          </a:prstGeom>
        </p:spPr>
        <p:txBody>
          <a:bodyPr lIns="91387" tIns="45693" rIns="91387" bIns="45693"/>
          <a:lstStyle>
            <a:lvl1pPr>
              <a:buNone/>
              <a:defRPr sz="1000" baseline="0">
                <a:solidFill>
                  <a:schemeClr val="bg2"/>
                </a:solidFill>
              </a:defRPr>
            </a:lvl1pPr>
          </a:lstStyle>
          <a:p>
            <a:r>
              <a:rPr lang="en-US" dirty="0"/>
              <a:t>Place Descriptor Here</a:t>
            </a:r>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lIns="91387" tIns="45693" rIns="91387" bIns="45693"/>
          <a:lstStyle>
            <a:lvl1pPr>
              <a:buNone/>
              <a:defRPr sz="1000" baseline="0">
                <a:solidFill>
                  <a:schemeClr val="bg2"/>
                </a:solidFill>
              </a:defRPr>
            </a:lvl1pPr>
          </a:lstStyle>
          <a:p>
            <a:r>
              <a:rPr lang="en-US" dirty="0"/>
              <a:t>Place Descriptor Here</a:t>
            </a:r>
          </a:p>
        </p:txBody>
      </p:sp>
      <p:sp>
        <p:nvSpPr>
          <p:cNvPr id="7" name="Rectangle 6"/>
          <p:cNvSpPr/>
          <p:nvPr/>
        </p:nvSpPr>
        <p:spPr>
          <a:xfrm>
            <a:off x="1371600" y="5421873"/>
            <a:ext cx="5943600" cy="369287"/>
          </a:xfrm>
          <a:prstGeom prst="rect">
            <a:avLst/>
          </a:prstGeom>
        </p:spPr>
        <p:txBody>
          <a:bodyPr wrap="square" lIns="91387" tIns="45693" rIns="91387" bIns="45693">
            <a:spAutoFit/>
          </a:bodyPr>
          <a:lstStyle/>
          <a:p>
            <a:pPr eaLnBrk="0" hangingPunct="0"/>
            <a:r>
              <a:rPr lang="en-US" sz="900" b="1" dirty="0">
                <a:solidFill>
                  <a:srgbClr val="FFFFFF"/>
                </a:solidFill>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308304123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351750F-ADBE-47B7-A035-CB097F8DCA24}" type="datetime1">
              <a:rPr lang="en-US" smtClean="0">
                <a:solidFill>
                  <a:prstClr val="black">
                    <a:tint val="75000"/>
                  </a:prstClr>
                </a:solidFill>
              </a:rPr>
              <a:t>8/27/2019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9B12B9F-16A6-4AAF-95EF-5DA37D5EF978}" type="slidenum">
              <a:rPr lang="en-US" altLang="en-US"/>
              <a:pPr/>
              <a:t>‹#›</a:t>
            </a:fld>
            <a:endParaRPr lang="en-US" altLang="en-US" dirty="0"/>
          </a:p>
        </p:txBody>
      </p:sp>
    </p:spTree>
    <p:extLst>
      <p:ext uri="{BB962C8B-B14F-4D97-AF65-F5344CB8AC3E}">
        <p14:creationId xmlns:p14="http://schemas.microsoft.com/office/powerpoint/2010/main" val="9438610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E16FF10-3BE9-4ECB-AAF3-0B0F2893BCF6}" type="datetime1">
              <a:rPr lang="en-US" smtClean="0">
                <a:solidFill>
                  <a:prstClr val="black">
                    <a:tint val="75000"/>
                  </a:prstClr>
                </a:solidFill>
              </a:rPr>
              <a:t>8/27/2019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5E8B02B-A49B-4B01-A736-F9A453190C69}" type="slidenum">
              <a:rPr lang="en-US" altLang="en-US"/>
              <a:pPr/>
              <a:t>‹#›</a:t>
            </a:fld>
            <a:endParaRPr lang="en-US" altLang="en-US" dirty="0"/>
          </a:p>
        </p:txBody>
      </p:sp>
    </p:spTree>
    <p:extLst>
      <p:ext uri="{BB962C8B-B14F-4D97-AF65-F5344CB8AC3E}">
        <p14:creationId xmlns:p14="http://schemas.microsoft.com/office/powerpoint/2010/main" val="15014216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51B23511-F4B6-41BB-AB0B-475A62E6A62C}" type="datetime1">
              <a:rPr lang="en-US" smtClean="0">
                <a:solidFill>
                  <a:prstClr val="black">
                    <a:tint val="75000"/>
                  </a:prstClr>
                </a:solidFill>
              </a:rPr>
              <a:t>8/27/2019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4FE20D4-4E11-4BC2-9746-EAEA80443E34}" type="slidenum">
              <a:rPr lang="en-US" altLang="en-US"/>
              <a:pPr/>
              <a:t>‹#›</a:t>
            </a:fld>
            <a:endParaRPr lang="en-US" altLang="en-US" dirty="0"/>
          </a:p>
        </p:txBody>
      </p:sp>
    </p:spTree>
    <p:extLst>
      <p:ext uri="{BB962C8B-B14F-4D97-AF65-F5344CB8AC3E}">
        <p14:creationId xmlns:p14="http://schemas.microsoft.com/office/powerpoint/2010/main" val="29539818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85B982E-A5A9-4EC0-877B-AF24E7DAB512}" type="datetime1">
              <a:rPr lang="en-US" smtClean="0">
                <a:solidFill>
                  <a:prstClr val="black">
                    <a:tint val="75000"/>
                  </a:prstClr>
                </a:solidFill>
              </a:rPr>
              <a:t>8/27/2019</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F134710-8FDF-40D0-A45D-F1738FC7C85A}" type="slidenum">
              <a:rPr lang="en-US" altLang="en-US"/>
              <a:pPr/>
              <a:t>‹#›</a:t>
            </a:fld>
            <a:endParaRPr lang="en-US" altLang="en-US" dirty="0"/>
          </a:p>
        </p:txBody>
      </p:sp>
    </p:spTree>
    <p:extLst>
      <p:ext uri="{BB962C8B-B14F-4D97-AF65-F5344CB8AC3E}">
        <p14:creationId xmlns:p14="http://schemas.microsoft.com/office/powerpoint/2010/main" val="8174418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2A847CE-35EF-494D-B492-9F6D2020A2B6}" type="datetime1">
              <a:rPr lang="en-US" smtClean="0">
                <a:solidFill>
                  <a:prstClr val="black">
                    <a:tint val="75000"/>
                  </a:prstClr>
                </a:solidFill>
              </a:rPr>
              <a:t>8/27/2019</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56D2C37C-A1E8-41A5-94F4-BC98DBA6D2CD}" type="slidenum">
              <a:rPr lang="en-US" altLang="en-US"/>
              <a:pPr/>
              <a:t>‹#›</a:t>
            </a:fld>
            <a:endParaRPr lang="en-US" altLang="en-US" dirty="0"/>
          </a:p>
        </p:txBody>
      </p:sp>
    </p:spTree>
    <p:extLst>
      <p:ext uri="{BB962C8B-B14F-4D97-AF65-F5344CB8AC3E}">
        <p14:creationId xmlns:p14="http://schemas.microsoft.com/office/powerpoint/2010/main" val="2941648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DFCE2806-711F-4690-9669-F685CA60B7D6}" type="datetime1">
              <a:rPr lang="en-US" smtClean="0"/>
              <a:t>8/27/2019</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BCAD788D-9986-4464-ACA9-9F8E4619CF8A}" type="slidenum">
              <a:rPr lang="en-US" smtClean="0"/>
              <a:t>‹#›</a:t>
            </a:fld>
            <a:endParaRPr lang="en-US"/>
          </a:p>
        </p:txBody>
      </p:sp>
    </p:spTree>
    <p:extLst>
      <p:ext uri="{BB962C8B-B14F-4D97-AF65-F5344CB8AC3E}">
        <p14:creationId xmlns:p14="http://schemas.microsoft.com/office/powerpoint/2010/main" val="31069178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BF89F6B-8835-4C78-A45B-1CE428C848D0}" type="datetime1">
              <a:rPr lang="en-US" smtClean="0">
                <a:solidFill>
                  <a:prstClr val="black">
                    <a:tint val="75000"/>
                  </a:prstClr>
                </a:solidFill>
              </a:rPr>
              <a:t>8/27/2019</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197400D4-95F2-4F60-85F9-6ABF84B610EB}" type="slidenum">
              <a:rPr lang="en-US" altLang="en-US"/>
              <a:pPr/>
              <a:t>‹#›</a:t>
            </a:fld>
            <a:endParaRPr lang="en-US" altLang="en-US" dirty="0"/>
          </a:p>
        </p:txBody>
      </p:sp>
    </p:spTree>
    <p:extLst>
      <p:ext uri="{BB962C8B-B14F-4D97-AF65-F5344CB8AC3E}">
        <p14:creationId xmlns:p14="http://schemas.microsoft.com/office/powerpoint/2010/main" val="29390421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180975" y="6492877"/>
            <a:ext cx="2133600" cy="365125"/>
          </a:xfrm>
        </p:spPr>
        <p:txBody>
          <a:bodyPr/>
          <a:lstStyle>
            <a:lvl1pPr algn="l">
              <a:defRPr>
                <a:solidFill>
                  <a:schemeClr val="bg1"/>
                </a:solidFill>
              </a:defRPr>
            </a:lvl1pPr>
          </a:lstStyle>
          <a:p>
            <a:fld id="{1867F81F-8D7E-440C-8909-FC1F9F4AA756}"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33165553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3CD885ED-983E-499F-B32C-09230602360F}" type="datetime1">
              <a:rPr lang="en-US" smtClean="0">
                <a:solidFill>
                  <a:prstClr val="black">
                    <a:tint val="75000"/>
                  </a:prstClr>
                </a:solidFill>
              </a:rPr>
              <a:t>8/27/2019</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239991A-6155-474A-8E34-F3316DA301A0}" type="slidenum">
              <a:rPr lang="en-US" altLang="en-US"/>
              <a:pPr/>
              <a:t>‹#›</a:t>
            </a:fld>
            <a:endParaRPr lang="en-US" altLang="en-US" dirty="0"/>
          </a:p>
        </p:txBody>
      </p:sp>
    </p:spTree>
    <p:extLst>
      <p:ext uri="{BB962C8B-B14F-4D97-AF65-F5344CB8AC3E}">
        <p14:creationId xmlns:p14="http://schemas.microsoft.com/office/powerpoint/2010/main" val="14801437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8D4344AC-4C9E-45B2-8885-C34EA453CE95}" type="datetime1">
              <a:rPr lang="en-US" smtClean="0">
                <a:solidFill>
                  <a:prstClr val="black">
                    <a:tint val="75000"/>
                  </a:prstClr>
                </a:solidFill>
              </a:rPr>
              <a:t>8/27/2019</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1499433-999F-4E32-A3FA-476452D5BCC5}" type="slidenum">
              <a:rPr lang="en-US" altLang="en-US"/>
              <a:pPr/>
              <a:t>‹#›</a:t>
            </a:fld>
            <a:endParaRPr lang="en-US" altLang="en-US" dirty="0"/>
          </a:p>
        </p:txBody>
      </p:sp>
    </p:spTree>
    <p:extLst>
      <p:ext uri="{BB962C8B-B14F-4D97-AF65-F5344CB8AC3E}">
        <p14:creationId xmlns:p14="http://schemas.microsoft.com/office/powerpoint/2010/main" val="11549391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99703FF-E6E5-4951-9B4F-E3DBA524A2EB}" type="datetime1">
              <a:rPr lang="en-US" smtClean="0">
                <a:solidFill>
                  <a:prstClr val="black">
                    <a:tint val="75000"/>
                  </a:prstClr>
                </a:solidFill>
              </a:rPr>
              <a:t>8/27/2019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62FB97D-D743-43E9-90D5-A38D2B044A3B}" type="slidenum">
              <a:rPr lang="en-US" altLang="en-US"/>
              <a:pPr/>
              <a:t>‹#›</a:t>
            </a:fld>
            <a:endParaRPr lang="en-US" altLang="en-US" dirty="0"/>
          </a:p>
        </p:txBody>
      </p:sp>
    </p:spTree>
    <p:extLst>
      <p:ext uri="{BB962C8B-B14F-4D97-AF65-F5344CB8AC3E}">
        <p14:creationId xmlns:p14="http://schemas.microsoft.com/office/powerpoint/2010/main" val="33325098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AE38A47-B744-4CD7-B86C-40226D77A8E3}" type="datetime1">
              <a:rPr lang="en-US" smtClean="0">
                <a:solidFill>
                  <a:prstClr val="black">
                    <a:tint val="75000"/>
                  </a:prstClr>
                </a:solidFill>
              </a:rPr>
              <a:t>8/27/2019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63EEF5E-928D-4085-9052-5E34697AFFDA}" type="slidenum">
              <a:rPr lang="en-US" altLang="en-US"/>
              <a:pPr/>
              <a:t>‹#›</a:t>
            </a:fld>
            <a:endParaRPr lang="en-US" altLang="en-US" dirty="0"/>
          </a:p>
        </p:txBody>
      </p:sp>
    </p:spTree>
    <p:extLst>
      <p:ext uri="{BB962C8B-B14F-4D97-AF65-F5344CB8AC3E}">
        <p14:creationId xmlns:p14="http://schemas.microsoft.com/office/powerpoint/2010/main" val="31382911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3700" y="749300"/>
            <a:ext cx="6572250" cy="958850"/>
          </a:xfrm>
        </p:spPr>
        <p:txBody>
          <a:bodyPr>
            <a:normAutofit/>
          </a:bodyPr>
          <a:lstStyle>
            <a:lvl1pPr algn="l">
              <a:defRPr sz="2400" b="1" i="0">
                <a:solidFill>
                  <a:schemeClr val="tx1"/>
                </a:solidFill>
                <a:latin typeface="+mj-lt"/>
                <a:cs typeface="Helvetica"/>
              </a:defRPr>
            </a:lvl1pPr>
          </a:lstStyle>
          <a:p>
            <a:r>
              <a:rPr lang="en-US"/>
              <a:t>Click to edit Master title style</a:t>
            </a:r>
            <a:endParaRPr lang="en-US" dirty="0"/>
          </a:p>
        </p:txBody>
      </p:sp>
      <p:sp>
        <p:nvSpPr>
          <p:cNvPr id="3" name="Subtitle 2"/>
          <p:cNvSpPr>
            <a:spLocks noGrp="1"/>
          </p:cNvSpPr>
          <p:nvPr>
            <p:ph type="subTitle" idx="1"/>
          </p:nvPr>
        </p:nvSpPr>
        <p:spPr>
          <a:xfrm>
            <a:off x="393700" y="1727201"/>
            <a:ext cx="6153150" cy="723899"/>
          </a:xfrm>
        </p:spPr>
        <p:txBody>
          <a:bodyPr lIns="91440" anchor="ctr" anchorCtr="0">
            <a:normAutofit/>
          </a:bodyPr>
          <a:lstStyle>
            <a:lvl1pPr marL="0" indent="0" algn="l">
              <a:buNone/>
              <a:defRPr sz="1800" b="0" i="0">
                <a:solidFill>
                  <a:schemeClr val="bg2"/>
                </a:solidFill>
                <a:latin typeface="+mn-lt"/>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Text Placeholder 5"/>
          <p:cNvSpPr>
            <a:spLocks noGrp="1"/>
          </p:cNvSpPr>
          <p:nvPr>
            <p:ph type="body" sz="quarter" idx="10" hasCustomPrompt="1"/>
          </p:nvPr>
        </p:nvSpPr>
        <p:spPr>
          <a:xfrm>
            <a:off x="393700" y="3060700"/>
            <a:ext cx="3276600" cy="1041400"/>
          </a:xfrm>
        </p:spPr>
        <p:txBody>
          <a:bodyPr>
            <a:normAutofit/>
          </a:bodyPr>
          <a:lstStyle>
            <a:lvl1pPr>
              <a:defRPr sz="1100" baseline="0">
                <a:solidFill>
                  <a:schemeClr val="tx1"/>
                </a:solidFill>
              </a:defRPr>
            </a:lvl1pPr>
          </a:lstStyle>
          <a:p>
            <a:pPr lvl="0"/>
            <a:r>
              <a:rPr lang="en-US" dirty="0"/>
              <a:t>Click to edit Presenter Information</a:t>
            </a:r>
          </a:p>
        </p:txBody>
      </p:sp>
    </p:spTree>
    <p:extLst>
      <p:ext uri="{BB962C8B-B14F-4D97-AF65-F5344CB8AC3E}">
        <p14:creationId xmlns:p14="http://schemas.microsoft.com/office/powerpoint/2010/main" val="20463109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 y="0"/>
            <a:ext cx="9158288" cy="1423988"/>
          </a:xfrm>
          <a:prstGeom prst="rect">
            <a:avLst/>
          </a:prstGeom>
          <a:solidFill>
            <a:srgbClr val="006699"/>
          </a:solidFill>
          <a:ln>
            <a:noFill/>
          </a:ln>
          <a:effectLst/>
        </p:spPr>
        <p:txBody>
          <a:bodyPr wrap="none" anchor="ct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50000"/>
              </a:spcBef>
              <a:spcAft>
                <a:spcPct val="0"/>
              </a:spcAft>
              <a:defRPr sz="1200">
                <a:solidFill>
                  <a:schemeClr val="tx1"/>
                </a:solidFill>
                <a:latin typeface="Arial" charset="0"/>
                <a:cs typeface="Arial" charset="0"/>
              </a:defRPr>
            </a:lvl6pPr>
            <a:lvl7pPr marL="2971800" indent="-228600" eaLnBrk="0" fontAlgn="base" hangingPunct="0">
              <a:spcBef>
                <a:spcPct val="50000"/>
              </a:spcBef>
              <a:spcAft>
                <a:spcPct val="0"/>
              </a:spcAft>
              <a:defRPr sz="1200">
                <a:solidFill>
                  <a:schemeClr val="tx1"/>
                </a:solidFill>
                <a:latin typeface="Arial" charset="0"/>
                <a:cs typeface="Arial" charset="0"/>
              </a:defRPr>
            </a:lvl7pPr>
            <a:lvl8pPr marL="3429000" indent="-228600" eaLnBrk="0" fontAlgn="base" hangingPunct="0">
              <a:spcBef>
                <a:spcPct val="50000"/>
              </a:spcBef>
              <a:spcAft>
                <a:spcPct val="0"/>
              </a:spcAft>
              <a:defRPr sz="1200">
                <a:solidFill>
                  <a:schemeClr val="tx1"/>
                </a:solidFill>
                <a:latin typeface="Arial" charset="0"/>
                <a:cs typeface="Arial" charset="0"/>
              </a:defRPr>
            </a:lvl8pPr>
            <a:lvl9pPr marL="3886200" indent="-228600" eaLnBrk="0" fontAlgn="base" hangingPunct="0">
              <a:spcBef>
                <a:spcPct val="50000"/>
              </a:spcBef>
              <a:spcAft>
                <a:spcPct val="0"/>
              </a:spcAft>
              <a:defRPr sz="1200">
                <a:solidFill>
                  <a:schemeClr val="tx1"/>
                </a:solidFill>
                <a:latin typeface="Arial" charset="0"/>
                <a:cs typeface="Arial" charset="0"/>
              </a:defRPr>
            </a:lvl9pPr>
          </a:lstStyle>
          <a:p>
            <a:pPr eaLnBrk="1" fontAlgn="base" hangingPunct="1">
              <a:spcBef>
                <a:spcPct val="50000"/>
              </a:spcBef>
              <a:spcAft>
                <a:spcPct val="0"/>
              </a:spcAft>
              <a:defRPr/>
            </a:pPr>
            <a:endParaRPr lang="en-US" altLang="en-US" sz="1200">
              <a:solidFill>
                <a:srgbClr val="000000"/>
              </a:solidFill>
            </a:endParaRPr>
          </a:p>
        </p:txBody>
      </p:sp>
      <p:pic>
        <p:nvPicPr>
          <p:cNvPr id="5" name="Picture 8" descr="banner"/>
          <p:cNvPicPr>
            <a:picLocks noChangeAspect="1" noChangeArrowheads="1"/>
          </p:cNvPicPr>
          <p:nvPr/>
        </p:nvPicPr>
        <p:blipFill>
          <a:blip r:embed="rId2"/>
          <a:srcRect/>
          <a:stretch>
            <a:fillRect/>
          </a:stretch>
        </p:blipFill>
        <p:spPr bwMode="auto">
          <a:xfrm>
            <a:off x="-4762" y="387350"/>
            <a:ext cx="9163051" cy="776288"/>
          </a:xfrm>
          <a:prstGeom prst="rect">
            <a:avLst/>
          </a:prstGeom>
          <a:noFill/>
          <a:ln w="9525">
            <a:noFill/>
            <a:miter lim="800000"/>
            <a:headEnd/>
            <a:tailEnd/>
          </a:ln>
        </p:spPr>
      </p:pic>
      <p:sp>
        <p:nvSpPr>
          <p:cNvPr id="113667" name="Rectangle 3"/>
          <p:cNvSpPr>
            <a:spLocks noGrp="1" noChangeArrowheads="1"/>
          </p:cNvSpPr>
          <p:nvPr>
            <p:ph type="ctrTitle"/>
          </p:nvPr>
        </p:nvSpPr>
        <p:spPr>
          <a:xfrm>
            <a:off x="685800" y="2130427"/>
            <a:ext cx="7772400" cy="1470025"/>
          </a:xfrm>
        </p:spPr>
        <p:txBody>
          <a:bodyPr/>
          <a:lstStyle>
            <a:lvl1pPr>
              <a:defRPr/>
            </a:lvl1pPr>
          </a:lstStyle>
          <a:p>
            <a:pPr lvl="0"/>
            <a:r>
              <a:rPr lang="en-US" altLang="en-US" noProof="0"/>
              <a:t>Click to edit Master title style</a:t>
            </a:r>
          </a:p>
        </p:txBody>
      </p:sp>
      <p:sp>
        <p:nvSpPr>
          <p:cNvPr id="113668"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en-US" noProof="0"/>
              <a:t>Click to edit Master subtitle style</a:t>
            </a:r>
          </a:p>
        </p:txBody>
      </p:sp>
      <p:sp>
        <p:nvSpPr>
          <p:cNvPr id="6" name="Date Placeholder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11317A25-5ED3-4A96-A712-5E6910D21C06}" type="datetime1">
              <a:rPr lang="en-US" altLang="en-US" smtClean="0"/>
              <a:t>8/27/2019</a:t>
            </a:fld>
            <a:endParaRPr lang="en-US" altLang="en-US"/>
          </a:p>
        </p:txBody>
      </p:sp>
      <p:sp>
        <p:nvSpPr>
          <p:cNvPr id="7" name="Footer Placeholder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z="1400" smtClean="0"/>
            </a:lvl1pPr>
          </a:lstStyle>
          <a:p>
            <a:pPr>
              <a:defRPr/>
            </a:pPr>
            <a:endParaRPr lang="en-US" altLang="en-US"/>
          </a:p>
        </p:txBody>
      </p:sp>
      <p:sp>
        <p:nvSpPr>
          <p:cNvPr id="8" name="Rectangle 7"/>
          <p:cNvSpPr>
            <a:spLocks noGrp="1" noChangeArrowheads="1"/>
          </p:cNvSpPr>
          <p:nvPr>
            <p:ph type="sldNum" sz="quarter" idx="12"/>
          </p:nvPr>
        </p:nvSpPr>
        <p:spPr/>
        <p:txBody>
          <a:bodyPr/>
          <a:lstStyle>
            <a:lvl1pPr fontAlgn="auto">
              <a:spcAft>
                <a:spcPts val="0"/>
              </a:spcAft>
              <a:defRPr/>
            </a:lvl1pPr>
          </a:lstStyle>
          <a:p>
            <a:pPr>
              <a:defRPr/>
            </a:pPr>
            <a:fld id="{1C5D9314-9AAB-49DC-8359-F104ED69D701}" type="slidenum">
              <a:rPr lang="en-US" altLang="en-US"/>
              <a:pPr>
                <a:defRPr/>
              </a:pPr>
              <a:t>‹#›</a:t>
            </a:fld>
            <a:endParaRPr lang="en-US" altLang="en-US"/>
          </a:p>
        </p:txBody>
      </p:sp>
    </p:spTree>
    <p:extLst>
      <p:ext uri="{BB962C8B-B14F-4D97-AF65-F5344CB8AC3E}">
        <p14:creationId xmlns:p14="http://schemas.microsoft.com/office/powerpoint/2010/main" val="357395881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p:cNvSpPr>
            <a:spLocks noGrp="1" noChangeArrowheads="1"/>
          </p:cNvSpPr>
          <p:nvPr>
            <p:ph type="sldNum" sz="quarter" idx="12"/>
          </p:nvPr>
        </p:nvSpPr>
        <p:spPr/>
        <p:txBody>
          <a:bodyPr anchor="b"/>
          <a:lstStyle>
            <a:lvl1pPr fontAlgn="auto">
              <a:spcAft>
                <a:spcPts val="0"/>
              </a:spcAft>
              <a:defRPr sz="1100"/>
            </a:lvl1pPr>
          </a:lstStyle>
          <a:p>
            <a:pPr>
              <a:defRPr/>
            </a:pPr>
            <a:fld id="{F1397245-95E7-4C91-BC23-1BE21ED145DF}" type="slidenum">
              <a:rPr lang="en-US" altLang="en-US" smtClean="0"/>
              <a:pPr>
                <a:defRPr/>
              </a:pPr>
              <a:t>‹#›</a:t>
            </a:fld>
            <a:endParaRPr lang="en-US" altLang="en-US" dirty="0"/>
          </a:p>
        </p:txBody>
      </p:sp>
    </p:spTree>
    <p:extLst>
      <p:ext uri="{BB962C8B-B14F-4D97-AF65-F5344CB8AC3E}">
        <p14:creationId xmlns:p14="http://schemas.microsoft.com/office/powerpoint/2010/main" val="135767925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7D9FB943-130A-4F03-9174-0C7C1710FB80}" type="datetime1">
              <a:rPr lang="en-US" altLang="en-US" smtClean="0"/>
              <a:t>8/27/2019</a:t>
            </a:fld>
            <a:endParaRPr lang="en-US" altLang="en-US"/>
          </a:p>
        </p:txBody>
      </p:sp>
      <p:sp>
        <p:nvSpPr>
          <p:cNvPr id="5"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6" name="Rectangle 7"/>
          <p:cNvSpPr>
            <a:spLocks noGrp="1" noChangeArrowheads="1"/>
          </p:cNvSpPr>
          <p:nvPr>
            <p:ph type="sldNum" sz="quarter" idx="12"/>
          </p:nvPr>
        </p:nvSpPr>
        <p:spPr/>
        <p:txBody>
          <a:bodyPr/>
          <a:lstStyle>
            <a:lvl1pPr fontAlgn="auto">
              <a:spcAft>
                <a:spcPts val="0"/>
              </a:spcAft>
              <a:defRPr/>
            </a:lvl1pPr>
          </a:lstStyle>
          <a:p>
            <a:pPr>
              <a:defRPr/>
            </a:pPr>
            <a:fld id="{CB880707-B284-4C65-A4C2-64D860F05CD9}" type="slidenum">
              <a:rPr lang="en-US" altLang="en-US"/>
              <a:pPr>
                <a:defRPr/>
              </a:pPr>
              <a:t>‹#›</a:t>
            </a:fld>
            <a:endParaRPr lang="en-US" altLang="en-US"/>
          </a:p>
        </p:txBody>
      </p:sp>
    </p:spTree>
    <p:extLst>
      <p:ext uri="{BB962C8B-B14F-4D97-AF65-F5344CB8AC3E}">
        <p14:creationId xmlns:p14="http://schemas.microsoft.com/office/powerpoint/2010/main" val="255657587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762000" y="1600200"/>
            <a:ext cx="7620000" cy="990600"/>
          </a:xfrm>
          <a:prstGeom prst="rect">
            <a:avLst/>
          </a:prstGeom>
        </p:spPr>
        <p:txBody>
          <a:bodyPr/>
          <a:lstStyle>
            <a:lvl1pPr>
              <a:defRPr>
                <a:solidFill>
                  <a:srgbClr val="026CB6"/>
                </a:solidFill>
              </a:defRPr>
            </a:lvl1pPr>
          </a:lstStyle>
          <a:p>
            <a:r>
              <a:rPr lang="en-US"/>
              <a:t>Click to edit Master title style</a:t>
            </a:r>
            <a:endParaRPr lang="en-US" dirty="0"/>
          </a:p>
        </p:txBody>
      </p:sp>
      <p:sp>
        <p:nvSpPr>
          <p:cNvPr id="3" name="ClipArt Placeholder 2"/>
          <p:cNvSpPr>
            <a:spLocks noGrp="1"/>
          </p:cNvSpPr>
          <p:nvPr>
            <p:ph type="clipArt" sz="half" idx="1"/>
          </p:nvPr>
        </p:nvSpPr>
        <p:spPr>
          <a:xfrm>
            <a:off x="685800" y="2667000"/>
            <a:ext cx="3810000" cy="3429000"/>
          </a:xfrm>
          <a:prstGeom prst="rect">
            <a:avLst/>
          </a:prstGeom>
        </p:spPr>
        <p:txBody>
          <a:bodyPr/>
          <a:lstStyle/>
          <a:p>
            <a:pPr lvl="0"/>
            <a:r>
              <a:rPr lang="en-US" noProof="0"/>
              <a:t>Click icon to add online image</a:t>
            </a:r>
            <a:endParaRPr lang="en-US" noProof="0" dirty="0"/>
          </a:p>
        </p:txBody>
      </p:sp>
      <p:sp>
        <p:nvSpPr>
          <p:cNvPr id="4" name="Text Placeholder 3"/>
          <p:cNvSpPr>
            <a:spLocks noGrp="1"/>
          </p:cNvSpPr>
          <p:nvPr>
            <p:ph type="body" sz="half" idx="2"/>
          </p:nvPr>
        </p:nvSpPr>
        <p:spPr>
          <a:xfrm>
            <a:off x="4648200" y="2667000"/>
            <a:ext cx="3810000" cy="3429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a:xfrm>
            <a:off x="685800" y="6248400"/>
            <a:ext cx="1905000" cy="457200"/>
          </a:xfrm>
          <a:prstGeom prst="rect">
            <a:avLst/>
          </a:prstGeom>
        </p:spPr>
        <p:txBody>
          <a:bodyPr/>
          <a:lstStyle>
            <a:lvl1pPr>
              <a:defRPr sz="1200"/>
            </a:lvl1pPr>
          </a:lstStyle>
          <a:p>
            <a:fld id="{6EBD005C-95C3-4C24-BDC2-949780BD1D80}" type="datetime1">
              <a:rPr lang="en-US" smtClean="0"/>
              <a:t>8/27/2019</a:t>
            </a:fld>
            <a:endParaRPr lang="en-US"/>
          </a:p>
        </p:txBody>
      </p:sp>
      <p:sp>
        <p:nvSpPr>
          <p:cNvPr id="7" name="Footer Placeholder 5"/>
          <p:cNvSpPr>
            <a:spLocks noGrp="1"/>
          </p:cNvSpPr>
          <p:nvPr>
            <p:ph type="ftr" sz="quarter" idx="11"/>
          </p:nvPr>
        </p:nvSpPr>
        <p:spPr>
          <a:xfrm>
            <a:off x="1905000" y="6248400"/>
            <a:ext cx="5486400" cy="457200"/>
          </a:xfrm>
          <a:prstGeom prst="rect">
            <a:avLst/>
          </a:prstGeom>
        </p:spPr>
        <p:txBody>
          <a:bodyPr/>
          <a:lstStyle>
            <a:lvl1pPr>
              <a:defRPr sz="1200"/>
            </a:lvl1pPr>
          </a:lstStyle>
          <a:p>
            <a:endParaRPr lang="en-US"/>
          </a:p>
        </p:txBody>
      </p:sp>
      <p:sp>
        <p:nvSpPr>
          <p:cNvPr id="8" name="Slide Number Placeholder 6"/>
          <p:cNvSpPr>
            <a:spLocks noGrp="1"/>
          </p:cNvSpPr>
          <p:nvPr>
            <p:ph type="sldNum" sz="quarter" idx="12"/>
          </p:nvPr>
        </p:nvSpPr>
        <p:spPr/>
        <p:txBody>
          <a:bodyPr/>
          <a:lstStyle>
            <a:lvl1pPr>
              <a:defRPr/>
            </a:lvl1pPr>
          </a:lstStyle>
          <a:p>
            <a:fld id="{BCAD788D-9986-4464-ACA9-9F8E4619CF8A}" type="slidenum">
              <a:rPr lang="en-US" smtClean="0"/>
              <a:t>‹#›</a:t>
            </a:fld>
            <a:endParaRPr lang="en-US"/>
          </a:p>
        </p:txBody>
      </p:sp>
    </p:spTree>
    <p:extLst>
      <p:ext uri="{BB962C8B-B14F-4D97-AF65-F5344CB8AC3E}">
        <p14:creationId xmlns:p14="http://schemas.microsoft.com/office/powerpoint/2010/main" val="2397819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5351" y="1600202"/>
            <a:ext cx="38195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67276" y="1600202"/>
            <a:ext cx="38195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B2B0F4C4-3828-4113-A441-5FB8215935C0}" type="datetime1">
              <a:rPr lang="en-US" altLang="en-US" smtClean="0"/>
              <a:t>8/27/2019</a:t>
            </a:fld>
            <a:endParaRPr lang="en-US" altLang="en-US"/>
          </a:p>
        </p:txBody>
      </p:sp>
      <p:sp>
        <p:nvSpPr>
          <p:cNvPr id="6"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7" name="Rectangle 7"/>
          <p:cNvSpPr>
            <a:spLocks noGrp="1" noChangeArrowheads="1"/>
          </p:cNvSpPr>
          <p:nvPr>
            <p:ph type="sldNum" sz="quarter" idx="12"/>
          </p:nvPr>
        </p:nvSpPr>
        <p:spPr/>
        <p:txBody>
          <a:bodyPr/>
          <a:lstStyle>
            <a:lvl1pPr fontAlgn="auto">
              <a:spcAft>
                <a:spcPts val="0"/>
              </a:spcAft>
              <a:defRPr/>
            </a:lvl1pPr>
          </a:lstStyle>
          <a:p>
            <a:pPr>
              <a:defRPr/>
            </a:pPr>
            <a:fld id="{ED50432A-7F56-4614-B66E-807BE50A60DB}" type="slidenum">
              <a:rPr lang="en-US" altLang="en-US"/>
              <a:pPr>
                <a:defRPr/>
              </a:pPr>
              <a:t>‹#›</a:t>
            </a:fld>
            <a:endParaRPr lang="en-US" altLang="en-US"/>
          </a:p>
        </p:txBody>
      </p:sp>
    </p:spTree>
    <p:extLst>
      <p:ext uri="{BB962C8B-B14F-4D97-AF65-F5344CB8AC3E}">
        <p14:creationId xmlns:p14="http://schemas.microsoft.com/office/powerpoint/2010/main" val="307180971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DFF82BEF-4FC4-4259-9328-CDDEB8194F46}" type="datetime1">
              <a:rPr lang="en-US" altLang="en-US" smtClean="0"/>
              <a:t>8/27/2019</a:t>
            </a:fld>
            <a:endParaRPr lang="en-US" altLang="en-US"/>
          </a:p>
        </p:txBody>
      </p:sp>
      <p:sp>
        <p:nvSpPr>
          <p:cNvPr id="8"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9" name="Rectangle 7"/>
          <p:cNvSpPr>
            <a:spLocks noGrp="1" noChangeArrowheads="1"/>
          </p:cNvSpPr>
          <p:nvPr>
            <p:ph type="sldNum" sz="quarter" idx="12"/>
          </p:nvPr>
        </p:nvSpPr>
        <p:spPr/>
        <p:txBody>
          <a:bodyPr/>
          <a:lstStyle>
            <a:lvl1pPr fontAlgn="auto">
              <a:spcAft>
                <a:spcPts val="0"/>
              </a:spcAft>
              <a:defRPr/>
            </a:lvl1pPr>
          </a:lstStyle>
          <a:p>
            <a:pPr>
              <a:defRPr/>
            </a:pPr>
            <a:fld id="{87AD87CE-6A9E-4678-9E8F-7B47F080317E}" type="slidenum">
              <a:rPr lang="en-US" altLang="en-US"/>
              <a:pPr>
                <a:defRPr/>
              </a:pPr>
              <a:t>‹#›</a:t>
            </a:fld>
            <a:endParaRPr lang="en-US" altLang="en-US"/>
          </a:p>
        </p:txBody>
      </p:sp>
    </p:spTree>
    <p:extLst>
      <p:ext uri="{BB962C8B-B14F-4D97-AF65-F5344CB8AC3E}">
        <p14:creationId xmlns:p14="http://schemas.microsoft.com/office/powerpoint/2010/main" val="29250752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C1CD15DD-CCE5-4ADD-98BA-D3FA33F78A47}" type="datetime1">
              <a:rPr lang="en-US" altLang="en-US" smtClean="0"/>
              <a:t>8/27/2019</a:t>
            </a:fld>
            <a:endParaRPr lang="en-US" altLang="en-US"/>
          </a:p>
        </p:txBody>
      </p:sp>
      <p:sp>
        <p:nvSpPr>
          <p:cNvPr id="4"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5" name="Rectangle 7"/>
          <p:cNvSpPr>
            <a:spLocks noGrp="1" noChangeArrowheads="1"/>
          </p:cNvSpPr>
          <p:nvPr>
            <p:ph type="sldNum" sz="quarter" idx="12"/>
          </p:nvPr>
        </p:nvSpPr>
        <p:spPr/>
        <p:txBody>
          <a:bodyPr/>
          <a:lstStyle>
            <a:lvl1pPr fontAlgn="auto">
              <a:spcAft>
                <a:spcPts val="0"/>
              </a:spcAft>
              <a:defRPr/>
            </a:lvl1pPr>
          </a:lstStyle>
          <a:p>
            <a:pPr>
              <a:defRPr/>
            </a:pPr>
            <a:fld id="{E9CFDA73-57B0-4776-9956-DB54AC55FD2F}" type="slidenum">
              <a:rPr lang="en-US" altLang="en-US"/>
              <a:pPr>
                <a:defRPr/>
              </a:pPr>
              <a:t>‹#›</a:t>
            </a:fld>
            <a:endParaRPr lang="en-US" altLang="en-US"/>
          </a:p>
        </p:txBody>
      </p:sp>
    </p:spTree>
    <p:extLst>
      <p:ext uri="{BB962C8B-B14F-4D97-AF65-F5344CB8AC3E}">
        <p14:creationId xmlns:p14="http://schemas.microsoft.com/office/powerpoint/2010/main" val="1282138336"/>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E79D71DA-1F89-4747-98A6-BE65C7DEAEA2}" type="datetime1">
              <a:rPr lang="en-US" altLang="en-US" smtClean="0"/>
              <a:t>8/27/2019</a:t>
            </a:fld>
            <a:endParaRPr lang="en-US" altLang="en-US"/>
          </a:p>
        </p:txBody>
      </p:sp>
      <p:sp>
        <p:nvSpPr>
          <p:cNvPr id="3"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4" name="Rectangle 7"/>
          <p:cNvSpPr>
            <a:spLocks noGrp="1" noChangeArrowheads="1"/>
          </p:cNvSpPr>
          <p:nvPr>
            <p:ph type="sldNum" sz="quarter" idx="12"/>
          </p:nvPr>
        </p:nvSpPr>
        <p:spPr/>
        <p:txBody>
          <a:bodyPr/>
          <a:lstStyle>
            <a:lvl1pPr fontAlgn="auto">
              <a:spcAft>
                <a:spcPts val="0"/>
              </a:spcAft>
              <a:defRPr/>
            </a:lvl1pPr>
          </a:lstStyle>
          <a:p>
            <a:pPr>
              <a:defRPr/>
            </a:pPr>
            <a:fld id="{58A0ECE8-4408-41C7-854C-7D8D0F7BA40E}" type="slidenum">
              <a:rPr lang="en-US" altLang="en-US"/>
              <a:pPr>
                <a:defRPr/>
              </a:pPr>
              <a:t>‹#›</a:t>
            </a:fld>
            <a:endParaRPr lang="en-US" altLang="en-US"/>
          </a:p>
        </p:txBody>
      </p:sp>
    </p:spTree>
    <p:extLst>
      <p:ext uri="{BB962C8B-B14F-4D97-AF65-F5344CB8AC3E}">
        <p14:creationId xmlns:p14="http://schemas.microsoft.com/office/powerpoint/2010/main" val="283969182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AF47AE66-0F93-4D6D-B1F6-93CCE033BF2C}" type="datetime1">
              <a:rPr lang="en-US" altLang="en-US" smtClean="0"/>
              <a:t>8/27/2019</a:t>
            </a:fld>
            <a:endParaRPr lang="en-US" altLang="en-US"/>
          </a:p>
        </p:txBody>
      </p:sp>
      <p:sp>
        <p:nvSpPr>
          <p:cNvPr id="6"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7" name="Rectangle 7"/>
          <p:cNvSpPr>
            <a:spLocks noGrp="1" noChangeArrowheads="1"/>
          </p:cNvSpPr>
          <p:nvPr>
            <p:ph type="sldNum" sz="quarter" idx="12"/>
          </p:nvPr>
        </p:nvSpPr>
        <p:spPr/>
        <p:txBody>
          <a:bodyPr/>
          <a:lstStyle>
            <a:lvl1pPr fontAlgn="auto">
              <a:spcAft>
                <a:spcPts val="0"/>
              </a:spcAft>
              <a:defRPr/>
            </a:lvl1pPr>
          </a:lstStyle>
          <a:p>
            <a:pPr>
              <a:defRPr/>
            </a:pPr>
            <a:fld id="{FBB1CAAD-AF4E-45FC-A24A-E7733C60BE29}" type="slidenum">
              <a:rPr lang="en-US" altLang="en-US"/>
              <a:pPr>
                <a:defRPr/>
              </a:pPr>
              <a:t>‹#›</a:t>
            </a:fld>
            <a:endParaRPr lang="en-US" altLang="en-US"/>
          </a:p>
        </p:txBody>
      </p:sp>
    </p:spTree>
    <p:extLst>
      <p:ext uri="{BB962C8B-B14F-4D97-AF65-F5344CB8AC3E}">
        <p14:creationId xmlns:p14="http://schemas.microsoft.com/office/powerpoint/2010/main" val="405752089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C07F00E6-BEF9-45FF-8FD9-D925B91AA59E}" type="datetime1">
              <a:rPr lang="en-US" altLang="en-US" smtClean="0"/>
              <a:t>8/27/2019</a:t>
            </a:fld>
            <a:endParaRPr lang="en-US" altLang="en-US"/>
          </a:p>
        </p:txBody>
      </p:sp>
      <p:sp>
        <p:nvSpPr>
          <p:cNvPr id="6"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7" name="Rectangle 7"/>
          <p:cNvSpPr>
            <a:spLocks noGrp="1" noChangeArrowheads="1"/>
          </p:cNvSpPr>
          <p:nvPr>
            <p:ph type="sldNum" sz="quarter" idx="12"/>
          </p:nvPr>
        </p:nvSpPr>
        <p:spPr/>
        <p:txBody>
          <a:bodyPr/>
          <a:lstStyle>
            <a:lvl1pPr fontAlgn="auto">
              <a:spcAft>
                <a:spcPts val="0"/>
              </a:spcAft>
              <a:defRPr/>
            </a:lvl1pPr>
          </a:lstStyle>
          <a:p>
            <a:pPr>
              <a:defRPr/>
            </a:pPr>
            <a:fld id="{7BCE150B-71EE-4509-AF57-F40A0E38EC1E}" type="slidenum">
              <a:rPr lang="en-US" altLang="en-US"/>
              <a:pPr>
                <a:defRPr/>
              </a:pPr>
              <a:t>‹#›</a:t>
            </a:fld>
            <a:endParaRPr lang="en-US" altLang="en-US"/>
          </a:p>
        </p:txBody>
      </p:sp>
    </p:spTree>
    <p:extLst>
      <p:ext uri="{BB962C8B-B14F-4D97-AF65-F5344CB8AC3E}">
        <p14:creationId xmlns:p14="http://schemas.microsoft.com/office/powerpoint/2010/main" val="399089218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69DF8A3C-0F99-4F70-B08E-678F3421862A}" type="datetime1">
              <a:rPr lang="en-US" altLang="en-US" smtClean="0"/>
              <a:t>8/27/2019</a:t>
            </a:fld>
            <a:endParaRPr lang="en-US" altLang="en-US"/>
          </a:p>
        </p:txBody>
      </p:sp>
      <p:sp>
        <p:nvSpPr>
          <p:cNvPr id="5"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6" name="Rectangle 7"/>
          <p:cNvSpPr>
            <a:spLocks noGrp="1" noChangeArrowheads="1"/>
          </p:cNvSpPr>
          <p:nvPr>
            <p:ph type="sldNum" sz="quarter" idx="12"/>
          </p:nvPr>
        </p:nvSpPr>
        <p:spPr/>
        <p:txBody>
          <a:bodyPr/>
          <a:lstStyle>
            <a:lvl1pPr fontAlgn="auto">
              <a:spcAft>
                <a:spcPts val="0"/>
              </a:spcAft>
              <a:defRPr/>
            </a:lvl1pPr>
          </a:lstStyle>
          <a:p>
            <a:pPr>
              <a:defRPr/>
            </a:pPr>
            <a:fld id="{CBC22EB4-3476-447E-9FF0-A1810D031D02}" type="slidenum">
              <a:rPr lang="en-US" altLang="en-US"/>
              <a:pPr>
                <a:defRPr/>
              </a:pPr>
              <a:t>‹#›</a:t>
            </a:fld>
            <a:endParaRPr lang="en-US" altLang="en-US"/>
          </a:p>
        </p:txBody>
      </p:sp>
    </p:spTree>
    <p:extLst>
      <p:ext uri="{BB962C8B-B14F-4D97-AF65-F5344CB8AC3E}">
        <p14:creationId xmlns:p14="http://schemas.microsoft.com/office/powerpoint/2010/main" val="159143201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2438" y="198440"/>
            <a:ext cx="2057400" cy="5927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0238" y="198440"/>
            <a:ext cx="6019800" cy="5927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6E338376-8A42-4D2E-B298-124534FB9BAD}" type="datetime1">
              <a:rPr lang="en-US" altLang="en-US" smtClean="0"/>
              <a:t>8/27/2019</a:t>
            </a:fld>
            <a:endParaRPr lang="en-US" altLang="en-US"/>
          </a:p>
        </p:txBody>
      </p:sp>
      <p:sp>
        <p:nvSpPr>
          <p:cNvPr id="5"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6" name="Rectangle 7"/>
          <p:cNvSpPr>
            <a:spLocks noGrp="1" noChangeArrowheads="1"/>
          </p:cNvSpPr>
          <p:nvPr>
            <p:ph type="sldNum" sz="quarter" idx="12"/>
          </p:nvPr>
        </p:nvSpPr>
        <p:spPr/>
        <p:txBody>
          <a:bodyPr/>
          <a:lstStyle>
            <a:lvl1pPr fontAlgn="auto">
              <a:spcAft>
                <a:spcPts val="0"/>
              </a:spcAft>
              <a:defRPr/>
            </a:lvl1pPr>
          </a:lstStyle>
          <a:p>
            <a:pPr>
              <a:defRPr/>
            </a:pPr>
            <a:fld id="{18CAB87F-498D-40DA-910C-9FC7B91A3AAD}" type="slidenum">
              <a:rPr lang="en-US" altLang="en-US"/>
              <a:pPr>
                <a:defRPr/>
              </a:pPr>
              <a:t>‹#›</a:t>
            </a:fld>
            <a:endParaRPr lang="en-US" altLang="en-US"/>
          </a:p>
        </p:txBody>
      </p:sp>
    </p:spTree>
    <p:extLst>
      <p:ext uri="{BB962C8B-B14F-4D97-AF65-F5344CB8AC3E}">
        <p14:creationId xmlns:p14="http://schemas.microsoft.com/office/powerpoint/2010/main" val="133089992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30238" y="198438"/>
            <a:ext cx="8229600" cy="1111250"/>
          </a:xfrm>
        </p:spPr>
        <p:txBody>
          <a:bodyPr/>
          <a:lstStyle/>
          <a:p>
            <a:r>
              <a:rPr lang="en-US"/>
              <a:t>Click to edit Master title style</a:t>
            </a:r>
          </a:p>
        </p:txBody>
      </p:sp>
      <p:sp>
        <p:nvSpPr>
          <p:cNvPr id="3" name="Content Placeholder 2"/>
          <p:cNvSpPr>
            <a:spLocks noGrp="1"/>
          </p:cNvSpPr>
          <p:nvPr>
            <p:ph sz="half" idx="1"/>
          </p:nvPr>
        </p:nvSpPr>
        <p:spPr>
          <a:xfrm>
            <a:off x="895351" y="1600202"/>
            <a:ext cx="3819525"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867276" y="1600202"/>
            <a:ext cx="3819525"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0A2ED1D0-2C1A-4047-B693-F15491D625CE}" type="datetime1">
              <a:rPr lang="en-US" altLang="en-US" smtClean="0"/>
              <a:t>8/27/2019</a:t>
            </a:fld>
            <a:endParaRPr lang="en-US" altLang="en-US"/>
          </a:p>
        </p:txBody>
      </p:sp>
      <p:sp>
        <p:nvSpPr>
          <p:cNvPr id="6"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7" name="Rectangle 7"/>
          <p:cNvSpPr>
            <a:spLocks noGrp="1" noChangeArrowheads="1"/>
          </p:cNvSpPr>
          <p:nvPr>
            <p:ph type="sldNum" sz="quarter" idx="12"/>
          </p:nvPr>
        </p:nvSpPr>
        <p:spPr/>
        <p:txBody>
          <a:bodyPr/>
          <a:lstStyle>
            <a:lvl1pPr fontAlgn="auto">
              <a:spcAft>
                <a:spcPts val="0"/>
              </a:spcAft>
              <a:defRPr/>
            </a:lvl1pPr>
          </a:lstStyle>
          <a:p>
            <a:pPr>
              <a:defRPr/>
            </a:pPr>
            <a:fld id="{C6D56EC6-AFAB-4F0A-AFF8-141B996D2418}" type="slidenum">
              <a:rPr lang="en-US" altLang="en-US"/>
              <a:pPr>
                <a:defRPr/>
              </a:pPr>
              <a:t>‹#›</a:t>
            </a:fld>
            <a:endParaRPr lang="en-US" altLang="en-US"/>
          </a:p>
        </p:txBody>
      </p:sp>
    </p:spTree>
    <p:extLst>
      <p:ext uri="{BB962C8B-B14F-4D97-AF65-F5344CB8AC3E}">
        <p14:creationId xmlns:p14="http://schemas.microsoft.com/office/powerpoint/2010/main" val="173157459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0238" y="198438"/>
            <a:ext cx="8229600" cy="1111250"/>
          </a:xfrm>
        </p:spPr>
        <p:txBody>
          <a:bodyPr/>
          <a:lstStyle/>
          <a:p>
            <a:r>
              <a:rPr lang="en-US"/>
              <a:t>Click to edit Master title style</a:t>
            </a:r>
          </a:p>
        </p:txBody>
      </p:sp>
      <p:sp>
        <p:nvSpPr>
          <p:cNvPr id="3" name="Text Placeholder 2"/>
          <p:cNvSpPr>
            <a:spLocks noGrp="1"/>
          </p:cNvSpPr>
          <p:nvPr>
            <p:ph type="body" sz="half" idx="1"/>
          </p:nvPr>
        </p:nvSpPr>
        <p:spPr>
          <a:xfrm>
            <a:off x="895351" y="1600202"/>
            <a:ext cx="3819525"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67276" y="1600202"/>
            <a:ext cx="3819525"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9B4C0AF8-24C9-4A38-AC45-9872DC9ACBFA}" type="datetime1">
              <a:rPr lang="en-US" altLang="en-US" smtClean="0"/>
              <a:t>8/27/2019</a:t>
            </a:fld>
            <a:endParaRPr lang="en-US" altLang="en-US"/>
          </a:p>
        </p:txBody>
      </p:sp>
      <p:sp>
        <p:nvSpPr>
          <p:cNvPr id="6"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7" name="Rectangle 7"/>
          <p:cNvSpPr>
            <a:spLocks noGrp="1" noChangeArrowheads="1"/>
          </p:cNvSpPr>
          <p:nvPr>
            <p:ph type="sldNum" sz="quarter" idx="12"/>
          </p:nvPr>
        </p:nvSpPr>
        <p:spPr/>
        <p:txBody>
          <a:bodyPr/>
          <a:lstStyle>
            <a:lvl1pPr fontAlgn="auto">
              <a:spcAft>
                <a:spcPts val="0"/>
              </a:spcAft>
              <a:defRPr/>
            </a:lvl1pPr>
          </a:lstStyle>
          <a:p>
            <a:pPr>
              <a:defRPr/>
            </a:pPr>
            <a:fld id="{756B5439-17E4-4816-928A-22C5177A5FEF}" type="slidenum">
              <a:rPr lang="en-US" altLang="en-US"/>
              <a:pPr>
                <a:defRPr/>
              </a:pPr>
              <a:t>‹#›</a:t>
            </a:fld>
            <a:endParaRPr lang="en-US" altLang="en-US"/>
          </a:p>
        </p:txBody>
      </p:sp>
    </p:spTree>
    <p:extLst>
      <p:ext uri="{BB962C8B-B14F-4D97-AF65-F5344CB8AC3E}">
        <p14:creationId xmlns:p14="http://schemas.microsoft.com/office/powerpoint/2010/main" val="384977065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E76EACF-8468-477D-98A4-7BEEB68A4B1F}" type="datetimeFigureOut">
              <a:rPr lang="en-US"/>
              <a:pPr>
                <a:defRPr/>
              </a:pPr>
              <a:t>8/27/2019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A9B12B9F-16A6-4AAF-95EF-5DA37D5EF978}" type="slidenum">
              <a:rPr lang="en-US" altLang="en-US"/>
              <a:pPr/>
              <a:t>‹#›</a:t>
            </a:fld>
            <a:endParaRPr lang="en-US" altLang="en-US" dirty="0"/>
          </a:p>
        </p:txBody>
      </p:sp>
    </p:spTree>
    <p:extLst>
      <p:ext uri="{BB962C8B-B14F-4D97-AF65-F5344CB8AC3E}">
        <p14:creationId xmlns:p14="http://schemas.microsoft.com/office/powerpoint/2010/main" val="25499954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30238" y="198438"/>
            <a:ext cx="8229600" cy="1111250"/>
          </a:xfrm>
        </p:spPr>
        <p:txBody>
          <a:bodyPr/>
          <a:lstStyle/>
          <a:p>
            <a:r>
              <a:rPr lang="en-US"/>
              <a:t>Click to edit Master title style</a:t>
            </a:r>
          </a:p>
        </p:txBody>
      </p:sp>
      <p:sp>
        <p:nvSpPr>
          <p:cNvPr id="3" name="Text Placeholder 2"/>
          <p:cNvSpPr>
            <a:spLocks noGrp="1"/>
          </p:cNvSpPr>
          <p:nvPr>
            <p:ph type="body" sz="half" idx="1"/>
          </p:nvPr>
        </p:nvSpPr>
        <p:spPr>
          <a:xfrm>
            <a:off x="895350" y="1600200"/>
            <a:ext cx="779145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95350" y="3938590"/>
            <a:ext cx="779145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6AADD39A-19D7-4B20-8492-045AFE2DD5CE}" type="datetime1">
              <a:rPr lang="en-US" altLang="en-US" smtClean="0"/>
              <a:t>8/27/2019</a:t>
            </a:fld>
            <a:endParaRPr lang="en-US" altLang="en-US"/>
          </a:p>
        </p:txBody>
      </p:sp>
      <p:sp>
        <p:nvSpPr>
          <p:cNvPr id="6"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7" name="Rectangle 7"/>
          <p:cNvSpPr>
            <a:spLocks noGrp="1" noChangeArrowheads="1"/>
          </p:cNvSpPr>
          <p:nvPr>
            <p:ph type="sldNum" sz="quarter" idx="12"/>
          </p:nvPr>
        </p:nvSpPr>
        <p:spPr/>
        <p:txBody>
          <a:bodyPr/>
          <a:lstStyle>
            <a:lvl1pPr fontAlgn="auto">
              <a:spcAft>
                <a:spcPts val="0"/>
              </a:spcAft>
              <a:defRPr/>
            </a:lvl1pPr>
          </a:lstStyle>
          <a:p>
            <a:pPr>
              <a:defRPr/>
            </a:pPr>
            <a:fld id="{BC0B3F9A-41A7-442F-A2BB-06E8DCDD7343}" type="slidenum">
              <a:rPr lang="en-US" altLang="en-US"/>
              <a:pPr>
                <a:defRPr/>
              </a:pPr>
              <a:t>‹#›</a:t>
            </a:fld>
            <a:endParaRPr lang="en-US" altLang="en-US"/>
          </a:p>
        </p:txBody>
      </p:sp>
    </p:spTree>
    <p:extLst>
      <p:ext uri="{BB962C8B-B14F-4D97-AF65-F5344CB8AC3E}">
        <p14:creationId xmlns:p14="http://schemas.microsoft.com/office/powerpoint/2010/main" val="420831379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58288" cy="1423988"/>
          </a:xfrm>
          <a:prstGeom prst="rect">
            <a:avLst/>
          </a:prstGeom>
          <a:solidFill>
            <a:srgbClr val="006699"/>
          </a:solidFill>
          <a:ln>
            <a:noFill/>
          </a:ln>
          <a:effectLst/>
        </p:spPr>
        <p:txBody>
          <a:bodyPr wrap="none" anchor="ct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50000"/>
              </a:spcBef>
              <a:spcAft>
                <a:spcPct val="0"/>
              </a:spcAft>
              <a:defRPr sz="1200">
                <a:solidFill>
                  <a:schemeClr val="tx1"/>
                </a:solidFill>
                <a:latin typeface="Arial" charset="0"/>
                <a:cs typeface="Arial" charset="0"/>
              </a:defRPr>
            </a:lvl6pPr>
            <a:lvl7pPr marL="2971800" indent="-228600" eaLnBrk="0" fontAlgn="base" hangingPunct="0">
              <a:spcBef>
                <a:spcPct val="50000"/>
              </a:spcBef>
              <a:spcAft>
                <a:spcPct val="0"/>
              </a:spcAft>
              <a:defRPr sz="1200">
                <a:solidFill>
                  <a:schemeClr val="tx1"/>
                </a:solidFill>
                <a:latin typeface="Arial" charset="0"/>
                <a:cs typeface="Arial" charset="0"/>
              </a:defRPr>
            </a:lvl7pPr>
            <a:lvl8pPr marL="3429000" indent="-228600" eaLnBrk="0" fontAlgn="base" hangingPunct="0">
              <a:spcBef>
                <a:spcPct val="50000"/>
              </a:spcBef>
              <a:spcAft>
                <a:spcPct val="0"/>
              </a:spcAft>
              <a:defRPr sz="1200">
                <a:solidFill>
                  <a:schemeClr val="tx1"/>
                </a:solidFill>
                <a:latin typeface="Arial" charset="0"/>
                <a:cs typeface="Arial" charset="0"/>
              </a:defRPr>
            </a:lvl8pPr>
            <a:lvl9pPr marL="3886200" indent="-228600" eaLnBrk="0" fontAlgn="base" hangingPunct="0">
              <a:spcBef>
                <a:spcPct val="50000"/>
              </a:spcBef>
              <a:spcAft>
                <a:spcPct val="0"/>
              </a:spcAft>
              <a:defRPr sz="1200">
                <a:solidFill>
                  <a:schemeClr val="tx1"/>
                </a:solidFill>
                <a:latin typeface="Arial" charset="0"/>
                <a:cs typeface="Arial" charset="0"/>
              </a:defRPr>
            </a:lvl9pPr>
          </a:lstStyle>
          <a:p>
            <a:pPr eaLnBrk="1" fontAlgn="base" hangingPunct="1">
              <a:spcBef>
                <a:spcPct val="50000"/>
              </a:spcBef>
              <a:spcAft>
                <a:spcPct val="0"/>
              </a:spcAft>
              <a:defRPr/>
            </a:pPr>
            <a:endParaRPr lang="en-US" altLang="en-US">
              <a:solidFill>
                <a:srgbClr val="000000"/>
              </a:solidFill>
            </a:endParaRPr>
          </a:p>
        </p:txBody>
      </p:sp>
      <p:pic>
        <p:nvPicPr>
          <p:cNvPr id="5" name="Picture 8" descr="banner"/>
          <p:cNvPicPr>
            <a:picLocks noChangeAspect="1" noChangeArrowheads="1"/>
          </p:cNvPicPr>
          <p:nvPr/>
        </p:nvPicPr>
        <p:blipFill>
          <a:blip r:embed="rId2"/>
          <a:srcRect/>
          <a:stretch>
            <a:fillRect/>
          </a:stretch>
        </p:blipFill>
        <p:spPr bwMode="auto">
          <a:xfrm>
            <a:off x="-4763" y="387350"/>
            <a:ext cx="9163051" cy="776288"/>
          </a:xfrm>
          <a:prstGeom prst="rect">
            <a:avLst/>
          </a:prstGeom>
          <a:noFill/>
          <a:ln w="9525">
            <a:noFill/>
            <a:miter lim="800000"/>
            <a:headEnd/>
            <a:tailEnd/>
          </a:ln>
        </p:spPr>
      </p:pic>
      <p:sp>
        <p:nvSpPr>
          <p:cNvPr id="113667" name="Rectangle 3"/>
          <p:cNvSpPr>
            <a:spLocks noGrp="1" noChangeArrowheads="1"/>
          </p:cNvSpPr>
          <p:nvPr>
            <p:ph type="ctrTitle"/>
          </p:nvPr>
        </p:nvSpPr>
        <p:spPr>
          <a:xfrm>
            <a:off x="685800" y="2130425"/>
            <a:ext cx="7772400" cy="1470025"/>
          </a:xfrm>
        </p:spPr>
        <p:txBody>
          <a:bodyPr/>
          <a:lstStyle>
            <a:lvl1pPr>
              <a:defRPr/>
            </a:lvl1pPr>
          </a:lstStyle>
          <a:p>
            <a:pPr lvl="0"/>
            <a:r>
              <a:rPr lang="en-US" altLang="en-US" noProof="0"/>
              <a:t>Click to edit Master title style</a:t>
            </a:r>
          </a:p>
        </p:txBody>
      </p:sp>
      <p:sp>
        <p:nvSpPr>
          <p:cNvPr id="113668"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en-US" noProof="0"/>
              <a:t>Click to edit Master subtitle style</a:t>
            </a:r>
          </a:p>
        </p:txBody>
      </p:sp>
      <p:sp>
        <p:nvSpPr>
          <p:cNvPr id="6" name="Date Placeholder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27D8955F-8325-45BA-B8F1-85642C07F4D7}" type="datetime1">
              <a:rPr lang="en-US" altLang="en-US" smtClean="0"/>
              <a:t>8/27/2019</a:t>
            </a:fld>
            <a:endParaRPr lang="en-US" altLang="en-US"/>
          </a:p>
        </p:txBody>
      </p:sp>
      <p:sp>
        <p:nvSpPr>
          <p:cNvPr id="7" name="Footer Placeholder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z="1400" smtClean="0"/>
            </a:lvl1pPr>
          </a:lstStyle>
          <a:p>
            <a:pPr>
              <a:defRPr/>
            </a:pPr>
            <a:endParaRPr lang="en-US" altLang="en-US"/>
          </a:p>
        </p:txBody>
      </p:sp>
      <p:sp>
        <p:nvSpPr>
          <p:cNvPr id="8" name="Rectangle 7"/>
          <p:cNvSpPr>
            <a:spLocks noGrp="1" noChangeArrowheads="1"/>
          </p:cNvSpPr>
          <p:nvPr>
            <p:ph type="sldNum" sz="quarter" idx="12"/>
          </p:nvPr>
        </p:nvSpPr>
        <p:spPr/>
        <p:txBody>
          <a:bodyPr/>
          <a:lstStyle>
            <a:lvl1pPr fontAlgn="auto">
              <a:spcAft>
                <a:spcPts val="0"/>
              </a:spcAft>
              <a:defRPr/>
            </a:lvl1pPr>
          </a:lstStyle>
          <a:p>
            <a:pPr>
              <a:defRPr/>
            </a:pPr>
            <a:fld id="{1C5D9314-9AAB-49DC-8359-F104ED69D701}" type="slidenum">
              <a:rPr lang="en-US" altLang="en-US"/>
              <a:pPr>
                <a:defRPr/>
              </a:pPr>
              <a:t>‹#›</a:t>
            </a:fld>
            <a:endParaRPr lang="en-US" altLang="en-US"/>
          </a:p>
        </p:txBody>
      </p:sp>
    </p:spTree>
    <p:extLst>
      <p:ext uri="{BB962C8B-B14F-4D97-AF65-F5344CB8AC3E}">
        <p14:creationId xmlns:p14="http://schemas.microsoft.com/office/powerpoint/2010/main" val="44655435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p:cNvSpPr>
            <a:spLocks noGrp="1" noChangeArrowheads="1"/>
          </p:cNvSpPr>
          <p:nvPr>
            <p:ph type="sldNum" sz="quarter" idx="12"/>
          </p:nvPr>
        </p:nvSpPr>
        <p:spPr/>
        <p:txBody>
          <a:bodyPr anchor="b"/>
          <a:lstStyle>
            <a:lvl1pPr fontAlgn="auto">
              <a:spcAft>
                <a:spcPts val="0"/>
              </a:spcAft>
              <a:defRPr sz="1100"/>
            </a:lvl1pPr>
          </a:lstStyle>
          <a:p>
            <a:pPr>
              <a:defRPr/>
            </a:pPr>
            <a:fld id="{F1397245-95E7-4C91-BC23-1BE21ED145DF}" type="slidenum">
              <a:rPr lang="en-US" altLang="en-US" smtClean="0"/>
              <a:pPr>
                <a:defRPr/>
              </a:pPr>
              <a:t>‹#›</a:t>
            </a:fld>
            <a:endParaRPr lang="en-US" altLang="en-US" dirty="0"/>
          </a:p>
        </p:txBody>
      </p:sp>
    </p:spTree>
    <p:extLst>
      <p:ext uri="{BB962C8B-B14F-4D97-AF65-F5344CB8AC3E}">
        <p14:creationId xmlns:p14="http://schemas.microsoft.com/office/powerpoint/2010/main" val="754350426"/>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C184BD7A-EE3A-4767-A2DD-AAA4B979B0B2}" type="datetime1">
              <a:rPr lang="en-US" altLang="en-US" smtClean="0"/>
              <a:t>8/27/2019</a:t>
            </a:fld>
            <a:endParaRPr lang="en-US" altLang="en-US"/>
          </a:p>
        </p:txBody>
      </p:sp>
      <p:sp>
        <p:nvSpPr>
          <p:cNvPr id="5"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6" name="Rectangle 7"/>
          <p:cNvSpPr>
            <a:spLocks noGrp="1" noChangeArrowheads="1"/>
          </p:cNvSpPr>
          <p:nvPr>
            <p:ph type="sldNum" sz="quarter" idx="12"/>
          </p:nvPr>
        </p:nvSpPr>
        <p:spPr/>
        <p:txBody>
          <a:bodyPr/>
          <a:lstStyle>
            <a:lvl1pPr fontAlgn="auto">
              <a:spcAft>
                <a:spcPts val="0"/>
              </a:spcAft>
              <a:defRPr/>
            </a:lvl1pPr>
          </a:lstStyle>
          <a:p>
            <a:pPr>
              <a:defRPr/>
            </a:pPr>
            <a:fld id="{CB880707-B284-4C65-A4C2-64D860F05CD9}" type="slidenum">
              <a:rPr lang="en-US" altLang="en-US"/>
              <a:pPr>
                <a:defRPr/>
              </a:pPr>
              <a:t>‹#›</a:t>
            </a:fld>
            <a:endParaRPr lang="en-US" altLang="en-US"/>
          </a:p>
        </p:txBody>
      </p:sp>
    </p:spTree>
    <p:extLst>
      <p:ext uri="{BB962C8B-B14F-4D97-AF65-F5344CB8AC3E}">
        <p14:creationId xmlns:p14="http://schemas.microsoft.com/office/powerpoint/2010/main" val="96327352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5350" y="1600200"/>
            <a:ext cx="38195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67275" y="1600200"/>
            <a:ext cx="38195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3C5C6383-4922-475F-B8D2-F1FC03FB73BC}" type="datetime1">
              <a:rPr lang="en-US" altLang="en-US" smtClean="0"/>
              <a:t>8/27/2019</a:t>
            </a:fld>
            <a:endParaRPr lang="en-US" altLang="en-US"/>
          </a:p>
        </p:txBody>
      </p:sp>
      <p:sp>
        <p:nvSpPr>
          <p:cNvPr id="6"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7" name="Rectangle 7"/>
          <p:cNvSpPr>
            <a:spLocks noGrp="1" noChangeArrowheads="1"/>
          </p:cNvSpPr>
          <p:nvPr>
            <p:ph type="sldNum" sz="quarter" idx="12"/>
          </p:nvPr>
        </p:nvSpPr>
        <p:spPr/>
        <p:txBody>
          <a:bodyPr/>
          <a:lstStyle>
            <a:lvl1pPr fontAlgn="auto">
              <a:spcAft>
                <a:spcPts val="0"/>
              </a:spcAft>
              <a:defRPr/>
            </a:lvl1pPr>
          </a:lstStyle>
          <a:p>
            <a:pPr>
              <a:defRPr/>
            </a:pPr>
            <a:fld id="{ED50432A-7F56-4614-B66E-807BE50A60DB}" type="slidenum">
              <a:rPr lang="en-US" altLang="en-US"/>
              <a:pPr>
                <a:defRPr/>
              </a:pPr>
              <a:t>‹#›</a:t>
            </a:fld>
            <a:endParaRPr lang="en-US" altLang="en-US"/>
          </a:p>
        </p:txBody>
      </p:sp>
    </p:spTree>
    <p:extLst>
      <p:ext uri="{BB962C8B-B14F-4D97-AF65-F5344CB8AC3E}">
        <p14:creationId xmlns:p14="http://schemas.microsoft.com/office/powerpoint/2010/main" val="3919996303"/>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8812C9EF-0148-4304-A600-FE0A2C073190}" type="datetime1">
              <a:rPr lang="en-US" altLang="en-US" smtClean="0"/>
              <a:t>8/27/2019</a:t>
            </a:fld>
            <a:endParaRPr lang="en-US" altLang="en-US"/>
          </a:p>
        </p:txBody>
      </p:sp>
      <p:sp>
        <p:nvSpPr>
          <p:cNvPr id="8"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9" name="Rectangle 7"/>
          <p:cNvSpPr>
            <a:spLocks noGrp="1" noChangeArrowheads="1"/>
          </p:cNvSpPr>
          <p:nvPr>
            <p:ph type="sldNum" sz="quarter" idx="12"/>
          </p:nvPr>
        </p:nvSpPr>
        <p:spPr/>
        <p:txBody>
          <a:bodyPr/>
          <a:lstStyle>
            <a:lvl1pPr fontAlgn="auto">
              <a:spcAft>
                <a:spcPts val="0"/>
              </a:spcAft>
              <a:defRPr/>
            </a:lvl1pPr>
          </a:lstStyle>
          <a:p>
            <a:pPr>
              <a:defRPr/>
            </a:pPr>
            <a:fld id="{87AD87CE-6A9E-4678-9E8F-7B47F080317E}" type="slidenum">
              <a:rPr lang="en-US" altLang="en-US"/>
              <a:pPr>
                <a:defRPr/>
              </a:pPr>
              <a:t>‹#›</a:t>
            </a:fld>
            <a:endParaRPr lang="en-US" altLang="en-US"/>
          </a:p>
        </p:txBody>
      </p:sp>
    </p:spTree>
    <p:extLst>
      <p:ext uri="{BB962C8B-B14F-4D97-AF65-F5344CB8AC3E}">
        <p14:creationId xmlns:p14="http://schemas.microsoft.com/office/powerpoint/2010/main" val="1360732350"/>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740F470D-D132-483C-A063-2472031D7625}" type="datetime1">
              <a:rPr lang="en-US" altLang="en-US" smtClean="0"/>
              <a:t>8/27/2019</a:t>
            </a:fld>
            <a:endParaRPr lang="en-US" altLang="en-US"/>
          </a:p>
        </p:txBody>
      </p:sp>
      <p:sp>
        <p:nvSpPr>
          <p:cNvPr id="4"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5" name="Rectangle 7"/>
          <p:cNvSpPr>
            <a:spLocks noGrp="1" noChangeArrowheads="1"/>
          </p:cNvSpPr>
          <p:nvPr>
            <p:ph type="sldNum" sz="quarter" idx="12"/>
          </p:nvPr>
        </p:nvSpPr>
        <p:spPr/>
        <p:txBody>
          <a:bodyPr/>
          <a:lstStyle>
            <a:lvl1pPr fontAlgn="auto">
              <a:spcAft>
                <a:spcPts val="0"/>
              </a:spcAft>
              <a:defRPr/>
            </a:lvl1pPr>
          </a:lstStyle>
          <a:p>
            <a:pPr>
              <a:defRPr/>
            </a:pPr>
            <a:fld id="{E9CFDA73-57B0-4776-9956-DB54AC55FD2F}" type="slidenum">
              <a:rPr lang="en-US" altLang="en-US"/>
              <a:pPr>
                <a:defRPr/>
              </a:pPr>
              <a:t>‹#›</a:t>
            </a:fld>
            <a:endParaRPr lang="en-US" altLang="en-US"/>
          </a:p>
        </p:txBody>
      </p:sp>
    </p:spTree>
    <p:extLst>
      <p:ext uri="{BB962C8B-B14F-4D97-AF65-F5344CB8AC3E}">
        <p14:creationId xmlns:p14="http://schemas.microsoft.com/office/powerpoint/2010/main" val="2643566038"/>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8D031F0E-A147-49B4-BB60-A0C135296D36}" type="datetime1">
              <a:rPr lang="en-US" altLang="en-US" smtClean="0"/>
              <a:t>8/27/2019</a:t>
            </a:fld>
            <a:endParaRPr lang="en-US" altLang="en-US"/>
          </a:p>
        </p:txBody>
      </p:sp>
      <p:sp>
        <p:nvSpPr>
          <p:cNvPr id="3"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4" name="Rectangle 7"/>
          <p:cNvSpPr>
            <a:spLocks noGrp="1" noChangeArrowheads="1"/>
          </p:cNvSpPr>
          <p:nvPr>
            <p:ph type="sldNum" sz="quarter" idx="12"/>
          </p:nvPr>
        </p:nvSpPr>
        <p:spPr/>
        <p:txBody>
          <a:bodyPr/>
          <a:lstStyle>
            <a:lvl1pPr fontAlgn="auto">
              <a:spcAft>
                <a:spcPts val="0"/>
              </a:spcAft>
              <a:defRPr/>
            </a:lvl1pPr>
          </a:lstStyle>
          <a:p>
            <a:pPr>
              <a:defRPr/>
            </a:pPr>
            <a:fld id="{58A0ECE8-4408-41C7-854C-7D8D0F7BA40E}" type="slidenum">
              <a:rPr lang="en-US" altLang="en-US"/>
              <a:pPr>
                <a:defRPr/>
              </a:pPr>
              <a:t>‹#›</a:t>
            </a:fld>
            <a:endParaRPr lang="en-US" altLang="en-US"/>
          </a:p>
        </p:txBody>
      </p:sp>
    </p:spTree>
    <p:extLst>
      <p:ext uri="{BB962C8B-B14F-4D97-AF65-F5344CB8AC3E}">
        <p14:creationId xmlns:p14="http://schemas.microsoft.com/office/powerpoint/2010/main" val="3881577755"/>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804D42B9-04CF-4307-99F1-814FDFB607D8}" type="datetime1">
              <a:rPr lang="en-US" altLang="en-US" smtClean="0"/>
              <a:t>8/27/2019</a:t>
            </a:fld>
            <a:endParaRPr lang="en-US" altLang="en-US"/>
          </a:p>
        </p:txBody>
      </p:sp>
      <p:sp>
        <p:nvSpPr>
          <p:cNvPr id="6"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7" name="Rectangle 7"/>
          <p:cNvSpPr>
            <a:spLocks noGrp="1" noChangeArrowheads="1"/>
          </p:cNvSpPr>
          <p:nvPr>
            <p:ph type="sldNum" sz="quarter" idx="12"/>
          </p:nvPr>
        </p:nvSpPr>
        <p:spPr/>
        <p:txBody>
          <a:bodyPr/>
          <a:lstStyle>
            <a:lvl1pPr fontAlgn="auto">
              <a:spcAft>
                <a:spcPts val="0"/>
              </a:spcAft>
              <a:defRPr/>
            </a:lvl1pPr>
          </a:lstStyle>
          <a:p>
            <a:pPr>
              <a:defRPr/>
            </a:pPr>
            <a:fld id="{FBB1CAAD-AF4E-45FC-A24A-E7733C60BE29}" type="slidenum">
              <a:rPr lang="en-US" altLang="en-US"/>
              <a:pPr>
                <a:defRPr/>
              </a:pPr>
              <a:t>‹#›</a:t>
            </a:fld>
            <a:endParaRPr lang="en-US" altLang="en-US"/>
          </a:p>
        </p:txBody>
      </p:sp>
    </p:spTree>
    <p:extLst>
      <p:ext uri="{BB962C8B-B14F-4D97-AF65-F5344CB8AC3E}">
        <p14:creationId xmlns:p14="http://schemas.microsoft.com/office/powerpoint/2010/main" val="105702871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0954E346-EAAA-451F-AB6F-349605A70CE7}" type="datetime1">
              <a:rPr lang="en-US" altLang="en-US" smtClean="0"/>
              <a:t>8/27/2019</a:t>
            </a:fld>
            <a:endParaRPr lang="en-US" altLang="en-US"/>
          </a:p>
        </p:txBody>
      </p:sp>
      <p:sp>
        <p:nvSpPr>
          <p:cNvPr id="6"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7" name="Rectangle 7"/>
          <p:cNvSpPr>
            <a:spLocks noGrp="1" noChangeArrowheads="1"/>
          </p:cNvSpPr>
          <p:nvPr>
            <p:ph type="sldNum" sz="quarter" idx="12"/>
          </p:nvPr>
        </p:nvSpPr>
        <p:spPr/>
        <p:txBody>
          <a:bodyPr/>
          <a:lstStyle>
            <a:lvl1pPr fontAlgn="auto">
              <a:spcAft>
                <a:spcPts val="0"/>
              </a:spcAft>
              <a:defRPr/>
            </a:lvl1pPr>
          </a:lstStyle>
          <a:p>
            <a:pPr>
              <a:defRPr/>
            </a:pPr>
            <a:fld id="{7BCE150B-71EE-4509-AF57-F40A0E38EC1E}" type="slidenum">
              <a:rPr lang="en-US" altLang="en-US"/>
              <a:pPr>
                <a:defRPr/>
              </a:pPr>
              <a:t>‹#›</a:t>
            </a:fld>
            <a:endParaRPr lang="en-US" altLang="en-US"/>
          </a:p>
        </p:txBody>
      </p:sp>
    </p:spTree>
    <p:extLst>
      <p:ext uri="{BB962C8B-B14F-4D97-AF65-F5344CB8AC3E}">
        <p14:creationId xmlns:p14="http://schemas.microsoft.com/office/powerpoint/2010/main" val="373958091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6B3D0D7-A68D-4901-828B-80CACC0261D4}" type="datetimeFigureOut">
              <a:rPr lang="en-US" smtClean="0"/>
              <a:t>8/27/2019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219C3E-682F-4139-AC73-585446BC8C65}"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99433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0EEEE46D-B438-462A-8809-2D2CF9481D46}" type="datetime1">
              <a:rPr lang="en-US" altLang="en-US" smtClean="0"/>
              <a:t>8/27/2019</a:t>
            </a:fld>
            <a:endParaRPr lang="en-US" altLang="en-US"/>
          </a:p>
        </p:txBody>
      </p:sp>
      <p:sp>
        <p:nvSpPr>
          <p:cNvPr id="5"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6" name="Rectangle 7"/>
          <p:cNvSpPr>
            <a:spLocks noGrp="1" noChangeArrowheads="1"/>
          </p:cNvSpPr>
          <p:nvPr>
            <p:ph type="sldNum" sz="quarter" idx="12"/>
          </p:nvPr>
        </p:nvSpPr>
        <p:spPr/>
        <p:txBody>
          <a:bodyPr/>
          <a:lstStyle>
            <a:lvl1pPr fontAlgn="auto">
              <a:spcAft>
                <a:spcPts val="0"/>
              </a:spcAft>
              <a:defRPr/>
            </a:lvl1pPr>
          </a:lstStyle>
          <a:p>
            <a:pPr>
              <a:defRPr/>
            </a:pPr>
            <a:fld id="{CBC22EB4-3476-447E-9FF0-A1810D031D02}" type="slidenum">
              <a:rPr lang="en-US" altLang="en-US"/>
              <a:pPr>
                <a:defRPr/>
              </a:pPr>
              <a:t>‹#›</a:t>
            </a:fld>
            <a:endParaRPr lang="en-US" altLang="en-US"/>
          </a:p>
        </p:txBody>
      </p:sp>
    </p:spTree>
    <p:extLst>
      <p:ext uri="{BB962C8B-B14F-4D97-AF65-F5344CB8AC3E}">
        <p14:creationId xmlns:p14="http://schemas.microsoft.com/office/powerpoint/2010/main" val="20289138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2438" y="198438"/>
            <a:ext cx="2057400" cy="5927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0238" y="198438"/>
            <a:ext cx="6019800" cy="5927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65C75E1E-B7DF-41BD-BDE3-5F366C677AFA}" type="datetime1">
              <a:rPr lang="en-US" altLang="en-US" smtClean="0"/>
              <a:t>8/27/2019</a:t>
            </a:fld>
            <a:endParaRPr lang="en-US" altLang="en-US"/>
          </a:p>
        </p:txBody>
      </p:sp>
      <p:sp>
        <p:nvSpPr>
          <p:cNvPr id="5"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6" name="Rectangle 7"/>
          <p:cNvSpPr>
            <a:spLocks noGrp="1" noChangeArrowheads="1"/>
          </p:cNvSpPr>
          <p:nvPr>
            <p:ph type="sldNum" sz="quarter" idx="12"/>
          </p:nvPr>
        </p:nvSpPr>
        <p:spPr/>
        <p:txBody>
          <a:bodyPr/>
          <a:lstStyle>
            <a:lvl1pPr fontAlgn="auto">
              <a:spcAft>
                <a:spcPts val="0"/>
              </a:spcAft>
              <a:defRPr/>
            </a:lvl1pPr>
          </a:lstStyle>
          <a:p>
            <a:pPr>
              <a:defRPr/>
            </a:pPr>
            <a:fld id="{18CAB87F-498D-40DA-910C-9FC7B91A3AAD}" type="slidenum">
              <a:rPr lang="en-US" altLang="en-US"/>
              <a:pPr>
                <a:defRPr/>
              </a:pPr>
              <a:t>‹#›</a:t>
            </a:fld>
            <a:endParaRPr lang="en-US" altLang="en-US"/>
          </a:p>
        </p:txBody>
      </p:sp>
    </p:spTree>
    <p:extLst>
      <p:ext uri="{BB962C8B-B14F-4D97-AF65-F5344CB8AC3E}">
        <p14:creationId xmlns:p14="http://schemas.microsoft.com/office/powerpoint/2010/main" val="2275465098"/>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30238" y="198438"/>
            <a:ext cx="8229600" cy="1111250"/>
          </a:xfrm>
        </p:spPr>
        <p:txBody>
          <a:bodyPr/>
          <a:lstStyle/>
          <a:p>
            <a:r>
              <a:rPr lang="en-US"/>
              <a:t>Click to edit Master title style</a:t>
            </a:r>
          </a:p>
        </p:txBody>
      </p:sp>
      <p:sp>
        <p:nvSpPr>
          <p:cNvPr id="3" name="Content Placeholder 2"/>
          <p:cNvSpPr>
            <a:spLocks noGrp="1"/>
          </p:cNvSpPr>
          <p:nvPr>
            <p:ph sz="half" idx="1"/>
          </p:nvPr>
        </p:nvSpPr>
        <p:spPr>
          <a:xfrm>
            <a:off x="895350" y="1600200"/>
            <a:ext cx="381952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867275" y="1600200"/>
            <a:ext cx="381952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7898B391-C51B-4161-ABAA-CB075339E4E4}" type="datetime1">
              <a:rPr lang="en-US" altLang="en-US" smtClean="0"/>
              <a:t>8/27/2019</a:t>
            </a:fld>
            <a:endParaRPr lang="en-US" altLang="en-US"/>
          </a:p>
        </p:txBody>
      </p:sp>
      <p:sp>
        <p:nvSpPr>
          <p:cNvPr id="6"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7" name="Rectangle 7"/>
          <p:cNvSpPr>
            <a:spLocks noGrp="1" noChangeArrowheads="1"/>
          </p:cNvSpPr>
          <p:nvPr>
            <p:ph type="sldNum" sz="quarter" idx="12"/>
          </p:nvPr>
        </p:nvSpPr>
        <p:spPr/>
        <p:txBody>
          <a:bodyPr/>
          <a:lstStyle>
            <a:lvl1pPr fontAlgn="auto">
              <a:spcAft>
                <a:spcPts val="0"/>
              </a:spcAft>
              <a:defRPr/>
            </a:lvl1pPr>
          </a:lstStyle>
          <a:p>
            <a:pPr>
              <a:defRPr/>
            </a:pPr>
            <a:fld id="{C6D56EC6-AFAB-4F0A-AFF8-141B996D2418}" type="slidenum">
              <a:rPr lang="en-US" altLang="en-US"/>
              <a:pPr>
                <a:defRPr/>
              </a:pPr>
              <a:t>‹#›</a:t>
            </a:fld>
            <a:endParaRPr lang="en-US" altLang="en-US"/>
          </a:p>
        </p:txBody>
      </p:sp>
    </p:spTree>
    <p:extLst>
      <p:ext uri="{BB962C8B-B14F-4D97-AF65-F5344CB8AC3E}">
        <p14:creationId xmlns:p14="http://schemas.microsoft.com/office/powerpoint/2010/main" val="268933410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0238" y="198438"/>
            <a:ext cx="8229600" cy="1111250"/>
          </a:xfrm>
        </p:spPr>
        <p:txBody>
          <a:bodyPr/>
          <a:lstStyle/>
          <a:p>
            <a:r>
              <a:rPr lang="en-US"/>
              <a:t>Click to edit Master title style</a:t>
            </a:r>
          </a:p>
        </p:txBody>
      </p:sp>
      <p:sp>
        <p:nvSpPr>
          <p:cNvPr id="3" name="Text Placeholder 2"/>
          <p:cNvSpPr>
            <a:spLocks noGrp="1"/>
          </p:cNvSpPr>
          <p:nvPr>
            <p:ph type="body" sz="half" idx="1"/>
          </p:nvPr>
        </p:nvSpPr>
        <p:spPr>
          <a:xfrm>
            <a:off x="895350" y="1600200"/>
            <a:ext cx="381952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67275" y="1600200"/>
            <a:ext cx="381952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19C959D4-F654-447E-A2EF-266F7D30E15F}" type="datetime1">
              <a:rPr lang="en-US" altLang="en-US" smtClean="0"/>
              <a:t>8/27/2019</a:t>
            </a:fld>
            <a:endParaRPr lang="en-US" altLang="en-US"/>
          </a:p>
        </p:txBody>
      </p:sp>
      <p:sp>
        <p:nvSpPr>
          <p:cNvPr id="6"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7" name="Rectangle 7"/>
          <p:cNvSpPr>
            <a:spLocks noGrp="1" noChangeArrowheads="1"/>
          </p:cNvSpPr>
          <p:nvPr>
            <p:ph type="sldNum" sz="quarter" idx="12"/>
          </p:nvPr>
        </p:nvSpPr>
        <p:spPr/>
        <p:txBody>
          <a:bodyPr/>
          <a:lstStyle>
            <a:lvl1pPr fontAlgn="auto">
              <a:spcAft>
                <a:spcPts val="0"/>
              </a:spcAft>
              <a:defRPr/>
            </a:lvl1pPr>
          </a:lstStyle>
          <a:p>
            <a:pPr>
              <a:defRPr/>
            </a:pPr>
            <a:fld id="{756B5439-17E4-4816-928A-22C5177A5FEF}" type="slidenum">
              <a:rPr lang="en-US" altLang="en-US"/>
              <a:pPr>
                <a:defRPr/>
              </a:pPr>
              <a:t>‹#›</a:t>
            </a:fld>
            <a:endParaRPr lang="en-US" altLang="en-US"/>
          </a:p>
        </p:txBody>
      </p:sp>
    </p:spTree>
    <p:extLst>
      <p:ext uri="{BB962C8B-B14F-4D97-AF65-F5344CB8AC3E}">
        <p14:creationId xmlns:p14="http://schemas.microsoft.com/office/powerpoint/2010/main" val="2276424512"/>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30238" y="198438"/>
            <a:ext cx="8229600" cy="1111250"/>
          </a:xfrm>
        </p:spPr>
        <p:txBody>
          <a:bodyPr/>
          <a:lstStyle/>
          <a:p>
            <a:r>
              <a:rPr lang="en-US"/>
              <a:t>Click to edit Master title style</a:t>
            </a:r>
          </a:p>
        </p:txBody>
      </p:sp>
      <p:sp>
        <p:nvSpPr>
          <p:cNvPr id="3" name="Text Placeholder 2"/>
          <p:cNvSpPr>
            <a:spLocks noGrp="1"/>
          </p:cNvSpPr>
          <p:nvPr>
            <p:ph type="body" sz="half" idx="1"/>
          </p:nvPr>
        </p:nvSpPr>
        <p:spPr>
          <a:xfrm>
            <a:off x="895350" y="1600200"/>
            <a:ext cx="779145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95350" y="3938588"/>
            <a:ext cx="779145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F502702B-0E46-47DA-A740-A9940B6E8E1F}" type="datetime1">
              <a:rPr lang="en-US" altLang="en-US" smtClean="0"/>
              <a:t>8/27/2019</a:t>
            </a:fld>
            <a:endParaRPr lang="en-US" altLang="en-US"/>
          </a:p>
        </p:txBody>
      </p:sp>
      <p:sp>
        <p:nvSpPr>
          <p:cNvPr id="6"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7" name="Rectangle 7"/>
          <p:cNvSpPr>
            <a:spLocks noGrp="1" noChangeArrowheads="1"/>
          </p:cNvSpPr>
          <p:nvPr>
            <p:ph type="sldNum" sz="quarter" idx="12"/>
          </p:nvPr>
        </p:nvSpPr>
        <p:spPr/>
        <p:txBody>
          <a:bodyPr/>
          <a:lstStyle>
            <a:lvl1pPr fontAlgn="auto">
              <a:spcAft>
                <a:spcPts val="0"/>
              </a:spcAft>
              <a:defRPr/>
            </a:lvl1pPr>
          </a:lstStyle>
          <a:p>
            <a:pPr>
              <a:defRPr/>
            </a:pPr>
            <a:fld id="{BC0B3F9A-41A7-442F-A2BB-06E8DCDD7343}" type="slidenum">
              <a:rPr lang="en-US" altLang="en-US"/>
              <a:pPr>
                <a:defRPr/>
              </a:pPr>
              <a:t>‹#›</a:t>
            </a:fld>
            <a:endParaRPr lang="en-US" altLang="en-US"/>
          </a:p>
        </p:txBody>
      </p:sp>
    </p:spTree>
    <p:extLst>
      <p:ext uri="{BB962C8B-B14F-4D97-AF65-F5344CB8AC3E}">
        <p14:creationId xmlns:p14="http://schemas.microsoft.com/office/powerpoint/2010/main" val="184334300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58288" cy="1423988"/>
          </a:xfrm>
          <a:prstGeom prst="rect">
            <a:avLst/>
          </a:prstGeom>
          <a:solidFill>
            <a:srgbClr val="006699"/>
          </a:solidFill>
          <a:ln>
            <a:noFill/>
          </a:ln>
          <a:effectLst/>
        </p:spPr>
        <p:txBody>
          <a:bodyPr wrap="none" anchor="ct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50000"/>
              </a:spcBef>
              <a:spcAft>
                <a:spcPct val="0"/>
              </a:spcAft>
              <a:defRPr sz="1200">
                <a:solidFill>
                  <a:schemeClr val="tx1"/>
                </a:solidFill>
                <a:latin typeface="Arial" charset="0"/>
                <a:cs typeface="Arial" charset="0"/>
              </a:defRPr>
            </a:lvl6pPr>
            <a:lvl7pPr marL="2971800" indent="-228600" eaLnBrk="0" fontAlgn="base" hangingPunct="0">
              <a:spcBef>
                <a:spcPct val="50000"/>
              </a:spcBef>
              <a:spcAft>
                <a:spcPct val="0"/>
              </a:spcAft>
              <a:defRPr sz="1200">
                <a:solidFill>
                  <a:schemeClr val="tx1"/>
                </a:solidFill>
                <a:latin typeface="Arial" charset="0"/>
                <a:cs typeface="Arial" charset="0"/>
              </a:defRPr>
            </a:lvl7pPr>
            <a:lvl8pPr marL="3429000" indent="-228600" eaLnBrk="0" fontAlgn="base" hangingPunct="0">
              <a:spcBef>
                <a:spcPct val="50000"/>
              </a:spcBef>
              <a:spcAft>
                <a:spcPct val="0"/>
              </a:spcAft>
              <a:defRPr sz="1200">
                <a:solidFill>
                  <a:schemeClr val="tx1"/>
                </a:solidFill>
                <a:latin typeface="Arial" charset="0"/>
                <a:cs typeface="Arial" charset="0"/>
              </a:defRPr>
            </a:lvl8pPr>
            <a:lvl9pPr marL="3886200" indent="-228600" eaLnBrk="0" fontAlgn="base" hangingPunct="0">
              <a:spcBef>
                <a:spcPct val="50000"/>
              </a:spcBef>
              <a:spcAft>
                <a:spcPct val="0"/>
              </a:spcAft>
              <a:defRPr sz="1200">
                <a:solidFill>
                  <a:schemeClr val="tx1"/>
                </a:solidFill>
                <a:latin typeface="Arial" charset="0"/>
                <a:cs typeface="Arial" charset="0"/>
              </a:defRPr>
            </a:lvl9pPr>
          </a:lstStyle>
          <a:p>
            <a:pPr eaLnBrk="1" fontAlgn="base" hangingPunct="1">
              <a:spcBef>
                <a:spcPct val="50000"/>
              </a:spcBef>
              <a:spcAft>
                <a:spcPct val="0"/>
              </a:spcAft>
              <a:defRPr/>
            </a:pPr>
            <a:endParaRPr lang="en-US" altLang="en-US">
              <a:solidFill>
                <a:srgbClr val="000000"/>
              </a:solidFill>
            </a:endParaRPr>
          </a:p>
        </p:txBody>
      </p:sp>
      <p:pic>
        <p:nvPicPr>
          <p:cNvPr id="5" name="Picture 8" descr="banner"/>
          <p:cNvPicPr>
            <a:picLocks noChangeAspect="1" noChangeArrowheads="1"/>
          </p:cNvPicPr>
          <p:nvPr/>
        </p:nvPicPr>
        <p:blipFill>
          <a:blip r:embed="rId2"/>
          <a:srcRect/>
          <a:stretch>
            <a:fillRect/>
          </a:stretch>
        </p:blipFill>
        <p:spPr bwMode="auto">
          <a:xfrm>
            <a:off x="-4763" y="387350"/>
            <a:ext cx="9163051" cy="776288"/>
          </a:xfrm>
          <a:prstGeom prst="rect">
            <a:avLst/>
          </a:prstGeom>
          <a:noFill/>
          <a:ln w="9525">
            <a:noFill/>
            <a:miter lim="800000"/>
            <a:headEnd/>
            <a:tailEnd/>
          </a:ln>
        </p:spPr>
      </p:pic>
      <p:sp>
        <p:nvSpPr>
          <p:cNvPr id="113667" name="Rectangle 3"/>
          <p:cNvSpPr>
            <a:spLocks noGrp="1" noChangeArrowheads="1"/>
          </p:cNvSpPr>
          <p:nvPr>
            <p:ph type="ctrTitle"/>
          </p:nvPr>
        </p:nvSpPr>
        <p:spPr>
          <a:xfrm>
            <a:off x="685800" y="2130425"/>
            <a:ext cx="7772400" cy="1470025"/>
          </a:xfrm>
        </p:spPr>
        <p:txBody>
          <a:bodyPr/>
          <a:lstStyle>
            <a:lvl1pPr>
              <a:defRPr/>
            </a:lvl1pPr>
          </a:lstStyle>
          <a:p>
            <a:pPr lvl="0"/>
            <a:r>
              <a:rPr lang="en-US" altLang="en-US" noProof="0"/>
              <a:t>Click to edit Master title style</a:t>
            </a:r>
          </a:p>
        </p:txBody>
      </p:sp>
      <p:sp>
        <p:nvSpPr>
          <p:cNvPr id="113668"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en-US" noProof="0"/>
              <a:t>Click to edit Master subtitle style</a:t>
            </a:r>
          </a:p>
        </p:txBody>
      </p:sp>
      <p:sp>
        <p:nvSpPr>
          <p:cNvPr id="6" name="Date Placeholder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100CFBB9-DA7F-4F02-9EE6-2E99A62F1405}" type="datetime1">
              <a:rPr lang="en-US" altLang="en-US"/>
              <a:pPr>
                <a:defRPr/>
              </a:pPr>
              <a:t>8/27/2019</a:t>
            </a:fld>
            <a:endParaRPr lang="en-US" altLang="en-US"/>
          </a:p>
        </p:txBody>
      </p:sp>
      <p:sp>
        <p:nvSpPr>
          <p:cNvPr id="7" name="Footer Placeholder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z="1400" smtClean="0"/>
            </a:lvl1pPr>
          </a:lstStyle>
          <a:p>
            <a:pPr>
              <a:defRPr/>
            </a:pPr>
            <a:r>
              <a:rPr lang="en-US" altLang="en-US"/>
              <a:t>APHA</a:t>
            </a:r>
          </a:p>
        </p:txBody>
      </p:sp>
      <p:sp>
        <p:nvSpPr>
          <p:cNvPr id="8" name="Rectangle 7"/>
          <p:cNvSpPr>
            <a:spLocks noGrp="1" noChangeArrowheads="1"/>
          </p:cNvSpPr>
          <p:nvPr>
            <p:ph type="sldNum" sz="quarter" idx="12"/>
          </p:nvPr>
        </p:nvSpPr>
        <p:spPr/>
        <p:txBody>
          <a:bodyPr/>
          <a:lstStyle>
            <a:lvl1pPr fontAlgn="auto">
              <a:spcAft>
                <a:spcPts val="0"/>
              </a:spcAft>
              <a:defRPr/>
            </a:lvl1pPr>
          </a:lstStyle>
          <a:p>
            <a:pPr>
              <a:defRPr/>
            </a:pPr>
            <a:fld id="{1C5D9314-9AAB-49DC-8359-F104ED69D701}" type="slidenum">
              <a:rPr lang="en-US" altLang="en-US"/>
              <a:pPr>
                <a:defRPr/>
              </a:pPr>
              <a:t>‹#›</a:t>
            </a:fld>
            <a:endParaRPr lang="en-US" altLang="en-US"/>
          </a:p>
        </p:txBody>
      </p:sp>
    </p:spTree>
    <p:extLst>
      <p:ext uri="{BB962C8B-B14F-4D97-AF65-F5344CB8AC3E}">
        <p14:creationId xmlns:p14="http://schemas.microsoft.com/office/powerpoint/2010/main" val="121848228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p:cNvSpPr>
            <a:spLocks noGrp="1" noChangeArrowheads="1"/>
          </p:cNvSpPr>
          <p:nvPr>
            <p:ph type="sldNum" sz="quarter" idx="12"/>
          </p:nvPr>
        </p:nvSpPr>
        <p:spPr/>
        <p:txBody>
          <a:bodyPr anchor="b"/>
          <a:lstStyle>
            <a:lvl1pPr fontAlgn="auto">
              <a:spcAft>
                <a:spcPts val="0"/>
              </a:spcAft>
              <a:defRPr sz="1100"/>
            </a:lvl1pPr>
          </a:lstStyle>
          <a:p>
            <a:pPr>
              <a:defRPr/>
            </a:pPr>
            <a:fld id="{F1397245-95E7-4C91-BC23-1BE21ED145DF}" type="slidenum">
              <a:rPr lang="en-US" altLang="en-US" smtClean="0"/>
              <a:pPr>
                <a:defRPr/>
              </a:pPr>
              <a:t>‹#›</a:t>
            </a:fld>
            <a:endParaRPr lang="en-US" altLang="en-US" dirty="0"/>
          </a:p>
        </p:txBody>
      </p:sp>
    </p:spTree>
    <p:extLst>
      <p:ext uri="{BB962C8B-B14F-4D97-AF65-F5344CB8AC3E}">
        <p14:creationId xmlns:p14="http://schemas.microsoft.com/office/powerpoint/2010/main" val="313912889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6321A8FB-7D28-47F8-9427-B93CA755B507}" type="datetime1">
              <a:rPr lang="en-US" altLang="en-US"/>
              <a:pPr>
                <a:defRPr/>
              </a:pPr>
              <a:t>8/27/2019</a:t>
            </a:fld>
            <a:endParaRPr lang="en-US" altLang="en-US"/>
          </a:p>
        </p:txBody>
      </p:sp>
      <p:sp>
        <p:nvSpPr>
          <p:cNvPr id="5"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r>
              <a:rPr lang="en-US" altLang="en-US"/>
              <a:t>APHA</a:t>
            </a:r>
          </a:p>
        </p:txBody>
      </p:sp>
      <p:sp>
        <p:nvSpPr>
          <p:cNvPr id="6" name="Rectangle 7"/>
          <p:cNvSpPr>
            <a:spLocks noGrp="1" noChangeArrowheads="1"/>
          </p:cNvSpPr>
          <p:nvPr>
            <p:ph type="sldNum" sz="quarter" idx="12"/>
          </p:nvPr>
        </p:nvSpPr>
        <p:spPr/>
        <p:txBody>
          <a:bodyPr/>
          <a:lstStyle>
            <a:lvl1pPr fontAlgn="auto">
              <a:spcAft>
                <a:spcPts val="0"/>
              </a:spcAft>
              <a:defRPr/>
            </a:lvl1pPr>
          </a:lstStyle>
          <a:p>
            <a:pPr>
              <a:defRPr/>
            </a:pPr>
            <a:fld id="{CB880707-B284-4C65-A4C2-64D860F05CD9}" type="slidenum">
              <a:rPr lang="en-US" altLang="en-US"/>
              <a:pPr>
                <a:defRPr/>
              </a:pPr>
              <a:t>‹#›</a:t>
            </a:fld>
            <a:endParaRPr lang="en-US" altLang="en-US"/>
          </a:p>
        </p:txBody>
      </p:sp>
    </p:spTree>
    <p:extLst>
      <p:ext uri="{BB962C8B-B14F-4D97-AF65-F5344CB8AC3E}">
        <p14:creationId xmlns:p14="http://schemas.microsoft.com/office/powerpoint/2010/main" val="203556184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5350" y="1600200"/>
            <a:ext cx="38195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67275" y="1600200"/>
            <a:ext cx="38195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73AB10B3-AACE-44FE-B6EA-4FF72F5876E2}" type="datetime1">
              <a:rPr lang="en-US" altLang="en-US"/>
              <a:pPr>
                <a:defRPr/>
              </a:pPr>
              <a:t>8/27/2019</a:t>
            </a:fld>
            <a:endParaRPr lang="en-US" altLang="en-US"/>
          </a:p>
        </p:txBody>
      </p:sp>
      <p:sp>
        <p:nvSpPr>
          <p:cNvPr id="6"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r>
              <a:rPr lang="en-US" altLang="en-US"/>
              <a:t>APHA</a:t>
            </a:r>
          </a:p>
        </p:txBody>
      </p:sp>
      <p:sp>
        <p:nvSpPr>
          <p:cNvPr id="7" name="Rectangle 7"/>
          <p:cNvSpPr>
            <a:spLocks noGrp="1" noChangeArrowheads="1"/>
          </p:cNvSpPr>
          <p:nvPr>
            <p:ph type="sldNum" sz="quarter" idx="12"/>
          </p:nvPr>
        </p:nvSpPr>
        <p:spPr/>
        <p:txBody>
          <a:bodyPr/>
          <a:lstStyle>
            <a:lvl1pPr fontAlgn="auto">
              <a:spcAft>
                <a:spcPts val="0"/>
              </a:spcAft>
              <a:defRPr/>
            </a:lvl1pPr>
          </a:lstStyle>
          <a:p>
            <a:pPr>
              <a:defRPr/>
            </a:pPr>
            <a:fld id="{ED50432A-7F56-4614-B66E-807BE50A60DB}" type="slidenum">
              <a:rPr lang="en-US" altLang="en-US"/>
              <a:pPr>
                <a:defRPr/>
              </a:pPr>
              <a:t>‹#›</a:t>
            </a:fld>
            <a:endParaRPr lang="en-US" altLang="en-US"/>
          </a:p>
        </p:txBody>
      </p:sp>
    </p:spTree>
    <p:extLst>
      <p:ext uri="{BB962C8B-B14F-4D97-AF65-F5344CB8AC3E}">
        <p14:creationId xmlns:p14="http://schemas.microsoft.com/office/powerpoint/2010/main" val="4167152474"/>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7A9AE9F4-B2F7-4016-9640-99AF9B332BFA}" type="datetime1">
              <a:rPr lang="en-US" altLang="en-US"/>
              <a:pPr>
                <a:defRPr/>
              </a:pPr>
              <a:t>8/27/2019</a:t>
            </a:fld>
            <a:endParaRPr lang="en-US" altLang="en-US"/>
          </a:p>
        </p:txBody>
      </p:sp>
      <p:sp>
        <p:nvSpPr>
          <p:cNvPr id="8"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r>
              <a:rPr lang="en-US" altLang="en-US"/>
              <a:t>APHA</a:t>
            </a:r>
          </a:p>
        </p:txBody>
      </p:sp>
      <p:sp>
        <p:nvSpPr>
          <p:cNvPr id="9" name="Rectangle 7"/>
          <p:cNvSpPr>
            <a:spLocks noGrp="1" noChangeArrowheads="1"/>
          </p:cNvSpPr>
          <p:nvPr>
            <p:ph type="sldNum" sz="quarter" idx="12"/>
          </p:nvPr>
        </p:nvSpPr>
        <p:spPr/>
        <p:txBody>
          <a:bodyPr/>
          <a:lstStyle>
            <a:lvl1pPr fontAlgn="auto">
              <a:spcAft>
                <a:spcPts val="0"/>
              </a:spcAft>
              <a:defRPr/>
            </a:lvl1pPr>
          </a:lstStyle>
          <a:p>
            <a:pPr>
              <a:defRPr/>
            </a:pPr>
            <a:fld id="{87AD87CE-6A9E-4678-9E8F-7B47F080317E}" type="slidenum">
              <a:rPr lang="en-US" altLang="en-US"/>
              <a:pPr>
                <a:defRPr/>
              </a:pPr>
              <a:t>‹#›</a:t>
            </a:fld>
            <a:endParaRPr lang="en-US" altLang="en-US"/>
          </a:p>
        </p:txBody>
      </p:sp>
    </p:spTree>
    <p:extLst>
      <p:ext uri="{BB962C8B-B14F-4D97-AF65-F5344CB8AC3E}">
        <p14:creationId xmlns:p14="http://schemas.microsoft.com/office/powerpoint/2010/main" val="350914229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B3D0D7-A68D-4901-828B-80CACC0261D4}" type="datetimeFigureOut">
              <a:rPr lang="en-US" smtClean="0"/>
              <a:t>8/27/2019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219C3E-682F-4139-AC73-585446BC8C65}" type="slidenum">
              <a:rPr lang="en-US" smtClean="0"/>
              <a:t>‹#›</a:t>
            </a:fld>
            <a:endParaRPr lang="en-US"/>
          </a:p>
        </p:txBody>
      </p:sp>
    </p:spTree>
    <p:extLst>
      <p:ext uri="{BB962C8B-B14F-4D97-AF65-F5344CB8AC3E}">
        <p14:creationId xmlns:p14="http://schemas.microsoft.com/office/powerpoint/2010/main" val="36691073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7EA96F26-DDFC-48B6-B64D-355DC4022D59}" type="datetime1">
              <a:rPr lang="en-US" altLang="en-US"/>
              <a:pPr>
                <a:defRPr/>
              </a:pPr>
              <a:t>8/27/2019</a:t>
            </a:fld>
            <a:endParaRPr lang="en-US" altLang="en-US"/>
          </a:p>
        </p:txBody>
      </p:sp>
      <p:sp>
        <p:nvSpPr>
          <p:cNvPr id="4"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r>
              <a:rPr lang="en-US" altLang="en-US"/>
              <a:t>APHA</a:t>
            </a:r>
          </a:p>
        </p:txBody>
      </p:sp>
      <p:sp>
        <p:nvSpPr>
          <p:cNvPr id="5" name="Rectangle 7"/>
          <p:cNvSpPr>
            <a:spLocks noGrp="1" noChangeArrowheads="1"/>
          </p:cNvSpPr>
          <p:nvPr>
            <p:ph type="sldNum" sz="quarter" idx="12"/>
          </p:nvPr>
        </p:nvSpPr>
        <p:spPr/>
        <p:txBody>
          <a:bodyPr/>
          <a:lstStyle>
            <a:lvl1pPr fontAlgn="auto">
              <a:spcAft>
                <a:spcPts val="0"/>
              </a:spcAft>
              <a:defRPr/>
            </a:lvl1pPr>
          </a:lstStyle>
          <a:p>
            <a:pPr>
              <a:defRPr/>
            </a:pPr>
            <a:fld id="{E9CFDA73-57B0-4776-9956-DB54AC55FD2F}" type="slidenum">
              <a:rPr lang="en-US" altLang="en-US"/>
              <a:pPr>
                <a:defRPr/>
              </a:pPr>
              <a:t>‹#›</a:t>
            </a:fld>
            <a:endParaRPr lang="en-US" altLang="en-US"/>
          </a:p>
        </p:txBody>
      </p:sp>
    </p:spTree>
    <p:extLst>
      <p:ext uri="{BB962C8B-B14F-4D97-AF65-F5344CB8AC3E}">
        <p14:creationId xmlns:p14="http://schemas.microsoft.com/office/powerpoint/2010/main" val="3085690067"/>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389D3ABA-85AB-41E2-B01D-9C8150E352A2}" type="datetime1">
              <a:rPr lang="en-US" altLang="en-US"/>
              <a:pPr>
                <a:defRPr/>
              </a:pPr>
              <a:t>8/27/2019</a:t>
            </a:fld>
            <a:endParaRPr lang="en-US" altLang="en-US"/>
          </a:p>
        </p:txBody>
      </p:sp>
      <p:sp>
        <p:nvSpPr>
          <p:cNvPr id="3"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r>
              <a:rPr lang="en-US" altLang="en-US"/>
              <a:t>APHA</a:t>
            </a:r>
          </a:p>
        </p:txBody>
      </p:sp>
      <p:sp>
        <p:nvSpPr>
          <p:cNvPr id="4" name="Rectangle 7"/>
          <p:cNvSpPr>
            <a:spLocks noGrp="1" noChangeArrowheads="1"/>
          </p:cNvSpPr>
          <p:nvPr>
            <p:ph type="sldNum" sz="quarter" idx="12"/>
          </p:nvPr>
        </p:nvSpPr>
        <p:spPr/>
        <p:txBody>
          <a:bodyPr/>
          <a:lstStyle>
            <a:lvl1pPr fontAlgn="auto">
              <a:spcAft>
                <a:spcPts val="0"/>
              </a:spcAft>
              <a:defRPr/>
            </a:lvl1pPr>
          </a:lstStyle>
          <a:p>
            <a:pPr>
              <a:defRPr/>
            </a:pPr>
            <a:fld id="{58A0ECE8-4408-41C7-854C-7D8D0F7BA40E}" type="slidenum">
              <a:rPr lang="en-US" altLang="en-US"/>
              <a:pPr>
                <a:defRPr/>
              </a:pPr>
              <a:t>‹#›</a:t>
            </a:fld>
            <a:endParaRPr lang="en-US" altLang="en-US"/>
          </a:p>
        </p:txBody>
      </p:sp>
    </p:spTree>
    <p:extLst>
      <p:ext uri="{BB962C8B-B14F-4D97-AF65-F5344CB8AC3E}">
        <p14:creationId xmlns:p14="http://schemas.microsoft.com/office/powerpoint/2010/main" val="3709151385"/>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18B9BBC9-E6B9-496C-A010-7F80D06BDAF9}" type="datetime1">
              <a:rPr lang="en-US" altLang="en-US"/>
              <a:pPr>
                <a:defRPr/>
              </a:pPr>
              <a:t>8/27/2019</a:t>
            </a:fld>
            <a:endParaRPr lang="en-US" altLang="en-US"/>
          </a:p>
        </p:txBody>
      </p:sp>
      <p:sp>
        <p:nvSpPr>
          <p:cNvPr id="6"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r>
              <a:rPr lang="en-US" altLang="en-US"/>
              <a:t>APHA</a:t>
            </a:r>
          </a:p>
        </p:txBody>
      </p:sp>
      <p:sp>
        <p:nvSpPr>
          <p:cNvPr id="7" name="Rectangle 7"/>
          <p:cNvSpPr>
            <a:spLocks noGrp="1" noChangeArrowheads="1"/>
          </p:cNvSpPr>
          <p:nvPr>
            <p:ph type="sldNum" sz="quarter" idx="12"/>
          </p:nvPr>
        </p:nvSpPr>
        <p:spPr/>
        <p:txBody>
          <a:bodyPr/>
          <a:lstStyle>
            <a:lvl1pPr fontAlgn="auto">
              <a:spcAft>
                <a:spcPts val="0"/>
              </a:spcAft>
              <a:defRPr/>
            </a:lvl1pPr>
          </a:lstStyle>
          <a:p>
            <a:pPr>
              <a:defRPr/>
            </a:pPr>
            <a:fld id="{FBB1CAAD-AF4E-45FC-A24A-E7733C60BE29}" type="slidenum">
              <a:rPr lang="en-US" altLang="en-US"/>
              <a:pPr>
                <a:defRPr/>
              </a:pPr>
              <a:t>‹#›</a:t>
            </a:fld>
            <a:endParaRPr lang="en-US" altLang="en-US"/>
          </a:p>
        </p:txBody>
      </p:sp>
    </p:spTree>
    <p:extLst>
      <p:ext uri="{BB962C8B-B14F-4D97-AF65-F5344CB8AC3E}">
        <p14:creationId xmlns:p14="http://schemas.microsoft.com/office/powerpoint/2010/main" val="152662332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BDC532FC-CC2D-411B-8FB5-AB76E3A007BF}" type="datetime1">
              <a:rPr lang="en-US" altLang="en-US"/>
              <a:pPr>
                <a:defRPr/>
              </a:pPr>
              <a:t>8/27/2019</a:t>
            </a:fld>
            <a:endParaRPr lang="en-US" altLang="en-US"/>
          </a:p>
        </p:txBody>
      </p:sp>
      <p:sp>
        <p:nvSpPr>
          <p:cNvPr id="6"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r>
              <a:rPr lang="en-US" altLang="en-US"/>
              <a:t>APHA</a:t>
            </a:r>
          </a:p>
        </p:txBody>
      </p:sp>
      <p:sp>
        <p:nvSpPr>
          <p:cNvPr id="7" name="Rectangle 7"/>
          <p:cNvSpPr>
            <a:spLocks noGrp="1" noChangeArrowheads="1"/>
          </p:cNvSpPr>
          <p:nvPr>
            <p:ph type="sldNum" sz="quarter" idx="12"/>
          </p:nvPr>
        </p:nvSpPr>
        <p:spPr/>
        <p:txBody>
          <a:bodyPr/>
          <a:lstStyle>
            <a:lvl1pPr fontAlgn="auto">
              <a:spcAft>
                <a:spcPts val="0"/>
              </a:spcAft>
              <a:defRPr/>
            </a:lvl1pPr>
          </a:lstStyle>
          <a:p>
            <a:pPr>
              <a:defRPr/>
            </a:pPr>
            <a:fld id="{7BCE150B-71EE-4509-AF57-F40A0E38EC1E}" type="slidenum">
              <a:rPr lang="en-US" altLang="en-US"/>
              <a:pPr>
                <a:defRPr/>
              </a:pPr>
              <a:t>‹#›</a:t>
            </a:fld>
            <a:endParaRPr lang="en-US" altLang="en-US"/>
          </a:p>
        </p:txBody>
      </p:sp>
    </p:spTree>
    <p:extLst>
      <p:ext uri="{BB962C8B-B14F-4D97-AF65-F5344CB8AC3E}">
        <p14:creationId xmlns:p14="http://schemas.microsoft.com/office/powerpoint/2010/main" val="48086881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B19BDB89-E831-48EC-BFDD-E47612016390}" type="datetime1">
              <a:rPr lang="en-US" altLang="en-US"/>
              <a:pPr>
                <a:defRPr/>
              </a:pPr>
              <a:t>8/27/2019</a:t>
            </a:fld>
            <a:endParaRPr lang="en-US" altLang="en-US"/>
          </a:p>
        </p:txBody>
      </p:sp>
      <p:sp>
        <p:nvSpPr>
          <p:cNvPr id="5"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r>
              <a:rPr lang="en-US" altLang="en-US"/>
              <a:t>APHA</a:t>
            </a:r>
          </a:p>
        </p:txBody>
      </p:sp>
      <p:sp>
        <p:nvSpPr>
          <p:cNvPr id="6" name="Rectangle 7"/>
          <p:cNvSpPr>
            <a:spLocks noGrp="1" noChangeArrowheads="1"/>
          </p:cNvSpPr>
          <p:nvPr>
            <p:ph type="sldNum" sz="quarter" idx="12"/>
          </p:nvPr>
        </p:nvSpPr>
        <p:spPr/>
        <p:txBody>
          <a:bodyPr/>
          <a:lstStyle>
            <a:lvl1pPr fontAlgn="auto">
              <a:spcAft>
                <a:spcPts val="0"/>
              </a:spcAft>
              <a:defRPr/>
            </a:lvl1pPr>
          </a:lstStyle>
          <a:p>
            <a:pPr>
              <a:defRPr/>
            </a:pPr>
            <a:fld id="{CBC22EB4-3476-447E-9FF0-A1810D031D02}" type="slidenum">
              <a:rPr lang="en-US" altLang="en-US"/>
              <a:pPr>
                <a:defRPr/>
              </a:pPr>
              <a:t>‹#›</a:t>
            </a:fld>
            <a:endParaRPr lang="en-US" altLang="en-US"/>
          </a:p>
        </p:txBody>
      </p:sp>
    </p:spTree>
    <p:extLst>
      <p:ext uri="{BB962C8B-B14F-4D97-AF65-F5344CB8AC3E}">
        <p14:creationId xmlns:p14="http://schemas.microsoft.com/office/powerpoint/2010/main" val="294158964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2438" y="198438"/>
            <a:ext cx="2057400" cy="5927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0238" y="198438"/>
            <a:ext cx="6019800" cy="5927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A820EDD4-7EB7-4E10-98D4-7B82A5B3210C}" type="datetime1">
              <a:rPr lang="en-US" altLang="en-US"/>
              <a:pPr>
                <a:defRPr/>
              </a:pPr>
              <a:t>8/27/2019</a:t>
            </a:fld>
            <a:endParaRPr lang="en-US" altLang="en-US"/>
          </a:p>
        </p:txBody>
      </p:sp>
      <p:sp>
        <p:nvSpPr>
          <p:cNvPr id="5"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r>
              <a:rPr lang="en-US" altLang="en-US"/>
              <a:t>APHA</a:t>
            </a:r>
          </a:p>
        </p:txBody>
      </p:sp>
      <p:sp>
        <p:nvSpPr>
          <p:cNvPr id="6" name="Rectangle 7"/>
          <p:cNvSpPr>
            <a:spLocks noGrp="1" noChangeArrowheads="1"/>
          </p:cNvSpPr>
          <p:nvPr>
            <p:ph type="sldNum" sz="quarter" idx="12"/>
          </p:nvPr>
        </p:nvSpPr>
        <p:spPr/>
        <p:txBody>
          <a:bodyPr/>
          <a:lstStyle>
            <a:lvl1pPr fontAlgn="auto">
              <a:spcAft>
                <a:spcPts val="0"/>
              </a:spcAft>
              <a:defRPr/>
            </a:lvl1pPr>
          </a:lstStyle>
          <a:p>
            <a:pPr>
              <a:defRPr/>
            </a:pPr>
            <a:fld id="{18CAB87F-498D-40DA-910C-9FC7B91A3AAD}" type="slidenum">
              <a:rPr lang="en-US" altLang="en-US"/>
              <a:pPr>
                <a:defRPr/>
              </a:pPr>
              <a:t>‹#›</a:t>
            </a:fld>
            <a:endParaRPr lang="en-US" altLang="en-US"/>
          </a:p>
        </p:txBody>
      </p:sp>
    </p:spTree>
    <p:extLst>
      <p:ext uri="{BB962C8B-B14F-4D97-AF65-F5344CB8AC3E}">
        <p14:creationId xmlns:p14="http://schemas.microsoft.com/office/powerpoint/2010/main" val="305946237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30238" y="198438"/>
            <a:ext cx="8229600" cy="1111250"/>
          </a:xfrm>
        </p:spPr>
        <p:txBody>
          <a:bodyPr/>
          <a:lstStyle/>
          <a:p>
            <a:r>
              <a:rPr lang="en-US"/>
              <a:t>Click to edit Master title style</a:t>
            </a:r>
          </a:p>
        </p:txBody>
      </p:sp>
      <p:sp>
        <p:nvSpPr>
          <p:cNvPr id="3" name="Content Placeholder 2"/>
          <p:cNvSpPr>
            <a:spLocks noGrp="1"/>
          </p:cNvSpPr>
          <p:nvPr>
            <p:ph sz="half" idx="1"/>
          </p:nvPr>
        </p:nvSpPr>
        <p:spPr>
          <a:xfrm>
            <a:off x="895350" y="1600200"/>
            <a:ext cx="381952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867275" y="1600200"/>
            <a:ext cx="381952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BDA87A03-B863-4BD1-AA3F-C1F238A35A98}" type="datetime1">
              <a:rPr lang="en-US" altLang="en-US"/>
              <a:pPr>
                <a:defRPr/>
              </a:pPr>
              <a:t>8/27/2019</a:t>
            </a:fld>
            <a:endParaRPr lang="en-US" altLang="en-US"/>
          </a:p>
        </p:txBody>
      </p:sp>
      <p:sp>
        <p:nvSpPr>
          <p:cNvPr id="6"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r>
              <a:rPr lang="en-US" altLang="en-US"/>
              <a:t>APHA</a:t>
            </a:r>
          </a:p>
        </p:txBody>
      </p:sp>
      <p:sp>
        <p:nvSpPr>
          <p:cNvPr id="7" name="Rectangle 7"/>
          <p:cNvSpPr>
            <a:spLocks noGrp="1" noChangeArrowheads="1"/>
          </p:cNvSpPr>
          <p:nvPr>
            <p:ph type="sldNum" sz="quarter" idx="12"/>
          </p:nvPr>
        </p:nvSpPr>
        <p:spPr/>
        <p:txBody>
          <a:bodyPr/>
          <a:lstStyle>
            <a:lvl1pPr fontAlgn="auto">
              <a:spcAft>
                <a:spcPts val="0"/>
              </a:spcAft>
              <a:defRPr/>
            </a:lvl1pPr>
          </a:lstStyle>
          <a:p>
            <a:pPr>
              <a:defRPr/>
            </a:pPr>
            <a:fld id="{C6D56EC6-AFAB-4F0A-AFF8-141B996D2418}" type="slidenum">
              <a:rPr lang="en-US" altLang="en-US"/>
              <a:pPr>
                <a:defRPr/>
              </a:pPr>
              <a:t>‹#›</a:t>
            </a:fld>
            <a:endParaRPr lang="en-US" altLang="en-US"/>
          </a:p>
        </p:txBody>
      </p:sp>
    </p:spTree>
    <p:extLst>
      <p:ext uri="{BB962C8B-B14F-4D97-AF65-F5344CB8AC3E}">
        <p14:creationId xmlns:p14="http://schemas.microsoft.com/office/powerpoint/2010/main" val="3343933421"/>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0238" y="198438"/>
            <a:ext cx="8229600" cy="1111250"/>
          </a:xfrm>
        </p:spPr>
        <p:txBody>
          <a:bodyPr/>
          <a:lstStyle/>
          <a:p>
            <a:r>
              <a:rPr lang="en-US"/>
              <a:t>Click to edit Master title style</a:t>
            </a:r>
          </a:p>
        </p:txBody>
      </p:sp>
      <p:sp>
        <p:nvSpPr>
          <p:cNvPr id="3" name="Text Placeholder 2"/>
          <p:cNvSpPr>
            <a:spLocks noGrp="1"/>
          </p:cNvSpPr>
          <p:nvPr>
            <p:ph type="body" sz="half" idx="1"/>
          </p:nvPr>
        </p:nvSpPr>
        <p:spPr>
          <a:xfrm>
            <a:off x="895350" y="1600200"/>
            <a:ext cx="381952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67275" y="1600200"/>
            <a:ext cx="381952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33980648-C930-421C-ACA8-3511844220BF}" type="datetime1">
              <a:rPr lang="en-US" altLang="en-US"/>
              <a:pPr>
                <a:defRPr/>
              </a:pPr>
              <a:t>8/27/2019</a:t>
            </a:fld>
            <a:endParaRPr lang="en-US" altLang="en-US"/>
          </a:p>
        </p:txBody>
      </p:sp>
      <p:sp>
        <p:nvSpPr>
          <p:cNvPr id="6"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r>
              <a:rPr lang="en-US" altLang="en-US"/>
              <a:t>APHA</a:t>
            </a:r>
          </a:p>
        </p:txBody>
      </p:sp>
      <p:sp>
        <p:nvSpPr>
          <p:cNvPr id="7" name="Rectangle 7"/>
          <p:cNvSpPr>
            <a:spLocks noGrp="1" noChangeArrowheads="1"/>
          </p:cNvSpPr>
          <p:nvPr>
            <p:ph type="sldNum" sz="quarter" idx="12"/>
          </p:nvPr>
        </p:nvSpPr>
        <p:spPr/>
        <p:txBody>
          <a:bodyPr/>
          <a:lstStyle>
            <a:lvl1pPr fontAlgn="auto">
              <a:spcAft>
                <a:spcPts val="0"/>
              </a:spcAft>
              <a:defRPr/>
            </a:lvl1pPr>
          </a:lstStyle>
          <a:p>
            <a:pPr>
              <a:defRPr/>
            </a:pPr>
            <a:fld id="{756B5439-17E4-4816-928A-22C5177A5FEF}" type="slidenum">
              <a:rPr lang="en-US" altLang="en-US"/>
              <a:pPr>
                <a:defRPr/>
              </a:pPr>
              <a:t>‹#›</a:t>
            </a:fld>
            <a:endParaRPr lang="en-US" altLang="en-US"/>
          </a:p>
        </p:txBody>
      </p:sp>
    </p:spTree>
    <p:extLst>
      <p:ext uri="{BB962C8B-B14F-4D97-AF65-F5344CB8AC3E}">
        <p14:creationId xmlns:p14="http://schemas.microsoft.com/office/powerpoint/2010/main" val="3724747268"/>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30238" y="198438"/>
            <a:ext cx="8229600" cy="1111250"/>
          </a:xfrm>
        </p:spPr>
        <p:txBody>
          <a:bodyPr/>
          <a:lstStyle/>
          <a:p>
            <a:r>
              <a:rPr lang="en-US"/>
              <a:t>Click to edit Master title style</a:t>
            </a:r>
          </a:p>
        </p:txBody>
      </p:sp>
      <p:sp>
        <p:nvSpPr>
          <p:cNvPr id="3" name="Text Placeholder 2"/>
          <p:cNvSpPr>
            <a:spLocks noGrp="1"/>
          </p:cNvSpPr>
          <p:nvPr>
            <p:ph type="body" sz="half" idx="1"/>
          </p:nvPr>
        </p:nvSpPr>
        <p:spPr>
          <a:xfrm>
            <a:off x="895350" y="1600200"/>
            <a:ext cx="779145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95350" y="3938588"/>
            <a:ext cx="779145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3D2F1BD8-AE95-40BB-8258-B546467BE7A9}" type="datetime1">
              <a:rPr lang="en-US" altLang="en-US"/>
              <a:pPr>
                <a:defRPr/>
              </a:pPr>
              <a:t>8/27/2019</a:t>
            </a:fld>
            <a:endParaRPr lang="en-US" altLang="en-US"/>
          </a:p>
        </p:txBody>
      </p:sp>
      <p:sp>
        <p:nvSpPr>
          <p:cNvPr id="6"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r>
              <a:rPr lang="en-US" altLang="en-US"/>
              <a:t>APHA</a:t>
            </a:r>
          </a:p>
        </p:txBody>
      </p:sp>
      <p:sp>
        <p:nvSpPr>
          <p:cNvPr id="7" name="Rectangle 7"/>
          <p:cNvSpPr>
            <a:spLocks noGrp="1" noChangeArrowheads="1"/>
          </p:cNvSpPr>
          <p:nvPr>
            <p:ph type="sldNum" sz="quarter" idx="12"/>
          </p:nvPr>
        </p:nvSpPr>
        <p:spPr/>
        <p:txBody>
          <a:bodyPr/>
          <a:lstStyle>
            <a:lvl1pPr fontAlgn="auto">
              <a:spcAft>
                <a:spcPts val="0"/>
              </a:spcAft>
              <a:defRPr/>
            </a:lvl1pPr>
          </a:lstStyle>
          <a:p>
            <a:pPr>
              <a:defRPr/>
            </a:pPr>
            <a:fld id="{BC0B3F9A-41A7-442F-A2BB-06E8DCDD7343}" type="slidenum">
              <a:rPr lang="en-US" altLang="en-US"/>
              <a:pPr>
                <a:defRPr/>
              </a:pPr>
              <a:t>‹#›</a:t>
            </a:fld>
            <a:endParaRPr lang="en-US" altLang="en-US"/>
          </a:p>
        </p:txBody>
      </p:sp>
    </p:spTree>
    <p:extLst>
      <p:ext uri="{BB962C8B-B14F-4D97-AF65-F5344CB8AC3E}">
        <p14:creationId xmlns:p14="http://schemas.microsoft.com/office/powerpoint/2010/main" val="205985997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4948" cy="822960"/>
          </a:xfrm>
        </p:spPr>
        <p:txBody>
          <a:bodyPr lIns="91440" tIns="0" rIns="91440" bIns="0" anchor="b">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22960" y="5907023"/>
            <a:ext cx="7584948"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F6B3D0D7-A68D-4901-828B-80CACC0261D4}" type="datetimeFigureOut">
              <a:rPr lang="en-US" smtClean="0"/>
              <a:t>8/27/2019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219C3E-682F-4139-AC73-585446BC8C65}" type="slidenum">
              <a:rPr lang="en-US" smtClean="0"/>
              <a:t>‹#›</a:t>
            </a:fld>
            <a:endParaRPr lang="en-US"/>
          </a:p>
        </p:txBody>
      </p:sp>
    </p:spTree>
    <p:extLst>
      <p:ext uri="{BB962C8B-B14F-4D97-AF65-F5344CB8AC3E}">
        <p14:creationId xmlns:p14="http://schemas.microsoft.com/office/powerpoint/2010/main" val="2533374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5.png"/><Relationship Id="rId5" Type="http://schemas.openxmlformats.org/officeDocument/2006/relationships/slideLayout" Target="../slideLayouts/slideLayout30.xml"/><Relationship Id="rId10" Type="http://schemas.openxmlformats.org/officeDocument/2006/relationships/theme" Target="../theme/theme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6.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9.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7.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8.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theme" Target="../theme/theme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color bands.jpg"/>
          <p:cNvPicPr>
            <a:picLocks noChangeAspect="1"/>
          </p:cNvPicPr>
          <p:nvPr/>
        </p:nvPicPr>
        <p:blipFill>
          <a:blip r:embed="rId11" cstate="print"/>
          <a:srcRect b="74805"/>
          <a:stretch>
            <a:fillRect/>
          </a:stretch>
        </p:blipFill>
        <p:spPr>
          <a:xfrm>
            <a:off x="0" y="0"/>
            <a:ext cx="9144000" cy="1055688"/>
          </a:xfrm>
          <a:prstGeom prst="rect">
            <a:avLst/>
          </a:prstGeom>
          <a:effectLst>
            <a:outerShdw blurRad="50800" dist="38100" dir="2700000" algn="tl" rotWithShape="0">
              <a:prstClr val="black">
                <a:alpha val="40000"/>
              </a:prstClr>
            </a:outerShdw>
          </a:effectLst>
        </p:spPr>
      </p:pic>
      <p:sp>
        <p:nvSpPr>
          <p:cNvPr id="1028" name="Text Placeholder 2"/>
          <p:cNvSpPr>
            <a:spLocks noGrp="1"/>
          </p:cNvSpPr>
          <p:nvPr>
            <p:ph type="body" idx="1"/>
          </p:nvPr>
        </p:nvSpPr>
        <p:spPr bwMode="auto">
          <a:xfrm>
            <a:off x="457200" y="1284288"/>
            <a:ext cx="8229600" cy="4525962"/>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9" name="Picture 8" descr="color bands.jpg"/>
          <p:cNvPicPr>
            <a:picLocks noChangeAspect="1"/>
          </p:cNvPicPr>
          <p:nvPr/>
        </p:nvPicPr>
        <p:blipFill>
          <a:blip r:embed="rId12" cstate="print"/>
          <a:srcRect t="93622"/>
          <a:stretch>
            <a:fillRect/>
          </a:stretch>
        </p:blipFill>
        <p:spPr bwMode="auto">
          <a:xfrm>
            <a:off x="0" y="6464301"/>
            <a:ext cx="9144000" cy="393700"/>
          </a:xfrm>
          <a:prstGeom prst="rect">
            <a:avLst/>
          </a:prstGeom>
          <a:noFill/>
          <a:ln w="9525">
            <a:noFill/>
            <a:miter lim="800000"/>
            <a:headEnd/>
            <a:tailEnd/>
          </a:ln>
        </p:spPr>
      </p:pic>
      <p:sp>
        <p:nvSpPr>
          <p:cNvPr id="4" name="Date Placeholder 3"/>
          <p:cNvSpPr>
            <a:spLocks noGrp="1"/>
          </p:cNvSpPr>
          <p:nvPr>
            <p:ph type="dt" sz="half" idx="2"/>
          </p:nvPr>
        </p:nvSpPr>
        <p:spPr>
          <a:xfrm>
            <a:off x="457200" y="6443666"/>
            <a:ext cx="2133600" cy="365125"/>
          </a:xfrm>
          <a:prstGeom prst="rect">
            <a:avLst/>
          </a:prstGeom>
        </p:spPr>
        <p:txBody>
          <a:bodyPr vert="horz" lIns="91429" tIns="45714" rIns="91429" bIns="45714" rtlCol="0" anchor="ctr"/>
          <a:lstStyle>
            <a:lvl1pPr algn="l" fontAlgn="auto">
              <a:spcBef>
                <a:spcPts val="0"/>
              </a:spcBef>
              <a:spcAft>
                <a:spcPts val="0"/>
              </a:spcAft>
              <a:defRPr sz="1200">
                <a:solidFill>
                  <a:schemeClr val="tx1">
                    <a:tint val="75000"/>
                  </a:schemeClr>
                </a:solidFill>
                <a:latin typeface="+mn-lt"/>
              </a:defRPr>
            </a:lvl1pPr>
          </a:lstStyle>
          <a:p>
            <a:fld id="{267C1252-C4DB-48E6-A447-7AFE4F8851D6}" type="datetime1">
              <a:rPr lang="en-US" smtClean="0"/>
              <a:t>8/27/2019</a:t>
            </a:fld>
            <a:endParaRPr lang="en-US"/>
          </a:p>
        </p:txBody>
      </p:sp>
      <p:sp>
        <p:nvSpPr>
          <p:cNvPr id="5" name="Footer Placeholder 4"/>
          <p:cNvSpPr>
            <a:spLocks noGrp="1"/>
          </p:cNvSpPr>
          <p:nvPr>
            <p:ph type="ftr" sz="quarter" idx="3"/>
          </p:nvPr>
        </p:nvSpPr>
        <p:spPr>
          <a:xfrm>
            <a:off x="3124200" y="6443666"/>
            <a:ext cx="2895600" cy="365125"/>
          </a:xfrm>
          <a:prstGeom prst="rect">
            <a:avLst/>
          </a:prstGeom>
        </p:spPr>
        <p:txBody>
          <a:bodyPr vert="horz" lIns="91429" tIns="45714" rIns="91429" bIns="45714" rtlCol="0" anchor="ctr"/>
          <a:lstStyle>
            <a:lvl1pPr algn="ctr" fontAlgn="auto">
              <a:spcBef>
                <a:spcPts val="0"/>
              </a:spcBef>
              <a:spcAft>
                <a:spcPts val="0"/>
              </a:spcAft>
              <a:defRPr sz="2400">
                <a:solidFill>
                  <a:schemeClr val="tx1">
                    <a:tint val="75000"/>
                  </a:schemeClr>
                </a:solidFill>
                <a:latin typeface="+mn-lt"/>
              </a:defRPr>
            </a:lvl1pPr>
          </a:lstStyle>
          <a:p>
            <a:endParaRPr lang="en-US"/>
          </a:p>
        </p:txBody>
      </p:sp>
      <p:sp>
        <p:nvSpPr>
          <p:cNvPr id="6" name="Slide Number Placeholder 5"/>
          <p:cNvSpPr>
            <a:spLocks noGrp="1"/>
          </p:cNvSpPr>
          <p:nvPr>
            <p:ph type="sldNum" sz="quarter" idx="4"/>
          </p:nvPr>
        </p:nvSpPr>
        <p:spPr>
          <a:xfrm>
            <a:off x="6553200" y="6443666"/>
            <a:ext cx="2133600" cy="365125"/>
          </a:xfrm>
          <a:prstGeom prst="rect">
            <a:avLst/>
          </a:prstGeom>
        </p:spPr>
        <p:txBody>
          <a:bodyPr vert="horz" lIns="91429" tIns="45714" rIns="91429" bIns="45714" rtlCol="0" anchor="ctr"/>
          <a:lstStyle>
            <a:lvl1pPr algn="r" fontAlgn="auto">
              <a:spcBef>
                <a:spcPts val="0"/>
              </a:spcBef>
              <a:spcAft>
                <a:spcPts val="0"/>
              </a:spcAft>
              <a:defRPr sz="1200">
                <a:solidFill>
                  <a:schemeClr val="tx1">
                    <a:tint val="75000"/>
                  </a:schemeClr>
                </a:solidFill>
                <a:latin typeface="+mn-lt"/>
              </a:defRPr>
            </a:lvl1pPr>
          </a:lstStyle>
          <a:p>
            <a:fld id="{BCAD788D-9986-4464-ACA9-9F8E4619CF8A}" type="slidenum">
              <a:rPr lang="en-US" smtClean="0"/>
              <a:t>‹#›</a:t>
            </a:fld>
            <a:endParaRPr lang="en-US"/>
          </a:p>
        </p:txBody>
      </p:sp>
      <p:pic>
        <p:nvPicPr>
          <p:cNvPr id="9" name="Picture 8" descr="Final banner 2011.jpg"/>
          <p:cNvPicPr>
            <a:picLocks noChangeAspect="1"/>
          </p:cNvPicPr>
          <p:nvPr/>
        </p:nvPicPr>
        <p:blipFill rotWithShape="1">
          <a:blip r:embed="rId13" cstate="print"/>
          <a:srcRect l="83178" b="58862"/>
          <a:stretch/>
        </p:blipFill>
        <p:spPr>
          <a:xfrm>
            <a:off x="7605757" y="2"/>
            <a:ext cx="1538243" cy="681155"/>
          </a:xfrm>
          <a:prstGeom prst="rect">
            <a:avLst/>
          </a:prstGeom>
          <a:ln>
            <a:noFill/>
          </a:ln>
          <a:effectLst/>
        </p:spPr>
      </p:pic>
      <p:sp>
        <p:nvSpPr>
          <p:cNvPr id="1027" name="Title Placeholder 1"/>
          <p:cNvSpPr>
            <a:spLocks noGrp="1"/>
          </p:cNvSpPr>
          <p:nvPr>
            <p:ph type="title"/>
          </p:nvPr>
        </p:nvSpPr>
        <p:spPr bwMode="auto">
          <a:xfrm>
            <a:off x="457200" y="15878"/>
            <a:ext cx="8229600" cy="906463"/>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6272209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759" r:id="rId6"/>
    <p:sldLayoutId id="2147483760" r:id="rId7"/>
    <p:sldLayoutId id="2147483761" r:id="rId8"/>
    <p:sldLayoutId id="2147483762" r:id="rId9"/>
  </p:sldLayoutIdLst>
  <p:hf hdr="0" ftr="0" dt="0"/>
  <p:txStyles>
    <p:titleStyle>
      <a:lvl1pPr algn="l" rtl="0" eaLnBrk="1" fontAlgn="base" hangingPunct="1">
        <a:spcBef>
          <a:spcPct val="0"/>
        </a:spcBef>
        <a:spcAft>
          <a:spcPct val="0"/>
        </a:spcAft>
        <a:defRPr sz="4000" b="1" kern="1200">
          <a:solidFill>
            <a:schemeClr val="bg1"/>
          </a:solidFill>
          <a:latin typeface="+mj-lt"/>
          <a:ea typeface="+mj-ea"/>
          <a:cs typeface="+mj-cs"/>
        </a:defRPr>
      </a:lvl1pPr>
      <a:lvl2pPr algn="l" rtl="0" eaLnBrk="1" fontAlgn="base" hangingPunct="1">
        <a:spcBef>
          <a:spcPct val="0"/>
        </a:spcBef>
        <a:spcAft>
          <a:spcPct val="0"/>
        </a:spcAft>
        <a:defRPr sz="4000" b="1">
          <a:solidFill>
            <a:schemeClr val="bg1"/>
          </a:solidFill>
          <a:latin typeface="Calibri" pitchFamily="34" charset="0"/>
        </a:defRPr>
      </a:lvl2pPr>
      <a:lvl3pPr algn="l" rtl="0" eaLnBrk="1" fontAlgn="base" hangingPunct="1">
        <a:spcBef>
          <a:spcPct val="0"/>
        </a:spcBef>
        <a:spcAft>
          <a:spcPct val="0"/>
        </a:spcAft>
        <a:defRPr sz="4000" b="1">
          <a:solidFill>
            <a:schemeClr val="bg1"/>
          </a:solidFill>
          <a:latin typeface="Calibri" pitchFamily="34" charset="0"/>
        </a:defRPr>
      </a:lvl3pPr>
      <a:lvl4pPr algn="l" rtl="0" eaLnBrk="1" fontAlgn="base" hangingPunct="1">
        <a:spcBef>
          <a:spcPct val="0"/>
        </a:spcBef>
        <a:spcAft>
          <a:spcPct val="0"/>
        </a:spcAft>
        <a:defRPr sz="4000" b="1">
          <a:solidFill>
            <a:schemeClr val="bg1"/>
          </a:solidFill>
          <a:latin typeface="Calibri" pitchFamily="34" charset="0"/>
        </a:defRPr>
      </a:lvl4pPr>
      <a:lvl5pPr algn="l" rtl="0" eaLnBrk="1" fontAlgn="base" hangingPunct="1">
        <a:spcBef>
          <a:spcPct val="0"/>
        </a:spcBef>
        <a:spcAft>
          <a:spcPct val="0"/>
        </a:spcAft>
        <a:defRPr sz="4000" b="1">
          <a:solidFill>
            <a:schemeClr val="bg1"/>
          </a:solidFill>
          <a:latin typeface="Calibri" pitchFamily="34" charset="0"/>
        </a:defRPr>
      </a:lvl5pPr>
      <a:lvl6pPr marL="457146" algn="l" rtl="0" eaLnBrk="1" fontAlgn="base" hangingPunct="1">
        <a:spcBef>
          <a:spcPct val="0"/>
        </a:spcBef>
        <a:spcAft>
          <a:spcPct val="0"/>
        </a:spcAft>
        <a:defRPr sz="4000" b="1">
          <a:solidFill>
            <a:schemeClr val="bg1"/>
          </a:solidFill>
          <a:latin typeface="Calibri" pitchFamily="34" charset="0"/>
        </a:defRPr>
      </a:lvl6pPr>
      <a:lvl7pPr marL="914293" algn="l" rtl="0" eaLnBrk="1" fontAlgn="base" hangingPunct="1">
        <a:spcBef>
          <a:spcPct val="0"/>
        </a:spcBef>
        <a:spcAft>
          <a:spcPct val="0"/>
        </a:spcAft>
        <a:defRPr sz="4000" b="1">
          <a:solidFill>
            <a:schemeClr val="bg1"/>
          </a:solidFill>
          <a:latin typeface="Calibri" pitchFamily="34" charset="0"/>
        </a:defRPr>
      </a:lvl7pPr>
      <a:lvl8pPr marL="1371440" algn="l" rtl="0" eaLnBrk="1" fontAlgn="base" hangingPunct="1">
        <a:spcBef>
          <a:spcPct val="0"/>
        </a:spcBef>
        <a:spcAft>
          <a:spcPct val="0"/>
        </a:spcAft>
        <a:defRPr sz="4000" b="1">
          <a:solidFill>
            <a:schemeClr val="bg1"/>
          </a:solidFill>
          <a:latin typeface="Calibri" pitchFamily="34" charset="0"/>
        </a:defRPr>
      </a:lvl8pPr>
      <a:lvl9pPr marL="1828586" algn="l" rtl="0" eaLnBrk="1" fontAlgn="base" hangingPunct="1">
        <a:spcBef>
          <a:spcPct val="0"/>
        </a:spcBef>
        <a:spcAft>
          <a:spcPct val="0"/>
        </a:spcAft>
        <a:defRPr sz="4000" b="1">
          <a:solidFill>
            <a:schemeClr val="bg1"/>
          </a:solidFill>
          <a:latin typeface="Calibri" pitchFamily="34" charset="0"/>
        </a:defRPr>
      </a:lvl9pPr>
    </p:titleStyle>
    <p:bodyStyle>
      <a:lvl1pPr marL="342860" indent="-34286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863" indent="-285717"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2867" indent="-228573"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013" indent="-228573"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159" indent="-228573"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2"/>
            <a:ext cx="2133600" cy="365125"/>
          </a:xfrm>
          <a:prstGeom prst="rect">
            <a:avLst/>
          </a:prstGeom>
        </p:spPr>
        <p:txBody>
          <a:bodyPr vert="horz" lIns="91429" tIns="45714" rIns="91429" bIns="45714" rtlCol="0" anchor="ctr"/>
          <a:lstStyle>
            <a:lvl1pPr algn="l" fontAlgn="auto">
              <a:spcBef>
                <a:spcPts val="0"/>
              </a:spcBef>
              <a:spcAft>
                <a:spcPts val="0"/>
              </a:spcAft>
              <a:defRPr sz="1200">
                <a:solidFill>
                  <a:schemeClr val="tx1">
                    <a:tint val="75000"/>
                  </a:schemeClr>
                </a:solidFill>
                <a:latin typeface="+mn-lt"/>
              </a:defRPr>
            </a:lvl1pPr>
          </a:lstStyle>
          <a:p>
            <a:pPr>
              <a:defRPr/>
            </a:pPr>
            <a:fld id="{9604D797-E68C-4CA0-B500-9A1C51E8F6AF}" type="datetime1">
              <a:rPr lang="en-US" smtClean="0"/>
              <a:t>8/27/2019</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29" tIns="45714" rIns="91429" bIns="45714" rtlCol="0" anchor="ctr"/>
          <a:lstStyle>
            <a:lvl1pPr algn="ctr" fontAlgn="auto">
              <a:spcBef>
                <a:spcPts val="0"/>
              </a:spcBef>
              <a:spcAft>
                <a:spcPts val="0"/>
              </a:spcAft>
              <a:defRPr sz="28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29" tIns="45714" rIns="91429" bIns="45714" rtlCol="0" anchor="ctr"/>
          <a:lstStyle>
            <a:lvl1pPr algn="r" fontAlgn="auto">
              <a:spcBef>
                <a:spcPts val="0"/>
              </a:spcBef>
              <a:spcAft>
                <a:spcPts val="0"/>
              </a:spcAft>
              <a:defRPr sz="1200">
                <a:solidFill>
                  <a:schemeClr val="tx1">
                    <a:tint val="75000"/>
                  </a:schemeClr>
                </a:solidFill>
                <a:latin typeface="+mn-lt"/>
              </a:defRPr>
            </a:lvl1pPr>
          </a:lstStyle>
          <a:p>
            <a:pPr>
              <a:defRPr/>
            </a:pPr>
            <a:fld id="{63EE93F2-F88C-48ED-85D9-315752CB43C3}" type="slidenum">
              <a:rPr lang="en-US"/>
              <a:pPr>
                <a:defRPr/>
              </a:pPr>
              <a:t>‹#›</a:t>
            </a:fld>
            <a:endParaRPr lang="en-US" dirty="0"/>
          </a:p>
        </p:txBody>
      </p:sp>
    </p:spTree>
    <p:extLst>
      <p:ext uri="{BB962C8B-B14F-4D97-AF65-F5344CB8AC3E}">
        <p14:creationId xmlns:p14="http://schemas.microsoft.com/office/powerpoint/2010/main" val="30430605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Lst>
  <p:hf hdr="0" ftr="0" dt="0"/>
  <p:txStyles>
    <p:title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Calibri" pitchFamily="34" charset="0"/>
        </a:defRPr>
      </a:lvl2pPr>
      <a:lvl3pPr algn="l" rtl="0" eaLnBrk="1" fontAlgn="base" hangingPunct="1">
        <a:spcBef>
          <a:spcPct val="0"/>
        </a:spcBef>
        <a:spcAft>
          <a:spcPct val="0"/>
        </a:spcAft>
        <a:defRPr sz="4400">
          <a:solidFill>
            <a:schemeClr val="tx1"/>
          </a:solidFill>
          <a:latin typeface="Calibri" pitchFamily="34" charset="0"/>
        </a:defRPr>
      </a:lvl3pPr>
      <a:lvl4pPr algn="l" rtl="0" eaLnBrk="1" fontAlgn="base" hangingPunct="1">
        <a:spcBef>
          <a:spcPct val="0"/>
        </a:spcBef>
        <a:spcAft>
          <a:spcPct val="0"/>
        </a:spcAft>
        <a:defRPr sz="4400">
          <a:solidFill>
            <a:schemeClr val="tx1"/>
          </a:solidFill>
          <a:latin typeface="Calibri" pitchFamily="34" charset="0"/>
        </a:defRPr>
      </a:lvl4pPr>
      <a:lvl5pPr algn="l" rtl="0" eaLnBrk="1" fontAlgn="base" hangingPunct="1">
        <a:spcBef>
          <a:spcPct val="0"/>
        </a:spcBef>
        <a:spcAft>
          <a:spcPct val="0"/>
        </a:spcAft>
        <a:defRPr sz="4400">
          <a:solidFill>
            <a:schemeClr val="tx1"/>
          </a:solidFill>
          <a:latin typeface="Calibri" pitchFamily="34" charset="0"/>
        </a:defRPr>
      </a:lvl5pPr>
      <a:lvl6pPr marL="457146" algn="l" rtl="0" eaLnBrk="1" fontAlgn="base" hangingPunct="1">
        <a:spcBef>
          <a:spcPct val="0"/>
        </a:spcBef>
        <a:spcAft>
          <a:spcPct val="0"/>
        </a:spcAft>
        <a:defRPr sz="4400">
          <a:solidFill>
            <a:schemeClr val="tx1"/>
          </a:solidFill>
          <a:latin typeface="Calibri" pitchFamily="34" charset="0"/>
        </a:defRPr>
      </a:lvl6pPr>
      <a:lvl7pPr marL="914293" algn="l" rtl="0" eaLnBrk="1" fontAlgn="base" hangingPunct="1">
        <a:spcBef>
          <a:spcPct val="0"/>
        </a:spcBef>
        <a:spcAft>
          <a:spcPct val="0"/>
        </a:spcAft>
        <a:defRPr sz="4400">
          <a:solidFill>
            <a:schemeClr val="tx1"/>
          </a:solidFill>
          <a:latin typeface="Calibri" pitchFamily="34" charset="0"/>
        </a:defRPr>
      </a:lvl7pPr>
      <a:lvl8pPr marL="1371440" algn="l" rtl="0" eaLnBrk="1" fontAlgn="base" hangingPunct="1">
        <a:spcBef>
          <a:spcPct val="0"/>
        </a:spcBef>
        <a:spcAft>
          <a:spcPct val="0"/>
        </a:spcAft>
        <a:defRPr sz="4400">
          <a:solidFill>
            <a:schemeClr val="tx1"/>
          </a:solidFill>
          <a:latin typeface="Calibri" pitchFamily="34" charset="0"/>
        </a:defRPr>
      </a:lvl8pPr>
      <a:lvl9pPr marL="1828586" algn="l" rtl="0" eaLnBrk="1" fontAlgn="base" hangingPunct="1">
        <a:spcBef>
          <a:spcPct val="0"/>
        </a:spcBef>
        <a:spcAft>
          <a:spcPct val="0"/>
        </a:spcAft>
        <a:defRPr sz="4400">
          <a:solidFill>
            <a:schemeClr val="tx1"/>
          </a:solidFill>
          <a:latin typeface="Calibri" pitchFamily="34" charset="0"/>
        </a:defRPr>
      </a:lvl9pPr>
    </p:titleStyle>
    <p:bodyStyle>
      <a:lvl1pPr marL="342860" indent="-34286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863" indent="-285717"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2867" indent="-228573"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013" indent="-228573"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159" indent="-228573"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9219" name="Text Placeholder 2"/>
          <p:cNvSpPr>
            <a:spLocks noGrp="1"/>
          </p:cNvSpPr>
          <p:nvPr>
            <p:ph type="body" idx="1"/>
          </p:nvPr>
        </p:nvSpPr>
        <p:spPr bwMode="auto">
          <a:xfrm>
            <a:off x="457200" y="1600203"/>
            <a:ext cx="8229600" cy="4525963"/>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29" tIns="45714" rIns="91429" bIns="45714" rtlCol="0" anchor="ctr"/>
          <a:lstStyle>
            <a:lvl1pPr algn="l" fontAlgn="auto">
              <a:spcBef>
                <a:spcPts val="0"/>
              </a:spcBef>
              <a:spcAft>
                <a:spcPts val="0"/>
              </a:spcAft>
              <a:defRPr sz="1200">
                <a:solidFill>
                  <a:schemeClr val="tx1">
                    <a:tint val="75000"/>
                  </a:schemeClr>
                </a:solidFill>
                <a:latin typeface="+mn-lt"/>
              </a:defRPr>
            </a:lvl1pPr>
          </a:lstStyle>
          <a:p>
            <a:pPr>
              <a:defRPr/>
            </a:pPr>
            <a:fld id="{6C76984F-5AB9-42A8-B75F-100E09F8FE25}" type="datetime1">
              <a:rPr lang="en-US" smtClean="0"/>
              <a:t>8/27/2019</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29" tIns="45714" rIns="91429" bIns="45714"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29" tIns="45714" rIns="91429" bIns="45714" rtlCol="0" anchor="ctr"/>
          <a:lstStyle>
            <a:lvl1pPr algn="r" fontAlgn="auto">
              <a:spcBef>
                <a:spcPts val="0"/>
              </a:spcBef>
              <a:spcAft>
                <a:spcPts val="0"/>
              </a:spcAft>
              <a:defRPr sz="1200">
                <a:solidFill>
                  <a:schemeClr val="tx1">
                    <a:tint val="75000"/>
                  </a:schemeClr>
                </a:solidFill>
                <a:latin typeface="+mn-lt"/>
              </a:defRPr>
            </a:lvl1pPr>
          </a:lstStyle>
          <a:p>
            <a:pPr>
              <a:defRPr/>
            </a:pPr>
            <a:fld id="{0CCB83FE-D3DA-432C-882F-BA7B09018A2B}" type="slidenum">
              <a:rPr lang="en-US"/>
              <a:pPr>
                <a:defRPr/>
              </a:pPr>
              <a:t>‹#›</a:t>
            </a:fld>
            <a:endParaRPr lang="en-US" dirty="0"/>
          </a:p>
        </p:txBody>
      </p:sp>
    </p:spTree>
    <p:extLst>
      <p:ext uri="{BB962C8B-B14F-4D97-AF65-F5344CB8AC3E}">
        <p14:creationId xmlns:p14="http://schemas.microsoft.com/office/powerpoint/2010/main" val="26499406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ftr="0" dt="0"/>
  <p:txStyles>
    <p:titleStyle>
      <a:lvl1pPr algn="ctr" defTabSz="457146" rtl="0" eaLnBrk="1" fontAlgn="base" hangingPunct="1">
        <a:spcBef>
          <a:spcPct val="0"/>
        </a:spcBef>
        <a:spcAft>
          <a:spcPct val="0"/>
        </a:spcAft>
        <a:defRPr sz="4400" kern="1200">
          <a:solidFill>
            <a:schemeClr val="tx1"/>
          </a:solidFill>
          <a:latin typeface="+mj-lt"/>
          <a:ea typeface="+mj-ea"/>
          <a:cs typeface="+mj-cs"/>
        </a:defRPr>
      </a:lvl1pPr>
      <a:lvl2pPr algn="ctr" defTabSz="457146" rtl="0" eaLnBrk="1" fontAlgn="base" hangingPunct="1">
        <a:spcBef>
          <a:spcPct val="0"/>
        </a:spcBef>
        <a:spcAft>
          <a:spcPct val="0"/>
        </a:spcAft>
        <a:defRPr sz="4400">
          <a:solidFill>
            <a:schemeClr val="tx1"/>
          </a:solidFill>
          <a:latin typeface="Calibri" pitchFamily="34" charset="0"/>
        </a:defRPr>
      </a:lvl2pPr>
      <a:lvl3pPr algn="ctr" defTabSz="457146" rtl="0" eaLnBrk="1" fontAlgn="base" hangingPunct="1">
        <a:spcBef>
          <a:spcPct val="0"/>
        </a:spcBef>
        <a:spcAft>
          <a:spcPct val="0"/>
        </a:spcAft>
        <a:defRPr sz="4400">
          <a:solidFill>
            <a:schemeClr val="tx1"/>
          </a:solidFill>
          <a:latin typeface="Calibri" pitchFamily="34" charset="0"/>
        </a:defRPr>
      </a:lvl3pPr>
      <a:lvl4pPr algn="ctr" defTabSz="457146" rtl="0" eaLnBrk="1" fontAlgn="base" hangingPunct="1">
        <a:spcBef>
          <a:spcPct val="0"/>
        </a:spcBef>
        <a:spcAft>
          <a:spcPct val="0"/>
        </a:spcAft>
        <a:defRPr sz="4400">
          <a:solidFill>
            <a:schemeClr val="tx1"/>
          </a:solidFill>
          <a:latin typeface="Calibri" pitchFamily="34" charset="0"/>
        </a:defRPr>
      </a:lvl4pPr>
      <a:lvl5pPr algn="ctr" defTabSz="457146" rtl="0" eaLnBrk="1" fontAlgn="base" hangingPunct="1">
        <a:spcBef>
          <a:spcPct val="0"/>
        </a:spcBef>
        <a:spcAft>
          <a:spcPct val="0"/>
        </a:spcAft>
        <a:defRPr sz="4400">
          <a:solidFill>
            <a:schemeClr val="tx1"/>
          </a:solidFill>
          <a:latin typeface="Calibri" pitchFamily="34" charset="0"/>
        </a:defRPr>
      </a:lvl5pPr>
      <a:lvl6pPr marL="457146" algn="ctr" defTabSz="457146" rtl="0" eaLnBrk="1" fontAlgn="base" hangingPunct="1">
        <a:spcBef>
          <a:spcPct val="0"/>
        </a:spcBef>
        <a:spcAft>
          <a:spcPct val="0"/>
        </a:spcAft>
        <a:defRPr sz="4400">
          <a:solidFill>
            <a:schemeClr val="tx1"/>
          </a:solidFill>
          <a:latin typeface="Calibri" pitchFamily="34" charset="0"/>
        </a:defRPr>
      </a:lvl6pPr>
      <a:lvl7pPr marL="914293" algn="ctr" defTabSz="457146" rtl="0" eaLnBrk="1" fontAlgn="base" hangingPunct="1">
        <a:spcBef>
          <a:spcPct val="0"/>
        </a:spcBef>
        <a:spcAft>
          <a:spcPct val="0"/>
        </a:spcAft>
        <a:defRPr sz="4400">
          <a:solidFill>
            <a:schemeClr val="tx1"/>
          </a:solidFill>
          <a:latin typeface="Calibri" pitchFamily="34" charset="0"/>
        </a:defRPr>
      </a:lvl7pPr>
      <a:lvl8pPr marL="1371440" algn="ctr" defTabSz="457146" rtl="0" eaLnBrk="1" fontAlgn="base" hangingPunct="1">
        <a:spcBef>
          <a:spcPct val="0"/>
        </a:spcBef>
        <a:spcAft>
          <a:spcPct val="0"/>
        </a:spcAft>
        <a:defRPr sz="4400">
          <a:solidFill>
            <a:schemeClr val="tx1"/>
          </a:solidFill>
          <a:latin typeface="Calibri" pitchFamily="34" charset="0"/>
        </a:defRPr>
      </a:lvl8pPr>
      <a:lvl9pPr marL="1828586" algn="ctr" defTabSz="457146" rtl="0" eaLnBrk="1" fontAlgn="base" hangingPunct="1">
        <a:spcBef>
          <a:spcPct val="0"/>
        </a:spcBef>
        <a:spcAft>
          <a:spcPct val="0"/>
        </a:spcAft>
        <a:defRPr sz="4400">
          <a:solidFill>
            <a:schemeClr val="tx1"/>
          </a:solidFill>
          <a:latin typeface="Calibri" pitchFamily="34" charset="0"/>
        </a:defRPr>
      </a:lvl9pPr>
    </p:titleStyle>
    <p:bodyStyle>
      <a:lvl1pPr marL="342860" indent="-342860" algn="l" defTabSz="457146"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863" indent="-285717" algn="l" defTabSz="457146"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2867" indent="-228573" algn="l" defTabSz="457146"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013" indent="-228573" algn="l" defTabSz="457146"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159" indent="-228573" algn="l" defTabSz="457146"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2"/>
            <a:ext cx="2133600" cy="365125"/>
          </a:xfrm>
          <a:prstGeom prst="rect">
            <a:avLst/>
          </a:prstGeom>
        </p:spPr>
        <p:txBody>
          <a:bodyPr vert="horz" lIns="91429" tIns="45714" rIns="91429" bIns="45714" rtlCol="0" anchor="ctr"/>
          <a:lstStyle>
            <a:lvl1pPr algn="l" fontAlgn="auto">
              <a:spcBef>
                <a:spcPts val="0"/>
              </a:spcBef>
              <a:spcAft>
                <a:spcPts val="0"/>
              </a:spcAft>
              <a:defRPr sz="1200">
                <a:solidFill>
                  <a:schemeClr val="tx1">
                    <a:tint val="75000"/>
                  </a:schemeClr>
                </a:solidFill>
              </a:defRPr>
            </a:lvl1pPr>
          </a:lstStyle>
          <a:p>
            <a:fld id="{42051941-386F-45AD-9DB6-891EC31B3F9E}" type="datetime1">
              <a:rPr lang="en-US" smtClean="0">
                <a:solidFill>
                  <a:prstClr val="black">
                    <a:tint val="75000"/>
                  </a:prstClr>
                </a:solidFill>
                <a:latin typeface="Calibri"/>
              </a:rPr>
              <a:t>8/27/2019</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29" tIns="45714" rIns="91429" bIns="45714" rtlCol="0" anchor="ctr"/>
          <a:lstStyle>
            <a:lvl1pPr algn="ctr" fontAlgn="auto">
              <a:spcBef>
                <a:spcPts val="0"/>
              </a:spcBef>
              <a:spcAft>
                <a:spcPts val="0"/>
              </a:spcAft>
              <a:defRPr sz="28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29" tIns="45714" rIns="91429" bIns="45714" rtlCol="0" anchor="ctr"/>
          <a:lstStyle>
            <a:lvl1pPr algn="r" fontAlgn="auto">
              <a:spcBef>
                <a:spcPts val="0"/>
              </a:spcBef>
              <a:spcAft>
                <a:spcPts val="0"/>
              </a:spcAft>
              <a:defRPr sz="1200">
                <a:solidFill>
                  <a:schemeClr val="tx1">
                    <a:tint val="75000"/>
                  </a:schemeClr>
                </a:solidFill>
              </a:defRPr>
            </a:lvl1pPr>
          </a:lstStyle>
          <a:p>
            <a:fld id="{62144D6F-E9DD-42BC-BE73-6B58C40814F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pic>
        <p:nvPicPr>
          <p:cNvPr id="7" name="Picture 6" descr="Final banner 2011.jpg"/>
          <p:cNvPicPr>
            <a:picLocks noChangeAspect="1"/>
          </p:cNvPicPr>
          <p:nvPr/>
        </p:nvPicPr>
        <p:blipFill>
          <a:blip r:embed="rId4" cstate="print"/>
          <a:stretch>
            <a:fillRect/>
          </a:stretch>
        </p:blipFill>
        <p:spPr>
          <a:xfrm>
            <a:off x="2" y="704036"/>
            <a:ext cx="9144001" cy="1655520"/>
          </a:xfrm>
          <a:prstGeom prst="rect">
            <a:avLst/>
          </a:prstGeom>
          <a:ln>
            <a:noFill/>
          </a:ln>
          <a:effectLst>
            <a:outerShdw blurRad="76200" dist="50800" dir="2700000" sx="101000" sy="101000" algn="tl" rotWithShape="0">
              <a:srgbClr val="333333">
                <a:alpha val="36000"/>
              </a:srgbClr>
            </a:outerShdw>
          </a:effectLst>
        </p:spPr>
      </p:pic>
    </p:spTree>
    <p:extLst>
      <p:ext uri="{BB962C8B-B14F-4D97-AF65-F5344CB8AC3E}">
        <p14:creationId xmlns:p14="http://schemas.microsoft.com/office/powerpoint/2010/main" val="328527596"/>
      </p:ext>
    </p:extLst>
  </p:cSld>
  <p:clrMap bg1="lt1" tx1="dk1" bg2="lt2" tx2="dk2" accent1="accent1" accent2="accent2" accent3="accent3" accent4="accent4" accent5="accent5" accent6="accent6" hlink="hlink" folHlink="folHlink"/>
  <p:sldLayoutIdLst>
    <p:sldLayoutId id="2147483684" r:id="rId1"/>
    <p:sldLayoutId id="2147483685" r:id="rId2"/>
  </p:sldLayoutIdLst>
  <p:hf hdr="0" ftr="0" dt="0"/>
  <p:txStyles>
    <p:titleStyle>
      <a:lvl1pPr algn="l" defTabSz="914293"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91429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39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Lst>
  <p:transition>
    <p:fade/>
  </p:transition>
  <p:hf hdr="0" ftr="0" dt="0"/>
  <p:txStyles>
    <p:titleStyle>
      <a:lvl1pPr algn="ctr" defTabSz="913865" rtl="0" eaLnBrk="1" latinLnBrk="0" hangingPunct="1">
        <a:spcBef>
          <a:spcPct val="0"/>
        </a:spcBef>
        <a:buNone/>
        <a:defRPr sz="4400" kern="1200">
          <a:solidFill>
            <a:schemeClr val="tx1"/>
          </a:solidFill>
          <a:latin typeface="+mj-lt"/>
          <a:ea typeface="+mj-ea"/>
          <a:cs typeface="+mj-cs"/>
        </a:defRPr>
      </a:lvl1pPr>
    </p:titleStyle>
    <p:bodyStyle>
      <a:lvl1pPr marL="342699" indent="-342699" algn="l" defTabSz="91386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15" indent="-285582" algn="l" defTabSz="91386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333" indent="-228465" algn="l" defTabSz="91386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64" indent="-228465" algn="l" defTabSz="91386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197" indent="-228465" algn="l" defTabSz="91386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130" indent="-228465" algn="l" defTabSz="9138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064" indent="-228465" algn="l" defTabSz="9138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996" indent="-228465" algn="l" defTabSz="9138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927" indent="-228465" algn="l" defTabSz="9138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65" rtl="0" eaLnBrk="1" latinLnBrk="0" hangingPunct="1">
        <a:defRPr sz="1800" kern="1200">
          <a:solidFill>
            <a:schemeClr val="tx1"/>
          </a:solidFill>
          <a:latin typeface="+mn-lt"/>
          <a:ea typeface="+mn-ea"/>
          <a:cs typeface="+mn-cs"/>
        </a:defRPr>
      </a:lvl1pPr>
      <a:lvl2pPr marL="456933" algn="l" defTabSz="913865" rtl="0" eaLnBrk="1" latinLnBrk="0" hangingPunct="1">
        <a:defRPr sz="1800" kern="1200">
          <a:solidFill>
            <a:schemeClr val="tx1"/>
          </a:solidFill>
          <a:latin typeface="+mn-lt"/>
          <a:ea typeface="+mn-ea"/>
          <a:cs typeface="+mn-cs"/>
        </a:defRPr>
      </a:lvl2pPr>
      <a:lvl3pPr marL="913865" algn="l" defTabSz="913865" rtl="0" eaLnBrk="1" latinLnBrk="0" hangingPunct="1">
        <a:defRPr sz="1800" kern="1200">
          <a:solidFill>
            <a:schemeClr val="tx1"/>
          </a:solidFill>
          <a:latin typeface="+mn-lt"/>
          <a:ea typeface="+mn-ea"/>
          <a:cs typeface="+mn-cs"/>
        </a:defRPr>
      </a:lvl3pPr>
      <a:lvl4pPr marL="1370799" algn="l" defTabSz="913865" rtl="0" eaLnBrk="1" latinLnBrk="0" hangingPunct="1">
        <a:defRPr sz="1800" kern="1200">
          <a:solidFill>
            <a:schemeClr val="tx1"/>
          </a:solidFill>
          <a:latin typeface="+mn-lt"/>
          <a:ea typeface="+mn-ea"/>
          <a:cs typeface="+mn-cs"/>
        </a:defRPr>
      </a:lvl4pPr>
      <a:lvl5pPr marL="1827731" algn="l" defTabSz="913865" rtl="0" eaLnBrk="1" latinLnBrk="0" hangingPunct="1">
        <a:defRPr sz="1800" kern="1200">
          <a:solidFill>
            <a:schemeClr val="tx1"/>
          </a:solidFill>
          <a:latin typeface="+mn-lt"/>
          <a:ea typeface="+mn-ea"/>
          <a:cs typeface="+mn-cs"/>
        </a:defRPr>
      </a:lvl5pPr>
      <a:lvl6pPr marL="2284665" algn="l" defTabSz="913865" rtl="0" eaLnBrk="1" latinLnBrk="0" hangingPunct="1">
        <a:defRPr sz="1800" kern="1200">
          <a:solidFill>
            <a:schemeClr val="tx1"/>
          </a:solidFill>
          <a:latin typeface="+mn-lt"/>
          <a:ea typeface="+mn-ea"/>
          <a:cs typeface="+mn-cs"/>
        </a:defRPr>
      </a:lvl6pPr>
      <a:lvl7pPr marL="2741596" algn="l" defTabSz="913865" rtl="0" eaLnBrk="1" latinLnBrk="0" hangingPunct="1">
        <a:defRPr sz="1800" kern="1200">
          <a:solidFill>
            <a:schemeClr val="tx1"/>
          </a:solidFill>
          <a:latin typeface="+mn-lt"/>
          <a:ea typeface="+mn-ea"/>
          <a:cs typeface="+mn-cs"/>
        </a:defRPr>
      </a:lvl7pPr>
      <a:lvl8pPr marL="3198530" algn="l" defTabSz="913865" rtl="0" eaLnBrk="1" latinLnBrk="0" hangingPunct="1">
        <a:defRPr sz="1800" kern="1200">
          <a:solidFill>
            <a:schemeClr val="tx1"/>
          </a:solidFill>
          <a:latin typeface="+mn-lt"/>
          <a:ea typeface="+mn-ea"/>
          <a:cs typeface="+mn-cs"/>
        </a:defRPr>
      </a:lvl8pPr>
      <a:lvl9pPr marL="3655460" algn="l" defTabSz="91386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0D1F1EE-49B1-4990-9A33-339ADAF78440}" type="datetime1">
              <a:rPr lang="en-US" smtClean="0">
                <a:solidFill>
                  <a:prstClr val="black">
                    <a:tint val="75000"/>
                  </a:prstClr>
                </a:solidFill>
              </a:rPr>
              <a:t>8/27/2019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C5591647-0CFB-43B2-A55D-D21C585851A2}" type="slidenum">
              <a:rPr lang="en-US" altLang="en-US"/>
              <a:pPr/>
              <a:t>‹#›</a:t>
            </a:fld>
            <a:endParaRPr lang="en-US" altLang="en-US" dirty="0"/>
          </a:p>
        </p:txBody>
      </p:sp>
      <p:sp>
        <p:nvSpPr>
          <p:cNvPr id="1031" name="Title Placeholder 1"/>
          <p:cNvSpPr txBox="1">
            <a:spLocks/>
          </p:cNvSpPr>
          <p:nvPr/>
        </p:nvSpPr>
        <p:spPr bwMode="auto">
          <a:xfrm>
            <a:off x="457200" y="274638"/>
            <a:ext cx="8229600" cy="1143000"/>
          </a:xfrm>
          <a:prstGeom prst="rect">
            <a:avLst/>
          </a:prstGeom>
          <a:noFill/>
          <a:ln>
            <a:noFill/>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4400" dirty="0">
                <a:solidFill>
                  <a:prstClr val="black"/>
                </a:solidFill>
                <a:latin typeface="Calibri" pitchFamily="34" charset="0"/>
              </a:rPr>
              <a:t>Click to edit Master title style</a:t>
            </a:r>
          </a:p>
        </p:txBody>
      </p:sp>
      <p:sp>
        <p:nvSpPr>
          <p:cNvPr id="1032" name="Text Placeholder 2"/>
          <p:cNvSpPr txBox="1">
            <a:spLocks/>
          </p:cNvSpPr>
          <p:nvPr/>
        </p:nvSpPr>
        <p:spPr bwMode="auto">
          <a:xfrm>
            <a:off x="457200" y="1600202"/>
            <a:ext cx="8229600" cy="4525963"/>
          </a:xfrm>
          <a:prstGeom prst="rect">
            <a:avLst/>
          </a:prstGeom>
          <a:noFill/>
          <a:ln>
            <a:noFill/>
          </a:ln>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20000"/>
              </a:spcBef>
              <a:buFont typeface="Arial" charset="0"/>
              <a:buChar char="•"/>
              <a:defRPr/>
            </a:pPr>
            <a:r>
              <a:rPr lang="en-US" sz="3200" dirty="0">
                <a:solidFill>
                  <a:prstClr val="black"/>
                </a:solidFill>
                <a:latin typeface="Calibri" pitchFamily="34" charset="0"/>
              </a:rPr>
              <a:t>Click to edit Master text styles</a:t>
            </a:r>
          </a:p>
          <a:p>
            <a:pPr lvl="1">
              <a:spcBef>
                <a:spcPct val="20000"/>
              </a:spcBef>
              <a:buFont typeface="Arial" charset="0"/>
              <a:buChar char="–"/>
              <a:defRPr/>
            </a:pPr>
            <a:r>
              <a:rPr lang="en-US" sz="2800" dirty="0">
                <a:solidFill>
                  <a:prstClr val="black"/>
                </a:solidFill>
                <a:latin typeface="Calibri" pitchFamily="34" charset="0"/>
              </a:rPr>
              <a:t>Second level</a:t>
            </a:r>
          </a:p>
          <a:p>
            <a:pPr lvl="2">
              <a:spcBef>
                <a:spcPct val="20000"/>
              </a:spcBef>
              <a:buFont typeface="Arial" charset="0"/>
              <a:buChar char="•"/>
              <a:defRPr/>
            </a:pPr>
            <a:r>
              <a:rPr lang="en-US" sz="2400" dirty="0">
                <a:solidFill>
                  <a:prstClr val="black"/>
                </a:solidFill>
                <a:latin typeface="Calibri" pitchFamily="34" charset="0"/>
              </a:rPr>
              <a:t>Third level</a:t>
            </a:r>
          </a:p>
          <a:p>
            <a:pPr lvl="3">
              <a:spcBef>
                <a:spcPct val="20000"/>
              </a:spcBef>
              <a:buFont typeface="Arial" charset="0"/>
              <a:buChar char="–"/>
              <a:defRPr/>
            </a:pPr>
            <a:r>
              <a:rPr lang="en-US" sz="2000" dirty="0">
                <a:solidFill>
                  <a:prstClr val="black"/>
                </a:solidFill>
                <a:latin typeface="Calibri" pitchFamily="34" charset="0"/>
              </a:rPr>
              <a:t>Fourth level</a:t>
            </a:r>
          </a:p>
          <a:p>
            <a:pPr lvl="4">
              <a:spcBef>
                <a:spcPct val="20000"/>
              </a:spcBef>
              <a:buFont typeface="Arial" charset="0"/>
              <a:buChar char="»"/>
              <a:defRPr/>
            </a:pPr>
            <a:r>
              <a:rPr lang="en-US" sz="2000" dirty="0">
                <a:solidFill>
                  <a:prstClr val="black"/>
                </a:solidFill>
                <a:latin typeface="Calibri" pitchFamily="34" charset="0"/>
              </a:rPr>
              <a:t>Fifth level</a:t>
            </a:r>
          </a:p>
        </p:txBody>
      </p:sp>
      <p:sp>
        <p:nvSpPr>
          <p:cNvPr id="9" name="Date Placeholder 3"/>
          <p:cNvSpPr txBox="1">
            <a:spLocks/>
          </p:cNvSpPr>
          <p:nvPr/>
        </p:nvSpPr>
        <p:spPr>
          <a:xfrm>
            <a:off x="457200" y="6356352"/>
            <a:ext cx="2133600" cy="365125"/>
          </a:xfrm>
          <a:prstGeom prst="rect">
            <a:avLst/>
          </a:prstGeom>
        </p:spPr>
        <p:txBody>
          <a:bodyPr anchor="ctr"/>
          <a:lstStyle>
            <a:lvl1pPr algn="l" fontAlgn="auto">
              <a:spcBef>
                <a:spcPts val="0"/>
              </a:spcBef>
              <a:spcAft>
                <a:spcPts val="0"/>
              </a:spcAft>
              <a:defRPr sz="1200" smtClean="0">
                <a:solidFill>
                  <a:schemeClr val="tx1">
                    <a:tint val="75000"/>
                  </a:schemeClr>
                </a:solidFill>
                <a:latin typeface="+mn-lt"/>
              </a:defRPr>
            </a:lvl1pPr>
          </a:lstStyle>
          <a:p>
            <a:pPr>
              <a:defRPr/>
            </a:pPr>
            <a:fld id="{6B284952-8F0B-4195-BCDA-F9CCF77DBC12}" type="datetimeFigureOut">
              <a:rPr lang="en-US" sz="1200">
                <a:solidFill>
                  <a:prstClr val="black">
                    <a:tint val="75000"/>
                  </a:prstClr>
                </a:solidFill>
              </a:rPr>
              <a:pPr>
                <a:defRPr/>
              </a:pPr>
              <a:t>8/27/2019</a:t>
            </a:fld>
            <a:endParaRPr lang="en-US" sz="1200" dirty="0">
              <a:solidFill>
                <a:prstClr val="black">
                  <a:tint val="75000"/>
                </a:prstClr>
              </a:solidFill>
            </a:endParaRPr>
          </a:p>
        </p:txBody>
      </p:sp>
      <p:sp>
        <p:nvSpPr>
          <p:cNvPr id="10" name="Slide Number Placeholder 5"/>
          <p:cNvSpPr txBox="1">
            <a:spLocks/>
          </p:cNvSpPr>
          <p:nvPr/>
        </p:nvSpPr>
        <p:spPr>
          <a:xfrm>
            <a:off x="6553200" y="6356352"/>
            <a:ext cx="2133600" cy="365125"/>
          </a:xfrm>
          <a:prstGeom prst="rect">
            <a:avLst/>
          </a:prstGeom>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C1FB04D-6B72-4960-A624-3CC81CF2DAB8}" type="slidenum">
              <a:rPr lang="en-US" altLang="en-US" sz="1200">
                <a:solidFill>
                  <a:srgbClr val="898989"/>
                </a:solidFill>
                <a:latin typeface="Calibri" panose="020F0502020204030204" pitchFamily="34" charset="0"/>
              </a:rPr>
              <a:pPr algn="r" eaLnBrk="1" hangingPunct="1"/>
              <a:t>‹#›</a:t>
            </a:fld>
            <a:endParaRPr lang="en-US" altLang="en-US" sz="1200" dirty="0">
              <a:solidFill>
                <a:srgbClr val="898989"/>
              </a:solidFill>
              <a:latin typeface="Calibri" panose="020F0502020204030204" pitchFamily="34" charset="0"/>
            </a:endParaRPr>
          </a:p>
        </p:txBody>
      </p:sp>
      <p:pic>
        <p:nvPicPr>
          <p:cNvPr id="1035" name="Picture 7" descr="EPA-slide-bg.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98427"/>
            <a:ext cx="9144000"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5"/>
          <p:cNvSpPr txBox="1">
            <a:spLocks/>
          </p:cNvSpPr>
          <p:nvPr/>
        </p:nvSpPr>
        <p:spPr>
          <a:xfrm>
            <a:off x="184150" y="6492877"/>
            <a:ext cx="21336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B81BA1-B2DD-4BD1-96D8-710BB5CB0F9F}" type="slidenum">
              <a:rPr lang="en-US" altLang="en-US" sz="1400">
                <a:solidFill>
                  <a:prstClr val="white"/>
                </a:solidFill>
                <a:latin typeface="Calibri" panose="020F0502020204030204" pitchFamily="34" charset="0"/>
              </a:rPr>
              <a:pPr eaLnBrk="1" hangingPunct="1"/>
              <a:t>‹#›</a:t>
            </a:fld>
            <a:endParaRPr lang="en-US" altLang="en-US" sz="1400" dirty="0">
              <a:solidFill>
                <a:prstClr val="white"/>
              </a:solidFill>
              <a:latin typeface="Calibri" panose="020F0502020204030204" pitchFamily="34" charset="0"/>
            </a:endParaRPr>
          </a:p>
        </p:txBody>
      </p:sp>
    </p:spTree>
    <p:extLst>
      <p:ext uri="{BB962C8B-B14F-4D97-AF65-F5344CB8AC3E}">
        <p14:creationId xmlns:p14="http://schemas.microsoft.com/office/powerpoint/2010/main" val="21872916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1" y="0"/>
            <a:ext cx="9158288" cy="1423988"/>
          </a:xfrm>
          <a:prstGeom prst="rect">
            <a:avLst/>
          </a:prstGeom>
          <a:solidFill>
            <a:srgbClr val="006699"/>
          </a:solidFill>
          <a:ln>
            <a:noFill/>
          </a:ln>
          <a:effectLst/>
        </p:spPr>
        <p:txBody>
          <a:bodyPr wrap="none" anchor="ct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50000"/>
              </a:spcBef>
              <a:spcAft>
                <a:spcPct val="0"/>
              </a:spcAft>
              <a:defRPr sz="1200">
                <a:solidFill>
                  <a:schemeClr val="tx1"/>
                </a:solidFill>
                <a:latin typeface="Arial" charset="0"/>
                <a:cs typeface="Arial" charset="0"/>
              </a:defRPr>
            </a:lvl6pPr>
            <a:lvl7pPr marL="2971800" indent="-228600" eaLnBrk="0" fontAlgn="base" hangingPunct="0">
              <a:spcBef>
                <a:spcPct val="50000"/>
              </a:spcBef>
              <a:spcAft>
                <a:spcPct val="0"/>
              </a:spcAft>
              <a:defRPr sz="1200">
                <a:solidFill>
                  <a:schemeClr val="tx1"/>
                </a:solidFill>
                <a:latin typeface="Arial" charset="0"/>
                <a:cs typeface="Arial" charset="0"/>
              </a:defRPr>
            </a:lvl7pPr>
            <a:lvl8pPr marL="3429000" indent="-228600" eaLnBrk="0" fontAlgn="base" hangingPunct="0">
              <a:spcBef>
                <a:spcPct val="50000"/>
              </a:spcBef>
              <a:spcAft>
                <a:spcPct val="0"/>
              </a:spcAft>
              <a:defRPr sz="1200">
                <a:solidFill>
                  <a:schemeClr val="tx1"/>
                </a:solidFill>
                <a:latin typeface="Arial" charset="0"/>
                <a:cs typeface="Arial" charset="0"/>
              </a:defRPr>
            </a:lvl8pPr>
            <a:lvl9pPr marL="3886200" indent="-228600" eaLnBrk="0" fontAlgn="base" hangingPunct="0">
              <a:spcBef>
                <a:spcPct val="50000"/>
              </a:spcBef>
              <a:spcAft>
                <a:spcPct val="0"/>
              </a:spcAft>
              <a:defRPr sz="1200">
                <a:solidFill>
                  <a:schemeClr val="tx1"/>
                </a:solidFill>
                <a:latin typeface="Arial" charset="0"/>
                <a:cs typeface="Arial" charset="0"/>
              </a:defRPr>
            </a:lvl9pPr>
          </a:lstStyle>
          <a:p>
            <a:pPr eaLnBrk="1" fontAlgn="base" hangingPunct="1">
              <a:spcBef>
                <a:spcPct val="50000"/>
              </a:spcBef>
              <a:spcAft>
                <a:spcPct val="0"/>
              </a:spcAft>
              <a:defRPr/>
            </a:pPr>
            <a:endParaRPr lang="en-US" altLang="en-US" sz="1200">
              <a:solidFill>
                <a:srgbClr val="000000"/>
              </a:solidFill>
            </a:endParaRPr>
          </a:p>
        </p:txBody>
      </p:sp>
      <p:sp>
        <p:nvSpPr>
          <p:cNvPr id="1027" name="Rectangle 3"/>
          <p:cNvSpPr>
            <a:spLocks noGrp="1" noChangeArrowheads="1"/>
          </p:cNvSpPr>
          <p:nvPr>
            <p:ph type="title"/>
          </p:nvPr>
        </p:nvSpPr>
        <p:spPr bwMode="auto">
          <a:xfrm>
            <a:off x="630238" y="198438"/>
            <a:ext cx="8229600" cy="1111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95350" y="1600202"/>
            <a:ext cx="779145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47" name="Rectangle 7"/>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spcBef>
                <a:spcPct val="0"/>
              </a:spcBef>
              <a:defRPr sz="1100">
                <a:solidFill>
                  <a:srgbClr val="000000"/>
                </a:solidFill>
                <a:latin typeface="+mn-lt"/>
                <a:cs typeface="+mn-cs"/>
              </a:defRPr>
            </a:lvl1pPr>
          </a:lstStyle>
          <a:p>
            <a:pPr fontAlgn="base">
              <a:spcAft>
                <a:spcPct val="0"/>
              </a:spcAft>
              <a:defRPr/>
            </a:pPr>
            <a:fld id="{178109FF-85D6-4B73-9D25-7B9FBB9A93DD}" type="slidenum">
              <a:rPr lang="en-US" altLang="en-US" smtClean="0"/>
              <a:pPr fontAlgn="base">
                <a:spcAft>
                  <a:spcPct val="0"/>
                </a:spcAft>
                <a:defRPr/>
              </a:pPr>
              <a:t>‹#›</a:t>
            </a:fld>
            <a:endParaRPr lang="en-US" altLang="en-US" dirty="0"/>
          </a:p>
        </p:txBody>
      </p:sp>
    </p:spTree>
    <p:extLst>
      <p:ext uri="{BB962C8B-B14F-4D97-AF65-F5344CB8AC3E}">
        <p14:creationId xmlns:p14="http://schemas.microsoft.com/office/powerpoint/2010/main" val="137966394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p:transition/>
  <p:hf hdr="0" ftr="0" dt="0"/>
  <p:txStyles>
    <p:titleStyle>
      <a:lvl1pPr algn="ctr" rtl="0" eaLnBrk="1" fontAlgn="base" hangingPunct="1">
        <a:spcBef>
          <a:spcPct val="0"/>
        </a:spcBef>
        <a:spcAft>
          <a:spcPct val="0"/>
        </a:spcAft>
        <a:defRPr sz="3600" b="1">
          <a:solidFill>
            <a:schemeClr val="bg1"/>
          </a:solidFill>
          <a:latin typeface="+mj-lt"/>
          <a:ea typeface="+mj-ea"/>
          <a:cs typeface="+mj-cs"/>
        </a:defRPr>
      </a:lvl1pPr>
      <a:lvl2pPr algn="ctr" rtl="0" eaLnBrk="1" fontAlgn="base" hangingPunct="1">
        <a:spcBef>
          <a:spcPct val="0"/>
        </a:spcBef>
        <a:spcAft>
          <a:spcPct val="0"/>
        </a:spcAft>
        <a:defRPr sz="3600" b="1">
          <a:solidFill>
            <a:schemeClr val="bg1"/>
          </a:solidFill>
          <a:latin typeface="Arial" charset="0"/>
          <a:cs typeface="Arial" charset="0"/>
        </a:defRPr>
      </a:lvl2pPr>
      <a:lvl3pPr algn="ctr" rtl="0" eaLnBrk="1" fontAlgn="base" hangingPunct="1">
        <a:spcBef>
          <a:spcPct val="0"/>
        </a:spcBef>
        <a:spcAft>
          <a:spcPct val="0"/>
        </a:spcAft>
        <a:defRPr sz="3600" b="1">
          <a:solidFill>
            <a:schemeClr val="bg1"/>
          </a:solidFill>
          <a:latin typeface="Arial" charset="0"/>
          <a:cs typeface="Arial" charset="0"/>
        </a:defRPr>
      </a:lvl3pPr>
      <a:lvl4pPr algn="ctr" rtl="0" eaLnBrk="1" fontAlgn="base" hangingPunct="1">
        <a:spcBef>
          <a:spcPct val="0"/>
        </a:spcBef>
        <a:spcAft>
          <a:spcPct val="0"/>
        </a:spcAft>
        <a:defRPr sz="3600" b="1">
          <a:solidFill>
            <a:schemeClr val="bg1"/>
          </a:solidFill>
          <a:latin typeface="Arial" charset="0"/>
          <a:cs typeface="Arial" charset="0"/>
        </a:defRPr>
      </a:lvl4pPr>
      <a:lvl5pPr algn="ctr" rtl="0" eaLnBrk="1" fontAlgn="base" hangingPunct="1">
        <a:spcBef>
          <a:spcPct val="0"/>
        </a:spcBef>
        <a:spcAft>
          <a:spcPct val="0"/>
        </a:spcAft>
        <a:defRPr sz="3600" b="1">
          <a:solidFill>
            <a:schemeClr val="bg1"/>
          </a:solidFill>
          <a:latin typeface="Arial" charset="0"/>
          <a:cs typeface="Arial" charset="0"/>
        </a:defRPr>
      </a:lvl5pPr>
      <a:lvl6pPr marL="457200" algn="ctr" rtl="0" eaLnBrk="1" fontAlgn="base" hangingPunct="1">
        <a:spcBef>
          <a:spcPct val="0"/>
        </a:spcBef>
        <a:spcAft>
          <a:spcPct val="0"/>
        </a:spcAft>
        <a:defRPr sz="3600" b="1">
          <a:solidFill>
            <a:schemeClr val="bg1"/>
          </a:solidFill>
          <a:latin typeface="Arial" charset="0"/>
          <a:cs typeface="Arial" charset="0"/>
        </a:defRPr>
      </a:lvl6pPr>
      <a:lvl7pPr marL="914400" algn="ctr" rtl="0" eaLnBrk="1" fontAlgn="base" hangingPunct="1">
        <a:spcBef>
          <a:spcPct val="0"/>
        </a:spcBef>
        <a:spcAft>
          <a:spcPct val="0"/>
        </a:spcAft>
        <a:defRPr sz="3600" b="1">
          <a:solidFill>
            <a:schemeClr val="bg1"/>
          </a:solidFill>
          <a:latin typeface="Arial" charset="0"/>
          <a:cs typeface="Arial" charset="0"/>
        </a:defRPr>
      </a:lvl7pPr>
      <a:lvl8pPr marL="1371600" algn="ctr" rtl="0" eaLnBrk="1" fontAlgn="base" hangingPunct="1">
        <a:spcBef>
          <a:spcPct val="0"/>
        </a:spcBef>
        <a:spcAft>
          <a:spcPct val="0"/>
        </a:spcAft>
        <a:defRPr sz="3600" b="1">
          <a:solidFill>
            <a:schemeClr val="bg1"/>
          </a:solidFill>
          <a:latin typeface="Arial" charset="0"/>
          <a:cs typeface="Arial" charset="0"/>
        </a:defRPr>
      </a:lvl8pPr>
      <a:lvl9pPr marL="1828800" algn="ctr" rtl="0" eaLnBrk="1" fontAlgn="base" hangingPunct="1">
        <a:spcBef>
          <a:spcPct val="0"/>
        </a:spcBef>
        <a:spcAft>
          <a:spcPct val="0"/>
        </a:spcAft>
        <a:defRPr sz="3600" b="1">
          <a:solidFill>
            <a:schemeClr val="bg1"/>
          </a:solidFill>
          <a:latin typeface="Arial" charset="0"/>
          <a:cs typeface="Arial"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58288" cy="1423988"/>
          </a:xfrm>
          <a:prstGeom prst="rect">
            <a:avLst/>
          </a:prstGeom>
          <a:solidFill>
            <a:srgbClr val="006699"/>
          </a:solidFill>
          <a:ln>
            <a:noFill/>
          </a:ln>
          <a:effectLst/>
        </p:spPr>
        <p:txBody>
          <a:bodyPr wrap="none" anchor="ct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50000"/>
              </a:spcBef>
              <a:spcAft>
                <a:spcPct val="0"/>
              </a:spcAft>
              <a:defRPr sz="1200">
                <a:solidFill>
                  <a:schemeClr val="tx1"/>
                </a:solidFill>
                <a:latin typeface="Arial" charset="0"/>
                <a:cs typeface="Arial" charset="0"/>
              </a:defRPr>
            </a:lvl6pPr>
            <a:lvl7pPr marL="2971800" indent="-228600" eaLnBrk="0" fontAlgn="base" hangingPunct="0">
              <a:spcBef>
                <a:spcPct val="50000"/>
              </a:spcBef>
              <a:spcAft>
                <a:spcPct val="0"/>
              </a:spcAft>
              <a:defRPr sz="1200">
                <a:solidFill>
                  <a:schemeClr val="tx1"/>
                </a:solidFill>
                <a:latin typeface="Arial" charset="0"/>
                <a:cs typeface="Arial" charset="0"/>
              </a:defRPr>
            </a:lvl7pPr>
            <a:lvl8pPr marL="3429000" indent="-228600" eaLnBrk="0" fontAlgn="base" hangingPunct="0">
              <a:spcBef>
                <a:spcPct val="50000"/>
              </a:spcBef>
              <a:spcAft>
                <a:spcPct val="0"/>
              </a:spcAft>
              <a:defRPr sz="1200">
                <a:solidFill>
                  <a:schemeClr val="tx1"/>
                </a:solidFill>
                <a:latin typeface="Arial" charset="0"/>
                <a:cs typeface="Arial" charset="0"/>
              </a:defRPr>
            </a:lvl8pPr>
            <a:lvl9pPr marL="3886200" indent="-228600" eaLnBrk="0" fontAlgn="base" hangingPunct="0">
              <a:spcBef>
                <a:spcPct val="50000"/>
              </a:spcBef>
              <a:spcAft>
                <a:spcPct val="0"/>
              </a:spcAft>
              <a:defRPr sz="1200">
                <a:solidFill>
                  <a:schemeClr val="tx1"/>
                </a:solidFill>
                <a:latin typeface="Arial" charset="0"/>
                <a:cs typeface="Arial" charset="0"/>
              </a:defRPr>
            </a:lvl9pPr>
          </a:lstStyle>
          <a:p>
            <a:pPr eaLnBrk="1" fontAlgn="base" hangingPunct="1">
              <a:spcBef>
                <a:spcPct val="50000"/>
              </a:spcBef>
              <a:spcAft>
                <a:spcPct val="0"/>
              </a:spcAft>
              <a:defRPr/>
            </a:pPr>
            <a:endParaRPr lang="en-US" altLang="en-US">
              <a:solidFill>
                <a:srgbClr val="000000"/>
              </a:solidFill>
            </a:endParaRPr>
          </a:p>
        </p:txBody>
      </p:sp>
      <p:sp>
        <p:nvSpPr>
          <p:cNvPr id="1027" name="Rectangle 3"/>
          <p:cNvSpPr>
            <a:spLocks noGrp="1" noChangeArrowheads="1"/>
          </p:cNvSpPr>
          <p:nvPr>
            <p:ph type="title"/>
          </p:nvPr>
        </p:nvSpPr>
        <p:spPr bwMode="auto">
          <a:xfrm>
            <a:off x="630238" y="198438"/>
            <a:ext cx="8229600" cy="1111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95350" y="1600200"/>
            <a:ext cx="779145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47" name="Rectangle 7"/>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spcBef>
                <a:spcPct val="0"/>
              </a:spcBef>
              <a:defRPr sz="1100">
                <a:solidFill>
                  <a:srgbClr val="000000"/>
                </a:solidFill>
                <a:latin typeface="+mn-lt"/>
                <a:cs typeface="+mn-cs"/>
              </a:defRPr>
            </a:lvl1pPr>
          </a:lstStyle>
          <a:p>
            <a:pPr fontAlgn="base">
              <a:spcAft>
                <a:spcPct val="0"/>
              </a:spcAft>
              <a:defRPr/>
            </a:pPr>
            <a:fld id="{178109FF-85D6-4B73-9D25-7B9FBB9A93DD}" type="slidenum">
              <a:rPr lang="en-US" altLang="en-US" smtClean="0"/>
              <a:pPr fontAlgn="base">
                <a:spcAft>
                  <a:spcPct val="0"/>
                </a:spcAft>
                <a:defRPr/>
              </a:pPr>
              <a:t>‹#›</a:t>
            </a:fld>
            <a:endParaRPr lang="en-US" altLang="en-US" dirty="0"/>
          </a:p>
        </p:txBody>
      </p:sp>
    </p:spTree>
    <p:extLst>
      <p:ext uri="{BB962C8B-B14F-4D97-AF65-F5344CB8AC3E}">
        <p14:creationId xmlns:p14="http://schemas.microsoft.com/office/powerpoint/2010/main" val="323212913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transition/>
  <p:hf hdr="0" ftr="0" dt="0"/>
  <p:txStyles>
    <p:titleStyle>
      <a:lvl1pPr algn="ctr" rtl="0" eaLnBrk="0" fontAlgn="base" hangingPunct="0">
        <a:spcBef>
          <a:spcPct val="0"/>
        </a:spcBef>
        <a:spcAft>
          <a:spcPct val="0"/>
        </a:spcAft>
        <a:defRPr sz="3600" b="1">
          <a:solidFill>
            <a:schemeClr val="bg1"/>
          </a:solidFill>
          <a:latin typeface="+mj-lt"/>
          <a:ea typeface="+mj-ea"/>
          <a:cs typeface="+mj-cs"/>
        </a:defRPr>
      </a:lvl1pPr>
      <a:lvl2pPr algn="ctr" rtl="0" eaLnBrk="0" fontAlgn="base" hangingPunct="0">
        <a:spcBef>
          <a:spcPct val="0"/>
        </a:spcBef>
        <a:spcAft>
          <a:spcPct val="0"/>
        </a:spcAft>
        <a:defRPr sz="3600" b="1">
          <a:solidFill>
            <a:schemeClr val="bg1"/>
          </a:solidFill>
          <a:latin typeface="Arial" charset="0"/>
          <a:cs typeface="Arial" charset="0"/>
        </a:defRPr>
      </a:lvl2pPr>
      <a:lvl3pPr algn="ctr" rtl="0" eaLnBrk="0" fontAlgn="base" hangingPunct="0">
        <a:spcBef>
          <a:spcPct val="0"/>
        </a:spcBef>
        <a:spcAft>
          <a:spcPct val="0"/>
        </a:spcAft>
        <a:defRPr sz="3600" b="1">
          <a:solidFill>
            <a:schemeClr val="bg1"/>
          </a:solidFill>
          <a:latin typeface="Arial" charset="0"/>
          <a:cs typeface="Arial" charset="0"/>
        </a:defRPr>
      </a:lvl3pPr>
      <a:lvl4pPr algn="ctr" rtl="0" eaLnBrk="0" fontAlgn="base" hangingPunct="0">
        <a:spcBef>
          <a:spcPct val="0"/>
        </a:spcBef>
        <a:spcAft>
          <a:spcPct val="0"/>
        </a:spcAft>
        <a:defRPr sz="3600" b="1">
          <a:solidFill>
            <a:schemeClr val="bg1"/>
          </a:solidFill>
          <a:latin typeface="Arial" charset="0"/>
          <a:cs typeface="Arial" charset="0"/>
        </a:defRPr>
      </a:lvl4pPr>
      <a:lvl5pPr algn="ctr" rtl="0" eaLnBrk="0" fontAlgn="base" hangingPunct="0">
        <a:spcBef>
          <a:spcPct val="0"/>
        </a:spcBef>
        <a:spcAft>
          <a:spcPct val="0"/>
        </a:spcAft>
        <a:defRPr sz="3600" b="1">
          <a:solidFill>
            <a:schemeClr val="bg1"/>
          </a:solidFill>
          <a:latin typeface="Arial" charset="0"/>
          <a:cs typeface="Arial" charset="0"/>
        </a:defRPr>
      </a:lvl5pPr>
      <a:lvl6pPr marL="457200" algn="ctr" rtl="0" fontAlgn="base">
        <a:spcBef>
          <a:spcPct val="0"/>
        </a:spcBef>
        <a:spcAft>
          <a:spcPct val="0"/>
        </a:spcAft>
        <a:defRPr sz="3600" b="1">
          <a:solidFill>
            <a:schemeClr val="bg1"/>
          </a:solidFill>
          <a:latin typeface="Arial" charset="0"/>
          <a:cs typeface="Arial" charset="0"/>
        </a:defRPr>
      </a:lvl6pPr>
      <a:lvl7pPr marL="914400" algn="ctr" rtl="0" fontAlgn="base">
        <a:spcBef>
          <a:spcPct val="0"/>
        </a:spcBef>
        <a:spcAft>
          <a:spcPct val="0"/>
        </a:spcAft>
        <a:defRPr sz="3600" b="1">
          <a:solidFill>
            <a:schemeClr val="bg1"/>
          </a:solidFill>
          <a:latin typeface="Arial" charset="0"/>
          <a:cs typeface="Arial" charset="0"/>
        </a:defRPr>
      </a:lvl7pPr>
      <a:lvl8pPr marL="1371600" algn="ctr" rtl="0" fontAlgn="base">
        <a:spcBef>
          <a:spcPct val="0"/>
        </a:spcBef>
        <a:spcAft>
          <a:spcPct val="0"/>
        </a:spcAft>
        <a:defRPr sz="3600" b="1">
          <a:solidFill>
            <a:schemeClr val="bg1"/>
          </a:solidFill>
          <a:latin typeface="Arial" charset="0"/>
          <a:cs typeface="Arial" charset="0"/>
        </a:defRPr>
      </a:lvl8pPr>
      <a:lvl9pPr marL="1828800" algn="ctr" rtl="0" fontAlgn="base">
        <a:spcBef>
          <a:spcPct val="0"/>
        </a:spcBef>
        <a:spcAft>
          <a:spcPct val="0"/>
        </a:spcAft>
        <a:defRPr sz="3600" b="1">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58288" cy="1423988"/>
          </a:xfrm>
          <a:prstGeom prst="rect">
            <a:avLst/>
          </a:prstGeom>
          <a:solidFill>
            <a:srgbClr val="006699"/>
          </a:solidFill>
          <a:ln>
            <a:noFill/>
          </a:ln>
          <a:effectLst/>
        </p:spPr>
        <p:txBody>
          <a:bodyPr wrap="none" anchor="ct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50000"/>
              </a:spcBef>
              <a:spcAft>
                <a:spcPct val="0"/>
              </a:spcAft>
              <a:defRPr sz="1200">
                <a:solidFill>
                  <a:schemeClr val="tx1"/>
                </a:solidFill>
                <a:latin typeface="Arial" charset="0"/>
                <a:cs typeface="Arial" charset="0"/>
              </a:defRPr>
            </a:lvl6pPr>
            <a:lvl7pPr marL="2971800" indent="-228600" eaLnBrk="0" fontAlgn="base" hangingPunct="0">
              <a:spcBef>
                <a:spcPct val="50000"/>
              </a:spcBef>
              <a:spcAft>
                <a:spcPct val="0"/>
              </a:spcAft>
              <a:defRPr sz="1200">
                <a:solidFill>
                  <a:schemeClr val="tx1"/>
                </a:solidFill>
                <a:latin typeface="Arial" charset="0"/>
                <a:cs typeface="Arial" charset="0"/>
              </a:defRPr>
            </a:lvl7pPr>
            <a:lvl8pPr marL="3429000" indent="-228600" eaLnBrk="0" fontAlgn="base" hangingPunct="0">
              <a:spcBef>
                <a:spcPct val="50000"/>
              </a:spcBef>
              <a:spcAft>
                <a:spcPct val="0"/>
              </a:spcAft>
              <a:defRPr sz="1200">
                <a:solidFill>
                  <a:schemeClr val="tx1"/>
                </a:solidFill>
                <a:latin typeface="Arial" charset="0"/>
                <a:cs typeface="Arial" charset="0"/>
              </a:defRPr>
            </a:lvl8pPr>
            <a:lvl9pPr marL="3886200" indent="-228600" eaLnBrk="0" fontAlgn="base" hangingPunct="0">
              <a:spcBef>
                <a:spcPct val="50000"/>
              </a:spcBef>
              <a:spcAft>
                <a:spcPct val="0"/>
              </a:spcAft>
              <a:defRPr sz="1200">
                <a:solidFill>
                  <a:schemeClr val="tx1"/>
                </a:solidFill>
                <a:latin typeface="Arial" charset="0"/>
                <a:cs typeface="Arial" charset="0"/>
              </a:defRPr>
            </a:lvl9pPr>
          </a:lstStyle>
          <a:p>
            <a:pPr eaLnBrk="1" fontAlgn="base" hangingPunct="1">
              <a:spcBef>
                <a:spcPct val="50000"/>
              </a:spcBef>
              <a:spcAft>
                <a:spcPct val="0"/>
              </a:spcAft>
              <a:defRPr/>
            </a:pPr>
            <a:endParaRPr lang="en-US" altLang="en-US">
              <a:solidFill>
                <a:srgbClr val="000000"/>
              </a:solidFill>
            </a:endParaRPr>
          </a:p>
        </p:txBody>
      </p:sp>
      <p:sp>
        <p:nvSpPr>
          <p:cNvPr id="1027" name="Rectangle 3"/>
          <p:cNvSpPr>
            <a:spLocks noGrp="1" noChangeArrowheads="1"/>
          </p:cNvSpPr>
          <p:nvPr>
            <p:ph type="title"/>
          </p:nvPr>
        </p:nvSpPr>
        <p:spPr bwMode="auto">
          <a:xfrm>
            <a:off x="630238" y="198438"/>
            <a:ext cx="8229600" cy="1111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95350" y="1600200"/>
            <a:ext cx="779145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47" name="Rectangle 7"/>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spcBef>
                <a:spcPct val="0"/>
              </a:spcBef>
              <a:defRPr sz="1100">
                <a:solidFill>
                  <a:srgbClr val="000000"/>
                </a:solidFill>
                <a:latin typeface="+mn-lt"/>
                <a:cs typeface="+mn-cs"/>
              </a:defRPr>
            </a:lvl1pPr>
          </a:lstStyle>
          <a:p>
            <a:pPr fontAlgn="base">
              <a:spcAft>
                <a:spcPct val="0"/>
              </a:spcAft>
              <a:defRPr/>
            </a:pPr>
            <a:fld id="{178109FF-85D6-4B73-9D25-7B9FBB9A93DD}" type="slidenum">
              <a:rPr lang="en-US" altLang="en-US" smtClean="0"/>
              <a:pPr fontAlgn="base">
                <a:spcAft>
                  <a:spcPct val="0"/>
                </a:spcAft>
                <a:defRPr/>
              </a:pPr>
              <a:t>‹#›</a:t>
            </a:fld>
            <a:endParaRPr lang="en-US" altLang="en-US" dirty="0"/>
          </a:p>
        </p:txBody>
      </p:sp>
    </p:spTree>
    <p:extLst>
      <p:ext uri="{BB962C8B-B14F-4D97-AF65-F5344CB8AC3E}">
        <p14:creationId xmlns:p14="http://schemas.microsoft.com/office/powerpoint/2010/main" val="261754188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Lst>
  <p:transition/>
  <p:hf hdr="0" ftr="0"/>
  <p:txStyles>
    <p:titleStyle>
      <a:lvl1pPr algn="ctr" rtl="0" eaLnBrk="0" fontAlgn="base" hangingPunct="0">
        <a:spcBef>
          <a:spcPct val="0"/>
        </a:spcBef>
        <a:spcAft>
          <a:spcPct val="0"/>
        </a:spcAft>
        <a:defRPr sz="3600" b="1">
          <a:solidFill>
            <a:schemeClr val="bg1"/>
          </a:solidFill>
          <a:latin typeface="+mj-lt"/>
          <a:ea typeface="+mj-ea"/>
          <a:cs typeface="+mj-cs"/>
        </a:defRPr>
      </a:lvl1pPr>
      <a:lvl2pPr algn="ctr" rtl="0" eaLnBrk="0" fontAlgn="base" hangingPunct="0">
        <a:spcBef>
          <a:spcPct val="0"/>
        </a:spcBef>
        <a:spcAft>
          <a:spcPct val="0"/>
        </a:spcAft>
        <a:defRPr sz="3600" b="1">
          <a:solidFill>
            <a:schemeClr val="bg1"/>
          </a:solidFill>
          <a:latin typeface="Arial" charset="0"/>
          <a:cs typeface="Arial" charset="0"/>
        </a:defRPr>
      </a:lvl2pPr>
      <a:lvl3pPr algn="ctr" rtl="0" eaLnBrk="0" fontAlgn="base" hangingPunct="0">
        <a:spcBef>
          <a:spcPct val="0"/>
        </a:spcBef>
        <a:spcAft>
          <a:spcPct val="0"/>
        </a:spcAft>
        <a:defRPr sz="3600" b="1">
          <a:solidFill>
            <a:schemeClr val="bg1"/>
          </a:solidFill>
          <a:latin typeface="Arial" charset="0"/>
          <a:cs typeface="Arial" charset="0"/>
        </a:defRPr>
      </a:lvl3pPr>
      <a:lvl4pPr algn="ctr" rtl="0" eaLnBrk="0" fontAlgn="base" hangingPunct="0">
        <a:spcBef>
          <a:spcPct val="0"/>
        </a:spcBef>
        <a:spcAft>
          <a:spcPct val="0"/>
        </a:spcAft>
        <a:defRPr sz="3600" b="1">
          <a:solidFill>
            <a:schemeClr val="bg1"/>
          </a:solidFill>
          <a:latin typeface="Arial" charset="0"/>
          <a:cs typeface="Arial" charset="0"/>
        </a:defRPr>
      </a:lvl4pPr>
      <a:lvl5pPr algn="ctr" rtl="0" eaLnBrk="0" fontAlgn="base" hangingPunct="0">
        <a:spcBef>
          <a:spcPct val="0"/>
        </a:spcBef>
        <a:spcAft>
          <a:spcPct val="0"/>
        </a:spcAft>
        <a:defRPr sz="3600" b="1">
          <a:solidFill>
            <a:schemeClr val="bg1"/>
          </a:solidFill>
          <a:latin typeface="Arial" charset="0"/>
          <a:cs typeface="Arial" charset="0"/>
        </a:defRPr>
      </a:lvl5pPr>
      <a:lvl6pPr marL="457200" algn="ctr" rtl="0" fontAlgn="base">
        <a:spcBef>
          <a:spcPct val="0"/>
        </a:spcBef>
        <a:spcAft>
          <a:spcPct val="0"/>
        </a:spcAft>
        <a:defRPr sz="3600" b="1">
          <a:solidFill>
            <a:schemeClr val="bg1"/>
          </a:solidFill>
          <a:latin typeface="Arial" charset="0"/>
          <a:cs typeface="Arial" charset="0"/>
        </a:defRPr>
      </a:lvl6pPr>
      <a:lvl7pPr marL="914400" algn="ctr" rtl="0" fontAlgn="base">
        <a:spcBef>
          <a:spcPct val="0"/>
        </a:spcBef>
        <a:spcAft>
          <a:spcPct val="0"/>
        </a:spcAft>
        <a:defRPr sz="3600" b="1">
          <a:solidFill>
            <a:schemeClr val="bg1"/>
          </a:solidFill>
          <a:latin typeface="Arial" charset="0"/>
          <a:cs typeface="Arial" charset="0"/>
        </a:defRPr>
      </a:lvl7pPr>
      <a:lvl8pPr marL="1371600" algn="ctr" rtl="0" fontAlgn="base">
        <a:spcBef>
          <a:spcPct val="0"/>
        </a:spcBef>
        <a:spcAft>
          <a:spcPct val="0"/>
        </a:spcAft>
        <a:defRPr sz="3600" b="1">
          <a:solidFill>
            <a:schemeClr val="bg1"/>
          </a:solidFill>
          <a:latin typeface="Arial" charset="0"/>
          <a:cs typeface="Arial" charset="0"/>
        </a:defRPr>
      </a:lvl8pPr>
      <a:lvl9pPr marL="1828800" algn="ctr" rtl="0" fontAlgn="base">
        <a:spcBef>
          <a:spcPct val="0"/>
        </a:spcBef>
        <a:spcAft>
          <a:spcPct val="0"/>
        </a:spcAft>
        <a:defRPr sz="3600" b="1">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7.gif"/></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gif"/><Relationship Id="rId7" Type="http://schemas.openxmlformats.org/officeDocument/2006/relationships/image" Target="../media/image26.jpeg"/><Relationship Id="rId12"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gif"/><Relationship Id="rId5" Type="http://schemas.openxmlformats.org/officeDocument/2006/relationships/image" Target="../media/image24.png"/><Relationship Id="rId10" Type="http://schemas.openxmlformats.org/officeDocument/2006/relationships/image" Target="../media/image29.jpeg"/><Relationship Id="rId4" Type="http://schemas.openxmlformats.org/officeDocument/2006/relationships/image" Target="../media/image23.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image" Target="../media/image43.jpeg"/><Relationship Id="rId3" Type="http://schemas.openxmlformats.org/officeDocument/2006/relationships/image" Target="../media/image39.png"/><Relationship Id="rId7" Type="http://schemas.openxmlformats.org/officeDocument/2006/relationships/diagramQuickStyle" Target="../diagrams/quickStyle4.xml"/><Relationship Id="rId12" Type="http://schemas.openxmlformats.org/officeDocument/2006/relationships/image" Target="../media/image42.jpeg"/><Relationship Id="rId2" Type="http://schemas.openxmlformats.org/officeDocument/2006/relationships/notesSlide" Target="../notesSlides/notesSlide23.xml"/><Relationship Id="rId16"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diagramLayout" Target="../diagrams/layout4.xml"/><Relationship Id="rId11" Type="http://schemas.openxmlformats.org/officeDocument/2006/relationships/image" Target="../media/image41.jpeg"/><Relationship Id="rId5" Type="http://schemas.openxmlformats.org/officeDocument/2006/relationships/diagramData" Target="../diagrams/data4.xml"/><Relationship Id="rId15" Type="http://schemas.openxmlformats.org/officeDocument/2006/relationships/image" Target="../media/image45.jpeg"/><Relationship Id="rId10" Type="http://schemas.openxmlformats.org/officeDocument/2006/relationships/image" Target="../media/image40.jpeg"/><Relationship Id="rId4" Type="http://schemas.microsoft.com/office/2007/relationships/hdphoto" Target="../media/hdphoto2.wdp"/><Relationship Id="rId9" Type="http://schemas.microsoft.com/office/2007/relationships/diagramDrawing" Target="../diagrams/drawing4.xml"/><Relationship Id="rId14" Type="http://schemas.openxmlformats.org/officeDocument/2006/relationships/image" Target="../media/image44.wmf"/></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56.tiff"/><Relationship Id="rId3" Type="http://schemas.openxmlformats.org/officeDocument/2006/relationships/hyperlink" Target="mailto:mctigue.erin@epa.gov" TargetMode="External"/><Relationship Id="rId7" Type="http://schemas.openxmlformats.org/officeDocument/2006/relationships/hyperlink" Target="mailto:Meghan@Headwaterpeople.com" TargetMode="Externa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hyperlink" Target="mailto:Matt@Headwaterpeople.com" TargetMode="External"/><Relationship Id="rId5" Type="http://schemas.openxmlformats.org/officeDocument/2006/relationships/hyperlink" Target="mailto:matt@" TargetMode="External"/><Relationship Id="rId4" Type="http://schemas.openxmlformats.org/officeDocument/2006/relationships/hyperlink" Target="mailto:Shawn.Blackshear@ihs.gov"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miling at the camera&#10;&#10;Description automatically generated">
            <a:extLst>
              <a:ext uri="{FF2B5EF4-FFF2-40B4-BE49-F238E27FC236}">
                <a16:creationId xmlns:a16="http://schemas.microsoft.com/office/drawing/2014/main" id="{F4C4CA1E-BC5A-4180-8DCA-90C5C8F47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
        <p:nvSpPr>
          <p:cNvPr id="2" name="Title 1">
            <a:extLst>
              <a:ext uri="{FF2B5EF4-FFF2-40B4-BE49-F238E27FC236}">
                <a16:creationId xmlns:a16="http://schemas.microsoft.com/office/drawing/2014/main" id="{F5D7E3B1-56FE-4B01-B7BB-9CCBC8AD3C11}"/>
              </a:ext>
            </a:extLst>
          </p:cNvPr>
          <p:cNvSpPr>
            <a:spLocks noGrp="1"/>
          </p:cNvSpPr>
          <p:nvPr>
            <p:ph type="ctrTitle"/>
          </p:nvPr>
        </p:nvSpPr>
        <p:spPr>
          <a:xfrm>
            <a:off x="663754" y="4310174"/>
            <a:ext cx="7816492" cy="1662455"/>
          </a:xfrm>
          <a:solidFill>
            <a:schemeClr val="bg1">
              <a:lumMod val="95000"/>
              <a:alpha val="74000"/>
            </a:schemeClr>
          </a:solidFill>
        </p:spPr>
        <p:txBody>
          <a:bodyPr/>
          <a:lstStyle/>
          <a:p>
            <a:pPr algn="ctr">
              <a:spcBef>
                <a:spcPts val="0"/>
              </a:spcBef>
              <a:spcAft>
                <a:spcPts val="0"/>
              </a:spcAft>
            </a:pPr>
            <a:r>
              <a:rPr lang="en-US" sz="3200" dirty="0">
                <a:solidFill>
                  <a:schemeClr val="tx1"/>
                </a:solidFill>
              </a:rPr>
              <a:t>Opportunities for In-Home Asthma Care in Native Communities:</a:t>
            </a:r>
            <a:br>
              <a:rPr lang="en-US" dirty="0">
                <a:solidFill>
                  <a:schemeClr val="tx1"/>
                </a:solidFill>
              </a:rPr>
            </a:br>
            <a:r>
              <a:rPr lang="en-US" sz="2800" dirty="0">
                <a:solidFill>
                  <a:schemeClr val="tx1"/>
                </a:solidFill>
              </a:rPr>
              <a:t>A Northwest Initiative and Tribal Pilot Project </a:t>
            </a:r>
            <a:endParaRPr lang="en-US" dirty="0"/>
          </a:p>
        </p:txBody>
      </p:sp>
      <p:sp>
        <p:nvSpPr>
          <p:cNvPr id="4" name="Slide Number Placeholder 3">
            <a:extLst>
              <a:ext uri="{FF2B5EF4-FFF2-40B4-BE49-F238E27FC236}">
                <a16:creationId xmlns:a16="http://schemas.microsoft.com/office/drawing/2014/main" id="{F7FE6E4F-C886-4658-ABE7-EBFEC0DE9402}"/>
              </a:ext>
            </a:extLst>
          </p:cNvPr>
          <p:cNvSpPr>
            <a:spLocks noGrp="1"/>
          </p:cNvSpPr>
          <p:nvPr>
            <p:ph type="sldNum" sz="quarter" idx="12"/>
          </p:nvPr>
        </p:nvSpPr>
        <p:spPr/>
        <p:txBody>
          <a:bodyPr/>
          <a:lstStyle/>
          <a:p>
            <a:fld id="{A9B12B9F-16A6-4AAF-95EF-5DA37D5EF978}" type="slidenum">
              <a:rPr lang="en-US" altLang="en-US" smtClean="0"/>
              <a:pPr/>
              <a:t>1</a:t>
            </a:fld>
            <a:endParaRPr lang="en-US" altLang="en-US" dirty="0"/>
          </a:p>
        </p:txBody>
      </p:sp>
      <p:sp>
        <p:nvSpPr>
          <p:cNvPr id="7" name="Rectangle 6">
            <a:extLst>
              <a:ext uri="{FF2B5EF4-FFF2-40B4-BE49-F238E27FC236}">
                <a16:creationId xmlns:a16="http://schemas.microsoft.com/office/drawing/2014/main" id="{DC89316E-25B7-42C1-A345-876F442B4F66}"/>
              </a:ext>
            </a:extLst>
          </p:cNvPr>
          <p:cNvSpPr>
            <a:spLocks noChangeArrowheads="1"/>
          </p:cNvSpPr>
          <p:nvPr/>
        </p:nvSpPr>
        <p:spPr bwMode="auto">
          <a:xfrm>
            <a:off x="2590801" y="5972629"/>
            <a:ext cx="3879272" cy="707886"/>
          </a:xfrm>
          <a:prstGeom prst="rect">
            <a:avLst/>
          </a:prstGeom>
          <a:solidFill>
            <a:schemeClr val="bg1">
              <a:lumMod val="95000"/>
              <a:alpha val="74000"/>
            </a:schemeClr>
          </a:solidFill>
          <a:ln>
            <a:noFill/>
          </a:ln>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dirty="0">
                <a:latin typeface="Arial" panose="020B0604020202020204" pitchFamily="34" charset="0"/>
                <a:cs typeface="Arial" panose="020B0604020202020204" pitchFamily="34" charset="0"/>
              </a:rPr>
              <a:t>Phone Number: </a:t>
            </a:r>
            <a:r>
              <a:rPr lang="en-US" altLang="en-US" sz="2000" dirty="0">
                <a:latin typeface="Arial" panose="020B0604020202020204" pitchFamily="34" charset="0"/>
                <a:cs typeface="Arial" panose="020B0604020202020204" pitchFamily="34" charset="0"/>
              </a:rPr>
              <a:t>866-527-8921</a:t>
            </a:r>
          </a:p>
          <a:p>
            <a:pPr algn="ctr" eaLnBrk="1" hangingPunct="1">
              <a:spcBef>
                <a:spcPct val="0"/>
              </a:spcBef>
              <a:buFontTx/>
              <a:buNone/>
            </a:pPr>
            <a:r>
              <a:rPr lang="en-US" altLang="en-US" sz="2000" b="1" dirty="0">
                <a:latin typeface="Arial" panose="020B0604020202020204" pitchFamily="34" charset="0"/>
                <a:cs typeface="Arial" panose="020B0604020202020204" pitchFamily="34" charset="0"/>
              </a:rPr>
              <a:t>Conference ID: </a:t>
            </a:r>
            <a:r>
              <a:rPr lang="en-US" altLang="en-US" sz="2000" dirty="0">
                <a:latin typeface="Arial" panose="020B0604020202020204" pitchFamily="34" charset="0"/>
                <a:cs typeface="Arial" panose="020B0604020202020204" pitchFamily="34" charset="0"/>
              </a:rPr>
              <a:t>5738629</a:t>
            </a:r>
            <a:endParaRPr lang="en-US" altLang="en-US" sz="2000" dirty="0">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1871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28290" y="1178975"/>
            <a:ext cx="6757653" cy="5221823"/>
          </a:xfrm>
          <a:prstGeom prst="rect">
            <a:avLst/>
          </a:prstGeom>
        </p:spPr>
      </p:pic>
      <p:sp>
        <p:nvSpPr>
          <p:cNvPr id="7" name="TextBox 6"/>
          <p:cNvSpPr txBox="1"/>
          <p:nvPr/>
        </p:nvSpPr>
        <p:spPr>
          <a:xfrm>
            <a:off x="30035" y="1392495"/>
            <a:ext cx="2286001" cy="3308598"/>
          </a:xfrm>
          <a:prstGeom prst="rect">
            <a:avLst/>
          </a:prstGeom>
          <a:noFill/>
        </p:spPr>
        <p:txBody>
          <a:bodyPr wrap="square" rtlCol="0">
            <a:spAutoFit/>
          </a:bodyPr>
          <a:lstStyle/>
          <a:p>
            <a:pPr algn="ctr"/>
            <a:r>
              <a:rPr lang="en-US" sz="1900" b="1" dirty="0">
                <a:solidFill>
                  <a:schemeClr val="tx2"/>
                </a:solidFill>
                <a:latin typeface="Calibri" panose="020F0502020204030204" pitchFamily="34" charset="0"/>
                <a:cs typeface="Calibri" panose="020F0502020204030204" pitchFamily="34" charset="0"/>
              </a:rPr>
              <a:t>In Washington state, </a:t>
            </a:r>
          </a:p>
          <a:p>
            <a:pPr algn="ctr"/>
            <a:r>
              <a:rPr lang="en-US" sz="1900" b="1" dirty="0">
                <a:solidFill>
                  <a:schemeClr val="tx2"/>
                </a:solidFill>
                <a:latin typeface="Calibri" panose="020F0502020204030204" pitchFamily="34" charset="0"/>
                <a:cs typeface="Calibri" panose="020F0502020204030204" pitchFamily="34" charset="0"/>
              </a:rPr>
              <a:t>hospitalization due to asthma is </a:t>
            </a:r>
          </a:p>
          <a:p>
            <a:pPr algn="ctr"/>
            <a:endParaRPr lang="en-US" sz="1900" b="1" dirty="0">
              <a:solidFill>
                <a:schemeClr val="tx2"/>
              </a:solidFill>
              <a:latin typeface="Calibri" panose="020F0502020204030204" pitchFamily="34" charset="0"/>
              <a:cs typeface="Calibri" panose="020F0502020204030204" pitchFamily="34" charset="0"/>
            </a:endParaRPr>
          </a:p>
          <a:p>
            <a:pPr algn="ctr"/>
            <a:endParaRPr lang="en-US" sz="1900" b="1" dirty="0">
              <a:solidFill>
                <a:schemeClr val="tx2"/>
              </a:solidFill>
              <a:latin typeface="Calibri" panose="020F0502020204030204" pitchFamily="34" charset="0"/>
              <a:cs typeface="Calibri" panose="020F0502020204030204" pitchFamily="34" charset="0"/>
            </a:endParaRPr>
          </a:p>
          <a:p>
            <a:pPr algn="ctr"/>
            <a:endParaRPr lang="en-US" sz="1900" b="1" dirty="0">
              <a:solidFill>
                <a:schemeClr val="tx2"/>
              </a:solidFill>
              <a:latin typeface="Calibri" panose="020F0502020204030204" pitchFamily="34" charset="0"/>
              <a:cs typeface="Calibri" panose="020F0502020204030204" pitchFamily="34" charset="0"/>
            </a:endParaRPr>
          </a:p>
          <a:p>
            <a:pPr algn="ctr"/>
            <a:endParaRPr lang="en-US" sz="1900" b="1" dirty="0">
              <a:solidFill>
                <a:schemeClr val="tx2"/>
              </a:solidFill>
              <a:latin typeface="Calibri" panose="020F0502020204030204" pitchFamily="34" charset="0"/>
              <a:cs typeface="Calibri" panose="020F0502020204030204" pitchFamily="34" charset="0"/>
            </a:endParaRPr>
          </a:p>
          <a:p>
            <a:pPr algn="ctr"/>
            <a:br>
              <a:rPr lang="en-US" sz="1900" b="1" dirty="0">
                <a:solidFill>
                  <a:schemeClr val="tx2"/>
                </a:solidFill>
                <a:latin typeface="Calibri" panose="020F0502020204030204" pitchFamily="34" charset="0"/>
                <a:cs typeface="Calibri" panose="020F0502020204030204" pitchFamily="34" charset="0"/>
              </a:rPr>
            </a:br>
            <a:r>
              <a:rPr lang="en-US" sz="1900" b="1" dirty="0">
                <a:solidFill>
                  <a:schemeClr val="tx2"/>
                </a:solidFill>
                <a:latin typeface="Calibri" panose="020F0502020204030204" pitchFamily="34" charset="0"/>
                <a:cs typeface="Calibri" panose="020F0502020204030204" pitchFamily="34" charset="0"/>
              </a:rPr>
              <a:t>more likely for Native patients than white patients.</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42424" t="40848" r="27273" b="23857"/>
          <a:stretch/>
        </p:blipFill>
        <p:spPr>
          <a:xfrm>
            <a:off x="363256" y="2246836"/>
            <a:ext cx="1714500" cy="1543050"/>
          </a:xfrm>
          <a:prstGeom prst="rect">
            <a:avLst/>
          </a:prstGeom>
        </p:spPr>
      </p:pic>
      <p:sp>
        <p:nvSpPr>
          <p:cNvPr id="9" name="Rectangle 8"/>
          <p:cNvSpPr/>
          <p:nvPr/>
        </p:nvSpPr>
        <p:spPr>
          <a:xfrm>
            <a:off x="164549" y="5365061"/>
            <a:ext cx="1913208" cy="1061829"/>
          </a:xfrm>
          <a:prstGeom prst="rect">
            <a:avLst/>
          </a:prstGeom>
        </p:spPr>
        <p:txBody>
          <a:bodyPr wrap="square">
            <a:spAutoFit/>
          </a:bodyPr>
          <a:lstStyle/>
          <a:p>
            <a:r>
              <a:rPr lang="en-US" sz="1050" dirty="0">
                <a:latin typeface="Calibri" panose="020F0502020204030204" pitchFamily="34" charset="0"/>
                <a:cs typeface="Calibri" panose="020F0502020204030204" pitchFamily="34" charset="0"/>
              </a:rPr>
              <a:t>Washington Comprehensive Hospital Abstract Reporting System, 2012–13, corrected for American Indian/Alaska Native misclassification by the IDEA-NW Project</a:t>
            </a:r>
          </a:p>
        </p:txBody>
      </p:sp>
      <p:sp>
        <p:nvSpPr>
          <p:cNvPr id="10" name="TextBox 9"/>
          <p:cNvSpPr txBox="1"/>
          <p:nvPr/>
        </p:nvSpPr>
        <p:spPr>
          <a:xfrm>
            <a:off x="5900804" y="6519446"/>
            <a:ext cx="3243196" cy="338554"/>
          </a:xfrm>
          <a:prstGeom prst="rect">
            <a:avLst/>
          </a:prstGeom>
          <a:noFill/>
        </p:spPr>
        <p:txBody>
          <a:bodyPr wrap="none" rtlCol="0">
            <a:spAutoFit/>
          </a:bodyPr>
          <a:lstStyle/>
          <a:p>
            <a:r>
              <a:rPr lang="en-US" sz="1600" dirty="0">
                <a:latin typeface="Calibri" panose="020F0502020204030204" pitchFamily="34" charset="0"/>
                <a:cs typeface="Calibri" panose="020F0502020204030204" pitchFamily="34" charset="0"/>
              </a:rPr>
              <a:t>DRAFT. PLEASE DO NOT DISTRIBUTE.</a:t>
            </a:r>
          </a:p>
        </p:txBody>
      </p:sp>
    </p:spTree>
    <p:extLst>
      <p:ext uri="{BB962C8B-B14F-4D97-AF65-F5344CB8AC3E}">
        <p14:creationId xmlns:p14="http://schemas.microsoft.com/office/powerpoint/2010/main" val="3502788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tretch/>
        </p:blipFill>
        <p:spPr>
          <a:xfrm>
            <a:off x="1779284" y="1110965"/>
            <a:ext cx="5585432" cy="5023617"/>
          </a:xfrm>
          <a:prstGeom prst="rect">
            <a:avLst/>
          </a:prstGeom>
        </p:spPr>
      </p:pic>
    </p:spTree>
    <p:extLst>
      <p:ext uri="{BB962C8B-B14F-4D97-AF65-F5344CB8AC3E}">
        <p14:creationId xmlns:p14="http://schemas.microsoft.com/office/powerpoint/2010/main" val="209301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521DC-C822-4F46-BD22-2DA86E79BCE9}"/>
              </a:ext>
            </a:extLst>
          </p:cNvPr>
          <p:cNvSpPr>
            <a:spLocks noGrp="1"/>
          </p:cNvSpPr>
          <p:nvPr>
            <p:ph type="title"/>
          </p:nvPr>
        </p:nvSpPr>
        <p:spPr>
          <a:xfrm>
            <a:off x="369277" y="1262411"/>
            <a:ext cx="2801627" cy="1577906"/>
          </a:xfrm>
        </p:spPr>
        <p:txBody>
          <a:bodyPr>
            <a:noAutofit/>
          </a:bodyPr>
          <a:lstStyle/>
          <a:p>
            <a:pPr algn="ctr"/>
            <a:r>
              <a:rPr lang="en-US" sz="3300" dirty="0">
                <a:solidFill>
                  <a:schemeClr val="tx2"/>
                </a:solidFill>
                <a:latin typeface="Calibri" panose="020F0502020204030204" pitchFamily="34" charset="0"/>
                <a:cs typeface="Calibri" panose="020F0502020204030204" pitchFamily="34" charset="0"/>
              </a:rPr>
              <a:t>Tribal Asthma Summit: </a:t>
            </a:r>
            <a:br>
              <a:rPr lang="en-US" sz="3300" dirty="0">
                <a:solidFill>
                  <a:schemeClr val="tx2"/>
                </a:solidFill>
                <a:latin typeface="Calibri" panose="020F0502020204030204" pitchFamily="34" charset="0"/>
                <a:cs typeface="Calibri" panose="020F0502020204030204" pitchFamily="34" charset="0"/>
              </a:rPr>
            </a:br>
            <a:r>
              <a:rPr lang="en-US" sz="3300" dirty="0">
                <a:solidFill>
                  <a:schemeClr val="tx2"/>
                </a:solidFill>
                <a:latin typeface="Calibri" panose="020F0502020204030204" pitchFamily="34" charset="0"/>
                <a:cs typeface="Calibri" panose="020F0502020204030204" pitchFamily="34" charset="0"/>
              </a:rPr>
              <a:t>‘Bold Goal’</a:t>
            </a:r>
          </a:p>
        </p:txBody>
      </p:sp>
      <p:sp>
        <p:nvSpPr>
          <p:cNvPr id="3" name="Content Placeholder 2">
            <a:extLst>
              <a:ext uri="{FF2B5EF4-FFF2-40B4-BE49-F238E27FC236}">
                <a16:creationId xmlns:a16="http://schemas.microsoft.com/office/drawing/2014/main" id="{48356A43-E4C4-4A59-9B55-C3EED824746C}"/>
              </a:ext>
            </a:extLst>
          </p:cNvPr>
          <p:cNvSpPr>
            <a:spLocks noGrp="1"/>
          </p:cNvSpPr>
          <p:nvPr>
            <p:ph idx="1"/>
          </p:nvPr>
        </p:nvSpPr>
        <p:spPr>
          <a:xfrm>
            <a:off x="295835" y="2954992"/>
            <a:ext cx="2875068" cy="2394248"/>
          </a:xfrm>
        </p:spPr>
        <p:txBody>
          <a:bodyPr>
            <a:noAutofit/>
          </a:bodyPr>
          <a:lstStyle/>
          <a:p>
            <a:pPr marL="0" indent="0" algn="ctr">
              <a:buNone/>
            </a:pPr>
            <a:r>
              <a:rPr lang="en-US" sz="2200" dirty="0">
                <a:solidFill>
                  <a:schemeClr val="tx2"/>
                </a:solidFill>
                <a:latin typeface="Calibri" panose="020F0502020204030204" pitchFamily="34" charset="0"/>
                <a:cs typeface="Calibri" panose="020F0502020204030204" pitchFamily="34" charset="0"/>
              </a:rPr>
              <a:t>By 2020, we will reduce asthma urgent care visits for children by 30 percent in tribal populations in the Northwest by funding and delivering high-quality in-home asthma care.</a:t>
            </a:r>
          </a:p>
        </p:txBody>
      </p:sp>
      <p:pic>
        <p:nvPicPr>
          <p:cNvPr id="6" name="Picture 5">
            <a:extLst>
              <a:ext uri="{FF2B5EF4-FFF2-40B4-BE49-F238E27FC236}">
                <a16:creationId xmlns:a16="http://schemas.microsoft.com/office/drawing/2014/main" id="{0E59705B-E93D-49E2-8748-98B0D63DE7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462" r="-3" b="-3"/>
          <a:stretch/>
        </p:blipFill>
        <p:spPr>
          <a:xfrm>
            <a:off x="3609121" y="1204536"/>
            <a:ext cx="2704982" cy="2518948"/>
          </a:xfrm>
          <a:prstGeom prst="rect">
            <a:avLst/>
          </a:prstGeom>
        </p:spPr>
      </p:pic>
      <p:pic>
        <p:nvPicPr>
          <p:cNvPr id="5" name="Picture 4">
            <a:extLst>
              <a:ext uri="{FF2B5EF4-FFF2-40B4-BE49-F238E27FC236}">
                <a16:creationId xmlns:a16="http://schemas.microsoft.com/office/drawing/2014/main" id="{57D06DD6-C7DD-4159-B241-5919487F3E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157" r="12161" b="-4"/>
          <a:stretch/>
        </p:blipFill>
        <p:spPr>
          <a:xfrm>
            <a:off x="6432211" y="1206535"/>
            <a:ext cx="2707526" cy="2516949"/>
          </a:xfrm>
          <a:prstGeom prst="rect">
            <a:avLst/>
          </a:prstGeom>
        </p:spPr>
      </p:pic>
      <p:pic>
        <p:nvPicPr>
          <p:cNvPr id="4" name="Content Placeholder 5">
            <a:extLst>
              <a:ext uri="{FF2B5EF4-FFF2-40B4-BE49-F238E27FC236}">
                <a16:creationId xmlns:a16="http://schemas.microsoft.com/office/drawing/2014/main" id="{C0D0818E-5392-42B1-A07C-8AE664EBB71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765" r="-2" b="17606"/>
          <a:stretch/>
        </p:blipFill>
        <p:spPr>
          <a:xfrm>
            <a:off x="3609121" y="3848784"/>
            <a:ext cx="5530616" cy="2514822"/>
          </a:xfrm>
          <a:prstGeom prst="rect">
            <a:avLst/>
          </a:prstGeom>
        </p:spPr>
      </p:pic>
    </p:spTree>
    <p:extLst>
      <p:ext uri="{BB962C8B-B14F-4D97-AF65-F5344CB8AC3E}">
        <p14:creationId xmlns:p14="http://schemas.microsoft.com/office/powerpoint/2010/main" val="1284397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1452620"/>
            <a:ext cx="8229600" cy="906463"/>
          </a:xfrm>
        </p:spPr>
        <p:txBody>
          <a:bodyPr/>
          <a:lstStyle/>
          <a:p>
            <a:r>
              <a:rPr lang="en-US" b="1" dirty="0">
                <a:solidFill>
                  <a:schemeClr val="tx2"/>
                </a:solidFill>
                <a:latin typeface="+mn-lt"/>
              </a:rPr>
              <a:t>Progress at a Glance </a:t>
            </a:r>
          </a:p>
        </p:txBody>
      </p:sp>
      <p:grpSp>
        <p:nvGrpSpPr>
          <p:cNvPr id="5" name="Group 4"/>
          <p:cNvGrpSpPr/>
          <p:nvPr/>
        </p:nvGrpSpPr>
        <p:grpSpPr>
          <a:xfrm>
            <a:off x="285750" y="1782390"/>
            <a:ext cx="8572500" cy="1865378"/>
            <a:chOff x="381000" y="1143000"/>
            <a:chExt cx="11430000" cy="2286000"/>
          </a:xfrm>
        </p:grpSpPr>
        <p:graphicFrame>
          <p:nvGraphicFramePr>
            <p:cNvPr id="6" name="Diagram 5"/>
            <p:cNvGraphicFramePr/>
            <p:nvPr>
              <p:extLst>
                <p:ext uri="{D42A27DB-BD31-4B8C-83A1-F6EECF244321}">
                  <p14:modId xmlns:p14="http://schemas.microsoft.com/office/powerpoint/2010/main" val="2730092358"/>
                </p:ext>
              </p:extLst>
            </p:nvPr>
          </p:nvGraphicFramePr>
          <p:xfrm>
            <a:off x="457200" y="1143000"/>
            <a:ext cx="11353800" cy="228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381000" y="2743200"/>
              <a:ext cx="11201400" cy="3771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          Summer 2014	      2014–2015	         2015		2015–2017	                   2016–2017</a:t>
              </a:r>
            </a:p>
          </p:txBody>
        </p:sp>
      </p:grpSp>
      <p:grpSp>
        <p:nvGrpSpPr>
          <p:cNvPr id="10" name="Group 9"/>
          <p:cNvGrpSpPr/>
          <p:nvPr/>
        </p:nvGrpSpPr>
        <p:grpSpPr>
          <a:xfrm>
            <a:off x="171450" y="4221145"/>
            <a:ext cx="8801100" cy="1428670"/>
            <a:chOff x="381000" y="4724400"/>
            <a:chExt cx="11734800" cy="1705194"/>
          </a:xfrm>
        </p:grpSpPr>
        <p:graphicFrame>
          <p:nvGraphicFramePr>
            <p:cNvPr id="8" name="Diagram 7"/>
            <p:cNvGraphicFramePr/>
            <p:nvPr>
              <p:extLst>
                <p:ext uri="{D42A27DB-BD31-4B8C-83A1-F6EECF244321}">
                  <p14:modId xmlns:p14="http://schemas.microsoft.com/office/powerpoint/2010/main" val="2803356262"/>
                </p:ext>
              </p:extLst>
            </p:nvPr>
          </p:nvGraphicFramePr>
          <p:xfrm>
            <a:off x="381000" y="4724400"/>
            <a:ext cx="11658600" cy="1447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p:cNvSpPr txBox="1"/>
            <p:nvPr/>
          </p:nvSpPr>
          <p:spPr>
            <a:xfrm>
              <a:off x="457200" y="6062246"/>
              <a:ext cx="11658600" cy="367348"/>
            </a:xfrm>
            <a:prstGeom prst="rect">
              <a:avLst/>
            </a:prstGeom>
            <a:noFill/>
          </p:spPr>
          <p:txBody>
            <a:bodyPr wrap="square" rtlCol="0">
              <a:spAutoFit/>
            </a:bodyPr>
            <a:lstStyle/>
            <a:p>
              <a:r>
                <a:rPr lang="en-US" sz="1200" dirty="0">
                  <a:latin typeface="Bell MT" panose="02020503060305020303" pitchFamily="18" charset="0"/>
                  <a:cs typeface="Calibri" panose="020F0502020204030204" pitchFamily="34" charset="0"/>
                </a:rPr>
                <a:t>                 </a:t>
              </a:r>
              <a:r>
                <a:rPr lang="en-US" sz="1400" dirty="0">
                  <a:latin typeface="Calibri" panose="020F0502020204030204" pitchFamily="34" charset="0"/>
                  <a:cs typeface="Calibri" panose="020F0502020204030204" pitchFamily="34" charset="0"/>
                </a:rPr>
                <a:t>2017–2021		 2017–2021         	        Ongoing–2022</a:t>
              </a:r>
            </a:p>
          </p:txBody>
        </p:sp>
      </p:grpSp>
      <p:sp>
        <p:nvSpPr>
          <p:cNvPr id="11" name="Title 1">
            <a:extLst>
              <a:ext uri="{FF2B5EF4-FFF2-40B4-BE49-F238E27FC236}">
                <a16:creationId xmlns:a16="http://schemas.microsoft.com/office/drawing/2014/main" id="{B0DD3830-CB2A-4177-A73B-DA831D16D853}"/>
              </a:ext>
            </a:extLst>
          </p:cNvPr>
          <p:cNvSpPr txBox="1">
            <a:spLocks/>
          </p:cNvSpPr>
          <p:nvPr/>
        </p:nvSpPr>
        <p:spPr>
          <a:xfrm>
            <a:off x="114300" y="3146144"/>
            <a:ext cx="7715250" cy="1143000"/>
          </a:xfrm>
          <a:prstGeom prst="rect">
            <a:avLst/>
          </a:prstGeom>
        </p:spPr>
        <p:txBody>
          <a:bodyPr vert="horz" lIns="68580" tIns="34290" rIns="68580" bIns="3429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600" b="1" dirty="0">
                <a:solidFill>
                  <a:schemeClr val="tx2"/>
                </a:solidFill>
                <a:latin typeface="+mn-lt"/>
              </a:rPr>
              <a:t>Next Steps</a:t>
            </a:r>
          </a:p>
        </p:txBody>
      </p:sp>
    </p:spTree>
    <p:extLst>
      <p:ext uri="{BB962C8B-B14F-4D97-AF65-F5344CB8AC3E}">
        <p14:creationId xmlns:p14="http://schemas.microsoft.com/office/powerpoint/2010/main" val="303702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1025">
            <a:extLst>
              <a:ext uri="{FF2B5EF4-FFF2-40B4-BE49-F238E27FC236}">
                <a16:creationId xmlns:a16="http://schemas.microsoft.com/office/drawing/2014/main" id="{A8326E32-3DBE-48B7-84E4-1277C1174493}"/>
              </a:ext>
            </a:extLst>
          </p:cNvPr>
          <p:cNvSpPr/>
          <p:nvPr/>
        </p:nvSpPr>
        <p:spPr>
          <a:xfrm>
            <a:off x="685800" y="2170191"/>
            <a:ext cx="7886700" cy="419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descr="http://www.hud.gov/includes/hud2009/images/hudseal_teal_1.gif"/>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793316" y="2916823"/>
            <a:ext cx="1292784" cy="121281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healthequity.wa.gov/Portals/9/HdcLogo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3463" y="2589256"/>
            <a:ext cx="1338887" cy="51298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thhnw.org/wp-content/uploads/2014/09/THHN-NEW-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9677" y="4059823"/>
            <a:ext cx="1232674" cy="35131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QeP8s_GA_400x400.png (400×40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4297" y="3759370"/>
            <a:ext cx="929104" cy="92910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www.uihi.org/wp-content/uploads/2015/03/SIHB_full-color-with-word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77580" y="4359020"/>
            <a:ext cx="508820" cy="105928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162.247.142.82/wp-content/uploads/2016/05/weblogo-retina-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33317" y="4731694"/>
            <a:ext cx="1467083" cy="4139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atomalliance.org/wp-content/uploads/2016/01/HHS.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37596" y="3173998"/>
            <a:ext cx="992054" cy="900245"/>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s://www.cms.gov/Outreach-and-Education/American-Indian-Alaska-Native/AIAN/Images/tribal_banner.jpg"/>
          <p:cNvPicPr>
            <a:picLocks noChangeAspect="1" noChangeArrowheads="1"/>
          </p:cNvPicPr>
          <p:nvPr/>
        </p:nvPicPr>
        <p:blipFill rotWithShape="1">
          <a:blip r:embed="rId10">
            <a:extLst>
              <a:ext uri="{28A0092B-C50C-407E-A947-70E740481C1C}">
                <a14:useLocalDpi xmlns:a14="http://schemas.microsoft.com/office/drawing/2010/main" val="0"/>
              </a:ext>
            </a:extLst>
          </a:blip>
          <a:srcRect l="66179"/>
          <a:stretch/>
        </p:blipFill>
        <p:spPr bwMode="auto">
          <a:xfrm>
            <a:off x="3377670" y="2834611"/>
            <a:ext cx="1080030" cy="1965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00401" y="2631074"/>
            <a:ext cx="1587086" cy="219291"/>
          </a:xfrm>
          <a:prstGeom prst="rect">
            <a:avLst/>
          </a:prstGeom>
          <a:noFill/>
        </p:spPr>
        <p:txBody>
          <a:bodyPr wrap="square" rtlCol="0">
            <a:spAutoFit/>
          </a:bodyPr>
          <a:lstStyle/>
          <a:p>
            <a:r>
              <a:rPr lang="en-US" sz="825" b="1" dirty="0">
                <a:solidFill>
                  <a:schemeClr val="accent1">
                    <a:lumMod val="50000"/>
                  </a:schemeClr>
                </a:solidFill>
                <a:latin typeface="Adobe Fan Heiti Std B" panose="020B0700000000000000" pitchFamily="34" charset="-128"/>
                <a:ea typeface="Adobe Fan Heiti Std B" panose="020B0700000000000000" pitchFamily="34" charset="-128"/>
              </a:rPr>
              <a:t>CMS &amp; TRIBAL AFFAIRS</a:t>
            </a:r>
          </a:p>
        </p:txBody>
      </p:sp>
      <p:pic>
        <p:nvPicPr>
          <p:cNvPr id="1030" name="Picture 6" descr="http://www.dihfs.info/ihslogo2.gif"/>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4743450" y="2916823"/>
            <a:ext cx="1072363" cy="108297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11857C1-727C-4104-939B-AEA8E8F7A8B0}"/>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282036" y="4068865"/>
            <a:ext cx="1432464" cy="333858"/>
          </a:xfrm>
          <a:prstGeom prst="rect">
            <a:avLst/>
          </a:prstGeom>
        </p:spPr>
      </p:pic>
      <p:sp>
        <p:nvSpPr>
          <p:cNvPr id="4" name="TextBox 3">
            <a:extLst>
              <a:ext uri="{FF2B5EF4-FFF2-40B4-BE49-F238E27FC236}">
                <a16:creationId xmlns:a16="http://schemas.microsoft.com/office/drawing/2014/main" id="{F3B8BC7E-6D58-4540-9658-40AFAA564D3E}"/>
              </a:ext>
            </a:extLst>
          </p:cNvPr>
          <p:cNvSpPr txBox="1"/>
          <p:nvPr/>
        </p:nvSpPr>
        <p:spPr>
          <a:xfrm>
            <a:off x="494095" y="1308869"/>
            <a:ext cx="8155810" cy="600164"/>
          </a:xfrm>
          <a:prstGeom prst="rect">
            <a:avLst/>
          </a:prstGeom>
          <a:noFill/>
        </p:spPr>
        <p:txBody>
          <a:bodyPr wrap="square" rtlCol="0">
            <a:spAutoFit/>
          </a:bodyPr>
          <a:lstStyle/>
          <a:p>
            <a:pPr algn="ctr"/>
            <a:r>
              <a:rPr lang="en-US" sz="3300" b="1" dirty="0">
                <a:solidFill>
                  <a:schemeClr val="accent1">
                    <a:lumMod val="75000"/>
                  </a:schemeClr>
                </a:solidFill>
              </a:rPr>
              <a:t>Northwest Tribal Asthma Project Team</a:t>
            </a:r>
          </a:p>
        </p:txBody>
      </p:sp>
      <p:sp>
        <p:nvSpPr>
          <p:cNvPr id="12" name="Hexagon 11">
            <a:extLst>
              <a:ext uri="{FF2B5EF4-FFF2-40B4-BE49-F238E27FC236}">
                <a16:creationId xmlns:a16="http://schemas.microsoft.com/office/drawing/2014/main" id="{A62AD201-3893-48A1-AC80-B9C8B09863E2}"/>
              </a:ext>
            </a:extLst>
          </p:cNvPr>
          <p:cNvSpPr/>
          <p:nvPr/>
        </p:nvSpPr>
        <p:spPr>
          <a:xfrm>
            <a:off x="1608610" y="2846087"/>
            <a:ext cx="1648940" cy="1328036"/>
          </a:xfrm>
          <a:prstGeom prst="hexagon">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a:extLst>
              <a:ext uri="{FF2B5EF4-FFF2-40B4-BE49-F238E27FC236}">
                <a16:creationId xmlns:a16="http://schemas.microsoft.com/office/drawing/2014/main" id="{15899369-7097-417E-B647-B90D4617487A}"/>
              </a:ext>
            </a:extLst>
          </p:cNvPr>
          <p:cNvSpPr/>
          <p:nvPr/>
        </p:nvSpPr>
        <p:spPr>
          <a:xfrm>
            <a:off x="3037360" y="3545473"/>
            <a:ext cx="1648940" cy="1328036"/>
          </a:xfrm>
          <a:prstGeom prst="hexagon">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a:extLst>
              <a:ext uri="{FF2B5EF4-FFF2-40B4-BE49-F238E27FC236}">
                <a16:creationId xmlns:a16="http://schemas.microsoft.com/office/drawing/2014/main" id="{DAF7AC26-9516-40FC-A651-B3868B422D39}"/>
              </a:ext>
            </a:extLst>
          </p:cNvPr>
          <p:cNvSpPr/>
          <p:nvPr/>
        </p:nvSpPr>
        <p:spPr>
          <a:xfrm>
            <a:off x="4466110" y="4231273"/>
            <a:ext cx="1648940" cy="1328036"/>
          </a:xfrm>
          <a:prstGeom prst="hexagon">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F9D185E0-AE59-4C27-9853-084195A488E6}"/>
              </a:ext>
            </a:extLst>
          </p:cNvPr>
          <p:cNvSpPr/>
          <p:nvPr/>
        </p:nvSpPr>
        <p:spPr>
          <a:xfrm>
            <a:off x="1600200" y="4274837"/>
            <a:ext cx="1648940" cy="1328036"/>
          </a:xfrm>
          <a:prstGeom prst="hexagon">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5A69F715-4223-4DC8-AE2F-5F333645445A}"/>
              </a:ext>
            </a:extLst>
          </p:cNvPr>
          <p:cNvSpPr/>
          <p:nvPr/>
        </p:nvSpPr>
        <p:spPr>
          <a:xfrm>
            <a:off x="5894860" y="3589037"/>
            <a:ext cx="1648940" cy="1328036"/>
          </a:xfrm>
          <a:prstGeom prst="hexagon">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7">
            <a:extLst>
              <a:ext uri="{FF2B5EF4-FFF2-40B4-BE49-F238E27FC236}">
                <a16:creationId xmlns:a16="http://schemas.microsoft.com/office/drawing/2014/main" id="{4E1728B5-7C9D-40D6-8734-90C1EE016818}"/>
              </a:ext>
            </a:extLst>
          </p:cNvPr>
          <p:cNvSpPr/>
          <p:nvPr/>
        </p:nvSpPr>
        <p:spPr>
          <a:xfrm>
            <a:off x="3037360" y="2116723"/>
            <a:ext cx="1648940" cy="1328036"/>
          </a:xfrm>
          <a:prstGeom prst="hexagon">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exagon 28">
            <a:extLst>
              <a:ext uri="{FF2B5EF4-FFF2-40B4-BE49-F238E27FC236}">
                <a16:creationId xmlns:a16="http://schemas.microsoft.com/office/drawing/2014/main" id="{2B8B14E0-0110-4FB6-AFA8-A943A61F1F15}"/>
              </a:ext>
            </a:extLst>
          </p:cNvPr>
          <p:cNvSpPr/>
          <p:nvPr/>
        </p:nvSpPr>
        <p:spPr>
          <a:xfrm>
            <a:off x="4457700" y="2814173"/>
            <a:ext cx="1648940" cy="1328036"/>
          </a:xfrm>
          <a:prstGeom prst="hexagon">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exagon 29">
            <a:extLst>
              <a:ext uri="{FF2B5EF4-FFF2-40B4-BE49-F238E27FC236}">
                <a16:creationId xmlns:a16="http://schemas.microsoft.com/office/drawing/2014/main" id="{B4535C96-FEA1-4BE3-8A9A-8AE3D91443C2}"/>
              </a:ext>
            </a:extLst>
          </p:cNvPr>
          <p:cNvSpPr/>
          <p:nvPr/>
        </p:nvSpPr>
        <p:spPr>
          <a:xfrm>
            <a:off x="5886450" y="2170191"/>
            <a:ext cx="1648940" cy="1328036"/>
          </a:xfrm>
          <a:prstGeom prst="hexagon">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exagon 42">
            <a:extLst>
              <a:ext uri="{FF2B5EF4-FFF2-40B4-BE49-F238E27FC236}">
                <a16:creationId xmlns:a16="http://schemas.microsoft.com/office/drawing/2014/main" id="{19D6EAFE-9BA6-4D06-885A-524DFD305882}"/>
              </a:ext>
            </a:extLst>
          </p:cNvPr>
          <p:cNvSpPr/>
          <p:nvPr/>
        </p:nvSpPr>
        <p:spPr>
          <a:xfrm>
            <a:off x="7323610" y="2951667"/>
            <a:ext cx="1648940" cy="1328036"/>
          </a:xfrm>
          <a:prstGeom prst="hexagon">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Hexagon 43">
            <a:extLst>
              <a:ext uri="{FF2B5EF4-FFF2-40B4-BE49-F238E27FC236}">
                <a16:creationId xmlns:a16="http://schemas.microsoft.com/office/drawing/2014/main" id="{B44F9D46-DDFB-4121-AD89-53E1628CA2BF}"/>
              </a:ext>
            </a:extLst>
          </p:cNvPr>
          <p:cNvSpPr/>
          <p:nvPr/>
        </p:nvSpPr>
        <p:spPr>
          <a:xfrm>
            <a:off x="179860" y="3531887"/>
            <a:ext cx="1648940" cy="1328036"/>
          </a:xfrm>
          <a:prstGeom prst="hexagon">
            <a:avLst/>
          </a:prstGeom>
          <a:noFill/>
          <a:ln w="190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6302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1072203"/>
            <a:ext cx="7543800" cy="1088068"/>
          </a:xfrm>
        </p:spPr>
        <p:txBody>
          <a:bodyPr/>
          <a:lstStyle/>
          <a:p>
            <a:r>
              <a:rPr lang="en-US" b="1" dirty="0">
                <a:latin typeface="+mn-lt"/>
              </a:rPr>
              <a:t>Tribal Leader Engagement</a:t>
            </a:r>
          </a:p>
        </p:txBody>
      </p:sp>
      <p:sp>
        <p:nvSpPr>
          <p:cNvPr id="3" name="Content Placeholder 2"/>
          <p:cNvSpPr>
            <a:spLocks noGrp="1"/>
          </p:cNvSpPr>
          <p:nvPr>
            <p:ph idx="1"/>
          </p:nvPr>
        </p:nvSpPr>
        <p:spPr>
          <a:xfrm>
            <a:off x="457200" y="1284288"/>
            <a:ext cx="8229600" cy="4525962"/>
          </a:xfrm>
        </p:spPr>
        <p:txBody>
          <a:bodyPr/>
          <a:lstStyle/>
          <a:p>
            <a:pPr marL="0" indent="0">
              <a:buNone/>
            </a:pPr>
            <a:r>
              <a:rPr lang="en-US" sz="3500" b="1" dirty="0">
                <a:solidFill>
                  <a:schemeClr val="tx2"/>
                </a:solidFill>
                <a:latin typeface="Calibri" panose="020F0502020204030204" pitchFamily="34" charset="0"/>
                <a:cs typeface="Calibri" panose="020F0502020204030204" pitchFamily="34" charset="0"/>
              </a:rPr>
              <a:t>Tribal Leader Engagement</a:t>
            </a:r>
          </a:p>
          <a:p>
            <a:pPr>
              <a:buFont typeface="Wingdings" panose="05000000000000000000" pitchFamily="2" charset="2"/>
              <a:buChar char="§"/>
            </a:pPr>
            <a:r>
              <a:rPr lang="en-US" sz="2800" dirty="0">
                <a:latin typeface="Calibri" panose="020F0502020204030204" pitchFamily="34" charset="0"/>
                <a:cs typeface="Calibri" panose="020F0502020204030204" pitchFamily="34" charset="0"/>
              </a:rPr>
              <a:t>Northwest Portland Area Indian Health Board</a:t>
            </a:r>
          </a:p>
          <a:p>
            <a:pPr>
              <a:buFont typeface="Wingdings" panose="05000000000000000000" pitchFamily="2" charset="2"/>
              <a:buChar char="§"/>
            </a:pPr>
            <a:r>
              <a:rPr lang="en-US" sz="2800" dirty="0">
                <a:latin typeface="Calibri" panose="020F0502020204030204" pitchFamily="34" charset="0"/>
                <a:cs typeface="Calibri" panose="020F0502020204030204" pitchFamily="34" charset="0"/>
              </a:rPr>
              <a:t>Seattle Indian Health Board</a:t>
            </a:r>
          </a:p>
          <a:p>
            <a:pPr>
              <a:buFont typeface="Wingdings" panose="05000000000000000000" pitchFamily="2" charset="2"/>
              <a:buChar char="§"/>
            </a:pPr>
            <a:r>
              <a:rPr lang="en-US" sz="2800" dirty="0">
                <a:latin typeface="Calibri" panose="020F0502020204030204" pitchFamily="34" charset="0"/>
                <a:cs typeface="Calibri" panose="020F0502020204030204" pitchFamily="34" charset="0"/>
              </a:rPr>
              <a:t>Northwest Tribal Health Directors</a:t>
            </a:r>
          </a:p>
          <a:p>
            <a:pPr>
              <a:buFont typeface="Wingdings" panose="05000000000000000000" pitchFamily="2" charset="2"/>
              <a:buChar char="§"/>
            </a:pPr>
            <a:r>
              <a:rPr lang="en-US" sz="2800" dirty="0">
                <a:latin typeface="Calibri" panose="020F0502020204030204" pitchFamily="34" charset="0"/>
                <a:cs typeface="Calibri" panose="020F0502020204030204" pitchFamily="34" charset="0"/>
              </a:rPr>
              <a:t>Affiliated Tribes of Northwest Indians</a:t>
            </a:r>
          </a:p>
          <a:p>
            <a:pPr>
              <a:buFont typeface="Wingdings" panose="05000000000000000000" pitchFamily="2" charset="2"/>
              <a:buChar char="§"/>
            </a:pPr>
            <a:r>
              <a:rPr lang="en-US" sz="2800" dirty="0">
                <a:latin typeface="Calibri" panose="020F0502020204030204" pitchFamily="34" charset="0"/>
                <a:cs typeface="Calibri" panose="020F0502020204030204" pitchFamily="34" charset="0"/>
              </a:rPr>
              <a:t>American Indian Health Commission for Washington State</a:t>
            </a:r>
          </a:p>
          <a:p>
            <a:pPr>
              <a:buFont typeface="Wingdings" panose="05000000000000000000" pitchFamily="2" charset="2"/>
              <a:buChar char="§"/>
            </a:pPr>
            <a:r>
              <a:rPr lang="en-US" sz="2800" dirty="0">
                <a:latin typeface="Calibri" panose="020F0502020204030204" pitchFamily="34" charset="0"/>
                <a:cs typeface="Calibri" panose="020F0502020204030204" pitchFamily="34" charset="0"/>
              </a:rPr>
              <a:t>Northwest Indian Housing Association </a:t>
            </a:r>
          </a:p>
          <a:p>
            <a:pPr>
              <a:buFont typeface="Wingdings" panose="05000000000000000000" pitchFamily="2" charset="2"/>
              <a:buChar char="§"/>
            </a:pPr>
            <a:endParaRPr lang="en-US" sz="2800" dirty="0">
              <a:latin typeface="Calibri" panose="020F0502020204030204" pitchFamily="34" charset="0"/>
              <a:cs typeface="Calibri" panose="020F0502020204030204" pitchFamily="34" charset="0"/>
            </a:endParaRPr>
          </a:p>
          <a:p>
            <a:pPr>
              <a:buFont typeface="Wingdings" panose="05000000000000000000" pitchFamily="2" charset="2"/>
              <a:buChar char="§"/>
            </a:pPr>
            <a:endParaRPr lang="en-US" sz="2800" dirty="0">
              <a:latin typeface="Calibri" panose="020F0502020204030204" pitchFamily="34" charset="0"/>
              <a:cs typeface="Calibri" panose="020F0502020204030204" pitchFamily="34" charset="0"/>
            </a:endParaRPr>
          </a:p>
          <a:p>
            <a:pPr>
              <a:buFont typeface="Wingdings" panose="05000000000000000000" pitchFamily="2" charset="2"/>
              <a:buChar char="§"/>
            </a:pP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2501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15-46.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18347" t="22571" r="20004" b="2324"/>
          <a:stretch/>
        </p:blipFill>
        <p:spPr>
          <a:xfrm>
            <a:off x="707164" y="1189703"/>
            <a:ext cx="7729671" cy="5014451"/>
          </a:xfrm>
          <a:prstGeom prst="rect">
            <a:avLst/>
          </a:prstGeom>
        </p:spPr>
      </p:pic>
      <p:pic>
        <p:nvPicPr>
          <p:cNvPr id="3" name="Picture 2">
            <a:extLst>
              <a:ext uri="{FF2B5EF4-FFF2-40B4-BE49-F238E27FC236}">
                <a16:creationId xmlns:a16="http://schemas.microsoft.com/office/drawing/2014/main" id="{BCE94587-456C-4D7B-80E2-C47DDCD3FEEF}"/>
              </a:ext>
            </a:extLst>
          </p:cNvPr>
          <p:cNvPicPr>
            <a:picLocks noChangeAspect="1"/>
          </p:cNvPicPr>
          <p:nvPr/>
        </p:nvPicPr>
        <p:blipFill>
          <a:blip r:embed="rId4"/>
          <a:stretch>
            <a:fillRect/>
          </a:stretch>
        </p:blipFill>
        <p:spPr>
          <a:xfrm>
            <a:off x="1217768" y="2172930"/>
            <a:ext cx="6708464" cy="2751995"/>
          </a:xfrm>
          <a:prstGeom prst="rect">
            <a:avLst/>
          </a:prstGeom>
          <a:ln>
            <a:solidFill>
              <a:srgbClr val="00B0F0"/>
            </a:solidFill>
          </a:ln>
          <a:effectLst>
            <a:glow rad="177800">
              <a:schemeClr val="accent1">
                <a:lumMod val="75000"/>
                <a:alpha val="40000"/>
              </a:schemeClr>
            </a:glow>
          </a:effectLst>
        </p:spPr>
      </p:pic>
    </p:spTree>
    <p:extLst>
      <p:ext uri="{BB962C8B-B14F-4D97-AF65-F5344CB8AC3E}">
        <p14:creationId xmlns:p14="http://schemas.microsoft.com/office/powerpoint/2010/main" val="150500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278" y="1302093"/>
            <a:ext cx="2845870" cy="4272413"/>
          </a:xfrm>
        </p:spPr>
        <p:txBody>
          <a:bodyPr anchor="ctr">
            <a:normAutofit/>
          </a:bodyPr>
          <a:lstStyle/>
          <a:p>
            <a:pPr algn="ctr"/>
            <a:r>
              <a:rPr lang="en-US" sz="3000" dirty="0">
                <a:solidFill>
                  <a:schemeClr val="tx2"/>
                </a:solidFill>
                <a:latin typeface="+mn-lt"/>
              </a:rPr>
              <a:t>Supporting Asthma Work in Tribal Communities</a:t>
            </a:r>
          </a:p>
        </p:txBody>
      </p:sp>
      <p:graphicFrame>
        <p:nvGraphicFramePr>
          <p:cNvPr id="5" name="Content Placeholder 2">
            <a:extLst>
              <a:ext uri="{FF2B5EF4-FFF2-40B4-BE49-F238E27FC236}">
                <a16:creationId xmlns:a16="http://schemas.microsoft.com/office/drawing/2014/main" id="{F690714F-7718-4BB4-9A1D-AF8BD43A6725}"/>
              </a:ext>
            </a:extLst>
          </p:cNvPr>
          <p:cNvGraphicFramePr>
            <a:graphicFrameLocks noGrp="1"/>
          </p:cNvGraphicFramePr>
          <p:nvPr>
            <p:ph idx="1"/>
            <p:extLst>
              <p:ext uri="{D42A27DB-BD31-4B8C-83A1-F6EECF244321}">
                <p14:modId xmlns:p14="http://schemas.microsoft.com/office/powerpoint/2010/main" val="895184634"/>
              </p:ext>
            </p:extLst>
          </p:nvPr>
        </p:nvGraphicFramePr>
        <p:xfrm>
          <a:off x="3521674" y="1580141"/>
          <a:ext cx="5098256" cy="4237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06937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2.staticflickr.com/6/5648/22070975256_c579202131_b.jpg"/>
          <p:cNvPicPr>
            <a:picLocks noChangeAspect="1" noChangeArrowheads="1"/>
          </p:cNvPicPr>
          <p:nvPr/>
        </p:nvPicPr>
        <p:blipFill>
          <a:blip r:embed="rId3">
            <a:extLst>
              <a:ext uri="{BEBA8EAE-BF5A-486C-A8C5-ECC9F3942E4B}">
                <a14:imgProps xmlns:a14="http://schemas.microsoft.com/office/drawing/2010/main">
                  <a14:imgLayer r:embed="rId4">
                    <a14:imgEffect>
                      <a14:saturation sat="203000"/>
                    </a14:imgEffect>
                  </a14:imgLayer>
                </a14:imgProps>
              </a:ext>
              <a:ext uri="{28A0092B-C50C-407E-A947-70E740481C1C}">
                <a14:useLocalDpi xmlns:a14="http://schemas.microsoft.com/office/drawing/2010/main" val="0"/>
              </a:ext>
            </a:extLst>
          </a:blip>
          <a:srcRect/>
          <a:stretch>
            <a:fillRect/>
          </a:stretch>
        </p:blipFill>
        <p:spPr bwMode="auto">
          <a:xfrm>
            <a:off x="-419100" y="999552"/>
            <a:ext cx="10407080" cy="59047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09194" y="1227453"/>
            <a:ext cx="8325612" cy="1150723"/>
          </a:xfrm>
        </p:spPr>
        <p:txBody>
          <a:bodyPr/>
          <a:lstStyle/>
          <a:p>
            <a:r>
              <a:rPr lang="en-US" sz="4200" b="1" dirty="0">
                <a:solidFill>
                  <a:schemeClr val="bg1"/>
                </a:solidFill>
                <a:latin typeface="Calibri" panose="020F0502020204030204" pitchFamily="34" charset="0"/>
                <a:cs typeface="Calibri" panose="020F0502020204030204" pitchFamily="34" charset="0"/>
              </a:rPr>
              <a:t>Yakama Nation and IHS Asthma Pilot</a:t>
            </a:r>
          </a:p>
        </p:txBody>
      </p:sp>
      <p:sp>
        <p:nvSpPr>
          <p:cNvPr id="3" name="TextBox 2"/>
          <p:cNvSpPr txBox="1"/>
          <p:nvPr/>
        </p:nvSpPr>
        <p:spPr>
          <a:xfrm>
            <a:off x="172492" y="2969044"/>
            <a:ext cx="8799017" cy="3367589"/>
          </a:xfrm>
          <a:prstGeom prst="rect">
            <a:avLst/>
          </a:prstGeom>
          <a:noFill/>
        </p:spPr>
        <p:txBody>
          <a:bodyPr wrap="square" rtlCol="0">
            <a:spAutoFit/>
          </a:bodyPr>
          <a:lstStyle/>
          <a:p>
            <a:pPr marL="342900" indent="-342900">
              <a:spcAft>
                <a:spcPts val="450"/>
              </a:spcAft>
              <a:buFont typeface="Arial" panose="020B0604020202020204" pitchFamily="34" charset="0"/>
              <a:buChar char="•"/>
            </a:pPr>
            <a:r>
              <a:rPr lang="en-US" sz="2400" b="1" dirty="0">
                <a:solidFill>
                  <a:schemeClr val="bg1"/>
                </a:solidFill>
                <a:latin typeface="Calibri" panose="020F0502020204030204" pitchFamily="34" charset="0"/>
                <a:cs typeface="Calibri" panose="020F0502020204030204" pitchFamily="34" charset="0"/>
              </a:rPr>
              <a:t>Clinic and pharmacy referrals to IHS Environmental Health Officer made through electronic health record (EHR), 25 home visits.</a:t>
            </a:r>
          </a:p>
          <a:p>
            <a:pPr marL="342900" indent="-342900">
              <a:spcAft>
                <a:spcPts val="450"/>
              </a:spcAft>
              <a:buFont typeface="Arial" panose="020B0604020202020204" pitchFamily="34" charset="0"/>
              <a:buChar char="•"/>
            </a:pPr>
            <a:r>
              <a:rPr lang="en-US" sz="2400" b="1" dirty="0">
                <a:solidFill>
                  <a:schemeClr val="bg1"/>
                </a:solidFill>
                <a:latin typeface="Calibri" panose="020F0502020204030204" pitchFamily="34" charset="0"/>
                <a:cs typeface="Calibri" panose="020F0502020204030204" pitchFamily="34" charset="0"/>
              </a:rPr>
              <a:t>72% of patients made environmental or habit modifications. </a:t>
            </a:r>
          </a:p>
          <a:p>
            <a:pPr marL="342900" indent="-342900">
              <a:spcAft>
                <a:spcPts val="450"/>
              </a:spcAft>
              <a:buFont typeface="Arial" panose="020B0604020202020204" pitchFamily="34" charset="0"/>
              <a:buChar char="•"/>
            </a:pPr>
            <a:r>
              <a:rPr lang="en-US" sz="2400" b="1" dirty="0">
                <a:solidFill>
                  <a:schemeClr val="bg1"/>
                </a:solidFill>
                <a:latin typeface="Calibri" panose="020F0502020204030204" pitchFamily="34" charset="0"/>
                <a:cs typeface="Calibri" panose="020F0502020204030204" pitchFamily="34" charset="0"/>
              </a:rPr>
              <a:t>47% of patients decreased use of asthma rescue medication.</a:t>
            </a:r>
          </a:p>
          <a:p>
            <a:pPr marL="342900" indent="-342900">
              <a:spcAft>
                <a:spcPts val="450"/>
              </a:spcAft>
              <a:buFont typeface="Arial" panose="020B0604020202020204" pitchFamily="34" charset="0"/>
              <a:buChar char="•"/>
            </a:pPr>
            <a:r>
              <a:rPr lang="en-US" sz="2400" b="1" dirty="0">
                <a:solidFill>
                  <a:schemeClr val="bg1"/>
                </a:solidFill>
                <a:latin typeface="Calibri" panose="020F0502020204030204" pitchFamily="34" charset="0"/>
                <a:cs typeface="Calibri" panose="020F0502020204030204" pitchFamily="34" charset="0"/>
              </a:rPr>
              <a:t>Urgent care visits reduced from 53% to 12%.</a:t>
            </a:r>
          </a:p>
          <a:p>
            <a:pPr marL="342900" indent="-342900">
              <a:spcAft>
                <a:spcPts val="450"/>
              </a:spcAft>
              <a:buFont typeface="Arial" panose="020B0604020202020204" pitchFamily="34" charset="0"/>
              <a:buChar char="•"/>
            </a:pPr>
            <a:r>
              <a:rPr lang="en-US" sz="2400" b="1" dirty="0">
                <a:solidFill>
                  <a:schemeClr val="bg1"/>
                </a:solidFill>
                <a:latin typeface="Calibri" panose="020F0502020204030204" pitchFamily="34" charset="0"/>
                <a:cs typeface="Calibri" panose="020F0502020204030204" pitchFamily="34" charset="0"/>
              </a:rPr>
              <a:t>Emergency room visits decreased from 47% to 18%.</a:t>
            </a:r>
          </a:p>
          <a:p>
            <a:pPr marL="342900" indent="-342900">
              <a:spcAft>
                <a:spcPts val="450"/>
              </a:spcAft>
              <a:buFont typeface="Arial" panose="020B0604020202020204" pitchFamily="34" charset="0"/>
              <a:buChar char="•"/>
            </a:pPr>
            <a:r>
              <a:rPr lang="en-US" sz="2400" b="1" dirty="0">
                <a:solidFill>
                  <a:schemeClr val="bg1"/>
                </a:solidFill>
                <a:latin typeface="Calibri" panose="020F0502020204030204" pitchFamily="34" charset="0"/>
                <a:cs typeface="Calibri" panose="020F0502020204030204" pitchFamily="34" charset="0"/>
              </a:rPr>
              <a:t>90% of patients went from reporting asthma as being not well controlled to being well controlled.</a:t>
            </a:r>
          </a:p>
        </p:txBody>
      </p:sp>
    </p:spTree>
    <p:extLst>
      <p:ext uri="{BB962C8B-B14F-4D97-AF65-F5344CB8AC3E}">
        <p14:creationId xmlns:p14="http://schemas.microsoft.com/office/powerpoint/2010/main" val="1713662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c2.staticflickr.com/6/5648/22070975256_c579202131_b.jpg">
            <a:extLst>
              <a:ext uri="{FF2B5EF4-FFF2-40B4-BE49-F238E27FC236}">
                <a16:creationId xmlns:a16="http://schemas.microsoft.com/office/drawing/2014/main" id="{2492B25C-888F-A64F-97B2-295C9B84C1FB}"/>
              </a:ext>
            </a:extLst>
          </p:cNvPr>
          <p:cNvPicPr>
            <a:picLocks noChangeAspect="1" noChangeArrowheads="1"/>
          </p:cNvPicPr>
          <p:nvPr/>
        </p:nvPicPr>
        <p:blipFill rotWithShape="1">
          <a:blip r:embed="rId3">
            <a:alphaModFix amt="35000"/>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b="881"/>
          <a:stretch/>
        </p:blipFill>
        <p:spPr bwMode="auto">
          <a:xfrm>
            <a:off x="-265683" y="1056728"/>
            <a:ext cx="9675366" cy="54423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37419" y="1473116"/>
            <a:ext cx="7606481" cy="1088068"/>
          </a:xfrm>
        </p:spPr>
        <p:txBody>
          <a:bodyPr>
            <a:normAutofit/>
          </a:bodyPr>
          <a:lstStyle/>
          <a:p>
            <a:r>
              <a:rPr lang="en-US" sz="4400" dirty="0">
                <a:solidFill>
                  <a:schemeClr val="tx2"/>
                </a:solidFill>
                <a:latin typeface="Calibri" panose="020F0502020204030204" pitchFamily="34" charset="0"/>
                <a:cs typeface="Calibri" panose="020F0502020204030204" pitchFamily="34" charset="0"/>
              </a:rPr>
              <a:t>Methods</a:t>
            </a:r>
          </a:p>
        </p:txBody>
      </p:sp>
      <p:sp>
        <p:nvSpPr>
          <p:cNvPr id="3" name="Content Placeholder 2"/>
          <p:cNvSpPr>
            <a:spLocks noGrp="1"/>
          </p:cNvSpPr>
          <p:nvPr>
            <p:ph idx="1"/>
          </p:nvPr>
        </p:nvSpPr>
        <p:spPr>
          <a:xfrm>
            <a:off x="822960" y="2911568"/>
            <a:ext cx="7543800" cy="3280888"/>
          </a:xfrm>
        </p:spPr>
        <p:txBody>
          <a:bodyPr>
            <a:normAutofit fontScale="77500" lnSpcReduction="20000"/>
          </a:bodyPr>
          <a:lstStyle/>
          <a:p>
            <a:pPr marL="342900" indent="-342900">
              <a:buFont typeface="+mj-lt"/>
              <a:buAutoNum type="arabicPeriod"/>
            </a:pPr>
            <a:r>
              <a:rPr lang="en-US" dirty="0">
                <a:latin typeface="Calibri" panose="020F0502020204030204" pitchFamily="34" charset="0"/>
                <a:cs typeface="Calibri" panose="020F0502020204030204" pitchFamily="34" charset="0"/>
              </a:rPr>
              <a:t>Patients with moderate to severe asthma who are not obtaining adequate control with prescription therapy.</a:t>
            </a:r>
          </a:p>
          <a:p>
            <a:pPr marL="342900" indent="-342900">
              <a:buFont typeface="+mj-lt"/>
              <a:buAutoNum type="arabicPeriod"/>
            </a:pPr>
            <a:r>
              <a:rPr lang="en-US" dirty="0">
                <a:latin typeface="Calibri" panose="020F0502020204030204" pitchFamily="34" charset="0"/>
                <a:cs typeface="Calibri" panose="020F0502020204030204" pitchFamily="34" charset="0"/>
              </a:rPr>
              <a:t>Referred through EHR by provider or pharmacist.</a:t>
            </a:r>
          </a:p>
          <a:p>
            <a:pPr marL="342900" indent="-342900">
              <a:buFont typeface="+mj-lt"/>
              <a:buAutoNum type="arabicPeriod"/>
            </a:pPr>
            <a:r>
              <a:rPr lang="en-US" dirty="0">
                <a:latin typeface="Calibri" panose="020F0502020204030204" pitchFamily="34" charset="0"/>
                <a:cs typeface="Calibri" panose="020F0502020204030204" pitchFamily="34" charset="0"/>
              </a:rPr>
              <a:t>Home assessment by environmental health officer; can include public health nursing where applicable.</a:t>
            </a:r>
          </a:p>
          <a:p>
            <a:pPr marL="342900" indent="-342900">
              <a:buFont typeface="+mj-lt"/>
              <a:buAutoNum type="arabicPeriod"/>
            </a:pPr>
            <a:r>
              <a:rPr lang="en-US" dirty="0">
                <a:latin typeface="Calibri" panose="020F0502020204030204" pitchFamily="34" charset="0"/>
                <a:cs typeface="Calibri" panose="020F0502020204030204" pitchFamily="34" charset="0"/>
              </a:rPr>
              <a:t>Findings and health education provided to patient at each visit; report of findings placed in EHR for provider signature.</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12072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69080" y="2450197"/>
            <a:ext cx="8605838" cy="1844712"/>
          </a:xfrm>
          <a:solidFill>
            <a:schemeClr val="bg1">
              <a:lumMod val="95000"/>
            </a:schemeClr>
          </a:solidFill>
          <a:ln w="15875">
            <a:solidFill>
              <a:srgbClr val="2F517F"/>
            </a:solidFill>
          </a:ln>
        </p:spPr>
        <p:txBody>
          <a:bodyPr rtlCol="0" anchor="ctr" anchorCtr="0">
            <a:normAutofit fontScale="92500" lnSpcReduction="10000"/>
          </a:bodyPr>
          <a:lstStyle/>
          <a:p>
            <a:pPr algn="l" eaLnBrk="1" fontAlgn="auto" hangingPunct="1">
              <a:spcAft>
                <a:spcPts val="0"/>
              </a:spcAft>
              <a:defRPr/>
            </a:pPr>
            <a:r>
              <a:rPr lang="en-US" sz="1600" b="1" dirty="0">
                <a:solidFill>
                  <a:srgbClr val="2F517F"/>
                </a:solidFill>
                <a:latin typeface="Arial" pitchFamily="34" charset="0"/>
                <a:cs typeface="Arial" pitchFamily="34" charset="0"/>
              </a:rPr>
              <a:t>Moderator</a:t>
            </a:r>
            <a:r>
              <a:rPr lang="en-US" sz="1600" dirty="0">
                <a:solidFill>
                  <a:schemeClr val="tx1"/>
                </a:solidFill>
                <a:latin typeface="Arial" pitchFamily="34" charset="0"/>
                <a:cs typeface="Arial" pitchFamily="34" charset="0"/>
              </a:rPr>
              <a:t> </a:t>
            </a:r>
          </a:p>
          <a:p>
            <a:pPr marL="346075" indent="-234950" algn="l" fontAlgn="auto">
              <a:spcAft>
                <a:spcPts val="0"/>
              </a:spcAft>
              <a:buFont typeface="Arial" panose="020B0604020202020204" pitchFamily="34" charset="0"/>
              <a:buChar char="•"/>
              <a:defRPr/>
            </a:pPr>
            <a:r>
              <a:rPr lang="en-US" sz="1600" b="1" dirty="0">
                <a:solidFill>
                  <a:schemeClr val="tx1"/>
                </a:solidFill>
                <a:latin typeface="Arial" pitchFamily="34" charset="0"/>
                <a:cs typeface="Arial" pitchFamily="34" charset="0"/>
              </a:rPr>
              <a:t>Erin McTigue, </a:t>
            </a:r>
            <a:r>
              <a:rPr lang="en-US" sz="1600" dirty="0">
                <a:solidFill>
                  <a:schemeClr val="tx1"/>
                </a:solidFill>
                <a:latin typeface="Arial" pitchFamily="34" charset="0"/>
                <a:cs typeface="Arial" pitchFamily="34" charset="0"/>
              </a:rPr>
              <a:t>U.S. Environmental Protection Agency (EPA) Region 10</a:t>
            </a:r>
          </a:p>
          <a:p>
            <a:pPr algn="l" eaLnBrk="1" fontAlgn="auto" hangingPunct="1">
              <a:spcAft>
                <a:spcPts val="0"/>
              </a:spcAft>
              <a:defRPr/>
            </a:pPr>
            <a:r>
              <a:rPr lang="en-US" sz="1600" b="1" dirty="0">
                <a:solidFill>
                  <a:srgbClr val="2F517F"/>
                </a:solidFill>
                <a:latin typeface="Arial" pitchFamily="34" charset="0"/>
                <a:cs typeface="Arial" pitchFamily="34" charset="0"/>
              </a:rPr>
              <a:t>Presenters</a:t>
            </a:r>
            <a:r>
              <a:rPr lang="en-US" sz="1600" dirty="0">
                <a:solidFill>
                  <a:schemeClr val="tx1"/>
                </a:solidFill>
                <a:latin typeface="Arial" pitchFamily="34" charset="0"/>
                <a:cs typeface="Arial" pitchFamily="34" charset="0"/>
              </a:rPr>
              <a:t> </a:t>
            </a:r>
          </a:p>
          <a:p>
            <a:pPr marL="342900" indent="-231775" algn="l" fontAlgn="auto">
              <a:spcAft>
                <a:spcPts val="600"/>
              </a:spcAft>
              <a:buFont typeface="Arial" panose="020B0604020202020204" pitchFamily="34" charset="0"/>
              <a:buChar char="•"/>
              <a:defRPr/>
            </a:pPr>
            <a:r>
              <a:rPr lang="en-US" sz="1600" b="1" dirty="0">
                <a:solidFill>
                  <a:schemeClr val="tx1"/>
                </a:solidFill>
                <a:latin typeface="Arial" pitchFamily="34" charset="0"/>
                <a:cs typeface="Arial" pitchFamily="34" charset="0"/>
              </a:rPr>
              <a:t>Matthew Hayashi,</a:t>
            </a:r>
            <a:r>
              <a:rPr lang="en-US" sz="1600" dirty="0">
                <a:solidFill>
                  <a:schemeClr val="tx1"/>
                </a:solidFill>
                <a:latin typeface="Arial" pitchFamily="34" charset="0"/>
                <a:cs typeface="Arial" pitchFamily="34" charset="0"/>
              </a:rPr>
              <a:t> Principal Organizational Development and Leadership Consultant, Headwater People Consulting</a:t>
            </a:r>
          </a:p>
          <a:p>
            <a:pPr marL="342900" indent="-231775" algn="l" fontAlgn="auto">
              <a:spcAft>
                <a:spcPts val="600"/>
              </a:spcAft>
              <a:buFont typeface="Arial" panose="020B0604020202020204" pitchFamily="34" charset="0"/>
              <a:buChar char="•"/>
              <a:defRPr/>
            </a:pPr>
            <a:r>
              <a:rPr lang="en-US" sz="1600" b="1" dirty="0">
                <a:solidFill>
                  <a:schemeClr val="tx1"/>
                </a:solidFill>
                <a:latin typeface="Arial" pitchFamily="34" charset="0"/>
                <a:cs typeface="Arial" pitchFamily="34" charset="0"/>
              </a:rPr>
              <a:t>Shawn Blackshear, </a:t>
            </a:r>
            <a:r>
              <a:rPr lang="en-US" sz="1600" dirty="0">
                <a:solidFill>
                  <a:schemeClr val="tx1"/>
                </a:solidFill>
                <a:latin typeface="Arial" pitchFamily="34" charset="0"/>
                <a:cs typeface="Arial" pitchFamily="34" charset="0"/>
              </a:rPr>
              <a:t>Acting Director, Portland Area Division of Environmental Health Services, Indian Health Service’s Yakama Field Office</a:t>
            </a:r>
          </a:p>
        </p:txBody>
      </p:sp>
      <p:sp>
        <p:nvSpPr>
          <p:cNvPr id="4" name="Title 1"/>
          <p:cNvSpPr txBox="1">
            <a:spLocks/>
          </p:cNvSpPr>
          <p:nvPr/>
        </p:nvSpPr>
        <p:spPr>
          <a:xfrm>
            <a:off x="61472" y="122789"/>
            <a:ext cx="9021056" cy="826604"/>
          </a:xfrm>
          <a:prstGeom prst="rect">
            <a:avLst/>
          </a:prstGeom>
        </p:spPr>
        <p:txBody>
          <a:bodyPr anchor="ctr">
            <a:noAutofit/>
          </a:bodyPr>
          <a:lstStyle/>
          <a:p>
            <a:pPr algn="ctr" fontAlgn="auto">
              <a:spcAft>
                <a:spcPts val="0"/>
              </a:spcAft>
              <a:defRPr/>
            </a:pPr>
            <a:r>
              <a:rPr lang="en-US" sz="2800" b="1" dirty="0">
                <a:solidFill>
                  <a:schemeClr val="bg1"/>
                </a:solidFill>
                <a:cs typeface="Arial" panose="020B0604020202020204" pitchFamily="34" charset="0"/>
              </a:rPr>
              <a:t>Welcome to the Webinar</a:t>
            </a:r>
          </a:p>
        </p:txBody>
      </p:sp>
      <p:sp>
        <p:nvSpPr>
          <p:cNvPr id="7" name="Subtitle 2"/>
          <p:cNvSpPr txBox="1">
            <a:spLocks/>
          </p:cNvSpPr>
          <p:nvPr/>
        </p:nvSpPr>
        <p:spPr>
          <a:xfrm>
            <a:off x="382777" y="4487414"/>
            <a:ext cx="8378445" cy="974972"/>
          </a:xfrm>
          <a:prstGeom prst="rect">
            <a:avLst/>
          </a:prstGeom>
        </p:spPr>
        <p:txBody>
          <a:bodyPr>
            <a:normAutofit/>
          </a:bodyPr>
          <a:lstStyle/>
          <a:p>
            <a:pPr algn="ctr" fontAlgn="auto">
              <a:spcBef>
                <a:spcPct val="20000"/>
              </a:spcBef>
              <a:spcAft>
                <a:spcPts val="0"/>
              </a:spcAft>
              <a:defRPr/>
            </a:pPr>
            <a:r>
              <a:rPr lang="en-US" b="1" dirty="0">
                <a:solidFill>
                  <a:prstClr val="black"/>
                </a:solidFill>
                <a:cs typeface="Arial" pitchFamily="34" charset="0"/>
              </a:rPr>
              <a:t>Tuesday, July 23, 2019   </a:t>
            </a:r>
            <a:br>
              <a:rPr lang="en-US" dirty="0">
                <a:solidFill>
                  <a:prstClr val="black"/>
                </a:solidFill>
                <a:cs typeface="Arial" pitchFamily="34" charset="0"/>
              </a:rPr>
            </a:br>
            <a:r>
              <a:rPr lang="en-US" dirty="0">
                <a:solidFill>
                  <a:prstClr val="black"/>
                </a:solidFill>
                <a:cs typeface="Arial" pitchFamily="34" charset="0"/>
              </a:rPr>
              <a:t>Webinar: 3:00 p.m. – 4:00 p.m. EDT</a:t>
            </a:r>
            <a:br>
              <a:rPr lang="en-US" dirty="0">
                <a:solidFill>
                  <a:prstClr val="black"/>
                </a:solidFill>
                <a:cs typeface="Arial" pitchFamily="34" charset="0"/>
              </a:rPr>
            </a:br>
            <a:r>
              <a:rPr lang="en-US" dirty="0">
                <a:solidFill>
                  <a:prstClr val="black"/>
                </a:solidFill>
                <a:cs typeface="Arial" pitchFamily="34" charset="0"/>
              </a:rPr>
              <a:t>Live Online Q&amp;A: 4:00 p.m. – 4:30 p.m. EDT</a:t>
            </a:r>
            <a:endParaRPr lang="en-US" dirty="0">
              <a:solidFill>
                <a:prstClr val="black">
                  <a:tint val="75000"/>
                </a:prstClr>
              </a:solidFill>
              <a:cs typeface="Arial" pitchFamily="34" charset="0"/>
            </a:endParaRPr>
          </a:p>
        </p:txBody>
      </p:sp>
      <p:sp>
        <p:nvSpPr>
          <p:cNvPr id="8" name="Rectangle 7"/>
          <p:cNvSpPr>
            <a:spLocks noChangeArrowheads="1"/>
          </p:cNvSpPr>
          <p:nvPr/>
        </p:nvSpPr>
        <p:spPr bwMode="auto">
          <a:xfrm>
            <a:off x="438150" y="5613779"/>
            <a:ext cx="8267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latin typeface="Arial" panose="020B0604020202020204" pitchFamily="34" charset="0"/>
                <a:cs typeface="Arial" panose="020B0604020202020204" pitchFamily="34" charset="0"/>
              </a:rPr>
              <a:t>Phone Number: </a:t>
            </a:r>
            <a:r>
              <a:rPr lang="en-US" altLang="en-US" sz="1800" dirty="0">
                <a:latin typeface="Arial" panose="020B0604020202020204" pitchFamily="34" charset="0"/>
                <a:cs typeface="Arial" panose="020B0604020202020204" pitchFamily="34" charset="0"/>
              </a:rPr>
              <a:t>866-527-8921</a:t>
            </a:r>
          </a:p>
          <a:p>
            <a:pPr algn="ctr" eaLnBrk="1" hangingPunct="1">
              <a:spcBef>
                <a:spcPct val="0"/>
              </a:spcBef>
              <a:buFontTx/>
              <a:buNone/>
            </a:pPr>
            <a:r>
              <a:rPr lang="en-US" altLang="en-US" sz="1800" b="1" dirty="0">
                <a:latin typeface="Arial" panose="020B0604020202020204" pitchFamily="34" charset="0"/>
                <a:cs typeface="Arial" panose="020B0604020202020204" pitchFamily="34" charset="0"/>
              </a:rPr>
              <a:t>Conference ID: </a:t>
            </a:r>
            <a:r>
              <a:rPr lang="en-US" altLang="en-US" sz="1800" dirty="0">
                <a:latin typeface="Arial" panose="020B0604020202020204" pitchFamily="34" charset="0"/>
                <a:cs typeface="Arial" panose="020B0604020202020204" pitchFamily="34" charset="0"/>
              </a:rPr>
              <a:t>5738629</a:t>
            </a:r>
            <a:endParaRPr lang="en-US" altLang="en-US" sz="1800" dirty="0">
              <a:highlight>
                <a:srgbClr val="FFFF00"/>
              </a:highlight>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2D6B8C40-F60F-4F36-99CD-5CF0A8B091A1}"/>
              </a:ext>
            </a:extLst>
          </p:cNvPr>
          <p:cNvSpPr txBox="1">
            <a:spLocks/>
          </p:cNvSpPr>
          <p:nvPr/>
        </p:nvSpPr>
        <p:spPr>
          <a:xfrm>
            <a:off x="-143566" y="1239088"/>
            <a:ext cx="9431130" cy="1054583"/>
          </a:xfrm>
          <a:prstGeom prst="rect">
            <a:avLst/>
          </a:prstGeom>
        </p:spPr>
        <p:txBody>
          <a:bodyPr anchor="ctr">
            <a:noAutofit/>
          </a:bodyPr>
          <a:lstStyle/>
          <a:p>
            <a:pPr algn="ctr">
              <a:defRPr/>
            </a:pPr>
            <a:r>
              <a:rPr lang="en-US" sz="2300" b="1" dirty="0">
                <a:solidFill>
                  <a:prstClr val="black"/>
                </a:solidFill>
                <a:latin typeface="Arial" panose="020B0604020202020204" pitchFamily="34" charset="0"/>
                <a:cs typeface="Arial" pitchFamily="34" charset="0"/>
              </a:rPr>
              <a:t>Opportunities for In-Home Asthma Care in Native Communities: </a:t>
            </a:r>
          </a:p>
          <a:p>
            <a:pPr algn="ctr">
              <a:defRPr/>
            </a:pPr>
            <a:r>
              <a:rPr lang="en-US" sz="2300" b="1" dirty="0">
                <a:solidFill>
                  <a:prstClr val="black"/>
                </a:solidFill>
                <a:latin typeface="Arial" panose="020B0604020202020204" pitchFamily="34" charset="0"/>
                <a:cs typeface="Arial" pitchFamily="34" charset="0"/>
              </a:rPr>
              <a:t>A Northwest Initiative and Tribal Pilot Project</a:t>
            </a:r>
          </a:p>
        </p:txBody>
      </p:sp>
    </p:spTree>
    <p:extLst>
      <p:ext uri="{BB962C8B-B14F-4D97-AF65-F5344CB8AC3E}">
        <p14:creationId xmlns:p14="http://schemas.microsoft.com/office/powerpoint/2010/main" val="1439585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c2.staticflickr.com/6/5648/22070975256_c579202131_b.jpg">
            <a:extLst>
              <a:ext uri="{FF2B5EF4-FFF2-40B4-BE49-F238E27FC236}">
                <a16:creationId xmlns:a16="http://schemas.microsoft.com/office/drawing/2014/main" id="{5FDBF920-0EE0-7144-8ADB-3E51418F3CD9}"/>
              </a:ext>
            </a:extLst>
          </p:cNvPr>
          <p:cNvPicPr>
            <a:picLocks noChangeAspect="1" noChangeArrowheads="1"/>
          </p:cNvPicPr>
          <p:nvPr/>
        </p:nvPicPr>
        <p:blipFill rotWithShape="1">
          <a:blip r:embed="rId3">
            <a:alphaModFix amt="35000"/>
            <a:extLst>
              <a:ext uri="{BEBA8EAE-BF5A-486C-A8C5-ECC9F3942E4B}">
                <a14:imgProps xmlns:a14="http://schemas.microsoft.com/office/drawing/2010/main">
                  <a14:imgLayer r:embed="rId4">
                    <a14:imgEffect>
                      <a14:saturation sat="358000"/>
                    </a14:imgEffect>
                  </a14:imgLayer>
                </a14:imgProps>
              </a:ext>
              <a:ext uri="{28A0092B-C50C-407E-A947-70E740481C1C}">
                <a14:useLocalDpi xmlns:a14="http://schemas.microsoft.com/office/drawing/2010/main" val="0"/>
              </a:ext>
            </a:extLst>
          </a:blip>
          <a:srcRect b="881"/>
          <a:stretch/>
        </p:blipFill>
        <p:spPr bwMode="auto">
          <a:xfrm>
            <a:off x="0" y="1014572"/>
            <a:ext cx="10388314" cy="5843428"/>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696721" y="1401034"/>
            <a:ext cx="7750558" cy="2834758"/>
          </a:xfrm>
        </p:spPr>
        <p:txBody>
          <a:bodyPr>
            <a:noAutofit/>
          </a:bodyPr>
          <a:lstStyle/>
          <a:p>
            <a:pPr marL="347663" indent="-347663">
              <a:buNone/>
            </a:pPr>
            <a:r>
              <a:rPr lang="en-US" sz="2500" dirty="0">
                <a:latin typeface="Calibri" panose="020F0502020204030204" pitchFamily="34" charset="0"/>
                <a:cs typeface="Calibri" panose="020F0502020204030204" pitchFamily="34" charset="0"/>
              </a:rPr>
              <a:t>5.	Assessment addresses home, work, hobbies, lifestyle and medication usage.</a:t>
            </a:r>
          </a:p>
          <a:p>
            <a:pPr marL="347663" indent="-347663">
              <a:buNone/>
            </a:pPr>
            <a:r>
              <a:rPr lang="en-US" sz="2500" dirty="0">
                <a:solidFill>
                  <a:schemeClr val="tx1"/>
                </a:solidFill>
                <a:latin typeface="Calibri" panose="020F0502020204030204" pitchFamily="34" charset="0"/>
                <a:cs typeface="Calibri" panose="020F0502020204030204" pitchFamily="34" charset="0"/>
              </a:rPr>
              <a:t>6.	Opportunity to participate in expanded program with two additional visits consisting of continued counseling in medication, lifestyle change and environmental modifications.</a:t>
            </a:r>
          </a:p>
          <a:p>
            <a:pPr marL="347663" indent="-347663">
              <a:buNone/>
            </a:pPr>
            <a:r>
              <a:rPr lang="en-US" sz="2500" dirty="0">
                <a:solidFill>
                  <a:schemeClr val="tx1"/>
                </a:solidFill>
                <a:latin typeface="Calibri" panose="020F0502020204030204" pitchFamily="34" charset="0"/>
                <a:cs typeface="Calibri" panose="020F0502020204030204" pitchFamily="34" charset="0"/>
              </a:rPr>
              <a:t>7. 	Incentive materials of proven interventions</a:t>
            </a:r>
            <a:r>
              <a:rPr lang="en-US" sz="2500" dirty="0">
                <a:latin typeface="Calibri" panose="020F0502020204030204" pitchFamily="34" charset="0"/>
                <a:cs typeface="Calibri" panose="020F0502020204030204" pitchFamily="34" charset="0"/>
              </a:rPr>
              <a:t>—</a:t>
            </a:r>
            <a:r>
              <a:rPr lang="en-US" sz="2500" dirty="0">
                <a:solidFill>
                  <a:schemeClr val="tx1"/>
                </a:solidFill>
                <a:latin typeface="Calibri" panose="020F0502020204030204" pitchFamily="34" charset="0"/>
                <a:cs typeface="Calibri" panose="020F0502020204030204" pitchFamily="34" charset="0"/>
              </a:rPr>
              <a:t>e.g., mattress and pillow encapsulation supplies, green cleaning supplies—for control of common triggers.</a:t>
            </a:r>
          </a:p>
          <a:p>
            <a:pPr marL="347663" indent="-347663">
              <a:buNone/>
            </a:pPr>
            <a:r>
              <a:rPr lang="en-US" sz="2500" dirty="0">
                <a:solidFill>
                  <a:schemeClr val="tx1"/>
                </a:solidFill>
                <a:latin typeface="Calibri" panose="020F0502020204030204" pitchFamily="34" charset="0"/>
                <a:cs typeface="Calibri" panose="020F0502020204030204" pitchFamily="34" charset="0"/>
              </a:rPr>
              <a:t>8.	Surveillance of implementation of environmental recommendations and asthma control diagnosis after home assessments.</a:t>
            </a:r>
          </a:p>
        </p:txBody>
      </p:sp>
    </p:spTree>
    <p:extLst>
      <p:ext uri="{BB962C8B-B14F-4D97-AF65-F5344CB8AC3E}">
        <p14:creationId xmlns:p14="http://schemas.microsoft.com/office/powerpoint/2010/main" val="1289972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738D77-F0FE-4D0A-9D0C-524E9E8BFBE9}"/>
              </a:ext>
            </a:extLst>
          </p:cNvPr>
          <p:cNvSpPr>
            <a:spLocks noGrp="1"/>
          </p:cNvSpPr>
          <p:nvPr>
            <p:ph type="sldNum" sz="quarter" idx="12"/>
          </p:nvPr>
        </p:nvSpPr>
        <p:spPr/>
        <p:txBody>
          <a:bodyPr/>
          <a:lstStyle/>
          <a:p>
            <a:fld id="{BCAD788D-9986-4464-ACA9-9F8E4619CF8A}" type="slidenum">
              <a:rPr lang="en-US" smtClean="0"/>
              <a:t>21</a:t>
            </a:fld>
            <a:endParaRPr lang="en-US"/>
          </a:p>
        </p:txBody>
      </p:sp>
      <p:pic>
        <p:nvPicPr>
          <p:cNvPr id="4" name="Picture 3">
            <a:extLst>
              <a:ext uri="{FF2B5EF4-FFF2-40B4-BE49-F238E27FC236}">
                <a16:creationId xmlns:a16="http://schemas.microsoft.com/office/drawing/2014/main" id="{CC86BA54-175B-4420-A262-9FF5D56B33BE}"/>
              </a:ext>
            </a:extLst>
          </p:cNvPr>
          <p:cNvPicPr>
            <a:picLocks noChangeAspect="1"/>
          </p:cNvPicPr>
          <p:nvPr/>
        </p:nvPicPr>
        <p:blipFill>
          <a:blip r:embed="rId3"/>
          <a:stretch>
            <a:fillRect/>
          </a:stretch>
        </p:blipFill>
        <p:spPr>
          <a:xfrm>
            <a:off x="229599" y="-83902"/>
            <a:ext cx="8684802" cy="7153399"/>
          </a:xfrm>
          <a:prstGeom prst="rect">
            <a:avLst/>
          </a:prstGeom>
        </p:spPr>
      </p:pic>
    </p:spTree>
    <p:extLst>
      <p:ext uri="{BB962C8B-B14F-4D97-AF65-F5344CB8AC3E}">
        <p14:creationId xmlns:p14="http://schemas.microsoft.com/office/powerpoint/2010/main" val="3147244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F00919-3F0A-4735-A6BA-BC4C57A60DF4}"/>
              </a:ext>
            </a:extLst>
          </p:cNvPr>
          <p:cNvPicPr>
            <a:picLocks noChangeAspect="1"/>
          </p:cNvPicPr>
          <p:nvPr/>
        </p:nvPicPr>
        <p:blipFill>
          <a:blip r:embed="rId3"/>
          <a:stretch>
            <a:fillRect/>
          </a:stretch>
        </p:blipFill>
        <p:spPr>
          <a:xfrm>
            <a:off x="161387" y="-1"/>
            <a:ext cx="8935738" cy="6464595"/>
          </a:xfrm>
          <a:prstGeom prst="rect">
            <a:avLst/>
          </a:prstGeom>
        </p:spPr>
      </p:pic>
    </p:spTree>
    <p:extLst>
      <p:ext uri="{BB962C8B-B14F-4D97-AF65-F5344CB8AC3E}">
        <p14:creationId xmlns:p14="http://schemas.microsoft.com/office/powerpoint/2010/main" val="3604814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s://c2.staticflickr.com/6/5648/22070975256_c579202131_b.jpg">
            <a:extLst>
              <a:ext uri="{FF2B5EF4-FFF2-40B4-BE49-F238E27FC236}">
                <a16:creationId xmlns:a16="http://schemas.microsoft.com/office/drawing/2014/main" id="{EC51A59E-5969-E34A-ACF8-7E956DDD099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156000"/>
                    </a14:imgEffect>
                  </a14:imgLayer>
                </a14:imgProps>
              </a:ext>
              <a:ext uri="{28A0092B-C50C-407E-A947-70E740481C1C}">
                <a14:useLocalDpi xmlns:a14="http://schemas.microsoft.com/office/drawing/2010/main" val="0"/>
              </a:ext>
            </a:extLst>
          </a:blip>
          <a:srcRect/>
          <a:stretch>
            <a:fillRect/>
          </a:stretch>
        </p:blipFill>
        <p:spPr bwMode="auto">
          <a:xfrm>
            <a:off x="-624131" y="763096"/>
            <a:ext cx="10001548" cy="567470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843974987"/>
              </p:ext>
            </p:extLst>
          </p:nvPr>
        </p:nvGraphicFramePr>
        <p:xfrm>
          <a:off x="599768" y="1172197"/>
          <a:ext cx="7944464" cy="542349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26" name="Picture 2" descr="C:\Users\EMader\AppData\Local\Microsoft\Windows\Temporary Internet Files\Content.IE5\3KI9D59H\MP900422110[1].jpg"/>
          <p:cNvPicPr>
            <a:picLocks noChangeAspect="1" noChangeArrowheads="1"/>
          </p:cNvPicPr>
          <p:nvPr/>
        </p:nvPicPr>
        <p:blipFill>
          <a:blip r:embed="rId10" cstate="print"/>
          <a:srcRect/>
          <a:stretch>
            <a:fillRect/>
          </a:stretch>
        </p:blipFill>
        <p:spPr bwMode="auto">
          <a:xfrm>
            <a:off x="7413628" y="2150114"/>
            <a:ext cx="571779" cy="857250"/>
          </a:xfrm>
          <a:prstGeom prst="rect">
            <a:avLst/>
          </a:prstGeom>
          <a:noFill/>
        </p:spPr>
      </p:pic>
      <p:pic>
        <p:nvPicPr>
          <p:cNvPr id="1031" name="Picture 7" descr="C:\Users\EMader\AppData\Local\Microsoft\Windows\Temporary Internet Files\Content.IE5\MBDUQVWM\dglxasset[1].jpg"/>
          <p:cNvPicPr>
            <a:picLocks noChangeAspect="1" noChangeArrowheads="1"/>
          </p:cNvPicPr>
          <p:nvPr/>
        </p:nvPicPr>
        <p:blipFill>
          <a:blip r:embed="rId11" cstate="print"/>
          <a:srcRect/>
          <a:stretch>
            <a:fillRect/>
          </a:stretch>
        </p:blipFill>
        <p:spPr bwMode="auto">
          <a:xfrm>
            <a:off x="7118367" y="4005072"/>
            <a:ext cx="948584" cy="676656"/>
          </a:xfrm>
          <a:prstGeom prst="rect">
            <a:avLst/>
          </a:prstGeom>
          <a:noFill/>
        </p:spPr>
      </p:pic>
      <p:pic>
        <p:nvPicPr>
          <p:cNvPr id="1045" name="Picture 21" descr="C:\Users\EMader\AppData\Local\Microsoft\Windows\Temporary Internet Files\Content.IE5\X1BUZLF1\dglxasset[2].jpg"/>
          <p:cNvPicPr>
            <a:picLocks noChangeAspect="1" noChangeArrowheads="1"/>
          </p:cNvPicPr>
          <p:nvPr/>
        </p:nvPicPr>
        <p:blipFill>
          <a:blip r:embed="rId12" cstate="print"/>
          <a:srcRect/>
          <a:stretch>
            <a:fillRect/>
          </a:stretch>
        </p:blipFill>
        <p:spPr bwMode="auto">
          <a:xfrm>
            <a:off x="5286375" y="1028700"/>
            <a:ext cx="571500" cy="857250"/>
          </a:xfrm>
          <a:prstGeom prst="rect">
            <a:avLst/>
          </a:prstGeom>
          <a:noFill/>
        </p:spPr>
      </p:pic>
      <p:pic>
        <p:nvPicPr>
          <p:cNvPr id="1040" name="Picture 16" descr="C:\Users\EMader\AppData\Local\Microsoft\Windows\Temporary Internet Files\Content.IE5\PY97JO2I\MP900341403[1].jpg"/>
          <p:cNvPicPr>
            <a:picLocks noChangeAspect="1" noChangeArrowheads="1"/>
          </p:cNvPicPr>
          <p:nvPr/>
        </p:nvPicPr>
        <p:blipFill>
          <a:blip r:embed="rId13" cstate="print"/>
          <a:srcRect/>
          <a:stretch>
            <a:fillRect/>
          </a:stretch>
        </p:blipFill>
        <p:spPr bwMode="auto">
          <a:xfrm>
            <a:off x="1110726" y="4515998"/>
            <a:ext cx="733806" cy="1028700"/>
          </a:xfrm>
          <a:prstGeom prst="rect">
            <a:avLst/>
          </a:prstGeom>
          <a:noFill/>
        </p:spPr>
      </p:pic>
      <p:pic>
        <p:nvPicPr>
          <p:cNvPr id="1038" name="Picture 14" descr="C:\Users\EMader\AppData\Local\Microsoft\Windows\Temporary Internet Files\Content.IE5\PY97JO2I\MC900356913[1].wmf"/>
          <p:cNvPicPr>
            <a:picLocks noChangeAspect="1" noChangeArrowheads="1"/>
          </p:cNvPicPr>
          <p:nvPr/>
        </p:nvPicPr>
        <p:blipFill>
          <a:blip r:embed="rId14" cstate="print"/>
          <a:srcRect/>
          <a:stretch>
            <a:fillRect/>
          </a:stretch>
        </p:blipFill>
        <p:spPr bwMode="auto">
          <a:xfrm>
            <a:off x="1257792" y="1928044"/>
            <a:ext cx="742950" cy="457286"/>
          </a:xfrm>
          <a:prstGeom prst="rect">
            <a:avLst/>
          </a:prstGeom>
          <a:noFill/>
        </p:spPr>
      </p:pic>
      <p:pic>
        <p:nvPicPr>
          <p:cNvPr id="1037" name="Picture 13" descr="C:\Users\EMader\AppData\Local\Microsoft\Windows\Temporary Internet Files\Content.IE5\76YBYOTH\MP900402844[1].jpg"/>
          <p:cNvPicPr>
            <a:picLocks noChangeAspect="1" noChangeArrowheads="1"/>
          </p:cNvPicPr>
          <p:nvPr/>
        </p:nvPicPr>
        <p:blipFill>
          <a:blip r:embed="rId15" cstate="print"/>
          <a:srcRect/>
          <a:stretch>
            <a:fillRect/>
          </a:stretch>
        </p:blipFill>
        <p:spPr bwMode="auto">
          <a:xfrm>
            <a:off x="671052" y="2302502"/>
            <a:ext cx="1173480" cy="880110"/>
          </a:xfrm>
          <a:prstGeom prst="rect">
            <a:avLst/>
          </a:prstGeom>
          <a:noFill/>
        </p:spPr>
      </p:pic>
      <p:sp>
        <p:nvSpPr>
          <p:cNvPr id="3" name="TextBox 2"/>
          <p:cNvSpPr txBox="1"/>
          <p:nvPr/>
        </p:nvSpPr>
        <p:spPr>
          <a:xfrm>
            <a:off x="-324471" y="830464"/>
            <a:ext cx="4758813" cy="861774"/>
          </a:xfrm>
          <a:prstGeom prst="rect">
            <a:avLst/>
          </a:prstGeom>
          <a:noFill/>
        </p:spPr>
        <p:txBody>
          <a:bodyPr wrap="square" rtlCol="0">
            <a:spAutoFit/>
          </a:bodyPr>
          <a:lstStyle/>
          <a:p>
            <a:pPr algn="ctr"/>
            <a:r>
              <a:rPr lang="en-US" sz="2400" b="1" dirty="0">
                <a:solidFill>
                  <a:schemeClr val="tx2"/>
                </a:solidFill>
                <a:latin typeface="Calibri" panose="020F0502020204030204" pitchFamily="34" charset="0"/>
                <a:cs typeface="Calibri" panose="020F0502020204030204" pitchFamily="34" charset="0"/>
              </a:rPr>
              <a:t>Health–Environment–Housing </a:t>
            </a:r>
            <a:br>
              <a:rPr lang="en-US" sz="2400" b="1" dirty="0">
                <a:solidFill>
                  <a:schemeClr val="tx2"/>
                </a:solidFill>
                <a:latin typeface="Calibri" panose="020F0502020204030204" pitchFamily="34" charset="0"/>
                <a:cs typeface="Calibri" panose="020F0502020204030204" pitchFamily="34" charset="0"/>
              </a:rPr>
            </a:br>
            <a:r>
              <a:rPr lang="en-US" sz="2400" b="1" dirty="0">
                <a:solidFill>
                  <a:schemeClr val="tx2"/>
                </a:solidFill>
                <a:latin typeface="Calibri" panose="020F0502020204030204" pitchFamily="34" charset="0"/>
                <a:cs typeface="Calibri" panose="020F0502020204030204" pitchFamily="34" charset="0"/>
              </a:rPr>
              <a:t>Referral Network</a:t>
            </a:r>
          </a:p>
        </p:txBody>
      </p:sp>
      <p:sp>
        <p:nvSpPr>
          <p:cNvPr id="4" name="TextBox 3"/>
          <p:cNvSpPr txBox="1"/>
          <p:nvPr/>
        </p:nvSpPr>
        <p:spPr>
          <a:xfrm>
            <a:off x="3787898" y="3035189"/>
            <a:ext cx="1943100" cy="1569660"/>
          </a:xfrm>
          <a:prstGeom prst="rect">
            <a:avLst/>
          </a:prstGeom>
          <a:noFill/>
        </p:spPr>
        <p:txBody>
          <a:bodyPr wrap="square" rtlCol="0">
            <a:spAutoFit/>
          </a:bodyPr>
          <a:lstStyle/>
          <a:p>
            <a:pPr algn="ctr"/>
            <a:r>
              <a:rPr lang="en-US" sz="1600" b="1" dirty="0">
                <a:solidFill>
                  <a:schemeClr val="bg1"/>
                </a:solidFill>
                <a:latin typeface="Calibri" panose="020F0502020204030204" pitchFamily="34" charset="0"/>
                <a:cs typeface="Calibri" panose="020F0502020204030204" pitchFamily="34" charset="0"/>
              </a:rPr>
              <a:t>Goal:</a:t>
            </a:r>
            <a:br>
              <a:rPr lang="en-US" sz="1600" b="1" dirty="0">
                <a:solidFill>
                  <a:schemeClr val="bg1"/>
                </a:solidFill>
                <a:latin typeface="Calibri" panose="020F0502020204030204" pitchFamily="34" charset="0"/>
                <a:cs typeface="Calibri" panose="020F0502020204030204" pitchFamily="34" charset="0"/>
              </a:rPr>
            </a:br>
            <a:r>
              <a:rPr lang="en-US" sz="1600" b="1" dirty="0">
                <a:solidFill>
                  <a:schemeClr val="bg1"/>
                </a:solidFill>
                <a:latin typeface="Calibri" panose="020F0502020204030204" pitchFamily="34" charset="0"/>
                <a:cs typeface="Calibri" panose="020F0502020204030204" pitchFamily="34" charset="0"/>
              </a:rPr>
              <a:t>Reduce Patient </a:t>
            </a:r>
            <a:br>
              <a:rPr lang="en-US" sz="1600" b="1" dirty="0">
                <a:solidFill>
                  <a:schemeClr val="bg1"/>
                </a:solidFill>
                <a:latin typeface="Calibri" panose="020F0502020204030204" pitchFamily="34" charset="0"/>
                <a:cs typeface="Calibri" panose="020F0502020204030204" pitchFamily="34" charset="0"/>
              </a:rPr>
            </a:br>
            <a:r>
              <a:rPr lang="en-US" sz="1600" b="1" dirty="0">
                <a:solidFill>
                  <a:schemeClr val="bg1"/>
                </a:solidFill>
                <a:latin typeface="Calibri" panose="020F0502020204030204" pitchFamily="34" charset="0"/>
                <a:cs typeface="Calibri" panose="020F0502020204030204" pitchFamily="34" charset="0"/>
              </a:rPr>
              <a:t>Asthma Exacerbations and Asthma Rates in Tribal Communities</a:t>
            </a:r>
          </a:p>
        </p:txBody>
      </p:sp>
      <p:pic>
        <p:nvPicPr>
          <p:cNvPr id="1033" name="Picture 9" descr="C:\Users\EMader\AppData\Local\Microsoft\Windows\Temporary Internet Files\Content.IE5\LJ68331Y\MC900431627[1].png"/>
          <p:cNvPicPr>
            <a:picLocks noChangeAspect="1" noChangeArrowheads="1"/>
          </p:cNvPicPr>
          <p:nvPr/>
        </p:nvPicPr>
        <p:blipFill>
          <a:blip r:embed="rId16" cstate="print"/>
          <a:srcRect/>
          <a:stretch>
            <a:fillRect/>
          </a:stretch>
        </p:blipFill>
        <p:spPr bwMode="auto">
          <a:xfrm>
            <a:off x="5343525" y="5544698"/>
            <a:ext cx="742950" cy="742950"/>
          </a:xfrm>
          <a:prstGeom prst="rect">
            <a:avLst/>
          </a:prstGeom>
          <a:noFill/>
        </p:spPr>
      </p:pic>
      <p:sp>
        <p:nvSpPr>
          <p:cNvPr id="25" name="Oval 24"/>
          <p:cNvSpPr/>
          <p:nvPr/>
        </p:nvSpPr>
        <p:spPr>
          <a:xfrm>
            <a:off x="3632323" y="2930013"/>
            <a:ext cx="2316194" cy="1956618"/>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8228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023418" y="1294685"/>
            <a:ext cx="3266425" cy="4899637"/>
          </a:xfrm>
          <a:prstGeom prst="rect">
            <a:avLst/>
          </a:prstGeom>
        </p:spPr>
      </p:pic>
    </p:spTree>
    <p:extLst>
      <p:ext uri="{BB962C8B-B14F-4D97-AF65-F5344CB8AC3E}">
        <p14:creationId xmlns:p14="http://schemas.microsoft.com/office/powerpoint/2010/main" val="497382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290" y="1072203"/>
            <a:ext cx="8464960" cy="1088068"/>
          </a:xfrm>
        </p:spPr>
        <p:txBody>
          <a:bodyPr>
            <a:noAutofit/>
          </a:bodyPr>
          <a:lstStyle/>
          <a:p>
            <a:r>
              <a:rPr lang="en-US" sz="3300" dirty="0">
                <a:solidFill>
                  <a:schemeClr val="tx2"/>
                </a:solidFill>
                <a:latin typeface="Calibri" panose="020F0502020204030204" pitchFamily="34" charset="0"/>
                <a:cs typeface="Calibri" panose="020F0502020204030204" pitchFamily="34" charset="0"/>
              </a:rPr>
              <a:t>Tulalip Tribes Asthma Home-Visiting Program</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7125" r="-2" b="-2"/>
          <a:stretch/>
        </p:blipFill>
        <p:spPr>
          <a:xfrm>
            <a:off x="314738" y="2349205"/>
            <a:ext cx="2197465" cy="1530672"/>
          </a:xfrm>
          <a:prstGeom prst="rect">
            <a:avLst/>
          </a:prstGeom>
        </p:spPr>
      </p:pic>
      <p:pic>
        <p:nvPicPr>
          <p:cNvPr id="5" name="Picture 4"/>
          <p:cNvPicPr>
            <a:picLocks noChangeAspect="1"/>
          </p:cNvPicPr>
          <p:nvPr/>
        </p:nvPicPr>
        <p:blipFill rotWithShape="1">
          <a:blip r:embed="rId4"/>
          <a:srcRect t="5569" r="-5" b="-5"/>
          <a:stretch/>
        </p:blipFill>
        <p:spPr>
          <a:xfrm>
            <a:off x="2603050" y="2349205"/>
            <a:ext cx="2197465" cy="1530673"/>
          </a:xfrm>
          <a:prstGeom prst="rect">
            <a:avLst/>
          </a:prstGeom>
        </p:spPr>
      </p:pic>
      <p:pic>
        <p:nvPicPr>
          <p:cNvPr id="7" name="Picture 6">
            <a:extLst>
              <a:ext uri="{FF2B5EF4-FFF2-40B4-BE49-F238E27FC236}">
                <a16:creationId xmlns:a16="http://schemas.microsoft.com/office/drawing/2014/main" id="{864C9F19-D96A-46D2-9970-640387228A61}"/>
              </a:ext>
            </a:extLst>
          </p:cNvPr>
          <p:cNvPicPr>
            <a:picLocks noChangeAspect="1"/>
          </p:cNvPicPr>
          <p:nvPr/>
        </p:nvPicPr>
        <p:blipFill rotWithShape="1">
          <a:blip r:embed="rId5"/>
          <a:srcRect l="12472" r="15744" b="-4"/>
          <a:stretch/>
        </p:blipFill>
        <p:spPr>
          <a:xfrm>
            <a:off x="314738" y="4108792"/>
            <a:ext cx="2197465" cy="1530672"/>
          </a:xfrm>
          <a:prstGeom prst="rect">
            <a:avLst/>
          </a:prstGeom>
        </p:spPr>
      </p:pic>
      <p:pic>
        <p:nvPicPr>
          <p:cNvPr id="8" name="Picture 7">
            <a:extLst>
              <a:ext uri="{FF2B5EF4-FFF2-40B4-BE49-F238E27FC236}">
                <a16:creationId xmlns:a16="http://schemas.microsoft.com/office/drawing/2014/main" id="{CAAA3504-FD1A-4FDF-A274-568553B8AF34}"/>
              </a:ext>
            </a:extLst>
          </p:cNvPr>
          <p:cNvPicPr>
            <a:picLocks noChangeAspect="1"/>
          </p:cNvPicPr>
          <p:nvPr/>
        </p:nvPicPr>
        <p:blipFill rotWithShape="1">
          <a:blip r:embed="rId6"/>
          <a:srcRect l="22402" r="3661" b="-4"/>
          <a:stretch/>
        </p:blipFill>
        <p:spPr>
          <a:xfrm>
            <a:off x="2706382" y="4108792"/>
            <a:ext cx="2197466" cy="1530672"/>
          </a:xfrm>
          <a:prstGeom prst="rect">
            <a:avLst/>
          </a:prstGeom>
        </p:spPr>
      </p:pic>
      <p:sp>
        <p:nvSpPr>
          <p:cNvPr id="3" name="Content Placeholder 2"/>
          <p:cNvSpPr>
            <a:spLocks noGrp="1"/>
          </p:cNvSpPr>
          <p:nvPr>
            <p:ph idx="1"/>
          </p:nvPr>
        </p:nvSpPr>
        <p:spPr>
          <a:xfrm>
            <a:off x="5137357" y="2331309"/>
            <a:ext cx="3603031" cy="2925765"/>
          </a:xfrm>
        </p:spPr>
        <p:txBody>
          <a:bodyPr>
            <a:noAutofit/>
          </a:bodyPr>
          <a:lstStyle/>
          <a:p>
            <a:pPr>
              <a:buFont typeface="Wingdings" panose="05000000000000000000" pitchFamily="2" charset="2"/>
              <a:buChar char="§"/>
            </a:pPr>
            <a:r>
              <a:rPr lang="en-US" sz="2400" dirty="0">
                <a:latin typeface="Calibri" panose="020F0502020204030204" pitchFamily="34" charset="0"/>
                <a:cs typeface="Calibri" panose="020F0502020204030204" pitchFamily="34" charset="0"/>
              </a:rPr>
              <a:t>Home assessments</a:t>
            </a:r>
          </a:p>
          <a:p>
            <a:pPr>
              <a:buFont typeface="Wingdings" panose="05000000000000000000" pitchFamily="2" charset="2"/>
              <a:buChar char="§"/>
            </a:pPr>
            <a:r>
              <a:rPr lang="en-US" sz="2400" dirty="0">
                <a:latin typeface="Calibri" panose="020F0502020204030204" pitchFamily="34" charset="0"/>
                <a:cs typeface="Calibri" panose="020F0502020204030204" pitchFamily="34" charset="0"/>
              </a:rPr>
              <a:t>Mobile spirometry</a:t>
            </a:r>
          </a:p>
          <a:p>
            <a:pPr>
              <a:buFont typeface="Wingdings" panose="05000000000000000000" pitchFamily="2" charset="2"/>
              <a:buChar char="§"/>
            </a:pPr>
            <a:r>
              <a:rPr lang="en-US" sz="2400" dirty="0">
                <a:latin typeface="Calibri" panose="020F0502020204030204" pitchFamily="34" charset="0"/>
                <a:cs typeface="Calibri" panose="020F0502020204030204" pitchFamily="34" charset="0"/>
              </a:rPr>
              <a:t>Self-reported health outcomes</a:t>
            </a:r>
          </a:p>
          <a:p>
            <a:pPr>
              <a:buFont typeface="Wingdings" panose="05000000000000000000" pitchFamily="2" charset="2"/>
              <a:buChar char="§"/>
            </a:pPr>
            <a:r>
              <a:rPr lang="en-US" sz="2400" dirty="0">
                <a:latin typeface="Calibri" panose="020F0502020204030204" pitchFamily="34" charset="0"/>
                <a:cs typeface="Calibri" panose="020F0502020204030204" pitchFamily="34" charset="0"/>
              </a:rPr>
              <a:t>Patient education</a:t>
            </a:r>
          </a:p>
          <a:p>
            <a:pPr>
              <a:buFont typeface="Wingdings" panose="05000000000000000000" pitchFamily="2" charset="2"/>
              <a:buChar char="§"/>
            </a:pPr>
            <a:r>
              <a:rPr lang="en-US" sz="2400" dirty="0">
                <a:latin typeface="Calibri" panose="020F0502020204030204" pitchFamily="34" charset="0"/>
                <a:cs typeface="Calibri" panose="020F0502020204030204" pitchFamily="34" charset="0"/>
              </a:rPr>
              <a:t>Basic remediation</a:t>
            </a:r>
          </a:p>
          <a:p>
            <a:pPr>
              <a:buFont typeface="Wingdings" panose="05000000000000000000" pitchFamily="2" charset="2"/>
              <a:buChar char="§"/>
            </a:pPr>
            <a:r>
              <a:rPr lang="en-US" sz="2400" dirty="0">
                <a:latin typeface="Calibri" panose="020F0502020204030204" pitchFamily="34" charset="0"/>
                <a:cs typeface="Calibri" panose="020F0502020204030204" pitchFamily="34" charset="0"/>
              </a:rPr>
              <a:t>Cross-department collaboration</a:t>
            </a:r>
          </a:p>
        </p:txBody>
      </p:sp>
    </p:spTree>
    <p:extLst>
      <p:ext uri="{BB962C8B-B14F-4D97-AF65-F5344CB8AC3E}">
        <p14:creationId xmlns:p14="http://schemas.microsoft.com/office/powerpoint/2010/main" val="1007005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981" y="727587"/>
            <a:ext cx="8628105" cy="1494503"/>
          </a:xfrm>
        </p:spPr>
        <p:txBody>
          <a:bodyPr>
            <a:normAutofit/>
          </a:bodyPr>
          <a:lstStyle/>
          <a:p>
            <a:r>
              <a:rPr lang="en-US" b="1" dirty="0">
                <a:solidFill>
                  <a:schemeClr val="tx2"/>
                </a:solidFill>
                <a:latin typeface="Calibri" panose="020F0502020204030204" pitchFamily="34" charset="0"/>
                <a:cs typeface="Calibri" panose="020F0502020204030204" pitchFamily="34" charset="0"/>
              </a:rPr>
              <a:t>Seattle Indian Health Board</a:t>
            </a:r>
          </a:p>
        </p:txBody>
      </p:sp>
      <p:sp>
        <p:nvSpPr>
          <p:cNvPr id="3" name="Content Placeholder 2"/>
          <p:cNvSpPr>
            <a:spLocks noGrp="1"/>
          </p:cNvSpPr>
          <p:nvPr>
            <p:ph idx="1"/>
          </p:nvPr>
        </p:nvSpPr>
        <p:spPr>
          <a:xfrm>
            <a:off x="257064" y="1840079"/>
            <a:ext cx="7305370" cy="688475"/>
          </a:xfrm>
        </p:spPr>
        <p:txBody>
          <a:bodyPr>
            <a:normAutofit fontScale="70000" lnSpcReduction="20000"/>
          </a:bodyPr>
          <a:lstStyle/>
          <a:p>
            <a:pPr marL="0" indent="0">
              <a:buNone/>
            </a:pPr>
            <a:r>
              <a:rPr lang="en-US" dirty="0">
                <a:solidFill>
                  <a:schemeClr val="tx2"/>
                </a:solidFill>
                <a:latin typeface="Calibri" panose="020F0502020204030204" pitchFamily="34" charset="0"/>
                <a:cs typeface="Calibri" panose="020F0502020204030204" pitchFamily="34" charset="0"/>
              </a:rPr>
              <a:t>EPA support to design urban Indian approach to comprehensive asthma management and explore funding</a:t>
            </a:r>
          </a:p>
          <a:p>
            <a:pPr marL="0" indent="0">
              <a:buNone/>
            </a:pPr>
            <a:endParaRPr lang="en-US" dirty="0">
              <a:solidFill>
                <a:schemeClr val="tx2"/>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71C10E8F-802E-4E46-B137-09B0509D59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6969" y="2521071"/>
            <a:ext cx="4277032" cy="3408176"/>
          </a:xfrm>
          <a:prstGeom prst="rect">
            <a:avLst/>
          </a:prstGeom>
        </p:spPr>
      </p:pic>
      <p:pic>
        <p:nvPicPr>
          <p:cNvPr id="4" name="Picture 4" descr="http://www.sihb.org/files/library/dscn0342_h.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57064" y="2771871"/>
            <a:ext cx="5158857" cy="2734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595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80370"/>
            <a:ext cx="8686800" cy="1207008"/>
          </a:xfrm>
        </p:spPr>
        <p:txBody>
          <a:bodyPr/>
          <a:lstStyle/>
          <a:p>
            <a:pPr algn="ctr"/>
            <a:r>
              <a:rPr lang="en-US" b="1" dirty="0">
                <a:solidFill>
                  <a:schemeClr val="tx2"/>
                </a:solidFill>
                <a:latin typeface="Calibri" panose="020F0502020204030204" pitchFamily="34" charset="0"/>
                <a:cs typeface="Calibri" panose="020F0502020204030204" pitchFamily="34" charset="0"/>
              </a:rPr>
              <a:t>Washington Medicaid Transformation</a:t>
            </a:r>
          </a:p>
        </p:txBody>
      </p:sp>
      <p:sp>
        <p:nvSpPr>
          <p:cNvPr id="4" name="Content Placeholder 3"/>
          <p:cNvSpPr>
            <a:spLocks noGrp="1"/>
          </p:cNvSpPr>
          <p:nvPr>
            <p:ph idx="1"/>
          </p:nvPr>
        </p:nvSpPr>
        <p:spPr>
          <a:xfrm>
            <a:off x="4286250" y="2391553"/>
            <a:ext cx="4969764" cy="1028700"/>
          </a:xfrm>
        </p:spPr>
        <p:txBody>
          <a:bodyPr>
            <a:normAutofit/>
          </a:bodyPr>
          <a:lstStyle/>
          <a:p>
            <a:pPr marL="0" indent="0">
              <a:buNone/>
            </a:pPr>
            <a:r>
              <a:rPr lang="en-US" sz="2400" dirty="0">
                <a:solidFill>
                  <a:srgbClr val="002060"/>
                </a:solidFill>
                <a:latin typeface="Calibri" panose="020F0502020204030204" pitchFamily="34" charset="0"/>
                <a:cs typeface="Calibri" panose="020F0502020204030204" pitchFamily="34" charset="0"/>
              </a:rPr>
              <a:t>Accountable Communities of Health</a:t>
            </a:r>
          </a:p>
        </p:txBody>
      </p:sp>
      <p:pic>
        <p:nvPicPr>
          <p:cNvPr id="5" name="Picture 4"/>
          <p:cNvPicPr>
            <a:picLocks noChangeAspect="1"/>
          </p:cNvPicPr>
          <p:nvPr/>
        </p:nvPicPr>
        <p:blipFill>
          <a:blip r:embed="rId3"/>
          <a:stretch>
            <a:fillRect/>
          </a:stretch>
        </p:blipFill>
        <p:spPr>
          <a:xfrm>
            <a:off x="4283393" y="2751948"/>
            <a:ext cx="4309980" cy="2895886"/>
          </a:xfrm>
          <a:prstGeom prst="rect">
            <a:avLst/>
          </a:prstGeom>
        </p:spPr>
      </p:pic>
      <p:sp>
        <p:nvSpPr>
          <p:cNvPr id="6" name="TextBox 5"/>
          <p:cNvSpPr txBox="1"/>
          <p:nvPr/>
        </p:nvSpPr>
        <p:spPr>
          <a:xfrm>
            <a:off x="317809" y="2441349"/>
            <a:ext cx="3774688" cy="3970318"/>
          </a:xfrm>
          <a:prstGeom prst="rect">
            <a:avLst/>
          </a:prstGeom>
          <a:noFill/>
        </p:spPr>
        <p:txBody>
          <a:bodyPr wrap="square" rtlCol="0">
            <a:spAutoFit/>
          </a:bodyPr>
          <a:lstStyle/>
          <a:p>
            <a:pPr marL="342900" indent="-342900">
              <a:buFont typeface="Wingdings" panose="05000000000000000000" pitchFamily="2" charset="2"/>
              <a:buChar char="§"/>
            </a:pPr>
            <a:r>
              <a:rPr lang="en-US" sz="2100" dirty="0">
                <a:latin typeface="Calibri" panose="020F0502020204030204" pitchFamily="34" charset="0"/>
                <a:cs typeface="Calibri" panose="020F0502020204030204" pitchFamily="34" charset="0"/>
              </a:rPr>
              <a:t>5-year demonstration project</a:t>
            </a:r>
          </a:p>
          <a:p>
            <a:pPr marL="342900" indent="-342900">
              <a:buFont typeface="Wingdings" panose="05000000000000000000" pitchFamily="2" charset="2"/>
              <a:buChar char="§"/>
            </a:pPr>
            <a:r>
              <a:rPr lang="en-US" sz="2100" dirty="0">
                <a:latin typeface="Calibri" panose="020F0502020204030204" pitchFamily="34" charset="0"/>
                <a:cs typeface="Calibri" panose="020F0502020204030204" pitchFamily="34" charset="0"/>
              </a:rPr>
              <a:t>Section 1115 contract with Centers for Medicare &amp; Medicaid Services</a:t>
            </a:r>
          </a:p>
          <a:p>
            <a:pPr marL="342900" indent="-342900">
              <a:buFont typeface="Wingdings" panose="05000000000000000000" pitchFamily="2" charset="2"/>
              <a:buChar char="§"/>
            </a:pPr>
            <a:r>
              <a:rPr lang="en-US" sz="2100" dirty="0">
                <a:latin typeface="Calibri" panose="020F0502020204030204" pitchFamily="34" charset="0"/>
                <a:cs typeface="Calibri" panose="020F0502020204030204" pitchFamily="34" charset="0"/>
              </a:rPr>
              <a:t>Triple aim</a:t>
            </a:r>
          </a:p>
          <a:p>
            <a:pPr marL="685800" lvl="1" indent="-342900">
              <a:buFont typeface="Wingdings" panose="05000000000000000000" pitchFamily="2" charset="2"/>
              <a:buChar char="Ø"/>
            </a:pPr>
            <a:r>
              <a:rPr lang="en-US" sz="2100" dirty="0">
                <a:latin typeface="Calibri" panose="020F0502020204030204" pitchFamily="34" charset="0"/>
                <a:cs typeface="Calibri" panose="020F0502020204030204" pitchFamily="34" charset="0"/>
              </a:rPr>
              <a:t>Reduce avoidable use of intensive settings/services</a:t>
            </a:r>
          </a:p>
          <a:p>
            <a:pPr marL="685800" lvl="1" indent="-342900">
              <a:buFont typeface="Wingdings" panose="05000000000000000000" pitchFamily="2" charset="2"/>
              <a:buChar char="Ø"/>
            </a:pPr>
            <a:r>
              <a:rPr lang="en-US" sz="2100" dirty="0">
                <a:latin typeface="Calibri" panose="020F0502020204030204" pitchFamily="34" charset="0"/>
                <a:cs typeface="Calibri" panose="020F0502020204030204" pitchFamily="34" charset="0"/>
              </a:rPr>
              <a:t>Improve population health</a:t>
            </a:r>
          </a:p>
          <a:p>
            <a:pPr marL="685800" lvl="1" indent="-342900">
              <a:buFont typeface="Wingdings" panose="05000000000000000000" pitchFamily="2" charset="2"/>
              <a:buChar char="Ø"/>
            </a:pPr>
            <a:r>
              <a:rPr lang="en-US" sz="2100" dirty="0">
                <a:latin typeface="Calibri" panose="020F0502020204030204" pitchFamily="34" charset="0"/>
                <a:cs typeface="Calibri" panose="020F0502020204030204" pitchFamily="34" charset="0"/>
              </a:rPr>
              <a:t>Accelerate the transition to value-based payment</a:t>
            </a:r>
          </a:p>
          <a:p>
            <a:pPr marL="557213" lvl="1" indent="-214313">
              <a:buFontTx/>
              <a:buChar char="-"/>
            </a:pPr>
            <a:endParaRPr lang="en-US" sz="2100" dirty="0">
              <a:latin typeface="Calibri" panose="020F0502020204030204" pitchFamily="34" charset="0"/>
              <a:cs typeface="Calibri" panose="020F0502020204030204" pitchFamily="34" charset="0"/>
            </a:endParaRPr>
          </a:p>
          <a:p>
            <a:pPr marL="214313" indent="-214313">
              <a:buFontTx/>
              <a:buChar char="-"/>
            </a:pPr>
            <a:endParaRPr lang="en-US" sz="2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56939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king county">
            <a:extLst>
              <a:ext uri="{FF2B5EF4-FFF2-40B4-BE49-F238E27FC236}">
                <a16:creationId xmlns:a16="http://schemas.microsoft.com/office/drawing/2014/main" id="{FE404570-6828-4B2A-80D1-CBD70B8D7B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5162" y="2476701"/>
            <a:ext cx="2690684" cy="19045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DE6BB40-47E6-43B4-BDAE-B1BBD045ECFE}"/>
              </a:ext>
            </a:extLst>
          </p:cNvPr>
          <p:cNvSpPr txBox="1"/>
          <p:nvPr/>
        </p:nvSpPr>
        <p:spPr>
          <a:xfrm>
            <a:off x="1037649" y="4371921"/>
            <a:ext cx="2823007" cy="1384995"/>
          </a:xfrm>
          <a:prstGeom prst="rect">
            <a:avLst/>
          </a:prstGeom>
          <a:noFill/>
        </p:spPr>
        <p:txBody>
          <a:bodyPr wrap="square" rtlCol="0">
            <a:spAutoFit/>
          </a:bodyPr>
          <a:lstStyle/>
          <a:p>
            <a:pPr algn="ctr"/>
            <a:r>
              <a:rPr lang="en-US" sz="2100" b="1" i="1" dirty="0" err="1">
                <a:latin typeface="Calibri" panose="020F0502020204030204" pitchFamily="34" charset="0"/>
              </a:rPr>
              <a:t>HealthierHere</a:t>
            </a:r>
            <a:r>
              <a:rPr lang="en-US" sz="2100" b="1" i="1" dirty="0">
                <a:latin typeface="Calibri" panose="020F0502020204030204" pitchFamily="34" charset="0"/>
              </a:rPr>
              <a:t>: </a:t>
            </a:r>
            <a:r>
              <a:rPr lang="en-US" sz="2100" b="1" dirty="0">
                <a:latin typeface="Calibri" panose="020F0502020204030204" pitchFamily="34" charset="0"/>
              </a:rPr>
              <a:t>Accountable Community of Health</a:t>
            </a:r>
            <a:br>
              <a:rPr lang="en-US" sz="2100" b="1" dirty="0">
                <a:latin typeface="Calibri" panose="020F0502020204030204" pitchFamily="34" charset="0"/>
              </a:rPr>
            </a:br>
            <a:endParaRPr lang="en-US" sz="2100" b="1" dirty="0">
              <a:latin typeface="Calibri" panose="020F0502020204030204" pitchFamily="34" charset="0"/>
            </a:endParaRPr>
          </a:p>
        </p:txBody>
      </p:sp>
      <p:sp>
        <p:nvSpPr>
          <p:cNvPr id="5" name="TextBox 4">
            <a:extLst>
              <a:ext uri="{FF2B5EF4-FFF2-40B4-BE49-F238E27FC236}">
                <a16:creationId xmlns:a16="http://schemas.microsoft.com/office/drawing/2014/main" id="{EFE14662-DD23-4613-9C73-CBD214793FA6}"/>
              </a:ext>
            </a:extLst>
          </p:cNvPr>
          <p:cNvSpPr txBox="1"/>
          <p:nvPr/>
        </p:nvSpPr>
        <p:spPr>
          <a:xfrm>
            <a:off x="4357869" y="2476701"/>
            <a:ext cx="4057650" cy="2100575"/>
          </a:xfrm>
          <a:prstGeom prst="rect">
            <a:avLst/>
          </a:prstGeom>
          <a:noFill/>
        </p:spPr>
        <p:txBody>
          <a:bodyPr wrap="square" rtlCol="0">
            <a:spAutoFit/>
          </a:bodyPr>
          <a:lstStyle/>
          <a:p>
            <a:r>
              <a:rPr lang="en-US" sz="2175" b="1" u="sng" dirty="0">
                <a:latin typeface="Calibri" panose="020F0502020204030204" pitchFamily="34" charset="0"/>
              </a:rPr>
              <a:t>Chronic Disease Project</a:t>
            </a:r>
            <a:r>
              <a:rPr lang="en-US" sz="2175" b="1" dirty="0">
                <a:latin typeface="Calibri" panose="020F0502020204030204" pitchFamily="34" charset="0"/>
              </a:rPr>
              <a:t>:</a:t>
            </a:r>
          </a:p>
          <a:p>
            <a:r>
              <a:rPr lang="en-US" sz="2175" dirty="0">
                <a:latin typeface="Calibri" panose="020F0502020204030204" pitchFamily="34" charset="0"/>
              </a:rPr>
              <a:t>Integrate and test health system and community approaches to improve asthma, cardiovascular disease, and diabetes.</a:t>
            </a:r>
          </a:p>
          <a:p>
            <a:endParaRPr lang="en-US" sz="2175" dirty="0">
              <a:latin typeface="Calibri" panose="020F0502020204030204" pitchFamily="34" charset="0"/>
            </a:endParaRPr>
          </a:p>
        </p:txBody>
      </p:sp>
      <p:sp>
        <p:nvSpPr>
          <p:cNvPr id="6" name="TextBox 5">
            <a:extLst>
              <a:ext uri="{FF2B5EF4-FFF2-40B4-BE49-F238E27FC236}">
                <a16:creationId xmlns:a16="http://schemas.microsoft.com/office/drawing/2014/main" id="{BD401465-7762-475C-A99C-9E38AFFA3F39}"/>
              </a:ext>
            </a:extLst>
          </p:cNvPr>
          <p:cNvSpPr txBox="1"/>
          <p:nvPr/>
        </p:nvSpPr>
        <p:spPr>
          <a:xfrm>
            <a:off x="400050" y="1561110"/>
            <a:ext cx="8343900" cy="611706"/>
          </a:xfrm>
          <a:prstGeom prst="rect">
            <a:avLst/>
          </a:prstGeom>
          <a:noFill/>
        </p:spPr>
        <p:txBody>
          <a:bodyPr wrap="square" rtlCol="0">
            <a:spAutoFit/>
          </a:bodyPr>
          <a:lstStyle/>
          <a:p>
            <a:pPr algn="ctr"/>
            <a:r>
              <a:rPr lang="en-US" sz="3375" b="1" dirty="0">
                <a:solidFill>
                  <a:schemeClr val="tx2"/>
                </a:solidFill>
                <a:latin typeface="Calibri" panose="020F0502020204030204" pitchFamily="34" charset="0"/>
                <a:cs typeface="Calibri" panose="020F0502020204030204" pitchFamily="34" charset="0"/>
              </a:rPr>
              <a:t>WA State Healthcare Transformation Process</a:t>
            </a:r>
          </a:p>
        </p:txBody>
      </p:sp>
    </p:spTree>
    <p:extLst>
      <p:ext uri="{BB962C8B-B14F-4D97-AF65-F5344CB8AC3E}">
        <p14:creationId xmlns:p14="http://schemas.microsoft.com/office/powerpoint/2010/main" val="32697291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A088E-FA31-41CD-B754-244E80A19F50}"/>
              </a:ext>
            </a:extLst>
          </p:cNvPr>
          <p:cNvSpPr>
            <a:spLocks noGrp="1"/>
          </p:cNvSpPr>
          <p:nvPr>
            <p:ph type="title"/>
          </p:nvPr>
        </p:nvSpPr>
        <p:spPr>
          <a:xfrm>
            <a:off x="369278" y="1244876"/>
            <a:ext cx="2313633" cy="4329630"/>
          </a:xfrm>
        </p:spPr>
        <p:txBody>
          <a:bodyPr anchor="ctr">
            <a:normAutofit/>
          </a:bodyPr>
          <a:lstStyle/>
          <a:p>
            <a:r>
              <a:rPr lang="en-US" sz="2700" dirty="0">
                <a:solidFill>
                  <a:schemeClr val="tx2"/>
                </a:solidFill>
                <a:latin typeface="+mn-lt"/>
              </a:rPr>
              <a:t>Northwest Portland Area Indian Health Board—</a:t>
            </a:r>
            <a:br>
              <a:rPr lang="en-US" sz="2700" dirty="0">
                <a:solidFill>
                  <a:schemeClr val="tx2"/>
                </a:solidFill>
                <a:latin typeface="+mn-lt"/>
              </a:rPr>
            </a:br>
            <a:r>
              <a:rPr lang="en-US" sz="2700" dirty="0">
                <a:solidFill>
                  <a:srgbClr val="0070C0"/>
                </a:solidFill>
                <a:latin typeface="+mn-lt"/>
              </a:rPr>
              <a:t>New Grant</a:t>
            </a:r>
          </a:p>
        </p:txBody>
      </p:sp>
      <p:graphicFrame>
        <p:nvGraphicFramePr>
          <p:cNvPr id="6" name="Content Placeholder 2">
            <a:extLst>
              <a:ext uri="{FF2B5EF4-FFF2-40B4-BE49-F238E27FC236}">
                <a16:creationId xmlns:a16="http://schemas.microsoft.com/office/drawing/2014/main" id="{D7E74061-54F2-49AF-9573-D92D237B36CA}"/>
              </a:ext>
            </a:extLst>
          </p:cNvPr>
          <p:cNvGraphicFramePr>
            <a:graphicFrameLocks noGrp="1"/>
          </p:cNvGraphicFramePr>
          <p:nvPr>
            <p:ph idx="1"/>
            <p:extLst>
              <p:ext uri="{D42A27DB-BD31-4B8C-83A1-F6EECF244321}">
                <p14:modId xmlns:p14="http://schemas.microsoft.com/office/powerpoint/2010/main" val="1262317119"/>
              </p:ext>
            </p:extLst>
          </p:nvPr>
        </p:nvGraphicFramePr>
        <p:xfrm>
          <a:off x="2791275" y="1345865"/>
          <a:ext cx="5781226" cy="476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917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447800" y="4800600"/>
            <a:ext cx="6400800" cy="1752600"/>
          </a:xfrm>
          <a:prstGeom prst="rect">
            <a:avLst/>
          </a:prstGeom>
        </p:spPr>
        <p:txBody>
          <a:bodyPr>
            <a:normAutofit/>
          </a:bodyPr>
          <a:lstStyle/>
          <a:p>
            <a:pPr>
              <a:spcBef>
                <a:spcPct val="20000"/>
              </a:spcBef>
              <a:defRPr/>
            </a:pPr>
            <a:r>
              <a:rPr lang="en-US" dirty="0">
                <a:solidFill>
                  <a:prstClr val="black"/>
                </a:solidFill>
                <a:latin typeface="Calibri"/>
              </a:rPr>
              <a:t> </a:t>
            </a:r>
          </a:p>
          <a:p>
            <a:pPr>
              <a:spcBef>
                <a:spcPct val="20000"/>
              </a:spcBef>
              <a:defRPr/>
            </a:pPr>
            <a:endParaRPr lang="en-US" dirty="0">
              <a:solidFill>
                <a:prstClr val="black">
                  <a:tint val="75000"/>
                </a:prstClr>
              </a:solidFill>
              <a:latin typeface="Calibri"/>
            </a:endParaRPr>
          </a:p>
        </p:txBody>
      </p:sp>
      <p:sp>
        <p:nvSpPr>
          <p:cNvPr id="10243" name="Subtitle 2"/>
          <p:cNvSpPr txBox="1">
            <a:spLocks/>
          </p:cNvSpPr>
          <p:nvPr/>
        </p:nvSpPr>
        <p:spPr bwMode="auto">
          <a:xfrm>
            <a:off x="214314" y="1219200"/>
            <a:ext cx="8524872" cy="471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ts val="2200"/>
              </a:lnSpc>
              <a:buNone/>
            </a:pPr>
            <a:r>
              <a:rPr lang="en-US" altLang="en-US" sz="1800" b="1" dirty="0">
                <a:solidFill>
                  <a:prstClr val="black"/>
                </a:solidFill>
                <a:latin typeface="Arial" panose="020B0604020202020204" pitchFamily="34" charset="0"/>
                <a:cs typeface="Arial" panose="020B0604020202020204" pitchFamily="34" charset="0"/>
              </a:rPr>
              <a:t>Immediately after the webinar, join us in the </a:t>
            </a:r>
            <a:r>
              <a:rPr lang="en-US" altLang="en-US" sz="1800" b="1" dirty="0">
                <a:solidFill>
                  <a:srgbClr val="2F517F"/>
                </a:solidFill>
                <a:latin typeface="Arial" panose="020B0604020202020204" pitchFamily="34" charset="0"/>
                <a:cs typeface="Arial" panose="020B0604020202020204" pitchFamily="34" charset="0"/>
              </a:rPr>
              <a:t>AsthmaCommunityNetwork.org Discussion Forum </a:t>
            </a:r>
            <a:r>
              <a:rPr lang="en-US" altLang="en-US" sz="1800" b="1" dirty="0">
                <a:solidFill>
                  <a:prstClr val="black"/>
                </a:solidFill>
                <a:latin typeface="Arial" panose="020B0604020202020204" pitchFamily="34" charset="0"/>
                <a:cs typeface="Arial" panose="020B0604020202020204" pitchFamily="34" charset="0"/>
              </a:rPr>
              <a:t>for a live online Q&amp;A Session:</a:t>
            </a:r>
          </a:p>
          <a:p>
            <a:pPr algn="ctr" eaLnBrk="1" hangingPunct="1">
              <a:lnSpc>
                <a:spcPts val="2200"/>
              </a:lnSpc>
              <a:buNone/>
            </a:pPr>
            <a:r>
              <a:rPr lang="en-US" altLang="en-US" sz="1800" b="1" dirty="0">
                <a:solidFill>
                  <a:prstClr val="black"/>
                </a:solidFill>
                <a:latin typeface="Arial" panose="020B0604020202020204" pitchFamily="34" charset="0"/>
                <a:cs typeface="Arial" panose="020B0604020202020204" pitchFamily="34" charset="0"/>
              </a:rPr>
              <a:t>	4:00 p.m. – 4:30 p.m. EDT </a:t>
            </a:r>
          </a:p>
          <a:p>
            <a:pPr eaLnBrk="1" hangingPunct="1">
              <a:lnSpc>
                <a:spcPts val="2200"/>
              </a:lnSpc>
              <a:buNone/>
            </a:pPr>
            <a:endParaRPr lang="en-US" altLang="en-US" sz="1800" dirty="0">
              <a:solidFill>
                <a:prstClr val="black"/>
              </a:solidFill>
              <a:latin typeface="Arial" panose="020B0604020202020204" pitchFamily="34" charset="0"/>
              <a:cs typeface="Arial" panose="020B0604020202020204" pitchFamily="34" charset="0"/>
            </a:endParaRPr>
          </a:p>
          <a:p>
            <a:pPr eaLnBrk="1" hangingPunct="1">
              <a:lnSpc>
                <a:spcPts val="2200"/>
              </a:lnSpc>
              <a:buNone/>
            </a:pPr>
            <a:r>
              <a:rPr lang="en-US" altLang="en-US" sz="1800" dirty="0">
                <a:solidFill>
                  <a:prstClr val="black"/>
                </a:solidFill>
                <a:latin typeface="Arial" panose="020B0604020202020204" pitchFamily="34" charset="0"/>
                <a:cs typeface="Arial" panose="020B0604020202020204" pitchFamily="34" charset="0"/>
              </a:rPr>
              <a:t>To post a question in the </a:t>
            </a:r>
            <a:r>
              <a:rPr lang="en-US" altLang="en-US" sz="1800" b="1" dirty="0">
                <a:solidFill>
                  <a:srgbClr val="2F517F"/>
                </a:solidFill>
                <a:latin typeface="Arial" panose="020B0604020202020204" pitchFamily="34" charset="0"/>
                <a:cs typeface="Arial" panose="020B0604020202020204" pitchFamily="34" charset="0"/>
              </a:rPr>
              <a:t>Discussion Forum</a:t>
            </a:r>
            <a:r>
              <a:rPr lang="en-US" altLang="en-US" sz="1800" dirty="0">
                <a:solidFill>
                  <a:prstClr val="black"/>
                </a:solidFill>
                <a:latin typeface="Arial" panose="020B0604020202020204" pitchFamily="34" charset="0"/>
                <a:cs typeface="Arial" panose="020B0604020202020204" pitchFamily="34" charset="0"/>
              </a:rPr>
              <a:t>, follow these directions: </a:t>
            </a:r>
          </a:p>
          <a:p>
            <a:pPr eaLnBrk="1" hangingPunct="1">
              <a:lnSpc>
                <a:spcPts val="2000"/>
              </a:lnSpc>
              <a:spcBef>
                <a:spcPts val="600"/>
              </a:spcBef>
              <a:buFont typeface="Arial" panose="020B0604020202020204" pitchFamily="34" charset="0"/>
              <a:buAutoNum type="arabicPeriod"/>
            </a:pPr>
            <a:r>
              <a:rPr lang="en-US" altLang="en-US" sz="1800" dirty="0">
                <a:solidFill>
                  <a:prstClr val="black"/>
                </a:solidFill>
                <a:latin typeface="Arial" panose="020B0604020202020204" pitchFamily="34" charset="0"/>
                <a:cs typeface="Arial" panose="020B0604020202020204" pitchFamily="34" charset="0"/>
              </a:rPr>
              <a:t>If you are a Network member, log in to your </a:t>
            </a:r>
            <a:r>
              <a:rPr lang="en-US" altLang="en-US" sz="1800" b="1" dirty="0">
                <a:solidFill>
                  <a:srgbClr val="2F517F"/>
                </a:solidFill>
                <a:latin typeface="Arial" panose="020B0604020202020204" pitchFamily="34" charset="0"/>
                <a:cs typeface="Arial" panose="020B0604020202020204" pitchFamily="34" charset="0"/>
              </a:rPr>
              <a:t>AsthmaCommunityNetwork.org</a:t>
            </a:r>
            <a:r>
              <a:rPr lang="en-US" altLang="en-US" sz="1800" dirty="0">
                <a:solidFill>
                  <a:srgbClr val="2F517F"/>
                </a:solidFill>
                <a:latin typeface="Arial" panose="020B0604020202020204" pitchFamily="34" charset="0"/>
                <a:cs typeface="Arial" panose="020B0604020202020204" pitchFamily="34" charset="0"/>
              </a:rPr>
              <a:t> </a:t>
            </a:r>
            <a:r>
              <a:rPr lang="en-US" altLang="en-US" sz="1800" dirty="0">
                <a:solidFill>
                  <a:prstClr val="black"/>
                </a:solidFill>
                <a:latin typeface="Arial" panose="020B0604020202020204" pitchFamily="34" charset="0"/>
                <a:cs typeface="Arial" panose="020B0604020202020204" pitchFamily="34" charset="0"/>
              </a:rPr>
              <a:t>account. </a:t>
            </a:r>
          </a:p>
          <a:p>
            <a:pPr eaLnBrk="1" hangingPunct="1">
              <a:spcBef>
                <a:spcPts val="600"/>
              </a:spcBef>
              <a:buNone/>
            </a:pPr>
            <a:endParaRPr lang="en-US" altLang="en-US" sz="1800" dirty="0">
              <a:solidFill>
                <a:prstClr val="black"/>
              </a:solidFill>
              <a:latin typeface="Arial" panose="020B0604020202020204" pitchFamily="34" charset="0"/>
              <a:cs typeface="Arial" panose="020B0604020202020204" pitchFamily="34" charset="0"/>
            </a:endParaRPr>
          </a:p>
          <a:p>
            <a:pPr eaLnBrk="1" hangingPunct="1">
              <a:spcBef>
                <a:spcPts val="600"/>
              </a:spcBef>
              <a:buNone/>
            </a:pPr>
            <a:endParaRPr lang="en-US" altLang="en-US" sz="1800" dirty="0">
              <a:solidFill>
                <a:prstClr val="black"/>
              </a:solidFill>
              <a:latin typeface="Arial" panose="020B0604020202020204" pitchFamily="34" charset="0"/>
              <a:cs typeface="Arial" panose="020B0604020202020204" pitchFamily="34" charset="0"/>
            </a:endParaRPr>
          </a:p>
          <a:p>
            <a:pPr eaLnBrk="1" hangingPunct="1">
              <a:spcBef>
                <a:spcPts val="600"/>
              </a:spcBef>
              <a:buNone/>
            </a:pPr>
            <a:r>
              <a:rPr lang="en-US" altLang="en-US" sz="1800" dirty="0">
                <a:solidFill>
                  <a:prstClr val="black"/>
                </a:solidFill>
                <a:latin typeface="Arial" panose="020B0604020202020204" pitchFamily="34" charset="0"/>
                <a:cs typeface="Arial" panose="020B0604020202020204" pitchFamily="34" charset="0"/>
              </a:rPr>
              <a:t>      </a:t>
            </a:r>
          </a:p>
          <a:p>
            <a:pPr eaLnBrk="1" hangingPunct="1">
              <a:lnSpc>
                <a:spcPts val="2000"/>
              </a:lnSpc>
              <a:spcBef>
                <a:spcPts val="600"/>
              </a:spcBef>
              <a:buFont typeface="Arial" panose="020B0604020202020204" pitchFamily="34" charset="0"/>
              <a:buAutoNum type="arabicPeriod" startAt="2"/>
            </a:pPr>
            <a:r>
              <a:rPr lang="en-US" altLang="en-US" sz="1800" dirty="0">
                <a:solidFill>
                  <a:prstClr val="black"/>
                </a:solidFill>
                <a:latin typeface="Arial" panose="020B0604020202020204" pitchFamily="34" charset="0"/>
                <a:cs typeface="Arial" panose="020B0604020202020204" pitchFamily="34" charset="0"/>
              </a:rPr>
              <a:t>Click on the </a:t>
            </a:r>
            <a:r>
              <a:rPr lang="en-US" altLang="en-US" sz="1800" b="1" dirty="0">
                <a:solidFill>
                  <a:prstClr val="black"/>
                </a:solidFill>
                <a:latin typeface="Arial" panose="020B0604020202020204" pitchFamily="34" charset="0"/>
                <a:cs typeface="Arial" panose="020B0604020202020204" pitchFamily="34" charset="0"/>
              </a:rPr>
              <a:t>“</a:t>
            </a:r>
            <a:r>
              <a:rPr lang="en-US" altLang="en-US" sz="1800" b="1" dirty="0">
                <a:solidFill>
                  <a:srgbClr val="2F517F"/>
                </a:solidFill>
                <a:latin typeface="Arial" panose="020B0604020202020204" pitchFamily="34" charset="0"/>
                <a:cs typeface="Arial" panose="020B0604020202020204" pitchFamily="34" charset="0"/>
              </a:rPr>
              <a:t>Discussion Forum</a:t>
            </a:r>
            <a:r>
              <a:rPr lang="en-US" altLang="en-US" sz="1800" b="1" dirty="0">
                <a:solidFill>
                  <a:prstClr val="black"/>
                </a:solidFill>
                <a:latin typeface="Arial" panose="020B0604020202020204" pitchFamily="34" charset="0"/>
                <a:cs typeface="Arial" panose="020B0604020202020204" pitchFamily="34" charset="0"/>
              </a:rPr>
              <a:t>” </a:t>
            </a:r>
            <a:r>
              <a:rPr lang="en-US" altLang="en-US" sz="1800" dirty="0">
                <a:solidFill>
                  <a:prstClr val="black"/>
                </a:solidFill>
                <a:latin typeface="Arial" panose="020B0604020202020204" pitchFamily="34" charset="0"/>
                <a:cs typeface="Arial" panose="020B0604020202020204" pitchFamily="34" charset="0"/>
              </a:rPr>
              <a:t>button on the home page.</a:t>
            </a:r>
          </a:p>
          <a:p>
            <a:pPr eaLnBrk="1" hangingPunct="1">
              <a:lnSpc>
                <a:spcPts val="2000"/>
              </a:lnSpc>
              <a:spcBef>
                <a:spcPts val="600"/>
              </a:spcBef>
              <a:buFont typeface="Arial" panose="020B0604020202020204" pitchFamily="34" charset="0"/>
              <a:buAutoNum type="arabicPeriod" startAt="2"/>
            </a:pPr>
            <a:r>
              <a:rPr lang="en-US" altLang="en-US" sz="1800" dirty="0">
                <a:solidFill>
                  <a:prstClr val="black"/>
                </a:solidFill>
                <a:latin typeface="Arial" panose="020B0604020202020204" pitchFamily="34" charset="0"/>
                <a:cs typeface="Arial" panose="020B0604020202020204" pitchFamily="34" charset="0"/>
              </a:rPr>
              <a:t>Click on the </a:t>
            </a:r>
            <a:r>
              <a:rPr lang="en-US" altLang="en-US" sz="1800" b="1" dirty="0">
                <a:solidFill>
                  <a:prstClr val="black"/>
                </a:solidFill>
                <a:latin typeface="Arial" panose="020B0604020202020204" pitchFamily="34" charset="0"/>
                <a:cs typeface="Arial" panose="020B0604020202020204" pitchFamily="34" charset="0"/>
              </a:rPr>
              <a:t>“</a:t>
            </a:r>
            <a:r>
              <a:rPr lang="en-US" altLang="en-US" sz="1800" b="1" dirty="0">
                <a:solidFill>
                  <a:srgbClr val="2F517F"/>
                </a:solidFill>
                <a:latin typeface="Arial" panose="020B0604020202020204" pitchFamily="34" charset="0"/>
                <a:cs typeface="Arial" panose="020B0604020202020204" pitchFamily="34" charset="0"/>
              </a:rPr>
              <a:t>Live Online Q&amp;A for 7/23/19 Webinar</a:t>
            </a:r>
            <a:r>
              <a:rPr lang="en-US" altLang="en-US" sz="1800" b="1" dirty="0">
                <a:solidFill>
                  <a:prstClr val="black"/>
                </a:solidFill>
                <a:latin typeface="Arial" panose="020B0604020202020204" pitchFamily="34" charset="0"/>
                <a:cs typeface="Arial" panose="020B0604020202020204" pitchFamily="34" charset="0"/>
              </a:rPr>
              <a:t>” </a:t>
            </a:r>
            <a:r>
              <a:rPr lang="en-US" altLang="en-US" sz="1800" dirty="0">
                <a:solidFill>
                  <a:prstClr val="black"/>
                </a:solidFill>
                <a:latin typeface="Arial" panose="020B0604020202020204" pitchFamily="34" charset="0"/>
                <a:cs typeface="Arial" panose="020B0604020202020204" pitchFamily="34" charset="0"/>
              </a:rPr>
              <a:t>link. </a:t>
            </a:r>
          </a:p>
          <a:p>
            <a:pPr eaLnBrk="1" hangingPunct="1">
              <a:lnSpc>
                <a:spcPts val="2000"/>
              </a:lnSpc>
              <a:spcBef>
                <a:spcPts val="600"/>
              </a:spcBef>
              <a:buFont typeface="Arial" panose="020B0604020202020204" pitchFamily="34" charset="0"/>
              <a:buAutoNum type="arabicPeriod" startAt="2"/>
            </a:pPr>
            <a:r>
              <a:rPr lang="en-US" altLang="en-US" sz="1800" dirty="0">
                <a:solidFill>
                  <a:prstClr val="black"/>
                </a:solidFill>
                <a:latin typeface="Arial" panose="020B0604020202020204" pitchFamily="34" charset="0"/>
                <a:cs typeface="Arial" panose="020B0604020202020204" pitchFamily="34" charset="0"/>
              </a:rPr>
              <a:t>Click on the </a:t>
            </a:r>
            <a:r>
              <a:rPr lang="en-US" altLang="en-US" sz="1800" b="1" dirty="0">
                <a:solidFill>
                  <a:prstClr val="black"/>
                </a:solidFill>
                <a:latin typeface="Arial" panose="020B0604020202020204" pitchFamily="34" charset="0"/>
                <a:cs typeface="Arial" panose="020B0604020202020204" pitchFamily="34" charset="0"/>
              </a:rPr>
              <a:t>“</a:t>
            </a:r>
            <a:r>
              <a:rPr lang="en-US" altLang="en-US" sz="1800" b="1" dirty="0">
                <a:solidFill>
                  <a:srgbClr val="2F517F"/>
                </a:solidFill>
                <a:latin typeface="Arial" panose="020B0604020202020204" pitchFamily="34" charset="0"/>
                <a:cs typeface="Arial" panose="020B0604020202020204" pitchFamily="34" charset="0"/>
              </a:rPr>
              <a:t>Add New Forum Topic</a:t>
            </a:r>
            <a:r>
              <a:rPr lang="en-US" altLang="en-US" sz="1800" b="1" dirty="0">
                <a:solidFill>
                  <a:prstClr val="black"/>
                </a:solidFill>
                <a:latin typeface="Arial" panose="020B0604020202020204" pitchFamily="34" charset="0"/>
                <a:cs typeface="Arial" panose="020B0604020202020204" pitchFamily="34" charset="0"/>
              </a:rPr>
              <a:t>” </a:t>
            </a:r>
            <a:r>
              <a:rPr lang="en-US" altLang="en-US" sz="1800" dirty="0">
                <a:solidFill>
                  <a:prstClr val="black"/>
                </a:solidFill>
                <a:latin typeface="Arial" panose="020B0604020202020204" pitchFamily="34" charset="0"/>
                <a:cs typeface="Arial" panose="020B0604020202020204" pitchFamily="34" charset="0"/>
              </a:rPr>
              <a:t>link to post your question. </a:t>
            </a:r>
          </a:p>
          <a:p>
            <a:pPr eaLnBrk="1" hangingPunct="1">
              <a:lnSpc>
                <a:spcPts val="2000"/>
              </a:lnSpc>
              <a:spcBef>
                <a:spcPts val="600"/>
              </a:spcBef>
              <a:buFont typeface="Arial" panose="020B0604020202020204" pitchFamily="34" charset="0"/>
              <a:buAutoNum type="arabicPeriod" startAt="2"/>
            </a:pPr>
            <a:r>
              <a:rPr lang="en-US" altLang="en-US" sz="1800" dirty="0">
                <a:solidFill>
                  <a:prstClr val="black"/>
                </a:solidFill>
                <a:latin typeface="Arial" panose="020B0604020202020204" pitchFamily="34" charset="0"/>
                <a:cs typeface="Arial" panose="020B0604020202020204" pitchFamily="34" charset="0"/>
              </a:rPr>
              <a:t>Enter your question and click the </a:t>
            </a:r>
            <a:r>
              <a:rPr lang="en-US" altLang="en-US" sz="1800" b="1" dirty="0">
                <a:solidFill>
                  <a:prstClr val="black"/>
                </a:solidFill>
                <a:latin typeface="Arial" panose="020B0604020202020204" pitchFamily="34" charset="0"/>
                <a:cs typeface="Arial" panose="020B0604020202020204" pitchFamily="34" charset="0"/>
              </a:rPr>
              <a:t>“</a:t>
            </a:r>
            <a:r>
              <a:rPr lang="en-US" altLang="en-US" sz="1800" b="1" dirty="0">
                <a:solidFill>
                  <a:srgbClr val="2F517F"/>
                </a:solidFill>
                <a:latin typeface="Arial" panose="020B0604020202020204" pitchFamily="34" charset="0"/>
                <a:cs typeface="Arial" panose="020B0604020202020204" pitchFamily="34" charset="0"/>
              </a:rPr>
              <a:t>Save</a:t>
            </a:r>
            <a:r>
              <a:rPr lang="en-US" altLang="en-US" sz="1800" b="1" dirty="0">
                <a:solidFill>
                  <a:prstClr val="black"/>
                </a:solidFill>
                <a:latin typeface="Arial" panose="020B0604020202020204" pitchFamily="34" charset="0"/>
                <a:cs typeface="Arial" panose="020B0604020202020204" pitchFamily="34" charset="0"/>
              </a:rPr>
              <a:t>” </a:t>
            </a:r>
            <a:r>
              <a:rPr lang="en-US" altLang="en-US" sz="1800" dirty="0">
                <a:solidFill>
                  <a:prstClr val="black"/>
                </a:solidFill>
                <a:latin typeface="Arial" panose="020B0604020202020204" pitchFamily="34" charset="0"/>
                <a:cs typeface="Arial" panose="020B0604020202020204" pitchFamily="34" charset="0"/>
              </a:rPr>
              <a:t>button at the bottom of the page. </a:t>
            </a:r>
          </a:p>
        </p:txBody>
      </p:sp>
      <p:sp>
        <p:nvSpPr>
          <p:cNvPr id="10" name="Title 1"/>
          <p:cNvSpPr txBox="1">
            <a:spLocks/>
          </p:cNvSpPr>
          <p:nvPr/>
        </p:nvSpPr>
        <p:spPr>
          <a:xfrm>
            <a:off x="404814" y="0"/>
            <a:ext cx="8229600" cy="1219200"/>
          </a:xfrm>
          <a:prstGeom prst="rect">
            <a:avLst/>
          </a:prstGeom>
        </p:spPr>
        <p:txBody>
          <a:bodyPr anchor="ctr">
            <a:normAutofit fontScale="25000" lnSpcReduction="20000"/>
          </a:bodyPr>
          <a:lstStyle/>
          <a:p>
            <a:pPr algn="ctr">
              <a:lnSpc>
                <a:spcPct val="120000"/>
              </a:lnSpc>
              <a:defRPr/>
            </a:pPr>
            <a:r>
              <a:rPr lang="en-US" sz="8500" b="1" dirty="0">
                <a:solidFill>
                  <a:schemeClr val="bg1"/>
                </a:solidFill>
                <a:latin typeface="Arial" panose="020B0604020202020204" pitchFamily="34" charset="0"/>
                <a:cs typeface="Arial" panose="020B0604020202020204" pitchFamily="34" charset="0"/>
              </a:rPr>
              <a:t>Question &amp; Answer Session on </a:t>
            </a:r>
          </a:p>
          <a:p>
            <a:pPr algn="ctr">
              <a:lnSpc>
                <a:spcPct val="120000"/>
              </a:lnSpc>
              <a:defRPr/>
            </a:pPr>
            <a:r>
              <a:rPr lang="en-US" sz="8500" b="1" dirty="0">
                <a:solidFill>
                  <a:schemeClr val="bg1"/>
                </a:solidFill>
                <a:latin typeface="Arial" panose="020B0604020202020204" pitchFamily="34" charset="0"/>
                <a:cs typeface="Arial" panose="020B0604020202020204" pitchFamily="34" charset="0"/>
              </a:rPr>
              <a:t>AsthmaCommunityNetwork.org Discussion Forum </a:t>
            </a:r>
            <a:r>
              <a:rPr lang="en-US" sz="4400" dirty="0">
                <a:solidFill>
                  <a:schemeClr val="bg1"/>
                </a:solidFill>
                <a:latin typeface="Calibri"/>
              </a:rPr>
              <a:t> </a:t>
            </a:r>
            <a:br>
              <a:rPr lang="en-US" sz="4400" dirty="0">
                <a:solidFill>
                  <a:schemeClr val="bg1"/>
                </a:solidFill>
                <a:latin typeface="Calibri"/>
              </a:rPr>
            </a:br>
            <a:endParaRPr lang="en-US" sz="4400" dirty="0">
              <a:solidFill>
                <a:schemeClr val="bg1"/>
              </a:solidFill>
              <a:latin typeface="Calibri"/>
            </a:endParaRPr>
          </a:p>
        </p:txBody>
      </p:sp>
      <p:sp>
        <p:nvSpPr>
          <p:cNvPr id="11" name="TextBox 10"/>
          <p:cNvSpPr txBox="1">
            <a:spLocks noChangeArrowheads="1"/>
          </p:cNvSpPr>
          <p:nvPr/>
        </p:nvSpPr>
        <p:spPr bwMode="auto">
          <a:xfrm>
            <a:off x="571501" y="3536085"/>
            <a:ext cx="7896225" cy="831850"/>
          </a:xfrm>
          <a:prstGeom prst="rect">
            <a:avLst/>
          </a:prstGeom>
          <a:solidFill>
            <a:schemeClr val="bg1">
              <a:lumMod val="95000"/>
            </a:schemeClr>
          </a:solidFill>
          <a:ln w="15875">
            <a:solidFill>
              <a:srgbClr val="2F517F"/>
            </a:solidFill>
            <a:miter lim="800000"/>
            <a:headEnd/>
            <a:tailEnd/>
          </a:ln>
        </p:spPr>
        <p:txBody>
          <a:bodyPr>
            <a:spAutoFit/>
          </a:bodyPr>
          <a:lstStyle/>
          <a:p>
            <a:pPr>
              <a:defRPr/>
            </a:pPr>
            <a:r>
              <a:rPr lang="en-US" sz="1600" b="1" dirty="0">
                <a:solidFill>
                  <a:prstClr val="black"/>
                </a:solidFill>
                <a:latin typeface="Arial" panose="020B0604020202020204" pitchFamily="34" charset="0"/>
                <a:cs typeface="Arial" pitchFamily="34" charset="0"/>
              </a:rPr>
              <a:t>Not a member? </a:t>
            </a:r>
            <a:r>
              <a:rPr lang="en-US" sz="1600" dirty="0">
                <a:solidFill>
                  <a:prstClr val="black"/>
                </a:solidFill>
                <a:latin typeface="Arial" panose="020B0604020202020204" pitchFamily="34" charset="0"/>
                <a:cs typeface="Arial" pitchFamily="34" charset="0"/>
              </a:rPr>
              <a:t>Create an account at </a:t>
            </a:r>
            <a:r>
              <a:rPr lang="en-US" sz="1600" b="1" dirty="0">
                <a:solidFill>
                  <a:srgbClr val="2F517F"/>
                </a:solidFill>
                <a:latin typeface="Arial" panose="020B0604020202020204" pitchFamily="34" charset="0"/>
                <a:cs typeface="Arial" pitchFamily="34" charset="0"/>
              </a:rPr>
              <a:t>AsthmaCommunityNetwork.org</a:t>
            </a:r>
            <a:r>
              <a:rPr lang="en-US" sz="1600" dirty="0">
                <a:solidFill>
                  <a:srgbClr val="2F517F"/>
                </a:solidFill>
                <a:latin typeface="Arial" panose="020B0604020202020204" pitchFamily="34" charset="0"/>
                <a:cs typeface="Arial" pitchFamily="34" charset="0"/>
              </a:rPr>
              <a:t> </a:t>
            </a:r>
            <a:r>
              <a:rPr lang="en-US" sz="1600" dirty="0">
                <a:solidFill>
                  <a:prstClr val="black"/>
                </a:solidFill>
                <a:latin typeface="Arial" panose="020B0604020202020204" pitchFamily="34" charset="0"/>
                <a:cs typeface="Arial" pitchFamily="34" charset="0"/>
              </a:rPr>
              <a:t>by clicking the “</a:t>
            </a:r>
            <a:r>
              <a:rPr lang="en-US" sz="1600" b="1" dirty="0">
                <a:solidFill>
                  <a:srgbClr val="2F517F"/>
                </a:solidFill>
                <a:latin typeface="Arial" panose="020B0604020202020204" pitchFamily="34" charset="0"/>
                <a:cs typeface="Arial" pitchFamily="34" charset="0"/>
              </a:rPr>
              <a:t>Join Now</a:t>
            </a:r>
            <a:r>
              <a:rPr lang="en-US" sz="1600" dirty="0">
                <a:latin typeface="Arial" panose="020B0604020202020204" pitchFamily="34" charset="0"/>
                <a:cs typeface="Arial" pitchFamily="34" charset="0"/>
              </a:rPr>
              <a:t>”</a:t>
            </a:r>
            <a:r>
              <a:rPr lang="en-US" sz="1600" dirty="0">
                <a:solidFill>
                  <a:srgbClr val="2F517F"/>
                </a:solidFill>
                <a:latin typeface="Arial" panose="020B0604020202020204" pitchFamily="34" charset="0"/>
                <a:cs typeface="Arial" pitchFamily="34" charset="0"/>
              </a:rPr>
              <a:t> </a:t>
            </a:r>
            <a:r>
              <a:rPr lang="en-US" sz="1600" dirty="0">
                <a:solidFill>
                  <a:prstClr val="black"/>
                </a:solidFill>
                <a:latin typeface="Arial" panose="020B0604020202020204" pitchFamily="34" charset="0"/>
                <a:cs typeface="Arial" pitchFamily="34" charset="0"/>
              </a:rPr>
              <a:t>link at the left side of the page. Your account will be approved momentarily, and you can begin posting questions. </a:t>
            </a:r>
          </a:p>
        </p:txBody>
      </p:sp>
      <p:sp>
        <p:nvSpPr>
          <p:cNvPr id="2" name="Slide Number Placeholder 1">
            <a:extLst>
              <a:ext uri="{FF2B5EF4-FFF2-40B4-BE49-F238E27FC236}">
                <a16:creationId xmlns:a16="http://schemas.microsoft.com/office/drawing/2014/main" id="{D3C343D0-20B0-4AC4-B62F-B7146BB81E94}"/>
              </a:ext>
            </a:extLst>
          </p:cNvPr>
          <p:cNvSpPr>
            <a:spLocks noGrp="1"/>
          </p:cNvSpPr>
          <p:nvPr>
            <p:ph type="sldNum" sz="quarter" idx="12"/>
          </p:nvPr>
        </p:nvSpPr>
        <p:spPr/>
        <p:txBody>
          <a:bodyPr/>
          <a:lstStyle/>
          <a:p>
            <a:fld id="{BCAD788D-9986-4464-ACA9-9F8E4619CF8A}" type="slidenum">
              <a:rPr lang="en-US" smtClean="0"/>
              <a:t>3</a:t>
            </a:fld>
            <a:endParaRPr lang="en-US"/>
          </a:p>
        </p:txBody>
      </p:sp>
      <p:sp>
        <p:nvSpPr>
          <p:cNvPr id="7" name="TextBox 6">
            <a:extLst>
              <a:ext uri="{FF2B5EF4-FFF2-40B4-BE49-F238E27FC236}">
                <a16:creationId xmlns:a16="http://schemas.microsoft.com/office/drawing/2014/main" id="{FFBDD903-7807-4329-B665-27E306155C81}"/>
              </a:ext>
            </a:extLst>
          </p:cNvPr>
          <p:cNvSpPr txBox="1"/>
          <p:nvPr/>
        </p:nvSpPr>
        <p:spPr>
          <a:xfrm>
            <a:off x="40981" y="6538980"/>
            <a:ext cx="3269355" cy="276999"/>
          </a:xfrm>
          <a:prstGeom prst="rect">
            <a:avLst/>
          </a:prstGeom>
          <a:noFill/>
        </p:spPr>
        <p:txBody>
          <a:bodyPr wrap="square" rtlCol="0">
            <a:spAutoFit/>
          </a:bodyPr>
          <a:lstStyle/>
          <a:p>
            <a:r>
              <a:rPr lang="en-US" sz="1200" dirty="0">
                <a:solidFill>
                  <a:schemeClr val="bg1"/>
                </a:solidFill>
              </a:rPr>
              <a:t>Indoor Air Quality (IAQ)</a:t>
            </a:r>
          </a:p>
        </p:txBody>
      </p:sp>
    </p:spTree>
    <p:extLst>
      <p:ext uri="{BB962C8B-B14F-4D97-AF65-F5344CB8AC3E}">
        <p14:creationId xmlns:p14="http://schemas.microsoft.com/office/powerpoint/2010/main" val="2124704823"/>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82930" y="2203850"/>
            <a:ext cx="7978140" cy="3017520"/>
          </a:xfrm>
        </p:spPr>
        <p:txBody>
          <a:bodyPr>
            <a:noAutofit/>
          </a:bodyPr>
          <a:lstStyle/>
          <a:p>
            <a:pPr>
              <a:lnSpc>
                <a:spcPct val="100000"/>
              </a:lnSpc>
              <a:buFont typeface="Arial" panose="020B0604020202020204" pitchFamily="34" charset="0"/>
              <a:buChar char="•"/>
            </a:pPr>
            <a:r>
              <a:rPr lang="en-US" sz="2400" dirty="0">
                <a:solidFill>
                  <a:schemeClr val="tx2"/>
                </a:solidFill>
                <a:latin typeface="Calibri" panose="020F0502020204030204" pitchFamily="34" charset="0"/>
                <a:cs typeface="Calibri" panose="020F0502020204030204" pitchFamily="34" charset="0"/>
              </a:rPr>
              <a:t>Data infrastructure </a:t>
            </a:r>
          </a:p>
          <a:p>
            <a:pPr lvl="1">
              <a:lnSpc>
                <a:spcPct val="100000"/>
              </a:lnSpc>
              <a:buFont typeface="Arial" panose="020B0604020202020204" pitchFamily="34" charset="0"/>
              <a:buChar char="•"/>
            </a:pPr>
            <a:r>
              <a:rPr lang="en-US" sz="2400" dirty="0">
                <a:solidFill>
                  <a:schemeClr val="tx2"/>
                </a:solidFill>
                <a:latin typeface="Calibri" panose="020F0502020204030204" pitchFamily="34" charset="0"/>
                <a:cs typeface="Calibri" panose="020F0502020204030204" pitchFamily="34" charset="0"/>
              </a:rPr>
              <a:t>Improved mechanisms for tracking patients and outcomes.</a:t>
            </a:r>
          </a:p>
          <a:p>
            <a:pPr lvl="1">
              <a:lnSpc>
                <a:spcPct val="100000"/>
              </a:lnSpc>
              <a:buFont typeface="Arial" panose="020B0604020202020204" pitchFamily="34" charset="0"/>
              <a:buChar char="•"/>
            </a:pPr>
            <a:r>
              <a:rPr lang="en-US" sz="2400" dirty="0">
                <a:solidFill>
                  <a:schemeClr val="tx2"/>
                </a:solidFill>
                <a:latin typeface="Calibri" panose="020F0502020204030204" pitchFamily="34" charset="0"/>
                <a:cs typeface="Calibri" panose="020F0502020204030204" pitchFamily="34" charset="0"/>
              </a:rPr>
              <a:t>Improved communication across departments to increase referrals.</a:t>
            </a:r>
          </a:p>
          <a:p>
            <a:pPr>
              <a:lnSpc>
                <a:spcPct val="100000"/>
              </a:lnSpc>
              <a:buFont typeface="Arial" panose="020B0604020202020204" pitchFamily="34" charset="0"/>
              <a:buChar char="•"/>
            </a:pPr>
            <a:r>
              <a:rPr lang="en-US" sz="2400" dirty="0">
                <a:solidFill>
                  <a:schemeClr val="tx2"/>
                </a:solidFill>
                <a:latin typeface="Calibri" panose="020F0502020204030204" pitchFamily="34" charset="0"/>
                <a:cs typeface="Calibri" panose="020F0502020204030204" pitchFamily="34" charset="0"/>
              </a:rPr>
              <a:t>Policy challenges </a:t>
            </a:r>
          </a:p>
          <a:p>
            <a:pPr lvl="1">
              <a:lnSpc>
                <a:spcPct val="100000"/>
              </a:lnSpc>
              <a:buFont typeface="Arial" panose="020B0604020202020204" pitchFamily="34" charset="0"/>
              <a:buChar char="•"/>
            </a:pPr>
            <a:r>
              <a:rPr lang="en-US" sz="2400" dirty="0">
                <a:solidFill>
                  <a:schemeClr val="tx2"/>
                </a:solidFill>
                <a:latin typeface="Calibri" panose="020F0502020204030204" pitchFamily="34" charset="0"/>
                <a:cs typeface="Calibri" panose="020F0502020204030204" pitchFamily="34" charset="0"/>
              </a:rPr>
              <a:t>Demonstration of value requires robust e</a:t>
            </a: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valuation. </a:t>
            </a:r>
          </a:p>
          <a:p>
            <a:pPr lvl="1">
              <a:lnSpc>
                <a:spcPct val="100000"/>
              </a:lnSpc>
              <a:buFont typeface="Arial" panose="020B0604020202020204" pitchFamily="34" charset="0"/>
              <a:buChar char="•"/>
            </a:pP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Reimbursement of costs (via Medicaid) versus public health prevention (tribal costs).</a:t>
            </a:r>
          </a:p>
          <a:p>
            <a:pPr lvl="1">
              <a:lnSpc>
                <a:spcPct val="100000"/>
              </a:lnSpc>
              <a:buFont typeface="Arial" panose="020B0604020202020204" pitchFamily="34" charset="0"/>
              <a:buChar char="•"/>
            </a:pPr>
            <a:endParaRPr lang="en-US" sz="2400" dirty="0">
              <a:solidFill>
                <a:schemeClr val="tx2"/>
              </a:solidFill>
              <a:latin typeface="Calibri" panose="020F0502020204030204" pitchFamily="34" charset="0"/>
              <a:cs typeface="Calibri" panose="020F0502020204030204" pitchFamily="34" charset="0"/>
            </a:endParaRPr>
          </a:p>
          <a:p>
            <a:pPr lvl="1">
              <a:lnSpc>
                <a:spcPct val="100000"/>
              </a:lnSpc>
              <a:buFont typeface="Arial" panose="020B0604020202020204" pitchFamily="34" charset="0"/>
              <a:buChar char="•"/>
            </a:pPr>
            <a:endParaRPr lang="en-US" sz="2400" dirty="0">
              <a:solidFill>
                <a:schemeClr val="tx2"/>
              </a:solidFill>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5479DEFE-409B-4FF7-9958-158D84060DF9}"/>
              </a:ext>
            </a:extLst>
          </p:cNvPr>
          <p:cNvSpPr txBox="1">
            <a:spLocks/>
          </p:cNvSpPr>
          <p:nvPr/>
        </p:nvSpPr>
        <p:spPr bwMode="auto">
          <a:xfrm>
            <a:off x="172065" y="1237397"/>
            <a:ext cx="8799871" cy="934303"/>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lgn="l" rtl="0" eaLnBrk="1" fontAlgn="base" hangingPunct="1">
              <a:spcBef>
                <a:spcPct val="0"/>
              </a:spcBef>
              <a:spcAft>
                <a:spcPct val="0"/>
              </a:spcAft>
              <a:defRPr sz="4000" b="1" kern="1200">
                <a:solidFill>
                  <a:schemeClr val="bg1"/>
                </a:solidFill>
                <a:latin typeface="+mj-lt"/>
                <a:ea typeface="+mj-ea"/>
                <a:cs typeface="+mj-cs"/>
              </a:defRPr>
            </a:lvl1pPr>
            <a:lvl2pPr algn="l" rtl="0" eaLnBrk="1" fontAlgn="base" hangingPunct="1">
              <a:spcBef>
                <a:spcPct val="0"/>
              </a:spcBef>
              <a:spcAft>
                <a:spcPct val="0"/>
              </a:spcAft>
              <a:defRPr sz="4000" b="1">
                <a:solidFill>
                  <a:schemeClr val="bg1"/>
                </a:solidFill>
                <a:latin typeface="Calibri" pitchFamily="34" charset="0"/>
              </a:defRPr>
            </a:lvl2pPr>
            <a:lvl3pPr algn="l" rtl="0" eaLnBrk="1" fontAlgn="base" hangingPunct="1">
              <a:spcBef>
                <a:spcPct val="0"/>
              </a:spcBef>
              <a:spcAft>
                <a:spcPct val="0"/>
              </a:spcAft>
              <a:defRPr sz="4000" b="1">
                <a:solidFill>
                  <a:schemeClr val="bg1"/>
                </a:solidFill>
                <a:latin typeface="Calibri" pitchFamily="34" charset="0"/>
              </a:defRPr>
            </a:lvl3pPr>
            <a:lvl4pPr algn="l" rtl="0" eaLnBrk="1" fontAlgn="base" hangingPunct="1">
              <a:spcBef>
                <a:spcPct val="0"/>
              </a:spcBef>
              <a:spcAft>
                <a:spcPct val="0"/>
              </a:spcAft>
              <a:defRPr sz="4000" b="1">
                <a:solidFill>
                  <a:schemeClr val="bg1"/>
                </a:solidFill>
                <a:latin typeface="Calibri" pitchFamily="34" charset="0"/>
              </a:defRPr>
            </a:lvl4pPr>
            <a:lvl5pPr algn="l" rtl="0" eaLnBrk="1" fontAlgn="base" hangingPunct="1">
              <a:spcBef>
                <a:spcPct val="0"/>
              </a:spcBef>
              <a:spcAft>
                <a:spcPct val="0"/>
              </a:spcAft>
              <a:defRPr sz="4000" b="1">
                <a:solidFill>
                  <a:schemeClr val="bg1"/>
                </a:solidFill>
                <a:latin typeface="Calibri" pitchFamily="34" charset="0"/>
              </a:defRPr>
            </a:lvl5pPr>
            <a:lvl6pPr marL="457146" algn="l" rtl="0" eaLnBrk="1" fontAlgn="base" hangingPunct="1">
              <a:spcBef>
                <a:spcPct val="0"/>
              </a:spcBef>
              <a:spcAft>
                <a:spcPct val="0"/>
              </a:spcAft>
              <a:defRPr sz="4000" b="1">
                <a:solidFill>
                  <a:schemeClr val="bg1"/>
                </a:solidFill>
                <a:latin typeface="Calibri" pitchFamily="34" charset="0"/>
              </a:defRPr>
            </a:lvl6pPr>
            <a:lvl7pPr marL="914293" algn="l" rtl="0" eaLnBrk="1" fontAlgn="base" hangingPunct="1">
              <a:spcBef>
                <a:spcPct val="0"/>
              </a:spcBef>
              <a:spcAft>
                <a:spcPct val="0"/>
              </a:spcAft>
              <a:defRPr sz="4000" b="1">
                <a:solidFill>
                  <a:schemeClr val="bg1"/>
                </a:solidFill>
                <a:latin typeface="Calibri" pitchFamily="34" charset="0"/>
              </a:defRPr>
            </a:lvl7pPr>
            <a:lvl8pPr marL="1371440" algn="l" rtl="0" eaLnBrk="1" fontAlgn="base" hangingPunct="1">
              <a:spcBef>
                <a:spcPct val="0"/>
              </a:spcBef>
              <a:spcAft>
                <a:spcPct val="0"/>
              </a:spcAft>
              <a:defRPr sz="4000" b="1">
                <a:solidFill>
                  <a:schemeClr val="bg1"/>
                </a:solidFill>
                <a:latin typeface="Calibri" pitchFamily="34" charset="0"/>
              </a:defRPr>
            </a:lvl8pPr>
            <a:lvl9pPr marL="1828586" algn="l" rtl="0" eaLnBrk="1" fontAlgn="base" hangingPunct="1">
              <a:spcBef>
                <a:spcPct val="0"/>
              </a:spcBef>
              <a:spcAft>
                <a:spcPct val="0"/>
              </a:spcAft>
              <a:defRPr sz="4000" b="1">
                <a:solidFill>
                  <a:schemeClr val="bg1"/>
                </a:solidFill>
                <a:latin typeface="Calibri" pitchFamily="34" charset="0"/>
              </a:defRPr>
            </a:lvl9pPr>
          </a:lstStyle>
          <a:p>
            <a:pPr algn="ctr"/>
            <a:r>
              <a:rPr lang="en-US" sz="3600" dirty="0">
                <a:solidFill>
                  <a:schemeClr val="tx2"/>
                </a:solidFill>
                <a:latin typeface="Calibri" panose="020F0502020204030204" pitchFamily="34" charset="0"/>
                <a:cs typeface="Calibri" panose="020F0502020204030204" pitchFamily="34" charset="0"/>
              </a:rPr>
              <a:t>Components of a Successful In-Home Model</a:t>
            </a:r>
          </a:p>
        </p:txBody>
      </p:sp>
    </p:spTree>
    <p:extLst>
      <p:ext uri="{BB962C8B-B14F-4D97-AF65-F5344CB8AC3E}">
        <p14:creationId xmlns:p14="http://schemas.microsoft.com/office/powerpoint/2010/main" val="9787699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80644" y="2183275"/>
            <a:ext cx="7982712" cy="3017520"/>
          </a:xfrm>
        </p:spPr>
        <p:txBody>
          <a:bodyPr>
            <a:noAutofit/>
          </a:bodyPr>
          <a:lstStyle/>
          <a:p>
            <a:pPr>
              <a:lnSpc>
                <a:spcPct val="100000"/>
              </a:lnSpc>
              <a:buFont typeface="Arial" panose="020B0604020202020204" pitchFamily="34" charset="0"/>
              <a:buChar char="•"/>
            </a:pPr>
            <a:r>
              <a:rPr lang="en-US" sz="2400" dirty="0">
                <a:solidFill>
                  <a:schemeClr val="tx2"/>
                </a:solidFill>
                <a:latin typeface="Calibri" panose="020F0502020204030204" pitchFamily="34" charset="0"/>
                <a:cs typeface="Calibri" panose="020F0502020204030204" pitchFamily="34" charset="0"/>
              </a:rPr>
              <a:t>Key partners </a:t>
            </a:r>
          </a:p>
          <a:p>
            <a:pPr lvl="1">
              <a:lnSpc>
                <a:spcPct val="100000"/>
              </a:lnSpc>
              <a:buFont typeface="Arial" panose="020B0604020202020204" pitchFamily="34" charset="0"/>
              <a:buChar char="•"/>
            </a:pP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Tribal housing authority—plays a critical role in improving housing conditions to reduce asthma triggers.</a:t>
            </a:r>
          </a:p>
          <a:p>
            <a:pPr lvl="1">
              <a:lnSpc>
                <a:spcPct val="100000"/>
              </a:lnSpc>
              <a:buFont typeface="Arial" panose="020B0604020202020204" pitchFamily="34" charset="0"/>
              <a:buChar char="•"/>
            </a:pPr>
            <a:r>
              <a:rPr lang="en-US" sz="2400" dirty="0">
                <a:solidFill>
                  <a:schemeClr val="tx2"/>
                </a:solidFill>
                <a:latin typeface="Calibri" panose="020F0502020204030204" pitchFamily="34" charset="0"/>
                <a:cs typeface="Calibri" panose="020F0502020204030204" pitchFamily="34" charset="0"/>
              </a:rPr>
              <a:t>Deliver education in non-clinical settings. </a:t>
            </a:r>
          </a:p>
          <a:p>
            <a:pPr>
              <a:lnSpc>
                <a:spcPct val="100000"/>
              </a:lnSpc>
              <a:buFont typeface="Arial" panose="020B0604020202020204" pitchFamily="34" charset="0"/>
              <a:buChar char="•"/>
            </a:pPr>
            <a:r>
              <a:rPr lang="en-US" sz="2400" dirty="0">
                <a:solidFill>
                  <a:schemeClr val="tx2"/>
                </a:solidFill>
                <a:latin typeface="Calibri" panose="020F0502020204030204" pitchFamily="34" charset="0"/>
                <a:cs typeface="Calibri" panose="020F0502020204030204" pitchFamily="34" charset="0"/>
              </a:rPr>
              <a:t>Cultural components </a:t>
            </a:r>
          </a:p>
          <a:p>
            <a:pPr lvl="1">
              <a:lnSpc>
                <a:spcPct val="100000"/>
              </a:lnSpc>
              <a:buFont typeface="Arial" panose="020B0604020202020204" pitchFamily="34" charset="0"/>
              <a:buChar char="•"/>
            </a:pPr>
            <a:r>
              <a:rPr lang="en-US" sz="2400" dirty="0">
                <a:solidFill>
                  <a:schemeClr val="tx2"/>
                </a:solidFill>
                <a:latin typeface="Calibri" panose="020F0502020204030204" pitchFamily="34" charset="0"/>
                <a:cs typeface="Calibri" panose="020F0502020204030204" pitchFamily="34" charset="0"/>
              </a:rPr>
              <a:t>Identify American Indian/Alaska Native community members to deliver services whenever possible.</a:t>
            </a:r>
          </a:p>
          <a:p>
            <a:pPr lvl="1">
              <a:lnSpc>
                <a:spcPct val="100000"/>
              </a:lnSpc>
              <a:buFont typeface="Arial" panose="020B0604020202020204" pitchFamily="34" charset="0"/>
              <a:buChar char="•"/>
            </a:pP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Community health workers with a range of cultural competencies carry out the in-home visits.</a:t>
            </a:r>
            <a:endParaRPr lang="en-US" sz="2400" dirty="0">
              <a:solidFill>
                <a:schemeClr val="tx2"/>
              </a:solidFill>
              <a:latin typeface="Calibri" panose="020F0502020204030204" pitchFamily="34" charset="0"/>
              <a:cs typeface="Calibri" panose="020F0502020204030204" pitchFamily="34" charset="0"/>
            </a:endParaRPr>
          </a:p>
          <a:p>
            <a:pPr lvl="1">
              <a:lnSpc>
                <a:spcPct val="100000"/>
              </a:lnSpc>
              <a:buFont typeface="Arial" panose="020B0604020202020204" pitchFamily="34" charset="0"/>
              <a:buChar char="•"/>
            </a:pPr>
            <a:endParaRPr lang="en-US" sz="2400" dirty="0">
              <a:solidFill>
                <a:schemeClr val="tx2"/>
              </a:solidFill>
              <a:latin typeface="Calibri" panose="020F0502020204030204" pitchFamily="34" charset="0"/>
              <a:cs typeface="Calibri" panose="020F0502020204030204" pitchFamily="34" charset="0"/>
            </a:endParaRPr>
          </a:p>
          <a:p>
            <a:pPr marL="150876" lvl="1" indent="0">
              <a:buNone/>
            </a:pPr>
            <a:endParaRPr lang="en-US" sz="2400" dirty="0">
              <a:solidFill>
                <a:schemeClr val="tx2"/>
              </a:solidFill>
              <a:latin typeface="Calibri" panose="020F0502020204030204" pitchFamily="34" charset="0"/>
              <a:cs typeface="Calibri" panose="020F0502020204030204" pitchFamily="34" charset="0"/>
            </a:endParaRPr>
          </a:p>
          <a:p>
            <a:pPr lvl="1">
              <a:lnSpc>
                <a:spcPct val="100000"/>
              </a:lnSpc>
              <a:buFont typeface="Arial" panose="020B0604020202020204" pitchFamily="34" charset="0"/>
              <a:buChar char="•"/>
            </a:pPr>
            <a:endParaRPr lang="en-US" sz="2400" dirty="0">
              <a:solidFill>
                <a:schemeClr val="tx2"/>
              </a:solidFill>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26344A78-5BE8-4E30-ACC7-ABB68037B627}"/>
              </a:ext>
            </a:extLst>
          </p:cNvPr>
          <p:cNvSpPr txBox="1">
            <a:spLocks/>
          </p:cNvSpPr>
          <p:nvPr/>
        </p:nvSpPr>
        <p:spPr bwMode="auto">
          <a:xfrm>
            <a:off x="172065" y="1237397"/>
            <a:ext cx="8799871" cy="934303"/>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lgn="l" rtl="0" eaLnBrk="1" fontAlgn="base" hangingPunct="1">
              <a:spcBef>
                <a:spcPct val="0"/>
              </a:spcBef>
              <a:spcAft>
                <a:spcPct val="0"/>
              </a:spcAft>
              <a:defRPr sz="4000" b="1" kern="1200">
                <a:solidFill>
                  <a:schemeClr val="bg1"/>
                </a:solidFill>
                <a:latin typeface="+mj-lt"/>
                <a:ea typeface="+mj-ea"/>
                <a:cs typeface="+mj-cs"/>
              </a:defRPr>
            </a:lvl1pPr>
            <a:lvl2pPr algn="l" rtl="0" eaLnBrk="1" fontAlgn="base" hangingPunct="1">
              <a:spcBef>
                <a:spcPct val="0"/>
              </a:spcBef>
              <a:spcAft>
                <a:spcPct val="0"/>
              </a:spcAft>
              <a:defRPr sz="4000" b="1">
                <a:solidFill>
                  <a:schemeClr val="bg1"/>
                </a:solidFill>
                <a:latin typeface="Calibri" pitchFamily="34" charset="0"/>
              </a:defRPr>
            </a:lvl2pPr>
            <a:lvl3pPr algn="l" rtl="0" eaLnBrk="1" fontAlgn="base" hangingPunct="1">
              <a:spcBef>
                <a:spcPct val="0"/>
              </a:spcBef>
              <a:spcAft>
                <a:spcPct val="0"/>
              </a:spcAft>
              <a:defRPr sz="4000" b="1">
                <a:solidFill>
                  <a:schemeClr val="bg1"/>
                </a:solidFill>
                <a:latin typeface="Calibri" pitchFamily="34" charset="0"/>
              </a:defRPr>
            </a:lvl3pPr>
            <a:lvl4pPr algn="l" rtl="0" eaLnBrk="1" fontAlgn="base" hangingPunct="1">
              <a:spcBef>
                <a:spcPct val="0"/>
              </a:spcBef>
              <a:spcAft>
                <a:spcPct val="0"/>
              </a:spcAft>
              <a:defRPr sz="4000" b="1">
                <a:solidFill>
                  <a:schemeClr val="bg1"/>
                </a:solidFill>
                <a:latin typeface="Calibri" pitchFamily="34" charset="0"/>
              </a:defRPr>
            </a:lvl4pPr>
            <a:lvl5pPr algn="l" rtl="0" eaLnBrk="1" fontAlgn="base" hangingPunct="1">
              <a:spcBef>
                <a:spcPct val="0"/>
              </a:spcBef>
              <a:spcAft>
                <a:spcPct val="0"/>
              </a:spcAft>
              <a:defRPr sz="4000" b="1">
                <a:solidFill>
                  <a:schemeClr val="bg1"/>
                </a:solidFill>
                <a:latin typeface="Calibri" pitchFamily="34" charset="0"/>
              </a:defRPr>
            </a:lvl5pPr>
            <a:lvl6pPr marL="457146" algn="l" rtl="0" eaLnBrk="1" fontAlgn="base" hangingPunct="1">
              <a:spcBef>
                <a:spcPct val="0"/>
              </a:spcBef>
              <a:spcAft>
                <a:spcPct val="0"/>
              </a:spcAft>
              <a:defRPr sz="4000" b="1">
                <a:solidFill>
                  <a:schemeClr val="bg1"/>
                </a:solidFill>
                <a:latin typeface="Calibri" pitchFamily="34" charset="0"/>
              </a:defRPr>
            </a:lvl6pPr>
            <a:lvl7pPr marL="914293" algn="l" rtl="0" eaLnBrk="1" fontAlgn="base" hangingPunct="1">
              <a:spcBef>
                <a:spcPct val="0"/>
              </a:spcBef>
              <a:spcAft>
                <a:spcPct val="0"/>
              </a:spcAft>
              <a:defRPr sz="4000" b="1">
                <a:solidFill>
                  <a:schemeClr val="bg1"/>
                </a:solidFill>
                <a:latin typeface="Calibri" pitchFamily="34" charset="0"/>
              </a:defRPr>
            </a:lvl7pPr>
            <a:lvl8pPr marL="1371440" algn="l" rtl="0" eaLnBrk="1" fontAlgn="base" hangingPunct="1">
              <a:spcBef>
                <a:spcPct val="0"/>
              </a:spcBef>
              <a:spcAft>
                <a:spcPct val="0"/>
              </a:spcAft>
              <a:defRPr sz="4000" b="1">
                <a:solidFill>
                  <a:schemeClr val="bg1"/>
                </a:solidFill>
                <a:latin typeface="Calibri" pitchFamily="34" charset="0"/>
              </a:defRPr>
            </a:lvl8pPr>
            <a:lvl9pPr marL="1828586" algn="l" rtl="0" eaLnBrk="1" fontAlgn="base" hangingPunct="1">
              <a:spcBef>
                <a:spcPct val="0"/>
              </a:spcBef>
              <a:spcAft>
                <a:spcPct val="0"/>
              </a:spcAft>
              <a:defRPr sz="4000" b="1">
                <a:solidFill>
                  <a:schemeClr val="bg1"/>
                </a:solidFill>
                <a:latin typeface="Calibri" pitchFamily="34" charset="0"/>
              </a:defRPr>
            </a:lvl9pPr>
          </a:lstStyle>
          <a:p>
            <a:pPr algn="ctr"/>
            <a:r>
              <a:rPr lang="en-US" sz="3600" dirty="0">
                <a:solidFill>
                  <a:schemeClr val="tx2"/>
                </a:solidFill>
                <a:latin typeface="Calibri" panose="020F0502020204030204" pitchFamily="34" charset="0"/>
                <a:cs typeface="Calibri" panose="020F0502020204030204" pitchFamily="34" charset="0"/>
              </a:rPr>
              <a:t>Components of a Successful In-Home Model</a:t>
            </a:r>
          </a:p>
        </p:txBody>
      </p:sp>
    </p:spTree>
    <p:extLst>
      <p:ext uri="{BB962C8B-B14F-4D97-AF65-F5344CB8AC3E}">
        <p14:creationId xmlns:p14="http://schemas.microsoft.com/office/powerpoint/2010/main" val="8020641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10" y="2006600"/>
            <a:ext cx="8660836" cy="3428556"/>
          </a:xfrm>
        </p:spPr>
        <p:txBody>
          <a:bodyPr vert="horz" wrap="square" lIns="68580" tIns="34290" rIns="68580" bIns="34290" numCol="1" rtlCol="0" anchor="ctr" anchorCtr="0" compatLnSpc="1">
            <a:prstTxWarp prst="textNoShape">
              <a:avLst/>
            </a:prstTxWarp>
            <a:normAutofit/>
          </a:bodyPr>
          <a:lstStyle/>
          <a:p>
            <a:pPr algn="r"/>
            <a:r>
              <a:rPr lang="en-US" sz="4000" b="1" dirty="0">
                <a:solidFill>
                  <a:schemeClr val="tx2"/>
                </a:solidFill>
                <a:latin typeface="Calibri" panose="020F0502020204030204" pitchFamily="34" charset="0"/>
                <a:cs typeface="Calibri" panose="020F0502020204030204" pitchFamily="34" charset="0"/>
              </a:rPr>
              <a:t>Northwest Tribal Asthma Project Team: </a:t>
            </a:r>
            <a:br>
              <a:rPr lang="en-US" sz="4000" b="1" dirty="0">
                <a:solidFill>
                  <a:schemeClr val="tx2"/>
                </a:solidFill>
                <a:latin typeface="Calibri" panose="020F0502020204030204" pitchFamily="34" charset="0"/>
                <a:cs typeface="Calibri" panose="020F0502020204030204" pitchFamily="34" charset="0"/>
              </a:rPr>
            </a:br>
            <a:r>
              <a:rPr lang="en-US" sz="3800" b="1" dirty="0">
                <a:solidFill>
                  <a:schemeClr val="tx2"/>
                </a:solidFill>
                <a:latin typeface="Calibri" panose="020F0502020204030204" pitchFamily="34" charset="0"/>
                <a:cs typeface="Calibri" panose="020F0502020204030204" pitchFamily="34" charset="0"/>
              </a:rPr>
              <a:t>Plans for Moving Forward</a:t>
            </a:r>
          </a:p>
        </p:txBody>
      </p:sp>
      <p:sp>
        <p:nvSpPr>
          <p:cNvPr id="3" name="Text Placeholder 2"/>
          <p:cNvSpPr>
            <a:spLocks noGrp="1"/>
          </p:cNvSpPr>
          <p:nvPr>
            <p:ph type="body" idx="1"/>
          </p:nvPr>
        </p:nvSpPr>
        <p:spPr>
          <a:xfrm>
            <a:off x="781333" y="3429000"/>
            <a:ext cx="7991013" cy="3311388"/>
          </a:xfrm>
        </p:spPr>
        <p:txBody>
          <a:bodyPr vert="horz" wrap="square" lIns="68580" tIns="34290" rIns="68580" bIns="34290" numCol="1" rtlCol="0" anchor="ctr" anchorCtr="0" compatLnSpc="1">
            <a:prstTxWarp prst="textNoShape">
              <a:avLst/>
            </a:prstTxWarp>
            <a:normAutofit/>
          </a:bodyPr>
          <a:lstStyle/>
          <a:p>
            <a:pPr marL="342900" indent="-342900" algn="r">
              <a:buFont typeface="Wingdings" panose="05000000000000000000" pitchFamily="2" charset="2"/>
              <a:buChar char="q"/>
            </a:pPr>
            <a:r>
              <a:rPr lang="en-US" sz="2000" b="1" dirty="0">
                <a:latin typeface="Calibri" panose="020F0502020204030204" pitchFamily="34" charset="0"/>
                <a:cs typeface="Calibri" panose="020F0502020204030204" pitchFamily="34" charset="0"/>
              </a:rPr>
              <a:t>SUPPORT WORK ON THE GROUND</a:t>
            </a:r>
          </a:p>
          <a:p>
            <a:pPr marL="342900" indent="-342900" algn="r">
              <a:buFont typeface="Wingdings" panose="05000000000000000000" pitchFamily="2" charset="2"/>
              <a:buChar char="q"/>
            </a:pPr>
            <a:r>
              <a:rPr lang="en-US" sz="2000" b="1" dirty="0">
                <a:latin typeface="Calibri" panose="020F0502020204030204" pitchFamily="34" charset="0"/>
                <a:cs typeface="Calibri" panose="020F0502020204030204" pitchFamily="34" charset="0"/>
              </a:rPr>
              <a:t>LEVERAGE SYSTEMS CHANGE</a:t>
            </a:r>
          </a:p>
          <a:p>
            <a:pPr algn="r"/>
            <a:endParaRPr lang="en-US" sz="2000" b="1"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995AEA79-726A-426B-BF43-E16C41F63196}"/>
              </a:ext>
            </a:extLst>
          </p:cNvPr>
          <p:cNvSpPr/>
          <p:nvPr/>
        </p:nvSpPr>
        <p:spPr>
          <a:xfrm>
            <a:off x="0" y="6351639"/>
            <a:ext cx="9144000" cy="50636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47235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0100" y="1258123"/>
            <a:ext cx="7543800" cy="1088068"/>
          </a:xfrm>
        </p:spPr>
        <p:txBody>
          <a:bodyPr/>
          <a:lstStyle/>
          <a:p>
            <a:pPr algn="ctr"/>
            <a:r>
              <a:rPr lang="en-US" sz="4400" b="1" dirty="0">
                <a:solidFill>
                  <a:schemeClr val="tx2"/>
                </a:solidFill>
                <a:latin typeface="Calibri" panose="020F0502020204030204" pitchFamily="34" charset="0"/>
                <a:cs typeface="Calibri" panose="020F0502020204030204" pitchFamily="34" charset="0"/>
              </a:rPr>
              <a:t>Leverage Systems Change</a:t>
            </a:r>
          </a:p>
        </p:txBody>
      </p:sp>
      <p:sp>
        <p:nvSpPr>
          <p:cNvPr id="5" name="Content Placeholder 4"/>
          <p:cNvSpPr>
            <a:spLocks noGrp="1"/>
          </p:cNvSpPr>
          <p:nvPr>
            <p:ph idx="1"/>
          </p:nvPr>
        </p:nvSpPr>
        <p:spPr>
          <a:xfrm>
            <a:off x="685800" y="2403601"/>
            <a:ext cx="7772400" cy="3017520"/>
          </a:xfrm>
        </p:spPr>
        <p:txBody>
          <a:bodyPr>
            <a:noAutofit/>
          </a:bodyPr>
          <a:lstStyle/>
          <a:p>
            <a:pPr>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Continued leadership and technical support by the Northwest Tribal Asthma Project Team.</a:t>
            </a:r>
          </a:p>
          <a:p>
            <a:pPr>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Engage in educational and policy discussions with Washington state and others; provide technical assistance where appropriate.</a:t>
            </a:r>
          </a:p>
          <a:p>
            <a:pPr>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Maintain critical connections with tribal leadership groups; solicit input.</a:t>
            </a:r>
          </a:p>
          <a:p>
            <a:pPr>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Gather and share lessons learned.</a:t>
            </a:r>
          </a:p>
        </p:txBody>
      </p:sp>
    </p:spTree>
    <p:extLst>
      <p:ext uri="{BB962C8B-B14F-4D97-AF65-F5344CB8AC3E}">
        <p14:creationId xmlns:p14="http://schemas.microsoft.com/office/powerpoint/2010/main" val="13511320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474992"/>
            <a:ext cx="9144000" cy="744426"/>
          </a:xfrm>
        </p:spPr>
        <p:txBody>
          <a:bodyPr/>
          <a:lstStyle/>
          <a:p>
            <a:pPr algn="ctr"/>
            <a:r>
              <a:rPr lang="en-US" sz="4200" b="1" dirty="0">
                <a:solidFill>
                  <a:schemeClr val="tx2"/>
                </a:solidFill>
                <a:latin typeface="Calibri" panose="020F0502020204030204" pitchFamily="34" charset="0"/>
                <a:cs typeface="Calibri" panose="020F0502020204030204" pitchFamily="34" charset="0"/>
              </a:rPr>
              <a:t>Team Support of Tribal Programs/Pilots</a:t>
            </a:r>
          </a:p>
        </p:txBody>
      </p:sp>
      <p:sp>
        <p:nvSpPr>
          <p:cNvPr id="5" name="Content Placeholder 4"/>
          <p:cNvSpPr>
            <a:spLocks noGrp="1"/>
          </p:cNvSpPr>
          <p:nvPr>
            <p:ph idx="1"/>
          </p:nvPr>
        </p:nvSpPr>
        <p:spPr>
          <a:xfrm>
            <a:off x="685800" y="2455166"/>
            <a:ext cx="7772400" cy="3017520"/>
          </a:xfrm>
        </p:spPr>
        <p:txBody>
          <a:bodyPr>
            <a:noAutofit/>
          </a:bodyPr>
          <a:lstStyle/>
          <a:p>
            <a:pPr>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Provide technical assistance. </a:t>
            </a:r>
          </a:p>
          <a:p>
            <a:pPr>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Support pilot design, share evidence-based practices, and set up for evaluation.</a:t>
            </a:r>
          </a:p>
          <a:p>
            <a:pPr>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Track process and learnings; create replicable products/tools.</a:t>
            </a:r>
          </a:p>
          <a:p>
            <a:pPr>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Facilitate connections and sharing of results with decision makers and funders.</a:t>
            </a:r>
            <a:endParaRPr lang="en-US"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8802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3ED750A-7284-4BD8-BE04-53B5ECA88CF9}"/>
              </a:ext>
            </a:extLst>
          </p:cNvPr>
          <p:cNvSpPr>
            <a:spLocks noGrp="1"/>
          </p:cNvSpPr>
          <p:nvPr>
            <p:ph type="ctrTitle"/>
          </p:nvPr>
        </p:nvSpPr>
        <p:spPr>
          <a:xfrm>
            <a:off x="266700" y="4800600"/>
            <a:ext cx="8610600" cy="1428750"/>
          </a:xfrm>
        </p:spPr>
        <p:txBody>
          <a:bodyPr/>
          <a:lstStyle/>
          <a:p>
            <a:r>
              <a:rPr lang="en-US" b="1" dirty="0">
                <a:solidFill>
                  <a:schemeClr val="tx2"/>
                </a:solidFill>
                <a:latin typeface="Calibri" panose="020F0502020204030204" pitchFamily="34" charset="0"/>
                <a:cs typeface="Calibri" panose="020F0502020204030204" pitchFamily="34" charset="0"/>
              </a:rPr>
              <a:t>Northwest Tribal Asthma Project Team: </a:t>
            </a:r>
            <a:br>
              <a:rPr lang="en-US" b="1" dirty="0">
                <a:solidFill>
                  <a:schemeClr val="tx2"/>
                </a:solidFill>
                <a:latin typeface="Calibri" panose="020F0502020204030204" pitchFamily="34" charset="0"/>
                <a:cs typeface="Calibri" panose="020F0502020204030204" pitchFamily="34" charset="0"/>
              </a:rPr>
            </a:br>
            <a:r>
              <a:rPr lang="en-US" b="1" dirty="0">
                <a:solidFill>
                  <a:schemeClr val="tx2"/>
                </a:solidFill>
                <a:latin typeface="Calibri" panose="020F0502020204030204" pitchFamily="34" charset="0"/>
                <a:cs typeface="Calibri" panose="020F0502020204030204" pitchFamily="34" charset="0"/>
              </a:rPr>
              <a:t>Key Learnings</a:t>
            </a:r>
          </a:p>
        </p:txBody>
      </p:sp>
    </p:spTree>
    <p:extLst>
      <p:ext uri="{BB962C8B-B14F-4D97-AF65-F5344CB8AC3E}">
        <p14:creationId xmlns:p14="http://schemas.microsoft.com/office/powerpoint/2010/main" val="20100221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10" y="1090385"/>
            <a:ext cx="8954429" cy="971583"/>
          </a:xfrm>
        </p:spPr>
        <p:txBody>
          <a:bodyPr/>
          <a:lstStyle/>
          <a:p>
            <a:pPr algn="ctr"/>
            <a:r>
              <a:rPr lang="en-US" sz="4400" b="1" dirty="0">
                <a:solidFill>
                  <a:schemeClr val="tx2"/>
                </a:solidFill>
                <a:latin typeface="Calibri" panose="020F0502020204030204" pitchFamily="34" charset="0"/>
                <a:cs typeface="Calibri" panose="020F0502020204030204" pitchFamily="34" charset="0"/>
              </a:rPr>
              <a:t>Key Learnings</a:t>
            </a:r>
          </a:p>
        </p:txBody>
      </p:sp>
      <p:sp>
        <p:nvSpPr>
          <p:cNvPr id="3" name="Content Placeholder 2"/>
          <p:cNvSpPr>
            <a:spLocks noGrp="1"/>
          </p:cNvSpPr>
          <p:nvPr>
            <p:ph sz="quarter" idx="1"/>
          </p:nvPr>
        </p:nvSpPr>
        <p:spPr>
          <a:xfrm>
            <a:off x="412955" y="2090675"/>
            <a:ext cx="8372230" cy="3017520"/>
          </a:xfrm>
        </p:spPr>
        <p:txBody>
          <a:bodyPr>
            <a:noAutofit/>
          </a:bodyPr>
          <a:lstStyle/>
          <a:p>
            <a:pPr>
              <a:lnSpc>
                <a:spcPct val="100000"/>
              </a:lnSpc>
              <a:buFont typeface="Arial" panose="020B0604020202020204" pitchFamily="34" charset="0"/>
              <a:buChar char="•"/>
            </a:pPr>
            <a:r>
              <a:rPr lang="en-US" sz="2500" dirty="0">
                <a:solidFill>
                  <a:schemeClr val="tx2"/>
                </a:solidFill>
                <a:latin typeface="Calibri" panose="020F0502020204030204" pitchFamily="34" charset="0"/>
                <a:cs typeface="Calibri" panose="020F0502020204030204" pitchFamily="34" charset="0"/>
              </a:rPr>
              <a:t>Understand the Medicaid structure and opportunities in each state.</a:t>
            </a:r>
          </a:p>
          <a:p>
            <a:pPr>
              <a:buFont typeface="Arial" panose="020B0604020202020204" pitchFamily="34" charset="0"/>
              <a:buChar char="•"/>
            </a:pPr>
            <a:r>
              <a:rPr lang="en-US" sz="2500" dirty="0">
                <a:solidFill>
                  <a:schemeClr val="tx2"/>
                </a:solidFill>
                <a:latin typeface="Calibri" panose="020F0502020204030204" pitchFamily="34" charset="0"/>
                <a:cs typeface="Calibri" panose="020F0502020204030204" pitchFamily="34" charset="0"/>
              </a:rPr>
              <a:t>Understand the landscape of existing in-home asthma care services.</a:t>
            </a:r>
          </a:p>
          <a:p>
            <a:pPr>
              <a:buFont typeface="Arial" panose="020B0604020202020204" pitchFamily="34" charset="0"/>
              <a:buChar char="•"/>
            </a:pPr>
            <a:r>
              <a:rPr lang="en-US" sz="2500" dirty="0">
                <a:solidFill>
                  <a:schemeClr val="tx2"/>
                </a:solidFill>
                <a:latin typeface="Calibri" panose="020F0502020204030204" pitchFamily="34" charset="0"/>
                <a:cs typeface="Calibri" panose="020F0502020204030204" pitchFamily="34" charset="0"/>
              </a:rPr>
              <a:t>Critical to convene key stakeholders and identify a focus.</a:t>
            </a:r>
          </a:p>
          <a:p>
            <a:pPr>
              <a:buFont typeface="Arial" panose="020B0604020202020204" pitchFamily="34" charset="0"/>
              <a:buChar char="•"/>
            </a:pPr>
            <a:r>
              <a:rPr lang="en-US" sz="2500" dirty="0">
                <a:solidFill>
                  <a:schemeClr val="tx2"/>
                </a:solidFill>
                <a:latin typeface="Calibri" panose="020F0502020204030204" pitchFamily="34" charset="0"/>
                <a:cs typeface="Calibri" panose="020F0502020204030204" pitchFamily="34" charset="0"/>
              </a:rPr>
              <a:t>A demonstration project is needed for—</a:t>
            </a:r>
          </a:p>
          <a:p>
            <a:pPr lvl="1">
              <a:buFont typeface="Arial" panose="020B0604020202020204" pitchFamily="34" charset="0"/>
              <a:buChar char="•"/>
            </a:pPr>
            <a:r>
              <a:rPr lang="en-US" sz="2300" dirty="0">
                <a:solidFill>
                  <a:schemeClr val="tx2"/>
                </a:solidFill>
                <a:latin typeface="Calibri" panose="020F0502020204030204" pitchFamily="34" charset="0"/>
                <a:cs typeface="Calibri" panose="020F0502020204030204" pitchFamily="34" charset="0"/>
              </a:rPr>
              <a:t>Developing and piloting necessary infrastructure and building capacity.</a:t>
            </a:r>
          </a:p>
          <a:p>
            <a:pPr lvl="1">
              <a:buFont typeface="Arial" panose="020B0604020202020204" pitchFamily="34" charset="0"/>
              <a:buChar char="•"/>
            </a:pPr>
            <a:r>
              <a:rPr lang="en-US" sz="2300" dirty="0">
                <a:solidFill>
                  <a:schemeClr val="tx2"/>
                </a:solidFill>
                <a:latin typeface="Calibri" panose="020F0502020204030204" pitchFamily="34" charset="0"/>
                <a:cs typeface="Calibri" panose="020F0502020204030204" pitchFamily="34" charset="0"/>
              </a:rPr>
              <a:t>Evaluating health and economic outcomes of the work to provide data needed by state Medicaid programs. </a:t>
            </a:r>
          </a:p>
        </p:txBody>
      </p:sp>
    </p:spTree>
    <p:extLst>
      <p:ext uri="{BB962C8B-B14F-4D97-AF65-F5344CB8AC3E}">
        <p14:creationId xmlns:p14="http://schemas.microsoft.com/office/powerpoint/2010/main" val="473433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994" y="1101814"/>
            <a:ext cx="8264012" cy="914638"/>
          </a:xfrm>
        </p:spPr>
        <p:txBody>
          <a:bodyPr/>
          <a:lstStyle/>
          <a:p>
            <a:pPr algn="ctr"/>
            <a:r>
              <a:rPr lang="en-US" sz="4400" b="1" dirty="0">
                <a:solidFill>
                  <a:schemeClr val="tx2"/>
                </a:solidFill>
                <a:latin typeface="Calibri" panose="020F0502020204030204" pitchFamily="34" charset="0"/>
                <a:cs typeface="Calibri" panose="020F0502020204030204" pitchFamily="34" charset="0"/>
              </a:rPr>
              <a:t>Keys to Successful Collaboration</a:t>
            </a:r>
          </a:p>
        </p:txBody>
      </p:sp>
      <p:sp>
        <p:nvSpPr>
          <p:cNvPr id="3" name="Content Placeholder 2"/>
          <p:cNvSpPr>
            <a:spLocks noGrp="1"/>
          </p:cNvSpPr>
          <p:nvPr>
            <p:ph sz="quarter" idx="1"/>
          </p:nvPr>
        </p:nvSpPr>
        <p:spPr>
          <a:xfrm>
            <a:off x="428842" y="2083358"/>
            <a:ext cx="8275163" cy="4109521"/>
          </a:xfrm>
        </p:spPr>
        <p:txBody>
          <a:bodyPr>
            <a:normAutofit/>
          </a:bodyPr>
          <a:lstStyle/>
          <a:p>
            <a:pPr lvl="0"/>
            <a:r>
              <a:rPr lang="en-US" sz="2500" dirty="0">
                <a:solidFill>
                  <a:schemeClr val="tx2"/>
                </a:solidFill>
                <a:latin typeface="Calibri" panose="020F0502020204030204" pitchFamily="34" charset="0"/>
                <a:cs typeface="Calibri" panose="020F0502020204030204" pitchFamily="34" charset="0"/>
              </a:rPr>
              <a:t>A committed group of stakeholders representing health, housing and environment.</a:t>
            </a:r>
          </a:p>
          <a:p>
            <a:pPr lvl="1"/>
            <a:r>
              <a:rPr lang="en-US" sz="2500" dirty="0">
                <a:solidFill>
                  <a:schemeClr val="tx2"/>
                </a:solidFill>
                <a:latin typeface="Calibri" panose="020F0502020204030204" pitchFamily="34" charset="0"/>
                <a:cs typeface="Calibri" panose="020F0502020204030204" pitchFamily="34" charset="0"/>
              </a:rPr>
              <a:t>Rich mix of expertise and roles </a:t>
            </a:r>
          </a:p>
          <a:p>
            <a:pPr lvl="1"/>
            <a:r>
              <a:rPr lang="en-US" sz="2500" dirty="0">
                <a:solidFill>
                  <a:schemeClr val="tx2"/>
                </a:solidFill>
                <a:latin typeface="Calibri" panose="020F0502020204030204" pitchFamily="34" charset="0"/>
                <a:cs typeface="Calibri" panose="020F0502020204030204" pitchFamily="34" charset="0"/>
              </a:rPr>
              <a:t>Existing partnerships and momentum </a:t>
            </a:r>
          </a:p>
          <a:p>
            <a:r>
              <a:rPr lang="en-US" sz="2500" dirty="0">
                <a:solidFill>
                  <a:schemeClr val="tx2"/>
                </a:solidFill>
                <a:latin typeface="Calibri" panose="020F0502020204030204" pitchFamily="34" charset="0"/>
                <a:cs typeface="Calibri" panose="020F0502020204030204" pitchFamily="34" charset="0"/>
              </a:rPr>
              <a:t>Active tribal and urban Native participation and input. </a:t>
            </a:r>
          </a:p>
          <a:p>
            <a:r>
              <a:rPr lang="en-US" sz="2500" dirty="0">
                <a:solidFill>
                  <a:schemeClr val="tx2"/>
                </a:solidFill>
                <a:latin typeface="Calibri" panose="020F0502020204030204" pitchFamily="34" charset="0"/>
                <a:cs typeface="Calibri" panose="020F0502020204030204" pitchFamily="34" charset="0"/>
              </a:rPr>
              <a:t>A clear vision aimed at improving health and housing conditions for a specific population. </a:t>
            </a:r>
          </a:p>
          <a:p>
            <a:r>
              <a:rPr lang="en-US" sz="2500" dirty="0">
                <a:solidFill>
                  <a:schemeClr val="tx2"/>
                </a:solidFill>
                <a:latin typeface="Calibri" panose="020F0502020204030204" pitchFamily="34" charset="0"/>
                <a:cs typeface="Calibri" panose="020F0502020204030204" pitchFamily="34" charset="0"/>
              </a:rPr>
              <a:t>Being grounded in a Bold Goal and focused on action.</a:t>
            </a:r>
          </a:p>
          <a:p>
            <a:r>
              <a:rPr lang="en-US" sz="2500" dirty="0">
                <a:solidFill>
                  <a:schemeClr val="tx2"/>
                </a:solidFill>
                <a:latin typeface="Calibri" panose="020F0502020204030204" pitchFamily="34" charset="0"/>
                <a:cs typeface="Calibri" panose="020F0502020204030204" pitchFamily="34" charset="0"/>
              </a:rPr>
              <a:t>A culture of moving forward without all the answers.</a:t>
            </a:r>
          </a:p>
        </p:txBody>
      </p:sp>
    </p:spTree>
    <p:extLst>
      <p:ext uri="{BB962C8B-B14F-4D97-AF65-F5344CB8AC3E}">
        <p14:creationId xmlns:p14="http://schemas.microsoft.com/office/powerpoint/2010/main" val="1681806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62BE6-8383-2F42-A8DC-0FB6026F203C}"/>
              </a:ext>
            </a:extLst>
          </p:cNvPr>
          <p:cNvSpPr>
            <a:spLocks noGrp="1"/>
          </p:cNvSpPr>
          <p:nvPr>
            <p:ph type="ctrTitle"/>
          </p:nvPr>
        </p:nvSpPr>
        <p:spPr>
          <a:xfrm>
            <a:off x="685800" y="2084125"/>
            <a:ext cx="7772400" cy="1470025"/>
          </a:xfrm>
        </p:spPr>
        <p:txBody>
          <a:bodyPr vert="horz" wrap="square" lIns="68580" tIns="34290" rIns="68580" bIns="34290" numCol="1" rtlCol="0" anchor="b" anchorCtr="0" compatLnSpc="1">
            <a:prstTxWarp prst="textNoShape">
              <a:avLst/>
            </a:prstTxWarp>
            <a:noAutofit/>
          </a:bodyPr>
          <a:lstStyle/>
          <a:p>
            <a:r>
              <a:rPr lang="en-US" sz="3400" b="1" spc="-38" dirty="0">
                <a:solidFill>
                  <a:schemeClr val="tx2"/>
                </a:solidFill>
                <a:latin typeface="Calibri" panose="020F0502020204030204" pitchFamily="34" charset="0"/>
                <a:cs typeface="Calibri" panose="020F0502020204030204" pitchFamily="34" charset="0"/>
              </a:rPr>
              <a:t>t̕igʷicid.  </a:t>
            </a:r>
            <a:br>
              <a:rPr lang="en-US" sz="3400" b="1" spc="-38" dirty="0">
                <a:solidFill>
                  <a:schemeClr val="tx2"/>
                </a:solidFill>
                <a:latin typeface="Calibri" panose="020F0502020204030204" pitchFamily="34" charset="0"/>
                <a:cs typeface="Calibri" panose="020F0502020204030204" pitchFamily="34" charset="0"/>
              </a:rPr>
            </a:br>
            <a:r>
              <a:rPr lang="en-US" sz="3400" b="1" spc="-38" dirty="0">
                <a:solidFill>
                  <a:schemeClr val="tx2"/>
                </a:solidFill>
                <a:latin typeface="Calibri" panose="020F0502020204030204" pitchFamily="34" charset="0"/>
                <a:cs typeface="Calibri" panose="020F0502020204030204" pitchFamily="34" charset="0"/>
              </a:rPr>
              <a:t>Thank You.</a:t>
            </a:r>
          </a:p>
        </p:txBody>
      </p:sp>
      <p:sp>
        <p:nvSpPr>
          <p:cNvPr id="4" name="Text Placeholder 3">
            <a:extLst>
              <a:ext uri="{FF2B5EF4-FFF2-40B4-BE49-F238E27FC236}">
                <a16:creationId xmlns:a16="http://schemas.microsoft.com/office/drawing/2014/main" id="{6B3AF8A3-26BB-7B4B-8D66-D37E05388980}"/>
              </a:ext>
            </a:extLst>
          </p:cNvPr>
          <p:cNvSpPr>
            <a:spLocks noGrp="1"/>
          </p:cNvSpPr>
          <p:nvPr>
            <p:ph type="subTitle" idx="1"/>
          </p:nvPr>
        </p:nvSpPr>
        <p:spPr>
          <a:xfrm>
            <a:off x="5596904" y="2528962"/>
            <a:ext cx="3328219" cy="3795248"/>
          </a:xfrm>
        </p:spPr>
        <p:txBody>
          <a:bodyPr vert="horz" wrap="square" lIns="0" tIns="34290" rIns="0" bIns="34290" numCol="1" rtlCol="0" anchor="t" anchorCtr="0" compatLnSpc="1">
            <a:prstTxWarp prst="textNoShape">
              <a:avLst/>
            </a:prstTxWarp>
            <a:noAutofit/>
          </a:bodyPr>
          <a:lstStyle/>
          <a:p>
            <a:pPr algn="l"/>
            <a:r>
              <a:rPr lang="en-US" sz="1700" b="1" dirty="0">
                <a:solidFill>
                  <a:schemeClr val="tx2"/>
                </a:solidFill>
                <a:latin typeface="Calibri" panose="020F0502020204030204" pitchFamily="34" charset="0"/>
                <a:cs typeface="Calibri" panose="020F0502020204030204" pitchFamily="34" charset="0"/>
              </a:rPr>
              <a:t>Erin McTigue, </a:t>
            </a:r>
            <a:r>
              <a:rPr lang="en-US" sz="1700" dirty="0">
                <a:solidFill>
                  <a:schemeClr val="tx2"/>
                </a:solidFill>
                <a:latin typeface="Calibri" panose="020F0502020204030204" pitchFamily="34" charset="0"/>
                <a:cs typeface="Calibri" panose="020F0502020204030204" pitchFamily="34" charset="0"/>
              </a:rPr>
              <a:t>EPA Region 10 Tribal Indoor Air Program </a:t>
            </a:r>
            <a:r>
              <a:rPr lang="en-US" sz="1700" dirty="0">
                <a:solidFill>
                  <a:schemeClr val="tx2"/>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mctigue.erin@epa.gov</a:t>
            </a:r>
            <a:r>
              <a:rPr lang="en-US" sz="1700" dirty="0">
                <a:solidFill>
                  <a:schemeClr val="tx2"/>
                </a:solidFill>
                <a:latin typeface="Calibri" panose="020F0502020204030204" pitchFamily="34" charset="0"/>
                <a:cs typeface="Calibri" panose="020F0502020204030204" pitchFamily="34" charset="0"/>
              </a:rPr>
              <a:t>  </a:t>
            </a:r>
          </a:p>
          <a:p>
            <a:pPr algn="l"/>
            <a:endParaRPr lang="en-US" sz="1700" b="1" dirty="0">
              <a:solidFill>
                <a:schemeClr val="tx2"/>
              </a:solidFill>
              <a:latin typeface="Calibri" panose="020F0502020204030204" pitchFamily="34" charset="0"/>
              <a:cs typeface="Calibri" panose="020F0502020204030204" pitchFamily="34" charset="0"/>
            </a:endParaRPr>
          </a:p>
          <a:p>
            <a:pPr algn="l"/>
            <a:r>
              <a:rPr lang="en-US" sz="1700" b="1" dirty="0">
                <a:solidFill>
                  <a:schemeClr val="tx2"/>
                </a:solidFill>
                <a:latin typeface="Calibri" panose="020F0502020204030204" pitchFamily="34" charset="0"/>
                <a:cs typeface="Calibri" panose="020F0502020204030204" pitchFamily="34" charset="0"/>
              </a:rPr>
              <a:t>Shawn Blackshear, </a:t>
            </a:r>
            <a:r>
              <a:rPr lang="en-US" sz="1700" dirty="0">
                <a:solidFill>
                  <a:schemeClr val="tx2"/>
                </a:solidFill>
                <a:latin typeface="Calibri" panose="020F0502020204030204" pitchFamily="34" charset="0"/>
                <a:cs typeface="Calibri" panose="020F0502020204030204" pitchFamily="34" charset="0"/>
              </a:rPr>
              <a:t>Indian Health Service</a:t>
            </a:r>
            <a:br>
              <a:rPr lang="en-US" sz="1700" dirty="0">
                <a:solidFill>
                  <a:schemeClr val="tx2"/>
                </a:solidFill>
                <a:latin typeface="Calibri" panose="020F0502020204030204" pitchFamily="34" charset="0"/>
                <a:cs typeface="Calibri" panose="020F0502020204030204" pitchFamily="34" charset="0"/>
              </a:rPr>
            </a:br>
            <a:r>
              <a:rPr lang="en-US" sz="1700" u="sng" dirty="0">
                <a:solidFill>
                  <a:schemeClr val="tx2"/>
                </a:solidFill>
                <a:latin typeface="Calibri" panose="020F0502020204030204" pitchFamily="34" charset="0"/>
                <a:cs typeface="Calibri" panose="020F0502020204030204" pitchFamily="34" charset="0"/>
              </a:rPr>
              <a:t>s</a:t>
            </a:r>
            <a:r>
              <a:rPr lang="en-US" sz="1700" dirty="0">
                <a:solidFill>
                  <a:schemeClr val="tx2"/>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hawn.blackshear@ihs.gov</a:t>
            </a:r>
            <a:r>
              <a:rPr lang="en-US" sz="1700" dirty="0">
                <a:solidFill>
                  <a:schemeClr val="tx2"/>
                </a:solidFill>
                <a:latin typeface="Calibri" panose="020F0502020204030204" pitchFamily="34" charset="0"/>
                <a:cs typeface="Calibri" panose="020F0502020204030204" pitchFamily="34" charset="0"/>
              </a:rPr>
              <a:t> </a:t>
            </a:r>
          </a:p>
          <a:p>
            <a:pPr algn="l"/>
            <a:endParaRPr lang="en-US" sz="1700" b="1" dirty="0">
              <a:solidFill>
                <a:schemeClr val="tx2"/>
              </a:solidFill>
              <a:latin typeface="Calibri" panose="020F0502020204030204" pitchFamily="34" charset="0"/>
              <a:cs typeface="Calibri" panose="020F0502020204030204" pitchFamily="34" charset="0"/>
            </a:endParaRPr>
          </a:p>
          <a:p>
            <a:pPr algn="l"/>
            <a:r>
              <a:rPr lang="en-US" sz="1700" b="1" dirty="0">
                <a:solidFill>
                  <a:schemeClr val="tx2"/>
                </a:solidFill>
                <a:latin typeface="Calibri" panose="020F0502020204030204" pitchFamily="34" charset="0"/>
                <a:cs typeface="Calibri" panose="020F0502020204030204" pitchFamily="34" charset="0"/>
              </a:rPr>
              <a:t>Matt Hayashi, </a:t>
            </a:r>
            <a:r>
              <a:rPr lang="en-US" sz="1700" dirty="0">
                <a:solidFill>
                  <a:schemeClr val="tx2"/>
                </a:solidFill>
                <a:latin typeface="Calibri" panose="020F0502020204030204" pitchFamily="34" charset="0"/>
                <a:cs typeface="Calibri" panose="020F0502020204030204" pitchFamily="34" charset="0"/>
              </a:rPr>
              <a:t>Headwater People</a:t>
            </a:r>
            <a:br>
              <a:rPr lang="en-US" sz="1700" dirty="0">
                <a:solidFill>
                  <a:schemeClr val="tx2"/>
                </a:solidFill>
                <a:latin typeface="Calibri" panose="020F0502020204030204" pitchFamily="34" charset="0"/>
                <a:cs typeface="Calibri" panose="020F0502020204030204" pitchFamily="34" charset="0"/>
              </a:rPr>
            </a:br>
            <a:r>
              <a:rPr lang="en-US" sz="1700" dirty="0">
                <a:solidFill>
                  <a:schemeClr val="tx2"/>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matt@</a:t>
            </a:r>
            <a:r>
              <a:rPr lang="en-US" sz="1700" u="sng" dirty="0">
                <a:solidFill>
                  <a:schemeClr val="tx2"/>
                </a:solidFill>
                <a:latin typeface="Calibri" panose="020F0502020204030204" pitchFamily="34" charset="0"/>
                <a:cs typeface="Calibri" panose="020F0502020204030204" pitchFamily="34" charset="0"/>
              </a:rPr>
              <a:t>h</a:t>
            </a:r>
            <a:r>
              <a:rPr lang="en-US" sz="1700" dirty="0">
                <a:solidFill>
                  <a:schemeClr val="tx2"/>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eadwaterpeople.com</a:t>
            </a:r>
            <a:r>
              <a:rPr lang="en-US" sz="1700" dirty="0">
                <a:solidFill>
                  <a:schemeClr val="tx2"/>
                </a:solidFill>
                <a:latin typeface="Calibri" panose="020F0502020204030204" pitchFamily="34" charset="0"/>
                <a:cs typeface="Calibri" panose="020F0502020204030204" pitchFamily="34" charset="0"/>
              </a:rPr>
              <a:t> </a:t>
            </a:r>
          </a:p>
          <a:p>
            <a:pPr algn="l"/>
            <a:endParaRPr lang="en-US" sz="1700" b="1" dirty="0">
              <a:solidFill>
                <a:schemeClr val="tx2"/>
              </a:solidFill>
              <a:latin typeface="Calibri" panose="020F0502020204030204" pitchFamily="34" charset="0"/>
              <a:cs typeface="Calibri" panose="020F0502020204030204" pitchFamily="34" charset="0"/>
            </a:endParaRPr>
          </a:p>
          <a:p>
            <a:pPr algn="l"/>
            <a:r>
              <a:rPr lang="en-US" sz="1700" b="1" dirty="0">
                <a:solidFill>
                  <a:schemeClr val="tx2"/>
                </a:solidFill>
                <a:latin typeface="Calibri" panose="020F0502020204030204" pitchFamily="34" charset="0"/>
                <a:cs typeface="Calibri" panose="020F0502020204030204" pitchFamily="34" charset="0"/>
              </a:rPr>
              <a:t>Meghan Jernigan,</a:t>
            </a:r>
            <a:r>
              <a:rPr lang="en-US" sz="1700" dirty="0">
                <a:solidFill>
                  <a:schemeClr val="tx2"/>
                </a:solidFill>
                <a:latin typeface="Calibri" panose="020F0502020204030204" pitchFamily="34" charset="0"/>
                <a:cs typeface="Calibri" panose="020F0502020204030204" pitchFamily="34" charset="0"/>
              </a:rPr>
              <a:t> Headwater People</a:t>
            </a:r>
            <a:br>
              <a:rPr lang="en-US" sz="1700" dirty="0">
                <a:solidFill>
                  <a:schemeClr val="tx2"/>
                </a:solidFill>
                <a:latin typeface="Calibri" panose="020F0502020204030204" pitchFamily="34" charset="0"/>
                <a:cs typeface="Calibri" panose="020F0502020204030204" pitchFamily="34" charset="0"/>
              </a:rPr>
            </a:br>
            <a:r>
              <a:rPr lang="en-US" sz="1700" u="sng" dirty="0">
                <a:solidFill>
                  <a:schemeClr val="tx2"/>
                </a:solidFill>
                <a:latin typeface="Calibri" panose="020F0502020204030204" pitchFamily="34" charset="0"/>
                <a:cs typeface="Calibri" panose="020F0502020204030204" pitchFamily="34" charset="0"/>
              </a:rPr>
              <a:t>m</a:t>
            </a:r>
            <a:r>
              <a:rPr lang="en-US" sz="1700" u="sng" dirty="0">
                <a:solidFill>
                  <a:schemeClr val="tx2"/>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e</a:t>
            </a:r>
            <a:r>
              <a:rPr lang="en-US" sz="1700" dirty="0">
                <a:solidFill>
                  <a:schemeClr val="tx2"/>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ghan@headwaterpeople.com</a:t>
            </a:r>
            <a:r>
              <a:rPr lang="en-US" sz="1700" dirty="0">
                <a:solidFill>
                  <a:schemeClr val="tx2"/>
                </a:solidFill>
                <a:latin typeface="Calibri" panose="020F0502020204030204" pitchFamily="34" charset="0"/>
                <a:cs typeface="Calibri" panose="020F0502020204030204" pitchFamily="34" charset="0"/>
              </a:rPr>
              <a:t> </a:t>
            </a:r>
          </a:p>
        </p:txBody>
      </p:sp>
      <p:sp>
        <p:nvSpPr>
          <p:cNvPr id="12" name="Title 1">
            <a:extLst>
              <a:ext uri="{FF2B5EF4-FFF2-40B4-BE49-F238E27FC236}">
                <a16:creationId xmlns:a16="http://schemas.microsoft.com/office/drawing/2014/main" id="{137E941F-E841-4DDA-A4FD-CE8A33A60332}"/>
              </a:ext>
            </a:extLst>
          </p:cNvPr>
          <p:cNvSpPr txBox="1">
            <a:spLocks/>
          </p:cNvSpPr>
          <p:nvPr/>
        </p:nvSpPr>
        <p:spPr bwMode="auto">
          <a:xfrm>
            <a:off x="5442760" y="1251558"/>
            <a:ext cx="3136491" cy="1155143"/>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fontScale="85000" lnSpcReduction="20000"/>
          </a:bodyPr>
          <a:lstStyle>
            <a:lvl1pPr algn="l" rtl="0" eaLnBrk="1" fontAlgn="base" hangingPunct="1">
              <a:spcBef>
                <a:spcPct val="0"/>
              </a:spcBef>
              <a:spcAft>
                <a:spcPct val="0"/>
              </a:spcAft>
              <a:defRPr sz="4000" b="1" kern="1200">
                <a:solidFill>
                  <a:schemeClr val="bg1"/>
                </a:solidFill>
                <a:latin typeface="+mj-lt"/>
                <a:ea typeface="+mj-ea"/>
                <a:cs typeface="+mj-cs"/>
              </a:defRPr>
            </a:lvl1pPr>
            <a:lvl2pPr algn="l" rtl="0" eaLnBrk="1" fontAlgn="base" hangingPunct="1">
              <a:spcBef>
                <a:spcPct val="0"/>
              </a:spcBef>
              <a:spcAft>
                <a:spcPct val="0"/>
              </a:spcAft>
              <a:defRPr sz="4000" b="1">
                <a:solidFill>
                  <a:schemeClr val="bg1"/>
                </a:solidFill>
                <a:latin typeface="Calibri" pitchFamily="34" charset="0"/>
              </a:defRPr>
            </a:lvl2pPr>
            <a:lvl3pPr algn="l" rtl="0" eaLnBrk="1" fontAlgn="base" hangingPunct="1">
              <a:spcBef>
                <a:spcPct val="0"/>
              </a:spcBef>
              <a:spcAft>
                <a:spcPct val="0"/>
              </a:spcAft>
              <a:defRPr sz="4000" b="1">
                <a:solidFill>
                  <a:schemeClr val="bg1"/>
                </a:solidFill>
                <a:latin typeface="Calibri" pitchFamily="34" charset="0"/>
              </a:defRPr>
            </a:lvl3pPr>
            <a:lvl4pPr algn="l" rtl="0" eaLnBrk="1" fontAlgn="base" hangingPunct="1">
              <a:spcBef>
                <a:spcPct val="0"/>
              </a:spcBef>
              <a:spcAft>
                <a:spcPct val="0"/>
              </a:spcAft>
              <a:defRPr sz="4000" b="1">
                <a:solidFill>
                  <a:schemeClr val="bg1"/>
                </a:solidFill>
                <a:latin typeface="Calibri" pitchFamily="34" charset="0"/>
              </a:defRPr>
            </a:lvl4pPr>
            <a:lvl5pPr algn="l" rtl="0" eaLnBrk="1" fontAlgn="base" hangingPunct="1">
              <a:spcBef>
                <a:spcPct val="0"/>
              </a:spcBef>
              <a:spcAft>
                <a:spcPct val="0"/>
              </a:spcAft>
              <a:defRPr sz="4000" b="1">
                <a:solidFill>
                  <a:schemeClr val="bg1"/>
                </a:solidFill>
                <a:latin typeface="Calibri" pitchFamily="34" charset="0"/>
              </a:defRPr>
            </a:lvl5pPr>
            <a:lvl6pPr marL="457146" algn="l" rtl="0" eaLnBrk="1" fontAlgn="base" hangingPunct="1">
              <a:spcBef>
                <a:spcPct val="0"/>
              </a:spcBef>
              <a:spcAft>
                <a:spcPct val="0"/>
              </a:spcAft>
              <a:defRPr sz="4000" b="1">
                <a:solidFill>
                  <a:schemeClr val="bg1"/>
                </a:solidFill>
                <a:latin typeface="Calibri" pitchFamily="34" charset="0"/>
              </a:defRPr>
            </a:lvl6pPr>
            <a:lvl7pPr marL="914293" algn="l" rtl="0" eaLnBrk="1" fontAlgn="base" hangingPunct="1">
              <a:spcBef>
                <a:spcPct val="0"/>
              </a:spcBef>
              <a:spcAft>
                <a:spcPct val="0"/>
              </a:spcAft>
              <a:defRPr sz="4000" b="1">
                <a:solidFill>
                  <a:schemeClr val="bg1"/>
                </a:solidFill>
                <a:latin typeface="Calibri" pitchFamily="34" charset="0"/>
              </a:defRPr>
            </a:lvl7pPr>
            <a:lvl8pPr marL="1371440" algn="l" rtl="0" eaLnBrk="1" fontAlgn="base" hangingPunct="1">
              <a:spcBef>
                <a:spcPct val="0"/>
              </a:spcBef>
              <a:spcAft>
                <a:spcPct val="0"/>
              </a:spcAft>
              <a:defRPr sz="4000" b="1">
                <a:solidFill>
                  <a:schemeClr val="bg1"/>
                </a:solidFill>
                <a:latin typeface="Calibri" pitchFamily="34" charset="0"/>
              </a:defRPr>
            </a:lvl8pPr>
            <a:lvl9pPr marL="1828586" algn="l" rtl="0" eaLnBrk="1" fontAlgn="base" hangingPunct="1">
              <a:spcBef>
                <a:spcPct val="0"/>
              </a:spcBef>
              <a:spcAft>
                <a:spcPct val="0"/>
              </a:spcAft>
              <a:defRPr sz="4000" b="1">
                <a:solidFill>
                  <a:schemeClr val="bg1"/>
                </a:solidFill>
                <a:latin typeface="Calibri" pitchFamily="34" charset="0"/>
              </a:defRPr>
            </a:lvl9pPr>
          </a:lstStyle>
          <a:p>
            <a:r>
              <a:rPr lang="en-US" sz="4800" spc="-50" dirty="0" err="1">
                <a:solidFill>
                  <a:schemeClr val="tx2"/>
                </a:solidFill>
                <a:latin typeface="Calibri" panose="020F0502020204030204" pitchFamily="34" charset="0"/>
                <a:cs typeface="Calibri" panose="020F0502020204030204" pitchFamily="34" charset="0"/>
              </a:rPr>
              <a:t>t̕igʷicid</a:t>
            </a:r>
            <a:r>
              <a:rPr lang="en-US" sz="4800" spc="-50" dirty="0">
                <a:solidFill>
                  <a:schemeClr val="tx2"/>
                </a:solidFill>
                <a:latin typeface="Calibri" panose="020F0502020204030204" pitchFamily="34" charset="0"/>
                <a:cs typeface="Calibri" panose="020F0502020204030204" pitchFamily="34" charset="0"/>
              </a:rPr>
              <a:t>.  </a:t>
            </a:r>
            <a:br>
              <a:rPr lang="en-US" sz="4800" spc="-50" dirty="0">
                <a:solidFill>
                  <a:schemeClr val="tx2"/>
                </a:solidFill>
                <a:latin typeface="Calibri" panose="020F0502020204030204" pitchFamily="34" charset="0"/>
                <a:cs typeface="Calibri" panose="020F0502020204030204" pitchFamily="34" charset="0"/>
              </a:rPr>
            </a:br>
            <a:r>
              <a:rPr lang="en-US" sz="4800" spc="-50" dirty="0">
                <a:solidFill>
                  <a:schemeClr val="tx2"/>
                </a:solidFill>
                <a:latin typeface="Calibri" panose="020F0502020204030204" pitchFamily="34" charset="0"/>
                <a:cs typeface="Calibri" panose="020F0502020204030204" pitchFamily="34" charset="0"/>
              </a:rPr>
              <a:t>Thank You.</a:t>
            </a:r>
          </a:p>
        </p:txBody>
      </p:sp>
      <p:pic>
        <p:nvPicPr>
          <p:cNvPr id="3" name="Picture 2">
            <a:extLst>
              <a:ext uri="{FF2B5EF4-FFF2-40B4-BE49-F238E27FC236}">
                <a16:creationId xmlns:a16="http://schemas.microsoft.com/office/drawing/2014/main" id="{23B85DA1-A9FD-664D-8979-41D50A2BA0CC}"/>
              </a:ext>
            </a:extLst>
          </p:cNvPr>
          <p:cNvPicPr>
            <a:picLocks noChangeAspect="1"/>
          </p:cNvPicPr>
          <p:nvPr/>
        </p:nvPicPr>
        <p:blipFill>
          <a:blip r:embed="rId8"/>
          <a:stretch>
            <a:fillRect/>
          </a:stretch>
        </p:blipFill>
        <p:spPr>
          <a:xfrm>
            <a:off x="242027" y="1286283"/>
            <a:ext cx="4968979" cy="4968979"/>
          </a:xfrm>
          <a:prstGeom prst="rect">
            <a:avLst/>
          </a:prstGeom>
        </p:spPr>
      </p:pic>
    </p:spTree>
    <p:extLst>
      <p:ext uri="{BB962C8B-B14F-4D97-AF65-F5344CB8AC3E}">
        <p14:creationId xmlns:p14="http://schemas.microsoft.com/office/powerpoint/2010/main" val="3813961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447800" y="4800600"/>
            <a:ext cx="6400800" cy="1752600"/>
          </a:xfrm>
          <a:prstGeom prst="rect">
            <a:avLst/>
          </a:prstGeom>
        </p:spPr>
        <p:txBody>
          <a:bodyPr>
            <a:normAutofit/>
          </a:bodyPr>
          <a:lstStyle/>
          <a:p>
            <a:pPr>
              <a:spcBef>
                <a:spcPct val="20000"/>
              </a:spcBef>
              <a:defRPr/>
            </a:pPr>
            <a:r>
              <a:rPr lang="en-US" dirty="0">
                <a:solidFill>
                  <a:prstClr val="black"/>
                </a:solidFill>
                <a:latin typeface="Calibri"/>
              </a:rPr>
              <a:t> </a:t>
            </a:r>
          </a:p>
          <a:p>
            <a:pPr>
              <a:spcBef>
                <a:spcPct val="20000"/>
              </a:spcBef>
              <a:defRPr/>
            </a:pPr>
            <a:endParaRPr lang="en-US" dirty="0">
              <a:solidFill>
                <a:prstClr val="black">
                  <a:tint val="75000"/>
                </a:prstClr>
              </a:solidFill>
              <a:latin typeface="Calibri"/>
            </a:endParaRPr>
          </a:p>
        </p:txBody>
      </p:sp>
      <p:sp>
        <p:nvSpPr>
          <p:cNvPr id="10243" name="Subtitle 2"/>
          <p:cNvSpPr txBox="1">
            <a:spLocks/>
          </p:cNvSpPr>
          <p:nvPr/>
        </p:nvSpPr>
        <p:spPr bwMode="auto">
          <a:xfrm>
            <a:off x="214314" y="1219200"/>
            <a:ext cx="8524872" cy="471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ts val="2200"/>
              </a:lnSpc>
              <a:buNone/>
            </a:pPr>
            <a:r>
              <a:rPr lang="en-US" altLang="en-US" sz="1800" b="1" dirty="0">
                <a:solidFill>
                  <a:prstClr val="black"/>
                </a:solidFill>
                <a:latin typeface="Arial" panose="020B0604020202020204" pitchFamily="34" charset="0"/>
                <a:cs typeface="Arial" panose="020B0604020202020204" pitchFamily="34" charset="0"/>
              </a:rPr>
              <a:t>Immediately after the webinar, join us in the </a:t>
            </a:r>
            <a:r>
              <a:rPr lang="en-US" altLang="en-US" sz="1800" b="1" dirty="0">
                <a:solidFill>
                  <a:srgbClr val="2F517F"/>
                </a:solidFill>
                <a:latin typeface="Arial" panose="020B0604020202020204" pitchFamily="34" charset="0"/>
                <a:cs typeface="Arial" panose="020B0604020202020204" pitchFamily="34" charset="0"/>
              </a:rPr>
              <a:t>AsthmaCommunityNetwork.org Discussion Forum </a:t>
            </a:r>
            <a:r>
              <a:rPr lang="en-US" altLang="en-US" sz="1800" b="1" dirty="0">
                <a:solidFill>
                  <a:prstClr val="black"/>
                </a:solidFill>
                <a:latin typeface="Arial" panose="020B0604020202020204" pitchFamily="34" charset="0"/>
                <a:cs typeface="Arial" panose="020B0604020202020204" pitchFamily="34" charset="0"/>
              </a:rPr>
              <a:t>for a live online Q&amp;A Session:</a:t>
            </a:r>
          </a:p>
          <a:p>
            <a:pPr algn="ctr" eaLnBrk="1" hangingPunct="1">
              <a:lnSpc>
                <a:spcPts val="2200"/>
              </a:lnSpc>
              <a:buNone/>
            </a:pPr>
            <a:r>
              <a:rPr lang="en-US" altLang="en-US" sz="1800" b="1" dirty="0">
                <a:solidFill>
                  <a:prstClr val="black"/>
                </a:solidFill>
                <a:latin typeface="Arial" panose="020B0604020202020204" pitchFamily="34" charset="0"/>
                <a:cs typeface="Arial" panose="020B0604020202020204" pitchFamily="34" charset="0"/>
              </a:rPr>
              <a:t>	4:00 p.m. – 4:30 p.m. EDT </a:t>
            </a:r>
          </a:p>
          <a:p>
            <a:pPr eaLnBrk="1" hangingPunct="1">
              <a:lnSpc>
                <a:spcPts val="2200"/>
              </a:lnSpc>
              <a:buNone/>
            </a:pPr>
            <a:endParaRPr lang="en-US" altLang="en-US" sz="1800" dirty="0">
              <a:solidFill>
                <a:prstClr val="black"/>
              </a:solidFill>
              <a:latin typeface="Arial" panose="020B0604020202020204" pitchFamily="34" charset="0"/>
              <a:cs typeface="Arial" panose="020B0604020202020204" pitchFamily="34" charset="0"/>
            </a:endParaRPr>
          </a:p>
          <a:p>
            <a:pPr eaLnBrk="1" hangingPunct="1">
              <a:lnSpc>
                <a:spcPts val="2200"/>
              </a:lnSpc>
              <a:buNone/>
            </a:pPr>
            <a:r>
              <a:rPr lang="en-US" altLang="en-US" sz="1800" dirty="0">
                <a:solidFill>
                  <a:prstClr val="black"/>
                </a:solidFill>
                <a:latin typeface="Arial" panose="020B0604020202020204" pitchFamily="34" charset="0"/>
                <a:cs typeface="Arial" panose="020B0604020202020204" pitchFamily="34" charset="0"/>
              </a:rPr>
              <a:t>To post a question in the </a:t>
            </a:r>
            <a:r>
              <a:rPr lang="en-US" altLang="en-US" sz="1800" b="1" dirty="0">
                <a:solidFill>
                  <a:srgbClr val="2F517F"/>
                </a:solidFill>
                <a:latin typeface="Arial" panose="020B0604020202020204" pitchFamily="34" charset="0"/>
                <a:cs typeface="Arial" panose="020B0604020202020204" pitchFamily="34" charset="0"/>
              </a:rPr>
              <a:t>Discussion Forum</a:t>
            </a:r>
            <a:r>
              <a:rPr lang="en-US" altLang="en-US" sz="1800" dirty="0">
                <a:solidFill>
                  <a:prstClr val="black"/>
                </a:solidFill>
                <a:latin typeface="Arial" panose="020B0604020202020204" pitchFamily="34" charset="0"/>
                <a:cs typeface="Arial" panose="020B0604020202020204" pitchFamily="34" charset="0"/>
              </a:rPr>
              <a:t>, follow these directions: </a:t>
            </a:r>
          </a:p>
          <a:p>
            <a:pPr eaLnBrk="1" hangingPunct="1">
              <a:lnSpc>
                <a:spcPts val="2000"/>
              </a:lnSpc>
              <a:spcBef>
                <a:spcPts val="600"/>
              </a:spcBef>
              <a:buFont typeface="Arial" panose="020B0604020202020204" pitchFamily="34" charset="0"/>
              <a:buAutoNum type="arabicPeriod"/>
            </a:pPr>
            <a:r>
              <a:rPr lang="en-US" altLang="en-US" sz="1800" dirty="0">
                <a:solidFill>
                  <a:prstClr val="black"/>
                </a:solidFill>
                <a:latin typeface="Arial" panose="020B0604020202020204" pitchFamily="34" charset="0"/>
                <a:cs typeface="Arial" panose="020B0604020202020204" pitchFamily="34" charset="0"/>
              </a:rPr>
              <a:t>If you are a Network member, log in to your </a:t>
            </a:r>
            <a:r>
              <a:rPr lang="en-US" altLang="en-US" sz="1800" b="1" dirty="0">
                <a:solidFill>
                  <a:srgbClr val="2F517F"/>
                </a:solidFill>
                <a:latin typeface="Arial" panose="020B0604020202020204" pitchFamily="34" charset="0"/>
                <a:cs typeface="Arial" panose="020B0604020202020204" pitchFamily="34" charset="0"/>
              </a:rPr>
              <a:t>AsthmaCommunityNetwork.org</a:t>
            </a:r>
            <a:r>
              <a:rPr lang="en-US" altLang="en-US" sz="1800" dirty="0">
                <a:solidFill>
                  <a:srgbClr val="2F517F"/>
                </a:solidFill>
                <a:latin typeface="Arial" panose="020B0604020202020204" pitchFamily="34" charset="0"/>
                <a:cs typeface="Arial" panose="020B0604020202020204" pitchFamily="34" charset="0"/>
              </a:rPr>
              <a:t> </a:t>
            </a:r>
            <a:r>
              <a:rPr lang="en-US" altLang="en-US" sz="1800" dirty="0">
                <a:solidFill>
                  <a:prstClr val="black"/>
                </a:solidFill>
                <a:latin typeface="Arial" panose="020B0604020202020204" pitchFamily="34" charset="0"/>
                <a:cs typeface="Arial" panose="020B0604020202020204" pitchFamily="34" charset="0"/>
              </a:rPr>
              <a:t>account. </a:t>
            </a:r>
          </a:p>
          <a:p>
            <a:pPr eaLnBrk="1" hangingPunct="1">
              <a:spcBef>
                <a:spcPts val="600"/>
              </a:spcBef>
              <a:buNone/>
            </a:pPr>
            <a:endParaRPr lang="en-US" altLang="en-US" sz="1800" dirty="0">
              <a:solidFill>
                <a:prstClr val="black"/>
              </a:solidFill>
              <a:latin typeface="Arial" panose="020B0604020202020204" pitchFamily="34" charset="0"/>
              <a:cs typeface="Arial" panose="020B0604020202020204" pitchFamily="34" charset="0"/>
            </a:endParaRPr>
          </a:p>
          <a:p>
            <a:pPr eaLnBrk="1" hangingPunct="1">
              <a:spcBef>
                <a:spcPts val="600"/>
              </a:spcBef>
              <a:buNone/>
            </a:pPr>
            <a:endParaRPr lang="en-US" altLang="en-US" sz="1800" dirty="0">
              <a:solidFill>
                <a:prstClr val="black"/>
              </a:solidFill>
              <a:latin typeface="Arial" panose="020B0604020202020204" pitchFamily="34" charset="0"/>
              <a:cs typeface="Arial" panose="020B0604020202020204" pitchFamily="34" charset="0"/>
            </a:endParaRPr>
          </a:p>
          <a:p>
            <a:pPr eaLnBrk="1" hangingPunct="1">
              <a:spcBef>
                <a:spcPts val="600"/>
              </a:spcBef>
              <a:buNone/>
            </a:pPr>
            <a:r>
              <a:rPr lang="en-US" altLang="en-US" sz="1800" dirty="0">
                <a:solidFill>
                  <a:prstClr val="black"/>
                </a:solidFill>
                <a:latin typeface="Arial" panose="020B0604020202020204" pitchFamily="34" charset="0"/>
                <a:cs typeface="Arial" panose="020B0604020202020204" pitchFamily="34" charset="0"/>
              </a:rPr>
              <a:t>      </a:t>
            </a:r>
          </a:p>
          <a:p>
            <a:pPr eaLnBrk="1" hangingPunct="1">
              <a:lnSpc>
                <a:spcPts val="2000"/>
              </a:lnSpc>
              <a:spcBef>
                <a:spcPts val="600"/>
              </a:spcBef>
              <a:buFont typeface="Arial" panose="020B0604020202020204" pitchFamily="34" charset="0"/>
              <a:buAutoNum type="arabicPeriod" startAt="2"/>
            </a:pPr>
            <a:r>
              <a:rPr lang="en-US" altLang="en-US" sz="1800" dirty="0">
                <a:solidFill>
                  <a:prstClr val="black"/>
                </a:solidFill>
                <a:latin typeface="Arial" panose="020B0604020202020204" pitchFamily="34" charset="0"/>
                <a:cs typeface="Arial" panose="020B0604020202020204" pitchFamily="34" charset="0"/>
              </a:rPr>
              <a:t>Click on the </a:t>
            </a:r>
            <a:r>
              <a:rPr lang="en-US" altLang="en-US" sz="1800" b="1" dirty="0">
                <a:solidFill>
                  <a:prstClr val="black"/>
                </a:solidFill>
                <a:latin typeface="Arial" panose="020B0604020202020204" pitchFamily="34" charset="0"/>
                <a:cs typeface="Arial" panose="020B0604020202020204" pitchFamily="34" charset="0"/>
              </a:rPr>
              <a:t>“</a:t>
            </a:r>
            <a:r>
              <a:rPr lang="en-US" altLang="en-US" sz="1800" b="1" dirty="0">
                <a:solidFill>
                  <a:srgbClr val="2F517F"/>
                </a:solidFill>
                <a:latin typeface="Arial" panose="020B0604020202020204" pitchFamily="34" charset="0"/>
                <a:cs typeface="Arial" panose="020B0604020202020204" pitchFamily="34" charset="0"/>
              </a:rPr>
              <a:t>Discussion Forum</a:t>
            </a:r>
            <a:r>
              <a:rPr lang="en-US" altLang="en-US" sz="1800" b="1" dirty="0">
                <a:solidFill>
                  <a:prstClr val="black"/>
                </a:solidFill>
                <a:latin typeface="Arial" panose="020B0604020202020204" pitchFamily="34" charset="0"/>
                <a:cs typeface="Arial" panose="020B0604020202020204" pitchFamily="34" charset="0"/>
              </a:rPr>
              <a:t>” </a:t>
            </a:r>
            <a:r>
              <a:rPr lang="en-US" altLang="en-US" sz="1800" dirty="0">
                <a:solidFill>
                  <a:prstClr val="black"/>
                </a:solidFill>
                <a:latin typeface="Arial" panose="020B0604020202020204" pitchFamily="34" charset="0"/>
                <a:cs typeface="Arial" panose="020B0604020202020204" pitchFamily="34" charset="0"/>
              </a:rPr>
              <a:t>button on the home page.</a:t>
            </a:r>
          </a:p>
          <a:p>
            <a:pPr eaLnBrk="1" hangingPunct="1">
              <a:lnSpc>
                <a:spcPts val="2000"/>
              </a:lnSpc>
              <a:spcBef>
                <a:spcPts val="600"/>
              </a:spcBef>
              <a:buFont typeface="Arial" panose="020B0604020202020204" pitchFamily="34" charset="0"/>
              <a:buAutoNum type="arabicPeriod" startAt="2"/>
            </a:pPr>
            <a:r>
              <a:rPr lang="en-US" altLang="en-US" sz="1800" dirty="0">
                <a:solidFill>
                  <a:prstClr val="black"/>
                </a:solidFill>
                <a:latin typeface="Arial" panose="020B0604020202020204" pitchFamily="34" charset="0"/>
                <a:cs typeface="Arial" panose="020B0604020202020204" pitchFamily="34" charset="0"/>
              </a:rPr>
              <a:t>Click on the </a:t>
            </a:r>
            <a:r>
              <a:rPr lang="en-US" altLang="en-US" sz="1800" b="1" dirty="0">
                <a:solidFill>
                  <a:prstClr val="black"/>
                </a:solidFill>
                <a:latin typeface="Arial" panose="020B0604020202020204" pitchFamily="34" charset="0"/>
                <a:cs typeface="Arial" panose="020B0604020202020204" pitchFamily="34" charset="0"/>
              </a:rPr>
              <a:t>“</a:t>
            </a:r>
            <a:r>
              <a:rPr lang="en-US" altLang="en-US" sz="1800" b="1" dirty="0">
                <a:solidFill>
                  <a:srgbClr val="2F517F"/>
                </a:solidFill>
                <a:latin typeface="Arial" panose="020B0604020202020204" pitchFamily="34" charset="0"/>
                <a:cs typeface="Arial" panose="020B0604020202020204" pitchFamily="34" charset="0"/>
              </a:rPr>
              <a:t>Live Online Q&amp;A for 7/23/19 Webinar</a:t>
            </a:r>
            <a:r>
              <a:rPr lang="en-US" altLang="en-US" sz="1800" b="1" dirty="0">
                <a:solidFill>
                  <a:prstClr val="black"/>
                </a:solidFill>
                <a:latin typeface="Arial" panose="020B0604020202020204" pitchFamily="34" charset="0"/>
                <a:cs typeface="Arial" panose="020B0604020202020204" pitchFamily="34" charset="0"/>
              </a:rPr>
              <a:t>” </a:t>
            </a:r>
            <a:r>
              <a:rPr lang="en-US" altLang="en-US" sz="1800" dirty="0">
                <a:solidFill>
                  <a:prstClr val="black"/>
                </a:solidFill>
                <a:latin typeface="Arial" panose="020B0604020202020204" pitchFamily="34" charset="0"/>
                <a:cs typeface="Arial" panose="020B0604020202020204" pitchFamily="34" charset="0"/>
              </a:rPr>
              <a:t>link. </a:t>
            </a:r>
          </a:p>
          <a:p>
            <a:pPr eaLnBrk="1" hangingPunct="1">
              <a:lnSpc>
                <a:spcPts val="2000"/>
              </a:lnSpc>
              <a:spcBef>
                <a:spcPts val="600"/>
              </a:spcBef>
              <a:buFont typeface="Arial" panose="020B0604020202020204" pitchFamily="34" charset="0"/>
              <a:buAutoNum type="arabicPeriod" startAt="2"/>
            </a:pPr>
            <a:r>
              <a:rPr lang="en-US" altLang="en-US" sz="1800" dirty="0">
                <a:solidFill>
                  <a:prstClr val="black"/>
                </a:solidFill>
                <a:latin typeface="Arial" panose="020B0604020202020204" pitchFamily="34" charset="0"/>
                <a:cs typeface="Arial" panose="020B0604020202020204" pitchFamily="34" charset="0"/>
              </a:rPr>
              <a:t>Click on the </a:t>
            </a:r>
            <a:r>
              <a:rPr lang="en-US" altLang="en-US" sz="1800" b="1" dirty="0">
                <a:solidFill>
                  <a:prstClr val="black"/>
                </a:solidFill>
                <a:latin typeface="Arial" panose="020B0604020202020204" pitchFamily="34" charset="0"/>
                <a:cs typeface="Arial" panose="020B0604020202020204" pitchFamily="34" charset="0"/>
              </a:rPr>
              <a:t>“</a:t>
            </a:r>
            <a:r>
              <a:rPr lang="en-US" altLang="en-US" sz="1800" b="1" dirty="0">
                <a:solidFill>
                  <a:srgbClr val="2F517F"/>
                </a:solidFill>
                <a:latin typeface="Arial" panose="020B0604020202020204" pitchFamily="34" charset="0"/>
                <a:cs typeface="Arial" panose="020B0604020202020204" pitchFamily="34" charset="0"/>
              </a:rPr>
              <a:t>Add New Forum Topic</a:t>
            </a:r>
            <a:r>
              <a:rPr lang="en-US" altLang="en-US" sz="1800" b="1" dirty="0">
                <a:solidFill>
                  <a:prstClr val="black"/>
                </a:solidFill>
                <a:latin typeface="Arial" panose="020B0604020202020204" pitchFamily="34" charset="0"/>
                <a:cs typeface="Arial" panose="020B0604020202020204" pitchFamily="34" charset="0"/>
              </a:rPr>
              <a:t>” </a:t>
            </a:r>
            <a:r>
              <a:rPr lang="en-US" altLang="en-US" sz="1800" dirty="0">
                <a:solidFill>
                  <a:prstClr val="black"/>
                </a:solidFill>
                <a:latin typeface="Arial" panose="020B0604020202020204" pitchFamily="34" charset="0"/>
                <a:cs typeface="Arial" panose="020B0604020202020204" pitchFamily="34" charset="0"/>
              </a:rPr>
              <a:t>link to post your question. </a:t>
            </a:r>
          </a:p>
          <a:p>
            <a:pPr eaLnBrk="1" hangingPunct="1">
              <a:lnSpc>
                <a:spcPts val="2000"/>
              </a:lnSpc>
              <a:spcBef>
                <a:spcPts val="600"/>
              </a:spcBef>
              <a:buFont typeface="Arial" panose="020B0604020202020204" pitchFamily="34" charset="0"/>
              <a:buAutoNum type="arabicPeriod" startAt="2"/>
            </a:pPr>
            <a:r>
              <a:rPr lang="en-US" altLang="en-US" sz="1800" dirty="0">
                <a:solidFill>
                  <a:prstClr val="black"/>
                </a:solidFill>
                <a:latin typeface="Arial" panose="020B0604020202020204" pitchFamily="34" charset="0"/>
                <a:cs typeface="Arial" panose="020B0604020202020204" pitchFamily="34" charset="0"/>
              </a:rPr>
              <a:t>Enter your question and click the </a:t>
            </a:r>
            <a:r>
              <a:rPr lang="en-US" altLang="en-US" sz="1800" b="1" dirty="0">
                <a:solidFill>
                  <a:prstClr val="black"/>
                </a:solidFill>
                <a:latin typeface="Arial" panose="020B0604020202020204" pitchFamily="34" charset="0"/>
                <a:cs typeface="Arial" panose="020B0604020202020204" pitchFamily="34" charset="0"/>
              </a:rPr>
              <a:t>“</a:t>
            </a:r>
            <a:r>
              <a:rPr lang="en-US" altLang="en-US" sz="1800" b="1" dirty="0">
                <a:solidFill>
                  <a:srgbClr val="2F517F"/>
                </a:solidFill>
                <a:latin typeface="Arial" panose="020B0604020202020204" pitchFamily="34" charset="0"/>
                <a:cs typeface="Arial" panose="020B0604020202020204" pitchFamily="34" charset="0"/>
              </a:rPr>
              <a:t>Save</a:t>
            </a:r>
            <a:r>
              <a:rPr lang="en-US" altLang="en-US" sz="1800" b="1" dirty="0">
                <a:solidFill>
                  <a:prstClr val="black"/>
                </a:solidFill>
                <a:latin typeface="Arial" panose="020B0604020202020204" pitchFamily="34" charset="0"/>
                <a:cs typeface="Arial" panose="020B0604020202020204" pitchFamily="34" charset="0"/>
              </a:rPr>
              <a:t>” </a:t>
            </a:r>
            <a:r>
              <a:rPr lang="en-US" altLang="en-US" sz="1800" dirty="0">
                <a:solidFill>
                  <a:prstClr val="black"/>
                </a:solidFill>
                <a:latin typeface="Arial" panose="020B0604020202020204" pitchFamily="34" charset="0"/>
                <a:cs typeface="Arial" panose="020B0604020202020204" pitchFamily="34" charset="0"/>
              </a:rPr>
              <a:t>button at the bottom of the page. </a:t>
            </a:r>
          </a:p>
        </p:txBody>
      </p:sp>
      <p:sp>
        <p:nvSpPr>
          <p:cNvPr id="10" name="Title 1"/>
          <p:cNvSpPr txBox="1">
            <a:spLocks/>
          </p:cNvSpPr>
          <p:nvPr/>
        </p:nvSpPr>
        <p:spPr>
          <a:xfrm>
            <a:off x="404814" y="0"/>
            <a:ext cx="8229600" cy="1219200"/>
          </a:xfrm>
          <a:prstGeom prst="rect">
            <a:avLst/>
          </a:prstGeom>
        </p:spPr>
        <p:txBody>
          <a:bodyPr anchor="ctr">
            <a:normAutofit fontScale="25000" lnSpcReduction="20000"/>
          </a:bodyPr>
          <a:lstStyle/>
          <a:p>
            <a:pPr algn="ctr">
              <a:lnSpc>
                <a:spcPct val="120000"/>
              </a:lnSpc>
              <a:defRPr/>
            </a:pPr>
            <a:r>
              <a:rPr lang="en-US" sz="8500" b="1" dirty="0">
                <a:solidFill>
                  <a:schemeClr val="bg1"/>
                </a:solidFill>
                <a:latin typeface="Arial" panose="020B0604020202020204" pitchFamily="34" charset="0"/>
                <a:cs typeface="Arial" panose="020B0604020202020204" pitchFamily="34" charset="0"/>
              </a:rPr>
              <a:t>Question &amp; Answer Session on </a:t>
            </a:r>
          </a:p>
          <a:p>
            <a:pPr algn="ctr">
              <a:lnSpc>
                <a:spcPct val="120000"/>
              </a:lnSpc>
              <a:defRPr/>
            </a:pPr>
            <a:r>
              <a:rPr lang="en-US" sz="8500" b="1" dirty="0">
                <a:solidFill>
                  <a:schemeClr val="bg1"/>
                </a:solidFill>
                <a:latin typeface="Arial" panose="020B0604020202020204" pitchFamily="34" charset="0"/>
                <a:cs typeface="Arial" panose="020B0604020202020204" pitchFamily="34" charset="0"/>
              </a:rPr>
              <a:t>AsthmaCommunityNetwork.org Discussion Forum </a:t>
            </a:r>
            <a:r>
              <a:rPr lang="en-US" sz="4400" dirty="0">
                <a:solidFill>
                  <a:schemeClr val="bg1"/>
                </a:solidFill>
                <a:latin typeface="Calibri"/>
              </a:rPr>
              <a:t> </a:t>
            </a:r>
            <a:br>
              <a:rPr lang="en-US" sz="4400" dirty="0">
                <a:solidFill>
                  <a:schemeClr val="bg1"/>
                </a:solidFill>
                <a:latin typeface="Calibri"/>
              </a:rPr>
            </a:br>
            <a:endParaRPr lang="en-US" sz="4400" dirty="0">
              <a:solidFill>
                <a:schemeClr val="bg1"/>
              </a:solidFill>
              <a:latin typeface="Calibri"/>
            </a:endParaRPr>
          </a:p>
        </p:txBody>
      </p:sp>
      <p:sp>
        <p:nvSpPr>
          <p:cNvPr id="11" name="TextBox 10"/>
          <p:cNvSpPr txBox="1">
            <a:spLocks noChangeArrowheads="1"/>
          </p:cNvSpPr>
          <p:nvPr/>
        </p:nvSpPr>
        <p:spPr bwMode="auto">
          <a:xfrm>
            <a:off x="571501" y="3536085"/>
            <a:ext cx="7896225" cy="831850"/>
          </a:xfrm>
          <a:prstGeom prst="rect">
            <a:avLst/>
          </a:prstGeom>
          <a:solidFill>
            <a:schemeClr val="bg1">
              <a:lumMod val="95000"/>
            </a:schemeClr>
          </a:solidFill>
          <a:ln w="15875">
            <a:solidFill>
              <a:srgbClr val="2F517F"/>
            </a:solidFill>
            <a:miter lim="800000"/>
            <a:headEnd/>
            <a:tailEnd/>
          </a:ln>
        </p:spPr>
        <p:txBody>
          <a:bodyPr>
            <a:spAutoFit/>
          </a:bodyPr>
          <a:lstStyle/>
          <a:p>
            <a:pPr>
              <a:defRPr/>
            </a:pPr>
            <a:r>
              <a:rPr lang="en-US" sz="1600" b="1" dirty="0">
                <a:solidFill>
                  <a:prstClr val="black"/>
                </a:solidFill>
                <a:latin typeface="Arial" panose="020B0604020202020204" pitchFamily="34" charset="0"/>
                <a:cs typeface="Arial" pitchFamily="34" charset="0"/>
              </a:rPr>
              <a:t>Not a member? </a:t>
            </a:r>
            <a:r>
              <a:rPr lang="en-US" sz="1600" dirty="0">
                <a:solidFill>
                  <a:prstClr val="black"/>
                </a:solidFill>
                <a:latin typeface="Arial" panose="020B0604020202020204" pitchFamily="34" charset="0"/>
                <a:cs typeface="Arial" pitchFamily="34" charset="0"/>
              </a:rPr>
              <a:t>Create an account at </a:t>
            </a:r>
            <a:r>
              <a:rPr lang="en-US" sz="1600" b="1" dirty="0">
                <a:solidFill>
                  <a:srgbClr val="2F517F"/>
                </a:solidFill>
                <a:latin typeface="Arial" panose="020B0604020202020204" pitchFamily="34" charset="0"/>
                <a:cs typeface="Arial" pitchFamily="34" charset="0"/>
              </a:rPr>
              <a:t>AsthmaCommunityNetwork.org</a:t>
            </a:r>
            <a:r>
              <a:rPr lang="en-US" sz="1600" dirty="0">
                <a:solidFill>
                  <a:srgbClr val="2F517F"/>
                </a:solidFill>
                <a:latin typeface="Arial" panose="020B0604020202020204" pitchFamily="34" charset="0"/>
                <a:cs typeface="Arial" pitchFamily="34" charset="0"/>
              </a:rPr>
              <a:t> </a:t>
            </a:r>
            <a:r>
              <a:rPr lang="en-US" sz="1600" dirty="0">
                <a:solidFill>
                  <a:prstClr val="black"/>
                </a:solidFill>
                <a:latin typeface="Arial" panose="020B0604020202020204" pitchFamily="34" charset="0"/>
                <a:cs typeface="Arial" pitchFamily="34" charset="0"/>
              </a:rPr>
              <a:t>by clicking the “</a:t>
            </a:r>
            <a:r>
              <a:rPr lang="en-US" sz="1600" b="1" dirty="0">
                <a:solidFill>
                  <a:srgbClr val="2F517F"/>
                </a:solidFill>
                <a:latin typeface="Arial" panose="020B0604020202020204" pitchFamily="34" charset="0"/>
                <a:cs typeface="Arial" pitchFamily="34" charset="0"/>
              </a:rPr>
              <a:t>Join Now</a:t>
            </a:r>
            <a:r>
              <a:rPr lang="en-US" sz="1600" dirty="0">
                <a:latin typeface="Arial" panose="020B0604020202020204" pitchFamily="34" charset="0"/>
                <a:cs typeface="Arial" pitchFamily="34" charset="0"/>
              </a:rPr>
              <a:t>”</a:t>
            </a:r>
            <a:r>
              <a:rPr lang="en-US" sz="1600" dirty="0">
                <a:solidFill>
                  <a:srgbClr val="2F517F"/>
                </a:solidFill>
                <a:latin typeface="Arial" panose="020B0604020202020204" pitchFamily="34" charset="0"/>
                <a:cs typeface="Arial" pitchFamily="34" charset="0"/>
              </a:rPr>
              <a:t> </a:t>
            </a:r>
            <a:r>
              <a:rPr lang="en-US" sz="1600" dirty="0">
                <a:solidFill>
                  <a:prstClr val="black"/>
                </a:solidFill>
                <a:latin typeface="Arial" panose="020B0604020202020204" pitchFamily="34" charset="0"/>
                <a:cs typeface="Arial" pitchFamily="34" charset="0"/>
              </a:rPr>
              <a:t>link at the left side of the page. Your account will be approved momentarily, and you can begin posting questions. </a:t>
            </a:r>
          </a:p>
        </p:txBody>
      </p:sp>
      <p:sp>
        <p:nvSpPr>
          <p:cNvPr id="7" name="TextBox 6">
            <a:extLst>
              <a:ext uri="{FF2B5EF4-FFF2-40B4-BE49-F238E27FC236}">
                <a16:creationId xmlns:a16="http://schemas.microsoft.com/office/drawing/2014/main" id="{FFBDD903-7807-4329-B665-27E306155C81}"/>
              </a:ext>
            </a:extLst>
          </p:cNvPr>
          <p:cNvSpPr txBox="1"/>
          <p:nvPr/>
        </p:nvSpPr>
        <p:spPr>
          <a:xfrm>
            <a:off x="40981" y="6538980"/>
            <a:ext cx="3269355" cy="276999"/>
          </a:xfrm>
          <a:prstGeom prst="rect">
            <a:avLst/>
          </a:prstGeom>
          <a:noFill/>
        </p:spPr>
        <p:txBody>
          <a:bodyPr wrap="square" rtlCol="0">
            <a:spAutoFit/>
          </a:bodyPr>
          <a:lstStyle/>
          <a:p>
            <a:r>
              <a:rPr lang="en-US" sz="1200" dirty="0">
                <a:solidFill>
                  <a:schemeClr val="bg1"/>
                </a:solidFill>
              </a:rPr>
              <a:t>Indoor Air Quality (IAQ)</a:t>
            </a:r>
          </a:p>
        </p:txBody>
      </p:sp>
    </p:spTree>
    <p:extLst>
      <p:ext uri="{BB962C8B-B14F-4D97-AF65-F5344CB8AC3E}">
        <p14:creationId xmlns:p14="http://schemas.microsoft.com/office/powerpoint/2010/main" val="2878364511"/>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485900" y="26633"/>
            <a:ext cx="6172200" cy="857250"/>
          </a:xfrm>
        </p:spPr>
        <p:txBody>
          <a:bodyPr/>
          <a:lstStyle/>
          <a:p>
            <a:pPr algn="ctr"/>
            <a:r>
              <a:rPr lang="en-US" altLang="en-US" sz="3200" dirty="0">
                <a:latin typeface="Arial" panose="020B0604020202020204" pitchFamily="34" charset="0"/>
                <a:cs typeface="Arial" panose="020B0604020202020204" pitchFamily="34" charset="0"/>
              </a:rPr>
              <a:t>Polling Question 1</a:t>
            </a:r>
          </a:p>
        </p:txBody>
      </p:sp>
      <p:sp>
        <p:nvSpPr>
          <p:cNvPr id="8" name="Content Placeholder 2"/>
          <p:cNvSpPr>
            <a:spLocks noGrp="1"/>
          </p:cNvSpPr>
          <p:nvPr>
            <p:ph idx="1"/>
          </p:nvPr>
        </p:nvSpPr>
        <p:spPr>
          <a:xfrm>
            <a:off x="1156120" y="1637579"/>
            <a:ext cx="7215962" cy="2772965"/>
          </a:xfrm>
        </p:spPr>
        <p:txBody>
          <a:bodyPr>
            <a:normAutofit/>
          </a:bodyPr>
          <a:lstStyle/>
          <a:p>
            <a:pPr marL="0" indent="0">
              <a:buNone/>
              <a:defRPr/>
            </a:pPr>
            <a:r>
              <a:rPr lang="en-US" sz="2400" b="1" dirty="0">
                <a:latin typeface="Arial" panose="020B0604020202020204" pitchFamily="34" charset="0"/>
                <a:cs typeface="Arial" panose="020B0604020202020204" pitchFamily="34" charset="0"/>
              </a:rPr>
              <a:t>Which type of organization do you represent? </a:t>
            </a:r>
          </a:p>
          <a:p>
            <a:pPr marL="0" indent="0">
              <a:buNone/>
              <a:defRPr/>
            </a:pPr>
            <a:endParaRPr lang="en-US" sz="150" dirty="0">
              <a:latin typeface="Arial" panose="020B0604020202020204" pitchFamily="34" charset="0"/>
              <a:cs typeface="Arial" panose="020B0604020202020204" pitchFamily="34" charset="0"/>
            </a:endParaRPr>
          </a:p>
          <a:p>
            <a:pPr marL="0" indent="0">
              <a:buNone/>
              <a:defRPr/>
            </a:pPr>
            <a:endParaRPr lang="en-US" sz="150" dirty="0">
              <a:latin typeface="Arial" panose="020B0604020202020204" pitchFamily="34" charset="0"/>
              <a:cs typeface="Arial" panose="020B0604020202020204" pitchFamily="34" charset="0"/>
            </a:endParaRPr>
          </a:p>
          <a:p>
            <a:pPr marL="0" indent="0">
              <a:buNone/>
              <a:defRPr/>
            </a:pPr>
            <a:endParaRPr lang="en-US" sz="150" dirty="0">
              <a:latin typeface="Arial" panose="020B0604020202020204" pitchFamily="34" charset="0"/>
              <a:cs typeface="Arial" panose="020B0604020202020204" pitchFamily="34" charset="0"/>
            </a:endParaRPr>
          </a:p>
          <a:p>
            <a:pPr marL="0" indent="0">
              <a:buNone/>
              <a:defRPr/>
            </a:pPr>
            <a:endParaRPr lang="en-US" sz="150" dirty="0">
              <a:latin typeface="Arial" panose="020B0604020202020204" pitchFamily="34" charset="0"/>
              <a:cs typeface="Arial" panose="020B0604020202020204" pitchFamily="34" charset="0"/>
            </a:endParaRPr>
          </a:p>
          <a:p>
            <a:pPr marL="0" indent="0">
              <a:buNone/>
              <a:defRPr/>
            </a:pPr>
            <a:endParaRPr lang="en-US" sz="150" dirty="0">
              <a:latin typeface="Arial" panose="020B0604020202020204" pitchFamily="34" charset="0"/>
              <a:cs typeface="Arial" panose="020B0604020202020204" pitchFamily="34" charset="0"/>
            </a:endParaRPr>
          </a:p>
          <a:p>
            <a:pPr marL="0" indent="0">
              <a:buNone/>
              <a:defRPr/>
            </a:pPr>
            <a:endParaRPr lang="en-US" sz="150" dirty="0">
              <a:latin typeface="Arial" panose="020B0604020202020204" pitchFamily="34" charset="0"/>
              <a:cs typeface="Arial" panose="020B0604020202020204" pitchFamily="34" charset="0"/>
            </a:endParaRPr>
          </a:p>
          <a:p>
            <a:pPr marL="385763" indent="-385763">
              <a:buFont typeface="+mj-lt"/>
              <a:buAutoNum type="arabicPeriod"/>
              <a:defRPr/>
            </a:pPr>
            <a:r>
              <a:rPr lang="en-US" sz="2100" dirty="0">
                <a:latin typeface="Arial" panose="020B0604020202020204" pitchFamily="34" charset="0"/>
                <a:cs typeface="Arial" panose="020B0604020202020204" pitchFamily="34" charset="0"/>
              </a:rPr>
              <a:t>Tribal government</a:t>
            </a:r>
          </a:p>
          <a:p>
            <a:pPr marL="385763" indent="-385763">
              <a:buFont typeface="+mj-lt"/>
              <a:buAutoNum type="arabicPeriod"/>
              <a:defRPr/>
            </a:pPr>
            <a:r>
              <a:rPr lang="en-US" sz="2100" dirty="0">
                <a:latin typeface="Arial" panose="020B0604020202020204" pitchFamily="34" charset="0"/>
                <a:cs typeface="Arial" panose="020B0604020202020204" pitchFamily="34" charset="0"/>
              </a:rPr>
              <a:t>Federal, state or local agency </a:t>
            </a:r>
          </a:p>
          <a:p>
            <a:pPr marL="385763" indent="-385763">
              <a:buFont typeface="+mj-lt"/>
              <a:buAutoNum type="arabicPeriod"/>
              <a:defRPr/>
            </a:pPr>
            <a:r>
              <a:rPr lang="en-US" sz="2100" dirty="0">
                <a:latin typeface="Arial" panose="020B0604020202020204" pitchFamily="34" charset="0"/>
                <a:cs typeface="Arial" panose="020B0604020202020204" pitchFamily="34" charset="0"/>
              </a:rPr>
              <a:t>Health care provider</a:t>
            </a:r>
          </a:p>
          <a:p>
            <a:pPr marL="385763" indent="-385763">
              <a:buFont typeface="+mj-lt"/>
              <a:buAutoNum type="arabicPeriod"/>
              <a:defRPr/>
            </a:pPr>
            <a:r>
              <a:rPr lang="en-US" sz="2100" dirty="0">
                <a:latin typeface="Arial" panose="020B0604020202020204" pitchFamily="34" charset="0"/>
                <a:cs typeface="Arial" panose="020B0604020202020204" pitchFamily="34" charset="0"/>
              </a:rPr>
              <a:t>Health plan</a:t>
            </a:r>
          </a:p>
          <a:p>
            <a:pPr marL="385763" indent="-385763">
              <a:buFont typeface="+mj-lt"/>
              <a:buAutoNum type="arabicPeriod"/>
              <a:defRPr/>
            </a:pPr>
            <a:r>
              <a:rPr lang="en-US" sz="2100" dirty="0">
                <a:latin typeface="Arial" panose="020B0604020202020204" pitchFamily="34" charset="0"/>
                <a:cs typeface="Arial" panose="020B0604020202020204" pitchFamily="34" charset="0"/>
              </a:rPr>
              <a:t>Community asthma program</a:t>
            </a:r>
          </a:p>
        </p:txBody>
      </p:sp>
      <p:sp>
        <p:nvSpPr>
          <p:cNvPr id="2" name="Slide Number Placeholder 1">
            <a:extLst>
              <a:ext uri="{FF2B5EF4-FFF2-40B4-BE49-F238E27FC236}">
                <a16:creationId xmlns:a16="http://schemas.microsoft.com/office/drawing/2014/main" id="{14BBE091-9013-4300-96CA-A5C6E3DA9C6A}"/>
              </a:ext>
            </a:extLst>
          </p:cNvPr>
          <p:cNvSpPr>
            <a:spLocks noGrp="1"/>
          </p:cNvSpPr>
          <p:nvPr>
            <p:ph type="sldNum" sz="quarter" idx="12"/>
          </p:nvPr>
        </p:nvSpPr>
        <p:spPr/>
        <p:txBody>
          <a:bodyPr/>
          <a:lstStyle/>
          <a:p>
            <a:fld id="{BCAD788D-9986-4464-ACA9-9F8E4619CF8A}" type="slidenum">
              <a:rPr lang="en-US" smtClean="0"/>
              <a:t>4</a:t>
            </a:fld>
            <a:endParaRPr lang="en-US" dirty="0"/>
          </a:p>
        </p:txBody>
      </p:sp>
      <p:sp>
        <p:nvSpPr>
          <p:cNvPr id="5" name="TextBox 4">
            <a:extLst>
              <a:ext uri="{FF2B5EF4-FFF2-40B4-BE49-F238E27FC236}">
                <a16:creationId xmlns:a16="http://schemas.microsoft.com/office/drawing/2014/main" id="{3DBB44B5-418A-4087-AB56-9AB91935BC4A}"/>
              </a:ext>
            </a:extLst>
          </p:cNvPr>
          <p:cNvSpPr txBox="1"/>
          <p:nvPr/>
        </p:nvSpPr>
        <p:spPr>
          <a:xfrm>
            <a:off x="40981" y="6538980"/>
            <a:ext cx="3269355" cy="276999"/>
          </a:xfrm>
          <a:prstGeom prst="rect">
            <a:avLst/>
          </a:prstGeom>
          <a:noFill/>
        </p:spPr>
        <p:txBody>
          <a:bodyPr wrap="square" rtlCol="0">
            <a:spAutoFit/>
          </a:bodyPr>
          <a:lstStyle/>
          <a:p>
            <a:r>
              <a:rPr lang="en-US" sz="1200" dirty="0">
                <a:solidFill>
                  <a:schemeClr val="bg1"/>
                </a:solidFill>
              </a:rPr>
              <a:t>Indoor Air Quality (IAQ)</a:t>
            </a:r>
          </a:p>
        </p:txBody>
      </p:sp>
    </p:spTree>
    <p:extLst>
      <p:ext uri="{BB962C8B-B14F-4D97-AF65-F5344CB8AC3E}">
        <p14:creationId xmlns:p14="http://schemas.microsoft.com/office/powerpoint/2010/main" val="3338188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0"/>
            <a:ext cx="8229600" cy="1143000"/>
          </a:xfrm>
        </p:spPr>
        <p:txBody>
          <a:bodyPr/>
          <a:lstStyle/>
          <a:p>
            <a:pPr algn="ctr"/>
            <a:r>
              <a:rPr lang="en-US" altLang="en-US" sz="3600" dirty="0">
                <a:latin typeface="Arial" panose="020B0604020202020204" pitchFamily="34" charset="0"/>
                <a:cs typeface="Arial" panose="020B0604020202020204" pitchFamily="34" charset="0"/>
              </a:rPr>
              <a:t>Learning Objectives</a:t>
            </a:r>
          </a:p>
        </p:txBody>
      </p:sp>
      <p:sp>
        <p:nvSpPr>
          <p:cNvPr id="2" name="Slide Number Placeholder 1">
            <a:extLst>
              <a:ext uri="{FF2B5EF4-FFF2-40B4-BE49-F238E27FC236}">
                <a16:creationId xmlns:a16="http://schemas.microsoft.com/office/drawing/2014/main" id="{52DDE0EE-E557-49F7-9538-C86A3428A602}"/>
              </a:ext>
            </a:extLst>
          </p:cNvPr>
          <p:cNvSpPr>
            <a:spLocks noGrp="1"/>
          </p:cNvSpPr>
          <p:nvPr>
            <p:ph type="sldNum" sz="quarter" idx="12"/>
          </p:nvPr>
        </p:nvSpPr>
        <p:spPr/>
        <p:txBody>
          <a:bodyPr/>
          <a:lstStyle/>
          <a:p>
            <a:fld id="{BCAD788D-9986-4464-ACA9-9F8E4619CF8A}" type="slidenum">
              <a:rPr lang="en-US" smtClean="0"/>
              <a:t>5</a:t>
            </a:fld>
            <a:endParaRPr lang="en-US" dirty="0"/>
          </a:p>
        </p:txBody>
      </p:sp>
      <p:sp>
        <p:nvSpPr>
          <p:cNvPr id="7" name="TextBox 6">
            <a:extLst>
              <a:ext uri="{FF2B5EF4-FFF2-40B4-BE49-F238E27FC236}">
                <a16:creationId xmlns:a16="http://schemas.microsoft.com/office/drawing/2014/main" id="{4E5B0022-4BBE-4CB2-AFF1-264E37FEF8D9}"/>
              </a:ext>
            </a:extLst>
          </p:cNvPr>
          <p:cNvSpPr txBox="1"/>
          <p:nvPr/>
        </p:nvSpPr>
        <p:spPr>
          <a:xfrm>
            <a:off x="40981" y="6538980"/>
            <a:ext cx="3269355" cy="276999"/>
          </a:xfrm>
          <a:prstGeom prst="rect">
            <a:avLst/>
          </a:prstGeom>
          <a:noFill/>
        </p:spPr>
        <p:txBody>
          <a:bodyPr wrap="square" rtlCol="0">
            <a:spAutoFit/>
          </a:bodyPr>
          <a:lstStyle/>
          <a:p>
            <a:r>
              <a:rPr lang="en-US" sz="1200" dirty="0">
                <a:solidFill>
                  <a:schemeClr val="bg1"/>
                </a:solidFill>
              </a:rPr>
              <a:t>Indoor Air Quality (IAQ)</a:t>
            </a:r>
          </a:p>
        </p:txBody>
      </p:sp>
      <p:sp>
        <p:nvSpPr>
          <p:cNvPr id="3" name="Content Placeholder 2"/>
          <p:cNvSpPr>
            <a:spLocks noGrp="1"/>
          </p:cNvSpPr>
          <p:nvPr>
            <p:ph idx="1"/>
          </p:nvPr>
        </p:nvSpPr>
        <p:spPr>
          <a:xfrm>
            <a:off x="457200" y="1457911"/>
            <a:ext cx="8229600" cy="4525962"/>
          </a:xfrm>
        </p:spPr>
        <p:txBody>
          <a:bodyPr/>
          <a:lstStyle/>
          <a:p>
            <a:pPr marL="0" indent="0">
              <a:buNone/>
            </a:pPr>
            <a:r>
              <a:rPr lang="en-US" sz="2400" b="1" dirty="0"/>
              <a:t>Participants will learn about—</a:t>
            </a:r>
          </a:p>
          <a:p>
            <a:r>
              <a:rPr lang="en-US" sz="2100" dirty="0"/>
              <a:t>Lessons from a 5-year effort to build capacity and explore sustainable funding for asthma in-home environmental interventions in Native communities.</a:t>
            </a:r>
          </a:p>
          <a:p>
            <a:r>
              <a:rPr lang="en-US" sz="2100" dirty="0"/>
              <a:t>Guidance about how a multidisciplinary team was formed with tribes, federal partners, and state and local organizations, including the importance of involving tribal voices in program design.</a:t>
            </a:r>
          </a:p>
          <a:p>
            <a:r>
              <a:rPr lang="en-US" sz="2100" dirty="0"/>
              <a:t>Firsthand experiences from a leader of a home-visiting program in a tribal community in Washington state.</a:t>
            </a:r>
          </a:p>
          <a:p>
            <a:r>
              <a:rPr lang="en-US" sz="2100" dirty="0"/>
              <a:t>Opportunities and barriers to expanding in-home asthma care in Native communities.</a:t>
            </a:r>
          </a:p>
        </p:txBody>
      </p:sp>
    </p:spTree>
    <p:extLst>
      <p:ext uri="{BB962C8B-B14F-4D97-AF65-F5344CB8AC3E}">
        <p14:creationId xmlns:p14="http://schemas.microsoft.com/office/powerpoint/2010/main" val="2358336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0"/>
            <a:ext cx="8229600" cy="1143000"/>
          </a:xfrm>
        </p:spPr>
        <p:txBody>
          <a:bodyPr/>
          <a:lstStyle/>
          <a:p>
            <a:pPr algn="ctr"/>
            <a:r>
              <a:rPr lang="en-US" altLang="en-US" sz="3600" dirty="0">
                <a:latin typeface="Arial" panose="020B0604020202020204" pitchFamily="34" charset="0"/>
                <a:cs typeface="Arial" panose="020B0604020202020204" pitchFamily="34" charset="0"/>
              </a:rPr>
              <a:t>Polling Question 2</a:t>
            </a:r>
          </a:p>
        </p:txBody>
      </p:sp>
      <p:sp>
        <p:nvSpPr>
          <p:cNvPr id="2" name="Slide Number Placeholder 1">
            <a:extLst>
              <a:ext uri="{FF2B5EF4-FFF2-40B4-BE49-F238E27FC236}">
                <a16:creationId xmlns:a16="http://schemas.microsoft.com/office/drawing/2014/main" id="{52DDE0EE-E557-49F7-9538-C86A3428A602}"/>
              </a:ext>
            </a:extLst>
          </p:cNvPr>
          <p:cNvSpPr>
            <a:spLocks noGrp="1"/>
          </p:cNvSpPr>
          <p:nvPr>
            <p:ph type="sldNum" sz="quarter" idx="12"/>
          </p:nvPr>
        </p:nvSpPr>
        <p:spPr/>
        <p:txBody>
          <a:bodyPr/>
          <a:lstStyle/>
          <a:p>
            <a:fld id="{BCAD788D-9986-4464-ACA9-9F8E4619CF8A}" type="slidenum">
              <a:rPr lang="en-US" smtClean="0"/>
              <a:t>6</a:t>
            </a:fld>
            <a:endParaRPr lang="en-US"/>
          </a:p>
        </p:txBody>
      </p:sp>
      <p:sp>
        <p:nvSpPr>
          <p:cNvPr id="7" name="TextBox 6">
            <a:extLst>
              <a:ext uri="{FF2B5EF4-FFF2-40B4-BE49-F238E27FC236}">
                <a16:creationId xmlns:a16="http://schemas.microsoft.com/office/drawing/2014/main" id="{4E5B0022-4BBE-4CB2-AFF1-264E37FEF8D9}"/>
              </a:ext>
            </a:extLst>
          </p:cNvPr>
          <p:cNvSpPr txBox="1"/>
          <p:nvPr/>
        </p:nvSpPr>
        <p:spPr>
          <a:xfrm>
            <a:off x="40981" y="6538980"/>
            <a:ext cx="3269355" cy="276999"/>
          </a:xfrm>
          <a:prstGeom prst="rect">
            <a:avLst/>
          </a:prstGeom>
          <a:noFill/>
        </p:spPr>
        <p:txBody>
          <a:bodyPr wrap="square" rtlCol="0">
            <a:spAutoFit/>
          </a:bodyPr>
          <a:lstStyle/>
          <a:p>
            <a:r>
              <a:rPr lang="en-US" sz="1200" dirty="0">
                <a:solidFill>
                  <a:schemeClr val="bg1"/>
                </a:solidFill>
              </a:rPr>
              <a:t>Indoor Air Quality (IAQ)</a:t>
            </a:r>
          </a:p>
        </p:txBody>
      </p:sp>
      <p:sp>
        <p:nvSpPr>
          <p:cNvPr id="6" name="Content Placeholder 2">
            <a:extLst>
              <a:ext uri="{FF2B5EF4-FFF2-40B4-BE49-F238E27FC236}">
                <a16:creationId xmlns:a16="http://schemas.microsoft.com/office/drawing/2014/main" id="{F0F3CEF4-1052-4CD0-ADE5-23A1DBBD3A91}"/>
              </a:ext>
            </a:extLst>
          </p:cNvPr>
          <p:cNvSpPr>
            <a:spLocks noGrp="1"/>
          </p:cNvSpPr>
          <p:nvPr>
            <p:ph idx="1"/>
          </p:nvPr>
        </p:nvSpPr>
        <p:spPr>
          <a:xfrm>
            <a:off x="1330037" y="1362345"/>
            <a:ext cx="6483927" cy="4525962"/>
          </a:xfrm>
        </p:spPr>
        <p:txBody>
          <a:bodyPr/>
          <a:lstStyle/>
          <a:p>
            <a:pPr marL="0" indent="0">
              <a:buNone/>
              <a:defRPr/>
            </a:pPr>
            <a:r>
              <a:rPr lang="en-US" sz="2400" b="1" dirty="0">
                <a:latin typeface="Arial" panose="020B0604020202020204" pitchFamily="34" charset="0"/>
                <a:cs typeface="Arial" panose="020B0604020202020204" pitchFamily="34" charset="0"/>
              </a:rPr>
              <a:t>Based on the learning objectives I’ve outlined, what are you most interested in learning about today?</a:t>
            </a:r>
            <a:endParaRPr lang="en-US" sz="2400" dirty="0">
              <a:latin typeface="Arial" panose="020B0604020202020204" pitchFamily="34" charset="0"/>
              <a:cs typeface="Arial" panose="020B0604020202020204" pitchFamily="34" charset="0"/>
            </a:endParaRPr>
          </a:p>
          <a:p>
            <a:pPr marL="0" indent="0">
              <a:buNone/>
              <a:defRPr/>
            </a:pPr>
            <a:endParaRPr lang="en-US" sz="150" dirty="0">
              <a:latin typeface="Arial" panose="020B0604020202020204" pitchFamily="34" charset="0"/>
              <a:cs typeface="Arial" panose="020B0604020202020204" pitchFamily="34" charset="0"/>
            </a:endParaRPr>
          </a:p>
          <a:p>
            <a:pPr marL="0" indent="0">
              <a:buNone/>
              <a:defRPr/>
            </a:pPr>
            <a:endParaRPr lang="en-US" sz="150" dirty="0">
              <a:latin typeface="Arial" panose="020B0604020202020204" pitchFamily="34" charset="0"/>
              <a:cs typeface="Arial" panose="020B0604020202020204" pitchFamily="34" charset="0"/>
            </a:endParaRPr>
          </a:p>
          <a:p>
            <a:pPr marL="0" indent="0">
              <a:buNone/>
              <a:defRPr/>
            </a:pPr>
            <a:endParaRPr lang="en-US" sz="150" dirty="0">
              <a:latin typeface="Arial" panose="020B0604020202020204" pitchFamily="34" charset="0"/>
              <a:cs typeface="Arial" panose="020B0604020202020204" pitchFamily="34" charset="0"/>
            </a:endParaRPr>
          </a:p>
          <a:p>
            <a:pPr marL="0" indent="0">
              <a:buNone/>
              <a:defRPr/>
            </a:pPr>
            <a:endParaRPr lang="en-US" sz="150" dirty="0">
              <a:latin typeface="Arial" panose="020B0604020202020204" pitchFamily="34" charset="0"/>
              <a:cs typeface="Arial" panose="020B0604020202020204" pitchFamily="34" charset="0"/>
            </a:endParaRPr>
          </a:p>
          <a:p>
            <a:pPr marL="460375" lvl="2" indent="-460375" defTabSz="1828800">
              <a:buFont typeface="+mj-lt"/>
              <a:buAutoNum type="arabicPeriod"/>
            </a:pPr>
            <a:r>
              <a:rPr lang="en-US" sz="2100" dirty="0">
                <a:latin typeface="Arial" panose="020B0604020202020204" pitchFamily="34" charset="0"/>
                <a:cs typeface="Arial" panose="020B0604020202020204" pitchFamily="34" charset="0"/>
              </a:rPr>
              <a:t>On-the-ground experiences from the Tribal Asthma Program on the Yakama Reservation </a:t>
            </a:r>
          </a:p>
          <a:p>
            <a:pPr marL="460375" lvl="2" indent="-460375" defTabSz="1828800">
              <a:buFont typeface="+mj-lt"/>
              <a:buAutoNum type="arabicPeriod"/>
            </a:pPr>
            <a:r>
              <a:rPr lang="en-US" sz="2100" dirty="0">
                <a:latin typeface="Arial" panose="020B0604020202020204" pitchFamily="34" charset="0"/>
                <a:cs typeface="Arial" panose="020B0604020202020204" pitchFamily="34" charset="0"/>
              </a:rPr>
              <a:t>How momentum and partnerships are being built around tribal in-home asthma work in the Northwest</a:t>
            </a:r>
          </a:p>
          <a:p>
            <a:pPr marL="460375" lvl="2" indent="-460375" defTabSz="1828800">
              <a:buFont typeface="+mj-lt"/>
              <a:buAutoNum type="arabicPeriod"/>
            </a:pPr>
            <a:r>
              <a:rPr lang="en-US" sz="2100" dirty="0">
                <a:latin typeface="Arial" panose="020B0604020202020204" pitchFamily="34" charset="0"/>
                <a:cs typeface="Arial" panose="020B0604020202020204" pitchFamily="34" charset="0"/>
              </a:rPr>
              <a:t>Opportunities and barriers to in-home asthma care in Native communities</a:t>
            </a:r>
          </a:p>
          <a:p>
            <a:pPr marL="460375" lvl="2" indent="-460375" defTabSz="1828800">
              <a:buFont typeface="+mj-lt"/>
              <a:buAutoNum type="arabicPeriod"/>
            </a:pPr>
            <a:r>
              <a:rPr lang="en-US" sz="2100" dirty="0">
                <a:latin typeface="Arial" panose="020B0604020202020204" pitchFamily="34" charset="0"/>
                <a:cs typeface="Arial" panose="020B0604020202020204" pitchFamily="34" charset="0"/>
              </a:rPr>
              <a:t>Other</a:t>
            </a:r>
          </a:p>
        </p:txBody>
      </p:sp>
    </p:spTree>
    <p:extLst>
      <p:ext uri="{BB962C8B-B14F-4D97-AF65-F5344CB8AC3E}">
        <p14:creationId xmlns:p14="http://schemas.microsoft.com/office/powerpoint/2010/main" val="2037758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95E402-C127-814A-9BFE-417662535E6C}"/>
              </a:ext>
            </a:extLst>
          </p:cNvPr>
          <p:cNvPicPr>
            <a:picLocks noChangeAspect="1"/>
          </p:cNvPicPr>
          <p:nvPr/>
        </p:nvPicPr>
        <p:blipFill>
          <a:blip r:embed="rId3"/>
          <a:stretch>
            <a:fillRect/>
          </a:stretch>
        </p:blipFill>
        <p:spPr>
          <a:xfrm>
            <a:off x="0" y="717550"/>
            <a:ext cx="9144000" cy="5779503"/>
          </a:xfrm>
          <a:prstGeom prst="rect">
            <a:avLst/>
          </a:prstGeom>
        </p:spPr>
      </p:pic>
      <p:sp>
        <p:nvSpPr>
          <p:cNvPr id="11" name="Title 1">
            <a:extLst>
              <a:ext uri="{FF2B5EF4-FFF2-40B4-BE49-F238E27FC236}">
                <a16:creationId xmlns:a16="http://schemas.microsoft.com/office/drawing/2014/main" id="{427E757B-1A8D-406D-A636-AAC224A3E783}"/>
              </a:ext>
            </a:extLst>
          </p:cNvPr>
          <p:cNvSpPr>
            <a:spLocks noGrp="1"/>
          </p:cNvSpPr>
          <p:nvPr>
            <p:ph type="title"/>
          </p:nvPr>
        </p:nvSpPr>
        <p:spPr>
          <a:xfrm>
            <a:off x="1" y="1327008"/>
            <a:ext cx="9144000" cy="1416191"/>
          </a:xfrm>
          <a:solidFill>
            <a:schemeClr val="bg1"/>
          </a:solidFill>
        </p:spPr>
        <p:txBody>
          <a:bodyPr vert="horz" wrap="square" lIns="68580" tIns="34290" rIns="68580" bIns="34290" numCol="1" rtlCol="0" anchor="b" anchorCtr="0" compatLnSpc="1">
            <a:prstTxWarp prst="textNoShape">
              <a:avLst/>
            </a:prstTxWarp>
            <a:normAutofit/>
          </a:bodyPr>
          <a:lstStyle/>
          <a:p>
            <a:pPr marL="115888"/>
            <a:r>
              <a:rPr lang="en-US" sz="4500" b="1" dirty="0">
                <a:solidFill>
                  <a:schemeClr val="tx2"/>
                </a:solidFill>
                <a:latin typeface="Calibri" panose="020F0502020204030204" pitchFamily="34" charset="0"/>
                <a:cs typeface="Calibri" panose="020F0502020204030204" pitchFamily="34" charset="0"/>
              </a:rPr>
              <a:t>Northwest Tribal Asthma Initiative</a:t>
            </a:r>
            <a:br>
              <a:rPr lang="en-US" sz="4500" b="1" dirty="0">
                <a:solidFill>
                  <a:schemeClr val="tx2"/>
                </a:solidFill>
                <a:latin typeface="Calibri" panose="020F0502020204030204" pitchFamily="34" charset="0"/>
                <a:cs typeface="Calibri" panose="020F0502020204030204" pitchFamily="34" charset="0"/>
              </a:rPr>
            </a:br>
            <a:r>
              <a:rPr lang="en-US" sz="3000" b="1" dirty="0">
                <a:solidFill>
                  <a:schemeClr val="tx2"/>
                </a:solidFill>
                <a:latin typeface="Calibri" panose="020F0502020204030204" pitchFamily="34" charset="0"/>
                <a:cs typeface="Calibri" panose="020F0502020204030204" pitchFamily="34" charset="0"/>
              </a:rPr>
              <a:t>July 23, 2019</a:t>
            </a:r>
          </a:p>
        </p:txBody>
      </p:sp>
    </p:spTree>
    <p:extLst>
      <p:ext uri="{BB962C8B-B14F-4D97-AF65-F5344CB8AC3E}">
        <p14:creationId xmlns:p14="http://schemas.microsoft.com/office/powerpoint/2010/main" val="1934624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pixabay.com/static/uploads/photo/2015/06/15/05/06/pathway-809916_960_720.jpg"/>
          <p:cNvPicPr>
            <a:picLocks noChangeAspect="1" noChangeArrowheads="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colorTemperature colorTemp="5300"/>
                    </a14:imgEffect>
                    <a14:imgEffect>
                      <a14:saturation sat="150000"/>
                    </a14:imgEffect>
                  </a14:imgLayer>
                </a14:imgProps>
              </a:ext>
              <a:ext uri="{28A0092B-C50C-407E-A947-70E740481C1C}">
                <a14:useLocalDpi xmlns:a14="http://schemas.microsoft.com/office/drawing/2010/main" val="0"/>
              </a:ext>
            </a:extLst>
          </a:blip>
          <a:srcRect/>
          <a:stretch>
            <a:fillRect/>
          </a:stretch>
        </p:blipFill>
        <p:spPr bwMode="auto">
          <a:xfrm>
            <a:off x="-47113" y="226679"/>
            <a:ext cx="9272136" cy="694444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p:nvPr>
        </p:nvSpPr>
        <p:spPr>
          <a:xfrm>
            <a:off x="270051" y="974871"/>
            <a:ext cx="8603899" cy="1207008"/>
          </a:xfrm>
        </p:spPr>
        <p:txBody>
          <a:bodyPr>
            <a:normAutofit/>
          </a:bodyPr>
          <a:lstStyle/>
          <a:p>
            <a:r>
              <a:rPr lang="en-US" sz="3750" dirty="0"/>
              <a:t>Paying for Holistic Asthma Programs </a:t>
            </a:r>
          </a:p>
        </p:txBody>
      </p:sp>
      <p:sp>
        <p:nvSpPr>
          <p:cNvPr id="10" name="Content Placeholder 9"/>
          <p:cNvSpPr>
            <a:spLocks noGrp="1"/>
          </p:cNvSpPr>
          <p:nvPr>
            <p:ph sz="half" idx="1"/>
          </p:nvPr>
        </p:nvSpPr>
        <p:spPr>
          <a:xfrm>
            <a:off x="112126" y="2503170"/>
            <a:ext cx="4450281" cy="2983230"/>
          </a:xfrm>
        </p:spPr>
        <p:txBody>
          <a:bodyPr>
            <a:normAutofit/>
          </a:bodyPr>
          <a:lstStyle/>
          <a:p>
            <a:pPr marL="0" indent="0">
              <a:buNone/>
            </a:pPr>
            <a:r>
              <a:rPr lang="en-US" sz="2475" b="1" u="sng" dirty="0">
                <a:solidFill>
                  <a:schemeClr val="bg1"/>
                </a:solidFill>
              </a:rPr>
              <a:t>Historically and Now in R10:</a:t>
            </a:r>
          </a:p>
          <a:p>
            <a:pPr marL="0" indent="0">
              <a:buNone/>
            </a:pPr>
            <a:r>
              <a:rPr lang="en-US" sz="2475" dirty="0">
                <a:solidFill>
                  <a:schemeClr val="bg1"/>
                </a:solidFill>
              </a:rPr>
              <a:t>Piecemeal funding from the Centers for Disease Control and Prevention, Indian Health Service (IHS), EPA and direct tribal funds</a:t>
            </a:r>
          </a:p>
        </p:txBody>
      </p:sp>
      <p:sp>
        <p:nvSpPr>
          <p:cNvPr id="11" name="Content Placeholder 10"/>
          <p:cNvSpPr>
            <a:spLocks noGrp="1"/>
          </p:cNvSpPr>
          <p:nvPr>
            <p:ph sz="half" idx="2"/>
          </p:nvPr>
        </p:nvSpPr>
        <p:spPr>
          <a:xfrm>
            <a:off x="4618301" y="2503170"/>
            <a:ext cx="4450282" cy="2983230"/>
          </a:xfrm>
        </p:spPr>
        <p:txBody>
          <a:bodyPr>
            <a:normAutofit/>
          </a:bodyPr>
          <a:lstStyle/>
          <a:p>
            <a:pPr marL="0" indent="0">
              <a:buNone/>
            </a:pPr>
            <a:r>
              <a:rPr lang="en-US" sz="2475" b="1" u="sng" dirty="0">
                <a:solidFill>
                  <a:schemeClr val="bg1"/>
                </a:solidFill>
              </a:rPr>
              <a:t>The Vision and Opportunity</a:t>
            </a:r>
            <a:r>
              <a:rPr lang="en-US" sz="2625" u="sng" dirty="0">
                <a:solidFill>
                  <a:schemeClr val="bg1"/>
                </a:solidFill>
              </a:rPr>
              <a:t>:</a:t>
            </a:r>
          </a:p>
          <a:p>
            <a:pPr marL="0" indent="0">
              <a:buNone/>
            </a:pPr>
            <a:r>
              <a:rPr lang="en-US" sz="2475" dirty="0">
                <a:solidFill>
                  <a:schemeClr val="bg1"/>
                </a:solidFill>
              </a:rPr>
              <a:t>Culturally appropriate tribal programs sustainably financed through public and private health insurance </a:t>
            </a:r>
          </a:p>
        </p:txBody>
      </p:sp>
    </p:spTree>
    <p:extLst>
      <p:ext uri="{BB962C8B-B14F-4D97-AF65-F5344CB8AC3E}">
        <p14:creationId xmlns:p14="http://schemas.microsoft.com/office/powerpoint/2010/main" val="3754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3441" y="1464129"/>
            <a:ext cx="7377119" cy="4573814"/>
          </a:xfrm>
          <a:prstGeom prst="rect">
            <a:avLst/>
          </a:prstGeom>
        </p:spPr>
      </p:pic>
    </p:spTree>
    <p:extLst>
      <p:ext uri="{BB962C8B-B14F-4D97-AF65-F5344CB8AC3E}">
        <p14:creationId xmlns:p14="http://schemas.microsoft.com/office/powerpoint/2010/main" val="1657041761"/>
      </p:ext>
    </p:extLst>
  </p:cSld>
  <p:clrMapOvr>
    <a:masterClrMapping/>
  </p:clrMapOvr>
</p:sld>
</file>

<file path=ppt/theme/theme1.xml><?xml version="1.0" encoding="utf-8"?>
<a:theme xmlns:a="http://schemas.openxmlformats.org/drawingml/2006/main" name="AsthmaTheme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sthmaTheme3" id="{901C2997-67FF-48EB-BF24-FF02B5DEC8AD}" vid="{B4BD8412-4E0C-496A-A36B-2816918B51E7}"/>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NCEH_PPT_dark(">
  <a:themeElements>
    <a:clrScheme name="NCEH Dark PPT Colors">
      <a:dk1>
        <a:srgbClr val="FFC000"/>
      </a:dk1>
      <a:lt1>
        <a:srgbClr val="0F56DC"/>
      </a:lt1>
      <a:dk2>
        <a:srgbClr val="FFFFFF"/>
      </a:dk2>
      <a:lt2>
        <a:srgbClr val="FFFFFF"/>
      </a:lt2>
      <a:accent1>
        <a:srgbClr val="007D57"/>
      </a:accent1>
      <a:accent2>
        <a:srgbClr val="4983F2"/>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MDPH slide master">
  <a:themeElements>
    <a:clrScheme name="MDPH 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DPH slide master">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altLang="en-US" sz="12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altLang="en-US" sz="12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MDPH 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DPH 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DPH 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DPH 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DPH 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DPH 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DPH 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DPH 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DPH 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DPH 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DPH 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DPH 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MDPH slide master">
  <a:themeElements>
    <a:clrScheme name="MDPH 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DPH slide master">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altLang="en-US" sz="12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altLang="en-US" sz="12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MDPH 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DPH 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DPH 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DPH 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DPH 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DPH 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DPH 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DPH 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DPH 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DPH 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DPH 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DPH 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MDPH slide master">
  <a:themeElements>
    <a:clrScheme name="MDPH 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DPH slide master">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altLang="en-US" sz="12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altLang="en-US" sz="12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MDPH 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DPH 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DPH 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DPH 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DPH 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DPH 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DPH 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DPH 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DPH 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DPH 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DPH 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DPH 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AsthmaTheme3</Template>
  <TotalTime>2720</TotalTime>
  <Words>4847</Words>
  <Application>Microsoft Office PowerPoint</Application>
  <PresentationFormat>On-screen Show (4:3)</PresentationFormat>
  <Paragraphs>490</Paragraphs>
  <Slides>39</Slides>
  <Notes>39</Notes>
  <HiddenSlides>0</HiddenSlides>
  <MMClips>0</MMClips>
  <ScaleCrop>false</ScaleCrop>
  <HeadingPairs>
    <vt:vector size="6" baseType="variant">
      <vt:variant>
        <vt:lpstr>Fonts Used</vt:lpstr>
      </vt:variant>
      <vt:variant>
        <vt:i4>7</vt:i4>
      </vt:variant>
      <vt:variant>
        <vt:lpstr>Theme</vt:lpstr>
      </vt:variant>
      <vt:variant>
        <vt:i4>9</vt:i4>
      </vt:variant>
      <vt:variant>
        <vt:lpstr>Slide Titles</vt:lpstr>
      </vt:variant>
      <vt:variant>
        <vt:i4>39</vt:i4>
      </vt:variant>
    </vt:vector>
  </HeadingPairs>
  <TitlesOfParts>
    <vt:vector size="55" baseType="lpstr">
      <vt:lpstr>Adobe Fan Heiti Std B</vt:lpstr>
      <vt:lpstr>Arial</vt:lpstr>
      <vt:lpstr>Bell MT</vt:lpstr>
      <vt:lpstr>Calibri</vt:lpstr>
      <vt:lpstr>Courier New</vt:lpstr>
      <vt:lpstr>Myriad Web Pro</vt:lpstr>
      <vt:lpstr>Wingdings</vt:lpstr>
      <vt:lpstr>AsthmaTheme3</vt:lpstr>
      <vt:lpstr>Custom Design</vt:lpstr>
      <vt:lpstr>Office Theme</vt:lpstr>
      <vt:lpstr>1_Custom Design</vt:lpstr>
      <vt:lpstr>NCEH_PPT_dark(</vt:lpstr>
      <vt:lpstr>1_Office Theme</vt:lpstr>
      <vt:lpstr>MDPH slide master</vt:lpstr>
      <vt:lpstr>1_MDPH slide master</vt:lpstr>
      <vt:lpstr>2_MDPH slide master</vt:lpstr>
      <vt:lpstr>Opportunities for In-Home Asthma Care in Native Communities: A Northwest Initiative and Tribal Pilot Project </vt:lpstr>
      <vt:lpstr>PowerPoint Presentation</vt:lpstr>
      <vt:lpstr>PowerPoint Presentation</vt:lpstr>
      <vt:lpstr>Polling Question 1</vt:lpstr>
      <vt:lpstr>Learning Objectives</vt:lpstr>
      <vt:lpstr>Polling Question 2</vt:lpstr>
      <vt:lpstr>Northwest Tribal Asthma Initiative July 23, 2019</vt:lpstr>
      <vt:lpstr>Paying for Holistic Asthma Programs </vt:lpstr>
      <vt:lpstr>PowerPoint Presentation</vt:lpstr>
      <vt:lpstr>PowerPoint Presentation</vt:lpstr>
      <vt:lpstr>PowerPoint Presentation</vt:lpstr>
      <vt:lpstr>Tribal Asthma Summit:  ‘Bold Goal’</vt:lpstr>
      <vt:lpstr>Progress at a Glance </vt:lpstr>
      <vt:lpstr>PowerPoint Presentation</vt:lpstr>
      <vt:lpstr>Tribal Leader Engagement</vt:lpstr>
      <vt:lpstr>PowerPoint Presentation</vt:lpstr>
      <vt:lpstr>Supporting Asthma Work in Tribal Communities</vt:lpstr>
      <vt:lpstr>Yakama Nation and IHS Asthma Pilot</vt:lpstr>
      <vt:lpstr>Methods</vt:lpstr>
      <vt:lpstr>PowerPoint Presentation</vt:lpstr>
      <vt:lpstr>PowerPoint Presentation</vt:lpstr>
      <vt:lpstr>PowerPoint Presentation</vt:lpstr>
      <vt:lpstr>PowerPoint Presentation</vt:lpstr>
      <vt:lpstr>PowerPoint Presentation</vt:lpstr>
      <vt:lpstr>Tulalip Tribes Asthma Home-Visiting Program</vt:lpstr>
      <vt:lpstr>Seattle Indian Health Board</vt:lpstr>
      <vt:lpstr>Washington Medicaid Transformation</vt:lpstr>
      <vt:lpstr>PowerPoint Presentation</vt:lpstr>
      <vt:lpstr>Northwest Portland Area Indian Health Board— New Grant</vt:lpstr>
      <vt:lpstr>PowerPoint Presentation</vt:lpstr>
      <vt:lpstr>PowerPoint Presentation</vt:lpstr>
      <vt:lpstr>Northwest Tribal Asthma Project Team:  Plans for Moving Forward</vt:lpstr>
      <vt:lpstr>Leverage Systems Change</vt:lpstr>
      <vt:lpstr>Team Support of Tribal Programs/Pilots</vt:lpstr>
      <vt:lpstr>Northwest Tribal Asthma Project Team:  Key Learnings</vt:lpstr>
      <vt:lpstr>Key Learnings</vt:lpstr>
      <vt:lpstr>Keys to Successful Collaboration</vt:lpstr>
      <vt:lpstr>t̕igʷicid.   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 Brown</dc:creator>
  <cp:lastModifiedBy>Pierce McCaull</cp:lastModifiedBy>
  <cp:revision>107</cp:revision>
  <cp:lastPrinted>2019-07-19T16:51:38Z</cp:lastPrinted>
  <dcterms:created xsi:type="dcterms:W3CDTF">2018-09-10T14:17:37Z</dcterms:created>
  <dcterms:modified xsi:type="dcterms:W3CDTF">2019-08-27T17:34:46Z</dcterms:modified>
</cp:coreProperties>
</file>