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9"/>
  </p:notesMasterIdLst>
  <p:handoutMasterIdLst>
    <p:handoutMasterId r:id="rId60"/>
  </p:handoutMasterIdLst>
  <p:sldIdLst>
    <p:sldId id="573" r:id="rId6"/>
    <p:sldId id="556" r:id="rId7"/>
    <p:sldId id="557" r:id="rId8"/>
    <p:sldId id="558" r:id="rId9"/>
    <p:sldId id="559" r:id="rId10"/>
    <p:sldId id="560" r:id="rId11"/>
    <p:sldId id="561" r:id="rId12"/>
    <p:sldId id="562" r:id="rId13"/>
    <p:sldId id="563" r:id="rId14"/>
    <p:sldId id="564" r:id="rId15"/>
    <p:sldId id="565" r:id="rId16"/>
    <p:sldId id="566" r:id="rId17"/>
    <p:sldId id="567" r:id="rId18"/>
    <p:sldId id="568" r:id="rId19"/>
    <p:sldId id="535" r:id="rId20"/>
    <p:sldId id="536" r:id="rId21"/>
    <p:sldId id="537" r:id="rId22"/>
    <p:sldId id="539" r:id="rId23"/>
    <p:sldId id="538" r:id="rId24"/>
    <p:sldId id="540" r:id="rId25"/>
    <p:sldId id="541" r:id="rId26"/>
    <p:sldId id="542" r:id="rId27"/>
    <p:sldId id="543" r:id="rId28"/>
    <p:sldId id="578" r:id="rId29"/>
    <p:sldId id="579" r:id="rId30"/>
    <p:sldId id="580" r:id="rId31"/>
    <p:sldId id="581" r:id="rId32"/>
    <p:sldId id="582" r:id="rId33"/>
    <p:sldId id="583" r:id="rId34"/>
    <p:sldId id="584" r:id="rId35"/>
    <p:sldId id="607" r:id="rId36"/>
    <p:sldId id="608" r:id="rId37"/>
    <p:sldId id="609" r:id="rId38"/>
    <p:sldId id="610" r:id="rId39"/>
    <p:sldId id="611" r:id="rId40"/>
    <p:sldId id="612" r:id="rId41"/>
    <p:sldId id="613" r:id="rId42"/>
    <p:sldId id="614" r:id="rId43"/>
    <p:sldId id="615" r:id="rId44"/>
    <p:sldId id="595" r:id="rId45"/>
    <p:sldId id="596" r:id="rId46"/>
    <p:sldId id="597" r:id="rId47"/>
    <p:sldId id="598" r:id="rId48"/>
    <p:sldId id="599" r:id="rId49"/>
    <p:sldId id="600" r:id="rId50"/>
    <p:sldId id="601" r:id="rId51"/>
    <p:sldId id="602" r:id="rId52"/>
    <p:sldId id="603" r:id="rId53"/>
    <p:sldId id="604" r:id="rId54"/>
    <p:sldId id="606" r:id="rId55"/>
    <p:sldId id="574" r:id="rId56"/>
    <p:sldId id="575" r:id="rId57"/>
    <p:sldId id="576"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614">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Robinson" initials="AR" lastIdx="4" clrIdx="0">
    <p:extLst>
      <p:ext uri="{19B8F6BF-5375-455C-9EA6-DF929625EA0E}">
        <p15:presenceInfo xmlns:p15="http://schemas.microsoft.com/office/powerpoint/2012/main" userId="S-1-5-21-1244020187-519449412-911163043-13546" providerId="AD"/>
      </p:ext>
    </p:extLst>
  </p:cmAuthor>
  <p:cmAuthor id="2" name="Lisa Gilmore" initials="LG" lastIdx="1" clrIdx="1">
    <p:extLst>
      <p:ext uri="{19B8F6BF-5375-455C-9EA6-DF929625EA0E}">
        <p15:presenceInfo xmlns:p15="http://schemas.microsoft.com/office/powerpoint/2012/main" userId="S-1-5-21-1244020187-519449412-911163043-17074" providerId="AD"/>
      </p:ext>
    </p:extLst>
  </p:cmAuthor>
  <p:cmAuthor id="3" name="Sally Paustian" initials="SP" lastIdx="6" clrIdx="2">
    <p:extLst>
      <p:ext uri="{19B8F6BF-5375-455C-9EA6-DF929625EA0E}">
        <p15:presenceInfo xmlns:p15="http://schemas.microsoft.com/office/powerpoint/2012/main" userId="S-1-5-21-1078081533-1284227242-725345543-3964" providerId="AD"/>
      </p:ext>
    </p:extLst>
  </p:cmAuthor>
  <p:cmAuthor id="4" name="Alicia Rosov" initials="AR" lastIdx="11" clrIdx="3">
    <p:extLst>
      <p:ext uri="{19B8F6BF-5375-455C-9EA6-DF929625EA0E}">
        <p15:presenceInfo xmlns:p15="http://schemas.microsoft.com/office/powerpoint/2012/main" userId="S-1-5-21-1078081533-1284227242-725345543-3794" providerId="AD"/>
      </p:ext>
    </p:extLst>
  </p:cmAuthor>
  <p:cmAuthor id="5" name="Erin Brown" initials="EB" lastIdx="4" clrIdx="4">
    <p:extLst>
      <p:ext uri="{19B8F6BF-5375-455C-9EA6-DF929625EA0E}">
        <p15:presenceInfo xmlns:p15="http://schemas.microsoft.com/office/powerpoint/2012/main" userId="S-1-5-21-1078081533-1284227242-725345543-3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67EA6"/>
    <a:srgbClr val="2D5883"/>
    <a:srgbClr val="CCBBEF"/>
    <a:srgbClr val="F36E58"/>
    <a:srgbClr val="BEE5FF"/>
    <a:srgbClr val="AECAA8"/>
    <a:srgbClr val="AAC8B1"/>
    <a:srgbClr val="FDB249"/>
    <a:srgbClr val="BE4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72770" autoAdjust="0"/>
  </p:normalViewPr>
  <p:slideViewPr>
    <p:cSldViewPr snapToGrid="0">
      <p:cViewPr varScale="1">
        <p:scale>
          <a:sx n="79" d="100"/>
          <a:sy n="79" d="100"/>
        </p:scale>
        <p:origin x="852" y="90"/>
      </p:cViewPr>
      <p:guideLst>
        <p:guide orient="horz" pos="2614"/>
        <p:guide pos="2880"/>
      </p:guideLst>
    </p:cSldViewPr>
  </p:slideViewPr>
  <p:outlineViewPr>
    <p:cViewPr>
      <p:scale>
        <a:sx n="33" d="100"/>
        <a:sy n="33" d="100"/>
      </p:scale>
      <p:origin x="0" y="-810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57" d="100"/>
          <a:sy n="57" d="100"/>
        </p:scale>
        <p:origin x="-247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1"/>
          <c:showCatName val="1"/>
          <c:showSerName val="0"/>
          <c:showPercent val="0"/>
          <c:showBubbleSize val="0"/>
          <c:showLeaderLines val="0"/>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atin typeface="Arial" charset="0"/>
              </a:defRPr>
            </a:lvl1pPr>
          </a:lstStyle>
          <a:p>
            <a:pPr>
              <a:defRPr/>
            </a:pPr>
            <a:fld id="{015983C6-7B6A-430F-BE7A-37EDA7108497}" type="datetimeFigureOut">
              <a:rPr lang="en-US"/>
              <a:pPr>
                <a:defRPr/>
              </a:pPr>
              <a:t>5/25/2016</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7302B7-BAF8-4AA7-B80B-71DCA12C6CF3}" type="slidenum">
              <a:rPr lang="en-US" altLang="en-US"/>
              <a:pPr/>
              <a:t>‹#›</a:t>
            </a:fld>
            <a:endParaRPr lang="en-US" altLang="en-US" dirty="0"/>
          </a:p>
        </p:txBody>
      </p:sp>
    </p:spTree>
    <p:extLst>
      <p:ext uri="{BB962C8B-B14F-4D97-AF65-F5344CB8AC3E}">
        <p14:creationId xmlns:p14="http://schemas.microsoft.com/office/powerpoint/2010/main" val="1107731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8B1D994-9908-4638-A4CD-A68EDBB47511}" type="datetimeFigureOut">
              <a:rPr lang="en-US"/>
              <a:pPr>
                <a:defRPr/>
              </a:pPr>
              <a:t>5/25/2016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7840"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DD87E469-A682-437F-8F4C-9B08198C0497}" type="slidenum">
              <a:rPr lang="en-US" altLang="en-US"/>
              <a:pPr/>
              <a:t>‹#›</a:t>
            </a:fld>
            <a:endParaRPr lang="en-US" altLang="en-US" dirty="0"/>
          </a:p>
        </p:txBody>
      </p:sp>
    </p:spTree>
    <p:extLst>
      <p:ext uri="{BB962C8B-B14F-4D97-AF65-F5344CB8AC3E}">
        <p14:creationId xmlns:p14="http://schemas.microsoft.com/office/powerpoint/2010/main" val="3781796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solidFill>
                  <a:prstClr val="black"/>
                </a:solidFill>
              </a:rPr>
              <a:pPr/>
              <a:t>1</a:t>
            </a:fld>
            <a:endParaRPr lang="en-US" altLang="en-US" dirty="0">
              <a:solidFill>
                <a:prstClr val="black"/>
              </a:solidFill>
            </a:endParaRPr>
          </a:p>
        </p:txBody>
      </p:sp>
    </p:spTree>
    <p:extLst>
      <p:ext uri="{BB962C8B-B14F-4D97-AF65-F5344CB8AC3E}">
        <p14:creationId xmlns:p14="http://schemas.microsoft.com/office/powerpoint/2010/main" val="71917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smtClean="0"/>
              <a:t>Tracey’s Talking Points:</a:t>
            </a:r>
          </a:p>
          <a:p>
            <a:endParaRPr lang="en-US" altLang="en-US" dirty="0" smtClean="0"/>
          </a:p>
          <a:p>
            <a:pPr marL="171450" indent="-171450">
              <a:buFont typeface="Arial" panose="020B0604020202020204" pitchFamily="34" charset="0"/>
              <a:buChar char="•"/>
            </a:pPr>
            <a:r>
              <a:rPr lang="en-US" altLang="en-US" dirty="0" smtClean="0"/>
              <a:t>As I mentioned earlier,</a:t>
            </a:r>
            <a:r>
              <a:rPr lang="en-US" altLang="en-US" baseline="0" dirty="0" smtClean="0"/>
              <a:t> m</a:t>
            </a:r>
            <a:r>
              <a:rPr lang="en-US" altLang="en-US" dirty="0" smtClean="0"/>
              <a:t>any of our award winners have used EPA’s System for Delivering High-Quality Asthma Care, which</a:t>
            </a:r>
            <a:r>
              <a:rPr lang="en-US" altLang="en-US" baseline="0" dirty="0" smtClean="0"/>
              <a:t> features essential components to developing an effective and sustainable asthma program. </a:t>
            </a:r>
            <a:endParaRPr lang="en-US" altLang="en-US" dirty="0" smtClean="0"/>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The System is a conceptual framework, based on results of the Asthma Health</a:t>
            </a:r>
            <a:r>
              <a:rPr lang="en-US" altLang="en-US" baseline="0" dirty="0" smtClean="0"/>
              <a:t> Outcomes Project, conducted by University of Michigan, </a:t>
            </a:r>
            <a:r>
              <a:rPr lang="en-US" altLang="en-US" dirty="0" smtClean="0"/>
              <a:t>which identifies the core elements of successful asthma programs and the processes that drive their implementation, continuous improvement and endurance. The five key drivers of the System are committed leaders and champions; strong community ties; integrated health care services; tailored environmental interventions; and high-performing collaborations. </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The System is flexible, and any asthma program—regardless of its size, institutional home (e.g., health plan, health care provider, community program), budget, target community, or level of development—can use the System to guide its work.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6E4754-6BD0-444F-8935-55B16CA8791C}"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2379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smtClean="0"/>
              <a:t>Tracey’s Talking Points:</a:t>
            </a:r>
          </a:p>
          <a:p>
            <a:pPr>
              <a:defRPr/>
            </a:pPr>
            <a:endParaRPr lang="en-US" altLang="en-US"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0" dirty="0" smtClean="0"/>
              <a:t>Two key drivers of program effectiveness include</a:t>
            </a:r>
            <a:r>
              <a:rPr lang="en-US" altLang="en-US" dirty="0" smtClean="0"/>
              <a:t>—</a:t>
            </a:r>
            <a:endParaRPr lang="en-US" altLang="en-US" i="0" dirty="0" smtClean="0"/>
          </a:p>
          <a:p>
            <a:pPr>
              <a:defRPr/>
            </a:pPr>
            <a:endParaRPr lang="en-US" altLang="en-US" i="0" dirty="0" smtClean="0"/>
          </a:p>
          <a:p>
            <a:pPr marL="171450" indent="-171450">
              <a:buFont typeface="Arial" panose="020B0604020202020204" pitchFamily="34" charset="0"/>
              <a:buChar char="•"/>
              <a:defRPr/>
            </a:pPr>
            <a:r>
              <a:rPr lang="en-US" altLang="en-US" b="1" i="0" dirty="0" smtClean="0"/>
              <a:t>Building a</a:t>
            </a:r>
            <a:r>
              <a:rPr lang="en-US" altLang="en-US" b="1" i="0" baseline="0" dirty="0" smtClean="0"/>
              <a:t> Strong Foundation:</a:t>
            </a:r>
            <a:endParaRPr lang="en-US" altLang="en-US" b="1" i="0" dirty="0" smtClean="0"/>
          </a:p>
          <a:p>
            <a:pPr>
              <a:defRPr/>
            </a:pPr>
            <a:r>
              <a:rPr lang="en-US" altLang="en-US" i="0" dirty="0" smtClean="0"/>
              <a:t>Community health workers,</a:t>
            </a:r>
            <a:r>
              <a:rPr lang="en-US" altLang="en-US" i="0" baseline="0" dirty="0" smtClean="0"/>
              <a:t> health educators and other staff are core members of asthma programs. They deliver crucial asthma care services, such as in-home visits that identify asthma triggers in the home and provide education on managing asthma to patients and their families. </a:t>
            </a:r>
          </a:p>
          <a:p>
            <a:pPr>
              <a:defRPr/>
            </a:pPr>
            <a:endParaRPr lang="en-US" altLang="en-US" i="0" baseline="0" dirty="0" smtClean="0"/>
          </a:p>
          <a:p>
            <a:pPr marL="171450" indent="-171450">
              <a:buFont typeface="Arial" panose="020B0604020202020204" pitchFamily="34" charset="0"/>
              <a:buChar char="•"/>
              <a:defRPr/>
            </a:pPr>
            <a:r>
              <a:rPr lang="en-US" altLang="en-US" b="1" i="0" dirty="0" smtClean="0"/>
              <a:t>Integrating Health</a:t>
            </a:r>
            <a:r>
              <a:rPr lang="en-US" altLang="en-US" b="1" i="0" baseline="0" dirty="0" smtClean="0"/>
              <a:t> Care Services:</a:t>
            </a:r>
            <a:endParaRPr lang="en-US" altLang="en-US" b="1" i="0" dirty="0" smtClean="0"/>
          </a:p>
          <a:p>
            <a:pPr>
              <a:defRPr/>
            </a:pPr>
            <a:r>
              <a:rPr lang="en-US" altLang="en-US" i="0" dirty="0" smtClean="0"/>
              <a:t>Along</a:t>
            </a:r>
            <a:r>
              <a:rPr lang="en-US" altLang="en-US" i="0" baseline="0" dirty="0" smtClean="0"/>
              <a:t> with well-trained staff, integrating health care services can help asthma programs provide more effective care. Examples of integrated services include providing patient referrals and using electronic health records or registries to facilitate the sharing of patient information across care providers.</a:t>
            </a:r>
          </a:p>
          <a:p>
            <a:pPr>
              <a:defRPr/>
            </a:pPr>
            <a:endParaRPr lang="en-US" altLang="en-US"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0" dirty="0" smtClean="0"/>
              <a:t>Today</a:t>
            </a:r>
            <a:r>
              <a:rPr lang="en-US" altLang="en-US" i="0" baseline="0" dirty="0" smtClean="0"/>
              <a:t> you’ll hear from our speakers about strategies they implemented for training their staff to provide optimal asthma care and how they integrate asthma care services throughout their program’s team.</a:t>
            </a:r>
            <a:endParaRPr lang="en-US" altLang="en-US" i="0"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F83385-5609-43DC-B8F1-560791CC3713}" type="slidenum">
              <a:rPr lang="en-US" altLang="en-US">
                <a:solidFill>
                  <a:prstClr val="black"/>
                </a:solidFill>
                <a:latin typeface="Calibri" panose="020F0502020204030204" pitchFamily="34" charset="0"/>
              </a:rPr>
              <a:pPr eaLnBrk="1" hangingPunct="1"/>
              <a:t>11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4132416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smtClean="0"/>
              <a:t>Tracey’s Talking Points:</a:t>
            </a:r>
          </a:p>
          <a:p>
            <a:pPr>
              <a:defRPr/>
            </a:pPr>
            <a:endParaRPr lang="en-US" altLang="en-US" i="0" dirty="0" smtClean="0"/>
          </a:p>
          <a:p>
            <a:pPr>
              <a:defRPr/>
            </a:pPr>
            <a:r>
              <a:rPr lang="en-US" altLang="en-US" i="0" dirty="0" smtClean="0"/>
              <a:t>It’s hard to</a:t>
            </a:r>
            <a:r>
              <a:rPr lang="en-US" altLang="en-US" i="0" baseline="0" dirty="0" smtClean="0"/>
              <a:t> do it alone. </a:t>
            </a:r>
            <a:r>
              <a:rPr lang="en-US" altLang="en-US" i="0" dirty="0" smtClean="0"/>
              <a:t>Partner organizations</a:t>
            </a:r>
            <a:r>
              <a:rPr lang="en-US" altLang="en-US" i="0" baseline="0" dirty="0" smtClean="0"/>
              <a:t> are key to providing a high level of asthma care. Many of our speakers have connected with other organizations to access additional services in order to deliverable comprehensive care.</a:t>
            </a:r>
            <a:endParaRPr lang="en-US" altLang="en-US" i="0" dirty="0" smtClean="0"/>
          </a:p>
          <a:p>
            <a:pPr>
              <a:defRPr/>
            </a:pPr>
            <a:endParaRPr lang="en-US" altLang="en-US" i="0" dirty="0" smtClean="0"/>
          </a:p>
          <a:p>
            <a:pPr>
              <a:defRPr/>
            </a:pPr>
            <a:r>
              <a:rPr lang="en-US" altLang="en-US" i="0" dirty="0" smtClean="0"/>
              <a:t>Two key aspects of the</a:t>
            </a:r>
            <a:r>
              <a:rPr lang="en-US" altLang="en-US" i="0" baseline="0" dirty="0" smtClean="0"/>
              <a:t> </a:t>
            </a:r>
            <a:r>
              <a:rPr lang="en-US" altLang="en-US" i="0" dirty="0" smtClean="0"/>
              <a:t>high-performing collaborations driver are</a:t>
            </a:r>
            <a:r>
              <a:rPr lang="en-US" altLang="en-US" dirty="0" smtClean="0"/>
              <a:t>—</a:t>
            </a:r>
            <a:endParaRPr lang="en-US" altLang="en-US" i="0" dirty="0" smtClean="0"/>
          </a:p>
          <a:p>
            <a:pPr>
              <a:defRPr/>
            </a:pPr>
            <a:endParaRPr lang="en-US" altLang="en-US" i="0" dirty="0" smtClean="0"/>
          </a:p>
          <a:p>
            <a:pPr marL="171450" indent="-171450">
              <a:buFont typeface="Arial" panose="020B0604020202020204" pitchFamily="34" charset="0"/>
              <a:buChar char="•"/>
              <a:defRPr/>
            </a:pPr>
            <a:r>
              <a:rPr lang="en-US" altLang="en-US" b="1" i="0" dirty="0" smtClean="0"/>
              <a:t>Building on What Works:</a:t>
            </a:r>
          </a:p>
          <a:p>
            <a:pPr>
              <a:defRPr/>
            </a:pPr>
            <a:r>
              <a:rPr lang="en-US" altLang="en-US" i="0" dirty="0" smtClean="0"/>
              <a:t>Build</a:t>
            </a:r>
            <a:r>
              <a:rPr lang="en-US" altLang="en-US" i="0" baseline="0" dirty="0" smtClean="0"/>
              <a:t> </a:t>
            </a:r>
            <a:r>
              <a:rPr lang="en-US" altLang="en-US" i="0" dirty="0" smtClean="0"/>
              <a:t>partnerships with organizations that are active in your target community</a:t>
            </a:r>
            <a:r>
              <a:rPr lang="en-US" altLang="en-US" i="0" baseline="0" dirty="0" smtClean="0"/>
              <a:t> and s</a:t>
            </a:r>
            <a:r>
              <a:rPr lang="en-US" altLang="en-US" i="0" dirty="0" smtClean="0"/>
              <a:t>eek</a:t>
            </a:r>
            <a:r>
              <a:rPr lang="en-US" altLang="en-US" i="0" baseline="0" dirty="0" smtClean="0"/>
              <a:t> out organizations providing complementary services to foster strong collaborations. </a:t>
            </a:r>
          </a:p>
          <a:p>
            <a:pPr>
              <a:defRPr/>
            </a:pPr>
            <a:endParaRPr lang="en-US" altLang="en-US" i="0" dirty="0" smtClean="0"/>
          </a:p>
          <a:p>
            <a:pPr marL="171450" indent="-171450">
              <a:buFont typeface="Arial" panose="020B0604020202020204" pitchFamily="34" charset="0"/>
              <a:buChar char="•"/>
              <a:defRPr/>
            </a:pPr>
            <a:r>
              <a:rPr lang="en-US" altLang="en-US" b="1" i="0" dirty="0" smtClean="0"/>
              <a:t>Collaborating to Build Credibility:</a:t>
            </a:r>
          </a:p>
          <a:p>
            <a:pPr>
              <a:defRPr/>
            </a:pPr>
            <a:r>
              <a:rPr lang="en-US" altLang="en-US" i="0" dirty="0" smtClean="0"/>
              <a:t>Collaborate with established organizations to build the social capital and local infrastructure of your program.</a:t>
            </a:r>
          </a:p>
          <a:p>
            <a:pPr>
              <a:defRPr/>
            </a:pPr>
            <a:endParaRPr lang="en-US" altLang="en-US" i="0" dirty="0" smtClean="0"/>
          </a:p>
          <a:p>
            <a:pPr>
              <a:defRPr/>
            </a:pPr>
            <a:r>
              <a:rPr lang="en-US" altLang="en-US" i="0" dirty="0" smtClean="0"/>
              <a:t>Each of our programs today will describe how they reached out to other organizations in their community to collaborate on targeting underserved populations. You’ll hear some innovative and creative solutions that demonstrate the value of thinking outside the box and how to build community support and buy-in.</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F83385-5609-43DC-B8F1-560791CC3713}" type="slidenum">
              <a:rPr lang="en-US" altLang="en-US">
                <a:solidFill>
                  <a:prstClr val="black"/>
                </a:solidFill>
                <a:latin typeface="Calibri" panose="020F0502020204030204" pitchFamily="34" charset="0"/>
              </a:rPr>
              <a:pPr eaLnBrk="1" hangingPunct="1"/>
              <a:t>12</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44069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US" altLang="en-US" b="1" i="1" dirty="0" smtClean="0"/>
              <a:t>Tracey’s Talking Points:</a:t>
            </a:r>
          </a:p>
          <a:p>
            <a:pPr>
              <a:defRPr/>
            </a:pPr>
            <a:endParaRPr lang="en-US" altLang="en-US" b="1"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Sustainability is also a key component of delivering high quality asthma care</a:t>
            </a:r>
            <a:r>
              <a:rPr lang="en-US" dirty="0" smtClean="0"/>
              <a:t>. As organizations</a:t>
            </a:r>
            <a:r>
              <a:rPr lang="en-US" baseline="0" dirty="0" smtClean="0"/>
              <a:t> seek to increase their program’s impact, pursuing sustainable financing options is imperative.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Strategies for sustainability include</a:t>
            </a:r>
            <a:r>
              <a:rPr lang="en-US" altLang="en-US" dirty="0" smtClean="0"/>
              <a:t>—</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smtClean="0"/>
              <a:t>Using data to demonstrate your program’s value: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baseline="0" dirty="0" smtClean="0"/>
              <a:t>Present </a:t>
            </a:r>
            <a:r>
              <a:rPr lang="en-US" sz="1200" b="0" i="0" kern="1200" dirty="0" smtClean="0">
                <a:solidFill>
                  <a:schemeClr val="tx1"/>
                </a:solidFill>
                <a:effectLst/>
                <a:latin typeface="+mn-lt"/>
                <a:ea typeface="+mn-ea"/>
                <a:cs typeface="+mn-cs"/>
              </a:rPr>
              <a:t>data that matters to potential funders and payers and that demonstrates the need for your program and your impact.</a:t>
            </a:r>
            <a:endParaRPr lang="en-US" b="0" baseline="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smtClean="0"/>
              <a:t>Making it easy to support your program:</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Identify discrete program elements and their costs so that funders and payers can support individual elements if they are not ready to support the program in its entirety.</a:t>
            </a: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sz="1200" kern="1200" dirty="0" smtClean="0">
                <a:solidFill>
                  <a:schemeClr val="tx1"/>
                </a:solidFill>
                <a:effectLst/>
                <a:latin typeface="+mn-lt"/>
                <a:ea typeface="+mn-ea"/>
                <a:cs typeface="+mn-cs"/>
              </a:rPr>
              <a:t>Programs that establish a strong workforce, incorporate in-home asthma visits, and demonstrate their value through positive results have a solid foundation for exploring a variety of sustainable financing options. Each of our speakers today will share how they were able to build a star asthma care team that made a difference.</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2731F1-48CD-47A2-B94D-F39B128FE1DF}" type="slidenum">
              <a:rPr lang="en-US" altLang="en-US">
                <a:latin typeface="Calibri" panose="020F0502020204030204" pitchFamily="34" charset="0"/>
              </a:rPr>
              <a:pPr eaLnBrk="1" hangingPunct="1"/>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2174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smtClean="0"/>
              <a:t>Tracey’s Talking Points:</a:t>
            </a:r>
          </a:p>
          <a:p>
            <a:endParaRPr lang="en-US" dirty="0" smtClean="0"/>
          </a:p>
          <a:p>
            <a:r>
              <a:rPr lang="en-US" dirty="0" smtClean="0">
                <a:solidFill>
                  <a:schemeClr val="tx1"/>
                </a:solidFill>
              </a:rPr>
              <a:t>Finally, to help you make</a:t>
            </a:r>
            <a:r>
              <a:rPr lang="en-US" baseline="0" dirty="0" smtClean="0">
                <a:solidFill>
                  <a:schemeClr val="tx1"/>
                </a:solidFill>
              </a:rPr>
              <a:t> sense of the latest health care policy changes and the new opportunities f</a:t>
            </a:r>
            <a:r>
              <a:rPr lang="en-US" sz="1200" b="0" i="0" kern="1200" dirty="0" smtClean="0">
                <a:solidFill>
                  <a:schemeClr val="tx1"/>
                </a:solidFill>
                <a:effectLst/>
                <a:latin typeface="+mn-lt"/>
                <a:ea typeface="+mn-ea"/>
                <a:cs typeface="+mn-cs"/>
              </a:rPr>
              <a:t>or financing evidence-based in-home asthma care, I want to introduce you</a:t>
            </a:r>
            <a:r>
              <a:rPr lang="en-US" sz="1200" b="0" i="0" kern="1200" baseline="0" dirty="0" smtClean="0">
                <a:solidFill>
                  <a:schemeClr val="tx1"/>
                </a:solidFill>
                <a:effectLst/>
                <a:latin typeface="+mn-lt"/>
                <a:ea typeface="+mn-ea"/>
                <a:cs typeface="+mn-cs"/>
              </a:rPr>
              <a:t> to the “Financing In-Home Asthma Care” microsite on AsthmaCommunityNetwork.org.</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This site </a:t>
            </a:r>
            <a:r>
              <a:rPr lang="en-US" sz="1200" b="0" i="0" kern="1200" dirty="0" smtClean="0">
                <a:solidFill>
                  <a:schemeClr val="tx1"/>
                </a:solidFill>
                <a:effectLst/>
                <a:latin typeface="+mn-lt"/>
                <a:ea typeface="+mn-ea"/>
                <a:cs typeface="+mn-cs"/>
              </a:rPr>
              <a:t>focuses on delivering and paying for in-home asthma care to improve outcomes for children with asthma.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a:t>
            </a:r>
            <a:r>
              <a:rPr lang="en-US" sz="1200" b="0" i="0" kern="1200" baseline="0" dirty="0" smtClean="0">
                <a:solidFill>
                  <a:schemeClr val="tx1"/>
                </a:solidFill>
                <a:effectLst/>
                <a:latin typeface="+mn-lt"/>
                <a:ea typeface="+mn-ea"/>
                <a:cs typeface="+mn-cs"/>
              </a:rPr>
              <a:t>will find a wealth of information and resources on topics such as</a:t>
            </a:r>
            <a:r>
              <a:rPr lang="en-US" altLang="en-US" dirty="0" smtClean="0"/>
              <a:t>—</a:t>
            </a:r>
            <a:endParaRPr lang="en-US" sz="1200" b="0" i="0" kern="1200" baseline="0" dirty="0" smtClean="0">
              <a:solidFill>
                <a:schemeClr val="tx1"/>
              </a:solidFill>
              <a:effectLst/>
              <a:latin typeface="+mn-lt"/>
              <a:ea typeface="+mn-ea"/>
              <a:cs typeface="+mn-cs"/>
            </a:endParaRPr>
          </a:p>
          <a:p>
            <a:pPr marL="173736" indent="-173736">
              <a:buFont typeface="Arial" panose="020B0604020202020204" pitchFamily="34" charset="0"/>
              <a:buChar char="•"/>
            </a:pPr>
            <a:r>
              <a:rPr lang="en-US" sz="1200" dirty="0" smtClean="0">
                <a:solidFill>
                  <a:schemeClr val="tx1"/>
                </a:solidFill>
              </a:rPr>
              <a:t>The Value of Asthma Home Visits</a:t>
            </a:r>
          </a:p>
          <a:p>
            <a:pPr marL="173736" indent="-173736">
              <a:buFont typeface="Arial" panose="020B0604020202020204" pitchFamily="34" charset="0"/>
              <a:buChar char="•"/>
            </a:pPr>
            <a:r>
              <a:rPr lang="en-US" sz="1200" dirty="0" smtClean="0">
                <a:solidFill>
                  <a:schemeClr val="tx1"/>
                </a:solidFill>
              </a:rPr>
              <a:t>Building Your Workforce</a:t>
            </a:r>
          </a:p>
          <a:p>
            <a:pPr marL="173736" indent="-173736">
              <a:buFont typeface="Arial" panose="020B0604020202020204" pitchFamily="34" charset="0"/>
              <a:buChar char="•"/>
            </a:pPr>
            <a:r>
              <a:rPr lang="en-US" sz="1200" dirty="0" smtClean="0">
                <a:solidFill>
                  <a:schemeClr val="tx1"/>
                </a:solidFill>
              </a:rPr>
              <a:t>Effective Reimbursement Strategies</a:t>
            </a:r>
          </a:p>
          <a:p>
            <a:pPr marL="173736" indent="-173736">
              <a:buFont typeface="Arial" panose="020B0604020202020204" pitchFamily="34" charset="0"/>
              <a:buChar char="•"/>
            </a:pPr>
            <a:r>
              <a:rPr lang="en-US" sz="1200" dirty="0" smtClean="0">
                <a:solidFill>
                  <a:schemeClr val="tx1"/>
                </a:solidFill>
              </a:rPr>
              <a:t>Understanding the Options</a:t>
            </a:r>
          </a:p>
          <a:p>
            <a:pPr marL="173736" indent="-173736">
              <a:buFont typeface="Arial" panose="020B0604020202020204" pitchFamily="34" charset="0"/>
              <a:buChar char="•"/>
            </a:pPr>
            <a:r>
              <a:rPr lang="en-US" sz="1200" dirty="0" smtClean="0">
                <a:solidFill>
                  <a:schemeClr val="tx1"/>
                </a:solidFill>
              </a:rPr>
              <a:t>How to Make Your Case to Funders</a:t>
            </a:r>
          </a:p>
          <a:p>
            <a:pPr marL="173736" indent="-173736">
              <a:buFont typeface="Arial" panose="020B0604020202020204" pitchFamily="34" charset="0"/>
              <a:buChar char="•"/>
            </a:pPr>
            <a:endParaRPr lang="en-US" sz="120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smtClean="0">
                <a:solidFill>
                  <a:schemeClr val="tx1"/>
                </a:solidFill>
              </a:rPr>
              <a:t>And now, I would</a:t>
            </a:r>
            <a:r>
              <a:rPr lang="en-US" sz="1200" baseline="0" dirty="0" smtClean="0">
                <a:solidFill>
                  <a:schemeClr val="tx1"/>
                </a:solidFill>
              </a:rPr>
              <a:t> like to turn to our first speaker, Stacey Chacker from the </a:t>
            </a:r>
            <a:r>
              <a:rPr lang="en-US" sz="1800" dirty="0" smtClean="0">
                <a:latin typeface="Arial" pitchFamily="34" charset="0"/>
                <a:cs typeface="Arial" pitchFamily="34" charset="0"/>
              </a:rPr>
              <a:t>Asthma Regional Council of New England.</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pPr/>
              <a:t>14</a:t>
            </a:fld>
            <a:endParaRPr lang="en-US" altLang="en-US" dirty="0"/>
          </a:p>
        </p:txBody>
      </p:sp>
    </p:spTree>
    <p:extLst>
      <p:ext uri="{BB962C8B-B14F-4D97-AF65-F5344CB8AC3E}">
        <p14:creationId xmlns:p14="http://schemas.microsoft.com/office/powerpoint/2010/main" val="3059933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smtClean="0"/>
          </a:p>
          <a:p>
            <a:r>
              <a:rPr lang="en-US" dirty="0"/>
              <a:t> </a:t>
            </a:r>
          </a:p>
          <a:p>
            <a:endParaRPr lang="en-US" dirty="0"/>
          </a:p>
        </p:txBody>
      </p:sp>
      <p:sp>
        <p:nvSpPr>
          <p:cNvPr id="4" name="Slide Number Placeholder 3"/>
          <p:cNvSpPr>
            <a:spLocks noGrp="1"/>
          </p:cNvSpPr>
          <p:nvPr>
            <p:ph type="sldNum" sz="quarter" idx="10"/>
          </p:nvPr>
        </p:nvSpPr>
        <p:spPr/>
        <p:txBody>
          <a:bodyPr/>
          <a:lstStyle/>
          <a:p>
            <a:fld id="{DFE436F0-C48F-9C49-8701-CC29FF3BA7BD}" type="slidenum">
              <a:rPr lang="en-US" smtClean="0"/>
              <a:pPr/>
              <a:t>15</a:t>
            </a:fld>
            <a:endParaRPr lang="en-US" dirty="0"/>
          </a:p>
        </p:txBody>
      </p:sp>
    </p:spTree>
    <p:extLst>
      <p:ext uri="{BB962C8B-B14F-4D97-AF65-F5344CB8AC3E}">
        <p14:creationId xmlns:p14="http://schemas.microsoft.com/office/powerpoint/2010/main" val="662844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16</a:t>
            </a:fld>
            <a:endParaRPr lang="en-US" dirty="0"/>
          </a:p>
        </p:txBody>
      </p:sp>
    </p:spTree>
    <p:extLst>
      <p:ext uri="{BB962C8B-B14F-4D97-AF65-F5344CB8AC3E}">
        <p14:creationId xmlns:p14="http://schemas.microsoft.com/office/powerpoint/2010/main" val="889994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17</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945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436F0-C48F-9C49-8701-CC29FF3BA7BD}" type="slidenum">
              <a:rPr lang="en-US" smtClean="0"/>
              <a:pPr/>
              <a:t>18</a:t>
            </a:fld>
            <a:endParaRPr lang="en-US" dirty="0"/>
          </a:p>
        </p:txBody>
      </p:sp>
    </p:spTree>
    <p:extLst>
      <p:ext uri="{BB962C8B-B14F-4D97-AF65-F5344CB8AC3E}">
        <p14:creationId xmlns:p14="http://schemas.microsoft.com/office/powerpoint/2010/main" val="1003618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E38E83-E181-42CF-BAA6-50B7DB0A0DD9}" type="slidenum">
              <a:rPr lang="en-US" smtClean="0"/>
              <a:pPr fontAlgn="base">
                <a:spcBef>
                  <a:spcPct val="0"/>
                </a:spcBef>
                <a:spcAft>
                  <a:spcPct val="0"/>
                </a:spcAft>
              </a:pPr>
              <a:t>19</a:t>
            </a:fld>
            <a:endParaRPr lang="en-US" dirty="0" smtClean="0"/>
          </a:p>
        </p:txBody>
      </p:sp>
      <p:pic>
        <p:nvPicPr>
          <p:cNvPr id="8" name="Picture 7"/>
          <p:cNvPicPr>
            <a:picLocks noChangeAspect="1"/>
          </p:cNvPicPr>
          <p:nvPr/>
        </p:nvPicPr>
        <p:blipFill>
          <a:blip r:embed="rId3"/>
          <a:stretch>
            <a:fillRect/>
          </a:stretch>
        </p:blipFill>
        <p:spPr>
          <a:xfrm>
            <a:off x="4800601" y="1357549"/>
            <a:ext cx="949719" cy="772091"/>
          </a:xfrm>
          <a:prstGeom prst="rect">
            <a:avLst/>
          </a:prstGeom>
        </p:spPr>
      </p:pic>
    </p:spTree>
    <p:extLst>
      <p:ext uri="{BB962C8B-B14F-4D97-AF65-F5344CB8AC3E}">
        <p14:creationId xmlns:p14="http://schemas.microsoft.com/office/powerpoint/2010/main" val="207693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i="1" dirty="0" smtClean="0"/>
              <a:t>Tracey’s Talking Points:</a:t>
            </a:r>
            <a:endParaRPr lang="en-US" dirty="0" smtClean="0"/>
          </a:p>
          <a:p>
            <a:pPr eaLnBrk="1" hangingPunct="1">
              <a:spcBef>
                <a:spcPct val="0"/>
              </a:spcBef>
              <a:buFont typeface="Arial" pitchFamily="34" charset="0"/>
              <a:buNone/>
              <a:defRPr/>
            </a:pPr>
            <a:endParaRPr lang="en-US" b="1" dirty="0" smtClean="0"/>
          </a:p>
          <a:p>
            <a:pPr marL="171450" indent="-171450" eaLnBrk="1" hangingPunct="1">
              <a:spcBef>
                <a:spcPct val="0"/>
              </a:spcBef>
              <a:buFont typeface="Arial" pitchFamily="34" charset="0"/>
              <a:buChar char="•"/>
              <a:defRPr/>
            </a:pPr>
            <a:r>
              <a:rPr lang="en-US" dirty="0" smtClean="0"/>
              <a:t>Good morning or good afternoon, </a:t>
            </a:r>
            <a:r>
              <a:rPr lang="en-US" sz="1200" kern="1200" dirty="0" smtClean="0">
                <a:solidFill>
                  <a:schemeClr val="tx1"/>
                </a:solidFill>
                <a:effectLst/>
                <a:latin typeface="+mn-lt"/>
                <a:ea typeface="+mn-ea"/>
                <a:cs typeface="+mn-cs"/>
              </a:rPr>
              <a:t>depending on where you are located.</a:t>
            </a:r>
          </a:p>
          <a:p>
            <a:pPr marL="0" indent="0" eaLnBrk="1" hangingPunct="1">
              <a:spcBef>
                <a:spcPct val="0"/>
              </a:spcBef>
              <a:buFont typeface="Arial" pitchFamily="34" charset="0"/>
              <a:buNone/>
              <a:defRPr/>
            </a:pPr>
            <a:endParaRPr lang="en-US" dirty="0" smtClean="0"/>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smtClean="0"/>
              <a:t>Welcome to “Building a Star Asthma Care Team: Best Practices From the 2016 Asthma Award Winners,” a Web-based presentation sponsored by the Environmental Protection Agency.</a:t>
            </a:r>
          </a:p>
          <a:p>
            <a:pPr eaLnBrk="1" hangingPunct="1">
              <a:spcBef>
                <a:spcPct val="0"/>
              </a:spcBef>
              <a:buFont typeface="Arial" pitchFamily="34" charset="0"/>
              <a:buNone/>
              <a:defRPr/>
            </a:pPr>
            <a:endParaRPr lang="en-US" dirty="0" smtClean="0"/>
          </a:p>
          <a:p>
            <a:pPr marL="171450" indent="-171450" eaLnBrk="1" hangingPunct="1">
              <a:spcBef>
                <a:spcPct val="0"/>
              </a:spcBef>
              <a:buFont typeface="Arial" pitchFamily="34" charset="0"/>
              <a:buChar char="•"/>
              <a:defRPr/>
            </a:pPr>
            <a:r>
              <a:rPr lang="en-US" dirty="0" smtClean="0"/>
              <a:t>We’re glad you can join us today!</a:t>
            </a:r>
          </a:p>
          <a:p>
            <a:pPr eaLnBrk="1" hangingPunct="1">
              <a:spcBef>
                <a:spcPct val="0"/>
              </a:spcBef>
              <a:buFont typeface="Arial" pitchFamily="34" charset="0"/>
              <a:buNone/>
              <a:defRPr/>
            </a:pPr>
            <a:endParaRPr lang="en-US" dirty="0" smtClean="0"/>
          </a:p>
          <a:p>
            <a:pPr marL="171450" indent="-171450" eaLnBrk="1" hangingPunct="1">
              <a:spcBef>
                <a:spcPct val="0"/>
              </a:spcBef>
              <a:buFont typeface="Arial" pitchFamily="34" charset="0"/>
              <a:buChar char="•"/>
              <a:defRPr/>
            </a:pPr>
            <a:r>
              <a:rPr lang="en-US" dirty="0" smtClean="0"/>
              <a:t>Since we have a lot of material to cover, we’ll go ahead and get started.</a:t>
            </a:r>
          </a:p>
          <a:p>
            <a:pPr marL="171450" indent="-171450" eaLnBrk="1" hangingPunct="1">
              <a:spcBef>
                <a:spcPct val="0"/>
              </a:spcBef>
              <a:buFont typeface="Arial" pitchFamily="34" charset="0"/>
              <a:buChar char="•"/>
              <a:defRPr/>
            </a:pPr>
            <a:endParaRPr lang="en-US" dirty="0" smtClean="0"/>
          </a:p>
          <a:p>
            <a:pPr eaLnBrk="1" hangingPunct="1">
              <a:spcBef>
                <a:spcPct val="0"/>
              </a:spcBef>
              <a:buFont typeface="Arial" pitchFamily="34" charset="0"/>
              <a:buNone/>
              <a:defRPr/>
            </a:pPr>
            <a:endParaRPr lang="en-US" b="1" dirty="0" smtClean="0"/>
          </a:p>
          <a:p>
            <a:pPr eaLnBrk="1" hangingPunct="1">
              <a:spcBef>
                <a:spcPct val="0"/>
              </a:spcBef>
              <a:buFont typeface="Arial" pitchFamily="34" charset="0"/>
              <a:buNone/>
              <a:defRPr/>
            </a:pPr>
            <a:endParaRPr lang="en-US" b="1" dirty="0" smtClean="0"/>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14FF9-92CB-4E07-8EDA-786591FDBD3A}" type="slidenum">
              <a:rPr lang="en-US" altLang="en-US">
                <a:latin typeface="Calibri" panose="020F0502020204030204" pitchFamily="34" charset="0"/>
              </a:rPr>
              <a:pPr eaLnBrk="1" hangingPunct="1"/>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6578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436F0-C48F-9C49-8701-CC29FF3BA7BD}" type="slidenum">
              <a:rPr lang="en-US" smtClean="0"/>
              <a:pPr/>
              <a:t>20</a:t>
            </a:fld>
            <a:endParaRPr lang="en-US" dirty="0"/>
          </a:p>
        </p:txBody>
      </p:sp>
    </p:spTree>
    <p:extLst>
      <p:ext uri="{BB962C8B-B14F-4D97-AF65-F5344CB8AC3E}">
        <p14:creationId xmlns:p14="http://schemas.microsoft.com/office/powerpoint/2010/main" val="2992699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931863"/>
            <a:ext cx="4676775" cy="3508375"/>
          </a:xfrm>
        </p:spPr>
      </p:sp>
      <p:sp>
        <p:nvSpPr>
          <p:cNvPr id="4" name="Slide Number Placeholder 3"/>
          <p:cNvSpPr>
            <a:spLocks noGrp="1"/>
          </p:cNvSpPr>
          <p:nvPr>
            <p:ph type="sldNum" sz="quarter" idx="10"/>
          </p:nvPr>
        </p:nvSpPr>
        <p:spPr/>
        <p:txBody>
          <a:bodyPr/>
          <a:lstStyle/>
          <a:p>
            <a:fld id="{DFE436F0-C48F-9C49-8701-CC29FF3BA7BD}" type="slidenum">
              <a:rPr lang="en-US" smtClean="0"/>
              <a:pPr/>
              <a:t>21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880331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b="1" i="1" dirty="0" smtClean="0"/>
              <a:t>Tracey’s Talking Points:</a:t>
            </a:r>
          </a:p>
          <a:p>
            <a:pPr>
              <a:spcBef>
                <a:spcPct val="0"/>
              </a:spcBef>
            </a:pPr>
            <a:endParaRPr lang="en-US" dirty="0" smtClean="0">
              <a:latin typeface="Lucida Grande" charset="0"/>
            </a:endParaRPr>
          </a:p>
          <a:p>
            <a:pPr>
              <a:spcBef>
                <a:spcPct val="0"/>
              </a:spcBef>
            </a:pPr>
            <a:r>
              <a:rPr lang="en-US" dirty="0" smtClean="0">
                <a:latin typeface="Lucida Grande" charset="0"/>
              </a:rPr>
              <a:t>Thank you</a:t>
            </a:r>
            <a:r>
              <a:rPr lang="en-US" baseline="0" dirty="0" smtClean="0">
                <a:latin typeface="Lucida Grande" charset="0"/>
              </a:rPr>
              <a:t> for sharing such great insights, Stacey! Our next speaker is Dr. </a:t>
            </a:r>
            <a:r>
              <a:rPr lang="en-US" dirty="0" smtClean="0"/>
              <a:t>Samuel </a:t>
            </a:r>
            <a:r>
              <a:rPr lang="en-US" dirty="0" err="1" smtClean="0"/>
              <a:t>DeLeon</a:t>
            </a:r>
            <a:r>
              <a:rPr lang="en-US" dirty="0" smtClean="0"/>
              <a:t> from Urban Health Plan.</a:t>
            </a:r>
            <a:endParaRPr lang="en-US" dirty="0" smtClean="0">
              <a:latin typeface="Lucida Grande" charset="0"/>
            </a:endParaRPr>
          </a:p>
        </p:txBody>
      </p:sp>
      <p:sp>
        <p:nvSpPr>
          <p:cNvPr id="4" name="Slide Number Placeholder 3"/>
          <p:cNvSpPr>
            <a:spLocks noGrp="1"/>
          </p:cNvSpPr>
          <p:nvPr>
            <p:ph type="sldNum" sz="quarter" idx="10"/>
          </p:nvPr>
        </p:nvSpPr>
        <p:spPr/>
        <p:txBody>
          <a:bodyPr/>
          <a:lstStyle/>
          <a:p>
            <a:fld id="{DFE436F0-C48F-9C49-8701-CC29FF3BA7BD}" type="slidenum">
              <a:rPr lang="en-US" smtClean="0"/>
              <a:pPr/>
              <a:t>23</a:t>
            </a:fld>
            <a:endParaRPr lang="en-US" dirty="0"/>
          </a:p>
        </p:txBody>
      </p:sp>
    </p:spTree>
    <p:extLst>
      <p:ext uri="{BB962C8B-B14F-4D97-AF65-F5344CB8AC3E}">
        <p14:creationId xmlns:p14="http://schemas.microsoft.com/office/powerpoint/2010/main" val="194178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3300" dirty="0" smtClean="0"/>
              <a:t>Founded by Dr. Richard Izquierdo in 1974</a:t>
            </a:r>
          </a:p>
          <a:p>
            <a:r>
              <a:rPr lang="en-US" sz="3300" dirty="0" smtClean="0"/>
              <a:t>Network of Federally Community Health Centers</a:t>
            </a:r>
          </a:p>
          <a:p>
            <a:pPr lvl="1"/>
            <a:r>
              <a:rPr lang="en-US" sz="3300" dirty="0" smtClean="0"/>
              <a:t>9 sites: 8 in Bronx; 1 in Corona, Queens</a:t>
            </a:r>
          </a:p>
          <a:p>
            <a:pPr lvl="1"/>
            <a:r>
              <a:rPr lang="en-US" sz="3300" dirty="0" smtClean="0"/>
              <a:t>9 School-based Health Centers</a:t>
            </a:r>
          </a:p>
          <a:p>
            <a:pPr lvl="1"/>
            <a:r>
              <a:rPr lang="en-US" sz="3300" dirty="0" smtClean="0"/>
              <a:t>3 administrative sites</a:t>
            </a:r>
          </a:p>
          <a:p>
            <a:r>
              <a:rPr lang="en-US" sz="3300" dirty="0" smtClean="0"/>
              <a:t>2015: 73,000 patients; more than 366,000 visits</a:t>
            </a:r>
          </a:p>
          <a:p>
            <a:r>
              <a:rPr lang="en-US" sz="3300" dirty="0" smtClean="0"/>
              <a:t>Over 800 associates and providers</a:t>
            </a:r>
          </a:p>
          <a:p>
            <a:r>
              <a:rPr lang="en-US" sz="3300" dirty="0" smtClean="0"/>
              <a:t>Joint Commission accredited</a:t>
            </a:r>
          </a:p>
          <a:p>
            <a:r>
              <a:rPr lang="en-US" sz="3300" dirty="0" smtClean="0">
                <a:solidFill>
                  <a:srgbClr val="FF0000"/>
                </a:solidFill>
              </a:rPr>
              <a:t>2006: National Exemplary Award recipient from the United States Environmental Protection Agency for asthma management program.</a:t>
            </a:r>
          </a:p>
          <a:p>
            <a:pPr defTabSz="956097">
              <a:defRPr/>
            </a:pPr>
            <a:endParaRPr lang="en-US" sz="1400" b="0" i="0" u="none" strike="noStrike" baseline="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25</a:t>
            </a:fld>
            <a:endParaRPr lang="en-US" dirty="0"/>
          </a:p>
        </p:txBody>
      </p:sp>
    </p:spTree>
    <p:extLst>
      <p:ext uri="{BB962C8B-B14F-4D97-AF65-F5344CB8AC3E}">
        <p14:creationId xmlns:p14="http://schemas.microsoft.com/office/powerpoint/2010/main" val="2726326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solidFill>
                  <a:srgbClr val="FF0000"/>
                </a:solidFill>
              </a:rPr>
              <a:t>Background and description: </a:t>
            </a:r>
          </a:p>
          <a:p>
            <a:pPr>
              <a:buFont typeface="Arial" pitchFamily="34" charset="0"/>
              <a:buChar char="•"/>
            </a:pPr>
            <a:r>
              <a:rPr lang="en-US" dirty="0" smtClean="0"/>
              <a:t>BPHC Health Disparity Collaborative 2001</a:t>
            </a:r>
          </a:p>
          <a:p>
            <a:pPr>
              <a:buFont typeface="Arial" pitchFamily="34" charset="0"/>
              <a:buChar char="•"/>
            </a:pPr>
            <a:r>
              <a:rPr lang="en-US" dirty="0" smtClean="0"/>
              <a:t>Model for Improvement &amp; Chronic care Model</a:t>
            </a:r>
          </a:p>
          <a:p>
            <a:pPr>
              <a:buFont typeface="Arial" pitchFamily="34" charset="0"/>
              <a:buChar char="•"/>
            </a:pPr>
            <a:r>
              <a:rPr lang="en-US" dirty="0" smtClean="0"/>
              <a:t>Located in epicenter for asthma in the U.S. </a:t>
            </a:r>
          </a:p>
          <a:p>
            <a:pPr>
              <a:buFont typeface="Arial" pitchFamily="34" charset="0"/>
              <a:buChar char="•"/>
            </a:pPr>
            <a:endParaRPr lang="en-US" dirty="0" smtClean="0"/>
          </a:p>
          <a:p>
            <a:r>
              <a:rPr lang="en-US" dirty="0" smtClean="0">
                <a:solidFill>
                  <a:srgbClr val="FF0000"/>
                </a:solidFill>
              </a:rPr>
              <a:t>Overview</a:t>
            </a:r>
          </a:p>
          <a:p>
            <a:pPr>
              <a:buFont typeface="Arial" pitchFamily="34" charset="0"/>
              <a:buChar char="•"/>
            </a:pPr>
            <a:r>
              <a:rPr lang="en-US" dirty="0" smtClean="0"/>
              <a:t>Focuses on empowering patients to manage disease and prevent future episodes</a:t>
            </a:r>
          </a:p>
          <a:p>
            <a:pPr>
              <a:buFont typeface="Arial" pitchFamily="34" charset="0"/>
              <a:buChar char="•"/>
            </a:pPr>
            <a:r>
              <a:rPr lang="en-US" dirty="0" smtClean="0"/>
              <a:t>Multifaceted implementation strategy</a:t>
            </a:r>
          </a:p>
          <a:p>
            <a:pPr>
              <a:buFont typeface="Arial" pitchFamily="34" charset="0"/>
              <a:buChar char="•"/>
            </a:pPr>
            <a:r>
              <a:rPr lang="en-US" dirty="0" smtClean="0"/>
              <a:t>Asthma management at every visit</a:t>
            </a:r>
          </a:p>
          <a:p>
            <a:pPr marL="342900" lvl="1" indent="-342900">
              <a:buFont typeface="Arial" pitchFamily="34" charset="0"/>
              <a:buChar char="•"/>
            </a:pPr>
            <a:r>
              <a:rPr lang="en-US" dirty="0" smtClean="0"/>
              <a:t>Medical Assistant gathers signs and symptoms</a:t>
            </a:r>
          </a:p>
          <a:p>
            <a:pPr marL="342900" lvl="1" indent="-342900">
              <a:buFont typeface="Arial" pitchFamily="34" charset="0"/>
              <a:buChar char="•"/>
            </a:pPr>
            <a:r>
              <a:rPr lang="en-US" dirty="0" smtClean="0"/>
              <a:t>Provider reviews MA’s findings, provider interviews on medication adherence </a:t>
            </a:r>
          </a:p>
          <a:p>
            <a:pPr marL="342900" lvl="1" indent="-342900">
              <a:buFont typeface="Arial" pitchFamily="34" charset="0"/>
              <a:buChar char="•"/>
            </a:pPr>
            <a:r>
              <a:rPr lang="en-US" dirty="0" smtClean="0"/>
              <a:t>Education by health educator at point of care</a:t>
            </a:r>
          </a:p>
          <a:p>
            <a:pPr lvl="2">
              <a:buFont typeface="Arial" pitchFamily="34" charset="0"/>
              <a:buChar char="•"/>
            </a:pPr>
            <a:r>
              <a:rPr lang="en-US" dirty="0" smtClean="0"/>
              <a:t>eNo q 3 months</a:t>
            </a:r>
          </a:p>
          <a:p>
            <a:pPr lvl="2">
              <a:buFont typeface="Arial" pitchFamily="34" charset="0"/>
              <a:buChar char="•"/>
            </a:pPr>
            <a:r>
              <a:rPr lang="en-US" dirty="0" smtClean="0"/>
              <a:t>Spirometry q 6 months</a:t>
            </a:r>
          </a:p>
          <a:p>
            <a:pPr lvl="1">
              <a:buFont typeface="Arial" pitchFamily="34" charset="0"/>
              <a:buChar char="•"/>
            </a:pPr>
            <a:r>
              <a:rPr lang="en-US" dirty="0" smtClean="0"/>
              <a:t>Follow up visits: </a:t>
            </a:r>
          </a:p>
          <a:p>
            <a:pPr lvl="2">
              <a:buFont typeface="Arial" pitchFamily="34" charset="0"/>
              <a:buChar char="•"/>
            </a:pPr>
            <a:r>
              <a:rPr lang="en-US" dirty="0" smtClean="0"/>
              <a:t>Acute cases q 2 weeks </a:t>
            </a:r>
          </a:p>
          <a:p>
            <a:pPr lvl="2">
              <a:buFont typeface="Arial" pitchFamily="34" charset="0"/>
              <a:buChar char="•"/>
            </a:pPr>
            <a:r>
              <a:rPr lang="en-US" dirty="0" smtClean="0"/>
              <a:t>Well-controlled cases q 3 months </a:t>
            </a:r>
          </a:p>
          <a:p>
            <a:pPr>
              <a:buFont typeface="Arial" pitchFamily="34" charset="0"/>
              <a:buChar char="•"/>
            </a:pPr>
            <a:r>
              <a:rPr lang="en-US" dirty="0" smtClean="0"/>
              <a:t>Asthma screening for non asthmatics q 4 mos</a:t>
            </a:r>
          </a:p>
          <a:p>
            <a:pPr>
              <a:buFont typeface="Arial" pitchFamily="34" charset="0"/>
              <a:buNone/>
            </a:pPr>
            <a:endParaRPr lang="en-US" dirty="0" smtClean="0"/>
          </a:p>
          <a:p>
            <a:pPr>
              <a:buFont typeface="Arial" pitchFamily="34" charset="0"/>
              <a:buNone/>
            </a:pPr>
            <a:r>
              <a:rPr lang="en-US" dirty="0" smtClean="0"/>
              <a:t>Education:</a:t>
            </a:r>
            <a:r>
              <a:rPr lang="en-US" baseline="0" dirty="0" smtClean="0"/>
              <a:t> </a:t>
            </a:r>
            <a:endParaRPr lang="en-US" dirty="0" smtClean="0"/>
          </a:p>
          <a:p>
            <a:pPr>
              <a:buNone/>
            </a:pPr>
            <a:r>
              <a:rPr lang="en-US" dirty="0" smtClean="0"/>
              <a:t>Robust asthma education program </a:t>
            </a:r>
          </a:p>
          <a:p>
            <a:pPr>
              <a:buNone/>
            </a:pPr>
            <a:r>
              <a:rPr lang="en-US" dirty="0" smtClean="0"/>
              <a:t>	11 health educators</a:t>
            </a:r>
          </a:p>
          <a:p>
            <a:r>
              <a:rPr lang="en-US" dirty="0" smtClean="0"/>
              <a:t>Education at point of care.  </a:t>
            </a:r>
          </a:p>
          <a:p>
            <a:pPr lvl="1"/>
            <a:r>
              <a:rPr lang="en-US" dirty="0" smtClean="0"/>
              <a:t>Definition of asthma</a:t>
            </a:r>
          </a:p>
          <a:p>
            <a:pPr lvl="1"/>
            <a:r>
              <a:rPr lang="en-US" dirty="0" smtClean="0"/>
              <a:t>Triggers</a:t>
            </a:r>
          </a:p>
          <a:p>
            <a:pPr lvl="1"/>
            <a:r>
              <a:rPr lang="en-US" dirty="0" smtClean="0"/>
              <a:t>Difference between controller and quick relief medicine</a:t>
            </a:r>
          </a:p>
          <a:p>
            <a:pPr lvl="1"/>
            <a:r>
              <a:rPr lang="en-US" dirty="0" smtClean="0"/>
              <a:t>Importance of using daily medication</a:t>
            </a:r>
          </a:p>
          <a:p>
            <a:pPr lvl="1"/>
            <a:r>
              <a:rPr lang="en-US" dirty="0" smtClean="0"/>
              <a:t>AAP provided</a:t>
            </a:r>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26</a:t>
            </a:fld>
            <a:endParaRPr lang="en-US" dirty="0"/>
          </a:p>
        </p:txBody>
      </p:sp>
    </p:spTree>
    <p:extLst>
      <p:ext uri="{BB962C8B-B14F-4D97-AF65-F5344CB8AC3E}">
        <p14:creationId xmlns:p14="http://schemas.microsoft.com/office/powerpoint/2010/main" val="3416790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Team consists of— </a:t>
            </a:r>
          </a:p>
          <a:p>
            <a:r>
              <a:rPr lang="en-US" dirty="0" smtClean="0"/>
              <a:t>Providers</a:t>
            </a:r>
          </a:p>
          <a:p>
            <a:r>
              <a:rPr lang="en-US" dirty="0" smtClean="0"/>
              <a:t>Health educators </a:t>
            </a:r>
          </a:p>
          <a:p>
            <a:r>
              <a:rPr lang="en-US" dirty="0" smtClean="0"/>
              <a:t>Medical assistants </a:t>
            </a:r>
          </a:p>
          <a:p>
            <a:r>
              <a:rPr lang="en-US" dirty="0" smtClean="0"/>
              <a:t>Social intervention for patients and parents</a:t>
            </a:r>
          </a:p>
          <a:p>
            <a:r>
              <a:rPr lang="en-US" dirty="0" smtClean="0"/>
              <a:t>Integrated Pest Management</a:t>
            </a:r>
          </a:p>
          <a:p>
            <a:endParaRPr lang="en-US" dirty="0" smtClean="0"/>
          </a:p>
          <a:p>
            <a:r>
              <a:rPr lang="en-US" dirty="0" smtClean="0"/>
              <a:t>Training: </a:t>
            </a:r>
          </a:p>
          <a:p>
            <a:pPr>
              <a:buFont typeface="Arial" pitchFamily="34" charset="0"/>
              <a:buChar char="•"/>
            </a:pPr>
            <a:r>
              <a:rPr lang="en-US" dirty="0" smtClean="0"/>
              <a:t>All new providers are trained on our asthma program during the first month of hire by an asthma physician champion</a:t>
            </a:r>
          </a:p>
          <a:p>
            <a:pPr>
              <a:buFont typeface="Arial" pitchFamily="34" charset="0"/>
              <a:buChar char="•"/>
            </a:pPr>
            <a:r>
              <a:rPr lang="en-US" dirty="0" smtClean="0"/>
              <a:t>Providers are in-serviced on asthma at least 3 times a year by a specialist.</a:t>
            </a:r>
          </a:p>
          <a:p>
            <a:pPr>
              <a:buFont typeface="Arial" pitchFamily="34" charset="0"/>
              <a:buChar char="•"/>
            </a:pPr>
            <a:r>
              <a:rPr lang="en-US" dirty="0" smtClean="0"/>
              <a:t>Health educators participate in asthma in-services and webinars</a:t>
            </a:r>
          </a:p>
          <a:p>
            <a:endParaRPr lang="en-US" dirty="0" smtClean="0"/>
          </a:p>
          <a:p>
            <a:r>
              <a:rPr lang="en-US" dirty="0" smtClean="0"/>
              <a:t>Coordination: </a:t>
            </a:r>
          </a:p>
          <a:p>
            <a:pPr>
              <a:buFont typeface="Arial" pitchFamily="34" charset="0"/>
              <a:buChar char="•"/>
            </a:pPr>
            <a:r>
              <a:rPr lang="en-US" dirty="0" smtClean="0"/>
              <a:t>Monthly asthma meeting with all team members</a:t>
            </a:r>
          </a:p>
          <a:p>
            <a:pPr>
              <a:buFont typeface="Arial" pitchFamily="34" charset="0"/>
              <a:buChar char="•"/>
            </a:pPr>
            <a:r>
              <a:rPr lang="en-US" dirty="0" smtClean="0"/>
              <a:t>Measures of asthma program shared monthly with providers and team members</a:t>
            </a: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27</a:t>
            </a:fld>
            <a:endParaRPr lang="en-US" dirty="0"/>
          </a:p>
        </p:txBody>
      </p:sp>
    </p:spTree>
    <p:extLst>
      <p:ext uri="{BB962C8B-B14F-4D97-AF65-F5344CB8AC3E}">
        <p14:creationId xmlns:p14="http://schemas.microsoft.com/office/powerpoint/2010/main" val="2053074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Partnerships: </a:t>
            </a:r>
          </a:p>
          <a:p>
            <a:endParaRPr lang="en-US" b="1" dirty="0" smtClean="0"/>
          </a:p>
          <a:p>
            <a:r>
              <a:rPr lang="en-US" b="1" dirty="0" smtClean="0"/>
              <a:t>Coalition of Asthma Free Homes</a:t>
            </a:r>
          </a:p>
          <a:p>
            <a:pPr lvl="0"/>
            <a:r>
              <a:rPr lang="en-US" dirty="0" smtClean="0"/>
              <a:t>medical referrals, targeted to those with persistent moderate to severe asthma</a:t>
            </a:r>
          </a:p>
          <a:p>
            <a:pPr lvl="0"/>
            <a:r>
              <a:rPr lang="en-US" dirty="0" smtClean="0"/>
              <a:t>The proposal would include inspections for hidden mold and also covers tenants in non-multiple dwellings (i.e., 1 or 2 apartment unit buildings)</a:t>
            </a:r>
          </a:p>
          <a:p>
            <a:pPr rtl="0"/>
            <a:endParaRPr lang="en-US" b="1" dirty="0" smtClean="0"/>
          </a:p>
          <a:p>
            <a:pPr rtl="0"/>
            <a:r>
              <a:rPr lang="en-US" b="1" dirty="0" smtClean="0"/>
              <a:t>South Bronx Rising Together: </a:t>
            </a:r>
            <a:r>
              <a:rPr lang="en-US" dirty="0" smtClean="0"/>
              <a:t>a collaborative network of program providers and community stakeholders that works together to create a community that is college and career ready by leveraging the expertise of a network of families, schools, business leaders, community advocates and service providers to support the lifelong success of families and youth in Bronx Community District 3.</a:t>
            </a:r>
          </a:p>
          <a:p>
            <a:pPr rtl="0"/>
            <a:endParaRPr lang="en-US" dirty="0" smtClean="0"/>
          </a:p>
          <a:p>
            <a:r>
              <a:rPr lang="en-US" b="1" dirty="0" smtClean="0"/>
              <a:t>DSRIP: </a:t>
            </a:r>
          </a:p>
          <a:p>
            <a:r>
              <a:rPr lang="en-US" b="1" dirty="0" smtClean="0"/>
              <a:t>Project Objective: Implement an asthma self-management program including home environmental</a:t>
            </a:r>
          </a:p>
          <a:p>
            <a:pPr>
              <a:buFont typeface="Arial" pitchFamily="34" charset="0"/>
              <a:buChar char="•"/>
            </a:pPr>
            <a:r>
              <a:rPr lang="en-US" dirty="0" smtClean="0"/>
              <a:t>Trigger reduction, self-monitoring, medication use, and medical follow-up to reduce avoidable ED and</a:t>
            </a:r>
            <a:r>
              <a:rPr lang="en-US" baseline="0" dirty="0" smtClean="0"/>
              <a:t> </a:t>
            </a:r>
            <a:r>
              <a:rPr lang="en-US" dirty="0" smtClean="0"/>
              <a:t>hospital care.</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RESPIRAR: </a:t>
            </a:r>
            <a:r>
              <a:rPr lang="en-US" sz="1200" kern="1200" dirty="0" smtClean="0">
                <a:solidFill>
                  <a:schemeClr val="tx1"/>
                </a:solidFill>
                <a:latin typeface="+mn-lt"/>
                <a:ea typeface="+mn-ea"/>
                <a:cs typeface="+mn-cs"/>
              </a:rPr>
              <a:t>a c</a:t>
            </a:r>
            <a:r>
              <a:rPr lang="en-US" dirty="0" smtClean="0"/>
              <a:t>oalition under the leadership of Lincoln Hospital </a:t>
            </a:r>
          </a:p>
          <a:p>
            <a:pPr lvl="0">
              <a:buFont typeface="Arial" pitchFamily="34" charset="0"/>
              <a:buChar char="•"/>
            </a:pPr>
            <a:r>
              <a:rPr lang="en-US" dirty="0" smtClean="0"/>
              <a:t>Create a five year strategic plan to meet the coalition’s asthma fighting-goals. </a:t>
            </a:r>
          </a:p>
          <a:p>
            <a:pPr lvl="0">
              <a:buFont typeface="Arial" pitchFamily="34" charset="0"/>
              <a:buChar char="•"/>
            </a:pPr>
            <a:r>
              <a:rPr lang="en-US" dirty="0" smtClean="0"/>
              <a:t>Also coordinate care for high risk asthma patients through the intervention of a high risk asthma care team comprised of care managers, peer educators and pharmacists. </a:t>
            </a:r>
          </a:p>
          <a:p>
            <a:pPr lvl="0">
              <a:buFont typeface="Arial" pitchFamily="34" charset="0"/>
              <a:buChar char="•"/>
            </a:pPr>
            <a:r>
              <a:rPr lang="en-US" dirty="0" smtClean="0"/>
              <a:t>The coalition will also create an asthma patient registry from Lincoln Hospital’s advanced electronic medical records system to enhance communication and coordination of care across the health delivery system, monitor a patient’s response to treatment, and evaluate clinical outcomes.</a:t>
            </a:r>
          </a:p>
          <a:p>
            <a:pPr lvl="0">
              <a:buFont typeface="Arial" pitchFamily="34" charset="0"/>
              <a:buChar char="•"/>
            </a:pPr>
            <a:r>
              <a:rPr lang="en-US" dirty="0" smtClean="0"/>
              <a:t>Coalition will enlist the support of elected officials and health departments to introduce policies and promote environmental changes that will reduce the asthma burden in the community. UHP is a key</a:t>
            </a:r>
            <a:r>
              <a:rPr lang="en-US" baseline="0" dirty="0" smtClean="0"/>
              <a:t> player in training providers.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28</a:t>
            </a:fld>
            <a:endParaRPr lang="en-US" dirty="0"/>
          </a:p>
        </p:txBody>
      </p:sp>
    </p:spTree>
    <p:extLst>
      <p:ext uri="{BB962C8B-B14F-4D97-AF65-F5344CB8AC3E}">
        <p14:creationId xmlns:p14="http://schemas.microsoft.com/office/powerpoint/2010/main" val="2728367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b="1" i="1" dirty="0" smtClean="0"/>
              <a:t>Tracey’s Talking Points:</a:t>
            </a:r>
          </a:p>
          <a:p>
            <a:pPr>
              <a:spcBef>
                <a:spcPct val="0"/>
              </a:spcBef>
            </a:pPr>
            <a:endParaRPr lang="en-US" dirty="0" smtClean="0">
              <a:latin typeface="Lucida Grande" charset="0"/>
            </a:endParaRPr>
          </a:p>
          <a:p>
            <a:pPr>
              <a:spcBef>
                <a:spcPct val="0"/>
              </a:spcBef>
            </a:pPr>
            <a:r>
              <a:rPr lang="en-US" dirty="0" smtClean="0">
                <a:latin typeface="Lucida Grande" charset="0"/>
              </a:rPr>
              <a:t>Thank you,</a:t>
            </a:r>
            <a:r>
              <a:rPr lang="en-US" baseline="0" dirty="0" smtClean="0">
                <a:latin typeface="Lucida Grande" charset="0"/>
              </a:rPr>
              <a:t> Dr.</a:t>
            </a:r>
            <a:r>
              <a:rPr lang="en-US" dirty="0" smtClean="0"/>
              <a:t> </a:t>
            </a:r>
            <a:r>
              <a:rPr lang="en-US" dirty="0" err="1" smtClean="0"/>
              <a:t>DeLeon</a:t>
            </a:r>
            <a:r>
              <a:rPr lang="en-US" dirty="0" smtClean="0"/>
              <a:t>.</a:t>
            </a:r>
            <a:r>
              <a:rPr lang="en-US" baseline="0" dirty="0" smtClean="0">
                <a:latin typeface="Lucida Grande" charset="0"/>
              </a:rPr>
              <a:t> I’d like to turn to our next speaker, </a:t>
            </a:r>
            <a:r>
              <a:rPr lang="en-US" dirty="0" smtClean="0"/>
              <a:t>Bradley Kramer from</a:t>
            </a:r>
            <a:r>
              <a:rPr lang="en-US" baseline="0" dirty="0" smtClean="0"/>
              <a:t> Public Health—Seattle &amp; King County.</a:t>
            </a:r>
            <a:endParaRPr lang="en-US" dirty="0"/>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pPr/>
              <a:t>30</a:t>
            </a:fld>
            <a:endParaRPr lang="en-US" altLang="en-US" dirty="0"/>
          </a:p>
        </p:txBody>
      </p:sp>
    </p:spTree>
    <p:extLst>
      <p:ext uri="{BB962C8B-B14F-4D97-AF65-F5344CB8AC3E}">
        <p14:creationId xmlns:p14="http://schemas.microsoft.com/office/powerpoint/2010/main" val="1915804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endParaRPr lang="en-US" sz="1400" b="0" i="0" u="none" strike="noStrike" baseline="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32</a:t>
            </a:fld>
            <a:endParaRPr lang="en-US" dirty="0"/>
          </a:p>
        </p:txBody>
      </p:sp>
    </p:spTree>
    <p:extLst>
      <p:ext uri="{BB962C8B-B14F-4D97-AF65-F5344CB8AC3E}">
        <p14:creationId xmlns:p14="http://schemas.microsoft.com/office/powerpoint/2010/main" val="1804785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57551-F48D-9142-ACE4-835CA73C6706}" type="slidenum">
              <a:rPr lang="en-US" smtClean="0"/>
              <a:t>40</a:t>
            </a:fld>
            <a:endParaRPr lang="en-US" dirty="0"/>
          </a:p>
        </p:txBody>
      </p:sp>
    </p:spTree>
    <p:extLst>
      <p:ext uri="{BB962C8B-B14F-4D97-AF65-F5344CB8AC3E}">
        <p14:creationId xmlns:p14="http://schemas.microsoft.com/office/powerpoint/2010/main" val="422223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sz="1200" b="1" i="1" dirty="0" smtClean="0"/>
              <a:t>Tracey’s Talking Points:</a:t>
            </a:r>
            <a:endParaRPr lang="en-US" sz="1200" dirty="0" smtClean="0"/>
          </a:p>
          <a:p>
            <a:pPr eaLnBrk="1" hangingPunct="1">
              <a:lnSpc>
                <a:spcPct val="90000"/>
              </a:lnSpc>
              <a:spcBef>
                <a:spcPct val="0"/>
              </a:spcBef>
              <a:defRPr/>
            </a:pPr>
            <a:endParaRPr lang="en-US" sz="1200" dirty="0" smtClean="0"/>
          </a:p>
          <a:p>
            <a:pPr marL="171450" indent="-171450" eaLnBrk="1" hangingPunct="1">
              <a:lnSpc>
                <a:spcPct val="90000"/>
              </a:lnSpc>
              <a:spcBef>
                <a:spcPct val="0"/>
              </a:spcBef>
              <a:buFont typeface="Arial" pitchFamily="34" charset="0"/>
              <a:buChar char="•"/>
              <a:defRPr/>
            </a:pPr>
            <a:r>
              <a:rPr lang="en-US" sz="1200" dirty="0" smtClean="0"/>
              <a:t>I’m Tracey Mitchell from EPA. I’m going to give a quick overview of this webinar and walk through some housekeeping items. </a:t>
            </a:r>
          </a:p>
          <a:p>
            <a:pPr eaLnBrk="1" hangingPunct="1">
              <a:lnSpc>
                <a:spcPct val="90000"/>
              </a:lnSpc>
              <a:spcBef>
                <a:spcPct val="0"/>
              </a:spcBef>
              <a:buFont typeface="Arial" pitchFamily="34" charset="0"/>
              <a:buNone/>
              <a:defRPr/>
            </a:pPr>
            <a:endParaRPr lang="en-US" sz="1200" dirty="0" smtClean="0"/>
          </a:p>
          <a:p>
            <a:pPr marL="171450" indent="-171450" eaLnBrk="1" hangingPunct="1">
              <a:lnSpc>
                <a:spcPct val="90000"/>
              </a:lnSpc>
              <a:spcBef>
                <a:spcPct val="0"/>
              </a:spcBef>
              <a:buFont typeface="Arial" pitchFamily="34" charset="0"/>
              <a:buChar char="•"/>
              <a:defRPr/>
            </a:pPr>
            <a:r>
              <a:rPr lang="en-US" sz="1200" dirty="0" smtClean="0"/>
              <a:t>Then I’ll turn it over to our featured presenters, who will introduce themselves and start the presentation. </a:t>
            </a:r>
          </a:p>
          <a:p>
            <a:pPr eaLnBrk="1" hangingPunct="1">
              <a:lnSpc>
                <a:spcPct val="90000"/>
              </a:lnSpc>
              <a:spcBef>
                <a:spcPct val="0"/>
              </a:spcBef>
              <a:buFont typeface="Arial" pitchFamily="34" charset="0"/>
              <a:buNone/>
              <a:defRPr/>
            </a:pPr>
            <a:endParaRPr lang="en-US" sz="1200" dirty="0" smtClean="0"/>
          </a:p>
          <a:p>
            <a:pPr eaLnBrk="1" hangingPunct="1">
              <a:lnSpc>
                <a:spcPct val="90000"/>
              </a:lnSpc>
              <a:spcBef>
                <a:spcPct val="0"/>
              </a:spcBef>
              <a:defRPr/>
            </a:pPr>
            <a:endParaRPr lang="en-US" dirty="0" smtClean="0"/>
          </a:p>
          <a:p>
            <a:pPr eaLnBrk="1" hangingPunct="1">
              <a:lnSpc>
                <a:spcPct val="90000"/>
              </a:lnSpc>
              <a:spcBef>
                <a:spcPct val="0"/>
              </a:spcBef>
              <a:defRPr/>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C3D4AA-A555-46BA-9597-A7C160FAF357}"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72995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0C57551-F48D-9142-ACE4-835CA73C6706}" type="slidenum">
              <a:rPr lang="en-US" smtClean="0"/>
              <a:t>41</a:t>
            </a:fld>
            <a:endParaRPr lang="en-US" dirty="0"/>
          </a:p>
        </p:txBody>
      </p:sp>
    </p:spTree>
    <p:extLst>
      <p:ext uri="{BB962C8B-B14F-4D97-AF65-F5344CB8AC3E}">
        <p14:creationId xmlns:p14="http://schemas.microsoft.com/office/powerpoint/2010/main" val="3109100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57551-F48D-9142-ACE4-835CA73C6706}" type="slidenum">
              <a:rPr lang="en-US" smtClean="0"/>
              <a:t>42</a:t>
            </a:fld>
            <a:endParaRPr lang="en-US" dirty="0"/>
          </a:p>
        </p:txBody>
      </p:sp>
    </p:spTree>
    <p:extLst>
      <p:ext uri="{BB962C8B-B14F-4D97-AF65-F5344CB8AC3E}">
        <p14:creationId xmlns:p14="http://schemas.microsoft.com/office/powerpoint/2010/main" val="3954139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00C57551-F48D-9142-ACE4-835CA73C6706}" type="slidenum">
              <a:rPr lang="en-US" smtClean="0"/>
              <a:t>43</a:t>
            </a:fld>
            <a:endParaRPr lang="en-US" dirty="0"/>
          </a:p>
        </p:txBody>
      </p:sp>
    </p:spTree>
    <p:extLst>
      <p:ext uri="{BB962C8B-B14F-4D97-AF65-F5344CB8AC3E}">
        <p14:creationId xmlns:p14="http://schemas.microsoft.com/office/powerpoint/2010/main" val="877655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Creative Services is updating this graphic</a:t>
            </a:r>
            <a:r>
              <a:rPr lang="en-US" i="0" baseline="0" dirty="0" smtClean="0"/>
              <a:t> to look sharper </a:t>
            </a:r>
            <a:endParaRPr lang="en-US" i="0" dirty="0" smtClean="0"/>
          </a:p>
        </p:txBody>
      </p:sp>
      <p:sp>
        <p:nvSpPr>
          <p:cNvPr id="4" name="Slide Number Placeholder 3"/>
          <p:cNvSpPr>
            <a:spLocks noGrp="1"/>
          </p:cNvSpPr>
          <p:nvPr>
            <p:ph type="sldNum" sz="quarter" idx="10"/>
          </p:nvPr>
        </p:nvSpPr>
        <p:spPr/>
        <p:txBody>
          <a:bodyPr/>
          <a:lstStyle/>
          <a:p>
            <a:fld id="{00C57551-F48D-9142-ACE4-835CA73C6706}" type="slidenum">
              <a:rPr lang="en-US" smtClean="0"/>
              <a:t>44</a:t>
            </a:fld>
            <a:endParaRPr lang="en-US" dirty="0"/>
          </a:p>
        </p:txBody>
      </p:sp>
    </p:spTree>
    <p:extLst>
      <p:ext uri="{BB962C8B-B14F-4D97-AF65-F5344CB8AC3E}">
        <p14:creationId xmlns:p14="http://schemas.microsoft.com/office/powerpoint/2010/main" val="2460647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Creative</a:t>
            </a:r>
            <a:r>
              <a:rPr lang="en-US" baseline="0" dirty="0" smtClean="0"/>
              <a:t> Services is updating this graphic to look sharper </a:t>
            </a:r>
            <a:endParaRPr lang="en-US" dirty="0" smtClean="0"/>
          </a:p>
        </p:txBody>
      </p:sp>
      <p:sp>
        <p:nvSpPr>
          <p:cNvPr id="4" name="Slide Number Placeholder 3"/>
          <p:cNvSpPr>
            <a:spLocks noGrp="1"/>
          </p:cNvSpPr>
          <p:nvPr>
            <p:ph type="sldNum" sz="quarter" idx="10"/>
          </p:nvPr>
        </p:nvSpPr>
        <p:spPr/>
        <p:txBody>
          <a:bodyPr/>
          <a:lstStyle/>
          <a:p>
            <a:fld id="{00C57551-F48D-9142-ACE4-835CA73C6706}" type="slidenum">
              <a:rPr lang="en-US" smtClean="0"/>
              <a:t>45</a:t>
            </a:fld>
            <a:endParaRPr lang="en-US" dirty="0"/>
          </a:p>
        </p:txBody>
      </p:sp>
    </p:spTree>
    <p:extLst>
      <p:ext uri="{BB962C8B-B14F-4D97-AF65-F5344CB8AC3E}">
        <p14:creationId xmlns:p14="http://schemas.microsoft.com/office/powerpoint/2010/main" val="964721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57551-F48D-9142-ACE4-835CA73C6706}" type="slidenum">
              <a:rPr lang="en-US" smtClean="0"/>
              <a:t>46</a:t>
            </a:fld>
            <a:endParaRPr lang="en-US" dirty="0"/>
          </a:p>
        </p:txBody>
      </p:sp>
    </p:spTree>
    <p:extLst>
      <p:ext uri="{BB962C8B-B14F-4D97-AF65-F5344CB8AC3E}">
        <p14:creationId xmlns:p14="http://schemas.microsoft.com/office/powerpoint/2010/main" val="3299668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57551-F48D-9142-ACE4-835CA73C6706}" type="slidenum">
              <a:rPr lang="en-US" smtClean="0"/>
              <a:t>47</a:t>
            </a:fld>
            <a:endParaRPr lang="en-US" dirty="0"/>
          </a:p>
        </p:txBody>
      </p:sp>
    </p:spTree>
    <p:extLst>
      <p:ext uri="{BB962C8B-B14F-4D97-AF65-F5344CB8AC3E}">
        <p14:creationId xmlns:p14="http://schemas.microsoft.com/office/powerpoint/2010/main" val="881330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57551-F48D-9142-ACE4-835CA73C6706}" type="slidenum">
              <a:rPr lang="en-US" smtClean="0"/>
              <a:t>48</a:t>
            </a:fld>
            <a:endParaRPr lang="en-US" dirty="0"/>
          </a:p>
        </p:txBody>
      </p:sp>
    </p:spTree>
    <p:extLst>
      <p:ext uri="{BB962C8B-B14F-4D97-AF65-F5344CB8AC3E}">
        <p14:creationId xmlns:p14="http://schemas.microsoft.com/office/powerpoint/2010/main" val="2201060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57551-F48D-9142-ACE4-835CA73C6706}" type="slidenum">
              <a:rPr lang="en-US" smtClean="0"/>
              <a:t>49</a:t>
            </a:fld>
            <a:endParaRPr lang="en-US" dirty="0"/>
          </a:p>
        </p:txBody>
      </p:sp>
    </p:spTree>
    <p:extLst>
      <p:ext uri="{BB962C8B-B14F-4D97-AF65-F5344CB8AC3E}">
        <p14:creationId xmlns:p14="http://schemas.microsoft.com/office/powerpoint/2010/main" val="3586187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b="1" i="1" dirty="0" smtClean="0"/>
              <a:t>Tracey’s Talking Points:</a:t>
            </a:r>
          </a:p>
          <a:p>
            <a:endParaRPr lang="en-US" altLang="en-US" dirty="0" smtClean="0"/>
          </a:p>
          <a:p>
            <a:r>
              <a:rPr lang="en-US" altLang="en-US" dirty="0" smtClean="0"/>
              <a:t>Thank you, Dr. </a:t>
            </a:r>
            <a:r>
              <a:rPr kumimoji="0" lang="en-US" sz="2200" b="0" i="0" u="none" strike="noStrike" kern="1200" cap="none" spc="0" normalizeH="0" baseline="0" noProof="0" dirty="0" err="1" smtClean="0">
                <a:ln>
                  <a:noFill/>
                </a:ln>
                <a:solidFill>
                  <a:prstClr val="black">
                    <a:tint val="75000"/>
                  </a:prstClr>
                </a:solidFill>
                <a:effectLst/>
                <a:uLnTx/>
                <a:uFillTx/>
                <a:latin typeface="+mn-lt"/>
                <a:ea typeface="+mn-ea"/>
                <a:cs typeface="+mn-cs"/>
              </a:rPr>
              <a:t>Gelzer</a:t>
            </a:r>
            <a:r>
              <a:rPr kumimoji="0" lang="en-US" sz="2200" b="0" i="0" u="none" strike="noStrike" kern="1200" cap="none" spc="0" normalizeH="0" baseline="0" noProof="0" dirty="0" smtClean="0">
                <a:ln>
                  <a:noFill/>
                </a:ln>
                <a:solidFill>
                  <a:prstClr val="black">
                    <a:tint val="75000"/>
                  </a:prstClr>
                </a:solidFill>
                <a:effectLst/>
                <a:uLnTx/>
                <a:uFillTx/>
                <a:latin typeface="+mn-lt"/>
                <a:ea typeface="+mn-ea"/>
                <a:cs typeface="+mn-cs"/>
              </a:rPr>
              <a:t>,</a:t>
            </a:r>
            <a:r>
              <a:rPr lang="en-US" altLang="en-US" dirty="0" smtClean="0"/>
              <a:t> for a terrific presentation. </a:t>
            </a:r>
          </a:p>
          <a:p>
            <a:endParaRPr lang="en-US" altLang="en-US" dirty="0" smtClean="0"/>
          </a:p>
          <a:p>
            <a:pPr marL="171450" indent="-171450">
              <a:buFont typeface="Arial" panose="020B0604020202020204" pitchFamily="34" charset="0"/>
              <a:buChar char="•"/>
            </a:pPr>
            <a:r>
              <a:rPr lang="en-US" altLang="en-US" dirty="0" smtClean="0"/>
              <a:t>I would like to congratulate each of our EPA Award winners and thank them for their informative presentations today</a:t>
            </a:r>
            <a:r>
              <a:rPr lang="en-US" sz="1200" i="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  </a:t>
            </a:r>
            <a:endParaRPr lang="en-US"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altLang="en-US"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altLang="en-US" dirty="0" smtClean="0"/>
              <a:t>Before we head into the Q&amp;A on the discussion forum, I would like to take this opportunity to learn from you, our asthma community, on what you would like to hear more about in our webinar series. Your feedback helps us develop webinars that are meaningful to you.</a:t>
            </a:r>
          </a:p>
          <a:p>
            <a:r>
              <a:rPr lang="en-US" altLang="en-US" dirty="0" smtClean="0"/>
              <a:t> </a:t>
            </a:r>
          </a:p>
          <a:p>
            <a:r>
              <a:rPr lang="en-US" altLang="en-US" dirty="0" smtClean="0"/>
              <a:t>Polling Question #3</a:t>
            </a:r>
          </a:p>
          <a:p>
            <a:endParaRPr lang="en-US" altLang="en-US" dirty="0" smtClean="0"/>
          </a:p>
          <a:p>
            <a:pPr marL="171450" indent="-171450" eaLnBrk="1" hangingPunct="1">
              <a:spcBef>
                <a:spcPct val="0"/>
              </a:spcBef>
              <a:buFont typeface="Arial" panose="020B0604020202020204" pitchFamily="34" charset="0"/>
              <a:buChar char="•"/>
            </a:pPr>
            <a:r>
              <a:rPr lang="en-US" altLang="en-US" dirty="0" smtClean="0"/>
              <a:t>Great, thank you for your participation. Also, as another opportunity for sharing your ideas with us, please be on the lookout for a brief feedback form in your email following today’s webinar. </a:t>
            </a:r>
          </a:p>
          <a:p>
            <a:pPr eaLnBrk="1" hangingPunct="1">
              <a:spcBef>
                <a:spcPct val="0"/>
              </a:spcBef>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It will only take 5 minutes to complete and it will greatly help us in planning our future webinar activities.</a:t>
            </a:r>
            <a:endParaRPr lang="en-US" altLang="en-US" i="1"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5F6DDB-D1F5-473F-A88E-A79EDB33DB95}" type="slidenum">
              <a:rPr lang="en-US" altLang="en-US">
                <a:latin typeface="Calibri" panose="020F0502020204030204" pitchFamily="34" charset="0"/>
              </a:rPr>
              <a:pPr eaLnBrk="1" hangingPunct="1"/>
              <a:t>51</a:t>
            </a:fld>
            <a:endParaRPr lang="en-US" altLang="en-US" dirty="0">
              <a:latin typeface="Calibri" panose="020F0502020204030204" pitchFamily="34" charset="0"/>
            </a:endParaRPr>
          </a:p>
        </p:txBody>
      </p:sp>
    </p:spTree>
    <p:extLst>
      <p:ext uri="{BB962C8B-B14F-4D97-AF65-F5344CB8AC3E}">
        <p14:creationId xmlns:p14="http://schemas.microsoft.com/office/powerpoint/2010/main" val="62727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i="1" dirty="0" smtClean="0"/>
              <a:t>Tracey’s Talking Points:</a:t>
            </a:r>
            <a:endParaRPr lang="en-US" altLang="en-US" dirty="0" smtClean="0"/>
          </a:p>
          <a:p>
            <a:pPr>
              <a:defRPr/>
            </a:pPr>
            <a:endParaRPr lang="en-US" altLang="en-US" dirty="0" smtClean="0"/>
          </a:p>
          <a:p>
            <a:pPr marL="171450" indent="-171450">
              <a:buFont typeface="Arial" panose="020B0604020202020204" pitchFamily="34" charset="0"/>
              <a:buChar char="•"/>
              <a:defRPr/>
            </a:pPr>
            <a:r>
              <a:rPr lang="en-US" altLang="en-US" dirty="0" smtClean="0"/>
              <a:t>Before we dive into today’s presentations, let’s get a sense of who’s with us today. To do that,</a:t>
            </a:r>
            <a:r>
              <a:rPr lang="en-US" altLang="en-US" baseline="0" dirty="0" smtClean="0"/>
              <a:t> please take a moment to answer the polling question on your screen: “What type of organization do you represent?”</a:t>
            </a:r>
            <a:endParaRPr lang="en-US" altLang="en-US" dirty="0" smtClean="0"/>
          </a:p>
          <a:p>
            <a:pPr>
              <a:defRPr/>
            </a:pPr>
            <a:endParaRPr lang="en-US" altLang="en-US" dirty="0" smtClean="0"/>
          </a:p>
          <a:p>
            <a:pPr>
              <a:defRPr/>
            </a:pPr>
            <a:r>
              <a:rPr lang="en-US" altLang="en-US" dirty="0" smtClean="0"/>
              <a:t>Polling Question #1</a:t>
            </a:r>
          </a:p>
          <a:p>
            <a:pPr>
              <a:defRP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E746E4-C780-4F22-A1BD-8A935B0D140B}"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730009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i="1" dirty="0" smtClean="0"/>
              <a:t>Tracey’s Talking Points/Closing Remarks:</a:t>
            </a:r>
          </a:p>
          <a:p>
            <a:pPr eaLnBrk="1" hangingPunct="1">
              <a:spcBef>
                <a:spcPct val="0"/>
              </a:spcBef>
            </a:pPr>
            <a:endParaRPr lang="en-US" altLang="en-US" b="1" i="1" dirty="0" smtClean="0"/>
          </a:p>
          <a:p>
            <a:pPr marL="171450" indent="-171450" eaLnBrk="1" hangingPunct="1">
              <a:spcBef>
                <a:spcPct val="0"/>
              </a:spcBef>
              <a:buFont typeface="Arial" panose="020B0604020202020204" pitchFamily="34" charset="0"/>
              <a:buChar char="•"/>
            </a:pPr>
            <a:r>
              <a:rPr lang="en-US" altLang="en-US" dirty="0" smtClean="0"/>
              <a:t>That concludes our webinar. My thanks again to our speakers for their time and willingness to share their information and experiences. Also, thanks to all of you who participated. We’re glad you could join us and hope the session was helpful for you. </a:t>
            </a:r>
          </a:p>
          <a:p>
            <a:pPr marL="171450" indent="-171450" eaLnBrk="1" hangingPunct="1">
              <a:spcBef>
                <a:spcPct val="0"/>
              </a:spcBef>
              <a:buFont typeface="Arial" panose="020B0604020202020204" pitchFamily="34" charset="0"/>
              <a:buChar char="•"/>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Be on the lookout for an audiovisual file of this webinar posted on AsthmaCommunityNetwork.org in the coming weeks. </a:t>
            </a:r>
          </a:p>
          <a:p>
            <a:pPr marL="171450" indent="-171450" eaLnBrk="1" hangingPunct="1">
              <a:spcBef>
                <a:spcPct val="0"/>
              </a:spcBef>
              <a:buFont typeface="Arial" panose="020B0604020202020204" pitchFamily="34" charset="0"/>
              <a:buChar char="•"/>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Also, the award winners are available now for a live online Q&amp;A discussion at AsthmaCommunityNetwork.org to answer your questions. They will do their best to respond to your questions in the next 30 minutes. The Q&amp;A discussion will be archived on AsthmaCommunityNetwork.org for future viewing. The next slide provides instructions for posting questions to the online forum.</a:t>
            </a:r>
          </a:p>
        </p:txBody>
      </p:sp>
      <p:sp>
        <p:nvSpPr>
          <p:cNvPr id="819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23E681-97FD-4879-A99F-E13E418A1848}" type="slidenum">
              <a:rPr lang="en-US" altLang="en-US">
                <a:latin typeface="Calibri" panose="020F0502020204030204" pitchFamily="34" charset="0"/>
              </a:rPr>
              <a:pPr eaLnBrk="1" hangingPunct="1"/>
              <a:t>52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659812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i="1" dirty="0" smtClean="0"/>
              <a:t>Tracey’s Talking Points:</a:t>
            </a:r>
            <a:endParaRPr lang="en-US" dirty="0" smtClean="0"/>
          </a:p>
          <a:p>
            <a:pPr marL="171450" indent="-171450" eaLnBrk="1" hangingPunct="1">
              <a:spcBef>
                <a:spcPct val="0"/>
              </a:spcBef>
              <a:buFont typeface="Arial" pitchFamily="34" charset="0"/>
              <a:buChar char="•"/>
              <a:defRPr/>
            </a:pPr>
            <a:endParaRPr lang="en-US" b="1" dirty="0" smtClean="0"/>
          </a:p>
          <a:p>
            <a:pPr marL="171450" indent="-171450" eaLnBrk="1" hangingPunct="1">
              <a:spcBef>
                <a:spcPct val="0"/>
              </a:spcBef>
              <a:buFont typeface="Arial" pitchFamily="34" charset="0"/>
              <a:buChar char="•"/>
              <a:defRPr/>
            </a:pPr>
            <a:r>
              <a:rPr lang="en-US" dirty="0" smtClean="0"/>
              <a:t>Here are some directions for how to post a question in the Discussion Forum on AsthmaCommunityNetwork.org. </a:t>
            </a:r>
          </a:p>
          <a:p>
            <a:pPr marL="171450" indent="-171450" eaLnBrk="1" hangingPunct="1">
              <a:spcBef>
                <a:spcPct val="0"/>
              </a:spcBef>
              <a:buFont typeface="Arial" pitchFamily="34" charset="0"/>
              <a:buChar char="•"/>
              <a:defRPr/>
            </a:pPr>
            <a:endParaRPr lang="en-US" dirty="0" smtClean="0"/>
          </a:p>
          <a:p>
            <a:pPr marL="171450" indent="-171450" eaLnBrk="1" hangingPunct="1">
              <a:spcBef>
                <a:spcPct val="0"/>
              </a:spcBef>
              <a:buFont typeface="Arial" pitchFamily="34" charset="0"/>
              <a:buChar char="•"/>
              <a:defRPr/>
            </a:pPr>
            <a:r>
              <a:rPr lang="en-US" dirty="0" smtClean="0"/>
              <a:t>You will need to log</a:t>
            </a:r>
            <a:r>
              <a:rPr lang="en-US" baseline="0" dirty="0" smtClean="0"/>
              <a:t> </a:t>
            </a:r>
            <a:r>
              <a:rPr lang="en-US" dirty="0" smtClean="0"/>
              <a:t>in to your Network account to post questions. </a:t>
            </a:r>
          </a:p>
          <a:p>
            <a:pPr marL="171450" indent="-171450" eaLnBrk="1" hangingPunct="1">
              <a:spcBef>
                <a:spcPct val="0"/>
              </a:spcBef>
              <a:buFont typeface="Arial" pitchFamily="34" charset="0"/>
              <a:buChar char="•"/>
              <a:defRPr/>
            </a:pPr>
            <a:endParaRPr lang="en-US" dirty="0" smtClean="0"/>
          </a:p>
          <a:p>
            <a:pPr marL="171450" indent="-171450" eaLnBrk="1" hangingPunct="1">
              <a:spcBef>
                <a:spcPct val="0"/>
              </a:spcBef>
              <a:buFont typeface="Arial" pitchFamily="34" charset="0"/>
              <a:buChar char="•"/>
              <a:defRPr/>
            </a:pPr>
            <a:r>
              <a:rPr lang="en-US" dirty="0" smtClean="0"/>
              <a:t>If you are not a member yet, you can join the Network today by clicking the “Join Now” link at the top of the AsthmaCommunityNetwork.org homepage. </a:t>
            </a:r>
          </a:p>
          <a:p>
            <a:pPr marL="171450" indent="-171450" eaLnBrk="1" hangingPunct="1">
              <a:spcBef>
                <a:spcPct val="0"/>
              </a:spcBef>
              <a:buFont typeface="Arial" pitchFamily="34" charset="0"/>
              <a:buChar char="•"/>
              <a:defRPr/>
            </a:pPr>
            <a:endParaRPr lang="en-US" dirty="0" smtClean="0"/>
          </a:p>
          <a:p>
            <a:pPr marL="171450" indent="-171450" eaLnBrk="1" hangingPunct="1">
              <a:spcBef>
                <a:spcPct val="0"/>
              </a:spcBef>
              <a:buFont typeface="Arial" pitchFamily="34" charset="0"/>
              <a:buChar char="•"/>
              <a:defRPr/>
            </a:pPr>
            <a:r>
              <a:rPr lang="en-US" dirty="0" smtClean="0"/>
              <a:t>Your account will be approved momentarily and you can begin posting questions. </a:t>
            </a:r>
          </a:p>
          <a:p>
            <a:pPr marL="171450" indent="-171450" eaLnBrk="1" hangingPunct="1">
              <a:spcBef>
                <a:spcPct val="0"/>
              </a:spcBef>
              <a:buFont typeface="Arial" pitchFamily="34" charset="0"/>
              <a:buChar char="•"/>
              <a:defRPr/>
            </a:pPr>
            <a:endParaRPr lang="en-US" dirty="0" smtClean="0"/>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smtClean="0"/>
              <a:t>Thanks again for joining us, and we look</a:t>
            </a:r>
            <a:r>
              <a:rPr lang="en-US" baseline="0" dirty="0" smtClean="0"/>
              <a:t> forward to chatting with you in the Discussion Forum.</a:t>
            </a:r>
            <a:endParaRPr lang="en-US" dirty="0"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16F6E4-99B4-466C-86A1-6095C2D700E4}" type="slidenum">
              <a:rPr lang="en-US" altLang="en-US">
                <a:solidFill>
                  <a:srgbClr val="000000"/>
                </a:solidFill>
                <a:latin typeface="Calibri" panose="020F0502020204030204" pitchFamily="34" charset="0"/>
              </a:rPr>
              <a:pPr eaLnBrk="1" hangingPunct="1"/>
              <a:t>53</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4455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i="1" dirty="0" smtClean="0"/>
              <a:t>Tracey’s Talking Points:</a:t>
            </a:r>
          </a:p>
          <a:p>
            <a:pPr>
              <a:defRPr/>
            </a:pPr>
            <a:endParaRPr lang="en-US" altLang="en-US" dirty="0" smtClean="0"/>
          </a:p>
          <a:p>
            <a:pPr marL="171450" indent="-171450">
              <a:buFont typeface="Arial" panose="020B0604020202020204" pitchFamily="34" charset="0"/>
              <a:buChar char="•"/>
              <a:defRPr/>
            </a:pPr>
            <a:r>
              <a:rPr lang="en-US" altLang="en-US" dirty="0" smtClean="0"/>
              <a:t>Looks like we have a great audience today. We have one more question</a:t>
            </a:r>
            <a:r>
              <a:rPr lang="en-US" altLang="en-US" baseline="0" dirty="0" smtClean="0"/>
              <a:t> for you…</a:t>
            </a:r>
            <a:endParaRPr lang="en-US" altLang="en-US" dirty="0" smtClean="0"/>
          </a:p>
          <a:p>
            <a:pPr>
              <a:defRPr/>
            </a:pPr>
            <a:endParaRPr lang="en-US" altLang="en-US" dirty="0" smtClean="0"/>
          </a:p>
          <a:p>
            <a:pPr>
              <a:defRPr/>
            </a:pPr>
            <a:r>
              <a:rPr lang="en-US" altLang="en-US" dirty="0" smtClean="0"/>
              <a:t>Polling Question #2: “</a:t>
            </a:r>
            <a:r>
              <a:rPr lang="en-US" sz="1200" kern="1200" dirty="0" smtClean="0">
                <a:solidFill>
                  <a:schemeClr val="tx1"/>
                </a:solidFill>
                <a:effectLst/>
                <a:latin typeface="+mn-lt"/>
                <a:ea typeface="+mn-ea"/>
                <a:cs typeface="+mn-cs"/>
              </a:rPr>
              <a:t>What are your main challenges in facilitating communication across your care team(s)?” </a:t>
            </a:r>
            <a:endParaRPr lang="en-US" altLang="en-US" dirty="0" smtClean="0"/>
          </a:p>
          <a:p>
            <a:pPr>
              <a:defRPr/>
            </a:pPr>
            <a:endParaRPr lang="en-US" altLang="en-US" b="1" i="1" dirty="0" smtClean="0"/>
          </a:p>
          <a:p>
            <a:pPr marL="171450" indent="-171450">
              <a:buFont typeface="Arial" panose="020B0604020202020204" pitchFamily="34" charset="0"/>
              <a:buChar char="•"/>
              <a:defRPr/>
            </a:pPr>
            <a:r>
              <a:rPr lang="en-US" altLang="en-US" dirty="0" smtClean="0"/>
              <a:t>Great – [provide overview of responses] Thanks to you all for sharing your challenges with facilitating cross-communication. Our speakers have some great insights</a:t>
            </a:r>
            <a:r>
              <a:rPr lang="en-US" altLang="en-US" baseline="0" dirty="0" smtClean="0"/>
              <a:t> on how you can tackle these challenges.</a:t>
            </a:r>
            <a:endParaRPr lang="en-US" altLang="en-US" dirty="0" smtClean="0"/>
          </a:p>
          <a:p>
            <a:pPr marL="171450" indent="-171450">
              <a:buFont typeface="Arial" panose="020B0604020202020204" pitchFamily="34" charset="0"/>
              <a:buChar char="•"/>
              <a:defRPr/>
            </a:pPr>
            <a:endParaRPr lang="en-US" altLang="en-US" dirty="0" smtClean="0"/>
          </a:p>
          <a:p>
            <a:pPr>
              <a:defRP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5F6DDB-D1F5-473F-A88E-A79EDB33DB95}"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1884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i="1" dirty="0" smtClean="0"/>
              <a:t>Tracey’s Talking Points:</a:t>
            </a:r>
            <a:endParaRPr lang="en-US" dirty="0" smtClean="0"/>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Our plan for today is to </a:t>
            </a:r>
            <a:r>
              <a:rPr lang="en-US" baseline="0" dirty="0" smtClean="0"/>
              <a:t>talk about </a:t>
            </a:r>
            <a:r>
              <a:rPr lang="en-US" dirty="0" smtClean="0"/>
              <a:t>the National Environmental Leadership Award in Asthma Management. I will begin by presenting information</a:t>
            </a:r>
            <a:r>
              <a:rPr lang="en-US" baseline="0" dirty="0" smtClean="0"/>
              <a:t> about the Awards Program and a framework that m</a:t>
            </a:r>
            <a:r>
              <a:rPr lang="en-US" dirty="0" smtClean="0"/>
              <a:t>any of our award winners have used, EPA’s System for Delivering High Quality Asthma Care. Then our 2016 award winners will tell us about their programs and the outstanding results they have achieved. </a:t>
            </a:r>
          </a:p>
          <a:p>
            <a:pPr eaLnBrk="1" fontAlgn="auto" hangingPunct="1">
              <a:spcBef>
                <a:spcPts val="0"/>
              </a:spcBef>
              <a:spcAft>
                <a:spcPts val="0"/>
              </a:spcAft>
              <a:buFont typeface="Arial" pitchFamily="34" charset="0"/>
              <a:buNone/>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After the webinar, each of our presenters will be available on AsthmaCommunityNetwork.org for 30 minutes to respond to your questions.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None/>
              <a:defRPr/>
            </a:pPr>
            <a:endParaRPr lang="en-US" i="1" dirty="0" smtClean="0"/>
          </a:p>
          <a:p>
            <a:pPr eaLnBrk="1" fontAlgn="auto" hangingPunct="1">
              <a:spcBef>
                <a:spcPts val="0"/>
              </a:spcBef>
              <a:spcAft>
                <a:spcPts val="0"/>
              </a:spcAft>
              <a:buFont typeface="Arial" pitchFamily="34" charset="0"/>
              <a:buNone/>
              <a:defRPr/>
            </a:pPr>
            <a:endParaRPr lang="en-US" i="1" dirty="0" smtClean="0"/>
          </a:p>
        </p:txBody>
      </p:sp>
      <p:sp>
        <p:nvSpPr>
          <p:cNvPr id="501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44D2C2-7F7A-4BBB-8A6E-0B64E4ABAFE6}"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95801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spcBef>
                <a:spcPct val="0"/>
              </a:spcBef>
            </a:pPr>
            <a:r>
              <a:rPr lang="en-US" altLang="en-US" b="1" i="1" dirty="0" smtClean="0"/>
              <a:t>Tracey’s Talking Points:</a:t>
            </a:r>
          </a:p>
          <a:p>
            <a:pPr defTabSz="912813">
              <a:spcBef>
                <a:spcPct val="0"/>
              </a:spcBef>
            </a:pPr>
            <a:endParaRPr lang="en-US" altLang="en-US" dirty="0" smtClean="0"/>
          </a:p>
          <a:p>
            <a:pPr marL="173736" indent="-173736" defTabSz="912813">
              <a:spcBef>
                <a:spcPct val="0"/>
              </a:spcBef>
              <a:buFont typeface="Arial" panose="020B0604020202020204" pitchFamily="34" charset="0"/>
              <a:buChar char="•"/>
            </a:pPr>
            <a:r>
              <a:rPr lang="en-US" altLang="en-US" dirty="0" smtClean="0"/>
              <a:t>Our Q&amp;A will take place on the Discussion Forum on AsthmaCommunityNetwork.org. </a:t>
            </a:r>
          </a:p>
          <a:p>
            <a:pPr marL="173736" indent="-173736" defTabSz="912813" eaLnBrk="1" hangingPunct="1">
              <a:spcBef>
                <a:spcPct val="0"/>
              </a:spcBef>
              <a:buFont typeface="Arial" panose="020B0604020202020204" pitchFamily="34" charset="0"/>
              <a:buChar char="•"/>
            </a:pPr>
            <a:endParaRPr lang="en-US" altLang="en-US" dirty="0" smtClean="0"/>
          </a:p>
          <a:p>
            <a:pPr marL="173736" indent="-173736" defTabSz="912813" eaLnBrk="1" hangingPunct="1">
              <a:spcBef>
                <a:spcPct val="0"/>
              </a:spcBef>
              <a:buFont typeface="Arial" panose="020B0604020202020204" pitchFamily="34" charset="0"/>
              <a:buChar char="•"/>
            </a:pPr>
            <a:r>
              <a:rPr lang="en-US" altLang="en-US" dirty="0" smtClean="0"/>
              <a:t>To see the discussion forum directly, please click the link that we just sent you via the chat function.</a:t>
            </a:r>
          </a:p>
          <a:p>
            <a:pPr marL="173736" indent="-173736" defTabSz="912813" eaLnBrk="1" hangingPunct="1">
              <a:spcBef>
                <a:spcPct val="0"/>
              </a:spcBef>
              <a:buFont typeface="Arial" panose="020B0604020202020204" pitchFamily="34" charset="0"/>
              <a:buChar char="•"/>
            </a:pPr>
            <a:endParaRPr lang="en-US" altLang="en-US" dirty="0" smtClean="0"/>
          </a:p>
          <a:p>
            <a:pPr marL="173736" indent="-173736" defTabSz="912813" eaLnBrk="1" hangingPunct="1">
              <a:spcBef>
                <a:spcPct val="0"/>
              </a:spcBef>
              <a:buFont typeface="Arial" panose="020B0604020202020204" pitchFamily="34" charset="0"/>
              <a:buChar char="•"/>
            </a:pPr>
            <a:r>
              <a:rPr lang="en-US" altLang="en-US" dirty="0" smtClean="0"/>
              <a:t>To ask questions, you must first be a member of AsthmaCommunityNetwork.org, so please take a minute to join so that you can post questions throughout the webinar—it is a simple and quick process. The Site Administrator will be approving memberships as they are submitted.</a:t>
            </a:r>
          </a:p>
          <a:p>
            <a:pPr marL="173736" indent="-173736" defTabSz="912813" eaLnBrk="1" hangingPunct="1">
              <a:spcBef>
                <a:spcPct val="0"/>
              </a:spcBef>
              <a:buFont typeface="Arial" panose="020B0604020202020204" pitchFamily="34" charset="0"/>
              <a:buChar char="•"/>
            </a:pPr>
            <a:endParaRPr lang="en-US" altLang="en-US" dirty="0" smtClean="0"/>
          </a:p>
          <a:p>
            <a:pPr marL="173736" indent="-173736" defTabSz="912813" eaLnBrk="1" hangingPunct="1">
              <a:spcBef>
                <a:spcPct val="0"/>
              </a:spcBef>
              <a:buFont typeface="Arial" panose="020B0604020202020204" pitchFamily="34" charset="0"/>
              <a:buChar char="•"/>
            </a:pPr>
            <a:r>
              <a:rPr lang="en-US" altLang="en-US" dirty="0" smtClean="0"/>
              <a:t>After the Q&amp;A period is closed, please visit the Discussion Forum often to see other contributions as well as to make your own!</a:t>
            </a:r>
          </a:p>
          <a:p>
            <a:pPr defTabSz="912813">
              <a:spcBef>
                <a:spcPct val="0"/>
              </a:spcBef>
            </a:pPr>
            <a:endParaRPr lang="en-US" altLang="en-US" dirty="0"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EB643E-F7EB-4751-84D0-02001AEC24CE}" type="slidenum">
              <a:rPr lang="en-US" altLang="en-US">
                <a:latin typeface="Calibri" panose="020F0502020204030204" pitchFamily="34" charset="0"/>
              </a:rPr>
              <a:pPr eaLnBrk="1" hangingPunct="1"/>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8663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i="1" dirty="0" smtClean="0"/>
              <a:t>Tracey’s Talking Points:</a:t>
            </a:r>
            <a:endParaRPr lang="en-US" dirty="0" smtClean="0"/>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This</a:t>
            </a:r>
            <a:r>
              <a:rPr lang="en-US" baseline="0" dirty="0" smtClean="0"/>
              <a:t> award is</a:t>
            </a:r>
            <a:r>
              <a:rPr lang="en-US" dirty="0" smtClean="0"/>
              <a:t> the highest recognition in the country that a program and its leaders can receive for delivering excellent environmental asthma management.</a:t>
            </a:r>
          </a:p>
          <a:p>
            <a:pPr eaLnBrk="1" fontAlgn="auto" hangingPunct="1">
              <a:spcBef>
                <a:spcPts val="0"/>
              </a:spcBef>
              <a:spcAft>
                <a:spcPts val="0"/>
              </a:spcAft>
              <a:buFont typeface="Arial" pitchFamily="34" charset="0"/>
              <a:buNone/>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Winners receive a place in the National Environmental Leadership Award in Asthma Management Hall of Fame; national recognition through a</a:t>
            </a:r>
            <a:r>
              <a:rPr lang="en-US" baseline="0" dirty="0" smtClean="0"/>
              <a:t> press release and blogs; </a:t>
            </a:r>
            <a:r>
              <a:rPr lang="en-US" dirty="0" smtClean="0"/>
              <a:t>a</a:t>
            </a:r>
            <a:r>
              <a:rPr lang="en-US" baseline="0" dirty="0" smtClean="0"/>
              <a:t> crystal </a:t>
            </a:r>
            <a:r>
              <a:rPr lang="en-US" dirty="0" smtClean="0"/>
              <a:t>award; and the opportunity to serve as mentors to help other programs achieve impactful results.</a:t>
            </a:r>
          </a:p>
        </p:txBody>
      </p:sp>
      <p:sp>
        <p:nvSpPr>
          <p:cNvPr id="501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017906-DC89-4CFA-B4CB-F5D36215A732}" type="slidenum">
              <a:rPr lang="en-US" altLang="en-US">
                <a:latin typeface="Calibri" panose="020F0502020204030204" pitchFamily="34" charset="0"/>
              </a:rPr>
              <a:pPr eaLnBrk="1" hangingPunct="1"/>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329458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smtClean="0"/>
              <a:t>Tracey’s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Since 2005, EPA</a:t>
            </a:r>
            <a:r>
              <a:rPr lang="en-US" baseline="0" dirty="0" smtClean="0"/>
              <a:t> has recognized</a:t>
            </a:r>
            <a:r>
              <a:rPr lang="en-US" dirty="0" smtClean="0"/>
              <a:t> health plans, health care providers and communities in</a:t>
            </a:r>
            <a:r>
              <a:rPr lang="en-US" baseline="0" dirty="0" smtClean="0"/>
              <a:t> action </a:t>
            </a:r>
            <a:r>
              <a:rPr lang="en-US" dirty="0" smtClean="0"/>
              <a:t>for their best practice approaches to delivery of comprehensive asthma care.</a:t>
            </a:r>
            <a:endParaRPr lang="en-US" dirty="0"/>
          </a:p>
        </p:txBody>
      </p:sp>
      <p:sp>
        <p:nvSpPr>
          <p:cNvPr id="4" name="Slide Number Placeholder 3"/>
          <p:cNvSpPr>
            <a:spLocks noGrp="1"/>
          </p:cNvSpPr>
          <p:nvPr>
            <p:ph type="sldNum" sz="quarter" idx="10"/>
          </p:nvPr>
        </p:nvSpPr>
        <p:spPr/>
        <p:txBody>
          <a:bodyPr/>
          <a:lstStyle/>
          <a:p>
            <a:pPr>
              <a:defRPr/>
            </a:pPr>
            <a:fld id="{B7ECA565-1CCA-48B6-A50D-C041E1CDBBDC}" type="slidenum">
              <a:rPr lang="en-US" smtClean="0"/>
              <a:pPr>
                <a:defRPr/>
              </a:pPr>
              <a:t>9</a:t>
            </a:fld>
            <a:endParaRPr lang="en-US" dirty="0"/>
          </a:p>
        </p:txBody>
      </p:sp>
    </p:spTree>
    <p:extLst>
      <p:ext uri="{BB962C8B-B14F-4D97-AF65-F5344CB8AC3E}">
        <p14:creationId xmlns:p14="http://schemas.microsoft.com/office/powerpoint/2010/main" val="337061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76EACF-8468-477D-98A4-7BEEB68A4B1F}" type="datetimeFigureOut">
              <a:rPr lang="en-US"/>
              <a:pPr>
                <a:defRPr/>
              </a:pPr>
              <a:t>5/25/2016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9B12B9F-16A6-4AAF-95EF-5DA37D5EF978}" type="slidenum">
              <a:rPr lang="en-US" altLang="en-US"/>
              <a:pPr/>
              <a:t>‹#›</a:t>
            </a:fld>
            <a:endParaRPr lang="en-US" altLang="en-US" dirty="0"/>
          </a:p>
        </p:txBody>
      </p:sp>
    </p:spTree>
    <p:extLst>
      <p:ext uri="{BB962C8B-B14F-4D97-AF65-F5344CB8AC3E}">
        <p14:creationId xmlns:p14="http://schemas.microsoft.com/office/powerpoint/2010/main" val="312777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3550F-D773-4E2E-B45F-1CD1CB96D50E}" type="datetimeFigureOut">
              <a:rPr lang="en-US"/>
              <a:pPr>
                <a:defRPr/>
              </a:pPr>
              <a:t>5/25/2016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62FB97D-D743-43E9-90D5-A38D2B044A3B}" type="slidenum">
              <a:rPr lang="en-US" altLang="en-US"/>
              <a:pPr/>
              <a:t>‹#›</a:t>
            </a:fld>
            <a:endParaRPr lang="en-US" altLang="en-US" dirty="0"/>
          </a:p>
        </p:txBody>
      </p:sp>
    </p:spTree>
    <p:extLst>
      <p:ext uri="{BB962C8B-B14F-4D97-AF65-F5344CB8AC3E}">
        <p14:creationId xmlns:p14="http://schemas.microsoft.com/office/powerpoint/2010/main" val="374898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EC75FA-CA84-4136-8AB0-31BCAD21C199}" type="datetimeFigureOut">
              <a:rPr lang="en-US"/>
              <a:pPr>
                <a:defRPr/>
              </a:pPr>
              <a:t>5/25/2016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63EEF5E-928D-4085-9052-5E34697AFFDA}" type="slidenum">
              <a:rPr lang="en-US" altLang="en-US"/>
              <a:pPr/>
              <a:t>‹#›</a:t>
            </a:fld>
            <a:endParaRPr lang="en-US" altLang="en-US" dirty="0"/>
          </a:p>
        </p:txBody>
      </p:sp>
    </p:spTree>
    <p:extLst>
      <p:ext uri="{BB962C8B-B14F-4D97-AF65-F5344CB8AC3E}">
        <p14:creationId xmlns:p14="http://schemas.microsoft.com/office/powerpoint/2010/main" val="38338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4345DD-4003-8B4C-9799-C122653977D7}" type="datetime4">
              <a:rPr lang="en-US" smtClean="0"/>
              <a:pPr/>
              <a:t>May 25, 2016</a:t>
            </a:fld>
            <a:endParaRPr lang="en-US" dirty="0"/>
          </a:p>
        </p:txBody>
      </p:sp>
      <p:sp>
        <p:nvSpPr>
          <p:cNvPr id="5" name="Footer Placeholder 4"/>
          <p:cNvSpPr>
            <a:spLocks noGrp="1"/>
          </p:cNvSpPr>
          <p:nvPr>
            <p:ph type="ftr" sz="quarter" idx="11"/>
          </p:nvPr>
        </p:nvSpPr>
        <p:spPr/>
        <p:txBody>
          <a:bodyPr/>
          <a:lstStyle/>
          <a:p>
            <a:r>
              <a:rPr lang="en-US" dirty="0" smtClean="0"/>
              <a:t>|       Long Title of the Presentation and/or Meeting: Lorem ipsum dolore de sit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dirty="0"/>
          </a:p>
        </p:txBody>
      </p:sp>
    </p:spTree>
    <p:extLst>
      <p:ext uri="{BB962C8B-B14F-4D97-AF65-F5344CB8AC3E}">
        <p14:creationId xmlns:p14="http://schemas.microsoft.com/office/powerpoint/2010/main" val="32598993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94345DD-4003-8B4C-9799-C122653977D7}" type="datetime4">
              <a:rPr lang="en-US" smtClean="0"/>
              <a:pPr/>
              <a:t>May 25, 2016</a:t>
            </a:fld>
            <a:endParaRPr lang="en-US" dirty="0"/>
          </a:p>
        </p:txBody>
      </p:sp>
      <p:sp>
        <p:nvSpPr>
          <p:cNvPr id="5" name="Footer Placeholder 4"/>
          <p:cNvSpPr>
            <a:spLocks noGrp="1"/>
          </p:cNvSpPr>
          <p:nvPr>
            <p:ph type="ftr" sz="quarter" idx="11"/>
          </p:nvPr>
        </p:nvSpPr>
        <p:spPr/>
        <p:txBody>
          <a:bodyPr/>
          <a:lstStyle/>
          <a:p>
            <a:r>
              <a:rPr lang="en-US" dirty="0" smtClean="0"/>
              <a:t>|       Long Title of the Presentation and/or Meeting: Lorem ipsum dolore de sit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dirty="0"/>
          </a:p>
        </p:txBody>
      </p:sp>
    </p:spTree>
    <p:extLst>
      <p:ext uri="{BB962C8B-B14F-4D97-AF65-F5344CB8AC3E}">
        <p14:creationId xmlns:p14="http://schemas.microsoft.com/office/powerpoint/2010/main" val="31466474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94345DD-4003-8B4C-9799-C122653977D7}" type="datetime4">
              <a:rPr lang="en-US" smtClean="0"/>
              <a:pPr/>
              <a:t>May 25, 2016</a:t>
            </a:fld>
            <a:endParaRPr lang="en-US" dirty="0"/>
          </a:p>
        </p:txBody>
      </p:sp>
      <p:sp>
        <p:nvSpPr>
          <p:cNvPr id="5" name="Footer Placeholder 4"/>
          <p:cNvSpPr>
            <a:spLocks noGrp="1"/>
          </p:cNvSpPr>
          <p:nvPr>
            <p:ph type="ftr" sz="quarter" idx="11"/>
          </p:nvPr>
        </p:nvSpPr>
        <p:spPr/>
        <p:txBody>
          <a:bodyPr/>
          <a:lstStyle/>
          <a:p>
            <a:r>
              <a:rPr lang="en-US" dirty="0" smtClean="0"/>
              <a:t>|       Long Title of the Presentation and/or Meeting: Lorem ipsum dolore de sit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dirty="0"/>
          </a:p>
        </p:txBody>
      </p:sp>
    </p:spTree>
    <p:extLst>
      <p:ext uri="{BB962C8B-B14F-4D97-AF65-F5344CB8AC3E}">
        <p14:creationId xmlns:p14="http://schemas.microsoft.com/office/powerpoint/2010/main" val="23487792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94345DD-4003-8B4C-9799-C122653977D7}" type="datetime4">
              <a:rPr lang="en-US" smtClean="0"/>
              <a:pPr/>
              <a:t>May 25, 2016</a:t>
            </a:fld>
            <a:endParaRPr lang="en-US" dirty="0"/>
          </a:p>
        </p:txBody>
      </p:sp>
      <p:sp>
        <p:nvSpPr>
          <p:cNvPr id="5" name="Footer Placeholder 4"/>
          <p:cNvSpPr>
            <a:spLocks noGrp="1"/>
          </p:cNvSpPr>
          <p:nvPr>
            <p:ph type="ftr" sz="quarter" idx="11"/>
          </p:nvPr>
        </p:nvSpPr>
        <p:spPr/>
        <p:txBody>
          <a:bodyPr/>
          <a:lstStyle/>
          <a:p>
            <a:r>
              <a:rPr lang="en-US" dirty="0" smtClean="0"/>
              <a:t>|       Long Title of the Presentation and/or Meeting: Lorem ipsum dolore de sit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dirty="0"/>
          </a:p>
        </p:txBody>
      </p:sp>
    </p:spTree>
    <p:extLst>
      <p:ext uri="{BB962C8B-B14F-4D97-AF65-F5344CB8AC3E}">
        <p14:creationId xmlns:p14="http://schemas.microsoft.com/office/powerpoint/2010/main" val="22920260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94345DD-4003-8B4C-9799-C122653977D7}" type="datetime4">
              <a:rPr lang="en-US" smtClean="0"/>
              <a:pPr/>
              <a:t>May 25, 2016</a:t>
            </a:fld>
            <a:endParaRPr lang="en-US" dirty="0"/>
          </a:p>
        </p:txBody>
      </p:sp>
      <p:sp>
        <p:nvSpPr>
          <p:cNvPr id="5" name="Footer Placeholder 4"/>
          <p:cNvSpPr>
            <a:spLocks noGrp="1"/>
          </p:cNvSpPr>
          <p:nvPr>
            <p:ph type="ftr" sz="quarter" idx="11"/>
          </p:nvPr>
        </p:nvSpPr>
        <p:spPr/>
        <p:txBody>
          <a:bodyPr/>
          <a:lstStyle/>
          <a:p>
            <a:r>
              <a:rPr lang="en-US" dirty="0" smtClean="0"/>
              <a:t>|       Long Title of the Presentation and/or Meeting: Lorem ipsum dolore de sit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dirty="0"/>
          </a:p>
        </p:txBody>
      </p:sp>
    </p:spTree>
    <p:extLst>
      <p:ext uri="{BB962C8B-B14F-4D97-AF65-F5344CB8AC3E}">
        <p14:creationId xmlns:p14="http://schemas.microsoft.com/office/powerpoint/2010/main" val="34411523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0" y="749300"/>
            <a:ext cx="6572250" cy="958850"/>
          </a:xfrm>
        </p:spPr>
        <p:txBody>
          <a:bodyPr>
            <a:normAutofit/>
          </a:bodyPr>
          <a:lstStyle>
            <a:lvl1pPr algn="l">
              <a:defRPr sz="2400" b="1" i="0">
                <a:solidFill>
                  <a:schemeClr val="tx1"/>
                </a:solidFill>
                <a:latin typeface="+mj-lt"/>
                <a:cs typeface="Helvetica"/>
              </a:defRPr>
            </a:lvl1pPr>
          </a:lstStyle>
          <a:p>
            <a:r>
              <a:rPr lang="en-US" smtClean="0"/>
              <a:t>Click to edit Master title style</a:t>
            </a:r>
            <a:endParaRPr lang="en-US" dirty="0"/>
          </a:p>
        </p:txBody>
      </p:sp>
      <p:sp>
        <p:nvSpPr>
          <p:cNvPr id="3" name="Subtitle 2"/>
          <p:cNvSpPr>
            <a:spLocks noGrp="1"/>
          </p:cNvSpPr>
          <p:nvPr>
            <p:ph type="subTitle" idx="1"/>
          </p:nvPr>
        </p:nvSpPr>
        <p:spPr>
          <a:xfrm>
            <a:off x="393700" y="1727199"/>
            <a:ext cx="6153150" cy="723899"/>
          </a:xfrm>
        </p:spPr>
        <p:txBody>
          <a:bodyPr lIns="91440" anchor="ctr" anchorCtr="0">
            <a:normAutofit/>
          </a:bodyPr>
          <a:lstStyle>
            <a:lvl1pPr marL="0" indent="0" algn="l">
              <a:buNone/>
              <a:defRPr sz="1800" b="0" i="0">
                <a:solidFill>
                  <a:schemeClr val="bg2"/>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ext Placeholder 5"/>
          <p:cNvSpPr>
            <a:spLocks noGrp="1"/>
          </p:cNvSpPr>
          <p:nvPr>
            <p:ph type="body" sz="quarter" idx="10" hasCustomPrompt="1"/>
          </p:nvPr>
        </p:nvSpPr>
        <p:spPr>
          <a:xfrm>
            <a:off x="393700" y="3060700"/>
            <a:ext cx="3276600" cy="1041400"/>
          </a:xfrm>
        </p:spPr>
        <p:txBody>
          <a:bodyPr>
            <a:normAutofit/>
          </a:bodyPr>
          <a:lstStyle>
            <a:lvl1pPr>
              <a:defRPr sz="1100" baseline="0">
                <a:solidFill>
                  <a:schemeClr val="tx1"/>
                </a:solidFill>
              </a:defRPr>
            </a:lvl1pPr>
          </a:lstStyle>
          <a:p>
            <a:pPr lvl="0"/>
            <a:r>
              <a:rPr lang="en-US" dirty="0" smtClean="0"/>
              <a:t>Click to edit Presenter Information</a:t>
            </a:r>
            <a:endParaRPr lang="en-US" dirty="0"/>
          </a:p>
        </p:txBody>
      </p:sp>
    </p:spTree>
    <p:extLst>
      <p:ext uri="{BB962C8B-B14F-4D97-AF65-F5344CB8AC3E}">
        <p14:creationId xmlns:p14="http://schemas.microsoft.com/office/powerpoint/2010/main" val="34803023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8113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F3C18-E87E-4CDE-BCD4-1A6831D94275}" type="datetimeFigureOut">
              <a:rPr lang="en-US"/>
              <a:pPr>
                <a:defRPr/>
              </a:pPr>
              <a:t>5/25/2016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5E8B02B-A49B-4B01-A736-F9A453190C69}" type="slidenum">
              <a:rPr lang="en-US" altLang="en-US"/>
              <a:pPr/>
              <a:t>‹#›</a:t>
            </a:fld>
            <a:endParaRPr lang="en-US" altLang="en-US" dirty="0"/>
          </a:p>
        </p:txBody>
      </p:sp>
    </p:spTree>
    <p:extLst>
      <p:ext uri="{BB962C8B-B14F-4D97-AF65-F5344CB8AC3E}">
        <p14:creationId xmlns:p14="http://schemas.microsoft.com/office/powerpoint/2010/main" val="290864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8141D7-E5E6-44BD-9CA5-A7E7F946B5CF}" type="datetimeFigureOut">
              <a:rPr lang="en-US"/>
              <a:pPr>
                <a:defRPr/>
              </a:pPr>
              <a:t>5/25/2016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4FE20D4-4E11-4BC2-9746-EAEA80443E34}" type="slidenum">
              <a:rPr lang="en-US" altLang="en-US"/>
              <a:pPr/>
              <a:t>‹#›</a:t>
            </a:fld>
            <a:endParaRPr lang="en-US" altLang="en-US" dirty="0"/>
          </a:p>
        </p:txBody>
      </p:sp>
    </p:spTree>
    <p:extLst>
      <p:ext uri="{BB962C8B-B14F-4D97-AF65-F5344CB8AC3E}">
        <p14:creationId xmlns:p14="http://schemas.microsoft.com/office/powerpoint/2010/main" val="331648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9C49AB-8CCF-4CF6-9AAF-2F62068AF97D}" type="datetimeFigureOut">
              <a:rPr lang="en-US"/>
              <a:pPr>
                <a:defRPr/>
              </a:pPr>
              <a:t>5/25/2016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F134710-8FDF-40D0-A45D-F1738FC7C85A}" type="slidenum">
              <a:rPr lang="en-US" altLang="en-US"/>
              <a:pPr/>
              <a:t>‹#›</a:t>
            </a:fld>
            <a:endParaRPr lang="en-US" altLang="en-US" dirty="0"/>
          </a:p>
        </p:txBody>
      </p:sp>
    </p:spTree>
    <p:extLst>
      <p:ext uri="{BB962C8B-B14F-4D97-AF65-F5344CB8AC3E}">
        <p14:creationId xmlns:p14="http://schemas.microsoft.com/office/powerpoint/2010/main" val="360770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0BB225-DD27-4355-8D5F-FF98E8448F71}" type="datetimeFigureOut">
              <a:rPr lang="en-US"/>
              <a:pPr>
                <a:defRPr/>
              </a:pPr>
              <a:t>5/25/2016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56D2C37C-A1E8-41A5-94F4-BC98DBA6D2CD}" type="slidenum">
              <a:rPr lang="en-US" altLang="en-US"/>
              <a:pPr/>
              <a:t>‹#›</a:t>
            </a:fld>
            <a:endParaRPr lang="en-US" altLang="en-US" dirty="0"/>
          </a:p>
        </p:txBody>
      </p:sp>
    </p:spTree>
    <p:extLst>
      <p:ext uri="{BB962C8B-B14F-4D97-AF65-F5344CB8AC3E}">
        <p14:creationId xmlns:p14="http://schemas.microsoft.com/office/powerpoint/2010/main" val="363951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CF2C69-F5EF-4896-9A42-89759C0CCEAC}" type="datetimeFigureOut">
              <a:rPr lang="en-US"/>
              <a:pPr>
                <a:defRPr/>
              </a:pPr>
              <a:t>5/25/2016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197400D4-95F2-4F60-85F9-6ABF84B610EB}" type="slidenum">
              <a:rPr lang="en-US" altLang="en-US"/>
              <a:pPr/>
              <a:t>‹#›</a:t>
            </a:fld>
            <a:endParaRPr lang="en-US" altLang="en-US" dirty="0"/>
          </a:p>
        </p:txBody>
      </p:sp>
    </p:spTree>
    <p:extLst>
      <p:ext uri="{BB962C8B-B14F-4D97-AF65-F5344CB8AC3E}">
        <p14:creationId xmlns:p14="http://schemas.microsoft.com/office/powerpoint/2010/main" val="76975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80975" y="6492875"/>
            <a:ext cx="2133600" cy="365125"/>
          </a:xfrm>
        </p:spPr>
        <p:txBody>
          <a:bodyPr/>
          <a:lstStyle>
            <a:lvl1pPr algn="l">
              <a:defRPr>
                <a:solidFill>
                  <a:schemeClr val="bg1"/>
                </a:solidFill>
              </a:defRPr>
            </a:lvl1pPr>
          </a:lstStyle>
          <a:p>
            <a:fld id="{1867F81F-8D7E-440C-8909-FC1F9F4AA756}" type="slidenum">
              <a:rPr lang="en-US" altLang="en-US"/>
              <a:pPr/>
              <a:t>‹#›</a:t>
            </a:fld>
            <a:endParaRPr lang="en-US" altLang="en-US" dirty="0"/>
          </a:p>
        </p:txBody>
      </p:sp>
    </p:spTree>
    <p:extLst>
      <p:ext uri="{BB962C8B-B14F-4D97-AF65-F5344CB8AC3E}">
        <p14:creationId xmlns:p14="http://schemas.microsoft.com/office/powerpoint/2010/main" val="273700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123380-F56D-4E50-8051-58A6056CB8A5}" type="datetimeFigureOut">
              <a:rPr lang="en-US"/>
              <a:pPr>
                <a:defRPr/>
              </a:pPr>
              <a:t>5/25/2016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239991A-6155-474A-8E34-F3316DA301A0}" type="slidenum">
              <a:rPr lang="en-US" altLang="en-US"/>
              <a:pPr/>
              <a:t>‹#›</a:t>
            </a:fld>
            <a:endParaRPr lang="en-US" altLang="en-US" dirty="0"/>
          </a:p>
        </p:txBody>
      </p:sp>
    </p:spTree>
    <p:extLst>
      <p:ext uri="{BB962C8B-B14F-4D97-AF65-F5344CB8AC3E}">
        <p14:creationId xmlns:p14="http://schemas.microsoft.com/office/powerpoint/2010/main" val="379460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A97FEB-D4DA-4B94-B97C-310BE6625EAD}" type="datetimeFigureOut">
              <a:rPr lang="en-US"/>
              <a:pPr>
                <a:defRPr/>
              </a:pPr>
              <a:t>5/25/2016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1499433-999F-4E32-A3FA-476452D5BCC5}" type="slidenum">
              <a:rPr lang="en-US" altLang="en-US"/>
              <a:pPr/>
              <a:t>‹#›</a:t>
            </a:fld>
            <a:endParaRPr lang="en-US" altLang="en-US" dirty="0"/>
          </a:p>
        </p:txBody>
      </p:sp>
    </p:spTree>
    <p:extLst>
      <p:ext uri="{BB962C8B-B14F-4D97-AF65-F5344CB8AC3E}">
        <p14:creationId xmlns:p14="http://schemas.microsoft.com/office/powerpoint/2010/main" val="262879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78E8501-0ADC-4594-AA00-EEC2306494FC}" type="datetimeFigureOut">
              <a:rPr lang="en-US"/>
              <a:pPr>
                <a:defRPr/>
              </a:pPr>
              <a:t>5/25/2016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5591647-0CFB-43B2-A55D-D21C585851A2}" type="slidenum">
              <a:rPr lang="en-US" altLang="en-US"/>
              <a:pPr/>
              <a:t>‹#›</a:t>
            </a:fld>
            <a:endParaRPr lang="en-US" altLang="en-US" dirty="0"/>
          </a:p>
        </p:txBody>
      </p:sp>
      <p:sp>
        <p:nvSpPr>
          <p:cNvPr id="1031" name="Title Placeholder 1"/>
          <p:cNvSpPr txBox="1">
            <a:spLocks/>
          </p:cNvSpPr>
          <p:nvPr userDrawn="1"/>
        </p:nvSpPr>
        <p:spPr bwMode="auto">
          <a:xfrm>
            <a:off x="457200" y="274638"/>
            <a:ext cx="8229600" cy="11430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4400" dirty="0" smtClean="0">
                <a:latin typeface="Calibri" pitchFamily="34" charset="0"/>
              </a:rPr>
              <a:t>Click to edit Master title style</a:t>
            </a:r>
          </a:p>
        </p:txBody>
      </p:sp>
      <p:sp>
        <p:nvSpPr>
          <p:cNvPr id="1032" name="Text Placeholder 2"/>
          <p:cNvSpPr txBox="1">
            <a:spLocks/>
          </p:cNvSpPr>
          <p:nvPr userDrawn="1"/>
        </p:nvSpPr>
        <p:spPr bwMode="auto">
          <a:xfrm>
            <a:off x="457200" y="1600200"/>
            <a:ext cx="8229600" cy="4525963"/>
          </a:xfrm>
          <a:prstGeom prst="rect">
            <a:avLst/>
          </a:prstGeom>
          <a:noFill/>
          <a:ln>
            <a:noFill/>
          </a:ln>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defRPr/>
            </a:pPr>
            <a:r>
              <a:rPr lang="en-US" sz="3200" dirty="0" smtClean="0">
                <a:latin typeface="Calibri" pitchFamily="34" charset="0"/>
              </a:rPr>
              <a:t>Click to edit Master text styles</a:t>
            </a:r>
          </a:p>
          <a:p>
            <a:pPr lvl="1">
              <a:spcBef>
                <a:spcPct val="20000"/>
              </a:spcBef>
              <a:buFont typeface="Arial" charset="0"/>
              <a:buChar char="–"/>
              <a:defRPr/>
            </a:pPr>
            <a:r>
              <a:rPr lang="en-US" sz="2800" dirty="0" smtClean="0">
                <a:latin typeface="Calibri" pitchFamily="34" charset="0"/>
              </a:rPr>
              <a:t>Second level</a:t>
            </a:r>
          </a:p>
          <a:p>
            <a:pPr lvl="2">
              <a:spcBef>
                <a:spcPct val="20000"/>
              </a:spcBef>
              <a:buFont typeface="Arial" charset="0"/>
              <a:buChar char="•"/>
              <a:defRPr/>
            </a:pPr>
            <a:r>
              <a:rPr lang="en-US" sz="2400" dirty="0" smtClean="0">
                <a:latin typeface="Calibri" pitchFamily="34" charset="0"/>
              </a:rPr>
              <a:t>Third level</a:t>
            </a:r>
          </a:p>
          <a:p>
            <a:pPr lvl="3">
              <a:spcBef>
                <a:spcPct val="20000"/>
              </a:spcBef>
              <a:buFont typeface="Arial" charset="0"/>
              <a:buChar char="–"/>
              <a:defRPr/>
            </a:pPr>
            <a:r>
              <a:rPr lang="en-US" sz="2000" dirty="0" smtClean="0">
                <a:latin typeface="Calibri" pitchFamily="34" charset="0"/>
              </a:rPr>
              <a:t>Fourth level</a:t>
            </a:r>
          </a:p>
          <a:p>
            <a:pPr lvl="4">
              <a:spcBef>
                <a:spcPct val="20000"/>
              </a:spcBef>
              <a:buFont typeface="Arial" charset="0"/>
              <a:buChar char="»"/>
              <a:defRPr/>
            </a:pPr>
            <a:r>
              <a:rPr lang="en-US" sz="2000" dirty="0" smtClean="0">
                <a:latin typeface="Calibri" pitchFamily="34" charset="0"/>
              </a:rPr>
              <a:t>Fifth level</a:t>
            </a:r>
          </a:p>
        </p:txBody>
      </p:sp>
      <p:sp>
        <p:nvSpPr>
          <p:cNvPr id="9" name="Date Placeholder 3"/>
          <p:cNvSpPr txBox="1">
            <a:spLocks/>
          </p:cNvSpPr>
          <p:nvPr userDrawn="1"/>
        </p:nvSpPr>
        <p:spPr>
          <a:xfrm>
            <a:off x="457200" y="6356350"/>
            <a:ext cx="2133600" cy="365125"/>
          </a:xfrm>
          <a:prstGeom prst="rect">
            <a:avLst/>
          </a:prstGeom>
        </p:spPr>
        <p:txBody>
          <a:bodyPr anchor="ctr"/>
          <a:lstStyle>
            <a:lvl1pPr algn="l" fontAlgn="auto">
              <a:spcBef>
                <a:spcPts val="0"/>
              </a:spcBef>
              <a:spcAft>
                <a:spcPts val="0"/>
              </a:spcAft>
              <a:defRPr sz="1200" smtClean="0">
                <a:solidFill>
                  <a:schemeClr val="tx1">
                    <a:tint val="75000"/>
                  </a:schemeClr>
                </a:solidFill>
                <a:latin typeface="+mn-lt"/>
              </a:defRPr>
            </a:lvl1pPr>
          </a:lstStyle>
          <a:p>
            <a:pPr>
              <a:defRPr/>
            </a:pPr>
            <a:fld id="{6B284952-8F0B-4195-BCDA-F9CCF77DBC12}" type="datetimeFigureOut">
              <a:rPr lang="en-US"/>
              <a:pPr>
                <a:defRPr/>
              </a:pPr>
              <a:t>5/25/2016</a:t>
            </a:fld>
            <a:endParaRPr lang="en-US" dirty="0"/>
          </a:p>
        </p:txBody>
      </p:sp>
      <p:sp>
        <p:nvSpPr>
          <p:cNvPr id="10" name="Slide Number Placeholder 5"/>
          <p:cNvSpPr txBox="1">
            <a:spLocks/>
          </p:cNvSpPr>
          <p:nvPr userDrawn="1"/>
        </p:nvSpPr>
        <p:spPr>
          <a:xfrm>
            <a:off x="6553200" y="6356350"/>
            <a:ext cx="2133600" cy="365125"/>
          </a:xfrm>
          <a:prstGeom prst="rect">
            <a:avLst/>
          </a:prstGeom>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C1FB04D-6B72-4960-A624-3CC81CF2DAB8}" type="slidenum">
              <a:rPr lang="en-US" altLang="en-US" sz="1200">
                <a:solidFill>
                  <a:srgbClr val="898989"/>
                </a:solidFill>
                <a:latin typeface="Calibri" panose="020F0502020204030204" pitchFamily="34" charset="0"/>
              </a:rPr>
              <a:pPr algn="r" eaLnBrk="1" hangingPunct="1"/>
              <a:t>‹#›</a:t>
            </a:fld>
            <a:endParaRPr lang="en-US" altLang="en-US" sz="1200" dirty="0">
              <a:solidFill>
                <a:srgbClr val="898989"/>
              </a:solidFill>
              <a:latin typeface="Calibri" panose="020F0502020204030204" pitchFamily="34" charset="0"/>
            </a:endParaRPr>
          </a:p>
        </p:txBody>
      </p:sp>
      <p:pic>
        <p:nvPicPr>
          <p:cNvPr id="1035" name="Picture 7" descr="EPA-slide-bg.jp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98425"/>
            <a:ext cx="91440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txBox="1">
            <a:spLocks/>
          </p:cNvSpPr>
          <p:nvPr userDrawn="1"/>
        </p:nvSpPr>
        <p:spPr>
          <a:xfrm>
            <a:off x="184150" y="6492875"/>
            <a:ext cx="2133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B81BA1-B2DD-4BD1-96D8-710BB5CB0F9F}" type="slidenum">
              <a:rPr lang="en-US" altLang="en-US" sz="1400">
                <a:solidFill>
                  <a:schemeClr val="bg1"/>
                </a:solidFill>
                <a:latin typeface="Calibri" panose="020F0502020204030204" pitchFamily="34" charset="0"/>
              </a:rPr>
              <a:pPr eaLnBrk="1" hangingPunct="1"/>
              <a:t>‹#›</a:t>
            </a:fld>
            <a:endParaRPr lang="en-US" altLang="en-US" sz="1400" dirty="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5" r:id="rId7"/>
    <p:sldLayoutId id="2147484361" r:id="rId8"/>
    <p:sldLayoutId id="2147484362" r:id="rId9"/>
    <p:sldLayoutId id="2147484363" r:id="rId10"/>
    <p:sldLayoutId id="2147484364" r:id="rId11"/>
    <p:sldLayoutId id="2147484378" r:id="rId12"/>
    <p:sldLayoutId id="2147484379" r:id="rId13"/>
    <p:sldLayoutId id="2147484380" r:id="rId14"/>
    <p:sldLayoutId id="2147484381" r:id="rId15"/>
    <p:sldLayoutId id="2147484382" r:id="rId16"/>
    <p:sldLayoutId id="2147484383" r:id="rId17"/>
    <p:sldLayoutId id="2147484385" r:id="rId1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mailto:schacker@hria.org"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hyperlink" Target="mailto:arushman@hria.org" TargetMode="External"/><Relationship Id="rId4" Type="http://schemas.openxmlformats.org/officeDocument/2006/relationships/hyperlink" Target="mailto:hnelson@hria.or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kingcounty.gov/depts/health/chronic-diseases/asthma.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9.jpe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gif"/><Relationship Id="rId18" Type="http://schemas.openxmlformats.org/officeDocument/2006/relationships/image" Target="../media/image22.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jpeg"/><Relationship Id="rId20"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gif"/><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55B8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459"/>
          <a:stretch/>
        </p:blipFill>
        <p:spPr>
          <a:xfrm>
            <a:off x="0" y="214822"/>
            <a:ext cx="9145395" cy="2090961"/>
          </a:xfrm>
          <a:prstGeom prst="rect">
            <a:avLst/>
          </a:prstGeom>
          <a:effectLst>
            <a:softEdge rad="127000"/>
          </a:effectLst>
        </p:spPr>
      </p:pic>
      <p:pic>
        <p:nvPicPr>
          <p:cNvPr id="3075" name="Picture 6"/>
          <p:cNvPicPr>
            <a:picLocks noChangeAspect="1"/>
          </p:cNvPicPr>
          <p:nvPr/>
        </p:nvPicPr>
        <p:blipFill>
          <a:blip r:embed="rId4">
            <a:extLst>
              <a:ext uri="{28A0092B-C50C-407E-A947-70E740481C1C}">
                <a14:useLocalDpi xmlns:a14="http://schemas.microsoft.com/office/drawing/2010/main" val="0"/>
              </a:ext>
            </a:extLst>
          </a:blip>
          <a:srcRect r="78426"/>
          <a:stretch>
            <a:fillRect/>
          </a:stretch>
        </p:blipFill>
        <p:spPr bwMode="auto">
          <a:xfrm>
            <a:off x="2392363" y="2149475"/>
            <a:ext cx="45466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
          <p:cNvSpPr>
            <a:spLocks noChangeArrowheads="1"/>
          </p:cNvSpPr>
          <p:nvPr/>
        </p:nvSpPr>
        <p:spPr bwMode="auto">
          <a:xfrm>
            <a:off x="939800" y="6007100"/>
            <a:ext cx="7672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prstClr val="white"/>
                </a:solidFill>
                <a:latin typeface="Arial" panose="020B0604020202020204" pitchFamily="34" charset="0"/>
              </a:rPr>
              <a:t>Building </a:t>
            </a:r>
            <a:r>
              <a:rPr lang="en-US" altLang="en-US" sz="1800" b="1" dirty="0" smtClean="0">
                <a:solidFill>
                  <a:prstClr val="white"/>
                </a:solidFill>
                <a:latin typeface="Arial" panose="020B0604020202020204" pitchFamily="34" charset="0"/>
              </a:rPr>
              <a:t>a </a:t>
            </a:r>
            <a:r>
              <a:rPr lang="en-US" altLang="en-US" sz="1800" b="1" dirty="0">
                <a:solidFill>
                  <a:prstClr val="white"/>
                </a:solidFill>
                <a:latin typeface="Arial" panose="020B0604020202020204" pitchFamily="34" charset="0"/>
              </a:rPr>
              <a:t>Star Asthma </a:t>
            </a:r>
            <a:r>
              <a:rPr lang="en-US" altLang="en-US" sz="1800" b="1" dirty="0" smtClean="0">
                <a:solidFill>
                  <a:prstClr val="white"/>
                </a:solidFill>
                <a:latin typeface="Arial" panose="020B0604020202020204" pitchFamily="34" charset="0"/>
              </a:rPr>
              <a:t>Care Team</a:t>
            </a:r>
            <a:r>
              <a:rPr lang="en-US" altLang="en-US" sz="1800" b="1" dirty="0">
                <a:solidFill>
                  <a:prstClr val="white"/>
                </a:solidFill>
                <a:latin typeface="Arial" panose="020B0604020202020204" pitchFamily="34" charset="0"/>
              </a:rPr>
              <a:t>: </a:t>
            </a:r>
            <a:r>
              <a:rPr lang="en-US" altLang="en-US" sz="1800" b="1" dirty="0" smtClean="0">
                <a:solidFill>
                  <a:prstClr val="white"/>
                </a:solidFill>
                <a:latin typeface="Arial" panose="020B0604020202020204" pitchFamily="34" charset="0"/>
              </a:rPr>
              <a:t/>
            </a:r>
            <a:br>
              <a:rPr lang="en-US" altLang="en-US" sz="1800" b="1" dirty="0" smtClean="0">
                <a:solidFill>
                  <a:prstClr val="white"/>
                </a:solidFill>
                <a:latin typeface="Arial" panose="020B0604020202020204" pitchFamily="34" charset="0"/>
              </a:rPr>
            </a:br>
            <a:r>
              <a:rPr lang="en-US" altLang="en-US" sz="1800" b="1" dirty="0" smtClean="0">
                <a:solidFill>
                  <a:prstClr val="white"/>
                </a:solidFill>
                <a:latin typeface="Arial" panose="020B0604020202020204" pitchFamily="34" charset="0"/>
              </a:rPr>
              <a:t>Best Practices From </a:t>
            </a:r>
            <a:r>
              <a:rPr lang="en-US" altLang="en-US" sz="1800" b="1" dirty="0">
                <a:solidFill>
                  <a:prstClr val="white"/>
                </a:solidFill>
                <a:latin typeface="Arial" panose="020B0604020202020204" pitchFamily="34" charset="0"/>
              </a:rPr>
              <a:t>the 2016 Asthma Award Winners </a:t>
            </a:r>
          </a:p>
        </p:txBody>
      </p:sp>
    </p:spTree>
    <p:extLst>
      <p:ext uri="{BB962C8B-B14F-4D97-AF65-F5344CB8AC3E}">
        <p14:creationId xmlns:p14="http://schemas.microsoft.com/office/powerpoint/2010/main" val="2033189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636" y="1785909"/>
            <a:ext cx="4450255" cy="447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91000" y="4451350"/>
            <a:ext cx="266700" cy="369332"/>
          </a:xfrm>
          <a:prstGeom prst="rect">
            <a:avLst/>
          </a:prstGeom>
          <a:noFill/>
        </p:spPr>
        <p:txBody>
          <a:bodyPr wrap="square" rtlCol="0">
            <a:spAutoFit/>
          </a:bodyPr>
          <a:lstStyle/>
          <a:p>
            <a:r>
              <a:rPr lang="en-US" dirty="0" smtClean="0"/>
              <a:t>-</a:t>
            </a:r>
            <a:endParaRPr lang="en-US" dirty="0"/>
          </a:p>
        </p:txBody>
      </p:sp>
      <p:sp>
        <p:nvSpPr>
          <p:cNvPr id="5" name="Title 1"/>
          <p:cNvSpPr txBox="1">
            <a:spLocks/>
          </p:cNvSpPr>
          <p:nvPr/>
        </p:nvSpPr>
        <p:spPr bwMode="auto">
          <a:xfrm>
            <a:off x="520700" y="45528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4000" b="1" dirty="0" smtClean="0">
                <a:solidFill>
                  <a:srgbClr val="0070C0"/>
                </a:solidFill>
                <a:latin typeface="Arial" panose="020B0604020202020204" pitchFamily="34" charset="0"/>
                <a:cs typeface="Arial" panose="020B0604020202020204" pitchFamily="34" charset="0"/>
              </a:rPr>
              <a:t>The System for Delivering </a:t>
            </a:r>
            <a:br>
              <a:rPr lang="en-US" altLang="en-US" sz="4000" b="1" dirty="0" smtClean="0">
                <a:solidFill>
                  <a:srgbClr val="0070C0"/>
                </a:solidFill>
                <a:latin typeface="Arial" panose="020B0604020202020204" pitchFamily="34" charset="0"/>
                <a:cs typeface="Arial" panose="020B0604020202020204" pitchFamily="34" charset="0"/>
              </a:rPr>
            </a:br>
            <a:r>
              <a:rPr lang="en-US" altLang="en-US" sz="4000" b="1" dirty="0" smtClean="0">
                <a:solidFill>
                  <a:srgbClr val="0070C0"/>
                </a:solidFill>
                <a:latin typeface="Arial" panose="020B0604020202020204" pitchFamily="34" charset="0"/>
                <a:cs typeface="Arial" panose="020B0604020202020204" pitchFamily="34" charset="0"/>
              </a:rPr>
              <a:t>High-Quality Asthma Care</a:t>
            </a:r>
          </a:p>
        </p:txBody>
      </p:sp>
    </p:spTree>
    <p:extLst>
      <p:ext uri="{BB962C8B-B14F-4D97-AF65-F5344CB8AC3E}">
        <p14:creationId xmlns:p14="http://schemas.microsoft.com/office/powerpoint/2010/main" val="3529068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tLang="en-US" sz="4000" b="1" dirty="0" smtClean="0">
                <a:solidFill>
                  <a:srgbClr val="0070C0"/>
                </a:solidFill>
                <a:latin typeface="Arial" panose="020B0604020202020204" pitchFamily="34" charset="0"/>
                <a:cs typeface="Arial" panose="020B0604020202020204" pitchFamily="34" charset="0"/>
              </a:rPr>
              <a:t>Connecting to the System</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2330450"/>
            <a:ext cx="3467100" cy="348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H="1" flipV="1">
            <a:off x="3618961" y="1905000"/>
            <a:ext cx="3638550" cy="18542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7" idx="4"/>
          </p:cNvCxnSpPr>
          <p:nvPr/>
        </p:nvCxnSpPr>
        <p:spPr>
          <a:xfrm flipH="1" flipV="1">
            <a:off x="2573392" y="3811588"/>
            <a:ext cx="4529137" cy="5508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314504" y="1417638"/>
            <a:ext cx="2517775" cy="2393950"/>
          </a:xfrm>
          <a:prstGeom prst="ellipse">
            <a:avLst/>
          </a:prstGeom>
          <a:solidFill>
            <a:srgbClr val="AECAA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prstClr val="black"/>
                </a:solidFill>
              </a:rPr>
              <a:t>Integrated</a:t>
            </a:r>
          </a:p>
          <a:p>
            <a:pPr algn="ctr">
              <a:defRPr/>
            </a:pPr>
            <a:r>
              <a:rPr lang="en-US" sz="2000" b="1" dirty="0" smtClean="0">
                <a:solidFill>
                  <a:prstClr val="black"/>
                </a:solidFill>
              </a:rPr>
              <a:t>Health Care</a:t>
            </a:r>
          </a:p>
          <a:p>
            <a:pPr algn="ctr">
              <a:defRPr/>
            </a:pPr>
            <a:r>
              <a:rPr lang="en-US" sz="2000" b="1" dirty="0" smtClean="0">
                <a:solidFill>
                  <a:prstClr val="black"/>
                </a:solidFill>
              </a:rPr>
              <a:t>Services</a:t>
            </a:r>
            <a:endParaRPr lang="en-US" sz="2000" b="1" dirty="0">
              <a:solidFill>
                <a:prstClr val="black"/>
              </a:solidFill>
            </a:endParaRPr>
          </a:p>
          <a:p>
            <a:pPr algn="ctr">
              <a:defRPr/>
            </a:pPr>
            <a:endParaRPr lang="en-US" sz="2000" b="1" dirty="0">
              <a:solidFill>
                <a:prstClr val="black"/>
              </a:solidFill>
            </a:endParaRPr>
          </a:p>
        </p:txBody>
      </p:sp>
      <p:sp>
        <p:nvSpPr>
          <p:cNvPr id="8" name="TextBox 7"/>
          <p:cNvSpPr txBox="1"/>
          <p:nvPr/>
        </p:nvSpPr>
        <p:spPr>
          <a:xfrm>
            <a:off x="6432550" y="4362450"/>
            <a:ext cx="2667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883410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tLang="en-US" sz="4000" b="1" dirty="0" smtClean="0">
                <a:solidFill>
                  <a:srgbClr val="0070C0"/>
                </a:solidFill>
                <a:latin typeface="Arial" panose="020B0604020202020204" pitchFamily="34" charset="0"/>
                <a:cs typeface="Arial" panose="020B0604020202020204" pitchFamily="34" charset="0"/>
              </a:rPr>
              <a:t>Connecting to the System</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2330450"/>
            <a:ext cx="3467100" cy="348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a:endCxn id="7" idx="7"/>
          </p:cNvCxnSpPr>
          <p:nvPr/>
        </p:nvCxnSpPr>
        <p:spPr>
          <a:xfrm flipH="1" flipV="1">
            <a:off x="2813050" y="2466975"/>
            <a:ext cx="3638550" cy="18542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7" idx="4"/>
          </p:cNvCxnSpPr>
          <p:nvPr/>
        </p:nvCxnSpPr>
        <p:spPr>
          <a:xfrm flipH="1" flipV="1">
            <a:off x="1922463" y="4510088"/>
            <a:ext cx="4529137" cy="5508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63575" y="2116138"/>
            <a:ext cx="2517775" cy="2393950"/>
          </a:xfrm>
          <a:prstGeom prst="ellipse">
            <a:avLst/>
          </a:prstGeom>
          <a:solidFill>
            <a:srgbClr val="BE4E9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prstClr val="black"/>
                </a:solidFill>
              </a:rPr>
              <a:t>High-Performing </a:t>
            </a:r>
            <a:r>
              <a:rPr lang="en-US" sz="2000" b="1" dirty="0">
                <a:solidFill>
                  <a:prstClr val="black"/>
                </a:solidFill>
              </a:rPr>
              <a:t>Collaborations</a:t>
            </a:r>
          </a:p>
          <a:p>
            <a:pPr algn="ctr">
              <a:defRPr/>
            </a:pPr>
            <a:endParaRPr lang="en-US" sz="2000" b="1" dirty="0">
              <a:solidFill>
                <a:prstClr val="black"/>
              </a:solidFill>
            </a:endParaRPr>
          </a:p>
        </p:txBody>
      </p:sp>
      <p:sp>
        <p:nvSpPr>
          <p:cNvPr id="8" name="TextBox 7"/>
          <p:cNvSpPr txBox="1"/>
          <p:nvPr/>
        </p:nvSpPr>
        <p:spPr>
          <a:xfrm>
            <a:off x="6493436" y="4372630"/>
            <a:ext cx="146424" cy="369332"/>
          </a:xfrm>
          <a:prstGeom prst="rect">
            <a:avLst/>
          </a:prstGeom>
          <a:noFill/>
        </p:spPr>
        <p:txBody>
          <a:bodyPr wrap="square" rtlCol="0">
            <a:spAutoFit/>
          </a:bodyPr>
          <a:lstStyle/>
          <a:p>
            <a:pPr algn="ctr"/>
            <a:r>
              <a:rPr lang="en-US" dirty="0" smtClean="0"/>
              <a:t>-</a:t>
            </a:r>
            <a:endParaRPr lang="en-US" dirty="0"/>
          </a:p>
        </p:txBody>
      </p:sp>
    </p:spTree>
    <p:extLst>
      <p:ext uri="{BB962C8B-B14F-4D97-AF65-F5344CB8AC3E}">
        <p14:creationId xmlns:p14="http://schemas.microsoft.com/office/powerpoint/2010/main" val="4038579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altLang="en-US" sz="4000" b="1" dirty="0" smtClean="0">
                <a:solidFill>
                  <a:srgbClr val="0070C0"/>
                </a:solidFill>
                <a:latin typeface="Arial" panose="020B0604020202020204" pitchFamily="34" charset="0"/>
                <a:cs typeface="Arial" panose="020B0604020202020204" pitchFamily="34" charset="0"/>
              </a:rPr>
              <a:t>Sustaining the System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7505" y="1290317"/>
            <a:ext cx="4708990" cy="4888190"/>
          </a:xfrm>
          <a:prstGeom prst="rect">
            <a:avLst/>
          </a:prstGeom>
        </p:spPr>
      </p:pic>
    </p:spTree>
    <p:extLst>
      <p:ext uri="{BB962C8B-B14F-4D97-AF65-F5344CB8AC3E}">
        <p14:creationId xmlns:p14="http://schemas.microsoft.com/office/powerpoint/2010/main" val="2525634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0190" y="1822634"/>
            <a:ext cx="3450743" cy="3657600"/>
          </a:xfrm>
          <a:prstGeom prst="rect">
            <a:avLst/>
          </a:prstGeom>
        </p:spPr>
      </p:pic>
      <p:sp>
        <p:nvSpPr>
          <p:cNvPr id="4" name="TextBox 3"/>
          <p:cNvSpPr txBox="1"/>
          <p:nvPr/>
        </p:nvSpPr>
        <p:spPr>
          <a:xfrm>
            <a:off x="4143426" y="2054849"/>
            <a:ext cx="4784007" cy="3000821"/>
          </a:xfrm>
          <a:prstGeom prst="rect">
            <a:avLst/>
          </a:prstGeom>
          <a:noFill/>
        </p:spPr>
        <p:txBody>
          <a:bodyPr wrap="square" rtlCol="0">
            <a:spAutoFit/>
          </a:bodyPr>
          <a:lstStyle/>
          <a:p>
            <a:r>
              <a:rPr lang="en-US" sz="2400" b="1" dirty="0" smtClean="0"/>
              <a:t>Learn more about</a:t>
            </a:r>
            <a:r>
              <a:rPr lang="en-US" altLang="en-US" sz="2400" dirty="0"/>
              <a:t>—</a:t>
            </a:r>
            <a:endParaRPr lang="en-US" sz="2400" b="1" dirty="0" smtClean="0"/>
          </a:p>
          <a:p>
            <a:endParaRPr lang="en-US" sz="2000" dirty="0" smtClean="0"/>
          </a:p>
          <a:p>
            <a:pPr marL="342900" indent="-342900">
              <a:spcBef>
                <a:spcPts val="600"/>
              </a:spcBef>
              <a:spcAft>
                <a:spcPts val="600"/>
              </a:spcAft>
              <a:buFont typeface="Arial" panose="020B0604020202020204" pitchFamily="34" charset="0"/>
              <a:buChar char="•"/>
            </a:pPr>
            <a:r>
              <a:rPr lang="en-US" sz="2000" dirty="0" smtClean="0"/>
              <a:t>The Value of Asthma Home Visits</a:t>
            </a:r>
          </a:p>
          <a:p>
            <a:pPr marL="342900" indent="-342900">
              <a:spcBef>
                <a:spcPts val="600"/>
              </a:spcBef>
              <a:spcAft>
                <a:spcPts val="600"/>
              </a:spcAft>
              <a:buFont typeface="Arial" panose="020B0604020202020204" pitchFamily="34" charset="0"/>
              <a:buChar char="•"/>
            </a:pPr>
            <a:r>
              <a:rPr lang="en-US" sz="2000" dirty="0" smtClean="0"/>
              <a:t>Building Your Workforce</a:t>
            </a:r>
          </a:p>
          <a:p>
            <a:pPr marL="342900" indent="-342900">
              <a:spcBef>
                <a:spcPts val="600"/>
              </a:spcBef>
              <a:spcAft>
                <a:spcPts val="600"/>
              </a:spcAft>
              <a:buFont typeface="Arial" panose="020B0604020202020204" pitchFamily="34" charset="0"/>
              <a:buChar char="•"/>
            </a:pPr>
            <a:r>
              <a:rPr lang="en-US" sz="2000" dirty="0" smtClean="0"/>
              <a:t>Effective Reimbursement Strategies </a:t>
            </a:r>
          </a:p>
          <a:p>
            <a:pPr marL="342900" indent="-342900">
              <a:spcBef>
                <a:spcPts val="600"/>
              </a:spcBef>
              <a:spcAft>
                <a:spcPts val="600"/>
              </a:spcAft>
              <a:buFont typeface="Arial" panose="020B0604020202020204" pitchFamily="34" charset="0"/>
              <a:buChar char="•"/>
            </a:pPr>
            <a:r>
              <a:rPr lang="en-US" sz="2000" dirty="0" smtClean="0"/>
              <a:t>Understanding the Options</a:t>
            </a:r>
          </a:p>
          <a:p>
            <a:pPr marL="342900" indent="-342900">
              <a:spcBef>
                <a:spcPts val="600"/>
              </a:spcBef>
              <a:spcAft>
                <a:spcPts val="600"/>
              </a:spcAft>
              <a:buFont typeface="Arial" panose="020B0604020202020204" pitchFamily="34" charset="0"/>
              <a:buChar char="•"/>
            </a:pPr>
            <a:r>
              <a:rPr lang="en-US" sz="2000" dirty="0" smtClean="0"/>
              <a:t>How to Make Your Case to Funders</a:t>
            </a:r>
            <a:endParaRPr lang="en-US" sz="2000" dirty="0"/>
          </a:p>
        </p:txBody>
      </p:sp>
      <p:sp>
        <p:nvSpPr>
          <p:cNvPr id="5" name="Rectangle 4"/>
          <p:cNvSpPr/>
          <p:nvPr/>
        </p:nvSpPr>
        <p:spPr>
          <a:xfrm>
            <a:off x="1404413" y="5770056"/>
            <a:ext cx="6521154" cy="400110"/>
          </a:xfrm>
          <a:prstGeom prst="rect">
            <a:avLst/>
          </a:prstGeom>
        </p:spPr>
        <p:txBody>
          <a:bodyPr wrap="square">
            <a:spAutoFit/>
          </a:bodyPr>
          <a:lstStyle/>
          <a:p>
            <a:r>
              <a:rPr lang="en-US" sz="2000" b="1" dirty="0" smtClean="0"/>
              <a:t>Visit www.AsthmaCommunityNetwork.org/Financing</a:t>
            </a:r>
            <a:endParaRPr lang="en-US" sz="2000" b="1" dirty="0"/>
          </a:p>
        </p:txBody>
      </p:sp>
      <p:sp>
        <p:nvSpPr>
          <p:cNvPr id="6" name="Title 4"/>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4000" b="1" dirty="0" smtClean="0">
                <a:solidFill>
                  <a:srgbClr val="0070C0"/>
                </a:solidFill>
                <a:latin typeface="Arial" panose="020B0604020202020204" pitchFamily="34" charset="0"/>
                <a:cs typeface="Arial" panose="020B0604020202020204" pitchFamily="34" charset="0"/>
              </a:rPr>
              <a:t>Financing In-Home </a:t>
            </a:r>
            <a:br>
              <a:rPr lang="en-US" altLang="en-US" sz="4000" b="1" dirty="0" smtClean="0">
                <a:solidFill>
                  <a:srgbClr val="0070C0"/>
                </a:solidFill>
                <a:latin typeface="Arial" panose="020B0604020202020204" pitchFamily="34" charset="0"/>
                <a:cs typeface="Arial" panose="020B0604020202020204" pitchFamily="34" charset="0"/>
              </a:rPr>
            </a:br>
            <a:r>
              <a:rPr lang="en-US" altLang="en-US" sz="4000" b="1" dirty="0" smtClean="0">
                <a:solidFill>
                  <a:srgbClr val="0070C0"/>
                </a:solidFill>
                <a:latin typeface="Arial" panose="020B0604020202020204" pitchFamily="34" charset="0"/>
                <a:cs typeface="Arial" panose="020B0604020202020204" pitchFamily="34" charset="0"/>
              </a:rPr>
              <a:t>Asthma Care</a:t>
            </a:r>
          </a:p>
        </p:txBody>
      </p:sp>
    </p:spTree>
    <p:extLst>
      <p:ext uri="{BB962C8B-B14F-4D97-AF65-F5344CB8AC3E}">
        <p14:creationId xmlns:p14="http://schemas.microsoft.com/office/powerpoint/2010/main" val="3072738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25330"/>
            <a:ext cx="9144000" cy="1470025"/>
          </a:xfrm>
        </p:spPr>
        <p:txBody>
          <a:bodyPr/>
          <a:lstStyle/>
          <a:p>
            <a:pPr algn="ctr">
              <a:lnSpc>
                <a:spcPct val="120000"/>
              </a:lnSpc>
              <a:spcBef>
                <a:spcPts val="0"/>
              </a:spcBef>
            </a:pPr>
            <a:r>
              <a:rPr lang="en-US" sz="2800" b="1" dirty="0" smtClean="0">
                <a:solidFill>
                  <a:schemeClr val="accent1">
                    <a:lumMod val="75000"/>
                  </a:schemeClr>
                </a:solidFill>
                <a:latin typeface="+mn-lt"/>
              </a:rPr>
              <a:t/>
            </a:r>
            <a:br>
              <a:rPr lang="en-US" sz="2800" b="1" dirty="0" smtClean="0">
                <a:solidFill>
                  <a:schemeClr val="accent1">
                    <a:lumMod val="75000"/>
                  </a:schemeClr>
                </a:solidFill>
                <a:latin typeface="+mn-lt"/>
              </a:rPr>
            </a:br>
            <a:r>
              <a:rPr lang="en-US" sz="2400" b="1" dirty="0" smtClean="0">
                <a:solidFill>
                  <a:schemeClr val="accent1">
                    <a:lumMod val="75000"/>
                  </a:schemeClr>
                </a:solidFill>
                <a:latin typeface="+mn-lt"/>
              </a:rPr>
              <a:t/>
            </a:r>
            <a:br>
              <a:rPr lang="en-US" sz="2400" b="1" dirty="0" smtClean="0">
                <a:solidFill>
                  <a:schemeClr val="accent1">
                    <a:lumMod val="75000"/>
                  </a:schemeClr>
                </a:solidFill>
                <a:latin typeface="+mn-lt"/>
              </a:rPr>
            </a:br>
            <a:r>
              <a:rPr lang="en-US" sz="3200" b="1" dirty="0" smtClean="0">
                <a:solidFill>
                  <a:srgbClr val="0070C0"/>
                </a:solidFill>
                <a:latin typeface="+mn-lt"/>
              </a:rPr>
              <a:t>Health Resources in Action’s </a:t>
            </a:r>
            <a:br>
              <a:rPr lang="en-US" sz="3200" b="1" dirty="0" smtClean="0">
                <a:solidFill>
                  <a:srgbClr val="0070C0"/>
                </a:solidFill>
                <a:latin typeface="+mn-lt"/>
              </a:rPr>
            </a:br>
            <a:r>
              <a:rPr lang="en-US" sz="3200" b="1" dirty="0" smtClean="0">
                <a:solidFill>
                  <a:srgbClr val="0070C0"/>
                </a:solidFill>
                <a:latin typeface="+mn-lt"/>
              </a:rPr>
              <a:t>Asthma Regional Council of New England</a:t>
            </a:r>
            <a:br>
              <a:rPr lang="en-US" sz="3200" b="1" dirty="0" smtClean="0">
                <a:solidFill>
                  <a:srgbClr val="0070C0"/>
                </a:solidFill>
                <a:latin typeface="+mn-lt"/>
              </a:rPr>
            </a:br>
            <a:r>
              <a:rPr lang="en-US" sz="3200" b="1" dirty="0" smtClean="0">
                <a:solidFill>
                  <a:srgbClr val="0070C0"/>
                </a:solidFill>
                <a:latin typeface="+mn-lt"/>
              </a:rPr>
              <a:t>—</a:t>
            </a:r>
            <a:br>
              <a:rPr lang="en-US" sz="3200" b="1" dirty="0" smtClean="0">
                <a:solidFill>
                  <a:srgbClr val="0070C0"/>
                </a:solidFill>
                <a:latin typeface="+mn-lt"/>
              </a:rPr>
            </a:br>
            <a:r>
              <a:rPr lang="en-US" sz="3200" b="1" dirty="0" smtClean="0">
                <a:solidFill>
                  <a:srgbClr val="0070C0"/>
                </a:solidFill>
                <a:latin typeface="+mn-lt"/>
              </a:rPr>
              <a:t>New England Asthma Innovation Collaborative</a:t>
            </a:r>
            <a:endParaRPr lang="en-US" sz="3200" b="1" dirty="0">
              <a:solidFill>
                <a:srgbClr val="496B7F"/>
              </a:solidFill>
            </a:endParaRPr>
          </a:p>
        </p:txBody>
      </p:sp>
      <p:sp>
        <p:nvSpPr>
          <p:cNvPr id="3" name="Subtitle 2"/>
          <p:cNvSpPr>
            <a:spLocks noGrp="1"/>
          </p:cNvSpPr>
          <p:nvPr>
            <p:ph type="subTitle" idx="1"/>
          </p:nvPr>
        </p:nvSpPr>
        <p:spPr>
          <a:xfrm>
            <a:off x="1371600" y="4319540"/>
            <a:ext cx="6400800" cy="1752600"/>
          </a:xfrm>
        </p:spPr>
        <p:txBody>
          <a:bodyPr/>
          <a:lstStyle/>
          <a:p>
            <a:r>
              <a:rPr lang="en-US" sz="2800" b="1" dirty="0" smtClean="0"/>
              <a:t>Stacey </a:t>
            </a:r>
            <a:r>
              <a:rPr lang="en-US" sz="2800" b="1" dirty="0"/>
              <a:t>Chacker</a:t>
            </a:r>
          </a:p>
          <a:p>
            <a:r>
              <a:rPr lang="en-US" sz="2800" dirty="0"/>
              <a:t>Project Director and </a:t>
            </a:r>
            <a:r>
              <a:rPr lang="en-US" sz="2800" dirty="0" smtClean="0"/>
              <a:t>Co‑Principal Investigator </a:t>
            </a:r>
            <a:r>
              <a:rPr lang="en-US" sz="2800" dirty="0"/>
              <a:t>of NEAIC</a:t>
            </a:r>
          </a:p>
          <a:p>
            <a:endParaRPr lang="en-US" sz="2000" dirty="0" smtClean="0">
              <a:solidFill>
                <a:schemeClr val="tx1"/>
              </a:solidFill>
            </a:endParaRPr>
          </a:p>
          <a:p>
            <a:pPr algn="ctr"/>
            <a:endParaRPr lang="en-US" sz="2000" dirty="0" smtClean="0">
              <a:solidFill>
                <a:schemeClr val="tx1"/>
              </a:solidFill>
            </a:endParaRPr>
          </a:p>
          <a:p>
            <a:pPr algn="ctr"/>
            <a:endParaRPr lang="en-US" sz="2000" dirty="0">
              <a:solidFill>
                <a:schemeClr val="bg1"/>
              </a:solidFill>
            </a:endParaRPr>
          </a:p>
          <a:p>
            <a:pPr algn="ctr"/>
            <a:endParaRPr lang="en-US" sz="2000" dirty="0">
              <a:solidFill>
                <a:schemeClr val="accent1">
                  <a:lumMod val="75000"/>
                </a:schemeClr>
              </a:solidFill>
            </a:endParaRPr>
          </a:p>
        </p:txBody>
      </p:sp>
      <p:sp>
        <p:nvSpPr>
          <p:cNvPr id="5" name="Title 1"/>
          <p:cNvSpPr txBox="1">
            <a:spLocks/>
          </p:cNvSpPr>
          <p:nvPr/>
        </p:nvSpPr>
        <p:spPr>
          <a:xfrm>
            <a:off x="396836" y="3052176"/>
            <a:ext cx="8549640" cy="430086"/>
          </a:xfrm>
          <a:prstGeom prst="rect">
            <a:avLst/>
          </a:prstGeom>
        </p:spPr>
        <p:txBody>
          <a:bodyPr vert="horz" lIns="91440" tIns="45720" rIns="91440" bIns="45720" rtlCol="0" anchor="ctr">
            <a:noAutofit/>
          </a:bodyPr>
          <a:lstStyle>
            <a:lvl1pPr algn="r" defTabSz="457200" rtl="0" eaLnBrk="1" latinLnBrk="0" hangingPunct="1">
              <a:spcBef>
                <a:spcPct val="0"/>
              </a:spcBef>
              <a:buNone/>
              <a:defRPr sz="3200" kern="1200">
                <a:solidFill>
                  <a:schemeClr val="bg1"/>
                </a:solidFill>
                <a:latin typeface=""/>
                <a:ea typeface="+mj-ea"/>
                <a:cs typeface="Arial"/>
              </a:defRPr>
            </a:lvl1pPr>
          </a:lstStyle>
          <a:p>
            <a:pPr algn="ctr">
              <a:lnSpc>
                <a:spcPct val="110000"/>
              </a:lnSpc>
              <a:spcBef>
                <a:spcPts val="0"/>
              </a:spcBef>
            </a:pPr>
            <a:endParaRPr lang="en-US" sz="2800" b="1" i="1" dirty="0">
              <a:solidFill>
                <a:srgbClr val="496B7F"/>
              </a:solidFill>
            </a:endParaRPr>
          </a:p>
        </p:txBody>
      </p:sp>
      <p:pic>
        <p:nvPicPr>
          <p:cNvPr id="6" name="Picture 5"/>
          <p:cNvPicPr>
            <a:picLocks noChangeAspect="1"/>
          </p:cNvPicPr>
          <p:nvPr/>
        </p:nvPicPr>
        <p:blipFill>
          <a:blip r:embed="rId3"/>
          <a:stretch>
            <a:fillRect/>
          </a:stretch>
        </p:blipFill>
        <p:spPr>
          <a:xfrm>
            <a:off x="6718300" y="5766119"/>
            <a:ext cx="2336800" cy="662842"/>
          </a:xfrm>
          <a:prstGeom prst="rect">
            <a:avLst/>
          </a:prstGeom>
        </p:spPr>
      </p:pic>
    </p:spTree>
    <p:extLst>
      <p:ext uri="{BB962C8B-B14F-4D97-AF65-F5344CB8AC3E}">
        <p14:creationId xmlns:p14="http://schemas.microsoft.com/office/powerpoint/2010/main" val="1407200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06367"/>
            <a:ext cx="8964117" cy="4416594"/>
          </a:xfrm>
          <a:prstGeom prst="rect">
            <a:avLst/>
          </a:prstGeom>
        </p:spPr>
        <p:txBody>
          <a:bodyPr wrap="square">
            <a:spAutoFit/>
          </a:bodyPr>
          <a:lstStyle/>
          <a:p>
            <a:pPr marL="457200" marR="0">
              <a:lnSpc>
                <a:spcPct val="115000"/>
              </a:lnSpc>
              <a:spcBef>
                <a:spcPts val="0"/>
              </a:spcBef>
              <a:spcAft>
                <a:spcPts val="600"/>
              </a:spcAft>
            </a:pPr>
            <a:r>
              <a:rPr lang="en-US" sz="2400" dirty="0" smtClean="0">
                <a:ea typeface="Calibri" panose="020F0502020204030204" pitchFamily="34" charset="0"/>
                <a:cs typeface="Calibri" panose="020F0502020204030204" pitchFamily="34" charset="0"/>
              </a:rPr>
              <a:t>NEAIC is a project of the Asthma Regional Council of New England, a program of Health Resources in Action.</a:t>
            </a:r>
          </a:p>
          <a:p>
            <a:pPr marL="1258888" marR="0" indent="-404813">
              <a:lnSpc>
                <a:spcPct val="115000"/>
              </a:lnSpc>
              <a:spcBef>
                <a:spcPts val="0"/>
              </a:spcBef>
              <a:spcAft>
                <a:spcPts val="0"/>
              </a:spcAft>
              <a:buFont typeface="Arial" panose="020B0604020202020204" pitchFamily="34" charset="0"/>
              <a:buChar char="•"/>
            </a:pPr>
            <a:r>
              <a:rPr lang="en-US" sz="2400" dirty="0" smtClean="0">
                <a:ea typeface="Calibri" panose="020F0502020204030204" pitchFamily="34" charset="0"/>
                <a:cs typeface="Calibri" panose="020F0502020204030204" pitchFamily="34" charset="0"/>
              </a:rPr>
              <a:t>Established in July 2012 with a $4.2 million award from Centers for Medicare and Medicaid Innovation   </a:t>
            </a:r>
          </a:p>
          <a:p>
            <a:pPr marL="1258888" marR="0" indent="-404813">
              <a:lnSpc>
                <a:spcPct val="115000"/>
              </a:lnSpc>
              <a:spcBef>
                <a:spcPts val="0"/>
              </a:spcBef>
              <a:spcAft>
                <a:spcPts val="0"/>
              </a:spcAft>
              <a:buFont typeface="Arial" panose="020B0604020202020204" pitchFamily="34" charset="0"/>
              <a:buChar char="•"/>
            </a:pPr>
            <a:endParaRPr lang="en-US" sz="2400" dirty="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sz="2000" dirty="0">
                <a:ea typeface="Calibri" panose="020F0502020204030204" pitchFamily="34" charset="0"/>
                <a:cs typeface="Calibri" panose="020F0502020204030204" pitchFamily="34" charset="0"/>
              </a:rPr>
              <a:t>“The project </a:t>
            </a:r>
            <a:r>
              <a:rPr lang="en-US" sz="2000" dirty="0" smtClean="0">
                <a:ea typeface="Calibri" panose="020F0502020204030204" pitchFamily="34" charset="0"/>
                <a:cs typeface="Calibri" panose="020F0502020204030204" pitchFamily="34" charset="0"/>
              </a:rPr>
              <a:t>(NEAIC) described is supported </a:t>
            </a:r>
            <a:r>
              <a:rPr lang="en-US" sz="2000" dirty="0">
                <a:ea typeface="Calibri" panose="020F0502020204030204" pitchFamily="34" charset="0"/>
                <a:cs typeface="Calibri" panose="020F0502020204030204" pitchFamily="34" charset="0"/>
              </a:rPr>
              <a:t>by </a:t>
            </a:r>
            <a:r>
              <a:rPr lang="en-US" sz="2000" b="1" dirty="0">
                <a:ea typeface="Calibri" panose="020F0502020204030204" pitchFamily="34" charset="0"/>
                <a:cs typeface="Calibri" panose="020F0502020204030204" pitchFamily="34" charset="0"/>
              </a:rPr>
              <a:t>Grant Number </a:t>
            </a:r>
            <a:r>
              <a:rPr lang="en-US" sz="2000" b="1" dirty="0" smtClean="0">
                <a:cs typeface="Times New Roman" pitchFamily="18" charset="0"/>
              </a:rPr>
              <a:t>1C1CMS331039</a:t>
            </a:r>
            <a:r>
              <a:rPr lang="en-US" sz="2000" b="1" dirty="0" smtClean="0">
                <a:ea typeface="Calibri" panose="020F0502020204030204" pitchFamily="34" charset="0"/>
                <a:cs typeface="Calibri" panose="020F0502020204030204" pitchFamily="34" charset="0"/>
              </a:rPr>
              <a:t> </a:t>
            </a:r>
            <a:r>
              <a:rPr lang="en-US" sz="2000" b="1" dirty="0">
                <a:ea typeface="Calibri" panose="020F0502020204030204" pitchFamily="34" charset="0"/>
                <a:cs typeface="Calibri" panose="020F0502020204030204" pitchFamily="34" charset="0"/>
              </a:rPr>
              <a:t>from the Department of Health and Human Services, Centers for Medicare &amp; Medicaid Services</a:t>
            </a:r>
            <a:r>
              <a:rPr lang="en-US" sz="2000" dirty="0" smtClean="0">
                <a:ea typeface="Calibri" panose="020F0502020204030204" pitchFamily="34" charset="0"/>
                <a:cs typeface="Calibri" panose="020F0502020204030204" pitchFamily="34" charset="0"/>
              </a:rPr>
              <a:t>. </a:t>
            </a:r>
            <a:r>
              <a:rPr lang="en-US" sz="2000" dirty="0">
                <a:ea typeface="Calibri" panose="020F0502020204030204" pitchFamily="34" charset="0"/>
                <a:cs typeface="Calibri" panose="020F0502020204030204" pitchFamily="34" charset="0"/>
              </a:rPr>
              <a:t>The contents of this publication are solely the responsibility of the authors and do not necessarily represent the official views of the U.S. Department of Health and Human Services or any of its agencies</a:t>
            </a:r>
            <a:r>
              <a:rPr lang="en-US" sz="2000" dirty="0" smtClean="0">
                <a:ea typeface="Calibri" panose="020F0502020204030204" pitchFamily="34" charset="0"/>
                <a:cs typeface="Calibri" panose="020F0502020204030204" pitchFamily="34" charset="0"/>
              </a:rPr>
              <a:t>.”</a:t>
            </a:r>
            <a:endParaRPr lang="en-US" sz="2000" dirty="0" smtClean="0">
              <a:effectLs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6718300" y="5766119"/>
            <a:ext cx="2336800" cy="662842"/>
          </a:xfrm>
          <a:prstGeom prst="rect">
            <a:avLst/>
          </a:prstGeom>
        </p:spPr>
      </p:pic>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New England Asthma </a:t>
            </a:r>
            <a:br>
              <a:rPr lang="en-US" sz="3200" b="1" dirty="0" smtClean="0">
                <a:solidFill>
                  <a:srgbClr val="0070C0"/>
                </a:solidFill>
              </a:rPr>
            </a:br>
            <a:r>
              <a:rPr lang="en-US" sz="3200" b="1" dirty="0" smtClean="0">
                <a:solidFill>
                  <a:srgbClr val="0070C0"/>
                </a:solidFill>
              </a:rPr>
              <a:t>Innovation Collaborative</a:t>
            </a:r>
            <a:endParaRPr lang="en-US" sz="2400" i="1" dirty="0">
              <a:solidFill>
                <a:schemeClr val="bg1"/>
              </a:solidFill>
            </a:endParaRPr>
          </a:p>
        </p:txBody>
      </p:sp>
    </p:spTree>
    <p:extLst>
      <p:ext uri="{BB962C8B-B14F-4D97-AF65-F5344CB8AC3E}">
        <p14:creationId xmlns:p14="http://schemas.microsoft.com/office/powerpoint/2010/main" val="2169148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8716" y="878467"/>
            <a:ext cx="8814556" cy="2431435"/>
          </a:xfrm>
          <a:prstGeom prst="rect">
            <a:avLst/>
          </a:prstGeom>
        </p:spPr>
        <p:txBody>
          <a:bodyPr wrap="square">
            <a:spAutoFit/>
          </a:bodyPr>
          <a:lstStyle/>
          <a:p>
            <a:pPr>
              <a:spcBef>
                <a:spcPts val="600"/>
              </a:spcBef>
              <a:spcAft>
                <a:spcPts val="0"/>
              </a:spcAft>
            </a:pPr>
            <a:r>
              <a:rPr lang="en-US" sz="2600" dirty="0" smtClean="0"/>
              <a:t>For children with poorly controlled asthma</a:t>
            </a:r>
            <a:r>
              <a:rPr lang="en-US" altLang="en-US" sz="2800" dirty="0"/>
              <a:t>—</a:t>
            </a:r>
            <a:r>
              <a:rPr lang="en-US" sz="2600" dirty="0" smtClean="0"/>
              <a:t> </a:t>
            </a:r>
          </a:p>
          <a:p>
            <a:pPr marL="457200" indent="-457200">
              <a:spcBef>
                <a:spcPts val="600"/>
              </a:spcBef>
              <a:spcAft>
                <a:spcPts val="0"/>
              </a:spcAft>
              <a:buFont typeface="Arial" panose="020B0604020202020204" pitchFamily="34" charset="0"/>
              <a:buChar char="•"/>
            </a:pPr>
            <a:r>
              <a:rPr lang="en-US" sz="2600" dirty="0" smtClean="0"/>
              <a:t>Improve quality </a:t>
            </a:r>
            <a:r>
              <a:rPr lang="en-US" sz="2600" dirty="0"/>
              <a:t>of </a:t>
            </a:r>
            <a:r>
              <a:rPr lang="en-US" sz="2600" dirty="0" smtClean="0"/>
              <a:t>care</a:t>
            </a:r>
          </a:p>
          <a:p>
            <a:pPr marL="457200" indent="-457200">
              <a:spcBef>
                <a:spcPts val="600"/>
              </a:spcBef>
              <a:spcAft>
                <a:spcPts val="0"/>
              </a:spcAft>
              <a:buFont typeface="Arial" panose="020B0604020202020204" pitchFamily="34" charset="0"/>
              <a:buChar char="•"/>
            </a:pPr>
            <a:r>
              <a:rPr lang="en-US" sz="2600" dirty="0" smtClean="0"/>
              <a:t>Improve health and quality of life outcomes</a:t>
            </a:r>
          </a:p>
          <a:p>
            <a:pPr marL="457200" indent="-457200">
              <a:spcBef>
                <a:spcPts val="600"/>
              </a:spcBef>
              <a:spcAft>
                <a:spcPts val="0"/>
              </a:spcAft>
              <a:buFont typeface="Arial" panose="020B0604020202020204" pitchFamily="34" charset="0"/>
              <a:buChar char="•"/>
            </a:pPr>
            <a:r>
              <a:rPr lang="en-US" sz="2600" dirty="0" smtClean="0"/>
              <a:t>Decrease health care utilization costs </a:t>
            </a:r>
          </a:p>
          <a:p>
            <a:pPr marL="457200" indent="-457200">
              <a:spcBef>
                <a:spcPts val="600"/>
              </a:spcBef>
              <a:spcAft>
                <a:spcPts val="0"/>
              </a:spcAft>
              <a:buFont typeface="Arial" panose="020B0604020202020204" pitchFamily="34" charset="0"/>
              <a:buChar char="•"/>
            </a:pPr>
            <a:r>
              <a:rPr lang="en-US" sz="2600" dirty="0" smtClean="0"/>
              <a:t>Advance sustainable payment systems</a:t>
            </a:r>
            <a:endParaRPr lang="en-US" sz="2600" dirty="0"/>
          </a:p>
        </p:txBody>
      </p:sp>
      <p:pic>
        <p:nvPicPr>
          <p:cNvPr id="3" name="Picture 2"/>
          <p:cNvPicPr>
            <a:picLocks noChangeAspect="1"/>
          </p:cNvPicPr>
          <p:nvPr/>
        </p:nvPicPr>
        <p:blipFill>
          <a:blip r:embed="rId3"/>
          <a:stretch>
            <a:fillRect/>
          </a:stretch>
        </p:blipFill>
        <p:spPr>
          <a:xfrm>
            <a:off x="437462" y="3507354"/>
            <a:ext cx="3875959" cy="2702347"/>
          </a:xfrm>
          <a:prstGeom prst="rect">
            <a:avLst/>
          </a:prstGeom>
        </p:spPr>
      </p:pic>
      <p:sp>
        <p:nvSpPr>
          <p:cNvPr id="4" name="TextBox 3"/>
          <p:cNvSpPr txBox="1"/>
          <p:nvPr/>
        </p:nvSpPr>
        <p:spPr>
          <a:xfrm>
            <a:off x="4199121" y="4087317"/>
            <a:ext cx="4768566" cy="738664"/>
          </a:xfrm>
          <a:prstGeom prst="rect">
            <a:avLst/>
          </a:prstGeom>
          <a:noFill/>
        </p:spPr>
        <p:txBody>
          <a:bodyPr wrap="square" rtlCol="0">
            <a:spAutoFit/>
          </a:bodyPr>
          <a:lstStyle/>
          <a:p>
            <a:pPr marL="287337">
              <a:spcBef>
                <a:spcPts val="0"/>
              </a:spcBef>
              <a:defRPr/>
            </a:pPr>
            <a:r>
              <a:rPr lang="en-US" sz="2400" dirty="0" smtClean="0"/>
              <a:t>NEAIC is in VT, RI, MA and CT.</a:t>
            </a:r>
          </a:p>
          <a:p>
            <a:endParaRPr lang="en-US" dirty="0"/>
          </a:p>
        </p:txBody>
      </p:sp>
      <p:pic>
        <p:nvPicPr>
          <p:cNvPr id="9" name="Picture 8"/>
          <p:cNvPicPr>
            <a:picLocks noChangeAspect="1"/>
          </p:cNvPicPr>
          <p:nvPr/>
        </p:nvPicPr>
        <p:blipFill>
          <a:blip r:embed="rId4"/>
          <a:stretch>
            <a:fillRect/>
          </a:stretch>
        </p:blipFill>
        <p:spPr>
          <a:xfrm>
            <a:off x="6718300" y="5766119"/>
            <a:ext cx="2336800" cy="662842"/>
          </a:xfrm>
          <a:prstGeom prst="rect">
            <a:avLst/>
          </a:prstGeom>
        </p:spPr>
      </p:pic>
      <p:sp>
        <p:nvSpPr>
          <p:cNvPr id="10" name="Title 1"/>
          <p:cNvSpPr txBox="1">
            <a:spLocks/>
          </p:cNvSpPr>
          <p:nvPr/>
        </p:nvSpPr>
        <p:spPr bwMode="auto">
          <a:xfrm>
            <a:off x="0" y="2997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NEAIC Goals and Partners</a:t>
            </a:r>
            <a:endParaRPr lang="en-US" sz="2400" i="1" dirty="0">
              <a:solidFill>
                <a:schemeClr val="bg1"/>
              </a:solidFill>
            </a:endParaRPr>
          </a:p>
        </p:txBody>
      </p:sp>
    </p:spTree>
    <p:extLst>
      <p:ext uri="{BB962C8B-B14F-4D97-AF65-F5344CB8AC3E}">
        <p14:creationId xmlns:p14="http://schemas.microsoft.com/office/powerpoint/2010/main" val="29745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718300" y="5766119"/>
            <a:ext cx="2336800" cy="662842"/>
          </a:xfrm>
          <a:prstGeom prst="rect">
            <a:avLst/>
          </a:prstGeom>
        </p:spPr>
      </p:pic>
      <p:sp>
        <p:nvSpPr>
          <p:cNvPr id="3" name="Content Placeholder 2"/>
          <p:cNvSpPr>
            <a:spLocks noGrp="1"/>
          </p:cNvSpPr>
          <p:nvPr>
            <p:ph idx="1"/>
          </p:nvPr>
        </p:nvSpPr>
        <p:spPr>
          <a:xfrm>
            <a:off x="358477" y="939389"/>
            <a:ext cx="8686800" cy="4525963"/>
          </a:xfrm>
        </p:spPr>
        <p:txBody>
          <a:bodyPr/>
          <a:lstStyle/>
          <a:p>
            <a:pPr marL="0" indent="0">
              <a:buNone/>
            </a:pPr>
            <a:r>
              <a:rPr lang="en-US" sz="1200" u="sng" dirty="0" smtClean="0"/>
              <a:t>Convening Organization/Evaluator: </a:t>
            </a:r>
          </a:p>
          <a:p>
            <a:r>
              <a:rPr lang="en-US" sz="1200" dirty="0" smtClean="0"/>
              <a:t>Health Resources in Action/Asthma Regional Council of New England</a:t>
            </a:r>
            <a:endParaRPr lang="en-US" sz="1200" u="sng" dirty="0" smtClean="0"/>
          </a:p>
          <a:p>
            <a:pPr marL="0" indent="0">
              <a:buNone/>
            </a:pPr>
            <a:r>
              <a:rPr lang="en-US" sz="1200" u="sng" dirty="0" smtClean="0"/>
              <a:t>Clinical </a:t>
            </a:r>
            <a:r>
              <a:rPr lang="en-US" sz="1200" u="sng" dirty="0"/>
              <a:t>Providers</a:t>
            </a:r>
            <a:endParaRPr lang="en-US" sz="1200" dirty="0"/>
          </a:p>
          <a:p>
            <a:r>
              <a:rPr lang="en-US" sz="1200" dirty="0"/>
              <a:t>Boston Children’s Hospital (Boston, MA)</a:t>
            </a:r>
          </a:p>
          <a:p>
            <a:r>
              <a:rPr lang="en-US" sz="1200" dirty="0"/>
              <a:t>Baystate Children’s Hospital (Springfield, MA)</a:t>
            </a:r>
          </a:p>
          <a:p>
            <a:r>
              <a:rPr lang="en-US" sz="1200" dirty="0"/>
              <a:t>Boston Medical Center (Boston, MA)</a:t>
            </a:r>
          </a:p>
          <a:p>
            <a:r>
              <a:rPr lang="en-US" sz="1200" dirty="0"/>
              <a:t>Children’s Medical Group (Hamden, CT)</a:t>
            </a:r>
          </a:p>
          <a:p>
            <a:r>
              <a:rPr lang="en-US" sz="1200" dirty="0"/>
              <a:t>Middlesex Hospital (Middletown, CT)</a:t>
            </a:r>
          </a:p>
          <a:p>
            <a:r>
              <a:rPr lang="en-US" sz="1200" dirty="0"/>
              <a:t>Rhode Island Hospital / Hasbro Children’s Hospital (Providence, RI)</a:t>
            </a:r>
          </a:p>
          <a:p>
            <a:r>
              <a:rPr lang="en-US" sz="1200" dirty="0"/>
              <a:t>Rutland Regional Medical Center (Rutland, VT)</a:t>
            </a:r>
          </a:p>
          <a:p>
            <a:r>
              <a:rPr lang="en-US" sz="1200" dirty="0"/>
              <a:t>St. Joseph’s Health Clinic (Providence, RI)</a:t>
            </a:r>
          </a:p>
          <a:p>
            <a:r>
              <a:rPr lang="en-US" sz="1200" dirty="0"/>
              <a:t>Thundermist (Woonsocket, RI) </a:t>
            </a:r>
          </a:p>
          <a:p>
            <a:pPr marL="0" indent="0">
              <a:buNone/>
            </a:pPr>
            <a:r>
              <a:rPr lang="en-US" sz="1200" u="sng" dirty="0"/>
              <a:t>Medicaid Payers</a:t>
            </a:r>
            <a:endParaRPr lang="en-US" sz="1200" dirty="0"/>
          </a:p>
          <a:p>
            <a:r>
              <a:rPr lang="en-US" sz="1200" dirty="0"/>
              <a:t>BMC Healthnet Plan (Boston, MA</a:t>
            </a:r>
            <a:r>
              <a:rPr lang="en-US" sz="1200" dirty="0" smtClean="0"/>
              <a:t>)</a:t>
            </a:r>
          </a:p>
          <a:p>
            <a:r>
              <a:rPr lang="en-US" sz="1200" dirty="0" smtClean="0"/>
              <a:t>MassHealth (MA Medicaid)) </a:t>
            </a:r>
            <a:endParaRPr lang="en-US" sz="1200" dirty="0"/>
          </a:p>
          <a:p>
            <a:r>
              <a:rPr lang="en-US" sz="1200" dirty="0"/>
              <a:t>Department of Vermont Health Access </a:t>
            </a:r>
            <a:r>
              <a:rPr lang="en-US" sz="1200" dirty="0" smtClean="0"/>
              <a:t>(VT</a:t>
            </a:r>
            <a:r>
              <a:rPr lang="en-US" sz="1200" dirty="0"/>
              <a:t>) </a:t>
            </a:r>
          </a:p>
          <a:p>
            <a:r>
              <a:rPr lang="en-US" sz="1200" dirty="0"/>
              <a:t>Community Health </a:t>
            </a:r>
            <a:r>
              <a:rPr lang="en-US" sz="1200" dirty="0" smtClean="0"/>
              <a:t>Network/Department </a:t>
            </a:r>
            <a:r>
              <a:rPr lang="en-US" sz="1200" dirty="0"/>
              <a:t>of Social Services </a:t>
            </a:r>
            <a:r>
              <a:rPr lang="en-US" sz="1200" dirty="0" smtClean="0"/>
              <a:t>(CT Medicaid) </a:t>
            </a:r>
          </a:p>
          <a:p>
            <a:r>
              <a:rPr lang="en-US" sz="1200" dirty="0" smtClean="0"/>
              <a:t>Health </a:t>
            </a:r>
            <a:r>
              <a:rPr lang="en-US" sz="1200" dirty="0"/>
              <a:t>New England (Springfield, MA)</a:t>
            </a:r>
          </a:p>
          <a:p>
            <a:r>
              <a:rPr lang="en-US" sz="1200" dirty="0"/>
              <a:t>Neighborhood Health Plan of Rhode Island (Providence, RI)</a:t>
            </a:r>
          </a:p>
          <a:p>
            <a:r>
              <a:rPr lang="en-US" sz="1200" dirty="0"/>
              <a:t>Neighborhood Health Plan of Massachusetts (Boston, MA</a:t>
            </a:r>
            <a:r>
              <a:rPr lang="en-US" sz="1200" dirty="0" smtClean="0"/>
              <a:t>)</a:t>
            </a:r>
            <a:endParaRPr lang="en-US" sz="1200" dirty="0"/>
          </a:p>
          <a:p>
            <a:pPr marL="0" indent="0">
              <a:buNone/>
            </a:pPr>
            <a:r>
              <a:rPr lang="en-US" sz="1200" u="sng" dirty="0"/>
              <a:t>Workforce Development Partners</a:t>
            </a:r>
            <a:endParaRPr lang="en-US" sz="1200" dirty="0"/>
          </a:p>
          <a:p>
            <a:r>
              <a:rPr lang="en-US" sz="1200" dirty="0"/>
              <a:t>Central Massachusetts Area Health Education Center of Central MA, Outreach Worker Training Institute (Worcester, MA)</a:t>
            </a:r>
          </a:p>
          <a:p>
            <a:r>
              <a:rPr lang="en-US" sz="1200" dirty="0"/>
              <a:t>American Lung Association of the Northeast (Waltham, MA)</a:t>
            </a:r>
          </a:p>
          <a:p>
            <a:r>
              <a:rPr lang="en-US" sz="1200" dirty="0"/>
              <a:t>Boston Public Health Commission, Community Health Education Center (Boston, MA)</a:t>
            </a:r>
          </a:p>
          <a:p>
            <a:r>
              <a:rPr lang="en-US" sz="1200" dirty="0"/>
              <a:t>Massachusetts Association of Community Health Workers (Worcester, MA)</a:t>
            </a:r>
          </a:p>
          <a:p>
            <a:pPr marL="0" indent="0">
              <a:buNone/>
            </a:pPr>
            <a:endParaRPr lang="en-US" sz="1200" dirty="0"/>
          </a:p>
          <a:p>
            <a:endParaRPr lang="en-US" sz="1200" dirty="0"/>
          </a:p>
          <a:p>
            <a:endParaRPr lang="en-US" sz="1200" dirty="0"/>
          </a:p>
        </p:txBody>
      </p:sp>
      <p:sp>
        <p:nvSpPr>
          <p:cNvPr id="7" name="Title 1"/>
          <p:cNvSpPr txBox="1">
            <a:spLocks/>
          </p:cNvSpPr>
          <p:nvPr/>
        </p:nvSpPr>
        <p:spPr bwMode="auto">
          <a:xfrm>
            <a:off x="412750" y="299727"/>
            <a:ext cx="86487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NEAIC Is a Collaborative Partnership</a:t>
            </a:r>
            <a:endParaRPr lang="en-US" sz="2400" i="1" dirty="0">
              <a:solidFill>
                <a:schemeClr val="bg1"/>
              </a:solidFill>
            </a:endParaRPr>
          </a:p>
        </p:txBody>
      </p:sp>
    </p:spTree>
    <p:extLst>
      <p:ext uri="{BB962C8B-B14F-4D97-AF65-F5344CB8AC3E}">
        <p14:creationId xmlns:p14="http://schemas.microsoft.com/office/powerpoint/2010/main" val="279257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7400" y="2287032"/>
            <a:ext cx="2667000" cy="369332"/>
          </a:xfrm>
          <a:prstGeom prst="rect">
            <a:avLst/>
          </a:prstGeom>
          <a:noFill/>
        </p:spPr>
        <p:txBody>
          <a:bodyPr wrap="square" rtlCol="0">
            <a:spAutoFit/>
          </a:bodyPr>
          <a:lstStyle/>
          <a:p>
            <a:endParaRPr lang="en-US" dirty="0"/>
          </a:p>
        </p:txBody>
      </p:sp>
      <p:sp>
        <p:nvSpPr>
          <p:cNvPr id="3" name="Content Placeholder 2"/>
          <p:cNvSpPr>
            <a:spLocks noGrp="1"/>
          </p:cNvSpPr>
          <p:nvPr>
            <p:ph idx="1"/>
          </p:nvPr>
        </p:nvSpPr>
        <p:spPr>
          <a:xfrm>
            <a:off x="204085" y="1274903"/>
            <a:ext cx="8851015" cy="5127291"/>
          </a:xfrm>
          <a:ln>
            <a:solidFill>
              <a:schemeClr val="bg1"/>
            </a:solidFill>
          </a:ln>
        </p:spPr>
        <p:style>
          <a:lnRef idx="2">
            <a:schemeClr val="dk1"/>
          </a:lnRef>
          <a:fillRef idx="1">
            <a:schemeClr val="lt1"/>
          </a:fillRef>
          <a:effectRef idx="0">
            <a:schemeClr val="dk1"/>
          </a:effectRef>
          <a:fontRef idx="minor">
            <a:schemeClr val="dk1"/>
          </a:fontRef>
        </p:style>
        <p:txBody>
          <a:bodyPr rtlCol="0">
            <a:noAutofit/>
          </a:bodyPr>
          <a:lstStyle/>
          <a:p>
            <a:pPr marL="457200">
              <a:spcBef>
                <a:spcPts val="0"/>
              </a:spcBef>
            </a:pPr>
            <a:r>
              <a:rPr lang="en-US" sz="2600" b="1" dirty="0" smtClean="0">
                <a:cs typeface="Arial" panose="020B0604020202020204" pitchFamily="34" charset="0"/>
              </a:rPr>
              <a:t>Assess</a:t>
            </a:r>
            <a:r>
              <a:rPr lang="en-US" sz="2600" dirty="0" smtClean="0">
                <a:cs typeface="Arial" panose="020B0604020202020204" pitchFamily="34" charset="0"/>
              </a:rPr>
              <a:t> patients’ needs and home environment</a:t>
            </a:r>
          </a:p>
          <a:p>
            <a:pPr marL="457200">
              <a:spcBef>
                <a:spcPts val="100"/>
              </a:spcBef>
            </a:pPr>
            <a:r>
              <a:rPr lang="en-US" sz="2600" b="1" dirty="0" smtClean="0">
                <a:cs typeface="Arial" panose="020B0604020202020204" pitchFamily="34" charset="0"/>
              </a:rPr>
              <a:t>Provide</a:t>
            </a:r>
            <a:r>
              <a:rPr lang="en-US" sz="2600" dirty="0" smtClean="0">
                <a:cs typeface="Arial" panose="020B0604020202020204" pitchFamily="34" charset="0"/>
              </a:rPr>
              <a:t> asthma self-management education</a:t>
            </a:r>
          </a:p>
          <a:p>
            <a:pPr marL="457200">
              <a:spcBef>
                <a:spcPts val="0"/>
              </a:spcBef>
            </a:pPr>
            <a:r>
              <a:rPr lang="en-US" sz="2600" b="1" dirty="0" smtClean="0">
                <a:cs typeface="Arial" panose="020B0604020202020204" pitchFamily="34" charset="0"/>
              </a:rPr>
              <a:t>Deliver</a:t>
            </a:r>
            <a:r>
              <a:rPr lang="en-US" sz="2600" dirty="0" smtClean="0">
                <a:cs typeface="Arial" panose="020B0604020202020204" pitchFamily="34" charset="0"/>
              </a:rPr>
              <a:t> cost-effective environmental supplies </a:t>
            </a:r>
          </a:p>
          <a:p>
            <a:pPr marL="457200">
              <a:spcBef>
                <a:spcPts val="0"/>
              </a:spcBef>
            </a:pPr>
            <a:r>
              <a:rPr lang="en-US" sz="2600" b="1" dirty="0" smtClean="0">
                <a:cs typeface="Arial" panose="020B0604020202020204" pitchFamily="34" charset="0"/>
              </a:rPr>
              <a:t>Improve</a:t>
            </a:r>
            <a:r>
              <a:rPr lang="en-US" sz="2600" dirty="0" smtClean="0">
                <a:cs typeface="Arial" panose="020B0604020202020204" pitchFamily="34" charset="0"/>
              </a:rPr>
              <a:t> quality and experience of care:</a:t>
            </a:r>
          </a:p>
          <a:p>
            <a:pPr marL="457200" indent="57150">
              <a:spcBef>
                <a:spcPts val="0"/>
              </a:spcBef>
              <a:buFont typeface="Courier New" pitchFamily="49" charset="0"/>
              <a:buChar char="o"/>
            </a:pPr>
            <a:r>
              <a:rPr lang="en-US" sz="2000" dirty="0" smtClean="0">
                <a:cs typeface="Arial" panose="020B0604020202020204" pitchFamily="34" charset="0"/>
              </a:rPr>
              <a:t> Client-centered, use of motivational interviewing </a:t>
            </a:r>
          </a:p>
          <a:p>
            <a:pPr marL="457200" indent="57150">
              <a:spcBef>
                <a:spcPts val="0"/>
              </a:spcBef>
              <a:buFont typeface="Courier New" pitchFamily="49" charset="0"/>
              <a:buChar char="o"/>
            </a:pPr>
            <a:r>
              <a:rPr lang="en-US" sz="2000" dirty="0" smtClean="0">
                <a:cs typeface="Arial" panose="020B0604020202020204" pitchFamily="34" charset="0"/>
              </a:rPr>
              <a:t> Promote asthma action plans</a:t>
            </a:r>
          </a:p>
          <a:p>
            <a:pPr marL="457200" indent="57150">
              <a:spcBef>
                <a:spcPts val="0"/>
              </a:spcBef>
              <a:buFont typeface="Courier New" pitchFamily="49" charset="0"/>
              <a:buChar char="o"/>
            </a:pPr>
            <a:r>
              <a:rPr lang="en-US" sz="2000" dirty="0" smtClean="0">
                <a:cs typeface="Arial" panose="020B0604020202020204" pitchFamily="34" charset="0"/>
              </a:rPr>
              <a:t> Promote connections to primary care &amp; prevention</a:t>
            </a:r>
          </a:p>
          <a:p>
            <a:pPr marL="457200" indent="57150">
              <a:spcBef>
                <a:spcPts val="100"/>
              </a:spcBef>
              <a:buFont typeface="Courier New" pitchFamily="49" charset="0"/>
              <a:buChar char="o"/>
            </a:pPr>
            <a:r>
              <a:rPr lang="en-US" sz="2000" dirty="0" smtClean="0">
                <a:cs typeface="Arial" panose="020B0604020202020204" pitchFamily="34" charset="0"/>
              </a:rPr>
              <a:t> Referrals for social services</a:t>
            </a:r>
          </a:p>
          <a:p>
            <a:pPr marL="228600" lvl="0" indent="0">
              <a:lnSpc>
                <a:spcPct val="120000"/>
              </a:lnSpc>
              <a:buNone/>
              <a:defRPr/>
            </a:pPr>
            <a:r>
              <a:rPr lang="en-US" sz="2600" b="1" u="sng" dirty="0" smtClean="0">
                <a:solidFill>
                  <a:schemeClr val="tx1"/>
                </a:solidFill>
                <a:cs typeface="Arial" panose="020B0604020202020204" pitchFamily="34" charset="0"/>
              </a:rPr>
              <a:t>Target Population </a:t>
            </a:r>
          </a:p>
          <a:p>
            <a:pPr marL="685800" lvl="0" indent="-228600">
              <a:spcBef>
                <a:spcPts val="0"/>
              </a:spcBef>
              <a:defRPr/>
            </a:pPr>
            <a:r>
              <a:rPr lang="en-US" sz="2000" dirty="0" smtClean="0">
                <a:cs typeface="Arial" panose="020B0604020202020204" pitchFamily="34" charset="0"/>
              </a:rPr>
              <a:t>Ages 2–17 years old</a:t>
            </a:r>
          </a:p>
          <a:p>
            <a:pPr marL="685800" lvl="0" indent="-228600">
              <a:spcBef>
                <a:spcPts val="0"/>
              </a:spcBef>
              <a:defRPr/>
            </a:pPr>
            <a:r>
              <a:rPr lang="en-US" sz="2000" dirty="0" smtClean="0">
                <a:cs typeface="Arial" panose="020B0604020202020204" pitchFamily="34" charset="0"/>
              </a:rPr>
              <a:t>Medicaid or CHIP beneficiary </a:t>
            </a:r>
          </a:p>
          <a:p>
            <a:pPr marL="685800" lvl="0" indent="-228600">
              <a:spcBef>
                <a:spcPts val="0"/>
              </a:spcBef>
              <a:defRPr/>
            </a:pPr>
            <a:r>
              <a:rPr lang="en-US" sz="2000" dirty="0">
                <a:cs typeface="Arial" panose="020B0604020202020204" pitchFamily="34" charset="0"/>
              </a:rPr>
              <a:t>D</a:t>
            </a:r>
            <a:r>
              <a:rPr lang="en-US" sz="2000" dirty="0" smtClean="0">
                <a:cs typeface="Arial" panose="020B0604020202020204" pitchFamily="34" charset="0"/>
              </a:rPr>
              <a:t>iagnosis of asthma from an authorized clinician</a:t>
            </a:r>
          </a:p>
          <a:p>
            <a:pPr marL="685800" lvl="0" indent="-228600">
              <a:spcBef>
                <a:spcPts val="0"/>
              </a:spcBef>
              <a:defRPr/>
            </a:pPr>
            <a:r>
              <a:rPr lang="en-US" sz="2000" dirty="0" smtClean="0">
                <a:cs typeface="Arial" panose="020B0604020202020204" pitchFamily="34" charset="0"/>
              </a:rPr>
              <a:t>Poorly controlled asthma</a:t>
            </a:r>
            <a:endParaRPr lang="en-US" sz="2800" dirty="0" smtClean="0">
              <a:solidFill>
                <a:schemeClr val="tx1"/>
              </a:solidFill>
              <a:cs typeface="Arial" panose="020B0604020202020204" pitchFamily="34" charset="0"/>
            </a:endParaRPr>
          </a:p>
          <a:p>
            <a:pPr marL="688975" lvl="0" indent="-350838">
              <a:spcBef>
                <a:spcPts val="0"/>
              </a:spcBef>
              <a:buNone/>
              <a:defRPr/>
            </a:pPr>
            <a:endParaRPr lang="en-US"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730" t="12020" r="8071"/>
          <a:stretch/>
        </p:blipFill>
        <p:spPr>
          <a:xfrm>
            <a:off x="6590877" y="2741753"/>
            <a:ext cx="2168023" cy="2985068"/>
          </a:xfrm>
          <a:prstGeom prst="rect">
            <a:avLst/>
          </a:prstGeom>
        </p:spPr>
      </p:pic>
      <p:pic>
        <p:nvPicPr>
          <p:cNvPr id="6" name="Picture 5"/>
          <p:cNvPicPr>
            <a:picLocks noChangeAspect="1"/>
          </p:cNvPicPr>
          <p:nvPr/>
        </p:nvPicPr>
        <p:blipFill>
          <a:blip r:embed="rId4"/>
          <a:stretch>
            <a:fillRect/>
          </a:stretch>
        </p:blipFill>
        <p:spPr>
          <a:xfrm>
            <a:off x="7086600" y="1028493"/>
            <a:ext cx="1343025" cy="1504950"/>
          </a:xfrm>
          <a:prstGeom prst="rect">
            <a:avLst/>
          </a:prstGeom>
        </p:spPr>
      </p:pic>
      <p:pic>
        <p:nvPicPr>
          <p:cNvPr id="10" name="Picture 9"/>
          <p:cNvPicPr>
            <a:picLocks noChangeAspect="1"/>
          </p:cNvPicPr>
          <p:nvPr/>
        </p:nvPicPr>
        <p:blipFill>
          <a:blip r:embed="rId5"/>
          <a:stretch>
            <a:fillRect/>
          </a:stretch>
        </p:blipFill>
        <p:spPr>
          <a:xfrm>
            <a:off x="6718300" y="5766119"/>
            <a:ext cx="2336800" cy="662842"/>
          </a:xfrm>
          <a:prstGeom prst="rect">
            <a:avLst/>
          </a:prstGeom>
        </p:spPr>
      </p:pic>
      <p:sp>
        <p:nvSpPr>
          <p:cNvPr id="2" name="Rectangle 1"/>
          <p:cNvSpPr/>
          <p:nvPr/>
        </p:nvSpPr>
        <p:spPr>
          <a:xfrm>
            <a:off x="343785" y="295017"/>
            <a:ext cx="8415115" cy="830997"/>
          </a:xfrm>
          <a:prstGeom prst="rect">
            <a:avLst/>
          </a:prstGeom>
        </p:spPr>
        <p:txBody>
          <a:bodyPr wrap="square">
            <a:spAutoFit/>
          </a:bodyPr>
          <a:lstStyle/>
          <a:p>
            <a:pPr algn="ctr"/>
            <a:r>
              <a:rPr lang="en-US" sz="2400" b="1" dirty="0">
                <a:solidFill>
                  <a:srgbClr val="0070C0"/>
                </a:solidFill>
                <a:ea typeface="+mj-ea"/>
                <a:cs typeface="Arial"/>
              </a:rPr>
              <a:t>NEAIC </a:t>
            </a:r>
            <a:r>
              <a:rPr lang="en-US" sz="2400" b="1" dirty="0" smtClean="0">
                <a:solidFill>
                  <a:srgbClr val="0070C0"/>
                </a:solidFill>
                <a:ea typeface="+mj-ea"/>
                <a:cs typeface="Arial"/>
              </a:rPr>
              <a:t>Intervention:</a:t>
            </a:r>
          </a:p>
          <a:p>
            <a:pPr algn="ctr"/>
            <a:r>
              <a:rPr lang="en-US" sz="2400" b="1" dirty="0" smtClean="0">
                <a:solidFill>
                  <a:srgbClr val="0070C0"/>
                </a:solidFill>
              </a:rPr>
              <a:t>Community Health Worker-Led Asthma Home Visits</a:t>
            </a:r>
            <a:endParaRPr lang="en-US" sz="2400" b="1" dirty="0">
              <a:solidFill>
                <a:srgbClr val="0070C0"/>
              </a:solidFill>
            </a:endParaRPr>
          </a:p>
        </p:txBody>
      </p:sp>
    </p:spTree>
    <p:extLst>
      <p:ext uri="{BB962C8B-B14F-4D97-AF65-F5344CB8AC3E}">
        <p14:creationId xmlns:p14="http://schemas.microsoft.com/office/powerpoint/2010/main" val="1263411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74279" y="1361280"/>
            <a:ext cx="7995443" cy="728663"/>
          </a:xfrm>
        </p:spPr>
        <p:txBody>
          <a:bodyPr/>
          <a:lstStyle/>
          <a:p>
            <a:pPr eaLnBrk="1" hangingPunct="1"/>
            <a:r>
              <a:rPr lang="en-US" altLang="en-US" sz="2500" dirty="0" smtClean="0">
                <a:latin typeface="Arial" panose="020B0604020202020204" pitchFamily="34" charset="0"/>
                <a:cs typeface="Arial" panose="020B0604020202020204" pitchFamily="34" charset="0"/>
              </a:rPr>
              <a:t/>
            </a:r>
            <a:br>
              <a:rPr lang="en-US" altLang="en-US" sz="2500" dirty="0" smtClean="0">
                <a:latin typeface="Arial" panose="020B0604020202020204" pitchFamily="34" charset="0"/>
                <a:cs typeface="Arial" panose="020B0604020202020204" pitchFamily="34" charset="0"/>
              </a:rPr>
            </a:br>
            <a:r>
              <a:rPr lang="en-US" altLang="en-US" sz="2500" dirty="0" smtClean="0">
                <a:latin typeface="Arial" panose="020B0604020202020204" pitchFamily="34" charset="0"/>
                <a:cs typeface="Arial" panose="020B0604020202020204" pitchFamily="34" charset="0"/>
              </a:rPr>
              <a:t/>
            </a:r>
            <a:br>
              <a:rPr lang="en-US" altLang="en-US" sz="2500" dirty="0" smtClean="0">
                <a:latin typeface="Arial" panose="020B0604020202020204" pitchFamily="34" charset="0"/>
                <a:cs typeface="Arial" panose="020B0604020202020204" pitchFamily="34" charset="0"/>
              </a:rPr>
            </a:br>
            <a:r>
              <a:rPr lang="en-US" sz="2800" dirty="0"/>
              <a:t>Building a Star Asthma Care Team: </a:t>
            </a:r>
            <a:r>
              <a:rPr lang="en-US" sz="2800" dirty="0" smtClean="0"/>
              <a:t/>
            </a:r>
            <a:br>
              <a:rPr lang="en-US" sz="2800" dirty="0" smtClean="0"/>
            </a:br>
            <a:r>
              <a:rPr lang="en-US" sz="2800" dirty="0" smtClean="0"/>
              <a:t>Best </a:t>
            </a:r>
            <a:r>
              <a:rPr lang="en-US" sz="2800" dirty="0"/>
              <a:t>Practices </a:t>
            </a:r>
            <a:r>
              <a:rPr lang="en-US" sz="2800" dirty="0" smtClean="0"/>
              <a:t>From </a:t>
            </a:r>
            <a:r>
              <a:rPr lang="en-US" sz="2800" dirty="0"/>
              <a:t>the 2016 Asthma Award Winners </a:t>
            </a:r>
            <a:br>
              <a:rPr lang="en-US" sz="2800" dirty="0"/>
            </a:br>
            <a:r>
              <a:rPr lang="en-US" altLang="en-US" sz="2500" dirty="0" smtClean="0">
                <a:latin typeface="Arial" panose="020B0604020202020204" pitchFamily="34" charset="0"/>
                <a:cs typeface="Arial" panose="020B0604020202020204" pitchFamily="34" charset="0"/>
              </a:rPr>
              <a:t/>
            </a:r>
            <a:br>
              <a:rPr lang="en-US" altLang="en-US" sz="2500" dirty="0" smtClean="0">
                <a:latin typeface="Arial" panose="020B0604020202020204" pitchFamily="34" charset="0"/>
                <a:cs typeface="Arial" panose="020B0604020202020204" pitchFamily="34" charset="0"/>
              </a:rPr>
            </a:br>
            <a:r>
              <a:rPr lang="en-US" altLang="en-US" sz="2500" dirty="0" smtClean="0">
                <a:latin typeface="Arial" panose="020B0604020202020204" pitchFamily="34" charset="0"/>
                <a:cs typeface="Arial" panose="020B0604020202020204" pitchFamily="34" charset="0"/>
              </a:rPr>
              <a:t> </a:t>
            </a:r>
          </a:p>
        </p:txBody>
      </p:sp>
      <p:sp>
        <p:nvSpPr>
          <p:cNvPr id="3" name="Subtitle 2"/>
          <p:cNvSpPr>
            <a:spLocks noGrp="1"/>
          </p:cNvSpPr>
          <p:nvPr>
            <p:ph type="subTitle" idx="1"/>
          </p:nvPr>
        </p:nvSpPr>
        <p:spPr>
          <a:xfrm>
            <a:off x="320675" y="2398552"/>
            <a:ext cx="8605838" cy="2311068"/>
          </a:xfrm>
          <a:solidFill>
            <a:schemeClr val="accent3">
              <a:lumMod val="20000"/>
              <a:lumOff val="80000"/>
            </a:schemeClr>
          </a:solidFill>
          <a:ln w="15875">
            <a:solidFill>
              <a:schemeClr val="accent1"/>
            </a:solidFill>
          </a:ln>
        </p:spPr>
        <p:txBody>
          <a:bodyPr rtlCol="0" anchor="ctr" anchorCtr="0">
            <a:normAutofit/>
          </a:bodyPr>
          <a:lstStyle/>
          <a:p>
            <a:pPr algn="l" eaLnBrk="1" fontAlgn="auto" hangingPunct="1">
              <a:spcAft>
                <a:spcPts val="0"/>
              </a:spcAft>
              <a:defRPr/>
            </a:pPr>
            <a:r>
              <a:rPr lang="en-US" sz="1600" b="1" dirty="0" smtClean="0">
                <a:solidFill>
                  <a:srgbClr val="0070C0"/>
                </a:solidFill>
                <a:latin typeface="Arial" pitchFamily="34" charset="0"/>
                <a:cs typeface="Arial" pitchFamily="34" charset="0"/>
              </a:rPr>
              <a:t>Moderator:</a:t>
            </a:r>
            <a:r>
              <a:rPr lang="en-US" sz="1600" dirty="0" smtClean="0">
                <a:solidFill>
                  <a:schemeClr val="tx1"/>
                </a:solidFill>
                <a:latin typeface="Arial" pitchFamily="34" charset="0"/>
                <a:cs typeface="Arial" pitchFamily="34" charset="0"/>
              </a:rPr>
              <a:t> </a:t>
            </a:r>
          </a:p>
          <a:p>
            <a:pPr marL="285750" indent="-285750" algn="l" eaLnBrk="1" fontAlgn="auto" hangingPunct="1">
              <a:spcAft>
                <a:spcPts val="0"/>
              </a:spcAft>
              <a:buFont typeface="Arial" panose="020B0604020202020204" pitchFamily="34" charset="0"/>
              <a:buChar char="•"/>
              <a:defRPr/>
            </a:pPr>
            <a:r>
              <a:rPr lang="en-US" sz="1600" b="1" dirty="0" smtClean="0">
                <a:solidFill>
                  <a:schemeClr val="tx1"/>
                </a:solidFill>
                <a:latin typeface="Arial" pitchFamily="34" charset="0"/>
                <a:cs typeface="Arial" pitchFamily="34" charset="0"/>
              </a:rPr>
              <a:t>Tracey Mitchell</a:t>
            </a:r>
            <a:r>
              <a:rPr lang="en-US" sz="1600" dirty="0" smtClean="0">
                <a:solidFill>
                  <a:schemeClr val="tx1"/>
                </a:solidFill>
                <a:latin typeface="Arial" pitchFamily="34" charset="0"/>
                <a:cs typeface="Arial" pitchFamily="34" charset="0"/>
              </a:rPr>
              <a:t>,</a:t>
            </a:r>
            <a:r>
              <a:rPr lang="en-US" sz="1600" b="1" dirty="0" smtClean="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U.S. Environmental Protection Agency</a:t>
            </a:r>
            <a:endParaRPr lang="en-US" sz="1600" dirty="0">
              <a:solidFill>
                <a:schemeClr val="tx1"/>
              </a:solidFill>
              <a:latin typeface="Arial" pitchFamily="34" charset="0"/>
              <a:cs typeface="Arial" pitchFamily="34" charset="0"/>
            </a:endParaRPr>
          </a:p>
          <a:p>
            <a:pPr algn="l" eaLnBrk="1" fontAlgn="auto" hangingPunct="1">
              <a:spcAft>
                <a:spcPts val="0"/>
              </a:spcAft>
              <a:defRPr/>
            </a:pPr>
            <a:r>
              <a:rPr lang="en-US" sz="1600" b="1" dirty="0" smtClean="0">
                <a:solidFill>
                  <a:srgbClr val="0070C0"/>
                </a:solidFill>
                <a:latin typeface="Arial" pitchFamily="34" charset="0"/>
                <a:cs typeface="Arial" pitchFamily="34" charset="0"/>
              </a:rPr>
              <a:t>Presenters:</a:t>
            </a:r>
            <a:r>
              <a:rPr lang="en-US" sz="1600" dirty="0" smtClean="0">
                <a:solidFill>
                  <a:schemeClr val="tx1"/>
                </a:solidFill>
                <a:latin typeface="Arial" pitchFamily="34" charset="0"/>
                <a:cs typeface="Arial" pitchFamily="34" charset="0"/>
              </a:rPr>
              <a:t> </a:t>
            </a:r>
          </a:p>
          <a:p>
            <a:pPr marL="342900" indent="-342900" algn="l" eaLnBrk="1" fontAlgn="auto" hangingPunct="1">
              <a:spcAft>
                <a:spcPts val="0"/>
              </a:spcAft>
              <a:buFont typeface="Arial" panose="020B0604020202020204" pitchFamily="34" charset="0"/>
              <a:buChar char="•"/>
              <a:defRPr/>
            </a:pPr>
            <a:r>
              <a:rPr lang="en-US" sz="1600" b="1" dirty="0" smtClean="0">
                <a:solidFill>
                  <a:schemeClr val="tx1"/>
                </a:solidFill>
                <a:latin typeface="Arial" pitchFamily="34" charset="0"/>
                <a:cs typeface="Arial" pitchFamily="34" charset="0"/>
              </a:rPr>
              <a:t>Stacey Chacker</a:t>
            </a:r>
            <a:r>
              <a:rPr lang="en-US" sz="1600" dirty="0" smtClean="0">
                <a:solidFill>
                  <a:schemeClr val="tx1"/>
                </a:solidFill>
                <a:latin typeface="Arial" pitchFamily="34" charset="0"/>
                <a:cs typeface="Arial" pitchFamily="34" charset="0"/>
              </a:rPr>
              <a:t>, Asthma </a:t>
            </a:r>
            <a:r>
              <a:rPr lang="en-US" sz="1600" dirty="0">
                <a:solidFill>
                  <a:schemeClr val="tx1"/>
                </a:solidFill>
                <a:latin typeface="Arial" pitchFamily="34" charset="0"/>
                <a:cs typeface="Arial" pitchFamily="34" charset="0"/>
              </a:rPr>
              <a:t>Regional </a:t>
            </a:r>
            <a:r>
              <a:rPr lang="en-US" sz="1600" dirty="0" smtClean="0">
                <a:solidFill>
                  <a:schemeClr val="tx1"/>
                </a:solidFill>
                <a:latin typeface="Arial" pitchFamily="34" charset="0"/>
                <a:cs typeface="Arial" pitchFamily="34" charset="0"/>
              </a:rPr>
              <a:t>Council</a:t>
            </a:r>
            <a:r>
              <a:rPr lang="en-US" sz="1600" dirty="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of New England</a:t>
            </a:r>
            <a:endParaRPr lang="en-US" sz="1600" dirty="0">
              <a:solidFill>
                <a:schemeClr val="tx1"/>
              </a:solidFill>
              <a:latin typeface="Arial" pitchFamily="34" charset="0"/>
              <a:cs typeface="Arial" pitchFamily="34" charset="0"/>
            </a:endParaRPr>
          </a:p>
          <a:p>
            <a:pPr marL="342900" indent="-342900" algn="l" eaLnBrk="1" fontAlgn="auto" hangingPunct="1">
              <a:spcAft>
                <a:spcPts val="0"/>
              </a:spcAft>
              <a:buFont typeface="Arial" panose="020B0604020202020204" pitchFamily="34" charset="0"/>
              <a:buChar char="•"/>
              <a:defRPr/>
            </a:pPr>
            <a:r>
              <a:rPr lang="en-US" sz="1600" b="1" dirty="0" smtClean="0">
                <a:solidFill>
                  <a:schemeClr val="tx1"/>
                </a:solidFill>
                <a:latin typeface="Arial" pitchFamily="34" charset="0"/>
                <a:cs typeface="Arial" pitchFamily="34" charset="0"/>
              </a:rPr>
              <a:t>Samuel DeLeon, M.D.</a:t>
            </a:r>
            <a:r>
              <a:rPr lang="en-US" sz="1600" dirty="0" smtClean="0">
                <a:solidFill>
                  <a:schemeClr val="tx1"/>
                </a:solidFill>
                <a:latin typeface="Arial" pitchFamily="34" charset="0"/>
                <a:cs typeface="Arial" pitchFamily="34" charset="0"/>
              </a:rPr>
              <a:t>,</a:t>
            </a:r>
            <a:r>
              <a:rPr lang="en-US" sz="1600" b="1" dirty="0" smtClean="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Urban </a:t>
            </a:r>
            <a:r>
              <a:rPr lang="en-US" sz="1600" dirty="0">
                <a:solidFill>
                  <a:schemeClr val="tx1"/>
                </a:solidFill>
                <a:latin typeface="Arial" pitchFamily="34" charset="0"/>
                <a:cs typeface="Arial" pitchFamily="34" charset="0"/>
              </a:rPr>
              <a:t>Health </a:t>
            </a:r>
            <a:r>
              <a:rPr lang="en-US" sz="1600" dirty="0" smtClean="0">
                <a:solidFill>
                  <a:schemeClr val="tx1"/>
                </a:solidFill>
                <a:latin typeface="Arial" pitchFamily="34" charset="0"/>
                <a:cs typeface="Arial" pitchFamily="34" charset="0"/>
              </a:rPr>
              <a:t>Plan</a:t>
            </a:r>
            <a:endParaRPr lang="en-US" sz="1800" dirty="0">
              <a:latin typeface="Arial" pitchFamily="34" charset="0"/>
              <a:cs typeface="Arial" pitchFamily="34" charset="0"/>
            </a:endParaRPr>
          </a:p>
          <a:p>
            <a:pPr marL="342900" indent="-342900" algn="l" eaLnBrk="1" fontAlgn="auto" hangingPunct="1">
              <a:spcAft>
                <a:spcPts val="0"/>
              </a:spcAft>
              <a:buFont typeface="Arial" panose="020B0604020202020204" pitchFamily="34" charset="0"/>
              <a:buChar char="•"/>
              <a:defRPr/>
            </a:pPr>
            <a:r>
              <a:rPr lang="en-US" sz="1600" b="1" dirty="0" smtClean="0">
                <a:solidFill>
                  <a:schemeClr val="tx1"/>
                </a:solidFill>
                <a:latin typeface="Arial" pitchFamily="34" charset="0"/>
                <a:cs typeface="Arial" pitchFamily="34" charset="0"/>
              </a:rPr>
              <a:t>Bradley </a:t>
            </a:r>
            <a:r>
              <a:rPr lang="en-US" sz="1600" b="1" dirty="0">
                <a:solidFill>
                  <a:schemeClr val="tx1"/>
                </a:solidFill>
                <a:latin typeface="Arial" pitchFamily="34" charset="0"/>
                <a:cs typeface="Arial" pitchFamily="34" charset="0"/>
              </a:rPr>
              <a:t>Kramer</a:t>
            </a:r>
            <a:r>
              <a:rPr lang="en-US" sz="1600" dirty="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Public </a:t>
            </a:r>
            <a:r>
              <a:rPr lang="en-US" sz="1600" dirty="0">
                <a:solidFill>
                  <a:schemeClr val="tx1"/>
                </a:solidFill>
                <a:latin typeface="Arial" pitchFamily="34" charset="0"/>
                <a:cs typeface="Arial" pitchFamily="34" charset="0"/>
              </a:rPr>
              <a:t>Health—Seattle &amp; King </a:t>
            </a:r>
            <a:r>
              <a:rPr lang="en-US" sz="1600" dirty="0" smtClean="0">
                <a:solidFill>
                  <a:schemeClr val="tx1"/>
                </a:solidFill>
                <a:latin typeface="Arial" pitchFamily="34" charset="0"/>
                <a:cs typeface="Arial" pitchFamily="34" charset="0"/>
              </a:rPr>
              <a:t>County</a:t>
            </a:r>
          </a:p>
          <a:p>
            <a:pPr marL="342900" indent="-342900" algn="l" eaLnBrk="1" fontAlgn="auto" hangingPunct="1">
              <a:spcAft>
                <a:spcPts val="0"/>
              </a:spcAft>
              <a:buFont typeface="Arial" panose="020B0604020202020204" pitchFamily="34" charset="0"/>
              <a:buChar char="•"/>
              <a:defRPr/>
            </a:pPr>
            <a:r>
              <a:rPr lang="en-US" sz="1600" b="1" dirty="0" smtClean="0">
                <a:solidFill>
                  <a:schemeClr val="tx1"/>
                </a:solidFill>
                <a:latin typeface="Arial" pitchFamily="34" charset="0"/>
                <a:cs typeface="Arial" pitchFamily="34" charset="0"/>
              </a:rPr>
              <a:t>Andrea </a:t>
            </a:r>
            <a:r>
              <a:rPr lang="en-US" sz="1600" b="1" dirty="0">
                <a:solidFill>
                  <a:schemeClr val="tx1"/>
                </a:solidFill>
                <a:latin typeface="Arial" pitchFamily="34" charset="0"/>
                <a:cs typeface="Arial" pitchFamily="34" charset="0"/>
              </a:rPr>
              <a:t>D. </a:t>
            </a:r>
            <a:r>
              <a:rPr lang="en-US" sz="1600" b="1" dirty="0" smtClean="0">
                <a:solidFill>
                  <a:schemeClr val="tx1"/>
                </a:solidFill>
                <a:latin typeface="Arial" pitchFamily="34" charset="0"/>
                <a:cs typeface="Arial" pitchFamily="34" charset="0"/>
              </a:rPr>
              <a:t>Gelzer, M.D.</a:t>
            </a:r>
            <a:r>
              <a:rPr lang="en-US" sz="1600" dirty="0" smtClean="0">
                <a:solidFill>
                  <a:schemeClr val="tx1"/>
                </a:solidFill>
                <a:latin typeface="Arial" pitchFamily="34" charset="0"/>
                <a:cs typeface="Arial" pitchFamily="34" charset="0"/>
              </a:rPr>
              <a:t>, AmeriHealth </a:t>
            </a:r>
            <a:r>
              <a:rPr lang="en-US" sz="1600" dirty="0">
                <a:solidFill>
                  <a:schemeClr val="tx1"/>
                </a:solidFill>
                <a:latin typeface="Arial" pitchFamily="34" charset="0"/>
                <a:cs typeface="Arial" pitchFamily="34" charset="0"/>
              </a:rPr>
              <a:t>Caritas</a:t>
            </a:r>
            <a:endParaRPr lang="en-US" sz="1600" dirty="0" smtClean="0">
              <a:solidFill>
                <a:schemeClr val="tx1"/>
              </a:solidFill>
              <a:latin typeface="Arial" pitchFamily="34" charset="0"/>
              <a:cs typeface="Arial" pitchFamily="34" charset="0"/>
            </a:endParaRPr>
          </a:p>
        </p:txBody>
      </p:sp>
      <p:sp>
        <p:nvSpPr>
          <p:cNvPr id="4" name="Title 1"/>
          <p:cNvSpPr txBox="1">
            <a:spLocks/>
          </p:cNvSpPr>
          <p:nvPr/>
        </p:nvSpPr>
        <p:spPr>
          <a:xfrm>
            <a:off x="985043" y="605651"/>
            <a:ext cx="7772400" cy="826604"/>
          </a:xfrm>
          <a:prstGeom prst="rect">
            <a:avLst/>
          </a:prstGeom>
        </p:spPr>
        <p:txBody>
          <a:bodyPr anchor="ctr">
            <a:noAutofit/>
          </a:bodyPr>
          <a:lstStyle/>
          <a:p>
            <a:pPr algn="ctr" fontAlgn="auto">
              <a:spcAft>
                <a:spcPts val="0"/>
              </a:spcAft>
              <a:defRPr/>
            </a:pPr>
            <a:r>
              <a:rPr lang="en-US" sz="4000" b="1" dirty="0">
                <a:solidFill>
                  <a:srgbClr val="0070C0"/>
                </a:solidFill>
                <a:ea typeface="+mj-ea"/>
                <a:cs typeface="Arial" pitchFamily="34" charset="0"/>
              </a:rPr>
              <a:t>Welcome to the Webinar</a:t>
            </a:r>
            <a:r>
              <a:rPr lang="en-US" sz="4000" dirty="0">
                <a:ea typeface="+mj-ea"/>
                <a:cs typeface="Arial" pitchFamily="34" charset="0"/>
              </a:rPr>
              <a:t> </a:t>
            </a:r>
            <a:br>
              <a:rPr lang="en-US" sz="4000" dirty="0">
                <a:ea typeface="+mj-ea"/>
                <a:cs typeface="Arial" pitchFamily="34" charset="0"/>
              </a:rPr>
            </a:br>
            <a:endParaRPr lang="en-US" sz="4000" dirty="0">
              <a:ea typeface="+mj-ea"/>
              <a:cs typeface="Arial" pitchFamily="34" charset="0"/>
            </a:endParaRPr>
          </a:p>
        </p:txBody>
      </p:sp>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6" name="Subtitle 2"/>
          <p:cNvSpPr txBox="1">
            <a:spLocks/>
          </p:cNvSpPr>
          <p:nvPr/>
        </p:nvSpPr>
        <p:spPr>
          <a:xfrm>
            <a:off x="1295400" y="5029200"/>
            <a:ext cx="6400800" cy="12192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7" name="Subtitle 2"/>
          <p:cNvSpPr txBox="1">
            <a:spLocks/>
          </p:cNvSpPr>
          <p:nvPr/>
        </p:nvSpPr>
        <p:spPr>
          <a:xfrm>
            <a:off x="546099" y="4869410"/>
            <a:ext cx="8154987" cy="1219200"/>
          </a:xfrm>
          <a:prstGeom prst="rect">
            <a:avLst/>
          </a:prstGeom>
        </p:spPr>
        <p:txBody>
          <a:bodyPr>
            <a:normAutofit/>
          </a:bodyPr>
          <a:lstStyle/>
          <a:p>
            <a:pPr algn="ctr" fontAlgn="auto">
              <a:spcBef>
                <a:spcPct val="20000"/>
              </a:spcBef>
              <a:spcAft>
                <a:spcPts val="0"/>
              </a:spcAft>
              <a:defRPr/>
            </a:pPr>
            <a:r>
              <a:rPr lang="en-US" b="1" dirty="0" smtClean="0">
                <a:cs typeface="Arial" pitchFamily="34" charset="0"/>
              </a:rPr>
              <a:t>Wednesday, </a:t>
            </a:r>
            <a:r>
              <a:rPr lang="en-US" b="1" dirty="0">
                <a:cs typeface="Arial" pitchFamily="34" charset="0"/>
              </a:rPr>
              <a:t>May </a:t>
            </a:r>
            <a:r>
              <a:rPr lang="en-US" b="1" dirty="0" smtClean="0">
                <a:cs typeface="Arial" pitchFamily="34" charset="0"/>
              </a:rPr>
              <a:t>25, 2016   </a:t>
            </a:r>
            <a:r>
              <a:rPr lang="en-US" dirty="0">
                <a:cs typeface="Arial" pitchFamily="34" charset="0"/>
              </a:rPr>
              <a:t/>
            </a:r>
            <a:br>
              <a:rPr lang="en-US" dirty="0">
                <a:cs typeface="Arial" pitchFamily="34" charset="0"/>
              </a:rPr>
            </a:br>
            <a:r>
              <a:rPr lang="en-US" dirty="0">
                <a:cs typeface="Arial" pitchFamily="34" charset="0"/>
              </a:rPr>
              <a:t>Webinar 2:00 p.m. – 3:00 p.m. EDT</a:t>
            </a:r>
            <a:br>
              <a:rPr lang="en-US" dirty="0">
                <a:cs typeface="Arial" pitchFamily="34" charset="0"/>
              </a:rPr>
            </a:br>
            <a:r>
              <a:rPr lang="en-US" dirty="0">
                <a:cs typeface="Arial" pitchFamily="34" charset="0"/>
              </a:rPr>
              <a:t>Live Online Q&amp;A 3:00 p.m. – 3:30 p.m. EDT on AsthmaCommunityNetwork.org</a:t>
            </a:r>
          </a:p>
          <a:p>
            <a:pPr fontAlgn="auto">
              <a:spcBef>
                <a:spcPct val="20000"/>
              </a:spcBef>
              <a:spcAft>
                <a:spcPts val="0"/>
              </a:spcAft>
              <a:buFont typeface="Arial" pitchFamily="34" charset="0"/>
              <a:buNone/>
              <a:defRPr/>
            </a:pPr>
            <a:endParaRPr lang="en-US" dirty="0">
              <a:solidFill>
                <a:schemeClr val="tx1">
                  <a:tint val="75000"/>
                </a:schemeClr>
              </a:solidFill>
              <a:cs typeface="Arial" pitchFamily="34" charset="0"/>
            </a:endParaRPr>
          </a:p>
          <a:p>
            <a:pPr fontAlgn="auto">
              <a:spcBef>
                <a:spcPct val="20000"/>
              </a:spcBef>
              <a:spcAft>
                <a:spcPts val="0"/>
              </a:spcAft>
              <a:buFont typeface="Arial" pitchFamily="34" charset="0"/>
              <a:buNone/>
              <a:defRPr/>
            </a:pPr>
            <a:endParaRPr lang="en-US" dirty="0">
              <a:solidFill>
                <a:schemeClr val="tx1">
                  <a:tint val="75000"/>
                </a:schemeClr>
              </a:solidFill>
              <a:cs typeface="Arial" pitchFamily="34" charset="0"/>
            </a:endParaRPr>
          </a:p>
        </p:txBody>
      </p:sp>
      <p:sp>
        <p:nvSpPr>
          <p:cNvPr id="8" name="Rectangle 7"/>
          <p:cNvSpPr>
            <a:spLocks noChangeArrowheads="1"/>
          </p:cNvSpPr>
          <p:nvPr/>
        </p:nvSpPr>
        <p:spPr bwMode="auto">
          <a:xfrm>
            <a:off x="489743" y="5844382"/>
            <a:ext cx="826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0070C0"/>
                </a:solidFill>
                <a:latin typeface="Arial" panose="020B0604020202020204" pitchFamily="34" charset="0"/>
                <a:cs typeface="Arial" panose="020B0604020202020204" pitchFamily="34" charset="0"/>
              </a:rPr>
              <a:t>Operator Assisted Toll-Free Dial-In Number:</a:t>
            </a:r>
            <a:r>
              <a:rPr lang="en-US" altLang="en-US" sz="1800" dirty="0">
                <a:solidFill>
                  <a:srgbClr val="0070C0"/>
                </a:solidFill>
                <a:latin typeface="Arial" panose="020B0604020202020204" pitchFamily="34" charset="0"/>
                <a:cs typeface="Arial" panose="020B0604020202020204" pitchFamily="34" charset="0"/>
              </a:rPr>
              <a:t> </a:t>
            </a:r>
            <a:r>
              <a:rPr lang="en-US" altLang="en-US" sz="1800" b="1" dirty="0">
                <a:latin typeface="Arial" panose="020B0604020202020204" pitchFamily="34" charset="0"/>
                <a:cs typeface="Arial" panose="020B0604020202020204" pitchFamily="34" charset="0"/>
              </a:rPr>
              <a:t>(800) 374-0278</a:t>
            </a:r>
            <a:endParaRPr lang="en-US" altLang="en-US" sz="1800" b="1" dirty="0" smtClean="0">
              <a:latin typeface="Arial" panose="020B0604020202020204" pitchFamily="34" charset="0"/>
              <a:cs typeface="Arial" panose="020B0604020202020204" pitchFamily="34" charset="0"/>
            </a:endParaRPr>
          </a:p>
          <a:p>
            <a:pPr algn="ctr" eaLnBrk="1" hangingPunct="1">
              <a:spcBef>
                <a:spcPct val="0"/>
              </a:spcBef>
              <a:buFontTx/>
              <a:buNone/>
            </a:pPr>
            <a:r>
              <a:rPr lang="en-US" altLang="en-US" sz="1800" b="1" dirty="0" smtClean="0">
                <a:solidFill>
                  <a:srgbClr val="0070C0"/>
                </a:solidFill>
                <a:latin typeface="Arial" panose="020B0604020202020204" pitchFamily="34" charset="0"/>
                <a:cs typeface="Arial" panose="020B0604020202020204" pitchFamily="34" charset="0"/>
              </a:rPr>
              <a:t>Conference ID: </a:t>
            </a:r>
            <a:r>
              <a:rPr lang="en-US" altLang="en-US" sz="1800" b="1" dirty="0">
                <a:latin typeface="Arial" panose="020B0604020202020204" pitchFamily="34" charset="0"/>
                <a:cs typeface="Arial" panose="020B0604020202020204" pitchFamily="34" charset="0"/>
              </a:rPr>
              <a:t>97484833</a:t>
            </a:r>
            <a:endParaRPr lang="en-US" alt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281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718300" y="5766119"/>
            <a:ext cx="2336800" cy="662842"/>
          </a:xfrm>
          <a:prstGeom prst="rect">
            <a:avLst/>
          </a:prstGeom>
        </p:spPr>
      </p:pic>
      <p:sp>
        <p:nvSpPr>
          <p:cNvPr id="5" name="TextBox 4"/>
          <p:cNvSpPr txBox="1"/>
          <p:nvPr/>
        </p:nvSpPr>
        <p:spPr>
          <a:xfrm>
            <a:off x="255330" y="1018125"/>
            <a:ext cx="8888670" cy="5324535"/>
          </a:xfrm>
          <a:prstGeom prst="rect">
            <a:avLst/>
          </a:prstGeom>
          <a:noFill/>
        </p:spPr>
        <p:txBody>
          <a:bodyPr wrap="square" rtlCol="0">
            <a:spAutoFit/>
          </a:bodyPr>
          <a:lstStyle/>
          <a:p>
            <a:pPr indent="57150"/>
            <a:r>
              <a:rPr lang="en-US" sz="2400" b="1" dirty="0" smtClean="0">
                <a:latin typeface="+mn-lt"/>
              </a:rPr>
              <a:t>1,145 children </a:t>
            </a:r>
            <a:r>
              <a:rPr lang="en-US" sz="2400" dirty="0" smtClean="0">
                <a:latin typeface="+mn-lt"/>
              </a:rPr>
              <a:t>served from 2012 to 2015</a:t>
            </a:r>
          </a:p>
          <a:p>
            <a:endParaRPr lang="en-US" sz="1200" dirty="0" smtClean="0">
              <a:latin typeface="+mn-lt"/>
            </a:endParaRPr>
          </a:p>
          <a:p>
            <a:pPr marL="57150"/>
            <a:r>
              <a:rPr lang="en-US" sz="2400" dirty="0" smtClean="0">
                <a:latin typeface="+mn-lt"/>
              </a:rPr>
              <a:t>Data from home intervention show— </a:t>
            </a:r>
          </a:p>
          <a:p>
            <a:pPr marL="342900" indent="-285750">
              <a:buFont typeface="Arial" panose="020B0604020202020204" pitchFamily="34" charset="0"/>
              <a:buChar char="•"/>
            </a:pPr>
            <a:r>
              <a:rPr lang="en-US" sz="2400" dirty="0" smtClean="0">
                <a:latin typeface="+mn-lt"/>
              </a:rPr>
              <a:t>Improvements to </a:t>
            </a:r>
          </a:p>
          <a:p>
            <a:pPr marL="800100" lvl="1" indent="-342900">
              <a:buFont typeface="Courier New" panose="02070309020205020404" pitchFamily="49" charset="0"/>
              <a:buChar char="o"/>
            </a:pPr>
            <a:r>
              <a:rPr lang="en-US" sz="2400" dirty="0">
                <a:latin typeface="+mn-lt"/>
              </a:rPr>
              <a:t>H</a:t>
            </a:r>
            <a:r>
              <a:rPr lang="en-US" sz="2400" dirty="0" smtClean="0">
                <a:latin typeface="+mn-lt"/>
              </a:rPr>
              <a:t>ome environment</a:t>
            </a:r>
          </a:p>
          <a:p>
            <a:pPr marL="800100" lvl="1" indent="-342900">
              <a:buFont typeface="Courier New" panose="02070309020205020404" pitchFamily="49" charset="0"/>
              <a:buChar char="o"/>
            </a:pPr>
            <a:r>
              <a:rPr lang="en-US" sz="2400" dirty="0" smtClean="0">
                <a:latin typeface="+mn-lt"/>
              </a:rPr>
              <a:t>Quality of life </a:t>
            </a:r>
            <a:endParaRPr lang="en-US" sz="2400" dirty="0">
              <a:latin typeface="+mn-lt"/>
            </a:endParaRPr>
          </a:p>
          <a:p>
            <a:pPr marL="800100" lvl="1" indent="-342900">
              <a:buFont typeface="Courier New" panose="02070309020205020404" pitchFamily="49" charset="0"/>
              <a:buChar char="o"/>
            </a:pPr>
            <a:r>
              <a:rPr lang="en-US" sz="2400" dirty="0" smtClean="0">
                <a:latin typeface="+mn-lt"/>
              </a:rPr>
              <a:t>Asthma control</a:t>
            </a:r>
          </a:p>
          <a:p>
            <a:pPr marL="342900" indent="-285750">
              <a:buFont typeface="Arial" panose="020B0604020202020204" pitchFamily="34" charset="0"/>
              <a:buChar char="•"/>
            </a:pPr>
            <a:r>
              <a:rPr lang="en-US" sz="2400" dirty="0" smtClean="0">
                <a:latin typeface="+mn-lt"/>
              </a:rPr>
              <a:t>Decrease in ER visits and number/length </a:t>
            </a:r>
          </a:p>
          <a:p>
            <a:pPr marL="342900">
              <a:tabLst>
                <a:tab pos="342900" algn="l"/>
              </a:tabLst>
            </a:pPr>
            <a:r>
              <a:rPr lang="en-US" sz="2400" dirty="0" smtClean="0">
                <a:latin typeface="+mn-lt"/>
              </a:rPr>
              <a:t>of hospital stays = cost savings! </a:t>
            </a:r>
          </a:p>
          <a:p>
            <a:endParaRPr lang="en-US" sz="1600" dirty="0" smtClean="0">
              <a:latin typeface="+mn-lt"/>
            </a:endParaRPr>
          </a:p>
          <a:p>
            <a:r>
              <a:rPr lang="en-US" sz="2400" dirty="0">
                <a:latin typeface="+mn-lt"/>
              </a:rPr>
              <a:t> Preliminary</a:t>
            </a:r>
            <a:r>
              <a:rPr lang="en-US" sz="2400" dirty="0" smtClean="0">
                <a:latin typeface="+mn-lt"/>
              </a:rPr>
              <a:t> economic evaluation — </a:t>
            </a:r>
            <a:r>
              <a:rPr lang="en-US" sz="2400" b="1" i="1" u="sng" dirty="0" smtClean="0">
                <a:latin typeface="+mn-lt"/>
              </a:rPr>
              <a:t>Decreases</a:t>
            </a:r>
            <a:r>
              <a:rPr lang="en-US" sz="2400" dirty="0" smtClean="0">
                <a:latin typeface="+mn-lt"/>
              </a:rPr>
              <a:t>: </a:t>
            </a:r>
            <a:endParaRPr lang="en-US" sz="2400" dirty="0">
              <a:latin typeface="+mn-lt"/>
            </a:endParaRPr>
          </a:p>
          <a:p>
            <a:pPr marL="344488" lvl="1" indent="-285750">
              <a:buFont typeface="Arial" panose="020B0604020202020204" pitchFamily="34" charset="0"/>
              <a:buChar char="•"/>
            </a:pPr>
            <a:r>
              <a:rPr lang="en-US" sz="2400" dirty="0" smtClean="0">
                <a:latin typeface="+mn-lt"/>
              </a:rPr>
              <a:t>90% in </a:t>
            </a:r>
            <a:r>
              <a:rPr lang="en-US" sz="2400" dirty="0">
                <a:latin typeface="+mn-lt"/>
              </a:rPr>
              <a:t>asthma-related ER visits </a:t>
            </a:r>
            <a:r>
              <a:rPr lang="en-US" sz="2000" dirty="0">
                <a:latin typeface="+mn-lt"/>
              </a:rPr>
              <a:t>(26% greater </a:t>
            </a:r>
            <a:r>
              <a:rPr lang="en-US" sz="2000" dirty="0" smtClean="0">
                <a:latin typeface="+mn-lt"/>
              </a:rPr>
              <a:t>than comparison)</a:t>
            </a:r>
            <a:endParaRPr lang="en-US" sz="2000" dirty="0">
              <a:latin typeface="+mn-lt"/>
            </a:endParaRPr>
          </a:p>
          <a:p>
            <a:pPr marL="344488" lvl="1" indent="-285750">
              <a:buFont typeface="Arial" panose="020B0604020202020204" pitchFamily="34" charset="0"/>
              <a:buChar char="•"/>
            </a:pPr>
            <a:r>
              <a:rPr lang="en-US" sz="2400" dirty="0" smtClean="0">
                <a:latin typeface="+mn-lt"/>
              </a:rPr>
              <a:t>60</a:t>
            </a:r>
            <a:r>
              <a:rPr lang="en-US" sz="2400" dirty="0">
                <a:latin typeface="+mn-lt"/>
              </a:rPr>
              <a:t>% </a:t>
            </a:r>
            <a:r>
              <a:rPr lang="en-US" sz="2400" dirty="0" smtClean="0">
                <a:latin typeface="+mn-lt"/>
              </a:rPr>
              <a:t>in </a:t>
            </a:r>
            <a:r>
              <a:rPr lang="en-US" sz="2400" dirty="0">
                <a:latin typeface="+mn-lt"/>
              </a:rPr>
              <a:t>overall ER visits </a:t>
            </a:r>
            <a:r>
              <a:rPr lang="en-US" sz="2000" dirty="0">
                <a:latin typeface="+mn-lt"/>
              </a:rPr>
              <a:t>(14% greater </a:t>
            </a:r>
            <a:r>
              <a:rPr lang="en-US" sz="2000" dirty="0" smtClean="0">
                <a:latin typeface="+mn-lt"/>
              </a:rPr>
              <a:t>than comparison)</a:t>
            </a:r>
            <a:endParaRPr lang="en-US" sz="2000" dirty="0">
              <a:latin typeface="+mn-lt"/>
            </a:endParaRPr>
          </a:p>
          <a:p>
            <a:pPr marL="344488" lvl="1" indent="-285750">
              <a:buFont typeface="Arial" panose="020B0604020202020204" pitchFamily="34" charset="0"/>
              <a:buChar char="•"/>
            </a:pPr>
            <a:r>
              <a:rPr lang="en-US" sz="2400" dirty="0" smtClean="0">
                <a:latin typeface="+mn-lt"/>
              </a:rPr>
              <a:t>80% in use of oral </a:t>
            </a:r>
            <a:r>
              <a:rPr lang="en-US" sz="2400" dirty="0">
                <a:latin typeface="+mn-lt"/>
              </a:rPr>
              <a:t>corticosteroid </a:t>
            </a:r>
            <a:r>
              <a:rPr lang="en-US" sz="1900" dirty="0" smtClean="0">
                <a:latin typeface="+mn-lt"/>
              </a:rPr>
              <a:t>(</a:t>
            </a:r>
            <a:r>
              <a:rPr lang="en-US" sz="1900" dirty="0">
                <a:latin typeface="+mn-lt"/>
              </a:rPr>
              <a:t>23% greater </a:t>
            </a:r>
            <a:r>
              <a:rPr lang="en-US" sz="1900" dirty="0" smtClean="0">
                <a:latin typeface="+mn-lt"/>
              </a:rPr>
              <a:t>than comparison)</a:t>
            </a:r>
            <a:endParaRPr lang="en-US" sz="1900" dirty="0">
              <a:latin typeface="+mn-lt"/>
            </a:endParaRPr>
          </a:p>
          <a:p>
            <a:pPr marL="344488" lvl="1" indent="-285750">
              <a:buFont typeface="Arial" panose="020B0604020202020204" pitchFamily="34" charset="0"/>
              <a:buChar char="•"/>
            </a:pPr>
            <a:r>
              <a:rPr lang="en-US" sz="2400" dirty="0" smtClean="0">
                <a:latin typeface="+mn-lt"/>
              </a:rPr>
              <a:t>$1,104 in </a:t>
            </a:r>
            <a:r>
              <a:rPr lang="en-US" sz="2400" dirty="0">
                <a:latin typeface="+mn-lt"/>
              </a:rPr>
              <a:t>total health care </a:t>
            </a:r>
            <a:r>
              <a:rPr lang="en-US" sz="2400" dirty="0" smtClean="0">
                <a:latin typeface="+mn-lt"/>
              </a:rPr>
              <a:t>costs</a:t>
            </a:r>
            <a:endParaRPr lang="en-US" dirty="0">
              <a:ea typeface="Calibri" panose="020F0502020204030204" pitchFamily="34" charset="0"/>
              <a:cs typeface="Times New Roman" panose="02020603050405020304" pitchFamily="18" charset="0"/>
            </a:endParaRPr>
          </a:p>
        </p:txBody>
      </p:sp>
      <p:pic>
        <p:nvPicPr>
          <p:cNvPr id="6" name="Picture 5"/>
          <p:cNvPicPr>
            <a:picLocks noChangeAspect="1" noChangeArrowheads="1"/>
          </p:cNvPicPr>
          <p:nvPr/>
        </p:nvPicPr>
        <p:blipFill rotWithShape="1">
          <a:blip r:embed="rId4" cstate="print"/>
          <a:srcRect l="34565"/>
          <a:stretch/>
        </p:blipFill>
        <p:spPr bwMode="auto">
          <a:xfrm>
            <a:off x="6200775" y="1018125"/>
            <a:ext cx="2672922" cy="2639925"/>
          </a:xfrm>
          <a:prstGeom prst="rect">
            <a:avLst/>
          </a:prstGeom>
          <a:noFill/>
          <a:ln w="9525">
            <a:noFill/>
            <a:round/>
            <a:headEnd/>
            <a:tailEnd/>
          </a:ln>
          <a:effectLst/>
        </p:spPr>
      </p:pic>
      <p:sp>
        <p:nvSpPr>
          <p:cNvPr id="4" name="Down Arrow 3"/>
          <p:cNvSpPr/>
          <p:nvPr/>
        </p:nvSpPr>
        <p:spPr>
          <a:xfrm>
            <a:off x="7160558" y="4225464"/>
            <a:ext cx="294793" cy="5951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bwMode="auto">
          <a:xfrm>
            <a:off x="255330" y="299727"/>
            <a:ext cx="888867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Preliminary Results are Promising!</a:t>
            </a:r>
            <a:endParaRPr lang="en-US" sz="2400" i="1" dirty="0">
              <a:solidFill>
                <a:schemeClr val="bg1"/>
              </a:solidFill>
            </a:endParaRPr>
          </a:p>
        </p:txBody>
      </p:sp>
    </p:spTree>
    <p:extLst>
      <p:ext uri="{BB962C8B-B14F-4D97-AF65-F5344CB8AC3E}">
        <p14:creationId xmlns:p14="http://schemas.microsoft.com/office/powerpoint/2010/main" val="291469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440" y="681175"/>
            <a:ext cx="8711649" cy="646331"/>
          </a:xfrm>
          <a:prstGeom prst="rect">
            <a:avLst/>
          </a:prstGeom>
        </p:spPr>
        <p:txBody>
          <a:bodyPr wrap="square">
            <a:spAutoFit/>
          </a:bodyPr>
          <a:lstStyle/>
          <a:p>
            <a:endParaRPr lang="en-US" sz="1200" dirty="0"/>
          </a:p>
          <a:p>
            <a:pPr lvl="1"/>
            <a:endParaRPr lang="en-US" sz="1000" dirty="0">
              <a:latin typeface="+mj-lt"/>
            </a:endParaRPr>
          </a:p>
          <a:p>
            <a:pPr marL="742950" lvl="1" indent="-285750">
              <a:buFont typeface="Arial" panose="020B0604020202020204" pitchFamily="34" charset="0"/>
              <a:buChar char="•"/>
            </a:pPr>
            <a:endParaRPr lang="en-US" sz="1400" dirty="0" smtClean="0">
              <a:latin typeface="+mj-lt"/>
            </a:endParaRPr>
          </a:p>
        </p:txBody>
      </p:sp>
      <p:sp>
        <p:nvSpPr>
          <p:cNvPr id="4" name="Rectangle 3"/>
          <p:cNvSpPr/>
          <p:nvPr/>
        </p:nvSpPr>
        <p:spPr>
          <a:xfrm>
            <a:off x="192504" y="1068353"/>
            <a:ext cx="8814218" cy="5832366"/>
          </a:xfrm>
          <a:prstGeom prst="rect">
            <a:avLst/>
          </a:prstGeom>
        </p:spPr>
        <p:txBody>
          <a:bodyPr wrap="square">
            <a:spAutoFit/>
          </a:bodyPr>
          <a:lstStyle/>
          <a:p>
            <a:r>
              <a:rPr lang="en-US" sz="2600" dirty="0" smtClean="0"/>
              <a:t> Current sustainability </a:t>
            </a:r>
          </a:p>
          <a:p>
            <a:pPr marL="800100" lvl="1" indent="-342900">
              <a:spcBef>
                <a:spcPts val="600"/>
              </a:spcBef>
              <a:buFont typeface="Arial" panose="020B0604020202020204" pitchFamily="34" charset="0"/>
              <a:buChar char="•"/>
            </a:pPr>
            <a:r>
              <a:rPr lang="en-US" sz="2600" dirty="0" smtClean="0"/>
              <a:t>Community benefits</a:t>
            </a:r>
          </a:p>
          <a:p>
            <a:pPr marL="800100" lvl="1" indent="-342900">
              <a:spcBef>
                <a:spcPts val="600"/>
              </a:spcBef>
              <a:buFont typeface="Arial" panose="020B0604020202020204" pitchFamily="34" charset="0"/>
              <a:buChar char="•"/>
            </a:pPr>
            <a:r>
              <a:rPr lang="en-US" sz="2600" dirty="0" smtClean="0"/>
              <a:t>DPH </a:t>
            </a:r>
            <a:r>
              <a:rPr lang="en-US" sz="2600" dirty="0"/>
              <a:t>and donor funding </a:t>
            </a:r>
            <a:endParaRPr lang="en-US" sz="2600" dirty="0" smtClean="0"/>
          </a:p>
          <a:p>
            <a:pPr marL="114300">
              <a:spcBef>
                <a:spcPts val="1800"/>
              </a:spcBef>
            </a:pPr>
            <a:r>
              <a:rPr lang="en-US" sz="2600" dirty="0" smtClean="0"/>
              <a:t>Continuing efforts </a:t>
            </a:r>
            <a:endParaRPr lang="en-US" sz="2600" dirty="0"/>
          </a:p>
          <a:p>
            <a:pPr marL="800100" lvl="1" indent="-342900">
              <a:spcBef>
                <a:spcPts val="600"/>
              </a:spcBef>
              <a:buFont typeface="Arial" panose="020B0604020202020204" pitchFamily="34" charset="0"/>
              <a:buChar char="•"/>
            </a:pPr>
            <a:r>
              <a:rPr lang="en-US" sz="2400" dirty="0" smtClean="0"/>
              <a:t>Final economic analysis </a:t>
            </a:r>
          </a:p>
          <a:p>
            <a:pPr marL="800100" lvl="1" indent="-342900">
              <a:spcBef>
                <a:spcPts val="600"/>
              </a:spcBef>
              <a:buFont typeface="Arial" panose="020B0604020202020204" pitchFamily="34" charset="0"/>
              <a:buChar char="•"/>
            </a:pPr>
            <a:r>
              <a:rPr lang="en-US" sz="2400" dirty="0" smtClean="0"/>
              <a:t>State meetings </a:t>
            </a:r>
            <a:r>
              <a:rPr lang="en-US" sz="2400" dirty="0"/>
              <a:t>with payers and </a:t>
            </a:r>
            <a:r>
              <a:rPr lang="en-US" sz="2400" dirty="0" smtClean="0"/>
              <a:t>ACOs</a:t>
            </a:r>
          </a:p>
          <a:p>
            <a:pPr marL="800100" lvl="1" indent="-342900">
              <a:spcBef>
                <a:spcPts val="600"/>
              </a:spcBef>
              <a:buFont typeface="Arial" panose="020B0604020202020204" pitchFamily="34" charset="0"/>
              <a:buChar char="•"/>
            </a:pPr>
            <a:r>
              <a:rPr lang="en-US" sz="2400" dirty="0" smtClean="0"/>
              <a:t>Providers seeking funding</a:t>
            </a:r>
            <a:r>
              <a:rPr lang="en-US" altLang="en-US" sz="2400" dirty="0"/>
              <a:t>—</a:t>
            </a:r>
            <a:r>
              <a:rPr lang="en-US" sz="2400" dirty="0" smtClean="0"/>
              <a:t>NIH, HUD </a:t>
            </a:r>
          </a:p>
          <a:p>
            <a:pPr marL="800100" lvl="1" indent="-342900">
              <a:spcBef>
                <a:spcPts val="600"/>
              </a:spcBef>
              <a:buFont typeface="Arial" panose="020B0604020202020204" pitchFamily="34" charset="0"/>
              <a:buChar char="•"/>
            </a:pPr>
            <a:r>
              <a:rPr lang="en-US" sz="2400" dirty="0" smtClean="0"/>
              <a:t>CPT Code changes</a:t>
            </a:r>
          </a:p>
          <a:p>
            <a:pPr marL="800100" lvl="1" indent="-342900">
              <a:spcBef>
                <a:spcPts val="600"/>
              </a:spcBef>
              <a:buFont typeface="Arial" panose="020B0604020202020204" pitchFamily="34" charset="0"/>
              <a:buChar char="•"/>
            </a:pPr>
            <a:r>
              <a:rPr lang="en-US" sz="2400" dirty="0" smtClean="0"/>
              <a:t>Negotiations with MMCO and State Medicaid</a:t>
            </a:r>
          </a:p>
          <a:p>
            <a:pPr marL="800100" lvl="1" indent="-342900">
              <a:spcBef>
                <a:spcPts val="600"/>
              </a:spcBef>
              <a:buFont typeface="Arial" panose="020B0604020202020204" pitchFamily="34" charset="0"/>
              <a:buChar char="•"/>
            </a:pPr>
            <a:r>
              <a:rPr lang="en-US" sz="2400" dirty="0" smtClean="0"/>
              <a:t>CDC’s 6|18 Initiative in Rhode Island </a:t>
            </a:r>
          </a:p>
          <a:p>
            <a:pPr marL="800100" lvl="1" indent="-342900">
              <a:spcBef>
                <a:spcPts val="600"/>
              </a:spcBef>
              <a:buFont typeface="Arial" panose="020B0604020202020204" pitchFamily="34" charset="0"/>
              <a:buChar char="•"/>
            </a:pPr>
            <a:r>
              <a:rPr lang="en-US" sz="2400" dirty="0"/>
              <a:t>F</a:t>
            </a:r>
            <a:r>
              <a:rPr lang="en-US" sz="2400" dirty="0" smtClean="0"/>
              <a:t>easibility study for asthma home visiting</a:t>
            </a:r>
          </a:p>
          <a:p>
            <a:pPr marL="800100" lvl="1" indent="-342900">
              <a:spcBef>
                <a:spcPts val="600"/>
              </a:spcBef>
              <a:buFont typeface="Arial" panose="020B0604020202020204" pitchFamily="34" charset="0"/>
              <a:buChar char="•"/>
            </a:pPr>
            <a:endParaRPr lang="en-US" sz="800" dirty="0"/>
          </a:p>
          <a:p>
            <a:endParaRPr lang="en-US" sz="2800" dirty="0" smtClean="0"/>
          </a:p>
        </p:txBody>
      </p:sp>
      <p:pic>
        <p:nvPicPr>
          <p:cNvPr id="8" name="Picture 7"/>
          <p:cNvPicPr>
            <a:picLocks noChangeAspect="1"/>
          </p:cNvPicPr>
          <p:nvPr/>
        </p:nvPicPr>
        <p:blipFill>
          <a:blip r:embed="rId3"/>
          <a:stretch>
            <a:fillRect/>
          </a:stretch>
        </p:blipFill>
        <p:spPr>
          <a:xfrm>
            <a:off x="6718300" y="5766119"/>
            <a:ext cx="2336800" cy="662842"/>
          </a:xfrm>
          <a:prstGeom prst="rect">
            <a:avLst/>
          </a:prstGeom>
        </p:spPr>
      </p:pic>
      <p:sp>
        <p:nvSpPr>
          <p:cNvPr id="10" name="Title 1"/>
          <p:cNvSpPr txBox="1">
            <a:spLocks/>
          </p:cNvSpPr>
          <p:nvPr/>
        </p:nvSpPr>
        <p:spPr bwMode="auto">
          <a:xfrm>
            <a:off x="0" y="2997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Pursuing Sustainable Financing</a:t>
            </a:r>
            <a:endParaRPr lang="en-US" sz="2400" i="1" dirty="0">
              <a:solidFill>
                <a:schemeClr val="bg1"/>
              </a:solidFill>
            </a:endParaRPr>
          </a:p>
        </p:txBody>
      </p:sp>
    </p:spTree>
    <p:extLst>
      <p:ext uri="{BB962C8B-B14F-4D97-AF65-F5344CB8AC3E}">
        <p14:creationId xmlns:p14="http://schemas.microsoft.com/office/powerpoint/2010/main" val="156397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213" y="1493527"/>
            <a:ext cx="8694787" cy="4278094"/>
          </a:xfrm>
          <a:prstGeom prst="rect">
            <a:avLst/>
          </a:prstGeom>
        </p:spPr>
        <p:txBody>
          <a:bodyPr wrap="square">
            <a:spAutoFit/>
          </a:bodyPr>
          <a:lstStyle/>
          <a:p>
            <a:pPr marL="342900" indent="-342900">
              <a:spcBef>
                <a:spcPts val="600"/>
              </a:spcBef>
              <a:buFont typeface="Arial" panose="020B0604020202020204" pitchFamily="34" charset="0"/>
              <a:buChar char="•"/>
            </a:pPr>
            <a:r>
              <a:rPr lang="en-US" sz="3200" dirty="0" smtClean="0"/>
              <a:t>Engaging payers</a:t>
            </a:r>
            <a:r>
              <a:rPr lang="en-US" altLang="en-US" sz="3200" dirty="0"/>
              <a:t>—</a:t>
            </a:r>
            <a:r>
              <a:rPr lang="en-US" sz="3200" dirty="0" smtClean="0"/>
              <a:t>critical and takes persistence</a:t>
            </a:r>
          </a:p>
          <a:p>
            <a:pPr marL="342900" indent="-342900">
              <a:spcBef>
                <a:spcPts val="600"/>
              </a:spcBef>
              <a:buFont typeface="Arial" panose="020B0604020202020204" pitchFamily="34" charset="0"/>
              <a:buChar char="•"/>
            </a:pPr>
            <a:r>
              <a:rPr lang="en-US" sz="3200" dirty="0" smtClean="0"/>
              <a:t>Engaging providers key</a:t>
            </a:r>
            <a:r>
              <a:rPr lang="en-US" altLang="en-US" sz="3200" dirty="0"/>
              <a:t>—</a:t>
            </a:r>
            <a:r>
              <a:rPr lang="en-US" sz="3200" dirty="0" smtClean="0"/>
              <a:t>value-based payments</a:t>
            </a:r>
          </a:p>
          <a:p>
            <a:pPr marL="342900" indent="-342900">
              <a:spcBef>
                <a:spcPts val="600"/>
              </a:spcBef>
              <a:buFont typeface="Arial" panose="020B0604020202020204" pitchFamily="34" charset="0"/>
              <a:buChar char="•"/>
            </a:pPr>
            <a:r>
              <a:rPr lang="en-US" sz="3200" dirty="0"/>
              <a:t>Financing uptake takes </a:t>
            </a:r>
            <a:r>
              <a:rPr lang="en-US" sz="3200" dirty="0" smtClean="0"/>
              <a:t>time</a:t>
            </a:r>
          </a:p>
          <a:p>
            <a:pPr marL="342900" indent="-342900">
              <a:spcBef>
                <a:spcPts val="600"/>
              </a:spcBef>
              <a:buFont typeface="Arial" panose="020B0604020202020204" pitchFamily="34" charset="0"/>
              <a:buChar char="•"/>
            </a:pPr>
            <a:r>
              <a:rPr lang="en-US" sz="3200" dirty="0" smtClean="0"/>
              <a:t>Home visiting models need flexibility </a:t>
            </a:r>
          </a:p>
          <a:p>
            <a:pPr marL="342900" indent="-342900">
              <a:spcBef>
                <a:spcPts val="600"/>
              </a:spcBef>
              <a:buFont typeface="Arial" panose="020B0604020202020204" pitchFamily="34" charset="0"/>
              <a:buChar char="•"/>
            </a:pPr>
            <a:r>
              <a:rPr lang="en-US" sz="3200" dirty="0" smtClean="0"/>
              <a:t>Learning communities support replication </a:t>
            </a:r>
          </a:p>
          <a:p>
            <a:endParaRPr lang="en-US" sz="2800" dirty="0">
              <a:ea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718300" y="5766119"/>
            <a:ext cx="2336800" cy="662842"/>
          </a:xfrm>
          <a:prstGeom prst="rect">
            <a:avLst/>
          </a:prstGeom>
        </p:spPr>
      </p:pic>
      <p:sp>
        <p:nvSpPr>
          <p:cNvPr id="8" name="Title 1"/>
          <p:cNvSpPr txBox="1">
            <a:spLocks/>
          </p:cNvSpPr>
          <p:nvPr/>
        </p:nvSpPr>
        <p:spPr bwMode="auto">
          <a:xfrm>
            <a:off x="0" y="2997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Takeaways</a:t>
            </a:r>
            <a:endParaRPr lang="en-US" sz="2400" i="1" dirty="0">
              <a:solidFill>
                <a:schemeClr val="bg1"/>
              </a:solidFill>
            </a:endParaRPr>
          </a:p>
        </p:txBody>
      </p:sp>
    </p:spTree>
    <p:extLst>
      <p:ext uri="{BB962C8B-B14F-4D97-AF65-F5344CB8AC3E}">
        <p14:creationId xmlns:p14="http://schemas.microsoft.com/office/powerpoint/2010/main" val="367067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6185" y="1059782"/>
            <a:ext cx="8651629" cy="5262979"/>
          </a:xfrm>
          <a:prstGeom prst="rect">
            <a:avLst/>
          </a:prstGeom>
          <a:noFill/>
        </p:spPr>
        <p:txBody>
          <a:bodyPr wrap="square" rtlCol="0">
            <a:spAutoFit/>
          </a:bodyPr>
          <a:lstStyle/>
          <a:p>
            <a:endParaRPr lang="en-US" sz="2400" b="1" dirty="0" smtClean="0">
              <a:cs typeface="Times New Roman" pitchFamily="18" charset="0"/>
            </a:endParaRPr>
          </a:p>
          <a:p>
            <a:pPr marL="342900" indent="-342900" defTabSz="341313">
              <a:buFont typeface="Arial" panose="020B0604020202020204" pitchFamily="34" charset="0"/>
              <a:buChar char="•"/>
            </a:pPr>
            <a:r>
              <a:rPr lang="en-US" sz="2400" dirty="0" smtClean="0">
                <a:cs typeface="Times New Roman" pitchFamily="18" charset="0"/>
              </a:rPr>
              <a:t>Stacey Chacker, Project Director and Co-PI </a:t>
            </a:r>
            <a:r>
              <a:rPr lang="en-US" sz="2200" dirty="0" smtClean="0">
                <a:cs typeface="Times New Roman" pitchFamily="18" charset="0"/>
                <a:hlinkClick r:id="rId3"/>
              </a:rPr>
              <a:t>schacker@hria.org</a:t>
            </a:r>
            <a:r>
              <a:rPr lang="en-US" sz="2200" dirty="0" smtClean="0">
                <a:cs typeface="Times New Roman" pitchFamily="18" charset="0"/>
              </a:rPr>
              <a:t> </a:t>
            </a:r>
          </a:p>
          <a:p>
            <a:pPr defTabSz="341313"/>
            <a:endParaRPr lang="en-US" sz="1000" dirty="0" smtClean="0">
              <a:cs typeface="Times New Roman" pitchFamily="18" charset="0"/>
            </a:endParaRPr>
          </a:p>
          <a:p>
            <a:pPr marL="342900" indent="-342900" defTabSz="341313">
              <a:spcBef>
                <a:spcPts val="600"/>
              </a:spcBef>
              <a:buFont typeface="Arial" charset="0"/>
              <a:buChar char="•"/>
            </a:pPr>
            <a:r>
              <a:rPr lang="en-US" sz="2400" dirty="0" smtClean="0">
                <a:cs typeface="Times New Roman" pitchFamily="18" charset="0"/>
              </a:rPr>
              <a:t>Heather Nelson, Ph.D., M.P.H., Senior Research Scientist and Co-PI </a:t>
            </a:r>
            <a:r>
              <a:rPr lang="en-US" sz="2200" dirty="0" smtClean="0">
                <a:cs typeface="Times New Roman" pitchFamily="18" charset="0"/>
                <a:hlinkClick r:id="rId4"/>
              </a:rPr>
              <a:t>hnelson@hria.org</a:t>
            </a:r>
            <a:r>
              <a:rPr lang="en-US" sz="2200" dirty="0" smtClean="0">
                <a:cs typeface="Times New Roman" pitchFamily="18" charset="0"/>
              </a:rPr>
              <a:t> </a:t>
            </a:r>
            <a:endParaRPr lang="en-US" sz="2200" dirty="0">
              <a:cs typeface="Times New Roman" pitchFamily="18" charset="0"/>
            </a:endParaRPr>
          </a:p>
          <a:p>
            <a:pPr marL="342900" indent="-342900" defTabSz="341313">
              <a:buFont typeface="Arial" charset="0"/>
              <a:buChar char="•"/>
            </a:pPr>
            <a:endParaRPr lang="en-US" sz="1000" dirty="0" smtClean="0">
              <a:cs typeface="Times New Roman" pitchFamily="18" charset="0"/>
            </a:endParaRPr>
          </a:p>
          <a:p>
            <a:pPr marL="342900" indent="-342900" defTabSz="341313">
              <a:spcBef>
                <a:spcPts val="600"/>
              </a:spcBef>
              <a:buFont typeface="Arial" charset="0"/>
              <a:buChar char="•"/>
            </a:pPr>
            <a:r>
              <a:rPr lang="en-US" sz="2400" dirty="0" smtClean="0">
                <a:cs typeface="Times New Roman" pitchFamily="18" charset="0"/>
              </a:rPr>
              <a:t>Annie Rushman, M.S.P.H., Program Associate </a:t>
            </a:r>
            <a:r>
              <a:rPr lang="en-US" sz="2200" dirty="0" smtClean="0">
                <a:cs typeface="Times New Roman" pitchFamily="18" charset="0"/>
                <a:hlinkClick r:id="rId5"/>
              </a:rPr>
              <a:t>arushman@hria.org</a:t>
            </a:r>
            <a:endParaRPr lang="en-US" sz="2200" dirty="0" smtClean="0">
              <a:cs typeface="Times New Roman" pitchFamily="18" charset="0"/>
            </a:endParaRPr>
          </a:p>
          <a:p>
            <a:endParaRPr lang="en-US" sz="2600" dirty="0">
              <a:cs typeface="Times New Roman" pitchFamily="18" charset="0"/>
            </a:endParaRPr>
          </a:p>
          <a:p>
            <a:pPr marL="231775">
              <a:spcBef>
                <a:spcPts val="1200"/>
              </a:spcBef>
            </a:pPr>
            <a:r>
              <a:rPr lang="en-US" sz="1600" dirty="0" smtClean="0">
                <a:ea typeface="Calibri" panose="020F0502020204030204" pitchFamily="34" charset="0"/>
                <a:cs typeface="Calibri" panose="020F0502020204030204" pitchFamily="34" charset="0"/>
              </a:rPr>
              <a:t>“</a:t>
            </a:r>
            <a:r>
              <a:rPr lang="en-US" sz="1600" dirty="0">
                <a:ea typeface="Calibri" panose="020F0502020204030204" pitchFamily="34" charset="0"/>
                <a:cs typeface="Calibri" panose="020F0502020204030204" pitchFamily="34" charset="0"/>
              </a:rPr>
              <a:t>The project described is supported by Grant Number </a:t>
            </a:r>
            <a:r>
              <a:rPr lang="en-US" sz="1600" dirty="0">
                <a:cs typeface="Times New Roman" pitchFamily="18" charset="0"/>
              </a:rPr>
              <a:t>1C1CMS331039</a:t>
            </a:r>
            <a:r>
              <a:rPr lang="en-US" sz="1600" dirty="0">
                <a:ea typeface="Calibri" panose="020F0502020204030204" pitchFamily="34" charset="0"/>
                <a:cs typeface="Calibri" panose="020F0502020204030204" pitchFamily="34" charset="0"/>
              </a:rPr>
              <a:t> from the Department of Health </a:t>
            </a:r>
            <a:r>
              <a:rPr lang="en-US" sz="1600" dirty="0" smtClean="0">
                <a:ea typeface="Calibri" panose="020F0502020204030204" pitchFamily="34" charset="0"/>
                <a:cs typeface="Calibri" panose="020F0502020204030204" pitchFamily="34" charset="0"/>
              </a:rPr>
              <a:t>and </a:t>
            </a:r>
            <a:r>
              <a:rPr lang="en-US" sz="1600" dirty="0">
                <a:ea typeface="Calibri" panose="020F0502020204030204" pitchFamily="34" charset="0"/>
                <a:cs typeface="Calibri" panose="020F0502020204030204" pitchFamily="34" charset="0"/>
              </a:rPr>
              <a:t>Human Services, Centers for Medicare &amp; Medicaid Services.  The contents of this publication are solely the responsibility of the authors and do not necessarily represent the official views of the U.S. Department of Health and Human Services or any of its agencies.”</a:t>
            </a:r>
            <a:endParaRPr lang="en-US" sz="1600" dirty="0">
              <a:ea typeface="Calibri" panose="020F0502020204030204" pitchFamily="34" charset="0"/>
              <a:cs typeface="Times New Roman" panose="02020603050405020304" pitchFamily="18" charset="0"/>
            </a:endParaRPr>
          </a:p>
          <a:p>
            <a:endParaRPr lang="en-US" sz="2600" dirty="0"/>
          </a:p>
        </p:txBody>
      </p:sp>
      <p:pic>
        <p:nvPicPr>
          <p:cNvPr id="5" name="Picture 4"/>
          <p:cNvPicPr>
            <a:picLocks noChangeAspect="1"/>
          </p:cNvPicPr>
          <p:nvPr/>
        </p:nvPicPr>
        <p:blipFill>
          <a:blip r:embed="rId6"/>
          <a:stretch>
            <a:fillRect/>
          </a:stretch>
        </p:blipFill>
        <p:spPr>
          <a:xfrm>
            <a:off x="6718300" y="5766119"/>
            <a:ext cx="2336800" cy="662842"/>
          </a:xfrm>
          <a:prstGeom prst="rect">
            <a:avLst/>
          </a:prstGeom>
        </p:spPr>
      </p:pic>
      <p:sp>
        <p:nvSpPr>
          <p:cNvPr id="8" name="Title 1"/>
          <p:cNvSpPr txBox="1">
            <a:spLocks/>
          </p:cNvSpPr>
          <p:nvPr/>
        </p:nvSpPr>
        <p:spPr bwMode="auto">
          <a:xfrm>
            <a:off x="0" y="2997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Thank You!</a:t>
            </a:r>
            <a:endParaRPr lang="en-US" sz="2400" i="1" dirty="0">
              <a:solidFill>
                <a:schemeClr val="bg1"/>
              </a:solidFill>
            </a:endParaRPr>
          </a:p>
        </p:txBody>
      </p:sp>
    </p:spTree>
    <p:extLst>
      <p:ext uri="{BB962C8B-B14F-4D97-AF65-F5344CB8AC3E}">
        <p14:creationId xmlns:p14="http://schemas.microsoft.com/office/powerpoint/2010/main" val="4925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5051" y="1687663"/>
            <a:ext cx="7772400" cy="1470025"/>
          </a:xfrm>
        </p:spPr>
        <p:txBody>
          <a:bodyPr/>
          <a:lstStyle/>
          <a:p>
            <a:r>
              <a:rPr lang="en-US" b="1" dirty="0" smtClean="0">
                <a:solidFill>
                  <a:srgbClr val="0070C0"/>
                </a:solidFill>
              </a:rPr>
              <a:t>Urban Health Plan, Inc. </a:t>
            </a:r>
            <a:endParaRPr lang="en-US" dirty="0"/>
          </a:p>
        </p:txBody>
      </p:sp>
      <p:sp>
        <p:nvSpPr>
          <p:cNvPr id="2" name="Subtitle 1"/>
          <p:cNvSpPr>
            <a:spLocks noGrp="1"/>
          </p:cNvSpPr>
          <p:nvPr>
            <p:ph type="subTitle" idx="1"/>
          </p:nvPr>
        </p:nvSpPr>
        <p:spPr>
          <a:xfrm>
            <a:off x="1291214" y="3393831"/>
            <a:ext cx="6400800" cy="1057589"/>
          </a:xfrm>
        </p:spPr>
        <p:txBody>
          <a:bodyPr/>
          <a:lstStyle/>
          <a:p>
            <a:r>
              <a:rPr lang="en-US" b="1" dirty="0" smtClean="0"/>
              <a:t>Samuel DeLeon, M.D.</a:t>
            </a:r>
          </a:p>
          <a:p>
            <a:r>
              <a:rPr lang="en-US" dirty="0" smtClean="0"/>
              <a:t>Chief Medical Officer</a:t>
            </a:r>
            <a:endParaRPr lang="en-US" dirty="0"/>
          </a:p>
        </p:txBody>
      </p:sp>
      <p:pic>
        <p:nvPicPr>
          <p:cNvPr id="5" name="Picture 4" descr="UHP Inc Converted REV.png"/>
          <p:cNvPicPr>
            <a:picLocks noChangeAspect="1"/>
          </p:cNvPicPr>
          <p:nvPr/>
        </p:nvPicPr>
        <p:blipFill>
          <a:blip r:embed="rId2" cstate="print"/>
          <a:stretch>
            <a:fillRect/>
          </a:stretch>
        </p:blipFill>
        <p:spPr>
          <a:xfrm>
            <a:off x="6035916" y="5891990"/>
            <a:ext cx="2953157" cy="589705"/>
          </a:xfrm>
          <a:prstGeom prst="rect">
            <a:avLst/>
          </a:prstGeom>
        </p:spPr>
      </p:pic>
    </p:spTree>
    <p:extLst>
      <p:ext uri="{BB962C8B-B14F-4D97-AF65-F5344CB8AC3E}">
        <p14:creationId xmlns:p14="http://schemas.microsoft.com/office/powerpoint/2010/main" val="286354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b="1" dirty="0" smtClean="0">
                <a:solidFill>
                  <a:srgbClr val="0070C0"/>
                </a:solidFill>
              </a:rPr>
              <a:t>Organization Overview</a:t>
            </a:r>
            <a:endParaRPr lang="en-US" sz="4000" b="1" dirty="0">
              <a:solidFill>
                <a:srgbClr val="0070C0"/>
              </a:solidFill>
            </a:endParaRPr>
          </a:p>
        </p:txBody>
      </p:sp>
      <p:sp>
        <p:nvSpPr>
          <p:cNvPr id="3" name="Content Placeholder 2"/>
          <p:cNvSpPr>
            <a:spLocks noGrp="1"/>
          </p:cNvSpPr>
          <p:nvPr>
            <p:ph idx="1"/>
          </p:nvPr>
        </p:nvSpPr>
        <p:spPr>
          <a:xfrm>
            <a:off x="743758" y="1724243"/>
            <a:ext cx="7656485" cy="3496262"/>
          </a:xfrm>
        </p:spPr>
        <p:txBody>
          <a:bodyPr/>
          <a:lstStyle/>
          <a:p>
            <a:pPr>
              <a:spcBef>
                <a:spcPts val="1800"/>
              </a:spcBef>
              <a:spcAft>
                <a:spcPts val="1800"/>
              </a:spcAft>
            </a:pPr>
            <a:r>
              <a:rPr lang="en-US" sz="2800" dirty="0" smtClean="0"/>
              <a:t>New York City: South Bronx and Corona, Queens</a:t>
            </a:r>
            <a:endParaRPr lang="en-US" sz="2800" dirty="0"/>
          </a:p>
          <a:p>
            <a:pPr>
              <a:spcBef>
                <a:spcPts val="1800"/>
              </a:spcBef>
              <a:spcAft>
                <a:spcPts val="1800"/>
              </a:spcAft>
            </a:pPr>
            <a:r>
              <a:rPr lang="en-US" sz="2800" dirty="0" smtClean="0"/>
              <a:t>Population(s) served in 2015: </a:t>
            </a:r>
            <a:br>
              <a:rPr lang="en-US" sz="2800" dirty="0" smtClean="0"/>
            </a:br>
            <a:r>
              <a:rPr lang="en-US" sz="2800" dirty="0" smtClean="0"/>
              <a:t>73,000 patients; more than 366,000 visits</a:t>
            </a:r>
          </a:p>
          <a:p>
            <a:pPr>
              <a:spcBef>
                <a:spcPts val="1800"/>
              </a:spcBef>
              <a:spcAft>
                <a:spcPts val="1800"/>
              </a:spcAft>
            </a:pPr>
            <a:r>
              <a:rPr lang="en-US" sz="2800" dirty="0" smtClean="0"/>
              <a:t>Staffing: More than 800 associates and providers</a:t>
            </a:r>
          </a:p>
        </p:txBody>
      </p:sp>
      <p:pic>
        <p:nvPicPr>
          <p:cNvPr id="4" name="Picture 3" descr="UHP Inc Converted REV.png"/>
          <p:cNvPicPr>
            <a:picLocks noChangeAspect="1"/>
          </p:cNvPicPr>
          <p:nvPr/>
        </p:nvPicPr>
        <p:blipFill>
          <a:blip r:embed="rId3" cstate="print"/>
          <a:stretch>
            <a:fillRect/>
          </a:stretch>
        </p:blipFill>
        <p:spPr>
          <a:xfrm>
            <a:off x="6035916" y="5891990"/>
            <a:ext cx="2953157" cy="589705"/>
          </a:xfrm>
          <a:prstGeom prst="rect">
            <a:avLst/>
          </a:prstGeom>
        </p:spPr>
      </p:pic>
    </p:spTree>
    <p:extLst>
      <p:ext uri="{BB962C8B-B14F-4D97-AF65-F5344CB8AC3E}">
        <p14:creationId xmlns:p14="http://schemas.microsoft.com/office/powerpoint/2010/main" val="538612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rPr>
              <a:t>Asthma Program Overview</a:t>
            </a:r>
            <a:endParaRPr lang="en-US" sz="4000" dirty="0"/>
          </a:p>
        </p:txBody>
      </p:sp>
      <p:sp>
        <p:nvSpPr>
          <p:cNvPr id="3" name="Content Placeholder 2"/>
          <p:cNvSpPr>
            <a:spLocks noGrp="1"/>
          </p:cNvSpPr>
          <p:nvPr>
            <p:ph idx="1"/>
          </p:nvPr>
        </p:nvSpPr>
        <p:spPr>
          <a:xfrm>
            <a:off x="457200" y="1600200"/>
            <a:ext cx="8229600" cy="4525963"/>
          </a:xfrm>
        </p:spPr>
        <p:txBody>
          <a:bodyPr/>
          <a:lstStyle/>
          <a:p>
            <a:r>
              <a:rPr lang="en-US" sz="2800" dirty="0" smtClean="0"/>
              <a:t>Focuses on empowering patients to manage disease and prevent future episodes</a:t>
            </a:r>
          </a:p>
          <a:p>
            <a:r>
              <a:rPr lang="en-US" sz="2800" dirty="0" smtClean="0"/>
              <a:t>Multifaceted implementation strategy</a:t>
            </a:r>
          </a:p>
          <a:p>
            <a:r>
              <a:rPr lang="en-US" sz="2800" dirty="0" smtClean="0"/>
              <a:t>Asthma management at every visit</a:t>
            </a:r>
          </a:p>
          <a:p>
            <a:pPr marL="857250" lvl="2" indent="-457200">
              <a:buFont typeface="Courier New" panose="02070309020205020404" pitchFamily="49" charset="0"/>
              <a:buChar char="o"/>
            </a:pPr>
            <a:r>
              <a:rPr lang="en-US" sz="2800" dirty="0" smtClean="0"/>
              <a:t>Medical Assistant gathers signs and symptoms</a:t>
            </a:r>
          </a:p>
          <a:p>
            <a:pPr marL="857250" lvl="2" indent="-457200">
              <a:buFont typeface="Courier New" panose="02070309020205020404" pitchFamily="49" charset="0"/>
              <a:buChar char="o"/>
            </a:pPr>
            <a:r>
              <a:rPr lang="en-US" sz="2800" dirty="0" smtClean="0"/>
              <a:t>Provider reviews MA’s findings; </a:t>
            </a:r>
            <a:br>
              <a:rPr lang="en-US" sz="2800" dirty="0" smtClean="0"/>
            </a:br>
            <a:r>
              <a:rPr lang="en-US" sz="2800" dirty="0" smtClean="0"/>
              <a:t>Provider interviews on medication adherence </a:t>
            </a:r>
          </a:p>
          <a:p>
            <a:pPr marL="857250" lvl="2" indent="-457200">
              <a:buFont typeface="Courier New" panose="02070309020205020404" pitchFamily="49" charset="0"/>
              <a:buChar char="o"/>
            </a:pPr>
            <a:r>
              <a:rPr lang="en-US" sz="2800" dirty="0" smtClean="0"/>
              <a:t>Education by Health Educator at point of care</a:t>
            </a:r>
          </a:p>
          <a:p>
            <a:endParaRPr lang="en-US" dirty="0"/>
          </a:p>
        </p:txBody>
      </p:sp>
      <p:pic>
        <p:nvPicPr>
          <p:cNvPr id="4" name="Picture 3" descr="UHP Inc Converted REV.png"/>
          <p:cNvPicPr>
            <a:picLocks noChangeAspect="1"/>
          </p:cNvPicPr>
          <p:nvPr/>
        </p:nvPicPr>
        <p:blipFill>
          <a:blip r:embed="rId3" cstate="print"/>
          <a:stretch>
            <a:fillRect/>
          </a:stretch>
        </p:blipFill>
        <p:spPr>
          <a:xfrm>
            <a:off x="6035916" y="5891990"/>
            <a:ext cx="2953157" cy="589705"/>
          </a:xfrm>
          <a:prstGeom prst="rect">
            <a:avLst/>
          </a:prstGeom>
        </p:spPr>
      </p:pic>
    </p:spTree>
    <p:extLst>
      <p:ext uri="{BB962C8B-B14F-4D97-AF65-F5344CB8AC3E}">
        <p14:creationId xmlns:p14="http://schemas.microsoft.com/office/powerpoint/2010/main" val="112839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rPr>
              <a:t>Our Star Asthma Team</a:t>
            </a:r>
            <a:endParaRPr lang="en-US" sz="4000" dirty="0"/>
          </a:p>
        </p:txBody>
      </p:sp>
      <p:sp>
        <p:nvSpPr>
          <p:cNvPr id="3" name="Content Placeholder 2"/>
          <p:cNvSpPr>
            <a:spLocks noGrp="1"/>
          </p:cNvSpPr>
          <p:nvPr>
            <p:ph idx="1"/>
          </p:nvPr>
        </p:nvSpPr>
        <p:spPr/>
        <p:txBody>
          <a:bodyPr/>
          <a:lstStyle/>
          <a:p>
            <a:r>
              <a:rPr lang="en-US" dirty="0" smtClean="0"/>
              <a:t>Providers</a:t>
            </a:r>
          </a:p>
          <a:p>
            <a:r>
              <a:rPr lang="en-US" dirty="0" smtClean="0"/>
              <a:t>Health educators </a:t>
            </a:r>
          </a:p>
          <a:p>
            <a:r>
              <a:rPr lang="en-US" dirty="0" smtClean="0"/>
              <a:t>Medical assistants </a:t>
            </a:r>
          </a:p>
          <a:p>
            <a:r>
              <a:rPr lang="en-US" dirty="0" smtClean="0"/>
              <a:t>Social intervention for patients and parents</a:t>
            </a:r>
          </a:p>
          <a:p>
            <a:r>
              <a:rPr lang="en-US" dirty="0" smtClean="0"/>
              <a:t>Integrated pest management</a:t>
            </a:r>
          </a:p>
          <a:p>
            <a:endParaRPr lang="en-US" dirty="0" smtClean="0"/>
          </a:p>
        </p:txBody>
      </p:sp>
      <p:pic>
        <p:nvPicPr>
          <p:cNvPr id="4" name="Picture 3" descr="UHP Inc Converted REV.png"/>
          <p:cNvPicPr>
            <a:picLocks noChangeAspect="1"/>
          </p:cNvPicPr>
          <p:nvPr/>
        </p:nvPicPr>
        <p:blipFill>
          <a:blip r:embed="rId3" cstate="print"/>
          <a:stretch>
            <a:fillRect/>
          </a:stretch>
        </p:blipFill>
        <p:spPr>
          <a:xfrm>
            <a:off x="6035916" y="5891990"/>
            <a:ext cx="2953157" cy="589705"/>
          </a:xfrm>
          <a:prstGeom prst="rect">
            <a:avLst/>
          </a:prstGeom>
        </p:spPr>
      </p:pic>
    </p:spTree>
    <p:extLst>
      <p:ext uri="{BB962C8B-B14F-4D97-AF65-F5344CB8AC3E}">
        <p14:creationId xmlns:p14="http://schemas.microsoft.com/office/powerpoint/2010/main" val="239602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rPr>
              <a:t>Collaborative Partnerships</a:t>
            </a:r>
            <a:endParaRPr lang="en-US" sz="4000" dirty="0"/>
          </a:p>
        </p:txBody>
      </p:sp>
      <p:sp>
        <p:nvSpPr>
          <p:cNvPr id="3" name="Content Placeholder 2"/>
          <p:cNvSpPr>
            <a:spLocks noGrp="1"/>
          </p:cNvSpPr>
          <p:nvPr>
            <p:ph idx="1"/>
          </p:nvPr>
        </p:nvSpPr>
        <p:spPr>
          <a:xfrm>
            <a:off x="457199" y="1600200"/>
            <a:ext cx="8531873" cy="4525963"/>
          </a:xfrm>
        </p:spPr>
        <p:txBody>
          <a:bodyPr/>
          <a:lstStyle/>
          <a:p>
            <a:pPr>
              <a:spcBef>
                <a:spcPts val="1200"/>
              </a:spcBef>
            </a:pPr>
            <a:r>
              <a:rPr lang="en-US" sz="2800" dirty="0" smtClean="0"/>
              <a:t>EPA: EPA-HHS-HUD Regional Summit on Pediatric In-Home Interventions and Reimbursement Opportunities</a:t>
            </a:r>
          </a:p>
          <a:p>
            <a:pPr>
              <a:spcBef>
                <a:spcPts val="1200"/>
              </a:spcBef>
            </a:pPr>
            <a:r>
              <a:rPr lang="en-US" sz="2800" dirty="0" smtClean="0"/>
              <a:t>Coalition of Asthma-Free Homes</a:t>
            </a:r>
          </a:p>
          <a:p>
            <a:pPr>
              <a:spcBef>
                <a:spcPts val="1200"/>
              </a:spcBef>
            </a:pPr>
            <a:r>
              <a:rPr lang="en-US" sz="2800" dirty="0" smtClean="0"/>
              <a:t>South Bronx Rising Together</a:t>
            </a:r>
          </a:p>
          <a:p>
            <a:pPr>
              <a:spcBef>
                <a:spcPts val="1200"/>
              </a:spcBef>
            </a:pPr>
            <a:r>
              <a:rPr lang="en-US" sz="2800" dirty="0" smtClean="0"/>
              <a:t>Delivery System Reform Incentive Payments (DSRIP) </a:t>
            </a:r>
          </a:p>
          <a:p>
            <a:pPr>
              <a:spcBef>
                <a:spcPts val="600"/>
              </a:spcBef>
              <a:buNone/>
            </a:pPr>
            <a:r>
              <a:rPr lang="en-US" sz="2800" dirty="0" smtClean="0"/>
              <a:t>		Asthma home-based self-management program</a:t>
            </a:r>
          </a:p>
          <a:p>
            <a:pPr>
              <a:spcBef>
                <a:spcPts val="1200"/>
              </a:spcBef>
            </a:pPr>
            <a:r>
              <a:rPr lang="en-US" sz="2800" dirty="0" smtClean="0"/>
              <a:t>RESPIRAR: New York State Regional Asthma Network </a:t>
            </a:r>
          </a:p>
        </p:txBody>
      </p:sp>
      <p:pic>
        <p:nvPicPr>
          <p:cNvPr id="4" name="Picture 3" descr="UHP Inc Converted REV.png"/>
          <p:cNvPicPr>
            <a:picLocks noChangeAspect="1"/>
          </p:cNvPicPr>
          <p:nvPr/>
        </p:nvPicPr>
        <p:blipFill>
          <a:blip r:embed="rId3" cstate="print"/>
          <a:stretch>
            <a:fillRect/>
          </a:stretch>
        </p:blipFill>
        <p:spPr>
          <a:xfrm>
            <a:off x="6035916" y="5891990"/>
            <a:ext cx="2953157" cy="589705"/>
          </a:xfrm>
          <a:prstGeom prst="rect">
            <a:avLst/>
          </a:prstGeom>
        </p:spPr>
      </p:pic>
    </p:spTree>
    <p:extLst>
      <p:ext uri="{BB962C8B-B14F-4D97-AF65-F5344CB8AC3E}">
        <p14:creationId xmlns:p14="http://schemas.microsoft.com/office/powerpoint/2010/main" val="2001110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rPr>
              <a:t>Program Results</a:t>
            </a:r>
            <a:endParaRPr lang="en-US" sz="4000" dirty="0"/>
          </a:p>
        </p:txBody>
      </p:sp>
      <p:sp>
        <p:nvSpPr>
          <p:cNvPr id="3" name="Content Placeholder 2"/>
          <p:cNvSpPr>
            <a:spLocks noGrp="1"/>
          </p:cNvSpPr>
          <p:nvPr>
            <p:ph idx="1"/>
          </p:nvPr>
        </p:nvSpPr>
        <p:spPr>
          <a:xfrm>
            <a:off x="457200" y="1326382"/>
            <a:ext cx="8229600" cy="4799781"/>
          </a:xfrm>
        </p:spPr>
        <p:txBody>
          <a:bodyPr/>
          <a:lstStyle/>
          <a:p>
            <a:pPr algn="ctr">
              <a:buNone/>
            </a:pPr>
            <a:r>
              <a:rPr lang="en-US" dirty="0" smtClean="0"/>
              <a:t>March 2016</a:t>
            </a:r>
          </a:p>
          <a:p>
            <a:r>
              <a:rPr lang="en-US" sz="2400" dirty="0" smtClean="0"/>
              <a:t>12,784 patients</a:t>
            </a:r>
          </a:p>
          <a:p>
            <a:r>
              <a:rPr lang="en-US" sz="2400" dirty="0" smtClean="0"/>
              <a:t>11 symptom-free days</a:t>
            </a:r>
          </a:p>
          <a:p>
            <a:r>
              <a:rPr lang="en-US" sz="2400" dirty="0" smtClean="0"/>
              <a:t>99% prescribed anti-inflammatory</a:t>
            </a:r>
          </a:p>
          <a:p>
            <a:r>
              <a:rPr lang="en-US" sz="2400" dirty="0" smtClean="0"/>
              <a:t>86% severity assessment</a:t>
            </a:r>
          </a:p>
          <a:p>
            <a:r>
              <a:rPr lang="en-US" sz="2400" dirty="0" smtClean="0"/>
              <a:t>3% with ED/Urgent care visit in last 6 months</a:t>
            </a:r>
          </a:p>
          <a:p>
            <a:r>
              <a:rPr lang="en-US" sz="2400" dirty="0" smtClean="0"/>
              <a:t>0.14 lost work/school days in past 6 months</a:t>
            </a:r>
          </a:p>
          <a:p>
            <a:r>
              <a:rPr lang="en-US" sz="2400" dirty="0" smtClean="0"/>
              <a:t>Business Case: 2008 quality study</a:t>
            </a:r>
          </a:p>
          <a:p>
            <a:pPr marL="571500" indent="-228600">
              <a:buNone/>
            </a:pPr>
            <a:r>
              <a:rPr lang="en-US" sz="2400" dirty="0" smtClean="0"/>
              <a:t>◦	Adults: 22% less cost than rest of providers</a:t>
            </a:r>
          </a:p>
          <a:p>
            <a:pPr marL="571500" indent="-228600">
              <a:buNone/>
            </a:pPr>
            <a:r>
              <a:rPr lang="en-US" sz="2400" dirty="0" smtClean="0"/>
              <a:t>◦	Children: 39% less cost than rest of providers</a:t>
            </a:r>
          </a:p>
        </p:txBody>
      </p:sp>
      <p:pic>
        <p:nvPicPr>
          <p:cNvPr id="4" name="Picture 3" descr="UHP Inc Converted REV.png"/>
          <p:cNvPicPr>
            <a:picLocks noChangeAspect="1"/>
          </p:cNvPicPr>
          <p:nvPr/>
        </p:nvPicPr>
        <p:blipFill>
          <a:blip r:embed="rId2" cstate="print"/>
          <a:stretch>
            <a:fillRect/>
          </a:stretch>
        </p:blipFill>
        <p:spPr>
          <a:xfrm>
            <a:off x="6035916" y="5891990"/>
            <a:ext cx="2953157" cy="589705"/>
          </a:xfrm>
          <a:prstGeom prst="rect">
            <a:avLst/>
          </a:prstGeom>
        </p:spPr>
      </p:pic>
    </p:spTree>
    <p:extLst>
      <p:ext uri="{BB962C8B-B14F-4D97-AF65-F5344CB8AC3E}">
        <p14:creationId xmlns:p14="http://schemas.microsoft.com/office/powerpoint/2010/main" val="152519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4000" b="1" dirty="0" smtClean="0">
                <a:solidFill>
                  <a:srgbClr val="0070C0"/>
                </a:solidFill>
                <a:latin typeface="Arial" panose="020B0604020202020204" pitchFamily="34" charset="0"/>
                <a:cs typeface="Arial" panose="020B0604020202020204" pitchFamily="34" charset="0"/>
              </a:rPr>
              <a:t>Introduction</a:t>
            </a:r>
            <a:endParaRPr lang="en-US" altLang="en-US" sz="4000" dirty="0" smtClean="0">
              <a:solidFill>
                <a:srgbClr val="0070C0"/>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200" y="1249363"/>
            <a:ext cx="8229600" cy="4525962"/>
          </a:xfrm>
        </p:spPr>
        <p:txBody>
          <a:bodyPr/>
          <a:lstStyle/>
          <a:p>
            <a:pPr>
              <a:defRPr/>
            </a:pPr>
            <a:endParaRPr lang="en-US" dirty="0" smtClean="0">
              <a:latin typeface="Arial" pitchFamily="34" charset="0"/>
              <a:cs typeface="Arial" pitchFamily="34" charset="0"/>
            </a:endParaRPr>
          </a:p>
          <a:p>
            <a:pPr>
              <a:defRPr/>
            </a:pPr>
            <a:endParaRPr lang="en-US" dirty="0" smtClean="0">
              <a:latin typeface="Arial" pitchFamily="34" charset="0"/>
              <a:cs typeface="Arial" pitchFamily="34" charset="0"/>
            </a:endParaRPr>
          </a:p>
          <a:p>
            <a:pPr marL="0" indent="0" algn="ctr">
              <a:buNone/>
              <a:defRPr/>
            </a:pPr>
            <a:r>
              <a:rPr lang="en-US" sz="3700" b="1" dirty="0" smtClean="0">
                <a:solidFill>
                  <a:srgbClr val="0070C0"/>
                </a:solidFill>
                <a:latin typeface="Arial" pitchFamily="34" charset="0"/>
                <a:cs typeface="Arial" pitchFamily="34" charset="0"/>
              </a:rPr>
              <a:t>Tracey </a:t>
            </a:r>
            <a:r>
              <a:rPr lang="en-US" sz="3700" b="1" dirty="0">
                <a:solidFill>
                  <a:srgbClr val="0070C0"/>
                </a:solidFill>
                <a:latin typeface="Arial" pitchFamily="34" charset="0"/>
                <a:cs typeface="Arial" pitchFamily="34" charset="0"/>
              </a:rPr>
              <a:t>Mitchell, RRT, AE-C </a:t>
            </a:r>
            <a:endParaRPr lang="en-US" sz="3700" b="1" dirty="0" smtClean="0">
              <a:solidFill>
                <a:srgbClr val="0070C0"/>
              </a:solidFill>
              <a:latin typeface="Arial" pitchFamily="34" charset="0"/>
              <a:cs typeface="Arial" pitchFamily="34" charset="0"/>
            </a:endParaRPr>
          </a:p>
          <a:p>
            <a:pPr marL="0" indent="0" algn="ctr">
              <a:buFont typeface="Arial" panose="020B0604020202020204" pitchFamily="34" charset="0"/>
              <a:buNone/>
              <a:defRPr/>
            </a:pPr>
            <a:r>
              <a:rPr lang="en-US" b="1" dirty="0" smtClean="0">
                <a:latin typeface="Arial" pitchFamily="34" charset="0"/>
                <a:cs typeface="Arial" pitchFamily="34" charset="0"/>
              </a:rPr>
              <a:t>U.S. Environmental Protection Agency</a:t>
            </a:r>
          </a:p>
        </p:txBody>
      </p:sp>
      <p:sp>
        <p:nvSpPr>
          <p:cNvPr id="4" name="Rectangle 3"/>
          <p:cNvSpPr>
            <a:spLocks noChangeArrowheads="1"/>
          </p:cNvSpPr>
          <p:nvPr/>
        </p:nvSpPr>
        <p:spPr bwMode="auto">
          <a:xfrm>
            <a:off x="489743" y="5844382"/>
            <a:ext cx="826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0070C0"/>
                </a:solidFill>
                <a:latin typeface="Arial" panose="020B0604020202020204" pitchFamily="34" charset="0"/>
                <a:cs typeface="Arial" panose="020B0604020202020204" pitchFamily="34" charset="0"/>
              </a:rPr>
              <a:t>Operator Assisted Toll-Free Dial-In Number:</a:t>
            </a:r>
            <a:r>
              <a:rPr lang="en-US" altLang="en-US" sz="1800" dirty="0">
                <a:solidFill>
                  <a:srgbClr val="0070C0"/>
                </a:solidFill>
                <a:latin typeface="Arial" panose="020B0604020202020204" pitchFamily="34" charset="0"/>
                <a:cs typeface="Arial" panose="020B0604020202020204" pitchFamily="34" charset="0"/>
              </a:rPr>
              <a:t> </a:t>
            </a:r>
            <a:r>
              <a:rPr lang="en-US" altLang="en-US" sz="1800" b="1" dirty="0">
                <a:latin typeface="Arial" panose="020B0604020202020204" pitchFamily="34" charset="0"/>
                <a:cs typeface="Arial" panose="020B0604020202020204" pitchFamily="34" charset="0"/>
              </a:rPr>
              <a:t>(800) 374-0278</a:t>
            </a:r>
            <a:endParaRPr lang="en-US" altLang="en-US" sz="1800" b="1" dirty="0" smtClean="0">
              <a:latin typeface="Arial" panose="020B0604020202020204" pitchFamily="34" charset="0"/>
              <a:cs typeface="Arial" panose="020B0604020202020204" pitchFamily="34" charset="0"/>
            </a:endParaRPr>
          </a:p>
          <a:p>
            <a:pPr algn="ctr" eaLnBrk="1" hangingPunct="1">
              <a:spcBef>
                <a:spcPct val="0"/>
              </a:spcBef>
              <a:buFontTx/>
              <a:buNone/>
            </a:pPr>
            <a:r>
              <a:rPr lang="en-US" altLang="en-US" sz="1800" b="1" dirty="0" smtClean="0">
                <a:solidFill>
                  <a:srgbClr val="0070C0"/>
                </a:solidFill>
                <a:latin typeface="Arial" panose="020B0604020202020204" pitchFamily="34" charset="0"/>
                <a:cs typeface="Arial" panose="020B0604020202020204" pitchFamily="34" charset="0"/>
              </a:rPr>
              <a:t>Conference ID:</a:t>
            </a:r>
            <a:r>
              <a:rPr lang="en-US" altLang="en-US" sz="1800" dirty="0" smtClean="0">
                <a:solidFill>
                  <a:srgbClr val="0070C0"/>
                </a:solidFill>
                <a:latin typeface="Arial" panose="020B0604020202020204" pitchFamily="34" charset="0"/>
                <a:cs typeface="Arial" panose="020B0604020202020204" pitchFamily="34" charset="0"/>
              </a:rPr>
              <a:t> </a:t>
            </a:r>
            <a:r>
              <a:rPr lang="en-US" altLang="en-US" sz="1800" b="1" dirty="0">
                <a:latin typeface="Arial" panose="020B0604020202020204" pitchFamily="34" charset="0"/>
                <a:cs typeface="Arial" panose="020B0604020202020204" pitchFamily="34" charset="0"/>
              </a:rPr>
              <a:t>97484833</a:t>
            </a:r>
            <a:endParaRPr lang="en-US" alt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759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2760"/>
            <a:ext cx="8229600" cy="4525963"/>
          </a:xfrm>
        </p:spPr>
        <p:txBody>
          <a:bodyPr/>
          <a:lstStyle/>
          <a:p>
            <a:r>
              <a:rPr lang="en-US" dirty="0" smtClean="0"/>
              <a:t>What steps is your program taking to ensure sustainable financing?</a:t>
            </a:r>
          </a:p>
          <a:p>
            <a:pPr marL="685800" lvl="1" indent="-342900">
              <a:buNone/>
            </a:pPr>
            <a:r>
              <a:rPr lang="en-US" dirty="0" smtClean="0"/>
              <a:t>◦	Increase in case load</a:t>
            </a:r>
          </a:p>
          <a:p>
            <a:pPr marL="685800" lvl="1" indent="-342900">
              <a:buNone/>
            </a:pPr>
            <a:r>
              <a:rPr lang="en-US" dirty="0" smtClean="0"/>
              <a:t>◦	Gradual transition to a value-based payment system </a:t>
            </a:r>
            <a:endParaRPr lang="en-US" dirty="0"/>
          </a:p>
        </p:txBody>
      </p:sp>
      <p:pic>
        <p:nvPicPr>
          <p:cNvPr id="4" name="Picture 3" descr="UHP Inc Converted REV.png"/>
          <p:cNvPicPr>
            <a:picLocks noChangeAspect="1"/>
          </p:cNvPicPr>
          <p:nvPr/>
        </p:nvPicPr>
        <p:blipFill>
          <a:blip r:embed="rId3" cstate="print"/>
          <a:stretch>
            <a:fillRect/>
          </a:stretch>
        </p:blipFill>
        <p:spPr>
          <a:xfrm>
            <a:off x="6035916" y="5891990"/>
            <a:ext cx="2953157" cy="589705"/>
          </a:xfrm>
          <a:prstGeom prst="rect">
            <a:avLst/>
          </a:prstGeom>
        </p:spPr>
      </p:pic>
      <p:sp>
        <p:nvSpPr>
          <p:cNvPr id="5" name="Title 1"/>
          <p:cNvSpPr txBox="1">
            <a:spLocks/>
          </p:cNvSpPr>
          <p:nvPr/>
        </p:nvSpPr>
        <p:spPr bwMode="auto">
          <a:xfrm>
            <a:off x="5334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solidFill>
                  <a:srgbClr val="0070C0"/>
                </a:solidFill>
              </a:rPr>
              <a:t>Pursuing Sustainable Financing</a:t>
            </a:r>
            <a:endParaRPr lang="en-US" sz="4000" dirty="0"/>
          </a:p>
        </p:txBody>
      </p:sp>
    </p:spTree>
    <p:extLst>
      <p:ext uri="{BB962C8B-B14F-4D97-AF65-F5344CB8AC3E}">
        <p14:creationId xmlns:p14="http://schemas.microsoft.com/office/powerpoint/2010/main" val="2389866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7316" y="1323602"/>
            <a:ext cx="7772400" cy="1470025"/>
          </a:xfrm>
        </p:spPr>
        <p:txBody>
          <a:bodyPr/>
          <a:lstStyle/>
          <a:p>
            <a:r>
              <a:rPr lang="en-US" b="1" dirty="0" smtClean="0">
                <a:solidFill>
                  <a:srgbClr val="0070C0"/>
                </a:solidFill>
              </a:rPr>
              <a:t>Public Health – </a:t>
            </a:r>
            <a:br>
              <a:rPr lang="en-US" b="1" dirty="0" smtClean="0">
                <a:solidFill>
                  <a:srgbClr val="0070C0"/>
                </a:solidFill>
              </a:rPr>
            </a:br>
            <a:r>
              <a:rPr lang="en-US" b="1" dirty="0" smtClean="0">
                <a:solidFill>
                  <a:srgbClr val="0070C0"/>
                </a:solidFill>
              </a:rPr>
              <a:t>Seattle &amp; King County</a:t>
            </a:r>
            <a:endParaRPr lang="en-US" dirty="0"/>
          </a:p>
        </p:txBody>
      </p:sp>
      <p:sp>
        <p:nvSpPr>
          <p:cNvPr id="2" name="Subtitle 1"/>
          <p:cNvSpPr>
            <a:spLocks noGrp="1"/>
          </p:cNvSpPr>
          <p:nvPr>
            <p:ph type="subTitle" idx="1"/>
          </p:nvPr>
        </p:nvSpPr>
        <p:spPr>
          <a:xfrm>
            <a:off x="1350084" y="3262260"/>
            <a:ext cx="6400800" cy="1057589"/>
          </a:xfrm>
        </p:spPr>
        <p:txBody>
          <a:bodyPr/>
          <a:lstStyle/>
          <a:p>
            <a:r>
              <a:rPr lang="en-US" dirty="0" smtClean="0"/>
              <a:t>Bradley Kramer, MPA</a:t>
            </a:r>
          </a:p>
          <a:p>
            <a:r>
              <a:rPr lang="en-US" dirty="0" smtClean="0"/>
              <a:t>Community Health Worker Program Manager</a:t>
            </a:r>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358" y="5387790"/>
            <a:ext cx="37338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868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rgbClr val="0070C0"/>
                </a:solidFill>
              </a:rPr>
              <a:t>Organization Overview</a:t>
            </a:r>
            <a:endParaRPr lang="en-US" b="1" dirty="0">
              <a:solidFill>
                <a:srgbClr val="0070C0"/>
              </a:solidFill>
            </a:endParaRPr>
          </a:p>
        </p:txBody>
      </p:sp>
      <p:sp>
        <p:nvSpPr>
          <p:cNvPr id="5" name="Content Placeholder 2"/>
          <p:cNvSpPr txBox="1">
            <a:spLocks/>
          </p:cNvSpPr>
          <p:nvPr/>
        </p:nvSpPr>
        <p:spPr bwMode="auto">
          <a:xfrm>
            <a:off x="457200" y="1399391"/>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Seattle &amp; King County:</a:t>
            </a:r>
          </a:p>
          <a:p>
            <a:r>
              <a:rPr lang="en-US" dirty="0" smtClean="0"/>
              <a:t>2.04 Million people</a:t>
            </a:r>
          </a:p>
          <a:p>
            <a:r>
              <a:rPr lang="en-US" dirty="0" smtClean="0"/>
              <a:t>Geographic area: about the size of Delaware</a:t>
            </a:r>
          </a:p>
          <a:p>
            <a:pPr marL="0" indent="0">
              <a:buFont typeface="Arial" pitchFamily="34" charset="0"/>
              <a:buNone/>
            </a:pPr>
            <a:endParaRPr lang="en-US" dirty="0" smtClean="0"/>
          </a:p>
          <a:p>
            <a:pPr marL="0" indent="0">
              <a:buFont typeface="Arial" pitchFamily="34" charset="0"/>
              <a:buNone/>
            </a:pPr>
            <a:r>
              <a:rPr lang="en-US" dirty="0" smtClean="0"/>
              <a:t>Population(s) served:</a:t>
            </a:r>
          </a:p>
          <a:p>
            <a:r>
              <a:rPr lang="en-US" dirty="0" smtClean="0"/>
              <a:t>Low-income, underserved, poorly controlled asthma</a:t>
            </a:r>
          </a:p>
          <a:p>
            <a:pPr marL="0" indent="0">
              <a:buFont typeface="Arial" pitchFamily="34" charset="0"/>
              <a:buNone/>
            </a:pPr>
            <a:endParaRPr lang="en-US" dirty="0" smtClean="0"/>
          </a:p>
          <a:p>
            <a:pPr marL="0" indent="0">
              <a:buFont typeface="Arial" pitchFamily="34" charset="0"/>
              <a:buNone/>
            </a:pPr>
            <a:r>
              <a:rPr lang="en-US" dirty="0" smtClean="0"/>
              <a:t>Website:</a:t>
            </a:r>
          </a:p>
          <a:p>
            <a:pPr marL="0" indent="0">
              <a:buFont typeface="Arial" pitchFamily="34" charset="0"/>
              <a:buNone/>
            </a:pPr>
            <a:r>
              <a:rPr lang="en-US" dirty="0" smtClean="0">
                <a:hlinkClick r:id="rId3"/>
              </a:rPr>
              <a:t>http://www.kingcounty.gov/depts/health/chronic-diseases/asthma.aspx</a:t>
            </a:r>
            <a:endParaRPr lang="en-US" dirty="0" smtClean="0"/>
          </a:p>
          <a:p>
            <a:pPr marL="0" indent="0">
              <a:buFont typeface="Arial" pitchFamily="34" charset="0"/>
              <a:buNone/>
            </a:pPr>
            <a:endParaRPr lang="en-US" dirty="0"/>
          </a:p>
        </p:txBody>
      </p:sp>
    </p:spTree>
    <p:extLst>
      <p:ext uri="{BB962C8B-B14F-4D97-AF65-F5344CB8AC3E}">
        <p14:creationId xmlns:p14="http://schemas.microsoft.com/office/powerpoint/2010/main" val="3008174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Core Asthma Service – </a:t>
            </a:r>
            <a:br>
              <a:rPr lang="en-US" b="1" dirty="0" smtClean="0">
                <a:solidFill>
                  <a:srgbClr val="0070C0"/>
                </a:solidFill>
              </a:rPr>
            </a:br>
            <a:r>
              <a:rPr lang="en-US" b="1" dirty="0" smtClean="0">
                <a:solidFill>
                  <a:srgbClr val="0070C0"/>
                </a:solidFill>
              </a:rPr>
              <a:t>Community Health Worker model</a:t>
            </a:r>
            <a:endParaRPr lang="en-US" dirty="0"/>
          </a:p>
        </p:txBody>
      </p:sp>
      <p:sp>
        <p:nvSpPr>
          <p:cNvPr id="3" name="Content Placeholder 2"/>
          <p:cNvSpPr>
            <a:spLocks noGrp="1"/>
          </p:cNvSpPr>
          <p:nvPr>
            <p:ph idx="1"/>
          </p:nvPr>
        </p:nvSpPr>
        <p:spPr/>
        <p:txBody>
          <a:bodyPr/>
          <a:lstStyle/>
          <a:p>
            <a:r>
              <a:rPr lang="en-US" dirty="0" smtClean="0"/>
              <a:t>CHWs provides 3-5 visits over a four month period.</a:t>
            </a:r>
          </a:p>
          <a:p>
            <a:r>
              <a:rPr lang="en-US" dirty="0" smtClean="0"/>
              <a:t>Guided by cultural competence, motivational interviewing, and self-management goal setting</a:t>
            </a:r>
          </a:p>
          <a:p>
            <a:r>
              <a:rPr lang="en-US" dirty="0" smtClean="0"/>
              <a:t>Provide tools and resources. Either supplies or community referrals</a:t>
            </a:r>
            <a:endParaRPr lang="en-US" dirty="0"/>
          </a:p>
        </p:txBody>
      </p:sp>
    </p:spTree>
    <p:extLst>
      <p:ext uri="{BB962C8B-B14F-4D97-AF65-F5344CB8AC3E}">
        <p14:creationId xmlns:p14="http://schemas.microsoft.com/office/powerpoint/2010/main" val="726984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Asthma Program Team</a:t>
            </a:r>
            <a:endParaRPr lang="en-US" b="1" dirty="0">
              <a:solidFill>
                <a:srgbClr val="0070C0"/>
              </a:solidFill>
            </a:endParaRPr>
          </a:p>
        </p:txBody>
      </p:sp>
      <p:sp>
        <p:nvSpPr>
          <p:cNvPr id="4" name="Oval 3"/>
          <p:cNvSpPr/>
          <p:nvPr/>
        </p:nvSpPr>
        <p:spPr>
          <a:xfrm>
            <a:off x="2608876" y="2476931"/>
            <a:ext cx="3750547" cy="2541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Community Health Worker</a:t>
            </a:r>
            <a:endParaRPr lang="en-US" sz="2400" b="1" dirty="0">
              <a:solidFill>
                <a:schemeClr val="tx1"/>
              </a:solidFill>
            </a:endParaRPr>
          </a:p>
        </p:txBody>
      </p:sp>
      <p:sp>
        <p:nvSpPr>
          <p:cNvPr id="6" name="Freeform 5"/>
          <p:cNvSpPr/>
          <p:nvPr/>
        </p:nvSpPr>
        <p:spPr>
          <a:xfrm>
            <a:off x="3776034" y="1475202"/>
            <a:ext cx="1416227" cy="1371599"/>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dirty="0" smtClean="0"/>
              <a:t>Program Manager</a:t>
            </a:r>
            <a:endParaRPr lang="en-US" sz="1200" b="1" kern="1200" dirty="0"/>
          </a:p>
        </p:txBody>
      </p:sp>
      <p:sp>
        <p:nvSpPr>
          <p:cNvPr id="7" name="Freeform 6"/>
          <p:cNvSpPr/>
          <p:nvPr/>
        </p:nvSpPr>
        <p:spPr>
          <a:xfrm>
            <a:off x="5312929" y="1993739"/>
            <a:ext cx="1416227" cy="1388154"/>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dirty="0" smtClean="0"/>
              <a:t>Nurse / Clinical Lead</a:t>
            </a:r>
            <a:endParaRPr lang="en-US" sz="1200" b="1" kern="1200" dirty="0"/>
          </a:p>
        </p:txBody>
      </p:sp>
      <p:sp>
        <p:nvSpPr>
          <p:cNvPr id="8" name="Freeform 7"/>
          <p:cNvSpPr/>
          <p:nvPr/>
        </p:nvSpPr>
        <p:spPr>
          <a:xfrm>
            <a:off x="5741436" y="3457271"/>
            <a:ext cx="1416227" cy="1370729"/>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dirty="0" smtClean="0"/>
              <a:t>Training Core: Motivational Interviewing Expert</a:t>
            </a:r>
            <a:endParaRPr lang="en-US" sz="1200" b="1" kern="1200" dirty="0"/>
          </a:p>
        </p:txBody>
      </p:sp>
      <p:sp>
        <p:nvSpPr>
          <p:cNvPr id="9" name="Freeform 8"/>
          <p:cNvSpPr/>
          <p:nvPr/>
        </p:nvSpPr>
        <p:spPr>
          <a:xfrm>
            <a:off x="4604816" y="4588507"/>
            <a:ext cx="1416227" cy="1337973"/>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dirty="0" smtClean="0"/>
              <a:t>Community Advisory Board</a:t>
            </a:r>
            <a:endParaRPr lang="en-US" sz="1200" b="1" kern="1200" dirty="0"/>
          </a:p>
        </p:txBody>
      </p:sp>
      <p:sp>
        <p:nvSpPr>
          <p:cNvPr id="10" name="Freeform 9"/>
          <p:cNvSpPr/>
          <p:nvPr/>
        </p:nvSpPr>
        <p:spPr>
          <a:xfrm>
            <a:off x="3067922" y="4588507"/>
            <a:ext cx="1416227" cy="1337973"/>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dirty="0" smtClean="0"/>
              <a:t>Health </a:t>
            </a:r>
            <a:r>
              <a:rPr lang="en-US" sz="1200" b="1" dirty="0" err="1" smtClean="0"/>
              <a:t>Dept</a:t>
            </a:r>
            <a:r>
              <a:rPr lang="en-US" sz="1200" b="1" dirty="0" smtClean="0"/>
              <a:t> Admin / Peer Staff</a:t>
            </a:r>
            <a:endParaRPr lang="en-US" sz="1200" b="1" kern="1200" dirty="0"/>
          </a:p>
        </p:txBody>
      </p:sp>
      <p:sp>
        <p:nvSpPr>
          <p:cNvPr id="11" name="Freeform 10"/>
          <p:cNvSpPr/>
          <p:nvPr/>
        </p:nvSpPr>
        <p:spPr>
          <a:xfrm>
            <a:off x="1900762" y="3457272"/>
            <a:ext cx="1416227" cy="1370729"/>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dirty="0" smtClean="0"/>
              <a:t>Program Coordinator</a:t>
            </a:r>
            <a:endParaRPr lang="en-US" sz="1200" b="1" kern="1200" dirty="0"/>
          </a:p>
        </p:txBody>
      </p:sp>
      <p:sp>
        <p:nvSpPr>
          <p:cNvPr id="12" name="Freeform 11"/>
          <p:cNvSpPr/>
          <p:nvPr/>
        </p:nvSpPr>
        <p:spPr>
          <a:xfrm>
            <a:off x="2359807" y="1993741"/>
            <a:ext cx="1416227" cy="1388152"/>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dirty="0" smtClean="0"/>
              <a:t>Evaluation Core</a:t>
            </a:r>
            <a:endParaRPr lang="en-US" sz="1200" b="1" kern="1200" dirty="0"/>
          </a:p>
        </p:txBody>
      </p:sp>
    </p:spTree>
    <p:extLst>
      <p:ext uri="{BB962C8B-B14F-4D97-AF65-F5344CB8AC3E}">
        <p14:creationId xmlns:p14="http://schemas.microsoft.com/office/powerpoint/2010/main" val="238777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Asthma Program Overview</a:t>
            </a:r>
            <a:endParaRPr lang="en-US" b="1" dirty="0">
              <a:solidFill>
                <a:srgbClr val="0070C0"/>
              </a:solidFill>
            </a:endParaRPr>
          </a:p>
        </p:txBody>
      </p:sp>
      <p:sp>
        <p:nvSpPr>
          <p:cNvPr id="18" name="Oval 17"/>
          <p:cNvSpPr/>
          <p:nvPr/>
        </p:nvSpPr>
        <p:spPr>
          <a:xfrm>
            <a:off x="2738348" y="2250488"/>
            <a:ext cx="3750547" cy="30870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Community Health Worker &amp; Client</a:t>
            </a:r>
            <a:endParaRPr lang="en-US" sz="2400" b="1" dirty="0">
              <a:solidFill>
                <a:schemeClr val="tx1"/>
              </a:solidFill>
            </a:endParaRPr>
          </a:p>
        </p:txBody>
      </p:sp>
      <p:sp>
        <p:nvSpPr>
          <p:cNvPr id="20" name="Freeform 19"/>
          <p:cNvSpPr/>
          <p:nvPr/>
        </p:nvSpPr>
        <p:spPr>
          <a:xfrm>
            <a:off x="3815783" y="1303103"/>
            <a:ext cx="1416227" cy="1371599"/>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5">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kern="1200" dirty="0" smtClean="0"/>
              <a:t>Home Environment</a:t>
            </a:r>
            <a:endParaRPr lang="en-US" sz="1200" b="1" kern="1200" dirty="0"/>
          </a:p>
        </p:txBody>
      </p:sp>
      <p:sp>
        <p:nvSpPr>
          <p:cNvPr id="22" name="Freeform 21"/>
          <p:cNvSpPr/>
          <p:nvPr/>
        </p:nvSpPr>
        <p:spPr>
          <a:xfrm>
            <a:off x="5393650" y="1988902"/>
            <a:ext cx="1416227" cy="1388154"/>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5">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kern="1200" dirty="0" smtClean="0"/>
              <a:t>Primary Care Clinic</a:t>
            </a:r>
            <a:endParaRPr lang="en-US" sz="1200" b="1" kern="1200" dirty="0"/>
          </a:p>
        </p:txBody>
      </p:sp>
      <p:sp>
        <p:nvSpPr>
          <p:cNvPr id="24" name="Freeform 23"/>
          <p:cNvSpPr/>
          <p:nvPr/>
        </p:nvSpPr>
        <p:spPr>
          <a:xfrm>
            <a:off x="5780781" y="3551205"/>
            <a:ext cx="1416227" cy="1370729"/>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5">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kern="1200" dirty="0" smtClean="0"/>
              <a:t>Health Plan (Medicaid </a:t>
            </a:r>
            <a:r>
              <a:rPr lang="en-US" sz="1200" b="1" kern="1200" dirty="0" err="1" smtClean="0"/>
              <a:t>MCO</a:t>
            </a:r>
            <a:r>
              <a:rPr lang="en-US" sz="1200" b="1" kern="1200" dirty="0" smtClean="0"/>
              <a:t>)</a:t>
            </a:r>
            <a:endParaRPr lang="en-US" sz="1200" b="1" kern="1200" dirty="0"/>
          </a:p>
        </p:txBody>
      </p:sp>
      <p:sp>
        <p:nvSpPr>
          <p:cNvPr id="26" name="Freeform 25"/>
          <p:cNvSpPr/>
          <p:nvPr/>
        </p:nvSpPr>
        <p:spPr>
          <a:xfrm>
            <a:off x="4685536" y="4921934"/>
            <a:ext cx="1416227" cy="1337973"/>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kern="1200" dirty="0" smtClean="0"/>
              <a:t>Child Care/ School Nurses</a:t>
            </a:r>
            <a:endParaRPr lang="en-US" sz="1200" b="1" kern="1200" dirty="0"/>
          </a:p>
        </p:txBody>
      </p:sp>
      <p:sp>
        <p:nvSpPr>
          <p:cNvPr id="28" name="Freeform 27"/>
          <p:cNvSpPr/>
          <p:nvPr/>
        </p:nvSpPr>
        <p:spPr>
          <a:xfrm>
            <a:off x="2979057" y="4921933"/>
            <a:ext cx="1416227" cy="1337973"/>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kern="1200" dirty="0" smtClean="0"/>
              <a:t>Pharmacy</a:t>
            </a:r>
            <a:endParaRPr lang="en-US" sz="1200" b="1" kern="1200" dirty="0"/>
          </a:p>
        </p:txBody>
      </p:sp>
      <p:sp>
        <p:nvSpPr>
          <p:cNvPr id="30" name="Freeform 29"/>
          <p:cNvSpPr/>
          <p:nvPr/>
        </p:nvSpPr>
        <p:spPr>
          <a:xfrm>
            <a:off x="1917218" y="3521767"/>
            <a:ext cx="1416227" cy="1370729"/>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kern="1200" dirty="0" smtClean="0"/>
              <a:t>Medical Legal/ Tenant Rights Orgs</a:t>
            </a:r>
            <a:endParaRPr lang="en-US" sz="1200" b="1" kern="1200" dirty="0"/>
          </a:p>
        </p:txBody>
      </p:sp>
      <p:sp>
        <p:nvSpPr>
          <p:cNvPr id="32" name="Freeform 31"/>
          <p:cNvSpPr/>
          <p:nvPr/>
        </p:nvSpPr>
        <p:spPr>
          <a:xfrm>
            <a:off x="2270943" y="1938635"/>
            <a:ext cx="1416227" cy="1388152"/>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r>
              <a:rPr lang="en-US" sz="1200" b="1" kern="1200" dirty="0" smtClean="0"/>
              <a:t>Weatherization</a:t>
            </a:r>
            <a:endParaRPr lang="en-US" sz="1200" b="1" kern="1200" dirty="0"/>
          </a:p>
        </p:txBody>
      </p:sp>
      <p:sp>
        <p:nvSpPr>
          <p:cNvPr id="34" name="Freeform 33"/>
          <p:cNvSpPr/>
          <p:nvPr/>
        </p:nvSpPr>
        <p:spPr>
          <a:xfrm>
            <a:off x="6779554" y="5292660"/>
            <a:ext cx="348299" cy="352666"/>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endParaRPr lang="en-US" sz="1200" b="1" kern="1200" dirty="0"/>
          </a:p>
        </p:txBody>
      </p:sp>
      <p:sp>
        <p:nvSpPr>
          <p:cNvPr id="35" name="TextBox 34"/>
          <p:cNvSpPr txBox="1"/>
          <p:nvPr/>
        </p:nvSpPr>
        <p:spPr>
          <a:xfrm>
            <a:off x="7147028" y="5337549"/>
            <a:ext cx="1902549" cy="307777"/>
          </a:xfrm>
          <a:prstGeom prst="rect">
            <a:avLst/>
          </a:prstGeom>
          <a:noFill/>
        </p:spPr>
        <p:txBody>
          <a:bodyPr wrap="square" rtlCol="0">
            <a:spAutoFit/>
          </a:bodyPr>
          <a:lstStyle/>
          <a:p>
            <a:r>
              <a:rPr lang="en-US" sz="1400" dirty="0" smtClean="0"/>
              <a:t>Current Programming</a:t>
            </a:r>
            <a:endParaRPr lang="en-US" sz="1400" dirty="0"/>
          </a:p>
        </p:txBody>
      </p:sp>
      <p:sp>
        <p:nvSpPr>
          <p:cNvPr id="36" name="Freeform 35"/>
          <p:cNvSpPr/>
          <p:nvPr/>
        </p:nvSpPr>
        <p:spPr>
          <a:xfrm>
            <a:off x="6770599" y="5812511"/>
            <a:ext cx="355881" cy="366372"/>
          </a:xfrm>
          <a:custGeom>
            <a:avLst/>
            <a:gdLst>
              <a:gd name="connsiteX0" fmla="*/ 0 w 1054819"/>
              <a:gd name="connsiteY0" fmla="*/ 527410 h 1054819"/>
              <a:gd name="connsiteX1" fmla="*/ 527410 w 1054819"/>
              <a:gd name="connsiteY1" fmla="*/ 0 h 1054819"/>
              <a:gd name="connsiteX2" fmla="*/ 1054820 w 1054819"/>
              <a:gd name="connsiteY2" fmla="*/ 527410 h 1054819"/>
              <a:gd name="connsiteX3" fmla="*/ 527410 w 1054819"/>
              <a:gd name="connsiteY3" fmla="*/ 1054820 h 1054819"/>
              <a:gd name="connsiteX4" fmla="*/ 0 w 1054819"/>
              <a:gd name="connsiteY4" fmla="*/ 527410 h 105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19" h="1054819">
                <a:moveTo>
                  <a:pt x="0" y="527410"/>
                </a:moveTo>
                <a:cubicBezTo>
                  <a:pt x="0" y="236130"/>
                  <a:pt x="236130" y="0"/>
                  <a:pt x="527410" y="0"/>
                </a:cubicBezTo>
                <a:cubicBezTo>
                  <a:pt x="818690" y="0"/>
                  <a:pt x="1054820" y="236130"/>
                  <a:pt x="1054820" y="527410"/>
                </a:cubicBezTo>
                <a:cubicBezTo>
                  <a:pt x="1054820" y="818690"/>
                  <a:pt x="818690" y="1054820"/>
                  <a:pt x="527410" y="1054820"/>
                </a:cubicBezTo>
                <a:cubicBezTo>
                  <a:pt x="236130" y="1054820"/>
                  <a:pt x="0" y="818690"/>
                  <a:pt x="0" y="527410"/>
                </a:cubicBez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905" tIns="165905" rIns="165905" bIns="165905" numCol="1" spcCol="1270" anchor="ctr" anchorCtr="0">
            <a:noAutofit/>
          </a:bodyPr>
          <a:lstStyle/>
          <a:p>
            <a:pPr lvl="0" algn="ctr" defTabSz="400050">
              <a:lnSpc>
                <a:spcPct val="90000"/>
              </a:lnSpc>
              <a:spcBef>
                <a:spcPct val="0"/>
              </a:spcBef>
              <a:spcAft>
                <a:spcPct val="35000"/>
              </a:spcAft>
            </a:pPr>
            <a:endParaRPr lang="en-US" sz="1200" b="1" kern="1200" dirty="0"/>
          </a:p>
        </p:txBody>
      </p:sp>
      <p:sp>
        <p:nvSpPr>
          <p:cNvPr id="37" name="TextBox 36"/>
          <p:cNvSpPr txBox="1"/>
          <p:nvPr/>
        </p:nvSpPr>
        <p:spPr>
          <a:xfrm>
            <a:off x="7147028" y="5871106"/>
            <a:ext cx="2209800" cy="307777"/>
          </a:xfrm>
          <a:prstGeom prst="rect">
            <a:avLst/>
          </a:prstGeom>
          <a:noFill/>
        </p:spPr>
        <p:txBody>
          <a:bodyPr wrap="square" rtlCol="0">
            <a:spAutoFit/>
          </a:bodyPr>
          <a:lstStyle/>
          <a:p>
            <a:r>
              <a:rPr lang="en-US" sz="1400" dirty="0" smtClean="0"/>
              <a:t>Expanded Programming</a:t>
            </a:r>
            <a:endParaRPr lang="en-US" sz="1400" dirty="0"/>
          </a:p>
        </p:txBody>
      </p:sp>
    </p:spTree>
    <p:extLst>
      <p:ext uri="{BB962C8B-B14F-4D97-AF65-F5344CB8AC3E}">
        <p14:creationId xmlns:p14="http://schemas.microsoft.com/office/powerpoint/2010/main" val="278658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851"/>
            <a:ext cx="9144000" cy="1143000"/>
          </a:xfrm>
        </p:spPr>
        <p:txBody>
          <a:bodyPr/>
          <a:lstStyle/>
          <a:p>
            <a:r>
              <a:rPr lang="en-US" b="1" dirty="0" smtClean="0">
                <a:solidFill>
                  <a:srgbClr val="0070C0"/>
                </a:solidFill>
              </a:rPr>
              <a:t>Partnerships</a:t>
            </a:r>
            <a:endParaRPr lang="en-US" b="1" dirty="0">
              <a:solidFill>
                <a:srgbClr val="0070C0"/>
              </a:solidFill>
            </a:endParaRPr>
          </a:p>
        </p:txBody>
      </p:sp>
      <p:sp>
        <p:nvSpPr>
          <p:cNvPr id="3" name="Content Placeholder 2"/>
          <p:cNvSpPr>
            <a:spLocks noGrp="1"/>
          </p:cNvSpPr>
          <p:nvPr>
            <p:ph idx="1"/>
          </p:nvPr>
        </p:nvSpPr>
        <p:spPr>
          <a:xfrm>
            <a:off x="575534" y="1395804"/>
            <a:ext cx="8229600" cy="4525963"/>
          </a:xfrm>
        </p:spPr>
        <p:txBody>
          <a:bodyPr/>
          <a:lstStyle/>
          <a:p>
            <a:r>
              <a:rPr lang="en-US" dirty="0" smtClean="0"/>
              <a:t>2009 HUD grant – partner with Weatherization (</a:t>
            </a:r>
            <a:r>
              <a:rPr lang="en-US" dirty="0" err="1" smtClean="0"/>
              <a:t>Wx</a:t>
            </a:r>
            <a:r>
              <a:rPr lang="en-US" dirty="0" smtClean="0"/>
              <a:t>) service provider</a:t>
            </a:r>
          </a:p>
          <a:p>
            <a:r>
              <a:rPr lang="en-US" dirty="0" err="1" smtClean="0"/>
              <a:t>Wx</a:t>
            </a:r>
            <a:r>
              <a:rPr lang="en-US" dirty="0" smtClean="0"/>
              <a:t> + plus health growing nationally</a:t>
            </a:r>
          </a:p>
          <a:p>
            <a:r>
              <a:rPr lang="en-US" dirty="0" smtClean="0"/>
              <a:t>2015 State legislative bill directing funding through Department of Commerce</a:t>
            </a:r>
          </a:p>
          <a:p>
            <a:r>
              <a:rPr lang="en-US" dirty="0" smtClean="0"/>
              <a:t>2016/2017: 6 asthma teams across the state piloting this partnership between </a:t>
            </a:r>
            <a:r>
              <a:rPr lang="en-US" dirty="0" err="1" smtClean="0"/>
              <a:t>Wx</a:t>
            </a:r>
            <a:r>
              <a:rPr lang="en-US" dirty="0" smtClean="0"/>
              <a:t> service providers and asthma programs</a:t>
            </a:r>
            <a:endParaRPr lang="en-US" dirty="0"/>
          </a:p>
        </p:txBody>
      </p:sp>
    </p:spTree>
    <p:extLst>
      <p:ext uri="{BB962C8B-B14F-4D97-AF65-F5344CB8AC3E}">
        <p14:creationId xmlns:p14="http://schemas.microsoft.com/office/powerpoint/2010/main" val="2541470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14" y="188577"/>
            <a:ext cx="7923007" cy="822642"/>
          </a:xfrm>
        </p:spPr>
        <p:txBody>
          <a:bodyPr/>
          <a:lstStyle/>
          <a:p>
            <a:r>
              <a:rPr lang="en-US" sz="3600" b="1" dirty="0" smtClean="0">
                <a:solidFill>
                  <a:srgbClr val="0070C0"/>
                </a:solidFill>
              </a:rPr>
              <a:t>Best Practice Example:</a:t>
            </a:r>
            <a:br>
              <a:rPr lang="en-US" sz="3600" b="1" dirty="0" smtClean="0">
                <a:solidFill>
                  <a:srgbClr val="0070C0"/>
                </a:solidFill>
              </a:rPr>
            </a:br>
            <a:r>
              <a:rPr lang="en-US" sz="3600" b="1" dirty="0" smtClean="0">
                <a:solidFill>
                  <a:srgbClr val="0070C0"/>
                </a:solidFill>
              </a:rPr>
              <a:t>Cross Care Team Communication</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55" y="1112950"/>
            <a:ext cx="8229600"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846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solidFill>
                  <a:srgbClr val="0070C0"/>
                </a:solidFill>
              </a:rPr>
              <a:t>Pursuing Sustainable Financing</a:t>
            </a:r>
            <a:endParaRPr lang="en-US" dirty="0"/>
          </a:p>
        </p:txBody>
      </p:sp>
      <p:sp>
        <p:nvSpPr>
          <p:cNvPr id="3" name="Content Placeholder 2"/>
          <p:cNvSpPr>
            <a:spLocks noGrp="1"/>
          </p:cNvSpPr>
          <p:nvPr>
            <p:ph idx="1"/>
          </p:nvPr>
        </p:nvSpPr>
        <p:spPr>
          <a:xfrm>
            <a:off x="457200" y="1612760"/>
            <a:ext cx="8229600" cy="4525963"/>
          </a:xfrm>
        </p:spPr>
        <p:txBody>
          <a:bodyPr/>
          <a:lstStyle/>
          <a:p>
            <a:r>
              <a:rPr lang="en-US" dirty="0" smtClean="0"/>
              <a:t>Weatherization plus health</a:t>
            </a:r>
          </a:p>
          <a:p>
            <a:r>
              <a:rPr lang="en-US" dirty="0" smtClean="0"/>
              <a:t>Medicaid 1115 Waiver</a:t>
            </a:r>
          </a:p>
          <a:p>
            <a:r>
              <a:rPr lang="en-US" dirty="0" smtClean="0"/>
              <a:t>Healthy housing partnerships</a:t>
            </a:r>
          </a:p>
          <a:p>
            <a:r>
              <a:rPr lang="en-US" dirty="0" smtClean="0"/>
              <a:t>Medicaid Managed Care Organizations</a:t>
            </a:r>
            <a:endParaRPr lang="en-US" dirty="0"/>
          </a:p>
        </p:txBody>
      </p:sp>
    </p:spTree>
    <p:extLst>
      <p:ext uri="{BB962C8B-B14F-4D97-AF65-F5344CB8AC3E}">
        <p14:creationId xmlns:p14="http://schemas.microsoft.com/office/powerpoint/2010/main" val="1937325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solidFill>
                <a:srgbClr val="3366FF"/>
              </a:solidFill>
            </a:endParaRPr>
          </a:p>
          <a:p>
            <a:pPr marL="0" indent="0">
              <a:buNone/>
            </a:pPr>
            <a:endParaRPr lang="en-US" dirty="0">
              <a:solidFill>
                <a:srgbClr val="3366FF"/>
              </a:solidFill>
            </a:endParaRPr>
          </a:p>
          <a:p>
            <a:pPr marL="0" indent="0" algn="ctr">
              <a:buNone/>
            </a:pPr>
            <a:r>
              <a:rPr lang="en-US" dirty="0" smtClean="0">
                <a:solidFill>
                  <a:srgbClr val="3366FF"/>
                </a:solidFill>
              </a:rPr>
              <a:t>bradley.kramer@kingcounty.gov</a:t>
            </a:r>
            <a:endParaRPr lang="en-US" dirty="0">
              <a:solidFill>
                <a:srgbClr val="3366FF"/>
              </a:solidFill>
            </a:endParaRPr>
          </a:p>
          <a:p>
            <a:pPr marL="0" indent="0">
              <a:buNone/>
            </a:pPr>
            <a:endParaRPr lang="en-US" dirty="0"/>
          </a:p>
        </p:txBody>
      </p:sp>
      <p:sp>
        <p:nvSpPr>
          <p:cNvPr id="4" name="Title 1"/>
          <p:cNvSpPr txBox="1">
            <a:spLocks/>
          </p:cNvSpPr>
          <p:nvPr/>
        </p:nvSpPr>
        <p:spPr bwMode="auto">
          <a:xfrm>
            <a:off x="457200" y="17333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0070C0"/>
                </a:solidFill>
              </a:rPr>
              <a:t>Thank You!</a:t>
            </a:r>
            <a:endParaRPr lang="en-US" dirty="0"/>
          </a:p>
        </p:txBody>
      </p:sp>
    </p:spTree>
    <p:extLst>
      <p:ext uri="{BB962C8B-B14F-4D97-AF65-F5344CB8AC3E}">
        <p14:creationId xmlns:p14="http://schemas.microsoft.com/office/powerpoint/2010/main" val="379473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4500" y="264786"/>
            <a:ext cx="8229600" cy="1143000"/>
          </a:xfrm>
        </p:spPr>
        <p:txBody>
          <a:bodyPr/>
          <a:lstStyle/>
          <a:p>
            <a:r>
              <a:rPr lang="en-US" altLang="en-US" sz="4000" b="1" dirty="0" smtClean="0">
                <a:solidFill>
                  <a:srgbClr val="0070C0"/>
                </a:solidFill>
                <a:latin typeface="Arial" panose="020B0604020202020204" pitchFamily="34" charset="0"/>
                <a:cs typeface="Arial" panose="020B0604020202020204" pitchFamily="34" charset="0"/>
              </a:rPr>
              <a:t>Polling Question 1</a:t>
            </a:r>
          </a:p>
        </p:txBody>
      </p:sp>
      <p:graphicFrame>
        <p:nvGraphicFramePr>
          <p:cNvPr id="5" name="Chart 4"/>
          <p:cNvGraphicFramePr>
            <a:graphicFrameLocks/>
          </p:cNvGraphicFramePr>
          <p:nvPr/>
        </p:nvGraphicFramePr>
        <p:xfrm>
          <a:off x="563671" y="2220238"/>
          <a:ext cx="7891397" cy="428077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a:spLocks noGrp="1"/>
          </p:cNvSpPr>
          <p:nvPr>
            <p:ph idx="1"/>
          </p:nvPr>
        </p:nvSpPr>
        <p:spPr>
          <a:xfrm>
            <a:off x="444500" y="1963738"/>
            <a:ext cx="8229600" cy="3697287"/>
          </a:xfrm>
        </p:spPr>
        <p:txBody>
          <a:bodyPr/>
          <a:lstStyle/>
          <a:p>
            <a:pPr marL="0" indent="0">
              <a:buFont typeface="Arial" charset="0"/>
              <a:buNone/>
              <a:defRPr/>
            </a:pPr>
            <a:r>
              <a:rPr lang="en-US" sz="2800" b="1" dirty="0" smtClean="0">
                <a:latin typeface="Arial" panose="020B0604020202020204" pitchFamily="34" charset="0"/>
                <a:cs typeface="Arial" panose="020B0604020202020204" pitchFamily="34" charset="0"/>
              </a:rPr>
              <a:t>What type of organization do you represent? </a:t>
            </a: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marL="0" indent="0">
              <a:buFont typeface="Arial" charset="0"/>
              <a:buNone/>
              <a:defRPr/>
            </a:pPr>
            <a:endParaRPr lang="en-US" sz="200" dirty="0">
              <a:latin typeface="Arial" panose="020B0604020202020204" pitchFamily="34" charset="0"/>
              <a:cs typeface="Arial" panose="020B0604020202020204" pitchFamily="34" charset="0"/>
            </a:endParaRP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marL="0" indent="0">
              <a:buFont typeface="Arial" charset="0"/>
              <a:buNone/>
              <a:defRPr/>
            </a:pPr>
            <a:endParaRPr lang="en-US" sz="200" dirty="0">
              <a:latin typeface="Arial" panose="020B0604020202020204" pitchFamily="34" charset="0"/>
              <a:cs typeface="Arial" panose="020B0604020202020204" pitchFamily="34" charset="0"/>
            </a:endParaRP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Government </a:t>
            </a:r>
            <a:r>
              <a:rPr lang="en-US" sz="2800" dirty="0">
                <a:latin typeface="Arial" panose="020B0604020202020204" pitchFamily="34" charset="0"/>
                <a:cs typeface="Arial" panose="020B0604020202020204" pitchFamily="34" charset="0"/>
              </a:rPr>
              <a:t>agency </a:t>
            </a: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Health </a:t>
            </a:r>
            <a:r>
              <a:rPr lang="en-US" sz="2800" dirty="0">
                <a:latin typeface="Arial" panose="020B0604020202020204" pitchFamily="34" charset="0"/>
                <a:cs typeface="Arial" panose="020B0604020202020204" pitchFamily="34" charset="0"/>
              </a:rPr>
              <a:t>care </a:t>
            </a:r>
            <a:r>
              <a:rPr lang="en-US" sz="2800" dirty="0" smtClean="0">
                <a:latin typeface="Arial" panose="020B0604020202020204" pitchFamily="34" charset="0"/>
                <a:cs typeface="Arial" panose="020B0604020202020204" pitchFamily="34" charset="0"/>
              </a:rPr>
              <a:t>provider</a:t>
            </a: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Health plan</a:t>
            </a:r>
            <a:endParaRPr lang="en-US" sz="2800" dirty="0">
              <a:latin typeface="Arial" panose="020B0604020202020204" pitchFamily="34" charset="0"/>
              <a:cs typeface="Arial" panose="020B0604020202020204" pitchFamily="34" charset="0"/>
            </a:endParaRP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Community-based </a:t>
            </a:r>
            <a:r>
              <a:rPr lang="en-US" sz="2800" dirty="0">
                <a:latin typeface="Arial" panose="020B0604020202020204" pitchFamily="34" charset="0"/>
                <a:cs typeface="Arial" panose="020B0604020202020204" pitchFamily="34" charset="0"/>
              </a:rPr>
              <a:t>program</a:t>
            </a: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Other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502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6407"/>
            <a:ext cx="7772400" cy="1470025"/>
          </a:xfrm>
        </p:spPr>
        <p:txBody>
          <a:bodyPr>
            <a:normAutofit fontScale="90000"/>
          </a:bodyPr>
          <a:lstStyle/>
          <a:p>
            <a:pPr algn="ctr"/>
            <a:r>
              <a:rPr lang="en-US" sz="4900" b="1" dirty="0" smtClean="0">
                <a:solidFill>
                  <a:srgbClr val="0070C0"/>
                </a:solidFill>
              </a:rPr>
              <a:t>AmeriHealth </a:t>
            </a:r>
            <a:r>
              <a:rPr lang="en-US" sz="4900" b="1" dirty="0">
                <a:solidFill>
                  <a:srgbClr val="0070C0"/>
                </a:solidFill>
              </a:rPr>
              <a:t>Caritas’ Comprehensive Asthma Management Program</a:t>
            </a:r>
            <a:r>
              <a:rPr lang="en-US" dirty="0" smtClean="0"/>
              <a:t/>
            </a:r>
            <a:br>
              <a:rPr lang="en-US" dirty="0" smtClean="0"/>
            </a:br>
            <a:endParaRPr lang="en-US" dirty="0"/>
          </a:p>
        </p:txBody>
      </p:sp>
      <p:sp>
        <p:nvSpPr>
          <p:cNvPr id="7" name="Text Placeholder 6"/>
          <p:cNvSpPr>
            <a:spLocks noGrp="1"/>
          </p:cNvSpPr>
          <p:nvPr>
            <p:ph type="subTitle" idx="1"/>
          </p:nvPr>
        </p:nvSpPr>
        <p:spPr>
          <a:xfrm>
            <a:off x="571500" y="3842653"/>
            <a:ext cx="8001000" cy="2098875"/>
          </a:xfrm>
        </p:spPr>
        <p:txBody>
          <a:bodyPr>
            <a:normAutofit/>
          </a:bodyPr>
          <a:lstStyle/>
          <a:p>
            <a:r>
              <a:rPr lang="en-US" sz="2800" b="1" dirty="0" smtClean="0"/>
              <a:t>Andrea D. Gelzer, M.D., M.S., F.A.C.P.</a:t>
            </a:r>
          </a:p>
          <a:p>
            <a:r>
              <a:rPr lang="en-US" sz="2400" dirty="0" smtClean="0"/>
              <a:t>Senior Vice President, Corporate Chief Medical Officer</a:t>
            </a:r>
          </a:p>
          <a:p>
            <a:r>
              <a:rPr lang="en-US" sz="2400" dirty="0" smtClean="0"/>
              <a:t>AmeriHealth Caritas Family of Companies</a:t>
            </a:r>
          </a:p>
          <a:p>
            <a:r>
              <a:rPr lang="en-US" sz="2400" dirty="0" smtClean="0"/>
              <a:t>AGelzer@amerihealthcaritas.com</a:t>
            </a:r>
            <a:endParaRPr lang="en-US" sz="2400" dirty="0"/>
          </a:p>
        </p:txBody>
      </p:sp>
      <p:pic>
        <p:nvPicPr>
          <p:cNvPr id="4" name="Picture 3"/>
          <p:cNvPicPr>
            <a:picLocks noChangeAspect="1"/>
          </p:cNvPicPr>
          <p:nvPr/>
        </p:nvPicPr>
        <p:blipFill>
          <a:blip r:embed="rId3"/>
          <a:stretch>
            <a:fillRect/>
          </a:stretch>
        </p:blipFill>
        <p:spPr>
          <a:xfrm>
            <a:off x="8004759" y="5839928"/>
            <a:ext cx="860860" cy="628249"/>
          </a:xfrm>
          <a:prstGeom prst="rect">
            <a:avLst/>
          </a:prstGeom>
        </p:spPr>
      </p:pic>
    </p:spTree>
    <p:extLst>
      <p:ext uri="{BB962C8B-B14F-4D97-AF65-F5344CB8AC3E}">
        <p14:creationId xmlns:p14="http://schemas.microsoft.com/office/powerpoint/2010/main" val="3922522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
            <a:ext cx="8229600" cy="1143000"/>
          </a:xfrm>
        </p:spPr>
        <p:txBody>
          <a:bodyPr/>
          <a:lstStyle/>
          <a:p>
            <a:r>
              <a:rPr lang="en-US" sz="4000" b="1" dirty="0" smtClean="0">
                <a:solidFill>
                  <a:srgbClr val="0070C0"/>
                </a:solidFill>
              </a:rPr>
              <a:t>Who </a:t>
            </a:r>
            <a:r>
              <a:rPr lang="en-US" sz="4000" b="1" dirty="0">
                <a:solidFill>
                  <a:srgbClr val="0070C0"/>
                </a:solidFill>
              </a:rPr>
              <a:t>We Are</a:t>
            </a:r>
            <a:endParaRPr lang="en-US" sz="4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907" y="1143555"/>
            <a:ext cx="7007192" cy="5080054"/>
          </a:xfrm>
          <a:prstGeom prst="rect">
            <a:avLst/>
          </a:prstGeom>
        </p:spPr>
      </p:pic>
      <p:pic>
        <p:nvPicPr>
          <p:cNvPr id="6" name="Picture 5"/>
          <p:cNvPicPr>
            <a:picLocks noChangeAspect="1"/>
          </p:cNvPicPr>
          <p:nvPr/>
        </p:nvPicPr>
        <p:blipFill>
          <a:blip r:embed="rId4"/>
          <a:stretch>
            <a:fillRect/>
          </a:stretch>
        </p:blipFill>
        <p:spPr>
          <a:xfrm>
            <a:off x="8004759" y="5839928"/>
            <a:ext cx="860860" cy="628249"/>
          </a:xfrm>
          <a:prstGeom prst="rect">
            <a:avLst/>
          </a:prstGeom>
        </p:spPr>
      </p:pic>
    </p:spTree>
    <p:extLst>
      <p:ext uri="{BB962C8B-B14F-4D97-AF65-F5344CB8AC3E}">
        <p14:creationId xmlns:p14="http://schemas.microsoft.com/office/powerpoint/2010/main" val="2683388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4"/>
            <a:ext cx="8229600" cy="1143000"/>
          </a:xfrm>
        </p:spPr>
        <p:txBody>
          <a:bodyPr/>
          <a:lstStyle/>
          <a:p>
            <a:r>
              <a:rPr lang="en-US" sz="4000" b="1" dirty="0" smtClean="0">
                <a:solidFill>
                  <a:srgbClr val="0070C0"/>
                </a:solidFill>
              </a:rPr>
              <a:t>The Problem Before Us</a:t>
            </a:r>
            <a:endParaRPr lang="en-US" sz="4000" b="1" dirty="0">
              <a:solidFill>
                <a:srgbClr val="0070C0"/>
              </a:solidFill>
            </a:endParaRPr>
          </a:p>
        </p:txBody>
      </p:sp>
      <p:sp>
        <p:nvSpPr>
          <p:cNvPr id="3" name="Content Placeholder 2"/>
          <p:cNvSpPr>
            <a:spLocks noGrp="1"/>
          </p:cNvSpPr>
          <p:nvPr>
            <p:ph idx="1"/>
          </p:nvPr>
        </p:nvSpPr>
        <p:spPr>
          <a:xfrm>
            <a:off x="215900" y="1065746"/>
            <a:ext cx="8712200" cy="4911542"/>
          </a:xfrm>
        </p:spPr>
        <p:txBody>
          <a:bodyPr>
            <a:normAutofit lnSpcReduction="10000"/>
          </a:bodyPr>
          <a:lstStyle/>
          <a:p>
            <a:pPr marL="342900" lvl="1" indent="-342900" defTabSz="457200" eaLnBrk="1" fontAlgn="auto" hangingPunct="1">
              <a:lnSpc>
                <a:spcPct val="110000"/>
              </a:lnSpc>
              <a:spcAft>
                <a:spcPts val="0"/>
              </a:spcAft>
              <a:buFont typeface="Arial" panose="020B0604020202020204" pitchFamily="34" charset="0"/>
              <a:buChar char="•"/>
            </a:pPr>
            <a:r>
              <a:rPr lang="en-US" sz="2000" dirty="0">
                <a:solidFill>
                  <a:srgbClr val="2C2C2C"/>
                </a:solidFill>
                <a:cs typeface="Helvetica"/>
              </a:rPr>
              <a:t>Our members live in some of the worst cities for asthma in the United States</a:t>
            </a:r>
            <a:r>
              <a:rPr lang="en-US" sz="2000" baseline="30000" dirty="0">
                <a:solidFill>
                  <a:srgbClr val="2C2C2C"/>
                </a:solidFill>
                <a:cs typeface="Helvetica"/>
              </a:rPr>
              <a:t>1</a:t>
            </a:r>
            <a:r>
              <a:rPr lang="en-US" sz="2000" dirty="0">
                <a:solidFill>
                  <a:srgbClr val="2C2C2C"/>
                </a:solidFill>
                <a:cs typeface="Helvetica"/>
              </a:rPr>
              <a:t>: </a:t>
            </a:r>
          </a:p>
          <a:p>
            <a:pPr marL="742950" lvl="2" indent="-342900" defTabSz="457200" eaLnBrk="1" fontAlgn="auto" hangingPunct="1">
              <a:lnSpc>
                <a:spcPct val="110000"/>
              </a:lnSpc>
              <a:spcAft>
                <a:spcPts val="0"/>
              </a:spcAft>
              <a:buFont typeface="Courier New" pitchFamily="49" charset="0"/>
              <a:buChar char="o"/>
            </a:pPr>
            <a:r>
              <a:rPr lang="en-US" sz="1900" dirty="0">
                <a:solidFill>
                  <a:srgbClr val="2C2C2C"/>
                </a:solidFill>
                <a:cs typeface="Helvetica"/>
              </a:rPr>
              <a:t>Philadelphia, PA (#3)</a:t>
            </a:r>
          </a:p>
          <a:p>
            <a:pPr marL="742950" lvl="2" indent="-342900" defTabSz="457200" eaLnBrk="1" fontAlgn="auto" hangingPunct="1">
              <a:lnSpc>
                <a:spcPct val="110000"/>
              </a:lnSpc>
              <a:spcAft>
                <a:spcPts val="0"/>
              </a:spcAft>
              <a:buFont typeface="Courier New" pitchFamily="49" charset="0"/>
              <a:buChar char="o"/>
            </a:pPr>
            <a:r>
              <a:rPr lang="en-US" sz="1900" dirty="0">
                <a:solidFill>
                  <a:srgbClr val="2C2C2C"/>
                </a:solidFill>
                <a:cs typeface="Helvetica"/>
              </a:rPr>
              <a:t>Detroit, MI (#4)</a:t>
            </a:r>
          </a:p>
          <a:p>
            <a:pPr marL="742950" lvl="2" indent="-342900" defTabSz="457200" eaLnBrk="1" fontAlgn="auto" hangingPunct="1">
              <a:lnSpc>
                <a:spcPct val="110000"/>
              </a:lnSpc>
              <a:spcAft>
                <a:spcPts val="0"/>
              </a:spcAft>
              <a:buFont typeface="Courier New" pitchFamily="49" charset="0"/>
              <a:buChar char="o"/>
            </a:pPr>
            <a:r>
              <a:rPr lang="en-US" sz="1900" dirty="0">
                <a:solidFill>
                  <a:srgbClr val="2C2C2C"/>
                </a:solidFill>
                <a:cs typeface="Helvetica"/>
              </a:rPr>
              <a:t>New Orleans, LA (#9)</a:t>
            </a:r>
          </a:p>
          <a:p>
            <a:pPr marL="342900" lvl="1" indent="-342900" defTabSz="457200" eaLnBrk="1" fontAlgn="auto" hangingPunct="1">
              <a:lnSpc>
                <a:spcPct val="110000"/>
              </a:lnSpc>
              <a:spcAft>
                <a:spcPts val="0"/>
              </a:spcAft>
              <a:buFont typeface="Arial" panose="020B0604020202020204" pitchFamily="34" charset="0"/>
              <a:buChar char="•"/>
            </a:pPr>
            <a:endParaRPr lang="en-US" sz="2000" dirty="0">
              <a:solidFill>
                <a:srgbClr val="2C2C2C"/>
              </a:solidFill>
              <a:cs typeface="Helvetica"/>
            </a:endParaRPr>
          </a:p>
          <a:p>
            <a:pPr marL="342900" lvl="1" indent="-342900" defTabSz="457200" eaLnBrk="1" fontAlgn="auto" hangingPunct="1">
              <a:lnSpc>
                <a:spcPct val="110000"/>
              </a:lnSpc>
              <a:spcAft>
                <a:spcPts val="0"/>
              </a:spcAft>
              <a:buFont typeface="Arial" panose="020B0604020202020204" pitchFamily="34" charset="0"/>
              <a:buChar char="•"/>
            </a:pPr>
            <a:r>
              <a:rPr lang="en-US" sz="2000" dirty="0">
                <a:solidFill>
                  <a:srgbClr val="2C2C2C"/>
                </a:solidFill>
                <a:cs typeface="Helvetica"/>
              </a:rPr>
              <a:t>In inner city Philadelphia, one out of four children has diagnosed asthma and/or was admitted to the hospital for wheezing.</a:t>
            </a:r>
            <a:r>
              <a:rPr lang="en-US" sz="2000" baseline="30000" dirty="0">
                <a:solidFill>
                  <a:srgbClr val="2C2C2C"/>
                </a:solidFill>
                <a:cs typeface="Helvetica"/>
              </a:rPr>
              <a:t>2</a:t>
            </a:r>
            <a:r>
              <a:rPr lang="en-US" sz="2000" dirty="0">
                <a:solidFill>
                  <a:srgbClr val="2C2C2C"/>
                </a:solidFill>
                <a:cs typeface="Helvetica"/>
              </a:rPr>
              <a:t> </a:t>
            </a:r>
          </a:p>
          <a:p>
            <a:pPr marL="342900" lvl="1" indent="-342900" defTabSz="457200" eaLnBrk="1" fontAlgn="auto" hangingPunct="1">
              <a:lnSpc>
                <a:spcPct val="110000"/>
              </a:lnSpc>
              <a:spcAft>
                <a:spcPts val="0"/>
              </a:spcAft>
              <a:buFont typeface="Arial" panose="020B0604020202020204" pitchFamily="34" charset="0"/>
              <a:buChar char="•"/>
            </a:pPr>
            <a:endParaRPr lang="en-US" sz="2000" dirty="0">
              <a:solidFill>
                <a:srgbClr val="2C2C2C"/>
              </a:solidFill>
              <a:cs typeface="Helvetica"/>
            </a:endParaRPr>
          </a:p>
          <a:p>
            <a:pPr marL="342900" lvl="1" indent="-342900" defTabSz="457200" eaLnBrk="1" fontAlgn="auto" hangingPunct="1">
              <a:lnSpc>
                <a:spcPct val="110000"/>
              </a:lnSpc>
              <a:spcAft>
                <a:spcPts val="0"/>
              </a:spcAft>
              <a:buFont typeface="Arial" panose="020B0604020202020204" pitchFamily="34" charset="0"/>
              <a:buChar char="•"/>
            </a:pPr>
            <a:r>
              <a:rPr lang="en-US" sz="2000" dirty="0">
                <a:solidFill>
                  <a:srgbClr val="2C2C2C"/>
                </a:solidFill>
                <a:cs typeface="Helvetica"/>
              </a:rPr>
              <a:t>Inner city homes nationwide have unsafe levels of cockroach or dust mite allergens, increasing the risk of developing a positive allergic response by 40 to 50 percent.</a:t>
            </a:r>
            <a:r>
              <a:rPr lang="en-US" sz="2000" baseline="30000" dirty="0">
                <a:solidFill>
                  <a:srgbClr val="2C2C2C"/>
                </a:solidFill>
                <a:cs typeface="Helvetica"/>
              </a:rPr>
              <a:t>3</a:t>
            </a:r>
            <a:r>
              <a:rPr lang="en-US" sz="2000" dirty="0">
                <a:solidFill>
                  <a:srgbClr val="2C2C2C"/>
                </a:solidFill>
                <a:cs typeface="Helvetica"/>
              </a:rPr>
              <a:t> </a:t>
            </a:r>
          </a:p>
          <a:p>
            <a:pPr marL="342900" lvl="1" indent="-342900" defTabSz="457200" eaLnBrk="1" fontAlgn="auto" hangingPunct="1">
              <a:lnSpc>
                <a:spcPct val="110000"/>
              </a:lnSpc>
              <a:spcAft>
                <a:spcPts val="0"/>
              </a:spcAft>
              <a:buFont typeface="Arial" panose="020B0604020202020204" pitchFamily="34" charset="0"/>
              <a:buChar char="•"/>
            </a:pPr>
            <a:endParaRPr lang="en-US" sz="2000" dirty="0">
              <a:solidFill>
                <a:srgbClr val="2C2C2C"/>
              </a:solidFill>
              <a:cs typeface="Helvetica"/>
            </a:endParaRPr>
          </a:p>
          <a:p>
            <a:pPr marL="342900" lvl="1" indent="-342900" defTabSz="457200" eaLnBrk="1" fontAlgn="auto" hangingPunct="1">
              <a:lnSpc>
                <a:spcPct val="110000"/>
              </a:lnSpc>
              <a:spcAft>
                <a:spcPts val="0"/>
              </a:spcAft>
              <a:buFont typeface="Arial" panose="020B0604020202020204" pitchFamily="34" charset="0"/>
              <a:buChar char="•"/>
            </a:pPr>
            <a:r>
              <a:rPr lang="en-US" sz="2000" dirty="0">
                <a:solidFill>
                  <a:srgbClr val="2C2C2C"/>
                </a:solidFill>
                <a:cs typeface="Helvetica"/>
              </a:rPr>
              <a:t>For our members, asthma is among the top conditions treated by providers and for non-urgent emergency department visits.</a:t>
            </a:r>
            <a:r>
              <a:rPr lang="en-US" sz="2000" baseline="30000" dirty="0">
                <a:solidFill>
                  <a:srgbClr val="2C2C2C"/>
                </a:solidFill>
                <a:cs typeface="Helvetica"/>
              </a:rPr>
              <a:t>4</a:t>
            </a:r>
            <a:r>
              <a:rPr lang="en-US" sz="2000" dirty="0">
                <a:solidFill>
                  <a:srgbClr val="2C2C2C"/>
                </a:solidFill>
                <a:cs typeface="Helvetica"/>
              </a:rPr>
              <a:t> </a:t>
            </a:r>
          </a:p>
        </p:txBody>
      </p:sp>
      <p:sp>
        <p:nvSpPr>
          <p:cNvPr id="6" name="TextBox 5"/>
          <p:cNvSpPr txBox="1"/>
          <p:nvPr/>
        </p:nvSpPr>
        <p:spPr>
          <a:xfrm>
            <a:off x="215900" y="6038066"/>
            <a:ext cx="6541035" cy="369332"/>
          </a:xfrm>
          <a:prstGeom prst="rect">
            <a:avLst/>
          </a:prstGeom>
          <a:noFill/>
        </p:spPr>
        <p:txBody>
          <a:bodyPr wrap="square" rtlCol="0">
            <a:spAutoFit/>
          </a:bodyPr>
          <a:lstStyle/>
          <a:p>
            <a:r>
              <a:rPr lang="en-US" sz="900" dirty="0" smtClean="0"/>
              <a:t>1. </a:t>
            </a:r>
            <a:r>
              <a:rPr lang="en-US" sz="900" dirty="0"/>
              <a:t>Asthma and Allergy Foundation of </a:t>
            </a:r>
            <a:r>
              <a:rPr lang="en-US" sz="900" dirty="0" smtClean="0"/>
              <a:t>America</a:t>
            </a:r>
            <a:r>
              <a:rPr lang="en-US" sz="900" dirty="0"/>
              <a:t>,</a:t>
            </a:r>
            <a:r>
              <a:rPr lang="en-US" sz="900" dirty="0" smtClean="0"/>
              <a:t> 2015;  2. Bauer. </a:t>
            </a:r>
            <a:r>
              <a:rPr lang="en-US" sz="900" i="1" dirty="0"/>
              <a:t>The Philadelphia Inquirer</a:t>
            </a:r>
            <a:r>
              <a:rPr lang="en-US" sz="900" dirty="0"/>
              <a:t>, April 18, </a:t>
            </a:r>
            <a:r>
              <a:rPr lang="en-US" sz="900" dirty="0" smtClean="0"/>
              <a:t>2015; 3. Rosenstrich. </a:t>
            </a:r>
            <a:r>
              <a:rPr lang="nb-NO" sz="900" i="1" dirty="0"/>
              <a:t>N Eng J Med</a:t>
            </a:r>
            <a:r>
              <a:rPr lang="nb-NO" sz="900" dirty="0"/>
              <a:t>, </a:t>
            </a:r>
            <a:r>
              <a:rPr lang="nb-NO" sz="900" dirty="0" smtClean="0"/>
              <a:t>1997; AmeriHealth Caritas claim data, 2014-2015.</a:t>
            </a:r>
            <a:endParaRPr lang="en-US" sz="900" dirty="0"/>
          </a:p>
        </p:txBody>
      </p:sp>
      <p:pic>
        <p:nvPicPr>
          <p:cNvPr id="7" name="Picture 6"/>
          <p:cNvPicPr>
            <a:picLocks noChangeAspect="1"/>
          </p:cNvPicPr>
          <p:nvPr/>
        </p:nvPicPr>
        <p:blipFill>
          <a:blip r:embed="rId3"/>
          <a:stretch>
            <a:fillRect/>
          </a:stretch>
        </p:blipFill>
        <p:spPr>
          <a:xfrm>
            <a:off x="8004759" y="5839928"/>
            <a:ext cx="860860" cy="628249"/>
          </a:xfrm>
          <a:prstGeom prst="rect">
            <a:avLst/>
          </a:prstGeom>
        </p:spPr>
      </p:pic>
    </p:spTree>
    <p:extLst>
      <p:ext uri="{BB962C8B-B14F-4D97-AF65-F5344CB8AC3E}">
        <p14:creationId xmlns:p14="http://schemas.microsoft.com/office/powerpoint/2010/main" val="2616345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49" y="-366"/>
            <a:ext cx="6973503" cy="1143000"/>
          </a:xfrm>
        </p:spPr>
        <p:txBody>
          <a:bodyPr/>
          <a:lstStyle/>
          <a:p>
            <a:r>
              <a:rPr lang="en-US" sz="4000" b="1" dirty="0">
                <a:solidFill>
                  <a:srgbClr val="0070C0"/>
                </a:solidFill>
              </a:rPr>
              <a:t>Healthy Hoops® </a:t>
            </a:r>
          </a:p>
        </p:txBody>
      </p:sp>
      <p:pic>
        <p:nvPicPr>
          <p:cNvPr id="1027" name="Picture 3" descr="O:\Public (Non-PHI)\ASTAATS\HH for Drew\HH Photos\081713--2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860" y="757639"/>
            <a:ext cx="2211408" cy="3317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O:\Public (Non-PHI)\ASTAATS\HH for Drew\HH Photos\081713--5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525" y="1111103"/>
            <a:ext cx="2214335" cy="33215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2128" y="1414454"/>
            <a:ext cx="4051496" cy="4431983"/>
          </a:xfrm>
          <a:prstGeom prst="rect">
            <a:avLst/>
          </a:prstGeom>
          <a:noFill/>
        </p:spPr>
        <p:txBody>
          <a:bodyPr wrap="square" rtlCol="0">
            <a:spAutoFit/>
          </a:bodyPr>
          <a:lstStyle/>
          <a:p>
            <a:endParaRPr lang="en-US" dirty="0" smtClean="0"/>
          </a:p>
          <a:p>
            <a:pPr marL="285750" indent="-285750">
              <a:buFont typeface="Arial" pitchFamily="34" charset="0"/>
              <a:buChar char="•"/>
            </a:pPr>
            <a:r>
              <a:rPr lang="en-US" dirty="0" smtClean="0"/>
              <a:t>Program established in 2003 </a:t>
            </a:r>
          </a:p>
          <a:p>
            <a:pPr marL="285750" indent="-285750">
              <a:buFont typeface="Arial" pitchFamily="34" charset="0"/>
              <a:buChar char="•"/>
            </a:pPr>
            <a:endParaRPr lang="en-US" dirty="0" smtClean="0"/>
          </a:p>
          <a:p>
            <a:pPr marL="285750" indent="-285750">
              <a:buFont typeface="Arial" pitchFamily="34" charset="0"/>
              <a:buChar char="•"/>
            </a:pPr>
            <a:r>
              <a:rPr lang="en-US" dirty="0" smtClean="0"/>
              <a:t>Member </a:t>
            </a:r>
            <a:r>
              <a:rPr lang="en-US" dirty="0"/>
              <a:t>and family-based </a:t>
            </a:r>
            <a:r>
              <a:rPr lang="en-US" dirty="0" smtClean="0"/>
              <a:t>asthma program</a:t>
            </a:r>
            <a:br>
              <a:rPr lang="en-US" dirty="0" smtClean="0"/>
            </a:br>
            <a:endParaRPr lang="en-US" dirty="0" smtClean="0"/>
          </a:p>
          <a:p>
            <a:pPr marL="285750" indent="-285750">
              <a:buFont typeface="Arial" pitchFamily="34" charset="0"/>
              <a:buChar char="•"/>
            </a:pPr>
            <a:r>
              <a:rPr lang="en-US" dirty="0" smtClean="0"/>
              <a:t>Wellness and asthma screenings:</a:t>
            </a:r>
          </a:p>
          <a:p>
            <a:pPr marL="571500" lvl="1" indent="-285750">
              <a:buSzPct val="85000"/>
              <a:buFont typeface="Arial" panose="020B0604020202020204" pitchFamily="34" charset="0"/>
              <a:buChar char="○"/>
            </a:pPr>
            <a:r>
              <a:rPr lang="en-US" sz="1600" dirty="0" smtClean="0"/>
              <a:t>Blood pressure</a:t>
            </a:r>
          </a:p>
          <a:p>
            <a:pPr marL="571500" lvl="1" indent="-285750">
              <a:buSzPct val="85000"/>
              <a:buFont typeface="Arial" panose="020B0604020202020204" pitchFamily="34" charset="0"/>
              <a:buChar char="○"/>
            </a:pPr>
            <a:r>
              <a:rPr lang="en-US" sz="1600" dirty="0" smtClean="0"/>
              <a:t>Height, weight, BMI</a:t>
            </a:r>
          </a:p>
          <a:p>
            <a:pPr marL="571500" lvl="1" indent="-285750">
              <a:buSzPct val="85000"/>
              <a:buFont typeface="Arial" panose="020B0604020202020204" pitchFamily="34" charset="0"/>
              <a:buChar char="○"/>
            </a:pPr>
            <a:r>
              <a:rPr lang="en-US" sz="1600" dirty="0" smtClean="0"/>
              <a:t>Spirometry</a:t>
            </a:r>
            <a:r>
              <a:rPr lang="en-US" dirty="0" smtClean="0"/>
              <a:t/>
            </a:r>
            <a:br>
              <a:rPr lang="en-US" dirty="0" smtClean="0"/>
            </a:br>
            <a:endParaRPr lang="en-US" dirty="0" smtClean="0"/>
          </a:p>
          <a:p>
            <a:pPr marL="285750" indent="-285750">
              <a:buFont typeface="Arial" pitchFamily="34" charset="0"/>
              <a:buChar char="•"/>
            </a:pPr>
            <a:r>
              <a:rPr lang="en-US" dirty="0" smtClean="0"/>
              <a:t>Asthma action plan consultation </a:t>
            </a:r>
            <a:br>
              <a:rPr lang="en-US" dirty="0" smtClean="0"/>
            </a:br>
            <a:endParaRPr lang="en-US" dirty="0" smtClean="0"/>
          </a:p>
          <a:p>
            <a:pPr marL="285750" indent="-285750">
              <a:buFont typeface="Arial" pitchFamily="34" charset="0"/>
              <a:buChar char="•"/>
            </a:pPr>
            <a:r>
              <a:rPr lang="en-US" dirty="0" smtClean="0"/>
              <a:t>Asthma medication demonstration and education </a:t>
            </a:r>
          </a:p>
          <a:p>
            <a:pPr marL="285750" indent="-285750">
              <a:buFont typeface="Arial" pitchFamily="34" charset="0"/>
              <a:buChar char="•"/>
            </a:pPr>
            <a:endParaRPr lang="en-US" b="1" dirty="0"/>
          </a:p>
        </p:txBody>
      </p:sp>
      <p:pic>
        <p:nvPicPr>
          <p:cNvPr id="1030" name="Picture 6" descr="O:\Public (Non-PHI)\ASTAATS\HH for Drew\HH Photos\081713--5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4205" y="4044686"/>
            <a:ext cx="3512595" cy="234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320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stretch>
            <a:fillRect/>
          </a:stretch>
        </p:blipFill>
        <p:spPr>
          <a:xfrm>
            <a:off x="8004759" y="5839928"/>
            <a:ext cx="860860" cy="628249"/>
          </a:xfrm>
          <a:prstGeom prst="rect">
            <a:avLst/>
          </a:prstGeom>
        </p:spPr>
      </p:pic>
      <p:sp>
        <p:nvSpPr>
          <p:cNvPr id="37" name="Title 1"/>
          <p:cNvSpPr txBox="1">
            <a:spLocks/>
          </p:cNvSpPr>
          <p:nvPr/>
        </p:nvSpPr>
        <p:spPr bwMode="auto">
          <a:xfrm>
            <a:off x="408954" y="7467"/>
            <a:ext cx="832609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b="1" dirty="0" smtClean="0">
                <a:solidFill>
                  <a:srgbClr val="0070C0"/>
                </a:solidFill>
              </a:rPr>
              <a:t>AmeriHealth Caritas’ Comprehensive</a:t>
            </a:r>
            <a:r>
              <a:rPr lang="en-US" sz="2800" b="1" dirty="0">
                <a:solidFill>
                  <a:srgbClr val="0070C0"/>
                </a:solidFill>
              </a:rPr>
              <a:t> </a:t>
            </a:r>
            <a:r>
              <a:rPr lang="en-US" sz="2800" b="1" dirty="0" smtClean="0">
                <a:solidFill>
                  <a:srgbClr val="0070C0"/>
                </a:solidFill>
              </a:rPr>
              <a:t/>
            </a:r>
            <a:br>
              <a:rPr lang="en-US" sz="2800" b="1" dirty="0" smtClean="0">
                <a:solidFill>
                  <a:srgbClr val="0070C0"/>
                </a:solidFill>
              </a:rPr>
            </a:br>
            <a:r>
              <a:rPr lang="en-US" sz="2800" b="1" dirty="0" smtClean="0">
                <a:solidFill>
                  <a:srgbClr val="0070C0"/>
                </a:solidFill>
              </a:rPr>
              <a:t>Asthma Management Program</a:t>
            </a:r>
            <a:endParaRPr lang="en-US" sz="2800" b="1" i="1" dirty="0">
              <a:solidFill>
                <a:srgbClr val="0070C0"/>
              </a:solidFill>
            </a:endParaRPr>
          </a:p>
        </p:txBody>
      </p:sp>
      <p:pic>
        <p:nvPicPr>
          <p:cNvPr id="10" name="Picture 9"/>
          <p:cNvPicPr>
            <a:picLocks noChangeAspect="1"/>
          </p:cNvPicPr>
          <p:nvPr/>
        </p:nvPicPr>
        <p:blipFill>
          <a:blip r:embed="rId4"/>
          <a:stretch>
            <a:fillRect/>
          </a:stretch>
        </p:blipFill>
        <p:spPr>
          <a:xfrm>
            <a:off x="255658" y="1012526"/>
            <a:ext cx="8632684" cy="5218628"/>
          </a:xfrm>
          <a:prstGeom prst="rect">
            <a:avLst/>
          </a:prstGeom>
        </p:spPr>
      </p:pic>
    </p:spTree>
    <p:extLst>
      <p:ext uri="{BB962C8B-B14F-4D97-AF65-F5344CB8AC3E}">
        <p14:creationId xmlns:p14="http://schemas.microsoft.com/office/powerpoint/2010/main" val="1039942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08954" y="7467"/>
            <a:ext cx="8326092" cy="914400"/>
          </a:xfrm>
        </p:spPr>
        <p:txBody>
          <a:bodyPr>
            <a:noAutofit/>
          </a:bodyPr>
          <a:lstStyle/>
          <a:p>
            <a:r>
              <a:rPr lang="en-US" sz="2800" b="1" dirty="0" smtClean="0">
                <a:solidFill>
                  <a:srgbClr val="0070C0"/>
                </a:solidFill>
              </a:rPr>
              <a:t>Coordinating a Patient-Centered </a:t>
            </a:r>
            <a:br>
              <a:rPr lang="en-US" sz="2800" b="1" dirty="0" smtClean="0">
                <a:solidFill>
                  <a:srgbClr val="0070C0"/>
                </a:solidFill>
              </a:rPr>
            </a:br>
            <a:r>
              <a:rPr lang="en-US" sz="2800" b="1" dirty="0" smtClean="0">
                <a:solidFill>
                  <a:srgbClr val="0070C0"/>
                </a:solidFill>
              </a:rPr>
              <a:t>Medical and Social Neighborhood</a:t>
            </a:r>
            <a:endParaRPr lang="en-US" sz="2800" b="1" i="1" dirty="0">
              <a:solidFill>
                <a:srgbClr val="0070C0"/>
              </a:solidFill>
            </a:endParaRPr>
          </a:p>
        </p:txBody>
      </p:sp>
      <p:sp>
        <p:nvSpPr>
          <p:cNvPr id="6" name="TextBox 5"/>
          <p:cNvSpPr txBox="1"/>
          <p:nvPr/>
        </p:nvSpPr>
        <p:spPr>
          <a:xfrm>
            <a:off x="223361" y="5286700"/>
            <a:ext cx="2512226" cy="923330"/>
          </a:xfrm>
          <a:prstGeom prst="rect">
            <a:avLst/>
          </a:prstGeom>
          <a:noFill/>
        </p:spPr>
        <p:txBody>
          <a:bodyPr wrap="none" rtlCol="0">
            <a:spAutoFit/>
          </a:bodyPr>
          <a:lstStyle/>
          <a:p>
            <a:pPr marL="285750" indent="-285750">
              <a:buFont typeface="Arial" panose="020B0604020202020204" pitchFamily="34" charset="0"/>
              <a:buChar char="•"/>
            </a:pPr>
            <a:r>
              <a:rPr lang="en-US" i="1" dirty="0"/>
              <a:t>Barrier Assessment </a:t>
            </a:r>
            <a:endParaRPr lang="en-US" i="1" dirty="0" smtClean="0"/>
          </a:p>
          <a:p>
            <a:pPr marL="285750" indent="-285750">
              <a:buFont typeface="Arial" panose="020B0604020202020204" pitchFamily="34" charset="0"/>
              <a:buChar char="•"/>
            </a:pPr>
            <a:r>
              <a:rPr lang="en-US" i="1" dirty="0" smtClean="0"/>
              <a:t>Navigational </a:t>
            </a:r>
            <a:r>
              <a:rPr lang="en-US" i="1" dirty="0"/>
              <a:t>Support </a:t>
            </a:r>
            <a:endParaRPr lang="en-US" i="1" dirty="0" smtClean="0"/>
          </a:p>
          <a:p>
            <a:pPr marL="285750" indent="-285750">
              <a:buFont typeface="Arial" panose="020B0604020202020204" pitchFamily="34" charset="0"/>
              <a:buChar char="•"/>
            </a:pPr>
            <a:r>
              <a:rPr lang="en-US" i="1" dirty="0" smtClean="0"/>
              <a:t>Common </a:t>
            </a:r>
            <a:r>
              <a:rPr lang="en-US" i="1" dirty="0"/>
              <a:t>Plan of Care</a:t>
            </a:r>
            <a:endParaRPr lang="en-US" dirty="0"/>
          </a:p>
        </p:txBody>
      </p:sp>
      <p:pic>
        <p:nvPicPr>
          <p:cNvPr id="51" name="Picture 50"/>
          <p:cNvPicPr>
            <a:picLocks noChangeAspect="1"/>
          </p:cNvPicPr>
          <p:nvPr/>
        </p:nvPicPr>
        <p:blipFill>
          <a:blip r:embed="rId3"/>
          <a:stretch>
            <a:fillRect/>
          </a:stretch>
        </p:blipFill>
        <p:spPr>
          <a:xfrm>
            <a:off x="8004759" y="5839928"/>
            <a:ext cx="860860" cy="628249"/>
          </a:xfrm>
          <a:prstGeom prst="rect">
            <a:avLst/>
          </a:prstGeom>
        </p:spPr>
      </p:pic>
      <p:pic>
        <p:nvPicPr>
          <p:cNvPr id="3" name="Picture 2"/>
          <p:cNvPicPr>
            <a:picLocks noChangeAspect="1"/>
          </p:cNvPicPr>
          <p:nvPr/>
        </p:nvPicPr>
        <p:blipFill>
          <a:blip r:embed="rId4"/>
          <a:stretch>
            <a:fillRect/>
          </a:stretch>
        </p:blipFill>
        <p:spPr>
          <a:xfrm>
            <a:off x="1390696" y="921867"/>
            <a:ext cx="7344350" cy="5288163"/>
          </a:xfrm>
          <a:prstGeom prst="rect">
            <a:avLst/>
          </a:prstGeom>
        </p:spPr>
      </p:pic>
    </p:spTree>
    <p:extLst>
      <p:ext uri="{BB962C8B-B14F-4D97-AF65-F5344CB8AC3E}">
        <p14:creationId xmlns:p14="http://schemas.microsoft.com/office/powerpoint/2010/main" val="2503519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1777"/>
          </a:xfrm>
        </p:spPr>
        <p:txBody>
          <a:bodyPr/>
          <a:lstStyle/>
          <a:p>
            <a:r>
              <a:rPr lang="en-US" sz="2800" b="1" dirty="0" smtClean="0">
                <a:solidFill>
                  <a:srgbClr val="0070C0"/>
                </a:solidFill>
              </a:rPr>
              <a:t>Community Health Worker Approach</a:t>
            </a:r>
            <a:endParaRPr lang="en-US" sz="2800" b="1" dirty="0">
              <a:solidFill>
                <a:srgbClr val="0070C0"/>
              </a:solidFill>
            </a:endParaRPr>
          </a:p>
        </p:txBody>
      </p:sp>
      <p:sp>
        <p:nvSpPr>
          <p:cNvPr id="6" name="TextBox 5"/>
          <p:cNvSpPr txBox="1"/>
          <p:nvPr/>
        </p:nvSpPr>
        <p:spPr>
          <a:xfrm>
            <a:off x="378372" y="1369872"/>
            <a:ext cx="4840014" cy="4939814"/>
          </a:xfrm>
          <a:prstGeom prst="rect">
            <a:avLst/>
          </a:prstGeom>
          <a:noFill/>
        </p:spPr>
        <p:txBody>
          <a:bodyPr wrap="square" rtlCol="0">
            <a:spAutoFit/>
          </a:bodyPr>
          <a:lstStyle/>
          <a:p>
            <a:pPr marL="285750" indent="-285750">
              <a:buFont typeface="Arial" pitchFamily="34" charset="0"/>
              <a:buChar char="•"/>
            </a:pPr>
            <a:r>
              <a:rPr lang="en-US" sz="2100" dirty="0" smtClean="0"/>
              <a:t>Build trusting relationship with our members.</a:t>
            </a:r>
          </a:p>
          <a:p>
            <a:pPr marL="285750" indent="-285750">
              <a:buFont typeface="Arial" pitchFamily="34" charset="0"/>
              <a:buChar char="•"/>
            </a:pPr>
            <a:r>
              <a:rPr lang="en-US" sz="2100" dirty="0" smtClean="0"/>
              <a:t>Engage within the community and high-volume provider practices. </a:t>
            </a:r>
            <a:endParaRPr lang="en-US" sz="2100" dirty="0"/>
          </a:p>
          <a:p>
            <a:pPr marL="285750" indent="-285750">
              <a:buFont typeface="Arial" pitchFamily="34" charset="0"/>
              <a:buChar char="•"/>
            </a:pPr>
            <a:r>
              <a:rPr lang="en-US" sz="2100" dirty="0" smtClean="0"/>
              <a:t>Provide connections back to health plan and provider office. </a:t>
            </a:r>
          </a:p>
          <a:p>
            <a:pPr marL="285750" indent="-285750">
              <a:buFont typeface="Arial" pitchFamily="34" charset="0"/>
              <a:buChar char="•"/>
            </a:pPr>
            <a:r>
              <a:rPr lang="en-US" sz="2100" dirty="0" smtClean="0"/>
              <a:t>Perform in-home environmental assessment. </a:t>
            </a:r>
          </a:p>
          <a:p>
            <a:pPr marL="285750" indent="-285750">
              <a:buFont typeface="Arial" pitchFamily="34" charset="0"/>
              <a:buChar char="•"/>
            </a:pPr>
            <a:r>
              <a:rPr lang="en-US" sz="2100" dirty="0" smtClean="0"/>
              <a:t>Educate the member and family about asthma triggers and avoidance techniques. </a:t>
            </a:r>
          </a:p>
          <a:p>
            <a:pPr marL="285750" indent="-285750">
              <a:buFont typeface="Arial" pitchFamily="34" charset="0"/>
              <a:buChar char="•"/>
            </a:pPr>
            <a:r>
              <a:rPr lang="en-US" sz="2100" dirty="0" smtClean="0"/>
              <a:t>Connect the family to resources to make their environment more asthma-friendly, including an asthma home kit. </a:t>
            </a:r>
          </a:p>
        </p:txBody>
      </p:sp>
      <p:pic>
        <p:nvPicPr>
          <p:cNvPr id="7" name="Picture 6" descr="C:\Users\glefeve\AppData\Local\Microsoft\Windows\Temporary Internet Files\Content.Outlook\ANU38VY2\photo 1 (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9298" y="1169817"/>
            <a:ext cx="1668896" cy="2503629"/>
          </a:xfrm>
          <a:prstGeom prst="rect">
            <a:avLst/>
          </a:prstGeom>
          <a:noFill/>
          <a:ln w="3175">
            <a:solidFill>
              <a:schemeClr val="tx1"/>
            </a:solidFill>
          </a:ln>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5512" y="1169817"/>
            <a:ext cx="1837157" cy="2508379"/>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4"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4384" y="3739760"/>
            <a:ext cx="2796569" cy="21001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8004759" y="5839928"/>
            <a:ext cx="860860" cy="628249"/>
          </a:xfrm>
          <a:prstGeom prst="rect">
            <a:avLst/>
          </a:prstGeom>
        </p:spPr>
      </p:pic>
    </p:spTree>
    <p:extLst>
      <p:ext uri="{BB962C8B-B14F-4D97-AF65-F5344CB8AC3E}">
        <p14:creationId xmlns:p14="http://schemas.microsoft.com/office/powerpoint/2010/main" val="3356460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solidFill>
                  <a:srgbClr val="0070C0"/>
                </a:solidFill>
              </a:rPr>
              <a:t>B.E.S.T. asthma program—</a:t>
            </a:r>
            <a:br>
              <a:rPr lang="en-US" sz="2800" b="1" dirty="0" smtClean="0">
                <a:solidFill>
                  <a:srgbClr val="0070C0"/>
                </a:solidFill>
              </a:rPr>
            </a:br>
            <a:r>
              <a:rPr lang="en-US" sz="2800" b="1" dirty="0" smtClean="0">
                <a:solidFill>
                  <a:srgbClr val="0070C0"/>
                </a:solidFill>
              </a:rPr>
              <a:t>Breathe Easy. Start Today®</a:t>
            </a:r>
            <a:endParaRPr lang="en-US" sz="2800" b="1" dirty="0">
              <a:solidFill>
                <a:srgbClr val="0070C0"/>
              </a:solidFill>
            </a:endParaRPr>
          </a:p>
        </p:txBody>
      </p:sp>
      <p:pic>
        <p:nvPicPr>
          <p:cNvPr id="6" name="Picture 6" descr="165-SHARE-1422-123 BEST Asthma Program_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631" y="1026393"/>
            <a:ext cx="6102738" cy="482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30827" y="5863252"/>
            <a:ext cx="7543800" cy="615553"/>
          </a:xfrm>
          <a:prstGeom prst="rect">
            <a:avLst/>
          </a:prstGeom>
          <a:noFill/>
        </p:spPr>
        <p:txBody>
          <a:bodyPr wrap="square" rtlCol="0">
            <a:spAutoFit/>
          </a:bodyPr>
          <a:lstStyle/>
          <a:p>
            <a:r>
              <a:rPr lang="en-US" sz="1700" dirty="0" smtClean="0"/>
              <a:t>Automated </a:t>
            </a:r>
            <a:r>
              <a:rPr lang="en-US" sz="1700" dirty="0"/>
              <a:t>u</a:t>
            </a:r>
            <a:r>
              <a:rPr lang="en-US" sz="1700" dirty="0" smtClean="0"/>
              <a:t>nit </a:t>
            </a:r>
            <a:r>
              <a:rPr lang="en-US" sz="1700" dirty="0"/>
              <a:t>with </a:t>
            </a:r>
            <a:r>
              <a:rPr lang="en-US" sz="1700" dirty="0" smtClean="0"/>
              <a:t>medication stock cabinet, </a:t>
            </a:r>
            <a:r>
              <a:rPr lang="en-US" sz="1700" dirty="0"/>
              <a:t>with computer system and prescription label-maker highlighted</a:t>
            </a:r>
            <a:r>
              <a:rPr lang="en-US" sz="1700" dirty="0" smtClean="0"/>
              <a:t>.</a:t>
            </a:r>
            <a:endParaRPr lang="en-US" sz="1700" dirty="0"/>
          </a:p>
        </p:txBody>
      </p:sp>
      <p:pic>
        <p:nvPicPr>
          <p:cNvPr id="8" name="Picture 7"/>
          <p:cNvPicPr>
            <a:picLocks noChangeAspect="1"/>
          </p:cNvPicPr>
          <p:nvPr/>
        </p:nvPicPr>
        <p:blipFill>
          <a:blip r:embed="rId4"/>
          <a:stretch>
            <a:fillRect/>
          </a:stretch>
        </p:blipFill>
        <p:spPr>
          <a:xfrm>
            <a:off x="8004759" y="5839928"/>
            <a:ext cx="860860" cy="628249"/>
          </a:xfrm>
          <a:prstGeom prst="rect">
            <a:avLst/>
          </a:prstGeom>
        </p:spPr>
      </p:pic>
    </p:spTree>
    <p:extLst>
      <p:ext uri="{BB962C8B-B14F-4D97-AF65-F5344CB8AC3E}">
        <p14:creationId xmlns:p14="http://schemas.microsoft.com/office/powerpoint/2010/main" val="3769923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17689"/>
          </a:xfrm>
        </p:spPr>
        <p:txBody>
          <a:bodyPr/>
          <a:lstStyle/>
          <a:p>
            <a:r>
              <a:rPr lang="en-US" sz="2800" b="1" dirty="0" smtClean="0">
                <a:solidFill>
                  <a:srgbClr val="0070C0"/>
                </a:solidFill>
              </a:rPr>
              <a:t>Partnering with School-Based Clinics </a:t>
            </a:r>
            <a:endParaRPr lang="en-US" sz="2800" b="1" dirty="0">
              <a:solidFill>
                <a:srgbClr val="0070C0"/>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265" r="2107" b="7508"/>
          <a:stretch/>
        </p:blipFill>
        <p:spPr bwMode="auto">
          <a:xfrm>
            <a:off x="481787" y="1079501"/>
            <a:ext cx="8180426" cy="532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164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rgbClr val="0070C0"/>
                </a:solidFill>
              </a:rPr>
              <a:t>Lessons Learned </a:t>
            </a:r>
            <a:endParaRPr lang="en-US" sz="4000" b="1" dirty="0">
              <a:solidFill>
                <a:srgbClr val="0070C0"/>
              </a:solidFill>
            </a:endParaRPr>
          </a:p>
        </p:txBody>
      </p:sp>
      <p:sp>
        <p:nvSpPr>
          <p:cNvPr id="3" name="Content Placeholder 2"/>
          <p:cNvSpPr>
            <a:spLocks noGrp="1"/>
          </p:cNvSpPr>
          <p:nvPr>
            <p:ph idx="1"/>
          </p:nvPr>
        </p:nvSpPr>
        <p:spPr>
          <a:xfrm>
            <a:off x="457200" y="1600200"/>
            <a:ext cx="8229600" cy="4525963"/>
          </a:xfrm>
        </p:spPr>
        <p:txBody>
          <a:bodyPr>
            <a:normAutofit/>
          </a:bodyPr>
          <a:lstStyle/>
          <a:p>
            <a:pPr marL="285750" indent="-285750">
              <a:buFont typeface="Arial" panose="020B0604020202020204" pitchFamily="34" charset="0"/>
              <a:buChar char="•"/>
            </a:pPr>
            <a:r>
              <a:rPr lang="en-US" dirty="0" smtClean="0"/>
              <a:t>Move toward a population-based program.</a:t>
            </a:r>
          </a:p>
          <a:p>
            <a:pPr marL="285750" indent="-285750">
              <a:buFont typeface="Arial" panose="020B0604020202020204" pitchFamily="34" charset="0"/>
              <a:buChar char="•"/>
            </a:pPr>
            <a:r>
              <a:rPr lang="en-US" dirty="0" smtClean="0"/>
              <a:t>No </a:t>
            </a:r>
            <a:r>
              <a:rPr lang="en-US" dirty="0"/>
              <a:t>single program meets the needs of all </a:t>
            </a:r>
            <a:r>
              <a:rPr lang="en-US" dirty="0" smtClean="0"/>
              <a:t>members </a:t>
            </a:r>
            <a:r>
              <a:rPr lang="en-US" dirty="0"/>
              <a:t>with </a:t>
            </a:r>
            <a:r>
              <a:rPr lang="en-US" dirty="0" smtClean="0"/>
              <a:t>asthma. A multi-pronged approach is the most successful</a:t>
            </a:r>
            <a:r>
              <a:rPr lang="en-US" dirty="0"/>
              <a:t>. </a:t>
            </a:r>
            <a:endParaRPr lang="en-US" dirty="0" smtClean="0"/>
          </a:p>
          <a:p>
            <a:pPr marL="285750" indent="-285750">
              <a:buFont typeface="Arial" panose="020B0604020202020204" pitchFamily="34" charset="0"/>
              <a:buChar char="•"/>
            </a:pPr>
            <a:r>
              <a:rPr lang="en-US" dirty="0" smtClean="0"/>
              <a:t>Adapt </a:t>
            </a:r>
            <a:r>
              <a:rPr lang="en-US" dirty="0"/>
              <a:t>to the “local health ecosystem” to address member needs. </a:t>
            </a:r>
            <a:endParaRPr lang="en-US" dirty="0" smtClean="0"/>
          </a:p>
          <a:p>
            <a:pPr marL="285750" indent="-285750">
              <a:buFont typeface="Arial" panose="020B0604020202020204" pitchFamily="34" charset="0"/>
              <a:buChar char="•"/>
            </a:pPr>
            <a:r>
              <a:rPr lang="en-US" dirty="0" smtClean="0"/>
              <a:t>Engagement within the community is key. </a:t>
            </a:r>
          </a:p>
          <a:p>
            <a:endParaRPr lang="en-US" dirty="0"/>
          </a:p>
        </p:txBody>
      </p:sp>
    </p:spTree>
    <p:extLst>
      <p:ext uri="{BB962C8B-B14F-4D97-AF65-F5344CB8AC3E}">
        <p14:creationId xmlns:p14="http://schemas.microsoft.com/office/powerpoint/2010/main" val="60055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44500" y="1641766"/>
            <a:ext cx="8229600" cy="3697287"/>
          </a:xfrm>
        </p:spPr>
        <p:txBody>
          <a:bodyPr/>
          <a:lstStyle/>
          <a:p>
            <a:pPr marL="0" indent="0">
              <a:buFont typeface="Arial" charset="0"/>
              <a:buNone/>
              <a:defRPr/>
            </a:pPr>
            <a:r>
              <a:rPr lang="en-US" sz="2800" b="1" dirty="0">
                <a:latin typeface="Arial" panose="020B0604020202020204" pitchFamily="34" charset="0"/>
                <a:cs typeface="Arial" panose="020B0604020202020204" pitchFamily="34" charset="0"/>
              </a:rPr>
              <a:t>What are your main challenges in facilitating communication across your care team(s</a:t>
            </a:r>
            <a:r>
              <a:rPr lang="en-US" sz="2800" b="1" dirty="0" smtClean="0">
                <a:latin typeface="Arial" panose="020B0604020202020204" pitchFamily="34" charset="0"/>
                <a:cs typeface="Arial" panose="020B0604020202020204" pitchFamily="34" charset="0"/>
              </a:rPr>
              <a:t>)? </a:t>
            </a:r>
            <a:endParaRPr lang="en-US" sz="200" dirty="0" smtClean="0">
              <a:latin typeface="Arial" panose="020B0604020202020204" pitchFamily="34" charset="0"/>
              <a:cs typeface="Arial" panose="020B0604020202020204" pitchFamily="34" charset="0"/>
            </a:endParaRPr>
          </a:p>
          <a:p>
            <a:pPr marL="0" indent="0">
              <a:buFont typeface="Arial" charset="0"/>
              <a:buNone/>
              <a:defRPr/>
            </a:pPr>
            <a:endParaRPr lang="en-US" sz="200" dirty="0">
              <a:latin typeface="Arial" panose="020B0604020202020204" pitchFamily="34" charset="0"/>
              <a:cs typeface="Arial" panose="020B0604020202020204" pitchFamily="34" charset="0"/>
            </a:endParaRP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marL="0" indent="0">
              <a:buFont typeface="Arial" charset="0"/>
              <a:buNone/>
              <a:defRPr/>
            </a:pPr>
            <a:endParaRPr lang="en-US" sz="200" dirty="0">
              <a:latin typeface="Arial" panose="020B0604020202020204" pitchFamily="34" charset="0"/>
              <a:cs typeface="Arial" panose="020B0604020202020204" pitchFamily="34" charset="0"/>
            </a:endParaRP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Communication channels unclear</a:t>
            </a: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Delays in sharing important information</a:t>
            </a: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Difficulty connecting with various care providers to discuss patient cases</a:t>
            </a: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Other</a:t>
            </a:r>
          </a:p>
        </p:txBody>
      </p:sp>
      <p:sp>
        <p:nvSpPr>
          <p:cNvPr id="7" name="Title 1"/>
          <p:cNvSpPr>
            <a:spLocks noGrp="1"/>
          </p:cNvSpPr>
          <p:nvPr>
            <p:ph type="title"/>
          </p:nvPr>
        </p:nvSpPr>
        <p:spPr>
          <a:xfrm>
            <a:off x="444500" y="264786"/>
            <a:ext cx="8229600" cy="1143000"/>
          </a:xfrm>
        </p:spPr>
        <p:txBody>
          <a:bodyPr/>
          <a:lstStyle/>
          <a:p>
            <a:r>
              <a:rPr lang="en-US" altLang="en-US" sz="4000" b="1" dirty="0" smtClean="0">
                <a:solidFill>
                  <a:srgbClr val="0070C0"/>
                </a:solidFill>
                <a:latin typeface="Arial" panose="020B0604020202020204" pitchFamily="34" charset="0"/>
                <a:cs typeface="Arial" panose="020B0604020202020204" pitchFamily="34" charset="0"/>
              </a:rPr>
              <a:t>Polling Question 2</a:t>
            </a:r>
          </a:p>
        </p:txBody>
      </p:sp>
    </p:spTree>
    <p:extLst>
      <p:ext uri="{BB962C8B-B14F-4D97-AF65-F5344CB8AC3E}">
        <p14:creationId xmlns:p14="http://schemas.microsoft.com/office/powerpoint/2010/main" val="24768002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9838" y="2457450"/>
            <a:ext cx="4124325" cy="3009900"/>
          </a:xfrm>
          <a:prstGeom prst="rect">
            <a:avLst/>
          </a:prstGeom>
        </p:spPr>
      </p:pic>
      <p:pic>
        <p:nvPicPr>
          <p:cNvPr id="3" name="Picture 2"/>
          <p:cNvPicPr>
            <a:picLocks noChangeAspect="1"/>
          </p:cNvPicPr>
          <p:nvPr/>
        </p:nvPicPr>
        <p:blipFill>
          <a:blip r:embed="rId2"/>
          <a:stretch>
            <a:fillRect/>
          </a:stretch>
        </p:blipFill>
        <p:spPr>
          <a:xfrm>
            <a:off x="8004759" y="5839928"/>
            <a:ext cx="860860" cy="628249"/>
          </a:xfrm>
          <a:prstGeom prst="rect">
            <a:avLst/>
          </a:prstGeom>
        </p:spPr>
      </p:pic>
      <p:sp>
        <p:nvSpPr>
          <p:cNvPr id="4" name="Title 1"/>
          <p:cNvSpPr txBox="1">
            <a:spLocks/>
          </p:cNvSpPr>
          <p:nvPr/>
        </p:nvSpPr>
        <p:spPr>
          <a:xfrm>
            <a:off x="661695" y="990503"/>
            <a:ext cx="7820611" cy="580211"/>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0070C0"/>
                </a:solidFill>
              </a:rPr>
              <a:t>Questions?</a:t>
            </a:r>
            <a:endParaRPr lang="en-US" b="1" dirty="0">
              <a:solidFill>
                <a:srgbClr val="0070C0"/>
              </a:solidFill>
            </a:endParaRPr>
          </a:p>
        </p:txBody>
      </p:sp>
    </p:spTree>
    <p:extLst>
      <p:ext uri="{BB962C8B-B14F-4D97-AF65-F5344CB8AC3E}">
        <p14:creationId xmlns:p14="http://schemas.microsoft.com/office/powerpoint/2010/main" val="29374744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44500" y="240370"/>
            <a:ext cx="8229600" cy="1143000"/>
          </a:xfrm>
        </p:spPr>
        <p:txBody>
          <a:bodyPr/>
          <a:lstStyle/>
          <a:p>
            <a:r>
              <a:rPr lang="en-US" altLang="en-US" sz="4000" b="1" dirty="0" smtClean="0">
                <a:solidFill>
                  <a:srgbClr val="0070C0"/>
                </a:solidFill>
                <a:latin typeface="Arial" panose="020B0604020202020204" pitchFamily="34" charset="0"/>
                <a:cs typeface="Arial" panose="020B0604020202020204" pitchFamily="34" charset="0"/>
              </a:rPr>
              <a:t>Polling Question </a:t>
            </a:r>
            <a:r>
              <a:rPr lang="en-US" altLang="en-US" sz="4000" b="1" dirty="0">
                <a:solidFill>
                  <a:srgbClr val="0070C0"/>
                </a:solidFill>
                <a:latin typeface="Arial" panose="020B0604020202020204" pitchFamily="34" charset="0"/>
                <a:cs typeface="Arial" panose="020B0604020202020204" pitchFamily="34" charset="0"/>
              </a:rPr>
              <a:t>3</a:t>
            </a:r>
          </a:p>
        </p:txBody>
      </p:sp>
      <p:sp>
        <p:nvSpPr>
          <p:cNvPr id="6" name="Content Placeholder 2"/>
          <p:cNvSpPr>
            <a:spLocks noGrp="1"/>
          </p:cNvSpPr>
          <p:nvPr>
            <p:ph idx="1"/>
          </p:nvPr>
        </p:nvSpPr>
        <p:spPr>
          <a:xfrm>
            <a:off x="444500" y="1293813"/>
            <a:ext cx="8448675" cy="5364162"/>
          </a:xfrm>
        </p:spPr>
        <p:txBody>
          <a:bodyPr/>
          <a:lstStyle/>
          <a:p>
            <a:pPr marL="0" indent="0">
              <a:buFont typeface="Arial" panose="020B0604020202020204" pitchFamily="34" charset="0"/>
              <a:buNone/>
            </a:pPr>
            <a:r>
              <a:rPr lang="en-US" altLang="en-US" sz="2800" b="1" dirty="0" smtClean="0">
                <a:latin typeface="Arial" panose="020B0604020202020204" pitchFamily="34" charset="0"/>
                <a:cs typeface="Arial" panose="020B0604020202020204" pitchFamily="34" charset="0"/>
              </a:rPr>
              <a:t>After participating in this webinar, what would you like to hear more about in future webinars?</a:t>
            </a:r>
          </a:p>
          <a:p>
            <a:pPr marL="0" indent="0">
              <a:buFont typeface="Arial" panose="020B0604020202020204" pitchFamily="34" charset="0"/>
              <a:buNone/>
            </a:pPr>
            <a:r>
              <a:rPr lang="en-US" altLang="en-US" sz="2800" b="1" dirty="0" smtClean="0">
                <a:latin typeface="Arial" panose="020B0604020202020204" pitchFamily="34" charset="0"/>
                <a:cs typeface="Arial" panose="020B0604020202020204" pitchFamily="34" charset="0"/>
              </a:rPr>
              <a:t> </a:t>
            </a:r>
          </a:p>
          <a:p>
            <a:pPr marL="914400" lvl="1" indent="-514350">
              <a:buFont typeface="Calibri" panose="020F0502020204030204" pitchFamily="34" charset="0"/>
              <a:buAutoNum type="arabicPeriod"/>
            </a:pPr>
            <a:r>
              <a:rPr lang="en-US" altLang="en-US" dirty="0">
                <a:latin typeface="Arial" panose="020B0604020202020204" pitchFamily="34" charset="0"/>
                <a:cs typeface="Arial" panose="020B0604020202020204" pitchFamily="34" charset="0"/>
              </a:rPr>
              <a:t>Building my program’s workforce</a:t>
            </a:r>
          </a:p>
          <a:p>
            <a:pPr marL="914400" lvl="1" indent="-514350">
              <a:buFont typeface="Calibri" panose="020F0502020204030204" pitchFamily="34" charset="0"/>
              <a:buAutoNum type="arabicPeriod"/>
            </a:pPr>
            <a:r>
              <a:rPr lang="en-US" altLang="en-US" dirty="0" smtClean="0">
                <a:latin typeface="Arial" panose="020B0604020202020204" pitchFamily="34" charset="0"/>
                <a:cs typeface="Arial" panose="020B0604020202020204" pitchFamily="34" charset="0"/>
              </a:rPr>
              <a:t>Establishing collaborative partnerships</a:t>
            </a:r>
          </a:p>
          <a:p>
            <a:pPr marL="914400" lvl="1" indent="-514350">
              <a:buFont typeface="Calibri" panose="020F0502020204030204" pitchFamily="34" charset="0"/>
              <a:buAutoNum type="arabicPeriod"/>
            </a:pPr>
            <a:r>
              <a:rPr lang="en-US" altLang="en-US" dirty="0" smtClean="0">
                <a:latin typeface="Arial" panose="020B0604020202020204" pitchFamily="34" charset="0"/>
                <a:cs typeface="Arial" panose="020B0604020202020204" pitchFamily="34" charset="0"/>
              </a:rPr>
              <a:t>Creating </a:t>
            </a:r>
            <a:r>
              <a:rPr lang="en-US" altLang="en-US" dirty="0">
                <a:latin typeface="Arial" panose="020B0604020202020204" pitchFamily="34" charset="0"/>
                <a:cs typeface="Arial" panose="020B0604020202020204" pitchFamily="34" charset="0"/>
              </a:rPr>
              <a:t>a program infrastructure to prepare for funding</a:t>
            </a:r>
          </a:p>
          <a:p>
            <a:pPr marL="914400" lvl="1" indent="-514350">
              <a:buFont typeface="Calibri" panose="020F0502020204030204" pitchFamily="34" charset="0"/>
              <a:buAutoNum type="arabicPeriod"/>
            </a:pPr>
            <a:r>
              <a:rPr lang="en-US" altLang="en-US" dirty="0" smtClean="0">
                <a:latin typeface="Arial" panose="020B0604020202020204" pitchFamily="34" charset="0"/>
                <a:cs typeface="Arial" panose="020B0604020202020204" pitchFamily="34" charset="0"/>
              </a:rPr>
              <a:t>Making the business case for my program</a:t>
            </a:r>
          </a:p>
        </p:txBody>
      </p:sp>
    </p:spTree>
    <p:extLst>
      <p:ext uri="{BB962C8B-B14F-4D97-AF65-F5344CB8AC3E}">
        <p14:creationId xmlns:p14="http://schemas.microsoft.com/office/powerpoint/2010/main" val="482954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6" name="Subtitle 2"/>
          <p:cNvSpPr txBox="1">
            <a:spLocks/>
          </p:cNvSpPr>
          <p:nvPr/>
        </p:nvSpPr>
        <p:spPr>
          <a:xfrm>
            <a:off x="1470025" y="4876800"/>
            <a:ext cx="6400800" cy="12192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8" name="Title 1"/>
          <p:cNvSpPr txBox="1">
            <a:spLocks/>
          </p:cNvSpPr>
          <p:nvPr/>
        </p:nvSpPr>
        <p:spPr bwMode="auto">
          <a:xfrm>
            <a:off x="0" y="1870075"/>
            <a:ext cx="9036050" cy="1257173"/>
          </a:xfrm>
          <a:prstGeom prst="rect">
            <a:avLst/>
          </a:prstGeom>
          <a:noFill/>
          <a:ln w="9525">
            <a:noFill/>
            <a:miter lim="800000"/>
            <a:headEnd/>
            <a:tailEnd/>
          </a:ln>
        </p:spPr>
        <p:txBody>
          <a:bodyPr anchor="ctr"/>
          <a:lstStyle/>
          <a:p>
            <a:pPr algn="ctr">
              <a:defRPr/>
            </a:pPr>
            <a:endParaRPr lang="en-US" sz="2500" dirty="0">
              <a:latin typeface="+mn-lt"/>
              <a:ea typeface="+mj-ea"/>
              <a:cs typeface="+mj-cs"/>
            </a:endParaRPr>
          </a:p>
        </p:txBody>
      </p:sp>
      <p:sp>
        <p:nvSpPr>
          <p:cNvPr id="9" name="Subtitle 2"/>
          <p:cNvSpPr txBox="1">
            <a:spLocks/>
          </p:cNvSpPr>
          <p:nvPr/>
        </p:nvSpPr>
        <p:spPr bwMode="auto">
          <a:xfrm>
            <a:off x="1177131" y="5076825"/>
            <a:ext cx="6942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2800" b="1" dirty="0">
                <a:latin typeface="Arial" panose="020B0604020202020204" pitchFamily="34" charset="0"/>
                <a:cs typeface="Arial" panose="020B0604020202020204" pitchFamily="34" charset="0"/>
              </a:rPr>
              <a:t>Post your questions now on</a:t>
            </a:r>
          </a:p>
          <a:p>
            <a:pPr algn="ctr" eaLnBrk="1" hangingPunct="1">
              <a:buFontTx/>
              <a:buNone/>
            </a:pPr>
            <a:r>
              <a:rPr lang="en-US" altLang="en-US" sz="2800" b="1" dirty="0">
                <a:solidFill>
                  <a:srgbClr val="0070C0"/>
                </a:solidFill>
                <a:latin typeface="Arial" panose="020B0604020202020204" pitchFamily="34" charset="0"/>
                <a:cs typeface="Arial" panose="020B0604020202020204" pitchFamily="34" charset="0"/>
              </a:rPr>
              <a:t>www.AsthmaCommunityNetwork.org</a:t>
            </a:r>
            <a:endParaRPr lang="en-US" altLang="en-US" sz="2800" dirty="0">
              <a:solidFill>
                <a:srgbClr val="0070C0"/>
              </a:solidFill>
              <a:latin typeface="Arial" panose="020B0604020202020204" pitchFamily="34" charset="0"/>
              <a:cs typeface="Arial" panose="020B0604020202020204" pitchFamily="34" charset="0"/>
            </a:endParaRPr>
          </a:p>
        </p:txBody>
      </p:sp>
      <p:pic>
        <p:nvPicPr>
          <p:cNvPr id="1026" name="Picture 2" descr="http://www.jaxdailyrecord.com/storyimages/382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8031" y="3229562"/>
            <a:ext cx="1974784" cy="12909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131" y="1505494"/>
            <a:ext cx="2158431" cy="7291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057" y="2177512"/>
            <a:ext cx="3599234" cy="78455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7788" y="1945246"/>
            <a:ext cx="3495271" cy="697958"/>
          </a:xfrm>
          <a:prstGeom prst="rect">
            <a:avLst/>
          </a:prstGeom>
        </p:spPr>
      </p:pic>
      <p:pic>
        <p:nvPicPr>
          <p:cNvPr id="13" name="Picture 12"/>
          <p:cNvPicPr>
            <a:picLocks noChangeAspect="1"/>
          </p:cNvPicPr>
          <p:nvPr/>
        </p:nvPicPr>
        <p:blipFill>
          <a:blip r:embed="rId7"/>
          <a:stretch>
            <a:fillRect/>
          </a:stretch>
        </p:blipFill>
        <p:spPr>
          <a:xfrm>
            <a:off x="829316" y="3750842"/>
            <a:ext cx="3048515" cy="658564"/>
          </a:xfrm>
          <a:prstGeom prst="rect">
            <a:avLst/>
          </a:prstGeom>
        </p:spPr>
      </p:pic>
      <p:sp>
        <p:nvSpPr>
          <p:cNvPr id="14" name="Title 1"/>
          <p:cNvSpPr txBox="1">
            <a:spLocks/>
          </p:cNvSpPr>
          <p:nvPr/>
        </p:nvSpPr>
        <p:spPr bwMode="auto">
          <a:xfrm>
            <a:off x="571500" y="24037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4000" b="1" dirty="0" smtClean="0">
                <a:solidFill>
                  <a:srgbClr val="0070C0"/>
                </a:solidFill>
                <a:latin typeface="Arial" panose="020B0604020202020204" pitchFamily="34" charset="0"/>
                <a:cs typeface="Arial" panose="020B0604020202020204" pitchFamily="34" charset="0"/>
              </a:rPr>
              <a:t>Thank You to Our Winners</a:t>
            </a:r>
            <a:endParaRPr lang="en-US" alt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5385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09713"/>
            <a:ext cx="8610600" cy="5486400"/>
          </a:xfrm>
        </p:spPr>
        <p:txBody>
          <a:bodyPr rtlCol="0">
            <a:normAutofit/>
          </a:bodyPr>
          <a:lstStyle/>
          <a:p>
            <a:pPr eaLnBrk="1" fontAlgn="auto" hangingPunct="1">
              <a:lnSpc>
                <a:spcPts val="2200"/>
              </a:lnSpc>
              <a:spcAft>
                <a:spcPts val="0"/>
              </a:spcAft>
              <a:defRPr/>
            </a:pPr>
            <a:r>
              <a:rPr lang="en-US" sz="1800" b="1" dirty="0" smtClean="0">
                <a:solidFill>
                  <a:schemeClr val="tx1"/>
                </a:solidFill>
                <a:latin typeface="Arial" pitchFamily="34" charset="0"/>
                <a:cs typeface="Arial" pitchFamily="34" charset="0"/>
              </a:rPr>
              <a:t>Immediately after the webinar, join us in the </a:t>
            </a:r>
            <a:r>
              <a:rPr lang="en-US" sz="1800" b="1" dirty="0">
                <a:solidFill>
                  <a:srgbClr val="0070C0"/>
                </a:solidFill>
                <a:latin typeface="Arial" pitchFamily="34" charset="0"/>
                <a:cs typeface="Arial" pitchFamily="34" charset="0"/>
              </a:rPr>
              <a:t>AsthmaCommunityNetwork.org</a:t>
            </a:r>
            <a:r>
              <a:rPr lang="en-US" sz="1800" b="1" dirty="0" smtClean="0">
                <a:solidFill>
                  <a:schemeClr val="accent1"/>
                </a:solidFill>
                <a:latin typeface="Arial" pitchFamily="34" charset="0"/>
                <a:cs typeface="Arial" pitchFamily="34" charset="0"/>
              </a:rPr>
              <a:t> </a:t>
            </a:r>
            <a:r>
              <a:rPr lang="en-US" sz="1800" b="1" dirty="0">
                <a:solidFill>
                  <a:srgbClr val="0070C0"/>
                </a:solidFill>
                <a:latin typeface="Arial" pitchFamily="34" charset="0"/>
                <a:cs typeface="Arial" pitchFamily="34" charset="0"/>
              </a:rPr>
              <a:t>Discussion Forum</a:t>
            </a:r>
            <a:r>
              <a:rPr lang="en-US" sz="1800" b="1" dirty="0" smtClean="0">
                <a:solidFill>
                  <a:schemeClr val="accent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for a live online Q&amp;A Session. </a:t>
            </a:r>
          </a:p>
          <a:p>
            <a:pPr eaLnBrk="1" fontAlgn="auto" hangingPunct="1">
              <a:lnSpc>
                <a:spcPts val="2200"/>
              </a:lnSpc>
              <a:spcAft>
                <a:spcPts val="0"/>
              </a:spcAft>
              <a:defRPr/>
            </a:pPr>
            <a:r>
              <a:rPr lang="en-US" sz="1800" b="1" dirty="0" smtClean="0">
                <a:solidFill>
                  <a:schemeClr val="tx1"/>
                </a:solidFill>
                <a:latin typeface="Arial" pitchFamily="34" charset="0"/>
                <a:cs typeface="Arial" pitchFamily="34" charset="0"/>
              </a:rPr>
              <a:t>3:00 p.m. – 3:30 p.m. EDT </a:t>
            </a:r>
            <a:endParaRPr lang="en-US" sz="1800" b="1" dirty="0">
              <a:solidFill>
                <a:schemeClr val="tx1"/>
              </a:solidFill>
              <a:latin typeface="Arial" pitchFamily="34" charset="0"/>
              <a:cs typeface="Arial" pitchFamily="34" charset="0"/>
            </a:endParaRPr>
          </a:p>
          <a:p>
            <a:pPr algn="l" eaLnBrk="1" fontAlgn="auto" hangingPunct="1">
              <a:lnSpc>
                <a:spcPts val="2200"/>
              </a:lnSpc>
              <a:spcAft>
                <a:spcPts val="0"/>
              </a:spcAft>
              <a:defRPr/>
            </a:pPr>
            <a:endParaRPr lang="en-US" sz="1800" dirty="0" smtClean="0">
              <a:solidFill>
                <a:schemeClr val="tx1"/>
              </a:solidFill>
              <a:latin typeface="Arial" pitchFamily="34" charset="0"/>
              <a:cs typeface="Arial" pitchFamily="34" charset="0"/>
            </a:endParaRPr>
          </a:p>
          <a:p>
            <a:pPr algn="l" eaLnBrk="1" fontAlgn="auto" hangingPunct="1">
              <a:lnSpc>
                <a:spcPts val="2200"/>
              </a:lnSpc>
              <a:spcAft>
                <a:spcPts val="0"/>
              </a:spcAft>
              <a:defRPr/>
            </a:pPr>
            <a:r>
              <a:rPr lang="en-US" sz="1800" dirty="0" smtClean="0">
                <a:solidFill>
                  <a:schemeClr val="tx1"/>
                </a:solidFill>
                <a:latin typeface="Arial" pitchFamily="34" charset="0"/>
                <a:cs typeface="Arial" pitchFamily="34" charset="0"/>
              </a:rPr>
              <a:t>To post a question in the </a:t>
            </a:r>
            <a:r>
              <a:rPr lang="en-US" sz="1800" b="1" dirty="0" smtClean="0">
                <a:solidFill>
                  <a:srgbClr val="0070C0"/>
                </a:solidFill>
                <a:latin typeface="Arial" pitchFamily="34" charset="0"/>
                <a:cs typeface="Arial" pitchFamily="34" charset="0"/>
              </a:rPr>
              <a:t>Discussion Forum</a:t>
            </a:r>
            <a:r>
              <a:rPr lang="en-US" sz="1800" dirty="0" smtClean="0">
                <a:solidFill>
                  <a:schemeClr val="tx1"/>
                </a:solidFill>
                <a:latin typeface="Arial" pitchFamily="34" charset="0"/>
                <a:cs typeface="Arial" pitchFamily="34" charset="0"/>
              </a:rPr>
              <a:t>, follow these directions: </a:t>
            </a:r>
          </a:p>
          <a:p>
            <a:pPr marL="342900" indent="-342900" algn="l" eaLnBrk="1" fontAlgn="auto" hangingPunct="1">
              <a:lnSpc>
                <a:spcPts val="2000"/>
              </a:lnSpc>
              <a:spcBef>
                <a:spcPts val="600"/>
              </a:spcBef>
              <a:spcAft>
                <a:spcPts val="0"/>
              </a:spcAft>
              <a:buFont typeface="Arial" panose="020B0604020202020204" pitchFamily="34" charset="0"/>
              <a:buAutoNum type="arabicPeriod"/>
              <a:defRPr/>
            </a:pPr>
            <a:r>
              <a:rPr lang="en-US" sz="1800" dirty="0" smtClean="0">
                <a:solidFill>
                  <a:schemeClr val="tx1"/>
                </a:solidFill>
                <a:latin typeface="Arial" pitchFamily="34" charset="0"/>
                <a:cs typeface="Arial" pitchFamily="34" charset="0"/>
              </a:rPr>
              <a:t>If you are a Network member, log in to your </a:t>
            </a:r>
            <a:r>
              <a:rPr lang="en-US" sz="1800" b="1" dirty="0" smtClean="0">
                <a:solidFill>
                  <a:srgbClr val="0070C0"/>
                </a:solidFill>
                <a:latin typeface="Arial" pitchFamily="34" charset="0"/>
                <a:cs typeface="Arial" pitchFamily="34" charset="0"/>
              </a:rPr>
              <a:t>AsthmaCommunityNetwork.org</a:t>
            </a:r>
            <a:r>
              <a:rPr lang="en-US" sz="1800" dirty="0" smtClean="0">
                <a:solidFill>
                  <a:schemeClr val="tx1"/>
                </a:solidFill>
                <a:latin typeface="Arial" pitchFamily="34" charset="0"/>
                <a:cs typeface="Arial" pitchFamily="34" charset="0"/>
              </a:rPr>
              <a:t> account. </a:t>
            </a:r>
          </a:p>
          <a:p>
            <a:pPr marL="342900" indent="-342900" algn="l" eaLnBrk="1" fontAlgn="auto" hangingPunct="1">
              <a:spcBef>
                <a:spcPts val="600"/>
              </a:spcBef>
              <a:spcAft>
                <a:spcPts val="0"/>
              </a:spcAft>
              <a:defRPr/>
            </a:pPr>
            <a:endParaRPr lang="en-US" sz="1800" dirty="0" smtClean="0">
              <a:solidFill>
                <a:schemeClr val="tx1"/>
              </a:solidFill>
              <a:latin typeface="Arial" pitchFamily="34" charset="0"/>
              <a:cs typeface="Arial" pitchFamily="34" charset="0"/>
            </a:endParaRPr>
          </a:p>
          <a:p>
            <a:pPr marL="342900" indent="-342900" algn="l" eaLnBrk="1" fontAlgn="auto" hangingPunct="1">
              <a:spcBef>
                <a:spcPts val="600"/>
              </a:spcBef>
              <a:spcAft>
                <a:spcPts val="0"/>
              </a:spcAft>
              <a:defRPr/>
            </a:pPr>
            <a:endParaRPr lang="en-US" sz="1800" dirty="0" smtClean="0">
              <a:solidFill>
                <a:schemeClr val="tx1"/>
              </a:solidFill>
              <a:latin typeface="Arial" pitchFamily="34" charset="0"/>
              <a:cs typeface="Arial" pitchFamily="34" charset="0"/>
            </a:endParaRPr>
          </a:p>
          <a:p>
            <a:pPr marL="342900" indent="-342900" algn="l" eaLnBrk="1" fontAlgn="auto" hangingPunct="1">
              <a:spcBef>
                <a:spcPts val="600"/>
              </a:spcBef>
              <a:spcAft>
                <a:spcPts val="0"/>
              </a:spcAft>
              <a:defRPr/>
            </a:pPr>
            <a:r>
              <a:rPr lang="en-US" sz="1800" dirty="0" smtClean="0">
                <a:solidFill>
                  <a:schemeClr val="tx1"/>
                </a:solidFill>
                <a:latin typeface="Arial" pitchFamily="34" charset="0"/>
                <a:cs typeface="Arial" pitchFamily="34" charset="0"/>
              </a:rPr>
              <a:t>      </a:t>
            </a:r>
          </a:p>
          <a:p>
            <a:pPr marL="342900" indent="-342900" algn="l" eaLnBrk="1" fontAlgn="auto" hangingPunct="1">
              <a:lnSpc>
                <a:spcPts val="2000"/>
              </a:lnSpc>
              <a:spcBef>
                <a:spcPts val="600"/>
              </a:spcBef>
              <a:spcAft>
                <a:spcPts val="0"/>
              </a:spcAft>
              <a:buFont typeface="Arial" panose="020B0604020202020204" pitchFamily="34" charset="0"/>
              <a:buAutoNum type="arabicPeriod" startAt="2"/>
              <a:defRPr/>
            </a:pPr>
            <a:r>
              <a:rPr lang="en-US" sz="1800" dirty="0" smtClean="0">
                <a:solidFill>
                  <a:schemeClr val="tx1"/>
                </a:solidFill>
                <a:latin typeface="Arial" pitchFamily="34" charset="0"/>
                <a:cs typeface="Arial" pitchFamily="34" charset="0"/>
              </a:rPr>
              <a:t>Click on the “</a:t>
            </a:r>
            <a:r>
              <a:rPr lang="en-US" sz="1800" b="1" dirty="0" smtClean="0">
                <a:solidFill>
                  <a:srgbClr val="0070C0"/>
                </a:solidFill>
                <a:latin typeface="Arial" pitchFamily="34" charset="0"/>
                <a:cs typeface="Arial" pitchFamily="34" charset="0"/>
              </a:rPr>
              <a:t>Discussion Forum</a:t>
            </a:r>
            <a:r>
              <a:rPr lang="en-US" sz="1800" dirty="0" smtClean="0">
                <a:solidFill>
                  <a:schemeClr val="tx1"/>
                </a:solidFill>
                <a:latin typeface="Arial" pitchFamily="34" charset="0"/>
                <a:cs typeface="Arial" pitchFamily="34" charset="0"/>
              </a:rPr>
              <a:t>” button on the home page.</a:t>
            </a:r>
          </a:p>
          <a:p>
            <a:pPr marL="342900" indent="-342900" algn="l" eaLnBrk="1" fontAlgn="auto" hangingPunct="1">
              <a:lnSpc>
                <a:spcPts val="2000"/>
              </a:lnSpc>
              <a:spcBef>
                <a:spcPts val="600"/>
              </a:spcBef>
              <a:spcAft>
                <a:spcPts val="0"/>
              </a:spcAft>
              <a:buFont typeface="Arial" panose="020B0604020202020204" pitchFamily="34" charset="0"/>
              <a:buAutoNum type="arabicPeriod" startAt="2"/>
              <a:defRPr/>
            </a:pPr>
            <a:r>
              <a:rPr lang="en-US" sz="1800" dirty="0" smtClean="0">
                <a:solidFill>
                  <a:schemeClr val="tx1"/>
                </a:solidFill>
                <a:latin typeface="Arial" pitchFamily="34" charset="0"/>
                <a:cs typeface="Arial" pitchFamily="34" charset="0"/>
              </a:rPr>
              <a:t>Click on the “</a:t>
            </a:r>
            <a:r>
              <a:rPr lang="en-US" sz="1800" b="1" dirty="0" smtClean="0">
                <a:solidFill>
                  <a:srgbClr val="0070C0"/>
                </a:solidFill>
                <a:latin typeface="Arial" pitchFamily="34" charset="0"/>
                <a:cs typeface="Arial" pitchFamily="34" charset="0"/>
              </a:rPr>
              <a:t>Live Online Q&amp;A for 5/25/16 Webinar</a:t>
            </a:r>
            <a:r>
              <a:rPr lang="en-US" sz="1800" dirty="0" smtClean="0">
                <a:solidFill>
                  <a:schemeClr val="tx1"/>
                </a:solidFill>
                <a:latin typeface="Arial" pitchFamily="34" charset="0"/>
                <a:cs typeface="Arial" pitchFamily="34" charset="0"/>
              </a:rPr>
              <a:t>” link. </a:t>
            </a:r>
          </a:p>
          <a:p>
            <a:pPr marL="342900" indent="-342900" algn="l" eaLnBrk="1" fontAlgn="auto" hangingPunct="1">
              <a:lnSpc>
                <a:spcPts val="2000"/>
              </a:lnSpc>
              <a:spcBef>
                <a:spcPts val="600"/>
              </a:spcBef>
              <a:spcAft>
                <a:spcPts val="0"/>
              </a:spcAft>
              <a:buFont typeface="Arial" panose="020B0604020202020204" pitchFamily="34" charset="0"/>
              <a:buAutoNum type="arabicPeriod" startAt="2"/>
              <a:defRPr/>
            </a:pPr>
            <a:r>
              <a:rPr lang="en-US" sz="1800" dirty="0" smtClean="0">
                <a:solidFill>
                  <a:schemeClr val="tx1"/>
                </a:solidFill>
                <a:latin typeface="Arial" pitchFamily="34" charset="0"/>
                <a:cs typeface="Arial" pitchFamily="34" charset="0"/>
              </a:rPr>
              <a:t>Click on the “</a:t>
            </a:r>
            <a:r>
              <a:rPr lang="en-US" sz="1800" b="1" dirty="0" smtClean="0">
                <a:solidFill>
                  <a:srgbClr val="0070C0"/>
                </a:solidFill>
                <a:latin typeface="Arial" pitchFamily="34" charset="0"/>
                <a:cs typeface="Arial" pitchFamily="34" charset="0"/>
              </a:rPr>
              <a:t>Post to the Forum</a:t>
            </a:r>
            <a:r>
              <a:rPr lang="en-US" sz="1800" dirty="0" smtClean="0">
                <a:solidFill>
                  <a:schemeClr val="tx1"/>
                </a:solidFill>
                <a:latin typeface="Arial" pitchFamily="34" charset="0"/>
                <a:cs typeface="Arial" pitchFamily="34" charset="0"/>
              </a:rPr>
              <a:t>” link to post your question. </a:t>
            </a:r>
          </a:p>
          <a:p>
            <a:pPr marL="342900" indent="-342900" algn="l" eaLnBrk="1" fontAlgn="auto" hangingPunct="1">
              <a:lnSpc>
                <a:spcPts val="2000"/>
              </a:lnSpc>
              <a:spcBef>
                <a:spcPts val="600"/>
              </a:spcBef>
              <a:spcAft>
                <a:spcPts val="0"/>
              </a:spcAft>
              <a:buFont typeface="Arial" panose="020B0604020202020204" pitchFamily="34" charset="0"/>
              <a:buAutoNum type="arabicPeriod" startAt="2"/>
              <a:defRPr/>
            </a:pPr>
            <a:r>
              <a:rPr lang="en-US" sz="1800" dirty="0" smtClean="0">
                <a:solidFill>
                  <a:schemeClr val="tx1"/>
                </a:solidFill>
                <a:latin typeface="Arial" pitchFamily="34" charset="0"/>
                <a:cs typeface="Arial" pitchFamily="34" charset="0"/>
              </a:rPr>
              <a:t>Enter your question and click the “</a:t>
            </a:r>
            <a:r>
              <a:rPr lang="en-US" sz="1800" b="1" dirty="0" smtClean="0">
                <a:solidFill>
                  <a:srgbClr val="0070C0"/>
                </a:solidFill>
                <a:latin typeface="Arial" pitchFamily="34" charset="0"/>
                <a:cs typeface="Arial" pitchFamily="34" charset="0"/>
              </a:rPr>
              <a:t>Save</a:t>
            </a:r>
            <a:r>
              <a:rPr lang="en-US" sz="1800" dirty="0" smtClean="0">
                <a:solidFill>
                  <a:schemeClr val="tx1"/>
                </a:solidFill>
                <a:latin typeface="Arial" pitchFamily="34" charset="0"/>
                <a:cs typeface="Arial" pitchFamily="34" charset="0"/>
              </a:rPr>
              <a:t>” button at the bottom of the page. </a:t>
            </a:r>
          </a:p>
        </p:txBody>
      </p:sp>
      <p:sp>
        <p:nvSpPr>
          <p:cNvPr id="4" name="Title 1"/>
          <p:cNvSpPr txBox="1">
            <a:spLocks/>
          </p:cNvSpPr>
          <p:nvPr/>
        </p:nvSpPr>
        <p:spPr>
          <a:xfrm>
            <a:off x="671513" y="442913"/>
            <a:ext cx="8229600" cy="1219200"/>
          </a:xfrm>
          <a:prstGeom prst="rect">
            <a:avLst/>
          </a:prstGeom>
        </p:spPr>
        <p:txBody>
          <a:bodyPr anchor="ctr">
            <a:normAutofit fontScale="45000" lnSpcReduction="20000"/>
          </a:bodyPr>
          <a:lstStyle/>
          <a:p>
            <a:pPr algn="ctr" fontAlgn="auto">
              <a:spcBef>
                <a:spcPts val="0"/>
              </a:spcBef>
              <a:spcAft>
                <a:spcPts val="0"/>
              </a:spcAft>
              <a:defRPr/>
            </a:pPr>
            <a:r>
              <a:rPr lang="en-US" sz="6600" b="1" dirty="0">
                <a:solidFill>
                  <a:srgbClr val="0070C0"/>
                </a:solidFill>
                <a:latin typeface="Calibri"/>
              </a:rPr>
              <a:t>Question &amp; Answer Session on </a:t>
            </a:r>
          </a:p>
          <a:p>
            <a:pPr algn="ctr" fontAlgn="auto">
              <a:spcBef>
                <a:spcPts val="0"/>
              </a:spcBef>
              <a:spcAft>
                <a:spcPts val="0"/>
              </a:spcAft>
              <a:defRPr/>
            </a:pPr>
            <a:r>
              <a:rPr lang="en-US" sz="6600" b="1" dirty="0">
                <a:solidFill>
                  <a:srgbClr val="0070C0"/>
                </a:solidFill>
                <a:latin typeface="Calibri"/>
              </a:rPr>
              <a:t>AsthmaCommunityNetwork.org Discussion Forum</a:t>
            </a:r>
            <a:r>
              <a:rPr lang="en-US" sz="6600" b="1" dirty="0">
                <a:solidFill>
                  <a:prstClr val="black"/>
                </a:solidFill>
                <a:latin typeface="Calibri"/>
              </a:rPr>
              <a:t> </a:t>
            </a:r>
            <a:r>
              <a:rPr lang="en-US" sz="4400" dirty="0">
                <a:solidFill>
                  <a:prstClr val="black"/>
                </a:solidFill>
                <a:latin typeface="Calibri"/>
              </a:rPr>
              <a:t> </a:t>
            </a:r>
            <a:br>
              <a:rPr lang="en-US" sz="4400" dirty="0">
                <a:solidFill>
                  <a:prstClr val="black"/>
                </a:solidFill>
                <a:latin typeface="Calibri"/>
              </a:rPr>
            </a:br>
            <a:endParaRPr lang="en-US" sz="4400" dirty="0">
              <a:solidFill>
                <a:prstClr val="black"/>
              </a:solidFill>
              <a:latin typeface="Calibri"/>
            </a:endParaRPr>
          </a:p>
        </p:txBody>
      </p:sp>
      <p:sp>
        <p:nvSpPr>
          <p:cNvPr id="23557" name="TextBox 10"/>
          <p:cNvSpPr txBox="1">
            <a:spLocks noChangeArrowheads="1"/>
          </p:cNvSpPr>
          <p:nvPr/>
        </p:nvSpPr>
        <p:spPr bwMode="auto">
          <a:xfrm>
            <a:off x="585787" y="3836988"/>
            <a:ext cx="7896225" cy="831850"/>
          </a:xfrm>
          <a:prstGeom prst="rect">
            <a:avLst/>
          </a:prstGeom>
          <a:solidFill>
            <a:schemeClr val="accent3">
              <a:lumMod val="20000"/>
              <a:lumOff val="80000"/>
            </a:schemeClr>
          </a:solidFill>
          <a:ln w="15875">
            <a:solidFill>
              <a:schemeClr val="accent1"/>
            </a:solidFill>
            <a:miter lim="800000"/>
            <a:headEnd/>
            <a:tailEnd/>
          </a:ln>
        </p:spPr>
        <p:txBody>
          <a:bodyPr>
            <a:spAutoFit/>
          </a:bodyPr>
          <a:lstStyle/>
          <a:p>
            <a:pPr>
              <a:defRPr/>
            </a:pPr>
            <a:r>
              <a:rPr lang="en-US" sz="1600" dirty="0">
                <a:solidFill>
                  <a:prstClr val="black"/>
                </a:solidFill>
                <a:cs typeface="Arial" pitchFamily="34" charset="0"/>
              </a:rPr>
              <a:t> </a:t>
            </a:r>
            <a:r>
              <a:rPr lang="en-US" sz="1600" b="1" i="1" dirty="0">
                <a:solidFill>
                  <a:prstClr val="black"/>
                </a:solidFill>
                <a:cs typeface="Arial" pitchFamily="34" charset="0"/>
              </a:rPr>
              <a:t>Not a member? </a:t>
            </a:r>
            <a:r>
              <a:rPr lang="en-US" sz="1600" i="1" dirty="0">
                <a:solidFill>
                  <a:prstClr val="black"/>
                </a:solidFill>
                <a:cs typeface="Arial" pitchFamily="34" charset="0"/>
              </a:rPr>
              <a:t>Create an account at </a:t>
            </a:r>
            <a:r>
              <a:rPr lang="en-US" sz="1600" b="1" i="1" dirty="0">
                <a:solidFill>
                  <a:srgbClr val="0070C0"/>
                </a:solidFill>
                <a:cs typeface="Arial" pitchFamily="34" charset="0"/>
              </a:rPr>
              <a:t>AsthmaCommunityNetwork.org</a:t>
            </a:r>
            <a:r>
              <a:rPr lang="en-US" sz="1600" i="1" dirty="0">
                <a:solidFill>
                  <a:prstClr val="black"/>
                </a:solidFill>
                <a:cs typeface="Arial" pitchFamily="34" charset="0"/>
              </a:rPr>
              <a:t> by clicking the “</a:t>
            </a:r>
            <a:r>
              <a:rPr lang="en-US" sz="1600" b="1" i="1" dirty="0">
                <a:solidFill>
                  <a:srgbClr val="0070C0"/>
                </a:solidFill>
                <a:cs typeface="Arial" pitchFamily="34" charset="0"/>
              </a:rPr>
              <a:t>Join Now</a:t>
            </a:r>
            <a:r>
              <a:rPr lang="en-US" sz="1600" i="1" dirty="0">
                <a:solidFill>
                  <a:prstClr val="black"/>
                </a:solidFill>
                <a:cs typeface="Arial" pitchFamily="34" charset="0"/>
              </a:rPr>
              <a:t>” link at the top of the page. Your account will be approved momentarily and you can begin posting questions. </a:t>
            </a:r>
            <a:endParaRPr lang="en-US" sz="1600" dirty="0">
              <a:solidFill>
                <a:prstClr val="black"/>
              </a:solidFill>
              <a:cs typeface="Arial" pitchFamily="34" charset="0"/>
            </a:endParaRPr>
          </a:p>
        </p:txBody>
      </p:sp>
    </p:spTree>
    <p:extLst>
      <p:ext uri="{BB962C8B-B14F-4D97-AF65-F5344CB8AC3E}">
        <p14:creationId xmlns:p14="http://schemas.microsoft.com/office/powerpoint/2010/main" val="2473818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742536"/>
            <a:ext cx="8604152" cy="5039264"/>
          </a:xfrm>
        </p:spPr>
        <p:txBody>
          <a:bodyPr rtlCol="0">
            <a:normAutofit/>
          </a:bodyPr>
          <a:lstStyle/>
          <a:p>
            <a:pPr marL="457200" indent="-457200" eaLnBrk="1" fontAlgn="auto" hangingPunct="1">
              <a:spcBef>
                <a:spcPts val="600"/>
              </a:spcBef>
              <a:spcAft>
                <a:spcPts val="600"/>
              </a:spcAft>
              <a:buFont typeface="+mj-lt"/>
              <a:buAutoNum type="arabicPeriod"/>
              <a:defRPr/>
            </a:pPr>
            <a:r>
              <a:rPr lang="en-US" sz="2400" dirty="0" smtClean="0">
                <a:latin typeface="Arial" pitchFamily="34" charset="0"/>
                <a:cs typeface="Arial" pitchFamily="34" charset="0"/>
              </a:rPr>
              <a:t>EPA’s National Environmental Leadership Award in Asthma Management</a:t>
            </a:r>
          </a:p>
          <a:p>
            <a:pPr marL="457200" indent="-457200" eaLnBrk="1" fontAlgn="auto" hangingPunct="1">
              <a:spcBef>
                <a:spcPts val="1200"/>
              </a:spcBef>
              <a:spcAft>
                <a:spcPts val="600"/>
              </a:spcAft>
              <a:buFont typeface="+mj-lt"/>
              <a:buAutoNum type="arabicPeriod"/>
              <a:defRPr/>
            </a:pPr>
            <a:r>
              <a:rPr lang="en-US" sz="2400" dirty="0" smtClean="0">
                <a:latin typeface="Arial" pitchFamily="34" charset="0"/>
                <a:cs typeface="Arial" pitchFamily="34" charset="0"/>
              </a:rPr>
              <a:t>Hear From Speakers</a:t>
            </a:r>
          </a:p>
          <a:p>
            <a:pPr lvl="1" eaLnBrk="1" fontAlgn="auto" hangingPunct="1">
              <a:spcBef>
                <a:spcPts val="600"/>
              </a:spcBef>
              <a:spcAft>
                <a:spcPts val="600"/>
              </a:spcAft>
              <a:buFont typeface="Arial" panose="020B0604020202020204" pitchFamily="34" charset="0"/>
              <a:buChar char="•"/>
              <a:defRPr/>
            </a:pPr>
            <a:r>
              <a:rPr lang="en-US" sz="1800" b="1" dirty="0" smtClean="0">
                <a:latin typeface="Arial" pitchFamily="34" charset="0"/>
                <a:cs typeface="Arial" pitchFamily="34" charset="0"/>
              </a:rPr>
              <a:t>Stacey </a:t>
            </a:r>
            <a:r>
              <a:rPr lang="en-US" sz="1800" b="1" dirty="0">
                <a:latin typeface="Arial" pitchFamily="34" charset="0"/>
                <a:cs typeface="Arial" pitchFamily="34" charset="0"/>
              </a:rPr>
              <a:t>Chacker,</a:t>
            </a:r>
            <a:r>
              <a:rPr lang="en-US" sz="1800" dirty="0">
                <a:latin typeface="Arial" pitchFamily="34" charset="0"/>
                <a:cs typeface="Arial" pitchFamily="34" charset="0"/>
              </a:rPr>
              <a:t> Asthma Regional Council of New England</a:t>
            </a:r>
            <a:endParaRPr lang="en-US" sz="1800" dirty="0" smtClean="0">
              <a:latin typeface="Arial" pitchFamily="34" charset="0"/>
              <a:cs typeface="Arial" pitchFamily="34" charset="0"/>
            </a:endParaRPr>
          </a:p>
          <a:p>
            <a:pPr lvl="1" eaLnBrk="1" fontAlgn="auto" hangingPunct="1">
              <a:spcBef>
                <a:spcPts val="600"/>
              </a:spcBef>
              <a:spcAft>
                <a:spcPts val="600"/>
              </a:spcAft>
              <a:buFont typeface="Arial" panose="020B0604020202020204" pitchFamily="34" charset="0"/>
              <a:buChar char="•"/>
              <a:defRPr/>
            </a:pPr>
            <a:r>
              <a:rPr lang="en-US" sz="1800" b="1" dirty="0" smtClean="0">
                <a:latin typeface="Arial" pitchFamily="34" charset="0"/>
                <a:cs typeface="Arial" pitchFamily="34" charset="0"/>
              </a:rPr>
              <a:t>Dr. Samuel DeLeon, </a:t>
            </a:r>
            <a:r>
              <a:rPr lang="en-US" sz="1800" dirty="0" smtClean="0">
                <a:latin typeface="Arial" pitchFamily="34" charset="0"/>
                <a:cs typeface="Arial" pitchFamily="34" charset="0"/>
              </a:rPr>
              <a:t>Urban Health Plan</a:t>
            </a:r>
          </a:p>
          <a:p>
            <a:pPr lvl="1" eaLnBrk="1" fontAlgn="auto" hangingPunct="1">
              <a:spcBef>
                <a:spcPts val="600"/>
              </a:spcBef>
              <a:spcAft>
                <a:spcPts val="600"/>
              </a:spcAft>
              <a:buFont typeface="Arial" panose="020B0604020202020204" pitchFamily="34" charset="0"/>
              <a:buChar char="•"/>
              <a:defRPr/>
            </a:pPr>
            <a:r>
              <a:rPr lang="en-US" sz="1800" b="1" dirty="0" smtClean="0">
                <a:latin typeface="Arial" pitchFamily="34" charset="0"/>
                <a:cs typeface="Arial" pitchFamily="34" charset="0"/>
              </a:rPr>
              <a:t>Bradley </a:t>
            </a:r>
            <a:r>
              <a:rPr lang="en-US" sz="1800" b="1" dirty="0">
                <a:latin typeface="Arial" pitchFamily="34" charset="0"/>
                <a:cs typeface="Arial" pitchFamily="34" charset="0"/>
              </a:rPr>
              <a:t>Kramer,</a:t>
            </a:r>
            <a:r>
              <a:rPr lang="en-US" sz="1800" dirty="0">
                <a:latin typeface="Arial" pitchFamily="34" charset="0"/>
                <a:cs typeface="Arial" pitchFamily="34" charset="0"/>
              </a:rPr>
              <a:t> </a:t>
            </a:r>
            <a:r>
              <a:rPr lang="en-US" sz="1800" dirty="0" smtClean="0">
                <a:latin typeface="Arial" pitchFamily="34" charset="0"/>
                <a:cs typeface="Arial" pitchFamily="34" charset="0"/>
              </a:rPr>
              <a:t>Public </a:t>
            </a:r>
            <a:r>
              <a:rPr lang="en-US" sz="1800" dirty="0">
                <a:latin typeface="Arial" pitchFamily="34" charset="0"/>
                <a:cs typeface="Arial" pitchFamily="34" charset="0"/>
              </a:rPr>
              <a:t>Health—Seattle &amp; King County</a:t>
            </a:r>
          </a:p>
          <a:p>
            <a:pPr lvl="1" eaLnBrk="1" fontAlgn="auto" hangingPunct="1">
              <a:spcBef>
                <a:spcPts val="600"/>
              </a:spcBef>
              <a:spcAft>
                <a:spcPts val="600"/>
              </a:spcAft>
              <a:buFont typeface="Arial" panose="020B0604020202020204" pitchFamily="34" charset="0"/>
              <a:buChar char="•"/>
              <a:defRPr/>
            </a:pPr>
            <a:r>
              <a:rPr lang="en-US" sz="1800" b="1" dirty="0">
                <a:latin typeface="Arial" pitchFamily="34" charset="0"/>
                <a:cs typeface="Arial" pitchFamily="34" charset="0"/>
              </a:rPr>
              <a:t>Dr. Andrea D. Gelzer,</a:t>
            </a:r>
            <a:r>
              <a:rPr lang="en-US" sz="1800" dirty="0">
                <a:latin typeface="Arial" pitchFamily="34" charset="0"/>
                <a:cs typeface="Arial" pitchFamily="34" charset="0"/>
              </a:rPr>
              <a:t> </a:t>
            </a:r>
            <a:r>
              <a:rPr lang="en-US" sz="1800" dirty="0" smtClean="0">
                <a:latin typeface="Arial" pitchFamily="34" charset="0"/>
                <a:cs typeface="Arial" pitchFamily="34" charset="0"/>
              </a:rPr>
              <a:t>AmeriHealth Caritas</a:t>
            </a:r>
          </a:p>
          <a:p>
            <a:pPr marL="457200" indent="-457200" eaLnBrk="1" fontAlgn="auto" hangingPunct="1">
              <a:spcBef>
                <a:spcPts val="1200"/>
              </a:spcBef>
              <a:spcAft>
                <a:spcPts val="600"/>
              </a:spcAft>
              <a:buFont typeface="+mj-lt"/>
              <a:buAutoNum type="arabicPeriod"/>
              <a:defRPr/>
            </a:pPr>
            <a:r>
              <a:rPr lang="en-US" sz="2400" dirty="0" smtClean="0">
                <a:latin typeface="Arial" pitchFamily="34" charset="0"/>
                <a:cs typeface="Arial" pitchFamily="34" charset="0"/>
              </a:rPr>
              <a:t>Q&amp;A </a:t>
            </a:r>
            <a:r>
              <a:rPr lang="en-US" sz="2400" dirty="0">
                <a:latin typeface="Arial" pitchFamily="34" charset="0"/>
                <a:cs typeface="Arial" pitchFamily="34" charset="0"/>
              </a:rPr>
              <a:t>Session in AsthmaCommunityNetwork.org Discussion Forum</a:t>
            </a:r>
          </a:p>
          <a:p>
            <a:pPr marL="457200" indent="-457200" eaLnBrk="1" fontAlgn="auto" hangingPunct="1">
              <a:spcBef>
                <a:spcPts val="300"/>
              </a:spcBef>
              <a:spcAft>
                <a:spcPts val="600"/>
              </a:spcAft>
              <a:defRPr/>
            </a:pPr>
            <a:endParaRPr lang="en-US" dirty="0" smtClean="0">
              <a:latin typeface="Arial" pitchFamily="34" charset="0"/>
              <a:cs typeface="Arial" pitchFamily="34" charset="0"/>
            </a:endParaRPr>
          </a:p>
          <a:p>
            <a:pPr eaLnBrk="1" fontAlgn="auto" hangingPunct="1">
              <a:spcAft>
                <a:spcPts val="0"/>
              </a:spcAft>
              <a:defRPr/>
            </a:pPr>
            <a:endParaRPr lang="en-US" sz="2000" dirty="0" smtClean="0">
              <a:latin typeface="Arial" pitchFamily="34" charset="0"/>
              <a:cs typeface="Arial" pitchFamily="34" charset="0"/>
            </a:endParaRPr>
          </a:p>
          <a:p>
            <a:pPr marL="914400" lvl="1" indent="-514350" eaLnBrk="1" fontAlgn="auto" hangingPunct="1">
              <a:spcAft>
                <a:spcPts val="0"/>
              </a:spcAft>
              <a:buFont typeface="+mj-lt"/>
              <a:buAutoNum type="arabicPeriod"/>
              <a:defRPr/>
            </a:pPr>
            <a:endParaRPr lang="en-US" sz="2000" dirty="0" smtClean="0">
              <a:latin typeface="Arial" pitchFamily="34" charset="0"/>
              <a:cs typeface="Arial" pitchFamily="34" charset="0"/>
            </a:endParaRPr>
          </a:p>
          <a:p>
            <a:pPr eaLnBrk="1" fontAlgn="auto" hangingPunct="1">
              <a:spcAft>
                <a:spcPts val="0"/>
              </a:spcAft>
              <a:defRPr/>
            </a:pPr>
            <a:endParaRPr lang="en-US" sz="2000" dirty="0" smtClean="0">
              <a:latin typeface="Arial" pitchFamily="34" charset="0"/>
              <a:cs typeface="Arial" pitchFamily="34" charset="0"/>
            </a:endParaRPr>
          </a:p>
          <a:p>
            <a:pPr eaLnBrk="1" fontAlgn="auto" hangingPunct="1">
              <a:spcAft>
                <a:spcPts val="0"/>
              </a:spcAft>
              <a:defRPr/>
            </a:pPr>
            <a:endParaRPr lang="en-US" sz="2000" dirty="0">
              <a:latin typeface="Arial" pitchFamily="34" charset="0"/>
              <a:cs typeface="Arial" pitchFamily="34" charset="0"/>
            </a:endParaRPr>
          </a:p>
        </p:txBody>
      </p:sp>
      <p:sp>
        <p:nvSpPr>
          <p:cNvPr id="7" name="Title 1"/>
          <p:cNvSpPr>
            <a:spLocks noGrp="1"/>
          </p:cNvSpPr>
          <p:nvPr>
            <p:ph type="title"/>
          </p:nvPr>
        </p:nvSpPr>
        <p:spPr>
          <a:xfrm>
            <a:off x="444500" y="264786"/>
            <a:ext cx="8229600" cy="1143000"/>
          </a:xfrm>
        </p:spPr>
        <p:txBody>
          <a:bodyPr/>
          <a:lstStyle/>
          <a:p>
            <a:r>
              <a:rPr lang="en-US" altLang="en-US" sz="4000" b="1" dirty="0" smtClean="0">
                <a:solidFill>
                  <a:srgbClr val="0070C0"/>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31455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10243" name="Subtitle 2"/>
          <p:cNvSpPr txBox="1">
            <a:spLocks/>
          </p:cNvSpPr>
          <p:nvPr/>
        </p:nvSpPr>
        <p:spPr bwMode="auto">
          <a:xfrm>
            <a:off x="228600" y="1509713"/>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200"/>
              </a:lnSpc>
              <a:buNone/>
            </a:pPr>
            <a:r>
              <a:rPr lang="en-US" altLang="en-US" sz="1800" b="1" dirty="0">
                <a:latin typeface="Arial" panose="020B0604020202020204" pitchFamily="34" charset="0"/>
                <a:cs typeface="Arial" panose="020B0604020202020204" pitchFamily="34" charset="0"/>
              </a:rPr>
              <a:t>Immediately after the webinar, join us in the </a:t>
            </a:r>
            <a:r>
              <a:rPr lang="en-US" altLang="en-US" sz="1800" b="1" dirty="0">
                <a:solidFill>
                  <a:srgbClr val="0070C0"/>
                </a:solidFill>
                <a:latin typeface="Arial" panose="020B0604020202020204" pitchFamily="34" charset="0"/>
                <a:cs typeface="Arial" panose="020B0604020202020204" pitchFamily="34" charset="0"/>
              </a:rPr>
              <a:t>AsthmaCommunityNetwork.org</a:t>
            </a:r>
            <a:r>
              <a:rPr lang="en-US" altLang="en-US" sz="1800" b="1" dirty="0" smtClean="0">
                <a:solidFill>
                  <a:schemeClr val="accent1"/>
                </a:solidFill>
                <a:latin typeface="Arial" panose="020B0604020202020204" pitchFamily="34" charset="0"/>
                <a:cs typeface="Arial" panose="020B0604020202020204" pitchFamily="34" charset="0"/>
              </a:rPr>
              <a:t> </a:t>
            </a:r>
            <a:r>
              <a:rPr lang="en-US" altLang="en-US" sz="1800" b="1" dirty="0">
                <a:solidFill>
                  <a:srgbClr val="0070C0"/>
                </a:solidFill>
                <a:latin typeface="Arial" panose="020B0604020202020204" pitchFamily="34" charset="0"/>
                <a:cs typeface="Arial" panose="020B0604020202020204" pitchFamily="34" charset="0"/>
              </a:rPr>
              <a:t>Discussion Forum </a:t>
            </a:r>
            <a:r>
              <a:rPr lang="en-US" altLang="en-US" sz="1800" b="1" dirty="0" smtClean="0">
                <a:latin typeface="Arial" panose="020B0604020202020204" pitchFamily="34" charset="0"/>
                <a:cs typeface="Arial" panose="020B0604020202020204" pitchFamily="34" charset="0"/>
              </a:rPr>
              <a:t>for </a:t>
            </a:r>
            <a:r>
              <a:rPr lang="en-US" altLang="en-US" sz="1800" b="1" dirty="0">
                <a:latin typeface="Arial" panose="020B0604020202020204" pitchFamily="34" charset="0"/>
                <a:cs typeface="Arial" panose="020B0604020202020204" pitchFamily="34" charset="0"/>
              </a:rPr>
              <a:t>a live online Q&amp;A </a:t>
            </a:r>
            <a:r>
              <a:rPr lang="en-US" altLang="en-US" sz="1800" b="1" dirty="0" smtClean="0">
                <a:latin typeface="Arial" panose="020B0604020202020204" pitchFamily="34" charset="0"/>
                <a:cs typeface="Arial" panose="020B0604020202020204" pitchFamily="34" charset="0"/>
              </a:rPr>
              <a:t>Session from </a:t>
            </a:r>
            <a:endParaRPr lang="en-US" altLang="en-US" sz="1800" b="1" dirty="0">
              <a:latin typeface="Arial" panose="020B0604020202020204" pitchFamily="34" charset="0"/>
              <a:cs typeface="Arial" panose="020B0604020202020204" pitchFamily="34" charset="0"/>
            </a:endParaRPr>
          </a:p>
          <a:p>
            <a:pPr algn="ctr" eaLnBrk="1" hangingPunct="1">
              <a:lnSpc>
                <a:spcPts val="2200"/>
              </a:lnSpc>
              <a:buFont typeface="Arial" panose="020B0604020202020204" pitchFamily="34" charset="0"/>
              <a:buNone/>
            </a:pPr>
            <a:r>
              <a:rPr lang="en-US" altLang="en-US" sz="1800" b="1" dirty="0">
                <a:latin typeface="Arial" panose="020B0604020202020204" pitchFamily="34" charset="0"/>
                <a:cs typeface="Arial" panose="020B0604020202020204" pitchFamily="34" charset="0"/>
              </a:rPr>
              <a:t>	3:00 p.m. </a:t>
            </a:r>
            <a:r>
              <a:rPr lang="en-US" altLang="en-US" sz="1800" b="1" dirty="0" smtClean="0">
                <a:latin typeface="Arial" panose="020B0604020202020204" pitchFamily="34" charset="0"/>
                <a:cs typeface="Arial" panose="020B0604020202020204" pitchFamily="34" charset="0"/>
              </a:rPr>
              <a:t>to </a:t>
            </a:r>
            <a:r>
              <a:rPr lang="en-US" altLang="en-US" sz="1800" b="1" dirty="0">
                <a:latin typeface="Arial" panose="020B0604020202020204" pitchFamily="34" charset="0"/>
                <a:cs typeface="Arial" panose="020B0604020202020204" pitchFamily="34" charset="0"/>
              </a:rPr>
              <a:t>3:30 p.m. EDT. </a:t>
            </a:r>
          </a:p>
          <a:p>
            <a:pPr eaLnBrk="1" hangingPunct="1">
              <a:lnSpc>
                <a:spcPts val="2200"/>
              </a:lnSpc>
              <a:buFont typeface="Arial" panose="020B0604020202020204" pitchFamily="34" charset="0"/>
              <a:buNone/>
            </a:pPr>
            <a:endParaRPr lang="en-US" altLang="en-US" sz="1800" dirty="0" smtClean="0">
              <a:latin typeface="Arial" panose="020B0604020202020204" pitchFamily="34" charset="0"/>
              <a:cs typeface="Arial" panose="020B0604020202020204" pitchFamily="34" charset="0"/>
            </a:endParaRPr>
          </a:p>
          <a:p>
            <a:pPr eaLnBrk="1" hangingPunct="1">
              <a:lnSpc>
                <a:spcPts val="2200"/>
              </a:lnSpc>
              <a:buFont typeface="Arial" panose="020B0604020202020204" pitchFamily="34" charset="0"/>
              <a:buNone/>
            </a:pPr>
            <a:r>
              <a:rPr lang="en-US" altLang="en-US" sz="1800" dirty="0" smtClean="0">
                <a:latin typeface="Arial" panose="020B0604020202020204" pitchFamily="34" charset="0"/>
                <a:cs typeface="Arial" panose="020B0604020202020204" pitchFamily="34" charset="0"/>
              </a:rPr>
              <a:t>To </a:t>
            </a:r>
            <a:r>
              <a:rPr lang="en-US" altLang="en-US" sz="1800" dirty="0">
                <a:latin typeface="Arial" panose="020B0604020202020204" pitchFamily="34" charset="0"/>
                <a:cs typeface="Arial" panose="020B0604020202020204" pitchFamily="34" charset="0"/>
              </a:rPr>
              <a:t>post a question in the </a:t>
            </a:r>
            <a:r>
              <a:rPr lang="en-US" altLang="en-US" sz="1800" b="1" dirty="0">
                <a:solidFill>
                  <a:srgbClr val="0070C0"/>
                </a:solidFill>
                <a:latin typeface="Arial" panose="020B0604020202020204" pitchFamily="34" charset="0"/>
                <a:cs typeface="Arial" panose="020B0604020202020204" pitchFamily="34" charset="0"/>
              </a:rPr>
              <a:t>Discussion Forum</a:t>
            </a:r>
            <a:r>
              <a:rPr lang="en-US" altLang="en-US" sz="1800" dirty="0">
                <a:latin typeface="Arial" panose="020B0604020202020204" pitchFamily="34" charset="0"/>
                <a:cs typeface="Arial" panose="020B0604020202020204" pitchFamily="34" charset="0"/>
              </a:rPr>
              <a:t>, follow these directions: </a:t>
            </a:r>
          </a:p>
          <a:p>
            <a:pPr eaLnBrk="1" hangingPunct="1">
              <a:lnSpc>
                <a:spcPts val="2000"/>
              </a:lnSpc>
              <a:spcBef>
                <a:spcPts val="600"/>
              </a:spcBef>
              <a:buFont typeface="Arial" panose="020B0604020202020204" pitchFamily="34" charset="0"/>
              <a:buAutoNum type="arabicPeriod"/>
            </a:pPr>
            <a:r>
              <a:rPr lang="en-US" altLang="en-US" sz="1800" dirty="0">
                <a:latin typeface="Arial" panose="020B0604020202020204" pitchFamily="34" charset="0"/>
                <a:cs typeface="Arial" panose="020B0604020202020204" pitchFamily="34" charset="0"/>
              </a:rPr>
              <a:t>If you are a Network member, log in to your </a:t>
            </a:r>
            <a:r>
              <a:rPr lang="en-US" altLang="en-US" sz="1800" b="1" dirty="0">
                <a:solidFill>
                  <a:srgbClr val="0070C0"/>
                </a:solidFill>
                <a:latin typeface="Arial" panose="020B0604020202020204" pitchFamily="34" charset="0"/>
                <a:cs typeface="Arial" panose="020B0604020202020204" pitchFamily="34" charset="0"/>
              </a:rPr>
              <a:t>AsthmaCommunityNetwork.org</a:t>
            </a:r>
            <a:r>
              <a:rPr lang="en-US" altLang="en-US" sz="1800" dirty="0">
                <a:latin typeface="Arial" panose="020B0604020202020204" pitchFamily="34" charset="0"/>
                <a:cs typeface="Arial" panose="020B0604020202020204" pitchFamily="34" charset="0"/>
              </a:rPr>
              <a:t> account. </a:t>
            </a:r>
          </a:p>
          <a:p>
            <a:pPr eaLnBrk="1" hangingPunct="1">
              <a:spcBef>
                <a:spcPts val="600"/>
              </a:spcBef>
              <a:buFont typeface="Arial" panose="020B0604020202020204" pitchFamily="34" charset="0"/>
              <a:buNone/>
            </a:pPr>
            <a:endParaRPr lang="en-US" altLang="en-US" sz="1800" dirty="0">
              <a:latin typeface="Arial" panose="020B0604020202020204" pitchFamily="34" charset="0"/>
              <a:cs typeface="Arial" panose="020B0604020202020204" pitchFamily="34" charset="0"/>
            </a:endParaRPr>
          </a:p>
          <a:p>
            <a:pPr eaLnBrk="1" hangingPunct="1">
              <a:spcBef>
                <a:spcPts val="600"/>
              </a:spcBef>
              <a:buFont typeface="Arial" panose="020B0604020202020204" pitchFamily="34" charset="0"/>
              <a:buNone/>
            </a:pPr>
            <a:endParaRPr lang="en-US" altLang="en-US" sz="1800" dirty="0">
              <a:latin typeface="Arial" panose="020B0604020202020204" pitchFamily="34" charset="0"/>
              <a:cs typeface="Arial" panose="020B0604020202020204" pitchFamily="34" charset="0"/>
            </a:endParaRPr>
          </a:p>
          <a:p>
            <a:pPr eaLnBrk="1" hangingPunct="1">
              <a:spcBef>
                <a:spcPts val="600"/>
              </a:spcBef>
              <a:buFont typeface="Arial" panose="020B0604020202020204" pitchFamily="34" charset="0"/>
              <a:buNone/>
            </a:pPr>
            <a:r>
              <a:rPr lang="en-US" altLang="en-US" sz="1800" dirty="0">
                <a:latin typeface="Arial" panose="020B0604020202020204" pitchFamily="34" charset="0"/>
                <a:cs typeface="Arial" panose="020B0604020202020204" pitchFamily="34" charset="0"/>
              </a:rPr>
              <a:t>      </a:t>
            </a:r>
          </a:p>
          <a:p>
            <a:pPr eaLnBrk="1" hangingPunct="1">
              <a:lnSpc>
                <a:spcPts val="2000"/>
              </a:lnSpc>
              <a:spcBef>
                <a:spcPts val="600"/>
              </a:spcBef>
              <a:buFont typeface="Arial" panose="020B0604020202020204" pitchFamily="34" charset="0"/>
              <a:buAutoNum type="arabicPeriod" startAt="2"/>
            </a:pPr>
            <a:r>
              <a:rPr lang="en-US" altLang="en-US" sz="1800" dirty="0" smtClean="0">
                <a:latin typeface="Arial" panose="020B0604020202020204" pitchFamily="34" charset="0"/>
                <a:cs typeface="Arial" panose="020B0604020202020204" pitchFamily="34" charset="0"/>
              </a:rPr>
              <a:t>Click </a:t>
            </a:r>
            <a:r>
              <a:rPr lang="en-US" altLang="en-US" sz="1800" dirty="0">
                <a:latin typeface="Arial" panose="020B0604020202020204" pitchFamily="34" charset="0"/>
                <a:cs typeface="Arial" panose="020B0604020202020204" pitchFamily="34" charset="0"/>
              </a:rPr>
              <a:t>on the “</a:t>
            </a:r>
            <a:r>
              <a:rPr lang="en-US" altLang="en-US" sz="1800" b="1" dirty="0">
                <a:solidFill>
                  <a:srgbClr val="0070C0"/>
                </a:solidFill>
                <a:latin typeface="Arial" panose="020B0604020202020204" pitchFamily="34" charset="0"/>
                <a:cs typeface="Arial" panose="020B0604020202020204" pitchFamily="34" charset="0"/>
              </a:rPr>
              <a:t>Discussion Forum</a:t>
            </a:r>
            <a:r>
              <a:rPr lang="en-US" altLang="en-US" sz="1800" dirty="0">
                <a:latin typeface="Arial" panose="020B0604020202020204" pitchFamily="34" charset="0"/>
                <a:cs typeface="Arial" panose="020B0604020202020204" pitchFamily="34" charset="0"/>
              </a:rPr>
              <a:t>” button on the home page.</a:t>
            </a:r>
          </a:p>
          <a:p>
            <a:pPr eaLnBrk="1" hangingPunct="1">
              <a:lnSpc>
                <a:spcPts val="2000"/>
              </a:lnSpc>
              <a:spcBef>
                <a:spcPts val="600"/>
              </a:spcBef>
              <a:buFont typeface="Arial" panose="020B0604020202020204" pitchFamily="34" charset="0"/>
              <a:buAutoNum type="arabicPeriod" startAt="2"/>
            </a:pPr>
            <a:r>
              <a:rPr lang="en-US" altLang="en-US" sz="1800" dirty="0">
                <a:latin typeface="Arial" panose="020B0604020202020204" pitchFamily="34" charset="0"/>
                <a:cs typeface="Arial" panose="020B0604020202020204" pitchFamily="34" charset="0"/>
              </a:rPr>
              <a:t>Click on the “</a:t>
            </a:r>
            <a:r>
              <a:rPr lang="en-US" altLang="en-US" sz="1800" b="1" dirty="0">
                <a:solidFill>
                  <a:srgbClr val="0070C0"/>
                </a:solidFill>
                <a:latin typeface="Arial" panose="020B0604020202020204" pitchFamily="34" charset="0"/>
                <a:cs typeface="Arial" panose="020B0604020202020204" pitchFamily="34" charset="0"/>
              </a:rPr>
              <a:t>Live Online Q&amp;A for </a:t>
            </a:r>
            <a:r>
              <a:rPr lang="en-US" altLang="en-US" sz="1800" b="1" dirty="0" smtClean="0">
                <a:solidFill>
                  <a:srgbClr val="0070C0"/>
                </a:solidFill>
                <a:latin typeface="Arial" panose="020B0604020202020204" pitchFamily="34" charset="0"/>
                <a:cs typeface="Arial" panose="020B0604020202020204" pitchFamily="34" charset="0"/>
              </a:rPr>
              <a:t>5/25/16 </a:t>
            </a:r>
            <a:r>
              <a:rPr lang="en-US" altLang="en-US" sz="1800" b="1" dirty="0">
                <a:solidFill>
                  <a:srgbClr val="0070C0"/>
                </a:solidFill>
                <a:latin typeface="Arial" panose="020B0604020202020204" pitchFamily="34" charset="0"/>
                <a:cs typeface="Arial" panose="020B0604020202020204" pitchFamily="34" charset="0"/>
              </a:rPr>
              <a:t>Webinar</a:t>
            </a:r>
            <a:r>
              <a:rPr lang="en-US" altLang="en-US" sz="1800" dirty="0">
                <a:latin typeface="Arial" panose="020B0604020202020204" pitchFamily="34" charset="0"/>
                <a:cs typeface="Arial" panose="020B0604020202020204" pitchFamily="34" charset="0"/>
              </a:rPr>
              <a:t>” link. </a:t>
            </a:r>
          </a:p>
          <a:p>
            <a:pPr eaLnBrk="1" hangingPunct="1">
              <a:lnSpc>
                <a:spcPts val="2000"/>
              </a:lnSpc>
              <a:spcBef>
                <a:spcPts val="600"/>
              </a:spcBef>
              <a:buFont typeface="Arial" panose="020B0604020202020204" pitchFamily="34" charset="0"/>
              <a:buAutoNum type="arabicPeriod" startAt="2"/>
            </a:pPr>
            <a:r>
              <a:rPr lang="en-US" altLang="en-US" sz="1800" dirty="0">
                <a:latin typeface="Arial" panose="020B0604020202020204" pitchFamily="34" charset="0"/>
                <a:cs typeface="Arial" panose="020B0604020202020204" pitchFamily="34" charset="0"/>
              </a:rPr>
              <a:t>Click on the “</a:t>
            </a:r>
            <a:r>
              <a:rPr lang="en-US" altLang="en-US" sz="1800" b="1" dirty="0">
                <a:solidFill>
                  <a:srgbClr val="0070C0"/>
                </a:solidFill>
                <a:latin typeface="Arial" panose="020B0604020202020204" pitchFamily="34" charset="0"/>
                <a:cs typeface="Arial" panose="020B0604020202020204" pitchFamily="34" charset="0"/>
              </a:rPr>
              <a:t>Post to the Forum</a:t>
            </a:r>
            <a:r>
              <a:rPr lang="en-US" altLang="en-US" sz="1800" dirty="0">
                <a:latin typeface="Arial" panose="020B0604020202020204" pitchFamily="34" charset="0"/>
                <a:cs typeface="Arial" panose="020B0604020202020204" pitchFamily="34" charset="0"/>
              </a:rPr>
              <a:t>” link to post your question. </a:t>
            </a:r>
          </a:p>
          <a:p>
            <a:pPr eaLnBrk="1" hangingPunct="1">
              <a:lnSpc>
                <a:spcPts val="2000"/>
              </a:lnSpc>
              <a:spcBef>
                <a:spcPts val="600"/>
              </a:spcBef>
              <a:buFont typeface="Arial" panose="020B0604020202020204" pitchFamily="34" charset="0"/>
              <a:buAutoNum type="arabicPeriod" startAt="2"/>
            </a:pPr>
            <a:r>
              <a:rPr lang="en-US" altLang="en-US" sz="1800" dirty="0">
                <a:latin typeface="Arial" panose="020B0604020202020204" pitchFamily="34" charset="0"/>
                <a:cs typeface="Arial" panose="020B0604020202020204" pitchFamily="34" charset="0"/>
              </a:rPr>
              <a:t>Enter your question and click the “</a:t>
            </a:r>
            <a:r>
              <a:rPr lang="en-US" altLang="en-US" sz="1800" b="1" dirty="0">
                <a:solidFill>
                  <a:srgbClr val="0070C0"/>
                </a:solidFill>
                <a:latin typeface="Arial" panose="020B0604020202020204" pitchFamily="34" charset="0"/>
                <a:cs typeface="Arial" panose="020B0604020202020204" pitchFamily="34" charset="0"/>
              </a:rPr>
              <a:t>Save</a:t>
            </a:r>
            <a:r>
              <a:rPr lang="en-US" altLang="en-US" sz="1800" dirty="0">
                <a:latin typeface="Arial" panose="020B0604020202020204" pitchFamily="34" charset="0"/>
                <a:cs typeface="Arial" panose="020B0604020202020204" pitchFamily="34" charset="0"/>
              </a:rPr>
              <a:t>” button at the bottom of the page. </a:t>
            </a:r>
          </a:p>
        </p:txBody>
      </p:sp>
      <p:sp>
        <p:nvSpPr>
          <p:cNvPr id="10" name="Title 1"/>
          <p:cNvSpPr txBox="1">
            <a:spLocks/>
          </p:cNvSpPr>
          <p:nvPr/>
        </p:nvSpPr>
        <p:spPr>
          <a:xfrm>
            <a:off x="671513" y="442913"/>
            <a:ext cx="8229600" cy="1219200"/>
          </a:xfrm>
          <a:prstGeom prst="rect">
            <a:avLst/>
          </a:prstGeom>
        </p:spPr>
        <p:txBody>
          <a:bodyPr anchor="ctr">
            <a:normAutofit fontScale="37500" lnSpcReduction="20000"/>
          </a:bodyPr>
          <a:lstStyle/>
          <a:p>
            <a:pPr algn="ctr" fontAlgn="auto">
              <a:lnSpc>
                <a:spcPct val="120000"/>
              </a:lnSpc>
              <a:spcBef>
                <a:spcPts val="0"/>
              </a:spcBef>
              <a:spcAft>
                <a:spcPts val="0"/>
              </a:spcAft>
              <a:defRPr/>
            </a:pPr>
            <a:r>
              <a:rPr lang="en-US" sz="6600" b="1" dirty="0">
                <a:solidFill>
                  <a:srgbClr val="0070C0"/>
                </a:solidFill>
                <a:cs typeface="Arial" panose="020B0604020202020204" pitchFamily="34" charset="0"/>
              </a:rPr>
              <a:t>Question &amp; Answer Session on </a:t>
            </a:r>
          </a:p>
          <a:p>
            <a:pPr algn="ctr" fontAlgn="auto">
              <a:lnSpc>
                <a:spcPct val="120000"/>
              </a:lnSpc>
              <a:spcBef>
                <a:spcPts val="0"/>
              </a:spcBef>
              <a:spcAft>
                <a:spcPts val="0"/>
              </a:spcAft>
              <a:defRPr/>
            </a:pPr>
            <a:r>
              <a:rPr lang="en-US" sz="6600" b="1" dirty="0">
                <a:solidFill>
                  <a:srgbClr val="0070C0"/>
                </a:solidFill>
                <a:cs typeface="Arial" panose="020B0604020202020204" pitchFamily="34" charset="0"/>
              </a:rPr>
              <a:t>AsthmaCommunityNetwork.org Discussion Forum</a:t>
            </a:r>
            <a:r>
              <a:rPr lang="en-US" sz="6600" b="1" dirty="0">
                <a:solidFill>
                  <a:prstClr val="black"/>
                </a:solidFill>
                <a:cs typeface="Arial" panose="020B0604020202020204" pitchFamily="34" charset="0"/>
              </a:rPr>
              <a:t> </a:t>
            </a:r>
            <a:r>
              <a:rPr lang="en-US" sz="4400" dirty="0">
                <a:solidFill>
                  <a:prstClr val="black"/>
                </a:solidFill>
                <a:latin typeface="Calibri"/>
              </a:rPr>
              <a:t> </a:t>
            </a:r>
            <a:br>
              <a:rPr lang="en-US" sz="4400" dirty="0">
                <a:solidFill>
                  <a:prstClr val="black"/>
                </a:solidFill>
                <a:latin typeface="Calibri"/>
              </a:rPr>
            </a:br>
            <a:endParaRPr lang="en-US" sz="4400" dirty="0">
              <a:solidFill>
                <a:prstClr val="black"/>
              </a:solidFill>
              <a:latin typeface="Calibri"/>
            </a:endParaRPr>
          </a:p>
        </p:txBody>
      </p:sp>
      <p:sp>
        <p:nvSpPr>
          <p:cNvPr id="11" name="TextBox 10"/>
          <p:cNvSpPr txBox="1">
            <a:spLocks noChangeArrowheads="1"/>
          </p:cNvSpPr>
          <p:nvPr/>
        </p:nvSpPr>
        <p:spPr bwMode="auto">
          <a:xfrm>
            <a:off x="571500" y="3793207"/>
            <a:ext cx="7896225" cy="831850"/>
          </a:xfrm>
          <a:prstGeom prst="rect">
            <a:avLst/>
          </a:prstGeom>
          <a:solidFill>
            <a:schemeClr val="accent3">
              <a:lumMod val="20000"/>
              <a:lumOff val="80000"/>
            </a:schemeClr>
          </a:solidFill>
          <a:ln w="15875">
            <a:solidFill>
              <a:schemeClr val="accent1"/>
            </a:solidFill>
            <a:miter lim="800000"/>
            <a:headEnd/>
            <a:tailEnd/>
          </a:ln>
        </p:spPr>
        <p:txBody>
          <a:bodyPr>
            <a:spAutoFit/>
          </a:bodyPr>
          <a:lstStyle/>
          <a:p>
            <a:pPr>
              <a:defRPr/>
            </a:pPr>
            <a:r>
              <a:rPr lang="en-US" sz="1600" b="1" i="1" dirty="0" smtClean="0">
                <a:solidFill>
                  <a:prstClr val="black"/>
                </a:solidFill>
                <a:cs typeface="Arial" pitchFamily="34" charset="0"/>
              </a:rPr>
              <a:t>Not </a:t>
            </a:r>
            <a:r>
              <a:rPr lang="en-US" sz="1600" b="1" i="1" dirty="0">
                <a:solidFill>
                  <a:prstClr val="black"/>
                </a:solidFill>
                <a:cs typeface="Arial" pitchFamily="34" charset="0"/>
              </a:rPr>
              <a:t>a member? </a:t>
            </a:r>
            <a:r>
              <a:rPr lang="en-US" sz="1600" i="1" dirty="0">
                <a:solidFill>
                  <a:prstClr val="black"/>
                </a:solidFill>
                <a:cs typeface="Arial" pitchFamily="34" charset="0"/>
              </a:rPr>
              <a:t>Create an account at </a:t>
            </a:r>
            <a:r>
              <a:rPr lang="en-US" sz="1600" b="1" i="1" dirty="0">
                <a:solidFill>
                  <a:srgbClr val="0070C0"/>
                </a:solidFill>
                <a:cs typeface="Arial" pitchFamily="34" charset="0"/>
              </a:rPr>
              <a:t>AsthmaCommunityNetwork.org</a:t>
            </a:r>
            <a:r>
              <a:rPr lang="en-US" sz="1600" i="1" dirty="0">
                <a:solidFill>
                  <a:prstClr val="black"/>
                </a:solidFill>
                <a:cs typeface="Arial" pitchFamily="34" charset="0"/>
              </a:rPr>
              <a:t> by clicking the “</a:t>
            </a:r>
            <a:r>
              <a:rPr lang="en-US" sz="1600" b="1" i="1" dirty="0">
                <a:solidFill>
                  <a:srgbClr val="0070C0"/>
                </a:solidFill>
                <a:cs typeface="Arial" pitchFamily="34" charset="0"/>
              </a:rPr>
              <a:t>Join Now</a:t>
            </a:r>
            <a:r>
              <a:rPr lang="en-US" sz="1600" i="1" dirty="0">
                <a:solidFill>
                  <a:prstClr val="black"/>
                </a:solidFill>
                <a:cs typeface="Arial" pitchFamily="34" charset="0"/>
              </a:rPr>
              <a:t>” link at the top of the page. Your account will be approved momentarily and you can begin posting questions. </a:t>
            </a:r>
            <a:endParaRPr lang="en-US" sz="1600" dirty="0">
              <a:solidFill>
                <a:prstClr val="black"/>
              </a:solidFill>
              <a:cs typeface="Arial" pitchFamily="34" charset="0"/>
            </a:endParaRPr>
          </a:p>
        </p:txBody>
      </p:sp>
    </p:spTree>
    <p:extLst>
      <p:ext uri="{BB962C8B-B14F-4D97-AF65-F5344CB8AC3E}">
        <p14:creationId xmlns:p14="http://schemas.microsoft.com/office/powerpoint/2010/main" val="338634647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44" y="1266825"/>
            <a:ext cx="5781855" cy="5349815"/>
          </a:xfrm>
        </p:spPr>
        <p:txBody>
          <a:bodyPr rtlCol="0">
            <a:normAutofit/>
          </a:bodyPr>
          <a:lstStyle/>
          <a:p>
            <a:pPr marL="457200" indent="-457200" eaLnBrk="1" fontAlgn="auto" hangingPunct="1">
              <a:lnSpc>
                <a:spcPts val="2700"/>
              </a:lnSpc>
              <a:spcBef>
                <a:spcPts val="300"/>
              </a:spcBef>
              <a:spcAft>
                <a:spcPts val="600"/>
              </a:spcAft>
              <a:buFont typeface="+mj-lt"/>
              <a:buAutoNum type="arabicPeriod"/>
              <a:defRPr/>
            </a:pPr>
            <a:r>
              <a:rPr lang="en-US" sz="2400" dirty="0" smtClean="0">
                <a:latin typeface="Arial" pitchFamily="34" charset="0"/>
                <a:cs typeface="Arial" pitchFamily="34" charset="0"/>
              </a:rPr>
              <a:t>It is the Nation’s highest honor for exceptional asthma management programs.</a:t>
            </a:r>
          </a:p>
          <a:p>
            <a:pPr marL="457200" indent="-457200" eaLnBrk="1" fontAlgn="auto" hangingPunct="1">
              <a:lnSpc>
                <a:spcPts val="2700"/>
              </a:lnSpc>
              <a:spcBef>
                <a:spcPts val="300"/>
              </a:spcBef>
              <a:spcAft>
                <a:spcPts val="600"/>
              </a:spcAft>
              <a:buFont typeface="+mj-lt"/>
              <a:buAutoNum type="arabicPeriod"/>
              <a:defRPr/>
            </a:pPr>
            <a:r>
              <a:rPr lang="en-US" sz="2400" dirty="0" smtClean="0">
                <a:latin typeface="Arial" pitchFamily="34" charset="0"/>
                <a:cs typeface="Arial" pitchFamily="34" charset="0"/>
              </a:rPr>
              <a:t>The goal </a:t>
            </a:r>
            <a:r>
              <a:rPr lang="en-US" sz="2400" dirty="0">
                <a:latin typeface="Arial" pitchFamily="34" charset="0"/>
                <a:cs typeface="Arial" pitchFamily="34" charset="0"/>
              </a:rPr>
              <a:t>of the Awards program is to showcase </a:t>
            </a:r>
            <a:r>
              <a:rPr lang="en-US" sz="2400" dirty="0" smtClean="0">
                <a:latin typeface="Arial" pitchFamily="34" charset="0"/>
                <a:cs typeface="Arial" pitchFamily="34" charset="0"/>
              </a:rPr>
              <a:t>best practices in </a:t>
            </a:r>
            <a:r>
              <a:rPr lang="en-US" sz="2400" dirty="0">
                <a:latin typeface="Arial" pitchFamily="34" charset="0"/>
                <a:cs typeface="Arial" pitchFamily="34" charset="0"/>
              </a:rPr>
              <a:t>asthma care and </a:t>
            </a:r>
            <a:r>
              <a:rPr lang="en-US" sz="2400" dirty="0" smtClean="0">
                <a:latin typeface="Arial" pitchFamily="34" charset="0"/>
                <a:cs typeface="Arial" pitchFamily="34" charset="0"/>
              </a:rPr>
              <a:t>management.</a:t>
            </a:r>
          </a:p>
          <a:p>
            <a:pPr marL="457200" indent="-457200" eaLnBrk="1" fontAlgn="auto" hangingPunct="1">
              <a:lnSpc>
                <a:spcPts val="2700"/>
              </a:lnSpc>
              <a:spcBef>
                <a:spcPts val="300"/>
              </a:spcBef>
              <a:spcAft>
                <a:spcPts val="600"/>
              </a:spcAft>
              <a:buFont typeface="+mj-lt"/>
              <a:buAutoNum type="arabicPeriod"/>
              <a:defRPr/>
            </a:pPr>
            <a:r>
              <a:rPr lang="en-US" sz="2400" dirty="0" smtClean="0">
                <a:latin typeface="Arial" pitchFamily="34" charset="0"/>
                <a:cs typeface="Arial" pitchFamily="34" charset="0"/>
              </a:rPr>
              <a:t>To be eligible, applicants must use </a:t>
            </a:r>
            <a:r>
              <a:rPr lang="en-US" sz="2400" dirty="0">
                <a:latin typeface="Arial" pitchFamily="34" charset="0"/>
                <a:cs typeface="Arial" pitchFamily="34" charset="0"/>
              </a:rPr>
              <a:t>t</a:t>
            </a:r>
            <a:r>
              <a:rPr lang="en-US" sz="2400" dirty="0" smtClean="0">
                <a:latin typeface="Arial" pitchFamily="34" charset="0"/>
                <a:cs typeface="Arial" pitchFamily="34" charset="0"/>
              </a:rPr>
              <a:t>he National Institutes of Health (NIH) </a:t>
            </a:r>
            <a:r>
              <a:rPr lang="en-US" sz="2400" i="1" dirty="0" smtClean="0">
                <a:latin typeface="Arial" pitchFamily="34" charset="0"/>
                <a:cs typeface="Arial" pitchFamily="34" charset="0"/>
              </a:rPr>
              <a:t>Expert Panel Report 3 (EPR-3): Guidelines for the Diagnosis and Management of Asthma</a:t>
            </a:r>
            <a:r>
              <a:rPr lang="en-US" sz="2400" dirty="0" smtClean="0">
                <a:latin typeface="Arial" pitchFamily="34" charset="0"/>
                <a:cs typeface="Arial" pitchFamily="34" charset="0"/>
              </a:rPr>
              <a:t>.</a:t>
            </a:r>
          </a:p>
          <a:p>
            <a:pPr marL="457200" indent="-457200" eaLnBrk="1" fontAlgn="auto" hangingPunct="1">
              <a:lnSpc>
                <a:spcPts val="2700"/>
              </a:lnSpc>
              <a:spcBef>
                <a:spcPts val="300"/>
              </a:spcBef>
              <a:spcAft>
                <a:spcPts val="600"/>
              </a:spcAft>
              <a:buFont typeface="+mj-lt"/>
              <a:buAutoNum type="arabicPeriod"/>
              <a:defRPr/>
            </a:pPr>
            <a:r>
              <a:rPr lang="en-US" sz="2400" dirty="0" smtClean="0">
                <a:latin typeface="Arial" pitchFamily="34" charset="0"/>
                <a:cs typeface="Arial" pitchFamily="34" charset="0"/>
              </a:rPr>
              <a:t>Join the Hall of Fame: </a:t>
            </a:r>
            <a:r>
              <a:rPr lang="en-US" sz="2400" dirty="0">
                <a:latin typeface="Arial" pitchFamily="34" charset="0"/>
                <a:cs typeface="Arial" pitchFamily="34" charset="0"/>
              </a:rPr>
              <a:t>A</a:t>
            </a:r>
            <a:r>
              <a:rPr lang="en-US" sz="2400" dirty="0" smtClean="0">
                <a:latin typeface="Arial" pitchFamily="34" charset="0"/>
                <a:cs typeface="Arial" pitchFamily="34" charset="0"/>
              </a:rPr>
              <a:t>pply in 2017! </a:t>
            </a:r>
            <a:r>
              <a:rPr lang="en-US" sz="2000" dirty="0" smtClean="0">
                <a:solidFill>
                  <a:srgbClr val="2D5883"/>
                </a:solidFill>
                <a:latin typeface="Arial" pitchFamily="34" charset="0"/>
                <a:cs typeface="Arial" pitchFamily="34" charset="0"/>
              </a:rPr>
              <a:t>www.asthmacommunitynetwork.org/awards</a:t>
            </a:r>
            <a:endParaRPr lang="en-US" sz="2000" dirty="0">
              <a:solidFill>
                <a:srgbClr val="2D5883"/>
              </a:solidFill>
              <a:latin typeface="Arial" pitchFamily="34" charset="0"/>
              <a:cs typeface="Arial" pitchFamily="34" charset="0"/>
            </a:endParaRPr>
          </a:p>
          <a:p>
            <a:pPr marL="0" indent="0" eaLnBrk="1" fontAlgn="auto" hangingPunct="1">
              <a:spcAft>
                <a:spcPts val="0"/>
              </a:spcAft>
              <a:buNone/>
              <a:defRPr/>
            </a:pPr>
            <a:endParaRPr lang="en-US" sz="2000" dirty="0" smtClean="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758401" y="1711072"/>
            <a:ext cx="2188654" cy="3286029"/>
          </a:xfrm>
          <a:prstGeom prst="rect">
            <a:avLst/>
          </a:prstGeom>
        </p:spPr>
      </p:pic>
      <p:sp>
        <p:nvSpPr>
          <p:cNvPr id="6" name="Title 1"/>
          <p:cNvSpPr>
            <a:spLocks noGrp="1"/>
          </p:cNvSpPr>
          <p:nvPr>
            <p:ph type="title"/>
          </p:nvPr>
        </p:nvSpPr>
        <p:spPr>
          <a:xfrm>
            <a:off x="444500" y="264786"/>
            <a:ext cx="8229600" cy="1143000"/>
          </a:xfrm>
        </p:spPr>
        <p:txBody>
          <a:bodyPr/>
          <a:lstStyle/>
          <a:p>
            <a:r>
              <a:rPr lang="en-US" altLang="en-US" sz="4000" b="1" dirty="0" smtClean="0">
                <a:solidFill>
                  <a:srgbClr val="0070C0"/>
                </a:solidFill>
                <a:latin typeface="Arial" panose="020B0604020202020204" pitchFamily="34" charset="0"/>
                <a:cs typeface="Arial" panose="020B0604020202020204" pitchFamily="34" charset="0"/>
              </a:rPr>
              <a:t>About the Awards</a:t>
            </a:r>
          </a:p>
        </p:txBody>
      </p:sp>
    </p:spTree>
    <p:extLst>
      <p:ext uri="{BB962C8B-B14F-4D97-AF65-F5344CB8AC3E}">
        <p14:creationId xmlns:p14="http://schemas.microsoft.com/office/powerpoint/2010/main" val="2068592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41478" y="1484430"/>
            <a:ext cx="6438574" cy="4729256"/>
            <a:chOff x="2550531" y="2012400"/>
            <a:chExt cx="6438574" cy="4496107"/>
          </a:xfrm>
        </p:grpSpPr>
        <p:pic>
          <p:nvPicPr>
            <p:cNvPr id="7" name="Picture 6" descr="http://www.asthmacommunitynetwork.org/system/files/imagecache/winner_logo/Priority%20Health%20JPG%20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110" y="3280017"/>
              <a:ext cx="2184954" cy="6642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asthmacommunitynetwork.org/system/files/imagecache/winner_logo/LACares%20About%20Asth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788" y="4603984"/>
              <a:ext cx="2108752" cy="9728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each State Health Pl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9507" y="4978483"/>
              <a:ext cx="1743075" cy="5619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ufts Medical Cente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5995" y="2012400"/>
              <a:ext cx="2305050" cy="4381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ultoco.us - Multnomah County, Oreg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489" y="2237615"/>
              <a:ext cx="1804538" cy="42587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epa.gov/asthma/awards/greenville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8065" y="2615733"/>
              <a:ext cx="1666875" cy="847725"/>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Healthy Neighborhoods Progr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0549" y="5501436"/>
              <a:ext cx="1966636" cy="90465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Michigan Department of Community Healt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7023" y="2114109"/>
              <a:ext cx="1462082" cy="1302583"/>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entene Corpor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489" y="5627216"/>
              <a:ext cx="1820848" cy="881291"/>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South Bronx Asthma Partnershi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8267" y="3994638"/>
              <a:ext cx="23812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Sinai Urban Health Institute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8065" y="3587038"/>
              <a:ext cx="1246028" cy="1246028"/>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Impact DC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0531" y="5073726"/>
              <a:ext cx="1190625" cy="352426"/>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the asthma network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9273" y="2851287"/>
              <a:ext cx="1905000" cy="7524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asthmacommunitynetwork.org/system/files/imagecache/winner_logo/Monroe.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96217" y="3845422"/>
              <a:ext cx="1548624" cy="82180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17"/>
          <a:stretch>
            <a:fillRect/>
          </a:stretch>
        </p:blipFill>
        <p:spPr>
          <a:xfrm>
            <a:off x="7268527" y="5698089"/>
            <a:ext cx="1737511" cy="536494"/>
          </a:xfrm>
          <a:prstGeom prst="rect">
            <a:avLst/>
          </a:prstGeom>
        </p:spPr>
      </p:pic>
      <p:pic>
        <p:nvPicPr>
          <p:cNvPr id="10" name="Picture 9"/>
          <p:cNvPicPr>
            <a:picLocks noChangeAspect="1"/>
          </p:cNvPicPr>
          <p:nvPr/>
        </p:nvPicPr>
        <p:blipFill>
          <a:blip r:embed="rId18"/>
          <a:stretch>
            <a:fillRect/>
          </a:stretch>
        </p:blipFill>
        <p:spPr>
          <a:xfrm>
            <a:off x="1437884" y="5184305"/>
            <a:ext cx="1533934" cy="1114120"/>
          </a:xfrm>
          <a:prstGeom prst="rect">
            <a:avLst/>
          </a:prstGeom>
        </p:spPr>
      </p:pic>
      <p:pic>
        <p:nvPicPr>
          <p:cNvPr id="3" name="Picture 2"/>
          <p:cNvPicPr>
            <a:picLocks noChangeAspect="1"/>
          </p:cNvPicPr>
          <p:nvPr/>
        </p:nvPicPr>
        <p:blipFill>
          <a:blip r:embed="rId19"/>
          <a:stretch>
            <a:fillRect/>
          </a:stretch>
        </p:blipFill>
        <p:spPr>
          <a:xfrm>
            <a:off x="373904" y="1591413"/>
            <a:ext cx="2199594" cy="475173"/>
          </a:xfrm>
          <a:prstGeom prst="rect">
            <a:avLst/>
          </a:prstGeom>
        </p:spPr>
      </p:pic>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5492" y="2537802"/>
            <a:ext cx="2469565" cy="493138"/>
          </a:xfrm>
          <a:prstGeom prst="rect">
            <a:avLst/>
          </a:prstGeom>
        </p:spPr>
      </p:pic>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822" y="4046109"/>
            <a:ext cx="2519944" cy="549293"/>
          </a:xfrm>
          <a:prstGeom prst="rect">
            <a:avLst/>
          </a:prstGeom>
        </p:spPr>
      </p:pic>
      <p:pic>
        <p:nvPicPr>
          <p:cNvPr id="11" name="Picture 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9854" y="3196729"/>
            <a:ext cx="2197881" cy="834292"/>
          </a:xfrm>
          <a:prstGeom prst="rect">
            <a:avLst/>
          </a:prstGeom>
        </p:spPr>
      </p:pic>
      <p:pic>
        <p:nvPicPr>
          <p:cNvPr id="25" name="Picture 2" descr="http://www.jaxdailyrecord.com/storyimages/38262.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4723" y="4824681"/>
            <a:ext cx="1413525" cy="924027"/>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a:spLocks noGrp="1"/>
          </p:cNvSpPr>
          <p:nvPr>
            <p:ph type="title"/>
          </p:nvPr>
        </p:nvSpPr>
        <p:spPr>
          <a:xfrm>
            <a:off x="749300" y="264786"/>
            <a:ext cx="8229600" cy="1143000"/>
          </a:xfrm>
        </p:spPr>
        <p:txBody>
          <a:bodyPr/>
          <a:lstStyle/>
          <a:p>
            <a:r>
              <a:rPr lang="en-US" altLang="en-US" sz="4000" b="1" dirty="0" smtClean="0">
                <a:solidFill>
                  <a:srgbClr val="0070C0"/>
                </a:solidFill>
                <a:latin typeface="Arial" panose="020B0604020202020204" pitchFamily="34" charset="0"/>
                <a:cs typeface="Arial" panose="020B0604020202020204" pitchFamily="34" charset="0"/>
              </a:rPr>
              <a:t>Award Winners Hall of Fame</a:t>
            </a:r>
          </a:p>
        </p:txBody>
      </p:sp>
    </p:spTree>
    <p:extLst>
      <p:ext uri="{BB962C8B-B14F-4D97-AF65-F5344CB8AC3E}">
        <p14:creationId xmlns:p14="http://schemas.microsoft.com/office/powerpoint/2010/main" val="1810650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B66609064D354697FF9B5C7AC7D5E7" ma:contentTypeVersion="0" ma:contentTypeDescription="Create a new document." ma:contentTypeScope="" ma:versionID="8499c3dd802c6253c650393200c7681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21563C0-91AC-4DD7-9621-184AC1C8287D}">
  <ds:schemaRefs>
    <ds:schemaRef ds:uri="http://schemas.microsoft.com/sharepoint/v3/contenttype/forms"/>
  </ds:schemaRefs>
</ds:datastoreItem>
</file>

<file path=customXml/itemProps2.xml><?xml version="1.0" encoding="utf-8"?>
<ds:datastoreItem xmlns:ds="http://schemas.openxmlformats.org/officeDocument/2006/customXml" ds:itemID="{833566D0-0551-4D30-A2D8-23281874C57F}">
  <ds:schemaRefs>
    <ds:schemaRef ds:uri="http://purl.org/dc/dcmitype/"/>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F9AEE51-F6EF-4E29-8BBB-90AF35F53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948DA7B3-29CD-46F7-B67C-B8E971415B1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Facet</Template>
  <TotalTime>8833</TotalTime>
  <Words>4160</Words>
  <Application>Microsoft Office PowerPoint</Application>
  <PresentationFormat>On-screen Show (4:3)</PresentationFormat>
  <Paragraphs>636</Paragraphs>
  <Slides>53</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Courier New</vt:lpstr>
      <vt:lpstr>Helvetica</vt:lpstr>
      <vt:lpstr>Lucida Grande</vt:lpstr>
      <vt:lpstr>Times New Roman</vt:lpstr>
      <vt:lpstr>Office Theme</vt:lpstr>
      <vt:lpstr>PowerPoint Presentation</vt:lpstr>
      <vt:lpstr>  Building a Star Asthma Care Team:  Best Practices From the 2016 Asthma Award Winners    </vt:lpstr>
      <vt:lpstr>Introduction</vt:lpstr>
      <vt:lpstr>Polling Question 1</vt:lpstr>
      <vt:lpstr>Polling Question 2</vt:lpstr>
      <vt:lpstr>Agenda</vt:lpstr>
      <vt:lpstr>PowerPoint Presentation</vt:lpstr>
      <vt:lpstr>About the Awards</vt:lpstr>
      <vt:lpstr>Award Winners Hall of Fame</vt:lpstr>
      <vt:lpstr>PowerPoint Presentation</vt:lpstr>
      <vt:lpstr>Connecting to the System</vt:lpstr>
      <vt:lpstr>Connecting to the System</vt:lpstr>
      <vt:lpstr>Sustaining the System</vt:lpstr>
      <vt:lpstr>PowerPoint Presentation</vt:lpstr>
      <vt:lpstr>  Health Resources in Action’s  Asthma Regional Council of New England — New England Asthma Innovation Collaborative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Urban Health Plan, Inc. </vt:lpstr>
      <vt:lpstr>Organization Overview</vt:lpstr>
      <vt:lpstr>Asthma Program Overview</vt:lpstr>
      <vt:lpstr>Our Star Asthma Team</vt:lpstr>
      <vt:lpstr>Collaborative Partnerships</vt:lpstr>
      <vt:lpstr>Program Results</vt:lpstr>
      <vt:lpstr>PowerPoint Presentation</vt:lpstr>
      <vt:lpstr>Public Health –  Seattle &amp; King County</vt:lpstr>
      <vt:lpstr>Organization Overview</vt:lpstr>
      <vt:lpstr>Core Asthma Service –  Community Health Worker model</vt:lpstr>
      <vt:lpstr>Asthma Program Team</vt:lpstr>
      <vt:lpstr>Asthma Program Overview</vt:lpstr>
      <vt:lpstr>Partnerships</vt:lpstr>
      <vt:lpstr>Best Practice Example: Cross Care Team Communication</vt:lpstr>
      <vt:lpstr>Pursuing Sustainable Financing</vt:lpstr>
      <vt:lpstr>PowerPoint Presentation</vt:lpstr>
      <vt:lpstr>AmeriHealth Caritas’ Comprehensive Asthma Management Program </vt:lpstr>
      <vt:lpstr>Who We Are</vt:lpstr>
      <vt:lpstr>The Problem Before Us</vt:lpstr>
      <vt:lpstr>Healthy Hoops® </vt:lpstr>
      <vt:lpstr>PowerPoint Presentation</vt:lpstr>
      <vt:lpstr>Coordinating a Patient-Centered  Medical and Social Neighborhood</vt:lpstr>
      <vt:lpstr>Community Health Worker Approach</vt:lpstr>
      <vt:lpstr>B.E.S.T. asthma program— Breathe Easy. Start Today®</vt:lpstr>
      <vt:lpstr>Partnering with School-Based Clinics </vt:lpstr>
      <vt:lpstr>Lessons Learned </vt:lpstr>
      <vt:lpstr>PowerPoint Presentation</vt:lpstr>
      <vt:lpstr>Polling Question 3</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National Award Winners  Share Successful Asthma Management Strategies</dc:title>
  <dc:creator>Betsy.Lipson</dc:creator>
  <cp:lastModifiedBy>Natalie Shuster</cp:lastModifiedBy>
  <cp:revision>745</cp:revision>
  <cp:lastPrinted>2016-05-23T15:48:57Z</cp:lastPrinted>
  <dcterms:created xsi:type="dcterms:W3CDTF">2012-01-10T17:57:36Z</dcterms:created>
  <dcterms:modified xsi:type="dcterms:W3CDTF">2016-05-25T12:43:07Z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Locations">
    <vt:lpwstr/>
  </property>
  <property fmtid="{D5CDD505-2E9C-101B-9397-08002B2CF9AE}" pid="4" name="ProjectLocations">
    <vt:lpwstr/>
  </property>
  <property fmtid="{D5CDD505-2E9C-101B-9397-08002B2CF9AE}" pid="5" name="AreaOfExpertise">
    <vt:lpwstr/>
  </property>
  <property fmtid="{D5CDD505-2E9C-101B-9397-08002B2CF9AE}" pid="6" name="ServiceSectors">
    <vt:lpwstr/>
  </property>
  <property fmtid="{D5CDD505-2E9C-101B-9397-08002B2CF9AE}" pid="7" name="ProjectSubjectAreas">
    <vt:lpwstr/>
  </property>
  <property fmtid="{D5CDD505-2E9C-101B-9397-08002B2CF9AE}" pid="8" name="DocumentSetDescription">
    <vt:lpwstr/>
  </property>
  <property fmtid="{D5CDD505-2E9C-101B-9397-08002B2CF9AE}" pid="9" name="WorkType">
    <vt:lpwstr/>
  </property>
  <property fmtid="{D5CDD505-2E9C-101B-9397-08002B2CF9AE}" pid="10" name="ContractDivisions">
    <vt:lpwstr/>
  </property>
  <property fmtid="{D5CDD505-2E9C-101B-9397-08002B2CF9AE}" pid="11" name="ProjectClients">
    <vt:lpwstr/>
  </property>
  <property fmtid="{D5CDD505-2E9C-101B-9397-08002B2CF9AE}" pid="12" name="ProjectServiceSectors">
    <vt:lpwstr/>
  </property>
  <property fmtid="{D5CDD505-2E9C-101B-9397-08002B2CF9AE}" pid="13" name="ContractClients">
    <vt:lpwstr/>
  </property>
  <property fmtid="{D5CDD505-2E9C-101B-9397-08002B2CF9AE}" pid="14" name="ContentTypeId">
    <vt:lpwstr>0x0101001BB66609064D354697FF9B5C7AC7D5E7</vt:lpwstr>
  </property>
</Properties>
</file>