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9"/>
    <p:sldMasterId id="2147483660" r:id="rId50"/>
    <p:sldMasterId id="2147483663" r:id="rId51"/>
    <p:sldMasterId id="2147483713" r:id="rId52"/>
    <p:sldMasterId id="2147483719" r:id="rId53"/>
    <p:sldMasterId id="2147483730" r:id="rId54"/>
    <p:sldMasterId id="2147483742" r:id="rId55"/>
    <p:sldMasterId id="2147483754" r:id="rId56"/>
  </p:sldMasterIdLst>
  <p:notesMasterIdLst>
    <p:notesMasterId r:id="rId101"/>
  </p:notesMasterIdLst>
  <p:handoutMasterIdLst>
    <p:handoutMasterId r:id="rId102"/>
  </p:handoutMasterIdLst>
  <p:sldIdLst>
    <p:sldId id="374" r:id="rId57"/>
    <p:sldId id="372" r:id="rId58"/>
    <p:sldId id="370" r:id="rId59"/>
    <p:sldId id="373" r:id="rId60"/>
    <p:sldId id="366" r:id="rId61"/>
    <p:sldId id="375" r:id="rId62"/>
    <p:sldId id="376" r:id="rId63"/>
    <p:sldId id="377" r:id="rId64"/>
    <p:sldId id="378" r:id="rId65"/>
    <p:sldId id="379" r:id="rId66"/>
    <p:sldId id="380" r:id="rId67"/>
    <p:sldId id="381" r:id="rId68"/>
    <p:sldId id="382" r:id="rId69"/>
    <p:sldId id="383" r:id="rId70"/>
    <p:sldId id="384" r:id="rId71"/>
    <p:sldId id="385" r:id="rId72"/>
    <p:sldId id="386" r:id="rId73"/>
    <p:sldId id="387" r:id="rId74"/>
    <p:sldId id="388" r:id="rId75"/>
    <p:sldId id="389" r:id="rId76"/>
    <p:sldId id="390" r:id="rId77"/>
    <p:sldId id="391" r:id="rId78"/>
    <p:sldId id="392" r:id="rId79"/>
    <p:sldId id="393" r:id="rId80"/>
    <p:sldId id="394" r:id="rId81"/>
    <p:sldId id="395" r:id="rId82"/>
    <p:sldId id="396"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409" r:id="rId96"/>
    <p:sldId id="410" r:id="rId97"/>
    <p:sldId id="411" r:id="rId98"/>
    <p:sldId id="413" r:id="rId99"/>
    <p:sldId id="414" r:id="rId10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46" algn="l" rtl="0" fontAlgn="base">
      <a:spcBef>
        <a:spcPct val="0"/>
      </a:spcBef>
      <a:spcAft>
        <a:spcPct val="0"/>
      </a:spcAft>
      <a:defRPr kern="1200">
        <a:solidFill>
          <a:schemeClr val="tx1"/>
        </a:solidFill>
        <a:latin typeface="Arial" charset="0"/>
        <a:ea typeface="+mn-ea"/>
        <a:cs typeface="+mn-cs"/>
      </a:defRPr>
    </a:lvl2pPr>
    <a:lvl3pPr marL="914293" algn="l" rtl="0" fontAlgn="base">
      <a:spcBef>
        <a:spcPct val="0"/>
      </a:spcBef>
      <a:spcAft>
        <a:spcPct val="0"/>
      </a:spcAft>
      <a:defRPr kern="1200">
        <a:solidFill>
          <a:schemeClr val="tx1"/>
        </a:solidFill>
        <a:latin typeface="Arial" charset="0"/>
        <a:ea typeface="+mn-ea"/>
        <a:cs typeface="+mn-cs"/>
      </a:defRPr>
    </a:lvl3pPr>
    <a:lvl4pPr marL="1371440" algn="l" rtl="0" fontAlgn="base">
      <a:spcBef>
        <a:spcPct val="0"/>
      </a:spcBef>
      <a:spcAft>
        <a:spcPct val="0"/>
      </a:spcAft>
      <a:defRPr kern="1200">
        <a:solidFill>
          <a:schemeClr val="tx1"/>
        </a:solidFill>
        <a:latin typeface="Arial" charset="0"/>
        <a:ea typeface="+mn-ea"/>
        <a:cs typeface="+mn-cs"/>
      </a:defRPr>
    </a:lvl4pPr>
    <a:lvl5pPr marL="1828586" algn="l" rtl="0" fontAlgn="base">
      <a:spcBef>
        <a:spcPct val="0"/>
      </a:spcBef>
      <a:spcAft>
        <a:spcPct val="0"/>
      </a:spcAft>
      <a:defRPr kern="1200">
        <a:solidFill>
          <a:schemeClr val="tx1"/>
        </a:solidFill>
        <a:latin typeface="Arial" charset="0"/>
        <a:ea typeface="+mn-ea"/>
        <a:cs typeface="+mn-cs"/>
      </a:defRPr>
    </a:lvl5pPr>
    <a:lvl6pPr marL="2285733" algn="l" defTabSz="914293" rtl="0" eaLnBrk="1" latinLnBrk="0" hangingPunct="1">
      <a:defRPr kern="1200">
        <a:solidFill>
          <a:schemeClr val="tx1"/>
        </a:solidFill>
        <a:latin typeface="Arial" charset="0"/>
        <a:ea typeface="+mn-ea"/>
        <a:cs typeface="+mn-cs"/>
      </a:defRPr>
    </a:lvl6pPr>
    <a:lvl7pPr marL="2742879" algn="l" defTabSz="914293" rtl="0" eaLnBrk="1" latinLnBrk="0" hangingPunct="1">
      <a:defRPr kern="1200">
        <a:solidFill>
          <a:schemeClr val="tx1"/>
        </a:solidFill>
        <a:latin typeface="Arial" charset="0"/>
        <a:ea typeface="+mn-ea"/>
        <a:cs typeface="+mn-cs"/>
      </a:defRPr>
    </a:lvl7pPr>
    <a:lvl8pPr marL="3200026" algn="l" defTabSz="914293" rtl="0" eaLnBrk="1" latinLnBrk="0" hangingPunct="1">
      <a:defRPr kern="1200">
        <a:solidFill>
          <a:schemeClr val="tx1"/>
        </a:solidFill>
        <a:latin typeface="Arial" charset="0"/>
        <a:ea typeface="+mn-ea"/>
        <a:cs typeface="+mn-cs"/>
      </a:defRPr>
    </a:lvl8pPr>
    <a:lvl9pPr marL="3657172" algn="l" defTabSz="91429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tsuser" initials="c" lastIdx="6" clrIdx="0"/>
  <p:cmAuthor id="1" name="Elise.Glaum" initials="E" lastIdx="5" clrIdx="1"/>
  <p:cmAuthor id="2" name="Kral, Katrin" initials="KK" lastIdx="7" clrIdx="2">
    <p:extLst>
      <p:ext uri="{19B8F6BF-5375-455C-9EA6-DF929625EA0E}">
        <p15:presenceInfo xmlns:p15="http://schemas.microsoft.com/office/powerpoint/2012/main" userId="S-1-5-21-1339303556-449845944-1601390327-145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5158" autoAdjust="0"/>
  </p:normalViewPr>
  <p:slideViewPr>
    <p:cSldViewPr snapToGrid="0">
      <p:cViewPr varScale="1">
        <p:scale>
          <a:sx n="71" d="100"/>
          <a:sy n="71" d="100"/>
        </p:scale>
        <p:origin x="2502" y="60"/>
      </p:cViewPr>
      <p:guideLst>
        <p:guide orient="horz" pos="2136"/>
        <p:guide pos="2880"/>
      </p:guideLst>
    </p:cSldViewPr>
  </p:slideViewPr>
  <p:outlineViewPr>
    <p:cViewPr>
      <p:scale>
        <a:sx n="33" d="100"/>
        <a:sy n="33" d="100"/>
      </p:scale>
      <p:origin x="0" y="35262"/>
    </p:cViewPr>
  </p:outlineViewPr>
  <p:notesTextViewPr>
    <p:cViewPr>
      <p:scale>
        <a:sx n="100" d="100"/>
        <a:sy n="100" d="100"/>
      </p:scale>
      <p:origin x="0" y="0"/>
    </p:cViewPr>
  </p:notesTextViewPr>
  <p:sorterViewPr>
    <p:cViewPr varScale="1">
      <p:scale>
        <a:sx n="1" d="1"/>
        <a:sy n="1" d="1"/>
      </p:scale>
      <p:origin x="0" y="-11040"/>
    </p:cViewPr>
  </p:sorterViewPr>
  <p:notesViewPr>
    <p:cSldViewPr snapToGrid="0">
      <p:cViewPr varScale="1">
        <p:scale>
          <a:sx n="77" d="100"/>
          <a:sy n="77" d="100"/>
        </p:scale>
        <p:origin x="129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7.xml"/><Relationship Id="rId68" Type="http://schemas.openxmlformats.org/officeDocument/2006/relationships/slide" Target="slides/slide12.xml"/><Relationship Id="rId84" Type="http://schemas.openxmlformats.org/officeDocument/2006/relationships/slide" Target="slides/slide28.xml"/><Relationship Id="rId89" Type="http://schemas.openxmlformats.org/officeDocument/2006/relationships/slide" Target="slides/slide33.xml"/><Relationship Id="rId7" Type="http://schemas.openxmlformats.org/officeDocument/2006/relationships/customXml" Target="../customXml/item7.xml"/><Relationship Id="rId71" Type="http://schemas.openxmlformats.org/officeDocument/2006/relationships/slide" Target="slides/slide15.xml"/><Relationship Id="rId92"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ableStyles" Target="tableStyle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5.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slide" Target="slides/slide18.xml"/><Relationship Id="rId79" Type="http://schemas.openxmlformats.org/officeDocument/2006/relationships/slide" Target="slides/slide23.xml"/><Relationship Id="rId87" Type="http://schemas.openxmlformats.org/officeDocument/2006/relationships/slide" Target="slides/slide31.xml"/><Relationship Id="rId102"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xml"/><Relationship Id="rId82" Type="http://schemas.openxmlformats.org/officeDocument/2006/relationships/slide" Target="slides/slide26.xml"/><Relationship Id="rId90" Type="http://schemas.openxmlformats.org/officeDocument/2006/relationships/slide" Target="slides/slide34.xml"/><Relationship Id="rId95" Type="http://schemas.openxmlformats.org/officeDocument/2006/relationships/slide" Target="slides/slide39.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8.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slide" Target="slides/slide21.xml"/><Relationship Id="rId100" Type="http://schemas.openxmlformats.org/officeDocument/2006/relationships/slide" Target="slides/slide44.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Master" Target="slideMasters/slideMaster3.xml"/><Relationship Id="rId72" Type="http://schemas.openxmlformats.org/officeDocument/2006/relationships/slide" Target="slides/slide16.xml"/><Relationship Id="rId80" Type="http://schemas.openxmlformats.org/officeDocument/2006/relationships/slide" Target="slides/slide24.xml"/><Relationship Id="rId85" Type="http://schemas.openxmlformats.org/officeDocument/2006/relationships/slide" Target="slides/slide29.xml"/><Relationship Id="rId93" Type="http://schemas.openxmlformats.org/officeDocument/2006/relationships/slide" Target="slides/slide37.xml"/><Relationship Id="rId98"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3.xml"/><Relationship Id="rId67" Type="http://schemas.openxmlformats.org/officeDocument/2006/relationships/slide" Target="slides/slide11.xml"/><Relationship Id="rId103"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6.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slide" Target="slides/slide19.xml"/><Relationship Id="rId83" Type="http://schemas.openxmlformats.org/officeDocument/2006/relationships/slide" Target="slides/slide27.xml"/><Relationship Id="rId88" Type="http://schemas.openxmlformats.org/officeDocument/2006/relationships/slide" Target="slides/slide32.xml"/><Relationship Id="rId91" Type="http://schemas.openxmlformats.org/officeDocument/2006/relationships/slide" Target="slides/slide35.xml"/><Relationship Id="rId96"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1.xml"/><Relationship Id="rId57" Type="http://schemas.openxmlformats.org/officeDocument/2006/relationships/slide" Target="slides/slide1.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4.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slide" Target="slides/slide17.xml"/><Relationship Id="rId78" Type="http://schemas.openxmlformats.org/officeDocument/2006/relationships/slide" Target="slides/slide22.xml"/><Relationship Id="rId81" Type="http://schemas.openxmlformats.org/officeDocument/2006/relationships/slide" Target="slides/slide25.xml"/><Relationship Id="rId86" Type="http://schemas.openxmlformats.org/officeDocument/2006/relationships/slide" Target="slides/slide30.xml"/><Relationship Id="rId94" Type="http://schemas.openxmlformats.org/officeDocument/2006/relationships/slide" Target="slides/slide38.xml"/><Relationship Id="rId99" Type="http://schemas.openxmlformats.org/officeDocument/2006/relationships/slide" Target="slides/slide43.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Master" Target="slideMasters/slideMaster2.xml"/><Relationship Id="rId55" Type="http://schemas.openxmlformats.org/officeDocument/2006/relationships/slideMaster" Target="slideMasters/slideMaster7.xml"/><Relationship Id="rId76" Type="http://schemas.openxmlformats.org/officeDocument/2006/relationships/slide" Target="slides/slide20.xml"/><Relationship Id="rId97" Type="http://schemas.openxmlformats.org/officeDocument/2006/relationships/slide" Target="slides/slide41.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B763CD9C-A858-44EF-BCB3-FB025CD5A65E}" type="datetimeFigureOut">
              <a:rPr lang="en-US"/>
              <a:pPr>
                <a:defRPr/>
              </a:pPr>
              <a:t>3/28/2017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91BC36FF-3DE2-45A1-ACC5-43917EDF2E8F}" type="slidenum">
              <a:rPr lang="en-US"/>
              <a:pPr>
                <a:defRPr/>
              </a:pPr>
              <a:t>‹#›</a:t>
            </a:fld>
            <a:endParaRPr lang="en-US" dirty="0"/>
          </a:p>
        </p:txBody>
      </p:sp>
    </p:spTree>
    <p:extLst>
      <p:ext uri="{BB962C8B-B14F-4D97-AF65-F5344CB8AC3E}">
        <p14:creationId xmlns:p14="http://schemas.microsoft.com/office/powerpoint/2010/main" val="1096580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0AFFEC1-B480-4753-97B9-D75E59A512F1}" type="datetimeFigureOut">
              <a:rPr lang="en-US"/>
              <a:pPr>
                <a:defRPr/>
              </a:pPr>
              <a:t>3/28/2017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7ECA565-1CCA-48B6-A50D-C041E1CDBBDC}" type="slidenum">
              <a:rPr lang="en-US"/>
              <a:pPr>
                <a:defRPr/>
              </a:pPr>
              <a:t>‹#›</a:t>
            </a:fld>
            <a:endParaRPr lang="en-US" dirty="0"/>
          </a:p>
        </p:txBody>
      </p:sp>
    </p:spTree>
    <p:extLst>
      <p:ext uri="{BB962C8B-B14F-4D97-AF65-F5344CB8AC3E}">
        <p14:creationId xmlns:p14="http://schemas.microsoft.com/office/powerpoint/2010/main" val="30010182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6" algn="l" rtl="0" eaLnBrk="0" fontAlgn="base" hangingPunct="0">
      <a:spcBef>
        <a:spcPct val="30000"/>
      </a:spcBef>
      <a:spcAft>
        <a:spcPct val="0"/>
      </a:spcAft>
      <a:defRPr sz="1200" kern="1200">
        <a:solidFill>
          <a:schemeClr val="tx1"/>
        </a:solidFill>
        <a:latin typeface="+mn-lt"/>
        <a:ea typeface="+mn-ea"/>
        <a:cs typeface="+mn-cs"/>
      </a:defRPr>
    </a:lvl2pPr>
    <a:lvl3pPr marL="914293" algn="l" rtl="0" eaLnBrk="0" fontAlgn="base" hangingPunct="0">
      <a:spcBef>
        <a:spcPct val="30000"/>
      </a:spcBef>
      <a:spcAft>
        <a:spcPct val="0"/>
      </a:spcAft>
      <a:defRPr sz="1200" kern="1200">
        <a:solidFill>
          <a:schemeClr val="tx1"/>
        </a:solidFill>
        <a:latin typeface="+mn-lt"/>
        <a:ea typeface="+mn-ea"/>
        <a:cs typeface="+mn-cs"/>
      </a:defRPr>
    </a:lvl3pPr>
    <a:lvl4pPr marL="1371440" algn="l" rtl="0" eaLnBrk="0" fontAlgn="base" hangingPunct="0">
      <a:spcBef>
        <a:spcPct val="30000"/>
      </a:spcBef>
      <a:spcAft>
        <a:spcPct val="0"/>
      </a:spcAft>
      <a:defRPr sz="1200" kern="1200">
        <a:solidFill>
          <a:schemeClr val="tx1"/>
        </a:solidFill>
        <a:latin typeface="+mn-lt"/>
        <a:ea typeface="+mn-ea"/>
        <a:cs typeface="+mn-cs"/>
      </a:defRPr>
    </a:lvl4pPr>
    <a:lvl5pPr marL="1828586" algn="l"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defTabSz="931774">
              <a:buFont typeface="Arial" panose="020B0604020202020204" pitchFamily="34" charset="0"/>
              <a:buChar char="•"/>
              <a:defRPr/>
            </a:pPr>
            <a:r>
              <a:rPr lang="en-US" sz="900" baseline="0" dirty="0"/>
              <a:t>Pleasure to be with you.  I’m excited about the content we have to share with you.  It’s remarkable that we are at a place where we are able to discuss options for sustainably financing in-home asthma care services.</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It’s been a long road to get here and I would briefly like to share EPA’s story with you as well as underscore the importance of the work happening in California on this front.</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Since 1998, EPA has invested in increasing awareness and action around the importance of managing indoor environmental triggers to help control and manage asthma.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As awareness and acceptance has spread and healthcare and housing programs have begun translating environmental evidence base and care guidelines into practice,  we are now shifting our focus to systems-based changes that will support the spread and sustainability of comprehensive asthma care both inside and outside the clinic setting.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We’ve known how to manage asthma effectively for over 20 years with quality healthcare, medicine and environmental controls.  Yet, still today, kids with asthma are frequently ending up in the ER or hospital because they and their caregivers aren’t able to properly manage the disease.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As I’m sure you all appreciate, uncontrolled asthma severely limits quality of life for children and families, is the leading cause of school absenteeism from a chronic disease, and poses a huge economic burden to society. Poor asthma control is associated with high healthcare spending, including emergency room and hospital utilization.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The traditional healthcare system is not equipped to address environmental causes and </a:t>
            </a:r>
            <a:r>
              <a:rPr lang="en-US" sz="900" baseline="0" dirty="0" err="1"/>
              <a:t>exacerbators</a:t>
            </a:r>
            <a:r>
              <a:rPr lang="en-US" sz="900" baseline="0" dirty="0"/>
              <a:t> of diseases, such as asthma, because the healthcare required to bring asthma under control very often needs to be delivered at home and in the community as much as it does in the clinic.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Addressing the environmental causes of disease requires reaching people where the live, work and play, and in the case of asthma, it requires addressing specific factors in an individual’s environments --  work that we know we can do more effectively and at better cost outside the clinical setting.</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Home visits provide that one-on-one time that families need to figure out an approach they can follow to help a child keep their asthma under control.  We believe this is particularly important when addressing asthma disparities.</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For almost 10 years now, EPA has been helping communities nationwide to develop and deliver in-home asthma care that includes environmental controls, typically delivered by non-clinical staff. </a:t>
            </a:r>
          </a:p>
          <a:p>
            <a:pPr marL="171450" indent="-171450" defTabSz="931774">
              <a:buFont typeface="Arial" panose="020B0604020202020204" pitchFamily="34" charset="0"/>
              <a:buChar char="•"/>
              <a:defRPr/>
            </a:pPr>
            <a:endParaRPr lang="en-US" sz="900" baseline="0" dirty="0"/>
          </a:p>
          <a:p>
            <a:pPr marL="171450" indent="-171450" defTabSz="931774">
              <a:buFont typeface="Arial" panose="020B0604020202020204" pitchFamily="34" charset="0"/>
              <a:buChar char="•"/>
              <a:defRPr/>
            </a:pPr>
            <a:r>
              <a:rPr lang="en-US" sz="900" baseline="0" dirty="0"/>
              <a:t>We are now trained on systems-based changes that will support expansion and sustainability of care outside of the clinic setting.  </a:t>
            </a:r>
          </a:p>
          <a:p>
            <a:pPr defTabSz="931774">
              <a:spcBef>
                <a:spcPts val="0"/>
              </a:spcBef>
              <a:defRPr/>
            </a:pPr>
            <a:endParaRPr lang="en-US" sz="900" baseline="0" dirty="0"/>
          </a:p>
          <a:p>
            <a:pPr defTabSz="931774">
              <a:defRPr/>
            </a:pPr>
            <a:endParaRPr lang="en-US" sz="900"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a:t>
            </a:fld>
            <a:endParaRPr lang="en-US" dirty="0"/>
          </a:p>
        </p:txBody>
      </p:sp>
    </p:spTree>
    <p:extLst>
      <p:ext uri="{BB962C8B-B14F-4D97-AF65-F5344CB8AC3E}">
        <p14:creationId xmlns:p14="http://schemas.microsoft.com/office/powerpoint/2010/main" val="399004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1450" lvl="0" indent="-171450">
              <a:spcBef>
                <a:spcPts val="0"/>
              </a:spcBef>
              <a:spcAft>
                <a:spcPts val="0"/>
              </a:spcAft>
              <a:buFont typeface="Arial" panose="020B0604020202020204" pitchFamily="34" charset="0"/>
              <a:buChar char="•"/>
            </a:pPr>
            <a:r>
              <a:rPr lang="en-US" altLang="en-US" sz="900" dirty="0">
                <a:ea typeface="ＭＳ Ｐゴシック" pitchFamily="34" charset="-128"/>
              </a:rPr>
              <a:t>We are not in this alone.</a:t>
            </a:r>
          </a:p>
          <a:p>
            <a:pPr marL="171450" lvl="0" indent="-171450">
              <a:spcBef>
                <a:spcPts val="0"/>
              </a:spcBef>
              <a:spcAft>
                <a:spcPts val="0"/>
              </a:spcAft>
              <a:buFont typeface="Arial" panose="020B0604020202020204" pitchFamily="34" charset="0"/>
              <a:buChar char="•"/>
            </a:pPr>
            <a:endParaRPr lang="en-US" altLang="en-US" sz="90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900" dirty="0">
                <a:ea typeface="ＭＳ Ｐゴシック" pitchFamily="34" charset="-128"/>
              </a:rPr>
              <a:t>The federal family recognizes the importance of leveraging systems at all levels (national, regional, local) and across sectors to effectively address asthma disparities and ensure that all children have access to comprehensive asthma care both in</a:t>
            </a:r>
            <a:r>
              <a:rPr lang="en-US" altLang="en-US" sz="900" baseline="0" dirty="0">
                <a:ea typeface="ＭＳ Ｐゴシック" pitchFamily="34" charset="-128"/>
              </a:rPr>
              <a:t> and outside the clinic setting</a:t>
            </a:r>
            <a:r>
              <a:rPr lang="en-US" altLang="en-US" sz="900" dirty="0">
                <a:ea typeface="ＭＳ Ｐゴシック" pitchFamily="34" charset="-128"/>
              </a:rPr>
              <a:t>. </a:t>
            </a:r>
          </a:p>
          <a:p>
            <a:pPr marL="0" lvl="0" indent="0">
              <a:spcBef>
                <a:spcPts val="0"/>
              </a:spcBef>
              <a:spcAft>
                <a:spcPts val="0"/>
              </a:spcAft>
              <a:buFont typeface="Arial" panose="020B0604020202020204" pitchFamily="34" charset="0"/>
              <a:buNone/>
            </a:pPr>
            <a:endParaRPr lang="en-US" altLang="en-US" sz="90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900" dirty="0">
                <a:ea typeface="ＭＳ Ｐゴシック" pitchFamily="34" charset="-128"/>
              </a:rPr>
              <a:t>The Coordinated Federal Action Plan to Reduce Racial and Ethnic Asthma Disparities (released May 31, 2012), serves as a platform for cross-agency</a:t>
            </a:r>
            <a:r>
              <a:rPr lang="en-US" altLang="en-US" sz="900" baseline="0" dirty="0">
                <a:ea typeface="ＭＳ Ｐゴシック" pitchFamily="34" charset="-128"/>
              </a:rPr>
              <a:t> collaboration aimed at eliminating disparities and expanding access to comprehensive care, including in-home interventions.  </a:t>
            </a:r>
          </a:p>
          <a:p>
            <a:pPr marL="0" lvl="0" indent="0">
              <a:spcBef>
                <a:spcPts val="0"/>
              </a:spcBef>
              <a:spcAft>
                <a:spcPts val="0"/>
              </a:spcAft>
              <a:buFont typeface="Arial" panose="020B0604020202020204" pitchFamily="34" charset="0"/>
              <a:buNone/>
            </a:pPr>
            <a:endParaRPr lang="en-US" altLang="en-US" sz="90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900" dirty="0">
                <a:ea typeface="ＭＳ Ｐゴシック" pitchFamily="34" charset="-128"/>
              </a:rPr>
              <a:t>The Disparities Plan also acknowledges the role of the community in supporting delivery of in-home asthma care services and the need to create sustainable financing sources.  Plan provides a nice framework for action and draws on agencies areas of expertise to leverage environmental, healthcare and housing systems.   </a:t>
            </a:r>
          </a:p>
          <a:p>
            <a:pPr marL="171450" lvl="0" indent="-171450">
              <a:spcBef>
                <a:spcPts val="0"/>
              </a:spcBef>
              <a:spcAft>
                <a:spcPts val="0"/>
              </a:spcAft>
              <a:buFont typeface="Arial" panose="020B0604020202020204" pitchFamily="34" charset="0"/>
              <a:buChar char="•"/>
            </a:pPr>
            <a:endParaRPr lang="en-US" altLang="en-US" sz="90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900" dirty="0">
                <a:ea typeface="ＭＳ Ｐゴシック" pitchFamily="34" charset="-128"/>
              </a:rPr>
              <a:t>This graphic highlights key assets that each of our federal partners bring to the effort to expand access and secure sustainable financing for in-home asthma care</a:t>
            </a:r>
            <a:r>
              <a:rPr lang="en-US" altLang="en-US" sz="900" baseline="0" dirty="0">
                <a:ea typeface="ＭＳ Ｐゴシック" pitchFamily="34" charset="-128"/>
              </a:rPr>
              <a:t> services.</a:t>
            </a:r>
          </a:p>
          <a:p>
            <a:pPr marL="171450" lvl="0" indent="-171450">
              <a:spcBef>
                <a:spcPts val="0"/>
              </a:spcBef>
              <a:spcAft>
                <a:spcPts val="0"/>
              </a:spcAft>
              <a:buFont typeface="Arial" panose="020B0604020202020204" pitchFamily="34" charset="0"/>
              <a:buChar char="•"/>
            </a:pPr>
            <a:endParaRPr lang="en-US" altLang="en-US" sz="900" baseline="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900" baseline="0" dirty="0">
                <a:ea typeface="ＭＳ Ｐゴシック" pitchFamily="34" charset="-128"/>
              </a:rPr>
              <a:t>Not going to run through specifics but I would like to highlight the role of the asthma summits…</a:t>
            </a:r>
          </a:p>
          <a:p>
            <a:pPr marL="171450" lvl="0" indent="-171450">
              <a:spcBef>
                <a:spcPts val="0"/>
              </a:spcBef>
              <a:spcAft>
                <a:spcPts val="0"/>
              </a:spcAft>
              <a:buFont typeface="Arial" panose="020B0604020202020204" pitchFamily="34" charset="0"/>
              <a:buChar char="•"/>
            </a:pPr>
            <a:endParaRPr lang="en-US" altLang="en-US" sz="900" dirty="0">
              <a:ea typeface="ＭＳ Ｐゴシック" pitchFamily="34" charset="-128"/>
            </a:endParaRPr>
          </a:p>
          <a:p>
            <a:pPr marL="0" lvl="0" indent="0">
              <a:spcBef>
                <a:spcPts val="0"/>
              </a:spcBef>
              <a:spcAft>
                <a:spcPts val="0"/>
              </a:spcAft>
              <a:buFont typeface="Arial" panose="020B0604020202020204" pitchFamily="34" charset="0"/>
              <a:buNone/>
            </a:pPr>
            <a:endParaRPr lang="en-US" altLang="en-US" sz="900" dirty="0">
              <a:ea typeface="ＭＳ Ｐゴシック" pitchFamily="34" charset="-128"/>
            </a:endParaRPr>
          </a:p>
          <a:p>
            <a:endParaRPr lang="en-US" sz="900"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a:t>
            </a:fld>
            <a:endParaRPr lang="en-US" dirty="0"/>
          </a:p>
        </p:txBody>
      </p:sp>
    </p:spTree>
    <p:extLst>
      <p:ext uri="{BB962C8B-B14F-4D97-AF65-F5344CB8AC3E}">
        <p14:creationId xmlns:p14="http://schemas.microsoft.com/office/powerpoint/2010/main" val="301139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spcAft>
                <a:spcPts val="0"/>
              </a:spcAft>
              <a:buFont typeface="Arial" panose="020B0604020202020204" pitchFamily="34" charset="0"/>
              <a:buChar char="•"/>
            </a:pPr>
            <a:endParaRPr lang="en-US" altLang="en-US" sz="1200" baseline="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1200" baseline="0" dirty="0">
                <a:ea typeface="ＭＳ Ｐゴシック" pitchFamily="34" charset="-128"/>
              </a:rPr>
              <a:t> The summits, similar to the one held in LA in Sept 2015, are key to advancing local conversations and growing a network </a:t>
            </a:r>
            <a:r>
              <a:rPr lang="en-US" altLang="en-US" sz="1200" dirty="0">
                <a:ea typeface="ＭＳ Ｐゴシック" pitchFamily="34" charset="-128"/>
              </a:rPr>
              <a:t>of multi-disciplinary stakeholders committed to scaling up and securing sustainable financing for in-home services at the state level.  Since 2012, more than 15 states have been represented at 11 regional summits held in partnership with HUD and CDC.</a:t>
            </a:r>
          </a:p>
          <a:p>
            <a:pPr marL="171450" lvl="0" indent="-171450">
              <a:spcBef>
                <a:spcPts val="0"/>
              </a:spcBef>
              <a:spcAft>
                <a:spcPts val="0"/>
              </a:spcAft>
              <a:buFont typeface="Arial" panose="020B0604020202020204" pitchFamily="34" charset="0"/>
              <a:buChar char="•"/>
            </a:pPr>
            <a:endParaRPr lang="en-US" altLang="en-US" sz="1200" dirty="0">
              <a:ea typeface="ＭＳ Ｐゴシック" pitchFamily="34" charset="-128"/>
            </a:endParaRPr>
          </a:p>
          <a:p>
            <a:pPr marL="171450" lvl="0" indent="-171450">
              <a:spcBef>
                <a:spcPts val="0"/>
              </a:spcBef>
              <a:spcAft>
                <a:spcPts val="0"/>
              </a:spcAft>
              <a:buFont typeface="Arial" panose="020B0604020202020204" pitchFamily="34" charset="0"/>
              <a:buChar char="•"/>
            </a:pPr>
            <a:r>
              <a:rPr lang="en-US" altLang="en-US" sz="1200" dirty="0">
                <a:ea typeface="ＭＳ Ｐゴシック" pitchFamily="34" charset="-128"/>
              </a:rPr>
              <a:t>We recently brought past summit hosts</a:t>
            </a:r>
            <a:r>
              <a:rPr lang="en-US" altLang="en-US" sz="1200" baseline="0" dirty="0">
                <a:ea typeface="ＭＳ Ｐゴシック" pitchFamily="34" charset="-128"/>
              </a:rPr>
              <a:t> together to take stock of the work and surface key insights…. A lot to learn from the approach in California…impressive how you mobilize and engage stakeholders and move forward with intent….look forward to following your progress</a:t>
            </a:r>
            <a:endParaRPr lang="en-US" altLang="en-US" sz="12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B7ECA565-1CCA-48B6-A50D-C041E1CDBBDC}" type="slidenum">
              <a:rPr lang="en-US" smtClean="0"/>
              <a:pPr>
                <a:defRPr/>
              </a:pPr>
              <a:t>4</a:t>
            </a:fld>
            <a:endParaRPr lang="en-US" dirty="0"/>
          </a:p>
        </p:txBody>
      </p:sp>
    </p:spTree>
    <p:extLst>
      <p:ext uri="{BB962C8B-B14F-4D97-AF65-F5344CB8AC3E}">
        <p14:creationId xmlns:p14="http://schemas.microsoft.com/office/powerpoint/2010/main" val="150152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1450" indent="-171450">
              <a:buFont typeface="Arial" panose="020B0604020202020204" pitchFamily="34" charset="0"/>
              <a:buChar char="•"/>
            </a:pPr>
            <a:r>
              <a:rPr lang="en-US" sz="900" baseline="0" dirty="0"/>
              <a:t>One of the key topics discussed by communities invested in identifying sustainable financing for in-home asthma care services is the concept of braided funding.  </a:t>
            </a:r>
          </a:p>
          <a:p>
            <a:pPr marL="171450" indent="-171450">
              <a:buFont typeface="Arial" panose="020B0604020202020204" pitchFamily="34" charset="0"/>
              <a:buChar char="•"/>
            </a:pPr>
            <a:endParaRPr lang="en-US" sz="900" baseline="0" dirty="0"/>
          </a:p>
          <a:p>
            <a:pPr marL="171450" indent="-171450">
              <a:buFont typeface="Arial" panose="020B0604020202020204" pitchFamily="34" charset="0"/>
              <a:buChar char="•"/>
            </a:pPr>
            <a:r>
              <a:rPr lang="en-US" sz="900" baseline="0" dirty="0"/>
              <a:t>This concept underscores the importance of bringing multiply streams of funding together to cover the full spectrum of in-home asthma care services – from education to environmental assessment and interventions.</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In many cases this type of approach requires institutional changes and leveraging of systems and partnerships to integrate work into portfolios. </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This</a:t>
            </a:r>
            <a:r>
              <a:rPr lang="en-US" sz="900" baseline="0" dirty="0"/>
              <a:t> illustration depicts two primary funding streams and what they typically will and won’t pay for.</a:t>
            </a:r>
          </a:p>
          <a:p>
            <a:pPr marL="171450" indent="-171450">
              <a:buFont typeface="Arial" panose="020B0604020202020204" pitchFamily="34" charset="0"/>
              <a:buChar char="•"/>
            </a:pPr>
            <a:endParaRPr lang="en-US" sz="900" baseline="0" dirty="0"/>
          </a:p>
          <a:p>
            <a:pPr marL="171450" indent="-171450">
              <a:buFont typeface="Arial" panose="020B0604020202020204" pitchFamily="34" charset="0"/>
              <a:buChar char="•"/>
            </a:pPr>
            <a:r>
              <a:rPr lang="en-US" sz="900" b="1" baseline="0" dirty="0"/>
              <a:t>HE</a:t>
            </a:r>
            <a:r>
              <a:rPr lang="en-US" sz="900" b="1" dirty="0"/>
              <a:t>ALTH</a:t>
            </a:r>
          </a:p>
          <a:p>
            <a:pPr marL="628596" lvl="1" indent="-171450">
              <a:buFont typeface="Arial" panose="020B0604020202020204" pitchFamily="34" charset="0"/>
              <a:buChar char="•"/>
            </a:pPr>
            <a:r>
              <a:rPr lang="en-US" sz="900" dirty="0"/>
              <a:t>Covers traditional healthcare</a:t>
            </a:r>
            <a:r>
              <a:rPr lang="en-US" sz="900" baseline="0" dirty="0"/>
              <a:t> funders like public and private insurers as well as state and local health departments.</a:t>
            </a:r>
          </a:p>
          <a:p>
            <a:pPr marL="628596" lvl="1" indent="-171450">
              <a:buFont typeface="Arial" panose="020B0604020202020204" pitchFamily="34" charset="0"/>
              <a:buChar char="•"/>
            </a:pPr>
            <a:r>
              <a:rPr lang="en-US" sz="900" baseline="0" dirty="0"/>
              <a:t>When you look at populations disproportionately impacted by asthma this often includes </a:t>
            </a:r>
            <a:r>
              <a:rPr lang="en-US" sz="900" dirty="0"/>
              <a:t>poor and minority children –state Medicaid is</a:t>
            </a:r>
            <a:r>
              <a:rPr lang="en-US" sz="900" baseline="0" dirty="0"/>
              <a:t> often a primary payer for these populations.  </a:t>
            </a:r>
          </a:p>
          <a:p>
            <a:pPr marL="628596" lvl="1" indent="-171450">
              <a:buFont typeface="Arial" panose="020B0604020202020204" pitchFamily="34" charset="0"/>
              <a:buChar char="•"/>
            </a:pPr>
            <a:r>
              <a:rPr lang="en-US" sz="900" baseline="0" dirty="0"/>
              <a:t>But what specific program components and types of providers will Medicaid </a:t>
            </a:r>
            <a:r>
              <a:rPr lang="en-US" sz="900" dirty="0"/>
              <a:t>“reimburse” or “cover?” There</a:t>
            </a:r>
            <a:r>
              <a:rPr lang="en-US" sz="900" baseline="0" dirty="0"/>
              <a:t> are</a:t>
            </a:r>
            <a:r>
              <a:rPr lang="en-US" sz="900" dirty="0"/>
              <a:t> examples of Medicaid paying for education, assessment and light remediation provided by licensed</a:t>
            </a:r>
            <a:r>
              <a:rPr lang="en-US" sz="900" baseline="0" dirty="0"/>
              <a:t> and non-licensed practitioners (CHWs)</a:t>
            </a:r>
            <a:r>
              <a:rPr lang="en-US" sz="900" dirty="0"/>
              <a:t>. </a:t>
            </a:r>
          </a:p>
          <a:p>
            <a:pPr marL="628596" lvl="1" indent="-171450">
              <a:buFont typeface="Arial" panose="020B0604020202020204" pitchFamily="34" charset="0"/>
              <a:buChar char="•"/>
            </a:pPr>
            <a:r>
              <a:rPr lang="en-US" sz="900" dirty="0"/>
              <a:t>When comes to structural changes, this typically falls outside of Medicaid’s purview.  Provider</a:t>
            </a:r>
            <a:r>
              <a:rPr lang="en-US" sz="900" baseline="0" dirty="0"/>
              <a:t> delivering in-home services is also a critical component</a:t>
            </a:r>
          </a:p>
          <a:p>
            <a:pPr marL="171450" lvl="0" indent="-171450">
              <a:buFont typeface="Arial" panose="020B0604020202020204" pitchFamily="34" charset="0"/>
              <a:buChar char="•"/>
            </a:pPr>
            <a:endParaRPr lang="en-US" sz="900" b="1" baseline="0" dirty="0"/>
          </a:p>
          <a:p>
            <a:pPr marL="171450" lvl="0" indent="-171450">
              <a:buFont typeface="Arial" panose="020B0604020202020204" pitchFamily="34" charset="0"/>
              <a:buChar char="•"/>
            </a:pPr>
            <a:r>
              <a:rPr lang="en-US" sz="900" b="1" dirty="0"/>
              <a:t>HOUSING</a:t>
            </a:r>
          </a:p>
          <a:p>
            <a:pPr marL="628596" lvl="1" indent="-171450">
              <a:buFont typeface="Arial" panose="020B0604020202020204" pitchFamily="34" charset="0"/>
              <a:buChar char="•"/>
            </a:pPr>
            <a:r>
              <a:rPr lang="en-US" sz="900" dirty="0"/>
              <a:t>May</a:t>
            </a:r>
            <a:r>
              <a:rPr lang="en-US" sz="900" baseline="0" dirty="0"/>
              <a:t> need to look to housing funding streams to </a:t>
            </a:r>
            <a:r>
              <a:rPr lang="en-US" sz="900" dirty="0"/>
              <a:t>cover structural interventions.</a:t>
            </a:r>
          </a:p>
          <a:p>
            <a:pPr marL="457146" lvl="1" indent="0">
              <a:buFont typeface="Arial" panose="020B0604020202020204" pitchFamily="34" charset="0"/>
              <a:buNone/>
            </a:pPr>
            <a:endParaRPr lang="en-US" sz="900" b="1" dirty="0"/>
          </a:p>
          <a:p>
            <a:pPr marL="0" lvl="0" indent="0">
              <a:buFont typeface="Arial" panose="020B0604020202020204" pitchFamily="34" charset="0"/>
              <a:buNone/>
            </a:pPr>
            <a:r>
              <a:rPr lang="en-US" sz="900" b="1" dirty="0"/>
              <a:t>EMERGING/POTENTIAL</a:t>
            </a:r>
            <a:r>
              <a:rPr lang="en-US" sz="900" b="1" baseline="0" dirty="0"/>
              <a:t> FUNDING SOURCES </a:t>
            </a:r>
            <a:r>
              <a:rPr lang="en-US" sz="900" b="0" baseline="0" dirty="0"/>
              <a:t>are also key to developing a robust financing portfolio and can help fill in some of the gaps or incentivize participation.   Social impact bonds and pay for success programs are key opportunities in this area.</a:t>
            </a:r>
            <a:endParaRPr lang="en-US" sz="900" b="1" dirty="0"/>
          </a:p>
        </p:txBody>
      </p:sp>
      <p:sp>
        <p:nvSpPr>
          <p:cNvPr id="4" name="Slide Number Placeholder 3"/>
          <p:cNvSpPr>
            <a:spLocks noGrp="1"/>
          </p:cNvSpPr>
          <p:nvPr>
            <p:ph type="sldNum" sz="quarter" idx="10"/>
          </p:nvPr>
        </p:nvSpPr>
        <p:spPr/>
        <p:txBody>
          <a:bodyPr/>
          <a:lstStyle/>
          <a:p>
            <a:pPr>
              <a:defRPr/>
            </a:pPr>
            <a:fld id="{B7ECA565-1CCA-48B6-A50D-C041E1CDBBDC}" type="slidenum">
              <a:rPr lang="en-US" smtClean="0"/>
              <a:pPr>
                <a:defRPr/>
              </a:pPr>
              <a:t>5</a:t>
            </a:fld>
            <a:endParaRPr lang="en-US" dirty="0"/>
          </a:p>
        </p:txBody>
      </p:sp>
    </p:spTree>
    <p:extLst>
      <p:ext uri="{BB962C8B-B14F-4D97-AF65-F5344CB8AC3E}">
        <p14:creationId xmlns:p14="http://schemas.microsoft.com/office/powerpoint/2010/main" val="75768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BCC2F-7D45-4F5B-B7B3-551FE4C081A4}"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ABE081DB-B98F-49DD-9D04-9C90B396C5C5}" type="slidenum">
              <a:rPr lang="en-US"/>
              <a:pPr>
                <a:defRPr/>
              </a:pPr>
              <a:t>‹#›</a:t>
            </a:fld>
            <a:endParaRPr lang="en-US" dirty="0"/>
          </a:p>
        </p:txBody>
      </p:sp>
      <p:sp>
        <p:nvSpPr>
          <p:cNvPr id="7" name="Rectangle 6"/>
          <p:cNvSpPr/>
          <p:nvPr userDrawn="1"/>
        </p:nvSpPr>
        <p:spPr>
          <a:xfrm>
            <a:off x="7757410" y="187377"/>
            <a:ext cx="1191718" cy="4122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686FFF-6BE2-4EE7-B18E-97194EBE7AC6}"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4A5AA8EC-4DAC-4955-A3A9-A109B4E36C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1817BBE-ECE6-48E6-8F16-623D3CE5A19C}" type="datetime1">
              <a:rPr lang="en-US" smtClean="0"/>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a:t>
            </a:r>
          </a:p>
        </p:txBody>
      </p:sp>
      <p:sp>
        <p:nvSpPr>
          <p:cNvPr id="7" name="Slide Number Placeholder 5"/>
          <p:cNvSpPr>
            <a:spLocks noGrp="1"/>
          </p:cNvSpPr>
          <p:nvPr>
            <p:ph type="sldNum" sz="quarter" idx="12"/>
          </p:nvPr>
        </p:nvSpPr>
        <p:spPr/>
        <p:txBody>
          <a:bodyPr/>
          <a:lstStyle>
            <a:lvl1pPr>
              <a:defRPr/>
            </a:lvl1pPr>
          </a:lstStyle>
          <a:p>
            <a:pPr>
              <a:defRPr/>
            </a:pPr>
            <a:fld id="{7FBA361C-A8DE-4737-9263-1AFACCCDEE2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443CC0-FCA9-4D8E-8268-8DAC0E513129}" type="datetime1">
              <a:rPr lang="en-US" smtClean="0"/>
              <a:pPr>
                <a:defRPr/>
              </a:pPr>
              <a:t>3/28/2017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DRAFT</a:t>
            </a:r>
          </a:p>
        </p:txBody>
      </p:sp>
      <p:sp>
        <p:nvSpPr>
          <p:cNvPr id="9" name="Slide Number Placeholder 5"/>
          <p:cNvSpPr>
            <a:spLocks noGrp="1"/>
          </p:cNvSpPr>
          <p:nvPr>
            <p:ph type="sldNum" sz="quarter" idx="12"/>
          </p:nvPr>
        </p:nvSpPr>
        <p:spPr/>
        <p:txBody>
          <a:bodyPr/>
          <a:lstStyle>
            <a:lvl1pPr>
              <a:defRPr/>
            </a:lvl1pPr>
          </a:lstStyle>
          <a:p>
            <a:pPr>
              <a:defRPr/>
            </a:pPr>
            <a:fld id="{E5A736B1-ED40-4430-8C3D-E61E7EE0699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F8EE32-AC0F-43AB-9067-5D2F6B487DAB}" type="datetime1">
              <a:rPr lang="en-US" smtClean="0"/>
              <a:pPr>
                <a:defRPr/>
              </a:pPr>
              <a:t>3/28/2017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DRAFT</a:t>
            </a:r>
          </a:p>
        </p:txBody>
      </p:sp>
      <p:sp>
        <p:nvSpPr>
          <p:cNvPr id="5" name="Slide Number Placeholder 5"/>
          <p:cNvSpPr>
            <a:spLocks noGrp="1"/>
          </p:cNvSpPr>
          <p:nvPr>
            <p:ph type="sldNum" sz="quarter" idx="12"/>
          </p:nvPr>
        </p:nvSpPr>
        <p:spPr/>
        <p:txBody>
          <a:bodyPr/>
          <a:lstStyle>
            <a:lvl1pPr>
              <a:defRPr/>
            </a:lvl1pPr>
          </a:lstStyle>
          <a:p>
            <a:pPr>
              <a:defRPr/>
            </a:pPr>
            <a:fld id="{31ECE3AE-05A6-4071-B25A-ABACF1342DB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F4A6B5-1FAE-4762-AD96-D04D56A25772}" type="datetime1">
              <a:rPr lang="en-US" smtClean="0"/>
              <a:pPr>
                <a:defRPr/>
              </a:pPr>
              <a:t>3/28/2017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DRAFT</a:t>
            </a:r>
          </a:p>
        </p:txBody>
      </p:sp>
      <p:sp>
        <p:nvSpPr>
          <p:cNvPr id="4" name="Slide Number Placeholder 5"/>
          <p:cNvSpPr>
            <a:spLocks noGrp="1"/>
          </p:cNvSpPr>
          <p:nvPr>
            <p:ph type="sldNum" sz="quarter" idx="12"/>
          </p:nvPr>
        </p:nvSpPr>
        <p:spPr/>
        <p:txBody>
          <a:bodyPr/>
          <a:lstStyle>
            <a:lvl1pPr>
              <a:defRPr/>
            </a:lvl1pPr>
          </a:lstStyle>
          <a:p>
            <a:pPr>
              <a:defRPr/>
            </a:pPr>
            <a:fld id="{2AE858F6-F066-47E9-BBF2-4F2710912D1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A8E252-7C61-44D1-92E9-D230055D992A}" type="datetime1">
              <a:rPr lang="en-US" smtClean="0"/>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a:t>
            </a:r>
          </a:p>
        </p:txBody>
      </p:sp>
      <p:sp>
        <p:nvSpPr>
          <p:cNvPr id="7" name="Slide Number Placeholder 5"/>
          <p:cNvSpPr>
            <a:spLocks noGrp="1"/>
          </p:cNvSpPr>
          <p:nvPr>
            <p:ph type="sldNum" sz="quarter" idx="12"/>
          </p:nvPr>
        </p:nvSpPr>
        <p:spPr/>
        <p:txBody>
          <a:bodyPr/>
          <a:lstStyle>
            <a:lvl1pPr>
              <a:defRPr/>
            </a:lvl1pPr>
          </a:lstStyle>
          <a:p>
            <a:pPr>
              <a:defRPr/>
            </a:pPr>
            <a:fld id="{438CA4E2-BDFC-45E0-98BF-A8768A01C2A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B4EE47-1A0C-41A3-BD7F-22A2161BDF99}" type="datetime1">
              <a:rPr lang="en-US" smtClean="0"/>
              <a:pPr>
                <a:defRPr/>
              </a:pPr>
              <a:t>3/28/2017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DRAFT</a:t>
            </a:r>
          </a:p>
        </p:txBody>
      </p:sp>
      <p:sp>
        <p:nvSpPr>
          <p:cNvPr id="7" name="Slide Number Placeholder 5"/>
          <p:cNvSpPr>
            <a:spLocks noGrp="1"/>
          </p:cNvSpPr>
          <p:nvPr>
            <p:ph type="sldNum" sz="quarter" idx="12"/>
          </p:nvPr>
        </p:nvSpPr>
        <p:spPr/>
        <p:txBody>
          <a:bodyPr/>
          <a:lstStyle>
            <a:lvl1pPr>
              <a:defRPr/>
            </a:lvl1pPr>
          </a:lstStyle>
          <a:p>
            <a:pPr>
              <a:defRPr/>
            </a:pPr>
            <a:fld id="{89209D2C-680D-42C2-8758-D7D740BCA6E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0D1C60-49BB-434E-9A8E-2EE91D7F9424}"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635C46D7-FC6A-42F5-8B81-7F2FD0E5CB9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EE3EB-CA84-45C3-B7BA-C2D4E7D64BFD}"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B614D9E7-A087-4025-B270-3563AC6B0AC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C4E25-7E10-498B-8FE0-93795181A91B}" type="datetime1">
              <a:rPr lang="en-US" smtClean="0">
                <a:solidFill>
                  <a:prstClr val="black">
                    <a:tint val="75000"/>
                  </a:prstClr>
                </a:solidFill>
              </a:rPr>
              <a:pPr/>
              <a:t>3/28/2017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62144D6F-E9DD-42BC-BE73-6B58C40814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66BABF5C-466F-4323-9BCC-C44A11822BD5}" type="datetime1">
              <a:rPr lang="en-US" smtClean="0"/>
              <a:pPr>
                <a:defRPr/>
              </a:pPr>
              <a:t>3/28/2017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DRAFT</a:t>
            </a:r>
          </a:p>
        </p:txBody>
      </p:sp>
      <p:sp>
        <p:nvSpPr>
          <p:cNvPr id="5" name="Slide Number Placeholder 5"/>
          <p:cNvSpPr>
            <a:spLocks noGrp="1"/>
          </p:cNvSpPr>
          <p:nvPr>
            <p:ph type="sldNum" sz="quarter" idx="12"/>
          </p:nvPr>
        </p:nvSpPr>
        <p:spPr/>
        <p:txBody>
          <a:bodyPr/>
          <a:lstStyle>
            <a:lvl1pPr>
              <a:defRPr/>
            </a:lvl1pPr>
          </a:lstStyle>
          <a:p>
            <a:pPr>
              <a:defRPr/>
            </a:pPr>
            <a:fld id="{9EB216F3-B2EB-4AC3-9E8D-235509BA519D}" type="slidenum">
              <a:rPr lang="en-US"/>
              <a:pPr>
                <a:defRPr/>
              </a:pPr>
              <a:t>‹#›</a:t>
            </a:fld>
            <a:endParaRPr lang="en-US" dirty="0"/>
          </a:p>
        </p:txBody>
      </p:sp>
      <p:sp>
        <p:nvSpPr>
          <p:cNvPr id="6" name="Rectangle 5"/>
          <p:cNvSpPr/>
          <p:nvPr userDrawn="1"/>
        </p:nvSpPr>
        <p:spPr>
          <a:xfrm>
            <a:off x="7757410" y="187377"/>
            <a:ext cx="1191718" cy="4122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29" tIns="45714" rIns="91429" bIns="45714"/>
          <a:lstStyle/>
          <a:p>
            <a:r>
              <a:rPr lang="en-US"/>
              <a:t>Click to edit Master title style</a:t>
            </a:r>
          </a:p>
        </p:txBody>
      </p:sp>
      <p:sp>
        <p:nvSpPr>
          <p:cNvPr id="3" name="Date Placeholder 2"/>
          <p:cNvSpPr>
            <a:spLocks noGrp="1"/>
          </p:cNvSpPr>
          <p:nvPr>
            <p:ph type="dt" sz="half" idx="10"/>
          </p:nvPr>
        </p:nvSpPr>
        <p:spPr/>
        <p:txBody>
          <a:bodyPr/>
          <a:lstStyle/>
          <a:p>
            <a:fld id="{9DEF310A-1B0E-4E9D-AE40-E1CCD1D46F6F}" type="datetime1">
              <a:rPr lang="en-US" smtClean="0">
                <a:solidFill>
                  <a:prstClr val="black">
                    <a:tint val="75000"/>
                  </a:prstClr>
                </a:solidFill>
              </a:rPr>
              <a:pPr/>
              <a:t>3/28/2017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62144D6F-E9DD-42BC-BE73-6B58C40814F2}"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387" tIns="45693" rIns="91387" bIns="45693"/>
          <a:lstStyle>
            <a:lvl1pPr marL="0" indent="0" algn="ctr">
              <a:buNone/>
              <a:defRPr sz="20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87" tIns="45693" rIns="91387" bIns="45693"/>
          <a:lstStyle>
            <a:lvl1pPr algn="ctr">
              <a:lnSpc>
                <a:spcPts val="1999"/>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87" tIns="45693" rIns="91387" bIns="45693"/>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Tree>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387" tIns="45693" rIns="91387" bIns="45693"/>
          <a:lstStyle>
            <a:lvl1pPr marL="0" indent="0" algn="ctr">
              <a:buNone/>
              <a:defRPr sz="20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87" tIns="45693" rIns="91387" bIns="45693"/>
          <a:lstStyle>
            <a:lvl1pPr algn="ctr">
              <a:lnSpc>
                <a:spcPts val="1999"/>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87" tIns="45693" rIns="91387" bIns="45693"/>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5"/>
            <a:ext cx="7772400" cy="1362075"/>
          </a:xfrm>
          <a:prstGeom prst="rect">
            <a:avLst/>
          </a:prstGeom>
        </p:spPr>
        <p:txBody>
          <a:bodyPr lIns="91387" tIns="45693" rIns="91387" bIns="45693"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lIns="91387" tIns="45693" rIns="91387" bIns="45693" anchor="b"/>
          <a:lstStyle>
            <a:lvl1pPr marL="0" indent="0">
              <a:lnSpc>
                <a:spcPts val="2200"/>
              </a:lnSpc>
              <a:buNone/>
              <a:defRPr sz="2000" baseline="0">
                <a:solidFill>
                  <a:schemeClr val="bg2"/>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273050"/>
            <a:ext cx="3008313" cy="1162050"/>
          </a:xfrm>
          <a:prstGeom prst="rect">
            <a:avLst/>
          </a:prstGeom>
        </p:spPr>
        <p:txBody>
          <a:bodyPr lIns="91387" tIns="45693" rIns="91387" bIns="45693"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lIns="91387" tIns="45693" rIns="91387" bIns="45693"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4" y="1435101"/>
            <a:ext cx="3008313" cy="4356099"/>
          </a:xfrm>
          <a:prstGeom prst="rect">
            <a:avLst/>
          </a:prstGeom>
        </p:spPr>
        <p:txBody>
          <a:bodyPr lIns="91387" tIns="45693" rIns="91387" bIns="45693"/>
          <a:lstStyle>
            <a:lvl1pPr marL="0" indent="0">
              <a:buNone/>
              <a:defRPr sz="1400" baseline="0">
                <a:solidFill>
                  <a:schemeClr val="bg2"/>
                </a:solidFill>
              </a:defRPr>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lIns="91387" tIns="45693" rIns="91387" bIns="45693"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91387" tIns="45693" rIns="91387" bIns="45693"/>
          <a:lstStyle>
            <a:lvl1pPr marL="0" indent="0">
              <a:buNone/>
              <a:defRPr sz="3200">
                <a:solidFill>
                  <a:schemeClr val="tx1"/>
                </a:solidFill>
                <a:effectLst/>
              </a:defRPr>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lIns="91387" tIns="45693" rIns="91387" bIns="45693"/>
          <a:lstStyle>
            <a:lvl1pPr marL="0" indent="0">
              <a:buNone/>
              <a:defRPr sz="1400" baseline="0">
                <a:solidFill>
                  <a:schemeClr val="bg2"/>
                </a:solidFill>
              </a:defRPr>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lIns="91387" tIns="45693" rIns="91387" bIns="45693"/>
          <a:lstStyle>
            <a:lvl1pPr marL="0" indent="0" algn="ctr">
              <a:buNone/>
              <a:defRPr sz="28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388"/>
          </a:xfrm>
          <a:prstGeom prst="rect">
            <a:avLst/>
          </a:prstGeom>
        </p:spPr>
        <p:txBody>
          <a:bodyPr wrap="square" lIns="91387" tIns="45693" rIns="91387" bIns="45693">
            <a:spAutoFit/>
          </a:bodyPr>
          <a:lstStyle/>
          <a:p>
            <a:pPr eaLnBrk="0" hangingPunct="0"/>
            <a:r>
              <a:rPr lang="en-US" sz="1300" b="1" dirty="0">
                <a:solidFill>
                  <a:srgbClr val="FFFFFF"/>
                </a:solidFill>
              </a:rPr>
              <a:t>For more information please contact Centers for Disease Control and Prevention</a:t>
            </a:r>
          </a:p>
        </p:txBody>
      </p:sp>
      <p:sp>
        <p:nvSpPr>
          <p:cNvPr id="11" name="Rectangle 10"/>
          <p:cNvSpPr/>
          <p:nvPr/>
        </p:nvSpPr>
        <p:spPr>
          <a:xfrm>
            <a:off x="1371600" y="4706039"/>
            <a:ext cx="5943600" cy="646276"/>
          </a:xfrm>
          <a:prstGeom prst="rect">
            <a:avLst/>
          </a:prstGeom>
        </p:spPr>
        <p:txBody>
          <a:bodyPr wrap="square" lIns="91387" tIns="45693" rIns="91387" bIns="45693">
            <a:spAutoFit/>
          </a:bodyPr>
          <a:lstStyle/>
          <a:p>
            <a:pPr eaLnBrk="0" hangingPunct="0"/>
            <a:r>
              <a:rPr lang="en-US" sz="1200" b="1" dirty="0">
                <a:solidFill>
                  <a:srgbClr val="FFFFFF"/>
                </a:solidFill>
              </a:rPr>
              <a:t>1600 Clifton Road NE, Atlanta, GA 30333</a:t>
            </a:r>
          </a:p>
          <a:p>
            <a:pPr eaLnBrk="0" hangingPunct="0"/>
            <a:r>
              <a:rPr lang="en-US" sz="1200" b="1" dirty="0">
                <a:solidFill>
                  <a:srgbClr val="FFFFFF"/>
                </a:solidFill>
              </a:rPr>
              <a:t>Telephone, 1-800-CDC-INFO (232-4636)/TTY: 1-888-232-6348</a:t>
            </a:r>
          </a:p>
          <a:p>
            <a:pPr eaLnBrk="0" hangingPunct="0"/>
            <a:r>
              <a:rPr lang="en-US" sz="1200" b="1"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71"/>
            <a:ext cx="5943600" cy="369287"/>
          </a:xfrm>
          <a:prstGeom prst="rect">
            <a:avLst/>
          </a:prstGeom>
        </p:spPr>
        <p:txBody>
          <a:bodyPr wrap="square" lIns="91387" tIns="45693" rIns="91387" bIns="45693">
            <a:spAutoFit/>
          </a:bodyPr>
          <a:lstStyle/>
          <a:p>
            <a:pPr eaLnBrk="0" hangingPunct="0"/>
            <a:r>
              <a:rPr lang="en-US" sz="900" b="1" dirty="0">
                <a:solidFill>
                  <a:srgbClr val="FFFFFF"/>
                </a:solidFill>
              </a:rPr>
              <a:t>The findings and conclusions in this report are those of the authors and do not necessarily represent the official position of the Centers for Disease Control and Prevention.</a:t>
            </a:r>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BB1ACA-0E23-44F3-99AD-9C19C7E01EBA}" type="datetime1">
              <a:rPr lang="en-US" smtClean="0"/>
              <a:pPr>
                <a:defRPr/>
              </a:pPr>
              <a:t>3/28/2017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DRAFT</a:t>
            </a:r>
          </a:p>
        </p:txBody>
      </p:sp>
      <p:sp>
        <p:nvSpPr>
          <p:cNvPr id="4" name="Slide Number Placeholder 5"/>
          <p:cNvSpPr>
            <a:spLocks noGrp="1"/>
          </p:cNvSpPr>
          <p:nvPr>
            <p:ph type="sldNum" sz="quarter" idx="12"/>
          </p:nvPr>
        </p:nvSpPr>
        <p:spPr/>
        <p:txBody>
          <a:bodyPr/>
          <a:lstStyle>
            <a:lvl1pPr>
              <a:defRPr/>
            </a:lvl1pPr>
          </a:lstStyle>
          <a:p>
            <a:pPr>
              <a:defRPr/>
            </a:pPr>
            <a:fld id="{DCD06BDE-47C1-46C4-888F-ECB209734587}" type="slidenum">
              <a:rPr lang="en-US"/>
              <a:pPr>
                <a:defRPr/>
              </a:pPr>
              <a:t>‹#›</a:t>
            </a:fld>
            <a:endParaRPr lang="en-US" dirty="0"/>
          </a:p>
        </p:txBody>
      </p:sp>
      <p:sp>
        <p:nvSpPr>
          <p:cNvPr id="5" name="Rectangle 4"/>
          <p:cNvSpPr/>
          <p:nvPr userDrawn="1"/>
        </p:nvSpPr>
        <p:spPr>
          <a:xfrm>
            <a:off x="7547547" y="0"/>
            <a:ext cx="1521502" cy="9593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7DF9BF66-0546-4845-8374-50073DE4428A}"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r>
              <a:rPr lang="en-US"/>
              <a:t>DRAFT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0A7AF400-ABF5-4482-B6C0-8232B70E3780}" type="slidenum">
              <a:rPr lang="en-US" smtClean="0"/>
              <a:pPr>
                <a:defRPr/>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71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C0C1648-CBB1-4DB9-A427-61BF66892285}"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p>
            <a:pPr>
              <a:defRPr/>
            </a:pPr>
            <a:r>
              <a:rPr lang="en-US"/>
              <a:t>DRAFT</a:t>
            </a:r>
            <a:endParaRPr lang="en-US" dirty="0"/>
          </a:p>
        </p:txBody>
      </p:sp>
      <p:sp>
        <p:nvSpPr>
          <p:cNvPr id="6" name="Slide Number Placeholder 5"/>
          <p:cNvSpPr>
            <a:spLocks noGrp="1"/>
          </p:cNvSpPr>
          <p:nvPr>
            <p:ph type="sldNum" sz="quarter" idx="12"/>
          </p:nvPr>
        </p:nvSpPr>
        <p:spPr/>
        <p:txBody>
          <a:bodyPr/>
          <a:lstStyle/>
          <a:p>
            <a:pPr>
              <a:defRPr/>
            </a:pPr>
            <a:fld id="{EC454916-BC39-40DC-BD7D-A7D5B2E4EEC0}" type="slidenum">
              <a:rPr lang="en-US" smtClean="0"/>
              <a:pPr>
                <a:defRPr/>
              </a:pPr>
              <a:t>‹#›</a:t>
            </a:fld>
            <a:endParaRPr lang="en-US" dirty="0"/>
          </a:p>
        </p:txBody>
      </p:sp>
    </p:spTree>
    <p:extLst>
      <p:ext uri="{BB962C8B-B14F-4D97-AF65-F5344CB8AC3E}">
        <p14:creationId xmlns:p14="http://schemas.microsoft.com/office/powerpoint/2010/main" val="647084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5686FFF-6BE2-4EE7-B18E-97194EBE7AC6}"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p>
            <a:pPr>
              <a:defRPr/>
            </a:pPr>
            <a:r>
              <a:rPr lang="en-US"/>
              <a:t>DRAFT</a:t>
            </a:r>
            <a:endParaRPr lang="en-US" dirty="0"/>
          </a:p>
        </p:txBody>
      </p:sp>
      <p:sp>
        <p:nvSpPr>
          <p:cNvPr id="6" name="Slide Number Placeholder 5"/>
          <p:cNvSpPr>
            <a:spLocks noGrp="1"/>
          </p:cNvSpPr>
          <p:nvPr>
            <p:ph type="sldNum" sz="quarter" idx="12"/>
          </p:nvPr>
        </p:nvSpPr>
        <p:spPr/>
        <p:txBody>
          <a:bodyPr/>
          <a:lstStyle/>
          <a:p>
            <a:pPr>
              <a:defRPr/>
            </a:pPr>
            <a:fld id="{4A5AA8EC-4DAC-4955-A3A9-A109B4E36C20}" type="slidenum">
              <a:rPr lang="en-US" smtClean="0"/>
              <a:pPr>
                <a:defRPr/>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29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1817BBE-ECE6-48E6-8F16-623D3CE5A19C}" type="datetime1">
              <a:rPr lang="en-US" smtClean="0"/>
              <a:pPr>
                <a:defRPr/>
              </a:pPr>
              <a:t>3/28/2017</a:t>
            </a:fld>
            <a:endParaRPr lang="en-US" dirty="0"/>
          </a:p>
        </p:txBody>
      </p:sp>
      <p:sp>
        <p:nvSpPr>
          <p:cNvPr id="6" name="Footer Placeholder 5"/>
          <p:cNvSpPr>
            <a:spLocks noGrp="1"/>
          </p:cNvSpPr>
          <p:nvPr>
            <p:ph type="ftr" sz="quarter" idx="11"/>
          </p:nvPr>
        </p:nvSpPr>
        <p:spPr/>
        <p:txBody>
          <a:bodyPr/>
          <a:lstStyle/>
          <a:p>
            <a:pPr>
              <a:defRPr/>
            </a:pPr>
            <a:r>
              <a:rPr lang="en-US"/>
              <a:t>DRAFT</a:t>
            </a:r>
            <a:endParaRPr lang="en-US" dirty="0"/>
          </a:p>
        </p:txBody>
      </p:sp>
      <p:sp>
        <p:nvSpPr>
          <p:cNvPr id="7" name="Slide Number Placeholder 6"/>
          <p:cNvSpPr>
            <a:spLocks noGrp="1"/>
          </p:cNvSpPr>
          <p:nvPr>
            <p:ph type="sldNum" sz="quarter" idx="12"/>
          </p:nvPr>
        </p:nvSpPr>
        <p:spPr/>
        <p:txBody>
          <a:bodyPr/>
          <a:lstStyle/>
          <a:p>
            <a:pPr>
              <a:defRPr/>
            </a:pPr>
            <a:fld id="{7FBA361C-A8DE-4737-9263-1AFACCCDEE2F}" type="slidenum">
              <a:rPr lang="en-US" smtClean="0"/>
              <a:pPr>
                <a:defRPr/>
              </a:pPr>
              <a:t>‹#›</a:t>
            </a:fld>
            <a:endParaRPr lang="en-US" dirty="0"/>
          </a:p>
        </p:txBody>
      </p:sp>
    </p:spTree>
    <p:extLst>
      <p:ext uri="{BB962C8B-B14F-4D97-AF65-F5344CB8AC3E}">
        <p14:creationId xmlns:p14="http://schemas.microsoft.com/office/powerpoint/2010/main" val="2799302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B443CC0-FCA9-4D8E-8268-8DAC0E513129}" type="datetime1">
              <a:rPr lang="en-US" smtClean="0"/>
              <a:pPr>
                <a:defRPr/>
              </a:pPr>
              <a:t>3/28/2017</a:t>
            </a:fld>
            <a:endParaRPr lang="en-US" dirty="0"/>
          </a:p>
        </p:txBody>
      </p:sp>
      <p:sp>
        <p:nvSpPr>
          <p:cNvPr id="8" name="Footer Placeholder 7"/>
          <p:cNvSpPr>
            <a:spLocks noGrp="1"/>
          </p:cNvSpPr>
          <p:nvPr>
            <p:ph type="ftr" sz="quarter" idx="11"/>
          </p:nvPr>
        </p:nvSpPr>
        <p:spPr/>
        <p:txBody>
          <a:bodyPr/>
          <a:lstStyle/>
          <a:p>
            <a:pPr>
              <a:defRPr/>
            </a:pPr>
            <a:r>
              <a:rPr lang="en-US"/>
              <a:t>DRAFT</a:t>
            </a:r>
            <a:endParaRPr lang="en-US" dirty="0"/>
          </a:p>
        </p:txBody>
      </p:sp>
      <p:sp>
        <p:nvSpPr>
          <p:cNvPr id="9" name="Slide Number Placeholder 8"/>
          <p:cNvSpPr>
            <a:spLocks noGrp="1"/>
          </p:cNvSpPr>
          <p:nvPr>
            <p:ph type="sldNum" sz="quarter" idx="12"/>
          </p:nvPr>
        </p:nvSpPr>
        <p:spPr/>
        <p:txBody>
          <a:bodyPr/>
          <a:lstStyle/>
          <a:p>
            <a:pPr>
              <a:defRPr/>
            </a:pPr>
            <a:fld id="{E5A736B1-ED40-4430-8C3D-E61E7EE0699C}" type="slidenum">
              <a:rPr lang="en-US" smtClean="0"/>
              <a:pPr>
                <a:defRPr/>
              </a:pPr>
              <a:t>‹#›</a:t>
            </a:fld>
            <a:endParaRPr lang="en-US" dirty="0"/>
          </a:p>
        </p:txBody>
      </p:sp>
    </p:spTree>
    <p:extLst>
      <p:ext uri="{BB962C8B-B14F-4D97-AF65-F5344CB8AC3E}">
        <p14:creationId xmlns:p14="http://schemas.microsoft.com/office/powerpoint/2010/main" val="3088195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4F8EE32-AC0F-43AB-9067-5D2F6B487DAB}" type="datetime1">
              <a:rPr lang="en-US" smtClean="0"/>
              <a:pPr>
                <a:defRPr/>
              </a:pPr>
              <a:t>3/28/2017</a:t>
            </a:fld>
            <a:endParaRPr lang="en-US" dirty="0"/>
          </a:p>
        </p:txBody>
      </p:sp>
      <p:sp>
        <p:nvSpPr>
          <p:cNvPr id="4" name="Footer Placeholder 3"/>
          <p:cNvSpPr>
            <a:spLocks noGrp="1"/>
          </p:cNvSpPr>
          <p:nvPr>
            <p:ph type="ftr" sz="quarter" idx="11"/>
          </p:nvPr>
        </p:nvSpPr>
        <p:spPr/>
        <p:txBody>
          <a:bodyPr/>
          <a:lstStyle/>
          <a:p>
            <a:pPr>
              <a:defRPr/>
            </a:pPr>
            <a:r>
              <a:rPr lang="en-US"/>
              <a:t>DRAFT</a:t>
            </a:r>
            <a:endParaRPr lang="en-US" dirty="0"/>
          </a:p>
        </p:txBody>
      </p:sp>
      <p:sp>
        <p:nvSpPr>
          <p:cNvPr id="5" name="Slide Number Placeholder 4"/>
          <p:cNvSpPr>
            <a:spLocks noGrp="1"/>
          </p:cNvSpPr>
          <p:nvPr>
            <p:ph type="sldNum" sz="quarter" idx="12"/>
          </p:nvPr>
        </p:nvSpPr>
        <p:spPr/>
        <p:txBody>
          <a:bodyPr/>
          <a:lstStyle/>
          <a:p>
            <a:pPr>
              <a:defRPr/>
            </a:pPr>
            <a:fld id="{31ECE3AE-05A6-4071-B25A-ABACF1342DBC}" type="slidenum">
              <a:rPr lang="en-US" smtClean="0"/>
              <a:pPr>
                <a:defRPr/>
              </a:pPr>
              <a:t>‹#›</a:t>
            </a:fld>
            <a:endParaRPr lang="en-US" dirty="0"/>
          </a:p>
        </p:txBody>
      </p:sp>
    </p:spTree>
    <p:extLst>
      <p:ext uri="{BB962C8B-B14F-4D97-AF65-F5344CB8AC3E}">
        <p14:creationId xmlns:p14="http://schemas.microsoft.com/office/powerpoint/2010/main" val="40905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F4A6B5-1FAE-4762-AD96-D04D56A25772}" type="datetime1">
              <a:rPr lang="en-US" smtClean="0"/>
              <a:pPr>
                <a:defRPr/>
              </a:pPr>
              <a:t>3/28/2017</a:t>
            </a:fld>
            <a:endParaRPr lang="en-US" dirty="0"/>
          </a:p>
        </p:txBody>
      </p:sp>
      <p:sp>
        <p:nvSpPr>
          <p:cNvPr id="3" name="Footer Placeholder 2"/>
          <p:cNvSpPr>
            <a:spLocks noGrp="1"/>
          </p:cNvSpPr>
          <p:nvPr>
            <p:ph type="ftr" sz="quarter" idx="11"/>
          </p:nvPr>
        </p:nvSpPr>
        <p:spPr/>
        <p:txBody>
          <a:bodyPr/>
          <a:lstStyle/>
          <a:p>
            <a:pPr>
              <a:defRPr/>
            </a:pPr>
            <a:r>
              <a:rPr lang="en-US"/>
              <a:t>DRAFT</a:t>
            </a:r>
            <a:endParaRPr lang="en-US" dirty="0"/>
          </a:p>
        </p:txBody>
      </p:sp>
      <p:sp>
        <p:nvSpPr>
          <p:cNvPr id="4" name="Slide Number Placeholder 3"/>
          <p:cNvSpPr>
            <a:spLocks noGrp="1"/>
          </p:cNvSpPr>
          <p:nvPr>
            <p:ph type="sldNum" sz="quarter" idx="12"/>
          </p:nvPr>
        </p:nvSpPr>
        <p:spPr/>
        <p:txBody>
          <a:bodyPr/>
          <a:lstStyle/>
          <a:p>
            <a:pPr>
              <a:defRPr/>
            </a:pPr>
            <a:fld id="{2AE858F6-F066-47E9-BBF2-4F2710912D11}" type="slidenum">
              <a:rPr lang="en-US" smtClean="0"/>
              <a:pPr>
                <a:defRPr/>
              </a:pPr>
              <a:t>‹#›</a:t>
            </a:fld>
            <a:endParaRPr lang="en-US" dirty="0"/>
          </a:p>
        </p:txBody>
      </p:sp>
    </p:spTree>
    <p:extLst>
      <p:ext uri="{BB962C8B-B14F-4D97-AF65-F5344CB8AC3E}">
        <p14:creationId xmlns:p14="http://schemas.microsoft.com/office/powerpoint/2010/main" val="273429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BA8E252-7C61-44D1-92E9-D230055D992A}" type="datetime1">
              <a:rPr lang="en-US" smtClean="0"/>
              <a:pPr>
                <a:defRPr/>
              </a:pPr>
              <a:t>3/28/2017</a:t>
            </a:fld>
            <a:endParaRPr lang="en-US" dirty="0"/>
          </a:p>
        </p:txBody>
      </p:sp>
      <p:sp>
        <p:nvSpPr>
          <p:cNvPr id="6" name="Footer Placeholder 5"/>
          <p:cNvSpPr>
            <a:spLocks noGrp="1"/>
          </p:cNvSpPr>
          <p:nvPr>
            <p:ph type="ftr" sz="quarter" idx="11"/>
          </p:nvPr>
        </p:nvSpPr>
        <p:spPr/>
        <p:txBody>
          <a:bodyPr/>
          <a:lstStyle/>
          <a:p>
            <a:pPr>
              <a:defRPr/>
            </a:pPr>
            <a:r>
              <a:rPr lang="en-US"/>
              <a:t>DRAFT</a:t>
            </a:r>
            <a:endParaRPr lang="en-US" dirty="0"/>
          </a:p>
        </p:txBody>
      </p:sp>
      <p:sp>
        <p:nvSpPr>
          <p:cNvPr id="7" name="Slide Number Placeholder 6"/>
          <p:cNvSpPr>
            <a:spLocks noGrp="1"/>
          </p:cNvSpPr>
          <p:nvPr>
            <p:ph type="sldNum" sz="quarter" idx="12"/>
          </p:nvPr>
        </p:nvSpPr>
        <p:spPr/>
        <p:txBody>
          <a:bodyPr/>
          <a:lstStyle/>
          <a:p>
            <a:pPr>
              <a:defRPr/>
            </a:pPr>
            <a:fld id="{438CA4E2-BDFC-45E0-98BF-A8768A01C2AE}" type="slidenum">
              <a:rPr lang="en-US" smtClean="0"/>
              <a:pPr>
                <a:defRPr/>
              </a:pPr>
              <a:t>‹#›</a:t>
            </a:fld>
            <a:endParaRPr lang="en-US" dirty="0"/>
          </a:p>
        </p:txBody>
      </p:sp>
    </p:spTree>
    <p:extLst>
      <p:ext uri="{BB962C8B-B14F-4D97-AF65-F5344CB8AC3E}">
        <p14:creationId xmlns:p14="http://schemas.microsoft.com/office/powerpoint/2010/main" val="3589152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3B4EE47-1A0C-41A3-BD7F-22A2161BDF99}" type="datetime1">
              <a:rPr lang="en-US" smtClean="0"/>
              <a:pPr>
                <a:defRPr/>
              </a:pPr>
              <a:t>3/28/2017</a:t>
            </a:fld>
            <a:endParaRPr lang="en-US" dirty="0"/>
          </a:p>
        </p:txBody>
      </p:sp>
      <p:sp>
        <p:nvSpPr>
          <p:cNvPr id="6" name="Footer Placeholder 5"/>
          <p:cNvSpPr>
            <a:spLocks noGrp="1"/>
          </p:cNvSpPr>
          <p:nvPr>
            <p:ph type="ftr" sz="quarter" idx="11"/>
          </p:nvPr>
        </p:nvSpPr>
        <p:spPr/>
        <p:txBody>
          <a:bodyPr/>
          <a:lstStyle/>
          <a:p>
            <a:pPr>
              <a:defRPr/>
            </a:pPr>
            <a:r>
              <a:rPr lang="en-US"/>
              <a:t>DRAFT</a:t>
            </a:r>
            <a:endParaRPr lang="en-US" dirty="0"/>
          </a:p>
        </p:txBody>
      </p:sp>
      <p:sp>
        <p:nvSpPr>
          <p:cNvPr id="7" name="Slide Number Placeholder 6"/>
          <p:cNvSpPr>
            <a:spLocks noGrp="1"/>
          </p:cNvSpPr>
          <p:nvPr>
            <p:ph type="sldNum" sz="quarter" idx="12"/>
          </p:nvPr>
        </p:nvSpPr>
        <p:spPr/>
        <p:txBody>
          <a:bodyPr/>
          <a:lstStyle/>
          <a:p>
            <a:pPr>
              <a:defRPr/>
            </a:pPr>
            <a:fld id="{89209D2C-680D-42C2-8758-D7D740BCA6E3}" type="slidenum">
              <a:rPr lang="en-US" smtClean="0"/>
              <a:pPr>
                <a:defRPr/>
              </a:pPr>
              <a:t>‹#›</a:t>
            </a:fld>
            <a:endParaRPr lang="en-US" dirty="0"/>
          </a:p>
        </p:txBody>
      </p:sp>
    </p:spTree>
    <p:extLst>
      <p:ext uri="{BB962C8B-B14F-4D97-AF65-F5344CB8AC3E}">
        <p14:creationId xmlns:p14="http://schemas.microsoft.com/office/powerpoint/2010/main" val="3105431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60D1C60-49BB-434E-9A8E-2EE91D7F9424}"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p>
            <a:pPr>
              <a:defRPr/>
            </a:pPr>
            <a:r>
              <a:rPr lang="en-US"/>
              <a:t>DRAFT</a:t>
            </a:r>
            <a:endParaRPr lang="en-US" dirty="0"/>
          </a:p>
        </p:txBody>
      </p:sp>
      <p:sp>
        <p:nvSpPr>
          <p:cNvPr id="6" name="Slide Number Placeholder 5"/>
          <p:cNvSpPr>
            <a:spLocks noGrp="1"/>
          </p:cNvSpPr>
          <p:nvPr>
            <p:ph type="sldNum" sz="quarter" idx="12"/>
          </p:nvPr>
        </p:nvSpPr>
        <p:spPr/>
        <p:txBody>
          <a:bodyPr/>
          <a:lstStyle/>
          <a:p>
            <a:pPr>
              <a:defRPr/>
            </a:pPr>
            <a:fld id="{635C46D7-FC6A-42F5-8B81-7F2FD0E5CB97}" type="slidenum">
              <a:rPr lang="en-US" smtClean="0"/>
              <a:pPr>
                <a:defRPr/>
              </a:pPr>
              <a:t>‹#›</a:t>
            </a:fld>
            <a:endParaRPr lang="en-US" dirty="0"/>
          </a:p>
        </p:txBody>
      </p:sp>
    </p:spTree>
    <p:extLst>
      <p:ext uri="{BB962C8B-B14F-4D97-AF65-F5344CB8AC3E}">
        <p14:creationId xmlns:p14="http://schemas.microsoft.com/office/powerpoint/2010/main" val="171861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r>
              <a:rPr lang="en-US" noProof="0" dirty="0"/>
              <a:t>Click icon to add online image</a:t>
            </a:r>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F619ADA6-0E2C-4C1A-BF5F-9A0660B49F0C}" type="datetime1">
              <a:rPr lang="en-US" smtClean="0"/>
              <a:pPr>
                <a:defRPr/>
              </a:pPr>
              <a:t>3/28/2017</a:t>
            </a:fld>
            <a:endParaRPr lang="en-US" dirty="0"/>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BC5BD19D-1AD5-4CAC-89D1-B34F8F03A72C}" type="slidenum">
              <a:rPr lang="en-US"/>
              <a:pPr>
                <a:defRPr/>
              </a:pPr>
              <a:t>‹#›</a:t>
            </a:fld>
            <a:endParaRPr lang="en-US" dirty="0"/>
          </a:p>
        </p:txBody>
      </p:sp>
      <p:sp>
        <p:nvSpPr>
          <p:cNvPr id="9" name="Rectangle 8"/>
          <p:cNvSpPr/>
          <p:nvPr userDrawn="1"/>
        </p:nvSpPr>
        <p:spPr>
          <a:xfrm>
            <a:off x="7757410" y="187377"/>
            <a:ext cx="1191718" cy="4122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22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7EE3EB-CA84-45C3-B7BA-C2D4E7D64BFD}"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p>
            <a:pPr>
              <a:defRPr/>
            </a:pPr>
            <a:r>
              <a:rPr lang="en-US"/>
              <a:t>DRAFT</a:t>
            </a:r>
            <a:endParaRPr lang="en-US" dirty="0"/>
          </a:p>
        </p:txBody>
      </p:sp>
      <p:sp>
        <p:nvSpPr>
          <p:cNvPr id="6" name="Slide Number Placeholder 5"/>
          <p:cNvSpPr>
            <a:spLocks noGrp="1"/>
          </p:cNvSpPr>
          <p:nvPr>
            <p:ph type="sldNum" sz="quarter" idx="12"/>
          </p:nvPr>
        </p:nvSpPr>
        <p:spPr/>
        <p:txBody>
          <a:bodyPr/>
          <a:lstStyle/>
          <a:p>
            <a:pPr>
              <a:defRPr/>
            </a:pPr>
            <a:fld id="{B614D9E7-A087-4025-B270-3563AC6B0AC0}" type="slidenum">
              <a:rPr lang="en-US" smtClean="0"/>
              <a:pPr>
                <a:defRPr/>
              </a:pPr>
              <a:t>‹#›</a:t>
            </a:fld>
            <a:endParaRPr lang="en-US" dirty="0"/>
          </a:p>
        </p:txBody>
      </p:sp>
    </p:spTree>
    <p:extLst>
      <p:ext uri="{BB962C8B-B14F-4D97-AF65-F5344CB8AC3E}">
        <p14:creationId xmlns:p14="http://schemas.microsoft.com/office/powerpoint/2010/main" val="2035224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28F1A1-D3D8-4274-A450-A290CB73CB45}"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653590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8F1A1-D3D8-4274-A450-A290CB73CB45}"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833166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8F1A1-D3D8-4274-A450-A290CB73CB45}"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1095616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28F1A1-D3D8-4274-A450-A290CB73CB45}"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589725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28F1A1-D3D8-4274-A450-A290CB73CB45}"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1140872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28F1A1-D3D8-4274-A450-A290CB73CB45}" type="datetimeFigureOut">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4208846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F1A1-D3D8-4274-A450-A290CB73CB45}"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508666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8F1A1-D3D8-4274-A450-A290CB73CB45}"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3121193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8F1A1-D3D8-4274-A450-A290CB73CB45}"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201765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B53410-555D-4269-B5F5-A90B295D2AE9}" type="datetime1">
              <a:rPr lang="en-US" smtClean="0"/>
              <a:pPr>
                <a:defRPr/>
              </a:pPr>
              <a:t>3/28/2017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DRAFT</a:t>
            </a:r>
          </a:p>
        </p:txBody>
      </p:sp>
      <p:sp>
        <p:nvSpPr>
          <p:cNvPr id="4" name="Slide Number Placeholder 5"/>
          <p:cNvSpPr>
            <a:spLocks noGrp="1"/>
          </p:cNvSpPr>
          <p:nvPr>
            <p:ph type="sldNum" sz="quarter" idx="12"/>
          </p:nvPr>
        </p:nvSpPr>
        <p:spPr/>
        <p:txBody>
          <a:bodyPr/>
          <a:lstStyle>
            <a:lvl1pPr>
              <a:defRPr/>
            </a:lvl1pPr>
          </a:lstStyle>
          <a:p>
            <a:pPr>
              <a:defRPr/>
            </a:pPr>
            <a:fld id="{1E3B2C2F-13EF-4B52-B45A-15BB66799BE7}"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8F1A1-D3D8-4274-A450-A290CB73CB45}"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1976206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8F1A1-D3D8-4274-A450-A290CB73CB45}"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F29E-6064-488C-A625-78D075EF39D5}" type="slidenum">
              <a:rPr lang="en-US" smtClean="0"/>
              <a:pPr/>
              <a:t>‹#›</a:t>
            </a:fld>
            <a:endParaRPr lang="en-US"/>
          </a:p>
        </p:txBody>
      </p:sp>
    </p:spTree>
    <p:extLst>
      <p:ext uri="{BB962C8B-B14F-4D97-AF65-F5344CB8AC3E}">
        <p14:creationId xmlns:p14="http://schemas.microsoft.com/office/powerpoint/2010/main" val="408049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3191647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54699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400" b="1" i="0" u="heavy">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316816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546991"/>
                </a:solidFill>
                <a:latin typeface="Trebuchet MS"/>
                <a:cs typeface="Trebuchet MS"/>
              </a:defRPr>
            </a:lvl1pPr>
          </a:lstStyle>
          <a:p>
            <a:endParaRPr/>
          </a:p>
        </p:txBody>
      </p:sp>
      <p:sp>
        <p:nvSpPr>
          <p:cNvPr id="3" name="Holder 3"/>
          <p:cNvSpPr>
            <a:spLocks noGrp="1"/>
          </p:cNvSpPr>
          <p:nvPr>
            <p:ph sz="half" idx="2"/>
          </p:nvPr>
        </p:nvSpPr>
        <p:spPr>
          <a:xfrm>
            <a:off x="524255" y="1546860"/>
            <a:ext cx="3733800" cy="45847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221223" y="1560575"/>
            <a:ext cx="3733800" cy="457073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2598510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4988" y="413004"/>
            <a:ext cx="123444" cy="24688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455152" y="6356603"/>
            <a:ext cx="0" cy="365760"/>
          </a:xfrm>
          <a:custGeom>
            <a:avLst/>
            <a:gdLst/>
            <a:ahLst/>
            <a:cxnLst/>
            <a:rect l="l" t="t" r="r" b="b"/>
            <a:pathLst>
              <a:path h="365759">
                <a:moveTo>
                  <a:pt x="0" y="0"/>
                </a:moveTo>
                <a:lnTo>
                  <a:pt x="0" y="365760"/>
                </a:lnTo>
              </a:path>
            </a:pathLst>
          </a:custGeom>
          <a:ln w="9144">
            <a:solidFill>
              <a:srgbClr val="9B8F8A"/>
            </a:solidFill>
          </a:ln>
        </p:spPr>
        <p:txBody>
          <a:bodyPr wrap="square" lIns="0" tIns="0" rIns="0" bIns="0" rtlCol="0"/>
          <a:lstStyle/>
          <a:p>
            <a:endParaRPr/>
          </a:p>
        </p:txBody>
      </p:sp>
      <p:sp>
        <p:nvSpPr>
          <p:cNvPr id="18" name="bk object 18"/>
          <p:cNvSpPr/>
          <p:nvPr/>
        </p:nvSpPr>
        <p:spPr>
          <a:xfrm>
            <a:off x="5102352" y="1882139"/>
            <a:ext cx="3192780" cy="3295015"/>
          </a:xfrm>
          <a:custGeom>
            <a:avLst/>
            <a:gdLst/>
            <a:ahLst/>
            <a:cxnLst/>
            <a:rect l="l" t="t" r="r" b="b"/>
            <a:pathLst>
              <a:path w="3192779" h="3295015">
                <a:moveTo>
                  <a:pt x="0" y="0"/>
                </a:moveTo>
                <a:lnTo>
                  <a:pt x="0" y="3294888"/>
                </a:lnTo>
                <a:lnTo>
                  <a:pt x="3192779" y="1647444"/>
                </a:lnTo>
                <a:lnTo>
                  <a:pt x="0" y="0"/>
                </a:lnTo>
                <a:close/>
              </a:path>
            </a:pathLst>
          </a:custGeom>
          <a:solidFill>
            <a:srgbClr val="54699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rgbClr val="54699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4131402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143914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959F9180-3996-4FE4-B33F-B1796AA04512}" type="datetime1">
              <a:rPr lang="en-US" smtClean="0"/>
              <a:pPr>
                <a:defRPr/>
              </a:pPr>
              <a:t>3/28/2017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DRAFT</a:t>
            </a:r>
          </a:p>
        </p:txBody>
      </p:sp>
      <p:sp>
        <p:nvSpPr>
          <p:cNvPr id="5" name="Slide Number Placeholder 5"/>
          <p:cNvSpPr>
            <a:spLocks noGrp="1"/>
          </p:cNvSpPr>
          <p:nvPr>
            <p:ph type="sldNum" sz="quarter" idx="12"/>
          </p:nvPr>
        </p:nvSpPr>
        <p:spPr/>
        <p:txBody>
          <a:bodyPr/>
          <a:lstStyle>
            <a:lvl1pPr>
              <a:defRPr/>
            </a:lvl1pPr>
          </a:lstStyle>
          <a:p>
            <a:pPr>
              <a:defRPr/>
            </a:pPr>
            <a:fld id="{E30F61BB-992E-4079-8605-E465CCDB70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907F14-6180-41A0-926A-4A242DD2405A}" type="datetime1">
              <a:rPr lang="en-US" smtClean="0"/>
              <a:pPr>
                <a:defRPr/>
              </a:pPr>
              <a:t>3/28/2017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DRAFT</a:t>
            </a:r>
          </a:p>
        </p:txBody>
      </p:sp>
      <p:sp>
        <p:nvSpPr>
          <p:cNvPr id="4" name="Slide Number Placeholder 5"/>
          <p:cNvSpPr>
            <a:spLocks noGrp="1"/>
          </p:cNvSpPr>
          <p:nvPr>
            <p:ph type="sldNum" sz="quarter" idx="12"/>
          </p:nvPr>
        </p:nvSpPr>
        <p:spPr/>
        <p:txBody>
          <a:bodyPr/>
          <a:lstStyle>
            <a:lvl1pPr>
              <a:defRPr/>
            </a:lvl1pPr>
          </a:lstStyle>
          <a:p>
            <a:pPr>
              <a:defRPr/>
            </a:pPr>
            <a:fld id="{EA6D5960-EC41-409A-A31C-20E0205895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DF9BF66-0546-4845-8374-50073DE4428A}"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0A7AF400-ABF5-4482-B6C0-8232B70E37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0C1648-CBB1-4DB9-A427-61BF66892285}" type="datetime1">
              <a:rPr lang="en-US" smtClean="0"/>
              <a:pPr>
                <a:defRPr/>
              </a:pPr>
              <a:t>3/28/2017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DRAFT</a:t>
            </a:r>
          </a:p>
        </p:txBody>
      </p:sp>
      <p:sp>
        <p:nvSpPr>
          <p:cNvPr id="6" name="Slide Number Placeholder 5"/>
          <p:cNvSpPr>
            <a:spLocks noGrp="1"/>
          </p:cNvSpPr>
          <p:nvPr>
            <p:ph type="sldNum" sz="quarter" idx="12"/>
          </p:nvPr>
        </p:nvSpPr>
        <p:spPr/>
        <p:txBody>
          <a:bodyPr/>
          <a:lstStyle>
            <a:lvl1pPr>
              <a:defRPr/>
            </a:lvl1pPr>
          </a:lstStyle>
          <a:p>
            <a:pPr>
              <a:defRPr/>
            </a:pPr>
            <a:fld id="{EC454916-BC39-40DC-BD7D-A7D5B2E4EE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5.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8.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8.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lor bands.jpg"/>
          <p:cNvPicPr>
            <a:picLocks noChangeAspect="1"/>
          </p:cNvPicPr>
          <p:nvPr userDrawn="1"/>
        </p:nvPicPr>
        <p:blipFill>
          <a:blip r:embed="rId6" cstate="print"/>
          <a:srcRect b="74805"/>
          <a:stretch>
            <a:fillRect/>
          </a:stretch>
        </p:blipFill>
        <p:spPr>
          <a:xfrm>
            <a:off x="0" y="0"/>
            <a:ext cx="9144000" cy="1055688"/>
          </a:xfrm>
          <a:prstGeom prst="rect">
            <a:avLst/>
          </a:prstGeom>
          <a:effectLst>
            <a:outerShdw blurRad="50800" dist="38100" dir="2700000" algn="tl" rotWithShape="0">
              <a:prstClr val="black">
                <a:alpha val="40000"/>
              </a:prstClr>
            </a:outerShdw>
          </a:effectLst>
        </p:spPr>
      </p:pic>
      <p:sp>
        <p:nvSpPr>
          <p:cNvPr id="1028" name="Text Placeholder 2"/>
          <p:cNvSpPr>
            <a:spLocks noGrp="1"/>
          </p:cNvSpPr>
          <p:nvPr>
            <p:ph type="body" idx="1"/>
          </p:nvPr>
        </p:nvSpPr>
        <p:spPr bwMode="auto">
          <a:xfrm>
            <a:off x="457200" y="1284288"/>
            <a:ext cx="8229600" cy="452596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8" descr="color bands.jpg"/>
          <p:cNvPicPr>
            <a:picLocks noChangeAspect="1"/>
          </p:cNvPicPr>
          <p:nvPr userDrawn="1"/>
        </p:nvPicPr>
        <p:blipFill>
          <a:blip r:embed="rId7" cstate="print"/>
          <a:srcRect t="93622"/>
          <a:stretch>
            <a:fillRect/>
          </a:stretch>
        </p:blipFill>
        <p:spPr bwMode="auto">
          <a:xfrm>
            <a:off x="0" y="6464301"/>
            <a:ext cx="9144000" cy="393700"/>
          </a:xfrm>
          <a:prstGeom prst="rect">
            <a:avLst/>
          </a:prstGeom>
          <a:noFill/>
          <a:ln w="9525">
            <a:noFill/>
            <a:miter lim="800000"/>
            <a:headEnd/>
            <a:tailEnd/>
          </a:ln>
        </p:spPr>
      </p:pic>
      <p:sp>
        <p:nvSpPr>
          <p:cNvPr id="4" name="Date Placeholder 3"/>
          <p:cNvSpPr>
            <a:spLocks noGrp="1"/>
          </p:cNvSpPr>
          <p:nvPr>
            <p:ph type="dt" sz="half" idx="2"/>
          </p:nvPr>
        </p:nvSpPr>
        <p:spPr>
          <a:xfrm>
            <a:off x="457200" y="6443664"/>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E4555F76-E375-49A4-8C31-574DDE03CC48}" type="datetime1">
              <a:rPr lang="en-US" smtClean="0"/>
              <a:pPr>
                <a:defRPr/>
              </a:pPr>
              <a:t>3/28/2017</a:t>
            </a:fld>
            <a:endParaRPr lang="en-US" dirty="0"/>
          </a:p>
        </p:txBody>
      </p:sp>
      <p:sp>
        <p:nvSpPr>
          <p:cNvPr id="5" name="Footer Placeholder 4"/>
          <p:cNvSpPr>
            <a:spLocks noGrp="1"/>
          </p:cNvSpPr>
          <p:nvPr>
            <p:ph type="ftr" sz="quarter" idx="3"/>
          </p:nvPr>
        </p:nvSpPr>
        <p:spPr>
          <a:xfrm>
            <a:off x="3124200" y="6443664"/>
            <a:ext cx="2895600" cy="365125"/>
          </a:xfrm>
          <a:prstGeom prst="rect">
            <a:avLst/>
          </a:prstGeom>
        </p:spPr>
        <p:txBody>
          <a:bodyPr vert="horz" lIns="91429" tIns="45714" rIns="91429" bIns="45714" rtlCol="0" anchor="ctr"/>
          <a:lstStyle>
            <a:lvl1pPr algn="ctr" fontAlgn="auto">
              <a:spcBef>
                <a:spcPts val="0"/>
              </a:spcBef>
              <a:spcAft>
                <a:spcPts val="0"/>
              </a:spcAft>
              <a:defRPr sz="2400">
                <a:solidFill>
                  <a:schemeClr val="tx1">
                    <a:tint val="75000"/>
                  </a:schemeClr>
                </a:solidFill>
                <a:latin typeface="+mn-lt"/>
              </a:defRPr>
            </a:lvl1pPr>
          </a:lstStyle>
          <a:p>
            <a:pPr>
              <a:defRPr/>
            </a:pPr>
            <a:r>
              <a:rPr lang="en-US" dirty="0"/>
              <a:t>DRAFT</a:t>
            </a:r>
          </a:p>
        </p:txBody>
      </p:sp>
      <p:sp>
        <p:nvSpPr>
          <p:cNvPr id="6" name="Slide Number Placeholder 5"/>
          <p:cNvSpPr>
            <a:spLocks noGrp="1"/>
          </p:cNvSpPr>
          <p:nvPr>
            <p:ph type="sldNum" sz="quarter" idx="4"/>
          </p:nvPr>
        </p:nvSpPr>
        <p:spPr>
          <a:xfrm>
            <a:off x="6553200" y="6443664"/>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DAAD3654-DDCE-48E2-9E87-B1354775FA1A}" type="slidenum">
              <a:rPr lang="en-US"/>
              <a:pPr>
                <a:defRPr/>
              </a:pPr>
              <a:t>‹#›</a:t>
            </a:fld>
            <a:endParaRPr lang="en-US" dirty="0"/>
          </a:p>
        </p:txBody>
      </p:sp>
      <p:pic>
        <p:nvPicPr>
          <p:cNvPr id="9" name="Picture 8" descr="Final banner 2011.jpg"/>
          <p:cNvPicPr>
            <a:picLocks noChangeAspect="1"/>
          </p:cNvPicPr>
          <p:nvPr userDrawn="1"/>
        </p:nvPicPr>
        <p:blipFill rotWithShape="1">
          <a:blip r:embed="rId8" cstate="print"/>
          <a:srcRect l="83178" b="58862"/>
          <a:stretch/>
        </p:blipFill>
        <p:spPr>
          <a:xfrm>
            <a:off x="7605756" y="0"/>
            <a:ext cx="1538243" cy="681155"/>
          </a:xfrm>
          <a:prstGeom prst="rect">
            <a:avLst/>
          </a:prstGeom>
          <a:ln>
            <a:noFill/>
          </a:ln>
          <a:effectLst/>
        </p:spPr>
      </p:pic>
      <p:sp>
        <p:nvSpPr>
          <p:cNvPr id="1027" name="Title Placeholder 1"/>
          <p:cNvSpPr>
            <a:spLocks noGrp="1"/>
          </p:cNvSpPr>
          <p:nvPr>
            <p:ph type="title"/>
          </p:nvPr>
        </p:nvSpPr>
        <p:spPr bwMode="auto">
          <a:xfrm>
            <a:off x="457200" y="15876"/>
            <a:ext cx="8229600" cy="90646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729" r:id="rId4"/>
  </p:sldLayoutIdLst>
  <p:hf hdr="0" ftr="0" dt="0"/>
  <p:txStyles>
    <p:titleStyle>
      <a:lvl1pPr algn="l" rtl="0" eaLnBrk="0" fontAlgn="base" hangingPunct="0">
        <a:spcBef>
          <a:spcPct val="0"/>
        </a:spcBef>
        <a:spcAft>
          <a:spcPct val="0"/>
        </a:spcAft>
        <a:defRPr sz="4000" b="1" kern="1200">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p:titleStyle>
    <p:bodyStyle>
      <a:lvl1pPr marL="342860" indent="-34286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B45F54C3-1618-40C1-8EAC-81A2C1940298}" type="datetime1">
              <a:rPr lang="en-US" smtClean="0"/>
              <a:pPr>
                <a:defRPr/>
              </a:pPr>
              <a:t>3/28/2017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defRPr sz="2800">
                <a:solidFill>
                  <a:schemeClr val="tx1">
                    <a:tint val="75000"/>
                  </a:schemeClr>
                </a:solidFill>
                <a:latin typeface="+mn-lt"/>
              </a:defRPr>
            </a:lvl1pPr>
          </a:lstStyle>
          <a:p>
            <a:pPr>
              <a:defRPr/>
            </a:pPr>
            <a:r>
              <a:rPr lang="en-US" dirty="0"/>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63EE93F2-F88C-48ED-85D9-315752CB43C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146" algn="l" rtl="0" fontAlgn="base">
        <a:spcBef>
          <a:spcPct val="0"/>
        </a:spcBef>
        <a:spcAft>
          <a:spcPct val="0"/>
        </a:spcAft>
        <a:defRPr sz="4400">
          <a:solidFill>
            <a:schemeClr val="tx1"/>
          </a:solidFill>
          <a:latin typeface="Calibri" pitchFamily="34" charset="0"/>
        </a:defRPr>
      </a:lvl6pPr>
      <a:lvl7pPr marL="914293" algn="l" rtl="0" fontAlgn="base">
        <a:spcBef>
          <a:spcPct val="0"/>
        </a:spcBef>
        <a:spcAft>
          <a:spcPct val="0"/>
        </a:spcAft>
        <a:defRPr sz="4400">
          <a:solidFill>
            <a:schemeClr val="tx1"/>
          </a:solidFill>
          <a:latin typeface="Calibri" pitchFamily="34" charset="0"/>
        </a:defRPr>
      </a:lvl7pPr>
      <a:lvl8pPr marL="1371440" algn="l" rtl="0" fontAlgn="base">
        <a:spcBef>
          <a:spcPct val="0"/>
        </a:spcBef>
        <a:spcAft>
          <a:spcPct val="0"/>
        </a:spcAft>
        <a:defRPr sz="4400">
          <a:solidFill>
            <a:schemeClr val="tx1"/>
          </a:solidFill>
          <a:latin typeface="Calibri" pitchFamily="34" charset="0"/>
        </a:defRPr>
      </a:lvl8pPr>
      <a:lvl9pPr marL="1828586" algn="l" rtl="0" fontAlgn="base">
        <a:spcBef>
          <a:spcPct val="0"/>
        </a:spcBef>
        <a:spcAft>
          <a:spcPct val="0"/>
        </a:spcAft>
        <a:defRPr sz="4400">
          <a:solidFill>
            <a:schemeClr val="tx1"/>
          </a:solidFill>
          <a:latin typeface="Calibri" pitchFamily="34" charset="0"/>
        </a:defRPr>
      </a:lvl9pPr>
    </p:titleStyle>
    <p:bodyStyle>
      <a:lvl1pPr marL="342860" indent="-34286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049814BE-C6B9-4224-AD23-0B450B28381B}" type="datetime1">
              <a:rPr lang="en-US" smtClean="0"/>
              <a:pPr>
                <a:defRPr/>
              </a:pPr>
              <a:t>3/28/2017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0CCB83FE-D3DA-432C-882F-BA7B09018A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hf hdr="0" ftr="0" dt="0"/>
  <p:txStyles>
    <p:titleStyle>
      <a:lvl1pPr algn="ctr" defTabSz="457146" rtl="0" eaLnBrk="0" fontAlgn="base" hangingPunct="0">
        <a:spcBef>
          <a:spcPct val="0"/>
        </a:spcBef>
        <a:spcAft>
          <a:spcPct val="0"/>
        </a:spcAft>
        <a:defRPr sz="4400" kern="1200">
          <a:solidFill>
            <a:schemeClr val="tx1"/>
          </a:solidFill>
          <a:latin typeface="+mj-lt"/>
          <a:ea typeface="+mj-ea"/>
          <a:cs typeface="+mj-cs"/>
        </a:defRPr>
      </a:lvl1pPr>
      <a:lvl2pPr algn="ctr" defTabSz="457146" rtl="0" eaLnBrk="0" fontAlgn="base" hangingPunct="0">
        <a:spcBef>
          <a:spcPct val="0"/>
        </a:spcBef>
        <a:spcAft>
          <a:spcPct val="0"/>
        </a:spcAft>
        <a:defRPr sz="4400">
          <a:solidFill>
            <a:schemeClr val="tx1"/>
          </a:solidFill>
          <a:latin typeface="Calibri" pitchFamily="34" charset="0"/>
        </a:defRPr>
      </a:lvl2pPr>
      <a:lvl3pPr algn="ctr" defTabSz="457146" rtl="0" eaLnBrk="0" fontAlgn="base" hangingPunct="0">
        <a:spcBef>
          <a:spcPct val="0"/>
        </a:spcBef>
        <a:spcAft>
          <a:spcPct val="0"/>
        </a:spcAft>
        <a:defRPr sz="4400">
          <a:solidFill>
            <a:schemeClr val="tx1"/>
          </a:solidFill>
          <a:latin typeface="Calibri" pitchFamily="34" charset="0"/>
        </a:defRPr>
      </a:lvl3pPr>
      <a:lvl4pPr algn="ctr" defTabSz="457146" rtl="0" eaLnBrk="0" fontAlgn="base" hangingPunct="0">
        <a:spcBef>
          <a:spcPct val="0"/>
        </a:spcBef>
        <a:spcAft>
          <a:spcPct val="0"/>
        </a:spcAft>
        <a:defRPr sz="4400">
          <a:solidFill>
            <a:schemeClr val="tx1"/>
          </a:solidFill>
          <a:latin typeface="Calibri" pitchFamily="34" charset="0"/>
        </a:defRPr>
      </a:lvl4pPr>
      <a:lvl5pPr algn="ctr" defTabSz="457146" rtl="0" eaLnBrk="0" fontAlgn="base" hangingPunct="0">
        <a:spcBef>
          <a:spcPct val="0"/>
        </a:spcBef>
        <a:spcAft>
          <a:spcPct val="0"/>
        </a:spcAft>
        <a:defRPr sz="4400">
          <a:solidFill>
            <a:schemeClr val="tx1"/>
          </a:solidFill>
          <a:latin typeface="Calibri" pitchFamily="34" charset="0"/>
        </a:defRPr>
      </a:lvl5pPr>
      <a:lvl6pPr marL="457146" algn="ctr" defTabSz="457146" rtl="0" fontAlgn="base">
        <a:spcBef>
          <a:spcPct val="0"/>
        </a:spcBef>
        <a:spcAft>
          <a:spcPct val="0"/>
        </a:spcAft>
        <a:defRPr sz="4400">
          <a:solidFill>
            <a:schemeClr val="tx1"/>
          </a:solidFill>
          <a:latin typeface="Calibri" pitchFamily="34" charset="0"/>
        </a:defRPr>
      </a:lvl6pPr>
      <a:lvl7pPr marL="914293" algn="ctr" defTabSz="457146" rtl="0" fontAlgn="base">
        <a:spcBef>
          <a:spcPct val="0"/>
        </a:spcBef>
        <a:spcAft>
          <a:spcPct val="0"/>
        </a:spcAft>
        <a:defRPr sz="4400">
          <a:solidFill>
            <a:schemeClr val="tx1"/>
          </a:solidFill>
          <a:latin typeface="Calibri" pitchFamily="34" charset="0"/>
        </a:defRPr>
      </a:lvl7pPr>
      <a:lvl8pPr marL="1371440" algn="ctr" defTabSz="457146" rtl="0" fontAlgn="base">
        <a:spcBef>
          <a:spcPct val="0"/>
        </a:spcBef>
        <a:spcAft>
          <a:spcPct val="0"/>
        </a:spcAft>
        <a:defRPr sz="4400">
          <a:solidFill>
            <a:schemeClr val="tx1"/>
          </a:solidFill>
          <a:latin typeface="Calibri" pitchFamily="34" charset="0"/>
        </a:defRPr>
      </a:lvl8pPr>
      <a:lvl9pPr marL="1828586" algn="ctr" defTabSz="457146" rtl="0" fontAlgn="base">
        <a:spcBef>
          <a:spcPct val="0"/>
        </a:spcBef>
        <a:spcAft>
          <a:spcPct val="0"/>
        </a:spcAft>
        <a:defRPr sz="4400">
          <a:solidFill>
            <a:schemeClr val="tx1"/>
          </a:solidFill>
          <a:latin typeface="Calibri" pitchFamily="34" charset="0"/>
        </a:defRPr>
      </a:lvl9pPr>
    </p:titleStyle>
    <p:bodyStyle>
      <a:lvl1pPr marL="342860" indent="-342860" algn="l" defTabSz="4571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defTabSz="4571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defTabSz="4571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defTabSz="4571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defTabSz="4571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defRPr>
            </a:lvl1pPr>
          </a:lstStyle>
          <a:p>
            <a:fld id="{45FF4FE1-2D1E-455E-B47F-48D80A170EBF}" type="datetime1">
              <a:rPr lang="en-US" smtClean="0">
                <a:solidFill>
                  <a:prstClr val="black">
                    <a:tint val="75000"/>
                  </a:prstClr>
                </a:solidFill>
                <a:latin typeface="Calibri"/>
              </a:rPr>
              <a:pPr/>
              <a:t>3/28/2017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defRPr sz="2800">
                <a:solidFill>
                  <a:schemeClr val="tx1">
                    <a:tint val="75000"/>
                  </a:schemeClr>
                </a:solidFill>
              </a:defRPr>
            </a:lvl1pPr>
          </a:lstStyle>
          <a:p>
            <a:r>
              <a:rPr lang="en-US" dirty="0">
                <a:solidFill>
                  <a:prstClr val="black">
                    <a:tint val="75000"/>
                  </a:prstClr>
                </a:solidFill>
                <a:latin typeface="Calibri"/>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defRPr>
            </a:lvl1pPr>
          </a:lstStyle>
          <a:p>
            <a:fld id="{62144D6F-E9DD-42BC-BE73-6B58C40814F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Final banner 2011.jpg"/>
          <p:cNvPicPr>
            <a:picLocks noChangeAspect="1"/>
          </p:cNvPicPr>
          <p:nvPr/>
        </p:nvPicPr>
        <p:blipFill>
          <a:blip r:embed="rId4" cstate="print"/>
          <a:stretch>
            <a:fillRect/>
          </a:stretch>
        </p:blipFill>
        <p:spPr>
          <a:xfrm>
            <a:off x="1" y="704036"/>
            <a:ext cx="9144001" cy="1655520"/>
          </a:xfrm>
          <a:prstGeom prst="rect">
            <a:avLst/>
          </a:prstGeom>
          <a:ln>
            <a:noFill/>
          </a:ln>
          <a:effectLst>
            <a:outerShdw blurRad="76200" dist="50800" dir="2700000" sx="101000" sy="101000" algn="tl" rotWithShape="0">
              <a:srgbClr val="333333">
                <a:alpha val="36000"/>
              </a:srgbClr>
            </a:outerShdw>
          </a:effec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Lst>
  <p:hf hdr="0" dt="0"/>
  <p:txStyles>
    <p:titleStyle>
      <a:lvl1pPr algn="l"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ransition>
    <p:fade/>
  </p:transition>
  <p:hf hdr="0" ftr="0" dt="0"/>
  <p:txStyles>
    <p:titleStyle>
      <a:lvl1pPr algn="ctr" defTabSz="913865" rtl="0" eaLnBrk="1" latinLnBrk="0" hangingPunct="1">
        <a:spcBef>
          <a:spcPct val="0"/>
        </a:spcBef>
        <a:buNone/>
        <a:defRPr sz="4400" kern="1200">
          <a:solidFill>
            <a:schemeClr val="tx1"/>
          </a:solidFill>
          <a:latin typeface="+mj-lt"/>
          <a:ea typeface="+mj-ea"/>
          <a:cs typeface="+mj-cs"/>
        </a:defRPr>
      </a:lvl1pPr>
    </p:titleStyle>
    <p:bodyStyle>
      <a:lvl1pPr marL="342699" indent="-342699" algn="l" defTabSz="9138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5" indent="-285582" algn="l" defTabSz="9138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33" indent="-228465" algn="l" defTabSz="9138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9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E4555F76-E375-49A4-8C31-574DDE03CC48}" type="datetime1">
              <a:rPr lang="en-US" smtClean="0"/>
              <a:pPr>
                <a:defRPr/>
              </a:pPr>
              <a:t>3/28/2017</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r>
              <a:rPr lang="en-US"/>
              <a:t>DRAFT</a:t>
            </a:r>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DAAD3654-DDCE-48E2-9E87-B1354775FA1A}" type="slidenum">
              <a:rPr lang="en-US" smtClean="0"/>
              <a:pPr>
                <a:defRPr/>
              </a:pPr>
              <a:t>‹#›</a:t>
            </a:fld>
            <a:endParaRPr lang="en-US" dirty="0"/>
          </a:p>
        </p:txBody>
      </p:sp>
    </p:spTree>
    <p:extLst>
      <p:ext uri="{BB962C8B-B14F-4D97-AF65-F5344CB8AC3E}">
        <p14:creationId xmlns:p14="http://schemas.microsoft.com/office/powerpoint/2010/main" val="28579424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8F1A1-D3D8-4274-A450-A290CB73CB45}" type="datetimeFigureOut">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0F29E-6064-488C-A625-78D075EF39D5}" type="slidenum">
              <a:rPr lang="en-US" smtClean="0"/>
              <a:pPr/>
              <a:t>‹#›</a:t>
            </a:fld>
            <a:endParaRPr lang="en-US"/>
          </a:p>
        </p:txBody>
      </p:sp>
    </p:spTree>
    <p:extLst>
      <p:ext uri="{BB962C8B-B14F-4D97-AF65-F5344CB8AC3E}">
        <p14:creationId xmlns:p14="http://schemas.microsoft.com/office/powerpoint/2010/main" val="413145785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4988" y="413004"/>
            <a:ext cx="123444" cy="24688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8455152" y="6356603"/>
            <a:ext cx="0" cy="365760"/>
          </a:xfrm>
          <a:custGeom>
            <a:avLst/>
            <a:gdLst/>
            <a:ahLst/>
            <a:cxnLst/>
            <a:rect l="l" t="t" r="r" b="b"/>
            <a:pathLst>
              <a:path h="365759">
                <a:moveTo>
                  <a:pt x="0" y="0"/>
                </a:moveTo>
                <a:lnTo>
                  <a:pt x="0" y="365760"/>
                </a:lnTo>
              </a:path>
            </a:pathLst>
          </a:custGeom>
          <a:ln w="9144">
            <a:solidFill>
              <a:srgbClr val="9B8F8A"/>
            </a:solidFill>
          </a:ln>
        </p:spPr>
        <p:txBody>
          <a:bodyPr wrap="square" lIns="0" tIns="0" rIns="0" bIns="0" rtlCol="0"/>
          <a:lstStyle/>
          <a:p>
            <a:endParaRPr/>
          </a:p>
        </p:txBody>
      </p:sp>
      <p:sp>
        <p:nvSpPr>
          <p:cNvPr id="2" name="Holder 2"/>
          <p:cNvSpPr>
            <a:spLocks noGrp="1"/>
          </p:cNvSpPr>
          <p:nvPr>
            <p:ph type="title"/>
          </p:nvPr>
        </p:nvSpPr>
        <p:spPr>
          <a:xfrm>
            <a:off x="320598" y="221741"/>
            <a:ext cx="8502802" cy="1226820"/>
          </a:xfrm>
          <a:prstGeom prst="rect">
            <a:avLst/>
          </a:prstGeom>
        </p:spPr>
        <p:txBody>
          <a:bodyPr wrap="square" lIns="0" tIns="0" rIns="0" bIns="0">
            <a:spAutoFit/>
          </a:bodyPr>
          <a:lstStyle>
            <a:lvl1pPr>
              <a:defRPr sz="2000" b="0" i="0">
                <a:solidFill>
                  <a:srgbClr val="546991"/>
                </a:solidFill>
                <a:latin typeface="Trebuchet MS"/>
                <a:cs typeface="Trebuchet MS"/>
              </a:defRPr>
            </a:lvl1pPr>
          </a:lstStyle>
          <a:p>
            <a:endParaRPr/>
          </a:p>
        </p:txBody>
      </p:sp>
      <p:sp>
        <p:nvSpPr>
          <p:cNvPr id="3" name="Holder 3"/>
          <p:cNvSpPr>
            <a:spLocks noGrp="1"/>
          </p:cNvSpPr>
          <p:nvPr>
            <p:ph type="body" idx="1"/>
          </p:nvPr>
        </p:nvSpPr>
        <p:spPr>
          <a:xfrm>
            <a:off x="474903" y="1277620"/>
            <a:ext cx="8194192" cy="4507865"/>
          </a:xfrm>
          <a:prstGeom prst="rect">
            <a:avLst/>
          </a:prstGeom>
        </p:spPr>
        <p:txBody>
          <a:bodyPr wrap="square" lIns="0" tIns="0" rIns="0" bIns="0">
            <a:spAutoFit/>
          </a:bodyPr>
          <a:lstStyle>
            <a:lvl1pPr>
              <a:defRPr sz="1400" b="1" i="0" u="heavy">
                <a:solidFill>
                  <a:schemeClr val="tx1"/>
                </a:solidFill>
                <a:latin typeface="Arial"/>
                <a:cs typeface="Arial"/>
              </a:defRPr>
            </a:lvl1pPr>
          </a:lstStyle>
          <a:p>
            <a:endParaRPr/>
          </a:p>
        </p:txBody>
      </p:sp>
      <p:sp>
        <p:nvSpPr>
          <p:cNvPr id="4" name="Holder 4"/>
          <p:cNvSpPr>
            <a:spLocks noGrp="1"/>
          </p:cNvSpPr>
          <p:nvPr>
            <p:ph type="ftr" sz="quarter" idx="5"/>
          </p:nvPr>
        </p:nvSpPr>
        <p:spPr>
          <a:xfrm>
            <a:off x="3877183" y="6738748"/>
            <a:ext cx="1380489" cy="101600"/>
          </a:xfrm>
          <a:prstGeom prst="rect">
            <a:avLst/>
          </a:prstGeom>
        </p:spPr>
        <p:txBody>
          <a:bodyPr wrap="square" lIns="0" tIns="0" rIns="0" bIns="0">
            <a:spAutoFit/>
          </a:bodyPr>
          <a:lstStyle>
            <a:lvl1pPr>
              <a:defRPr sz="600" b="0" i="1">
                <a:solidFill>
                  <a:schemeClr val="tx1"/>
                </a:solidFill>
                <a:latin typeface="Arial"/>
                <a:cs typeface="Arial"/>
              </a:defRPr>
            </a:lvl1pPr>
          </a:lstStyle>
          <a:p>
            <a:pPr marL="12700">
              <a:lnSpc>
                <a:spcPts val="705"/>
              </a:lnSpc>
            </a:pPr>
            <a:r>
              <a:rPr spc="-5" dirty="0"/>
              <a:t>Social Finance, </a:t>
            </a:r>
            <a:r>
              <a:rPr dirty="0"/>
              <a:t>Inc. © 2016</a:t>
            </a:r>
            <a:r>
              <a:rPr spc="-30" dirty="0"/>
              <a:t> </a:t>
            </a:r>
            <a:r>
              <a:rPr spc="-5" dirty="0"/>
              <a:t>Confidential</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3/28/2017</a:t>
            </a:fld>
            <a:endParaRPr lang="en-US"/>
          </a:p>
        </p:txBody>
      </p:sp>
      <p:sp>
        <p:nvSpPr>
          <p:cNvPr id="6" name="Holder 6"/>
          <p:cNvSpPr>
            <a:spLocks noGrp="1"/>
          </p:cNvSpPr>
          <p:nvPr>
            <p:ph type="sldNum" sz="quarter" idx="7"/>
          </p:nvPr>
        </p:nvSpPr>
        <p:spPr>
          <a:xfrm>
            <a:off x="8601964" y="6460289"/>
            <a:ext cx="221615" cy="177800"/>
          </a:xfrm>
          <a:prstGeom prst="rect">
            <a:avLst/>
          </a:prstGeom>
        </p:spPr>
        <p:txBody>
          <a:bodyPr wrap="square" lIns="0" tIns="0" rIns="0" bIns="0">
            <a:spAutoFit/>
          </a:bodyPr>
          <a:lstStyle>
            <a:lvl1pPr>
              <a:defRPr sz="1200" b="0" i="0">
                <a:solidFill>
                  <a:schemeClr val="tx1"/>
                </a:solidFill>
                <a:latin typeface="Arial"/>
                <a:cs typeface="Arial"/>
              </a:defRPr>
            </a:lvl1pPr>
          </a:lstStyle>
          <a:p>
            <a:pPr marL="25400">
              <a:lnSpc>
                <a:spcPts val="1310"/>
              </a:lnSpc>
            </a:pPr>
            <a:fld id="{81D60167-4931-47E6-BA6A-407CBD079E47}" type="slidenum">
              <a:rPr spc="-5" dirty="0"/>
              <a:t>‹#›</a:t>
            </a:fld>
            <a:endParaRPr spc="-5" dirty="0"/>
          </a:p>
        </p:txBody>
      </p:sp>
    </p:spTree>
    <p:extLst>
      <p:ext uri="{BB962C8B-B14F-4D97-AF65-F5344CB8AC3E}">
        <p14:creationId xmlns:p14="http://schemas.microsoft.com/office/powerpoint/2010/main" val="26153686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8.png"/><Relationship Id="rId1" Type="http://schemas.openxmlformats.org/officeDocument/2006/relationships/slideLayout" Target="../slideLayouts/slideLayout5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398281"/>
            <a:ext cx="7475220" cy="2926080"/>
          </a:xfrm>
        </p:spPr>
        <p:txBody>
          <a:bodyPr/>
          <a:lstStyle/>
          <a:p>
            <a:r>
              <a:rPr lang="en-US" dirty="0"/>
              <a:t>California Asthma Financing </a:t>
            </a:r>
          </a:p>
        </p:txBody>
      </p:sp>
      <p:sp>
        <p:nvSpPr>
          <p:cNvPr id="4" name="Subtitle 3"/>
          <p:cNvSpPr>
            <a:spLocks noGrp="1"/>
          </p:cNvSpPr>
          <p:nvPr>
            <p:ph type="subTitle" idx="1"/>
          </p:nvPr>
        </p:nvSpPr>
        <p:spPr>
          <a:xfrm>
            <a:off x="268942" y="4383739"/>
            <a:ext cx="8633012" cy="1752600"/>
          </a:xfrm>
        </p:spPr>
        <p:txBody>
          <a:bodyPr>
            <a:noAutofit/>
          </a:bodyPr>
          <a:lstStyle/>
          <a:p>
            <a:r>
              <a:rPr lang="en-US" sz="3200" dirty="0"/>
              <a:t>Informational Webinar</a:t>
            </a:r>
          </a:p>
          <a:p>
            <a:r>
              <a:rPr lang="en-US" sz="3200" dirty="0"/>
              <a:t>Social Impact Bonds and Pay for Success Models </a:t>
            </a:r>
          </a:p>
        </p:txBody>
      </p:sp>
    </p:spTree>
    <p:extLst>
      <p:ext uri="{BB962C8B-B14F-4D97-AF65-F5344CB8AC3E}">
        <p14:creationId xmlns:p14="http://schemas.microsoft.com/office/powerpoint/2010/main" val="110750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Design</a:t>
            </a:r>
          </a:p>
        </p:txBody>
      </p:sp>
      <p:sp>
        <p:nvSpPr>
          <p:cNvPr id="3" name="Content Placeholder 2"/>
          <p:cNvSpPr>
            <a:spLocks noGrp="1"/>
          </p:cNvSpPr>
          <p:nvPr>
            <p:ph idx="1"/>
          </p:nvPr>
        </p:nvSpPr>
        <p:spPr/>
        <p:txBody>
          <a:bodyPr>
            <a:normAutofit lnSpcReduction="10000"/>
          </a:bodyPr>
          <a:lstStyle/>
          <a:p>
            <a:r>
              <a:rPr lang="en-US" dirty="0"/>
              <a:t>In home visiting program</a:t>
            </a:r>
          </a:p>
          <a:p>
            <a:r>
              <a:rPr lang="en-US" dirty="0"/>
              <a:t>Asthma education</a:t>
            </a:r>
          </a:p>
          <a:p>
            <a:r>
              <a:rPr lang="en-US" dirty="0"/>
              <a:t>Address psycho/social issues</a:t>
            </a:r>
          </a:p>
          <a:p>
            <a:r>
              <a:rPr lang="en-US" dirty="0"/>
              <a:t>Connect families to services</a:t>
            </a:r>
          </a:p>
          <a:p>
            <a:r>
              <a:rPr lang="en-US" dirty="0"/>
              <a:t>Identify triggers in the home</a:t>
            </a:r>
          </a:p>
          <a:p>
            <a:r>
              <a:rPr lang="en-US" dirty="0"/>
              <a:t>Work with property owners to make changes</a:t>
            </a:r>
          </a:p>
          <a:p>
            <a:r>
              <a:rPr lang="en-US" dirty="0"/>
              <a:t>Insured there is a medical home and insurance</a:t>
            </a:r>
          </a:p>
          <a:p>
            <a:r>
              <a:rPr lang="en-US" dirty="0"/>
              <a:t>Collected data</a:t>
            </a:r>
          </a:p>
          <a:p>
            <a:endParaRPr lang="en-US" dirty="0"/>
          </a:p>
        </p:txBody>
      </p:sp>
      <p:pic>
        <p:nvPicPr>
          <p:cNvPr id="4105" name="Picture 9" descr="C:\Users\BrYamas\AppData\Local\Microsoft\Windows\Temporary Internet Files\Content.IE5\558HL7PS\image002[1].gif"/>
          <p:cNvPicPr>
            <a:picLocks noChangeAspect="1" noChangeArrowheads="1" noCrop="1"/>
          </p:cNvPicPr>
          <p:nvPr/>
        </p:nvPicPr>
        <p:blipFill>
          <a:blip r:embed="rId2" cstate="print"/>
          <a:srcRect/>
          <a:stretch>
            <a:fillRect/>
          </a:stretch>
        </p:blipFill>
        <p:spPr bwMode="auto">
          <a:xfrm>
            <a:off x="6629400" y="0"/>
            <a:ext cx="2159000" cy="1746250"/>
          </a:xfrm>
          <a:prstGeom prst="rect">
            <a:avLst/>
          </a:prstGeom>
          <a:noFill/>
        </p:spPr>
      </p:pic>
    </p:spTree>
    <p:extLst>
      <p:ext uri="{BB962C8B-B14F-4D97-AF65-F5344CB8AC3E}">
        <p14:creationId xmlns:p14="http://schemas.microsoft.com/office/powerpoint/2010/main" val="228517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Grew</a:t>
            </a:r>
          </a:p>
        </p:txBody>
      </p:sp>
      <p:sp>
        <p:nvSpPr>
          <p:cNvPr id="3" name="Content Placeholder 2"/>
          <p:cNvSpPr>
            <a:spLocks noGrp="1"/>
          </p:cNvSpPr>
          <p:nvPr>
            <p:ph idx="1"/>
          </p:nvPr>
        </p:nvSpPr>
        <p:spPr>
          <a:xfrm>
            <a:off x="457200" y="1219200"/>
            <a:ext cx="8229600" cy="4906963"/>
          </a:xfrm>
        </p:spPr>
        <p:txBody>
          <a:bodyPr/>
          <a:lstStyle/>
          <a:p>
            <a:r>
              <a:rPr lang="en-US" dirty="0"/>
              <a:t>2005 began to serve 0-18 year olds</a:t>
            </a:r>
          </a:p>
          <a:p>
            <a:r>
              <a:rPr lang="en-US" dirty="0"/>
              <a:t>Expanded to all 14 cities</a:t>
            </a:r>
          </a:p>
          <a:p>
            <a:r>
              <a:rPr lang="en-US" dirty="0"/>
              <a:t>Updated our database</a:t>
            </a:r>
          </a:p>
          <a:p>
            <a:r>
              <a:rPr lang="en-US" dirty="0"/>
              <a:t>Improved educational materials</a:t>
            </a:r>
          </a:p>
          <a:p>
            <a:r>
              <a:rPr lang="en-US" dirty="0"/>
              <a:t>250 -300 visits per year</a:t>
            </a:r>
          </a:p>
          <a:p>
            <a:r>
              <a:rPr lang="en-US" dirty="0"/>
              <a:t>3 social workers</a:t>
            </a:r>
          </a:p>
          <a:p>
            <a:pPr>
              <a:buNone/>
            </a:pPr>
            <a:endParaRPr lang="en-US" dirty="0"/>
          </a:p>
          <a:p>
            <a:endParaRPr lang="en-US" dirty="0"/>
          </a:p>
          <a:p>
            <a:endParaRPr lang="en-US" dirty="0"/>
          </a:p>
        </p:txBody>
      </p:sp>
      <p:pic>
        <p:nvPicPr>
          <p:cNvPr id="2050" name="Picture 2" descr="C:\Users\BrYamas\AppData\Local\Microsoft\Windows\Temporary Internet Files\Content.IE5\0ZXD6KPY\growth[1].jpg"/>
          <p:cNvPicPr>
            <a:picLocks noChangeAspect="1" noChangeArrowheads="1"/>
          </p:cNvPicPr>
          <p:nvPr/>
        </p:nvPicPr>
        <p:blipFill>
          <a:blip r:embed="rId2" cstate="print"/>
          <a:srcRect/>
          <a:stretch>
            <a:fillRect/>
          </a:stretch>
        </p:blipFill>
        <p:spPr bwMode="auto">
          <a:xfrm>
            <a:off x="1981200" y="4800600"/>
            <a:ext cx="3672776" cy="1428750"/>
          </a:xfrm>
          <a:prstGeom prst="rect">
            <a:avLst/>
          </a:prstGeom>
          <a:noFill/>
        </p:spPr>
      </p:pic>
    </p:spTree>
    <p:extLst>
      <p:ext uri="{BB962C8B-B14F-4D97-AF65-F5344CB8AC3E}">
        <p14:creationId xmlns:p14="http://schemas.microsoft.com/office/powerpoint/2010/main" val="423209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Pay For Success Design</a:t>
            </a: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a:t> 5 social workers</a:t>
            </a:r>
          </a:p>
          <a:p>
            <a:r>
              <a:rPr lang="en-US" dirty="0"/>
              <a:t>Expanded partnerships</a:t>
            </a:r>
          </a:p>
          <a:p>
            <a:r>
              <a:rPr lang="en-US" dirty="0"/>
              <a:t>Set program eligibility criteria</a:t>
            </a:r>
          </a:p>
          <a:p>
            <a:r>
              <a:rPr lang="en-US" dirty="0"/>
              <a:t>Targeted 250 cases</a:t>
            </a:r>
          </a:p>
          <a:p>
            <a:r>
              <a:rPr lang="en-US" dirty="0"/>
              <a:t>Updated all educational materials and intake forms</a:t>
            </a:r>
          </a:p>
          <a:p>
            <a:r>
              <a:rPr lang="en-US" dirty="0"/>
              <a:t>Added forms (Asthma Control Test, Spare the Air)</a:t>
            </a:r>
          </a:p>
          <a:p>
            <a:r>
              <a:rPr lang="en-US" dirty="0"/>
              <a:t>All PFS clients receive the same services</a:t>
            </a:r>
          </a:p>
          <a:p>
            <a:r>
              <a:rPr lang="en-US" dirty="0"/>
              <a:t>Speck Meter placed in homes</a:t>
            </a:r>
          </a:p>
          <a:p>
            <a:pPr>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5128" name="Picture 8" descr="C:\Users\BrYamas\AppData\Local\Microsoft\Windows\Temporary Internet Files\Content.IE5\BONY97TN\plan-plan-b-options[1].jpg"/>
          <p:cNvPicPr>
            <a:picLocks noChangeAspect="1" noChangeArrowheads="1"/>
          </p:cNvPicPr>
          <p:nvPr/>
        </p:nvPicPr>
        <p:blipFill>
          <a:blip r:embed="rId2" cstate="print"/>
          <a:srcRect/>
          <a:stretch>
            <a:fillRect/>
          </a:stretch>
        </p:blipFill>
        <p:spPr bwMode="auto">
          <a:xfrm>
            <a:off x="304800" y="1"/>
            <a:ext cx="1745038" cy="1143000"/>
          </a:xfrm>
          <a:prstGeom prst="rect">
            <a:avLst/>
          </a:prstGeom>
          <a:noFill/>
        </p:spPr>
      </p:pic>
    </p:spTree>
    <p:extLst>
      <p:ext uri="{BB962C8B-B14F-4D97-AF65-F5344CB8AC3E}">
        <p14:creationId xmlns:p14="http://schemas.microsoft.com/office/powerpoint/2010/main" val="110730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endParaRPr lang="en-US" dirty="0"/>
          </a:p>
          <a:p>
            <a:r>
              <a:rPr lang="en-US" dirty="0"/>
              <a:t>Expanded Partnerships</a:t>
            </a:r>
          </a:p>
          <a:p>
            <a:pPr lvl="1"/>
            <a:r>
              <a:rPr lang="en-US" dirty="0"/>
              <a:t>Healthy Homes</a:t>
            </a:r>
          </a:p>
          <a:p>
            <a:pPr lvl="2"/>
            <a:r>
              <a:rPr lang="en-US" dirty="0"/>
              <a:t>Home inspections and asthma treatments</a:t>
            </a:r>
          </a:p>
          <a:p>
            <a:pPr lvl="1"/>
            <a:r>
              <a:rPr lang="en-US" dirty="0"/>
              <a:t>Alameda Alliance for Health</a:t>
            </a:r>
          </a:p>
          <a:p>
            <a:pPr lvl="2"/>
            <a:r>
              <a:rPr lang="en-US" dirty="0"/>
              <a:t>Referrals, funding and data (PFS partner)</a:t>
            </a:r>
          </a:p>
          <a:p>
            <a:pPr lvl="1"/>
            <a:r>
              <a:rPr lang="en-US" dirty="0"/>
              <a:t>Impact for Health</a:t>
            </a:r>
          </a:p>
          <a:p>
            <a:pPr lvl="2"/>
            <a:r>
              <a:rPr lang="en-US" dirty="0"/>
              <a:t>Guidance and coordination</a:t>
            </a:r>
          </a:p>
          <a:p>
            <a:pPr lvl="1"/>
            <a:r>
              <a:rPr lang="en-US" dirty="0"/>
              <a:t>UC Berkeley</a:t>
            </a:r>
          </a:p>
          <a:p>
            <a:pPr lvl="2"/>
            <a:r>
              <a:rPr lang="en-US" dirty="0"/>
              <a:t>Improve data collection and analysis</a:t>
            </a:r>
          </a:p>
          <a:p>
            <a:pPr lvl="1"/>
            <a:r>
              <a:rPr lang="en-US" dirty="0"/>
              <a:t>Actuarial </a:t>
            </a:r>
          </a:p>
          <a:p>
            <a:pPr lvl="2"/>
            <a:r>
              <a:rPr lang="en-US" dirty="0"/>
              <a:t>Review and analyze insurance billing and cost information</a:t>
            </a:r>
          </a:p>
          <a:p>
            <a:pPr lvl="1"/>
            <a:r>
              <a:rPr lang="en-US" dirty="0"/>
              <a:t>Third Sector Capital</a:t>
            </a:r>
          </a:p>
          <a:p>
            <a:pPr lvl="2"/>
            <a:r>
              <a:rPr lang="en-US" dirty="0"/>
              <a:t>Advice on design and attracting investors</a:t>
            </a:r>
          </a:p>
          <a:p>
            <a:endParaRPr lang="en-US" dirty="0"/>
          </a:p>
          <a:p>
            <a:endParaRPr lang="en-US" dirty="0"/>
          </a:p>
        </p:txBody>
      </p:sp>
      <p:pic>
        <p:nvPicPr>
          <p:cNvPr id="3075" name="Picture 3" descr="C:\Users\BrYamas\AppData\Local\Microsoft\Windows\Temporary Internet Files\Content.IE5\0ZXD6KPY\timed_pair_share[1].gif"/>
          <p:cNvPicPr>
            <a:picLocks noChangeAspect="1" noChangeArrowheads="1"/>
          </p:cNvPicPr>
          <p:nvPr/>
        </p:nvPicPr>
        <p:blipFill>
          <a:blip r:embed="rId2" cstate="print"/>
          <a:srcRect/>
          <a:stretch>
            <a:fillRect/>
          </a:stretch>
        </p:blipFill>
        <p:spPr bwMode="auto">
          <a:xfrm>
            <a:off x="533400" y="381000"/>
            <a:ext cx="1257300" cy="1136650"/>
          </a:xfrm>
          <a:prstGeom prst="rect">
            <a:avLst/>
          </a:prstGeom>
          <a:noFill/>
        </p:spPr>
      </p:pic>
    </p:spTree>
    <p:extLst>
      <p:ext uri="{BB962C8B-B14F-4D97-AF65-F5344CB8AC3E}">
        <p14:creationId xmlns:p14="http://schemas.microsoft.com/office/powerpoint/2010/main" val="61747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Know </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PFS studies cost money</a:t>
            </a:r>
          </a:p>
          <a:p>
            <a:pPr lvl="1"/>
            <a:r>
              <a:rPr lang="en-US" dirty="0"/>
              <a:t>Funds for all of the partners</a:t>
            </a:r>
          </a:p>
          <a:p>
            <a:pPr lvl="1"/>
            <a:r>
              <a:rPr lang="en-US" dirty="0"/>
              <a:t>Funds to see clients</a:t>
            </a:r>
          </a:p>
          <a:p>
            <a:r>
              <a:rPr lang="en-US" dirty="0"/>
              <a:t>Partnerships are vital to complete the picture</a:t>
            </a:r>
          </a:p>
          <a:p>
            <a:pPr lvl="1"/>
            <a:r>
              <a:rPr lang="en-US" dirty="0"/>
              <a:t>A PFS partner that agrees to pay for your successes</a:t>
            </a:r>
          </a:p>
          <a:p>
            <a:pPr lvl="1"/>
            <a:r>
              <a:rPr lang="en-US" dirty="0"/>
              <a:t>Maintaining your partnerships takes work</a:t>
            </a:r>
          </a:p>
          <a:p>
            <a:r>
              <a:rPr lang="en-US" dirty="0"/>
              <a:t>Staff need time to transition</a:t>
            </a:r>
          </a:p>
          <a:p>
            <a:r>
              <a:rPr lang="en-US" dirty="0"/>
              <a:t>Not every family wants to participate</a:t>
            </a:r>
          </a:p>
          <a:p>
            <a:r>
              <a:rPr lang="en-US" dirty="0"/>
              <a:t>It takes time for the outcomes to be measured</a:t>
            </a:r>
          </a:p>
          <a:p>
            <a:endParaRPr lang="en-US" dirty="0"/>
          </a:p>
          <a:p>
            <a:endParaRPr lang="en-US" dirty="0"/>
          </a:p>
          <a:p>
            <a:pPr>
              <a:buNone/>
            </a:pPr>
            <a:endParaRPr lang="en-US" dirty="0"/>
          </a:p>
        </p:txBody>
      </p:sp>
      <p:pic>
        <p:nvPicPr>
          <p:cNvPr id="1035" name="Picture 11" descr="C:\Users\BrYamas\AppData\Local\Microsoft\Windows\Temporary Internet Files\Content.IE5\K6JX2Q2K\what_you_know_piechart[1].jpg"/>
          <p:cNvPicPr>
            <a:picLocks noChangeAspect="1" noChangeArrowheads="1"/>
          </p:cNvPicPr>
          <p:nvPr/>
        </p:nvPicPr>
        <p:blipFill>
          <a:blip r:embed="rId2" cstate="print"/>
          <a:srcRect/>
          <a:stretch>
            <a:fillRect/>
          </a:stretch>
        </p:blipFill>
        <p:spPr bwMode="auto">
          <a:xfrm>
            <a:off x="304801" y="152400"/>
            <a:ext cx="1828799" cy="1477817"/>
          </a:xfrm>
          <a:prstGeom prst="rect">
            <a:avLst/>
          </a:prstGeom>
          <a:noFill/>
        </p:spPr>
      </p:pic>
    </p:spTree>
    <p:extLst>
      <p:ext uri="{BB962C8B-B14F-4D97-AF65-F5344CB8AC3E}">
        <p14:creationId xmlns:p14="http://schemas.microsoft.com/office/powerpoint/2010/main" val="209868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“Spare the Air Days” is not a concept well know by families where English is not their first language</a:t>
            </a:r>
          </a:p>
          <a:p>
            <a:r>
              <a:rPr lang="en-US" dirty="0"/>
              <a:t>Pre and Post tests need to be looked at from a change in knowledge and not the score</a:t>
            </a:r>
          </a:p>
          <a:p>
            <a:r>
              <a:rPr lang="en-US" dirty="0"/>
              <a:t>Self report shows a reduction in emergency visit and hospitalizations</a:t>
            </a:r>
          </a:p>
          <a:p>
            <a:r>
              <a:rPr lang="en-US" dirty="0"/>
              <a:t>Asthma in Home Treatments are appreciated and gives families a start in maintaining their home</a:t>
            </a:r>
          </a:p>
          <a:p>
            <a:r>
              <a:rPr lang="en-US" dirty="0"/>
              <a:t>Success with property owners making changes</a:t>
            </a:r>
          </a:p>
          <a:p>
            <a:pPr>
              <a:buNone/>
            </a:pPr>
            <a:endParaRPr lang="en-US" dirty="0"/>
          </a:p>
          <a:p>
            <a:endParaRPr lang="en-US" dirty="0"/>
          </a:p>
        </p:txBody>
      </p:sp>
      <p:pic>
        <p:nvPicPr>
          <p:cNvPr id="2054" name="Picture 6" descr="C:\Users\BrYamas\AppData\Local\Microsoft\Windows\Temporary Internet Files\Content.IE5\0ZXD6KPY\look---[1].gif"/>
          <p:cNvPicPr>
            <a:picLocks noChangeAspect="1" noChangeArrowheads="1"/>
          </p:cNvPicPr>
          <p:nvPr/>
        </p:nvPicPr>
        <p:blipFill>
          <a:blip r:embed="rId2" cstate="print"/>
          <a:srcRect/>
          <a:stretch>
            <a:fillRect/>
          </a:stretch>
        </p:blipFill>
        <p:spPr bwMode="auto">
          <a:xfrm>
            <a:off x="685800" y="0"/>
            <a:ext cx="1524000" cy="1504950"/>
          </a:xfrm>
          <a:prstGeom prst="rect">
            <a:avLst/>
          </a:prstGeom>
          <a:noFill/>
        </p:spPr>
      </p:pic>
    </p:spTree>
    <p:extLst>
      <p:ext uri="{BB962C8B-B14F-4D97-AF65-F5344CB8AC3E}">
        <p14:creationId xmlns:p14="http://schemas.microsoft.com/office/powerpoint/2010/main" val="184456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Kevin Hamilton</a:t>
            </a:r>
          </a:p>
        </p:txBody>
      </p:sp>
      <p:sp>
        <p:nvSpPr>
          <p:cNvPr id="7" name="Subtitle 6"/>
          <p:cNvSpPr>
            <a:spLocks noGrp="1"/>
          </p:cNvSpPr>
          <p:nvPr>
            <p:ph type="subTitle" idx="1"/>
          </p:nvPr>
        </p:nvSpPr>
        <p:spPr>
          <a:xfrm>
            <a:off x="626672" y="4098235"/>
            <a:ext cx="7886846" cy="1388165"/>
          </a:xfrm>
        </p:spPr>
        <p:txBody>
          <a:bodyPr>
            <a:normAutofit/>
          </a:bodyPr>
          <a:lstStyle/>
          <a:p>
            <a:r>
              <a:rPr lang="en-US" sz="3200" dirty="0"/>
              <a:t>Fresno AIM</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5BD19D-1AD5-4CAC-89D1-B34F8F03A72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41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7206" y="4267200"/>
            <a:ext cx="3796665" cy="338554"/>
          </a:xfrm>
          <a:prstGeom prst="rect">
            <a:avLst/>
          </a:prstGeom>
        </p:spPr>
        <p:txBody>
          <a:bodyPr vert="horz" wrap="square" lIns="0" tIns="0" rIns="0" bIns="0" rtlCol="0">
            <a:spAutoFit/>
          </a:bodyPr>
          <a:lstStyle/>
          <a:p>
            <a:pPr marL="12700">
              <a:lnSpc>
                <a:spcPct val="100000"/>
              </a:lnSpc>
            </a:pPr>
            <a:r>
              <a:rPr sz="2200" spc="60" dirty="0">
                <a:solidFill>
                  <a:srgbClr val="EF7E12"/>
                </a:solidFill>
              </a:rPr>
              <a:t>AIM4FRESNO </a:t>
            </a:r>
            <a:r>
              <a:rPr sz="2200" spc="45" dirty="0">
                <a:solidFill>
                  <a:srgbClr val="EF7E12"/>
                </a:solidFill>
              </a:rPr>
              <a:t>FINAL </a:t>
            </a:r>
            <a:r>
              <a:rPr sz="2200" spc="15" dirty="0">
                <a:solidFill>
                  <a:srgbClr val="EF7E12"/>
                </a:solidFill>
              </a:rPr>
              <a:t>REPORT</a:t>
            </a:r>
            <a:endParaRPr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2590419" cy="1397747"/>
          </a:xfrm>
          <a:prstGeom prst="rect">
            <a:avLst/>
          </a:prstGeom>
        </p:spPr>
      </p:pic>
    </p:spTree>
    <p:extLst>
      <p:ext uri="{BB962C8B-B14F-4D97-AF65-F5344CB8AC3E}">
        <p14:creationId xmlns:p14="http://schemas.microsoft.com/office/powerpoint/2010/main" val="90950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60" dirty="0"/>
              <a:t>AIM4FRESNO</a:t>
            </a:r>
            <a:r>
              <a:rPr spc="-65" dirty="0"/>
              <a:t> </a:t>
            </a:r>
            <a:r>
              <a:rPr spc="-20" dirty="0"/>
              <a:t>PROJECT</a:t>
            </a:r>
            <a:r>
              <a:rPr spc="-65" dirty="0"/>
              <a:t> </a:t>
            </a:r>
            <a:r>
              <a:rPr spc="20" dirty="0"/>
              <a:t>OVERVIEW:THE</a:t>
            </a:r>
            <a:r>
              <a:rPr spc="-65" dirty="0"/>
              <a:t> </a:t>
            </a:r>
            <a:r>
              <a:rPr spc="165" dirty="0"/>
              <a:t>LONG</a:t>
            </a:r>
            <a:r>
              <a:rPr spc="-270" dirty="0"/>
              <a:t> </a:t>
            </a:r>
            <a:r>
              <a:rPr spc="235" dirty="0"/>
              <a:t>AND</a:t>
            </a:r>
            <a:r>
              <a:rPr spc="-300" dirty="0"/>
              <a:t> </a:t>
            </a:r>
            <a:r>
              <a:rPr spc="175" dirty="0"/>
              <a:t>WINDING</a:t>
            </a:r>
            <a:r>
              <a:rPr spc="-75" dirty="0"/>
              <a:t> </a:t>
            </a:r>
            <a:r>
              <a:rPr spc="140" dirty="0"/>
              <a:t>ROAD</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18</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199464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14664" y="6444081"/>
            <a:ext cx="110489"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 normalizeH="0" baseline="0" noProof="0" dirty="0">
                <a:ln>
                  <a:noFill/>
                </a:ln>
                <a:solidFill>
                  <a:sysClr val="windowText" lastClr="000000"/>
                </a:solidFill>
                <a:effectLst/>
                <a:uLnTx/>
                <a:uFillTx/>
                <a:latin typeface="Arial"/>
                <a:cs typeface="Arial"/>
              </a:rPr>
              <a:t>4</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84988" y="413004"/>
            <a:ext cx="123444" cy="24688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8455152" y="6356603"/>
            <a:ext cx="0" cy="365760"/>
          </a:xfrm>
          <a:custGeom>
            <a:avLst/>
            <a:gdLst/>
            <a:ahLst/>
            <a:cxnLst/>
            <a:rect l="l" t="t" r="r" b="b"/>
            <a:pathLst>
              <a:path h="365759">
                <a:moveTo>
                  <a:pt x="0" y="0"/>
                </a:moveTo>
                <a:lnTo>
                  <a:pt x="0" y="365760"/>
                </a:lnTo>
              </a:path>
            </a:pathLst>
          </a:custGeom>
          <a:ln w="9144">
            <a:solidFill>
              <a:srgbClr val="9B8F8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75" dirty="0"/>
              <a:t>ASTHMA:A</a:t>
            </a:r>
            <a:r>
              <a:rPr spc="-55" dirty="0"/>
              <a:t> </a:t>
            </a:r>
            <a:r>
              <a:rPr spc="10" dirty="0"/>
              <a:t>CRISIS</a:t>
            </a:r>
            <a:r>
              <a:rPr spc="-65" dirty="0"/>
              <a:t> </a:t>
            </a:r>
            <a:r>
              <a:rPr spc="70" dirty="0"/>
              <a:t>FOR</a:t>
            </a:r>
            <a:r>
              <a:rPr spc="-35" dirty="0"/>
              <a:t> </a:t>
            </a:r>
            <a:r>
              <a:rPr spc="100" dirty="0"/>
              <a:t>CHILDREN</a:t>
            </a:r>
            <a:r>
              <a:rPr spc="-285" dirty="0"/>
              <a:t> </a:t>
            </a:r>
            <a:r>
              <a:rPr spc="235" dirty="0"/>
              <a:t>AND</a:t>
            </a:r>
            <a:r>
              <a:rPr spc="-45" dirty="0"/>
              <a:t> </a:t>
            </a:r>
            <a:r>
              <a:rPr spc="90" dirty="0"/>
              <a:t>COMMUNITIES</a:t>
            </a:r>
          </a:p>
          <a:p>
            <a:pPr marL="203200">
              <a:lnSpc>
                <a:spcPct val="100000"/>
              </a:lnSpc>
              <a:spcBef>
                <a:spcPts val="100"/>
              </a:spcBef>
            </a:pPr>
            <a:r>
              <a:rPr spc="-40" dirty="0">
                <a:solidFill>
                  <a:srgbClr val="EF7E12"/>
                </a:solidFill>
              </a:rPr>
              <a:t>Current </a:t>
            </a:r>
            <a:r>
              <a:rPr spc="-105" dirty="0">
                <a:solidFill>
                  <a:srgbClr val="EF7E12"/>
                </a:solidFill>
              </a:rPr>
              <a:t>efforts </a:t>
            </a:r>
            <a:r>
              <a:rPr spc="-65" dirty="0">
                <a:solidFill>
                  <a:srgbClr val="EF7E12"/>
                </a:solidFill>
              </a:rPr>
              <a:t>not </a:t>
            </a:r>
            <a:r>
              <a:rPr spc="-135" dirty="0">
                <a:solidFill>
                  <a:srgbClr val="EF7E12"/>
                </a:solidFill>
              </a:rPr>
              <a:t>sufficient </a:t>
            </a:r>
            <a:r>
              <a:rPr spc="-50" dirty="0">
                <a:solidFill>
                  <a:srgbClr val="EF7E12"/>
                </a:solidFill>
              </a:rPr>
              <a:t>to </a:t>
            </a:r>
            <a:r>
              <a:rPr spc="-95" dirty="0">
                <a:solidFill>
                  <a:srgbClr val="EF7E12"/>
                </a:solidFill>
              </a:rPr>
              <a:t>address </a:t>
            </a:r>
            <a:r>
              <a:rPr spc="-130" dirty="0">
                <a:solidFill>
                  <a:srgbClr val="EF7E12"/>
                </a:solidFill>
              </a:rPr>
              <a:t>asthma </a:t>
            </a:r>
            <a:r>
              <a:rPr spc="-105" dirty="0">
                <a:solidFill>
                  <a:srgbClr val="EF7E12"/>
                </a:solidFill>
              </a:rPr>
              <a:t>emergencies </a:t>
            </a:r>
            <a:r>
              <a:rPr spc="-114" dirty="0">
                <a:solidFill>
                  <a:srgbClr val="EF7E12"/>
                </a:solidFill>
              </a:rPr>
              <a:t>in </a:t>
            </a:r>
            <a:r>
              <a:rPr spc="-65" dirty="0">
                <a:solidFill>
                  <a:srgbClr val="EF7E12"/>
                </a:solidFill>
              </a:rPr>
              <a:t>Fresno</a:t>
            </a:r>
            <a:r>
              <a:rPr spc="235" dirty="0">
                <a:solidFill>
                  <a:srgbClr val="EF7E12"/>
                </a:solidFill>
              </a:rPr>
              <a:t> </a:t>
            </a:r>
            <a:r>
              <a:rPr spc="-30" dirty="0">
                <a:solidFill>
                  <a:srgbClr val="EF7E12"/>
                </a:solidFill>
              </a:rPr>
              <a:t>County</a:t>
            </a:r>
          </a:p>
        </p:txBody>
      </p:sp>
      <p:sp>
        <p:nvSpPr>
          <p:cNvPr id="6" name="object 6"/>
          <p:cNvSpPr txBox="1"/>
          <p:nvPr/>
        </p:nvSpPr>
        <p:spPr>
          <a:xfrm>
            <a:off x="511251" y="6284061"/>
            <a:ext cx="6374765" cy="28638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Office of </a:t>
            </a:r>
            <a:r>
              <a:rPr kumimoji="0" sz="900" b="0" i="0" u="none" strike="noStrike" kern="0" cap="none" spc="-5" normalizeH="0" baseline="0" noProof="0" dirty="0">
                <a:ln>
                  <a:noFill/>
                </a:ln>
                <a:solidFill>
                  <a:sysClr val="windowText" lastClr="000000"/>
                </a:solidFill>
                <a:effectLst/>
                <a:uLnTx/>
                <a:uFillTx/>
                <a:latin typeface="Arial"/>
                <a:cs typeface="Arial"/>
              </a:rPr>
              <a:t>Statewide </a:t>
            </a:r>
            <a:r>
              <a:rPr kumimoji="0" sz="900" b="0" i="0" u="none" strike="noStrike" kern="0" cap="none" spc="0" normalizeH="0" baseline="0" noProof="0" dirty="0">
                <a:ln>
                  <a:noFill/>
                </a:ln>
                <a:solidFill>
                  <a:sysClr val="windowText" lastClr="000000"/>
                </a:solidFill>
                <a:effectLst/>
                <a:uLnTx/>
                <a:uFillTx/>
                <a:latin typeface="Arial"/>
                <a:cs typeface="Arial"/>
              </a:rPr>
              <a:t>Health </a:t>
            </a:r>
            <a:r>
              <a:rPr kumimoji="0" sz="900" b="0" i="0" u="none" strike="noStrike" kern="0" cap="none" spc="-5" normalizeH="0" baseline="0" noProof="0" dirty="0">
                <a:ln>
                  <a:noFill/>
                </a:ln>
                <a:solidFill>
                  <a:sysClr val="windowText" lastClr="000000"/>
                </a:solidFill>
                <a:effectLst/>
                <a:uLnTx/>
                <a:uFillTx/>
                <a:latin typeface="Arial"/>
                <a:cs typeface="Arial"/>
              </a:rPr>
              <a:t>Planning and </a:t>
            </a:r>
            <a:r>
              <a:rPr kumimoji="0" sz="900" b="0" i="0" u="none" strike="noStrike" kern="0" cap="none" spc="0" normalizeH="0" baseline="0" noProof="0" dirty="0">
                <a:ln>
                  <a:noFill/>
                </a:ln>
                <a:solidFill>
                  <a:sysClr val="windowText" lastClr="000000"/>
                </a:solidFill>
                <a:effectLst/>
                <a:uLnTx/>
                <a:uFillTx/>
                <a:latin typeface="Arial"/>
                <a:cs typeface="Arial"/>
              </a:rPr>
              <a:t>Development </a:t>
            </a:r>
            <a:r>
              <a:rPr kumimoji="0" sz="900" b="0" i="0" u="none" strike="noStrike" kern="0" cap="none" spc="-5" normalizeH="0" baseline="0" noProof="0" dirty="0">
                <a:ln>
                  <a:noFill/>
                </a:ln>
                <a:solidFill>
                  <a:sysClr val="windowText" lastClr="000000"/>
                </a:solidFill>
                <a:effectLst/>
                <a:uLnTx/>
                <a:uFillTx/>
                <a:latin typeface="Arial"/>
                <a:cs typeface="Arial"/>
              </a:rPr>
              <a:t>(OSHPD),</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2010.</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Hospitalization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calculation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on</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OSHPD 2010</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utilization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calculation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OSHPD</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516636" y="1191767"/>
            <a:ext cx="7940040" cy="495604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511251" y="6567115"/>
            <a:ext cx="5827395" cy="273685"/>
          </a:xfrm>
          <a:prstGeom prst="rect">
            <a:avLst/>
          </a:prstGeom>
        </p:spPr>
        <p:txBody>
          <a:bodyPr vert="horz" wrap="square" lIns="0" tIns="0" rIns="0" bIns="0" rtlCol="0">
            <a:spAutoFit/>
          </a:bodyPr>
          <a:lstStyle/>
          <a:p>
            <a:pPr marL="12700" marR="0" lvl="0" indent="0" defTabSz="914400" eaLnBrk="1" fontAlgn="auto" latinLnBrk="0" hangingPunct="1">
              <a:lnSpc>
                <a:spcPts val="101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2010</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utilization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Florida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Agency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Administration,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February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2009</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(2006</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endParaRPr kumimoji="0" sz="900" b="0" i="0" u="none" strike="noStrike" kern="0" cap="none" spc="0" normalizeH="0" baseline="0" noProof="0">
              <a:ln>
                <a:noFill/>
              </a:ln>
              <a:solidFill>
                <a:sysClr val="windowText" lastClr="000000"/>
              </a:solidFill>
              <a:effectLst/>
              <a:uLnTx/>
              <a:uFillTx/>
              <a:latin typeface="Arial"/>
              <a:cs typeface="Arial"/>
            </a:endParaRPr>
          </a:p>
          <a:p>
            <a:pPr marL="3378200" marR="0" lvl="0" indent="0" defTabSz="914400" eaLnBrk="1" fontAlgn="auto" latinLnBrk="0" hangingPunct="1">
              <a:lnSpc>
                <a:spcPct val="100000"/>
              </a:lnSpc>
              <a:spcBef>
                <a:spcPts val="325"/>
              </a:spcBef>
              <a:spcAft>
                <a:spcPts val="0"/>
              </a:spcAft>
              <a:buClrTx/>
              <a:buSzTx/>
              <a:buFontTx/>
              <a:buNone/>
              <a:tabLst/>
              <a:defRPr/>
            </a:pPr>
            <a:r>
              <a:rPr kumimoji="0" sz="600" b="0" i="1" u="none" strike="noStrike" kern="0" cap="none" spc="-5" normalizeH="0" baseline="0" noProof="0" dirty="0">
                <a:ln>
                  <a:noFill/>
                </a:ln>
                <a:solidFill>
                  <a:sysClr val="windowText" lastClr="000000"/>
                </a:solidFill>
                <a:effectLst/>
                <a:uLnTx/>
                <a:uFillTx/>
                <a:latin typeface="Arial"/>
                <a:cs typeface="Arial"/>
              </a:rPr>
              <a:t>Social Finance, </a:t>
            </a:r>
            <a:r>
              <a:rPr kumimoji="0" sz="600" b="0" i="1" u="none" strike="noStrike" kern="0" cap="none" spc="0" normalizeH="0" baseline="0" noProof="0" dirty="0">
                <a:ln>
                  <a:noFill/>
                </a:ln>
                <a:solidFill>
                  <a:sysClr val="windowText" lastClr="000000"/>
                </a:solidFill>
                <a:effectLst/>
                <a:uLnTx/>
                <a:uFillTx/>
                <a:latin typeface="Arial"/>
                <a:cs typeface="Arial"/>
              </a:rPr>
              <a:t>Inc. © 2016</a:t>
            </a:r>
            <a:r>
              <a:rPr kumimoji="0" sz="600" b="0" i="1" u="none" strike="noStrike" kern="0" cap="none" spc="-30" normalizeH="0" baseline="0" noProof="0" dirty="0">
                <a:ln>
                  <a:noFill/>
                </a:ln>
                <a:solidFill>
                  <a:sysClr val="windowText" lastClr="000000"/>
                </a:solidFill>
                <a:effectLst/>
                <a:uLnTx/>
                <a:uFillTx/>
                <a:latin typeface="Arial"/>
                <a:cs typeface="Arial"/>
              </a:rPr>
              <a:t> </a:t>
            </a:r>
            <a:r>
              <a:rPr kumimoji="0" sz="600" b="0" i="1" u="none" strike="noStrike" kern="0" cap="none" spc="-5" normalizeH="0" baseline="0" noProof="0" dirty="0">
                <a:ln>
                  <a:noFill/>
                </a:ln>
                <a:solidFill>
                  <a:sysClr val="windowText" lastClr="000000"/>
                </a:solidFill>
                <a:effectLst/>
                <a:uLnTx/>
                <a:uFillTx/>
                <a:latin typeface="Arial"/>
                <a:cs typeface="Arial"/>
              </a:rPr>
              <a:t>Confidential</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47717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278" t="8612"/>
          <a:stretch/>
        </p:blipFill>
        <p:spPr>
          <a:xfrm>
            <a:off x="90385" y="1198734"/>
            <a:ext cx="6809096" cy="4979636"/>
          </a:xfrm>
          <a:prstGeom prst="rect">
            <a:avLst/>
          </a:prstGeom>
        </p:spPr>
      </p:pic>
      <p:sp>
        <p:nvSpPr>
          <p:cNvPr id="24582" name="Slide Number Placeholder 8"/>
          <p:cNvSpPr>
            <a:spLocks noGrp="1"/>
          </p:cNvSpPr>
          <p:nvPr>
            <p:ph type="sldNum" sz="quarter" idx="12"/>
          </p:nvPr>
        </p:nvSpPr>
        <p:spPr>
          <a:noFill/>
        </p:spPr>
        <p:txBody>
          <a:bodyPr/>
          <a:lstStyle/>
          <a:p>
            <a:fld id="{BF68B55B-875E-4609-BB2C-C53C784E8D69}" type="slidenum">
              <a:rPr lang="en-US" smtClean="0"/>
              <a:pPr/>
              <a:t>2</a:t>
            </a:fld>
            <a:endParaRPr lang="en-US" dirty="0"/>
          </a:p>
        </p:txBody>
      </p:sp>
      <p:sp>
        <p:nvSpPr>
          <p:cNvPr id="9" name="Title 1"/>
          <p:cNvSpPr txBox="1">
            <a:spLocks/>
          </p:cNvSpPr>
          <p:nvPr/>
        </p:nvSpPr>
        <p:spPr bwMode="auto">
          <a:xfrm>
            <a:off x="460375" y="121717"/>
            <a:ext cx="7620000" cy="9906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4000" b="1" kern="1200">
                <a:solidFill>
                  <a:srgbClr val="026CB6"/>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a:lstStyle>
          <a:p>
            <a:pPr>
              <a:spcBef>
                <a:spcPts val="600"/>
              </a:spcBef>
              <a:spcAft>
                <a:spcPts val="0"/>
              </a:spcAft>
            </a:pPr>
            <a:r>
              <a:rPr lang="en-US" sz="3200" dirty="0">
                <a:solidFill>
                  <a:schemeClr val="bg1"/>
                </a:solidFill>
              </a:rPr>
              <a:t>Our Path to Sustainable Financing</a:t>
            </a:r>
          </a:p>
        </p:txBody>
      </p:sp>
      <p:sp>
        <p:nvSpPr>
          <p:cNvPr id="2" name="AutoShape 2" descr="Image result for asthma network of west michigan in-home vis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asthma network of west michigan in-home vis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asthma network of west michigan in-home visi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p:nvPr/>
        </p:nvGrpSpPr>
        <p:grpSpPr>
          <a:xfrm>
            <a:off x="6371611" y="987064"/>
            <a:ext cx="2953977" cy="5456600"/>
            <a:chOff x="5805045" y="674479"/>
            <a:chExt cx="3549732" cy="591944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698">
              <a:off x="6768190" y="674479"/>
              <a:ext cx="2352978" cy="2448048"/>
            </a:xfrm>
            <a:prstGeom prst="rect">
              <a:avLst/>
            </a:prstGeom>
          </p:spPr>
        </p:pic>
        <p:pic>
          <p:nvPicPr>
            <p:cNvPr id="2056" name="Picture 8" descr="http://www.epa.gov/asthma/awards/anw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4982">
              <a:off x="6831017" y="3715989"/>
              <a:ext cx="2170003" cy="1524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5606"/>
            <a:stretch/>
          </p:blipFill>
          <p:spPr>
            <a:xfrm rot="340972">
              <a:off x="5805045" y="2099643"/>
              <a:ext cx="2995429" cy="1967365"/>
            </a:xfrm>
            <a:prstGeom prst="rect">
              <a:avLst/>
            </a:prstGeom>
            <a:effectLst>
              <a:outerShdw blurRad="50800" dist="38100" dir="8100000" algn="tr" rotWithShape="0">
                <a:schemeClr val="bg1"/>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3710" y="4739516"/>
              <a:ext cx="2791067" cy="1854403"/>
            </a:xfrm>
            <a:prstGeom prst="rect">
              <a:avLst/>
            </a:prstGeom>
            <a:effectLst>
              <a:outerShdw blurRad="50800" dist="38100" dir="13500000" algn="br" rotWithShape="0">
                <a:schemeClr val="bg1">
                  <a:alpha val="40000"/>
                </a:schemeClr>
              </a:outerShdw>
            </a:effectLst>
          </p:spPr>
        </p:pic>
      </p:grpSp>
      <p:sp>
        <p:nvSpPr>
          <p:cNvPr id="5" name="TextBox 4"/>
          <p:cNvSpPr txBox="1"/>
          <p:nvPr/>
        </p:nvSpPr>
        <p:spPr>
          <a:xfrm>
            <a:off x="4311471" y="1056444"/>
            <a:ext cx="3481969" cy="461665"/>
          </a:xfrm>
          <a:prstGeom prst="rect">
            <a:avLst/>
          </a:prstGeom>
          <a:noFill/>
          <a:ln>
            <a:noFill/>
          </a:ln>
        </p:spPr>
        <p:txBody>
          <a:bodyPr wrap="square" rtlCol="0">
            <a:spAutoFit/>
          </a:bodyPr>
          <a:lstStyle/>
          <a:p>
            <a:r>
              <a:rPr lang="en-US" sz="2400" b="1" dirty="0">
                <a:solidFill>
                  <a:schemeClr val="accent3">
                    <a:lumMod val="75000"/>
                  </a:schemeClr>
                </a:solidFill>
              </a:rPr>
              <a:t>Sustainable Financing</a:t>
            </a:r>
          </a:p>
        </p:txBody>
      </p:sp>
      <p:sp>
        <p:nvSpPr>
          <p:cNvPr id="4" name="TextBox 3"/>
          <p:cNvSpPr txBox="1"/>
          <p:nvPr/>
        </p:nvSpPr>
        <p:spPr>
          <a:xfrm>
            <a:off x="1046146" y="5968694"/>
            <a:ext cx="6253938" cy="584775"/>
          </a:xfrm>
          <a:prstGeom prst="rect">
            <a:avLst/>
          </a:prstGeom>
          <a:noFill/>
        </p:spPr>
        <p:txBody>
          <a:bodyPr wrap="square" rtlCol="0">
            <a:spAutoFit/>
          </a:bodyPr>
          <a:lstStyle/>
          <a:p>
            <a:r>
              <a:rPr lang="en-US" sz="3200" b="1" i="1" dirty="0">
                <a:solidFill>
                  <a:srgbClr val="C00000"/>
                </a:solidFill>
                <a:latin typeface="+mn-lt"/>
              </a:rPr>
              <a:t>Science,</a:t>
            </a:r>
            <a:r>
              <a:rPr lang="en-US" sz="3200" b="1" i="1" dirty="0">
                <a:solidFill>
                  <a:schemeClr val="accent1"/>
                </a:solidFill>
                <a:latin typeface="+mn-lt"/>
              </a:rPr>
              <a:t> </a:t>
            </a:r>
            <a:r>
              <a:rPr lang="en-US" sz="3200" b="1" i="1" dirty="0">
                <a:solidFill>
                  <a:schemeClr val="tx2"/>
                </a:solidFill>
                <a:latin typeface="+mn-lt"/>
              </a:rPr>
              <a:t>Policy </a:t>
            </a:r>
            <a:r>
              <a:rPr lang="en-US" sz="3200" b="1" i="1" dirty="0">
                <a:solidFill>
                  <a:schemeClr val="accent1"/>
                </a:solidFill>
                <a:latin typeface="+mn-lt"/>
              </a:rPr>
              <a:t>&amp; Practice in Place</a:t>
            </a:r>
          </a:p>
        </p:txBody>
      </p:sp>
      <p:sp>
        <p:nvSpPr>
          <p:cNvPr id="12" name="Oval 11"/>
          <p:cNvSpPr/>
          <p:nvPr/>
        </p:nvSpPr>
        <p:spPr>
          <a:xfrm>
            <a:off x="4173115" y="894455"/>
            <a:ext cx="3679066" cy="76982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6246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1251" y="374141"/>
            <a:ext cx="6782434" cy="63500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05" normalizeH="0" baseline="0" noProof="0" dirty="0">
                <a:ln>
                  <a:noFill/>
                </a:ln>
                <a:solidFill>
                  <a:srgbClr val="546991"/>
                </a:solidFill>
                <a:effectLst/>
                <a:uLnTx/>
                <a:uFillTx/>
                <a:latin typeface="Trebuchet MS"/>
                <a:cs typeface="Trebuchet MS"/>
              </a:rPr>
              <a:t>STRONG</a:t>
            </a:r>
            <a:r>
              <a:rPr kumimoji="0" sz="2000" b="0" i="0" u="none" strike="noStrike" kern="0" cap="none" spc="-60" normalizeH="0" baseline="0" noProof="0" dirty="0">
                <a:ln>
                  <a:noFill/>
                </a:ln>
                <a:solidFill>
                  <a:srgbClr val="546991"/>
                </a:solidFill>
                <a:effectLst/>
                <a:uLnTx/>
                <a:uFillTx/>
                <a:latin typeface="Trebuchet MS"/>
                <a:cs typeface="Trebuchet MS"/>
              </a:rPr>
              <a:t> </a:t>
            </a:r>
            <a:r>
              <a:rPr kumimoji="0" sz="2000" b="0" i="0" u="none" strike="noStrike" kern="0" cap="none" spc="70" normalizeH="0" baseline="0" noProof="0" dirty="0">
                <a:ln>
                  <a:noFill/>
                </a:ln>
                <a:solidFill>
                  <a:srgbClr val="546991"/>
                </a:solidFill>
                <a:effectLst/>
                <a:uLnTx/>
                <a:uFillTx/>
                <a:latin typeface="Trebuchet MS"/>
                <a:cs typeface="Trebuchet MS"/>
              </a:rPr>
              <a:t>EVIDENCE</a:t>
            </a:r>
            <a:r>
              <a:rPr kumimoji="0" sz="2000" b="0" i="0" u="none" strike="noStrike" kern="0" cap="none" spc="-95" normalizeH="0" baseline="0" noProof="0" dirty="0">
                <a:ln>
                  <a:noFill/>
                </a:ln>
                <a:solidFill>
                  <a:srgbClr val="546991"/>
                </a:solidFill>
                <a:effectLst/>
                <a:uLnTx/>
                <a:uFillTx/>
                <a:latin typeface="Trebuchet MS"/>
                <a:cs typeface="Trebuchet MS"/>
              </a:rPr>
              <a:t> </a:t>
            </a:r>
            <a:r>
              <a:rPr kumimoji="0" sz="2000" b="0" i="0" u="none" strike="noStrike" kern="0" cap="none" spc="70" normalizeH="0" baseline="0" noProof="0" dirty="0">
                <a:ln>
                  <a:noFill/>
                </a:ln>
                <a:solidFill>
                  <a:srgbClr val="546991"/>
                </a:solidFill>
                <a:effectLst/>
                <a:uLnTx/>
                <a:uFillTx/>
                <a:latin typeface="Trebuchet MS"/>
                <a:cs typeface="Trebuchet MS"/>
              </a:rPr>
              <a:t>FOR</a:t>
            </a:r>
            <a:r>
              <a:rPr kumimoji="0" sz="2000" b="0" i="0" u="none" strike="noStrike" kern="0" cap="none" spc="-55" normalizeH="0" baseline="0" noProof="0" dirty="0">
                <a:ln>
                  <a:noFill/>
                </a:ln>
                <a:solidFill>
                  <a:srgbClr val="546991"/>
                </a:solidFill>
                <a:effectLst/>
                <a:uLnTx/>
                <a:uFillTx/>
                <a:latin typeface="Trebuchet MS"/>
                <a:cs typeface="Trebuchet MS"/>
              </a:rPr>
              <a:t> </a:t>
            </a:r>
            <a:r>
              <a:rPr kumimoji="0" sz="2000" b="0" i="0" u="none" strike="noStrike" kern="0" cap="none" spc="95" normalizeH="0" baseline="0" noProof="0" dirty="0">
                <a:ln>
                  <a:noFill/>
                </a:ln>
                <a:solidFill>
                  <a:srgbClr val="546991"/>
                </a:solidFill>
                <a:effectLst/>
                <a:uLnTx/>
                <a:uFillTx/>
                <a:latin typeface="Trebuchet MS"/>
                <a:cs typeface="Trebuchet MS"/>
              </a:rPr>
              <a:t>IN-HOME</a:t>
            </a:r>
            <a:r>
              <a:rPr kumimoji="0" sz="2000" b="0" i="0" u="none" strike="noStrike" kern="0" cap="none" spc="-260" normalizeH="0" baseline="0" noProof="0" dirty="0">
                <a:ln>
                  <a:noFill/>
                </a:ln>
                <a:solidFill>
                  <a:srgbClr val="546991"/>
                </a:solidFill>
                <a:effectLst/>
                <a:uLnTx/>
                <a:uFillTx/>
                <a:latin typeface="Trebuchet MS"/>
                <a:cs typeface="Trebuchet MS"/>
              </a:rPr>
              <a:t> </a:t>
            </a:r>
            <a:r>
              <a:rPr kumimoji="0" sz="2000" b="0" i="0" u="none" strike="noStrike" kern="0" cap="none" spc="100" normalizeH="0" baseline="0" noProof="0" dirty="0">
                <a:ln>
                  <a:noFill/>
                </a:ln>
                <a:solidFill>
                  <a:srgbClr val="546991"/>
                </a:solidFill>
                <a:effectLst/>
                <a:uLnTx/>
                <a:uFillTx/>
                <a:latin typeface="Trebuchet MS"/>
                <a:cs typeface="Trebuchet MS"/>
              </a:rPr>
              <a:t>ASTHMA</a:t>
            </a:r>
            <a:r>
              <a:rPr kumimoji="0" sz="2000" b="0" i="0" u="none" strike="noStrike" kern="0" cap="none" spc="-55" normalizeH="0" baseline="0" noProof="0" dirty="0">
                <a:ln>
                  <a:noFill/>
                </a:ln>
                <a:solidFill>
                  <a:srgbClr val="546991"/>
                </a:solidFill>
                <a:effectLst/>
                <a:uLnTx/>
                <a:uFillTx/>
                <a:latin typeface="Trebuchet MS"/>
                <a:cs typeface="Trebuchet MS"/>
              </a:rPr>
              <a:t> </a:t>
            </a:r>
            <a:r>
              <a:rPr kumimoji="0" sz="2000" b="0" i="0" u="none" strike="noStrike" kern="0" cap="none" spc="110" normalizeH="0" baseline="0" noProof="0" dirty="0">
                <a:ln>
                  <a:noFill/>
                </a:ln>
                <a:solidFill>
                  <a:srgbClr val="546991"/>
                </a:solidFill>
                <a:effectLst/>
                <a:uLnTx/>
                <a:uFillTx/>
                <a:latin typeface="Trebuchet MS"/>
                <a:cs typeface="Trebuchet MS"/>
              </a:rPr>
              <a:t>MANAGEMENT</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75" normalizeH="0" baseline="0" noProof="0" dirty="0">
                <a:ln>
                  <a:noFill/>
                </a:ln>
                <a:solidFill>
                  <a:srgbClr val="EF7E12"/>
                </a:solidFill>
                <a:effectLst/>
                <a:uLnTx/>
                <a:uFillTx/>
                <a:latin typeface="Trebuchet MS"/>
                <a:cs typeface="Trebuchet MS"/>
              </a:rPr>
              <a:t>But </a:t>
            </a:r>
            <a:r>
              <a:rPr kumimoji="0" sz="2000" b="0" i="0" u="none" strike="noStrike" kern="0" cap="none" spc="-90" normalizeH="0" baseline="0" noProof="0" dirty="0">
                <a:ln>
                  <a:noFill/>
                </a:ln>
                <a:solidFill>
                  <a:srgbClr val="EF7E12"/>
                </a:solidFill>
                <a:effectLst/>
                <a:uLnTx/>
                <a:uFillTx/>
                <a:latin typeface="Trebuchet MS"/>
                <a:cs typeface="Trebuchet MS"/>
              </a:rPr>
              <a:t>is </a:t>
            </a:r>
            <a:r>
              <a:rPr kumimoji="0" sz="2000" b="0" i="0" u="none" strike="noStrike" kern="0" cap="none" spc="-100" normalizeH="0" baseline="0" noProof="0" dirty="0">
                <a:ln>
                  <a:noFill/>
                </a:ln>
                <a:solidFill>
                  <a:srgbClr val="EF7E12"/>
                </a:solidFill>
                <a:effectLst/>
                <a:uLnTx/>
                <a:uFillTx/>
                <a:latin typeface="Trebuchet MS"/>
                <a:cs typeface="Trebuchet MS"/>
              </a:rPr>
              <a:t>there </a:t>
            </a:r>
            <a:r>
              <a:rPr kumimoji="0" sz="2000" b="0" i="0" u="none" strike="noStrike" kern="0" cap="none" spc="-200" normalizeH="0" baseline="0" noProof="0" dirty="0">
                <a:ln>
                  <a:noFill/>
                </a:ln>
                <a:solidFill>
                  <a:srgbClr val="EF7E12"/>
                </a:solidFill>
                <a:effectLst/>
                <a:uLnTx/>
                <a:uFillTx/>
                <a:latin typeface="Trebuchet MS"/>
                <a:cs typeface="Trebuchet MS"/>
              </a:rPr>
              <a:t>a </a:t>
            </a:r>
            <a:r>
              <a:rPr kumimoji="0" sz="2000" b="0" i="0" u="none" strike="noStrike" kern="0" cap="none" spc="-85" normalizeH="0" baseline="0" noProof="0" dirty="0">
                <a:ln>
                  <a:noFill/>
                </a:ln>
                <a:solidFill>
                  <a:srgbClr val="EF7E12"/>
                </a:solidFill>
                <a:effectLst/>
                <a:uLnTx/>
                <a:uFillTx/>
                <a:latin typeface="Trebuchet MS"/>
                <a:cs typeface="Trebuchet MS"/>
              </a:rPr>
              <a:t>business </a:t>
            </a:r>
            <a:r>
              <a:rPr kumimoji="0" sz="2000" b="0" i="0" u="none" strike="noStrike" kern="0" cap="none" spc="-125" normalizeH="0" baseline="0" noProof="0" dirty="0">
                <a:ln>
                  <a:noFill/>
                </a:ln>
                <a:solidFill>
                  <a:srgbClr val="EF7E12"/>
                </a:solidFill>
                <a:effectLst/>
                <a:uLnTx/>
                <a:uFillTx/>
                <a:latin typeface="Trebuchet MS"/>
                <a:cs typeface="Trebuchet MS"/>
              </a:rPr>
              <a:t>case </a:t>
            </a:r>
            <a:r>
              <a:rPr kumimoji="0" sz="2000" b="0" i="0" u="none" strike="noStrike" kern="0" cap="none" spc="-50" normalizeH="0" baseline="0" noProof="0" dirty="0">
                <a:ln>
                  <a:noFill/>
                </a:ln>
                <a:solidFill>
                  <a:srgbClr val="EF7E12"/>
                </a:solidFill>
                <a:effectLst/>
                <a:uLnTx/>
                <a:uFillTx/>
                <a:latin typeface="Trebuchet MS"/>
                <a:cs typeface="Trebuchet MS"/>
              </a:rPr>
              <a:t>to </a:t>
            </a:r>
            <a:r>
              <a:rPr kumimoji="0" sz="2000" b="0" i="0" u="none" strike="noStrike" kern="0" cap="none" spc="-60" normalizeH="0" baseline="0" noProof="0" dirty="0">
                <a:ln>
                  <a:noFill/>
                </a:ln>
                <a:solidFill>
                  <a:srgbClr val="EF7E12"/>
                </a:solidFill>
                <a:effectLst/>
                <a:uLnTx/>
                <a:uFillTx/>
                <a:latin typeface="Trebuchet MS"/>
                <a:cs typeface="Trebuchet MS"/>
              </a:rPr>
              <a:t>support</a:t>
            </a:r>
            <a:r>
              <a:rPr kumimoji="0" sz="2000" b="0" i="0" u="none" strike="noStrike" kern="0" cap="none" spc="220" normalizeH="0" baseline="0" noProof="0" dirty="0">
                <a:ln>
                  <a:noFill/>
                </a:ln>
                <a:solidFill>
                  <a:srgbClr val="EF7E12"/>
                </a:solidFill>
                <a:effectLst/>
                <a:uLnTx/>
                <a:uFillTx/>
                <a:latin typeface="Trebuchet MS"/>
                <a:cs typeface="Trebuchet MS"/>
              </a:rPr>
              <a:t> </a:t>
            </a:r>
            <a:r>
              <a:rPr kumimoji="0" sz="2000" b="0" i="0" u="none" strike="noStrike" kern="0" cap="none" spc="-110" normalizeH="0" baseline="0" noProof="0" dirty="0">
                <a:ln>
                  <a:noFill/>
                </a:ln>
                <a:solidFill>
                  <a:srgbClr val="EF7E12"/>
                </a:solidFill>
                <a:effectLst/>
                <a:uLnTx/>
                <a:uFillTx/>
                <a:latin typeface="Trebuchet MS"/>
                <a:cs typeface="Trebuchet MS"/>
              </a:rPr>
              <a:t>scale-up?</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3" name="object 3"/>
          <p:cNvSpPr/>
          <p:nvPr/>
        </p:nvSpPr>
        <p:spPr>
          <a:xfrm>
            <a:off x="1025652" y="3012948"/>
            <a:ext cx="7092696" cy="316687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025652" y="1345691"/>
            <a:ext cx="3474720" cy="1271015"/>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021080" y="1341119"/>
            <a:ext cx="3484245" cy="1280160"/>
          </a:xfrm>
          <a:custGeom>
            <a:avLst/>
            <a:gdLst/>
            <a:ahLst/>
            <a:cxnLst/>
            <a:rect l="l" t="t" r="r" b="b"/>
            <a:pathLst>
              <a:path w="3484245" h="1280160">
                <a:moveTo>
                  <a:pt x="0" y="1280160"/>
                </a:moveTo>
                <a:lnTo>
                  <a:pt x="3483864" y="1280160"/>
                </a:lnTo>
                <a:lnTo>
                  <a:pt x="3483864" y="0"/>
                </a:lnTo>
                <a:lnTo>
                  <a:pt x="0" y="0"/>
                </a:lnTo>
                <a:lnTo>
                  <a:pt x="0" y="1280160"/>
                </a:lnTo>
                <a:close/>
              </a:path>
            </a:pathLst>
          </a:custGeom>
          <a:ln w="9144">
            <a:solidFill>
              <a:srgbClr val="5163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539996" y="1345691"/>
            <a:ext cx="3578352" cy="1271015"/>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535423" y="1341119"/>
            <a:ext cx="3587750" cy="1280160"/>
          </a:xfrm>
          <a:custGeom>
            <a:avLst/>
            <a:gdLst/>
            <a:ahLst/>
            <a:cxnLst/>
            <a:rect l="l" t="t" r="r" b="b"/>
            <a:pathLst>
              <a:path w="3587750" h="1280160">
                <a:moveTo>
                  <a:pt x="0" y="1280160"/>
                </a:moveTo>
                <a:lnTo>
                  <a:pt x="3587496" y="1280160"/>
                </a:lnTo>
                <a:lnTo>
                  <a:pt x="3587496" y="0"/>
                </a:lnTo>
                <a:lnTo>
                  <a:pt x="0" y="0"/>
                </a:lnTo>
                <a:lnTo>
                  <a:pt x="0" y="1280160"/>
                </a:lnTo>
                <a:close/>
              </a:path>
            </a:pathLst>
          </a:custGeom>
          <a:ln w="9144">
            <a:solidFill>
              <a:srgbClr val="5163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20</a:t>
            </a:fld>
            <a:endParaRPr kumimoji="0" sz="1800" b="0" i="0" u="none" strike="noStrike" kern="0" cap="none" spc="-5" normalizeH="0" baseline="0" noProof="0" dirty="0">
              <a:ln>
                <a:noFill/>
              </a:ln>
              <a:solidFill>
                <a:sysClr val="windowText" lastClr="000000"/>
              </a:solidFill>
              <a:effectLst/>
              <a:uLnTx/>
              <a:uFillTx/>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57330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70" dirty="0"/>
              <a:t>PROGRAMMATIC</a:t>
            </a:r>
            <a:r>
              <a:rPr spc="-70" dirty="0"/>
              <a:t> </a:t>
            </a:r>
            <a:r>
              <a:rPr spc="-30" dirty="0"/>
              <a:t>RESULTS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21</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59129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598" y="221741"/>
            <a:ext cx="8502802" cy="461665"/>
          </a:xfrm>
          <a:prstGeom prst="rect">
            <a:avLst/>
          </a:prstGeom>
        </p:spPr>
        <p:txBody>
          <a:bodyPr vert="horz" wrap="square" lIns="0" tIns="152400" rIns="0" bIns="0" rtlCol="0">
            <a:spAutoFit/>
          </a:bodyPr>
          <a:lstStyle/>
          <a:p>
            <a:pPr marL="203200">
              <a:lnSpc>
                <a:spcPct val="100000"/>
              </a:lnSpc>
            </a:pPr>
            <a:r>
              <a:rPr spc="20" dirty="0"/>
              <a:t>BASELINE</a:t>
            </a:r>
            <a:r>
              <a:rPr spc="-60" dirty="0"/>
              <a:t> </a:t>
            </a:r>
            <a:r>
              <a:rPr spc="60" dirty="0"/>
              <a:t>CHARACTERISTICS</a:t>
            </a:r>
            <a:r>
              <a:rPr spc="-55" dirty="0"/>
              <a:t> </a:t>
            </a:r>
            <a:r>
              <a:rPr spc="70" dirty="0"/>
              <a:t>FOR</a:t>
            </a:r>
            <a:r>
              <a:rPr spc="-280" dirty="0"/>
              <a:t> </a:t>
            </a:r>
            <a:r>
              <a:rPr spc="45" dirty="0"/>
              <a:t>TREATMENT</a:t>
            </a:r>
            <a:r>
              <a:rPr spc="-40" dirty="0"/>
              <a:t> </a:t>
            </a:r>
            <a:r>
              <a:rPr spc="-160" dirty="0"/>
              <a:t>&amp;</a:t>
            </a:r>
            <a:r>
              <a:rPr spc="-45" dirty="0"/>
              <a:t> </a:t>
            </a:r>
            <a:r>
              <a:rPr spc="145" dirty="0"/>
              <a:t>CONTROL</a:t>
            </a:r>
            <a:r>
              <a:rPr spc="-40" dirty="0"/>
              <a:t> </a:t>
            </a:r>
            <a:r>
              <a:rPr spc="50" dirty="0"/>
              <a:t>GROUPS</a:t>
            </a:r>
          </a:p>
        </p:txBody>
      </p:sp>
      <p:sp>
        <p:nvSpPr>
          <p:cNvPr id="5" name="object 5"/>
          <p:cNvSpPr txBox="1"/>
          <p:nvPr/>
        </p:nvSpPr>
        <p:spPr>
          <a:xfrm>
            <a:off x="238455" y="6455500"/>
            <a:ext cx="4411980" cy="139700"/>
          </a:xfrm>
          <a:prstGeom prst="rect">
            <a:avLst/>
          </a:prstGeom>
        </p:spPr>
        <p:txBody>
          <a:bodyPr vert="horz" wrap="square" lIns="0" tIns="0" rIns="0" bIns="0" rtlCol="0">
            <a:spAutoFit/>
          </a:bodyPr>
          <a:lstStyle/>
          <a:p>
            <a:pPr marL="12700" marR="0" lvl="0" indent="0" defTabSz="914400" eaLnBrk="1" fontAlgn="auto" latinLnBrk="0" hangingPunct="1">
              <a:lnSpc>
                <a:spcPts val="101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**Inpatient admits </a:t>
            </a:r>
            <a:r>
              <a:rPr kumimoji="0" sz="900" b="0" i="0" u="none" strike="noStrike" kern="0" cap="none" spc="-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emergency department (ED) </a:t>
            </a:r>
            <a:r>
              <a:rPr kumimoji="0" sz="900" b="0" i="0" u="none" strike="noStrike" kern="0" cap="none" spc="-5" normalizeH="0" baseline="0" noProof="0" dirty="0">
                <a:ln>
                  <a:noFill/>
                </a:ln>
                <a:solidFill>
                  <a:sysClr val="windowText" lastClr="000000"/>
                </a:solidFill>
                <a:effectLst/>
                <a:uLnTx/>
                <a:uFillTx/>
                <a:latin typeface="Arial"/>
                <a:cs typeface="Arial"/>
              </a:rPr>
              <a:t>visits shown here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1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asthma-only.</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22</a:t>
            </a:fld>
            <a:endParaRPr kumimoji="0" sz="1800" b="0" i="0" u="none" strike="noStrike" kern="0" cap="none" spc="-5" normalizeH="0" baseline="0" noProof="0" dirty="0">
              <a:ln>
                <a:noFill/>
              </a:ln>
              <a:solidFill>
                <a:sysClr val="windowText" lastClr="000000"/>
              </a:solidFill>
              <a:effectLst/>
              <a:uLnTx/>
              <a:uFillTx/>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
        <p:nvSpPr>
          <p:cNvPr id="3" name="object 3"/>
          <p:cNvSpPr txBox="1"/>
          <p:nvPr/>
        </p:nvSpPr>
        <p:spPr>
          <a:xfrm>
            <a:off x="238455" y="6172200"/>
            <a:ext cx="6990080" cy="286385"/>
          </a:xfrm>
          <a:prstGeom prst="rect">
            <a:avLst/>
          </a:prstGeom>
        </p:spPr>
        <p:txBody>
          <a:bodyPr vert="horz" wrap="square" lIns="0" tIns="0" rIns="0" bIns="0" rtlCol="0">
            <a:spAutoFit/>
          </a:bodyPr>
          <a:lstStyle/>
          <a:p>
            <a:pPr marL="12700" marR="508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ysClr val="windowText" lastClr="000000"/>
                </a:solidFill>
                <a:effectLst/>
                <a:uLnTx/>
                <a:uFillTx/>
                <a:latin typeface="Arial"/>
                <a:cs typeface="Arial"/>
              </a:rPr>
              <a:t>*Baseline </a:t>
            </a:r>
            <a:r>
              <a:rPr kumimoji="0" sz="900" b="0" i="0" u="none" strike="noStrike" kern="0" cap="none" spc="0" normalizeH="0" baseline="0" noProof="0" dirty="0">
                <a:ln>
                  <a:noFill/>
                </a:ln>
                <a:solidFill>
                  <a:sysClr val="windowText" lastClr="000000"/>
                </a:solidFill>
                <a:effectLst/>
                <a:uLnTx/>
                <a:uFillTx/>
                <a:latin typeface="Arial"/>
                <a:cs typeface="Arial"/>
              </a:rPr>
              <a:t>total health care </a:t>
            </a:r>
            <a:r>
              <a:rPr kumimoji="0" sz="900" b="0" i="0" u="none" strike="noStrike" kern="0" cap="none" spc="-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inpatient costs per member per month </a:t>
            </a:r>
            <a:r>
              <a:rPr kumimoji="0" sz="900" b="0" i="0" u="none" strike="noStrike" kern="0" cap="none" spc="-10" normalizeH="0" baseline="0" noProof="0" dirty="0">
                <a:ln>
                  <a:noFill/>
                </a:ln>
                <a:solidFill>
                  <a:sysClr val="windowText" lastClr="000000"/>
                </a:solidFill>
                <a:effectLst/>
                <a:uLnTx/>
                <a:uFillTx/>
                <a:latin typeface="Arial"/>
                <a:cs typeface="Arial"/>
              </a:rPr>
              <a:t>(PMPM) </a:t>
            </a:r>
            <a:r>
              <a:rPr kumimoji="0" sz="900" b="0" i="0" u="none" strike="noStrike" kern="0" cap="none" spc="-5" normalizeH="0" baseline="0" noProof="0" dirty="0">
                <a:ln>
                  <a:noFill/>
                </a:ln>
                <a:solidFill>
                  <a:sysClr val="windowText" lastClr="000000"/>
                </a:solidFill>
                <a:effectLst/>
                <a:uLnTx/>
                <a:uFillTx/>
                <a:latin typeface="Arial"/>
                <a:cs typeface="Arial"/>
              </a:rPr>
              <a:t>exclude </a:t>
            </a:r>
            <a:r>
              <a:rPr kumimoji="0" sz="900" b="0" i="0" u="none" strike="noStrike" kern="0" cap="none" spc="0" normalizeH="0" baseline="0" noProof="0" dirty="0">
                <a:ln>
                  <a:noFill/>
                </a:ln>
                <a:solidFill>
                  <a:sysClr val="windowText" lastClr="000000"/>
                </a:solidFill>
                <a:effectLst/>
                <a:uLnTx/>
                <a:uFillTx/>
                <a:latin typeface="Arial"/>
                <a:cs typeface="Arial"/>
              </a:rPr>
              <a:t>non-asthma inpatient claims; drug costs include </a:t>
            </a:r>
            <a:r>
              <a:rPr kumimoji="0" sz="900" b="0" i="0" u="none" strike="noStrike" kern="0" cap="none" spc="-5" normalizeH="0" baseline="0" noProof="0" dirty="0">
                <a:ln>
                  <a:noFill/>
                </a:ln>
                <a:solidFill>
                  <a:sysClr val="windowText" lastClr="000000"/>
                </a:solidFill>
                <a:effectLst/>
                <a:uLnTx/>
                <a:uFillTx/>
                <a:latin typeface="Arial"/>
                <a:cs typeface="Arial"/>
              </a:rPr>
              <a:t>all  </a:t>
            </a:r>
            <a:r>
              <a:rPr kumimoji="0" sz="900" b="0" i="0" u="none" strike="noStrike" kern="0" cap="none" spc="0" normalizeH="0" baseline="0" noProof="0" dirty="0">
                <a:ln>
                  <a:noFill/>
                </a:ln>
                <a:solidFill>
                  <a:sysClr val="windowText" lastClr="000000"/>
                </a:solidFill>
                <a:effectLst/>
                <a:uLnTx/>
                <a:uFillTx/>
                <a:latin typeface="Arial"/>
                <a:cs typeface="Arial"/>
              </a:rPr>
              <a:t>conditions.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4" name="object 4"/>
          <p:cNvGraphicFramePr>
            <a:graphicFrameLocks noGrp="1"/>
          </p:cNvGraphicFramePr>
          <p:nvPr/>
        </p:nvGraphicFramePr>
        <p:xfrm>
          <a:off x="251015" y="1397000"/>
          <a:ext cx="8369144" cy="4606618"/>
        </p:xfrm>
        <a:graphic>
          <a:graphicData uri="http://schemas.openxmlformats.org/drawingml/2006/table">
            <a:tbl>
              <a:tblPr firstRow="1" bandRow="1">
                <a:tableStyleId>{2D5ABB26-0587-4C30-8999-92F81FD0307C}</a:tableStyleId>
              </a:tblPr>
              <a:tblGrid>
                <a:gridCol w="1062788">
                  <a:extLst>
                    <a:ext uri="{9D8B030D-6E8A-4147-A177-3AD203B41FA5}">
                      <a16:colId xmlns:a16="http://schemas.microsoft.com/office/drawing/2014/main" val="20000"/>
                    </a:ext>
                  </a:extLst>
                </a:gridCol>
                <a:gridCol w="1015630">
                  <a:extLst>
                    <a:ext uri="{9D8B030D-6E8A-4147-A177-3AD203B41FA5}">
                      <a16:colId xmlns:a16="http://schemas.microsoft.com/office/drawing/2014/main" val="20001"/>
                    </a:ext>
                  </a:extLst>
                </a:gridCol>
                <a:gridCol w="705113">
                  <a:extLst>
                    <a:ext uri="{9D8B030D-6E8A-4147-A177-3AD203B41FA5}">
                      <a16:colId xmlns:a16="http://schemas.microsoft.com/office/drawing/2014/main" val="20002"/>
                    </a:ext>
                  </a:extLst>
                </a:gridCol>
                <a:gridCol w="957054">
                  <a:extLst>
                    <a:ext uri="{9D8B030D-6E8A-4147-A177-3AD203B41FA5}">
                      <a16:colId xmlns:a16="http://schemas.microsoft.com/office/drawing/2014/main" val="20003"/>
                    </a:ext>
                  </a:extLst>
                </a:gridCol>
                <a:gridCol w="968501">
                  <a:extLst>
                    <a:ext uri="{9D8B030D-6E8A-4147-A177-3AD203B41FA5}">
                      <a16:colId xmlns:a16="http://schemas.microsoft.com/office/drawing/2014/main" val="20004"/>
                    </a:ext>
                  </a:extLst>
                </a:gridCol>
                <a:gridCol w="828018">
                  <a:extLst>
                    <a:ext uri="{9D8B030D-6E8A-4147-A177-3AD203B41FA5}">
                      <a16:colId xmlns:a16="http://schemas.microsoft.com/office/drawing/2014/main" val="20005"/>
                    </a:ext>
                  </a:extLst>
                </a:gridCol>
                <a:gridCol w="963277">
                  <a:extLst>
                    <a:ext uri="{9D8B030D-6E8A-4147-A177-3AD203B41FA5}">
                      <a16:colId xmlns:a16="http://schemas.microsoft.com/office/drawing/2014/main" val="20006"/>
                    </a:ext>
                  </a:extLst>
                </a:gridCol>
                <a:gridCol w="956486">
                  <a:extLst>
                    <a:ext uri="{9D8B030D-6E8A-4147-A177-3AD203B41FA5}">
                      <a16:colId xmlns:a16="http://schemas.microsoft.com/office/drawing/2014/main" val="20007"/>
                    </a:ext>
                  </a:extLst>
                </a:gridCol>
                <a:gridCol w="912277">
                  <a:extLst>
                    <a:ext uri="{9D8B030D-6E8A-4147-A177-3AD203B41FA5}">
                      <a16:colId xmlns:a16="http://schemas.microsoft.com/office/drawing/2014/main" val="20008"/>
                    </a:ext>
                  </a:extLst>
                </a:gridCol>
              </a:tblGrid>
              <a:tr h="731520">
                <a:tc>
                  <a:txBody>
                    <a:bodyPr/>
                    <a:lstStyle/>
                    <a:p>
                      <a:pPr>
                        <a:lnSpc>
                          <a:spcPct val="100000"/>
                        </a:lnSpc>
                      </a:pPr>
                      <a:endParaRPr sz="1000">
                        <a:latin typeface="Times New Roman"/>
                        <a:cs typeface="Times New Roman"/>
                      </a:endParaRPr>
                    </a:p>
                    <a:p>
                      <a:pPr>
                        <a:lnSpc>
                          <a:spcPct val="100000"/>
                        </a:lnSpc>
                        <a:spcBef>
                          <a:spcPts val="35"/>
                        </a:spcBef>
                      </a:pPr>
                      <a:endParaRPr sz="900">
                        <a:latin typeface="Times New Roman"/>
                        <a:cs typeface="Times New Roman"/>
                      </a:endParaRPr>
                    </a:p>
                    <a:p>
                      <a:pPr marL="91440">
                        <a:lnSpc>
                          <a:spcPct val="100000"/>
                        </a:lnSpc>
                      </a:pPr>
                      <a:r>
                        <a:rPr sz="1050" b="1" spc="-5" dirty="0">
                          <a:solidFill>
                            <a:srgbClr val="FFFFFF"/>
                          </a:solidFill>
                          <a:latin typeface="Arial"/>
                          <a:cs typeface="Arial"/>
                        </a:rPr>
                        <a:t>BASELINE</a:t>
                      </a:r>
                      <a:endParaRPr sz="1050">
                        <a:latin typeface="Arial"/>
                        <a:cs typeface="Arial"/>
                      </a:endParaRPr>
                    </a:p>
                  </a:txBody>
                  <a:tcPr marL="0" marR="0" marT="0" marB="0">
                    <a:solidFill>
                      <a:srgbClr val="546991"/>
                    </a:solidFill>
                  </a:tcPr>
                </a:tc>
                <a:tc>
                  <a:txBody>
                    <a:bodyPr/>
                    <a:lstStyle/>
                    <a:p>
                      <a:pPr>
                        <a:lnSpc>
                          <a:spcPct val="100000"/>
                        </a:lnSpc>
                      </a:pPr>
                      <a:endParaRPr sz="1000">
                        <a:latin typeface="Times New Roman"/>
                        <a:cs typeface="Times New Roman"/>
                      </a:endParaRPr>
                    </a:p>
                    <a:p>
                      <a:pPr>
                        <a:lnSpc>
                          <a:spcPct val="100000"/>
                        </a:lnSpc>
                        <a:spcBef>
                          <a:spcPts val="35"/>
                        </a:spcBef>
                      </a:pPr>
                      <a:endParaRPr sz="900">
                        <a:latin typeface="Times New Roman"/>
                        <a:cs typeface="Times New Roman"/>
                      </a:endParaRPr>
                    </a:p>
                    <a:p>
                      <a:pPr marR="29845" algn="ctr">
                        <a:lnSpc>
                          <a:spcPct val="100000"/>
                        </a:lnSpc>
                      </a:pPr>
                      <a:r>
                        <a:rPr sz="1050" b="1" dirty="0">
                          <a:solidFill>
                            <a:srgbClr val="FFFFFF"/>
                          </a:solidFill>
                          <a:latin typeface="Arial"/>
                          <a:cs typeface="Arial"/>
                        </a:rPr>
                        <a:t>Sex</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1350">
                        <a:latin typeface="Times New Roman"/>
                        <a:cs typeface="Times New Roman"/>
                      </a:endParaRPr>
                    </a:p>
                    <a:p>
                      <a:pPr marL="212090" marR="187960" indent="-48895">
                        <a:lnSpc>
                          <a:spcPct val="100000"/>
                        </a:lnSpc>
                      </a:pPr>
                      <a:r>
                        <a:rPr sz="1050" b="1" spc="15" dirty="0">
                          <a:solidFill>
                            <a:srgbClr val="FFFFFF"/>
                          </a:solidFill>
                          <a:latin typeface="Arial"/>
                          <a:cs typeface="Arial"/>
                        </a:rPr>
                        <a:t>M</a:t>
                      </a:r>
                      <a:r>
                        <a:rPr sz="1050" b="1" dirty="0">
                          <a:solidFill>
                            <a:srgbClr val="FFFFFF"/>
                          </a:solidFill>
                          <a:latin typeface="Arial"/>
                          <a:cs typeface="Arial"/>
                        </a:rPr>
                        <a:t>ean  </a:t>
                      </a:r>
                      <a:r>
                        <a:rPr sz="1050" b="1" spc="-10" dirty="0">
                          <a:solidFill>
                            <a:srgbClr val="FFFFFF"/>
                          </a:solidFill>
                          <a:latin typeface="Arial"/>
                          <a:cs typeface="Arial"/>
                        </a:rPr>
                        <a:t>Age</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800">
                        <a:latin typeface="Times New Roman"/>
                        <a:cs typeface="Times New Roman"/>
                      </a:endParaRPr>
                    </a:p>
                    <a:p>
                      <a:pPr marL="281305" marR="179705" indent="-60960">
                        <a:lnSpc>
                          <a:spcPct val="100000"/>
                        </a:lnSpc>
                      </a:pPr>
                      <a:r>
                        <a:rPr sz="1050" b="1" dirty="0">
                          <a:solidFill>
                            <a:srgbClr val="FFFFFF"/>
                          </a:solidFill>
                          <a:latin typeface="Arial"/>
                          <a:cs typeface="Arial"/>
                        </a:rPr>
                        <a:t>Total</a:t>
                      </a:r>
                      <a:r>
                        <a:rPr sz="1050" b="1" spc="-110" dirty="0">
                          <a:solidFill>
                            <a:srgbClr val="FFFFFF"/>
                          </a:solidFill>
                          <a:latin typeface="Arial"/>
                          <a:cs typeface="Arial"/>
                        </a:rPr>
                        <a:t> </a:t>
                      </a:r>
                      <a:r>
                        <a:rPr sz="1050" b="1" spc="5" dirty="0">
                          <a:solidFill>
                            <a:srgbClr val="FFFFFF"/>
                          </a:solidFill>
                          <a:latin typeface="Arial"/>
                          <a:cs typeface="Arial"/>
                        </a:rPr>
                        <a:t>HC  </a:t>
                      </a:r>
                      <a:r>
                        <a:rPr sz="1050" b="1" dirty="0">
                          <a:solidFill>
                            <a:srgbClr val="FFFFFF"/>
                          </a:solidFill>
                          <a:latin typeface="Arial"/>
                          <a:cs typeface="Arial"/>
                        </a:rPr>
                        <a:t>Costs*  </a:t>
                      </a:r>
                      <a:r>
                        <a:rPr sz="1050" b="1" spc="5" dirty="0">
                          <a:solidFill>
                            <a:srgbClr val="FFFFFF"/>
                          </a:solidFill>
                          <a:latin typeface="Arial"/>
                          <a:cs typeface="Arial"/>
                        </a:rPr>
                        <a:t>PMPM</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800">
                        <a:latin typeface="Times New Roman"/>
                        <a:cs typeface="Times New Roman"/>
                      </a:endParaRPr>
                    </a:p>
                    <a:p>
                      <a:pPr marL="250190" marR="217804" indent="-66040">
                        <a:lnSpc>
                          <a:spcPct val="100000"/>
                        </a:lnSpc>
                      </a:pPr>
                      <a:r>
                        <a:rPr sz="1050" b="1" spc="-10" dirty="0">
                          <a:solidFill>
                            <a:srgbClr val="FFFFFF"/>
                          </a:solidFill>
                          <a:latin typeface="Arial"/>
                          <a:cs typeface="Arial"/>
                        </a:rPr>
                        <a:t>I</a:t>
                      </a:r>
                      <a:r>
                        <a:rPr sz="1050" b="1" dirty="0">
                          <a:solidFill>
                            <a:srgbClr val="FFFFFF"/>
                          </a:solidFill>
                          <a:latin typeface="Arial"/>
                          <a:cs typeface="Arial"/>
                        </a:rPr>
                        <a:t>npat</a:t>
                      </a:r>
                      <a:r>
                        <a:rPr sz="1050" b="1" spc="-10" dirty="0">
                          <a:solidFill>
                            <a:srgbClr val="FFFFFF"/>
                          </a:solidFill>
                          <a:latin typeface="Arial"/>
                          <a:cs typeface="Arial"/>
                        </a:rPr>
                        <a:t>i</a:t>
                      </a:r>
                      <a:r>
                        <a:rPr sz="1050" b="1" dirty="0">
                          <a:solidFill>
                            <a:srgbClr val="FFFFFF"/>
                          </a:solidFill>
                          <a:latin typeface="Arial"/>
                          <a:cs typeface="Arial"/>
                        </a:rPr>
                        <a:t>ent  Costs*  </a:t>
                      </a:r>
                      <a:r>
                        <a:rPr sz="1050" b="1" spc="5" dirty="0">
                          <a:solidFill>
                            <a:srgbClr val="FFFFFF"/>
                          </a:solidFill>
                          <a:latin typeface="Arial"/>
                          <a:cs typeface="Arial"/>
                        </a:rPr>
                        <a:t>PMPM</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800">
                        <a:latin typeface="Times New Roman"/>
                        <a:cs typeface="Times New Roman"/>
                      </a:endParaRPr>
                    </a:p>
                    <a:p>
                      <a:pPr marL="207010" marR="187325" indent="55880">
                        <a:lnSpc>
                          <a:spcPct val="100000"/>
                        </a:lnSpc>
                      </a:pPr>
                      <a:r>
                        <a:rPr sz="1050" b="1" dirty="0">
                          <a:solidFill>
                            <a:srgbClr val="FFFFFF"/>
                          </a:solidFill>
                          <a:latin typeface="Arial"/>
                          <a:cs typeface="Arial"/>
                        </a:rPr>
                        <a:t>Drug  Cos</a:t>
                      </a:r>
                      <a:r>
                        <a:rPr sz="1050" b="1" spc="-5" dirty="0">
                          <a:solidFill>
                            <a:srgbClr val="FFFFFF"/>
                          </a:solidFill>
                          <a:latin typeface="Arial"/>
                          <a:cs typeface="Arial"/>
                        </a:rPr>
                        <a:t>t</a:t>
                      </a:r>
                      <a:r>
                        <a:rPr sz="1050" b="1" dirty="0">
                          <a:solidFill>
                            <a:srgbClr val="FFFFFF"/>
                          </a:solidFill>
                          <a:latin typeface="Arial"/>
                          <a:cs typeface="Arial"/>
                        </a:rPr>
                        <a:t>s*  </a:t>
                      </a:r>
                      <a:r>
                        <a:rPr sz="1050" b="1" spc="5" dirty="0">
                          <a:solidFill>
                            <a:srgbClr val="FFFFFF"/>
                          </a:solidFill>
                          <a:latin typeface="Arial"/>
                          <a:cs typeface="Arial"/>
                        </a:rPr>
                        <a:t>PMPM</a:t>
                      </a:r>
                      <a:endParaRPr sz="1050">
                        <a:latin typeface="Arial"/>
                        <a:cs typeface="Arial"/>
                      </a:endParaRPr>
                    </a:p>
                  </a:txBody>
                  <a:tcPr marL="0" marR="0" marT="0" marB="0">
                    <a:solidFill>
                      <a:srgbClr val="546991"/>
                    </a:solidFill>
                  </a:tcPr>
                </a:tc>
                <a:tc>
                  <a:txBody>
                    <a:bodyPr/>
                    <a:lstStyle/>
                    <a:p>
                      <a:pPr marL="194945" marR="114935" indent="78740" algn="just">
                        <a:lnSpc>
                          <a:spcPct val="100000"/>
                        </a:lnSpc>
                        <a:spcBef>
                          <a:spcPts val="330"/>
                        </a:spcBef>
                      </a:pPr>
                      <a:r>
                        <a:rPr sz="1050" b="1" spc="-5" dirty="0">
                          <a:solidFill>
                            <a:srgbClr val="FFFFFF"/>
                          </a:solidFill>
                          <a:latin typeface="Arial"/>
                          <a:cs typeface="Arial"/>
                        </a:rPr>
                        <a:t>Asthma  </a:t>
                      </a:r>
                      <a:r>
                        <a:rPr sz="1050" b="1" dirty="0">
                          <a:solidFill>
                            <a:srgbClr val="FFFFFF"/>
                          </a:solidFill>
                          <a:latin typeface="Arial"/>
                          <a:cs typeface="Arial"/>
                        </a:rPr>
                        <a:t>Inpatient  </a:t>
                      </a:r>
                      <a:r>
                        <a:rPr sz="1050" b="1" spc="-5" dirty="0">
                          <a:solidFill>
                            <a:srgbClr val="FFFFFF"/>
                          </a:solidFill>
                          <a:latin typeface="Arial"/>
                          <a:cs typeface="Arial"/>
                        </a:rPr>
                        <a:t>Admits* </a:t>
                      </a:r>
                      <a:r>
                        <a:rPr sz="1050" b="1" dirty="0">
                          <a:solidFill>
                            <a:srgbClr val="FFFFFF"/>
                          </a:solidFill>
                          <a:latin typeface="Arial"/>
                          <a:cs typeface="Arial"/>
                        </a:rPr>
                        <a:t>/  1</a:t>
                      </a:r>
                      <a:r>
                        <a:rPr sz="1050" b="1" spc="-5" dirty="0">
                          <a:solidFill>
                            <a:srgbClr val="FFFFFF"/>
                          </a:solidFill>
                          <a:latin typeface="Arial"/>
                          <a:cs typeface="Arial"/>
                        </a:rPr>
                        <a:t>,</a:t>
                      </a:r>
                      <a:r>
                        <a:rPr sz="1050" b="1" dirty="0">
                          <a:solidFill>
                            <a:srgbClr val="FFFFFF"/>
                          </a:solidFill>
                          <a:latin typeface="Arial"/>
                          <a:cs typeface="Arial"/>
                        </a:rPr>
                        <a:t>000/</a:t>
                      </a:r>
                      <a:r>
                        <a:rPr sz="1050" b="1" spc="-30" dirty="0">
                          <a:solidFill>
                            <a:srgbClr val="FFFFFF"/>
                          </a:solidFill>
                          <a:latin typeface="Arial"/>
                          <a:cs typeface="Arial"/>
                        </a:rPr>
                        <a:t>y</a:t>
                      </a:r>
                      <a:r>
                        <a:rPr sz="1050" b="1" dirty="0">
                          <a:solidFill>
                            <a:srgbClr val="FFFFFF"/>
                          </a:solidFill>
                          <a:latin typeface="Arial"/>
                          <a:cs typeface="Arial"/>
                        </a:rPr>
                        <a:t>ear</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800">
                        <a:latin typeface="Times New Roman"/>
                        <a:cs typeface="Times New Roman"/>
                      </a:endParaRPr>
                    </a:p>
                    <a:p>
                      <a:pPr marL="122555" marR="111760" algn="ctr">
                        <a:lnSpc>
                          <a:spcPct val="100000"/>
                        </a:lnSpc>
                      </a:pPr>
                      <a:r>
                        <a:rPr sz="1050" b="1" spc="-5" dirty="0">
                          <a:solidFill>
                            <a:srgbClr val="FFFFFF"/>
                          </a:solidFill>
                          <a:latin typeface="Arial"/>
                          <a:cs typeface="Arial"/>
                        </a:rPr>
                        <a:t>Asthma</a:t>
                      </a:r>
                      <a:r>
                        <a:rPr sz="1050" b="1" spc="-60" dirty="0">
                          <a:solidFill>
                            <a:srgbClr val="FFFFFF"/>
                          </a:solidFill>
                          <a:latin typeface="Arial"/>
                          <a:cs typeface="Arial"/>
                        </a:rPr>
                        <a:t> </a:t>
                      </a:r>
                      <a:r>
                        <a:rPr sz="1050" b="1" dirty="0">
                          <a:solidFill>
                            <a:srgbClr val="FFFFFF"/>
                          </a:solidFill>
                          <a:latin typeface="Arial"/>
                          <a:cs typeface="Arial"/>
                        </a:rPr>
                        <a:t>ED  Visits** /  </a:t>
                      </a:r>
                      <a:r>
                        <a:rPr sz="1050" b="1" spc="-5" dirty="0">
                          <a:solidFill>
                            <a:srgbClr val="FFFFFF"/>
                          </a:solidFill>
                          <a:latin typeface="Arial"/>
                          <a:cs typeface="Arial"/>
                        </a:rPr>
                        <a:t>1,000/year</a:t>
                      </a:r>
                      <a:endParaRPr sz="1050">
                        <a:latin typeface="Arial"/>
                        <a:cs typeface="Arial"/>
                      </a:endParaRPr>
                    </a:p>
                  </a:txBody>
                  <a:tcPr marL="0" marR="0" marT="0" marB="0">
                    <a:solidFill>
                      <a:srgbClr val="546991"/>
                    </a:solidFill>
                  </a:tcPr>
                </a:tc>
                <a:tc>
                  <a:txBody>
                    <a:bodyPr/>
                    <a:lstStyle/>
                    <a:p>
                      <a:pPr>
                        <a:lnSpc>
                          <a:spcPct val="100000"/>
                        </a:lnSpc>
                        <a:spcBef>
                          <a:spcPts val="40"/>
                        </a:spcBef>
                      </a:pPr>
                      <a:endParaRPr sz="1350">
                        <a:latin typeface="Times New Roman"/>
                        <a:cs typeface="Times New Roman"/>
                      </a:endParaRPr>
                    </a:p>
                    <a:p>
                      <a:pPr marL="262255" marR="123825" indent="-143510">
                        <a:lnSpc>
                          <a:spcPct val="100000"/>
                        </a:lnSpc>
                      </a:pPr>
                      <a:r>
                        <a:rPr sz="1050" b="1" spc="5" dirty="0">
                          <a:solidFill>
                            <a:srgbClr val="FFFFFF"/>
                          </a:solidFill>
                          <a:latin typeface="Arial"/>
                          <a:cs typeface="Arial"/>
                        </a:rPr>
                        <a:t>Mean</a:t>
                      </a:r>
                      <a:r>
                        <a:rPr sz="1050" b="1" spc="-114" dirty="0">
                          <a:solidFill>
                            <a:srgbClr val="FFFFFF"/>
                          </a:solidFill>
                          <a:latin typeface="Arial"/>
                          <a:cs typeface="Arial"/>
                        </a:rPr>
                        <a:t> </a:t>
                      </a:r>
                      <a:r>
                        <a:rPr sz="1050" b="1" dirty="0">
                          <a:solidFill>
                            <a:srgbClr val="FFFFFF"/>
                          </a:solidFill>
                          <a:latin typeface="Arial"/>
                          <a:cs typeface="Arial"/>
                        </a:rPr>
                        <a:t>Risk  Score</a:t>
                      </a:r>
                      <a:endParaRPr sz="105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968730">
                <a:tc>
                  <a:txBody>
                    <a:bodyPr/>
                    <a:lstStyle/>
                    <a:p>
                      <a:pPr>
                        <a:lnSpc>
                          <a:spcPct val="100000"/>
                        </a:lnSpc>
                      </a:pPr>
                      <a:endParaRPr sz="1000">
                        <a:latin typeface="Times New Roman"/>
                        <a:cs typeface="Times New Roman"/>
                      </a:endParaRPr>
                    </a:p>
                    <a:p>
                      <a:pPr marL="91440" marR="351790">
                        <a:lnSpc>
                          <a:spcPct val="100000"/>
                        </a:lnSpc>
                        <a:spcBef>
                          <a:spcPts val="750"/>
                        </a:spcBef>
                      </a:pPr>
                      <a:r>
                        <a:rPr sz="1050" dirty="0">
                          <a:latin typeface="Arial"/>
                          <a:cs typeface="Arial"/>
                        </a:rPr>
                        <a:t>Total  Trea</a:t>
                      </a:r>
                      <a:r>
                        <a:rPr sz="1050" spc="-5" dirty="0">
                          <a:latin typeface="Arial"/>
                          <a:cs typeface="Arial"/>
                        </a:rPr>
                        <a:t>t</a:t>
                      </a:r>
                      <a:r>
                        <a:rPr sz="1050" spc="5" dirty="0">
                          <a:latin typeface="Arial"/>
                          <a:cs typeface="Arial"/>
                        </a:rPr>
                        <a:t>m</a:t>
                      </a:r>
                      <a:r>
                        <a:rPr sz="1050" dirty="0">
                          <a:latin typeface="Arial"/>
                          <a:cs typeface="Arial"/>
                        </a:rPr>
                        <a:t>ent  Group</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spcBef>
                          <a:spcPts val="55"/>
                        </a:spcBef>
                      </a:pPr>
                      <a:endParaRPr sz="1150">
                        <a:latin typeface="Times New Roman"/>
                        <a:cs typeface="Times New Roman"/>
                      </a:endParaRPr>
                    </a:p>
                    <a:p>
                      <a:pPr marL="116839" marR="156210">
                        <a:lnSpc>
                          <a:spcPct val="100000"/>
                        </a:lnSpc>
                      </a:pPr>
                      <a:r>
                        <a:rPr sz="1050" dirty="0">
                          <a:latin typeface="Arial"/>
                          <a:cs typeface="Arial"/>
                        </a:rPr>
                        <a:t>Males:50  Females:</a:t>
                      </a:r>
                      <a:r>
                        <a:rPr sz="1050" spc="-105" dirty="0">
                          <a:latin typeface="Arial"/>
                          <a:cs typeface="Arial"/>
                        </a:rPr>
                        <a:t> </a:t>
                      </a:r>
                      <a:r>
                        <a:rPr sz="1050" dirty="0">
                          <a:latin typeface="Arial"/>
                          <a:cs typeface="Arial"/>
                        </a:rPr>
                        <a:t>36</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05740">
                        <a:lnSpc>
                          <a:spcPct val="100000"/>
                        </a:lnSpc>
                        <a:spcBef>
                          <a:spcPts val="860"/>
                        </a:spcBef>
                      </a:pPr>
                      <a:r>
                        <a:rPr sz="1050" dirty="0">
                          <a:latin typeface="Arial"/>
                          <a:cs typeface="Arial"/>
                        </a:rPr>
                        <a:t>9.23</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0480" algn="ctr">
                        <a:lnSpc>
                          <a:spcPct val="100000"/>
                        </a:lnSpc>
                        <a:spcBef>
                          <a:spcPts val="860"/>
                        </a:spcBef>
                      </a:pPr>
                      <a:r>
                        <a:rPr sz="1050" dirty="0">
                          <a:latin typeface="Arial"/>
                          <a:cs typeface="Arial"/>
                        </a:rPr>
                        <a:t>$1,967.29</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34925" algn="ctr">
                        <a:lnSpc>
                          <a:spcPct val="100000"/>
                        </a:lnSpc>
                        <a:spcBef>
                          <a:spcPts val="860"/>
                        </a:spcBef>
                      </a:pPr>
                      <a:r>
                        <a:rPr sz="1050" dirty="0">
                          <a:latin typeface="Arial"/>
                          <a:cs typeface="Arial"/>
                        </a:rPr>
                        <a:t>$1,699.13</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194945" algn="r">
                        <a:lnSpc>
                          <a:spcPct val="100000"/>
                        </a:lnSpc>
                        <a:spcBef>
                          <a:spcPts val="860"/>
                        </a:spcBef>
                      </a:pPr>
                      <a:r>
                        <a:rPr sz="1050" dirty="0">
                          <a:latin typeface="Arial"/>
                          <a:cs typeface="Arial"/>
                        </a:rPr>
                        <a:t>$35.32</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269240" algn="r">
                        <a:lnSpc>
                          <a:spcPct val="100000"/>
                        </a:lnSpc>
                        <a:spcBef>
                          <a:spcPts val="860"/>
                        </a:spcBef>
                      </a:pPr>
                      <a:r>
                        <a:rPr sz="1050" dirty="0">
                          <a:latin typeface="Arial"/>
                          <a:cs typeface="Arial"/>
                        </a:rPr>
                        <a:t>145.2</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810" algn="ctr">
                        <a:lnSpc>
                          <a:spcPct val="100000"/>
                        </a:lnSpc>
                        <a:spcBef>
                          <a:spcPts val="860"/>
                        </a:spcBef>
                      </a:pPr>
                      <a:r>
                        <a:rPr sz="1050" dirty="0">
                          <a:latin typeface="Arial"/>
                          <a:cs typeface="Arial"/>
                        </a:rPr>
                        <a:t>34.4</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18770">
                        <a:lnSpc>
                          <a:spcPct val="100000"/>
                        </a:lnSpc>
                        <a:spcBef>
                          <a:spcPts val="860"/>
                        </a:spcBef>
                      </a:pPr>
                      <a:r>
                        <a:rPr sz="1050" dirty="0">
                          <a:latin typeface="Arial"/>
                          <a:cs typeface="Arial"/>
                        </a:rPr>
                        <a:t>2.93</a:t>
                      </a:r>
                      <a:endParaRPr sz="1050">
                        <a:latin typeface="Arial"/>
                        <a:cs typeface="Arial"/>
                      </a:endParaRPr>
                    </a:p>
                  </a:txBody>
                  <a:tcPr marL="0" marR="0" marT="0" marB="0"/>
                </a:tc>
                <a:extLst>
                  <a:ext uri="{0D108BD9-81ED-4DB2-BD59-A6C34878D82A}">
                    <a16:rowId xmlns:a16="http://schemas.microsoft.com/office/drawing/2014/main" val="10001"/>
                  </a:ext>
                </a:extLst>
              </a:tr>
              <a:tr h="968781">
                <a:tc>
                  <a:txBody>
                    <a:bodyPr/>
                    <a:lstStyle/>
                    <a:p>
                      <a:pPr>
                        <a:lnSpc>
                          <a:spcPct val="100000"/>
                        </a:lnSpc>
                      </a:pPr>
                      <a:endParaRPr sz="1000">
                        <a:latin typeface="Times New Roman"/>
                        <a:cs typeface="Times New Roman"/>
                      </a:endParaRPr>
                    </a:p>
                    <a:p>
                      <a:pPr marL="207010" marR="109220">
                        <a:lnSpc>
                          <a:spcPct val="100000"/>
                        </a:lnSpc>
                        <a:spcBef>
                          <a:spcPts val="750"/>
                        </a:spcBef>
                      </a:pPr>
                      <a:r>
                        <a:rPr sz="1050" i="1" spc="-5" dirty="0">
                          <a:latin typeface="Arial"/>
                          <a:cs typeface="Arial"/>
                        </a:rPr>
                        <a:t>Treatment  </a:t>
                      </a:r>
                      <a:r>
                        <a:rPr sz="1050" i="1" dirty="0">
                          <a:latin typeface="Arial"/>
                          <a:cs typeface="Arial"/>
                        </a:rPr>
                        <a:t>Group  Par</a:t>
                      </a:r>
                      <a:r>
                        <a:rPr sz="1050" i="1" spc="-10" dirty="0">
                          <a:latin typeface="Arial"/>
                          <a:cs typeface="Arial"/>
                        </a:rPr>
                        <a:t>t</a:t>
                      </a:r>
                      <a:r>
                        <a:rPr sz="1050" i="1" dirty="0">
                          <a:latin typeface="Arial"/>
                          <a:cs typeface="Arial"/>
                        </a:rPr>
                        <a:t>icipa</a:t>
                      </a:r>
                      <a:r>
                        <a:rPr sz="1050" i="1" spc="-5" dirty="0">
                          <a:latin typeface="Arial"/>
                          <a:cs typeface="Arial"/>
                        </a:rPr>
                        <a:t>t</a:t>
                      </a:r>
                      <a:r>
                        <a:rPr sz="1050" i="1" dirty="0">
                          <a:latin typeface="Arial"/>
                          <a:cs typeface="Arial"/>
                        </a:rPr>
                        <a:t>ing</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spcBef>
                          <a:spcPts val="55"/>
                        </a:spcBef>
                      </a:pPr>
                      <a:endParaRPr sz="1150">
                        <a:latin typeface="Times New Roman"/>
                        <a:cs typeface="Times New Roman"/>
                      </a:endParaRPr>
                    </a:p>
                    <a:p>
                      <a:pPr marL="116839">
                        <a:lnSpc>
                          <a:spcPct val="100000"/>
                        </a:lnSpc>
                      </a:pPr>
                      <a:r>
                        <a:rPr sz="1050" dirty="0">
                          <a:latin typeface="Arial"/>
                          <a:cs typeface="Arial"/>
                        </a:rPr>
                        <a:t>Males:</a:t>
                      </a:r>
                      <a:r>
                        <a:rPr sz="1050" spc="-105" dirty="0">
                          <a:latin typeface="Arial"/>
                          <a:cs typeface="Arial"/>
                        </a:rPr>
                        <a:t> </a:t>
                      </a:r>
                      <a:r>
                        <a:rPr sz="1050" dirty="0">
                          <a:latin typeface="Arial"/>
                          <a:cs typeface="Arial"/>
                        </a:rPr>
                        <a:t>18</a:t>
                      </a:r>
                      <a:endParaRPr sz="1050">
                        <a:latin typeface="Arial"/>
                        <a:cs typeface="Arial"/>
                      </a:endParaRPr>
                    </a:p>
                    <a:p>
                      <a:pPr marL="116839">
                        <a:lnSpc>
                          <a:spcPct val="100000"/>
                        </a:lnSpc>
                      </a:pPr>
                      <a:r>
                        <a:rPr sz="1050" dirty="0">
                          <a:latin typeface="Arial"/>
                          <a:cs typeface="Arial"/>
                        </a:rPr>
                        <a:t>Females:19</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05740">
                        <a:lnSpc>
                          <a:spcPct val="100000"/>
                        </a:lnSpc>
                        <a:spcBef>
                          <a:spcPts val="860"/>
                        </a:spcBef>
                      </a:pPr>
                      <a:r>
                        <a:rPr sz="1050" dirty="0">
                          <a:latin typeface="Arial"/>
                          <a:cs typeface="Arial"/>
                        </a:rPr>
                        <a:t>9.44</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0480" algn="ctr">
                        <a:lnSpc>
                          <a:spcPct val="100000"/>
                        </a:lnSpc>
                        <a:spcBef>
                          <a:spcPts val="860"/>
                        </a:spcBef>
                      </a:pPr>
                      <a:r>
                        <a:rPr sz="1050" dirty="0">
                          <a:latin typeface="Arial"/>
                          <a:cs typeface="Arial"/>
                        </a:rPr>
                        <a:t>$3,165.38</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34925" algn="ctr">
                        <a:lnSpc>
                          <a:spcPct val="100000"/>
                        </a:lnSpc>
                        <a:spcBef>
                          <a:spcPts val="860"/>
                        </a:spcBef>
                      </a:pPr>
                      <a:r>
                        <a:rPr sz="1050" dirty="0">
                          <a:latin typeface="Arial"/>
                          <a:cs typeface="Arial"/>
                        </a:rPr>
                        <a:t>$2,771.74</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194945" algn="r">
                        <a:lnSpc>
                          <a:spcPct val="100000"/>
                        </a:lnSpc>
                        <a:spcBef>
                          <a:spcPts val="860"/>
                        </a:spcBef>
                      </a:pPr>
                      <a:r>
                        <a:rPr sz="1050" dirty="0">
                          <a:latin typeface="Arial"/>
                          <a:cs typeface="Arial"/>
                        </a:rPr>
                        <a:t>$62.22</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269240" algn="r">
                        <a:lnSpc>
                          <a:spcPct val="100000"/>
                        </a:lnSpc>
                        <a:spcBef>
                          <a:spcPts val="860"/>
                        </a:spcBef>
                      </a:pPr>
                      <a:r>
                        <a:rPr sz="1050" dirty="0">
                          <a:latin typeface="Arial"/>
                          <a:cs typeface="Arial"/>
                        </a:rPr>
                        <a:t>204.8</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5715" algn="ctr">
                        <a:lnSpc>
                          <a:spcPct val="100000"/>
                        </a:lnSpc>
                        <a:spcBef>
                          <a:spcPts val="860"/>
                        </a:spcBef>
                      </a:pPr>
                      <a:r>
                        <a:rPr sz="1050" dirty="0">
                          <a:latin typeface="Arial"/>
                          <a:cs typeface="Arial"/>
                        </a:rPr>
                        <a:t>108.1</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18770">
                        <a:lnSpc>
                          <a:spcPct val="100000"/>
                        </a:lnSpc>
                        <a:spcBef>
                          <a:spcPts val="860"/>
                        </a:spcBef>
                      </a:pPr>
                      <a:r>
                        <a:rPr sz="1050" dirty="0">
                          <a:latin typeface="Arial"/>
                          <a:cs typeface="Arial"/>
                        </a:rPr>
                        <a:t>3.73</a:t>
                      </a:r>
                      <a:endParaRPr sz="1050">
                        <a:latin typeface="Arial"/>
                        <a:cs typeface="Arial"/>
                      </a:endParaRPr>
                    </a:p>
                  </a:txBody>
                  <a:tcPr marL="0" marR="0" marT="0" marB="0">
                    <a:solidFill>
                      <a:srgbClr val="E9EBED"/>
                    </a:solidFill>
                  </a:tcPr>
                </a:tc>
                <a:extLst>
                  <a:ext uri="{0D108BD9-81ED-4DB2-BD59-A6C34878D82A}">
                    <a16:rowId xmlns:a16="http://schemas.microsoft.com/office/drawing/2014/main" val="10002"/>
                  </a:ext>
                </a:extLst>
              </a:tr>
              <a:tr h="968806">
                <a:tc>
                  <a:txBody>
                    <a:bodyPr/>
                    <a:lstStyle/>
                    <a:p>
                      <a:pPr>
                        <a:lnSpc>
                          <a:spcPct val="100000"/>
                        </a:lnSpc>
                      </a:pPr>
                      <a:endParaRPr sz="1000">
                        <a:latin typeface="Times New Roman"/>
                        <a:cs typeface="Times New Roman"/>
                      </a:endParaRPr>
                    </a:p>
                    <a:p>
                      <a:pPr marL="207010" marR="124460">
                        <a:lnSpc>
                          <a:spcPct val="100000"/>
                        </a:lnSpc>
                        <a:spcBef>
                          <a:spcPts val="750"/>
                        </a:spcBef>
                      </a:pPr>
                      <a:r>
                        <a:rPr sz="1050" i="1" spc="-5" dirty="0">
                          <a:latin typeface="Arial"/>
                          <a:cs typeface="Arial"/>
                        </a:rPr>
                        <a:t>Treatment  </a:t>
                      </a:r>
                      <a:r>
                        <a:rPr sz="1050" i="1" dirty="0">
                          <a:latin typeface="Arial"/>
                          <a:cs typeface="Arial"/>
                        </a:rPr>
                        <a:t>Group Non-  par</a:t>
                      </a:r>
                      <a:r>
                        <a:rPr sz="1050" i="1" spc="-10" dirty="0">
                          <a:latin typeface="Arial"/>
                          <a:cs typeface="Arial"/>
                        </a:rPr>
                        <a:t>t</a:t>
                      </a:r>
                      <a:r>
                        <a:rPr sz="1050" i="1" dirty="0">
                          <a:latin typeface="Arial"/>
                          <a:cs typeface="Arial"/>
                        </a:rPr>
                        <a:t>icipa</a:t>
                      </a:r>
                      <a:r>
                        <a:rPr sz="1050" i="1" spc="-5" dirty="0">
                          <a:latin typeface="Arial"/>
                          <a:cs typeface="Arial"/>
                        </a:rPr>
                        <a:t>t</a:t>
                      </a:r>
                      <a:r>
                        <a:rPr sz="1050" i="1" dirty="0">
                          <a:latin typeface="Arial"/>
                          <a:cs typeface="Arial"/>
                        </a:rPr>
                        <a:t>ing</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200">
                        <a:latin typeface="Times New Roman"/>
                        <a:cs typeface="Times New Roman"/>
                      </a:endParaRPr>
                    </a:p>
                    <a:p>
                      <a:pPr marL="116839">
                        <a:lnSpc>
                          <a:spcPct val="100000"/>
                        </a:lnSpc>
                      </a:pPr>
                      <a:r>
                        <a:rPr sz="1050" dirty="0">
                          <a:latin typeface="Arial"/>
                          <a:cs typeface="Arial"/>
                        </a:rPr>
                        <a:t>Males:</a:t>
                      </a:r>
                      <a:r>
                        <a:rPr sz="1050" spc="-105" dirty="0">
                          <a:latin typeface="Arial"/>
                          <a:cs typeface="Arial"/>
                        </a:rPr>
                        <a:t> </a:t>
                      </a:r>
                      <a:r>
                        <a:rPr sz="1050" dirty="0">
                          <a:latin typeface="Arial"/>
                          <a:cs typeface="Arial"/>
                        </a:rPr>
                        <a:t>32</a:t>
                      </a:r>
                      <a:endParaRPr sz="1050">
                        <a:latin typeface="Arial"/>
                        <a:cs typeface="Arial"/>
                      </a:endParaRPr>
                    </a:p>
                    <a:p>
                      <a:pPr marL="116839">
                        <a:lnSpc>
                          <a:spcPct val="100000"/>
                        </a:lnSpc>
                      </a:pPr>
                      <a:r>
                        <a:rPr sz="1050" dirty="0">
                          <a:latin typeface="Arial"/>
                          <a:cs typeface="Arial"/>
                        </a:rPr>
                        <a:t>Females:</a:t>
                      </a:r>
                      <a:r>
                        <a:rPr sz="1050" spc="-105" dirty="0">
                          <a:latin typeface="Arial"/>
                          <a:cs typeface="Arial"/>
                        </a:rPr>
                        <a:t> </a:t>
                      </a:r>
                      <a:r>
                        <a:rPr sz="1050" dirty="0">
                          <a:latin typeface="Arial"/>
                          <a:cs typeface="Arial"/>
                        </a:rPr>
                        <a:t>17</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05740">
                        <a:lnSpc>
                          <a:spcPct val="100000"/>
                        </a:lnSpc>
                        <a:spcBef>
                          <a:spcPts val="860"/>
                        </a:spcBef>
                      </a:pPr>
                      <a:r>
                        <a:rPr sz="1050" dirty="0">
                          <a:latin typeface="Arial"/>
                          <a:cs typeface="Arial"/>
                        </a:rPr>
                        <a:t>9.07</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0480" algn="ctr">
                        <a:lnSpc>
                          <a:spcPct val="100000"/>
                        </a:lnSpc>
                        <a:spcBef>
                          <a:spcPts val="860"/>
                        </a:spcBef>
                      </a:pPr>
                      <a:r>
                        <a:rPr sz="1050" dirty="0">
                          <a:latin typeface="Arial"/>
                          <a:cs typeface="Arial"/>
                        </a:rPr>
                        <a:t>$1,080.70</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33655" algn="ctr">
                        <a:lnSpc>
                          <a:spcPct val="100000"/>
                        </a:lnSpc>
                        <a:spcBef>
                          <a:spcPts val="860"/>
                        </a:spcBef>
                      </a:pPr>
                      <a:r>
                        <a:rPr sz="1050" dirty="0">
                          <a:latin typeface="Arial"/>
                          <a:cs typeface="Arial"/>
                        </a:rPr>
                        <a:t>$905.39</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194945" algn="r">
                        <a:lnSpc>
                          <a:spcPct val="100000"/>
                        </a:lnSpc>
                        <a:spcBef>
                          <a:spcPts val="860"/>
                        </a:spcBef>
                      </a:pPr>
                      <a:r>
                        <a:rPr sz="1050" dirty="0">
                          <a:latin typeface="Arial"/>
                          <a:cs typeface="Arial"/>
                        </a:rPr>
                        <a:t>$15.41</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269240" algn="r">
                        <a:lnSpc>
                          <a:spcPct val="100000"/>
                        </a:lnSpc>
                        <a:spcBef>
                          <a:spcPts val="860"/>
                        </a:spcBef>
                      </a:pPr>
                      <a:r>
                        <a:rPr sz="1050" dirty="0">
                          <a:latin typeface="Arial"/>
                          <a:cs typeface="Arial"/>
                        </a:rPr>
                        <a:t>101.1</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810" algn="ctr">
                        <a:lnSpc>
                          <a:spcPct val="100000"/>
                        </a:lnSpc>
                        <a:spcBef>
                          <a:spcPts val="860"/>
                        </a:spcBef>
                      </a:pPr>
                      <a:r>
                        <a:rPr sz="1050" dirty="0">
                          <a:latin typeface="Arial"/>
                          <a:cs typeface="Arial"/>
                        </a:rPr>
                        <a:t>0</a:t>
                      </a:r>
                      <a:endParaRPr sz="1050">
                        <a:latin typeface="Arial"/>
                        <a:cs typeface="Arial"/>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18770">
                        <a:lnSpc>
                          <a:spcPct val="100000"/>
                        </a:lnSpc>
                        <a:spcBef>
                          <a:spcPts val="860"/>
                        </a:spcBef>
                      </a:pPr>
                      <a:r>
                        <a:rPr sz="1050" dirty="0">
                          <a:latin typeface="Arial"/>
                          <a:cs typeface="Arial"/>
                        </a:rPr>
                        <a:t>2.34</a:t>
                      </a:r>
                      <a:endParaRPr sz="1050">
                        <a:latin typeface="Arial"/>
                        <a:cs typeface="Arial"/>
                      </a:endParaRPr>
                    </a:p>
                  </a:txBody>
                  <a:tcPr marL="0" marR="0" marT="0" marB="0"/>
                </a:tc>
                <a:extLst>
                  <a:ext uri="{0D108BD9-81ED-4DB2-BD59-A6C34878D82A}">
                    <a16:rowId xmlns:a16="http://schemas.microsoft.com/office/drawing/2014/main" val="10003"/>
                  </a:ext>
                </a:extLst>
              </a:tr>
              <a:tr h="968781">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91440">
                        <a:lnSpc>
                          <a:spcPct val="100000"/>
                        </a:lnSpc>
                        <a:spcBef>
                          <a:spcPts val="860"/>
                        </a:spcBef>
                      </a:pPr>
                      <a:r>
                        <a:rPr sz="1050" dirty="0">
                          <a:latin typeface="Arial"/>
                          <a:cs typeface="Arial"/>
                        </a:rPr>
                        <a:t>Control</a:t>
                      </a:r>
                      <a:r>
                        <a:rPr sz="1050" spc="-100" dirty="0">
                          <a:latin typeface="Arial"/>
                          <a:cs typeface="Arial"/>
                        </a:rPr>
                        <a:t> </a:t>
                      </a:r>
                      <a:r>
                        <a:rPr sz="1050" dirty="0">
                          <a:latin typeface="Arial"/>
                          <a:cs typeface="Arial"/>
                        </a:rPr>
                        <a:t>Group</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200">
                        <a:latin typeface="Times New Roman"/>
                        <a:cs typeface="Times New Roman"/>
                      </a:endParaRPr>
                    </a:p>
                    <a:p>
                      <a:pPr marL="116839">
                        <a:lnSpc>
                          <a:spcPct val="100000"/>
                        </a:lnSpc>
                        <a:spcBef>
                          <a:spcPts val="5"/>
                        </a:spcBef>
                      </a:pPr>
                      <a:r>
                        <a:rPr sz="1050" dirty="0">
                          <a:latin typeface="Arial"/>
                          <a:cs typeface="Arial"/>
                        </a:rPr>
                        <a:t>Males:</a:t>
                      </a:r>
                      <a:r>
                        <a:rPr sz="1050" spc="-105" dirty="0">
                          <a:latin typeface="Arial"/>
                          <a:cs typeface="Arial"/>
                        </a:rPr>
                        <a:t> </a:t>
                      </a:r>
                      <a:r>
                        <a:rPr sz="1050" dirty="0">
                          <a:latin typeface="Arial"/>
                          <a:cs typeface="Arial"/>
                        </a:rPr>
                        <a:t>52</a:t>
                      </a:r>
                      <a:endParaRPr sz="1050">
                        <a:latin typeface="Arial"/>
                        <a:cs typeface="Arial"/>
                      </a:endParaRPr>
                    </a:p>
                    <a:p>
                      <a:pPr marL="116839">
                        <a:lnSpc>
                          <a:spcPct val="100000"/>
                        </a:lnSpc>
                      </a:pPr>
                      <a:r>
                        <a:rPr sz="1050" dirty="0">
                          <a:latin typeface="Arial"/>
                          <a:cs typeface="Arial"/>
                        </a:rPr>
                        <a:t>Females:</a:t>
                      </a:r>
                      <a:r>
                        <a:rPr sz="1050" spc="-105" dirty="0">
                          <a:latin typeface="Arial"/>
                          <a:cs typeface="Arial"/>
                        </a:rPr>
                        <a:t> </a:t>
                      </a:r>
                      <a:r>
                        <a:rPr sz="1050" dirty="0">
                          <a:latin typeface="Arial"/>
                          <a:cs typeface="Arial"/>
                        </a:rPr>
                        <a:t>35</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05740">
                        <a:lnSpc>
                          <a:spcPct val="100000"/>
                        </a:lnSpc>
                        <a:spcBef>
                          <a:spcPts val="860"/>
                        </a:spcBef>
                      </a:pPr>
                      <a:r>
                        <a:rPr sz="1050" dirty="0">
                          <a:latin typeface="Arial"/>
                          <a:cs typeface="Arial"/>
                        </a:rPr>
                        <a:t>8.89</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1750" algn="ctr">
                        <a:lnSpc>
                          <a:spcPct val="100000"/>
                        </a:lnSpc>
                        <a:spcBef>
                          <a:spcPts val="860"/>
                        </a:spcBef>
                      </a:pPr>
                      <a:r>
                        <a:rPr sz="1050" dirty="0">
                          <a:latin typeface="Arial"/>
                          <a:cs typeface="Arial"/>
                        </a:rPr>
                        <a:t>$567.39</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33655" algn="ctr">
                        <a:lnSpc>
                          <a:spcPct val="100000"/>
                        </a:lnSpc>
                        <a:spcBef>
                          <a:spcPts val="860"/>
                        </a:spcBef>
                      </a:pPr>
                      <a:r>
                        <a:rPr sz="1050" dirty="0">
                          <a:latin typeface="Arial"/>
                          <a:cs typeface="Arial"/>
                        </a:rPr>
                        <a:t>$456.13</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231775" algn="r">
                        <a:lnSpc>
                          <a:spcPct val="100000"/>
                        </a:lnSpc>
                        <a:spcBef>
                          <a:spcPts val="860"/>
                        </a:spcBef>
                      </a:pPr>
                      <a:r>
                        <a:rPr sz="1050" dirty="0">
                          <a:latin typeface="Arial"/>
                          <a:cs typeface="Arial"/>
                        </a:rPr>
                        <a:t>$7</a:t>
                      </a:r>
                      <a:r>
                        <a:rPr sz="1050" spc="-5" dirty="0">
                          <a:latin typeface="Arial"/>
                          <a:cs typeface="Arial"/>
                        </a:rPr>
                        <a:t>.</a:t>
                      </a:r>
                      <a:r>
                        <a:rPr sz="1050" dirty="0">
                          <a:latin typeface="Arial"/>
                          <a:cs typeface="Arial"/>
                        </a:rPr>
                        <a:t>26</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269240" algn="r">
                        <a:lnSpc>
                          <a:spcPct val="100000"/>
                        </a:lnSpc>
                        <a:spcBef>
                          <a:spcPts val="860"/>
                        </a:spcBef>
                      </a:pPr>
                      <a:r>
                        <a:rPr sz="1050" dirty="0">
                          <a:latin typeface="Arial"/>
                          <a:cs typeface="Arial"/>
                        </a:rPr>
                        <a:t>116.2</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5715" algn="ctr">
                        <a:lnSpc>
                          <a:spcPct val="100000"/>
                        </a:lnSpc>
                        <a:spcBef>
                          <a:spcPts val="860"/>
                        </a:spcBef>
                      </a:pPr>
                      <a:r>
                        <a:rPr sz="1050" dirty="0">
                          <a:latin typeface="Arial"/>
                          <a:cs typeface="Arial"/>
                        </a:rPr>
                        <a:t>8.6</a:t>
                      </a:r>
                      <a:endParaRPr sz="1050">
                        <a:latin typeface="Arial"/>
                        <a:cs typeface="Arial"/>
                      </a:endParaRPr>
                    </a:p>
                  </a:txBody>
                  <a:tcPr marL="0" marR="0" marT="0" marB="0">
                    <a:solidFill>
                      <a:srgbClr val="E9EBE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318770">
                        <a:lnSpc>
                          <a:spcPct val="100000"/>
                        </a:lnSpc>
                        <a:spcBef>
                          <a:spcPts val="860"/>
                        </a:spcBef>
                      </a:pPr>
                      <a:r>
                        <a:rPr sz="1050" dirty="0">
                          <a:latin typeface="Arial"/>
                          <a:cs typeface="Arial"/>
                        </a:rPr>
                        <a:t>1.84</a:t>
                      </a:r>
                      <a:endParaRPr sz="1050">
                        <a:latin typeface="Arial"/>
                        <a:cs typeface="Arial"/>
                      </a:endParaRPr>
                    </a:p>
                  </a:txBody>
                  <a:tcPr marL="0" marR="0" marT="0" marB="0">
                    <a:solidFill>
                      <a:srgbClr val="E9EB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412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3200">
              <a:lnSpc>
                <a:spcPct val="100000"/>
              </a:lnSpc>
            </a:pPr>
            <a:r>
              <a:rPr spc="45" dirty="0"/>
              <a:t>TREATMENT </a:t>
            </a:r>
            <a:r>
              <a:rPr spc="70" dirty="0"/>
              <a:t>GROUP</a:t>
            </a:r>
            <a:r>
              <a:rPr spc="-180" dirty="0"/>
              <a:t> </a:t>
            </a:r>
            <a:r>
              <a:rPr spc="-25" dirty="0"/>
              <a:t>IMPACTS:</a:t>
            </a:r>
          </a:p>
          <a:p>
            <a:pPr marL="203200">
              <a:lnSpc>
                <a:spcPts val="2380"/>
              </a:lnSpc>
            </a:pPr>
            <a:r>
              <a:rPr spc="100" dirty="0"/>
              <a:t>ASTHMA</a:t>
            </a:r>
            <a:r>
              <a:rPr spc="-65" dirty="0"/>
              <a:t> </a:t>
            </a:r>
            <a:r>
              <a:rPr spc="110" dirty="0"/>
              <a:t>MANAGEMENT</a:t>
            </a:r>
            <a:r>
              <a:rPr spc="-270" dirty="0"/>
              <a:t> </a:t>
            </a:r>
            <a:r>
              <a:rPr spc="235" dirty="0"/>
              <a:t>AND</a:t>
            </a:r>
            <a:r>
              <a:rPr spc="-75" dirty="0"/>
              <a:t> </a:t>
            </a:r>
            <a:r>
              <a:rPr spc="145" dirty="0"/>
              <a:t>CONTROL</a:t>
            </a:r>
          </a:p>
        </p:txBody>
      </p:sp>
      <p:sp>
        <p:nvSpPr>
          <p:cNvPr id="3" name="object 3"/>
          <p:cNvSpPr/>
          <p:nvPr/>
        </p:nvSpPr>
        <p:spPr>
          <a:xfrm>
            <a:off x="196595" y="1498091"/>
            <a:ext cx="5733288" cy="5006340"/>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970788" y="5918453"/>
            <a:ext cx="817244" cy="51435"/>
          </a:xfrm>
          <a:custGeom>
            <a:avLst/>
            <a:gdLst/>
            <a:ahLst/>
            <a:cxnLst/>
            <a:rect l="l" t="t" r="r" b="b"/>
            <a:pathLst>
              <a:path w="817244" h="51435">
                <a:moveTo>
                  <a:pt x="0" y="51054"/>
                </a:moveTo>
                <a:lnTo>
                  <a:pt x="816863" y="51054"/>
                </a:lnTo>
                <a:lnTo>
                  <a:pt x="816863" y="0"/>
                </a:lnTo>
                <a:lnTo>
                  <a:pt x="0" y="0"/>
                </a:lnTo>
                <a:lnTo>
                  <a:pt x="0" y="5105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933955" y="5918453"/>
            <a:ext cx="544195" cy="51435"/>
          </a:xfrm>
          <a:custGeom>
            <a:avLst/>
            <a:gdLst/>
            <a:ahLst/>
            <a:cxnLst/>
            <a:rect l="l" t="t" r="r" b="b"/>
            <a:pathLst>
              <a:path w="544194" h="51435">
                <a:moveTo>
                  <a:pt x="0" y="51054"/>
                </a:moveTo>
                <a:lnTo>
                  <a:pt x="544068" y="51054"/>
                </a:lnTo>
                <a:lnTo>
                  <a:pt x="544068" y="0"/>
                </a:lnTo>
                <a:lnTo>
                  <a:pt x="0" y="0"/>
                </a:lnTo>
                <a:lnTo>
                  <a:pt x="0" y="5105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860297" y="2394966"/>
            <a:ext cx="1763395" cy="3523615"/>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202565" marR="0" lvl="0" indent="0" defTabSz="914400" eaLnBrk="1" fontAlgn="auto" latinLnBrk="0" hangingPunct="1">
              <a:lnSpc>
                <a:spcPct val="100000"/>
              </a:lnSpc>
              <a:spcBef>
                <a:spcPts val="0"/>
              </a:spcBef>
              <a:spcAft>
                <a:spcPts val="0"/>
              </a:spcAft>
              <a:buClrTx/>
              <a:buSzTx/>
              <a:buFontTx/>
              <a:buNone/>
              <a:tabLst>
                <a:tab pos="1164590" algn="l"/>
              </a:tabLst>
              <a:defRPr/>
            </a:pPr>
            <a:r>
              <a:rPr kumimoji="0" sz="1200" b="1" i="1" u="none" strike="noStrike" kern="0" cap="none" spc="0" normalizeH="0" baseline="0" noProof="0" dirty="0">
                <a:ln>
                  <a:noFill/>
                </a:ln>
                <a:solidFill>
                  <a:sysClr val="windowText" lastClr="000000"/>
                </a:solidFill>
                <a:effectLst/>
                <a:uLnTx/>
                <a:uFillTx/>
                <a:latin typeface="Arial"/>
                <a:cs typeface="Arial"/>
              </a:rPr>
              <a:t>Baseline	</a:t>
            </a:r>
            <a:r>
              <a:rPr kumimoji="0" sz="1200" b="1" i="1" u="none" strike="noStrike" kern="0" cap="none" spc="-5" normalizeH="0" baseline="0" noProof="0" dirty="0">
                <a:ln>
                  <a:noFill/>
                </a:ln>
                <a:solidFill>
                  <a:sysClr val="windowText" lastClr="000000"/>
                </a:solidFill>
                <a:effectLst/>
                <a:uLnTx/>
                <a:uFillTx/>
                <a:latin typeface="Arial"/>
                <a:cs typeface="Arial"/>
              </a:rPr>
              <a:t>3</a:t>
            </a:r>
            <a:r>
              <a:rPr kumimoji="0" sz="1200" b="1" i="1" u="none" strike="noStrike" kern="0" cap="none" spc="-110"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mo</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2785872" y="5497067"/>
            <a:ext cx="544195" cy="462280"/>
          </a:xfrm>
          <a:custGeom>
            <a:avLst/>
            <a:gdLst/>
            <a:ahLst/>
            <a:cxnLst/>
            <a:rect l="l" t="t" r="r" b="b"/>
            <a:pathLst>
              <a:path w="544195" h="462279">
                <a:moveTo>
                  <a:pt x="0" y="461771"/>
                </a:moveTo>
                <a:lnTo>
                  <a:pt x="544068" y="461771"/>
                </a:lnTo>
                <a:lnTo>
                  <a:pt x="544068" y="0"/>
                </a:lnTo>
                <a:lnTo>
                  <a:pt x="0" y="0"/>
                </a:lnTo>
                <a:lnTo>
                  <a:pt x="0" y="46177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865501" y="5540044"/>
            <a:ext cx="380365"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1" u="none" strike="noStrike" kern="0" cap="none" spc="-5" normalizeH="0" baseline="0" noProof="0" dirty="0">
                <a:ln>
                  <a:noFill/>
                </a:ln>
                <a:solidFill>
                  <a:sysClr val="windowText" lastClr="000000"/>
                </a:solidFill>
                <a:effectLst/>
                <a:uLnTx/>
                <a:uFillTx/>
                <a:latin typeface="Arial"/>
                <a:cs typeface="Arial"/>
              </a:rPr>
              <a:t>6</a:t>
            </a:r>
            <a:r>
              <a:rPr kumimoji="0" sz="1200" b="1" i="1" u="none" strike="noStrike" kern="0" cap="none" spc="-110"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mo</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p:nvPr/>
        </p:nvSpPr>
        <p:spPr>
          <a:xfrm>
            <a:off x="3637788" y="5492496"/>
            <a:ext cx="544195" cy="462280"/>
          </a:xfrm>
          <a:custGeom>
            <a:avLst/>
            <a:gdLst/>
            <a:ahLst/>
            <a:cxnLst/>
            <a:rect l="l" t="t" r="r" b="b"/>
            <a:pathLst>
              <a:path w="544195" h="462279">
                <a:moveTo>
                  <a:pt x="0" y="461771"/>
                </a:moveTo>
                <a:lnTo>
                  <a:pt x="544067" y="461771"/>
                </a:lnTo>
                <a:lnTo>
                  <a:pt x="544067" y="0"/>
                </a:lnTo>
                <a:lnTo>
                  <a:pt x="0" y="0"/>
                </a:lnTo>
                <a:lnTo>
                  <a:pt x="0" y="46177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3717163" y="5534863"/>
            <a:ext cx="381000"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1" u="none" strike="noStrike" kern="0" cap="none" spc="-5" normalizeH="0" baseline="0" noProof="0" dirty="0">
                <a:ln>
                  <a:noFill/>
                </a:ln>
                <a:solidFill>
                  <a:sysClr val="windowText" lastClr="000000"/>
                </a:solidFill>
                <a:effectLst/>
                <a:uLnTx/>
                <a:uFillTx/>
                <a:latin typeface="Arial"/>
                <a:cs typeface="Arial"/>
              </a:rPr>
              <a:t>9</a:t>
            </a:r>
            <a:r>
              <a:rPr kumimoji="0" sz="1200" b="1" i="1" u="none" strike="noStrike" kern="0" cap="none" spc="-105"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mo</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p:nvPr/>
        </p:nvSpPr>
        <p:spPr>
          <a:xfrm>
            <a:off x="4489703" y="5507735"/>
            <a:ext cx="628015" cy="462280"/>
          </a:xfrm>
          <a:custGeom>
            <a:avLst/>
            <a:gdLst/>
            <a:ahLst/>
            <a:cxnLst/>
            <a:rect l="l" t="t" r="r" b="b"/>
            <a:pathLst>
              <a:path w="628014" h="462279">
                <a:moveTo>
                  <a:pt x="0" y="461772"/>
                </a:moveTo>
                <a:lnTo>
                  <a:pt x="627888" y="461772"/>
                </a:lnTo>
                <a:lnTo>
                  <a:pt x="627888" y="0"/>
                </a:lnTo>
                <a:lnTo>
                  <a:pt x="0" y="0"/>
                </a:lnTo>
                <a:lnTo>
                  <a:pt x="0" y="46177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4568697" y="5549798"/>
            <a:ext cx="466090"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1" u="none" strike="noStrike" kern="0" cap="none" spc="-5" normalizeH="0" baseline="0" noProof="0" dirty="0">
                <a:ln>
                  <a:noFill/>
                </a:ln>
                <a:solidFill>
                  <a:sysClr val="windowText" lastClr="000000"/>
                </a:solidFill>
                <a:effectLst/>
                <a:uLnTx/>
                <a:uFillTx/>
                <a:latin typeface="Arial"/>
                <a:cs typeface="Arial"/>
              </a:rPr>
              <a:t>12</a:t>
            </a:r>
            <a:r>
              <a:rPr kumimoji="0" sz="1200" b="1" i="1" u="none" strike="noStrike" kern="0" cap="none" spc="-105"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mo</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673344" y="1713229"/>
            <a:ext cx="915669"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Ba</a:t>
            </a:r>
            <a:r>
              <a:rPr kumimoji="0" sz="1200" b="1" i="0" u="none" strike="noStrike" kern="0" cap="none" spc="0" normalizeH="0" baseline="0" noProof="0" dirty="0">
                <a:ln>
                  <a:noFill/>
                </a:ln>
                <a:solidFill>
                  <a:sysClr val="windowText" lastClr="000000"/>
                </a:solidFill>
                <a:effectLst/>
                <a:uLnTx/>
                <a:uFillTx/>
                <a:latin typeface="Arial"/>
                <a:cs typeface="Arial"/>
              </a:rPr>
              <a:t>c</a:t>
            </a:r>
            <a:r>
              <a:rPr kumimoji="0" sz="1200" b="1" i="0" u="none" strike="noStrike" kern="0" cap="none" spc="-5" normalizeH="0" baseline="0" noProof="0" dirty="0">
                <a:ln>
                  <a:noFill/>
                </a:ln>
                <a:solidFill>
                  <a:sysClr val="windowText" lastClr="000000"/>
                </a:solidFill>
                <a:effectLst/>
                <a:uLnTx/>
                <a:uFillTx/>
                <a:latin typeface="Arial"/>
                <a:cs typeface="Arial"/>
              </a:rPr>
              <a:t>k</a:t>
            </a:r>
            <a:r>
              <a:rPr kumimoji="0" sz="1200" b="1" i="0" u="none" strike="noStrike" kern="0" cap="none" spc="0" normalizeH="0" baseline="0" noProof="0" dirty="0">
                <a:ln>
                  <a:noFill/>
                </a:ln>
                <a:solidFill>
                  <a:sysClr val="windowText" lastClr="000000"/>
                </a:solidFill>
                <a:effectLst/>
                <a:uLnTx/>
                <a:uFillTx/>
                <a:latin typeface="Arial"/>
                <a:cs typeface="Arial"/>
              </a:rPr>
              <a:t>grou</a:t>
            </a:r>
            <a:r>
              <a:rPr kumimoji="0" sz="1200" b="1" i="0" u="none" strike="noStrike" kern="0" cap="none" spc="-5" normalizeH="0" baseline="0" noProof="0" dirty="0">
                <a:ln>
                  <a:noFill/>
                </a:ln>
                <a:solidFill>
                  <a:sysClr val="windowText" lastClr="000000"/>
                </a:solidFill>
                <a:effectLst/>
                <a:uLnTx/>
                <a:uFillTx/>
                <a:latin typeface="Arial"/>
                <a:cs typeface="Arial"/>
              </a:rPr>
              <a:t>n</a:t>
            </a:r>
            <a:r>
              <a:rPr kumimoji="0" sz="1200" b="1" i="0" u="none" strike="noStrike" kern="0" cap="none" spc="0" normalizeH="0" baseline="0" noProof="0" dirty="0">
                <a:ln>
                  <a:noFill/>
                </a:ln>
                <a:solidFill>
                  <a:sysClr val="windowText" lastClr="000000"/>
                </a:solidFill>
                <a:effectLst/>
                <a:uLnTx/>
                <a:uFillTx/>
                <a:latin typeface="Arial"/>
                <a:cs typeface="Arial"/>
              </a:rPr>
              <a:t>d</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793740" y="1972309"/>
            <a:ext cx="3037205" cy="1703705"/>
          </a:xfrm>
          <a:prstGeom prst="rect">
            <a:avLst/>
          </a:prstGeom>
        </p:spPr>
        <p:txBody>
          <a:bodyPr vert="horz" wrap="square" lIns="0" tIns="0" rIns="0" bIns="0" rtlCol="0">
            <a:spAutoFit/>
          </a:bodyPr>
          <a:lstStyle/>
          <a:p>
            <a:pPr marL="178435" marR="450215" lvl="0" indent="-165735" defTabSz="914400" eaLnBrk="1" fontAlgn="auto" latinLnBrk="0" hangingPunct="1">
              <a:lnSpc>
                <a:spcPct val="100000"/>
              </a:lnSpc>
              <a:spcBef>
                <a:spcPts val="0"/>
              </a:spcBef>
              <a:spcAft>
                <a:spcPts val="0"/>
              </a:spcAft>
              <a:buClr>
                <a:srgbClr val="EF7E12"/>
              </a:buClr>
              <a:buSzTx/>
              <a:buFont typeface="Wingdings"/>
              <a:buChar char=""/>
              <a:tabLst>
                <a:tab pos="179070"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5 question </a:t>
            </a:r>
            <a:r>
              <a:rPr kumimoji="0" sz="1200" b="0" i="0" u="none" strike="noStrike" kern="0" cap="none" spc="0" normalizeH="0" baseline="0" noProof="0" dirty="0">
                <a:ln>
                  <a:noFill/>
                </a:ln>
                <a:solidFill>
                  <a:sysClr val="windowText" lastClr="000000"/>
                </a:solidFill>
                <a:effectLst/>
                <a:uLnTx/>
                <a:uFillTx/>
                <a:latin typeface="Arial"/>
                <a:cs typeface="Arial"/>
              </a:rPr>
              <a:t>self-administered test to  </a:t>
            </a:r>
            <a:r>
              <a:rPr kumimoji="0" sz="1200" b="0" i="0" u="none" strike="noStrike" kern="0" cap="none" spc="-5" normalizeH="0" baseline="0" noProof="0" dirty="0">
                <a:ln>
                  <a:noFill/>
                </a:ln>
                <a:solidFill>
                  <a:sysClr val="windowText" lastClr="000000"/>
                </a:solidFill>
                <a:effectLst/>
                <a:uLnTx/>
                <a:uFillTx/>
                <a:latin typeface="Arial"/>
                <a:cs typeface="Arial"/>
              </a:rPr>
              <a:t>determine </a:t>
            </a:r>
            <a:r>
              <a:rPr kumimoji="0" sz="1200" b="0" i="0" u="none" strike="noStrike" kern="0" cap="none" spc="0" normalizeH="0" baseline="0" noProof="0" dirty="0">
                <a:ln>
                  <a:noFill/>
                </a:ln>
                <a:solidFill>
                  <a:sysClr val="windowText" lastClr="000000"/>
                </a:solidFill>
                <a:effectLst/>
                <a:uLnTx/>
                <a:uFillTx/>
                <a:latin typeface="Arial"/>
                <a:cs typeface="Arial"/>
              </a:rPr>
              <a:t>if asthma </a:t>
            </a:r>
            <a:r>
              <a:rPr kumimoji="0" sz="1200" b="0" i="0" u="none" strike="noStrike" kern="0" cap="none" spc="-5" normalizeH="0" baseline="0" noProof="0" dirty="0">
                <a:ln>
                  <a:noFill/>
                </a:ln>
                <a:solidFill>
                  <a:sysClr val="windowText" lastClr="000000"/>
                </a:solidFill>
                <a:effectLst/>
                <a:uLnTx/>
                <a:uFillTx/>
                <a:latin typeface="Arial"/>
                <a:cs typeface="Arial"/>
              </a:rPr>
              <a:t>is</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controlled</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78435" marR="473709" lvl="0" indent="-165735" defTabSz="914400" eaLnBrk="1" fontAlgn="auto" latinLnBrk="0" hangingPunct="1">
              <a:lnSpc>
                <a:spcPct val="100000"/>
              </a:lnSpc>
              <a:spcBef>
                <a:spcPts val="600"/>
              </a:spcBef>
              <a:spcAft>
                <a:spcPts val="0"/>
              </a:spcAft>
              <a:buClr>
                <a:srgbClr val="EF7E12"/>
              </a:buClr>
              <a:buSzTx/>
              <a:buFont typeface="Wingdings"/>
              <a:buChar char=""/>
              <a:tabLst>
                <a:tab pos="179070" algn="l"/>
              </a:tabLst>
              <a:defRPr/>
            </a:pPr>
            <a:r>
              <a:rPr kumimoji="0" sz="1200" b="0" i="0" u="none" strike="noStrike" kern="0" cap="none" spc="-35" normalizeH="0" baseline="0" noProof="0" dirty="0">
                <a:ln>
                  <a:noFill/>
                </a:ln>
                <a:solidFill>
                  <a:sysClr val="windowText" lastClr="000000"/>
                </a:solidFill>
                <a:effectLst/>
                <a:uLnTx/>
                <a:uFillTx/>
                <a:latin typeface="Arial"/>
                <a:cs typeface="Arial"/>
              </a:rPr>
              <a:t>Test </a:t>
            </a:r>
            <a:r>
              <a:rPr kumimoji="0" sz="1200" b="0" i="0" u="none" strike="noStrike" kern="0" cap="none" spc="-5" normalizeH="0" baseline="0" noProof="0" dirty="0">
                <a:ln>
                  <a:noFill/>
                </a:ln>
                <a:solidFill>
                  <a:sysClr val="windowText" lastClr="000000"/>
                </a:solidFill>
                <a:effectLst/>
                <a:uLnTx/>
                <a:uFillTx/>
                <a:latin typeface="Arial"/>
                <a:cs typeface="Arial"/>
              </a:rPr>
              <a:t>measures </a:t>
            </a:r>
            <a:r>
              <a:rPr kumimoji="0" sz="1200" b="0" i="0" u="none" strike="noStrike" kern="0" cap="none" spc="0" normalizeH="0" baseline="0" noProof="0" dirty="0">
                <a:ln>
                  <a:noFill/>
                </a:ln>
                <a:solidFill>
                  <a:sysClr val="windowText" lastClr="000000"/>
                </a:solidFill>
                <a:effectLst/>
                <a:uLnTx/>
                <a:uFillTx/>
                <a:latin typeface="Arial"/>
                <a:cs typeface="Arial"/>
              </a:rPr>
              <a:t>symptoms </a:t>
            </a:r>
            <a:r>
              <a:rPr kumimoji="0" sz="1200" b="0" i="0" u="none" strike="noStrike" kern="0" cap="none" spc="-5" normalizeH="0" baseline="0" noProof="0" dirty="0">
                <a:ln>
                  <a:noFill/>
                </a:ln>
                <a:solidFill>
                  <a:sysClr val="windowText" lastClr="000000"/>
                </a:solidFill>
                <a:effectLst/>
                <a:uLnTx/>
                <a:uFillTx/>
                <a:latin typeface="Arial"/>
                <a:cs typeface="Arial"/>
              </a:rPr>
              <a:t>and daily  functioning</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78435" marR="5080" lvl="0" indent="-165735" defTabSz="914400" eaLnBrk="1" fontAlgn="auto" latinLnBrk="0" hangingPunct="1">
              <a:lnSpc>
                <a:spcPct val="100000"/>
              </a:lnSpc>
              <a:spcBef>
                <a:spcPts val="600"/>
              </a:spcBef>
              <a:spcAft>
                <a:spcPts val="0"/>
              </a:spcAft>
              <a:buClr>
                <a:srgbClr val="EF7E12"/>
              </a:buClr>
              <a:buSzTx/>
              <a:buFont typeface="Wingdings"/>
              <a:buChar char=""/>
              <a:tabLst>
                <a:tab pos="179070"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Score </a:t>
            </a:r>
            <a:r>
              <a:rPr kumimoji="0" sz="1200" b="0" i="0" u="none" strike="noStrike" kern="0" cap="none" spc="-5" normalizeH="0" baseline="0" noProof="0" dirty="0">
                <a:ln>
                  <a:noFill/>
                </a:ln>
                <a:solidFill>
                  <a:sysClr val="windowText" lastClr="000000"/>
                </a:solidFill>
                <a:effectLst/>
                <a:uLnTx/>
                <a:uFillTx/>
                <a:latin typeface="Arial"/>
                <a:cs typeface="Arial"/>
              </a:rPr>
              <a:t>below 19 indicates poorly controlled  </a:t>
            </a:r>
            <a:r>
              <a:rPr kumimoji="0" sz="1200" b="0" i="0" u="none" strike="noStrike" kern="0" cap="none" spc="0" normalizeH="0" baseline="0" noProof="0" dirty="0">
                <a:ln>
                  <a:noFill/>
                </a:ln>
                <a:solidFill>
                  <a:sysClr val="windowText" lastClr="000000"/>
                </a:solidFill>
                <a:effectLst/>
                <a:uLnTx/>
                <a:uFillTx/>
                <a:latin typeface="Arial"/>
                <a:cs typeface="Arial"/>
              </a:rPr>
              <a:t>asthma</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78435" marR="249554" lvl="0" indent="-165735" defTabSz="914400" eaLnBrk="1" fontAlgn="auto" latinLnBrk="0" hangingPunct="1">
              <a:lnSpc>
                <a:spcPct val="100000"/>
              </a:lnSpc>
              <a:spcBef>
                <a:spcPts val="600"/>
              </a:spcBef>
              <a:spcAft>
                <a:spcPts val="0"/>
              </a:spcAft>
              <a:buClr>
                <a:srgbClr val="EF7E12"/>
              </a:buClr>
              <a:buSzTx/>
              <a:buFont typeface="Wingdings"/>
              <a:buChar char=""/>
              <a:tabLst>
                <a:tab pos="179070"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Recognized </a:t>
            </a:r>
            <a:r>
              <a:rPr kumimoji="0" sz="1200" b="0" i="0" u="none" strike="noStrike" kern="0" cap="none" spc="0" normalizeH="0" baseline="0" noProof="0" dirty="0">
                <a:ln>
                  <a:noFill/>
                </a:ln>
                <a:solidFill>
                  <a:sysClr val="windowText" lastClr="000000"/>
                </a:solidFill>
                <a:effectLst/>
                <a:uLnTx/>
                <a:uFillTx/>
                <a:latin typeface="Arial"/>
                <a:cs typeface="Arial"/>
              </a:rPr>
              <a:t>by the National Institute</a:t>
            </a:r>
            <a:r>
              <a:rPr kumimoji="0" sz="1200" b="0" i="0" u="none" strike="noStrike" kern="0" cap="none" spc="-16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of  Health</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673344" y="3740784"/>
            <a:ext cx="1490980"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AIM4Fresno</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Results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5781547" y="3999865"/>
            <a:ext cx="2970530" cy="1993264"/>
          </a:xfrm>
          <a:prstGeom prst="rect">
            <a:avLst/>
          </a:prstGeom>
        </p:spPr>
        <p:txBody>
          <a:bodyPr vert="horz" wrap="square" lIns="0" tIns="0" rIns="0" bIns="0" rtlCol="0">
            <a:spAutoFit/>
          </a:bodyPr>
          <a:lstStyle/>
          <a:p>
            <a:pPr marL="186055" marR="5080" lvl="0" indent="-173355" defTabSz="914400" eaLnBrk="1" fontAlgn="auto" latinLnBrk="0" hangingPunct="1">
              <a:lnSpc>
                <a:spcPct val="100000"/>
              </a:lnSpc>
              <a:spcBef>
                <a:spcPts val="0"/>
              </a:spcBef>
              <a:spcAft>
                <a:spcPts val="0"/>
              </a:spcAft>
              <a:buClr>
                <a:srgbClr val="EF7E12"/>
              </a:buClr>
              <a:buSzTx/>
              <a:buFont typeface="Wingdings"/>
              <a:buChar char=""/>
              <a:tabLst>
                <a:tab pos="186690"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At </a:t>
            </a:r>
            <a:r>
              <a:rPr kumimoji="0" sz="1200" b="0" i="0" u="none" strike="noStrike" kern="0" cap="none" spc="-5" normalizeH="0" baseline="0" noProof="0" dirty="0">
                <a:ln>
                  <a:noFill/>
                </a:ln>
                <a:solidFill>
                  <a:sysClr val="windowText" lastClr="000000"/>
                </a:solidFill>
                <a:effectLst/>
                <a:uLnTx/>
                <a:uFillTx/>
                <a:latin typeface="Arial"/>
                <a:cs typeface="Arial"/>
              </a:rPr>
              <a:t>baseline, </a:t>
            </a:r>
            <a:r>
              <a:rPr kumimoji="0" sz="1200" b="0" i="0" u="none" strike="noStrike" kern="0" cap="none" spc="0" normalizeH="0" baseline="0" noProof="0" dirty="0">
                <a:ln>
                  <a:noFill/>
                </a:ln>
                <a:solidFill>
                  <a:sysClr val="windowText" lastClr="000000"/>
                </a:solidFill>
                <a:effectLst/>
                <a:uLnTx/>
                <a:uFillTx/>
                <a:latin typeface="Arial"/>
                <a:cs typeface="Arial"/>
              </a:rPr>
              <a:t>mean ACT scores for  </a:t>
            </a:r>
            <a:r>
              <a:rPr kumimoji="0" sz="1200" b="0" i="0" u="none" strike="noStrike" kern="0" cap="none" spc="-5" normalizeH="0" baseline="0" noProof="0" dirty="0">
                <a:ln>
                  <a:noFill/>
                </a:ln>
                <a:solidFill>
                  <a:sysClr val="windowText" lastClr="000000"/>
                </a:solidFill>
                <a:effectLst/>
                <a:uLnTx/>
                <a:uFillTx/>
                <a:latin typeface="Arial"/>
                <a:cs typeface="Arial"/>
              </a:rPr>
              <a:t>participants </a:t>
            </a:r>
            <a:r>
              <a:rPr kumimoji="0" sz="1200" b="0" i="0" u="none" strike="noStrike" kern="0" cap="none" spc="-10" normalizeH="0" baseline="0" noProof="0" dirty="0">
                <a:ln>
                  <a:noFill/>
                </a:ln>
                <a:solidFill>
                  <a:sysClr val="windowText" lastClr="000000"/>
                </a:solidFill>
                <a:effectLst/>
                <a:uLnTx/>
                <a:uFillTx/>
                <a:latin typeface="Arial"/>
                <a:cs typeface="Arial"/>
              </a:rPr>
              <a:t>was </a:t>
            </a:r>
            <a:r>
              <a:rPr kumimoji="0" sz="1200" b="0" i="0" u="none" strike="noStrike" kern="0" cap="none" spc="-5" normalizeH="0" baseline="0" noProof="0" dirty="0">
                <a:ln>
                  <a:noFill/>
                </a:ln>
                <a:solidFill>
                  <a:sysClr val="windowText" lastClr="000000"/>
                </a:solidFill>
                <a:effectLst/>
                <a:uLnTx/>
                <a:uFillTx/>
                <a:latin typeface="Arial"/>
                <a:cs typeface="Arial"/>
              </a:rPr>
              <a:t>~19, which is </a:t>
            </a:r>
            <a:r>
              <a:rPr kumimoji="0" sz="1200" b="0" i="0" u="none" strike="noStrike" kern="0" cap="none" spc="0" normalizeH="0" baseline="0" noProof="0" dirty="0">
                <a:ln>
                  <a:noFill/>
                </a:ln>
                <a:solidFill>
                  <a:sysClr val="windowText" lastClr="000000"/>
                </a:solidFill>
                <a:effectLst/>
                <a:uLnTx/>
                <a:uFillTx/>
                <a:latin typeface="Arial"/>
                <a:cs typeface="Arial"/>
              </a:rPr>
              <a:t>the cut-off  </a:t>
            </a:r>
            <a:r>
              <a:rPr kumimoji="0" sz="1200" b="0" i="0" u="none" strike="noStrike" kern="0" cap="none" spc="-5" normalizeH="0" baseline="0" noProof="0" dirty="0">
                <a:ln>
                  <a:noFill/>
                </a:ln>
                <a:solidFill>
                  <a:sysClr val="windowText" lastClr="000000"/>
                </a:solidFill>
                <a:effectLst/>
                <a:uLnTx/>
                <a:uFillTx/>
                <a:latin typeface="Arial"/>
                <a:cs typeface="Arial"/>
              </a:rPr>
              <a:t>between poor and well-controlled</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asthma</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86055" marR="30480" lvl="0" indent="-173355" defTabSz="914400" eaLnBrk="1" fontAlgn="auto" latinLnBrk="0" hangingPunct="1">
              <a:lnSpc>
                <a:spcPct val="100000"/>
              </a:lnSpc>
              <a:spcBef>
                <a:spcPts val="600"/>
              </a:spcBef>
              <a:spcAft>
                <a:spcPts val="0"/>
              </a:spcAft>
              <a:buClr>
                <a:srgbClr val="EF7E12"/>
              </a:buClr>
              <a:buSzTx/>
              <a:buFont typeface="Wingdings"/>
              <a:buChar char=""/>
              <a:tabLst>
                <a:tab pos="186690" algn="l"/>
              </a:tabLst>
              <a:defRPr/>
            </a:pPr>
            <a:r>
              <a:rPr kumimoji="0" sz="1200" b="1" i="0" u="none" strike="noStrike" kern="0" cap="none" spc="-5" normalizeH="0" baseline="0" noProof="0" dirty="0">
                <a:ln>
                  <a:noFill/>
                </a:ln>
                <a:solidFill>
                  <a:sysClr val="windowText" lastClr="000000"/>
                </a:solidFill>
                <a:effectLst/>
                <a:uLnTx/>
                <a:uFillTx/>
                <a:latin typeface="Arial"/>
                <a:cs typeface="Arial"/>
              </a:rPr>
              <a:t>Mean improvement </a:t>
            </a:r>
            <a:r>
              <a:rPr kumimoji="0" sz="1200" b="1" i="0" u="none" strike="noStrike" kern="0" cap="none" spc="0" normalizeH="0" baseline="0" noProof="0" dirty="0">
                <a:ln>
                  <a:noFill/>
                </a:ln>
                <a:solidFill>
                  <a:sysClr val="windowText" lastClr="000000"/>
                </a:solidFill>
                <a:effectLst/>
                <a:uLnTx/>
                <a:uFillTx/>
                <a:latin typeface="Arial"/>
                <a:cs typeface="Arial"/>
              </a:rPr>
              <a:t>in </a:t>
            </a:r>
            <a:r>
              <a:rPr kumimoji="0" sz="1200" b="1" i="0" u="none" strike="noStrike" kern="0" cap="none" spc="-15" normalizeH="0" baseline="0" noProof="0" dirty="0">
                <a:ln>
                  <a:noFill/>
                </a:ln>
                <a:solidFill>
                  <a:sysClr val="windowText" lastClr="000000"/>
                </a:solidFill>
                <a:effectLst/>
                <a:uLnTx/>
                <a:uFillTx/>
                <a:latin typeface="Arial"/>
                <a:cs typeface="Arial"/>
              </a:rPr>
              <a:t>ACT </a:t>
            </a:r>
            <a:r>
              <a:rPr kumimoji="0" sz="1200" b="1" i="0" u="none" strike="noStrike" kern="0" cap="none" spc="-5" normalizeH="0" baseline="0" noProof="0" dirty="0">
                <a:ln>
                  <a:noFill/>
                </a:ln>
                <a:solidFill>
                  <a:sysClr val="windowText" lastClr="000000"/>
                </a:solidFill>
                <a:effectLst/>
                <a:uLnTx/>
                <a:uFillTx/>
                <a:latin typeface="Arial"/>
                <a:cs typeface="Arial"/>
              </a:rPr>
              <a:t>score </a:t>
            </a:r>
            <a:r>
              <a:rPr kumimoji="0" sz="1200" b="1" i="0" u="none" strike="noStrike" kern="0" cap="none" spc="0" normalizeH="0" baseline="0" noProof="0" dirty="0">
                <a:ln>
                  <a:noFill/>
                </a:ln>
                <a:solidFill>
                  <a:sysClr val="windowText" lastClr="000000"/>
                </a:solidFill>
                <a:effectLst/>
                <a:uLnTx/>
                <a:uFillTx/>
                <a:latin typeface="Arial"/>
                <a:cs typeface="Arial"/>
              </a:rPr>
              <a:t>from  baseline and </a:t>
            </a:r>
            <a:r>
              <a:rPr kumimoji="0" sz="1200" b="1" i="0" u="none" strike="noStrike" kern="0" cap="none" spc="-5" normalizeH="0" baseline="0" noProof="0" dirty="0">
                <a:ln>
                  <a:noFill/>
                </a:ln>
                <a:solidFill>
                  <a:sysClr val="windowText" lastClr="000000"/>
                </a:solidFill>
                <a:effectLst/>
                <a:uLnTx/>
                <a:uFillTx/>
                <a:latin typeface="Arial"/>
                <a:cs typeface="Arial"/>
              </a:rPr>
              <a:t>3 </a:t>
            </a:r>
            <a:r>
              <a:rPr kumimoji="0" sz="1200" b="1" i="0" u="none" strike="noStrike" kern="0" cap="none" spc="0" normalizeH="0" baseline="0" noProof="0" dirty="0">
                <a:ln>
                  <a:noFill/>
                </a:ln>
                <a:solidFill>
                  <a:sysClr val="windowText" lastClr="000000"/>
                </a:solidFill>
                <a:effectLst/>
                <a:uLnTx/>
                <a:uFillTx/>
                <a:latin typeface="Arial"/>
                <a:cs typeface="Arial"/>
              </a:rPr>
              <a:t>month follow-up is  statistically significant </a:t>
            </a:r>
            <a:r>
              <a:rPr kumimoji="0" sz="1200" b="0" i="1" u="none" strike="noStrike" kern="0" cap="none" spc="-5" normalizeH="0" baseline="0" noProof="0" dirty="0">
                <a:ln>
                  <a:noFill/>
                </a:ln>
                <a:solidFill>
                  <a:sysClr val="windowText" lastClr="000000"/>
                </a:solidFill>
                <a:effectLst/>
                <a:uLnTx/>
                <a:uFillTx/>
                <a:latin typeface="Arial"/>
                <a:cs typeface="Arial"/>
              </a:rPr>
              <a:t>(shaded box in  </a:t>
            </a:r>
            <a:r>
              <a:rPr kumimoji="0" sz="1200" b="0" i="1" u="none" strike="noStrike" kern="0" cap="none" spc="0" normalizeH="0" baseline="0" noProof="0" dirty="0">
                <a:ln>
                  <a:noFill/>
                </a:ln>
                <a:solidFill>
                  <a:sysClr val="windowText" lastClr="000000"/>
                </a:solidFill>
                <a:effectLst/>
                <a:uLnTx/>
                <a:uFillTx/>
                <a:latin typeface="Arial"/>
                <a:cs typeface="Arial"/>
              </a:rPr>
              <a:t>chart)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86055" marR="34925" lvl="0" indent="-173355" defTabSz="914400" eaLnBrk="1" fontAlgn="auto" latinLnBrk="0" hangingPunct="1">
              <a:lnSpc>
                <a:spcPct val="100000"/>
              </a:lnSpc>
              <a:spcBef>
                <a:spcPts val="600"/>
              </a:spcBef>
              <a:spcAft>
                <a:spcPts val="0"/>
              </a:spcAft>
              <a:buClr>
                <a:srgbClr val="EF7E12"/>
              </a:buClr>
              <a:buSzTx/>
              <a:buFont typeface="Wingdings"/>
              <a:buChar char=""/>
              <a:tabLst>
                <a:tab pos="186690"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Upward </a:t>
            </a:r>
            <a:r>
              <a:rPr kumimoji="0" sz="1200" b="0" i="0" u="none" strike="noStrike" kern="0" cap="none" spc="0" normalizeH="0" baseline="0" noProof="0" dirty="0">
                <a:ln>
                  <a:noFill/>
                </a:ln>
                <a:solidFill>
                  <a:sysClr val="windowText" lastClr="000000"/>
                </a:solidFill>
                <a:effectLst/>
                <a:uLnTx/>
                <a:uFillTx/>
                <a:latin typeface="Arial"/>
                <a:cs typeface="Arial"/>
              </a:rPr>
              <a:t>trend </a:t>
            </a:r>
            <a:r>
              <a:rPr kumimoji="0" sz="1200" b="0" i="0" u="none" strike="noStrike" kern="0" cap="none" spc="-5" normalizeH="0" baseline="0" noProof="0" dirty="0">
                <a:ln>
                  <a:noFill/>
                </a:ln>
                <a:solidFill>
                  <a:sysClr val="windowText" lastClr="000000"/>
                </a:solidFill>
                <a:effectLst/>
                <a:uLnTx/>
                <a:uFillTx/>
                <a:latin typeface="Arial"/>
                <a:cs typeface="Arial"/>
              </a:rPr>
              <a:t>in </a:t>
            </a:r>
            <a:r>
              <a:rPr kumimoji="0" sz="1200" b="0" i="0" u="none" strike="noStrike" kern="0" cap="none" spc="0" normalizeH="0" baseline="0" noProof="0" dirty="0">
                <a:ln>
                  <a:noFill/>
                </a:ln>
                <a:solidFill>
                  <a:sysClr val="windowText" lastClr="000000"/>
                </a:solidFill>
                <a:effectLst/>
                <a:uLnTx/>
                <a:uFillTx/>
                <a:latin typeface="Arial"/>
                <a:cs typeface="Arial"/>
              </a:rPr>
              <a:t>mean ACT score  </a:t>
            </a:r>
            <a:r>
              <a:rPr kumimoji="0" sz="1200" b="0" i="0" u="none" strike="noStrike" kern="0" cap="none" spc="-5" normalizeH="0" baseline="0" noProof="0" dirty="0">
                <a:ln>
                  <a:noFill/>
                </a:ln>
                <a:solidFill>
                  <a:sysClr val="windowText" lastClr="000000"/>
                </a:solidFill>
                <a:effectLst/>
                <a:uLnTx/>
                <a:uFillTx/>
                <a:latin typeface="Arial"/>
                <a:cs typeface="Arial"/>
              </a:rPr>
              <a:t>improvement </a:t>
            </a:r>
            <a:r>
              <a:rPr kumimoji="0" sz="1200" b="0" i="0" u="none" strike="noStrike" kern="0" cap="none" spc="0" normalizeH="0" baseline="0" noProof="0" dirty="0">
                <a:ln>
                  <a:noFill/>
                </a:ln>
                <a:solidFill>
                  <a:sysClr val="windowText" lastClr="000000"/>
                </a:solidFill>
                <a:effectLst/>
                <a:uLnTx/>
                <a:uFillTx/>
                <a:latin typeface="Arial"/>
                <a:cs typeface="Arial"/>
              </a:rPr>
              <a:t>from </a:t>
            </a:r>
            <a:r>
              <a:rPr kumimoji="0" sz="1200" b="0" i="0" u="none" strike="noStrike" kern="0" cap="none" spc="-5" normalizeH="0" baseline="0" noProof="0" dirty="0">
                <a:ln>
                  <a:noFill/>
                </a:ln>
                <a:solidFill>
                  <a:sysClr val="windowText" lastClr="000000"/>
                </a:solidFill>
                <a:effectLst/>
                <a:uLnTx/>
                <a:uFillTx/>
                <a:latin typeface="Arial"/>
                <a:cs typeface="Arial"/>
              </a:rPr>
              <a:t>3 </a:t>
            </a:r>
            <a:r>
              <a:rPr kumimoji="0" sz="1200" b="0" i="0" u="none" strike="noStrike" kern="0" cap="none" spc="0" normalizeH="0" baseline="0" noProof="0" dirty="0">
                <a:ln>
                  <a:noFill/>
                </a:ln>
                <a:solidFill>
                  <a:sysClr val="windowText" lastClr="000000"/>
                </a:solidFill>
                <a:effectLst/>
                <a:uLnTx/>
                <a:uFillTx/>
                <a:latin typeface="Arial"/>
                <a:cs typeface="Arial"/>
              </a:rPr>
              <a:t>months to </a:t>
            </a:r>
            <a:r>
              <a:rPr kumimoji="0" sz="1200" b="0" i="0" u="none" strike="noStrike" kern="0" cap="none" spc="-5" normalizeH="0" baseline="0" noProof="0" dirty="0">
                <a:ln>
                  <a:noFill/>
                </a:ln>
                <a:solidFill>
                  <a:sysClr val="windowText" lastClr="000000"/>
                </a:solidFill>
                <a:effectLst/>
                <a:uLnTx/>
                <a:uFillTx/>
                <a:latin typeface="Arial"/>
                <a:cs typeface="Arial"/>
              </a:rPr>
              <a:t>12</a:t>
            </a:r>
            <a:r>
              <a:rPr kumimoji="0" sz="1200" b="0" i="0" u="none" strike="noStrike" kern="0" cap="none" spc="-1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month  </a:t>
            </a:r>
            <a:r>
              <a:rPr kumimoji="0" sz="1200" b="0" i="0" u="none" strike="noStrike" kern="0" cap="none" spc="-5" normalizeH="0" baseline="0" noProof="0" dirty="0">
                <a:ln>
                  <a:noFill/>
                </a:ln>
                <a:solidFill>
                  <a:sysClr val="windowText" lastClr="000000"/>
                </a:solidFill>
                <a:effectLst/>
                <a:uLnTx/>
                <a:uFillTx/>
                <a:latin typeface="Arial"/>
                <a:cs typeface="Arial"/>
              </a:rPr>
              <a:t>follow-up</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p:nvPr/>
        </p:nvSpPr>
        <p:spPr>
          <a:xfrm>
            <a:off x="860297" y="2394966"/>
            <a:ext cx="1763395" cy="3523615"/>
          </a:xfrm>
          <a:custGeom>
            <a:avLst/>
            <a:gdLst/>
            <a:ahLst/>
            <a:cxnLst/>
            <a:rect l="l" t="t" r="r" b="b"/>
            <a:pathLst>
              <a:path w="1763395" h="3523615">
                <a:moveTo>
                  <a:pt x="0" y="3523488"/>
                </a:moveTo>
                <a:lnTo>
                  <a:pt x="1763267" y="3523488"/>
                </a:lnTo>
                <a:lnTo>
                  <a:pt x="1763267" y="0"/>
                </a:lnTo>
                <a:lnTo>
                  <a:pt x="0" y="0"/>
                </a:lnTo>
                <a:lnTo>
                  <a:pt x="0" y="3523488"/>
                </a:lnTo>
                <a:close/>
              </a:path>
            </a:pathLst>
          </a:custGeom>
          <a:solidFill>
            <a:srgbClr val="FBE4D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860297" y="2394966"/>
            <a:ext cx="1763395" cy="3523615"/>
          </a:xfrm>
          <a:custGeom>
            <a:avLst/>
            <a:gdLst/>
            <a:ahLst/>
            <a:cxnLst/>
            <a:rect l="l" t="t" r="r" b="b"/>
            <a:pathLst>
              <a:path w="1763395" h="3523615">
                <a:moveTo>
                  <a:pt x="0" y="3523488"/>
                </a:moveTo>
                <a:lnTo>
                  <a:pt x="1763267" y="3523488"/>
                </a:lnTo>
                <a:lnTo>
                  <a:pt x="1763267" y="0"/>
                </a:lnTo>
                <a:lnTo>
                  <a:pt x="0" y="0"/>
                </a:lnTo>
                <a:lnTo>
                  <a:pt x="0" y="3523488"/>
                </a:lnTo>
                <a:close/>
              </a:path>
            </a:pathLst>
          </a:custGeom>
          <a:ln w="25908">
            <a:solidFill>
              <a:srgbClr val="546991"/>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860297" y="2486278"/>
            <a:ext cx="1763395" cy="3432175"/>
          </a:xfrm>
          <a:prstGeom prst="rect">
            <a:avLst/>
          </a:prstGeom>
        </p:spPr>
        <p:txBody>
          <a:bodyPr vert="horz" wrap="square" lIns="0" tIns="0" rIns="0" bIns="0" rtlCol="0">
            <a:spAutoFit/>
          </a:bodyPr>
          <a:lstStyle/>
          <a:p>
            <a:pPr marL="154940" marR="0" lvl="0" indent="0" defTabSz="914400" eaLnBrk="1" fontAlgn="auto" latinLnBrk="0" hangingPunct="1">
              <a:lnSpc>
                <a:spcPct val="100000"/>
              </a:lnSpc>
              <a:spcBef>
                <a:spcPts val="0"/>
              </a:spcBef>
              <a:spcAft>
                <a:spcPts val="0"/>
              </a:spcAft>
              <a:buClrTx/>
              <a:buSzTx/>
              <a:buFontTx/>
              <a:buNone/>
              <a:tabLst/>
              <a:defRPr/>
            </a:pPr>
            <a:r>
              <a:rPr kumimoji="0" sz="1200" b="1" i="1" u="none" strike="noStrike" kern="0" cap="none" spc="0" normalizeH="0" baseline="0" noProof="0" dirty="0">
                <a:ln>
                  <a:noFill/>
                </a:ln>
                <a:solidFill>
                  <a:sysClr val="windowText" lastClr="000000"/>
                </a:solidFill>
                <a:effectLst/>
                <a:uLnTx/>
                <a:uFillTx/>
                <a:latin typeface="Arial"/>
                <a:cs typeface="Arial"/>
              </a:rPr>
              <a:t>Three </a:t>
            </a:r>
            <a:r>
              <a:rPr kumimoji="0" sz="1200" b="1" i="1" u="none" strike="noStrike" kern="0" cap="none" spc="-5" normalizeH="0" baseline="0" noProof="0" dirty="0">
                <a:ln>
                  <a:noFill/>
                </a:ln>
                <a:solidFill>
                  <a:sysClr val="windowText" lastClr="000000"/>
                </a:solidFill>
                <a:effectLst/>
                <a:uLnTx/>
                <a:uFillTx/>
                <a:latin typeface="Arial"/>
                <a:cs typeface="Arial"/>
              </a:rPr>
              <a:t>Month</a:t>
            </a:r>
            <a:r>
              <a:rPr kumimoji="0" sz="1200" b="1" i="1" u="none" strike="noStrike" kern="0" cap="none" spc="-70"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Impact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511251" y="836422"/>
            <a:ext cx="8267065" cy="609600"/>
          </a:xfrm>
          <a:prstGeom prst="rect">
            <a:avLst/>
          </a:prstGeom>
        </p:spPr>
        <p:txBody>
          <a:bodyPr vert="horz" wrap="square" lIns="0" tIns="0" rIns="0" bIns="0" rtlCol="0">
            <a:spAutoFit/>
          </a:bodyPr>
          <a:lstStyle/>
          <a:p>
            <a:pPr marL="12700" marR="5080" lvl="0" indent="0" defTabSz="914400" eaLnBrk="1" fontAlgn="auto" latinLnBrk="0" hangingPunct="1">
              <a:lnSpc>
                <a:spcPts val="2400"/>
              </a:lnSpc>
              <a:spcBef>
                <a:spcPts val="0"/>
              </a:spcBef>
              <a:spcAft>
                <a:spcPts val="0"/>
              </a:spcAft>
              <a:buClrTx/>
              <a:buSzTx/>
              <a:buFontTx/>
              <a:buNone/>
              <a:tabLst/>
              <a:defRPr/>
            </a:pPr>
            <a:r>
              <a:rPr kumimoji="0" sz="2000" b="0" i="0" u="none" strike="noStrike" kern="0" cap="none" spc="-85" normalizeH="0" baseline="0" noProof="0" dirty="0">
                <a:ln>
                  <a:noFill/>
                </a:ln>
                <a:solidFill>
                  <a:srgbClr val="EF7E12"/>
                </a:solidFill>
                <a:effectLst/>
                <a:uLnTx/>
                <a:uFillTx/>
                <a:latin typeface="Trebuchet MS"/>
                <a:cs typeface="Trebuchet MS"/>
              </a:rPr>
              <a:t>Survey </a:t>
            </a:r>
            <a:r>
              <a:rPr kumimoji="0" sz="2000" b="0" i="0" u="none" strike="noStrike" kern="0" cap="none" spc="-155" normalizeH="0" baseline="0" noProof="0" dirty="0">
                <a:ln>
                  <a:noFill/>
                </a:ln>
                <a:solidFill>
                  <a:srgbClr val="EF7E12"/>
                </a:solidFill>
                <a:effectLst/>
                <a:uLnTx/>
                <a:uFillTx/>
                <a:latin typeface="Trebuchet MS"/>
                <a:cs typeface="Trebuchet MS"/>
              </a:rPr>
              <a:t>data </a:t>
            </a:r>
            <a:r>
              <a:rPr kumimoji="0" sz="2000" b="0" i="0" u="none" strike="noStrike" kern="0" cap="none" spc="-110" normalizeH="0" baseline="0" noProof="0" dirty="0">
                <a:ln>
                  <a:noFill/>
                </a:ln>
                <a:solidFill>
                  <a:srgbClr val="EF7E12"/>
                </a:solidFill>
                <a:effectLst/>
                <a:uLnTx/>
                <a:uFillTx/>
                <a:latin typeface="Trebuchet MS"/>
                <a:cs typeface="Trebuchet MS"/>
              </a:rPr>
              <a:t>collected </a:t>
            </a:r>
            <a:r>
              <a:rPr kumimoji="0" sz="2000" b="0" i="0" u="none" strike="noStrike" kern="0" cap="none" spc="-125" normalizeH="0" baseline="0" noProof="0" dirty="0">
                <a:ln>
                  <a:noFill/>
                </a:ln>
                <a:solidFill>
                  <a:srgbClr val="EF7E12"/>
                </a:solidFill>
                <a:effectLst/>
                <a:uLnTx/>
                <a:uFillTx/>
                <a:latin typeface="Trebuchet MS"/>
                <a:cs typeface="Trebuchet MS"/>
              </a:rPr>
              <a:t>by </a:t>
            </a:r>
            <a:r>
              <a:rPr kumimoji="0" sz="2000" b="0" i="0" u="none" strike="noStrike" kern="0" cap="none" spc="190" normalizeH="0" baseline="0" noProof="0" dirty="0">
                <a:ln>
                  <a:noFill/>
                </a:ln>
                <a:solidFill>
                  <a:srgbClr val="EF7E12"/>
                </a:solidFill>
                <a:effectLst/>
                <a:uLnTx/>
                <a:uFillTx/>
                <a:latin typeface="Trebuchet MS"/>
                <a:cs typeface="Trebuchet MS"/>
              </a:rPr>
              <a:t>CCAC </a:t>
            </a:r>
            <a:r>
              <a:rPr kumimoji="0" sz="2000" b="0" i="0" u="none" strike="noStrike" kern="0" cap="none" spc="-120" normalizeH="0" baseline="0" noProof="0" dirty="0">
                <a:ln>
                  <a:noFill/>
                </a:ln>
                <a:solidFill>
                  <a:srgbClr val="EF7E12"/>
                </a:solidFill>
                <a:effectLst/>
                <a:uLnTx/>
                <a:uFillTx/>
                <a:latin typeface="Trebuchet MS"/>
                <a:cs typeface="Trebuchet MS"/>
              </a:rPr>
              <a:t>indicates </a:t>
            </a:r>
            <a:r>
              <a:rPr kumimoji="0" sz="2000" b="0" i="0" u="none" strike="noStrike" kern="0" cap="none" spc="-114" normalizeH="0" baseline="0" noProof="0" dirty="0">
                <a:ln>
                  <a:noFill/>
                </a:ln>
                <a:solidFill>
                  <a:srgbClr val="EF7E12"/>
                </a:solidFill>
                <a:effectLst/>
                <a:uLnTx/>
                <a:uFillTx/>
                <a:latin typeface="Trebuchet MS"/>
                <a:cs typeface="Trebuchet MS"/>
              </a:rPr>
              <a:t>the </a:t>
            </a:r>
            <a:r>
              <a:rPr kumimoji="0" sz="2000" b="0" i="0" u="none" strike="noStrike" kern="0" cap="none" spc="-85" normalizeH="0" baseline="0" noProof="0" dirty="0">
                <a:ln>
                  <a:noFill/>
                </a:ln>
                <a:solidFill>
                  <a:srgbClr val="EF7E12"/>
                </a:solidFill>
                <a:effectLst/>
                <a:uLnTx/>
                <a:uFillTx/>
                <a:latin typeface="Trebuchet MS"/>
                <a:cs typeface="Trebuchet MS"/>
              </a:rPr>
              <a:t>program </a:t>
            </a:r>
            <a:r>
              <a:rPr kumimoji="0" sz="2000" b="0" i="0" u="none" strike="noStrike" kern="0" cap="none" spc="-135" normalizeH="0" baseline="0" noProof="0" dirty="0">
                <a:ln>
                  <a:noFill/>
                </a:ln>
                <a:solidFill>
                  <a:srgbClr val="EF7E12"/>
                </a:solidFill>
                <a:effectLst/>
                <a:uLnTx/>
                <a:uFillTx/>
                <a:latin typeface="Trebuchet MS"/>
                <a:cs typeface="Trebuchet MS"/>
              </a:rPr>
              <a:t>significantly </a:t>
            </a:r>
            <a:r>
              <a:rPr kumimoji="0" sz="2000" b="0" i="0" u="none" strike="noStrike" kern="0" cap="none" spc="-95" normalizeH="0" baseline="0" noProof="0" dirty="0">
                <a:ln>
                  <a:noFill/>
                </a:ln>
                <a:solidFill>
                  <a:srgbClr val="EF7E12"/>
                </a:solidFill>
                <a:effectLst/>
                <a:uLnTx/>
                <a:uFillTx/>
                <a:latin typeface="Trebuchet MS"/>
                <a:cs typeface="Trebuchet MS"/>
              </a:rPr>
              <a:t>improved </a:t>
            </a:r>
            <a:r>
              <a:rPr kumimoji="0" sz="2000" b="0" i="0" u="none" strike="noStrike" kern="0" cap="none" spc="-114" normalizeH="0" baseline="0" noProof="0" dirty="0">
                <a:ln>
                  <a:noFill/>
                </a:ln>
                <a:solidFill>
                  <a:srgbClr val="EF7E12"/>
                </a:solidFill>
                <a:effectLst/>
                <a:uLnTx/>
                <a:uFillTx/>
                <a:latin typeface="Trebuchet MS"/>
                <a:cs typeface="Trebuchet MS"/>
              </a:rPr>
              <a:t>the  </a:t>
            </a:r>
            <a:r>
              <a:rPr kumimoji="0" sz="2000" b="0" i="0" u="none" strike="noStrike" kern="0" cap="none" spc="-110" normalizeH="0" baseline="0" noProof="0" dirty="0">
                <a:ln>
                  <a:noFill/>
                </a:ln>
                <a:solidFill>
                  <a:srgbClr val="EF7E12"/>
                </a:solidFill>
                <a:effectLst/>
                <a:uLnTx/>
                <a:uFillTx/>
                <a:latin typeface="Trebuchet MS"/>
                <a:cs typeface="Trebuchet MS"/>
              </a:rPr>
              <a:t>rate </a:t>
            </a:r>
            <a:r>
              <a:rPr kumimoji="0" sz="2000" b="0" i="0" u="none" strike="noStrike" kern="0" cap="none" spc="-165" normalizeH="0" baseline="0" noProof="0" dirty="0">
                <a:ln>
                  <a:noFill/>
                </a:ln>
                <a:solidFill>
                  <a:srgbClr val="EF7E12"/>
                </a:solidFill>
                <a:effectLst/>
                <a:uLnTx/>
                <a:uFillTx/>
                <a:latin typeface="Trebuchet MS"/>
                <a:cs typeface="Trebuchet MS"/>
              </a:rPr>
              <a:t>at </a:t>
            </a:r>
            <a:r>
              <a:rPr kumimoji="0" sz="2000" b="0" i="0" u="none" strike="noStrike" kern="0" cap="none" spc="-100" normalizeH="0" baseline="0" noProof="0" dirty="0">
                <a:ln>
                  <a:noFill/>
                </a:ln>
                <a:solidFill>
                  <a:srgbClr val="EF7E12"/>
                </a:solidFill>
                <a:effectLst/>
                <a:uLnTx/>
                <a:uFillTx/>
                <a:latin typeface="Trebuchet MS"/>
                <a:cs typeface="Trebuchet MS"/>
              </a:rPr>
              <a:t>which </a:t>
            </a:r>
            <a:r>
              <a:rPr kumimoji="0" sz="2000" b="0" i="0" u="none" strike="noStrike" kern="0" cap="none" spc="-114" normalizeH="0" baseline="0" noProof="0" dirty="0">
                <a:ln>
                  <a:noFill/>
                </a:ln>
                <a:solidFill>
                  <a:srgbClr val="EF7E12"/>
                </a:solidFill>
                <a:effectLst/>
                <a:uLnTx/>
                <a:uFillTx/>
                <a:latin typeface="Trebuchet MS"/>
                <a:cs typeface="Trebuchet MS"/>
              </a:rPr>
              <a:t>participants </a:t>
            </a:r>
            <a:r>
              <a:rPr kumimoji="0" sz="2000" b="0" i="0" u="none" strike="noStrike" kern="0" cap="none" spc="-170" normalizeH="0" baseline="0" noProof="0" dirty="0">
                <a:ln>
                  <a:noFill/>
                </a:ln>
                <a:solidFill>
                  <a:srgbClr val="EF7E12"/>
                </a:solidFill>
                <a:effectLst/>
                <a:uLnTx/>
                <a:uFillTx/>
                <a:latin typeface="Trebuchet MS"/>
                <a:cs typeface="Trebuchet MS"/>
              </a:rPr>
              <a:t>felt </a:t>
            </a:r>
            <a:r>
              <a:rPr kumimoji="0" sz="2000" b="0" i="0" u="none" strike="noStrike" kern="0" cap="none" spc="-130" normalizeH="0" baseline="0" noProof="0" dirty="0">
                <a:ln>
                  <a:noFill/>
                </a:ln>
                <a:solidFill>
                  <a:srgbClr val="EF7E12"/>
                </a:solidFill>
                <a:effectLst/>
                <a:uLnTx/>
                <a:uFillTx/>
                <a:latin typeface="Trebuchet MS"/>
                <a:cs typeface="Trebuchet MS"/>
              </a:rPr>
              <a:t>asthma </a:t>
            </a:r>
            <a:r>
              <a:rPr kumimoji="0" sz="2000" b="0" i="0" u="none" strike="noStrike" kern="0" cap="none" spc="-75" normalizeH="0" baseline="0" noProof="0" dirty="0">
                <a:ln>
                  <a:noFill/>
                </a:ln>
                <a:solidFill>
                  <a:srgbClr val="EF7E12"/>
                </a:solidFill>
                <a:effectLst/>
                <a:uLnTx/>
                <a:uFillTx/>
                <a:latin typeface="Trebuchet MS"/>
                <a:cs typeface="Trebuchet MS"/>
              </a:rPr>
              <a:t>conditions </a:t>
            </a:r>
            <a:r>
              <a:rPr kumimoji="0" sz="2000" b="0" i="0" u="none" strike="noStrike" kern="0" cap="none" spc="-95" normalizeH="0" baseline="0" noProof="0" dirty="0">
                <a:ln>
                  <a:noFill/>
                </a:ln>
                <a:solidFill>
                  <a:srgbClr val="EF7E12"/>
                </a:solidFill>
                <a:effectLst/>
                <a:uLnTx/>
                <a:uFillTx/>
                <a:latin typeface="Trebuchet MS"/>
                <a:cs typeface="Trebuchet MS"/>
              </a:rPr>
              <a:t>were</a:t>
            </a:r>
            <a:r>
              <a:rPr kumimoji="0" sz="2000" b="0" i="0" u="none" strike="noStrike" kern="0" cap="none" spc="325" normalizeH="0" baseline="0" noProof="0" dirty="0">
                <a:ln>
                  <a:noFill/>
                </a:ln>
                <a:solidFill>
                  <a:srgbClr val="EF7E12"/>
                </a:solidFill>
                <a:effectLst/>
                <a:uLnTx/>
                <a:uFillTx/>
                <a:latin typeface="Trebuchet MS"/>
                <a:cs typeface="Trebuchet MS"/>
              </a:rPr>
              <a:t> </a:t>
            </a:r>
            <a:r>
              <a:rPr kumimoji="0" sz="2000" b="0" i="0" u="none" strike="noStrike" kern="0" cap="none" spc="-105" normalizeH="0" baseline="0" noProof="0" dirty="0">
                <a:ln>
                  <a:noFill/>
                </a:ln>
                <a:solidFill>
                  <a:srgbClr val="EF7E12"/>
                </a:solidFill>
                <a:effectLst/>
                <a:uLnTx/>
                <a:uFillTx/>
                <a:latin typeface="Trebuchet MS"/>
                <a:cs typeface="Trebuchet MS"/>
              </a:rPr>
              <a:t>controlled.</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21" name="object 21"/>
          <p:cNvSpPr/>
          <p:nvPr/>
        </p:nvSpPr>
        <p:spPr>
          <a:xfrm>
            <a:off x="1653539" y="5957315"/>
            <a:ext cx="3464560" cy="349250"/>
          </a:xfrm>
          <a:custGeom>
            <a:avLst/>
            <a:gdLst/>
            <a:ahLst/>
            <a:cxnLst/>
            <a:rect l="l" t="t" r="r" b="b"/>
            <a:pathLst>
              <a:path w="3464560" h="349250">
                <a:moveTo>
                  <a:pt x="0" y="348996"/>
                </a:moveTo>
                <a:lnTo>
                  <a:pt x="3464052" y="348996"/>
                </a:lnTo>
                <a:lnTo>
                  <a:pt x="3464052" y="0"/>
                </a:lnTo>
                <a:lnTo>
                  <a:pt x="0" y="0"/>
                </a:lnTo>
                <a:lnTo>
                  <a:pt x="0" y="34899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p:nvPr/>
        </p:nvSpPr>
        <p:spPr>
          <a:xfrm>
            <a:off x="2118741" y="6037478"/>
            <a:ext cx="2532380"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0" i="1" u="none" strike="noStrike" kern="0" cap="none" spc="-5" normalizeH="0" baseline="0" noProof="0" dirty="0">
                <a:ln>
                  <a:noFill/>
                </a:ln>
                <a:solidFill>
                  <a:sysClr val="windowText" lastClr="000000"/>
                </a:solidFill>
                <a:effectLst/>
                <a:uLnTx/>
                <a:uFillTx/>
                <a:latin typeface="Arial"/>
                <a:cs typeface="Arial"/>
              </a:rPr>
              <a:t>Error </a:t>
            </a:r>
            <a:r>
              <a:rPr kumimoji="0" sz="1200" b="0" i="1" u="none" strike="noStrike" kern="0" cap="none" spc="0" normalizeH="0" baseline="0" noProof="0" dirty="0">
                <a:ln>
                  <a:noFill/>
                </a:ln>
                <a:solidFill>
                  <a:sysClr val="windowText" lastClr="000000"/>
                </a:solidFill>
                <a:effectLst/>
                <a:uLnTx/>
                <a:uFillTx/>
                <a:latin typeface="Arial"/>
                <a:cs typeface="Arial"/>
              </a:rPr>
              <a:t>bars = 95% </a:t>
            </a:r>
            <a:r>
              <a:rPr kumimoji="0" sz="1200" b="0" i="1" u="none" strike="noStrike" kern="0" cap="none" spc="-5" normalizeH="0" baseline="0" noProof="0" dirty="0">
                <a:ln>
                  <a:noFill/>
                </a:ln>
                <a:solidFill>
                  <a:sysClr val="windowText" lastClr="000000"/>
                </a:solidFill>
                <a:effectLst/>
                <a:uLnTx/>
                <a:uFillTx/>
                <a:latin typeface="Arial"/>
                <a:cs typeface="Arial"/>
              </a:rPr>
              <a:t>Confidence</a:t>
            </a:r>
            <a:r>
              <a:rPr kumimoji="0" sz="1200" b="0" i="1" u="none" strike="noStrike" kern="0" cap="none" spc="-100" normalizeH="0" baseline="0" noProof="0" dirty="0">
                <a:ln>
                  <a:noFill/>
                </a:ln>
                <a:solidFill>
                  <a:sysClr val="windowText" lastClr="000000"/>
                </a:solidFill>
                <a:effectLst/>
                <a:uLnTx/>
                <a:uFillTx/>
                <a:latin typeface="Arial"/>
                <a:cs typeface="Arial"/>
              </a:rPr>
              <a:t> </a:t>
            </a:r>
            <a:r>
              <a:rPr kumimoji="0" sz="1200" b="0" i="1" u="none" strike="noStrike" kern="0" cap="none" spc="0" normalizeH="0" baseline="0" noProof="0" dirty="0">
                <a:ln>
                  <a:noFill/>
                </a:ln>
                <a:solidFill>
                  <a:sysClr val="windowText" lastClr="000000"/>
                </a:solidFill>
                <a:effectLst/>
                <a:uLnTx/>
                <a:uFillTx/>
                <a:latin typeface="Arial"/>
                <a:cs typeface="Arial"/>
              </a:rPr>
              <a:t>Interval</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p:nvPr/>
        </p:nvSpPr>
        <p:spPr>
          <a:xfrm>
            <a:off x="197357" y="1591817"/>
            <a:ext cx="8732520" cy="4715510"/>
          </a:xfrm>
          <a:custGeom>
            <a:avLst/>
            <a:gdLst/>
            <a:ahLst/>
            <a:cxnLst/>
            <a:rect l="l" t="t" r="r" b="b"/>
            <a:pathLst>
              <a:path w="8732520" h="4715510">
                <a:moveTo>
                  <a:pt x="0" y="4715256"/>
                </a:moveTo>
                <a:lnTo>
                  <a:pt x="8732520" y="4715256"/>
                </a:lnTo>
                <a:lnTo>
                  <a:pt x="8732520" y="0"/>
                </a:lnTo>
                <a:lnTo>
                  <a:pt x="0" y="0"/>
                </a:lnTo>
                <a:lnTo>
                  <a:pt x="0" y="4715256"/>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23</a:t>
            </a:fld>
            <a:endParaRPr kumimoji="0" sz="1800" b="0" i="0" u="none" strike="noStrike" kern="0" cap="none" spc="-5" normalizeH="0" baseline="0" noProof="0" dirty="0">
              <a:ln>
                <a:noFill/>
              </a:ln>
              <a:solidFill>
                <a:sysClr val="windowText" lastClr="000000"/>
              </a:solidFill>
              <a:effectLst/>
              <a:uLnTx/>
              <a:uFillTx/>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41651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0727" y="1548383"/>
            <a:ext cx="5178552" cy="4745736"/>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5798058" y="1850771"/>
            <a:ext cx="2891790" cy="188595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Background</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61315" marR="43180" lvl="0" indent="-228600" defTabSz="914400" eaLnBrk="1" fontAlgn="auto" latinLnBrk="0" hangingPunct="1">
              <a:lnSpc>
                <a:spcPct val="100000"/>
              </a:lnSpc>
              <a:spcBef>
                <a:spcPts val="600"/>
              </a:spcBef>
              <a:spcAft>
                <a:spcPts val="0"/>
              </a:spcAft>
              <a:buClr>
                <a:srgbClr val="EF7E12"/>
              </a:buClr>
              <a:buSzTx/>
              <a:buFont typeface="Wingdings"/>
              <a:buChar char=""/>
              <a:tabLst>
                <a:tab pos="361950"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Mini Pediatric </a:t>
            </a:r>
            <a:r>
              <a:rPr kumimoji="0" sz="1200" b="0" i="0" u="none" strike="noStrike" kern="0" cap="none" spc="0" normalizeH="0" baseline="0" noProof="0" dirty="0">
                <a:ln>
                  <a:noFill/>
                </a:ln>
                <a:solidFill>
                  <a:sysClr val="windowText" lastClr="000000"/>
                </a:solidFill>
                <a:effectLst/>
                <a:uLnTx/>
                <a:uFillTx/>
                <a:latin typeface="Arial"/>
                <a:cs typeface="Arial"/>
              </a:rPr>
              <a:t>Asthma Quality of Life  </a:t>
            </a:r>
            <a:r>
              <a:rPr kumimoji="0" sz="1200" b="0" i="0" u="none" strike="noStrike" kern="0" cap="none" spc="-5" normalizeH="0" baseline="0" noProof="0" dirty="0">
                <a:ln>
                  <a:noFill/>
                </a:ln>
                <a:solidFill>
                  <a:sysClr val="windowText" lastClr="000000"/>
                </a:solidFill>
                <a:effectLst/>
                <a:uLnTx/>
                <a:uFillTx/>
                <a:latin typeface="Arial"/>
                <a:cs typeface="Arial"/>
              </a:rPr>
              <a:t>Survey</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61315" marR="5080" lvl="0" indent="-228600" defTabSz="914400" eaLnBrk="1" fontAlgn="auto" latinLnBrk="0" hangingPunct="1">
              <a:lnSpc>
                <a:spcPct val="100000"/>
              </a:lnSpc>
              <a:spcBef>
                <a:spcPts val="600"/>
              </a:spcBef>
              <a:spcAft>
                <a:spcPts val="0"/>
              </a:spcAft>
              <a:buClr>
                <a:srgbClr val="EF7E12"/>
              </a:buClr>
              <a:buSzTx/>
              <a:buFont typeface="Wingdings"/>
              <a:buChar char=""/>
              <a:tabLst>
                <a:tab pos="361950"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13 question survey developed </a:t>
            </a:r>
            <a:r>
              <a:rPr kumimoji="0" sz="1200" b="0" i="0" u="none" strike="noStrike" kern="0" cap="none" spc="0" normalizeH="0" baseline="0" noProof="0" dirty="0">
                <a:ln>
                  <a:noFill/>
                </a:ln>
                <a:solidFill>
                  <a:sysClr val="windowText" lastClr="000000"/>
                </a:solidFill>
                <a:effectLst/>
                <a:uLnTx/>
                <a:uFillTx/>
                <a:latin typeface="Arial"/>
                <a:cs typeface="Arial"/>
              </a:rPr>
              <a:t>to  measure the </a:t>
            </a:r>
            <a:r>
              <a:rPr kumimoji="0" sz="1200" b="0" i="0" u="none" strike="noStrike" kern="0" cap="none" spc="-5" normalizeH="0" baseline="0" noProof="0" dirty="0">
                <a:ln>
                  <a:noFill/>
                </a:ln>
                <a:solidFill>
                  <a:sysClr val="windowText" lastClr="000000"/>
                </a:solidFill>
                <a:effectLst/>
                <a:uLnTx/>
                <a:uFillTx/>
                <a:latin typeface="Arial"/>
                <a:cs typeface="Arial"/>
              </a:rPr>
              <a:t>physical, emotional,</a:t>
            </a:r>
            <a:r>
              <a:rPr kumimoji="0" sz="1200" b="0" i="0" u="none" strike="noStrike" kern="0" cap="none" spc="-120"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and  social </a:t>
            </a:r>
            <a:r>
              <a:rPr kumimoji="0" sz="1200" b="0" i="0" u="none" strike="noStrike" kern="0" cap="none" spc="0" normalizeH="0" baseline="0" noProof="0" dirty="0">
                <a:ln>
                  <a:noFill/>
                </a:ln>
                <a:solidFill>
                  <a:sysClr val="windowText" lastClr="000000"/>
                </a:solidFill>
                <a:effectLst/>
                <a:uLnTx/>
                <a:uFillTx/>
                <a:latin typeface="Arial"/>
                <a:cs typeface="Arial"/>
              </a:rPr>
              <a:t>problems for </a:t>
            </a:r>
            <a:r>
              <a:rPr kumimoji="0" sz="1200" b="0" i="0" u="none" strike="noStrike" kern="0" cap="none" spc="-5" normalizeH="0" baseline="0" noProof="0" dirty="0">
                <a:ln>
                  <a:noFill/>
                </a:ln>
                <a:solidFill>
                  <a:sysClr val="windowText" lastClr="000000"/>
                </a:solidFill>
                <a:effectLst/>
                <a:uLnTx/>
                <a:uFillTx/>
                <a:latin typeface="Arial"/>
                <a:cs typeface="Arial"/>
              </a:rPr>
              <a:t>children with  </a:t>
            </a:r>
            <a:r>
              <a:rPr kumimoji="0" sz="1200" b="0" i="0" u="none" strike="noStrike" kern="0" cap="none" spc="0" normalizeH="0" baseline="0" noProof="0" dirty="0">
                <a:ln>
                  <a:noFill/>
                </a:ln>
                <a:solidFill>
                  <a:sysClr val="windowText" lastClr="000000"/>
                </a:solidFill>
                <a:effectLst/>
                <a:uLnTx/>
                <a:uFillTx/>
                <a:latin typeface="Arial"/>
                <a:cs typeface="Arial"/>
              </a:rPr>
              <a:t>asthma</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61315" marR="354965" lvl="0" indent="-228600" defTabSz="914400" eaLnBrk="1" fontAlgn="auto" latinLnBrk="0" hangingPunct="1">
              <a:lnSpc>
                <a:spcPct val="100000"/>
              </a:lnSpc>
              <a:spcBef>
                <a:spcPts val="600"/>
              </a:spcBef>
              <a:spcAft>
                <a:spcPts val="0"/>
              </a:spcAft>
              <a:buClr>
                <a:srgbClr val="EF7E12"/>
              </a:buClr>
              <a:buSzTx/>
              <a:buFont typeface="Wingdings"/>
              <a:buChar char=""/>
              <a:tabLst>
                <a:tab pos="361950" algn="l"/>
              </a:tabLst>
              <a:defRPr/>
            </a:pPr>
            <a:r>
              <a:rPr kumimoji="0" sz="1200" b="0" i="0" u="none" strike="noStrike" kern="0" cap="none" spc="-15" normalizeH="0" baseline="0" noProof="0" dirty="0">
                <a:ln>
                  <a:noFill/>
                </a:ln>
                <a:solidFill>
                  <a:sysClr val="windowText" lastClr="000000"/>
                </a:solidFill>
                <a:effectLst/>
                <a:uLnTx/>
                <a:uFillTx/>
                <a:latin typeface="Arial"/>
                <a:cs typeface="Arial"/>
              </a:rPr>
              <a:t>Validated </a:t>
            </a:r>
            <a:r>
              <a:rPr kumimoji="0" sz="1200" b="0" i="0" u="none" strike="noStrike" kern="0" cap="none" spc="0" normalizeH="0" baseline="0" noProof="0" dirty="0">
                <a:ln>
                  <a:noFill/>
                </a:ln>
                <a:solidFill>
                  <a:sysClr val="windowText" lastClr="000000"/>
                </a:solidFill>
                <a:effectLst/>
                <a:uLnTx/>
                <a:uFillTx/>
                <a:latin typeface="Arial"/>
                <a:cs typeface="Arial"/>
              </a:rPr>
              <a:t>by </a:t>
            </a:r>
            <a:r>
              <a:rPr kumimoji="0" sz="1200" b="0" i="0" u="none" strike="noStrike" kern="0" cap="none" spc="-5" normalizeH="0" baseline="0" noProof="0" dirty="0">
                <a:ln>
                  <a:noFill/>
                </a:ln>
                <a:solidFill>
                  <a:sysClr val="windowText" lastClr="000000"/>
                </a:solidFill>
                <a:effectLst/>
                <a:uLnTx/>
                <a:uFillTx/>
                <a:latin typeface="Arial"/>
                <a:cs typeface="Arial"/>
              </a:rPr>
              <a:t>National </a:t>
            </a:r>
            <a:r>
              <a:rPr kumimoji="0" sz="1200" b="0" i="0" u="none" strike="noStrike" kern="0" cap="none" spc="0" normalizeH="0" baseline="0" noProof="0" dirty="0">
                <a:ln>
                  <a:noFill/>
                </a:ln>
                <a:solidFill>
                  <a:sysClr val="windowText" lastClr="000000"/>
                </a:solidFill>
                <a:effectLst/>
                <a:uLnTx/>
                <a:uFillTx/>
                <a:latin typeface="Arial"/>
                <a:cs typeface="Arial"/>
              </a:rPr>
              <a:t>Institute</a:t>
            </a:r>
            <a:r>
              <a:rPr kumimoji="0" sz="1200" b="0" i="0" u="none" strike="noStrike" kern="0" cap="none" spc="-10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of  Health</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1653539" y="5957315"/>
            <a:ext cx="3464560" cy="349250"/>
          </a:xfrm>
          <a:custGeom>
            <a:avLst/>
            <a:gdLst/>
            <a:ahLst/>
            <a:cxnLst/>
            <a:rect l="l" t="t" r="r" b="b"/>
            <a:pathLst>
              <a:path w="3464560" h="349250">
                <a:moveTo>
                  <a:pt x="0" y="348996"/>
                </a:moveTo>
                <a:lnTo>
                  <a:pt x="3464052" y="348996"/>
                </a:lnTo>
                <a:lnTo>
                  <a:pt x="3464052" y="0"/>
                </a:lnTo>
                <a:lnTo>
                  <a:pt x="0" y="0"/>
                </a:lnTo>
                <a:lnTo>
                  <a:pt x="0" y="34899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2118741" y="4320285"/>
            <a:ext cx="6614795" cy="1911350"/>
          </a:xfrm>
          <a:prstGeom prst="rect">
            <a:avLst/>
          </a:prstGeom>
        </p:spPr>
        <p:txBody>
          <a:bodyPr vert="horz" wrap="square" lIns="0" tIns="0" rIns="0" bIns="0" rtlCol="0">
            <a:spAutoFit/>
          </a:bodyPr>
          <a:lstStyle/>
          <a:p>
            <a:pPr marL="369189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AIM4Fresno</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Results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973829" marR="160020" lvl="0" indent="-161925" defTabSz="914400" eaLnBrk="1" fontAlgn="auto" latinLnBrk="0" hangingPunct="1">
              <a:lnSpc>
                <a:spcPct val="100000"/>
              </a:lnSpc>
              <a:spcBef>
                <a:spcPts val="600"/>
              </a:spcBef>
              <a:spcAft>
                <a:spcPts val="0"/>
              </a:spcAft>
              <a:buClr>
                <a:srgbClr val="EF7E12"/>
              </a:buClr>
              <a:buSzTx/>
              <a:buFont typeface="Wingdings"/>
              <a:buChar char=""/>
              <a:tabLst>
                <a:tab pos="3974465" algn="l"/>
              </a:tabLst>
              <a:defRPr/>
            </a:pPr>
            <a:r>
              <a:rPr kumimoji="0" sz="1200" b="1" i="0" u="none" strike="noStrike" kern="0" cap="none" spc="-5" normalizeH="0" baseline="0" noProof="0" dirty="0">
                <a:ln>
                  <a:noFill/>
                </a:ln>
                <a:solidFill>
                  <a:sysClr val="windowText" lastClr="000000"/>
                </a:solidFill>
                <a:effectLst/>
                <a:uLnTx/>
                <a:uFillTx/>
                <a:latin typeface="Arial"/>
                <a:cs typeface="Arial"/>
              </a:rPr>
              <a:t>Mean improvement </a:t>
            </a:r>
            <a:r>
              <a:rPr kumimoji="0" sz="1200" b="1" i="0" u="none" strike="noStrike" kern="0" cap="none" spc="0" normalizeH="0" baseline="0" noProof="0" dirty="0">
                <a:ln>
                  <a:noFill/>
                </a:ln>
                <a:solidFill>
                  <a:sysClr val="windowText" lastClr="000000"/>
                </a:solidFill>
                <a:effectLst/>
                <a:uLnTx/>
                <a:uFillTx/>
                <a:latin typeface="Arial"/>
                <a:cs typeface="Arial"/>
              </a:rPr>
              <a:t>in </a:t>
            </a:r>
            <a:r>
              <a:rPr kumimoji="0" sz="1200" b="1" i="0" u="none" strike="noStrike" kern="0" cap="none" spc="-25" normalizeH="0" baseline="0" noProof="0" dirty="0">
                <a:ln>
                  <a:noFill/>
                </a:ln>
                <a:solidFill>
                  <a:sysClr val="windowText" lastClr="000000"/>
                </a:solidFill>
                <a:effectLst/>
                <a:uLnTx/>
                <a:uFillTx/>
                <a:latin typeface="Arial"/>
                <a:cs typeface="Arial"/>
              </a:rPr>
              <a:t>MPAQLS  </a:t>
            </a:r>
            <a:r>
              <a:rPr kumimoji="0" sz="1200" b="1" i="0" u="none" strike="noStrike" kern="0" cap="none" spc="-5" normalizeH="0" baseline="0" noProof="0" dirty="0">
                <a:ln>
                  <a:noFill/>
                </a:ln>
                <a:solidFill>
                  <a:sysClr val="windowText" lastClr="000000"/>
                </a:solidFill>
                <a:effectLst/>
                <a:uLnTx/>
                <a:uFillTx/>
                <a:latin typeface="Arial"/>
                <a:cs typeface="Arial"/>
              </a:rPr>
              <a:t>score </a:t>
            </a:r>
            <a:r>
              <a:rPr kumimoji="0" sz="1200" b="1" i="0" u="none" strike="noStrike" kern="0" cap="none" spc="0" normalizeH="0" baseline="0" noProof="0" dirty="0">
                <a:ln>
                  <a:noFill/>
                </a:ln>
                <a:solidFill>
                  <a:sysClr val="windowText" lastClr="000000"/>
                </a:solidFill>
                <a:effectLst/>
                <a:uLnTx/>
                <a:uFillTx/>
                <a:latin typeface="Arial"/>
                <a:cs typeface="Arial"/>
              </a:rPr>
              <a:t>from baseline to </a:t>
            </a:r>
            <a:r>
              <a:rPr kumimoji="0" sz="1200" b="1" i="0" u="none" strike="noStrike" kern="0" cap="none" spc="-5" normalizeH="0" baseline="0" noProof="0" dirty="0">
                <a:ln>
                  <a:noFill/>
                </a:ln>
                <a:solidFill>
                  <a:sysClr val="windowText" lastClr="000000"/>
                </a:solidFill>
                <a:effectLst/>
                <a:uLnTx/>
                <a:uFillTx/>
                <a:latin typeface="Arial"/>
                <a:cs typeface="Arial"/>
              </a:rPr>
              <a:t>the </a:t>
            </a:r>
            <a:r>
              <a:rPr kumimoji="0" sz="1200" b="1" i="0" u="none" strike="noStrike" kern="0" cap="none" spc="5" normalizeH="0" baseline="0" noProof="0" dirty="0">
                <a:ln>
                  <a:noFill/>
                </a:ln>
                <a:solidFill>
                  <a:sysClr val="windowText" lastClr="000000"/>
                </a:solidFill>
                <a:effectLst/>
                <a:uLnTx/>
                <a:uFillTx/>
                <a:latin typeface="Arial"/>
                <a:cs typeface="Arial"/>
              </a:rPr>
              <a:t>3</a:t>
            </a:r>
            <a:r>
              <a:rPr kumimoji="0" sz="1200" b="1" i="0" u="none" strike="noStrike" kern="0" cap="none" spc="7" normalizeH="0" baseline="24305" noProof="0" dirty="0">
                <a:ln>
                  <a:noFill/>
                </a:ln>
                <a:solidFill>
                  <a:sysClr val="windowText" lastClr="000000"/>
                </a:solidFill>
                <a:effectLst/>
                <a:uLnTx/>
                <a:uFillTx/>
                <a:latin typeface="Arial"/>
                <a:cs typeface="Arial"/>
              </a:rPr>
              <a:t>rd </a:t>
            </a:r>
            <a:r>
              <a:rPr kumimoji="0" sz="1200" b="1" i="0" u="none" strike="noStrike" kern="0" cap="none" spc="-5" normalizeH="0" baseline="0" noProof="0" dirty="0">
                <a:ln>
                  <a:noFill/>
                </a:ln>
                <a:solidFill>
                  <a:sysClr val="windowText" lastClr="000000"/>
                </a:solidFill>
                <a:effectLst/>
                <a:uLnTx/>
                <a:uFillTx/>
                <a:latin typeface="Arial"/>
                <a:cs typeface="Arial"/>
              </a:rPr>
              <a:t>visit  </a:t>
            </a:r>
            <a:r>
              <a:rPr kumimoji="0" sz="1200" b="1" i="0" u="none" strike="noStrike" kern="0" cap="none" spc="0" normalizeH="0" baseline="0" noProof="0" dirty="0">
                <a:ln>
                  <a:noFill/>
                </a:ln>
                <a:solidFill>
                  <a:sysClr val="windowText" lastClr="000000"/>
                </a:solidFill>
                <a:effectLst/>
                <a:uLnTx/>
                <a:uFillTx/>
                <a:latin typeface="Arial"/>
                <a:cs typeface="Arial"/>
              </a:rPr>
              <a:t>is statistically</a:t>
            </a:r>
            <a:r>
              <a:rPr kumimoji="0" sz="1200" b="1" i="0" u="none" strike="noStrike" kern="0" cap="none" spc="-13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significant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973829" marR="5080" lvl="0" indent="-161925" defTabSz="914400" eaLnBrk="1" fontAlgn="auto" latinLnBrk="0" hangingPunct="1">
              <a:lnSpc>
                <a:spcPct val="100000"/>
              </a:lnSpc>
              <a:spcBef>
                <a:spcPts val="600"/>
              </a:spcBef>
              <a:spcAft>
                <a:spcPts val="0"/>
              </a:spcAft>
              <a:buClr>
                <a:srgbClr val="EF7E12"/>
              </a:buClr>
              <a:buSzTx/>
              <a:buFont typeface="Wingdings"/>
              <a:buChar char=""/>
              <a:tabLst>
                <a:tab pos="3974465"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Upward </a:t>
            </a:r>
            <a:r>
              <a:rPr kumimoji="0" sz="1200" b="0" i="0" u="none" strike="noStrike" kern="0" cap="none" spc="0" normalizeH="0" baseline="0" noProof="0" dirty="0">
                <a:ln>
                  <a:noFill/>
                </a:ln>
                <a:solidFill>
                  <a:sysClr val="windowText" lastClr="000000"/>
                </a:solidFill>
                <a:effectLst/>
                <a:uLnTx/>
                <a:uFillTx/>
                <a:latin typeface="Arial"/>
                <a:cs typeface="Arial"/>
              </a:rPr>
              <a:t>trend </a:t>
            </a:r>
            <a:r>
              <a:rPr kumimoji="0" sz="1200" b="0" i="0" u="none" strike="noStrike" kern="0" cap="none" spc="-15" normalizeH="0" baseline="0" noProof="0" dirty="0">
                <a:ln>
                  <a:noFill/>
                </a:ln>
                <a:solidFill>
                  <a:sysClr val="windowText" lastClr="000000"/>
                </a:solidFill>
                <a:effectLst/>
                <a:uLnTx/>
                <a:uFillTx/>
                <a:latin typeface="Arial"/>
                <a:cs typeface="Arial"/>
              </a:rPr>
              <a:t>MPAQLS </a:t>
            </a:r>
            <a:r>
              <a:rPr kumimoji="0" sz="1200" b="0" i="0" u="none" strike="noStrike" kern="0" cap="none" spc="0" normalizeH="0" baseline="0" noProof="0" dirty="0">
                <a:ln>
                  <a:noFill/>
                </a:ln>
                <a:solidFill>
                  <a:sysClr val="windowText" lastClr="000000"/>
                </a:solidFill>
                <a:effectLst/>
                <a:uLnTx/>
                <a:uFillTx/>
                <a:latin typeface="Arial"/>
                <a:cs typeface="Arial"/>
              </a:rPr>
              <a:t>score  </a:t>
            </a:r>
            <a:r>
              <a:rPr kumimoji="0" sz="1200" b="0" i="0" u="none" strike="noStrike" kern="0" cap="none" spc="-5" normalizeH="0" baseline="0" noProof="0" dirty="0">
                <a:ln>
                  <a:noFill/>
                </a:ln>
                <a:solidFill>
                  <a:sysClr val="windowText" lastClr="000000"/>
                </a:solidFill>
                <a:effectLst/>
                <a:uLnTx/>
                <a:uFillTx/>
                <a:latin typeface="Arial"/>
                <a:cs typeface="Arial"/>
              </a:rPr>
              <a:t>improvement </a:t>
            </a:r>
            <a:r>
              <a:rPr kumimoji="0" sz="1200" b="0" i="0" u="none" strike="noStrike" kern="0" cap="none" spc="0" normalizeH="0" baseline="0" noProof="0" dirty="0">
                <a:ln>
                  <a:noFill/>
                </a:ln>
                <a:solidFill>
                  <a:sysClr val="windowText" lastClr="000000"/>
                </a:solidFill>
                <a:effectLst/>
                <a:uLnTx/>
                <a:uFillTx/>
                <a:latin typeface="Arial"/>
                <a:cs typeface="Arial"/>
              </a:rPr>
              <a:t>from </a:t>
            </a:r>
            <a:r>
              <a:rPr kumimoji="0" sz="1200" b="0" i="0" u="none" strike="noStrike" kern="0" cap="none" spc="-5" normalizeH="0" baseline="0" noProof="0" dirty="0">
                <a:ln>
                  <a:noFill/>
                </a:ln>
                <a:solidFill>
                  <a:sysClr val="windowText" lastClr="000000"/>
                </a:solidFill>
                <a:effectLst/>
                <a:uLnTx/>
                <a:uFillTx/>
                <a:latin typeface="Arial"/>
                <a:cs typeface="Arial"/>
              </a:rPr>
              <a:t>baseline visit </a:t>
            </a:r>
            <a:r>
              <a:rPr kumimoji="0" sz="1200" b="0" i="0" u="none" strike="noStrike" kern="0" cap="none" spc="0" normalizeH="0" baseline="0" noProof="0" dirty="0">
                <a:ln>
                  <a:noFill/>
                </a:ln>
                <a:solidFill>
                  <a:sysClr val="windowText" lastClr="000000"/>
                </a:solidFill>
                <a:effectLst/>
                <a:uLnTx/>
                <a:uFillTx/>
                <a:latin typeface="Arial"/>
                <a:cs typeface="Arial"/>
              </a:rPr>
              <a:t>to last  </a:t>
            </a:r>
            <a:r>
              <a:rPr kumimoji="0" sz="1200" b="0" i="0" u="none" strike="noStrike" kern="0" cap="none" spc="-5" normalizeH="0" baseline="0" noProof="0" dirty="0">
                <a:ln>
                  <a:noFill/>
                </a:ln>
                <a:solidFill>
                  <a:sysClr val="windowText" lastClr="000000"/>
                </a:solidFill>
                <a:effectLst/>
                <a:uLnTx/>
                <a:uFillTx/>
                <a:latin typeface="Arial"/>
                <a:cs typeface="Arial"/>
              </a:rPr>
              <a:t>visit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860"/>
              </a:spcBef>
              <a:spcAft>
                <a:spcPts val="0"/>
              </a:spcAft>
              <a:buClrTx/>
              <a:buSzTx/>
              <a:buFontTx/>
              <a:buNone/>
              <a:tabLst/>
              <a:defRPr/>
            </a:pPr>
            <a:r>
              <a:rPr kumimoji="0" sz="1200" b="0" i="1" u="none" strike="noStrike" kern="0" cap="none" spc="-5" normalizeH="0" baseline="0" noProof="0" dirty="0">
                <a:ln>
                  <a:noFill/>
                </a:ln>
                <a:solidFill>
                  <a:sysClr val="windowText" lastClr="000000"/>
                </a:solidFill>
                <a:effectLst/>
                <a:uLnTx/>
                <a:uFillTx/>
                <a:latin typeface="Arial"/>
                <a:cs typeface="Arial"/>
              </a:rPr>
              <a:t>Error </a:t>
            </a:r>
            <a:r>
              <a:rPr kumimoji="0" sz="1200" b="0" i="1" u="none" strike="noStrike" kern="0" cap="none" spc="0" normalizeH="0" baseline="0" noProof="0" dirty="0">
                <a:ln>
                  <a:noFill/>
                </a:ln>
                <a:solidFill>
                  <a:sysClr val="windowText" lastClr="000000"/>
                </a:solidFill>
                <a:effectLst/>
                <a:uLnTx/>
                <a:uFillTx/>
                <a:latin typeface="Arial"/>
                <a:cs typeface="Arial"/>
              </a:rPr>
              <a:t>bars = 95% </a:t>
            </a:r>
            <a:r>
              <a:rPr kumimoji="0" sz="1200" b="0" i="1" u="none" strike="noStrike" kern="0" cap="none" spc="-5" normalizeH="0" baseline="0" noProof="0" dirty="0">
                <a:ln>
                  <a:noFill/>
                </a:ln>
                <a:solidFill>
                  <a:sysClr val="windowText" lastClr="000000"/>
                </a:solidFill>
                <a:effectLst/>
                <a:uLnTx/>
                <a:uFillTx/>
                <a:latin typeface="Arial"/>
                <a:cs typeface="Arial"/>
              </a:rPr>
              <a:t>Confidence</a:t>
            </a:r>
            <a:r>
              <a:rPr kumimoji="0" sz="1200" b="0" i="1" u="none" strike="noStrike" kern="0" cap="none" spc="-100" normalizeH="0" baseline="0" noProof="0" dirty="0">
                <a:ln>
                  <a:noFill/>
                </a:ln>
                <a:solidFill>
                  <a:sysClr val="windowText" lastClr="000000"/>
                </a:solidFill>
                <a:effectLst/>
                <a:uLnTx/>
                <a:uFillTx/>
                <a:latin typeface="Arial"/>
                <a:cs typeface="Arial"/>
              </a:rPr>
              <a:t> </a:t>
            </a:r>
            <a:r>
              <a:rPr kumimoji="0" sz="1200" b="0" i="1" u="none" strike="noStrike" kern="0" cap="none" spc="0" normalizeH="0" baseline="0" noProof="0" dirty="0">
                <a:ln>
                  <a:noFill/>
                </a:ln>
                <a:solidFill>
                  <a:sysClr val="windowText" lastClr="000000"/>
                </a:solidFill>
                <a:effectLst/>
                <a:uLnTx/>
                <a:uFillTx/>
                <a:latin typeface="Arial"/>
                <a:cs typeface="Arial"/>
              </a:rPr>
              <a:t>Interval</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p:nvPr/>
        </p:nvSpPr>
        <p:spPr>
          <a:xfrm>
            <a:off x="197357" y="1591817"/>
            <a:ext cx="8732520" cy="4715510"/>
          </a:xfrm>
          <a:custGeom>
            <a:avLst/>
            <a:gdLst/>
            <a:ahLst/>
            <a:cxnLst/>
            <a:rect l="l" t="t" r="r" b="b"/>
            <a:pathLst>
              <a:path w="8732520" h="4715510">
                <a:moveTo>
                  <a:pt x="0" y="4715256"/>
                </a:moveTo>
                <a:lnTo>
                  <a:pt x="8732520" y="4715256"/>
                </a:lnTo>
                <a:lnTo>
                  <a:pt x="8732520" y="0"/>
                </a:lnTo>
                <a:lnTo>
                  <a:pt x="0" y="0"/>
                </a:lnTo>
                <a:lnTo>
                  <a:pt x="0" y="4715256"/>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203200" marR="4860290">
              <a:lnSpc>
                <a:spcPct val="100000"/>
              </a:lnSpc>
            </a:pPr>
            <a:r>
              <a:rPr spc="45" dirty="0"/>
              <a:t>TREATMENT </a:t>
            </a:r>
            <a:r>
              <a:rPr spc="70" dirty="0"/>
              <a:t>GROUP</a:t>
            </a:r>
            <a:r>
              <a:rPr spc="-180" dirty="0"/>
              <a:t> </a:t>
            </a:r>
            <a:r>
              <a:rPr spc="-25" dirty="0"/>
              <a:t>IMPACTS:  </a:t>
            </a:r>
            <a:r>
              <a:rPr spc="75" dirty="0"/>
              <a:t>QUALITY </a:t>
            </a:r>
            <a:r>
              <a:rPr spc="90" dirty="0"/>
              <a:t>OF</a:t>
            </a:r>
            <a:r>
              <a:rPr spc="-250" dirty="0"/>
              <a:t> </a:t>
            </a:r>
            <a:r>
              <a:rPr spc="-75" dirty="0"/>
              <a:t>LIFE</a:t>
            </a:r>
          </a:p>
          <a:p>
            <a:pPr marL="203200" marR="5080">
              <a:lnSpc>
                <a:spcPts val="2400"/>
              </a:lnSpc>
              <a:spcBef>
                <a:spcPts val="40"/>
              </a:spcBef>
            </a:pPr>
            <a:r>
              <a:rPr spc="190" dirty="0">
                <a:solidFill>
                  <a:srgbClr val="EF7E12"/>
                </a:solidFill>
              </a:rPr>
              <a:t>CCAC </a:t>
            </a:r>
            <a:r>
              <a:rPr spc="-120" dirty="0">
                <a:solidFill>
                  <a:srgbClr val="EF7E12"/>
                </a:solidFill>
              </a:rPr>
              <a:t>patients </a:t>
            </a:r>
            <a:r>
              <a:rPr spc="-70" dirty="0">
                <a:solidFill>
                  <a:srgbClr val="EF7E12"/>
                </a:solidFill>
              </a:rPr>
              <a:t>reported </a:t>
            </a:r>
            <a:r>
              <a:rPr spc="-100" dirty="0">
                <a:solidFill>
                  <a:srgbClr val="EF7E12"/>
                </a:solidFill>
              </a:rPr>
              <a:t>positive </a:t>
            </a:r>
            <a:r>
              <a:rPr spc="-135" dirty="0">
                <a:solidFill>
                  <a:srgbClr val="EF7E12"/>
                </a:solidFill>
              </a:rPr>
              <a:t>impact </a:t>
            </a:r>
            <a:r>
              <a:rPr spc="-30" dirty="0">
                <a:solidFill>
                  <a:srgbClr val="EF7E12"/>
                </a:solidFill>
              </a:rPr>
              <a:t>on </a:t>
            </a:r>
            <a:r>
              <a:rPr spc="-130" dirty="0">
                <a:solidFill>
                  <a:srgbClr val="EF7E12"/>
                </a:solidFill>
              </a:rPr>
              <a:t>asthma </a:t>
            </a:r>
            <a:r>
              <a:rPr spc="-105" dirty="0">
                <a:solidFill>
                  <a:srgbClr val="EF7E12"/>
                </a:solidFill>
              </a:rPr>
              <a:t>symptoms, </a:t>
            </a:r>
            <a:r>
              <a:rPr spc="-130" dirty="0">
                <a:solidFill>
                  <a:srgbClr val="EF7E12"/>
                </a:solidFill>
              </a:rPr>
              <a:t>activity</a:t>
            </a:r>
            <a:r>
              <a:rPr spc="-340" dirty="0">
                <a:solidFill>
                  <a:srgbClr val="EF7E12"/>
                </a:solidFill>
              </a:rPr>
              <a:t> </a:t>
            </a:r>
            <a:r>
              <a:rPr spc="-120" dirty="0">
                <a:solidFill>
                  <a:srgbClr val="EF7E12"/>
                </a:solidFill>
              </a:rPr>
              <a:t>limitation  </a:t>
            </a:r>
            <a:r>
              <a:rPr spc="-130" dirty="0">
                <a:solidFill>
                  <a:srgbClr val="EF7E12"/>
                </a:solidFill>
              </a:rPr>
              <a:t>and </a:t>
            </a:r>
            <a:r>
              <a:rPr spc="-100" dirty="0">
                <a:solidFill>
                  <a:srgbClr val="EF7E12"/>
                </a:solidFill>
              </a:rPr>
              <a:t>emotional</a:t>
            </a:r>
            <a:r>
              <a:rPr spc="-65" dirty="0">
                <a:solidFill>
                  <a:srgbClr val="EF7E12"/>
                </a:solidFill>
              </a:rPr>
              <a:t> </a:t>
            </a:r>
            <a:r>
              <a:rPr spc="-110" dirty="0">
                <a:solidFill>
                  <a:srgbClr val="EF7E12"/>
                </a:solidFill>
              </a:rPr>
              <a:t>function</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24</a:t>
            </a:fld>
            <a:endParaRPr kumimoji="0" sz="1800" b="0" i="0" u="none" strike="noStrike" kern="0" cap="none" spc="-5" normalizeH="0" baseline="0" noProof="0" dirty="0">
              <a:ln>
                <a:noFill/>
              </a:ln>
              <a:solidFill>
                <a:sysClr val="windowText" lastClr="000000"/>
              </a:solidFill>
              <a:effectLst/>
              <a:uLnTx/>
              <a:uFillTx/>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114230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3200">
              <a:lnSpc>
                <a:spcPct val="100000"/>
              </a:lnSpc>
            </a:pPr>
            <a:r>
              <a:rPr spc="45" dirty="0"/>
              <a:t>TREATMENT </a:t>
            </a:r>
            <a:r>
              <a:rPr spc="70" dirty="0"/>
              <a:t>GROUP</a:t>
            </a:r>
            <a:r>
              <a:rPr spc="-180" dirty="0"/>
              <a:t> </a:t>
            </a:r>
            <a:r>
              <a:rPr spc="-25" dirty="0"/>
              <a:t>IMPACTS:</a:t>
            </a:r>
          </a:p>
          <a:p>
            <a:pPr marL="203200">
              <a:lnSpc>
                <a:spcPts val="2380"/>
              </a:lnSpc>
            </a:pPr>
            <a:r>
              <a:rPr spc="110" dirty="0"/>
              <a:t>REDUCED</a:t>
            </a:r>
            <a:r>
              <a:rPr spc="-420" dirty="0"/>
              <a:t> </a:t>
            </a:r>
            <a:r>
              <a:rPr spc="30" dirty="0"/>
              <a:t>HEALTH </a:t>
            </a:r>
            <a:r>
              <a:rPr spc="95" dirty="0"/>
              <a:t>CARE </a:t>
            </a:r>
            <a:r>
              <a:rPr spc="65" dirty="0"/>
              <a:t>UTILIZATION </a:t>
            </a:r>
            <a:r>
              <a:rPr spc="-35" dirty="0"/>
              <a:t>(SELF-REPORT)</a:t>
            </a:r>
          </a:p>
        </p:txBody>
      </p:sp>
      <p:sp>
        <p:nvSpPr>
          <p:cNvPr id="3" name="object 3"/>
          <p:cNvSpPr/>
          <p:nvPr/>
        </p:nvSpPr>
        <p:spPr>
          <a:xfrm>
            <a:off x="1018032" y="5586984"/>
            <a:ext cx="4361815" cy="0"/>
          </a:xfrm>
          <a:custGeom>
            <a:avLst/>
            <a:gdLst/>
            <a:ahLst/>
            <a:cxnLst/>
            <a:rect l="l" t="t" r="r" b="b"/>
            <a:pathLst>
              <a:path w="4361815">
                <a:moveTo>
                  <a:pt x="0" y="0"/>
                </a:moveTo>
                <a:lnTo>
                  <a:pt x="4361688"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5210555" y="5283708"/>
            <a:ext cx="169545" cy="0"/>
          </a:xfrm>
          <a:custGeom>
            <a:avLst/>
            <a:gdLst/>
            <a:ahLst/>
            <a:cxnLst/>
            <a:rect l="l" t="t" r="r" b="b"/>
            <a:pathLst>
              <a:path w="169545">
                <a:moveTo>
                  <a:pt x="0" y="0"/>
                </a:moveTo>
                <a:lnTo>
                  <a:pt x="169163"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483608" y="5283708"/>
            <a:ext cx="338455" cy="0"/>
          </a:xfrm>
          <a:custGeom>
            <a:avLst/>
            <a:gdLst/>
            <a:ahLst/>
            <a:cxnLst/>
            <a:rect l="l" t="t" r="r" b="b"/>
            <a:pathLst>
              <a:path w="338454">
                <a:moveTo>
                  <a:pt x="0" y="0"/>
                </a:moveTo>
                <a:lnTo>
                  <a:pt x="338327"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029711" y="5283708"/>
            <a:ext cx="1065530" cy="0"/>
          </a:xfrm>
          <a:custGeom>
            <a:avLst/>
            <a:gdLst/>
            <a:ahLst/>
            <a:cxnLst/>
            <a:rect l="l" t="t" r="r" b="b"/>
            <a:pathLst>
              <a:path w="1065529">
                <a:moveTo>
                  <a:pt x="0" y="0"/>
                </a:moveTo>
                <a:lnTo>
                  <a:pt x="106527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575816" y="5283708"/>
            <a:ext cx="1065530" cy="0"/>
          </a:xfrm>
          <a:custGeom>
            <a:avLst/>
            <a:gdLst/>
            <a:ahLst/>
            <a:cxnLst/>
            <a:rect l="l" t="t" r="r" b="b"/>
            <a:pathLst>
              <a:path w="1065530">
                <a:moveTo>
                  <a:pt x="0" y="0"/>
                </a:moveTo>
                <a:lnTo>
                  <a:pt x="106527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1018032" y="5283708"/>
            <a:ext cx="169545" cy="0"/>
          </a:xfrm>
          <a:custGeom>
            <a:avLst/>
            <a:gdLst/>
            <a:ahLst/>
            <a:cxnLst/>
            <a:rect l="l" t="t" r="r" b="b"/>
            <a:pathLst>
              <a:path w="169544">
                <a:moveTo>
                  <a:pt x="0" y="0"/>
                </a:moveTo>
                <a:lnTo>
                  <a:pt x="169164"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210555" y="4978908"/>
            <a:ext cx="169545" cy="0"/>
          </a:xfrm>
          <a:custGeom>
            <a:avLst/>
            <a:gdLst/>
            <a:ahLst/>
            <a:cxnLst/>
            <a:rect l="l" t="t" r="r" b="b"/>
            <a:pathLst>
              <a:path w="169545">
                <a:moveTo>
                  <a:pt x="0" y="0"/>
                </a:moveTo>
                <a:lnTo>
                  <a:pt x="169163"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483608" y="4978908"/>
            <a:ext cx="338455" cy="0"/>
          </a:xfrm>
          <a:custGeom>
            <a:avLst/>
            <a:gdLst/>
            <a:ahLst/>
            <a:cxnLst/>
            <a:rect l="l" t="t" r="r" b="b"/>
            <a:pathLst>
              <a:path w="338454">
                <a:moveTo>
                  <a:pt x="0" y="0"/>
                </a:moveTo>
                <a:lnTo>
                  <a:pt x="338327"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1575816" y="4978908"/>
            <a:ext cx="2519680" cy="0"/>
          </a:xfrm>
          <a:custGeom>
            <a:avLst/>
            <a:gdLst/>
            <a:ahLst/>
            <a:cxnLst/>
            <a:rect l="l" t="t" r="r" b="b"/>
            <a:pathLst>
              <a:path w="2519679">
                <a:moveTo>
                  <a:pt x="0" y="0"/>
                </a:moveTo>
                <a:lnTo>
                  <a:pt x="251917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1018032" y="4978908"/>
            <a:ext cx="169545" cy="0"/>
          </a:xfrm>
          <a:custGeom>
            <a:avLst/>
            <a:gdLst/>
            <a:ahLst/>
            <a:cxnLst/>
            <a:rect l="l" t="t" r="r" b="b"/>
            <a:pathLst>
              <a:path w="169544">
                <a:moveTo>
                  <a:pt x="0" y="0"/>
                </a:moveTo>
                <a:lnTo>
                  <a:pt x="169164"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5210555" y="4675632"/>
            <a:ext cx="169545" cy="0"/>
          </a:xfrm>
          <a:custGeom>
            <a:avLst/>
            <a:gdLst/>
            <a:ahLst/>
            <a:cxnLst/>
            <a:rect l="l" t="t" r="r" b="b"/>
            <a:pathLst>
              <a:path w="169545">
                <a:moveTo>
                  <a:pt x="0" y="0"/>
                </a:moveTo>
                <a:lnTo>
                  <a:pt x="169163"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4483608" y="4675632"/>
            <a:ext cx="338455" cy="0"/>
          </a:xfrm>
          <a:custGeom>
            <a:avLst/>
            <a:gdLst/>
            <a:ahLst/>
            <a:cxnLst/>
            <a:rect l="l" t="t" r="r" b="b"/>
            <a:pathLst>
              <a:path w="338454">
                <a:moveTo>
                  <a:pt x="0" y="0"/>
                </a:moveTo>
                <a:lnTo>
                  <a:pt x="338327"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1575816" y="4675632"/>
            <a:ext cx="2519680" cy="0"/>
          </a:xfrm>
          <a:custGeom>
            <a:avLst/>
            <a:gdLst/>
            <a:ahLst/>
            <a:cxnLst/>
            <a:rect l="l" t="t" r="r" b="b"/>
            <a:pathLst>
              <a:path w="2519679">
                <a:moveTo>
                  <a:pt x="0" y="0"/>
                </a:moveTo>
                <a:lnTo>
                  <a:pt x="251917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1018032" y="4675632"/>
            <a:ext cx="169545" cy="0"/>
          </a:xfrm>
          <a:custGeom>
            <a:avLst/>
            <a:gdLst/>
            <a:ahLst/>
            <a:cxnLst/>
            <a:rect l="l" t="t" r="r" b="b"/>
            <a:pathLst>
              <a:path w="169544">
                <a:moveTo>
                  <a:pt x="0" y="0"/>
                </a:moveTo>
                <a:lnTo>
                  <a:pt x="169164"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4483608" y="4370832"/>
            <a:ext cx="896619" cy="0"/>
          </a:xfrm>
          <a:custGeom>
            <a:avLst/>
            <a:gdLst/>
            <a:ahLst/>
            <a:cxnLst/>
            <a:rect l="l" t="t" r="r" b="b"/>
            <a:pathLst>
              <a:path w="896620">
                <a:moveTo>
                  <a:pt x="0" y="0"/>
                </a:moveTo>
                <a:lnTo>
                  <a:pt x="89611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1018032" y="4370832"/>
            <a:ext cx="3077210" cy="0"/>
          </a:xfrm>
          <a:custGeom>
            <a:avLst/>
            <a:gdLst/>
            <a:ahLst/>
            <a:cxnLst/>
            <a:rect l="l" t="t" r="r" b="b"/>
            <a:pathLst>
              <a:path w="3077210">
                <a:moveTo>
                  <a:pt x="0" y="0"/>
                </a:moveTo>
                <a:lnTo>
                  <a:pt x="307695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4483608" y="4067555"/>
            <a:ext cx="896619" cy="0"/>
          </a:xfrm>
          <a:custGeom>
            <a:avLst/>
            <a:gdLst/>
            <a:ahLst/>
            <a:cxnLst/>
            <a:rect l="l" t="t" r="r" b="b"/>
            <a:pathLst>
              <a:path w="896620">
                <a:moveTo>
                  <a:pt x="0" y="0"/>
                </a:moveTo>
                <a:lnTo>
                  <a:pt x="89611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1018032" y="4067555"/>
            <a:ext cx="3077210" cy="0"/>
          </a:xfrm>
          <a:custGeom>
            <a:avLst/>
            <a:gdLst/>
            <a:ahLst/>
            <a:cxnLst/>
            <a:rect l="l" t="t" r="r" b="b"/>
            <a:pathLst>
              <a:path w="3077210">
                <a:moveTo>
                  <a:pt x="0" y="0"/>
                </a:moveTo>
                <a:lnTo>
                  <a:pt x="307695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4483608" y="3762755"/>
            <a:ext cx="896619" cy="0"/>
          </a:xfrm>
          <a:custGeom>
            <a:avLst/>
            <a:gdLst/>
            <a:ahLst/>
            <a:cxnLst/>
            <a:rect l="l" t="t" r="r" b="b"/>
            <a:pathLst>
              <a:path w="896620">
                <a:moveTo>
                  <a:pt x="0" y="0"/>
                </a:moveTo>
                <a:lnTo>
                  <a:pt x="89611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1018032" y="3762755"/>
            <a:ext cx="3077210" cy="0"/>
          </a:xfrm>
          <a:custGeom>
            <a:avLst/>
            <a:gdLst/>
            <a:ahLst/>
            <a:cxnLst/>
            <a:rect l="l" t="t" r="r" b="b"/>
            <a:pathLst>
              <a:path w="3077210">
                <a:moveTo>
                  <a:pt x="0" y="0"/>
                </a:moveTo>
                <a:lnTo>
                  <a:pt x="307695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4483608" y="3457955"/>
            <a:ext cx="896619" cy="0"/>
          </a:xfrm>
          <a:custGeom>
            <a:avLst/>
            <a:gdLst/>
            <a:ahLst/>
            <a:cxnLst/>
            <a:rect l="l" t="t" r="r" b="b"/>
            <a:pathLst>
              <a:path w="896620">
                <a:moveTo>
                  <a:pt x="0" y="0"/>
                </a:moveTo>
                <a:lnTo>
                  <a:pt x="896112"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1018032" y="3457955"/>
            <a:ext cx="3077210" cy="0"/>
          </a:xfrm>
          <a:custGeom>
            <a:avLst/>
            <a:gdLst/>
            <a:ahLst/>
            <a:cxnLst/>
            <a:rect l="l" t="t" r="r" b="b"/>
            <a:pathLst>
              <a:path w="3077210">
                <a:moveTo>
                  <a:pt x="0" y="0"/>
                </a:moveTo>
                <a:lnTo>
                  <a:pt x="3076956"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018032" y="3154679"/>
            <a:ext cx="4361815" cy="0"/>
          </a:xfrm>
          <a:custGeom>
            <a:avLst/>
            <a:gdLst/>
            <a:ahLst/>
            <a:cxnLst/>
            <a:rect l="l" t="t" r="r" b="b"/>
            <a:pathLst>
              <a:path w="4361815">
                <a:moveTo>
                  <a:pt x="0" y="0"/>
                </a:moveTo>
                <a:lnTo>
                  <a:pt x="4361688"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1018032" y="2849879"/>
            <a:ext cx="4361815" cy="0"/>
          </a:xfrm>
          <a:custGeom>
            <a:avLst/>
            <a:gdLst/>
            <a:ahLst/>
            <a:cxnLst/>
            <a:rect l="l" t="t" r="r" b="b"/>
            <a:pathLst>
              <a:path w="4361815">
                <a:moveTo>
                  <a:pt x="0" y="0"/>
                </a:moveTo>
                <a:lnTo>
                  <a:pt x="4361688"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18032" y="2546604"/>
            <a:ext cx="4361815" cy="0"/>
          </a:xfrm>
          <a:custGeom>
            <a:avLst/>
            <a:gdLst/>
            <a:ahLst/>
            <a:cxnLst/>
            <a:rect l="l" t="t" r="r" b="b"/>
            <a:pathLst>
              <a:path w="4361815">
                <a:moveTo>
                  <a:pt x="0" y="0"/>
                </a:moveTo>
                <a:lnTo>
                  <a:pt x="4361688" y="0"/>
                </a:lnTo>
              </a:path>
            </a:pathLst>
          </a:custGeom>
          <a:ln w="9144">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1187196" y="4535423"/>
            <a:ext cx="388620" cy="1051560"/>
          </a:xfrm>
          <a:custGeom>
            <a:avLst/>
            <a:gdLst/>
            <a:ahLst/>
            <a:cxnLst/>
            <a:rect l="l" t="t" r="r" b="b"/>
            <a:pathLst>
              <a:path w="388619" h="1051560">
                <a:moveTo>
                  <a:pt x="0" y="1051560"/>
                </a:moveTo>
                <a:lnTo>
                  <a:pt x="388620" y="1051560"/>
                </a:lnTo>
                <a:lnTo>
                  <a:pt x="388620" y="0"/>
                </a:lnTo>
                <a:lnTo>
                  <a:pt x="0" y="0"/>
                </a:lnTo>
                <a:lnTo>
                  <a:pt x="0" y="1051560"/>
                </a:lnTo>
                <a:close/>
              </a:path>
            </a:pathLst>
          </a:custGeom>
          <a:solidFill>
            <a:srgbClr val="C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1914144" y="5390388"/>
            <a:ext cx="388620" cy="196850"/>
          </a:xfrm>
          <a:custGeom>
            <a:avLst/>
            <a:gdLst/>
            <a:ahLst/>
            <a:cxnLst/>
            <a:rect l="l" t="t" r="r" b="b"/>
            <a:pathLst>
              <a:path w="388619" h="196850">
                <a:moveTo>
                  <a:pt x="0" y="196596"/>
                </a:moveTo>
                <a:lnTo>
                  <a:pt x="388619" y="196596"/>
                </a:lnTo>
                <a:lnTo>
                  <a:pt x="388619" y="0"/>
                </a:lnTo>
                <a:lnTo>
                  <a:pt x="0" y="0"/>
                </a:lnTo>
                <a:lnTo>
                  <a:pt x="0" y="196596"/>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2641092" y="5257800"/>
            <a:ext cx="388620" cy="329565"/>
          </a:xfrm>
          <a:custGeom>
            <a:avLst/>
            <a:gdLst/>
            <a:ahLst/>
            <a:cxnLst/>
            <a:rect l="l" t="t" r="r" b="b"/>
            <a:pathLst>
              <a:path w="388619" h="329564">
                <a:moveTo>
                  <a:pt x="0" y="329184"/>
                </a:moveTo>
                <a:lnTo>
                  <a:pt x="388619" y="329184"/>
                </a:lnTo>
                <a:lnTo>
                  <a:pt x="388619" y="0"/>
                </a:lnTo>
                <a:lnTo>
                  <a:pt x="0" y="0"/>
                </a:lnTo>
                <a:lnTo>
                  <a:pt x="0" y="329184"/>
                </a:lnTo>
                <a:close/>
              </a:path>
            </a:pathLst>
          </a:custGeom>
          <a:solidFill>
            <a:srgbClr val="C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3368040" y="5489447"/>
            <a:ext cx="388620" cy="97790"/>
          </a:xfrm>
          <a:custGeom>
            <a:avLst/>
            <a:gdLst/>
            <a:ahLst/>
            <a:cxnLst/>
            <a:rect l="l" t="t" r="r" b="b"/>
            <a:pathLst>
              <a:path w="388620" h="97789">
                <a:moveTo>
                  <a:pt x="0" y="97535"/>
                </a:moveTo>
                <a:lnTo>
                  <a:pt x="388620" y="97535"/>
                </a:lnTo>
                <a:lnTo>
                  <a:pt x="388620" y="0"/>
                </a:lnTo>
                <a:lnTo>
                  <a:pt x="0" y="0"/>
                </a:lnTo>
                <a:lnTo>
                  <a:pt x="0" y="97535"/>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4094988" y="3351276"/>
            <a:ext cx="388620" cy="2235835"/>
          </a:xfrm>
          <a:custGeom>
            <a:avLst/>
            <a:gdLst/>
            <a:ahLst/>
            <a:cxnLst/>
            <a:rect l="l" t="t" r="r" b="b"/>
            <a:pathLst>
              <a:path w="388620" h="2235835">
                <a:moveTo>
                  <a:pt x="0" y="2235708"/>
                </a:moveTo>
                <a:lnTo>
                  <a:pt x="388620" y="2235708"/>
                </a:lnTo>
                <a:lnTo>
                  <a:pt x="388620" y="0"/>
                </a:lnTo>
                <a:lnTo>
                  <a:pt x="0" y="0"/>
                </a:lnTo>
                <a:lnTo>
                  <a:pt x="0" y="2235708"/>
                </a:lnTo>
                <a:close/>
              </a:path>
            </a:pathLst>
          </a:custGeom>
          <a:solidFill>
            <a:srgbClr val="C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4821935" y="4535423"/>
            <a:ext cx="388620" cy="1051560"/>
          </a:xfrm>
          <a:custGeom>
            <a:avLst/>
            <a:gdLst/>
            <a:ahLst/>
            <a:cxnLst/>
            <a:rect l="l" t="t" r="r" b="b"/>
            <a:pathLst>
              <a:path w="388620" h="1051560">
                <a:moveTo>
                  <a:pt x="0" y="1051560"/>
                </a:moveTo>
                <a:lnTo>
                  <a:pt x="388620" y="1051560"/>
                </a:lnTo>
                <a:lnTo>
                  <a:pt x="388620" y="0"/>
                </a:lnTo>
                <a:lnTo>
                  <a:pt x="0" y="0"/>
                </a:lnTo>
                <a:lnTo>
                  <a:pt x="0" y="1051560"/>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1382267" y="4535423"/>
            <a:ext cx="0" cy="299085"/>
          </a:xfrm>
          <a:custGeom>
            <a:avLst/>
            <a:gdLst/>
            <a:ahLst/>
            <a:cxnLst/>
            <a:rect l="l" t="t" r="r" b="b"/>
            <a:pathLst>
              <a:path h="299085">
                <a:moveTo>
                  <a:pt x="0" y="0"/>
                </a:moveTo>
                <a:lnTo>
                  <a:pt x="0" y="298703"/>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1382267" y="4236720"/>
            <a:ext cx="0" cy="299085"/>
          </a:xfrm>
          <a:custGeom>
            <a:avLst/>
            <a:gdLst/>
            <a:ahLst/>
            <a:cxnLst/>
            <a:rect l="l" t="t" r="r" b="b"/>
            <a:pathLst>
              <a:path h="299085">
                <a:moveTo>
                  <a:pt x="0" y="298703"/>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1353311" y="4834128"/>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1353311" y="4236720"/>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2109216" y="5390388"/>
            <a:ext cx="0" cy="160020"/>
          </a:xfrm>
          <a:custGeom>
            <a:avLst/>
            <a:gdLst/>
            <a:ahLst/>
            <a:cxnLst/>
            <a:rect l="l" t="t" r="r" b="b"/>
            <a:pathLst>
              <a:path h="160020">
                <a:moveTo>
                  <a:pt x="0" y="0"/>
                </a:moveTo>
                <a:lnTo>
                  <a:pt x="0" y="16002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2109216" y="5230367"/>
            <a:ext cx="0" cy="160020"/>
          </a:xfrm>
          <a:custGeom>
            <a:avLst/>
            <a:gdLst/>
            <a:ahLst/>
            <a:cxnLst/>
            <a:rect l="l" t="t" r="r" b="b"/>
            <a:pathLst>
              <a:path h="160020">
                <a:moveTo>
                  <a:pt x="0" y="160019"/>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2080260" y="5550408"/>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2080260" y="5230367"/>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2836164" y="5257800"/>
            <a:ext cx="0" cy="184785"/>
          </a:xfrm>
          <a:custGeom>
            <a:avLst/>
            <a:gdLst/>
            <a:ahLst/>
            <a:cxnLst/>
            <a:rect l="l" t="t" r="r" b="b"/>
            <a:pathLst>
              <a:path h="184785">
                <a:moveTo>
                  <a:pt x="0" y="0"/>
                </a:moveTo>
                <a:lnTo>
                  <a:pt x="0" y="184403"/>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2836164" y="5073396"/>
            <a:ext cx="0" cy="184785"/>
          </a:xfrm>
          <a:custGeom>
            <a:avLst/>
            <a:gdLst/>
            <a:ahLst/>
            <a:cxnLst/>
            <a:rect l="l" t="t" r="r" b="b"/>
            <a:pathLst>
              <a:path h="184785">
                <a:moveTo>
                  <a:pt x="0" y="184403"/>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2807207" y="5442203"/>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2807207" y="5073396"/>
            <a:ext cx="58419" cy="0"/>
          </a:xfrm>
          <a:custGeom>
            <a:avLst/>
            <a:gdLst/>
            <a:ahLst/>
            <a:cxnLst/>
            <a:rect l="l" t="t" r="r" b="b"/>
            <a:pathLst>
              <a:path w="58419">
                <a:moveTo>
                  <a:pt x="0" y="0"/>
                </a:moveTo>
                <a:lnTo>
                  <a:pt x="57912"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3563111" y="5489447"/>
            <a:ext cx="0" cy="97790"/>
          </a:xfrm>
          <a:custGeom>
            <a:avLst/>
            <a:gdLst/>
            <a:ahLst/>
            <a:cxnLst/>
            <a:rect l="l" t="t" r="r" b="b"/>
            <a:pathLst>
              <a:path h="97789">
                <a:moveTo>
                  <a:pt x="0" y="0"/>
                </a:moveTo>
                <a:lnTo>
                  <a:pt x="0" y="97535"/>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47"/>
          <p:cNvSpPr/>
          <p:nvPr/>
        </p:nvSpPr>
        <p:spPr>
          <a:xfrm>
            <a:off x="3563111" y="5356859"/>
            <a:ext cx="0" cy="132715"/>
          </a:xfrm>
          <a:custGeom>
            <a:avLst/>
            <a:gdLst/>
            <a:ahLst/>
            <a:cxnLst/>
            <a:rect l="l" t="t" r="r" b="b"/>
            <a:pathLst>
              <a:path h="132714">
                <a:moveTo>
                  <a:pt x="0" y="132587"/>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8"/>
          <p:cNvSpPr/>
          <p:nvPr/>
        </p:nvSpPr>
        <p:spPr>
          <a:xfrm>
            <a:off x="3534155" y="5356859"/>
            <a:ext cx="56515" cy="0"/>
          </a:xfrm>
          <a:custGeom>
            <a:avLst/>
            <a:gdLst/>
            <a:ahLst/>
            <a:cxnLst/>
            <a:rect l="l" t="t" r="r" b="b"/>
            <a:pathLst>
              <a:path w="56514">
                <a:moveTo>
                  <a:pt x="0" y="0"/>
                </a:moveTo>
                <a:lnTo>
                  <a:pt x="56388"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4290059" y="3351276"/>
            <a:ext cx="0" cy="702945"/>
          </a:xfrm>
          <a:custGeom>
            <a:avLst/>
            <a:gdLst/>
            <a:ahLst/>
            <a:cxnLst/>
            <a:rect l="l" t="t" r="r" b="b"/>
            <a:pathLst>
              <a:path h="702945">
                <a:moveTo>
                  <a:pt x="0" y="0"/>
                </a:moveTo>
                <a:lnTo>
                  <a:pt x="0" y="702563"/>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p:cNvSpPr/>
          <p:nvPr/>
        </p:nvSpPr>
        <p:spPr>
          <a:xfrm>
            <a:off x="4290059" y="2648711"/>
            <a:ext cx="0" cy="702945"/>
          </a:xfrm>
          <a:custGeom>
            <a:avLst/>
            <a:gdLst/>
            <a:ahLst/>
            <a:cxnLst/>
            <a:rect l="l" t="t" r="r" b="b"/>
            <a:pathLst>
              <a:path h="702945">
                <a:moveTo>
                  <a:pt x="0" y="702563"/>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1"/>
          <p:cNvSpPr/>
          <p:nvPr/>
        </p:nvSpPr>
        <p:spPr>
          <a:xfrm>
            <a:off x="4261103" y="4053840"/>
            <a:ext cx="56515" cy="0"/>
          </a:xfrm>
          <a:custGeom>
            <a:avLst/>
            <a:gdLst/>
            <a:ahLst/>
            <a:cxnLst/>
            <a:rect l="l" t="t" r="r" b="b"/>
            <a:pathLst>
              <a:path w="56514">
                <a:moveTo>
                  <a:pt x="0" y="0"/>
                </a:moveTo>
                <a:lnTo>
                  <a:pt x="56387"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p:nvPr/>
        </p:nvSpPr>
        <p:spPr>
          <a:xfrm>
            <a:off x="4261103" y="2648711"/>
            <a:ext cx="56515" cy="0"/>
          </a:xfrm>
          <a:custGeom>
            <a:avLst/>
            <a:gdLst/>
            <a:ahLst/>
            <a:cxnLst/>
            <a:rect l="l" t="t" r="r" b="b"/>
            <a:pathLst>
              <a:path w="56514">
                <a:moveTo>
                  <a:pt x="0" y="0"/>
                </a:moveTo>
                <a:lnTo>
                  <a:pt x="56387"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3"/>
          <p:cNvSpPr/>
          <p:nvPr/>
        </p:nvSpPr>
        <p:spPr>
          <a:xfrm>
            <a:off x="5017008" y="4535423"/>
            <a:ext cx="0" cy="684530"/>
          </a:xfrm>
          <a:custGeom>
            <a:avLst/>
            <a:gdLst/>
            <a:ahLst/>
            <a:cxnLst/>
            <a:rect l="l" t="t" r="r" b="b"/>
            <a:pathLst>
              <a:path h="684529">
                <a:moveTo>
                  <a:pt x="0" y="0"/>
                </a:moveTo>
                <a:lnTo>
                  <a:pt x="0" y="684276"/>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4"/>
          <p:cNvSpPr/>
          <p:nvPr/>
        </p:nvSpPr>
        <p:spPr>
          <a:xfrm>
            <a:off x="5017008" y="3849623"/>
            <a:ext cx="0" cy="685800"/>
          </a:xfrm>
          <a:custGeom>
            <a:avLst/>
            <a:gdLst/>
            <a:ahLst/>
            <a:cxnLst/>
            <a:rect l="l" t="t" r="r" b="b"/>
            <a:pathLst>
              <a:path h="685800">
                <a:moveTo>
                  <a:pt x="0" y="685800"/>
                </a:moveTo>
                <a:lnTo>
                  <a:pt x="0"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5"/>
          <p:cNvSpPr/>
          <p:nvPr/>
        </p:nvSpPr>
        <p:spPr>
          <a:xfrm>
            <a:off x="4988052" y="5219700"/>
            <a:ext cx="56515" cy="0"/>
          </a:xfrm>
          <a:custGeom>
            <a:avLst/>
            <a:gdLst/>
            <a:ahLst/>
            <a:cxnLst/>
            <a:rect l="l" t="t" r="r" b="b"/>
            <a:pathLst>
              <a:path w="56514">
                <a:moveTo>
                  <a:pt x="0" y="0"/>
                </a:moveTo>
                <a:lnTo>
                  <a:pt x="56387"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6"/>
          <p:cNvSpPr/>
          <p:nvPr/>
        </p:nvSpPr>
        <p:spPr>
          <a:xfrm>
            <a:off x="4988052" y="3849623"/>
            <a:ext cx="56515" cy="0"/>
          </a:xfrm>
          <a:custGeom>
            <a:avLst/>
            <a:gdLst/>
            <a:ahLst/>
            <a:cxnLst/>
            <a:rect l="l" t="t" r="r" b="b"/>
            <a:pathLst>
              <a:path w="56514">
                <a:moveTo>
                  <a:pt x="0" y="0"/>
                </a:moveTo>
                <a:lnTo>
                  <a:pt x="56387" y="0"/>
                </a:lnTo>
              </a:path>
            </a:pathLst>
          </a:custGeom>
          <a:ln w="9144">
            <a:solidFill>
              <a:srgbClr val="58585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7"/>
          <p:cNvSpPr txBox="1"/>
          <p:nvPr/>
        </p:nvSpPr>
        <p:spPr>
          <a:xfrm>
            <a:off x="685291" y="5510783"/>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0</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0</a:t>
            </a:r>
            <a:r>
              <a:rPr kumimoji="0" sz="900" b="0" i="0" u="none" strike="noStrike" kern="0" cap="none" spc="-5" normalizeH="0" baseline="0" noProof="0" dirty="0">
                <a:ln>
                  <a:noFill/>
                </a:ln>
                <a:solidFill>
                  <a:srgbClr val="585858"/>
                </a:solidFill>
                <a:effectLst/>
                <a:uLnTx/>
                <a:uFillTx/>
                <a:latin typeface="Arial"/>
                <a:cs typeface="Arial"/>
              </a:rPr>
              <a:t>0</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8" name="object 58"/>
          <p:cNvSpPr txBox="1"/>
          <p:nvPr/>
        </p:nvSpPr>
        <p:spPr>
          <a:xfrm>
            <a:off x="685291" y="5206619"/>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0</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2</a:t>
            </a:r>
            <a:r>
              <a:rPr kumimoji="0" sz="900" b="0" i="0" u="none" strike="noStrike" kern="0" cap="none" spc="-5" normalizeH="0" baseline="0" noProof="0" dirty="0">
                <a:ln>
                  <a:noFill/>
                </a:ln>
                <a:solidFill>
                  <a:srgbClr val="585858"/>
                </a:solidFill>
                <a:effectLst/>
                <a:uLnTx/>
                <a:uFillTx/>
                <a:latin typeface="Arial"/>
                <a:cs typeface="Arial"/>
              </a:rPr>
              <a:t>5</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9" name="object 59"/>
          <p:cNvSpPr txBox="1"/>
          <p:nvPr/>
        </p:nvSpPr>
        <p:spPr>
          <a:xfrm>
            <a:off x="685291" y="4902454"/>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0</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5</a:t>
            </a:r>
            <a:r>
              <a:rPr kumimoji="0" sz="900" b="0" i="0" u="none" strike="noStrike" kern="0" cap="none" spc="-5" normalizeH="0" baseline="0" noProof="0" dirty="0">
                <a:ln>
                  <a:noFill/>
                </a:ln>
                <a:solidFill>
                  <a:srgbClr val="585858"/>
                </a:solidFill>
                <a:effectLst/>
                <a:uLnTx/>
                <a:uFillTx/>
                <a:latin typeface="Arial"/>
                <a:cs typeface="Arial"/>
              </a:rPr>
              <a:t>0</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0" name="object 60"/>
          <p:cNvSpPr txBox="1"/>
          <p:nvPr/>
        </p:nvSpPr>
        <p:spPr>
          <a:xfrm>
            <a:off x="685291" y="4598161"/>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0</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7</a:t>
            </a:r>
            <a:r>
              <a:rPr kumimoji="0" sz="900" b="0" i="0" u="none" strike="noStrike" kern="0" cap="none" spc="-5" normalizeH="0" baseline="0" noProof="0" dirty="0">
                <a:ln>
                  <a:noFill/>
                </a:ln>
                <a:solidFill>
                  <a:srgbClr val="585858"/>
                </a:solidFill>
                <a:effectLst/>
                <a:uLnTx/>
                <a:uFillTx/>
                <a:latin typeface="Arial"/>
                <a:cs typeface="Arial"/>
              </a:rPr>
              <a:t>5</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1" name="object 61"/>
          <p:cNvSpPr txBox="1"/>
          <p:nvPr/>
        </p:nvSpPr>
        <p:spPr>
          <a:xfrm>
            <a:off x="685291" y="3685667"/>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1</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5</a:t>
            </a:r>
            <a:r>
              <a:rPr kumimoji="0" sz="900" b="0" i="0" u="none" strike="noStrike" kern="0" cap="none" spc="-5" normalizeH="0" baseline="0" noProof="0" dirty="0">
                <a:ln>
                  <a:noFill/>
                </a:ln>
                <a:solidFill>
                  <a:srgbClr val="585858"/>
                </a:solidFill>
                <a:effectLst/>
                <a:uLnTx/>
                <a:uFillTx/>
                <a:latin typeface="Arial"/>
                <a:cs typeface="Arial"/>
              </a:rPr>
              <a:t>0</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2" name="object 62"/>
          <p:cNvSpPr txBox="1"/>
          <p:nvPr/>
        </p:nvSpPr>
        <p:spPr>
          <a:xfrm>
            <a:off x="685291" y="3381502"/>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1</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7</a:t>
            </a:r>
            <a:r>
              <a:rPr kumimoji="0" sz="900" b="0" i="0" u="none" strike="noStrike" kern="0" cap="none" spc="-5" normalizeH="0" baseline="0" noProof="0" dirty="0">
                <a:ln>
                  <a:noFill/>
                </a:ln>
                <a:solidFill>
                  <a:srgbClr val="585858"/>
                </a:solidFill>
                <a:effectLst/>
                <a:uLnTx/>
                <a:uFillTx/>
                <a:latin typeface="Arial"/>
                <a:cs typeface="Arial"/>
              </a:rPr>
              <a:t>5</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3" name="object 63"/>
          <p:cNvSpPr txBox="1"/>
          <p:nvPr/>
        </p:nvSpPr>
        <p:spPr>
          <a:xfrm>
            <a:off x="685291" y="3077209"/>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2</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0</a:t>
            </a:r>
            <a:r>
              <a:rPr kumimoji="0" sz="900" b="0" i="0" u="none" strike="noStrike" kern="0" cap="none" spc="-5" normalizeH="0" baseline="0" noProof="0" dirty="0">
                <a:ln>
                  <a:noFill/>
                </a:ln>
                <a:solidFill>
                  <a:srgbClr val="585858"/>
                </a:solidFill>
                <a:effectLst/>
                <a:uLnTx/>
                <a:uFillTx/>
                <a:latin typeface="Arial"/>
                <a:cs typeface="Arial"/>
              </a:rPr>
              <a:t>0</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4" name="object 64"/>
          <p:cNvSpPr txBox="1"/>
          <p:nvPr/>
        </p:nvSpPr>
        <p:spPr>
          <a:xfrm>
            <a:off x="685291" y="2773426"/>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2</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2</a:t>
            </a:r>
            <a:r>
              <a:rPr kumimoji="0" sz="900" b="0" i="0" u="none" strike="noStrike" kern="0" cap="none" spc="-5" normalizeH="0" baseline="0" noProof="0" dirty="0">
                <a:ln>
                  <a:noFill/>
                </a:ln>
                <a:solidFill>
                  <a:srgbClr val="585858"/>
                </a:solidFill>
                <a:effectLst/>
                <a:uLnTx/>
                <a:uFillTx/>
                <a:latin typeface="Arial"/>
                <a:cs typeface="Arial"/>
              </a:rPr>
              <a:t>5</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5" name="object 65"/>
          <p:cNvSpPr txBox="1"/>
          <p:nvPr/>
        </p:nvSpPr>
        <p:spPr>
          <a:xfrm>
            <a:off x="685291" y="2469134"/>
            <a:ext cx="24765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2</a:t>
            </a:r>
            <a:r>
              <a:rPr kumimoji="0" sz="900" b="0" i="0" u="none" strike="noStrike" kern="0" cap="none" spc="0" normalizeH="0" baseline="0" noProof="0" dirty="0">
                <a:ln>
                  <a:noFill/>
                </a:ln>
                <a:solidFill>
                  <a:srgbClr val="585858"/>
                </a:solidFill>
                <a:effectLst/>
                <a:uLnTx/>
                <a:uFillTx/>
                <a:latin typeface="Arial"/>
                <a:cs typeface="Arial"/>
              </a:rPr>
              <a:t>.</a:t>
            </a:r>
            <a:r>
              <a:rPr kumimoji="0" sz="900" b="0" i="0" u="none" strike="noStrike" kern="0" cap="none" spc="-10" normalizeH="0" baseline="0" noProof="0" dirty="0">
                <a:ln>
                  <a:noFill/>
                </a:ln>
                <a:solidFill>
                  <a:srgbClr val="585858"/>
                </a:solidFill>
                <a:effectLst/>
                <a:uLnTx/>
                <a:uFillTx/>
                <a:latin typeface="Arial"/>
                <a:cs typeface="Arial"/>
              </a:rPr>
              <a:t>5</a:t>
            </a:r>
            <a:r>
              <a:rPr kumimoji="0" sz="900" b="0" i="0" u="none" strike="noStrike" kern="0" cap="none" spc="-5" normalizeH="0" baseline="0" noProof="0" dirty="0">
                <a:ln>
                  <a:noFill/>
                </a:ln>
                <a:solidFill>
                  <a:srgbClr val="585858"/>
                </a:solidFill>
                <a:effectLst/>
                <a:uLnTx/>
                <a:uFillTx/>
                <a:latin typeface="Arial"/>
                <a:cs typeface="Arial"/>
              </a:rPr>
              <a:t>0</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6" name="object 66"/>
          <p:cNvSpPr txBox="1"/>
          <p:nvPr/>
        </p:nvSpPr>
        <p:spPr>
          <a:xfrm>
            <a:off x="456339" y="2747136"/>
            <a:ext cx="177800" cy="2560955"/>
          </a:xfrm>
          <a:prstGeom prst="rect">
            <a:avLst/>
          </a:prstGeom>
        </p:spPr>
        <p:txBody>
          <a:bodyPr vert="vert270" wrap="square" lIns="0" tIns="0" rIns="0" bIns="0" rtlCol="0">
            <a:spAutoFit/>
          </a:bodyPr>
          <a:lstStyle/>
          <a:p>
            <a:pPr marL="12700" marR="0" lvl="0" indent="0" defTabSz="914400" eaLnBrk="1" fontAlgn="auto" latinLnBrk="0" hangingPunct="1">
              <a:lnSpc>
                <a:spcPts val="1310"/>
              </a:lnSpc>
              <a:spcBef>
                <a:spcPts val="0"/>
              </a:spcBef>
              <a:spcAft>
                <a:spcPts val="0"/>
              </a:spcAft>
              <a:buClrTx/>
              <a:buSzTx/>
              <a:buFontTx/>
              <a:buNone/>
              <a:tabLst/>
              <a:defRPr/>
            </a:pPr>
            <a:r>
              <a:rPr kumimoji="0" sz="1200" b="0" i="0" u="none" strike="noStrike" kern="0" cap="none" spc="-20" normalizeH="0" baseline="0" noProof="0" dirty="0">
                <a:ln>
                  <a:noFill/>
                </a:ln>
                <a:solidFill>
                  <a:srgbClr val="585858"/>
                </a:solidFill>
                <a:effectLst/>
                <a:uLnTx/>
                <a:uFillTx/>
                <a:latin typeface="Arial"/>
                <a:cs typeface="Arial"/>
              </a:rPr>
              <a:t>A</a:t>
            </a:r>
            <a:r>
              <a:rPr kumimoji="0" sz="1200" b="0" i="0" u="none" strike="noStrike" kern="0" cap="none" spc="-15" normalizeH="0" baseline="0" noProof="0" dirty="0">
                <a:ln>
                  <a:noFill/>
                </a:ln>
                <a:solidFill>
                  <a:srgbClr val="585858"/>
                </a:solidFill>
                <a:effectLst/>
                <a:uLnTx/>
                <a:uFillTx/>
                <a:latin typeface="Arial"/>
                <a:cs typeface="Arial"/>
              </a:rPr>
              <a:t>v</a:t>
            </a:r>
            <a:r>
              <a:rPr kumimoji="0" sz="1200" b="0" i="0" u="none" strike="noStrike" kern="0" cap="none" spc="0" normalizeH="0" baseline="0" noProof="0" dirty="0">
                <a:ln>
                  <a:noFill/>
                </a:ln>
                <a:solidFill>
                  <a:srgbClr val="585858"/>
                </a:solidFill>
                <a:effectLst/>
                <a:uLnTx/>
                <a:uFillTx/>
                <a:latin typeface="Arial"/>
                <a:cs typeface="Arial"/>
              </a:rPr>
              <a:t>era</a:t>
            </a:r>
            <a:r>
              <a:rPr kumimoji="0" sz="1200" b="0" i="0" u="none" strike="noStrike" kern="0" cap="none" spc="-10" normalizeH="0" baseline="0" noProof="0" dirty="0">
                <a:ln>
                  <a:noFill/>
                </a:ln>
                <a:solidFill>
                  <a:srgbClr val="585858"/>
                </a:solidFill>
                <a:effectLst/>
                <a:uLnTx/>
                <a:uFillTx/>
                <a:latin typeface="Arial"/>
                <a:cs typeface="Arial"/>
              </a:rPr>
              <a:t>g</a:t>
            </a:r>
            <a:r>
              <a:rPr kumimoji="0" sz="1200" b="0" i="0" u="none" strike="noStrike" kern="0" cap="none" spc="0" normalizeH="0" baseline="0" noProof="0" dirty="0">
                <a:ln>
                  <a:noFill/>
                </a:ln>
                <a:solidFill>
                  <a:srgbClr val="585858"/>
                </a:solidFill>
                <a:effectLst/>
                <a:uLnTx/>
                <a:uFillTx/>
                <a:latin typeface="Arial"/>
                <a:cs typeface="Arial"/>
              </a:rPr>
              <a:t>e</a:t>
            </a:r>
            <a:r>
              <a:rPr kumimoji="0" sz="1200" b="0" i="0" u="none" strike="noStrike" kern="0" cap="none" spc="5" normalizeH="0" baseline="0" noProof="0" dirty="0">
                <a:ln>
                  <a:noFill/>
                </a:ln>
                <a:solidFill>
                  <a:srgbClr val="585858"/>
                </a:solidFill>
                <a:effectLst/>
                <a:uLnTx/>
                <a:uFillTx/>
                <a:latin typeface="Arial"/>
                <a:cs typeface="Arial"/>
              </a:rPr>
              <a:t> </a:t>
            </a:r>
            <a:r>
              <a:rPr kumimoji="0" sz="1200" b="0" i="0" u="none" strike="noStrike" kern="0" cap="none" spc="0" normalizeH="0" baseline="0" noProof="0" dirty="0">
                <a:ln>
                  <a:noFill/>
                </a:ln>
                <a:solidFill>
                  <a:srgbClr val="585858"/>
                </a:solidFill>
                <a:effectLst/>
                <a:uLnTx/>
                <a:uFillTx/>
                <a:latin typeface="Arial"/>
                <a:cs typeface="Arial"/>
              </a:rPr>
              <a:t>Nu</a:t>
            </a:r>
            <a:r>
              <a:rPr kumimoji="0" sz="1200" b="0" i="0" u="none" strike="noStrike" kern="0" cap="none" spc="5" normalizeH="0" baseline="0" noProof="0" dirty="0">
                <a:ln>
                  <a:noFill/>
                </a:ln>
                <a:solidFill>
                  <a:srgbClr val="585858"/>
                </a:solidFill>
                <a:effectLst/>
                <a:uLnTx/>
                <a:uFillTx/>
                <a:latin typeface="Arial"/>
                <a:cs typeface="Arial"/>
              </a:rPr>
              <a:t>m</a:t>
            </a:r>
            <a:r>
              <a:rPr kumimoji="0" sz="1200" b="0" i="0" u="none" strike="noStrike" kern="0" cap="none" spc="0" normalizeH="0" baseline="0" noProof="0" dirty="0">
                <a:ln>
                  <a:noFill/>
                </a:ln>
                <a:solidFill>
                  <a:srgbClr val="585858"/>
                </a:solidFill>
                <a:effectLst/>
                <a:uLnTx/>
                <a:uFillTx/>
                <a:latin typeface="Arial"/>
                <a:cs typeface="Arial"/>
              </a:rPr>
              <a:t>ber</a:t>
            </a:r>
            <a:r>
              <a:rPr kumimoji="0" sz="1200" b="0" i="0" u="none" strike="noStrike" kern="0" cap="none" spc="-15" normalizeH="0" baseline="0" noProof="0" dirty="0">
                <a:ln>
                  <a:noFill/>
                </a:ln>
                <a:solidFill>
                  <a:srgbClr val="585858"/>
                </a:solidFill>
                <a:effectLst/>
                <a:uLnTx/>
                <a:uFillTx/>
                <a:latin typeface="Arial"/>
                <a:cs typeface="Arial"/>
              </a:rPr>
              <a:t> </a:t>
            </a:r>
            <a:r>
              <a:rPr kumimoji="0" sz="1200" b="0" i="0" u="none" strike="noStrike" kern="0" cap="none" spc="0" normalizeH="0" baseline="0" noProof="0" dirty="0">
                <a:ln>
                  <a:noFill/>
                </a:ln>
                <a:solidFill>
                  <a:srgbClr val="585858"/>
                </a:solidFill>
                <a:effectLst/>
                <a:uLnTx/>
                <a:uFillTx/>
                <a:latin typeface="Arial"/>
                <a:cs typeface="Arial"/>
              </a:rPr>
              <a:t>of</a:t>
            </a:r>
            <a:r>
              <a:rPr kumimoji="0" sz="1200" b="0" i="0" u="none" strike="noStrike" kern="0" cap="none" spc="-10" normalizeH="0" baseline="0" noProof="0" dirty="0">
                <a:ln>
                  <a:noFill/>
                </a:ln>
                <a:solidFill>
                  <a:srgbClr val="585858"/>
                </a:solidFill>
                <a:effectLst/>
                <a:uLnTx/>
                <a:uFillTx/>
                <a:latin typeface="Arial"/>
                <a:cs typeface="Arial"/>
              </a:rPr>
              <a:t> </a:t>
            </a:r>
            <a:r>
              <a:rPr kumimoji="0" sz="1200" b="0" i="0" u="none" strike="noStrike" kern="0" cap="none" spc="-25" normalizeH="0" baseline="0" noProof="0" dirty="0">
                <a:ln>
                  <a:noFill/>
                </a:ln>
                <a:solidFill>
                  <a:srgbClr val="585858"/>
                </a:solidFill>
                <a:effectLst/>
                <a:uLnTx/>
                <a:uFillTx/>
                <a:latin typeface="Arial"/>
                <a:cs typeface="Arial"/>
              </a:rPr>
              <a:t>V</a:t>
            </a:r>
            <a:r>
              <a:rPr kumimoji="0" sz="1200" b="0" i="0" u="none" strike="noStrike" kern="0" cap="none" spc="0" normalizeH="0" baseline="0" noProof="0" dirty="0">
                <a:ln>
                  <a:noFill/>
                </a:ln>
                <a:solidFill>
                  <a:srgbClr val="585858"/>
                </a:solidFill>
                <a:effectLst/>
                <a:uLnTx/>
                <a:uFillTx/>
                <a:latin typeface="Arial"/>
                <a:cs typeface="Arial"/>
              </a:rPr>
              <a:t>is</a:t>
            </a:r>
            <a:r>
              <a:rPr kumimoji="0" sz="1200" b="0" i="0" u="none" strike="noStrike" kern="0" cap="none" spc="-5" normalizeH="0" baseline="0" noProof="0" dirty="0">
                <a:ln>
                  <a:noFill/>
                </a:ln>
                <a:solidFill>
                  <a:srgbClr val="585858"/>
                </a:solidFill>
                <a:effectLst/>
                <a:uLnTx/>
                <a:uFillTx/>
                <a:latin typeface="Arial"/>
                <a:cs typeface="Arial"/>
              </a:rPr>
              <a:t>i</a:t>
            </a:r>
            <a:r>
              <a:rPr kumimoji="0" sz="1200" b="0" i="0" u="none" strike="noStrike" kern="0" cap="none" spc="0" normalizeH="0" baseline="0" noProof="0" dirty="0">
                <a:ln>
                  <a:noFill/>
                </a:ln>
                <a:solidFill>
                  <a:srgbClr val="585858"/>
                </a:solidFill>
                <a:effectLst/>
                <a:uLnTx/>
                <a:uFillTx/>
                <a:latin typeface="Arial"/>
                <a:cs typeface="Arial"/>
              </a:rPr>
              <a:t>ts per</a:t>
            </a:r>
            <a:r>
              <a:rPr kumimoji="0" sz="1200" b="0" i="0" u="none" strike="noStrike" kern="0" cap="none" spc="-15" normalizeH="0" baseline="0" noProof="0" dirty="0">
                <a:ln>
                  <a:noFill/>
                </a:ln>
                <a:solidFill>
                  <a:srgbClr val="585858"/>
                </a:solidFill>
                <a:effectLst/>
                <a:uLnTx/>
                <a:uFillTx/>
                <a:latin typeface="Arial"/>
                <a:cs typeface="Arial"/>
              </a:rPr>
              <a:t> </a:t>
            </a:r>
            <a:r>
              <a:rPr kumimoji="0" sz="1200" b="0" i="0" u="none" strike="noStrike" kern="0" cap="none" spc="0" normalizeH="0" baseline="0" noProof="0" dirty="0">
                <a:ln>
                  <a:noFill/>
                </a:ln>
                <a:solidFill>
                  <a:srgbClr val="585858"/>
                </a:solidFill>
                <a:effectLst/>
                <a:uLnTx/>
                <a:uFillTx/>
                <a:latin typeface="Arial"/>
                <a:cs typeface="Arial"/>
              </a:rPr>
              <a:t>Subject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7" name="object 67"/>
          <p:cNvSpPr txBox="1"/>
          <p:nvPr/>
        </p:nvSpPr>
        <p:spPr>
          <a:xfrm>
            <a:off x="1535049" y="1967357"/>
            <a:ext cx="2774950" cy="430530"/>
          </a:xfrm>
          <a:prstGeom prst="rect">
            <a:avLst/>
          </a:prstGeom>
        </p:spPr>
        <p:txBody>
          <a:bodyPr vert="horz" wrap="square" lIns="0" tIns="0" rIns="0" bIns="0" rtlCol="0">
            <a:spAutoFit/>
          </a:bodyPr>
          <a:lstStyle/>
          <a:p>
            <a:pPr marL="0" marR="0" lvl="0" indent="0" algn="ctr" defTabSz="914400" eaLnBrk="1" fontAlgn="auto" latinLnBrk="0" hangingPunct="1">
              <a:lnSpc>
                <a:spcPts val="1650"/>
              </a:lnSpc>
              <a:spcBef>
                <a:spcPts val="0"/>
              </a:spcBef>
              <a:spcAft>
                <a:spcPts val="0"/>
              </a:spcAft>
              <a:buClrTx/>
              <a:buSzTx/>
              <a:buFontTx/>
              <a:buNone/>
              <a:tabLst/>
              <a:defRPr/>
            </a:pPr>
            <a:r>
              <a:rPr kumimoji="0" sz="1400" b="0" i="0" u="none" strike="noStrike" kern="0" cap="none" spc="0" normalizeH="0" baseline="0" noProof="0" dirty="0">
                <a:ln>
                  <a:noFill/>
                </a:ln>
                <a:solidFill>
                  <a:srgbClr val="585858"/>
                </a:solidFill>
                <a:effectLst/>
                <a:uLnTx/>
                <a:uFillTx/>
                <a:latin typeface="Arial"/>
                <a:cs typeface="Arial"/>
              </a:rPr>
              <a:t>Parent-reported</a:t>
            </a:r>
            <a:r>
              <a:rPr kumimoji="0" sz="1400" b="0" i="0" u="none" strike="noStrike" kern="0" cap="none" spc="-130" normalizeH="0" baseline="0" noProof="0" dirty="0">
                <a:ln>
                  <a:noFill/>
                </a:ln>
                <a:solidFill>
                  <a:srgbClr val="585858"/>
                </a:solidFill>
                <a:effectLst/>
                <a:uLnTx/>
                <a:uFillTx/>
                <a:latin typeface="Arial"/>
                <a:cs typeface="Arial"/>
              </a:rPr>
              <a:t> </a:t>
            </a:r>
            <a:r>
              <a:rPr kumimoji="0" sz="1400" b="0" i="0" u="none" strike="noStrike" kern="0" cap="none" spc="0" normalizeH="0" baseline="0" noProof="0" dirty="0">
                <a:ln>
                  <a:noFill/>
                </a:ln>
                <a:solidFill>
                  <a:srgbClr val="585858"/>
                </a:solidFill>
                <a:effectLst/>
                <a:uLnTx/>
                <a:uFillTx/>
                <a:latin typeface="Arial"/>
                <a:cs typeface="Arial"/>
              </a:rPr>
              <a:t>Utilization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ts val="1650"/>
              </a:lnSpc>
              <a:spcBef>
                <a:spcPts val="0"/>
              </a:spcBef>
              <a:spcAft>
                <a:spcPts val="0"/>
              </a:spcAft>
              <a:buClrTx/>
              <a:buSzTx/>
              <a:buFontTx/>
              <a:buNone/>
              <a:tabLst/>
              <a:defRPr/>
            </a:pPr>
            <a:r>
              <a:rPr kumimoji="0" sz="1400" b="0" i="0" u="none" strike="noStrike" kern="0" cap="none" spc="0" normalizeH="0" baseline="0" noProof="0" dirty="0">
                <a:ln>
                  <a:noFill/>
                </a:ln>
                <a:solidFill>
                  <a:srgbClr val="585858"/>
                </a:solidFill>
                <a:effectLst/>
                <a:uLnTx/>
                <a:uFillTx/>
                <a:latin typeface="Arial"/>
                <a:cs typeface="Arial"/>
              </a:rPr>
              <a:t>(12 months pre </a:t>
            </a:r>
            <a:r>
              <a:rPr kumimoji="0" sz="1400" b="0" i="0" u="none" strike="noStrike" kern="0" cap="none" spc="-10" normalizeH="0" baseline="0" noProof="0" dirty="0">
                <a:ln>
                  <a:noFill/>
                </a:ln>
                <a:solidFill>
                  <a:srgbClr val="585858"/>
                </a:solidFill>
                <a:effectLst/>
                <a:uLnTx/>
                <a:uFillTx/>
                <a:latin typeface="Arial"/>
                <a:cs typeface="Arial"/>
              </a:rPr>
              <a:t>vs </a:t>
            </a:r>
            <a:r>
              <a:rPr kumimoji="0" sz="1400" b="0" i="0" u="none" strike="noStrike" kern="0" cap="none" spc="0" normalizeH="0" baseline="0" noProof="0" dirty="0">
                <a:ln>
                  <a:noFill/>
                </a:ln>
                <a:solidFill>
                  <a:srgbClr val="585858"/>
                </a:solidFill>
                <a:effectLst/>
                <a:uLnTx/>
                <a:uFillTx/>
                <a:latin typeface="Arial"/>
                <a:cs typeface="Arial"/>
              </a:rPr>
              <a:t>12 months</a:t>
            </a:r>
            <a:r>
              <a:rPr kumimoji="0" sz="1400" b="0" i="0" u="none" strike="noStrike" kern="0" cap="none" spc="-105" normalizeH="0" baseline="0" noProof="0" dirty="0">
                <a:ln>
                  <a:noFill/>
                </a:ln>
                <a:solidFill>
                  <a:srgbClr val="585858"/>
                </a:solidFill>
                <a:effectLst/>
                <a:uLnTx/>
                <a:uFillTx/>
                <a:latin typeface="Arial"/>
                <a:cs typeface="Arial"/>
              </a:rPr>
              <a:t> </a:t>
            </a:r>
            <a:r>
              <a:rPr kumimoji="0" sz="1400" b="0" i="0" u="none" strike="noStrike" kern="0" cap="none" spc="0" normalizeH="0" baseline="0" noProof="0" dirty="0">
                <a:ln>
                  <a:noFill/>
                </a:ln>
                <a:solidFill>
                  <a:srgbClr val="585858"/>
                </a:solidFill>
                <a:effectLst/>
                <a:uLnTx/>
                <a:uFillTx/>
                <a:latin typeface="Arial"/>
                <a:cs typeface="Arial"/>
              </a:rPr>
              <a:t>post)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8" name="object 68"/>
          <p:cNvSpPr txBox="1"/>
          <p:nvPr/>
        </p:nvSpPr>
        <p:spPr>
          <a:xfrm>
            <a:off x="1295083" y="5616309"/>
            <a:ext cx="127635" cy="360045"/>
          </a:xfrm>
          <a:prstGeom prst="rect">
            <a:avLst/>
          </a:prstGeom>
        </p:spPr>
        <p:txBody>
          <a:bodyPr vert="vert270" wrap="square" lIns="0" tIns="0" rIns="0" bIns="0" rtlCol="0">
            <a:spAutoFit/>
          </a:bodyPr>
          <a:lstStyle/>
          <a:p>
            <a:pPr marL="12700" marR="0" lvl="0" indent="0" defTabSz="914400" eaLnBrk="1" fontAlgn="auto" latinLnBrk="0" hangingPunct="1">
              <a:lnSpc>
                <a:spcPts val="910"/>
              </a:lnSpc>
              <a:spcBef>
                <a:spcPts val="0"/>
              </a:spcBef>
              <a:spcAft>
                <a:spcPts val="0"/>
              </a:spcAft>
              <a:buClrTx/>
              <a:buSzTx/>
              <a:buFontTx/>
              <a:buNone/>
              <a:tabLst/>
              <a:defRPr/>
            </a:pPr>
            <a:r>
              <a:rPr kumimoji="0" sz="800" b="1" i="1" u="none" strike="noStrike" kern="0" cap="none" spc="0" normalizeH="0" baseline="0" noProof="0" dirty="0">
                <a:ln>
                  <a:noFill/>
                </a:ln>
                <a:solidFill>
                  <a:sysClr val="windowText" lastClr="000000"/>
                </a:solidFill>
                <a:effectLst/>
                <a:uLnTx/>
                <a:uFillTx/>
                <a:latin typeface="Arial"/>
                <a:cs typeface="Arial"/>
              </a:rPr>
              <a:t>ED</a:t>
            </a:r>
            <a:r>
              <a:rPr kumimoji="0" sz="800" b="1" i="1" u="none" strike="noStrike" kern="0" cap="none" spc="-15" normalizeH="0" baseline="0" noProof="0" dirty="0">
                <a:ln>
                  <a:noFill/>
                </a:ln>
                <a:solidFill>
                  <a:sysClr val="windowText" lastClr="000000"/>
                </a:solidFill>
                <a:effectLst/>
                <a:uLnTx/>
                <a:uFillTx/>
                <a:latin typeface="Arial"/>
                <a:cs typeface="Arial"/>
              </a:rPr>
              <a:t> </a:t>
            </a:r>
            <a:r>
              <a:rPr kumimoji="0" sz="800" b="1" i="1" u="none" strike="noStrike" kern="0" cap="none" spc="0" normalizeH="0" baseline="0" noProof="0" dirty="0">
                <a:ln>
                  <a:noFill/>
                </a:ln>
                <a:solidFill>
                  <a:sysClr val="windowText" lastClr="000000"/>
                </a:solidFill>
                <a:effectLst/>
                <a:uLnTx/>
                <a:uFillTx/>
                <a:latin typeface="Arial"/>
                <a:cs typeface="Arial"/>
              </a:rPr>
              <a:t>Pre</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69" name="object 69"/>
          <p:cNvSpPr txBox="1"/>
          <p:nvPr/>
        </p:nvSpPr>
        <p:spPr>
          <a:xfrm>
            <a:off x="1957134" y="5625171"/>
            <a:ext cx="127635" cy="416559"/>
          </a:xfrm>
          <a:prstGeom prst="rect">
            <a:avLst/>
          </a:prstGeom>
        </p:spPr>
        <p:txBody>
          <a:bodyPr vert="vert270" wrap="square" lIns="0" tIns="0" rIns="0" bIns="0" rtlCol="0">
            <a:spAutoFit/>
          </a:bodyPr>
          <a:lstStyle/>
          <a:p>
            <a:pPr marL="12700" marR="0" lvl="0" indent="0" defTabSz="914400" eaLnBrk="1" fontAlgn="auto" latinLnBrk="0" hangingPunct="1">
              <a:lnSpc>
                <a:spcPts val="910"/>
              </a:lnSpc>
              <a:spcBef>
                <a:spcPts val="0"/>
              </a:spcBef>
              <a:spcAft>
                <a:spcPts val="0"/>
              </a:spcAft>
              <a:buClrTx/>
              <a:buSzTx/>
              <a:buFontTx/>
              <a:buNone/>
              <a:tabLst/>
              <a:defRPr/>
            </a:pPr>
            <a:r>
              <a:rPr kumimoji="0" sz="800" b="1" i="1" u="none" strike="noStrike" kern="0" cap="none" spc="0" normalizeH="0" baseline="0" noProof="0" dirty="0">
                <a:ln>
                  <a:noFill/>
                </a:ln>
                <a:solidFill>
                  <a:sysClr val="windowText" lastClr="000000"/>
                </a:solidFill>
                <a:effectLst/>
                <a:uLnTx/>
                <a:uFillTx/>
                <a:latin typeface="Arial"/>
                <a:cs typeface="Arial"/>
              </a:rPr>
              <a:t>ED</a:t>
            </a:r>
            <a:r>
              <a:rPr kumimoji="0" sz="800" b="1" i="1" u="none" strike="noStrike" kern="0" cap="none" spc="-15" normalizeH="0" baseline="0" noProof="0" dirty="0">
                <a:ln>
                  <a:noFill/>
                </a:ln>
                <a:solidFill>
                  <a:sysClr val="windowText" lastClr="000000"/>
                </a:solidFill>
                <a:effectLst/>
                <a:uLnTx/>
                <a:uFillTx/>
                <a:latin typeface="Arial"/>
                <a:cs typeface="Arial"/>
              </a:rPr>
              <a:t> </a:t>
            </a:r>
            <a:r>
              <a:rPr kumimoji="0" sz="800" b="1" i="1" u="none" strike="noStrike" kern="0" cap="none" spc="0" normalizeH="0" baseline="0" noProof="0" dirty="0">
                <a:ln>
                  <a:noFill/>
                </a:ln>
                <a:solidFill>
                  <a:sysClr val="windowText" lastClr="000000"/>
                </a:solidFill>
                <a:effectLst/>
                <a:uLnTx/>
                <a:uFillTx/>
                <a:latin typeface="Arial"/>
                <a:cs typeface="Arial"/>
              </a:rPr>
              <a:t>Post</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70" name="object 70"/>
          <p:cNvSpPr txBox="1"/>
          <p:nvPr/>
        </p:nvSpPr>
        <p:spPr>
          <a:xfrm>
            <a:off x="2789238" y="5630336"/>
            <a:ext cx="127635" cy="501650"/>
          </a:xfrm>
          <a:prstGeom prst="rect">
            <a:avLst/>
          </a:prstGeom>
        </p:spPr>
        <p:txBody>
          <a:bodyPr vert="vert270" wrap="square" lIns="0" tIns="0" rIns="0" bIns="0" rtlCol="0">
            <a:spAutoFit/>
          </a:bodyPr>
          <a:lstStyle/>
          <a:p>
            <a:pPr marL="12700" marR="0" lvl="0" indent="0" defTabSz="914400" eaLnBrk="1" fontAlgn="auto" latinLnBrk="0" hangingPunct="1">
              <a:lnSpc>
                <a:spcPts val="910"/>
              </a:lnSpc>
              <a:spcBef>
                <a:spcPts val="0"/>
              </a:spcBef>
              <a:spcAft>
                <a:spcPts val="0"/>
              </a:spcAft>
              <a:buClrTx/>
              <a:buSzTx/>
              <a:buFontTx/>
              <a:buNone/>
              <a:tabLst/>
              <a:defRPr/>
            </a:pPr>
            <a:r>
              <a:rPr kumimoji="0" sz="800" b="1" i="1" u="none" strike="noStrike" kern="0" cap="none" spc="-5" normalizeH="0" baseline="0" noProof="0" dirty="0">
                <a:ln>
                  <a:noFill/>
                </a:ln>
                <a:solidFill>
                  <a:sysClr val="windowText" lastClr="000000"/>
                </a:solidFill>
                <a:effectLst/>
                <a:uLnTx/>
                <a:uFillTx/>
                <a:latin typeface="Arial"/>
                <a:cs typeface="Arial"/>
              </a:rPr>
              <a:t>H</a:t>
            </a:r>
            <a:r>
              <a:rPr kumimoji="0" sz="800" b="1" i="1" u="none" strike="noStrike" kern="0" cap="none" spc="0" normalizeH="0" baseline="0" noProof="0" dirty="0">
                <a:ln>
                  <a:noFill/>
                </a:ln>
                <a:solidFill>
                  <a:sysClr val="windowText" lastClr="000000"/>
                </a:solidFill>
                <a:effectLst/>
                <a:uLnTx/>
                <a:uFillTx/>
                <a:latin typeface="Arial"/>
                <a:cs typeface="Arial"/>
              </a:rPr>
              <a:t>osp.</a:t>
            </a:r>
            <a:r>
              <a:rPr kumimoji="0" sz="800" b="1" i="1" u="none" strike="noStrike" kern="0" cap="none" spc="-5" normalizeH="0" baseline="0" noProof="0" dirty="0">
                <a:ln>
                  <a:noFill/>
                </a:ln>
                <a:solidFill>
                  <a:sysClr val="windowText" lastClr="000000"/>
                </a:solidFill>
                <a:effectLst/>
                <a:uLnTx/>
                <a:uFillTx/>
                <a:latin typeface="Arial"/>
                <a:cs typeface="Arial"/>
              </a:rPr>
              <a:t> </a:t>
            </a:r>
            <a:r>
              <a:rPr kumimoji="0" sz="800" b="1" i="1" u="none" strike="noStrike" kern="0" cap="none" spc="0" normalizeH="0" baseline="0" noProof="0" dirty="0">
                <a:ln>
                  <a:noFill/>
                </a:ln>
                <a:solidFill>
                  <a:sysClr val="windowText" lastClr="000000"/>
                </a:solidFill>
                <a:effectLst/>
                <a:uLnTx/>
                <a:uFillTx/>
                <a:latin typeface="Arial"/>
                <a:cs typeface="Arial"/>
              </a:rPr>
              <a:t>Pre</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71" name="object 71"/>
          <p:cNvSpPr txBox="1"/>
          <p:nvPr/>
        </p:nvSpPr>
        <p:spPr>
          <a:xfrm>
            <a:off x="3476562" y="5624873"/>
            <a:ext cx="127635" cy="558165"/>
          </a:xfrm>
          <a:prstGeom prst="rect">
            <a:avLst/>
          </a:prstGeom>
        </p:spPr>
        <p:txBody>
          <a:bodyPr vert="vert270" wrap="square" lIns="0" tIns="0" rIns="0" bIns="0" rtlCol="0">
            <a:spAutoFit/>
          </a:bodyPr>
          <a:lstStyle/>
          <a:p>
            <a:pPr marL="12700" marR="0" lvl="0" indent="0" defTabSz="914400" eaLnBrk="1" fontAlgn="auto" latinLnBrk="0" hangingPunct="1">
              <a:lnSpc>
                <a:spcPts val="910"/>
              </a:lnSpc>
              <a:spcBef>
                <a:spcPts val="0"/>
              </a:spcBef>
              <a:spcAft>
                <a:spcPts val="0"/>
              </a:spcAft>
              <a:buClrTx/>
              <a:buSzTx/>
              <a:buFontTx/>
              <a:buNone/>
              <a:tabLst/>
              <a:defRPr/>
            </a:pPr>
            <a:r>
              <a:rPr kumimoji="0" sz="800" b="1" i="1" u="none" strike="noStrike" kern="0" cap="none" spc="-5" normalizeH="0" baseline="0" noProof="0" dirty="0">
                <a:ln>
                  <a:noFill/>
                </a:ln>
                <a:solidFill>
                  <a:sysClr val="windowText" lastClr="000000"/>
                </a:solidFill>
                <a:effectLst/>
                <a:uLnTx/>
                <a:uFillTx/>
                <a:latin typeface="Arial"/>
                <a:cs typeface="Arial"/>
              </a:rPr>
              <a:t>H</a:t>
            </a:r>
            <a:r>
              <a:rPr kumimoji="0" sz="800" b="1" i="1" u="none" strike="noStrike" kern="0" cap="none" spc="0" normalizeH="0" baseline="0" noProof="0" dirty="0">
                <a:ln>
                  <a:noFill/>
                </a:ln>
                <a:solidFill>
                  <a:sysClr val="windowText" lastClr="000000"/>
                </a:solidFill>
                <a:effectLst/>
                <a:uLnTx/>
                <a:uFillTx/>
                <a:latin typeface="Arial"/>
                <a:cs typeface="Arial"/>
              </a:rPr>
              <a:t>osp.</a:t>
            </a:r>
            <a:r>
              <a:rPr kumimoji="0" sz="800" b="1" i="1" u="none" strike="noStrike" kern="0" cap="none" spc="-5" normalizeH="0" baseline="0" noProof="0" dirty="0">
                <a:ln>
                  <a:noFill/>
                </a:ln>
                <a:solidFill>
                  <a:sysClr val="windowText" lastClr="000000"/>
                </a:solidFill>
                <a:effectLst/>
                <a:uLnTx/>
                <a:uFillTx/>
                <a:latin typeface="Arial"/>
                <a:cs typeface="Arial"/>
              </a:rPr>
              <a:t> </a:t>
            </a:r>
            <a:r>
              <a:rPr kumimoji="0" sz="800" b="1" i="1" u="none" strike="noStrike" kern="0" cap="none" spc="0" normalizeH="0" baseline="0" noProof="0" dirty="0">
                <a:ln>
                  <a:noFill/>
                </a:ln>
                <a:solidFill>
                  <a:sysClr val="windowText" lastClr="000000"/>
                </a:solidFill>
                <a:effectLst/>
                <a:uLnTx/>
                <a:uFillTx/>
                <a:latin typeface="Arial"/>
                <a:cs typeface="Arial"/>
              </a:rPr>
              <a:t>Post</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72" name="object 72"/>
          <p:cNvSpPr txBox="1"/>
          <p:nvPr/>
        </p:nvSpPr>
        <p:spPr>
          <a:xfrm>
            <a:off x="4115372" y="5631171"/>
            <a:ext cx="347345" cy="353695"/>
          </a:xfrm>
          <a:prstGeom prst="rect">
            <a:avLst/>
          </a:prstGeom>
        </p:spPr>
        <p:txBody>
          <a:bodyPr vert="vert270" wrap="square" lIns="0" tIns="7620" rIns="0" bIns="0" rtlCol="0">
            <a:spAutoFit/>
          </a:bodyPr>
          <a:lstStyle/>
          <a:p>
            <a:pPr marL="97790" marR="5080" lvl="0" indent="-85725" algn="r" defTabSz="914400" eaLnBrk="1" fontAlgn="auto" latinLnBrk="0" hangingPunct="1">
              <a:lnSpc>
                <a:spcPts val="860"/>
              </a:lnSpc>
              <a:spcBef>
                <a:spcPts val="60"/>
              </a:spcBef>
              <a:spcAft>
                <a:spcPts val="0"/>
              </a:spcAft>
              <a:buClrTx/>
              <a:buSzTx/>
              <a:buFontTx/>
              <a:buNone/>
              <a:tabLst/>
              <a:defRPr/>
            </a:pPr>
            <a:r>
              <a:rPr kumimoji="0" sz="800" b="1" i="1" u="none" strike="noStrike" kern="0" cap="none" spc="-5" normalizeH="0" baseline="0" noProof="0" dirty="0">
                <a:ln>
                  <a:noFill/>
                </a:ln>
                <a:solidFill>
                  <a:sysClr val="windowText" lastClr="000000"/>
                </a:solidFill>
                <a:effectLst/>
                <a:uLnTx/>
                <a:uFillTx/>
                <a:latin typeface="Arial"/>
                <a:cs typeface="Arial"/>
              </a:rPr>
              <a:t>U</a:t>
            </a:r>
            <a:r>
              <a:rPr kumimoji="0" sz="800" b="1" i="1" u="none" strike="noStrike" kern="0" cap="none" spc="0" normalizeH="0" baseline="0" noProof="0" dirty="0">
                <a:ln>
                  <a:noFill/>
                </a:ln>
                <a:solidFill>
                  <a:sysClr val="windowText" lastClr="000000"/>
                </a:solidFill>
                <a:effectLst/>
                <a:uLnTx/>
                <a:uFillTx/>
                <a:latin typeface="Arial"/>
                <a:cs typeface="Arial"/>
              </a:rPr>
              <a:t>rg</a:t>
            </a:r>
            <a:r>
              <a:rPr kumimoji="0" sz="800" b="1" i="1" u="none" strike="noStrike" kern="0" cap="none" spc="-5" normalizeH="0" baseline="0" noProof="0" dirty="0">
                <a:ln>
                  <a:noFill/>
                </a:ln>
                <a:solidFill>
                  <a:sysClr val="windowText" lastClr="000000"/>
                </a:solidFill>
                <a:effectLst/>
                <a:uLnTx/>
                <a:uFillTx/>
                <a:latin typeface="Arial"/>
                <a:cs typeface="Arial"/>
              </a:rPr>
              <a:t>e</a:t>
            </a:r>
            <a:r>
              <a:rPr kumimoji="0" sz="800" b="1" i="1" u="none" strike="noStrike" kern="0" cap="none" spc="0" normalizeH="0" baseline="0" noProof="0" dirty="0">
                <a:ln>
                  <a:noFill/>
                </a:ln>
                <a:solidFill>
                  <a:sysClr val="windowText" lastClr="000000"/>
                </a:solidFill>
                <a:effectLst/>
                <a:uLnTx/>
                <a:uFillTx/>
                <a:latin typeface="Arial"/>
                <a:cs typeface="Arial"/>
              </a:rPr>
              <a:t>nt </a:t>
            </a:r>
            <a:r>
              <a:rPr kumimoji="0" sz="800" b="1" i="1" u="none" strike="noStrike" kern="0" cap="none" spc="-5" normalizeH="0" baseline="0" noProof="0" dirty="0">
                <a:ln>
                  <a:noFill/>
                </a:ln>
                <a:solidFill>
                  <a:sysClr val="windowText" lastClr="000000"/>
                </a:solidFill>
                <a:effectLst/>
                <a:uLnTx/>
                <a:uFillTx/>
                <a:latin typeface="Arial"/>
                <a:cs typeface="Arial"/>
              </a:rPr>
              <a:t>Cas</a:t>
            </a:r>
            <a:r>
              <a:rPr kumimoji="0" sz="800" b="1" i="1" u="none" strike="noStrike" kern="0" cap="none" spc="0" normalizeH="0" baseline="0" noProof="0" dirty="0">
                <a:ln>
                  <a:noFill/>
                </a:ln>
                <a:solidFill>
                  <a:sysClr val="windowText" lastClr="000000"/>
                </a:solidFill>
                <a:effectLst/>
                <a:uLnTx/>
                <a:uFillTx/>
                <a:latin typeface="Arial"/>
                <a:cs typeface="Arial"/>
              </a:rPr>
              <a:t>e Pre</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73" name="object 73"/>
          <p:cNvSpPr txBox="1"/>
          <p:nvPr/>
        </p:nvSpPr>
        <p:spPr>
          <a:xfrm>
            <a:off x="4835335" y="5635461"/>
            <a:ext cx="347345" cy="354330"/>
          </a:xfrm>
          <a:prstGeom prst="rect">
            <a:avLst/>
          </a:prstGeom>
        </p:spPr>
        <p:txBody>
          <a:bodyPr vert="vert270" wrap="square" lIns="0" tIns="7620" rIns="0" bIns="0" rtlCol="0">
            <a:spAutoFit/>
          </a:bodyPr>
          <a:lstStyle/>
          <a:p>
            <a:pPr marL="97790" marR="5080" lvl="0" indent="-85725" algn="just" defTabSz="914400" eaLnBrk="1" fontAlgn="auto" latinLnBrk="0" hangingPunct="1">
              <a:lnSpc>
                <a:spcPts val="860"/>
              </a:lnSpc>
              <a:spcBef>
                <a:spcPts val="60"/>
              </a:spcBef>
              <a:spcAft>
                <a:spcPts val="0"/>
              </a:spcAft>
              <a:buClrTx/>
              <a:buSzTx/>
              <a:buFontTx/>
              <a:buNone/>
              <a:tabLst/>
              <a:defRPr/>
            </a:pPr>
            <a:r>
              <a:rPr kumimoji="0" sz="800" b="1" i="1" u="none" strike="noStrike" kern="0" cap="none" spc="-5" normalizeH="0" baseline="0" noProof="0" dirty="0">
                <a:ln>
                  <a:noFill/>
                </a:ln>
                <a:solidFill>
                  <a:sysClr val="windowText" lastClr="000000"/>
                </a:solidFill>
                <a:effectLst/>
                <a:uLnTx/>
                <a:uFillTx/>
                <a:latin typeface="Arial"/>
                <a:cs typeface="Arial"/>
              </a:rPr>
              <a:t>U</a:t>
            </a:r>
            <a:r>
              <a:rPr kumimoji="0" sz="800" b="1" i="1" u="none" strike="noStrike" kern="0" cap="none" spc="0" normalizeH="0" baseline="0" noProof="0" dirty="0">
                <a:ln>
                  <a:noFill/>
                </a:ln>
                <a:solidFill>
                  <a:sysClr val="windowText" lastClr="000000"/>
                </a:solidFill>
                <a:effectLst/>
                <a:uLnTx/>
                <a:uFillTx/>
                <a:latin typeface="Arial"/>
                <a:cs typeface="Arial"/>
              </a:rPr>
              <a:t>rg</a:t>
            </a:r>
            <a:r>
              <a:rPr kumimoji="0" sz="800" b="1" i="1" u="none" strike="noStrike" kern="0" cap="none" spc="-5" normalizeH="0" baseline="0" noProof="0" dirty="0">
                <a:ln>
                  <a:noFill/>
                </a:ln>
                <a:solidFill>
                  <a:sysClr val="windowText" lastClr="000000"/>
                </a:solidFill>
                <a:effectLst/>
                <a:uLnTx/>
                <a:uFillTx/>
                <a:latin typeface="Arial"/>
                <a:cs typeface="Arial"/>
              </a:rPr>
              <a:t>e</a:t>
            </a:r>
            <a:r>
              <a:rPr kumimoji="0" sz="800" b="1" i="1" u="none" strike="noStrike" kern="0" cap="none" spc="0" normalizeH="0" baseline="0" noProof="0" dirty="0">
                <a:ln>
                  <a:noFill/>
                </a:ln>
                <a:solidFill>
                  <a:sysClr val="windowText" lastClr="000000"/>
                </a:solidFill>
                <a:effectLst/>
                <a:uLnTx/>
                <a:uFillTx/>
                <a:latin typeface="Arial"/>
                <a:cs typeface="Arial"/>
              </a:rPr>
              <a:t>nt </a:t>
            </a:r>
            <a:r>
              <a:rPr kumimoji="0" sz="800" b="1" i="1" u="none" strike="noStrike" kern="0" cap="none" spc="-5" normalizeH="0" baseline="0" noProof="0" dirty="0">
                <a:ln>
                  <a:noFill/>
                </a:ln>
                <a:solidFill>
                  <a:sysClr val="windowText" lastClr="000000"/>
                </a:solidFill>
                <a:effectLst/>
                <a:uLnTx/>
                <a:uFillTx/>
                <a:latin typeface="Arial"/>
                <a:cs typeface="Arial"/>
              </a:rPr>
              <a:t>Cas</a:t>
            </a:r>
            <a:r>
              <a:rPr kumimoji="0" sz="800" b="1" i="1" u="none" strike="noStrike" kern="0" cap="none" spc="0" normalizeH="0" baseline="0" noProof="0" dirty="0">
                <a:ln>
                  <a:noFill/>
                </a:ln>
                <a:solidFill>
                  <a:sysClr val="windowText" lastClr="000000"/>
                </a:solidFill>
                <a:effectLst/>
                <a:uLnTx/>
                <a:uFillTx/>
                <a:latin typeface="Arial"/>
                <a:cs typeface="Arial"/>
              </a:rPr>
              <a:t>e Post</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74" name="object 74"/>
          <p:cNvSpPr txBox="1"/>
          <p:nvPr/>
        </p:nvSpPr>
        <p:spPr>
          <a:xfrm>
            <a:off x="5798058" y="2209800"/>
            <a:ext cx="915669"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Ba</a:t>
            </a:r>
            <a:r>
              <a:rPr kumimoji="0" sz="1200" b="1" i="0" u="none" strike="noStrike" kern="0" cap="none" spc="0" normalizeH="0" baseline="0" noProof="0" dirty="0">
                <a:ln>
                  <a:noFill/>
                </a:ln>
                <a:solidFill>
                  <a:sysClr val="windowText" lastClr="000000"/>
                </a:solidFill>
                <a:effectLst/>
                <a:uLnTx/>
                <a:uFillTx/>
                <a:latin typeface="Arial"/>
                <a:cs typeface="Arial"/>
              </a:rPr>
              <a:t>c</a:t>
            </a:r>
            <a:r>
              <a:rPr kumimoji="0" sz="1200" b="1" i="0" u="none" strike="noStrike" kern="0" cap="none" spc="-5" normalizeH="0" baseline="0" noProof="0" dirty="0">
                <a:ln>
                  <a:noFill/>
                </a:ln>
                <a:solidFill>
                  <a:sysClr val="windowText" lastClr="000000"/>
                </a:solidFill>
                <a:effectLst/>
                <a:uLnTx/>
                <a:uFillTx/>
                <a:latin typeface="Arial"/>
                <a:cs typeface="Arial"/>
              </a:rPr>
              <a:t>k</a:t>
            </a:r>
            <a:r>
              <a:rPr kumimoji="0" sz="1200" b="1" i="0" u="none" strike="noStrike" kern="0" cap="none" spc="0" normalizeH="0" baseline="0" noProof="0" dirty="0">
                <a:ln>
                  <a:noFill/>
                </a:ln>
                <a:solidFill>
                  <a:sysClr val="windowText" lastClr="000000"/>
                </a:solidFill>
                <a:effectLst/>
                <a:uLnTx/>
                <a:uFillTx/>
                <a:latin typeface="Arial"/>
                <a:cs typeface="Arial"/>
              </a:rPr>
              <a:t>grou</a:t>
            </a:r>
            <a:r>
              <a:rPr kumimoji="0" sz="1200" b="1" i="0" u="none" strike="noStrike" kern="0" cap="none" spc="-5" normalizeH="0" baseline="0" noProof="0" dirty="0">
                <a:ln>
                  <a:noFill/>
                </a:ln>
                <a:solidFill>
                  <a:sysClr val="windowText" lastClr="000000"/>
                </a:solidFill>
                <a:effectLst/>
                <a:uLnTx/>
                <a:uFillTx/>
                <a:latin typeface="Arial"/>
                <a:cs typeface="Arial"/>
              </a:rPr>
              <a:t>n</a:t>
            </a:r>
            <a:r>
              <a:rPr kumimoji="0" sz="1200" b="1" i="0" u="none" strike="noStrike" kern="0" cap="none" spc="0" normalizeH="0" baseline="0" noProof="0" dirty="0">
                <a:ln>
                  <a:noFill/>
                </a:ln>
                <a:solidFill>
                  <a:sysClr val="windowText" lastClr="000000"/>
                </a:solidFill>
                <a:effectLst/>
                <a:uLnTx/>
                <a:uFillTx/>
                <a:latin typeface="Arial"/>
                <a:cs typeface="Arial"/>
              </a:rPr>
              <a:t>d</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5" name="object 75"/>
          <p:cNvSpPr txBox="1"/>
          <p:nvPr/>
        </p:nvSpPr>
        <p:spPr>
          <a:xfrm>
            <a:off x="5910834" y="2468879"/>
            <a:ext cx="2766695" cy="1367790"/>
          </a:xfrm>
          <a:prstGeom prst="rect">
            <a:avLst/>
          </a:prstGeom>
        </p:spPr>
        <p:txBody>
          <a:bodyPr vert="horz" wrap="square" lIns="0" tIns="0" rIns="0" bIns="0" rtlCol="0">
            <a:spAutoFit/>
          </a:bodyPr>
          <a:lstStyle/>
          <a:p>
            <a:pPr marL="236220" marR="5080" lvl="0" indent="-223520" defTabSz="914400" eaLnBrk="1" fontAlgn="auto" latinLnBrk="0" hangingPunct="1">
              <a:lnSpc>
                <a:spcPct val="100000"/>
              </a:lnSpc>
              <a:spcBef>
                <a:spcPts val="0"/>
              </a:spcBef>
              <a:spcAft>
                <a:spcPts val="0"/>
              </a:spcAft>
              <a:buClr>
                <a:srgbClr val="EF7E12"/>
              </a:buClr>
              <a:buSzTx/>
              <a:buFont typeface="Wingdings"/>
              <a:buChar char=""/>
              <a:tabLst>
                <a:tab pos="236854"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During </a:t>
            </a:r>
            <a:r>
              <a:rPr kumimoji="0" sz="1200" b="0" i="0" u="none" strike="noStrike" kern="0" cap="none" spc="0" normalizeH="0" baseline="0" noProof="0" dirty="0">
                <a:ln>
                  <a:noFill/>
                </a:ln>
                <a:solidFill>
                  <a:sysClr val="windowText" lastClr="000000"/>
                </a:solidFill>
                <a:effectLst/>
                <a:uLnTx/>
                <a:uFillTx/>
                <a:latin typeface="Arial"/>
                <a:cs typeface="Arial"/>
              </a:rPr>
              <a:t>the first </a:t>
            </a:r>
            <a:r>
              <a:rPr kumimoji="0" sz="1200" b="0" i="0" u="none" strike="noStrike" kern="0" cap="none" spc="-5" normalizeH="0" baseline="0" noProof="0" dirty="0">
                <a:ln>
                  <a:noFill/>
                </a:ln>
                <a:solidFill>
                  <a:sysClr val="windowText" lastClr="000000"/>
                </a:solidFill>
                <a:effectLst/>
                <a:uLnTx/>
                <a:uFillTx/>
                <a:latin typeface="Arial"/>
                <a:cs typeface="Arial"/>
              </a:rPr>
              <a:t>meeting, CCAC  collects </a:t>
            </a:r>
            <a:r>
              <a:rPr kumimoji="0" sz="1200" b="0" i="0" u="none" strike="noStrike" kern="0" cap="none" spc="0" normalizeH="0" baseline="0" noProof="0" dirty="0">
                <a:ln>
                  <a:noFill/>
                </a:ln>
                <a:solidFill>
                  <a:sysClr val="windowText" lastClr="000000"/>
                </a:solidFill>
                <a:effectLst/>
                <a:uLnTx/>
                <a:uFillTx/>
                <a:latin typeface="Arial"/>
                <a:cs typeface="Arial"/>
              </a:rPr>
              <a:t>self-reported asthma-related  </a:t>
            </a:r>
            <a:r>
              <a:rPr kumimoji="0" sz="1200" b="0" i="0" u="none" strike="noStrike" kern="0" cap="none" spc="-5" normalizeH="0" baseline="0" noProof="0" dirty="0">
                <a:ln>
                  <a:noFill/>
                </a:ln>
                <a:solidFill>
                  <a:sysClr val="windowText" lastClr="000000"/>
                </a:solidFill>
                <a:effectLst/>
                <a:uLnTx/>
                <a:uFillTx/>
                <a:latin typeface="Arial"/>
                <a:cs typeface="Arial"/>
              </a:rPr>
              <a:t>health </a:t>
            </a:r>
            <a:r>
              <a:rPr kumimoji="0" sz="1200" b="0" i="0" u="none" strike="noStrike" kern="0" cap="none" spc="0" normalizeH="0" baseline="0" noProof="0" dirty="0">
                <a:ln>
                  <a:noFill/>
                </a:ln>
                <a:solidFill>
                  <a:sysClr val="windowText" lastClr="000000"/>
                </a:solidFill>
                <a:effectLst/>
                <a:uLnTx/>
                <a:uFillTx/>
                <a:latin typeface="Arial"/>
                <a:cs typeface="Arial"/>
              </a:rPr>
              <a:t>care </a:t>
            </a:r>
            <a:r>
              <a:rPr kumimoji="0" sz="1200" b="0" i="0" u="none" strike="noStrike" kern="0" cap="none" spc="-5" normalizeH="0" baseline="0" noProof="0" dirty="0">
                <a:ln>
                  <a:noFill/>
                </a:ln>
                <a:solidFill>
                  <a:sysClr val="windowText" lastClr="000000"/>
                </a:solidFill>
                <a:effectLst/>
                <a:uLnTx/>
                <a:uFillTx/>
                <a:latin typeface="Arial"/>
                <a:cs typeface="Arial"/>
              </a:rPr>
              <a:t>utilization </a:t>
            </a:r>
            <a:r>
              <a:rPr kumimoji="0" sz="1200" b="0" i="0" u="none" strike="noStrike" kern="0" cap="none" spc="0" normalizeH="0" baseline="0" noProof="0" dirty="0">
                <a:ln>
                  <a:noFill/>
                </a:ln>
                <a:solidFill>
                  <a:sysClr val="windowText" lastClr="000000"/>
                </a:solidFill>
                <a:effectLst/>
                <a:uLnTx/>
                <a:uFillTx/>
                <a:latin typeface="Arial"/>
                <a:cs typeface="Arial"/>
              </a:rPr>
              <a:t>for the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previous  12</a:t>
            </a:r>
            <a:r>
              <a:rPr kumimoji="0" sz="1200" b="0" i="0" u="none" strike="noStrike" kern="0" cap="none" spc="-9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months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36220" marR="17780" lvl="0" indent="-223520" defTabSz="914400" eaLnBrk="1" fontAlgn="auto" latinLnBrk="0" hangingPunct="1">
              <a:lnSpc>
                <a:spcPct val="100000"/>
              </a:lnSpc>
              <a:spcBef>
                <a:spcPts val="600"/>
              </a:spcBef>
              <a:spcAft>
                <a:spcPts val="0"/>
              </a:spcAft>
              <a:buClr>
                <a:srgbClr val="EF7E12"/>
              </a:buClr>
              <a:buSzTx/>
              <a:buFont typeface="Wingdings"/>
              <a:buChar char=""/>
              <a:tabLst>
                <a:tab pos="236854" algn="l"/>
              </a:tabLst>
              <a:defRPr/>
            </a:pPr>
            <a:r>
              <a:rPr kumimoji="0" sz="1200" b="0" i="0" u="none" strike="noStrike" kern="0" cap="none" spc="-5" normalizeH="0" baseline="0" noProof="0" dirty="0">
                <a:ln>
                  <a:noFill/>
                </a:ln>
                <a:solidFill>
                  <a:sysClr val="windowText" lastClr="000000"/>
                </a:solidFill>
                <a:effectLst/>
                <a:uLnTx/>
                <a:uFillTx/>
                <a:latin typeface="Arial"/>
                <a:cs typeface="Arial"/>
              </a:rPr>
              <a:t>CCAC surveys </a:t>
            </a:r>
            <a:r>
              <a:rPr kumimoji="0" sz="1200" b="0" i="0" u="none" strike="noStrike" kern="0" cap="none" spc="0" normalizeH="0" baseline="0" noProof="0" dirty="0">
                <a:ln>
                  <a:noFill/>
                </a:ln>
                <a:solidFill>
                  <a:sysClr val="windowText" lastClr="000000"/>
                </a:solidFill>
                <a:effectLst/>
                <a:uLnTx/>
                <a:uFillTx/>
                <a:latin typeface="Arial"/>
                <a:cs typeface="Arial"/>
              </a:rPr>
              <a:t>participants </a:t>
            </a:r>
            <a:r>
              <a:rPr kumimoji="0" sz="1200" b="0" i="0" u="none" strike="noStrike" kern="0" cap="none" spc="-5" normalizeH="0" baseline="0" noProof="0" dirty="0">
                <a:ln>
                  <a:noFill/>
                </a:ln>
                <a:solidFill>
                  <a:sysClr val="windowText" lastClr="000000"/>
                </a:solidFill>
                <a:effectLst/>
                <a:uLnTx/>
                <a:uFillTx/>
                <a:latin typeface="Arial"/>
                <a:cs typeface="Arial"/>
              </a:rPr>
              <a:t>every  </a:t>
            </a:r>
            <a:r>
              <a:rPr kumimoji="0" sz="1200" b="0" i="0" u="none" strike="noStrike" kern="0" cap="none" spc="0" normalizeH="0" baseline="0" noProof="0" dirty="0">
                <a:ln>
                  <a:noFill/>
                </a:ln>
                <a:solidFill>
                  <a:sysClr val="windowText" lastClr="000000"/>
                </a:solidFill>
                <a:effectLst/>
                <a:uLnTx/>
                <a:uFillTx/>
                <a:latin typeface="Arial"/>
                <a:cs typeface="Arial"/>
              </a:rPr>
              <a:t>month </a:t>
            </a:r>
            <a:r>
              <a:rPr kumimoji="0" sz="1200" b="0" i="0" u="none" strike="noStrike" kern="0" cap="none" spc="-5" normalizeH="0" baseline="0" noProof="0" dirty="0">
                <a:ln>
                  <a:noFill/>
                </a:ln>
                <a:solidFill>
                  <a:sysClr val="windowText" lastClr="000000"/>
                </a:solidFill>
                <a:effectLst/>
                <a:uLnTx/>
                <a:uFillTx/>
                <a:latin typeface="Arial"/>
                <a:cs typeface="Arial"/>
              </a:rPr>
              <a:t>regarding </a:t>
            </a:r>
            <a:r>
              <a:rPr kumimoji="0" sz="1200" b="0" i="0" u="none" strike="noStrike" kern="0" cap="none" spc="0" normalizeH="0" baseline="0" noProof="0" dirty="0">
                <a:ln>
                  <a:noFill/>
                </a:ln>
                <a:solidFill>
                  <a:sysClr val="windowText" lastClr="000000"/>
                </a:solidFill>
                <a:effectLst/>
                <a:uLnTx/>
                <a:uFillTx/>
                <a:latin typeface="Arial"/>
                <a:cs typeface="Arial"/>
              </a:rPr>
              <a:t>their</a:t>
            </a:r>
            <a:r>
              <a:rPr kumimoji="0" sz="1200" b="0" i="0" u="none" strike="noStrike" kern="0" cap="none" spc="-12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asthma-related  </a:t>
            </a:r>
            <a:r>
              <a:rPr kumimoji="0" sz="1200" b="0" i="0" u="none" strike="noStrike" kern="0" cap="none" spc="-5" normalizeH="0" baseline="0" noProof="0" dirty="0">
                <a:ln>
                  <a:noFill/>
                </a:ln>
                <a:solidFill>
                  <a:sysClr val="windowText" lastClr="000000"/>
                </a:solidFill>
                <a:effectLst/>
                <a:uLnTx/>
                <a:uFillTx/>
                <a:latin typeface="Arial"/>
                <a:cs typeface="Arial"/>
              </a:rPr>
              <a:t>health </a:t>
            </a:r>
            <a:r>
              <a:rPr kumimoji="0" sz="1200" b="0" i="0" u="none" strike="noStrike" kern="0" cap="none" spc="0" normalizeH="0" baseline="0" noProof="0" dirty="0">
                <a:ln>
                  <a:noFill/>
                </a:ln>
                <a:solidFill>
                  <a:sysClr val="windowText" lastClr="000000"/>
                </a:solidFill>
                <a:effectLst/>
                <a:uLnTx/>
                <a:uFillTx/>
                <a:latin typeface="Arial"/>
                <a:cs typeface="Arial"/>
              </a:rPr>
              <a:t>care</a:t>
            </a:r>
            <a:r>
              <a:rPr kumimoji="0" sz="1200" b="0" i="0" u="none" strike="noStrike" kern="0" cap="none" spc="-7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utilization</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6" name="object 76"/>
          <p:cNvSpPr txBox="1"/>
          <p:nvPr/>
        </p:nvSpPr>
        <p:spPr>
          <a:xfrm>
            <a:off x="685291" y="3989832"/>
            <a:ext cx="8034655" cy="62484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1.25</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1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ts val="1035"/>
              </a:lnSpc>
              <a:spcBef>
                <a:spcPts val="0"/>
              </a:spcBef>
              <a:spcAft>
                <a:spcPts val="0"/>
              </a:spcAft>
              <a:buClrTx/>
              <a:buSzTx/>
              <a:buFontTx/>
              <a:buNone/>
              <a:tabLst/>
              <a:defRPr/>
            </a:pPr>
            <a:r>
              <a:rPr kumimoji="0" sz="900" b="0" i="0" u="none" strike="noStrike" kern="0" cap="none" spc="-5" normalizeH="0" baseline="0" noProof="0" dirty="0">
                <a:ln>
                  <a:noFill/>
                </a:ln>
                <a:solidFill>
                  <a:srgbClr val="585858"/>
                </a:solidFill>
                <a:effectLst/>
                <a:uLnTx/>
                <a:uFillTx/>
                <a:latin typeface="Arial"/>
                <a:cs typeface="Arial"/>
              </a:rPr>
              <a:t>1.00</a:t>
            </a:r>
            <a:endParaRPr kumimoji="0" sz="900" b="0" i="0" u="none" strike="noStrike" kern="0" cap="none" spc="0" normalizeH="0" baseline="0" noProof="0">
              <a:ln>
                <a:noFill/>
              </a:ln>
              <a:solidFill>
                <a:sysClr val="windowText" lastClr="000000"/>
              </a:solidFill>
              <a:effectLst/>
              <a:uLnTx/>
              <a:uFillTx/>
              <a:latin typeface="Arial"/>
              <a:cs typeface="Arial"/>
            </a:endParaRPr>
          </a:p>
          <a:p>
            <a:pPr marL="5125085" marR="0" lvl="0" indent="0" defTabSz="914400" eaLnBrk="1" fontAlgn="auto" latinLnBrk="0" hangingPunct="1">
              <a:lnSpc>
                <a:spcPts val="1395"/>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AIM4Fresno </a:t>
            </a:r>
            <a:r>
              <a:rPr kumimoji="0" sz="1200" b="1" i="0" u="none" strike="noStrike" kern="0" cap="none" spc="0" normalizeH="0" baseline="0" noProof="0" dirty="0">
                <a:ln>
                  <a:noFill/>
                </a:ln>
                <a:solidFill>
                  <a:sysClr val="windowText" lastClr="000000"/>
                </a:solidFill>
                <a:effectLst/>
                <a:uLnTx/>
                <a:uFillTx/>
                <a:latin typeface="Arial"/>
                <a:cs typeface="Arial"/>
              </a:rPr>
              <a:t>Results</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(SELF-REPORTED)</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7" name="object 77"/>
          <p:cNvSpPr txBox="1"/>
          <p:nvPr/>
        </p:nvSpPr>
        <p:spPr>
          <a:xfrm>
            <a:off x="5910834" y="4679315"/>
            <a:ext cx="2744470" cy="1261110"/>
          </a:xfrm>
          <a:prstGeom prst="rect">
            <a:avLst/>
          </a:prstGeom>
        </p:spPr>
        <p:txBody>
          <a:bodyPr vert="horz" wrap="square" lIns="0" tIns="0" rIns="0" bIns="0" rtlCol="0">
            <a:spAutoFit/>
          </a:bodyPr>
          <a:lstStyle/>
          <a:p>
            <a:pPr marL="236220" marR="386715" lvl="0" indent="-223520" defTabSz="914400" eaLnBrk="1" fontAlgn="auto" latinLnBrk="0" hangingPunct="1">
              <a:lnSpc>
                <a:spcPct val="100000"/>
              </a:lnSpc>
              <a:spcBef>
                <a:spcPts val="0"/>
              </a:spcBef>
              <a:spcAft>
                <a:spcPts val="0"/>
              </a:spcAft>
              <a:buClr>
                <a:srgbClr val="EF7E12"/>
              </a:buClr>
              <a:buSzTx/>
              <a:buFont typeface="Wingdings"/>
              <a:buChar char=""/>
              <a:tabLst>
                <a:tab pos="236854"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Asthma-related</a:t>
            </a:r>
            <a:r>
              <a:rPr kumimoji="0" sz="1200" b="0" i="0" u="none" strike="noStrike" kern="0" cap="none" spc="-9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hospitalizations  decreased </a:t>
            </a:r>
            <a:r>
              <a:rPr kumimoji="0" sz="1200" b="0" i="0" u="none" strike="noStrike" kern="0" cap="none" spc="0" normalizeH="0" baseline="0" noProof="0" dirty="0">
                <a:ln>
                  <a:noFill/>
                </a:ln>
                <a:solidFill>
                  <a:sysClr val="windowText" lastClr="000000"/>
                </a:solidFill>
                <a:effectLst/>
                <a:uLnTx/>
                <a:uFillTx/>
                <a:latin typeface="Arial"/>
                <a:cs typeface="Arial"/>
              </a:rPr>
              <a:t>by</a:t>
            </a:r>
            <a:r>
              <a:rPr kumimoji="0" sz="1200" b="0" i="0" u="none" strike="noStrike" kern="0" cap="none" spc="-10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70%</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36220" marR="5080" lvl="0" indent="-223520" defTabSz="914400" eaLnBrk="1" fontAlgn="auto" latinLnBrk="0" hangingPunct="1">
              <a:lnSpc>
                <a:spcPct val="100000"/>
              </a:lnSpc>
              <a:spcBef>
                <a:spcPts val="600"/>
              </a:spcBef>
              <a:spcAft>
                <a:spcPts val="0"/>
              </a:spcAft>
              <a:buClr>
                <a:srgbClr val="EF7E12"/>
              </a:buClr>
              <a:buSzTx/>
              <a:buFont typeface="Wingdings"/>
              <a:buChar char=""/>
              <a:tabLst>
                <a:tab pos="236854"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Asthma-related </a:t>
            </a:r>
            <a:r>
              <a:rPr kumimoji="0" sz="1200" b="0" i="0" u="none" strike="noStrike" kern="0" cap="none" spc="-5" normalizeH="0" baseline="0" noProof="0" dirty="0">
                <a:ln>
                  <a:noFill/>
                </a:ln>
                <a:solidFill>
                  <a:sysClr val="windowText" lastClr="000000"/>
                </a:solidFill>
                <a:effectLst/>
                <a:uLnTx/>
                <a:uFillTx/>
                <a:latin typeface="Arial"/>
                <a:cs typeface="Arial"/>
              </a:rPr>
              <a:t>ED usage</a:t>
            </a:r>
            <a:r>
              <a:rPr kumimoji="0" sz="1200" b="0" i="0" u="none" strike="noStrike" kern="0" cap="none" spc="-9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decreased  </a:t>
            </a:r>
            <a:r>
              <a:rPr kumimoji="0" sz="1200" b="0" i="0" u="none" strike="noStrike" kern="0" cap="none" spc="0" normalizeH="0" baseline="0" noProof="0" dirty="0">
                <a:ln>
                  <a:noFill/>
                </a:ln>
                <a:solidFill>
                  <a:sysClr val="windowText" lastClr="000000"/>
                </a:solidFill>
                <a:effectLst/>
                <a:uLnTx/>
                <a:uFillTx/>
                <a:latin typeface="Arial"/>
                <a:cs typeface="Arial"/>
              </a:rPr>
              <a:t>by</a:t>
            </a:r>
            <a:r>
              <a:rPr kumimoji="0" sz="1200" b="0" i="0" u="none" strike="noStrike" kern="0" cap="none" spc="-100"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81%</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36220" marR="0" lvl="0" indent="-223520" defTabSz="914400" eaLnBrk="1" fontAlgn="auto" latinLnBrk="0" hangingPunct="1">
              <a:lnSpc>
                <a:spcPct val="100000"/>
              </a:lnSpc>
              <a:spcBef>
                <a:spcPts val="600"/>
              </a:spcBef>
              <a:spcAft>
                <a:spcPts val="0"/>
              </a:spcAft>
              <a:buClr>
                <a:srgbClr val="EF7E12"/>
              </a:buClr>
              <a:buSzTx/>
              <a:buFont typeface="Wingdings"/>
              <a:buChar char=""/>
              <a:tabLst>
                <a:tab pos="236854"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Asthma-related outpatient</a:t>
            </a:r>
            <a:r>
              <a:rPr kumimoji="0" sz="1200" b="0" i="0" u="none" strike="noStrike" kern="0" cap="none" spc="-150"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visits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3622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 normalizeH="0" baseline="0" noProof="0" dirty="0">
                <a:ln>
                  <a:noFill/>
                </a:ln>
                <a:solidFill>
                  <a:sysClr val="windowText" lastClr="000000"/>
                </a:solidFill>
                <a:effectLst/>
                <a:uLnTx/>
                <a:uFillTx/>
                <a:latin typeface="Arial"/>
                <a:cs typeface="Arial"/>
              </a:rPr>
              <a:t>decreased </a:t>
            </a:r>
            <a:r>
              <a:rPr kumimoji="0" sz="1200" b="0" i="0" u="none" strike="noStrike" kern="0" cap="none" spc="0" normalizeH="0" baseline="0" noProof="0" dirty="0">
                <a:ln>
                  <a:noFill/>
                </a:ln>
                <a:solidFill>
                  <a:sysClr val="windowText" lastClr="000000"/>
                </a:solidFill>
                <a:effectLst/>
                <a:uLnTx/>
                <a:uFillTx/>
                <a:latin typeface="Arial"/>
                <a:cs typeface="Arial"/>
              </a:rPr>
              <a:t>by</a:t>
            </a:r>
            <a:r>
              <a:rPr kumimoji="0" sz="1200" b="0" i="0" u="none" strike="noStrike" kern="0" cap="none" spc="-8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53%</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8" name="object 78"/>
          <p:cNvSpPr/>
          <p:nvPr/>
        </p:nvSpPr>
        <p:spPr>
          <a:xfrm>
            <a:off x="197357" y="1856994"/>
            <a:ext cx="8732520" cy="4434840"/>
          </a:xfrm>
          <a:custGeom>
            <a:avLst/>
            <a:gdLst/>
            <a:ahLst/>
            <a:cxnLst/>
            <a:rect l="l" t="t" r="r" b="b"/>
            <a:pathLst>
              <a:path w="8732520" h="4434840">
                <a:moveTo>
                  <a:pt x="0" y="4434840"/>
                </a:moveTo>
                <a:lnTo>
                  <a:pt x="8732520" y="4434840"/>
                </a:lnTo>
                <a:lnTo>
                  <a:pt x="8732520" y="0"/>
                </a:lnTo>
                <a:lnTo>
                  <a:pt x="0" y="0"/>
                </a:lnTo>
                <a:lnTo>
                  <a:pt x="0" y="443484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object 79"/>
          <p:cNvSpPr txBox="1"/>
          <p:nvPr/>
        </p:nvSpPr>
        <p:spPr>
          <a:xfrm>
            <a:off x="511251" y="836422"/>
            <a:ext cx="8356600" cy="914400"/>
          </a:xfrm>
          <a:prstGeom prst="rect">
            <a:avLst/>
          </a:prstGeom>
        </p:spPr>
        <p:txBody>
          <a:bodyPr vert="horz" wrap="square" lIns="0" tIns="0" rIns="0" bIns="0" rtlCol="0">
            <a:spAutoFit/>
          </a:bodyPr>
          <a:lstStyle/>
          <a:p>
            <a:pPr marL="12700" marR="5080" lvl="0" indent="0" defTabSz="914400" eaLnBrk="1" fontAlgn="auto" latinLnBrk="0" hangingPunct="1">
              <a:lnSpc>
                <a:spcPts val="2400"/>
              </a:lnSpc>
              <a:spcBef>
                <a:spcPts val="0"/>
              </a:spcBef>
              <a:spcAft>
                <a:spcPts val="0"/>
              </a:spcAft>
              <a:buClrTx/>
              <a:buSzTx/>
              <a:buFontTx/>
              <a:buNone/>
              <a:tabLst/>
              <a:defRPr/>
            </a:pPr>
            <a:r>
              <a:rPr kumimoji="0" sz="2000" b="0" i="0" u="none" strike="noStrike" kern="0" cap="none" spc="190" normalizeH="0" baseline="0" noProof="0" dirty="0">
                <a:ln>
                  <a:noFill/>
                </a:ln>
                <a:solidFill>
                  <a:srgbClr val="EF7E12"/>
                </a:solidFill>
                <a:effectLst/>
                <a:uLnTx/>
                <a:uFillTx/>
                <a:latin typeface="Trebuchet MS"/>
                <a:cs typeface="Trebuchet MS"/>
              </a:rPr>
              <a:t>CCAC </a:t>
            </a:r>
            <a:r>
              <a:rPr kumimoji="0" sz="2000" b="0" i="0" u="none" strike="noStrike" kern="0" cap="none" spc="-120" normalizeH="0" baseline="0" noProof="0" dirty="0">
                <a:ln>
                  <a:noFill/>
                </a:ln>
                <a:solidFill>
                  <a:srgbClr val="EF7E12"/>
                </a:solidFill>
                <a:effectLst/>
                <a:uLnTx/>
                <a:uFillTx/>
                <a:latin typeface="Trebuchet MS"/>
                <a:cs typeface="Trebuchet MS"/>
              </a:rPr>
              <a:t>patients </a:t>
            </a:r>
            <a:r>
              <a:rPr kumimoji="0" sz="2000" b="0" i="0" u="none" strike="noStrike" kern="0" cap="none" spc="-70" normalizeH="0" baseline="0" noProof="0" dirty="0">
                <a:ln>
                  <a:noFill/>
                </a:ln>
                <a:solidFill>
                  <a:srgbClr val="EF7E12"/>
                </a:solidFill>
                <a:effectLst/>
                <a:uLnTx/>
                <a:uFillTx/>
                <a:latin typeface="Trebuchet MS"/>
                <a:cs typeface="Trebuchet MS"/>
              </a:rPr>
              <a:t>reported lower </a:t>
            </a:r>
            <a:r>
              <a:rPr kumimoji="0" sz="2000" b="0" i="0" u="none" strike="noStrike" kern="0" cap="none" spc="-95" normalizeH="0" baseline="0" noProof="0" dirty="0">
                <a:ln>
                  <a:noFill/>
                </a:ln>
                <a:solidFill>
                  <a:srgbClr val="EF7E12"/>
                </a:solidFill>
                <a:effectLst/>
                <a:uLnTx/>
                <a:uFillTx/>
                <a:latin typeface="Trebuchet MS"/>
                <a:cs typeface="Trebuchet MS"/>
              </a:rPr>
              <a:t>rates </a:t>
            </a:r>
            <a:r>
              <a:rPr kumimoji="0" sz="2000" b="0" i="0" u="none" strike="noStrike" kern="0" cap="none" spc="-105" normalizeH="0" baseline="0" noProof="0" dirty="0">
                <a:ln>
                  <a:noFill/>
                </a:ln>
                <a:solidFill>
                  <a:srgbClr val="EF7E12"/>
                </a:solidFill>
                <a:effectLst/>
                <a:uLnTx/>
                <a:uFillTx/>
                <a:latin typeface="Trebuchet MS"/>
                <a:cs typeface="Trebuchet MS"/>
              </a:rPr>
              <a:t>of </a:t>
            </a:r>
            <a:r>
              <a:rPr kumimoji="0" sz="2000" b="0" i="0" u="none" strike="noStrike" kern="0" cap="none" spc="-110" normalizeH="0" baseline="0" noProof="0" dirty="0">
                <a:ln>
                  <a:noFill/>
                </a:ln>
                <a:solidFill>
                  <a:srgbClr val="EF7E12"/>
                </a:solidFill>
                <a:effectLst/>
                <a:uLnTx/>
                <a:uFillTx/>
                <a:latin typeface="Trebuchet MS"/>
                <a:cs typeface="Trebuchet MS"/>
              </a:rPr>
              <a:t>emergency </a:t>
            </a:r>
            <a:r>
              <a:rPr kumimoji="0" sz="2000" b="0" i="0" u="none" strike="noStrike" kern="0" cap="none" spc="-125" normalizeH="0" baseline="0" noProof="0" dirty="0">
                <a:ln>
                  <a:noFill/>
                </a:ln>
                <a:solidFill>
                  <a:srgbClr val="EF7E12"/>
                </a:solidFill>
                <a:effectLst/>
                <a:uLnTx/>
                <a:uFillTx/>
                <a:latin typeface="Trebuchet MS"/>
                <a:cs typeface="Trebuchet MS"/>
              </a:rPr>
              <a:t>department, </a:t>
            </a:r>
            <a:r>
              <a:rPr kumimoji="0" sz="2000" b="0" i="0" u="none" strike="noStrike" kern="0" cap="none" spc="-130" normalizeH="0" baseline="0" noProof="0" dirty="0">
                <a:ln>
                  <a:noFill/>
                </a:ln>
                <a:solidFill>
                  <a:srgbClr val="EF7E12"/>
                </a:solidFill>
                <a:effectLst/>
                <a:uLnTx/>
                <a:uFillTx/>
                <a:latin typeface="Trebuchet MS"/>
                <a:cs typeface="Trebuchet MS"/>
              </a:rPr>
              <a:t>inpatient and  </a:t>
            </a:r>
            <a:r>
              <a:rPr kumimoji="0" sz="2000" b="0" i="0" u="none" strike="noStrike" kern="0" cap="none" spc="-95" normalizeH="0" baseline="0" noProof="0" dirty="0">
                <a:ln>
                  <a:noFill/>
                </a:ln>
                <a:solidFill>
                  <a:srgbClr val="EF7E12"/>
                </a:solidFill>
                <a:effectLst/>
                <a:uLnTx/>
                <a:uFillTx/>
                <a:latin typeface="Trebuchet MS"/>
                <a:cs typeface="Trebuchet MS"/>
              </a:rPr>
              <a:t>urgent </a:t>
            </a:r>
            <a:r>
              <a:rPr kumimoji="0" sz="2000" b="0" i="0" u="none" strike="noStrike" kern="0" cap="none" spc="-120" normalizeH="0" baseline="0" noProof="0" dirty="0">
                <a:ln>
                  <a:noFill/>
                </a:ln>
                <a:solidFill>
                  <a:srgbClr val="EF7E12"/>
                </a:solidFill>
                <a:effectLst/>
                <a:uLnTx/>
                <a:uFillTx/>
                <a:latin typeface="Trebuchet MS"/>
                <a:cs typeface="Trebuchet MS"/>
              </a:rPr>
              <a:t>care </a:t>
            </a:r>
            <a:r>
              <a:rPr kumimoji="0" sz="2000" b="0" i="0" u="none" strike="noStrike" kern="0" cap="none" spc="-95" normalizeH="0" baseline="0" noProof="0" dirty="0">
                <a:ln>
                  <a:noFill/>
                </a:ln>
                <a:solidFill>
                  <a:srgbClr val="EF7E12"/>
                </a:solidFill>
                <a:effectLst/>
                <a:uLnTx/>
                <a:uFillTx/>
                <a:latin typeface="Trebuchet MS"/>
                <a:cs typeface="Trebuchet MS"/>
              </a:rPr>
              <a:t>visits </a:t>
            </a:r>
            <a:r>
              <a:rPr kumimoji="0" sz="2000" b="0" i="0" u="none" strike="noStrike" kern="0" cap="none" spc="-114" normalizeH="0" baseline="0" noProof="0" dirty="0">
                <a:ln>
                  <a:noFill/>
                </a:ln>
                <a:solidFill>
                  <a:srgbClr val="EF7E12"/>
                </a:solidFill>
                <a:effectLst/>
                <a:uLnTx/>
                <a:uFillTx/>
                <a:latin typeface="Trebuchet MS"/>
                <a:cs typeface="Trebuchet MS"/>
              </a:rPr>
              <a:t>in the </a:t>
            </a:r>
            <a:r>
              <a:rPr kumimoji="0" sz="2000" b="0" i="0" u="none" strike="noStrike" kern="0" cap="none" spc="-50" normalizeH="0" baseline="0" noProof="0" dirty="0">
                <a:ln>
                  <a:noFill/>
                </a:ln>
                <a:solidFill>
                  <a:srgbClr val="EF7E12"/>
                </a:solidFill>
                <a:effectLst/>
                <a:uLnTx/>
                <a:uFillTx/>
                <a:latin typeface="Trebuchet MS"/>
                <a:cs typeface="Trebuchet MS"/>
              </a:rPr>
              <a:t>12 </a:t>
            </a:r>
            <a:r>
              <a:rPr kumimoji="0" sz="2000" b="0" i="0" u="none" strike="noStrike" kern="0" cap="none" spc="-75" normalizeH="0" baseline="0" noProof="0" dirty="0">
                <a:ln>
                  <a:noFill/>
                </a:ln>
                <a:solidFill>
                  <a:srgbClr val="EF7E12"/>
                </a:solidFill>
                <a:effectLst/>
                <a:uLnTx/>
                <a:uFillTx/>
                <a:latin typeface="Trebuchet MS"/>
                <a:cs typeface="Trebuchet MS"/>
              </a:rPr>
              <a:t>months </a:t>
            </a:r>
            <a:r>
              <a:rPr kumimoji="0" sz="2000" b="0" i="0" u="none" strike="noStrike" kern="0" cap="none" spc="-135" normalizeH="0" baseline="0" noProof="0" dirty="0">
                <a:ln>
                  <a:noFill/>
                </a:ln>
                <a:solidFill>
                  <a:srgbClr val="EF7E12"/>
                </a:solidFill>
                <a:effectLst/>
                <a:uLnTx/>
                <a:uFillTx/>
                <a:latin typeface="Trebuchet MS"/>
                <a:cs typeface="Trebuchet MS"/>
              </a:rPr>
              <a:t>after </a:t>
            </a:r>
            <a:r>
              <a:rPr kumimoji="0" sz="2000" b="0" i="0" u="none" strike="noStrike" kern="0" cap="none" spc="-114" normalizeH="0" baseline="0" noProof="0" dirty="0">
                <a:ln>
                  <a:noFill/>
                </a:ln>
                <a:solidFill>
                  <a:srgbClr val="EF7E12"/>
                </a:solidFill>
                <a:effectLst/>
                <a:uLnTx/>
                <a:uFillTx/>
                <a:latin typeface="Trebuchet MS"/>
                <a:cs typeface="Trebuchet MS"/>
              </a:rPr>
              <a:t>the </a:t>
            </a:r>
            <a:r>
              <a:rPr kumimoji="0" sz="2000" b="0" i="0" u="none" strike="noStrike" kern="0" cap="none" spc="-85" normalizeH="0" baseline="0" noProof="0" dirty="0">
                <a:ln>
                  <a:noFill/>
                </a:ln>
                <a:solidFill>
                  <a:srgbClr val="EF7E12"/>
                </a:solidFill>
                <a:effectLst/>
                <a:uLnTx/>
                <a:uFillTx/>
                <a:latin typeface="Trebuchet MS"/>
                <a:cs typeface="Trebuchet MS"/>
              </a:rPr>
              <a:t>program </a:t>
            </a:r>
            <a:r>
              <a:rPr kumimoji="0" sz="2000" b="0" i="0" u="none" strike="noStrike" kern="0" cap="none" spc="-130" normalizeH="0" baseline="0" noProof="0" dirty="0">
                <a:ln>
                  <a:noFill/>
                </a:ln>
                <a:solidFill>
                  <a:srgbClr val="EF7E12"/>
                </a:solidFill>
                <a:effectLst/>
                <a:uLnTx/>
                <a:uFillTx/>
                <a:latin typeface="Trebuchet MS"/>
                <a:cs typeface="Trebuchet MS"/>
              </a:rPr>
              <a:t>relative </a:t>
            </a:r>
            <a:r>
              <a:rPr kumimoji="0" sz="2000" b="0" i="0" u="none" strike="noStrike" kern="0" cap="none" spc="-50" normalizeH="0" baseline="0" noProof="0" dirty="0">
                <a:ln>
                  <a:noFill/>
                </a:ln>
                <a:solidFill>
                  <a:srgbClr val="EF7E12"/>
                </a:solidFill>
                <a:effectLst/>
                <a:uLnTx/>
                <a:uFillTx/>
                <a:latin typeface="Trebuchet MS"/>
                <a:cs typeface="Trebuchet MS"/>
              </a:rPr>
              <a:t>to 12 </a:t>
            </a:r>
            <a:r>
              <a:rPr kumimoji="0" sz="2000" b="0" i="0" u="none" strike="noStrike" kern="0" cap="none" spc="-75" normalizeH="0" baseline="0" noProof="0" dirty="0">
                <a:ln>
                  <a:noFill/>
                </a:ln>
                <a:solidFill>
                  <a:srgbClr val="EF7E12"/>
                </a:solidFill>
                <a:effectLst/>
                <a:uLnTx/>
                <a:uFillTx/>
                <a:latin typeface="Trebuchet MS"/>
                <a:cs typeface="Trebuchet MS"/>
              </a:rPr>
              <a:t>months </a:t>
            </a:r>
            <a:r>
              <a:rPr kumimoji="0" sz="2000" b="0" i="0" u="none" strike="noStrike" kern="0" cap="none" spc="-35" normalizeH="0" baseline="0" noProof="0" dirty="0">
                <a:ln>
                  <a:noFill/>
                </a:ln>
                <a:solidFill>
                  <a:srgbClr val="EF7E12"/>
                </a:solidFill>
                <a:effectLst/>
                <a:uLnTx/>
                <a:uFillTx/>
                <a:latin typeface="Trebuchet MS"/>
                <a:cs typeface="Trebuchet MS"/>
              </a:rPr>
              <a:t>prior  </a:t>
            </a:r>
            <a:r>
              <a:rPr kumimoji="0" sz="2000" b="0" i="0" u="none" strike="noStrike" kern="0" cap="none" spc="-50" normalizeH="0" baseline="0" noProof="0" dirty="0">
                <a:ln>
                  <a:noFill/>
                </a:ln>
                <a:solidFill>
                  <a:srgbClr val="EF7E12"/>
                </a:solidFill>
                <a:effectLst/>
                <a:uLnTx/>
                <a:uFillTx/>
                <a:latin typeface="Trebuchet MS"/>
                <a:cs typeface="Trebuchet MS"/>
              </a:rPr>
              <a:t>to </a:t>
            </a:r>
            <a:r>
              <a:rPr kumimoji="0" sz="2000" b="0" i="0" u="none" strike="noStrike" kern="0" cap="none" spc="-114" normalizeH="0" baseline="0" noProof="0" dirty="0">
                <a:ln>
                  <a:noFill/>
                </a:ln>
                <a:solidFill>
                  <a:srgbClr val="EF7E12"/>
                </a:solidFill>
                <a:effectLst/>
                <a:uLnTx/>
                <a:uFillTx/>
                <a:latin typeface="Trebuchet MS"/>
                <a:cs typeface="Trebuchet MS"/>
              </a:rPr>
              <a:t>the</a:t>
            </a:r>
            <a:r>
              <a:rPr kumimoji="0" sz="2000" b="0" i="0" u="none" strike="noStrike" kern="0" cap="none" spc="-150" normalizeH="0" baseline="0" noProof="0" dirty="0">
                <a:ln>
                  <a:noFill/>
                </a:ln>
                <a:solidFill>
                  <a:srgbClr val="EF7E12"/>
                </a:solidFill>
                <a:effectLst/>
                <a:uLnTx/>
                <a:uFillTx/>
                <a:latin typeface="Trebuchet MS"/>
                <a:cs typeface="Trebuchet MS"/>
              </a:rPr>
              <a:t> </a:t>
            </a:r>
            <a:r>
              <a:rPr kumimoji="0" sz="2000" b="0" i="0" u="none" strike="noStrike" kern="0" cap="none" spc="-85" normalizeH="0" baseline="0" noProof="0" dirty="0">
                <a:ln>
                  <a:noFill/>
                </a:ln>
                <a:solidFill>
                  <a:srgbClr val="EF7E12"/>
                </a:solidFill>
                <a:effectLst/>
                <a:uLnTx/>
                <a:uFillTx/>
                <a:latin typeface="Trebuchet MS"/>
                <a:cs typeface="Trebuchet MS"/>
              </a:rPr>
              <a:t>program</a:t>
            </a:r>
            <a:endParaRPr kumimoji="0" sz="2000" b="0" i="0" u="none" strike="noStrike" kern="0" cap="none" spc="0" normalizeH="0" baseline="0" noProof="0">
              <a:ln>
                <a:noFill/>
              </a:ln>
              <a:solidFill>
                <a:sysClr val="windowText" lastClr="000000"/>
              </a:solidFill>
              <a:effectLst/>
              <a:uLnTx/>
              <a:uFillTx/>
              <a:latin typeface="Trebuchet MS"/>
              <a:cs typeface="Trebuchet MS"/>
            </a:endParaRPr>
          </a:p>
        </p:txBody>
      </p:sp>
      <p:sp>
        <p:nvSpPr>
          <p:cNvPr id="80" name="object 80"/>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25</a:t>
            </a:fld>
            <a:endParaRPr kumimoji="0" sz="1800" b="0" i="0" u="none" strike="noStrike" kern="0" cap="none" spc="-5" normalizeH="0" baseline="0" noProof="0" dirty="0">
              <a:ln>
                <a:noFill/>
              </a:ln>
              <a:solidFill>
                <a:sysClr val="windowText" lastClr="000000"/>
              </a:solidFill>
              <a:effectLst/>
              <a:uLnTx/>
              <a:uFillTx/>
            </a:endParaRPr>
          </a:p>
        </p:txBody>
      </p:sp>
      <p:sp>
        <p:nvSpPr>
          <p:cNvPr id="81" name="object 81"/>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379336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70" dirty="0"/>
              <a:t>PROGRAMMATIC </a:t>
            </a:r>
            <a:r>
              <a:rPr spc="130" dirty="0"/>
              <a:t>COST</a:t>
            </a:r>
            <a:r>
              <a:rPr spc="-395" dirty="0"/>
              <a:t> </a:t>
            </a:r>
            <a:r>
              <a:rPr spc="25" dirty="0"/>
              <a:t>ANALYSIS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26</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36413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251" y="356234"/>
            <a:ext cx="7041515" cy="622300"/>
          </a:xfrm>
          <a:prstGeom prst="rect">
            <a:avLst/>
          </a:prstGeom>
        </p:spPr>
        <p:txBody>
          <a:bodyPr vert="horz" wrap="square" lIns="0" tIns="0" rIns="0" bIns="0" rtlCol="0">
            <a:spAutoFit/>
          </a:bodyPr>
          <a:lstStyle/>
          <a:p>
            <a:pPr marL="12700" marR="5080">
              <a:lnSpc>
                <a:spcPct val="100000"/>
              </a:lnSpc>
            </a:pPr>
            <a:r>
              <a:rPr spc="40" dirty="0"/>
              <a:t>THE</a:t>
            </a:r>
            <a:r>
              <a:rPr spc="-65" dirty="0"/>
              <a:t> </a:t>
            </a:r>
            <a:r>
              <a:rPr spc="130" dirty="0"/>
              <a:t>COST</a:t>
            </a:r>
            <a:r>
              <a:rPr spc="-65" dirty="0"/>
              <a:t> </a:t>
            </a:r>
            <a:r>
              <a:rPr spc="90" dirty="0"/>
              <a:t>OF</a:t>
            </a:r>
            <a:r>
              <a:rPr spc="-60" dirty="0"/>
              <a:t> </a:t>
            </a:r>
            <a:r>
              <a:rPr spc="50" dirty="0"/>
              <a:t>DELIVERING</a:t>
            </a:r>
            <a:r>
              <a:rPr spc="-105" dirty="0"/>
              <a:t> </a:t>
            </a:r>
            <a:r>
              <a:rPr spc="95" dirty="0"/>
              <a:t>IN-HOME</a:t>
            </a:r>
            <a:r>
              <a:rPr spc="-254" dirty="0"/>
              <a:t> </a:t>
            </a:r>
            <a:r>
              <a:rPr spc="100" dirty="0"/>
              <a:t>ASTHMA</a:t>
            </a:r>
            <a:r>
              <a:rPr spc="-50" dirty="0"/>
              <a:t> </a:t>
            </a:r>
            <a:r>
              <a:rPr spc="110" dirty="0"/>
              <a:t>MANAGEMENT  </a:t>
            </a:r>
            <a:r>
              <a:rPr spc="80" dirty="0"/>
              <a:t>PROGRAM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27</a:t>
            </a:fld>
            <a:endParaRPr kumimoji="0" sz="1800" b="0" i="0" u="none" strike="noStrike" kern="0" cap="none" spc="-5" normalizeH="0" baseline="0" noProof="0" dirty="0">
              <a:ln>
                <a:noFill/>
              </a:ln>
              <a:solidFill>
                <a:sysClr val="windowText" lastClr="000000"/>
              </a:solidFill>
              <a:effectLst/>
              <a:uLnTx/>
              <a:uFillTx/>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graphicFrame>
        <p:nvGraphicFramePr>
          <p:cNvPr id="3" name="object 3"/>
          <p:cNvGraphicFramePr>
            <a:graphicFrameLocks noGrp="1"/>
          </p:cNvGraphicFramePr>
          <p:nvPr/>
        </p:nvGraphicFramePr>
        <p:xfrm>
          <a:off x="509587" y="1195324"/>
          <a:ext cx="8096247" cy="2997197"/>
        </p:xfrm>
        <a:graphic>
          <a:graphicData uri="http://schemas.openxmlformats.org/drawingml/2006/table">
            <a:tbl>
              <a:tblPr firstRow="1" bandRow="1">
                <a:tableStyleId>{2D5ABB26-0587-4C30-8999-92F81FD0307C}</a:tableStyleId>
              </a:tblPr>
              <a:tblGrid>
                <a:gridCol w="3115665">
                  <a:extLst>
                    <a:ext uri="{9D8B030D-6E8A-4147-A177-3AD203B41FA5}">
                      <a16:colId xmlns:a16="http://schemas.microsoft.com/office/drawing/2014/main" val="20000"/>
                    </a:ext>
                  </a:extLst>
                </a:gridCol>
                <a:gridCol w="1584451">
                  <a:extLst>
                    <a:ext uri="{9D8B030D-6E8A-4147-A177-3AD203B41FA5}">
                      <a16:colId xmlns:a16="http://schemas.microsoft.com/office/drawing/2014/main" val="20001"/>
                    </a:ext>
                  </a:extLst>
                </a:gridCol>
                <a:gridCol w="1618170">
                  <a:extLst>
                    <a:ext uri="{9D8B030D-6E8A-4147-A177-3AD203B41FA5}">
                      <a16:colId xmlns:a16="http://schemas.microsoft.com/office/drawing/2014/main" val="20002"/>
                    </a:ext>
                  </a:extLst>
                </a:gridCol>
                <a:gridCol w="1777961">
                  <a:extLst>
                    <a:ext uri="{9D8B030D-6E8A-4147-A177-3AD203B41FA5}">
                      <a16:colId xmlns:a16="http://schemas.microsoft.com/office/drawing/2014/main" val="20003"/>
                    </a:ext>
                  </a:extLst>
                </a:gridCol>
              </a:tblGrid>
              <a:tr h="381888">
                <a:tc>
                  <a:txBody>
                    <a:bodyPr/>
                    <a:lstStyle/>
                    <a:p>
                      <a:endParaRPr/>
                    </a:p>
                  </a:txBody>
                  <a:tcPr marL="0" marR="0" marT="0" marB="0">
                    <a:solidFill>
                      <a:srgbClr val="546991"/>
                    </a:solidFill>
                  </a:tcPr>
                </a:tc>
                <a:tc>
                  <a:txBody>
                    <a:bodyPr/>
                    <a:lstStyle/>
                    <a:p>
                      <a:pPr marR="176530" algn="ctr">
                        <a:lnSpc>
                          <a:spcPct val="100000"/>
                        </a:lnSpc>
                        <a:spcBef>
                          <a:spcPts val="750"/>
                        </a:spcBef>
                      </a:pPr>
                      <a:r>
                        <a:rPr sz="1200" b="1" dirty="0">
                          <a:solidFill>
                            <a:srgbClr val="FFFFFF"/>
                          </a:solidFill>
                          <a:latin typeface="Arial"/>
                          <a:cs typeface="Arial"/>
                        </a:rPr>
                        <a:t>Original</a:t>
                      </a:r>
                      <a:r>
                        <a:rPr sz="1200" b="1" spc="-75" dirty="0">
                          <a:solidFill>
                            <a:srgbClr val="FFFFFF"/>
                          </a:solidFill>
                          <a:latin typeface="Arial"/>
                          <a:cs typeface="Arial"/>
                        </a:rPr>
                        <a:t> </a:t>
                      </a:r>
                      <a:r>
                        <a:rPr sz="1200" b="1" spc="-5" dirty="0">
                          <a:solidFill>
                            <a:srgbClr val="FFFFFF"/>
                          </a:solidFill>
                          <a:latin typeface="Arial"/>
                          <a:cs typeface="Arial"/>
                        </a:rPr>
                        <a:t>Budget</a:t>
                      </a:r>
                      <a:endParaRPr sz="1200">
                        <a:latin typeface="Arial"/>
                        <a:cs typeface="Arial"/>
                      </a:endParaRPr>
                    </a:p>
                  </a:txBody>
                  <a:tcPr marL="0" marR="0" marT="0" marB="0">
                    <a:solidFill>
                      <a:srgbClr val="546991"/>
                    </a:solidFill>
                  </a:tcPr>
                </a:tc>
                <a:tc>
                  <a:txBody>
                    <a:bodyPr/>
                    <a:lstStyle/>
                    <a:p>
                      <a:pPr marL="38100" algn="ctr">
                        <a:lnSpc>
                          <a:spcPct val="100000"/>
                        </a:lnSpc>
                        <a:spcBef>
                          <a:spcPts val="750"/>
                        </a:spcBef>
                      </a:pPr>
                      <a:r>
                        <a:rPr sz="1200" b="1" spc="-10" dirty="0">
                          <a:solidFill>
                            <a:srgbClr val="FFFFFF"/>
                          </a:solidFill>
                          <a:latin typeface="Arial"/>
                          <a:cs typeface="Arial"/>
                        </a:rPr>
                        <a:t>Actual</a:t>
                      </a:r>
                      <a:r>
                        <a:rPr sz="1200" b="1" spc="-35" dirty="0">
                          <a:solidFill>
                            <a:srgbClr val="FFFFFF"/>
                          </a:solidFill>
                          <a:latin typeface="Arial"/>
                          <a:cs typeface="Arial"/>
                        </a:rPr>
                        <a:t> </a:t>
                      </a:r>
                      <a:r>
                        <a:rPr sz="1200" b="1" spc="-5" dirty="0">
                          <a:solidFill>
                            <a:srgbClr val="FFFFFF"/>
                          </a:solidFill>
                          <a:latin typeface="Arial"/>
                          <a:cs typeface="Arial"/>
                        </a:rPr>
                        <a:t>Budget</a:t>
                      </a:r>
                      <a:endParaRPr sz="1200">
                        <a:latin typeface="Arial"/>
                        <a:cs typeface="Arial"/>
                      </a:endParaRPr>
                    </a:p>
                  </a:txBody>
                  <a:tcPr marL="0" marR="0" marT="0" marB="0">
                    <a:solidFill>
                      <a:srgbClr val="546991"/>
                    </a:solidFill>
                  </a:tcPr>
                </a:tc>
                <a:tc>
                  <a:txBody>
                    <a:bodyPr/>
                    <a:lstStyle/>
                    <a:p>
                      <a:pPr marL="69215" algn="ctr">
                        <a:lnSpc>
                          <a:spcPct val="100000"/>
                        </a:lnSpc>
                        <a:spcBef>
                          <a:spcPts val="750"/>
                        </a:spcBef>
                      </a:pPr>
                      <a:r>
                        <a:rPr sz="1200" b="1" spc="-15" dirty="0">
                          <a:solidFill>
                            <a:srgbClr val="FFFFFF"/>
                          </a:solidFill>
                          <a:latin typeface="Arial"/>
                          <a:cs typeface="Arial"/>
                        </a:rPr>
                        <a:t>CCAC </a:t>
                      </a:r>
                      <a:r>
                        <a:rPr sz="1200" b="1" spc="-10" dirty="0">
                          <a:solidFill>
                            <a:srgbClr val="FFFFFF"/>
                          </a:solidFill>
                          <a:latin typeface="Arial"/>
                          <a:cs typeface="Arial"/>
                        </a:rPr>
                        <a:t>Time</a:t>
                      </a:r>
                      <a:r>
                        <a:rPr sz="1200" b="1" spc="-15" dirty="0">
                          <a:solidFill>
                            <a:srgbClr val="FFFFFF"/>
                          </a:solidFill>
                          <a:latin typeface="Arial"/>
                          <a:cs typeface="Arial"/>
                        </a:rPr>
                        <a:t> </a:t>
                      </a:r>
                      <a:r>
                        <a:rPr sz="1200" b="1" spc="-5" dirty="0">
                          <a:solidFill>
                            <a:srgbClr val="FFFFFF"/>
                          </a:solidFill>
                          <a:latin typeface="Arial"/>
                          <a:cs typeface="Arial"/>
                        </a:rPr>
                        <a:t>Study</a:t>
                      </a:r>
                      <a:endParaRPr sz="120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373634">
                <a:tc>
                  <a:txBody>
                    <a:bodyPr/>
                    <a:lstStyle/>
                    <a:p>
                      <a:pPr marL="76835">
                        <a:lnSpc>
                          <a:spcPct val="100000"/>
                        </a:lnSpc>
                        <a:spcBef>
                          <a:spcPts val="720"/>
                        </a:spcBef>
                      </a:pPr>
                      <a:r>
                        <a:rPr sz="1200" spc="-5" dirty="0">
                          <a:latin typeface="Arial"/>
                          <a:cs typeface="Arial"/>
                        </a:rPr>
                        <a:t>Personnel</a:t>
                      </a:r>
                      <a:r>
                        <a:rPr sz="1200" spc="-105" dirty="0">
                          <a:latin typeface="Arial"/>
                          <a:cs typeface="Arial"/>
                        </a:rPr>
                        <a:t> </a:t>
                      </a:r>
                      <a:r>
                        <a:rPr sz="1200" dirty="0">
                          <a:latin typeface="Arial"/>
                          <a:cs typeface="Arial"/>
                        </a:rPr>
                        <a:t>Costs</a:t>
                      </a:r>
                      <a:endParaRPr sz="1200">
                        <a:latin typeface="Arial"/>
                        <a:cs typeface="Arial"/>
                      </a:endParaRPr>
                    </a:p>
                  </a:txBody>
                  <a:tcPr marL="0" marR="0" marT="0" marB="0">
                    <a:lnL w="28575">
                      <a:solidFill>
                        <a:srgbClr val="546991"/>
                      </a:solidFill>
                      <a:prstDash val="solid"/>
                    </a:lnL>
                    <a:lnB w="12700">
                      <a:solidFill>
                        <a:srgbClr val="546991"/>
                      </a:solidFill>
                      <a:prstDash val="solid"/>
                    </a:lnB>
                  </a:tcPr>
                </a:tc>
                <a:tc>
                  <a:txBody>
                    <a:bodyPr/>
                    <a:lstStyle/>
                    <a:p>
                      <a:pPr marR="179070" algn="ctr">
                        <a:lnSpc>
                          <a:spcPct val="100000"/>
                        </a:lnSpc>
                        <a:spcBef>
                          <a:spcPts val="720"/>
                        </a:spcBef>
                      </a:pPr>
                      <a:r>
                        <a:rPr sz="1200" spc="-5" dirty="0">
                          <a:latin typeface="Arial"/>
                          <a:cs typeface="Arial"/>
                        </a:rPr>
                        <a:t>$288,618</a:t>
                      </a:r>
                      <a:endParaRPr sz="1200">
                        <a:latin typeface="Arial"/>
                        <a:cs typeface="Arial"/>
                      </a:endParaRPr>
                    </a:p>
                  </a:txBody>
                  <a:tcPr marL="0" marR="0" marT="0" marB="0">
                    <a:lnB w="12700">
                      <a:solidFill>
                        <a:srgbClr val="546991"/>
                      </a:solidFill>
                      <a:prstDash val="solid"/>
                    </a:lnB>
                  </a:tcPr>
                </a:tc>
                <a:tc>
                  <a:txBody>
                    <a:bodyPr/>
                    <a:lstStyle/>
                    <a:p>
                      <a:pPr marL="35560" algn="ctr">
                        <a:lnSpc>
                          <a:spcPct val="100000"/>
                        </a:lnSpc>
                        <a:spcBef>
                          <a:spcPts val="720"/>
                        </a:spcBef>
                      </a:pPr>
                      <a:r>
                        <a:rPr sz="1200" spc="-5" dirty="0">
                          <a:latin typeface="Arial"/>
                          <a:cs typeface="Arial"/>
                        </a:rPr>
                        <a:t>$288,618</a:t>
                      </a:r>
                      <a:endParaRPr sz="1200">
                        <a:latin typeface="Arial"/>
                        <a:cs typeface="Arial"/>
                      </a:endParaRPr>
                    </a:p>
                  </a:txBody>
                  <a:tcPr marL="0" marR="0" marT="0" marB="0">
                    <a:lnB w="12700">
                      <a:solidFill>
                        <a:srgbClr val="546991"/>
                      </a:solidFill>
                      <a:prstDash val="solid"/>
                    </a:lnB>
                  </a:tcPr>
                </a:tc>
                <a:tc>
                  <a:txBody>
                    <a:bodyPr/>
                    <a:lstStyle/>
                    <a:p>
                      <a:pPr marL="81280" algn="ctr">
                        <a:lnSpc>
                          <a:spcPct val="100000"/>
                        </a:lnSpc>
                        <a:spcBef>
                          <a:spcPts val="780"/>
                        </a:spcBef>
                      </a:pPr>
                      <a:r>
                        <a:rPr sz="1200" spc="-5" dirty="0">
                          <a:latin typeface="Arial"/>
                          <a:cs typeface="Arial"/>
                        </a:rPr>
                        <a:t>$19,499</a:t>
                      </a:r>
                      <a:endParaRPr sz="1200">
                        <a:latin typeface="Arial"/>
                        <a:cs typeface="Arial"/>
                      </a:endParaRPr>
                    </a:p>
                  </a:txBody>
                  <a:tcPr marL="0" marR="0" marT="0" marB="0">
                    <a:lnR w="28575">
                      <a:solidFill>
                        <a:srgbClr val="546991"/>
                      </a:solidFill>
                      <a:prstDash val="solid"/>
                    </a:lnR>
                    <a:lnB w="12700">
                      <a:solidFill>
                        <a:srgbClr val="546991"/>
                      </a:solidFill>
                      <a:prstDash val="solid"/>
                    </a:lnB>
                  </a:tcPr>
                </a:tc>
                <a:extLst>
                  <a:ext uri="{0D108BD9-81ED-4DB2-BD59-A6C34878D82A}">
                    <a16:rowId xmlns:a16="http://schemas.microsoft.com/office/drawing/2014/main" val="10001"/>
                  </a:ext>
                </a:extLst>
              </a:tr>
              <a:tr h="373633">
                <a:tc>
                  <a:txBody>
                    <a:bodyPr/>
                    <a:lstStyle/>
                    <a:p>
                      <a:pPr marL="76835">
                        <a:lnSpc>
                          <a:spcPct val="100000"/>
                        </a:lnSpc>
                        <a:spcBef>
                          <a:spcPts val="665"/>
                        </a:spcBef>
                      </a:pPr>
                      <a:r>
                        <a:rPr sz="1200" dirty="0">
                          <a:latin typeface="Arial"/>
                          <a:cs typeface="Arial"/>
                        </a:rPr>
                        <a:t>Home </a:t>
                      </a:r>
                      <a:r>
                        <a:rPr sz="1200" spc="-5" dirty="0">
                          <a:latin typeface="Arial"/>
                          <a:cs typeface="Arial"/>
                        </a:rPr>
                        <a:t>Remediation</a:t>
                      </a:r>
                      <a:r>
                        <a:rPr sz="1200" spc="-130" dirty="0">
                          <a:latin typeface="Arial"/>
                          <a:cs typeface="Arial"/>
                        </a:rPr>
                        <a:t> </a:t>
                      </a:r>
                      <a:r>
                        <a:rPr sz="1200" dirty="0">
                          <a:latin typeface="Arial"/>
                          <a:cs typeface="Arial"/>
                        </a:rPr>
                        <a:t>Costs</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R="177800" algn="ctr">
                        <a:lnSpc>
                          <a:spcPct val="100000"/>
                        </a:lnSpc>
                        <a:spcBef>
                          <a:spcPts val="665"/>
                        </a:spcBef>
                      </a:pPr>
                      <a:r>
                        <a:rPr sz="1200" spc="-15" dirty="0">
                          <a:latin typeface="Arial"/>
                          <a:cs typeface="Arial"/>
                        </a:rPr>
                        <a:t>$113,627</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6830" algn="ctr">
                        <a:lnSpc>
                          <a:spcPct val="100000"/>
                        </a:lnSpc>
                        <a:spcBef>
                          <a:spcPts val="665"/>
                        </a:spcBef>
                      </a:pPr>
                      <a:r>
                        <a:rPr sz="1200" spc="-5" dirty="0">
                          <a:latin typeface="Arial"/>
                          <a:cs typeface="Arial"/>
                        </a:rPr>
                        <a:t>$39,248</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80010" algn="ctr">
                        <a:lnSpc>
                          <a:spcPct val="100000"/>
                        </a:lnSpc>
                        <a:spcBef>
                          <a:spcPts val="730"/>
                        </a:spcBef>
                      </a:pPr>
                      <a:r>
                        <a:rPr sz="1200" spc="-15" dirty="0">
                          <a:latin typeface="Arial"/>
                          <a:cs typeface="Arial"/>
                        </a:rPr>
                        <a:t>$11,655</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2"/>
                  </a:ext>
                </a:extLst>
              </a:tr>
              <a:tr h="373634">
                <a:tc>
                  <a:txBody>
                    <a:bodyPr/>
                    <a:lstStyle/>
                    <a:p>
                      <a:pPr marL="76835">
                        <a:lnSpc>
                          <a:spcPct val="100000"/>
                        </a:lnSpc>
                        <a:spcBef>
                          <a:spcPts val="670"/>
                        </a:spcBef>
                      </a:pPr>
                      <a:r>
                        <a:rPr sz="1200" b="1" i="1" spc="-15" dirty="0">
                          <a:latin typeface="Arial"/>
                          <a:cs typeface="Arial"/>
                        </a:rPr>
                        <a:t>Total </a:t>
                      </a:r>
                      <a:r>
                        <a:rPr sz="1200" b="1" i="1" dirty="0">
                          <a:latin typeface="Arial"/>
                          <a:cs typeface="Arial"/>
                        </a:rPr>
                        <a:t>Service Delivery</a:t>
                      </a:r>
                      <a:r>
                        <a:rPr sz="1200" b="1" i="1" spc="-100" dirty="0">
                          <a:latin typeface="Arial"/>
                          <a:cs typeface="Arial"/>
                        </a:rPr>
                        <a:t> </a:t>
                      </a:r>
                      <a:r>
                        <a:rPr sz="1200" b="1" i="1" spc="-5" dirty="0">
                          <a:latin typeface="Arial"/>
                          <a:cs typeface="Arial"/>
                        </a:rPr>
                        <a:t>Costs</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R="179070" algn="ctr">
                        <a:lnSpc>
                          <a:spcPct val="100000"/>
                        </a:lnSpc>
                        <a:spcBef>
                          <a:spcPts val="670"/>
                        </a:spcBef>
                      </a:pPr>
                      <a:r>
                        <a:rPr sz="1200" b="1" i="1" spc="-5" dirty="0">
                          <a:latin typeface="Arial"/>
                          <a:cs typeface="Arial"/>
                        </a:rPr>
                        <a:t>$402,245</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5560" algn="ctr">
                        <a:lnSpc>
                          <a:spcPct val="100000"/>
                        </a:lnSpc>
                        <a:spcBef>
                          <a:spcPts val="670"/>
                        </a:spcBef>
                      </a:pPr>
                      <a:r>
                        <a:rPr sz="1200" b="1" i="1" spc="-5" dirty="0">
                          <a:latin typeface="Arial"/>
                          <a:cs typeface="Arial"/>
                        </a:rPr>
                        <a:t>$327,867</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81280" algn="ctr">
                        <a:lnSpc>
                          <a:spcPct val="100000"/>
                        </a:lnSpc>
                        <a:spcBef>
                          <a:spcPts val="730"/>
                        </a:spcBef>
                      </a:pPr>
                      <a:r>
                        <a:rPr sz="1200" b="1" i="1" spc="-5" dirty="0">
                          <a:latin typeface="Arial"/>
                          <a:cs typeface="Arial"/>
                        </a:rPr>
                        <a:t>$31,154</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3"/>
                  </a:ext>
                </a:extLst>
              </a:tr>
              <a:tr h="373634">
                <a:tc>
                  <a:txBody>
                    <a:bodyPr/>
                    <a:lstStyle/>
                    <a:p>
                      <a:pPr marL="76835">
                        <a:lnSpc>
                          <a:spcPct val="100000"/>
                        </a:lnSpc>
                        <a:spcBef>
                          <a:spcPts val="670"/>
                        </a:spcBef>
                      </a:pPr>
                      <a:r>
                        <a:rPr sz="1200" dirty="0">
                          <a:latin typeface="Arial"/>
                          <a:cs typeface="Arial"/>
                        </a:rPr>
                        <a:t>Number of</a:t>
                      </a:r>
                      <a:r>
                        <a:rPr sz="1200" spc="-135" dirty="0">
                          <a:latin typeface="Arial"/>
                          <a:cs typeface="Arial"/>
                        </a:rPr>
                        <a:t> </a:t>
                      </a:r>
                      <a:r>
                        <a:rPr sz="1200" dirty="0">
                          <a:latin typeface="Arial"/>
                          <a:cs typeface="Arial"/>
                        </a:rPr>
                        <a:t>Cases</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R="177800" algn="ctr">
                        <a:lnSpc>
                          <a:spcPct val="100000"/>
                        </a:lnSpc>
                        <a:spcBef>
                          <a:spcPts val="670"/>
                        </a:spcBef>
                      </a:pPr>
                      <a:r>
                        <a:rPr sz="1200" spc="-5" dirty="0">
                          <a:latin typeface="Arial"/>
                          <a:cs typeface="Arial"/>
                        </a:rPr>
                        <a:t>200</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6830" algn="ctr">
                        <a:lnSpc>
                          <a:spcPct val="100000"/>
                        </a:lnSpc>
                        <a:spcBef>
                          <a:spcPts val="670"/>
                        </a:spcBef>
                      </a:pPr>
                      <a:r>
                        <a:rPr sz="1200" spc="-5" dirty="0">
                          <a:latin typeface="Arial"/>
                          <a:cs typeface="Arial"/>
                        </a:rPr>
                        <a:t>37</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80010" algn="ctr">
                        <a:lnSpc>
                          <a:spcPct val="100000"/>
                        </a:lnSpc>
                        <a:spcBef>
                          <a:spcPts val="670"/>
                        </a:spcBef>
                      </a:pPr>
                      <a:r>
                        <a:rPr sz="1200" spc="-5" dirty="0">
                          <a:latin typeface="Arial"/>
                          <a:cs typeface="Arial"/>
                        </a:rPr>
                        <a:t>37</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4"/>
                  </a:ext>
                </a:extLst>
              </a:tr>
              <a:tr h="373506">
                <a:tc>
                  <a:txBody>
                    <a:bodyPr/>
                    <a:lstStyle/>
                    <a:p>
                      <a:pPr marL="76835">
                        <a:lnSpc>
                          <a:spcPct val="100000"/>
                        </a:lnSpc>
                        <a:spcBef>
                          <a:spcPts val="670"/>
                        </a:spcBef>
                      </a:pPr>
                      <a:r>
                        <a:rPr sz="1200" spc="-5" dirty="0">
                          <a:latin typeface="Arial"/>
                          <a:cs typeface="Arial"/>
                        </a:rPr>
                        <a:t>Personnel </a:t>
                      </a:r>
                      <a:r>
                        <a:rPr sz="1200" dirty="0">
                          <a:latin typeface="Arial"/>
                          <a:cs typeface="Arial"/>
                        </a:rPr>
                        <a:t>Cost </a:t>
                      </a:r>
                      <a:r>
                        <a:rPr sz="1200" spc="-5" dirty="0">
                          <a:latin typeface="Arial"/>
                          <a:cs typeface="Arial"/>
                        </a:rPr>
                        <a:t>per</a:t>
                      </a:r>
                      <a:r>
                        <a:rPr sz="1200" spc="-95" dirty="0">
                          <a:latin typeface="Arial"/>
                          <a:cs typeface="Arial"/>
                        </a:rPr>
                        <a:t> </a:t>
                      </a:r>
                      <a:r>
                        <a:rPr sz="1200" spc="-5" dirty="0">
                          <a:latin typeface="Arial"/>
                          <a:cs typeface="Arial"/>
                        </a:rPr>
                        <a:t>Case</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R="177800" algn="ctr">
                        <a:lnSpc>
                          <a:spcPct val="100000"/>
                        </a:lnSpc>
                        <a:spcBef>
                          <a:spcPts val="730"/>
                        </a:spcBef>
                      </a:pPr>
                      <a:r>
                        <a:rPr sz="1200" dirty="0">
                          <a:latin typeface="Arial"/>
                          <a:cs typeface="Arial"/>
                        </a:rPr>
                        <a:t>$1,443</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6195" algn="ctr">
                        <a:lnSpc>
                          <a:spcPct val="100000"/>
                        </a:lnSpc>
                        <a:spcBef>
                          <a:spcPts val="730"/>
                        </a:spcBef>
                      </a:pPr>
                      <a:r>
                        <a:rPr sz="1200" dirty="0">
                          <a:latin typeface="Arial"/>
                          <a:cs typeface="Arial"/>
                        </a:rPr>
                        <a:t>$7,800</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80010" algn="ctr">
                        <a:lnSpc>
                          <a:spcPct val="100000"/>
                        </a:lnSpc>
                        <a:spcBef>
                          <a:spcPts val="670"/>
                        </a:spcBef>
                      </a:pPr>
                      <a:r>
                        <a:rPr sz="1200" spc="-5" dirty="0">
                          <a:latin typeface="Arial"/>
                          <a:cs typeface="Arial"/>
                        </a:rPr>
                        <a:t>$527</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5"/>
                  </a:ext>
                </a:extLst>
              </a:tr>
              <a:tr h="373634">
                <a:tc>
                  <a:txBody>
                    <a:bodyPr/>
                    <a:lstStyle/>
                    <a:p>
                      <a:pPr marL="76835">
                        <a:lnSpc>
                          <a:spcPct val="100000"/>
                        </a:lnSpc>
                        <a:spcBef>
                          <a:spcPts val="670"/>
                        </a:spcBef>
                      </a:pPr>
                      <a:r>
                        <a:rPr sz="1200" dirty="0">
                          <a:latin typeface="Arial"/>
                          <a:cs typeface="Arial"/>
                        </a:rPr>
                        <a:t>Home </a:t>
                      </a:r>
                      <a:r>
                        <a:rPr sz="1200" spc="-5" dirty="0">
                          <a:latin typeface="Arial"/>
                          <a:cs typeface="Arial"/>
                        </a:rPr>
                        <a:t>Remediation </a:t>
                      </a:r>
                      <a:r>
                        <a:rPr sz="1200" dirty="0">
                          <a:latin typeface="Arial"/>
                          <a:cs typeface="Arial"/>
                        </a:rPr>
                        <a:t>Cost per</a:t>
                      </a:r>
                      <a:r>
                        <a:rPr sz="1200" spc="-125" dirty="0">
                          <a:latin typeface="Arial"/>
                          <a:cs typeface="Arial"/>
                        </a:rPr>
                        <a:t> </a:t>
                      </a:r>
                      <a:r>
                        <a:rPr sz="1200" spc="-5" dirty="0">
                          <a:latin typeface="Arial"/>
                          <a:cs typeface="Arial"/>
                        </a:rPr>
                        <a:t>Case</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R="176530" algn="ctr">
                        <a:lnSpc>
                          <a:spcPct val="100000"/>
                        </a:lnSpc>
                        <a:spcBef>
                          <a:spcPts val="730"/>
                        </a:spcBef>
                      </a:pPr>
                      <a:r>
                        <a:rPr sz="1200" spc="-5" dirty="0">
                          <a:latin typeface="Arial"/>
                          <a:cs typeface="Arial"/>
                        </a:rPr>
                        <a:t>$568</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6195" algn="ctr">
                        <a:lnSpc>
                          <a:spcPct val="100000"/>
                        </a:lnSpc>
                        <a:spcBef>
                          <a:spcPts val="730"/>
                        </a:spcBef>
                      </a:pPr>
                      <a:r>
                        <a:rPr sz="1200" dirty="0">
                          <a:latin typeface="Arial"/>
                          <a:cs typeface="Arial"/>
                        </a:rPr>
                        <a:t>$1,061</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80010" algn="ctr">
                        <a:lnSpc>
                          <a:spcPct val="100000"/>
                        </a:lnSpc>
                        <a:spcBef>
                          <a:spcPts val="670"/>
                        </a:spcBef>
                      </a:pPr>
                      <a:r>
                        <a:rPr sz="1200" spc="-5" dirty="0">
                          <a:latin typeface="Arial"/>
                          <a:cs typeface="Arial"/>
                        </a:rPr>
                        <a:t>$315</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6"/>
                  </a:ext>
                </a:extLst>
              </a:tr>
              <a:tr h="373634">
                <a:tc>
                  <a:txBody>
                    <a:bodyPr/>
                    <a:lstStyle/>
                    <a:p>
                      <a:pPr marL="76835">
                        <a:lnSpc>
                          <a:spcPct val="100000"/>
                        </a:lnSpc>
                        <a:spcBef>
                          <a:spcPts val="670"/>
                        </a:spcBef>
                      </a:pPr>
                      <a:r>
                        <a:rPr sz="1200" b="1" i="1" spc="-15" dirty="0">
                          <a:latin typeface="Arial"/>
                          <a:cs typeface="Arial"/>
                        </a:rPr>
                        <a:t>Total </a:t>
                      </a:r>
                      <a:r>
                        <a:rPr sz="1200" b="1" i="1" dirty="0">
                          <a:latin typeface="Arial"/>
                          <a:cs typeface="Arial"/>
                        </a:rPr>
                        <a:t>Service Delivery </a:t>
                      </a:r>
                      <a:r>
                        <a:rPr sz="1200" b="1" i="1" spc="-5" dirty="0">
                          <a:latin typeface="Arial"/>
                          <a:cs typeface="Arial"/>
                        </a:rPr>
                        <a:t>Cost </a:t>
                      </a:r>
                      <a:r>
                        <a:rPr sz="1200" b="1" i="1" dirty="0">
                          <a:latin typeface="Arial"/>
                          <a:cs typeface="Arial"/>
                        </a:rPr>
                        <a:t>per</a:t>
                      </a:r>
                      <a:r>
                        <a:rPr sz="1200" b="1" i="1" spc="-90" dirty="0">
                          <a:latin typeface="Arial"/>
                          <a:cs typeface="Arial"/>
                        </a:rPr>
                        <a:t> </a:t>
                      </a:r>
                      <a:r>
                        <a:rPr sz="1200" b="1" i="1" dirty="0">
                          <a:latin typeface="Arial"/>
                          <a:cs typeface="Arial"/>
                        </a:rPr>
                        <a:t>Case</a:t>
                      </a:r>
                      <a:endParaRPr sz="1200">
                        <a:latin typeface="Arial"/>
                        <a:cs typeface="Arial"/>
                      </a:endParaRPr>
                    </a:p>
                  </a:txBody>
                  <a:tcPr marL="0" marR="0" marT="0" marB="0">
                    <a:lnL w="28575">
                      <a:solidFill>
                        <a:srgbClr val="546991"/>
                      </a:solidFill>
                      <a:prstDash val="solid"/>
                    </a:lnL>
                    <a:lnT w="12700">
                      <a:solidFill>
                        <a:srgbClr val="546991"/>
                      </a:solidFill>
                      <a:prstDash val="solid"/>
                    </a:lnT>
                    <a:lnB w="28575">
                      <a:solidFill>
                        <a:srgbClr val="546991"/>
                      </a:solidFill>
                      <a:prstDash val="solid"/>
                    </a:lnB>
                  </a:tcPr>
                </a:tc>
                <a:tc>
                  <a:txBody>
                    <a:bodyPr/>
                    <a:lstStyle/>
                    <a:p>
                      <a:pPr marR="176530" algn="ctr">
                        <a:lnSpc>
                          <a:spcPct val="100000"/>
                        </a:lnSpc>
                        <a:spcBef>
                          <a:spcPts val="730"/>
                        </a:spcBef>
                      </a:pPr>
                      <a:r>
                        <a:rPr sz="1200" b="1" i="1" spc="-15" dirty="0">
                          <a:latin typeface="Arial"/>
                          <a:cs typeface="Arial"/>
                        </a:rPr>
                        <a:t>$2,011</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marL="36195" algn="ctr">
                        <a:lnSpc>
                          <a:spcPct val="100000"/>
                        </a:lnSpc>
                        <a:spcBef>
                          <a:spcPts val="730"/>
                        </a:spcBef>
                      </a:pPr>
                      <a:r>
                        <a:rPr sz="1200" b="1" i="1" dirty="0">
                          <a:latin typeface="Arial"/>
                          <a:cs typeface="Arial"/>
                        </a:rPr>
                        <a:t>$8,861</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marL="80010" algn="ctr">
                        <a:lnSpc>
                          <a:spcPct val="100000"/>
                        </a:lnSpc>
                        <a:spcBef>
                          <a:spcPts val="670"/>
                        </a:spcBef>
                      </a:pPr>
                      <a:r>
                        <a:rPr sz="1200" b="1" i="1" spc="-5" dirty="0">
                          <a:latin typeface="Arial"/>
                          <a:cs typeface="Arial"/>
                        </a:rPr>
                        <a:t>$842</a:t>
                      </a:r>
                      <a:endParaRPr sz="1200">
                        <a:latin typeface="Arial"/>
                        <a:cs typeface="Arial"/>
                      </a:endParaRPr>
                    </a:p>
                  </a:txBody>
                  <a:tcPr marL="0" marR="0" marT="0" marB="0">
                    <a:lnR w="28575">
                      <a:solidFill>
                        <a:srgbClr val="546991"/>
                      </a:solidFill>
                      <a:prstDash val="solid"/>
                    </a:lnR>
                    <a:lnT w="12700">
                      <a:solidFill>
                        <a:srgbClr val="546991"/>
                      </a:solidFill>
                      <a:prstDash val="solid"/>
                    </a:lnT>
                    <a:lnB w="28575">
                      <a:solidFill>
                        <a:srgbClr val="546991"/>
                      </a:solidFill>
                      <a:prstDash val="solid"/>
                    </a:lnB>
                  </a:tcPr>
                </a:tc>
                <a:extLst>
                  <a:ext uri="{0D108BD9-81ED-4DB2-BD59-A6C34878D82A}">
                    <a16:rowId xmlns:a16="http://schemas.microsoft.com/office/drawing/2014/main" val="10007"/>
                  </a:ext>
                </a:extLst>
              </a:tr>
            </a:tbl>
          </a:graphicData>
        </a:graphic>
      </p:graphicFrame>
      <p:sp>
        <p:nvSpPr>
          <p:cNvPr id="4" name="object 4"/>
          <p:cNvSpPr txBox="1"/>
          <p:nvPr/>
        </p:nvSpPr>
        <p:spPr>
          <a:xfrm>
            <a:off x="242722" y="4333367"/>
            <a:ext cx="8569960" cy="215900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Budget</a:t>
            </a:r>
            <a:r>
              <a:rPr kumimoji="0" sz="1200" b="1" i="0" u="none" strike="noStrike" kern="0" cap="none" spc="-45" normalizeH="0" baseline="0" noProof="0" dirty="0">
                <a:ln>
                  <a:noFill/>
                </a:ln>
                <a:solidFill>
                  <a:sysClr val="windowText" lastClr="000000"/>
                </a:solidFill>
                <a:effectLst/>
                <a:uLnTx/>
                <a:uFillTx/>
                <a:latin typeface="Arial"/>
                <a:cs typeface="Arial"/>
              </a:rPr>
              <a:t> </a:t>
            </a:r>
            <a:r>
              <a:rPr kumimoji="0" sz="1200" b="1" i="0" u="none" strike="noStrike" kern="0" cap="none" spc="-5" normalizeH="0" baseline="0" noProof="0" dirty="0">
                <a:ln>
                  <a:noFill/>
                </a:ln>
                <a:solidFill>
                  <a:sysClr val="windowText" lastClr="000000"/>
                </a:solidFill>
                <a:effectLst/>
                <a:uLnTx/>
                <a:uFillTx/>
                <a:latin typeface="Arial"/>
                <a:cs typeface="Arial"/>
              </a:rPr>
              <a:t>Notes: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469900" marR="102235" lvl="0" indent="-175260" defTabSz="914400" eaLnBrk="1" fontAlgn="auto" latinLnBrk="0" hangingPunct="1">
              <a:lnSpc>
                <a:spcPct val="100000"/>
              </a:lnSpc>
              <a:spcBef>
                <a:spcPts val="500"/>
              </a:spcBef>
              <a:spcAft>
                <a:spcPts val="0"/>
              </a:spcAft>
              <a:buClr>
                <a:srgbClr val="EF7E12"/>
              </a:buClr>
              <a:buSzPct val="116666"/>
              <a:buFont typeface="Wingdings"/>
              <a:buChar char=""/>
              <a:tabLst>
                <a:tab pos="470534"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The </a:t>
            </a:r>
            <a:r>
              <a:rPr kumimoji="0" sz="1200" b="0" i="0" u="none" strike="noStrike" kern="0" cap="none" spc="-5" normalizeH="0" baseline="0" noProof="0" dirty="0">
                <a:ln>
                  <a:noFill/>
                </a:ln>
                <a:solidFill>
                  <a:sysClr val="windowText" lastClr="000000"/>
                </a:solidFill>
                <a:effectLst/>
                <a:uLnTx/>
                <a:uFillTx/>
                <a:latin typeface="Arial"/>
                <a:cs typeface="Arial"/>
              </a:rPr>
              <a:t>discrepancy between </a:t>
            </a:r>
            <a:r>
              <a:rPr kumimoji="0" sz="1200" b="0" i="0" u="none" strike="noStrike" kern="0" cap="none" spc="0" normalizeH="0" baseline="0" noProof="0" dirty="0">
                <a:ln>
                  <a:noFill/>
                </a:ln>
                <a:solidFill>
                  <a:sysClr val="windowText" lastClr="000000"/>
                </a:solidFill>
                <a:effectLst/>
                <a:uLnTx/>
                <a:uFillTx/>
                <a:latin typeface="Arial"/>
                <a:cs typeface="Arial"/>
              </a:rPr>
              <a:t>the </a:t>
            </a:r>
            <a:r>
              <a:rPr kumimoji="0" sz="1200" b="0" i="0" u="none" strike="noStrike" kern="0" cap="none" spc="-5" normalizeH="0" baseline="0" noProof="0" dirty="0">
                <a:ln>
                  <a:noFill/>
                </a:ln>
                <a:solidFill>
                  <a:sysClr val="windowText" lastClr="000000"/>
                </a:solidFill>
                <a:effectLst/>
                <a:uLnTx/>
                <a:uFillTx/>
                <a:latin typeface="Arial"/>
                <a:cs typeface="Arial"/>
              </a:rPr>
              <a:t>Original Budget and </a:t>
            </a:r>
            <a:r>
              <a:rPr kumimoji="0" sz="1200" b="0" i="0" u="none" strike="noStrike" kern="0" cap="none" spc="0" normalizeH="0" baseline="0" noProof="0" dirty="0">
                <a:ln>
                  <a:noFill/>
                </a:ln>
                <a:solidFill>
                  <a:sysClr val="windowText" lastClr="000000"/>
                </a:solidFill>
                <a:effectLst/>
                <a:uLnTx/>
                <a:uFillTx/>
                <a:latin typeface="Arial"/>
                <a:cs typeface="Arial"/>
              </a:rPr>
              <a:t>the Actual </a:t>
            </a:r>
            <a:r>
              <a:rPr kumimoji="0" sz="1200" b="0" i="0" u="none" strike="noStrike" kern="0" cap="none" spc="-5" normalizeH="0" baseline="0" noProof="0" dirty="0">
                <a:ln>
                  <a:noFill/>
                </a:ln>
                <a:solidFill>
                  <a:sysClr val="windowText" lastClr="000000"/>
                </a:solidFill>
                <a:effectLst/>
                <a:uLnTx/>
                <a:uFillTx/>
                <a:latin typeface="Arial"/>
                <a:cs typeface="Arial"/>
              </a:rPr>
              <a:t>Budget is largely twofold: 1) </a:t>
            </a:r>
            <a:r>
              <a:rPr kumimoji="0" sz="1200" b="0" i="0" u="none" strike="noStrike" kern="0" cap="none" spc="0" normalizeH="0" baseline="0" noProof="0" dirty="0">
                <a:ln>
                  <a:noFill/>
                </a:ln>
                <a:solidFill>
                  <a:sysClr val="windowText" lastClr="000000"/>
                </a:solidFill>
                <a:effectLst/>
                <a:uLnTx/>
                <a:uFillTx/>
                <a:latin typeface="Arial"/>
                <a:cs typeface="Arial"/>
              </a:rPr>
              <a:t>the </a:t>
            </a:r>
            <a:r>
              <a:rPr kumimoji="0" sz="1200" b="0" i="0" u="none" strike="noStrike" kern="0" cap="none" spc="-5" normalizeH="0" baseline="0" noProof="0" dirty="0">
                <a:ln>
                  <a:noFill/>
                </a:ln>
                <a:solidFill>
                  <a:sysClr val="windowText" lastClr="000000"/>
                </a:solidFill>
                <a:effectLst/>
                <a:uLnTx/>
                <a:uFillTx/>
                <a:latin typeface="Arial"/>
                <a:cs typeface="Arial"/>
              </a:rPr>
              <a:t>fixed </a:t>
            </a:r>
            <a:r>
              <a:rPr kumimoji="0" sz="1200" b="0" i="0" u="none" strike="noStrike" kern="0" cap="none" spc="0" normalizeH="0" baseline="0" noProof="0" dirty="0">
                <a:ln>
                  <a:noFill/>
                </a:ln>
                <a:solidFill>
                  <a:sysClr val="windowText" lastClr="000000"/>
                </a:solidFill>
                <a:effectLst/>
                <a:uLnTx/>
                <a:uFillTx/>
                <a:latin typeface="Arial"/>
                <a:cs typeface="Arial"/>
              </a:rPr>
              <a:t>costs of </a:t>
            </a:r>
            <a:r>
              <a:rPr kumimoji="0" sz="1200" b="0" i="0" u="none" strike="noStrike" kern="0" cap="none" spc="-5" normalizeH="0" baseline="0" noProof="0" dirty="0">
                <a:ln>
                  <a:noFill/>
                </a:ln>
                <a:solidFill>
                  <a:sysClr val="windowText" lastClr="000000"/>
                </a:solidFill>
                <a:effectLst/>
                <a:uLnTx/>
                <a:uFillTx/>
                <a:latin typeface="Arial"/>
                <a:cs typeface="Arial"/>
              </a:rPr>
              <a:t>maintaining  </a:t>
            </a:r>
            <a:r>
              <a:rPr kumimoji="0" sz="1200" b="0" i="0" u="none" strike="noStrike" kern="0" cap="none" spc="0" normalizeH="0" baseline="0" noProof="0" dirty="0">
                <a:ln>
                  <a:noFill/>
                </a:ln>
                <a:solidFill>
                  <a:sysClr val="windowText" lastClr="000000"/>
                </a:solidFill>
                <a:effectLst/>
                <a:uLnTx/>
                <a:uFillTx/>
                <a:latin typeface="Arial"/>
                <a:cs typeface="Arial"/>
              </a:rPr>
              <a:t>asthma </a:t>
            </a:r>
            <a:r>
              <a:rPr kumimoji="0" sz="1200" b="0" i="0" u="none" strike="noStrike" kern="0" cap="none" spc="-5" normalizeH="0" baseline="0" noProof="0" dirty="0">
                <a:ln>
                  <a:noFill/>
                </a:ln>
                <a:solidFill>
                  <a:sysClr val="windowText" lastClr="000000"/>
                </a:solidFill>
                <a:effectLst/>
                <a:uLnTx/>
                <a:uFillTx/>
                <a:latin typeface="Arial"/>
                <a:cs typeface="Arial"/>
              </a:rPr>
              <a:t>management staff in </a:t>
            </a:r>
            <a:r>
              <a:rPr kumimoji="0" sz="1200" b="0" i="0" u="none" strike="noStrike" kern="0" cap="none" spc="0" normalizeH="0" baseline="0" noProof="0" dirty="0">
                <a:ln>
                  <a:noFill/>
                </a:ln>
                <a:solidFill>
                  <a:sysClr val="windowText" lastClr="000000"/>
                </a:solidFill>
                <a:effectLst/>
                <a:uLnTx/>
                <a:uFillTx/>
                <a:latin typeface="Arial"/>
                <a:cs typeface="Arial"/>
              </a:rPr>
              <a:t>the midst of </a:t>
            </a:r>
            <a:r>
              <a:rPr kumimoji="0" sz="1200" b="0" i="0" u="none" strike="noStrike" kern="0" cap="none" spc="-5" normalizeH="0" baseline="0" noProof="0" dirty="0">
                <a:ln>
                  <a:noFill/>
                </a:ln>
                <a:solidFill>
                  <a:sysClr val="windowText" lastClr="000000"/>
                </a:solidFill>
                <a:effectLst/>
                <a:uLnTx/>
                <a:uFillTx/>
                <a:latin typeface="Arial"/>
                <a:cs typeface="Arial"/>
              </a:rPr>
              <a:t>lower-than-expected enrollment, </a:t>
            </a:r>
            <a:r>
              <a:rPr kumimoji="0" sz="1200" b="0" i="0" u="none" strike="noStrike" kern="0" cap="none" spc="0" normalizeH="0" baseline="0" noProof="0" dirty="0">
                <a:ln>
                  <a:noFill/>
                </a:ln>
                <a:solidFill>
                  <a:sysClr val="windowText" lastClr="000000"/>
                </a:solidFill>
                <a:effectLst/>
                <a:uLnTx/>
                <a:uFillTx/>
                <a:latin typeface="Arial"/>
                <a:cs typeface="Arial"/>
              </a:rPr>
              <a:t>and </a:t>
            </a:r>
            <a:r>
              <a:rPr kumimoji="0" sz="1200" b="0" i="0" u="none" strike="noStrike" kern="0" cap="none" spc="-5" normalizeH="0" baseline="0" noProof="0" dirty="0">
                <a:ln>
                  <a:noFill/>
                </a:ln>
                <a:solidFill>
                  <a:sysClr val="windowText" lastClr="000000"/>
                </a:solidFill>
                <a:effectLst/>
                <a:uLnTx/>
                <a:uFillTx/>
                <a:latin typeface="Arial"/>
                <a:cs typeface="Arial"/>
              </a:rPr>
              <a:t>2) </a:t>
            </a:r>
            <a:r>
              <a:rPr kumimoji="0" sz="1200" b="0" i="0" u="none" strike="noStrike" kern="0" cap="none" spc="0" normalizeH="0" baseline="0" noProof="0" dirty="0">
                <a:ln>
                  <a:noFill/>
                </a:ln>
                <a:solidFill>
                  <a:sysClr val="windowText" lastClr="000000"/>
                </a:solidFill>
                <a:effectLst/>
                <a:uLnTx/>
                <a:uFillTx/>
                <a:latin typeface="Arial"/>
                <a:cs typeface="Arial"/>
              </a:rPr>
              <a:t>the </a:t>
            </a:r>
            <a:r>
              <a:rPr kumimoji="0" sz="1200" b="0" i="0" u="none" strike="noStrike" kern="0" cap="none" spc="-5" normalizeH="0" baseline="0" noProof="0" dirty="0">
                <a:ln>
                  <a:noFill/>
                </a:ln>
                <a:solidFill>
                  <a:sysClr val="windowText" lastClr="000000"/>
                </a:solidFill>
                <a:effectLst/>
                <a:uLnTx/>
                <a:uFillTx/>
                <a:latin typeface="Arial"/>
                <a:cs typeface="Arial"/>
              </a:rPr>
              <a:t>prolonged delay in obtaining  eligibility </a:t>
            </a:r>
            <a:r>
              <a:rPr kumimoji="0" sz="1200" b="0" i="0" u="none" strike="noStrike" kern="0" cap="none" spc="0" normalizeH="0" baseline="0" noProof="0" dirty="0">
                <a:ln>
                  <a:noFill/>
                </a:ln>
                <a:solidFill>
                  <a:sysClr val="windowText" lastClr="000000"/>
                </a:solidFill>
                <a:effectLst/>
                <a:uLnTx/>
                <a:uFillTx/>
                <a:latin typeface="Arial"/>
                <a:cs typeface="Arial"/>
              </a:rPr>
              <a:t>data impacted </a:t>
            </a:r>
            <a:r>
              <a:rPr kumimoji="0" sz="1200" b="0" i="0" u="none" strike="noStrike" kern="0" cap="none" spc="-5" normalizeH="0" baseline="0" noProof="0" dirty="0">
                <a:ln>
                  <a:noFill/>
                </a:ln>
                <a:solidFill>
                  <a:sysClr val="windowText" lastClr="000000"/>
                </a:solidFill>
                <a:effectLst/>
                <a:uLnTx/>
                <a:uFillTx/>
                <a:latin typeface="Arial"/>
                <a:cs typeface="Arial"/>
              </a:rPr>
              <a:t>staff and service delivery</a:t>
            </a:r>
            <a:r>
              <a:rPr kumimoji="0" sz="1200" b="0" i="0" u="none" strike="noStrike" kern="0" cap="none" spc="-10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costs.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 typeface="Wingdings"/>
              <a:buChar char=""/>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1055"/>
              </a:spcBef>
              <a:spcAft>
                <a:spcPts val="0"/>
              </a:spcAft>
              <a:buClrTx/>
              <a:buSzTx/>
              <a:buFontTx/>
              <a:buNone/>
              <a:tabLst/>
              <a:defRPr/>
            </a:pPr>
            <a:r>
              <a:rPr kumimoji="0" sz="1200" b="1" i="0" u="none" strike="noStrike" kern="0" cap="none" spc="-15" normalizeH="0" baseline="0" noProof="0" dirty="0">
                <a:ln>
                  <a:noFill/>
                </a:ln>
                <a:solidFill>
                  <a:sysClr val="windowText" lastClr="000000"/>
                </a:solidFill>
                <a:effectLst/>
                <a:uLnTx/>
                <a:uFillTx/>
                <a:latin typeface="Arial"/>
                <a:cs typeface="Arial"/>
              </a:rPr>
              <a:t>CCAC </a:t>
            </a:r>
            <a:r>
              <a:rPr kumimoji="0" sz="1200" b="1" i="0" u="none" strike="noStrike" kern="0" cap="none" spc="-10" normalizeH="0" baseline="0" noProof="0" dirty="0">
                <a:ln>
                  <a:noFill/>
                </a:ln>
                <a:solidFill>
                  <a:sysClr val="windowText" lastClr="000000"/>
                </a:solidFill>
                <a:effectLst/>
                <a:uLnTx/>
                <a:uFillTx/>
                <a:latin typeface="Arial"/>
                <a:cs typeface="Arial"/>
              </a:rPr>
              <a:t>Time </a:t>
            </a:r>
            <a:r>
              <a:rPr kumimoji="0" sz="1200" b="1" i="0" u="none" strike="noStrike" kern="0" cap="none" spc="-5" normalizeH="0" baseline="0" noProof="0" dirty="0">
                <a:ln>
                  <a:noFill/>
                </a:ln>
                <a:solidFill>
                  <a:sysClr val="windowText" lastClr="000000"/>
                </a:solidFill>
                <a:effectLst/>
                <a:uLnTx/>
                <a:uFillTx/>
                <a:latin typeface="Arial"/>
                <a:cs typeface="Arial"/>
              </a:rPr>
              <a:t>Study</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5" normalizeH="0" baseline="0" noProof="0" dirty="0">
                <a:ln>
                  <a:noFill/>
                </a:ln>
                <a:solidFill>
                  <a:sysClr val="windowText" lastClr="000000"/>
                </a:solidFill>
                <a:effectLst/>
                <a:uLnTx/>
                <a:uFillTx/>
                <a:latin typeface="Arial"/>
                <a:cs typeface="Arial"/>
              </a:rPr>
              <a:t>Methodology</a:t>
            </a:r>
            <a:endParaRPr kumimoji="0" sz="1200" b="0" i="0" u="none" strike="noStrike" kern="0" cap="none" spc="0" normalizeH="0" baseline="0" noProof="0">
              <a:ln>
                <a:noFill/>
              </a:ln>
              <a:solidFill>
                <a:sysClr val="windowText" lastClr="000000"/>
              </a:solidFill>
              <a:effectLst/>
              <a:uLnTx/>
              <a:uFillTx/>
              <a:latin typeface="Arial"/>
              <a:cs typeface="Arial"/>
            </a:endParaRPr>
          </a:p>
          <a:p>
            <a:pPr marL="469900" marR="177800" lvl="0" indent="-175260" defTabSz="914400" eaLnBrk="1" fontAlgn="auto" latinLnBrk="0" hangingPunct="1">
              <a:lnSpc>
                <a:spcPct val="100000"/>
              </a:lnSpc>
              <a:spcBef>
                <a:spcPts val="500"/>
              </a:spcBef>
              <a:spcAft>
                <a:spcPts val="0"/>
              </a:spcAft>
              <a:buClr>
                <a:srgbClr val="EF7E12"/>
              </a:buClr>
              <a:buSzPct val="116666"/>
              <a:buFont typeface="Wingdings"/>
              <a:buChar char=""/>
              <a:tabLst>
                <a:tab pos="470534" algn="l"/>
              </a:tabLst>
              <a:defRPr/>
            </a:pPr>
            <a:r>
              <a:rPr kumimoji="0" sz="1200" b="0" i="0" u="none" strike="noStrike" kern="0" cap="none" spc="-10" normalizeH="0" baseline="0" noProof="0" dirty="0">
                <a:ln>
                  <a:noFill/>
                </a:ln>
                <a:solidFill>
                  <a:sysClr val="windowText" lastClr="000000"/>
                </a:solidFill>
                <a:effectLst/>
                <a:uLnTx/>
                <a:uFillTx/>
                <a:latin typeface="Arial"/>
                <a:cs typeface="Arial"/>
              </a:rPr>
              <a:t>Time </a:t>
            </a:r>
            <a:r>
              <a:rPr kumimoji="0" sz="1200" b="0" i="0" u="none" strike="noStrike" kern="0" cap="none" spc="0" normalizeH="0" baseline="0" noProof="0" dirty="0">
                <a:ln>
                  <a:noFill/>
                </a:ln>
                <a:solidFill>
                  <a:sysClr val="windowText" lastClr="000000"/>
                </a:solidFill>
                <a:effectLst/>
                <a:uLnTx/>
                <a:uFillTx/>
                <a:latin typeface="Arial"/>
                <a:cs typeface="Arial"/>
              </a:rPr>
              <a:t>study </a:t>
            </a:r>
            <a:r>
              <a:rPr kumimoji="0" sz="1200" b="0" i="0" u="none" strike="noStrike" kern="0" cap="none" spc="-5" normalizeH="0" baseline="0" noProof="0" dirty="0">
                <a:ln>
                  <a:noFill/>
                </a:ln>
                <a:solidFill>
                  <a:sysClr val="windowText" lastClr="000000"/>
                </a:solidFill>
                <a:effectLst/>
                <a:uLnTx/>
                <a:uFillTx/>
                <a:latin typeface="Arial"/>
                <a:cs typeface="Arial"/>
              </a:rPr>
              <a:t>measured </a:t>
            </a:r>
            <a:r>
              <a:rPr kumimoji="0" sz="1200" b="0" i="0" u="none" strike="noStrike" kern="0" cap="none" spc="0" normalizeH="0" baseline="0" noProof="0" dirty="0">
                <a:ln>
                  <a:noFill/>
                </a:ln>
                <a:solidFill>
                  <a:sysClr val="windowText" lastClr="000000"/>
                </a:solidFill>
                <a:effectLst/>
                <a:uLnTx/>
                <a:uFillTx/>
                <a:latin typeface="Arial"/>
                <a:cs typeface="Arial"/>
              </a:rPr>
              <a:t>the actual </a:t>
            </a:r>
            <a:r>
              <a:rPr kumimoji="0" sz="1200" b="0" i="0" u="none" strike="noStrike" kern="0" cap="none" spc="-5" normalizeH="0" baseline="0" noProof="0" dirty="0">
                <a:ln>
                  <a:noFill/>
                </a:ln>
                <a:solidFill>
                  <a:sysClr val="windowText" lastClr="000000"/>
                </a:solidFill>
                <a:effectLst/>
                <a:uLnTx/>
                <a:uFillTx/>
                <a:latin typeface="Arial"/>
                <a:cs typeface="Arial"/>
              </a:rPr>
              <a:t>staff </a:t>
            </a:r>
            <a:r>
              <a:rPr kumimoji="0" sz="1200" b="0" i="0" u="none" strike="noStrike" kern="0" cap="none" spc="0" normalizeH="0" baseline="0" noProof="0" dirty="0">
                <a:ln>
                  <a:noFill/>
                </a:ln>
                <a:solidFill>
                  <a:sysClr val="windowText" lastClr="000000"/>
                </a:solidFill>
                <a:effectLst/>
                <a:uLnTx/>
                <a:uFillTx/>
                <a:latin typeface="Arial"/>
                <a:cs typeface="Arial"/>
              </a:rPr>
              <a:t>time </a:t>
            </a:r>
            <a:r>
              <a:rPr kumimoji="0" sz="1200" b="0" i="0" u="none" strike="noStrike" kern="0" cap="none" spc="-5" normalizeH="0" baseline="0" noProof="0" dirty="0">
                <a:ln>
                  <a:noFill/>
                </a:ln>
                <a:solidFill>
                  <a:sysClr val="windowText" lastClr="000000"/>
                </a:solidFill>
                <a:effectLst/>
                <a:uLnTx/>
                <a:uFillTx/>
                <a:latin typeface="Arial"/>
                <a:cs typeface="Arial"/>
              </a:rPr>
              <a:t>and </a:t>
            </a:r>
            <a:r>
              <a:rPr kumimoji="0" sz="1200" b="0" i="0" u="none" strike="noStrike" kern="0" cap="none" spc="0" normalizeH="0" baseline="0" noProof="0" dirty="0">
                <a:ln>
                  <a:noFill/>
                </a:ln>
                <a:solidFill>
                  <a:sysClr val="windowText" lastClr="000000"/>
                </a:solidFill>
                <a:effectLst/>
                <a:uLnTx/>
                <a:uFillTx/>
                <a:latin typeface="Arial"/>
                <a:cs typeface="Arial"/>
              </a:rPr>
              <a:t>home </a:t>
            </a:r>
            <a:r>
              <a:rPr kumimoji="0" sz="1200" b="0" i="0" u="none" strike="noStrike" kern="0" cap="none" spc="-5" normalizeH="0" baseline="0" noProof="0" dirty="0">
                <a:ln>
                  <a:noFill/>
                </a:ln>
                <a:solidFill>
                  <a:sysClr val="windowText" lastClr="000000"/>
                </a:solidFill>
                <a:effectLst/>
                <a:uLnTx/>
                <a:uFillTx/>
                <a:latin typeface="Arial"/>
                <a:cs typeface="Arial"/>
              </a:rPr>
              <a:t>remediation supplies </a:t>
            </a:r>
            <a:r>
              <a:rPr kumimoji="0" sz="1200" b="0" i="0" u="none" strike="noStrike" kern="0" cap="none" spc="0" normalizeH="0" baseline="0" noProof="0" dirty="0">
                <a:ln>
                  <a:noFill/>
                </a:ln>
                <a:solidFill>
                  <a:sysClr val="windowText" lastClr="000000"/>
                </a:solidFill>
                <a:effectLst/>
                <a:uLnTx/>
                <a:uFillTx/>
                <a:latin typeface="Arial"/>
                <a:cs typeface="Arial"/>
              </a:rPr>
              <a:t>associated </a:t>
            </a:r>
            <a:r>
              <a:rPr kumimoji="0" sz="1200" b="0" i="0" u="none" strike="noStrike" kern="0" cap="none" spc="-5" normalizeH="0" baseline="0" noProof="0" dirty="0">
                <a:ln>
                  <a:noFill/>
                </a:ln>
                <a:solidFill>
                  <a:sysClr val="windowText" lastClr="000000"/>
                </a:solidFill>
                <a:effectLst/>
                <a:uLnTx/>
                <a:uFillTx/>
                <a:latin typeface="Arial"/>
                <a:cs typeface="Arial"/>
              </a:rPr>
              <a:t>with each </a:t>
            </a:r>
            <a:r>
              <a:rPr kumimoji="0" sz="1200" b="0" i="0" u="none" strike="noStrike" kern="0" cap="none" spc="0" normalizeH="0" baseline="0" noProof="0" dirty="0">
                <a:ln>
                  <a:noFill/>
                </a:ln>
                <a:solidFill>
                  <a:sysClr val="windowText" lastClr="000000"/>
                </a:solidFill>
                <a:effectLst/>
                <a:uLnTx/>
                <a:uFillTx/>
                <a:latin typeface="Arial"/>
                <a:cs typeface="Arial"/>
              </a:rPr>
              <a:t>of the </a:t>
            </a:r>
            <a:r>
              <a:rPr kumimoji="0" sz="1200" b="0" i="0" u="none" strike="noStrike" kern="0" cap="none" spc="-5" normalizeH="0" baseline="0" noProof="0" dirty="0">
                <a:ln>
                  <a:noFill/>
                </a:ln>
                <a:solidFill>
                  <a:sysClr val="windowText" lastClr="000000"/>
                </a:solidFill>
                <a:effectLst/>
                <a:uLnTx/>
                <a:uFillTx/>
                <a:latin typeface="Arial"/>
                <a:cs typeface="Arial"/>
              </a:rPr>
              <a:t>37 participants;  representing </a:t>
            </a:r>
            <a:r>
              <a:rPr kumimoji="0" sz="1200" b="0" i="0" u="none" strike="noStrike" kern="0" cap="none" spc="0" normalizeH="0" baseline="0" noProof="0" dirty="0">
                <a:ln>
                  <a:noFill/>
                </a:ln>
                <a:solidFill>
                  <a:sysClr val="windowText" lastClr="000000"/>
                </a:solidFill>
                <a:effectLst/>
                <a:uLnTx/>
                <a:uFillTx/>
                <a:latin typeface="Arial"/>
                <a:cs typeface="Arial"/>
              </a:rPr>
              <a:t>steady-state </a:t>
            </a:r>
            <a:r>
              <a:rPr kumimoji="0" sz="1200" b="0" i="0" u="none" strike="noStrike" kern="0" cap="none" spc="-5" normalizeH="0" baseline="0" noProof="0" dirty="0">
                <a:ln>
                  <a:noFill/>
                </a:ln>
                <a:solidFill>
                  <a:sysClr val="windowText" lastClr="000000"/>
                </a:solidFill>
                <a:effectLst/>
                <a:uLnTx/>
                <a:uFillTx/>
                <a:latin typeface="Arial"/>
                <a:cs typeface="Arial"/>
              </a:rPr>
              <a:t>projection </a:t>
            </a:r>
            <a:r>
              <a:rPr kumimoji="0" sz="1200" b="0" i="0" u="none" strike="noStrike" kern="0" cap="none" spc="0" normalizeH="0" baseline="0" noProof="0" dirty="0">
                <a:ln>
                  <a:noFill/>
                </a:ln>
                <a:solidFill>
                  <a:sysClr val="windowText" lastClr="000000"/>
                </a:solidFill>
                <a:effectLst/>
                <a:uLnTx/>
                <a:uFillTx/>
                <a:latin typeface="Arial"/>
                <a:cs typeface="Arial"/>
              </a:rPr>
              <a:t>of </a:t>
            </a:r>
            <a:r>
              <a:rPr kumimoji="0" sz="1200" b="0" i="0" u="none" strike="noStrike" kern="0" cap="none" spc="-5" normalizeH="0" baseline="0" noProof="0" dirty="0">
                <a:ln>
                  <a:noFill/>
                </a:ln>
                <a:solidFill>
                  <a:sysClr val="windowText" lastClr="000000"/>
                </a:solidFill>
                <a:effectLst/>
                <a:uLnTx/>
                <a:uFillTx/>
                <a:latin typeface="Arial"/>
                <a:cs typeface="Arial"/>
              </a:rPr>
              <a:t>service delivery</a:t>
            </a:r>
            <a:r>
              <a:rPr kumimoji="0" sz="1200" b="0" i="0" u="none" strike="noStrike" kern="0" cap="none" spc="-7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costs.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469900" marR="5080" lvl="0" indent="-175260" defTabSz="914400" eaLnBrk="1" fontAlgn="auto" latinLnBrk="0" hangingPunct="1">
              <a:lnSpc>
                <a:spcPct val="100000"/>
              </a:lnSpc>
              <a:spcBef>
                <a:spcPts val="505"/>
              </a:spcBef>
              <a:spcAft>
                <a:spcPts val="0"/>
              </a:spcAft>
              <a:buClr>
                <a:srgbClr val="EF7E12"/>
              </a:buClr>
              <a:buSzPct val="120833"/>
              <a:buFont typeface="Wingdings"/>
              <a:buChar char=""/>
              <a:tabLst>
                <a:tab pos="470534" algn="l"/>
              </a:tabLst>
              <a:defRPr/>
            </a:pPr>
            <a:r>
              <a:rPr kumimoji="0" sz="1200" b="0" i="0" u="none" strike="noStrike" kern="0" cap="none" spc="0" normalizeH="0" baseline="0" noProof="0" dirty="0">
                <a:ln>
                  <a:noFill/>
                </a:ln>
                <a:solidFill>
                  <a:sysClr val="windowText" lastClr="000000"/>
                </a:solidFill>
                <a:effectLst/>
                <a:uLnTx/>
                <a:uFillTx/>
                <a:latin typeface="Arial"/>
                <a:cs typeface="Arial"/>
              </a:rPr>
              <a:t>On </a:t>
            </a:r>
            <a:r>
              <a:rPr kumimoji="0" sz="1200" b="0" i="0" u="none" strike="noStrike" kern="0" cap="none" spc="-5" normalizeH="0" baseline="0" noProof="0" dirty="0">
                <a:ln>
                  <a:noFill/>
                </a:ln>
                <a:solidFill>
                  <a:sysClr val="windowText" lastClr="000000"/>
                </a:solidFill>
                <a:effectLst/>
                <a:uLnTx/>
                <a:uFillTx/>
                <a:latin typeface="Arial"/>
                <a:cs typeface="Arial"/>
              </a:rPr>
              <a:t>average, </a:t>
            </a:r>
            <a:r>
              <a:rPr kumimoji="0" sz="1200" b="0" i="0" u="none" strike="noStrike" kern="0" cap="none" spc="0" normalizeH="0" baseline="0" noProof="0" dirty="0">
                <a:ln>
                  <a:noFill/>
                </a:ln>
                <a:solidFill>
                  <a:sysClr val="windowText" lastClr="000000"/>
                </a:solidFill>
                <a:effectLst/>
                <a:uLnTx/>
                <a:uFillTx/>
                <a:latin typeface="Arial"/>
                <a:cs typeface="Arial"/>
              </a:rPr>
              <a:t>12.4 </a:t>
            </a:r>
            <a:r>
              <a:rPr kumimoji="0" sz="1200" b="0" i="0" u="none" strike="noStrike" kern="0" cap="none" spc="-5" normalizeH="0" baseline="0" noProof="0" dirty="0">
                <a:ln>
                  <a:noFill/>
                </a:ln>
                <a:solidFill>
                  <a:sysClr val="windowText" lastClr="000000"/>
                </a:solidFill>
                <a:effectLst/>
                <a:uLnTx/>
                <a:uFillTx/>
                <a:latin typeface="Arial"/>
                <a:cs typeface="Arial"/>
              </a:rPr>
              <a:t>hours </a:t>
            </a:r>
            <a:r>
              <a:rPr kumimoji="0" sz="1200" b="0" i="0" u="none" strike="noStrike" kern="0" cap="none" spc="0" normalizeH="0" baseline="0" noProof="0" dirty="0">
                <a:ln>
                  <a:noFill/>
                </a:ln>
                <a:solidFill>
                  <a:sysClr val="windowText" lastClr="000000"/>
                </a:solidFill>
                <a:effectLst/>
                <a:uLnTx/>
                <a:uFillTx/>
                <a:latin typeface="Arial"/>
                <a:cs typeface="Arial"/>
              </a:rPr>
              <a:t>of </a:t>
            </a:r>
            <a:r>
              <a:rPr kumimoji="0" sz="1200" b="0" i="0" u="none" strike="noStrike" kern="0" cap="none" spc="-5" normalizeH="0" baseline="0" noProof="0" dirty="0">
                <a:ln>
                  <a:noFill/>
                </a:ln>
                <a:solidFill>
                  <a:sysClr val="windowText" lastClr="000000"/>
                </a:solidFill>
                <a:effectLst/>
                <a:uLnTx/>
                <a:uFillTx/>
                <a:latin typeface="Arial"/>
                <a:cs typeface="Arial"/>
              </a:rPr>
              <a:t>staff </a:t>
            </a:r>
            <a:r>
              <a:rPr kumimoji="0" sz="1200" b="0" i="0" u="none" strike="noStrike" kern="0" cap="none" spc="0" normalizeH="0" baseline="0" noProof="0" dirty="0">
                <a:ln>
                  <a:noFill/>
                </a:ln>
                <a:solidFill>
                  <a:sysClr val="windowText" lastClr="000000"/>
                </a:solidFill>
                <a:effectLst/>
                <a:uLnTx/>
                <a:uFillTx/>
                <a:latin typeface="Arial"/>
                <a:cs typeface="Arial"/>
              </a:rPr>
              <a:t>time </a:t>
            </a:r>
            <a:r>
              <a:rPr kumimoji="0" sz="1200" b="0" i="0" u="none" strike="noStrike" kern="0" cap="none" spc="-5" normalizeH="0" baseline="0" noProof="0" dirty="0">
                <a:ln>
                  <a:noFill/>
                </a:ln>
                <a:solidFill>
                  <a:sysClr val="windowText" lastClr="000000"/>
                </a:solidFill>
                <a:effectLst/>
                <a:uLnTx/>
                <a:uFillTx/>
                <a:latin typeface="Arial"/>
                <a:cs typeface="Arial"/>
              </a:rPr>
              <a:t>were </a:t>
            </a:r>
            <a:r>
              <a:rPr kumimoji="0" sz="1200" b="0" i="0" u="none" strike="noStrike" kern="0" cap="none" spc="0" normalizeH="0" baseline="0" noProof="0" dirty="0">
                <a:ln>
                  <a:noFill/>
                </a:ln>
                <a:solidFill>
                  <a:sysClr val="windowText" lastClr="000000"/>
                </a:solidFill>
                <a:effectLst/>
                <a:uLnTx/>
                <a:uFillTx/>
                <a:latin typeface="Arial"/>
                <a:cs typeface="Arial"/>
              </a:rPr>
              <a:t>associated </a:t>
            </a:r>
            <a:r>
              <a:rPr kumimoji="0" sz="1200" b="0" i="0" u="none" strike="noStrike" kern="0" cap="none" spc="-5" normalizeH="0" baseline="0" noProof="0" dirty="0">
                <a:ln>
                  <a:noFill/>
                </a:ln>
                <a:solidFill>
                  <a:sysClr val="windowText" lastClr="000000"/>
                </a:solidFill>
                <a:effectLst/>
                <a:uLnTx/>
                <a:uFillTx/>
                <a:latin typeface="Arial"/>
                <a:cs typeface="Arial"/>
              </a:rPr>
              <a:t>with </a:t>
            </a:r>
            <a:r>
              <a:rPr kumimoji="0" sz="1200" b="0" i="0" u="none" strike="noStrike" kern="0" cap="none" spc="0" normalizeH="0" baseline="0" noProof="0" dirty="0">
                <a:ln>
                  <a:noFill/>
                </a:ln>
                <a:solidFill>
                  <a:sysClr val="windowText" lastClr="000000"/>
                </a:solidFill>
                <a:effectLst/>
                <a:uLnTx/>
                <a:uFillTx/>
                <a:latin typeface="Arial"/>
                <a:cs typeface="Arial"/>
              </a:rPr>
              <a:t>each case </a:t>
            </a:r>
            <a:r>
              <a:rPr kumimoji="0" sz="1200" b="0" i="0" u="none" strike="noStrike" kern="0" cap="none" spc="-5" normalizeH="0" baseline="0" noProof="0" dirty="0">
                <a:ln>
                  <a:noFill/>
                </a:ln>
                <a:solidFill>
                  <a:sysClr val="windowText" lastClr="000000"/>
                </a:solidFill>
                <a:effectLst/>
                <a:uLnTx/>
                <a:uFillTx/>
                <a:latin typeface="Arial"/>
                <a:cs typeface="Arial"/>
              </a:rPr>
              <a:t>(includes initial visits, </a:t>
            </a:r>
            <a:r>
              <a:rPr kumimoji="0" sz="1200" b="0" i="0" u="none" strike="noStrike" kern="0" cap="none" spc="0" normalizeH="0" baseline="0" noProof="0" dirty="0">
                <a:ln>
                  <a:noFill/>
                </a:ln>
                <a:solidFill>
                  <a:sysClr val="windowText" lastClr="000000"/>
                </a:solidFill>
                <a:effectLst/>
                <a:uLnTx/>
                <a:uFillTx/>
                <a:latin typeface="Arial"/>
                <a:cs typeface="Arial"/>
              </a:rPr>
              <a:t>follow-up </a:t>
            </a:r>
            <a:r>
              <a:rPr kumimoji="0" sz="1200" b="0" i="0" u="none" strike="noStrike" kern="0" cap="none" spc="-5" normalizeH="0" baseline="0" noProof="0" dirty="0">
                <a:ln>
                  <a:noFill/>
                </a:ln>
                <a:solidFill>
                  <a:sysClr val="windowText" lastClr="000000"/>
                </a:solidFill>
                <a:effectLst/>
                <a:uLnTx/>
                <a:uFillTx/>
                <a:latin typeface="Arial"/>
                <a:cs typeface="Arial"/>
              </a:rPr>
              <a:t>visits and calls, and  </a:t>
            </a:r>
            <a:r>
              <a:rPr kumimoji="0" sz="1200" b="0" i="0" u="none" strike="noStrike" kern="0" cap="none" spc="-10" normalizeH="0" baseline="0" noProof="0" dirty="0">
                <a:ln>
                  <a:noFill/>
                </a:ln>
                <a:solidFill>
                  <a:sysClr val="windowText" lastClr="000000"/>
                </a:solidFill>
                <a:effectLst/>
                <a:uLnTx/>
                <a:uFillTx/>
                <a:latin typeface="Arial"/>
                <a:cs typeface="Arial"/>
              </a:rPr>
              <a:t>drive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times.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62115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50" dirty="0"/>
              <a:t>EVALUATION</a:t>
            </a:r>
            <a:r>
              <a:rPr spc="-50" dirty="0"/>
              <a:t> </a:t>
            </a:r>
            <a:r>
              <a:rPr spc="-30" dirty="0"/>
              <a:t>RESULTS</a:t>
            </a:r>
            <a:r>
              <a:rPr spc="-260" dirty="0"/>
              <a:t> </a:t>
            </a:r>
            <a:r>
              <a:rPr spc="235" dirty="0"/>
              <a:t>AND</a:t>
            </a:r>
            <a:r>
              <a:rPr spc="-30" dirty="0"/>
              <a:t> </a:t>
            </a:r>
            <a:r>
              <a:rPr spc="5" dirty="0"/>
              <a:t>COST-BENEFIT</a:t>
            </a:r>
            <a:r>
              <a:rPr spc="-254" dirty="0"/>
              <a:t> </a:t>
            </a:r>
            <a:r>
              <a:rPr spc="25" dirty="0"/>
              <a:t>ANALYSIS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28</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85902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5" dirty="0"/>
              <a:t>COST-BENEFIT</a:t>
            </a:r>
            <a:r>
              <a:rPr spc="-285" dirty="0"/>
              <a:t> </a:t>
            </a:r>
            <a:r>
              <a:rPr spc="25" dirty="0"/>
              <a:t>ANALYSIS</a:t>
            </a:r>
          </a:p>
          <a:p>
            <a:pPr marL="203200">
              <a:lnSpc>
                <a:spcPct val="100000"/>
              </a:lnSpc>
              <a:spcBef>
                <a:spcPts val="100"/>
              </a:spcBef>
            </a:pPr>
            <a:r>
              <a:rPr spc="55" dirty="0">
                <a:solidFill>
                  <a:srgbClr val="EF7E12"/>
                </a:solidFill>
              </a:rPr>
              <a:t>ROI </a:t>
            </a:r>
            <a:r>
              <a:rPr spc="-105" dirty="0">
                <a:solidFill>
                  <a:srgbClr val="EF7E12"/>
                </a:solidFill>
              </a:rPr>
              <a:t>of $3.63:1 </a:t>
            </a:r>
            <a:r>
              <a:rPr spc="-114" dirty="0">
                <a:solidFill>
                  <a:srgbClr val="EF7E12"/>
                </a:solidFill>
              </a:rPr>
              <a:t>(based </a:t>
            </a:r>
            <a:r>
              <a:rPr spc="-30" dirty="0">
                <a:solidFill>
                  <a:srgbClr val="EF7E12"/>
                </a:solidFill>
              </a:rPr>
              <a:t>on </a:t>
            </a:r>
            <a:r>
              <a:rPr spc="-85" dirty="0">
                <a:solidFill>
                  <a:srgbClr val="EF7E12"/>
                </a:solidFill>
              </a:rPr>
              <a:t>program </a:t>
            </a:r>
            <a:r>
              <a:rPr spc="-60" dirty="0">
                <a:solidFill>
                  <a:srgbClr val="EF7E12"/>
                </a:solidFill>
              </a:rPr>
              <a:t>costs </a:t>
            </a:r>
            <a:r>
              <a:rPr spc="-90" dirty="0">
                <a:solidFill>
                  <a:srgbClr val="EF7E12"/>
                </a:solidFill>
              </a:rPr>
              <a:t>from </a:t>
            </a:r>
            <a:r>
              <a:rPr spc="190" dirty="0">
                <a:solidFill>
                  <a:srgbClr val="EF7E12"/>
                </a:solidFill>
              </a:rPr>
              <a:t>CCAC </a:t>
            </a:r>
            <a:r>
              <a:rPr spc="-125" dirty="0">
                <a:solidFill>
                  <a:srgbClr val="EF7E12"/>
                </a:solidFill>
              </a:rPr>
              <a:t>time</a:t>
            </a:r>
            <a:r>
              <a:rPr spc="-335" dirty="0">
                <a:solidFill>
                  <a:srgbClr val="EF7E12"/>
                </a:solidFill>
              </a:rPr>
              <a:t> </a:t>
            </a:r>
            <a:r>
              <a:rPr spc="-90" dirty="0">
                <a:solidFill>
                  <a:srgbClr val="EF7E12"/>
                </a:solidFill>
              </a:rPr>
              <a:t>study)</a:t>
            </a:r>
          </a:p>
        </p:txBody>
      </p:sp>
      <p:graphicFrame>
        <p:nvGraphicFramePr>
          <p:cNvPr id="3" name="object 3"/>
          <p:cNvGraphicFramePr>
            <a:graphicFrameLocks noGrp="1"/>
          </p:cNvGraphicFramePr>
          <p:nvPr/>
        </p:nvGraphicFramePr>
        <p:xfrm>
          <a:off x="509587" y="1281049"/>
          <a:ext cx="8088247" cy="2016378"/>
        </p:xfrm>
        <a:graphic>
          <a:graphicData uri="http://schemas.openxmlformats.org/drawingml/2006/table">
            <a:tbl>
              <a:tblPr firstRow="1" bandRow="1">
                <a:tableStyleId>{2D5ABB26-0587-4C30-8999-92F81FD0307C}</a:tableStyleId>
              </a:tblPr>
              <a:tblGrid>
                <a:gridCol w="3917262">
                  <a:extLst>
                    <a:ext uri="{9D8B030D-6E8A-4147-A177-3AD203B41FA5}">
                      <a16:colId xmlns:a16="http://schemas.microsoft.com/office/drawing/2014/main" val="20000"/>
                    </a:ext>
                  </a:extLst>
                </a:gridCol>
                <a:gridCol w="2055461">
                  <a:extLst>
                    <a:ext uri="{9D8B030D-6E8A-4147-A177-3AD203B41FA5}">
                      <a16:colId xmlns:a16="http://schemas.microsoft.com/office/drawing/2014/main" val="20001"/>
                    </a:ext>
                  </a:extLst>
                </a:gridCol>
                <a:gridCol w="2115524">
                  <a:extLst>
                    <a:ext uri="{9D8B030D-6E8A-4147-A177-3AD203B41FA5}">
                      <a16:colId xmlns:a16="http://schemas.microsoft.com/office/drawing/2014/main" val="20002"/>
                    </a:ext>
                  </a:extLst>
                </a:gridCol>
              </a:tblGrid>
              <a:tr h="504190">
                <a:tc>
                  <a:txBody>
                    <a:bodyPr/>
                    <a:lstStyle/>
                    <a:p>
                      <a:endParaRPr/>
                    </a:p>
                  </a:txBody>
                  <a:tcPr marL="0" marR="0" marT="0" marB="0">
                    <a:solidFill>
                      <a:srgbClr val="546991"/>
                    </a:solidFill>
                  </a:tcPr>
                </a:tc>
                <a:tc>
                  <a:txBody>
                    <a:bodyPr/>
                    <a:lstStyle/>
                    <a:p>
                      <a:pPr marL="213360" algn="ctr">
                        <a:lnSpc>
                          <a:spcPct val="100000"/>
                        </a:lnSpc>
                        <a:spcBef>
                          <a:spcPts val="985"/>
                        </a:spcBef>
                      </a:pPr>
                      <a:r>
                        <a:rPr sz="1600" b="1" spc="-5" dirty="0">
                          <a:solidFill>
                            <a:srgbClr val="FFFFFF"/>
                          </a:solidFill>
                          <a:latin typeface="Arial"/>
                          <a:cs typeface="Arial"/>
                        </a:rPr>
                        <a:t>Per</a:t>
                      </a:r>
                      <a:r>
                        <a:rPr sz="1600" b="1" spc="-70" dirty="0">
                          <a:solidFill>
                            <a:srgbClr val="FFFFFF"/>
                          </a:solidFill>
                          <a:latin typeface="Arial"/>
                          <a:cs typeface="Arial"/>
                        </a:rPr>
                        <a:t> </a:t>
                      </a:r>
                      <a:r>
                        <a:rPr sz="1600" b="1" spc="-5" dirty="0">
                          <a:solidFill>
                            <a:srgbClr val="FFFFFF"/>
                          </a:solidFill>
                          <a:latin typeface="Arial"/>
                          <a:cs typeface="Arial"/>
                        </a:rPr>
                        <a:t>Person</a:t>
                      </a:r>
                      <a:endParaRPr sz="1600">
                        <a:latin typeface="Arial"/>
                        <a:cs typeface="Arial"/>
                      </a:endParaRPr>
                    </a:p>
                  </a:txBody>
                  <a:tcPr marL="0" marR="0" marT="0" marB="0">
                    <a:solidFill>
                      <a:srgbClr val="546991"/>
                    </a:solidFill>
                  </a:tcPr>
                </a:tc>
                <a:tc>
                  <a:txBody>
                    <a:bodyPr/>
                    <a:lstStyle/>
                    <a:p>
                      <a:pPr marL="95250" algn="ctr">
                        <a:lnSpc>
                          <a:spcPct val="100000"/>
                        </a:lnSpc>
                        <a:spcBef>
                          <a:spcPts val="985"/>
                        </a:spcBef>
                      </a:pPr>
                      <a:r>
                        <a:rPr sz="1600" b="1" spc="-5" dirty="0">
                          <a:solidFill>
                            <a:srgbClr val="FFFFFF"/>
                          </a:solidFill>
                          <a:latin typeface="Arial"/>
                          <a:cs typeface="Arial"/>
                        </a:rPr>
                        <a:t>37</a:t>
                      </a:r>
                      <a:r>
                        <a:rPr sz="1600" b="1" spc="-75" dirty="0">
                          <a:solidFill>
                            <a:srgbClr val="FFFFFF"/>
                          </a:solidFill>
                          <a:latin typeface="Arial"/>
                          <a:cs typeface="Arial"/>
                        </a:rPr>
                        <a:t> </a:t>
                      </a:r>
                      <a:r>
                        <a:rPr sz="1600" b="1" spc="-5" dirty="0">
                          <a:solidFill>
                            <a:srgbClr val="FFFFFF"/>
                          </a:solidFill>
                          <a:latin typeface="Arial"/>
                          <a:cs typeface="Arial"/>
                        </a:rPr>
                        <a:t>Participants</a:t>
                      </a:r>
                      <a:endParaRPr sz="160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504062">
                <a:tc>
                  <a:txBody>
                    <a:bodyPr/>
                    <a:lstStyle/>
                    <a:p>
                      <a:pPr marL="76835">
                        <a:lnSpc>
                          <a:spcPct val="100000"/>
                        </a:lnSpc>
                        <a:spcBef>
                          <a:spcPts val="985"/>
                        </a:spcBef>
                      </a:pPr>
                      <a:r>
                        <a:rPr sz="1600" spc="-5" dirty="0">
                          <a:latin typeface="Arial"/>
                          <a:cs typeface="Arial"/>
                        </a:rPr>
                        <a:t>Health Care Savings (24</a:t>
                      </a:r>
                      <a:r>
                        <a:rPr sz="1600" dirty="0">
                          <a:latin typeface="Arial"/>
                          <a:cs typeface="Arial"/>
                        </a:rPr>
                        <a:t> </a:t>
                      </a:r>
                      <a:r>
                        <a:rPr sz="1600" spc="-5" dirty="0">
                          <a:latin typeface="Arial"/>
                          <a:cs typeface="Arial"/>
                        </a:rPr>
                        <a:t>months)</a:t>
                      </a:r>
                      <a:endParaRPr sz="1600">
                        <a:latin typeface="Arial"/>
                        <a:cs typeface="Arial"/>
                      </a:endParaRPr>
                    </a:p>
                  </a:txBody>
                  <a:tcPr marL="0" marR="0" marT="0" marB="0">
                    <a:lnL w="28575">
                      <a:solidFill>
                        <a:srgbClr val="546991"/>
                      </a:solidFill>
                      <a:prstDash val="solid"/>
                    </a:lnL>
                    <a:lnB w="12700">
                      <a:solidFill>
                        <a:srgbClr val="546991"/>
                      </a:solidFill>
                      <a:prstDash val="solid"/>
                    </a:lnB>
                  </a:tcPr>
                </a:tc>
                <a:tc>
                  <a:txBody>
                    <a:bodyPr/>
                    <a:lstStyle/>
                    <a:p>
                      <a:pPr marL="213360" algn="ctr">
                        <a:lnSpc>
                          <a:spcPct val="100000"/>
                        </a:lnSpc>
                        <a:spcBef>
                          <a:spcPts val="985"/>
                        </a:spcBef>
                      </a:pPr>
                      <a:r>
                        <a:rPr sz="1600" spc="-5" dirty="0">
                          <a:latin typeface="Arial"/>
                          <a:cs typeface="Arial"/>
                        </a:rPr>
                        <a:t>$3,056</a:t>
                      </a:r>
                      <a:endParaRPr sz="1600">
                        <a:latin typeface="Arial"/>
                        <a:cs typeface="Arial"/>
                      </a:endParaRPr>
                    </a:p>
                  </a:txBody>
                  <a:tcPr marL="0" marR="0" marT="0" marB="0">
                    <a:lnB w="12700">
                      <a:solidFill>
                        <a:srgbClr val="546991"/>
                      </a:solidFill>
                      <a:prstDash val="solid"/>
                    </a:lnB>
                  </a:tcPr>
                </a:tc>
                <a:tc>
                  <a:txBody>
                    <a:bodyPr/>
                    <a:lstStyle/>
                    <a:p>
                      <a:pPr marL="111125" algn="ctr">
                        <a:lnSpc>
                          <a:spcPct val="100000"/>
                        </a:lnSpc>
                        <a:spcBef>
                          <a:spcPts val="985"/>
                        </a:spcBef>
                      </a:pPr>
                      <a:r>
                        <a:rPr sz="1600" spc="-20" dirty="0">
                          <a:latin typeface="Arial"/>
                          <a:cs typeface="Arial"/>
                        </a:rPr>
                        <a:t>$113,075</a:t>
                      </a:r>
                      <a:endParaRPr sz="1600">
                        <a:latin typeface="Arial"/>
                        <a:cs typeface="Arial"/>
                      </a:endParaRPr>
                    </a:p>
                  </a:txBody>
                  <a:tcPr marL="0" marR="0" marT="0" marB="0">
                    <a:lnR w="28575">
                      <a:solidFill>
                        <a:srgbClr val="546991"/>
                      </a:solidFill>
                      <a:prstDash val="solid"/>
                    </a:lnR>
                    <a:lnB w="12700">
                      <a:solidFill>
                        <a:srgbClr val="546991"/>
                      </a:solidFill>
                      <a:prstDash val="solid"/>
                    </a:lnB>
                  </a:tcPr>
                </a:tc>
                <a:extLst>
                  <a:ext uri="{0D108BD9-81ED-4DB2-BD59-A6C34878D82A}">
                    <a16:rowId xmlns:a16="http://schemas.microsoft.com/office/drawing/2014/main" val="10001"/>
                  </a:ext>
                </a:extLst>
              </a:tr>
              <a:tr h="504063">
                <a:tc>
                  <a:txBody>
                    <a:bodyPr/>
                    <a:lstStyle/>
                    <a:p>
                      <a:pPr marL="76835">
                        <a:lnSpc>
                          <a:spcPct val="100000"/>
                        </a:lnSpc>
                        <a:spcBef>
                          <a:spcPts val="935"/>
                        </a:spcBef>
                      </a:pPr>
                      <a:r>
                        <a:rPr sz="1600" spc="-5" dirty="0">
                          <a:latin typeface="Arial"/>
                          <a:cs typeface="Arial"/>
                        </a:rPr>
                        <a:t>Intervention</a:t>
                      </a:r>
                      <a:r>
                        <a:rPr sz="1600" spc="-25" dirty="0">
                          <a:latin typeface="Arial"/>
                          <a:cs typeface="Arial"/>
                        </a:rPr>
                        <a:t> </a:t>
                      </a:r>
                      <a:r>
                        <a:rPr sz="1600" spc="-5" dirty="0">
                          <a:latin typeface="Arial"/>
                          <a:cs typeface="Arial"/>
                        </a:rPr>
                        <a:t>Costs</a:t>
                      </a:r>
                      <a:endParaRPr sz="16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L="214629" algn="ctr">
                        <a:lnSpc>
                          <a:spcPct val="100000"/>
                        </a:lnSpc>
                        <a:spcBef>
                          <a:spcPts val="935"/>
                        </a:spcBef>
                      </a:pPr>
                      <a:r>
                        <a:rPr sz="1600" spc="-10" dirty="0">
                          <a:latin typeface="Arial"/>
                          <a:cs typeface="Arial"/>
                        </a:rPr>
                        <a:t>$842</a:t>
                      </a:r>
                      <a:endParaRPr sz="16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111125" algn="ctr">
                        <a:lnSpc>
                          <a:spcPct val="100000"/>
                        </a:lnSpc>
                        <a:spcBef>
                          <a:spcPts val="935"/>
                        </a:spcBef>
                      </a:pPr>
                      <a:r>
                        <a:rPr sz="1600" spc="-10" dirty="0">
                          <a:latin typeface="Arial"/>
                          <a:cs typeface="Arial"/>
                        </a:rPr>
                        <a:t>$31,175</a:t>
                      </a:r>
                      <a:endParaRPr sz="16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2"/>
                  </a:ext>
                </a:extLst>
              </a:tr>
              <a:tr h="504063">
                <a:tc>
                  <a:txBody>
                    <a:bodyPr/>
                    <a:lstStyle/>
                    <a:p>
                      <a:pPr marL="76835">
                        <a:lnSpc>
                          <a:spcPct val="100000"/>
                        </a:lnSpc>
                        <a:spcBef>
                          <a:spcPts val="940"/>
                        </a:spcBef>
                      </a:pPr>
                      <a:r>
                        <a:rPr sz="1600" b="1" i="1" spc="-5" dirty="0">
                          <a:latin typeface="Arial"/>
                          <a:cs typeface="Arial"/>
                        </a:rPr>
                        <a:t>Net</a:t>
                      </a:r>
                      <a:r>
                        <a:rPr sz="1600" b="1" i="1" spc="-80" dirty="0">
                          <a:latin typeface="Arial"/>
                          <a:cs typeface="Arial"/>
                        </a:rPr>
                        <a:t> </a:t>
                      </a:r>
                      <a:r>
                        <a:rPr sz="1600" b="1" i="1" spc="-5" dirty="0">
                          <a:latin typeface="Arial"/>
                          <a:cs typeface="Arial"/>
                        </a:rPr>
                        <a:t>Savings</a:t>
                      </a:r>
                      <a:endParaRPr sz="1600">
                        <a:latin typeface="Arial"/>
                        <a:cs typeface="Arial"/>
                      </a:endParaRPr>
                    </a:p>
                  </a:txBody>
                  <a:tcPr marL="0" marR="0" marT="0" marB="0">
                    <a:lnL w="28575">
                      <a:solidFill>
                        <a:srgbClr val="546991"/>
                      </a:solidFill>
                      <a:prstDash val="solid"/>
                    </a:lnL>
                    <a:lnT w="12700">
                      <a:solidFill>
                        <a:srgbClr val="546991"/>
                      </a:solidFill>
                      <a:prstDash val="solid"/>
                    </a:lnT>
                    <a:lnB w="28575">
                      <a:solidFill>
                        <a:srgbClr val="546991"/>
                      </a:solidFill>
                      <a:prstDash val="solid"/>
                    </a:lnB>
                    <a:solidFill>
                      <a:srgbClr val="D9D9D9"/>
                    </a:solidFill>
                  </a:tcPr>
                </a:tc>
                <a:tc>
                  <a:txBody>
                    <a:bodyPr/>
                    <a:lstStyle/>
                    <a:p>
                      <a:pPr marL="213360" algn="ctr">
                        <a:lnSpc>
                          <a:spcPct val="100000"/>
                        </a:lnSpc>
                        <a:spcBef>
                          <a:spcPts val="940"/>
                        </a:spcBef>
                      </a:pPr>
                      <a:r>
                        <a:rPr sz="1600" b="1" i="1" spc="-5" dirty="0">
                          <a:latin typeface="Arial"/>
                          <a:cs typeface="Arial"/>
                        </a:rPr>
                        <a:t>$2,214</a:t>
                      </a:r>
                      <a:endParaRPr sz="1600">
                        <a:latin typeface="Arial"/>
                        <a:cs typeface="Arial"/>
                      </a:endParaRPr>
                    </a:p>
                  </a:txBody>
                  <a:tcPr marL="0" marR="0" marT="0" marB="0">
                    <a:lnT w="12700">
                      <a:solidFill>
                        <a:srgbClr val="546991"/>
                      </a:solidFill>
                      <a:prstDash val="solid"/>
                    </a:lnT>
                    <a:lnB w="28575">
                      <a:solidFill>
                        <a:srgbClr val="546991"/>
                      </a:solidFill>
                      <a:prstDash val="solid"/>
                    </a:lnB>
                    <a:solidFill>
                      <a:srgbClr val="D9D9D9"/>
                    </a:solidFill>
                  </a:tcPr>
                </a:tc>
                <a:tc>
                  <a:txBody>
                    <a:bodyPr/>
                    <a:lstStyle/>
                    <a:p>
                      <a:pPr marL="111760" algn="ctr">
                        <a:lnSpc>
                          <a:spcPct val="100000"/>
                        </a:lnSpc>
                        <a:spcBef>
                          <a:spcPts val="940"/>
                        </a:spcBef>
                      </a:pPr>
                      <a:r>
                        <a:rPr sz="1600" b="1" i="1" spc="-5" dirty="0">
                          <a:latin typeface="Arial"/>
                          <a:cs typeface="Arial"/>
                        </a:rPr>
                        <a:t>$81,900</a:t>
                      </a:r>
                      <a:endParaRPr sz="1600">
                        <a:latin typeface="Arial"/>
                        <a:cs typeface="Arial"/>
                      </a:endParaRPr>
                    </a:p>
                  </a:txBody>
                  <a:tcPr marL="0" marR="0" marT="0" marB="0">
                    <a:lnR w="28575">
                      <a:solidFill>
                        <a:srgbClr val="546991"/>
                      </a:solidFill>
                      <a:prstDash val="solid"/>
                    </a:lnR>
                    <a:lnT w="12700">
                      <a:solidFill>
                        <a:srgbClr val="546991"/>
                      </a:solidFill>
                      <a:prstDash val="solid"/>
                    </a:lnT>
                    <a:lnB w="28575">
                      <a:solidFill>
                        <a:srgbClr val="546991"/>
                      </a:solidFill>
                      <a:prstDash val="solid"/>
                    </a:lnB>
                    <a:solidFill>
                      <a:srgbClr val="D9D9D9"/>
                    </a:solidFill>
                  </a:tcPr>
                </a:tc>
                <a:extLst>
                  <a:ext uri="{0D108BD9-81ED-4DB2-BD59-A6C34878D82A}">
                    <a16:rowId xmlns:a16="http://schemas.microsoft.com/office/drawing/2014/main" val="10003"/>
                  </a:ext>
                </a:extLst>
              </a:tr>
            </a:tbl>
          </a:graphicData>
        </a:graphic>
      </p:graphicFrame>
      <p:sp>
        <p:nvSpPr>
          <p:cNvPr id="4" name="object 4"/>
          <p:cNvSpPr/>
          <p:nvPr/>
        </p:nvSpPr>
        <p:spPr>
          <a:xfrm>
            <a:off x="525018" y="3528821"/>
            <a:ext cx="8087995" cy="1374775"/>
          </a:xfrm>
          <a:custGeom>
            <a:avLst/>
            <a:gdLst/>
            <a:ahLst/>
            <a:cxnLst/>
            <a:rect l="l" t="t" r="r" b="b"/>
            <a:pathLst>
              <a:path w="8087995" h="1374775">
                <a:moveTo>
                  <a:pt x="7858759" y="0"/>
                </a:moveTo>
                <a:lnTo>
                  <a:pt x="229108" y="0"/>
                </a:lnTo>
                <a:lnTo>
                  <a:pt x="182935" y="4656"/>
                </a:lnTo>
                <a:lnTo>
                  <a:pt x="139929" y="18010"/>
                </a:lnTo>
                <a:lnTo>
                  <a:pt x="101012" y="39138"/>
                </a:lnTo>
                <a:lnTo>
                  <a:pt x="67105" y="67119"/>
                </a:lnTo>
                <a:lnTo>
                  <a:pt x="39128" y="101029"/>
                </a:lnTo>
                <a:lnTo>
                  <a:pt x="18004" y="139946"/>
                </a:lnTo>
                <a:lnTo>
                  <a:pt x="4654" y="182946"/>
                </a:lnTo>
                <a:lnTo>
                  <a:pt x="0" y="229107"/>
                </a:lnTo>
                <a:lnTo>
                  <a:pt x="0" y="1145539"/>
                </a:lnTo>
                <a:lnTo>
                  <a:pt x="4654" y="1191701"/>
                </a:lnTo>
                <a:lnTo>
                  <a:pt x="18004" y="1234701"/>
                </a:lnTo>
                <a:lnTo>
                  <a:pt x="39128" y="1273618"/>
                </a:lnTo>
                <a:lnTo>
                  <a:pt x="67105" y="1307528"/>
                </a:lnTo>
                <a:lnTo>
                  <a:pt x="101012" y="1335509"/>
                </a:lnTo>
                <a:lnTo>
                  <a:pt x="139929" y="1356637"/>
                </a:lnTo>
                <a:lnTo>
                  <a:pt x="182935" y="1369991"/>
                </a:lnTo>
                <a:lnTo>
                  <a:pt x="229108" y="1374647"/>
                </a:lnTo>
                <a:lnTo>
                  <a:pt x="7858759" y="1374647"/>
                </a:lnTo>
                <a:lnTo>
                  <a:pt x="7904921" y="1369991"/>
                </a:lnTo>
                <a:lnTo>
                  <a:pt x="7947921" y="1356637"/>
                </a:lnTo>
                <a:lnTo>
                  <a:pt x="7986838" y="1335509"/>
                </a:lnTo>
                <a:lnTo>
                  <a:pt x="8020748" y="1307528"/>
                </a:lnTo>
                <a:lnTo>
                  <a:pt x="8048729" y="1273618"/>
                </a:lnTo>
                <a:lnTo>
                  <a:pt x="8069857" y="1234701"/>
                </a:lnTo>
                <a:lnTo>
                  <a:pt x="8083211" y="1191701"/>
                </a:lnTo>
                <a:lnTo>
                  <a:pt x="8087867" y="1145539"/>
                </a:lnTo>
                <a:lnTo>
                  <a:pt x="8087867" y="229107"/>
                </a:lnTo>
                <a:lnTo>
                  <a:pt x="8083211" y="182946"/>
                </a:lnTo>
                <a:lnTo>
                  <a:pt x="8069857" y="139946"/>
                </a:lnTo>
                <a:lnTo>
                  <a:pt x="8048729" y="101029"/>
                </a:lnTo>
                <a:lnTo>
                  <a:pt x="8020748" y="67119"/>
                </a:lnTo>
                <a:lnTo>
                  <a:pt x="7986838" y="39138"/>
                </a:lnTo>
                <a:lnTo>
                  <a:pt x="7947921" y="18010"/>
                </a:lnTo>
                <a:lnTo>
                  <a:pt x="7904921" y="4656"/>
                </a:lnTo>
                <a:lnTo>
                  <a:pt x="7858759" y="0"/>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525018" y="3528821"/>
            <a:ext cx="8087995" cy="1374775"/>
          </a:xfrm>
          <a:custGeom>
            <a:avLst/>
            <a:gdLst/>
            <a:ahLst/>
            <a:cxnLst/>
            <a:rect l="l" t="t" r="r" b="b"/>
            <a:pathLst>
              <a:path w="8087995" h="1374775">
                <a:moveTo>
                  <a:pt x="0" y="229107"/>
                </a:moveTo>
                <a:lnTo>
                  <a:pt x="4654" y="182946"/>
                </a:lnTo>
                <a:lnTo>
                  <a:pt x="18004" y="139946"/>
                </a:lnTo>
                <a:lnTo>
                  <a:pt x="39128" y="101029"/>
                </a:lnTo>
                <a:lnTo>
                  <a:pt x="67105" y="67119"/>
                </a:lnTo>
                <a:lnTo>
                  <a:pt x="101012" y="39138"/>
                </a:lnTo>
                <a:lnTo>
                  <a:pt x="139929" y="18010"/>
                </a:lnTo>
                <a:lnTo>
                  <a:pt x="182935" y="4656"/>
                </a:lnTo>
                <a:lnTo>
                  <a:pt x="229108" y="0"/>
                </a:lnTo>
                <a:lnTo>
                  <a:pt x="7858759" y="0"/>
                </a:lnTo>
                <a:lnTo>
                  <a:pt x="7904921" y="4656"/>
                </a:lnTo>
                <a:lnTo>
                  <a:pt x="7947921" y="18010"/>
                </a:lnTo>
                <a:lnTo>
                  <a:pt x="7986838" y="39138"/>
                </a:lnTo>
                <a:lnTo>
                  <a:pt x="8020748" y="67119"/>
                </a:lnTo>
                <a:lnTo>
                  <a:pt x="8048729" y="101029"/>
                </a:lnTo>
                <a:lnTo>
                  <a:pt x="8069857" y="139946"/>
                </a:lnTo>
                <a:lnTo>
                  <a:pt x="8083211" y="182946"/>
                </a:lnTo>
                <a:lnTo>
                  <a:pt x="8087867" y="229107"/>
                </a:lnTo>
                <a:lnTo>
                  <a:pt x="8087867" y="1145539"/>
                </a:lnTo>
                <a:lnTo>
                  <a:pt x="8083211" y="1191701"/>
                </a:lnTo>
                <a:lnTo>
                  <a:pt x="8069857" y="1234701"/>
                </a:lnTo>
                <a:lnTo>
                  <a:pt x="8048729" y="1273618"/>
                </a:lnTo>
                <a:lnTo>
                  <a:pt x="8020748" y="1307528"/>
                </a:lnTo>
                <a:lnTo>
                  <a:pt x="7986838" y="1335509"/>
                </a:lnTo>
                <a:lnTo>
                  <a:pt x="7947921" y="1356637"/>
                </a:lnTo>
                <a:lnTo>
                  <a:pt x="7904921" y="1369991"/>
                </a:lnTo>
                <a:lnTo>
                  <a:pt x="7858759" y="1374647"/>
                </a:lnTo>
                <a:lnTo>
                  <a:pt x="229108" y="1374647"/>
                </a:lnTo>
                <a:lnTo>
                  <a:pt x="182935" y="1369991"/>
                </a:lnTo>
                <a:lnTo>
                  <a:pt x="139929" y="1356637"/>
                </a:lnTo>
                <a:lnTo>
                  <a:pt x="101012" y="1335509"/>
                </a:lnTo>
                <a:lnTo>
                  <a:pt x="67105" y="1307528"/>
                </a:lnTo>
                <a:lnTo>
                  <a:pt x="39128" y="1273618"/>
                </a:lnTo>
                <a:lnTo>
                  <a:pt x="18004" y="1234701"/>
                </a:lnTo>
                <a:lnTo>
                  <a:pt x="4654" y="1191701"/>
                </a:lnTo>
                <a:lnTo>
                  <a:pt x="0" y="1145539"/>
                </a:lnTo>
                <a:lnTo>
                  <a:pt x="0" y="229107"/>
                </a:lnTo>
                <a:close/>
              </a:path>
            </a:pathLst>
          </a:custGeom>
          <a:ln w="28956">
            <a:solidFill>
              <a:srgbClr val="EF7E1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511251" y="3555872"/>
            <a:ext cx="8081009" cy="2654300"/>
          </a:xfrm>
          <a:prstGeom prst="rect">
            <a:avLst/>
          </a:prstGeom>
        </p:spPr>
        <p:txBody>
          <a:bodyPr vert="horz" wrap="square" lIns="0" tIns="0" rIns="0" bIns="0" rtlCol="0">
            <a:spAutoFit/>
          </a:bodyPr>
          <a:lstStyle/>
          <a:p>
            <a:pPr marL="1905" marR="0" lvl="0" indent="0" algn="ctr" defTabSz="914400" eaLnBrk="1" fontAlgn="auto" latinLnBrk="0" hangingPunct="1">
              <a:lnSpc>
                <a:spcPct val="100000"/>
              </a:lnSpc>
              <a:spcBef>
                <a:spcPts val="0"/>
              </a:spcBef>
              <a:spcAft>
                <a:spcPts val="0"/>
              </a:spcAft>
              <a:buClrTx/>
              <a:buSzTx/>
              <a:buFontTx/>
              <a:buNone/>
              <a:tabLst/>
              <a:defRPr/>
            </a:pPr>
            <a:r>
              <a:rPr kumimoji="0" sz="1600" b="1" i="1" u="heavy" strike="noStrike" kern="0" cap="none" spc="-5" normalizeH="0" baseline="0" noProof="0" dirty="0">
                <a:ln>
                  <a:noFill/>
                </a:ln>
                <a:solidFill>
                  <a:sysClr val="windowText" lastClr="000000"/>
                </a:solidFill>
                <a:effectLst/>
                <a:uLnTx/>
                <a:uFillTx/>
                <a:latin typeface="Arial"/>
                <a:cs typeface="Arial"/>
              </a:rPr>
              <a:t>Return on Investment</a:t>
            </a:r>
            <a:r>
              <a:rPr kumimoji="0" sz="1600" b="1" i="1" u="heavy" strike="noStrike" kern="0" cap="none" spc="-10" normalizeH="0" baseline="0" noProof="0" dirty="0">
                <a:ln>
                  <a:noFill/>
                </a:ln>
                <a:solidFill>
                  <a:sysClr val="windowText" lastClr="000000"/>
                </a:solidFill>
                <a:effectLst/>
                <a:uLnTx/>
                <a:uFillTx/>
                <a:latin typeface="Arial"/>
                <a:cs typeface="Arial"/>
              </a:rPr>
              <a:t> </a:t>
            </a:r>
            <a:r>
              <a:rPr kumimoji="0" sz="1600" b="1" i="1" u="heavy" strike="noStrike" kern="0" cap="none" spc="-5" normalizeH="0" baseline="0" noProof="0" dirty="0">
                <a:ln>
                  <a:noFill/>
                </a:ln>
                <a:solidFill>
                  <a:sysClr val="windowText" lastClr="000000"/>
                </a:solidFill>
                <a:effectLst/>
                <a:uLnTx/>
                <a:uFillTx/>
                <a:latin typeface="Arial"/>
                <a:cs typeface="Arial"/>
              </a:rPr>
              <a:t>(ROI)</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905" marR="0" lvl="0" indent="0" algn="ctr" defTabSz="914400" eaLnBrk="1" fontAlgn="auto" latinLnBrk="0" hangingPunct="1">
              <a:lnSpc>
                <a:spcPct val="100000"/>
              </a:lnSpc>
              <a:spcBef>
                <a:spcPts val="1320"/>
              </a:spcBef>
              <a:spcAft>
                <a:spcPts val="0"/>
              </a:spcAft>
              <a:buClrTx/>
              <a:buSzTx/>
              <a:buFontTx/>
              <a:buNone/>
              <a:tabLst/>
              <a:defRPr/>
            </a:pPr>
            <a:r>
              <a:rPr kumimoji="0" sz="1600" b="0" i="1" u="none" strike="noStrike" kern="0" cap="none" spc="-5" normalizeH="0" baseline="0" noProof="0" dirty="0">
                <a:ln>
                  <a:noFill/>
                </a:ln>
                <a:solidFill>
                  <a:sysClr val="windowText" lastClr="000000"/>
                </a:solidFill>
                <a:effectLst/>
                <a:uLnTx/>
                <a:uFillTx/>
                <a:latin typeface="Arial"/>
                <a:cs typeface="Arial"/>
              </a:rPr>
              <a:t>Health Care Savings / Program</a:t>
            </a:r>
            <a:r>
              <a:rPr kumimoji="0" sz="1600" b="0" i="1" u="none" strike="noStrike" kern="0" cap="none" spc="25" normalizeH="0" baseline="0" noProof="0" dirty="0">
                <a:ln>
                  <a:noFill/>
                </a:ln>
                <a:solidFill>
                  <a:sysClr val="windowText" lastClr="000000"/>
                </a:solidFill>
                <a:effectLst/>
                <a:uLnTx/>
                <a:uFillTx/>
                <a:latin typeface="Arial"/>
                <a:cs typeface="Arial"/>
              </a:rPr>
              <a:t> </a:t>
            </a:r>
            <a:r>
              <a:rPr kumimoji="0" sz="1600" b="0" i="1" u="none" strike="noStrike" kern="0" cap="none" spc="-5" normalizeH="0" baseline="0" noProof="0" dirty="0">
                <a:ln>
                  <a:noFill/>
                </a:ln>
                <a:solidFill>
                  <a:sysClr val="windowText" lastClr="000000"/>
                </a:solidFill>
                <a:effectLst/>
                <a:uLnTx/>
                <a:uFillTx/>
                <a:latin typeface="Arial"/>
                <a:cs typeface="Arial"/>
              </a:rPr>
              <a:t>Cost</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3655" marR="0" lvl="0" indent="0" algn="ctr" defTabSz="914400" eaLnBrk="1" fontAlgn="auto" latinLnBrk="0" hangingPunct="1">
              <a:lnSpc>
                <a:spcPct val="100000"/>
              </a:lnSpc>
              <a:spcBef>
                <a:spcPts val="0"/>
              </a:spcBef>
              <a:spcAft>
                <a:spcPts val="0"/>
              </a:spcAft>
              <a:buClrTx/>
              <a:buSzTx/>
              <a:buFontTx/>
              <a:buNone/>
              <a:tabLst/>
              <a:defRPr/>
            </a:pPr>
            <a:r>
              <a:rPr kumimoji="0" sz="1600" b="0" i="1" u="none" strike="noStrike" kern="0" cap="none" spc="-20" normalizeH="0" baseline="0" noProof="0" dirty="0">
                <a:ln>
                  <a:noFill/>
                </a:ln>
                <a:solidFill>
                  <a:sysClr val="windowText" lastClr="000000"/>
                </a:solidFill>
                <a:effectLst/>
                <a:uLnTx/>
                <a:uFillTx/>
                <a:latin typeface="Arial"/>
                <a:cs typeface="Arial"/>
              </a:rPr>
              <a:t>$113,056 </a:t>
            </a:r>
            <a:r>
              <a:rPr kumimoji="0" sz="1600" b="0" i="1" u="none" strike="noStrike" kern="0" cap="none" spc="-5" normalizeH="0" baseline="0" noProof="0" dirty="0">
                <a:ln>
                  <a:noFill/>
                </a:ln>
                <a:solidFill>
                  <a:sysClr val="windowText" lastClr="000000"/>
                </a:solidFill>
                <a:effectLst/>
                <a:uLnTx/>
                <a:uFillTx/>
                <a:latin typeface="Arial"/>
                <a:cs typeface="Arial"/>
              </a:rPr>
              <a:t>/</a:t>
            </a:r>
            <a:r>
              <a:rPr kumimoji="0" sz="1600" b="0" i="1" u="none" strike="noStrike" kern="0" cap="none" spc="-15" normalizeH="0" baseline="0" noProof="0" dirty="0">
                <a:ln>
                  <a:noFill/>
                </a:ln>
                <a:solidFill>
                  <a:sysClr val="windowText" lastClr="000000"/>
                </a:solidFill>
                <a:effectLst/>
                <a:uLnTx/>
                <a:uFillTx/>
                <a:latin typeface="Arial"/>
                <a:cs typeface="Arial"/>
              </a:rPr>
              <a:t> </a:t>
            </a:r>
            <a:r>
              <a:rPr kumimoji="0" sz="1600" b="0" i="1" u="none" strike="noStrike" kern="0" cap="none" spc="-5" normalizeH="0" baseline="0" noProof="0" dirty="0">
                <a:ln>
                  <a:noFill/>
                </a:ln>
                <a:solidFill>
                  <a:sysClr val="windowText" lastClr="000000"/>
                </a:solidFill>
                <a:effectLst/>
                <a:uLnTx/>
                <a:uFillTx/>
                <a:latin typeface="Arial"/>
                <a:cs typeface="Arial"/>
              </a:rPr>
              <a:t>$31,175</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2384" marR="0" lvl="0" indent="0" algn="ctr" defTabSz="914400" eaLnBrk="1" fontAlgn="auto" latinLnBrk="0" hangingPunct="1">
              <a:lnSpc>
                <a:spcPct val="100000"/>
              </a:lnSpc>
              <a:spcBef>
                <a:spcPts val="1320"/>
              </a:spcBef>
              <a:spcAft>
                <a:spcPts val="0"/>
              </a:spcAft>
              <a:buClrTx/>
              <a:buSzTx/>
              <a:buFontTx/>
              <a:buNone/>
              <a:tabLst/>
              <a:defRPr/>
            </a:pPr>
            <a:r>
              <a:rPr kumimoji="0" sz="1600" b="1" i="1" u="none" strike="noStrike" kern="0" cap="none" spc="-5" normalizeH="0" baseline="0" noProof="0" dirty="0">
                <a:ln>
                  <a:noFill/>
                </a:ln>
                <a:solidFill>
                  <a:sysClr val="windowText" lastClr="000000"/>
                </a:solidFill>
                <a:effectLst/>
                <a:uLnTx/>
                <a:uFillTx/>
                <a:latin typeface="Arial"/>
                <a:cs typeface="Arial"/>
              </a:rPr>
              <a:t>ROI = $3.63 :</a:t>
            </a:r>
            <a:r>
              <a:rPr kumimoji="0" sz="1600" b="1" i="1" u="none" strike="noStrike" kern="0" cap="none" spc="-15" normalizeH="0" baseline="0" noProof="0" dirty="0">
                <a:ln>
                  <a:noFill/>
                </a:ln>
                <a:solidFill>
                  <a:sysClr val="windowText" lastClr="000000"/>
                </a:solidFill>
                <a:effectLst/>
                <a:uLnTx/>
                <a:uFillTx/>
                <a:latin typeface="Arial"/>
                <a:cs typeface="Arial"/>
              </a:rPr>
              <a:t> </a:t>
            </a:r>
            <a:r>
              <a:rPr kumimoji="0" sz="1600" b="1" i="1" u="none" strike="noStrike" kern="0" cap="none" spc="-5" normalizeH="0" baseline="0" noProof="0" dirty="0">
                <a:ln>
                  <a:noFill/>
                </a:ln>
                <a:solidFill>
                  <a:sysClr val="windowText" lastClr="000000"/>
                </a:solidFill>
                <a:effectLst/>
                <a:uLnTx/>
                <a:uFillTx/>
                <a:latin typeface="Arial"/>
                <a:cs typeface="Arial"/>
              </a:rPr>
              <a:t>$1</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75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400" b="1" i="0" u="heavy" strike="noStrike" kern="0" cap="none" spc="-5" normalizeH="0" baseline="0" noProof="0" dirty="0">
                <a:ln>
                  <a:noFill/>
                </a:ln>
                <a:solidFill>
                  <a:sysClr val="windowText" lastClr="000000"/>
                </a:solidFill>
                <a:effectLst/>
                <a:uLnTx/>
                <a:uFillTx/>
                <a:latin typeface="Arial"/>
                <a:cs typeface="Arial"/>
              </a:rPr>
              <a:t>Considerations: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450" b="0" i="0" u="none" strike="noStrike" kern="0" cap="none" spc="0" normalizeH="0" baseline="0" noProof="0">
              <a:ln>
                <a:noFill/>
              </a:ln>
              <a:solidFill>
                <a:sysClr val="windowText" lastClr="000000"/>
              </a:solidFill>
              <a:effectLst/>
              <a:uLnTx/>
              <a:uFillTx/>
              <a:latin typeface="Times New Roman"/>
              <a:cs typeface="Times New Roman"/>
            </a:endParaRPr>
          </a:p>
          <a:p>
            <a:pPr marL="195580" marR="508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As noted, this includes health care </a:t>
            </a:r>
            <a:r>
              <a:rPr kumimoji="0" sz="1400" b="0" i="0" u="none" strike="noStrike" kern="0" cap="none" spc="-5" normalizeH="0" baseline="0" noProof="0" dirty="0">
                <a:ln>
                  <a:noFill/>
                </a:ln>
                <a:solidFill>
                  <a:sysClr val="windowText" lastClr="000000"/>
                </a:solidFill>
                <a:effectLst/>
                <a:uLnTx/>
                <a:uFillTx/>
                <a:latin typeface="Arial"/>
                <a:cs typeface="Arial"/>
              </a:rPr>
              <a:t>savings only; </a:t>
            </a:r>
            <a:r>
              <a:rPr kumimoji="0" sz="1400" b="0" i="0" u="none" strike="noStrike" kern="0" cap="none" spc="0" normalizeH="0" baseline="0" noProof="0" dirty="0">
                <a:ln>
                  <a:noFill/>
                </a:ln>
                <a:solidFill>
                  <a:sysClr val="windowText" lastClr="000000"/>
                </a:solidFill>
                <a:effectLst/>
                <a:uLnTx/>
                <a:uFillTx/>
                <a:latin typeface="Arial"/>
                <a:cs typeface="Arial"/>
              </a:rPr>
              <a:t>a </a:t>
            </a:r>
            <a:r>
              <a:rPr kumimoji="0" sz="1400" b="0" i="0" u="none" strike="noStrike" kern="0" cap="none" spc="-5" normalizeH="0" baseline="0" noProof="0" dirty="0">
                <a:ln>
                  <a:noFill/>
                </a:ln>
                <a:solidFill>
                  <a:sysClr val="windowText" lastClr="000000"/>
                </a:solidFill>
                <a:effectLst/>
                <a:uLnTx/>
                <a:uFillTx/>
                <a:latin typeface="Arial"/>
                <a:cs typeface="Arial"/>
              </a:rPr>
              <a:t>more </a:t>
            </a:r>
            <a:r>
              <a:rPr kumimoji="0" sz="1400" b="0" i="0" u="none" strike="noStrike" kern="0" cap="none" spc="0" normalizeH="0" baseline="0" noProof="0" dirty="0">
                <a:ln>
                  <a:noFill/>
                </a:ln>
                <a:solidFill>
                  <a:sysClr val="windowText" lastClr="000000"/>
                </a:solidFill>
                <a:effectLst/>
                <a:uLnTx/>
                <a:uFillTx/>
                <a:latin typeface="Arial"/>
                <a:cs typeface="Arial"/>
              </a:rPr>
              <a:t>robust benefit estimate </a:t>
            </a:r>
            <a:r>
              <a:rPr kumimoji="0" sz="1400" b="0" i="0" u="none" strike="noStrike" kern="0" cap="none" spc="-5" normalizeH="0" baseline="0" noProof="0" dirty="0">
                <a:ln>
                  <a:noFill/>
                </a:ln>
                <a:solidFill>
                  <a:sysClr val="windowText" lastClr="000000"/>
                </a:solidFill>
                <a:effectLst/>
                <a:uLnTx/>
                <a:uFillTx/>
                <a:latin typeface="Arial"/>
                <a:cs typeface="Arial"/>
              </a:rPr>
              <a:t>may </a:t>
            </a:r>
            <a:r>
              <a:rPr kumimoji="0" sz="1400" b="0" i="0" u="none" strike="noStrike" kern="0" cap="none" spc="0" normalizeH="0" baseline="0" noProof="0" dirty="0">
                <a:ln>
                  <a:noFill/>
                </a:ln>
                <a:solidFill>
                  <a:sysClr val="windowText" lastClr="000000"/>
                </a:solidFill>
                <a:effectLst/>
                <a:uLnTx/>
                <a:uFillTx/>
                <a:latin typeface="Arial"/>
                <a:cs typeface="Arial"/>
              </a:rPr>
              <a:t>be </a:t>
            </a:r>
            <a:r>
              <a:rPr kumimoji="0" sz="1400" b="0" i="0" u="none" strike="noStrike" kern="0" cap="none" spc="-5" normalizeH="0" baseline="0" noProof="0" dirty="0">
                <a:ln>
                  <a:noFill/>
                </a:ln>
                <a:solidFill>
                  <a:sysClr val="windowText" lastClr="000000"/>
                </a:solidFill>
                <a:effectLst/>
                <a:uLnTx/>
                <a:uFillTx/>
                <a:latin typeface="Arial"/>
                <a:cs typeface="Arial"/>
              </a:rPr>
              <a:t>expanded</a:t>
            </a:r>
            <a:r>
              <a:rPr kumimoji="0" sz="1400" b="0" i="0" u="none" strike="noStrike" kern="0" cap="none" spc="-2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  include ancillary </a:t>
            </a:r>
            <a:r>
              <a:rPr kumimoji="0" sz="1400" b="0" i="0" u="none" strike="noStrike" kern="0" cap="none" spc="-5" normalizeH="0" baseline="0" noProof="0" dirty="0">
                <a:ln>
                  <a:noFill/>
                </a:ln>
                <a:solidFill>
                  <a:sysClr val="windowText" lastClr="000000"/>
                </a:solidFill>
                <a:effectLst/>
                <a:uLnTx/>
                <a:uFillTx/>
                <a:latin typeface="Arial"/>
                <a:cs typeface="Arial"/>
              </a:rPr>
              <a:t>value </a:t>
            </a:r>
            <a:r>
              <a:rPr kumimoji="0" sz="1400" b="0" i="0" u="none" strike="noStrike" kern="0" cap="none" spc="0" normalizeH="0" baseline="0" noProof="0" dirty="0">
                <a:ln>
                  <a:noFill/>
                </a:ln>
                <a:solidFill>
                  <a:sysClr val="windowText" lastClr="000000"/>
                </a:solidFill>
                <a:effectLst/>
                <a:uLnTx/>
                <a:uFillTx/>
                <a:latin typeface="Arial"/>
                <a:cs typeface="Arial"/>
              </a:rPr>
              <a:t>generated by the program—such as </a:t>
            </a:r>
            <a:r>
              <a:rPr kumimoji="0" sz="1400" b="0" i="0" u="none" strike="noStrike" kern="0" cap="none" spc="-5" normalizeH="0" baseline="0" noProof="0" dirty="0">
                <a:ln>
                  <a:noFill/>
                </a:ln>
                <a:solidFill>
                  <a:sysClr val="windowText" lastClr="000000"/>
                </a:solidFill>
                <a:effectLst/>
                <a:uLnTx/>
                <a:uFillTx/>
                <a:latin typeface="Arial"/>
                <a:cs typeface="Arial"/>
              </a:rPr>
              <a:t>averted </a:t>
            </a:r>
            <a:r>
              <a:rPr kumimoji="0" sz="1400" b="0" i="0" u="none" strike="noStrike" kern="0" cap="none" spc="0" normalizeH="0" baseline="0" noProof="0" dirty="0">
                <a:ln>
                  <a:noFill/>
                </a:ln>
                <a:solidFill>
                  <a:sysClr val="windowText" lastClr="000000"/>
                </a:solidFill>
                <a:effectLst/>
                <a:uLnTx/>
                <a:uFillTx/>
                <a:latin typeface="Arial"/>
                <a:cs typeface="Arial"/>
              </a:rPr>
              <a:t>school </a:t>
            </a:r>
            <a:r>
              <a:rPr kumimoji="0" sz="1400" b="0" i="0" u="none" strike="noStrike" kern="0" cap="none" spc="-5" normalizeH="0" baseline="0" noProof="0" dirty="0">
                <a:ln>
                  <a:noFill/>
                </a:ln>
                <a:solidFill>
                  <a:sysClr val="windowText" lastClr="000000"/>
                </a:solidFill>
                <a:effectLst/>
                <a:uLnTx/>
                <a:uFillTx/>
                <a:latin typeface="Arial"/>
                <a:cs typeface="Arial"/>
              </a:rPr>
              <a:t>absenteeism </a:t>
            </a:r>
            <a:r>
              <a:rPr kumimoji="0" sz="1400" b="0" i="0" u="none" strike="noStrike" kern="0" cap="none" spc="0" normalizeH="0" baseline="0" noProof="0" dirty="0">
                <a:ln>
                  <a:noFill/>
                </a:ln>
                <a:solidFill>
                  <a:sysClr val="windowText" lastClr="000000"/>
                </a:solidFill>
                <a:effectLst/>
                <a:uLnTx/>
                <a:uFillTx/>
                <a:latin typeface="Arial"/>
                <a:cs typeface="Arial"/>
              </a:rPr>
              <a:t>and  increased parent</a:t>
            </a:r>
            <a:r>
              <a:rPr kumimoji="0" sz="1400" b="0" i="0" u="none" strike="noStrike" kern="0" cap="none" spc="-15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productivity.</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29</a:t>
            </a:fld>
            <a:endParaRPr kumimoji="0" sz="1800" b="0" i="0" u="none" strike="noStrike" kern="0" cap="none" spc="-5" normalizeH="0" baseline="0" noProof="0" dirty="0">
              <a:ln>
                <a:noFill/>
              </a:ln>
              <a:solidFill>
                <a:sysClr val="windowText" lastClr="000000"/>
              </a:solidFill>
              <a:effectLst/>
              <a:uLnTx/>
              <a:uFillTx/>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172816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990600"/>
          </a:xfrm>
        </p:spPr>
        <p:txBody>
          <a:bodyPr/>
          <a:lstStyle/>
          <a:p>
            <a:pPr>
              <a:spcBef>
                <a:spcPts val="600"/>
              </a:spcBef>
              <a:spcAft>
                <a:spcPts val="0"/>
              </a:spcAft>
            </a:pPr>
            <a:r>
              <a:rPr lang="en-US" sz="2600" dirty="0"/>
              <a:t>Federal Agencies Working to Expand Access to </a:t>
            </a:r>
            <a:br>
              <a:rPr lang="en-US" sz="2600" dirty="0"/>
            </a:br>
            <a:r>
              <a:rPr lang="en-US" sz="2600" dirty="0"/>
              <a:t>In-Home Asthma Care Services</a:t>
            </a:r>
          </a:p>
        </p:txBody>
      </p:sp>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3</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000" t="6431" r="8060" b="6042"/>
          <a:stretch/>
        </p:blipFill>
        <p:spPr>
          <a:xfrm>
            <a:off x="1043491" y="1059630"/>
            <a:ext cx="7024745" cy="5798370"/>
          </a:xfrm>
          <a:prstGeom prst="rect">
            <a:avLst/>
          </a:prstGeom>
        </p:spPr>
      </p:pic>
    </p:spTree>
    <p:extLst>
      <p:ext uri="{BB962C8B-B14F-4D97-AF65-F5344CB8AC3E}">
        <p14:creationId xmlns:p14="http://schemas.microsoft.com/office/powerpoint/2010/main" val="103729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251" y="374141"/>
            <a:ext cx="7813040" cy="939800"/>
          </a:xfrm>
          <a:prstGeom prst="rect">
            <a:avLst/>
          </a:prstGeom>
        </p:spPr>
        <p:txBody>
          <a:bodyPr vert="horz" wrap="square" lIns="0" tIns="0" rIns="0" bIns="0" rtlCol="0">
            <a:spAutoFit/>
          </a:bodyPr>
          <a:lstStyle/>
          <a:p>
            <a:pPr marL="12700">
              <a:lnSpc>
                <a:spcPct val="100000"/>
              </a:lnSpc>
            </a:pPr>
            <a:r>
              <a:rPr spc="65" dirty="0"/>
              <a:t>OTHER</a:t>
            </a:r>
            <a:r>
              <a:rPr spc="-125" dirty="0"/>
              <a:t> </a:t>
            </a:r>
            <a:r>
              <a:rPr spc="125" dirty="0"/>
              <a:t>OUTCOMES</a:t>
            </a:r>
          </a:p>
          <a:p>
            <a:pPr marL="12700" marR="5080">
              <a:lnSpc>
                <a:spcPct val="100000"/>
              </a:lnSpc>
              <a:spcBef>
                <a:spcPts val="100"/>
              </a:spcBef>
            </a:pPr>
            <a:r>
              <a:rPr spc="-25" dirty="0">
                <a:solidFill>
                  <a:srgbClr val="EF7E12"/>
                </a:solidFill>
              </a:rPr>
              <a:t>While </a:t>
            </a:r>
            <a:r>
              <a:rPr spc="-85" dirty="0">
                <a:solidFill>
                  <a:srgbClr val="EF7E12"/>
                </a:solidFill>
              </a:rPr>
              <a:t>program </a:t>
            </a:r>
            <a:r>
              <a:rPr spc="-45" dirty="0">
                <a:solidFill>
                  <a:srgbClr val="EF7E12"/>
                </a:solidFill>
              </a:rPr>
              <a:t>shows </a:t>
            </a:r>
            <a:r>
              <a:rPr spc="-100" dirty="0">
                <a:solidFill>
                  <a:srgbClr val="EF7E12"/>
                </a:solidFill>
              </a:rPr>
              <a:t>positive </a:t>
            </a:r>
            <a:r>
              <a:rPr spc="-110" dirty="0">
                <a:solidFill>
                  <a:srgbClr val="EF7E12"/>
                </a:solidFill>
              </a:rPr>
              <a:t>overall </a:t>
            </a:r>
            <a:r>
              <a:rPr spc="-120" dirty="0">
                <a:solidFill>
                  <a:srgbClr val="EF7E12"/>
                </a:solidFill>
              </a:rPr>
              <a:t>savings </a:t>
            </a:r>
            <a:r>
              <a:rPr spc="-135" dirty="0">
                <a:solidFill>
                  <a:srgbClr val="EF7E12"/>
                </a:solidFill>
              </a:rPr>
              <a:t>impact </a:t>
            </a:r>
            <a:r>
              <a:rPr spc="-130" dirty="0">
                <a:solidFill>
                  <a:srgbClr val="EF7E12"/>
                </a:solidFill>
              </a:rPr>
              <a:t>and </a:t>
            </a:r>
            <a:r>
              <a:rPr spc="-125" dirty="0">
                <a:solidFill>
                  <a:srgbClr val="EF7E12"/>
                </a:solidFill>
              </a:rPr>
              <a:t>cost-benefit, </a:t>
            </a:r>
            <a:r>
              <a:rPr spc="-100" dirty="0">
                <a:solidFill>
                  <a:srgbClr val="EF7E12"/>
                </a:solidFill>
              </a:rPr>
              <a:t>there  </a:t>
            </a:r>
            <a:r>
              <a:rPr spc="-95" dirty="0">
                <a:solidFill>
                  <a:srgbClr val="EF7E12"/>
                </a:solidFill>
              </a:rPr>
              <a:t>were </a:t>
            </a:r>
            <a:r>
              <a:rPr spc="-105" dirty="0">
                <a:solidFill>
                  <a:srgbClr val="EF7E12"/>
                </a:solidFill>
              </a:rPr>
              <a:t>mixed </a:t>
            </a:r>
            <a:r>
              <a:rPr spc="-85" dirty="0">
                <a:solidFill>
                  <a:srgbClr val="EF7E12"/>
                </a:solidFill>
              </a:rPr>
              <a:t>results </a:t>
            </a:r>
            <a:r>
              <a:rPr spc="-30" dirty="0">
                <a:solidFill>
                  <a:srgbClr val="EF7E12"/>
                </a:solidFill>
              </a:rPr>
              <a:t>on </a:t>
            </a:r>
            <a:r>
              <a:rPr spc="-130" dirty="0">
                <a:solidFill>
                  <a:srgbClr val="EF7E12"/>
                </a:solidFill>
              </a:rPr>
              <a:t>specific </a:t>
            </a:r>
            <a:r>
              <a:rPr spc="-120" dirty="0">
                <a:solidFill>
                  <a:srgbClr val="EF7E12"/>
                </a:solidFill>
              </a:rPr>
              <a:t>utilization </a:t>
            </a:r>
            <a:r>
              <a:rPr spc="-130" dirty="0">
                <a:solidFill>
                  <a:srgbClr val="EF7E12"/>
                </a:solidFill>
              </a:rPr>
              <a:t>and </a:t>
            </a:r>
            <a:r>
              <a:rPr spc="-65" dirty="0">
                <a:solidFill>
                  <a:srgbClr val="EF7E12"/>
                </a:solidFill>
              </a:rPr>
              <a:t>cost</a:t>
            </a:r>
            <a:r>
              <a:rPr spc="160" dirty="0">
                <a:solidFill>
                  <a:srgbClr val="EF7E12"/>
                </a:solidFill>
              </a:rPr>
              <a:t> </a:t>
            </a:r>
            <a:r>
              <a:rPr spc="-120" dirty="0">
                <a:solidFill>
                  <a:srgbClr val="EF7E12"/>
                </a:solidFill>
              </a:rPr>
              <a:t>measures.</a:t>
            </a:r>
          </a:p>
        </p:txBody>
      </p:sp>
      <p:graphicFrame>
        <p:nvGraphicFramePr>
          <p:cNvPr id="3" name="object 3"/>
          <p:cNvGraphicFramePr>
            <a:graphicFrameLocks noGrp="1"/>
          </p:cNvGraphicFramePr>
          <p:nvPr/>
        </p:nvGraphicFramePr>
        <p:xfrm>
          <a:off x="509587" y="1417192"/>
          <a:ext cx="8229597" cy="3223002"/>
        </p:xfrm>
        <a:graphic>
          <a:graphicData uri="http://schemas.openxmlformats.org/drawingml/2006/table">
            <a:tbl>
              <a:tblPr firstRow="1" bandRow="1">
                <a:tableStyleId>{2D5ABB26-0587-4C30-8999-92F81FD0307C}</a:tableStyleId>
              </a:tblPr>
              <a:tblGrid>
                <a:gridCol w="1891576">
                  <a:extLst>
                    <a:ext uri="{9D8B030D-6E8A-4147-A177-3AD203B41FA5}">
                      <a16:colId xmlns:a16="http://schemas.microsoft.com/office/drawing/2014/main" val="20000"/>
                    </a:ext>
                  </a:extLst>
                </a:gridCol>
                <a:gridCol w="1090663">
                  <a:extLst>
                    <a:ext uri="{9D8B030D-6E8A-4147-A177-3AD203B41FA5}">
                      <a16:colId xmlns:a16="http://schemas.microsoft.com/office/drawing/2014/main" val="20001"/>
                    </a:ext>
                  </a:extLst>
                </a:gridCol>
                <a:gridCol w="1079436">
                  <a:extLst>
                    <a:ext uri="{9D8B030D-6E8A-4147-A177-3AD203B41FA5}">
                      <a16:colId xmlns:a16="http://schemas.microsoft.com/office/drawing/2014/main" val="20002"/>
                    </a:ext>
                  </a:extLst>
                </a:gridCol>
                <a:gridCol w="1021905">
                  <a:extLst>
                    <a:ext uri="{9D8B030D-6E8A-4147-A177-3AD203B41FA5}">
                      <a16:colId xmlns:a16="http://schemas.microsoft.com/office/drawing/2014/main" val="20003"/>
                    </a:ext>
                  </a:extLst>
                </a:gridCol>
                <a:gridCol w="1048448">
                  <a:extLst>
                    <a:ext uri="{9D8B030D-6E8A-4147-A177-3AD203B41FA5}">
                      <a16:colId xmlns:a16="http://schemas.microsoft.com/office/drawing/2014/main" val="20004"/>
                    </a:ext>
                  </a:extLst>
                </a:gridCol>
                <a:gridCol w="1047305">
                  <a:extLst>
                    <a:ext uri="{9D8B030D-6E8A-4147-A177-3AD203B41FA5}">
                      <a16:colId xmlns:a16="http://schemas.microsoft.com/office/drawing/2014/main" val="20005"/>
                    </a:ext>
                  </a:extLst>
                </a:gridCol>
                <a:gridCol w="1050264">
                  <a:extLst>
                    <a:ext uri="{9D8B030D-6E8A-4147-A177-3AD203B41FA5}">
                      <a16:colId xmlns:a16="http://schemas.microsoft.com/office/drawing/2014/main" val="20006"/>
                    </a:ext>
                  </a:extLst>
                </a:gridCol>
              </a:tblGrid>
              <a:tr h="434079">
                <a:tc>
                  <a:txBody>
                    <a:bodyPr/>
                    <a:lstStyle/>
                    <a:p>
                      <a:pPr marL="91440">
                        <a:lnSpc>
                          <a:spcPct val="100000"/>
                        </a:lnSpc>
                        <a:spcBef>
                          <a:spcPts val="955"/>
                        </a:spcBef>
                      </a:pPr>
                      <a:r>
                        <a:rPr sz="1200" b="1" i="1" dirty="0">
                          <a:solidFill>
                            <a:srgbClr val="FFFFFF"/>
                          </a:solidFill>
                          <a:latin typeface="Arial"/>
                          <a:cs typeface="Arial"/>
                        </a:rPr>
                        <a:t>Outcome</a:t>
                      </a:r>
                      <a:endParaRPr sz="1200">
                        <a:latin typeface="Arial"/>
                        <a:cs typeface="Arial"/>
                      </a:endParaRPr>
                    </a:p>
                  </a:txBody>
                  <a:tcPr marL="0" marR="0" marT="0" marB="0">
                    <a:solidFill>
                      <a:srgbClr val="546991"/>
                    </a:solidFill>
                  </a:tcPr>
                </a:tc>
                <a:tc gridSpan="3">
                  <a:txBody>
                    <a:bodyPr/>
                    <a:lstStyle/>
                    <a:p>
                      <a:pPr marL="760730">
                        <a:lnSpc>
                          <a:spcPct val="100000"/>
                        </a:lnSpc>
                        <a:spcBef>
                          <a:spcPts val="955"/>
                        </a:spcBef>
                      </a:pPr>
                      <a:r>
                        <a:rPr sz="1200" b="1" i="1" spc="-5" dirty="0">
                          <a:solidFill>
                            <a:srgbClr val="FFFFFF"/>
                          </a:solidFill>
                          <a:latin typeface="Arial"/>
                          <a:cs typeface="Arial"/>
                        </a:rPr>
                        <a:t>Treatment-Participating</a:t>
                      </a:r>
                      <a:endParaRPr sz="1200">
                        <a:latin typeface="Arial"/>
                        <a:cs typeface="Arial"/>
                      </a:endParaRPr>
                    </a:p>
                  </a:txBody>
                  <a:tcPr marL="0" marR="0" marT="0" marB="0">
                    <a:solidFill>
                      <a:srgbClr val="546991"/>
                    </a:solidFill>
                  </a:tcPr>
                </a:tc>
                <a:tc hMerge="1">
                  <a:txBody>
                    <a:bodyPr/>
                    <a:lstStyle/>
                    <a:p>
                      <a:endParaRPr/>
                    </a:p>
                  </a:txBody>
                  <a:tcPr marL="0" marR="0" marT="0" marB="0"/>
                </a:tc>
                <a:tc hMerge="1">
                  <a:txBody>
                    <a:bodyPr/>
                    <a:lstStyle/>
                    <a:p>
                      <a:endParaRPr/>
                    </a:p>
                  </a:txBody>
                  <a:tcPr marL="0" marR="0" marT="0" marB="0"/>
                </a:tc>
                <a:tc>
                  <a:txBody>
                    <a:bodyPr/>
                    <a:lstStyle/>
                    <a:p>
                      <a:endParaRPr sz="1200">
                        <a:latin typeface="Arial"/>
                        <a:cs typeface="Arial"/>
                      </a:endParaRPr>
                    </a:p>
                  </a:txBody>
                  <a:tcPr marL="0" marR="0" marT="0" marB="0">
                    <a:solidFill>
                      <a:srgbClr val="546991"/>
                    </a:solidFill>
                  </a:tcPr>
                </a:tc>
                <a:tc>
                  <a:txBody>
                    <a:bodyPr/>
                    <a:lstStyle/>
                    <a:p>
                      <a:pPr algn="ctr">
                        <a:lnSpc>
                          <a:spcPct val="100000"/>
                        </a:lnSpc>
                        <a:spcBef>
                          <a:spcPts val="955"/>
                        </a:spcBef>
                      </a:pPr>
                      <a:r>
                        <a:rPr sz="1200" b="1" i="1" spc="-5" dirty="0">
                          <a:solidFill>
                            <a:srgbClr val="FFFFFF"/>
                          </a:solidFill>
                          <a:latin typeface="Arial"/>
                          <a:cs typeface="Arial"/>
                        </a:rPr>
                        <a:t>Control</a:t>
                      </a:r>
                      <a:endParaRPr sz="1200">
                        <a:latin typeface="Arial"/>
                        <a:cs typeface="Arial"/>
                      </a:endParaRPr>
                    </a:p>
                  </a:txBody>
                  <a:tcPr marL="0" marR="0" marT="0" marB="0">
                    <a:solidFill>
                      <a:srgbClr val="546991"/>
                    </a:solidFill>
                  </a:tcPr>
                </a:tc>
                <a:tc>
                  <a:txBody>
                    <a:bodyPr/>
                    <a:lstStyle/>
                    <a:p>
                      <a:endParaRPr sz="120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434092">
                <a:tc>
                  <a:txBody>
                    <a:bodyPr/>
                    <a:lstStyle/>
                    <a:p>
                      <a:endParaRPr sz="1200">
                        <a:latin typeface="Arial"/>
                        <a:cs typeface="Arial"/>
                      </a:endParaRPr>
                    </a:p>
                  </a:txBody>
                  <a:tcPr marL="0" marR="0" marT="0" marB="0">
                    <a:lnL w="28575">
                      <a:solidFill>
                        <a:srgbClr val="546991"/>
                      </a:solidFill>
                      <a:prstDash val="solid"/>
                    </a:lnL>
                    <a:solidFill>
                      <a:srgbClr val="F1F1F1"/>
                    </a:solidFill>
                  </a:tcPr>
                </a:tc>
                <a:tc>
                  <a:txBody>
                    <a:bodyPr/>
                    <a:lstStyle/>
                    <a:p>
                      <a:pPr marL="41910" algn="ctr">
                        <a:lnSpc>
                          <a:spcPct val="100000"/>
                        </a:lnSpc>
                        <a:spcBef>
                          <a:spcPts val="955"/>
                        </a:spcBef>
                      </a:pPr>
                      <a:r>
                        <a:rPr sz="1200" b="1" i="1" spc="-5" dirty="0">
                          <a:latin typeface="Arial"/>
                          <a:cs typeface="Arial"/>
                        </a:rPr>
                        <a:t>Pre</a:t>
                      </a:r>
                      <a:endParaRPr sz="1200">
                        <a:latin typeface="Arial"/>
                        <a:cs typeface="Arial"/>
                      </a:endParaRPr>
                    </a:p>
                  </a:txBody>
                  <a:tcPr marL="0" marR="0" marT="0" marB="0">
                    <a:solidFill>
                      <a:srgbClr val="F1F1F1"/>
                    </a:solidFill>
                  </a:tcPr>
                </a:tc>
                <a:tc>
                  <a:txBody>
                    <a:bodyPr/>
                    <a:lstStyle/>
                    <a:p>
                      <a:pPr marR="21590" algn="ctr">
                        <a:lnSpc>
                          <a:spcPct val="100000"/>
                        </a:lnSpc>
                        <a:spcBef>
                          <a:spcPts val="955"/>
                        </a:spcBef>
                      </a:pPr>
                      <a:r>
                        <a:rPr sz="1200" b="1" i="1" dirty="0">
                          <a:latin typeface="Arial"/>
                          <a:cs typeface="Arial"/>
                        </a:rPr>
                        <a:t>Post</a:t>
                      </a:r>
                      <a:endParaRPr sz="1200">
                        <a:latin typeface="Arial"/>
                        <a:cs typeface="Arial"/>
                      </a:endParaRPr>
                    </a:p>
                  </a:txBody>
                  <a:tcPr marL="0" marR="0" marT="0" marB="0">
                    <a:solidFill>
                      <a:srgbClr val="F1F1F1"/>
                    </a:solidFill>
                  </a:tcPr>
                </a:tc>
                <a:tc>
                  <a:txBody>
                    <a:bodyPr/>
                    <a:lstStyle/>
                    <a:p>
                      <a:pPr marR="24765" algn="ctr">
                        <a:lnSpc>
                          <a:spcPct val="100000"/>
                        </a:lnSpc>
                        <a:spcBef>
                          <a:spcPts val="955"/>
                        </a:spcBef>
                      </a:pPr>
                      <a:r>
                        <a:rPr sz="1200" b="1" i="1" spc="-5" dirty="0">
                          <a:latin typeface="Arial"/>
                          <a:cs typeface="Arial"/>
                        </a:rPr>
                        <a:t>Change</a:t>
                      </a:r>
                      <a:endParaRPr sz="1200">
                        <a:latin typeface="Arial"/>
                        <a:cs typeface="Arial"/>
                      </a:endParaRPr>
                    </a:p>
                  </a:txBody>
                  <a:tcPr marL="0" marR="0" marT="0" marB="0">
                    <a:solidFill>
                      <a:srgbClr val="F1F1F1"/>
                    </a:solidFill>
                  </a:tcPr>
                </a:tc>
                <a:tc>
                  <a:txBody>
                    <a:bodyPr/>
                    <a:lstStyle/>
                    <a:p>
                      <a:pPr algn="ctr">
                        <a:lnSpc>
                          <a:spcPct val="100000"/>
                        </a:lnSpc>
                        <a:spcBef>
                          <a:spcPts val="955"/>
                        </a:spcBef>
                      </a:pPr>
                      <a:r>
                        <a:rPr sz="1200" b="1" i="1" spc="-5" dirty="0">
                          <a:latin typeface="Arial"/>
                          <a:cs typeface="Arial"/>
                        </a:rPr>
                        <a:t>Pre</a:t>
                      </a:r>
                      <a:endParaRPr sz="1200">
                        <a:latin typeface="Arial"/>
                        <a:cs typeface="Arial"/>
                      </a:endParaRPr>
                    </a:p>
                  </a:txBody>
                  <a:tcPr marL="0" marR="0" marT="0" marB="0">
                    <a:solidFill>
                      <a:srgbClr val="F1F1F1"/>
                    </a:solidFill>
                  </a:tcPr>
                </a:tc>
                <a:tc>
                  <a:txBody>
                    <a:bodyPr/>
                    <a:lstStyle/>
                    <a:p>
                      <a:pPr marL="635" algn="ctr">
                        <a:lnSpc>
                          <a:spcPct val="100000"/>
                        </a:lnSpc>
                        <a:spcBef>
                          <a:spcPts val="955"/>
                        </a:spcBef>
                      </a:pPr>
                      <a:r>
                        <a:rPr sz="1200" b="1" i="1" dirty="0">
                          <a:latin typeface="Arial"/>
                          <a:cs typeface="Arial"/>
                        </a:rPr>
                        <a:t>Post</a:t>
                      </a:r>
                      <a:endParaRPr sz="1200">
                        <a:latin typeface="Arial"/>
                        <a:cs typeface="Arial"/>
                      </a:endParaRPr>
                    </a:p>
                  </a:txBody>
                  <a:tcPr marL="0" marR="0" marT="0" marB="0">
                    <a:solidFill>
                      <a:srgbClr val="F1F1F1"/>
                    </a:solidFill>
                  </a:tcPr>
                </a:tc>
                <a:tc>
                  <a:txBody>
                    <a:bodyPr/>
                    <a:lstStyle/>
                    <a:p>
                      <a:pPr marL="15875" algn="ctr">
                        <a:lnSpc>
                          <a:spcPct val="100000"/>
                        </a:lnSpc>
                        <a:spcBef>
                          <a:spcPts val="955"/>
                        </a:spcBef>
                      </a:pPr>
                      <a:r>
                        <a:rPr sz="1200" b="1" i="1" spc="-5" dirty="0">
                          <a:latin typeface="Arial"/>
                          <a:cs typeface="Arial"/>
                        </a:rPr>
                        <a:t>Change</a:t>
                      </a:r>
                      <a:endParaRPr sz="1200">
                        <a:latin typeface="Arial"/>
                        <a:cs typeface="Arial"/>
                      </a:endParaRPr>
                    </a:p>
                  </a:txBody>
                  <a:tcPr marL="0" marR="0" marT="0" marB="0">
                    <a:lnR w="28575">
                      <a:solidFill>
                        <a:srgbClr val="546991"/>
                      </a:solidFill>
                      <a:prstDash val="solid"/>
                    </a:lnR>
                    <a:solidFill>
                      <a:srgbClr val="F1F1F1"/>
                    </a:solidFill>
                  </a:tcPr>
                </a:tc>
                <a:extLst>
                  <a:ext uri="{0D108BD9-81ED-4DB2-BD59-A6C34878D82A}">
                    <a16:rowId xmlns:a16="http://schemas.microsoft.com/office/drawing/2014/main" val="10001"/>
                  </a:ext>
                </a:extLst>
              </a:tr>
              <a:tr h="588771">
                <a:tc>
                  <a:txBody>
                    <a:bodyPr/>
                    <a:lstStyle/>
                    <a:p>
                      <a:pPr marL="76835">
                        <a:lnSpc>
                          <a:spcPct val="100000"/>
                        </a:lnSpc>
                        <a:spcBef>
                          <a:spcPts val="845"/>
                        </a:spcBef>
                      </a:pPr>
                      <a:r>
                        <a:rPr sz="1200" dirty="0">
                          <a:latin typeface="Arial"/>
                          <a:cs typeface="Arial"/>
                        </a:rPr>
                        <a:t>Asthma</a:t>
                      </a:r>
                      <a:r>
                        <a:rPr sz="1200" spc="-110" dirty="0">
                          <a:latin typeface="Arial"/>
                          <a:cs typeface="Arial"/>
                        </a:rPr>
                        <a:t> </a:t>
                      </a:r>
                      <a:r>
                        <a:rPr sz="1200" dirty="0">
                          <a:latin typeface="Arial"/>
                          <a:cs typeface="Arial"/>
                        </a:rPr>
                        <a:t>ED</a:t>
                      </a:r>
                      <a:endParaRPr sz="1200">
                        <a:latin typeface="Arial"/>
                        <a:cs typeface="Arial"/>
                      </a:endParaRPr>
                    </a:p>
                    <a:p>
                      <a:pPr marL="76835">
                        <a:lnSpc>
                          <a:spcPct val="100000"/>
                        </a:lnSpc>
                      </a:pPr>
                      <a:r>
                        <a:rPr sz="1200" spc="-10" dirty="0">
                          <a:latin typeface="Arial"/>
                          <a:cs typeface="Arial"/>
                        </a:rPr>
                        <a:t>Visits/Thousand/Year</a:t>
                      </a:r>
                      <a:endParaRPr sz="1200">
                        <a:latin typeface="Arial"/>
                        <a:cs typeface="Arial"/>
                      </a:endParaRPr>
                    </a:p>
                  </a:txBody>
                  <a:tcPr marL="0" marR="0" marT="0" marB="0">
                    <a:lnL w="28575">
                      <a:solidFill>
                        <a:srgbClr val="546991"/>
                      </a:solidFill>
                      <a:prstDash val="solid"/>
                    </a:lnL>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marL="41275" algn="ctr">
                        <a:lnSpc>
                          <a:spcPct val="100000"/>
                        </a:lnSpc>
                        <a:spcBef>
                          <a:spcPts val="5"/>
                        </a:spcBef>
                      </a:pPr>
                      <a:r>
                        <a:rPr sz="1200" spc="-5" dirty="0">
                          <a:latin typeface="Arial"/>
                          <a:cs typeface="Arial"/>
                        </a:rPr>
                        <a:t>108.1</a:t>
                      </a:r>
                      <a:endParaRPr sz="1200">
                        <a:latin typeface="Arial"/>
                        <a:cs typeface="Arial"/>
                      </a:endParaRPr>
                    </a:p>
                  </a:txBody>
                  <a:tcPr marL="0" marR="0" marT="0" marB="0">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marR="21590" algn="ctr">
                        <a:lnSpc>
                          <a:spcPct val="100000"/>
                        </a:lnSpc>
                        <a:spcBef>
                          <a:spcPts val="5"/>
                        </a:spcBef>
                      </a:pPr>
                      <a:r>
                        <a:rPr sz="1200" dirty="0">
                          <a:latin typeface="Arial"/>
                          <a:cs typeface="Arial"/>
                        </a:rPr>
                        <a:t>81.1</a:t>
                      </a:r>
                      <a:endParaRPr sz="1200">
                        <a:latin typeface="Arial"/>
                        <a:cs typeface="Arial"/>
                      </a:endParaRPr>
                    </a:p>
                  </a:txBody>
                  <a:tcPr marL="0" marR="0" marT="0" marB="0">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marR="24130" algn="ctr">
                        <a:lnSpc>
                          <a:spcPct val="100000"/>
                        </a:lnSpc>
                        <a:spcBef>
                          <a:spcPts val="5"/>
                        </a:spcBef>
                      </a:pPr>
                      <a:r>
                        <a:rPr sz="1200" spc="-5" dirty="0">
                          <a:latin typeface="Arial"/>
                          <a:cs typeface="Arial"/>
                        </a:rPr>
                        <a:t>(25%)</a:t>
                      </a:r>
                      <a:endParaRPr sz="1200">
                        <a:latin typeface="Arial"/>
                        <a:cs typeface="Arial"/>
                      </a:endParaRPr>
                    </a:p>
                  </a:txBody>
                  <a:tcPr marL="0" marR="0" marT="0" marB="0">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algn="ctr">
                        <a:lnSpc>
                          <a:spcPct val="100000"/>
                        </a:lnSpc>
                        <a:spcBef>
                          <a:spcPts val="5"/>
                        </a:spcBef>
                      </a:pPr>
                      <a:r>
                        <a:rPr sz="1200" dirty="0">
                          <a:latin typeface="Arial"/>
                          <a:cs typeface="Arial"/>
                        </a:rPr>
                        <a:t>8.6</a:t>
                      </a:r>
                      <a:endParaRPr sz="1200">
                        <a:latin typeface="Arial"/>
                        <a:cs typeface="Arial"/>
                      </a:endParaRPr>
                    </a:p>
                  </a:txBody>
                  <a:tcPr marL="0" marR="0" marT="0" marB="0">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marL="1270" algn="ctr">
                        <a:lnSpc>
                          <a:spcPct val="100000"/>
                        </a:lnSpc>
                        <a:spcBef>
                          <a:spcPts val="5"/>
                        </a:spcBef>
                      </a:pPr>
                      <a:r>
                        <a:rPr sz="1200" dirty="0">
                          <a:latin typeface="Arial"/>
                          <a:cs typeface="Arial"/>
                        </a:rPr>
                        <a:t>14.2</a:t>
                      </a:r>
                      <a:endParaRPr sz="1200">
                        <a:latin typeface="Arial"/>
                        <a:cs typeface="Arial"/>
                      </a:endParaRPr>
                    </a:p>
                  </a:txBody>
                  <a:tcPr marL="0" marR="0" marT="0" marB="0">
                    <a:lnB w="12700">
                      <a:solidFill>
                        <a:srgbClr val="546991"/>
                      </a:solidFill>
                      <a:prstDash val="solid"/>
                    </a:lnB>
                  </a:tcPr>
                </a:tc>
                <a:tc>
                  <a:txBody>
                    <a:bodyPr/>
                    <a:lstStyle/>
                    <a:p>
                      <a:pPr>
                        <a:lnSpc>
                          <a:spcPct val="100000"/>
                        </a:lnSpc>
                        <a:spcBef>
                          <a:spcPts val="10"/>
                        </a:spcBef>
                      </a:pPr>
                      <a:endParaRPr sz="1350">
                        <a:latin typeface="Times New Roman"/>
                        <a:cs typeface="Times New Roman"/>
                      </a:endParaRPr>
                    </a:p>
                    <a:p>
                      <a:pPr marL="15875" algn="ctr">
                        <a:lnSpc>
                          <a:spcPct val="100000"/>
                        </a:lnSpc>
                        <a:spcBef>
                          <a:spcPts val="5"/>
                        </a:spcBef>
                      </a:pPr>
                      <a:r>
                        <a:rPr sz="1200" dirty="0">
                          <a:latin typeface="Arial"/>
                          <a:cs typeface="Arial"/>
                        </a:rPr>
                        <a:t>64.6%</a:t>
                      </a:r>
                      <a:endParaRPr sz="1200">
                        <a:latin typeface="Arial"/>
                        <a:cs typeface="Arial"/>
                      </a:endParaRPr>
                    </a:p>
                  </a:txBody>
                  <a:tcPr marL="0" marR="0" marT="0" marB="0">
                    <a:lnR w="28575">
                      <a:solidFill>
                        <a:srgbClr val="546991"/>
                      </a:solidFill>
                      <a:prstDash val="solid"/>
                    </a:lnR>
                    <a:lnB w="12700">
                      <a:solidFill>
                        <a:srgbClr val="546991"/>
                      </a:solidFill>
                      <a:prstDash val="solid"/>
                    </a:lnB>
                  </a:tcPr>
                </a:tc>
                <a:extLst>
                  <a:ext uri="{0D108BD9-81ED-4DB2-BD59-A6C34878D82A}">
                    <a16:rowId xmlns:a16="http://schemas.microsoft.com/office/drawing/2014/main" val="10002"/>
                  </a:ext>
                </a:extLst>
              </a:tr>
              <a:tr h="588645">
                <a:tc>
                  <a:txBody>
                    <a:bodyPr/>
                    <a:lstStyle/>
                    <a:p>
                      <a:pPr marL="76835" marR="256540">
                        <a:lnSpc>
                          <a:spcPct val="100000"/>
                        </a:lnSpc>
                        <a:spcBef>
                          <a:spcPts val="795"/>
                        </a:spcBef>
                      </a:pPr>
                      <a:r>
                        <a:rPr sz="1200" dirty="0">
                          <a:latin typeface="Arial"/>
                          <a:cs typeface="Arial"/>
                        </a:rPr>
                        <a:t>Asthma </a:t>
                      </a:r>
                      <a:r>
                        <a:rPr sz="1200" spc="-5" dirty="0">
                          <a:latin typeface="Arial"/>
                          <a:cs typeface="Arial"/>
                        </a:rPr>
                        <a:t>Inpatient  </a:t>
                      </a:r>
                      <a:r>
                        <a:rPr sz="1200" dirty="0">
                          <a:latin typeface="Arial"/>
                          <a:cs typeface="Arial"/>
                        </a:rPr>
                        <a:t>Ad</a:t>
                      </a:r>
                      <a:r>
                        <a:rPr sz="1200" spc="5" dirty="0">
                          <a:latin typeface="Arial"/>
                          <a:cs typeface="Arial"/>
                        </a:rPr>
                        <a:t>m</a:t>
                      </a:r>
                      <a:r>
                        <a:rPr sz="1200" dirty="0">
                          <a:latin typeface="Arial"/>
                          <a:cs typeface="Arial"/>
                        </a:rPr>
                        <a:t>its/</a:t>
                      </a:r>
                      <a:r>
                        <a:rPr sz="1200" spc="10" dirty="0">
                          <a:latin typeface="Arial"/>
                          <a:cs typeface="Arial"/>
                        </a:rPr>
                        <a:t>T</a:t>
                      </a:r>
                      <a:r>
                        <a:rPr sz="1200" dirty="0">
                          <a:latin typeface="Arial"/>
                          <a:cs typeface="Arial"/>
                        </a:rPr>
                        <a:t>h</a:t>
                      </a:r>
                      <a:r>
                        <a:rPr sz="1200" spc="-10" dirty="0">
                          <a:latin typeface="Arial"/>
                          <a:cs typeface="Arial"/>
                        </a:rPr>
                        <a:t>ou</a:t>
                      </a:r>
                      <a:r>
                        <a:rPr sz="1200" dirty="0">
                          <a:latin typeface="Arial"/>
                          <a:cs typeface="Arial"/>
                        </a:rPr>
                        <a:t>sa</a:t>
                      </a:r>
                      <a:r>
                        <a:rPr sz="1200" spc="-10" dirty="0">
                          <a:latin typeface="Arial"/>
                          <a:cs typeface="Arial"/>
                        </a:rPr>
                        <a:t>nd</a:t>
                      </a:r>
                      <a:r>
                        <a:rPr sz="1200" dirty="0">
                          <a:latin typeface="Arial"/>
                          <a:cs typeface="Arial"/>
                        </a:rPr>
                        <a:t>/</a:t>
                      </a:r>
                      <a:r>
                        <a:rPr sz="1200" spc="-114" dirty="0">
                          <a:latin typeface="Arial"/>
                          <a:cs typeface="Arial"/>
                        </a:rPr>
                        <a:t>Y</a:t>
                      </a:r>
                      <a:r>
                        <a:rPr sz="1200" dirty="0">
                          <a:latin typeface="Arial"/>
                          <a:cs typeface="Arial"/>
                        </a:rPr>
                        <a:t>e</a:t>
                      </a:r>
                      <a:r>
                        <a:rPr sz="1200" spc="-10" dirty="0">
                          <a:latin typeface="Arial"/>
                          <a:cs typeface="Arial"/>
                        </a:rPr>
                        <a:t>a</a:t>
                      </a:r>
                      <a:r>
                        <a:rPr sz="1200" dirty="0">
                          <a:latin typeface="Arial"/>
                          <a:cs typeface="Arial"/>
                        </a:rPr>
                        <a:t>r</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41910" algn="ctr">
                        <a:lnSpc>
                          <a:spcPct val="100000"/>
                        </a:lnSpc>
                      </a:pPr>
                      <a:r>
                        <a:rPr sz="1200" dirty="0">
                          <a:latin typeface="Arial"/>
                          <a:cs typeface="Arial"/>
                        </a:rPr>
                        <a:t>204.8</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0955" algn="ctr">
                        <a:lnSpc>
                          <a:spcPct val="100000"/>
                        </a:lnSpc>
                      </a:pPr>
                      <a:r>
                        <a:rPr sz="1200" dirty="0">
                          <a:latin typeface="Arial"/>
                          <a:cs typeface="Arial"/>
                        </a:rPr>
                        <a:t>221.9</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3495" algn="ctr">
                        <a:lnSpc>
                          <a:spcPct val="100000"/>
                        </a:lnSpc>
                      </a:pPr>
                      <a:r>
                        <a:rPr sz="1200" dirty="0">
                          <a:latin typeface="Arial"/>
                          <a:cs typeface="Arial"/>
                        </a:rPr>
                        <a:t>8%</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algn="ctr">
                        <a:lnSpc>
                          <a:spcPct val="100000"/>
                        </a:lnSpc>
                      </a:pPr>
                      <a:r>
                        <a:rPr sz="1200" spc="-15" dirty="0">
                          <a:latin typeface="Arial"/>
                          <a:cs typeface="Arial"/>
                        </a:rPr>
                        <a:t>116.2</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1270" algn="ctr">
                        <a:lnSpc>
                          <a:spcPct val="100000"/>
                        </a:lnSpc>
                      </a:pPr>
                      <a:r>
                        <a:rPr sz="1200" dirty="0">
                          <a:latin typeface="Arial"/>
                          <a:cs typeface="Arial"/>
                        </a:rPr>
                        <a:t>87.1</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16510" algn="ctr">
                        <a:lnSpc>
                          <a:spcPct val="100000"/>
                        </a:lnSpc>
                      </a:pPr>
                      <a:r>
                        <a:rPr sz="1200" dirty="0">
                          <a:latin typeface="Arial"/>
                          <a:cs typeface="Arial"/>
                        </a:rPr>
                        <a:t>(25%)</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3"/>
                  </a:ext>
                </a:extLst>
              </a:tr>
              <a:tr h="588771">
                <a:tc>
                  <a:txBody>
                    <a:bodyPr/>
                    <a:lstStyle/>
                    <a:p>
                      <a:pPr marL="76835" marR="218440">
                        <a:lnSpc>
                          <a:spcPct val="100000"/>
                        </a:lnSpc>
                        <a:spcBef>
                          <a:spcPts val="795"/>
                        </a:spcBef>
                      </a:pPr>
                      <a:r>
                        <a:rPr sz="1200" dirty="0">
                          <a:latin typeface="Arial"/>
                          <a:cs typeface="Arial"/>
                        </a:rPr>
                        <a:t>Asthma </a:t>
                      </a:r>
                      <a:r>
                        <a:rPr sz="1200" spc="-5" dirty="0">
                          <a:latin typeface="Arial"/>
                          <a:cs typeface="Arial"/>
                        </a:rPr>
                        <a:t>Inpatient</a:t>
                      </a:r>
                      <a:r>
                        <a:rPr sz="1200" spc="-100" dirty="0">
                          <a:latin typeface="Arial"/>
                          <a:cs typeface="Arial"/>
                        </a:rPr>
                        <a:t> </a:t>
                      </a:r>
                      <a:r>
                        <a:rPr sz="1200" dirty="0">
                          <a:latin typeface="Arial"/>
                          <a:cs typeface="Arial"/>
                        </a:rPr>
                        <a:t>Costs  </a:t>
                      </a:r>
                      <a:r>
                        <a:rPr sz="1200" spc="-5" dirty="0">
                          <a:latin typeface="Arial"/>
                          <a:cs typeface="Arial"/>
                        </a:rPr>
                        <a:t>PMPM</a:t>
                      </a:r>
                      <a:endParaRPr sz="12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40640" algn="ctr">
                        <a:lnSpc>
                          <a:spcPct val="100000"/>
                        </a:lnSpc>
                      </a:pPr>
                      <a:r>
                        <a:rPr sz="1200" spc="-5" dirty="0">
                          <a:latin typeface="Arial"/>
                          <a:cs typeface="Arial"/>
                        </a:rPr>
                        <a:t>$2,771.74</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1590" algn="ctr">
                        <a:lnSpc>
                          <a:spcPct val="100000"/>
                        </a:lnSpc>
                      </a:pPr>
                      <a:r>
                        <a:rPr sz="1200" spc="-5" dirty="0">
                          <a:latin typeface="Arial"/>
                          <a:cs typeface="Arial"/>
                        </a:rPr>
                        <a:t>$1,081.05</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4130" algn="ctr">
                        <a:lnSpc>
                          <a:spcPct val="100000"/>
                        </a:lnSpc>
                      </a:pPr>
                      <a:r>
                        <a:rPr sz="1200" spc="-5" dirty="0">
                          <a:latin typeface="Arial"/>
                          <a:cs typeface="Arial"/>
                        </a:rPr>
                        <a:t>(61%)</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algn="ctr">
                        <a:lnSpc>
                          <a:spcPct val="100000"/>
                        </a:lnSpc>
                      </a:pPr>
                      <a:r>
                        <a:rPr sz="1200" spc="-5" dirty="0">
                          <a:latin typeface="Arial"/>
                          <a:cs typeface="Arial"/>
                        </a:rPr>
                        <a:t>$456.13</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1905" algn="ctr">
                        <a:lnSpc>
                          <a:spcPct val="100000"/>
                        </a:lnSpc>
                      </a:pPr>
                      <a:r>
                        <a:rPr sz="1200" spc="-5" dirty="0">
                          <a:latin typeface="Arial"/>
                          <a:cs typeface="Arial"/>
                        </a:rPr>
                        <a:t>$192.44</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16510" algn="ctr">
                        <a:lnSpc>
                          <a:spcPct val="100000"/>
                        </a:lnSpc>
                      </a:pPr>
                      <a:r>
                        <a:rPr sz="1200" spc="-5" dirty="0">
                          <a:latin typeface="Arial"/>
                          <a:cs typeface="Arial"/>
                        </a:rPr>
                        <a:t>(58%)</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4"/>
                  </a:ext>
                </a:extLst>
              </a:tr>
              <a:tr h="588644">
                <a:tc>
                  <a:txBody>
                    <a:bodyPr/>
                    <a:lstStyle/>
                    <a:p>
                      <a:pPr marL="76835">
                        <a:lnSpc>
                          <a:spcPct val="100000"/>
                        </a:lnSpc>
                        <a:spcBef>
                          <a:spcPts val="795"/>
                        </a:spcBef>
                      </a:pPr>
                      <a:r>
                        <a:rPr sz="1200" spc="-5" dirty="0">
                          <a:latin typeface="Arial"/>
                          <a:cs typeface="Arial"/>
                        </a:rPr>
                        <a:t>Drug </a:t>
                      </a:r>
                      <a:r>
                        <a:rPr sz="1200" dirty="0">
                          <a:latin typeface="Arial"/>
                          <a:cs typeface="Arial"/>
                        </a:rPr>
                        <a:t>Costs</a:t>
                      </a:r>
                      <a:r>
                        <a:rPr sz="1200" spc="-85" dirty="0">
                          <a:latin typeface="Arial"/>
                          <a:cs typeface="Arial"/>
                        </a:rPr>
                        <a:t> </a:t>
                      </a:r>
                      <a:r>
                        <a:rPr sz="1200" spc="-5" dirty="0">
                          <a:latin typeface="Arial"/>
                          <a:cs typeface="Arial"/>
                        </a:rPr>
                        <a:t>PMPM—</a:t>
                      </a:r>
                      <a:endParaRPr sz="1200">
                        <a:latin typeface="Arial"/>
                        <a:cs typeface="Arial"/>
                      </a:endParaRPr>
                    </a:p>
                    <a:p>
                      <a:pPr marL="76835">
                        <a:lnSpc>
                          <a:spcPct val="100000"/>
                        </a:lnSpc>
                      </a:pPr>
                      <a:r>
                        <a:rPr sz="1200" i="1" spc="-5" dirty="0">
                          <a:latin typeface="Arial"/>
                          <a:cs typeface="Arial"/>
                        </a:rPr>
                        <a:t>all</a:t>
                      </a:r>
                      <a:r>
                        <a:rPr sz="1200" i="1" spc="-60" dirty="0">
                          <a:latin typeface="Arial"/>
                          <a:cs typeface="Arial"/>
                        </a:rPr>
                        <a:t> </a:t>
                      </a:r>
                      <a:r>
                        <a:rPr sz="1200" i="1" spc="-5" dirty="0">
                          <a:latin typeface="Arial"/>
                          <a:cs typeface="Arial"/>
                        </a:rPr>
                        <a:t>conditions</a:t>
                      </a:r>
                      <a:endParaRPr sz="1200">
                        <a:latin typeface="Arial"/>
                        <a:cs typeface="Arial"/>
                      </a:endParaRPr>
                    </a:p>
                  </a:txBody>
                  <a:tcPr marL="0" marR="0" marT="0" marB="0">
                    <a:lnL w="28575">
                      <a:solidFill>
                        <a:srgbClr val="546991"/>
                      </a:solidFill>
                      <a:prstDash val="solid"/>
                    </a:lnL>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41275" algn="ctr">
                        <a:lnSpc>
                          <a:spcPct val="100000"/>
                        </a:lnSpc>
                      </a:pPr>
                      <a:r>
                        <a:rPr sz="1200" dirty="0">
                          <a:latin typeface="Arial"/>
                          <a:cs typeface="Arial"/>
                        </a:rPr>
                        <a:t>$62.22</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0320" algn="ctr">
                        <a:lnSpc>
                          <a:spcPct val="100000"/>
                        </a:lnSpc>
                      </a:pPr>
                      <a:r>
                        <a:rPr sz="1200" spc="-5" dirty="0">
                          <a:latin typeface="Arial"/>
                          <a:cs typeface="Arial"/>
                        </a:rPr>
                        <a:t>$124.98</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R="23495" algn="ctr">
                        <a:lnSpc>
                          <a:spcPct val="100000"/>
                        </a:lnSpc>
                      </a:pPr>
                      <a:r>
                        <a:rPr sz="1200" spc="-5" dirty="0">
                          <a:latin typeface="Arial"/>
                          <a:cs typeface="Arial"/>
                        </a:rPr>
                        <a:t>101%</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algn="ctr">
                        <a:lnSpc>
                          <a:spcPct val="100000"/>
                        </a:lnSpc>
                      </a:pPr>
                      <a:r>
                        <a:rPr sz="1200" dirty="0">
                          <a:latin typeface="Arial"/>
                          <a:cs typeface="Arial"/>
                        </a:rPr>
                        <a:t>$7.26</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algn="ctr">
                        <a:lnSpc>
                          <a:spcPct val="100000"/>
                        </a:lnSpc>
                      </a:pPr>
                      <a:r>
                        <a:rPr sz="1200" spc="-5" dirty="0">
                          <a:latin typeface="Arial"/>
                          <a:cs typeface="Arial"/>
                        </a:rPr>
                        <a:t>$30.5</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a:lnSpc>
                          <a:spcPct val="100000"/>
                        </a:lnSpc>
                        <a:spcBef>
                          <a:spcPts val="20"/>
                        </a:spcBef>
                      </a:pPr>
                      <a:endParaRPr sz="1300">
                        <a:latin typeface="Times New Roman"/>
                        <a:cs typeface="Times New Roman"/>
                      </a:endParaRPr>
                    </a:p>
                    <a:p>
                      <a:pPr marL="16510" algn="ctr">
                        <a:lnSpc>
                          <a:spcPct val="100000"/>
                        </a:lnSpc>
                      </a:pPr>
                      <a:r>
                        <a:rPr sz="1200" spc="-5" dirty="0">
                          <a:latin typeface="Arial"/>
                          <a:cs typeface="Arial"/>
                        </a:rPr>
                        <a:t>314%</a:t>
                      </a:r>
                      <a:endParaRPr sz="1200">
                        <a:latin typeface="Arial"/>
                        <a:cs typeface="Arial"/>
                      </a:endParaRPr>
                    </a:p>
                  </a:txBody>
                  <a:tcPr marL="0" marR="0" marT="0" marB="0">
                    <a:lnR w="28575">
                      <a:solidFill>
                        <a:srgbClr val="546991"/>
                      </a:solidFill>
                      <a:prstDash val="solid"/>
                    </a:lnR>
                    <a:lnT w="12700">
                      <a:solidFill>
                        <a:srgbClr val="546991"/>
                      </a:solidFill>
                      <a:prstDash val="solid"/>
                    </a:lnT>
                    <a:lnB w="28575">
                      <a:solidFill>
                        <a:srgbClr val="546991"/>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415848" y="4786376"/>
            <a:ext cx="8568055" cy="1703070"/>
          </a:xfrm>
          <a:prstGeom prst="rect">
            <a:avLst/>
          </a:prstGeom>
        </p:spPr>
        <p:txBody>
          <a:bodyPr vert="horz" wrap="square" lIns="0" tIns="0" rIns="0" bIns="0" rtlCol="0">
            <a:spAutoFit/>
          </a:bodyPr>
          <a:lstStyle/>
          <a:p>
            <a:pPr marL="195580" marR="0" lvl="0" indent="-182880" defTabSz="914400" eaLnBrk="1" fontAlgn="auto" latinLnBrk="0" hangingPunct="1">
              <a:lnSpc>
                <a:spcPct val="100000"/>
              </a:lnSpc>
              <a:spcBef>
                <a:spcPts val="0"/>
              </a:spcBef>
              <a:spcAft>
                <a:spcPts val="0"/>
              </a:spcAft>
              <a:buClr>
                <a:srgbClr val="EF7E12"/>
              </a:buClr>
              <a:buSzPct val="119230"/>
              <a:buFontTx/>
              <a:buChar char="•"/>
              <a:tabLst>
                <a:tab pos="19558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Treatment-participating had 25% reduction in asthma ED visits </a:t>
            </a:r>
            <a:r>
              <a:rPr kumimoji="0" sz="1300" b="0" i="0" u="none" strike="noStrike" kern="0" cap="none" spc="-10" normalizeH="0" baseline="0" noProof="0" dirty="0">
                <a:ln>
                  <a:noFill/>
                </a:ln>
                <a:solidFill>
                  <a:sysClr val="windowText" lastClr="000000"/>
                </a:solidFill>
                <a:effectLst/>
                <a:uLnTx/>
                <a:uFillTx/>
                <a:latin typeface="Arial"/>
                <a:cs typeface="Arial"/>
              </a:rPr>
              <a:t>vs. </a:t>
            </a:r>
            <a:r>
              <a:rPr kumimoji="0" sz="1300" b="0" i="0" u="none" strike="noStrike" kern="0" cap="none" spc="-5" normalizeH="0" baseline="0" noProof="0" dirty="0">
                <a:ln>
                  <a:noFill/>
                </a:ln>
                <a:solidFill>
                  <a:sysClr val="windowText" lastClr="000000"/>
                </a:solidFill>
                <a:effectLst/>
                <a:uLnTx/>
                <a:uFillTx/>
                <a:latin typeface="Arial"/>
                <a:cs typeface="Arial"/>
              </a:rPr>
              <a:t>64.6% increase in Control </a:t>
            </a:r>
            <a:r>
              <a:rPr kumimoji="0" sz="1300" b="0" i="0" u="none" strike="noStrike" kern="0" cap="none" spc="10"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group.</a:t>
            </a:r>
            <a:endParaRPr kumimoji="0" sz="13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600"/>
              </a:spcBef>
              <a:spcAft>
                <a:spcPts val="0"/>
              </a:spcAft>
              <a:buClr>
                <a:srgbClr val="EF7E12"/>
              </a:buClr>
              <a:buSzPct val="119230"/>
              <a:buFontTx/>
              <a:buChar char="•"/>
              <a:tabLst>
                <a:tab pos="19558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Treatment-participating had 8% increase in number of asthma inpatient admits </a:t>
            </a:r>
            <a:r>
              <a:rPr kumimoji="0" sz="1300" b="0" i="0" u="none" strike="noStrike" kern="0" cap="none" spc="-10" normalizeH="0" baseline="0" noProof="0" dirty="0">
                <a:ln>
                  <a:noFill/>
                </a:ln>
                <a:solidFill>
                  <a:sysClr val="windowText" lastClr="000000"/>
                </a:solidFill>
                <a:effectLst/>
                <a:uLnTx/>
                <a:uFillTx/>
                <a:latin typeface="Arial"/>
                <a:cs typeface="Arial"/>
              </a:rPr>
              <a:t>vs. </a:t>
            </a:r>
            <a:r>
              <a:rPr kumimoji="0" sz="1300" b="0" i="0" u="none" strike="noStrike" kern="0" cap="none" spc="-5" normalizeH="0" baseline="0" noProof="0" dirty="0">
                <a:ln>
                  <a:noFill/>
                </a:ln>
                <a:solidFill>
                  <a:sysClr val="windowText" lastClr="000000"/>
                </a:solidFill>
                <a:effectLst/>
                <a:uLnTx/>
                <a:uFillTx/>
                <a:latin typeface="Arial"/>
                <a:cs typeface="Arial"/>
              </a:rPr>
              <a:t>25% decrease in Control </a:t>
            </a:r>
            <a:r>
              <a:rPr kumimoji="0" sz="1300" b="0" i="0" u="none" strike="noStrike" kern="0" cap="none" spc="114"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group.</a:t>
            </a:r>
            <a:endParaRPr kumimoji="0" sz="13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600"/>
              </a:spcBef>
              <a:spcAft>
                <a:spcPts val="0"/>
              </a:spcAft>
              <a:buClr>
                <a:srgbClr val="EF7E12"/>
              </a:buClr>
              <a:buSzPct val="119230"/>
              <a:buFontTx/>
              <a:buChar char="•"/>
              <a:tabLst>
                <a:tab pos="195580" algn="l"/>
              </a:tabLst>
              <a:defRPr/>
            </a:pPr>
            <a:r>
              <a:rPr kumimoji="0" sz="1300" b="0" i="0" u="none" strike="noStrike" kern="0" cap="none" spc="-20" normalizeH="0" baseline="0" noProof="0" dirty="0">
                <a:ln>
                  <a:noFill/>
                </a:ln>
                <a:solidFill>
                  <a:sysClr val="windowText" lastClr="000000"/>
                </a:solidFill>
                <a:effectLst/>
                <a:uLnTx/>
                <a:uFillTx/>
                <a:latin typeface="Arial"/>
                <a:cs typeface="Arial"/>
              </a:rPr>
              <a:t>However, </a:t>
            </a:r>
            <a:r>
              <a:rPr kumimoji="0" sz="1300" b="0" i="0" u="none" strike="noStrike" kern="0" cap="none" spc="-5" normalizeH="0" baseline="0" noProof="0" dirty="0">
                <a:ln>
                  <a:noFill/>
                </a:ln>
                <a:solidFill>
                  <a:sysClr val="windowText" lastClr="000000"/>
                </a:solidFill>
                <a:effectLst/>
                <a:uLnTx/>
                <a:uFillTx/>
                <a:latin typeface="Arial"/>
                <a:cs typeface="Arial"/>
              </a:rPr>
              <a:t>asthma inpatient costs </a:t>
            </a:r>
            <a:r>
              <a:rPr kumimoji="0" sz="1300" b="0" i="0" u="none" strike="noStrike" kern="0" cap="none" spc="-10" normalizeH="0" baseline="0" noProof="0" dirty="0">
                <a:ln>
                  <a:noFill/>
                </a:ln>
                <a:solidFill>
                  <a:sysClr val="windowText" lastClr="000000"/>
                </a:solidFill>
                <a:effectLst/>
                <a:uLnTx/>
                <a:uFillTx/>
                <a:latin typeface="Arial"/>
                <a:cs typeface="Arial"/>
              </a:rPr>
              <a:t>PMPM </a:t>
            </a:r>
            <a:r>
              <a:rPr kumimoji="0" sz="1300" b="0" i="0" u="none" strike="noStrike" kern="0" cap="none" spc="-5" normalizeH="0" baseline="0" noProof="0" dirty="0">
                <a:ln>
                  <a:noFill/>
                </a:ln>
                <a:solidFill>
                  <a:sysClr val="windowText" lastClr="000000"/>
                </a:solidFill>
                <a:effectLst/>
                <a:uLnTx/>
                <a:uFillTx/>
                <a:latin typeface="Arial"/>
                <a:cs typeface="Arial"/>
              </a:rPr>
              <a:t>declined 61% in the Treatment-participating group, </a:t>
            </a:r>
            <a:r>
              <a:rPr kumimoji="0" sz="1300" b="0" i="0" u="none" strike="noStrike" kern="0" cap="none" spc="-10" normalizeH="0" baseline="0" noProof="0" dirty="0">
                <a:ln>
                  <a:noFill/>
                </a:ln>
                <a:solidFill>
                  <a:sysClr val="windowText" lastClr="000000"/>
                </a:solidFill>
                <a:effectLst/>
                <a:uLnTx/>
                <a:uFillTx/>
                <a:latin typeface="Arial"/>
                <a:cs typeface="Arial"/>
              </a:rPr>
              <a:t>which was </a:t>
            </a:r>
            <a:r>
              <a:rPr kumimoji="0" sz="1300" b="0" i="0" u="none" strike="noStrike" kern="0" cap="none" spc="190"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slightly</a:t>
            </a:r>
            <a:endParaRPr kumimoji="0" sz="1300" b="0" i="0" u="none" strike="noStrike" kern="0" cap="none" spc="0" normalizeH="0" baseline="0" noProof="0">
              <a:ln>
                <a:noFill/>
              </a:ln>
              <a:solidFill>
                <a:sysClr val="windowText" lastClr="000000"/>
              </a:solidFill>
              <a:effectLst/>
              <a:uLnTx/>
              <a:uFillTx/>
              <a:latin typeface="Arial"/>
              <a:cs typeface="Arial"/>
            </a:endParaRPr>
          </a:p>
          <a:p>
            <a:pPr marL="194945"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5" normalizeH="0" baseline="0" noProof="0" dirty="0">
                <a:ln>
                  <a:noFill/>
                </a:ln>
                <a:solidFill>
                  <a:sysClr val="windowText" lastClr="000000"/>
                </a:solidFill>
                <a:effectLst/>
                <a:uLnTx/>
                <a:uFillTx/>
                <a:latin typeface="Arial"/>
                <a:cs typeface="Arial"/>
              </a:rPr>
              <a:t>better than in the Control</a:t>
            </a:r>
            <a:r>
              <a:rPr kumimoji="0" sz="1300" b="0" i="0" u="none" strike="noStrike" kern="0" cap="none" spc="55"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group.</a:t>
            </a:r>
            <a:endParaRPr kumimoji="0" sz="13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600"/>
              </a:spcBef>
              <a:spcAft>
                <a:spcPts val="0"/>
              </a:spcAft>
              <a:buClr>
                <a:srgbClr val="EF7E12"/>
              </a:buClr>
              <a:buSzPct val="119230"/>
              <a:buFontTx/>
              <a:buChar char="•"/>
              <a:tabLst>
                <a:tab pos="195580" algn="l"/>
              </a:tabLst>
              <a:defRPr/>
            </a:pPr>
            <a:r>
              <a:rPr kumimoji="0" sz="1300" b="0" i="0" u="none" strike="noStrike" kern="0" cap="none" spc="-10" normalizeH="0" baseline="0" noProof="0" dirty="0">
                <a:ln>
                  <a:noFill/>
                </a:ln>
                <a:solidFill>
                  <a:sysClr val="windowText" lastClr="000000"/>
                </a:solidFill>
                <a:effectLst/>
                <a:uLnTx/>
                <a:uFillTx/>
                <a:latin typeface="Arial"/>
                <a:cs typeface="Arial"/>
              </a:rPr>
              <a:t>Increased total drug costs may indicate greater</a:t>
            </a:r>
            <a:r>
              <a:rPr kumimoji="0" sz="1300" b="0" i="0" u="none" strike="noStrike" kern="0" cap="none" spc="300" normalizeH="0" baseline="0" noProof="0" dirty="0">
                <a:ln>
                  <a:noFill/>
                </a:ln>
                <a:solidFill>
                  <a:sysClr val="windowText" lastClr="000000"/>
                </a:solidFill>
                <a:effectLst/>
                <a:uLnTx/>
                <a:uFillTx/>
                <a:latin typeface="Arial"/>
                <a:cs typeface="Arial"/>
              </a:rPr>
              <a:t> </a:t>
            </a:r>
            <a:r>
              <a:rPr kumimoji="0" sz="1300" b="0" i="0" u="none" strike="noStrike" kern="0" cap="none" spc="-10" normalizeH="0" baseline="0" noProof="0" dirty="0">
                <a:ln>
                  <a:noFill/>
                </a:ln>
                <a:solidFill>
                  <a:sysClr val="windowText" lastClr="000000"/>
                </a:solidFill>
                <a:effectLst/>
                <a:uLnTx/>
                <a:uFillTx/>
                <a:latin typeface="Arial"/>
                <a:cs typeface="Arial"/>
              </a:rPr>
              <a:t>compliance.</a:t>
            </a:r>
            <a:endParaRPr kumimoji="0" sz="1300" b="0" i="0" u="none" strike="noStrike" kern="0" cap="none" spc="0" normalizeH="0" baseline="0" noProof="0">
              <a:ln>
                <a:noFill/>
              </a:ln>
              <a:solidFill>
                <a:sysClr val="windowText" lastClr="000000"/>
              </a:solidFill>
              <a:effectLst/>
              <a:uLnTx/>
              <a:uFillTx/>
              <a:latin typeface="Arial"/>
              <a:cs typeface="Arial"/>
            </a:endParaRPr>
          </a:p>
          <a:p>
            <a:pPr marL="195580" marR="229870" lvl="0" indent="-182880" defTabSz="914400" eaLnBrk="1" fontAlgn="auto" latinLnBrk="0" hangingPunct="1">
              <a:lnSpc>
                <a:spcPct val="100000"/>
              </a:lnSpc>
              <a:spcBef>
                <a:spcPts val="600"/>
              </a:spcBef>
              <a:spcAft>
                <a:spcPts val="0"/>
              </a:spcAft>
              <a:buClr>
                <a:srgbClr val="EF7E12"/>
              </a:buClr>
              <a:buSzPct val="119230"/>
              <a:buFontTx/>
              <a:buChar char="•"/>
              <a:tabLst>
                <a:tab pos="19558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As </a:t>
            </a:r>
            <a:r>
              <a:rPr kumimoji="0" sz="1300" b="0" i="0" u="none" strike="noStrike" kern="0" cap="none" spc="-10" normalizeH="0" baseline="0" noProof="0" dirty="0">
                <a:ln>
                  <a:noFill/>
                </a:ln>
                <a:solidFill>
                  <a:sysClr val="windowText" lastClr="000000"/>
                </a:solidFill>
                <a:effectLst/>
                <a:uLnTx/>
                <a:uFillTx/>
                <a:latin typeface="Arial"/>
                <a:cs typeface="Arial"/>
              </a:rPr>
              <a:t>noted, </a:t>
            </a:r>
            <a:r>
              <a:rPr kumimoji="0" sz="1300" b="0" i="0" u="none" strike="noStrike" kern="0" cap="none" spc="-5" normalizeH="0" baseline="0" noProof="0" dirty="0">
                <a:ln>
                  <a:noFill/>
                </a:ln>
                <a:solidFill>
                  <a:sysClr val="windowText" lastClr="000000"/>
                </a:solidFill>
                <a:effectLst/>
                <a:uLnTx/>
                <a:uFillTx/>
                <a:latin typeface="Arial"/>
                <a:cs typeface="Arial"/>
              </a:rPr>
              <a:t>results impacted by the small sample size of program participants and the volatility of these utilization  areas.</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2382773" y="1360169"/>
            <a:ext cx="3374390" cy="3333115"/>
          </a:xfrm>
          <a:custGeom>
            <a:avLst/>
            <a:gdLst/>
            <a:ahLst/>
            <a:cxnLst/>
            <a:rect l="l" t="t" r="r" b="b"/>
            <a:pathLst>
              <a:path w="3374390" h="3333115">
                <a:moveTo>
                  <a:pt x="0" y="555497"/>
                </a:moveTo>
                <a:lnTo>
                  <a:pt x="2038" y="507561"/>
                </a:lnTo>
                <a:lnTo>
                  <a:pt x="8043" y="460759"/>
                </a:lnTo>
                <a:lnTo>
                  <a:pt x="17848" y="415256"/>
                </a:lnTo>
                <a:lnTo>
                  <a:pt x="31286" y="371220"/>
                </a:lnTo>
                <a:lnTo>
                  <a:pt x="48190" y="328818"/>
                </a:lnTo>
                <a:lnTo>
                  <a:pt x="68394" y="288215"/>
                </a:lnTo>
                <a:lnTo>
                  <a:pt x="91730" y="249579"/>
                </a:lnTo>
                <a:lnTo>
                  <a:pt x="118034" y="213076"/>
                </a:lnTo>
                <a:lnTo>
                  <a:pt x="147137" y="178873"/>
                </a:lnTo>
                <a:lnTo>
                  <a:pt x="178873" y="147137"/>
                </a:lnTo>
                <a:lnTo>
                  <a:pt x="213076" y="118034"/>
                </a:lnTo>
                <a:lnTo>
                  <a:pt x="249579" y="91730"/>
                </a:lnTo>
                <a:lnTo>
                  <a:pt x="288215" y="68394"/>
                </a:lnTo>
                <a:lnTo>
                  <a:pt x="328818" y="48190"/>
                </a:lnTo>
                <a:lnTo>
                  <a:pt x="371220" y="31286"/>
                </a:lnTo>
                <a:lnTo>
                  <a:pt x="415256" y="17848"/>
                </a:lnTo>
                <a:lnTo>
                  <a:pt x="460759" y="8043"/>
                </a:lnTo>
                <a:lnTo>
                  <a:pt x="507561" y="2038"/>
                </a:lnTo>
                <a:lnTo>
                  <a:pt x="555498" y="0"/>
                </a:lnTo>
                <a:lnTo>
                  <a:pt x="2818638" y="0"/>
                </a:lnTo>
                <a:lnTo>
                  <a:pt x="2866574" y="2038"/>
                </a:lnTo>
                <a:lnTo>
                  <a:pt x="2913376" y="8043"/>
                </a:lnTo>
                <a:lnTo>
                  <a:pt x="2958879" y="17848"/>
                </a:lnTo>
                <a:lnTo>
                  <a:pt x="3002915" y="31286"/>
                </a:lnTo>
                <a:lnTo>
                  <a:pt x="3045317" y="48190"/>
                </a:lnTo>
                <a:lnTo>
                  <a:pt x="3085920" y="68394"/>
                </a:lnTo>
                <a:lnTo>
                  <a:pt x="3124556" y="91730"/>
                </a:lnTo>
                <a:lnTo>
                  <a:pt x="3161059" y="118034"/>
                </a:lnTo>
                <a:lnTo>
                  <a:pt x="3195262" y="147137"/>
                </a:lnTo>
                <a:lnTo>
                  <a:pt x="3226998" y="178873"/>
                </a:lnTo>
                <a:lnTo>
                  <a:pt x="3256101" y="213076"/>
                </a:lnTo>
                <a:lnTo>
                  <a:pt x="3282405" y="249579"/>
                </a:lnTo>
                <a:lnTo>
                  <a:pt x="3305741" y="288215"/>
                </a:lnTo>
                <a:lnTo>
                  <a:pt x="3325945" y="328818"/>
                </a:lnTo>
                <a:lnTo>
                  <a:pt x="3342849" y="371220"/>
                </a:lnTo>
                <a:lnTo>
                  <a:pt x="3356287" y="415256"/>
                </a:lnTo>
                <a:lnTo>
                  <a:pt x="3366092" y="460759"/>
                </a:lnTo>
                <a:lnTo>
                  <a:pt x="3372097" y="507561"/>
                </a:lnTo>
                <a:lnTo>
                  <a:pt x="3374136" y="555497"/>
                </a:lnTo>
                <a:lnTo>
                  <a:pt x="3374136" y="2777490"/>
                </a:lnTo>
                <a:lnTo>
                  <a:pt x="3372097" y="2825426"/>
                </a:lnTo>
                <a:lnTo>
                  <a:pt x="3366092" y="2872228"/>
                </a:lnTo>
                <a:lnTo>
                  <a:pt x="3356287" y="2917731"/>
                </a:lnTo>
                <a:lnTo>
                  <a:pt x="3342849" y="2961767"/>
                </a:lnTo>
                <a:lnTo>
                  <a:pt x="3325945" y="3004169"/>
                </a:lnTo>
                <a:lnTo>
                  <a:pt x="3305741" y="3044772"/>
                </a:lnTo>
                <a:lnTo>
                  <a:pt x="3282405" y="3083408"/>
                </a:lnTo>
                <a:lnTo>
                  <a:pt x="3256101" y="3119911"/>
                </a:lnTo>
                <a:lnTo>
                  <a:pt x="3226998" y="3154114"/>
                </a:lnTo>
                <a:lnTo>
                  <a:pt x="3195262" y="3185850"/>
                </a:lnTo>
                <a:lnTo>
                  <a:pt x="3161059" y="3214953"/>
                </a:lnTo>
                <a:lnTo>
                  <a:pt x="3124556" y="3241257"/>
                </a:lnTo>
                <a:lnTo>
                  <a:pt x="3085920" y="3264593"/>
                </a:lnTo>
                <a:lnTo>
                  <a:pt x="3045317" y="3284797"/>
                </a:lnTo>
                <a:lnTo>
                  <a:pt x="3002915" y="3301701"/>
                </a:lnTo>
                <a:lnTo>
                  <a:pt x="2958879" y="3315139"/>
                </a:lnTo>
                <a:lnTo>
                  <a:pt x="2913376" y="3324944"/>
                </a:lnTo>
                <a:lnTo>
                  <a:pt x="2866574" y="3330949"/>
                </a:lnTo>
                <a:lnTo>
                  <a:pt x="2818638" y="3332987"/>
                </a:lnTo>
                <a:lnTo>
                  <a:pt x="555498" y="3332987"/>
                </a:lnTo>
                <a:lnTo>
                  <a:pt x="507561" y="3330949"/>
                </a:lnTo>
                <a:lnTo>
                  <a:pt x="460759" y="3324944"/>
                </a:lnTo>
                <a:lnTo>
                  <a:pt x="415256" y="3315139"/>
                </a:lnTo>
                <a:lnTo>
                  <a:pt x="371220" y="3301701"/>
                </a:lnTo>
                <a:lnTo>
                  <a:pt x="328818" y="3284797"/>
                </a:lnTo>
                <a:lnTo>
                  <a:pt x="288215" y="3264593"/>
                </a:lnTo>
                <a:lnTo>
                  <a:pt x="249579" y="3241257"/>
                </a:lnTo>
                <a:lnTo>
                  <a:pt x="213076" y="3214953"/>
                </a:lnTo>
                <a:lnTo>
                  <a:pt x="178873" y="3185850"/>
                </a:lnTo>
                <a:lnTo>
                  <a:pt x="147137" y="3154114"/>
                </a:lnTo>
                <a:lnTo>
                  <a:pt x="118034" y="3119911"/>
                </a:lnTo>
                <a:lnTo>
                  <a:pt x="91730" y="3083408"/>
                </a:lnTo>
                <a:lnTo>
                  <a:pt x="68394" y="3044772"/>
                </a:lnTo>
                <a:lnTo>
                  <a:pt x="48190" y="3004169"/>
                </a:lnTo>
                <a:lnTo>
                  <a:pt x="31286" y="2961767"/>
                </a:lnTo>
                <a:lnTo>
                  <a:pt x="17848" y="2917731"/>
                </a:lnTo>
                <a:lnTo>
                  <a:pt x="8043" y="2872228"/>
                </a:lnTo>
                <a:lnTo>
                  <a:pt x="2038" y="2825426"/>
                </a:lnTo>
                <a:lnTo>
                  <a:pt x="0" y="2777490"/>
                </a:lnTo>
                <a:lnTo>
                  <a:pt x="0" y="555497"/>
                </a:lnTo>
                <a:close/>
              </a:path>
            </a:pathLst>
          </a:custGeom>
          <a:ln w="38100">
            <a:solidFill>
              <a:srgbClr val="EF7E12"/>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30</a:t>
            </a:fld>
            <a:endParaRPr kumimoji="0" sz="1800" b="0" i="0" u="none" strike="noStrike" kern="0" cap="none" spc="-5" normalizeH="0" baseline="0" noProof="0" dirty="0">
              <a:ln>
                <a:noFill/>
              </a:ln>
              <a:solidFill>
                <a:sysClr val="windowText" lastClr="000000"/>
              </a:solidFill>
              <a:effectLst/>
              <a:uLnTx/>
              <a:uFillTx/>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565004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75" dirty="0"/>
              <a:t>LEARNINGS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31</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251786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30" dirty="0"/>
              <a:t>WHAT</a:t>
            </a:r>
            <a:r>
              <a:rPr spc="-300" dirty="0"/>
              <a:t> </a:t>
            </a:r>
            <a:r>
              <a:rPr spc="-5" dirty="0"/>
              <a:t>WE’VE</a:t>
            </a:r>
            <a:r>
              <a:rPr spc="-85" dirty="0"/>
              <a:t> </a:t>
            </a:r>
            <a:r>
              <a:rPr spc="35" dirty="0"/>
              <a:t>LEARNED:</a:t>
            </a:r>
            <a:r>
              <a:rPr spc="-285" dirty="0"/>
              <a:t> </a:t>
            </a:r>
            <a:r>
              <a:rPr spc="125" dirty="0"/>
              <a:t>FINANCING</a:t>
            </a:r>
            <a:r>
              <a:rPr spc="-75" dirty="0"/>
              <a:t> </a:t>
            </a:r>
            <a:r>
              <a:rPr spc="10" dirty="0"/>
              <a:t>SYSTEM</a:t>
            </a:r>
          </a:p>
          <a:p>
            <a:pPr marL="203200">
              <a:lnSpc>
                <a:spcPct val="100000"/>
              </a:lnSpc>
              <a:spcBef>
                <a:spcPts val="100"/>
              </a:spcBef>
            </a:pPr>
            <a:r>
              <a:rPr spc="-114" dirty="0">
                <a:solidFill>
                  <a:srgbClr val="EF7E12"/>
                </a:solidFill>
              </a:rPr>
              <a:t>Fragmented </a:t>
            </a:r>
            <a:r>
              <a:rPr spc="-135" dirty="0">
                <a:solidFill>
                  <a:srgbClr val="EF7E12"/>
                </a:solidFill>
              </a:rPr>
              <a:t>health </a:t>
            </a:r>
            <a:r>
              <a:rPr spc="-120" dirty="0">
                <a:solidFill>
                  <a:srgbClr val="EF7E12"/>
                </a:solidFill>
              </a:rPr>
              <a:t>care </a:t>
            </a:r>
            <a:r>
              <a:rPr spc="-140" dirty="0">
                <a:solidFill>
                  <a:srgbClr val="EF7E12"/>
                </a:solidFill>
              </a:rPr>
              <a:t>financing </a:t>
            </a:r>
            <a:r>
              <a:rPr spc="-130" dirty="0">
                <a:solidFill>
                  <a:srgbClr val="EF7E12"/>
                </a:solidFill>
              </a:rPr>
              <a:t>and </a:t>
            </a:r>
            <a:r>
              <a:rPr spc="-55" dirty="0">
                <a:solidFill>
                  <a:srgbClr val="EF7E12"/>
                </a:solidFill>
              </a:rPr>
              <a:t>risk </a:t>
            </a:r>
            <a:r>
              <a:rPr spc="-100" dirty="0">
                <a:solidFill>
                  <a:srgbClr val="EF7E12"/>
                </a:solidFill>
              </a:rPr>
              <a:t>sharing </a:t>
            </a:r>
            <a:r>
              <a:rPr spc="-120" dirty="0">
                <a:solidFill>
                  <a:srgbClr val="EF7E12"/>
                </a:solidFill>
              </a:rPr>
              <a:t>complicate </a:t>
            </a:r>
            <a:r>
              <a:rPr spc="-114" dirty="0">
                <a:solidFill>
                  <a:srgbClr val="EF7E12"/>
                </a:solidFill>
              </a:rPr>
              <a:t>scale-up</a:t>
            </a:r>
            <a:r>
              <a:rPr spc="335" dirty="0">
                <a:solidFill>
                  <a:srgbClr val="EF7E12"/>
                </a:solidFill>
              </a:rPr>
              <a:t> </a:t>
            </a:r>
            <a:r>
              <a:rPr spc="-105" dirty="0">
                <a:solidFill>
                  <a:srgbClr val="EF7E12"/>
                </a:solidFill>
              </a:rPr>
              <a:t>strategy</a:t>
            </a:r>
          </a:p>
        </p:txBody>
      </p:sp>
      <p:sp>
        <p:nvSpPr>
          <p:cNvPr id="3" name="object 3"/>
          <p:cNvSpPr txBox="1"/>
          <p:nvPr/>
        </p:nvSpPr>
        <p:spPr>
          <a:xfrm>
            <a:off x="953516" y="1527555"/>
            <a:ext cx="2066289"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1" u="none" strike="noStrike" kern="0" cap="none" spc="-5" normalizeH="0" baseline="0" noProof="0" dirty="0">
                <a:ln>
                  <a:noFill/>
                </a:ln>
                <a:solidFill>
                  <a:sysClr val="windowText" lastClr="000000"/>
                </a:solidFill>
                <a:effectLst/>
                <a:uLnTx/>
                <a:uFillTx/>
                <a:latin typeface="Arial"/>
                <a:cs typeface="Arial"/>
              </a:rPr>
              <a:t>Insights and</a:t>
            </a:r>
            <a:r>
              <a:rPr kumimoji="0" sz="1400" b="1" i="1" u="none" strike="noStrike" kern="0" cap="none" spc="-70" normalizeH="0" baseline="0" noProof="0" dirty="0">
                <a:ln>
                  <a:noFill/>
                </a:ln>
                <a:solidFill>
                  <a:sysClr val="windowText" lastClr="000000"/>
                </a:solidFill>
                <a:effectLst/>
                <a:uLnTx/>
                <a:uFillTx/>
                <a:latin typeface="Arial"/>
                <a:cs typeface="Arial"/>
              </a:rPr>
              <a:t> </a:t>
            </a:r>
            <a:r>
              <a:rPr kumimoji="0" sz="1400" b="1" i="1" u="none" strike="noStrike" kern="0" cap="none" spc="-5" normalizeH="0" baseline="0" noProof="0" dirty="0">
                <a:ln>
                  <a:noFill/>
                </a:ln>
                <a:solidFill>
                  <a:sysClr val="windowText" lastClr="000000"/>
                </a:solidFill>
                <a:effectLst/>
                <a:uLnTx/>
                <a:uFillTx/>
                <a:latin typeface="Arial"/>
                <a:cs typeface="Arial"/>
              </a:rPr>
              <a:t>Challenges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514350" y="1797557"/>
            <a:ext cx="2947670" cy="0"/>
          </a:xfrm>
          <a:custGeom>
            <a:avLst/>
            <a:gdLst/>
            <a:ahLst/>
            <a:cxnLst/>
            <a:rect l="l" t="t" r="r" b="b"/>
            <a:pathLst>
              <a:path w="2947670">
                <a:moveTo>
                  <a:pt x="0" y="0"/>
                </a:moveTo>
                <a:lnTo>
                  <a:pt x="2947162" y="0"/>
                </a:lnTo>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513587" y="1927860"/>
            <a:ext cx="2947670" cy="3822700"/>
          </a:xfrm>
          <a:prstGeom prst="rect">
            <a:avLst/>
          </a:prstGeom>
          <a:solidFill>
            <a:srgbClr val="F1F1F1"/>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1500" b="0" i="0" u="none" strike="noStrike" kern="0" cap="none" spc="0" normalizeH="0" baseline="0" noProof="0">
              <a:ln>
                <a:noFill/>
              </a:ln>
              <a:solidFill>
                <a:sysClr val="windowText" lastClr="000000"/>
              </a:solidFill>
              <a:effectLst/>
              <a:uLnTx/>
              <a:uFillTx/>
              <a:latin typeface="Times New Roman"/>
              <a:cs typeface="Times New Roman"/>
            </a:endParaRPr>
          </a:p>
          <a:p>
            <a:pPr marL="206375" marR="664845"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ysClr val="windowText" lastClr="000000"/>
                </a:solidFill>
                <a:effectLst/>
                <a:uLnTx/>
                <a:uFillTx/>
                <a:latin typeface="Arial"/>
                <a:cs typeface="Arial"/>
              </a:rPr>
              <a:t>Medi-Cal has complex  </a:t>
            </a:r>
            <a:r>
              <a:rPr kumimoji="0" sz="1600" b="0" i="0" u="none" strike="noStrike" kern="0" cap="none" spc="-10" normalizeH="0" baseline="0" noProof="0" dirty="0">
                <a:ln>
                  <a:noFill/>
                </a:ln>
                <a:solidFill>
                  <a:sysClr val="windowText" lastClr="000000"/>
                </a:solidFill>
                <a:effectLst/>
                <a:uLnTx/>
                <a:uFillTx/>
                <a:latin typeface="Arial"/>
                <a:cs typeface="Arial"/>
              </a:rPr>
              <a:t>payment </a:t>
            </a:r>
            <a:r>
              <a:rPr kumimoji="0" sz="1600" b="0" i="0" u="none" strike="noStrike" kern="0" cap="none" spc="-5" normalizeH="0" baseline="0" noProof="0" dirty="0">
                <a:ln>
                  <a:noFill/>
                </a:ln>
                <a:solidFill>
                  <a:sysClr val="windowText" lastClr="000000"/>
                </a:solidFill>
                <a:effectLst/>
                <a:uLnTx/>
                <a:uFillTx/>
                <a:latin typeface="Arial"/>
                <a:cs typeface="Arial"/>
              </a:rPr>
              <a:t>flows among  multiple financial  stakeholders; creates  dispersion 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5" normalizeH="0" baseline="0" noProof="0" dirty="0">
                <a:ln>
                  <a:noFill/>
                </a:ln>
                <a:solidFill>
                  <a:sysClr val="windowText" lastClr="000000"/>
                </a:solidFill>
                <a:effectLst/>
                <a:uLnTx/>
                <a:uFillTx/>
                <a:latin typeface="Arial"/>
                <a:cs typeface="Arial"/>
              </a:rPr>
              <a:t>risk/value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Times New Roman"/>
              <a:cs typeface="Times New Roman"/>
            </a:endParaRPr>
          </a:p>
          <a:p>
            <a:pPr marL="206375" marR="264160" lvl="0" indent="0" algn="just"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ysClr val="windowText" lastClr="000000"/>
                </a:solidFill>
                <a:effectLst/>
                <a:uLnTx/>
                <a:uFillTx/>
                <a:latin typeface="Arial"/>
                <a:cs typeface="Arial"/>
              </a:rPr>
              <a:t>SIB strategy requires </a:t>
            </a:r>
            <a:r>
              <a:rPr kumimoji="0" sz="1600" b="0" i="0" u="none" strike="noStrike" kern="0" cap="none" spc="-10" normalizeH="0" baseline="0" noProof="0" dirty="0">
                <a:ln>
                  <a:noFill/>
                </a:ln>
                <a:solidFill>
                  <a:sysClr val="windowText" lastClr="000000"/>
                </a:solidFill>
                <a:effectLst/>
                <a:uLnTx/>
                <a:uFillTx/>
                <a:latin typeface="Arial"/>
                <a:cs typeface="Arial"/>
              </a:rPr>
              <a:t>payer  with </a:t>
            </a:r>
            <a:r>
              <a:rPr kumimoji="0" sz="1600" b="0" i="0" u="none" strike="noStrike" kern="0" cap="none" spc="-5" normalizeH="0" baseline="0" noProof="0" dirty="0">
                <a:ln>
                  <a:noFill/>
                </a:ln>
                <a:solidFill>
                  <a:sysClr val="windowText" lastClr="000000"/>
                </a:solidFill>
                <a:effectLst/>
                <a:uLnTx/>
                <a:uFillTx/>
                <a:latin typeface="Arial"/>
                <a:cs typeface="Arial"/>
              </a:rPr>
              <a:t>significant risk/value or  multi-payer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5" normalizeH="0" baseline="0" noProof="0" dirty="0">
                <a:ln>
                  <a:noFill/>
                </a:ln>
                <a:solidFill>
                  <a:sysClr val="windowText" lastClr="000000"/>
                </a:solidFill>
                <a:effectLst/>
                <a:uLnTx/>
                <a:uFillTx/>
                <a:latin typeface="Arial"/>
                <a:cs typeface="Arial"/>
              </a:rPr>
              <a:t>approach</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p:nvPr/>
        </p:nvSpPr>
        <p:spPr>
          <a:xfrm>
            <a:off x="3738371" y="1927860"/>
            <a:ext cx="605155" cy="3802379"/>
          </a:xfrm>
          <a:custGeom>
            <a:avLst/>
            <a:gdLst/>
            <a:ahLst/>
            <a:cxnLst/>
            <a:rect l="l" t="t" r="r" b="b"/>
            <a:pathLst>
              <a:path w="605154" h="3802379">
                <a:moveTo>
                  <a:pt x="0" y="0"/>
                </a:moveTo>
                <a:lnTo>
                  <a:pt x="0" y="3802379"/>
                </a:lnTo>
                <a:lnTo>
                  <a:pt x="605027" y="1901189"/>
                </a:lnTo>
                <a:lnTo>
                  <a:pt x="0" y="0"/>
                </a:lnTo>
                <a:close/>
              </a:path>
            </a:pathLst>
          </a:custGeom>
          <a:solidFill>
            <a:srgbClr val="F1F1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4696967" y="1639823"/>
            <a:ext cx="1350645" cy="767080"/>
          </a:xfrm>
          <a:prstGeom prst="rect">
            <a:avLst/>
          </a:prstGeom>
          <a:solidFill>
            <a:srgbClr val="404F6C"/>
          </a:solidFill>
        </p:spPr>
        <p:txBody>
          <a:bodyPr vert="horz" wrap="square" lIns="0" tIns="6985" rIns="0" bIns="0" rtlCol="0">
            <a:spAutoFit/>
          </a:bodyPr>
          <a:lstStyle/>
          <a:p>
            <a:pPr marL="0" marR="0" lvl="0" indent="0" defTabSz="914400" eaLnBrk="1" fontAlgn="auto" latinLnBrk="0" hangingPunct="1">
              <a:lnSpc>
                <a:spcPct val="100000"/>
              </a:lnSpc>
              <a:spcBef>
                <a:spcPts val="5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Times New Roman"/>
              <a:cs typeface="Times New Roman"/>
            </a:endParaRPr>
          </a:p>
          <a:p>
            <a:pPr marL="473709" marR="394970" lvl="0" indent="-70485"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Arial"/>
                <a:cs typeface="Arial"/>
              </a:rPr>
              <a:t>Fede</a:t>
            </a:r>
            <a:r>
              <a:rPr kumimoji="0" sz="1200" b="1" i="0" u="none" strike="noStrike" kern="0" cap="none" spc="-5" normalizeH="0" baseline="0" noProof="0" dirty="0">
                <a:ln>
                  <a:noFill/>
                </a:ln>
                <a:solidFill>
                  <a:srgbClr val="FFFFFF"/>
                </a:solidFill>
                <a:effectLst/>
                <a:uLnTx/>
                <a:uFillTx/>
                <a:latin typeface="Arial"/>
                <a:cs typeface="Arial"/>
              </a:rPr>
              <a:t>ra</a:t>
            </a:r>
            <a:r>
              <a:rPr kumimoji="0" sz="1200" b="1" i="0" u="none" strike="noStrike" kern="0" cap="none" spc="0" normalizeH="0" baseline="0" noProof="0" dirty="0">
                <a:ln>
                  <a:noFill/>
                </a:ln>
                <a:solidFill>
                  <a:srgbClr val="FFFFFF"/>
                </a:solidFill>
                <a:effectLst/>
                <a:uLnTx/>
                <a:uFillTx/>
                <a:latin typeface="Arial"/>
                <a:cs typeface="Arial"/>
              </a:rPr>
              <a:t>l  </a:t>
            </a:r>
            <a:r>
              <a:rPr kumimoji="0" sz="1200" b="1" i="0" u="none" strike="noStrike" kern="0" cap="none" spc="-5" normalizeH="0" baseline="0" noProof="0" dirty="0">
                <a:ln>
                  <a:noFill/>
                </a:ln>
                <a:solidFill>
                  <a:srgbClr val="FFFFFF"/>
                </a:solidFill>
                <a:effectLst/>
                <a:uLnTx/>
                <a:uFillTx/>
                <a:latin typeface="Arial"/>
                <a:cs typeface="Arial"/>
              </a:rPr>
              <a:t>(56%)</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6240779" y="1639823"/>
            <a:ext cx="1348740" cy="767080"/>
          </a:xfrm>
          <a:prstGeom prst="rect">
            <a:avLst/>
          </a:prstGeom>
          <a:solidFill>
            <a:srgbClr val="404F6C"/>
          </a:solidFill>
        </p:spPr>
        <p:txBody>
          <a:bodyPr vert="horz" wrap="square" lIns="0" tIns="6985" rIns="0" bIns="0" rtlCol="0">
            <a:spAutoFit/>
          </a:bodyPr>
          <a:lstStyle/>
          <a:p>
            <a:pPr marL="0" marR="0" lvl="0" indent="0" defTabSz="914400" eaLnBrk="1" fontAlgn="auto" latinLnBrk="0" hangingPunct="1">
              <a:lnSpc>
                <a:spcPct val="100000"/>
              </a:lnSpc>
              <a:spcBef>
                <a:spcPts val="5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Times New Roman"/>
              <a:cs typeface="Times New Roman"/>
            </a:endParaRPr>
          </a:p>
          <a:p>
            <a:pPr marL="473075" marR="462280" lvl="0" indent="-2540" algn="ctr"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Arial"/>
                <a:cs typeface="Arial"/>
              </a:rPr>
              <a:t>State  (44</a:t>
            </a:r>
            <a:r>
              <a:rPr kumimoji="0" sz="1200" b="1" i="0" u="none" strike="noStrike" kern="0" cap="none" spc="-20" normalizeH="0" baseline="0" noProof="0" dirty="0">
                <a:ln>
                  <a:noFill/>
                </a:ln>
                <a:solidFill>
                  <a:srgbClr val="FFFFFF"/>
                </a:solidFill>
                <a:effectLst/>
                <a:uLnTx/>
                <a:uFillTx/>
                <a:latin typeface="Arial"/>
                <a:cs typeface="Arial"/>
              </a:rPr>
              <a:t>%</a:t>
            </a:r>
            <a:r>
              <a:rPr kumimoji="0" sz="1200" b="1" i="0" u="none" strike="noStrike" kern="0" cap="none" spc="0" normalizeH="0" baseline="0" noProof="0" dirty="0">
                <a:ln>
                  <a:noFill/>
                </a:ln>
                <a:solidFill>
                  <a:srgbClr val="FFFFFF"/>
                </a:solidFill>
                <a:effectLst/>
                <a:uLnTx/>
                <a:uFillTx/>
                <a:latin typeface="Arial"/>
                <a:cs typeface="Arial"/>
              </a:rPr>
              <a: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751826" y="1836673"/>
            <a:ext cx="974725" cy="377190"/>
          </a:xfrm>
          <a:prstGeom prst="rect">
            <a:avLst/>
          </a:prstGeom>
        </p:spPr>
        <p:txBody>
          <a:bodyPr vert="horz" wrap="square" lIns="0" tIns="0" rIns="0" bIns="0" rtlCol="0">
            <a:spAutoFit/>
          </a:bodyPr>
          <a:lstStyle/>
          <a:p>
            <a:pPr marL="12700" marR="5080" lvl="0" indent="156845" defTabSz="914400" eaLnBrk="1" fontAlgn="auto" latinLnBrk="0" hangingPunct="1">
              <a:lnSpc>
                <a:spcPct val="100000"/>
              </a:lnSpc>
              <a:spcBef>
                <a:spcPts val="0"/>
              </a:spcBef>
              <a:spcAft>
                <a:spcPts val="0"/>
              </a:spcAft>
              <a:buClrTx/>
              <a:buSzTx/>
              <a:buFontTx/>
              <a:buNone/>
              <a:tabLst/>
              <a:defRPr/>
            </a:pPr>
            <a:r>
              <a:rPr kumimoji="0" sz="1200" b="1" i="1" u="none" strike="noStrike" kern="0" cap="none" spc="-5" normalizeH="0" baseline="0" noProof="0" dirty="0">
                <a:ln>
                  <a:noFill/>
                </a:ln>
                <a:solidFill>
                  <a:sysClr val="windowText" lastClr="000000"/>
                </a:solidFill>
                <a:effectLst/>
                <a:uLnTx/>
                <a:uFillTx/>
                <a:latin typeface="Arial"/>
                <a:cs typeface="Arial"/>
              </a:rPr>
              <a:t>Medi-Cal  Cost</a:t>
            </a:r>
            <a:r>
              <a:rPr kumimoji="0" sz="1200" b="1" i="1" u="none" strike="noStrike" kern="0" cap="none" spc="-85"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Sharing</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p:nvPr/>
        </p:nvSpPr>
        <p:spPr>
          <a:xfrm>
            <a:off x="5334761" y="2407157"/>
            <a:ext cx="1590675" cy="242570"/>
          </a:xfrm>
          <a:custGeom>
            <a:avLst/>
            <a:gdLst/>
            <a:ahLst/>
            <a:cxnLst/>
            <a:rect l="l" t="t" r="r" b="b"/>
            <a:pathLst>
              <a:path w="1590675" h="242569">
                <a:moveTo>
                  <a:pt x="28193" y="165862"/>
                </a:moveTo>
                <a:lnTo>
                  <a:pt x="0" y="165862"/>
                </a:lnTo>
                <a:lnTo>
                  <a:pt x="38100" y="242062"/>
                </a:lnTo>
                <a:lnTo>
                  <a:pt x="69850" y="178562"/>
                </a:lnTo>
                <a:lnTo>
                  <a:pt x="28193" y="178562"/>
                </a:lnTo>
                <a:lnTo>
                  <a:pt x="28193" y="165862"/>
                </a:lnTo>
                <a:close/>
              </a:path>
              <a:path w="1590675" h="242569">
                <a:moveTo>
                  <a:pt x="1570863" y="111125"/>
                </a:moveTo>
                <a:lnTo>
                  <a:pt x="32638" y="111125"/>
                </a:lnTo>
                <a:lnTo>
                  <a:pt x="28193" y="115569"/>
                </a:lnTo>
                <a:lnTo>
                  <a:pt x="28193" y="178562"/>
                </a:lnTo>
                <a:lnTo>
                  <a:pt x="48005" y="178562"/>
                </a:lnTo>
                <a:lnTo>
                  <a:pt x="48005" y="130937"/>
                </a:lnTo>
                <a:lnTo>
                  <a:pt x="38100" y="130937"/>
                </a:lnTo>
                <a:lnTo>
                  <a:pt x="48005" y="121030"/>
                </a:lnTo>
                <a:lnTo>
                  <a:pt x="1570863" y="121030"/>
                </a:lnTo>
                <a:lnTo>
                  <a:pt x="1570863" y="111125"/>
                </a:lnTo>
                <a:close/>
              </a:path>
              <a:path w="1590675" h="242569">
                <a:moveTo>
                  <a:pt x="76200" y="165862"/>
                </a:moveTo>
                <a:lnTo>
                  <a:pt x="48005" y="165862"/>
                </a:lnTo>
                <a:lnTo>
                  <a:pt x="48005" y="178562"/>
                </a:lnTo>
                <a:lnTo>
                  <a:pt x="69850" y="178562"/>
                </a:lnTo>
                <a:lnTo>
                  <a:pt x="76200" y="165862"/>
                </a:lnTo>
                <a:close/>
              </a:path>
              <a:path w="1590675" h="242569">
                <a:moveTo>
                  <a:pt x="48005" y="121030"/>
                </a:moveTo>
                <a:lnTo>
                  <a:pt x="38100" y="130937"/>
                </a:lnTo>
                <a:lnTo>
                  <a:pt x="48005" y="130937"/>
                </a:lnTo>
                <a:lnTo>
                  <a:pt x="48005" y="121030"/>
                </a:lnTo>
                <a:close/>
              </a:path>
              <a:path w="1590675" h="242569">
                <a:moveTo>
                  <a:pt x="1590674" y="111125"/>
                </a:moveTo>
                <a:lnTo>
                  <a:pt x="1580768" y="111125"/>
                </a:lnTo>
                <a:lnTo>
                  <a:pt x="1570863" y="121030"/>
                </a:lnTo>
                <a:lnTo>
                  <a:pt x="48005" y="121030"/>
                </a:lnTo>
                <a:lnTo>
                  <a:pt x="48005" y="130937"/>
                </a:lnTo>
                <a:lnTo>
                  <a:pt x="1586230" y="130937"/>
                </a:lnTo>
                <a:lnTo>
                  <a:pt x="1590674" y="126491"/>
                </a:lnTo>
                <a:lnTo>
                  <a:pt x="1590674" y="111125"/>
                </a:lnTo>
                <a:close/>
              </a:path>
              <a:path w="1590675" h="242569">
                <a:moveTo>
                  <a:pt x="1590674" y="0"/>
                </a:moveTo>
                <a:lnTo>
                  <a:pt x="1570863" y="0"/>
                </a:lnTo>
                <a:lnTo>
                  <a:pt x="1570863" y="121030"/>
                </a:lnTo>
                <a:lnTo>
                  <a:pt x="1580768" y="111125"/>
                </a:lnTo>
                <a:lnTo>
                  <a:pt x="1590674" y="111125"/>
                </a:lnTo>
                <a:lnTo>
                  <a:pt x="1590674"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4696967" y="2648711"/>
            <a:ext cx="1350645" cy="718185"/>
          </a:xfrm>
          <a:prstGeom prst="rect">
            <a:avLst/>
          </a:prstGeom>
          <a:solidFill>
            <a:srgbClr val="516388"/>
          </a:solidFill>
        </p:spPr>
        <p:txBody>
          <a:bodyPr vert="horz" wrap="square" lIns="0" tIns="3810" rIns="0" bIns="0" rtlCol="0">
            <a:spAutoFit/>
          </a:bodyPr>
          <a:lstStyle/>
          <a:p>
            <a:pPr marL="0" marR="0" lvl="0" indent="0" defTabSz="914400" eaLnBrk="1" fontAlgn="auto" latinLnBrk="0" hangingPunct="1">
              <a:lnSpc>
                <a:spcPct val="100000"/>
              </a:lnSpc>
              <a:spcBef>
                <a:spcPts val="30"/>
              </a:spcBef>
              <a:spcAft>
                <a:spcPts val="0"/>
              </a:spcAft>
              <a:buClrTx/>
              <a:buSzTx/>
              <a:buFontTx/>
              <a:buNone/>
              <a:tabLst/>
              <a:defRPr/>
            </a:pPr>
            <a:endParaRPr kumimoji="0" sz="1150" b="0" i="0" u="none" strike="noStrike" kern="0" cap="none" spc="0" normalizeH="0" baseline="0" noProof="0">
              <a:ln>
                <a:noFill/>
              </a:ln>
              <a:solidFill>
                <a:sysClr val="windowText" lastClr="000000"/>
              </a:solidFill>
              <a:effectLst/>
              <a:uLnTx/>
              <a:uFillTx/>
              <a:latin typeface="Times New Roman"/>
              <a:cs typeface="Times New Roman"/>
            </a:endParaRPr>
          </a:p>
          <a:p>
            <a:pPr marL="147320" marR="138430" lvl="0" indent="10922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Arial"/>
                <a:cs typeface="Arial"/>
              </a:rPr>
              <a:t>Health </a:t>
            </a:r>
            <a:r>
              <a:rPr kumimoji="0" sz="1200" b="1" i="0" u="none" strike="noStrike" kern="0" cap="none" spc="-5" normalizeH="0" baseline="0" noProof="0" dirty="0">
                <a:ln>
                  <a:noFill/>
                </a:ln>
                <a:solidFill>
                  <a:srgbClr val="FFFFFF"/>
                </a:solidFill>
                <a:effectLst/>
                <a:uLnTx/>
                <a:uFillTx/>
                <a:latin typeface="Arial"/>
                <a:cs typeface="Arial"/>
              </a:rPr>
              <a:t>Net </a:t>
            </a:r>
            <a:r>
              <a:rPr kumimoji="0" sz="1200" b="1" i="0" u="none" strike="noStrike" kern="0" cap="none" spc="0" normalizeH="0" baseline="0" noProof="0" dirty="0">
                <a:ln>
                  <a:noFill/>
                </a:ln>
                <a:solidFill>
                  <a:srgbClr val="FFFFFF"/>
                </a:solidFill>
                <a:effectLst/>
                <a:uLnTx/>
                <a:uFillTx/>
                <a:latin typeface="Arial"/>
                <a:cs typeface="Arial"/>
              </a:rPr>
              <a:t>/  </a:t>
            </a:r>
            <a:r>
              <a:rPr kumimoji="0" sz="1200" b="1" i="0" u="none" strike="noStrike" kern="0" cap="none" spc="-10" normalizeH="0" baseline="0" noProof="0" dirty="0">
                <a:ln>
                  <a:noFill/>
                </a:ln>
                <a:solidFill>
                  <a:srgbClr val="FFFFFF"/>
                </a:solidFill>
                <a:effectLst/>
                <a:uLnTx/>
                <a:uFillTx/>
                <a:latin typeface="Arial"/>
                <a:cs typeface="Arial"/>
              </a:rPr>
              <a:t>CalViva</a:t>
            </a:r>
            <a:r>
              <a:rPr kumimoji="0" sz="1200" b="1" i="0" u="none" strike="noStrike" kern="0" cap="none" spc="-80" normalizeH="0" baseline="0" noProof="0" dirty="0">
                <a:ln>
                  <a:noFill/>
                </a:ln>
                <a:solidFill>
                  <a:srgbClr val="FFFFFF"/>
                </a:solidFill>
                <a:effectLst/>
                <a:uLnTx/>
                <a:uFillTx/>
                <a:latin typeface="Arial"/>
                <a:cs typeface="Arial"/>
              </a:rPr>
              <a:t> </a:t>
            </a:r>
            <a:r>
              <a:rPr kumimoji="0" sz="1200" b="1" i="0" u="none" strike="noStrike" kern="0" cap="none" spc="0" normalizeH="0" baseline="0" noProof="0" dirty="0">
                <a:ln>
                  <a:noFill/>
                </a:ln>
                <a:solidFill>
                  <a:srgbClr val="FFFFFF"/>
                </a:solidFill>
                <a:effectLst/>
                <a:uLnTx/>
                <a:uFillTx/>
                <a:latin typeface="Arial"/>
                <a:cs typeface="Arial"/>
              </a:rPr>
              <a:t>Health</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40779" y="2648711"/>
            <a:ext cx="1348740" cy="718185"/>
          </a:xfrm>
          <a:prstGeom prst="rect">
            <a:avLst/>
          </a:prstGeom>
          <a:solidFill>
            <a:srgbClr val="516388"/>
          </a:solidFill>
        </p:spPr>
        <p:txBody>
          <a:bodyPr vert="horz" wrap="square" lIns="0" tIns="3810" rIns="0" bIns="0" rtlCol="0">
            <a:spAutoFit/>
          </a:bodyPr>
          <a:lstStyle/>
          <a:p>
            <a:pPr marL="0" marR="0" lvl="0" indent="0" defTabSz="914400" eaLnBrk="1" fontAlgn="auto" latinLnBrk="0" hangingPunct="1">
              <a:lnSpc>
                <a:spcPct val="100000"/>
              </a:lnSpc>
              <a:spcBef>
                <a:spcPts val="30"/>
              </a:spcBef>
              <a:spcAft>
                <a:spcPts val="0"/>
              </a:spcAft>
              <a:buClrTx/>
              <a:buSzTx/>
              <a:buFontTx/>
              <a:buNone/>
              <a:tabLst/>
              <a:defRPr/>
            </a:pPr>
            <a:endParaRPr kumimoji="0" sz="1150" b="0" i="0" u="none" strike="noStrike" kern="0" cap="none" spc="0" normalizeH="0" baseline="0" noProof="0">
              <a:ln>
                <a:noFill/>
              </a:ln>
              <a:solidFill>
                <a:sysClr val="windowText" lastClr="000000"/>
              </a:solidFill>
              <a:effectLst/>
              <a:uLnTx/>
              <a:uFillTx/>
              <a:latin typeface="Times New Roman"/>
              <a:cs typeface="Times New Roman"/>
            </a:endParaRPr>
          </a:p>
          <a:p>
            <a:pPr marL="459105" marR="196215" lvl="0" indent="-254635"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rgbClr val="FFFFFF"/>
                </a:solidFill>
                <a:effectLst/>
                <a:uLnTx/>
                <a:uFillTx/>
                <a:latin typeface="Arial"/>
                <a:cs typeface="Arial"/>
              </a:rPr>
              <a:t>Anthem</a:t>
            </a:r>
            <a:r>
              <a:rPr kumimoji="0" sz="1200" b="1" i="0" u="none" strike="noStrike" kern="0" cap="none" spc="-45" normalizeH="0" baseline="0" noProof="0" dirty="0">
                <a:ln>
                  <a:noFill/>
                </a:ln>
                <a:solidFill>
                  <a:srgbClr val="FFFFFF"/>
                </a:solidFill>
                <a:effectLst/>
                <a:uLnTx/>
                <a:uFillTx/>
                <a:latin typeface="Arial"/>
                <a:cs typeface="Arial"/>
              </a:rPr>
              <a:t> </a:t>
            </a:r>
            <a:r>
              <a:rPr kumimoji="0" sz="1200" b="1" i="0" u="none" strike="noStrike" kern="0" cap="none" spc="0" normalizeH="0" baseline="0" noProof="0" dirty="0">
                <a:ln>
                  <a:noFill/>
                </a:ln>
                <a:solidFill>
                  <a:srgbClr val="FFFFFF"/>
                </a:solidFill>
                <a:effectLst/>
                <a:uLnTx/>
                <a:uFillTx/>
                <a:latin typeface="Arial"/>
                <a:cs typeface="Arial"/>
              </a:rPr>
              <a:t>Blue  </a:t>
            </a:r>
            <a:r>
              <a:rPr kumimoji="0" sz="1200" b="1" i="0" u="none" strike="noStrike" kern="0" cap="none" spc="-5" normalizeH="0" baseline="0" noProof="0" dirty="0">
                <a:ln>
                  <a:noFill/>
                </a:ln>
                <a:solidFill>
                  <a:srgbClr val="FFFFFF"/>
                </a:solidFill>
                <a:effectLst/>
                <a:uLnTx/>
                <a:uFillTx/>
                <a:latin typeface="Arial"/>
                <a:cs typeface="Arial"/>
              </a:rPr>
              <a:t>Cross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7745094" y="2796285"/>
            <a:ext cx="1099185" cy="377190"/>
          </a:xfrm>
          <a:prstGeom prst="rect">
            <a:avLst/>
          </a:prstGeom>
        </p:spPr>
        <p:txBody>
          <a:bodyPr vert="horz" wrap="square" lIns="0" tIns="0" rIns="0" bIns="0" rtlCol="0">
            <a:spAutoFit/>
          </a:bodyPr>
          <a:lstStyle/>
          <a:p>
            <a:pPr marL="91440" marR="5080" lvl="0" indent="-79375" defTabSz="914400" eaLnBrk="1" fontAlgn="auto" latinLnBrk="0" hangingPunct="1">
              <a:lnSpc>
                <a:spcPct val="100000"/>
              </a:lnSpc>
              <a:spcBef>
                <a:spcPts val="0"/>
              </a:spcBef>
              <a:spcAft>
                <a:spcPts val="0"/>
              </a:spcAft>
              <a:buClrTx/>
              <a:buSzTx/>
              <a:buFontTx/>
              <a:buNone/>
              <a:tabLst/>
              <a:defRPr/>
            </a:pPr>
            <a:r>
              <a:rPr kumimoji="0" sz="1200" b="1" i="1" u="none" strike="noStrike" kern="0" cap="none" spc="0" normalizeH="0" baseline="0" noProof="0" dirty="0">
                <a:ln>
                  <a:noFill/>
                </a:ln>
                <a:solidFill>
                  <a:sysClr val="windowText" lastClr="000000"/>
                </a:solidFill>
                <a:effectLst/>
                <a:uLnTx/>
                <a:uFillTx/>
                <a:latin typeface="Arial"/>
                <a:cs typeface="Arial"/>
              </a:rPr>
              <a:t>Fresno</a:t>
            </a:r>
            <a:r>
              <a:rPr kumimoji="0" sz="1200" b="1" i="1" u="none" strike="noStrike" kern="0" cap="none" spc="-95" normalizeH="0" baseline="0" noProof="0" dirty="0">
                <a:ln>
                  <a:noFill/>
                </a:ln>
                <a:solidFill>
                  <a:sysClr val="windowText" lastClr="000000"/>
                </a:solidFill>
                <a:effectLst/>
                <a:uLnTx/>
                <a:uFillTx/>
                <a:latin typeface="Arial"/>
                <a:cs typeface="Arial"/>
              </a:rPr>
              <a:t> </a:t>
            </a:r>
            <a:r>
              <a:rPr kumimoji="0" sz="1200" b="1" i="1" u="none" strike="noStrike" kern="0" cap="none" spc="-5" normalizeH="0" baseline="0" noProof="0" dirty="0">
                <a:ln>
                  <a:noFill/>
                </a:ln>
                <a:solidFill>
                  <a:sysClr val="windowText" lastClr="000000"/>
                </a:solidFill>
                <a:effectLst/>
                <a:uLnTx/>
                <a:uFillTx/>
                <a:latin typeface="Arial"/>
                <a:cs typeface="Arial"/>
              </a:rPr>
              <a:t>County  </a:t>
            </a:r>
            <a:r>
              <a:rPr kumimoji="0" sz="1200" b="1" i="1" u="none" strike="noStrike" kern="0" cap="none" spc="0" normalizeH="0" baseline="0" noProof="0" dirty="0">
                <a:ln>
                  <a:noFill/>
                </a:ln>
                <a:solidFill>
                  <a:sysClr val="windowText" lastClr="000000"/>
                </a:solidFill>
                <a:effectLst/>
                <a:uLnTx/>
                <a:uFillTx/>
                <a:latin typeface="Arial"/>
                <a:cs typeface="Arial"/>
              </a:rPr>
              <a:t>Health</a:t>
            </a:r>
            <a:r>
              <a:rPr kumimoji="0" sz="1200" b="1" i="1" u="none" strike="noStrike" kern="0" cap="none" spc="-110" normalizeH="0" baseline="0" noProof="0" dirty="0">
                <a:ln>
                  <a:noFill/>
                </a:ln>
                <a:solidFill>
                  <a:sysClr val="windowText" lastClr="000000"/>
                </a:solidFill>
                <a:effectLst/>
                <a:uLnTx/>
                <a:uFillTx/>
                <a:latin typeface="Arial"/>
                <a:cs typeface="Arial"/>
              </a:rPr>
              <a:t> </a:t>
            </a:r>
            <a:r>
              <a:rPr kumimoji="0" sz="1200" b="1" i="1" u="none" strike="noStrike" kern="0" cap="none" spc="0" normalizeH="0" baseline="0" noProof="0" dirty="0">
                <a:ln>
                  <a:noFill/>
                </a:ln>
                <a:solidFill>
                  <a:sysClr val="windowText" lastClr="000000"/>
                </a:solidFill>
                <a:effectLst/>
                <a:uLnTx/>
                <a:uFillTx/>
                <a:latin typeface="Arial"/>
                <a:cs typeface="Arial"/>
              </a:rPr>
              <a:t>Plans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p:nvPr/>
        </p:nvSpPr>
        <p:spPr>
          <a:xfrm>
            <a:off x="6878573" y="2407157"/>
            <a:ext cx="76200" cy="242570"/>
          </a:xfrm>
          <a:custGeom>
            <a:avLst/>
            <a:gdLst/>
            <a:ahLst/>
            <a:cxnLst/>
            <a:rect l="l" t="t" r="r" b="b"/>
            <a:pathLst>
              <a:path w="76200" h="242569">
                <a:moveTo>
                  <a:pt x="28194" y="165862"/>
                </a:moveTo>
                <a:lnTo>
                  <a:pt x="0" y="165862"/>
                </a:lnTo>
                <a:lnTo>
                  <a:pt x="38100" y="242062"/>
                </a:lnTo>
                <a:lnTo>
                  <a:pt x="69850" y="178562"/>
                </a:lnTo>
                <a:lnTo>
                  <a:pt x="28194" y="178562"/>
                </a:lnTo>
                <a:lnTo>
                  <a:pt x="28194" y="165862"/>
                </a:lnTo>
                <a:close/>
              </a:path>
              <a:path w="76200" h="242569">
                <a:moveTo>
                  <a:pt x="48005" y="0"/>
                </a:moveTo>
                <a:lnTo>
                  <a:pt x="28194" y="0"/>
                </a:lnTo>
                <a:lnTo>
                  <a:pt x="28194" y="178562"/>
                </a:lnTo>
                <a:lnTo>
                  <a:pt x="48005" y="178562"/>
                </a:lnTo>
                <a:lnTo>
                  <a:pt x="48005" y="0"/>
                </a:lnTo>
                <a:close/>
              </a:path>
              <a:path w="76200" h="242569">
                <a:moveTo>
                  <a:pt x="76200" y="165862"/>
                </a:moveTo>
                <a:lnTo>
                  <a:pt x="48005" y="165862"/>
                </a:lnTo>
                <a:lnTo>
                  <a:pt x="48005" y="178562"/>
                </a:lnTo>
                <a:lnTo>
                  <a:pt x="69850" y="178562"/>
                </a:lnTo>
                <a:lnTo>
                  <a:pt x="76200" y="16586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txBox="1"/>
          <p:nvPr/>
        </p:nvSpPr>
        <p:spPr>
          <a:xfrm>
            <a:off x="5181600" y="3617976"/>
            <a:ext cx="1126490" cy="716280"/>
          </a:xfrm>
          <a:prstGeom prst="rect">
            <a:avLst/>
          </a:prstGeom>
          <a:solidFill>
            <a:srgbClr val="697DA7"/>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295910" marR="0" lvl="0" indent="0" defTabSz="914400" eaLnBrk="1" fontAlgn="auto" latinLnBrk="0" hangingPunct="1">
              <a:lnSpc>
                <a:spcPct val="100000"/>
              </a:lnSpc>
              <a:spcBef>
                <a:spcPts val="695"/>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Arial"/>
                <a:cs typeface="Arial"/>
              </a:rPr>
              <a:t>LaSalle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6464808" y="3617976"/>
            <a:ext cx="1125220" cy="716280"/>
          </a:xfrm>
          <a:prstGeom prst="rect">
            <a:avLst/>
          </a:prstGeom>
          <a:solidFill>
            <a:srgbClr val="697DA7"/>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Times New Roman"/>
              <a:cs typeface="Times New Roman"/>
            </a:endParaRPr>
          </a:p>
          <a:p>
            <a:pPr marL="1905" marR="0" lvl="0" indent="0" algn="ctr" defTabSz="914400" eaLnBrk="1" fontAlgn="auto" latinLnBrk="0" hangingPunct="1">
              <a:lnSpc>
                <a:spcPct val="100000"/>
              </a:lnSpc>
              <a:spcBef>
                <a:spcPts val="695"/>
              </a:spcBef>
              <a:spcAft>
                <a:spcPts val="0"/>
              </a:spcAft>
              <a:buClrTx/>
              <a:buSzTx/>
              <a:buFontTx/>
              <a:buNone/>
              <a:tabLst/>
              <a:defRPr/>
            </a:pPr>
            <a:r>
              <a:rPr kumimoji="0" sz="1200" b="1" i="0" u="none" strike="noStrike" kern="0" cap="none" spc="-5" normalizeH="0" baseline="0" noProof="0" dirty="0">
                <a:ln>
                  <a:noFill/>
                </a:ln>
                <a:solidFill>
                  <a:srgbClr val="FFFFFF"/>
                </a:solidFill>
                <a:effectLst/>
                <a:uLnTx/>
                <a:uFillTx/>
                <a:latin typeface="Arial"/>
                <a:cs typeface="Arial"/>
              </a:rPr>
              <a:t>EHR</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855457" y="3644519"/>
            <a:ext cx="975994" cy="560070"/>
          </a:xfrm>
          <a:prstGeom prst="rect">
            <a:avLst/>
          </a:prstGeom>
        </p:spPr>
        <p:txBody>
          <a:bodyPr vert="horz" wrap="square" lIns="0" tIns="0" rIns="0" bIns="0" rtlCol="0">
            <a:spAutoFit/>
          </a:bodyPr>
          <a:lstStyle/>
          <a:p>
            <a:pPr marL="12700" marR="5080" lvl="0" indent="1905" algn="ctr" defTabSz="914400" eaLnBrk="1" fontAlgn="auto" latinLnBrk="0" hangingPunct="1">
              <a:lnSpc>
                <a:spcPct val="100000"/>
              </a:lnSpc>
              <a:spcBef>
                <a:spcPts val="0"/>
              </a:spcBef>
              <a:spcAft>
                <a:spcPts val="0"/>
              </a:spcAft>
              <a:buClrTx/>
              <a:buSzTx/>
              <a:buFontTx/>
              <a:buNone/>
              <a:tabLst/>
              <a:defRPr/>
            </a:pPr>
            <a:r>
              <a:rPr kumimoji="0" sz="1200" b="1" i="1" u="none" strike="noStrike" kern="0" cap="none" spc="0" normalizeH="0" baseline="0" noProof="0" dirty="0">
                <a:ln>
                  <a:noFill/>
                </a:ln>
                <a:solidFill>
                  <a:sysClr val="windowText" lastClr="000000"/>
                </a:solidFill>
                <a:effectLst/>
                <a:uLnTx/>
                <a:uFillTx/>
                <a:latin typeface="Arial"/>
                <a:cs typeface="Arial"/>
              </a:rPr>
              <a:t>Independent  Practice  </a:t>
            </a:r>
            <a:r>
              <a:rPr kumimoji="0" sz="1200" b="1" i="1" u="none" strike="noStrike" kern="0" cap="none" spc="-5" normalizeH="0" baseline="0" noProof="0" dirty="0">
                <a:ln>
                  <a:noFill/>
                </a:ln>
                <a:solidFill>
                  <a:sysClr val="windowText" lastClr="000000"/>
                </a:solidFill>
                <a:effectLst/>
                <a:uLnTx/>
                <a:uFillTx/>
                <a:latin typeface="Arial"/>
                <a:cs typeface="Arial"/>
              </a:rPr>
              <a:t>As</a:t>
            </a:r>
            <a:r>
              <a:rPr kumimoji="0" sz="1200" b="1" i="1" u="none" strike="noStrike" kern="0" cap="none" spc="0" normalizeH="0" baseline="0" noProof="0" dirty="0">
                <a:ln>
                  <a:noFill/>
                </a:ln>
                <a:solidFill>
                  <a:sysClr val="windowText" lastClr="000000"/>
                </a:solidFill>
                <a:effectLst/>
                <a:uLnTx/>
                <a:uFillTx/>
                <a:latin typeface="Arial"/>
                <a:cs typeface="Arial"/>
              </a:rPr>
              <a:t>soci</a:t>
            </a:r>
            <a:r>
              <a:rPr kumimoji="0" sz="1200" b="1" i="1" u="none" strike="noStrike" kern="0" cap="none" spc="5" normalizeH="0" baseline="0" noProof="0" dirty="0">
                <a:ln>
                  <a:noFill/>
                </a:ln>
                <a:solidFill>
                  <a:sysClr val="windowText" lastClr="000000"/>
                </a:solidFill>
                <a:effectLst/>
                <a:uLnTx/>
                <a:uFillTx/>
                <a:latin typeface="Arial"/>
                <a:cs typeface="Arial"/>
              </a:rPr>
              <a:t>a</a:t>
            </a:r>
            <a:r>
              <a:rPr kumimoji="0" sz="1200" b="1" i="1" u="none" strike="noStrike" kern="0" cap="none" spc="0" normalizeH="0" baseline="0" noProof="0" dirty="0">
                <a:ln>
                  <a:noFill/>
                </a:ln>
                <a:solidFill>
                  <a:sysClr val="windowText" lastClr="000000"/>
                </a:solidFill>
                <a:effectLst/>
                <a:uLnTx/>
                <a:uFillTx/>
                <a:latin typeface="Arial"/>
                <a:cs typeface="Arial"/>
              </a:rPr>
              <a:t>tions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6892290" y="3358134"/>
            <a:ext cx="76200" cy="242570"/>
          </a:xfrm>
          <a:custGeom>
            <a:avLst/>
            <a:gdLst/>
            <a:ahLst/>
            <a:cxnLst/>
            <a:rect l="l" t="t" r="r" b="b"/>
            <a:pathLst>
              <a:path w="76200" h="242570">
                <a:moveTo>
                  <a:pt x="28193" y="165862"/>
                </a:moveTo>
                <a:lnTo>
                  <a:pt x="0" y="165862"/>
                </a:lnTo>
                <a:lnTo>
                  <a:pt x="38100" y="242062"/>
                </a:lnTo>
                <a:lnTo>
                  <a:pt x="69850" y="178562"/>
                </a:lnTo>
                <a:lnTo>
                  <a:pt x="28193" y="178562"/>
                </a:lnTo>
                <a:lnTo>
                  <a:pt x="28193" y="165862"/>
                </a:lnTo>
                <a:close/>
              </a:path>
              <a:path w="76200" h="242570">
                <a:moveTo>
                  <a:pt x="48005" y="0"/>
                </a:moveTo>
                <a:lnTo>
                  <a:pt x="28193" y="0"/>
                </a:lnTo>
                <a:lnTo>
                  <a:pt x="28193" y="178562"/>
                </a:lnTo>
                <a:lnTo>
                  <a:pt x="48005" y="178562"/>
                </a:lnTo>
                <a:lnTo>
                  <a:pt x="48005" y="0"/>
                </a:lnTo>
                <a:close/>
              </a:path>
              <a:path w="76200" h="242570">
                <a:moveTo>
                  <a:pt x="76200" y="165862"/>
                </a:moveTo>
                <a:lnTo>
                  <a:pt x="48005" y="165862"/>
                </a:lnTo>
                <a:lnTo>
                  <a:pt x="48005" y="178562"/>
                </a:lnTo>
                <a:lnTo>
                  <a:pt x="69850" y="178562"/>
                </a:lnTo>
                <a:lnTo>
                  <a:pt x="76200" y="16586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723382" y="3358134"/>
            <a:ext cx="1218565" cy="251460"/>
          </a:xfrm>
          <a:custGeom>
            <a:avLst/>
            <a:gdLst/>
            <a:ahLst/>
            <a:cxnLst/>
            <a:rect l="l" t="t" r="r" b="b"/>
            <a:pathLst>
              <a:path w="1218565" h="251460">
                <a:moveTo>
                  <a:pt x="28193" y="175132"/>
                </a:moveTo>
                <a:lnTo>
                  <a:pt x="0" y="175132"/>
                </a:lnTo>
                <a:lnTo>
                  <a:pt x="38100" y="251332"/>
                </a:lnTo>
                <a:lnTo>
                  <a:pt x="69850" y="187832"/>
                </a:lnTo>
                <a:lnTo>
                  <a:pt x="28193" y="187832"/>
                </a:lnTo>
                <a:lnTo>
                  <a:pt x="28193" y="175132"/>
                </a:lnTo>
                <a:close/>
              </a:path>
              <a:path w="1218565" h="251460">
                <a:moveTo>
                  <a:pt x="1198752" y="115824"/>
                </a:moveTo>
                <a:lnTo>
                  <a:pt x="32638" y="115824"/>
                </a:lnTo>
                <a:lnTo>
                  <a:pt x="28193" y="120268"/>
                </a:lnTo>
                <a:lnTo>
                  <a:pt x="28193" y="187832"/>
                </a:lnTo>
                <a:lnTo>
                  <a:pt x="48005" y="187832"/>
                </a:lnTo>
                <a:lnTo>
                  <a:pt x="48005" y="135636"/>
                </a:lnTo>
                <a:lnTo>
                  <a:pt x="38100" y="135636"/>
                </a:lnTo>
                <a:lnTo>
                  <a:pt x="48005" y="125729"/>
                </a:lnTo>
                <a:lnTo>
                  <a:pt x="1198752" y="125729"/>
                </a:lnTo>
                <a:lnTo>
                  <a:pt x="1198752" y="115824"/>
                </a:lnTo>
                <a:close/>
              </a:path>
              <a:path w="1218565" h="251460">
                <a:moveTo>
                  <a:pt x="76200" y="175132"/>
                </a:moveTo>
                <a:lnTo>
                  <a:pt x="48005" y="175132"/>
                </a:lnTo>
                <a:lnTo>
                  <a:pt x="48005" y="187832"/>
                </a:lnTo>
                <a:lnTo>
                  <a:pt x="69850" y="187832"/>
                </a:lnTo>
                <a:lnTo>
                  <a:pt x="76200" y="175132"/>
                </a:lnTo>
                <a:close/>
              </a:path>
              <a:path w="1218565" h="251460">
                <a:moveTo>
                  <a:pt x="48005" y="125729"/>
                </a:moveTo>
                <a:lnTo>
                  <a:pt x="38100" y="135636"/>
                </a:lnTo>
                <a:lnTo>
                  <a:pt x="48005" y="135636"/>
                </a:lnTo>
                <a:lnTo>
                  <a:pt x="48005" y="125729"/>
                </a:lnTo>
                <a:close/>
              </a:path>
              <a:path w="1218565" h="251460">
                <a:moveTo>
                  <a:pt x="1218564" y="115824"/>
                </a:moveTo>
                <a:lnTo>
                  <a:pt x="1208659" y="115824"/>
                </a:lnTo>
                <a:lnTo>
                  <a:pt x="1198752" y="125729"/>
                </a:lnTo>
                <a:lnTo>
                  <a:pt x="48005" y="125729"/>
                </a:lnTo>
                <a:lnTo>
                  <a:pt x="48005" y="135636"/>
                </a:lnTo>
                <a:lnTo>
                  <a:pt x="1214119" y="135636"/>
                </a:lnTo>
                <a:lnTo>
                  <a:pt x="1218564" y="131190"/>
                </a:lnTo>
                <a:lnTo>
                  <a:pt x="1218564" y="115824"/>
                </a:lnTo>
                <a:close/>
              </a:path>
              <a:path w="1218565" h="251460">
                <a:moveTo>
                  <a:pt x="1218564" y="0"/>
                </a:moveTo>
                <a:lnTo>
                  <a:pt x="1198752" y="0"/>
                </a:lnTo>
                <a:lnTo>
                  <a:pt x="1198752" y="125729"/>
                </a:lnTo>
                <a:lnTo>
                  <a:pt x="1208659" y="115824"/>
                </a:lnTo>
                <a:lnTo>
                  <a:pt x="1218564" y="115824"/>
                </a:lnTo>
                <a:lnTo>
                  <a:pt x="1218564"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20" name="object 20"/>
          <p:cNvGraphicFramePr>
            <a:graphicFrameLocks noGrp="1"/>
          </p:cNvGraphicFramePr>
          <p:nvPr/>
        </p:nvGraphicFramePr>
        <p:xfrm>
          <a:off x="4697476" y="4633950"/>
          <a:ext cx="2892650" cy="1163877"/>
        </p:xfrm>
        <a:graphic>
          <a:graphicData uri="http://schemas.openxmlformats.org/drawingml/2006/table">
            <a:tbl>
              <a:tblPr firstRow="1" bandRow="1">
                <a:tableStyleId>{2D5ABB26-0587-4C30-8999-92F81FD0307C}</a:tableStyleId>
              </a:tblPr>
              <a:tblGrid>
                <a:gridCol w="413258">
                  <a:extLst>
                    <a:ext uri="{9D8B030D-6E8A-4147-A177-3AD203B41FA5}">
                      <a16:colId xmlns:a16="http://schemas.microsoft.com/office/drawing/2014/main" val="20000"/>
                    </a:ext>
                  </a:extLst>
                </a:gridCol>
                <a:gridCol w="413257">
                  <a:extLst>
                    <a:ext uri="{9D8B030D-6E8A-4147-A177-3AD203B41FA5}">
                      <a16:colId xmlns:a16="http://schemas.microsoft.com/office/drawing/2014/main" val="20001"/>
                    </a:ext>
                  </a:extLst>
                </a:gridCol>
                <a:gridCol w="413258">
                  <a:extLst>
                    <a:ext uri="{9D8B030D-6E8A-4147-A177-3AD203B41FA5}">
                      <a16:colId xmlns:a16="http://schemas.microsoft.com/office/drawing/2014/main" val="20002"/>
                    </a:ext>
                  </a:extLst>
                </a:gridCol>
                <a:gridCol w="413130">
                  <a:extLst>
                    <a:ext uri="{9D8B030D-6E8A-4147-A177-3AD203B41FA5}">
                      <a16:colId xmlns:a16="http://schemas.microsoft.com/office/drawing/2014/main" val="20003"/>
                    </a:ext>
                  </a:extLst>
                </a:gridCol>
                <a:gridCol w="413258">
                  <a:extLst>
                    <a:ext uri="{9D8B030D-6E8A-4147-A177-3AD203B41FA5}">
                      <a16:colId xmlns:a16="http://schemas.microsoft.com/office/drawing/2014/main" val="20004"/>
                    </a:ext>
                  </a:extLst>
                </a:gridCol>
                <a:gridCol w="413257">
                  <a:extLst>
                    <a:ext uri="{9D8B030D-6E8A-4147-A177-3AD203B41FA5}">
                      <a16:colId xmlns:a16="http://schemas.microsoft.com/office/drawing/2014/main" val="20005"/>
                    </a:ext>
                  </a:extLst>
                </a:gridCol>
                <a:gridCol w="413232">
                  <a:extLst>
                    <a:ext uri="{9D8B030D-6E8A-4147-A177-3AD203B41FA5}">
                      <a16:colId xmlns:a16="http://schemas.microsoft.com/office/drawing/2014/main" val="20006"/>
                    </a:ext>
                  </a:extLst>
                </a:gridCol>
              </a:tblGrid>
              <a:tr h="290982">
                <a:tc>
                  <a:txBody>
                    <a:bodyPr/>
                    <a:lstStyle/>
                    <a:p>
                      <a:endParaRPr sz="1200">
                        <a:latin typeface="Arial"/>
                        <a:cs typeface="Arial"/>
                      </a:endParaRPr>
                    </a:p>
                  </a:txBody>
                  <a:tcPr marL="0" marR="0" marT="0" marB="0">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B w="28575">
                      <a:solidFill>
                        <a:srgbClr val="FFFFFF"/>
                      </a:solidFill>
                      <a:prstDash val="solid"/>
                    </a:lnB>
                    <a:solidFill>
                      <a:srgbClr val="94A3C1"/>
                    </a:solidFill>
                  </a:tcPr>
                </a:tc>
                <a:extLst>
                  <a:ext uri="{0D108BD9-81ED-4DB2-BD59-A6C34878D82A}">
                    <a16:rowId xmlns:a16="http://schemas.microsoft.com/office/drawing/2014/main" val="10000"/>
                  </a:ext>
                </a:extLst>
              </a:tr>
              <a:tr h="290956">
                <a:tc>
                  <a:txBody>
                    <a:bodyPr/>
                    <a:lstStyle/>
                    <a:p>
                      <a:endParaRPr sz="1200">
                        <a:latin typeface="Arial"/>
                        <a:cs typeface="Arial"/>
                      </a:endParaRPr>
                    </a:p>
                  </a:txBody>
                  <a:tcPr marL="0" marR="0" marT="0" marB="0">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T w="28575">
                      <a:solidFill>
                        <a:srgbClr val="FFFFFF"/>
                      </a:solidFill>
                      <a:prstDash val="solid"/>
                    </a:lnT>
                    <a:lnB w="28575">
                      <a:solidFill>
                        <a:srgbClr val="FFFFFF"/>
                      </a:solidFill>
                      <a:prstDash val="solid"/>
                    </a:lnB>
                    <a:solidFill>
                      <a:srgbClr val="94A3C1"/>
                    </a:solidFill>
                  </a:tcPr>
                </a:tc>
                <a:extLst>
                  <a:ext uri="{0D108BD9-81ED-4DB2-BD59-A6C34878D82A}">
                    <a16:rowId xmlns:a16="http://schemas.microsoft.com/office/drawing/2014/main" val="10001"/>
                  </a:ext>
                </a:extLst>
              </a:tr>
              <a:tr h="290957">
                <a:tc>
                  <a:txBody>
                    <a:bodyPr/>
                    <a:lstStyle/>
                    <a:p>
                      <a:endParaRPr sz="1200">
                        <a:latin typeface="Arial"/>
                        <a:cs typeface="Arial"/>
                      </a:endParaRPr>
                    </a:p>
                  </a:txBody>
                  <a:tcPr marL="0" marR="0" marT="0" marB="0">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94A3C1"/>
                    </a:solidFill>
                  </a:tcPr>
                </a:tc>
                <a:tc>
                  <a:txBody>
                    <a:bodyPr/>
                    <a:lstStyle/>
                    <a:p>
                      <a:endParaRPr sz="1200">
                        <a:latin typeface="Arial"/>
                        <a:cs typeface="Arial"/>
                      </a:endParaRPr>
                    </a:p>
                  </a:txBody>
                  <a:tcPr marL="0" marR="0" marT="0" marB="0">
                    <a:lnL w="28575">
                      <a:solidFill>
                        <a:srgbClr val="FFFFFF"/>
                      </a:solidFill>
                      <a:prstDash val="solid"/>
                    </a:lnL>
                    <a:lnT w="28575">
                      <a:solidFill>
                        <a:srgbClr val="FFFFFF"/>
                      </a:solidFill>
                      <a:prstDash val="solid"/>
                    </a:lnT>
                    <a:lnB w="28575">
                      <a:solidFill>
                        <a:srgbClr val="FFFFFF"/>
                      </a:solidFill>
                      <a:prstDash val="solid"/>
                    </a:lnB>
                    <a:solidFill>
                      <a:srgbClr val="94A3C1"/>
                    </a:solidFill>
                  </a:tcPr>
                </a:tc>
                <a:extLst>
                  <a:ext uri="{0D108BD9-81ED-4DB2-BD59-A6C34878D82A}">
                    <a16:rowId xmlns:a16="http://schemas.microsoft.com/office/drawing/2014/main" val="10002"/>
                  </a:ext>
                </a:extLst>
              </a:tr>
              <a:tr h="290982">
                <a:tc>
                  <a:txBody>
                    <a:bodyPr/>
                    <a:lstStyle/>
                    <a:p>
                      <a:endParaRPr sz="1200">
                        <a:latin typeface="Arial"/>
                        <a:cs typeface="Arial"/>
                      </a:endParaRPr>
                    </a:p>
                  </a:txBody>
                  <a:tcPr marL="0" marR="0" marT="0" marB="0">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solidFill>
                      <a:srgbClr val="94A3C1"/>
                    </a:solidFill>
                  </a:tcPr>
                </a:tc>
                <a:tc>
                  <a:txBody>
                    <a:bodyPr/>
                    <a:lstStyle/>
                    <a:p>
                      <a:endParaRPr sz="1200">
                        <a:latin typeface="Arial"/>
                        <a:cs typeface="Arial"/>
                      </a:endParaRPr>
                    </a:p>
                  </a:txBody>
                  <a:tcPr marL="0" marR="0" marT="0" marB="0">
                    <a:lnL w="28575">
                      <a:solidFill>
                        <a:srgbClr val="FFFFFF"/>
                      </a:solidFill>
                      <a:prstDash val="solid"/>
                    </a:lnL>
                    <a:lnT w="28575">
                      <a:solidFill>
                        <a:srgbClr val="FFFFFF"/>
                      </a:solidFill>
                      <a:prstDash val="solid"/>
                    </a:lnT>
                    <a:solidFill>
                      <a:srgbClr val="94A3C1"/>
                    </a:solidFill>
                  </a:tcPr>
                </a:tc>
                <a:extLst>
                  <a:ext uri="{0D108BD9-81ED-4DB2-BD59-A6C34878D82A}">
                    <a16:rowId xmlns:a16="http://schemas.microsoft.com/office/drawing/2014/main" val="10003"/>
                  </a:ext>
                </a:extLst>
              </a:tr>
            </a:tbl>
          </a:graphicData>
        </a:graphic>
      </p:graphicFrame>
      <p:sp>
        <p:nvSpPr>
          <p:cNvPr id="21" name="object 21"/>
          <p:cNvSpPr txBox="1"/>
          <p:nvPr/>
        </p:nvSpPr>
        <p:spPr>
          <a:xfrm>
            <a:off x="7907273" y="5004561"/>
            <a:ext cx="871855" cy="377190"/>
          </a:xfrm>
          <a:prstGeom prst="rect">
            <a:avLst/>
          </a:prstGeom>
        </p:spPr>
        <p:txBody>
          <a:bodyPr vert="horz" wrap="square" lIns="0" tIns="0" rIns="0" bIns="0" rtlCol="0">
            <a:spAutoFit/>
          </a:bodyPr>
          <a:lstStyle/>
          <a:p>
            <a:pPr marL="83820" marR="5080" lvl="0" indent="-71755" defTabSz="914400" eaLnBrk="1" fontAlgn="auto" latinLnBrk="0" hangingPunct="1">
              <a:lnSpc>
                <a:spcPct val="100000"/>
              </a:lnSpc>
              <a:spcBef>
                <a:spcPts val="0"/>
              </a:spcBef>
              <a:spcAft>
                <a:spcPts val="0"/>
              </a:spcAft>
              <a:buClrTx/>
              <a:buSzTx/>
              <a:buFontTx/>
              <a:buNone/>
              <a:tabLst/>
              <a:defRPr/>
            </a:pPr>
            <a:r>
              <a:rPr kumimoji="0" sz="1200" b="1" i="1" u="none" strike="noStrike" kern="0" cap="none" spc="0" normalizeH="0" baseline="0" noProof="0" dirty="0">
                <a:ln>
                  <a:noFill/>
                </a:ln>
                <a:solidFill>
                  <a:sysClr val="windowText" lastClr="000000"/>
                </a:solidFill>
                <a:effectLst/>
                <a:uLnTx/>
                <a:uFillTx/>
                <a:latin typeface="Arial"/>
                <a:cs typeface="Arial"/>
              </a:rPr>
              <a:t>Health</a:t>
            </a:r>
            <a:r>
              <a:rPr kumimoji="0" sz="1200" b="1" i="1" u="none" strike="noStrike" kern="0" cap="none" spc="-90" normalizeH="0" baseline="0" noProof="0" dirty="0">
                <a:ln>
                  <a:noFill/>
                </a:ln>
                <a:solidFill>
                  <a:sysClr val="windowText" lastClr="000000"/>
                </a:solidFill>
                <a:effectLst/>
                <a:uLnTx/>
                <a:uFillTx/>
                <a:latin typeface="Arial"/>
                <a:cs typeface="Arial"/>
              </a:rPr>
              <a:t> </a:t>
            </a:r>
            <a:r>
              <a:rPr kumimoji="0" sz="1200" b="1" i="1" u="none" strike="noStrike" kern="0" cap="none" spc="-5" normalizeH="0" baseline="0" noProof="0" dirty="0">
                <a:ln>
                  <a:noFill/>
                </a:ln>
                <a:solidFill>
                  <a:sysClr val="windowText" lastClr="000000"/>
                </a:solidFill>
                <a:effectLst/>
                <a:uLnTx/>
                <a:uFillTx/>
                <a:latin typeface="Arial"/>
                <a:cs typeface="Arial"/>
              </a:rPr>
              <a:t>Care  </a:t>
            </a:r>
            <a:r>
              <a:rPr kumimoji="0" sz="1200" b="1" i="1" u="none" strike="noStrike" kern="0" cap="none" spc="0" normalizeH="0" baseline="0" noProof="0" dirty="0">
                <a:ln>
                  <a:noFill/>
                </a:ln>
                <a:solidFill>
                  <a:sysClr val="windowText" lastClr="000000"/>
                </a:solidFill>
                <a:effectLst/>
                <a:uLnTx/>
                <a:uFillTx/>
                <a:latin typeface="Arial"/>
                <a:cs typeface="Arial"/>
              </a:rPr>
              <a:t>Providers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p:nvPr/>
        </p:nvSpPr>
        <p:spPr>
          <a:xfrm>
            <a:off x="4909565" y="3367278"/>
            <a:ext cx="76200" cy="1267460"/>
          </a:xfrm>
          <a:custGeom>
            <a:avLst/>
            <a:gdLst/>
            <a:ahLst/>
            <a:cxnLst/>
            <a:rect l="l" t="t" r="r" b="b"/>
            <a:pathLst>
              <a:path w="76200" h="1267460">
                <a:moveTo>
                  <a:pt x="48006" y="0"/>
                </a:moveTo>
                <a:lnTo>
                  <a:pt x="28194" y="0"/>
                </a:lnTo>
                <a:lnTo>
                  <a:pt x="28194" y="79248"/>
                </a:lnTo>
                <a:lnTo>
                  <a:pt x="48006" y="79248"/>
                </a:lnTo>
                <a:lnTo>
                  <a:pt x="48006" y="0"/>
                </a:lnTo>
                <a:close/>
              </a:path>
              <a:path w="76200" h="1267460">
                <a:moveTo>
                  <a:pt x="48006" y="138684"/>
                </a:moveTo>
                <a:lnTo>
                  <a:pt x="28194" y="138684"/>
                </a:lnTo>
                <a:lnTo>
                  <a:pt x="28194" y="217932"/>
                </a:lnTo>
                <a:lnTo>
                  <a:pt x="48006" y="217932"/>
                </a:lnTo>
                <a:lnTo>
                  <a:pt x="48006" y="138684"/>
                </a:lnTo>
                <a:close/>
              </a:path>
              <a:path w="76200" h="1267460">
                <a:moveTo>
                  <a:pt x="48006" y="277368"/>
                </a:moveTo>
                <a:lnTo>
                  <a:pt x="28194" y="277368"/>
                </a:lnTo>
                <a:lnTo>
                  <a:pt x="28194" y="356616"/>
                </a:lnTo>
                <a:lnTo>
                  <a:pt x="48006" y="356616"/>
                </a:lnTo>
                <a:lnTo>
                  <a:pt x="48006" y="277368"/>
                </a:lnTo>
                <a:close/>
              </a:path>
              <a:path w="76200" h="1267460">
                <a:moveTo>
                  <a:pt x="48006" y="416052"/>
                </a:moveTo>
                <a:lnTo>
                  <a:pt x="28194" y="416052"/>
                </a:lnTo>
                <a:lnTo>
                  <a:pt x="28194" y="495300"/>
                </a:lnTo>
                <a:lnTo>
                  <a:pt x="48006" y="495300"/>
                </a:lnTo>
                <a:lnTo>
                  <a:pt x="48006" y="416052"/>
                </a:lnTo>
                <a:close/>
              </a:path>
              <a:path w="76200" h="1267460">
                <a:moveTo>
                  <a:pt x="48006" y="554736"/>
                </a:moveTo>
                <a:lnTo>
                  <a:pt x="28194" y="554736"/>
                </a:lnTo>
                <a:lnTo>
                  <a:pt x="28194" y="633984"/>
                </a:lnTo>
                <a:lnTo>
                  <a:pt x="48006" y="633984"/>
                </a:lnTo>
                <a:lnTo>
                  <a:pt x="48006" y="554736"/>
                </a:lnTo>
                <a:close/>
              </a:path>
              <a:path w="76200" h="1267460">
                <a:moveTo>
                  <a:pt x="48006" y="693420"/>
                </a:moveTo>
                <a:lnTo>
                  <a:pt x="28194" y="693420"/>
                </a:lnTo>
                <a:lnTo>
                  <a:pt x="28194" y="772668"/>
                </a:lnTo>
                <a:lnTo>
                  <a:pt x="48006" y="772668"/>
                </a:lnTo>
                <a:lnTo>
                  <a:pt x="48006" y="693420"/>
                </a:lnTo>
                <a:close/>
              </a:path>
              <a:path w="76200" h="1267460">
                <a:moveTo>
                  <a:pt x="48006" y="832104"/>
                </a:moveTo>
                <a:lnTo>
                  <a:pt x="28194" y="832104"/>
                </a:lnTo>
                <a:lnTo>
                  <a:pt x="28194" y="911352"/>
                </a:lnTo>
                <a:lnTo>
                  <a:pt x="48006" y="911352"/>
                </a:lnTo>
                <a:lnTo>
                  <a:pt x="48006" y="832104"/>
                </a:lnTo>
                <a:close/>
              </a:path>
              <a:path w="76200" h="1267460">
                <a:moveTo>
                  <a:pt x="48006" y="970788"/>
                </a:moveTo>
                <a:lnTo>
                  <a:pt x="28194" y="970788"/>
                </a:lnTo>
                <a:lnTo>
                  <a:pt x="28194" y="1050036"/>
                </a:lnTo>
                <a:lnTo>
                  <a:pt x="48006" y="1050036"/>
                </a:lnTo>
                <a:lnTo>
                  <a:pt x="48006" y="970788"/>
                </a:lnTo>
                <a:close/>
              </a:path>
              <a:path w="76200" h="1267460">
                <a:moveTo>
                  <a:pt x="48006" y="1109472"/>
                </a:moveTo>
                <a:lnTo>
                  <a:pt x="28194" y="1109472"/>
                </a:lnTo>
                <a:lnTo>
                  <a:pt x="28194" y="1188720"/>
                </a:lnTo>
                <a:lnTo>
                  <a:pt x="48006" y="1188720"/>
                </a:lnTo>
                <a:lnTo>
                  <a:pt x="48006" y="1109472"/>
                </a:lnTo>
                <a:close/>
              </a:path>
              <a:path w="76200" h="1267460">
                <a:moveTo>
                  <a:pt x="76200" y="1191260"/>
                </a:moveTo>
                <a:lnTo>
                  <a:pt x="0" y="1191260"/>
                </a:lnTo>
                <a:lnTo>
                  <a:pt x="38100" y="1267460"/>
                </a:lnTo>
                <a:lnTo>
                  <a:pt x="76200" y="119126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5702046" y="4327397"/>
            <a:ext cx="76200" cy="307975"/>
          </a:xfrm>
          <a:custGeom>
            <a:avLst/>
            <a:gdLst/>
            <a:ahLst/>
            <a:cxnLst/>
            <a:rect l="l" t="t" r="r" b="b"/>
            <a:pathLst>
              <a:path w="76200" h="307975">
                <a:moveTo>
                  <a:pt x="48005" y="0"/>
                </a:moveTo>
                <a:lnTo>
                  <a:pt x="28193" y="0"/>
                </a:lnTo>
                <a:lnTo>
                  <a:pt x="28193" y="79247"/>
                </a:lnTo>
                <a:lnTo>
                  <a:pt x="48005" y="79247"/>
                </a:lnTo>
                <a:lnTo>
                  <a:pt x="48005" y="0"/>
                </a:lnTo>
                <a:close/>
              </a:path>
              <a:path w="76200" h="307975">
                <a:moveTo>
                  <a:pt x="48005" y="138683"/>
                </a:moveTo>
                <a:lnTo>
                  <a:pt x="28193" y="138683"/>
                </a:lnTo>
                <a:lnTo>
                  <a:pt x="28193" y="217931"/>
                </a:lnTo>
                <a:lnTo>
                  <a:pt x="48005" y="217931"/>
                </a:lnTo>
                <a:lnTo>
                  <a:pt x="48005" y="138683"/>
                </a:lnTo>
                <a:close/>
              </a:path>
              <a:path w="76200" h="307975">
                <a:moveTo>
                  <a:pt x="76200" y="231266"/>
                </a:moveTo>
                <a:lnTo>
                  <a:pt x="0" y="231266"/>
                </a:lnTo>
                <a:lnTo>
                  <a:pt x="38100" y="307466"/>
                </a:lnTo>
                <a:lnTo>
                  <a:pt x="76200" y="23126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973061" y="4327397"/>
            <a:ext cx="76200" cy="307975"/>
          </a:xfrm>
          <a:custGeom>
            <a:avLst/>
            <a:gdLst/>
            <a:ahLst/>
            <a:cxnLst/>
            <a:rect l="l" t="t" r="r" b="b"/>
            <a:pathLst>
              <a:path w="76200" h="307975">
                <a:moveTo>
                  <a:pt x="48006" y="0"/>
                </a:moveTo>
                <a:lnTo>
                  <a:pt x="28194" y="0"/>
                </a:lnTo>
                <a:lnTo>
                  <a:pt x="28194" y="79247"/>
                </a:lnTo>
                <a:lnTo>
                  <a:pt x="48006" y="79247"/>
                </a:lnTo>
                <a:lnTo>
                  <a:pt x="48006" y="0"/>
                </a:lnTo>
                <a:close/>
              </a:path>
              <a:path w="76200" h="307975">
                <a:moveTo>
                  <a:pt x="48006" y="138683"/>
                </a:moveTo>
                <a:lnTo>
                  <a:pt x="28194" y="138683"/>
                </a:lnTo>
                <a:lnTo>
                  <a:pt x="28194" y="217931"/>
                </a:lnTo>
                <a:lnTo>
                  <a:pt x="48006" y="217931"/>
                </a:lnTo>
                <a:lnTo>
                  <a:pt x="48006" y="138683"/>
                </a:lnTo>
                <a:close/>
              </a:path>
              <a:path w="76200" h="307975">
                <a:moveTo>
                  <a:pt x="76200" y="231266"/>
                </a:moveTo>
                <a:lnTo>
                  <a:pt x="0" y="231266"/>
                </a:lnTo>
                <a:lnTo>
                  <a:pt x="38100" y="307466"/>
                </a:lnTo>
                <a:lnTo>
                  <a:pt x="76200" y="23126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4697729" y="6051041"/>
            <a:ext cx="274320" cy="76200"/>
          </a:xfrm>
          <a:custGeom>
            <a:avLst/>
            <a:gdLst/>
            <a:ahLst/>
            <a:cxnLst/>
            <a:rect l="l" t="t" r="r" b="b"/>
            <a:pathLst>
              <a:path w="274320" h="76200">
                <a:moveTo>
                  <a:pt x="79248" y="28194"/>
                </a:moveTo>
                <a:lnTo>
                  <a:pt x="0" y="28194"/>
                </a:lnTo>
                <a:lnTo>
                  <a:pt x="0" y="48006"/>
                </a:lnTo>
                <a:lnTo>
                  <a:pt x="79248" y="48006"/>
                </a:lnTo>
                <a:lnTo>
                  <a:pt x="79248" y="28194"/>
                </a:lnTo>
                <a:close/>
              </a:path>
              <a:path w="274320" h="76200">
                <a:moveTo>
                  <a:pt x="198120" y="0"/>
                </a:moveTo>
                <a:lnTo>
                  <a:pt x="198120" y="76200"/>
                </a:lnTo>
                <a:lnTo>
                  <a:pt x="254508" y="48006"/>
                </a:lnTo>
                <a:lnTo>
                  <a:pt x="210820" y="48006"/>
                </a:lnTo>
                <a:lnTo>
                  <a:pt x="210820" y="28194"/>
                </a:lnTo>
                <a:lnTo>
                  <a:pt x="254508" y="28194"/>
                </a:lnTo>
                <a:lnTo>
                  <a:pt x="198120" y="0"/>
                </a:lnTo>
                <a:close/>
              </a:path>
              <a:path w="274320" h="76200">
                <a:moveTo>
                  <a:pt x="198120" y="28194"/>
                </a:moveTo>
                <a:lnTo>
                  <a:pt x="138684" y="28194"/>
                </a:lnTo>
                <a:lnTo>
                  <a:pt x="138684" y="48006"/>
                </a:lnTo>
                <a:lnTo>
                  <a:pt x="198120" y="48006"/>
                </a:lnTo>
                <a:lnTo>
                  <a:pt x="198120" y="28194"/>
                </a:lnTo>
                <a:close/>
              </a:path>
              <a:path w="274320" h="76200">
                <a:moveTo>
                  <a:pt x="254508" y="28194"/>
                </a:moveTo>
                <a:lnTo>
                  <a:pt x="210820" y="28194"/>
                </a:lnTo>
                <a:lnTo>
                  <a:pt x="210820" y="48006"/>
                </a:lnTo>
                <a:lnTo>
                  <a:pt x="254508" y="48006"/>
                </a:lnTo>
                <a:lnTo>
                  <a:pt x="274320" y="38100"/>
                </a:lnTo>
                <a:lnTo>
                  <a:pt x="254508" y="28194"/>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5037835" y="6017158"/>
            <a:ext cx="937260" cy="16383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000" b="0" i="0" u="none" strike="noStrike" kern="0" cap="none" spc="-5" normalizeH="0" baseline="0" noProof="0" dirty="0">
                <a:ln>
                  <a:noFill/>
                </a:ln>
                <a:solidFill>
                  <a:sysClr val="windowText" lastClr="000000"/>
                </a:solidFill>
                <a:effectLst/>
                <a:uLnTx/>
                <a:uFillTx/>
                <a:latin typeface="Arial"/>
                <a:cs typeface="Arial"/>
              </a:rPr>
              <a:t>Negotiated</a:t>
            </a:r>
            <a:r>
              <a:rPr kumimoji="0" sz="1000" b="0" i="0" u="none" strike="noStrike" kern="0" cap="none" spc="-90" normalizeH="0" baseline="0" noProof="0" dirty="0">
                <a:ln>
                  <a:noFill/>
                </a:ln>
                <a:solidFill>
                  <a:sysClr val="windowText" lastClr="000000"/>
                </a:solidFill>
                <a:effectLst/>
                <a:uLnTx/>
                <a:uFillTx/>
                <a:latin typeface="Arial"/>
                <a:cs typeface="Arial"/>
              </a:rPr>
              <a:t> </a:t>
            </a:r>
            <a:r>
              <a:rPr kumimoji="0" sz="1000" b="0" i="0" u="none" strike="noStrike" kern="0" cap="none" spc="-5" normalizeH="0" baseline="0" noProof="0" dirty="0">
                <a:ln>
                  <a:noFill/>
                </a:ln>
                <a:solidFill>
                  <a:sysClr val="windowText" lastClr="000000"/>
                </a:solidFill>
                <a:effectLst/>
                <a:uLnTx/>
                <a:uFillTx/>
                <a:latin typeface="Arial"/>
                <a:cs typeface="Arial"/>
              </a:rPr>
              <a:t>Rate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7" name="object 27"/>
          <p:cNvSpPr/>
          <p:nvPr/>
        </p:nvSpPr>
        <p:spPr>
          <a:xfrm>
            <a:off x="6194297" y="6044946"/>
            <a:ext cx="274320" cy="76200"/>
          </a:xfrm>
          <a:custGeom>
            <a:avLst/>
            <a:gdLst/>
            <a:ahLst/>
            <a:cxnLst/>
            <a:rect l="l" t="t" r="r" b="b"/>
            <a:pathLst>
              <a:path w="274320" h="76200">
                <a:moveTo>
                  <a:pt x="198119" y="0"/>
                </a:moveTo>
                <a:lnTo>
                  <a:pt x="198119" y="76199"/>
                </a:lnTo>
                <a:lnTo>
                  <a:pt x="254507" y="48005"/>
                </a:lnTo>
                <a:lnTo>
                  <a:pt x="210819" y="48005"/>
                </a:lnTo>
                <a:lnTo>
                  <a:pt x="210819" y="28193"/>
                </a:lnTo>
                <a:lnTo>
                  <a:pt x="254507" y="28193"/>
                </a:lnTo>
                <a:lnTo>
                  <a:pt x="198119" y="0"/>
                </a:lnTo>
                <a:close/>
              </a:path>
              <a:path w="274320" h="76200">
                <a:moveTo>
                  <a:pt x="198119" y="28193"/>
                </a:moveTo>
                <a:lnTo>
                  <a:pt x="0" y="28193"/>
                </a:lnTo>
                <a:lnTo>
                  <a:pt x="0" y="48005"/>
                </a:lnTo>
                <a:lnTo>
                  <a:pt x="198119" y="48005"/>
                </a:lnTo>
                <a:lnTo>
                  <a:pt x="198119" y="28193"/>
                </a:lnTo>
                <a:close/>
              </a:path>
              <a:path w="274320" h="76200">
                <a:moveTo>
                  <a:pt x="254507" y="28193"/>
                </a:moveTo>
                <a:lnTo>
                  <a:pt x="210819" y="28193"/>
                </a:lnTo>
                <a:lnTo>
                  <a:pt x="210819" y="48005"/>
                </a:lnTo>
                <a:lnTo>
                  <a:pt x="254507" y="48005"/>
                </a:lnTo>
                <a:lnTo>
                  <a:pt x="274319" y="38099"/>
                </a:lnTo>
                <a:lnTo>
                  <a:pt x="254507" y="2819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txBox="1"/>
          <p:nvPr/>
        </p:nvSpPr>
        <p:spPr>
          <a:xfrm>
            <a:off x="6533768" y="6013399"/>
            <a:ext cx="1579880" cy="14922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Risk Adjusted / Capitated</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Rate</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32</a:t>
            </a:fld>
            <a:endParaRPr kumimoji="0" sz="1800" b="0" i="0" u="none" strike="noStrike" kern="0" cap="none" spc="-5" normalizeH="0" baseline="0" noProof="0" dirty="0">
              <a:ln>
                <a:noFill/>
              </a:ln>
              <a:solidFill>
                <a:sysClr val="windowText" lastClr="000000"/>
              </a:solidFill>
              <a:effectLst/>
              <a:uLnTx/>
              <a:uFillTx/>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680928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30" dirty="0"/>
              <a:t>WHAT</a:t>
            </a:r>
            <a:r>
              <a:rPr spc="-295" dirty="0"/>
              <a:t> </a:t>
            </a:r>
            <a:r>
              <a:rPr spc="-5" dirty="0"/>
              <a:t>WE’VE</a:t>
            </a:r>
            <a:r>
              <a:rPr spc="-75" dirty="0"/>
              <a:t> </a:t>
            </a:r>
            <a:r>
              <a:rPr spc="35" dirty="0"/>
              <a:t>LEARNED:</a:t>
            </a:r>
            <a:r>
              <a:rPr spc="-280" dirty="0"/>
              <a:t> </a:t>
            </a:r>
            <a:r>
              <a:rPr spc="30" dirty="0"/>
              <a:t>HEALTH</a:t>
            </a:r>
            <a:r>
              <a:rPr spc="-65" dirty="0"/>
              <a:t> </a:t>
            </a:r>
            <a:r>
              <a:rPr spc="50" dirty="0"/>
              <a:t>PLANS</a:t>
            </a:r>
          </a:p>
        </p:txBody>
      </p:sp>
      <p:sp>
        <p:nvSpPr>
          <p:cNvPr id="3" name="object 3"/>
          <p:cNvSpPr txBox="1"/>
          <p:nvPr/>
        </p:nvSpPr>
        <p:spPr>
          <a:xfrm>
            <a:off x="524255" y="1546860"/>
            <a:ext cx="3733800" cy="4584700"/>
          </a:xfrm>
          <a:prstGeom prst="rect">
            <a:avLst/>
          </a:prstGeom>
          <a:solidFill>
            <a:srgbClr val="FBE4D0"/>
          </a:solidFill>
        </p:spPr>
        <p:txBody>
          <a:bodyPr vert="horz" wrap="square" lIns="0" tIns="19685" rIns="0" bIns="0" rtlCol="0">
            <a:spAutoFit/>
          </a:bodyPr>
          <a:lstStyle/>
          <a:p>
            <a:pPr marL="90805" marR="247650" lvl="0" indent="0" defTabSz="914400" eaLnBrk="1" fontAlgn="auto" latinLnBrk="0" hangingPunct="1">
              <a:lnSpc>
                <a:spcPct val="100000"/>
              </a:lnSpc>
              <a:spcBef>
                <a:spcPts val="155"/>
              </a:spcBef>
              <a:spcAft>
                <a:spcPts val="0"/>
              </a:spcAft>
              <a:buClrTx/>
              <a:buSzTx/>
              <a:buFontTx/>
              <a:buNone/>
              <a:tabLst/>
              <a:defRPr/>
            </a:pPr>
            <a:r>
              <a:rPr kumimoji="0" sz="1400" b="1" i="0" u="none" strike="noStrike" kern="0" cap="none" spc="-5" normalizeH="0" baseline="0" noProof="0" dirty="0">
                <a:ln>
                  <a:noFill/>
                </a:ln>
                <a:solidFill>
                  <a:sysClr val="windowText" lastClr="000000"/>
                </a:solidFill>
                <a:effectLst/>
                <a:uLnTx/>
                <a:uFillTx/>
                <a:latin typeface="Arial"/>
                <a:cs typeface="Arial"/>
              </a:rPr>
              <a:t>Sustaining </a:t>
            </a:r>
            <a:r>
              <a:rPr kumimoji="0" sz="1400" b="1" i="0" u="none" strike="noStrike" kern="0" cap="none" spc="0" normalizeH="0" baseline="0" noProof="0" dirty="0">
                <a:ln>
                  <a:noFill/>
                </a:ln>
                <a:solidFill>
                  <a:sysClr val="windowText" lastClr="000000"/>
                </a:solidFill>
                <a:effectLst/>
                <a:uLnTx/>
                <a:uFillTx/>
                <a:latin typeface="Arial"/>
                <a:cs typeface="Arial"/>
              </a:rPr>
              <a:t>Health Plan </a:t>
            </a:r>
            <a:r>
              <a:rPr kumimoji="0" sz="1400" b="1" i="0" u="none" strike="noStrike" kern="0" cap="none" spc="-5" normalizeH="0" baseline="0" noProof="0" dirty="0">
                <a:ln>
                  <a:noFill/>
                </a:ln>
                <a:solidFill>
                  <a:sysClr val="windowText" lastClr="000000"/>
                </a:solidFill>
                <a:effectLst/>
                <a:uLnTx/>
                <a:uFillTx/>
                <a:latin typeface="Arial"/>
                <a:cs typeface="Arial"/>
              </a:rPr>
              <a:t>engagement  proved very challenging for </a:t>
            </a:r>
            <a:r>
              <a:rPr kumimoji="0" sz="1400" b="1" i="0" u="none" strike="noStrike" kern="0" cap="none" spc="0" normalizeH="0" baseline="0" noProof="0" dirty="0">
                <a:ln>
                  <a:noFill/>
                </a:ln>
                <a:solidFill>
                  <a:sysClr val="windowText" lastClr="000000"/>
                </a:solidFill>
                <a:effectLst/>
                <a:uLnTx/>
                <a:uFillTx/>
                <a:latin typeface="Arial"/>
                <a:cs typeface="Arial"/>
              </a:rPr>
              <a:t>a </a:t>
            </a:r>
            <a:r>
              <a:rPr kumimoji="0" sz="1400" b="1" i="0" u="none" strike="noStrike" kern="0" cap="none" spc="-5" normalizeH="0" baseline="0" noProof="0" dirty="0">
                <a:ln>
                  <a:noFill/>
                </a:ln>
                <a:solidFill>
                  <a:sysClr val="windowText" lastClr="000000"/>
                </a:solidFill>
                <a:effectLst/>
                <a:uLnTx/>
                <a:uFillTx/>
                <a:latin typeface="Arial"/>
                <a:cs typeface="Arial"/>
              </a:rPr>
              <a:t>number</a:t>
            </a:r>
            <a:r>
              <a:rPr kumimoji="0" sz="1400" b="1" i="0" u="none" strike="noStrike" kern="0" cap="none" spc="-100" normalizeH="0" baseline="0" noProof="0" dirty="0">
                <a:ln>
                  <a:noFill/>
                </a:ln>
                <a:solidFill>
                  <a:sysClr val="windowText" lastClr="000000"/>
                </a:solidFill>
                <a:effectLst/>
                <a:uLnTx/>
                <a:uFillTx/>
                <a:latin typeface="Arial"/>
                <a:cs typeface="Arial"/>
              </a:rPr>
              <a:t> </a:t>
            </a:r>
            <a:r>
              <a:rPr kumimoji="0" sz="1400" b="1" i="0" u="none" strike="noStrike" kern="0" cap="none" spc="-5" normalizeH="0" baseline="0" noProof="0" dirty="0">
                <a:ln>
                  <a:noFill/>
                </a:ln>
                <a:solidFill>
                  <a:sysClr val="windowText" lastClr="000000"/>
                </a:solidFill>
                <a:effectLst/>
                <a:uLnTx/>
                <a:uFillTx/>
                <a:latin typeface="Arial"/>
                <a:cs typeface="Arial"/>
              </a:rPr>
              <a:t>of  reasons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190" marR="136525" lvl="0" indent="-170815" defTabSz="914400" eaLnBrk="1" fontAlgn="auto" latinLnBrk="0" hangingPunct="1">
              <a:lnSpc>
                <a:spcPct val="100000"/>
              </a:lnSpc>
              <a:spcBef>
                <a:spcPts val="300"/>
              </a:spcBef>
              <a:spcAft>
                <a:spcPts val="0"/>
              </a:spcAft>
              <a:buClrTx/>
              <a:buSzTx/>
              <a:buFont typeface="Arial"/>
              <a:buChar char="•"/>
              <a:tabLst>
                <a:tab pos="377825" algn="l"/>
              </a:tabLst>
              <a:defRPr/>
            </a:pPr>
            <a:r>
              <a:rPr kumimoji="0" sz="1400" b="0" i="1" u="none" strike="noStrike" kern="0" cap="none" spc="0" normalizeH="0" baseline="0" noProof="0" dirty="0">
                <a:ln>
                  <a:noFill/>
                </a:ln>
                <a:solidFill>
                  <a:sysClr val="windowText" lastClr="000000"/>
                </a:solidFill>
                <a:effectLst/>
                <a:uLnTx/>
                <a:uFillTx/>
                <a:latin typeface="Arial"/>
                <a:cs typeface="Arial"/>
              </a:rPr>
              <a:t>Resource </a:t>
            </a:r>
            <a:r>
              <a:rPr kumimoji="0" sz="1400" b="0" i="1" u="none" strike="noStrike" kern="0" cap="none" spc="-5" normalizeH="0" baseline="0" noProof="0" dirty="0">
                <a:ln>
                  <a:noFill/>
                </a:ln>
                <a:solidFill>
                  <a:sysClr val="windowText" lastClr="000000"/>
                </a:solidFill>
                <a:effectLst/>
                <a:uLnTx/>
                <a:uFillTx/>
                <a:latin typeface="Arial"/>
                <a:cs typeface="Arial"/>
              </a:rPr>
              <a:t>constraint</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Despite </a:t>
            </a:r>
            <a:r>
              <a:rPr kumimoji="0" sz="1400" b="0" i="0" u="none" strike="noStrike" kern="0" cap="none" spc="-5" normalizeH="0" baseline="0" noProof="0" dirty="0">
                <a:ln>
                  <a:noFill/>
                </a:ln>
                <a:solidFill>
                  <a:sysClr val="windowText" lastClr="000000"/>
                </a:solidFill>
                <a:effectLst/>
                <a:uLnTx/>
                <a:uFillTx/>
                <a:latin typeface="Arial"/>
                <a:cs typeface="Arial"/>
              </a:rPr>
              <a:t>offering </a:t>
            </a:r>
            <a:r>
              <a:rPr kumimoji="0" sz="1400" b="0" i="0" u="none" strike="noStrike" kern="0" cap="none" spc="0" normalizeH="0" baseline="0" noProof="0" dirty="0">
                <a:ln>
                  <a:noFill/>
                </a:ln>
                <a:solidFill>
                  <a:sysClr val="windowText" lastClr="000000"/>
                </a:solidFill>
                <a:effectLst/>
                <a:uLnTx/>
                <a:uFillTx/>
                <a:latin typeface="Arial"/>
                <a:cs typeface="Arial"/>
              </a:rPr>
              <a:t>to  </a:t>
            </a:r>
            <a:r>
              <a:rPr kumimoji="0" sz="1400" b="0" i="0" u="none" strike="noStrike" kern="0" cap="none" spc="-5" normalizeH="0" baseline="0" noProof="0" dirty="0">
                <a:ln>
                  <a:noFill/>
                </a:ln>
                <a:solidFill>
                  <a:sysClr val="windowText" lastClr="000000"/>
                </a:solidFill>
                <a:effectLst/>
                <a:uLnTx/>
                <a:uFillTx/>
                <a:latin typeface="Arial"/>
                <a:cs typeface="Arial"/>
              </a:rPr>
              <a:t>compensate </a:t>
            </a:r>
            <a:r>
              <a:rPr kumimoji="0" sz="1400" b="0" i="0" u="none" strike="noStrike" kern="0" cap="none" spc="0" normalizeH="0" baseline="0" noProof="0" dirty="0">
                <a:ln>
                  <a:noFill/>
                </a:ln>
                <a:solidFill>
                  <a:sysClr val="windowText" lastClr="000000"/>
                </a:solidFill>
                <a:effectLst/>
                <a:uLnTx/>
                <a:uFillTx/>
                <a:latin typeface="Arial"/>
                <a:cs typeface="Arial"/>
              </a:rPr>
              <a:t>both health plans for their  </a:t>
            </a:r>
            <a:r>
              <a:rPr kumimoji="0" sz="1400" b="0" i="0" u="none" strike="noStrike" kern="0" cap="none" spc="-5" normalizeH="0" baseline="0" noProof="0" dirty="0">
                <a:ln>
                  <a:noFill/>
                </a:ln>
                <a:solidFill>
                  <a:sysClr val="windowText" lastClr="000000"/>
                </a:solidFill>
                <a:effectLst/>
                <a:uLnTx/>
                <a:uFillTx/>
                <a:latin typeface="Arial"/>
                <a:cs typeface="Arial"/>
              </a:rPr>
              <a:t>time, </a:t>
            </a:r>
            <a:r>
              <a:rPr kumimoji="0" sz="1400" b="0" i="0" u="none" strike="noStrike" kern="0" cap="none" spc="0" normalizeH="0" baseline="0" noProof="0" dirty="0">
                <a:ln>
                  <a:noFill/>
                </a:ln>
                <a:solidFill>
                  <a:sysClr val="windowText" lastClr="000000"/>
                </a:solidFill>
                <a:effectLst/>
                <a:uLnTx/>
                <a:uFillTx/>
                <a:latin typeface="Arial"/>
                <a:cs typeface="Arial"/>
              </a:rPr>
              <a:t>both health plans indicated they</a:t>
            </a:r>
            <a:r>
              <a:rPr kumimoji="0" sz="1400" b="0" i="0" u="none" strike="noStrike" kern="0" cap="none" spc="-20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did  not </a:t>
            </a:r>
            <a:r>
              <a:rPr kumimoji="0" sz="1400" b="0" i="0" u="none" strike="noStrike" kern="0" cap="none" spc="-5" normalizeH="0" baseline="0" noProof="0" dirty="0">
                <a:ln>
                  <a:noFill/>
                </a:ln>
                <a:solidFill>
                  <a:sysClr val="windowText" lastClr="000000"/>
                </a:solidFill>
                <a:effectLst/>
                <a:uLnTx/>
                <a:uFillTx/>
                <a:latin typeface="Arial"/>
                <a:cs typeface="Arial"/>
              </a:rPr>
              <a:t>have </a:t>
            </a:r>
            <a:r>
              <a:rPr kumimoji="0" sz="1400" b="0" i="0" u="none" strike="noStrike" kern="0" cap="none" spc="0" normalizeH="0" baseline="0" noProof="0" dirty="0">
                <a:ln>
                  <a:noFill/>
                </a:ln>
                <a:solidFill>
                  <a:sysClr val="windowText" lastClr="000000"/>
                </a:solidFill>
                <a:effectLst/>
                <a:uLnTx/>
                <a:uFillTx/>
                <a:latin typeface="Arial"/>
                <a:cs typeface="Arial"/>
              </a:rPr>
              <a:t>the </a:t>
            </a:r>
            <a:r>
              <a:rPr kumimoji="0" sz="1400" b="0" i="0" u="none" strike="noStrike" kern="0" cap="none" spc="-5" normalizeH="0" baseline="0" noProof="0" dirty="0">
                <a:ln>
                  <a:noFill/>
                </a:ln>
                <a:solidFill>
                  <a:sysClr val="windowText" lastClr="000000"/>
                </a:solidFill>
                <a:effectLst/>
                <a:uLnTx/>
                <a:uFillTx/>
                <a:latin typeface="Arial"/>
                <a:cs typeface="Arial"/>
              </a:rPr>
              <a:t>bandwidth </a:t>
            </a:r>
            <a:r>
              <a:rPr kumimoji="0" sz="1400" b="0" i="0" u="none" strike="noStrike" kern="0" cap="none" spc="0" normalizeH="0" baseline="0" noProof="0" dirty="0">
                <a:ln>
                  <a:noFill/>
                </a:ln>
                <a:solidFill>
                  <a:sysClr val="windowText" lastClr="000000"/>
                </a:solidFill>
                <a:effectLst/>
                <a:uLnTx/>
                <a:uFillTx/>
                <a:latin typeface="Arial"/>
                <a:cs typeface="Arial"/>
              </a:rPr>
              <a:t>to dedicate </a:t>
            </a:r>
            <a:r>
              <a:rPr kumimoji="0" sz="1400" b="0" i="0" u="none" strike="noStrike" kern="0" cap="none" spc="-5" normalizeH="0" baseline="0" noProof="0" dirty="0">
                <a:ln>
                  <a:noFill/>
                </a:ln>
                <a:solidFill>
                  <a:sysClr val="windowText" lastClr="000000"/>
                </a:solidFill>
                <a:effectLst/>
                <a:uLnTx/>
                <a:uFillTx/>
                <a:latin typeface="Arial"/>
                <a:cs typeface="Arial"/>
              </a:rPr>
              <a:t>FTE  </a:t>
            </a:r>
            <a:r>
              <a:rPr kumimoji="0" sz="1400" b="0" i="0" u="none" strike="noStrike" kern="0" cap="none" spc="0" normalizeH="0" baseline="0" noProof="0" dirty="0">
                <a:ln>
                  <a:noFill/>
                </a:ln>
                <a:solidFill>
                  <a:sysClr val="windowText" lastClr="000000"/>
                </a:solidFill>
                <a:effectLst/>
                <a:uLnTx/>
                <a:uFillTx/>
                <a:latin typeface="Arial"/>
                <a:cs typeface="Arial"/>
              </a:rPr>
              <a:t>resources to the</a:t>
            </a:r>
            <a:r>
              <a:rPr kumimoji="0" sz="1400" b="0" i="0" u="none" strike="noStrike" kern="0" cap="none" spc="-1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project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190" marR="97790" lvl="0" indent="-170815" defTabSz="914400" eaLnBrk="1" fontAlgn="auto" latinLnBrk="0" hangingPunct="1">
              <a:lnSpc>
                <a:spcPct val="100000"/>
              </a:lnSpc>
              <a:spcBef>
                <a:spcPts val="300"/>
              </a:spcBef>
              <a:spcAft>
                <a:spcPts val="0"/>
              </a:spcAft>
              <a:buClrTx/>
              <a:buSzTx/>
              <a:buFont typeface="Arial"/>
              <a:buChar char="•"/>
              <a:tabLst>
                <a:tab pos="377825" algn="l"/>
              </a:tabLst>
              <a:defRPr/>
            </a:pPr>
            <a:r>
              <a:rPr kumimoji="0" sz="1400" b="0" i="1" u="none" strike="noStrike" kern="0" cap="none" spc="0" normalizeH="0" baseline="0" noProof="0" dirty="0">
                <a:ln>
                  <a:noFill/>
                </a:ln>
                <a:solidFill>
                  <a:sysClr val="windowText" lastClr="000000"/>
                </a:solidFill>
                <a:effectLst/>
                <a:uLnTx/>
                <a:uFillTx/>
                <a:latin typeface="Arial"/>
                <a:cs typeface="Arial"/>
              </a:rPr>
              <a:t>Low </a:t>
            </a:r>
            <a:r>
              <a:rPr kumimoji="0" sz="1400" b="0" i="1" u="none" strike="noStrike" kern="0" cap="none" spc="-5" normalizeH="0" baseline="0" noProof="0" dirty="0">
                <a:ln>
                  <a:noFill/>
                </a:ln>
                <a:solidFill>
                  <a:sysClr val="windowText" lastClr="000000"/>
                </a:solidFill>
                <a:effectLst/>
                <a:uLnTx/>
                <a:uFillTx/>
                <a:latin typeface="Arial"/>
                <a:cs typeface="Arial"/>
              </a:rPr>
              <a:t>prioritization: </a:t>
            </a:r>
            <a:r>
              <a:rPr kumimoji="0" sz="1400" b="0" i="0" u="none" strike="noStrike" kern="0" cap="none" spc="-5" normalizeH="0" baseline="0" noProof="0" dirty="0">
                <a:ln>
                  <a:noFill/>
                </a:ln>
                <a:solidFill>
                  <a:sysClr val="windowText" lastClr="000000"/>
                </a:solidFill>
                <a:effectLst/>
                <a:uLnTx/>
                <a:uFillTx/>
                <a:latin typeface="Arial"/>
                <a:cs typeface="Arial"/>
              </a:rPr>
              <a:t>Given </a:t>
            </a:r>
            <a:r>
              <a:rPr kumimoji="0" sz="1400" b="0" i="0" u="none" strike="noStrike" kern="0" cap="none" spc="0" normalizeH="0" baseline="0" noProof="0" dirty="0">
                <a:ln>
                  <a:noFill/>
                </a:ln>
                <a:solidFill>
                  <a:sysClr val="windowText" lastClr="000000"/>
                </a:solidFill>
                <a:effectLst/>
                <a:uLnTx/>
                <a:uFillTx/>
                <a:latin typeface="Arial"/>
                <a:cs typeface="Arial"/>
              </a:rPr>
              <a:t>the size and  magnitude of the project, the health</a:t>
            </a:r>
            <a:r>
              <a:rPr kumimoji="0" sz="1400" b="0" i="0" u="none" strike="noStrike" kern="0" cap="none" spc="-2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plans  could not justify shifting resources and  prioritizing the data pulls associated </a:t>
            </a:r>
            <a:r>
              <a:rPr kumimoji="0" sz="1400" b="0" i="0" u="none" strike="noStrike" kern="0" cap="none" spc="-5" normalizeH="0" baseline="0" noProof="0" dirty="0">
                <a:ln>
                  <a:noFill/>
                </a:ln>
                <a:solidFill>
                  <a:sysClr val="windowText" lastClr="000000"/>
                </a:solidFill>
                <a:effectLst/>
                <a:uLnTx/>
                <a:uFillTx/>
                <a:latin typeface="Arial"/>
                <a:cs typeface="Arial"/>
              </a:rPr>
              <a:t>with  </a:t>
            </a:r>
            <a:r>
              <a:rPr kumimoji="0" sz="1400" b="0" i="0" u="none" strike="noStrike" kern="0" cap="none" spc="0" normalizeH="0" baseline="0" noProof="0" dirty="0">
                <a:ln>
                  <a:noFill/>
                </a:ln>
                <a:solidFill>
                  <a:sysClr val="windowText" lastClr="000000"/>
                </a:solidFill>
                <a:effectLst/>
                <a:uLnTx/>
                <a:uFillTx/>
                <a:latin typeface="Arial"/>
                <a:cs typeface="Arial"/>
              </a:rPr>
              <a:t>the</a:t>
            </a:r>
            <a:r>
              <a:rPr kumimoji="0" sz="1400" b="0" i="0" u="none" strike="noStrike" kern="0" cap="none" spc="-10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project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190" marR="325755" lvl="0" indent="-170815" defTabSz="914400" eaLnBrk="1" fontAlgn="auto" latinLnBrk="0" hangingPunct="1">
              <a:lnSpc>
                <a:spcPct val="100000"/>
              </a:lnSpc>
              <a:spcBef>
                <a:spcPts val="300"/>
              </a:spcBef>
              <a:spcAft>
                <a:spcPts val="0"/>
              </a:spcAft>
              <a:buClrTx/>
              <a:buSzTx/>
              <a:buFont typeface="Arial"/>
              <a:buChar char="•"/>
              <a:tabLst>
                <a:tab pos="377825" algn="l"/>
              </a:tabLst>
              <a:defRPr/>
            </a:pPr>
            <a:r>
              <a:rPr kumimoji="0" sz="1400" b="0" i="1" u="none" strike="noStrike" kern="0" cap="none" spc="0" normalizeH="0" baseline="0" noProof="0" dirty="0">
                <a:ln>
                  <a:noFill/>
                </a:ln>
                <a:solidFill>
                  <a:sysClr val="windowText" lastClr="000000"/>
                </a:solidFill>
                <a:effectLst/>
                <a:uLnTx/>
                <a:uFillTx/>
                <a:latin typeface="Arial"/>
                <a:cs typeface="Arial"/>
              </a:rPr>
              <a:t>External forces: </a:t>
            </a:r>
            <a:r>
              <a:rPr kumimoji="0" sz="1400" b="0" i="0" u="none" strike="noStrike" kern="0" cap="none" spc="-5" normalizeH="0" baseline="0" noProof="0" dirty="0">
                <a:ln>
                  <a:noFill/>
                </a:ln>
                <a:solidFill>
                  <a:sysClr val="windowText" lastClr="000000"/>
                </a:solidFill>
                <a:effectLst/>
                <a:uLnTx/>
                <a:uFillTx/>
                <a:latin typeface="Arial"/>
                <a:cs typeface="Arial"/>
              </a:rPr>
              <a:t>The following </a:t>
            </a:r>
            <a:r>
              <a:rPr kumimoji="0" sz="1400" b="0" i="0" u="none" strike="noStrike" kern="0" cap="none" spc="0" normalizeH="0" baseline="0" noProof="0" dirty="0">
                <a:ln>
                  <a:noFill/>
                </a:ln>
                <a:solidFill>
                  <a:sysClr val="windowText" lastClr="000000"/>
                </a:solidFill>
                <a:effectLst/>
                <a:uLnTx/>
                <a:uFillTx/>
                <a:latin typeface="Arial"/>
                <a:cs typeface="Arial"/>
              </a:rPr>
              <a:t>factors  derailed and, </a:t>
            </a:r>
            <a:r>
              <a:rPr kumimoji="0" sz="1400" b="0" i="0" u="none" strike="noStrike" kern="0" cap="none" spc="-15" normalizeH="0" baseline="0" noProof="0" dirty="0">
                <a:ln>
                  <a:noFill/>
                </a:ln>
                <a:solidFill>
                  <a:sysClr val="windowText" lastClr="000000"/>
                </a:solidFill>
                <a:effectLst/>
                <a:uLnTx/>
                <a:uFillTx/>
                <a:latin typeface="Arial"/>
                <a:cs typeface="Arial"/>
              </a:rPr>
              <a:t>ultimately, </a:t>
            </a:r>
            <a:r>
              <a:rPr kumimoji="0" sz="1400" b="0" i="0" u="none" strike="noStrike" kern="0" cap="none" spc="0" normalizeH="0" baseline="0" noProof="0" dirty="0">
                <a:ln>
                  <a:noFill/>
                </a:ln>
                <a:solidFill>
                  <a:sysClr val="windowText" lastClr="000000"/>
                </a:solidFill>
                <a:effectLst/>
                <a:uLnTx/>
                <a:uFillTx/>
                <a:latin typeface="Arial"/>
                <a:cs typeface="Arial"/>
              </a:rPr>
              <a:t>resulted in</a:t>
            </a:r>
            <a:r>
              <a:rPr kumimoji="0" sz="1400" b="0" i="0" u="none" strike="noStrike" kern="0" cap="none" spc="-1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the  health plans </a:t>
            </a:r>
            <a:r>
              <a:rPr kumimoji="0" sz="1400" b="0" i="0" u="none" strike="noStrike" kern="0" cap="none" spc="-5" normalizeH="0" baseline="0" noProof="0" dirty="0">
                <a:ln>
                  <a:noFill/>
                </a:ln>
                <a:solidFill>
                  <a:sysClr val="windowText" lastClr="000000"/>
                </a:solidFill>
                <a:effectLst/>
                <a:uLnTx/>
                <a:uFillTx/>
                <a:latin typeface="Arial"/>
                <a:cs typeface="Arial"/>
              </a:rPr>
              <a:t>withdrawing</a:t>
            </a:r>
            <a:r>
              <a:rPr kumimoji="0" sz="1400" b="0" i="0" u="none" strike="noStrike" kern="0" cap="none" spc="-10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support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834390" marR="0" lvl="1" indent="-170815" defTabSz="914400" eaLnBrk="1" fontAlgn="auto" latinLnBrk="0" hangingPunct="1">
              <a:lnSpc>
                <a:spcPct val="100000"/>
              </a:lnSpc>
              <a:spcBef>
                <a:spcPts val="300"/>
              </a:spcBef>
              <a:spcAft>
                <a:spcPts val="0"/>
              </a:spcAft>
              <a:buClrTx/>
              <a:buSzTx/>
              <a:buFontTx/>
              <a:buChar char="•"/>
              <a:tabLst>
                <a:tab pos="83502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ACA</a:t>
            </a:r>
            <a:r>
              <a:rPr kumimoji="0" sz="1400" b="0" i="0" u="none" strike="noStrike" kern="0" cap="none" spc="-17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implementation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834390" marR="0" lvl="1" indent="-170815" defTabSz="914400" eaLnBrk="1" fontAlgn="auto" latinLnBrk="0" hangingPunct="1">
              <a:lnSpc>
                <a:spcPct val="100000"/>
              </a:lnSpc>
              <a:spcBef>
                <a:spcPts val="300"/>
              </a:spcBef>
              <a:spcAft>
                <a:spcPts val="0"/>
              </a:spcAft>
              <a:buClrTx/>
              <a:buSzTx/>
              <a:buFontTx/>
              <a:buChar char="•"/>
              <a:tabLst>
                <a:tab pos="83502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Merger and</a:t>
            </a:r>
            <a:r>
              <a:rPr kumimoji="0" sz="1400" b="0" i="0" u="none" strike="noStrike" kern="0" cap="none" spc="-1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acquisition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834390" marR="0" lvl="1" indent="-170815" defTabSz="914400" eaLnBrk="1" fontAlgn="auto" latinLnBrk="0" hangingPunct="1">
              <a:lnSpc>
                <a:spcPct val="100000"/>
              </a:lnSpc>
              <a:spcBef>
                <a:spcPts val="300"/>
              </a:spcBef>
              <a:spcAft>
                <a:spcPts val="0"/>
              </a:spcAft>
              <a:buClrTx/>
              <a:buSzTx/>
              <a:buFontTx/>
              <a:buChar char="•"/>
              <a:tabLst>
                <a:tab pos="83502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Data</a:t>
            </a:r>
            <a:r>
              <a:rPr kumimoji="0" sz="1400" b="0" i="0" u="none" strike="noStrike" kern="0" cap="none" spc="-10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breach</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1358900" y="1195959"/>
            <a:ext cx="2066289"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1" u="none" strike="noStrike" kern="0" cap="none" spc="-5" normalizeH="0" baseline="0" noProof="0" dirty="0">
                <a:ln>
                  <a:noFill/>
                </a:ln>
                <a:solidFill>
                  <a:sysClr val="windowText" lastClr="000000"/>
                </a:solidFill>
                <a:effectLst/>
                <a:uLnTx/>
                <a:uFillTx/>
                <a:latin typeface="Arial"/>
                <a:cs typeface="Arial"/>
              </a:rPr>
              <a:t>Insights and</a:t>
            </a:r>
            <a:r>
              <a:rPr kumimoji="0" sz="1400" b="1" i="1" u="none" strike="noStrike" kern="0" cap="none" spc="-80" normalizeH="0" baseline="0" noProof="0" dirty="0">
                <a:ln>
                  <a:noFill/>
                </a:ln>
                <a:solidFill>
                  <a:sysClr val="windowText" lastClr="000000"/>
                </a:solidFill>
                <a:effectLst/>
                <a:uLnTx/>
                <a:uFillTx/>
                <a:latin typeface="Arial"/>
                <a:cs typeface="Arial"/>
              </a:rPr>
              <a:t> </a:t>
            </a:r>
            <a:r>
              <a:rPr kumimoji="0" sz="1400" b="1" i="1" u="none" strike="noStrike" kern="0" cap="none" spc="-5" normalizeH="0" baseline="0" noProof="0" dirty="0">
                <a:ln>
                  <a:noFill/>
                </a:ln>
                <a:solidFill>
                  <a:sysClr val="windowText" lastClr="000000"/>
                </a:solidFill>
                <a:effectLst/>
                <a:uLnTx/>
                <a:uFillTx/>
                <a:latin typeface="Arial"/>
                <a:cs typeface="Arial"/>
              </a:rPr>
              <a:t>Challenges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525018" y="1466850"/>
            <a:ext cx="3734435" cy="0"/>
          </a:xfrm>
          <a:custGeom>
            <a:avLst/>
            <a:gdLst/>
            <a:ahLst/>
            <a:cxnLst/>
            <a:rect l="l" t="t" r="r" b="b"/>
            <a:pathLst>
              <a:path w="3734435">
                <a:moveTo>
                  <a:pt x="0" y="0"/>
                </a:moveTo>
                <a:lnTo>
                  <a:pt x="3734307" y="0"/>
                </a:lnTo>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437888" y="1560575"/>
            <a:ext cx="605155" cy="4570730"/>
          </a:xfrm>
          <a:custGeom>
            <a:avLst/>
            <a:gdLst/>
            <a:ahLst/>
            <a:cxnLst/>
            <a:rect l="l" t="t" r="r" b="b"/>
            <a:pathLst>
              <a:path w="605154" h="4570730">
                <a:moveTo>
                  <a:pt x="0" y="0"/>
                </a:moveTo>
                <a:lnTo>
                  <a:pt x="0" y="4570476"/>
                </a:lnTo>
                <a:lnTo>
                  <a:pt x="605027" y="2285238"/>
                </a:lnTo>
                <a:lnTo>
                  <a:pt x="0" y="0"/>
                </a:lnTo>
                <a:close/>
              </a:path>
            </a:pathLst>
          </a:custGeom>
          <a:solidFill>
            <a:srgbClr val="FBE4D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5221223" y="1560575"/>
            <a:ext cx="3733800" cy="4570730"/>
          </a:xfrm>
          <a:prstGeom prst="rect">
            <a:avLst/>
          </a:prstGeom>
          <a:solidFill>
            <a:srgbClr val="F8CCA0"/>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latin typeface="Times New Roman"/>
              <a:cs typeface="Times New Roman"/>
            </a:endParaRPr>
          </a:p>
          <a:p>
            <a:pPr marL="551180" marR="218440" lvl="0" indent="-343535" defTabSz="914400" eaLnBrk="1" fontAlgn="auto" latinLnBrk="0" hangingPunct="1">
              <a:lnSpc>
                <a:spcPct val="100000"/>
              </a:lnSpc>
              <a:spcBef>
                <a:spcPts val="5"/>
              </a:spcBef>
              <a:spcAft>
                <a:spcPts val="0"/>
              </a:spcAft>
              <a:buClrTx/>
              <a:buSzTx/>
              <a:buFontTx/>
              <a:buAutoNum type="arabicPeriod"/>
              <a:tabLst>
                <a:tab pos="5518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Generating greater </a:t>
            </a:r>
            <a:r>
              <a:rPr kumimoji="0" sz="1400" b="0" i="0" u="none" strike="noStrike" kern="0" cap="none" spc="-5" normalizeH="0" baseline="0" noProof="0" dirty="0">
                <a:ln>
                  <a:noFill/>
                </a:ln>
                <a:solidFill>
                  <a:sysClr val="windowText" lastClr="000000"/>
                </a:solidFill>
                <a:effectLst/>
                <a:uLnTx/>
                <a:uFillTx/>
                <a:latin typeface="Arial"/>
                <a:cs typeface="Arial"/>
              </a:rPr>
              <a:t>buy-in </a:t>
            </a:r>
            <a:r>
              <a:rPr kumimoji="0" sz="1400" b="0" i="0" u="none" strike="noStrike" kern="0" cap="none" spc="0" normalizeH="0" baseline="0" noProof="0" dirty="0">
                <a:ln>
                  <a:noFill/>
                </a:ln>
                <a:solidFill>
                  <a:sysClr val="windowText" lastClr="000000"/>
                </a:solidFill>
                <a:effectLst/>
                <a:uLnTx/>
                <a:uFillTx/>
                <a:latin typeface="Arial"/>
                <a:cs typeface="Arial"/>
              </a:rPr>
              <a:t>from</a:t>
            </a:r>
            <a:r>
              <a:rPr kumimoji="0" sz="1400" b="0" i="0" u="none" strike="noStrike" kern="0" cap="none" spc="-1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health  plans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008380" marR="382270" lvl="1" indent="-342900" defTabSz="914400" eaLnBrk="1" fontAlgn="auto" latinLnBrk="0" hangingPunct="1">
              <a:lnSpc>
                <a:spcPct val="100000"/>
              </a:lnSpc>
              <a:spcBef>
                <a:spcPts val="300"/>
              </a:spcBef>
              <a:spcAft>
                <a:spcPts val="0"/>
              </a:spcAft>
              <a:buClrTx/>
              <a:buSzTx/>
              <a:buFontTx/>
              <a:buChar char="•"/>
              <a:tabLst>
                <a:tab pos="10090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Integrate health plans as</a:t>
            </a:r>
            <a:r>
              <a:rPr kumimoji="0" sz="1400" b="0" i="0" u="none" strike="noStrike" kern="0" cap="none" spc="-19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core  team</a:t>
            </a:r>
            <a:r>
              <a:rPr kumimoji="0" sz="1400" b="0" i="0" u="none" strike="noStrike" kern="0" cap="none" spc="-9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members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008380" marR="290195" lvl="1" indent="-342900" defTabSz="914400" eaLnBrk="1" fontAlgn="auto" latinLnBrk="0" hangingPunct="1">
              <a:lnSpc>
                <a:spcPct val="100000"/>
              </a:lnSpc>
              <a:spcBef>
                <a:spcPts val="300"/>
              </a:spcBef>
              <a:spcAft>
                <a:spcPts val="0"/>
              </a:spcAft>
              <a:buClrTx/>
              <a:buSzTx/>
              <a:buFontTx/>
              <a:buChar char="•"/>
              <a:tabLst>
                <a:tab pos="10090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Establish a Memorandum of  Understanding clearly</a:t>
            </a:r>
            <a:r>
              <a:rPr kumimoji="0" sz="1400" b="0" i="0" u="none" strike="noStrike" kern="0" cap="none" spc="-1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outlining  each </a:t>
            </a:r>
            <a:r>
              <a:rPr kumimoji="0" sz="1400" b="0" i="0" u="none" strike="noStrike" kern="0" cap="none" spc="-5" normalizeH="0" baseline="0" noProof="0" dirty="0">
                <a:ln>
                  <a:noFill/>
                </a:ln>
                <a:solidFill>
                  <a:sysClr val="windowText" lastClr="000000"/>
                </a:solidFill>
                <a:effectLst/>
                <a:uLnTx/>
                <a:uFillTx/>
                <a:latin typeface="Arial"/>
                <a:cs typeface="Arial"/>
              </a:rPr>
              <a:t>party’s</a:t>
            </a:r>
            <a:r>
              <a:rPr kumimoji="0" sz="1400" b="0" i="0" u="none" strike="noStrike" kern="0" cap="none" spc="-9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commitments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008380" marR="605790" lvl="1" indent="-342900" defTabSz="914400" eaLnBrk="1" fontAlgn="auto" latinLnBrk="0" hangingPunct="1">
              <a:lnSpc>
                <a:spcPct val="100000"/>
              </a:lnSpc>
              <a:spcBef>
                <a:spcPts val="300"/>
              </a:spcBef>
              <a:spcAft>
                <a:spcPts val="0"/>
              </a:spcAft>
              <a:buClrTx/>
              <a:buSzTx/>
              <a:buFontTx/>
              <a:buChar char="•"/>
              <a:tabLst>
                <a:tab pos="10090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Agree to</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resource/financial  </a:t>
            </a:r>
            <a:r>
              <a:rPr kumimoji="0" sz="1400" b="0" i="0" u="none" strike="noStrike" kern="0" cap="none" spc="0" normalizeH="0" baseline="0" noProof="0" dirty="0">
                <a:ln>
                  <a:noFill/>
                </a:ln>
                <a:solidFill>
                  <a:sysClr val="windowText" lastClr="000000"/>
                </a:solidFill>
                <a:effectLst/>
                <a:uLnTx/>
                <a:uFillTx/>
                <a:latin typeface="Arial"/>
                <a:cs typeface="Arial"/>
              </a:rPr>
              <a:t>support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551180" marR="266065" lvl="0" indent="-343535" defTabSz="914400" eaLnBrk="1" fontAlgn="auto" latinLnBrk="0" hangingPunct="1">
              <a:lnSpc>
                <a:spcPct val="100000"/>
              </a:lnSpc>
              <a:spcBef>
                <a:spcPts val="300"/>
              </a:spcBef>
              <a:spcAft>
                <a:spcPts val="0"/>
              </a:spcAft>
              <a:buClrTx/>
              <a:buSzTx/>
              <a:buFontTx/>
              <a:buAutoNum type="arabicPeriod"/>
              <a:tabLst>
                <a:tab pos="5518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Initiate a proof of concept SIB</a:t>
            </a:r>
            <a:r>
              <a:rPr kumimoji="0" sz="1400" b="0" i="0" u="none" strike="noStrike" kern="0" cap="none" spc="-20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project  </a:t>
            </a:r>
            <a:r>
              <a:rPr kumimoji="0" sz="1400" b="0" i="0" u="none" strike="noStrike" kern="0" cap="none" spc="-5" normalizeH="0" baseline="0" noProof="0" dirty="0">
                <a:ln>
                  <a:noFill/>
                </a:ln>
                <a:solidFill>
                  <a:sysClr val="windowText" lastClr="000000"/>
                </a:solidFill>
                <a:effectLst/>
                <a:uLnTx/>
                <a:uFillTx/>
                <a:latin typeface="Arial"/>
                <a:cs typeface="Arial"/>
              </a:rPr>
              <a:t>with </a:t>
            </a:r>
            <a:r>
              <a:rPr kumimoji="0" sz="1400" b="0" i="0" u="none" strike="noStrike" kern="0" cap="none" spc="0" normalizeH="0" baseline="0" noProof="0" dirty="0">
                <a:ln>
                  <a:noFill/>
                </a:ln>
                <a:solidFill>
                  <a:sysClr val="windowText" lastClr="000000"/>
                </a:solidFill>
                <a:effectLst/>
                <a:uLnTx/>
                <a:uFillTx/>
                <a:latin typeface="Arial"/>
                <a:cs typeface="Arial"/>
              </a:rPr>
              <a:t>a foundation</a:t>
            </a:r>
            <a:r>
              <a:rPr kumimoji="0" sz="1400" b="0" i="0" u="none" strike="noStrike" kern="0" cap="none" spc="-12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payor</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008380" marR="431800" lvl="1" indent="-342900" defTabSz="914400" eaLnBrk="1" fontAlgn="auto" latinLnBrk="0" hangingPunct="1">
              <a:lnSpc>
                <a:spcPct val="100000"/>
              </a:lnSpc>
              <a:spcBef>
                <a:spcPts val="300"/>
              </a:spcBef>
              <a:spcAft>
                <a:spcPts val="0"/>
              </a:spcAft>
              <a:buClrTx/>
              <a:buSzTx/>
              <a:buFontTx/>
              <a:buChar char="•"/>
              <a:tabLst>
                <a:tab pos="10090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Highlight the impact of the  intervention </a:t>
            </a:r>
            <a:r>
              <a:rPr kumimoji="0" sz="1400" b="0" i="0" u="none" strike="noStrike" kern="0" cap="none" spc="-5" normalizeH="0" baseline="0" noProof="0" dirty="0">
                <a:ln>
                  <a:noFill/>
                </a:ln>
                <a:solidFill>
                  <a:sysClr val="windowText" lastClr="000000"/>
                </a:solidFill>
                <a:effectLst/>
                <a:uLnTx/>
                <a:uFillTx/>
                <a:latin typeface="Arial"/>
                <a:cs typeface="Arial"/>
              </a:rPr>
              <a:t>over </a:t>
            </a:r>
            <a:r>
              <a:rPr kumimoji="0" sz="1400" b="0" i="0" u="none" strike="noStrike" kern="0" cap="none" spc="0" normalizeH="0" baseline="0" noProof="0" dirty="0">
                <a:ln>
                  <a:noFill/>
                </a:ln>
                <a:solidFill>
                  <a:sysClr val="windowText" lastClr="000000"/>
                </a:solidFill>
                <a:effectLst/>
                <a:uLnTx/>
                <a:uFillTx/>
                <a:latin typeface="Arial"/>
                <a:cs typeface="Arial"/>
              </a:rPr>
              <a:t>a short</a:t>
            </a:r>
            <a:r>
              <a:rPr kumimoji="0" sz="1400" b="0" i="0" u="none" strike="noStrike" kern="0" cap="none" spc="-14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time  </a:t>
            </a:r>
            <a:r>
              <a:rPr kumimoji="0" sz="1400" b="0" i="0" u="none" strike="noStrike" kern="0" cap="none" spc="0" normalizeH="0" baseline="0" noProof="0" dirty="0">
                <a:ln>
                  <a:noFill/>
                </a:ln>
                <a:solidFill>
                  <a:sysClr val="windowText" lastClr="000000"/>
                </a:solidFill>
                <a:effectLst/>
                <a:uLnTx/>
                <a:uFillTx/>
                <a:latin typeface="Arial"/>
                <a:cs typeface="Arial"/>
              </a:rPr>
              <a:t>period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008380" marR="181610" lvl="1" indent="-342900" defTabSz="914400" eaLnBrk="1" fontAlgn="auto" latinLnBrk="0" hangingPunct="1">
              <a:lnSpc>
                <a:spcPct val="100000"/>
              </a:lnSpc>
              <a:spcBef>
                <a:spcPts val="300"/>
              </a:spcBef>
              <a:spcAft>
                <a:spcPts val="0"/>
              </a:spcAft>
              <a:buClrTx/>
              <a:buSzTx/>
              <a:buFontTx/>
              <a:buChar char="•"/>
              <a:tabLst>
                <a:tab pos="1009015"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Establish a SIB contract that</a:t>
            </a:r>
            <a:r>
              <a:rPr kumimoji="0" sz="1400" b="0" i="0" u="none" strike="noStrike" kern="0" cap="none" spc="-18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the  health </a:t>
            </a:r>
            <a:r>
              <a:rPr kumimoji="0" sz="1400" b="0" i="0" u="none" strike="noStrike" kern="0" cap="none" spc="-5" normalizeH="0" baseline="0" noProof="0" dirty="0">
                <a:ln>
                  <a:noFill/>
                </a:ln>
                <a:solidFill>
                  <a:sysClr val="windowText" lastClr="000000"/>
                </a:solidFill>
                <a:effectLst/>
                <a:uLnTx/>
                <a:uFillTx/>
                <a:latin typeface="Arial"/>
                <a:cs typeface="Arial"/>
              </a:rPr>
              <a:t>payors </a:t>
            </a:r>
            <a:r>
              <a:rPr kumimoji="0" sz="1400" b="0" i="0" u="none" strike="noStrike" kern="0" cap="none" spc="0" normalizeH="0" baseline="0" noProof="0" dirty="0">
                <a:ln>
                  <a:noFill/>
                </a:ln>
                <a:solidFill>
                  <a:sysClr val="windowText" lastClr="000000"/>
                </a:solidFill>
                <a:effectLst/>
                <a:uLnTx/>
                <a:uFillTx/>
                <a:latin typeface="Arial"/>
                <a:cs typeface="Arial"/>
              </a:rPr>
              <a:t>could easily</a:t>
            </a:r>
            <a:r>
              <a:rPr kumimoji="0" sz="1400" b="0" i="0" u="none" strike="noStrike" kern="0" cap="none" spc="-12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adopt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6395720" y="1195959"/>
            <a:ext cx="138747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1" u="none" strike="noStrike" kern="0" cap="none" spc="-5" normalizeH="0" baseline="0" noProof="0" dirty="0">
                <a:ln>
                  <a:noFill/>
                </a:ln>
                <a:solidFill>
                  <a:sysClr val="windowText" lastClr="000000"/>
                </a:solidFill>
                <a:effectLst/>
                <a:uLnTx/>
                <a:uFillTx/>
                <a:latin typeface="Arial"/>
                <a:cs typeface="Arial"/>
              </a:rPr>
              <a:t>Lesson</a:t>
            </a:r>
            <a:r>
              <a:rPr kumimoji="0" sz="1400" b="1" i="1" u="none" strike="noStrike" kern="0" cap="none" spc="-75" normalizeH="0" baseline="0" noProof="0" dirty="0">
                <a:ln>
                  <a:noFill/>
                </a:ln>
                <a:solidFill>
                  <a:sysClr val="windowText" lastClr="000000"/>
                </a:solidFill>
                <a:effectLst/>
                <a:uLnTx/>
                <a:uFillTx/>
                <a:latin typeface="Arial"/>
                <a:cs typeface="Arial"/>
              </a:rPr>
              <a:t> </a:t>
            </a:r>
            <a:r>
              <a:rPr kumimoji="0" sz="1400" b="1" i="1" u="none" strike="noStrike" kern="0" cap="none" spc="-5" normalizeH="0" baseline="0" noProof="0" dirty="0">
                <a:ln>
                  <a:noFill/>
                </a:ln>
                <a:solidFill>
                  <a:sysClr val="windowText" lastClr="000000"/>
                </a:solidFill>
                <a:effectLst/>
                <a:uLnTx/>
                <a:uFillTx/>
                <a:latin typeface="Arial"/>
                <a:cs typeface="Arial"/>
              </a:rPr>
              <a:t>Learned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p:nvPr/>
        </p:nvSpPr>
        <p:spPr>
          <a:xfrm>
            <a:off x="5221985" y="1466850"/>
            <a:ext cx="3734435" cy="0"/>
          </a:xfrm>
          <a:custGeom>
            <a:avLst/>
            <a:gdLst/>
            <a:ahLst/>
            <a:cxnLst/>
            <a:rect l="l" t="t" r="r" b="b"/>
            <a:pathLst>
              <a:path w="3734434">
                <a:moveTo>
                  <a:pt x="0" y="0"/>
                </a:moveTo>
                <a:lnTo>
                  <a:pt x="3734308" y="0"/>
                </a:lnTo>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33</a:t>
            </a:fld>
            <a:endParaRPr kumimoji="0" sz="1800" b="0" i="0" u="none" strike="noStrike" kern="0" cap="none" spc="-5" normalizeH="0" baseline="0" noProof="0" dirty="0">
              <a:ln>
                <a:noFill/>
              </a:ln>
              <a:solidFill>
                <a:sysClr val="windowText" lastClr="000000"/>
              </a:solidFill>
              <a:effectLst/>
              <a:uLnTx/>
              <a:uFillTx/>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373456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30" dirty="0"/>
              <a:t>WHAT</a:t>
            </a:r>
            <a:r>
              <a:rPr spc="-455" dirty="0"/>
              <a:t> </a:t>
            </a:r>
            <a:r>
              <a:rPr spc="-5" dirty="0"/>
              <a:t>WE’VE </a:t>
            </a:r>
            <a:r>
              <a:rPr spc="35" dirty="0"/>
              <a:t>LEARNED:TARGET </a:t>
            </a:r>
            <a:r>
              <a:rPr spc="70" dirty="0"/>
              <a:t>POPULATION</a:t>
            </a:r>
          </a:p>
        </p:txBody>
      </p:sp>
      <p:sp>
        <p:nvSpPr>
          <p:cNvPr id="3" name="object 3"/>
          <p:cNvSpPr txBox="1"/>
          <p:nvPr/>
        </p:nvSpPr>
        <p:spPr>
          <a:xfrm>
            <a:off x="263652" y="1866900"/>
            <a:ext cx="3735704" cy="1500411"/>
          </a:xfrm>
          <a:prstGeom prst="rect">
            <a:avLst/>
          </a:prstGeom>
          <a:solidFill>
            <a:srgbClr val="FBE4D0"/>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Times New Roman"/>
              <a:cs typeface="Times New Roman"/>
            </a:endParaRPr>
          </a:p>
          <a:p>
            <a:pPr marL="91440" marR="17653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ysClr val="windowText" lastClr="000000"/>
                </a:solidFill>
                <a:effectLst/>
                <a:uLnTx/>
                <a:uFillTx/>
                <a:latin typeface="Arial"/>
                <a:cs typeface="Arial"/>
              </a:rPr>
              <a:t>Prevalence of uncontrolled </a:t>
            </a:r>
            <a:r>
              <a:rPr kumimoji="0" sz="1400" b="1" i="0" u="none" strike="noStrike" kern="0" cap="none" spc="0" normalizeH="0" baseline="0" noProof="0" dirty="0">
                <a:ln>
                  <a:noFill/>
                </a:ln>
                <a:solidFill>
                  <a:sysClr val="windowText" lastClr="000000"/>
                </a:solidFill>
                <a:effectLst/>
                <a:uLnTx/>
                <a:uFillTx/>
                <a:latin typeface="Arial"/>
                <a:cs typeface="Arial"/>
              </a:rPr>
              <a:t>asthma</a:t>
            </a:r>
            <a:r>
              <a:rPr kumimoji="0" sz="1400" b="1" i="0" u="none" strike="noStrike" kern="0" cap="none" spc="-10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lower  </a:t>
            </a:r>
            <a:r>
              <a:rPr kumimoji="0" sz="1400" b="1" i="0" u="none" strike="noStrike" kern="0" cap="none" spc="-5" normalizeH="0" baseline="0" noProof="0" dirty="0">
                <a:ln>
                  <a:noFill/>
                </a:ln>
                <a:solidFill>
                  <a:sysClr val="windowText" lastClr="000000"/>
                </a:solidFill>
                <a:effectLst/>
                <a:uLnTx/>
                <a:uFillTx/>
                <a:latin typeface="Arial"/>
                <a:cs typeface="Arial"/>
              </a:rPr>
              <a:t>than anticipated among </a:t>
            </a:r>
            <a:r>
              <a:rPr kumimoji="0" lang="en-US" sz="1400" b="1" i="0" u="none" strike="noStrike" kern="0" cap="none" spc="-5" normalizeH="0" baseline="0" noProof="0" dirty="0">
                <a:ln>
                  <a:noFill/>
                </a:ln>
                <a:solidFill>
                  <a:sysClr val="windowText" lastClr="000000"/>
                </a:solidFill>
                <a:effectLst/>
                <a:uLnTx/>
                <a:uFillTx/>
                <a:latin typeface="Arial"/>
                <a:cs typeface="Arial"/>
              </a:rPr>
              <a:t>CHC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5" normalizeH="0" baseline="0" noProof="0" dirty="0">
                <a:ln>
                  <a:noFill/>
                </a:ln>
                <a:solidFill>
                  <a:sysClr val="windowText" lastClr="000000"/>
                </a:solidFill>
                <a:effectLst/>
                <a:uLnTx/>
                <a:uFillTx/>
                <a:latin typeface="Arial"/>
                <a:cs typeface="Arial"/>
              </a:rPr>
              <a:t>patients:</a:t>
            </a: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377825" marR="187960" lvl="0" indent="-170815" defTabSz="914400" eaLnBrk="1" fontAlgn="auto" latinLnBrk="0" hangingPunct="1">
              <a:lnSpc>
                <a:spcPct val="100000"/>
              </a:lnSpc>
              <a:spcBef>
                <a:spcPts val="300"/>
              </a:spcBef>
              <a:spcAft>
                <a:spcPts val="0"/>
              </a:spcAft>
              <a:buClrTx/>
              <a:buSzTx/>
              <a:buFontTx/>
              <a:buChar char="•"/>
              <a:tabLst>
                <a:tab pos="37846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Only 20% of 908 </a:t>
            </a:r>
            <a:r>
              <a:rPr kumimoji="0" lang="en-US" sz="1400" b="0" i="0" u="none" strike="noStrike" kern="0" cap="none" spc="-5" normalizeH="0" baseline="0" noProof="0" dirty="0">
                <a:ln>
                  <a:noFill/>
                </a:ln>
                <a:solidFill>
                  <a:sysClr val="windowText" lastClr="000000"/>
                </a:solidFill>
                <a:effectLst/>
                <a:uLnTx/>
                <a:uFillTx/>
                <a:latin typeface="Arial"/>
                <a:cs typeface="Arial"/>
              </a:rPr>
              <a:t>CSV</a:t>
            </a:r>
            <a:r>
              <a:rPr kumimoji="0" sz="1400" b="0" i="0" u="none" strike="noStrike" kern="0" cap="none" spc="-5" normalizeH="0" baseline="0" noProof="0" dirty="0">
                <a:ln>
                  <a:noFill/>
                </a:ln>
                <a:solidFill>
                  <a:sysClr val="windowText" lastClr="000000"/>
                </a:solidFill>
                <a:effectLst/>
                <a:uLnTx/>
                <a:uFillTx/>
                <a:latin typeface="Arial"/>
                <a:cs typeface="Arial"/>
              </a:rPr>
              <a:t> Medi-Cal</a:t>
            </a:r>
            <a:r>
              <a:rPr kumimoji="0" sz="1400" b="0" i="0" u="none" strike="noStrike" kern="0" cap="none" spc="-8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patients  </a:t>
            </a:r>
            <a:r>
              <a:rPr kumimoji="0" sz="1400" b="0" i="0" u="none" strike="noStrike" kern="0" cap="none" spc="-5" normalizeH="0" baseline="0" noProof="0" dirty="0">
                <a:ln>
                  <a:noFill/>
                </a:ln>
                <a:solidFill>
                  <a:sysClr val="windowText" lastClr="000000"/>
                </a:solidFill>
                <a:effectLst/>
                <a:uLnTx/>
                <a:uFillTx/>
                <a:latin typeface="Arial"/>
                <a:cs typeface="Arial"/>
              </a:rPr>
              <a:t>with </a:t>
            </a:r>
            <a:r>
              <a:rPr kumimoji="0" sz="1400" b="0" i="0" u="none" strike="noStrike" kern="0" cap="none" spc="0" normalizeH="0" baseline="0" noProof="0" dirty="0">
                <a:ln>
                  <a:noFill/>
                </a:ln>
                <a:solidFill>
                  <a:sysClr val="windowText" lastClr="000000"/>
                </a:solidFill>
                <a:effectLst/>
                <a:uLnTx/>
                <a:uFillTx/>
                <a:latin typeface="Arial"/>
                <a:cs typeface="Arial"/>
              </a:rPr>
              <a:t>asthma matched our selection  criteria</a:t>
            </a:r>
          </a:p>
        </p:txBody>
      </p:sp>
      <p:sp>
        <p:nvSpPr>
          <p:cNvPr id="4" name="object 4"/>
          <p:cNvSpPr txBox="1"/>
          <p:nvPr/>
        </p:nvSpPr>
        <p:spPr>
          <a:xfrm>
            <a:off x="1098905" y="1363598"/>
            <a:ext cx="2066289"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1" u="none" strike="noStrike" kern="0" cap="none" spc="-5" normalizeH="0" baseline="0" noProof="0" dirty="0">
                <a:ln>
                  <a:noFill/>
                </a:ln>
                <a:solidFill>
                  <a:sysClr val="windowText" lastClr="000000"/>
                </a:solidFill>
                <a:effectLst/>
                <a:uLnTx/>
                <a:uFillTx/>
                <a:latin typeface="Arial"/>
                <a:cs typeface="Arial"/>
              </a:rPr>
              <a:t>Insights and</a:t>
            </a:r>
            <a:r>
              <a:rPr kumimoji="0" sz="1400" b="1" i="1" u="none" strike="noStrike" kern="0" cap="none" spc="-80" normalizeH="0" baseline="0" noProof="0" dirty="0">
                <a:ln>
                  <a:noFill/>
                </a:ln>
                <a:solidFill>
                  <a:sysClr val="windowText" lastClr="000000"/>
                </a:solidFill>
                <a:effectLst/>
                <a:uLnTx/>
                <a:uFillTx/>
                <a:latin typeface="Arial"/>
                <a:cs typeface="Arial"/>
              </a:rPr>
              <a:t> </a:t>
            </a:r>
            <a:r>
              <a:rPr kumimoji="0" sz="1400" b="1" i="1" u="none" strike="noStrike" kern="0" cap="none" spc="-5" normalizeH="0" baseline="0" noProof="0" dirty="0">
                <a:ln>
                  <a:noFill/>
                </a:ln>
                <a:solidFill>
                  <a:sysClr val="windowText" lastClr="000000"/>
                </a:solidFill>
                <a:effectLst/>
                <a:uLnTx/>
                <a:uFillTx/>
                <a:latin typeface="Arial"/>
                <a:cs typeface="Arial"/>
              </a:rPr>
              <a:t>Challenges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264413" y="1634489"/>
            <a:ext cx="3734435" cy="0"/>
          </a:xfrm>
          <a:custGeom>
            <a:avLst/>
            <a:gdLst/>
            <a:ahLst/>
            <a:cxnLst/>
            <a:rect l="l" t="t" r="r" b="b"/>
            <a:pathLst>
              <a:path w="3734435">
                <a:moveTo>
                  <a:pt x="0" y="0"/>
                </a:moveTo>
                <a:lnTo>
                  <a:pt x="3734308" y="0"/>
                </a:lnTo>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263652" y="4009644"/>
            <a:ext cx="3735704" cy="1696720"/>
          </a:xfrm>
          <a:prstGeom prst="rect">
            <a:avLst/>
          </a:prstGeom>
          <a:solidFill>
            <a:srgbClr val="DCE0EA"/>
          </a:solidFill>
        </p:spPr>
        <p:txBody>
          <a:bodyPr vert="horz" wrap="square" lIns="0" tIns="77470" rIns="0" bIns="0" rtlCol="0">
            <a:spAutoFit/>
          </a:bodyPr>
          <a:lstStyle/>
          <a:p>
            <a:pPr marL="91440" marR="201295" lvl="0" indent="0" defTabSz="914400" eaLnBrk="1" fontAlgn="auto" latinLnBrk="0" hangingPunct="1">
              <a:lnSpc>
                <a:spcPct val="100000"/>
              </a:lnSpc>
              <a:spcBef>
                <a:spcPts val="610"/>
              </a:spcBef>
              <a:spcAft>
                <a:spcPts val="0"/>
              </a:spcAft>
              <a:buClrTx/>
              <a:buSzTx/>
              <a:buFontTx/>
              <a:buNone/>
              <a:tabLst/>
              <a:defRPr/>
            </a:pPr>
            <a:r>
              <a:rPr kumimoji="0" sz="1400" b="1" i="0" u="none" strike="noStrike" kern="0" cap="none" spc="-10" normalizeH="0" baseline="0" noProof="0" dirty="0">
                <a:ln>
                  <a:noFill/>
                </a:ln>
                <a:solidFill>
                  <a:sysClr val="windowText" lastClr="000000"/>
                </a:solidFill>
                <a:effectLst/>
                <a:uLnTx/>
                <a:uFillTx/>
                <a:latin typeface="Arial"/>
                <a:cs typeface="Arial"/>
              </a:rPr>
              <a:t>Identifying, </a:t>
            </a:r>
            <a:r>
              <a:rPr kumimoji="0" sz="1400" b="1" i="0" u="none" strike="noStrike" kern="0" cap="none" spc="-5" normalizeH="0" baseline="0" noProof="0" dirty="0">
                <a:ln>
                  <a:noFill/>
                </a:ln>
                <a:solidFill>
                  <a:sysClr val="windowText" lastClr="000000"/>
                </a:solidFill>
                <a:effectLst/>
                <a:uLnTx/>
                <a:uFillTx/>
                <a:latin typeface="Arial"/>
                <a:cs typeface="Arial"/>
              </a:rPr>
              <a:t>reaching, and enrolling </a:t>
            </a:r>
            <a:r>
              <a:rPr kumimoji="0" sz="1400" b="1" i="0" u="none" strike="noStrike" kern="0" cap="none" spc="0" normalizeH="0" baseline="0" noProof="0" dirty="0">
                <a:ln>
                  <a:noFill/>
                </a:ln>
                <a:solidFill>
                  <a:sysClr val="windowText" lastClr="000000"/>
                </a:solidFill>
                <a:effectLst/>
                <a:uLnTx/>
                <a:uFillTx/>
                <a:latin typeface="Arial"/>
                <a:cs typeface="Arial"/>
              </a:rPr>
              <a:t>hard-  to-reach</a:t>
            </a:r>
            <a:r>
              <a:rPr kumimoji="0" sz="1400" b="1" i="0" u="none" strike="noStrike" kern="0" cap="none" spc="-125" normalizeH="0" baseline="0" noProof="0" dirty="0">
                <a:ln>
                  <a:noFill/>
                </a:ln>
                <a:solidFill>
                  <a:sysClr val="windowText" lastClr="000000"/>
                </a:solidFill>
                <a:effectLst/>
                <a:uLnTx/>
                <a:uFillTx/>
                <a:latin typeface="Arial"/>
                <a:cs typeface="Arial"/>
              </a:rPr>
              <a:t> </a:t>
            </a:r>
            <a:r>
              <a:rPr kumimoji="0" sz="1400" b="1" i="0" u="none" strike="noStrike" kern="0" cap="none" spc="-5" normalizeH="0" baseline="0" noProof="0" dirty="0">
                <a:ln>
                  <a:noFill/>
                </a:ln>
                <a:solidFill>
                  <a:sysClr val="windowText" lastClr="000000"/>
                </a:solidFill>
                <a:effectLst/>
                <a:uLnTx/>
                <a:uFillTx/>
                <a:latin typeface="Arial"/>
                <a:cs typeface="Arial"/>
              </a:rPr>
              <a:t>population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825" marR="167005" lvl="0" indent="-170815" defTabSz="914400" eaLnBrk="1" fontAlgn="auto" latinLnBrk="0" hangingPunct="1">
              <a:lnSpc>
                <a:spcPct val="100000"/>
              </a:lnSpc>
              <a:spcBef>
                <a:spcPts val="300"/>
              </a:spcBef>
              <a:spcAft>
                <a:spcPts val="0"/>
              </a:spcAft>
              <a:buClrTx/>
              <a:buSzTx/>
              <a:buFontTx/>
              <a:buChar char="•"/>
              <a:tabLst>
                <a:tab pos="37846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Reaching clients from a pre-generated  list </a:t>
            </a:r>
            <a:r>
              <a:rPr kumimoji="0" sz="1400" b="0" i="0" u="none" strike="noStrike" kern="0" cap="none" spc="-5" normalizeH="0" baseline="0" noProof="0" dirty="0">
                <a:ln>
                  <a:noFill/>
                </a:ln>
                <a:solidFill>
                  <a:sysClr val="windowText" lastClr="000000"/>
                </a:solidFill>
                <a:effectLst/>
                <a:uLnTx/>
                <a:uFillTx/>
                <a:latin typeface="Arial"/>
                <a:cs typeface="Arial"/>
              </a:rPr>
              <a:t>vs. </a:t>
            </a:r>
            <a:r>
              <a:rPr kumimoji="0" sz="1400" b="0" i="0" u="none" strike="noStrike" kern="0" cap="none" spc="0" normalizeH="0" baseline="0" noProof="0" dirty="0">
                <a:ln>
                  <a:noFill/>
                </a:ln>
                <a:solidFill>
                  <a:sysClr val="windowText" lastClr="000000"/>
                </a:solidFill>
                <a:effectLst/>
                <a:uLnTx/>
                <a:uFillTx/>
                <a:latin typeface="Arial"/>
                <a:cs typeface="Arial"/>
              </a:rPr>
              <a:t>direct marketing or direct</a:t>
            </a:r>
            <a:r>
              <a:rPr kumimoji="0" sz="1400" b="0" i="0" u="none" strike="noStrike" kern="0" cap="none" spc="-16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provider  </a:t>
            </a:r>
            <a:r>
              <a:rPr kumimoji="0" sz="1400" b="0" i="0" u="none" strike="noStrike" kern="0" cap="none" spc="0" normalizeH="0" baseline="0" noProof="0" dirty="0">
                <a:ln>
                  <a:noFill/>
                </a:ln>
                <a:solidFill>
                  <a:sysClr val="windowText" lastClr="000000"/>
                </a:solidFill>
                <a:effectLst/>
                <a:uLnTx/>
                <a:uFillTx/>
                <a:latin typeface="Arial"/>
                <a:cs typeface="Arial"/>
              </a:rPr>
              <a:t>referrals compounded the </a:t>
            </a:r>
            <a:r>
              <a:rPr kumimoji="0" sz="1400" b="0" i="0" u="none" strike="noStrike" kern="0" cap="none" spc="-5" normalizeH="0" baseline="0" noProof="0" dirty="0">
                <a:ln>
                  <a:noFill/>
                </a:ln>
                <a:solidFill>
                  <a:sysClr val="windowText" lastClr="000000"/>
                </a:solidFill>
                <a:effectLst/>
                <a:uLnTx/>
                <a:uFillTx/>
                <a:latin typeface="Arial"/>
                <a:cs typeface="Arial"/>
              </a:rPr>
              <a:t>team’s </a:t>
            </a:r>
            <a:r>
              <a:rPr kumimoji="0" sz="1400" b="0" i="0" u="none" strike="noStrike" kern="0" cap="none" spc="0" normalizeH="0" baseline="0" noProof="0" dirty="0">
                <a:ln>
                  <a:noFill/>
                </a:ln>
                <a:solidFill>
                  <a:sysClr val="windowText" lastClr="000000"/>
                </a:solidFill>
                <a:effectLst/>
                <a:uLnTx/>
                <a:uFillTx/>
                <a:latin typeface="Arial"/>
                <a:cs typeface="Arial"/>
              </a:rPr>
              <a:t>ability  to reach and enroll </a:t>
            </a:r>
            <a:r>
              <a:rPr kumimoji="0" sz="1400" b="0" i="0" u="none" strike="noStrike" kern="0" cap="none" spc="-5" normalizeH="0" baseline="0" noProof="0" dirty="0">
                <a:ln>
                  <a:noFill/>
                </a:ln>
                <a:solidFill>
                  <a:sysClr val="windowText" lastClr="000000"/>
                </a:solidFill>
                <a:effectLst/>
                <a:uLnTx/>
                <a:uFillTx/>
                <a:latin typeface="Arial"/>
                <a:cs typeface="Arial"/>
              </a:rPr>
              <a:t>members </a:t>
            </a:r>
            <a:r>
              <a:rPr kumimoji="0" sz="1400" b="0" i="0" u="none" strike="noStrike" kern="0" cap="none" spc="0" normalizeH="0" baseline="0" noProof="0" dirty="0">
                <a:ln>
                  <a:noFill/>
                </a:ln>
                <a:solidFill>
                  <a:sysClr val="windowText" lastClr="000000"/>
                </a:solidFill>
                <a:effectLst/>
                <a:uLnTx/>
                <a:uFillTx/>
                <a:latin typeface="Arial"/>
                <a:cs typeface="Arial"/>
              </a:rPr>
              <a:t>of the  </a:t>
            </a:r>
            <a:r>
              <a:rPr kumimoji="0" sz="1400" b="0" i="0" u="none" strike="noStrike" kern="0" cap="none" spc="-5" normalizeH="0" baseline="0" noProof="0" dirty="0">
                <a:ln>
                  <a:noFill/>
                </a:ln>
                <a:solidFill>
                  <a:sysClr val="windowText" lastClr="000000"/>
                </a:solidFill>
                <a:effectLst/>
                <a:uLnTx/>
                <a:uFillTx/>
                <a:latin typeface="Arial"/>
                <a:cs typeface="Arial"/>
              </a:rPr>
              <a:t>treatment</a:t>
            </a:r>
            <a:r>
              <a:rPr kumimoji="0" sz="1400" b="0" i="0" u="none" strike="noStrike" kern="0" cap="none" spc="-9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group</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4187952" y="1959864"/>
            <a:ext cx="683260" cy="1659889"/>
          </a:xfrm>
          <a:custGeom>
            <a:avLst/>
            <a:gdLst/>
            <a:ahLst/>
            <a:cxnLst/>
            <a:rect l="l" t="t" r="r" b="b"/>
            <a:pathLst>
              <a:path w="683260" h="1659889">
                <a:moveTo>
                  <a:pt x="0" y="0"/>
                </a:moveTo>
                <a:lnTo>
                  <a:pt x="0" y="1659636"/>
                </a:lnTo>
                <a:lnTo>
                  <a:pt x="682751" y="829818"/>
                </a:lnTo>
                <a:lnTo>
                  <a:pt x="0" y="0"/>
                </a:lnTo>
                <a:close/>
              </a:path>
            </a:pathLst>
          </a:custGeom>
          <a:solidFill>
            <a:srgbClr val="FBE4D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920996" y="1853183"/>
            <a:ext cx="4034154" cy="1871980"/>
          </a:xfrm>
          <a:prstGeom prst="rect">
            <a:avLst/>
          </a:prstGeom>
          <a:solidFill>
            <a:srgbClr val="F8CCA0"/>
          </a:solidFill>
        </p:spPr>
        <p:txBody>
          <a:bodyPr vert="horz" wrap="square" lIns="0" tIns="57785" rIns="0" bIns="0" rtlCol="0">
            <a:spAutoFit/>
          </a:bodyPr>
          <a:lstStyle/>
          <a:p>
            <a:pPr marL="379095" marR="83185" lvl="0" indent="-286385" defTabSz="914400" eaLnBrk="1" fontAlgn="auto" latinLnBrk="0" hangingPunct="1">
              <a:lnSpc>
                <a:spcPct val="100000"/>
              </a:lnSpc>
              <a:spcBef>
                <a:spcPts val="455"/>
              </a:spcBef>
              <a:spcAft>
                <a:spcPts val="0"/>
              </a:spcAft>
              <a:buClrTx/>
              <a:buSzTx/>
              <a:buFontTx/>
              <a:buChar char="•"/>
              <a:tabLst>
                <a:tab pos="37973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It </a:t>
            </a:r>
            <a:r>
              <a:rPr kumimoji="0" sz="1400" b="0" i="0" u="none" strike="noStrike" kern="0" cap="none" spc="-5" normalizeH="0" baseline="0" noProof="0" dirty="0">
                <a:ln>
                  <a:noFill/>
                </a:ln>
                <a:solidFill>
                  <a:sysClr val="windowText" lastClr="000000"/>
                </a:solidFill>
                <a:effectLst/>
                <a:uLnTx/>
                <a:uFillTx/>
                <a:latin typeface="Arial"/>
                <a:cs typeface="Arial"/>
              </a:rPr>
              <a:t>will </a:t>
            </a:r>
            <a:r>
              <a:rPr kumimoji="0" sz="1400" b="0" i="0" u="none" strike="noStrike" kern="0" cap="none" spc="0" normalizeH="0" baseline="0" noProof="0" dirty="0">
                <a:ln>
                  <a:noFill/>
                </a:ln>
                <a:solidFill>
                  <a:sysClr val="windowText" lastClr="000000"/>
                </a:solidFill>
                <a:effectLst/>
                <a:uLnTx/>
                <a:uFillTx/>
                <a:latin typeface="Arial"/>
                <a:cs typeface="Arial"/>
              </a:rPr>
              <a:t>be critical to </a:t>
            </a:r>
            <a:r>
              <a:rPr kumimoji="0" sz="1400" b="1" i="0" u="none" strike="noStrike" kern="0" cap="none" spc="0" normalizeH="0" baseline="0" noProof="0" dirty="0">
                <a:ln>
                  <a:noFill/>
                </a:ln>
                <a:solidFill>
                  <a:sysClr val="windowText" lastClr="000000"/>
                </a:solidFill>
                <a:effectLst/>
                <a:uLnTx/>
                <a:uFillTx/>
                <a:latin typeface="Arial"/>
                <a:cs typeface="Arial"/>
              </a:rPr>
              <a:t>access clients </a:t>
            </a:r>
            <a:r>
              <a:rPr kumimoji="0" sz="1400" b="1" i="0" u="none" strike="noStrike" kern="0" cap="none" spc="-5" normalizeH="0" baseline="0" noProof="0" dirty="0">
                <a:ln>
                  <a:noFill/>
                </a:ln>
                <a:solidFill>
                  <a:sysClr val="windowText" lastClr="000000"/>
                </a:solidFill>
                <a:effectLst/>
                <a:uLnTx/>
                <a:uFillTx/>
                <a:latin typeface="Arial"/>
                <a:cs typeface="Arial"/>
              </a:rPr>
              <a:t>via  multiple providers and </a:t>
            </a:r>
            <a:r>
              <a:rPr kumimoji="0" sz="1400" b="1" i="0" u="none" strike="noStrike" kern="0" cap="none" spc="0" normalizeH="0" baseline="0" noProof="0" dirty="0">
                <a:ln>
                  <a:noFill/>
                </a:ln>
                <a:solidFill>
                  <a:sysClr val="windowText" lastClr="000000"/>
                </a:solidFill>
                <a:effectLst/>
                <a:uLnTx/>
                <a:uFillTx/>
                <a:latin typeface="Arial"/>
                <a:cs typeface="Arial"/>
              </a:rPr>
              <a:t>health </a:t>
            </a:r>
            <a:r>
              <a:rPr kumimoji="0" sz="1400" b="1" i="0" u="none" strike="noStrike" kern="0" cap="none" spc="-5" normalizeH="0" baseline="0" noProof="0" dirty="0">
                <a:ln>
                  <a:noFill/>
                </a:ln>
                <a:solidFill>
                  <a:sysClr val="windowText" lastClr="000000"/>
                </a:solidFill>
                <a:effectLst/>
                <a:uLnTx/>
                <a:uFillTx/>
                <a:latin typeface="Arial"/>
                <a:cs typeface="Arial"/>
              </a:rPr>
              <a:t>plans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14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help  </a:t>
            </a:r>
            <a:r>
              <a:rPr kumimoji="0" sz="1400" b="0" i="0" u="none" strike="noStrike" kern="0" cap="none" spc="0" normalizeH="0" baseline="0" noProof="0" dirty="0">
                <a:ln>
                  <a:noFill/>
                </a:ln>
                <a:solidFill>
                  <a:sysClr val="windowText" lastClr="000000"/>
                </a:solidFill>
                <a:effectLst/>
                <a:uLnTx/>
                <a:uFillTx/>
                <a:latin typeface="Arial"/>
                <a:cs typeface="Arial"/>
              </a:rPr>
              <a:t>identify </a:t>
            </a:r>
            <a:r>
              <a:rPr kumimoji="0" sz="1400" b="0" i="0" u="none" strike="noStrike" kern="0" cap="none" spc="-5" normalizeH="0" baseline="0" noProof="0" dirty="0">
                <a:ln>
                  <a:noFill/>
                </a:ln>
                <a:solidFill>
                  <a:sysClr val="windowText" lastClr="000000"/>
                </a:solidFill>
                <a:effectLst/>
                <a:uLnTx/>
                <a:uFillTx/>
                <a:latin typeface="Arial"/>
                <a:cs typeface="Arial"/>
              </a:rPr>
              <a:t>sufficient individuals </a:t>
            </a:r>
            <a:r>
              <a:rPr kumimoji="0" sz="1400" b="1" i="0" u="none" strike="noStrike" kern="0" cap="none" spc="0" normalizeH="0" baseline="0" noProof="0" dirty="0">
                <a:ln>
                  <a:noFill/>
                </a:ln>
                <a:solidFill>
                  <a:sysClr val="windowText" lastClr="000000"/>
                </a:solidFill>
                <a:effectLst/>
                <a:uLnTx/>
                <a:uFillTx/>
                <a:latin typeface="Arial"/>
                <a:cs typeface="Arial"/>
              </a:rPr>
              <a:t>to scale </a:t>
            </a:r>
            <a:r>
              <a:rPr kumimoji="0" sz="1400" b="1" i="0" u="none" strike="noStrike" kern="0" cap="none" spc="-5" normalizeH="0" baseline="0" noProof="0" dirty="0">
                <a:ln>
                  <a:noFill/>
                </a:ln>
                <a:solidFill>
                  <a:sysClr val="windowText" lastClr="000000"/>
                </a:solidFill>
                <a:effectLst/>
                <a:uLnTx/>
                <a:uFillTx/>
                <a:latin typeface="Arial"/>
                <a:cs typeface="Arial"/>
              </a:rPr>
              <a:t>the  project </a:t>
            </a:r>
            <a:r>
              <a:rPr kumimoji="0" sz="1400" b="1" i="0" u="none" strike="noStrike" kern="0" cap="none" spc="0" normalizeH="0" baseline="0" noProof="0" dirty="0">
                <a:ln>
                  <a:noFill/>
                </a:ln>
                <a:solidFill>
                  <a:sysClr val="windowText" lastClr="000000"/>
                </a:solidFill>
                <a:effectLst/>
                <a:uLnTx/>
                <a:uFillTx/>
                <a:latin typeface="Arial"/>
                <a:cs typeface="Arial"/>
              </a:rPr>
              <a:t>in a </a:t>
            </a:r>
            <a:r>
              <a:rPr kumimoji="0" sz="1400" b="1" i="0" u="none" strike="noStrike" kern="0" cap="none" spc="-5" normalizeH="0" baseline="0" noProof="0" dirty="0">
                <a:ln>
                  <a:noFill/>
                </a:ln>
                <a:solidFill>
                  <a:sysClr val="windowText" lastClr="000000"/>
                </a:solidFill>
                <a:effectLst/>
                <a:uLnTx/>
                <a:uFillTx/>
                <a:latin typeface="Arial"/>
                <a:cs typeface="Arial"/>
              </a:rPr>
              <a:t>cost efficient</a:t>
            </a:r>
            <a:r>
              <a:rPr kumimoji="0" sz="1400" b="1" i="0" u="none" strike="noStrike" kern="0" cap="none" spc="-105" normalizeH="0" baseline="0" noProof="0" dirty="0">
                <a:ln>
                  <a:noFill/>
                </a:ln>
                <a:solidFill>
                  <a:sysClr val="windowText" lastClr="000000"/>
                </a:solidFill>
                <a:effectLst/>
                <a:uLnTx/>
                <a:uFillTx/>
                <a:latin typeface="Arial"/>
                <a:cs typeface="Arial"/>
              </a:rPr>
              <a:t> </a:t>
            </a:r>
            <a:r>
              <a:rPr kumimoji="0" sz="1400" b="1" i="0" u="none" strike="noStrike" kern="0" cap="none" spc="-15" normalizeH="0" baseline="0" noProof="0" dirty="0">
                <a:ln>
                  <a:noFill/>
                </a:ln>
                <a:solidFill>
                  <a:sysClr val="windowText" lastClr="000000"/>
                </a:solidFill>
                <a:effectLst/>
                <a:uLnTx/>
                <a:uFillTx/>
                <a:latin typeface="Arial"/>
                <a:cs typeface="Arial"/>
              </a:rPr>
              <a:t>manner.</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9095" marR="278130" lvl="0" indent="-286385" defTabSz="914400" eaLnBrk="1" fontAlgn="auto" latinLnBrk="0" hangingPunct="1">
              <a:lnSpc>
                <a:spcPct val="100000"/>
              </a:lnSpc>
              <a:spcBef>
                <a:spcPts val="300"/>
              </a:spcBef>
              <a:spcAft>
                <a:spcPts val="0"/>
              </a:spcAft>
              <a:buClrTx/>
              <a:buSzTx/>
              <a:buFontTx/>
              <a:buChar char="•"/>
              <a:tabLst>
                <a:tab pos="379730" algn="l"/>
              </a:tabLst>
              <a:defRPr/>
            </a:pPr>
            <a:r>
              <a:rPr kumimoji="0" sz="1400" b="0" i="0" u="none" strike="noStrike" kern="0" cap="none" spc="-20" normalizeH="0" baseline="0" noProof="0" dirty="0">
                <a:ln>
                  <a:noFill/>
                </a:ln>
                <a:solidFill>
                  <a:sysClr val="windowText" lastClr="000000"/>
                </a:solidFill>
                <a:effectLst/>
                <a:uLnTx/>
                <a:uFillTx/>
                <a:latin typeface="Arial"/>
                <a:cs typeface="Arial"/>
              </a:rPr>
              <a:t>Valley </a:t>
            </a:r>
            <a:r>
              <a:rPr kumimoji="0" sz="1400" b="0" i="0" u="none" strike="noStrike" kern="0" cap="none" spc="-5" normalizeH="0" baseline="0" noProof="0" dirty="0">
                <a:ln>
                  <a:noFill/>
                </a:ln>
                <a:solidFill>
                  <a:sysClr val="windowText" lastClr="000000"/>
                </a:solidFill>
                <a:effectLst/>
                <a:uLnTx/>
                <a:uFillTx/>
                <a:latin typeface="Arial"/>
                <a:cs typeface="Arial"/>
              </a:rPr>
              <a:t>Children’s </a:t>
            </a:r>
            <a:r>
              <a:rPr kumimoji="0" sz="1400" b="0" i="0" u="none" strike="noStrike" kern="0" cap="none" spc="0" normalizeH="0" baseline="0" noProof="0" dirty="0">
                <a:ln>
                  <a:noFill/>
                </a:ln>
                <a:solidFill>
                  <a:sysClr val="windowText" lastClr="000000"/>
                </a:solidFill>
                <a:effectLst/>
                <a:uLnTx/>
                <a:uFillTx/>
                <a:latin typeface="Arial"/>
                <a:cs typeface="Arial"/>
              </a:rPr>
              <a:t>Hospital </a:t>
            </a:r>
            <a:r>
              <a:rPr kumimoji="0" sz="1400" b="0" i="0" u="none" strike="noStrike" kern="0" cap="none" spc="-5" normalizeH="0" baseline="0" noProof="0" dirty="0">
                <a:ln>
                  <a:noFill/>
                </a:ln>
                <a:solidFill>
                  <a:sysClr val="windowText" lastClr="000000"/>
                </a:solidFill>
                <a:effectLst/>
                <a:uLnTx/>
                <a:uFillTx/>
                <a:latin typeface="Arial"/>
                <a:cs typeface="Arial"/>
              </a:rPr>
              <a:t>would </a:t>
            </a:r>
            <a:r>
              <a:rPr kumimoji="0" sz="1400" b="0" i="0" u="none" strike="noStrike" kern="0" cap="none" spc="0" normalizeH="0" baseline="0" noProof="0" dirty="0">
                <a:ln>
                  <a:noFill/>
                </a:ln>
                <a:solidFill>
                  <a:sysClr val="windowText" lastClr="000000"/>
                </a:solidFill>
                <a:effectLst/>
                <a:uLnTx/>
                <a:uFillTx/>
                <a:latin typeface="Arial"/>
                <a:cs typeface="Arial"/>
              </a:rPr>
              <a:t>be a great  partner in Fresno, as they </a:t>
            </a:r>
            <a:r>
              <a:rPr kumimoji="0" sz="1400" b="0" i="0" u="none" strike="noStrike" kern="0" cap="none" spc="-5" normalizeH="0" baseline="0" noProof="0" dirty="0">
                <a:ln>
                  <a:noFill/>
                </a:ln>
                <a:solidFill>
                  <a:sysClr val="windowText" lastClr="000000"/>
                </a:solidFill>
                <a:effectLst/>
                <a:uLnTx/>
                <a:uFillTx/>
                <a:latin typeface="Arial"/>
                <a:cs typeface="Arial"/>
              </a:rPr>
              <a:t>have </a:t>
            </a:r>
            <a:r>
              <a:rPr kumimoji="0" sz="1400" b="0" i="0" u="none" strike="noStrike" kern="0" cap="none" spc="0" normalizeH="0" baseline="0" noProof="0" dirty="0">
                <a:ln>
                  <a:noFill/>
                </a:ln>
                <a:solidFill>
                  <a:sysClr val="windowText" lastClr="000000"/>
                </a:solidFill>
                <a:effectLst/>
                <a:uLnTx/>
                <a:uFillTx/>
                <a:latin typeface="Arial"/>
                <a:cs typeface="Arial"/>
              </a:rPr>
              <a:t>the</a:t>
            </a:r>
            <a:r>
              <a:rPr kumimoji="0" sz="1400" b="0" i="0" u="none" strike="noStrike" kern="0" cap="none" spc="-20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highest  </a:t>
            </a:r>
            <a:r>
              <a:rPr kumimoji="0" sz="1400" b="0" i="0" u="none" strike="noStrike" kern="0" cap="none" spc="-5" normalizeH="0" baseline="0" noProof="0" dirty="0">
                <a:ln>
                  <a:noFill/>
                </a:ln>
                <a:solidFill>
                  <a:sysClr val="windowText" lastClr="000000"/>
                </a:solidFill>
                <a:effectLst/>
                <a:uLnTx/>
                <a:uFillTx/>
                <a:latin typeface="Arial"/>
                <a:cs typeface="Arial"/>
              </a:rPr>
              <a:t>volume </a:t>
            </a:r>
            <a:r>
              <a:rPr kumimoji="0" sz="1400" b="0" i="0" u="none" strike="noStrike" kern="0" cap="none" spc="0" normalizeH="0" baseline="0" noProof="0" dirty="0">
                <a:ln>
                  <a:noFill/>
                </a:ln>
                <a:solidFill>
                  <a:sysClr val="windowText" lastClr="000000"/>
                </a:solidFill>
                <a:effectLst/>
                <a:uLnTx/>
                <a:uFillTx/>
                <a:latin typeface="Arial"/>
                <a:cs typeface="Arial"/>
              </a:rPr>
              <a:t>of asthma patients and could be  direct referral source into the</a:t>
            </a:r>
            <a:r>
              <a:rPr kumimoji="0" sz="1400" b="0" i="0" u="none" strike="noStrike" kern="0" cap="none" spc="-19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program</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920996" y="4009644"/>
            <a:ext cx="4034154" cy="1696720"/>
          </a:xfrm>
          <a:prstGeom prst="rect">
            <a:avLst/>
          </a:prstGeom>
          <a:solidFill>
            <a:srgbClr val="B8C2D5"/>
          </a:solidFill>
        </p:spPr>
        <p:txBody>
          <a:bodyPr vert="horz" wrap="square" lIns="0" tIns="58419" rIns="0" bIns="0" rtlCol="0">
            <a:spAutoFit/>
          </a:bodyPr>
          <a:lstStyle/>
          <a:p>
            <a:pPr marL="92710" marR="345440" lvl="0" indent="0" defTabSz="914400" eaLnBrk="1" fontAlgn="auto" latinLnBrk="0" hangingPunct="1">
              <a:lnSpc>
                <a:spcPct val="100000"/>
              </a:lnSpc>
              <a:spcBef>
                <a:spcPts val="459"/>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Arial"/>
                <a:cs typeface="Arial"/>
              </a:rPr>
              <a:t>CCAC </a:t>
            </a:r>
            <a:r>
              <a:rPr kumimoji="0" sz="1400" b="0" i="0" u="none" strike="noStrike" kern="0" cap="none" spc="0" normalizeH="0" baseline="0" noProof="0" dirty="0">
                <a:ln>
                  <a:noFill/>
                </a:ln>
                <a:solidFill>
                  <a:sysClr val="windowText" lastClr="000000"/>
                </a:solidFill>
                <a:effectLst/>
                <a:uLnTx/>
                <a:uFillTx/>
                <a:latin typeface="Arial"/>
                <a:cs typeface="Arial"/>
              </a:rPr>
              <a:t>implemented </a:t>
            </a:r>
            <a:r>
              <a:rPr kumimoji="0" sz="1400" b="0" i="0" u="none" strike="noStrike" kern="0" cap="none" spc="-5" normalizeH="0" baseline="0" noProof="0" dirty="0">
                <a:ln>
                  <a:noFill/>
                </a:ln>
                <a:solidFill>
                  <a:sysClr val="windowText" lastClr="000000"/>
                </a:solidFill>
                <a:effectLst/>
                <a:uLnTx/>
                <a:uFillTx/>
                <a:latin typeface="Arial"/>
                <a:cs typeface="Arial"/>
              </a:rPr>
              <a:t>two </a:t>
            </a:r>
            <a:r>
              <a:rPr kumimoji="0" sz="1400" b="0" i="0" u="none" strike="noStrike" kern="0" cap="none" spc="0" normalizeH="0" baseline="0" noProof="0" dirty="0">
                <a:ln>
                  <a:noFill/>
                </a:ln>
                <a:solidFill>
                  <a:sysClr val="windowText" lastClr="000000"/>
                </a:solidFill>
                <a:effectLst/>
                <a:uLnTx/>
                <a:uFillTx/>
                <a:latin typeface="Arial"/>
                <a:cs typeface="Arial"/>
              </a:rPr>
              <a:t>strategies to</a:t>
            </a:r>
            <a:r>
              <a:rPr kumimoji="0" sz="1400" b="0" i="0" u="none" strike="noStrike" kern="0" cap="none" spc="-15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improve  </a:t>
            </a:r>
            <a:r>
              <a:rPr kumimoji="0" sz="1400" b="0" i="0" u="none" strike="noStrike" kern="0" cap="none" spc="0" normalizeH="0" baseline="0" noProof="0" dirty="0">
                <a:ln>
                  <a:noFill/>
                </a:ln>
                <a:solidFill>
                  <a:sysClr val="windowText" lastClr="000000"/>
                </a:solidFill>
                <a:effectLst/>
                <a:uLnTx/>
                <a:uFillTx/>
                <a:latin typeface="Arial"/>
                <a:cs typeface="Arial"/>
              </a:rPr>
              <a:t>outreach and</a:t>
            </a:r>
            <a:r>
              <a:rPr kumimoji="0" sz="1400" b="0" i="0" u="none" strike="noStrike" kern="0" cap="none" spc="-1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enrollment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35609" marR="186690" lvl="0" indent="-342900" algn="just" defTabSz="914400" eaLnBrk="1" fontAlgn="auto" latinLnBrk="0" hangingPunct="1">
              <a:lnSpc>
                <a:spcPct val="100000"/>
              </a:lnSpc>
              <a:spcBef>
                <a:spcPts val="300"/>
              </a:spcBef>
              <a:spcAft>
                <a:spcPts val="0"/>
              </a:spcAft>
              <a:buClrTx/>
              <a:buSzTx/>
              <a:buFontTx/>
              <a:buAutoNum type="arabicPeriod"/>
              <a:tabLst>
                <a:tab pos="436245" algn="l"/>
              </a:tabLst>
              <a:defRPr/>
            </a:pPr>
            <a:r>
              <a:rPr kumimoji="0" sz="1400" b="1" i="0" u="none" strike="noStrike" kern="0" cap="none" spc="-5" normalizeH="0" baseline="0" noProof="0" dirty="0">
                <a:ln>
                  <a:noFill/>
                </a:ln>
                <a:solidFill>
                  <a:sysClr val="windowText" lastClr="000000"/>
                </a:solidFill>
                <a:effectLst/>
                <a:uLnTx/>
                <a:uFillTx/>
                <a:latin typeface="Arial"/>
                <a:cs typeface="Arial"/>
              </a:rPr>
              <a:t>Revamp the </a:t>
            </a:r>
            <a:r>
              <a:rPr kumimoji="0" sz="1400" b="1" i="0" u="none" strike="noStrike" kern="0" cap="none" spc="-10" normalizeH="0" baseline="0" noProof="0" dirty="0">
                <a:ln>
                  <a:noFill/>
                </a:ln>
                <a:solidFill>
                  <a:sysClr val="windowText" lastClr="000000"/>
                </a:solidFill>
                <a:effectLst/>
                <a:uLnTx/>
                <a:uFillTx/>
                <a:latin typeface="Arial"/>
                <a:cs typeface="Arial"/>
              </a:rPr>
              <a:t>program’s </a:t>
            </a:r>
            <a:r>
              <a:rPr kumimoji="0" sz="1400" b="1" i="0" u="none" strike="noStrike" kern="0" cap="none" spc="0" normalizeH="0" baseline="0" noProof="0" dirty="0">
                <a:ln>
                  <a:noFill/>
                </a:ln>
                <a:solidFill>
                  <a:sysClr val="windowText" lastClr="000000"/>
                </a:solidFill>
                <a:effectLst/>
                <a:uLnTx/>
                <a:uFillTx/>
                <a:latin typeface="Arial"/>
                <a:cs typeface="Arial"/>
              </a:rPr>
              <a:t>intake </a:t>
            </a:r>
            <a:r>
              <a:rPr kumimoji="0" sz="1400" b="1" i="0" u="none" strike="noStrike" kern="0" cap="none" spc="-5" normalizeH="0" baseline="0" noProof="0" dirty="0">
                <a:ln>
                  <a:noFill/>
                </a:ln>
                <a:solidFill>
                  <a:sysClr val="windowText" lastClr="000000"/>
                </a:solidFill>
                <a:effectLst/>
                <a:uLnTx/>
                <a:uFillTx/>
                <a:latin typeface="Arial"/>
                <a:cs typeface="Arial"/>
              </a:rPr>
              <a:t>process</a:t>
            </a:r>
            <a:r>
              <a:rPr kumimoji="0" sz="1400" b="1" i="0" u="none" strike="noStrike" kern="0" cap="none" spc="-1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  </a:t>
            </a:r>
            <a:r>
              <a:rPr kumimoji="0" sz="1400" b="0" i="0" u="none" strike="noStrike" kern="0" cap="none" spc="-5" normalizeH="0" baseline="0" noProof="0" dirty="0">
                <a:ln>
                  <a:noFill/>
                </a:ln>
                <a:solidFill>
                  <a:sysClr val="windowText" lastClr="000000"/>
                </a:solidFill>
                <a:effectLst/>
                <a:uLnTx/>
                <a:uFillTx/>
                <a:latin typeface="Arial"/>
                <a:cs typeface="Arial"/>
              </a:rPr>
              <a:t>minimize </a:t>
            </a:r>
            <a:r>
              <a:rPr kumimoji="0" sz="1400" b="0" i="0" u="none" strike="noStrike" kern="0" cap="none" spc="0" normalizeH="0" baseline="0" noProof="0" dirty="0">
                <a:ln>
                  <a:noFill/>
                </a:ln>
                <a:solidFill>
                  <a:sysClr val="windowText" lastClr="000000"/>
                </a:solidFill>
                <a:effectLst/>
                <a:uLnTx/>
                <a:uFillTx/>
                <a:latin typeface="Arial"/>
                <a:cs typeface="Arial"/>
              </a:rPr>
              <a:t>client touch points prior to the</a:t>
            </a:r>
            <a:r>
              <a:rPr kumimoji="0" sz="1400" b="0" i="0" u="none" strike="noStrike" kern="0" cap="none" spc="-18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first  </a:t>
            </a:r>
            <a:r>
              <a:rPr kumimoji="0" sz="1400" b="0" i="0" u="none" strike="noStrike" kern="0" cap="none" spc="-5" normalizeH="0" baseline="0" noProof="0" dirty="0">
                <a:ln>
                  <a:noFill/>
                </a:ln>
                <a:solidFill>
                  <a:sysClr val="windowText" lastClr="000000"/>
                </a:solidFill>
                <a:effectLst/>
                <a:uLnTx/>
                <a:uFillTx/>
                <a:latin typeface="Arial"/>
                <a:cs typeface="Arial"/>
              </a:rPr>
              <a:t>home</a:t>
            </a:r>
            <a:r>
              <a:rPr kumimoji="0" sz="1400" b="0" i="0" u="none" strike="noStrike" kern="0" cap="none" spc="-6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assessment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35609" marR="318135" lvl="0" indent="-342900" defTabSz="914400" eaLnBrk="1" fontAlgn="auto" latinLnBrk="0" hangingPunct="1">
              <a:lnSpc>
                <a:spcPct val="100000"/>
              </a:lnSpc>
              <a:spcBef>
                <a:spcPts val="300"/>
              </a:spcBef>
              <a:spcAft>
                <a:spcPts val="0"/>
              </a:spcAft>
              <a:buClrTx/>
              <a:buSzTx/>
              <a:buFontTx/>
              <a:buAutoNum type="arabicPeriod"/>
              <a:tabLst>
                <a:tab pos="436245" algn="l"/>
              </a:tabLst>
              <a:defRPr/>
            </a:pPr>
            <a:r>
              <a:rPr kumimoji="0" sz="1400" b="1" i="0" u="none" strike="noStrike" kern="0" cap="none" spc="-5" normalizeH="0" baseline="0" noProof="0" dirty="0">
                <a:ln>
                  <a:noFill/>
                </a:ln>
                <a:solidFill>
                  <a:sysClr val="windowText" lastClr="000000"/>
                </a:solidFill>
                <a:effectLst/>
                <a:uLnTx/>
                <a:uFillTx/>
                <a:latin typeface="Arial"/>
                <a:cs typeface="Arial"/>
              </a:rPr>
              <a:t>Initiated mobile outreach </a:t>
            </a:r>
            <a:r>
              <a:rPr kumimoji="0" sz="1400" b="1" i="0" u="none" strike="noStrike" kern="0" cap="none" spc="0" normalizeH="0" baseline="0" noProof="0" dirty="0">
                <a:ln>
                  <a:noFill/>
                </a:ln>
                <a:solidFill>
                  <a:sysClr val="windowText" lastClr="000000"/>
                </a:solidFill>
                <a:effectLst/>
                <a:uLnTx/>
                <a:uFillTx/>
                <a:latin typeface="Arial"/>
                <a:cs typeface="Arial"/>
              </a:rPr>
              <a:t>team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1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knock  on doors of </a:t>
            </a:r>
            <a:r>
              <a:rPr kumimoji="0" sz="1400" b="0" i="0" u="none" strike="noStrike" kern="0" cap="none" spc="-5" normalizeH="0" baseline="0" noProof="0" dirty="0">
                <a:ln>
                  <a:noFill/>
                </a:ln>
                <a:solidFill>
                  <a:sysClr val="windowText" lastClr="000000"/>
                </a:solidFill>
                <a:effectLst/>
                <a:uLnTx/>
                <a:uFillTx/>
                <a:latin typeface="Arial"/>
                <a:cs typeface="Arial"/>
              </a:rPr>
              <a:t>prospective</a:t>
            </a:r>
            <a:r>
              <a:rPr kumimoji="0" sz="1400" b="0" i="0" u="none" strike="noStrike" kern="0" cap="none" spc="-1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clients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p:nvPr/>
        </p:nvSpPr>
        <p:spPr>
          <a:xfrm>
            <a:off x="4227576" y="4005071"/>
            <a:ext cx="605155" cy="1701164"/>
          </a:xfrm>
          <a:custGeom>
            <a:avLst/>
            <a:gdLst/>
            <a:ahLst/>
            <a:cxnLst/>
            <a:rect l="l" t="t" r="r" b="b"/>
            <a:pathLst>
              <a:path w="605154" h="1701164">
                <a:moveTo>
                  <a:pt x="0" y="0"/>
                </a:moveTo>
                <a:lnTo>
                  <a:pt x="0" y="1700783"/>
                </a:lnTo>
                <a:lnTo>
                  <a:pt x="605027" y="850391"/>
                </a:lnTo>
                <a:lnTo>
                  <a:pt x="0" y="0"/>
                </a:lnTo>
                <a:close/>
              </a:path>
            </a:pathLst>
          </a:custGeom>
          <a:solidFill>
            <a:srgbClr val="DCE0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6246621" y="1363598"/>
            <a:ext cx="138747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1" u="none" strike="noStrike" kern="0" cap="none" spc="-5" normalizeH="0" baseline="0" noProof="0" dirty="0">
                <a:ln>
                  <a:noFill/>
                </a:ln>
                <a:solidFill>
                  <a:sysClr val="windowText" lastClr="000000"/>
                </a:solidFill>
                <a:effectLst/>
                <a:uLnTx/>
                <a:uFillTx/>
                <a:latin typeface="Arial"/>
                <a:cs typeface="Arial"/>
              </a:rPr>
              <a:t>Lesson</a:t>
            </a:r>
            <a:r>
              <a:rPr kumimoji="0" sz="1400" b="1" i="1" u="none" strike="noStrike" kern="0" cap="none" spc="-75" normalizeH="0" baseline="0" noProof="0" dirty="0">
                <a:ln>
                  <a:noFill/>
                </a:ln>
                <a:solidFill>
                  <a:sysClr val="windowText" lastClr="000000"/>
                </a:solidFill>
                <a:effectLst/>
                <a:uLnTx/>
                <a:uFillTx/>
                <a:latin typeface="Arial"/>
                <a:cs typeface="Arial"/>
              </a:rPr>
              <a:t> </a:t>
            </a:r>
            <a:r>
              <a:rPr kumimoji="0" sz="1400" b="1" i="1" u="none" strike="noStrike" kern="0" cap="none" spc="-5" normalizeH="0" baseline="0" noProof="0" dirty="0">
                <a:ln>
                  <a:noFill/>
                </a:ln>
                <a:solidFill>
                  <a:sysClr val="windowText" lastClr="000000"/>
                </a:solidFill>
                <a:effectLst/>
                <a:uLnTx/>
                <a:uFillTx/>
                <a:latin typeface="Arial"/>
                <a:cs typeface="Arial"/>
              </a:rPr>
              <a:t>Learned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p:nvPr/>
        </p:nvSpPr>
        <p:spPr>
          <a:xfrm>
            <a:off x="4921758" y="1634489"/>
            <a:ext cx="4034154" cy="0"/>
          </a:xfrm>
          <a:custGeom>
            <a:avLst/>
            <a:gdLst/>
            <a:ahLst/>
            <a:cxnLst/>
            <a:rect l="l" t="t" r="r" b="b"/>
            <a:pathLst>
              <a:path w="4034154">
                <a:moveTo>
                  <a:pt x="0" y="0"/>
                </a:moveTo>
                <a:lnTo>
                  <a:pt x="4034155" y="0"/>
                </a:lnTo>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34</a:t>
            </a:fld>
            <a:endParaRPr kumimoji="0" sz="1800" b="0" i="0" u="none" strike="noStrike" kern="0" cap="none" spc="-5" normalizeH="0" baseline="0" noProof="0" dirty="0">
              <a:ln>
                <a:noFill/>
              </a:ln>
              <a:solidFill>
                <a:sysClr val="windowText" lastClr="000000"/>
              </a:solidFill>
              <a:effectLst/>
              <a:uLnTx/>
              <a:uFillTx/>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422867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50" dirty="0"/>
              <a:t>SCALE</a:t>
            </a:r>
            <a:r>
              <a:rPr spc="-70" dirty="0"/>
              <a:t> </a:t>
            </a:r>
            <a:r>
              <a:rPr spc="105" dirty="0"/>
              <a:t>RECOMMENDATIONS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35</a:t>
            </a:fld>
            <a:endParaRPr kumimoji="0" sz="1800" b="0" i="0" u="none" strike="noStrike" kern="0" cap="none" spc="-5" normalizeH="0" baseline="0" noProof="0" dirty="0">
              <a:ln>
                <a:noFill/>
              </a:ln>
              <a:solidFill>
                <a:sysClr val="windowText" lastClr="000000"/>
              </a:solidFill>
              <a:effectLst/>
              <a:uLnTx/>
              <a:uFillTx/>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135506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2932" y="1431290"/>
            <a:ext cx="5234940" cy="1168400"/>
          </a:xfrm>
          <a:prstGeom prst="rect">
            <a:avLst/>
          </a:prstGeom>
        </p:spPr>
        <p:txBody>
          <a:bodyPr vert="horz" wrap="square" lIns="0" tIns="0" rIns="0" bIns="0" rtlCol="0">
            <a:spAutoFit/>
          </a:bodyPr>
          <a:lstStyle/>
          <a:p>
            <a:pPr marL="195580" marR="508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A</a:t>
            </a:r>
            <a:r>
              <a:rPr kumimoji="0" sz="1400" b="0" i="0" u="none" strike="noStrike" kern="0" cap="none" spc="-8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government</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or</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other</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entity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could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directly</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fund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in-home</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asthma  management programs </a:t>
            </a:r>
            <a:r>
              <a:rPr kumimoji="0" sz="1400" b="0" i="0" u="none" strike="noStrike" kern="0" cap="none" spc="-5" normalizeH="0" baseline="0" noProof="0" dirty="0">
                <a:ln>
                  <a:noFill/>
                </a:ln>
                <a:solidFill>
                  <a:sysClr val="windowText" lastClr="000000"/>
                </a:solidFill>
                <a:effectLst/>
                <a:uLnTx/>
                <a:uFillTx/>
                <a:latin typeface="Arial"/>
                <a:cs typeface="Arial"/>
              </a:rPr>
              <a:t>given </a:t>
            </a:r>
            <a:r>
              <a:rPr kumimoji="0" sz="1400" b="0" i="0" u="none" strike="noStrike" kern="0" cap="none" spc="0" normalizeH="0" baseline="0" noProof="0" dirty="0">
                <a:ln>
                  <a:noFill/>
                </a:ln>
                <a:solidFill>
                  <a:sysClr val="windowText" lastClr="000000"/>
                </a:solidFill>
                <a:effectLst/>
                <a:uLnTx/>
                <a:uFillTx/>
                <a:latin typeface="Arial"/>
                <a:cs typeface="Arial"/>
              </a:rPr>
              <a:t>the business</a:t>
            </a:r>
            <a:r>
              <a:rPr kumimoji="0" sz="1400" b="0" i="0" u="none" strike="noStrike" kern="0" cap="none" spc="-20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case.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50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Entities </a:t>
            </a:r>
            <a:r>
              <a:rPr kumimoji="0" sz="1400" b="0" i="0" u="none" strike="noStrike" kern="0" cap="none" spc="-5" normalizeH="0" baseline="0" noProof="0" dirty="0">
                <a:ln>
                  <a:noFill/>
                </a:ln>
                <a:solidFill>
                  <a:sysClr val="windowText" lastClr="000000"/>
                </a:solidFill>
                <a:effectLst/>
                <a:uLnTx/>
                <a:uFillTx/>
                <a:latin typeface="Arial"/>
                <a:cs typeface="Arial"/>
              </a:rPr>
              <a:t>with most </a:t>
            </a:r>
            <a:r>
              <a:rPr kumimoji="0" sz="1400" b="0" i="0" u="none" strike="noStrike" kern="0" cap="none" spc="0" normalizeH="0" baseline="0" noProof="0" dirty="0">
                <a:ln>
                  <a:noFill/>
                </a:ln>
                <a:solidFill>
                  <a:sysClr val="windowText" lastClr="000000"/>
                </a:solidFill>
                <a:effectLst/>
                <a:uLnTx/>
                <a:uFillTx/>
                <a:latin typeface="Arial"/>
                <a:cs typeface="Arial"/>
              </a:rPr>
              <a:t>benefit to gain from direct</a:t>
            </a:r>
            <a:r>
              <a:rPr kumimoji="0" sz="1400" b="0" i="0" u="none" strike="noStrike" kern="0" cap="none" spc="-16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investment: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69900" marR="0" lvl="1" indent="-182880" defTabSz="914400" eaLnBrk="1" fontAlgn="auto" latinLnBrk="0" hangingPunct="1">
              <a:lnSpc>
                <a:spcPct val="100000"/>
              </a:lnSpc>
              <a:spcBef>
                <a:spcPts val="95"/>
              </a:spcBef>
              <a:spcAft>
                <a:spcPts val="0"/>
              </a:spcAft>
              <a:buClr>
                <a:srgbClr val="EF7E12"/>
              </a:buClr>
              <a:buSzTx/>
              <a:buFont typeface="Wingdings"/>
              <a:buChar char=""/>
              <a:tabLst>
                <a:tab pos="46990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Department of Health </a:t>
            </a:r>
            <a:r>
              <a:rPr kumimoji="0" sz="1400" b="0" i="0" u="none" strike="noStrike" kern="0" cap="none" spc="-5" normalizeH="0" baseline="0" noProof="0" dirty="0">
                <a:ln>
                  <a:noFill/>
                </a:ln>
                <a:solidFill>
                  <a:sysClr val="windowText" lastClr="000000"/>
                </a:solidFill>
                <a:effectLst/>
                <a:uLnTx/>
                <a:uFillTx/>
                <a:latin typeface="Arial"/>
                <a:cs typeface="Arial"/>
              </a:rPr>
              <a:t>Care Services</a:t>
            </a:r>
            <a:r>
              <a:rPr kumimoji="0" sz="1400" b="0" i="0" u="none" strike="noStrike" kern="0" cap="none" spc="-13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(DHCS)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469900" marR="0" lvl="1" indent="-182880" defTabSz="914400" eaLnBrk="1" fontAlgn="auto" latinLnBrk="0" hangingPunct="1">
              <a:lnSpc>
                <a:spcPct val="100000"/>
              </a:lnSpc>
              <a:spcBef>
                <a:spcPts val="105"/>
              </a:spcBef>
              <a:spcAft>
                <a:spcPts val="0"/>
              </a:spcAft>
              <a:buClr>
                <a:srgbClr val="EF7E12"/>
              </a:buClr>
              <a:buSzTx/>
              <a:buFont typeface="Wingdings"/>
              <a:buChar char=""/>
              <a:tabLst>
                <a:tab pos="46990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Medi-Cal </a:t>
            </a:r>
            <a:r>
              <a:rPr kumimoji="0" sz="1400" b="0" i="0" u="none" strike="noStrike" kern="0" cap="none" spc="0" normalizeH="0" baseline="0" noProof="0" dirty="0">
                <a:ln>
                  <a:noFill/>
                </a:ln>
                <a:solidFill>
                  <a:sysClr val="windowText" lastClr="000000"/>
                </a:solidFill>
                <a:effectLst/>
                <a:uLnTx/>
                <a:uFillTx/>
                <a:latin typeface="Arial"/>
                <a:cs typeface="Arial"/>
              </a:rPr>
              <a:t>health</a:t>
            </a:r>
            <a:r>
              <a:rPr kumimoji="0" sz="1400" b="0" i="0" u="none" strike="noStrike" kern="0" cap="none" spc="-9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plans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p:nvPr/>
        </p:nvSpPr>
        <p:spPr>
          <a:xfrm>
            <a:off x="2892932" y="3092958"/>
            <a:ext cx="5622290" cy="1569085"/>
          </a:xfrm>
          <a:prstGeom prst="rect">
            <a:avLst/>
          </a:prstGeom>
        </p:spPr>
        <p:txBody>
          <a:bodyPr vert="horz" wrap="square" lIns="0" tIns="0" rIns="0" bIns="0" rtlCol="0">
            <a:spAutoFit/>
          </a:bodyPr>
          <a:lstStyle/>
          <a:p>
            <a:pPr marL="195580" marR="508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Pay for Success (PFS) of </a:t>
            </a:r>
            <a:r>
              <a:rPr kumimoji="0" sz="1400" b="0" i="0" u="none" strike="noStrike" kern="0" cap="none" spc="-5" normalizeH="0" baseline="0" noProof="0" dirty="0">
                <a:ln>
                  <a:noFill/>
                </a:ln>
                <a:solidFill>
                  <a:sysClr val="windowText" lastClr="000000"/>
                </a:solidFill>
                <a:effectLst/>
                <a:uLnTx/>
                <a:uFillTx/>
                <a:latin typeface="Arial"/>
                <a:cs typeface="Arial"/>
              </a:rPr>
              <a:t>Performance-Based </a:t>
            </a:r>
            <a:r>
              <a:rPr kumimoji="0" sz="1400" b="0" i="0" u="none" strike="noStrike" kern="0" cap="none" spc="0" normalizeH="0" baseline="0" noProof="0" dirty="0">
                <a:ln>
                  <a:noFill/>
                </a:ln>
                <a:solidFill>
                  <a:sysClr val="windowText" lastClr="000000"/>
                </a:solidFill>
                <a:effectLst/>
                <a:uLnTx/>
                <a:uFillTx/>
                <a:latin typeface="Arial"/>
                <a:cs typeface="Arial"/>
              </a:rPr>
              <a:t>Contracts (PBC)</a:t>
            </a:r>
            <a:r>
              <a:rPr kumimoji="0" sz="1400" b="0" i="0" u="none" strike="noStrike" kern="0" cap="none" spc="-18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allow  back-end </a:t>
            </a:r>
            <a:r>
              <a:rPr kumimoji="0" sz="1400" b="0" i="0" u="none" strike="noStrike" kern="0" cap="none" spc="-5" normalizeH="0" baseline="0" noProof="0" dirty="0">
                <a:ln>
                  <a:noFill/>
                </a:ln>
                <a:solidFill>
                  <a:sysClr val="windowText" lastClr="000000"/>
                </a:solidFill>
                <a:effectLst/>
                <a:uLnTx/>
                <a:uFillTx/>
                <a:latin typeface="Arial"/>
                <a:cs typeface="Arial"/>
              </a:rPr>
              <a:t>payors </a:t>
            </a:r>
            <a:r>
              <a:rPr kumimoji="0" sz="1400" b="0" i="0" u="none" strike="noStrike" kern="0" cap="none" spc="0" normalizeH="0" baseline="0" noProof="0" dirty="0">
                <a:ln>
                  <a:noFill/>
                </a:ln>
                <a:solidFill>
                  <a:sysClr val="windowText" lastClr="000000"/>
                </a:solidFill>
                <a:effectLst/>
                <a:uLnTx/>
                <a:uFillTx/>
                <a:latin typeface="Arial"/>
                <a:cs typeface="Arial"/>
              </a:rPr>
              <a:t>(e.g., </a:t>
            </a:r>
            <a:r>
              <a:rPr kumimoji="0" sz="1400" b="0" i="0" u="none" strike="noStrike" kern="0" cap="none" spc="-5" normalizeH="0" baseline="0" noProof="0" dirty="0">
                <a:ln>
                  <a:noFill/>
                </a:ln>
                <a:solidFill>
                  <a:sysClr val="windowText" lastClr="000000"/>
                </a:solidFill>
                <a:effectLst/>
                <a:uLnTx/>
                <a:uFillTx/>
                <a:latin typeface="Arial"/>
                <a:cs typeface="Arial"/>
              </a:rPr>
              <a:t>DHCS, </a:t>
            </a:r>
            <a:r>
              <a:rPr kumimoji="0" sz="1400" b="0" i="0" u="none" strike="noStrike" kern="0" cap="none" spc="0" normalizeH="0" baseline="0" noProof="0" dirty="0">
                <a:ln>
                  <a:noFill/>
                </a:ln>
                <a:solidFill>
                  <a:sysClr val="windowText" lastClr="000000"/>
                </a:solidFill>
                <a:effectLst/>
                <a:uLnTx/>
                <a:uFillTx/>
                <a:latin typeface="Arial"/>
                <a:cs typeface="Arial"/>
              </a:rPr>
              <a:t>health plans) to test the </a:t>
            </a:r>
            <a:r>
              <a:rPr kumimoji="0" sz="1400" b="0" i="0" u="none" strike="noStrike" kern="0" cap="none" spc="-5" normalizeH="0" baseline="0" noProof="0" dirty="0">
                <a:ln>
                  <a:noFill/>
                </a:ln>
                <a:solidFill>
                  <a:sysClr val="windowText" lastClr="000000"/>
                </a:solidFill>
                <a:effectLst/>
                <a:uLnTx/>
                <a:uFillTx/>
                <a:latin typeface="Arial"/>
                <a:cs typeface="Arial"/>
              </a:rPr>
              <a:t>efficacy </a:t>
            </a:r>
            <a:r>
              <a:rPr kumimoji="0" sz="1400" b="0" i="0" u="none" strike="noStrike" kern="0" cap="none" spc="0" normalizeH="0" baseline="0" noProof="0" dirty="0">
                <a:ln>
                  <a:noFill/>
                </a:ln>
                <a:solidFill>
                  <a:sysClr val="windowText" lastClr="000000"/>
                </a:solidFill>
                <a:effectLst/>
                <a:uLnTx/>
                <a:uFillTx/>
                <a:latin typeface="Arial"/>
                <a:cs typeface="Arial"/>
              </a:rPr>
              <a:t>of </a:t>
            </a:r>
            <a:r>
              <a:rPr kumimoji="0" sz="1400" b="0" i="0" u="none" strike="noStrike" kern="0" cap="none" spc="5" normalizeH="0" baseline="0" noProof="0" dirty="0">
                <a:ln>
                  <a:noFill/>
                </a:ln>
                <a:solidFill>
                  <a:sysClr val="windowText" lastClr="000000"/>
                </a:solidFill>
                <a:effectLst/>
                <a:uLnTx/>
                <a:uFillTx/>
                <a:latin typeface="Arial"/>
                <a:cs typeface="Arial"/>
              </a:rPr>
              <a:t>in-  </a:t>
            </a:r>
            <a:r>
              <a:rPr kumimoji="0" sz="1400" b="0" i="0" u="none" strike="noStrike" kern="0" cap="none" spc="-5" normalizeH="0" baseline="0" noProof="0" dirty="0">
                <a:ln>
                  <a:noFill/>
                </a:ln>
                <a:solidFill>
                  <a:sysClr val="windowText" lastClr="000000"/>
                </a:solidFill>
                <a:effectLst/>
                <a:uLnTx/>
                <a:uFillTx/>
                <a:latin typeface="Arial"/>
                <a:cs typeface="Arial"/>
              </a:rPr>
              <a:t>home </a:t>
            </a:r>
            <a:r>
              <a:rPr kumimoji="0" sz="1400" b="0" i="0" u="none" strike="noStrike" kern="0" cap="none" spc="0" normalizeH="0" baseline="0" noProof="0" dirty="0">
                <a:ln>
                  <a:noFill/>
                </a:ln>
                <a:solidFill>
                  <a:sysClr val="windowText" lastClr="000000"/>
                </a:solidFill>
                <a:effectLst/>
                <a:uLnTx/>
                <a:uFillTx/>
                <a:latin typeface="Arial"/>
                <a:cs typeface="Arial"/>
              </a:rPr>
              <a:t>asthma management </a:t>
            </a:r>
            <a:r>
              <a:rPr kumimoji="0" sz="1400" b="0" i="0" u="none" strike="noStrike" kern="0" cap="none" spc="-5" normalizeH="0" baseline="0" noProof="0" dirty="0">
                <a:ln>
                  <a:noFill/>
                </a:ln>
                <a:solidFill>
                  <a:sysClr val="windowText" lastClr="000000"/>
                </a:solidFill>
                <a:effectLst/>
                <a:uLnTx/>
                <a:uFillTx/>
                <a:latin typeface="Arial"/>
                <a:cs typeface="Arial"/>
              </a:rPr>
              <a:t>while </a:t>
            </a:r>
            <a:r>
              <a:rPr kumimoji="0" sz="1400" b="0" i="0" u="none" strike="noStrike" kern="0" cap="none" spc="0" normalizeH="0" baseline="0" noProof="0" dirty="0">
                <a:ln>
                  <a:noFill/>
                </a:ln>
                <a:solidFill>
                  <a:sysClr val="windowText" lastClr="000000"/>
                </a:solidFill>
                <a:effectLst/>
                <a:uLnTx/>
                <a:uFillTx/>
                <a:latin typeface="Arial"/>
                <a:cs typeface="Arial"/>
              </a:rPr>
              <a:t>shifting the financial risk to </a:t>
            </a:r>
            <a:r>
              <a:rPr kumimoji="0" sz="1400" b="0" i="0" u="none" strike="noStrike" kern="0" cap="none" spc="-5" normalizeH="0" baseline="0" noProof="0" dirty="0">
                <a:ln>
                  <a:noFill/>
                </a:ln>
                <a:solidFill>
                  <a:sysClr val="windowText" lastClr="000000"/>
                </a:solidFill>
                <a:effectLst/>
                <a:uLnTx/>
                <a:uFillTx/>
                <a:latin typeface="Arial"/>
                <a:cs typeface="Arial"/>
              </a:rPr>
              <a:t>private  investors.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170815" lvl="0" indent="-182880" defTabSz="914400" eaLnBrk="1" fontAlgn="auto" latinLnBrk="0" hangingPunct="1">
              <a:lnSpc>
                <a:spcPct val="100000"/>
              </a:lnSpc>
              <a:spcBef>
                <a:spcPts val="500"/>
              </a:spcBef>
              <a:spcAft>
                <a:spcPts val="0"/>
              </a:spcAft>
              <a:buClr>
                <a:srgbClr val="EF7E12"/>
              </a:buClr>
              <a:buSzPct val="117857"/>
              <a:buFontTx/>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The PFS </a:t>
            </a:r>
            <a:r>
              <a:rPr kumimoji="0" sz="1400" b="0" i="0" u="none" strike="noStrike" kern="0" cap="none" spc="0" normalizeH="0" baseline="0" noProof="0" dirty="0">
                <a:ln>
                  <a:noFill/>
                </a:ln>
                <a:solidFill>
                  <a:sysClr val="windowText" lastClr="000000"/>
                </a:solidFill>
                <a:effectLst/>
                <a:uLnTx/>
                <a:uFillTx/>
                <a:latin typeface="Arial"/>
                <a:cs typeface="Arial"/>
              </a:rPr>
              <a:t>sector has </a:t>
            </a:r>
            <a:r>
              <a:rPr kumimoji="0" sz="1400" b="0" i="0" u="none" strike="noStrike" kern="0" cap="none" spc="-5" normalizeH="0" baseline="0" noProof="0" dirty="0">
                <a:ln>
                  <a:noFill/>
                </a:ln>
                <a:solidFill>
                  <a:sysClr val="windowText" lastClr="000000"/>
                </a:solidFill>
                <a:effectLst/>
                <a:uLnTx/>
                <a:uFillTx/>
                <a:latin typeface="Arial"/>
                <a:cs typeface="Arial"/>
              </a:rPr>
              <a:t>evolved significantly </a:t>
            </a:r>
            <a:r>
              <a:rPr kumimoji="0" sz="1400" b="0" i="0" u="none" strike="noStrike" kern="0" cap="none" spc="0" normalizeH="0" baseline="0" noProof="0" dirty="0">
                <a:ln>
                  <a:noFill/>
                </a:ln>
                <a:solidFill>
                  <a:sysClr val="windowText" lastClr="000000"/>
                </a:solidFill>
                <a:effectLst/>
                <a:uLnTx/>
                <a:uFillTx/>
                <a:latin typeface="Arial"/>
                <a:cs typeface="Arial"/>
              </a:rPr>
              <a:t>since the start of the  AIM4Fresno project. There are </a:t>
            </a:r>
            <a:r>
              <a:rPr kumimoji="0" sz="1400" b="0" i="0" u="none" strike="noStrike" kern="0" cap="none" spc="-5" normalizeH="0" baseline="0" noProof="0" dirty="0">
                <a:ln>
                  <a:noFill/>
                </a:ln>
                <a:solidFill>
                  <a:sysClr val="windowText" lastClr="000000"/>
                </a:solidFill>
                <a:effectLst/>
                <a:uLnTx/>
                <a:uFillTx/>
                <a:latin typeface="Arial"/>
                <a:cs typeface="Arial"/>
              </a:rPr>
              <a:t>several active </a:t>
            </a:r>
            <a:r>
              <a:rPr kumimoji="0" sz="1400" b="0" i="0" u="none" strike="noStrike" kern="0" cap="none" spc="0" normalizeH="0" baseline="0" noProof="0" dirty="0">
                <a:ln>
                  <a:noFill/>
                </a:ln>
                <a:solidFill>
                  <a:sysClr val="windowText" lastClr="000000"/>
                </a:solidFill>
                <a:effectLst/>
                <a:uLnTx/>
                <a:uFillTx/>
                <a:latin typeface="Arial"/>
                <a:cs typeface="Arial"/>
              </a:rPr>
              <a:t>asthma-focused</a:t>
            </a:r>
            <a:r>
              <a:rPr kumimoji="0" sz="1400" b="0" i="0" u="none" strike="noStrike" kern="0" cap="none" spc="-26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PFS  </a:t>
            </a:r>
            <a:r>
              <a:rPr kumimoji="0" sz="1400" b="0" i="0" u="none" strike="noStrike" kern="0" cap="none" spc="0" normalizeH="0" baseline="0" noProof="0" dirty="0">
                <a:ln>
                  <a:noFill/>
                </a:ln>
                <a:solidFill>
                  <a:sysClr val="windowText" lastClr="000000"/>
                </a:solidFill>
                <a:effectLst/>
                <a:uLnTx/>
                <a:uFillTx/>
                <a:latin typeface="Arial"/>
                <a:cs typeface="Arial"/>
              </a:rPr>
              <a:t>projects being</a:t>
            </a:r>
            <a:r>
              <a:rPr kumimoji="0" sz="1400" b="0" i="0" u="none" strike="noStrike" kern="0" cap="none" spc="-114"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explored.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2892932" y="4922392"/>
            <a:ext cx="5401945" cy="1142365"/>
          </a:xfrm>
          <a:prstGeom prst="rect">
            <a:avLst/>
          </a:prstGeom>
        </p:spPr>
        <p:txBody>
          <a:bodyPr vert="horz" wrap="square" lIns="0" tIns="0" rIns="0" bIns="0" rtlCol="0">
            <a:spAutoFit/>
          </a:bodyPr>
          <a:lstStyle/>
          <a:p>
            <a:pPr marL="195580" marR="4191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State or the health plans </a:t>
            </a:r>
            <a:r>
              <a:rPr kumimoji="0" sz="1400" b="0" i="0" u="none" strike="noStrike" kern="0" cap="none" spc="-5" normalizeH="0" baseline="0" noProof="0" dirty="0">
                <a:ln>
                  <a:noFill/>
                </a:ln>
                <a:solidFill>
                  <a:sysClr val="windowText" lastClr="000000"/>
                </a:solidFill>
                <a:effectLst/>
                <a:uLnTx/>
                <a:uFillTx/>
                <a:latin typeface="Arial"/>
                <a:cs typeface="Arial"/>
              </a:rPr>
              <a:t>would </a:t>
            </a:r>
            <a:r>
              <a:rPr kumimoji="0" sz="1400" b="0" i="0" u="none" strike="noStrike" kern="0" cap="none" spc="0" normalizeH="0" baseline="0" noProof="0" dirty="0">
                <a:ln>
                  <a:noFill/>
                </a:ln>
                <a:solidFill>
                  <a:sysClr val="windowText" lastClr="000000"/>
                </a:solidFill>
                <a:effectLst/>
                <a:uLnTx/>
                <a:uFillTx/>
                <a:latin typeface="Arial"/>
                <a:cs typeface="Arial"/>
              </a:rPr>
              <a:t>directly fund </a:t>
            </a:r>
            <a:r>
              <a:rPr kumimoji="0" sz="1400" b="0" i="0" u="none" strike="noStrike" kern="0" cap="none" spc="-5" normalizeH="0" baseline="0" noProof="0" dirty="0">
                <a:ln>
                  <a:noFill/>
                </a:ln>
                <a:solidFill>
                  <a:sysClr val="windowText" lastClr="000000"/>
                </a:solidFill>
                <a:effectLst/>
                <a:uLnTx/>
                <a:uFillTx/>
                <a:latin typeface="Arial"/>
                <a:cs typeface="Arial"/>
              </a:rPr>
              <a:t>in-home </a:t>
            </a:r>
            <a:r>
              <a:rPr kumimoji="0" sz="1400" b="0" i="0" u="none" strike="noStrike" kern="0" cap="none" spc="0" normalizeH="0" baseline="0" noProof="0" dirty="0">
                <a:ln>
                  <a:noFill/>
                </a:ln>
                <a:solidFill>
                  <a:sysClr val="windowText" lastClr="000000"/>
                </a:solidFill>
                <a:effectLst/>
                <a:uLnTx/>
                <a:uFillTx/>
                <a:latin typeface="Arial"/>
                <a:cs typeface="Arial"/>
              </a:rPr>
              <a:t>asthma  education and a PFS/PBC </a:t>
            </a:r>
            <a:r>
              <a:rPr kumimoji="0" sz="1400" b="0" i="0" u="none" strike="noStrike" kern="0" cap="none" spc="-5" normalizeH="0" baseline="0" noProof="0" dirty="0">
                <a:ln>
                  <a:noFill/>
                </a:ln>
                <a:solidFill>
                  <a:sysClr val="windowText" lastClr="000000"/>
                </a:solidFill>
                <a:effectLst/>
                <a:uLnTx/>
                <a:uFillTx/>
                <a:latin typeface="Arial"/>
                <a:cs typeface="Arial"/>
              </a:rPr>
              <a:t>would </a:t>
            </a:r>
            <a:r>
              <a:rPr kumimoji="0" sz="1400" b="0" i="0" u="none" strike="noStrike" kern="0" cap="none" spc="0" normalizeH="0" baseline="0" noProof="0" dirty="0">
                <a:ln>
                  <a:noFill/>
                </a:ln>
                <a:solidFill>
                  <a:sysClr val="windowText" lastClr="000000"/>
                </a:solidFill>
                <a:effectLst/>
                <a:uLnTx/>
                <a:uFillTx/>
                <a:latin typeface="Arial"/>
                <a:cs typeface="Arial"/>
              </a:rPr>
              <a:t>be established to fund the</a:t>
            </a:r>
            <a:r>
              <a:rPr kumimoji="0" sz="1400" b="0" i="0" u="none" strike="noStrike" kern="0" cap="none" spc="-22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home  </a:t>
            </a:r>
            <a:r>
              <a:rPr kumimoji="0" sz="1400" b="0" i="0" u="none" strike="noStrike" kern="0" cap="none" spc="0" normalizeH="0" baseline="0" noProof="0" dirty="0">
                <a:ln>
                  <a:noFill/>
                </a:ln>
                <a:solidFill>
                  <a:sysClr val="windowText" lastClr="000000"/>
                </a:solidFill>
                <a:effectLst/>
                <a:uLnTx/>
                <a:uFillTx/>
                <a:latin typeface="Arial"/>
                <a:cs typeface="Arial"/>
              </a:rPr>
              <a:t>remediation</a:t>
            </a:r>
            <a:r>
              <a:rPr kumimoji="0" sz="1400" b="0" i="0" u="none" strike="noStrike" kern="0" cap="none" spc="-1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cost.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5080" lvl="0" indent="-182880" defTabSz="914400" eaLnBrk="1" fontAlgn="auto" latinLnBrk="0" hangingPunct="1">
              <a:lnSpc>
                <a:spcPct val="100000"/>
              </a:lnSpc>
              <a:spcBef>
                <a:spcPts val="505"/>
              </a:spcBef>
              <a:spcAft>
                <a:spcPts val="0"/>
              </a:spcAft>
              <a:buClr>
                <a:srgbClr val="EF7E12"/>
              </a:buClr>
              <a:buSzPct val="117857"/>
              <a:buFontTx/>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This </a:t>
            </a:r>
            <a:r>
              <a:rPr kumimoji="0" sz="1400" b="0" i="0" u="none" strike="noStrike" kern="0" cap="none" spc="0" normalizeH="0" baseline="0" noProof="0" dirty="0">
                <a:ln>
                  <a:noFill/>
                </a:ln>
                <a:solidFill>
                  <a:sysClr val="windowText" lastClr="000000"/>
                </a:solidFill>
                <a:effectLst/>
                <a:uLnTx/>
                <a:uFillTx/>
                <a:latin typeface="Arial"/>
                <a:cs typeface="Arial"/>
              </a:rPr>
              <a:t>option could </a:t>
            </a:r>
            <a:r>
              <a:rPr kumimoji="0" sz="1400" b="0" i="0" u="none" strike="noStrike" kern="0" cap="none" spc="-5" normalizeH="0" baseline="0" noProof="0" dirty="0">
                <a:ln>
                  <a:noFill/>
                </a:ln>
                <a:solidFill>
                  <a:sysClr val="windowText" lastClr="000000"/>
                </a:solidFill>
                <a:effectLst/>
                <a:uLnTx/>
                <a:uFillTx/>
                <a:latin typeface="Arial"/>
                <a:cs typeface="Arial"/>
              </a:rPr>
              <a:t>dovetail </a:t>
            </a:r>
            <a:r>
              <a:rPr kumimoji="0" sz="1400" b="0" i="0" u="none" strike="noStrike" kern="0" cap="none" spc="0" normalizeH="0" baseline="0" noProof="0" dirty="0">
                <a:ln>
                  <a:noFill/>
                </a:ln>
                <a:solidFill>
                  <a:sysClr val="windowText" lastClr="000000"/>
                </a:solidFill>
                <a:effectLst/>
                <a:uLnTx/>
                <a:uFillTx/>
                <a:latin typeface="Arial"/>
                <a:cs typeface="Arial"/>
              </a:rPr>
              <a:t>nicely </a:t>
            </a:r>
            <a:r>
              <a:rPr kumimoji="0" sz="1400" b="0" i="0" u="none" strike="noStrike" kern="0" cap="none" spc="-5" normalizeH="0" baseline="0" noProof="0" dirty="0">
                <a:ln>
                  <a:noFill/>
                </a:ln>
                <a:solidFill>
                  <a:sysClr val="windowText" lastClr="000000"/>
                </a:solidFill>
                <a:effectLst/>
                <a:uLnTx/>
                <a:uFillTx/>
                <a:latin typeface="Arial"/>
                <a:cs typeface="Arial"/>
              </a:rPr>
              <a:t>with existing efforts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1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sustainably  fund in-home asthma</a:t>
            </a:r>
            <a:r>
              <a:rPr kumimoji="0" sz="1400" b="0" i="0" u="none" strike="noStrike" kern="0" cap="none" spc="-17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education.</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524255" y="1437132"/>
            <a:ext cx="2057400" cy="574675"/>
          </a:xfrm>
          <a:custGeom>
            <a:avLst/>
            <a:gdLst/>
            <a:ahLst/>
            <a:cxnLst/>
            <a:rect l="l" t="t" r="r" b="b"/>
            <a:pathLst>
              <a:path w="2057400" h="574675">
                <a:moveTo>
                  <a:pt x="0" y="574548"/>
                </a:moveTo>
                <a:lnTo>
                  <a:pt x="2057400" y="574548"/>
                </a:lnTo>
                <a:lnTo>
                  <a:pt x="2057400" y="0"/>
                </a:lnTo>
                <a:lnTo>
                  <a:pt x="0" y="0"/>
                </a:lnTo>
                <a:lnTo>
                  <a:pt x="0" y="57454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794715" y="1612265"/>
            <a:ext cx="151574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Arial"/>
                <a:cs typeface="Arial"/>
              </a:rPr>
              <a:t>Direct</a:t>
            </a:r>
            <a:r>
              <a:rPr kumimoji="0" sz="1400" b="1" i="0" u="none" strike="noStrike" kern="0" cap="none" spc="-95"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Investment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20" dirty="0"/>
              <a:t>THREE</a:t>
            </a:r>
            <a:r>
              <a:rPr spc="-65" dirty="0"/>
              <a:t> </a:t>
            </a:r>
            <a:r>
              <a:rPr spc="-30" dirty="0"/>
              <a:t>PATHS</a:t>
            </a:r>
            <a:r>
              <a:rPr spc="-305" dirty="0"/>
              <a:t> </a:t>
            </a:r>
            <a:r>
              <a:rPr spc="105" dirty="0"/>
              <a:t>TO</a:t>
            </a:r>
            <a:r>
              <a:rPr spc="-55" dirty="0"/>
              <a:t> </a:t>
            </a:r>
            <a:r>
              <a:rPr spc="50" dirty="0"/>
              <a:t>SCALE</a:t>
            </a:r>
            <a:r>
              <a:rPr spc="-65" dirty="0"/>
              <a:t> </a:t>
            </a:r>
            <a:r>
              <a:rPr spc="95" dirty="0"/>
              <a:t>IN-HOME</a:t>
            </a:r>
            <a:r>
              <a:rPr spc="-254" dirty="0"/>
              <a:t> </a:t>
            </a:r>
            <a:r>
              <a:rPr spc="100" dirty="0"/>
              <a:t>ASTHMA</a:t>
            </a:r>
            <a:r>
              <a:rPr spc="-50" dirty="0"/>
              <a:t> </a:t>
            </a:r>
            <a:r>
              <a:rPr spc="110" dirty="0"/>
              <a:t>MANAGEMENT</a:t>
            </a:r>
          </a:p>
          <a:p>
            <a:pPr marL="203200">
              <a:lnSpc>
                <a:spcPct val="100000"/>
              </a:lnSpc>
              <a:spcBef>
                <a:spcPts val="100"/>
              </a:spcBef>
            </a:pPr>
            <a:r>
              <a:rPr spc="-70" dirty="0">
                <a:solidFill>
                  <a:srgbClr val="EF7E12"/>
                </a:solidFill>
              </a:rPr>
              <a:t>These </a:t>
            </a:r>
            <a:r>
              <a:rPr spc="-65" dirty="0">
                <a:solidFill>
                  <a:srgbClr val="EF7E12"/>
                </a:solidFill>
              </a:rPr>
              <a:t>options </a:t>
            </a:r>
            <a:r>
              <a:rPr spc="-120" dirty="0">
                <a:solidFill>
                  <a:srgbClr val="EF7E12"/>
                </a:solidFill>
              </a:rPr>
              <a:t>are </a:t>
            </a:r>
            <a:r>
              <a:rPr spc="-65" dirty="0">
                <a:solidFill>
                  <a:srgbClr val="EF7E12"/>
                </a:solidFill>
              </a:rPr>
              <a:t>not </a:t>
            </a:r>
            <a:r>
              <a:rPr spc="-135" dirty="0">
                <a:solidFill>
                  <a:srgbClr val="EF7E12"/>
                </a:solidFill>
              </a:rPr>
              <a:t>mutually</a:t>
            </a:r>
            <a:r>
              <a:rPr spc="-60" dirty="0">
                <a:solidFill>
                  <a:srgbClr val="EF7E12"/>
                </a:solidFill>
              </a:rPr>
              <a:t> </a:t>
            </a:r>
            <a:r>
              <a:rPr spc="-105" dirty="0">
                <a:solidFill>
                  <a:srgbClr val="EF7E12"/>
                </a:solidFill>
              </a:rPr>
              <a:t>exclusive</a:t>
            </a:r>
          </a:p>
        </p:txBody>
      </p:sp>
      <p:sp>
        <p:nvSpPr>
          <p:cNvPr id="8" name="object 8"/>
          <p:cNvSpPr/>
          <p:nvPr/>
        </p:nvSpPr>
        <p:spPr>
          <a:xfrm>
            <a:off x="524255" y="3098292"/>
            <a:ext cx="2057400" cy="574675"/>
          </a:xfrm>
          <a:custGeom>
            <a:avLst/>
            <a:gdLst/>
            <a:ahLst/>
            <a:cxnLst/>
            <a:rect l="l" t="t" r="r" b="b"/>
            <a:pathLst>
              <a:path w="2057400" h="574675">
                <a:moveTo>
                  <a:pt x="0" y="574548"/>
                </a:moveTo>
                <a:lnTo>
                  <a:pt x="2057400" y="574548"/>
                </a:lnTo>
                <a:lnTo>
                  <a:pt x="2057400" y="0"/>
                </a:lnTo>
                <a:lnTo>
                  <a:pt x="0" y="0"/>
                </a:lnTo>
                <a:lnTo>
                  <a:pt x="0" y="57454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txBox="1"/>
          <p:nvPr/>
        </p:nvSpPr>
        <p:spPr>
          <a:xfrm>
            <a:off x="762711" y="3116706"/>
            <a:ext cx="1581150" cy="542925"/>
          </a:xfrm>
          <a:prstGeom prst="rect">
            <a:avLst/>
          </a:prstGeom>
        </p:spPr>
        <p:txBody>
          <a:bodyPr vert="horz" wrap="square" lIns="0" tIns="0" rIns="0" bIns="0" rtlCol="0">
            <a:spAutoFit/>
          </a:bodyPr>
          <a:lstStyle/>
          <a:p>
            <a:pPr marL="12700" marR="5080" lvl="0" indent="-3175" algn="ctr" defTabSz="914400" eaLnBrk="1" fontAlgn="auto" latinLnBrk="0" hangingPunct="1">
              <a:lnSpc>
                <a:spcPts val="1400"/>
              </a:lnSpc>
              <a:spcBef>
                <a:spcPts val="0"/>
              </a:spcBef>
              <a:spcAft>
                <a:spcPts val="0"/>
              </a:spcAft>
              <a:buClrTx/>
              <a:buSzTx/>
              <a:buFontTx/>
              <a:buNone/>
              <a:tabLst/>
              <a:defRPr/>
            </a:pPr>
            <a:r>
              <a:rPr kumimoji="0" sz="1300" b="1" i="0" u="none" strike="noStrike" kern="0" cap="none" spc="-5" normalizeH="0" baseline="0" noProof="0" dirty="0">
                <a:ln>
                  <a:noFill/>
                </a:ln>
                <a:solidFill>
                  <a:srgbClr val="FFFFFF"/>
                </a:solidFill>
                <a:effectLst/>
                <a:uLnTx/>
                <a:uFillTx/>
                <a:latin typeface="Arial"/>
                <a:cs typeface="Arial"/>
              </a:rPr>
              <a:t>Pay for Success or  </a:t>
            </a:r>
            <a:r>
              <a:rPr kumimoji="0" sz="1300" b="1" i="0" u="none" strike="noStrike" kern="0" cap="none" spc="-10" normalizeH="0" baseline="0" noProof="0" dirty="0">
                <a:ln>
                  <a:noFill/>
                </a:ln>
                <a:solidFill>
                  <a:srgbClr val="FFFFFF"/>
                </a:solidFill>
                <a:effectLst/>
                <a:uLnTx/>
                <a:uFillTx/>
                <a:latin typeface="Arial"/>
                <a:cs typeface="Arial"/>
              </a:rPr>
              <a:t>Performance-Based  </a:t>
            </a:r>
            <a:r>
              <a:rPr kumimoji="0" sz="1300" b="1" i="0" u="none" strike="noStrike" kern="0" cap="none" spc="-5" normalizeH="0" baseline="0" noProof="0" dirty="0">
                <a:ln>
                  <a:noFill/>
                </a:ln>
                <a:solidFill>
                  <a:srgbClr val="FFFFFF"/>
                </a:solidFill>
                <a:effectLst/>
                <a:uLnTx/>
                <a:uFillTx/>
                <a:latin typeface="Arial"/>
                <a:cs typeface="Arial"/>
              </a:rPr>
              <a:t>Contract</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p:nvPr/>
        </p:nvSpPr>
        <p:spPr>
          <a:xfrm>
            <a:off x="524255" y="4927091"/>
            <a:ext cx="2057400" cy="574675"/>
          </a:xfrm>
          <a:custGeom>
            <a:avLst/>
            <a:gdLst/>
            <a:ahLst/>
            <a:cxnLst/>
            <a:rect l="l" t="t" r="r" b="b"/>
            <a:pathLst>
              <a:path w="2057400" h="574675">
                <a:moveTo>
                  <a:pt x="0" y="574547"/>
                </a:moveTo>
                <a:lnTo>
                  <a:pt x="2057400" y="574547"/>
                </a:lnTo>
                <a:lnTo>
                  <a:pt x="2057400" y="0"/>
                </a:lnTo>
                <a:lnTo>
                  <a:pt x="0" y="0"/>
                </a:lnTo>
                <a:lnTo>
                  <a:pt x="0" y="574547"/>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872439" y="4996433"/>
            <a:ext cx="1358900" cy="438150"/>
          </a:xfrm>
          <a:prstGeom prst="rect">
            <a:avLst/>
          </a:prstGeom>
        </p:spPr>
        <p:txBody>
          <a:bodyPr vert="horz" wrap="square" lIns="0" tIns="0" rIns="0" bIns="0" rtlCol="0">
            <a:spAutoFit/>
          </a:bodyPr>
          <a:lstStyle/>
          <a:p>
            <a:pPr marL="300355" marR="5080" lvl="0" indent="-28829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10" normalizeH="0" baseline="0" noProof="0" dirty="0">
                <a:ln>
                  <a:noFill/>
                </a:ln>
                <a:solidFill>
                  <a:srgbClr val="FFFFFF"/>
                </a:solidFill>
                <a:effectLst/>
                <a:uLnTx/>
                <a:uFillTx/>
                <a:latin typeface="Arial"/>
                <a:cs typeface="Arial"/>
              </a:rPr>
              <a:t>Hybrid </a:t>
            </a:r>
            <a:r>
              <a:rPr kumimoji="0" sz="1400" b="1" i="0" u="none" strike="noStrike" kern="0" cap="none" spc="-5" normalizeH="0" baseline="0" noProof="0" dirty="0">
                <a:ln>
                  <a:noFill/>
                </a:ln>
                <a:solidFill>
                  <a:srgbClr val="FFFFFF"/>
                </a:solidFill>
                <a:effectLst/>
                <a:uLnTx/>
                <a:uFillTx/>
                <a:latin typeface="Arial"/>
                <a:cs typeface="Arial"/>
              </a:rPr>
              <a:t>(Braided  </a:t>
            </a:r>
            <a:r>
              <a:rPr kumimoji="0" sz="1400" b="1" i="0" u="none" strike="noStrike" kern="0" cap="none" spc="-10" normalizeH="0" baseline="0" noProof="0" dirty="0">
                <a:ln>
                  <a:noFill/>
                </a:ln>
                <a:solidFill>
                  <a:srgbClr val="FFFFFF"/>
                </a:solidFill>
                <a:effectLst/>
                <a:uLnTx/>
                <a:uFillTx/>
                <a:latin typeface="Arial"/>
                <a:cs typeface="Arial"/>
              </a:rPr>
              <a:t>Funding)</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p:nvPr/>
        </p:nvSpPr>
        <p:spPr>
          <a:xfrm>
            <a:off x="321563" y="1301496"/>
            <a:ext cx="387350" cy="347980"/>
          </a:xfrm>
          <a:custGeom>
            <a:avLst/>
            <a:gdLst/>
            <a:ahLst/>
            <a:cxnLst/>
            <a:rect l="l" t="t" r="r" b="b"/>
            <a:pathLst>
              <a:path w="387350" h="347980">
                <a:moveTo>
                  <a:pt x="193548" y="0"/>
                </a:moveTo>
                <a:lnTo>
                  <a:pt x="142094" y="6201"/>
                </a:lnTo>
                <a:lnTo>
                  <a:pt x="95859" y="23706"/>
                </a:lnTo>
                <a:lnTo>
                  <a:pt x="56688" y="50863"/>
                </a:lnTo>
                <a:lnTo>
                  <a:pt x="26424" y="86021"/>
                </a:lnTo>
                <a:lnTo>
                  <a:pt x="6913" y="127529"/>
                </a:lnTo>
                <a:lnTo>
                  <a:pt x="0" y="173736"/>
                </a:lnTo>
                <a:lnTo>
                  <a:pt x="6913" y="219942"/>
                </a:lnTo>
                <a:lnTo>
                  <a:pt x="26424" y="261450"/>
                </a:lnTo>
                <a:lnTo>
                  <a:pt x="56688" y="296608"/>
                </a:lnTo>
                <a:lnTo>
                  <a:pt x="95859" y="323765"/>
                </a:lnTo>
                <a:lnTo>
                  <a:pt x="142094" y="341270"/>
                </a:lnTo>
                <a:lnTo>
                  <a:pt x="193548" y="347471"/>
                </a:lnTo>
                <a:lnTo>
                  <a:pt x="245001" y="341270"/>
                </a:lnTo>
                <a:lnTo>
                  <a:pt x="291236" y="323765"/>
                </a:lnTo>
                <a:lnTo>
                  <a:pt x="330407" y="296608"/>
                </a:lnTo>
                <a:lnTo>
                  <a:pt x="360671" y="261450"/>
                </a:lnTo>
                <a:lnTo>
                  <a:pt x="380182" y="219942"/>
                </a:lnTo>
                <a:lnTo>
                  <a:pt x="387095" y="173736"/>
                </a:lnTo>
                <a:lnTo>
                  <a:pt x="380182" y="127529"/>
                </a:lnTo>
                <a:lnTo>
                  <a:pt x="360671" y="86021"/>
                </a:lnTo>
                <a:lnTo>
                  <a:pt x="330407" y="50863"/>
                </a:lnTo>
                <a:lnTo>
                  <a:pt x="291236" y="23706"/>
                </a:lnTo>
                <a:lnTo>
                  <a:pt x="245001" y="6201"/>
                </a:lnTo>
                <a:lnTo>
                  <a:pt x="193548"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p:nvPr/>
        </p:nvSpPr>
        <p:spPr>
          <a:xfrm>
            <a:off x="446328" y="134797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1</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p:nvPr/>
        </p:nvSpPr>
        <p:spPr>
          <a:xfrm>
            <a:off x="321563" y="2993135"/>
            <a:ext cx="387350" cy="347980"/>
          </a:xfrm>
          <a:custGeom>
            <a:avLst/>
            <a:gdLst/>
            <a:ahLst/>
            <a:cxnLst/>
            <a:rect l="l" t="t" r="r" b="b"/>
            <a:pathLst>
              <a:path w="387350" h="347979">
                <a:moveTo>
                  <a:pt x="193548" y="0"/>
                </a:moveTo>
                <a:lnTo>
                  <a:pt x="142094" y="6201"/>
                </a:lnTo>
                <a:lnTo>
                  <a:pt x="95859" y="23706"/>
                </a:lnTo>
                <a:lnTo>
                  <a:pt x="56688" y="50863"/>
                </a:lnTo>
                <a:lnTo>
                  <a:pt x="26424" y="86021"/>
                </a:lnTo>
                <a:lnTo>
                  <a:pt x="6913" y="127529"/>
                </a:lnTo>
                <a:lnTo>
                  <a:pt x="0" y="173736"/>
                </a:lnTo>
                <a:lnTo>
                  <a:pt x="6913" y="219942"/>
                </a:lnTo>
                <a:lnTo>
                  <a:pt x="26424" y="261450"/>
                </a:lnTo>
                <a:lnTo>
                  <a:pt x="56688" y="296608"/>
                </a:lnTo>
                <a:lnTo>
                  <a:pt x="95859" y="323765"/>
                </a:lnTo>
                <a:lnTo>
                  <a:pt x="142094" y="341270"/>
                </a:lnTo>
                <a:lnTo>
                  <a:pt x="193548" y="347472"/>
                </a:lnTo>
                <a:lnTo>
                  <a:pt x="245001" y="341270"/>
                </a:lnTo>
                <a:lnTo>
                  <a:pt x="291236" y="323765"/>
                </a:lnTo>
                <a:lnTo>
                  <a:pt x="330407" y="296608"/>
                </a:lnTo>
                <a:lnTo>
                  <a:pt x="360671" y="261450"/>
                </a:lnTo>
                <a:lnTo>
                  <a:pt x="380182" y="219942"/>
                </a:lnTo>
                <a:lnTo>
                  <a:pt x="387095" y="173736"/>
                </a:lnTo>
                <a:lnTo>
                  <a:pt x="380182" y="127529"/>
                </a:lnTo>
                <a:lnTo>
                  <a:pt x="360671" y="86021"/>
                </a:lnTo>
                <a:lnTo>
                  <a:pt x="330407" y="50863"/>
                </a:lnTo>
                <a:lnTo>
                  <a:pt x="291236" y="23706"/>
                </a:lnTo>
                <a:lnTo>
                  <a:pt x="245001" y="6201"/>
                </a:lnTo>
                <a:lnTo>
                  <a:pt x="193548"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txBox="1"/>
          <p:nvPr/>
        </p:nvSpPr>
        <p:spPr>
          <a:xfrm>
            <a:off x="446328" y="3040126"/>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p:nvPr/>
        </p:nvSpPr>
        <p:spPr>
          <a:xfrm>
            <a:off x="321563" y="4817364"/>
            <a:ext cx="387350" cy="347980"/>
          </a:xfrm>
          <a:custGeom>
            <a:avLst/>
            <a:gdLst/>
            <a:ahLst/>
            <a:cxnLst/>
            <a:rect l="l" t="t" r="r" b="b"/>
            <a:pathLst>
              <a:path w="387350" h="347979">
                <a:moveTo>
                  <a:pt x="193548" y="0"/>
                </a:moveTo>
                <a:lnTo>
                  <a:pt x="142094" y="6201"/>
                </a:lnTo>
                <a:lnTo>
                  <a:pt x="95859" y="23706"/>
                </a:lnTo>
                <a:lnTo>
                  <a:pt x="56688" y="50863"/>
                </a:lnTo>
                <a:lnTo>
                  <a:pt x="26424" y="86021"/>
                </a:lnTo>
                <a:lnTo>
                  <a:pt x="6913" y="127529"/>
                </a:lnTo>
                <a:lnTo>
                  <a:pt x="0" y="173736"/>
                </a:lnTo>
                <a:lnTo>
                  <a:pt x="6913" y="219942"/>
                </a:lnTo>
                <a:lnTo>
                  <a:pt x="26424" y="261450"/>
                </a:lnTo>
                <a:lnTo>
                  <a:pt x="56688" y="296608"/>
                </a:lnTo>
                <a:lnTo>
                  <a:pt x="95859" y="323765"/>
                </a:lnTo>
                <a:lnTo>
                  <a:pt x="142094" y="341270"/>
                </a:lnTo>
                <a:lnTo>
                  <a:pt x="193548" y="347472"/>
                </a:lnTo>
                <a:lnTo>
                  <a:pt x="245001" y="341270"/>
                </a:lnTo>
                <a:lnTo>
                  <a:pt x="291236" y="323765"/>
                </a:lnTo>
                <a:lnTo>
                  <a:pt x="330407" y="296608"/>
                </a:lnTo>
                <a:lnTo>
                  <a:pt x="360671" y="261450"/>
                </a:lnTo>
                <a:lnTo>
                  <a:pt x="380182" y="219942"/>
                </a:lnTo>
                <a:lnTo>
                  <a:pt x="387095" y="173736"/>
                </a:lnTo>
                <a:lnTo>
                  <a:pt x="380182" y="127529"/>
                </a:lnTo>
                <a:lnTo>
                  <a:pt x="360671" y="86021"/>
                </a:lnTo>
                <a:lnTo>
                  <a:pt x="330407" y="50863"/>
                </a:lnTo>
                <a:lnTo>
                  <a:pt x="291236" y="23706"/>
                </a:lnTo>
                <a:lnTo>
                  <a:pt x="245001" y="6201"/>
                </a:lnTo>
                <a:lnTo>
                  <a:pt x="193548"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txBox="1"/>
          <p:nvPr/>
        </p:nvSpPr>
        <p:spPr>
          <a:xfrm>
            <a:off x="446328" y="4865370"/>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3</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36</a:t>
            </a:fld>
            <a:endParaRPr kumimoji="0" sz="1800" b="0" i="0" u="none" strike="noStrike" kern="0" cap="none" spc="-5" normalizeH="0" baseline="0" noProof="0" dirty="0">
              <a:ln>
                <a:noFill/>
              </a:ln>
              <a:solidFill>
                <a:sysClr val="windowText" lastClr="000000"/>
              </a:solidFill>
              <a:effectLst/>
              <a:uLnTx/>
              <a:uFillTx/>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7463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4255" y="1184147"/>
            <a:ext cx="3738879" cy="2437130"/>
          </a:xfrm>
          <a:prstGeom prst="rect">
            <a:avLst/>
          </a:prstGeom>
          <a:solidFill>
            <a:srgbClr val="94A3C1"/>
          </a:solidFill>
        </p:spPr>
        <p:txBody>
          <a:bodyPr vert="horz" wrap="square" lIns="0" tIns="40640" rIns="0" bIns="0" rtlCol="0">
            <a:spAutoFit/>
          </a:bodyPr>
          <a:lstStyle/>
          <a:p>
            <a:pPr marL="645795" marR="0" lvl="0" indent="0" defTabSz="914400" eaLnBrk="1" fontAlgn="auto" latinLnBrk="0" hangingPunct="1">
              <a:lnSpc>
                <a:spcPct val="100000"/>
              </a:lnSpc>
              <a:spcBef>
                <a:spcPts val="320"/>
              </a:spcBef>
              <a:spcAft>
                <a:spcPts val="0"/>
              </a:spcAft>
              <a:buClrTx/>
              <a:buSzTx/>
              <a:buFontTx/>
              <a:buNone/>
              <a:tabLst/>
              <a:defRPr/>
            </a:pPr>
            <a:r>
              <a:rPr kumimoji="0" sz="1400" b="1" i="1" u="none" strike="noStrike" kern="0" cap="none" spc="0" normalizeH="0" baseline="0" noProof="0" dirty="0">
                <a:ln>
                  <a:noFill/>
                </a:ln>
                <a:solidFill>
                  <a:srgbClr val="FFFFFF"/>
                </a:solidFill>
                <a:effectLst/>
                <a:uLnTx/>
                <a:uFillTx/>
                <a:latin typeface="Arial"/>
                <a:cs typeface="Arial"/>
              </a:rPr>
              <a:t>State Plan </a:t>
            </a:r>
            <a:r>
              <a:rPr kumimoji="0" sz="1400" b="1" i="1" u="none" strike="noStrike" kern="0" cap="none" spc="-5" normalizeH="0" baseline="0" noProof="0" dirty="0">
                <a:ln>
                  <a:noFill/>
                </a:ln>
                <a:solidFill>
                  <a:srgbClr val="FFFFFF"/>
                </a:solidFill>
                <a:effectLst/>
                <a:uLnTx/>
                <a:uFillTx/>
                <a:latin typeface="Arial"/>
                <a:cs typeface="Arial"/>
              </a:rPr>
              <a:t>Amendment</a:t>
            </a:r>
            <a:r>
              <a:rPr kumimoji="0" sz="1400" b="1" i="1" u="none" strike="noStrike" kern="0" cap="none" spc="-145" normalizeH="0" baseline="0" noProof="0" dirty="0">
                <a:ln>
                  <a:noFill/>
                </a:ln>
                <a:solidFill>
                  <a:srgbClr val="FFFFFF"/>
                </a:solidFill>
                <a:effectLst/>
                <a:uLnTx/>
                <a:uFillTx/>
                <a:latin typeface="Arial"/>
                <a:cs typeface="Arial"/>
              </a:rPr>
              <a:t> </a:t>
            </a:r>
            <a:r>
              <a:rPr kumimoji="0" sz="1400" b="1" i="1" u="none" strike="noStrike" kern="0" cap="none" spc="-25" normalizeH="0" baseline="0" noProof="0" dirty="0">
                <a:ln>
                  <a:noFill/>
                </a:ln>
                <a:solidFill>
                  <a:srgbClr val="FFFFFF"/>
                </a:solidFill>
                <a:effectLst/>
                <a:uLnTx/>
                <a:uFillTx/>
                <a:latin typeface="Arial"/>
                <a:cs typeface="Arial"/>
              </a:rPr>
              <a:t>(SPA)</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190" marR="293370" lvl="0" indent="-286385" defTabSz="914400" eaLnBrk="1" fontAlgn="auto" latinLnBrk="0" hangingPunct="1">
              <a:lnSpc>
                <a:spcPct val="100000"/>
              </a:lnSpc>
              <a:spcBef>
                <a:spcPts val="1210"/>
              </a:spcBef>
              <a:spcAft>
                <a:spcPts val="0"/>
              </a:spcAft>
              <a:buClrTx/>
              <a:buSzTx/>
              <a:buFontTx/>
              <a:buChar char="•"/>
              <a:tabLst>
                <a:tab pos="377825" algn="l"/>
              </a:tabLst>
              <a:defRPr/>
            </a:pPr>
            <a:r>
              <a:rPr kumimoji="0" sz="1200" b="0" i="0" u="none" strike="noStrike" kern="0" cap="none" spc="-5" normalizeH="0" baseline="0" noProof="0" dirty="0">
                <a:ln>
                  <a:noFill/>
                </a:ln>
                <a:solidFill>
                  <a:srgbClr val="FFFFFF"/>
                </a:solidFill>
                <a:effectLst/>
                <a:uLnTx/>
                <a:uFillTx/>
                <a:latin typeface="Arial"/>
                <a:cs typeface="Arial"/>
              </a:rPr>
              <a:t>DHCS is reviewing </a:t>
            </a:r>
            <a:r>
              <a:rPr kumimoji="0" sz="1200" b="0" i="0" u="none" strike="noStrike" kern="0" cap="none" spc="-30" normalizeH="0" baseline="0" noProof="0" dirty="0">
                <a:ln>
                  <a:noFill/>
                </a:ln>
                <a:solidFill>
                  <a:srgbClr val="FFFFFF"/>
                </a:solidFill>
                <a:effectLst/>
                <a:uLnTx/>
                <a:uFillTx/>
                <a:latin typeface="Arial"/>
                <a:cs typeface="Arial"/>
              </a:rPr>
              <a:t>SPA </a:t>
            </a:r>
            <a:r>
              <a:rPr kumimoji="0" sz="1200" b="0" i="0" u="none" strike="noStrike" kern="0" cap="none" spc="-5" normalizeH="0" baseline="0" noProof="0" dirty="0">
                <a:ln>
                  <a:noFill/>
                </a:ln>
                <a:solidFill>
                  <a:srgbClr val="FFFFFF"/>
                </a:solidFill>
                <a:effectLst/>
                <a:uLnTx/>
                <a:uFillTx/>
                <a:latin typeface="Arial"/>
                <a:cs typeface="Arial"/>
              </a:rPr>
              <a:t>language </a:t>
            </a:r>
            <a:r>
              <a:rPr kumimoji="0" sz="1200" b="0" i="0" u="none" strike="noStrike" kern="0" cap="none" spc="0" normalizeH="0" baseline="0" noProof="0" dirty="0">
                <a:ln>
                  <a:noFill/>
                </a:ln>
                <a:solidFill>
                  <a:srgbClr val="FFFFFF"/>
                </a:solidFill>
                <a:effectLst/>
                <a:uLnTx/>
                <a:uFillTx/>
                <a:latin typeface="Arial"/>
                <a:cs typeface="Arial"/>
              </a:rPr>
              <a:t>that </a:t>
            </a:r>
            <a:r>
              <a:rPr kumimoji="0" sz="1200" b="0" i="0" u="none" strike="noStrike" kern="0" cap="none" spc="-5" normalizeH="0" baseline="0" noProof="0" dirty="0">
                <a:ln>
                  <a:noFill/>
                </a:ln>
                <a:solidFill>
                  <a:srgbClr val="FFFFFF"/>
                </a:solidFill>
                <a:effectLst/>
                <a:uLnTx/>
                <a:uFillTx/>
                <a:latin typeface="Arial"/>
                <a:cs typeface="Arial"/>
              </a:rPr>
              <a:t>would  </a:t>
            </a:r>
            <a:r>
              <a:rPr kumimoji="0" sz="1200" b="0" i="0" u="none" strike="noStrike" kern="0" cap="none" spc="0" normalizeH="0" baseline="0" noProof="0" dirty="0">
                <a:ln>
                  <a:noFill/>
                </a:ln>
                <a:solidFill>
                  <a:srgbClr val="FFFFFF"/>
                </a:solidFill>
                <a:effectLst/>
                <a:uLnTx/>
                <a:uFillTx/>
                <a:latin typeface="Arial"/>
                <a:cs typeface="Arial"/>
              </a:rPr>
              <a:t>reimburse </a:t>
            </a:r>
            <a:r>
              <a:rPr kumimoji="0" sz="1200" b="0" i="0" u="none" strike="noStrike" kern="0" cap="none" spc="-5" normalizeH="0" baseline="0" noProof="0" dirty="0">
                <a:ln>
                  <a:noFill/>
                </a:ln>
                <a:solidFill>
                  <a:srgbClr val="FFFFFF"/>
                </a:solidFill>
                <a:effectLst/>
                <a:uLnTx/>
                <a:uFillTx/>
                <a:latin typeface="Arial"/>
                <a:cs typeface="Arial"/>
              </a:rPr>
              <a:t>non-licensed providers </a:t>
            </a:r>
            <a:r>
              <a:rPr kumimoji="0" sz="1200" b="0" i="0" u="none" strike="noStrike" kern="0" cap="none" spc="0" normalizeH="0" baseline="0" noProof="0" dirty="0">
                <a:ln>
                  <a:noFill/>
                </a:ln>
                <a:solidFill>
                  <a:srgbClr val="FFFFFF"/>
                </a:solidFill>
                <a:effectLst/>
                <a:uLnTx/>
                <a:uFillTx/>
                <a:latin typeface="Arial"/>
                <a:cs typeface="Arial"/>
              </a:rPr>
              <a:t>for</a:t>
            </a:r>
            <a:r>
              <a:rPr kumimoji="0" sz="1200" b="0" i="0" u="none" strike="noStrike" kern="0" cap="none" spc="-11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in-home  </a:t>
            </a:r>
            <a:r>
              <a:rPr kumimoji="0" sz="1200" b="0" i="0" u="none" strike="noStrike" kern="0" cap="none" spc="-5" normalizeH="0" baseline="0" noProof="0" dirty="0">
                <a:ln>
                  <a:noFill/>
                </a:ln>
                <a:solidFill>
                  <a:srgbClr val="FFFFFF"/>
                </a:solidFill>
                <a:effectLst/>
                <a:uLnTx/>
                <a:uFillTx/>
                <a:latin typeface="Arial"/>
                <a:cs typeface="Arial"/>
              </a:rPr>
              <a:t>education and environmental</a:t>
            </a:r>
            <a:r>
              <a:rPr kumimoji="0" sz="1200" b="0" i="0" u="none" strike="noStrike" kern="0" cap="none" spc="-5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assessment.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77190" marR="328295" lvl="0" indent="-286385" defTabSz="914400" eaLnBrk="1" fontAlgn="auto" latinLnBrk="0" hangingPunct="1">
              <a:lnSpc>
                <a:spcPct val="100000"/>
              </a:lnSpc>
              <a:spcBef>
                <a:spcPts val="600"/>
              </a:spcBef>
              <a:spcAft>
                <a:spcPts val="0"/>
              </a:spcAft>
              <a:buClrTx/>
              <a:buSzTx/>
              <a:buFontTx/>
              <a:buChar char="•"/>
              <a:tabLst>
                <a:tab pos="377825" algn="l"/>
              </a:tabLst>
              <a:defRPr/>
            </a:pPr>
            <a:r>
              <a:rPr kumimoji="0" sz="1200" b="0" i="0" u="none" strike="noStrike" kern="0" cap="none" spc="-5" normalizeH="0" baseline="0" noProof="0" dirty="0">
                <a:ln>
                  <a:noFill/>
                </a:ln>
                <a:solidFill>
                  <a:srgbClr val="FFFFFF"/>
                </a:solidFill>
                <a:effectLst/>
                <a:uLnTx/>
                <a:uFillTx/>
                <a:latin typeface="Arial"/>
                <a:cs typeface="Arial"/>
              </a:rPr>
              <a:t>DHCS has requested </a:t>
            </a:r>
            <a:r>
              <a:rPr kumimoji="0" sz="1200" b="0" i="0" u="none" strike="noStrike" kern="0" cap="none" spc="0" normalizeH="0" baseline="0" noProof="0" dirty="0">
                <a:ln>
                  <a:noFill/>
                </a:ln>
                <a:solidFill>
                  <a:srgbClr val="FFFFFF"/>
                </a:solidFill>
                <a:effectLst/>
                <a:uLnTx/>
                <a:uFillTx/>
                <a:latin typeface="Arial"/>
                <a:cs typeface="Arial"/>
              </a:rPr>
              <a:t>RAMP to </a:t>
            </a:r>
            <a:r>
              <a:rPr kumimoji="0" sz="1200" b="0" i="0" u="none" strike="noStrike" kern="0" cap="none" spc="-5" normalizeH="0" baseline="0" noProof="0" dirty="0">
                <a:ln>
                  <a:noFill/>
                </a:ln>
                <a:solidFill>
                  <a:srgbClr val="FFFFFF"/>
                </a:solidFill>
                <a:effectLst/>
                <a:uLnTx/>
                <a:uFillTx/>
                <a:latin typeface="Arial"/>
                <a:cs typeface="Arial"/>
              </a:rPr>
              <a:t>pursue  legislation granting DHCS authority </a:t>
            </a:r>
            <a:r>
              <a:rPr kumimoji="0" sz="1200" b="0" i="0" u="none" strike="noStrike" kern="0" cap="none" spc="0" normalizeH="0" baseline="0" noProof="0" dirty="0">
                <a:ln>
                  <a:noFill/>
                </a:ln>
                <a:solidFill>
                  <a:srgbClr val="FFFFFF"/>
                </a:solidFill>
                <a:effectLst/>
                <a:uLnTx/>
                <a:uFillTx/>
                <a:latin typeface="Arial"/>
                <a:cs typeface="Arial"/>
              </a:rPr>
              <a:t>to submit  </a:t>
            </a:r>
            <a:r>
              <a:rPr kumimoji="0" sz="1200" b="0" i="0" u="none" strike="noStrike" kern="0" cap="none" spc="-30" normalizeH="0" baseline="0" noProof="0" dirty="0">
                <a:ln>
                  <a:noFill/>
                </a:ln>
                <a:solidFill>
                  <a:srgbClr val="FFFFFF"/>
                </a:solidFill>
                <a:effectLst/>
                <a:uLnTx/>
                <a:uFillTx/>
                <a:latin typeface="Arial"/>
                <a:cs typeface="Arial"/>
              </a:rPr>
              <a:t>SPA </a:t>
            </a:r>
            <a:r>
              <a:rPr kumimoji="0" sz="1200" b="0" i="0" u="none" strike="noStrike" kern="0" cap="none" spc="0" normalizeH="0" baseline="0" noProof="0" dirty="0">
                <a:ln>
                  <a:noFill/>
                </a:ln>
                <a:solidFill>
                  <a:srgbClr val="FFFFFF"/>
                </a:solidFill>
                <a:effectLst/>
                <a:uLnTx/>
                <a:uFillTx/>
                <a:latin typeface="Arial"/>
                <a:cs typeface="Arial"/>
              </a:rPr>
              <a:t>to </a:t>
            </a:r>
            <a:r>
              <a:rPr kumimoji="0" sz="1200" b="0" i="0" u="none" strike="noStrike" kern="0" cap="none" spc="-5" normalizeH="0" baseline="0" noProof="0" dirty="0">
                <a:ln>
                  <a:noFill/>
                </a:ln>
                <a:solidFill>
                  <a:srgbClr val="FFFFFF"/>
                </a:solidFill>
                <a:effectLst/>
                <a:uLnTx/>
                <a:uFillTx/>
                <a:latin typeface="Arial"/>
                <a:cs typeface="Arial"/>
              </a:rPr>
              <a:t>CMS </a:t>
            </a:r>
            <a:r>
              <a:rPr kumimoji="0" sz="1200" b="0" i="0" u="none" strike="noStrike" kern="0" cap="none" spc="5" normalizeH="0" baseline="0" noProof="0" dirty="0">
                <a:ln>
                  <a:noFill/>
                </a:ln>
                <a:solidFill>
                  <a:srgbClr val="FFFFFF"/>
                </a:solidFill>
                <a:effectLst/>
                <a:uLnTx/>
                <a:uFillTx/>
                <a:latin typeface="Arial"/>
                <a:cs typeface="Arial"/>
              </a:rPr>
              <a:t>for</a:t>
            </a:r>
            <a:r>
              <a:rPr kumimoji="0" sz="1200" b="0" i="0" u="none" strike="noStrike" kern="0" cap="none" spc="-125"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approval.</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77190" marR="0" lvl="0" indent="-286385" defTabSz="914400" eaLnBrk="1" fontAlgn="auto" latinLnBrk="0" hangingPunct="1">
              <a:lnSpc>
                <a:spcPct val="100000"/>
              </a:lnSpc>
              <a:spcBef>
                <a:spcPts val="600"/>
              </a:spcBef>
              <a:spcAft>
                <a:spcPts val="0"/>
              </a:spcAft>
              <a:buClrTx/>
              <a:buSzTx/>
              <a:buFontTx/>
              <a:buChar char="•"/>
              <a:tabLst>
                <a:tab pos="377825" algn="l"/>
              </a:tabLst>
              <a:defRPr/>
            </a:pPr>
            <a:r>
              <a:rPr kumimoji="0" sz="1200" b="0" i="0" u="none" strike="noStrike" kern="0" cap="none" spc="-5" normalizeH="0" baseline="0" noProof="0" dirty="0">
                <a:ln>
                  <a:noFill/>
                </a:ln>
                <a:solidFill>
                  <a:srgbClr val="FFFFFF"/>
                </a:solidFill>
                <a:effectLst/>
                <a:uLnTx/>
                <a:uFillTx/>
                <a:latin typeface="Arial"/>
                <a:cs typeface="Arial"/>
              </a:rPr>
              <a:t>Earliest effective </a:t>
            </a:r>
            <a:r>
              <a:rPr kumimoji="0" sz="1200" b="0" i="0" u="none" strike="noStrike" kern="0" cap="none" spc="0" normalizeH="0" baseline="0" noProof="0" dirty="0">
                <a:ln>
                  <a:noFill/>
                </a:ln>
                <a:solidFill>
                  <a:srgbClr val="FFFFFF"/>
                </a:solidFill>
                <a:effectLst/>
                <a:uLnTx/>
                <a:uFillTx/>
                <a:latin typeface="Arial"/>
                <a:cs typeface="Arial"/>
              </a:rPr>
              <a:t>date of new </a:t>
            </a:r>
            <a:r>
              <a:rPr kumimoji="0" sz="1200" b="0" i="0" u="none" strike="noStrike" kern="0" cap="none" spc="-5" normalizeH="0" baseline="0" noProof="0" dirty="0">
                <a:ln>
                  <a:noFill/>
                </a:ln>
                <a:solidFill>
                  <a:srgbClr val="FFFFFF"/>
                </a:solidFill>
                <a:effectLst/>
                <a:uLnTx/>
                <a:uFillTx/>
                <a:latin typeface="Arial"/>
                <a:cs typeface="Arial"/>
              </a:rPr>
              <a:t>policy: </a:t>
            </a:r>
            <a:r>
              <a:rPr kumimoji="0" sz="1200" b="0" i="0" u="none" strike="noStrike" kern="0" cap="none" spc="0" normalizeH="0" baseline="0" noProof="0" dirty="0">
                <a:ln>
                  <a:noFill/>
                </a:ln>
                <a:solidFill>
                  <a:srgbClr val="FFFFFF"/>
                </a:solidFill>
                <a:effectLst/>
                <a:uLnTx/>
                <a:uFillTx/>
                <a:latin typeface="Arial"/>
                <a:cs typeface="Arial"/>
              </a:rPr>
              <a:t>Jan</a:t>
            </a:r>
            <a:r>
              <a:rPr kumimoji="0" sz="1200" b="0" i="0" u="none" strike="noStrike" kern="0" cap="none" spc="-7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2018.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p:nvPr/>
        </p:nvSpPr>
        <p:spPr>
          <a:xfrm>
            <a:off x="4572000" y="1196339"/>
            <a:ext cx="3738879" cy="2425065"/>
          </a:xfrm>
          <a:prstGeom prst="rect">
            <a:avLst/>
          </a:prstGeom>
          <a:solidFill>
            <a:srgbClr val="F6B170"/>
          </a:solidFill>
        </p:spPr>
        <p:txBody>
          <a:bodyPr vert="horz" wrap="square" lIns="0" tIns="39370" rIns="0" bIns="0" rtlCol="0">
            <a:spAutoFit/>
          </a:bodyPr>
          <a:lstStyle/>
          <a:p>
            <a:pPr marL="1093470" marR="0" lvl="0" indent="0" defTabSz="914400" eaLnBrk="1" fontAlgn="auto" latinLnBrk="0" hangingPunct="1">
              <a:lnSpc>
                <a:spcPct val="100000"/>
              </a:lnSpc>
              <a:spcBef>
                <a:spcPts val="310"/>
              </a:spcBef>
              <a:spcAft>
                <a:spcPts val="0"/>
              </a:spcAft>
              <a:buClrTx/>
              <a:buSzTx/>
              <a:buFontTx/>
              <a:buNone/>
              <a:tabLst/>
              <a:defRPr/>
            </a:pPr>
            <a:r>
              <a:rPr kumimoji="0" sz="1400" b="1" i="1" u="none" strike="noStrike" kern="0" cap="none" spc="-5" normalizeH="0" baseline="0" noProof="0" dirty="0">
                <a:ln>
                  <a:noFill/>
                </a:ln>
                <a:solidFill>
                  <a:srgbClr val="FFFFFF"/>
                </a:solidFill>
                <a:effectLst/>
                <a:uLnTx/>
                <a:uFillTx/>
                <a:latin typeface="Arial"/>
                <a:cs typeface="Arial"/>
              </a:rPr>
              <a:t>CDC 6|18</a:t>
            </a:r>
            <a:r>
              <a:rPr kumimoji="0" sz="1400" b="1" i="1" u="none" strike="noStrike" kern="0" cap="none" spc="-55" normalizeH="0" baseline="0" noProof="0" dirty="0">
                <a:ln>
                  <a:noFill/>
                </a:ln>
                <a:solidFill>
                  <a:srgbClr val="FFFFFF"/>
                </a:solidFill>
                <a:effectLst/>
                <a:uLnTx/>
                <a:uFillTx/>
                <a:latin typeface="Arial"/>
                <a:cs typeface="Arial"/>
              </a:rPr>
              <a:t> </a:t>
            </a:r>
            <a:r>
              <a:rPr kumimoji="0" sz="1400" b="1" i="1" u="none" strike="noStrike" kern="0" cap="none" spc="-5" normalizeH="0" baseline="0" noProof="0" dirty="0">
                <a:ln>
                  <a:noFill/>
                </a:ln>
                <a:solidFill>
                  <a:srgbClr val="FFFFFF"/>
                </a:solidFill>
                <a:effectLst/>
                <a:uLnTx/>
                <a:uFillTx/>
                <a:latin typeface="Arial"/>
                <a:cs typeface="Arial"/>
              </a:rPr>
              <a:t>Initiative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8460" marR="250825" lvl="0" indent="-286385" defTabSz="914400" eaLnBrk="1" fontAlgn="auto" latinLnBrk="0" hangingPunct="1">
              <a:lnSpc>
                <a:spcPct val="100000"/>
              </a:lnSpc>
              <a:spcBef>
                <a:spcPts val="1205"/>
              </a:spcBef>
              <a:spcAft>
                <a:spcPts val="0"/>
              </a:spcAft>
              <a:buClrTx/>
              <a:buSzTx/>
              <a:buFontTx/>
              <a:buChar char="•"/>
              <a:tabLst>
                <a:tab pos="379095" algn="l"/>
              </a:tabLst>
              <a:defRPr/>
            </a:pPr>
            <a:r>
              <a:rPr kumimoji="0" sz="1200" b="0" i="0" u="none" strike="noStrike" kern="0" cap="none" spc="0" normalizeH="0" baseline="0" noProof="0" dirty="0">
                <a:ln>
                  <a:noFill/>
                </a:ln>
                <a:solidFill>
                  <a:srgbClr val="FFFFFF"/>
                </a:solidFill>
                <a:effectLst/>
                <a:uLnTx/>
                <a:uFillTx/>
                <a:latin typeface="Arial"/>
                <a:cs typeface="Arial"/>
              </a:rPr>
              <a:t>California </a:t>
            </a:r>
            <a:r>
              <a:rPr kumimoji="0" sz="1200" b="0" i="0" u="none" strike="noStrike" kern="0" cap="none" spc="-5" normalizeH="0" baseline="0" noProof="0" dirty="0">
                <a:ln>
                  <a:noFill/>
                </a:ln>
                <a:solidFill>
                  <a:srgbClr val="FFFFFF"/>
                </a:solidFill>
                <a:effectLst/>
                <a:uLnTx/>
                <a:uFillTx/>
                <a:latin typeface="Arial"/>
                <a:cs typeface="Arial"/>
              </a:rPr>
              <a:t>Public </a:t>
            </a:r>
            <a:r>
              <a:rPr kumimoji="0" sz="1200" b="0" i="0" u="none" strike="noStrike" kern="0" cap="none" spc="0" normalizeH="0" baseline="0" noProof="0" dirty="0">
                <a:ln>
                  <a:noFill/>
                </a:ln>
                <a:solidFill>
                  <a:srgbClr val="FFFFFF"/>
                </a:solidFill>
                <a:effectLst/>
                <a:uLnTx/>
                <a:uFillTx/>
                <a:latin typeface="Arial"/>
                <a:cs typeface="Arial"/>
              </a:rPr>
              <a:t>Health Association </a:t>
            </a:r>
            <a:r>
              <a:rPr kumimoji="0" sz="1200" b="0" i="0" u="none" strike="noStrike" kern="0" cap="none" spc="-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North  </a:t>
            </a:r>
            <a:r>
              <a:rPr kumimoji="0" sz="1200" b="0" i="0" u="none" strike="noStrike" kern="0" cap="none" spc="-5" normalizeH="0" baseline="0" noProof="0" dirty="0">
                <a:ln>
                  <a:noFill/>
                </a:ln>
                <a:solidFill>
                  <a:srgbClr val="FFFFFF"/>
                </a:solidFill>
                <a:effectLst/>
                <a:uLnTx/>
                <a:uFillTx/>
                <a:latin typeface="Arial"/>
                <a:cs typeface="Arial"/>
              </a:rPr>
              <a:t>(CPHA-N) convened </a:t>
            </a:r>
            <a:r>
              <a:rPr kumimoji="0" sz="1200" b="0" i="0" u="none" strike="noStrike" kern="0" cap="none" spc="0" normalizeH="0" baseline="0" noProof="0" dirty="0">
                <a:ln>
                  <a:noFill/>
                </a:ln>
                <a:solidFill>
                  <a:srgbClr val="FFFFFF"/>
                </a:solidFill>
                <a:effectLst/>
                <a:uLnTx/>
                <a:uFillTx/>
                <a:latin typeface="Arial"/>
                <a:cs typeface="Arial"/>
              </a:rPr>
              <a:t>stakeholders </a:t>
            </a:r>
            <a:r>
              <a:rPr kumimoji="0" sz="1200" b="0" i="0" u="none" strike="noStrike" kern="0" cap="none" spc="-5" normalizeH="0" baseline="0" noProof="0" dirty="0">
                <a:ln>
                  <a:noFill/>
                </a:ln>
                <a:solidFill>
                  <a:srgbClr val="FFFFFF"/>
                </a:solidFill>
                <a:effectLst/>
                <a:uLnTx/>
                <a:uFillTx/>
                <a:latin typeface="Arial"/>
                <a:cs typeface="Arial"/>
              </a:rPr>
              <a:t>in </a:t>
            </a:r>
            <a:r>
              <a:rPr kumimoji="0" sz="1200" b="0" i="0" u="none" strike="noStrike" kern="0" cap="none" spc="0" normalizeH="0" baseline="0" noProof="0" dirty="0">
                <a:ln>
                  <a:noFill/>
                </a:ln>
                <a:solidFill>
                  <a:srgbClr val="FFFFFF"/>
                </a:solidFill>
                <a:effectLst/>
                <a:uLnTx/>
                <a:uFillTx/>
                <a:latin typeface="Arial"/>
                <a:cs typeface="Arial"/>
              </a:rPr>
              <a:t>July to  consider </a:t>
            </a:r>
            <a:r>
              <a:rPr kumimoji="0" sz="1200" b="0" i="0" u="none" strike="noStrike" kern="0" cap="none" spc="-5" normalizeH="0" baseline="0" noProof="0" dirty="0">
                <a:ln>
                  <a:noFill/>
                </a:ln>
                <a:solidFill>
                  <a:srgbClr val="FFFFFF"/>
                </a:solidFill>
                <a:effectLst/>
                <a:uLnTx/>
                <a:uFillTx/>
                <a:latin typeface="Arial"/>
                <a:cs typeface="Arial"/>
              </a:rPr>
              <a:t>moving forward with in-home</a:t>
            </a:r>
            <a:r>
              <a:rPr kumimoji="0" sz="1200" b="0" i="0" u="none" strike="noStrike" kern="0" cap="none" spc="-8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asthma  </a:t>
            </a:r>
            <a:r>
              <a:rPr kumimoji="0" sz="1200" b="0" i="0" u="none" strike="noStrike" kern="0" cap="none" spc="-5" normalizeH="0" baseline="0" noProof="0" dirty="0">
                <a:ln>
                  <a:noFill/>
                </a:ln>
                <a:solidFill>
                  <a:srgbClr val="FFFFFF"/>
                </a:solidFill>
                <a:effectLst/>
                <a:uLnTx/>
                <a:uFillTx/>
                <a:latin typeface="Arial"/>
                <a:cs typeface="Arial"/>
              </a:rPr>
              <a:t>management </a:t>
            </a:r>
            <a:r>
              <a:rPr kumimoji="0" sz="1200" b="0" i="0" u="none" strike="noStrike" kern="0" cap="none" spc="0" normalizeH="0" baseline="0" noProof="0" dirty="0">
                <a:ln>
                  <a:noFill/>
                </a:ln>
                <a:solidFill>
                  <a:srgbClr val="FFFFFF"/>
                </a:solidFill>
                <a:effectLst/>
                <a:uLnTx/>
                <a:uFillTx/>
                <a:latin typeface="Arial"/>
                <a:cs typeface="Arial"/>
              </a:rPr>
              <a:t>as part of this </a:t>
            </a:r>
            <a:r>
              <a:rPr kumimoji="0" sz="1200" b="0" i="0" u="none" strike="noStrike" kern="0" cap="none" spc="-5" normalizeH="0" baseline="0" noProof="0" dirty="0">
                <a:ln>
                  <a:noFill/>
                </a:ln>
                <a:solidFill>
                  <a:srgbClr val="FFFFFF"/>
                </a:solidFill>
                <a:effectLst/>
                <a:uLnTx/>
                <a:uFillTx/>
                <a:latin typeface="Arial"/>
                <a:cs typeface="Arial"/>
              </a:rPr>
              <a:t>CDC</a:t>
            </a:r>
            <a:r>
              <a:rPr kumimoji="0" sz="1200" b="0" i="0" u="none" strike="noStrike" kern="0" cap="none" spc="-85"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initiative.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78460" marR="508634" lvl="0" indent="-286385" defTabSz="914400" eaLnBrk="1" fontAlgn="auto" latinLnBrk="0" hangingPunct="1">
              <a:lnSpc>
                <a:spcPct val="100000"/>
              </a:lnSpc>
              <a:spcBef>
                <a:spcPts val="600"/>
              </a:spcBef>
              <a:spcAft>
                <a:spcPts val="0"/>
              </a:spcAft>
              <a:buClrTx/>
              <a:buSzTx/>
              <a:buFontTx/>
              <a:buChar char="•"/>
              <a:tabLst>
                <a:tab pos="379095" algn="l"/>
              </a:tabLst>
              <a:defRPr/>
            </a:pPr>
            <a:r>
              <a:rPr kumimoji="0" sz="1200" b="0" i="0" u="none" strike="noStrike" kern="0" cap="none" spc="0" normalizeH="0" baseline="0" noProof="0" dirty="0">
                <a:ln>
                  <a:noFill/>
                </a:ln>
                <a:solidFill>
                  <a:srgbClr val="FFFFFF"/>
                </a:solidFill>
                <a:effectLst/>
                <a:uLnTx/>
                <a:uFillTx/>
                <a:latin typeface="Arial"/>
                <a:cs typeface="Arial"/>
              </a:rPr>
              <a:t>CA </a:t>
            </a:r>
            <a:r>
              <a:rPr kumimoji="0" sz="1200" b="0" i="0" u="none" strike="noStrike" kern="0" cap="none" spc="-5" normalizeH="0" baseline="0" noProof="0" dirty="0">
                <a:ln>
                  <a:noFill/>
                </a:ln>
                <a:solidFill>
                  <a:srgbClr val="FFFFFF"/>
                </a:solidFill>
                <a:effectLst/>
                <a:uLnTx/>
                <a:uFillTx/>
                <a:latin typeface="Arial"/>
                <a:cs typeface="Arial"/>
              </a:rPr>
              <a:t>declined </a:t>
            </a:r>
            <a:r>
              <a:rPr kumimoji="0" sz="1200" b="0" i="0" u="none" strike="noStrike" kern="0" cap="none" spc="0" normalizeH="0" baseline="0" noProof="0" dirty="0">
                <a:ln>
                  <a:noFill/>
                </a:ln>
                <a:solidFill>
                  <a:srgbClr val="FFFFFF"/>
                </a:solidFill>
                <a:effectLst/>
                <a:uLnTx/>
                <a:uFillTx/>
                <a:latin typeface="Arial"/>
                <a:cs typeface="Arial"/>
              </a:rPr>
              <a:t>to participate </a:t>
            </a:r>
            <a:r>
              <a:rPr kumimoji="0" sz="1200" b="0" i="0" u="none" strike="noStrike" kern="0" cap="none" spc="-5" normalizeH="0" baseline="0" noProof="0" dirty="0">
                <a:ln>
                  <a:noFill/>
                </a:ln>
                <a:solidFill>
                  <a:srgbClr val="FFFFFF"/>
                </a:solidFill>
                <a:effectLst/>
                <a:uLnTx/>
                <a:uFillTx/>
                <a:latin typeface="Arial"/>
                <a:cs typeface="Arial"/>
              </a:rPr>
              <a:t>in CDC </a:t>
            </a:r>
            <a:r>
              <a:rPr kumimoji="0" sz="1200" b="0" i="0" u="none" strike="noStrike" kern="0" cap="none" spc="0" normalizeH="0" baseline="0" noProof="0" dirty="0">
                <a:ln>
                  <a:noFill/>
                </a:ln>
                <a:solidFill>
                  <a:srgbClr val="FFFFFF"/>
                </a:solidFill>
                <a:effectLst/>
                <a:uLnTx/>
                <a:uFillTx/>
                <a:latin typeface="Arial"/>
                <a:cs typeface="Arial"/>
              </a:rPr>
              <a:t>6|18;</a:t>
            </a:r>
            <a:r>
              <a:rPr kumimoji="0" sz="1200" b="0" i="0" u="none" strike="noStrike" kern="0" cap="none" spc="-20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no  federal or </a:t>
            </a:r>
            <a:r>
              <a:rPr kumimoji="0" sz="1200" b="0" i="0" u="none" strike="noStrike" kern="0" cap="none" spc="0" normalizeH="0" baseline="0" noProof="0" dirty="0">
                <a:ln>
                  <a:noFill/>
                </a:ln>
                <a:solidFill>
                  <a:srgbClr val="FFFFFF"/>
                </a:solidFill>
                <a:effectLst/>
                <a:uLnTx/>
                <a:uFillTx/>
                <a:latin typeface="Arial"/>
                <a:cs typeface="Arial"/>
              </a:rPr>
              <a:t>state </a:t>
            </a:r>
            <a:r>
              <a:rPr kumimoji="0" sz="1200" b="0" i="0" u="none" strike="noStrike" kern="0" cap="none" spc="-5" normalizeH="0" baseline="0" noProof="0" dirty="0">
                <a:ln>
                  <a:noFill/>
                </a:ln>
                <a:solidFill>
                  <a:srgbClr val="FFFFFF"/>
                </a:solidFill>
                <a:effectLst/>
                <a:uLnTx/>
                <a:uFillTx/>
                <a:latin typeface="Arial"/>
                <a:cs typeface="Arial"/>
              </a:rPr>
              <a:t>funding is</a:t>
            </a:r>
            <a:r>
              <a:rPr kumimoji="0" sz="1200" b="0" i="0" u="none" strike="noStrike" kern="0" cap="none" spc="-6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available.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378460" marR="90805" lvl="0" indent="-286385" defTabSz="914400" eaLnBrk="1" fontAlgn="auto" latinLnBrk="0" hangingPunct="1">
              <a:lnSpc>
                <a:spcPct val="100000"/>
              </a:lnSpc>
              <a:spcBef>
                <a:spcPts val="600"/>
              </a:spcBef>
              <a:spcAft>
                <a:spcPts val="0"/>
              </a:spcAft>
              <a:buClrTx/>
              <a:buSzTx/>
              <a:buFontTx/>
              <a:buChar char="•"/>
              <a:tabLst>
                <a:tab pos="379095" algn="l"/>
              </a:tabLst>
              <a:defRPr/>
            </a:pPr>
            <a:r>
              <a:rPr kumimoji="0" sz="1200" b="0" i="0" u="none" strike="noStrike" kern="0" cap="none" spc="-5" normalizeH="0" baseline="0" noProof="0" dirty="0">
                <a:ln>
                  <a:noFill/>
                </a:ln>
                <a:solidFill>
                  <a:srgbClr val="FFFFFF"/>
                </a:solidFill>
                <a:effectLst/>
                <a:uLnTx/>
                <a:uFillTx/>
                <a:latin typeface="Arial"/>
                <a:cs typeface="Arial"/>
              </a:rPr>
              <a:t>CPHA-N </a:t>
            </a:r>
            <a:r>
              <a:rPr kumimoji="0" sz="1200" b="0" i="0" u="none" strike="noStrike" kern="0" cap="none" spc="0" normalizeH="0" baseline="0" noProof="0" dirty="0">
                <a:ln>
                  <a:noFill/>
                </a:ln>
                <a:solidFill>
                  <a:srgbClr val="FFFFFF"/>
                </a:solidFill>
                <a:effectLst/>
                <a:uLnTx/>
                <a:uFillTx/>
                <a:latin typeface="Arial"/>
                <a:cs typeface="Arial"/>
              </a:rPr>
              <a:t>sees </a:t>
            </a:r>
            <a:r>
              <a:rPr kumimoji="0" sz="1200" b="0" i="0" u="none" strike="noStrike" kern="0" cap="none" spc="-5" normalizeH="0" baseline="0" noProof="0" dirty="0">
                <a:ln>
                  <a:noFill/>
                </a:ln>
                <a:solidFill>
                  <a:srgbClr val="FFFFFF"/>
                </a:solidFill>
                <a:effectLst/>
                <a:uLnTx/>
                <a:uFillTx/>
                <a:latin typeface="Arial"/>
                <a:cs typeface="Arial"/>
              </a:rPr>
              <a:t>opportunity </a:t>
            </a:r>
            <a:r>
              <a:rPr kumimoji="0" sz="1200" b="0" i="0" u="none" strike="noStrike" kern="0" cap="none" spc="0" normalizeH="0" baseline="0" noProof="0" dirty="0">
                <a:ln>
                  <a:noFill/>
                </a:ln>
                <a:solidFill>
                  <a:srgbClr val="FFFFFF"/>
                </a:solidFill>
                <a:effectLst/>
                <a:uLnTx/>
                <a:uFillTx/>
                <a:latin typeface="Arial"/>
                <a:cs typeface="Arial"/>
              </a:rPr>
              <a:t>to </a:t>
            </a:r>
            <a:r>
              <a:rPr kumimoji="0" sz="1200" b="0" i="0" u="none" strike="noStrike" kern="0" cap="none" spc="-5" normalizeH="0" baseline="0" noProof="0" dirty="0">
                <a:ln>
                  <a:noFill/>
                </a:ln>
                <a:solidFill>
                  <a:srgbClr val="FFFFFF"/>
                </a:solidFill>
                <a:effectLst/>
                <a:uLnTx/>
                <a:uFillTx/>
                <a:latin typeface="Arial"/>
                <a:cs typeface="Arial"/>
              </a:rPr>
              <a:t>catalyze </a:t>
            </a:r>
            <a:r>
              <a:rPr kumimoji="0" sz="1200" b="0" i="0" u="none" strike="noStrike" kern="0" cap="none" spc="0" normalizeH="0" baseline="0" noProof="0" dirty="0">
                <a:ln>
                  <a:noFill/>
                </a:ln>
                <a:solidFill>
                  <a:srgbClr val="FFFFFF"/>
                </a:solidFill>
                <a:effectLst/>
                <a:uLnTx/>
                <a:uFillTx/>
                <a:latin typeface="Arial"/>
                <a:cs typeface="Arial"/>
              </a:rPr>
              <a:t>health  </a:t>
            </a:r>
            <a:r>
              <a:rPr kumimoji="0" sz="1200" b="0" i="0" u="none" strike="noStrike" kern="0" cap="none" spc="-5" normalizeH="0" baseline="0" noProof="0" dirty="0">
                <a:ln>
                  <a:noFill/>
                </a:ln>
                <a:solidFill>
                  <a:srgbClr val="FFFFFF"/>
                </a:solidFill>
                <a:effectLst/>
                <a:uLnTx/>
                <a:uFillTx/>
                <a:latin typeface="Arial"/>
                <a:cs typeface="Arial"/>
              </a:rPr>
              <a:t>plan investment in </a:t>
            </a:r>
            <a:r>
              <a:rPr kumimoji="0" sz="1200" b="0" i="0" u="none" strike="noStrike" kern="0" cap="none" spc="0" normalizeH="0" baseline="0" noProof="0" dirty="0">
                <a:ln>
                  <a:noFill/>
                </a:ln>
                <a:solidFill>
                  <a:srgbClr val="FFFFFF"/>
                </a:solidFill>
                <a:effectLst/>
                <a:uLnTx/>
                <a:uFillTx/>
                <a:latin typeface="Arial"/>
                <a:cs typeface="Arial"/>
              </a:rPr>
              <a:t>asthma, tobacco, </a:t>
            </a:r>
            <a:r>
              <a:rPr kumimoji="0" sz="1200" b="0" i="0" u="none" strike="noStrike" kern="0" cap="none" spc="-5" normalizeH="0" baseline="0" noProof="0" dirty="0">
                <a:ln>
                  <a:noFill/>
                </a:ln>
                <a:solidFill>
                  <a:srgbClr val="FFFFFF"/>
                </a:solidFill>
                <a:effectLst/>
                <a:uLnTx/>
                <a:uFillTx/>
                <a:latin typeface="Arial"/>
                <a:cs typeface="Arial"/>
              </a:rPr>
              <a:t>and  </a:t>
            </a:r>
            <a:r>
              <a:rPr kumimoji="0" sz="1200" b="0" i="0" u="none" strike="noStrike" kern="0" cap="none" spc="0" normalizeH="0" baseline="0" noProof="0" dirty="0">
                <a:ln>
                  <a:noFill/>
                </a:ln>
                <a:solidFill>
                  <a:srgbClr val="FFFFFF"/>
                </a:solidFill>
                <a:effectLst/>
                <a:uLnTx/>
                <a:uFillTx/>
                <a:latin typeface="Arial"/>
                <a:cs typeface="Arial"/>
              </a:rPr>
              <a:t>diabetes. </a:t>
            </a:r>
            <a:r>
              <a:rPr kumimoji="0" sz="1200" b="0" i="0" u="none" strike="noStrike" kern="0" cap="none" spc="-5" normalizeH="0" baseline="0" noProof="0" dirty="0">
                <a:ln>
                  <a:noFill/>
                </a:ln>
                <a:solidFill>
                  <a:srgbClr val="FFFFFF"/>
                </a:solidFill>
                <a:effectLst/>
                <a:uLnTx/>
                <a:uFillTx/>
                <a:latin typeface="Arial"/>
                <a:cs typeface="Arial"/>
              </a:rPr>
              <a:t>Funding </a:t>
            </a:r>
            <a:r>
              <a:rPr kumimoji="0" sz="1200" b="0" i="0" u="none" strike="noStrike" kern="0" cap="none" spc="0" normalizeH="0" baseline="0" noProof="0" dirty="0">
                <a:ln>
                  <a:noFill/>
                </a:ln>
                <a:solidFill>
                  <a:srgbClr val="FFFFFF"/>
                </a:solidFill>
                <a:effectLst/>
                <a:uLnTx/>
                <a:uFillTx/>
                <a:latin typeface="Arial"/>
                <a:cs typeface="Arial"/>
              </a:rPr>
              <a:t>both asthma </a:t>
            </a:r>
            <a:r>
              <a:rPr kumimoji="0" sz="1200" b="0" i="0" u="none" strike="noStrike" kern="0" cap="none" spc="-5" normalizeH="0" baseline="0" noProof="0" dirty="0">
                <a:ln>
                  <a:noFill/>
                </a:ln>
                <a:solidFill>
                  <a:srgbClr val="FFFFFF"/>
                </a:solidFill>
                <a:effectLst/>
                <a:uLnTx/>
                <a:uFillTx/>
                <a:latin typeface="Arial"/>
                <a:cs typeface="Arial"/>
              </a:rPr>
              <a:t>education</a:t>
            </a:r>
            <a:r>
              <a:rPr kumimoji="0" sz="1200" b="0" i="0" u="none" strike="noStrike" kern="0" cap="none" spc="-17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and/or  </a:t>
            </a:r>
            <a:r>
              <a:rPr kumimoji="0" sz="1200" b="0" i="0" u="none" strike="noStrike" kern="0" cap="none" spc="-5" normalizeH="0" baseline="0" noProof="0" dirty="0">
                <a:ln>
                  <a:noFill/>
                </a:ln>
                <a:solidFill>
                  <a:srgbClr val="FFFFFF"/>
                </a:solidFill>
                <a:effectLst/>
                <a:uLnTx/>
                <a:uFillTx/>
                <a:latin typeface="Arial"/>
                <a:cs typeface="Arial"/>
              </a:rPr>
              <a:t>remediation is on </a:t>
            </a:r>
            <a:r>
              <a:rPr kumimoji="0" sz="1200" b="0" i="0" u="none" strike="noStrike" kern="0" cap="none" spc="0" normalizeH="0" baseline="0" noProof="0" dirty="0">
                <a:ln>
                  <a:noFill/>
                </a:ln>
                <a:solidFill>
                  <a:srgbClr val="FFFFFF"/>
                </a:solidFill>
                <a:effectLst/>
                <a:uLnTx/>
                <a:uFillTx/>
                <a:latin typeface="Arial"/>
                <a:cs typeface="Arial"/>
              </a:rPr>
              <a:t>the</a:t>
            </a:r>
            <a:r>
              <a:rPr kumimoji="0" sz="1200" b="0" i="0" u="none" strike="noStrike" kern="0" cap="none" spc="-8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table.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524255" y="3785615"/>
            <a:ext cx="3738879" cy="2463165"/>
          </a:xfrm>
          <a:prstGeom prst="rect">
            <a:avLst/>
          </a:prstGeom>
          <a:solidFill>
            <a:srgbClr val="F6B170"/>
          </a:solidFill>
        </p:spPr>
        <p:txBody>
          <a:bodyPr vert="horz" wrap="square" lIns="0" tIns="41275" rIns="0" bIns="0" rtlCol="0">
            <a:spAutoFit/>
          </a:bodyPr>
          <a:lstStyle/>
          <a:p>
            <a:pPr marL="615315" marR="0" lvl="0" indent="0" defTabSz="914400" eaLnBrk="1" fontAlgn="auto" latinLnBrk="0" hangingPunct="1">
              <a:lnSpc>
                <a:spcPct val="100000"/>
              </a:lnSpc>
              <a:spcBef>
                <a:spcPts val="325"/>
              </a:spcBef>
              <a:spcAft>
                <a:spcPts val="0"/>
              </a:spcAft>
              <a:buClrTx/>
              <a:buSzTx/>
              <a:buFontTx/>
              <a:buNone/>
              <a:tabLst/>
              <a:defRPr/>
            </a:pPr>
            <a:r>
              <a:rPr kumimoji="0" sz="1400" b="1" i="1" u="none" strike="noStrike" kern="0" cap="none" spc="0" normalizeH="0" baseline="0" noProof="0" dirty="0">
                <a:ln>
                  <a:noFill/>
                </a:ln>
                <a:solidFill>
                  <a:srgbClr val="FFFFFF"/>
                </a:solidFill>
                <a:effectLst/>
                <a:uLnTx/>
                <a:uFillTx/>
                <a:latin typeface="Arial"/>
                <a:cs typeface="Arial"/>
              </a:rPr>
              <a:t>Health </a:t>
            </a:r>
            <a:r>
              <a:rPr kumimoji="0" sz="1400" b="1" i="1" u="none" strike="noStrike" kern="0" cap="none" spc="-5" normalizeH="0" baseline="0" noProof="0" dirty="0">
                <a:ln>
                  <a:noFill/>
                </a:ln>
                <a:solidFill>
                  <a:srgbClr val="FFFFFF"/>
                </a:solidFill>
                <a:effectLst/>
                <a:uLnTx/>
                <a:uFillTx/>
                <a:latin typeface="Arial"/>
                <a:cs typeface="Arial"/>
              </a:rPr>
              <a:t>Homes Program</a:t>
            </a:r>
            <a:r>
              <a:rPr kumimoji="0" sz="1400" b="1" i="1" u="none" strike="noStrike" kern="0" cap="none" spc="-85" normalizeH="0" baseline="0" noProof="0" dirty="0">
                <a:ln>
                  <a:noFill/>
                </a:ln>
                <a:solidFill>
                  <a:srgbClr val="FFFFFF"/>
                </a:solidFill>
                <a:effectLst/>
                <a:uLnTx/>
                <a:uFillTx/>
                <a:latin typeface="Arial"/>
                <a:cs typeface="Arial"/>
              </a:rPr>
              <a:t> </a:t>
            </a:r>
            <a:r>
              <a:rPr kumimoji="0" sz="1400" b="1" i="1" u="none" strike="noStrike" kern="0" cap="none" spc="-5" normalizeH="0" baseline="0" noProof="0" dirty="0">
                <a:ln>
                  <a:noFill/>
                </a:ln>
                <a:solidFill>
                  <a:srgbClr val="FFFFFF"/>
                </a:solidFill>
                <a:effectLst/>
                <a:uLnTx/>
                <a:uFillTx/>
                <a:latin typeface="Arial"/>
                <a:cs typeface="Arial"/>
              </a:rPr>
              <a:t>(HHP)</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7190" marR="229870" lvl="0" indent="-286385" defTabSz="914400" eaLnBrk="1" fontAlgn="auto" latinLnBrk="0" hangingPunct="1">
              <a:lnSpc>
                <a:spcPct val="100000"/>
              </a:lnSpc>
              <a:spcBef>
                <a:spcPts val="1205"/>
              </a:spcBef>
              <a:spcAft>
                <a:spcPts val="0"/>
              </a:spcAft>
              <a:buClrTx/>
              <a:buSzTx/>
              <a:buFontTx/>
              <a:buChar char="•"/>
              <a:tabLst>
                <a:tab pos="377825" algn="l"/>
              </a:tabLst>
              <a:defRPr/>
            </a:pPr>
            <a:r>
              <a:rPr kumimoji="0" sz="1200" b="0" i="0" u="none" strike="noStrike" kern="0" cap="none" spc="0" normalizeH="0" baseline="0" noProof="0" dirty="0">
                <a:ln>
                  <a:noFill/>
                </a:ln>
                <a:solidFill>
                  <a:srgbClr val="FFFFFF"/>
                </a:solidFill>
                <a:effectLst/>
                <a:uLnTx/>
                <a:uFillTx/>
                <a:latin typeface="Arial"/>
                <a:cs typeface="Arial"/>
              </a:rPr>
              <a:t>CA </a:t>
            </a:r>
            <a:r>
              <a:rPr kumimoji="0" sz="1200" b="0" i="0" u="none" strike="noStrike" kern="0" cap="none" spc="-10" normalizeH="0" baseline="0" noProof="0" dirty="0">
                <a:ln>
                  <a:noFill/>
                </a:ln>
                <a:solidFill>
                  <a:srgbClr val="FFFFFF"/>
                </a:solidFill>
                <a:effectLst/>
                <a:uLnTx/>
                <a:uFillTx/>
                <a:latin typeface="Arial"/>
                <a:cs typeface="Arial"/>
              </a:rPr>
              <a:t>will </a:t>
            </a:r>
            <a:r>
              <a:rPr kumimoji="0" sz="1200" b="0" i="0" u="none" strike="noStrike" kern="0" cap="none" spc="-5" normalizeH="0" baseline="0" noProof="0" dirty="0">
                <a:ln>
                  <a:noFill/>
                </a:ln>
                <a:solidFill>
                  <a:srgbClr val="FFFFFF"/>
                </a:solidFill>
                <a:effectLst/>
                <a:uLnTx/>
                <a:uFillTx/>
                <a:latin typeface="Arial"/>
                <a:cs typeface="Arial"/>
              </a:rPr>
              <a:t>soon implement HHP </a:t>
            </a:r>
            <a:r>
              <a:rPr kumimoji="0" sz="1200" b="0" i="0" u="none" strike="noStrike" kern="0" cap="none" spc="0" normalizeH="0" baseline="0" noProof="0" dirty="0">
                <a:ln>
                  <a:noFill/>
                </a:ln>
                <a:solidFill>
                  <a:srgbClr val="FFFFFF"/>
                </a:solidFill>
                <a:effectLst/>
                <a:uLnTx/>
                <a:uFillTx/>
                <a:latin typeface="Arial"/>
                <a:cs typeface="Arial"/>
              </a:rPr>
              <a:t>per Section</a:t>
            </a:r>
            <a:r>
              <a:rPr kumimoji="0" sz="1200" b="0" i="0" u="none" strike="noStrike" kern="0" cap="none" spc="-15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2703  </a:t>
            </a:r>
            <a:r>
              <a:rPr kumimoji="0" sz="1200" b="0" i="0" u="none" strike="noStrike" kern="0" cap="none" spc="0" normalizeH="0" baseline="0" noProof="0" dirty="0">
                <a:ln>
                  <a:noFill/>
                </a:ln>
                <a:solidFill>
                  <a:srgbClr val="FFFFFF"/>
                </a:solidFill>
                <a:effectLst/>
                <a:uLnTx/>
                <a:uFillTx/>
                <a:latin typeface="Arial"/>
                <a:cs typeface="Arial"/>
              </a:rPr>
              <a:t>of the ACA. </a:t>
            </a:r>
            <a:r>
              <a:rPr kumimoji="0" sz="1200" b="0" i="0" u="none" strike="noStrike" kern="0" cap="none" spc="-5" normalizeH="0" baseline="0" noProof="0" dirty="0">
                <a:ln>
                  <a:noFill/>
                </a:ln>
                <a:solidFill>
                  <a:srgbClr val="FFFFFF"/>
                </a:solidFill>
                <a:effectLst/>
                <a:uLnTx/>
                <a:uFillTx/>
                <a:latin typeface="Arial"/>
                <a:cs typeface="Arial"/>
              </a:rPr>
              <a:t>HHP </a:t>
            </a:r>
            <a:r>
              <a:rPr kumimoji="0" sz="1200" b="0" i="0" u="none" strike="noStrike" kern="0" cap="none" spc="-10" normalizeH="0" baseline="0" noProof="0" dirty="0">
                <a:ln>
                  <a:noFill/>
                </a:ln>
                <a:solidFill>
                  <a:srgbClr val="FFFFFF"/>
                </a:solidFill>
                <a:effectLst/>
                <a:uLnTx/>
                <a:uFillTx/>
                <a:latin typeface="Arial"/>
                <a:cs typeface="Arial"/>
              </a:rPr>
              <a:t>will </a:t>
            </a:r>
            <a:r>
              <a:rPr kumimoji="0" sz="1200" b="0" i="0" u="none" strike="noStrike" kern="0" cap="none" spc="-5" normalizeH="0" baseline="0" noProof="0" dirty="0">
                <a:ln>
                  <a:noFill/>
                </a:ln>
                <a:solidFill>
                  <a:srgbClr val="FFFFFF"/>
                </a:solidFill>
                <a:effectLst/>
                <a:uLnTx/>
                <a:uFillTx/>
                <a:latin typeface="Arial"/>
                <a:cs typeface="Arial"/>
              </a:rPr>
              <a:t>serve eligible Medi-Cal  beneficiaries with </a:t>
            </a:r>
            <a:r>
              <a:rPr kumimoji="0" sz="1200" b="0" i="0" u="none" strike="noStrike" kern="0" cap="none" spc="0" normalizeH="0" baseline="0" noProof="0" dirty="0">
                <a:ln>
                  <a:noFill/>
                </a:ln>
                <a:solidFill>
                  <a:srgbClr val="FFFFFF"/>
                </a:solidFill>
                <a:effectLst/>
                <a:uLnTx/>
                <a:uFillTx/>
                <a:latin typeface="Arial"/>
                <a:cs typeface="Arial"/>
              </a:rPr>
              <a:t>multiple </a:t>
            </a:r>
            <a:r>
              <a:rPr kumimoji="0" sz="1200" b="0" i="0" u="none" strike="noStrike" kern="0" cap="none" spc="-5" normalizeH="0" baseline="0" noProof="0" dirty="0">
                <a:ln>
                  <a:noFill/>
                </a:ln>
                <a:solidFill>
                  <a:srgbClr val="FFFFFF"/>
                </a:solidFill>
                <a:effectLst/>
                <a:uLnTx/>
                <a:uFillTx/>
                <a:latin typeface="Arial"/>
                <a:cs typeface="Arial"/>
              </a:rPr>
              <a:t>chronic conditions  </a:t>
            </a:r>
            <a:r>
              <a:rPr kumimoji="0" sz="1200" b="0" i="0" u="none" strike="noStrike" kern="0" cap="none" spc="-10" normalizeH="0" baseline="0" noProof="0" dirty="0">
                <a:ln>
                  <a:noFill/>
                </a:ln>
                <a:solidFill>
                  <a:srgbClr val="FFFFFF"/>
                </a:solidFill>
                <a:effectLst/>
                <a:uLnTx/>
                <a:uFillTx/>
                <a:latin typeface="Arial"/>
                <a:cs typeface="Arial"/>
              </a:rPr>
              <a:t>who </a:t>
            </a:r>
            <a:r>
              <a:rPr kumimoji="0" sz="1200" b="0" i="0" u="none" strike="noStrike" kern="0" cap="none" spc="-5" normalizeH="0" baseline="0" noProof="0" dirty="0">
                <a:ln>
                  <a:noFill/>
                </a:ln>
                <a:solidFill>
                  <a:srgbClr val="FFFFFF"/>
                </a:solidFill>
                <a:effectLst/>
                <a:uLnTx/>
                <a:uFillTx/>
                <a:latin typeface="Arial"/>
                <a:cs typeface="Arial"/>
              </a:rPr>
              <a:t>are </a:t>
            </a:r>
            <a:r>
              <a:rPr kumimoji="0" sz="1200" b="0" i="0" u="none" strike="noStrike" kern="0" cap="none" spc="0" normalizeH="0" baseline="0" noProof="0" dirty="0">
                <a:ln>
                  <a:noFill/>
                </a:ln>
                <a:solidFill>
                  <a:srgbClr val="FFFFFF"/>
                </a:solidFill>
                <a:effectLst/>
                <a:uLnTx/>
                <a:uFillTx/>
                <a:latin typeface="Arial"/>
                <a:cs typeface="Arial"/>
              </a:rPr>
              <a:t>frequent</a:t>
            </a:r>
            <a:r>
              <a:rPr kumimoji="0" sz="1200" b="0" i="0" u="none" strike="noStrike" kern="0" cap="none" spc="-85"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utilizers.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
                <a:srgbClr val="FFFFFF"/>
              </a:buClr>
              <a:buSzTx/>
              <a:buFont typeface="Arial"/>
              <a:buChar char="•"/>
              <a:tabLst/>
              <a:defRPr/>
            </a:pPr>
            <a:endParaRPr kumimoji="0" sz="1000" b="0" i="0" u="none" strike="noStrike" kern="0" cap="none" spc="0" normalizeH="0" baseline="0" noProof="0">
              <a:ln>
                <a:noFill/>
              </a:ln>
              <a:solidFill>
                <a:sysClr val="windowText" lastClr="000000"/>
              </a:solidFill>
              <a:effectLst/>
              <a:uLnTx/>
              <a:uFillTx/>
              <a:latin typeface="Times New Roman"/>
              <a:cs typeface="Times New Roman"/>
            </a:endParaRPr>
          </a:p>
          <a:p>
            <a:pPr marL="377190" marR="118745" lvl="0" indent="-286385" algn="just" defTabSz="914400" eaLnBrk="1" fontAlgn="auto" latinLnBrk="0" hangingPunct="1">
              <a:lnSpc>
                <a:spcPct val="100000"/>
              </a:lnSpc>
              <a:spcBef>
                <a:spcPts val="0"/>
              </a:spcBef>
              <a:spcAft>
                <a:spcPts val="0"/>
              </a:spcAft>
              <a:buClrTx/>
              <a:buSzTx/>
              <a:buFontTx/>
              <a:buChar char="•"/>
              <a:tabLst>
                <a:tab pos="377825" algn="l"/>
              </a:tabLst>
              <a:defRPr/>
            </a:pPr>
            <a:r>
              <a:rPr kumimoji="0" sz="1200" b="0" i="0" u="none" strike="noStrike" kern="0" cap="none" spc="-5" normalizeH="0" baseline="0" noProof="0" dirty="0">
                <a:ln>
                  <a:noFill/>
                </a:ln>
                <a:solidFill>
                  <a:srgbClr val="FFFFFF"/>
                </a:solidFill>
                <a:effectLst/>
                <a:uLnTx/>
                <a:uFillTx/>
                <a:latin typeface="Arial"/>
                <a:cs typeface="Arial"/>
              </a:rPr>
              <a:t>Given </a:t>
            </a:r>
            <a:r>
              <a:rPr kumimoji="0" sz="1200" b="0" i="0" u="none" strike="noStrike" kern="0" cap="none" spc="0" normalizeH="0" baseline="0" noProof="0" dirty="0">
                <a:ln>
                  <a:noFill/>
                </a:ln>
                <a:solidFill>
                  <a:srgbClr val="FFFFFF"/>
                </a:solidFill>
                <a:effectLst/>
                <a:uLnTx/>
                <a:uFillTx/>
                <a:latin typeface="Arial"/>
                <a:cs typeface="Arial"/>
              </a:rPr>
              <a:t>the </a:t>
            </a:r>
            <a:r>
              <a:rPr kumimoji="0" sz="1200" b="0" i="0" u="none" strike="noStrike" kern="0" cap="none" spc="-5" normalizeH="0" baseline="0" noProof="0" dirty="0">
                <a:ln>
                  <a:noFill/>
                </a:ln>
                <a:solidFill>
                  <a:srgbClr val="FFFFFF"/>
                </a:solidFill>
                <a:effectLst/>
                <a:uLnTx/>
                <a:uFillTx/>
                <a:latin typeface="Arial"/>
                <a:cs typeface="Arial"/>
              </a:rPr>
              <a:t>quick realization </a:t>
            </a:r>
            <a:r>
              <a:rPr kumimoji="0" sz="1200" b="0" i="0" u="none" strike="noStrike" kern="0" cap="none" spc="0" normalizeH="0" baseline="0" noProof="0" dirty="0">
                <a:ln>
                  <a:noFill/>
                </a:ln>
                <a:solidFill>
                  <a:srgbClr val="FFFFFF"/>
                </a:solidFill>
                <a:effectLst/>
                <a:uLnTx/>
                <a:uFillTx/>
                <a:latin typeface="Arial"/>
                <a:cs typeface="Arial"/>
              </a:rPr>
              <a:t>of </a:t>
            </a:r>
            <a:r>
              <a:rPr kumimoji="0" sz="1200" b="0" i="0" u="none" strike="noStrike" kern="0" cap="none" spc="-5" normalizeH="0" baseline="0" noProof="0" dirty="0">
                <a:ln>
                  <a:noFill/>
                </a:ln>
                <a:solidFill>
                  <a:srgbClr val="FFFFFF"/>
                </a:solidFill>
                <a:effectLst/>
                <a:uLnTx/>
                <a:uFillTx/>
                <a:latin typeface="Arial"/>
                <a:cs typeface="Arial"/>
              </a:rPr>
              <a:t>cost-savings </a:t>
            </a:r>
            <a:r>
              <a:rPr kumimoji="0" sz="1200" b="0" i="0" u="none" strike="noStrike" kern="0" cap="none" spc="0" normalizeH="0" baseline="0" noProof="0" dirty="0">
                <a:ln>
                  <a:noFill/>
                </a:ln>
                <a:solidFill>
                  <a:srgbClr val="FFFFFF"/>
                </a:solidFill>
                <a:effectLst/>
                <a:uLnTx/>
                <a:uFillTx/>
                <a:latin typeface="Arial"/>
                <a:cs typeface="Arial"/>
              </a:rPr>
              <a:t>from  asthma </a:t>
            </a:r>
            <a:r>
              <a:rPr kumimoji="0" sz="1200" b="0" i="0" u="none" strike="noStrike" kern="0" cap="none" spc="-5" normalizeH="0" baseline="0" noProof="0" dirty="0">
                <a:ln>
                  <a:noFill/>
                </a:ln>
                <a:solidFill>
                  <a:srgbClr val="FFFFFF"/>
                </a:solidFill>
                <a:effectLst/>
                <a:uLnTx/>
                <a:uFillTx/>
                <a:latin typeface="Arial"/>
                <a:cs typeface="Arial"/>
              </a:rPr>
              <a:t>home-visiting programs, </a:t>
            </a:r>
            <a:r>
              <a:rPr kumimoji="0" sz="1200" b="0" i="0" u="none" strike="noStrike" kern="0" cap="none" spc="0" normalizeH="0" baseline="0" noProof="0" dirty="0">
                <a:ln>
                  <a:noFill/>
                </a:ln>
                <a:solidFill>
                  <a:srgbClr val="FFFFFF"/>
                </a:solidFill>
                <a:effectLst/>
                <a:uLnTx/>
                <a:uFillTx/>
                <a:latin typeface="Arial"/>
                <a:cs typeface="Arial"/>
              </a:rPr>
              <a:t>counties </a:t>
            </a:r>
            <a:r>
              <a:rPr kumimoji="0" sz="1200" b="0" i="0" u="none" strike="noStrike" kern="0" cap="none" spc="-10" normalizeH="0" baseline="0" noProof="0" dirty="0">
                <a:ln>
                  <a:noFill/>
                </a:ln>
                <a:solidFill>
                  <a:srgbClr val="FFFFFF"/>
                </a:solidFill>
                <a:effectLst/>
                <a:uLnTx/>
                <a:uFillTx/>
                <a:latin typeface="Arial"/>
                <a:cs typeface="Arial"/>
              </a:rPr>
              <a:t>will </a:t>
            </a:r>
            <a:r>
              <a:rPr kumimoji="0" sz="1200" b="0" i="0" u="none" strike="noStrike" kern="0" cap="none" spc="-5" normalizeH="0" baseline="0" noProof="0" dirty="0">
                <a:ln>
                  <a:noFill/>
                </a:ln>
                <a:solidFill>
                  <a:srgbClr val="FFFFFF"/>
                </a:solidFill>
                <a:effectLst/>
                <a:uLnTx/>
                <a:uFillTx/>
                <a:latin typeface="Arial"/>
                <a:cs typeface="Arial"/>
              </a:rPr>
              <a:t>be  incentivized </a:t>
            </a:r>
            <a:r>
              <a:rPr kumimoji="0" sz="1200" b="0" i="0" u="none" strike="noStrike" kern="0" cap="none" spc="0" normalizeH="0" baseline="0" noProof="0" dirty="0">
                <a:ln>
                  <a:noFill/>
                </a:ln>
                <a:solidFill>
                  <a:srgbClr val="FFFFFF"/>
                </a:solidFill>
                <a:effectLst/>
                <a:uLnTx/>
                <a:uFillTx/>
                <a:latin typeface="Arial"/>
                <a:cs typeface="Arial"/>
              </a:rPr>
              <a:t>to </a:t>
            </a:r>
            <a:r>
              <a:rPr kumimoji="0" sz="1200" b="0" i="0" u="none" strike="noStrike" kern="0" cap="none" spc="-5" normalizeH="0" baseline="0" noProof="0" dirty="0">
                <a:ln>
                  <a:noFill/>
                </a:ln>
                <a:solidFill>
                  <a:srgbClr val="FFFFFF"/>
                </a:solidFill>
                <a:effectLst/>
                <a:uLnTx/>
                <a:uFillTx/>
                <a:latin typeface="Arial"/>
                <a:cs typeface="Arial"/>
              </a:rPr>
              <a:t>include </a:t>
            </a:r>
            <a:r>
              <a:rPr kumimoji="0" sz="1200" b="0" i="0" u="none" strike="noStrike" kern="0" cap="none" spc="0" normalizeH="0" baseline="0" noProof="0" dirty="0">
                <a:ln>
                  <a:noFill/>
                </a:ln>
                <a:solidFill>
                  <a:srgbClr val="FFFFFF"/>
                </a:solidFill>
                <a:effectLst/>
                <a:uLnTx/>
                <a:uFillTx/>
                <a:latin typeface="Arial"/>
                <a:cs typeface="Arial"/>
              </a:rPr>
              <a:t>them </a:t>
            </a:r>
            <a:r>
              <a:rPr kumimoji="0" sz="1200" b="0" i="0" u="none" strike="noStrike" kern="0" cap="none" spc="-5" normalizeH="0" baseline="0" noProof="0" dirty="0">
                <a:ln>
                  <a:noFill/>
                </a:ln>
                <a:solidFill>
                  <a:srgbClr val="FFFFFF"/>
                </a:solidFill>
                <a:effectLst/>
                <a:uLnTx/>
                <a:uFillTx/>
                <a:latin typeface="Arial"/>
                <a:cs typeface="Arial"/>
              </a:rPr>
              <a:t>in </a:t>
            </a:r>
            <a:r>
              <a:rPr kumimoji="0" sz="1200" b="0" i="0" u="none" strike="noStrike" kern="0" cap="none" spc="0" normalizeH="0" baseline="0" noProof="0" dirty="0">
                <a:ln>
                  <a:noFill/>
                </a:ln>
                <a:solidFill>
                  <a:srgbClr val="FFFFFF"/>
                </a:solidFill>
                <a:effectLst/>
                <a:uLnTx/>
                <a:uFillTx/>
                <a:latin typeface="Arial"/>
                <a:cs typeface="Arial"/>
              </a:rPr>
              <a:t>their</a:t>
            </a:r>
            <a:r>
              <a:rPr kumimoji="0" sz="1200" b="0" i="0" u="none" strike="noStrike" kern="0" cap="none" spc="-6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HHPs.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
                <a:srgbClr val="FFFFFF"/>
              </a:buClr>
              <a:buSzTx/>
              <a:buFont typeface="Arial"/>
              <a:buChar char="•"/>
              <a:tabLst/>
              <a:defRPr/>
            </a:pPr>
            <a:endParaRPr kumimoji="0" sz="1000" b="0" i="0" u="none" strike="noStrike" kern="0" cap="none" spc="0" normalizeH="0" baseline="0" noProof="0">
              <a:ln>
                <a:noFill/>
              </a:ln>
              <a:solidFill>
                <a:sysClr val="windowText" lastClr="000000"/>
              </a:solidFill>
              <a:effectLst/>
              <a:uLnTx/>
              <a:uFillTx/>
              <a:latin typeface="Times New Roman"/>
              <a:cs typeface="Times New Roman"/>
            </a:endParaRPr>
          </a:p>
          <a:p>
            <a:pPr marL="377190" marR="0" lvl="0" indent="-286385" defTabSz="914400" eaLnBrk="1" fontAlgn="auto" latinLnBrk="0" hangingPunct="1">
              <a:lnSpc>
                <a:spcPct val="100000"/>
              </a:lnSpc>
              <a:spcBef>
                <a:spcPts val="0"/>
              </a:spcBef>
              <a:spcAft>
                <a:spcPts val="0"/>
              </a:spcAft>
              <a:buClrTx/>
              <a:buSzTx/>
              <a:buFontTx/>
              <a:buChar char="•"/>
              <a:tabLst>
                <a:tab pos="377825" algn="l"/>
              </a:tabLst>
              <a:defRPr/>
            </a:pPr>
            <a:r>
              <a:rPr kumimoji="0" sz="1200" b="0" i="0" u="none" strike="noStrike" kern="0" cap="none" spc="-5" normalizeH="0" baseline="0" noProof="0" dirty="0">
                <a:ln>
                  <a:noFill/>
                </a:ln>
                <a:solidFill>
                  <a:srgbClr val="FFFFFF"/>
                </a:solidFill>
                <a:effectLst/>
                <a:uLnTx/>
                <a:uFillTx/>
                <a:latin typeface="Arial"/>
                <a:cs typeface="Arial"/>
              </a:rPr>
              <a:t>Phased rollout </a:t>
            </a:r>
            <a:r>
              <a:rPr kumimoji="0" sz="1200" b="0" i="0" u="none" strike="noStrike" kern="0" cap="none" spc="0" normalizeH="0" baseline="0" noProof="0" dirty="0">
                <a:ln>
                  <a:noFill/>
                </a:ln>
                <a:solidFill>
                  <a:srgbClr val="FFFFFF"/>
                </a:solidFill>
                <a:effectLst/>
                <a:uLnTx/>
                <a:uFillTx/>
                <a:latin typeface="Arial"/>
                <a:cs typeface="Arial"/>
              </a:rPr>
              <a:t>starting </a:t>
            </a:r>
            <a:r>
              <a:rPr kumimoji="0" sz="1200" b="0" i="0" u="none" strike="noStrike" kern="0" cap="none" spc="-5" normalizeH="0" baseline="0" noProof="0" dirty="0">
                <a:ln>
                  <a:noFill/>
                </a:ln>
                <a:solidFill>
                  <a:srgbClr val="FFFFFF"/>
                </a:solidFill>
                <a:effectLst/>
                <a:uLnTx/>
                <a:uFillTx/>
                <a:latin typeface="Arial"/>
                <a:cs typeface="Arial"/>
              </a:rPr>
              <a:t>in January</a:t>
            </a:r>
            <a:r>
              <a:rPr kumimoji="0" sz="1200" b="0" i="0" u="none" strike="noStrike" kern="0" cap="none" spc="-8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2017.</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572000" y="3785615"/>
            <a:ext cx="3738879" cy="2463165"/>
          </a:xfrm>
          <a:prstGeom prst="rect">
            <a:avLst/>
          </a:prstGeom>
          <a:solidFill>
            <a:srgbClr val="94A3C1"/>
          </a:solidFill>
        </p:spPr>
        <p:txBody>
          <a:bodyPr vert="horz" wrap="square" lIns="0" tIns="41275" rIns="0" bIns="0" rtlCol="0">
            <a:spAutoFit/>
          </a:bodyPr>
          <a:lstStyle/>
          <a:p>
            <a:pPr marL="942340" marR="0" lvl="0" indent="0" defTabSz="914400" eaLnBrk="1" fontAlgn="auto" latinLnBrk="0" hangingPunct="1">
              <a:lnSpc>
                <a:spcPct val="100000"/>
              </a:lnSpc>
              <a:spcBef>
                <a:spcPts val="325"/>
              </a:spcBef>
              <a:spcAft>
                <a:spcPts val="0"/>
              </a:spcAft>
              <a:buClrTx/>
              <a:buSzTx/>
              <a:buFontTx/>
              <a:buNone/>
              <a:tabLst/>
              <a:defRPr/>
            </a:pPr>
            <a:r>
              <a:rPr kumimoji="0" sz="1400" b="1" i="1" u="none" strike="noStrike" kern="0" cap="none" spc="-5" normalizeH="0" baseline="0" noProof="0" dirty="0">
                <a:ln>
                  <a:noFill/>
                </a:ln>
                <a:solidFill>
                  <a:srgbClr val="FFFFFF"/>
                </a:solidFill>
                <a:effectLst/>
                <a:uLnTx/>
                <a:uFillTx/>
                <a:latin typeface="Arial"/>
                <a:cs typeface="Arial"/>
              </a:rPr>
              <a:t>Medi-Cal </a:t>
            </a:r>
            <a:r>
              <a:rPr kumimoji="0" sz="1400" b="1" i="1" u="none" strike="noStrike" kern="0" cap="none" spc="0" normalizeH="0" baseline="0" noProof="0" dirty="0">
                <a:ln>
                  <a:noFill/>
                </a:ln>
                <a:solidFill>
                  <a:srgbClr val="FFFFFF"/>
                </a:solidFill>
                <a:effectLst/>
                <a:uLnTx/>
                <a:uFillTx/>
                <a:latin typeface="Arial"/>
                <a:cs typeface="Arial"/>
              </a:rPr>
              <a:t>Health</a:t>
            </a:r>
            <a:r>
              <a:rPr kumimoji="0" sz="1400" b="1" i="1" u="none" strike="noStrike" kern="0" cap="none" spc="-125" normalizeH="0" baseline="0" noProof="0" dirty="0">
                <a:ln>
                  <a:noFill/>
                </a:ln>
                <a:solidFill>
                  <a:srgbClr val="FFFFFF"/>
                </a:solidFill>
                <a:effectLst/>
                <a:uLnTx/>
                <a:uFillTx/>
                <a:latin typeface="Arial"/>
                <a:cs typeface="Arial"/>
              </a:rPr>
              <a:t> </a:t>
            </a:r>
            <a:r>
              <a:rPr kumimoji="0" sz="1400" b="1" i="1" u="none" strike="noStrike" kern="0" cap="none" spc="0" normalizeH="0" baseline="0" noProof="0" dirty="0">
                <a:ln>
                  <a:noFill/>
                </a:ln>
                <a:solidFill>
                  <a:srgbClr val="FFFFFF"/>
                </a:solidFill>
                <a:effectLst/>
                <a:uLnTx/>
                <a:uFillTx/>
                <a:latin typeface="Arial"/>
                <a:cs typeface="Arial"/>
              </a:rPr>
              <a:t>Plans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378460" marR="87630" lvl="0" indent="-286385" defTabSz="914400" eaLnBrk="1" fontAlgn="auto" latinLnBrk="0" hangingPunct="1">
              <a:lnSpc>
                <a:spcPct val="100000"/>
              </a:lnSpc>
              <a:spcBef>
                <a:spcPts val="1205"/>
              </a:spcBef>
              <a:spcAft>
                <a:spcPts val="0"/>
              </a:spcAft>
              <a:buClrTx/>
              <a:buSzTx/>
              <a:buFontTx/>
              <a:buChar char="•"/>
              <a:tabLst>
                <a:tab pos="379095" algn="l"/>
              </a:tabLst>
              <a:defRPr/>
            </a:pPr>
            <a:r>
              <a:rPr kumimoji="0" sz="1200" b="0" i="0" u="none" strike="noStrike" kern="0" cap="none" spc="-5" normalizeH="0" baseline="0" noProof="0" dirty="0">
                <a:ln>
                  <a:noFill/>
                </a:ln>
                <a:solidFill>
                  <a:srgbClr val="FFFFFF"/>
                </a:solidFill>
                <a:effectLst/>
                <a:uLnTx/>
                <a:uFillTx/>
                <a:latin typeface="Arial"/>
                <a:cs typeface="Arial"/>
              </a:rPr>
              <a:t>CCAC is in active discussion with Health </a:t>
            </a:r>
            <a:r>
              <a:rPr kumimoji="0" sz="1200" b="0" i="0" u="none" strike="noStrike" kern="0" cap="none" spc="0" normalizeH="0" baseline="0" noProof="0" dirty="0">
                <a:ln>
                  <a:noFill/>
                </a:ln>
                <a:solidFill>
                  <a:srgbClr val="FFFFFF"/>
                </a:solidFill>
                <a:effectLst/>
                <a:uLnTx/>
                <a:uFillTx/>
                <a:latin typeface="Arial"/>
                <a:cs typeface="Arial"/>
              </a:rPr>
              <a:t>Net  </a:t>
            </a:r>
            <a:r>
              <a:rPr kumimoji="0" sz="1200" b="0" i="0" u="none" strike="noStrike" kern="0" cap="none" spc="-5" normalizeH="0" baseline="0" noProof="0" dirty="0">
                <a:ln>
                  <a:noFill/>
                </a:ln>
                <a:solidFill>
                  <a:srgbClr val="FFFFFF"/>
                </a:solidFill>
                <a:effectLst/>
                <a:uLnTx/>
                <a:uFillTx/>
                <a:latin typeface="Arial"/>
                <a:cs typeface="Arial"/>
              </a:rPr>
              <a:t>and </a:t>
            </a:r>
            <a:r>
              <a:rPr kumimoji="0" sz="1200" b="0" i="0" u="none" strike="noStrike" kern="0" cap="none" spc="0" normalizeH="0" baseline="0" noProof="0" dirty="0">
                <a:ln>
                  <a:noFill/>
                </a:ln>
                <a:solidFill>
                  <a:srgbClr val="FFFFFF"/>
                </a:solidFill>
                <a:effectLst/>
                <a:uLnTx/>
                <a:uFillTx/>
                <a:latin typeface="Arial"/>
                <a:cs typeface="Arial"/>
              </a:rPr>
              <a:t>Anthem </a:t>
            </a:r>
            <a:r>
              <a:rPr kumimoji="0" sz="1200" b="0" i="0" u="none" strike="noStrike" kern="0" cap="none" spc="-5" normalizeH="0" baseline="0" noProof="0" dirty="0">
                <a:ln>
                  <a:noFill/>
                </a:ln>
                <a:solidFill>
                  <a:srgbClr val="FFFFFF"/>
                </a:solidFill>
                <a:effectLst/>
                <a:uLnTx/>
                <a:uFillTx/>
                <a:latin typeface="Arial"/>
                <a:cs typeface="Arial"/>
              </a:rPr>
              <a:t>Blue Cross </a:t>
            </a:r>
            <a:r>
              <a:rPr kumimoji="0" sz="1200" b="0" i="0" u="none" strike="noStrike" kern="0" cap="none" spc="0" normalizeH="0" baseline="0" noProof="0" dirty="0">
                <a:ln>
                  <a:noFill/>
                </a:ln>
                <a:solidFill>
                  <a:srgbClr val="FFFFFF"/>
                </a:solidFill>
                <a:effectLst/>
                <a:uLnTx/>
                <a:uFillTx/>
                <a:latin typeface="Arial"/>
                <a:cs typeface="Arial"/>
              </a:rPr>
              <a:t>on </a:t>
            </a:r>
            <a:r>
              <a:rPr kumimoji="0" sz="1200" b="0" i="0" u="none" strike="noStrike" kern="0" cap="none" spc="-5" normalizeH="0" baseline="0" noProof="0" dirty="0">
                <a:ln>
                  <a:noFill/>
                </a:ln>
                <a:solidFill>
                  <a:srgbClr val="FFFFFF"/>
                </a:solidFill>
                <a:effectLst/>
                <a:uLnTx/>
                <a:uFillTx/>
                <a:latin typeface="Arial"/>
                <a:cs typeface="Arial"/>
              </a:rPr>
              <a:t>how in-home</a:t>
            </a:r>
            <a:r>
              <a:rPr kumimoji="0" sz="1200" b="0" i="0" u="none" strike="noStrike" kern="0" cap="none" spc="-16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asthma  </a:t>
            </a:r>
            <a:r>
              <a:rPr kumimoji="0" sz="1200" b="0" i="0" u="none" strike="noStrike" kern="0" cap="none" spc="-5" normalizeH="0" baseline="0" noProof="0" dirty="0">
                <a:ln>
                  <a:noFill/>
                </a:ln>
                <a:solidFill>
                  <a:srgbClr val="FFFFFF"/>
                </a:solidFill>
                <a:effectLst/>
                <a:uLnTx/>
                <a:uFillTx/>
                <a:latin typeface="Arial"/>
                <a:cs typeface="Arial"/>
              </a:rPr>
              <a:t>management can help </a:t>
            </a:r>
            <a:r>
              <a:rPr kumimoji="0" sz="1200" b="0" i="0" u="none" strike="noStrike" kern="0" cap="none" spc="0" normalizeH="0" baseline="0" noProof="0" dirty="0">
                <a:ln>
                  <a:noFill/>
                </a:ln>
                <a:solidFill>
                  <a:srgbClr val="FFFFFF"/>
                </a:solidFill>
                <a:effectLst/>
                <a:uLnTx/>
                <a:uFillTx/>
                <a:latin typeface="Arial"/>
                <a:cs typeface="Arial"/>
              </a:rPr>
              <a:t>the Medi-Cal plans  </a:t>
            </a:r>
            <a:r>
              <a:rPr kumimoji="0" sz="1200" b="0" i="0" u="none" strike="noStrike" kern="0" cap="none" spc="-5" normalizeH="0" baseline="0" noProof="0" dirty="0">
                <a:ln>
                  <a:noFill/>
                </a:ln>
                <a:solidFill>
                  <a:srgbClr val="FFFFFF"/>
                </a:solidFill>
                <a:effectLst/>
                <a:uLnTx/>
                <a:uFillTx/>
                <a:latin typeface="Arial"/>
                <a:cs typeface="Arial"/>
              </a:rPr>
              <a:t>achieve </a:t>
            </a:r>
            <a:r>
              <a:rPr kumimoji="0" sz="1200" b="0" i="0" u="none" strike="noStrike" kern="0" cap="none" spc="0" normalizeH="0" baseline="0" noProof="0" dirty="0">
                <a:ln>
                  <a:noFill/>
                </a:ln>
                <a:solidFill>
                  <a:srgbClr val="FFFFFF"/>
                </a:solidFill>
                <a:effectLst/>
                <a:uLnTx/>
                <a:uFillTx/>
                <a:latin typeface="Arial"/>
                <a:cs typeface="Arial"/>
              </a:rPr>
              <a:t>HEDIS </a:t>
            </a:r>
            <a:r>
              <a:rPr kumimoji="0" sz="1200" b="0" i="0" u="none" strike="noStrike" kern="0" cap="none" spc="-5" normalizeH="0" baseline="0" noProof="0" dirty="0">
                <a:ln>
                  <a:noFill/>
                </a:ln>
                <a:solidFill>
                  <a:srgbClr val="FFFFFF"/>
                </a:solidFill>
                <a:effectLst/>
                <a:uLnTx/>
                <a:uFillTx/>
                <a:latin typeface="Arial"/>
                <a:cs typeface="Arial"/>
              </a:rPr>
              <a:t>quality</a:t>
            </a:r>
            <a:r>
              <a:rPr kumimoji="0" sz="1200" b="0" i="0" u="none" strike="noStrike" kern="0" cap="none" spc="-9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measures.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
                <a:srgbClr val="FFFFFF"/>
              </a:buClr>
              <a:buSzTx/>
              <a:buFont typeface="Arial"/>
              <a:buChar char="•"/>
              <a:tabLst/>
              <a:defRPr/>
            </a:pPr>
            <a:endParaRPr kumimoji="0" sz="1000" b="0" i="0" u="none" strike="noStrike" kern="0" cap="none" spc="0" normalizeH="0" baseline="0" noProof="0">
              <a:ln>
                <a:noFill/>
              </a:ln>
              <a:solidFill>
                <a:sysClr val="windowText" lastClr="000000"/>
              </a:solidFill>
              <a:effectLst/>
              <a:uLnTx/>
              <a:uFillTx/>
              <a:latin typeface="Times New Roman"/>
              <a:cs typeface="Times New Roman"/>
            </a:endParaRPr>
          </a:p>
          <a:p>
            <a:pPr marL="378460" marR="127635" lvl="0" indent="-286385" defTabSz="914400" eaLnBrk="1" fontAlgn="auto" latinLnBrk="0" hangingPunct="1">
              <a:lnSpc>
                <a:spcPct val="100000"/>
              </a:lnSpc>
              <a:spcBef>
                <a:spcPts val="0"/>
              </a:spcBef>
              <a:spcAft>
                <a:spcPts val="0"/>
              </a:spcAft>
              <a:buClrTx/>
              <a:buSzTx/>
              <a:buFontTx/>
              <a:buChar char="•"/>
              <a:tabLst>
                <a:tab pos="379095" algn="l"/>
              </a:tabLst>
              <a:defRPr/>
            </a:pPr>
            <a:r>
              <a:rPr kumimoji="0" sz="1200" b="0" i="0" u="none" strike="noStrike" kern="0" cap="none" spc="0" normalizeH="0" baseline="0" noProof="0" dirty="0">
                <a:ln>
                  <a:noFill/>
                </a:ln>
                <a:solidFill>
                  <a:srgbClr val="FFFFFF"/>
                </a:solidFill>
                <a:effectLst/>
                <a:uLnTx/>
                <a:uFillTx/>
                <a:latin typeface="Arial"/>
                <a:cs typeface="Arial"/>
              </a:rPr>
              <a:t>Both of these plans </a:t>
            </a:r>
            <a:r>
              <a:rPr kumimoji="0" sz="1200" b="0" i="0" u="none" strike="noStrike" kern="0" cap="none" spc="-5" normalizeH="0" baseline="0" noProof="0" dirty="0">
                <a:ln>
                  <a:noFill/>
                </a:ln>
                <a:solidFill>
                  <a:srgbClr val="FFFFFF"/>
                </a:solidFill>
                <a:effectLst/>
                <a:uLnTx/>
                <a:uFillTx/>
                <a:latin typeface="Arial"/>
                <a:cs typeface="Arial"/>
              </a:rPr>
              <a:t>are operating well </a:t>
            </a:r>
            <a:r>
              <a:rPr kumimoji="0" sz="1200" b="0" i="0" u="none" strike="noStrike" kern="0" cap="none" spc="0" normalizeH="0" baseline="0" noProof="0" dirty="0">
                <a:ln>
                  <a:noFill/>
                </a:ln>
                <a:solidFill>
                  <a:srgbClr val="FFFFFF"/>
                </a:solidFill>
                <a:effectLst/>
                <a:uLnTx/>
                <a:uFillTx/>
                <a:latin typeface="Arial"/>
                <a:cs typeface="Arial"/>
              </a:rPr>
              <a:t>under</a:t>
            </a:r>
            <a:r>
              <a:rPr kumimoji="0" sz="1200" b="0" i="0" u="none" strike="noStrike" kern="0" cap="none" spc="-18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the  </a:t>
            </a:r>
            <a:r>
              <a:rPr kumimoji="0" sz="1200" b="0" i="0" u="none" strike="noStrike" kern="0" cap="none" spc="-5" normalizeH="0" baseline="0" noProof="0" dirty="0">
                <a:ln>
                  <a:noFill/>
                </a:ln>
                <a:solidFill>
                  <a:srgbClr val="FFFFFF"/>
                </a:solidFill>
                <a:effectLst/>
                <a:uLnTx/>
                <a:uFillTx/>
                <a:latin typeface="Arial"/>
                <a:cs typeface="Arial"/>
              </a:rPr>
              <a:t>benchmark </a:t>
            </a:r>
            <a:r>
              <a:rPr kumimoji="0" sz="1200" b="0" i="0" u="none" strike="noStrike" kern="0" cap="none" spc="0" normalizeH="0" baseline="0" noProof="0" dirty="0">
                <a:ln>
                  <a:noFill/>
                </a:ln>
                <a:solidFill>
                  <a:srgbClr val="FFFFFF"/>
                </a:solidFill>
                <a:effectLst/>
                <a:uLnTx/>
                <a:uFillTx/>
                <a:latin typeface="Arial"/>
                <a:cs typeface="Arial"/>
              </a:rPr>
              <a:t>HEDIS measures; therefore, </a:t>
            </a:r>
            <a:r>
              <a:rPr kumimoji="0" sz="1200" b="0" i="0" u="none" strike="noStrike" kern="0" cap="none" spc="-5" normalizeH="0" baseline="0" noProof="0" dirty="0">
                <a:ln>
                  <a:noFill/>
                </a:ln>
                <a:solidFill>
                  <a:srgbClr val="FFFFFF"/>
                </a:solidFill>
                <a:effectLst/>
                <a:uLnTx/>
                <a:uFillTx/>
                <a:latin typeface="Arial"/>
                <a:cs typeface="Arial"/>
              </a:rPr>
              <a:t>risk  financial</a:t>
            </a:r>
            <a:r>
              <a:rPr kumimoji="0" sz="1200" b="0" i="0" u="none" strike="noStrike" kern="0" cap="none" spc="-65"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penalties.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
                <a:srgbClr val="FFFFFF"/>
              </a:buClr>
              <a:buSzTx/>
              <a:buFont typeface="Arial"/>
              <a:buChar char="•"/>
              <a:tabLst/>
              <a:defRPr/>
            </a:pPr>
            <a:endParaRPr kumimoji="0" sz="1000" b="0" i="0" u="none" strike="noStrike" kern="0" cap="none" spc="0" normalizeH="0" baseline="0" noProof="0">
              <a:ln>
                <a:noFill/>
              </a:ln>
              <a:solidFill>
                <a:sysClr val="windowText" lastClr="000000"/>
              </a:solidFill>
              <a:effectLst/>
              <a:uLnTx/>
              <a:uFillTx/>
              <a:latin typeface="Times New Roman"/>
              <a:cs typeface="Times New Roman"/>
            </a:endParaRPr>
          </a:p>
          <a:p>
            <a:pPr marL="378460" marR="126364" lvl="0" indent="-286385" defTabSz="914400" eaLnBrk="1" fontAlgn="auto" latinLnBrk="0" hangingPunct="1">
              <a:lnSpc>
                <a:spcPct val="100000"/>
              </a:lnSpc>
              <a:spcBef>
                <a:spcPts val="0"/>
              </a:spcBef>
              <a:spcAft>
                <a:spcPts val="0"/>
              </a:spcAft>
              <a:buClrTx/>
              <a:buSzTx/>
              <a:buFontTx/>
              <a:buChar char="•"/>
              <a:tabLst>
                <a:tab pos="379095" algn="l"/>
              </a:tabLst>
              <a:defRPr/>
            </a:pPr>
            <a:r>
              <a:rPr kumimoji="0" sz="1200" b="0" i="0" u="none" strike="noStrike" kern="0" cap="none" spc="0" normalizeH="0" baseline="0" noProof="0" dirty="0">
                <a:ln>
                  <a:noFill/>
                </a:ln>
                <a:solidFill>
                  <a:srgbClr val="FFFFFF"/>
                </a:solidFill>
                <a:effectLst/>
                <a:uLnTx/>
                <a:uFillTx/>
                <a:latin typeface="Arial"/>
                <a:cs typeface="Arial"/>
              </a:rPr>
              <a:t>This </a:t>
            </a:r>
            <a:r>
              <a:rPr kumimoji="0" sz="1200" b="0" i="0" u="none" strike="noStrike" kern="0" cap="none" spc="-5" normalizeH="0" baseline="0" noProof="0" dirty="0">
                <a:ln>
                  <a:noFill/>
                </a:ln>
                <a:solidFill>
                  <a:srgbClr val="FFFFFF"/>
                </a:solidFill>
                <a:effectLst/>
                <a:uLnTx/>
                <a:uFillTx/>
                <a:latin typeface="Arial"/>
                <a:cs typeface="Arial"/>
              </a:rPr>
              <a:t>financial penalty </a:t>
            </a:r>
            <a:r>
              <a:rPr kumimoji="0" sz="1200" b="0" i="0" u="none" strike="noStrike" kern="0" cap="none" spc="0" normalizeH="0" baseline="0" noProof="0" dirty="0">
                <a:ln>
                  <a:noFill/>
                </a:ln>
                <a:solidFill>
                  <a:srgbClr val="FFFFFF"/>
                </a:solidFill>
                <a:effectLst/>
                <a:uLnTx/>
                <a:uFillTx/>
                <a:latin typeface="Arial"/>
                <a:cs typeface="Arial"/>
              </a:rPr>
              <a:t>may </a:t>
            </a:r>
            <a:r>
              <a:rPr kumimoji="0" sz="1200" b="0" i="0" u="none" strike="noStrike" kern="0" cap="none" spc="-5" normalizeH="0" baseline="0" noProof="0" dirty="0">
                <a:ln>
                  <a:noFill/>
                </a:ln>
                <a:solidFill>
                  <a:srgbClr val="FFFFFF"/>
                </a:solidFill>
                <a:effectLst/>
                <a:uLnTx/>
                <a:uFillTx/>
                <a:latin typeface="Arial"/>
                <a:cs typeface="Arial"/>
              </a:rPr>
              <a:t>increase health</a:t>
            </a:r>
            <a:r>
              <a:rPr kumimoji="0" sz="1200" b="0" i="0" u="none" strike="noStrike" kern="0" cap="none" spc="-10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plans  appetite for </a:t>
            </a:r>
            <a:r>
              <a:rPr kumimoji="0" sz="1200" b="0" i="0" u="none" strike="noStrike" kern="0" cap="none" spc="-5" normalizeH="0" baseline="0" noProof="0" dirty="0">
                <a:ln>
                  <a:noFill/>
                </a:ln>
                <a:solidFill>
                  <a:srgbClr val="FFFFFF"/>
                </a:solidFill>
                <a:effectLst/>
                <a:uLnTx/>
                <a:uFillTx/>
                <a:latin typeface="Arial"/>
                <a:cs typeface="Arial"/>
              </a:rPr>
              <a:t>investing in </a:t>
            </a:r>
            <a:r>
              <a:rPr kumimoji="0" sz="1200" b="0" i="0" u="none" strike="noStrike" kern="0" cap="none" spc="0" normalizeH="0" baseline="0" noProof="0" dirty="0">
                <a:ln>
                  <a:noFill/>
                </a:ln>
                <a:solidFill>
                  <a:srgbClr val="FFFFFF"/>
                </a:solidFill>
                <a:effectLst/>
                <a:uLnTx/>
                <a:uFillTx/>
                <a:latin typeface="Arial"/>
                <a:cs typeface="Arial"/>
              </a:rPr>
              <a:t>asthma</a:t>
            </a:r>
            <a:r>
              <a:rPr kumimoji="0" sz="1200" b="0" i="0" u="none" strike="noStrike" kern="0" cap="none" spc="-120" normalizeH="0" baseline="0" noProof="0" dirty="0">
                <a:ln>
                  <a:noFill/>
                </a:ln>
                <a:solidFill>
                  <a:srgbClr val="FFFFFF"/>
                </a:solidFill>
                <a:effectLst/>
                <a:uLnTx/>
                <a:uFillTx/>
                <a:latin typeface="Arial"/>
                <a:cs typeface="Arial"/>
              </a:rPr>
              <a:t> </a:t>
            </a:r>
            <a:r>
              <a:rPr kumimoji="0" sz="1200" b="0" i="0" u="none" strike="noStrike" kern="0" cap="none" spc="-5" normalizeH="0" baseline="0" noProof="0" dirty="0">
                <a:ln>
                  <a:noFill/>
                </a:ln>
                <a:solidFill>
                  <a:srgbClr val="FFFFFF"/>
                </a:solidFill>
                <a:effectLst/>
                <a:uLnTx/>
                <a:uFillTx/>
                <a:latin typeface="Arial"/>
                <a:cs typeface="Arial"/>
              </a:rPr>
              <a:t>management.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75" dirty="0"/>
              <a:t>DIRECT</a:t>
            </a:r>
            <a:r>
              <a:rPr spc="-70" dirty="0"/>
              <a:t> </a:t>
            </a:r>
            <a:r>
              <a:rPr spc="60" dirty="0"/>
              <a:t>INVESTMENT</a:t>
            </a:r>
            <a:r>
              <a:rPr spc="-70" dirty="0"/>
              <a:t> </a:t>
            </a:r>
            <a:r>
              <a:rPr spc="110" dirty="0"/>
              <a:t>INTO</a:t>
            </a:r>
            <a:r>
              <a:rPr spc="-65" dirty="0"/>
              <a:t> </a:t>
            </a:r>
            <a:r>
              <a:rPr spc="95" dirty="0"/>
              <a:t>IN-HOME</a:t>
            </a:r>
            <a:r>
              <a:rPr spc="-254" dirty="0"/>
              <a:t> </a:t>
            </a:r>
            <a:r>
              <a:rPr spc="100" dirty="0"/>
              <a:t>ASTHMA</a:t>
            </a:r>
            <a:r>
              <a:rPr spc="-50" dirty="0"/>
              <a:t> </a:t>
            </a:r>
            <a:r>
              <a:rPr spc="110" dirty="0"/>
              <a:t>MANAGEMENT</a:t>
            </a:r>
          </a:p>
          <a:p>
            <a:pPr marL="203200">
              <a:lnSpc>
                <a:spcPct val="100000"/>
              </a:lnSpc>
              <a:spcBef>
                <a:spcPts val="100"/>
              </a:spcBef>
            </a:pPr>
            <a:r>
              <a:rPr spc="-120" dirty="0">
                <a:solidFill>
                  <a:srgbClr val="EF7E12"/>
                </a:solidFill>
              </a:rPr>
              <a:t>Leverage </a:t>
            </a:r>
            <a:r>
              <a:rPr spc="-20" dirty="0">
                <a:solidFill>
                  <a:srgbClr val="EF7E12"/>
                </a:solidFill>
              </a:rPr>
              <a:t>AIM4Fresno </a:t>
            </a:r>
            <a:r>
              <a:rPr spc="-95" dirty="0">
                <a:solidFill>
                  <a:srgbClr val="EF7E12"/>
                </a:solidFill>
              </a:rPr>
              <a:t>experience </a:t>
            </a:r>
            <a:r>
              <a:rPr spc="-114" dirty="0">
                <a:solidFill>
                  <a:srgbClr val="EF7E12"/>
                </a:solidFill>
              </a:rPr>
              <a:t>in </a:t>
            </a:r>
            <a:r>
              <a:rPr spc="-85" dirty="0">
                <a:solidFill>
                  <a:srgbClr val="EF7E12"/>
                </a:solidFill>
              </a:rPr>
              <a:t>conversations </a:t>
            </a:r>
            <a:r>
              <a:rPr spc="-100" dirty="0">
                <a:solidFill>
                  <a:srgbClr val="EF7E12"/>
                </a:solidFill>
              </a:rPr>
              <a:t>with </a:t>
            </a:r>
            <a:r>
              <a:rPr spc="-125" dirty="0">
                <a:solidFill>
                  <a:srgbClr val="EF7E12"/>
                </a:solidFill>
              </a:rPr>
              <a:t>state </a:t>
            </a:r>
            <a:r>
              <a:rPr spc="-130" dirty="0">
                <a:solidFill>
                  <a:srgbClr val="EF7E12"/>
                </a:solidFill>
              </a:rPr>
              <a:t>and health</a:t>
            </a:r>
            <a:r>
              <a:rPr spc="-15" dirty="0">
                <a:solidFill>
                  <a:srgbClr val="EF7E12"/>
                </a:solidFill>
              </a:rPr>
              <a:t> </a:t>
            </a:r>
            <a:r>
              <a:rPr spc="-120" dirty="0">
                <a:solidFill>
                  <a:srgbClr val="EF7E12"/>
                </a:solidFill>
              </a:rPr>
              <a:t>plans</a:t>
            </a:r>
          </a:p>
        </p:txBody>
      </p:sp>
      <p:sp>
        <p:nvSpPr>
          <p:cNvPr id="7" name="object 7"/>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1</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37</a:t>
            </a:fld>
            <a:endParaRPr kumimoji="0" sz="1800" b="0" i="0" u="none" strike="noStrike" kern="0" cap="none" spc="-5" normalizeH="0" baseline="0" noProof="0" dirty="0">
              <a:ln>
                <a:noFill/>
              </a:ln>
              <a:solidFill>
                <a:sysClr val="windowText" lastClr="000000"/>
              </a:solidFill>
              <a:effectLst/>
              <a:uLnTx/>
              <a:uFillTx/>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3243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4255" y="1437132"/>
            <a:ext cx="2057400" cy="574675"/>
          </a:xfrm>
          <a:prstGeom prst="rect">
            <a:avLst/>
          </a:prstGeom>
          <a:solidFill>
            <a:srgbClr val="546991"/>
          </a:solidFill>
        </p:spPr>
        <p:txBody>
          <a:bodyPr vert="horz" wrap="square" lIns="0" tIns="67945" rIns="0" bIns="0" rtlCol="0">
            <a:spAutoFit/>
          </a:bodyPr>
          <a:lstStyle/>
          <a:p>
            <a:pPr marL="0" marR="0" lvl="0" indent="0" algn="ctr" defTabSz="914400" eaLnBrk="1" fontAlgn="auto" latinLnBrk="0" hangingPunct="1">
              <a:lnSpc>
                <a:spcPct val="100000"/>
              </a:lnSpc>
              <a:spcBef>
                <a:spcPts val="535"/>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More </a:t>
            </a:r>
            <a:r>
              <a:rPr kumimoji="0" sz="1400" b="1" i="0" u="none" strike="noStrike" kern="0" cap="none" spc="0" normalizeH="0" baseline="0" noProof="0" dirty="0">
                <a:ln>
                  <a:noFill/>
                </a:ln>
                <a:solidFill>
                  <a:srgbClr val="FFFFFF"/>
                </a:solidFill>
                <a:effectLst/>
                <a:uLnTx/>
                <a:uFillTx/>
                <a:latin typeface="Arial"/>
                <a:cs typeface="Arial"/>
              </a:rPr>
              <a:t>Deals in</a:t>
            </a:r>
            <a:r>
              <a:rPr kumimoji="0" sz="1400" b="1" i="0" u="none" strike="noStrike" kern="0" cap="none" spc="-175"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More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Geographies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00" dirty="0"/>
              <a:t>SCALING</a:t>
            </a:r>
            <a:r>
              <a:rPr spc="-340" dirty="0"/>
              <a:t> </a:t>
            </a:r>
            <a:r>
              <a:rPr spc="130" dirty="0"/>
              <a:t>WITH</a:t>
            </a:r>
            <a:r>
              <a:rPr spc="-60" dirty="0"/>
              <a:t> </a:t>
            </a:r>
            <a:r>
              <a:rPr spc="-90" dirty="0"/>
              <a:t>PAY</a:t>
            </a:r>
            <a:r>
              <a:rPr spc="-70" dirty="0"/>
              <a:t> </a:t>
            </a:r>
            <a:r>
              <a:rPr spc="70" dirty="0"/>
              <a:t>FOR</a:t>
            </a:r>
            <a:r>
              <a:rPr spc="-75" dirty="0"/>
              <a:t> </a:t>
            </a:r>
            <a:r>
              <a:rPr spc="50" dirty="0"/>
              <a:t>SUCCESS</a:t>
            </a:r>
          </a:p>
          <a:p>
            <a:pPr marL="203200">
              <a:lnSpc>
                <a:spcPct val="100000"/>
              </a:lnSpc>
              <a:spcBef>
                <a:spcPts val="100"/>
              </a:spcBef>
            </a:pPr>
            <a:r>
              <a:rPr spc="-60" dirty="0">
                <a:solidFill>
                  <a:srgbClr val="EF7E12"/>
                </a:solidFill>
              </a:rPr>
              <a:t>The </a:t>
            </a:r>
            <a:r>
              <a:rPr spc="-95" dirty="0">
                <a:solidFill>
                  <a:srgbClr val="EF7E12"/>
                </a:solidFill>
              </a:rPr>
              <a:t>evolution </a:t>
            </a:r>
            <a:r>
              <a:rPr spc="-105" dirty="0">
                <a:solidFill>
                  <a:srgbClr val="EF7E12"/>
                </a:solidFill>
              </a:rPr>
              <a:t>of </a:t>
            </a:r>
            <a:r>
              <a:rPr spc="-165" dirty="0">
                <a:solidFill>
                  <a:srgbClr val="EF7E12"/>
                </a:solidFill>
              </a:rPr>
              <a:t>Pay </a:t>
            </a:r>
            <a:r>
              <a:rPr spc="-70" dirty="0">
                <a:solidFill>
                  <a:srgbClr val="EF7E12"/>
                </a:solidFill>
              </a:rPr>
              <a:t>for</a:t>
            </a:r>
            <a:r>
              <a:rPr spc="55" dirty="0">
                <a:solidFill>
                  <a:srgbClr val="EF7E12"/>
                </a:solidFill>
              </a:rPr>
              <a:t> </a:t>
            </a:r>
            <a:r>
              <a:rPr spc="-85" dirty="0">
                <a:solidFill>
                  <a:srgbClr val="EF7E12"/>
                </a:solidFill>
              </a:rPr>
              <a:t>Success</a:t>
            </a:r>
          </a:p>
        </p:txBody>
      </p:sp>
      <p:sp>
        <p:nvSpPr>
          <p:cNvPr id="4" name="object 4"/>
          <p:cNvSpPr txBox="1"/>
          <p:nvPr/>
        </p:nvSpPr>
        <p:spPr>
          <a:xfrm>
            <a:off x="524255" y="4794503"/>
            <a:ext cx="2057400" cy="576580"/>
          </a:xfrm>
          <a:prstGeom prst="rect">
            <a:avLst/>
          </a:prstGeom>
          <a:solidFill>
            <a:srgbClr val="546991"/>
          </a:solidFill>
        </p:spPr>
        <p:txBody>
          <a:bodyPr vert="horz" wrap="square" lIns="0" tIns="38100" rIns="0" bIns="0" rtlCol="0">
            <a:sp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Diverse</a:t>
            </a:r>
            <a:r>
              <a:rPr kumimoji="0" sz="1400" b="1" i="0" u="none" strike="noStrike" kern="0" cap="none" spc="-145"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Application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505"/>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of</a:t>
            </a:r>
            <a:r>
              <a:rPr kumimoji="0" sz="1400" b="1" i="0" u="none" strike="noStrike" kern="0" cap="none" spc="-100" normalizeH="0" baseline="0" noProof="0" dirty="0">
                <a:ln>
                  <a:noFill/>
                </a:ln>
                <a:solidFill>
                  <a:srgbClr val="FFFFFF"/>
                </a:solidFill>
                <a:effectLst/>
                <a:uLnTx/>
                <a:uFillTx/>
                <a:latin typeface="Arial"/>
                <a:cs typeface="Arial"/>
              </a:rPr>
              <a:t> </a:t>
            </a:r>
            <a:r>
              <a:rPr kumimoji="0" sz="1400" b="1" i="0" u="none" strike="noStrike" kern="0" cap="none" spc="0" normalizeH="0" baseline="0" noProof="0" dirty="0">
                <a:ln>
                  <a:noFill/>
                </a:ln>
                <a:solidFill>
                  <a:srgbClr val="FFFFFF"/>
                </a:solidFill>
                <a:effectLst/>
                <a:uLnTx/>
                <a:uFillTx/>
                <a:latin typeface="Arial"/>
                <a:cs typeface="Arial"/>
              </a:rPr>
              <a:t>PFS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2892298" y="1434591"/>
            <a:ext cx="5657850" cy="1419860"/>
          </a:xfrm>
          <a:prstGeom prst="rect">
            <a:avLst/>
          </a:prstGeom>
        </p:spPr>
        <p:txBody>
          <a:bodyPr vert="horz" wrap="square" lIns="0" tIns="0" rIns="0" bIns="0" rtlCol="0">
            <a:spAutoFit/>
          </a:bodyPr>
          <a:lstStyle/>
          <a:p>
            <a:pPr marL="195580" marR="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In</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March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2013</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when</a:t>
            </a:r>
            <a:r>
              <a:rPr kumimoji="0" sz="1400" b="0" i="0" u="none" strike="noStrike" kern="0" cap="none" spc="-1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the</a:t>
            </a:r>
            <a:r>
              <a:rPr kumimoji="0" sz="1400" b="0" i="0" u="none" strike="noStrike" kern="0" cap="none" spc="-9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AIM4Fresno</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project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was</a:t>
            </a:r>
            <a:r>
              <a:rPr kumimoji="0" sz="1400" b="0" i="0" u="none" strike="noStrike" kern="0" cap="none" spc="0" normalizeH="0" baseline="0" noProof="0" dirty="0">
                <a:ln>
                  <a:noFill/>
                </a:ln>
                <a:solidFill>
                  <a:sysClr val="windowText" lastClr="000000"/>
                </a:solidFill>
                <a:effectLst/>
                <a:uLnTx/>
                <a:uFillTx/>
                <a:latin typeface="Arial"/>
                <a:cs typeface="Arial"/>
              </a:rPr>
              <a:t> launched,</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only</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the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4945"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Arial"/>
                <a:cs typeface="Arial"/>
              </a:rPr>
              <a:t>New </a:t>
            </a:r>
            <a:r>
              <a:rPr kumimoji="0" sz="1400" b="0" i="0" u="none" strike="noStrike" kern="0" cap="none" spc="-35" normalizeH="0" baseline="0" noProof="0" dirty="0">
                <a:ln>
                  <a:noFill/>
                </a:ln>
                <a:solidFill>
                  <a:sysClr val="windowText" lastClr="000000"/>
                </a:solidFill>
                <a:effectLst/>
                <a:uLnTx/>
                <a:uFillTx/>
                <a:latin typeface="Arial"/>
                <a:cs typeface="Arial"/>
              </a:rPr>
              <a:t>York </a:t>
            </a:r>
            <a:r>
              <a:rPr kumimoji="0" sz="1400" b="0" i="0" u="none" strike="noStrike" kern="0" cap="none" spc="-5" normalizeH="0" baseline="0" noProof="0" dirty="0">
                <a:ln>
                  <a:noFill/>
                </a:ln>
                <a:solidFill>
                  <a:sysClr val="windowText" lastClr="000000"/>
                </a:solidFill>
                <a:effectLst/>
                <a:uLnTx/>
                <a:uFillTx/>
                <a:latin typeface="Arial"/>
                <a:cs typeface="Arial"/>
              </a:rPr>
              <a:t>City </a:t>
            </a:r>
            <a:r>
              <a:rPr kumimoji="0" sz="1400" b="0" i="0" u="none" strike="noStrike" kern="0" cap="none" spc="0" normalizeH="0" baseline="0" noProof="0" dirty="0">
                <a:ln>
                  <a:noFill/>
                </a:ln>
                <a:solidFill>
                  <a:sysClr val="windowText" lastClr="000000"/>
                </a:solidFill>
                <a:effectLst/>
                <a:uLnTx/>
                <a:uFillTx/>
                <a:latin typeface="Arial"/>
                <a:cs typeface="Arial"/>
              </a:rPr>
              <a:t>Rikers Island </a:t>
            </a:r>
            <a:r>
              <a:rPr kumimoji="0" sz="1400" b="0" i="0" u="none" strike="noStrike" kern="0" cap="none" spc="-5" normalizeH="0" baseline="0" noProof="0" dirty="0">
                <a:ln>
                  <a:noFill/>
                </a:ln>
                <a:solidFill>
                  <a:sysClr val="windowText" lastClr="000000"/>
                </a:solidFill>
                <a:effectLst/>
                <a:uLnTx/>
                <a:uFillTx/>
                <a:latin typeface="Arial"/>
                <a:cs typeface="Arial"/>
              </a:rPr>
              <a:t>PFS </a:t>
            </a:r>
            <a:r>
              <a:rPr kumimoji="0" sz="1400" b="0" i="0" u="none" strike="noStrike" kern="0" cap="none" spc="0" normalizeH="0" baseline="0" noProof="0" dirty="0">
                <a:ln>
                  <a:noFill/>
                </a:ln>
                <a:solidFill>
                  <a:sysClr val="windowText" lastClr="000000"/>
                </a:solidFill>
                <a:effectLst/>
                <a:uLnTx/>
                <a:uFillTx/>
                <a:latin typeface="Arial"/>
                <a:cs typeface="Arial"/>
              </a:rPr>
              <a:t>project </a:t>
            </a:r>
            <a:r>
              <a:rPr kumimoji="0" sz="1400" b="0" i="0" u="none" strike="noStrike" kern="0" cap="none" spc="-5" normalizeH="0" baseline="0" noProof="0" dirty="0">
                <a:ln>
                  <a:noFill/>
                </a:ln>
                <a:solidFill>
                  <a:sysClr val="windowText" lastClr="000000"/>
                </a:solidFill>
                <a:effectLst/>
                <a:uLnTx/>
                <a:uFillTx/>
                <a:latin typeface="Arial"/>
                <a:cs typeface="Arial"/>
              </a:rPr>
              <a:t>was</a:t>
            </a:r>
            <a:r>
              <a:rPr kumimoji="0" sz="1400" b="0" i="0" u="none" strike="noStrike" kern="0" cap="none" spc="-11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launched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5080" lvl="0" indent="-182880" defTabSz="914400" eaLnBrk="1" fontAlgn="auto" latinLnBrk="0" hangingPunct="1">
              <a:lnSpc>
                <a:spcPct val="100000"/>
              </a:lnSpc>
              <a:spcBef>
                <a:spcPts val="500"/>
              </a:spcBef>
              <a:spcAft>
                <a:spcPts val="0"/>
              </a:spcAft>
              <a:buClr>
                <a:srgbClr val="EF7E12"/>
              </a:buClr>
              <a:buSzPct val="117857"/>
              <a:buFontTx/>
              <a:buChar char="•"/>
              <a:tabLst>
                <a:tab pos="195580" algn="l"/>
              </a:tabLst>
              <a:defRPr/>
            </a:pPr>
            <a:r>
              <a:rPr kumimoji="0" sz="1400" b="0" i="0" u="none" strike="noStrike" kern="0" cap="none" spc="-50" normalizeH="0" baseline="0" noProof="0" dirty="0">
                <a:ln>
                  <a:noFill/>
                </a:ln>
                <a:solidFill>
                  <a:sysClr val="windowText" lastClr="000000"/>
                </a:solidFill>
                <a:effectLst/>
                <a:uLnTx/>
                <a:uFillTx/>
                <a:latin typeface="Arial"/>
                <a:cs typeface="Arial"/>
              </a:rPr>
              <a:t>Today, </a:t>
            </a:r>
            <a:r>
              <a:rPr kumimoji="0" sz="1400" b="0" i="0" u="none" strike="noStrike" kern="0" cap="none" spc="0" normalizeH="0" baseline="0" noProof="0" dirty="0">
                <a:ln>
                  <a:noFill/>
                </a:ln>
                <a:solidFill>
                  <a:sysClr val="windowText" lastClr="000000"/>
                </a:solidFill>
                <a:effectLst/>
                <a:uLnTx/>
                <a:uFillTx/>
                <a:latin typeface="Arial"/>
                <a:cs typeface="Arial"/>
              </a:rPr>
              <a:t>there are </a:t>
            </a:r>
            <a:r>
              <a:rPr kumimoji="0" sz="1400" b="0" i="0" u="none" strike="noStrike" kern="0" cap="none" spc="-55" normalizeH="0" baseline="0" noProof="0" dirty="0">
                <a:ln>
                  <a:noFill/>
                </a:ln>
                <a:solidFill>
                  <a:sysClr val="windowText" lastClr="000000"/>
                </a:solidFill>
                <a:effectLst/>
                <a:uLnTx/>
                <a:uFillTx/>
                <a:latin typeface="Arial"/>
                <a:cs typeface="Arial"/>
              </a:rPr>
              <a:t>11 </a:t>
            </a:r>
            <a:r>
              <a:rPr kumimoji="0" sz="1400" b="0" i="0" u="none" strike="noStrike" kern="0" cap="none" spc="-5" normalizeH="0" baseline="0" noProof="0" dirty="0">
                <a:ln>
                  <a:noFill/>
                </a:ln>
                <a:solidFill>
                  <a:sysClr val="windowText" lastClr="000000"/>
                </a:solidFill>
                <a:effectLst/>
                <a:uLnTx/>
                <a:uFillTx/>
                <a:latin typeface="Arial"/>
                <a:cs typeface="Arial"/>
              </a:rPr>
              <a:t>active PFS </a:t>
            </a:r>
            <a:r>
              <a:rPr kumimoji="0" sz="1400" b="0" i="0" u="none" strike="noStrike" kern="0" cap="none" spc="0" normalizeH="0" baseline="0" noProof="0" dirty="0">
                <a:ln>
                  <a:noFill/>
                </a:ln>
                <a:solidFill>
                  <a:sysClr val="windowText" lastClr="000000"/>
                </a:solidFill>
                <a:effectLst/>
                <a:uLnTx/>
                <a:uFillTx/>
                <a:latin typeface="Arial"/>
                <a:cs typeface="Arial"/>
              </a:rPr>
              <a:t>projects in the market </a:t>
            </a:r>
            <a:r>
              <a:rPr kumimoji="0" sz="1400" b="0" i="0" u="none" strike="noStrike" kern="0" cap="none" spc="-5" normalizeH="0" baseline="0" noProof="0" dirty="0">
                <a:ln>
                  <a:noFill/>
                </a:ln>
                <a:solidFill>
                  <a:sysClr val="windowText" lastClr="000000"/>
                </a:solidFill>
                <a:effectLst/>
                <a:uLnTx/>
                <a:uFillTx/>
                <a:latin typeface="Arial"/>
                <a:cs typeface="Arial"/>
              </a:rPr>
              <a:t>with many more  </a:t>
            </a:r>
            <a:r>
              <a:rPr kumimoji="0" sz="1400" b="0" i="0" u="none" strike="noStrike" kern="0" cap="none" spc="0" normalizeH="0" baseline="0" noProof="0" dirty="0">
                <a:ln>
                  <a:noFill/>
                </a:ln>
                <a:solidFill>
                  <a:sysClr val="windowText" lastClr="000000"/>
                </a:solidFill>
                <a:effectLst/>
                <a:uLnTx/>
                <a:uFillTx/>
                <a:latin typeface="Arial"/>
                <a:cs typeface="Arial"/>
              </a:rPr>
              <a:t>in</a:t>
            </a:r>
            <a:r>
              <a:rPr kumimoji="0" sz="1400" b="0" i="0" u="none" strike="noStrike" kern="0" cap="none" spc="-6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development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400050" lvl="0" indent="-182880" defTabSz="914400" eaLnBrk="1" fontAlgn="auto" latinLnBrk="0" hangingPunct="1">
              <a:lnSpc>
                <a:spcPct val="100000"/>
              </a:lnSpc>
              <a:spcBef>
                <a:spcPts val="50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There is one </a:t>
            </a:r>
            <a:r>
              <a:rPr kumimoji="0" sz="1400" b="0" i="0" u="none" strike="noStrike" kern="0" cap="none" spc="-5" normalizeH="0" baseline="0" noProof="0" dirty="0">
                <a:ln>
                  <a:noFill/>
                </a:ln>
                <a:solidFill>
                  <a:sysClr val="windowText" lastClr="000000"/>
                </a:solidFill>
                <a:effectLst/>
                <a:uLnTx/>
                <a:uFillTx/>
                <a:latin typeface="Arial"/>
                <a:cs typeface="Arial"/>
              </a:rPr>
              <a:t>active PFS </a:t>
            </a:r>
            <a:r>
              <a:rPr kumimoji="0" sz="1400" b="0" i="0" u="none" strike="noStrike" kern="0" cap="none" spc="0" normalizeH="0" baseline="0" noProof="0" dirty="0">
                <a:ln>
                  <a:noFill/>
                </a:ln>
                <a:solidFill>
                  <a:sysClr val="windowText" lastClr="000000"/>
                </a:solidFill>
                <a:effectLst/>
                <a:uLnTx/>
                <a:uFillTx/>
                <a:latin typeface="Arial"/>
                <a:cs typeface="Arial"/>
              </a:rPr>
              <a:t>project in California (Santa Clara) and</a:t>
            </a:r>
            <a:r>
              <a:rPr kumimoji="0" sz="1400" b="0" i="0" u="none" strike="noStrike" kern="0" cap="none" spc="-2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  number of projects in </a:t>
            </a:r>
            <a:r>
              <a:rPr kumimoji="0" sz="1400" b="0" i="0" u="none" strike="noStrike" kern="0" cap="none" spc="-5" normalizeH="0" baseline="0" noProof="0" dirty="0">
                <a:ln>
                  <a:noFill/>
                </a:ln>
                <a:solidFill>
                  <a:sysClr val="windowText" lastClr="000000"/>
                </a:solidFill>
                <a:effectLst/>
                <a:uLnTx/>
                <a:uFillTx/>
                <a:latin typeface="Arial"/>
                <a:cs typeface="Arial"/>
              </a:rPr>
              <a:t>development </a:t>
            </a:r>
            <a:r>
              <a:rPr kumimoji="0" sz="1400" b="0" i="0" u="none" strike="noStrike" kern="0" cap="none" spc="0" normalizeH="0" baseline="0" noProof="0" dirty="0">
                <a:ln>
                  <a:noFill/>
                </a:ln>
                <a:solidFill>
                  <a:sysClr val="windowText" lastClr="000000"/>
                </a:solidFill>
                <a:effectLst/>
                <a:uLnTx/>
                <a:uFillTx/>
                <a:latin typeface="Arial"/>
                <a:cs typeface="Arial"/>
              </a:rPr>
              <a:t>at the County</a:t>
            </a:r>
            <a:r>
              <a:rPr kumimoji="0" sz="1400" b="0" i="0" u="none" strike="noStrike" kern="0" cap="none" spc="-18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level</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900933" y="4793742"/>
            <a:ext cx="5707380" cy="438150"/>
          </a:xfrm>
          <a:prstGeom prst="rect">
            <a:avLst/>
          </a:prstGeom>
        </p:spPr>
        <p:txBody>
          <a:bodyPr vert="horz" wrap="square" lIns="0" tIns="0" rIns="0" bIns="0" rtlCol="0">
            <a:spAutoFit/>
          </a:bodyPr>
          <a:lstStyle/>
          <a:p>
            <a:pPr marL="195580" marR="0" lvl="0" indent="-182880" defTabSz="914400" eaLnBrk="1" fontAlgn="auto" latinLnBrk="0" hangingPunct="1">
              <a:lnSpc>
                <a:spcPct val="100000"/>
              </a:lnSpc>
              <a:spcBef>
                <a:spcPts val="0"/>
              </a:spcBef>
              <a:spcAft>
                <a:spcPts val="0"/>
              </a:spcAft>
              <a:buClr>
                <a:srgbClr val="EF7E12"/>
              </a:buClr>
              <a:buSzPct val="117857"/>
              <a:buFontTx/>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The application of PFS </a:t>
            </a:r>
            <a:r>
              <a:rPr kumimoji="0" sz="1400" b="0" i="0" u="none" strike="noStrike" kern="0" cap="none" spc="-5" normalizeH="0" baseline="0" noProof="0" dirty="0">
                <a:ln>
                  <a:noFill/>
                </a:ln>
                <a:solidFill>
                  <a:sysClr val="windowText" lastClr="000000"/>
                </a:solidFill>
                <a:effectLst/>
                <a:uLnTx/>
                <a:uFillTx/>
                <a:latin typeface="Arial"/>
                <a:cs typeface="Arial"/>
              </a:rPr>
              <a:t>varies widely </a:t>
            </a:r>
            <a:r>
              <a:rPr kumimoji="0" sz="1400" b="0" i="0" u="none" strike="noStrike" kern="0" cap="none" spc="0" normalizeH="0" baseline="0" noProof="0" dirty="0">
                <a:ln>
                  <a:noFill/>
                </a:ln>
                <a:solidFill>
                  <a:sysClr val="windowText" lastClr="000000"/>
                </a:solidFill>
                <a:effectLst/>
                <a:uLnTx/>
                <a:uFillTx/>
                <a:latin typeface="Arial"/>
                <a:cs typeface="Arial"/>
              </a:rPr>
              <a:t>across completed and projects</a:t>
            </a:r>
            <a:r>
              <a:rPr kumimoji="0" sz="1400" b="0" i="0" u="none" strike="noStrike" kern="0" cap="none" spc="-20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in</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sysClr val="windowText" lastClr="000000"/>
                </a:solidFill>
                <a:effectLst/>
                <a:uLnTx/>
                <a:uFillTx/>
                <a:latin typeface="Arial"/>
                <a:cs typeface="Arial"/>
              </a:rPr>
              <a:t>development,</a:t>
            </a:r>
            <a:r>
              <a:rPr kumimoji="0" sz="1400" b="0" i="0" u="none" strike="noStrike" kern="0" cap="none" spc="-7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including:</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3175254" y="5220842"/>
            <a:ext cx="2085339" cy="1078230"/>
          </a:xfrm>
          <a:prstGeom prst="rect">
            <a:avLst/>
          </a:prstGeom>
        </p:spPr>
        <p:txBody>
          <a:bodyPr vert="horz" wrap="square" lIns="0" tIns="0" rIns="0" bIns="0" rtlCol="0">
            <a:spAutoFit/>
          </a:bodyPr>
          <a:lstStyle/>
          <a:p>
            <a:pPr marL="195580" marR="0" lvl="0" indent="-182880" defTabSz="914400" eaLnBrk="1" fontAlgn="auto" latinLnBrk="0" hangingPunct="1">
              <a:lnSpc>
                <a:spcPct val="100000"/>
              </a:lnSpc>
              <a:spcBef>
                <a:spcPts val="0"/>
              </a:spcBef>
              <a:spcAft>
                <a:spcPts val="0"/>
              </a:spcAft>
              <a:buClr>
                <a:srgbClr val="EF7E12"/>
              </a:buClr>
              <a:buSzTx/>
              <a:buFont typeface="Wingdings"/>
              <a:buChar char=""/>
              <a:tabLst>
                <a:tab pos="195580" algn="l"/>
              </a:tabLst>
              <a:defRPr/>
            </a:pPr>
            <a:r>
              <a:rPr kumimoji="0" sz="1400" b="0" i="0" u="none" strike="noStrike" kern="0" cap="none" spc="0" normalizeH="0" baseline="0" noProof="0" dirty="0">
                <a:ln>
                  <a:noFill/>
                </a:ln>
                <a:solidFill>
                  <a:sysClr val="windowText" lastClr="000000"/>
                </a:solidFill>
                <a:effectLst/>
                <a:uLnTx/>
                <a:uFillTx/>
                <a:latin typeface="Arial"/>
                <a:cs typeface="Arial"/>
              </a:rPr>
              <a:t>issue</a:t>
            </a:r>
            <a:r>
              <a:rPr kumimoji="0" sz="1400" b="0" i="0" u="none" strike="noStrike" kern="0" cap="none" spc="-11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areas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0"/>
              </a:spcBef>
              <a:spcAft>
                <a:spcPts val="0"/>
              </a:spcAft>
              <a:buClr>
                <a:srgbClr val="EF7E12"/>
              </a:buClr>
              <a:buSzTx/>
              <a:buFont typeface="Wingdings"/>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level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8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evidence-base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0"/>
              </a:spcBef>
              <a:spcAft>
                <a:spcPts val="0"/>
              </a:spcAft>
              <a:buClr>
                <a:srgbClr val="EF7E12"/>
              </a:buClr>
              <a:buSzTx/>
              <a:buFont typeface="Wingdings"/>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types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5" normalizeH="0" baseline="0" noProof="0" dirty="0">
                <a:ln>
                  <a:noFill/>
                </a:ln>
                <a:solidFill>
                  <a:sysClr val="windowText" lastClr="000000"/>
                </a:solidFill>
                <a:effectLst/>
                <a:uLnTx/>
                <a:uFillTx/>
                <a:latin typeface="Arial"/>
                <a:cs typeface="Arial"/>
              </a:rPr>
              <a:t> </a:t>
            </a:r>
            <a:r>
              <a:rPr kumimoji="0" sz="1400" b="0" i="0" u="none" strike="noStrike" kern="0" cap="none" spc="-5" normalizeH="0" baseline="0" noProof="0" dirty="0">
                <a:ln>
                  <a:noFill/>
                </a:ln>
                <a:solidFill>
                  <a:sysClr val="windowText" lastClr="000000"/>
                </a:solidFill>
                <a:effectLst/>
                <a:uLnTx/>
                <a:uFillTx/>
                <a:latin typeface="Arial"/>
                <a:cs typeface="Arial"/>
              </a:rPr>
              <a:t>investors</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0"/>
              </a:spcBef>
              <a:spcAft>
                <a:spcPts val="0"/>
              </a:spcAft>
              <a:buClr>
                <a:srgbClr val="EF7E12"/>
              </a:buClr>
              <a:buSzTx/>
              <a:buFont typeface="Wingdings"/>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evaluation</a:t>
            </a:r>
            <a:r>
              <a:rPr kumimoji="0" sz="1400" b="0" i="0" u="none" strike="noStrike" kern="0" cap="none" spc="-7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methodology</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95580" marR="0" lvl="0" indent="-182880" defTabSz="914400" eaLnBrk="1" fontAlgn="auto" latinLnBrk="0" hangingPunct="1">
              <a:lnSpc>
                <a:spcPct val="100000"/>
              </a:lnSpc>
              <a:spcBef>
                <a:spcPts val="0"/>
              </a:spcBef>
              <a:spcAft>
                <a:spcPts val="0"/>
              </a:spcAft>
              <a:buClr>
                <a:srgbClr val="EF7E12"/>
              </a:buClr>
              <a:buSzTx/>
              <a:buFont typeface="Wingdings"/>
              <a:buChar char=""/>
              <a:tabLst>
                <a:tab pos="195580" algn="l"/>
              </a:tabLst>
              <a:defRPr/>
            </a:pPr>
            <a:r>
              <a:rPr kumimoji="0" sz="1400" b="0" i="0" u="none" strike="noStrike" kern="0" cap="none" spc="-5" normalizeH="0" baseline="0" noProof="0" dirty="0">
                <a:ln>
                  <a:noFill/>
                </a:ln>
                <a:solidFill>
                  <a:sysClr val="windowText" lastClr="000000"/>
                </a:solidFill>
                <a:effectLst/>
                <a:uLnTx/>
                <a:uFillTx/>
                <a:latin typeface="Arial"/>
                <a:cs typeface="Arial"/>
              </a:rPr>
              <a:t>payment</a:t>
            </a:r>
            <a:r>
              <a:rPr kumimoji="0" sz="1400" b="0" i="0" u="none" strike="noStrike" kern="0" cap="none" spc="-8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terms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p:nvPr/>
        </p:nvSpPr>
        <p:spPr>
          <a:xfrm>
            <a:off x="2997580" y="3011297"/>
            <a:ext cx="2552954" cy="1039621"/>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3229355" y="4123944"/>
            <a:ext cx="4906010" cy="279400"/>
          </a:xfrm>
          <a:custGeom>
            <a:avLst/>
            <a:gdLst/>
            <a:ahLst/>
            <a:cxnLst/>
            <a:rect l="l" t="t" r="r" b="b"/>
            <a:pathLst>
              <a:path w="4906009" h="279400">
                <a:moveTo>
                  <a:pt x="4766310" y="0"/>
                </a:moveTo>
                <a:lnTo>
                  <a:pt x="4766310" y="69722"/>
                </a:lnTo>
                <a:lnTo>
                  <a:pt x="0" y="69722"/>
                </a:lnTo>
                <a:lnTo>
                  <a:pt x="0" y="209168"/>
                </a:lnTo>
                <a:lnTo>
                  <a:pt x="4766310" y="209168"/>
                </a:lnTo>
                <a:lnTo>
                  <a:pt x="4766310" y="278891"/>
                </a:lnTo>
                <a:lnTo>
                  <a:pt x="4905756" y="139445"/>
                </a:lnTo>
                <a:lnTo>
                  <a:pt x="4766310" y="0"/>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3892041" y="4161917"/>
            <a:ext cx="41275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Arial"/>
                <a:cs typeface="Arial"/>
              </a:rPr>
              <a:t>20</a:t>
            </a:r>
            <a:r>
              <a:rPr kumimoji="0" sz="1400" b="1" i="0" u="none" strike="noStrike" kern="0" cap="none" spc="-75" normalizeH="0" baseline="0" noProof="0" dirty="0">
                <a:ln>
                  <a:noFill/>
                </a:ln>
                <a:solidFill>
                  <a:srgbClr val="FFFFFF"/>
                </a:solidFill>
                <a:effectLst/>
                <a:uLnTx/>
                <a:uFillTx/>
                <a:latin typeface="Arial"/>
                <a:cs typeface="Arial"/>
              </a:rPr>
              <a:t>1</a:t>
            </a:r>
            <a:r>
              <a:rPr kumimoji="0" sz="1400" b="1" i="0" u="none" strike="noStrike" kern="0" cap="none" spc="0" normalizeH="0" baseline="0" noProof="0" dirty="0">
                <a:ln>
                  <a:noFill/>
                </a:ln>
                <a:solidFill>
                  <a:srgbClr val="FFFFFF"/>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961123" y="4163186"/>
            <a:ext cx="42164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2016</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p:nvPr/>
        </p:nvSpPr>
        <p:spPr>
          <a:xfrm>
            <a:off x="5839840" y="3011297"/>
            <a:ext cx="2552954" cy="1039621"/>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38</a:t>
            </a:fld>
            <a:endParaRPr kumimoji="0" sz="1800" b="0" i="0" u="none" strike="noStrike" kern="0" cap="none" spc="-5" normalizeH="0" baseline="0" noProof="0" dirty="0">
              <a:ln>
                <a:noFill/>
              </a:ln>
              <a:solidFill>
                <a:sysClr val="windowText" lastClr="000000"/>
              </a:solidFill>
              <a:effectLst/>
              <a:uLnTx/>
              <a:uFillTx/>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809682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279" y="2616707"/>
            <a:ext cx="8522335" cy="327660"/>
          </a:xfrm>
          <a:custGeom>
            <a:avLst/>
            <a:gdLst/>
            <a:ahLst/>
            <a:cxnLst/>
            <a:rect l="l" t="t" r="r" b="b"/>
            <a:pathLst>
              <a:path w="8522335" h="327660">
                <a:moveTo>
                  <a:pt x="8467598" y="0"/>
                </a:moveTo>
                <a:lnTo>
                  <a:pt x="54610" y="0"/>
                </a:lnTo>
                <a:lnTo>
                  <a:pt x="33352" y="4300"/>
                </a:lnTo>
                <a:lnTo>
                  <a:pt x="15994" y="16017"/>
                </a:lnTo>
                <a:lnTo>
                  <a:pt x="4291" y="33379"/>
                </a:lnTo>
                <a:lnTo>
                  <a:pt x="0" y="54609"/>
                </a:lnTo>
                <a:lnTo>
                  <a:pt x="0" y="273050"/>
                </a:lnTo>
                <a:lnTo>
                  <a:pt x="4291" y="294280"/>
                </a:lnTo>
                <a:lnTo>
                  <a:pt x="15994" y="311642"/>
                </a:lnTo>
                <a:lnTo>
                  <a:pt x="33352" y="323359"/>
                </a:lnTo>
                <a:lnTo>
                  <a:pt x="54610" y="327659"/>
                </a:lnTo>
                <a:lnTo>
                  <a:pt x="8467598" y="327659"/>
                </a:lnTo>
                <a:lnTo>
                  <a:pt x="8488828" y="323359"/>
                </a:lnTo>
                <a:lnTo>
                  <a:pt x="8506190" y="311642"/>
                </a:lnTo>
                <a:lnTo>
                  <a:pt x="8517907" y="294280"/>
                </a:lnTo>
                <a:lnTo>
                  <a:pt x="8522208" y="273050"/>
                </a:lnTo>
                <a:lnTo>
                  <a:pt x="8522208" y="54609"/>
                </a:lnTo>
                <a:lnTo>
                  <a:pt x="8517907" y="33379"/>
                </a:lnTo>
                <a:lnTo>
                  <a:pt x="8506190" y="16017"/>
                </a:lnTo>
                <a:lnTo>
                  <a:pt x="8488828" y="4300"/>
                </a:lnTo>
                <a:lnTo>
                  <a:pt x="8467598" y="0"/>
                </a:lnTo>
                <a:close/>
              </a:path>
            </a:pathLst>
          </a:custGeom>
          <a:solidFill>
            <a:srgbClr val="F8CC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1961769" y="2654300"/>
            <a:ext cx="5323205"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1" i="1" u="none" strike="noStrike" kern="0" cap="none" spc="-5" normalizeH="0" baseline="0" noProof="0" dirty="0">
                <a:ln>
                  <a:noFill/>
                </a:ln>
                <a:solidFill>
                  <a:sysClr val="windowText" lastClr="000000"/>
                </a:solidFill>
                <a:effectLst/>
                <a:uLnTx/>
                <a:uFillTx/>
                <a:latin typeface="Arial"/>
                <a:cs typeface="Arial"/>
              </a:rPr>
              <a:t>How can this translate into opportunities in</a:t>
            </a:r>
            <a:r>
              <a:rPr kumimoji="0" sz="1600" b="1" i="1" u="none" strike="noStrike" kern="0" cap="none" spc="155" normalizeH="0" baseline="0" noProof="0" dirty="0">
                <a:ln>
                  <a:noFill/>
                </a:ln>
                <a:solidFill>
                  <a:sysClr val="windowText" lastClr="000000"/>
                </a:solidFill>
                <a:effectLst/>
                <a:uLnTx/>
                <a:uFillTx/>
                <a:latin typeface="Arial"/>
                <a:cs typeface="Arial"/>
              </a:rPr>
              <a:t> </a:t>
            </a:r>
            <a:r>
              <a:rPr kumimoji="0" sz="1600" b="1" i="1" u="none" strike="noStrike" kern="0" cap="none" spc="-5" normalizeH="0" baseline="0" noProof="0" dirty="0">
                <a:ln>
                  <a:noFill/>
                </a:ln>
                <a:solidFill>
                  <a:sysClr val="windowText" lastClr="000000"/>
                </a:solidFill>
                <a:effectLst/>
                <a:uLnTx/>
                <a:uFillTx/>
                <a:latin typeface="Arial"/>
                <a:cs typeface="Arial"/>
              </a:rPr>
              <a:t>California?</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00" dirty="0"/>
              <a:t>SCALING</a:t>
            </a:r>
            <a:r>
              <a:rPr spc="-335" dirty="0"/>
              <a:t> </a:t>
            </a:r>
            <a:r>
              <a:rPr spc="130" dirty="0"/>
              <a:t>WITH</a:t>
            </a:r>
            <a:r>
              <a:rPr spc="-65" dirty="0"/>
              <a:t> </a:t>
            </a:r>
            <a:r>
              <a:rPr spc="-85" dirty="0"/>
              <a:t>PAY</a:t>
            </a:r>
            <a:r>
              <a:rPr spc="-70" dirty="0"/>
              <a:t> </a:t>
            </a:r>
            <a:r>
              <a:rPr spc="70" dirty="0"/>
              <a:t>FOR</a:t>
            </a:r>
            <a:r>
              <a:rPr spc="-75" dirty="0"/>
              <a:t> </a:t>
            </a:r>
            <a:r>
              <a:rPr spc="50" dirty="0"/>
              <a:t>SUCCESS</a:t>
            </a:r>
          </a:p>
        </p:txBody>
      </p:sp>
      <p:sp>
        <p:nvSpPr>
          <p:cNvPr id="5" name="object 5"/>
          <p:cNvSpPr txBox="1"/>
          <p:nvPr/>
        </p:nvSpPr>
        <p:spPr>
          <a:xfrm>
            <a:off x="524255" y="1170432"/>
            <a:ext cx="1795780" cy="1287780"/>
          </a:xfrm>
          <a:prstGeom prst="rect">
            <a:avLst/>
          </a:prstGeom>
          <a:solidFill>
            <a:srgbClr val="546991"/>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a:p>
            <a:pPr marL="88265" marR="80645" lvl="0" indent="635" algn="ctr" defTabSz="914400" eaLnBrk="1" fontAlgn="auto" latinLnBrk="0" hangingPunct="1">
              <a:lnSpc>
                <a:spcPct val="100000"/>
              </a:lnSpc>
              <a:spcBef>
                <a:spcPts val="90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There </a:t>
            </a:r>
            <a:r>
              <a:rPr kumimoji="0" sz="1400" b="1" i="0" u="none" strike="noStrike" kern="0" cap="none" spc="0" normalizeH="0" baseline="0" noProof="0" dirty="0">
                <a:ln>
                  <a:noFill/>
                </a:ln>
                <a:solidFill>
                  <a:srgbClr val="FFFFFF"/>
                </a:solidFill>
                <a:effectLst/>
                <a:uLnTx/>
                <a:uFillTx/>
                <a:latin typeface="Arial"/>
                <a:cs typeface="Arial"/>
              </a:rPr>
              <a:t>is Interest in  an</a:t>
            </a:r>
            <a:r>
              <a:rPr kumimoji="0" sz="1400" b="1" i="0" u="none" strike="noStrike" kern="0" cap="none" spc="-70"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asthma-focused  PFS</a:t>
            </a:r>
            <a:r>
              <a:rPr kumimoji="0" sz="1400" b="1" i="0" u="none" strike="noStrike" kern="0" cap="none" spc="-95" normalizeH="0" baseline="0" noProof="0" dirty="0">
                <a:ln>
                  <a:noFill/>
                </a:ln>
                <a:solidFill>
                  <a:srgbClr val="FFFFFF"/>
                </a:solidFill>
                <a:effectLst/>
                <a:uLnTx/>
                <a:uFillTx/>
                <a:latin typeface="Arial"/>
                <a:cs typeface="Arial"/>
              </a:rPr>
              <a:t> </a:t>
            </a:r>
            <a:r>
              <a:rPr kumimoji="0" sz="1400" b="1" i="0" u="none" strike="noStrike" kern="0" cap="none" spc="0" normalizeH="0" baseline="0" noProof="0" dirty="0">
                <a:ln>
                  <a:noFill/>
                </a:ln>
                <a:solidFill>
                  <a:srgbClr val="FFFFFF"/>
                </a:solidFill>
                <a:effectLst/>
                <a:uLnTx/>
                <a:uFillTx/>
                <a:latin typeface="Arial"/>
                <a:cs typeface="Arial"/>
              </a:rPr>
              <a:t>Project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430526" y="1134871"/>
            <a:ext cx="5941695" cy="407670"/>
          </a:xfrm>
          <a:prstGeom prst="rect">
            <a:avLst/>
          </a:prstGeom>
        </p:spPr>
        <p:txBody>
          <a:bodyPr vert="horz" wrap="square" lIns="0" tIns="0" rIns="0" bIns="0" rtlCol="0">
            <a:spAutoFit/>
          </a:bodyPr>
          <a:lstStyle/>
          <a:p>
            <a:pPr marL="195580" marR="5080" lvl="0" indent="-182880" defTabSz="914400" eaLnBrk="1" fontAlgn="auto" latinLnBrk="0" hangingPunct="1">
              <a:lnSpc>
                <a:spcPct val="100000"/>
              </a:lnSpc>
              <a:spcBef>
                <a:spcPts val="0"/>
              </a:spcBef>
              <a:spcAft>
                <a:spcPts val="0"/>
              </a:spcAft>
              <a:buClr>
                <a:srgbClr val="EF7E12"/>
              </a:buClr>
              <a:buSzPct val="119230"/>
              <a:buFontTx/>
              <a:buChar char="•"/>
              <a:tabLst>
                <a:tab pos="19558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Green and Healthy Homes Initiative (GHHI) received a federal $1.01M Social  Innovation Fund grant to explore PFS feasibility in </a:t>
            </a:r>
            <a:r>
              <a:rPr kumimoji="0" sz="1300" b="0" i="0" u="none" strike="noStrike" kern="0" cap="none" spc="-10" normalizeH="0" baseline="0" noProof="0" dirty="0">
                <a:ln>
                  <a:noFill/>
                </a:ln>
                <a:solidFill>
                  <a:sysClr val="windowText" lastClr="000000"/>
                </a:solidFill>
                <a:effectLst/>
                <a:uLnTx/>
                <a:uFillTx/>
                <a:latin typeface="Arial"/>
                <a:cs typeface="Arial"/>
              </a:rPr>
              <a:t>five </a:t>
            </a:r>
            <a:r>
              <a:rPr kumimoji="0" sz="1300" b="0" i="0" u="none" strike="noStrike" kern="0" cap="none" spc="-5" normalizeH="0" baseline="0" noProof="0" dirty="0">
                <a:ln>
                  <a:noFill/>
                </a:ln>
                <a:solidFill>
                  <a:sysClr val="windowText" lastClr="000000"/>
                </a:solidFill>
                <a:effectLst/>
                <a:uLnTx/>
                <a:uFillTx/>
                <a:latin typeface="Arial"/>
                <a:cs typeface="Arial"/>
              </a:rPr>
              <a:t>sites across the</a:t>
            </a:r>
            <a:r>
              <a:rPr kumimoji="0" sz="1300" b="0" i="0" u="none" strike="noStrike" kern="0" cap="none" spc="330"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country</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430526" y="1683765"/>
            <a:ext cx="5689600" cy="407670"/>
          </a:xfrm>
          <a:prstGeom prst="rect">
            <a:avLst/>
          </a:prstGeom>
        </p:spPr>
        <p:txBody>
          <a:bodyPr vert="horz" wrap="square" lIns="0" tIns="0" rIns="0" bIns="0" rtlCol="0">
            <a:spAutoFit/>
          </a:bodyPr>
          <a:lstStyle/>
          <a:p>
            <a:pPr marL="195580" marR="5080" lvl="0" indent="-182880" defTabSz="914400" eaLnBrk="1" fontAlgn="auto" latinLnBrk="0" hangingPunct="1">
              <a:lnSpc>
                <a:spcPct val="100000"/>
              </a:lnSpc>
              <a:spcBef>
                <a:spcPts val="0"/>
              </a:spcBef>
              <a:spcAft>
                <a:spcPts val="0"/>
              </a:spcAft>
              <a:buClr>
                <a:srgbClr val="EF7E12"/>
              </a:buClr>
              <a:buSzPct val="119230"/>
              <a:buFontTx/>
              <a:buChar char="•"/>
              <a:tabLst>
                <a:tab pos="195580" algn="l"/>
              </a:tabLst>
              <a:defRPr/>
            </a:pPr>
            <a:r>
              <a:rPr kumimoji="0" sz="1300" b="0" i="0" u="none" strike="noStrike" kern="0" cap="none" spc="-10" normalizeH="0" baseline="0" noProof="0" dirty="0">
                <a:ln>
                  <a:noFill/>
                </a:ln>
                <a:solidFill>
                  <a:sysClr val="windowText" lastClr="000000"/>
                </a:solidFill>
                <a:effectLst/>
                <a:uLnTx/>
                <a:uFillTx/>
                <a:latin typeface="Arial"/>
                <a:cs typeface="Arial"/>
              </a:rPr>
              <a:t>Social </a:t>
            </a:r>
            <a:r>
              <a:rPr kumimoji="0" sz="1300" b="0" i="0" u="none" strike="noStrike" kern="0" cap="none" spc="-5" normalizeH="0" baseline="0" noProof="0" dirty="0">
                <a:ln>
                  <a:noFill/>
                </a:ln>
                <a:solidFill>
                  <a:sysClr val="windowText" lastClr="000000"/>
                </a:solidFill>
                <a:effectLst/>
                <a:uLnTx/>
                <a:uFillTx/>
                <a:latin typeface="Arial"/>
                <a:cs typeface="Arial"/>
              </a:rPr>
              <a:t>Finance is working </a:t>
            </a:r>
            <a:r>
              <a:rPr kumimoji="0" sz="1300" b="0" i="0" u="none" strike="noStrike" kern="0" cap="none" spc="-10" normalizeH="0" baseline="0" noProof="0" dirty="0">
                <a:ln>
                  <a:noFill/>
                </a:ln>
                <a:solidFill>
                  <a:sysClr val="windowText" lastClr="000000"/>
                </a:solidFill>
                <a:effectLst/>
                <a:uLnTx/>
                <a:uFillTx/>
                <a:latin typeface="Arial"/>
                <a:cs typeface="Arial"/>
              </a:rPr>
              <a:t>with </a:t>
            </a:r>
            <a:r>
              <a:rPr kumimoji="0" sz="1300" b="0" i="0" u="none" strike="noStrike" kern="0" cap="none" spc="-5" normalizeH="0" baseline="0" noProof="0" dirty="0">
                <a:ln>
                  <a:noFill/>
                </a:ln>
                <a:solidFill>
                  <a:sysClr val="windowText" lastClr="000000"/>
                </a:solidFill>
                <a:effectLst/>
                <a:uLnTx/>
                <a:uFillTx/>
                <a:latin typeface="Arial"/>
                <a:cs typeface="Arial"/>
              </a:rPr>
              <a:t>GHHI to develop a PFS project in Baltimore,  </a:t>
            </a:r>
            <a:r>
              <a:rPr kumimoji="0" sz="1300" b="0" i="0" u="none" strike="noStrike" kern="0" cap="none" spc="-10" normalizeH="0" baseline="0" noProof="0" dirty="0">
                <a:ln>
                  <a:noFill/>
                </a:ln>
                <a:solidFill>
                  <a:sysClr val="windowText" lastClr="000000"/>
                </a:solidFill>
                <a:effectLst/>
                <a:uLnTx/>
                <a:uFillTx/>
                <a:latin typeface="Arial"/>
                <a:cs typeface="Arial"/>
              </a:rPr>
              <a:t>potentially partnering with </a:t>
            </a:r>
            <a:r>
              <a:rPr kumimoji="0" sz="1300" b="0" i="0" u="none" strike="noStrike" kern="0" cap="none" spc="-5" normalizeH="0" baseline="0" noProof="0" dirty="0">
                <a:ln>
                  <a:noFill/>
                </a:ln>
                <a:solidFill>
                  <a:sysClr val="windowText" lastClr="000000"/>
                </a:solidFill>
                <a:effectLst/>
                <a:uLnTx/>
                <a:uFillTx/>
                <a:latin typeface="Arial"/>
                <a:cs typeface="Arial"/>
              </a:rPr>
              <a:t>a </a:t>
            </a:r>
            <a:r>
              <a:rPr kumimoji="0" sz="1300" b="0" i="0" u="none" strike="noStrike" kern="0" cap="none" spc="-10" normalizeH="0" baseline="0" noProof="0" dirty="0">
                <a:ln>
                  <a:noFill/>
                </a:ln>
                <a:solidFill>
                  <a:sysClr val="windowText" lastClr="000000"/>
                </a:solidFill>
                <a:effectLst/>
                <a:uLnTx/>
                <a:uFillTx/>
                <a:latin typeface="Arial"/>
                <a:cs typeface="Arial"/>
              </a:rPr>
              <a:t>health plan </a:t>
            </a:r>
            <a:r>
              <a:rPr kumimoji="0" sz="1300" b="0" i="0" u="none" strike="noStrike" kern="0" cap="none" spc="-5" normalizeH="0" baseline="0" noProof="0" dirty="0">
                <a:ln>
                  <a:noFill/>
                </a:ln>
                <a:solidFill>
                  <a:sysClr val="windowText" lastClr="000000"/>
                </a:solidFill>
                <a:effectLst/>
                <a:uLnTx/>
                <a:uFillTx/>
                <a:latin typeface="Arial"/>
                <a:cs typeface="Arial"/>
              </a:rPr>
              <a:t>as </a:t>
            </a:r>
            <a:r>
              <a:rPr kumimoji="0" sz="1300" b="0" i="0" u="none" strike="noStrike" kern="0" cap="none" spc="-10" normalizeH="0" baseline="0" noProof="0" dirty="0">
                <a:ln>
                  <a:noFill/>
                </a:ln>
                <a:solidFill>
                  <a:sysClr val="windowText" lastClr="000000"/>
                </a:solidFill>
                <a:effectLst/>
                <a:uLnTx/>
                <a:uFillTx/>
                <a:latin typeface="Arial"/>
                <a:cs typeface="Arial"/>
              </a:rPr>
              <a:t>the</a:t>
            </a:r>
            <a:r>
              <a:rPr kumimoji="0" sz="1300" b="0" i="0" u="none" strike="noStrike" kern="0" cap="none" spc="285" normalizeH="0" baseline="0" noProof="0" dirty="0">
                <a:ln>
                  <a:noFill/>
                </a:ln>
                <a:solidFill>
                  <a:sysClr val="windowText" lastClr="000000"/>
                </a:solidFill>
                <a:effectLst/>
                <a:uLnTx/>
                <a:uFillTx/>
                <a:latin typeface="Arial"/>
                <a:cs typeface="Arial"/>
              </a:rPr>
              <a:t> </a:t>
            </a:r>
            <a:r>
              <a:rPr kumimoji="0" sz="1300" b="0" i="0" u="none" strike="noStrike" kern="0" cap="none" spc="-10" normalizeH="0" baseline="0" noProof="0" dirty="0">
                <a:ln>
                  <a:noFill/>
                </a:ln>
                <a:solidFill>
                  <a:sysClr val="windowText" lastClr="000000"/>
                </a:solidFill>
                <a:effectLst/>
                <a:uLnTx/>
                <a:uFillTx/>
                <a:latin typeface="Arial"/>
                <a:cs typeface="Arial"/>
              </a:rPr>
              <a:t>payer</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2430526" y="2232405"/>
            <a:ext cx="5366385" cy="215900"/>
          </a:xfrm>
          <a:prstGeom prst="rect">
            <a:avLst/>
          </a:prstGeom>
        </p:spPr>
        <p:txBody>
          <a:bodyPr vert="horz" wrap="square" lIns="0" tIns="0" rIns="0" bIns="0" rtlCol="0">
            <a:spAutoFit/>
          </a:bodyPr>
          <a:lstStyle/>
          <a:p>
            <a:pPr marL="195580" marR="0" lvl="0" indent="-182880" defTabSz="914400" eaLnBrk="1" fontAlgn="auto" latinLnBrk="0" hangingPunct="1">
              <a:lnSpc>
                <a:spcPct val="100000"/>
              </a:lnSpc>
              <a:spcBef>
                <a:spcPts val="0"/>
              </a:spcBef>
              <a:spcAft>
                <a:spcPts val="0"/>
              </a:spcAft>
              <a:buClr>
                <a:srgbClr val="EF7E12"/>
              </a:buClr>
              <a:buSzPct val="119230"/>
              <a:buFontTx/>
              <a:buChar char="•"/>
              <a:tabLst>
                <a:tab pos="195580" algn="l"/>
              </a:tabLst>
              <a:defRPr/>
            </a:pPr>
            <a:r>
              <a:rPr kumimoji="0" sz="1300" b="0" i="0" u="none" strike="noStrike" kern="0" cap="none" spc="-10" normalizeH="0" baseline="0" noProof="0" dirty="0">
                <a:ln>
                  <a:noFill/>
                </a:ln>
                <a:solidFill>
                  <a:sysClr val="windowText" lastClr="000000"/>
                </a:solidFill>
                <a:effectLst/>
                <a:uLnTx/>
                <a:uFillTx/>
                <a:latin typeface="Arial"/>
                <a:cs typeface="Arial"/>
              </a:rPr>
              <a:t>Alameda </a:t>
            </a:r>
            <a:r>
              <a:rPr kumimoji="0" sz="1300" b="0" i="0" u="none" strike="noStrike" kern="0" cap="none" spc="-5" normalizeH="0" baseline="0" noProof="0" dirty="0">
                <a:ln>
                  <a:noFill/>
                </a:ln>
                <a:solidFill>
                  <a:sysClr val="windowText" lastClr="000000"/>
                </a:solidFill>
                <a:effectLst/>
                <a:uLnTx/>
                <a:uFillTx/>
                <a:latin typeface="Arial"/>
                <a:cs typeface="Arial"/>
              </a:rPr>
              <a:t>is </a:t>
            </a:r>
            <a:r>
              <a:rPr kumimoji="0" sz="1300" b="0" i="0" u="none" strike="noStrike" kern="0" cap="none" spc="-10" normalizeH="0" baseline="0" noProof="0" dirty="0">
                <a:ln>
                  <a:noFill/>
                </a:ln>
                <a:solidFill>
                  <a:sysClr val="windowText" lastClr="000000"/>
                </a:solidFill>
                <a:effectLst/>
                <a:uLnTx/>
                <a:uFillTx/>
                <a:latin typeface="Arial"/>
                <a:cs typeface="Arial"/>
              </a:rPr>
              <a:t>exploring PFS </a:t>
            </a:r>
            <a:r>
              <a:rPr kumimoji="0" sz="1300" b="0" i="0" u="none" strike="noStrike" kern="0" cap="none" spc="-5" normalizeH="0" baseline="0" noProof="0" dirty="0">
                <a:ln>
                  <a:noFill/>
                </a:ln>
                <a:solidFill>
                  <a:sysClr val="windowText" lastClr="000000"/>
                </a:solidFill>
                <a:effectLst/>
                <a:uLnTx/>
                <a:uFillTx/>
                <a:latin typeface="Arial"/>
                <a:cs typeface="Arial"/>
              </a:rPr>
              <a:t>for an in-home asthma management</a:t>
            </a:r>
            <a:r>
              <a:rPr kumimoji="0" sz="1300" b="0" i="0" u="none" strike="noStrike" kern="0" cap="none" spc="285"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project</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9" name="object 9"/>
          <p:cNvGraphicFramePr>
            <a:graphicFrameLocks noGrp="1"/>
          </p:cNvGraphicFramePr>
          <p:nvPr/>
        </p:nvGraphicFramePr>
        <p:xfrm>
          <a:off x="320560" y="3103498"/>
          <a:ext cx="8522512" cy="3174465"/>
        </p:xfrm>
        <a:graphic>
          <a:graphicData uri="http://schemas.openxmlformats.org/drawingml/2006/table">
            <a:tbl>
              <a:tblPr firstRow="1" bandRow="1">
                <a:tableStyleId>{2D5ABB26-0587-4C30-8999-92F81FD0307C}</a:tableStyleId>
              </a:tblPr>
              <a:tblGrid>
                <a:gridCol w="981439">
                  <a:extLst>
                    <a:ext uri="{9D8B030D-6E8A-4147-A177-3AD203B41FA5}">
                      <a16:colId xmlns:a16="http://schemas.microsoft.com/office/drawing/2014/main" val="20000"/>
                    </a:ext>
                  </a:extLst>
                </a:gridCol>
                <a:gridCol w="3570126">
                  <a:extLst>
                    <a:ext uri="{9D8B030D-6E8A-4147-A177-3AD203B41FA5}">
                      <a16:colId xmlns:a16="http://schemas.microsoft.com/office/drawing/2014/main" val="20001"/>
                    </a:ext>
                  </a:extLst>
                </a:gridCol>
                <a:gridCol w="3970947">
                  <a:extLst>
                    <a:ext uri="{9D8B030D-6E8A-4147-A177-3AD203B41FA5}">
                      <a16:colId xmlns:a16="http://schemas.microsoft.com/office/drawing/2014/main" val="20002"/>
                    </a:ext>
                  </a:extLst>
                </a:gridCol>
              </a:tblGrid>
              <a:tr h="306958">
                <a:tc>
                  <a:txBody>
                    <a:bodyPr/>
                    <a:lstStyle/>
                    <a:p>
                      <a:endParaRPr sz="1300">
                        <a:latin typeface="Arial"/>
                        <a:cs typeface="Arial"/>
                      </a:endParaRPr>
                    </a:p>
                  </a:txBody>
                  <a:tcPr marL="0" marR="0" marT="0" marB="0">
                    <a:solidFill>
                      <a:srgbClr val="546991"/>
                    </a:solidFill>
                  </a:tcPr>
                </a:tc>
                <a:tc>
                  <a:txBody>
                    <a:bodyPr/>
                    <a:lstStyle/>
                    <a:p>
                      <a:pPr marL="99060">
                        <a:lnSpc>
                          <a:spcPct val="100000"/>
                        </a:lnSpc>
                        <a:spcBef>
                          <a:spcPts val="320"/>
                        </a:spcBef>
                      </a:pPr>
                      <a:r>
                        <a:rPr sz="1400" b="1" spc="-5" dirty="0">
                          <a:solidFill>
                            <a:srgbClr val="FFFFFF"/>
                          </a:solidFill>
                          <a:latin typeface="Arial"/>
                          <a:cs typeface="Arial"/>
                        </a:rPr>
                        <a:t>Opportunities</a:t>
                      </a:r>
                      <a:endParaRPr sz="1400">
                        <a:latin typeface="Arial"/>
                        <a:cs typeface="Arial"/>
                      </a:endParaRPr>
                    </a:p>
                  </a:txBody>
                  <a:tcPr marL="0" marR="0" marT="0" marB="0">
                    <a:solidFill>
                      <a:srgbClr val="546991"/>
                    </a:solidFill>
                  </a:tcPr>
                </a:tc>
                <a:tc>
                  <a:txBody>
                    <a:bodyPr/>
                    <a:lstStyle/>
                    <a:p>
                      <a:pPr marL="146050">
                        <a:lnSpc>
                          <a:spcPct val="100000"/>
                        </a:lnSpc>
                        <a:spcBef>
                          <a:spcPts val="320"/>
                        </a:spcBef>
                      </a:pPr>
                      <a:r>
                        <a:rPr sz="1400" b="1" dirty="0">
                          <a:solidFill>
                            <a:srgbClr val="FFFFFF"/>
                          </a:solidFill>
                          <a:latin typeface="Arial"/>
                          <a:cs typeface="Arial"/>
                        </a:rPr>
                        <a:t>Challenges</a:t>
                      </a:r>
                      <a:endParaRPr sz="140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1215644">
                <a:tc>
                  <a:txBody>
                    <a:bodyPr/>
                    <a:lstStyle/>
                    <a:p>
                      <a:pPr marL="76835">
                        <a:lnSpc>
                          <a:spcPct val="100000"/>
                        </a:lnSpc>
                        <a:spcBef>
                          <a:spcPts val="320"/>
                        </a:spcBef>
                      </a:pPr>
                      <a:r>
                        <a:rPr sz="1400" b="1" spc="-10" dirty="0">
                          <a:latin typeface="Arial"/>
                          <a:cs typeface="Arial"/>
                        </a:rPr>
                        <a:t>Payors</a:t>
                      </a:r>
                      <a:endParaRPr sz="1400">
                        <a:latin typeface="Arial"/>
                        <a:cs typeface="Arial"/>
                      </a:endParaRPr>
                    </a:p>
                  </a:txBody>
                  <a:tcPr marL="0" marR="0" marT="0" marB="0">
                    <a:lnL w="28575">
                      <a:solidFill>
                        <a:srgbClr val="546991"/>
                      </a:solidFill>
                      <a:prstDash val="solid"/>
                    </a:lnL>
                    <a:lnB w="12700">
                      <a:solidFill>
                        <a:srgbClr val="546991"/>
                      </a:solidFill>
                      <a:prstDash val="solid"/>
                    </a:lnB>
                  </a:tcPr>
                </a:tc>
                <a:tc>
                  <a:txBody>
                    <a:bodyPr/>
                    <a:lstStyle/>
                    <a:p>
                      <a:pPr marL="271145" marR="314960" indent="-172085">
                        <a:lnSpc>
                          <a:spcPct val="100000"/>
                        </a:lnSpc>
                        <a:spcBef>
                          <a:spcPts val="330"/>
                        </a:spcBef>
                        <a:buChar char="•"/>
                        <a:tabLst>
                          <a:tab pos="271780" algn="l"/>
                        </a:tabLst>
                      </a:pPr>
                      <a:r>
                        <a:rPr sz="1200" spc="-5" dirty="0">
                          <a:latin typeface="Arial"/>
                          <a:cs typeface="Arial"/>
                        </a:rPr>
                        <a:t>DHCS is actively reviewing </a:t>
                      </a:r>
                      <a:r>
                        <a:rPr sz="1200" spc="-30" dirty="0">
                          <a:latin typeface="Arial"/>
                          <a:cs typeface="Arial"/>
                        </a:rPr>
                        <a:t>SPA </a:t>
                      </a:r>
                      <a:r>
                        <a:rPr sz="1200" spc="-5" dirty="0">
                          <a:latin typeface="Arial"/>
                          <a:cs typeface="Arial"/>
                        </a:rPr>
                        <a:t>language</a:t>
                      </a:r>
                      <a:r>
                        <a:rPr sz="1200" spc="-105" dirty="0">
                          <a:latin typeface="Arial"/>
                          <a:cs typeface="Arial"/>
                        </a:rPr>
                        <a:t> </a:t>
                      </a:r>
                      <a:r>
                        <a:rPr sz="1200" dirty="0">
                          <a:latin typeface="Arial"/>
                          <a:cs typeface="Arial"/>
                        </a:rPr>
                        <a:t>to  fund in-home asthma </a:t>
                      </a:r>
                      <a:r>
                        <a:rPr sz="1200" spc="-5" dirty="0">
                          <a:latin typeface="Arial"/>
                          <a:cs typeface="Arial"/>
                        </a:rPr>
                        <a:t>education. </a:t>
                      </a:r>
                      <a:r>
                        <a:rPr sz="1200" dirty="0">
                          <a:latin typeface="Arial"/>
                          <a:cs typeface="Arial"/>
                        </a:rPr>
                        <a:t>PFS </a:t>
                      </a:r>
                      <a:r>
                        <a:rPr sz="1200" spc="-5" dirty="0">
                          <a:latin typeface="Arial"/>
                          <a:cs typeface="Arial"/>
                        </a:rPr>
                        <a:t>could  complement or be a </a:t>
                      </a:r>
                      <a:r>
                        <a:rPr sz="1200" dirty="0">
                          <a:latin typeface="Arial"/>
                          <a:cs typeface="Arial"/>
                        </a:rPr>
                        <a:t>back-up</a:t>
                      </a:r>
                      <a:r>
                        <a:rPr sz="1200" spc="-70" dirty="0">
                          <a:latin typeface="Arial"/>
                          <a:cs typeface="Arial"/>
                        </a:rPr>
                        <a:t> </a:t>
                      </a:r>
                      <a:r>
                        <a:rPr sz="1200" spc="-5" dirty="0">
                          <a:latin typeface="Arial"/>
                          <a:cs typeface="Arial"/>
                        </a:rPr>
                        <a:t>option</a:t>
                      </a:r>
                      <a:endParaRPr sz="1200">
                        <a:latin typeface="Arial"/>
                        <a:cs typeface="Arial"/>
                      </a:endParaRPr>
                    </a:p>
                    <a:p>
                      <a:pPr marL="271145" marR="138430" indent="-172085">
                        <a:lnSpc>
                          <a:spcPct val="100000"/>
                        </a:lnSpc>
                        <a:buChar char="•"/>
                        <a:tabLst>
                          <a:tab pos="271780" algn="l"/>
                        </a:tabLst>
                      </a:pPr>
                      <a:r>
                        <a:rPr sz="1200" dirty="0">
                          <a:latin typeface="Arial"/>
                          <a:cs typeface="Arial"/>
                        </a:rPr>
                        <a:t>PFS offers </a:t>
                      </a:r>
                      <a:r>
                        <a:rPr sz="1200" spc="-5" dirty="0">
                          <a:latin typeface="Arial"/>
                          <a:cs typeface="Arial"/>
                        </a:rPr>
                        <a:t>is a </a:t>
                      </a:r>
                      <a:r>
                        <a:rPr sz="1200" dirty="0">
                          <a:latin typeface="Arial"/>
                          <a:cs typeface="Arial"/>
                        </a:rPr>
                        <a:t>risk-free </a:t>
                      </a:r>
                      <a:r>
                        <a:rPr sz="1200" spc="-10" dirty="0">
                          <a:latin typeface="Arial"/>
                          <a:cs typeface="Arial"/>
                        </a:rPr>
                        <a:t>way </a:t>
                      </a:r>
                      <a:r>
                        <a:rPr sz="1200" dirty="0">
                          <a:latin typeface="Arial"/>
                          <a:cs typeface="Arial"/>
                        </a:rPr>
                        <a:t>for </a:t>
                      </a:r>
                      <a:r>
                        <a:rPr sz="1200" spc="-5" dirty="0">
                          <a:latin typeface="Arial"/>
                          <a:cs typeface="Arial"/>
                        </a:rPr>
                        <a:t>health </a:t>
                      </a:r>
                      <a:r>
                        <a:rPr sz="1200" dirty="0">
                          <a:latin typeface="Arial"/>
                          <a:cs typeface="Arial"/>
                        </a:rPr>
                        <a:t>plans</a:t>
                      </a:r>
                      <a:r>
                        <a:rPr sz="1200" spc="-130" dirty="0">
                          <a:latin typeface="Arial"/>
                          <a:cs typeface="Arial"/>
                        </a:rPr>
                        <a:t> </a:t>
                      </a:r>
                      <a:r>
                        <a:rPr sz="1200" dirty="0">
                          <a:latin typeface="Arial"/>
                          <a:cs typeface="Arial"/>
                        </a:rPr>
                        <a:t>to  test if </a:t>
                      </a:r>
                      <a:r>
                        <a:rPr sz="1200" spc="-5" dirty="0">
                          <a:latin typeface="Arial"/>
                          <a:cs typeface="Arial"/>
                        </a:rPr>
                        <a:t>investments in </a:t>
                      </a:r>
                      <a:r>
                        <a:rPr sz="1200" dirty="0">
                          <a:latin typeface="Arial"/>
                          <a:cs typeface="Arial"/>
                        </a:rPr>
                        <a:t>in-home asthma  </a:t>
                      </a:r>
                      <a:r>
                        <a:rPr sz="1200" spc="-5" dirty="0">
                          <a:latin typeface="Arial"/>
                          <a:cs typeface="Arial"/>
                        </a:rPr>
                        <a:t>management </a:t>
                      </a:r>
                      <a:r>
                        <a:rPr sz="1200" spc="-10" dirty="0">
                          <a:latin typeface="Arial"/>
                          <a:cs typeface="Arial"/>
                        </a:rPr>
                        <a:t>will </a:t>
                      </a:r>
                      <a:r>
                        <a:rPr sz="1200" spc="-5" dirty="0">
                          <a:latin typeface="Arial"/>
                          <a:cs typeface="Arial"/>
                        </a:rPr>
                        <a:t>yield </a:t>
                      </a:r>
                      <a:r>
                        <a:rPr sz="1200" dirty="0">
                          <a:latin typeface="Arial"/>
                          <a:cs typeface="Arial"/>
                        </a:rPr>
                        <a:t>better HEDIS</a:t>
                      </a:r>
                      <a:r>
                        <a:rPr sz="1200" spc="-65" dirty="0">
                          <a:latin typeface="Arial"/>
                          <a:cs typeface="Arial"/>
                        </a:rPr>
                        <a:t> </a:t>
                      </a:r>
                      <a:r>
                        <a:rPr sz="1200" spc="-5" dirty="0">
                          <a:latin typeface="Arial"/>
                          <a:cs typeface="Arial"/>
                        </a:rPr>
                        <a:t>measures</a:t>
                      </a:r>
                      <a:endParaRPr sz="1200">
                        <a:latin typeface="Arial"/>
                        <a:cs typeface="Arial"/>
                      </a:endParaRPr>
                    </a:p>
                  </a:txBody>
                  <a:tcPr marL="0" marR="0" marT="0" marB="0">
                    <a:lnB w="12700">
                      <a:solidFill>
                        <a:srgbClr val="546991"/>
                      </a:solidFill>
                      <a:prstDash val="solid"/>
                    </a:lnB>
                  </a:tcPr>
                </a:tc>
                <a:tc>
                  <a:txBody>
                    <a:bodyPr/>
                    <a:lstStyle/>
                    <a:p>
                      <a:pPr marL="318135" indent="-172085">
                        <a:lnSpc>
                          <a:spcPct val="100000"/>
                        </a:lnSpc>
                        <a:spcBef>
                          <a:spcPts val="330"/>
                        </a:spcBef>
                        <a:buChar char="•"/>
                        <a:tabLst>
                          <a:tab pos="318770" algn="l"/>
                        </a:tabLst>
                      </a:pPr>
                      <a:r>
                        <a:rPr sz="1200" spc="-5" dirty="0">
                          <a:latin typeface="Arial"/>
                          <a:cs typeface="Arial"/>
                        </a:rPr>
                        <a:t>Perceived complexity </a:t>
                      </a:r>
                      <a:r>
                        <a:rPr sz="1200" dirty="0">
                          <a:latin typeface="Arial"/>
                          <a:cs typeface="Arial"/>
                        </a:rPr>
                        <a:t>of PFS may be </a:t>
                      </a:r>
                      <a:r>
                        <a:rPr sz="1200" spc="-5" dirty="0">
                          <a:latin typeface="Arial"/>
                          <a:cs typeface="Arial"/>
                        </a:rPr>
                        <a:t>a</a:t>
                      </a:r>
                      <a:r>
                        <a:rPr sz="1200" spc="-60" dirty="0">
                          <a:latin typeface="Arial"/>
                          <a:cs typeface="Arial"/>
                        </a:rPr>
                        <a:t> </a:t>
                      </a:r>
                      <a:r>
                        <a:rPr sz="1200" spc="-5" dirty="0">
                          <a:latin typeface="Arial"/>
                          <a:cs typeface="Arial"/>
                        </a:rPr>
                        <a:t>barriers</a:t>
                      </a:r>
                      <a:endParaRPr sz="1200">
                        <a:latin typeface="Arial"/>
                        <a:cs typeface="Arial"/>
                      </a:endParaRPr>
                    </a:p>
                    <a:p>
                      <a:pPr marL="318135" marR="90170" indent="-172085">
                        <a:lnSpc>
                          <a:spcPct val="100000"/>
                        </a:lnSpc>
                        <a:buChar char="•"/>
                        <a:tabLst>
                          <a:tab pos="318770" algn="l"/>
                        </a:tabLst>
                      </a:pPr>
                      <a:r>
                        <a:rPr sz="1200" dirty="0">
                          <a:latin typeface="Arial"/>
                          <a:cs typeface="Arial"/>
                        </a:rPr>
                        <a:t>Setting </a:t>
                      </a:r>
                      <a:r>
                        <a:rPr sz="1200" spc="-5" dirty="0">
                          <a:latin typeface="Arial"/>
                          <a:cs typeface="Arial"/>
                        </a:rPr>
                        <a:t>aside budget funding </a:t>
                      </a:r>
                      <a:r>
                        <a:rPr sz="1200" dirty="0">
                          <a:latin typeface="Arial"/>
                          <a:cs typeface="Arial"/>
                        </a:rPr>
                        <a:t>for PFS may be</a:t>
                      </a:r>
                      <a:r>
                        <a:rPr sz="1200" spc="-120" dirty="0">
                          <a:latin typeface="Arial"/>
                          <a:cs typeface="Arial"/>
                        </a:rPr>
                        <a:t> </a:t>
                      </a:r>
                      <a:r>
                        <a:rPr sz="1200" spc="-5" dirty="0">
                          <a:latin typeface="Arial"/>
                          <a:cs typeface="Arial"/>
                        </a:rPr>
                        <a:t>difficult  in </a:t>
                      </a:r>
                      <a:r>
                        <a:rPr sz="1200" dirty="0">
                          <a:latin typeface="Arial"/>
                          <a:cs typeface="Arial"/>
                        </a:rPr>
                        <a:t>this </a:t>
                      </a:r>
                      <a:r>
                        <a:rPr sz="1200" spc="-5" dirty="0">
                          <a:latin typeface="Arial"/>
                          <a:cs typeface="Arial"/>
                        </a:rPr>
                        <a:t>budget</a:t>
                      </a:r>
                      <a:r>
                        <a:rPr sz="1200" spc="-85" dirty="0">
                          <a:latin typeface="Arial"/>
                          <a:cs typeface="Arial"/>
                        </a:rPr>
                        <a:t> </a:t>
                      </a:r>
                      <a:r>
                        <a:rPr sz="1200" spc="-5" dirty="0">
                          <a:latin typeface="Arial"/>
                          <a:cs typeface="Arial"/>
                        </a:rPr>
                        <a:t>environment</a:t>
                      </a:r>
                      <a:endParaRPr sz="1200">
                        <a:latin typeface="Arial"/>
                        <a:cs typeface="Arial"/>
                      </a:endParaRPr>
                    </a:p>
                    <a:p>
                      <a:pPr marL="318135" marR="239395" indent="-172085">
                        <a:lnSpc>
                          <a:spcPct val="100000"/>
                        </a:lnSpc>
                        <a:buChar char="•"/>
                        <a:tabLst>
                          <a:tab pos="318770" algn="l"/>
                        </a:tabLst>
                      </a:pPr>
                      <a:r>
                        <a:rPr sz="1200" spc="-5" dirty="0">
                          <a:latin typeface="Arial"/>
                          <a:cs typeface="Arial"/>
                        </a:rPr>
                        <a:t>Complicated healthcare financing </a:t>
                      </a:r>
                      <a:r>
                        <a:rPr sz="1200" spc="-10" dirty="0">
                          <a:latin typeface="Arial"/>
                          <a:cs typeface="Arial"/>
                        </a:rPr>
                        <a:t>will </a:t>
                      </a:r>
                      <a:r>
                        <a:rPr sz="1200" spc="-5" dirty="0">
                          <a:latin typeface="Arial"/>
                          <a:cs typeface="Arial"/>
                        </a:rPr>
                        <a:t>likely require  Payors </a:t>
                      </a:r>
                      <a:r>
                        <a:rPr sz="1200" dirty="0">
                          <a:latin typeface="Arial"/>
                          <a:cs typeface="Arial"/>
                        </a:rPr>
                        <a:t>to </a:t>
                      </a:r>
                      <a:r>
                        <a:rPr sz="1200" spc="-5" dirty="0">
                          <a:latin typeface="Arial"/>
                          <a:cs typeface="Arial"/>
                        </a:rPr>
                        <a:t>pay </a:t>
                      </a:r>
                      <a:r>
                        <a:rPr sz="1200" spc="5" dirty="0">
                          <a:latin typeface="Arial"/>
                          <a:cs typeface="Arial"/>
                        </a:rPr>
                        <a:t>for </a:t>
                      </a:r>
                      <a:r>
                        <a:rPr sz="1200" dirty="0">
                          <a:latin typeface="Arial"/>
                          <a:cs typeface="Arial"/>
                        </a:rPr>
                        <a:t>non-fiscal</a:t>
                      </a:r>
                      <a:r>
                        <a:rPr sz="1200" spc="-95" dirty="0">
                          <a:latin typeface="Arial"/>
                          <a:cs typeface="Arial"/>
                        </a:rPr>
                        <a:t> </a:t>
                      </a:r>
                      <a:r>
                        <a:rPr sz="1200" spc="-5" dirty="0">
                          <a:latin typeface="Arial"/>
                          <a:cs typeface="Arial"/>
                        </a:rPr>
                        <a:t>benefits</a:t>
                      </a:r>
                      <a:endParaRPr sz="1200">
                        <a:latin typeface="Arial"/>
                        <a:cs typeface="Arial"/>
                      </a:endParaRPr>
                    </a:p>
                  </a:txBody>
                  <a:tcPr marL="0" marR="0" marT="0" marB="0">
                    <a:lnR w="28575">
                      <a:solidFill>
                        <a:srgbClr val="546991"/>
                      </a:solidFill>
                      <a:prstDash val="solid"/>
                    </a:lnR>
                    <a:lnB w="12700">
                      <a:solidFill>
                        <a:srgbClr val="546991"/>
                      </a:solidFill>
                      <a:prstDash val="solid"/>
                    </a:lnB>
                  </a:tcPr>
                </a:tc>
                <a:extLst>
                  <a:ext uri="{0D108BD9-81ED-4DB2-BD59-A6C34878D82A}">
                    <a16:rowId xmlns:a16="http://schemas.microsoft.com/office/drawing/2014/main" val="10001"/>
                  </a:ext>
                </a:extLst>
              </a:tr>
              <a:tr h="828929">
                <a:tc>
                  <a:txBody>
                    <a:bodyPr/>
                    <a:lstStyle/>
                    <a:p>
                      <a:pPr marL="76835">
                        <a:lnSpc>
                          <a:spcPct val="100000"/>
                        </a:lnSpc>
                        <a:spcBef>
                          <a:spcPts val="275"/>
                        </a:spcBef>
                      </a:pPr>
                      <a:r>
                        <a:rPr sz="1400" b="1" spc="-5" dirty="0">
                          <a:latin typeface="Arial"/>
                          <a:cs typeface="Arial"/>
                        </a:rPr>
                        <a:t>PFS</a:t>
                      </a:r>
                      <a:endParaRPr sz="1400">
                        <a:latin typeface="Arial"/>
                        <a:cs typeface="Arial"/>
                      </a:endParaRPr>
                    </a:p>
                    <a:p>
                      <a:pPr marL="76835">
                        <a:lnSpc>
                          <a:spcPct val="100000"/>
                        </a:lnSpc>
                      </a:pPr>
                      <a:r>
                        <a:rPr sz="1400" b="1" spc="-5" dirty="0">
                          <a:latin typeface="Arial"/>
                          <a:cs typeface="Arial"/>
                        </a:rPr>
                        <a:t>Investors</a:t>
                      </a:r>
                      <a:endParaRPr sz="14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L="271145" marR="252729" indent="-172085">
                        <a:lnSpc>
                          <a:spcPct val="100000"/>
                        </a:lnSpc>
                        <a:spcBef>
                          <a:spcPts val="280"/>
                        </a:spcBef>
                        <a:buChar char="•"/>
                        <a:tabLst>
                          <a:tab pos="271780" algn="l"/>
                        </a:tabLst>
                      </a:pPr>
                      <a:r>
                        <a:rPr sz="1200" dirty="0">
                          <a:latin typeface="Arial"/>
                          <a:cs typeface="Arial"/>
                        </a:rPr>
                        <a:t>There </a:t>
                      </a:r>
                      <a:r>
                        <a:rPr sz="1200" spc="-5" dirty="0">
                          <a:latin typeface="Arial"/>
                          <a:cs typeface="Arial"/>
                        </a:rPr>
                        <a:t>is investor appetite </a:t>
                      </a:r>
                      <a:r>
                        <a:rPr sz="1200" dirty="0">
                          <a:latin typeface="Arial"/>
                          <a:cs typeface="Arial"/>
                        </a:rPr>
                        <a:t>to </a:t>
                      </a:r>
                      <a:r>
                        <a:rPr sz="1200" spc="-5" dirty="0">
                          <a:latin typeface="Arial"/>
                          <a:cs typeface="Arial"/>
                        </a:rPr>
                        <a:t>invest in </a:t>
                      </a:r>
                      <a:r>
                        <a:rPr sz="1200" dirty="0">
                          <a:latin typeface="Arial"/>
                          <a:cs typeface="Arial"/>
                        </a:rPr>
                        <a:t>health;  </a:t>
                      </a:r>
                      <a:r>
                        <a:rPr sz="1200" spc="-5" dirty="0">
                          <a:latin typeface="Arial"/>
                          <a:cs typeface="Arial"/>
                        </a:rPr>
                        <a:t>specifically </a:t>
                      </a:r>
                      <a:r>
                        <a:rPr sz="1200" dirty="0">
                          <a:latin typeface="Arial"/>
                          <a:cs typeface="Arial"/>
                        </a:rPr>
                        <a:t>focused </a:t>
                      </a:r>
                      <a:r>
                        <a:rPr sz="1200" spc="-5" dirty="0">
                          <a:latin typeface="Arial"/>
                          <a:cs typeface="Arial"/>
                        </a:rPr>
                        <a:t>on social determinants</a:t>
                      </a:r>
                      <a:r>
                        <a:rPr sz="1200" spc="-90" dirty="0">
                          <a:latin typeface="Arial"/>
                          <a:cs typeface="Arial"/>
                        </a:rPr>
                        <a:t> </a:t>
                      </a:r>
                      <a:r>
                        <a:rPr sz="1200" dirty="0">
                          <a:latin typeface="Arial"/>
                          <a:cs typeface="Arial"/>
                        </a:rPr>
                        <a:t>of  </a:t>
                      </a:r>
                      <a:r>
                        <a:rPr sz="1200" spc="-5" dirty="0">
                          <a:latin typeface="Arial"/>
                          <a:cs typeface="Arial"/>
                        </a:rPr>
                        <a:t>health</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318135" marR="516255" indent="-172085">
                        <a:lnSpc>
                          <a:spcPct val="100000"/>
                        </a:lnSpc>
                        <a:spcBef>
                          <a:spcPts val="280"/>
                        </a:spcBef>
                        <a:buChar char="•"/>
                        <a:tabLst>
                          <a:tab pos="318770" algn="l"/>
                        </a:tabLst>
                      </a:pPr>
                      <a:r>
                        <a:rPr sz="1200" spc="-5" dirty="0">
                          <a:latin typeface="Arial"/>
                          <a:cs typeface="Arial"/>
                        </a:rPr>
                        <a:t>Given </a:t>
                      </a:r>
                      <a:r>
                        <a:rPr sz="1200" dirty="0">
                          <a:latin typeface="Arial"/>
                          <a:cs typeface="Arial"/>
                        </a:rPr>
                        <a:t>small sample </a:t>
                      </a:r>
                      <a:r>
                        <a:rPr sz="1200" spc="-5" dirty="0">
                          <a:latin typeface="Arial"/>
                          <a:cs typeface="Arial"/>
                        </a:rPr>
                        <a:t>size, AIM4Fresno</a:t>
                      </a:r>
                      <a:r>
                        <a:rPr sz="1200" spc="-110" dirty="0">
                          <a:latin typeface="Arial"/>
                          <a:cs typeface="Arial"/>
                        </a:rPr>
                        <a:t> </a:t>
                      </a:r>
                      <a:r>
                        <a:rPr sz="1200" spc="-5" dirty="0">
                          <a:latin typeface="Arial"/>
                          <a:cs typeface="Arial"/>
                        </a:rPr>
                        <a:t>findings  unlikely </a:t>
                      </a:r>
                      <a:r>
                        <a:rPr sz="1200" dirty="0">
                          <a:latin typeface="Arial"/>
                          <a:cs typeface="Arial"/>
                        </a:rPr>
                        <a:t>to </a:t>
                      </a:r>
                      <a:r>
                        <a:rPr sz="1200" spc="-5" dirty="0">
                          <a:latin typeface="Arial"/>
                          <a:cs typeface="Arial"/>
                        </a:rPr>
                        <a:t>provide </a:t>
                      </a:r>
                      <a:r>
                        <a:rPr sz="1200" dirty="0">
                          <a:latin typeface="Arial"/>
                          <a:cs typeface="Arial"/>
                        </a:rPr>
                        <a:t>PFS </a:t>
                      </a:r>
                      <a:r>
                        <a:rPr sz="1200" spc="-5" dirty="0">
                          <a:latin typeface="Arial"/>
                          <a:cs typeface="Arial"/>
                        </a:rPr>
                        <a:t>investors with </a:t>
                      </a:r>
                      <a:r>
                        <a:rPr sz="1200" u="sng" dirty="0">
                          <a:latin typeface="Arial"/>
                          <a:cs typeface="Arial"/>
                        </a:rPr>
                        <a:t>more  </a:t>
                      </a:r>
                      <a:r>
                        <a:rPr sz="1200" spc="-5" dirty="0">
                          <a:latin typeface="Arial"/>
                          <a:cs typeface="Arial"/>
                        </a:rPr>
                        <a:t>confidence in </a:t>
                      </a:r>
                      <a:r>
                        <a:rPr sz="1200" dirty="0">
                          <a:latin typeface="Arial"/>
                          <a:cs typeface="Arial"/>
                        </a:rPr>
                        <a:t>the impact of in-home asthma  </a:t>
                      </a:r>
                      <a:r>
                        <a:rPr sz="1200" spc="-5" dirty="0">
                          <a:latin typeface="Arial"/>
                          <a:cs typeface="Arial"/>
                        </a:rPr>
                        <a:t>management</a:t>
                      </a:r>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2"/>
                  </a:ext>
                </a:extLst>
              </a:tr>
              <a:tr h="822934">
                <a:tc>
                  <a:txBody>
                    <a:bodyPr/>
                    <a:lstStyle/>
                    <a:p>
                      <a:pPr marL="76835">
                        <a:lnSpc>
                          <a:spcPct val="100000"/>
                        </a:lnSpc>
                        <a:spcBef>
                          <a:spcPts val="275"/>
                        </a:spcBef>
                      </a:pPr>
                      <a:r>
                        <a:rPr sz="1400" b="1" dirty="0">
                          <a:latin typeface="Arial"/>
                          <a:cs typeface="Arial"/>
                        </a:rPr>
                        <a:t>Scale</a:t>
                      </a:r>
                      <a:endParaRPr sz="1400">
                        <a:latin typeface="Arial"/>
                        <a:cs typeface="Arial"/>
                      </a:endParaRPr>
                    </a:p>
                  </a:txBody>
                  <a:tcPr marL="0" marR="0" marT="0" marB="0">
                    <a:lnL w="28575">
                      <a:solidFill>
                        <a:srgbClr val="546991"/>
                      </a:solidFill>
                      <a:prstDash val="solid"/>
                    </a:lnL>
                    <a:lnT w="12700">
                      <a:solidFill>
                        <a:srgbClr val="546991"/>
                      </a:solidFill>
                      <a:prstDash val="solid"/>
                    </a:lnT>
                    <a:lnB w="28575">
                      <a:solidFill>
                        <a:srgbClr val="546991"/>
                      </a:solidFill>
                      <a:prstDash val="solid"/>
                    </a:lnB>
                  </a:tcPr>
                </a:tc>
                <a:tc>
                  <a:txBody>
                    <a:bodyPr/>
                    <a:lstStyle/>
                    <a:p>
                      <a:pPr marL="271145" indent="-172085">
                        <a:lnSpc>
                          <a:spcPct val="100000"/>
                        </a:lnSpc>
                        <a:spcBef>
                          <a:spcPts val="280"/>
                        </a:spcBef>
                        <a:buChar char="•"/>
                        <a:tabLst>
                          <a:tab pos="271780" algn="l"/>
                        </a:tabLst>
                      </a:pPr>
                      <a:r>
                        <a:rPr sz="1200" spc="-5" dirty="0">
                          <a:latin typeface="Arial"/>
                          <a:cs typeface="Arial"/>
                        </a:rPr>
                        <a:t>Significant need in Fresno and greater</a:t>
                      </a:r>
                      <a:r>
                        <a:rPr sz="1200" spc="-50" dirty="0">
                          <a:latin typeface="Arial"/>
                          <a:cs typeface="Arial"/>
                        </a:rPr>
                        <a:t> </a:t>
                      </a:r>
                      <a:r>
                        <a:rPr sz="1200" dirty="0">
                          <a:latin typeface="Arial"/>
                          <a:cs typeface="Arial"/>
                        </a:rPr>
                        <a:t>CA</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marL="318135" marR="513715" indent="-172085">
                        <a:lnSpc>
                          <a:spcPct val="100000"/>
                        </a:lnSpc>
                        <a:spcBef>
                          <a:spcPts val="280"/>
                        </a:spcBef>
                        <a:buChar char="•"/>
                        <a:tabLst>
                          <a:tab pos="318770" algn="l"/>
                        </a:tabLst>
                      </a:pPr>
                      <a:r>
                        <a:rPr sz="1200" dirty="0">
                          <a:latin typeface="Arial"/>
                          <a:cs typeface="Arial"/>
                        </a:rPr>
                        <a:t>Identifying </a:t>
                      </a:r>
                      <a:r>
                        <a:rPr sz="1200" spc="-5" dirty="0">
                          <a:latin typeface="Arial"/>
                          <a:cs typeface="Arial"/>
                        </a:rPr>
                        <a:t>an appropriate payor </a:t>
                      </a:r>
                      <a:r>
                        <a:rPr sz="1200" dirty="0">
                          <a:latin typeface="Arial"/>
                          <a:cs typeface="Arial"/>
                        </a:rPr>
                        <a:t>that </a:t>
                      </a:r>
                      <a:r>
                        <a:rPr sz="1200" spc="-5" dirty="0">
                          <a:latin typeface="Arial"/>
                          <a:cs typeface="Arial"/>
                        </a:rPr>
                        <a:t>allows</a:t>
                      </a:r>
                      <a:r>
                        <a:rPr sz="1200" spc="-130" dirty="0">
                          <a:latin typeface="Arial"/>
                          <a:cs typeface="Arial"/>
                        </a:rPr>
                        <a:t> </a:t>
                      </a:r>
                      <a:r>
                        <a:rPr sz="1200" dirty="0">
                          <a:latin typeface="Arial"/>
                          <a:cs typeface="Arial"/>
                        </a:rPr>
                        <a:t>for  </a:t>
                      </a:r>
                      <a:r>
                        <a:rPr sz="1200" spc="-5" dirty="0">
                          <a:latin typeface="Arial"/>
                          <a:cs typeface="Arial"/>
                        </a:rPr>
                        <a:t>sufficient </a:t>
                      </a:r>
                      <a:r>
                        <a:rPr sz="1200" dirty="0">
                          <a:latin typeface="Arial"/>
                          <a:cs typeface="Arial"/>
                        </a:rPr>
                        <a:t>scale to make PFS</a:t>
                      </a:r>
                      <a:r>
                        <a:rPr sz="1200" spc="-75" dirty="0">
                          <a:latin typeface="Arial"/>
                          <a:cs typeface="Arial"/>
                        </a:rPr>
                        <a:t> </a:t>
                      </a:r>
                      <a:r>
                        <a:rPr sz="1200" spc="-5" dirty="0">
                          <a:latin typeface="Arial"/>
                          <a:cs typeface="Arial"/>
                        </a:rPr>
                        <a:t>cost-effective</a:t>
                      </a:r>
                      <a:endParaRPr sz="1200">
                        <a:latin typeface="Arial"/>
                        <a:cs typeface="Arial"/>
                      </a:endParaRPr>
                    </a:p>
                    <a:p>
                      <a:pPr marL="318135" marR="643255" indent="-172085">
                        <a:lnSpc>
                          <a:spcPct val="100000"/>
                        </a:lnSpc>
                        <a:buChar char="•"/>
                        <a:tabLst>
                          <a:tab pos="318770" algn="l"/>
                        </a:tabLst>
                      </a:pPr>
                      <a:r>
                        <a:rPr sz="1200" spc="-5" dirty="0">
                          <a:latin typeface="Arial"/>
                          <a:cs typeface="Arial"/>
                        </a:rPr>
                        <a:t>Establishing </a:t>
                      </a:r>
                      <a:r>
                        <a:rPr sz="1200" dirty="0">
                          <a:latin typeface="Arial"/>
                          <a:cs typeface="Arial"/>
                        </a:rPr>
                        <a:t>referral </a:t>
                      </a:r>
                      <a:r>
                        <a:rPr sz="1200" spc="-5" dirty="0">
                          <a:latin typeface="Arial"/>
                          <a:cs typeface="Arial"/>
                        </a:rPr>
                        <a:t>and </a:t>
                      </a:r>
                      <a:r>
                        <a:rPr sz="1200" dirty="0">
                          <a:latin typeface="Arial"/>
                          <a:cs typeface="Arial"/>
                        </a:rPr>
                        <a:t>outreach </a:t>
                      </a:r>
                      <a:r>
                        <a:rPr sz="1200" spc="-5" dirty="0">
                          <a:latin typeface="Arial"/>
                          <a:cs typeface="Arial"/>
                        </a:rPr>
                        <a:t>over</a:t>
                      </a:r>
                      <a:r>
                        <a:rPr sz="1200" spc="-140" dirty="0">
                          <a:latin typeface="Arial"/>
                          <a:cs typeface="Arial"/>
                        </a:rPr>
                        <a:t> </a:t>
                      </a:r>
                      <a:r>
                        <a:rPr sz="1200" spc="-5" dirty="0">
                          <a:latin typeface="Arial"/>
                          <a:cs typeface="Arial"/>
                        </a:rPr>
                        <a:t>large  geography</a:t>
                      </a:r>
                      <a:endParaRPr sz="1200">
                        <a:latin typeface="Arial"/>
                        <a:cs typeface="Arial"/>
                      </a:endParaRPr>
                    </a:p>
                  </a:txBody>
                  <a:tcPr marL="0" marR="0" marT="0" marB="0">
                    <a:lnR w="28575">
                      <a:solidFill>
                        <a:srgbClr val="546991"/>
                      </a:solidFill>
                      <a:prstDash val="solid"/>
                    </a:lnR>
                    <a:lnT w="12700">
                      <a:solidFill>
                        <a:srgbClr val="546991"/>
                      </a:solidFill>
                      <a:prstDash val="solid"/>
                    </a:lnT>
                    <a:lnB w="28575">
                      <a:solidFill>
                        <a:srgbClr val="546991"/>
                      </a:solidFill>
                      <a:prstDash val="solid"/>
                    </a:lnB>
                  </a:tcPr>
                </a:tc>
                <a:extLst>
                  <a:ext uri="{0D108BD9-81ED-4DB2-BD59-A6C34878D82A}">
                    <a16:rowId xmlns:a16="http://schemas.microsoft.com/office/drawing/2014/main" val="10003"/>
                  </a:ext>
                </a:extLst>
              </a:tr>
            </a:tbl>
          </a:graphicData>
        </a:graphic>
      </p:graphicFrame>
      <p:sp>
        <p:nvSpPr>
          <p:cNvPr id="10" name="object 10"/>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marR="0" lvl="0" indent="0" defTabSz="914400" eaLnBrk="1" fontAlgn="auto" latinLnBrk="0" hangingPunct="1">
              <a:lnSpc>
                <a:spcPts val="1310"/>
              </a:lnSpc>
              <a:spcBef>
                <a:spcPts val="0"/>
              </a:spcBef>
              <a:spcAft>
                <a:spcPts val="0"/>
              </a:spcAft>
              <a:buClrTx/>
              <a:buSzTx/>
              <a:buFontTx/>
              <a:buNone/>
              <a:tabLst/>
              <a:defRPr/>
            </a:pPr>
            <a:fld id="{81D60167-4931-47E6-BA6A-407CBD079E47}" type="slidenum">
              <a:rPr kumimoji="0" sz="1800" b="0" i="0" u="none" strike="noStrike" kern="0" cap="none" spc="-5" normalizeH="0" baseline="0" noProof="0" dirty="0">
                <a:ln>
                  <a:noFill/>
                </a:ln>
                <a:solidFill>
                  <a:sysClr val="windowText" lastClr="000000"/>
                </a:solidFill>
                <a:effectLst/>
                <a:uLnTx/>
                <a:uFillTx/>
              </a:rPr>
              <a:pPr marL="25400" marR="0" lvl="0" indent="0" defTabSz="914400" eaLnBrk="1" fontAlgn="auto" latinLnBrk="0" hangingPunct="1">
                <a:lnSpc>
                  <a:spcPts val="1310"/>
                </a:lnSpc>
                <a:spcBef>
                  <a:spcPts val="0"/>
                </a:spcBef>
                <a:spcAft>
                  <a:spcPts val="0"/>
                </a:spcAft>
                <a:buClrTx/>
                <a:buSzTx/>
                <a:buFontTx/>
                <a:buNone/>
                <a:tabLst/>
                <a:defRPr/>
              </a:pPr>
              <a:t>39</a:t>
            </a:fld>
            <a:endParaRPr kumimoji="0" sz="1800" b="0" i="0" u="none" strike="noStrike" kern="0" cap="none" spc="-5" normalizeH="0" baseline="0" noProof="0" dirty="0">
              <a:ln>
                <a:noFill/>
              </a:ln>
              <a:solidFill>
                <a:sysClr val="windowText" lastClr="000000"/>
              </a:solidFill>
              <a:effectLst/>
              <a:uLnTx/>
              <a:uFillTx/>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86468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13" y="101937"/>
            <a:ext cx="8229600" cy="906463"/>
          </a:xfrm>
        </p:spPr>
        <p:txBody>
          <a:bodyPr/>
          <a:lstStyle/>
          <a:p>
            <a:r>
              <a:rPr lang="en-US" sz="3600" dirty="0"/>
              <a:t>Asthma Summits:  Promoting Access and Sustainable Financing</a:t>
            </a:r>
          </a:p>
        </p:txBody>
      </p:sp>
      <p:sp>
        <p:nvSpPr>
          <p:cNvPr id="3" name="Slide Number Placeholder 2"/>
          <p:cNvSpPr>
            <a:spLocks noGrp="1"/>
          </p:cNvSpPr>
          <p:nvPr>
            <p:ph type="sldNum" sz="quarter" idx="12"/>
          </p:nvPr>
        </p:nvSpPr>
        <p:spPr/>
        <p:txBody>
          <a:bodyPr/>
          <a:lstStyle/>
          <a:p>
            <a:pPr>
              <a:defRPr/>
            </a:pPr>
            <a:fld id="{9EB216F3-B2EB-4AC3-9E8D-235509BA519D}" type="slidenum">
              <a:rPr lang="en-US" smtClean="0"/>
              <a:pPr>
                <a:defRPr/>
              </a:pPr>
              <a:t>4</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36" t="13253" r="5636" b="6041"/>
          <a:stretch/>
        </p:blipFill>
        <p:spPr>
          <a:xfrm>
            <a:off x="457200" y="1091417"/>
            <a:ext cx="8052099" cy="5534809"/>
          </a:xfrm>
          <a:prstGeom prst="rect">
            <a:avLst/>
          </a:prstGeom>
        </p:spPr>
      </p:pic>
    </p:spTree>
    <p:extLst>
      <p:ext uri="{BB962C8B-B14F-4D97-AF65-F5344CB8AC3E}">
        <p14:creationId xmlns:p14="http://schemas.microsoft.com/office/powerpoint/2010/main" val="724620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1567433" y="1439417"/>
            <a:ext cx="0" cy="373380"/>
          </a:xfrm>
          <a:custGeom>
            <a:avLst/>
            <a:gdLst/>
            <a:ahLst/>
            <a:cxnLst/>
            <a:rect l="l" t="t" r="r" b="b"/>
            <a:pathLst>
              <a:path h="373380">
                <a:moveTo>
                  <a:pt x="0" y="0"/>
                </a:moveTo>
                <a:lnTo>
                  <a:pt x="0" y="372999"/>
                </a:lnTo>
              </a:path>
            </a:pathLst>
          </a:custGeom>
          <a:ln w="28956">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338327" y="5669279"/>
            <a:ext cx="8467725" cy="666115"/>
          </a:xfrm>
          <a:custGeom>
            <a:avLst/>
            <a:gdLst/>
            <a:ahLst/>
            <a:cxnLst/>
            <a:rect l="l" t="t" r="r" b="b"/>
            <a:pathLst>
              <a:path w="8467725" h="666114">
                <a:moveTo>
                  <a:pt x="0" y="665988"/>
                </a:moveTo>
                <a:lnTo>
                  <a:pt x="8467344" y="665988"/>
                </a:lnTo>
                <a:lnTo>
                  <a:pt x="8467344" y="0"/>
                </a:lnTo>
                <a:lnTo>
                  <a:pt x="0" y="0"/>
                </a:lnTo>
                <a:lnTo>
                  <a:pt x="0" y="665988"/>
                </a:lnTo>
                <a:close/>
              </a:path>
            </a:pathLst>
          </a:custGeom>
          <a:solidFill>
            <a:srgbClr val="DCE0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6147815" y="3328415"/>
            <a:ext cx="2665730" cy="1475740"/>
          </a:xfrm>
          <a:prstGeom prst="rect">
            <a:avLst/>
          </a:prstGeom>
          <a:solidFill>
            <a:srgbClr val="DCE0EA"/>
          </a:solidFill>
        </p:spPr>
        <p:txBody>
          <a:bodyPr vert="horz" wrap="square" lIns="0" tIns="41275" rIns="0" bIns="0" rtlCol="0">
            <a:spAutoFit/>
          </a:bodyPr>
          <a:lstStyle/>
          <a:p>
            <a:pPr marL="92075" marR="213995" lvl="0" indent="0" defTabSz="914400" eaLnBrk="1" fontAlgn="auto" latinLnBrk="0" hangingPunct="1">
              <a:lnSpc>
                <a:spcPct val="100000"/>
              </a:lnSpc>
              <a:spcBef>
                <a:spcPts val="32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Pros: </a:t>
            </a:r>
            <a:r>
              <a:rPr kumimoji="0" sz="1200" b="0" i="0" u="none" strike="noStrike" kern="0" cap="none" spc="-5" normalizeH="0" baseline="0" noProof="0" dirty="0">
                <a:ln>
                  <a:noFill/>
                </a:ln>
                <a:solidFill>
                  <a:sysClr val="windowText" lastClr="000000"/>
                </a:solidFill>
                <a:effectLst/>
                <a:uLnTx/>
                <a:uFillTx/>
                <a:latin typeface="Arial"/>
                <a:cs typeface="Arial"/>
              </a:rPr>
              <a:t>Allows provider demonstrate  (and </a:t>
            </a:r>
            <a:r>
              <a:rPr kumimoji="0" sz="1200" b="0" i="0" u="none" strike="noStrike" kern="0" cap="none" spc="0" normalizeH="0" baseline="0" noProof="0" dirty="0">
                <a:ln>
                  <a:noFill/>
                </a:ln>
                <a:solidFill>
                  <a:sysClr val="windowText" lastClr="000000"/>
                </a:solidFill>
                <a:effectLst/>
                <a:uLnTx/>
                <a:uFillTx/>
                <a:latin typeface="Arial"/>
                <a:cs typeface="Arial"/>
              </a:rPr>
              <a:t>recapture) </a:t>
            </a:r>
            <a:r>
              <a:rPr kumimoji="0" sz="1200" b="0" i="0" u="none" strike="noStrike" kern="0" cap="none" spc="-5" normalizeH="0" baseline="0" noProof="0" dirty="0">
                <a:ln>
                  <a:noFill/>
                </a:ln>
                <a:solidFill>
                  <a:sysClr val="windowText" lastClr="000000"/>
                </a:solidFill>
                <a:effectLst/>
                <a:uLnTx/>
                <a:uFillTx/>
                <a:latin typeface="Arial"/>
                <a:cs typeface="Arial"/>
              </a:rPr>
              <a:t>value; enticing </a:t>
            </a:r>
            <a:r>
              <a:rPr kumimoji="0" sz="1200" b="0" i="0" u="none" strike="noStrike" kern="0" cap="none" spc="0" normalizeH="0" baseline="0" noProof="0" dirty="0">
                <a:ln>
                  <a:noFill/>
                </a:ln>
                <a:solidFill>
                  <a:sysClr val="windowText" lastClr="000000"/>
                </a:solidFill>
                <a:effectLst/>
                <a:uLnTx/>
                <a:uFillTx/>
                <a:latin typeface="Arial"/>
                <a:cs typeface="Arial"/>
              </a:rPr>
              <a:t>to  </a:t>
            </a:r>
            <a:r>
              <a:rPr kumimoji="0" sz="1200" b="0" i="0" u="none" strike="noStrike" kern="0" cap="none" spc="-5" normalizeH="0" baseline="0" noProof="0" dirty="0">
                <a:ln>
                  <a:noFill/>
                </a:ln>
                <a:solidFill>
                  <a:sysClr val="windowText" lastClr="000000"/>
                </a:solidFill>
                <a:effectLst/>
                <a:uLnTx/>
                <a:uFillTx/>
                <a:latin typeface="Arial"/>
                <a:cs typeface="Arial"/>
              </a:rPr>
              <a:t>government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92075" marR="51562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Cons: </a:t>
            </a:r>
            <a:r>
              <a:rPr kumimoji="0" sz="1200" b="0" i="0" u="none" strike="noStrike" kern="0" cap="none" spc="-5" normalizeH="0" baseline="0" noProof="0" dirty="0">
                <a:ln>
                  <a:noFill/>
                </a:ln>
                <a:solidFill>
                  <a:sysClr val="windowText" lastClr="000000"/>
                </a:solidFill>
                <a:effectLst/>
                <a:uLnTx/>
                <a:uFillTx/>
                <a:latin typeface="Arial"/>
                <a:cs typeface="Arial"/>
              </a:rPr>
              <a:t>Complex; </a:t>
            </a:r>
            <a:r>
              <a:rPr kumimoji="0" sz="1200" b="0" i="0" u="none" strike="noStrike" kern="0" cap="none" spc="0" normalizeH="0" baseline="0" noProof="0" dirty="0">
                <a:ln>
                  <a:noFill/>
                </a:ln>
                <a:solidFill>
                  <a:sysClr val="windowText" lastClr="000000"/>
                </a:solidFill>
                <a:effectLst/>
                <a:uLnTx/>
                <a:uFillTx/>
                <a:latin typeface="Arial"/>
                <a:cs typeface="Arial"/>
              </a:rPr>
              <a:t>may </a:t>
            </a:r>
            <a:r>
              <a:rPr kumimoji="0" sz="1200" b="0" i="0" u="none" strike="noStrike" kern="0" cap="none" spc="-5" normalizeH="0" baseline="0" noProof="0" dirty="0">
                <a:ln>
                  <a:noFill/>
                </a:ln>
                <a:solidFill>
                  <a:sysClr val="windowText" lastClr="000000"/>
                </a:solidFill>
                <a:effectLst/>
                <a:uLnTx/>
                <a:uFillTx/>
                <a:latin typeface="Arial"/>
                <a:cs typeface="Arial"/>
              </a:rPr>
              <a:t>require  working </a:t>
            </a:r>
            <a:r>
              <a:rPr kumimoji="0" sz="1200" b="0" i="0" u="none" strike="noStrike" kern="0" cap="none" spc="0" normalizeH="0" baseline="0" noProof="0" dirty="0">
                <a:ln>
                  <a:noFill/>
                </a:ln>
                <a:solidFill>
                  <a:sysClr val="windowText" lastClr="000000"/>
                </a:solidFill>
                <a:effectLst/>
                <a:uLnTx/>
                <a:uFillTx/>
                <a:latin typeface="Arial"/>
                <a:cs typeface="Arial"/>
              </a:rPr>
              <a:t>capital </a:t>
            </a:r>
            <a:r>
              <a:rPr kumimoji="0" sz="1200" b="0" i="0" u="none" strike="noStrike" kern="0" cap="none" spc="-5" normalizeH="0" baseline="0" noProof="0" dirty="0">
                <a:ln>
                  <a:noFill/>
                </a:ln>
                <a:solidFill>
                  <a:sysClr val="windowText" lastClr="000000"/>
                </a:solidFill>
                <a:effectLst/>
                <a:uLnTx/>
                <a:uFillTx/>
                <a:latin typeface="Arial"/>
                <a:cs typeface="Arial"/>
              </a:rPr>
              <a:t>financing;</a:t>
            </a:r>
            <a:r>
              <a:rPr kumimoji="0" sz="1200" b="0" i="0" u="none" strike="noStrike" kern="0" cap="none" spc="-9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risky</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3243072" y="3328415"/>
            <a:ext cx="2665730" cy="1475740"/>
          </a:xfrm>
          <a:prstGeom prst="rect">
            <a:avLst/>
          </a:prstGeom>
          <a:solidFill>
            <a:srgbClr val="DCE0EA"/>
          </a:solidFill>
        </p:spPr>
        <p:txBody>
          <a:bodyPr vert="horz" wrap="square" lIns="0" tIns="41275" rIns="0" bIns="0" rtlCol="0">
            <a:spAutoFit/>
          </a:bodyPr>
          <a:lstStyle/>
          <a:p>
            <a:pPr marL="92075" marR="354330" lvl="0" indent="0" defTabSz="914400" eaLnBrk="1" fontAlgn="auto" latinLnBrk="0" hangingPunct="1">
              <a:lnSpc>
                <a:spcPct val="100000"/>
              </a:lnSpc>
              <a:spcBef>
                <a:spcPts val="32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Pros: </a:t>
            </a:r>
            <a:r>
              <a:rPr kumimoji="0" sz="1200" b="0" i="0" u="none" strike="noStrike" kern="0" cap="none" spc="0" normalizeH="0" baseline="0" noProof="0" dirty="0">
                <a:ln>
                  <a:noFill/>
                </a:ln>
                <a:solidFill>
                  <a:sysClr val="windowText" lastClr="000000"/>
                </a:solidFill>
                <a:effectLst/>
                <a:uLnTx/>
                <a:uFillTx/>
                <a:latin typeface="Arial"/>
                <a:cs typeface="Arial"/>
              </a:rPr>
              <a:t>Limits </a:t>
            </a:r>
            <a:r>
              <a:rPr kumimoji="0" sz="1200" b="0" i="0" u="none" strike="noStrike" kern="0" cap="none" spc="-5" normalizeH="0" baseline="0" noProof="0" dirty="0">
                <a:ln>
                  <a:noFill/>
                </a:ln>
                <a:solidFill>
                  <a:sysClr val="windowText" lastClr="000000"/>
                </a:solidFill>
                <a:effectLst/>
                <a:uLnTx/>
                <a:uFillTx/>
                <a:latin typeface="Arial"/>
                <a:cs typeface="Arial"/>
              </a:rPr>
              <a:t>risk while ensuring  government acknowledges</a:t>
            </a:r>
            <a:r>
              <a:rPr kumimoji="0" sz="1200" b="0" i="0" u="none" strike="noStrike" kern="0" cap="none" spc="-7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value  </a:t>
            </a:r>
            <a:r>
              <a:rPr kumimoji="0" sz="1200" b="0" i="0" u="none" strike="noStrike" kern="0" cap="none" spc="0" normalizeH="0" baseline="0" noProof="0" dirty="0">
                <a:ln>
                  <a:noFill/>
                </a:ln>
                <a:solidFill>
                  <a:sysClr val="windowText" lastClr="000000"/>
                </a:solidFill>
                <a:effectLst/>
                <a:uLnTx/>
                <a:uFillTx/>
                <a:latin typeface="Arial"/>
                <a:cs typeface="Arial"/>
              </a:rPr>
              <a:t>creation</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92075" marR="88265"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Cons: </a:t>
            </a:r>
            <a:r>
              <a:rPr kumimoji="0" sz="1200" b="0" i="0" u="none" strike="noStrike" kern="0" cap="none" spc="-5" normalizeH="0" baseline="0" noProof="0" dirty="0">
                <a:ln>
                  <a:noFill/>
                </a:ln>
                <a:solidFill>
                  <a:sysClr val="windowText" lastClr="000000"/>
                </a:solidFill>
                <a:effectLst/>
                <a:uLnTx/>
                <a:uFillTx/>
                <a:latin typeface="Arial"/>
                <a:cs typeface="Arial"/>
              </a:rPr>
              <a:t>Challenging </a:t>
            </a:r>
            <a:r>
              <a:rPr kumimoji="0" sz="1200" b="0" i="0" u="none" strike="noStrike" kern="0" cap="none" spc="0" normalizeH="0" baseline="0" noProof="0" dirty="0">
                <a:ln>
                  <a:noFill/>
                </a:ln>
                <a:solidFill>
                  <a:sysClr val="windowText" lastClr="000000"/>
                </a:solidFill>
                <a:effectLst/>
                <a:uLnTx/>
                <a:uFillTx/>
                <a:latin typeface="Arial"/>
                <a:cs typeface="Arial"/>
              </a:rPr>
              <a:t>to scale</a:t>
            </a:r>
            <a:r>
              <a:rPr kumimoji="0" sz="1200" b="0" i="1" u="none" strike="noStrike" kern="0" cap="none" spc="0" normalizeH="0" baseline="0" noProof="0" dirty="0">
                <a:ln>
                  <a:noFill/>
                </a:ln>
                <a:solidFill>
                  <a:sysClr val="windowText" lastClr="000000"/>
                </a:solidFill>
                <a:effectLst/>
                <a:uLnTx/>
                <a:uFillTx/>
                <a:latin typeface="Arial"/>
                <a:cs typeface="Arial"/>
              </a:rPr>
              <a:t>;</a:t>
            </a:r>
            <a:r>
              <a:rPr kumimoji="0" sz="1200" b="0" i="1"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provider  has performance risk; </a:t>
            </a:r>
            <a:r>
              <a:rPr kumimoji="0" sz="1200" b="0" i="0" u="none" strike="noStrike" kern="0" cap="none" spc="0" normalizeH="0" baseline="0" noProof="0" dirty="0">
                <a:ln>
                  <a:noFill/>
                </a:ln>
                <a:solidFill>
                  <a:sysClr val="windowText" lastClr="000000"/>
                </a:solidFill>
                <a:effectLst/>
                <a:uLnTx/>
                <a:uFillTx/>
                <a:latin typeface="Arial"/>
                <a:cs typeface="Arial"/>
              </a:rPr>
              <a:t>may </a:t>
            </a:r>
            <a:r>
              <a:rPr kumimoji="0" sz="1200" b="0" i="0" u="none" strike="noStrike" kern="0" cap="none" spc="-5" normalizeH="0" baseline="0" noProof="0" dirty="0">
                <a:ln>
                  <a:noFill/>
                </a:ln>
                <a:solidFill>
                  <a:sysClr val="windowText" lastClr="000000"/>
                </a:solidFill>
                <a:effectLst/>
                <a:uLnTx/>
                <a:uFillTx/>
                <a:latin typeface="Arial"/>
                <a:cs typeface="Arial"/>
              </a:rPr>
              <a:t>require  working </a:t>
            </a:r>
            <a:r>
              <a:rPr kumimoji="0" sz="1200" b="0" i="0" u="none" strike="noStrike" kern="0" cap="none" spc="0" normalizeH="0" baseline="0" noProof="0" dirty="0">
                <a:ln>
                  <a:noFill/>
                </a:ln>
                <a:solidFill>
                  <a:sysClr val="windowText" lastClr="000000"/>
                </a:solidFill>
                <a:effectLst/>
                <a:uLnTx/>
                <a:uFillTx/>
                <a:latin typeface="Arial"/>
                <a:cs typeface="Arial"/>
              </a:rPr>
              <a:t>capital</a:t>
            </a:r>
            <a:r>
              <a:rPr kumimoji="0" sz="1200" b="0" i="0" u="none" strike="noStrike" kern="0" cap="none" spc="-13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financing</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338327" y="3328415"/>
            <a:ext cx="2667000" cy="1475740"/>
          </a:xfrm>
          <a:prstGeom prst="rect">
            <a:avLst/>
          </a:prstGeom>
          <a:solidFill>
            <a:srgbClr val="DCE0EA"/>
          </a:solidFill>
        </p:spPr>
        <p:txBody>
          <a:bodyPr vert="horz" wrap="square" lIns="0" tIns="41275" rIns="0" bIns="0" rtlCol="0">
            <a:spAutoFit/>
          </a:bodyPr>
          <a:lstStyle/>
          <a:p>
            <a:pPr marL="91440" marR="0" lvl="0" indent="0" defTabSz="914400" eaLnBrk="1" fontAlgn="auto" latinLnBrk="0" hangingPunct="1">
              <a:lnSpc>
                <a:spcPct val="100000"/>
              </a:lnSpc>
              <a:spcBef>
                <a:spcPts val="32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Pros: </a:t>
            </a:r>
            <a:r>
              <a:rPr kumimoji="0" sz="1200" b="0" i="0" u="none" strike="noStrike" kern="0" cap="none" spc="-5" normalizeH="0" baseline="0" noProof="0" dirty="0">
                <a:ln>
                  <a:noFill/>
                </a:ln>
                <a:solidFill>
                  <a:sysClr val="windowText" lastClr="000000"/>
                </a:solidFill>
                <a:effectLst/>
                <a:uLnTx/>
                <a:uFillTx/>
                <a:latin typeface="Arial"/>
                <a:cs typeface="Arial"/>
              </a:rPr>
              <a:t>No payment</a:t>
            </a:r>
            <a:r>
              <a:rPr kumimoji="0" sz="1200" b="0" i="0" u="none" strike="noStrike" kern="0" cap="none" spc="-105" normalizeH="0" baseline="0" noProof="0" dirty="0">
                <a:ln>
                  <a:noFill/>
                </a:ln>
                <a:solidFill>
                  <a:sysClr val="windowText" lastClr="000000"/>
                </a:solidFill>
                <a:effectLst/>
                <a:uLnTx/>
                <a:uFillTx/>
                <a:latin typeface="Arial"/>
                <a:cs typeface="Arial"/>
              </a:rPr>
              <a:t> </a:t>
            </a:r>
            <a:r>
              <a:rPr kumimoji="0" sz="1200" b="0" i="0" u="none" strike="noStrike" kern="0" cap="none" spc="-5" normalizeH="0" baseline="0" noProof="0" dirty="0">
                <a:ln>
                  <a:noFill/>
                </a:ln>
                <a:solidFill>
                  <a:sysClr val="windowText" lastClr="000000"/>
                </a:solidFill>
                <a:effectLst/>
                <a:uLnTx/>
                <a:uFillTx/>
                <a:latin typeface="Arial"/>
                <a:cs typeface="Arial"/>
              </a:rPr>
              <a:t>risk</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91440" marR="103505"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Cons: </a:t>
            </a:r>
            <a:r>
              <a:rPr kumimoji="0" sz="1200" b="0" i="0" u="none" strike="noStrike" kern="0" cap="none" spc="-5" normalizeH="0" baseline="0" noProof="0" dirty="0">
                <a:ln>
                  <a:noFill/>
                </a:ln>
                <a:solidFill>
                  <a:sysClr val="windowText" lastClr="000000"/>
                </a:solidFill>
                <a:effectLst/>
                <a:uLnTx/>
                <a:uFillTx/>
                <a:latin typeface="Arial"/>
                <a:cs typeface="Arial"/>
              </a:rPr>
              <a:t>Government </a:t>
            </a:r>
            <a:r>
              <a:rPr kumimoji="0" sz="1200" b="0" i="0" u="none" strike="noStrike" kern="0" cap="none" spc="0" normalizeH="0" baseline="0" noProof="0" dirty="0">
                <a:ln>
                  <a:noFill/>
                </a:ln>
                <a:solidFill>
                  <a:sysClr val="windowText" lastClr="000000"/>
                </a:solidFill>
                <a:effectLst/>
                <a:uLnTx/>
                <a:uFillTx/>
                <a:latin typeface="Arial"/>
                <a:cs typeface="Arial"/>
              </a:rPr>
              <a:t>may </a:t>
            </a:r>
            <a:r>
              <a:rPr kumimoji="0" sz="1200" b="0" i="0" u="none" strike="noStrike" kern="0" cap="none" spc="-5" normalizeH="0" baseline="0" noProof="0" dirty="0">
                <a:ln>
                  <a:noFill/>
                </a:ln>
                <a:solidFill>
                  <a:sysClr val="windowText" lastClr="000000"/>
                </a:solidFill>
                <a:effectLst/>
                <a:uLnTx/>
                <a:uFillTx/>
                <a:latin typeface="Arial"/>
                <a:cs typeface="Arial"/>
              </a:rPr>
              <a:t>pay </a:t>
            </a:r>
            <a:r>
              <a:rPr kumimoji="0" sz="1200" b="0" i="0" u="none" strike="noStrike" kern="0" cap="none" spc="5" normalizeH="0" baseline="0" noProof="0" dirty="0">
                <a:ln>
                  <a:noFill/>
                </a:ln>
                <a:solidFill>
                  <a:sysClr val="windowText" lastClr="000000"/>
                </a:solidFill>
                <a:effectLst/>
                <a:uLnTx/>
                <a:uFillTx/>
                <a:latin typeface="Arial"/>
                <a:cs typeface="Arial"/>
              </a:rPr>
              <a:t>for</a:t>
            </a:r>
            <a:r>
              <a:rPr kumimoji="0" sz="1200" b="0" i="0" u="none" strike="noStrike" kern="0" cap="none" spc="-7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less  than full cost; </a:t>
            </a:r>
            <a:r>
              <a:rPr kumimoji="0" sz="1200" b="0" i="0" u="none" strike="noStrike" kern="0" cap="none" spc="-5" normalizeH="0" baseline="0" noProof="0" dirty="0">
                <a:ln>
                  <a:noFill/>
                </a:ln>
                <a:solidFill>
                  <a:sysClr val="windowText" lastClr="000000"/>
                </a:solidFill>
                <a:effectLst/>
                <a:uLnTx/>
                <a:uFillTx/>
                <a:latin typeface="Arial"/>
                <a:cs typeface="Arial"/>
              </a:rPr>
              <a:t>price </a:t>
            </a:r>
            <a:r>
              <a:rPr kumimoji="0" sz="1200" b="0" i="0" u="none" strike="noStrike" kern="0" cap="none" spc="0" normalizeH="0" baseline="0" noProof="0" dirty="0">
                <a:ln>
                  <a:noFill/>
                </a:ln>
                <a:solidFill>
                  <a:sysClr val="windowText" lastClr="000000"/>
                </a:solidFill>
                <a:effectLst/>
                <a:uLnTx/>
                <a:uFillTx/>
                <a:latin typeface="Arial"/>
                <a:cs typeface="Arial"/>
              </a:rPr>
              <a:t>unrelated to  </a:t>
            </a:r>
            <a:r>
              <a:rPr kumimoji="0" sz="1200" b="0" i="0" u="none" strike="noStrike" kern="0" cap="none" spc="-5" normalizeH="0" baseline="0" noProof="0" dirty="0">
                <a:ln>
                  <a:noFill/>
                </a:ln>
                <a:solidFill>
                  <a:sysClr val="windowText" lastClr="000000"/>
                </a:solidFill>
                <a:effectLst/>
                <a:uLnTx/>
                <a:uFillTx/>
                <a:latin typeface="Arial"/>
                <a:cs typeface="Arial"/>
              </a:rPr>
              <a:t>value; challenging </a:t>
            </a:r>
            <a:r>
              <a:rPr kumimoji="0" sz="1200" b="0" i="0" u="none" strike="noStrike" kern="0" cap="none" spc="0" normalizeH="0" baseline="0" noProof="0" dirty="0">
                <a:ln>
                  <a:noFill/>
                </a:ln>
                <a:solidFill>
                  <a:sysClr val="windowText" lastClr="000000"/>
                </a:solidFill>
                <a:effectLst/>
                <a:uLnTx/>
                <a:uFillTx/>
                <a:latin typeface="Arial"/>
                <a:cs typeface="Arial"/>
              </a:rPr>
              <a:t>to scale; </a:t>
            </a:r>
            <a:r>
              <a:rPr kumimoji="0" sz="1200" b="0" i="0" u="none" strike="noStrike" kern="0" cap="none" spc="-5" normalizeH="0" baseline="0" noProof="0" dirty="0">
                <a:ln>
                  <a:noFill/>
                </a:ln>
                <a:solidFill>
                  <a:sysClr val="windowText" lastClr="000000"/>
                </a:solidFill>
                <a:effectLst/>
                <a:uLnTx/>
                <a:uFillTx/>
                <a:latin typeface="Arial"/>
                <a:cs typeface="Arial"/>
              </a:rPr>
              <a:t>year-to-  year</a:t>
            </a:r>
            <a:r>
              <a:rPr kumimoji="0" sz="1200" b="0" i="0" u="none" strike="noStrike" kern="0" cap="none" spc="-10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contracting</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p:nvPr/>
        </p:nvSpPr>
        <p:spPr>
          <a:xfrm>
            <a:off x="338327" y="1839467"/>
            <a:ext cx="2667000" cy="550545"/>
          </a:xfrm>
          <a:custGeom>
            <a:avLst/>
            <a:gdLst/>
            <a:ahLst/>
            <a:cxnLst/>
            <a:rect l="l" t="t" r="r" b="b"/>
            <a:pathLst>
              <a:path w="2667000" h="550544">
                <a:moveTo>
                  <a:pt x="0" y="550163"/>
                </a:moveTo>
                <a:lnTo>
                  <a:pt x="2667000" y="550163"/>
                </a:lnTo>
                <a:lnTo>
                  <a:pt x="2667000" y="0"/>
                </a:lnTo>
                <a:lnTo>
                  <a:pt x="0" y="0"/>
                </a:lnTo>
                <a:lnTo>
                  <a:pt x="0" y="550163"/>
                </a:lnTo>
                <a:close/>
              </a:path>
            </a:pathLst>
          </a:custGeom>
          <a:solidFill>
            <a:srgbClr val="404F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1021181" y="2002790"/>
            <a:ext cx="130111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Fee-for-service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p:nvPr/>
        </p:nvSpPr>
        <p:spPr>
          <a:xfrm>
            <a:off x="3243072" y="1839467"/>
            <a:ext cx="2665730" cy="550545"/>
          </a:xfrm>
          <a:custGeom>
            <a:avLst/>
            <a:gdLst/>
            <a:ahLst/>
            <a:cxnLst/>
            <a:rect l="l" t="t" r="r" b="b"/>
            <a:pathLst>
              <a:path w="2665729" h="550544">
                <a:moveTo>
                  <a:pt x="0" y="550163"/>
                </a:moveTo>
                <a:lnTo>
                  <a:pt x="2665476" y="550163"/>
                </a:lnTo>
                <a:lnTo>
                  <a:pt x="2665476" y="0"/>
                </a:lnTo>
                <a:lnTo>
                  <a:pt x="0" y="0"/>
                </a:lnTo>
                <a:lnTo>
                  <a:pt x="0" y="550163"/>
                </a:lnTo>
                <a:close/>
              </a:path>
            </a:pathLst>
          </a:custGeom>
          <a:solidFill>
            <a:srgbClr val="404F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3368166" y="2002790"/>
            <a:ext cx="241681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Arial"/>
                <a:cs typeface="Arial"/>
              </a:rPr>
              <a:t>Partially</a:t>
            </a:r>
            <a:r>
              <a:rPr kumimoji="0" sz="1400" b="1" i="0" u="none" strike="noStrike" kern="0" cap="none" spc="-70"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performance-based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p:nvPr/>
        </p:nvSpPr>
        <p:spPr>
          <a:xfrm>
            <a:off x="6147815" y="1839467"/>
            <a:ext cx="2665730" cy="550545"/>
          </a:xfrm>
          <a:custGeom>
            <a:avLst/>
            <a:gdLst/>
            <a:ahLst/>
            <a:cxnLst/>
            <a:rect l="l" t="t" r="r" b="b"/>
            <a:pathLst>
              <a:path w="2665729" h="550544">
                <a:moveTo>
                  <a:pt x="0" y="550163"/>
                </a:moveTo>
                <a:lnTo>
                  <a:pt x="2665476" y="550163"/>
                </a:lnTo>
                <a:lnTo>
                  <a:pt x="2665476" y="0"/>
                </a:lnTo>
                <a:lnTo>
                  <a:pt x="0" y="0"/>
                </a:lnTo>
                <a:lnTo>
                  <a:pt x="0" y="550163"/>
                </a:lnTo>
                <a:close/>
              </a:path>
            </a:pathLst>
          </a:custGeom>
          <a:solidFill>
            <a:srgbClr val="404F6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6413372" y="2002790"/>
            <a:ext cx="213741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Fully</a:t>
            </a:r>
            <a:r>
              <a:rPr kumimoji="0" sz="1400" b="1" i="0" u="none" strike="noStrike" kern="0" cap="none" spc="-65" normalizeH="0" baseline="0" noProof="0" dirty="0">
                <a:ln>
                  <a:noFill/>
                </a:ln>
                <a:solidFill>
                  <a:srgbClr val="FFFFFF"/>
                </a:solidFill>
                <a:effectLst/>
                <a:uLnTx/>
                <a:uFillTx/>
                <a:latin typeface="Arial"/>
                <a:cs typeface="Arial"/>
              </a:rPr>
              <a:t> </a:t>
            </a:r>
            <a:r>
              <a:rPr kumimoji="0" sz="1400" b="1" i="0" u="none" strike="noStrike" kern="0" cap="none" spc="-5" normalizeH="0" baseline="0" noProof="0" dirty="0">
                <a:ln>
                  <a:noFill/>
                </a:ln>
                <a:solidFill>
                  <a:srgbClr val="FFFFFF"/>
                </a:solidFill>
                <a:effectLst/>
                <a:uLnTx/>
                <a:uFillTx/>
                <a:latin typeface="Arial"/>
                <a:cs typeface="Arial"/>
              </a:rPr>
              <a:t>performance-based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338327" y="2519172"/>
            <a:ext cx="2667000" cy="698500"/>
          </a:xfrm>
          <a:prstGeom prst="rect">
            <a:avLst/>
          </a:prstGeom>
          <a:solidFill>
            <a:srgbClr val="F1F1F1"/>
          </a:solidFill>
        </p:spPr>
        <p:txBody>
          <a:bodyPr vert="horz" wrap="square" lIns="0" tIns="41275" rIns="0" bIns="0" rtlCol="0">
            <a:spAutoFit/>
          </a:bodyPr>
          <a:lstStyle/>
          <a:p>
            <a:pPr marL="205740" marR="0" lvl="0" indent="0" defTabSz="914400" eaLnBrk="1" fontAlgn="auto" latinLnBrk="0" hangingPunct="1">
              <a:lnSpc>
                <a:spcPct val="100000"/>
              </a:lnSpc>
              <a:spcBef>
                <a:spcPts val="325"/>
              </a:spcBef>
              <a:spcAft>
                <a:spcPts val="0"/>
              </a:spcAft>
              <a:buClrTx/>
              <a:buSzTx/>
              <a:buFontTx/>
              <a:buNone/>
              <a:tabLst/>
              <a:defRPr/>
            </a:pPr>
            <a:r>
              <a:rPr kumimoji="0" sz="1200" b="0" i="1" u="none" strike="noStrike" kern="0" cap="none" spc="0" normalizeH="0" baseline="0" noProof="0" dirty="0">
                <a:ln>
                  <a:noFill/>
                </a:ln>
                <a:solidFill>
                  <a:sysClr val="windowText" lastClr="000000"/>
                </a:solidFill>
                <a:effectLst/>
                <a:uLnTx/>
                <a:uFillTx/>
                <a:latin typeface="Arial"/>
                <a:cs typeface="Arial"/>
              </a:rPr>
              <a:t>Payor pays for the cost of</a:t>
            </a:r>
            <a:r>
              <a:rPr kumimoji="0" sz="1200" b="0" i="1" u="none" strike="noStrike" kern="0" cap="none" spc="-140" normalizeH="0" baseline="0" noProof="0" dirty="0">
                <a:ln>
                  <a:noFill/>
                </a:ln>
                <a:solidFill>
                  <a:sysClr val="windowText" lastClr="000000"/>
                </a:solidFill>
                <a:effectLst/>
                <a:uLnTx/>
                <a:uFillTx/>
                <a:latin typeface="Arial"/>
                <a:cs typeface="Arial"/>
              </a:rPr>
              <a:t> </a:t>
            </a:r>
            <a:r>
              <a:rPr kumimoji="0" sz="1200" b="0" i="1" u="none" strike="noStrike" kern="0" cap="none" spc="-5" normalizeH="0" baseline="0" noProof="0" dirty="0">
                <a:ln>
                  <a:noFill/>
                </a:ln>
                <a:solidFill>
                  <a:sysClr val="windowText" lastClr="000000"/>
                </a:solidFill>
                <a:effectLst/>
                <a:uLnTx/>
                <a:uFillTx/>
                <a:latin typeface="Arial"/>
                <a:cs typeface="Arial"/>
              </a:rPr>
              <a:t>service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3243072" y="2519172"/>
            <a:ext cx="2665730" cy="698500"/>
          </a:xfrm>
          <a:prstGeom prst="rect">
            <a:avLst/>
          </a:prstGeom>
          <a:solidFill>
            <a:srgbClr val="F1F1F1"/>
          </a:solidFill>
        </p:spPr>
        <p:txBody>
          <a:bodyPr vert="horz" wrap="square" lIns="0" tIns="41275" rIns="0" bIns="0" rtlCol="0">
            <a:spAutoFit/>
          </a:bodyPr>
          <a:lstStyle/>
          <a:p>
            <a:pPr marL="241300" marR="234315" lvl="0" indent="0" algn="ctr" defTabSz="914400" eaLnBrk="1" fontAlgn="auto" latinLnBrk="0" hangingPunct="1">
              <a:lnSpc>
                <a:spcPct val="100000"/>
              </a:lnSpc>
              <a:spcBef>
                <a:spcPts val="325"/>
              </a:spcBef>
              <a:spcAft>
                <a:spcPts val="0"/>
              </a:spcAft>
              <a:buClrTx/>
              <a:buSzTx/>
              <a:buFontTx/>
              <a:buNone/>
              <a:tabLst/>
              <a:defRPr/>
            </a:pPr>
            <a:r>
              <a:rPr kumimoji="0" sz="1200" b="0" i="1" u="none" strike="noStrike" kern="0" cap="none" spc="0" normalizeH="0" baseline="0" noProof="0" dirty="0">
                <a:ln>
                  <a:noFill/>
                </a:ln>
                <a:solidFill>
                  <a:sysClr val="windowText" lastClr="000000"/>
                </a:solidFill>
                <a:effectLst/>
                <a:uLnTx/>
                <a:uFillTx/>
                <a:latin typeface="Arial"/>
                <a:cs typeface="Arial"/>
              </a:rPr>
              <a:t>Payor pays for </a:t>
            </a:r>
            <a:r>
              <a:rPr kumimoji="0" sz="1200" b="0" i="1" u="none" strike="noStrike" kern="0" cap="none" spc="-5" normalizeH="0" baseline="0" noProof="0" dirty="0">
                <a:ln>
                  <a:noFill/>
                </a:ln>
                <a:solidFill>
                  <a:sysClr val="windowText" lastClr="000000"/>
                </a:solidFill>
                <a:effectLst/>
                <a:uLnTx/>
                <a:uFillTx/>
                <a:latin typeface="Arial"/>
                <a:cs typeface="Arial"/>
              </a:rPr>
              <a:t>portion </a:t>
            </a:r>
            <a:r>
              <a:rPr kumimoji="0" sz="1200" b="0" i="1" u="none" strike="noStrike" kern="0" cap="none" spc="0" normalizeH="0" baseline="0" noProof="0" dirty="0">
                <a:ln>
                  <a:noFill/>
                </a:ln>
                <a:solidFill>
                  <a:sysClr val="windowText" lastClr="000000"/>
                </a:solidFill>
                <a:effectLst/>
                <a:uLnTx/>
                <a:uFillTx/>
                <a:latin typeface="Arial"/>
                <a:cs typeface="Arial"/>
              </a:rPr>
              <a:t>of</a:t>
            </a:r>
            <a:r>
              <a:rPr kumimoji="0" sz="1200" b="0" i="1" u="none" strike="noStrike" kern="0" cap="none" spc="-105" normalizeH="0" baseline="0" noProof="0" dirty="0">
                <a:ln>
                  <a:noFill/>
                </a:ln>
                <a:solidFill>
                  <a:sysClr val="windowText" lastClr="000000"/>
                </a:solidFill>
                <a:effectLst/>
                <a:uLnTx/>
                <a:uFillTx/>
                <a:latin typeface="Arial"/>
                <a:cs typeface="Arial"/>
              </a:rPr>
              <a:t> </a:t>
            </a:r>
            <a:r>
              <a:rPr kumimoji="0" sz="1200" b="0" i="1" u="none" strike="noStrike" kern="0" cap="none" spc="-5" normalizeH="0" baseline="0" noProof="0" dirty="0">
                <a:ln>
                  <a:noFill/>
                </a:ln>
                <a:solidFill>
                  <a:sysClr val="windowText" lastClr="000000"/>
                </a:solidFill>
                <a:effectLst/>
                <a:uLnTx/>
                <a:uFillTx/>
                <a:latin typeface="Arial"/>
                <a:cs typeface="Arial"/>
              </a:rPr>
              <a:t>service  </a:t>
            </a:r>
            <a:r>
              <a:rPr kumimoji="0" sz="1200" b="0" i="1" u="none" strike="noStrike" kern="0" cap="none" spc="0" normalizeH="0" baseline="0" noProof="0" dirty="0">
                <a:ln>
                  <a:noFill/>
                </a:ln>
                <a:solidFill>
                  <a:sysClr val="windowText" lastClr="000000"/>
                </a:solidFill>
                <a:effectLst/>
                <a:uLnTx/>
                <a:uFillTx/>
                <a:latin typeface="Arial"/>
                <a:cs typeface="Arial"/>
              </a:rPr>
              <a:t>upfront; </a:t>
            </a:r>
            <a:r>
              <a:rPr kumimoji="0" sz="1200" b="0" i="1" u="none" strike="noStrike" kern="0" cap="none" spc="-5" normalizeH="0" baseline="0" noProof="0" dirty="0">
                <a:ln>
                  <a:noFill/>
                </a:ln>
                <a:solidFill>
                  <a:sysClr val="windowText" lastClr="000000"/>
                </a:solidFill>
                <a:effectLst/>
                <a:uLnTx/>
                <a:uFillTx/>
                <a:latin typeface="Arial"/>
                <a:cs typeface="Arial"/>
              </a:rPr>
              <a:t>remaining portion  dependent on</a:t>
            </a:r>
            <a:r>
              <a:rPr kumimoji="0" sz="1200" b="0" i="1" u="none" strike="noStrike" kern="0" cap="none" spc="-95" normalizeH="0" baseline="0" noProof="0" dirty="0">
                <a:ln>
                  <a:noFill/>
                </a:ln>
                <a:solidFill>
                  <a:sysClr val="windowText" lastClr="000000"/>
                </a:solidFill>
                <a:effectLst/>
                <a:uLnTx/>
                <a:uFillTx/>
                <a:latin typeface="Arial"/>
                <a:cs typeface="Arial"/>
              </a:rPr>
              <a:t> </a:t>
            </a:r>
            <a:r>
              <a:rPr kumimoji="0" sz="1200" b="0" i="1" u="none" strike="noStrike" kern="0" cap="none" spc="-5" normalizeH="0" baseline="0" noProof="0" dirty="0">
                <a:ln>
                  <a:noFill/>
                </a:ln>
                <a:solidFill>
                  <a:sysClr val="windowText" lastClr="000000"/>
                </a:solidFill>
                <a:effectLst/>
                <a:uLnTx/>
                <a:uFillTx/>
                <a:latin typeface="Arial"/>
                <a:cs typeface="Arial"/>
              </a:rPr>
              <a:t>performance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338327" y="4928615"/>
            <a:ext cx="8467725" cy="486409"/>
          </a:xfrm>
          <a:prstGeom prst="rect">
            <a:avLst/>
          </a:prstGeom>
          <a:solidFill>
            <a:srgbClr val="404F6C"/>
          </a:solidFill>
        </p:spPr>
        <p:txBody>
          <a:bodyPr vert="horz" wrap="square" lIns="0" tIns="132080" rIns="0" bIns="0" rtlCol="0">
            <a:spAutoFit/>
          </a:bodyPr>
          <a:lstStyle/>
          <a:p>
            <a:pPr marL="1270" marR="0" lvl="0" indent="0" algn="ctr" defTabSz="914400" eaLnBrk="1" fontAlgn="auto" latinLnBrk="0" hangingPunct="1">
              <a:lnSpc>
                <a:spcPct val="100000"/>
              </a:lnSpc>
              <a:spcBef>
                <a:spcPts val="104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Contingent</a:t>
            </a:r>
            <a:r>
              <a:rPr kumimoji="0" sz="1400" b="1" i="0" u="none" strike="noStrike" kern="0" cap="none" spc="-110" normalizeH="0" baseline="0" noProof="0" dirty="0">
                <a:ln>
                  <a:noFill/>
                </a:ln>
                <a:solidFill>
                  <a:srgbClr val="FFFFFF"/>
                </a:solidFill>
                <a:effectLst/>
                <a:uLnTx/>
                <a:uFillTx/>
                <a:latin typeface="Arial"/>
                <a:cs typeface="Arial"/>
              </a:rPr>
              <a:t> </a:t>
            </a:r>
            <a:r>
              <a:rPr kumimoji="0" sz="1400" b="1" i="0" u="none" strike="noStrike" kern="0" cap="none" spc="0" normalizeH="0" baseline="0" noProof="0" dirty="0">
                <a:ln>
                  <a:noFill/>
                </a:ln>
                <a:solidFill>
                  <a:srgbClr val="FFFFFF"/>
                </a:solidFill>
                <a:effectLst/>
                <a:uLnTx/>
                <a:uFillTx/>
                <a:latin typeface="Arial"/>
                <a:cs typeface="Arial"/>
              </a:rPr>
              <a:t>renewal</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417372" y="5454396"/>
            <a:ext cx="8393430" cy="1184275"/>
          </a:xfrm>
          <a:prstGeom prst="rect">
            <a:avLst/>
          </a:prstGeom>
        </p:spPr>
        <p:txBody>
          <a:bodyPr vert="horz" wrap="square" lIns="0" tIns="0" rIns="0" bIns="0" rtlCol="0">
            <a:spAutoFit/>
          </a:bodyPr>
          <a:lstStyle/>
          <a:p>
            <a:pPr marL="2454275" marR="0" lvl="0" indent="0" defTabSz="914400" eaLnBrk="1" fontAlgn="auto" latinLnBrk="0" hangingPunct="1">
              <a:lnSpc>
                <a:spcPct val="100000"/>
              </a:lnSpc>
              <a:spcBef>
                <a:spcPts val="0"/>
              </a:spcBef>
              <a:spcAft>
                <a:spcPts val="0"/>
              </a:spcAft>
              <a:buClrTx/>
              <a:buSzTx/>
              <a:buFontTx/>
              <a:buNone/>
              <a:tabLst/>
              <a:defRPr/>
            </a:pPr>
            <a:r>
              <a:rPr kumimoji="0" sz="1200" b="0" i="1" u="none" strike="noStrike" kern="0" cap="none" spc="0" normalizeH="0" baseline="0" noProof="0" dirty="0">
                <a:ln>
                  <a:noFill/>
                </a:ln>
                <a:solidFill>
                  <a:sysClr val="windowText" lastClr="000000"/>
                </a:solidFill>
                <a:effectLst/>
                <a:uLnTx/>
                <a:uFillTx/>
                <a:latin typeface="Arial"/>
                <a:cs typeface="Arial"/>
              </a:rPr>
              <a:t>Future contract </a:t>
            </a:r>
            <a:r>
              <a:rPr kumimoji="0" sz="1200" b="0" i="1" u="none" strike="noStrike" kern="0" cap="none" spc="-15" normalizeH="0" baseline="0" noProof="0" dirty="0">
                <a:ln>
                  <a:noFill/>
                </a:ln>
                <a:solidFill>
                  <a:sysClr val="windowText" lastClr="000000"/>
                </a:solidFill>
                <a:effectLst/>
                <a:uLnTx/>
                <a:uFillTx/>
                <a:latin typeface="Arial"/>
                <a:cs typeface="Arial"/>
              </a:rPr>
              <a:t>size </a:t>
            </a:r>
            <a:r>
              <a:rPr kumimoji="0" sz="1200" b="0" i="1" u="none" strike="noStrike" kern="0" cap="none" spc="-5" normalizeH="0" baseline="0" noProof="0" dirty="0">
                <a:ln>
                  <a:noFill/>
                </a:ln>
                <a:solidFill>
                  <a:sysClr val="windowText" lastClr="000000"/>
                </a:solidFill>
                <a:effectLst/>
                <a:uLnTx/>
                <a:uFillTx/>
                <a:latin typeface="Arial"/>
                <a:cs typeface="Arial"/>
              </a:rPr>
              <a:t>based on performance</a:t>
            </a:r>
            <a:r>
              <a:rPr kumimoji="0" sz="1200" b="0" i="1" u="none" strike="noStrike" kern="0" cap="none" spc="-35" normalizeH="0" baseline="0" noProof="0" dirty="0">
                <a:ln>
                  <a:noFill/>
                </a:ln>
                <a:solidFill>
                  <a:sysClr val="windowText" lastClr="000000"/>
                </a:solidFill>
                <a:effectLst/>
                <a:uLnTx/>
                <a:uFillTx/>
                <a:latin typeface="Arial"/>
                <a:cs typeface="Arial"/>
              </a:rPr>
              <a:t> </a:t>
            </a:r>
            <a:r>
              <a:rPr kumimoji="0" sz="1200" b="0" i="1" u="none" strike="noStrike" kern="0" cap="none" spc="-5" normalizeH="0" baseline="0" noProof="0" dirty="0">
                <a:ln>
                  <a:noFill/>
                </a:ln>
                <a:solidFill>
                  <a:sysClr val="windowText" lastClr="000000"/>
                </a:solidFill>
                <a:effectLst/>
                <a:uLnTx/>
                <a:uFillTx/>
                <a:latin typeface="Arial"/>
                <a:cs typeface="Arial"/>
              </a:rPr>
              <a:t>criteria</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304800" lvl="0" indent="0" defTabSz="914400" eaLnBrk="1" fontAlgn="auto" latinLnBrk="0" hangingPunct="1">
              <a:lnSpc>
                <a:spcPct val="100000"/>
              </a:lnSpc>
              <a:spcBef>
                <a:spcPts val="68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Pros: </a:t>
            </a:r>
            <a:r>
              <a:rPr kumimoji="0" sz="1200" b="0" i="0" u="none" strike="noStrike" kern="0" cap="none" spc="0" normalizeH="0" baseline="0" noProof="0" dirty="0">
                <a:ln>
                  <a:noFill/>
                </a:ln>
                <a:solidFill>
                  <a:sysClr val="windowText" lastClr="000000"/>
                </a:solidFill>
                <a:effectLst/>
                <a:uLnTx/>
                <a:uFillTx/>
                <a:latin typeface="Arial"/>
                <a:cs typeface="Arial"/>
              </a:rPr>
              <a:t>Ensures </a:t>
            </a:r>
            <a:r>
              <a:rPr kumimoji="0" sz="1200" b="0" i="0" u="none" strike="noStrike" kern="0" cap="none" spc="-5" normalizeH="0" baseline="0" noProof="0" dirty="0">
                <a:ln>
                  <a:noFill/>
                </a:ln>
                <a:solidFill>
                  <a:sysClr val="windowText" lastClr="000000"/>
                </a:solidFill>
                <a:effectLst/>
                <a:uLnTx/>
                <a:uFillTx/>
                <a:latin typeface="Arial"/>
                <a:cs typeface="Arial"/>
              </a:rPr>
              <a:t>longer-term relationship </a:t>
            </a:r>
            <a:r>
              <a:rPr kumimoji="0" sz="1200" b="0" i="0" u="none" strike="noStrike" kern="0" cap="none" spc="0" normalizeH="0" baseline="0" noProof="0" dirty="0">
                <a:ln>
                  <a:noFill/>
                </a:ln>
                <a:solidFill>
                  <a:sysClr val="windowText" lastClr="000000"/>
                </a:solidFill>
                <a:effectLst/>
                <a:uLnTx/>
                <a:uFillTx/>
                <a:latin typeface="Arial"/>
                <a:cs typeface="Arial"/>
              </a:rPr>
              <a:t>tied to </a:t>
            </a:r>
            <a:r>
              <a:rPr kumimoji="0" sz="1200" b="0" i="0" u="none" strike="noStrike" kern="0" cap="none" spc="-5" normalizeH="0" baseline="0" noProof="0" dirty="0">
                <a:ln>
                  <a:noFill/>
                </a:ln>
                <a:solidFill>
                  <a:sysClr val="windowText" lastClr="000000"/>
                </a:solidFill>
                <a:effectLst/>
                <a:uLnTx/>
                <a:uFillTx/>
                <a:latin typeface="Arial"/>
                <a:cs typeface="Arial"/>
              </a:rPr>
              <a:t>performance; improves sustainability</a:t>
            </a:r>
            <a:r>
              <a:rPr kumimoji="0" sz="1200" b="1" i="0" u="none" strike="noStrike" kern="0" cap="none" spc="-5" normalizeH="0" baseline="0" noProof="0" dirty="0">
                <a:ln>
                  <a:noFill/>
                </a:ln>
                <a:solidFill>
                  <a:sysClr val="windowText" lastClr="000000"/>
                </a:solidFill>
                <a:effectLst/>
                <a:uLnTx/>
                <a:uFillTx/>
                <a:latin typeface="Arial"/>
                <a:cs typeface="Arial"/>
              </a:rPr>
              <a:t>; </a:t>
            </a:r>
            <a:r>
              <a:rPr kumimoji="0" sz="1200" b="0" i="0" u="sng" strike="noStrike" kern="0" cap="none" spc="-5" normalizeH="0" baseline="0" noProof="0" dirty="0">
                <a:ln>
                  <a:noFill/>
                </a:ln>
                <a:solidFill>
                  <a:sysClr val="windowText" lastClr="000000"/>
                </a:solidFill>
                <a:effectLst/>
                <a:uLnTx/>
                <a:uFillTx/>
                <a:latin typeface="Arial"/>
                <a:cs typeface="Arial"/>
              </a:rPr>
              <a:t>potentially a viable option </a:t>
            </a:r>
            <a:r>
              <a:rPr kumimoji="0" sz="1200" b="0" i="0" u="sng" strike="noStrike" kern="0" cap="none" spc="0" normalizeH="0" baseline="0" noProof="0" dirty="0">
                <a:ln>
                  <a:noFill/>
                </a:ln>
                <a:solidFill>
                  <a:sysClr val="windowText" lastClr="000000"/>
                </a:solidFill>
                <a:effectLst/>
                <a:uLnTx/>
                <a:uFillTx/>
                <a:latin typeface="Arial"/>
                <a:cs typeface="Arial"/>
              </a:rPr>
              <a:t>for </a:t>
            </a:r>
            <a:r>
              <a:rPr kumimoji="0" sz="1200" b="0" i="0" u="sng" strike="noStrike" kern="0" cap="none" spc="-5" normalizeH="0" baseline="0" noProof="0" dirty="0">
                <a:ln>
                  <a:noFill/>
                </a:ln>
                <a:solidFill>
                  <a:sysClr val="windowText" lastClr="000000"/>
                </a:solidFill>
                <a:effectLst/>
                <a:uLnTx/>
                <a:uFillTx/>
                <a:latin typeface="Arial"/>
                <a:cs typeface="Arial"/>
              </a:rPr>
              <a:t>health  </a:t>
            </a:r>
            <a:r>
              <a:rPr kumimoji="0" sz="1200" b="0" i="0" u="sng" strike="noStrike" kern="0" cap="none" spc="0" normalizeH="0" baseline="0" noProof="0" dirty="0">
                <a:ln>
                  <a:noFill/>
                </a:ln>
                <a:solidFill>
                  <a:sysClr val="windowText" lastClr="000000"/>
                </a:solidFill>
                <a:effectLst/>
                <a:uLnTx/>
                <a:uFillTx/>
                <a:latin typeface="Arial"/>
                <a:cs typeface="Arial"/>
              </a:rPr>
              <a:t>plans</a:t>
            </a:r>
            <a:r>
              <a:rPr kumimoji="0" sz="1200" b="0" i="0" u="sng" strike="noStrike" kern="0" cap="none" spc="-110" normalizeH="0" baseline="0" noProof="0" dirty="0">
                <a:ln>
                  <a:noFill/>
                </a:ln>
                <a:solidFill>
                  <a:sysClr val="windowText" lastClr="000000"/>
                </a:solidFill>
                <a:effectLst/>
                <a:uLnTx/>
                <a:uFillTx/>
                <a:latin typeface="Arial"/>
                <a:cs typeface="Arial"/>
              </a:rPr>
              <a:t> </a:t>
            </a:r>
            <a:r>
              <a:rPr kumimoji="0" sz="1200" b="0" i="0" u="sng" strike="noStrike" kern="0" cap="none" spc="-5" normalizeH="0" baseline="0" noProof="0" dirty="0">
                <a:ln>
                  <a:noFill/>
                </a:ln>
                <a:solidFill>
                  <a:sysClr val="windowText" lastClr="000000"/>
                </a:solidFill>
                <a:effectLst/>
                <a:uLnTx/>
                <a:uFillTx/>
                <a:latin typeface="Arial"/>
                <a:cs typeface="Arial"/>
              </a:rPr>
              <a:t>engagement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a:ln>
                  <a:noFill/>
                </a:ln>
                <a:solidFill>
                  <a:sysClr val="windowText" lastClr="000000"/>
                </a:solidFill>
                <a:effectLst/>
                <a:uLnTx/>
                <a:uFillTx/>
                <a:latin typeface="Arial"/>
                <a:cs typeface="Arial"/>
              </a:rPr>
              <a:t>Cons: </a:t>
            </a:r>
            <a:r>
              <a:rPr kumimoji="0" sz="1200" b="0" i="0" u="none" strike="noStrike" kern="0" cap="none" spc="-10" normalizeH="0" baseline="0" noProof="0" dirty="0">
                <a:ln>
                  <a:noFill/>
                </a:ln>
                <a:solidFill>
                  <a:sysClr val="windowText" lastClr="000000"/>
                </a:solidFill>
                <a:effectLst/>
                <a:uLnTx/>
                <a:uFillTx/>
                <a:latin typeface="Arial"/>
                <a:cs typeface="Arial"/>
              </a:rPr>
              <a:t>Typically </a:t>
            </a:r>
            <a:r>
              <a:rPr kumimoji="0" sz="1200" b="0" i="0" u="none" strike="noStrike" kern="0" cap="none" spc="-5" normalizeH="0" baseline="0" noProof="0" dirty="0">
                <a:ln>
                  <a:noFill/>
                </a:ln>
                <a:solidFill>
                  <a:sysClr val="windowText" lastClr="000000"/>
                </a:solidFill>
                <a:effectLst/>
                <a:uLnTx/>
                <a:uFillTx/>
                <a:latin typeface="Arial"/>
                <a:cs typeface="Arial"/>
              </a:rPr>
              <a:t>challenging </a:t>
            </a:r>
            <a:r>
              <a:rPr kumimoji="0" sz="1200" b="0" i="0" u="none" strike="noStrike" kern="0" cap="none" spc="0" normalizeH="0" baseline="0" noProof="0" dirty="0">
                <a:ln>
                  <a:noFill/>
                </a:ln>
                <a:solidFill>
                  <a:sysClr val="windowText" lastClr="000000"/>
                </a:solidFill>
                <a:effectLst/>
                <a:uLnTx/>
                <a:uFillTx/>
                <a:latin typeface="Arial"/>
                <a:cs typeface="Arial"/>
              </a:rPr>
              <a:t>to </a:t>
            </a:r>
            <a:r>
              <a:rPr kumimoji="0" sz="1200" b="0" i="0" u="none" strike="noStrike" kern="0" cap="none" spc="-5" normalizeH="0" baseline="0" noProof="0" dirty="0">
                <a:ln>
                  <a:noFill/>
                </a:ln>
                <a:solidFill>
                  <a:sysClr val="windowText" lastClr="000000"/>
                </a:solidFill>
                <a:effectLst/>
                <a:uLnTx/>
                <a:uFillTx/>
                <a:latin typeface="Arial"/>
                <a:cs typeface="Arial"/>
              </a:rPr>
              <a:t>obligate </a:t>
            </a:r>
            <a:r>
              <a:rPr kumimoji="0" sz="1200" b="0" i="0" u="none" strike="noStrike" kern="0" cap="none" spc="0" normalizeH="0" baseline="0" noProof="0" dirty="0">
                <a:ln>
                  <a:noFill/>
                </a:ln>
                <a:solidFill>
                  <a:sysClr val="windowText" lastClr="000000"/>
                </a:solidFill>
                <a:effectLst/>
                <a:uLnTx/>
                <a:uFillTx/>
                <a:latin typeface="Arial"/>
                <a:cs typeface="Arial"/>
              </a:rPr>
              <a:t>for </a:t>
            </a:r>
            <a:r>
              <a:rPr kumimoji="0" sz="1200" b="0" i="0" u="none" strike="noStrike" kern="0" cap="none" spc="-5" normalizeH="0" baseline="0" noProof="0" dirty="0">
                <a:ln>
                  <a:noFill/>
                </a:ln>
                <a:solidFill>
                  <a:sysClr val="windowText" lastClr="000000"/>
                </a:solidFill>
                <a:effectLst/>
                <a:uLnTx/>
                <a:uFillTx/>
                <a:latin typeface="Arial"/>
                <a:cs typeface="Arial"/>
              </a:rPr>
              <a:t>government </a:t>
            </a:r>
            <a:r>
              <a:rPr kumimoji="0" sz="1200" b="0" i="0" u="none" strike="noStrike" kern="0" cap="none" spc="0" normalizeH="0" baseline="0" noProof="0" dirty="0">
                <a:ln>
                  <a:noFill/>
                </a:ln>
                <a:solidFill>
                  <a:sysClr val="windowText" lastClr="000000"/>
                </a:solidFill>
                <a:effectLst/>
                <a:uLnTx/>
                <a:uFillTx/>
                <a:latin typeface="Arial"/>
                <a:cs typeface="Arial"/>
              </a:rPr>
              <a:t>(but not </a:t>
            </a:r>
            <a:r>
              <a:rPr kumimoji="0" sz="1200" b="0" i="0" u="none" strike="noStrike" kern="0" cap="none" spc="-5" normalizeH="0" baseline="0" noProof="0" dirty="0">
                <a:ln>
                  <a:noFill/>
                </a:ln>
                <a:solidFill>
                  <a:sysClr val="windowText" lastClr="000000"/>
                </a:solidFill>
                <a:effectLst/>
                <a:uLnTx/>
                <a:uFillTx/>
                <a:latin typeface="Arial"/>
                <a:cs typeface="Arial"/>
              </a:rPr>
              <a:t>necessarily health</a:t>
            </a:r>
            <a:r>
              <a:rPr kumimoji="0" sz="1200" b="0" i="0" u="none" strike="noStrike" kern="0" cap="none" spc="-7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plans)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0"/>
              </a:spcBef>
              <a:spcAft>
                <a:spcPts val="0"/>
              </a:spcAft>
              <a:buClrTx/>
              <a:buSzTx/>
              <a:buFontTx/>
              <a:buNone/>
              <a:tabLst/>
              <a:defRPr/>
            </a:pPr>
            <a:endParaRPr kumimoji="0" sz="1150" b="0" i="0" u="none" strike="noStrike" kern="0" cap="none" spc="0" normalizeH="0" baseline="0" noProof="0">
              <a:ln>
                <a:noFill/>
              </a:ln>
              <a:solidFill>
                <a:sysClr val="windowText" lastClr="000000"/>
              </a:solidFill>
              <a:effectLst/>
              <a:uLnTx/>
              <a:uFillTx/>
              <a:latin typeface="Times New Roman"/>
              <a:cs typeface="Times New Roman"/>
            </a:endParaRPr>
          </a:p>
          <a:p>
            <a:pPr marL="0" marR="5080" lvl="0" indent="0" algn="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 normalizeH="0" baseline="0" noProof="0" dirty="0">
                <a:ln>
                  <a:noFill/>
                </a:ln>
                <a:solidFill>
                  <a:sysClr val="windowText" lastClr="000000"/>
                </a:solidFill>
                <a:effectLst/>
                <a:uLnTx/>
                <a:uFillTx/>
                <a:latin typeface="Arial"/>
                <a:cs typeface="Arial"/>
              </a:rPr>
              <a:t>37</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6147815" y="2519172"/>
            <a:ext cx="2665730" cy="698500"/>
          </a:xfrm>
          <a:prstGeom prst="rect">
            <a:avLst/>
          </a:prstGeom>
          <a:solidFill>
            <a:srgbClr val="F1F1F1"/>
          </a:solidFill>
        </p:spPr>
        <p:txBody>
          <a:bodyPr vert="horz" wrap="square" lIns="0" tIns="41275" rIns="0" bIns="0" rtlCol="0">
            <a:spAutoFit/>
          </a:bodyPr>
          <a:lstStyle/>
          <a:p>
            <a:pPr marL="546100" marR="196215" lvl="0" indent="-344805" defTabSz="914400" eaLnBrk="1" fontAlgn="auto" latinLnBrk="0" hangingPunct="1">
              <a:lnSpc>
                <a:spcPct val="100000"/>
              </a:lnSpc>
              <a:spcBef>
                <a:spcPts val="325"/>
              </a:spcBef>
              <a:spcAft>
                <a:spcPts val="0"/>
              </a:spcAft>
              <a:buClrTx/>
              <a:buSzTx/>
              <a:buFontTx/>
              <a:buNone/>
              <a:tabLst/>
              <a:defRPr/>
            </a:pPr>
            <a:r>
              <a:rPr kumimoji="0" sz="1200" b="0" i="1" u="none" strike="noStrike" kern="0" cap="none" spc="0" normalizeH="0" baseline="0" noProof="0" dirty="0">
                <a:ln>
                  <a:noFill/>
                </a:ln>
                <a:solidFill>
                  <a:sysClr val="windowText" lastClr="000000"/>
                </a:solidFill>
                <a:effectLst/>
                <a:uLnTx/>
                <a:uFillTx/>
                <a:latin typeface="Arial"/>
                <a:cs typeface="Arial"/>
              </a:rPr>
              <a:t>Payor </a:t>
            </a:r>
            <a:r>
              <a:rPr kumimoji="0" sz="1200" b="0" i="1" u="none" strike="noStrike" kern="0" cap="none" spc="-5" normalizeH="0" baseline="0" noProof="0" dirty="0">
                <a:ln>
                  <a:noFill/>
                </a:ln>
                <a:solidFill>
                  <a:sysClr val="windowText" lastClr="000000"/>
                </a:solidFill>
                <a:effectLst/>
                <a:uLnTx/>
                <a:uFillTx/>
                <a:latin typeface="Arial"/>
                <a:cs typeface="Arial"/>
              </a:rPr>
              <a:t>only </a:t>
            </a:r>
            <a:r>
              <a:rPr kumimoji="0" sz="1200" b="0" i="1" u="none" strike="noStrike" kern="0" cap="none" spc="0" normalizeH="0" baseline="0" noProof="0" dirty="0">
                <a:ln>
                  <a:noFill/>
                </a:ln>
                <a:solidFill>
                  <a:sysClr val="windowText" lastClr="000000"/>
                </a:solidFill>
                <a:effectLst/>
                <a:uLnTx/>
                <a:uFillTx/>
                <a:latin typeface="Arial"/>
                <a:cs typeface="Arial"/>
              </a:rPr>
              <a:t>pays to the extent</a:t>
            </a:r>
            <a:r>
              <a:rPr kumimoji="0" sz="1200" b="0" i="1" u="none" strike="noStrike" kern="0" cap="none" spc="-150" normalizeH="0" baseline="0" noProof="0" dirty="0">
                <a:ln>
                  <a:noFill/>
                </a:ln>
                <a:solidFill>
                  <a:sysClr val="windowText" lastClr="000000"/>
                </a:solidFill>
                <a:effectLst/>
                <a:uLnTx/>
                <a:uFillTx/>
                <a:latin typeface="Arial"/>
                <a:cs typeface="Arial"/>
              </a:rPr>
              <a:t> </a:t>
            </a:r>
            <a:r>
              <a:rPr kumimoji="0" sz="1200" b="0" i="1" u="none" strike="noStrike" kern="0" cap="none" spc="0" normalizeH="0" baseline="0" noProof="0" dirty="0">
                <a:ln>
                  <a:noFill/>
                </a:ln>
                <a:solidFill>
                  <a:sysClr val="windowText" lastClr="000000"/>
                </a:solidFill>
                <a:effectLst/>
                <a:uLnTx/>
                <a:uFillTx/>
                <a:latin typeface="Arial"/>
                <a:cs typeface="Arial"/>
              </a:rPr>
              <a:t>that  </a:t>
            </a:r>
            <a:r>
              <a:rPr kumimoji="0" sz="1200" b="0" i="1" u="none" strike="noStrike" kern="0" cap="none" spc="-5" normalizeH="0" baseline="0" noProof="0" dirty="0">
                <a:ln>
                  <a:noFill/>
                </a:ln>
                <a:solidFill>
                  <a:sysClr val="windowText" lastClr="000000"/>
                </a:solidFill>
                <a:effectLst/>
                <a:uLnTx/>
                <a:uFillTx/>
                <a:latin typeface="Arial"/>
                <a:cs typeface="Arial"/>
              </a:rPr>
              <a:t>outcomes are</a:t>
            </a:r>
            <a:r>
              <a:rPr kumimoji="0" sz="1200" b="0" i="1" u="none" strike="noStrike" kern="0" cap="none" spc="-90" normalizeH="0" baseline="0" noProof="0" dirty="0">
                <a:ln>
                  <a:noFill/>
                </a:ln>
                <a:solidFill>
                  <a:sysClr val="windowText" lastClr="000000"/>
                </a:solidFill>
                <a:effectLst/>
                <a:uLnTx/>
                <a:uFillTx/>
                <a:latin typeface="Arial"/>
                <a:cs typeface="Arial"/>
              </a:rPr>
              <a:t> </a:t>
            </a:r>
            <a:r>
              <a:rPr kumimoji="0" sz="1200" b="0" i="1" u="none" strike="noStrike" kern="0" cap="none" spc="0" normalizeH="0" baseline="0" noProof="0" dirty="0">
                <a:ln>
                  <a:noFill/>
                </a:ln>
                <a:solidFill>
                  <a:sysClr val="windowText" lastClr="000000"/>
                </a:solidFill>
                <a:effectLst/>
                <a:uLnTx/>
                <a:uFillTx/>
                <a:latin typeface="Arial"/>
                <a:cs typeface="Arial"/>
              </a:rPr>
              <a:t>achieved</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08788" y="1249680"/>
            <a:ext cx="8761730" cy="5222875"/>
          </a:xfrm>
          <a:custGeom>
            <a:avLst/>
            <a:gdLst/>
            <a:ahLst/>
            <a:cxnLst/>
            <a:rect l="l" t="t" r="r" b="b"/>
            <a:pathLst>
              <a:path w="8761730" h="5222875">
                <a:moveTo>
                  <a:pt x="8758682" y="0"/>
                </a:moveTo>
                <a:lnTo>
                  <a:pt x="2730" y="0"/>
                </a:lnTo>
                <a:lnTo>
                  <a:pt x="0" y="2667"/>
                </a:lnTo>
                <a:lnTo>
                  <a:pt x="0" y="5220017"/>
                </a:lnTo>
                <a:lnTo>
                  <a:pt x="2730" y="5222748"/>
                </a:lnTo>
                <a:lnTo>
                  <a:pt x="8758682" y="5222748"/>
                </a:lnTo>
                <a:lnTo>
                  <a:pt x="8761476" y="5220017"/>
                </a:lnTo>
                <a:lnTo>
                  <a:pt x="8761476" y="5218683"/>
                </a:lnTo>
                <a:lnTo>
                  <a:pt x="4978" y="5218684"/>
                </a:lnTo>
                <a:lnTo>
                  <a:pt x="4064" y="5217769"/>
                </a:lnTo>
                <a:lnTo>
                  <a:pt x="4064" y="4953"/>
                </a:lnTo>
                <a:lnTo>
                  <a:pt x="4978" y="4064"/>
                </a:lnTo>
                <a:lnTo>
                  <a:pt x="8761476" y="4064"/>
                </a:lnTo>
                <a:lnTo>
                  <a:pt x="8761476" y="2667"/>
                </a:lnTo>
                <a:lnTo>
                  <a:pt x="8758682" y="0"/>
                </a:lnTo>
                <a:close/>
              </a:path>
              <a:path w="8761730" h="5222875">
                <a:moveTo>
                  <a:pt x="8761476" y="4064"/>
                </a:moveTo>
                <a:lnTo>
                  <a:pt x="8756522" y="4064"/>
                </a:lnTo>
                <a:lnTo>
                  <a:pt x="8757412" y="4953"/>
                </a:lnTo>
                <a:lnTo>
                  <a:pt x="8757412" y="5217769"/>
                </a:lnTo>
                <a:lnTo>
                  <a:pt x="8756522" y="5218684"/>
                </a:lnTo>
                <a:lnTo>
                  <a:pt x="8761476" y="5218683"/>
                </a:lnTo>
                <a:lnTo>
                  <a:pt x="8761476" y="4064"/>
                </a:lnTo>
                <a:close/>
              </a:path>
              <a:path w="8761730" h="5222875">
                <a:moveTo>
                  <a:pt x="8753347" y="8128"/>
                </a:moveTo>
                <a:lnTo>
                  <a:pt x="8127" y="8128"/>
                </a:lnTo>
                <a:lnTo>
                  <a:pt x="8127" y="5214620"/>
                </a:lnTo>
                <a:lnTo>
                  <a:pt x="8753347" y="5214620"/>
                </a:lnTo>
                <a:lnTo>
                  <a:pt x="8753347" y="5210556"/>
                </a:lnTo>
                <a:lnTo>
                  <a:pt x="12191" y="5210556"/>
                </a:lnTo>
                <a:lnTo>
                  <a:pt x="12191" y="12192"/>
                </a:lnTo>
                <a:lnTo>
                  <a:pt x="8753347" y="12192"/>
                </a:lnTo>
                <a:lnTo>
                  <a:pt x="8753347" y="8128"/>
                </a:lnTo>
                <a:close/>
              </a:path>
              <a:path w="8761730" h="5222875">
                <a:moveTo>
                  <a:pt x="8753347" y="12192"/>
                </a:moveTo>
                <a:lnTo>
                  <a:pt x="8749284" y="12192"/>
                </a:lnTo>
                <a:lnTo>
                  <a:pt x="8749284" y="5210556"/>
                </a:lnTo>
                <a:lnTo>
                  <a:pt x="8753347" y="5210556"/>
                </a:lnTo>
                <a:lnTo>
                  <a:pt x="8753347" y="12192"/>
                </a:lnTo>
                <a:close/>
              </a:path>
            </a:pathLst>
          </a:custGeom>
          <a:solidFill>
            <a:srgbClr val="D9D9D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3095244" y="1839467"/>
            <a:ext cx="0" cy="2926080"/>
          </a:xfrm>
          <a:custGeom>
            <a:avLst/>
            <a:gdLst/>
            <a:ahLst/>
            <a:cxnLst/>
            <a:rect l="l" t="t" r="r" b="b"/>
            <a:pathLst>
              <a:path h="2926079">
                <a:moveTo>
                  <a:pt x="0" y="0"/>
                </a:moveTo>
                <a:lnTo>
                  <a:pt x="0" y="2925699"/>
                </a:lnTo>
              </a:path>
            </a:pathLst>
          </a:custGeom>
          <a:ln w="9144">
            <a:solidFill>
              <a:srgbClr val="F6B17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012179" y="1839467"/>
            <a:ext cx="0" cy="2926080"/>
          </a:xfrm>
          <a:custGeom>
            <a:avLst/>
            <a:gdLst/>
            <a:ahLst/>
            <a:cxnLst/>
            <a:rect l="l" t="t" r="r" b="b"/>
            <a:pathLst>
              <a:path h="2926079">
                <a:moveTo>
                  <a:pt x="0" y="0"/>
                </a:moveTo>
                <a:lnTo>
                  <a:pt x="0" y="2925699"/>
                </a:lnTo>
              </a:path>
            </a:pathLst>
          </a:custGeom>
          <a:ln w="9144">
            <a:solidFill>
              <a:srgbClr val="F6B17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288036" y="1457197"/>
            <a:ext cx="8676640" cy="184150"/>
          </a:xfrm>
          <a:custGeom>
            <a:avLst/>
            <a:gdLst/>
            <a:ahLst/>
            <a:cxnLst/>
            <a:rect l="l" t="t" r="r" b="b"/>
            <a:pathLst>
              <a:path w="8676640" h="184150">
                <a:moveTo>
                  <a:pt x="173634" y="10287"/>
                </a:moveTo>
                <a:lnTo>
                  <a:pt x="0" y="97409"/>
                </a:lnTo>
                <a:lnTo>
                  <a:pt x="173837" y="184023"/>
                </a:lnTo>
                <a:lnTo>
                  <a:pt x="173769" y="126111"/>
                </a:lnTo>
                <a:lnTo>
                  <a:pt x="144818" y="126111"/>
                </a:lnTo>
                <a:lnTo>
                  <a:pt x="144741" y="68199"/>
                </a:lnTo>
                <a:lnTo>
                  <a:pt x="173702" y="68163"/>
                </a:lnTo>
                <a:lnTo>
                  <a:pt x="173634" y="10287"/>
                </a:lnTo>
                <a:close/>
              </a:path>
              <a:path w="8676640" h="184150">
                <a:moveTo>
                  <a:pt x="8618643" y="57785"/>
                </a:moveTo>
                <a:lnTo>
                  <a:pt x="8531606" y="57785"/>
                </a:lnTo>
                <a:lnTo>
                  <a:pt x="8531733" y="115697"/>
                </a:lnTo>
                <a:lnTo>
                  <a:pt x="8502734" y="115733"/>
                </a:lnTo>
                <a:lnTo>
                  <a:pt x="8502777" y="173736"/>
                </a:lnTo>
                <a:lnTo>
                  <a:pt x="8676513" y="86613"/>
                </a:lnTo>
                <a:lnTo>
                  <a:pt x="8618643" y="57785"/>
                </a:lnTo>
                <a:close/>
              </a:path>
              <a:path w="8676640" h="184150">
                <a:moveTo>
                  <a:pt x="173702" y="68163"/>
                </a:moveTo>
                <a:lnTo>
                  <a:pt x="144741" y="68199"/>
                </a:lnTo>
                <a:lnTo>
                  <a:pt x="144818" y="126111"/>
                </a:lnTo>
                <a:lnTo>
                  <a:pt x="173769" y="126075"/>
                </a:lnTo>
                <a:lnTo>
                  <a:pt x="173702" y="68163"/>
                </a:lnTo>
                <a:close/>
              </a:path>
              <a:path w="8676640" h="184150">
                <a:moveTo>
                  <a:pt x="173769" y="126075"/>
                </a:moveTo>
                <a:lnTo>
                  <a:pt x="144818" y="126111"/>
                </a:lnTo>
                <a:lnTo>
                  <a:pt x="173769" y="126111"/>
                </a:lnTo>
                <a:close/>
              </a:path>
              <a:path w="8676640" h="184150">
                <a:moveTo>
                  <a:pt x="8502692" y="57820"/>
                </a:moveTo>
                <a:lnTo>
                  <a:pt x="173702" y="68163"/>
                </a:lnTo>
                <a:lnTo>
                  <a:pt x="173769" y="126075"/>
                </a:lnTo>
                <a:lnTo>
                  <a:pt x="8502734" y="115733"/>
                </a:lnTo>
                <a:lnTo>
                  <a:pt x="8502692" y="57820"/>
                </a:lnTo>
                <a:close/>
              </a:path>
              <a:path w="8676640" h="184150">
                <a:moveTo>
                  <a:pt x="8531606" y="57785"/>
                </a:moveTo>
                <a:lnTo>
                  <a:pt x="8502692" y="57820"/>
                </a:lnTo>
                <a:lnTo>
                  <a:pt x="8502734" y="115733"/>
                </a:lnTo>
                <a:lnTo>
                  <a:pt x="8531733" y="115697"/>
                </a:lnTo>
                <a:lnTo>
                  <a:pt x="8531606" y="57785"/>
                </a:lnTo>
                <a:close/>
              </a:path>
              <a:path w="8676640" h="184150">
                <a:moveTo>
                  <a:pt x="8502650" y="0"/>
                </a:moveTo>
                <a:lnTo>
                  <a:pt x="8502692" y="57820"/>
                </a:lnTo>
                <a:lnTo>
                  <a:pt x="8618643" y="57785"/>
                </a:lnTo>
                <a:lnTo>
                  <a:pt x="8502650"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txBox="1"/>
          <p:nvPr/>
        </p:nvSpPr>
        <p:spPr>
          <a:xfrm>
            <a:off x="414527" y="1133855"/>
            <a:ext cx="2052955" cy="242570"/>
          </a:xfrm>
          <a:prstGeom prst="rect">
            <a:avLst/>
          </a:prstGeom>
          <a:solidFill>
            <a:srgbClr val="546991"/>
          </a:solidFill>
        </p:spPr>
        <p:txBody>
          <a:bodyPr vert="horz" wrap="square" lIns="0" tIns="8890" rIns="0" bIns="0" rtlCol="0">
            <a:spAutoFit/>
          </a:bodyPr>
          <a:lstStyle/>
          <a:p>
            <a:pPr marL="465455" marR="0" lvl="0" indent="0" defTabSz="914400" eaLnBrk="1" fontAlgn="auto" latinLnBrk="0" hangingPunct="1">
              <a:lnSpc>
                <a:spcPct val="100000"/>
              </a:lnSpc>
              <a:spcBef>
                <a:spcPts val="7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FFS</a:t>
            </a:r>
            <a:r>
              <a:rPr kumimoji="0" sz="1400" b="1" i="0" u="none" strike="noStrike" kern="0" cap="none" spc="-80" normalizeH="0" baseline="0" noProof="0" dirty="0">
                <a:ln>
                  <a:noFill/>
                </a:ln>
                <a:solidFill>
                  <a:srgbClr val="FFFFFF"/>
                </a:solidFill>
                <a:effectLst/>
                <a:uLnTx/>
                <a:uFillTx/>
                <a:latin typeface="Arial"/>
                <a:cs typeface="Arial"/>
              </a:rPr>
              <a:t> </a:t>
            </a:r>
            <a:r>
              <a:rPr kumimoji="0" sz="1400" b="1" i="0" u="none" strike="noStrike" kern="0" cap="none" spc="-10" normalizeH="0" baseline="0" noProof="0" dirty="0">
                <a:ln>
                  <a:noFill/>
                </a:ln>
                <a:solidFill>
                  <a:srgbClr val="FFFFFF"/>
                </a:solidFill>
                <a:effectLst/>
                <a:uLnTx/>
                <a:uFillTx/>
                <a:latin typeface="Arial"/>
                <a:cs typeface="Arial"/>
              </a:rPr>
              <a:t>Payment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txBox="1"/>
          <p:nvPr/>
        </p:nvSpPr>
        <p:spPr>
          <a:xfrm>
            <a:off x="6541007" y="1139952"/>
            <a:ext cx="2052955" cy="243840"/>
          </a:xfrm>
          <a:prstGeom prst="rect">
            <a:avLst/>
          </a:prstGeom>
          <a:solidFill>
            <a:srgbClr val="546991"/>
          </a:solidFill>
        </p:spPr>
        <p:txBody>
          <a:bodyPr vert="horz" wrap="square" lIns="0" tIns="9525" rIns="0" bIns="0" rtlCol="0">
            <a:spAutoFit/>
          </a:bodyPr>
          <a:lstStyle/>
          <a:p>
            <a:pPr marL="1905" marR="0" lvl="0" indent="0" algn="ctr" defTabSz="914400" eaLnBrk="1" fontAlgn="auto" latinLnBrk="0" hangingPunct="1">
              <a:lnSpc>
                <a:spcPct val="100000"/>
              </a:lnSpc>
              <a:spcBef>
                <a:spcPts val="75"/>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PFS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1445513" y="1442466"/>
            <a:ext cx="245745" cy="245745"/>
          </a:xfrm>
          <a:custGeom>
            <a:avLst/>
            <a:gdLst/>
            <a:ahLst/>
            <a:cxnLst/>
            <a:rect l="l" t="t" r="r" b="b"/>
            <a:pathLst>
              <a:path w="245744" h="245744">
                <a:moveTo>
                  <a:pt x="122682" y="0"/>
                </a:moveTo>
                <a:lnTo>
                  <a:pt x="74902" y="9632"/>
                </a:lnTo>
                <a:lnTo>
                  <a:pt x="35909" y="35909"/>
                </a:lnTo>
                <a:lnTo>
                  <a:pt x="9632" y="74902"/>
                </a:lnTo>
                <a:lnTo>
                  <a:pt x="0" y="122682"/>
                </a:lnTo>
                <a:lnTo>
                  <a:pt x="9632" y="170461"/>
                </a:lnTo>
                <a:lnTo>
                  <a:pt x="35909" y="209454"/>
                </a:lnTo>
                <a:lnTo>
                  <a:pt x="74902" y="235731"/>
                </a:lnTo>
                <a:lnTo>
                  <a:pt x="122682" y="245363"/>
                </a:lnTo>
                <a:lnTo>
                  <a:pt x="170461" y="235731"/>
                </a:lnTo>
                <a:lnTo>
                  <a:pt x="209454" y="209454"/>
                </a:lnTo>
                <a:lnTo>
                  <a:pt x="235731" y="170461"/>
                </a:lnTo>
                <a:lnTo>
                  <a:pt x="245363" y="122682"/>
                </a:lnTo>
                <a:lnTo>
                  <a:pt x="235731" y="74902"/>
                </a:lnTo>
                <a:lnTo>
                  <a:pt x="209454" y="35909"/>
                </a:lnTo>
                <a:lnTo>
                  <a:pt x="170461" y="9632"/>
                </a:lnTo>
                <a:lnTo>
                  <a:pt x="122682" y="0"/>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445513" y="1442466"/>
            <a:ext cx="245745" cy="245745"/>
          </a:xfrm>
          <a:custGeom>
            <a:avLst/>
            <a:gdLst/>
            <a:ahLst/>
            <a:cxnLst/>
            <a:rect l="l" t="t" r="r" b="b"/>
            <a:pathLst>
              <a:path w="245744" h="245744">
                <a:moveTo>
                  <a:pt x="0" y="122682"/>
                </a:moveTo>
                <a:lnTo>
                  <a:pt x="9632" y="74902"/>
                </a:lnTo>
                <a:lnTo>
                  <a:pt x="35909" y="35909"/>
                </a:lnTo>
                <a:lnTo>
                  <a:pt x="74902" y="9632"/>
                </a:lnTo>
                <a:lnTo>
                  <a:pt x="122682" y="0"/>
                </a:lnTo>
                <a:lnTo>
                  <a:pt x="170461" y="9632"/>
                </a:lnTo>
                <a:lnTo>
                  <a:pt x="209454" y="35909"/>
                </a:lnTo>
                <a:lnTo>
                  <a:pt x="235731" y="74902"/>
                </a:lnTo>
                <a:lnTo>
                  <a:pt x="245363" y="122682"/>
                </a:lnTo>
                <a:lnTo>
                  <a:pt x="235731" y="170461"/>
                </a:lnTo>
                <a:lnTo>
                  <a:pt x="209454" y="209454"/>
                </a:lnTo>
                <a:lnTo>
                  <a:pt x="170461" y="235731"/>
                </a:lnTo>
                <a:lnTo>
                  <a:pt x="122682" y="245363"/>
                </a:lnTo>
                <a:lnTo>
                  <a:pt x="74902" y="235731"/>
                </a:lnTo>
                <a:lnTo>
                  <a:pt x="35909" y="209454"/>
                </a:lnTo>
                <a:lnTo>
                  <a:pt x="9632" y="170461"/>
                </a:lnTo>
                <a:lnTo>
                  <a:pt x="0" y="122682"/>
                </a:lnTo>
                <a:close/>
              </a:path>
            </a:pathLst>
          </a:custGeom>
          <a:ln w="25908">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4284726" y="1443989"/>
            <a:ext cx="247015" cy="245745"/>
          </a:xfrm>
          <a:custGeom>
            <a:avLst/>
            <a:gdLst/>
            <a:ahLst/>
            <a:cxnLst/>
            <a:rect l="l" t="t" r="r" b="b"/>
            <a:pathLst>
              <a:path w="247014" h="245744">
                <a:moveTo>
                  <a:pt x="123444" y="0"/>
                </a:moveTo>
                <a:lnTo>
                  <a:pt x="75384" y="9632"/>
                </a:lnTo>
                <a:lnTo>
                  <a:pt x="36147" y="35909"/>
                </a:lnTo>
                <a:lnTo>
                  <a:pt x="9697" y="74902"/>
                </a:lnTo>
                <a:lnTo>
                  <a:pt x="0" y="122682"/>
                </a:lnTo>
                <a:lnTo>
                  <a:pt x="9697" y="170461"/>
                </a:lnTo>
                <a:lnTo>
                  <a:pt x="36147" y="209454"/>
                </a:lnTo>
                <a:lnTo>
                  <a:pt x="75384" y="235731"/>
                </a:lnTo>
                <a:lnTo>
                  <a:pt x="123444" y="245363"/>
                </a:lnTo>
                <a:lnTo>
                  <a:pt x="171503" y="235731"/>
                </a:lnTo>
                <a:lnTo>
                  <a:pt x="210740" y="209454"/>
                </a:lnTo>
                <a:lnTo>
                  <a:pt x="237190" y="170461"/>
                </a:lnTo>
                <a:lnTo>
                  <a:pt x="246887" y="122682"/>
                </a:lnTo>
                <a:lnTo>
                  <a:pt x="237190" y="74902"/>
                </a:lnTo>
                <a:lnTo>
                  <a:pt x="210740" y="35909"/>
                </a:lnTo>
                <a:lnTo>
                  <a:pt x="171503" y="9632"/>
                </a:lnTo>
                <a:lnTo>
                  <a:pt x="123444" y="0"/>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284726" y="1443989"/>
            <a:ext cx="247015" cy="245745"/>
          </a:xfrm>
          <a:custGeom>
            <a:avLst/>
            <a:gdLst/>
            <a:ahLst/>
            <a:cxnLst/>
            <a:rect l="l" t="t" r="r" b="b"/>
            <a:pathLst>
              <a:path w="247014" h="245744">
                <a:moveTo>
                  <a:pt x="0" y="122682"/>
                </a:moveTo>
                <a:lnTo>
                  <a:pt x="9697" y="74902"/>
                </a:lnTo>
                <a:lnTo>
                  <a:pt x="36147" y="35909"/>
                </a:lnTo>
                <a:lnTo>
                  <a:pt x="75384" y="9632"/>
                </a:lnTo>
                <a:lnTo>
                  <a:pt x="123444" y="0"/>
                </a:lnTo>
                <a:lnTo>
                  <a:pt x="171503" y="9632"/>
                </a:lnTo>
                <a:lnTo>
                  <a:pt x="210740" y="35909"/>
                </a:lnTo>
                <a:lnTo>
                  <a:pt x="237190" y="74902"/>
                </a:lnTo>
                <a:lnTo>
                  <a:pt x="246887" y="122682"/>
                </a:lnTo>
                <a:lnTo>
                  <a:pt x="237190" y="170461"/>
                </a:lnTo>
                <a:lnTo>
                  <a:pt x="210740" y="209454"/>
                </a:lnTo>
                <a:lnTo>
                  <a:pt x="171503" y="235731"/>
                </a:lnTo>
                <a:lnTo>
                  <a:pt x="123444" y="245363"/>
                </a:lnTo>
                <a:lnTo>
                  <a:pt x="75384" y="235731"/>
                </a:lnTo>
                <a:lnTo>
                  <a:pt x="36147" y="209454"/>
                </a:lnTo>
                <a:lnTo>
                  <a:pt x="9697" y="170461"/>
                </a:lnTo>
                <a:lnTo>
                  <a:pt x="0" y="122682"/>
                </a:lnTo>
                <a:close/>
              </a:path>
            </a:pathLst>
          </a:custGeom>
          <a:ln w="25908">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4406646" y="1600961"/>
            <a:ext cx="1270" cy="211454"/>
          </a:xfrm>
          <a:custGeom>
            <a:avLst/>
            <a:gdLst/>
            <a:ahLst/>
            <a:cxnLst/>
            <a:rect l="l" t="t" r="r" b="b"/>
            <a:pathLst>
              <a:path w="1270" h="211455">
                <a:moveTo>
                  <a:pt x="888" y="0"/>
                </a:moveTo>
                <a:lnTo>
                  <a:pt x="0" y="211454"/>
                </a:lnTo>
              </a:path>
            </a:pathLst>
          </a:custGeom>
          <a:ln w="28956">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7376921" y="1427225"/>
            <a:ext cx="247015" cy="245745"/>
          </a:xfrm>
          <a:custGeom>
            <a:avLst/>
            <a:gdLst/>
            <a:ahLst/>
            <a:cxnLst/>
            <a:rect l="l" t="t" r="r" b="b"/>
            <a:pathLst>
              <a:path w="247015" h="245744">
                <a:moveTo>
                  <a:pt x="123444" y="0"/>
                </a:moveTo>
                <a:lnTo>
                  <a:pt x="75384" y="9632"/>
                </a:lnTo>
                <a:lnTo>
                  <a:pt x="36147" y="35909"/>
                </a:lnTo>
                <a:lnTo>
                  <a:pt x="9697" y="74902"/>
                </a:lnTo>
                <a:lnTo>
                  <a:pt x="0" y="122682"/>
                </a:lnTo>
                <a:lnTo>
                  <a:pt x="9697" y="170461"/>
                </a:lnTo>
                <a:lnTo>
                  <a:pt x="36147" y="209454"/>
                </a:lnTo>
                <a:lnTo>
                  <a:pt x="75384" y="235731"/>
                </a:lnTo>
                <a:lnTo>
                  <a:pt x="123444" y="245363"/>
                </a:lnTo>
                <a:lnTo>
                  <a:pt x="171503" y="235731"/>
                </a:lnTo>
                <a:lnTo>
                  <a:pt x="210740" y="209454"/>
                </a:lnTo>
                <a:lnTo>
                  <a:pt x="237190" y="170461"/>
                </a:lnTo>
                <a:lnTo>
                  <a:pt x="246887" y="122682"/>
                </a:lnTo>
                <a:lnTo>
                  <a:pt x="237190" y="74902"/>
                </a:lnTo>
                <a:lnTo>
                  <a:pt x="210740" y="35909"/>
                </a:lnTo>
                <a:lnTo>
                  <a:pt x="171503" y="9632"/>
                </a:lnTo>
                <a:lnTo>
                  <a:pt x="123444" y="0"/>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7376921" y="1427225"/>
            <a:ext cx="247015" cy="245745"/>
          </a:xfrm>
          <a:custGeom>
            <a:avLst/>
            <a:gdLst/>
            <a:ahLst/>
            <a:cxnLst/>
            <a:rect l="l" t="t" r="r" b="b"/>
            <a:pathLst>
              <a:path w="247015" h="245744">
                <a:moveTo>
                  <a:pt x="0" y="122682"/>
                </a:moveTo>
                <a:lnTo>
                  <a:pt x="9697" y="74902"/>
                </a:lnTo>
                <a:lnTo>
                  <a:pt x="36147" y="35909"/>
                </a:lnTo>
                <a:lnTo>
                  <a:pt x="75384" y="9632"/>
                </a:lnTo>
                <a:lnTo>
                  <a:pt x="123444" y="0"/>
                </a:lnTo>
                <a:lnTo>
                  <a:pt x="171503" y="9632"/>
                </a:lnTo>
                <a:lnTo>
                  <a:pt x="210740" y="35909"/>
                </a:lnTo>
                <a:lnTo>
                  <a:pt x="237190" y="74902"/>
                </a:lnTo>
                <a:lnTo>
                  <a:pt x="246887" y="122682"/>
                </a:lnTo>
                <a:lnTo>
                  <a:pt x="237190" y="170461"/>
                </a:lnTo>
                <a:lnTo>
                  <a:pt x="210740" y="209454"/>
                </a:lnTo>
                <a:lnTo>
                  <a:pt x="171503" y="235731"/>
                </a:lnTo>
                <a:lnTo>
                  <a:pt x="123444" y="245363"/>
                </a:lnTo>
                <a:lnTo>
                  <a:pt x="75384" y="235731"/>
                </a:lnTo>
                <a:lnTo>
                  <a:pt x="36147" y="209454"/>
                </a:lnTo>
                <a:lnTo>
                  <a:pt x="9697" y="170461"/>
                </a:lnTo>
                <a:lnTo>
                  <a:pt x="0" y="122682"/>
                </a:lnTo>
                <a:close/>
              </a:path>
            </a:pathLst>
          </a:custGeom>
          <a:ln w="25908">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7500366" y="1672589"/>
            <a:ext cx="0" cy="211454"/>
          </a:xfrm>
          <a:custGeom>
            <a:avLst/>
            <a:gdLst/>
            <a:ahLst/>
            <a:cxnLst/>
            <a:rect l="l" t="t" r="r" b="b"/>
            <a:pathLst>
              <a:path h="211455">
                <a:moveTo>
                  <a:pt x="0" y="0"/>
                </a:moveTo>
                <a:lnTo>
                  <a:pt x="0" y="211455"/>
                </a:lnTo>
              </a:path>
            </a:pathLst>
          </a:custGeom>
          <a:ln w="28956">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txBox="1">
            <a:spLocks noGrp="1"/>
          </p:cNvSpPr>
          <p:nvPr>
            <p:ph type="title"/>
          </p:nvPr>
        </p:nvSpPr>
        <p:spPr>
          <a:prstGeom prst="rect">
            <a:avLst/>
          </a:prstGeom>
        </p:spPr>
        <p:txBody>
          <a:bodyPr vert="horz" wrap="square" lIns="0" tIns="152400" rIns="0" bIns="0" rtlCol="0">
            <a:spAutoFit/>
          </a:bodyPr>
          <a:lstStyle/>
          <a:p>
            <a:pPr marL="202565">
              <a:lnSpc>
                <a:spcPts val="2300"/>
              </a:lnSpc>
            </a:pPr>
            <a:r>
              <a:rPr spc="100" dirty="0"/>
              <a:t>SCALING</a:t>
            </a:r>
            <a:r>
              <a:rPr spc="-325" dirty="0"/>
              <a:t> </a:t>
            </a:r>
            <a:r>
              <a:rPr spc="130" dirty="0"/>
              <a:t>WITH</a:t>
            </a:r>
            <a:r>
              <a:rPr spc="-30" dirty="0"/>
              <a:t> </a:t>
            </a:r>
            <a:r>
              <a:rPr spc="60" dirty="0"/>
              <a:t>PERFORMANCE-BASED</a:t>
            </a:r>
            <a:r>
              <a:rPr spc="-40" dirty="0"/>
              <a:t> </a:t>
            </a:r>
            <a:r>
              <a:rPr spc="140" dirty="0"/>
              <a:t>CONTRACTING</a:t>
            </a:r>
          </a:p>
          <a:p>
            <a:pPr marL="110489">
              <a:lnSpc>
                <a:spcPts val="2300"/>
              </a:lnSpc>
            </a:pPr>
            <a:r>
              <a:rPr spc="-50" dirty="0">
                <a:solidFill>
                  <a:srgbClr val="EF7E12"/>
                </a:solidFill>
              </a:rPr>
              <a:t>Opportunity to </a:t>
            </a:r>
            <a:r>
              <a:rPr spc="-145" dirty="0">
                <a:solidFill>
                  <a:srgbClr val="EF7E12"/>
                </a:solidFill>
              </a:rPr>
              <a:t>engage </a:t>
            </a:r>
            <a:r>
              <a:rPr spc="-135" dirty="0">
                <a:solidFill>
                  <a:srgbClr val="EF7E12"/>
                </a:solidFill>
              </a:rPr>
              <a:t>health </a:t>
            </a:r>
            <a:r>
              <a:rPr spc="-120" dirty="0">
                <a:solidFill>
                  <a:srgbClr val="EF7E12"/>
                </a:solidFill>
              </a:rPr>
              <a:t>plans </a:t>
            </a:r>
            <a:r>
              <a:rPr spc="-114" dirty="0">
                <a:solidFill>
                  <a:srgbClr val="EF7E12"/>
                </a:solidFill>
              </a:rPr>
              <a:t>in </a:t>
            </a:r>
            <a:r>
              <a:rPr spc="-130" dirty="0">
                <a:solidFill>
                  <a:srgbClr val="EF7E12"/>
                </a:solidFill>
              </a:rPr>
              <a:t>simplified </a:t>
            </a:r>
            <a:r>
              <a:rPr spc="-105" dirty="0">
                <a:solidFill>
                  <a:srgbClr val="EF7E12"/>
                </a:solidFill>
              </a:rPr>
              <a:t>performance-based</a:t>
            </a:r>
            <a:r>
              <a:rPr spc="229" dirty="0">
                <a:solidFill>
                  <a:srgbClr val="EF7E12"/>
                </a:solidFill>
              </a:rPr>
              <a:t> </a:t>
            </a:r>
            <a:r>
              <a:rPr spc="-90" dirty="0">
                <a:solidFill>
                  <a:srgbClr val="EF7E12"/>
                </a:solidFill>
              </a:rPr>
              <a:t>contract?</a:t>
            </a:r>
          </a:p>
        </p:txBody>
      </p:sp>
      <p:sp>
        <p:nvSpPr>
          <p:cNvPr id="35" name="object 35"/>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381981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1769" y="2821940"/>
            <a:ext cx="5323205"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1" i="1" u="none" strike="noStrike" kern="0" cap="none" spc="-5" normalizeH="0" baseline="0" noProof="0" dirty="0">
                <a:ln>
                  <a:noFill/>
                </a:ln>
                <a:solidFill>
                  <a:sysClr val="windowText" lastClr="000000"/>
                </a:solidFill>
                <a:effectLst/>
                <a:uLnTx/>
                <a:uFillTx/>
                <a:latin typeface="Arial"/>
                <a:cs typeface="Arial"/>
              </a:rPr>
              <a:t>How can this translate into opportunities in</a:t>
            </a:r>
            <a:r>
              <a:rPr kumimoji="0" sz="1600" b="1" i="1" u="none" strike="noStrike" kern="0" cap="none" spc="155" normalizeH="0" baseline="0" noProof="0" dirty="0">
                <a:ln>
                  <a:noFill/>
                </a:ln>
                <a:solidFill>
                  <a:sysClr val="windowText" lastClr="000000"/>
                </a:solidFill>
                <a:effectLst/>
                <a:uLnTx/>
                <a:uFillTx/>
                <a:latin typeface="Arial"/>
                <a:cs typeface="Arial"/>
              </a:rPr>
              <a:t> </a:t>
            </a:r>
            <a:r>
              <a:rPr kumimoji="0" sz="1600" b="1" i="1" u="none" strike="noStrike" kern="0" cap="none" spc="-5" normalizeH="0" baseline="0" noProof="0" dirty="0">
                <a:ln>
                  <a:noFill/>
                </a:ln>
                <a:solidFill>
                  <a:sysClr val="windowText" lastClr="000000"/>
                </a:solidFill>
                <a:effectLst/>
                <a:uLnTx/>
                <a:uFillTx/>
                <a:latin typeface="Arial"/>
                <a:cs typeface="Arial"/>
              </a:rPr>
              <a:t>California?</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25" dirty="0"/>
              <a:t>HYBRID:</a:t>
            </a:r>
          </a:p>
          <a:p>
            <a:pPr marL="203200">
              <a:lnSpc>
                <a:spcPct val="100000"/>
              </a:lnSpc>
              <a:spcBef>
                <a:spcPts val="100"/>
              </a:spcBef>
            </a:pPr>
            <a:r>
              <a:rPr spc="-100" dirty="0">
                <a:solidFill>
                  <a:srgbClr val="EF7E12"/>
                </a:solidFill>
              </a:rPr>
              <a:t>Braiding </a:t>
            </a:r>
            <a:r>
              <a:rPr spc="-105" dirty="0">
                <a:solidFill>
                  <a:srgbClr val="EF7E12"/>
                </a:solidFill>
              </a:rPr>
              <a:t>direct </a:t>
            </a:r>
            <a:r>
              <a:rPr spc="-114" dirty="0">
                <a:solidFill>
                  <a:srgbClr val="EF7E12"/>
                </a:solidFill>
              </a:rPr>
              <a:t>investment </a:t>
            </a:r>
            <a:r>
              <a:rPr spc="-100" dirty="0">
                <a:solidFill>
                  <a:srgbClr val="EF7E12"/>
                </a:solidFill>
              </a:rPr>
              <a:t>with </a:t>
            </a:r>
            <a:r>
              <a:rPr spc="-85" dirty="0">
                <a:solidFill>
                  <a:srgbClr val="EF7E12"/>
                </a:solidFill>
              </a:rPr>
              <a:t>PFS </a:t>
            </a:r>
            <a:r>
              <a:rPr spc="15" dirty="0">
                <a:solidFill>
                  <a:srgbClr val="EF7E12"/>
                </a:solidFill>
              </a:rPr>
              <a:t>or</a:t>
            </a:r>
            <a:r>
              <a:rPr spc="40" dirty="0">
                <a:solidFill>
                  <a:srgbClr val="EF7E12"/>
                </a:solidFill>
              </a:rPr>
              <a:t> PBC</a:t>
            </a:r>
          </a:p>
        </p:txBody>
      </p:sp>
      <p:sp>
        <p:nvSpPr>
          <p:cNvPr id="4" name="object 4"/>
          <p:cNvSpPr txBox="1"/>
          <p:nvPr/>
        </p:nvSpPr>
        <p:spPr>
          <a:xfrm>
            <a:off x="524255" y="1170432"/>
            <a:ext cx="1795780" cy="1287780"/>
          </a:xfrm>
          <a:prstGeom prst="rect">
            <a:avLst/>
          </a:prstGeom>
          <a:solidFill>
            <a:srgbClr val="546991"/>
          </a:solidFill>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500" b="0" i="0" u="none" strike="noStrike" kern="0" cap="none" spc="0" normalizeH="0" baseline="0" noProof="0">
              <a:ln>
                <a:noFill/>
              </a:ln>
              <a:solidFill>
                <a:sysClr val="windowText" lastClr="000000"/>
              </a:solidFill>
              <a:effectLst/>
              <a:uLnTx/>
              <a:uFillTx/>
              <a:latin typeface="Times New Roman"/>
              <a:cs typeface="Times New Roman"/>
            </a:endParaRPr>
          </a:p>
          <a:p>
            <a:pPr marL="184150" marR="45720" lvl="0" indent="-132715" defTabSz="914400" eaLnBrk="1" fontAlgn="auto" latinLnBrk="0" hangingPunct="1">
              <a:lnSpc>
                <a:spcPct val="100000"/>
              </a:lnSpc>
              <a:spcBef>
                <a:spcPts val="0"/>
              </a:spcBef>
              <a:spcAft>
                <a:spcPts val="0"/>
              </a:spcAft>
              <a:buClrTx/>
              <a:buSzTx/>
              <a:buFontTx/>
              <a:buNone/>
              <a:tabLst/>
              <a:defRPr/>
            </a:pPr>
            <a:r>
              <a:rPr kumimoji="0" sz="1400" b="1" i="0" u="none" strike="noStrike" kern="0" cap="none" spc="-5" normalizeH="0" baseline="0" noProof="0" dirty="0">
                <a:ln>
                  <a:noFill/>
                </a:ln>
                <a:solidFill>
                  <a:srgbClr val="FFFFFF"/>
                </a:solidFill>
                <a:effectLst/>
                <a:uLnTx/>
                <a:uFillTx/>
                <a:latin typeface="Arial"/>
                <a:cs typeface="Arial"/>
              </a:rPr>
              <a:t>How </a:t>
            </a:r>
            <a:r>
              <a:rPr kumimoji="0" sz="1400" b="1" i="0" u="none" strike="noStrike" kern="0" cap="none" spc="0" normalizeH="0" baseline="0" noProof="0" dirty="0">
                <a:ln>
                  <a:noFill/>
                </a:ln>
                <a:solidFill>
                  <a:srgbClr val="FFFFFF"/>
                </a:solidFill>
                <a:effectLst/>
                <a:uLnTx/>
                <a:uFillTx/>
                <a:latin typeface="Arial"/>
                <a:cs typeface="Arial"/>
              </a:rPr>
              <a:t>would a</a:t>
            </a:r>
            <a:r>
              <a:rPr kumimoji="0" sz="1400" b="1" i="0" u="none" strike="noStrike" kern="0" cap="none" spc="-140" normalizeH="0" baseline="0" noProof="0" dirty="0">
                <a:ln>
                  <a:noFill/>
                </a:ln>
                <a:solidFill>
                  <a:srgbClr val="FFFFFF"/>
                </a:solidFill>
                <a:effectLst/>
                <a:uLnTx/>
                <a:uFillTx/>
                <a:latin typeface="Arial"/>
                <a:cs typeface="Arial"/>
              </a:rPr>
              <a:t> </a:t>
            </a:r>
            <a:r>
              <a:rPr kumimoji="0" sz="1400" b="1" i="0" u="none" strike="noStrike" kern="0" cap="none" spc="-10" normalizeH="0" baseline="0" noProof="0" dirty="0">
                <a:ln>
                  <a:noFill/>
                </a:ln>
                <a:solidFill>
                  <a:srgbClr val="FFFFFF"/>
                </a:solidFill>
                <a:effectLst/>
                <a:uLnTx/>
                <a:uFillTx/>
                <a:latin typeface="Arial"/>
                <a:cs typeface="Arial"/>
              </a:rPr>
              <a:t>Hybrid  Approach</a:t>
            </a:r>
            <a:r>
              <a:rPr kumimoji="0" sz="1400" b="1" i="0" u="none" strike="noStrike" kern="0" cap="none" spc="-45" normalizeH="0" baseline="0" noProof="0" dirty="0">
                <a:ln>
                  <a:noFill/>
                </a:ln>
                <a:solidFill>
                  <a:srgbClr val="FFFFFF"/>
                </a:solidFill>
                <a:effectLst/>
                <a:uLnTx/>
                <a:uFillTx/>
                <a:latin typeface="Arial"/>
                <a:cs typeface="Arial"/>
              </a:rPr>
              <a:t> </a:t>
            </a:r>
            <a:r>
              <a:rPr kumimoji="0" sz="1400" b="1" i="0" u="none" strike="noStrike" kern="0" cap="none" spc="-10" normalizeH="0" baseline="0" noProof="0" dirty="0">
                <a:ln>
                  <a:noFill/>
                </a:ln>
                <a:solidFill>
                  <a:srgbClr val="FFFFFF"/>
                </a:solidFill>
                <a:effectLst/>
                <a:uLnTx/>
                <a:uFillTx/>
                <a:latin typeface="Arial"/>
                <a:cs typeface="Arial"/>
              </a:rPr>
              <a:t>Work?</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2430526" y="1208532"/>
            <a:ext cx="6303645" cy="1383665"/>
          </a:xfrm>
          <a:prstGeom prst="rect">
            <a:avLst/>
          </a:prstGeom>
        </p:spPr>
        <p:txBody>
          <a:bodyPr vert="horz" wrap="square" lIns="0" tIns="0" rIns="0" bIns="0" rtlCol="0">
            <a:spAutoFit/>
          </a:bodyPr>
          <a:lstStyle/>
          <a:p>
            <a:pPr marL="355600" marR="83820" lvl="0" indent="-342900" defTabSz="914400" eaLnBrk="1" fontAlgn="auto" latinLnBrk="0" hangingPunct="1">
              <a:lnSpc>
                <a:spcPts val="1560"/>
              </a:lnSpc>
              <a:spcBef>
                <a:spcPts val="0"/>
              </a:spcBef>
              <a:spcAft>
                <a:spcPts val="0"/>
              </a:spcAft>
              <a:buClr>
                <a:srgbClr val="EF7E12"/>
              </a:buClr>
              <a:buSzPct val="119230"/>
              <a:buFontTx/>
              <a:buAutoNum type="arabicPeriod"/>
              <a:tabLst>
                <a:tab pos="35560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State or health plan directly invests in in-home education and home assessment  </a:t>
            </a:r>
            <a:r>
              <a:rPr kumimoji="0" sz="1300" b="0" i="0" u="none" strike="noStrike" kern="0" cap="none" spc="-10" normalizeH="0" baseline="0" noProof="0" dirty="0">
                <a:ln>
                  <a:noFill/>
                </a:ln>
                <a:solidFill>
                  <a:sysClr val="windowText" lastClr="000000"/>
                </a:solidFill>
                <a:effectLst/>
                <a:uLnTx/>
                <a:uFillTx/>
                <a:latin typeface="Arial"/>
                <a:cs typeface="Arial"/>
              </a:rPr>
              <a:t>with </a:t>
            </a:r>
            <a:r>
              <a:rPr kumimoji="0" sz="1300" b="0" i="0" u="none" strike="noStrike" kern="0" cap="none" spc="-5" normalizeH="0" baseline="0" noProof="0" dirty="0">
                <a:ln>
                  <a:noFill/>
                </a:ln>
                <a:solidFill>
                  <a:sysClr val="windowText" lastClr="000000"/>
                </a:solidFill>
                <a:effectLst/>
                <a:uLnTx/>
                <a:uFillTx/>
                <a:latin typeface="Arial"/>
                <a:cs typeface="Arial"/>
              </a:rPr>
              <a:t>their</a:t>
            </a:r>
            <a:r>
              <a:rPr kumimoji="0" sz="1300" b="0" i="0" u="none" strike="noStrike" kern="0" cap="none" spc="0"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budget</a:t>
            </a:r>
            <a:endParaRPr kumimoji="0" sz="1300" b="0" i="0" u="none" strike="noStrike" kern="0" cap="none" spc="0" normalizeH="0" baseline="0" noProof="0">
              <a:ln>
                <a:noFill/>
              </a:ln>
              <a:solidFill>
                <a:sysClr val="windowText" lastClr="000000"/>
              </a:solidFill>
              <a:effectLst/>
              <a:uLnTx/>
              <a:uFillTx/>
              <a:latin typeface="Arial"/>
              <a:cs typeface="Arial"/>
            </a:endParaRPr>
          </a:p>
          <a:p>
            <a:pPr marL="355600" marR="0" lvl="0" indent="-342900" defTabSz="914400" eaLnBrk="1" fontAlgn="auto" latinLnBrk="0" hangingPunct="1">
              <a:lnSpc>
                <a:spcPct val="100000"/>
              </a:lnSpc>
              <a:spcBef>
                <a:spcPts val="595"/>
              </a:spcBef>
              <a:spcAft>
                <a:spcPts val="0"/>
              </a:spcAft>
              <a:buClr>
                <a:srgbClr val="EF7E12"/>
              </a:buClr>
              <a:buSzPct val="119230"/>
              <a:buFontTx/>
              <a:buAutoNum type="arabicPeriod"/>
              <a:tabLst>
                <a:tab pos="35560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State or </a:t>
            </a:r>
            <a:r>
              <a:rPr kumimoji="0" sz="1300" b="0" i="0" u="none" strike="noStrike" kern="0" cap="none" spc="-10" normalizeH="0" baseline="0" noProof="0" dirty="0">
                <a:ln>
                  <a:noFill/>
                </a:ln>
                <a:solidFill>
                  <a:sysClr val="windowText" lastClr="000000"/>
                </a:solidFill>
                <a:effectLst/>
                <a:uLnTx/>
                <a:uFillTx/>
                <a:latin typeface="Arial"/>
                <a:cs typeface="Arial"/>
              </a:rPr>
              <a:t>health </a:t>
            </a:r>
            <a:r>
              <a:rPr kumimoji="0" sz="1300" b="0" i="0" u="none" strike="noStrike" kern="0" cap="none" spc="-5" normalizeH="0" baseline="0" noProof="0" dirty="0">
                <a:ln>
                  <a:noFill/>
                </a:ln>
                <a:solidFill>
                  <a:sysClr val="windowText" lastClr="000000"/>
                </a:solidFill>
                <a:effectLst/>
                <a:uLnTx/>
                <a:uFillTx/>
                <a:latin typeface="Arial"/>
                <a:cs typeface="Arial"/>
              </a:rPr>
              <a:t>plan executes a PFS / PBC contract</a:t>
            </a:r>
            <a:r>
              <a:rPr kumimoji="0" sz="1300" b="0" i="0" u="none" strike="noStrike" kern="0" cap="none" spc="185"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that</a:t>
            </a:r>
            <a:endParaRPr kumimoji="0" sz="1300" b="0" i="0" u="none" strike="noStrike" kern="0" cap="none" spc="0" normalizeH="0" baseline="0" noProof="0">
              <a:ln>
                <a:noFill/>
              </a:ln>
              <a:solidFill>
                <a:sysClr val="windowText" lastClr="000000"/>
              </a:solidFill>
              <a:effectLst/>
              <a:uLnTx/>
              <a:uFillTx/>
              <a:latin typeface="Arial"/>
              <a:cs typeface="Arial"/>
            </a:endParaRPr>
          </a:p>
          <a:p>
            <a:pPr marL="469900" marR="0" lvl="1" indent="-182880" defTabSz="914400" eaLnBrk="1" fontAlgn="auto" latinLnBrk="0" hangingPunct="1">
              <a:lnSpc>
                <a:spcPct val="100000"/>
              </a:lnSpc>
              <a:spcBef>
                <a:spcPts val="250"/>
              </a:spcBef>
              <a:spcAft>
                <a:spcPts val="0"/>
              </a:spcAft>
              <a:buClr>
                <a:srgbClr val="EF7E12"/>
              </a:buClr>
              <a:buSzTx/>
              <a:buFont typeface="Wingdings"/>
              <a:buChar char=""/>
              <a:tabLst>
                <a:tab pos="46990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Leverages private capital to fund upfront cost of home</a:t>
            </a:r>
            <a:r>
              <a:rPr kumimoji="0" sz="1300" b="0" i="0" u="none" strike="noStrike" kern="0" cap="none" spc="245"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remediation</a:t>
            </a:r>
            <a:endParaRPr kumimoji="0" sz="1300" b="0" i="0" u="none" strike="noStrike" kern="0" cap="none" spc="0" normalizeH="0" baseline="0" noProof="0">
              <a:ln>
                <a:noFill/>
              </a:ln>
              <a:solidFill>
                <a:sysClr val="windowText" lastClr="000000"/>
              </a:solidFill>
              <a:effectLst/>
              <a:uLnTx/>
              <a:uFillTx/>
              <a:latin typeface="Arial"/>
              <a:cs typeface="Arial"/>
            </a:endParaRPr>
          </a:p>
          <a:p>
            <a:pPr marL="469900" marR="5080" lvl="1" indent="-182880" defTabSz="914400" eaLnBrk="1" fontAlgn="auto" latinLnBrk="0" hangingPunct="1">
              <a:lnSpc>
                <a:spcPct val="100000"/>
              </a:lnSpc>
              <a:spcBef>
                <a:spcPts val="300"/>
              </a:spcBef>
              <a:spcAft>
                <a:spcPts val="0"/>
              </a:spcAft>
              <a:buClr>
                <a:srgbClr val="EF7E12"/>
              </a:buClr>
              <a:buSzTx/>
              <a:buFont typeface="Wingdings"/>
              <a:buChar char=""/>
              <a:tabLst>
                <a:tab pos="469900" algn="l"/>
              </a:tabLst>
              <a:defRPr/>
            </a:pPr>
            <a:r>
              <a:rPr kumimoji="0" sz="1300" b="0" i="0" u="none" strike="noStrike" kern="0" cap="none" spc="-5" normalizeH="0" baseline="0" noProof="0" dirty="0">
                <a:ln>
                  <a:noFill/>
                </a:ln>
                <a:solidFill>
                  <a:sysClr val="windowText" lastClr="000000"/>
                </a:solidFill>
                <a:effectLst/>
                <a:uLnTx/>
                <a:uFillTx/>
                <a:latin typeface="Arial"/>
                <a:cs typeface="Arial"/>
              </a:rPr>
              <a:t>Requires State or health plan to repay private investors if positive outcomes are  achieved. State or health plan payments </a:t>
            </a:r>
            <a:r>
              <a:rPr kumimoji="0" sz="1300" b="0" i="0" u="none" strike="noStrike" kern="0" cap="none" spc="-10" normalizeH="0" baseline="0" noProof="0" dirty="0">
                <a:ln>
                  <a:noFill/>
                </a:ln>
                <a:solidFill>
                  <a:sysClr val="windowText" lastClr="000000"/>
                </a:solidFill>
                <a:effectLst/>
                <a:uLnTx/>
                <a:uFillTx/>
                <a:latin typeface="Arial"/>
                <a:cs typeface="Arial"/>
              </a:rPr>
              <a:t>would </a:t>
            </a:r>
            <a:r>
              <a:rPr kumimoji="0" sz="1300" b="0" i="0" u="none" strike="noStrike" kern="0" cap="none" spc="-5" normalizeH="0" baseline="0" noProof="0" dirty="0">
                <a:ln>
                  <a:noFill/>
                </a:ln>
                <a:solidFill>
                  <a:sysClr val="windowText" lastClr="000000"/>
                </a:solidFill>
                <a:effectLst/>
                <a:uLnTx/>
                <a:uFillTx/>
                <a:latin typeface="Arial"/>
                <a:cs typeface="Arial"/>
              </a:rPr>
              <a:t>account for their</a:t>
            </a:r>
            <a:r>
              <a:rPr kumimoji="0" sz="1300" b="0" i="0" u="none" strike="noStrike" kern="0" cap="none" spc="300" normalizeH="0" baseline="0" noProof="0" dirty="0">
                <a:ln>
                  <a:noFill/>
                </a:ln>
                <a:solidFill>
                  <a:sysClr val="windowText" lastClr="000000"/>
                </a:solidFill>
                <a:effectLst/>
                <a:uLnTx/>
                <a:uFillTx/>
                <a:latin typeface="Arial"/>
                <a:cs typeface="Arial"/>
              </a:rPr>
              <a:t> </a:t>
            </a:r>
            <a:r>
              <a:rPr kumimoji="0" sz="1300" b="0" i="0" u="none" strike="noStrike" kern="0" cap="none" spc="-5" normalizeH="0" baseline="0" noProof="0" dirty="0">
                <a:ln>
                  <a:noFill/>
                </a:ln>
                <a:solidFill>
                  <a:sysClr val="windowText" lastClr="000000"/>
                </a:solidFill>
                <a:effectLst/>
                <a:uLnTx/>
                <a:uFillTx/>
                <a:latin typeface="Arial"/>
                <a:cs typeface="Arial"/>
              </a:rPr>
              <a:t>investment</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6" name="object 6"/>
          <p:cNvGraphicFramePr>
            <a:graphicFrameLocks noGrp="1"/>
          </p:cNvGraphicFramePr>
          <p:nvPr/>
        </p:nvGraphicFramePr>
        <p:xfrm>
          <a:off x="320560" y="3206495"/>
          <a:ext cx="8522511" cy="3515866"/>
        </p:xfrm>
        <a:graphic>
          <a:graphicData uri="http://schemas.openxmlformats.org/drawingml/2006/table">
            <a:tbl>
              <a:tblPr firstRow="1" bandRow="1">
                <a:tableStyleId>{2D5ABB26-0587-4C30-8999-92F81FD0307C}</a:tableStyleId>
              </a:tblPr>
              <a:tblGrid>
                <a:gridCol w="981439">
                  <a:extLst>
                    <a:ext uri="{9D8B030D-6E8A-4147-A177-3AD203B41FA5}">
                      <a16:colId xmlns:a16="http://schemas.microsoft.com/office/drawing/2014/main" val="20000"/>
                    </a:ext>
                  </a:extLst>
                </a:gridCol>
                <a:gridCol w="3596136">
                  <a:extLst>
                    <a:ext uri="{9D8B030D-6E8A-4147-A177-3AD203B41FA5}">
                      <a16:colId xmlns:a16="http://schemas.microsoft.com/office/drawing/2014/main" val="20001"/>
                    </a:ext>
                  </a:extLst>
                </a:gridCol>
                <a:gridCol w="3542728">
                  <a:extLst>
                    <a:ext uri="{9D8B030D-6E8A-4147-A177-3AD203B41FA5}">
                      <a16:colId xmlns:a16="http://schemas.microsoft.com/office/drawing/2014/main" val="20002"/>
                    </a:ext>
                  </a:extLst>
                </a:gridCol>
                <a:gridCol w="402208">
                  <a:extLst>
                    <a:ext uri="{9D8B030D-6E8A-4147-A177-3AD203B41FA5}">
                      <a16:colId xmlns:a16="http://schemas.microsoft.com/office/drawing/2014/main" val="20003"/>
                    </a:ext>
                  </a:extLst>
                </a:gridCol>
              </a:tblGrid>
              <a:tr h="307085">
                <a:tc>
                  <a:txBody>
                    <a:bodyPr/>
                    <a:lstStyle/>
                    <a:p>
                      <a:endParaRPr sz="1300">
                        <a:latin typeface="Arial"/>
                        <a:cs typeface="Arial"/>
                      </a:endParaRPr>
                    </a:p>
                  </a:txBody>
                  <a:tcPr marL="0" marR="0" marT="0" marB="0">
                    <a:solidFill>
                      <a:srgbClr val="546991"/>
                    </a:solidFill>
                  </a:tcPr>
                </a:tc>
                <a:tc>
                  <a:txBody>
                    <a:bodyPr/>
                    <a:lstStyle/>
                    <a:p>
                      <a:pPr marL="99060">
                        <a:lnSpc>
                          <a:spcPct val="100000"/>
                        </a:lnSpc>
                        <a:spcBef>
                          <a:spcPts val="320"/>
                        </a:spcBef>
                      </a:pPr>
                      <a:r>
                        <a:rPr sz="1400" b="1" spc="-5" dirty="0">
                          <a:solidFill>
                            <a:srgbClr val="FFFFFF"/>
                          </a:solidFill>
                          <a:latin typeface="Arial"/>
                          <a:cs typeface="Arial"/>
                        </a:rPr>
                        <a:t>Opportunities</a:t>
                      </a:r>
                      <a:endParaRPr sz="1400">
                        <a:latin typeface="Arial"/>
                        <a:cs typeface="Arial"/>
                      </a:endParaRPr>
                    </a:p>
                  </a:txBody>
                  <a:tcPr marL="0" marR="0" marT="0" marB="0">
                    <a:solidFill>
                      <a:srgbClr val="546991"/>
                    </a:solidFill>
                  </a:tcPr>
                </a:tc>
                <a:tc>
                  <a:txBody>
                    <a:bodyPr/>
                    <a:lstStyle/>
                    <a:p>
                      <a:pPr marL="120014">
                        <a:lnSpc>
                          <a:spcPct val="100000"/>
                        </a:lnSpc>
                        <a:spcBef>
                          <a:spcPts val="320"/>
                        </a:spcBef>
                      </a:pPr>
                      <a:r>
                        <a:rPr sz="1400" b="1" spc="-5" dirty="0">
                          <a:solidFill>
                            <a:srgbClr val="FFFFFF"/>
                          </a:solidFill>
                          <a:latin typeface="Arial"/>
                          <a:cs typeface="Arial"/>
                        </a:rPr>
                        <a:t>Challenges</a:t>
                      </a:r>
                      <a:endParaRPr sz="1400">
                        <a:latin typeface="Arial"/>
                        <a:cs typeface="Arial"/>
                      </a:endParaRPr>
                    </a:p>
                  </a:txBody>
                  <a:tcPr marL="0" marR="0" marT="0" marB="0">
                    <a:solidFill>
                      <a:srgbClr val="546991"/>
                    </a:solidFill>
                  </a:tcPr>
                </a:tc>
                <a:tc>
                  <a:txBody>
                    <a:bodyPr/>
                    <a:lstStyle/>
                    <a:p>
                      <a:endParaRPr sz="1400">
                        <a:latin typeface="Arial"/>
                        <a:cs typeface="Arial"/>
                      </a:endParaRPr>
                    </a:p>
                  </a:txBody>
                  <a:tcPr marL="0" marR="0" marT="0" marB="0">
                    <a:solidFill>
                      <a:srgbClr val="546991"/>
                    </a:solidFill>
                  </a:tcPr>
                </a:tc>
                <a:extLst>
                  <a:ext uri="{0D108BD9-81ED-4DB2-BD59-A6C34878D82A}">
                    <a16:rowId xmlns:a16="http://schemas.microsoft.com/office/drawing/2014/main" val="10000"/>
                  </a:ext>
                </a:extLst>
              </a:tr>
              <a:tr h="1371600">
                <a:tc>
                  <a:txBody>
                    <a:bodyPr/>
                    <a:lstStyle/>
                    <a:p>
                      <a:pPr marL="76835">
                        <a:lnSpc>
                          <a:spcPct val="100000"/>
                        </a:lnSpc>
                        <a:spcBef>
                          <a:spcPts val="320"/>
                        </a:spcBef>
                      </a:pPr>
                      <a:r>
                        <a:rPr sz="1400" b="1" spc="-10" dirty="0">
                          <a:latin typeface="Arial"/>
                          <a:cs typeface="Arial"/>
                        </a:rPr>
                        <a:t>Payors</a:t>
                      </a:r>
                      <a:endParaRPr sz="1400">
                        <a:latin typeface="Arial"/>
                        <a:cs typeface="Arial"/>
                      </a:endParaRPr>
                    </a:p>
                  </a:txBody>
                  <a:tcPr marL="0" marR="0" marT="0" marB="0">
                    <a:lnL w="28575">
                      <a:solidFill>
                        <a:srgbClr val="546991"/>
                      </a:solidFill>
                      <a:prstDash val="solid"/>
                    </a:lnL>
                    <a:lnB w="12700">
                      <a:solidFill>
                        <a:srgbClr val="546991"/>
                      </a:solidFill>
                      <a:prstDash val="solid"/>
                    </a:lnB>
                  </a:tcPr>
                </a:tc>
                <a:tc>
                  <a:txBody>
                    <a:bodyPr/>
                    <a:lstStyle/>
                    <a:p>
                      <a:pPr marL="271145" marR="340995" indent="-172085">
                        <a:lnSpc>
                          <a:spcPct val="100000"/>
                        </a:lnSpc>
                        <a:spcBef>
                          <a:spcPts val="330"/>
                        </a:spcBef>
                        <a:buChar char="•"/>
                        <a:tabLst>
                          <a:tab pos="271780" algn="l"/>
                        </a:tabLst>
                      </a:pPr>
                      <a:r>
                        <a:rPr sz="1200" spc="-5" dirty="0">
                          <a:latin typeface="Arial"/>
                          <a:cs typeface="Arial"/>
                        </a:rPr>
                        <a:t>DHCS is actively reviewing </a:t>
                      </a:r>
                      <a:r>
                        <a:rPr sz="1200" spc="-30" dirty="0">
                          <a:latin typeface="Arial"/>
                          <a:cs typeface="Arial"/>
                        </a:rPr>
                        <a:t>SPA </a:t>
                      </a:r>
                      <a:r>
                        <a:rPr sz="1200" spc="-5" dirty="0">
                          <a:latin typeface="Arial"/>
                          <a:cs typeface="Arial"/>
                        </a:rPr>
                        <a:t>language</a:t>
                      </a:r>
                      <a:r>
                        <a:rPr sz="1200" spc="-105" dirty="0">
                          <a:latin typeface="Arial"/>
                          <a:cs typeface="Arial"/>
                        </a:rPr>
                        <a:t> </a:t>
                      </a:r>
                      <a:r>
                        <a:rPr sz="1200" dirty="0">
                          <a:latin typeface="Arial"/>
                          <a:cs typeface="Arial"/>
                        </a:rPr>
                        <a:t>to  fund in-home asthma</a:t>
                      </a:r>
                      <a:r>
                        <a:rPr sz="1200" spc="-140" dirty="0">
                          <a:latin typeface="Arial"/>
                          <a:cs typeface="Arial"/>
                        </a:rPr>
                        <a:t> </a:t>
                      </a:r>
                      <a:r>
                        <a:rPr sz="1200" spc="-5" dirty="0">
                          <a:latin typeface="Arial"/>
                          <a:cs typeface="Arial"/>
                        </a:rPr>
                        <a:t>education</a:t>
                      </a:r>
                      <a:endParaRPr sz="1200">
                        <a:latin typeface="Arial"/>
                        <a:cs typeface="Arial"/>
                      </a:endParaRPr>
                    </a:p>
                    <a:p>
                      <a:pPr marL="271145" marR="284480" indent="-172085">
                        <a:lnSpc>
                          <a:spcPct val="100000"/>
                        </a:lnSpc>
                        <a:buChar char="•"/>
                        <a:tabLst>
                          <a:tab pos="271780" algn="l"/>
                        </a:tabLst>
                      </a:pPr>
                      <a:r>
                        <a:rPr sz="1200" dirty="0">
                          <a:latin typeface="Arial"/>
                          <a:cs typeface="Arial"/>
                        </a:rPr>
                        <a:t>Health plans </a:t>
                      </a:r>
                      <a:r>
                        <a:rPr sz="1200" spc="-5" dirty="0">
                          <a:latin typeface="Arial"/>
                          <a:cs typeface="Arial"/>
                        </a:rPr>
                        <a:t>direct investments in </a:t>
                      </a:r>
                      <a:r>
                        <a:rPr sz="1200" dirty="0">
                          <a:latin typeface="Arial"/>
                          <a:cs typeface="Arial"/>
                        </a:rPr>
                        <a:t>in-home  </a:t>
                      </a:r>
                      <a:r>
                        <a:rPr sz="1200" spc="-5" dirty="0">
                          <a:latin typeface="Arial"/>
                          <a:cs typeface="Arial"/>
                        </a:rPr>
                        <a:t>education would likely </a:t>
                      </a:r>
                      <a:r>
                        <a:rPr sz="1200" dirty="0">
                          <a:latin typeface="Arial"/>
                          <a:cs typeface="Arial"/>
                        </a:rPr>
                        <a:t>count </a:t>
                      </a:r>
                      <a:r>
                        <a:rPr sz="1200" spc="-5" dirty="0">
                          <a:latin typeface="Arial"/>
                          <a:cs typeface="Arial"/>
                        </a:rPr>
                        <a:t>towards</a:t>
                      </a:r>
                      <a:r>
                        <a:rPr sz="1200" spc="-85" dirty="0">
                          <a:latin typeface="Arial"/>
                          <a:cs typeface="Arial"/>
                        </a:rPr>
                        <a:t> </a:t>
                      </a:r>
                      <a:r>
                        <a:rPr sz="1200" dirty="0">
                          <a:latin typeface="Arial"/>
                          <a:cs typeface="Arial"/>
                        </a:rPr>
                        <a:t>medical  </a:t>
                      </a:r>
                      <a:r>
                        <a:rPr sz="1200" spc="-5" dirty="0">
                          <a:latin typeface="Arial"/>
                          <a:cs typeface="Arial"/>
                        </a:rPr>
                        <a:t>expenses </a:t>
                      </a:r>
                      <a:r>
                        <a:rPr sz="1200" dirty="0">
                          <a:latin typeface="Arial"/>
                          <a:cs typeface="Arial"/>
                        </a:rPr>
                        <a:t>for medical loss ratio</a:t>
                      </a:r>
                      <a:r>
                        <a:rPr sz="1200" spc="-125" dirty="0">
                          <a:latin typeface="Arial"/>
                          <a:cs typeface="Arial"/>
                        </a:rPr>
                        <a:t> </a:t>
                      </a:r>
                      <a:r>
                        <a:rPr sz="1200" spc="-5" dirty="0">
                          <a:latin typeface="Arial"/>
                          <a:cs typeface="Arial"/>
                        </a:rPr>
                        <a:t>requirements</a:t>
                      </a:r>
                      <a:endParaRPr sz="1200">
                        <a:latin typeface="Arial"/>
                        <a:cs typeface="Arial"/>
                      </a:endParaRPr>
                    </a:p>
                    <a:p>
                      <a:pPr marL="271145" marR="112395" indent="-172085">
                        <a:lnSpc>
                          <a:spcPct val="100000"/>
                        </a:lnSpc>
                        <a:buChar char="•"/>
                        <a:tabLst>
                          <a:tab pos="271780" algn="l"/>
                        </a:tabLst>
                      </a:pPr>
                      <a:r>
                        <a:rPr sz="1200" dirty="0">
                          <a:latin typeface="Arial"/>
                          <a:cs typeface="Arial"/>
                        </a:rPr>
                        <a:t>PFS/PBC </a:t>
                      </a:r>
                      <a:r>
                        <a:rPr sz="1200" spc="-5" dirty="0">
                          <a:latin typeface="Arial"/>
                          <a:cs typeface="Arial"/>
                        </a:rPr>
                        <a:t>provides an opportunity </a:t>
                      </a:r>
                      <a:r>
                        <a:rPr sz="1200" dirty="0">
                          <a:latin typeface="Arial"/>
                          <a:cs typeface="Arial"/>
                        </a:rPr>
                        <a:t>to fund</a:t>
                      </a:r>
                      <a:r>
                        <a:rPr sz="1200" spc="-110" dirty="0">
                          <a:latin typeface="Arial"/>
                          <a:cs typeface="Arial"/>
                        </a:rPr>
                        <a:t> </a:t>
                      </a:r>
                      <a:r>
                        <a:rPr sz="1200" dirty="0">
                          <a:latin typeface="Arial"/>
                          <a:cs typeface="Arial"/>
                        </a:rPr>
                        <a:t>home  </a:t>
                      </a:r>
                      <a:r>
                        <a:rPr sz="1200" spc="-5" dirty="0">
                          <a:latin typeface="Arial"/>
                          <a:cs typeface="Arial"/>
                        </a:rPr>
                        <a:t>remediation while </a:t>
                      </a:r>
                      <a:r>
                        <a:rPr sz="1200" dirty="0">
                          <a:latin typeface="Arial"/>
                          <a:cs typeface="Arial"/>
                        </a:rPr>
                        <a:t>transferring financial</a:t>
                      </a:r>
                      <a:r>
                        <a:rPr sz="1200" spc="-160" dirty="0">
                          <a:latin typeface="Arial"/>
                          <a:cs typeface="Arial"/>
                        </a:rPr>
                        <a:t> </a:t>
                      </a:r>
                      <a:r>
                        <a:rPr sz="1200" spc="-5" dirty="0">
                          <a:latin typeface="Arial"/>
                          <a:cs typeface="Arial"/>
                        </a:rPr>
                        <a:t>risk</a:t>
                      </a:r>
                      <a:endParaRPr sz="1200">
                        <a:latin typeface="Arial"/>
                        <a:cs typeface="Arial"/>
                      </a:endParaRPr>
                    </a:p>
                  </a:txBody>
                  <a:tcPr marL="0" marR="0" marT="0" marB="0">
                    <a:lnB w="12700">
                      <a:solidFill>
                        <a:srgbClr val="546991"/>
                      </a:solidFill>
                      <a:prstDash val="solid"/>
                    </a:lnB>
                  </a:tcPr>
                </a:tc>
                <a:tc gridSpan="2">
                  <a:txBody>
                    <a:bodyPr/>
                    <a:lstStyle/>
                    <a:p>
                      <a:pPr marL="292100" indent="-172085">
                        <a:lnSpc>
                          <a:spcPct val="100000"/>
                        </a:lnSpc>
                        <a:spcBef>
                          <a:spcPts val="330"/>
                        </a:spcBef>
                        <a:buChar char="•"/>
                        <a:tabLst>
                          <a:tab pos="292735" algn="l"/>
                        </a:tabLst>
                      </a:pPr>
                      <a:r>
                        <a:rPr sz="1200" spc="-5" dirty="0">
                          <a:latin typeface="Arial"/>
                          <a:cs typeface="Arial"/>
                        </a:rPr>
                        <a:t>Perceived complexity </a:t>
                      </a:r>
                      <a:r>
                        <a:rPr sz="1200" dirty="0">
                          <a:latin typeface="Arial"/>
                          <a:cs typeface="Arial"/>
                        </a:rPr>
                        <a:t>of PFS may </a:t>
                      </a:r>
                      <a:r>
                        <a:rPr sz="1200" spc="-5" dirty="0">
                          <a:latin typeface="Arial"/>
                          <a:cs typeface="Arial"/>
                        </a:rPr>
                        <a:t>still be a</a:t>
                      </a:r>
                      <a:r>
                        <a:rPr sz="1200" spc="-30" dirty="0">
                          <a:latin typeface="Arial"/>
                          <a:cs typeface="Arial"/>
                        </a:rPr>
                        <a:t> </a:t>
                      </a:r>
                      <a:r>
                        <a:rPr sz="1200" spc="-5" dirty="0">
                          <a:latin typeface="Arial"/>
                          <a:cs typeface="Arial"/>
                        </a:rPr>
                        <a:t>barrier</a:t>
                      </a:r>
                      <a:endParaRPr sz="1200">
                        <a:latin typeface="Arial"/>
                        <a:cs typeface="Arial"/>
                      </a:endParaRPr>
                    </a:p>
                    <a:p>
                      <a:pPr marL="292100" marR="90170" indent="-172085">
                        <a:lnSpc>
                          <a:spcPct val="100000"/>
                        </a:lnSpc>
                        <a:buChar char="•"/>
                        <a:tabLst>
                          <a:tab pos="292735" algn="l"/>
                        </a:tabLst>
                      </a:pPr>
                      <a:r>
                        <a:rPr sz="1200" dirty="0">
                          <a:latin typeface="Arial"/>
                          <a:cs typeface="Arial"/>
                        </a:rPr>
                        <a:t>Setting </a:t>
                      </a:r>
                      <a:r>
                        <a:rPr sz="1200" spc="-5" dirty="0">
                          <a:latin typeface="Arial"/>
                          <a:cs typeface="Arial"/>
                        </a:rPr>
                        <a:t>aside budget funding </a:t>
                      </a:r>
                      <a:r>
                        <a:rPr sz="1200" dirty="0">
                          <a:latin typeface="Arial"/>
                          <a:cs typeface="Arial"/>
                        </a:rPr>
                        <a:t>for PFS may be</a:t>
                      </a:r>
                      <a:r>
                        <a:rPr sz="1200" spc="-120" dirty="0">
                          <a:latin typeface="Arial"/>
                          <a:cs typeface="Arial"/>
                        </a:rPr>
                        <a:t> </a:t>
                      </a:r>
                      <a:r>
                        <a:rPr sz="1200" spc="-5" dirty="0">
                          <a:latin typeface="Arial"/>
                          <a:cs typeface="Arial"/>
                        </a:rPr>
                        <a:t>difficult  in </a:t>
                      </a:r>
                      <a:r>
                        <a:rPr sz="1200" dirty="0">
                          <a:latin typeface="Arial"/>
                          <a:cs typeface="Arial"/>
                        </a:rPr>
                        <a:t>this </a:t>
                      </a:r>
                      <a:r>
                        <a:rPr sz="1200" spc="-5" dirty="0">
                          <a:latin typeface="Arial"/>
                          <a:cs typeface="Arial"/>
                        </a:rPr>
                        <a:t>budget</a:t>
                      </a:r>
                      <a:r>
                        <a:rPr sz="1200" spc="-85" dirty="0">
                          <a:latin typeface="Arial"/>
                          <a:cs typeface="Arial"/>
                        </a:rPr>
                        <a:t> </a:t>
                      </a:r>
                      <a:r>
                        <a:rPr sz="1200" spc="-5" dirty="0">
                          <a:latin typeface="Arial"/>
                          <a:cs typeface="Arial"/>
                        </a:rPr>
                        <a:t>environment</a:t>
                      </a:r>
                      <a:endParaRPr sz="1200">
                        <a:latin typeface="Arial"/>
                        <a:cs typeface="Arial"/>
                      </a:endParaRPr>
                    </a:p>
                    <a:p>
                      <a:pPr marL="292100" marR="122555" indent="-172085">
                        <a:lnSpc>
                          <a:spcPct val="100000"/>
                        </a:lnSpc>
                        <a:buChar char="•"/>
                        <a:tabLst>
                          <a:tab pos="292735" algn="l"/>
                        </a:tabLst>
                      </a:pPr>
                      <a:r>
                        <a:rPr sz="1200" dirty="0">
                          <a:latin typeface="Arial"/>
                          <a:cs typeface="Arial"/>
                        </a:rPr>
                        <a:t>Health plans </a:t>
                      </a:r>
                      <a:r>
                        <a:rPr sz="1200" spc="-5" dirty="0">
                          <a:latin typeface="Arial"/>
                          <a:cs typeface="Arial"/>
                        </a:rPr>
                        <a:t>repayments on </a:t>
                      </a:r>
                      <a:r>
                        <a:rPr sz="1200" dirty="0">
                          <a:latin typeface="Arial"/>
                          <a:cs typeface="Arial"/>
                        </a:rPr>
                        <a:t>PFS </a:t>
                      </a:r>
                      <a:r>
                        <a:rPr sz="1200" spc="-5" dirty="0">
                          <a:latin typeface="Arial"/>
                          <a:cs typeface="Arial"/>
                        </a:rPr>
                        <a:t>or </a:t>
                      </a:r>
                      <a:r>
                        <a:rPr sz="1200" dirty="0">
                          <a:latin typeface="Arial"/>
                          <a:cs typeface="Arial"/>
                        </a:rPr>
                        <a:t>PBC may</a:t>
                      </a:r>
                      <a:r>
                        <a:rPr sz="1200" spc="-155" dirty="0">
                          <a:latin typeface="Arial"/>
                          <a:cs typeface="Arial"/>
                        </a:rPr>
                        <a:t> </a:t>
                      </a:r>
                      <a:r>
                        <a:rPr sz="1200" dirty="0">
                          <a:latin typeface="Arial"/>
                          <a:cs typeface="Arial"/>
                        </a:rPr>
                        <a:t>count  as </a:t>
                      </a:r>
                      <a:r>
                        <a:rPr sz="1200" spc="-5" dirty="0">
                          <a:latin typeface="Arial"/>
                          <a:cs typeface="Arial"/>
                        </a:rPr>
                        <a:t>administrative expenses </a:t>
                      </a:r>
                      <a:r>
                        <a:rPr sz="1200" dirty="0">
                          <a:latin typeface="Arial"/>
                          <a:cs typeface="Arial"/>
                        </a:rPr>
                        <a:t>for medical loss</a:t>
                      </a:r>
                      <a:r>
                        <a:rPr sz="1200" spc="-130" dirty="0">
                          <a:latin typeface="Arial"/>
                          <a:cs typeface="Arial"/>
                        </a:rPr>
                        <a:t> </a:t>
                      </a:r>
                      <a:r>
                        <a:rPr sz="1200" dirty="0">
                          <a:latin typeface="Arial"/>
                          <a:cs typeface="Arial"/>
                        </a:rPr>
                        <a:t>ratio</a:t>
                      </a:r>
                      <a:endParaRPr sz="1200">
                        <a:latin typeface="Arial"/>
                        <a:cs typeface="Arial"/>
                      </a:endParaRPr>
                    </a:p>
                  </a:txBody>
                  <a:tcPr marL="0" marR="0" marT="0" marB="0">
                    <a:lnR w="28575">
                      <a:solidFill>
                        <a:srgbClr val="546991"/>
                      </a:solidFill>
                      <a:prstDash val="solid"/>
                    </a:lnR>
                    <a:lnB w="12700">
                      <a:solidFill>
                        <a:srgbClr val="546991"/>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828903">
                <a:tc>
                  <a:txBody>
                    <a:bodyPr/>
                    <a:lstStyle/>
                    <a:p>
                      <a:pPr marL="76835">
                        <a:lnSpc>
                          <a:spcPct val="100000"/>
                        </a:lnSpc>
                        <a:spcBef>
                          <a:spcPts val="270"/>
                        </a:spcBef>
                      </a:pPr>
                      <a:r>
                        <a:rPr sz="1400" b="1" spc="-5" dirty="0">
                          <a:latin typeface="Arial"/>
                          <a:cs typeface="Arial"/>
                        </a:rPr>
                        <a:t>PFS</a:t>
                      </a:r>
                      <a:endParaRPr sz="1400">
                        <a:latin typeface="Arial"/>
                        <a:cs typeface="Arial"/>
                      </a:endParaRPr>
                    </a:p>
                    <a:p>
                      <a:pPr marL="76835">
                        <a:lnSpc>
                          <a:spcPct val="100000"/>
                        </a:lnSpc>
                      </a:pPr>
                      <a:r>
                        <a:rPr sz="1400" b="1" spc="-5" dirty="0">
                          <a:latin typeface="Arial"/>
                          <a:cs typeface="Arial"/>
                        </a:rPr>
                        <a:t>Investors</a:t>
                      </a:r>
                      <a:endParaRPr sz="1400">
                        <a:latin typeface="Arial"/>
                        <a:cs typeface="Arial"/>
                      </a:endParaRPr>
                    </a:p>
                  </a:txBody>
                  <a:tcPr marL="0" marR="0" marT="0" marB="0">
                    <a:lnL w="28575">
                      <a:solidFill>
                        <a:srgbClr val="546991"/>
                      </a:solidFill>
                      <a:prstDash val="solid"/>
                    </a:lnL>
                    <a:lnT w="12700">
                      <a:solidFill>
                        <a:srgbClr val="546991"/>
                      </a:solidFill>
                      <a:prstDash val="solid"/>
                    </a:lnT>
                    <a:lnB w="12700">
                      <a:solidFill>
                        <a:srgbClr val="546991"/>
                      </a:solidFill>
                      <a:prstDash val="solid"/>
                    </a:lnB>
                  </a:tcPr>
                </a:tc>
                <a:tc>
                  <a:txBody>
                    <a:bodyPr/>
                    <a:lstStyle/>
                    <a:p>
                      <a:pPr marL="271145" marR="278765" indent="-172085">
                        <a:lnSpc>
                          <a:spcPct val="100000"/>
                        </a:lnSpc>
                        <a:spcBef>
                          <a:spcPts val="280"/>
                        </a:spcBef>
                        <a:buChar char="•"/>
                        <a:tabLst>
                          <a:tab pos="271780" algn="l"/>
                        </a:tabLst>
                      </a:pPr>
                      <a:r>
                        <a:rPr sz="1200" dirty="0">
                          <a:latin typeface="Arial"/>
                          <a:cs typeface="Arial"/>
                        </a:rPr>
                        <a:t>There </a:t>
                      </a:r>
                      <a:r>
                        <a:rPr sz="1200" spc="-5" dirty="0">
                          <a:latin typeface="Arial"/>
                          <a:cs typeface="Arial"/>
                        </a:rPr>
                        <a:t>is investor appetite </a:t>
                      </a:r>
                      <a:r>
                        <a:rPr sz="1200" dirty="0">
                          <a:latin typeface="Arial"/>
                          <a:cs typeface="Arial"/>
                        </a:rPr>
                        <a:t>to </a:t>
                      </a:r>
                      <a:r>
                        <a:rPr sz="1200" spc="-5" dirty="0">
                          <a:latin typeface="Arial"/>
                          <a:cs typeface="Arial"/>
                        </a:rPr>
                        <a:t>invest in </a:t>
                      </a:r>
                      <a:r>
                        <a:rPr sz="1200" dirty="0">
                          <a:latin typeface="Arial"/>
                          <a:cs typeface="Arial"/>
                        </a:rPr>
                        <a:t>health;  </a:t>
                      </a:r>
                      <a:r>
                        <a:rPr sz="1200" spc="-5" dirty="0">
                          <a:latin typeface="Arial"/>
                          <a:cs typeface="Arial"/>
                        </a:rPr>
                        <a:t>specifically </a:t>
                      </a:r>
                      <a:r>
                        <a:rPr sz="1200" dirty="0">
                          <a:latin typeface="Arial"/>
                          <a:cs typeface="Arial"/>
                        </a:rPr>
                        <a:t>focused </a:t>
                      </a:r>
                      <a:r>
                        <a:rPr sz="1200" spc="-5" dirty="0">
                          <a:latin typeface="Arial"/>
                          <a:cs typeface="Arial"/>
                        </a:rPr>
                        <a:t>on social determinants</a:t>
                      </a:r>
                      <a:r>
                        <a:rPr sz="1200" spc="-90" dirty="0">
                          <a:latin typeface="Arial"/>
                          <a:cs typeface="Arial"/>
                        </a:rPr>
                        <a:t> </a:t>
                      </a:r>
                      <a:r>
                        <a:rPr sz="1200" dirty="0">
                          <a:latin typeface="Arial"/>
                          <a:cs typeface="Arial"/>
                        </a:rPr>
                        <a:t>of  </a:t>
                      </a:r>
                      <a:r>
                        <a:rPr sz="1200" spc="-5" dirty="0">
                          <a:latin typeface="Arial"/>
                          <a:cs typeface="Arial"/>
                        </a:rPr>
                        <a:t>health</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pPr marL="292100" marR="128905" indent="-172085">
                        <a:lnSpc>
                          <a:spcPct val="100000"/>
                        </a:lnSpc>
                        <a:spcBef>
                          <a:spcPts val="280"/>
                        </a:spcBef>
                        <a:buChar char="•"/>
                        <a:tabLst>
                          <a:tab pos="292735" algn="l"/>
                        </a:tabLst>
                      </a:pPr>
                      <a:r>
                        <a:rPr sz="1200" spc="-5" dirty="0">
                          <a:latin typeface="Arial"/>
                          <a:cs typeface="Arial"/>
                        </a:rPr>
                        <a:t>Given </a:t>
                      </a:r>
                      <a:r>
                        <a:rPr sz="1200" dirty="0">
                          <a:latin typeface="Arial"/>
                          <a:cs typeface="Arial"/>
                        </a:rPr>
                        <a:t>small sample </a:t>
                      </a:r>
                      <a:r>
                        <a:rPr sz="1200" spc="-5" dirty="0">
                          <a:latin typeface="Arial"/>
                          <a:cs typeface="Arial"/>
                        </a:rPr>
                        <a:t>size, AIM4Fresno</a:t>
                      </a:r>
                      <a:r>
                        <a:rPr sz="1200" spc="-110" dirty="0">
                          <a:latin typeface="Arial"/>
                          <a:cs typeface="Arial"/>
                        </a:rPr>
                        <a:t> </a:t>
                      </a:r>
                      <a:r>
                        <a:rPr sz="1200" spc="-5" dirty="0">
                          <a:latin typeface="Arial"/>
                          <a:cs typeface="Arial"/>
                        </a:rPr>
                        <a:t>findings  unlikely </a:t>
                      </a:r>
                      <a:r>
                        <a:rPr sz="1200" dirty="0">
                          <a:latin typeface="Arial"/>
                          <a:cs typeface="Arial"/>
                        </a:rPr>
                        <a:t>to </a:t>
                      </a:r>
                      <a:r>
                        <a:rPr sz="1200" spc="-5" dirty="0">
                          <a:latin typeface="Arial"/>
                          <a:cs typeface="Arial"/>
                        </a:rPr>
                        <a:t>provide </a:t>
                      </a:r>
                      <a:r>
                        <a:rPr sz="1200" dirty="0">
                          <a:latin typeface="Arial"/>
                          <a:cs typeface="Arial"/>
                        </a:rPr>
                        <a:t>PFS </a:t>
                      </a:r>
                      <a:r>
                        <a:rPr sz="1200" spc="-5" dirty="0">
                          <a:latin typeface="Arial"/>
                          <a:cs typeface="Arial"/>
                        </a:rPr>
                        <a:t>investors with </a:t>
                      </a:r>
                      <a:r>
                        <a:rPr sz="1200" u="sng" dirty="0">
                          <a:latin typeface="Arial"/>
                          <a:cs typeface="Arial"/>
                        </a:rPr>
                        <a:t>more  </a:t>
                      </a:r>
                      <a:r>
                        <a:rPr sz="1200" spc="-5" dirty="0">
                          <a:latin typeface="Arial"/>
                          <a:cs typeface="Arial"/>
                        </a:rPr>
                        <a:t>confidence in </a:t>
                      </a:r>
                      <a:r>
                        <a:rPr sz="1200" dirty="0">
                          <a:latin typeface="Arial"/>
                          <a:cs typeface="Arial"/>
                        </a:rPr>
                        <a:t>the impact of in-home asthma  </a:t>
                      </a:r>
                      <a:r>
                        <a:rPr sz="1200" spc="-5" dirty="0">
                          <a:latin typeface="Arial"/>
                          <a:cs typeface="Arial"/>
                        </a:rPr>
                        <a:t>management</a:t>
                      </a:r>
                      <a:endParaRPr sz="1200">
                        <a:latin typeface="Arial"/>
                        <a:cs typeface="Arial"/>
                      </a:endParaRPr>
                    </a:p>
                  </a:txBody>
                  <a:tcPr marL="0" marR="0" marT="0" marB="0">
                    <a:lnT w="12700">
                      <a:solidFill>
                        <a:srgbClr val="546991"/>
                      </a:solidFill>
                      <a:prstDash val="solid"/>
                    </a:lnT>
                    <a:lnB w="12700">
                      <a:solidFill>
                        <a:srgbClr val="546991"/>
                      </a:solidFill>
                      <a:prstDash val="solid"/>
                    </a:lnB>
                  </a:tcPr>
                </a:tc>
                <a:tc>
                  <a:txBody>
                    <a:bodyPr/>
                    <a:lstStyle/>
                    <a:p>
                      <a:endParaRPr sz="1200">
                        <a:latin typeface="Arial"/>
                        <a:cs typeface="Arial"/>
                      </a:endParaRPr>
                    </a:p>
                  </a:txBody>
                  <a:tcPr marL="0" marR="0" marT="0" marB="0">
                    <a:lnR w="28575">
                      <a:solidFill>
                        <a:srgbClr val="546991"/>
                      </a:solidFill>
                      <a:prstDash val="solid"/>
                    </a:lnR>
                    <a:lnT w="12700">
                      <a:solidFill>
                        <a:srgbClr val="546991"/>
                      </a:solidFill>
                      <a:prstDash val="solid"/>
                    </a:lnT>
                    <a:lnB w="12700">
                      <a:solidFill>
                        <a:srgbClr val="546991"/>
                      </a:solidFill>
                      <a:prstDash val="solid"/>
                    </a:lnB>
                  </a:tcPr>
                </a:tc>
                <a:extLst>
                  <a:ext uri="{0D108BD9-81ED-4DB2-BD59-A6C34878D82A}">
                    <a16:rowId xmlns:a16="http://schemas.microsoft.com/office/drawing/2014/main" val="10002"/>
                  </a:ext>
                </a:extLst>
              </a:tr>
              <a:tr h="822960">
                <a:tc>
                  <a:txBody>
                    <a:bodyPr/>
                    <a:lstStyle/>
                    <a:p>
                      <a:pPr marL="76835">
                        <a:lnSpc>
                          <a:spcPct val="100000"/>
                        </a:lnSpc>
                        <a:spcBef>
                          <a:spcPts val="275"/>
                        </a:spcBef>
                      </a:pPr>
                      <a:r>
                        <a:rPr sz="1400" b="1" dirty="0">
                          <a:latin typeface="Arial"/>
                          <a:cs typeface="Arial"/>
                        </a:rPr>
                        <a:t>Scale</a:t>
                      </a:r>
                      <a:endParaRPr sz="1400">
                        <a:latin typeface="Arial"/>
                        <a:cs typeface="Arial"/>
                      </a:endParaRPr>
                    </a:p>
                  </a:txBody>
                  <a:tcPr marL="0" marR="0" marT="0" marB="0">
                    <a:lnL w="28575">
                      <a:solidFill>
                        <a:srgbClr val="546991"/>
                      </a:solidFill>
                      <a:prstDash val="solid"/>
                    </a:lnL>
                    <a:lnT w="12700">
                      <a:solidFill>
                        <a:srgbClr val="546991"/>
                      </a:solidFill>
                      <a:prstDash val="solid"/>
                    </a:lnT>
                    <a:lnB w="28575">
                      <a:solidFill>
                        <a:srgbClr val="546991"/>
                      </a:solidFill>
                      <a:prstDash val="solid"/>
                    </a:lnB>
                  </a:tcPr>
                </a:tc>
                <a:tc>
                  <a:txBody>
                    <a:bodyPr/>
                    <a:lstStyle/>
                    <a:p>
                      <a:pPr marL="271145" marR="266065" indent="-172085">
                        <a:lnSpc>
                          <a:spcPct val="100000"/>
                        </a:lnSpc>
                        <a:spcBef>
                          <a:spcPts val="280"/>
                        </a:spcBef>
                        <a:buChar char="•"/>
                        <a:tabLst>
                          <a:tab pos="271780" algn="l"/>
                        </a:tabLst>
                      </a:pPr>
                      <a:r>
                        <a:rPr sz="1200" spc="-5" dirty="0">
                          <a:latin typeface="Arial"/>
                          <a:cs typeface="Arial"/>
                        </a:rPr>
                        <a:t>Allows </a:t>
                      </a:r>
                      <a:r>
                        <a:rPr sz="1200" spc="5" dirty="0">
                          <a:latin typeface="Arial"/>
                          <a:cs typeface="Arial"/>
                        </a:rPr>
                        <a:t>for </a:t>
                      </a:r>
                      <a:r>
                        <a:rPr sz="1200" spc="-5" dirty="0">
                          <a:latin typeface="Arial"/>
                          <a:cs typeface="Arial"/>
                        </a:rPr>
                        <a:t>greater scale </a:t>
                      </a:r>
                      <a:r>
                        <a:rPr sz="1200" dirty="0">
                          <a:latin typeface="Arial"/>
                          <a:cs typeface="Arial"/>
                        </a:rPr>
                        <a:t>as </a:t>
                      </a:r>
                      <a:r>
                        <a:rPr sz="1200" spc="-5" dirty="0">
                          <a:latin typeface="Arial"/>
                          <a:cs typeface="Arial"/>
                        </a:rPr>
                        <a:t>investment dollars  can be </a:t>
                      </a:r>
                      <a:r>
                        <a:rPr sz="1200" dirty="0">
                          <a:latin typeface="Arial"/>
                          <a:cs typeface="Arial"/>
                        </a:rPr>
                        <a:t>focused </a:t>
                      </a:r>
                      <a:r>
                        <a:rPr sz="1200" spc="-5" dirty="0">
                          <a:latin typeface="Arial"/>
                          <a:cs typeface="Arial"/>
                        </a:rPr>
                        <a:t>on </a:t>
                      </a:r>
                      <a:r>
                        <a:rPr sz="1200" dirty="0">
                          <a:latin typeface="Arial"/>
                          <a:cs typeface="Arial"/>
                        </a:rPr>
                        <a:t>home</a:t>
                      </a:r>
                      <a:r>
                        <a:rPr sz="1200" spc="-114" dirty="0">
                          <a:latin typeface="Arial"/>
                          <a:cs typeface="Arial"/>
                        </a:rPr>
                        <a:t> </a:t>
                      </a:r>
                      <a:r>
                        <a:rPr sz="1200" spc="-5" dirty="0">
                          <a:latin typeface="Arial"/>
                          <a:cs typeface="Arial"/>
                        </a:rPr>
                        <a:t>remediation</a:t>
                      </a:r>
                      <a:endParaRPr sz="1200">
                        <a:latin typeface="Arial"/>
                        <a:cs typeface="Arial"/>
                      </a:endParaRPr>
                    </a:p>
                    <a:p>
                      <a:pPr marL="271145" indent="-172085">
                        <a:lnSpc>
                          <a:spcPct val="100000"/>
                        </a:lnSpc>
                        <a:buChar char="•"/>
                        <a:tabLst>
                          <a:tab pos="271780" algn="l"/>
                        </a:tabLst>
                      </a:pPr>
                      <a:r>
                        <a:rPr sz="1200" spc="-5" dirty="0">
                          <a:latin typeface="Arial"/>
                          <a:cs typeface="Arial"/>
                        </a:rPr>
                        <a:t>Lower </a:t>
                      </a:r>
                      <a:r>
                        <a:rPr sz="1200" dirty="0">
                          <a:latin typeface="Arial"/>
                          <a:cs typeface="Arial"/>
                        </a:rPr>
                        <a:t>nominal cost of capital for government</a:t>
                      </a:r>
                      <a:r>
                        <a:rPr sz="1200" spc="-175" dirty="0">
                          <a:latin typeface="Arial"/>
                          <a:cs typeface="Arial"/>
                        </a:rPr>
                        <a:t> </a:t>
                      </a:r>
                      <a:r>
                        <a:rPr sz="1200" dirty="0">
                          <a:latin typeface="Arial"/>
                          <a:cs typeface="Arial"/>
                        </a:rPr>
                        <a:t>/</a:t>
                      </a:r>
                      <a:endParaRPr sz="1200">
                        <a:latin typeface="Arial"/>
                        <a:cs typeface="Arial"/>
                      </a:endParaRPr>
                    </a:p>
                    <a:p>
                      <a:pPr marL="271145">
                        <a:lnSpc>
                          <a:spcPct val="100000"/>
                        </a:lnSpc>
                      </a:pPr>
                      <a:r>
                        <a:rPr sz="1200" spc="-5" dirty="0">
                          <a:latin typeface="Arial"/>
                          <a:cs typeface="Arial"/>
                        </a:rPr>
                        <a:t>health plan</a:t>
                      </a:r>
                      <a:r>
                        <a:rPr sz="1200" spc="-70" dirty="0">
                          <a:latin typeface="Arial"/>
                          <a:cs typeface="Arial"/>
                        </a:rPr>
                        <a:t> </a:t>
                      </a:r>
                      <a:r>
                        <a:rPr sz="1200" spc="-5" dirty="0">
                          <a:latin typeface="Arial"/>
                          <a:cs typeface="Arial"/>
                        </a:rPr>
                        <a:t>payments</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pPr marL="292100" marR="125730" indent="-172085">
                        <a:lnSpc>
                          <a:spcPct val="100000"/>
                        </a:lnSpc>
                        <a:spcBef>
                          <a:spcPts val="280"/>
                        </a:spcBef>
                        <a:buChar char="•"/>
                        <a:tabLst>
                          <a:tab pos="292735" algn="l"/>
                        </a:tabLst>
                      </a:pPr>
                      <a:r>
                        <a:rPr sz="1200" dirty="0">
                          <a:latin typeface="Arial"/>
                          <a:cs typeface="Arial"/>
                        </a:rPr>
                        <a:t>Identifying </a:t>
                      </a:r>
                      <a:r>
                        <a:rPr sz="1200" spc="-5" dirty="0">
                          <a:latin typeface="Arial"/>
                          <a:cs typeface="Arial"/>
                        </a:rPr>
                        <a:t>an appropriate payor </a:t>
                      </a:r>
                      <a:r>
                        <a:rPr sz="1200" dirty="0">
                          <a:latin typeface="Arial"/>
                          <a:cs typeface="Arial"/>
                        </a:rPr>
                        <a:t>that </a:t>
                      </a:r>
                      <a:r>
                        <a:rPr sz="1200" spc="-5" dirty="0">
                          <a:latin typeface="Arial"/>
                          <a:cs typeface="Arial"/>
                        </a:rPr>
                        <a:t>allows</a:t>
                      </a:r>
                      <a:r>
                        <a:rPr sz="1200" spc="-130" dirty="0">
                          <a:latin typeface="Arial"/>
                          <a:cs typeface="Arial"/>
                        </a:rPr>
                        <a:t> </a:t>
                      </a:r>
                      <a:r>
                        <a:rPr sz="1200" dirty="0">
                          <a:latin typeface="Arial"/>
                          <a:cs typeface="Arial"/>
                        </a:rPr>
                        <a:t>for  </a:t>
                      </a:r>
                      <a:r>
                        <a:rPr sz="1200" spc="-5" dirty="0">
                          <a:latin typeface="Arial"/>
                          <a:cs typeface="Arial"/>
                        </a:rPr>
                        <a:t>sufficient </a:t>
                      </a:r>
                      <a:r>
                        <a:rPr sz="1200" dirty="0">
                          <a:latin typeface="Arial"/>
                          <a:cs typeface="Arial"/>
                        </a:rPr>
                        <a:t>scale to make PFS</a:t>
                      </a:r>
                      <a:r>
                        <a:rPr sz="1200" spc="-75" dirty="0">
                          <a:latin typeface="Arial"/>
                          <a:cs typeface="Arial"/>
                        </a:rPr>
                        <a:t> </a:t>
                      </a:r>
                      <a:r>
                        <a:rPr sz="1200" spc="-5" dirty="0">
                          <a:latin typeface="Arial"/>
                          <a:cs typeface="Arial"/>
                        </a:rPr>
                        <a:t>cost-effective</a:t>
                      </a:r>
                      <a:endParaRPr sz="1200">
                        <a:latin typeface="Arial"/>
                        <a:cs typeface="Arial"/>
                      </a:endParaRPr>
                    </a:p>
                    <a:p>
                      <a:pPr marL="292100" indent="-172085">
                        <a:lnSpc>
                          <a:spcPct val="100000"/>
                        </a:lnSpc>
                        <a:buChar char="•"/>
                        <a:tabLst>
                          <a:tab pos="292735" algn="l"/>
                        </a:tabLst>
                      </a:pPr>
                      <a:r>
                        <a:rPr sz="1200" spc="-5" dirty="0">
                          <a:latin typeface="Arial"/>
                          <a:cs typeface="Arial"/>
                        </a:rPr>
                        <a:t>Establishing </a:t>
                      </a:r>
                      <a:r>
                        <a:rPr sz="1200" dirty="0">
                          <a:latin typeface="Arial"/>
                          <a:cs typeface="Arial"/>
                        </a:rPr>
                        <a:t>referral and outreach </a:t>
                      </a:r>
                      <a:r>
                        <a:rPr sz="1200" spc="-5" dirty="0">
                          <a:latin typeface="Arial"/>
                          <a:cs typeface="Arial"/>
                        </a:rPr>
                        <a:t>over</a:t>
                      </a:r>
                      <a:r>
                        <a:rPr sz="1200" spc="-105" dirty="0">
                          <a:latin typeface="Arial"/>
                          <a:cs typeface="Arial"/>
                        </a:rPr>
                        <a:t> </a:t>
                      </a:r>
                      <a:r>
                        <a:rPr sz="1200" spc="-5" dirty="0">
                          <a:latin typeface="Arial"/>
                          <a:cs typeface="Arial"/>
                        </a:rPr>
                        <a:t>large</a:t>
                      </a:r>
                      <a:endParaRPr sz="1200">
                        <a:latin typeface="Arial"/>
                        <a:cs typeface="Arial"/>
                      </a:endParaRPr>
                    </a:p>
                    <a:p>
                      <a:pPr marL="292100">
                        <a:lnSpc>
                          <a:spcPct val="100000"/>
                        </a:lnSpc>
                      </a:pPr>
                      <a:r>
                        <a:rPr sz="1200" spc="-5" dirty="0">
                          <a:latin typeface="Arial"/>
                          <a:cs typeface="Arial"/>
                        </a:rPr>
                        <a:t>geography</a:t>
                      </a:r>
                      <a:endParaRPr sz="1200">
                        <a:latin typeface="Arial"/>
                        <a:cs typeface="Arial"/>
                      </a:endParaRPr>
                    </a:p>
                  </a:txBody>
                  <a:tcPr marL="0" marR="0" marT="0" marB="0">
                    <a:lnT w="12700">
                      <a:solidFill>
                        <a:srgbClr val="546991"/>
                      </a:solidFill>
                      <a:prstDash val="solid"/>
                    </a:lnT>
                    <a:lnB w="28575">
                      <a:solidFill>
                        <a:srgbClr val="546991"/>
                      </a:solidFill>
                      <a:prstDash val="solid"/>
                    </a:lnB>
                  </a:tcPr>
                </a:tc>
                <a:tc>
                  <a:txBody>
                    <a:bodyPr/>
                    <a:lstStyle/>
                    <a:p>
                      <a:endParaRPr sz="1200">
                        <a:latin typeface="Arial"/>
                        <a:cs typeface="Arial"/>
                      </a:endParaRPr>
                    </a:p>
                  </a:txBody>
                  <a:tcPr marL="0" marR="0" marT="0" marB="0">
                    <a:lnR w="28575">
                      <a:solidFill>
                        <a:srgbClr val="546991"/>
                      </a:solidFill>
                      <a:prstDash val="solid"/>
                    </a:lnR>
                    <a:lnT w="12700">
                      <a:solidFill>
                        <a:srgbClr val="546991"/>
                      </a:solidFill>
                      <a:prstDash val="solid"/>
                    </a:lnT>
                    <a:lnB w="28575">
                      <a:solidFill>
                        <a:srgbClr val="546991"/>
                      </a:solidFill>
                      <a:prstDash val="solid"/>
                    </a:lnB>
                  </a:tcPr>
                </a:tc>
                <a:extLst>
                  <a:ext uri="{0D108BD9-81ED-4DB2-BD59-A6C34878D82A}">
                    <a16:rowId xmlns:a16="http://schemas.microsoft.com/office/drawing/2014/main" val="10003"/>
                  </a:ext>
                </a:extLst>
              </a:tr>
              <a:tr h="185318">
                <a:tc gridSpan="3">
                  <a:txBody>
                    <a:bodyPr/>
                    <a:lstStyle/>
                    <a:p>
                      <a:endParaRPr sz="1200">
                        <a:latin typeface="Arial"/>
                        <a:cs typeface="Arial"/>
                      </a:endParaRPr>
                    </a:p>
                  </a:txBody>
                  <a:tcPr marL="0" marR="0" marT="0" marB="0">
                    <a:lnR w="9144">
                      <a:solidFill>
                        <a:srgbClr val="9B8F8A"/>
                      </a:solidFill>
                      <a:prstDash val="solid"/>
                    </a:lnR>
                    <a:lnT w="28575">
                      <a:solidFill>
                        <a:srgbClr val="546991"/>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marL="167640">
                        <a:lnSpc>
                          <a:spcPts val="595"/>
                        </a:lnSpc>
                      </a:pPr>
                      <a:r>
                        <a:rPr sz="1200" spc="-5" dirty="0">
                          <a:latin typeface="Arial"/>
                          <a:cs typeface="Arial"/>
                        </a:rPr>
                        <a:t>38</a:t>
                      </a:r>
                      <a:endParaRPr sz="1200">
                        <a:latin typeface="Arial"/>
                        <a:cs typeface="Arial"/>
                      </a:endParaRPr>
                    </a:p>
                  </a:txBody>
                  <a:tcPr marL="0" marR="0" marT="0" marB="0">
                    <a:lnL w="9144">
                      <a:solidFill>
                        <a:srgbClr val="9B8F8A"/>
                      </a:solidFill>
                      <a:prstDash val="solid"/>
                    </a:lnL>
                    <a:lnT w="28575">
                      <a:solidFill>
                        <a:srgbClr val="546991"/>
                      </a:solidFill>
                      <a:prstDash val="solid"/>
                    </a:lnT>
                  </a:tcPr>
                </a:tc>
                <a:extLst>
                  <a:ext uri="{0D108BD9-81ED-4DB2-BD59-A6C34878D82A}">
                    <a16:rowId xmlns:a16="http://schemas.microsoft.com/office/drawing/2014/main" val="10004"/>
                  </a:ext>
                </a:extLst>
              </a:tr>
            </a:tbl>
          </a:graphicData>
        </a:graphic>
      </p:graphicFrame>
      <p:sp>
        <p:nvSpPr>
          <p:cNvPr id="7" name="object 7"/>
          <p:cNvSpPr/>
          <p:nvPr/>
        </p:nvSpPr>
        <p:spPr>
          <a:xfrm>
            <a:off x="284988" y="413004"/>
            <a:ext cx="123444" cy="24688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335279" y="2784348"/>
            <a:ext cx="8522335" cy="327660"/>
          </a:xfrm>
          <a:custGeom>
            <a:avLst/>
            <a:gdLst/>
            <a:ahLst/>
            <a:cxnLst/>
            <a:rect l="l" t="t" r="r" b="b"/>
            <a:pathLst>
              <a:path w="8522335" h="327660">
                <a:moveTo>
                  <a:pt x="8467598" y="0"/>
                </a:moveTo>
                <a:lnTo>
                  <a:pt x="54610" y="0"/>
                </a:lnTo>
                <a:lnTo>
                  <a:pt x="33352" y="4300"/>
                </a:lnTo>
                <a:lnTo>
                  <a:pt x="15994" y="16017"/>
                </a:lnTo>
                <a:lnTo>
                  <a:pt x="4291" y="33379"/>
                </a:lnTo>
                <a:lnTo>
                  <a:pt x="0" y="54610"/>
                </a:lnTo>
                <a:lnTo>
                  <a:pt x="0" y="273050"/>
                </a:lnTo>
                <a:lnTo>
                  <a:pt x="4291" y="294280"/>
                </a:lnTo>
                <a:lnTo>
                  <a:pt x="15994" y="311642"/>
                </a:lnTo>
                <a:lnTo>
                  <a:pt x="33352" y="323359"/>
                </a:lnTo>
                <a:lnTo>
                  <a:pt x="54610" y="327660"/>
                </a:lnTo>
                <a:lnTo>
                  <a:pt x="8467598" y="327660"/>
                </a:lnTo>
                <a:lnTo>
                  <a:pt x="8488828" y="323359"/>
                </a:lnTo>
                <a:lnTo>
                  <a:pt x="8506190" y="311642"/>
                </a:lnTo>
                <a:lnTo>
                  <a:pt x="8517907" y="294280"/>
                </a:lnTo>
                <a:lnTo>
                  <a:pt x="8522208" y="273050"/>
                </a:lnTo>
                <a:lnTo>
                  <a:pt x="8522208" y="54610"/>
                </a:lnTo>
                <a:lnTo>
                  <a:pt x="8517907" y="33379"/>
                </a:lnTo>
                <a:lnTo>
                  <a:pt x="8506190" y="16017"/>
                </a:lnTo>
                <a:lnTo>
                  <a:pt x="8488828" y="4300"/>
                </a:lnTo>
                <a:lnTo>
                  <a:pt x="8467598" y="0"/>
                </a:lnTo>
                <a:close/>
              </a:path>
            </a:pathLst>
          </a:custGeom>
          <a:solidFill>
            <a:srgbClr val="F8CC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940427" y="5714085"/>
            <a:ext cx="3917315" cy="822960"/>
          </a:xfrm>
          <a:custGeom>
            <a:avLst/>
            <a:gdLst/>
            <a:ahLst/>
            <a:cxnLst/>
            <a:rect l="l" t="t" r="r" b="b"/>
            <a:pathLst>
              <a:path w="3917315" h="822959">
                <a:moveTo>
                  <a:pt x="0" y="822960"/>
                </a:moveTo>
                <a:lnTo>
                  <a:pt x="3916934" y="822960"/>
                </a:lnTo>
                <a:lnTo>
                  <a:pt x="3916934" y="0"/>
                </a:lnTo>
                <a:lnTo>
                  <a:pt x="0" y="0"/>
                </a:lnTo>
                <a:lnTo>
                  <a:pt x="0" y="82296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3</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565429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14664" y="6444081"/>
            <a:ext cx="196215" cy="19431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 normalizeH="0" baseline="0" noProof="0" dirty="0">
                <a:ln>
                  <a:noFill/>
                </a:ln>
                <a:solidFill>
                  <a:sysClr val="windowText" lastClr="000000"/>
                </a:solidFill>
                <a:effectLst/>
                <a:uLnTx/>
                <a:uFillTx/>
                <a:latin typeface="Arial"/>
                <a:cs typeface="Arial"/>
              </a:rPr>
              <a:t>39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284988" y="413004"/>
            <a:ext cx="123444" cy="24688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8455152" y="6356603"/>
            <a:ext cx="0" cy="365760"/>
          </a:xfrm>
          <a:custGeom>
            <a:avLst/>
            <a:gdLst/>
            <a:ahLst/>
            <a:cxnLst/>
            <a:rect l="l" t="t" r="r" b="b"/>
            <a:pathLst>
              <a:path h="365759">
                <a:moveTo>
                  <a:pt x="0" y="0"/>
                </a:moveTo>
                <a:lnTo>
                  <a:pt x="0" y="365760"/>
                </a:lnTo>
              </a:path>
            </a:pathLst>
          </a:custGeom>
          <a:ln w="9144">
            <a:solidFill>
              <a:srgbClr val="9B8F8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3458717" y="1538477"/>
            <a:ext cx="2286000" cy="1188720"/>
          </a:xfrm>
          <a:custGeom>
            <a:avLst/>
            <a:gdLst/>
            <a:ahLst/>
            <a:cxnLst/>
            <a:rect l="l" t="t" r="r" b="b"/>
            <a:pathLst>
              <a:path w="2286000" h="1188720">
                <a:moveTo>
                  <a:pt x="0" y="1188720"/>
                </a:moveTo>
                <a:lnTo>
                  <a:pt x="2286000" y="1188720"/>
                </a:lnTo>
                <a:lnTo>
                  <a:pt x="2286000" y="0"/>
                </a:lnTo>
                <a:lnTo>
                  <a:pt x="0" y="0"/>
                </a:lnTo>
                <a:lnTo>
                  <a:pt x="0" y="118872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458717" y="1242822"/>
            <a:ext cx="2286000" cy="292735"/>
          </a:xfrm>
          <a:custGeom>
            <a:avLst/>
            <a:gdLst/>
            <a:ahLst/>
            <a:cxnLst/>
            <a:rect l="l" t="t" r="r" b="b"/>
            <a:pathLst>
              <a:path w="2286000" h="292734">
                <a:moveTo>
                  <a:pt x="0" y="292608"/>
                </a:moveTo>
                <a:lnTo>
                  <a:pt x="2286000" y="292608"/>
                </a:lnTo>
                <a:lnTo>
                  <a:pt x="2286000" y="0"/>
                </a:lnTo>
                <a:lnTo>
                  <a:pt x="0" y="0"/>
                </a:lnTo>
                <a:lnTo>
                  <a:pt x="0" y="29260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3458717" y="1242822"/>
            <a:ext cx="2286000" cy="292735"/>
          </a:xfrm>
          <a:custGeom>
            <a:avLst/>
            <a:gdLst/>
            <a:ahLst/>
            <a:cxnLst/>
            <a:rect l="l" t="t" r="r" b="b"/>
            <a:pathLst>
              <a:path w="2286000" h="292734">
                <a:moveTo>
                  <a:pt x="0" y="292608"/>
                </a:moveTo>
                <a:lnTo>
                  <a:pt x="2286000" y="292608"/>
                </a:lnTo>
                <a:lnTo>
                  <a:pt x="2286000" y="0"/>
                </a:lnTo>
                <a:lnTo>
                  <a:pt x="0" y="0"/>
                </a:lnTo>
                <a:lnTo>
                  <a:pt x="0" y="292608"/>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064000" y="1275841"/>
            <a:ext cx="107378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srgbClr val="FFFFFF"/>
                </a:solidFill>
                <a:effectLst/>
                <a:uLnTx/>
                <a:uFillTx/>
                <a:latin typeface="Arial"/>
                <a:cs typeface="Arial"/>
              </a:rPr>
              <a:t>PFS</a:t>
            </a:r>
            <a:r>
              <a:rPr kumimoji="0" sz="1400" b="0" i="0" u="none" strike="noStrike" kern="0" cap="none" spc="-95"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Funders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p:nvPr/>
        </p:nvSpPr>
        <p:spPr>
          <a:xfrm>
            <a:off x="3515867" y="1589532"/>
            <a:ext cx="1095756" cy="617220"/>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794503" y="1638300"/>
            <a:ext cx="816863" cy="149351"/>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3605784" y="2211323"/>
            <a:ext cx="915924" cy="219455"/>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908803" y="2299716"/>
            <a:ext cx="614172" cy="234696"/>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895088" y="1869948"/>
            <a:ext cx="637032" cy="348996"/>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6314694" y="5249417"/>
            <a:ext cx="2286000" cy="1022985"/>
          </a:xfrm>
          <a:custGeom>
            <a:avLst/>
            <a:gdLst/>
            <a:ahLst/>
            <a:cxnLst/>
            <a:rect l="l" t="t" r="r" b="b"/>
            <a:pathLst>
              <a:path w="2286000" h="1022985">
                <a:moveTo>
                  <a:pt x="0" y="1022603"/>
                </a:moveTo>
                <a:lnTo>
                  <a:pt x="2286000" y="1022603"/>
                </a:lnTo>
                <a:lnTo>
                  <a:pt x="2286000" y="0"/>
                </a:lnTo>
                <a:lnTo>
                  <a:pt x="0" y="0"/>
                </a:lnTo>
                <a:lnTo>
                  <a:pt x="0" y="1022603"/>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6314694" y="4988814"/>
            <a:ext cx="2286000" cy="251460"/>
          </a:xfrm>
          <a:custGeom>
            <a:avLst/>
            <a:gdLst/>
            <a:ahLst/>
            <a:cxnLst/>
            <a:rect l="l" t="t" r="r" b="b"/>
            <a:pathLst>
              <a:path w="2286000" h="251460">
                <a:moveTo>
                  <a:pt x="0" y="251460"/>
                </a:moveTo>
                <a:lnTo>
                  <a:pt x="2286000" y="251460"/>
                </a:lnTo>
                <a:lnTo>
                  <a:pt x="2286000" y="0"/>
                </a:lnTo>
                <a:lnTo>
                  <a:pt x="0" y="0"/>
                </a:lnTo>
                <a:lnTo>
                  <a:pt x="0" y="251460"/>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6314694" y="4988814"/>
            <a:ext cx="2286000" cy="251460"/>
          </a:xfrm>
          <a:custGeom>
            <a:avLst/>
            <a:gdLst/>
            <a:ahLst/>
            <a:cxnLst/>
            <a:rect l="l" t="t" r="r" b="b"/>
            <a:pathLst>
              <a:path w="2286000" h="251460">
                <a:moveTo>
                  <a:pt x="0" y="251460"/>
                </a:moveTo>
                <a:lnTo>
                  <a:pt x="2286000" y="251460"/>
                </a:lnTo>
                <a:lnTo>
                  <a:pt x="2286000" y="0"/>
                </a:lnTo>
                <a:lnTo>
                  <a:pt x="0" y="0"/>
                </a:lnTo>
                <a:lnTo>
                  <a:pt x="0" y="25146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txBox="1"/>
          <p:nvPr/>
        </p:nvSpPr>
        <p:spPr>
          <a:xfrm>
            <a:off x="6552438" y="5002910"/>
            <a:ext cx="180975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Arial"/>
                <a:cs typeface="Arial"/>
              </a:rPr>
              <a:t>Independent</a:t>
            </a:r>
            <a:r>
              <a:rPr kumimoji="0" sz="1400" b="0" i="0" u="none" strike="noStrike" kern="0" cap="none" spc="-110" normalizeH="0" baseline="0" noProof="0" dirty="0">
                <a:ln>
                  <a:noFill/>
                </a:ln>
                <a:solidFill>
                  <a:srgbClr val="FFFFFF"/>
                </a:solidFill>
                <a:effectLst/>
                <a:uLnTx/>
                <a:uFillTx/>
                <a:latin typeface="Arial"/>
                <a:cs typeface="Arial"/>
              </a:rPr>
              <a:t> </a:t>
            </a:r>
            <a:r>
              <a:rPr kumimoji="0" sz="1400" b="0" i="0" u="none" strike="noStrike" kern="0" cap="none" spc="-5" normalizeH="0" baseline="0" noProof="0" dirty="0">
                <a:ln>
                  <a:noFill/>
                </a:ln>
                <a:solidFill>
                  <a:srgbClr val="FFFFFF"/>
                </a:solidFill>
                <a:effectLst/>
                <a:uLnTx/>
                <a:uFillTx/>
                <a:latin typeface="Arial"/>
                <a:cs typeface="Arial"/>
              </a:rPr>
              <a:t>Evaluator</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6608064" y="5448300"/>
            <a:ext cx="1696212" cy="623316"/>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2093214" y="3594353"/>
            <a:ext cx="2286000" cy="1188720"/>
          </a:xfrm>
          <a:custGeom>
            <a:avLst/>
            <a:gdLst/>
            <a:ahLst/>
            <a:cxnLst/>
            <a:rect l="l" t="t" r="r" b="b"/>
            <a:pathLst>
              <a:path w="2286000" h="1188720">
                <a:moveTo>
                  <a:pt x="0" y="1188720"/>
                </a:moveTo>
                <a:lnTo>
                  <a:pt x="2286000" y="1188720"/>
                </a:lnTo>
                <a:lnTo>
                  <a:pt x="2286000" y="0"/>
                </a:lnTo>
                <a:lnTo>
                  <a:pt x="0" y="0"/>
                </a:lnTo>
                <a:lnTo>
                  <a:pt x="0" y="118872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2093214" y="3300221"/>
            <a:ext cx="2286000" cy="292735"/>
          </a:xfrm>
          <a:custGeom>
            <a:avLst/>
            <a:gdLst/>
            <a:ahLst/>
            <a:cxnLst/>
            <a:rect l="l" t="t" r="r" b="b"/>
            <a:pathLst>
              <a:path w="2286000" h="292735">
                <a:moveTo>
                  <a:pt x="0" y="292608"/>
                </a:moveTo>
                <a:lnTo>
                  <a:pt x="2286000" y="292608"/>
                </a:lnTo>
                <a:lnTo>
                  <a:pt x="2286000" y="0"/>
                </a:lnTo>
                <a:lnTo>
                  <a:pt x="0" y="0"/>
                </a:lnTo>
                <a:lnTo>
                  <a:pt x="0" y="29260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2093214" y="3300221"/>
            <a:ext cx="2286000" cy="292735"/>
          </a:xfrm>
          <a:custGeom>
            <a:avLst/>
            <a:gdLst/>
            <a:ahLst/>
            <a:cxnLst/>
            <a:rect l="l" t="t" r="r" b="b"/>
            <a:pathLst>
              <a:path w="2286000" h="292735">
                <a:moveTo>
                  <a:pt x="0" y="292608"/>
                </a:moveTo>
                <a:lnTo>
                  <a:pt x="2286000" y="292608"/>
                </a:lnTo>
                <a:lnTo>
                  <a:pt x="2286000" y="0"/>
                </a:lnTo>
                <a:lnTo>
                  <a:pt x="0" y="0"/>
                </a:lnTo>
                <a:lnTo>
                  <a:pt x="0" y="292608"/>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p:nvPr/>
        </p:nvSpPr>
        <p:spPr>
          <a:xfrm>
            <a:off x="2571750" y="3333750"/>
            <a:ext cx="1328420"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srgbClr val="FFFFFF"/>
                </a:solidFill>
                <a:effectLst/>
                <a:uLnTx/>
                <a:uFillTx/>
                <a:latin typeface="Arial"/>
                <a:cs typeface="Arial"/>
              </a:rPr>
              <a:t>Service</a:t>
            </a:r>
            <a:r>
              <a:rPr kumimoji="0" sz="1400" b="0" i="0" u="none" strike="noStrike" kern="0" cap="none" spc="-50" normalizeH="0" baseline="0" noProof="0" dirty="0">
                <a:ln>
                  <a:noFill/>
                </a:ln>
                <a:solidFill>
                  <a:srgbClr val="FFFFFF"/>
                </a:solidFill>
                <a:effectLst/>
                <a:uLnTx/>
                <a:uFillTx/>
                <a:latin typeface="Arial"/>
                <a:cs typeface="Arial"/>
              </a:rPr>
              <a:t> </a:t>
            </a:r>
            <a:r>
              <a:rPr kumimoji="0" sz="1400" b="0" i="0" u="none" strike="noStrike" kern="0" cap="none" spc="-5" normalizeH="0" baseline="0" noProof="0" dirty="0">
                <a:ln>
                  <a:noFill/>
                </a:ln>
                <a:solidFill>
                  <a:srgbClr val="FFFFFF"/>
                </a:solidFill>
                <a:effectLst/>
                <a:uLnTx/>
                <a:uFillTx/>
                <a:latin typeface="Arial"/>
                <a:cs typeface="Arial"/>
              </a:rPr>
              <a:t>Provider</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p:nvPr/>
        </p:nvSpPr>
        <p:spPr>
          <a:xfrm>
            <a:off x="2414016" y="3870959"/>
            <a:ext cx="1642872" cy="633983"/>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314694" y="3391661"/>
            <a:ext cx="2286000" cy="1188720"/>
          </a:xfrm>
          <a:custGeom>
            <a:avLst/>
            <a:gdLst/>
            <a:ahLst/>
            <a:cxnLst/>
            <a:rect l="l" t="t" r="r" b="b"/>
            <a:pathLst>
              <a:path w="2286000" h="1188720">
                <a:moveTo>
                  <a:pt x="0" y="1188720"/>
                </a:moveTo>
                <a:lnTo>
                  <a:pt x="2286000" y="1188720"/>
                </a:lnTo>
                <a:lnTo>
                  <a:pt x="2286000" y="0"/>
                </a:lnTo>
                <a:lnTo>
                  <a:pt x="0" y="0"/>
                </a:lnTo>
                <a:lnTo>
                  <a:pt x="0" y="118872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314694" y="3097529"/>
            <a:ext cx="2286000" cy="292735"/>
          </a:xfrm>
          <a:custGeom>
            <a:avLst/>
            <a:gdLst/>
            <a:ahLst/>
            <a:cxnLst/>
            <a:rect l="l" t="t" r="r" b="b"/>
            <a:pathLst>
              <a:path w="2286000" h="292735">
                <a:moveTo>
                  <a:pt x="0" y="292608"/>
                </a:moveTo>
                <a:lnTo>
                  <a:pt x="2286000" y="292608"/>
                </a:lnTo>
                <a:lnTo>
                  <a:pt x="2286000" y="0"/>
                </a:lnTo>
                <a:lnTo>
                  <a:pt x="0" y="0"/>
                </a:lnTo>
                <a:lnTo>
                  <a:pt x="0" y="29260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314694" y="3097529"/>
            <a:ext cx="2286000" cy="292735"/>
          </a:xfrm>
          <a:custGeom>
            <a:avLst/>
            <a:gdLst/>
            <a:ahLst/>
            <a:cxnLst/>
            <a:rect l="l" t="t" r="r" b="b"/>
            <a:pathLst>
              <a:path w="2286000" h="292735">
                <a:moveTo>
                  <a:pt x="0" y="292608"/>
                </a:moveTo>
                <a:lnTo>
                  <a:pt x="2286000" y="292608"/>
                </a:lnTo>
                <a:lnTo>
                  <a:pt x="2286000" y="0"/>
                </a:lnTo>
                <a:lnTo>
                  <a:pt x="0" y="0"/>
                </a:lnTo>
                <a:lnTo>
                  <a:pt x="0" y="292608"/>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6828281" y="3131692"/>
            <a:ext cx="125666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Arial"/>
                <a:cs typeface="Arial"/>
              </a:rPr>
              <a:t>Outcome</a:t>
            </a:r>
            <a:r>
              <a:rPr kumimoji="0" sz="1400" b="0" i="0" u="none" strike="noStrike" kern="0" cap="none" spc="-125" normalizeH="0" baseline="0" noProof="0" dirty="0">
                <a:ln>
                  <a:noFill/>
                </a:ln>
                <a:solidFill>
                  <a:srgbClr val="FFFFFF"/>
                </a:solidFill>
                <a:effectLst/>
                <a:uLnTx/>
                <a:uFillTx/>
                <a:latin typeface="Arial"/>
                <a:cs typeface="Arial"/>
              </a:rPr>
              <a:t> </a:t>
            </a:r>
            <a:r>
              <a:rPr kumimoji="0" sz="1400" b="0" i="0" u="none" strike="noStrike" kern="0" cap="none" spc="-5" normalizeH="0" baseline="0" noProof="0" dirty="0">
                <a:ln>
                  <a:noFill/>
                </a:ln>
                <a:solidFill>
                  <a:srgbClr val="FFFFFF"/>
                </a:solidFill>
                <a:effectLst/>
                <a:uLnTx/>
                <a:uFillTx/>
                <a:latin typeface="Arial"/>
                <a:cs typeface="Arial"/>
              </a:rPr>
              <a:t>Payor</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6492240" y="3675888"/>
            <a:ext cx="1929384" cy="620268"/>
          </a:xfrm>
          <a:prstGeom prst="rect">
            <a:avLst/>
          </a:prstGeom>
          <a:blipFill>
            <a:blip r:embed="rId10"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3265170" y="2727451"/>
            <a:ext cx="1341755" cy="561340"/>
          </a:xfrm>
          <a:custGeom>
            <a:avLst/>
            <a:gdLst/>
            <a:ahLst/>
            <a:cxnLst/>
            <a:rect l="l" t="t" r="r" b="b"/>
            <a:pathLst>
              <a:path w="1341754" h="561339">
                <a:moveTo>
                  <a:pt x="107568" y="426338"/>
                </a:moveTo>
                <a:lnTo>
                  <a:pt x="0" y="547370"/>
                </a:lnTo>
                <a:lnTo>
                  <a:pt x="161289" y="560832"/>
                </a:lnTo>
                <a:lnTo>
                  <a:pt x="141962" y="512445"/>
                </a:lnTo>
                <a:lnTo>
                  <a:pt x="126364" y="512445"/>
                </a:lnTo>
                <a:lnTo>
                  <a:pt x="115569" y="485521"/>
                </a:lnTo>
                <a:lnTo>
                  <a:pt x="129056" y="480133"/>
                </a:lnTo>
                <a:lnTo>
                  <a:pt x="107568" y="426338"/>
                </a:lnTo>
                <a:close/>
              </a:path>
              <a:path w="1341754" h="561339">
                <a:moveTo>
                  <a:pt x="129056" y="480133"/>
                </a:moveTo>
                <a:lnTo>
                  <a:pt x="115569" y="485521"/>
                </a:lnTo>
                <a:lnTo>
                  <a:pt x="126364" y="512445"/>
                </a:lnTo>
                <a:lnTo>
                  <a:pt x="139816" y="507071"/>
                </a:lnTo>
                <a:lnTo>
                  <a:pt x="129056" y="480133"/>
                </a:lnTo>
                <a:close/>
              </a:path>
              <a:path w="1341754" h="561339">
                <a:moveTo>
                  <a:pt x="139816" y="507071"/>
                </a:moveTo>
                <a:lnTo>
                  <a:pt x="126364" y="512445"/>
                </a:lnTo>
                <a:lnTo>
                  <a:pt x="141962" y="512445"/>
                </a:lnTo>
                <a:lnTo>
                  <a:pt x="139816" y="507071"/>
                </a:lnTo>
                <a:close/>
              </a:path>
              <a:path w="1341754" h="561339">
                <a:moveTo>
                  <a:pt x="1330959" y="0"/>
                </a:moveTo>
                <a:lnTo>
                  <a:pt x="129056" y="480133"/>
                </a:lnTo>
                <a:lnTo>
                  <a:pt x="139816" y="507071"/>
                </a:lnTo>
                <a:lnTo>
                  <a:pt x="1341754" y="26924"/>
                </a:lnTo>
                <a:lnTo>
                  <a:pt x="1330959" y="0"/>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2093214" y="5465826"/>
            <a:ext cx="2286000" cy="1022985"/>
          </a:xfrm>
          <a:custGeom>
            <a:avLst/>
            <a:gdLst/>
            <a:ahLst/>
            <a:cxnLst/>
            <a:rect l="l" t="t" r="r" b="b"/>
            <a:pathLst>
              <a:path w="2286000" h="1022985">
                <a:moveTo>
                  <a:pt x="0" y="1022604"/>
                </a:moveTo>
                <a:lnTo>
                  <a:pt x="2286000" y="1022604"/>
                </a:lnTo>
                <a:lnTo>
                  <a:pt x="2286000" y="0"/>
                </a:lnTo>
                <a:lnTo>
                  <a:pt x="0" y="0"/>
                </a:lnTo>
                <a:lnTo>
                  <a:pt x="0" y="1022604"/>
                </a:lnTo>
                <a:close/>
              </a:path>
            </a:pathLst>
          </a:custGeom>
          <a:ln w="25907">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2093214" y="5206746"/>
            <a:ext cx="2286000" cy="251460"/>
          </a:xfrm>
          <a:custGeom>
            <a:avLst/>
            <a:gdLst/>
            <a:ahLst/>
            <a:cxnLst/>
            <a:rect l="l" t="t" r="r" b="b"/>
            <a:pathLst>
              <a:path w="2286000" h="251460">
                <a:moveTo>
                  <a:pt x="0" y="251459"/>
                </a:moveTo>
                <a:lnTo>
                  <a:pt x="2286000" y="251459"/>
                </a:lnTo>
                <a:lnTo>
                  <a:pt x="2286000" y="0"/>
                </a:lnTo>
                <a:lnTo>
                  <a:pt x="0" y="0"/>
                </a:lnTo>
                <a:lnTo>
                  <a:pt x="0" y="251459"/>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2093214" y="5206746"/>
            <a:ext cx="2286000" cy="251460"/>
          </a:xfrm>
          <a:custGeom>
            <a:avLst/>
            <a:gdLst/>
            <a:ahLst/>
            <a:cxnLst/>
            <a:rect l="l" t="t" r="r" b="b"/>
            <a:pathLst>
              <a:path w="2286000" h="251460">
                <a:moveTo>
                  <a:pt x="0" y="251459"/>
                </a:moveTo>
                <a:lnTo>
                  <a:pt x="2286000" y="251459"/>
                </a:lnTo>
                <a:lnTo>
                  <a:pt x="2286000" y="0"/>
                </a:lnTo>
                <a:lnTo>
                  <a:pt x="0" y="0"/>
                </a:lnTo>
                <a:lnTo>
                  <a:pt x="0" y="251459"/>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txBox="1"/>
          <p:nvPr/>
        </p:nvSpPr>
        <p:spPr>
          <a:xfrm>
            <a:off x="2530601" y="5220842"/>
            <a:ext cx="140906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30" normalizeH="0" baseline="0" noProof="0" dirty="0">
                <a:ln>
                  <a:noFill/>
                </a:ln>
                <a:solidFill>
                  <a:srgbClr val="FFFFFF"/>
                </a:solidFill>
                <a:effectLst/>
                <a:uLnTx/>
                <a:uFillTx/>
                <a:latin typeface="Arial"/>
                <a:cs typeface="Arial"/>
              </a:rPr>
              <a:t>Target</a:t>
            </a:r>
            <a:r>
              <a:rPr kumimoji="0" sz="1400" b="0" i="0" u="none" strike="noStrike" kern="0" cap="none" spc="-90" normalizeH="0" baseline="0" noProof="0" dirty="0">
                <a:ln>
                  <a:noFill/>
                </a:ln>
                <a:solidFill>
                  <a:srgbClr val="FFFFFF"/>
                </a:solidFill>
                <a:effectLst/>
                <a:uLnTx/>
                <a:uFillTx/>
                <a:latin typeface="Arial"/>
                <a:cs typeface="Arial"/>
              </a:rPr>
              <a:t> </a:t>
            </a:r>
            <a:r>
              <a:rPr kumimoji="0" sz="1400" b="0" i="0" u="none" strike="noStrike" kern="0" cap="none" spc="0" normalizeH="0" baseline="0" noProof="0" dirty="0">
                <a:ln>
                  <a:noFill/>
                </a:ln>
                <a:solidFill>
                  <a:srgbClr val="FFFFFF"/>
                </a:solidFill>
                <a:effectLst/>
                <a:uLnTx/>
                <a:uFillTx/>
                <a:latin typeface="Arial"/>
                <a:cs typeface="Arial"/>
              </a:rPr>
              <a:t>Population</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442717" y="5632907"/>
            <a:ext cx="1513840" cy="438150"/>
          </a:xfrm>
          <a:prstGeom prst="rect">
            <a:avLst/>
          </a:prstGeom>
        </p:spPr>
        <p:txBody>
          <a:bodyPr vert="horz" wrap="square" lIns="0" tIns="0" rIns="0" bIns="0" rtlCol="0">
            <a:spAutoFit/>
          </a:bodyPr>
          <a:lstStyle/>
          <a:p>
            <a:pPr marL="123825" marR="5080" lvl="0" indent="-11176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3,200 first-time</a:t>
            </a:r>
            <a:r>
              <a:rPr kumimoji="0" sz="1400" b="0" i="0" u="none" strike="noStrike" kern="0" cap="none" spc="-15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low  income</a:t>
            </a:r>
            <a:r>
              <a:rPr kumimoji="0" sz="1400" b="0" i="0" u="none" strike="noStrike" kern="0" cap="none" spc="-1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mothers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p:nvPr/>
        </p:nvSpPr>
        <p:spPr>
          <a:xfrm>
            <a:off x="3163061" y="4805679"/>
            <a:ext cx="144780" cy="412115"/>
          </a:xfrm>
          <a:custGeom>
            <a:avLst/>
            <a:gdLst/>
            <a:ahLst/>
            <a:cxnLst/>
            <a:rect l="l" t="t" r="r" b="b"/>
            <a:pathLst>
              <a:path w="144779" h="412114">
                <a:moveTo>
                  <a:pt x="0" y="265811"/>
                </a:moveTo>
                <a:lnTo>
                  <a:pt x="70104" y="411734"/>
                </a:lnTo>
                <a:lnTo>
                  <a:pt x="137715" y="281686"/>
                </a:lnTo>
                <a:lnTo>
                  <a:pt x="86613" y="281686"/>
                </a:lnTo>
                <a:lnTo>
                  <a:pt x="57657" y="281178"/>
                </a:lnTo>
                <a:lnTo>
                  <a:pt x="57886" y="266724"/>
                </a:lnTo>
                <a:lnTo>
                  <a:pt x="0" y="265811"/>
                </a:lnTo>
                <a:close/>
              </a:path>
              <a:path w="144779" h="412114">
                <a:moveTo>
                  <a:pt x="57886" y="266724"/>
                </a:moveTo>
                <a:lnTo>
                  <a:pt x="57657" y="281178"/>
                </a:lnTo>
                <a:lnTo>
                  <a:pt x="86613" y="281686"/>
                </a:lnTo>
                <a:lnTo>
                  <a:pt x="86843" y="267182"/>
                </a:lnTo>
                <a:lnTo>
                  <a:pt x="57886" y="266724"/>
                </a:lnTo>
                <a:close/>
              </a:path>
              <a:path w="144779" h="412114">
                <a:moveTo>
                  <a:pt x="86843" y="267182"/>
                </a:moveTo>
                <a:lnTo>
                  <a:pt x="86613" y="281686"/>
                </a:lnTo>
                <a:lnTo>
                  <a:pt x="137715" y="281686"/>
                </a:lnTo>
                <a:lnTo>
                  <a:pt x="144779" y="268097"/>
                </a:lnTo>
                <a:lnTo>
                  <a:pt x="86843" y="267182"/>
                </a:lnTo>
                <a:close/>
              </a:path>
              <a:path w="144779" h="412114">
                <a:moveTo>
                  <a:pt x="62102" y="0"/>
                </a:moveTo>
                <a:lnTo>
                  <a:pt x="57886" y="266724"/>
                </a:lnTo>
                <a:lnTo>
                  <a:pt x="86843" y="267182"/>
                </a:lnTo>
                <a:lnTo>
                  <a:pt x="91059" y="508"/>
                </a:lnTo>
                <a:lnTo>
                  <a:pt x="62102" y="0"/>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4548378" y="5967133"/>
            <a:ext cx="1593215" cy="144780"/>
          </a:xfrm>
          <a:custGeom>
            <a:avLst/>
            <a:gdLst/>
            <a:ahLst/>
            <a:cxnLst/>
            <a:rect l="l" t="t" r="r" b="b"/>
            <a:pathLst>
              <a:path w="1593214" h="144779">
                <a:moveTo>
                  <a:pt x="1448435" y="0"/>
                </a:moveTo>
                <a:lnTo>
                  <a:pt x="1448181" y="57910"/>
                </a:lnTo>
                <a:lnTo>
                  <a:pt x="1462659" y="57962"/>
                </a:lnTo>
                <a:lnTo>
                  <a:pt x="1462532" y="86918"/>
                </a:lnTo>
                <a:lnTo>
                  <a:pt x="1448053" y="86918"/>
                </a:lnTo>
                <a:lnTo>
                  <a:pt x="1447800" y="144779"/>
                </a:lnTo>
                <a:lnTo>
                  <a:pt x="1564585" y="86918"/>
                </a:lnTo>
                <a:lnTo>
                  <a:pt x="1462532" y="86918"/>
                </a:lnTo>
                <a:lnTo>
                  <a:pt x="1564691" y="86866"/>
                </a:lnTo>
                <a:lnTo>
                  <a:pt x="1592834" y="72923"/>
                </a:lnTo>
                <a:lnTo>
                  <a:pt x="1448435" y="0"/>
                </a:lnTo>
                <a:close/>
              </a:path>
              <a:path w="1593214" h="144779">
                <a:moveTo>
                  <a:pt x="1448181" y="57910"/>
                </a:moveTo>
                <a:lnTo>
                  <a:pt x="1448054" y="86866"/>
                </a:lnTo>
                <a:lnTo>
                  <a:pt x="1462532" y="86918"/>
                </a:lnTo>
                <a:lnTo>
                  <a:pt x="1462659" y="57962"/>
                </a:lnTo>
                <a:lnTo>
                  <a:pt x="1448181" y="57910"/>
                </a:lnTo>
                <a:close/>
              </a:path>
              <a:path w="1593214" h="144779">
                <a:moveTo>
                  <a:pt x="0" y="52666"/>
                </a:moveTo>
                <a:lnTo>
                  <a:pt x="0" y="81622"/>
                </a:lnTo>
                <a:lnTo>
                  <a:pt x="1448054" y="86866"/>
                </a:lnTo>
                <a:lnTo>
                  <a:pt x="1448181" y="57910"/>
                </a:lnTo>
                <a:lnTo>
                  <a:pt x="0" y="5266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7383144" y="4557521"/>
            <a:ext cx="144780" cy="412115"/>
          </a:xfrm>
          <a:custGeom>
            <a:avLst/>
            <a:gdLst/>
            <a:ahLst/>
            <a:cxnLst/>
            <a:rect l="l" t="t" r="r" b="b"/>
            <a:pathLst>
              <a:path w="144779" h="412114">
                <a:moveTo>
                  <a:pt x="86743" y="144324"/>
                </a:moveTo>
                <a:lnTo>
                  <a:pt x="57788" y="145112"/>
                </a:lnTo>
                <a:lnTo>
                  <a:pt x="64897" y="411860"/>
                </a:lnTo>
                <a:lnTo>
                  <a:pt x="93852" y="411098"/>
                </a:lnTo>
                <a:lnTo>
                  <a:pt x="86743" y="144324"/>
                </a:lnTo>
                <a:close/>
              </a:path>
              <a:path w="144779" h="412114">
                <a:moveTo>
                  <a:pt x="68452" y="0"/>
                </a:moveTo>
                <a:lnTo>
                  <a:pt x="0" y="146684"/>
                </a:lnTo>
                <a:lnTo>
                  <a:pt x="57788" y="145112"/>
                </a:lnTo>
                <a:lnTo>
                  <a:pt x="57403" y="130682"/>
                </a:lnTo>
                <a:lnTo>
                  <a:pt x="86359" y="129920"/>
                </a:lnTo>
                <a:lnTo>
                  <a:pt x="137805" y="129920"/>
                </a:lnTo>
                <a:lnTo>
                  <a:pt x="68452" y="0"/>
                </a:lnTo>
                <a:close/>
              </a:path>
              <a:path w="144779" h="412114">
                <a:moveTo>
                  <a:pt x="86359" y="129920"/>
                </a:moveTo>
                <a:lnTo>
                  <a:pt x="57403" y="130682"/>
                </a:lnTo>
                <a:lnTo>
                  <a:pt x="57788" y="145112"/>
                </a:lnTo>
                <a:lnTo>
                  <a:pt x="86743" y="144324"/>
                </a:lnTo>
                <a:lnTo>
                  <a:pt x="86359" y="129920"/>
                </a:lnTo>
                <a:close/>
              </a:path>
              <a:path w="144779" h="412114">
                <a:moveTo>
                  <a:pt x="137805" y="129920"/>
                </a:moveTo>
                <a:lnTo>
                  <a:pt x="86359" y="129920"/>
                </a:lnTo>
                <a:lnTo>
                  <a:pt x="86743" y="144324"/>
                </a:lnTo>
                <a:lnTo>
                  <a:pt x="144652" y="142747"/>
                </a:lnTo>
                <a:lnTo>
                  <a:pt x="137805" y="12992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4379214" y="4335145"/>
            <a:ext cx="1841500" cy="144780"/>
          </a:xfrm>
          <a:custGeom>
            <a:avLst/>
            <a:gdLst/>
            <a:ahLst/>
            <a:cxnLst/>
            <a:rect l="l" t="t" r="r" b="b"/>
            <a:pathLst>
              <a:path w="1841500" h="144779">
                <a:moveTo>
                  <a:pt x="1840738" y="43306"/>
                </a:moveTo>
                <a:lnTo>
                  <a:pt x="1724914" y="44322"/>
                </a:lnTo>
                <a:lnTo>
                  <a:pt x="1725168" y="73278"/>
                </a:lnTo>
                <a:lnTo>
                  <a:pt x="1840991" y="72262"/>
                </a:lnTo>
                <a:lnTo>
                  <a:pt x="1840738" y="43306"/>
                </a:lnTo>
                <a:close/>
              </a:path>
              <a:path w="1841500" h="144779">
                <a:moveTo>
                  <a:pt x="1638046" y="45084"/>
                </a:moveTo>
                <a:lnTo>
                  <a:pt x="1522222" y="46100"/>
                </a:lnTo>
                <a:lnTo>
                  <a:pt x="1522476" y="75056"/>
                </a:lnTo>
                <a:lnTo>
                  <a:pt x="1638300" y="74040"/>
                </a:lnTo>
                <a:lnTo>
                  <a:pt x="1638046" y="45084"/>
                </a:lnTo>
                <a:close/>
              </a:path>
              <a:path w="1841500" h="144779">
                <a:moveTo>
                  <a:pt x="1435353" y="46862"/>
                </a:moveTo>
                <a:lnTo>
                  <a:pt x="1319530" y="47751"/>
                </a:lnTo>
                <a:lnTo>
                  <a:pt x="1319784" y="76707"/>
                </a:lnTo>
                <a:lnTo>
                  <a:pt x="1435608" y="75818"/>
                </a:lnTo>
                <a:lnTo>
                  <a:pt x="1435353" y="46862"/>
                </a:lnTo>
                <a:close/>
              </a:path>
              <a:path w="1841500" h="144779">
                <a:moveTo>
                  <a:pt x="1232662" y="48513"/>
                </a:moveTo>
                <a:lnTo>
                  <a:pt x="1116838" y="49529"/>
                </a:lnTo>
                <a:lnTo>
                  <a:pt x="1117091" y="78485"/>
                </a:lnTo>
                <a:lnTo>
                  <a:pt x="1232915" y="77469"/>
                </a:lnTo>
                <a:lnTo>
                  <a:pt x="1232662" y="48513"/>
                </a:lnTo>
                <a:close/>
              </a:path>
              <a:path w="1841500" h="144779">
                <a:moveTo>
                  <a:pt x="1029970" y="50291"/>
                </a:moveTo>
                <a:lnTo>
                  <a:pt x="914146" y="51307"/>
                </a:lnTo>
                <a:lnTo>
                  <a:pt x="914400" y="80263"/>
                </a:lnTo>
                <a:lnTo>
                  <a:pt x="1030224" y="79247"/>
                </a:lnTo>
                <a:lnTo>
                  <a:pt x="1029970" y="50291"/>
                </a:lnTo>
                <a:close/>
              </a:path>
              <a:path w="1841500" h="144779">
                <a:moveTo>
                  <a:pt x="827277" y="52069"/>
                </a:moveTo>
                <a:lnTo>
                  <a:pt x="711453" y="53085"/>
                </a:lnTo>
                <a:lnTo>
                  <a:pt x="711708" y="82041"/>
                </a:lnTo>
                <a:lnTo>
                  <a:pt x="827532" y="81025"/>
                </a:lnTo>
                <a:lnTo>
                  <a:pt x="827277" y="52069"/>
                </a:lnTo>
                <a:close/>
              </a:path>
              <a:path w="1841500" h="144779">
                <a:moveTo>
                  <a:pt x="624586" y="53847"/>
                </a:moveTo>
                <a:lnTo>
                  <a:pt x="508762" y="54863"/>
                </a:lnTo>
                <a:lnTo>
                  <a:pt x="509015" y="83692"/>
                </a:lnTo>
                <a:lnTo>
                  <a:pt x="624839" y="82803"/>
                </a:lnTo>
                <a:lnTo>
                  <a:pt x="624586" y="53847"/>
                </a:lnTo>
                <a:close/>
              </a:path>
              <a:path w="1841500" h="144779">
                <a:moveTo>
                  <a:pt x="421894" y="55498"/>
                </a:moveTo>
                <a:lnTo>
                  <a:pt x="306070" y="56514"/>
                </a:lnTo>
                <a:lnTo>
                  <a:pt x="306324" y="85470"/>
                </a:lnTo>
                <a:lnTo>
                  <a:pt x="422148" y="84454"/>
                </a:lnTo>
                <a:lnTo>
                  <a:pt x="421894" y="55498"/>
                </a:lnTo>
                <a:close/>
              </a:path>
              <a:path w="1841500" h="144779">
                <a:moveTo>
                  <a:pt x="144145" y="0"/>
                </a:moveTo>
                <a:lnTo>
                  <a:pt x="0" y="73659"/>
                </a:lnTo>
                <a:lnTo>
                  <a:pt x="145414" y="144779"/>
                </a:lnTo>
                <a:lnTo>
                  <a:pt x="144908" y="86994"/>
                </a:lnTo>
                <a:lnTo>
                  <a:pt x="130428" y="86994"/>
                </a:lnTo>
                <a:lnTo>
                  <a:pt x="130175" y="58038"/>
                </a:lnTo>
                <a:lnTo>
                  <a:pt x="144653" y="57915"/>
                </a:lnTo>
                <a:lnTo>
                  <a:pt x="144145" y="0"/>
                </a:lnTo>
                <a:close/>
              </a:path>
              <a:path w="1841500" h="144779">
                <a:moveTo>
                  <a:pt x="144653" y="57915"/>
                </a:moveTo>
                <a:lnTo>
                  <a:pt x="130175" y="58038"/>
                </a:lnTo>
                <a:lnTo>
                  <a:pt x="130428" y="86994"/>
                </a:lnTo>
                <a:lnTo>
                  <a:pt x="144907" y="86871"/>
                </a:lnTo>
                <a:lnTo>
                  <a:pt x="144653" y="57915"/>
                </a:lnTo>
                <a:close/>
              </a:path>
              <a:path w="1841500" h="144779">
                <a:moveTo>
                  <a:pt x="144907" y="86871"/>
                </a:moveTo>
                <a:lnTo>
                  <a:pt x="130428" y="86994"/>
                </a:lnTo>
                <a:lnTo>
                  <a:pt x="144908" y="86994"/>
                </a:lnTo>
                <a:close/>
              </a:path>
              <a:path w="1841500" h="144779">
                <a:moveTo>
                  <a:pt x="219201" y="57276"/>
                </a:moveTo>
                <a:lnTo>
                  <a:pt x="144653" y="57915"/>
                </a:lnTo>
                <a:lnTo>
                  <a:pt x="144907" y="86871"/>
                </a:lnTo>
                <a:lnTo>
                  <a:pt x="219456" y="86232"/>
                </a:lnTo>
                <a:lnTo>
                  <a:pt x="219201" y="57276"/>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6438138" y="1546860"/>
            <a:ext cx="457200" cy="144780"/>
          </a:xfrm>
          <a:custGeom>
            <a:avLst/>
            <a:gdLst/>
            <a:ahLst/>
            <a:cxnLst/>
            <a:rect l="l" t="t" r="r" b="b"/>
            <a:pathLst>
              <a:path w="457200" h="144780">
                <a:moveTo>
                  <a:pt x="312419" y="0"/>
                </a:moveTo>
                <a:lnTo>
                  <a:pt x="312419" y="144779"/>
                </a:lnTo>
                <a:lnTo>
                  <a:pt x="428244" y="86867"/>
                </a:lnTo>
                <a:lnTo>
                  <a:pt x="326897" y="86867"/>
                </a:lnTo>
                <a:lnTo>
                  <a:pt x="326897" y="57912"/>
                </a:lnTo>
                <a:lnTo>
                  <a:pt x="428244" y="57912"/>
                </a:lnTo>
                <a:lnTo>
                  <a:pt x="312419" y="0"/>
                </a:lnTo>
                <a:close/>
              </a:path>
              <a:path w="457200" h="144780">
                <a:moveTo>
                  <a:pt x="312419" y="57912"/>
                </a:moveTo>
                <a:lnTo>
                  <a:pt x="0" y="57912"/>
                </a:lnTo>
                <a:lnTo>
                  <a:pt x="0" y="86867"/>
                </a:lnTo>
                <a:lnTo>
                  <a:pt x="312419" y="86867"/>
                </a:lnTo>
                <a:lnTo>
                  <a:pt x="312419" y="57912"/>
                </a:lnTo>
                <a:close/>
              </a:path>
              <a:path w="457200" h="144780">
                <a:moveTo>
                  <a:pt x="428244" y="57912"/>
                </a:moveTo>
                <a:lnTo>
                  <a:pt x="326897" y="57912"/>
                </a:lnTo>
                <a:lnTo>
                  <a:pt x="326897" y="86867"/>
                </a:lnTo>
                <a:lnTo>
                  <a:pt x="428244" y="86867"/>
                </a:lnTo>
                <a:lnTo>
                  <a:pt x="457200" y="72389"/>
                </a:lnTo>
                <a:lnTo>
                  <a:pt x="428244" y="57912"/>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6438010" y="2210435"/>
            <a:ext cx="457834" cy="144780"/>
          </a:xfrm>
          <a:custGeom>
            <a:avLst/>
            <a:gdLst/>
            <a:ahLst/>
            <a:cxnLst/>
            <a:rect l="l" t="t" r="r" b="b"/>
            <a:pathLst>
              <a:path w="457834" h="144780">
                <a:moveTo>
                  <a:pt x="253" y="55752"/>
                </a:moveTo>
                <a:lnTo>
                  <a:pt x="0" y="84709"/>
                </a:lnTo>
                <a:lnTo>
                  <a:pt x="115823" y="85470"/>
                </a:lnTo>
                <a:lnTo>
                  <a:pt x="116078" y="56514"/>
                </a:lnTo>
                <a:lnTo>
                  <a:pt x="253" y="55752"/>
                </a:lnTo>
                <a:close/>
              </a:path>
              <a:path w="457834" h="144780">
                <a:moveTo>
                  <a:pt x="313055" y="0"/>
                </a:moveTo>
                <a:lnTo>
                  <a:pt x="312648" y="57992"/>
                </a:lnTo>
                <a:lnTo>
                  <a:pt x="318769" y="58038"/>
                </a:lnTo>
                <a:lnTo>
                  <a:pt x="318515" y="86994"/>
                </a:lnTo>
                <a:lnTo>
                  <a:pt x="312444" y="86994"/>
                </a:lnTo>
                <a:lnTo>
                  <a:pt x="312038" y="144779"/>
                </a:lnTo>
                <a:lnTo>
                  <a:pt x="429665" y="86994"/>
                </a:lnTo>
                <a:lnTo>
                  <a:pt x="318515" y="86994"/>
                </a:lnTo>
                <a:lnTo>
                  <a:pt x="429760" y="86948"/>
                </a:lnTo>
                <a:lnTo>
                  <a:pt x="457327" y="73405"/>
                </a:lnTo>
                <a:lnTo>
                  <a:pt x="313055" y="0"/>
                </a:lnTo>
                <a:close/>
              </a:path>
              <a:path w="457834" h="144780">
                <a:moveTo>
                  <a:pt x="312648" y="57992"/>
                </a:moveTo>
                <a:lnTo>
                  <a:pt x="312444" y="86948"/>
                </a:lnTo>
                <a:lnTo>
                  <a:pt x="318515" y="86994"/>
                </a:lnTo>
                <a:lnTo>
                  <a:pt x="318769" y="58038"/>
                </a:lnTo>
                <a:lnTo>
                  <a:pt x="312648" y="57992"/>
                </a:lnTo>
                <a:close/>
              </a:path>
              <a:path w="457834" h="144780">
                <a:moveTo>
                  <a:pt x="202945" y="57150"/>
                </a:moveTo>
                <a:lnTo>
                  <a:pt x="202691" y="86105"/>
                </a:lnTo>
                <a:lnTo>
                  <a:pt x="312444" y="86948"/>
                </a:lnTo>
                <a:lnTo>
                  <a:pt x="312648" y="57992"/>
                </a:lnTo>
                <a:lnTo>
                  <a:pt x="202945" y="57150"/>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6438138" y="1877567"/>
            <a:ext cx="457200" cy="144780"/>
          </a:xfrm>
          <a:custGeom>
            <a:avLst/>
            <a:gdLst/>
            <a:ahLst/>
            <a:cxnLst/>
            <a:rect l="l" t="t" r="r" b="b"/>
            <a:pathLst>
              <a:path w="457200" h="144780">
                <a:moveTo>
                  <a:pt x="312419" y="0"/>
                </a:moveTo>
                <a:lnTo>
                  <a:pt x="312419" y="144780"/>
                </a:lnTo>
                <a:lnTo>
                  <a:pt x="428244" y="86868"/>
                </a:lnTo>
                <a:lnTo>
                  <a:pt x="326897" y="86868"/>
                </a:lnTo>
                <a:lnTo>
                  <a:pt x="326897" y="57912"/>
                </a:lnTo>
                <a:lnTo>
                  <a:pt x="428243" y="57912"/>
                </a:lnTo>
                <a:lnTo>
                  <a:pt x="312419" y="0"/>
                </a:lnTo>
                <a:close/>
              </a:path>
              <a:path w="457200" h="144780">
                <a:moveTo>
                  <a:pt x="312419" y="57912"/>
                </a:moveTo>
                <a:lnTo>
                  <a:pt x="0" y="57912"/>
                </a:lnTo>
                <a:lnTo>
                  <a:pt x="0" y="86868"/>
                </a:lnTo>
                <a:lnTo>
                  <a:pt x="312419" y="86868"/>
                </a:lnTo>
                <a:lnTo>
                  <a:pt x="312419" y="57912"/>
                </a:lnTo>
                <a:close/>
              </a:path>
              <a:path w="457200" h="144780">
                <a:moveTo>
                  <a:pt x="428243" y="57912"/>
                </a:moveTo>
                <a:lnTo>
                  <a:pt x="326897" y="57912"/>
                </a:lnTo>
                <a:lnTo>
                  <a:pt x="326897" y="86868"/>
                </a:lnTo>
                <a:lnTo>
                  <a:pt x="428244" y="86868"/>
                </a:lnTo>
                <a:lnTo>
                  <a:pt x="457200" y="72390"/>
                </a:lnTo>
                <a:lnTo>
                  <a:pt x="428243" y="579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txBox="1"/>
          <p:nvPr/>
        </p:nvSpPr>
        <p:spPr>
          <a:xfrm>
            <a:off x="6324600" y="1432560"/>
            <a:ext cx="2295525" cy="1114425"/>
          </a:xfrm>
          <a:prstGeom prst="rect">
            <a:avLst/>
          </a:prstGeom>
          <a:ln w="12192">
            <a:solidFill>
              <a:srgbClr val="000000"/>
            </a:solidFill>
          </a:ln>
        </p:spPr>
        <p:txBody>
          <a:bodyPr vert="horz" wrap="square" lIns="0" tIns="102235" rIns="0" bIns="0" rtlCol="0">
            <a:spAutoFit/>
          </a:bodyPr>
          <a:lstStyle/>
          <a:p>
            <a:pPr marL="707390" marR="0" lvl="0" indent="0" defTabSz="914400" eaLnBrk="1" fontAlgn="auto" latinLnBrk="0" hangingPunct="1">
              <a:lnSpc>
                <a:spcPct val="100000"/>
              </a:lnSpc>
              <a:spcBef>
                <a:spcPts val="805"/>
              </a:spcBef>
              <a:spcAft>
                <a:spcPts val="0"/>
              </a:spcAft>
              <a:buClrTx/>
              <a:buSzTx/>
              <a:buFontTx/>
              <a:buNone/>
              <a:tabLst/>
              <a:defRPr/>
            </a:pPr>
            <a:r>
              <a:rPr kumimoji="0" sz="900" b="0" i="0" u="none" strike="noStrike" kern="0" cap="none" spc="-5" normalizeH="0" baseline="0" noProof="0" dirty="0">
                <a:ln>
                  <a:noFill/>
                </a:ln>
                <a:solidFill>
                  <a:sysClr val="windowText" lastClr="000000"/>
                </a:solidFill>
                <a:effectLst/>
                <a:uLnTx/>
                <a:uFillTx/>
                <a:latin typeface="Arial"/>
                <a:cs typeface="Arial"/>
              </a:rPr>
              <a:t>Funding</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flow</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Times New Roman"/>
              <a:cs typeface="Times New Roman"/>
            </a:endParaRPr>
          </a:p>
          <a:p>
            <a:pPr marL="707390" marR="0" lvl="0" indent="0" defTabSz="914400" eaLnBrk="1" fontAlgn="auto" latinLnBrk="0" hangingPunct="1">
              <a:lnSpc>
                <a:spcPct val="100000"/>
              </a:lnSpc>
              <a:spcBef>
                <a:spcPts val="6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flow</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950" b="0" i="0" u="none" strike="noStrike" kern="0" cap="none" spc="0" normalizeH="0" baseline="0" noProof="0">
              <a:ln>
                <a:noFill/>
              </a:ln>
              <a:solidFill>
                <a:sysClr val="windowText" lastClr="000000"/>
              </a:solidFill>
              <a:effectLst/>
              <a:uLnTx/>
              <a:uFillTx/>
              <a:latin typeface="Times New Roman"/>
              <a:cs typeface="Times New Roman"/>
            </a:endParaRPr>
          </a:p>
          <a:p>
            <a:pPr marL="707390" marR="49149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Success </a:t>
            </a:r>
            <a:r>
              <a:rPr kumimoji="0" sz="900" b="0" i="0" u="none" strike="noStrike" kern="0" cap="none" spc="-5" normalizeH="0" baseline="0" noProof="0" dirty="0">
                <a:ln>
                  <a:noFill/>
                </a:ln>
                <a:solidFill>
                  <a:sysClr val="windowText" lastClr="000000"/>
                </a:solidFill>
                <a:effectLst/>
                <a:uLnTx/>
                <a:uFillTx/>
                <a:latin typeface="Arial"/>
                <a:cs typeface="Arial"/>
              </a:rPr>
              <a:t>payments  </a:t>
            </a:r>
            <a:r>
              <a:rPr kumimoji="0" sz="900" b="0" i="0" u="none" strike="noStrike" kern="0" cap="none" spc="0" normalizeH="0" baseline="0" noProof="0" dirty="0">
                <a:ln>
                  <a:noFill/>
                </a:ln>
                <a:solidFill>
                  <a:sysClr val="windowText" lastClr="000000"/>
                </a:solidFill>
                <a:effectLst/>
                <a:uLnTx/>
                <a:uFillTx/>
                <a:latin typeface="Arial"/>
                <a:cs typeface="Arial"/>
              </a:rPr>
              <a:t>(based </a:t>
            </a:r>
            <a:r>
              <a:rPr kumimoji="0" sz="900" b="0" i="0" u="none" strike="noStrike" kern="0" cap="none" spc="-5" normalizeH="0" baseline="0" noProof="0" dirty="0">
                <a:ln>
                  <a:noFill/>
                </a:ln>
                <a:solidFill>
                  <a:sysClr val="windowText" lastClr="000000"/>
                </a:solidFill>
                <a:effectLst/>
                <a:uLnTx/>
                <a:uFillTx/>
                <a:latin typeface="Arial"/>
                <a:cs typeface="Arial"/>
              </a:rPr>
              <a:t>on</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outcomes)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3" name="object 43"/>
          <p:cNvSpPr/>
          <p:nvPr/>
        </p:nvSpPr>
        <p:spPr>
          <a:xfrm>
            <a:off x="515873" y="1492758"/>
            <a:ext cx="2286000" cy="1188720"/>
          </a:xfrm>
          <a:custGeom>
            <a:avLst/>
            <a:gdLst/>
            <a:ahLst/>
            <a:cxnLst/>
            <a:rect l="l" t="t" r="r" b="b"/>
            <a:pathLst>
              <a:path w="2286000" h="1188720">
                <a:moveTo>
                  <a:pt x="0" y="1188720"/>
                </a:moveTo>
                <a:lnTo>
                  <a:pt x="2286000" y="1188720"/>
                </a:lnTo>
                <a:lnTo>
                  <a:pt x="2286000" y="0"/>
                </a:lnTo>
                <a:lnTo>
                  <a:pt x="0" y="0"/>
                </a:lnTo>
                <a:lnTo>
                  <a:pt x="0" y="1188720"/>
                </a:lnTo>
                <a:close/>
              </a:path>
            </a:pathLst>
          </a:custGeom>
          <a:solidFill>
            <a:srgbClr val="FBE4D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515873" y="1492758"/>
            <a:ext cx="2286000" cy="1188720"/>
          </a:xfrm>
          <a:custGeom>
            <a:avLst/>
            <a:gdLst/>
            <a:ahLst/>
            <a:cxnLst/>
            <a:rect l="l" t="t" r="r" b="b"/>
            <a:pathLst>
              <a:path w="2286000" h="1188720">
                <a:moveTo>
                  <a:pt x="0" y="1188720"/>
                </a:moveTo>
                <a:lnTo>
                  <a:pt x="2286000" y="1188720"/>
                </a:lnTo>
                <a:lnTo>
                  <a:pt x="2286000" y="0"/>
                </a:lnTo>
                <a:lnTo>
                  <a:pt x="0" y="0"/>
                </a:lnTo>
                <a:lnTo>
                  <a:pt x="0" y="1188720"/>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515873" y="1197102"/>
            <a:ext cx="2286000" cy="292735"/>
          </a:xfrm>
          <a:custGeom>
            <a:avLst/>
            <a:gdLst/>
            <a:ahLst/>
            <a:cxnLst/>
            <a:rect l="l" t="t" r="r" b="b"/>
            <a:pathLst>
              <a:path w="2286000" h="292734">
                <a:moveTo>
                  <a:pt x="0" y="292608"/>
                </a:moveTo>
                <a:lnTo>
                  <a:pt x="2286000" y="292608"/>
                </a:lnTo>
                <a:lnTo>
                  <a:pt x="2286000" y="0"/>
                </a:lnTo>
                <a:lnTo>
                  <a:pt x="0" y="0"/>
                </a:lnTo>
                <a:lnTo>
                  <a:pt x="0" y="292608"/>
                </a:lnTo>
                <a:close/>
              </a:path>
            </a:pathLst>
          </a:custGeom>
          <a:solidFill>
            <a:srgbClr val="54699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515873" y="1197102"/>
            <a:ext cx="2286000" cy="292735"/>
          </a:xfrm>
          <a:custGeom>
            <a:avLst/>
            <a:gdLst/>
            <a:ahLst/>
            <a:cxnLst/>
            <a:rect l="l" t="t" r="r" b="b"/>
            <a:pathLst>
              <a:path w="2286000" h="292734">
                <a:moveTo>
                  <a:pt x="0" y="292608"/>
                </a:moveTo>
                <a:lnTo>
                  <a:pt x="2286000" y="292608"/>
                </a:lnTo>
                <a:lnTo>
                  <a:pt x="2286000" y="0"/>
                </a:lnTo>
                <a:lnTo>
                  <a:pt x="0" y="0"/>
                </a:lnTo>
                <a:lnTo>
                  <a:pt x="0" y="292608"/>
                </a:lnTo>
                <a:close/>
              </a:path>
            </a:pathLst>
          </a:custGeom>
          <a:ln w="25908">
            <a:solidFill>
              <a:srgbClr val="54699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47"/>
          <p:cNvSpPr txBox="1"/>
          <p:nvPr/>
        </p:nvSpPr>
        <p:spPr>
          <a:xfrm>
            <a:off x="1287272" y="1231010"/>
            <a:ext cx="739775" cy="224790"/>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srgbClr val="FFFFFF"/>
                </a:solidFill>
                <a:effectLst/>
                <a:uLnTx/>
                <a:uFillTx/>
                <a:latin typeface="Arial"/>
                <a:cs typeface="Arial"/>
              </a:rPr>
              <a:t>M</a:t>
            </a:r>
            <a:r>
              <a:rPr kumimoji="0" sz="1400" b="0" i="0" u="none" strike="noStrike" kern="0" cap="none" spc="0" normalizeH="0" baseline="0" noProof="0" dirty="0">
                <a:ln>
                  <a:noFill/>
                </a:ln>
                <a:solidFill>
                  <a:srgbClr val="FFFFFF"/>
                </a:solidFill>
                <a:effectLst/>
                <a:uLnTx/>
                <a:uFillTx/>
                <a:latin typeface="Arial"/>
                <a:cs typeface="Arial"/>
              </a:rPr>
              <a:t>edicaid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8" name="object 48"/>
          <p:cNvSpPr txBox="1"/>
          <p:nvPr/>
        </p:nvSpPr>
        <p:spPr>
          <a:xfrm>
            <a:off x="731316" y="1541271"/>
            <a:ext cx="1771014" cy="1078230"/>
          </a:xfrm>
          <a:prstGeom prst="rect">
            <a:avLst/>
          </a:prstGeom>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Arial"/>
                <a:cs typeface="Arial"/>
              </a:rPr>
              <a:t>Via </a:t>
            </a:r>
            <a:r>
              <a:rPr kumimoji="0" sz="1400" b="0" i="0" u="none" strike="noStrike" kern="0" cap="none" spc="0" normalizeH="0" baseline="0" noProof="0" dirty="0">
                <a:ln>
                  <a:noFill/>
                </a:ln>
                <a:solidFill>
                  <a:sysClr val="windowText" lastClr="000000"/>
                </a:solidFill>
                <a:effectLst/>
                <a:uLnTx/>
                <a:uFillTx/>
                <a:latin typeface="Arial"/>
                <a:cs typeface="Arial"/>
              </a:rPr>
              <a:t>a 1915(b)</a:t>
            </a:r>
            <a:r>
              <a:rPr kumimoji="0" sz="1400" b="0" i="0" u="none" strike="noStrike" kern="0" cap="none" spc="-130" normalizeH="0" baseline="0" noProof="0" dirty="0">
                <a:ln>
                  <a:noFill/>
                </a:ln>
                <a:solidFill>
                  <a:sysClr val="windowText" lastClr="000000"/>
                </a:solidFill>
                <a:effectLst/>
                <a:uLnTx/>
                <a:uFillTx/>
                <a:latin typeface="Arial"/>
                <a:cs typeface="Arial"/>
              </a:rPr>
              <a:t> </a:t>
            </a:r>
            <a:r>
              <a:rPr kumimoji="0" sz="1400" b="0" i="0" u="none" strike="noStrike" kern="0" cap="none" spc="-15" normalizeH="0" baseline="0" noProof="0" dirty="0">
                <a:ln>
                  <a:noFill/>
                </a:ln>
                <a:solidFill>
                  <a:sysClr val="windowText" lastClr="000000"/>
                </a:solidFill>
                <a:effectLst/>
                <a:uLnTx/>
                <a:uFillTx/>
                <a:latin typeface="Arial"/>
                <a:cs typeface="Arial"/>
              </a:rPr>
              <a:t>wavier,</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Medicaid is</a:t>
            </a:r>
            <a:r>
              <a:rPr kumimoji="0" sz="1400" b="0" i="0" u="none" strike="noStrike" kern="0" cap="none" spc="-11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funding</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2700" marR="5080" lvl="0" indent="0" algn="ctr"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~45% of the </a:t>
            </a:r>
            <a:r>
              <a:rPr kumimoji="0" sz="1400" b="0" i="0" u="none" strike="noStrike" kern="0" cap="none" spc="-5" normalizeH="0" baseline="0" noProof="0" dirty="0">
                <a:ln>
                  <a:noFill/>
                </a:ln>
                <a:solidFill>
                  <a:sysClr val="windowText" lastClr="000000"/>
                </a:solidFill>
                <a:effectLst/>
                <a:uLnTx/>
                <a:uFillTx/>
                <a:latin typeface="Arial"/>
                <a:cs typeface="Arial"/>
              </a:rPr>
              <a:t>service  delivery </a:t>
            </a:r>
            <a:r>
              <a:rPr kumimoji="0" sz="1400" b="0" i="0" u="none" strike="noStrike" kern="0" cap="none" spc="0" normalizeH="0" baseline="0" noProof="0" dirty="0">
                <a:ln>
                  <a:noFill/>
                </a:ln>
                <a:solidFill>
                  <a:sysClr val="windowText" lastClr="000000"/>
                </a:solidFill>
                <a:effectLst/>
                <a:uLnTx/>
                <a:uFillTx/>
                <a:latin typeface="Arial"/>
                <a:cs typeface="Arial"/>
              </a:rPr>
              <a:t>cost on a</a:t>
            </a:r>
            <a:r>
              <a:rPr kumimoji="0" sz="1400" b="0" i="0" u="none" strike="noStrike" kern="0" cap="none" spc="-114"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per-  </a:t>
            </a:r>
            <a:r>
              <a:rPr kumimoji="0" sz="1400" b="0" i="0" u="none" strike="noStrike" kern="0" cap="none" spc="-5" normalizeH="0" baseline="0" noProof="0" dirty="0">
                <a:ln>
                  <a:noFill/>
                </a:ln>
                <a:solidFill>
                  <a:sysClr val="windowText" lastClr="000000"/>
                </a:solidFill>
                <a:effectLst/>
                <a:uLnTx/>
                <a:uFillTx/>
                <a:latin typeface="Arial"/>
                <a:cs typeface="Arial"/>
              </a:rPr>
              <a:t>visit</a:t>
            </a:r>
            <a:r>
              <a:rPr kumimoji="0" sz="1400" b="0" i="0" u="none" strike="noStrike" kern="0" cap="none" spc="-8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basis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49" name="object 49"/>
          <p:cNvSpPr/>
          <p:nvPr/>
        </p:nvSpPr>
        <p:spPr>
          <a:xfrm>
            <a:off x="1630933" y="2667889"/>
            <a:ext cx="1602105" cy="623570"/>
          </a:xfrm>
          <a:custGeom>
            <a:avLst/>
            <a:gdLst/>
            <a:ahLst/>
            <a:cxnLst/>
            <a:rect l="l" t="t" r="r" b="b"/>
            <a:pathLst>
              <a:path w="1602105" h="623570">
                <a:moveTo>
                  <a:pt x="1461056" y="569144"/>
                </a:moveTo>
                <a:lnTo>
                  <a:pt x="1440942" y="623443"/>
                </a:lnTo>
                <a:lnTo>
                  <a:pt x="1601851" y="605916"/>
                </a:lnTo>
                <a:lnTo>
                  <a:pt x="1572147" y="574166"/>
                </a:lnTo>
                <a:lnTo>
                  <a:pt x="1474597" y="574166"/>
                </a:lnTo>
                <a:lnTo>
                  <a:pt x="1461056" y="569144"/>
                </a:lnTo>
                <a:close/>
              </a:path>
              <a:path w="1602105" h="623570">
                <a:moveTo>
                  <a:pt x="1471094" y="542046"/>
                </a:moveTo>
                <a:lnTo>
                  <a:pt x="1461056" y="569144"/>
                </a:lnTo>
                <a:lnTo>
                  <a:pt x="1474597" y="574166"/>
                </a:lnTo>
                <a:lnTo>
                  <a:pt x="1484757" y="547115"/>
                </a:lnTo>
                <a:lnTo>
                  <a:pt x="1471094" y="542046"/>
                </a:lnTo>
                <a:close/>
              </a:path>
              <a:path w="1602105" h="623570">
                <a:moveTo>
                  <a:pt x="1491234" y="487680"/>
                </a:moveTo>
                <a:lnTo>
                  <a:pt x="1471094" y="542046"/>
                </a:lnTo>
                <a:lnTo>
                  <a:pt x="1484757" y="547115"/>
                </a:lnTo>
                <a:lnTo>
                  <a:pt x="1474597" y="574166"/>
                </a:lnTo>
                <a:lnTo>
                  <a:pt x="1572147" y="574166"/>
                </a:lnTo>
                <a:lnTo>
                  <a:pt x="1491234" y="487680"/>
                </a:lnTo>
                <a:close/>
              </a:path>
              <a:path w="1602105" h="623570">
                <a:moveTo>
                  <a:pt x="10160" y="0"/>
                </a:moveTo>
                <a:lnTo>
                  <a:pt x="0" y="27177"/>
                </a:lnTo>
                <a:lnTo>
                  <a:pt x="1461056" y="569144"/>
                </a:lnTo>
                <a:lnTo>
                  <a:pt x="1471094" y="542046"/>
                </a:lnTo>
                <a:lnTo>
                  <a:pt x="10160" y="0"/>
                </a:lnTo>
                <a:close/>
              </a:path>
            </a:pathLst>
          </a:custGeom>
          <a:solidFill>
            <a:srgbClr val="A6A6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p:cNvSpPr txBox="1">
            <a:spLocks noGrp="1"/>
          </p:cNvSpPr>
          <p:nvPr>
            <p:ph type="title"/>
          </p:nvPr>
        </p:nvSpPr>
        <p:spPr>
          <a:prstGeom prst="rect">
            <a:avLst/>
          </a:prstGeom>
        </p:spPr>
        <p:txBody>
          <a:bodyPr vert="horz" wrap="square" lIns="0" tIns="152400" rIns="0" bIns="0" rtlCol="0">
            <a:spAutoFit/>
          </a:bodyPr>
          <a:lstStyle/>
          <a:p>
            <a:pPr marL="203200">
              <a:lnSpc>
                <a:spcPct val="100000"/>
              </a:lnSpc>
            </a:pPr>
            <a:r>
              <a:rPr spc="110" dirty="0"/>
              <a:t>SOUTH </a:t>
            </a:r>
            <a:r>
              <a:rPr spc="120" dirty="0"/>
              <a:t>CAROLINA </a:t>
            </a:r>
            <a:r>
              <a:rPr spc="5" dirty="0"/>
              <a:t>NURSE-FAMILY </a:t>
            </a:r>
            <a:r>
              <a:rPr dirty="0"/>
              <a:t>PARTNERSHIP</a:t>
            </a:r>
            <a:r>
              <a:rPr spc="-409" dirty="0"/>
              <a:t> </a:t>
            </a:r>
            <a:r>
              <a:rPr spc="-25" dirty="0"/>
              <a:t>PROJECT</a:t>
            </a:r>
          </a:p>
          <a:p>
            <a:pPr marL="203200">
              <a:lnSpc>
                <a:spcPct val="100000"/>
              </a:lnSpc>
              <a:spcBef>
                <a:spcPts val="100"/>
              </a:spcBef>
            </a:pPr>
            <a:r>
              <a:rPr spc="30" dirty="0">
                <a:solidFill>
                  <a:srgbClr val="EF7E12"/>
                </a:solidFill>
              </a:rPr>
              <a:t>An </a:t>
            </a:r>
            <a:r>
              <a:rPr spc="-120" dirty="0">
                <a:solidFill>
                  <a:srgbClr val="EF7E12"/>
                </a:solidFill>
              </a:rPr>
              <a:t>example </a:t>
            </a:r>
            <a:r>
              <a:rPr spc="-105" dirty="0">
                <a:solidFill>
                  <a:srgbClr val="EF7E12"/>
                </a:solidFill>
              </a:rPr>
              <a:t>of </a:t>
            </a:r>
            <a:r>
              <a:rPr spc="-114" dirty="0">
                <a:solidFill>
                  <a:srgbClr val="EF7E12"/>
                </a:solidFill>
              </a:rPr>
              <a:t>the </a:t>
            </a:r>
            <a:r>
              <a:rPr spc="-100" dirty="0">
                <a:solidFill>
                  <a:srgbClr val="EF7E12"/>
                </a:solidFill>
              </a:rPr>
              <a:t>hybrid </a:t>
            </a:r>
            <a:r>
              <a:rPr spc="-110" dirty="0">
                <a:solidFill>
                  <a:srgbClr val="EF7E12"/>
                </a:solidFill>
              </a:rPr>
              <a:t>approach </a:t>
            </a:r>
            <a:r>
              <a:rPr spc="-114" dirty="0">
                <a:solidFill>
                  <a:srgbClr val="EF7E12"/>
                </a:solidFill>
              </a:rPr>
              <a:t>in</a:t>
            </a:r>
            <a:r>
              <a:rPr spc="5" dirty="0">
                <a:solidFill>
                  <a:srgbClr val="EF7E12"/>
                </a:solidFill>
              </a:rPr>
              <a:t> </a:t>
            </a:r>
            <a:r>
              <a:rPr spc="-114" dirty="0">
                <a:solidFill>
                  <a:srgbClr val="EF7E12"/>
                </a:solidFill>
              </a:rPr>
              <a:t>practice</a:t>
            </a:r>
          </a:p>
        </p:txBody>
      </p:sp>
      <p:sp>
        <p:nvSpPr>
          <p:cNvPr id="51" name="object 51"/>
          <p:cNvSpPr/>
          <p:nvPr/>
        </p:nvSpPr>
        <p:spPr>
          <a:xfrm>
            <a:off x="8551164" y="156971"/>
            <a:ext cx="387350" cy="347980"/>
          </a:xfrm>
          <a:custGeom>
            <a:avLst/>
            <a:gdLst/>
            <a:ahLst/>
            <a:cxnLst/>
            <a:rect l="l" t="t" r="r" b="b"/>
            <a:pathLst>
              <a:path w="387350" h="347980">
                <a:moveTo>
                  <a:pt x="193547" y="0"/>
                </a:moveTo>
                <a:lnTo>
                  <a:pt x="142081" y="6201"/>
                </a:lnTo>
                <a:lnTo>
                  <a:pt x="95842" y="23706"/>
                </a:lnTo>
                <a:lnTo>
                  <a:pt x="56673" y="50863"/>
                </a:lnTo>
                <a:lnTo>
                  <a:pt x="26416" y="86021"/>
                </a:lnTo>
                <a:lnTo>
                  <a:pt x="6910" y="127529"/>
                </a:lnTo>
                <a:lnTo>
                  <a:pt x="0" y="173735"/>
                </a:lnTo>
                <a:lnTo>
                  <a:pt x="6910" y="219942"/>
                </a:lnTo>
                <a:lnTo>
                  <a:pt x="26416" y="261450"/>
                </a:lnTo>
                <a:lnTo>
                  <a:pt x="56673" y="296608"/>
                </a:lnTo>
                <a:lnTo>
                  <a:pt x="95842" y="323765"/>
                </a:lnTo>
                <a:lnTo>
                  <a:pt x="142081" y="341270"/>
                </a:lnTo>
                <a:lnTo>
                  <a:pt x="193547" y="347472"/>
                </a:lnTo>
                <a:lnTo>
                  <a:pt x="245014" y="341270"/>
                </a:lnTo>
                <a:lnTo>
                  <a:pt x="291253" y="323765"/>
                </a:lnTo>
                <a:lnTo>
                  <a:pt x="330422" y="296608"/>
                </a:lnTo>
                <a:lnTo>
                  <a:pt x="360679" y="261450"/>
                </a:lnTo>
                <a:lnTo>
                  <a:pt x="380185" y="219942"/>
                </a:lnTo>
                <a:lnTo>
                  <a:pt x="387095" y="173735"/>
                </a:lnTo>
                <a:lnTo>
                  <a:pt x="380185" y="127529"/>
                </a:lnTo>
                <a:lnTo>
                  <a:pt x="360679" y="86021"/>
                </a:lnTo>
                <a:lnTo>
                  <a:pt x="330422" y="50863"/>
                </a:lnTo>
                <a:lnTo>
                  <a:pt x="291253" y="23706"/>
                </a:lnTo>
                <a:lnTo>
                  <a:pt x="245014" y="6201"/>
                </a:lnTo>
                <a:lnTo>
                  <a:pt x="193547" y="0"/>
                </a:lnTo>
                <a:close/>
              </a:path>
            </a:pathLst>
          </a:custGeom>
          <a:solidFill>
            <a:srgbClr val="EF7E1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txBox="1"/>
          <p:nvPr/>
        </p:nvSpPr>
        <p:spPr>
          <a:xfrm>
            <a:off x="8677147" y="203708"/>
            <a:ext cx="138430" cy="25463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5" normalizeH="0" baseline="0" noProof="0" dirty="0">
                <a:ln>
                  <a:noFill/>
                </a:ln>
                <a:solidFill>
                  <a:srgbClr val="FFFFFF"/>
                </a:solidFill>
                <a:effectLst/>
                <a:uLnTx/>
                <a:uFillTx/>
                <a:latin typeface="Arial"/>
                <a:cs typeface="Arial"/>
              </a:rPr>
              <a:t>3</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53" name="object 53"/>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705"/>
              </a:lnSpc>
              <a:spcBef>
                <a:spcPts val="0"/>
              </a:spcBef>
              <a:spcAft>
                <a:spcPts val="0"/>
              </a:spcAft>
              <a:buClrTx/>
              <a:buSzTx/>
              <a:buFontTx/>
              <a:buNone/>
              <a:tabLst/>
              <a:defRPr/>
            </a:pPr>
            <a:r>
              <a:rPr kumimoji="0" sz="1800" b="0" i="0" u="none" strike="noStrike" kern="0" cap="none" spc="-5" normalizeH="0" baseline="0" noProof="0" dirty="0">
                <a:ln>
                  <a:noFill/>
                </a:ln>
                <a:solidFill>
                  <a:sysClr val="windowText" lastClr="000000"/>
                </a:solidFill>
                <a:effectLst/>
                <a:uLnTx/>
                <a:uFillTx/>
              </a:rPr>
              <a:t>Social Finance, </a:t>
            </a:r>
            <a:r>
              <a:rPr kumimoji="0" sz="1800" b="0" i="0" u="none" strike="noStrike" kern="0" cap="none" spc="0" normalizeH="0" baseline="0" noProof="0" dirty="0">
                <a:ln>
                  <a:noFill/>
                </a:ln>
                <a:solidFill>
                  <a:sysClr val="windowText" lastClr="000000"/>
                </a:solidFill>
                <a:effectLst/>
                <a:uLnTx/>
                <a:uFillTx/>
              </a:rPr>
              <a:t>Inc. © 2016</a:t>
            </a:r>
            <a:r>
              <a:rPr kumimoji="0" sz="1800" b="0" i="0" u="none" strike="noStrike" kern="0" cap="none" spc="-30" normalizeH="0" baseline="0" noProof="0" dirty="0">
                <a:ln>
                  <a:noFill/>
                </a:ln>
                <a:solidFill>
                  <a:sysClr val="windowText" lastClr="000000"/>
                </a:solidFill>
                <a:effectLst/>
                <a:uLnTx/>
                <a:uFillTx/>
              </a:rPr>
              <a:t> </a:t>
            </a:r>
            <a:r>
              <a:rPr kumimoji="0" sz="1800" b="0" i="0" u="none" strike="noStrike" kern="0" cap="none" spc="-5" normalizeH="0" baseline="0" noProof="0" dirty="0">
                <a:ln>
                  <a:noFill/>
                </a:ln>
                <a:solidFill>
                  <a:sysClr val="windowText" lastClr="000000"/>
                </a:solidFill>
                <a:effectLst/>
                <a:uLnTx/>
                <a:uFillTx/>
              </a:rPr>
              <a:t>Confidential</a:t>
            </a:r>
          </a:p>
        </p:txBody>
      </p:sp>
    </p:spTree>
    <p:extLst>
      <p:ext uri="{BB962C8B-B14F-4D97-AF65-F5344CB8AC3E}">
        <p14:creationId xmlns:p14="http://schemas.microsoft.com/office/powerpoint/2010/main" val="244807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800" dirty="0"/>
              <a:t>Questions &amp; ANSWERS</a:t>
            </a:r>
          </a:p>
        </p:txBody>
      </p:sp>
    </p:spTree>
    <p:extLst>
      <p:ext uri="{BB962C8B-B14F-4D97-AF65-F5344CB8AC3E}">
        <p14:creationId xmlns:p14="http://schemas.microsoft.com/office/powerpoint/2010/main" val="394496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Text Placeholder 5"/>
          <p:cNvSpPr>
            <a:spLocks noGrp="1"/>
          </p:cNvSpPr>
          <p:nvPr>
            <p:ph type="body" idx="1"/>
          </p:nvPr>
        </p:nvSpPr>
        <p:spPr/>
        <p:txBody>
          <a:bodyPr>
            <a:noAutofit/>
          </a:bodyPr>
          <a:lstStyle/>
          <a:p>
            <a:r>
              <a:rPr lang="en-US" sz="2400" dirty="0"/>
              <a:t>Please join us for our next CAF Working Call:</a:t>
            </a:r>
          </a:p>
          <a:p>
            <a:r>
              <a:rPr lang="en-US" sz="2400" b="1" dirty="0"/>
              <a:t>April 26, 2017 @ 11 AM </a:t>
            </a:r>
          </a:p>
        </p:txBody>
      </p:sp>
      <p:sp>
        <p:nvSpPr>
          <p:cNvPr id="4" name="Slide Number Placeholder 3"/>
          <p:cNvSpPr>
            <a:spLocks noGrp="1"/>
          </p:cNvSpPr>
          <p:nvPr>
            <p:ph type="sldNum" sz="quarter" idx="12"/>
          </p:nvPr>
        </p:nvSpPr>
        <p:spPr/>
        <p:txBody>
          <a:bodyPr/>
          <a:lstStyle/>
          <a:p>
            <a:pPr>
              <a:defRPr/>
            </a:pPr>
            <a:fld id="{EC454916-BC39-40DC-BD7D-A7D5B2E4EEC0}" type="slidenum">
              <a:rPr lang="en-US" smtClean="0"/>
              <a:pPr>
                <a:defRPr/>
              </a:pPr>
              <a:t>44</a:t>
            </a:fld>
            <a:endParaRPr lang="en-US" dirty="0"/>
          </a:p>
        </p:txBody>
      </p:sp>
    </p:spTree>
    <p:extLst>
      <p:ext uri="{BB962C8B-B14F-4D97-AF65-F5344CB8AC3E}">
        <p14:creationId xmlns:p14="http://schemas.microsoft.com/office/powerpoint/2010/main" val="40376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asthmacommunitynetwork.org/sites/default/files/Sustainable%20Finance%20Graphic_v9_web%20small.png"/>
          <p:cNvPicPr>
            <a:picLocks noChangeAspect="1" noChangeArrowheads="1"/>
          </p:cNvPicPr>
          <p:nvPr/>
        </p:nvPicPr>
        <p:blipFill rotWithShape="1">
          <a:blip r:embed="rId3">
            <a:extLst>
              <a:ext uri="{28A0092B-C50C-407E-A947-70E740481C1C}">
                <a14:useLocalDpi xmlns:a14="http://schemas.microsoft.com/office/drawing/2010/main" val="0"/>
              </a:ext>
            </a:extLst>
          </a:blip>
          <a:srcRect l="4204" t="7974" r="3635" b="9253"/>
          <a:stretch/>
        </p:blipFill>
        <p:spPr bwMode="auto">
          <a:xfrm>
            <a:off x="776142" y="711200"/>
            <a:ext cx="6843858" cy="6146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BC5BD19D-1AD5-4CAC-89D1-B34F8F03A72C}" type="slidenum">
              <a:rPr lang="en-US" smtClean="0"/>
              <a:pPr>
                <a:defRPr/>
              </a:pPr>
              <a:t>5</a:t>
            </a:fld>
            <a:endParaRPr lang="en-US" dirty="0"/>
          </a:p>
        </p:txBody>
      </p:sp>
      <p:sp>
        <p:nvSpPr>
          <p:cNvPr id="4" name="TextBox 3"/>
          <p:cNvSpPr txBox="1"/>
          <p:nvPr/>
        </p:nvSpPr>
        <p:spPr>
          <a:xfrm>
            <a:off x="204716" y="-40640"/>
            <a:ext cx="7273044" cy="1015663"/>
          </a:xfrm>
          <a:prstGeom prst="rect">
            <a:avLst/>
          </a:prstGeom>
          <a:noFill/>
        </p:spPr>
        <p:txBody>
          <a:bodyPr wrap="square" rtlCol="0">
            <a:spAutoFit/>
          </a:bodyPr>
          <a:lstStyle/>
          <a:p>
            <a:r>
              <a:rPr lang="en-US" sz="3000" b="1" dirty="0">
                <a:solidFill>
                  <a:schemeClr val="bg1"/>
                </a:solidFill>
                <a:latin typeface="+mj-lt"/>
              </a:rPr>
              <a:t>Sustainable Financing Options for In-Home Asthma Care</a:t>
            </a:r>
          </a:p>
        </p:txBody>
      </p:sp>
      <p:sp>
        <p:nvSpPr>
          <p:cNvPr id="2" name="Up Arrow 1"/>
          <p:cNvSpPr/>
          <p:nvPr/>
        </p:nvSpPr>
        <p:spPr>
          <a:xfrm rot="14126020">
            <a:off x="7610592" y="1067060"/>
            <a:ext cx="559398" cy="15491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4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p>
        </p:txBody>
      </p:sp>
      <p:sp>
        <p:nvSpPr>
          <p:cNvPr id="6" name="Content Placeholder 5"/>
          <p:cNvSpPr>
            <a:spLocks noGrp="1"/>
          </p:cNvSpPr>
          <p:nvPr>
            <p:ph sz="half" idx="1"/>
          </p:nvPr>
        </p:nvSpPr>
        <p:spPr/>
        <p:txBody>
          <a:bodyPr>
            <a:normAutofit fontScale="92500"/>
          </a:bodyPr>
          <a:lstStyle/>
          <a:p>
            <a:pPr marL="34290" indent="0">
              <a:buNone/>
            </a:pPr>
            <a:r>
              <a:rPr lang="en-US" sz="2200" b="1" dirty="0"/>
              <a:t>SOCIAL IMPACT BONDS</a:t>
            </a:r>
          </a:p>
          <a:p>
            <a:pPr marL="34290" indent="0">
              <a:buNone/>
            </a:pPr>
            <a:r>
              <a:rPr lang="en-US" sz="2200" dirty="0"/>
              <a:t>A Social impact bond, also known as a  Social Benefit Bond, is a contract with the public sector in which a commitment is made to pay for improved social outcomes that result in public sector savings. The term was originally coined by Geoff </a:t>
            </a:r>
            <a:r>
              <a:rPr lang="en-US" sz="2200" dirty="0" err="1"/>
              <a:t>Mulgan</a:t>
            </a:r>
            <a:r>
              <a:rPr lang="en-US" sz="2200" dirty="0"/>
              <a:t>, Chief Executive of the Young Foundation</a:t>
            </a:r>
          </a:p>
          <a:p>
            <a:pPr marL="34290" indent="0">
              <a:buNone/>
            </a:pPr>
            <a:r>
              <a:rPr lang="en-US" sz="2200" dirty="0"/>
              <a:t>	</a:t>
            </a:r>
            <a:endParaRPr lang="en-US" dirty="0"/>
          </a:p>
        </p:txBody>
      </p:sp>
      <p:sp>
        <p:nvSpPr>
          <p:cNvPr id="7" name="Content Placeholder 6"/>
          <p:cNvSpPr>
            <a:spLocks noGrp="1"/>
          </p:cNvSpPr>
          <p:nvPr>
            <p:ph sz="half" idx="2"/>
          </p:nvPr>
        </p:nvSpPr>
        <p:spPr>
          <a:xfrm>
            <a:off x="4710651" y="847163"/>
            <a:ext cx="3566160" cy="5376665"/>
          </a:xfrm>
        </p:spPr>
        <p:txBody>
          <a:bodyPr>
            <a:noAutofit/>
          </a:bodyPr>
          <a:lstStyle/>
          <a:p>
            <a:pPr marL="34290" indent="0">
              <a:buNone/>
            </a:pPr>
            <a:r>
              <a:rPr lang="en-US" sz="1800" b="1" dirty="0"/>
              <a:t>PAY FOR SUCCESS</a:t>
            </a:r>
          </a:p>
          <a:p>
            <a:pPr marL="34290" indent="0">
              <a:buNone/>
            </a:pPr>
            <a:r>
              <a:rPr lang="en-US" sz="1800" dirty="0"/>
              <a:t>Pay for Success (PFS) is an approach to contracting that ties payment for service delivery to the achievement of measurable outcomes. The movement towards PFS contracting is a means of ensuring that high-quality, effective social services are working for individuals and communities</a:t>
            </a:r>
          </a:p>
          <a:p>
            <a:pPr marL="34290" indent="0">
              <a:buNone/>
            </a:pPr>
            <a:r>
              <a:rPr lang="en-US" sz="1800" dirty="0"/>
              <a:t>In a PFS contract, the </a:t>
            </a:r>
            <a:r>
              <a:rPr lang="en-US" sz="1800" dirty="0" err="1"/>
              <a:t>payor</a:t>
            </a:r>
            <a:r>
              <a:rPr lang="en-US" sz="1800" dirty="0"/>
              <a:t> for outcomes – typically, but not exclusively, government – agrees to provide funding if and when the services delivered achieve a pre-agreed-upon result. Typically, an independent evaluator determines whether the agreed-upon outcomes have been met. </a:t>
            </a:r>
            <a:br>
              <a:rPr lang="en-US" sz="1600" dirty="0"/>
            </a:br>
            <a:endParaRPr lang="en-US" sz="1600" dirty="0"/>
          </a:p>
        </p:txBody>
      </p:sp>
      <p:sp>
        <p:nvSpPr>
          <p:cNvPr id="5" name="Slide Number Placeholder 4"/>
          <p:cNvSpPr>
            <a:spLocks noGrp="1"/>
          </p:cNvSpPr>
          <p:nvPr>
            <p:ph type="sldNum" sz="quarter" idx="12"/>
          </p:nvPr>
        </p:nvSpPr>
        <p:spPr/>
        <p:txBody>
          <a:bodyPr/>
          <a:lstStyle/>
          <a:p>
            <a:pPr>
              <a:defRPr/>
            </a:pPr>
            <a:fld id="{BC5BD19D-1AD5-4CAC-89D1-B34F8F03A72C}" type="slidenum">
              <a:rPr lang="en-US" smtClean="0"/>
              <a:pPr>
                <a:defRPr/>
              </a:pPr>
              <a:t>6</a:t>
            </a:fld>
            <a:endParaRPr lang="en-US" dirty="0"/>
          </a:p>
        </p:txBody>
      </p:sp>
    </p:spTree>
    <p:extLst>
      <p:ext uri="{BB962C8B-B14F-4D97-AF65-F5344CB8AC3E}">
        <p14:creationId xmlns:p14="http://schemas.microsoft.com/office/powerpoint/2010/main" val="129304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Brenda Yamashita</a:t>
            </a:r>
          </a:p>
        </p:txBody>
      </p:sp>
      <p:sp>
        <p:nvSpPr>
          <p:cNvPr id="7" name="Subtitle 6"/>
          <p:cNvSpPr>
            <a:spLocks noGrp="1"/>
          </p:cNvSpPr>
          <p:nvPr>
            <p:ph type="subTitle" idx="1"/>
          </p:nvPr>
        </p:nvSpPr>
        <p:spPr>
          <a:xfrm>
            <a:off x="626672" y="4098235"/>
            <a:ext cx="7886846" cy="1388165"/>
          </a:xfrm>
        </p:spPr>
        <p:txBody>
          <a:bodyPr>
            <a:normAutofit/>
          </a:bodyPr>
          <a:lstStyle/>
          <a:p>
            <a:r>
              <a:rPr lang="en-US" sz="3200" dirty="0"/>
              <a:t>Alameda County Public Health Department</a:t>
            </a:r>
          </a:p>
        </p:txBody>
      </p:sp>
      <p:sp>
        <p:nvSpPr>
          <p:cNvPr id="5" name="Slide Number Placeholder 4"/>
          <p:cNvSpPr>
            <a:spLocks noGrp="1"/>
          </p:cNvSpPr>
          <p:nvPr>
            <p:ph type="sldNum" sz="quarter" idx="12"/>
          </p:nvPr>
        </p:nvSpPr>
        <p:spPr/>
        <p:txBody>
          <a:bodyPr/>
          <a:lstStyle/>
          <a:p>
            <a:pPr>
              <a:defRPr/>
            </a:pPr>
            <a:fld id="{BC5BD19D-1AD5-4CAC-89D1-B34F8F03A72C}" type="slidenum">
              <a:rPr lang="en-US" smtClean="0"/>
              <a:pPr>
                <a:defRPr/>
              </a:pPr>
              <a:t>7</a:t>
            </a:fld>
            <a:endParaRPr lang="en-US" dirty="0"/>
          </a:p>
        </p:txBody>
      </p:sp>
    </p:spTree>
    <p:extLst>
      <p:ext uri="{BB962C8B-B14F-4D97-AF65-F5344CB8AC3E}">
        <p14:creationId xmlns:p14="http://schemas.microsoft.com/office/powerpoint/2010/main" val="35309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Asthma Start</a:t>
            </a:r>
          </a:p>
        </p:txBody>
      </p:sp>
      <p:sp>
        <p:nvSpPr>
          <p:cNvPr id="3" name="Subtitle 2"/>
          <p:cNvSpPr>
            <a:spLocks noGrp="1"/>
          </p:cNvSpPr>
          <p:nvPr>
            <p:ph type="subTitle" idx="1"/>
          </p:nvPr>
        </p:nvSpPr>
        <p:spPr/>
        <p:txBody>
          <a:bodyPr>
            <a:normAutofit fontScale="92500" lnSpcReduction="20000"/>
          </a:bodyPr>
          <a:lstStyle/>
          <a:p>
            <a:r>
              <a:rPr lang="en-US" dirty="0"/>
              <a:t>Alameda County Public Health Department Asthma Start</a:t>
            </a:r>
          </a:p>
          <a:p>
            <a:r>
              <a:rPr lang="en-US" dirty="0"/>
              <a:t>Brenda Rueda-Yamashita</a:t>
            </a:r>
          </a:p>
          <a:p>
            <a:r>
              <a:rPr lang="en-US" dirty="0"/>
              <a:t>March 28, 2017</a:t>
            </a:r>
          </a:p>
        </p:txBody>
      </p:sp>
      <p:pic>
        <p:nvPicPr>
          <p:cNvPr id="4" name="Picture 3" descr="logo_ACPHD.jpg"/>
          <p:cNvPicPr>
            <a:picLocks noChangeAspect="1"/>
          </p:cNvPicPr>
          <p:nvPr/>
        </p:nvPicPr>
        <p:blipFill>
          <a:blip r:embed="rId2" cstate="print"/>
          <a:stretch>
            <a:fillRect/>
          </a:stretch>
        </p:blipFill>
        <p:spPr>
          <a:xfrm>
            <a:off x="3505200" y="228600"/>
            <a:ext cx="1447800" cy="1438751"/>
          </a:xfrm>
          <a:prstGeom prst="rect">
            <a:avLst/>
          </a:prstGeom>
        </p:spPr>
      </p:pic>
    </p:spTree>
    <p:extLst>
      <p:ext uri="{BB962C8B-B14F-4D97-AF65-F5344CB8AC3E}">
        <p14:creationId xmlns:p14="http://schemas.microsoft.com/office/powerpoint/2010/main" val="141704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Start</a:t>
            </a:r>
          </a:p>
        </p:txBody>
      </p:sp>
      <p:sp>
        <p:nvSpPr>
          <p:cNvPr id="3" name="Content Placeholder 2"/>
          <p:cNvSpPr>
            <a:spLocks noGrp="1"/>
          </p:cNvSpPr>
          <p:nvPr>
            <p:ph idx="1"/>
          </p:nvPr>
        </p:nvSpPr>
        <p:spPr>
          <a:xfrm>
            <a:off x="152400" y="1600200"/>
            <a:ext cx="8839200" cy="4525963"/>
          </a:xfrm>
        </p:spPr>
        <p:txBody>
          <a:bodyPr>
            <a:normAutofit fontScale="92500"/>
          </a:bodyPr>
          <a:lstStyle/>
          <a:p>
            <a:r>
              <a:rPr lang="en-US" dirty="0"/>
              <a:t>Asthma Start Began in 2001</a:t>
            </a:r>
          </a:p>
          <a:p>
            <a:pPr lvl="1"/>
            <a:r>
              <a:rPr lang="en-US" dirty="0"/>
              <a:t>Alameda County had the third highest rate of asthma in CA</a:t>
            </a:r>
          </a:p>
          <a:p>
            <a:pPr lvl="1"/>
            <a:r>
              <a:rPr lang="en-US" dirty="0"/>
              <a:t>Health Officer committed to a program because of rate</a:t>
            </a:r>
          </a:p>
          <a:p>
            <a:pPr lvl="1"/>
            <a:r>
              <a:rPr lang="en-US" dirty="0"/>
              <a:t>First 5 or Every Child Counts was offering funding </a:t>
            </a:r>
          </a:p>
          <a:p>
            <a:pPr lvl="1"/>
            <a:r>
              <a:rPr lang="en-US" dirty="0"/>
              <a:t>The program began an in-home case management program using Social Workers</a:t>
            </a:r>
          </a:p>
          <a:p>
            <a:pPr lvl="1"/>
            <a:r>
              <a:rPr lang="en-US" dirty="0"/>
              <a:t>Served 0-5 year olds living in Oakland, CA</a:t>
            </a:r>
          </a:p>
          <a:p>
            <a:pPr>
              <a:buNone/>
            </a:pPr>
            <a:endParaRPr lang="en-US" dirty="0"/>
          </a:p>
          <a:p>
            <a:pPr>
              <a:buNone/>
            </a:pPr>
            <a:r>
              <a:rPr lang="en-US" dirty="0"/>
              <a:t>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1026" name="Picture 2" descr="C:\Users\BrYamas\AppData\Local\Microsoft\Windows\Temporary Internet Files\Content.IE5\558HL7PS\beginning[1].png"/>
          <p:cNvPicPr>
            <a:picLocks noChangeAspect="1" noChangeArrowheads="1"/>
          </p:cNvPicPr>
          <p:nvPr/>
        </p:nvPicPr>
        <p:blipFill>
          <a:blip r:embed="rId2" cstate="print"/>
          <a:srcRect/>
          <a:stretch>
            <a:fillRect/>
          </a:stretch>
        </p:blipFill>
        <p:spPr bwMode="auto">
          <a:xfrm>
            <a:off x="7000875" y="228600"/>
            <a:ext cx="1533525" cy="1752600"/>
          </a:xfrm>
          <a:prstGeom prst="rect">
            <a:avLst/>
          </a:prstGeom>
          <a:noFill/>
        </p:spPr>
      </p:pic>
    </p:spTree>
    <p:extLst>
      <p:ext uri="{BB962C8B-B14F-4D97-AF65-F5344CB8AC3E}">
        <p14:creationId xmlns:p14="http://schemas.microsoft.com/office/powerpoint/2010/main" val="124932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0544A5C-3071-4F4D-BA30-A2A75AE31FF3}">
  <ds:schemaRefs>
    <ds:schemaRef ds:uri="ESRI.ArcGIS.Mapping.OfficeIntegration.PowerPointInfo"/>
  </ds:schemaRefs>
</ds:datastoreItem>
</file>

<file path=customXml/itemProps10.xml><?xml version="1.0" encoding="utf-8"?>
<ds:datastoreItem xmlns:ds="http://schemas.openxmlformats.org/officeDocument/2006/customXml" ds:itemID="{DBD696AE-3C8A-439A-B8EC-6476449D8EEE}">
  <ds:schemaRefs>
    <ds:schemaRef ds:uri="ESRI.ArcGIS.Mapping.OfficeIntegration.PowerPointInfo"/>
  </ds:schemaRefs>
</ds:datastoreItem>
</file>

<file path=customXml/itemProps11.xml><?xml version="1.0" encoding="utf-8"?>
<ds:datastoreItem xmlns:ds="http://schemas.openxmlformats.org/officeDocument/2006/customXml" ds:itemID="{6AF7AC73-6FEB-430F-9F27-4813DF9AE5BC}">
  <ds:schemaRefs>
    <ds:schemaRef ds:uri="ESRI.ArcGIS.Mapping.OfficeIntegration.PowerPointInfo"/>
  </ds:schemaRefs>
</ds:datastoreItem>
</file>

<file path=customXml/itemProps12.xml><?xml version="1.0" encoding="utf-8"?>
<ds:datastoreItem xmlns:ds="http://schemas.openxmlformats.org/officeDocument/2006/customXml" ds:itemID="{1415141F-281D-4E78-AFA5-A40236E83FFA}">
  <ds:schemaRefs>
    <ds:schemaRef ds:uri="ESRI.ArcGIS.Mapping.OfficeIntegration.PowerPointInfo"/>
  </ds:schemaRefs>
</ds:datastoreItem>
</file>

<file path=customXml/itemProps13.xml><?xml version="1.0" encoding="utf-8"?>
<ds:datastoreItem xmlns:ds="http://schemas.openxmlformats.org/officeDocument/2006/customXml" ds:itemID="{0A69C387-3654-4DBE-BB53-B922445DDDF4}">
  <ds:schemaRefs>
    <ds:schemaRef ds:uri="ESRI.ArcGIS.Mapping.OfficeIntegration.PowerPointInfo"/>
  </ds:schemaRefs>
</ds:datastoreItem>
</file>

<file path=customXml/itemProps14.xml><?xml version="1.0" encoding="utf-8"?>
<ds:datastoreItem xmlns:ds="http://schemas.openxmlformats.org/officeDocument/2006/customXml" ds:itemID="{1E60A390-DFF2-4E2A-BEF4-2C1A854F5026}">
  <ds:schemaRefs>
    <ds:schemaRef ds:uri="ESRI.ArcGIS.Mapping.OfficeIntegration.PowerPointInfo"/>
  </ds:schemaRefs>
</ds:datastoreItem>
</file>

<file path=customXml/itemProps15.xml><?xml version="1.0" encoding="utf-8"?>
<ds:datastoreItem xmlns:ds="http://schemas.openxmlformats.org/officeDocument/2006/customXml" ds:itemID="{F6F7C146-163C-4B95-A557-3B0E71880372}">
  <ds:schemaRefs>
    <ds:schemaRef ds:uri="ESRI.ArcGIS.Mapping.OfficeIntegration.PowerPointInfo"/>
  </ds:schemaRefs>
</ds:datastoreItem>
</file>

<file path=customXml/itemProps16.xml><?xml version="1.0" encoding="utf-8"?>
<ds:datastoreItem xmlns:ds="http://schemas.openxmlformats.org/officeDocument/2006/customXml" ds:itemID="{56323CB3-A4E1-434D-B2E5-3C9392C8BB5C}">
  <ds:schemaRefs>
    <ds:schemaRef ds:uri="ESRI.ArcGIS.Mapping.OfficeIntegration.PowerPointInfo"/>
  </ds:schemaRefs>
</ds:datastoreItem>
</file>

<file path=customXml/itemProps17.xml><?xml version="1.0" encoding="utf-8"?>
<ds:datastoreItem xmlns:ds="http://schemas.openxmlformats.org/officeDocument/2006/customXml" ds:itemID="{50C9F433-77D0-42BC-BC2D-257A9E648691}">
  <ds:schemaRefs>
    <ds:schemaRef ds:uri="ESRI.ArcGIS.Mapping.OfficeIntegration.PowerPointInfo"/>
  </ds:schemaRefs>
</ds:datastoreItem>
</file>

<file path=customXml/itemProps18.xml><?xml version="1.0" encoding="utf-8"?>
<ds:datastoreItem xmlns:ds="http://schemas.openxmlformats.org/officeDocument/2006/customXml" ds:itemID="{B41C9D70-BBCC-4573-83C9-34495BE4C824}">
  <ds:schemaRefs>
    <ds:schemaRef ds:uri="ESRI.ArcGIS.Mapping.OfficeIntegration.PowerPointInfo"/>
  </ds:schemaRefs>
</ds:datastoreItem>
</file>

<file path=customXml/itemProps19.xml><?xml version="1.0" encoding="utf-8"?>
<ds:datastoreItem xmlns:ds="http://schemas.openxmlformats.org/officeDocument/2006/customXml" ds:itemID="{7A2F408C-79C6-48EB-AF21-2D321DE408DD}">
  <ds:schemaRefs>
    <ds:schemaRef ds:uri="ESRI.ArcGIS.Mapping.OfficeIntegration.PowerPointInfo"/>
  </ds:schemaRefs>
</ds:datastoreItem>
</file>

<file path=customXml/itemProps2.xml><?xml version="1.0" encoding="utf-8"?>
<ds:datastoreItem xmlns:ds="http://schemas.openxmlformats.org/officeDocument/2006/customXml" ds:itemID="{1D9E7D6A-4A9D-4A06-8D2A-9533CAF9B815}">
  <ds:schemaRefs>
    <ds:schemaRef ds:uri="ESRI.ArcGIS.Mapping.OfficeIntegration.PowerPointInfo"/>
  </ds:schemaRefs>
</ds:datastoreItem>
</file>

<file path=customXml/itemProps20.xml><?xml version="1.0" encoding="utf-8"?>
<ds:datastoreItem xmlns:ds="http://schemas.openxmlformats.org/officeDocument/2006/customXml" ds:itemID="{63FD424F-7E26-4E88-BD3A-F48D06D9A298}">
  <ds:schemaRefs>
    <ds:schemaRef ds:uri="ESRI.ArcGIS.Mapping.OfficeIntegration.PowerPointInfo"/>
  </ds:schemaRefs>
</ds:datastoreItem>
</file>

<file path=customXml/itemProps21.xml><?xml version="1.0" encoding="utf-8"?>
<ds:datastoreItem xmlns:ds="http://schemas.openxmlformats.org/officeDocument/2006/customXml" ds:itemID="{29E0BF05-886D-4D72-A712-DB748A2F1539}">
  <ds:schemaRefs>
    <ds:schemaRef ds:uri="ESRI.ArcGIS.Mapping.OfficeIntegration.PowerPointInfo"/>
  </ds:schemaRefs>
</ds:datastoreItem>
</file>

<file path=customXml/itemProps22.xml><?xml version="1.0" encoding="utf-8"?>
<ds:datastoreItem xmlns:ds="http://schemas.openxmlformats.org/officeDocument/2006/customXml" ds:itemID="{6B2DF983-CD4B-4481-863A-F2D76AF2BD62}">
  <ds:schemaRefs>
    <ds:schemaRef ds:uri="ESRI.ArcGIS.Mapping.OfficeIntegration.PowerPointInfo"/>
  </ds:schemaRefs>
</ds:datastoreItem>
</file>

<file path=customXml/itemProps23.xml><?xml version="1.0" encoding="utf-8"?>
<ds:datastoreItem xmlns:ds="http://schemas.openxmlformats.org/officeDocument/2006/customXml" ds:itemID="{825552D3-586A-4BA9-8638-544299C251B0}">
  <ds:schemaRefs>
    <ds:schemaRef ds:uri="ESRI.ArcGIS.Mapping.OfficeIntegration.PowerPointInfo"/>
  </ds:schemaRefs>
</ds:datastoreItem>
</file>

<file path=customXml/itemProps24.xml><?xml version="1.0" encoding="utf-8"?>
<ds:datastoreItem xmlns:ds="http://schemas.openxmlformats.org/officeDocument/2006/customXml" ds:itemID="{1D47D1BA-3B76-475D-8F92-7C43727F3163}">
  <ds:schemaRefs>
    <ds:schemaRef ds:uri="ESRI.ArcGIS.Mapping.OfficeIntegration.PowerPointInfo"/>
  </ds:schemaRefs>
</ds:datastoreItem>
</file>

<file path=customXml/itemProps25.xml><?xml version="1.0" encoding="utf-8"?>
<ds:datastoreItem xmlns:ds="http://schemas.openxmlformats.org/officeDocument/2006/customXml" ds:itemID="{BC34BFA7-D062-4A51-9B29-3EE4C6182F13}">
  <ds:schemaRefs>
    <ds:schemaRef ds:uri="ESRI.ArcGIS.Mapping.OfficeIntegration.PowerPointInfo"/>
  </ds:schemaRefs>
</ds:datastoreItem>
</file>

<file path=customXml/itemProps26.xml><?xml version="1.0" encoding="utf-8"?>
<ds:datastoreItem xmlns:ds="http://schemas.openxmlformats.org/officeDocument/2006/customXml" ds:itemID="{F85A2B8C-FE79-47A2-A40F-AC38B4CAB24B}">
  <ds:schemaRefs>
    <ds:schemaRef ds:uri="ESRI.ArcGIS.Mapping.OfficeIntegration.PowerPointInfo"/>
  </ds:schemaRefs>
</ds:datastoreItem>
</file>

<file path=customXml/itemProps27.xml><?xml version="1.0" encoding="utf-8"?>
<ds:datastoreItem xmlns:ds="http://schemas.openxmlformats.org/officeDocument/2006/customXml" ds:itemID="{D79509BE-18AD-47A5-A502-71474C59711A}">
  <ds:schemaRefs>
    <ds:schemaRef ds:uri="ESRI.ArcGIS.Mapping.OfficeIntegration.PowerPointInfo"/>
  </ds:schemaRefs>
</ds:datastoreItem>
</file>

<file path=customXml/itemProps28.xml><?xml version="1.0" encoding="utf-8"?>
<ds:datastoreItem xmlns:ds="http://schemas.openxmlformats.org/officeDocument/2006/customXml" ds:itemID="{0C762613-EB87-41DF-9957-042D0D432518}">
  <ds:schemaRefs>
    <ds:schemaRef ds:uri="ESRI.ArcGIS.Mapping.OfficeIntegration.PowerPointInfo"/>
  </ds:schemaRefs>
</ds:datastoreItem>
</file>

<file path=customXml/itemProps29.xml><?xml version="1.0" encoding="utf-8"?>
<ds:datastoreItem xmlns:ds="http://schemas.openxmlformats.org/officeDocument/2006/customXml" ds:itemID="{0CB13AA3-EED2-4DF8-9524-F219438A61F0}">
  <ds:schemaRefs>
    <ds:schemaRef ds:uri="ESRI.ArcGIS.Mapping.OfficeIntegration.PowerPointInfo"/>
  </ds:schemaRefs>
</ds:datastoreItem>
</file>

<file path=customXml/itemProps3.xml><?xml version="1.0" encoding="utf-8"?>
<ds:datastoreItem xmlns:ds="http://schemas.openxmlformats.org/officeDocument/2006/customXml" ds:itemID="{12B43254-0CE5-4AF9-92EF-1206514DF538}">
  <ds:schemaRefs>
    <ds:schemaRef ds:uri="ESRI.ArcGIS.Mapping.OfficeIntegration.PowerPointInfo"/>
  </ds:schemaRefs>
</ds:datastoreItem>
</file>

<file path=customXml/itemProps30.xml><?xml version="1.0" encoding="utf-8"?>
<ds:datastoreItem xmlns:ds="http://schemas.openxmlformats.org/officeDocument/2006/customXml" ds:itemID="{6751AD26-326B-49B0-8E57-6999057FF464}">
  <ds:schemaRefs>
    <ds:schemaRef ds:uri="ESRI.ArcGIS.Mapping.OfficeIntegration.PowerPointInfo"/>
  </ds:schemaRefs>
</ds:datastoreItem>
</file>

<file path=customXml/itemProps31.xml><?xml version="1.0" encoding="utf-8"?>
<ds:datastoreItem xmlns:ds="http://schemas.openxmlformats.org/officeDocument/2006/customXml" ds:itemID="{534A7088-DE6C-4746-B002-CF9403BDFDBD}">
  <ds:schemaRefs>
    <ds:schemaRef ds:uri="ESRI.ArcGIS.Mapping.OfficeIntegration.PowerPointInfo"/>
  </ds:schemaRefs>
</ds:datastoreItem>
</file>

<file path=customXml/itemProps32.xml><?xml version="1.0" encoding="utf-8"?>
<ds:datastoreItem xmlns:ds="http://schemas.openxmlformats.org/officeDocument/2006/customXml" ds:itemID="{8A78F6F0-CB69-4FF6-B27E-CEB08CF915A9}">
  <ds:schemaRefs>
    <ds:schemaRef ds:uri="ESRI.ArcGIS.Mapping.OfficeIntegration.PowerPointInfo"/>
  </ds:schemaRefs>
</ds:datastoreItem>
</file>

<file path=customXml/itemProps33.xml><?xml version="1.0" encoding="utf-8"?>
<ds:datastoreItem xmlns:ds="http://schemas.openxmlformats.org/officeDocument/2006/customXml" ds:itemID="{A33A7288-1D75-496D-B41C-1DB0FC9B1D68}">
  <ds:schemaRefs>
    <ds:schemaRef ds:uri="ESRI.ArcGIS.Mapping.OfficeIntegration.PowerPointInfo"/>
  </ds:schemaRefs>
</ds:datastoreItem>
</file>

<file path=customXml/itemProps34.xml><?xml version="1.0" encoding="utf-8"?>
<ds:datastoreItem xmlns:ds="http://schemas.openxmlformats.org/officeDocument/2006/customXml" ds:itemID="{41DA20EC-28C3-456C-BA1D-E0053C9218E3}">
  <ds:schemaRefs>
    <ds:schemaRef ds:uri="ESRI.ArcGIS.Mapping.OfficeIntegration.PowerPointInfo"/>
  </ds:schemaRefs>
</ds:datastoreItem>
</file>

<file path=customXml/itemProps35.xml><?xml version="1.0" encoding="utf-8"?>
<ds:datastoreItem xmlns:ds="http://schemas.openxmlformats.org/officeDocument/2006/customXml" ds:itemID="{71169B7B-9689-4444-98F9-3C0669299CEF}">
  <ds:schemaRefs>
    <ds:schemaRef ds:uri="ESRI.ArcGIS.Mapping.OfficeIntegration.PowerPointInfo"/>
  </ds:schemaRefs>
</ds:datastoreItem>
</file>

<file path=customXml/itemProps36.xml><?xml version="1.0" encoding="utf-8"?>
<ds:datastoreItem xmlns:ds="http://schemas.openxmlformats.org/officeDocument/2006/customXml" ds:itemID="{15A9D764-9393-4D3A-8DAC-978BED1C99D8}">
  <ds:schemaRefs>
    <ds:schemaRef ds:uri="ESRI.ArcGIS.Mapping.OfficeIntegration.PowerPointInfo"/>
  </ds:schemaRefs>
</ds:datastoreItem>
</file>

<file path=customXml/itemProps37.xml><?xml version="1.0" encoding="utf-8"?>
<ds:datastoreItem xmlns:ds="http://schemas.openxmlformats.org/officeDocument/2006/customXml" ds:itemID="{4376858E-AC33-4111-A112-367A3ED9CE05}">
  <ds:schemaRefs>
    <ds:schemaRef ds:uri="ESRI.ArcGIS.Mapping.OfficeIntegration.PowerPointInfo"/>
  </ds:schemaRefs>
</ds:datastoreItem>
</file>

<file path=customXml/itemProps38.xml><?xml version="1.0" encoding="utf-8"?>
<ds:datastoreItem xmlns:ds="http://schemas.openxmlformats.org/officeDocument/2006/customXml" ds:itemID="{03059A5D-34CF-4A48-B545-AC3CF0AF1E41}">
  <ds:schemaRefs>
    <ds:schemaRef ds:uri="ESRI.ArcGIS.Mapping.OfficeIntegration.PowerPointInfo"/>
  </ds:schemaRefs>
</ds:datastoreItem>
</file>

<file path=customXml/itemProps39.xml><?xml version="1.0" encoding="utf-8"?>
<ds:datastoreItem xmlns:ds="http://schemas.openxmlformats.org/officeDocument/2006/customXml" ds:itemID="{3D9DB155-DDDB-4736-8118-671E1C0C7BFD}">
  <ds:schemaRefs>
    <ds:schemaRef ds:uri="ESRI.ArcGIS.Mapping.OfficeIntegration.PowerPointInfo"/>
  </ds:schemaRefs>
</ds:datastoreItem>
</file>

<file path=customXml/itemProps4.xml><?xml version="1.0" encoding="utf-8"?>
<ds:datastoreItem xmlns:ds="http://schemas.openxmlformats.org/officeDocument/2006/customXml" ds:itemID="{AA280286-2C73-48EB-A4BD-C5C0E819B386}">
  <ds:schemaRefs>
    <ds:schemaRef ds:uri="ESRI.ArcGIS.Mapping.OfficeIntegration.PowerPointInfo"/>
  </ds:schemaRefs>
</ds:datastoreItem>
</file>

<file path=customXml/itemProps40.xml><?xml version="1.0" encoding="utf-8"?>
<ds:datastoreItem xmlns:ds="http://schemas.openxmlformats.org/officeDocument/2006/customXml" ds:itemID="{99854963-8A1C-4206-B75A-56471B3AAE34}">
  <ds:schemaRefs>
    <ds:schemaRef ds:uri="ESRI.ArcGIS.Mapping.OfficeIntegration.PowerPointInfo"/>
  </ds:schemaRefs>
</ds:datastoreItem>
</file>

<file path=customXml/itemProps41.xml><?xml version="1.0" encoding="utf-8"?>
<ds:datastoreItem xmlns:ds="http://schemas.openxmlformats.org/officeDocument/2006/customXml" ds:itemID="{5A3E89E5-66B6-4365-9AAD-D45E5A5533D7}">
  <ds:schemaRefs>
    <ds:schemaRef ds:uri="ESRI.ArcGIS.Mapping.OfficeIntegration.PowerPointInfo"/>
  </ds:schemaRefs>
</ds:datastoreItem>
</file>

<file path=customXml/itemProps42.xml><?xml version="1.0" encoding="utf-8"?>
<ds:datastoreItem xmlns:ds="http://schemas.openxmlformats.org/officeDocument/2006/customXml" ds:itemID="{762681B1-82E8-4C9D-BF8F-72905E858279}">
  <ds:schemaRefs>
    <ds:schemaRef ds:uri="ESRI.ArcGIS.Mapping.OfficeIntegration.PowerPointInfo"/>
  </ds:schemaRefs>
</ds:datastoreItem>
</file>

<file path=customXml/itemProps43.xml><?xml version="1.0" encoding="utf-8"?>
<ds:datastoreItem xmlns:ds="http://schemas.openxmlformats.org/officeDocument/2006/customXml" ds:itemID="{FF661489-DE18-451A-B28C-4307AE9A5CF2}">
  <ds:schemaRefs>
    <ds:schemaRef ds:uri="ESRI.ArcGIS.Mapping.OfficeIntegration.PowerPointInfo"/>
  </ds:schemaRefs>
</ds:datastoreItem>
</file>

<file path=customXml/itemProps44.xml><?xml version="1.0" encoding="utf-8"?>
<ds:datastoreItem xmlns:ds="http://schemas.openxmlformats.org/officeDocument/2006/customXml" ds:itemID="{9057BFB0-79F1-4F29-B929-0B63E4099872}">
  <ds:schemaRefs>
    <ds:schemaRef ds:uri="ESRI.ArcGIS.Mapping.OfficeIntegration.PowerPointInfo"/>
  </ds:schemaRefs>
</ds:datastoreItem>
</file>

<file path=customXml/itemProps45.xml><?xml version="1.0" encoding="utf-8"?>
<ds:datastoreItem xmlns:ds="http://schemas.openxmlformats.org/officeDocument/2006/customXml" ds:itemID="{E5FA8FA6-6A1F-4EEB-BACF-306EA1DFD890}">
  <ds:schemaRefs>
    <ds:schemaRef ds:uri="ESRI.ArcGIS.Mapping.OfficeIntegration.PowerPointInfo"/>
  </ds:schemaRefs>
</ds:datastoreItem>
</file>

<file path=customXml/itemProps46.xml><?xml version="1.0" encoding="utf-8"?>
<ds:datastoreItem xmlns:ds="http://schemas.openxmlformats.org/officeDocument/2006/customXml" ds:itemID="{69DF9737-0724-4668-AED8-B7174E6074A3}">
  <ds:schemaRefs>
    <ds:schemaRef ds:uri="ESRI.ArcGIS.Mapping.OfficeIntegration.PowerPointInfo"/>
  </ds:schemaRefs>
</ds:datastoreItem>
</file>

<file path=customXml/itemProps47.xml><?xml version="1.0" encoding="utf-8"?>
<ds:datastoreItem xmlns:ds="http://schemas.openxmlformats.org/officeDocument/2006/customXml" ds:itemID="{CA8278AB-8DCD-4794-97D1-781BED57CE66}">
  <ds:schemaRefs>
    <ds:schemaRef ds:uri="ESRI.ArcGIS.Mapping.OfficeIntegration.PowerPointInfo"/>
  </ds:schemaRefs>
</ds:datastoreItem>
</file>

<file path=customXml/itemProps48.xml><?xml version="1.0" encoding="utf-8"?>
<ds:datastoreItem xmlns:ds="http://schemas.openxmlformats.org/officeDocument/2006/customXml" ds:itemID="{DD66C453-7A2F-48B4-9012-3674AAFD9197}">
  <ds:schemaRefs>
    <ds:schemaRef ds:uri="ESRI.ArcGIS.Mapping.OfficeIntegration.PowerPointInfo"/>
  </ds:schemaRefs>
</ds:datastoreItem>
</file>

<file path=customXml/itemProps5.xml><?xml version="1.0" encoding="utf-8"?>
<ds:datastoreItem xmlns:ds="http://schemas.openxmlformats.org/officeDocument/2006/customXml" ds:itemID="{B216188A-A45C-43B5-BA17-ABDAD6734A55}">
  <ds:schemaRefs>
    <ds:schemaRef ds:uri="ESRI.ArcGIS.Mapping.OfficeIntegration.PowerPointInfo"/>
  </ds:schemaRefs>
</ds:datastoreItem>
</file>

<file path=customXml/itemProps6.xml><?xml version="1.0" encoding="utf-8"?>
<ds:datastoreItem xmlns:ds="http://schemas.openxmlformats.org/officeDocument/2006/customXml" ds:itemID="{7B1B2B66-9F93-4D4A-881A-F2BBB1EB5DCC}">
  <ds:schemaRefs>
    <ds:schemaRef ds:uri="ESRI.ArcGIS.Mapping.OfficeIntegration.PowerPointInfo"/>
  </ds:schemaRefs>
</ds:datastoreItem>
</file>

<file path=customXml/itemProps7.xml><?xml version="1.0" encoding="utf-8"?>
<ds:datastoreItem xmlns:ds="http://schemas.openxmlformats.org/officeDocument/2006/customXml" ds:itemID="{ABBDE41B-91A0-4285-8D56-878ECBCAC9E7}">
  <ds:schemaRefs>
    <ds:schemaRef ds:uri="ESRI.ArcGIS.Mapping.OfficeIntegration.PowerPointInfo"/>
  </ds:schemaRefs>
</ds:datastoreItem>
</file>

<file path=customXml/itemProps8.xml><?xml version="1.0" encoding="utf-8"?>
<ds:datastoreItem xmlns:ds="http://schemas.openxmlformats.org/officeDocument/2006/customXml" ds:itemID="{FDE159C0-7D02-4A08-88B4-4E8EDA6F785D}">
  <ds:schemaRefs>
    <ds:schemaRef ds:uri="ESRI.ArcGIS.Mapping.OfficeIntegration.PowerPointInfo"/>
  </ds:schemaRefs>
</ds:datastoreItem>
</file>

<file path=customXml/itemProps9.xml><?xml version="1.0" encoding="utf-8"?>
<ds:datastoreItem xmlns:ds="http://schemas.openxmlformats.org/officeDocument/2006/customXml" ds:itemID="{30E8E862-F3AB-4496-B464-2F9C1DE4FDE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14442</TotalTime>
  <Words>4631</Words>
  <Application>Microsoft Office PowerPoint</Application>
  <PresentationFormat>On-screen Show (4:3)</PresentationFormat>
  <Paragraphs>792</Paragraphs>
  <Slides>44</Slides>
  <Notes>4</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44</vt:i4>
      </vt:variant>
    </vt:vector>
  </HeadingPairs>
  <TitlesOfParts>
    <vt:vector size="61" baseType="lpstr">
      <vt:lpstr>ＭＳ Ｐゴシック</vt:lpstr>
      <vt:lpstr>Arial</vt:lpstr>
      <vt:lpstr>Calibri</vt:lpstr>
      <vt:lpstr>Corbel</vt:lpstr>
      <vt:lpstr>Courier New</vt:lpstr>
      <vt:lpstr>Myriad Web Pro</vt:lpstr>
      <vt:lpstr>Times New Roman</vt:lpstr>
      <vt:lpstr>Trebuchet MS</vt:lpstr>
      <vt:lpstr>Wingdings</vt:lpstr>
      <vt:lpstr>Office Theme</vt:lpstr>
      <vt:lpstr>Custom Design</vt:lpstr>
      <vt:lpstr>Office Theme</vt:lpstr>
      <vt:lpstr>1_Custom Design</vt:lpstr>
      <vt:lpstr>NCEH_PPT_dark(</vt:lpstr>
      <vt:lpstr>Basis</vt:lpstr>
      <vt:lpstr>1_Office Theme</vt:lpstr>
      <vt:lpstr>2_Office Theme</vt:lpstr>
      <vt:lpstr>California Asthma Financing </vt:lpstr>
      <vt:lpstr>PowerPoint Presentation</vt:lpstr>
      <vt:lpstr>Federal Agencies Working to Expand Access to  In-Home Asthma Care Services</vt:lpstr>
      <vt:lpstr>Asthma Summits:  Promoting Access and Sustainable Financing</vt:lpstr>
      <vt:lpstr>PowerPoint Presentation</vt:lpstr>
      <vt:lpstr>Definitions </vt:lpstr>
      <vt:lpstr>Brenda Yamashita</vt:lpstr>
      <vt:lpstr>Asthma Start</vt:lpstr>
      <vt:lpstr>Our Start</vt:lpstr>
      <vt:lpstr>Original Design</vt:lpstr>
      <vt:lpstr>We Grew</vt:lpstr>
      <vt:lpstr>Pay For Success Design</vt:lpstr>
      <vt:lpstr>Our Partners</vt:lpstr>
      <vt:lpstr>Things to Know </vt:lpstr>
      <vt:lpstr>Outcomes</vt:lpstr>
      <vt:lpstr>Kevin Hamilton</vt:lpstr>
      <vt:lpstr>AIM4FRESNO FINAL REPORT</vt:lpstr>
      <vt:lpstr>AIM4FRESNO PROJECT OVERVIEW:THE LONG AND WINDING ROAD</vt:lpstr>
      <vt:lpstr>ASTHMA:A CRISIS FOR CHILDREN AND COMMUNITIES Current efforts not sufficient to address asthma emergencies in Fresno County</vt:lpstr>
      <vt:lpstr>PowerPoint Presentation</vt:lpstr>
      <vt:lpstr>PROGRAMMATIC RESULTS</vt:lpstr>
      <vt:lpstr>BASELINE CHARACTERISTICS FOR TREATMENT &amp; CONTROL GROUPS</vt:lpstr>
      <vt:lpstr>TREATMENT GROUP IMPACTS: ASTHMA MANAGEMENT AND CONTROL</vt:lpstr>
      <vt:lpstr>TREATMENT GROUP IMPACTS:  QUALITY OF LIFE CCAC patients reported positive impact on asthma symptoms, activity limitation  and emotional function</vt:lpstr>
      <vt:lpstr>TREATMENT GROUP IMPACTS: REDUCED HEALTH CARE UTILIZATION (SELF-REPORT)</vt:lpstr>
      <vt:lpstr>PROGRAMMATIC COST ANALYSIS</vt:lpstr>
      <vt:lpstr>THE COST OF DELIVERING IN-HOME ASTHMA MANAGEMENT  PROGRAM</vt:lpstr>
      <vt:lpstr>EVALUATION RESULTS AND COST-BENEFIT ANALYSIS</vt:lpstr>
      <vt:lpstr>COST-BENEFIT ANALYSIS ROI of $3.63:1 (based on program costs from CCAC time study)</vt:lpstr>
      <vt:lpstr>OTHER OUTCOMES While program shows positive overall savings impact and cost-benefit, there  were mixed results on specific utilization and cost measures.</vt:lpstr>
      <vt:lpstr>LEARNINGS</vt:lpstr>
      <vt:lpstr>WHAT WE’VE LEARNED: FINANCING SYSTEM Fragmented health care financing and risk sharing complicate scale-up strategy</vt:lpstr>
      <vt:lpstr>WHAT WE’VE LEARNED: HEALTH PLANS</vt:lpstr>
      <vt:lpstr>WHAT WE’VE LEARNED:TARGET POPULATION</vt:lpstr>
      <vt:lpstr>SCALE RECOMMENDATIONS</vt:lpstr>
      <vt:lpstr>THREE PATHS TO SCALE IN-HOME ASTHMA MANAGEMENT These options are not mutually exclusive</vt:lpstr>
      <vt:lpstr>DIRECT INVESTMENT INTO IN-HOME ASTHMA MANAGEMENT Leverage AIM4Fresno experience in conversations with state and health plans</vt:lpstr>
      <vt:lpstr>SCALING WITH PAY FOR SUCCESS The evolution of Pay for Success</vt:lpstr>
      <vt:lpstr>SCALING WITH PAY FOR SUCCESS</vt:lpstr>
      <vt:lpstr>SCALING WITH PERFORMANCE-BASED CONTRACTING Opportunity to engage health plans in simplified performance-based contract?</vt:lpstr>
      <vt:lpstr>HYBRID: Braiding direct investment with PFS or PBC</vt:lpstr>
      <vt:lpstr>SOUTH CAROLINA NURSE-FAMILY PARTNERSHIP PROJECT An example of the hybrid approach in practice</vt:lpstr>
      <vt:lpstr>Questions &amp; ANSWERS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manu</dc:creator>
  <cp:lastModifiedBy>Lopez, Mariela</cp:lastModifiedBy>
  <cp:revision>720</cp:revision>
  <cp:lastPrinted>2016-09-14T17:44:34Z</cp:lastPrinted>
  <dcterms:created xsi:type="dcterms:W3CDTF">2011-03-01T04:30:55Z</dcterms:created>
  <dcterms:modified xsi:type="dcterms:W3CDTF">2017-03-28T16:08:48Z</dcterms:modified>
</cp:coreProperties>
</file>