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65"/>
  </p:notesMasterIdLst>
  <p:handoutMasterIdLst>
    <p:handoutMasterId r:id="rId66"/>
  </p:handoutMasterIdLst>
  <p:sldIdLst>
    <p:sldId id="412" r:id="rId7"/>
    <p:sldId id="260" r:id="rId8"/>
    <p:sldId id="276" r:id="rId9"/>
    <p:sldId id="539" r:id="rId10"/>
    <p:sldId id="438" r:id="rId11"/>
    <p:sldId id="520" r:id="rId12"/>
    <p:sldId id="521" r:id="rId13"/>
    <p:sldId id="522" r:id="rId14"/>
    <p:sldId id="523" r:id="rId15"/>
    <p:sldId id="524" r:id="rId16"/>
    <p:sldId id="525" r:id="rId17"/>
    <p:sldId id="526" r:id="rId18"/>
    <p:sldId id="527" r:id="rId19"/>
    <p:sldId id="424" r:id="rId20"/>
    <p:sldId id="477" r:id="rId21"/>
    <p:sldId id="480" r:id="rId22"/>
    <p:sldId id="494" r:id="rId23"/>
    <p:sldId id="478" r:id="rId24"/>
    <p:sldId id="485" r:id="rId25"/>
    <p:sldId id="479" r:id="rId26"/>
    <p:sldId id="538" r:id="rId27"/>
    <p:sldId id="482" r:id="rId28"/>
    <p:sldId id="484" r:id="rId29"/>
    <p:sldId id="483" r:id="rId30"/>
    <p:sldId id="481" r:id="rId31"/>
    <p:sldId id="487" r:id="rId32"/>
    <p:sldId id="488" r:id="rId33"/>
    <p:sldId id="486" r:id="rId34"/>
    <p:sldId id="490" r:id="rId35"/>
    <p:sldId id="489" r:id="rId36"/>
    <p:sldId id="491" r:id="rId37"/>
    <p:sldId id="492" r:id="rId38"/>
    <p:sldId id="518" r:id="rId39"/>
    <p:sldId id="495" r:id="rId40"/>
    <p:sldId id="496" r:id="rId41"/>
    <p:sldId id="497" r:id="rId42"/>
    <p:sldId id="498" r:id="rId43"/>
    <p:sldId id="499" r:id="rId44"/>
    <p:sldId id="500" r:id="rId45"/>
    <p:sldId id="530" r:id="rId46"/>
    <p:sldId id="502" r:id="rId47"/>
    <p:sldId id="503" r:id="rId48"/>
    <p:sldId id="507" r:id="rId49"/>
    <p:sldId id="508" r:id="rId50"/>
    <p:sldId id="501" r:id="rId51"/>
    <p:sldId id="531" r:id="rId52"/>
    <p:sldId id="532" r:id="rId53"/>
    <p:sldId id="533" r:id="rId54"/>
    <p:sldId id="534" r:id="rId55"/>
    <p:sldId id="510" r:id="rId56"/>
    <p:sldId id="511" r:id="rId57"/>
    <p:sldId id="535" r:id="rId58"/>
    <p:sldId id="536" r:id="rId59"/>
    <p:sldId id="537" r:id="rId60"/>
    <p:sldId id="515" r:id="rId61"/>
    <p:sldId id="516" r:id="rId62"/>
    <p:sldId id="528" r:id="rId63"/>
    <p:sldId id="529" r:id="rId64"/>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614">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249"/>
    <a:srgbClr val="BE4E91"/>
    <a:srgbClr val="455B83"/>
    <a:srgbClr val="2D5883"/>
    <a:srgbClr val="385883"/>
    <a:srgbClr val="455883"/>
    <a:srgbClr val="223978"/>
    <a:srgbClr val="255997"/>
    <a:srgbClr val="204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57442" autoAdjust="0"/>
  </p:normalViewPr>
  <p:slideViewPr>
    <p:cSldViewPr snapToGrid="0">
      <p:cViewPr varScale="1">
        <p:scale>
          <a:sx n="62" d="100"/>
          <a:sy n="62" d="100"/>
        </p:scale>
        <p:origin x="726" y="72"/>
      </p:cViewPr>
      <p:guideLst>
        <p:guide orient="horz" pos="2614"/>
        <p:guide pos="2880"/>
      </p:guideLst>
    </p:cSldViewPr>
  </p:slideViewPr>
  <p:outlineViewPr>
    <p:cViewPr>
      <p:scale>
        <a:sx n="33" d="100"/>
        <a:sy n="33" d="100"/>
      </p:scale>
      <p:origin x="42" y="744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57" d="100"/>
          <a:sy n="57" d="100"/>
        </p:scale>
        <p:origin x="-2472" y="-78"/>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netappfs2\mhshared\Data\Champ\Data%20and%20Monitoring%20Reports\Monitoring%20and%20Measurement\MM_1046_11QR_LCHWB.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1970066476697"/>
          <c:y val="0.19483116336060491"/>
          <c:w val="0.37567953837181478"/>
          <c:h val="0.73127844343777682"/>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Government agency </c:v>
                </c:pt>
                <c:pt idx="1">
                  <c:v>Health care provider</c:v>
                </c:pt>
                <c:pt idx="2">
                  <c:v>Health plan</c:v>
                </c:pt>
                <c:pt idx="3">
                  <c:v>Community-based program</c:v>
                </c:pt>
                <c:pt idx="4">
                  <c:v>Other </c:v>
                </c:pt>
              </c:strCache>
            </c:strRef>
          </c:cat>
          <c:val>
            <c:numRef>
              <c:f>Sheet1!$B$2:$B$6</c:f>
              <c:numCache>
                <c:formatCode>0%</c:formatCode>
                <c:ptCount val="5"/>
                <c:pt idx="0">
                  <c:v>0.32</c:v>
                </c:pt>
                <c:pt idx="1">
                  <c:v>0.21</c:v>
                </c:pt>
                <c:pt idx="2">
                  <c:v>0.09</c:v>
                </c:pt>
                <c:pt idx="3">
                  <c:v>0.18</c:v>
                </c:pt>
                <c:pt idx="4">
                  <c:v>0.2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5.151842378421962E-2"/>
          <c:y val="4.7289851649035756E-2"/>
          <c:w val="0.89999992826513775"/>
          <c:h val="6.773968705382130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32650226217793"/>
          <c:y val="0.34139825063789536"/>
          <c:w val="0.3689128146187502"/>
          <c:h val="0.65860174936210458"/>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Sheet1!$A$10:$A$13</c:f>
              <c:strCache>
                <c:ptCount val="4"/>
                <c:pt idx="0">
                  <c:v>Have successfully garnered funding in the past</c:v>
                </c:pt>
                <c:pt idx="1">
                  <c:v>Currently seeking funding</c:v>
                </c:pt>
                <c:pt idx="2">
                  <c:v>Plan to seek funding in the near future</c:v>
                </c:pt>
                <c:pt idx="3">
                  <c:v>Do not plan to seek funding at this time</c:v>
                </c:pt>
              </c:strCache>
            </c:strRef>
          </c:cat>
          <c:val>
            <c:numRef>
              <c:f>Sheet1!$B$10:$B$13</c:f>
              <c:numCache>
                <c:formatCode>0%</c:formatCode>
                <c:ptCount val="4"/>
                <c:pt idx="0">
                  <c:v>0.35</c:v>
                </c:pt>
                <c:pt idx="1">
                  <c:v>0.18</c:v>
                </c:pt>
                <c:pt idx="2">
                  <c:v>0.31</c:v>
                </c:pt>
                <c:pt idx="3">
                  <c:v>0.17</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Asthma-Related</a:t>
            </a:r>
            <a:r>
              <a:rPr lang="en-US" baseline="0" dirty="0"/>
              <a:t> Emergency Department and Urgent Care Visits in Past 6 months</a:t>
            </a:r>
          </a:p>
          <a:p>
            <a:pPr>
              <a:defRPr/>
            </a:pPr>
            <a:r>
              <a:rPr lang="en-US" sz="1600" baseline="0" dirty="0"/>
              <a:t>Percent of Participants</a:t>
            </a:r>
            <a:endParaRPr lang="en-US" sz="1600" dirty="0"/>
          </a:p>
        </c:rich>
      </c:tx>
      <c:overlay val="0"/>
    </c:title>
    <c:autoTitleDeleted val="0"/>
    <c:plotArea>
      <c:layout/>
      <c:lineChart>
        <c:grouping val="standard"/>
        <c:varyColors val="0"/>
        <c:ser>
          <c:idx val="0"/>
          <c:order val="0"/>
          <c:tx>
            <c:strRef>
              <c:f>'Program_Goals (2)'!$A$60</c:f>
              <c:strCache>
                <c:ptCount val="1"/>
                <c:pt idx="0">
                  <c:v>CHAMP</c:v>
                </c:pt>
              </c:strCache>
            </c:strRef>
          </c:tx>
          <c:marker>
            <c:spPr>
              <a:solidFill>
                <a:schemeClr val="accent1"/>
              </a:solidFill>
            </c:spPr>
          </c:marker>
          <c:cat>
            <c:strRef>
              <c:f>'Program_Goals (2)'!$B$57:$K$57</c:f>
              <c:strCache>
                <c:ptCount val="10"/>
                <c:pt idx="0">
                  <c:v>3rd 2013</c:v>
                </c:pt>
                <c:pt idx="1">
                  <c:v>4th 2013</c:v>
                </c:pt>
                <c:pt idx="2">
                  <c:v>5th 2013</c:v>
                </c:pt>
                <c:pt idx="3">
                  <c:v>6th 2013</c:v>
                </c:pt>
                <c:pt idx="4">
                  <c:v>7th 2014</c:v>
                </c:pt>
                <c:pt idx="5">
                  <c:v>8th 2014</c:v>
                </c:pt>
                <c:pt idx="6">
                  <c:v>9th 2014</c:v>
                </c:pt>
                <c:pt idx="7">
                  <c:v>10th 2014</c:v>
                </c:pt>
                <c:pt idx="8">
                  <c:v>11th 2015</c:v>
                </c:pt>
                <c:pt idx="9">
                  <c:v>12th 2015</c:v>
                </c:pt>
              </c:strCache>
            </c:strRef>
          </c:cat>
          <c:val>
            <c:numRef>
              <c:f>'Program_Goals (2)'!$B$60:$K$60</c:f>
              <c:numCache>
                <c:formatCode>General</c:formatCode>
                <c:ptCount val="10"/>
                <c:pt idx="1">
                  <c:v>10.144927536231885</c:v>
                </c:pt>
                <c:pt idx="2">
                  <c:v>16.153846153846153</c:v>
                </c:pt>
                <c:pt idx="3">
                  <c:v>32.163742690058477</c:v>
                </c:pt>
                <c:pt idx="4">
                  <c:v>30.275229357798167</c:v>
                </c:pt>
                <c:pt idx="5">
                  <c:v>26.568265682656829</c:v>
                </c:pt>
                <c:pt idx="6">
                  <c:v>37.172774869109951</c:v>
                </c:pt>
                <c:pt idx="7">
                  <c:v>27.801724137931032</c:v>
                </c:pt>
                <c:pt idx="8">
                  <c:v>27.536231884057973</c:v>
                </c:pt>
              </c:numCache>
            </c:numRef>
          </c:val>
          <c:smooth val="0"/>
        </c:ser>
        <c:ser>
          <c:idx val="1"/>
          <c:order val="1"/>
          <c:tx>
            <c:strRef>
              <c:f>'Program_Goals (2)'!$A$61</c:f>
              <c:strCache>
                <c:ptCount val="1"/>
                <c:pt idx="0">
                  <c:v>Baseline</c:v>
                </c:pt>
              </c:strCache>
            </c:strRef>
          </c:tx>
          <c:marker>
            <c:symbol val="none"/>
          </c:marker>
          <c:cat>
            <c:strRef>
              <c:f>'Program_Goals (2)'!$B$57:$K$57</c:f>
              <c:strCache>
                <c:ptCount val="10"/>
                <c:pt idx="0">
                  <c:v>3rd 2013</c:v>
                </c:pt>
                <c:pt idx="1">
                  <c:v>4th 2013</c:v>
                </c:pt>
                <c:pt idx="2">
                  <c:v>5th 2013</c:v>
                </c:pt>
                <c:pt idx="3">
                  <c:v>6th 2013</c:v>
                </c:pt>
                <c:pt idx="4">
                  <c:v>7th 2014</c:v>
                </c:pt>
                <c:pt idx="5">
                  <c:v>8th 2014</c:v>
                </c:pt>
                <c:pt idx="6">
                  <c:v>9th 2014</c:v>
                </c:pt>
                <c:pt idx="7">
                  <c:v>10th 2014</c:v>
                </c:pt>
                <c:pt idx="8">
                  <c:v>11th 2015</c:v>
                </c:pt>
                <c:pt idx="9">
                  <c:v>12th 2015</c:v>
                </c:pt>
              </c:strCache>
            </c:strRef>
          </c:cat>
          <c:val>
            <c:numRef>
              <c:f>'Program_Goals (2)'!$B$61:$K$61</c:f>
              <c:numCache>
                <c:formatCode>General</c:formatCode>
                <c:ptCount val="10"/>
                <c:pt idx="1">
                  <c:v>45</c:v>
                </c:pt>
                <c:pt idx="2">
                  <c:v>45</c:v>
                </c:pt>
                <c:pt idx="3">
                  <c:v>45</c:v>
                </c:pt>
                <c:pt idx="4">
                  <c:v>45</c:v>
                </c:pt>
                <c:pt idx="5">
                  <c:v>45</c:v>
                </c:pt>
                <c:pt idx="6">
                  <c:v>45</c:v>
                </c:pt>
                <c:pt idx="7">
                  <c:v>45</c:v>
                </c:pt>
                <c:pt idx="8">
                  <c:v>45</c:v>
                </c:pt>
              </c:numCache>
            </c:numRef>
          </c:val>
          <c:smooth val="0"/>
        </c:ser>
        <c:ser>
          <c:idx val="2"/>
          <c:order val="2"/>
          <c:tx>
            <c:strRef>
              <c:f>'Program_Goals (2)'!$A$62</c:f>
              <c:strCache>
                <c:ptCount val="1"/>
                <c:pt idx="0">
                  <c:v>Median</c:v>
                </c:pt>
              </c:strCache>
            </c:strRef>
          </c:tx>
          <c:cat>
            <c:strRef>
              <c:f>'Program_Goals (2)'!$B$57:$K$57</c:f>
              <c:strCache>
                <c:ptCount val="10"/>
                <c:pt idx="0">
                  <c:v>3rd 2013</c:v>
                </c:pt>
                <c:pt idx="1">
                  <c:v>4th 2013</c:v>
                </c:pt>
                <c:pt idx="2">
                  <c:v>5th 2013</c:v>
                </c:pt>
                <c:pt idx="3">
                  <c:v>6th 2013</c:v>
                </c:pt>
                <c:pt idx="4">
                  <c:v>7th 2014</c:v>
                </c:pt>
                <c:pt idx="5">
                  <c:v>8th 2014</c:v>
                </c:pt>
                <c:pt idx="6">
                  <c:v>9th 2014</c:v>
                </c:pt>
                <c:pt idx="7">
                  <c:v>10th 2014</c:v>
                </c:pt>
                <c:pt idx="8">
                  <c:v>11th 2015</c:v>
                </c:pt>
                <c:pt idx="9">
                  <c:v>12th 2015</c:v>
                </c:pt>
              </c:strCache>
            </c:strRef>
          </c:cat>
          <c:val>
            <c:numRef>
              <c:f>'Program_Goals (2)'!$B$62:$K$62</c:f>
              <c:numCache>
                <c:formatCode>General</c:formatCode>
                <c:ptCount val="10"/>
                <c:pt idx="1">
                  <c:v>26.568265682656829</c:v>
                </c:pt>
                <c:pt idx="2">
                  <c:v>26.568265682656829</c:v>
                </c:pt>
                <c:pt idx="3">
                  <c:v>26.568265682656829</c:v>
                </c:pt>
                <c:pt idx="4">
                  <c:v>26.568265682656829</c:v>
                </c:pt>
                <c:pt idx="5">
                  <c:v>26.568265682656829</c:v>
                </c:pt>
                <c:pt idx="6">
                  <c:v>26.568265682656829</c:v>
                </c:pt>
                <c:pt idx="7">
                  <c:v>26.568265682656829</c:v>
                </c:pt>
                <c:pt idx="8">
                  <c:v>26.568265682656829</c:v>
                </c:pt>
              </c:numCache>
            </c:numRef>
          </c:val>
          <c:smooth val="0"/>
        </c:ser>
        <c:ser>
          <c:idx val="3"/>
          <c:order val="3"/>
          <c:tx>
            <c:strRef>
              <c:f>'Program_Goals (2)'!$A$63</c:f>
              <c:strCache>
                <c:ptCount val="1"/>
                <c:pt idx="0">
                  <c:v>Goal</c:v>
                </c:pt>
              </c:strCache>
            </c:strRef>
          </c:tx>
          <c:marker>
            <c:symbol val="none"/>
          </c:marker>
          <c:cat>
            <c:strRef>
              <c:f>'Program_Goals (2)'!$B$57:$K$57</c:f>
              <c:strCache>
                <c:ptCount val="10"/>
                <c:pt idx="0">
                  <c:v>3rd 2013</c:v>
                </c:pt>
                <c:pt idx="1">
                  <c:v>4th 2013</c:v>
                </c:pt>
                <c:pt idx="2">
                  <c:v>5th 2013</c:v>
                </c:pt>
                <c:pt idx="3">
                  <c:v>6th 2013</c:v>
                </c:pt>
                <c:pt idx="4">
                  <c:v>7th 2014</c:v>
                </c:pt>
                <c:pt idx="5">
                  <c:v>8th 2014</c:v>
                </c:pt>
                <c:pt idx="6">
                  <c:v>9th 2014</c:v>
                </c:pt>
                <c:pt idx="7">
                  <c:v>10th 2014</c:v>
                </c:pt>
                <c:pt idx="8">
                  <c:v>11th 2015</c:v>
                </c:pt>
                <c:pt idx="9">
                  <c:v>12th 2015</c:v>
                </c:pt>
              </c:strCache>
            </c:strRef>
          </c:cat>
          <c:val>
            <c:numRef>
              <c:f>'Program_Goals (2)'!$B$63:$K$63</c:f>
              <c:numCache>
                <c:formatCode>General</c:formatCode>
                <c:ptCount val="10"/>
                <c:pt idx="1">
                  <c:v>38</c:v>
                </c:pt>
                <c:pt idx="2">
                  <c:v>38</c:v>
                </c:pt>
                <c:pt idx="3">
                  <c:v>38</c:v>
                </c:pt>
                <c:pt idx="4">
                  <c:v>38</c:v>
                </c:pt>
                <c:pt idx="5">
                  <c:v>38</c:v>
                </c:pt>
                <c:pt idx="6">
                  <c:v>38</c:v>
                </c:pt>
                <c:pt idx="7">
                  <c:v>38</c:v>
                </c:pt>
                <c:pt idx="8">
                  <c:v>38</c:v>
                </c:pt>
              </c:numCache>
            </c:numRef>
          </c:val>
          <c:smooth val="0"/>
        </c:ser>
        <c:dLbls>
          <c:showLegendKey val="0"/>
          <c:showVal val="0"/>
          <c:showCatName val="0"/>
          <c:showSerName val="0"/>
          <c:showPercent val="0"/>
          <c:showBubbleSize val="0"/>
        </c:dLbls>
        <c:marker val="1"/>
        <c:smooth val="0"/>
        <c:axId val="257042880"/>
        <c:axId val="257050160"/>
      </c:lineChart>
      <c:catAx>
        <c:axId val="257042880"/>
        <c:scaling>
          <c:orientation val="minMax"/>
        </c:scaling>
        <c:delete val="0"/>
        <c:axPos val="b"/>
        <c:numFmt formatCode="General" sourceLinked="0"/>
        <c:majorTickMark val="out"/>
        <c:minorTickMark val="none"/>
        <c:tickLblPos val="nextTo"/>
        <c:crossAx val="257050160"/>
        <c:crosses val="autoZero"/>
        <c:auto val="1"/>
        <c:lblAlgn val="ctr"/>
        <c:lblOffset val="100"/>
        <c:noMultiLvlLbl val="0"/>
      </c:catAx>
      <c:valAx>
        <c:axId val="257050160"/>
        <c:scaling>
          <c:orientation val="minMax"/>
        </c:scaling>
        <c:delete val="0"/>
        <c:axPos val="l"/>
        <c:majorGridlines/>
        <c:title>
          <c:tx>
            <c:rich>
              <a:bodyPr rot="-5400000" vert="horz"/>
              <a:lstStyle/>
              <a:p>
                <a:pPr>
                  <a:defRPr/>
                </a:pPr>
                <a:r>
                  <a:rPr lang="en-US" dirty="0"/>
                  <a:t>Percent Utilizing ED or Urgent Care</a:t>
                </a:r>
              </a:p>
            </c:rich>
          </c:tx>
          <c:layout>
            <c:manualLayout>
              <c:xMode val="edge"/>
              <c:yMode val="edge"/>
              <c:x val="1.3083555123162425E-2"/>
              <c:y val="0.19262758821813941"/>
            </c:manualLayout>
          </c:layout>
          <c:overlay val="0"/>
        </c:title>
        <c:numFmt formatCode="General" sourceLinked="1"/>
        <c:majorTickMark val="out"/>
        <c:minorTickMark val="none"/>
        <c:tickLblPos val="nextTo"/>
        <c:crossAx val="257042880"/>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Sheet1!$A$17:$A$20</c:f>
              <c:strCache>
                <c:ptCount val="4"/>
                <c:pt idx="0">
                  <c:v>Using data to demonstrate my program’s value proposition</c:v>
                </c:pt>
                <c:pt idx="1">
                  <c:v>Being visible to funders and publicizing my program’s activities</c:v>
                </c:pt>
                <c:pt idx="2">
                  <c:v>Compiling program data to tell a compelling story</c:v>
                </c:pt>
                <c:pt idx="3">
                  <c:v>Creating a program infrastructure to prepare for funding</c:v>
                </c:pt>
              </c:strCache>
            </c:strRef>
          </c:cat>
          <c:val>
            <c:numRef>
              <c:f>Sheet1!$B$17:$B$20</c:f>
              <c:numCache>
                <c:formatCode>0%</c:formatCode>
                <c:ptCount val="4"/>
                <c:pt idx="0">
                  <c:v>0.31</c:v>
                </c:pt>
                <c:pt idx="1">
                  <c:v>0.18</c:v>
                </c:pt>
                <c:pt idx="2">
                  <c:v>0.18</c:v>
                </c:pt>
                <c:pt idx="3">
                  <c:v>0.34</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DF530-5998-4EB7-907E-FDB79C3B3EE5}" type="doc">
      <dgm:prSet loTypeId="urn:microsoft.com/office/officeart/2005/8/layout/chart3" loCatId="relationship" qsTypeId="urn:microsoft.com/office/officeart/2005/8/quickstyle/simple4" qsCatId="simple" csTypeId="urn:microsoft.com/office/officeart/2005/8/colors/colorful3" csCatId="colorful" phldr="1"/>
      <dgm:spPr/>
    </dgm:pt>
    <dgm:pt modelId="{EEB985F2-6E98-4D0E-8511-D45945344BAA}">
      <dgm:prSet phldrT="[Text]"/>
      <dgm:spPr/>
      <dgm:t>
        <a:bodyPr/>
        <a:lstStyle/>
        <a:p>
          <a:r>
            <a:rPr lang="en-US" dirty="0" smtClean="0"/>
            <a:t>Use data to demonstrate value.</a:t>
          </a:r>
          <a:endParaRPr lang="en-US" dirty="0"/>
        </a:p>
      </dgm:t>
    </dgm:pt>
    <dgm:pt modelId="{925E9F93-F919-4DA6-BB21-AA2E7BBCE441}" type="parTrans" cxnId="{1B32F74E-CA37-4F31-9EF0-8E1856EB6C97}">
      <dgm:prSet/>
      <dgm:spPr/>
      <dgm:t>
        <a:bodyPr/>
        <a:lstStyle/>
        <a:p>
          <a:endParaRPr lang="en-US"/>
        </a:p>
      </dgm:t>
    </dgm:pt>
    <dgm:pt modelId="{B3015488-35C9-4585-9A6B-36B6F0C5D0CB}" type="sibTrans" cxnId="{1B32F74E-CA37-4F31-9EF0-8E1856EB6C97}">
      <dgm:prSet/>
      <dgm:spPr/>
      <dgm:t>
        <a:bodyPr/>
        <a:lstStyle/>
        <a:p>
          <a:endParaRPr lang="en-US"/>
        </a:p>
      </dgm:t>
    </dgm:pt>
    <dgm:pt modelId="{99909CBC-6A55-40F6-A600-0A4174874560}">
      <dgm:prSet phldrT="[Text]"/>
      <dgm:spPr/>
      <dgm:t>
        <a:bodyPr/>
        <a:lstStyle/>
        <a:p>
          <a:r>
            <a:rPr lang="en-US" dirty="0" smtClean="0"/>
            <a:t>Be visible to funders.</a:t>
          </a:r>
          <a:endParaRPr lang="en-US" dirty="0"/>
        </a:p>
      </dgm:t>
    </dgm:pt>
    <dgm:pt modelId="{754C6229-590C-401A-9D54-AB926B4348E1}" type="parTrans" cxnId="{11D1D00A-BA85-4432-A77C-3453386DE113}">
      <dgm:prSet/>
      <dgm:spPr/>
      <dgm:t>
        <a:bodyPr/>
        <a:lstStyle/>
        <a:p>
          <a:endParaRPr lang="en-US"/>
        </a:p>
      </dgm:t>
    </dgm:pt>
    <dgm:pt modelId="{9F2D5BEC-5E22-4E65-8B22-9FA060B971F8}" type="sibTrans" cxnId="{11D1D00A-BA85-4432-A77C-3453386DE113}">
      <dgm:prSet/>
      <dgm:spPr/>
      <dgm:t>
        <a:bodyPr/>
        <a:lstStyle/>
        <a:p>
          <a:endParaRPr lang="en-US"/>
        </a:p>
      </dgm:t>
    </dgm:pt>
    <dgm:pt modelId="{F2E0CD69-587F-47FD-B93E-2E97CFFAFEE7}">
      <dgm:prSet phldrT="[Text]"/>
      <dgm:spPr/>
      <dgm:t>
        <a:bodyPr/>
        <a:lstStyle/>
        <a:p>
          <a:r>
            <a:rPr lang="en-US" dirty="0" smtClean="0"/>
            <a:t>Promote institutional change.</a:t>
          </a:r>
          <a:endParaRPr lang="en-US" dirty="0"/>
        </a:p>
      </dgm:t>
    </dgm:pt>
    <dgm:pt modelId="{8D21DA62-A89F-437F-904D-BE1DD3C55586}" type="parTrans" cxnId="{32F85DD2-BC76-4CCA-9AEC-5FEFF0C0843B}">
      <dgm:prSet/>
      <dgm:spPr/>
      <dgm:t>
        <a:bodyPr/>
        <a:lstStyle/>
        <a:p>
          <a:endParaRPr lang="en-US"/>
        </a:p>
      </dgm:t>
    </dgm:pt>
    <dgm:pt modelId="{CBBC8A03-FE12-4EA9-AA23-6B439BED4A3A}" type="sibTrans" cxnId="{32F85DD2-BC76-4CCA-9AEC-5FEFF0C0843B}">
      <dgm:prSet/>
      <dgm:spPr/>
      <dgm:t>
        <a:bodyPr/>
        <a:lstStyle/>
        <a:p>
          <a:endParaRPr lang="en-US"/>
        </a:p>
      </dgm:t>
    </dgm:pt>
    <dgm:pt modelId="{C51BCB70-7EB8-4B58-A1AC-6FD16562338F}">
      <dgm:prSet/>
      <dgm:spPr/>
      <dgm:t>
        <a:bodyPr/>
        <a:lstStyle/>
        <a:p>
          <a:r>
            <a:rPr lang="en-US" dirty="0" smtClean="0"/>
            <a:t>Identify</a:t>
          </a:r>
          <a:br>
            <a:rPr lang="en-US" dirty="0" smtClean="0"/>
          </a:br>
          <a:r>
            <a:rPr lang="en-US" dirty="0" smtClean="0"/>
            <a:t>discrete program elements.</a:t>
          </a:r>
          <a:endParaRPr lang="en-US" dirty="0"/>
        </a:p>
      </dgm:t>
    </dgm:pt>
    <dgm:pt modelId="{9C0CA1B6-2315-4240-912D-6B877F695202}" type="parTrans" cxnId="{023194A4-97AC-4B86-B5F2-72414B3CD62C}">
      <dgm:prSet/>
      <dgm:spPr/>
      <dgm:t>
        <a:bodyPr/>
        <a:lstStyle/>
        <a:p>
          <a:endParaRPr lang="en-US"/>
        </a:p>
      </dgm:t>
    </dgm:pt>
    <dgm:pt modelId="{B06BE80B-B156-4080-8288-191FABFEC00A}" type="sibTrans" cxnId="{023194A4-97AC-4B86-B5F2-72414B3CD62C}">
      <dgm:prSet/>
      <dgm:spPr/>
      <dgm:t>
        <a:bodyPr/>
        <a:lstStyle/>
        <a:p>
          <a:endParaRPr lang="en-US"/>
        </a:p>
      </dgm:t>
    </dgm:pt>
    <dgm:pt modelId="{8942E774-EE48-4C2C-9A33-AEF1347617F3}" type="pres">
      <dgm:prSet presAssocID="{A27DF530-5998-4EB7-907E-FDB79C3B3EE5}" presName="compositeShape" presStyleCnt="0">
        <dgm:presLayoutVars>
          <dgm:chMax val="7"/>
          <dgm:dir/>
          <dgm:resizeHandles val="exact"/>
        </dgm:presLayoutVars>
      </dgm:prSet>
      <dgm:spPr/>
    </dgm:pt>
    <dgm:pt modelId="{EAE773E0-5B86-4C7F-8160-819E8124AD23}" type="pres">
      <dgm:prSet presAssocID="{A27DF530-5998-4EB7-907E-FDB79C3B3EE5}" presName="wedge1" presStyleLbl="node1" presStyleIdx="0" presStyleCnt="4"/>
      <dgm:spPr/>
      <dgm:t>
        <a:bodyPr/>
        <a:lstStyle/>
        <a:p>
          <a:endParaRPr lang="en-US"/>
        </a:p>
      </dgm:t>
    </dgm:pt>
    <dgm:pt modelId="{CA11C270-7873-453C-8C1D-6009F6E28BA5}" type="pres">
      <dgm:prSet presAssocID="{A27DF530-5998-4EB7-907E-FDB79C3B3EE5}" presName="wedge1Tx" presStyleLbl="node1" presStyleIdx="0" presStyleCnt="4">
        <dgm:presLayoutVars>
          <dgm:chMax val="0"/>
          <dgm:chPref val="0"/>
          <dgm:bulletEnabled val="1"/>
        </dgm:presLayoutVars>
      </dgm:prSet>
      <dgm:spPr/>
      <dgm:t>
        <a:bodyPr/>
        <a:lstStyle/>
        <a:p>
          <a:endParaRPr lang="en-US"/>
        </a:p>
      </dgm:t>
    </dgm:pt>
    <dgm:pt modelId="{C2F5DB77-9814-45EC-B24D-2DA38FFA0720}" type="pres">
      <dgm:prSet presAssocID="{A27DF530-5998-4EB7-907E-FDB79C3B3EE5}" presName="wedge2" presStyleLbl="node1" presStyleIdx="1" presStyleCnt="4"/>
      <dgm:spPr/>
      <dgm:t>
        <a:bodyPr/>
        <a:lstStyle/>
        <a:p>
          <a:endParaRPr lang="en-US"/>
        </a:p>
      </dgm:t>
    </dgm:pt>
    <dgm:pt modelId="{DFAEB958-A887-4139-A3AB-980639A483E4}" type="pres">
      <dgm:prSet presAssocID="{A27DF530-5998-4EB7-907E-FDB79C3B3EE5}" presName="wedge2Tx" presStyleLbl="node1" presStyleIdx="1" presStyleCnt="4">
        <dgm:presLayoutVars>
          <dgm:chMax val="0"/>
          <dgm:chPref val="0"/>
          <dgm:bulletEnabled val="1"/>
        </dgm:presLayoutVars>
      </dgm:prSet>
      <dgm:spPr/>
      <dgm:t>
        <a:bodyPr/>
        <a:lstStyle/>
        <a:p>
          <a:endParaRPr lang="en-US"/>
        </a:p>
      </dgm:t>
    </dgm:pt>
    <dgm:pt modelId="{54EFADC3-FCF6-4E6A-AABC-DCFF275FE1E3}" type="pres">
      <dgm:prSet presAssocID="{A27DF530-5998-4EB7-907E-FDB79C3B3EE5}" presName="wedge3" presStyleLbl="node1" presStyleIdx="2" presStyleCnt="4"/>
      <dgm:spPr/>
      <dgm:t>
        <a:bodyPr/>
        <a:lstStyle/>
        <a:p>
          <a:endParaRPr lang="en-US"/>
        </a:p>
      </dgm:t>
    </dgm:pt>
    <dgm:pt modelId="{FFB15121-473C-4480-A50B-C86D1ED4AD96}" type="pres">
      <dgm:prSet presAssocID="{A27DF530-5998-4EB7-907E-FDB79C3B3EE5}" presName="wedge3Tx" presStyleLbl="node1" presStyleIdx="2" presStyleCnt="4">
        <dgm:presLayoutVars>
          <dgm:chMax val="0"/>
          <dgm:chPref val="0"/>
          <dgm:bulletEnabled val="1"/>
        </dgm:presLayoutVars>
      </dgm:prSet>
      <dgm:spPr/>
      <dgm:t>
        <a:bodyPr/>
        <a:lstStyle/>
        <a:p>
          <a:endParaRPr lang="en-US"/>
        </a:p>
      </dgm:t>
    </dgm:pt>
    <dgm:pt modelId="{139D2F70-FB5F-46B4-A077-AB900AB7DAF1}" type="pres">
      <dgm:prSet presAssocID="{A27DF530-5998-4EB7-907E-FDB79C3B3EE5}" presName="wedge4" presStyleLbl="node1" presStyleIdx="3" presStyleCnt="4"/>
      <dgm:spPr/>
      <dgm:t>
        <a:bodyPr/>
        <a:lstStyle/>
        <a:p>
          <a:endParaRPr lang="en-US"/>
        </a:p>
      </dgm:t>
    </dgm:pt>
    <dgm:pt modelId="{FF860390-F2F9-44F6-BE73-7B66DFDBED84}" type="pres">
      <dgm:prSet presAssocID="{A27DF530-5998-4EB7-907E-FDB79C3B3EE5}" presName="wedge4Tx" presStyleLbl="node1" presStyleIdx="3" presStyleCnt="4">
        <dgm:presLayoutVars>
          <dgm:chMax val="0"/>
          <dgm:chPref val="0"/>
          <dgm:bulletEnabled val="1"/>
        </dgm:presLayoutVars>
      </dgm:prSet>
      <dgm:spPr/>
      <dgm:t>
        <a:bodyPr/>
        <a:lstStyle/>
        <a:p>
          <a:endParaRPr lang="en-US"/>
        </a:p>
      </dgm:t>
    </dgm:pt>
  </dgm:ptLst>
  <dgm:cxnLst>
    <dgm:cxn modelId="{892D983C-177B-4918-8AF1-257D4192F6A7}" type="presOf" srcId="{F2E0CD69-587F-47FD-B93E-2E97CFFAFEE7}" destId="{FFB15121-473C-4480-A50B-C86D1ED4AD96}" srcOrd="1" destOrd="0" presId="urn:microsoft.com/office/officeart/2005/8/layout/chart3"/>
    <dgm:cxn modelId="{3FF712C8-1D37-4679-9205-82BD6145EEDF}" type="presOf" srcId="{99909CBC-6A55-40F6-A600-0A4174874560}" destId="{DFAEB958-A887-4139-A3AB-980639A483E4}" srcOrd="1" destOrd="0" presId="urn:microsoft.com/office/officeart/2005/8/layout/chart3"/>
    <dgm:cxn modelId="{6E3BD86C-8BA6-4FBD-AF2F-8B9D34B4A565}" type="presOf" srcId="{EEB985F2-6E98-4D0E-8511-D45945344BAA}" destId="{CA11C270-7873-453C-8C1D-6009F6E28BA5}" srcOrd="1" destOrd="0" presId="urn:microsoft.com/office/officeart/2005/8/layout/chart3"/>
    <dgm:cxn modelId="{11D1D00A-BA85-4432-A77C-3453386DE113}" srcId="{A27DF530-5998-4EB7-907E-FDB79C3B3EE5}" destId="{99909CBC-6A55-40F6-A600-0A4174874560}" srcOrd="1" destOrd="0" parTransId="{754C6229-590C-401A-9D54-AB926B4348E1}" sibTransId="{9F2D5BEC-5E22-4E65-8B22-9FA060B971F8}"/>
    <dgm:cxn modelId="{32F85DD2-BC76-4CCA-9AEC-5FEFF0C0843B}" srcId="{A27DF530-5998-4EB7-907E-FDB79C3B3EE5}" destId="{F2E0CD69-587F-47FD-B93E-2E97CFFAFEE7}" srcOrd="2" destOrd="0" parTransId="{8D21DA62-A89F-437F-904D-BE1DD3C55586}" sibTransId="{CBBC8A03-FE12-4EA9-AA23-6B439BED4A3A}"/>
    <dgm:cxn modelId="{2CF05EA0-F96D-4DF7-A07A-899D3158478B}" type="presOf" srcId="{99909CBC-6A55-40F6-A600-0A4174874560}" destId="{C2F5DB77-9814-45EC-B24D-2DA38FFA0720}" srcOrd="0" destOrd="0" presId="urn:microsoft.com/office/officeart/2005/8/layout/chart3"/>
    <dgm:cxn modelId="{81F69D11-05F6-49D4-9231-E57844DF3E37}" type="presOf" srcId="{EEB985F2-6E98-4D0E-8511-D45945344BAA}" destId="{EAE773E0-5B86-4C7F-8160-819E8124AD23}" srcOrd="0" destOrd="0" presId="urn:microsoft.com/office/officeart/2005/8/layout/chart3"/>
    <dgm:cxn modelId="{5E06CB32-6C55-4313-A4E1-BB563802C30E}" type="presOf" srcId="{C51BCB70-7EB8-4B58-A1AC-6FD16562338F}" destId="{FF860390-F2F9-44F6-BE73-7B66DFDBED84}" srcOrd="1" destOrd="0" presId="urn:microsoft.com/office/officeart/2005/8/layout/chart3"/>
    <dgm:cxn modelId="{76897AB6-362B-46CA-9B5C-F3764543276C}" type="presOf" srcId="{A27DF530-5998-4EB7-907E-FDB79C3B3EE5}" destId="{8942E774-EE48-4C2C-9A33-AEF1347617F3}" srcOrd="0" destOrd="0" presId="urn:microsoft.com/office/officeart/2005/8/layout/chart3"/>
    <dgm:cxn modelId="{6A46DD7F-1C09-4021-9F97-CEF2E9B7329A}" type="presOf" srcId="{C51BCB70-7EB8-4B58-A1AC-6FD16562338F}" destId="{139D2F70-FB5F-46B4-A077-AB900AB7DAF1}" srcOrd="0" destOrd="0" presId="urn:microsoft.com/office/officeart/2005/8/layout/chart3"/>
    <dgm:cxn modelId="{023194A4-97AC-4B86-B5F2-72414B3CD62C}" srcId="{A27DF530-5998-4EB7-907E-FDB79C3B3EE5}" destId="{C51BCB70-7EB8-4B58-A1AC-6FD16562338F}" srcOrd="3" destOrd="0" parTransId="{9C0CA1B6-2315-4240-912D-6B877F695202}" sibTransId="{B06BE80B-B156-4080-8288-191FABFEC00A}"/>
    <dgm:cxn modelId="{1B32F74E-CA37-4F31-9EF0-8E1856EB6C97}" srcId="{A27DF530-5998-4EB7-907E-FDB79C3B3EE5}" destId="{EEB985F2-6E98-4D0E-8511-D45945344BAA}" srcOrd="0" destOrd="0" parTransId="{925E9F93-F919-4DA6-BB21-AA2E7BBCE441}" sibTransId="{B3015488-35C9-4585-9A6B-36B6F0C5D0CB}"/>
    <dgm:cxn modelId="{3E1A22FA-EAEC-48F3-B435-882F7ECCAF89}" type="presOf" srcId="{F2E0CD69-587F-47FD-B93E-2E97CFFAFEE7}" destId="{54EFADC3-FCF6-4E6A-AABC-DCFF275FE1E3}" srcOrd="0" destOrd="0" presId="urn:microsoft.com/office/officeart/2005/8/layout/chart3"/>
    <dgm:cxn modelId="{FD6E25DA-57B2-4EB3-B0B8-FC61901AF02E}" type="presParOf" srcId="{8942E774-EE48-4C2C-9A33-AEF1347617F3}" destId="{EAE773E0-5B86-4C7F-8160-819E8124AD23}" srcOrd="0" destOrd="0" presId="urn:microsoft.com/office/officeart/2005/8/layout/chart3"/>
    <dgm:cxn modelId="{76D15F3B-4F92-487F-9E3C-BB1E1B0B383B}" type="presParOf" srcId="{8942E774-EE48-4C2C-9A33-AEF1347617F3}" destId="{CA11C270-7873-453C-8C1D-6009F6E28BA5}" srcOrd="1" destOrd="0" presId="urn:microsoft.com/office/officeart/2005/8/layout/chart3"/>
    <dgm:cxn modelId="{3CFB0B9A-71C2-4E0E-A9F8-717D39E0144D}" type="presParOf" srcId="{8942E774-EE48-4C2C-9A33-AEF1347617F3}" destId="{C2F5DB77-9814-45EC-B24D-2DA38FFA0720}" srcOrd="2" destOrd="0" presId="urn:microsoft.com/office/officeart/2005/8/layout/chart3"/>
    <dgm:cxn modelId="{73D57F29-2273-4F94-9805-28F594649E66}" type="presParOf" srcId="{8942E774-EE48-4C2C-9A33-AEF1347617F3}" destId="{DFAEB958-A887-4139-A3AB-980639A483E4}" srcOrd="3" destOrd="0" presId="urn:microsoft.com/office/officeart/2005/8/layout/chart3"/>
    <dgm:cxn modelId="{3FC02893-0D71-4AD6-9F83-1B8015B39CBB}" type="presParOf" srcId="{8942E774-EE48-4C2C-9A33-AEF1347617F3}" destId="{54EFADC3-FCF6-4E6A-AABC-DCFF275FE1E3}" srcOrd="4" destOrd="0" presId="urn:microsoft.com/office/officeart/2005/8/layout/chart3"/>
    <dgm:cxn modelId="{4092920C-8BCA-4ED0-80A1-244F1524DD86}" type="presParOf" srcId="{8942E774-EE48-4C2C-9A33-AEF1347617F3}" destId="{FFB15121-473C-4480-A50B-C86D1ED4AD96}" srcOrd="5" destOrd="0" presId="urn:microsoft.com/office/officeart/2005/8/layout/chart3"/>
    <dgm:cxn modelId="{58C3368B-09F7-42A3-9555-F67378BC5243}" type="presParOf" srcId="{8942E774-EE48-4C2C-9A33-AEF1347617F3}" destId="{139D2F70-FB5F-46B4-A077-AB900AB7DAF1}" srcOrd="6" destOrd="0" presId="urn:microsoft.com/office/officeart/2005/8/layout/chart3"/>
    <dgm:cxn modelId="{47C678E8-6769-448A-B1FF-467AD68BCC32}" type="presParOf" srcId="{8942E774-EE48-4C2C-9A33-AEF1347617F3}" destId="{FF860390-F2F9-44F6-BE73-7B66DFDBED84}"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3A4AAE-EB31-4B15-92ED-2A04CAAD10B8}" type="doc">
      <dgm:prSet loTypeId="urn:microsoft.com/office/officeart/2005/8/layout/cycle5" loCatId="cycle" qsTypeId="urn:microsoft.com/office/officeart/2005/8/quickstyle/3d2" qsCatId="3D" csTypeId="urn:microsoft.com/office/officeart/2005/8/colors/accent3_2" csCatId="accent3" phldr="1"/>
      <dgm:spPr/>
      <dgm:t>
        <a:bodyPr/>
        <a:lstStyle/>
        <a:p>
          <a:endParaRPr lang="en-US"/>
        </a:p>
      </dgm:t>
    </dgm:pt>
    <dgm:pt modelId="{15E09E76-B345-460B-B6B1-6A33D01098F0}">
      <dgm:prSet phldrT="[Text]" custT="1"/>
      <dgm:spPr>
        <a:solidFill>
          <a:srgbClr val="C00000"/>
        </a:solidFill>
      </dgm:spPr>
      <dgm:t>
        <a:bodyPr/>
        <a:lstStyle/>
        <a:p>
          <a:r>
            <a:rPr lang="en-US" sz="2000" b="1" dirty="0" smtClean="0"/>
            <a:t>Unhealthy Home</a:t>
          </a:r>
          <a:endParaRPr lang="en-US" sz="2000" b="1" dirty="0"/>
        </a:p>
      </dgm:t>
    </dgm:pt>
    <dgm:pt modelId="{6AEC6857-8F2E-408A-8402-AA80880C224B}" type="parTrans" cxnId="{3F711F41-2620-4DA5-87C2-A6277272F2A0}">
      <dgm:prSet/>
      <dgm:spPr/>
      <dgm:t>
        <a:bodyPr/>
        <a:lstStyle/>
        <a:p>
          <a:endParaRPr lang="en-US"/>
        </a:p>
      </dgm:t>
    </dgm:pt>
    <dgm:pt modelId="{7F3140C5-D789-42F0-8CBF-4B01283323A5}" type="sibTrans" cxnId="{3F711F41-2620-4DA5-87C2-A6277272F2A0}">
      <dgm:prSet/>
      <dgm:spPr/>
      <dgm:t>
        <a:bodyPr/>
        <a:lstStyle/>
        <a:p>
          <a:endParaRPr lang="en-US"/>
        </a:p>
      </dgm:t>
    </dgm:pt>
    <dgm:pt modelId="{6F4DE20B-825A-4429-A757-DF4D99799525}">
      <dgm:prSet phldrT="[Text]" custT="1"/>
      <dgm:spPr>
        <a:solidFill>
          <a:srgbClr val="8BB836"/>
        </a:solidFill>
      </dgm:spPr>
      <dgm:t>
        <a:bodyPr/>
        <a:lstStyle/>
        <a:p>
          <a:r>
            <a:rPr lang="en-US" sz="2000" b="1" dirty="0" smtClean="0"/>
            <a:t>Asthmatic Child</a:t>
          </a:r>
          <a:endParaRPr lang="en-US" sz="2000" b="1" dirty="0"/>
        </a:p>
      </dgm:t>
    </dgm:pt>
    <dgm:pt modelId="{E0E65992-EB08-4FEB-936E-DC6817289681}" type="parTrans" cxnId="{914A899F-BD73-4079-8266-BCD9AD1F6185}">
      <dgm:prSet/>
      <dgm:spPr/>
      <dgm:t>
        <a:bodyPr/>
        <a:lstStyle/>
        <a:p>
          <a:endParaRPr lang="en-US"/>
        </a:p>
      </dgm:t>
    </dgm:pt>
    <dgm:pt modelId="{2311249C-577B-4128-82E8-3F7FB6D0621E}" type="sibTrans" cxnId="{914A899F-BD73-4079-8266-BCD9AD1F6185}">
      <dgm:prSet/>
      <dgm:spPr/>
      <dgm:t>
        <a:bodyPr/>
        <a:lstStyle/>
        <a:p>
          <a:endParaRPr lang="en-US"/>
        </a:p>
      </dgm:t>
    </dgm:pt>
    <dgm:pt modelId="{CA3AFB25-D8EF-441D-8FB2-C52CF05B6207}">
      <dgm:prSet phldrT="[Text]" custT="1"/>
      <dgm:spPr>
        <a:solidFill>
          <a:srgbClr val="8BB836"/>
        </a:solidFill>
      </dgm:spPr>
      <dgm:t>
        <a:bodyPr/>
        <a:lstStyle/>
        <a:p>
          <a:r>
            <a:rPr lang="en-US" sz="2000" b="1" dirty="0" smtClean="0"/>
            <a:t>Hospital Visit</a:t>
          </a:r>
          <a:endParaRPr lang="en-US" sz="2000" b="1" dirty="0"/>
        </a:p>
      </dgm:t>
    </dgm:pt>
    <dgm:pt modelId="{2F8472A0-7369-4E5E-967D-A554E4C64287}" type="parTrans" cxnId="{65B5E681-BE7C-4606-984B-0AD0CF96FCDB}">
      <dgm:prSet/>
      <dgm:spPr/>
      <dgm:t>
        <a:bodyPr/>
        <a:lstStyle/>
        <a:p>
          <a:endParaRPr lang="en-US"/>
        </a:p>
      </dgm:t>
    </dgm:pt>
    <dgm:pt modelId="{83AB0340-FC06-4198-9547-209A47E0E939}" type="sibTrans" cxnId="{65B5E681-BE7C-4606-984B-0AD0CF96FCDB}">
      <dgm:prSet/>
      <dgm:spPr/>
      <dgm:t>
        <a:bodyPr/>
        <a:lstStyle/>
        <a:p>
          <a:endParaRPr lang="en-US"/>
        </a:p>
      </dgm:t>
    </dgm:pt>
    <dgm:pt modelId="{EA33EE63-1D89-403F-A9C6-BAFB276A7E35}">
      <dgm:prSet phldrT="[Text]" custT="1"/>
      <dgm:spPr>
        <a:solidFill>
          <a:srgbClr val="8BB836"/>
        </a:solidFill>
      </dgm:spPr>
      <dgm:t>
        <a:bodyPr/>
        <a:lstStyle/>
        <a:p>
          <a:r>
            <a:rPr lang="en-US" sz="2000" b="1" dirty="0" smtClean="0"/>
            <a:t>Treatment/ Inhaler</a:t>
          </a:r>
        </a:p>
      </dgm:t>
    </dgm:pt>
    <dgm:pt modelId="{6CCAF4D9-07DA-4A55-92F8-2A7740A0E18D}" type="parTrans" cxnId="{F0D9CE3D-CA4A-4B4B-AC84-38A816C67EE9}">
      <dgm:prSet/>
      <dgm:spPr/>
      <dgm:t>
        <a:bodyPr/>
        <a:lstStyle/>
        <a:p>
          <a:endParaRPr lang="en-US"/>
        </a:p>
      </dgm:t>
    </dgm:pt>
    <dgm:pt modelId="{278E1380-D6A5-4763-97BC-9712074EF77A}" type="sibTrans" cxnId="{F0D9CE3D-CA4A-4B4B-AC84-38A816C67EE9}">
      <dgm:prSet/>
      <dgm:spPr/>
      <dgm:t>
        <a:bodyPr/>
        <a:lstStyle/>
        <a:p>
          <a:endParaRPr lang="en-US"/>
        </a:p>
      </dgm:t>
    </dgm:pt>
    <dgm:pt modelId="{E36B2D5E-4062-4803-9C21-EAB689DC5ACB}" type="pres">
      <dgm:prSet presAssocID="{523A4AAE-EB31-4B15-92ED-2A04CAAD10B8}" presName="cycle" presStyleCnt="0">
        <dgm:presLayoutVars>
          <dgm:dir/>
          <dgm:resizeHandles val="exact"/>
        </dgm:presLayoutVars>
      </dgm:prSet>
      <dgm:spPr/>
      <dgm:t>
        <a:bodyPr/>
        <a:lstStyle/>
        <a:p>
          <a:endParaRPr lang="en-US"/>
        </a:p>
      </dgm:t>
    </dgm:pt>
    <dgm:pt modelId="{8C51B265-542F-4F85-8283-B894FA9FAB89}" type="pres">
      <dgm:prSet presAssocID="{15E09E76-B345-460B-B6B1-6A33D01098F0}" presName="node" presStyleLbl="node1" presStyleIdx="0" presStyleCnt="4" custScaleX="167107" custScaleY="111654">
        <dgm:presLayoutVars>
          <dgm:bulletEnabled val="1"/>
        </dgm:presLayoutVars>
      </dgm:prSet>
      <dgm:spPr/>
      <dgm:t>
        <a:bodyPr/>
        <a:lstStyle/>
        <a:p>
          <a:endParaRPr lang="en-US"/>
        </a:p>
      </dgm:t>
    </dgm:pt>
    <dgm:pt modelId="{213E90A5-F48E-4B6F-87A6-F6A7C739993E}" type="pres">
      <dgm:prSet presAssocID="{15E09E76-B345-460B-B6B1-6A33D01098F0}" presName="spNode" presStyleCnt="0"/>
      <dgm:spPr/>
      <dgm:t>
        <a:bodyPr/>
        <a:lstStyle/>
        <a:p>
          <a:endParaRPr lang="en-US"/>
        </a:p>
      </dgm:t>
    </dgm:pt>
    <dgm:pt modelId="{90721A93-413A-483F-A07A-A6E63132E039}" type="pres">
      <dgm:prSet presAssocID="{7F3140C5-D789-42F0-8CBF-4B01283323A5}" presName="sibTrans" presStyleLbl="sibTrans1D1" presStyleIdx="0" presStyleCnt="4"/>
      <dgm:spPr/>
      <dgm:t>
        <a:bodyPr/>
        <a:lstStyle/>
        <a:p>
          <a:endParaRPr lang="en-US"/>
        </a:p>
      </dgm:t>
    </dgm:pt>
    <dgm:pt modelId="{95784E4A-04B1-4789-AC97-D4F4D85F4329}" type="pres">
      <dgm:prSet presAssocID="{6F4DE20B-825A-4429-A757-DF4D99799525}" presName="node" presStyleLbl="node1" presStyleIdx="1" presStyleCnt="4" custScaleX="134224" custScaleY="104400" custRadScaleRad="99614" custRadScaleInc="10477">
        <dgm:presLayoutVars>
          <dgm:bulletEnabled val="1"/>
        </dgm:presLayoutVars>
      </dgm:prSet>
      <dgm:spPr/>
      <dgm:t>
        <a:bodyPr/>
        <a:lstStyle/>
        <a:p>
          <a:endParaRPr lang="en-US"/>
        </a:p>
      </dgm:t>
    </dgm:pt>
    <dgm:pt modelId="{42B0CE2D-282E-44B4-9219-C0DBACCFFA8A}" type="pres">
      <dgm:prSet presAssocID="{6F4DE20B-825A-4429-A757-DF4D99799525}" presName="spNode" presStyleCnt="0"/>
      <dgm:spPr/>
      <dgm:t>
        <a:bodyPr/>
        <a:lstStyle/>
        <a:p>
          <a:endParaRPr lang="en-US"/>
        </a:p>
      </dgm:t>
    </dgm:pt>
    <dgm:pt modelId="{B3BFC65E-08A0-49D2-A8F6-94517F62A7C5}" type="pres">
      <dgm:prSet presAssocID="{2311249C-577B-4128-82E8-3F7FB6D0621E}" presName="sibTrans" presStyleLbl="sibTrans1D1" presStyleIdx="1" presStyleCnt="4"/>
      <dgm:spPr/>
      <dgm:t>
        <a:bodyPr/>
        <a:lstStyle/>
        <a:p>
          <a:endParaRPr lang="en-US"/>
        </a:p>
      </dgm:t>
    </dgm:pt>
    <dgm:pt modelId="{D49B897B-38A1-4A5F-AC8E-435E2FCD1717}" type="pres">
      <dgm:prSet presAssocID="{CA3AFB25-D8EF-441D-8FB2-C52CF05B6207}" presName="node" presStyleLbl="node1" presStyleIdx="2" presStyleCnt="4" custScaleX="123605">
        <dgm:presLayoutVars>
          <dgm:bulletEnabled val="1"/>
        </dgm:presLayoutVars>
      </dgm:prSet>
      <dgm:spPr/>
      <dgm:t>
        <a:bodyPr/>
        <a:lstStyle/>
        <a:p>
          <a:endParaRPr lang="en-US"/>
        </a:p>
      </dgm:t>
    </dgm:pt>
    <dgm:pt modelId="{E3EBF07E-B182-4978-AA16-4363F3F115DF}" type="pres">
      <dgm:prSet presAssocID="{CA3AFB25-D8EF-441D-8FB2-C52CF05B6207}" presName="spNode" presStyleCnt="0"/>
      <dgm:spPr/>
      <dgm:t>
        <a:bodyPr/>
        <a:lstStyle/>
        <a:p>
          <a:endParaRPr lang="en-US"/>
        </a:p>
      </dgm:t>
    </dgm:pt>
    <dgm:pt modelId="{E9A6D20B-0A56-4DED-9985-E54106112965}" type="pres">
      <dgm:prSet presAssocID="{83AB0340-FC06-4198-9547-209A47E0E939}" presName="sibTrans" presStyleLbl="sibTrans1D1" presStyleIdx="2" presStyleCnt="4"/>
      <dgm:spPr/>
      <dgm:t>
        <a:bodyPr/>
        <a:lstStyle/>
        <a:p>
          <a:endParaRPr lang="en-US"/>
        </a:p>
      </dgm:t>
    </dgm:pt>
    <dgm:pt modelId="{CB72AD20-05C2-4847-A401-1571FE88ADAB}" type="pres">
      <dgm:prSet presAssocID="{EA33EE63-1D89-403F-A9C6-BAFB276A7E35}" presName="node" presStyleLbl="node1" presStyleIdx="3" presStyleCnt="4" custScaleX="128211" custScaleY="109426" custRadScaleRad="98945" custRadScaleInc="-8280">
        <dgm:presLayoutVars>
          <dgm:bulletEnabled val="1"/>
        </dgm:presLayoutVars>
      </dgm:prSet>
      <dgm:spPr/>
      <dgm:t>
        <a:bodyPr/>
        <a:lstStyle/>
        <a:p>
          <a:endParaRPr lang="en-US"/>
        </a:p>
      </dgm:t>
    </dgm:pt>
    <dgm:pt modelId="{CBF73E89-E25F-45EF-BF1D-133E08D7EC1B}" type="pres">
      <dgm:prSet presAssocID="{EA33EE63-1D89-403F-A9C6-BAFB276A7E35}" presName="spNode" presStyleCnt="0"/>
      <dgm:spPr/>
      <dgm:t>
        <a:bodyPr/>
        <a:lstStyle/>
        <a:p>
          <a:endParaRPr lang="en-US"/>
        </a:p>
      </dgm:t>
    </dgm:pt>
    <dgm:pt modelId="{F75D0797-C949-402A-8701-2DFC3ACC0543}" type="pres">
      <dgm:prSet presAssocID="{278E1380-D6A5-4763-97BC-9712074EF77A}" presName="sibTrans" presStyleLbl="sibTrans1D1" presStyleIdx="3" presStyleCnt="4"/>
      <dgm:spPr/>
      <dgm:t>
        <a:bodyPr/>
        <a:lstStyle/>
        <a:p>
          <a:endParaRPr lang="en-US"/>
        </a:p>
      </dgm:t>
    </dgm:pt>
  </dgm:ptLst>
  <dgm:cxnLst>
    <dgm:cxn modelId="{DB1AFE06-179E-469A-88B1-FD216724D6F9}" type="presOf" srcId="{15E09E76-B345-460B-B6B1-6A33D01098F0}" destId="{8C51B265-542F-4F85-8283-B894FA9FAB89}" srcOrd="0" destOrd="0" presId="urn:microsoft.com/office/officeart/2005/8/layout/cycle5"/>
    <dgm:cxn modelId="{4815CC2B-D772-4E09-AC8F-18139EF681D6}" type="presOf" srcId="{CA3AFB25-D8EF-441D-8FB2-C52CF05B6207}" destId="{D49B897B-38A1-4A5F-AC8E-435E2FCD1717}" srcOrd="0" destOrd="0" presId="urn:microsoft.com/office/officeart/2005/8/layout/cycle5"/>
    <dgm:cxn modelId="{6CB0BFCA-A66D-46D2-81CA-174137B03703}" type="presOf" srcId="{2311249C-577B-4128-82E8-3F7FB6D0621E}" destId="{B3BFC65E-08A0-49D2-A8F6-94517F62A7C5}" srcOrd="0" destOrd="0" presId="urn:microsoft.com/office/officeart/2005/8/layout/cycle5"/>
    <dgm:cxn modelId="{914A899F-BD73-4079-8266-BCD9AD1F6185}" srcId="{523A4AAE-EB31-4B15-92ED-2A04CAAD10B8}" destId="{6F4DE20B-825A-4429-A757-DF4D99799525}" srcOrd="1" destOrd="0" parTransId="{E0E65992-EB08-4FEB-936E-DC6817289681}" sibTransId="{2311249C-577B-4128-82E8-3F7FB6D0621E}"/>
    <dgm:cxn modelId="{65B5E681-BE7C-4606-984B-0AD0CF96FCDB}" srcId="{523A4AAE-EB31-4B15-92ED-2A04CAAD10B8}" destId="{CA3AFB25-D8EF-441D-8FB2-C52CF05B6207}" srcOrd="2" destOrd="0" parTransId="{2F8472A0-7369-4E5E-967D-A554E4C64287}" sibTransId="{83AB0340-FC06-4198-9547-209A47E0E939}"/>
    <dgm:cxn modelId="{F0D9CE3D-CA4A-4B4B-AC84-38A816C67EE9}" srcId="{523A4AAE-EB31-4B15-92ED-2A04CAAD10B8}" destId="{EA33EE63-1D89-403F-A9C6-BAFB276A7E35}" srcOrd="3" destOrd="0" parTransId="{6CCAF4D9-07DA-4A55-92F8-2A7740A0E18D}" sibTransId="{278E1380-D6A5-4763-97BC-9712074EF77A}"/>
    <dgm:cxn modelId="{5899C754-5A53-4EC3-A37F-CA2F13443017}" type="presOf" srcId="{6F4DE20B-825A-4429-A757-DF4D99799525}" destId="{95784E4A-04B1-4789-AC97-D4F4D85F4329}" srcOrd="0" destOrd="0" presId="urn:microsoft.com/office/officeart/2005/8/layout/cycle5"/>
    <dgm:cxn modelId="{B848D17A-60CC-46CE-999D-DB00879E0786}" type="presOf" srcId="{278E1380-D6A5-4763-97BC-9712074EF77A}" destId="{F75D0797-C949-402A-8701-2DFC3ACC0543}" srcOrd="0" destOrd="0" presId="urn:microsoft.com/office/officeart/2005/8/layout/cycle5"/>
    <dgm:cxn modelId="{ECCF04C0-A145-4886-8D87-4E7D5D01ED2A}" type="presOf" srcId="{7F3140C5-D789-42F0-8CBF-4B01283323A5}" destId="{90721A93-413A-483F-A07A-A6E63132E039}" srcOrd="0" destOrd="0" presId="urn:microsoft.com/office/officeart/2005/8/layout/cycle5"/>
    <dgm:cxn modelId="{05B11CE9-9650-441A-B2B3-1D1835BB6628}" type="presOf" srcId="{83AB0340-FC06-4198-9547-209A47E0E939}" destId="{E9A6D20B-0A56-4DED-9985-E54106112965}" srcOrd="0" destOrd="0" presId="urn:microsoft.com/office/officeart/2005/8/layout/cycle5"/>
    <dgm:cxn modelId="{A93D6F22-6158-48F2-8C99-81096A0370C9}" type="presOf" srcId="{EA33EE63-1D89-403F-A9C6-BAFB276A7E35}" destId="{CB72AD20-05C2-4847-A401-1571FE88ADAB}" srcOrd="0" destOrd="0" presId="urn:microsoft.com/office/officeart/2005/8/layout/cycle5"/>
    <dgm:cxn modelId="{3F711F41-2620-4DA5-87C2-A6277272F2A0}" srcId="{523A4AAE-EB31-4B15-92ED-2A04CAAD10B8}" destId="{15E09E76-B345-460B-B6B1-6A33D01098F0}" srcOrd="0" destOrd="0" parTransId="{6AEC6857-8F2E-408A-8402-AA80880C224B}" sibTransId="{7F3140C5-D789-42F0-8CBF-4B01283323A5}"/>
    <dgm:cxn modelId="{3C8029B0-0379-4593-AF4A-44E33E8472CC}" type="presOf" srcId="{523A4AAE-EB31-4B15-92ED-2A04CAAD10B8}" destId="{E36B2D5E-4062-4803-9C21-EAB689DC5ACB}" srcOrd="0" destOrd="0" presId="urn:microsoft.com/office/officeart/2005/8/layout/cycle5"/>
    <dgm:cxn modelId="{0DA41CE1-2D3F-412A-930B-3CA02EC4593E}" type="presParOf" srcId="{E36B2D5E-4062-4803-9C21-EAB689DC5ACB}" destId="{8C51B265-542F-4F85-8283-B894FA9FAB89}" srcOrd="0" destOrd="0" presId="urn:microsoft.com/office/officeart/2005/8/layout/cycle5"/>
    <dgm:cxn modelId="{3E90D245-1B36-4B94-9083-3B0063E84794}" type="presParOf" srcId="{E36B2D5E-4062-4803-9C21-EAB689DC5ACB}" destId="{213E90A5-F48E-4B6F-87A6-F6A7C739993E}" srcOrd="1" destOrd="0" presId="urn:microsoft.com/office/officeart/2005/8/layout/cycle5"/>
    <dgm:cxn modelId="{02F11595-357C-4242-AEB9-CE948EE511F9}" type="presParOf" srcId="{E36B2D5E-4062-4803-9C21-EAB689DC5ACB}" destId="{90721A93-413A-483F-A07A-A6E63132E039}" srcOrd="2" destOrd="0" presId="urn:microsoft.com/office/officeart/2005/8/layout/cycle5"/>
    <dgm:cxn modelId="{B024E1F5-D0A3-4C39-8E19-2904DFD5A970}" type="presParOf" srcId="{E36B2D5E-4062-4803-9C21-EAB689DC5ACB}" destId="{95784E4A-04B1-4789-AC97-D4F4D85F4329}" srcOrd="3" destOrd="0" presId="urn:microsoft.com/office/officeart/2005/8/layout/cycle5"/>
    <dgm:cxn modelId="{A0D18EE6-4B01-4ECE-A569-F49ABCFBA6C8}" type="presParOf" srcId="{E36B2D5E-4062-4803-9C21-EAB689DC5ACB}" destId="{42B0CE2D-282E-44B4-9219-C0DBACCFFA8A}" srcOrd="4" destOrd="0" presId="urn:microsoft.com/office/officeart/2005/8/layout/cycle5"/>
    <dgm:cxn modelId="{95AD00D9-764D-416C-A399-9B9E1D72C3C0}" type="presParOf" srcId="{E36B2D5E-4062-4803-9C21-EAB689DC5ACB}" destId="{B3BFC65E-08A0-49D2-A8F6-94517F62A7C5}" srcOrd="5" destOrd="0" presId="urn:microsoft.com/office/officeart/2005/8/layout/cycle5"/>
    <dgm:cxn modelId="{0AD3A6EF-B3ED-43A7-BC40-72DC0C98F90C}" type="presParOf" srcId="{E36B2D5E-4062-4803-9C21-EAB689DC5ACB}" destId="{D49B897B-38A1-4A5F-AC8E-435E2FCD1717}" srcOrd="6" destOrd="0" presId="urn:microsoft.com/office/officeart/2005/8/layout/cycle5"/>
    <dgm:cxn modelId="{3F307BDA-33E7-4C23-B562-DD8CAEC9FF14}" type="presParOf" srcId="{E36B2D5E-4062-4803-9C21-EAB689DC5ACB}" destId="{E3EBF07E-B182-4978-AA16-4363F3F115DF}" srcOrd="7" destOrd="0" presId="urn:microsoft.com/office/officeart/2005/8/layout/cycle5"/>
    <dgm:cxn modelId="{651C8338-AB3A-4F45-A101-0FE47B2500C5}" type="presParOf" srcId="{E36B2D5E-4062-4803-9C21-EAB689DC5ACB}" destId="{E9A6D20B-0A56-4DED-9985-E54106112965}" srcOrd="8" destOrd="0" presId="urn:microsoft.com/office/officeart/2005/8/layout/cycle5"/>
    <dgm:cxn modelId="{21881454-A30A-428B-A571-222115DB4C20}" type="presParOf" srcId="{E36B2D5E-4062-4803-9C21-EAB689DC5ACB}" destId="{CB72AD20-05C2-4847-A401-1571FE88ADAB}" srcOrd="9" destOrd="0" presId="urn:microsoft.com/office/officeart/2005/8/layout/cycle5"/>
    <dgm:cxn modelId="{B50747BA-5728-4E44-B513-E120CD8AB6B9}" type="presParOf" srcId="{E36B2D5E-4062-4803-9C21-EAB689DC5ACB}" destId="{CBF73E89-E25F-45EF-BF1D-133E08D7EC1B}" srcOrd="10" destOrd="0" presId="urn:microsoft.com/office/officeart/2005/8/layout/cycle5"/>
    <dgm:cxn modelId="{4C6C16E0-7EB7-4816-A2DD-19AB67588A18}" type="presParOf" srcId="{E36B2D5E-4062-4803-9C21-EAB689DC5ACB}" destId="{F75D0797-C949-402A-8701-2DFC3ACC0543}"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2120"/>
          </a:xfrm>
          <a:prstGeom prst="rect">
            <a:avLst/>
          </a:prstGeom>
        </p:spPr>
        <p:txBody>
          <a:bodyPr vert="horz" lIns="91440" tIns="45720" rIns="91440" bIns="45720" rtlCol="0"/>
          <a:lstStyle>
            <a:lvl1pPr algn="l">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0938" y="0"/>
            <a:ext cx="3037840" cy="462120"/>
          </a:xfrm>
          <a:prstGeom prst="rect">
            <a:avLst/>
          </a:prstGeom>
        </p:spPr>
        <p:txBody>
          <a:bodyPr vert="horz" lIns="91440" tIns="45720" rIns="91440" bIns="45720" rtlCol="0"/>
          <a:lstStyle>
            <a:lvl1pPr algn="r">
              <a:defRPr sz="1200">
                <a:latin typeface="Arial" charset="0"/>
              </a:defRPr>
            </a:lvl1pPr>
          </a:lstStyle>
          <a:p>
            <a:pPr>
              <a:defRPr/>
            </a:pPr>
            <a:fld id="{015983C6-7B6A-430F-BE7A-37EDA7108497}" type="datetimeFigureOut">
              <a:rPr lang="en-US"/>
              <a:pPr>
                <a:defRPr/>
              </a:pPr>
              <a:t>5/28/2015</a:t>
            </a:fld>
            <a:endParaRPr lang="en-US" dirty="0"/>
          </a:p>
        </p:txBody>
      </p:sp>
      <p:sp>
        <p:nvSpPr>
          <p:cNvPr id="4" name="Footer Placeholder 3"/>
          <p:cNvSpPr>
            <a:spLocks noGrp="1"/>
          </p:cNvSpPr>
          <p:nvPr>
            <p:ph type="ftr" sz="quarter" idx="2"/>
          </p:nvPr>
        </p:nvSpPr>
        <p:spPr>
          <a:xfrm>
            <a:off x="0" y="8772378"/>
            <a:ext cx="3037840" cy="462120"/>
          </a:xfrm>
          <a:prstGeom prst="rect">
            <a:avLst/>
          </a:prstGeom>
        </p:spPr>
        <p:txBody>
          <a:bodyPr vert="horz" lIns="91440" tIns="45720" rIns="91440" bIns="45720" rtlCol="0" anchor="b"/>
          <a:lstStyle>
            <a:lvl1pPr algn="l">
              <a:defRPr sz="1200">
                <a:latin typeface="Arial" charset="0"/>
              </a:defRPr>
            </a:lvl1pPr>
          </a:lstStyle>
          <a:p>
            <a:pPr>
              <a:defRPr/>
            </a:pPr>
            <a:endParaRPr lang="en-US" dirty="0"/>
          </a:p>
        </p:txBody>
      </p:sp>
      <p:sp>
        <p:nvSpPr>
          <p:cNvPr id="5" name="Slide Number Placeholder 4"/>
          <p:cNvSpPr>
            <a:spLocks noGrp="1"/>
          </p:cNvSpPr>
          <p:nvPr>
            <p:ph type="sldNum" sz="quarter" idx="3"/>
          </p:nvPr>
        </p:nvSpPr>
        <p:spPr>
          <a:xfrm>
            <a:off x="3970938" y="8772378"/>
            <a:ext cx="3037840" cy="46212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97302B7-BAF8-4AA7-B80B-71DCA12C6CF3}" type="slidenum">
              <a:rPr lang="en-US" altLang="en-US"/>
              <a:pPr/>
              <a:t>‹#›</a:t>
            </a:fld>
            <a:endParaRPr lang="en-US" altLang="en-US" dirty="0"/>
          </a:p>
        </p:txBody>
      </p:sp>
    </p:spTree>
    <p:extLst>
      <p:ext uri="{BB962C8B-B14F-4D97-AF65-F5344CB8AC3E}">
        <p14:creationId xmlns:p14="http://schemas.microsoft.com/office/powerpoint/2010/main" val="1107731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21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21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D8B1D994-9908-4638-A4CD-A68EDBB47511}" type="datetimeFigureOut">
              <a:rPr lang="en-US"/>
              <a:pPr>
                <a:defRPr/>
              </a:pPr>
              <a:t>5/28/2015</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387767"/>
            <a:ext cx="5608320" cy="4155919"/>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378"/>
            <a:ext cx="3037840" cy="4621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772378"/>
            <a:ext cx="3037840" cy="4621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DD87E469-A682-437F-8F4C-9B08198C0497}" type="slidenum">
              <a:rPr lang="en-US" altLang="en-US"/>
              <a:pPr/>
              <a:t>‹#›</a:t>
            </a:fld>
            <a:endParaRPr lang="en-US" altLang="en-US" dirty="0"/>
          </a:p>
        </p:txBody>
      </p:sp>
    </p:spTree>
    <p:extLst>
      <p:ext uri="{BB962C8B-B14F-4D97-AF65-F5344CB8AC3E}">
        <p14:creationId xmlns:p14="http://schemas.microsoft.com/office/powerpoint/2010/main" val="37817963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1</a:t>
            </a:fld>
            <a:endParaRPr lang="en-US" altLang="en-US" dirty="0"/>
          </a:p>
        </p:txBody>
      </p:sp>
    </p:spTree>
    <p:extLst>
      <p:ext uri="{BB962C8B-B14F-4D97-AF65-F5344CB8AC3E}">
        <p14:creationId xmlns:p14="http://schemas.microsoft.com/office/powerpoint/2010/main" val="255007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Since 2005, EPA</a:t>
            </a:r>
            <a:r>
              <a:rPr lang="en-US" baseline="0" dirty="0" smtClean="0"/>
              <a:t> has recognized</a:t>
            </a:r>
            <a:r>
              <a:rPr lang="en-US" dirty="0" smtClean="0"/>
              <a:t> health plans, health care providers and communities in</a:t>
            </a:r>
            <a:r>
              <a:rPr lang="en-US" baseline="0" dirty="0" smtClean="0"/>
              <a:t> action </a:t>
            </a:r>
            <a:r>
              <a:rPr lang="en-US" dirty="0" smtClean="0"/>
              <a:t>for their best practice approaches to delivery of comprehensive asthma care.</a:t>
            </a:r>
          </a:p>
          <a:p>
            <a:endParaRPr lang="en-US" dirty="0"/>
          </a:p>
        </p:txBody>
      </p:sp>
      <p:sp>
        <p:nvSpPr>
          <p:cNvPr id="4" name="Slide Number Placeholder 3"/>
          <p:cNvSpPr>
            <a:spLocks noGrp="1"/>
          </p:cNvSpPr>
          <p:nvPr>
            <p:ph type="sldNum" sz="quarter" idx="10"/>
          </p:nvPr>
        </p:nvSpPr>
        <p:spPr/>
        <p:txBody>
          <a:bodyPr/>
          <a:lstStyle/>
          <a:p>
            <a:pPr>
              <a:defRPr/>
            </a:pPr>
            <a:fld id="{B7ECA565-1CCA-48B6-A50D-C041E1CDBBDC}" type="slidenum">
              <a:rPr lang="en-US" smtClean="0"/>
              <a:pPr>
                <a:defRPr/>
              </a:pPr>
              <a:t>10</a:t>
            </a:fld>
            <a:endParaRPr lang="en-US" dirty="0"/>
          </a:p>
        </p:txBody>
      </p:sp>
    </p:spTree>
    <p:extLst>
      <p:ext uri="{BB962C8B-B14F-4D97-AF65-F5344CB8AC3E}">
        <p14:creationId xmlns:p14="http://schemas.microsoft.com/office/powerpoint/2010/main" val="292490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b="1" i="1" dirty="0" smtClean="0"/>
              <a:t>Tracey’s  Talking Points:</a:t>
            </a:r>
          </a:p>
          <a:p>
            <a:endParaRPr lang="en-US" altLang="en-US" b="1" i="1" dirty="0" smtClean="0"/>
          </a:p>
          <a:p>
            <a:r>
              <a:rPr lang="en-US" altLang="en-US" dirty="0" smtClean="0"/>
              <a:t>•Many of our award winners have used EPA’s model for Delivering High Quality Asthma Care, which</a:t>
            </a:r>
            <a:r>
              <a:rPr lang="en-US" altLang="en-US" baseline="0" dirty="0" smtClean="0"/>
              <a:t> features essential components to developing an effective and sustainable asthma program. </a:t>
            </a:r>
            <a:endParaRPr lang="en-US" altLang="en-US" dirty="0" smtClean="0"/>
          </a:p>
          <a:p>
            <a:endParaRPr lang="en-US" altLang="en-US" dirty="0" smtClean="0"/>
          </a:p>
          <a:p>
            <a:r>
              <a:rPr lang="en-US" altLang="en-US" dirty="0" smtClean="0"/>
              <a:t>•The System is a conceptual framework, based on results of the Asthma Health</a:t>
            </a:r>
            <a:r>
              <a:rPr lang="en-US" altLang="en-US" baseline="0" dirty="0" smtClean="0"/>
              <a:t> Outcomes Project, conducted by University of Michigan, </a:t>
            </a:r>
            <a:r>
              <a:rPr lang="en-US" altLang="en-US" dirty="0" smtClean="0"/>
              <a:t>that identifies the core elements of successful asthma programs and the processes that drive their implementation, continuous improvement, and endurance. The five key drivers of the System include: committed leaders and champions, strong community ties, integrated health care services, tailored environmental interventions, and high performing collaborations. </a:t>
            </a:r>
          </a:p>
          <a:p>
            <a:endParaRPr lang="en-US" altLang="en-US" dirty="0" smtClean="0"/>
          </a:p>
          <a:p>
            <a:r>
              <a:rPr lang="en-US" altLang="en-US" dirty="0" smtClean="0"/>
              <a:t>•The System is flexible and any asthma program, regardless of its size, institutional home (e.g., health plan, health care provider, community program), budget, target community, or level of development, can use the System to guide its work. </a:t>
            </a:r>
          </a:p>
          <a:p>
            <a:endParaRPr lang="en-US" altLang="en-US" dirty="0" smtClean="0"/>
          </a:p>
          <a:p>
            <a:r>
              <a:rPr lang="en-US" altLang="en-US" dirty="0" smtClean="0"/>
              <a:t>•How you apply the System will depend on where your program is in its evolution. As programs mature, the System evolves with them. The applicability to your program and your understanding of different elements of the System is likely to change over time. Early on, you may focus on using the System as a guide for getting started. After several years, you may focus more on using it to make your program last.</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6E4754-6BD0-444F-8935-55B16CA8791C}" type="slidenum">
              <a:rPr lang="en-US" altLang="en-US">
                <a:latin typeface="Calibri" panose="020F0502020204030204" pitchFamily="34" charset="0"/>
              </a:rPr>
              <a:pPr eaLnBrk="1" hangingPunct="1"/>
              <a:t>11</a:t>
            </a:fld>
            <a:endParaRPr lang="en-US" altLang="en-US" dirty="0">
              <a:latin typeface="Calibri" panose="020F0502020204030204" pitchFamily="34" charset="0"/>
            </a:endParaRPr>
          </a:p>
        </p:txBody>
      </p:sp>
    </p:spTree>
    <p:extLst>
      <p:ext uri="{BB962C8B-B14F-4D97-AF65-F5344CB8AC3E}">
        <p14:creationId xmlns:p14="http://schemas.microsoft.com/office/powerpoint/2010/main" val="1262355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defRPr/>
            </a:pPr>
            <a:r>
              <a:rPr lang="en-US" altLang="en-US" b="1" i="1" dirty="0" smtClean="0"/>
              <a:t>Tracey’s  Talking Points:</a:t>
            </a:r>
          </a:p>
          <a:p>
            <a:pPr>
              <a:defRPr/>
            </a:pPr>
            <a:endParaRPr lang="en-US" altLang="en-US" b="1" i="1" dirty="0" smtClean="0"/>
          </a:p>
          <a:p>
            <a:pPr>
              <a:defRPr/>
            </a:pPr>
            <a:r>
              <a:rPr lang="en-US" altLang="en-US" i="0" dirty="0" smtClean="0"/>
              <a:t>Since</a:t>
            </a:r>
            <a:r>
              <a:rPr lang="en-US" altLang="en-US" i="0" baseline="0" dirty="0" smtClean="0"/>
              <a:t> today’s topic is on turning data to dollars, </a:t>
            </a:r>
            <a:r>
              <a:rPr lang="en-US" altLang="en-US" i="0" dirty="0" smtClean="0"/>
              <a:t>we are going to focus on “Sustaining the System.” </a:t>
            </a:r>
          </a:p>
          <a:p>
            <a:pPr>
              <a:defRPr/>
            </a:pPr>
            <a:endParaRPr lang="en-US" altLang="en-US" i="0" dirty="0" smtClean="0"/>
          </a:p>
          <a:p>
            <a:pPr>
              <a:defRPr/>
            </a:pPr>
            <a:r>
              <a:rPr lang="en-US" altLang="en-US" i="0" dirty="0" smtClean="0"/>
              <a:t>Each of our programs today will describe how they used data to promote their program and appeal to funders. You’ll hear some innovative and creative solutions to data mining, demonstrating the value of thinking outside the box and how to build support from various funding streams.</a:t>
            </a:r>
          </a:p>
          <a:p>
            <a:pPr>
              <a:defRPr/>
            </a:pPr>
            <a:endParaRPr lang="en-US" altLang="en-US" i="0" dirty="0" smtClean="0"/>
          </a:p>
          <a:p>
            <a:pPr>
              <a:defRPr/>
            </a:pPr>
            <a:r>
              <a:rPr lang="en-US" altLang="en-US" i="0" dirty="0" smtClean="0"/>
              <a:t>The</a:t>
            </a:r>
            <a:r>
              <a:rPr lang="en-US" altLang="en-US" i="0" baseline="0" dirty="0" smtClean="0"/>
              <a:t> main components of “Sustaining the System” include:</a:t>
            </a:r>
            <a:endParaRPr lang="en-US" altLang="en-US" i="0" dirty="0" smtClean="0"/>
          </a:p>
          <a:p>
            <a:pPr>
              <a:defRPr/>
            </a:pPr>
            <a:endParaRPr lang="en-US" altLang="en-US" i="1" dirty="0" smtClean="0"/>
          </a:p>
          <a:p>
            <a:pPr>
              <a:defRPr/>
            </a:pPr>
            <a:r>
              <a:rPr lang="en-US" sz="1200" b="0" i="0" kern="1200" dirty="0" smtClean="0">
                <a:solidFill>
                  <a:schemeClr val="tx1"/>
                </a:solidFill>
                <a:effectLst/>
                <a:latin typeface="+mn-lt"/>
                <a:ea typeface="+mn-ea"/>
                <a:cs typeface="+mn-cs"/>
              </a:rPr>
              <a:t>1. Put data that matters to potential funders and payers in front of them to demonstrate the need for your program and your impact</a:t>
            </a:r>
            <a:r>
              <a:rPr lang="en-US" sz="1200" b="0" i="0" kern="1200" baseline="0" dirty="0" smtClean="0">
                <a:solidFill>
                  <a:schemeClr val="tx1"/>
                </a:solidFill>
                <a:effectLst/>
                <a:latin typeface="+mn-lt"/>
                <a:ea typeface="+mn-ea"/>
                <a:cs typeface="+mn-cs"/>
              </a:rPr>
              <a:t>, or your value proposition.</a:t>
            </a:r>
            <a:endParaRPr lang="en-US" sz="1200" b="0" i="0" kern="1200" dirty="0" smtClean="0">
              <a:solidFill>
                <a:schemeClr val="tx1"/>
              </a:solidFill>
              <a:effectLst/>
              <a:latin typeface="+mn-lt"/>
              <a:ea typeface="+mn-ea"/>
              <a:cs typeface="+mn-cs"/>
            </a:endParaRPr>
          </a:p>
          <a:p>
            <a:pPr>
              <a:defRPr/>
            </a:pPr>
            <a:endParaRPr lang="en-US" altLang="en-US" sz="1200" b="0" i="0" kern="1200" dirty="0" smtClean="0">
              <a:solidFill>
                <a:schemeClr val="tx1"/>
              </a:solidFill>
              <a:effectLst/>
              <a:latin typeface="+mn-lt"/>
              <a:ea typeface="+mn-ea"/>
              <a:cs typeface="+mn-cs"/>
            </a:endParaRPr>
          </a:p>
          <a:p>
            <a:pPr>
              <a:defRPr/>
            </a:pPr>
            <a:r>
              <a:rPr lang="en-US" altLang="en-US" sz="1200" b="0" i="0" kern="1200" dirty="0" smtClean="0">
                <a:solidFill>
                  <a:schemeClr val="tx1"/>
                </a:solidFill>
                <a:effectLst/>
                <a:latin typeface="+mn-lt"/>
                <a:ea typeface="+mn-ea"/>
                <a:cs typeface="+mn-cs"/>
              </a:rPr>
              <a:t>2. Be visible to funders and support what they know. Publicize</a:t>
            </a:r>
            <a:r>
              <a:rPr lang="en-US" altLang="en-US" sz="1200" b="0" i="0" kern="1200" baseline="0" dirty="0" smtClean="0">
                <a:solidFill>
                  <a:schemeClr val="tx1"/>
                </a:solidFill>
                <a:effectLst/>
                <a:latin typeface="+mn-lt"/>
                <a:ea typeface="+mn-ea"/>
                <a:cs typeface="+mn-cs"/>
              </a:rPr>
              <a:t> and market your program’s activities. </a:t>
            </a:r>
          </a:p>
          <a:p>
            <a:pPr>
              <a:defRPr/>
            </a:pPr>
            <a:endParaRPr lang="en-US" altLang="en-US" sz="1200" b="0" i="0" kern="1200" baseline="0" dirty="0" smtClean="0">
              <a:solidFill>
                <a:schemeClr val="tx1"/>
              </a:solidFill>
              <a:effectLst/>
              <a:latin typeface="+mn-lt"/>
              <a:ea typeface="+mn-ea"/>
              <a:cs typeface="+mn-cs"/>
            </a:endParaRPr>
          </a:p>
          <a:p>
            <a:pPr>
              <a:defRPr/>
            </a:pPr>
            <a:r>
              <a:rPr lang="en-US" altLang="en-US" sz="1200" b="0" i="0" kern="1200" baseline="0" dirty="0" smtClean="0">
                <a:solidFill>
                  <a:schemeClr val="tx1"/>
                </a:solidFill>
                <a:effectLst/>
                <a:latin typeface="+mn-lt"/>
                <a:ea typeface="+mn-ea"/>
                <a:cs typeface="+mn-cs"/>
              </a:rPr>
              <a:t>3. Make it easy to support your program by identifying discrete program elements and their costs so that funders and payers can support individual elements if they are not ready to support the program in its entirety. </a:t>
            </a:r>
          </a:p>
          <a:p>
            <a:pPr>
              <a:defRPr/>
            </a:pPr>
            <a:endParaRPr lang="en-US" altLang="en-US" sz="1200" b="0" i="0" kern="1200" baseline="0" dirty="0" smtClean="0">
              <a:solidFill>
                <a:schemeClr val="tx1"/>
              </a:solidFill>
              <a:effectLst/>
              <a:latin typeface="+mn-lt"/>
              <a:ea typeface="+mn-ea"/>
              <a:cs typeface="+mn-cs"/>
            </a:endParaRPr>
          </a:p>
          <a:p>
            <a:pPr>
              <a:defRPr/>
            </a:pPr>
            <a:r>
              <a:rPr lang="en-US" altLang="en-US" sz="1200" b="0" i="0" kern="1200" baseline="0" dirty="0" smtClean="0">
                <a:solidFill>
                  <a:schemeClr val="tx1"/>
                </a:solidFill>
                <a:effectLst/>
                <a:latin typeface="+mn-lt"/>
                <a:ea typeface="+mn-ea"/>
                <a:cs typeface="+mn-cs"/>
              </a:rPr>
              <a:t>4. Keep asthma management and the need for institutional change for sustainability in mind at all times! </a:t>
            </a:r>
          </a:p>
          <a:p>
            <a:pPr>
              <a:defRPr/>
            </a:pPr>
            <a:endParaRPr lang="en-US" altLang="en-US" dirty="0" smtClean="0"/>
          </a:p>
          <a:p>
            <a:pPr>
              <a:defRPr/>
            </a:pPr>
            <a:endParaRPr lang="en-US" altLang="en-US" dirty="0" smtClean="0"/>
          </a:p>
          <a:p>
            <a:pPr>
              <a:defRPr/>
            </a:pP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2731F1-48CD-47A2-B94D-F39B128FE1DF}" type="slidenum">
              <a:rPr lang="en-US" altLang="en-US">
                <a:latin typeface="Calibri" panose="020F0502020204030204" pitchFamily="34" charset="0"/>
              </a:rPr>
              <a:pPr eaLnBrk="1" hangingPunct="1"/>
              <a:t>12</a:t>
            </a:fld>
            <a:endParaRPr lang="en-US" altLang="en-US" dirty="0">
              <a:latin typeface="Calibri" panose="020F0502020204030204" pitchFamily="34" charset="0"/>
            </a:endParaRPr>
          </a:p>
        </p:txBody>
      </p:sp>
    </p:spTree>
    <p:extLst>
      <p:ext uri="{BB962C8B-B14F-4D97-AF65-F5344CB8AC3E}">
        <p14:creationId xmlns:p14="http://schemas.microsoft.com/office/powerpoint/2010/main" val="405648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xfrm>
            <a:off x="1181100" y="696913"/>
            <a:ext cx="4648200" cy="3486150"/>
          </a:xfrm>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dirty="0" smtClean="0"/>
              <a:t>A value proposition is a tool to help you communicate the unique value and benefits of your program to funders. </a:t>
            </a:r>
          </a:p>
          <a:p>
            <a:pPr>
              <a:spcBef>
                <a:spcPct val="0"/>
              </a:spcBef>
            </a:pPr>
            <a:endParaRPr lang="en-US" altLang="en-US" dirty="0"/>
          </a:p>
          <a:p>
            <a:pPr>
              <a:spcBef>
                <a:spcPct val="0"/>
              </a:spcBef>
            </a:pPr>
            <a:r>
              <a:rPr lang="en-US" altLang="en-US" dirty="0" smtClean="0"/>
              <a:t>It demonstrates that the health outcomes a program creates and the economic savings a program generates outweigh the program operating costs. </a:t>
            </a:r>
          </a:p>
          <a:p>
            <a:pPr>
              <a:spcBef>
                <a:spcPct val="0"/>
              </a:spcBef>
            </a:pPr>
            <a:endParaRPr lang="en-US" altLang="en-US" dirty="0"/>
          </a:p>
          <a:p>
            <a:pPr>
              <a:spcBef>
                <a:spcPct val="0"/>
              </a:spcBef>
            </a:pPr>
            <a:r>
              <a:rPr lang="en-US" altLang="en-US" dirty="0" smtClean="0"/>
              <a:t>Whether you are starting a new pilot project or you are a part of a well-established program, value propositions are effective tools for securing future funding.</a:t>
            </a:r>
          </a:p>
          <a:p>
            <a:pPr>
              <a:spcBef>
                <a:spcPct val="0"/>
              </a:spcBef>
            </a:pPr>
            <a:endParaRPr lang="en-US" altLang="en-US" dirty="0" smtClean="0"/>
          </a:p>
          <a:p>
            <a:pPr>
              <a:spcBef>
                <a:spcPct val="0"/>
              </a:spcBef>
            </a:pPr>
            <a:r>
              <a:rPr lang="en-US" altLang="en-US" dirty="0" smtClean="0"/>
              <a:t>The benefit of developing your value proposition is that it crystalizes the value of your program to potential funders.</a:t>
            </a:r>
          </a:p>
          <a:p>
            <a:pPr>
              <a:spcBef>
                <a:spcPct val="0"/>
              </a:spcBef>
            </a:pPr>
            <a:endParaRPr lang="en-US" altLang="en-US" dirty="0" smtClean="0"/>
          </a:p>
          <a:p>
            <a:pPr>
              <a:spcBef>
                <a:spcPct val="0"/>
              </a:spcBef>
            </a:pPr>
            <a:r>
              <a:rPr lang="en-US" altLang="en-US" dirty="0" smtClean="0"/>
              <a:t>It is also an opportunity for a program to see the impact it has on health outcomes by capturing costs, calculating health cost savings, and conducting a program evaluation.</a:t>
            </a:r>
          </a:p>
          <a:p>
            <a:pPr>
              <a:spcBef>
                <a:spcPct val="0"/>
              </a:spcBef>
            </a:pPr>
            <a:endParaRPr lang="en-US" altLang="en-US"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altLang="en-US" dirty="0" smtClean="0"/>
              <a:t>For more information on developing your program's Value</a:t>
            </a:r>
            <a:r>
              <a:rPr lang="en-US" altLang="en-US" baseline="0" dirty="0" smtClean="0"/>
              <a:t> Proposition --v</a:t>
            </a:r>
            <a:r>
              <a:rPr lang="en-US" altLang="en-US" dirty="0" smtClean="0"/>
              <a:t>isit AsthmaCommunityNetwork.org and check out the Value Proposition content on the site.  </a:t>
            </a:r>
          </a:p>
          <a:p>
            <a:pPr>
              <a:spcBef>
                <a:spcPct val="0"/>
              </a:spcBef>
            </a:pPr>
            <a:endParaRPr lang="en-US" altLang="en-US" dirty="0" smtClean="0"/>
          </a:p>
          <a:p>
            <a:pPr marL="242887" lvl="1" indent="0" fontAlgn="auto">
              <a:spcBef>
                <a:spcPct val="20000"/>
              </a:spcBef>
              <a:spcAft>
                <a:spcPts val="0"/>
              </a:spcAft>
              <a:buFont typeface="Arial" pitchFamily="34" charset="0"/>
              <a:buNone/>
            </a:pPr>
            <a:endParaRPr lang="en-US" sz="2600" dirty="0" smtClean="0">
              <a:solidFill>
                <a:prstClr val="black"/>
              </a:solidFill>
              <a:latin typeface="+mn-lt"/>
            </a:endParaRPr>
          </a:p>
          <a:p>
            <a:pPr eaLnBrk="1" hangingPunct="1">
              <a:spcBef>
                <a:spcPct val="0"/>
              </a:spcBef>
            </a:pPr>
            <a:endParaRPr lang="en-US" dirty="0" smtClean="0"/>
          </a:p>
        </p:txBody>
      </p:sp>
      <p:sp>
        <p:nvSpPr>
          <p:cNvPr id="23555" name="Slide Number Placeholder 3"/>
          <p:cNvSpPr txBox="1">
            <a:spLocks noGrp="1"/>
          </p:cNvSpPr>
          <p:nvPr/>
        </p:nvSpPr>
        <p:spPr bwMode="auto">
          <a:xfrm>
            <a:off x="3970938" y="8829967"/>
            <a:ext cx="3037840" cy="464820"/>
          </a:xfrm>
          <a:prstGeom prst="rect">
            <a:avLst/>
          </a:prstGeom>
          <a:noFill/>
          <a:ln>
            <a:miter lim="800000"/>
            <a:headEnd/>
            <a:tailEnd/>
          </a:ln>
        </p:spPr>
        <p:txBody>
          <a:bodyPr lIns="93177" tIns="46589" rIns="93177" bIns="46589" anchor="b"/>
          <a:lstStyle/>
          <a:p>
            <a:pPr algn="r">
              <a:defRPr/>
            </a:pPr>
            <a:fld id="{3A38C781-21A8-4D91-96AD-B853CA6562F2}" type="slidenum">
              <a:rPr lang="en-US" sz="1200">
                <a:solidFill>
                  <a:prstClr val="black"/>
                </a:solidFill>
                <a:latin typeface="Calibri"/>
              </a:rPr>
              <a:pPr algn="r">
                <a:defRPr/>
              </a:pPr>
              <a:t>13</a:t>
            </a:fld>
            <a:endParaRPr lang="en-US" sz="1200" dirty="0">
              <a:solidFill>
                <a:prstClr val="black"/>
              </a:solidFill>
              <a:latin typeface="Calibri"/>
            </a:endParaRPr>
          </a:p>
        </p:txBody>
      </p:sp>
    </p:spTree>
    <p:extLst>
      <p:ext uri="{BB962C8B-B14F-4D97-AF65-F5344CB8AC3E}">
        <p14:creationId xmlns:p14="http://schemas.microsoft.com/office/powerpoint/2010/main" val="349402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b="1" i="1" dirty="0" smtClean="0"/>
              <a:t>Tracey’s  Talking Points:</a:t>
            </a:r>
          </a:p>
          <a:p>
            <a:pPr>
              <a:defRPr/>
            </a:pPr>
            <a:endParaRPr lang="en-US" altLang="en-US" b="1" i="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t>
            </a:r>
            <a:r>
              <a:rPr lang="en-US" altLang="en-US" i="0" dirty="0" smtClean="0"/>
              <a:t>Now, I would like to introduce</a:t>
            </a:r>
            <a:r>
              <a:rPr lang="en-US" altLang="en-US" i="0" baseline="0" dirty="0" smtClean="0"/>
              <a:t> </a:t>
            </a:r>
            <a:r>
              <a:rPr lang="en-US" altLang="en-US" i="0" dirty="0" smtClean="0"/>
              <a:t>Susan Steppe,</a:t>
            </a:r>
            <a:r>
              <a:rPr lang="en-US" altLang="en-US" i="0" baseline="0" dirty="0" smtClean="0"/>
              <a:t> Project Director at Le Bonheur Children’s Hospital’s CHAMP Program. </a:t>
            </a:r>
            <a:r>
              <a:rPr lang="en-US" sz="1200" kern="1200" dirty="0" smtClean="0">
                <a:solidFill>
                  <a:schemeClr val="tx1"/>
                </a:solidFill>
                <a:effectLst/>
                <a:latin typeface="+mn-lt"/>
                <a:ea typeface="+mn-ea"/>
                <a:cs typeface="+mn-cs"/>
              </a:rPr>
              <a:t>The Le Bonheur Children’s Hospital’s CHAMP Program (Changing High-Risk Asthma in Memphis through Partnership) is a collaborative that serves children ages 2–18 in Memphis, Shelby County, Tennessee, who are identified as having high-risk asthma.  The program is funded by the U.S. Department of Health and Human Services, Centers for Medicare and Medicaid Services, as a round 1 innovations project.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t>
            </a:r>
            <a:r>
              <a:rPr lang="en-US" sz="1200" kern="1200" dirty="0" smtClean="0">
                <a:solidFill>
                  <a:schemeClr val="tx1"/>
                </a:solidFill>
                <a:effectLst/>
                <a:latin typeface="+mn-lt"/>
                <a:ea typeface="+mn-ea"/>
                <a:cs typeface="+mn-cs"/>
              </a:rPr>
              <a:t>Of CHAMP’s patients, 95 percent are African American children who suffer from poorly controlled asthma that results in preventable hospital and emergency room encounters, missed school days, and diminished quality of life. They primarily live in rental properties characterized by environmental hazards—such as mold, mildew and cockroaches—that exacerbate asthma episodes, and many of them move frequently or spend significant periods of time in more than one residence over the course of a week or month.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t>
            </a:r>
            <a:r>
              <a:rPr lang="en-US" sz="1200" kern="1200" dirty="0" smtClean="0">
                <a:solidFill>
                  <a:schemeClr val="tx1"/>
                </a:solidFill>
                <a:effectLst/>
                <a:latin typeface="+mn-lt"/>
                <a:ea typeface="+mn-ea"/>
                <a:cs typeface="+mn-cs"/>
              </a:rPr>
              <a:t>To talk more about Le Bonheur’s award winning program, I</a:t>
            </a:r>
            <a:r>
              <a:rPr lang="en-US" sz="1200" kern="1200" baseline="0" dirty="0" smtClean="0">
                <a:solidFill>
                  <a:schemeClr val="tx1"/>
                </a:solidFill>
                <a:effectLst/>
                <a:latin typeface="+mn-lt"/>
                <a:ea typeface="+mn-ea"/>
                <a:cs typeface="+mn-cs"/>
              </a:rPr>
              <a:t> will turn it over to project director, Susan Steppe.</a:t>
            </a:r>
            <a:endParaRPr lang="en-US" sz="1200" kern="1200" dirty="0" smtClean="0">
              <a:solidFill>
                <a:schemeClr val="tx1"/>
              </a:solidFill>
              <a:effectLst/>
              <a:latin typeface="+mn-lt"/>
              <a:ea typeface="+mn-ea"/>
              <a:cs typeface="+mn-cs"/>
            </a:endParaRPr>
          </a:p>
          <a:p>
            <a:pPr>
              <a:defRPr/>
            </a:pPr>
            <a:endParaRPr lang="en-US" dirty="0" smtClean="0"/>
          </a:p>
          <a:p>
            <a:pPr eaLnBrk="1" fontAlgn="auto" hangingPunct="1">
              <a:spcBef>
                <a:spcPts val="0"/>
              </a:spcBef>
              <a:spcAft>
                <a:spcPts val="0"/>
              </a:spcAft>
              <a:defRPr/>
            </a:pPr>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4FCC19-116B-47E5-8204-A281D3AD5030}" type="slidenum">
              <a:rPr lang="en-US" altLang="en-US">
                <a:latin typeface="Calibri" panose="020F0502020204030204" pitchFamily="34" charset="0"/>
              </a:rPr>
              <a:pPr eaLnBrk="1" hangingPunct="1"/>
              <a:t>14</a:t>
            </a:fld>
            <a:endParaRPr lang="en-US" altLang="en-US" dirty="0">
              <a:latin typeface="Calibri" panose="020F0502020204030204" pitchFamily="34" charset="0"/>
            </a:endParaRPr>
          </a:p>
        </p:txBody>
      </p:sp>
    </p:spTree>
    <p:extLst>
      <p:ext uri="{BB962C8B-B14F-4D97-AF65-F5344CB8AC3E}">
        <p14:creationId xmlns:p14="http://schemas.microsoft.com/office/powerpoint/2010/main" val="3706088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is solely to orient the audience to the CHAMP target population.</a:t>
            </a:r>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15</a:t>
            </a:fld>
            <a:endParaRPr lang="en-US" altLang="en-US" dirty="0"/>
          </a:p>
        </p:txBody>
      </p:sp>
    </p:spTree>
    <p:extLst>
      <p:ext uri="{BB962C8B-B14F-4D97-AF65-F5344CB8AC3E}">
        <p14:creationId xmlns:p14="http://schemas.microsoft.com/office/powerpoint/2010/main" val="451390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quick overview of the elements</a:t>
            </a:r>
            <a:r>
              <a:rPr lang="en-US" baseline="0" dirty="0" smtClean="0"/>
              <a:t> of the intervention.   Emphasis on Engagement because it doesn’t matter how skilled we are, how well</a:t>
            </a:r>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16</a:t>
            </a:fld>
            <a:endParaRPr lang="en-US" altLang="en-US" dirty="0"/>
          </a:p>
        </p:txBody>
      </p:sp>
    </p:spTree>
    <p:extLst>
      <p:ext uri="{BB962C8B-B14F-4D97-AF65-F5344CB8AC3E}">
        <p14:creationId xmlns:p14="http://schemas.microsoft.com/office/powerpoint/2010/main" val="451390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design looks fine </a:t>
            </a:r>
            <a:r>
              <a:rPr lang="en-US" baseline="0" dirty="0" smtClean="0"/>
              <a:t> but at the end of the day you have to be able to show what your program accomplishes beyond delivering a good service.   You must be able to answer these questions if you want to assure that your program hits the mark and make your program attractive to potential funders who would interested in helping you continue your good work.</a:t>
            </a:r>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18</a:t>
            </a:fld>
            <a:endParaRPr lang="en-US" altLang="en-US" dirty="0"/>
          </a:p>
        </p:txBody>
      </p:sp>
    </p:spTree>
    <p:extLst>
      <p:ext uri="{BB962C8B-B14F-4D97-AF65-F5344CB8AC3E}">
        <p14:creationId xmlns:p14="http://schemas.microsoft.com/office/powerpoint/2010/main" val="451390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20</a:t>
            </a:fld>
            <a:endParaRPr lang="en-US" altLang="en-US" dirty="0"/>
          </a:p>
        </p:txBody>
      </p:sp>
    </p:spTree>
    <p:extLst>
      <p:ext uri="{BB962C8B-B14F-4D97-AF65-F5344CB8AC3E}">
        <p14:creationId xmlns:p14="http://schemas.microsoft.com/office/powerpoint/2010/main" val="45139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21</a:t>
            </a:fld>
            <a:endParaRPr lang="en-US" altLang="en-US" dirty="0"/>
          </a:p>
        </p:txBody>
      </p:sp>
    </p:spTree>
    <p:extLst>
      <p:ext uri="{BB962C8B-B14F-4D97-AF65-F5344CB8AC3E}">
        <p14:creationId xmlns:p14="http://schemas.microsoft.com/office/powerpoint/2010/main" val="354539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i="1" dirty="0" smtClean="0"/>
              <a:t>Tracey’s  Talking Points:</a:t>
            </a:r>
            <a:endParaRPr lang="en-US" dirty="0" smtClean="0"/>
          </a:p>
          <a:p>
            <a:pPr eaLnBrk="1" hangingPunct="1">
              <a:spcBef>
                <a:spcPct val="0"/>
              </a:spcBef>
              <a:buFont typeface="Arial" pitchFamily="34" charset="0"/>
              <a:buNone/>
              <a:defRPr/>
            </a:pPr>
            <a:endParaRPr lang="en-US" b="1" dirty="0" smtClean="0"/>
          </a:p>
          <a:p>
            <a:pPr marL="171450" indent="-171450" eaLnBrk="1" hangingPunct="1">
              <a:spcBef>
                <a:spcPct val="0"/>
              </a:spcBef>
              <a:buFont typeface="Arial" pitchFamily="34" charset="0"/>
              <a:buChar char="•"/>
              <a:defRPr/>
            </a:pPr>
            <a:r>
              <a:rPr lang="en-US" dirty="0" smtClean="0"/>
              <a:t>Good morning or good afternoon, depending on where in the country you’re joining us from. </a:t>
            </a:r>
          </a:p>
          <a:p>
            <a:pPr eaLnBrk="1" hangingPunct="1">
              <a:spcBef>
                <a:spcPct val="0"/>
              </a:spcBef>
              <a:buFont typeface="Arial" pitchFamily="34" charset="0"/>
              <a:buNone/>
              <a:defRPr/>
            </a:pPr>
            <a:endParaRPr lang="en-US" dirty="0" smtClean="0"/>
          </a:p>
          <a:p>
            <a:pPr marL="171450" indent="-171450" eaLnBrk="1" hangingPunct="1">
              <a:spcBef>
                <a:spcPct val="0"/>
              </a:spcBef>
              <a:buFont typeface="Arial" pitchFamily="34" charset="0"/>
              <a:buChar char="•"/>
              <a:defRPr/>
            </a:pPr>
            <a:r>
              <a:rPr lang="en-US" dirty="0" smtClean="0"/>
              <a:t>Welcome to “Data to Dollars:  2015 Asthma Award Winners Share Their Stories,” a Web-based presentation sponsored by the Environmental Protection Agency.</a:t>
            </a:r>
          </a:p>
          <a:p>
            <a:pPr eaLnBrk="1" hangingPunct="1">
              <a:spcBef>
                <a:spcPct val="0"/>
              </a:spcBef>
              <a:buFont typeface="Arial" pitchFamily="34" charset="0"/>
              <a:buNone/>
              <a:defRPr/>
            </a:pPr>
            <a:endParaRPr lang="en-US" dirty="0" smtClean="0"/>
          </a:p>
          <a:p>
            <a:pPr marL="171450" indent="-171450" eaLnBrk="1" hangingPunct="1">
              <a:spcBef>
                <a:spcPct val="0"/>
              </a:spcBef>
              <a:buFont typeface="Arial" pitchFamily="34" charset="0"/>
              <a:buChar char="•"/>
              <a:defRPr/>
            </a:pPr>
            <a:r>
              <a:rPr lang="en-US" dirty="0" smtClean="0"/>
              <a:t>We’re glad you can join us today!</a:t>
            </a:r>
          </a:p>
          <a:p>
            <a:pPr eaLnBrk="1" hangingPunct="1">
              <a:spcBef>
                <a:spcPct val="0"/>
              </a:spcBef>
              <a:buFont typeface="Arial" pitchFamily="34" charset="0"/>
              <a:buNone/>
              <a:defRPr/>
            </a:pPr>
            <a:endParaRPr lang="en-US" dirty="0" smtClean="0"/>
          </a:p>
          <a:p>
            <a:pPr marL="171450" indent="-171450" eaLnBrk="1" hangingPunct="1">
              <a:spcBef>
                <a:spcPct val="0"/>
              </a:spcBef>
              <a:buFont typeface="Arial" pitchFamily="34" charset="0"/>
              <a:buChar char="•"/>
              <a:defRPr/>
            </a:pPr>
            <a:r>
              <a:rPr lang="en-US" dirty="0" smtClean="0"/>
              <a:t>People will probably continue to connect in on the Web and on the phone over the next few minutes, but since we have a lot of material to cover and so that we can let you folks get back to the good work you’re doing, we’ll go ahead and get started.</a:t>
            </a:r>
          </a:p>
          <a:p>
            <a:pPr marL="171450" indent="-171450" eaLnBrk="1" hangingPunct="1">
              <a:spcBef>
                <a:spcPct val="0"/>
              </a:spcBef>
              <a:buFont typeface="Arial" pitchFamily="34" charset="0"/>
              <a:buChar char="•"/>
              <a:defRPr/>
            </a:pPr>
            <a:endParaRPr lang="en-US" dirty="0" smtClean="0"/>
          </a:p>
          <a:p>
            <a:pPr eaLnBrk="1" hangingPunct="1">
              <a:spcBef>
                <a:spcPct val="0"/>
              </a:spcBef>
              <a:buFont typeface="Arial" pitchFamily="34" charset="0"/>
              <a:buNone/>
              <a:defRPr/>
            </a:pPr>
            <a:endParaRPr lang="en-US" b="1" dirty="0" smtClean="0"/>
          </a:p>
          <a:p>
            <a:pPr eaLnBrk="1" hangingPunct="1">
              <a:spcBef>
                <a:spcPct val="0"/>
              </a:spcBef>
              <a:buFont typeface="Arial" pitchFamily="34" charset="0"/>
              <a:buNone/>
              <a:defRPr/>
            </a:pPr>
            <a:endParaRPr lang="en-US" b="1" dirty="0" smtClean="0"/>
          </a:p>
        </p:txBody>
      </p:sp>
      <p:sp>
        <p:nvSpPr>
          <p:cNvPr id="471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714FF9-92CB-4E07-8EDA-786591FDBD3A}" type="slidenum">
              <a:rPr lang="en-US" altLang="en-US">
                <a:latin typeface="Calibri" panose="020F0502020204030204" pitchFamily="34" charset="0"/>
              </a:rPr>
              <a:pPr eaLnBrk="1" hangingPunct="1"/>
              <a:t>2</a:t>
            </a:fld>
            <a:endParaRPr lang="en-US" altLang="en-US" dirty="0">
              <a:latin typeface="Calibri" panose="020F0502020204030204" pitchFamily="34" charset="0"/>
            </a:endParaRPr>
          </a:p>
        </p:txBody>
      </p:sp>
    </p:spTree>
    <p:extLst>
      <p:ext uri="{BB962C8B-B14F-4D97-AF65-F5344CB8AC3E}">
        <p14:creationId xmlns:p14="http://schemas.microsoft.com/office/powerpoint/2010/main" val="3965107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22</a:t>
            </a:fld>
            <a:endParaRPr lang="en-US" altLang="en-US" dirty="0"/>
          </a:p>
        </p:txBody>
      </p:sp>
    </p:spTree>
    <p:extLst>
      <p:ext uri="{BB962C8B-B14F-4D97-AF65-F5344CB8AC3E}">
        <p14:creationId xmlns:p14="http://schemas.microsoft.com/office/powerpoint/2010/main" val="451390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23</a:t>
            </a:fld>
            <a:endParaRPr lang="en-US" altLang="en-US" dirty="0"/>
          </a:p>
        </p:txBody>
      </p:sp>
    </p:spTree>
    <p:extLst>
      <p:ext uri="{BB962C8B-B14F-4D97-AF65-F5344CB8AC3E}">
        <p14:creationId xmlns:p14="http://schemas.microsoft.com/office/powerpoint/2010/main" val="451390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24</a:t>
            </a:fld>
            <a:endParaRPr lang="en-US" altLang="en-US" dirty="0"/>
          </a:p>
        </p:txBody>
      </p:sp>
    </p:spTree>
    <p:extLst>
      <p:ext uri="{BB962C8B-B14F-4D97-AF65-F5344CB8AC3E}">
        <p14:creationId xmlns:p14="http://schemas.microsoft.com/office/powerpoint/2010/main" val="451390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25</a:t>
            </a:fld>
            <a:endParaRPr lang="en-US" altLang="en-US" dirty="0"/>
          </a:p>
        </p:txBody>
      </p:sp>
    </p:spTree>
    <p:extLst>
      <p:ext uri="{BB962C8B-B14F-4D97-AF65-F5344CB8AC3E}">
        <p14:creationId xmlns:p14="http://schemas.microsoft.com/office/powerpoint/2010/main" val="451390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28</a:t>
            </a:fld>
            <a:endParaRPr lang="en-US" altLang="en-US" dirty="0"/>
          </a:p>
        </p:txBody>
      </p:sp>
    </p:spTree>
    <p:extLst>
      <p:ext uri="{BB962C8B-B14F-4D97-AF65-F5344CB8AC3E}">
        <p14:creationId xmlns:p14="http://schemas.microsoft.com/office/powerpoint/2010/main" val="3466114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29</a:t>
            </a:fld>
            <a:endParaRPr lang="en-US" altLang="en-US" dirty="0"/>
          </a:p>
        </p:txBody>
      </p:sp>
    </p:spTree>
    <p:extLst>
      <p:ext uri="{BB962C8B-B14F-4D97-AF65-F5344CB8AC3E}">
        <p14:creationId xmlns:p14="http://schemas.microsoft.com/office/powerpoint/2010/main" val="3466114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the data</a:t>
            </a:r>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30</a:t>
            </a:fld>
            <a:endParaRPr lang="en-US" altLang="en-US" dirty="0"/>
          </a:p>
        </p:txBody>
      </p:sp>
    </p:spTree>
    <p:extLst>
      <p:ext uri="{BB962C8B-B14F-4D97-AF65-F5344CB8AC3E}">
        <p14:creationId xmlns:p14="http://schemas.microsoft.com/office/powerpoint/2010/main" val="758518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i="1" dirty="0" smtClean="0"/>
              <a:t>Tracey’s  Talking Points:</a:t>
            </a:r>
          </a:p>
          <a:p>
            <a:pPr eaLnBrk="1" fontAlgn="auto" hangingPunct="1">
              <a:spcBef>
                <a:spcPts val="0"/>
              </a:spcBef>
              <a:spcAft>
                <a:spcPts val="0"/>
              </a:spcAft>
              <a:defRPr/>
            </a:pPr>
            <a:endParaRPr lang="en-US" b="1" i="1" dirty="0" smtClean="0"/>
          </a:p>
          <a:p>
            <a:pPr>
              <a:defRPr/>
            </a:pPr>
            <a:r>
              <a:rPr lang="en-US" altLang="en-US" dirty="0" smtClean="0"/>
              <a:t>•</a:t>
            </a:r>
            <a:r>
              <a:rPr lang="en-US" i="0" dirty="0" smtClean="0"/>
              <a:t>Thank you Susan. It is clear that your program uses</a:t>
            </a:r>
            <a:r>
              <a:rPr lang="en-US" i="0" baseline="0" dirty="0" smtClean="0"/>
              <a:t> very unique and innovative methods of data collection and analysis which has been instrumental in the success of your program! </a:t>
            </a:r>
            <a:r>
              <a:rPr lang="en-US" altLang="en-US" i="0" dirty="0" smtClean="0"/>
              <a:t>Now, I would like to introduce</a:t>
            </a:r>
            <a:r>
              <a:rPr lang="en-US" altLang="en-US" i="0" baseline="0" dirty="0" smtClean="0"/>
              <a:t> </a:t>
            </a:r>
            <a:r>
              <a:rPr lang="en-US" altLang="en-US" i="0" dirty="0" smtClean="0"/>
              <a:t>Ruth Ann Norton,</a:t>
            </a:r>
            <a:r>
              <a:rPr lang="en-US" altLang="en-US" i="0" baseline="0" dirty="0" smtClean="0"/>
              <a:t> President and CEO of the Green &amp; Healthy Homes Initiative. </a:t>
            </a:r>
          </a:p>
          <a:p>
            <a:pPr>
              <a:defRPr/>
            </a:pPr>
            <a:endParaRPr lang="en-US" sz="1200" i="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t>
            </a:r>
            <a:r>
              <a:rPr lang="en-US" sz="1200" kern="1200" dirty="0" smtClean="0">
                <a:solidFill>
                  <a:schemeClr val="tx1"/>
                </a:solidFill>
                <a:effectLst/>
                <a:latin typeface="+mn-lt"/>
                <a:ea typeface="+mn-ea"/>
                <a:cs typeface="+mn-cs"/>
              </a:rPr>
              <a:t>The Green &amp; Healthy Homes Initiative (GHHI) serves low-income families living in Baltimore City, Maryland, who face a higher than average rate of asthma prevalence, hospitalizations, emergency visits and deaths compared with other Maryland regions and the nation as a whole. Working through a coalition of 35 federal, state, local, nonprofit, university and philanthropic partners, GHHI uses a transformative asthma management model that combines in-home family asthma education; a comprehensive health, safety and home energy audit; and root cause remediation. Since 2000, GHHI Baltimore has completed housing interventions in 1,118 homes of patients diagnosed with asthma in Baltimore City. </a:t>
            </a:r>
          </a:p>
          <a:p>
            <a:pPr>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t>
            </a:r>
            <a:r>
              <a:rPr lang="en-US" sz="1200" kern="1200" dirty="0" smtClean="0">
                <a:solidFill>
                  <a:schemeClr val="tx1"/>
                </a:solidFill>
                <a:effectLst/>
                <a:latin typeface="+mn-lt"/>
                <a:ea typeface="+mn-ea"/>
                <a:cs typeface="+mn-cs"/>
              </a:rPr>
              <a:t>Without further delay, I’ll turn it over to Ruth Ann Norton to discuss her award winning program’s use of data, proposal</a:t>
            </a:r>
            <a:r>
              <a:rPr lang="en-US" sz="1200" kern="1200" baseline="0" dirty="0" smtClean="0">
                <a:solidFill>
                  <a:schemeClr val="tx1"/>
                </a:solidFill>
                <a:effectLst/>
                <a:latin typeface="+mn-lt"/>
                <a:ea typeface="+mn-ea"/>
                <a:cs typeface="+mn-cs"/>
              </a:rPr>
              <a:t> development and braided funding approach. </a:t>
            </a:r>
            <a:endParaRPr lang="en-US" sz="1200" kern="1200" dirty="0" smtClean="0">
              <a:solidFill>
                <a:schemeClr val="tx1"/>
              </a:solidFill>
              <a:effectLst/>
              <a:latin typeface="+mn-lt"/>
              <a:ea typeface="+mn-ea"/>
              <a:cs typeface="+mn-cs"/>
            </a:endParaRP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17D976-83A5-4547-9DB1-A43CE57136F4}" type="slidenum">
              <a:rPr lang="en-US" altLang="en-US">
                <a:latin typeface="Calibri" panose="020F0502020204030204" pitchFamily="34" charset="0"/>
              </a:rPr>
              <a:pPr eaLnBrk="1" hangingPunct="1"/>
              <a:t>34</a:t>
            </a:fld>
            <a:endParaRPr lang="en-US" altLang="en-US" dirty="0">
              <a:latin typeface="Calibri" panose="020F0502020204030204" pitchFamily="34" charset="0"/>
            </a:endParaRPr>
          </a:p>
        </p:txBody>
      </p:sp>
    </p:spTree>
    <p:extLst>
      <p:ext uri="{BB962C8B-B14F-4D97-AF65-F5344CB8AC3E}">
        <p14:creationId xmlns:p14="http://schemas.microsoft.com/office/powerpoint/2010/main" val="3932783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523" indent="-164523">
              <a:buFont typeface="Arial" panose="020B0604020202020204" pitchFamily="34" charset="0"/>
              <a:buChar char="•"/>
            </a:pPr>
            <a:r>
              <a:rPr lang="en-US" dirty="0" smtClean="0"/>
              <a:t>Nearly 9 million families live in unhealthy homes</a:t>
            </a:r>
          </a:p>
          <a:p>
            <a:pPr marL="164523" indent="-164523">
              <a:buFont typeface="Arial" panose="020B0604020202020204" pitchFamily="34" charset="0"/>
              <a:buChar char="•"/>
            </a:pPr>
            <a:r>
              <a:rPr lang="en-US" dirty="0" smtClean="0"/>
              <a:t>Billions of taxpayer dollars lost annually due to inefficient &amp; unhealthy housing – 3% of US healthcare costs</a:t>
            </a:r>
          </a:p>
          <a:p>
            <a:pPr marL="603253" lvl="1" indent="-164523">
              <a:buFont typeface="Arial" panose="020B0604020202020204" pitchFamily="34" charset="0"/>
              <a:buChar char="•"/>
            </a:pPr>
            <a:r>
              <a:rPr lang="en-US" dirty="0" smtClean="0"/>
              <a:t>$43.4 billion due to lead poisoning</a:t>
            </a:r>
          </a:p>
          <a:p>
            <a:pPr marL="603253" lvl="1" indent="-164523">
              <a:buFont typeface="Arial" panose="020B0604020202020204" pitchFamily="34" charset="0"/>
              <a:buChar char="•"/>
            </a:pPr>
            <a:r>
              <a:rPr lang="en-US" dirty="0" smtClean="0"/>
              <a:t>$20 billion due to asthma-related illness </a:t>
            </a:r>
          </a:p>
          <a:p>
            <a:pPr marL="603253" lvl="1" indent="-164523">
              <a:buFont typeface="Arial" panose="020B0604020202020204" pitchFamily="34" charset="0"/>
              <a:buChar char="•"/>
            </a:pPr>
            <a:r>
              <a:rPr lang="en-US" dirty="0" smtClean="0"/>
              <a:t>$19 billion for trip and fall injuries for seniors (projected at $30B by 2020)</a:t>
            </a:r>
          </a:p>
          <a:p>
            <a:pPr marL="603253" lvl="1" indent="-164523">
              <a:buFont typeface="Arial" panose="020B0604020202020204" pitchFamily="34" charset="0"/>
              <a:buChar char="•"/>
            </a:pPr>
            <a:r>
              <a:rPr lang="en-US" dirty="0" smtClean="0"/>
              <a:t>14 million missed school days (#1 reason for absenteeism = asthma)</a:t>
            </a:r>
          </a:p>
          <a:p>
            <a:pPr marL="164523" indent="-164523">
              <a:buFont typeface="Arial" panose="020B0604020202020204" pitchFamily="34" charset="0"/>
              <a:buChar char="•"/>
            </a:pPr>
            <a:r>
              <a:rPr lang="en-US" dirty="0" smtClean="0"/>
              <a:t>Low-income households spend 14% of income on energy vs. 3.5% for other households</a:t>
            </a:r>
          </a:p>
          <a:p>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t>35</a:t>
            </a:fld>
            <a:endParaRPr lang="en-US" dirty="0"/>
          </a:p>
        </p:txBody>
      </p:sp>
    </p:spTree>
    <p:extLst>
      <p:ext uri="{BB962C8B-B14F-4D97-AF65-F5344CB8AC3E}">
        <p14:creationId xmlns:p14="http://schemas.microsoft.com/office/powerpoint/2010/main" val="2681184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6D6E73"/>
                </a:solidFill>
              </a:rPr>
              <a:t>Nearly 9M families live in unhealthy homes</a:t>
            </a:r>
          </a:p>
          <a:p>
            <a:r>
              <a:rPr lang="en-US" dirty="0">
                <a:solidFill>
                  <a:srgbClr val="6D6E73"/>
                </a:solidFill>
              </a:rPr>
              <a:t>Billions of taxpayer dollars lost annually</a:t>
            </a:r>
          </a:p>
          <a:p>
            <a:pPr marL="457200" indent="-171450">
              <a:buFont typeface="Arial" panose="020B0604020202020204" pitchFamily="34" charset="0"/>
              <a:buChar char="•"/>
            </a:pPr>
            <a:r>
              <a:rPr lang="en-US" sz="1050" dirty="0">
                <a:solidFill>
                  <a:srgbClr val="6D6E73"/>
                </a:solidFill>
              </a:rPr>
              <a:t>$43.4B = lead poisoning</a:t>
            </a:r>
          </a:p>
          <a:p>
            <a:pPr marL="457200" indent="-171450">
              <a:buFont typeface="Arial" panose="020B0604020202020204" pitchFamily="34" charset="0"/>
              <a:buChar char="•"/>
            </a:pPr>
            <a:r>
              <a:rPr lang="en-US" sz="1050" dirty="0">
                <a:solidFill>
                  <a:srgbClr val="6D6E73"/>
                </a:solidFill>
              </a:rPr>
              <a:t>$50.1B = asthma</a:t>
            </a:r>
          </a:p>
          <a:p>
            <a:pPr marL="457200" indent="-171450">
              <a:buFont typeface="Arial" panose="020B0604020202020204" pitchFamily="34" charset="0"/>
              <a:buChar char="•"/>
            </a:pPr>
            <a:r>
              <a:rPr lang="en-US" sz="1050" dirty="0">
                <a:solidFill>
                  <a:srgbClr val="6D6E73"/>
                </a:solidFill>
              </a:rPr>
              <a:t>$19B = trip and fall injuries for seniors  </a:t>
            </a:r>
          </a:p>
          <a:p>
            <a:r>
              <a:rPr lang="en-US" dirty="0">
                <a:solidFill>
                  <a:srgbClr val="6D6E73"/>
                </a:solidFill>
              </a:rPr>
              <a:t>14.4 million missed school days from asthma </a:t>
            </a:r>
          </a:p>
          <a:p>
            <a:r>
              <a:rPr lang="en-US" dirty="0">
                <a:solidFill>
                  <a:srgbClr val="6D6E73"/>
                </a:solidFill>
              </a:rPr>
              <a:t>14.2 million missed work days from asthma</a:t>
            </a:r>
          </a:p>
          <a:p>
            <a:r>
              <a:rPr lang="en-US" dirty="0">
                <a:solidFill>
                  <a:srgbClr val="6D6E73"/>
                </a:solidFill>
              </a:rPr>
              <a:t>40% of asthma attacks from home triggers-RWJF</a:t>
            </a:r>
          </a:p>
        </p:txBody>
      </p:sp>
      <p:sp>
        <p:nvSpPr>
          <p:cNvPr id="4" name="Slide Number Placeholder 3"/>
          <p:cNvSpPr>
            <a:spLocks noGrp="1"/>
          </p:cNvSpPr>
          <p:nvPr>
            <p:ph type="sldNum" sz="quarter" idx="10"/>
          </p:nvPr>
        </p:nvSpPr>
        <p:spPr/>
        <p:txBody>
          <a:bodyPr/>
          <a:lstStyle/>
          <a:p>
            <a:fld id="{294B044B-0E8D-4C85-A8BB-08E3CB7FFB9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29299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p:txBody>
          <a:bodyPr wrap="square" numCol="1" anchor="t" anchorCtr="0" compatLnSpc="1">
            <a:prstTxWarp prst="textNoShape">
              <a:avLst/>
            </a:prstTxWarp>
          </a:bodyPr>
          <a:lstStyle/>
          <a:p>
            <a:pPr eaLnBrk="1" fontAlgn="auto" hangingPunct="1">
              <a:spcBef>
                <a:spcPts val="0"/>
              </a:spcBef>
              <a:spcAft>
                <a:spcPts val="0"/>
              </a:spcAft>
              <a:defRPr/>
            </a:pPr>
            <a:r>
              <a:rPr lang="en-US" sz="1200" b="1" i="1" dirty="0" smtClean="0"/>
              <a:t>Tracey’s  Talking Point(s):</a:t>
            </a:r>
            <a:endParaRPr lang="en-US" sz="1200" dirty="0" smtClean="0"/>
          </a:p>
          <a:p>
            <a:pPr eaLnBrk="1" hangingPunct="1">
              <a:lnSpc>
                <a:spcPct val="90000"/>
              </a:lnSpc>
              <a:spcBef>
                <a:spcPct val="0"/>
              </a:spcBef>
              <a:defRPr/>
            </a:pPr>
            <a:endParaRPr lang="en-US" sz="1200" dirty="0" smtClean="0"/>
          </a:p>
          <a:p>
            <a:pPr marL="171450" indent="-171450" eaLnBrk="1" hangingPunct="1">
              <a:lnSpc>
                <a:spcPct val="90000"/>
              </a:lnSpc>
              <a:spcBef>
                <a:spcPct val="0"/>
              </a:spcBef>
              <a:buFont typeface="Arial" pitchFamily="34" charset="0"/>
              <a:buChar char="•"/>
              <a:defRPr/>
            </a:pPr>
            <a:r>
              <a:rPr lang="en-US" sz="1200" dirty="0" smtClean="0"/>
              <a:t>I’m Tracey Mitchell from EPA. I’m going to give a quick overview of this webinar and also walk through some housekeeping items. </a:t>
            </a:r>
          </a:p>
          <a:p>
            <a:pPr eaLnBrk="1" hangingPunct="1">
              <a:lnSpc>
                <a:spcPct val="90000"/>
              </a:lnSpc>
              <a:spcBef>
                <a:spcPct val="0"/>
              </a:spcBef>
              <a:buFont typeface="Arial" pitchFamily="34" charset="0"/>
              <a:buNone/>
              <a:defRPr/>
            </a:pPr>
            <a:endParaRPr lang="en-US" sz="1200" dirty="0" smtClean="0"/>
          </a:p>
          <a:p>
            <a:pPr marL="171450" indent="-171450" eaLnBrk="1" hangingPunct="1">
              <a:lnSpc>
                <a:spcPct val="90000"/>
              </a:lnSpc>
              <a:spcBef>
                <a:spcPct val="0"/>
              </a:spcBef>
              <a:buFont typeface="Arial" pitchFamily="34" charset="0"/>
              <a:buChar char="•"/>
              <a:defRPr/>
            </a:pPr>
            <a:r>
              <a:rPr lang="en-US" sz="1200" dirty="0" smtClean="0"/>
              <a:t>Then I’ll turn it over to our featured presenters, who will introduce themselves and start the presentation. </a:t>
            </a:r>
          </a:p>
          <a:p>
            <a:pPr eaLnBrk="1" hangingPunct="1">
              <a:lnSpc>
                <a:spcPct val="90000"/>
              </a:lnSpc>
              <a:spcBef>
                <a:spcPct val="0"/>
              </a:spcBef>
              <a:buFont typeface="Arial" pitchFamily="34" charset="0"/>
              <a:buNone/>
              <a:defRPr/>
            </a:pPr>
            <a:endParaRPr lang="en-US" sz="1200" dirty="0" smtClean="0"/>
          </a:p>
          <a:p>
            <a:pPr eaLnBrk="1" hangingPunct="1">
              <a:lnSpc>
                <a:spcPct val="90000"/>
              </a:lnSpc>
              <a:spcBef>
                <a:spcPct val="0"/>
              </a:spcBef>
              <a:defRPr/>
            </a:pPr>
            <a:endParaRPr lang="en-US" dirty="0" smtClean="0"/>
          </a:p>
          <a:p>
            <a:pPr eaLnBrk="1" hangingPunct="1">
              <a:lnSpc>
                <a:spcPct val="90000"/>
              </a:lnSpc>
              <a:spcBef>
                <a:spcPct val="0"/>
              </a:spcBef>
              <a:defRPr/>
            </a:pPr>
            <a:endParaRPr lang="en-US" dirty="0" smtClean="0"/>
          </a:p>
        </p:txBody>
      </p:sp>
      <p:sp>
        <p:nvSpPr>
          <p:cNvPr id="481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C3D4AA-A555-46BA-9597-A7C160FAF357}" type="slidenum">
              <a:rPr lang="en-US" altLang="en-US">
                <a:latin typeface="Calibri" panose="020F0502020204030204" pitchFamily="34" charset="0"/>
              </a:rPr>
              <a:pPr eaLnBrk="1" hangingPunct="1"/>
              <a:t>3</a:t>
            </a:fld>
            <a:endParaRPr lang="en-US" altLang="en-US" dirty="0">
              <a:latin typeface="Calibri" panose="020F0502020204030204" pitchFamily="34" charset="0"/>
            </a:endParaRPr>
          </a:p>
        </p:txBody>
      </p:sp>
    </p:spTree>
    <p:extLst>
      <p:ext uri="{BB962C8B-B14F-4D97-AF65-F5344CB8AC3E}">
        <p14:creationId xmlns:p14="http://schemas.microsoft.com/office/powerpoint/2010/main" val="2357678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 on this slide: </a:t>
            </a:r>
          </a:p>
          <a:p>
            <a:endParaRPr lang="en-US" dirty="0" smtClean="0"/>
          </a:p>
          <a:p>
            <a:r>
              <a:rPr lang="en-US" dirty="0" smtClean="0"/>
              <a:t>1</a:t>
            </a:r>
            <a:r>
              <a:rPr lang="en-US" baseline="30000" dirty="0" smtClean="0"/>
              <a:t>st</a:t>
            </a:r>
            <a:r>
              <a:rPr lang="en-US" dirty="0" smtClean="0"/>
              <a:t> click: brings up onboarding sites</a:t>
            </a:r>
          </a:p>
          <a:p>
            <a:r>
              <a:rPr lang="en-US" dirty="0" smtClean="0"/>
              <a:t>2</a:t>
            </a:r>
            <a:r>
              <a:rPr lang="en-US" baseline="30000" dirty="0" smtClean="0"/>
              <a:t>nd</a:t>
            </a:r>
            <a:r>
              <a:rPr lang="en-US" dirty="0" smtClean="0"/>
              <a:t> click: brings up yellow dots “expressed interest”</a:t>
            </a:r>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t>37</a:t>
            </a:fld>
            <a:endParaRPr lang="en-US" dirty="0"/>
          </a:p>
        </p:txBody>
      </p:sp>
    </p:spTree>
    <p:extLst>
      <p:ext uri="{BB962C8B-B14F-4D97-AF65-F5344CB8AC3E}">
        <p14:creationId xmlns:p14="http://schemas.microsoft.com/office/powerpoint/2010/main" val="3549204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523" indent="-164523">
              <a:buFont typeface="Arial" panose="020B0604020202020204" pitchFamily="34" charset="0"/>
              <a:buChar char="•"/>
            </a:pPr>
            <a:r>
              <a:rPr lang="en-US" dirty="0" smtClean="0"/>
              <a:t>Nearly 9 million families live in unhealthy homes</a:t>
            </a:r>
          </a:p>
          <a:p>
            <a:pPr marL="164523" indent="-164523">
              <a:buFont typeface="Arial" panose="020B0604020202020204" pitchFamily="34" charset="0"/>
              <a:buChar char="•"/>
            </a:pPr>
            <a:r>
              <a:rPr lang="en-US" dirty="0" smtClean="0"/>
              <a:t>Billions of taxpayer dollars lost annually due to inefficient &amp; unhealthy housing – 3% of US healthcare costs</a:t>
            </a:r>
          </a:p>
          <a:p>
            <a:pPr marL="603253" lvl="1" indent="-164523">
              <a:buFont typeface="Arial" panose="020B0604020202020204" pitchFamily="34" charset="0"/>
              <a:buChar char="•"/>
            </a:pPr>
            <a:r>
              <a:rPr lang="en-US" dirty="0" smtClean="0"/>
              <a:t>$43.4 billion due to lead poisoning</a:t>
            </a:r>
          </a:p>
          <a:p>
            <a:pPr marL="603253" lvl="1" indent="-164523">
              <a:buFont typeface="Arial" panose="020B0604020202020204" pitchFamily="34" charset="0"/>
              <a:buChar char="•"/>
            </a:pPr>
            <a:r>
              <a:rPr lang="en-US" dirty="0" smtClean="0"/>
              <a:t>$20 billion due to asthma-related illness </a:t>
            </a:r>
          </a:p>
          <a:p>
            <a:pPr marL="603253" lvl="1" indent="-164523">
              <a:buFont typeface="Arial" panose="020B0604020202020204" pitchFamily="34" charset="0"/>
              <a:buChar char="•"/>
            </a:pPr>
            <a:r>
              <a:rPr lang="en-US" dirty="0" smtClean="0"/>
              <a:t>$19 billion for trip and fall injuries for seniors (projected at $30B by 2020)</a:t>
            </a:r>
          </a:p>
          <a:p>
            <a:pPr marL="603253" lvl="1" indent="-164523">
              <a:buFont typeface="Arial" panose="020B0604020202020204" pitchFamily="34" charset="0"/>
              <a:buChar char="•"/>
            </a:pPr>
            <a:r>
              <a:rPr lang="en-US" dirty="0" smtClean="0"/>
              <a:t>14 million missed school days (#1 reason for absenteeism = asthma)</a:t>
            </a:r>
          </a:p>
          <a:p>
            <a:pPr marL="164523" indent="-164523">
              <a:buFont typeface="Arial" panose="020B0604020202020204" pitchFamily="34" charset="0"/>
              <a:buChar char="•"/>
            </a:pPr>
            <a:r>
              <a:rPr lang="en-US" dirty="0" smtClean="0"/>
              <a:t>Low-income households spend 14% of income on energy vs. 3.5% for other households</a:t>
            </a:r>
          </a:p>
          <a:p>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t>38</a:t>
            </a:fld>
            <a:endParaRPr lang="en-US" dirty="0"/>
          </a:p>
        </p:txBody>
      </p:sp>
    </p:spTree>
    <p:extLst>
      <p:ext uri="{BB962C8B-B14F-4D97-AF65-F5344CB8AC3E}">
        <p14:creationId xmlns:p14="http://schemas.microsoft.com/office/powerpoint/2010/main" val="1247090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6D6E73"/>
                </a:solidFill>
              </a:rPr>
              <a:t>Nearly 9M families live in unhealthy homes</a:t>
            </a:r>
          </a:p>
          <a:p>
            <a:r>
              <a:rPr lang="en-US" dirty="0" smtClean="0">
                <a:solidFill>
                  <a:srgbClr val="6D6E73"/>
                </a:solidFill>
              </a:rPr>
              <a:t>Billions of taxpayer dollars lost annually</a:t>
            </a:r>
          </a:p>
          <a:p>
            <a:pPr marL="457200" indent="-171450">
              <a:buFont typeface="Arial" panose="020B0604020202020204" pitchFamily="34" charset="0"/>
              <a:buChar char="•"/>
            </a:pPr>
            <a:r>
              <a:rPr lang="en-US" sz="1050" dirty="0" smtClean="0">
                <a:solidFill>
                  <a:srgbClr val="6D6E73"/>
                </a:solidFill>
              </a:rPr>
              <a:t>$43.4B = lead poisoning</a:t>
            </a:r>
          </a:p>
          <a:p>
            <a:pPr marL="457200" indent="-171450">
              <a:buFont typeface="Arial" panose="020B0604020202020204" pitchFamily="34" charset="0"/>
              <a:buChar char="•"/>
            </a:pPr>
            <a:r>
              <a:rPr lang="en-US" sz="1050" dirty="0" smtClean="0">
                <a:solidFill>
                  <a:srgbClr val="6D6E73"/>
                </a:solidFill>
              </a:rPr>
              <a:t>$50.1B = asthma</a:t>
            </a:r>
          </a:p>
          <a:p>
            <a:pPr marL="457200" indent="-171450">
              <a:buFont typeface="Arial" panose="020B0604020202020204" pitchFamily="34" charset="0"/>
              <a:buChar char="•"/>
            </a:pPr>
            <a:r>
              <a:rPr lang="en-US" sz="1050" dirty="0" smtClean="0">
                <a:solidFill>
                  <a:srgbClr val="6D6E73"/>
                </a:solidFill>
              </a:rPr>
              <a:t>$19B = trip and fall injuries for seniors  </a:t>
            </a:r>
          </a:p>
          <a:p>
            <a:r>
              <a:rPr lang="en-US" dirty="0" smtClean="0">
                <a:solidFill>
                  <a:srgbClr val="6D6E73"/>
                </a:solidFill>
              </a:rPr>
              <a:t>14.4 million missed school days from asthma </a:t>
            </a:r>
          </a:p>
          <a:p>
            <a:r>
              <a:rPr lang="en-US" dirty="0" smtClean="0">
                <a:solidFill>
                  <a:srgbClr val="6D6E73"/>
                </a:solidFill>
              </a:rPr>
              <a:t>14.2 million missed work days from asthma</a:t>
            </a:r>
          </a:p>
          <a:p>
            <a:r>
              <a:rPr lang="en-US" dirty="0" smtClean="0">
                <a:solidFill>
                  <a:srgbClr val="6D6E73"/>
                </a:solidFill>
              </a:rPr>
              <a:t>40% of asthma attacks from home triggers-RWJF</a:t>
            </a:r>
            <a:endParaRPr lang="en-US" dirty="0">
              <a:solidFill>
                <a:srgbClr val="6D6E73"/>
              </a:solidFill>
            </a:endParaRPr>
          </a:p>
        </p:txBody>
      </p:sp>
      <p:sp>
        <p:nvSpPr>
          <p:cNvPr id="4" name="Slide Number Placeholder 3"/>
          <p:cNvSpPr>
            <a:spLocks noGrp="1"/>
          </p:cNvSpPr>
          <p:nvPr>
            <p:ph type="sldNum" sz="quarter" idx="10"/>
          </p:nvPr>
        </p:nvSpPr>
        <p:spPr/>
        <p:txBody>
          <a:bodyPr/>
          <a:lstStyle/>
          <a:p>
            <a:fld id="{294B044B-0E8D-4C85-A8BB-08E3CB7FFB96}"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994257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6D6E73"/>
                </a:solidFill>
              </a:rPr>
              <a:t>Nearly 9M families live in unhealthy homes</a:t>
            </a:r>
          </a:p>
          <a:p>
            <a:r>
              <a:rPr lang="en-US" dirty="0" smtClean="0">
                <a:solidFill>
                  <a:srgbClr val="6D6E73"/>
                </a:solidFill>
              </a:rPr>
              <a:t>Billions of taxpayer dollars lost annually</a:t>
            </a:r>
          </a:p>
          <a:p>
            <a:pPr marL="457200" indent="-171450">
              <a:buFont typeface="Arial" panose="020B0604020202020204" pitchFamily="34" charset="0"/>
              <a:buChar char="•"/>
            </a:pPr>
            <a:r>
              <a:rPr lang="en-US" sz="1050" dirty="0" smtClean="0">
                <a:solidFill>
                  <a:srgbClr val="6D6E73"/>
                </a:solidFill>
              </a:rPr>
              <a:t>$43.4B = lead poisoning</a:t>
            </a:r>
          </a:p>
          <a:p>
            <a:pPr marL="457200" indent="-171450">
              <a:buFont typeface="Arial" panose="020B0604020202020204" pitchFamily="34" charset="0"/>
              <a:buChar char="•"/>
            </a:pPr>
            <a:r>
              <a:rPr lang="en-US" sz="1050" dirty="0" smtClean="0">
                <a:solidFill>
                  <a:srgbClr val="6D6E73"/>
                </a:solidFill>
              </a:rPr>
              <a:t>$50.1B = asthma</a:t>
            </a:r>
          </a:p>
          <a:p>
            <a:pPr marL="457200" indent="-171450">
              <a:buFont typeface="Arial" panose="020B0604020202020204" pitchFamily="34" charset="0"/>
              <a:buChar char="•"/>
            </a:pPr>
            <a:r>
              <a:rPr lang="en-US" sz="1050" dirty="0" smtClean="0">
                <a:solidFill>
                  <a:srgbClr val="6D6E73"/>
                </a:solidFill>
              </a:rPr>
              <a:t>$19B = trip and fall injuries for seniors  </a:t>
            </a:r>
          </a:p>
          <a:p>
            <a:r>
              <a:rPr lang="en-US" dirty="0" smtClean="0">
                <a:solidFill>
                  <a:srgbClr val="6D6E73"/>
                </a:solidFill>
              </a:rPr>
              <a:t>14.4 million missed school days from asthma </a:t>
            </a:r>
          </a:p>
          <a:p>
            <a:r>
              <a:rPr lang="en-US" dirty="0" smtClean="0">
                <a:solidFill>
                  <a:srgbClr val="6D6E73"/>
                </a:solidFill>
              </a:rPr>
              <a:t>14.2 million missed work days from asthma</a:t>
            </a:r>
          </a:p>
          <a:p>
            <a:r>
              <a:rPr lang="en-US" dirty="0" smtClean="0">
                <a:solidFill>
                  <a:srgbClr val="6D6E73"/>
                </a:solidFill>
              </a:rPr>
              <a:t>40% of asthma attacks from home triggers-RWJF</a:t>
            </a:r>
          </a:p>
          <a:p>
            <a:endParaRPr lang="en-US" dirty="0">
              <a:solidFill>
                <a:srgbClr val="6D6E73"/>
              </a:solidFill>
            </a:endParaRPr>
          </a:p>
        </p:txBody>
      </p:sp>
      <p:sp>
        <p:nvSpPr>
          <p:cNvPr id="4" name="Slide Number Placeholder 3"/>
          <p:cNvSpPr>
            <a:spLocks noGrp="1"/>
          </p:cNvSpPr>
          <p:nvPr>
            <p:ph type="sldNum" sz="quarter" idx="10"/>
          </p:nvPr>
        </p:nvSpPr>
        <p:spPr/>
        <p:txBody>
          <a:bodyPr/>
          <a:lstStyle/>
          <a:p>
            <a:fld id="{294B044B-0E8D-4C85-A8BB-08E3CB7FFB9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694293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 Most Residents Experience Housing Intervention Programs</a:t>
            </a:r>
          </a:p>
          <a:p>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111365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902442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Most Residents Experience Housing Intervention Programs</a:t>
            </a:r>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750506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Most Residents Experience Housing Intervention Programs</a:t>
            </a:r>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260919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t>45</a:t>
            </a:fld>
            <a:endParaRPr lang="en-US" dirty="0"/>
          </a:p>
        </p:txBody>
      </p:sp>
    </p:spTree>
    <p:extLst>
      <p:ext uri="{BB962C8B-B14F-4D97-AF65-F5344CB8AC3E}">
        <p14:creationId xmlns:p14="http://schemas.microsoft.com/office/powerpoint/2010/main" val="1516466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6D6E71"/>
                </a:solidFill>
                <a:latin typeface="Calibri" panose="020F0502020204030204" pitchFamily="34" charset="0"/>
                <a:ea typeface="ＭＳ Ｐゴシック" pitchFamily="34" charset="-128"/>
                <a:cs typeface="Helvetica"/>
              </a:rPr>
              <a:t>Costs of ER visit can be $500-$1100. Cost of hospitalization can be $5000-$12,000</a:t>
            </a:r>
          </a:p>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46</a:t>
            </a:fld>
            <a:endParaRPr lang="en-US" altLang="en-US" dirty="0"/>
          </a:p>
        </p:txBody>
      </p:sp>
    </p:spTree>
    <p:extLst>
      <p:ext uri="{BB962C8B-B14F-4D97-AF65-F5344CB8AC3E}">
        <p14:creationId xmlns:p14="http://schemas.microsoft.com/office/powerpoint/2010/main" val="160514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i="1" dirty="0" smtClean="0"/>
              <a:t>Tracey’s  Talking Points:</a:t>
            </a:r>
            <a:endParaRPr lang="en-US" dirty="0" smtClean="0"/>
          </a:p>
          <a:p>
            <a:pPr eaLnBrk="1" hangingPunct="1">
              <a:spcBef>
                <a:spcPct val="0"/>
              </a:spcBef>
              <a:defRPr/>
            </a:pPr>
            <a:endParaRPr lang="en-US" b="1" dirty="0" smtClean="0"/>
          </a:p>
          <a:p>
            <a:pPr marL="171450" indent="-171450" eaLnBrk="1" hangingPunct="1">
              <a:spcBef>
                <a:spcPct val="0"/>
              </a:spcBef>
              <a:buFont typeface="Arial" pitchFamily="34" charset="0"/>
              <a:buChar char="•"/>
              <a:defRPr/>
            </a:pPr>
            <a:r>
              <a:rPr lang="en-US" dirty="0" smtClean="0"/>
              <a:t>The purpose of today’s webinar is to hear about and learn how to…[read slide]</a:t>
            </a:r>
          </a:p>
          <a:p>
            <a:pPr eaLnBrk="1" hangingPunct="1">
              <a:spcBef>
                <a:spcPct val="0"/>
              </a:spcBef>
              <a:defRPr/>
            </a:pPr>
            <a:endParaRPr lang="en-US" i="1" dirty="0" smtClean="0"/>
          </a:p>
          <a:p>
            <a:pPr eaLnBrk="1" hangingPunct="1">
              <a:spcBef>
                <a:spcPct val="0"/>
              </a:spcBef>
              <a:defRPr/>
            </a:pPr>
            <a:endParaRPr lang="en-US" dirty="0" smtClean="0"/>
          </a:p>
          <a:p>
            <a:pPr eaLnBrk="1" hangingPunct="1">
              <a:spcBef>
                <a:spcPct val="0"/>
              </a:spcBef>
              <a:defRPr/>
            </a:pPr>
            <a:endParaRPr lang="en-US" dirty="0" smtClean="0"/>
          </a:p>
        </p:txBody>
      </p:sp>
      <p:sp>
        <p:nvSpPr>
          <p:cNvPr id="491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1A76DB2-C4DC-4943-BDA6-39673F74C40E}" type="slidenum">
              <a:rPr lang="en-US" altLang="en-US">
                <a:latin typeface="Calibri" panose="020F0502020204030204" pitchFamily="34" charset="0"/>
              </a:rPr>
              <a:pPr eaLnBrk="1" hangingPunct="1"/>
              <a:t>4</a:t>
            </a:fld>
            <a:endParaRPr lang="en-US" altLang="en-US" dirty="0">
              <a:latin typeface="Calibri" panose="020F0502020204030204" pitchFamily="34" charset="0"/>
            </a:endParaRPr>
          </a:p>
        </p:txBody>
      </p:sp>
    </p:spTree>
    <p:extLst>
      <p:ext uri="{BB962C8B-B14F-4D97-AF65-F5344CB8AC3E}">
        <p14:creationId xmlns:p14="http://schemas.microsoft.com/office/powerpoint/2010/main" val="1728019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6D6E71"/>
                </a:solidFill>
                <a:latin typeface="Calibri" panose="020F0502020204030204" pitchFamily="34" charset="0"/>
                <a:ea typeface="ＭＳ Ｐゴシック" pitchFamily="34" charset="-128"/>
                <a:cs typeface="Helvetica"/>
              </a:rPr>
              <a:t>Costs of ER visit can be $500-$1100. Cost of hospitalization can be $5000-$12,000</a:t>
            </a:r>
          </a:p>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47</a:t>
            </a:fld>
            <a:endParaRPr lang="en-US" altLang="en-US" dirty="0"/>
          </a:p>
        </p:txBody>
      </p:sp>
    </p:spTree>
    <p:extLst>
      <p:ext uri="{BB962C8B-B14F-4D97-AF65-F5344CB8AC3E}">
        <p14:creationId xmlns:p14="http://schemas.microsoft.com/office/powerpoint/2010/main" val="1898207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6D6E71"/>
                </a:solidFill>
                <a:latin typeface="Calibri" panose="020F0502020204030204" pitchFamily="34" charset="0"/>
                <a:ea typeface="ＭＳ Ｐゴシック" pitchFamily="34" charset="-128"/>
                <a:cs typeface="Helvetica"/>
              </a:rPr>
              <a:t>Costs of ER visit can be $500-$1100. Cost of hospitalization can be $5000-$12,000</a:t>
            </a:r>
          </a:p>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48</a:t>
            </a:fld>
            <a:endParaRPr lang="en-US" altLang="en-US" dirty="0"/>
          </a:p>
        </p:txBody>
      </p:sp>
    </p:spTree>
    <p:extLst>
      <p:ext uri="{BB962C8B-B14F-4D97-AF65-F5344CB8AC3E}">
        <p14:creationId xmlns:p14="http://schemas.microsoft.com/office/powerpoint/2010/main" val="2079960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6D6E71"/>
                </a:solidFill>
                <a:latin typeface="Calibri" panose="020F0502020204030204" pitchFamily="34" charset="0"/>
                <a:ea typeface="ＭＳ Ｐゴシック" pitchFamily="34" charset="-128"/>
                <a:cs typeface="Helvetica"/>
              </a:rPr>
              <a:t>Costs of ER visit can be $500-$1100. Cost of hospitalization can be $5000-$12,000</a:t>
            </a:r>
          </a:p>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49</a:t>
            </a:fld>
            <a:endParaRPr lang="en-US" altLang="en-US" dirty="0"/>
          </a:p>
        </p:txBody>
      </p:sp>
    </p:spTree>
    <p:extLst>
      <p:ext uri="{BB962C8B-B14F-4D97-AF65-F5344CB8AC3E}">
        <p14:creationId xmlns:p14="http://schemas.microsoft.com/office/powerpoint/2010/main" val="3294387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50</a:t>
            </a:fld>
            <a:endParaRPr lang="en-US" altLang="en-US" dirty="0"/>
          </a:p>
        </p:txBody>
      </p:sp>
    </p:spTree>
    <p:extLst>
      <p:ext uri="{BB962C8B-B14F-4D97-AF65-F5344CB8AC3E}">
        <p14:creationId xmlns:p14="http://schemas.microsoft.com/office/powerpoint/2010/main" val="3166057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t>51</a:t>
            </a:fld>
            <a:endParaRPr lang="en-US" dirty="0"/>
          </a:p>
        </p:txBody>
      </p:sp>
    </p:spTree>
    <p:extLst>
      <p:ext uri="{BB962C8B-B14F-4D97-AF65-F5344CB8AC3E}">
        <p14:creationId xmlns:p14="http://schemas.microsoft.com/office/powerpoint/2010/main" val="2959593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6D6E71"/>
                </a:solidFill>
                <a:latin typeface="Calibri" panose="020F0502020204030204" pitchFamily="34" charset="0"/>
                <a:ea typeface="ＭＳ Ｐゴシック" pitchFamily="34" charset="-128"/>
                <a:cs typeface="Helvetica"/>
              </a:rPr>
              <a:t>Sensitivity of actuarial projections on savings – </a:t>
            </a:r>
          </a:p>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53</a:t>
            </a:fld>
            <a:endParaRPr lang="en-US" altLang="en-US" dirty="0"/>
          </a:p>
        </p:txBody>
      </p:sp>
    </p:spTree>
    <p:extLst>
      <p:ext uri="{BB962C8B-B14F-4D97-AF65-F5344CB8AC3E}">
        <p14:creationId xmlns:p14="http://schemas.microsoft.com/office/powerpoint/2010/main" val="2270188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6D6E71"/>
                </a:solidFill>
                <a:latin typeface="Calibri" panose="020F0502020204030204" pitchFamily="34" charset="0"/>
                <a:ea typeface="ＭＳ Ｐゴシック" pitchFamily="34" charset="-128"/>
                <a:cs typeface="Helvetica"/>
              </a:rPr>
              <a:t>Sensitivity of actuarial projections on savings – </a:t>
            </a:r>
          </a:p>
          <a:p>
            <a:endParaRPr lang="en-US" dirty="0"/>
          </a:p>
        </p:txBody>
      </p:sp>
      <p:sp>
        <p:nvSpPr>
          <p:cNvPr id="4" name="Slide Number Placeholder 3"/>
          <p:cNvSpPr>
            <a:spLocks noGrp="1"/>
          </p:cNvSpPr>
          <p:nvPr>
            <p:ph type="sldNum" sz="quarter" idx="10"/>
          </p:nvPr>
        </p:nvSpPr>
        <p:spPr/>
        <p:txBody>
          <a:bodyPr/>
          <a:lstStyle/>
          <a:p>
            <a:fld id="{DD87E469-A682-437F-8F4C-9B08198C0497}" type="slidenum">
              <a:rPr lang="en-US" altLang="en-US" smtClean="0"/>
              <a:pPr/>
              <a:t>54</a:t>
            </a:fld>
            <a:endParaRPr lang="en-US" altLang="en-US" dirty="0"/>
          </a:p>
        </p:txBody>
      </p:sp>
    </p:spTree>
    <p:extLst>
      <p:ext uri="{BB962C8B-B14F-4D97-AF65-F5344CB8AC3E}">
        <p14:creationId xmlns:p14="http://schemas.microsoft.com/office/powerpoint/2010/main" val="2686893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t>55</a:t>
            </a:fld>
            <a:endParaRPr lang="en-US" dirty="0"/>
          </a:p>
        </p:txBody>
      </p:sp>
    </p:spTree>
    <p:extLst>
      <p:ext uri="{BB962C8B-B14F-4D97-AF65-F5344CB8AC3E}">
        <p14:creationId xmlns:p14="http://schemas.microsoft.com/office/powerpoint/2010/main" val="201582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4B044B-0E8D-4C85-A8BB-08E3CB7FFB96}" type="slidenum">
              <a:rPr lang="en-US" smtClean="0"/>
              <a:t>56</a:t>
            </a:fld>
            <a:endParaRPr lang="en-US" dirty="0"/>
          </a:p>
        </p:txBody>
      </p:sp>
    </p:spTree>
    <p:extLst>
      <p:ext uri="{BB962C8B-B14F-4D97-AF65-F5344CB8AC3E}">
        <p14:creationId xmlns:p14="http://schemas.microsoft.com/office/powerpoint/2010/main" val="2017926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b="1" i="1" dirty="0" smtClean="0"/>
              <a:t>Tracey’s Talking Points:</a:t>
            </a:r>
          </a:p>
          <a:p>
            <a:r>
              <a:rPr lang="en-US" altLang="en-US" dirty="0" smtClean="0"/>
              <a:t>Thank you Ruth for a terrific presentation. </a:t>
            </a:r>
          </a:p>
          <a:p>
            <a:endParaRPr lang="en-US" altLang="en-US" dirty="0" smtClean="0"/>
          </a:p>
          <a:p>
            <a:r>
              <a:rPr lang="en-US" altLang="en-US" dirty="0" smtClean="0"/>
              <a:t>•I would like to thank both of our presenters today for their very informative presentations on </a:t>
            </a:r>
            <a:r>
              <a:rPr lang="en-US" sz="1200" i="0" kern="1200" dirty="0" smtClean="0">
                <a:solidFill>
                  <a:schemeClr val="tx1"/>
                </a:solidFill>
                <a:effectLst/>
                <a:latin typeface="+mn-lt"/>
                <a:ea typeface="+mn-ea"/>
                <a:cs typeface="+mn-cs"/>
              </a:rPr>
              <a:t>enhancing asthma program sustainability by attracting funders using compelling data storytelling. </a:t>
            </a:r>
            <a:r>
              <a:rPr lang="en-US" sz="1200" i="1" kern="1200" dirty="0" smtClean="0">
                <a:solidFill>
                  <a:schemeClr val="tx1"/>
                </a:solidFill>
                <a:effectLst/>
                <a:latin typeface="+mn-lt"/>
                <a:ea typeface="+mn-ea"/>
                <a:cs typeface="+mn-cs"/>
              </a:rPr>
              <a:t>  </a:t>
            </a:r>
            <a:endParaRPr lang="en-US" sz="1200" i="0" kern="1200" dirty="0" smtClean="0">
              <a:solidFill>
                <a:schemeClr val="tx1"/>
              </a:solidFill>
              <a:effectLst/>
              <a:latin typeface="+mn-lt"/>
              <a:ea typeface="+mn-ea"/>
              <a:cs typeface="+mn-cs"/>
            </a:endParaRPr>
          </a:p>
          <a:p>
            <a:endParaRPr lang="en-US" altLang="en-US" sz="1200" i="0" kern="1200" dirty="0" smtClean="0">
              <a:solidFill>
                <a:schemeClr val="tx1"/>
              </a:solidFill>
              <a:effectLst/>
              <a:latin typeface="+mn-lt"/>
              <a:ea typeface="+mn-ea"/>
              <a:cs typeface="+mn-cs"/>
            </a:endParaRPr>
          </a:p>
          <a:p>
            <a:r>
              <a:rPr lang="en-US" altLang="en-US" dirty="0" smtClean="0"/>
              <a:t>•Before we head into the Q&amp;A on the discussion forum, I would like to take this opportunity to learn from you, our asthma community, on what you would like to hear more about in our webinar series. Your feedback helps inform our strategy on developing webinars that are meaningful to you.</a:t>
            </a:r>
          </a:p>
          <a:p>
            <a:r>
              <a:rPr lang="en-US" altLang="en-US" dirty="0" smtClean="0"/>
              <a:t> </a:t>
            </a:r>
          </a:p>
          <a:p>
            <a:r>
              <a:rPr lang="en-US" altLang="en-US" dirty="0" smtClean="0"/>
              <a:t>Polling Question #3</a:t>
            </a:r>
          </a:p>
          <a:p>
            <a:endParaRPr lang="en-US" altLang="en-US" dirty="0" smtClean="0"/>
          </a:p>
          <a:p>
            <a:pPr eaLnBrk="1" hangingPunct="1">
              <a:spcBef>
                <a:spcPct val="0"/>
              </a:spcBef>
            </a:pPr>
            <a:r>
              <a:rPr lang="en-US" altLang="en-US" dirty="0" smtClean="0"/>
              <a:t>• Great, thank you for your participation. Also, as another opportunity for sharing your ideas with us, please be on the lookout for a brief feedback form in your email following today’s webinar. </a:t>
            </a:r>
          </a:p>
          <a:p>
            <a:pPr eaLnBrk="1" hangingPunct="1">
              <a:spcBef>
                <a:spcPct val="0"/>
              </a:spcBef>
            </a:pPr>
            <a:endParaRPr lang="en-US" altLang="en-US" dirty="0" smtClean="0"/>
          </a:p>
          <a:p>
            <a:pPr eaLnBrk="1" hangingPunct="1">
              <a:spcBef>
                <a:spcPct val="0"/>
              </a:spcBef>
            </a:pPr>
            <a:r>
              <a:rPr lang="en-US" altLang="en-US" dirty="0" smtClean="0"/>
              <a:t>• It will only take five minutes to complete and it will greatly help us in planning our future webinar activities.</a:t>
            </a:r>
          </a:p>
          <a:p>
            <a:endParaRPr lang="en-US" altLang="en-US" i="1" dirty="0" smtClean="0"/>
          </a:p>
          <a:p>
            <a:endParaRPr lang="en-US" altLang="en-US" i="1"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5F6DDB-D1F5-473F-A88E-A79EDB33DB95}" type="slidenum">
              <a:rPr lang="en-US" altLang="en-US">
                <a:latin typeface="Calibri" panose="020F0502020204030204" pitchFamily="34" charset="0"/>
              </a:rPr>
              <a:pPr eaLnBrk="1" hangingPunct="1"/>
              <a:t>57</a:t>
            </a:fld>
            <a:endParaRPr lang="en-US" altLang="en-US" dirty="0">
              <a:latin typeface="Calibri" panose="020F0502020204030204" pitchFamily="34" charset="0"/>
            </a:endParaRPr>
          </a:p>
        </p:txBody>
      </p:sp>
    </p:spTree>
    <p:extLst>
      <p:ext uri="{BB962C8B-B14F-4D97-AF65-F5344CB8AC3E}">
        <p14:creationId xmlns:p14="http://schemas.microsoft.com/office/powerpoint/2010/main" val="265753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smtClean="0"/>
              <a:t>Tracey’s  Talking Points:</a:t>
            </a:r>
            <a:endParaRPr lang="en-US" altLang="en-US" dirty="0" smtClean="0"/>
          </a:p>
          <a:p>
            <a:pPr>
              <a:defRPr/>
            </a:pPr>
            <a:endParaRPr lang="en-US" altLang="en-US" dirty="0" smtClean="0"/>
          </a:p>
          <a:p>
            <a:pPr marL="171450" indent="-171450">
              <a:buFont typeface="Arial" panose="020B0604020202020204" pitchFamily="34" charset="0"/>
              <a:buChar char="•"/>
              <a:defRPr/>
            </a:pPr>
            <a:r>
              <a:rPr lang="en-US" altLang="en-US" dirty="0" smtClean="0"/>
              <a:t>Before we dive into today’s presentations, I would like to take a minute to get a sense for who’s with us today.  To help me do that I would like to</a:t>
            </a:r>
            <a:r>
              <a:rPr lang="en-US" altLang="en-US" baseline="0" dirty="0" smtClean="0"/>
              <a:t> encourage you all to answer the polling question on your screen: “What type of organization do you represent?”</a:t>
            </a:r>
            <a:endParaRPr lang="en-US" altLang="en-US" dirty="0" smtClean="0"/>
          </a:p>
          <a:p>
            <a:pPr>
              <a:defRPr/>
            </a:pPr>
            <a:endParaRPr lang="en-US" altLang="en-US" dirty="0" smtClean="0"/>
          </a:p>
          <a:p>
            <a:pPr>
              <a:defRPr/>
            </a:pPr>
            <a:r>
              <a:rPr lang="en-US" altLang="en-US" dirty="0" smtClean="0"/>
              <a:t>Polling Question #1</a:t>
            </a:r>
          </a:p>
          <a:p>
            <a:pPr>
              <a:defRPr/>
            </a:pP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E746E4-C780-4F22-A1BD-8A935B0D140B}" type="slidenum">
              <a:rPr lang="en-US" altLang="en-US">
                <a:latin typeface="Calibri" panose="020F0502020204030204" pitchFamily="34" charset="0"/>
              </a:rPr>
              <a:pPr eaLnBrk="1" hangingPunct="1"/>
              <a:t>5</a:t>
            </a:fld>
            <a:endParaRPr lang="en-US" altLang="en-US" dirty="0">
              <a:latin typeface="Calibri" panose="020F0502020204030204" pitchFamily="34" charset="0"/>
            </a:endParaRPr>
          </a:p>
        </p:txBody>
      </p:sp>
    </p:spTree>
    <p:extLst>
      <p:ext uri="{BB962C8B-B14F-4D97-AF65-F5344CB8AC3E}">
        <p14:creationId xmlns:p14="http://schemas.microsoft.com/office/powerpoint/2010/main" val="2387820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i="1" dirty="0" smtClean="0"/>
              <a:t>Tracey’s Talking Point(s)/Closing Remarks:</a:t>
            </a:r>
          </a:p>
          <a:p>
            <a:pPr eaLnBrk="1" hangingPunct="1">
              <a:spcBef>
                <a:spcPct val="0"/>
              </a:spcBef>
            </a:pPr>
            <a:endParaRPr lang="en-US" altLang="en-US" b="1" i="1" dirty="0" smtClean="0"/>
          </a:p>
          <a:p>
            <a:pPr eaLnBrk="1" hangingPunct="1">
              <a:spcBef>
                <a:spcPct val="0"/>
              </a:spcBef>
            </a:pPr>
            <a:r>
              <a:rPr lang="en-US" altLang="en-US" dirty="0" smtClean="0"/>
              <a:t>• That concludes our webinar. Thank you to our speakers for their time and willingness to share their information and experiences. Also, thanks to all of you who participated. We’re glad you could join us, and hope the session was helpful for you. </a:t>
            </a:r>
          </a:p>
          <a:p>
            <a:pPr eaLnBrk="1" hangingPunct="1">
              <a:spcBef>
                <a:spcPct val="0"/>
              </a:spcBef>
            </a:pPr>
            <a:endParaRPr lang="en-US" altLang="en-US" dirty="0" smtClean="0"/>
          </a:p>
          <a:p>
            <a:pPr eaLnBrk="1" hangingPunct="1">
              <a:spcBef>
                <a:spcPct val="0"/>
              </a:spcBef>
            </a:pPr>
            <a:r>
              <a:rPr lang="en-US" altLang="en-US" dirty="0" smtClean="0"/>
              <a:t>• Be on the look out for an audiovisual file of this webinar posted on AsthmaCommunityNetwork.org in the coming weeks. </a:t>
            </a:r>
          </a:p>
          <a:p>
            <a:pPr eaLnBrk="1" hangingPunct="1">
              <a:spcBef>
                <a:spcPct val="0"/>
              </a:spcBef>
            </a:pPr>
            <a:endParaRPr lang="en-US" altLang="en-US" dirty="0" smtClean="0"/>
          </a:p>
          <a:p>
            <a:pPr eaLnBrk="1" hangingPunct="1">
              <a:spcBef>
                <a:spcPct val="0"/>
              </a:spcBef>
            </a:pPr>
            <a:r>
              <a:rPr lang="en-US" altLang="en-US" dirty="0" smtClean="0"/>
              <a:t>• Also, the award winners are available now for a live online Q&amp;A discussion at AsthmaCommunityNetwork.org to answer your questions. They will do their best to respond to your questions in the next thirty minutes. The Q&amp;A discussion will be archived on AsthmaCommunityNetwork.org for future viewing. The next slide provides instructions for posting questions to the online forum.</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23E681-97FD-4879-A99F-E13E418A1848}" type="slidenum">
              <a:rPr lang="en-US" altLang="en-US">
                <a:latin typeface="Calibri" panose="020F0502020204030204" pitchFamily="34" charset="0"/>
              </a:rPr>
              <a:pPr eaLnBrk="1" hangingPunct="1"/>
              <a:t>58</a:t>
            </a:fld>
            <a:endParaRPr lang="en-US" altLang="en-US" dirty="0">
              <a:latin typeface="Calibri" panose="020F0502020204030204" pitchFamily="34" charset="0"/>
            </a:endParaRPr>
          </a:p>
        </p:txBody>
      </p:sp>
    </p:spTree>
    <p:extLst>
      <p:ext uri="{BB962C8B-B14F-4D97-AF65-F5344CB8AC3E}">
        <p14:creationId xmlns:p14="http://schemas.microsoft.com/office/powerpoint/2010/main" val="3274429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smtClean="0"/>
              <a:t>Tracey’s  Talking Points:</a:t>
            </a:r>
          </a:p>
          <a:p>
            <a:pPr>
              <a:defRPr/>
            </a:pPr>
            <a:endParaRPr lang="en-US" altLang="en-US" dirty="0" smtClean="0"/>
          </a:p>
          <a:p>
            <a:pPr marL="171450" indent="-171450">
              <a:buFont typeface="Arial" panose="020B0604020202020204" pitchFamily="34" charset="0"/>
              <a:buChar char="•"/>
              <a:defRPr/>
            </a:pPr>
            <a:r>
              <a:rPr lang="en-US" altLang="en-US" dirty="0" smtClean="0"/>
              <a:t>Looks like we have a great audience today. We have one more question</a:t>
            </a:r>
            <a:r>
              <a:rPr lang="en-US" altLang="en-US" baseline="0" dirty="0" smtClean="0"/>
              <a:t> for you…</a:t>
            </a:r>
            <a:endParaRPr lang="en-US" altLang="en-US" dirty="0" smtClean="0"/>
          </a:p>
          <a:p>
            <a:pPr>
              <a:defRPr/>
            </a:pPr>
            <a:endParaRPr lang="en-US" altLang="en-US" dirty="0" smtClean="0"/>
          </a:p>
          <a:p>
            <a:pPr>
              <a:defRPr/>
            </a:pPr>
            <a:r>
              <a:rPr lang="en-US" altLang="en-US" dirty="0" smtClean="0"/>
              <a:t>Polling Question #2: “What are your program’s experiences with seeking funding?”</a:t>
            </a:r>
          </a:p>
          <a:p>
            <a:pPr>
              <a:defRPr/>
            </a:pPr>
            <a:endParaRPr lang="en-US" altLang="en-US" b="1" i="1" dirty="0" smtClean="0"/>
          </a:p>
          <a:p>
            <a:pPr marL="171450" indent="-171450">
              <a:buFont typeface="Arial" panose="020B0604020202020204" pitchFamily="34" charset="0"/>
              <a:buChar char="•"/>
              <a:defRPr/>
            </a:pPr>
            <a:r>
              <a:rPr lang="en-US" altLang="en-US" dirty="0" smtClean="0"/>
              <a:t>Great – [provide overview of responses] Thanks to you all for sharing your experiences with funding.</a:t>
            </a:r>
          </a:p>
          <a:p>
            <a:pPr marL="171450" indent="-171450">
              <a:buFont typeface="Arial" panose="020B0604020202020204" pitchFamily="34" charset="0"/>
              <a:buChar char="•"/>
              <a:defRPr/>
            </a:pPr>
            <a:endParaRPr lang="en-US" altLang="en-US" dirty="0" smtClean="0"/>
          </a:p>
          <a:p>
            <a:pPr>
              <a:defRPr/>
            </a:pP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5F6DDB-D1F5-473F-A88E-A79EDB33DB95}" type="slidenum">
              <a:rPr lang="en-US" altLang="en-US">
                <a:latin typeface="Calibri" panose="020F0502020204030204" pitchFamily="34" charset="0"/>
              </a:rPr>
              <a:pPr eaLnBrk="1" hangingPunct="1"/>
              <a:t>6</a:t>
            </a:fld>
            <a:endParaRPr lang="en-US" altLang="en-US" dirty="0">
              <a:latin typeface="Calibri" panose="020F0502020204030204" pitchFamily="34" charset="0"/>
            </a:endParaRPr>
          </a:p>
        </p:txBody>
      </p:sp>
    </p:spTree>
    <p:extLst>
      <p:ext uri="{BB962C8B-B14F-4D97-AF65-F5344CB8AC3E}">
        <p14:creationId xmlns:p14="http://schemas.microsoft.com/office/powerpoint/2010/main" val="1570184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b="1" i="1" dirty="0" smtClean="0"/>
              <a:t>Tracey’s  Talking Points:</a:t>
            </a:r>
            <a:endParaRPr lang="en-US" dirty="0" smtClean="0"/>
          </a:p>
          <a:p>
            <a:pPr eaLnBrk="1" fontAlgn="auto" hangingPunct="1">
              <a:spcBef>
                <a:spcPts val="0"/>
              </a:spcBef>
              <a:spcAft>
                <a:spcPts val="0"/>
              </a:spcAft>
              <a:defRPr/>
            </a:pPr>
            <a:endParaRPr lang="en-US" dirty="0" smtClean="0"/>
          </a:p>
          <a:p>
            <a:pPr marL="171450" indent="-171450" eaLnBrk="1" fontAlgn="auto" hangingPunct="1">
              <a:spcBef>
                <a:spcPts val="0"/>
              </a:spcBef>
              <a:spcAft>
                <a:spcPts val="0"/>
              </a:spcAft>
              <a:buFont typeface="Arial" pitchFamily="34" charset="0"/>
              <a:buChar char="•"/>
              <a:defRPr/>
            </a:pPr>
            <a:r>
              <a:rPr lang="en-US" dirty="0" smtClean="0"/>
              <a:t>Our plan for today is to share a little with you on the National Environmental Leadership Award in Asthma Management. Then, our 2015 award winners will then tell us about their programs’ and the outstanding results they have achieved. </a:t>
            </a:r>
          </a:p>
          <a:p>
            <a:pPr eaLnBrk="1" fontAlgn="auto" hangingPunct="1">
              <a:spcBef>
                <a:spcPts val="0"/>
              </a:spcBef>
              <a:spcAft>
                <a:spcPts val="0"/>
              </a:spcAft>
              <a:buFont typeface="Arial" pitchFamily="34" charset="0"/>
              <a:buNone/>
              <a:defRPr/>
            </a:pPr>
            <a:endParaRPr lang="en-US" dirty="0" smtClean="0"/>
          </a:p>
          <a:p>
            <a:pPr marL="171450" indent="-171450" eaLnBrk="1" fontAlgn="auto" hangingPunct="1">
              <a:spcBef>
                <a:spcPts val="0"/>
              </a:spcBef>
              <a:spcAft>
                <a:spcPts val="0"/>
              </a:spcAft>
              <a:buFont typeface="Arial" pitchFamily="34" charset="0"/>
              <a:buChar char="•"/>
              <a:defRPr/>
            </a:pPr>
            <a:r>
              <a:rPr lang="en-US" dirty="0" smtClean="0"/>
              <a:t>After the webinar, each of our presenters will be available on AsthmaCommunityNetwork.org for half an hour for your questions. </a:t>
            </a:r>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buFont typeface="Arial" pitchFamily="34" charset="0"/>
              <a:buNone/>
              <a:defRPr/>
            </a:pPr>
            <a:endParaRPr lang="en-US" i="1" dirty="0" smtClean="0"/>
          </a:p>
          <a:p>
            <a:pPr eaLnBrk="1" fontAlgn="auto" hangingPunct="1">
              <a:spcBef>
                <a:spcPts val="0"/>
              </a:spcBef>
              <a:spcAft>
                <a:spcPts val="0"/>
              </a:spcAft>
              <a:buFont typeface="Arial" pitchFamily="34" charset="0"/>
              <a:buNone/>
              <a:defRPr/>
            </a:pPr>
            <a:endParaRPr lang="en-US" i="1" dirty="0" smtClean="0"/>
          </a:p>
        </p:txBody>
      </p:sp>
      <p:sp>
        <p:nvSpPr>
          <p:cNvPr id="501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44D2C2-7F7A-4BBB-8A6E-0B64E4ABAFE6}" type="slidenum">
              <a:rPr lang="en-US" altLang="en-US">
                <a:latin typeface="Calibri" panose="020F0502020204030204" pitchFamily="34" charset="0"/>
              </a:rPr>
              <a:pPr eaLnBrk="1" hangingPunct="1"/>
              <a:t>7</a:t>
            </a:fld>
            <a:endParaRPr lang="en-US" altLang="en-US" dirty="0">
              <a:latin typeface="Calibri" panose="020F0502020204030204" pitchFamily="34" charset="0"/>
            </a:endParaRPr>
          </a:p>
        </p:txBody>
      </p:sp>
    </p:spTree>
    <p:extLst>
      <p:ext uri="{BB962C8B-B14F-4D97-AF65-F5344CB8AC3E}">
        <p14:creationId xmlns:p14="http://schemas.microsoft.com/office/powerpoint/2010/main" val="347892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spcBef>
                <a:spcPct val="0"/>
              </a:spcBef>
            </a:pPr>
            <a:r>
              <a:rPr lang="en-US" altLang="en-US" b="1" dirty="0" smtClean="0"/>
              <a:t>Tracey’s talking points:</a:t>
            </a:r>
          </a:p>
          <a:p>
            <a:pPr defTabSz="912813">
              <a:spcBef>
                <a:spcPct val="0"/>
              </a:spcBef>
            </a:pPr>
            <a:endParaRPr lang="en-US" altLang="en-US" dirty="0" smtClean="0"/>
          </a:p>
          <a:p>
            <a:pPr defTabSz="912813">
              <a:spcBef>
                <a:spcPct val="0"/>
              </a:spcBef>
            </a:pPr>
            <a:r>
              <a:rPr lang="en-US" altLang="en-US" dirty="0" smtClean="0"/>
              <a:t>•Our Q&amp;A will take place on the Discussion Forum on AsthmaCommunityNetwork.org. </a:t>
            </a:r>
          </a:p>
          <a:p>
            <a:pPr defTabSz="912813" eaLnBrk="1" hangingPunct="1">
              <a:spcBef>
                <a:spcPct val="0"/>
              </a:spcBef>
            </a:pPr>
            <a:endParaRPr lang="en-US" altLang="en-US" dirty="0" smtClean="0"/>
          </a:p>
          <a:p>
            <a:pPr defTabSz="912813" eaLnBrk="1" hangingPunct="1">
              <a:spcBef>
                <a:spcPct val="0"/>
              </a:spcBef>
            </a:pPr>
            <a:r>
              <a:rPr lang="en-US" altLang="en-US" dirty="0" smtClean="0"/>
              <a:t>•To see the discussion forum directly, please click the link that we just sent you via the chat function.</a:t>
            </a:r>
          </a:p>
          <a:p>
            <a:pPr defTabSz="912813" eaLnBrk="1" hangingPunct="1">
              <a:spcBef>
                <a:spcPct val="0"/>
              </a:spcBef>
            </a:pPr>
            <a:endParaRPr lang="en-US" altLang="en-US" dirty="0" smtClean="0"/>
          </a:p>
          <a:p>
            <a:pPr defTabSz="912813" eaLnBrk="1" hangingPunct="1">
              <a:spcBef>
                <a:spcPct val="0"/>
              </a:spcBef>
            </a:pPr>
            <a:r>
              <a:rPr lang="en-US" altLang="en-US" dirty="0" smtClean="0"/>
              <a:t>•To ask questions, you must first be a member of AsthmaCommunityNetwork.org so please take a minute to join so that you can post questions throughout the Webinar – it is a simple and quick process. The Site Administrator will be approving memberships as they are submitted.</a:t>
            </a:r>
          </a:p>
          <a:p>
            <a:pPr defTabSz="912813" eaLnBrk="1" hangingPunct="1">
              <a:spcBef>
                <a:spcPct val="0"/>
              </a:spcBef>
            </a:pPr>
            <a:endParaRPr lang="en-US" altLang="en-US" dirty="0" smtClean="0"/>
          </a:p>
          <a:p>
            <a:pPr defTabSz="912813" eaLnBrk="1" hangingPunct="1">
              <a:spcBef>
                <a:spcPct val="0"/>
              </a:spcBef>
            </a:pPr>
            <a:r>
              <a:rPr lang="en-US" altLang="en-US" dirty="0" smtClean="0"/>
              <a:t>•After the Q&amp;A period is closed, please visit the Discussion Forum often to see other contributions as well as to make your own!</a:t>
            </a:r>
          </a:p>
          <a:p>
            <a:pPr defTabSz="912813">
              <a:spcBef>
                <a:spcPct val="0"/>
              </a:spcBef>
            </a:pPr>
            <a:endParaRPr lang="en-US" altLang="en-US" dirty="0" smtClean="0"/>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EB643E-F7EB-4751-84D0-02001AEC24CE}" type="slidenum">
              <a:rPr lang="en-US" altLang="en-US">
                <a:latin typeface="Calibri" panose="020F0502020204030204" pitchFamily="34" charset="0"/>
              </a:rPr>
              <a:pPr eaLnBrk="1" hangingPunct="1"/>
              <a:t>8</a:t>
            </a:fld>
            <a:endParaRPr lang="en-US" altLang="en-US" dirty="0">
              <a:latin typeface="Calibri" panose="020F0502020204030204" pitchFamily="34" charset="0"/>
            </a:endParaRPr>
          </a:p>
        </p:txBody>
      </p:sp>
    </p:spTree>
    <p:extLst>
      <p:ext uri="{BB962C8B-B14F-4D97-AF65-F5344CB8AC3E}">
        <p14:creationId xmlns:p14="http://schemas.microsoft.com/office/powerpoint/2010/main" val="360418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b="1" i="1" dirty="0" smtClean="0"/>
              <a:t>Tracey’s  Talking Points:</a:t>
            </a:r>
            <a:endParaRPr lang="en-US" dirty="0" smtClean="0"/>
          </a:p>
          <a:p>
            <a:pPr eaLnBrk="1" fontAlgn="auto" hangingPunct="1">
              <a:spcBef>
                <a:spcPts val="0"/>
              </a:spcBef>
              <a:spcAft>
                <a:spcPts val="0"/>
              </a:spcAft>
              <a:defRPr/>
            </a:pPr>
            <a:endParaRPr lang="en-US" dirty="0" smtClean="0"/>
          </a:p>
          <a:p>
            <a:pPr marL="171450" indent="-171450" eaLnBrk="1" fontAlgn="auto" hangingPunct="1">
              <a:spcBef>
                <a:spcPts val="0"/>
              </a:spcBef>
              <a:spcAft>
                <a:spcPts val="0"/>
              </a:spcAft>
              <a:buFont typeface="Arial" pitchFamily="34" charset="0"/>
              <a:buChar char="•"/>
              <a:defRPr/>
            </a:pPr>
            <a:r>
              <a:rPr lang="en-US" dirty="0" smtClean="0">
                <a:latin typeface="Arial" pitchFamily="34" charset="0"/>
                <a:cs typeface="Arial" pitchFamily="34" charset="0"/>
              </a:rPr>
              <a:t>Since 2005, EPA has honored exceptional health plans, health care providers and communities in action.</a:t>
            </a:r>
          </a:p>
          <a:p>
            <a:pPr eaLnBrk="1" fontAlgn="auto" hangingPunct="1">
              <a:spcBef>
                <a:spcPts val="0"/>
              </a:spcBef>
              <a:spcAft>
                <a:spcPts val="0"/>
              </a:spcAft>
              <a:buFont typeface="Arial" pitchFamily="34" charset="0"/>
              <a:buNone/>
              <a:defRPr/>
            </a:pPr>
            <a:endParaRPr lang="en-US" dirty="0" smtClean="0">
              <a:latin typeface="Arial" pitchFamily="34" charset="0"/>
              <a:cs typeface="Arial" pitchFamily="34" charset="0"/>
            </a:endParaRPr>
          </a:p>
          <a:p>
            <a:pPr marL="171450" indent="-171450" eaLnBrk="1" fontAlgn="auto" hangingPunct="1">
              <a:spcBef>
                <a:spcPts val="0"/>
              </a:spcBef>
              <a:spcAft>
                <a:spcPts val="0"/>
              </a:spcAft>
              <a:buFont typeface="Arial" pitchFamily="34" charset="0"/>
              <a:buChar char="•"/>
              <a:defRPr/>
            </a:pPr>
            <a:r>
              <a:rPr lang="en-US" dirty="0" smtClean="0"/>
              <a:t>This</a:t>
            </a:r>
            <a:r>
              <a:rPr lang="en-US" baseline="0" dirty="0" smtClean="0"/>
              <a:t> award is</a:t>
            </a:r>
            <a:r>
              <a:rPr lang="en-US" dirty="0" smtClean="0"/>
              <a:t> the highest recognition in the country that a program and its leaders can receive for delivering excellent environmental asthma management.</a:t>
            </a:r>
          </a:p>
          <a:p>
            <a:pPr eaLnBrk="1" fontAlgn="auto" hangingPunct="1">
              <a:spcBef>
                <a:spcPts val="0"/>
              </a:spcBef>
              <a:spcAft>
                <a:spcPts val="0"/>
              </a:spcAft>
              <a:buFont typeface="Arial" pitchFamily="34" charset="0"/>
              <a:buNone/>
              <a:defRPr/>
            </a:pPr>
            <a:endParaRPr lang="en-US" dirty="0" smtClean="0"/>
          </a:p>
          <a:p>
            <a:pPr marL="171450" indent="-171450" eaLnBrk="1" fontAlgn="auto" hangingPunct="1">
              <a:spcBef>
                <a:spcPts val="0"/>
              </a:spcBef>
              <a:spcAft>
                <a:spcPts val="0"/>
              </a:spcAft>
              <a:buFont typeface="Arial" pitchFamily="34" charset="0"/>
              <a:buChar char="•"/>
              <a:defRPr/>
            </a:pPr>
            <a:r>
              <a:rPr lang="en-US" dirty="0" smtClean="0"/>
              <a:t>Winners receive a place in the National Environmental Leadership Award in Asthma Management Hall of Fame, national recognition through a</a:t>
            </a:r>
            <a:r>
              <a:rPr lang="en-US" baseline="0" dirty="0" smtClean="0"/>
              <a:t> press release, blogs, etc.</a:t>
            </a:r>
            <a:r>
              <a:rPr lang="en-US" dirty="0" smtClean="0"/>
              <a:t>, a</a:t>
            </a:r>
            <a:r>
              <a:rPr lang="en-US" baseline="0" dirty="0" smtClean="0"/>
              <a:t> crystal </a:t>
            </a:r>
            <a:r>
              <a:rPr lang="en-US" dirty="0" smtClean="0"/>
              <a:t>award, and the opportunity to serve as mentors to help other programs achieve impactful results</a:t>
            </a:r>
          </a:p>
        </p:txBody>
      </p:sp>
      <p:sp>
        <p:nvSpPr>
          <p:cNvPr id="501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017906-DC89-4CFA-B4CB-F5D36215A732}" type="slidenum">
              <a:rPr lang="en-US" altLang="en-US">
                <a:latin typeface="Calibri" panose="020F0502020204030204" pitchFamily="34" charset="0"/>
              </a:rPr>
              <a:pPr eaLnBrk="1" hangingPunct="1"/>
              <a:t>9</a:t>
            </a:fld>
            <a:endParaRPr lang="en-US" altLang="en-US" dirty="0">
              <a:latin typeface="Calibri" panose="020F0502020204030204" pitchFamily="34" charset="0"/>
            </a:endParaRPr>
          </a:p>
        </p:txBody>
      </p:sp>
    </p:spTree>
    <p:extLst>
      <p:ext uri="{BB962C8B-B14F-4D97-AF65-F5344CB8AC3E}">
        <p14:creationId xmlns:p14="http://schemas.microsoft.com/office/powerpoint/2010/main" val="375072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E76EACF-8468-477D-98A4-7BEEB68A4B1F}" type="datetimeFigureOut">
              <a:rPr lang="en-US"/>
              <a:pPr>
                <a:defRPr/>
              </a:pPr>
              <a:t>5/28/2015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9B12B9F-16A6-4AAF-95EF-5DA37D5EF978}" type="slidenum">
              <a:rPr lang="en-US" altLang="en-US"/>
              <a:pPr/>
              <a:t>‹#›</a:t>
            </a:fld>
            <a:endParaRPr lang="en-US" altLang="en-US" dirty="0"/>
          </a:p>
        </p:txBody>
      </p:sp>
    </p:spTree>
    <p:extLst>
      <p:ext uri="{BB962C8B-B14F-4D97-AF65-F5344CB8AC3E}">
        <p14:creationId xmlns:p14="http://schemas.microsoft.com/office/powerpoint/2010/main" val="312777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E3550F-D773-4E2E-B45F-1CD1CB96D50E}" type="datetimeFigureOut">
              <a:rPr lang="en-US"/>
              <a:pPr>
                <a:defRPr/>
              </a:pPr>
              <a:t>5/28/2015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62FB97D-D743-43E9-90D5-A38D2B044A3B}" type="slidenum">
              <a:rPr lang="en-US" altLang="en-US"/>
              <a:pPr/>
              <a:t>‹#›</a:t>
            </a:fld>
            <a:endParaRPr lang="en-US" altLang="en-US" dirty="0"/>
          </a:p>
        </p:txBody>
      </p:sp>
    </p:spTree>
    <p:extLst>
      <p:ext uri="{BB962C8B-B14F-4D97-AF65-F5344CB8AC3E}">
        <p14:creationId xmlns:p14="http://schemas.microsoft.com/office/powerpoint/2010/main" val="3748987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EC75FA-CA84-4136-8AB0-31BCAD21C199}" type="datetimeFigureOut">
              <a:rPr lang="en-US"/>
              <a:pPr>
                <a:defRPr/>
              </a:pPr>
              <a:t>5/28/2015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63EEF5E-928D-4085-9052-5E34697AFFDA}" type="slidenum">
              <a:rPr lang="en-US" altLang="en-US"/>
              <a:pPr/>
              <a:t>‹#›</a:t>
            </a:fld>
            <a:endParaRPr lang="en-US" altLang="en-US" dirty="0"/>
          </a:p>
        </p:txBody>
      </p:sp>
    </p:spTree>
    <p:extLst>
      <p:ext uri="{BB962C8B-B14F-4D97-AF65-F5344CB8AC3E}">
        <p14:creationId xmlns:p14="http://schemas.microsoft.com/office/powerpoint/2010/main" val="383388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762000" y="685800"/>
            <a:ext cx="7772400" cy="533400"/>
          </a:xfrm>
        </p:spPr>
        <p:txBody>
          <a:bodyPr>
            <a:noAutofit/>
          </a:bodyPr>
          <a:lstStyle>
            <a:lvl1pPr algn="l">
              <a:defRPr sz="4400" b="1" baseline="0">
                <a:solidFill>
                  <a:schemeClr val="tx1"/>
                </a:solidFill>
                <a:latin typeface="+mj-lt"/>
              </a:defRPr>
            </a:lvl1pPr>
          </a:lstStyle>
          <a:p>
            <a:r>
              <a:rPr lang="en-US" dirty="0" smtClean="0"/>
              <a:t>Title of Slide</a:t>
            </a:r>
            <a:endParaRPr lang="en-US" dirty="0"/>
          </a:p>
        </p:txBody>
      </p:sp>
      <p:sp>
        <p:nvSpPr>
          <p:cNvPr id="17" name="Subtitle 2"/>
          <p:cNvSpPr>
            <a:spLocks noGrp="1"/>
          </p:cNvSpPr>
          <p:nvPr>
            <p:ph type="subTitle" idx="1" hasCustomPrompt="1"/>
          </p:nvPr>
        </p:nvSpPr>
        <p:spPr>
          <a:xfrm>
            <a:off x="762000" y="1638300"/>
            <a:ext cx="7772400" cy="3581400"/>
          </a:xfrm>
        </p:spPr>
        <p:txBody>
          <a:bodyPr>
            <a:noAutofit/>
          </a:bodyPr>
          <a:lstStyle>
            <a:lvl1pPr marL="457200" indent="-457200" algn="l">
              <a:buFont typeface="Arial" panose="020B0604020202020204" pitchFamily="34" charset="0"/>
              <a:buChar char="•"/>
              <a:defRPr sz="3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Some facts here, keep it brief, illustrate when you can. Or, just put one powerful word. </a:t>
            </a:r>
            <a:br>
              <a:rPr lang="en-US" dirty="0" smtClean="0"/>
            </a:br>
            <a:endParaRPr lang="en-US" dirty="0" smtClean="0"/>
          </a:p>
          <a:p>
            <a:r>
              <a:rPr lang="en-US" dirty="0" smtClean="0"/>
              <a:t>No more than three bullet points per page.</a:t>
            </a:r>
            <a:br>
              <a:rPr lang="en-US" dirty="0" smtClean="0"/>
            </a:br>
            <a:endParaRPr lang="en-US" dirty="0" smtClean="0"/>
          </a:p>
          <a:p>
            <a:r>
              <a:rPr lang="en-US" dirty="0" smtClean="0"/>
              <a:t>Do you want people to listen to you or read your slide?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7520" y="6050280"/>
            <a:ext cx="2219065" cy="321945"/>
          </a:xfrm>
          <a:prstGeom prst="rect">
            <a:avLst/>
          </a:prstGeom>
        </p:spPr>
      </p:pic>
    </p:spTree>
    <p:extLst>
      <p:ext uri="{BB962C8B-B14F-4D97-AF65-F5344CB8AC3E}">
        <p14:creationId xmlns:p14="http://schemas.microsoft.com/office/powerpoint/2010/main" val="14554915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5F3C18-E87E-4CDE-BCD4-1A6831D94275}" type="datetimeFigureOut">
              <a:rPr lang="en-US"/>
              <a:pPr>
                <a:defRPr/>
              </a:pPr>
              <a:t>5/28/2015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5E8B02B-A49B-4B01-A736-F9A453190C69}" type="slidenum">
              <a:rPr lang="en-US" altLang="en-US"/>
              <a:pPr/>
              <a:t>‹#›</a:t>
            </a:fld>
            <a:endParaRPr lang="en-US" altLang="en-US" dirty="0"/>
          </a:p>
        </p:txBody>
      </p:sp>
    </p:spTree>
    <p:extLst>
      <p:ext uri="{BB962C8B-B14F-4D97-AF65-F5344CB8AC3E}">
        <p14:creationId xmlns:p14="http://schemas.microsoft.com/office/powerpoint/2010/main" val="2908646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08141D7-E5E6-44BD-9CA5-A7E7F946B5CF}" type="datetimeFigureOut">
              <a:rPr lang="en-US"/>
              <a:pPr>
                <a:defRPr/>
              </a:pPr>
              <a:t>5/28/2015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54FE20D4-4E11-4BC2-9746-EAEA80443E34}" type="slidenum">
              <a:rPr lang="en-US" altLang="en-US"/>
              <a:pPr/>
              <a:t>‹#›</a:t>
            </a:fld>
            <a:endParaRPr lang="en-US" altLang="en-US" dirty="0"/>
          </a:p>
        </p:txBody>
      </p:sp>
    </p:spTree>
    <p:extLst>
      <p:ext uri="{BB962C8B-B14F-4D97-AF65-F5344CB8AC3E}">
        <p14:creationId xmlns:p14="http://schemas.microsoft.com/office/powerpoint/2010/main" val="3316489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59C49AB-8CCF-4CF6-9AAF-2F62068AF97D}" type="datetimeFigureOut">
              <a:rPr lang="en-US"/>
              <a:pPr>
                <a:defRPr/>
              </a:pPr>
              <a:t>5/28/2015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5F134710-8FDF-40D0-A45D-F1738FC7C85A}" type="slidenum">
              <a:rPr lang="en-US" altLang="en-US"/>
              <a:pPr/>
              <a:t>‹#›</a:t>
            </a:fld>
            <a:endParaRPr lang="en-US" altLang="en-US" dirty="0"/>
          </a:p>
        </p:txBody>
      </p:sp>
    </p:spTree>
    <p:extLst>
      <p:ext uri="{BB962C8B-B14F-4D97-AF65-F5344CB8AC3E}">
        <p14:creationId xmlns:p14="http://schemas.microsoft.com/office/powerpoint/2010/main" val="3607708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80BB225-DD27-4355-8D5F-FF98E8448F71}" type="datetimeFigureOut">
              <a:rPr lang="en-US"/>
              <a:pPr>
                <a:defRPr/>
              </a:pPr>
              <a:t>5/28/2015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56D2C37C-A1E8-41A5-94F4-BC98DBA6D2CD}" type="slidenum">
              <a:rPr lang="en-US" altLang="en-US"/>
              <a:pPr/>
              <a:t>‹#›</a:t>
            </a:fld>
            <a:endParaRPr lang="en-US" altLang="en-US" dirty="0"/>
          </a:p>
        </p:txBody>
      </p:sp>
    </p:spTree>
    <p:extLst>
      <p:ext uri="{BB962C8B-B14F-4D97-AF65-F5344CB8AC3E}">
        <p14:creationId xmlns:p14="http://schemas.microsoft.com/office/powerpoint/2010/main" val="3639512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3CF2C69-F5EF-4896-9A42-89759C0CCEAC}" type="datetimeFigureOut">
              <a:rPr lang="en-US"/>
              <a:pPr>
                <a:defRPr/>
              </a:pPr>
              <a:t>5/28/2015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197400D4-95F2-4F60-85F9-6ABF84B610EB}" type="slidenum">
              <a:rPr lang="en-US" altLang="en-US"/>
              <a:pPr/>
              <a:t>‹#›</a:t>
            </a:fld>
            <a:endParaRPr lang="en-US" altLang="en-US" dirty="0"/>
          </a:p>
        </p:txBody>
      </p:sp>
    </p:spTree>
    <p:extLst>
      <p:ext uri="{BB962C8B-B14F-4D97-AF65-F5344CB8AC3E}">
        <p14:creationId xmlns:p14="http://schemas.microsoft.com/office/powerpoint/2010/main" val="76975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180975" y="6492875"/>
            <a:ext cx="2133600" cy="365125"/>
          </a:xfrm>
        </p:spPr>
        <p:txBody>
          <a:bodyPr/>
          <a:lstStyle>
            <a:lvl1pPr algn="l">
              <a:defRPr>
                <a:solidFill>
                  <a:schemeClr val="bg1"/>
                </a:solidFill>
              </a:defRPr>
            </a:lvl1pPr>
          </a:lstStyle>
          <a:p>
            <a:fld id="{1867F81F-8D7E-440C-8909-FC1F9F4AA756}" type="slidenum">
              <a:rPr lang="en-US" altLang="en-US"/>
              <a:pPr/>
              <a:t>‹#›</a:t>
            </a:fld>
            <a:endParaRPr lang="en-US" altLang="en-US" dirty="0"/>
          </a:p>
        </p:txBody>
      </p:sp>
    </p:spTree>
    <p:extLst>
      <p:ext uri="{BB962C8B-B14F-4D97-AF65-F5344CB8AC3E}">
        <p14:creationId xmlns:p14="http://schemas.microsoft.com/office/powerpoint/2010/main" val="2737003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5123380-F56D-4E50-8051-58A6056CB8A5}" type="datetimeFigureOut">
              <a:rPr lang="en-US"/>
              <a:pPr>
                <a:defRPr/>
              </a:pPr>
              <a:t>5/28/2015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E239991A-6155-474A-8E34-F3316DA301A0}" type="slidenum">
              <a:rPr lang="en-US" altLang="en-US"/>
              <a:pPr/>
              <a:t>‹#›</a:t>
            </a:fld>
            <a:endParaRPr lang="en-US" altLang="en-US" dirty="0"/>
          </a:p>
        </p:txBody>
      </p:sp>
    </p:spTree>
    <p:extLst>
      <p:ext uri="{BB962C8B-B14F-4D97-AF65-F5344CB8AC3E}">
        <p14:creationId xmlns:p14="http://schemas.microsoft.com/office/powerpoint/2010/main" val="379460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A97FEB-D4DA-4B94-B97C-310BE6625EAD}" type="datetimeFigureOut">
              <a:rPr lang="en-US"/>
              <a:pPr>
                <a:defRPr/>
              </a:pPr>
              <a:t>5/28/2015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E1499433-999F-4E32-A3FA-476452D5BCC5}" type="slidenum">
              <a:rPr lang="en-US" altLang="en-US"/>
              <a:pPr/>
              <a:t>‹#›</a:t>
            </a:fld>
            <a:endParaRPr lang="en-US" altLang="en-US" dirty="0"/>
          </a:p>
        </p:txBody>
      </p:sp>
    </p:spTree>
    <p:extLst>
      <p:ext uri="{BB962C8B-B14F-4D97-AF65-F5344CB8AC3E}">
        <p14:creationId xmlns:p14="http://schemas.microsoft.com/office/powerpoint/2010/main" val="262879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78E8501-0ADC-4594-AA00-EEC2306494FC}" type="datetimeFigureOut">
              <a:rPr lang="en-US"/>
              <a:pPr>
                <a:defRPr/>
              </a:pPr>
              <a:t>5/28/2015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5591647-0CFB-43B2-A55D-D21C585851A2}" type="slidenum">
              <a:rPr lang="en-US" altLang="en-US"/>
              <a:pPr/>
              <a:t>‹#›</a:t>
            </a:fld>
            <a:endParaRPr lang="en-US" altLang="en-US" dirty="0"/>
          </a:p>
        </p:txBody>
      </p:sp>
      <p:sp>
        <p:nvSpPr>
          <p:cNvPr id="1031" name="Title Placeholder 1"/>
          <p:cNvSpPr txBox="1">
            <a:spLocks/>
          </p:cNvSpPr>
          <p:nvPr userDrawn="1"/>
        </p:nvSpPr>
        <p:spPr bwMode="auto">
          <a:xfrm>
            <a:off x="457200" y="274638"/>
            <a:ext cx="8229600" cy="1143000"/>
          </a:xfrm>
          <a:prstGeom prst="rect">
            <a:avLst/>
          </a:prstGeom>
          <a:no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dirty="0" smtClean="0">
                <a:latin typeface="Calibri" pitchFamily="34" charset="0"/>
              </a:rPr>
              <a:t>Click to edit Master title style</a:t>
            </a:r>
          </a:p>
        </p:txBody>
      </p:sp>
      <p:sp>
        <p:nvSpPr>
          <p:cNvPr id="1032" name="Text Placeholder 2"/>
          <p:cNvSpPr txBox="1">
            <a:spLocks/>
          </p:cNvSpPr>
          <p:nvPr userDrawn="1"/>
        </p:nvSpPr>
        <p:spPr bwMode="auto">
          <a:xfrm>
            <a:off x="457200" y="1600200"/>
            <a:ext cx="8229600" cy="4525963"/>
          </a:xfrm>
          <a:prstGeom prst="rect">
            <a:avLst/>
          </a:prstGeom>
          <a:noFill/>
          <a:ln>
            <a:noFill/>
          </a:ln>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Font typeface="Arial" charset="0"/>
              <a:buChar char="•"/>
              <a:defRPr/>
            </a:pPr>
            <a:r>
              <a:rPr lang="en-US" sz="3200" dirty="0" smtClean="0">
                <a:latin typeface="Calibri" pitchFamily="34" charset="0"/>
              </a:rPr>
              <a:t>Click to edit Master text styles</a:t>
            </a:r>
          </a:p>
          <a:p>
            <a:pPr lvl="1">
              <a:spcBef>
                <a:spcPct val="20000"/>
              </a:spcBef>
              <a:buFont typeface="Arial" charset="0"/>
              <a:buChar char="–"/>
              <a:defRPr/>
            </a:pPr>
            <a:r>
              <a:rPr lang="en-US" sz="2800" dirty="0" smtClean="0">
                <a:latin typeface="Calibri" pitchFamily="34" charset="0"/>
              </a:rPr>
              <a:t>Second level</a:t>
            </a:r>
          </a:p>
          <a:p>
            <a:pPr lvl="2">
              <a:spcBef>
                <a:spcPct val="20000"/>
              </a:spcBef>
              <a:buFont typeface="Arial" charset="0"/>
              <a:buChar char="•"/>
              <a:defRPr/>
            </a:pPr>
            <a:r>
              <a:rPr lang="en-US" sz="2400" dirty="0" smtClean="0">
                <a:latin typeface="Calibri" pitchFamily="34" charset="0"/>
              </a:rPr>
              <a:t>Third level</a:t>
            </a:r>
          </a:p>
          <a:p>
            <a:pPr lvl="3">
              <a:spcBef>
                <a:spcPct val="20000"/>
              </a:spcBef>
              <a:buFont typeface="Arial" charset="0"/>
              <a:buChar char="–"/>
              <a:defRPr/>
            </a:pPr>
            <a:r>
              <a:rPr lang="en-US" sz="2000" dirty="0" smtClean="0">
                <a:latin typeface="Calibri" pitchFamily="34" charset="0"/>
              </a:rPr>
              <a:t>Fourth level</a:t>
            </a:r>
          </a:p>
          <a:p>
            <a:pPr lvl="4">
              <a:spcBef>
                <a:spcPct val="20000"/>
              </a:spcBef>
              <a:buFont typeface="Arial" charset="0"/>
              <a:buChar char="»"/>
              <a:defRPr/>
            </a:pPr>
            <a:r>
              <a:rPr lang="en-US" sz="2000" dirty="0" smtClean="0">
                <a:latin typeface="Calibri" pitchFamily="34" charset="0"/>
              </a:rPr>
              <a:t>Fifth level</a:t>
            </a:r>
          </a:p>
        </p:txBody>
      </p:sp>
      <p:sp>
        <p:nvSpPr>
          <p:cNvPr id="9" name="Date Placeholder 3"/>
          <p:cNvSpPr txBox="1">
            <a:spLocks/>
          </p:cNvSpPr>
          <p:nvPr userDrawn="1"/>
        </p:nvSpPr>
        <p:spPr>
          <a:xfrm>
            <a:off x="457200" y="6356350"/>
            <a:ext cx="2133600" cy="365125"/>
          </a:xfrm>
          <a:prstGeom prst="rect">
            <a:avLst/>
          </a:prstGeom>
        </p:spPr>
        <p:txBody>
          <a:bodyPr anchor="ctr"/>
          <a:lstStyle>
            <a:lvl1pPr algn="l" fontAlgn="auto">
              <a:spcBef>
                <a:spcPts val="0"/>
              </a:spcBef>
              <a:spcAft>
                <a:spcPts val="0"/>
              </a:spcAft>
              <a:defRPr sz="1200" smtClean="0">
                <a:solidFill>
                  <a:schemeClr val="tx1">
                    <a:tint val="75000"/>
                  </a:schemeClr>
                </a:solidFill>
                <a:latin typeface="+mn-lt"/>
              </a:defRPr>
            </a:lvl1pPr>
          </a:lstStyle>
          <a:p>
            <a:pPr>
              <a:defRPr/>
            </a:pPr>
            <a:fld id="{6B284952-8F0B-4195-BCDA-F9CCF77DBC12}" type="datetimeFigureOut">
              <a:rPr lang="en-US"/>
              <a:pPr>
                <a:defRPr/>
              </a:pPr>
              <a:t>5/28/2015</a:t>
            </a:fld>
            <a:endParaRPr lang="en-US" dirty="0"/>
          </a:p>
        </p:txBody>
      </p:sp>
      <p:sp>
        <p:nvSpPr>
          <p:cNvPr id="10" name="Slide Number Placeholder 5"/>
          <p:cNvSpPr txBox="1">
            <a:spLocks/>
          </p:cNvSpPr>
          <p:nvPr userDrawn="1"/>
        </p:nvSpPr>
        <p:spPr>
          <a:xfrm>
            <a:off x="6553200" y="6356350"/>
            <a:ext cx="2133600" cy="365125"/>
          </a:xfrm>
          <a:prstGeom prst="rect">
            <a:avLst/>
          </a:prstGeom>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C1FB04D-6B72-4960-A624-3CC81CF2DAB8}" type="slidenum">
              <a:rPr lang="en-US" altLang="en-US" sz="1200">
                <a:solidFill>
                  <a:srgbClr val="898989"/>
                </a:solidFill>
                <a:latin typeface="Calibri" panose="020F0502020204030204" pitchFamily="34" charset="0"/>
              </a:rPr>
              <a:pPr algn="r" eaLnBrk="1" hangingPunct="1"/>
              <a:t>‹#›</a:t>
            </a:fld>
            <a:endParaRPr lang="en-US" altLang="en-US" sz="1200" dirty="0">
              <a:solidFill>
                <a:srgbClr val="898989"/>
              </a:solidFill>
              <a:latin typeface="Calibri" panose="020F0502020204030204" pitchFamily="34" charset="0"/>
            </a:endParaRPr>
          </a:p>
        </p:txBody>
      </p:sp>
      <p:pic>
        <p:nvPicPr>
          <p:cNvPr id="1035" name="Picture 7" descr="EPA-slide-bg.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98425"/>
            <a:ext cx="9144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userDrawn="1"/>
        </p:nvSpPr>
        <p:spPr>
          <a:xfrm>
            <a:off x="184150" y="6492875"/>
            <a:ext cx="2133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B81BA1-B2DD-4BD1-96D8-710BB5CB0F9F}" type="slidenum">
              <a:rPr lang="en-US" altLang="en-US" sz="1400">
                <a:solidFill>
                  <a:schemeClr val="bg1"/>
                </a:solidFill>
                <a:latin typeface="Calibri" panose="020F0502020204030204" pitchFamily="34" charset="0"/>
              </a:rPr>
              <a:pPr eaLnBrk="1" hangingPunct="1"/>
              <a:t>‹#›</a:t>
            </a:fld>
            <a:endParaRPr lang="en-US" altLang="en-US" sz="1400" dirty="0">
              <a:solidFill>
                <a:schemeClr val="bg1"/>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5" r:id="rId7"/>
    <p:sldLayoutId id="2147484361" r:id="rId8"/>
    <p:sldLayoutId id="2147484362" r:id="rId9"/>
    <p:sldLayoutId id="2147484363" r:id="rId10"/>
    <p:sldLayoutId id="2147484364" r:id="rId11"/>
    <p:sldLayoutId id="214748436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notesSlide" Target="../notesSlides/notesSlide10.xml"/><Relationship Id="rId16"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http://www.lebonheur.org/dotAsset/2726e9b6-43b1-4d98-a044-4b0ecaf002ab.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55.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455B83"/>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459"/>
          <a:stretch/>
        </p:blipFill>
        <p:spPr>
          <a:xfrm>
            <a:off x="0" y="214822"/>
            <a:ext cx="9145395" cy="2090961"/>
          </a:xfrm>
          <a:prstGeom prst="rect">
            <a:avLst/>
          </a:prstGeom>
          <a:effectLst>
            <a:softEdge rad="127000"/>
          </a:effectLst>
        </p:spPr>
      </p:pic>
      <p:pic>
        <p:nvPicPr>
          <p:cNvPr id="3075" name="Picture 6"/>
          <p:cNvPicPr>
            <a:picLocks noChangeAspect="1"/>
          </p:cNvPicPr>
          <p:nvPr/>
        </p:nvPicPr>
        <p:blipFill>
          <a:blip r:embed="rId4">
            <a:extLst>
              <a:ext uri="{28A0092B-C50C-407E-A947-70E740481C1C}">
                <a14:useLocalDpi xmlns:a14="http://schemas.microsoft.com/office/drawing/2010/main" val="0"/>
              </a:ext>
            </a:extLst>
          </a:blip>
          <a:srcRect r="78426"/>
          <a:stretch>
            <a:fillRect/>
          </a:stretch>
        </p:blipFill>
        <p:spPr bwMode="auto">
          <a:xfrm>
            <a:off x="2392363" y="2200275"/>
            <a:ext cx="4546600"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1"/>
          <p:cNvSpPr>
            <a:spLocks noChangeArrowheads="1"/>
          </p:cNvSpPr>
          <p:nvPr/>
        </p:nvSpPr>
        <p:spPr bwMode="auto">
          <a:xfrm>
            <a:off x="939800" y="6083300"/>
            <a:ext cx="767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latin typeface="Arial" panose="020B0604020202020204" pitchFamily="34" charset="0"/>
              </a:rPr>
              <a:t>Data to Dollars</a:t>
            </a:r>
            <a:r>
              <a:rPr lang="en-US" altLang="en-US" sz="1800" b="1" dirty="0" smtClean="0">
                <a:solidFill>
                  <a:schemeClr val="bg1"/>
                </a:solidFill>
                <a:latin typeface="Arial" panose="020B0604020202020204" pitchFamily="34" charset="0"/>
              </a:rPr>
              <a:t>: </a:t>
            </a:r>
            <a:r>
              <a:rPr lang="en-US" altLang="en-US" sz="1800" b="1" dirty="0">
                <a:solidFill>
                  <a:schemeClr val="bg1"/>
                </a:solidFill>
                <a:latin typeface="Arial" panose="020B0604020202020204" pitchFamily="34" charset="0"/>
              </a:rPr>
              <a:t>2015 Asthma Award Winners Share Their Stories </a:t>
            </a:r>
            <a:endParaRPr lang="en-US" altLang="en-US" sz="1800" dirty="0">
              <a:solidFill>
                <a:schemeClr val="bg1"/>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8248" y="210889"/>
            <a:ext cx="6711351" cy="695574"/>
          </a:xfrm>
        </p:spPr>
        <p:txBody>
          <a:bodyPr/>
          <a:lstStyle/>
          <a:p>
            <a:r>
              <a:rPr lang="en-US" sz="4000" b="1" dirty="0" smtClean="0">
                <a:solidFill>
                  <a:srgbClr val="0070C0"/>
                </a:solidFill>
              </a:rPr>
              <a:t>Award Winners Hall of Fame</a:t>
            </a:r>
            <a:endParaRPr lang="en-US" sz="4000" b="1" dirty="0">
              <a:solidFill>
                <a:srgbClr val="0070C0"/>
              </a:solidFill>
            </a:endParaRPr>
          </a:p>
        </p:txBody>
      </p:sp>
      <p:pic>
        <p:nvPicPr>
          <p:cNvPr id="5156" name="Picture 36" descr="https://encrypted-tbn0.gstatic.com/images?q=tbn:ANd9GcT-JKu5HBhPJMdmtpEsZVlLLEGOaZLcp3H5hLkCIWUHae1dGP9u5Q"/>
          <p:cNvPicPr>
            <a:picLocks noChangeAspect="1" noChangeArrowheads="1"/>
          </p:cNvPicPr>
          <p:nvPr/>
        </p:nvPicPr>
        <p:blipFill rotWithShape="1">
          <a:blip r:embed="rId3">
            <a:extLst>
              <a:ext uri="{28A0092B-C50C-407E-A947-70E740481C1C}">
                <a14:useLocalDpi xmlns:a14="http://schemas.microsoft.com/office/drawing/2010/main" val="0"/>
              </a:ext>
            </a:extLst>
          </a:blip>
          <a:srcRect b="15767"/>
          <a:stretch/>
        </p:blipFill>
        <p:spPr bwMode="auto">
          <a:xfrm>
            <a:off x="118270" y="1648003"/>
            <a:ext cx="2183776" cy="328476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478613" y="1290544"/>
            <a:ext cx="6438574" cy="4729256"/>
            <a:chOff x="2550531" y="2012400"/>
            <a:chExt cx="6438574" cy="4496107"/>
          </a:xfrm>
        </p:grpSpPr>
        <p:pic>
          <p:nvPicPr>
            <p:cNvPr id="7" name="Picture 6" descr="http://www.asthmacommunitynetwork.org/system/files/imagecache/winner_logo/Priority%20Health%20JPG%20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110" y="3280017"/>
              <a:ext cx="2184954" cy="664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asthmacommunitynetwork.org/system/files/imagecache/winner_logo/LACares%20About%20Asthm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2788" y="4603984"/>
              <a:ext cx="2108752" cy="9728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each State Health Pl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9507" y="4978483"/>
              <a:ext cx="1743075" cy="5619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ufts Medical Center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5995" y="2012400"/>
              <a:ext cx="2305050" cy="4381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ultoco.us - Multnomah County, Oreg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489" y="2237615"/>
              <a:ext cx="1804538" cy="42587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epa.gov/asthma/awards/greenville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8065" y="2615733"/>
              <a:ext cx="16668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ealthy Neighborhoods Progr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0549" y="5501436"/>
              <a:ext cx="1966636" cy="90465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ichigan Department of Community Healt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7023" y="2114109"/>
              <a:ext cx="1462082" cy="130258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Centene Corporati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489" y="5627216"/>
              <a:ext cx="1820848" cy="881291"/>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South Bronx Asthma Partnershi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8267" y="3994638"/>
              <a:ext cx="23812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Sinai Urban Health Institute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8065" y="3587038"/>
              <a:ext cx="1246028" cy="1246028"/>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Impact DC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0531" y="5073726"/>
              <a:ext cx="1190625" cy="352426"/>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the asthma network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9273" y="2851287"/>
              <a:ext cx="1905000" cy="752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www.asthmacommunitynetwork.org/system/files/imagecache/winner_logo/Monroe.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96217" y="3845422"/>
              <a:ext cx="1548624" cy="82180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18"/>
          <a:stretch>
            <a:fillRect/>
          </a:stretch>
        </p:blipFill>
        <p:spPr>
          <a:xfrm>
            <a:off x="7268527" y="5647289"/>
            <a:ext cx="1737511" cy="536494"/>
          </a:xfrm>
          <a:prstGeom prst="rect">
            <a:avLst/>
          </a:prstGeom>
        </p:spPr>
      </p:pic>
      <p:pic>
        <p:nvPicPr>
          <p:cNvPr id="10" name="Picture 9"/>
          <p:cNvPicPr>
            <a:picLocks noChangeAspect="1"/>
          </p:cNvPicPr>
          <p:nvPr/>
        </p:nvPicPr>
        <p:blipFill>
          <a:blip r:embed="rId19"/>
          <a:stretch>
            <a:fillRect/>
          </a:stretch>
        </p:blipFill>
        <p:spPr>
          <a:xfrm>
            <a:off x="1194253" y="5090229"/>
            <a:ext cx="1533934" cy="1114120"/>
          </a:xfrm>
          <a:prstGeom prst="rect">
            <a:avLst/>
          </a:prstGeom>
        </p:spPr>
      </p:pic>
    </p:spTree>
    <p:extLst>
      <p:ext uri="{BB962C8B-B14F-4D97-AF65-F5344CB8AC3E}">
        <p14:creationId xmlns:p14="http://schemas.microsoft.com/office/powerpoint/2010/main" val="2855834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110360" y="621479"/>
            <a:ext cx="9396249"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The System for Delivering </a:t>
            </a:r>
            <a:r>
              <a:rPr lang="en-US" altLang="en-US" sz="3600" b="1" dirty="0" smtClean="0">
                <a:solidFill>
                  <a:srgbClr val="0070C0"/>
                </a:solidFill>
                <a:latin typeface="Arial" panose="020B0604020202020204" pitchFamily="34" charset="0"/>
                <a:cs typeface="Arial" panose="020B0604020202020204" pitchFamily="34" charset="0"/>
              </a:rPr>
              <a:t>High-Quality </a:t>
            </a:r>
            <a:r>
              <a:rPr lang="en-US" altLang="en-US" sz="3600" b="1" dirty="0">
                <a:solidFill>
                  <a:srgbClr val="0070C0"/>
                </a:solidFill>
                <a:latin typeface="Arial" panose="020B0604020202020204" pitchFamily="34" charset="0"/>
                <a:cs typeface="Arial" panose="020B0604020202020204" pitchFamily="34" charset="0"/>
              </a:rPr>
              <a:t>Asthma Care</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872" y="1906224"/>
            <a:ext cx="4450255" cy="447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106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p:txBody>
          <a:bodyPr/>
          <a:lstStyle/>
          <a:p>
            <a:r>
              <a:rPr lang="en-US" altLang="en-US" b="1" dirty="0" smtClean="0">
                <a:solidFill>
                  <a:srgbClr val="0070C0"/>
                </a:solidFill>
                <a:latin typeface="Arial" panose="020B0604020202020204" pitchFamily="34" charset="0"/>
                <a:cs typeface="Arial" panose="020B0604020202020204" pitchFamily="34" charset="0"/>
              </a:rPr>
              <a:t>Sustaining the System</a:t>
            </a:r>
          </a:p>
        </p:txBody>
      </p:sp>
      <p:graphicFrame>
        <p:nvGraphicFramePr>
          <p:cNvPr id="7" name="Diagram 6"/>
          <p:cNvGraphicFramePr/>
          <p:nvPr>
            <p:extLst/>
          </p:nvPr>
        </p:nvGraphicFramePr>
        <p:xfrm>
          <a:off x="1403130" y="1417638"/>
          <a:ext cx="6400799" cy="4484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6219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90" y="761886"/>
            <a:ext cx="7841410" cy="655751"/>
          </a:xfrm>
        </p:spPr>
        <p:txBody>
          <a:bodyPr/>
          <a:lstStyle/>
          <a:p>
            <a:r>
              <a:rPr lang="en-US" b="1" dirty="0" smtClean="0">
                <a:solidFill>
                  <a:srgbClr val="0070C0"/>
                </a:solidFill>
              </a:rPr>
              <a:t>What is a Value Proposition?</a:t>
            </a:r>
            <a:endParaRPr lang="en-US" b="1" dirty="0">
              <a:solidFill>
                <a:srgbClr val="0070C0"/>
              </a:solidFill>
            </a:endParaRPr>
          </a:p>
        </p:txBody>
      </p:sp>
      <p:sp>
        <p:nvSpPr>
          <p:cNvPr id="3" name="TextBox 2"/>
          <p:cNvSpPr txBox="1"/>
          <p:nvPr/>
        </p:nvSpPr>
        <p:spPr>
          <a:xfrm>
            <a:off x="457200" y="1647826"/>
            <a:ext cx="8240721" cy="4191917"/>
          </a:xfrm>
          <a:prstGeom prst="rect">
            <a:avLst/>
          </a:prstGeom>
          <a:noFill/>
        </p:spPr>
        <p:txBody>
          <a:bodyPr wrap="square" rtlCol="0">
            <a:spAutoFit/>
          </a:bodyPr>
          <a:lstStyle/>
          <a:p>
            <a:pPr marL="0" indent="0" eaLnBrk="1" hangingPunct="1">
              <a:buFont typeface="Wingdings 2" pitchFamily="18" charset="2"/>
              <a:buNone/>
              <a:defRPr/>
            </a:pPr>
            <a:r>
              <a:rPr lang="en-US" sz="2400" dirty="0" smtClean="0"/>
              <a:t>“For </a:t>
            </a:r>
            <a:r>
              <a:rPr lang="en-US" sz="2400" dirty="0"/>
              <a:t>$400,000, </a:t>
            </a:r>
            <a:r>
              <a:rPr lang="en-US" sz="2400" dirty="0" smtClean="0"/>
              <a:t>we will </a:t>
            </a:r>
            <a:r>
              <a:rPr lang="en-US" sz="2400" dirty="0"/>
              <a:t>improve asthma outcomes for 400 at-risk children with poorly controlled asthma by achieving reductions in e</a:t>
            </a:r>
            <a:r>
              <a:rPr lang="en-US" sz="2400" dirty="0" smtClean="0"/>
              <a:t>mergency </a:t>
            </a:r>
            <a:r>
              <a:rPr lang="en-US" sz="2400" dirty="0"/>
              <a:t>r</a:t>
            </a:r>
            <a:r>
              <a:rPr lang="en-US" sz="2400" dirty="0" smtClean="0"/>
              <a:t>oom (ER) visits </a:t>
            </a:r>
            <a:r>
              <a:rPr lang="en-US" sz="2400" dirty="0"/>
              <a:t>and hospital admissions, through our </a:t>
            </a:r>
            <a:r>
              <a:rPr lang="en-US" sz="2400" dirty="0" smtClean="0"/>
              <a:t>in-home </a:t>
            </a:r>
            <a:r>
              <a:rPr lang="en-US" sz="2400" dirty="0"/>
              <a:t>asthma case management program.</a:t>
            </a:r>
          </a:p>
          <a:p>
            <a:pPr marL="0" indent="0" eaLnBrk="1" hangingPunct="1">
              <a:buFont typeface="Wingdings 2" pitchFamily="18" charset="2"/>
              <a:buNone/>
              <a:defRPr/>
            </a:pPr>
            <a:endParaRPr lang="en-US" sz="2400" dirty="0"/>
          </a:p>
          <a:p>
            <a:pPr marL="0" indent="0" eaLnBrk="1" hangingPunct="1">
              <a:buFont typeface="Wingdings 2" pitchFamily="18" charset="2"/>
              <a:buNone/>
              <a:defRPr/>
            </a:pPr>
            <a:r>
              <a:rPr lang="en-US" sz="2400" dirty="0"/>
              <a:t>We estimate that our work will deliver $640,000* per year in cost savings to the </a:t>
            </a:r>
            <a:r>
              <a:rPr lang="en-US" sz="2400" dirty="0" smtClean="0"/>
              <a:t>health care </a:t>
            </a:r>
            <a:r>
              <a:rPr lang="en-US" sz="2400" dirty="0"/>
              <a:t>system through 40% fewer hospital admissions and 25% fewer ER visits</a:t>
            </a:r>
            <a:r>
              <a:rPr lang="en-US" sz="2400" dirty="0" smtClean="0"/>
              <a:t>.”</a:t>
            </a:r>
            <a:endParaRPr lang="en-US" sz="2400" dirty="0"/>
          </a:p>
          <a:p>
            <a:pPr lvl="0" fontAlgn="auto">
              <a:spcBef>
                <a:spcPct val="20000"/>
              </a:spcBef>
              <a:spcAft>
                <a:spcPts val="0"/>
              </a:spcAft>
            </a:pPr>
            <a:endParaRPr lang="en-US" dirty="0" smtClean="0">
              <a:solidFill>
                <a:prstClr val="black"/>
              </a:solidFill>
            </a:endParaRPr>
          </a:p>
          <a:p>
            <a:pPr lvl="0" algn="r" fontAlgn="auto">
              <a:spcBef>
                <a:spcPct val="20000"/>
              </a:spcBef>
              <a:spcAft>
                <a:spcPts val="0"/>
              </a:spcAft>
            </a:pPr>
            <a:r>
              <a:rPr lang="en-US" sz="2400" dirty="0" smtClean="0">
                <a:solidFill>
                  <a:prstClr val="black"/>
                </a:solidFill>
              </a:rPr>
              <a:t>-Asthma Network of West Michigan</a:t>
            </a:r>
            <a:endParaRPr lang="en-US" sz="2400" dirty="0">
              <a:solidFill>
                <a:prstClr val="black"/>
              </a:solidFill>
            </a:endParaRPr>
          </a:p>
        </p:txBody>
      </p:sp>
      <p:sp>
        <p:nvSpPr>
          <p:cNvPr id="6" name="Rectangle 5"/>
          <p:cNvSpPr/>
          <p:nvPr/>
        </p:nvSpPr>
        <p:spPr>
          <a:xfrm>
            <a:off x="393404" y="5978937"/>
            <a:ext cx="6730409" cy="276999"/>
          </a:xfrm>
          <a:prstGeom prst="rect">
            <a:avLst/>
          </a:prstGeom>
        </p:spPr>
        <p:txBody>
          <a:bodyPr wrap="square">
            <a:spAutoFit/>
          </a:bodyPr>
          <a:lstStyle/>
          <a:p>
            <a:pPr marL="0" indent="0" algn="just" eaLnBrk="1" hangingPunct="1">
              <a:buFont typeface="Wingdings 2" pitchFamily="18" charset="2"/>
              <a:buNone/>
              <a:defRPr/>
            </a:pPr>
            <a:r>
              <a:rPr lang="en-US" sz="1200" dirty="0"/>
              <a:t>* $1,600 savings per patient/year x 400 patients/year</a:t>
            </a:r>
          </a:p>
        </p:txBody>
      </p:sp>
    </p:spTree>
    <p:extLst>
      <p:ext uri="{BB962C8B-B14F-4D97-AF65-F5344CB8AC3E}">
        <p14:creationId xmlns:p14="http://schemas.microsoft.com/office/powerpoint/2010/main" val="2453677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lebonheur.org/dotAsset/2726e9b6-43b1-4d98-a044-4b0ecaf002ab.png"/>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481831" y="125074"/>
            <a:ext cx="2481072" cy="1390587"/>
          </a:xfrm>
          <a:prstGeom prst="rect">
            <a:avLst/>
          </a:prstGeom>
          <a:noFill/>
          <a:ln>
            <a:noFill/>
          </a:ln>
        </p:spPr>
      </p:pic>
      <p:sp>
        <p:nvSpPr>
          <p:cNvPr id="3" name="TextBox 2"/>
          <p:cNvSpPr txBox="1"/>
          <p:nvPr/>
        </p:nvSpPr>
        <p:spPr>
          <a:xfrm>
            <a:off x="276641" y="1382947"/>
            <a:ext cx="7697602" cy="646331"/>
          </a:xfrm>
          <a:prstGeom prst="rect">
            <a:avLst/>
          </a:prstGeom>
          <a:noFill/>
        </p:spPr>
        <p:txBody>
          <a:bodyPr wrap="square" rtlCol="0">
            <a:spAutoFit/>
          </a:bodyPr>
          <a:lstStyle/>
          <a:p>
            <a:pPr algn="ctr"/>
            <a:r>
              <a:rPr lang="en-US" sz="3600" b="1" dirty="0" smtClean="0">
                <a:solidFill>
                  <a:srgbClr val="0070C0"/>
                </a:solidFill>
              </a:rPr>
              <a:t>Le Bonheur Children’s Hospital</a:t>
            </a:r>
          </a:p>
        </p:txBody>
      </p:sp>
      <p:sp>
        <p:nvSpPr>
          <p:cNvPr id="4" name="TextBox 3"/>
          <p:cNvSpPr txBox="1"/>
          <p:nvPr/>
        </p:nvSpPr>
        <p:spPr>
          <a:xfrm>
            <a:off x="2367302" y="2497759"/>
            <a:ext cx="6430780" cy="2708434"/>
          </a:xfrm>
          <a:prstGeom prst="rect">
            <a:avLst/>
          </a:prstGeom>
          <a:noFill/>
        </p:spPr>
        <p:txBody>
          <a:bodyPr wrap="square" rtlCol="0">
            <a:spAutoFit/>
          </a:bodyPr>
          <a:lstStyle/>
          <a:p>
            <a:r>
              <a:rPr lang="en-US" sz="3400" dirty="0" smtClean="0">
                <a:solidFill>
                  <a:srgbClr val="FF0000"/>
                </a:solidFill>
              </a:rPr>
              <a:t>C</a:t>
            </a:r>
            <a:r>
              <a:rPr lang="en-US" sz="3400" dirty="0" smtClean="0"/>
              <a:t>hanging</a:t>
            </a:r>
            <a:endParaRPr lang="en-US" sz="3400" dirty="0" smtClean="0">
              <a:solidFill>
                <a:srgbClr val="FF0000"/>
              </a:solidFill>
            </a:endParaRPr>
          </a:p>
          <a:p>
            <a:r>
              <a:rPr lang="en-US" sz="3400" dirty="0" smtClean="0">
                <a:solidFill>
                  <a:srgbClr val="FF0000"/>
                </a:solidFill>
              </a:rPr>
              <a:t>    H</a:t>
            </a:r>
            <a:r>
              <a:rPr lang="en-US" sz="3400" dirty="0" smtClean="0"/>
              <a:t>igh-risk</a:t>
            </a:r>
          </a:p>
          <a:p>
            <a:r>
              <a:rPr lang="en-US" sz="3400" dirty="0" smtClean="0">
                <a:solidFill>
                  <a:srgbClr val="FF0000"/>
                </a:solidFill>
              </a:rPr>
              <a:t>        A</a:t>
            </a:r>
            <a:r>
              <a:rPr lang="en-US" sz="3400" dirty="0" smtClean="0"/>
              <a:t>sthma in</a:t>
            </a:r>
          </a:p>
          <a:p>
            <a:r>
              <a:rPr lang="en-US" sz="3400" dirty="0" smtClean="0">
                <a:solidFill>
                  <a:srgbClr val="FF0000"/>
                </a:solidFill>
              </a:rPr>
              <a:t>            M</a:t>
            </a:r>
            <a:r>
              <a:rPr lang="en-US" sz="3400" dirty="0" smtClean="0"/>
              <a:t>emphis through</a:t>
            </a:r>
          </a:p>
          <a:p>
            <a:r>
              <a:rPr lang="en-US" sz="3400" dirty="0" smtClean="0">
                <a:solidFill>
                  <a:srgbClr val="FF0000"/>
                </a:solidFill>
              </a:rPr>
              <a:t>                P</a:t>
            </a:r>
            <a:r>
              <a:rPr lang="en-US" sz="3400" dirty="0" smtClean="0"/>
              <a:t>artnership</a:t>
            </a:r>
            <a:endParaRPr lang="en-US" sz="3400" dirty="0"/>
          </a:p>
        </p:txBody>
      </p:sp>
      <p:sp>
        <p:nvSpPr>
          <p:cNvPr id="5" name="Rectangle 4"/>
          <p:cNvSpPr/>
          <p:nvPr/>
        </p:nvSpPr>
        <p:spPr>
          <a:xfrm>
            <a:off x="584616" y="5457681"/>
            <a:ext cx="7809875" cy="861774"/>
          </a:xfrm>
          <a:prstGeom prst="rect">
            <a:avLst/>
          </a:prstGeom>
        </p:spPr>
        <p:txBody>
          <a:bodyPr wrap="square">
            <a:spAutoFit/>
          </a:bodyPr>
          <a:lstStyle/>
          <a:p>
            <a:r>
              <a:rPr lang="en-US" sz="1000" dirty="0"/>
              <a:t>The project described is supported by Grant Number 1C1CMS331046 from the </a:t>
            </a:r>
            <a:r>
              <a:rPr lang="en-US" sz="1000" dirty="0" smtClean="0"/>
              <a:t>U.S. Department </a:t>
            </a:r>
            <a:r>
              <a:rPr lang="en-US" sz="1000" dirty="0"/>
              <a:t>of Health and Human Services, Centers for Medicare &amp; Medicaid Services. The contents of this publication are solely the responsibility of the authors and do not necessarily represent the official views of the U.S. Department of Health and Human Services or any of its agencies. The research presented here was conducted by the awardee. </a:t>
            </a:r>
            <a:r>
              <a:rPr lang="en-US" sz="1000" dirty="0" smtClean="0"/>
              <a:t>Findings </a:t>
            </a:r>
            <a:r>
              <a:rPr lang="en-US" sz="1000" dirty="0"/>
              <a:t>might or might not be consistent with or confirmed by the independent evaluation contractor.</a:t>
            </a:r>
          </a:p>
        </p:txBody>
      </p:sp>
      <p:sp>
        <p:nvSpPr>
          <p:cNvPr id="7" name="Title 1"/>
          <p:cNvSpPr>
            <a:spLocks noGrp="1"/>
          </p:cNvSpPr>
          <p:nvPr>
            <p:ph type="ctrTitle"/>
          </p:nvPr>
        </p:nvSpPr>
        <p:spPr>
          <a:xfrm>
            <a:off x="23342" y="1408866"/>
            <a:ext cx="8204200" cy="1556409"/>
          </a:xfrm>
        </p:spPr>
        <p:txBody>
          <a:bodyPr/>
          <a:lstStyle/>
          <a:p>
            <a:r>
              <a:rPr lang="en-US" altLang="en-US" sz="2800" dirty="0" smtClean="0">
                <a:latin typeface="Arial" panose="020B0604020202020204" pitchFamily="34" charset="0"/>
                <a:cs typeface="Arial" panose="020B0604020202020204" pitchFamily="34" charset="0"/>
              </a:rPr>
              <a:t>Susan Steppe, Project Director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             CHAMP High-Risk Criteria</a:t>
            </a:r>
            <a:endParaRPr lang="en-US" b="1"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381" y="5733143"/>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pPr lvl="0"/>
            <a:r>
              <a:rPr lang="en-US" sz="2200" dirty="0"/>
              <a:t>Shelby County resident and TennCare recipient</a:t>
            </a:r>
          </a:p>
          <a:p>
            <a:pPr lvl="0"/>
            <a:r>
              <a:rPr lang="en-US" sz="2200" dirty="0"/>
              <a:t>Ages 2–18</a:t>
            </a:r>
          </a:p>
          <a:p>
            <a:pPr lvl="0"/>
            <a:r>
              <a:rPr lang="en-US" sz="2200" dirty="0"/>
              <a:t>Two or more of the following asthma-related events in </a:t>
            </a:r>
            <a:r>
              <a:rPr lang="en-US" sz="2200" dirty="0" smtClean="0"/>
              <a:t>                         a </a:t>
            </a:r>
            <a:r>
              <a:rPr lang="en-US" sz="2200" dirty="0"/>
              <a:t>1-year period—</a:t>
            </a:r>
          </a:p>
          <a:p>
            <a:pPr lvl="1"/>
            <a:r>
              <a:rPr lang="en-US" sz="2200" dirty="0"/>
              <a:t>Hospitalizations</a:t>
            </a:r>
          </a:p>
          <a:p>
            <a:pPr lvl="1"/>
            <a:r>
              <a:rPr lang="en-US" sz="2200" dirty="0"/>
              <a:t>Emergency </a:t>
            </a:r>
            <a:r>
              <a:rPr lang="en-US" sz="2200" dirty="0" smtClean="0"/>
              <a:t>department (ED) visits</a:t>
            </a:r>
            <a:endParaRPr lang="en-US" sz="2200" dirty="0"/>
          </a:p>
          <a:p>
            <a:pPr lvl="1"/>
            <a:r>
              <a:rPr lang="en-US" sz="2200" dirty="0"/>
              <a:t>Urgent care visits</a:t>
            </a:r>
          </a:p>
          <a:p>
            <a:pPr lvl="1"/>
            <a:r>
              <a:rPr lang="en-US" sz="2200" dirty="0"/>
              <a:t>Steroid bursts in event separate from above </a:t>
            </a:r>
          </a:p>
          <a:p>
            <a:pPr marL="0" indent="0">
              <a:buNone/>
              <a:tabLst>
                <a:tab pos="406400" algn="l"/>
              </a:tabLst>
            </a:pPr>
            <a:r>
              <a:rPr lang="en-US" sz="2200" dirty="0" smtClean="0"/>
              <a:t>	OR</a:t>
            </a:r>
            <a:endParaRPr lang="en-US" sz="2200" dirty="0"/>
          </a:p>
          <a:p>
            <a:pPr lvl="0"/>
            <a:r>
              <a:rPr lang="en-US" sz="2200" dirty="0" smtClean="0"/>
              <a:t>One </a:t>
            </a:r>
            <a:r>
              <a:rPr lang="en-US" sz="2200" dirty="0"/>
              <a:t>or more intensive care unit admissions in the past 2 </a:t>
            </a:r>
            <a:r>
              <a:rPr lang="en-US" sz="2200" dirty="0" smtClean="0"/>
              <a:t>years</a:t>
            </a:r>
            <a:endParaRPr lang="en-US" sz="2200" dirty="0"/>
          </a:p>
        </p:txBody>
      </p:sp>
    </p:spTree>
    <p:extLst>
      <p:ext uri="{BB962C8B-B14F-4D97-AF65-F5344CB8AC3E}">
        <p14:creationId xmlns:p14="http://schemas.microsoft.com/office/powerpoint/2010/main" val="3630386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7" y="574444"/>
            <a:ext cx="8229600" cy="1143000"/>
          </a:xfrm>
        </p:spPr>
        <p:txBody>
          <a:bodyPr/>
          <a:lstStyle/>
          <a:p>
            <a:r>
              <a:rPr lang="en-US" sz="4000" b="1" dirty="0" smtClean="0"/>
              <a:t>Components of the Program</a:t>
            </a:r>
            <a:br>
              <a:rPr lang="en-US" sz="4000" b="1" dirty="0" smtClean="0"/>
            </a:br>
            <a:r>
              <a:rPr lang="en-US" sz="4000" b="1" dirty="0" smtClean="0"/>
              <a:t>“WHAT WE DO”</a:t>
            </a:r>
            <a:endParaRPr lang="en-US" sz="4000" b="1" dirty="0"/>
          </a:p>
        </p:txBody>
      </p:sp>
      <p:sp>
        <p:nvSpPr>
          <p:cNvPr id="4" name="TextBox 3"/>
          <p:cNvSpPr txBox="1"/>
          <p:nvPr/>
        </p:nvSpPr>
        <p:spPr>
          <a:xfrm>
            <a:off x="653141" y="1913387"/>
            <a:ext cx="7870373"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mj-lt"/>
              </a:rPr>
              <a:t>Identify, </a:t>
            </a:r>
            <a:r>
              <a:rPr lang="en-US" sz="2400" dirty="0" smtClean="0">
                <a:solidFill>
                  <a:srgbClr val="FF0000"/>
                </a:solidFill>
                <a:latin typeface="+mj-lt"/>
              </a:rPr>
              <a:t>engage</a:t>
            </a:r>
            <a:r>
              <a:rPr lang="en-US" sz="2400" dirty="0" smtClean="0">
                <a:latin typeface="+mj-lt"/>
              </a:rPr>
              <a:t>, and enroll patients</a:t>
            </a:r>
          </a:p>
          <a:p>
            <a:endParaRPr lang="en-US" sz="2400" dirty="0" smtClean="0">
              <a:latin typeface="+mj-lt"/>
            </a:endParaRPr>
          </a:p>
          <a:p>
            <a:pPr marL="342900" indent="-342900">
              <a:buFont typeface="Arial" panose="020B0604020202020204" pitchFamily="34" charset="0"/>
              <a:buChar char="•"/>
            </a:pPr>
            <a:r>
              <a:rPr lang="en-US" sz="2400" dirty="0" smtClean="0">
                <a:latin typeface="+mj-lt"/>
              </a:rPr>
              <a:t>High-risk clinic: Medical </a:t>
            </a:r>
            <a:r>
              <a:rPr lang="en-US" sz="2400" dirty="0">
                <a:latin typeface="+mj-lt"/>
              </a:rPr>
              <a:t>e</a:t>
            </a:r>
            <a:r>
              <a:rPr lang="en-US" sz="2400" dirty="0" smtClean="0">
                <a:latin typeface="+mj-lt"/>
              </a:rPr>
              <a:t>valuation and Plan of Care (POC)</a:t>
            </a:r>
          </a:p>
          <a:p>
            <a:endParaRPr lang="en-US" sz="2400" dirty="0" smtClean="0">
              <a:latin typeface="+mj-lt"/>
            </a:endParaRPr>
          </a:p>
          <a:p>
            <a:pPr marL="342900" indent="-342900">
              <a:buFont typeface="Arial" panose="020B0604020202020204" pitchFamily="34" charset="0"/>
              <a:buChar char="•"/>
            </a:pPr>
            <a:r>
              <a:rPr lang="en-US" sz="2400" dirty="0" smtClean="0">
                <a:latin typeface="+mj-lt"/>
              </a:rPr>
              <a:t>Home Visits by Community Health Workers (CHWs): Environmental assessment, support asthma education, meds reconciliation, social service needs</a:t>
            </a:r>
          </a:p>
          <a:p>
            <a:endParaRPr lang="en-US" sz="2400" dirty="0" smtClean="0">
              <a:latin typeface="+mj-lt"/>
            </a:endParaRPr>
          </a:p>
          <a:p>
            <a:pPr marL="342900" indent="-342900">
              <a:buFont typeface="Arial" panose="020B0604020202020204" pitchFamily="34" charset="0"/>
              <a:buChar char="•"/>
            </a:pPr>
            <a:r>
              <a:rPr lang="en-US" sz="2400" dirty="0" smtClean="0">
                <a:latin typeface="+mj-lt"/>
              </a:rPr>
              <a:t>Asthma Education by Certified Asthma Educator in the clinic and in the field</a:t>
            </a:r>
          </a:p>
        </p:txBody>
      </p:sp>
      <p:pic>
        <p:nvPicPr>
          <p:cNvPr id="174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50142" y="5743769"/>
            <a:ext cx="1176630" cy="65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1168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34540"/>
            <a:ext cx="8229600" cy="4298451"/>
          </a:xfrm>
        </p:spPr>
        <p:txBody>
          <a:bodyPr/>
          <a:lstStyle/>
          <a:p>
            <a:r>
              <a:rPr lang="en-US" sz="2400" dirty="0"/>
              <a:t>Educating School </a:t>
            </a:r>
            <a:r>
              <a:rPr lang="en-US" sz="2400" dirty="0" smtClean="0"/>
              <a:t>Staff: Deliver </a:t>
            </a:r>
            <a:r>
              <a:rPr lang="en-US" sz="2400" dirty="0"/>
              <a:t>POC and medication to </a:t>
            </a:r>
            <a:r>
              <a:rPr lang="en-US" sz="2400" dirty="0" smtClean="0"/>
              <a:t>schools</a:t>
            </a:r>
            <a:endParaRPr lang="en-US" sz="2400" dirty="0"/>
          </a:p>
          <a:p>
            <a:r>
              <a:rPr lang="en-US" sz="2400" dirty="0" smtClean="0"/>
              <a:t>Delivering to </a:t>
            </a:r>
            <a:r>
              <a:rPr lang="en-US" sz="2400" dirty="0"/>
              <a:t>p</a:t>
            </a:r>
            <a:r>
              <a:rPr lang="en-US" sz="2400" dirty="0" smtClean="0"/>
              <a:t>rimary care</a:t>
            </a:r>
            <a:endParaRPr lang="en-US" sz="2400" dirty="0"/>
          </a:p>
          <a:p>
            <a:r>
              <a:rPr lang="en-US" sz="2400" dirty="0" smtClean="0"/>
              <a:t>Operating 24/7 </a:t>
            </a:r>
            <a:r>
              <a:rPr lang="en-US" sz="2400" dirty="0"/>
              <a:t>call line answered by EMT and </a:t>
            </a:r>
            <a:r>
              <a:rPr lang="en-US" sz="2400" dirty="0" smtClean="0"/>
              <a:t>nursing staff, </a:t>
            </a:r>
            <a:r>
              <a:rPr lang="en-US" sz="2400" dirty="0"/>
              <a:t>linked to </a:t>
            </a:r>
            <a:r>
              <a:rPr lang="en-US" sz="2400" dirty="0" smtClean="0"/>
              <a:t>on-call physician</a:t>
            </a:r>
            <a:endParaRPr lang="en-US" sz="2400" dirty="0"/>
          </a:p>
          <a:p>
            <a:r>
              <a:rPr lang="en-US" sz="2400" dirty="0"/>
              <a:t>Ongoing case </a:t>
            </a:r>
            <a:r>
              <a:rPr lang="en-US" sz="2400" dirty="0" smtClean="0"/>
              <a:t>management</a:t>
            </a:r>
          </a:p>
          <a:p>
            <a:r>
              <a:rPr lang="en-US" sz="2400" dirty="0" smtClean="0"/>
              <a:t>Followup for sick calls, 24/7 call-in lines, and unplanned encounters</a:t>
            </a:r>
          </a:p>
          <a:p>
            <a:r>
              <a:rPr lang="en-US" sz="2400" dirty="0"/>
              <a:t>Document activities in the CHAMP asthma </a:t>
            </a:r>
            <a:r>
              <a:rPr lang="en-US" sz="2400" dirty="0" smtClean="0"/>
              <a:t>registry</a:t>
            </a:r>
            <a:endParaRPr lang="en-US" sz="2400"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3038" y="5787571"/>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73527" y="574444"/>
            <a:ext cx="8229600" cy="1143000"/>
          </a:xfrm>
        </p:spPr>
        <p:txBody>
          <a:bodyPr/>
          <a:lstStyle/>
          <a:p>
            <a:r>
              <a:rPr lang="en-US" sz="3200" b="1" dirty="0" smtClean="0"/>
              <a:t>Components of the Program</a:t>
            </a:r>
            <a:br>
              <a:rPr lang="en-US" sz="3200" b="1" dirty="0" smtClean="0"/>
            </a:br>
            <a:r>
              <a:rPr lang="en-US" sz="3200" b="1" dirty="0" smtClean="0"/>
              <a:t>“WHAT WE DO”</a:t>
            </a:r>
            <a:br>
              <a:rPr lang="en-US" sz="3200" b="1" dirty="0" smtClean="0"/>
            </a:br>
            <a:r>
              <a:rPr lang="en-US" sz="3200" b="1" dirty="0" smtClean="0"/>
              <a:t>(continued)</a:t>
            </a:r>
            <a:endParaRPr lang="en-US" sz="3200" b="1" dirty="0"/>
          </a:p>
        </p:txBody>
      </p:sp>
    </p:spTree>
    <p:extLst>
      <p:ext uri="{BB962C8B-B14F-4D97-AF65-F5344CB8AC3E}">
        <p14:creationId xmlns:p14="http://schemas.microsoft.com/office/powerpoint/2010/main" val="530671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Sounds good, but . . . </a:t>
            </a:r>
            <a:endParaRPr lang="en-US" b="1" dirty="0"/>
          </a:p>
        </p:txBody>
      </p:sp>
      <p:sp>
        <p:nvSpPr>
          <p:cNvPr id="3" name="Content Placeholder 2"/>
          <p:cNvSpPr>
            <a:spLocks noGrp="1"/>
          </p:cNvSpPr>
          <p:nvPr>
            <p:ph idx="1"/>
          </p:nvPr>
        </p:nvSpPr>
        <p:spPr>
          <a:xfrm>
            <a:off x="468086" y="1390055"/>
            <a:ext cx="8229600" cy="4063687"/>
          </a:xfrm>
        </p:spPr>
        <p:txBody>
          <a:bodyPr/>
          <a:lstStyle/>
          <a:p>
            <a:r>
              <a:rPr lang="en-US" sz="2400" dirty="0" smtClean="0"/>
              <a:t>Does it work?</a:t>
            </a:r>
          </a:p>
          <a:p>
            <a:pPr marL="0" indent="0">
              <a:buNone/>
            </a:pPr>
            <a:endParaRPr lang="en-US" sz="2400" dirty="0" smtClean="0"/>
          </a:p>
          <a:p>
            <a:r>
              <a:rPr lang="en-US" sz="2400" dirty="0" smtClean="0"/>
              <a:t>Do children achieve better control over their asthma?</a:t>
            </a:r>
          </a:p>
          <a:p>
            <a:pPr marL="0" indent="0">
              <a:buNone/>
            </a:pPr>
            <a:endParaRPr lang="en-US" sz="2400" dirty="0" smtClean="0"/>
          </a:p>
          <a:p>
            <a:r>
              <a:rPr lang="en-US" sz="2400" dirty="0" smtClean="0"/>
              <a:t>How do we know if better control is achieved?</a:t>
            </a:r>
          </a:p>
          <a:p>
            <a:pPr marL="0" indent="0">
              <a:buNone/>
            </a:pPr>
            <a:endParaRPr lang="en-US" sz="2400" dirty="0" smtClean="0"/>
          </a:p>
          <a:p>
            <a:r>
              <a:rPr lang="en-US" sz="2400" dirty="0" smtClean="0"/>
              <a:t>How does “better control” translate into desired outcomes? </a:t>
            </a:r>
            <a:endParaRPr lang="en-US" sz="24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038" y="5765800"/>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294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Outcome vs. Process</a:t>
            </a:r>
            <a:endParaRPr lang="en-US" b="1" dirty="0"/>
          </a:p>
        </p:txBody>
      </p:sp>
      <p:sp>
        <p:nvSpPr>
          <p:cNvPr id="3" name="Content Placeholder 2"/>
          <p:cNvSpPr>
            <a:spLocks noGrp="1"/>
          </p:cNvSpPr>
          <p:nvPr>
            <p:ph idx="1"/>
          </p:nvPr>
        </p:nvSpPr>
        <p:spPr/>
        <p:txBody>
          <a:bodyPr/>
          <a:lstStyle/>
          <a:p>
            <a:pPr marL="0" indent="0">
              <a:buNone/>
            </a:pPr>
            <a:r>
              <a:rPr lang="en-US" b="1" dirty="0" smtClean="0"/>
              <a:t>Outcome:  </a:t>
            </a:r>
            <a:r>
              <a:rPr lang="en-US" dirty="0" smtClean="0"/>
              <a:t>The desired state or condition we wish to achieve</a:t>
            </a:r>
          </a:p>
          <a:p>
            <a:pPr marL="0" indent="0">
              <a:buNone/>
            </a:pPr>
            <a:endParaRPr lang="en-US" dirty="0"/>
          </a:p>
          <a:p>
            <a:r>
              <a:rPr lang="en-US" dirty="0" smtClean="0"/>
              <a:t>What does success look like?</a:t>
            </a:r>
          </a:p>
          <a:p>
            <a:pPr marL="0" indent="0">
              <a:buNone/>
            </a:pPr>
            <a:endParaRPr lang="en-US" dirty="0"/>
          </a:p>
          <a:p>
            <a:pPr marL="0" indent="0">
              <a:buNone/>
            </a:pPr>
            <a:r>
              <a:rPr lang="en-US" b="1" dirty="0" smtClean="0"/>
              <a:t>Process:  </a:t>
            </a:r>
            <a:r>
              <a:rPr lang="en-US" dirty="0" smtClean="0"/>
              <a:t>The steps and activities you complete in order to achieve the outcome</a:t>
            </a:r>
          </a:p>
          <a:p>
            <a:pPr marL="400050" lvl="1" indent="0">
              <a:buNone/>
            </a:pPr>
            <a:endParaRPr lang="en-US" sz="32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724" y="5776686"/>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291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737394" y="1882146"/>
            <a:ext cx="7772400" cy="728663"/>
          </a:xfrm>
        </p:spPr>
        <p:txBody>
          <a:bodyPr/>
          <a:lstStyle/>
          <a:p>
            <a:pPr eaLnBrk="1" hangingPunct="1"/>
            <a:r>
              <a:rPr lang="en-US" altLang="en-US" sz="2500" dirty="0">
                <a:latin typeface="Arial" panose="020B0604020202020204" pitchFamily="34" charset="0"/>
                <a:cs typeface="Arial" panose="020B0604020202020204" pitchFamily="34" charset="0"/>
              </a:rPr>
              <a:t>2015 National Award Winners </a:t>
            </a:r>
            <a:br>
              <a:rPr lang="en-US" altLang="en-US" sz="2500" dirty="0">
                <a:latin typeface="Arial" panose="020B0604020202020204" pitchFamily="34" charset="0"/>
                <a:cs typeface="Arial" panose="020B0604020202020204" pitchFamily="34" charset="0"/>
              </a:rPr>
            </a:br>
            <a:r>
              <a:rPr lang="en-US" altLang="en-US" sz="2500" dirty="0" smtClean="0">
                <a:latin typeface="Arial" panose="020B0604020202020204" pitchFamily="34" charset="0"/>
                <a:cs typeface="Arial" panose="020B0604020202020204" pitchFamily="34" charset="0"/>
              </a:rPr>
              <a:t/>
            </a:r>
            <a:br>
              <a:rPr lang="en-US" altLang="en-US" sz="2500" dirty="0" smtClean="0">
                <a:latin typeface="Arial" panose="020B0604020202020204" pitchFamily="34" charset="0"/>
                <a:cs typeface="Arial" panose="020B0604020202020204" pitchFamily="34" charset="0"/>
              </a:rPr>
            </a:br>
            <a:r>
              <a:rPr lang="en-US" altLang="en-US" sz="2500" dirty="0" smtClean="0">
                <a:latin typeface="Arial" panose="020B0604020202020204" pitchFamily="34" charset="0"/>
                <a:cs typeface="Arial" panose="020B0604020202020204" pitchFamily="34" charset="0"/>
              </a:rPr>
              <a:t>Data </a:t>
            </a:r>
            <a:r>
              <a:rPr lang="en-US" altLang="en-US" sz="2500" dirty="0">
                <a:latin typeface="Arial" panose="020B0604020202020204" pitchFamily="34" charset="0"/>
                <a:cs typeface="Arial" panose="020B0604020202020204" pitchFamily="34" charset="0"/>
              </a:rPr>
              <a:t>to Dollars</a:t>
            </a:r>
            <a:r>
              <a:rPr lang="en-US" altLang="en-US" sz="2500" dirty="0" smtClean="0">
                <a:latin typeface="Arial" panose="020B0604020202020204" pitchFamily="34" charset="0"/>
                <a:cs typeface="Arial" panose="020B0604020202020204" pitchFamily="34" charset="0"/>
              </a:rPr>
              <a:t>: </a:t>
            </a:r>
            <a:r>
              <a:rPr lang="en-US" altLang="en-US" sz="2500" dirty="0">
                <a:latin typeface="Arial" panose="020B0604020202020204" pitchFamily="34" charset="0"/>
                <a:cs typeface="Arial" panose="020B0604020202020204" pitchFamily="34" charset="0"/>
              </a:rPr>
              <a:t>2015 Asthma Award </a:t>
            </a:r>
            <a:r>
              <a:rPr lang="en-US" altLang="en-US" sz="2500" dirty="0" smtClean="0">
                <a:latin typeface="Arial" panose="020B0604020202020204" pitchFamily="34" charset="0"/>
                <a:cs typeface="Arial" panose="020B0604020202020204" pitchFamily="34" charset="0"/>
              </a:rPr>
              <a:t>Winners</a:t>
            </a:r>
            <a:br>
              <a:rPr lang="en-US" altLang="en-US" sz="2500" dirty="0" smtClean="0">
                <a:latin typeface="Arial" panose="020B0604020202020204" pitchFamily="34" charset="0"/>
                <a:cs typeface="Arial" panose="020B0604020202020204" pitchFamily="34" charset="0"/>
              </a:rPr>
            </a:br>
            <a:r>
              <a:rPr lang="en-US" altLang="en-US" sz="2500" dirty="0" smtClean="0">
                <a:latin typeface="Arial" panose="020B0604020202020204" pitchFamily="34" charset="0"/>
                <a:cs typeface="Arial" panose="020B0604020202020204" pitchFamily="34" charset="0"/>
              </a:rPr>
              <a:t> </a:t>
            </a:r>
            <a:r>
              <a:rPr lang="en-US" altLang="en-US" sz="2500" dirty="0">
                <a:latin typeface="Arial" panose="020B0604020202020204" pitchFamily="34" charset="0"/>
                <a:cs typeface="Arial" panose="020B0604020202020204" pitchFamily="34" charset="0"/>
              </a:rPr>
              <a:t>Share Their Stories  </a:t>
            </a:r>
            <a:endParaRPr lang="en-US" altLang="en-US" sz="2500" dirty="0" smtClean="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20675" y="3060700"/>
            <a:ext cx="8605838" cy="1812925"/>
          </a:xfrm>
          <a:solidFill>
            <a:schemeClr val="accent3">
              <a:lumMod val="20000"/>
              <a:lumOff val="80000"/>
            </a:schemeClr>
          </a:solidFill>
          <a:ln w="15875">
            <a:solidFill>
              <a:schemeClr val="accent1"/>
            </a:solidFill>
          </a:ln>
        </p:spPr>
        <p:txBody>
          <a:bodyPr rtlCol="0">
            <a:normAutofit/>
          </a:bodyPr>
          <a:lstStyle/>
          <a:p>
            <a:pPr algn="l" eaLnBrk="1" fontAlgn="auto" hangingPunct="1">
              <a:spcAft>
                <a:spcPts val="0"/>
              </a:spcAft>
              <a:defRPr/>
            </a:pPr>
            <a:r>
              <a:rPr lang="en-US" sz="1600" b="1" dirty="0" smtClean="0">
                <a:solidFill>
                  <a:srgbClr val="0070C0"/>
                </a:solidFill>
                <a:latin typeface="Arial" pitchFamily="34" charset="0"/>
                <a:cs typeface="Arial" pitchFamily="34" charset="0"/>
              </a:rPr>
              <a:t>Moderator:</a:t>
            </a:r>
            <a:r>
              <a:rPr lang="en-US" sz="1600" dirty="0" smtClean="0">
                <a:solidFill>
                  <a:schemeClr val="tx1"/>
                </a:solidFill>
                <a:latin typeface="Arial" pitchFamily="34" charset="0"/>
                <a:cs typeface="Arial" pitchFamily="34" charset="0"/>
              </a:rPr>
              <a:t> </a:t>
            </a:r>
          </a:p>
          <a:p>
            <a:pPr marL="285750" indent="-285750" algn="l" eaLnBrk="1" fontAlgn="auto" hangingPunct="1">
              <a:spcAft>
                <a:spcPts val="0"/>
              </a:spcAft>
              <a:buFont typeface="Arial" panose="020B0604020202020204" pitchFamily="34" charset="0"/>
              <a:buChar char="•"/>
              <a:defRPr/>
            </a:pPr>
            <a:r>
              <a:rPr lang="en-US" sz="1600" b="1" dirty="0" smtClean="0">
                <a:solidFill>
                  <a:schemeClr val="tx1"/>
                </a:solidFill>
                <a:latin typeface="Arial" pitchFamily="34" charset="0"/>
                <a:cs typeface="Arial" pitchFamily="34" charset="0"/>
              </a:rPr>
              <a:t>Tracey Mitchell, </a:t>
            </a:r>
            <a:r>
              <a:rPr lang="en-US" sz="1600" dirty="0" smtClean="0">
                <a:solidFill>
                  <a:schemeClr val="tx1"/>
                </a:solidFill>
                <a:latin typeface="Arial" pitchFamily="34" charset="0"/>
                <a:cs typeface="Arial" pitchFamily="34" charset="0"/>
              </a:rPr>
              <a:t>U.S. Environmental Protection Agency</a:t>
            </a:r>
            <a:endParaRPr lang="en-US" sz="1600" dirty="0">
              <a:solidFill>
                <a:schemeClr val="tx1"/>
              </a:solidFill>
              <a:latin typeface="Arial" pitchFamily="34" charset="0"/>
              <a:cs typeface="Arial" pitchFamily="34" charset="0"/>
            </a:endParaRPr>
          </a:p>
          <a:p>
            <a:pPr algn="l" eaLnBrk="1" fontAlgn="auto" hangingPunct="1">
              <a:spcAft>
                <a:spcPts val="0"/>
              </a:spcAft>
              <a:defRPr/>
            </a:pPr>
            <a:r>
              <a:rPr lang="en-US" sz="1600" b="1" dirty="0" smtClean="0">
                <a:solidFill>
                  <a:srgbClr val="0070C0"/>
                </a:solidFill>
                <a:latin typeface="Arial" pitchFamily="34" charset="0"/>
                <a:cs typeface="Arial" pitchFamily="34" charset="0"/>
              </a:rPr>
              <a:t>Presenters:</a:t>
            </a:r>
            <a:r>
              <a:rPr lang="en-US" sz="1600" dirty="0" smtClean="0">
                <a:solidFill>
                  <a:schemeClr val="tx1"/>
                </a:solidFill>
                <a:latin typeface="Arial" pitchFamily="34" charset="0"/>
                <a:cs typeface="Arial" pitchFamily="34" charset="0"/>
              </a:rPr>
              <a:t> </a:t>
            </a:r>
          </a:p>
          <a:p>
            <a:pPr marL="342900" indent="-342900" algn="l" eaLnBrk="1" fontAlgn="auto" hangingPunct="1">
              <a:spcAft>
                <a:spcPts val="0"/>
              </a:spcAft>
              <a:buFont typeface="Arial" panose="020B0604020202020204" pitchFamily="34" charset="0"/>
              <a:buChar char="•"/>
              <a:defRPr/>
            </a:pPr>
            <a:r>
              <a:rPr lang="en-US" sz="1600" b="1" dirty="0">
                <a:solidFill>
                  <a:schemeClr val="tx1"/>
                </a:solidFill>
                <a:latin typeface="Arial" pitchFamily="34" charset="0"/>
                <a:cs typeface="Arial" pitchFamily="34" charset="0"/>
              </a:rPr>
              <a:t>Susan Steppe, </a:t>
            </a:r>
            <a:r>
              <a:rPr lang="en-US" sz="1600" dirty="0">
                <a:solidFill>
                  <a:schemeClr val="tx1"/>
                </a:solidFill>
                <a:latin typeface="Arial" pitchFamily="34" charset="0"/>
                <a:cs typeface="Arial" pitchFamily="34" charset="0"/>
              </a:rPr>
              <a:t>Le Bonheur Children’s Hospital’s CHAMP (Changing High-Risk Asthma in Memphis through Partnership) Program </a:t>
            </a:r>
          </a:p>
          <a:p>
            <a:pPr marL="342900" indent="-342900" algn="l" eaLnBrk="1" fontAlgn="auto" hangingPunct="1">
              <a:spcAft>
                <a:spcPts val="0"/>
              </a:spcAft>
              <a:buFont typeface="Arial" panose="020B0604020202020204" pitchFamily="34" charset="0"/>
              <a:buChar char="•"/>
              <a:defRPr/>
            </a:pPr>
            <a:r>
              <a:rPr lang="en-US" sz="1600" b="1" dirty="0" smtClean="0">
                <a:solidFill>
                  <a:schemeClr val="tx1"/>
                </a:solidFill>
                <a:latin typeface="Arial" pitchFamily="34" charset="0"/>
                <a:cs typeface="Arial" pitchFamily="34" charset="0"/>
              </a:rPr>
              <a:t>Ruth </a:t>
            </a:r>
            <a:r>
              <a:rPr lang="en-US" sz="1600" b="1" dirty="0">
                <a:solidFill>
                  <a:schemeClr val="tx1"/>
                </a:solidFill>
                <a:latin typeface="Arial" pitchFamily="34" charset="0"/>
                <a:cs typeface="Arial" pitchFamily="34" charset="0"/>
              </a:rPr>
              <a:t>Ann Norton, </a:t>
            </a:r>
            <a:r>
              <a:rPr lang="en-US" sz="1600" dirty="0">
                <a:solidFill>
                  <a:schemeClr val="tx1"/>
                </a:solidFill>
                <a:latin typeface="Arial" pitchFamily="34" charset="0"/>
                <a:cs typeface="Arial" pitchFamily="34" charset="0"/>
              </a:rPr>
              <a:t>Green &amp; Healthy Homes Initiative (GHHI)</a:t>
            </a:r>
          </a:p>
          <a:p>
            <a:pPr algn="l" eaLnBrk="1" fontAlgn="auto" hangingPunct="1">
              <a:spcAft>
                <a:spcPts val="0"/>
              </a:spcAft>
              <a:defRPr/>
            </a:pPr>
            <a:endParaRPr lang="en-US" sz="1800" dirty="0">
              <a:latin typeface="Arial" pitchFamily="34" charset="0"/>
              <a:cs typeface="Arial" pitchFamily="34" charset="0"/>
            </a:endParaRPr>
          </a:p>
        </p:txBody>
      </p:sp>
      <p:sp>
        <p:nvSpPr>
          <p:cNvPr id="4" name="Title 1"/>
          <p:cNvSpPr txBox="1">
            <a:spLocks/>
          </p:cNvSpPr>
          <p:nvPr/>
        </p:nvSpPr>
        <p:spPr>
          <a:xfrm>
            <a:off x="952500" y="717550"/>
            <a:ext cx="7772400" cy="1470025"/>
          </a:xfrm>
          <a:prstGeom prst="rect">
            <a:avLst/>
          </a:prstGeom>
        </p:spPr>
        <p:txBody>
          <a:bodyPr anchor="ctr">
            <a:normAutofit fontScale="75000" lnSpcReduction="20000"/>
          </a:bodyPr>
          <a:lstStyle/>
          <a:p>
            <a:pPr algn="ctr" fontAlgn="auto">
              <a:spcAft>
                <a:spcPts val="0"/>
              </a:spcAft>
              <a:defRPr/>
            </a:pPr>
            <a:r>
              <a:rPr lang="en-US" sz="6200" b="1" dirty="0">
                <a:solidFill>
                  <a:srgbClr val="0070C0"/>
                </a:solidFill>
                <a:ea typeface="+mj-ea"/>
                <a:cs typeface="Arial" pitchFamily="34" charset="0"/>
              </a:rPr>
              <a:t>Welcome to the Webinar</a:t>
            </a:r>
            <a:r>
              <a:rPr lang="en-US" sz="4400" dirty="0">
                <a:ea typeface="+mj-ea"/>
                <a:cs typeface="Arial" pitchFamily="34" charset="0"/>
              </a:rPr>
              <a:t> </a:t>
            </a:r>
            <a:br>
              <a:rPr lang="en-US" sz="4400" dirty="0">
                <a:ea typeface="+mj-ea"/>
                <a:cs typeface="Arial" pitchFamily="34" charset="0"/>
              </a:rPr>
            </a:br>
            <a:endParaRPr lang="en-US" sz="4400" dirty="0">
              <a:ea typeface="+mj-ea"/>
              <a:cs typeface="Arial" pitchFamily="34" charset="0"/>
            </a:endParaRPr>
          </a:p>
        </p:txBody>
      </p:sp>
      <p:sp>
        <p:nvSpPr>
          <p:cNvPr id="5" name="Subtitle 2"/>
          <p:cNvSpPr txBox="1">
            <a:spLocks/>
          </p:cNvSpPr>
          <p:nvPr/>
        </p:nvSpPr>
        <p:spPr>
          <a:xfrm>
            <a:off x="1447800" y="4800600"/>
            <a:ext cx="6400800" cy="17526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6" name="Subtitle 2"/>
          <p:cNvSpPr txBox="1">
            <a:spLocks/>
          </p:cNvSpPr>
          <p:nvPr/>
        </p:nvSpPr>
        <p:spPr>
          <a:xfrm>
            <a:off x="1295400" y="5029200"/>
            <a:ext cx="6400800" cy="12192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745" y="5733477"/>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457200" y="274638"/>
            <a:ext cx="8229600" cy="1143000"/>
          </a:xfrm>
        </p:spPr>
        <p:txBody>
          <a:bodyPr/>
          <a:lstStyle/>
          <a:p>
            <a:r>
              <a:rPr lang="en-US" sz="3600" b="1" dirty="0" smtClean="0"/>
              <a:t>Outcome vs. Process (continued)</a:t>
            </a:r>
            <a:endParaRPr lang="en-US" sz="3600" b="1" dirty="0"/>
          </a:p>
        </p:txBody>
      </p:sp>
      <p:sp>
        <p:nvSpPr>
          <p:cNvPr id="6" name="Content Placeholder 2"/>
          <p:cNvSpPr>
            <a:spLocks noGrp="1"/>
          </p:cNvSpPr>
          <p:nvPr>
            <p:ph idx="1"/>
          </p:nvPr>
        </p:nvSpPr>
        <p:spPr>
          <a:xfrm>
            <a:off x="457200" y="1600200"/>
            <a:ext cx="8229600" cy="4525963"/>
          </a:xfrm>
        </p:spPr>
        <p:txBody>
          <a:bodyPr/>
          <a:lstStyle/>
          <a:p>
            <a:pPr marL="914400" lvl="1" indent="-514350">
              <a:buFont typeface="+mj-lt"/>
              <a:buAutoNum type="arabicPeriod"/>
            </a:pPr>
            <a:r>
              <a:rPr lang="en-US" b="1" dirty="0" smtClean="0"/>
              <a:t>Specific and measurable goals or aims</a:t>
            </a:r>
          </a:p>
          <a:p>
            <a:pPr marL="1314450" lvl="2" indent="-514350"/>
            <a:r>
              <a:rPr lang="en-US" i="1" dirty="0"/>
              <a:t>What is the story you want to tell?  The story of a group of children </a:t>
            </a:r>
            <a:r>
              <a:rPr lang="en-US" i="1" dirty="0" smtClean="0"/>
              <a:t>experiencing </a:t>
            </a:r>
            <a:r>
              <a:rPr lang="en-US" i="1" dirty="0"/>
              <a:t>significant improvement in the control of their asthma.</a:t>
            </a:r>
          </a:p>
          <a:p>
            <a:pPr marL="914400" lvl="1" indent="-514350">
              <a:buFont typeface="+mj-lt"/>
              <a:buAutoNum type="arabicPeriod"/>
            </a:pPr>
            <a:r>
              <a:rPr lang="en-US" b="1" dirty="0" smtClean="0"/>
              <a:t>Metrics—What does achievement look like?</a:t>
            </a:r>
          </a:p>
          <a:p>
            <a:pPr marL="1314450" lvl="2" indent="-514350"/>
            <a:r>
              <a:rPr lang="en-US" i="1" dirty="0"/>
              <a:t>Examples of measures: Children wheeze less, go to school </a:t>
            </a:r>
            <a:r>
              <a:rPr lang="en-US" i="1" dirty="0" smtClean="0"/>
              <a:t>more, and visit </a:t>
            </a:r>
            <a:r>
              <a:rPr lang="en-US" i="1" dirty="0"/>
              <a:t>the </a:t>
            </a:r>
            <a:r>
              <a:rPr lang="en-US" i="1" dirty="0" smtClean="0"/>
              <a:t>ED </a:t>
            </a:r>
            <a:r>
              <a:rPr lang="en-US" i="1" dirty="0"/>
              <a:t>and hospital </a:t>
            </a:r>
            <a:r>
              <a:rPr lang="en-US" i="1" dirty="0" smtClean="0"/>
              <a:t>less, </a:t>
            </a:r>
            <a:r>
              <a:rPr lang="en-US" i="1" dirty="0"/>
              <a:t>with corresponding reduction in health care costs.</a:t>
            </a:r>
          </a:p>
          <a:p>
            <a:pPr marL="914400" lvl="1" indent="-514350">
              <a:buFont typeface="+mj-lt"/>
              <a:buAutoNum type="arabicPeriod"/>
            </a:pPr>
            <a:r>
              <a:rPr lang="en-US" b="1" dirty="0" smtClean="0"/>
              <a:t>Create a system </a:t>
            </a:r>
            <a:r>
              <a:rPr lang="en-US" dirty="0" smtClean="0"/>
              <a:t>to gather data on those measurements. Weave this process into daily life.</a:t>
            </a:r>
            <a:endParaRPr lang="en-US" dirty="0"/>
          </a:p>
        </p:txBody>
      </p:sp>
    </p:spTree>
    <p:extLst>
      <p:ext uri="{BB962C8B-B14F-4D97-AF65-F5344CB8AC3E}">
        <p14:creationId xmlns:p14="http://schemas.microsoft.com/office/powerpoint/2010/main" val="2341373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1737" y="1417638"/>
            <a:ext cx="7433176" cy="4093428"/>
          </a:xfrm>
          <a:prstGeom prst="rect">
            <a:avLst/>
          </a:prstGeom>
          <a:noFill/>
        </p:spPr>
        <p:txBody>
          <a:bodyPr wrap="square" rtlCol="0">
            <a:spAutoFit/>
          </a:bodyPr>
          <a:lstStyle/>
          <a:p>
            <a:pPr marL="457200" indent="-457200">
              <a:buAutoNum type="arabicPeriod" startAt="4"/>
            </a:pPr>
            <a:r>
              <a:rPr lang="en-US" sz="2800" b="1" dirty="0" smtClean="0">
                <a:latin typeface="+mj-lt"/>
              </a:rPr>
              <a:t>Analyze that data </a:t>
            </a:r>
            <a:r>
              <a:rPr lang="en-US" sz="2800" dirty="0" smtClean="0">
                <a:latin typeface="+mj-lt"/>
              </a:rPr>
              <a:t>at regular intervals to see how you are doing. Get help if you don’t have the expertise.</a:t>
            </a:r>
          </a:p>
          <a:p>
            <a:pPr marL="457200" indent="-457200">
              <a:buAutoNum type="arabicPeriod" startAt="4"/>
            </a:pPr>
            <a:endParaRPr lang="en-US" sz="2800" dirty="0" smtClean="0">
              <a:latin typeface="+mj-lt"/>
            </a:endParaRPr>
          </a:p>
          <a:p>
            <a:pPr marL="457200" indent="-457200">
              <a:buAutoNum type="arabicPeriod" startAt="4"/>
            </a:pPr>
            <a:r>
              <a:rPr lang="en-US" sz="2800" b="1" dirty="0" smtClean="0">
                <a:latin typeface="+mj-lt"/>
              </a:rPr>
              <a:t>Embrace the results and use the information.</a:t>
            </a:r>
          </a:p>
          <a:p>
            <a:pPr marL="914400" lvl="1" indent="-457200">
              <a:buFont typeface="Arial" panose="020B0604020202020204" pitchFamily="34" charset="0"/>
              <a:buChar char="•"/>
            </a:pPr>
            <a:r>
              <a:rPr lang="en-US" sz="2400" dirty="0" smtClean="0">
                <a:latin typeface="+mj-lt"/>
              </a:rPr>
              <a:t> If negative, identify the problems and change your approach.  </a:t>
            </a:r>
            <a:r>
              <a:rPr lang="en-US" sz="2400" dirty="0">
                <a:latin typeface="+mj-lt"/>
              </a:rPr>
              <a:t> </a:t>
            </a:r>
            <a:r>
              <a:rPr lang="en-US" sz="2400" dirty="0" smtClean="0">
                <a:latin typeface="+mj-lt"/>
              </a:rPr>
              <a:t>This is an opportunity,</a:t>
            </a:r>
          </a:p>
          <a:p>
            <a:pPr marL="914400" lvl="1" indent="-457200">
              <a:buFont typeface="Arial" panose="020B0604020202020204" pitchFamily="34" charset="0"/>
              <a:buChar char="•"/>
            </a:pPr>
            <a:r>
              <a:rPr lang="en-US" sz="2400" dirty="0" smtClean="0">
                <a:latin typeface="+mj-lt"/>
              </a:rPr>
              <a:t>If positive, throw a party for the staff, then ask, “How could this be even better?”</a:t>
            </a:r>
          </a:p>
          <a:p>
            <a:pPr marL="914400" lvl="1" indent="-457200">
              <a:buFont typeface="Arial" panose="020B0604020202020204" pitchFamily="34" charset="0"/>
              <a:buChar char="•"/>
            </a:pPr>
            <a:r>
              <a:rPr lang="en-US" sz="2400" dirty="0" smtClean="0">
                <a:latin typeface="+mj-lt"/>
              </a:rPr>
              <a:t>Don’t live in fear of your results.</a:t>
            </a:r>
            <a:endParaRPr lang="en-US" sz="2400" dirty="0">
              <a:latin typeface="+mj-lt"/>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745" y="5733477"/>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457200" y="274638"/>
            <a:ext cx="8229600" cy="1143000"/>
          </a:xfrm>
        </p:spPr>
        <p:txBody>
          <a:bodyPr/>
          <a:lstStyle/>
          <a:p>
            <a:r>
              <a:rPr lang="en-US" sz="3600" b="1" dirty="0" smtClean="0"/>
              <a:t>Outcome vs. Process (continued)</a:t>
            </a:r>
            <a:endParaRPr lang="en-US" sz="3600" b="1" dirty="0"/>
          </a:p>
        </p:txBody>
      </p:sp>
    </p:spTree>
    <p:extLst>
      <p:ext uri="{BB962C8B-B14F-4D97-AF65-F5344CB8AC3E}">
        <p14:creationId xmlns:p14="http://schemas.microsoft.com/office/powerpoint/2010/main" val="1885922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9248"/>
          </a:xfrm>
        </p:spPr>
        <p:txBody>
          <a:bodyPr/>
          <a:lstStyle/>
          <a:p>
            <a:r>
              <a:rPr lang="en-US" b="1" dirty="0" smtClean="0"/>
              <a:t>CHAMP Registry</a:t>
            </a:r>
            <a:endParaRPr lang="en-US" b="1" dirty="0"/>
          </a:p>
        </p:txBody>
      </p:sp>
      <p:sp>
        <p:nvSpPr>
          <p:cNvPr id="3" name="Content Placeholder 2"/>
          <p:cNvSpPr>
            <a:spLocks noGrp="1"/>
          </p:cNvSpPr>
          <p:nvPr>
            <p:ph idx="1"/>
          </p:nvPr>
        </p:nvSpPr>
        <p:spPr>
          <a:xfrm>
            <a:off x="430368" y="1144639"/>
            <a:ext cx="8229600" cy="4525963"/>
          </a:xfrm>
        </p:spPr>
        <p:txBody>
          <a:bodyPr/>
          <a:lstStyle/>
          <a:p>
            <a:r>
              <a:rPr lang="en-US" sz="2800" dirty="0" smtClean="0"/>
              <a:t>Means to document all program activity</a:t>
            </a:r>
          </a:p>
          <a:p>
            <a:r>
              <a:rPr lang="en-US" sz="2800" dirty="0" smtClean="0"/>
              <a:t>Web-based and accessible in the field (i.e., iPads)</a:t>
            </a:r>
          </a:p>
          <a:p>
            <a:r>
              <a:rPr lang="en-US" sz="2800" dirty="0" smtClean="0"/>
              <a:t>Medical data imported from </a:t>
            </a:r>
            <a:r>
              <a:rPr lang="en-US" sz="2800" dirty="0"/>
              <a:t>e</a:t>
            </a:r>
            <a:r>
              <a:rPr lang="en-US" sz="2800" dirty="0" smtClean="0"/>
              <a:t>lectronic medical </a:t>
            </a:r>
            <a:r>
              <a:rPr lang="en-US" sz="2800" dirty="0"/>
              <a:t>r</a:t>
            </a:r>
            <a:r>
              <a:rPr lang="en-US" sz="2800" dirty="0" smtClean="0"/>
              <a:t>ecords (EMR)—Not all of it</a:t>
            </a:r>
          </a:p>
          <a:p>
            <a:r>
              <a:rPr lang="en-US" sz="2800" dirty="0" smtClean="0"/>
              <a:t>Not an “add-on”—Integrated into the daily work flow</a:t>
            </a:r>
          </a:p>
          <a:p>
            <a:r>
              <a:rPr lang="en-US" sz="2800" dirty="0" smtClean="0"/>
              <a:t>Monthly download of TennCare data—Powerful case management tool with ability to analyze cost data</a:t>
            </a:r>
          </a:p>
          <a:p>
            <a:r>
              <a:rPr lang="en-US" sz="2800" dirty="0" smtClean="0"/>
              <a:t>Ability to generate reports on any elements within the system</a:t>
            </a:r>
          </a:p>
          <a:p>
            <a:r>
              <a:rPr lang="en-US" sz="2800" dirty="0" smtClean="0"/>
              <a:t>Evaluator on staff</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6581" y="5776686"/>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1814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CHAMP Goals</a:t>
            </a:r>
            <a:endParaRPr lang="en-US" b="1" dirty="0"/>
          </a:p>
        </p:txBody>
      </p:sp>
      <p:sp>
        <p:nvSpPr>
          <p:cNvPr id="3" name="Content Placeholder 2"/>
          <p:cNvSpPr>
            <a:spLocks noGrp="1"/>
          </p:cNvSpPr>
          <p:nvPr>
            <p:ph idx="1"/>
          </p:nvPr>
        </p:nvSpPr>
        <p:spPr>
          <a:xfrm>
            <a:off x="430368" y="1295400"/>
            <a:ext cx="8229600" cy="4525963"/>
          </a:xfrm>
        </p:spPr>
        <p:txBody>
          <a:bodyPr/>
          <a:lstStyle/>
          <a:p>
            <a:pPr marL="457200" indent="-457200">
              <a:buFont typeface="+mj-lt"/>
              <a:buAutoNum type="arabicPeriod"/>
              <a:defRPr/>
            </a:pPr>
            <a:r>
              <a:rPr lang="en-US" sz="2100" dirty="0" smtClean="0"/>
              <a:t>Improve </a:t>
            </a:r>
            <a:r>
              <a:rPr lang="en-US" sz="2100" dirty="0"/>
              <a:t>the health of children with high-risk asthma who are served by the </a:t>
            </a:r>
            <a:r>
              <a:rPr lang="en-US" sz="2100" dirty="0" smtClean="0"/>
              <a:t>program:</a:t>
            </a:r>
            <a:endParaRPr lang="en-US" sz="2100" dirty="0"/>
          </a:p>
          <a:p>
            <a:pPr lvl="1">
              <a:defRPr/>
            </a:pPr>
            <a:r>
              <a:rPr lang="en-US" sz="2100" dirty="0" smtClean="0"/>
              <a:t>Reduce </a:t>
            </a:r>
            <a:r>
              <a:rPr lang="en-US" sz="2100" dirty="0"/>
              <a:t>deaths from pediatric asthma to 0 by June 15, 2015. </a:t>
            </a:r>
          </a:p>
          <a:p>
            <a:pPr lvl="1">
              <a:defRPr/>
            </a:pPr>
            <a:r>
              <a:rPr lang="en-US" sz="2100" dirty="0" smtClean="0"/>
              <a:t>Reduce ED </a:t>
            </a:r>
            <a:r>
              <a:rPr lang="en-US" sz="2100" dirty="0"/>
              <a:t>and urgent care visits by 15% by June 30, 2015.</a:t>
            </a:r>
          </a:p>
          <a:p>
            <a:pPr lvl="1">
              <a:defRPr/>
            </a:pPr>
            <a:r>
              <a:rPr lang="en-US" sz="2100" dirty="0" smtClean="0"/>
              <a:t>Reduce </a:t>
            </a:r>
            <a:r>
              <a:rPr lang="en-US" sz="2100" dirty="0"/>
              <a:t>avoidable hospitalizations by 15% by June 30, 2015 .</a:t>
            </a:r>
          </a:p>
          <a:p>
            <a:pPr lvl="1">
              <a:defRPr/>
            </a:pPr>
            <a:r>
              <a:rPr lang="en-US" sz="2100" dirty="0" smtClean="0"/>
              <a:t>Reduce </a:t>
            </a:r>
            <a:r>
              <a:rPr lang="en-US" sz="2100" dirty="0"/>
              <a:t>asthma exacerbations or episodes by 15% by June 30, 2015.</a:t>
            </a:r>
          </a:p>
          <a:p>
            <a:pPr marL="457200" indent="-457200">
              <a:buFont typeface="+mj-lt"/>
              <a:buAutoNum type="arabicPeriod"/>
              <a:defRPr/>
            </a:pPr>
            <a:r>
              <a:rPr lang="en-US" sz="2100" dirty="0" smtClean="0"/>
              <a:t>Lower </a:t>
            </a:r>
            <a:r>
              <a:rPr lang="en-US" sz="2100" dirty="0"/>
              <a:t>overall health care costs for children served by </a:t>
            </a:r>
            <a:r>
              <a:rPr lang="en-US" sz="2100" dirty="0" smtClean="0"/>
              <a:t>more than       $4 million by </a:t>
            </a:r>
            <a:r>
              <a:rPr lang="en-US" sz="2100" dirty="0"/>
              <a:t>June 30, 2015. </a:t>
            </a:r>
            <a:endParaRPr lang="en-US" sz="2100" dirty="0" smtClean="0"/>
          </a:p>
          <a:p>
            <a:pPr marL="457200" indent="-457200">
              <a:buFont typeface="+mj-lt"/>
              <a:buAutoNum type="arabicPeriod"/>
              <a:defRPr/>
            </a:pPr>
            <a:r>
              <a:rPr lang="en-US" sz="2100" dirty="0" smtClean="0"/>
              <a:t>Achieve </a:t>
            </a:r>
            <a:r>
              <a:rPr lang="en-US" sz="2100" dirty="0"/>
              <a:t>an overall positive patient/family rating of the CHAMP program from at least 95% of the patients/families surveyed by </a:t>
            </a:r>
            <a:r>
              <a:rPr lang="en-US" sz="2100" dirty="0" smtClean="0"/>
              <a:t>     June </a:t>
            </a:r>
            <a:r>
              <a:rPr lang="en-US" sz="2100" dirty="0"/>
              <a:t>30, 2015.  </a:t>
            </a:r>
            <a:endParaRPr lang="en-US" sz="2100" dirty="0" smtClean="0"/>
          </a:p>
          <a:p>
            <a:pPr marL="457200" indent="-457200">
              <a:buFont typeface="+mj-lt"/>
              <a:buAutoNum type="arabicPeriod"/>
              <a:defRPr/>
            </a:pPr>
            <a:r>
              <a:rPr lang="en-US" sz="2100" dirty="0" smtClean="0"/>
              <a:t>Improve </a:t>
            </a:r>
            <a:r>
              <a:rPr lang="en-US" sz="2100" dirty="0"/>
              <a:t>the quality of life for </a:t>
            </a:r>
            <a:r>
              <a:rPr lang="en-US" sz="2100" dirty="0" smtClean="0"/>
              <a:t>80% </a:t>
            </a:r>
            <a:r>
              <a:rPr lang="en-US" sz="2100" dirty="0"/>
              <a:t>of the patients by June 30, 2015.</a:t>
            </a:r>
          </a:p>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695" y="5765800"/>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451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ED Utilization – 6 months</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422087093"/>
              </p:ext>
            </p:extLst>
          </p:nvPr>
        </p:nvGraphicFramePr>
        <p:xfrm>
          <a:off x="430368" y="1111127"/>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467" y="5749027"/>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6078433"/>
            <a:ext cx="7390267" cy="584775"/>
          </a:xfrm>
          <a:prstGeom prst="rect">
            <a:avLst/>
          </a:prstGeom>
          <a:noFill/>
        </p:spPr>
        <p:txBody>
          <a:bodyPr wrap="square" rtlCol="0">
            <a:spAutoFit/>
          </a:bodyPr>
          <a:lstStyle/>
          <a:p>
            <a:r>
              <a:rPr lang="en-US" sz="1100" i="1" dirty="0" smtClean="0"/>
              <a:t>*The </a:t>
            </a:r>
            <a:r>
              <a:rPr lang="en-US" sz="1100" i="1" dirty="0"/>
              <a:t>positive results cited are based on data from the awardee. Findings may or may not be consistent with or confirmed by the independent evaluation </a:t>
            </a:r>
            <a:r>
              <a:rPr lang="en-US" sz="1100" i="1" dirty="0" smtClean="0"/>
              <a:t>contractor.</a:t>
            </a:r>
            <a:endParaRPr lang="en-US" sz="1100" i="1" dirty="0"/>
          </a:p>
          <a:p>
            <a:endParaRPr lang="en-US" sz="1000" i="1" dirty="0"/>
          </a:p>
        </p:txBody>
      </p:sp>
      <p:sp>
        <p:nvSpPr>
          <p:cNvPr id="4" name="TextBox 3"/>
          <p:cNvSpPr txBox="1"/>
          <p:nvPr/>
        </p:nvSpPr>
        <p:spPr>
          <a:xfrm>
            <a:off x="1673817" y="5687968"/>
            <a:ext cx="5796366" cy="338554"/>
          </a:xfrm>
          <a:prstGeom prst="rect">
            <a:avLst/>
          </a:prstGeom>
          <a:noFill/>
        </p:spPr>
        <p:txBody>
          <a:bodyPr wrap="square" rtlCol="0">
            <a:spAutoFit/>
          </a:bodyPr>
          <a:lstStyle/>
          <a:p>
            <a:r>
              <a:rPr lang="en-US" sz="1600" dirty="0" smtClean="0"/>
              <a:t>42% reduction in 6 month utilization over 9 quarters*</a:t>
            </a:r>
            <a:endParaRPr lang="en-US" sz="1600" dirty="0"/>
          </a:p>
        </p:txBody>
      </p:sp>
    </p:spTree>
    <p:extLst>
      <p:ext uri="{BB962C8B-B14F-4D97-AF65-F5344CB8AC3E}">
        <p14:creationId xmlns:p14="http://schemas.microsoft.com/office/powerpoint/2010/main" val="10686287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426" y="416152"/>
            <a:ext cx="8229600" cy="1143000"/>
          </a:xfrm>
        </p:spPr>
        <p:txBody>
          <a:bodyPr/>
          <a:lstStyle/>
          <a:p>
            <a:r>
              <a:rPr lang="en-US" b="1" dirty="0" smtClean="0"/>
              <a:t>Hospitalizations/Observations</a:t>
            </a:r>
            <a:endParaRPr lang="en-US" b="1"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9654" y="1782999"/>
            <a:ext cx="8161576" cy="343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953" y="5800271"/>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 y="6078433"/>
            <a:ext cx="7390267" cy="584775"/>
          </a:xfrm>
          <a:prstGeom prst="rect">
            <a:avLst/>
          </a:prstGeom>
          <a:noFill/>
        </p:spPr>
        <p:txBody>
          <a:bodyPr wrap="square" rtlCol="0">
            <a:spAutoFit/>
          </a:bodyPr>
          <a:lstStyle/>
          <a:p>
            <a:r>
              <a:rPr lang="en-US" sz="1100" i="1" dirty="0" smtClean="0"/>
              <a:t>*The </a:t>
            </a:r>
            <a:r>
              <a:rPr lang="en-US" sz="1100" i="1" dirty="0"/>
              <a:t>positive results cited are based on data from the awardee. Findings may or may not be consistent with or confirmed by the independent evaluation </a:t>
            </a:r>
            <a:r>
              <a:rPr lang="en-US" sz="1100" i="1" dirty="0" smtClean="0"/>
              <a:t>contractor.</a:t>
            </a:r>
            <a:endParaRPr lang="en-US" sz="1100" i="1" dirty="0"/>
          </a:p>
          <a:p>
            <a:endParaRPr lang="en-US" sz="1000" i="1" dirty="0"/>
          </a:p>
        </p:txBody>
      </p:sp>
      <p:sp>
        <p:nvSpPr>
          <p:cNvPr id="7" name="TextBox 6"/>
          <p:cNvSpPr txBox="1"/>
          <p:nvPr/>
        </p:nvSpPr>
        <p:spPr>
          <a:xfrm>
            <a:off x="692897" y="5431521"/>
            <a:ext cx="7935090" cy="338554"/>
          </a:xfrm>
          <a:prstGeom prst="rect">
            <a:avLst/>
          </a:prstGeom>
          <a:noFill/>
        </p:spPr>
        <p:txBody>
          <a:bodyPr wrap="square" rtlCol="0">
            <a:spAutoFit/>
          </a:bodyPr>
          <a:lstStyle/>
          <a:p>
            <a:r>
              <a:rPr lang="en-US" sz="1600" dirty="0" smtClean="0"/>
              <a:t>43% reduction in the percentage of children hospitalized per quarter, over 9 quarters*</a:t>
            </a:r>
            <a:endParaRPr lang="en-US" sz="1600" dirty="0"/>
          </a:p>
        </p:txBody>
      </p:sp>
    </p:spTree>
    <p:extLst>
      <p:ext uri="{BB962C8B-B14F-4D97-AF65-F5344CB8AC3E}">
        <p14:creationId xmlns:p14="http://schemas.microsoft.com/office/powerpoint/2010/main" val="1615731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Cost Comparison</a:t>
            </a:r>
            <a:endParaRPr lang="en-US" b="1" dirty="0"/>
          </a:p>
        </p:txBody>
      </p:sp>
      <p:sp>
        <p:nvSpPr>
          <p:cNvPr id="3" name="Content Placeholder 2"/>
          <p:cNvSpPr>
            <a:spLocks noGrp="1"/>
          </p:cNvSpPr>
          <p:nvPr>
            <p:ph idx="1"/>
          </p:nvPr>
        </p:nvSpPr>
        <p:spPr>
          <a:xfrm>
            <a:off x="435429" y="1295400"/>
            <a:ext cx="8229600" cy="4525963"/>
          </a:xfrm>
        </p:spPr>
        <p:txBody>
          <a:bodyPr/>
          <a:lstStyle/>
          <a:p>
            <a:r>
              <a:rPr lang="en-US" sz="3000" dirty="0"/>
              <a:t>Comparison of p</a:t>
            </a:r>
            <a:r>
              <a:rPr lang="en-US" sz="3000" dirty="0" smtClean="0"/>
              <a:t>re-CHAMP </a:t>
            </a:r>
            <a:r>
              <a:rPr lang="en-US" sz="3000" dirty="0"/>
              <a:t>costs with “during CHAMP” costs indicates less </a:t>
            </a:r>
            <a:r>
              <a:rPr lang="en-US" sz="3000" dirty="0" smtClean="0"/>
              <a:t>money was spent </a:t>
            </a:r>
            <a:r>
              <a:rPr lang="en-US" sz="3000" dirty="0"/>
              <a:t>on asthma care. </a:t>
            </a:r>
          </a:p>
          <a:p>
            <a:r>
              <a:rPr lang="en-US" sz="3000" dirty="0"/>
              <a:t>In </a:t>
            </a:r>
            <a:r>
              <a:rPr lang="en-US" sz="3000" dirty="0" smtClean="0"/>
              <a:t>the last </a:t>
            </a:r>
            <a:r>
              <a:rPr lang="en-US" sz="3000" dirty="0"/>
              <a:t>3 </a:t>
            </a:r>
            <a:r>
              <a:rPr lang="en-US" sz="3000" dirty="0" smtClean="0"/>
              <a:t>quarters, </a:t>
            </a:r>
            <a:r>
              <a:rPr lang="en-US" sz="3000" dirty="0"/>
              <a:t>there </a:t>
            </a:r>
            <a:r>
              <a:rPr lang="en-US" sz="3000" dirty="0" smtClean="0"/>
              <a:t>has been a </a:t>
            </a:r>
            <a:r>
              <a:rPr lang="en-US" sz="3000" dirty="0"/>
              <a:t>38.5% reduction in </a:t>
            </a:r>
            <a:r>
              <a:rPr lang="en-US" sz="3000" dirty="0" smtClean="0"/>
              <a:t>the average </a:t>
            </a:r>
            <a:r>
              <a:rPr lang="en-US" sz="3000" dirty="0"/>
              <a:t>cost of care per child, per </a:t>
            </a:r>
            <a:r>
              <a:rPr lang="en-US" sz="3000" dirty="0" smtClean="0"/>
              <a:t>year—an imperfect </a:t>
            </a:r>
            <a:r>
              <a:rPr lang="en-US" sz="3000" dirty="0"/>
              <a:t>method of </a:t>
            </a:r>
            <a:r>
              <a:rPr lang="en-US" sz="3000" dirty="0" smtClean="0"/>
              <a:t>calculation</a:t>
            </a:r>
            <a:r>
              <a:rPr lang="en-US" sz="3000" dirty="0"/>
              <a:t>.</a:t>
            </a:r>
          </a:p>
          <a:p>
            <a:r>
              <a:rPr lang="en-US" sz="3000" dirty="0" smtClean="0"/>
              <a:t>National Opinion Research Center (NORC) at the University of Chicago, </a:t>
            </a:r>
            <a:r>
              <a:rPr lang="en-US" sz="3000" dirty="0"/>
              <a:t>the external evaluator,  is exploring the cost issue with a control group.</a:t>
            </a:r>
          </a:p>
          <a:p>
            <a:endParaRPr lang="en-US" sz="3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9495" y="5711371"/>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522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891"/>
            <a:ext cx="8229600" cy="1143000"/>
          </a:xfrm>
        </p:spPr>
        <p:txBody>
          <a:bodyPr/>
          <a:lstStyle/>
          <a:p>
            <a:r>
              <a:rPr lang="en-US" b="1" dirty="0" smtClean="0"/>
              <a:t>Essence of the CHAMP Story</a:t>
            </a:r>
            <a:endParaRPr lang="en-US" b="1" dirty="0"/>
          </a:p>
        </p:txBody>
      </p:sp>
      <p:sp>
        <p:nvSpPr>
          <p:cNvPr id="3" name="Content Placeholder 2"/>
          <p:cNvSpPr>
            <a:spLocks noGrp="1"/>
          </p:cNvSpPr>
          <p:nvPr>
            <p:ph idx="1"/>
          </p:nvPr>
        </p:nvSpPr>
        <p:spPr/>
        <p:txBody>
          <a:bodyPr/>
          <a:lstStyle/>
          <a:p>
            <a:r>
              <a:rPr lang="en-US" dirty="0" smtClean="0"/>
              <a:t>CHAMP appears to be successful in helping children in Memphis who are TennCare recipients control their asthma as evidenced by reduced ED and hospital visits.</a:t>
            </a:r>
          </a:p>
          <a:p>
            <a:r>
              <a:rPr lang="en-US" dirty="0" smtClean="0"/>
              <a:t>CHAMP shows promise (notice wording here) in helping these children stay healthier at a lower cost.</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4809" y="5722257"/>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386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397"/>
            <a:ext cx="8229600" cy="781276"/>
          </a:xfrm>
        </p:spPr>
        <p:txBody>
          <a:bodyPr/>
          <a:lstStyle/>
          <a:p>
            <a:r>
              <a:rPr lang="en-US" sz="2800" b="1" dirty="0" smtClean="0"/>
              <a:t>Things You </a:t>
            </a:r>
            <a:r>
              <a:rPr lang="en-US" sz="2800" b="1" dirty="0"/>
              <a:t>C</a:t>
            </a:r>
            <a:r>
              <a:rPr lang="en-US" sz="2800" b="1" dirty="0" smtClean="0"/>
              <a:t>an </a:t>
            </a:r>
            <a:r>
              <a:rPr lang="en-US" sz="2800" b="1" dirty="0"/>
              <a:t>D</a:t>
            </a:r>
            <a:r>
              <a:rPr lang="en-US" sz="2800" b="1" dirty="0" smtClean="0"/>
              <a:t>o </a:t>
            </a:r>
            <a:r>
              <a:rPr lang="en-US" sz="2800" b="1" dirty="0"/>
              <a:t>W</a:t>
            </a:r>
            <a:r>
              <a:rPr lang="en-US" sz="2800" b="1" dirty="0" smtClean="0"/>
              <a:t>hen </a:t>
            </a:r>
            <a:r>
              <a:rPr lang="en-US" sz="2800" b="1" dirty="0"/>
              <a:t>Y</a:t>
            </a:r>
            <a:r>
              <a:rPr lang="en-US" sz="2800" b="1" dirty="0" smtClean="0"/>
              <a:t>ou </a:t>
            </a:r>
            <a:br>
              <a:rPr lang="en-US" sz="2800" b="1" dirty="0" smtClean="0"/>
            </a:br>
            <a:r>
              <a:rPr lang="en-US" sz="2800" b="1" dirty="0" smtClean="0"/>
              <a:t>Don’t </a:t>
            </a:r>
            <a:r>
              <a:rPr lang="en-US" sz="2800" b="1" dirty="0"/>
              <a:t>H</a:t>
            </a:r>
            <a:r>
              <a:rPr lang="en-US" sz="2800" b="1" dirty="0" smtClean="0"/>
              <a:t>ave a Registry</a:t>
            </a:r>
            <a:endParaRPr lang="en-US" sz="2800" b="1" dirty="0"/>
          </a:p>
        </p:txBody>
      </p:sp>
      <p:sp>
        <p:nvSpPr>
          <p:cNvPr id="3" name="Content Placeholder 2"/>
          <p:cNvSpPr>
            <a:spLocks noGrp="1"/>
          </p:cNvSpPr>
          <p:nvPr>
            <p:ph idx="1"/>
          </p:nvPr>
        </p:nvSpPr>
        <p:spPr>
          <a:xfrm>
            <a:off x="457200" y="1431244"/>
            <a:ext cx="8229600" cy="4525963"/>
          </a:xfrm>
        </p:spPr>
        <p:txBody>
          <a:bodyPr/>
          <a:lstStyle/>
          <a:p>
            <a:pPr lvl="1">
              <a:buFont typeface="Arial" panose="020B0604020202020204" pitchFamily="34" charset="0"/>
              <a:buChar char="•"/>
            </a:pPr>
            <a:r>
              <a:rPr lang="en-US" sz="2400" dirty="0" smtClean="0"/>
              <a:t>Set goals in specific and measureable terms. (What story do you want to tell? What does success look like?)</a:t>
            </a:r>
          </a:p>
          <a:p>
            <a:pPr lvl="1">
              <a:buFont typeface="Arial" panose="020B0604020202020204" pitchFamily="34" charset="0"/>
              <a:buChar char="•"/>
            </a:pPr>
            <a:r>
              <a:rPr lang="en-US" sz="2400" dirty="0" smtClean="0"/>
              <a:t>Define how the goals will be measured. (What types of information will tell that story?)</a:t>
            </a:r>
          </a:p>
          <a:p>
            <a:pPr lvl="1">
              <a:buFont typeface="Arial" panose="020B0604020202020204" pitchFamily="34" charset="0"/>
              <a:buChar char="•"/>
            </a:pPr>
            <a:r>
              <a:rPr lang="en-US" sz="2400" dirty="0" smtClean="0"/>
              <a:t>Establish the way that you can obtain information on those measures. Watch out for burdensome processes placed on front-line staff. </a:t>
            </a:r>
          </a:p>
          <a:p>
            <a:pPr lvl="1">
              <a:buFont typeface="Arial" panose="020B0604020202020204" pitchFamily="34" charset="0"/>
              <a:buChar char="•"/>
            </a:pPr>
            <a:r>
              <a:rPr lang="en-US" sz="2400" dirty="0" smtClean="0"/>
              <a:t>Track the data collection process.</a:t>
            </a:r>
          </a:p>
          <a:p>
            <a:pPr lvl="1">
              <a:buFont typeface="Arial" panose="020B0604020202020204" pitchFamily="34" charset="0"/>
              <a:buChar char="•"/>
            </a:pPr>
            <a:r>
              <a:rPr lang="en-US" sz="2400" dirty="0" smtClean="0"/>
              <a:t>Obtain technical assistance from a local expert (e.g., a university or local business volunteer) both to develop your metrics and to analyze the data.</a:t>
            </a:r>
          </a:p>
          <a:p>
            <a:pPr lvl="1"/>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495" y="5722257"/>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169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857"/>
            <a:ext cx="8459347" cy="781276"/>
          </a:xfrm>
        </p:spPr>
        <p:txBody>
          <a:bodyPr/>
          <a:lstStyle/>
          <a:p>
            <a:r>
              <a:rPr lang="en-US" sz="2800" b="1" dirty="0" smtClean="0"/>
              <a:t>More Things </a:t>
            </a:r>
            <a:r>
              <a:rPr lang="en-US" sz="2800" b="1" dirty="0"/>
              <a:t>Y</a:t>
            </a:r>
            <a:r>
              <a:rPr lang="en-US" sz="2800" b="1" dirty="0" smtClean="0"/>
              <a:t>ou </a:t>
            </a:r>
            <a:r>
              <a:rPr lang="en-US" sz="2800" b="1" dirty="0"/>
              <a:t>C</a:t>
            </a:r>
            <a:r>
              <a:rPr lang="en-US" sz="2800" b="1" dirty="0" smtClean="0"/>
              <a:t>an </a:t>
            </a:r>
            <a:r>
              <a:rPr lang="en-US" sz="2800" b="1" dirty="0"/>
              <a:t>D</a:t>
            </a:r>
            <a:r>
              <a:rPr lang="en-US" sz="2800" b="1" dirty="0" smtClean="0"/>
              <a:t>o </a:t>
            </a:r>
            <a:r>
              <a:rPr lang="en-US" sz="2800" b="1" dirty="0"/>
              <a:t>W</a:t>
            </a:r>
            <a:r>
              <a:rPr lang="en-US" sz="2800" b="1" dirty="0" smtClean="0"/>
              <a:t>hen You </a:t>
            </a:r>
            <a:br>
              <a:rPr lang="en-US" sz="2800" b="1" dirty="0" smtClean="0"/>
            </a:br>
            <a:r>
              <a:rPr lang="en-US" sz="2800" b="1" dirty="0" smtClean="0"/>
              <a:t>Don’t </a:t>
            </a:r>
            <a:r>
              <a:rPr lang="en-US" sz="2800" b="1" dirty="0"/>
              <a:t>H</a:t>
            </a:r>
            <a:r>
              <a:rPr lang="en-US" sz="2800" b="1" dirty="0" smtClean="0"/>
              <a:t>ave a Registry:</a:t>
            </a:r>
            <a:endParaRPr lang="en-US" sz="2800" b="1" dirty="0"/>
          </a:p>
        </p:txBody>
      </p:sp>
      <p:sp>
        <p:nvSpPr>
          <p:cNvPr id="3" name="Content Placeholder 2"/>
          <p:cNvSpPr>
            <a:spLocks noGrp="1"/>
          </p:cNvSpPr>
          <p:nvPr>
            <p:ph idx="1"/>
          </p:nvPr>
        </p:nvSpPr>
        <p:spPr>
          <a:xfrm>
            <a:off x="457200" y="1300615"/>
            <a:ext cx="8229600" cy="4525963"/>
          </a:xfrm>
        </p:spPr>
        <p:txBody>
          <a:bodyPr/>
          <a:lstStyle/>
          <a:p>
            <a:pPr lvl="1">
              <a:buFont typeface="Arial" panose="020B0604020202020204" pitchFamily="34" charset="0"/>
              <a:buChar char="•"/>
            </a:pPr>
            <a:r>
              <a:rPr lang="en-US" sz="2400" dirty="0" smtClean="0"/>
              <a:t>Pull reports on at least a quarterly basis so you can see progress in achieving goals. Avoid the delusion of “Everything is going great!”</a:t>
            </a:r>
          </a:p>
          <a:p>
            <a:pPr lvl="1">
              <a:buFont typeface="Arial" panose="020B0604020202020204" pitchFamily="34" charset="0"/>
              <a:buChar char="•"/>
            </a:pPr>
            <a:r>
              <a:rPr lang="en-US" sz="2400" dirty="0" smtClean="0"/>
              <a:t>Share data with the whole team and discuss what the data mean in terms of practice.</a:t>
            </a:r>
          </a:p>
          <a:p>
            <a:pPr lvl="1">
              <a:buFont typeface="Arial" panose="020B0604020202020204" pitchFamily="34" charset="0"/>
              <a:buChar char="•"/>
            </a:pPr>
            <a:r>
              <a:rPr lang="en-US" sz="2400" dirty="0" smtClean="0"/>
              <a:t>Celebrate the good reports.</a:t>
            </a:r>
          </a:p>
          <a:p>
            <a:pPr lvl="1">
              <a:buFont typeface="Arial" panose="020B0604020202020204" pitchFamily="34" charset="0"/>
              <a:buChar char="•"/>
            </a:pPr>
            <a:r>
              <a:rPr lang="en-US" sz="2400" dirty="0" smtClean="0"/>
              <a:t>Embrace the “not so good” data. Program strength comes from responding proactively to disappointing data. “What more can I do?”</a:t>
            </a:r>
          </a:p>
          <a:p>
            <a:pPr lvl="1">
              <a:buFont typeface="Arial" panose="020B0604020202020204" pitchFamily="34" charset="0"/>
              <a:buChar char="•"/>
            </a:pPr>
            <a:r>
              <a:rPr lang="en-US" sz="2400" dirty="0" smtClean="0"/>
              <a:t>Admit problems and work them out. This shows great strength of character.</a:t>
            </a:r>
            <a:endParaRPr lang="en-US" sz="24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352" y="5765800"/>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379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b="1" dirty="0" smtClean="0">
                <a:solidFill>
                  <a:srgbClr val="0070C0"/>
                </a:solidFill>
                <a:latin typeface="Arial" panose="020B0604020202020204" pitchFamily="34" charset="0"/>
                <a:cs typeface="Arial" panose="020B0604020202020204" pitchFamily="34" charset="0"/>
              </a:rPr>
              <a:t>Introduction</a:t>
            </a:r>
            <a:endParaRPr lang="en-US" altLang="en-US" dirty="0" smtClean="0">
              <a:solidFill>
                <a:srgbClr val="0070C0"/>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57200" y="1249363"/>
            <a:ext cx="8229600" cy="4525962"/>
          </a:xfrm>
        </p:spPr>
        <p:txBody>
          <a:bodyPr/>
          <a:lstStyle/>
          <a:p>
            <a:pPr>
              <a:defRPr/>
            </a:pP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marL="0" indent="0" algn="ctr">
              <a:buFont typeface="Arial" panose="020B0604020202020204" pitchFamily="34" charset="0"/>
              <a:buNone/>
              <a:defRPr/>
            </a:pPr>
            <a:r>
              <a:rPr lang="en-US" sz="3700" b="1" dirty="0" smtClean="0">
                <a:solidFill>
                  <a:srgbClr val="0070C0"/>
                </a:solidFill>
                <a:latin typeface="Arial" pitchFamily="34" charset="0"/>
                <a:cs typeface="Arial" pitchFamily="34" charset="0"/>
              </a:rPr>
              <a:t>Tracey Mitchell</a:t>
            </a:r>
          </a:p>
          <a:p>
            <a:pPr marL="0" indent="0" algn="ctr">
              <a:buFont typeface="Arial" panose="020B0604020202020204" pitchFamily="34" charset="0"/>
              <a:buNone/>
              <a:defRPr/>
            </a:pPr>
            <a:r>
              <a:rPr lang="en-US" b="1" dirty="0" smtClean="0">
                <a:latin typeface="Arial" pitchFamily="34" charset="0"/>
                <a:cs typeface="Arial" pitchFamily="34" charset="0"/>
              </a:rPr>
              <a:t>U.S. Environmental Protection Agency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Data Arms You With </a:t>
            </a:r>
            <a:r>
              <a:rPr lang="en-US" sz="4000" b="1" dirty="0"/>
              <a:t>T</a:t>
            </a:r>
            <a:r>
              <a:rPr lang="en-US" sz="4000" b="1" dirty="0" smtClean="0"/>
              <a:t>ools </a:t>
            </a:r>
            <a:br>
              <a:rPr lang="en-US" sz="4000" b="1" dirty="0" smtClean="0"/>
            </a:br>
            <a:r>
              <a:rPr lang="en-US" sz="4000" b="1" dirty="0" smtClean="0"/>
              <a:t>for Sustainability</a:t>
            </a:r>
            <a:endParaRPr lang="en-US" sz="4000" b="1" dirty="0"/>
          </a:p>
        </p:txBody>
      </p:sp>
      <p:sp>
        <p:nvSpPr>
          <p:cNvPr id="3" name="Content Placeholder 2"/>
          <p:cNvSpPr>
            <a:spLocks noGrp="1"/>
          </p:cNvSpPr>
          <p:nvPr>
            <p:ph idx="1"/>
          </p:nvPr>
        </p:nvSpPr>
        <p:spPr>
          <a:xfrm>
            <a:off x="424543" y="1528011"/>
            <a:ext cx="8229600" cy="4327709"/>
          </a:xfrm>
        </p:spPr>
        <p:txBody>
          <a:bodyPr/>
          <a:lstStyle/>
          <a:p>
            <a:r>
              <a:rPr lang="en-US" sz="2800" dirty="0" smtClean="0"/>
              <a:t>Reimbursement by </a:t>
            </a:r>
            <a:r>
              <a:rPr lang="en-US" sz="2800" dirty="0"/>
              <a:t>p</a:t>
            </a:r>
            <a:r>
              <a:rPr lang="en-US" sz="2800" dirty="0" smtClean="0"/>
              <a:t>rivate and Medicaid insurance payers.  </a:t>
            </a:r>
          </a:p>
          <a:p>
            <a:pPr lvl="1"/>
            <a:r>
              <a:rPr lang="en-US" sz="2600" dirty="0" smtClean="0"/>
              <a:t>Reimbursement may be available for </a:t>
            </a:r>
            <a:r>
              <a:rPr lang="en-US" sz="2600" dirty="0"/>
              <a:t>services </a:t>
            </a:r>
            <a:r>
              <a:rPr lang="en-US" sz="2600" dirty="0" smtClean="0"/>
              <a:t>performed in the field (such as CHW </a:t>
            </a:r>
            <a:r>
              <a:rPr lang="en-US" sz="2600" dirty="0"/>
              <a:t>visits and </a:t>
            </a:r>
            <a:r>
              <a:rPr lang="en-US" sz="2600" dirty="0" smtClean="0"/>
              <a:t>certified </a:t>
            </a:r>
            <a:r>
              <a:rPr lang="en-US" sz="2600" dirty="0"/>
              <a:t>a</a:t>
            </a:r>
            <a:r>
              <a:rPr lang="en-US" sz="2600" dirty="0" smtClean="0"/>
              <a:t>sthma education). </a:t>
            </a:r>
          </a:p>
          <a:p>
            <a:pPr lvl="1"/>
            <a:r>
              <a:rPr lang="en-US" sz="2600" dirty="0" smtClean="0"/>
              <a:t>Meet with the Medicaid/insurance leaders early on. Share your goals and ask for collaboration. Update them at reasonable intervals.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52" y="5722257"/>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9049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Funding </a:t>
            </a:r>
            <a:r>
              <a:rPr lang="en-US" sz="4000" b="1" dirty="0" smtClean="0"/>
              <a:t>Strategies</a:t>
            </a:r>
            <a:endParaRPr lang="en-US" sz="4000" dirty="0"/>
          </a:p>
        </p:txBody>
      </p:sp>
      <p:sp>
        <p:nvSpPr>
          <p:cNvPr id="3" name="Content Placeholder 2"/>
          <p:cNvSpPr>
            <a:spLocks noGrp="1"/>
          </p:cNvSpPr>
          <p:nvPr>
            <p:ph idx="1"/>
          </p:nvPr>
        </p:nvSpPr>
        <p:spPr/>
        <p:txBody>
          <a:bodyPr/>
          <a:lstStyle/>
          <a:p>
            <a:r>
              <a:rPr lang="en-US" dirty="0" smtClean="0"/>
              <a:t>Social Impact Bonds (SIBs)</a:t>
            </a:r>
          </a:p>
          <a:p>
            <a:pPr lvl="1"/>
            <a:r>
              <a:rPr lang="en-US" dirty="0" smtClean="0"/>
              <a:t>SIBs are a cutting-edge concept.</a:t>
            </a:r>
          </a:p>
          <a:p>
            <a:pPr lvl="1"/>
            <a:r>
              <a:rPr lang="en-US" dirty="0" smtClean="0"/>
              <a:t>Private payers invest in health care programs that promise to improve population health at a lower cost.</a:t>
            </a:r>
          </a:p>
          <a:p>
            <a:pPr lvl="1"/>
            <a:r>
              <a:rPr lang="en-US" dirty="0" smtClean="0"/>
              <a:t>This is not a simple process—but </a:t>
            </a:r>
            <a:r>
              <a:rPr lang="en-US" b="1" dirty="0" smtClean="0"/>
              <a:t>IF YOU HAVE THE DATA</a:t>
            </a:r>
            <a:r>
              <a:rPr lang="en-US" dirty="0" smtClean="0"/>
              <a:t> on your program outcomes, you can make a compelling case to participate in this type of venture.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9495" y="5744029"/>
            <a:ext cx="1176337"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056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Use Your Data</a:t>
            </a:r>
            <a:endParaRPr lang="en-US" b="1" dirty="0"/>
          </a:p>
        </p:txBody>
      </p:sp>
      <p:sp>
        <p:nvSpPr>
          <p:cNvPr id="3" name="Content Placeholder 2"/>
          <p:cNvSpPr>
            <a:spLocks noGrp="1"/>
          </p:cNvSpPr>
          <p:nvPr>
            <p:ph idx="1"/>
          </p:nvPr>
        </p:nvSpPr>
        <p:spPr/>
        <p:txBody>
          <a:bodyPr/>
          <a:lstStyle/>
          <a:p>
            <a:r>
              <a:rPr lang="en-US" dirty="0" smtClean="0"/>
              <a:t>To tell your story and show your progress in achieving goals</a:t>
            </a:r>
          </a:p>
          <a:p>
            <a:r>
              <a:rPr lang="en-US" dirty="0" smtClean="0"/>
              <a:t>To show your strategies for working through the obstacles to achieve goals</a:t>
            </a:r>
          </a:p>
          <a:p>
            <a:r>
              <a:rPr lang="en-US" dirty="0" smtClean="0"/>
              <a:t>To make a compelling case to a potential funder that you can help children control their asthma, stay healthier, and do so at a reduced cost</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5734" y="5736772"/>
            <a:ext cx="1177227"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362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Rectangle 2"/>
          <p:cNvSpPr/>
          <p:nvPr/>
        </p:nvSpPr>
        <p:spPr>
          <a:xfrm>
            <a:off x="2225841" y="1577279"/>
            <a:ext cx="4932947" cy="2000548"/>
          </a:xfrm>
          <a:prstGeom prst="rect">
            <a:avLst/>
          </a:prstGeom>
        </p:spPr>
        <p:txBody>
          <a:bodyPr wrap="square">
            <a:spAutoFit/>
          </a:bodyPr>
          <a:lstStyle/>
          <a:p>
            <a:pPr algn="ctr"/>
            <a:endParaRPr lang="en-US" sz="2000" dirty="0"/>
          </a:p>
          <a:p>
            <a:pPr marL="0" indent="0" algn="ctr">
              <a:buNone/>
            </a:pPr>
            <a:r>
              <a:rPr lang="en-US" sz="3200" b="1" dirty="0">
                <a:solidFill>
                  <a:srgbClr val="0070C0"/>
                </a:solidFill>
                <a:cs typeface="Tahoma" pitchFamily="34" charset="0"/>
              </a:rPr>
              <a:t>Susan Steppe </a:t>
            </a:r>
            <a:endParaRPr lang="en-US" sz="3200" b="1" dirty="0" smtClean="0">
              <a:solidFill>
                <a:srgbClr val="0070C0"/>
              </a:solidFill>
              <a:cs typeface="Tahoma" pitchFamily="34" charset="0"/>
            </a:endParaRPr>
          </a:p>
          <a:p>
            <a:pPr marL="0" indent="0" algn="ctr">
              <a:buNone/>
            </a:pPr>
            <a:r>
              <a:rPr lang="en-US" sz="2400" dirty="0">
                <a:solidFill>
                  <a:srgbClr val="6D6E73"/>
                </a:solidFill>
                <a:cs typeface="Tahoma" pitchFamily="34" charset="0"/>
              </a:rPr>
              <a:t>Project Director</a:t>
            </a:r>
            <a:r>
              <a:rPr lang="en-US" sz="2400" dirty="0" smtClean="0">
                <a:solidFill>
                  <a:srgbClr val="6D6E73"/>
                </a:solidFill>
                <a:cs typeface="Tahoma" pitchFamily="34" charset="0"/>
              </a:rPr>
              <a:t>, CHAMP Program  Susan.Steppe@lebonheur.org </a:t>
            </a:r>
          </a:p>
          <a:p>
            <a:pPr marL="0" indent="0" algn="ctr">
              <a:lnSpc>
                <a:spcPct val="100000"/>
              </a:lnSpc>
              <a:buNone/>
            </a:pPr>
            <a:r>
              <a:rPr lang="en-US" sz="2400" dirty="0" smtClean="0">
                <a:solidFill>
                  <a:srgbClr val="6D6E73"/>
                </a:solidFill>
                <a:cs typeface="Tahoma" pitchFamily="34" charset="0"/>
              </a:rPr>
              <a:t>901-287-5650</a:t>
            </a:r>
            <a:endParaRPr lang="en-US" sz="2400" dirty="0">
              <a:solidFill>
                <a:srgbClr val="6D6E73"/>
              </a:solidFill>
              <a:cs typeface="Tahoma" pitchFamily="34" charset="0"/>
            </a:endParaRPr>
          </a:p>
        </p:txBody>
      </p:sp>
      <p:sp>
        <p:nvSpPr>
          <p:cNvPr id="6" name="Rectangle 5"/>
          <p:cNvSpPr/>
          <p:nvPr/>
        </p:nvSpPr>
        <p:spPr>
          <a:xfrm>
            <a:off x="2406314" y="3941893"/>
            <a:ext cx="4572000" cy="923330"/>
          </a:xfrm>
          <a:prstGeom prst="rect">
            <a:avLst/>
          </a:prstGeom>
        </p:spPr>
        <p:txBody>
          <a:bodyPr>
            <a:spAutoFit/>
          </a:bodyPr>
          <a:lstStyle/>
          <a:p>
            <a:pPr marL="0" indent="0" algn="ctr">
              <a:buNone/>
            </a:pPr>
            <a:r>
              <a:rPr lang="en-US" dirty="0">
                <a:solidFill>
                  <a:schemeClr val="bg1">
                    <a:lumMod val="50000"/>
                  </a:schemeClr>
                </a:solidFill>
                <a:cs typeface="Tahoma" pitchFamily="34" charset="0"/>
              </a:rPr>
              <a:t>Follow</a:t>
            </a:r>
            <a:r>
              <a:rPr lang="en-US" i="1" dirty="0">
                <a:solidFill>
                  <a:schemeClr val="bg1">
                    <a:lumMod val="50000"/>
                  </a:schemeClr>
                </a:solidFill>
                <a:cs typeface="Tahoma" pitchFamily="34" charset="0"/>
              </a:rPr>
              <a:t> </a:t>
            </a:r>
            <a:r>
              <a:rPr lang="en-US" dirty="0">
                <a:solidFill>
                  <a:schemeClr val="bg1">
                    <a:lumMod val="50000"/>
                  </a:schemeClr>
                </a:solidFill>
                <a:cs typeface="Tahoma" pitchFamily="34" charset="0"/>
              </a:rPr>
              <a:t>us on </a:t>
            </a:r>
            <a:r>
              <a:rPr lang="en-US" dirty="0" smtClean="0">
                <a:solidFill>
                  <a:schemeClr val="bg1">
                    <a:lumMod val="50000"/>
                  </a:schemeClr>
                </a:solidFill>
                <a:cs typeface="Tahoma" pitchFamily="34" charset="0"/>
              </a:rPr>
              <a:t>Twitter: </a:t>
            </a:r>
            <a:r>
              <a:rPr lang="en-US" dirty="0" smtClean="0">
                <a:solidFill>
                  <a:srgbClr val="0070C0"/>
                </a:solidFill>
                <a:cs typeface="Tahoma" pitchFamily="34" charset="0"/>
              </a:rPr>
              <a:t>@LeBonheurChild</a:t>
            </a:r>
            <a:r>
              <a:rPr lang="en-US" dirty="0" smtClean="0">
                <a:solidFill>
                  <a:schemeClr val="bg1">
                    <a:lumMod val="50000"/>
                  </a:schemeClr>
                </a:solidFill>
                <a:cs typeface="Tahoma" pitchFamily="34" charset="0"/>
              </a:rPr>
              <a:t>.</a:t>
            </a:r>
          </a:p>
          <a:p>
            <a:pPr marL="0" indent="0" algn="ctr">
              <a:buNone/>
            </a:pPr>
            <a:r>
              <a:rPr lang="en-US" dirty="0" smtClean="0">
                <a:solidFill>
                  <a:schemeClr val="bg1">
                    <a:lumMod val="50000"/>
                  </a:schemeClr>
                </a:solidFill>
                <a:cs typeface="Tahoma" pitchFamily="34" charset="0"/>
              </a:rPr>
              <a:t>Like us on Facebook: </a:t>
            </a:r>
            <a:r>
              <a:rPr lang="en-US" dirty="0" smtClean="0">
                <a:solidFill>
                  <a:srgbClr val="0070C0"/>
                </a:solidFill>
                <a:cs typeface="Tahoma" pitchFamily="34" charset="0"/>
              </a:rPr>
              <a:t>lebonheurchildrens</a:t>
            </a:r>
            <a:r>
              <a:rPr lang="en-US" dirty="0" smtClean="0">
                <a:solidFill>
                  <a:schemeClr val="bg1">
                    <a:lumMod val="50000"/>
                  </a:schemeClr>
                </a:solidFill>
                <a:cs typeface="Tahoma" pitchFamily="34" charset="0"/>
              </a:rPr>
              <a:t>.</a:t>
            </a:r>
          </a:p>
          <a:p>
            <a:pPr marL="0" indent="0" algn="ctr">
              <a:buNone/>
            </a:pPr>
            <a:r>
              <a:rPr lang="en-US" dirty="0" smtClean="0">
                <a:solidFill>
                  <a:schemeClr val="bg1">
                    <a:lumMod val="50000"/>
                  </a:schemeClr>
                </a:solidFill>
                <a:cs typeface="Tahoma" pitchFamily="34" charset="0"/>
              </a:rPr>
              <a:t>Learn </a:t>
            </a:r>
            <a:r>
              <a:rPr lang="en-US" dirty="0">
                <a:solidFill>
                  <a:schemeClr val="bg1">
                    <a:lumMod val="50000"/>
                  </a:schemeClr>
                </a:solidFill>
                <a:cs typeface="Tahoma" pitchFamily="34" charset="0"/>
              </a:rPr>
              <a:t>more on </a:t>
            </a:r>
            <a:r>
              <a:rPr lang="en-US" dirty="0" smtClean="0">
                <a:solidFill>
                  <a:srgbClr val="0070C0"/>
                </a:solidFill>
                <a:cs typeface="Tahoma" pitchFamily="34" charset="0"/>
              </a:rPr>
              <a:t>YouTube</a:t>
            </a:r>
            <a:r>
              <a:rPr lang="en-US" dirty="0" smtClean="0">
                <a:solidFill>
                  <a:schemeClr val="bg1">
                    <a:lumMod val="50000"/>
                  </a:schemeClr>
                </a:solidFill>
                <a:cs typeface="Tahoma" pitchFamily="34" charset="0"/>
              </a:rPr>
              <a:t>. </a:t>
            </a:r>
            <a:endParaRPr lang="en-US" dirty="0">
              <a:solidFill>
                <a:schemeClr val="bg1">
                  <a:lumMod val="50000"/>
                </a:schemeClr>
              </a:solidFill>
              <a:cs typeface="Tahoma" pitchFamily="34" charset="0"/>
            </a:endParaRPr>
          </a:p>
        </p:txBody>
      </p:sp>
    </p:spTree>
    <p:extLst>
      <p:ext uri="{BB962C8B-B14F-4D97-AF65-F5344CB8AC3E}">
        <p14:creationId xmlns:p14="http://schemas.microsoft.com/office/powerpoint/2010/main" val="418975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482600" y="2425041"/>
            <a:ext cx="8204200" cy="1556409"/>
          </a:xfrm>
        </p:spPr>
        <p:txBody>
          <a:bodyPr/>
          <a:lstStyle/>
          <a:p>
            <a:r>
              <a:rPr lang="en-US" altLang="en-US" sz="4000" b="1" dirty="0">
                <a:solidFill>
                  <a:srgbClr val="0070C0"/>
                </a:solidFill>
                <a:latin typeface="Arial" panose="020B0604020202020204" pitchFamily="34" charset="0"/>
                <a:cs typeface="Arial" panose="020B0604020202020204" pitchFamily="34" charset="0"/>
              </a:rPr>
              <a:t>Green &amp; Healthy </a:t>
            </a:r>
            <a:r>
              <a:rPr lang="en-US" altLang="en-US" sz="4000" b="1" dirty="0" smtClean="0">
                <a:solidFill>
                  <a:srgbClr val="0070C0"/>
                </a:solidFill>
                <a:latin typeface="Arial" panose="020B0604020202020204" pitchFamily="34" charset="0"/>
                <a:cs typeface="Arial" panose="020B0604020202020204" pitchFamily="34" charset="0"/>
              </a:rPr>
              <a:t>Homes Initiative</a:t>
            </a:r>
            <a:r>
              <a:rPr lang="en-US" altLang="en-US" sz="4000" b="1" dirty="0" smtClean="0">
                <a:latin typeface="Arial" panose="020B0604020202020204" pitchFamily="34" charset="0"/>
                <a:cs typeface="Arial" panose="020B0604020202020204" pitchFamily="34" charset="0"/>
              </a:rPr>
              <a:t/>
            </a:r>
            <a:br>
              <a:rPr lang="en-US" altLang="en-US" sz="4000" b="1" dirty="0" smtClean="0">
                <a:latin typeface="Arial" panose="020B0604020202020204" pitchFamily="34" charset="0"/>
                <a:cs typeface="Arial" panose="020B0604020202020204" pitchFamily="34" charset="0"/>
              </a:rPr>
            </a:br>
            <a:r>
              <a:rPr lang="en-US" altLang="en-US" sz="3200" dirty="0" smtClean="0">
                <a:latin typeface="Arial" panose="020B0604020202020204" pitchFamily="34" charset="0"/>
                <a:cs typeface="Arial" panose="020B0604020202020204" pitchFamily="34" charset="0"/>
              </a:rPr>
              <a:t>Ruth Ann Norton, President and CEO</a:t>
            </a: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293" y="145438"/>
            <a:ext cx="2711328" cy="1898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811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600" dirty="0"/>
              <a:t>Green &amp; Healthy Homes Initiative</a:t>
            </a:r>
          </a:p>
        </p:txBody>
      </p:sp>
      <p:sp>
        <p:nvSpPr>
          <p:cNvPr id="3" name="Subtitle 2"/>
          <p:cNvSpPr>
            <a:spLocks noGrp="1"/>
          </p:cNvSpPr>
          <p:nvPr>
            <p:ph type="subTitle" idx="1"/>
          </p:nvPr>
        </p:nvSpPr>
        <p:spPr>
          <a:xfrm>
            <a:off x="587967" y="1400013"/>
            <a:ext cx="8120466" cy="4724400"/>
          </a:xfrm>
        </p:spPr>
        <p:txBody>
          <a:bodyPr/>
          <a:lstStyle/>
          <a:p>
            <a:r>
              <a:rPr lang="en-US" sz="2600" dirty="0">
                <a:solidFill>
                  <a:schemeClr val="tx1"/>
                </a:solidFill>
              </a:rPr>
              <a:t>GHHI is dedicated to breaking the link between unhealthy housing and unhealthy families. </a:t>
            </a:r>
          </a:p>
          <a:p>
            <a:pPr marL="0" indent="0">
              <a:buNone/>
            </a:pPr>
            <a:endParaRPr lang="en-US" sz="2600" dirty="0">
              <a:solidFill>
                <a:schemeClr val="tx1"/>
              </a:solidFill>
            </a:endParaRPr>
          </a:p>
          <a:p>
            <a:r>
              <a:rPr lang="en-US" sz="2600" dirty="0">
                <a:solidFill>
                  <a:schemeClr val="tx1"/>
                </a:solidFill>
              </a:rPr>
              <a:t>The GHHI model replaces stand-alone housing intervention programs with an integrated, whole-house approach that aligns resources, braids funding and coordinates partnerships to produce healthy, safe and </a:t>
            </a:r>
            <a:r>
              <a:rPr lang="en-US" sz="2600" dirty="0" smtClean="0">
                <a:solidFill>
                  <a:schemeClr val="tx1"/>
                </a:solidFill>
              </a:rPr>
              <a:t>energy-efficient </a:t>
            </a:r>
            <a:r>
              <a:rPr lang="en-US" sz="2600" dirty="0">
                <a:solidFill>
                  <a:schemeClr val="tx1"/>
                </a:solidFill>
              </a:rPr>
              <a:t>homes. </a:t>
            </a:r>
          </a:p>
          <a:p>
            <a:pPr marL="0" indent="0">
              <a:buNone/>
            </a:pPr>
            <a:endParaRPr lang="en-US" sz="2600" dirty="0">
              <a:solidFill>
                <a:schemeClr val="tx1"/>
              </a:solidFill>
            </a:endParaRPr>
          </a:p>
          <a:p>
            <a:r>
              <a:rPr lang="en-US" sz="2600" dirty="0">
                <a:solidFill>
                  <a:schemeClr val="tx1"/>
                </a:solidFill>
              </a:rPr>
              <a:t>GHHI improves health, economic and social outcomes for </a:t>
            </a:r>
            <a:r>
              <a:rPr lang="en-US" sz="2600" dirty="0" smtClean="0">
                <a:solidFill>
                  <a:schemeClr val="tx1"/>
                </a:solidFill>
              </a:rPr>
              <a:t>low-income </a:t>
            </a:r>
            <a:r>
              <a:rPr lang="en-US" sz="2600" dirty="0">
                <a:solidFill>
                  <a:schemeClr val="tx1"/>
                </a:solidFill>
              </a:rPr>
              <a:t>children, families and seniors.</a:t>
            </a:r>
          </a:p>
          <a:p>
            <a:pPr marL="0" indent="0">
              <a:buNone/>
            </a:pPr>
            <a:endParaRPr lang="en-US" sz="2600" dirty="0" smtClean="0">
              <a:solidFill>
                <a:schemeClr val="tx1"/>
              </a:solidFill>
            </a:endParaRPr>
          </a:p>
        </p:txBody>
      </p:sp>
    </p:spTree>
    <p:extLst>
      <p:ext uri="{BB962C8B-B14F-4D97-AF65-F5344CB8AC3E}">
        <p14:creationId xmlns:p14="http://schemas.microsoft.com/office/powerpoint/2010/main" val="7080069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39422" y="609600"/>
            <a:ext cx="7772400" cy="533400"/>
          </a:xfrm>
        </p:spPr>
        <p:txBody>
          <a:bodyPr/>
          <a:lstStyle/>
          <a:p>
            <a:pPr algn="ctr"/>
            <a:r>
              <a:rPr lang="en-US" sz="3600" dirty="0" smtClean="0"/>
              <a:t>Our Goals</a:t>
            </a:r>
            <a:endParaRPr lang="en-US" sz="3600" dirty="0"/>
          </a:p>
        </p:txBody>
      </p:sp>
      <p:sp>
        <p:nvSpPr>
          <p:cNvPr id="2" name="Subtitle 1"/>
          <p:cNvSpPr>
            <a:spLocks noGrp="1"/>
          </p:cNvSpPr>
          <p:nvPr>
            <p:ph type="subTitle" idx="1"/>
          </p:nvPr>
        </p:nvSpPr>
        <p:spPr/>
        <p:txBody>
          <a:bodyPr/>
          <a:lstStyle/>
          <a:p>
            <a:pPr marL="285750" indent="-285750"/>
            <a:r>
              <a:rPr lang="en-US" sz="2800" dirty="0">
                <a:solidFill>
                  <a:schemeClr val="tx1"/>
                </a:solidFill>
              </a:rPr>
              <a:t>Optimally efficient and effective service delivery</a:t>
            </a:r>
          </a:p>
          <a:p>
            <a:pPr marL="285750" indent="-285750"/>
            <a:r>
              <a:rPr lang="en-US" sz="2800" dirty="0" smtClean="0">
                <a:solidFill>
                  <a:schemeClr val="tx1"/>
                </a:solidFill>
              </a:rPr>
              <a:t>Evidenced-based </a:t>
            </a:r>
            <a:r>
              <a:rPr lang="en-US" sz="2800" dirty="0">
                <a:solidFill>
                  <a:schemeClr val="tx1"/>
                </a:solidFill>
              </a:rPr>
              <a:t>practices and rigorous data collection to demonstrate improved outcomes</a:t>
            </a:r>
          </a:p>
          <a:p>
            <a:pPr marL="285750" indent="-285750"/>
            <a:r>
              <a:rPr lang="en-US" sz="2800" dirty="0">
                <a:solidFill>
                  <a:schemeClr val="tx1"/>
                </a:solidFill>
              </a:rPr>
              <a:t>Community-based workforce development</a:t>
            </a:r>
          </a:p>
          <a:p>
            <a:pPr marL="285750" indent="-285750"/>
            <a:r>
              <a:rPr lang="en-US" sz="2800" dirty="0">
                <a:solidFill>
                  <a:schemeClr val="tx1"/>
                </a:solidFill>
              </a:rPr>
              <a:t>Development of new funding sources to scale and sustain green, healthy and affordable housing</a:t>
            </a:r>
          </a:p>
          <a:p>
            <a:pPr marL="285750" indent="-285750"/>
            <a:r>
              <a:rPr lang="en-US" sz="2800" dirty="0" smtClean="0">
                <a:solidFill>
                  <a:schemeClr val="tx1"/>
                </a:solidFill>
              </a:rPr>
              <a:t>Best-practice </a:t>
            </a:r>
            <a:r>
              <a:rPr lang="en-US" sz="2800" dirty="0">
                <a:solidFill>
                  <a:schemeClr val="tx1"/>
                </a:solidFill>
              </a:rPr>
              <a:t>adoption for standards, policies and practices</a:t>
            </a:r>
          </a:p>
          <a:p>
            <a:pPr marL="285750" indent="-285750"/>
            <a:r>
              <a:rPr lang="en-US" sz="2800" dirty="0">
                <a:solidFill>
                  <a:schemeClr val="tx1"/>
                </a:solidFill>
              </a:rPr>
              <a:t>Medicaid payment for </a:t>
            </a:r>
            <a:r>
              <a:rPr lang="en-US" sz="2800" dirty="0" smtClean="0">
                <a:solidFill>
                  <a:schemeClr val="tx1"/>
                </a:solidFill>
              </a:rPr>
              <a:t>root-cause </a:t>
            </a:r>
            <a:r>
              <a:rPr lang="en-US" sz="2800" dirty="0">
                <a:solidFill>
                  <a:schemeClr val="tx1"/>
                </a:solidFill>
              </a:rPr>
              <a:t>remediation</a:t>
            </a:r>
          </a:p>
          <a:p>
            <a:endParaRPr lang="en-US" sz="2800" dirty="0">
              <a:solidFill>
                <a:schemeClr val="tx1"/>
              </a:solidFill>
            </a:endParaRPr>
          </a:p>
        </p:txBody>
      </p:sp>
    </p:spTree>
    <p:extLst>
      <p:ext uri="{BB962C8B-B14F-4D97-AF65-F5344CB8AC3E}">
        <p14:creationId xmlns:p14="http://schemas.microsoft.com/office/powerpoint/2010/main" val="13432842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533400"/>
          </a:xfrm>
        </p:spPr>
        <p:txBody>
          <a:bodyPr/>
          <a:lstStyle/>
          <a:p>
            <a:pPr algn="ctr"/>
            <a:r>
              <a:rPr lang="en-US" sz="3600" dirty="0" smtClean="0"/>
              <a:t>GHHI National Scaling</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743" y="2093892"/>
            <a:ext cx="5912514" cy="3894365"/>
          </a:xfrm>
          <a:prstGeom prst="rect">
            <a:avLst/>
          </a:prstGeom>
        </p:spPr>
      </p:pic>
      <p:sp>
        <p:nvSpPr>
          <p:cNvPr id="5" name="Rectangle 4"/>
          <p:cNvSpPr/>
          <p:nvPr/>
        </p:nvSpPr>
        <p:spPr>
          <a:xfrm>
            <a:off x="575792" y="1302603"/>
            <a:ext cx="8325596" cy="707886"/>
          </a:xfrm>
          <a:prstGeom prst="rect">
            <a:avLst/>
          </a:prstGeom>
          <a:solidFill>
            <a:srgbClr val="8BB836">
              <a:alpha val="50980"/>
            </a:srgbClr>
          </a:solidFill>
        </p:spPr>
        <p:txBody>
          <a:bodyPr wrap="square">
            <a:spAutoFit/>
          </a:bodyPr>
          <a:lstStyle/>
          <a:p>
            <a:r>
              <a:rPr lang="en-US" sz="2000" b="1" dirty="0" smtClean="0"/>
              <a:t>Using evidence-based </a:t>
            </a:r>
            <a:r>
              <a:rPr lang="en-US" sz="2000" b="1" dirty="0"/>
              <a:t>practices </a:t>
            </a:r>
            <a:r>
              <a:rPr lang="en-US" sz="2000" b="1" dirty="0" smtClean="0"/>
              <a:t>and data </a:t>
            </a:r>
            <a:r>
              <a:rPr lang="en-US" sz="2000" b="1" dirty="0"/>
              <a:t>to </a:t>
            </a:r>
            <a:r>
              <a:rPr lang="en-US" sz="2000" b="1" dirty="0" smtClean="0"/>
              <a:t>open </a:t>
            </a:r>
            <a:r>
              <a:rPr lang="en-US" sz="2000" b="1" dirty="0"/>
              <a:t>new pathways for </a:t>
            </a:r>
            <a:r>
              <a:rPr lang="en-US" sz="2000" b="1" dirty="0" smtClean="0"/>
              <a:t>funding, bringing program to scale and changing policy </a:t>
            </a:r>
            <a:endParaRPr lang="en-US" sz="2000" b="1" dirty="0"/>
          </a:p>
        </p:txBody>
      </p:sp>
    </p:spTree>
    <p:extLst>
      <p:ext uri="{BB962C8B-B14F-4D97-AF65-F5344CB8AC3E}">
        <p14:creationId xmlns:p14="http://schemas.microsoft.com/office/powerpoint/2010/main" val="1657123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433137"/>
            <a:ext cx="7507705" cy="816683"/>
          </a:xfrm>
        </p:spPr>
        <p:txBody>
          <a:bodyPr/>
          <a:lstStyle/>
          <a:p>
            <a:pPr algn="ctr"/>
            <a:r>
              <a:rPr lang="en-US" sz="3600" dirty="0" smtClean="0"/>
              <a:t>Collective Burden</a:t>
            </a:r>
            <a:endParaRPr lang="en-US" sz="3600" dirty="0"/>
          </a:p>
        </p:txBody>
      </p:sp>
      <p:sp>
        <p:nvSpPr>
          <p:cNvPr id="5" name="Subtitle 2"/>
          <p:cNvSpPr>
            <a:spLocks noGrp="1"/>
          </p:cNvSpPr>
          <p:nvPr>
            <p:ph type="subTitle" idx="1"/>
          </p:nvPr>
        </p:nvSpPr>
        <p:spPr>
          <a:xfrm>
            <a:off x="685800" y="1524000"/>
            <a:ext cx="8153400" cy="4724400"/>
          </a:xfrm>
        </p:spPr>
        <p:txBody>
          <a:bodyPr/>
          <a:lstStyle/>
          <a:p>
            <a:r>
              <a:rPr lang="en-US" dirty="0">
                <a:solidFill>
                  <a:schemeClr val="tx1"/>
                </a:solidFill>
              </a:rPr>
              <a:t>Nearly </a:t>
            </a:r>
            <a:r>
              <a:rPr lang="en-US" dirty="0" smtClean="0">
                <a:solidFill>
                  <a:schemeClr val="tx1"/>
                </a:solidFill>
              </a:rPr>
              <a:t>9M families live in unhealthy </a:t>
            </a:r>
            <a:r>
              <a:rPr lang="en-US" dirty="0">
                <a:solidFill>
                  <a:schemeClr val="tx1"/>
                </a:solidFill>
              </a:rPr>
              <a:t>homes</a:t>
            </a:r>
          </a:p>
          <a:p>
            <a:r>
              <a:rPr lang="en-US" dirty="0" smtClean="0">
                <a:solidFill>
                  <a:schemeClr val="tx1"/>
                </a:solidFill>
              </a:rPr>
              <a:t>$51.1B in </a:t>
            </a:r>
            <a:r>
              <a:rPr lang="en-US" dirty="0">
                <a:solidFill>
                  <a:schemeClr val="tx1"/>
                </a:solidFill>
              </a:rPr>
              <a:t>taxpayer </a:t>
            </a:r>
            <a:r>
              <a:rPr lang="en-US" dirty="0" smtClean="0">
                <a:solidFill>
                  <a:schemeClr val="tx1"/>
                </a:solidFill>
              </a:rPr>
              <a:t>dollars </a:t>
            </a:r>
            <a:r>
              <a:rPr lang="en-US" dirty="0">
                <a:solidFill>
                  <a:schemeClr val="tx1"/>
                </a:solidFill>
              </a:rPr>
              <a:t>lost </a:t>
            </a:r>
            <a:r>
              <a:rPr lang="en-US" dirty="0" smtClean="0">
                <a:solidFill>
                  <a:schemeClr val="tx1"/>
                </a:solidFill>
              </a:rPr>
              <a:t>annually due to asthma-related illness</a:t>
            </a:r>
          </a:p>
          <a:p>
            <a:r>
              <a:rPr lang="en-US" dirty="0" smtClean="0">
                <a:solidFill>
                  <a:schemeClr val="tx1"/>
                </a:solidFill>
              </a:rPr>
              <a:t>14.4 </a:t>
            </a:r>
            <a:r>
              <a:rPr lang="en-US" dirty="0">
                <a:solidFill>
                  <a:schemeClr val="tx1"/>
                </a:solidFill>
              </a:rPr>
              <a:t>million missed school </a:t>
            </a:r>
            <a:r>
              <a:rPr lang="en-US" dirty="0" smtClean="0">
                <a:solidFill>
                  <a:schemeClr val="tx1"/>
                </a:solidFill>
              </a:rPr>
              <a:t>days due to asthma </a:t>
            </a:r>
          </a:p>
          <a:p>
            <a:r>
              <a:rPr lang="en-US" dirty="0" smtClean="0">
                <a:solidFill>
                  <a:schemeClr val="tx1"/>
                </a:solidFill>
              </a:rPr>
              <a:t>14.2 million missed work days due to asthma</a:t>
            </a:r>
          </a:p>
          <a:p>
            <a:r>
              <a:rPr lang="en-US" dirty="0" smtClean="0">
                <a:solidFill>
                  <a:schemeClr val="tx1"/>
                </a:solidFill>
              </a:rPr>
              <a:t>12.4 </a:t>
            </a:r>
            <a:r>
              <a:rPr lang="en-US" dirty="0">
                <a:solidFill>
                  <a:schemeClr val="tx1"/>
                </a:solidFill>
              </a:rPr>
              <a:t>% </a:t>
            </a:r>
            <a:r>
              <a:rPr lang="en-US" dirty="0" smtClean="0">
                <a:solidFill>
                  <a:schemeClr val="tx1"/>
                </a:solidFill>
              </a:rPr>
              <a:t>of adults in </a:t>
            </a:r>
            <a:r>
              <a:rPr lang="en-US" dirty="0">
                <a:solidFill>
                  <a:schemeClr val="tx1"/>
                </a:solidFill>
              </a:rPr>
              <a:t>Baltimore </a:t>
            </a:r>
            <a:r>
              <a:rPr lang="en-US" dirty="0" smtClean="0">
                <a:solidFill>
                  <a:schemeClr val="tx1"/>
                </a:solidFill>
              </a:rPr>
              <a:t>have </a:t>
            </a:r>
            <a:r>
              <a:rPr lang="en-US" dirty="0">
                <a:solidFill>
                  <a:schemeClr val="tx1"/>
                </a:solidFill>
              </a:rPr>
              <a:t>asthma, </a:t>
            </a:r>
            <a:r>
              <a:rPr lang="en-US" dirty="0" smtClean="0">
                <a:solidFill>
                  <a:schemeClr val="tx1"/>
                </a:solidFill>
              </a:rPr>
              <a:t/>
            </a:r>
            <a:br>
              <a:rPr lang="en-US" dirty="0" smtClean="0">
                <a:solidFill>
                  <a:schemeClr val="tx1"/>
                </a:solidFill>
              </a:rPr>
            </a:br>
            <a:r>
              <a:rPr lang="en-US" dirty="0" smtClean="0">
                <a:solidFill>
                  <a:schemeClr val="tx1"/>
                </a:solidFill>
              </a:rPr>
              <a:t>vs. 8.6 </a:t>
            </a:r>
            <a:r>
              <a:rPr lang="en-US" dirty="0">
                <a:solidFill>
                  <a:schemeClr val="tx1"/>
                </a:solidFill>
              </a:rPr>
              <a:t>% </a:t>
            </a:r>
            <a:r>
              <a:rPr lang="en-US" dirty="0" smtClean="0">
                <a:solidFill>
                  <a:schemeClr val="tx1"/>
                </a:solidFill>
              </a:rPr>
              <a:t>nationally</a:t>
            </a:r>
            <a:r>
              <a:rPr lang="en-US" dirty="0">
                <a:solidFill>
                  <a:schemeClr val="tx1"/>
                </a:solidFill>
              </a:rPr>
              <a:t>  </a:t>
            </a:r>
          </a:p>
          <a:p>
            <a:r>
              <a:rPr lang="en-US" dirty="0">
                <a:solidFill>
                  <a:schemeClr val="tx1"/>
                </a:solidFill>
              </a:rPr>
              <a:t>20% </a:t>
            </a:r>
            <a:r>
              <a:rPr lang="en-US" dirty="0" smtClean="0">
                <a:solidFill>
                  <a:schemeClr val="tx1"/>
                </a:solidFill>
              </a:rPr>
              <a:t>of children in Baltimore have asthma, </a:t>
            </a:r>
            <a:br>
              <a:rPr lang="en-US" dirty="0" smtClean="0">
                <a:solidFill>
                  <a:schemeClr val="tx1"/>
                </a:solidFill>
              </a:rPr>
            </a:br>
            <a:r>
              <a:rPr lang="en-US" dirty="0" smtClean="0">
                <a:solidFill>
                  <a:schemeClr val="tx1"/>
                </a:solidFill>
              </a:rPr>
              <a:t>vs. </a:t>
            </a:r>
            <a:r>
              <a:rPr lang="en-US" dirty="0">
                <a:solidFill>
                  <a:schemeClr val="tx1"/>
                </a:solidFill>
              </a:rPr>
              <a:t>9.4% </a:t>
            </a:r>
            <a:r>
              <a:rPr lang="en-US" dirty="0" smtClean="0">
                <a:solidFill>
                  <a:schemeClr val="tx1"/>
                </a:solidFill>
              </a:rPr>
              <a:t>nationally</a:t>
            </a:r>
            <a:endParaRPr lang="en-US" dirty="0">
              <a:solidFill>
                <a:schemeClr val="tx1"/>
              </a:solidFill>
            </a:endParaRPr>
          </a:p>
        </p:txBody>
      </p:sp>
    </p:spTree>
    <p:extLst>
      <p:ext uri="{BB962C8B-B14F-4D97-AF65-F5344CB8AC3E}">
        <p14:creationId xmlns:p14="http://schemas.microsoft.com/office/powerpoint/2010/main" val="856046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71865" y="842210"/>
            <a:ext cx="8115673" cy="533400"/>
          </a:xfrm>
        </p:spPr>
        <p:txBody>
          <a:bodyPr/>
          <a:lstStyle/>
          <a:p>
            <a:pPr algn="ctr"/>
            <a:r>
              <a:rPr lang="en-US" sz="3200" dirty="0"/>
              <a:t>Breaking the Link Between Unhealthy Housing </a:t>
            </a:r>
            <a:br>
              <a:rPr lang="en-US" sz="3200" dirty="0"/>
            </a:br>
            <a:r>
              <a:rPr lang="en-US" sz="3200" dirty="0"/>
              <a:t>and </a:t>
            </a:r>
            <a:r>
              <a:rPr lang="en-US" sz="3200" dirty="0" smtClean="0"/>
              <a:t>Children With Asthma </a:t>
            </a:r>
            <a:endParaRPr lang="en-US" sz="3200" dirty="0"/>
          </a:p>
        </p:txBody>
      </p:sp>
      <p:graphicFrame>
        <p:nvGraphicFramePr>
          <p:cNvPr id="5" name="Picture Placeholder 2"/>
          <p:cNvGraphicFramePr>
            <a:graphicFrameLocks/>
          </p:cNvGraphicFramePr>
          <p:nvPr>
            <p:extLst>
              <p:ext uri="{D42A27DB-BD31-4B8C-83A1-F6EECF244321}">
                <p14:modId xmlns:p14="http://schemas.microsoft.com/office/powerpoint/2010/main" val="1517407561"/>
              </p:ext>
            </p:extLst>
          </p:nvPr>
        </p:nvGraphicFramePr>
        <p:xfrm>
          <a:off x="2887851" y="2146515"/>
          <a:ext cx="4053143"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9091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sz="4000" b="1" dirty="0" smtClean="0">
                <a:solidFill>
                  <a:srgbClr val="0070C0"/>
                </a:solidFill>
                <a:latin typeface="Arial" panose="020B0604020202020204" pitchFamily="34" charset="0"/>
                <a:cs typeface="Arial" panose="020B0604020202020204" pitchFamily="34" charset="0"/>
              </a:rPr>
              <a:t>Purpose of Webinar</a:t>
            </a:r>
          </a:p>
        </p:txBody>
      </p:sp>
      <p:sp>
        <p:nvSpPr>
          <p:cNvPr id="3" name="Content Placeholder 2"/>
          <p:cNvSpPr>
            <a:spLocks noGrp="1"/>
          </p:cNvSpPr>
          <p:nvPr>
            <p:ph idx="1"/>
          </p:nvPr>
        </p:nvSpPr>
        <p:spPr>
          <a:xfrm>
            <a:off x="457200" y="1447800"/>
            <a:ext cx="8229600" cy="4525963"/>
          </a:xfrm>
        </p:spPr>
        <p:txBody>
          <a:bodyPr rtlCol="0">
            <a:normAutofit lnSpcReduction="10000"/>
          </a:bodyPr>
          <a:lstStyle/>
          <a:p>
            <a:pPr marL="514350" indent="-514350" eaLnBrk="1" fontAlgn="auto" hangingPunct="1">
              <a:spcAft>
                <a:spcPts val="1800"/>
              </a:spcAft>
              <a:buFont typeface="+mj-lt"/>
              <a:buAutoNum type="arabicPeriod"/>
              <a:defRPr/>
            </a:pPr>
            <a:r>
              <a:rPr lang="en-US" sz="2600" dirty="0" smtClean="0">
                <a:latin typeface="Arial" pitchFamily="34" charset="0"/>
                <a:cs typeface="Arial" pitchFamily="34" charset="0"/>
              </a:rPr>
              <a:t>To </a:t>
            </a:r>
            <a:r>
              <a:rPr lang="en-US" sz="2600" dirty="0">
                <a:latin typeface="Arial" pitchFamily="34" charset="0"/>
                <a:cs typeface="Arial" pitchFamily="34" charset="0"/>
              </a:rPr>
              <a:t>develop a baseline understanding of program evaluation metrics, data tracking systems, and data analysis strategies. </a:t>
            </a:r>
          </a:p>
          <a:p>
            <a:pPr marL="514350" indent="-514350" eaLnBrk="1" fontAlgn="auto" hangingPunct="1">
              <a:spcAft>
                <a:spcPts val="1800"/>
              </a:spcAft>
              <a:buFont typeface="+mj-lt"/>
              <a:buAutoNum type="arabicPeriod"/>
              <a:defRPr/>
            </a:pPr>
            <a:r>
              <a:rPr lang="en-US" sz="2600" dirty="0" smtClean="0">
                <a:latin typeface="Arial" pitchFamily="34" charset="0"/>
                <a:cs typeface="Arial" pitchFamily="34" charset="0"/>
              </a:rPr>
              <a:t>Discover the ways in which data can be used to successfully attract new and different funding sources. </a:t>
            </a:r>
          </a:p>
          <a:p>
            <a:pPr marL="514350" indent="-514350" eaLnBrk="1" fontAlgn="auto" hangingPunct="1">
              <a:spcAft>
                <a:spcPts val="1800"/>
              </a:spcAft>
              <a:buFont typeface="+mj-lt"/>
              <a:buAutoNum type="arabicPeriod"/>
              <a:defRPr/>
            </a:pPr>
            <a:r>
              <a:rPr lang="en-US" sz="2600" dirty="0" smtClean="0">
                <a:latin typeface="Arial" pitchFamily="34" charset="0"/>
                <a:cs typeface="Arial" pitchFamily="34" charset="0"/>
              </a:rPr>
              <a:t>To </a:t>
            </a:r>
            <a:r>
              <a:rPr lang="en-US" sz="2600" dirty="0">
                <a:latin typeface="Arial" pitchFamily="34" charset="0"/>
                <a:cs typeface="Arial" pitchFamily="34" charset="0"/>
              </a:rPr>
              <a:t>learn how to package program data into a compelling story that demonstrates return on investment, sustainability and concrete evaluation measures for targeted funding audiences.</a:t>
            </a:r>
          </a:p>
          <a:p>
            <a:pPr marL="514350" indent="-514350" eaLnBrk="1" fontAlgn="auto" hangingPunct="1">
              <a:spcAft>
                <a:spcPts val="1800"/>
              </a:spcAft>
              <a:buFont typeface="+mj-lt"/>
              <a:buAutoNum type="arabicPeriod"/>
              <a:defRPr/>
            </a:pPr>
            <a:endParaRPr lang="en-US" sz="2600" dirty="0" smtClean="0">
              <a:latin typeface="Arial" pitchFamily="34" charset="0"/>
              <a:cs typeface="Arial" pitchFamily="34" charset="0"/>
            </a:endParaRPr>
          </a:p>
          <a:p>
            <a:pPr marL="514350" indent="-514350" eaLnBrk="1" fontAlgn="auto" hangingPunct="1">
              <a:spcAft>
                <a:spcPts val="0"/>
              </a:spcAft>
              <a:buFont typeface="+mj-lt"/>
              <a:buAutoNum type="arabicPeriod"/>
              <a:defRPr/>
            </a:pPr>
            <a:endParaRPr lang="en-US" sz="2800" dirty="0" smtClean="0">
              <a:latin typeface="Arial" pitchFamily="34" charset="0"/>
              <a:cs typeface="Arial" pitchFamily="34" charset="0"/>
            </a:endParaRPr>
          </a:p>
          <a:p>
            <a:pPr marL="514350" indent="-514350" eaLnBrk="1" fontAlgn="auto" hangingPunct="1">
              <a:spcAft>
                <a:spcPts val="0"/>
              </a:spcAft>
              <a:buFont typeface="+mj-lt"/>
              <a:buAutoNum type="arabicPeriod"/>
              <a:defRPr/>
            </a:pPr>
            <a:endParaRPr lang="en-US" sz="2800" dirty="0" smtClean="0">
              <a:latin typeface="Arial" pitchFamily="34" charset="0"/>
              <a:cs typeface="Arial" pitchFamily="34" charset="0"/>
            </a:endParaRPr>
          </a:p>
          <a:p>
            <a:pPr marL="514350" indent="-514350" eaLnBrk="1" fontAlgn="auto" hangingPunct="1">
              <a:spcAft>
                <a:spcPts val="0"/>
              </a:spcAft>
              <a:buFont typeface="+mj-lt"/>
              <a:buAutoNum type="arabicPeriod"/>
              <a:defRPr/>
            </a:pPr>
            <a:endParaRPr lang="en-US" sz="2800" dirty="0" smtClean="0">
              <a:latin typeface="Arial" pitchFamily="34" charset="0"/>
              <a:cs typeface="Arial" pitchFamily="34" charset="0"/>
            </a:endParaRPr>
          </a:p>
          <a:p>
            <a:pPr eaLnBrk="1" fontAlgn="auto" hangingPunct="1">
              <a:spcAft>
                <a:spcPts val="0"/>
              </a:spcAft>
              <a:buFont typeface="Arial" panose="020B0604020202020204" pitchFamily="34" charset="0"/>
              <a:buNone/>
              <a:defRPr/>
            </a:pPr>
            <a:endParaRPr lang="en-US" dirty="0">
              <a:latin typeface="Arial" pitchFamily="34" charset="0"/>
              <a:cs typeface="Arial" pitchFamily="34" charset="0"/>
            </a:endParaRPr>
          </a:p>
          <a:p>
            <a:pPr eaLnBrk="1" fontAlgn="auto" hangingPunct="1">
              <a:spcAft>
                <a:spcPts val="0"/>
              </a:spcAft>
              <a:defRPr/>
            </a:pPr>
            <a:endParaRPr lang="en-US" dirty="0">
              <a:latin typeface="Arial" pitchFamily="34" charset="0"/>
              <a:cs typeface="Arial" pitchFamily="34" charset="0"/>
            </a:endParaRPr>
          </a:p>
        </p:txBody>
      </p:sp>
    </p:spTree>
    <p:extLst>
      <p:ext uri="{BB962C8B-B14F-4D97-AF65-F5344CB8AC3E}">
        <p14:creationId xmlns:p14="http://schemas.microsoft.com/office/powerpoint/2010/main" val="1869267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11350" y="268772"/>
            <a:ext cx="8115673" cy="533400"/>
          </a:xfrm>
        </p:spPr>
        <p:txBody>
          <a:bodyPr/>
          <a:lstStyle/>
          <a:p>
            <a:pPr algn="ctr"/>
            <a:r>
              <a:rPr lang="en-US" sz="3600" dirty="0" smtClean="0"/>
              <a:t>Problem/Root Cause</a:t>
            </a:r>
            <a:endParaRPr lang="en-US" sz="3600" dirty="0"/>
          </a:p>
        </p:txBody>
      </p:sp>
      <p:sp>
        <p:nvSpPr>
          <p:cNvPr id="6" name="Subtitle 2"/>
          <p:cNvSpPr>
            <a:spLocks noGrp="1"/>
          </p:cNvSpPr>
          <p:nvPr>
            <p:ph type="subTitle" idx="1"/>
          </p:nvPr>
        </p:nvSpPr>
        <p:spPr>
          <a:xfrm>
            <a:off x="457200" y="1295400"/>
            <a:ext cx="8229600" cy="5181600"/>
          </a:xfrm>
        </p:spPr>
        <p:txBody>
          <a:bodyPr/>
          <a:lstStyle/>
          <a:p>
            <a:pPr marL="234950" indent="-234950">
              <a:spcAft>
                <a:spcPts val="600"/>
              </a:spcAft>
            </a:pPr>
            <a:r>
              <a:rPr lang="en-US" sz="2400" dirty="0" smtClean="0">
                <a:solidFill>
                  <a:schemeClr val="tx1"/>
                </a:solidFill>
                <a:latin typeface="+mj-lt"/>
              </a:rPr>
              <a:t>The Commission on Building a Healthier America* found that </a:t>
            </a:r>
            <a:r>
              <a:rPr lang="en-US" sz="2400" b="1" dirty="0">
                <a:solidFill>
                  <a:schemeClr val="tx1"/>
                </a:solidFill>
                <a:latin typeface="+mj-lt"/>
              </a:rPr>
              <a:t>40%</a:t>
            </a:r>
            <a:r>
              <a:rPr lang="en-US" sz="2400" dirty="0">
                <a:solidFill>
                  <a:schemeClr val="tx1"/>
                </a:solidFill>
                <a:latin typeface="+mj-lt"/>
              </a:rPr>
              <a:t> of all incidents of asthma are attributable to home-based environmental health </a:t>
            </a:r>
            <a:r>
              <a:rPr lang="en-US" sz="2400" dirty="0" smtClean="0">
                <a:solidFill>
                  <a:schemeClr val="tx1"/>
                </a:solidFill>
                <a:latin typeface="+mj-lt"/>
              </a:rPr>
              <a:t>hazards. </a:t>
            </a:r>
            <a:endParaRPr lang="en-US" sz="2400" dirty="0">
              <a:solidFill>
                <a:schemeClr val="tx1"/>
              </a:solidFill>
              <a:latin typeface="+mj-lt"/>
            </a:endParaRPr>
          </a:p>
          <a:p>
            <a:pPr marL="234950" indent="-234950">
              <a:spcAft>
                <a:spcPts val="600"/>
              </a:spcAft>
            </a:pPr>
            <a:r>
              <a:rPr lang="en-US" sz="2400" dirty="0" smtClean="0">
                <a:solidFill>
                  <a:schemeClr val="tx1"/>
                </a:solidFill>
                <a:latin typeface="+mj-lt"/>
              </a:rPr>
              <a:t>Department of Health </a:t>
            </a:r>
            <a:r>
              <a:rPr lang="en-US" sz="2400" dirty="0">
                <a:solidFill>
                  <a:schemeClr val="tx1"/>
                </a:solidFill>
                <a:latin typeface="+mj-lt"/>
              </a:rPr>
              <a:t>and Human Services (</a:t>
            </a:r>
            <a:r>
              <a:rPr lang="en-US" sz="2400" dirty="0" smtClean="0">
                <a:solidFill>
                  <a:schemeClr val="tx1"/>
                </a:solidFill>
                <a:latin typeface="+mj-lt"/>
              </a:rPr>
              <a:t>HHS) Guidelines call for (1) Assessment of disease severity; (2) Medication</a:t>
            </a:r>
            <a:r>
              <a:rPr lang="en-US" sz="2400" dirty="0">
                <a:solidFill>
                  <a:schemeClr val="tx1"/>
                </a:solidFill>
                <a:latin typeface="+mj-lt"/>
              </a:rPr>
              <a:t>; </a:t>
            </a:r>
            <a:r>
              <a:rPr lang="en-US" sz="2400" b="1" dirty="0" smtClean="0">
                <a:solidFill>
                  <a:schemeClr val="tx1"/>
                </a:solidFill>
                <a:latin typeface="+mj-lt"/>
              </a:rPr>
              <a:t>(</a:t>
            </a:r>
            <a:r>
              <a:rPr lang="en-US" sz="2400" b="1" u="sng" dirty="0" smtClean="0">
                <a:solidFill>
                  <a:schemeClr val="tx1"/>
                </a:solidFill>
                <a:latin typeface="+mj-lt"/>
              </a:rPr>
              <a:t>3</a:t>
            </a:r>
            <a:r>
              <a:rPr lang="en-US" sz="2400" b="1" u="sng" dirty="0">
                <a:solidFill>
                  <a:schemeClr val="tx1"/>
                </a:solidFill>
                <a:latin typeface="+mj-lt"/>
              </a:rPr>
              <a:t>) Patient education; and </a:t>
            </a:r>
            <a:r>
              <a:rPr lang="en-US" sz="2400" b="1" u="sng" dirty="0" smtClean="0">
                <a:solidFill>
                  <a:schemeClr val="tx1"/>
                </a:solidFill>
                <a:latin typeface="+mj-lt"/>
              </a:rPr>
              <a:t>(4</a:t>
            </a:r>
            <a:r>
              <a:rPr lang="en-US" sz="2400" b="1" u="sng" dirty="0">
                <a:solidFill>
                  <a:schemeClr val="tx1"/>
                </a:solidFill>
                <a:latin typeface="+mj-lt"/>
              </a:rPr>
              <a:t>) Environmental control.</a:t>
            </a:r>
          </a:p>
          <a:p>
            <a:pPr marL="234950" indent="-234950">
              <a:spcAft>
                <a:spcPts val="600"/>
              </a:spcAft>
            </a:pPr>
            <a:r>
              <a:rPr lang="en-US" sz="2400" dirty="0" smtClean="0">
                <a:solidFill>
                  <a:schemeClr val="tx1"/>
                </a:solidFill>
                <a:latin typeface="+mj-lt"/>
              </a:rPr>
              <a:t>HHS’s Community </a:t>
            </a:r>
            <a:r>
              <a:rPr lang="en-US" sz="2400" dirty="0">
                <a:solidFill>
                  <a:schemeClr val="tx1"/>
                </a:solidFill>
                <a:latin typeface="+mj-lt"/>
              </a:rPr>
              <a:t>Preventive Services </a:t>
            </a:r>
            <a:r>
              <a:rPr lang="en-US" sz="2400" dirty="0" smtClean="0">
                <a:solidFill>
                  <a:schemeClr val="tx1"/>
                </a:solidFill>
                <a:latin typeface="+mj-lt"/>
              </a:rPr>
              <a:t>Task Force found </a:t>
            </a:r>
            <a:r>
              <a:rPr lang="en-US" sz="2400" dirty="0">
                <a:solidFill>
                  <a:schemeClr val="tx1"/>
                </a:solidFill>
                <a:latin typeface="+mj-lt"/>
              </a:rPr>
              <a:t>“strong evidence of effectiveness of in-home environmental interventions” in improving </a:t>
            </a:r>
            <a:r>
              <a:rPr lang="en-US" sz="2400" dirty="0" smtClean="0">
                <a:solidFill>
                  <a:schemeClr val="tx1"/>
                </a:solidFill>
                <a:latin typeface="+mj-lt"/>
              </a:rPr>
              <a:t>asthma management. </a:t>
            </a:r>
            <a:endParaRPr lang="en-US" sz="2400" dirty="0">
              <a:solidFill>
                <a:schemeClr val="tx1"/>
              </a:solidFill>
              <a:latin typeface="+mj-lt"/>
            </a:endParaRPr>
          </a:p>
          <a:p>
            <a:pPr marL="234950" indent="-234950">
              <a:spcAft>
                <a:spcPts val="600"/>
              </a:spcAft>
            </a:pPr>
            <a:r>
              <a:rPr lang="en-US" sz="2400" dirty="0" smtClean="0">
                <a:solidFill>
                  <a:schemeClr val="tx1"/>
                </a:solidFill>
                <a:latin typeface="+mj-lt"/>
              </a:rPr>
              <a:t>Return on investment: HHS’s economic </a:t>
            </a:r>
            <a:r>
              <a:rPr lang="en-US" sz="2400" dirty="0">
                <a:solidFill>
                  <a:schemeClr val="tx1"/>
                </a:solidFill>
                <a:latin typeface="+mj-lt"/>
              </a:rPr>
              <a:t>review </a:t>
            </a:r>
            <a:r>
              <a:rPr lang="en-US" sz="2400" dirty="0" smtClean="0">
                <a:solidFill>
                  <a:schemeClr val="tx1"/>
                </a:solidFill>
                <a:latin typeface="+mj-lt"/>
              </a:rPr>
              <a:t>of published studies showed </a:t>
            </a:r>
            <a:r>
              <a:rPr lang="en-US" sz="2400" dirty="0">
                <a:solidFill>
                  <a:schemeClr val="tx1"/>
                </a:solidFill>
                <a:latin typeface="+mj-lt"/>
              </a:rPr>
              <a:t>a return of $5.3 to $14 for each $1 </a:t>
            </a:r>
            <a:r>
              <a:rPr lang="en-US" sz="2400" dirty="0" smtClean="0">
                <a:solidFill>
                  <a:schemeClr val="tx1"/>
                </a:solidFill>
                <a:latin typeface="+mj-lt"/>
              </a:rPr>
              <a:t>invested. </a:t>
            </a:r>
          </a:p>
          <a:p>
            <a:pPr marL="0" indent="0">
              <a:spcAft>
                <a:spcPts val="600"/>
              </a:spcAft>
              <a:buNone/>
            </a:pPr>
            <a:endParaRPr lang="en-US" sz="1000" dirty="0" smtClean="0">
              <a:solidFill>
                <a:schemeClr val="tx1"/>
              </a:solidFill>
              <a:latin typeface="+mj-lt"/>
            </a:endParaRPr>
          </a:p>
          <a:p>
            <a:pPr marL="0" indent="0">
              <a:spcAft>
                <a:spcPts val="600"/>
              </a:spcAft>
              <a:buNone/>
            </a:pPr>
            <a:r>
              <a:rPr lang="en-US" sz="1400" i="1" dirty="0" smtClean="0">
                <a:solidFill>
                  <a:schemeClr val="tx1"/>
                </a:solidFill>
                <a:latin typeface="+mj-lt"/>
              </a:rPr>
              <a:t>*Robert Wood Johnson Foundation Commission on Building a Healthier America</a:t>
            </a:r>
          </a:p>
        </p:txBody>
      </p:sp>
    </p:spTree>
    <p:extLst>
      <p:ext uri="{BB962C8B-B14F-4D97-AF65-F5344CB8AC3E}">
        <p14:creationId xmlns:p14="http://schemas.microsoft.com/office/powerpoint/2010/main" val="42807000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95300" y="609600"/>
            <a:ext cx="8153400" cy="609600"/>
          </a:xfrm>
        </p:spPr>
        <p:txBody>
          <a:bodyPr/>
          <a:lstStyle/>
          <a:p>
            <a:pPr algn="ctr"/>
            <a:r>
              <a:rPr lang="en-US" sz="3600" dirty="0"/>
              <a:t>Healing a Fractured Delivery System</a:t>
            </a:r>
          </a:p>
        </p:txBody>
      </p:sp>
      <p:sp>
        <p:nvSpPr>
          <p:cNvPr id="15" name="Content Placeholder 2"/>
          <p:cNvSpPr txBox="1">
            <a:spLocks/>
          </p:cNvSpPr>
          <p:nvPr/>
        </p:nvSpPr>
        <p:spPr>
          <a:xfrm>
            <a:off x="647697" y="1447800"/>
            <a:ext cx="7947025" cy="50720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0"/>
              </a:spcBef>
              <a:buFont typeface="Arial" panose="020B0604020202020204" pitchFamily="34" charset="0"/>
              <a:buNone/>
            </a:pPr>
            <a:endParaRPr lang="en-US" dirty="0">
              <a:solidFill>
                <a:prstClr val="black"/>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99" y="1432302"/>
            <a:ext cx="8766612" cy="5029200"/>
          </a:xfrm>
          <a:prstGeom prst="rect">
            <a:avLst/>
          </a:prstGeom>
        </p:spPr>
      </p:pic>
    </p:spTree>
    <p:extLst>
      <p:ext uri="{BB962C8B-B14F-4D97-AF65-F5344CB8AC3E}">
        <p14:creationId xmlns:p14="http://schemas.microsoft.com/office/powerpoint/2010/main" val="2715845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4802" y="684757"/>
            <a:ext cx="8414397" cy="592900"/>
          </a:xfrm>
        </p:spPr>
        <p:txBody>
          <a:bodyPr/>
          <a:lstStyle/>
          <a:p>
            <a:pPr algn="ctr"/>
            <a:r>
              <a:rPr lang="en-US" sz="3600" dirty="0" smtClean="0"/>
              <a:t>GHHI: </a:t>
            </a:r>
            <a:r>
              <a:rPr lang="en-US" sz="3600" dirty="0"/>
              <a:t>A Model That Benefits Families</a:t>
            </a:r>
          </a:p>
        </p:txBody>
      </p:sp>
      <p:sp>
        <p:nvSpPr>
          <p:cNvPr id="15" name="Content Placeholder 2"/>
          <p:cNvSpPr txBox="1">
            <a:spLocks/>
          </p:cNvSpPr>
          <p:nvPr/>
        </p:nvSpPr>
        <p:spPr>
          <a:xfrm>
            <a:off x="647697" y="1447800"/>
            <a:ext cx="7947025" cy="50720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0"/>
              </a:spcBef>
              <a:buFont typeface="Arial" panose="020B0604020202020204" pitchFamily="34" charset="0"/>
              <a:buNone/>
            </a:pPr>
            <a:endParaRPr lang="en-US" dirty="0">
              <a:solidFill>
                <a:prstClr val="black"/>
              </a:solidFill>
            </a:endParaRPr>
          </a:p>
        </p:txBody>
      </p:sp>
      <p:pic>
        <p:nvPicPr>
          <p:cNvPr id="9" name="Picture 2" descr="H:\Sarah Kinling\Design Files\intervention infographic_asth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931" y="1447800"/>
            <a:ext cx="7059100" cy="4350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4813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762000" y="685800"/>
            <a:ext cx="731520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baseline="0">
                <a:solidFill>
                  <a:schemeClr val="tx1"/>
                </a:solidFill>
                <a:latin typeface="+mj-lt"/>
                <a:ea typeface="+mj-ea"/>
                <a:cs typeface="+mj-cs"/>
              </a:defRPr>
            </a:lvl1pPr>
          </a:lstStyle>
          <a:p>
            <a:r>
              <a:rPr lang="en-US" dirty="0" smtClean="0">
                <a:solidFill>
                  <a:prstClr val="black"/>
                </a:solidFill>
              </a:rPr>
              <a:t>One Family’s Story</a:t>
            </a:r>
            <a:endParaRPr lang="en-US" dirty="0">
              <a:solidFill>
                <a:prstClr val="black"/>
              </a:solidFill>
            </a:endParaRPr>
          </a:p>
        </p:txBody>
      </p:sp>
      <p:pic>
        <p:nvPicPr>
          <p:cNvPr id="41" name="Picture 2" descr="G:\Lead Corps Program Documents\SAH\SAH 2\3213 Lake Ave\Pre intervention\Picture 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13" b="1013"/>
          <a:stretch/>
        </p:blipFill>
        <p:spPr bwMode="auto">
          <a:xfrm>
            <a:off x="5715000" y="838200"/>
            <a:ext cx="1371600" cy="137160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49179" y="2506563"/>
            <a:ext cx="6338162" cy="3882877"/>
            <a:chOff x="762000" y="2517923"/>
            <a:chExt cx="6338162" cy="3882877"/>
          </a:xfrm>
        </p:grpSpPr>
        <p:sp>
          <p:nvSpPr>
            <p:cNvPr id="27" name="Rectangle 26"/>
            <p:cNvSpPr/>
            <p:nvPr/>
          </p:nvSpPr>
          <p:spPr bwMode="auto">
            <a:xfrm rot="5400000">
              <a:off x="1287991" y="2005494"/>
              <a:ext cx="346742" cy="1371600"/>
            </a:xfrm>
            <a:prstGeom prst="rect">
              <a:avLst/>
            </a:prstGeom>
            <a:solidFill>
              <a:srgbClr val="6D6E73"/>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a:solidFill>
                    <a:prstClr val="white"/>
                  </a:solidFill>
                  <a:cs typeface="Arial" pitchFamily="34" charset="0"/>
                </a:rPr>
                <a:t>Old </a:t>
              </a:r>
              <a:r>
                <a:rPr lang="en-US" sz="1100" b="1" dirty="0" smtClean="0">
                  <a:solidFill>
                    <a:prstClr val="white"/>
                  </a:solidFill>
                  <a:cs typeface="Arial" pitchFamily="34" charset="0"/>
                </a:rPr>
                <a:t>carpets = allergens</a:t>
              </a:r>
              <a:endParaRPr lang="en-US" sz="1100" b="1" dirty="0">
                <a:solidFill>
                  <a:prstClr val="white"/>
                </a:solidFill>
                <a:cs typeface="Arial" pitchFamily="34" charset="0"/>
              </a:endParaRPr>
            </a:p>
          </p:txBody>
        </p:sp>
        <p:sp>
          <p:nvSpPr>
            <p:cNvPr id="28" name="Rectangle 27"/>
            <p:cNvSpPr/>
            <p:nvPr/>
          </p:nvSpPr>
          <p:spPr bwMode="auto">
            <a:xfrm rot="5400000">
              <a:off x="2888191" y="2017372"/>
              <a:ext cx="346742" cy="1371600"/>
            </a:xfrm>
            <a:prstGeom prst="rect">
              <a:avLst/>
            </a:prstGeom>
            <a:solidFill>
              <a:srgbClr val="6D6E73"/>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prstClr val="white"/>
                  </a:solidFill>
                  <a:cs typeface="Arial" pitchFamily="34" charset="0"/>
                </a:rPr>
                <a:t>Water leaks = </a:t>
              </a:r>
              <a:br>
                <a:rPr lang="en-US" sz="1100" b="1" dirty="0" smtClean="0">
                  <a:solidFill>
                    <a:prstClr val="white"/>
                  </a:solidFill>
                  <a:cs typeface="Arial" pitchFamily="34" charset="0"/>
                </a:rPr>
              </a:br>
              <a:r>
                <a:rPr lang="en-US" sz="1100" b="1" dirty="0" smtClean="0">
                  <a:solidFill>
                    <a:prstClr val="white"/>
                  </a:solidFill>
                  <a:cs typeface="Arial" pitchFamily="34" charset="0"/>
                </a:rPr>
                <a:t>mold hazards</a:t>
              </a:r>
              <a:endParaRPr lang="en-US" sz="1100" b="1" dirty="0">
                <a:solidFill>
                  <a:prstClr val="white"/>
                </a:solidFill>
                <a:cs typeface="Arial" pitchFamily="34" charset="0"/>
              </a:endParaRPr>
            </a:p>
          </p:txBody>
        </p:sp>
        <p:sp>
          <p:nvSpPr>
            <p:cNvPr id="29" name="Rectangle 28"/>
            <p:cNvSpPr/>
            <p:nvPr/>
          </p:nvSpPr>
          <p:spPr bwMode="auto">
            <a:xfrm rot="5400000">
              <a:off x="4566512" y="2017372"/>
              <a:ext cx="346742" cy="1371600"/>
            </a:xfrm>
            <a:prstGeom prst="rect">
              <a:avLst/>
            </a:prstGeom>
            <a:solidFill>
              <a:srgbClr val="6D6E73"/>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a:solidFill>
                    <a:prstClr val="white"/>
                  </a:solidFill>
                  <a:cs typeface="Arial" pitchFamily="34" charset="0"/>
                </a:rPr>
                <a:t>Deteriorated </a:t>
              </a:r>
              <a:r>
                <a:rPr lang="en-US" sz="1100" b="1" dirty="0" smtClean="0">
                  <a:solidFill>
                    <a:prstClr val="white"/>
                  </a:solidFill>
                  <a:cs typeface="Arial" pitchFamily="34" charset="0"/>
                </a:rPr>
                <a:t>windows = air leaks</a:t>
              </a:r>
              <a:endParaRPr lang="en-US" sz="1100" b="1" dirty="0">
                <a:solidFill>
                  <a:prstClr val="white"/>
                </a:solidFill>
                <a:cs typeface="Arial" pitchFamily="34" charset="0"/>
              </a:endParaRPr>
            </a:p>
          </p:txBody>
        </p:sp>
        <p:sp>
          <p:nvSpPr>
            <p:cNvPr id="30" name="Rectangle 29"/>
            <p:cNvSpPr/>
            <p:nvPr/>
          </p:nvSpPr>
          <p:spPr bwMode="auto">
            <a:xfrm rot="5400000">
              <a:off x="1274429" y="4083911"/>
              <a:ext cx="346742" cy="1371600"/>
            </a:xfrm>
            <a:prstGeom prst="rect">
              <a:avLst/>
            </a:prstGeom>
            <a:solidFill>
              <a:srgbClr val="6D6E73"/>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prstClr val="white"/>
                  </a:solidFill>
                  <a:cs typeface="Arial" pitchFamily="34" charset="0"/>
                </a:rPr>
                <a:t>Defective gutters = water leaks</a:t>
              </a:r>
              <a:endParaRPr lang="en-US" sz="1100" b="1" dirty="0">
                <a:solidFill>
                  <a:prstClr val="white"/>
                </a:solidFill>
                <a:cs typeface="Arial" pitchFamily="34" charset="0"/>
              </a:endParaRPr>
            </a:p>
          </p:txBody>
        </p:sp>
        <p:sp>
          <p:nvSpPr>
            <p:cNvPr id="31" name="Rectangle 30"/>
            <p:cNvSpPr/>
            <p:nvPr/>
          </p:nvSpPr>
          <p:spPr bwMode="auto">
            <a:xfrm rot="5400000">
              <a:off x="2901753" y="4086836"/>
              <a:ext cx="346742" cy="1371600"/>
            </a:xfrm>
            <a:prstGeom prst="rect">
              <a:avLst/>
            </a:prstGeom>
            <a:solidFill>
              <a:srgbClr val="6D6E73"/>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a:solidFill>
                    <a:prstClr val="white"/>
                  </a:solidFill>
                  <a:cs typeface="Arial" pitchFamily="34" charset="0"/>
                </a:rPr>
                <a:t>Chipping </a:t>
              </a:r>
              <a:r>
                <a:rPr lang="en-US" sz="1100" b="1" dirty="0" smtClean="0">
                  <a:solidFill>
                    <a:prstClr val="white"/>
                  </a:solidFill>
                  <a:cs typeface="Arial" pitchFamily="34" charset="0"/>
                </a:rPr>
                <a:t>paint = lead hazard</a:t>
              </a:r>
              <a:endParaRPr lang="en-US" sz="1100" b="1" dirty="0">
                <a:solidFill>
                  <a:prstClr val="white"/>
                </a:solidFill>
                <a:cs typeface="Arial" pitchFamily="34" charset="0"/>
              </a:endParaRPr>
            </a:p>
          </p:txBody>
        </p:sp>
        <p:sp>
          <p:nvSpPr>
            <p:cNvPr id="32" name="Rectangle 31"/>
            <p:cNvSpPr/>
            <p:nvPr/>
          </p:nvSpPr>
          <p:spPr bwMode="auto">
            <a:xfrm rot="5400000">
              <a:off x="6240991" y="4086836"/>
              <a:ext cx="346742" cy="1371600"/>
            </a:xfrm>
            <a:prstGeom prst="rect">
              <a:avLst/>
            </a:prstGeom>
            <a:solidFill>
              <a:srgbClr val="6D6E73"/>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prstClr val="white"/>
                  </a:solidFill>
                  <a:cs typeface="Arial" pitchFamily="34" charset="0"/>
                </a:rPr>
                <a:t>Broken ducts = higher heating bills</a:t>
              </a:r>
              <a:endParaRPr lang="en-US" sz="1100" b="1" dirty="0">
                <a:solidFill>
                  <a:prstClr val="white"/>
                </a:solidFill>
                <a:cs typeface="Arial" pitchFamily="34" charset="0"/>
              </a:endParaRPr>
            </a:p>
          </p:txBody>
        </p:sp>
        <p:sp>
          <p:nvSpPr>
            <p:cNvPr id="33" name="Rectangle 32"/>
            <p:cNvSpPr/>
            <p:nvPr/>
          </p:nvSpPr>
          <p:spPr bwMode="auto">
            <a:xfrm rot="5400000">
              <a:off x="6232454" y="2026511"/>
              <a:ext cx="346742" cy="1371600"/>
            </a:xfrm>
            <a:prstGeom prst="rect">
              <a:avLst/>
            </a:prstGeom>
            <a:solidFill>
              <a:srgbClr val="6D6E73"/>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prstClr val="white"/>
                  </a:solidFill>
                  <a:cs typeface="Arial" pitchFamily="34" charset="0"/>
                </a:rPr>
                <a:t>Broken hot water heater and furnace</a:t>
              </a:r>
              <a:endParaRPr lang="en-US" sz="1100" b="1" dirty="0">
                <a:solidFill>
                  <a:prstClr val="white"/>
                </a:solidFill>
                <a:cs typeface="Arial" pitchFamily="34" charset="0"/>
              </a:endParaRPr>
            </a:p>
          </p:txBody>
        </p:sp>
        <p:sp>
          <p:nvSpPr>
            <p:cNvPr id="34" name="Rectangle 33"/>
            <p:cNvSpPr/>
            <p:nvPr/>
          </p:nvSpPr>
          <p:spPr bwMode="auto">
            <a:xfrm rot="5400000">
              <a:off x="4557974" y="4086836"/>
              <a:ext cx="346742" cy="1371600"/>
            </a:xfrm>
            <a:prstGeom prst="rect">
              <a:avLst/>
            </a:prstGeom>
            <a:solidFill>
              <a:srgbClr val="6D6E73"/>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prstClr val="white"/>
                  </a:solidFill>
                  <a:cs typeface="Arial" pitchFamily="34" charset="0"/>
                </a:rPr>
                <a:t>Broken tile = </a:t>
              </a:r>
              <a:br>
                <a:rPr lang="en-US" sz="1100" b="1" dirty="0" smtClean="0">
                  <a:solidFill>
                    <a:prstClr val="white"/>
                  </a:solidFill>
                  <a:cs typeface="Arial" pitchFamily="34" charset="0"/>
                </a:rPr>
              </a:br>
              <a:r>
                <a:rPr lang="en-US" sz="1100" b="1" dirty="0" smtClean="0">
                  <a:solidFill>
                    <a:prstClr val="white"/>
                  </a:solidFill>
                  <a:cs typeface="Arial" pitchFamily="34" charset="0"/>
                </a:rPr>
                <a:t>safety hazard</a:t>
              </a:r>
              <a:endParaRPr lang="en-US" sz="1100" b="1" dirty="0">
                <a:solidFill>
                  <a:prstClr val="white"/>
                </a:solidFill>
                <a:cs typeface="Arial" pitchFamily="34" charset="0"/>
              </a:endParaRPr>
            </a:p>
          </p:txBody>
        </p:sp>
        <p:pic>
          <p:nvPicPr>
            <p:cNvPr id="36" name="Picture 12" descr="befo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77" r="12077"/>
            <a:stretch/>
          </p:blipFill>
          <p:spPr bwMode="auto">
            <a:xfrm>
              <a:off x="2397261" y="5015279"/>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befo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639" r="6890"/>
            <a:stretch/>
          </p:blipFill>
          <p:spPr bwMode="auto">
            <a:xfrm>
              <a:off x="762000" y="2961881"/>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 descr="DSCF088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508" r="12508"/>
            <a:stretch/>
          </p:blipFill>
          <p:spPr bwMode="auto">
            <a:xfrm>
              <a:off x="4054083" y="50292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G:\Healthy Homes\2007 SAH Healthy Homes Grant\Assessments\Young Lekquan_36530\Photos_36530\2 Moisture Pic.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2236"/>
            <a:stretch/>
          </p:blipFill>
          <p:spPr bwMode="auto">
            <a:xfrm>
              <a:off x="2375762" y="296188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 descr="G:\Lead Corps Program Documents\SAH\SAH 2\3213 Lake Ave\Pre intervention\Picture 05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53" t="7475" r="3250" b="6353"/>
            <a:stretch/>
          </p:blipFill>
          <p:spPr bwMode="auto">
            <a:xfrm>
              <a:off x="784099" y="5019282"/>
              <a:ext cx="1371600" cy="13716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9840" t="363" b="63902"/>
            <a:stretch/>
          </p:blipFill>
          <p:spPr bwMode="auto">
            <a:xfrm>
              <a:off x="5728562" y="5029199"/>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786" t="31201" r="35857" b="43531"/>
            <a:stretch/>
          </p:blipFill>
          <p:spPr bwMode="auto">
            <a:xfrm>
              <a:off x="4038600" y="2961881"/>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descr="DSCF0888"/>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799" r="17538" b="22101"/>
            <a:stretch/>
          </p:blipFill>
          <p:spPr bwMode="auto">
            <a:xfrm>
              <a:off x="5728562" y="296188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3839" r="29503"/>
          <a:stretch/>
        </p:blipFill>
        <p:spPr>
          <a:xfrm>
            <a:off x="7315200" y="847725"/>
            <a:ext cx="1371600" cy="1371600"/>
          </a:xfrm>
          <a:prstGeom prst="rect">
            <a:avLst/>
          </a:prstGeom>
        </p:spPr>
      </p:pic>
      <p:sp>
        <p:nvSpPr>
          <p:cNvPr id="24" name="Rectangle 23"/>
          <p:cNvSpPr/>
          <p:nvPr/>
        </p:nvSpPr>
        <p:spPr>
          <a:xfrm>
            <a:off x="762000" y="1289299"/>
            <a:ext cx="4953000" cy="1261884"/>
          </a:xfrm>
          <a:prstGeom prst="rect">
            <a:avLst/>
          </a:prstGeom>
        </p:spPr>
        <p:txBody>
          <a:bodyPr wrap="square">
            <a:spAutoFit/>
          </a:bodyPr>
          <a:lstStyle/>
          <a:p>
            <a:pPr>
              <a:defRPr/>
            </a:pPr>
            <a:r>
              <a:rPr lang="en-US" sz="1900" kern="0" dirty="0" smtClean="0"/>
              <a:t>DeWayne Davis, age 8, suffered from asthma caused by his unhealthy, energy-inefficient home, which was full of asthma triggers.</a:t>
            </a:r>
            <a:endParaRPr lang="en-US" sz="1900" kern="0" dirty="0"/>
          </a:p>
        </p:txBody>
      </p:sp>
    </p:spTree>
    <p:extLst>
      <p:ext uri="{BB962C8B-B14F-4D97-AF65-F5344CB8AC3E}">
        <p14:creationId xmlns:p14="http://schemas.microsoft.com/office/powerpoint/2010/main" val="40921234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757764" y="685800"/>
            <a:ext cx="731520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baseline="0">
                <a:solidFill>
                  <a:schemeClr val="tx1"/>
                </a:solidFill>
                <a:latin typeface="+mj-lt"/>
                <a:ea typeface="+mj-ea"/>
                <a:cs typeface="+mj-cs"/>
              </a:defRPr>
            </a:lvl1pPr>
          </a:lstStyle>
          <a:p>
            <a:r>
              <a:rPr lang="en-US" dirty="0">
                <a:solidFill>
                  <a:prstClr val="black"/>
                </a:solidFill>
              </a:rPr>
              <a:t>A Solution Through Braiding</a:t>
            </a:r>
          </a:p>
        </p:txBody>
      </p:sp>
      <p:pic>
        <p:nvPicPr>
          <p:cNvPr id="15" name="Picture 6" descr="DSCF002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26" t="1078" r="13217" b="1806"/>
          <a:stretch/>
        </p:blipFill>
        <p:spPr bwMode="auto">
          <a:xfrm>
            <a:off x="2800359" y="4634184"/>
            <a:ext cx="1367161" cy="136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DSCF003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67" t="564" r="6134" b="9456"/>
          <a:stretch/>
        </p:blipFill>
        <p:spPr bwMode="auto">
          <a:xfrm>
            <a:off x="773865" y="2776223"/>
            <a:ext cx="1371600" cy="138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DSCF003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36" t="1768" r="8736" b="13376"/>
          <a:stretch/>
        </p:blipFill>
        <p:spPr bwMode="auto">
          <a:xfrm>
            <a:off x="6858000" y="27944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G:\Lead Corps Program Documents\SAH\SAH 2\3211 Lake Ave\Picture 05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87" t="1454" r="27000" b="2383"/>
          <a:stretch/>
        </p:blipFill>
        <p:spPr bwMode="auto">
          <a:xfrm>
            <a:off x="4833937" y="4658427"/>
            <a:ext cx="1383496" cy="134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G:\Lead Corps Program Documents\SAH\SAH 2\3211 Lake Ave\Picture 0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122" t="405" r="14824" b="1635"/>
          <a:stretch/>
        </p:blipFill>
        <p:spPr bwMode="auto">
          <a:xfrm>
            <a:off x="6855992" y="4646175"/>
            <a:ext cx="1373608" cy="135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391" t="47451" r="43502" b="8643"/>
          <a:stretch/>
        </p:blipFill>
        <p:spPr bwMode="auto">
          <a:xfrm>
            <a:off x="4845832" y="2794158"/>
            <a:ext cx="1371899" cy="137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 descr="G:\GHHI\DOE Site Visit\Pictures from Event\GHHI National Weatherization Day Event Pictures Complete\img_927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3620" t="23213" r="16267" b="11876"/>
          <a:stretch/>
        </p:blipFill>
        <p:spPr bwMode="auto">
          <a:xfrm>
            <a:off x="2786032" y="279445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p:cNvPicPr preferRelativeResize="0">
            <a:picLocks noChangeAspect="1" noChangeArrowheads="1"/>
          </p:cNvPicPr>
          <p:nvPr/>
        </p:nvPicPr>
        <p:blipFill rotWithShape="1">
          <a:blip r:embed="rId10" cstate="print">
            <a:extLst>
              <a:ext uri="{28A0092B-C50C-407E-A947-70E740481C1C}">
                <a14:useLocalDpi xmlns:a14="http://schemas.microsoft.com/office/drawing/2010/main" val="0"/>
              </a:ext>
            </a:extLst>
          </a:blip>
          <a:srcRect l="24933" t="45651" r="12584" b="2917"/>
          <a:stretch/>
        </p:blipFill>
        <p:spPr bwMode="auto">
          <a:xfrm>
            <a:off x="757764" y="4642663"/>
            <a:ext cx="1387701" cy="135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502" y="1219200"/>
            <a:ext cx="6782098" cy="1138773"/>
          </a:xfrm>
          <a:prstGeom prst="rect">
            <a:avLst/>
          </a:prstGeom>
        </p:spPr>
        <p:txBody>
          <a:bodyPr wrap="square">
            <a:spAutoFit/>
          </a:bodyPr>
          <a:lstStyle/>
          <a:p>
            <a:pPr>
              <a:defRPr/>
            </a:pPr>
            <a:r>
              <a:rPr lang="en-US" sz="1700" kern="0" dirty="0"/>
              <a:t>An integrated approach </a:t>
            </a:r>
            <a:r>
              <a:rPr lang="en-US" sz="1700" kern="0" dirty="0" smtClean="0"/>
              <a:t>cost </a:t>
            </a:r>
            <a:r>
              <a:rPr lang="en-US" sz="1700" kern="0" dirty="0"/>
              <a:t>25% less to implement </a:t>
            </a:r>
            <a:r>
              <a:rPr lang="en-US" sz="1700" kern="0" dirty="0" smtClean="0"/>
              <a:t>($</a:t>
            </a:r>
            <a:r>
              <a:rPr lang="en-US" sz="1700" kern="0" dirty="0"/>
              <a:t>12,057 </a:t>
            </a:r>
            <a:r>
              <a:rPr lang="en-US" sz="1700" kern="0" dirty="0" smtClean="0"/>
              <a:t>vs. </a:t>
            </a:r>
            <a:r>
              <a:rPr lang="en-US" sz="1700" kern="0" dirty="0"/>
              <a:t>$16,096), has kept </a:t>
            </a:r>
            <a:r>
              <a:rPr lang="en-US" sz="1700" kern="0" dirty="0" smtClean="0"/>
              <a:t>DeWayne out </a:t>
            </a:r>
            <a:r>
              <a:rPr lang="en-US" sz="1700" kern="0" dirty="0"/>
              <a:t>of the hospital for </a:t>
            </a:r>
            <a:r>
              <a:rPr lang="en-US" sz="1700" kern="0" dirty="0" smtClean="0"/>
              <a:t>asthma-related visits, </a:t>
            </a:r>
            <a:r>
              <a:rPr lang="en-US" sz="1700" kern="0" dirty="0"/>
              <a:t>improved </a:t>
            </a:r>
            <a:r>
              <a:rPr lang="en-US" sz="1700" kern="0" dirty="0" smtClean="0"/>
              <a:t>his school </a:t>
            </a:r>
            <a:r>
              <a:rPr lang="en-US" sz="1700" kern="0" dirty="0"/>
              <a:t>attendance </a:t>
            </a:r>
            <a:r>
              <a:rPr lang="en-US" sz="1700" kern="0" dirty="0" smtClean="0"/>
              <a:t>and </a:t>
            </a:r>
            <a:r>
              <a:rPr lang="en-US" sz="1700" kern="0" dirty="0"/>
              <a:t>reduced </a:t>
            </a:r>
            <a:r>
              <a:rPr lang="en-US" sz="1700" kern="0" dirty="0" smtClean="0"/>
              <a:t>the family’s monthly </a:t>
            </a:r>
            <a:r>
              <a:rPr lang="en-US" sz="1700" kern="0" dirty="0"/>
              <a:t>heating </a:t>
            </a:r>
            <a:r>
              <a:rPr lang="en-US" sz="1700" kern="0" dirty="0" smtClean="0"/>
              <a:t>bills—and helped his mother achieve, as well. </a:t>
            </a:r>
            <a:endParaRPr lang="en-US" sz="1700" kern="0" dirty="0"/>
          </a:p>
        </p:txBody>
      </p:sp>
      <p:pic>
        <p:nvPicPr>
          <p:cNvPr id="36"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116" r="7225"/>
          <a:stretch/>
        </p:blipFill>
        <p:spPr bwMode="auto">
          <a:xfrm>
            <a:off x="7543800" y="896513"/>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bwMode="auto">
          <a:xfrm rot="5400000">
            <a:off x="1289959" y="3707374"/>
            <a:ext cx="346742" cy="1371600"/>
          </a:xfrm>
          <a:prstGeom prst="rect">
            <a:avLst/>
          </a:prstGeom>
          <a:solidFill>
            <a:srgbClr val="8BB836"/>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srgbClr val="000000"/>
                </a:solidFill>
                <a:cs typeface="Arial" pitchFamily="34" charset="0"/>
              </a:rPr>
              <a:t>Replace broken gutters</a:t>
            </a:r>
            <a:endParaRPr lang="en-US" sz="1100" b="1" dirty="0">
              <a:solidFill>
                <a:srgbClr val="000000"/>
              </a:solidFill>
              <a:cs typeface="Arial" pitchFamily="34" charset="0"/>
            </a:endParaRPr>
          </a:p>
        </p:txBody>
      </p:sp>
      <p:sp>
        <p:nvSpPr>
          <p:cNvPr id="38" name="Rectangle 37"/>
          <p:cNvSpPr/>
          <p:nvPr/>
        </p:nvSpPr>
        <p:spPr bwMode="auto">
          <a:xfrm rot="5400000">
            <a:off x="3298461" y="3696859"/>
            <a:ext cx="346742" cy="1371600"/>
          </a:xfrm>
          <a:prstGeom prst="rect">
            <a:avLst/>
          </a:prstGeom>
          <a:solidFill>
            <a:srgbClr val="8BB836"/>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srgbClr val="000000"/>
                </a:solidFill>
                <a:cs typeface="Arial" pitchFamily="34" charset="0"/>
              </a:rPr>
              <a:t>Stabilize chipping paint</a:t>
            </a:r>
            <a:endParaRPr lang="en-US" sz="1100" b="1" dirty="0">
              <a:solidFill>
                <a:srgbClr val="000000"/>
              </a:solidFill>
              <a:cs typeface="Arial" pitchFamily="34" charset="0"/>
            </a:endParaRPr>
          </a:p>
        </p:txBody>
      </p:sp>
      <p:sp>
        <p:nvSpPr>
          <p:cNvPr id="39" name="Rectangle 38"/>
          <p:cNvSpPr/>
          <p:nvPr/>
        </p:nvSpPr>
        <p:spPr bwMode="auto">
          <a:xfrm rot="5400000">
            <a:off x="5358262" y="3722029"/>
            <a:ext cx="346742" cy="1371600"/>
          </a:xfrm>
          <a:prstGeom prst="rect">
            <a:avLst/>
          </a:prstGeom>
          <a:solidFill>
            <a:srgbClr val="8BB836"/>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srgbClr val="000000"/>
                </a:solidFill>
                <a:cs typeface="Arial" pitchFamily="34" charset="0"/>
              </a:rPr>
              <a:t>Resurface uneven floors</a:t>
            </a:r>
            <a:endParaRPr lang="en-US" sz="1100" b="1" dirty="0">
              <a:solidFill>
                <a:srgbClr val="000000"/>
              </a:solidFill>
              <a:cs typeface="Arial" pitchFamily="34" charset="0"/>
            </a:endParaRPr>
          </a:p>
        </p:txBody>
      </p:sp>
      <p:sp>
        <p:nvSpPr>
          <p:cNvPr id="40" name="Rectangle 39"/>
          <p:cNvSpPr/>
          <p:nvPr/>
        </p:nvSpPr>
        <p:spPr bwMode="auto">
          <a:xfrm rot="5400000">
            <a:off x="7370429" y="1843392"/>
            <a:ext cx="346742" cy="1371600"/>
          </a:xfrm>
          <a:prstGeom prst="rect">
            <a:avLst/>
          </a:prstGeom>
          <a:solidFill>
            <a:srgbClr val="8BB836"/>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srgbClr val="000000"/>
                </a:solidFill>
                <a:cs typeface="Arial" pitchFamily="34" charset="0"/>
              </a:rPr>
              <a:t>Install furnace and hot water heater</a:t>
            </a:r>
            <a:endParaRPr lang="en-US" sz="1100" b="1" dirty="0">
              <a:solidFill>
                <a:srgbClr val="000000"/>
              </a:solidFill>
              <a:cs typeface="Arial" pitchFamily="34" charset="0"/>
            </a:endParaRPr>
          </a:p>
        </p:txBody>
      </p:sp>
      <p:sp>
        <p:nvSpPr>
          <p:cNvPr id="41" name="Rectangle 40"/>
          <p:cNvSpPr/>
          <p:nvPr/>
        </p:nvSpPr>
        <p:spPr bwMode="auto">
          <a:xfrm rot="5400000">
            <a:off x="1286294" y="1843996"/>
            <a:ext cx="346742" cy="1371600"/>
          </a:xfrm>
          <a:prstGeom prst="rect">
            <a:avLst/>
          </a:prstGeom>
          <a:solidFill>
            <a:srgbClr val="8BB836"/>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srgbClr val="000000"/>
                </a:solidFill>
                <a:cs typeface="Arial" pitchFamily="34" charset="0"/>
              </a:rPr>
              <a:t>Remove old carpets</a:t>
            </a:r>
            <a:endParaRPr lang="en-US" sz="1100" b="1" dirty="0">
              <a:solidFill>
                <a:srgbClr val="000000"/>
              </a:solidFill>
              <a:cs typeface="Arial" pitchFamily="34" charset="0"/>
            </a:endParaRPr>
          </a:p>
        </p:txBody>
      </p:sp>
      <p:sp>
        <p:nvSpPr>
          <p:cNvPr id="42" name="Rectangle 41"/>
          <p:cNvSpPr/>
          <p:nvPr/>
        </p:nvSpPr>
        <p:spPr bwMode="auto">
          <a:xfrm rot="5400000">
            <a:off x="3298461" y="1843996"/>
            <a:ext cx="346742" cy="1371600"/>
          </a:xfrm>
          <a:prstGeom prst="rect">
            <a:avLst/>
          </a:prstGeom>
          <a:solidFill>
            <a:srgbClr val="8BB836"/>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srgbClr val="000000"/>
                </a:solidFill>
                <a:cs typeface="Arial" pitchFamily="34" charset="0"/>
              </a:rPr>
              <a:t>Remediate mold, install dehumidifier</a:t>
            </a:r>
            <a:endParaRPr lang="en-US" sz="1100" b="1" dirty="0">
              <a:solidFill>
                <a:srgbClr val="000000"/>
              </a:solidFill>
              <a:cs typeface="Arial" pitchFamily="34" charset="0"/>
            </a:endParaRPr>
          </a:p>
        </p:txBody>
      </p:sp>
      <p:sp>
        <p:nvSpPr>
          <p:cNvPr id="43" name="Rectangle 42"/>
          <p:cNvSpPr/>
          <p:nvPr/>
        </p:nvSpPr>
        <p:spPr bwMode="auto">
          <a:xfrm rot="5400000">
            <a:off x="5358262" y="1843996"/>
            <a:ext cx="346742" cy="1371600"/>
          </a:xfrm>
          <a:prstGeom prst="rect">
            <a:avLst/>
          </a:prstGeom>
          <a:solidFill>
            <a:srgbClr val="8BB836"/>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a:defRPr/>
            </a:pPr>
            <a:r>
              <a:rPr lang="en-US" sz="1100" b="1" dirty="0" smtClean="0">
                <a:solidFill>
                  <a:srgbClr val="000000"/>
                </a:solidFill>
                <a:cs typeface="Arial" pitchFamily="34" charset="0"/>
              </a:rPr>
              <a:t>Install ENERGY STAR</a:t>
            </a:r>
            <a:r>
              <a:rPr lang="en-US" sz="1100" b="1" dirty="0"/>
              <a:t>®</a:t>
            </a:r>
            <a:r>
              <a:rPr lang="en-US" sz="1100" b="1" dirty="0" smtClean="0">
                <a:solidFill>
                  <a:srgbClr val="000000"/>
                </a:solidFill>
                <a:cs typeface="Arial" pitchFamily="34" charset="0"/>
              </a:rPr>
              <a:t> windows</a:t>
            </a:r>
            <a:endParaRPr lang="en-US" sz="1100" b="1" dirty="0">
              <a:solidFill>
                <a:srgbClr val="000000"/>
              </a:solidFill>
              <a:cs typeface="Arial" pitchFamily="34" charset="0"/>
            </a:endParaRPr>
          </a:p>
        </p:txBody>
      </p:sp>
      <p:sp>
        <p:nvSpPr>
          <p:cNvPr id="46" name="Rectangle 45"/>
          <p:cNvSpPr/>
          <p:nvPr/>
        </p:nvSpPr>
        <p:spPr bwMode="auto">
          <a:xfrm rot="5400000">
            <a:off x="7370429" y="3722029"/>
            <a:ext cx="346742" cy="1371600"/>
          </a:xfrm>
          <a:prstGeom prst="rect">
            <a:avLst/>
          </a:prstGeom>
          <a:solidFill>
            <a:srgbClr val="8BB836"/>
          </a:solidFill>
          <a:ln w="12700">
            <a:solidFill>
              <a:srgbClr val="84A2C6"/>
            </a:solid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lIns="93286" tIns="93286" rIns="93286" bIns="93286" anchor="ctr"/>
          <a:lstStyle/>
          <a:p>
            <a:pPr algn="ctr" fontAlgn="base">
              <a:spcBef>
                <a:spcPct val="0"/>
              </a:spcBef>
              <a:spcAft>
                <a:spcPct val="0"/>
              </a:spcAft>
              <a:defRPr/>
            </a:pPr>
            <a:r>
              <a:rPr lang="en-US" sz="1100" b="1" dirty="0" smtClean="0">
                <a:solidFill>
                  <a:srgbClr val="000000"/>
                </a:solidFill>
                <a:cs typeface="Arial" pitchFamily="34" charset="0"/>
              </a:rPr>
              <a:t>Seal ducts, </a:t>
            </a:r>
            <a:br>
              <a:rPr lang="en-US" sz="1100" b="1" dirty="0" smtClean="0">
                <a:solidFill>
                  <a:srgbClr val="000000"/>
                </a:solidFill>
                <a:cs typeface="Arial" pitchFamily="34" charset="0"/>
              </a:rPr>
            </a:br>
            <a:r>
              <a:rPr lang="en-US" sz="1100" b="1" dirty="0" smtClean="0">
                <a:solidFill>
                  <a:srgbClr val="000000"/>
                </a:solidFill>
                <a:cs typeface="Arial" pitchFamily="34" charset="0"/>
              </a:rPr>
              <a:t>blow insulation</a:t>
            </a:r>
            <a:endParaRPr lang="en-US" sz="1100" b="1" dirty="0">
              <a:solidFill>
                <a:srgbClr val="000000"/>
              </a:solidFill>
              <a:cs typeface="Arial" pitchFamily="34" charset="0"/>
            </a:endParaRPr>
          </a:p>
        </p:txBody>
      </p:sp>
      <p:sp>
        <p:nvSpPr>
          <p:cNvPr id="29" name="TextBox 51"/>
          <p:cNvSpPr txBox="1">
            <a:spLocks noChangeArrowheads="1"/>
          </p:cNvSpPr>
          <p:nvPr/>
        </p:nvSpPr>
        <p:spPr bwMode="auto">
          <a:xfrm>
            <a:off x="1836813" y="2794158"/>
            <a:ext cx="685450" cy="430887"/>
          </a:xfrm>
          <a:prstGeom prst="rect">
            <a:avLst/>
          </a:prstGeom>
          <a:solidFill>
            <a:srgbClr val="F8971D"/>
          </a:solidFill>
          <a:ln w="9525">
            <a:noFill/>
            <a:miter lim="800000"/>
            <a:headEnd/>
            <a:tailEnd/>
          </a:ln>
        </p:spPr>
        <p:txBody>
          <a:bodyPr wrap="square">
            <a:spAutoFit/>
          </a:bodyPr>
          <a:lstStyle/>
          <a:p>
            <a:pPr algn="ctr"/>
            <a:r>
              <a:rPr lang="en-US" sz="1100" b="1" dirty="0">
                <a:solidFill>
                  <a:prstClr val="black"/>
                </a:solidFill>
              </a:rPr>
              <a:t>HUD</a:t>
            </a:r>
          </a:p>
          <a:p>
            <a:pPr algn="ctr"/>
            <a:r>
              <a:rPr lang="en-US" sz="1100" b="1" dirty="0">
                <a:solidFill>
                  <a:prstClr val="black"/>
                </a:solidFill>
              </a:rPr>
              <a:t>(HHDP</a:t>
            </a:r>
            <a:r>
              <a:rPr lang="en-US" sz="1000" b="1" dirty="0">
                <a:solidFill>
                  <a:srgbClr val="002060"/>
                </a:solidFill>
                <a:latin typeface="Arial" pitchFamily="34" charset="0"/>
              </a:rPr>
              <a:t>)</a:t>
            </a:r>
          </a:p>
        </p:txBody>
      </p:sp>
      <p:sp>
        <p:nvSpPr>
          <p:cNvPr id="48" name="TextBox 51"/>
          <p:cNvSpPr txBox="1">
            <a:spLocks noChangeArrowheads="1"/>
          </p:cNvSpPr>
          <p:nvPr/>
        </p:nvSpPr>
        <p:spPr bwMode="auto">
          <a:xfrm>
            <a:off x="3884052" y="2837688"/>
            <a:ext cx="698011" cy="432894"/>
          </a:xfrm>
          <a:prstGeom prst="rect">
            <a:avLst/>
          </a:prstGeom>
          <a:solidFill>
            <a:srgbClr val="F8971D"/>
          </a:solidFill>
          <a:ln w="9525">
            <a:noFill/>
            <a:miter lim="800000"/>
            <a:headEnd/>
            <a:tailEnd/>
          </a:ln>
        </p:spPr>
        <p:txBody>
          <a:bodyPr wrap="square">
            <a:spAutoFit/>
          </a:bodyPr>
          <a:lstStyle/>
          <a:p>
            <a:pPr algn="ctr"/>
            <a:r>
              <a:rPr lang="en-US" sz="1100" b="1" dirty="0">
                <a:solidFill>
                  <a:prstClr val="black"/>
                </a:solidFill>
              </a:rPr>
              <a:t>HUD</a:t>
            </a:r>
          </a:p>
          <a:p>
            <a:pPr algn="ctr"/>
            <a:r>
              <a:rPr lang="en-US" sz="1100" b="1" dirty="0">
                <a:solidFill>
                  <a:prstClr val="black"/>
                </a:solidFill>
              </a:rPr>
              <a:t>(HHDP</a:t>
            </a:r>
            <a:r>
              <a:rPr lang="en-US" sz="1000" b="1" dirty="0">
                <a:solidFill>
                  <a:srgbClr val="002060"/>
                </a:solidFill>
                <a:latin typeface="Arial" pitchFamily="34" charset="0"/>
              </a:rPr>
              <a:t>)</a:t>
            </a:r>
          </a:p>
        </p:txBody>
      </p:sp>
      <p:sp>
        <p:nvSpPr>
          <p:cNvPr id="49" name="TextBox 51"/>
          <p:cNvSpPr txBox="1">
            <a:spLocks noChangeArrowheads="1"/>
          </p:cNvSpPr>
          <p:nvPr/>
        </p:nvSpPr>
        <p:spPr bwMode="auto">
          <a:xfrm>
            <a:off x="5816212" y="2839695"/>
            <a:ext cx="756028" cy="430887"/>
          </a:xfrm>
          <a:prstGeom prst="rect">
            <a:avLst/>
          </a:prstGeom>
          <a:solidFill>
            <a:srgbClr val="F8971D"/>
          </a:solidFill>
          <a:ln w="9525">
            <a:noFill/>
            <a:miter lim="800000"/>
            <a:headEnd/>
            <a:tailEnd/>
          </a:ln>
        </p:spPr>
        <p:txBody>
          <a:bodyPr wrap="square">
            <a:spAutoFit/>
          </a:bodyPr>
          <a:lstStyle/>
          <a:p>
            <a:pPr algn="ctr"/>
            <a:r>
              <a:rPr lang="en-US" sz="1100" b="1" dirty="0">
                <a:solidFill>
                  <a:prstClr val="black"/>
                </a:solidFill>
              </a:rPr>
              <a:t>HUD</a:t>
            </a:r>
          </a:p>
          <a:p>
            <a:pPr algn="ctr"/>
            <a:r>
              <a:rPr lang="en-US" sz="1100" b="1" dirty="0">
                <a:solidFill>
                  <a:prstClr val="black"/>
                </a:solidFill>
              </a:rPr>
              <a:t>(HHDP</a:t>
            </a:r>
            <a:r>
              <a:rPr lang="en-US" sz="1000" b="1" dirty="0">
                <a:solidFill>
                  <a:srgbClr val="002060"/>
                </a:solidFill>
                <a:latin typeface="Arial" pitchFamily="34" charset="0"/>
              </a:rPr>
              <a:t>)</a:t>
            </a:r>
          </a:p>
        </p:txBody>
      </p:sp>
      <p:sp>
        <p:nvSpPr>
          <p:cNvPr id="50" name="TextBox 51"/>
          <p:cNvSpPr txBox="1">
            <a:spLocks noChangeArrowheads="1"/>
          </p:cNvSpPr>
          <p:nvPr/>
        </p:nvSpPr>
        <p:spPr bwMode="auto">
          <a:xfrm>
            <a:off x="1825188" y="4711694"/>
            <a:ext cx="689412" cy="437822"/>
          </a:xfrm>
          <a:prstGeom prst="rect">
            <a:avLst/>
          </a:prstGeom>
          <a:solidFill>
            <a:srgbClr val="F8971D"/>
          </a:solidFill>
          <a:ln w="9525">
            <a:noFill/>
            <a:miter lim="800000"/>
            <a:headEnd/>
            <a:tailEnd/>
          </a:ln>
        </p:spPr>
        <p:txBody>
          <a:bodyPr wrap="square">
            <a:spAutoFit/>
          </a:bodyPr>
          <a:lstStyle/>
          <a:p>
            <a:pPr algn="ctr"/>
            <a:r>
              <a:rPr lang="en-US" sz="1100" b="1" dirty="0">
                <a:solidFill>
                  <a:prstClr val="black"/>
                </a:solidFill>
              </a:rPr>
              <a:t>HUD</a:t>
            </a:r>
          </a:p>
          <a:p>
            <a:pPr algn="ctr"/>
            <a:r>
              <a:rPr lang="en-US" sz="1100" b="1" dirty="0">
                <a:solidFill>
                  <a:prstClr val="black"/>
                </a:solidFill>
              </a:rPr>
              <a:t>(HHDP</a:t>
            </a:r>
            <a:r>
              <a:rPr lang="en-US" sz="1000" b="1" dirty="0">
                <a:solidFill>
                  <a:srgbClr val="002060"/>
                </a:solidFill>
                <a:latin typeface="Arial" pitchFamily="34" charset="0"/>
              </a:rPr>
              <a:t>)</a:t>
            </a:r>
          </a:p>
        </p:txBody>
      </p:sp>
      <p:sp>
        <p:nvSpPr>
          <p:cNvPr id="51" name="TextBox 51"/>
          <p:cNvSpPr txBox="1">
            <a:spLocks noChangeArrowheads="1"/>
          </p:cNvSpPr>
          <p:nvPr/>
        </p:nvSpPr>
        <p:spPr bwMode="auto">
          <a:xfrm>
            <a:off x="3732201" y="4658427"/>
            <a:ext cx="676015" cy="430887"/>
          </a:xfrm>
          <a:prstGeom prst="rect">
            <a:avLst/>
          </a:prstGeom>
          <a:solidFill>
            <a:srgbClr val="F8971D"/>
          </a:solidFill>
          <a:ln w="9525">
            <a:noFill/>
            <a:miter lim="800000"/>
            <a:headEnd/>
            <a:tailEnd/>
          </a:ln>
        </p:spPr>
        <p:txBody>
          <a:bodyPr wrap="square">
            <a:spAutoFit/>
          </a:bodyPr>
          <a:lstStyle/>
          <a:p>
            <a:pPr algn="ctr"/>
            <a:r>
              <a:rPr lang="en-US" sz="1100" b="1" dirty="0">
                <a:solidFill>
                  <a:prstClr val="black"/>
                </a:solidFill>
              </a:rPr>
              <a:t>HUD</a:t>
            </a:r>
          </a:p>
          <a:p>
            <a:pPr algn="ctr"/>
            <a:r>
              <a:rPr lang="en-US" sz="1100" b="1" dirty="0">
                <a:solidFill>
                  <a:prstClr val="black"/>
                </a:solidFill>
              </a:rPr>
              <a:t>(HHDP</a:t>
            </a:r>
            <a:r>
              <a:rPr lang="en-US" sz="1000" b="1" dirty="0">
                <a:solidFill>
                  <a:srgbClr val="002060"/>
                </a:solidFill>
                <a:latin typeface="Arial" pitchFamily="34" charset="0"/>
              </a:rPr>
              <a:t>)</a:t>
            </a:r>
          </a:p>
        </p:txBody>
      </p:sp>
      <p:sp>
        <p:nvSpPr>
          <p:cNvPr id="52" name="TextBox 51"/>
          <p:cNvSpPr txBox="1">
            <a:spLocks noChangeArrowheads="1"/>
          </p:cNvSpPr>
          <p:nvPr/>
        </p:nvSpPr>
        <p:spPr bwMode="auto">
          <a:xfrm>
            <a:off x="5862625" y="4658427"/>
            <a:ext cx="709615" cy="430887"/>
          </a:xfrm>
          <a:prstGeom prst="rect">
            <a:avLst/>
          </a:prstGeom>
          <a:solidFill>
            <a:srgbClr val="F8971D"/>
          </a:solidFill>
          <a:ln w="9525">
            <a:noFill/>
            <a:miter lim="800000"/>
            <a:headEnd/>
            <a:tailEnd/>
          </a:ln>
        </p:spPr>
        <p:txBody>
          <a:bodyPr wrap="square">
            <a:spAutoFit/>
          </a:bodyPr>
          <a:lstStyle/>
          <a:p>
            <a:pPr algn="ctr"/>
            <a:r>
              <a:rPr lang="en-US" sz="1100" b="1" dirty="0">
                <a:solidFill>
                  <a:prstClr val="black"/>
                </a:solidFill>
              </a:rPr>
              <a:t>HUD</a:t>
            </a:r>
          </a:p>
          <a:p>
            <a:pPr algn="ctr"/>
            <a:r>
              <a:rPr lang="en-US" sz="1100" b="1" dirty="0">
                <a:solidFill>
                  <a:prstClr val="black"/>
                </a:solidFill>
              </a:rPr>
              <a:t>(HHDP</a:t>
            </a:r>
            <a:r>
              <a:rPr lang="en-US" sz="1000" b="1" dirty="0">
                <a:solidFill>
                  <a:srgbClr val="002060"/>
                </a:solidFill>
                <a:latin typeface="Arial" pitchFamily="34" charset="0"/>
              </a:rPr>
              <a:t>)</a:t>
            </a:r>
          </a:p>
        </p:txBody>
      </p:sp>
      <p:sp>
        <p:nvSpPr>
          <p:cNvPr id="53" name="TextBox 51"/>
          <p:cNvSpPr txBox="1">
            <a:spLocks noChangeArrowheads="1"/>
          </p:cNvSpPr>
          <p:nvPr/>
        </p:nvSpPr>
        <p:spPr bwMode="auto">
          <a:xfrm>
            <a:off x="7917916" y="4764988"/>
            <a:ext cx="664990" cy="429768"/>
          </a:xfrm>
          <a:prstGeom prst="rect">
            <a:avLst/>
          </a:prstGeom>
          <a:solidFill>
            <a:srgbClr val="7556A4"/>
          </a:solidFill>
          <a:ln w="9525">
            <a:noFill/>
            <a:miter lim="800000"/>
            <a:headEnd/>
            <a:tailEnd/>
          </a:ln>
        </p:spPr>
        <p:txBody>
          <a:bodyPr wrap="square">
            <a:spAutoFit/>
          </a:bodyPr>
          <a:lstStyle/>
          <a:p>
            <a:pPr algn="ctr"/>
            <a:r>
              <a:rPr lang="en-US" sz="1000" b="1" dirty="0" smtClean="0">
                <a:solidFill>
                  <a:prstClr val="black"/>
                </a:solidFill>
                <a:latin typeface="Arial" pitchFamily="34" charset="0"/>
              </a:rPr>
              <a:t>DOE</a:t>
            </a:r>
          </a:p>
          <a:p>
            <a:pPr algn="ctr"/>
            <a:r>
              <a:rPr lang="en-US" sz="1000" b="1" dirty="0" smtClean="0">
                <a:solidFill>
                  <a:prstClr val="black"/>
                </a:solidFill>
                <a:latin typeface="Arial" pitchFamily="34" charset="0"/>
              </a:rPr>
              <a:t>(WAP)</a:t>
            </a:r>
            <a:endParaRPr lang="en-US" sz="1000" b="1" dirty="0">
              <a:solidFill>
                <a:prstClr val="black"/>
              </a:solidFill>
              <a:latin typeface="Arial" pitchFamily="34" charset="0"/>
            </a:endParaRPr>
          </a:p>
        </p:txBody>
      </p:sp>
      <p:sp>
        <p:nvSpPr>
          <p:cNvPr id="54" name="TextBox 51"/>
          <p:cNvSpPr txBox="1">
            <a:spLocks noChangeArrowheads="1"/>
          </p:cNvSpPr>
          <p:nvPr/>
        </p:nvSpPr>
        <p:spPr bwMode="auto">
          <a:xfrm>
            <a:off x="7815511" y="2921912"/>
            <a:ext cx="1099889" cy="266455"/>
          </a:xfrm>
          <a:prstGeom prst="rect">
            <a:avLst/>
          </a:prstGeom>
          <a:solidFill>
            <a:srgbClr val="FFFF00"/>
          </a:solidFill>
          <a:ln w="9525">
            <a:noFill/>
            <a:miter lim="800000"/>
            <a:headEnd/>
            <a:tailEnd/>
          </a:ln>
        </p:spPr>
        <p:txBody>
          <a:bodyPr wrap="square">
            <a:spAutoFit/>
          </a:bodyPr>
          <a:lstStyle/>
          <a:p>
            <a:pPr algn="ctr"/>
            <a:r>
              <a:rPr lang="en-US" sz="1100" b="1" dirty="0" smtClean="0">
                <a:solidFill>
                  <a:prstClr val="black"/>
                </a:solidFill>
              </a:rPr>
              <a:t>Philanthropy</a:t>
            </a:r>
          </a:p>
        </p:txBody>
      </p:sp>
    </p:spTree>
    <p:extLst>
      <p:ext uri="{BB962C8B-B14F-4D97-AF65-F5344CB8AC3E}">
        <p14:creationId xmlns:p14="http://schemas.microsoft.com/office/powerpoint/2010/main" val="36852939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452752"/>
            <a:ext cx="8534400" cy="914400"/>
          </a:xfrm>
        </p:spPr>
        <p:txBody>
          <a:bodyPr/>
          <a:lstStyle/>
          <a:p>
            <a:pPr algn="ctr"/>
            <a:r>
              <a:rPr lang="en-US" sz="3600" dirty="0"/>
              <a:t>Healthy Homes Demonstration </a:t>
            </a:r>
            <a:r>
              <a:rPr lang="en-US" sz="3600" dirty="0" smtClean="0"/>
              <a:t/>
            </a:r>
            <a:br>
              <a:rPr lang="en-US" sz="3600" dirty="0" smtClean="0"/>
            </a:br>
            <a:r>
              <a:rPr lang="en-US" sz="3600" dirty="0" smtClean="0"/>
              <a:t>Project Findings</a:t>
            </a:r>
            <a:endParaRPr lang="en-US" sz="3600" dirty="0"/>
          </a:p>
        </p:txBody>
      </p:sp>
      <p:sp>
        <p:nvSpPr>
          <p:cNvPr id="5" name="Subtitle 4"/>
          <p:cNvSpPr>
            <a:spLocks noGrp="1"/>
          </p:cNvSpPr>
          <p:nvPr>
            <p:ph type="subTitle" idx="1"/>
          </p:nvPr>
        </p:nvSpPr>
        <p:spPr>
          <a:xfrm>
            <a:off x="647219" y="1484904"/>
            <a:ext cx="3440935" cy="762000"/>
          </a:xfrm>
        </p:spPr>
        <p:txBody>
          <a:bodyPr/>
          <a:lstStyle/>
          <a:p>
            <a:pPr marL="0" indent="0">
              <a:buNone/>
            </a:pPr>
            <a:r>
              <a:rPr lang="en-US" sz="1600" dirty="0" smtClean="0">
                <a:solidFill>
                  <a:schemeClr val="tx1"/>
                </a:solidFill>
              </a:rPr>
              <a:t>Mean Change and Percent Reduction of Key Outcomes</a:t>
            </a:r>
            <a:endParaRPr lang="en-US" sz="1600"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577613028"/>
              </p:ext>
            </p:extLst>
          </p:nvPr>
        </p:nvGraphicFramePr>
        <p:xfrm>
          <a:off x="705949" y="2379251"/>
          <a:ext cx="7740219" cy="3564349"/>
        </p:xfrm>
        <a:graphic>
          <a:graphicData uri="http://schemas.openxmlformats.org/drawingml/2006/table">
            <a:tbl>
              <a:tblPr firstRow="1" firstCol="1" bandRow="1"/>
              <a:tblGrid>
                <a:gridCol w="1586749"/>
                <a:gridCol w="1160108"/>
                <a:gridCol w="1296248"/>
                <a:gridCol w="1444074"/>
                <a:gridCol w="1183458"/>
                <a:gridCol w="1069582"/>
              </a:tblGrid>
              <a:tr h="652591">
                <a:tc>
                  <a:txBody>
                    <a:bodyPr/>
                    <a:lstStyle/>
                    <a:p>
                      <a:pPr marL="0" marR="0" algn="ctr">
                        <a:lnSpc>
                          <a:spcPct val="115000"/>
                        </a:lnSpc>
                        <a:spcBef>
                          <a:spcPts val="0"/>
                        </a:spcBef>
                        <a:spcAft>
                          <a:spcPts val="0"/>
                        </a:spcAft>
                      </a:pPr>
                      <a:r>
                        <a:rPr lang="en-US" sz="1200" dirty="0" smtClean="0">
                          <a:effectLst/>
                          <a:latin typeface="+mj-lt"/>
                          <a:ea typeface="Calibri"/>
                          <a:cs typeface="Times New Roman"/>
                        </a:rPr>
                        <a:t>In the past 6 months (N=139)</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effectLst/>
                          <a:latin typeface="+mj-lt"/>
                          <a:ea typeface="Calibri"/>
                          <a:cs typeface="Times New Roman"/>
                        </a:rPr>
                        <a:t>Intake Mean (StdDev</a:t>
                      </a:r>
                      <a:r>
                        <a:rPr lang="en-US" sz="1200" dirty="0">
                          <a:effectLst/>
                          <a:latin typeface="+mj-lt"/>
                          <a:ea typeface="Calibri"/>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effectLst/>
                          <a:latin typeface="+mj-lt"/>
                          <a:ea typeface="Calibri"/>
                          <a:cs typeface="Times New Roman"/>
                        </a:rPr>
                        <a:t>6-Month Mean                     (StdDev</a:t>
                      </a:r>
                      <a:r>
                        <a:rPr lang="en-US" sz="1200" dirty="0">
                          <a:effectLst/>
                          <a:latin typeface="+mj-lt"/>
                          <a:ea typeface="Calibri"/>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effectLst/>
                          <a:latin typeface="+mj-lt"/>
                          <a:ea typeface="Calibri"/>
                          <a:cs typeface="Times New Roman"/>
                        </a:rPr>
                        <a:t>Pre-Post </a:t>
                      </a:r>
                      <a:r>
                        <a:rPr lang="en-US" sz="1200" dirty="0">
                          <a:effectLst/>
                          <a:latin typeface="+mj-lt"/>
                          <a:ea typeface="Calibri"/>
                          <a:cs typeface="Times New Roman"/>
                        </a:rPr>
                        <a:t>Mean Change</a:t>
                      </a:r>
                    </a:p>
                    <a:p>
                      <a:pPr marL="0" marR="0" algn="ctr">
                        <a:lnSpc>
                          <a:spcPct val="115000"/>
                        </a:lnSpc>
                        <a:spcBef>
                          <a:spcPts val="0"/>
                        </a:spcBef>
                        <a:spcAft>
                          <a:spcPts val="0"/>
                        </a:spcAft>
                      </a:pPr>
                      <a:r>
                        <a:rPr lang="en-US" sz="1200" dirty="0">
                          <a:effectLst/>
                          <a:latin typeface="+mj-lt"/>
                          <a:ea typeface="Calibri"/>
                          <a:cs typeface="Times New Roman"/>
                        </a:rPr>
                        <a:t>(</a:t>
                      </a:r>
                      <a:r>
                        <a:rPr lang="en-US" sz="1200" dirty="0" smtClean="0">
                          <a:effectLst/>
                          <a:latin typeface="+mj-lt"/>
                          <a:ea typeface="Calibri"/>
                          <a:cs typeface="Times New Roman"/>
                        </a:rPr>
                        <a:t>StdDev) </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One-sided </a:t>
                      </a:r>
                      <a:r>
                        <a:rPr lang="en-US" sz="1200" i="1" dirty="0">
                          <a:effectLst/>
                          <a:latin typeface="+mj-lt"/>
                          <a:ea typeface="Calibri"/>
                          <a:cs typeface="Times New Roman"/>
                        </a:rPr>
                        <a:t>t</a:t>
                      </a:r>
                      <a:r>
                        <a:rPr lang="en-US" sz="1200" dirty="0">
                          <a:effectLst/>
                          <a:latin typeface="+mj-lt"/>
                          <a:ea typeface="Calibri"/>
                          <a:cs typeface="Times New Roman"/>
                        </a:rPr>
                        <a:t> test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Percent Reduction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293">
                <a:tc>
                  <a:txBody>
                    <a:bodyPr/>
                    <a:lstStyle/>
                    <a:p>
                      <a:pPr marL="0" marR="0">
                        <a:lnSpc>
                          <a:spcPct val="115000"/>
                        </a:lnSpc>
                        <a:spcBef>
                          <a:spcPts val="0"/>
                        </a:spcBef>
                        <a:spcAft>
                          <a:spcPts val="0"/>
                        </a:spcAft>
                      </a:pPr>
                      <a:r>
                        <a:rPr lang="en-US" sz="1200" dirty="0">
                          <a:effectLst/>
                          <a:latin typeface="+mj-lt"/>
                          <a:ea typeface="Calibri"/>
                          <a:cs typeface="Times New Roman"/>
                        </a:rPr>
                        <a:t>Hospitalizations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0.364288 (0.923013)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0.141791 (0.53667)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0.238806</a:t>
                      </a:r>
                      <a:endParaRPr lang="en-US" sz="1200" dirty="0">
                        <a:effectLst/>
                        <a:latin typeface="+mj-lt"/>
                        <a:ea typeface="Calibri"/>
                        <a:cs typeface="Times New Roman"/>
                      </a:endParaRPr>
                    </a:p>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(0.824248)</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0.0008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65.5%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293">
                <a:tc>
                  <a:txBody>
                    <a:bodyPr/>
                    <a:lstStyle/>
                    <a:p>
                      <a:pPr marL="0" marR="0">
                        <a:lnSpc>
                          <a:spcPct val="115000"/>
                        </a:lnSpc>
                        <a:spcBef>
                          <a:spcPts val="0"/>
                        </a:spcBef>
                        <a:spcAft>
                          <a:spcPts val="0"/>
                        </a:spcAft>
                      </a:pPr>
                      <a:r>
                        <a:rPr lang="en-US" sz="1200" dirty="0" smtClean="0">
                          <a:effectLst/>
                          <a:latin typeface="+mj-lt"/>
                          <a:ea typeface="Calibri"/>
                          <a:cs typeface="Times New Roman"/>
                        </a:rPr>
                        <a:t>ER </a:t>
                      </a:r>
                      <a:r>
                        <a:rPr lang="en-US" sz="1200" dirty="0">
                          <a:effectLst/>
                          <a:latin typeface="+mj-lt"/>
                          <a:ea typeface="Calibri"/>
                          <a:cs typeface="Times New Roman"/>
                        </a:rPr>
                        <a:t>Visits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0.942857 (1.22193)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0.701493 (1.097022)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0.261194</a:t>
                      </a:r>
                      <a:endParaRPr lang="en-US" sz="1200" dirty="0">
                        <a:effectLst/>
                        <a:latin typeface="+mj-lt"/>
                        <a:ea typeface="Calibri"/>
                        <a:cs typeface="Times New Roman"/>
                      </a:endParaRPr>
                    </a:p>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(1.250137)</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0.015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27.7%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293">
                <a:tc>
                  <a:txBody>
                    <a:bodyPr/>
                    <a:lstStyle/>
                    <a:p>
                      <a:pPr marL="0" marR="0">
                        <a:lnSpc>
                          <a:spcPct val="115000"/>
                        </a:lnSpc>
                        <a:spcBef>
                          <a:spcPts val="0"/>
                        </a:spcBef>
                        <a:spcAft>
                          <a:spcPts val="0"/>
                        </a:spcAft>
                      </a:pPr>
                      <a:r>
                        <a:rPr lang="en-US" sz="1200" dirty="0">
                          <a:effectLst/>
                          <a:latin typeface="+mj-lt"/>
                          <a:ea typeface="Calibri"/>
                          <a:cs typeface="Times New Roman"/>
                        </a:rPr>
                        <a:t>Physician Visits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1.76258 (1.462491)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1.340909 (1.413293)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0.389313</a:t>
                      </a:r>
                    </a:p>
                    <a:p>
                      <a:pPr marL="0" marR="0" algn="ctr">
                        <a:lnSpc>
                          <a:spcPct val="115000"/>
                        </a:lnSpc>
                        <a:spcBef>
                          <a:spcPts val="0"/>
                        </a:spcBef>
                        <a:spcAft>
                          <a:spcPts val="0"/>
                        </a:spcAft>
                      </a:pPr>
                      <a:r>
                        <a:rPr lang="en-US" sz="1200" dirty="0">
                          <a:effectLst/>
                          <a:latin typeface="+mj-lt"/>
                          <a:ea typeface="Calibri"/>
                          <a:cs typeface="Times New Roman"/>
                        </a:rPr>
                        <a:t>(</a:t>
                      </a:r>
                      <a:r>
                        <a:rPr lang="en-US" sz="1200" dirty="0">
                          <a:solidFill>
                            <a:srgbClr val="000000"/>
                          </a:solidFill>
                          <a:effectLst/>
                          <a:latin typeface="+mj-lt"/>
                          <a:ea typeface="Times New Roman"/>
                          <a:cs typeface="Times New Roman"/>
                        </a:rPr>
                        <a:t>1.460098)</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0.002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293">
                <a:tc>
                  <a:txBody>
                    <a:bodyPr/>
                    <a:lstStyle/>
                    <a:p>
                      <a:pPr marL="0" marR="0">
                        <a:lnSpc>
                          <a:spcPct val="115000"/>
                        </a:lnSpc>
                        <a:spcBef>
                          <a:spcPts val="0"/>
                        </a:spcBef>
                        <a:spcAft>
                          <a:spcPts val="0"/>
                        </a:spcAft>
                      </a:pPr>
                      <a:r>
                        <a:rPr lang="en-US" sz="1200" dirty="0">
                          <a:effectLst/>
                          <a:latin typeface="+mj-lt"/>
                          <a:ea typeface="Calibri"/>
                          <a:cs typeface="Times New Roman"/>
                        </a:rPr>
                        <a:t>Calls to Physicians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2               (1.498792)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1.481203 (1.490381)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0.515152</a:t>
                      </a:r>
                      <a:endParaRPr lang="en-US" sz="1200" dirty="0">
                        <a:effectLst/>
                        <a:latin typeface="+mj-lt"/>
                        <a:ea typeface="Calibri"/>
                        <a:cs typeface="Times New Roman"/>
                      </a:endParaRPr>
                    </a:p>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(1.565296)</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0.0002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293">
                <a:tc>
                  <a:txBody>
                    <a:bodyPr/>
                    <a:lstStyle/>
                    <a:p>
                      <a:pPr marL="0" marR="0">
                        <a:lnSpc>
                          <a:spcPct val="115000"/>
                        </a:lnSpc>
                        <a:spcBef>
                          <a:spcPts val="0"/>
                        </a:spcBef>
                        <a:spcAft>
                          <a:spcPts val="0"/>
                        </a:spcAft>
                      </a:pPr>
                      <a:r>
                        <a:rPr lang="en-US" sz="1200" dirty="0">
                          <a:effectLst/>
                          <a:latin typeface="+mj-lt"/>
                          <a:ea typeface="Calibri"/>
                          <a:cs typeface="Times New Roman"/>
                        </a:rPr>
                        <a:t>Work </a:t>
                      </a:r>
                      <a:r>
                        <a:rPr lang="en-US" sz="1200" dirty="0" smtClean="0">
                          <a:effectLst/>
                          <a:latin typeface="+mj-lt"/>
                          <a:ea typeface="Calibri"/>
                          <a:cs typeface="Times New Roman"/>
                        </a:rPr>
                        <a:t>Missed</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2.76259 (1.954492)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1.736842 (1.85413)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1.037879</a:t>
                      </a:r>
                      <a:endParaRPr lang="en-US" sz="1200" dirty="0">
                        <a:effectLst/>
                        <a:latin typeface="+mj-lt"/>
                        <a:ea typeface="Calibri"/>
                        <a:cs typeface="Times New Roman"/>
                      </a:endParaRPr>
                    </a:p>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(2.057959)</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0.0000</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293">
                <a:tc>
                  <a:txBody>
                    <a:bodyPr/>
                    <a:lstStyle/>
                    <a:p>
                      <a:pPr marL="0" marR="0">
                        <a:lnSpc>
                          <a:spcPct val="115000"/>
                        </a:lnSpc>
                        <a:spcBef>
                          <a:spcPts val="0"/>
                        </a:spcBef>
                        <a:spcAft>
                          <a:spcPts val="0"/>
                        </a:spcAft>
                      </a:pPr>
                      <a:r>
                        <a:rPr lang="en-US" sz="1200" dirty="0" smtClean="0">
                          <a:effectLst/>
                          <a:latin typeface="+mj-lt"/>
                          <a:ea typeface="Calibri"/>
                          <a:cs typeface="Times New Roman"/>
                        </a:rPr>
                        <a:t>School/Daycare </a:t>
                      </a:r>
                      <a:r>
                        <a:rPr lang="en-US" sz="1200" dirty="0">
                          <a:effectLst/>
                          <a:latin typeface="+mj-lt"/>
                          <a:ea typeface="Calibri"/>
                          <a:cs typeface="Times New Roman"/>
                        </a:rPr>
                        <a:t>M</a:t>
                      </a:r>
                      <a:r>
                        <a:rPr lang="en-US" sz="1200" dirty="0" smtClean="0">
                          <a:effectLst/>
                          <a:latin typeface="+mj-lt"/>
                          <a:ea typeface="Calibri"/>
                          <a:cs typeface="Times New Roman"/>
                        </a:rPr>
                        <a:t>issed</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2.372093 (2.008069)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1.787402 (2.091669)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0.647059</a:t>
                      </a:r>
                      <a:endParaRPr lang="en-US" sz="1200" dirty="0">
                        <a:effectLst/>
                        <a:latin typeface="+mj-lt"/>
                        <a:ea typeface="Calibri"/>
                        <a:cs typeface="Times New Roman"/>
                      </a:endParaRPr>
                    </a:p>
                    <a:p>
                      <a:pPr marL="0" marR="0" algn="ctr">
                        <a:lnSpc>
                          <a:spcPct val="115000"/>
                        </a:lnSpc>
                        <a:spcBef>
                          <a:spcPts val="0"/>
                        </a:spcBef>
                        <a:spcAft>
                          <a:spcPts val="0"/>
                        </a:spcAft>
                      </a:pPr>
                      <a:r>
                        <a:rPr lang="en-US" sz="1200" dirty="0">
                          <a:solidFill>
                            <a:srgbClr val="000000"/>
                          </a:solidFill>
                          <a:effectLst/>
                          <a:latin typeface="+mj-lt"/>
                          <a:ea typeface="Times New Roman"/>
                          <a:cs typeface="Times New Roman"/>
                        </a:rPr>
                        <a:t>(1.998254)</a:t>
                      </a:r>
                      <a:endParaRPr lang="en-US"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0.0002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mj-lt"/>
                          <a:ea typeface="Calibri"/>
                          <a:cs typeface="Times New Roman"/>
                        </a:rPr>
                        <a:t>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4316460" y="1484904"/>
            <a:ext cx="4641559" cy="584775"/>
          </a:xfrm>
          <a:prstGeom prst="rect">
            <a:avLst/>
          </a:prstGeom>
          <a:solidFill>
            <a:schemeClr val="bg1">
              <a:lumMod val="95000"/>
            </a:schemeClr>
          </a:solidFill>
        </p:spPr>
        <p:txBody>
          <a:bodyPr wrap="square">
            <a:spAutoFit/>
          </a:bodyPr>
          <a:lstStyle/>
          <a:p>
            <a:r>
              <a:rPr lang="en-US" sz="1600" dirty="0" smtClean="0">
                <a:latin typeface="+mj-lt"/>
                <a:cs typeface="Tahoma" pitchFamily="34" charset="0"/>
              </a:rPr>
              <a:t>200 units completed </a:t>
            </a:r>
            <a:r>
              <a:rPr lang="en-US" sz="1600" dirty="0">
                <a:latin typeface="+mj-lt"/>
                <a:cs typeface="Tahoma" pitchFamily="34" charset="0"/>
              </a:rPr>
              <a:t>with 139 </a:t>
            </a:r>
            <a:r>
              <a:rPr lang="en-US" sz="1600" dirty="0" smtClean="0">
                <a:latin typeface="+mj-lt"/>
                <a:cs typeface="Tahoma" pitchFamily="34" charset="0"/>
              </a:rPr>
              <a:t>respondents completing 6-month post-intervention </a:t>
            </a:r>
            <a:r>
              <a:rPr lang="en-US" sz="1600" dirty="0">
                <a:latin typeface="+mj-lt"/>
                <a:cs typeface="Tahoma" pitchFamily="34" charset="0"/>
              </a:rPr>
              <a:t>h</a:t>
            </a:r>
            <a:r>
              <a:rPr lang="en-US" sz="1600" dirty="0" smtClean="0">
                <a:latin typeface="+mj-lt"/>
                <a:cs typeface="Tahoma" pitchFamily="34" charset="0"/>
              </a:rPr>
              <a:t>ealth surveys</a:t>
            </a:r>
            <a:endParaRPr lang="en-US" sz="1600" dirty="0">
              <a:latin typeface="+mj-lt"/>
            </a:endParaRPr>
          </a:p>
        </p:txBody>
      </p:sp>
    </p:spTree>
    <p:extLst>
      <p:ext uri="{BB962C8B-B14F-4D97-AF65-F5344CB8AC3E}">
        <p14:creationId xmlns:p14="http://schemas.microsoft.com/office/powerpoint/2010/main" val="3940467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Quality Improvements Pay Off</a:t>
            </a:r>
          </a:p>
        </p:txBody>
      </p:sp>
      <p:sp>
        <p:nvSpPr>
          <p:cNvPr id="4" name="Subtitle 2"/>
          <p:cNvSpPr txBox="1">
            <a:spLocks/>
          </p:cNvSpPr>
          <p:nvPr/>
        </p:nvSpPr>
        <p:spPr bwMode="auto">
          <a:xfrm>
            <a:off x="762000" y="1371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smtClean="0"/>
              <a:t>Current GHHI Baltimore Data</a:t>
            </a:r>
            <a:r>
              <a:rPr lang="en-US" sz="2800" dirty="0" smtClean="0"/>
              <a:t>—</a:t>
            </a:r>
            <a:endParaRPr lang="en-US" sz="2800" b="1" dirty="0"/>
          </a:p>
        </p:txBody>
      </p:sp>
      <p:sp>
        <p:nvSpPr>
          <p:cNvPr id="5" name="Rectangle 4"/>
          <p:cNvSpPr/>
          <p:nvPr/>
        </p:nvSpPr>
        <p:spPr>
          <a:xfrm>
            <a:off x="808892" y="2209800"/>
            <a:ext cx="7954108" cy="3785652"/>
          </a:xfrm>
          <a:prstGeom prst="rect">
            <a:avLst/>
          </a:prstGeom>
        </p:spPr>
        <p:txBody>
          <a:bodyPr wrap="square">
            <a:spAutoFit/>
          </a:bodyPr>
          <a:lstStyle/>
          <a:p>
            <a:pPr marL="457200" lvl="3" indent="-280988">
              <a:buFont typeface="Arial" panose="020B0604020202020204" pitchFamily="34" charset="0"/>
              <a:buChar char="•"/>
              <a:defRPr/>
            </a:pPr>
            <a:r>
              <a:rPr lang="en-US" sz="2400" b="1" dirty="0" smtClean="0">
                <a:solidFill>
                  <a:srgbClr val="8BB836"/>
                </a:solidFill>
              </a:rPr>
              <a:t>68% </a:t>
            </a:r>
            <a:r>
              <a:rPr lang="en-US" sz="2400" dirty="0"/>
              <a:t>reduction in asthma-related </a:t>
            </a:r>
            <a:r>
              <a:rPr lang="en-US" sz="2400" dirty="0" smtClean="0"/>
              <a:t>client hospitalizations</a:t>
            </a:r>
          </a:p>
          <a:p>
            <a:pPr marL="176212" lvl="3">
              <a:defRPr/>
            </a:pPr>
            <a:r>
              <a:rPr lang="en-US" sz="2400" dirty="0" smtClean="0">
                <a:solidFill>
                  <a:srgbClr val="6D6E73"/>
                </a:solidFill>
              </a:rPr>
              <a:t> </a:t>
            </a:r>
          </a:p>
          <a:p>
            <a:pPr marL="457200" lvl="3" indent="-280988">
              <a:buFont typeface="Arial" panose="020B0604020202020204" pitchFamily="34" charset="0"/>
              <a:buChar char="•"/>
              <a:defRPr/>
            </a:pPr>
            <a:r>
              <a:rPr lang="en-US" sz="2400" b="1" dirty="0" smtClean="0">
                <a:solidFill>
                  <a:srgbClr val="8BB836"/>
                </a:solidFill>
              </a:rPr>
              <a:t>34%</a:t>
            </a:r>
            <a:r>
              <a:rPr lang="en-US" sz="2400" dirty="0" smtClean="0">
                <a:solidFill>
                  <a:srgbClr val="8BB836"/>
                </a:solidFill>
              </a:rPr>
              <a:t> </a:t>
            </a:r>
            <a:r>
              <a:rPr lang="en-US" sz="2400" dirty="0"/>
              <a:t>reduction in asthma ER </a:t>
            </a:r>
            <a:r>
              <a:rPr lang="en-US" sz="2400" dirty="0" smtClean="0"/>
              <a:t>visits</a:t>
            </a:r>
          </a:p>
          <a:p>
            <a:pPr marL="176212" lvl="3">
              <a:defRPr/>
            </a:pPr>
            <a:endParaRPr lang="en-US" sz="2400" dirty="0">
              <a:solidFill>
                <a:srgbClr val="6D6E73"/>
              </a:solidFill>
            </a:endParaRPr>
          </a:p>
          <a:p>
            <a:pPr marL="457200" lvl="3" indent="-280988">
              <a:buFont typeface="Arial" panose="020B0604020202020204" pitchFamily="34" charset="0"/>
              <a:buChar char="•"/>
              <a:defRPr/>
            </a:pPr>
            <a:r>
              <a:rPr lang="en-US" sz="2400" b="1" dirty="0" smtClean="0">
                <a:solidFill>
                  <a:srgbClr val="8BB836"/>
                </a:solidFill>
              </a:rPr>
              <a:t>28%</a:t>
            </a:r>
            <a:r>
              <a:rPr lang="en-US" sz="2400" dirty="0" smtClean="0">
                <a:solidFill>
                  <a:srgbClr val="8BB836"/>
                </a:solidFill>
              </a:rPr>
              <a:t> </a:t>
            </a:r>
            <a:r>
              <a:rPr lang="en-US" sz="2400" dirty="0"/>
              <a:t>reduction in visits to the physician’s office due to asthma </a:t>
            </a:r>
            <a:r>
              <a:rPr lang="en-US" sz="2400" dirty="0" smtClean="0"/>
              <a:t>episodes</a:t>
            </a:r>
          </a:p>
          <a:p>
            <a:pPr marL="176212" lvl="3">
              <a:defRPr/>
            </a:pPr>
            <a:endParaRPr lang="en-US" sz="2400" dirty="0">
              <a:solidFill>
                <a:srgbClr val="6D6E73"/>
              </a:solidFill>
            </a:endParaRPr>
          </a:p>
          <a:p>
            <a:pPr marL="457200" lvl="3" indent="-280988">
              <a:buFont typeface="Arial" panose="020B0604020202020204" pitchFamily="34" charset="0"/>
              <a:buChar char="•"/>
              <a:defRPr/>
            </a:pPr>
            <a:r>
              <a:rPr lang="en-US" sz="2400" b="1" dirty="0" smtClean="0">
                <a:solidFill>
                  <a:srgbClr val="8BB836"/>
                </a:solidFill>
              </a:rPr>
              <a:t>25%</a:t>
            </a:r>
            <a:r>
              <a:rPr lang="en-US" sz="2400" dirty="0" smtClean="0">
                <a:solidFill>
                  <a:srgbClr val="8BB836"/>
                </a:solidFill>
              </a:rPr>
              <a:t> </a:t>
            </a:r>
            <a:r>
              <a:rPr lang="en-US" sz="2400" dirty="0"/>
              <a:t>reduction in calls to the physician’s office due to asthma </a:t>
            </a:r>
            <a:r>
              <a:rPr lang="en-US" sz="2400" dirty="0" smtClean="0"/>
              <a:t>episodes</a:t>
            </a:r>
            <a:endParaRPr lang="en-US" sz="2800" dirty="0"/>
          </a:p>
        </p:txBody>
      </p:sp>
    </p:spTree>
    <p:extLst>
      <p:ext uri="{BB962C8B-B14F-4D97-AF65-F5344CB8AC3E}">
        <p14:creationId xmlns:p14="http://schemas.microsoft.com/office/powerpoint/2010/main" val="1851502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692" y="429622"/>
            <a:ext cx="8229600" cy="1143000"/>
          </a:xfrm>
        </p:spPr>
        <p:txBody>
          <a:bodyPr/>
          <a:lstStyle/>
          <a:p>
            <a:r>
              <a:rPr lang="en-US" sz="3600" b="1" dirty="0"/>
              <a:t>What </a:t>
            </a:r>
            <a:r>
              <a:rPr lang="en-US" sz="3600" b="1" dirty="0" smtClean="0"/>
              <a:t>These </a:t>
            </a:r>
            <a:r>
              <a:rPr lang="en-US" sz="3600" b="1" dirty="0"/>
              <a:t>Data </a:t>
            </a:r>
            <a:r>
              <a:rPr lang="en-US" sz="3600" b="1" dirty="0" smtClean="0"/>
              <a:t>Mean: </a:t>
            </a:r>
            <a:r>
              <a:rPr lang="en-US" sz="3600" b="1" dirty="0"/>
              <a:t>Reduced Costs</a:t>
            </a:r>
          </a:p>
        </p:txBody>
      </p:sp>
      <p:sp>
        <p:nvSpPr>
          <p:cNvPr id="4" name="Rectangle 3"/>
          <p:cNvSpPr/>
          <p:nvPr/>
        </p:nvSpPr>
        <p:spPr>
          <a:xfrm>
            <a:off x="610246" y="1572622"/>
            <a:ext cx="8078492" cy="3416320"/>
          </a:xfrm>
          <a:prstGeom prst="rect">
            <a:avLst/>
          </a:prstGeom>
        </p:spPr>
        <p:txBody>
          <a:bodyPr wrap="square">
            <a:spAutoFit/>
          </a:bodyPr>
          <a:lstStyle/>
          <a:p>
            <a:pPr marL="457200" lvl="3" indent="-280988">
              <a:buFont typeface="Arial" panose="020B0604020202020204" pitchFamily="34" charset="0"/>
              <a:buChar char="•"/>
              <a:defRPr/>
            </a:pPr>
            <a:r>
              <a:rPr lang="en-US" sz="2400" dirty="0"/>
              <a:t>R</a:t>
            </a:r>
            <a:r>
              <a:rPr lang="en-US" sz="2400" dirty="0" smtClean="0"/>
              <a:t>eduction </a:t>
            </a:r>
            <a:r>
              <a:rPr lang="en-US" sz="2400" dirty="0"/>
              <a:t>in asthma-related client </a:t>
            </a:r>
            <a:r>
              <a:rPr lang="en-US" sz="2400" dirty="0" smtClean="0"/>
              <a:t>hospitalizations—   </a:t>
            </a:r>
            <a:r>
              <a:rPr lang="en-US" sz="2400" b="1" dirty="0" smtClean="0">
                <a:solidFill>
                  <a:srgbClr val="8BB836"/>
                </a:solidFill>
                <a:sym typeface="Wingdings" pitchFamily="2" charset="2"/>
              </a:rPr>
              <a:t>1 hospital stay on average costs $7,506 in Baltimore City.  </a:t>
            </a:r>
            <a:r>
              <a:rPr lang="en-US" sz="2400" b="1" dirty="0">
                <a:solidFill>
                  <a:srgbClr val="8BB836"/>
                </a:solidFill>
                <a:sym typeface="Wingdings" pitchFamily="2" charset="2"/>
              </a:rPr>
              <a:t>B</a:t>
            </a:r>
            <a:r>
              <a:rPr lang="en-US" sz="2400" b="1" dirty="0" smtClean="0">
                <a:solidFill>
                  <a:srgbClr val="8BB836"/>
                </a:solidFill>
                <a:sym typeface="Wingdings" pitchFamily="2" charset="2"/>
              </a:rPr>
              <a:t>y </a:t>
            </a:r>
            <a:r>
              <a:rPr lang="en-US" sz="2400" b="1" dirty="0">
                <a:solidFill>
                  <a:srgbClr val="8BB836"/>
                </a:solidFill>
                <a:sym typeface="Wingdings" pitchFamily="2" charset="2"/>
              </a:rPr>
              <a:t>reducing </a:t>
            </a:r>
            <a:r>
              <a:rPr lang="en-US" sz="2400" b="1" dirty="0" smtClean="0">
                <a:solidFill>
                  <a:srgbClr val="8BB836"/>
                </a:solidFill>
                <a:sym typeface="Wingdings" pitchFamily="2" charset="2"/>
              </a:rPr>
              <a:t>hospitalizations </a:t>
            </a:r>
            <a:r>
              <a:rPr lang="en-US" sz="2400" b="1" dirty="0">
                <a:solidFill>
                  <a:srgbClr val="8BB836"/>
                </a:solidFill>
                <a:sym typeface="Wingdings" pitchFamily="2" charset="2"/>
              </a:rPr>
              <a:t>we are helping to </a:t>
            </a:r>
            <a:r>
              <a:rPr lang="en-US" sz="2400" b="1" dirty="0" smtClean="0">
                <a:solidFill>
                  <a:srgbClr val="8BB836"/>
                </a:solidFill>
                <a:sym typeface="Wingdings" pitchFamily="2" charset="2"/>
              </a:rPr>
              <a:t>reduce costs.</a:t>
            </a:r>
          </a:p>
          <a:p>
            <a:pPr marL="176212" lvl="3">
              <a:defRPr/>
            </a:pPr>
            <a:endParaRPr lang="en-US" sz="2400" dirty="0">
              <a:solidFill>
                <a:srgbClr val="6D6E73"/>
              </a:solidFill>
            </a:endParaRPr>
          </a:p>
          <a:p>
            <a:pPr marL="457200" lvl="3" indent="-280988">
              <a:buFont typeface="Arial" panose="020B0604020202020204" pitchFamily="34" charset="0"/>
              <a:buChar char="•"/>
              <a:defRPr/>
            </a:pPr>
            <a:r>
              <a:rPr lang="en-US" sz="2400" dirty="0"/>
              <a:t>R</a:t>
            </a:r>
            <a:r>
              <a:rPr lang="en-US" sz="2400" dirty="0" smtClean="0"/>
              <a:t>eduction </a:t>
            </a:r>
            <a:r>
              <a:rPr lang="en-US" sz="2400" dirty="0"/>
              <a:t>in </a:t>
            </a:r>
            <a:r>
              <a:rPr lang="en-US" sz="2400" dirty="0" smtClean="0"/>
              <a:t>asthma-related emergency room visits—  </a:t>
            </a:r>
            <a:r>
              <a:rPr lang="en-US" sz="2400" b="1" dirty="0" smtClean="0">
                <a:solidFill>
                  <a:srgbClr val="8BB836"/>
                </a:solidFill>
                <a:sym typeface="Wingdings" pitchFamily="2" charset="2"/>
              </a:rPr>
              <a:t>1 emergency room visit on average costs $820 in Baltimore City. By reducing ER visits, we are helping to reduce costs.</a:t>
            </a:r>
            <a:endParaRPr lang="en-US" sz="2400" b="1" dirty="0">
              <a:solidFill>
                <a:srgbClr val="8BB836"/>
              </a:solidFill>
            </a:endParaRPr>
          </a:p>
        </p:txBody>
      </p:sp>
    </p:spTree>
    <p:extLst>
      <p:ext uri="{BB962C8B-B14F-4D97-AF65-F5344CB8AC3E}">
        <p14:creationId xmlns:p14="http://schemas.microsoft.com/office/powerpoint/2010/main" val="2781954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692" y="429622"/>
            <a:ext cx="8229600" cy="1143000"/>
          </a:xfrm>
        </p:spPr>
        <p:txBody>
          <a:bodyPr/>
          <a:lstStyle/>
          <a:p>
            <a:r>
              <a:rPr lang="en-US" sz="3600" b="1" dirty="0"/>
              <a:t>What </a:t>
            </a:r>
            <a:r>
              <a:rPr lang="en-US" sz="3600" b="1" dirty="0" smtClean="0"/>
              <a:t>These </a:t>
            </a:r>
            <a:r>
              <a:rPr lang="en-US" sz="3600" b="1" dirty="0"/>
              <a:t>Data </a:t>
            </a:r>
            <a:r>
              <a:rPr lang="en-US" sz="3600" b="1" dirty="0" smtClean="0"/>
              <a:t>Mean: </a:t>
            </a:r>
            <a:r>
              <a:rPr lang="en-US" sz="3600" b="1" dirty="0"/>
              <a:t/>
            </a:r>
            <a:br>
              <a:rPr lang="en-US" sz="3600" b="1" dirty="0"/>
            </a:br>
            <a:r>
              <a:rPr lang="en-US" sz="3600" b="1" dirty="0"/>
              <a:t>Improved Opportunities</a:t>
            </a:r>
          </a:p>
        </p:txBody>
      </p:sp>
      <p:sp>
        <p:nvSpPr>
          <p:cNvPr id="5" name="Rectangle 4"/>
          <p:cNvSpPr/>
          <p:nvPr/>
        </p:nvSpPr>
        <p:spPr>
          <a:xfrm>
            <a:off x="718046" y="2133600"/>
            <a:ext cx="8197354" cy="1938992"/>
          </a:xfrm>
          <a:prstGeom prst="rect">
            <a:avLst/>
          </a:prstGeom>
        </p:spPr>
        <p:txBody>
          <a:bodyPr wrap="square">
            <a:spAutoFit/>
          </a:bodyPr>
          <a:lstStyle/>
          <a:p>
            <a:pPr marL="457200" lvl="3" indent="-280988">
              <a:buFont typeface="Arial" panose="020B0604020202020204" pitchFamily="34" charset="0"/>
              <a:buChar char="•"/>
              <a:defRPr/>
            </a:pPr>
            <a:r>
              <a:rPr lang="en-US" sz="3000" b="1" dirty="0" smtClean="0">
                <a:solidFill>
                  <a:srgbClr val="8BB836"/>
                </a:solidFill>
              </a:rPr>
              <a:t>62% </a:t>
            </a:r>
            <a:r>
              <a:rPr lang="en-US" sz="3000" dirty="0" smtClean="0"/>
              <a:t>improvement in school attendance</a:t>
            </a:r>
          </a:p>
          <a:p>
            <a:pPr marL="457200" lvl="3" indent="-280988">
              <a:buFont typeface="Arial" panose="020B0604020202020204" pitchFamily="34" charset="0"/>
              <a:buChar char="•"/>
              <a:defRPr/>
            </a:pPr>
            <a:endParaRPr lang="en-US" sz="3000" b="1" dirty="0">
              <a:solidFill>
                <a:srgbClr val="8BB836"/>
              </a:solidFill>
            </a:endParaRPr>
          </a:p>
          <a:p>
            <a:pPr marL="457200" lvl="3" indent="-280988">
              <a:buFont typeface="Arial" panose="020B0604020202020204" pitchFamily="34" charset="0"/>
              <a:buChar char="•"/>
              <a:defRPr/>
            </a:pPr>
            <a:r>
              <a:rPr lang="en-US" sz="3000" b="1" dirty="0" smtClean="0">
                <a:solidFill>
                  <a:srgbClr val="8BB836"/>
                </a:solidFill>
              </a:rPr>
              <a:t>88% </a:t>
            </a:r>
            <a:r>
              <a:rPr lang="en-US" sz="3000" dirty="0" smtClean="0"/>
              <a:t>reduction in missed work days for parents</a:t>
            </a:r>
            <a:endParaRPr lang="en-US" sz="3000" dirty="0"/>
          </a:p>
        </p:txBody>
      </p:sp>
    </p:spTree>
    <p:extLst>
      <p:ext uri="{BB962C8B-B14F-4D97-AF65-F5344CB8AC3E}">
        <p14:creationId xmlns:p14="http://schemas.microsoft.com/office/powerpoint/2010/main" val="882866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609600" y="2514600"/>
            <a:ext cx="769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smtClean="0"/>
              <a:t>Pay for Success (PFS):</a:t>
            </a:r>
            <a:br>
              <a:rPr lang="en-US" b="1" dirty="0" smtClean="0"/>
            </a:br>
            <a:r>
              <a:rPr lang="en-US" b="1" dirty="0" smtClean="0"/>
              <a:t>Using Data to </a:t>
            </a:r>
            <a:br>
              <a:rPr lang="en-US" b="1" dirty="0" smtClean="0"/>
            </a:br>
            <a:r>
              <a:rPr lang="en-US" b="1" dirty="0" smtClean="0"/>
              <a:t>Scale Program Services</a:t>
            </a:r>
            <a:endParaRPr lang="en-US" b="1" dirty="0"/>
          </a:p>
        </p:txBody>
      </p:sp>
    </p:spTree>
    <p:extLst>
      <p:ext uri="{BB962C8B-B14F-4D97-AF65-F5344CB8AC3E}">
        <p14:creationId xmlns:p14="http://schemas.microsoft.com/office/powerpoint/2010/main" val="142821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44500" y="264786"/>
            <a:ext cx="8229600" cy="1143000"/>
          </a:xfrm>
        </p:spPr>
        <p:txBody>
          <a:bodyPr/>
          <a:lstStyle/>
          <a:p>
            <a:r>
              <a:rPr lang="en-US" altLang="en-US" sz="4000" b="1" dirty="0" smtClean="0">
                <a:solidFill>
                  <a:srgbClr val="0070C0"/>
                </a:solidFill>
                <a:latin typeface="Arial" panose="020B0604020202020204" pitchFamily="34" charset="0"/>
                <a:cs typeface="Arial" panose="020B0604020202020204" pitchFamily="34" charset="0"/>
              </a:rPr>
              <a:t>Polling Question 1</a:t>
            </a:r>
          </a:p>
        </p:txBody>
      </p:sp>
      <p:sp>
        <p:nvSpPr>
          <p:cNvPr id="8" name="Content Placeholder 2"/>
          <p:cNvSpPr>
            <a:spLocks noGrp="1"/>
          </p:cNvSpPr>
          <p:nvPr>
            <p:ph idx="1"/>
          </p:nvPr>
        </p:nvSpPr>
        <p:spPr>
          <a:xfrm>
            <a:off x="444500" y="1407786"/>
            <a:ext cx="8229600" cy="376506"/>
          </a:xfrm>
        </p:spPr>
        <p:txBody>
          <a:bodyPr/>
          <a:lstStyle/>
          <a:p>
            <a:pPr marL="0" indent="0" algn="ctr">
              <a:buFont typeface="Arial" charset="0"/>
              <a:buNone/>
              <a:defRPr/>
            </a:pPr>
            <a:r>
              <a:rPr lang="en-US" sz="2800" b="1" dirty="0" smtClean="0">
                <a:latin typeface="Arial" panose="020B0604020202020204" pitchFamily="34" charset="0"/>
                <a:cs typeface="Arial" panose="020B0604020202020204" pitchFamily="34" charset="0"/>
              </a:rPr>
              <a:t>What type of organization do you represent? </a:t>
            </a:r>
            <a:endParaRPr lang="en-US" sz="200" dirty="0">
              <a:latin typeface="Arial" panose="020B0604020202020204" pitchFamily="34" charset="0"/>
              <a:cs typeface="Arial" panose="020B0604020202020204" pitchFamily="34" charset="0"/>
            </a:endParaRPr>
          </a:p>
          <a:p>
            <a:pPr marL="0" indent="0">
              <a:buFont typeface="Arial" charset="0"/>
              <a:buNone/>
              <a:defRPr/>
            </a:pPr>
            <a:endParaRPr lang="en-US" sz="200" dirty="0" smtClean="0">
              <a:latin typeface="Arial" panose="020B0604020202020204" pitchFamily="34" charset="0"/>
              <a:cs typeface="Arial" panose="020B0604020202020204" pitchFamily="34" charset="0"/>
            </a:endParaRPr>
          </a:p>
          <a:p>
            <a:pPr marL="0" indent="0">
              <a:buFont typeface="Arial" charset="0"/>
              <a:buNone/>
              <a:defRPr/>
            </a:pPr>
            <a:endParaRPr lang="en-US" sz="200" dirty="0" smtClean="0">
              <a:latin typeface="Arial" panose="020B0604020202020204" pitchFamily="34" charset="0"/>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57296458"/>
              </p:ext>
            </p:extLst>
          </p:nvPr>
        </p:nvGraphicFramePr>
        <p:xfrm>
          <a:off x="444500" y="2010904"/>
          <a:ext cx="8364134" cy="429690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600" dirty="0"/>
              <a:t>Current PFS </a:t>
            </a:r>
            <a:r>
              <a:rPr lang="en-US" sz="3600" dirty="0" smtClean="0"/>
              <a:t>Projects </a:t>
            </a:r>
            <a:r>
              <a:rPr lang="en-US" sz="3600" dirty="0"/>
              <a:t>in </a:t>
            </a:r>
            <a:r>
              <a:rPr lang="en-US" sz="3600" dirty="0" smtClean="0"/>
              <a:t>the </a:t>
            </a:r>
            <a:br>
              <a:rPr lang="en-US" sz="3600" dirty="0" smtClean="0"/>
            </a:br>
            <a:r>
              <a:rPr lang="en-US" sz="3600" dirty="0" smtClean="0"/>
              <a:t>United States</a:t>
            </a:r>
            <a:endParaRPr lang="en-US" sz="3600" dirty="0"/>
          </a:p>
        </p:txBody>
      </p:sp>
      <p:sp>
        <p:nvSpPr>
          <p:cNvPr id="3" name="Subtitle 2"/>
          <p:cNvSpPr>
            <a:spLocks noGrp="1"/>
          </p:cNvSpPr>
          <p:nvPr>
            <p:ph type="subTitle" idx="1"/>
          </p:nvPr>
        </p:nvSpPr>
        <p:spPr>
          <a:xfrm>
            <a:off x="762000" y="6074735"/>
            <a:ext cx="7772400" cy="762000"/>
          </a:xfrm>
        </p:spPr>
        <p:txBody>
          <a:bodyPr/>
          <a:lstStyle/>
          <a:p>
            <a:pPr marL="0" indent="0">
              <a:buNone/>
            </a:pPr>
            <a:r>
              <a:rPr lang="en-US" sz="1600" dirty="0" smtClean="0">
                <a:solidFill>
                  <a:srgbClr val="6D6E71"/>
                </a:solidFill>
                <a:latin typeface="Calibri" panose="020F0502020204030204" pitchFamily="34" charset="0"/>
              </a:rPr>
              <a:t>Also, asthma PFS </a:t>
            </a:r>
            <a:r>
              <a:rPr lang="en-US" sz="1600" dirty="0" smtClean="0"/>
              <a:t>demonstrations </a:t>
            </a:r>
            <a:r>
              <a:rPr lang="en-US" sz="1600" dirty="0" smtClean="0">
                <a:solidFill>
                  <a:srgbClr val="6D6E71"/>
                </a:solidFill>
                <a:latin typeface="Calibri" panose="020F0502020204030204" pitchFamily="34" charset="0"/>
              </a:rPr>
              <a:t>in Fresno and Alameda County, CA </a:t>
            </a:r>
            <a:endParaRPr lang="en-US" sz="1600" dirty="0">
              <a:solidFill>
                <a:srgbClr val="6D6E71"/>
              </a:solidFill>
              <a:latin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17586521"/>
              </p:ext>
            </p:extLst>
          </p:nvPr>
        </p:nvGraphicFramePr>
        <p:xfrm>
          <a:off x="762000" y="1415716"/>
          <a:ext cx="7696200" cy="4543492"/>
        </p:xfrm>
        <a:graphic>
          <a:graphicData uri="http://schemas.openxmlformats.org/drawingml/2006/table">
            <a:tbl>
              <a:tblPr firstRow="1" bandRow="1">
                <a:tableStyleId>{5C22544A-7EE6-4342-B048-85BDC9FD1C3A}</a:tableStyleId>
              </a:tblPr>
              <a:tblGrid>
                <a:gridCol w="2057400"/>
                <a:gridCol w="1981200"/>
                <a:gridCol w="1371600"/>
                <a:gridCol w="2286000"/>
              </a:tblGrid>
              <a:tr h="465313">
                <a:tc>
                  <a:txBody>
                    <a:bodyPr/>
                    <a:lstStyle/>
                    <a:p>
                      <a:r>
                        <a:rPr lang="en-US" sz="2400" dirty="0" smtClean="0">
                          <a:latin typeface="Calibri" panose="020F0502020204030204" pitchFamily="34" charset="0"/>
                        </a:rPr>
                        <a:t>Location</a:t>
                      </a:r>
                      <a:endParaRPr lang="en-US" sz="2400" dirty="0">
                        <a:latin typeface="Calibri" panose="020F0502020204030204" pitchFamily="34" charset="0"/>
                      </a:endParaRPr>
                    </a:p>
                  </a:txBody>
                  <a:tcPr/>
                </a:tc>
                <a:tc>
                  <a:txBody>
                    <a:bodyPr/>
                    <a:lstStyle/>
                    <a:p>
                      <a:r>
                        <a:rPr lang="en-US" sz="2400" dirty="0" smtClean="0">
                          <a:latin typeface="Calibri" panose="020F0502020204030204" pitchFamily="34" charset="0"/>
                        </a:rPr>
                        <a:t>Issue</a:t>
                      </a:r>
                      <a:endParaRPr lang="en-US" sz="2400" dirty="0">
                        <a:latin typeface="Calibri" panose="020F0502020204030204" pitchFamily="34" charset="0"/>
                      </a:endParaRPr>
                    </a:p>
                  </a:txBody>
                  <a:tcPr/>
                </a:tc>
                <a:tc>
                  <a:txBody>
                    <a:bodyPr/>
                    <a:lstStyle/>
                    <a:p>
                      <a:r>
                        <a:rPr lang="en-US" sz="2400" dirty="0" smtClean="0">
                          <a:latin typeface="Calibri" panose="020F0502020204030204" pitchFamily="34" charset="0"/>
                        </a:rPr>
                        <a:t>Budget</a:t>
                      </a:r>
                      <a:endParaRPr lang="en-US" sz="2400" dirty="0">
                        <a:latin typeface="Calibri" panose="020F0502020204030204" pitchFamily="34" charset="0"/>
                      </a:endParaRPr>
                    </a:p>
                  </a:txBody>
                  <a:tcPr/>
                </a:tc>
                <a:tc>
                  <a:txBody>
                    <a:bodyPr/>
                    <a:lstStyle/>
                    <a:p>
                      <a:r>
                        <a:rPr lang="en-US" sz="2400" dirty="0" smtClean="0">
                          <a:latin typeface="Calibri" panose="020F0502020204030204" pitchFamily="34" charset="0"/>
                        </a:rPr>
                        <a:t>Time Frame</a:t>
                      </a:r>
                      <a:endParaRPr lang="en-US" sz="2400" dirty="0">
                        <a:latin typeface="Calibri" panose="020F0502020204030204" pitchFamily="34" charset="0"/>
                      </a:endParaRPr>
                    </a:p>
                  </a:txBody>
                  <a:tcPr/>
                </a:tc>
              </a:tr>
              <a:tr h="465313">
                <a:tc>
                  <a:txBody>
                    <a:bodyPr/>
                    <a:lstStyle/>
                    <a:p>
                      <a:r>
                        <a:rPr lang="en-US" sz="2000" dirty="0" smtClean="0">
                          <a:latin typeface="Calibri" panose="020F0502020204030204" pitchFamily="34" charset="0"/>
                        </a:rPr>
                        <a:t>Massachusetts</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Juvenile Justice</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$21.3 M</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6 years</a:t>
                      </a:r>
                      <a:endParaRPr lang="en-US" sz="2000" dirty="0">
                        <a:latin typeface="Calibri" panose="020F0502020204030204" pitchFamily="34" charset="0"/>
                      </a:endParaRPr>
                    </a:p>
                  </a:txBody>
                  <a:tcPr anchor="ctr"/>
                </a:tc>
              </a:tr>
              <a:tr h="465313">
                <a:tc>
                  <a:txBody>
                    <a:bodyPr/>
                    <a:lstStyle/>
                    <a:p>
                      <a:r>
                        <a:rPr lang="en-US" sz="2000" dirty="0" smtClean="0">
                          <a:latin typeface="Calibri" panose="020F0502020204030204" pitchFamily="34" charset="0"/>
                        </a:rPr>
                        <a:t>Massachusetts</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Homelessness</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   $3.5 M</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6 years</a:t>
                      </a:r>
                      <a:endParaRPr lang="en-US" sz="2000" dirty="0">
                        <a:latin typeface="Calibri" panose="020F0502020204030204" pitchFamily="34" charset="0"/>
                      </a:endParaRPr>
                    </a:p>
                  </a:txBody>
                  <a:tcPr anchor="ctr"/>
                </a:tc>
              </a:tr>
              <a:tr h="1050574">
                <a:tc>
                  <a:txBody>
                    <a:bodyPr/>
                    <a:lstStyle/>
                    <a:p>
                      <a:r>
                        <a:rPr lang="en-US" sz="2000" dirty="0" smtClean="0">
                          <a:latin typeface="Calibri" panose="020F0502020204030204" pitchFamily="34" charset="0"/>
                        </a:rPr>
                        <a:t>Salt Lake County</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Early Education</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    ~$7</a:t>
                      </a:r>
                      <a:r>
                        <a:rPr lang="en-US" sz="2000" baseline="0" dirty="0" smtClean="0">
                          <a:latin typeface="Calibri" panose="020F0502020204030204" pitchFamily="34" charset="0"/>
                        </a:rPr>
                        <a:t> M</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1 year,</a:t>
                      </a:r>
                      <a:r>
                        <a:rPr lang="en-US" sz="2000" baseline="0" dirty="0" smtClean="0">
                          <a:latin typeface="Calibri" panose="020F0502020204030204" pitchFamily="34" charset="0"/>
                        </a:rPr>
                        <a:t> additional years based on pending funding</a:t>
                      </a:r>
                      <a:endParaRPr lang="en-US" sz="2000" dirty="0">
                        <a:latin typeface="Calibri" panose="020F0502020204030204" pitchFamily="34" charset="0"/>
                      </a:endParaRPr>
                    </a:p>
                  </a:txBody>
                  <a:tcPr anchor="ctr"/>
                </a:tc>
              </a:tr>
              <a:tr h="465313">
                <a:tc>
                  <a:txBody>
                    <a:bodyPr/>
                    <a:lstStyle/>
                    <a:p>
                      <a:r>
                        <a:rPr lang="en-US" sz="2000" dirty="0" smtClean="0">
                          <a:latin typeface="Calibri" panose="020F0502020204030204" pitchFamily="34" charset="0"/>
                        </a:rPr>
                        <a:t>State of New</a:t>
                      </a:r>
                      <a:r>
                        <a:rPr lang="en-US" sz="2000" baseline="0" dirty="0" smtClean="0">
                          <a:latin typeface="Calibri" panose="020F0502020204030204" pitchFamily="34" charset="0"/>
                        </a:rPr>
                        <a:t> York</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Adult Recidivism</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 $13.5 M</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5</a:t>
                      </a:r>
                      <a:r>
                        <a:rPr lang="en-US" sz="2000" baseline="0" dirty="0" smtClean="0">
                          <a:latin typeface="Calibri" panose="020F0502020204030204" pitchFamily="34" charset="0"/>
                        </a:rPr>
                        <a:t> ½ years</a:t>
                      </a:r>
                      <a:endParaRPr lang="en-US" sz="2000" dirty="0">
                        <a:latin typeface="Calibri" panose="020F0502020204030204" pitchFamily="34" charset="0"/>
                      </a:endParaRPr>
                    </a:p>
                  </a:txBody>
                  <a:tcPr anchor="ctr"/>
                </a:tc>
              </a:tr>
              <a:tr h="465313">
                <a:tc>
                  <a:txBody>
                    <a:bodyPr/>
                    <a:lstStyle/>
                    <a:p>
                      <a:r>
                        <a:rPr lang="en-US" sz="2000" dirty="0" smtClean="0">
                          <a:latin typeface="Calibri" panose="020F0502020204030204" pitchFamily="34" charset="0"/>
                        </a:rPr>
                        <a:t>New York City</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Juvenile Justice</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 $16.8 M</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4 years</a:t>
                      </a:r>
                      <a:endParaRPr lang="en-US" sz="2000" dirty="0">
                        <a:latin typeface="Calibri" panose="020F0502020204030204" pitchFamily="34" charset="0"/>
                      </a:endParaRPr>
                    </a:p>
                  </a:txBody>
                  <a:tcPr anchor="ctr"/>
                </a:tc>
              </a:tr>
              <a:tr h="465313">
                <a:tc>
                  <a:txBody>
                    <a:bodyPr/>
                    <a:lstStyle/>
                    <a:p>
                      <a:r>
                        <a:rPr lang="en-US" sz="2000" dirty="0" smtClean="0">
                          <a:latin typeface="Calibri" panose="020F0502020204030204" pitchFamily="34" charset="0"/>
                        </a:rPr>
                        <a:t>Chicago</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Early Education</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 $16.9</a:t>
                      </a:r>
                      <a:r>
                        <a:rPr lang="en-US" sz="2000" baseline="0" dirty="0" smtClean="0">
                          <a:latin typeface="Calibri" panose="020F0502020204030204" pitchFamily="34" charset="0"/>
                        </a:rPr>
                        <a:t> M</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4 years</a:t>
                      </a:r>
                      <a:endParaRPr lang="en-US" sz="2000" dirty="0">
                        <a:latin typeface="Calibri" panose="020F0502020204030204" pitchFamily="34" charset="0"/>
                      </a:endParaRPr>
                    </a:p>
                  </a:txBody>
                  <a:tcPr anchor="ctr"/>
                </a:tc>
              </a:tr>
              <a:tr h="465313">
                <a:tc>
                  <a:txBody>
                    <a:bodyPr/>
                    <a:lstStyle/>
                    <a:p>
                      <a:r>
                        <a:rPr lang="en-US" sz="2000" dirty="0" smtClean="0">
                          <a:latin typeface="Calibri" panose="020F0502020204030204" pitchFamily="34" charset="0"/>
                        </a:rPr>
                        <a:t>Cuyahoga County</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Homelessness / Foster Care</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      </a:t>
                      </a:r>
                      <a:r>
                        <a:rPr lang="en-US" sz="2000" baseline="0" dirty="0" smtClean="0">
                          <a:latin typeface="Calibri" panose="020F0502020204030204" pitchFamily="34" charset="0"/>
                        </a:rPr>
                        <a:t> </a:t>
                      </a:r>
                      <a:r>
                        <a:rPr lang="en-US" sz="2000" dirty="0" smtClean="0">
                          <a:latin typeface="Calibri" panose="020F0502020204030204" pitchFamily="34" charset="0"/>
                        </a:rPr>
                        <a:t>$5 M </a:t>
                      </a:r>
                      <a:endParaRPr lang="en-US" sz="2000" dirty="0">
                        <a:latin typeface="Calibri" panose="020F0502020204030204" pitchFamily="34" charset="0"/>
                      </a:endParaRPr>
                    </a:p>
                  </a:txBody>
                  <a:tcPr anchor="ctr"/>
                </a:tc>
                <a:tc>
                  <a:txBody>
                    <a:bodyPr/>
                    <a:lstStyle/>
                    <a:p>
                      <a:r>
                        <a:rPr lang="en-US" sz="2000" dirty="0" smtClean="0">
                          <a:latin typeface="Calibri" panose="020F0502020204030204" pitchFamily="34" charset="0"/>
                        </a:rPr>
                        <a:t>5 years</a:t>
                      </a:r>
                      <a:endParaRPr lang="en-US" sz="2000" dirty="0">
                        <a:latin typeface="Calibri" panose="020F0502020204030204" pitchFamily="34" charset="0"/>
                      </a:endParaRPr>
                    </a:p>
                  </a:txBody>
                  <a:tcPr anchor="ctr"/>
                </a:tc>
              </a:tr>
            </a:tbl>
          </a:graphicData>
        </a:graphic>
      </p:graphicFrame>
    </p:spTree>
    <p:extLst>
      <p:ext uri="{BB962C8B-B14F-4D97-AF65-F5344CB8AC3E}">
        <p14:creationId xmlns:p14="http://schemas.microsoft.com/office/powerpoint/2010/main" val="1552909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7889" y="351713"/>
            <a:ext cx="7772400" cy="533400"/>
          </a:xfrm>
        </p:spPr>
        <p:txBody>
          <a:bodyPr/>
          <a:lstStyle/>
          <a:p>
            <a:pPr algn="ctr"/>
            <a:r>
              <a:rPr lang="en-US" sz="3600" dirty="0" smtClean="0">
                <a:latin typeface="Calibri" panose="020F0502020204030204" pitchFamily="34" charset="0"/>
              </a:rPr>
              <a:t>GHHI Baltimore PFS</a:t>
            </a:r>
            <a:endParaRPr lang="en-US" sz="3600" dirty="0">
              <a:latin typeface="Calibri" panose="020F0502020204030204" pitchFamily="34" charset="0"/>
            </a:endParaRPr>
          </a:p>
        </p:txBody>
      </p:sp>
      <p:grpSp>
        <p:nvGrpSpPr>
          <p:cNvPr id="3" name="Group 2"/>
          <p:cNvGrpSpPr/>
          <p:nvPr/>
        </p:nvGrpSpPr>
        <p:grpSpPr>
          <a:xfrm>
            <a:off x="369210" y="789010"/>
            <a:ext cx="8298694" cy="5575696"/>
            <a:chOff x="275239" y="711887"/>
            <a:chExt cx="8716361" cy="5688913"/>
          </a:xfrm>
        </p:grpSpPr>
        <p:grpSp>
          <p:nvGrpSpPr>
            <p:cNvPr id="20" name="Group 19"/>
            <p:cNvGrpSpPr/>
            <p:nvPr/>
          </p:nvGrpSpPr>
          <p:grpSpPr>
            <a:xfrm>
              <a:off x="449133" y="3332871"/>
              <a:ext cx="2244083" cy="1099457"/>
              <a:chOff x="932087" y="3535879"/>
              <a:chExt cx="2311855" cy="1099457"/>
            </a:xfrm>
          </p:grpSpPr>
          <p:sp>
            <p:nvSpPr>
              <p:cNvPr id="21" name="Rectangle 20"/>
              <p:cNvSpPr/>
              <p:nvPr/>
            </p:nvSpPr>
            <p:spPr>
              <a:xfrm>
                <a:off x="932087" y="3535879"/>
                <a:ext cx="2311855" cy="109945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4" descr="http://www.calvertfoundation.org/storage/images/CalvertFdn_stacked_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72" y="3679373"/>
                <a:ext cx="1883228" cy="8124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6222546" y="3332871"/>
              <a:ext cx="2769054" cy="1099457"/>
              <a:chOff x="5949719" y="3535878"/>
              <a:chExt cx="3037114" cy="1099457"/>
            </a:xfrm>
          </p:grpSpPr>
          <p:sp>
            <p:nvSpPr>
              <p:cNvPr id="24" name="Rectangle 23"/>
              <p:cNvSpPr/>
              <p:nvPr/>
            </p:nvSpPr>
            <p:spPr>
              <a:xfrm>
                <a:off x="5949719" y="3535878"/>
                <a:ext cx="3037114" cy="109945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4" descr="http://www.hopkinsmedicine.org/sebin/b/n/JHMhorizonta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03" t="28313" r="7765" b="27989"/>
              <a:stretch/>
            </p:blipFill>
            <p:spPr bwMode="auto">
              <a:xfrm>
                <a:off x="6074228" y="3786251"/>
                <a:ext cx="2788096" cy="59871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449132" y="5472217"/>
              <a:ext cx="2244083" cy="928583"/>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Guarantee</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27" name="Group 26"/>
            <p:cNvGrpSpPr/>
            <p:nvPr/>
          </p:nvGrpSpPr>
          <p:grpSpPr>
            <a:xfrm>
              <a:off x="7049177" y="1239993"/>
              <a:ext cx="1928613" cy="749721"/>
              <a:chOff x="9073920" y="979715"/>
              <a:chExt cx="2247223" cy="873576"/>
            </a:xfrm>
          </p:grpSpPr>
          <p:sp>
            <p:nvSpPr>
              <p:cNvPr id="28" name="Rectangle 27"/>
              <p:cNvSpPr/>
              <p:nvPr/>
            </p:nvSpPr>
            <p:spPr>
              <a:xfrm>
                <a:off x="9073920" y="979715"/>
                <a:ext cx="2247223" cy="87357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6" descr="http://upload.wikimedia.org/wikipedia/en/archive/9/95/20140824130417!Milliman-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7" t="24229" r="2910" b="22286"/>
              <a:stretch/>
            </p:blipFill>
            <p:spPr bwMode="auto">
              <a:xfrm>
                <a:off x="9392529" y="1261662"/>
                <a:ext cx="1610004" cy="3722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3237265" y="5255080"/>
              <a:ext cx="2515624" cy="1145720"/>
              <a:chOff x="9073920" y="2079172"/>
              <a:chExt cx="2247223" cy="873576"/>
            </a:xfrm>
          </p:grpSpPr>
          <p:sp>
            <p:nvSpPr>
              <p:cNvPr id="31" name="Rectangle 30"/>
              <p:cNvSpPr/>
              <p:nvPr/>
            </p:nvSpPr>
            <p:spPr>
              <a:xfrm>
                <a:off x="9073920" y="2079172"/>
                <a:ext cx="2247223" cy="87357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8" descr="http://www.hilltopinstitute.org/images/hilltop_logo_center_lar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2529" y="2187703"/>
                <a:ext cx="1632215" cy="6565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3544909" y="1313666"/>
              <a:ext cx="1925197" cy="1474329"/>
              <a:chOff x="3739006" y="964336"/>
              <a:chExt cx="1925197" cy="1474329"/>
            </a:xfrm>
          </p:grpSpPr>
          <p:sp>
            <p:nvSpPr>
              <p:cNvPr id="34" name="Rectangle 33"/>
              <p:cNvSpPr/>
              <p:nvPr/>
            </p:nvSpPr>
            <p:spPr>
              <a:xfrm>
                <a:off x="3739006" y="964336"/>
                <a:ext cx="1925197" cy="147432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2" descr="http://www.greenandhealthyhomes.org/sites/default/files/images/logo-ghh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7230" y="1201439"/>
                <a:ext cx="1428750" cy="10001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6" name="Straight Arrow Connector 35"/>
            <p:cNvCxnSpPr>
              <a:stCxn id="21" idx="0"/>
              <a:endCxn id="34" idx="1"/>
            </p:cNvCxnSpPr>
            <p:nvPr/>
          </p:nvCxnSpPr>
          <p:spPr>
            <a:xfrm flipV="1">
              <a:off x="1571175" y="2050831"/>
              <a:ext cx="1973734" cy="1282040"/>
            </a:xfrm>
            <a:prstGeom prst="straightConnector1">
              <a:avLst/>
            </a:prstGeom>
            <a:ln w="25400">
              <a:solidFill>
                <a:schemeClr val="tx1">
                  <a:lumMod val="50000"/>
                  <a:lumOff val="50000"/>
                </a:schemeClr>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37" name="Straight Arrow Connector 36"/>
            <p:cNvCxnSpPr>
              <a:stCxn id="34" idx="3"/>
              <a:endCxn id="24" idx="0"/>
            </p:cNvCxnSpPr>
            <p:nvPr/>
          </p:nvCxnSpPr>
          <p:spPr>
            <a:xfrm>
              <a:off x="5470106" y="2050831"/>
              <a:ext cx="2136967" cy="1282040"/>
            </a:xfrm>
            <a:prstGeom prst="straightConnector1">
              <a:avLst/>
            </a:prstGeom>
            <a:ln w="25400">
              <a:solidFill>
                <a:schemeClr val="tx1">
                  <a:lumMod val="50000"/>
                  <a:lumOff val="50000"/>
                </a:schemeClr>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38" name="Straight Arrow Connector 37"/>
            <p:cNvCxnSpPr>
              <a:stCxn id="24" idx="1"/>
              <a:endCxn id="21" idx="3"/>
            </p:cNvCxnSpPr>
            <p:nvPr/>
          </p:nvCxnSpPr>
          <p:spPr>
            <a:xfrm flipH="1">
              <a:off x="2693216" y="3882600"/>
              <a:ext cx="3529330" cy="0"/>
            </a:xfrm>
            <a:prstGeom prst="straightConnector1">
              <a:avLst/>
            </a:prstGeom>
            <a:ln w="25400">
              <a:solidFill>
                <a:schemeClr val="tx1">
                  <a:lumMod val="50000"/>
                  <a:lumOff val="50000"/>
                </a:schemeClr>
              </a:solidFill>
              <a:headEnd type="none" w="lg" len="lg"/>
              <a:tailEnd type="triangle" w="lg" len="lg"/>
            </a:ln>
          </p:spPr>
          <p:style>
            <a:lnRef idx="1">
              <a:schemeClr val="dk1"/>
            </a:lnRef>
            <a:fillRef idx="0">
              <a:schemeClr val="dk1"/>
            </a:fillRef>
            <a:effectRef idx="0">
              <a:schemeClr val="dk1"/>
            </a:effectRef>
            <a:fontRef idx="minor">
              <a:schemeClr val="tx1"/>
            </a:fontRef>
          </p:style>
        </p:cxnSp>
        <p:cxnSp>
          <p:nvCxnSpPr>
            <p:cNvPr id="39" name="Straight Arrow Connector 38"/>
            <p:cNvCxnSpPr>
              <a:stCxn id="26" idx="0"/>
              <a:endCxn id="21" idx="2"/>
            </p:cNvCxnSpPr>
            <p:nvPr/>
          </p:nvCxnSpPr>
          <p:spPr>
            <a:xfrm flipV="1">
              <a:off x="1571174" y="4432328"/>
              <a:ext cx="1" cy="1039889"/>
            </a:xfrm>
            <a:prstGeom prst="straightConnector1">
              <a:avLst/>
            </a:prstGeom>
            <a:ln w="25400">
              <a:solidFill>
                <a:schemeClr val="tx1">
                  <a:lumMod val="50000"/>
                  <a:lumOff val="50000"/>
                </a:schemeClr>
              </a:solidFill>
              <a:headEnd type="none" w="lg" len="lg"/>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stCxn id="34" idx="3"/>
            </p:cNvCxnSpPr>
            <p:nvPr/>
          </p:nvCxnSpPr>
          <p:spPr>
            <a:xfrm flipV="1">
              <a:off x="5470106" y="1584222"/>
              <a:ext cx="1579071" cy="466609"/>
            </a:xfrm>
            <a:prstGeom prst="straightConnector1">
              <a:avLst/>
            </a:prstGeom>
            <a:ln w="25400">
              <a:solidFill>
                <a:schemeClr val="tx1">
                  <a:lumMod val="50000"/>
                  <a:lumOff val="50000"/>
                </a:schemeClr>
              </a:solidFill>
              <a:headEnd type="triangle" w="lg" len="lg"/>
              <a:tailEnd type="triangle" w="lg" len="lg"/>
            </a:ln>
          </p:spPr>
          <p:style>
            <a:lnRef idx="1">
              <a:schemeClr val="dk1"/>
            </a:lnRef>
            <a:fillRef idx="0">
              <a:schemeClr val="dk1"/>
            </a:fillRef>
            <a:effectRef idx="0">
              <a:schemeClr val="dk1"/>
            </a:effectRef>
            <a:fontRef idx="minor">
              <a:schemeClr val="tx1"/>
            </a:fontRef>
          </p:style>
        </p:cxnSp>
        <p:grpSp>
          <p:nvGrpSpPr>
            <p:cNvPr id="41" name="Group 40"/>
            <p:cNvGrpSpPr/>
            <p:nvPr/>
          </p:nvGrpSpPr>
          <p:grpSpPr>
            <a:xfrm>
              <a:off x="1563438" y="1905127"/>
              <a:ext cx="939581" cy="902677"/>
              <a:chOff x="2999539" y="1128285"/>
              <a:chExt cx="939581" cy="902677"/>
            </a:xfrm>
          </p:grpSpPr>
          <p:sp>
            <p:nvSpPr>
              <p:cNvPr id="42" name="Oval Callout 41"/>
              <p:cNvSpPr/>
              <p:nvPr/>
            </p:nvSpPr>
            <p:spPr>
              <a:xfrm rot="18225121">
                <a:off x="2984988" y="1142836"/>
                <a:ext cx="902677" cy="873576"/>
              </a:xfrm>
              <a:prstGeom prst="wedgeEllipseCallou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3010225" y="1348791"/>
                <a:ext cx="928895" cy="471039"/>
              </a:xfrm>
              <a:prstGeom prst="rect">
                <a:avLst/>
              </a:prstGeom>
              <a:noFill/>
            </p:spPr>
            <p:txBody>
              <a:bodyPr wrap="square" rtlCol="0">
                <a:spAutoFit/>
              </a:bodyPr>
              <a:lstStyle/>
              <a:p>
                <a:pPr algn="ctr"/>
                <a:r>
                  <a:rPr lang="en-US" sz="1200" b="1" dirty="0" smtClean="0">
                    <a:latin typeface="Tahoma" panose="020B0604030504040204" pitchFamily="34" charset="0"/>
                    <a:ea typeface="Tahoma" panose="020B0604030504040204" pitchFamily="34" charset="0"/>
                    <a:cs typeface="Tahoma" panose="020B0604030504040204" pitchFamily="34" charset="0"/>
                  </a:rPr>
                  <a:t>Loan for services</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6662843" y="1967064"/>
              <a:ext cx="1115022" cy="902677"/>
              <a:chOff x="8098944" y="1190222"/>
              <a:chExt cx="1115022" cy="902677"/>
            </a:xfrm>
          </p:grpSpPr>
          <p:sp>
            <p:nvSpPr>
              <p:cNvPr id="45" name="Oval Callout 44"/>
              <p:cNvSpPr/>
              <p:nvPr/>
            </p:nvSpPr>
            <p:spPr>
              <a:xfrm rot="18225121">
                <a:off x="8183173" y="1204773"/>
                <a:ext cx="902677" cy="873576"/>
              </a:xfrm>
              <a:prstGeom prst="wedgeEllipseCallout">
                <a:avLst>
                  <a:gd name="adj1" fmla="val -65590"/>
                  <a:gd name="adj2" fmla="val -260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8098944" y="1406041"/>
                <a:ext cx="1115022" cy="471039"/>
              </a:xfrm>
              <a:prstGeom prst="rect">
                <a:avLst/>
              </a:prstGeom>
              <a:noFill/>
            </p:spPr>
            <p:txBody>
              <a:bodyPr wrap="square" rtlCol="0">
                <a:spAutoFit/>
              </a:bodyPr>
              <a:lstStyle/>
              <a:p>
                <a:pPr algn="ctr"/>
                <a:r>
                  <a:rPr lang="en-US" sz="1200" b="1" dirty="0" smtClean="0">
                    <a:latin typeface="Tahoma" panose="020B0604030504040204" pitchFamily="34" charset="0"/>
                    <a:ea typeface="Tahoma" panose="020B0604030504040204" pitchFamily="34" charset="0"/>
                    <a:cs typeface="Tahoma" panose="020B0604030504040204" pitchFamily="34" charset="0"/>
                  </a:rPr>
                  <a:t>Monetized savings</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7" name="Group 46"/>
            <p:cNvGrpSpPr/>
            <p:nvPr/>
          </p:nvGrpSpPr>
          <p:grpSpPr>
            <a:xfrm>
              <a:off x="3961419" y="4092470"/>
              <a:ext cx="992923" cy="890730"/>
              <a:chOff x="5397520" y="3315628"/>
              <a:chExt cx="992923" cy="890730"/>
            </a:xfrm>
          </p:grpSpPr>
          <p:sp>
            <p:nvSpPr>
              <p:cNvPr id="48" name="Oval Callout 47"/>
              <p:cNvSpPr/>
              <p:nvPr/>
            </p:nvSpPr>
            <p:spPr>
              <a:xfrm rot="18225121">
                <a:off x="5460739" y="3340722"/>
                <a:ext cx="890730" cy="840541"/>
              </a:xfrm>
              <a:prstGeom prst="wedgeEllipseCallout">
                <a:avLst>
                  <a:gd name="adj1" fmla="val 56316"/>
                  <a:gd name="adj2" fmla="val -38550"/>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5397520" y="3530159"/>
                <a:ext cx="992923" cy="471039"/>
              </a:xfrm>
              <a:prstGeom prst="rect">
                <a:avLst/>
              </a:prstGeom>
              <a:noFill/>
            </p:spPr>
            <p:txBody>
              <a:bodyPr wrap="square" rtlCol="0">
                <a:spAutoFit/>
              </a:bodyPr>
              <a:lstStyle/>
              <a:p>
                <a:pPr algn="ctr"/>
                <a:r>
                  <a:rPr lang="en-US" sz="1200" b="1" dirty="0" smtClean="0">
                    <a:latin typeface="Tahoma" panose="020B0604030504040204" pitchFamily="34" charset="0"/>
                    <a:ea typeface="Tahoma" panose="020B0604030504040204" pitchFamily="34" charset="0"/>
                    <a:cs typeface="Tahoma" panose="020B0604030504040204" pitchFamily="34" charset="0"/>
                  </a:rPr>
                  <a:t>Loan re-payment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50" name="Group 49"/>
            <p:cNvGrpSpPr/>
            <p:nvPr/>
          </p:nvGrpSpPr>
          <p:grpSpPr>
            <a:xfrm>
              <a:off x="5763509" y="711887"/>
              <a:ext cx="987423" cy="902677"/>
              <a:chOff x="8140799" y="1180330"/>
              <a:chExt cx="987423" cy="902677"/>
            </a:xfrm>
          </p:grpSpPr>
          <p:sp>
            <p:nvSpPr>
              <p:cNvPr id="51" name="Oval Callout 50"/>
              <p:cNvSpPr/>
              <p:nvPr/>
            </p:nvSpPr>
            <p:spPr>
              <a:xfrm rot="18225121">
                <a:off x="8183172" y="1194881"/>
                <a:ext cx="902677" cy="873576"/>
              </a:xfrm>
              <a:prstGeom prst="wedgeEllipseCallout">
                <a:avLst>
                  <a:gd name="adj1" fmla="val -22629"/>
                  <a:gd name="adj2" fmla="val 66969"/>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p:cNvSpPr txBox="1"/>
              <p:nvPr/>
            </p:nvSpPr>
            <p:spPr>
              <a:xfrm>
                <a:off x="8140799" y="1418828"/>
                <a:ext cx="987423" cy="461665"/>
              </a:xfrm>
              <a:prstGeom prst="rect">
                <a:avLst/>
              </a:prstGeom>
              <a:noFill/>
            </p:spPr>
            <p:txBody>
              <a:bodyPr wrap="square" rtlCol="0">
                <a:spAutoFit/>
              </a:bodyPr>
              <a:lstStyle/>
              <a:p>
                <a:pPr algn="ctr"/>
                <a:r>
                  <a:rPr lang="en-US" sz="1200" b="1" dirty="0" smtClean="0">
                    <a:latin typeface="Tahoma" panose="020B0604030504040204" pitchFamily="34" charset="0"/>
                    <a:ea typeface="Tahoma" panose="020B0604030504040204" pitchFamily="34" charset="0"/>
                    <a:cs typeface="Tahoma" panose="020B0604030504040204" pitchFamily="34" charset="0"/>
                  </a:rPr>
                  <a:t>Target setting</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53" name="Group 52"/>
            <p:cNvGrpSpPr/>
            <p:nvPr/>
          </p:nvGrpSpPr>
          <p:grpSpPr>
            <a:xfrm>
              <a:off x="6204581" y="4811691"/>
              <a:ext cx="1071839" cy="902677"/>
              <a:chOff x="8098590" y="1180330"/>
              <a:chExt cx="1071839" cy="902677"/>
            </a:xfrm>
          </p:grpSpPr>
          <p:sp>
            <p:nvSpPr>
              <p:cNvPr id="54" name="Oval Callout 53"/>
              <p:cNvSpPr/>
              <p:nvPr/>
            </p:nvSpPr>
            <p:spPr>
              <a:xfrm rot="18225121">
                <a:off x="8183172" y="1194881"/>
                <a:ext cx="902677" cy="873576"/>
              </a:xfrm>
              <a:prstGeom prst="wedgeEllipseCallout">
                <a:avLst>
                  <a:gd name="adj1" fmla="val 17207"/>
                  <a:gd name="adj2" fmla="val -71904"/>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8098590" y="1472047"/>
                <a:ext cx="1071839" cy="276999"/>
              </a:xfrm>
              <a:prstGeom prst="rect">
                <a:avLst/>
              </a:prstGeom>
              <a:noFill/>
            </p:spPr>
            <p:txBody>
              <a:bodyPr wrap="square" rtlCol="0">
                <a:spAutoFit/>
              </a:bodyPr>
              <a:lstStyle/>
              <a:p>
                <a:pPr algn="ctr"/>
                <a:r>
                  <a:rPr lang="en-US" sz="1200" b="1" dirty="0" smtClean="0">
                    <a:latin typeface="Tahoma" panose="020B0604030504040204" pitchFamily="34" charset="0"/>
                    <a:ea typeface="Tahoma" panose="020B0604030504040204" pitchFamily="34" charset="0"/>
                    <a:cs typeface="Tahoma" panose="020B0604030504040204" pitchFamily="34" charset="0"/>
                  </a:rPr>
                  <a:t>Evaluation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56" name="Straight Arrow Connector 55"/>
            <p:cNvCxnSpPr>
              <a:stCxn id="31" idx="0"/>
              <a:endCxn id="24" idx="2"/>
            </p:cNvCxnSpPr>
            <p:nvPr/>
          </p:nvCxnSpPr>
          <p:spPr>
            <a:xfrm flipV="1">
              <a:off x="4495077" y="4432328"/>
              <a:ext cx="3111996" cy="822752"/>
            </a:xfrm>
            <a:prstGeom prst="straightConnector1">
              <a:avLst/>
            </a:prstGeom>
            <a:ln w="25400">
              <a:solidFill>
                <a:schemeClr val="tx1">
                  <a:lumMod val="50000"/>
                  <a:lumOff val="50000"/>
                </a:schemeClr>
              </a:solidFill>
              <a:headEnd type="none" w="lg" len="lg"/>
              <a:tailEnd type="triangle" w="lg" len="lg"/>
            </a:ln>
          </p:spPr>
          <p:style>
            <a:lnRef idx="1">
              <a:schemeClr val="dk1"/>
            </a:lnRef>
            <a:fillRef idx="0">
              <a:schemeClr val="dk1"/>
            </a:fillRef>
            <a:effectRef idx="0">
              <a:schemeClr val="dk1"/>
            </a:effectRef>
            <a:fontRef idx="minor">
              <a:schemeClr val="tx1"/>
            </a:fontRef>
          </p:style>
        </p:cxnSp>
        <p:grpSp>
          <p:nvGrpSpPr>
            <p:cNvPr id="57" name="Group 56"/>
            <p:cNvGrpSpPr/>
            <p:nvPr/>
          </p:nvGrpSpPr>
          <p:grpSpPr>
            <a:xfrm>
              <a:off x="275239" y="4477730"/>
              <a:ext cx="1112784" cy="902677"/>
              <a:chOff x="2849205" y="1128285"/>
              <a:chExt cx="1112784" cy="902677"/>
            </a:xfrm>
          </p:grpSpPr>
          <p:sp>
            <p:nvSpPr>
              <p:cNvPr id="58" name="Oval Callout 57"/>
              <p:cNvSpPr/>
              <p:nvPr/>
            </p:nvSpPr>
            <p:spPr>
              <a:xfrm rot="18225121">
                <a:off x="2984988" y="1142836"/>
                <a:ext cx="902677" cy="873576"/>
              </a:xfrm>
              <a:prstGeom prst="wedgeEllipseCallout">
                <a:avLst>
                  <a:gd name="adj1" fmla="val 33203"/>
                  <a:gd name="adj2" fmla="val 68767"/>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2849205" y="1294802"/>
                <a:ext cx="1112784" cy="471039"/>
              </a:xfrm>
              <a:prstGeom prst="rect">
                <a:avLst/>
              </a:prstGeom>
              <a:noFill/>
            </p:spPr>
            <p:txBody>
              <a:bodyPr wrap="square" rtlCol="0">
                <a:spAutoFit/>
              </a:bodyPr>
              <a:lstStyle/>
              <a:p>
                <a:pPr algn="ctr"/>
                <a:r>
                  <a:rPr lang="en-US" sz="1200" b="1" dirty="0" smtClean="0">
                    <a:latin typeface="Tahoma" panose="020B0604030504040204" pitchFamily="34" charset="0"/>
                    <a:ea typeface="Tahoma" panose="020B0604030504040204" pitchFamily="34" charset="0"/>
                    <a:cs typeface="Tahoma" panose="020B0604030504040204" pitchFamily="34" charset="0"/>
                  </a:rPr>
                  <a:t>Risk mitigation</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35946351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Object 63" hidden="1"/>
          <p:cNvGraphicFramePr>
            <a:graphicFrameLocks noChangeAspect="1"/>
          </p:cNvGraphicFramePr>
          <p:nvPr>
            <p:custDataLst>
              <p:tags r:id="rId2"/>
            </p:custDataLst>
            <p:extLst/>
          </p:nvPr>
        </p:nvGraphicFramePr>
        <p:xfrm>
          <a:off x="1192" y="1603"/>
          <a:ext cx="1190" cy="1587"/>
        </p:xfrm>
        <a:graphic>
          <a:graphicData uri="http://schemas.openxmlformats.org/presentationml/2006/ole">
            <mc:AlternateContent xmlns:mc="http://schemas.openxmlformats.org/markup-compatibility/2006">
              <mc:Choice xmlns:v="urn:schemas-microsoft-com:vml" Requires="v">
                <p:oleObj spid="_x0000_s2082" name="think-cell Slide" r:id="rId4" imgW="360" imgH="359" progId="TCLayout.ActiveDocument.1">
                  <p:embed/>
                </p:oleObj>
              </mc:Choice>
              <mc:Fallback>
                <p:oleObj name="think-cell Slide" r:id="rId4" imgW="360" imgH="359" progId="TCLayout.ActiveDocument.1">
                  <p:embed/>
                  <p:pic>
                    <p:nvPicPr>
                      <p:cNvPr id="0" name=""/>
                      <p:cNvPicPr/>
                      <p:nvPr/>
                    </p:nvPicPr>
                    <p:blipFill>
                      <a:blip r:embed="rId5"/>
                      <a:stretch>
                        <a:fillRect/>
                      </a:stretch>
                    </p:blipFill>
                    <p:spPr>
                      <a:xfrm>
                        <a:off x="1192" y="1603"/>
                        <a:ext cx="1190" cy="1587"/>
                      </a:xfrm>
                      <a:prstGeom prst="rect">
                        <a:avLst/>
                      </a:prstGeom>
                    </p:spPr>
                  </p:pic>
                </p:oleObj>
              </mc:Fallback>
            </mc:AlternateContent>
          </a:graphicData>
        </a:graphic>
      </p:graphicFrame>
      <p:sp>
        <p:nvSpPr>
          <p:cNvPr id="4" name="Pentagon 3"/>
          <p:cNvSpPr/>
          <p:nvPr/>
        </p:nvSpPr>
        <p:spPr>
          <a:xfrm>
            <a:off x="1240504" y="383284"/>
            <a:ext cx="1056642" cy="451301"/>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r>
              <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rPr>
              <a:t>Year 1</a:t>
            </a:r>
          </a:p>
        </p:txBody>
      </p:sp>
      <p:sp>
        <p:nvSpPr>
          <p:cNvPr id="5" name="Chevron 4"/>
          <p:cNvSpPr/>
          <p:nvPr/>
        </p:nvSpPr>
        <p:spPr>
          <a:xfrm>
            <a:off x="2203753" y="383284"/>
            <a:ext cx="1056642" cy="451301"/>
          </a:xfrm>
          <a:prstGeom prst="chevron">
            <a:avLst/>
          </a:prstGeom>
          <a:solidFill>
            <a:schemeClr val="bg1">
              <a:lumMod val="50000"/>
            </a:schemeClr>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r>
              <a:rPr lang="en-US" sz="1400" b="1" kern="0" dirty="0" smtClean="0">
                <a:solidFill>
                  <a:prstClr val="white"/>
                </a:solidFill>
                <a:latin typeface="Tahoma" panose="020B0604030504040204" pitchFamily="34" charset="0"/>
                <a:ea typeface="Tahoma" panose="020B0604030504040204" pitchFamily="34" charset="0"/>
                <a:cs typeface="Tahoma" panose="020B0604030504040204" pitchFamily="34" charset="0"/>
              </a:rPr>
              <a:t>Year 2</a:t>
            </a:r>
            <a:endPar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Chevron 5"/>
          <p:cNvSpPr/>
          <p:nvPr/>
        </p:nvSpPr>
        <p:spPr>
          <a:xfrm>
            <a:off x="3156185" y="383284"/>
            <a:ext cx="1056642" cy="451301"/>
          </a:xfrm>
          <a:prstGeom prst="chevron">
            <a:avLst/>
          </a:prstGeom>
          <a:solidFill>
            <a:schemeClr val="bg1">
              <a:lumMod val="50000"/>
            </a:schemeClr>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r>
              <a:rPr lang="en-US" sz="1400" b="1" kern="0" dirty="0" smtClean="0">
                <a:solidFill>
                  <a:prstClr val="white"/>
                </a:solidFill>
                <a:latin typeface="Tahoma" panose="020B0604030504040204" pitchFamily="34" charset="0"/>
                <a:ea typeface="Tahoma" panose="020B0604030504040204" pitchFamily="34" charset="0"/>
                <a:cs typeface="Tahoma" panose="020B0604030504040204" pitchFamily="34" charset="0"/>
              </a:rPr>
              <a:t>Year 3</a:t>
            </a:r>
            <a:endPar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Chevron 6"/>
          <p:cNvSpPr/>
          <p:nvPr/>
        </p:nvSpPr>
        <p:spPr>
          <a:xfrm>
            <a:off x="4108618" y="383284"/>
            <a:ext cx="1056642" cy="451301"/>
          </a:xfrm>
          <a:prstGeom prst="chevron">
            <a:avLst/>
          </a:prstGeom>
          <a:solidFill>
            <a:schemeClr val="bg1">
              <a:lumMod val="50000"/>
            </a:schemeClr>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r>
              <a:rPr lang="en-US" sz="1400" b="1" kern="0" dirty="0" smtClean="0">
                <a:solidFill>
                  <a:prstClr val="white"/>
                </a:solidFill>
                <a:latin typeface="Tahoma" panose="020B0604030504040204" pitchFamily="34" charset="0"/>
                <a:ea typeface="Tahoma" panose="020B0604030504040204" pitchFamily="34" charset="0"/>
                <a:cs typeface="Tahoma" panose="020B0604030504040204" pitchFamily="34" charset="0"/>
              </a:rPr>
              <a:t>Year 4</a:t>
            </a:r>
            <a:endPar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Chevron 7"/>
          <p:cNvSpPr/>
          <p:nvPr/>
        </p:nvSpPr>
        <p:spPr>
          <a:xfrm>
            <a:off x="5061050" y="383284"/>
            <a:ext cx="1056642" cy="451301"/>
          </a:xfrm>
          <a:prstGeom prst="chevron">
            <a:avLst/>
          </a:prstGeom>
          <a:solidFill>
            <a:schemeClr val="bg1">
              <a:lumMod val="50000"/>
            </a:schemeClr>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r>
              <a:rPr lang="en-US" sz="1400" b="1" kern="0" dirty="0" smtClean="0">
                <a:solidFill>
                  <a:prstClr val="white"/>
                </a:solidFill>
                <a:latin typeface="Tahoma" panose="020B0604030504040204" pitchFamily="34" charset="0"/>
                <a:ea typeface="Tahoma" panose="020B0604030504040204" pitchFamily="34" charset="0"/>
                <a:cs typeface="Tahoma" panose="020B0604030504040204" pitchFamily="34" charset="0"/>
              </a:rPr>
              <a:t>Year 5</a:t>
            </a:r>
            <a:endPar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Chevron 8"/>
          <p:cNvSpPr/>
          <p:nvPr/>
        </p:nvSpPr>
        <p:spPr>
          <a:xfrm>
            <a:off x="6013483" y="383284"/>
            <a:ext cx="1056642" cy="451301"/>
          </a:xfrm>
          <a:prstGeom prst="chevron">
            <a:avLst/>
          </a:prstGeom>
          <a:solidFill>
            <a:schemeClr val="bg1">
              <a:lumMod val="50000"/>
            </a:schemeClr>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r>
              <a:rPr lang="en-US" sz="1400" b="1" kern="0" dirty="0" smtClean="0">
                <a:solidFill>
                  <a:prstClr val="white"/>
                </a:solidFill>
                <a:latin typeface="Tahoma" panose="020B0604030504040204" pitchFamily="34" charset="0"/>
                <a:ea typeface="Tahoma" panose="020B0604030504040204" pitchFamily="34" charset="0"/>
                <a:cs typeface="Tahoma" panose="020B0604030504040204" pitchFamily="34" charset="0"/>
              </a:rPr>
              <a:t>Year 6</a:t>
            </a:r>
            <a:endPar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Chevron 9"/>
          <p:cNvSpPr/>
          <p:nvPr/>
        </p:nvSpPr>
        <p:spPr>
          <a:xfrm>
            <a:off x="6965915" y="383284"/>
            <a:ext cx="1056642" cy="451301"/>
          </a:xfrm>
          <a:prstGeom prst="chevron">
            <a:avLst/>
          </a:prstGeom>
          <a:solidFill>
            <a:schemeClr val="bg1">
              <a:lumMod val="50000"/>
            </a:schemeClr>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r>
              <a:rPr lang="en-US" sz="1400" b="1" kern="0" dirty="0" smtClean="0">
                <a:solidFill>
                  <a:prstClr val="white"/>
                </a:solidFill>
                <a:latin typeface="Tahoma" panose="020B0604030504040204" pitchFamily="34" charset="0"/>
                <a:ea typeface="Tahoma" panose="020B0604030504040204" pitchFamily="34" charset="0"/>
                <a:cs typeface="Tahoma" panose="020B0604030504040204" pitchFamily="34" charset="0"/>
              </a:rPr>
              <a:t>Year 7</a:t>
            </a:r>
            <a:endPar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p:cNvGrpSpPr/>
          <p:nvPr/>
        </p:nvGrpSpPr>
        <p:grpSpPr>
          <a:xfrm>
            <a:off x="1246501" y="2177663"/>
            <a:ext cx="209397" cy="248353"/>
            <a:chOff x="5030029" y="2585580"/>
            <a:chExt cx="279196" cy="331524"/>
          </a:xfrm>
          <a:solidFill>
            <a:schemeClr val="accent4">
              <a:lumMod val="60000"/>
              <a:lumOff val="40000"/>
            </a:schemeClr>
          </a:solidFill>
        </p:grpSpPr>
        <p:sp>
          <p:nvSpPr>
            <p:cNvPr id="12" name="Isosceles Triangle 11"/>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4" name="Group 13"/>
          <p:cNvGrpSpPr/>
          <p:nvPr/>
        </p:nvGrpSpPr>
        <p:grpSpPr>
          <a:xfrm>
            <a:off x="1466714" y="2177663"/>
            <a:ext cx="209397" cy="248353"/>
            <a:chOff x="5030029" y="2585580"/>
            <a:chExt cx="279196" cy="331524"/>
          </a:xfrm>
          <a:solidFill>
            <a:schemeClr val="accent4">
              <a:lumMod val="60000"/>
              <a:lumOff val="40000"/>
            </a:schemeClr>
          </a:solidFill>
        </p:grpSpPr>
        <p:sp>
          <p:nvSpPr>
            <p:cNvPr id="15" name="Isosceles Triangle 14"/>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7" name="Group 16"/>
          <p:cNvGrpSpPr/>
          <p:nvPr/>
        </p:nvGrpSpPr>
        <p:grpSpPr>
          <a:xfrm>
            <a:off x="1676111" y="2177663"/>
            <a:ext cx="209397" cy="248353"/>
            <a:chOff x="5030029" y="2585580"/>
            <a:chExt cx="279196" cy="331524"/>
          </a:xfrm>
          <a:solidFill>
            <a:schemeClr val="accent4">
              <a:lumMod val="60000"/>
              <a:lumOff val="40000"/>
            </a:schemeClr>
          </a:solidFill>
        </p:grpSpPr>
        <p:sp>
          <p:nvSpPr>
            <p:cNvPr id="18" name="Isosceles Triangle 17"/>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0" name="Group 19"/>
          <p:cNvGrpSpPr/>
          <p:nvPr/>
        </p:nvGrpSpPr>
        <p:grpSpPr>
          <a:xfrm>
            <a:off x="1885508" y="2177663"/>
            <a:ext cx="209397" cy="248353"/>
            <a:chOff x="5030029" y="2585580"/>
            <a:chExt cx="279196" cy="331524"/>
          </a:xfrm>
          <a:solidFill>
            <a:schemeClr val="accent4">
              <a:lumMod val="60000"/>
              <a:lumOff val="40000"/>
            </a:schemeClr>
          </a:solidFill>
        </p:grpSpPr>
        <p:sp>
          <p:nvSpPr>
            <p:cNvPr id="21" name="Isosceles Triangle 20"/>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6" name="Group 25"/>
          <p:cNvGrpSpPr/>
          <p:nvPr/>
        </p:nvGrpSpPr>
        <p:grpSpPr>
          <a:xfrm>
            <a:off x="1246501" y="2477913"/>
            <a:ext cx="209397" cy="248353"/>
            <a:chOff x="5030029" y="2585580"/>
            <a:chExt cx="279196" cy="331524"/>
          </a:xfrm>
          <a:solidFill>
            <a:schemeClr val="accent4">
              <a:lumMod val="60000"/>
              <a:lumOff val="40000"/>
            </a:schemeClr>
          </a:solidFill>
        </p:grpSpPr>
        <p:sp>
          <p:nvSpPr>
            <p:cNvPr id="27" name="Isosceles Triangle 26"/>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9" name="Group 28"/>
          <p:cNvGrpSpPr/>
          <p:nvPr/>
        </p:nvGrpSpPr>
        <p:grpSpPr>
          <a:xfrm>
            <a:off x="1466714" y="2477913"/>
            <a:ext cx="209397" cy="248353"/>
            <a:chOff x="5030029" y="2585580"/>
            <a:chExt cx="279196" cy="331524"/>
          </a:xfrm>
          <a:solidFill>
            <a:schemeClr val="accent4">
              <a:lumMod val="60000"/>
              <a:lumOff val="40000"/>
            </a:schemeClr>
          </a:solidFill>
        </p:grpSpPr>
        <p:sp>
          <p:nvSpPr>
            <p:cNvPr id="30" name="Isosceles Triangle 29"/>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2" name="Group 31"/>
          <p:cNvGrpSpPr/>
          <p:nvPr/>
        </p:nvGrpSpPr>
        <p:grpSpPr>
          <a:xfrm>
            <a:off x="1676111" y="2477913"/>
            <a:ext cx="209397" cy="248353"/>
            <a:chOff x="5030029" y="2585580"/>
            <a:chExt cx="279196" cy="331524"/>
          </a:xfrm>
          <a:solidFill>
            <a:schemeClr val="accent4">
              <a:lumMod val="60000"/>
              <a:lumOff val="40000"/>
            </a:schemeClr>
          </a:solidFill>
        </p:grpSpPr>
        <p:sp>
          <p:nvSpPr>
            <p:cNvPr id="33" name="Isosceles Triangle 32"/>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5" name="Group 34"/>
          <p:cNvGrpSpPr/>
          <p:nvPr/>
        </p:nvGrpSpPr>
        <p:grpSpPr>
          <a:xfrm>
            <a:off x="1885508" y="2477913"/>
            <a:ext cx="209397" cy="248353"/>
            <a:chOff x="5030029" y="2585580"/>
            <a:chExt cx="279196" cy="331524"/>
          </a:xfrm>
          <a:solidFill>
            <a:schemeClr val="accent4">
              <a:lumMod val="60000"/>
              <a:lumOff val="40000"/>
            </a:schemeClr>
          </a:solidFill>
        </p:grpSpPr>
        <p:sp>
          <p:nvSpPr>
            <p:cNvPr id="36" name="Isosceles Triangle 35"/>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Rectangle 36"/>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1" name="Group 40"/>
          <p:cNvGrpSpPr/>
          <p:nvPr/>
        </p:nvGrpSpPr>
        <p:grpSpPr>
          <a:xfrm>
            <a:off x="1246501" y="2750869"/>
            <a:ext cx="209397" cy="248353"/>
            <a:chOff x="5030029" y="2585580"/>
            <a:chExt cx="279196" cy="331524"/>
          </a:xfrm>
          <a:solidFill>
            <a:schemeClr val="accent4">
              <a:lumMod val="60000"/>
              <a:lumOff val="40000"/>
            </a:schemeClr>
          </a:solidFill>
        </p:grpSpPr>
        <p:sp>
          <p:nvSpPr>
            <p:cNvPr id="42" name="Isosceles Triangle 41"/>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4" name="Group 43"/>
          <p:cNvGrpSpPr/>
          <p:nvPr/>
        </p:nvGrpSpPr>
        <p:grpSpPr>
          <a:xfrm>
            <a:off x="1466714" y="2750869"/>
            <a:ext cx="209397" cy="248353"/>
            <a:chOff x="5030029" y="2585580"/>
            <a:chExt cx="279196" cy="331524"/>
          </a:xfrm>
          <a:solidFill>
            <a:schemeClr val="accent4">
              <a:lumMod val="60000"/>
              <a:lumOff val="40000"/>
            </a:schemeClr>
          </a:solidFill>
        </p:grpSpPr>
        <p:sp>
          <p:nvSpPr>
            <p:cNvPr id="45" name="Isosceles Triangle 44"/>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ectangle 45"/>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7" name="Group 46"/>
          <p:cNvGrpSpPr/>
          <p:nvPr/>
        </p:nvGrpSpPr>
        <p:grpSpPr>
          <a:xfrm>
            <a:off x="1676111" y="2750869"/>
            <a:ext cx="209397" cy="248353"/>
            <a:chOff x="5030029" y="2585580"/>
            <a:chExt cx="279196" cy="331524"/>
          </a:xfrm>
          <a:solidFill>
            <a:schemeClr val="accent4">
              <a:lumMod val="60000"/>
              <a:lumOff val="40000"/>
            </a:schemeClr>
          </a:solidFill>
        </p:grpSpPr>
        <p:sp>
          <p:nvSpPr>
            <p:cNvPr id="48" name="Isosceles Triangle 47"/>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Rectangle 48"/>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0" name="Group 49"/>
          <p:cNvGrpSpPr/>
          <p:nvPr/>
        </p:nvGrpSpPr>
        <p:grpSpPr>
          <a:xfrm>
            <a:off x="1885508" y="2750869"/>
            <a:ext cx="209397" cy="248353"/>
            <a:chOff x="5030029" y="2585580"/>
            <a:chExt cx="279196" cy="331524"/>
          </a:xfrm>
          <a:solidFill>
            <a:schemeClr val="accent4">
              <a:lumMod val="60000"/>
              <a:lumOff val="40000"/>
            </a:schemeClr>
          </a:solidFill>
        </p:grpSpPr>
        <p:sp>
          <p:nvSpPr>
            <p:cNvPr id="51" name="Isosceles Triangle 50"/>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Rectangle 51"/>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6" name="Rectangle 55"/>
          <p:cNvSpPr/>
          <p:nvPr/>
        </p:nvSpPr>
        <p:spPr>
          <a:xfrm>
            <a:off x="81889" y="1004631"/>
            <a:ext cx="993248" cy="1013198"/>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none" anchor="ctr"/>
          <a:lstStyle/>
          <a:p>
            <a:pPr algn="ctr" fontAlgn="base">
              <a:spcBef>
                <a:spcPct val="0"/>
              </a:spcBef>
              <a:spcAft>
                <a:spcPct val="0"/>
              </a:spcAft>
            </a:pPr>
            <a:r>
              <a:rPr lang="en-US" sz="1200" b="1" kern="0" dirty="0" smtClean="0">
                <a:solidFill>
                  <a:prstClr val="black"/>
                </a:solidFill>
                <a:latin typeface="+mj-lt"/>
                <a:ea typeface="Tahoma" panose="020B0604030504040204" pitchFamily="34" charset="0"/>
                <a:cs typeface="Tahoma" panose="020B0604030504040204" pitchFamily="34" charset="0"/>
              </a:rPr>
              <a:t>Draws</a:t>
            </a:r>
            <a:endParaRPr lang="en-US" sz="1200" b="1" kern="0" dirty="0">
              <a:solidFill>
                <a:prstClr val="black"/>
              </a:solidFill>
              <a:latin typeface="+mj-lt"/>
              <a:ea typeface="Tahoma" panose="020B0604030504040204" pitchFamily="34" charset="0"/>
              <a:cs typeface="Tahoma" panose="020B0604030504040204" pitchFamily="34" charset="0"/>
            </a:endParaRPr>
          </a:p>
        </p:txBody>
      </p:sp>
      <p:sp>
        <p:nvSpPr>
          <p:cNvPr id="57" name="Rectangle 56"/>
          <p:cNvSpPr/>
          <p:nvPr/>
        </p:nvSpPr>
        <p:spPr>
          <a:xfrm>
            <a:off x="84226" y="2149758"/>
            <a:ext cx="993248" cy="1013198"/>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none" anchor="ctr"/>
          <a:lstStyle/>
          <a:p>
            <a:pPr algn="ctr" fontAlgn="base">
              <a:spcBef>
                <a:spcPct val="0"/>
              </a:spcBef>
              <a:spcAft>
                <a:spcPct val="0"/>
              </a:spcAft>
            </a:pPr>
            <a:r>
              <a:rPr lang="en-US" sz="1200" b="1" kern="0" dirty="0" smtClean="0">
                <a:solidFill>
                  <a:prstClr val="black"/>
                </a:solidFill>
                <a:latin typeface="+mj-lt"/>
                <a:ea typeface="Tahoma" panose="020B0604030504040204" pitchFamily="34" charset="0"/>
                <a:cs typeface="Tahoma" panose="020B0604030504040204" pitchFamily="34" charset="0"/>
              </a:rPr>
              <a:t>Intervention</a:t>
            </a:r>
            <a:endParaRPr lang="en-US" sz="1200" b="1" kern="0" dirty="0">
              <a:solidFill>
                <a:prstClr val="black"/>
              </a:solidFill>
              <a:latin typeface="+mj-lt"/>
              <a:ea typeface="Tahoma" panose="020B0604030504040204" pitchFamily="34" charset="0"/>
              <a:cs typeface="Tahoma" panose="020B0604030504040204" pitchFamily="34" charset="0"/>
            </a:endParaRPr>
          </a:p>
        </p:txBody>
      </p:sp>
      <p:sp>
        <p:nvSpPr>
          <p:cNvPr id="58" name="Rectangle 57"/>
          <p:cNvSpPr/>
          <p:nvPr/>
        </p:nvSpPr>
        <p:spPr>
          <a:xfrm>
            <a:off x="73552" y="3301764"/>
            <a:ext cx="993248" cy="1013198"/>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none" anchor="ctr"/>
          <a:lstStyle/>
          <a:p>
            <a:pPr algn="ctr" fontAlgn="base">
              <a:spcBef>
                <a:spcPct val="0"/>
              </a:spcBef>
              <a:spcAft>
                <a:spcPct val="0"/>
              </a:spcAft>
            </a:pPr>
            <a:r>
              <a:rPr lang="en-US" sz="1200" b="1" kern="0" dirty="0" smtClean="0">
                <a:solidFill>
                  <a:prstClr val="black"/>
                </a:solidFill>
                <a:latin typeface="+mj-lt"/>
                <a:ea typeface="Tahoma" panose="020B0604030504040204" pitchFamily="34" charset="0"/>
                <a:cs typeface="Tahoma" panose="020B0604030504040204" pitchFamily="34" charset="0"/>
              </a:rPr>
              <a:t>Evaluation</a:t>
            </a:r>
            <a:endParaRPr lang="en-US" sz="1200" b="1" kern="0" dirty="0">
              <a:solidFill>
                <a:prstClr val="black"/>
              </a:solidFill>
              <a:latin typeface="+mj-lt"/>
              <a:ea typeface="Tahoma" panose="020B0604030504040204" pitchFamily="34" charset="0"/>
              <a:cs typeface="Tahoma" panose="020B0604030504040204" pitchFamily="34" charset="0"/>
            </a:endParaRPr>
          </a:p>
        </p:txBody>
      </p:sp>
      <p:sp>
        <p:nvSpPr>
          <p:cNvPr id="59" name="Rectangle 58"/>
          <p:cNvSpPr/>
          <p:nvPr/>
        </p:nvSpPr>
        <p:spPr>
          <a:xfrm>
            <a:off x="73552" y="4445903"/>
            <a:ext cx="993248" cy="1013198"/>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anchor="ctr"/>
          <a:lstStyle/>
          <a:p>
            <a:pPr algn="ctr" fontAlgn="base">
              <a:spcBef>
                <a:spcPct val="0"/>
              </a:spcBef>
              <a:spcAft>
                <a:spcPct val="0"/>
              </a:spcAft>
            </a:pPr>
            <a:r>
              <a:rPr lang="en-US" sz="1200" b="1" kern="0" dirty="0" smtClean="0">
                <a:solidFill>
                  <a:prstClr val="black"/>
                </a:solidFill>
                <a:latin typeface="+mj-lt"/>
                <a:ea typeface="Tahoma" panose="020B0604030504040204" pitchFamily="34" charset="0"/>
                <a:cs typeface="Tahoma" panose="020B0604030504040204" pitchFamily="34" charset="0"/>
              </a:rPr>
              <a:t>Savings &amp; Payment</a:t>
            </a:r>
          </a:p>
        </p:txBody>
      </p:sp>
      <p:sp>
        <p:nvSpPr>
          <p:cNvPr id="60" name="TextBox 59"/>
          <p:cNvSpPr txBox="1"/>
          <p:nvPr/>
        </p:nvSpPr>
        <p:spPr>
          <a:xfrm>
            <a:off x="1219200" y="1162436"/>
            <a:ext cx="742454" cy="584775"/>
          </a:xfrm>
          <a:prstGeom prst="rect">
            <a:avLst/>
          </a:prstGeom>
          <a:noFill/>
        </p:spPr>
        <p:txBody>
          <a:bodyPr wrap="square" rtlCol="0">
            <a:spAutoFit/>
          </a:bodyPr>
          <a:lstStyle/>
          <a:p>
            <a:r>
              <a:rPr lang="en-US" sz="32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61" name="Pentagon 60"/>
          <p:cNvSpPr/>
          <p:nvPr/>
        </p:nvSpPr>
        <p:spPr>
          <a:xfrm>
            <a:off x="1925076" y="3265715"/>
            <a:ext cx="5022533" cy="214462"/>
          </a:xfrm>
          <a:prstGeom prst="homePlate">
            <a:avLst/>
          </a:prstGeom>
          <a:solidFill>
            <a:schemeClr val="accent4">
              <a:lumMod val="60000"/>
              <a:lumOff val="40000"/>
            </a:schemeClr>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5" name="5-Point Star 64"/>
          <p:cNvSpPr/>
          <p:nvPr/>
        </p:nvSpPr>
        <p:spPr>
          <a:xfrm>
            <a:off x="3058241" y="4433232"/>
            <a:ext cx="243953" cy="336003"/>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5-Point Star 65"/>
          <p:cNvSpPr/>
          <p:nvPr/>
        </p:nvSpPr>
        <p:spPr>
          <a:xfrm>
            <a:off x="4003582" y="4433232"/>
            <a:ext cx="243953" cy="336003"/>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5-Point Star 66"/>
          <p:cNvSpPr/>
          <p:nvPr/>
        </p:nvSpPr>
        <p:spPr>
          <a:xfrm>
            <a:off x="4908012" y="4433232"/>
            <a:ext cx="243953" cy="336003"/>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TextBox 67"/>
          <p:cNvSpPr txBox="1"/>
          <p:nvPr/>
        </p:nvSpPr>
        <p:spPr>
          <a:xfrm>
            <a:off x="2174752" y="1162436"/>
            <a:ext cx="742454" cy="584775"/>
          </a:xfrm>
          <a:prstGeom prst="rect">
            <a:avLst/>
          </a:prstGeom>
          <a:noFill/>
        </p:spPr>
        <p:txBody>
          <a:bodyPr wrap="square" rtlCol="0">
            <a:spAutoFit/>
          </a:bodyPr>
          <a:lstStyle/>
          <a:p>
            <a:r>
              <a:rPr lang="en-US" sz="3200" b="1" dirty="0" smtClean="0">
                <a:solidFill>
                  <a:srgbClr val="4472C4"/>
                </a:solidFill>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4472C4"/>
              </a:solidFill>
              <a:latin typeface="Tahoma" panose="020B0604030504040204" pitchFamily="34" charset="0"/>
              <a:ea typeface="Tahoma" panose="020B0604030504040204" pitchFamily="34" charset="0"/>
              <a:cs typeface="Tahoma" panose="020B0604030504040204" pitchFamily="34" charset="0"/>
            </a:endParaRPr>
          </a:p>
        </p:txBody>
      </p:sp>
      <p:grpSp>
        <p:nvGrpSpPr>
          <p:cNvPr id="69" name="Group 68"/>
          <p:cNvGrpSpPr/>
          <p:nvPr/>
        </p:nvGrpSpPr>
        <p:grpSpPr>
          <a:xfrm>
            <a:off x="2244641" y="2177663"/>
            <a:ext cx="209397" cy="248353"/>
            <a:chOff x="5030029" y="2585580"/>
            <a:chExt cx="279196" cy="331524"/>
          </a:xfrm>
          <a:solidFill>
            <a:schemeClr val="accent5"/>
          </a:solidFill>
        </p:grpSpPr>
        <p:sp>
          <p:nvSpPr>
            <p:cNvPr id="70" name="Isosceles Triangle 69"/>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Rectangle 70"/>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2" name="Group 71"/>
          <p:cNvGrpSpPr/>
          <p:nvPr/>
        </p:nvGrpSpPr>
        <p:grpSpPr>
          <a:xfrm>
            <a:off x="2454038" y="2177663"/>
            <a:ext cx="209397" cy="248353"/>
            <a:chOff x="5030029" y="2585580"/>
            <a:chExt cx="279196" cy="331524"/>
          </a:xfrm>
          <a:solidFill>
            <a:schemeClr val="accent5"/>
          </a:solidFill>
        </p:grpSpPr>
        <p:sp>
          <p:nvSpPr>
            <p:cNvPr id="73" name="Isosceles Triangle 72"/>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Rectangle 73"/>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5" name="Group 74"/>
          <p:cNvGrpSpPr/>
          <p:nvPr/>
        </p:nvGrpSpPr>
        <p:grpSpPr>
          <a:xfrm>
            <a:off x="2663435" y="2177663"/>
            <a:ext cx="209397" cy="248353"/>
            <a:chOff x="5030029" y="2585580"/>
            <a:chExt cx="279196" cy="331524"/>
          </a:xfrm>
          <a:solidFill>
            <a:schemeClr val="accent5"/>
          </a:solidFill>
        </p:grpSpPr>
        <p:sp>
          <p:nvSpPr>
            <p:cNvPr id="76" name="Isosceles Triangle 75"/>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Rectangle 76"/>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8" name="Group 77"/>
          <p:cNvGrpSpPr/>
          <p:nvPr/>
        </p:nvGrpSpPr>
        <p:grpSpPr>
          <a:xfrm>
            <a:off x="2872832" y="2177663"/>
            <a:ext cx="209397" cy="248353"/>
            <a:chOff x="5030029" y="2585580"/>
            <a:chExt cx="279196" cy="331524"/>
          </a:xfrm>
          <a:solidFill>
            <a:schemeClr val="accent5"/>
          </a:solidFill>
        </p:grpSpPr>
        <p:sp>
          <p:nvSpPr>
            <p:cNvPr id="79" name="Isosceles Triangle 78"/>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4" name="Group 83"/>
          <p:cNvGrpSpPr/>
          <p:nvPr/>
        </p:nvGrpSpPr>
        <p:grpSpPr>
          <a:xfrm>
            <a:off x="2244641" y="2477913"/>
            <a:ext cx="209397" cy="248353"/>
            <a:chOff x="5030029" y="2585580"/>
            <a:chExt cx="279196" cy="331524"/>
          </a:xfrm>
          <a:solidFill>
            <a:schemeClr val="accent5"/>
          </a:solidFill>
        </p:grpSpPr>
        <p:sp>
          <p:nvSpPr>
            <p:cNvPr id="85" name="Isosceles Triangle 84"/>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85"/>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7" name="Group 86"/>
          <p:cNvGrpSpPr/>
          <p:nvPr/>
        </p:nvGrpSpPr>
        <p:grpSpPr>
          <a:xfrm>
            <a:off x="2454038" y="2477913"/>
            <a:ext cx="209397" cy="248353"/>
            <a:chOff x="5030029" y="2585580"/>
            <a:chExt cx="279196" cy="331524"/>
          </a:xfrm>
          <a:solidFill>
            <a:schemeClr val="accent5"/>
          </a:solidFill>
        </p:grpSpPr>
        <p:sp>
          <p:nvSpPr>
            <p:cNvPr id="88" name="Isosceles Triangle 87"/>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Rectangle 88"/>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90" name="Group 89"/>
          <p:cNvGrpSpPr/>
          <p:nvPr/>
        </p:nvGrpSpPr>
        <p:grpSpPr>
          <a:xfrm>
            <a:off x="2663435" y="2477913"/>
            <a:ext cx="209397" cy="248353"/>
            <a:chOff x="5030029" y="2585580"/>
            <a:chExt cx="279196" cy="331524"/>
          </a:xfrm>
          <a:solidFill>
            <a:schemeClr val="accent5"/>
          </a:solidFill>
        </p:grpSpPr>
        <p:sp>
          <p:nvSpPr>
            <p:cNvPr id="91" name="Isosceles Triangle 90"/>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2" name="Rectangle 91"/>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93" name="Group 92"/>
          <p:cNvGrpSpPr/>
          <p:nvPr/>
        </p:nvGrpSpPr>
        <p:grpSpPr>
          <a:xfrm>
            <a:off x="2872832" y="2477913"/>
            <a:ext cx="209397" cy="248353"/>
            <a:chOff x="5030029" y="2585580"/>
            <a:chExt cx="279196" cy="331524"/>
          </a:xfrm>
          <a:solidFill>
            <a:schemeClr val="accent5"/>
          </a:solidFill>
        </p:grpSpPr>
        <p:sp>
          <p:nvSpPr>
            <p:cNvPr id="94" name="Isosceles Triangle 93"/>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Rectangle 94"/>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99" name="Group 98"/>
          <p:cNvGrpSpPr/>
          <p:nvPr/>
        </p:nvGrpSpPr>
        <p:grpSpPr>
          <a:xfrm>
            <a:off x="2244641" y="2750869"/>
            <a:ext cx="209397" cy="248353"/>
            <a:chOff x="5030029" y="2585580"/>
            <a:chExt cx="279196" cy="331524"/>
          </a:xfrm>
          <a:solidFill>
            <a:schemeClr val="accent5"/>
          </a:solidFill>
        </p:grpSpPr>
        <p:sp>
          <p:nvSpPr>
            <p:cNvPr id="100" name="Isosceles Triangle 99"/>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Rectangle 100"/>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2" name="Group 101"/>
          <p:cNvGrpSpPr/>
          <p:nvPr/>
        </p:nvGrpSpPr>
        <p:grpSpPr>
          <a:xfrm>
            <a:off x="2454038" y="2750869"/>
            <a:ext cx="209397" cy="248353"/>
            <a:chOff x="5030029" y="2585580"/>
            <a:chExt cx="279196" cy="331524"/>
          </a:xfrm>
          <a:solidFill>
            <a:schemeClr val="accent5"/>
          </a:solidFill>
        </p:grpSpPr>
        <p:sp>
          <p:nvSpPr>
            <p:cNvPr id="103" name="Isosceles Triangle 102"/>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4" name="Rectangle 103"/>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5" name="Group 104"/>
          <p:cNvGrpSpPr/>
          <p:nvPr/>
        </p:nvGrpSpPr>
        <p:grpSpPr>
          <a:xfrm>
            <a:off x="2663435" y="2750869"/>
            <a:ext cx="209397" cy="248353"/>
            <a:chOff x="5030029" y="2585580"/>
            <a:chExt cx="279196" cy="331524"/>
          </a:xfrm>
          <a:solidFill>
            <a:schemeClr val="accent5"/>
          </a:solidFill>
        </p:grpSpPr>
        <p:sp>
          <p:nvSpPr>
            <p:cNvPr id="106" name="Isosceles Triangle 105"/>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7" name="Rectangle 106"/>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8" name="Group 107"/>
          <p:cNvGrpSpPr/>
          <p:nvPr/>
        </p:nvGrpSpPr>
        <p:grpSpPr>
          <a:xfrm>
            <a:off x="2872832" y="2750869"/>
            <a:ext cx="209397" cy="248353"/>
            <a:chOff x="5030029" y="2585580"/>
            <a:chExt cx="279196" cy="331524"/>
          </a:xfrm>
          <a:solidFill>
            <a:schemeClr val="accent5"/>
          </a:solidFill>
        </p:grpSpPr>
        <p:sp>
          <p:nvSpPr>
            <p:cNvPr id="109" name="Isosceles Triangle 108"/>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0" name="Rectangle 109"/>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14" name="Pentagon 113"/>
          <p:cNvSpPr/>
          <p:nvPr/>
        </p:nvSpPr>
        <p:spPr>
          <a:xfrm>
            <a:off x="2959763" y="3615503"/>
            <a:ext cx="4001445" cy="212643"/>
          </a:xfrm>
          <a:prstGeom prst="homePlate">
            <a:avLst/>
          </a:prstGeom>
          <a:solidFill>
            <a:schemeClr val="accent5"/>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5" name="5-Point Star 114"/>
          <p:cNvSpPr/>
          <p:nvPr/>
        </p:nvSpPr>
        <p:spPr>
          <a:xfrm>
            <a:off x="4003582" y="4740308"/>
            <a:ext cx="243953" cy="336003"/>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6" name="5-Point Star 115"/>
          <p:cNvSpPr/>
          <p:nvPr/>
        </p:nvSpPr>
        <p:spPr>
          <a:xfrm>
            <a:off x="5859490" y="4740308"/>
            <a:ext cx="243953" cy="336003"/>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7" name="5-Point Star 116"/>
          <p:cNvSpPr/>
          <p:nvPr/>
        </p:nvSpPr>
        <p:spPr>
          <a:xfrm>
            <a:off x="6804609" y="4740308"/>
            <a:ext cx="243953" cy="336003"/>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8" name="TextBox 117"/>
          <p:cNvSpPr txBox="1"/>
          <p:nvPr/>
        </p:nvSpPr>
        <p:spPr>
          <a:xfrm>
            <a:off x="3156694" y="1162436"/>
            <a:ext cx="742454" cy="584775"/>
          </a:xfrm>
          <a:prstGeom prst="rect">
            <a:avLst/>
          </a:prstGeom>
          <a:noFill/>
        </p:spPr>
        <p:txBody>
          <a:bodyPr wrap="square" rtlCol="0">
            <a:spAutoFit/>
          </a:bodyPr>
          <a:lstStyle/>
          <a:p>
            <a:r>
              <a:rPr lang="en-US" sz="3200" b="1" dirty="0" smtClean="0">
                <a:solidFill>
                  <a:srgbClr val="70AD47"/>
                </a:solidFill>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70AD47"/>
              </a:solidFill>
              <a:latin typeface="Tahoma" panose="020B0604030504040204" pitchFamily="34" charset="0"/>
              <a:ea typeface="Tahoma" panose="020B0604030504040204" pitchFamily="34" charset="0"/>
              <a:cs typeface="Tahoma" panose="020B0604030504040204" pitchFamily="34" charset="0"/>
            </a:endParaRPr>
          </a:p>
        </p:txBody>
      </p:sp>
      <p:grpSp>
        <p:nvGrpSpPr>
          <p:cNvPr id="122" name="Group 121"/>
          <p:cNvGrpSpPr/>
          <p:nvPr/>
        </p:nvGrpSpPr>
        <p:grpSpPr>
          <a:xfrm>
            <a:off x="3202430" y="2177663"/>
            <a:ext cx="209397" cy="248353"/>
            <a:chOff x="5030029" y="2585580"/>
            <a:chExt cx="279196" cy="331524"/>
          </a:xfrm>
          <a:solidFill>
            <a:schemeClr val="accent6"/>
          </a:solidFill>
        </p:grpSpPr>
        <p:sp>
          <p:nvSpPr>
            <p:cNvPr id="123" name="Isosceles Triangle 122"/>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4" name="Rectangle 123"/>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25" name="Group 124"/>
          <p:cNvGrpSpPr/>
          <p:nvPr/>
        </p:nvGrpSpPr>
        <p:grpSpPr>
          <a:xfrm>
            <a:off x="3411827" y="2177663"/>
            <a:ext cx="209397" cy="248353"/>
            <a:chOff x="5030029" y="2585580"/>
            <a:chExt cx="279196" cy="331524"/>
          </a:xfrm>
          <a:solidFill>
            <a:schemeClr val="accent6"/>
          </a:solidFill>
        </p:grpSpPr>
        <p:sp>
          <p:nvSpPr>
            <p:cNvPr id="126" name="Isosceles Triangle 125"/>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7" name="Rectangle 126"/>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28" name="Group 127"/>
          <p:cNvGrpSpPr/>
          <p:nvPr/>
        </p:nvGrpSpPr>
        <p:grpSpPr>
          <a:xfrm>
            <a:off x="3621224" y="2177663"/>
            <a:ext cx="209397" cy="248353"/>
            <a:chOff x="5030029" y="2585580"/>
            <a:chExt cx="279196" cy="331524"/>
          </a:xfrm>
          <a:solidFill>
            <a:schemeClr val="accent6"/>
          </a:solidFill>
        </p:grpSpPr>
        <p:sp>
          <p:nvSpPr>
            <p:cNvPr id="129" name="Isosceles Triangle 128"/>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0" name="Rectangle 129"/>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31" name="Group 130"/>
          <p:cNvGrpSpPr/>
          <p:nvPr/>
        </p:nvGrpSpPr>
        <p:grpSpPr>
          <a:xfrm>
            <a:off x="3830621" y="2177663"/>
            <a:ext cx="209397" cy="248353"/>
            <a:chOff x="5030029" y="2585580"/>
            <a:chExt cx="279196" cy="331524"/>
          </a:xfrm>
          <a:solidFill>
            <a:schemeClr val="accent6"/>
          </a:solidFill>
        </p:grpSpPr>
        <p:sp>
          <p:nvSpPr>
            <p:cNvPr id="132" name="Isosceles Triangle 131"/>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3" name="Rectangle 132"/>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37" name="Group 136"/>
          <p:cNvGrpSpPr/>
          <p:nvPr/>
        </p:nvGrpSpPr>
        <p:grpSpPr>
          <a:xfrm>
            <a:off x="3202430" y="2477913"/>
            <a:ext cx="209397" cy="248353"/>
            <a:chOff x="5030029" y="2585580"/>
            <a:chExt cx="279196" cy="331524"/>
          </a:xfrm>
          <a:solidFill>
            <a:schemeClr val="accent6"/>
          </a:solidFill>
        </p:grpSpPr>
        <p:sp>
          <p:nvSpPr>
            <p:cNvPr id="138" name="Isosceles Triangle 137"/>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9" name="Rectangle 138"/>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40" name="Group 139"/>
          <p:cNvGrpSpPr/>
          <p:nvPr/>
        </p:nvGrpSpPr>
        <p:grpSpPr>
          <a:xfrm>
            <a:off x="3411827" y="2477913"/>
            <a:ext cx="209397" cy="248353"/>
            <a:chOff x="5030029" y="2585580"/>
            <a:chExt cx="279196" cy="331524"/>
          </a:xfrm>
          <a:solidFill>
            <a:schemeClr val="accent6"/>
          </a:solidFill>
        </p:grpSpPr>
        <p:sp>
          <p:nvSpPr>
            <p:cNvPr id="141" name="Isosceles Triangle 140"/>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2" name="Rectangle 141"/>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43" name="Group 142"/>
          <p:cNvGrpSpPr/>
          <p:nvPr/>
        </p:nvGrpSpPr>
        <p:grpSpPr>
          <a:xfrm>
            <a:off x="3621224" y="2477913"/>
            <a:ext cx="209397" cy="248353"/>
            <a:chOff x="5030029" y="2585580"/>
            <a:chExt cx="279196" cy="331524"/>
          </a:xfrm>
          <a:solidFill>
            <a:schemeClr val="accent6"/>
          </a:solidFill>
        </p:grpSpPr>
        <p:sp>
          <p:nvSpPr>
            <p:cNvPr id="144" name="Isosceles Triangle 143"/>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5" name="Rectangle 144"/>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46" name="Group 145"/>
          <p:cNvGrpSpPr/>
          <p:nvPr/>
        </p:nvGrpSpPr>
        <p:grpSpPr>
          <a:xfrm>
            <a:off x="3830621" y="2477913"/>
            <a:ext cx="209397" cy="248353"/>
            <a:chOff x="5030029" y="2585580"/>
            <a:chExt cx="279196" cy="331524"/>
          </a:xfrm>
          <a:solidFill>
            <a:schemeClr val="accent6"/>
          </a:solidFill>
        </p:grpSpPr>
        <p:sp>
          <p:nvSpPr>
            <p:cNvPr id="147" name="Isosceles Triangle 146"/>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8" name="Rectangle 147"/>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52" name="Group 151"/>
          <p:cNvGrpSpPr/>
          <p:nvPr/>
        </p:nvGrpSpPr>
        <p:grpSpPr>
          <a:xfrm>
            <a:off x="3202430" y="2750869"/>
            <a:ext cx="209397" cy="248353"/>
            <a:chOff x="5030029" y="2585580"/>
            <a:chExt cx="279196" cy="331524"/>
          </a:xfrm>
          <a:solidFill>
            <a:schemeClr val="accent6"/>
          </a:solidFill>
        </p:grpSpPr>
        <p:sp>
          <p:nvSpPr>
            <p:cNvPr id="153" name="Isosceles Triangle 152"/>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4" name="Rectangle 153"/>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55" name="Group 154"/>
          <p:cNvGrpSpPr/>
          <p:nvPr/>
        </p:nvGrpSpPr>
        <p:grpSpPr>
          <a:xfrm>
            <a:off x="3411827" y="2750869"/>
            <a:ext cx="209397" cy="248353"/>
            <a:chOff x="5030029" y="2585580"/>
            <a:chExt cx="279196" cy="331524"/>
          </a:xfrm>
          <a:solidFill>
            <a:schemeClr val="accent6"/>
          </a:solidFill>
        </p:grpSpPr>
        <p:sp>
          <p:nvSpPr>
            <p:cNvPr id="156" name="Isosceles Triangle 155"/>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7" name="Rectangle 156"/>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58" name="Group 157"/>
          <p:cNvGrpSpPr/>
          <p:nvPr/>
        </p:nvGrpSpPr>
        <p:grpSpPr>
          <a:xfrm>
            <a:off x="3621224" y="2750869"/>
            <a:ext cx="209397" cy="248353"/>
            <a:chOff x="5030029" y="2585580"/>
            <a:chExt cx="279196" cy="331524"/>
          </a:xfrm>
          <a:solidFill>
            <a:schemeClr val="accent6"/>
          </a:solidFill>
        </p:grpSpPr>
        <p:sp>
          <p:nvSpPr>
            <p:cNvPr id="159" name="Isosceles Triangle 158"/>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0" name="Rectangle 159"/>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61" name="Group 160"/>
          <p:cNvGrpSpPr/>
          <p:nvPr/>
        </p:nvGrpSpPr>
        <p:grpSpPr>
          <a:xfrm>
            <a:off x="3830621" y="2750869"/>
            <a:ext cx="209397" cy="248353"/>
            <a:chOff x="5030029" y="2585580"/>
            <a:chExt cx="279196" cy="331524"/>
          </a:xfrm>
          <a:solidFill>
            <a:schemeClr val="accent6"/>
          </a:solidFill>
        </p:grpSpPr>
        <p:sp>
          <p:nvSpPr>
            <p:cNvPr id="162" name="Isosceles Triangle 161"/>
            <p:cNvSpPr/>
            <p:nvPr/>
          </p:nvSpPr>
          <p:spPr>
            <a:xfrm>
              <a:off x="5030029" y="2585580"/>
              <a:ext cx="279196" cy="186416"/>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3" name="Rectangle 162"/>
            <p:cNvSpPr/>
            <p:nvPr/>
          </p:nvSpPr>
          <p:spPr>
            <a:xfrm>
              <a:off x="5093713" y="2771996"/>
              <a:ext cx="152351" cy="1451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64" name="Pentagon 163"/>
          <p:cNvSpPr/>
          <p:nvPr/>
        </p:nvSpPr>
        <p:spPr>
          <a:xfrm>
            <a:off x="3953093" y="3929840"/>
            <a:ext cx="3008123" cy="219456"/>
          </a:xfrm>
          <a:prstGeom prst="homePlate">
            <a:avLst/>
          </a:prstGeom>
          <a:solidFill>
            <a:schemeClr val="accent6"/>
          </a:solidFill>
          <a:ln>
            <a:noFill/>
          </a:ln>
          <a:effectLst>
            <a:outerShdw blurRad="50800" dist="38100" dir="2700000" algn="tl" rotWithShape="0">
              <a:prstClr val="black">
                <a:alpha val="40000"/>
              </a:prstClr>
            </a:outerShdw>
          </a:effectLst>
        </p:spPr>
        <p:txBody>
          <a:bodyPr wrap="none" anchor="ctr"/>
          <a:lstStyle/>
          <a:p>
            <a:pPr fontAlgn="base">
              <a:spcBef>
                <a:spcPct val="0"/>
              </a:spcBef>
              <a:spcAft>
                <a:spcPct val="0"/>
              </a:spcAft>
            </a:pPr>
            <a:endParaRPr lang="en-US" sz="14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5" name="5-Point Star 164"/>
          <p:cNvSpPr/>
          <p:nvPr/>
        </p:nvSpPr>
        <p:spPr>
          <a:xfrm>
            <a:off x="4908012" y="5051879"/>
            <a:ext cx="243953" cy="336003"/>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6" name="5-Point Star 165"/>
          <p:cNvSpPr/>
          <p:nvPr/>
        </p:nvSpPr>
        <p:spPr>
          <a:xfrm>
            <a:off x="5859490" y="5051879"/>
            <a:ext cx="243953" cy="336003"/>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7" name="5-Point Star 166"/>
          <p:cNvSpPr/>
          <p:nvPr/>
        </p:nvSpPr>
        <p:spPr>
          <a:xfrm>
            <a:off x="6804609" y="5051879"/>
            <a:ext cx="243953" cy="336003"/>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1" name="Rectangle 170"/>
          <p:cNvSpPr/>
          <p:nvPr/>
        </p:nvSpPr>
        <p:spPr>
          <a:xfrm>
            <a:off x="73552" y="5612122"/>
            <a:ext cx="993248" cy="812097"/>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anchor="ctr"/>
          <a:lstStyle/>
          <a:p>
            <a:pPr algn="ctr" fontAlgn="base">
              <a:spcBef>
                <a:spcPct val="0"/>
              </a:spcBef>
              <a:spcAft>
                <a:spcPct val="0"/>
              </a:spcAft>
            </a:pPr>
            <a:r>
              <a:rPr lang="en-US" sz="1200" b="1" kern="0" dirty="0" smtClean="0">
                <a:solidFill>
                  <a:prstClr val="black"/>
                </a:solidFill>
                <a:latin typeface="+mj-lt"/>
                <a:ea typeface="Tahoma" panose="020B0604030504040204" pitchFamily="34" charset="0"/>
                <a:cs typeface="Tahoma" panose="020B0604030504040204" pitchFamily="34" charset="0"/>
              </a:rPr>
              <a:t>Guarantee</a:t>
            </a:r>
          </a:p>
        </p:txBody>
      </p:sp>
      <p:grpSp>
        <p:nvGrpSpPr>
          <p:cNvPr id="63" name="Group 62"/>
          <p:cNvGrpSpPr/>
          <p:nvPr/>
        </p:nvGrpSpPr>
        <p:grpSpPr>
          <a:xfrm>
            <a:off x="1643851" y="5697914"/>
            <a:ext cx="5935585" cy="726305"/>
            <a:chOff x="4005885" y="5716042"/>
            <a:chExt cx="7188260" cy="726305"/>
          </a:xfrm>
        </p:grpSpPr>
        <p:sp>
          <p:nvSpPr>
            <p:cNvPr id="170" name="Right Triangle 169"/>
            <p:cNvSpPr/>
            <p:nvPr/>
          </p:nvSpPr>
          <p:spPr>
            <a:xfrm flipH="1" flipV="1">
              <a:off x="4005885" y="5716042"/>
              <a:ext cx="7026632" cy="726305"/>
            </a:xfrm>
            <a:prstGeom prst="rtTriangle">
              <a:avLst/>
            </a:prstGeom>
            <a:gradFill flip="none" rotWithShape="1">
              <a:gsLst>
                <a:gs pos="0">
                  <a:schemeClr val="bg1">
                    <a:lumMod val="95000"/>
                  </a:schemeClr>
                </a:gs>
                <a:gs pos="50000">
                  <a:schemeClr val="bg1">
                    <a:lumMod val="65000"/>
                  </a:schemeClr>
                </a:gs>
                <a:gs pos="100000">
                  <a:schemeClr val="tx1">
                    <a:lumMod val="50000"/>
                    <a:lumOff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9297707" y="5805715"/>
              <a:ext cx="1896438" cy="369332"/>
            </a:xfrm>
            <a:prstGeom prst="rect">
              <a:avLst/>
            </a:prstGeom>
            <a:noFill/>
          </p:spPr>
          <p:txBody>
            <a:bodyPr wrap="square" rtlCol="0">
              <a:spAutoFit/>
            </a:bodyPr>
            <a:lstStyle/>
            <a:p>
              <a:r>
                <a:rPr lang="en-US" b="1" dirty="0" smtClean="0">
                  <a:solidFill>
                    <a:prstClr val="white"/>
                  </a:solidFill>
                </a:rPr>
                <a:t>Payments </a:t>
              </a:r>
              <a:endParaRPr lang="en-US" b="1" dirty="0">
                <a:solidFill>
                  <a:prstClr val="white"/>
                </a:solidFill>
              </a:endParaRPr>
            </a:p>
          </p:txBody>
        </p:sp>
      </p:grpSp>
      <p:grpSp>
        <p:nvGrpSpPr>
          <p:cNvPr id="62" name="Group 61"/>
          <p:cNvGrpSpPr/>
          <p:nvPr/>
        </p:nvGrpSpPr>
        <p:grpSpPr>
          <a:xfrm>
            <a:off x="1600200" y="5813946"/>
            <a:ext cx="5894667" cy="696036"/>
            <a:chOff x="4005887" y="5813946"/>
            <a:chExt cx="7026630" cy="696036"/>
          </a:xfrm>
        </p:grpSpPr>
        <p:sp>
          <p:nvSpPr>
            <p:cNvPr id="169" name="Right Triangle 168"/>
            <p:cNvSpPr/>
            <p:nvPr/>
          </p:nvSpPr>
          <p:spPr>
            <a:xfrm>
              <a:off x="4005887" y="5813946"/>
              <a:ext cx="7026630" cy="696036"/>
            </a:xfrm>
            <a:prstGeom prst="rtTriangle">
              <a:avLst/>
            </a:prstGeom>
            <a:gradFill flip="none" rotWithShape="1">
              <a:gsLst>
                <a:gs pos="0">
                  <a:schemeClr val="bg1">
                    <a:lumMod val="95000"/>
                  </a:schemeClr>
                </a:gs>
                <a:gs pos="50000">
                  <a:schemeClr val="bg1">
                    <a:lumMod val="75000"/>
                  </a:schemeClr>
                </a:gs>
                <a:gs pos="100000">
                  <a:schemeClr val="bg1">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8" name="TextBox 167"/>
            <p:cNvSpPr txBox="1"/>
            <p:nvPr/>
          </p:nvSpPr>
          <p:spPr>
            <a:xfrm>
              <a:off x="4143830" y="6012543"/>
              <a:ext cx="1716840" cy="369332"/>
            </a:xfrm>
            <a:prstGeom prst="rect">
              <a:avLst/>
            </a:prstGeom>
            <a:noFill/>
          </p:spPr>
          <p:txBody>
            <a:bodyPr wrap="square" rtlCol="0">
              <a:spAutoFit/>
            </a:bodyPr>
            <a:lstStyle/>
            <a:p>
              <a:r>
                <a:rPr lang="en-US" b="1" dirty="0" smtClean="0">
                  <a:solidFill>
                    <a:srgbClr val="FFFFFF"/>
                  </a:solidFill>
                </a:rPr>
                <a:t>Guarantee</a:t>
              </a:r>
              <a:endParaRPr lang="en-US" b="1" dirty="0">
                <a:solidFill>
                  <a:srgbClr val="FFFFFF"/>
                </a:solidFill>
              </a:endParaRPr>
            </a:p>
          </p:txBody>
        </p:sp>
      </p:grpSp>
      <p:sp>
        <p:nvSpPr>
          <p:cNvPr id="172" name="5-Point Star 171"/>
          <p:cNvSpPr/>
          <p:nvPr/>
        </p:nvSpPr>
        <p:spPr>
          <a:xfrm>
            <a:off x="5859490" y="4433232"/>
            <a:ext cx="243953" cy="336003"/>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3" name="5-Point Star 172"/>
          <p:cNvSpPr/>
          <p:nvPr/>
        </p:nvSpPr>
        <p:spPr>
          <a:xfrm>
            <a:off x="6804609" y="4433232"/>
            <a:ext cx="243953" cy="336003"/>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4" name="5-Point Star 173"/>
          <p:cNvSpPr/>
          <p:nvPr/>
        </p:nvSpPr>
        <p:spPr>
          <a:xfrm>
            <a:off x="4908012" y="4740308"/>
            <a:ext cx="243953" cy="336003"/>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5" name="Pentagon 174"/>
          <p:cNvSpPr/>
          <p:nvPr/>
        </p:nvSpPr>
        <p:spPr>
          <a:xfrm rot="5400000">
            <a:off x="7928091" y="58736"/>
            <a:ext cx="1167624" cy="1187110"/>
          </a:xfrm>
          <a:prstGeom prst="homePlate">
            <a:avLst>
              <a:gd name="adj" fmla="val 25000"/>
            </a:avLst>
          </a:prstGeom>
          <a:solidFill>
            <a:schemeClr val="bg1">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dirty="0">
                <a:solidFill>
                  <a:srgbClr val="000000"/>
                </a:solidFill>
                <a:latin typeface="Tahoma"/>
                <a:cs typeface="Tahoma"/>
              </a:rPr>
              <a:t>Players involved</a:t>
            </a:r>
          </a:p>
        </p:txBody>
      </p:sp>
      <p:sp>
        <p:nvSpPr>
          <p:cNvPr id="176" name="Chevron 175"/>
          <p:cNvSpPr/>
          <p:nvPr/>
        </p:nvSpPr>
        <p:spPr>
          <a:xfrm rot="5400000">
            <a:off x="7856374" y="902501"/>
            <a:ext cx="1317170" cy="1193003"/>
          </a:xfrm>
          <a:prstGeom prst="chevron">
            <a:avLst>
              <a:gd name="adj" fmla="val 24490"/>
            </a:avLst>
          </a:prstGeom>
          <a:solidFill>
            <a:schemeClr val="bg1">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600" dirty="0">
                <a:solidFill>
                  <a:srgbClr val="000000"/>
                </a:solidFill>
                <a:latin typeface="Tahoma"/>
                <a:cs typeface="Tahoma"/>
              </a:rPr>
              <a:t>Model</a:t>
            </a:r>
          </a:p>
          <a:p>
            <a:pPr algn="ctr"/>
            <a:r>
              <a:rPr lang="en-US" sz="1600" dirty="0">
                <a:solidFill>
                  <a:srgbClr val="000000"/>
                </a:solidFill>
                <a:latin typeface="Tahoma"/>
                <a:cs typeface="Tahoma"/>
              </a:rPr>
              <a:t> flow</a:t>
            </a:r>
          </a:p>
        </p:txBody>
      </p:sp>
      <p:sp>
        <p:nvSpPr>
          <p:cNvPr id="177" name="Chevron 176"/>
          <p:cNvSpPr/>
          <p:nvPr/>
        </p:nvSpPr>
        <p:spPr>
          <a:xfrm rot="5400000">
            <a:off x="7856374" y="1823986"/>
            <a:ext cx="1317170" cy="1193003"/>
          </a:xfrm>
          <a:prstGeom prst="chevron">
            <a:avLst>
              <a:gd name="adj" fmla="val 24490"/>
            </a:avLst>
          </a:prstGeom>
          <a:ln>
            <a:solidFill>
              <a:srgbClr val="FFFFFF"/>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600" dirty="0">
                <a:solidFill>
                  <a:srgbClr val="000000"/>
                </a:solidFill>
                <a:latin typeface="Tahoma"/>
                <a:cs typeface="Tahoma"/>
              </a:rPr>
              <a:t>Timeline overview</a:t>
            </a:r>
          </a:p>
        </p:txBody>
      </p:sp>
      <p:sp>
        <p:nvSpPr>
          <p:cNvPr id="178" name="Chevron 177"/>
          <p:cNvSpPr/>
          <p:nvPr/>
        </p:nvSpPr>
        <p:spPr>
          <a:xfrm rot="5400000">
            <a:off x="7856374" y="2745471"/>
            <a:ext cx="1317170" cy="1193003"/>
          </a:xfrm>
          <a:prstGeom prst="chevron">
            <a:avLst>
              <a:gd name="adj" fmla="val 24490"/>
            </a:avLst>
          </a:prstGeom>
          <a:solidFill>
            <a:schemeClr val="bg1">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600" dirty="0" smtClean="0">
                <a:solidFill>
                  <a:srgbClr val="000000"/>
                </a:solidFill>
                <a:latin typeface="Tahoma"/>
                <a:cs typeface="Tahoma"/>
              </a:rPr>
              <a:t>Per-home economics</a:t>
            </a:r>
            <a:endParaRPr lang="en-US" sz="1600" dirty="0">
              <a:solidFill>
                <a:srgbClr val="000000"/>
              </a:solidFill>
              <a:latin typeface="Tahoma"/>
              <a:cs typeface="Tahoma"/>
            </a:endParaRPr>
          </a:p>
        </p:txBody>
      </p:sp>
      <p:sp>
        <p:nvSpPr>
          <p:cNvPr id="179" name="Chevron 178"/>
          <p:cNvSpPr/>
          <p:nvPr/>
        </p:nvSpPr>
        <p:spPr>
          <a:xfrm rot="5400000">
            <a:off x="7856374" y="3666956"/>
            <a:ext cx="1317170" cy="1193003"/>
          </a:xfrm>
          <a:prstGeom prst="chevron">
            <a:avLst>
              <a:gd name="adj" fmla="val 24490"/>
            </a:avLst>
          </a:prstGeom>
          <a:solidFill>
            <a:schemeClr val="bg1">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600" dirty="0" smtClean="0">
                <a:solidFill>
                  <a:srgbClr val="000000"/>
                </a:solidFill>
                <a:latin typeface="Tahoma"/>
                <a:cs typeface="Tahoma"/>
              </a:rPr>
              <a:t>Needs</a:t>
            </a:r>
            <a:endParaRPr lang="en-US" sz="1600" dirty="0">
              <a:solidFill>
                <a:srgbClr val="000000"/>
              </a:solidFill>
              <a:latin typeface="Tahoma"/>
              <a:cs typeface="Tahoma"/>
            </a:endParaRPr>
          </a:p>
        </p:txBody>
      </p:sp>
      <p:sp>
        <p:nvSpPr>
          <p:cNvPr id="180" name="Chevron 179"/>
          <p:cNvSpPr/>
          <p:nvPr/>
        </p:nvSpPr>
        <p:spPr>
          <a:xfrm rot="5400000">
            <a:off x="7856374" y="4588441"/>
            <a:ext cx="1317170" cy="1193003"/>
          </a:xfrm>
          <a:prstGeom prst="chevron">
            <a:avLst>
              <a:gd name="adj" fmla="val 24490"/>
            </a:avLst>
          </a:prstGeom>
          <a:solidFill>
            <a:schemeClr val="bg1">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600" dirty="0" smtClean="0">
                <a:solidFill>
                  <a:srgbClr val="000000"/>
                </a:solidFill>
                <a:latin typeface="Tahoma"/>
                <a:cs typeface="Tahoma"/>
              </a:rPr>
              <a:t>Progress to date</a:t>
            </a:r>
            <a:endParaRPr lang="en-US" sz="1600" dirty="0">
              <a:solidFill>
                <a:srgbClr val="000000"/>
              </a:solidFill>
              <a:latin typeface="Tahoma"/>
              <a:cs typeface="Tahoma"/>
            </a:endParaRPr>
          </a:p>
        </p:txBody>
      </p:sp>
      <p:sp>
        <p:nvSpPr>
          <p:cNvPr id="181" name="Chevron 180"/>
          <p:cNvSpPr/>
          <p:nvPr/>
        </p:nvSpPr>
        <p:spPr>
          <a:xfrm rot="5400000">
            <a:off x="7856374" y="5509925"/>
            <a:ext cx="1317170" cy="1193003"/>
          </a:xfrm>
          <a:prstGeom prst="chevron">
            <a:avLst>
              <a:gd name="adj" fmla="val 24490"/>
            </a:avLst>
          </a:prstGeom>
          <a:solidFill>
            <a:schemeClr val="bg1">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600" dirty="0" smtClean="0">
                <a:solidFill>
                  <a:srgbClr val="000000"/>
                </a:solidFill>
                <a:latin typeface="Tahoma"/>
                <a:cs typeface="Tahoma"/>
              </a:rPr>
              <a:t>Policy implications</a:t>
            </a:r>
            <a:endParaRPr lang="en-US" sz="1600" dirty="0">
              <a:solidFill>
                <a:srgbClr val="000000"/>
              </a:solidFill>
              <a:latin typeface="Tahoma"/>
              <a:cs typeface="Tahoma"/>
            </a:endParaRPr>
          </a:p>
        </p:txBody>
      </p:sp>
    </p:spTree>
    <p:extLst>
      <p:ext uri="{BB962C8B-B14F-4D97-AF65-F5344CB8AC3E}">
        <p14:creationId xmlns:p14="http://schemas.microsoft.com/office/powerpoint/2010/main" val="9240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50"/>
                                        <p:tgtEl>
                                          <p:spTgt spid="5"/>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25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50"/>
                                        <p:tgtEl>
                                          <p:spTgt spid="7"/>
                                        </p:tgtEl>
                                      </p:cBhvr>
                                    </p:animEffect>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250"/>
                                        <p:tgtEl>
                                          <p:spTgt spid="8"/>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50"/>
                                        <p:tgtEl>
                                          <p:spTgt spid="9"/>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25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500" fill="hold"/>
                                        <p:tgtEl>
                                          <p:spTgt spid="60"/>
                                        </p:tgtEl>
                                        <p:attrNameLst>
                                          <p:attrName>ppt_x</p:attrName>
                                        </p:attrNameLst>
                                      </p:cBhvr>
                                      <p:tavLst>
                                        <p:tav tm="0">
                                          <p:val>
                                            <p:strVal val="#ppt_x"/>
                                          </p:val>
                                        </p:tav>
                                        <p:tav tm="100000">
                                          <p:val>
                                            <p:strVal val="#ppt_x"/>
                                          </p:val>
                                        </p:tav>
                                      </p:tavLst>
                                    </p:anim>
                                    <p:anim calcmode="lin" valueType="num">
                                      <p:cBhvr additive="base">
                                        <p:cTn id="37" dur="500" fill="hold"/>
                                        <p:tgtEl>
                                          <p:spTgt spid="60"/>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50" fill="hold"/>
                                        <p:tgtEl>
                                          <p:spTgt spid="11"/>
                                        </p:tgtEl>
                                        <p:attrNameLst>
                                          <p:attrName>ppt_x</p:attrName>
                                        </p:attrNameLst>
                                      </p:cBhvr>
                                      <p:tavLst>
                                        <p:tav tm="0">
                                          <p:val>
                                            <p:strVal val="#ppt_x"/>
                                          </p:val>
                                        </p:tav>
                                        <p:tav tm="100000">
                                          <p:val>
                                            <p:strVal val="#ppt_x"/>
                                          </p:val>
                                        </p:tav>
                                      </p:tavLst>
                                    </p:anim>
                                    <p:anim calcmode="lin" valueType="num">
                                      <p:cBhvr additive="base">
                                        <p:cTn id="42" dur="250" fill="hold"/>
                                        <p:tgtEl>
                                          <p:spTgt spid="11"/>
                                        </p:tgtEl>
                                        <p:attrNameLst>
                                          <p:attrName>ppt_y</p:attrName>
                                        </p:attrNameLst>
                                      </p:cBhvr>
                                      <p:tavLst>
                                        <p:tav tm="0">
                                          <p:val>
                                            <p:strVal val="1+#ppt_h/2"/>
                                          </p:val>
                                        </p:tav>
                                        <p:tav tm="100000">
                                          <p:val>
                                            <p:strVal val="#ppt_y"/>
                                          </p:val>
                                        </p:tav>
                                      </p:tavLst>
                                    </p:anim>
                                  </p:childTnLst>
                                </p:cTn>
                              </p:par>
                            </p:childTnLst>
                          </p:cTn>
                        </p:par>
                        <p:par>
                          <p:cTn id="43" fill="hold">
                            <p:stCondLst>
                              <p:cond delay="750"/>
                            </p:stCondLst>
                            <p:childTnLst>
                              <p:par>
                                <p:cTn id="44" presetID="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250" fill="hold"/>
                                        <p:tgtEl>
                                          <p:spTgt spid="14"/>
                                        </p:tgtEl>
                                        <p:attrNameLst>
                                          <p:attrName>ppt_x</p:attrName>
                                        </p:attrNameLst>
                                      </p:cBhvr>
                                      <p:tavLst>
                                        <p:tav tm="0">
                                          <p:val>
                                            <p:strVal val="#ppt_x"/>
                                          </p:val>
                                        </p:tav>
                                        <p:tav tm="100000">
                                          <p:val>
                                            <p:strVal val="#ppt_x"/>
                                          </p:val>
                                        </p:tav>
                                      </p:tavLst>
                                    </p:anim>
                                    <p:anim calcmode="lin" valueType="num">
                                      <p:cBhvr additive="base">
                                        <p:cTn id="47" dur="250" fill="hold"/>
                                        <p:tgtEl>
                                          <p:spTgt spid="14"/>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250" fill="hold"/>
                                        <p:tgtEl>
                                          <p:spTgt spid="17"/>
                                        </p:tgtEl>
                                        <p:attrNameLst>
                                          <p:attrName>ppt_x</p:attrName>
                                        </p:attrNameLst>
                                      </p:cBhvr>
                                      <p:tavLst>
                                        <p:tav tm="0">
                                          <p:val>
                                            <p:strVal val="#ppt_x"/>
                                          </p:val>
                                        </p:tav>
                                        <p:tav tm="100000">
                                          <p:val>
                                            <p:strVal val="#ppt_x"/>
                                          </p:val>
                                        </p:tav>
                                      </p:tavLst>
                                    </p:anim>
                                    <p:anim calcmode="lin" valueType="num">
                                      <p:cBhvr additive="base">
                                        <p:cTn id="52" dur="250" fill="hold"/>
                                        <p:tgtEl>
                                          <p:spTgt spid="17"/>
                                        </p:tgtEl>
                                        <p:attrNameLst>
                                          <p:attrName>ppt_y</p:attrName>
                                        </p:attrNameLst>
                                      </p:cBhvr>
                                      <p:tavLst>
                                        <p:tav tm="0">
                                          <p:val>
                                            <p:strVal val="1+#ppt_h/2"/>
                                          </p:val>
                                        </p:tav>
                                        <p:tav tm="100000">
                                          <p:val>
                                            <p:strVal val="#ppt_y"/>
                                          </p:val>
                                        </p:tav>
                                      </p:tavLst>
                                    </p:anim>
                                  </p:childTnLst>
                                </p:cTn>
                              </p:par>
                            </p:childTnLst>
                          </p:cTn>
                        </p:par>
                        <p:par>
                          <p:cTn id="53" fill="hold">
                            <p:stCondLst>
                              <p:cond delay="1250"/>
                            </p:stCondLst>
                            <p:childTnLst>
                              <p:par>
                                <p:cTn id="54" presetID="2" presetClass="entr" presetSubtype="4"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250" fill="hold"/>
                                        <p:tgtEl>
                                          <p:spTgt spid="20"/>
                                        </p:tgtEl>
                                        <p:attrNameLst>
                                          <p:attrName>ppt_x</p:attrName>
                                        </p:attrNameLst>
                                      </p:cBhvr>
                                      <p:tavLst>
                                        <p:tav tm="0">
                                          <p:val>
                                            <p:strVal val="#ppt_x"/>
                                          </p:val>
                                        </p:tav>
                                        <p:tav tm="100000">
                                          <p:val>
                                            <p:strVal val="#ppt_x"/>
                                          </p:val>
                                        </p:tav>
                                      </p:tavLst>
                                    </p:anim>
                                    <p:anim calcmode="lin" valueType="num">
                                      <p:cBhvr additive="base">
                                        <p:cTn id="57" dur="250" fill="hold"/>
                                        <p:tgtEl>
                                          <p:spTgt spid="20"/>
                                        </p:tgtEl>
                                        <p:attrNameLst>
                                          <p:attrName>ppt_y</p:attrName>
                                        </p:attrNameLst>
                                      </p:cBhvr>
                                      <p:tavLst>
                                        <p:tav tm="0">
                                          <p:val>
                                            <p:strVal val="1+#ppt_h/2"/>
                                          </p:val>
                                        </p:tav>
                                        <p:tav tm="100000">
                                          <p:val>
                                            <p:strVal val="#ppt_y"/>
                                          </p:val>
                                        </p:tav>
                                      </p:tavLst>
                                    </p:anim>
                                  </p:childTnLst>
                                </p:cTn>
                              </p:par>
                            </p:childTnLst>
                          </p:cTn>
                        </p:par>
                        <p:par>
                          <p:cTn id="58" fill="hold">
                            <p:stCondLst>
                              <p:cond delay="1500"/>
                            </p:stCondLst>
                            <p:childTnLst>
                              <p:par>
                                <p:cTn id="59" presetID="2" presetClass="entr" presetSubtype="4"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250" fill="hold"/>
                                        <p:tgtEl>
                                          <p:spTgt spid="26"/>
                                        </p:tgtEl>
                                        <p:attrNameLst>
                                          <p:attrName>ppt_x</p:attrName>
                                        </p:attrNameLst>
                                      </p:cBhvr>
                                      <p:tavLst>
                                        <p:tav tm="0">
                                          <p:val>
                                            <p:strVal val="#ppt_x"/>
                                          </p:val>
                                        </p:tav>
                                        <p:tav tm="100000">
                                          <p:val>
                                            <p:strVal val="#ppt_x"/>
                                          </p:val>
                                        </p:tav>
                                      </p:tavLst>
                                    </p:anim>
                                    <p:anim calcmode="lin" valueType="num">
                                      <p:cBhvr additive="base">
                                        <p:cTn id="62" dur="250" fill="hold"/>
                                        <p:tgtEl>
                                          <p:spTgt spid="26"/>
                                        </p:tgtEl>
                                        <p:attrNameLst>
                                          <p:attrName>ppt_y</p:attrName>
                                        </p:attrNameLst>
                                      </p:cBhvr>
                                      <p:tavLst>
                                        <p:tav tm="0">
                                          <p:val>
                                            <p:strVal val="1+#ppt_h/2"/>
                                          </p:val>
                                        </p:tav>
                                        <p:tav tm="100000">
                                          <p:val>
                                            <p:strVal val="#ppt_y"/>
                                          </p:val>
                                        </p:tav>
                                      </p:tavLst>
                                    </p:anim>
                                  </p:childTnLst>
                                </p:cTn>
                              </p:par>
                            </p:childTnLst>
                          </p:cTn>
                        </p:par>
                        <p:par>
                          <p:cTn id="63" fill="hold">
                            <p:stCondLst>
                              <p:cond delay="1750"/>
                            </p:stCondLst>
                            <p:childTnLst>
                              <p:par>
                                <p:cTn id="64" presetID="2" presetClass="entr" presetSubtype="4"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250" fill="hold"/>
                                        <p:tgtEl>
                                          <p:spTgt spid="29"/>
                                        </p:tgtEl>
                                        <p:attrNameLst>
                                          <p:attrName>ppt_x</p:attrName>
                                        </p:attrNameLst>
                                      </p:cBhvr>
                                      <p:tavLst>
                                        <p:tav tm="0">
                                          <p:val>
                                            <p:strVal val="#ppt_x"/>
                                          </p:val>
                                        </p:tav>
                                        <p:tav tm="100000">
                                          <p:val>
                                            <p:strVal val="#ppt_x"/>
                                          </p:val>
                                        </p:tav>
                                      </p:tavLst>
                                    </p:anim>
                                    <p:anim calcmode="lin" valueType="num">
                                      <p:cBhvr additive="base">
                                        <p:cTn id="67" dur="250" fill="hold"/>
                                        <p:tgtEl>
                                          <p:spTgt spid="29"/>
                                        </p:tgtEl>
                                        <p:attrNameLst>
                                          <p:attrName>ppt_y</p:attrName>
                                        </p:attrNameLst>
                                      </p:cBhvr>
                                      <p:tavLst>
                                        <p:tav tm="0">
                                          <p:val>
                                            <p:strVal val="1+#ppt_h/2"/>
                                          </p:val>
                                        </p:tav>
                                        <p:tav tm="100000">
                                          <p:val>
                                            <p:strVal val="#ppt_y"/>
                                          </p:val>
                                        </p:tav>
                                      </p:tavLst>
                                    </p:anim>
                                  </p:childTnLst>
                                </p:cTn>
                              </p:par>
                            </p:childTnLst>
                          </p:cTn>
                        </p:par>
                        <p:par>
                          <p:cTn id="68" fill="hold">
                            <p:stCondLst>
                              <p:cond delay="2000"/>
                            </p:stCondLst>
                            <p:childTnLst>
                              <p:par>
                                <p:cTn id="69" presetID="2" presetClass="entr" presetSubtype="4"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250" fill="hold"/>
                                        <p:tgtEl>
                                          <p:spTgt spid="32"/>
                                        </p:tgtEl>
                                        <p:attrNameLst>
                                          <p:attrName>ppt_x</p:attrName>
                                        </p:attrNameLst>
                                      </p:cBhvr>
                                      <p:tavLst>
                                        <p:tav tm="0">
                                          <p:val>
                                            <p:strVal val="#ppt_x"/>
                                          </p:val>
                                        </p:tav>
                                        <p:tav tm="100000">
                                          <p:val>
                                            <p:strVal val="#ppt_x"/>
                                          </p:val>
                                        </p:tav>
                                      </p:tavLst>
                                    </p:anim>
                                    <p:anim calcmode="lin" valueType="num">
                                      <p:cBhvr additive="base">
                                        <p:cTn id="72" dur="250" fill="hold"/>
                                        <p:tgtEl>
                                          <p:spTgt spid="32"/>
                                        </p:tgtEl>
                                        <p:attrNameLst>
                                          <p:attrName>ppt_y</p:attrName>
                                        </p:attrNameLst>
                                      </p:cBhvr>
                                      <p:tavLst>
                                        <p:tav tm="0">
                                          <p:val>
                                            <p:strVal val="1+#ppt_h/2"/>
                                          </p:val>
                                        </p:tav>
                                        <p:tav tm="100000">
                                          <p:val>
                                            <p:strVal val="#ppt_y"/>
                                          </p:val>
                                        </p:tav>
                                      </p:tavLst>
                                    </p:anim>
                                  </p:childTnLst>
                                </p:cTn>
                              </p:par>
                            </p:childTnLst>
                          </p:cTn>
                        </p:par>
                        <p:par>
                          <p:cTn id="73" fill="hold">
                            <p:stCondLst>
                              <p:cond delay="2250"/>
                            </p:stCondLst>
                            <p:childTnLst>
                              <p:par>
                                <p:cTn id="74" presetID="2" presetClass="entr" presetSubtype="4" fill="hold" nodeType="after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additive="base">
                                        <p:cTn id="76" dur="250" fill="hold"/>
                                        <p:tgtEl>
                                          <p:spTgt spid="35"/>
                                        </p:tgtEl>
                                        <p:attrNameLst>
                                          <p:attrName>ppt_x</p:attrName>
                                        </p:attrNameLst>
                                      </p:cBhvr>
                                      <p:tavLst>
                                        <p:tav tm="0">
                                          <p:val>
                                            <p:strVal val="#ppt_x"/>
                                          </p:val>
                                        </p:tav>
                                        <p:tav tm="100000">
                                          <p:val>
                                            <p:strVal val="#ppt_x"/>
                                          </p:val>
                                        </p:tav>
                                      </p:tavLst>
                                    </p:anim>
                                    <p:anim calcmode="lin" valueType="num">
                                      <p:cBhvr additive="base">
                                        <p:cTn id="77" dur="250" fill="hold"/>
                                        <p:tgtEl>
                                          <p:spTgt spid="35"/>
                                        </p:tgtEl>
                                        <p:attrNameLst>
                                          <p:attrName>ppt_y</p:attrName>
                                        </p:attrNameLst>
                                      </p:cBhvr>
                                      <p:tavLst>
                                        <p:tav tm="0">
                                          <p:val>
                                            <p:strVal val="1+#ppt_h/2"/>
                                          </p:val>
                                        </p:tav>
                                        <p:tav tm="100000">
                                          <p:val>
                                            <p:strVal val="#ppt_y"/>
                                          </p:val>
                                        </p:tav>
                                      </p:tavLst>
                                    </p:anim>
                                  </p:childTnLst>
                                </p:cTn>
                              </p:par>
                            </p:childTnLst>
                          </p:cTn>
                        </p:par>
                        <p:par>
                          <p:cTn id="78" fill="hold">
                            <p:stCondLst>
                              <p:cond delay="2500"/>
                            </p:stCondLst>
                            <p:childTnLst>
                              <p:par>
                                <p:cTn id="79" presetID="2" presetClass="entr" presetSubtype="4" fill="hold"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250" fill="hold"/>
                                        <p:tgtEl>
                                          <p:spTgt spid="41"/>
                                        </p:tgtEl>
                                        <p:attrNameLst>
                                          <p:attrName>ppt_x</p:attrName>
                                        </p:attrNameLst>
                                      </p:cBhvr>
                                      <p:tavLst>
                                        <p:tav tm="0">
                                          <p:val>
                                            <p:strVal val="#ppt_x"/>
                                          </p:val>
                                        </p:tav>
                                        <p:tav tm="100000">
                                          <p:val>
                                            <p:strVal val="#ppt_x"/>
                                          </p:val>
                                        </p:tav>
                                      </p:tavLst>
                                    </p:anim>
                                    <p:anim calcmode="lin" valueType="num">
                                      <p:cBhvr additive="base">
                                        <p:cTn id="82" dur="250" fill="hold"/>
                                        <p:tgtEl>
                                          <p:spTgt spid="41"/>
                                        </p:tgtEl>
                                        <p:attrNameLst>
                                          <p:attrName>ppt_y</p:attrName>
                                        </p:attrNameLst>
                                      </p:cBhvr>
                                      <p:tavLst>
                                        <p:tav tm="0">
                                          <p:val>
                                            <p:strVal val="1+#ppt_h/2"/>
                                          </p:val>
                                        </p:tav>
                                        <p:tav tm="100000">
                                          <p:val>
                                            <p:strVal val="#ppt_y"/>
                                          </p:val>
                                        </p:tav>
                                      </p:tavLst>
                                    </p:anim>
                                  </p:childTnLst>
                                </p:cTn>
                              </p:par>
                            </p:childTnLst>
                          </p:cTn>
                        </p:par>
                        <p:par>
                          <p:cTn id="83" fill="hold">
                            <p:stCondLst>
                              <p:cond delay="2750"/>
                            </p:stCondLst>
                            <p:childTnLst>
                              <p:par>
                                <p:cTn id="84" presetID="2" presetClass="entr" presetSubtype="4" fill="hold" nodeType="after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additive="base">
                                        <p:cTn id="86" dur="250" fill="hold"/>
                                        <p:tgtEl>
                                          <p:spTgt spid="44"/>
                                        </p:tgtEl>
                                        <p:attrNameLst>
                                          <p:attrName>ppt_x</p:attrName>
                                        </p:attrNameLst>
                                      </p:cBhvr>
                                      <p:tavLst>
                                        <p:tav tm="0">
                                          <p:val>
                                            <p:strVal val="#ppt_x"/>
                                          </p:val>
                                        </p:tav>
                                        <p:tav tm="100000">
                                          <p:val>
                                            <p:strVal val="#ppt_x"/>
                                          </p:val>
                                        </p:tav>
                                      </p:tavLst>
                                    </p:anim>
                                    <p:anim calcmode="lin" valueType="num">
                                      <p:cBhvr additive="base">
                                        <p:cTn id="87" dur="250" fill="hold"/>
                                        <p:tgtEl>
                                          <p:spTgt spid="44"/>
                                        </p:tgtEl>
                                        <p:attrNameLst>
                                          <p:attrName>ppt_y</p:attrName>
                                        </p:attrNameLst>
                                      </p:cBhvr>
                                      <p:tavLst>
                                        <p:tav tm="0">
                                          <p:val>
                                            <p:strVal val="1+#ppt_h/2"/>
                                          </p:val>
                                        </p:tav>
                                        <p:tav tm="100000">
                                          <p:val>
                                            <p:strVal val="#ppt_y"/>
                                          </p:val>
                                        </p:tav>
                                      </p:tavLst>
                                    </p:anim>
                                  </p:childTnLst>
                                </p:cTn>
                              </p:par>
                            </p:childTnLst>
                          </p:cTn>
                        </p:par>
                        <p:par>
                          <p:cTn id="88" fill="hold">
                            <p:stCondLst>
                              <p:cond delay="3000"/>
                            </p:stCondLst>
                            <p:childTnLst>
                              <p:par>
                                <p:cTn id="89" presetID="2" presetClass="entr" presetSubtype="4" fill="hold" nodeType="after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250" fill="hold"/>
                                        <p:tgtEl>
                                          <p:spTgt spid="47"/>
                                        </p:tgtEl>
                                        <p:attrNameLst>
                                          <p:attrName>ppt_x</p:attrName>
                                        </p:attrNameLst>
                                      </p:cBhvr>
                                      <p:tavLst>
                                        <p:tav tm="0">
                                          <p:val>
                                            <p:strVal val="#ppt_x"/>
                                          </p:val>
                                        </p:tav>
                                        <p:tav tm="100000">
                                          <p:val>
                                            <p:strVal val="#ppt_x"/>
                                          </p:val>
                                        </p:tav>
                                      </p:tavLst>
                                    </p:anim>
                                    <p:anim calcmode="lin" valueType="num">
                                      <p:cBhvr additive="base">
                                        <p:cTn id="92" dur="250" fill="hold"/>
                                        <p:tgtEl>
                                          <p:spTgt spid="47"/>
                                        </p:tgtEl>
                                        <p:attrNameLst>
                                          <p:attrName>ppt_y</p:attrName>
                                        </p:attrNameLst>
                                      </p:cBhvr>
                                      <p:tavLst>
                                        <p:tav tm="0">
                                          <p:val>
                                            <p:strVal val="1+#ppt_h/2"/>
                                          </p:val>
                                        </p:tav>
                                        <p:tav tm="100000">
                                          <p:val>
                                            <p:strVal val="#ppt_y"/>
                                          </p:val>
                                        </p:tav>
                                      </p:tavLst>
                                    </p:anim>
                                  </p:childTnLst>
                                </p:cTn>
                              </p:par>
                            </p:childTnLst>
                          </p:cTn>
                        </p:par>
                        <p:par>
                          <p:cTn id="93" fill="hold">
                            <p:stCondLst>
                              <p:cond delay="3250"/>
                            </p:stCondLst>
                            <p:childTnLst>
                              <p:par>
                                <p:cTn id="94" presetID="2" presetClass="entr" presetSubtype="4" fill="hold" nodeType="afterEffect">
                                  <p:stCondLst>
                                    <p:cond delay="0"/>
                                  </p:stCondLst>
                                  <p:childTnLst>
                                    <p:set>
                                      <p:cBhvr>
                                        <p:cTn id="95" dur="1" fill="hold">
                                          <p:stCondLst>
                                            <p:cond delay="0"/>
                                          </p:stCondLst>
                                        </p:cTn>
                                        <p:tgtEl>
                                          <p:spTgt spid="50"/>
                                        </p:tgtEl>
                                        <p:attrNameLst>
                                          <p:attrName>style.visibility</p:attrName>
                                        </p:attrNameLst>
                                      </p:cBhvr>
                                      <p:to>
                                        <p:strVal val="visible"/>
                                      </p:to>
                                    </p:set>
                                    <p:anim calcmode="lin" valueType="num">
                                      <p:cBhvr additive="base">
                                        <p:cTn id="96" dur="250" fill="hold"/>
                                        <p:tgtEl>
                                          <p:spTgt spid="50"/>
                                        </p:tgtEl>
                                        <p:attrNameLst>
                                          <p:attrName>ppt_x</p:attrName>
                                        </p:attrNameLst>
                                      </p:cBhvr>
                                      <p:tavLst>
                                        <p:tav tm="0">
                                          <p:val>
                                            <p:strVal val="#ppt_x"/>
                                          </p:val>
                                        </p:tav>
                                        <p:tav tm="100000">
                                          <p:val>
                                            <p:strVal val="#ppt_x"/>
                                          </p:val>
                                        </p:tav>
                                      </p:tavLst>
                                    </p:anim>
                                    <p:anim calcmode="lin" valueType="num">
                                      <p:cBhvr additive="base">
                                        <p:cTn id="97" dur="25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wipe(left)">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fade">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fade">
                                      <p:cBhvr>
                                        <p:cTn id="117" dur="500"/>
                                        <p:tgtEl>
                                          <p:spTgt spid="6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72"/>
                                        </p:tgtEl>
                                        <p:attrNameLst>
                                          <p:attrName>style.visibility</p:attrName>
                                        </p:attrNameLst>
                                      </p:cBhvr>
                                      <p:to>
                                        <p:strVal val="visible"/>
                                      </p:to>
                                    </p:set>
                                    <p:animEffect transition="in" filter="fade">
                                      <p:cBhvr>
                                        <p:cTn id="122" dur="500"/>
                                        <p:tgtEl>
                                          <p:spTgt spid="17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73"/>
                                        </p:tgtEl>
                                        <p:attrNameLst>
                                          <p:attrName>style.visibility</p:attrName>
                                        </p:attrNameLst>
                                      </p:cBhvr>
                                      <p:to>
                                        <p:strVal val="visible"/>
                                      </p:to>
                                    </p:set>
                                    <p:animEffect transition="in" filter="fade">
                                      <p:cBhvr>
                                        <p:cTn id="127" dur="500"/>
                                        <p:tgtEl>
                                          <p:spTgt spid="173"/>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1" fill="hold" grpId="0" nodeType="clickEffect">
                                  <p:stCondLst>
                                    <p:cond delay="0"/>
                                  </p:stCondLst>
                                  <p:childTnLst>
                                    <p:set>
                                      <p:cBhvr>
                                        <p:cTn id="131" dur="1" fill="hold">
                                          <p:stCondLst>
                                            <p:cond delay="0"/>
                                          </p:stCondLst>
                                        </p:cTn>
                                        <p:tgtEl>
                                          <p:spTgt spid="68"/>
                                        </p:tgtEl>
                                        <p:attrNameLst>
                                          <p:attrName>style.visibility</p:attrName>
                                        </p:attrNameLst>
                                      </p:cBhvr>
                                      <p:to>
                                        <p:strVal val="visible"/>
                                      </p:to>
                                    </p:set>
                                    <p:anim calcmode="lin" valueType="num">
                                      <p:cBhvr additive="base">
                                        <p:cTn id="132" dur="500" fill="hold"/>
                                        <p:tgtEl>
                                          <p:spTgt spid="68"/>
                                        </p:tgtEl>
                                        <p:attrNameLst>
                                          <p:attrName>ppt_x</p:attrName>
                                        </p:attrNameLst>
                                      </p:cBhvr>
                                      <p:tavLst>
                                        <p:tav tm="0">
                                          <p:val>
                                            <p:strVal val="#ppt_x"/>
                                          </p:val>
                                        </p:tav>
                                        <p:tav tm="100000">
                                          <p:val>
                                            <p:strVal val="#ppt_x"/>
                                          </p:val>
                                        </p:tav>
                                      </p:tavLst>
                                    </p:anim>
                                    <p:anim calcmode="lin" valueType="num">
                                      <p:cBhvr additive="base">
                                        <p:cTn id="133" dur="500" fill="hold"/>
                                        <p:tgtEl>
                                          <p:spTgt spid="68"/>
                                        </p:tgtEl>
                                        <p:attrNameLst>
                                          <p:attrName>ppt_y</p:attrName>
                                        </p:attrNameLst>
                                      </p:cBhvr>
                                      <p:tavLst>
                                        <p:tav tm="0">
                                          <p:val>
                                            <p:strVal val="0-#ppt_h/2"/>
                                          </p:val>
                                        </p:tav>
                                        <p:tav tm="100000">
                                          <p:val>
                                            <p:strVal val="#ppt_y"/>
                                          </p:val>
                                        </p:tav>
                                      </p:tavLst>
                                    </p:anim>
                                  </p:childTnLst>
                                </p:cTn>
                              </p:par>
                            </p:childTnLst>
                          </p:cTn>
                        </p:par>
                        <p:par>
                          <p:cTn id="134" fill="hold">
                            <p:stCondLst>
                              <p:cond delay="500"/>
                            </p:stCondLst>
                            <p:childTnLst>
                              <p:par>
                                <p:cTn id="135" presetID="2" presetClass="entr" presetSubtype="4" fill="hold" nodeType="afterEffect">
                                  <p:stCondLst>
                                    <p:cond delay="0"/>
                                  </p:stCondLst>
                                  <p:childTnLst>
                                    <p:set>
                                      <p:cBhvr>
                                        <p:cTn id="136" dur="1" fill="hold">
                                          <p:stCondLst>
                                            <p:cond delay="0"/>
                                          </p:stCondLst>
                                        </p:cTn>
                                        <p:tgtEl>
                                          <p:spTgt spid="69"/>
                                        </p:tgtEl>
                                        <p:attrNameLst>
                                          <p:attrName>style.visibility</p:attrName>
                                        </p:attrNameLst>
                                      </p:cBhvr>
                                      <p:to>
                                        <p:strVal val="visible"/>
                                      </p:to>
                                    </p:set>
                                    <p:anim calcmode="lin" valueType="num">
                                      <p:cBhvr additive="base">
                                        <p:cTn id="137" dur="250" fill="hold"/>
                                        <p:tgtEl>
                                          <p:spTgt spid="69"/>
                                        </p:tgtEl>
                                        <p:attrNameLst>
                                          <p:attrName>ppt_x</p:attrName>
                                        </p:attrNameLst>
                                      </p:cBhvr>
                                      <p:tavLst>
                                        <p:tav tm="0">
                                          <p:val>
                                            <p:strVal val="#ppt_x"/>
                                          </p:val>
                                        </p:tav>
                                        <p:tav tm="100000">
                                          <p:val>
                                            <p:strVal val="#ppt_x"/>
                                          </p:val>
                                        </p:tav>
                                      </p:tavLst>
                                    </p:anim>
                                    <p:anim calcmode="lin" valueType="num">
                                      <p:cBhvr additive="base">
                                        <p:cTn id="138" dur="250" fill="hold"/>
                                        <p:tgtEl>
                                          <p:spTgt spid="69"/>
                                        </p:tgtEl>
                                        <p:attrNameLst>
                                          <p:attrName>ppt_y</p:attrName>
                                        </p:attrNameLst>
                                      </p:cBhvr>
                                      <p:tavLst>
                                        <p:tav tm="0">
                                          <p:val>
                                            <p:strVal val="1+#ppt_h/2"/>
                                          </p:val>
                                        </p:tav>
                                        <p:tav tm="100000">
                                          <p:val>
                                            <p:strVal val="#ppt_y"/>
                                          </p:val>
                                        </p:tav>
                                      </p:tavLst>
                                    </p:anim>
                                  </p:childTnLst>
                                </p:cTn>
                              </p:par>
                            </p:childTnLst>
                          </p:cTn>
                        </p:par>
                        <p:par>
                          <p:cTn id="139" fill="hold">
                            <p:stCondLst>
                              <p:cond delay="750"/>
                            </p:stCondLst>
                            <p:childTnLst>
                              <p:par>
                                <p:cTn id="140" presetID="2" presetClass="entr" presetSubtype="4" fill="hold" nodeType="afterEffect">
                                  <p:stCondLst>
                                    <p:cond delay="0"/>
                                  </p:stCondLst>
                                  <p:childTnLst>
                                    <p:set>
                                      <p:cBhvr>
                                        <p:cTn id="141" dur="1" fill="hold">
                                          <p:stCondLst>
                                            <p:cond delay="0"/>
                                          </p:stCondLst>
                                        </p:cTn>
                                        <p:tgtEl>
                                          <p:spTgt spid="72"/>
                                        </p:tgtEl>
                                        <p:attrNameLst>
                                          <p:attrName>style.visibility</p:attrName>
                                        </p:attrNameLst>
                                      </p:cBhvr>
                                      <p:to>
                                        <p:strVal val="visible"/>
                                      </p:to>
                                    </p:set>
                                    <p:anim calcmode="lin" valueType="num">
                                      <p:cBhvr additive="base">
                                        <p:cTn id="142" dur="250" fill="hold"/>
                                        <p:tgtEl>
                                          <p:spTgt spid="72"/>
                                        </p:tgtEl>
                                        <p:attrNameLst>
                                          <p:attrName>ppt_x</p:attrName>
                                        </p:attrNameLst>
                                      </p:cBhvr>
                                      <p:tavLst>
                                        <p:tav tm="0">
                                          <p:val>
                                            <p:strVal val="#ppt_x"/>
                                          </p:val>
                                        </p:tav>
                                        <p:tav tm="100000">
                                          <p:val>
                                            <p:strVal val="#ppt_x"/>
                                          </p:val>
                                        </p:tav>
                                      </p:tavLst>
                                    </p:anim>
                                    <p:anim calcmode="lin" valueType="num">
                                      <p:cBhvr additive="base">
                                        <p:cTn id="143" dur="250" fill="hold"/>
                                        <p:tgtEl>
                                          <p:spTgt spid="72"/>
                                        </p:tgtEl>
                                        <p:attrNameLst>
                                          <p:attrName>ppt_y</p:attrName>
                                        </p:attrNameLst>
                                      </p:cBhvr>
                                      <p:tavLst>
                                        <p:tav tm="0">
                                          <p:val>
                                            <p:strVal val="1+#ppt_h/2"/>
                                          </p:val>
                                        </p:tav>
                                        <p:tav tm="100000">
                                          <p:val>
                                            <p:strVal val="#ppt_y"/>
                                          </p:val>
                                        </p:tav>
                                      </p:tavLst>
                                    </p:anim>
                                  </p:childTnLst>
                                </p:cTn>
                              </p:par>
                            </p:childTnLst>
                          </p:cTn>
                        </p:par>
                        <p:par>
                          <p:cTn id="144" fill="hold">
                            <p:stCondLst>
                              <p:cond delay="1000"/>
                            </p:stCondLst>
                            <p:childTnLst>
                              <p:par>
                                <p:cTn id="145" presetID="2" presetClass="entr" presetSubtype="4" fill="hold" nodeType="afterEffect">
                                  <p:stCondLst>
                                    <p:cond delay="0"/>
                                  </p:stCondLst>
                                  <p:childTnLst>
                                    <p:set>
                                      <p:cBhvr>
                                        <p:cTn id="146" dur="1" fill="hold">
                                          <p:stCondLst>
                                            <p:cond delay="0"/>
                                          </p:stCondLst>
                                        </p:cTn>
                                        <p:tgtEl>
                                          <p:spTgt spid="75"/>
                                        </p:tgtEl>
                                        <p:attrNameLst>
                                          <p:attrName>style.visibility</p:attrName>
                                        </p:attrNameLst>
                                      </p:cBhvr>
                                      <p:to>
                                        <p:strVal val="visible"/>
                                      </p:to>
                                    </p:set>
                                    <p:anim calcmode="lin" valueType="num">
                                      <p:cBhvr additive="base">
                                        <p:cTn id="147" dur="250" fill="hold"/>
                                        <p:tgtEl>
                                          <p:spTgt spid="75"/>
                                        </p:tgtEl>
                                        <p:attrNameLst>
                                          <p:attrName>ppt_x</p:attrName>
                                        </p:attrNameLst>
                                      </p:cBhvr>
                                      <p:tavLst>
                                        <p:tav tm="0">
                                          <p:val>
                                            <p:strVal val="#ppt_x"/>
                                          </p:val>
                                        </p:tav>
                                        <p:tav tm="100000">
                                          <p:val>
                                            <p:strVal val="#ppt_x"/>
                                          </p:val>
                                        </p:tav>
                                      </p:tavLst>
                                    </p:anim>
                                    <p:anim calcmode="lin" valueType="num">
                                      <p:cBhvr additive="base">
                                        <p:cTn id="148" dur="250" fill="hold"/>
                                        <p:tgtEl>
                                          <p:spTgt spid="75"/>
                                        </p:tgtEl>
                                        <p:attrNameLst>
                                          <p:attrName>ppt_y</p:attrName>
                                        </p:attrNameLst>
                                      </p:cBhvr>
                                      <p:tavLst>
                                        <p:tav tm="0">
                                          <p:val>
                                            <p:strVal val="1+#ppt_h/2"/>
                                          </p:val>
                                        </p:tav>
                                        <p:tav tm="100000">
                                          <p:val>
                                            <p:strVal val="#ppt_y"/>
                                          </p:val>
                                        </p:tav>
                                      </p:tavLst>
                                    </p:anim>
                                  </p:childTnLst>
                                </p:cTn>
                              </p:par>
                            </p:childTnLst>
                          </p:cTn>
                        </p:par>
                        <p:par>
                          <p:cTn id="149" fill="hold">
                            <p:stCondLst>
                              <p:cond delay="1250"/>
                            </p:stCondLst>
                            <p:childTnLst>
                              <p:par>
                                <p:cTn id="150" presetID="2" presetClass="entr" presetSubtype="4" fill="hold" nodeType="afterEffect">
                                  <p:stCondLst>
                                    <p:cond delay="0"/>
                                  </p:stCondLst>
                                  <p:childTnLst>
                                    <p:set>
                                      <p:cBhvr>
                                        <p:cTn id="151" dur="1" fill="hold">
                                          <p:stCondLst>
                                            <p:cond delay="0"/>
                                          </p:stCondLst>
                                        </p:cTn>
                                        <p:tgtEl>
                                          <p:spTgt spid="78"/>
                                        </p:tgtEl>
                                        <p:attrNameLst>
                                          <p:attrName>style.visibility</p:attrName>
                                        </p:attrNameLst>
                                      </p:cBhvr>
                                      <p:to>
                                        <p:strVal val="visible"/>
                                      </p:to>
                                    </p:set>
                                    <p:anim calcmode="lin" valueType="num">
                                      <p:cBhvr additive="base">
                                        <p:cTn id="152" dur="250" fill="hold"/>
                                        <p:tgtEl>
                                          <p:spTgt spid="78"/>
                                        </p:tgtEl>
                                        <p:attrNameLst>
                                          <p:attrName>ppt_x</p:attrName>
                                        </p:attrNameLst>
                                      </p:cBhvr>
                                      <p:tavLst>
                                        <p:tav tm="0">
                                          <p:val>
                                            <p:strVal val="#ppt_x"/>
                                          </p:val>
                                        </p:tav>
                                        <p:tav tm="100000">
                                          <p:val>
                                            <p:strVal val="#ppt_x"/>
                                          </p:val>
                                        </p:tav>
                                      </p:tavLst>
                                    </p:anim>
                                    <p:anim calcmode="lin" valueType="num">
                                      <p:cBhvr additive="base">
                                        <p:cTn id="153" dur="250" fill="hold"/>
                                        <p:tgtEl>
                                          <p:spTgt spid="78"/>
                                        </p:tgtEl>
                                        <p:attrNameLst>
                                          <p:attrName>ppt_y</p:attrName>
                                        </p:attrNameLst>
                                      </p:cBhvr>
                                      <p:tavLst>
                                        <p:tav tm="0">
                                          <p:val>
                                            <p:strVal val="1+#ppt_h/2"/>
                                          </p:val>
                                        </p:tav>
                                        <p:tav tm="100000">
                                          <p:val>
                                            <p:strVal val="#ppt_y"/>
                                          </p:val>
                                        </p:tav>
                                      </p:tavLst>
                                    </p:anim>
                                  </p:childTnLst>
                                </p:cTn>
                              </p:par>
                            </p:childTnLst>
                          </p:cTn>
                        </p:par>
                        <p:par>
                          <p:cTn id="154" fill="hold">
                            <p:stCondLst>
                              <p:cond delay="1500"/>
                            </p:stCondLst>
                            <p:childTnLst>
                              <p:par>
                                <p:cTn id="155" presetID="2" presetClass="entr" presetSubtype="4" fill="hold" nodeType="afterEffect">
                                  <p:stCondLst>
                                    <p:cond delay="0"/>
                                  </p:stCondLst>
                                  <p:childTnLst>
                                    <p:set>
                                      <p:cBhvr>
                                        <p:cTn id="156" dur="1" fill="hold">
                                          <p:stCondLst>
                                            <p:cond delay="0"/>
                                          </p:stCondLst>
                                        </p:cTn>
                                        <p:tgtEl>
                                          <p:spTgt spid="84"/>
                                        </p:tgtEl>
                                        <p:attrNameLst>
                                          <p:attrName>style.visibility</p:attrName>
                                        </p:attrNameLst>
                                      </p:cBhvr>
                                      <p:to>
                                        <p:strVal val="visible"/>
                                      </p:to>
                                    </p:set>
                                    <p:anim calcmode="lin" valueType="num">
                                      <p:cBhvr additive="base">
                                        <p:cTn id="157" dur="250" fill="hold"/>
                                        <p:tgtEl>
                                          <p:spTgt spid="84"/>
                                        </p:tgtEl>
                                        <p:attrNameLst>
                                          <p:attrName>ppt_x</p:attrName>
                                        </p:attrNameLst>
                                      </p:cBhvr>
                                      <p:tavLst>
                                        <p:tav tm="0">
                                          <p:val>
                                            <p:strVal val="#ppt_x"/>
                                          </p:val>
                                        </p:tav>
                                        <p:tav tm="100000">
                                          <p:val>
                                            <p:strVal val="#ppt_x"/>
                                          </p:val>
                                        </p:tav>
                                      </p:tavLst>
                                    </p:anim>
                                    <p:anim calcmode="lin" valueType="num">
                                      <p:cBhvr additive="base">
                                        <p:cTn id="158" dur="250" fill="hold"/>
                                        <p:tgtEl>
                                          <p:spTgt spid="84"/>
                                        </p:tgtEl>
                                        <p:attrNameLst>
                                          <p:attrName>ppt_y</p:attrName>
                                        </p:attrNameLst>
                                      </p:cBhvr>
                                      <p:tavLst>
                                        <p:tav tm="0">
                                          <p:val>
                                            <p:strVal val="1+#ppt_h/2"/>
                                          </p:val>
                                        </p:tav>
                                        <p:tav tm="100000">
                                          <p:val>
                                            <p:strVal val="#ppt_y"/>
                                          </p:val>
                                        </p:tav>
                                      </p:tavLst>
                                    </p:anim>
                                  </p:childTnLst>
                                </p:cTn>
                              </p:par>
                            </p:childTnLst>
                          </p:cTn>
                        </p:par>
                        <p:par>
                          <p:cTn id="159" fill="hold">
                            <p:stCondLst>
                              <p:cond delay="1750"/>
                            </p:stCondLst>
                            <p:childTnLst>
                              <p:par>
                                <p:cTn id="160" presetID="2" presetClass="entr" presetSubtype="4" fill="hold" nodeType="afterEffect">
                                  <p:stCondLst>
                                    <p:cond delay="0"/>
                                  </p:stCondLst>
                                  <p:childTnLst>
                                    <p:set>
                                      <p:cBhvr>
                                        <p:cTn id="161" dur="1" fill="hold">
                                          <p:stCondLst>
                                            <p:cond delay="0"/>
                                          </p:stCondLst>
                                        </p:cTn>
                                        <p:tgtEl>
                                          <p:spTgt spid="87"/>
                                        </p:tgtEl>
                                        <p:attrNameLst>
                                          <p:attrName>style.visibility</p:attrName>
                                        </p:attrNameLst>
                                      </p:cBhvr>
                                      <p:to>
                                        <p:strVal val="visible"/>
                                      </p:to>
                                    </p:set>
                                    <p:anim calcmode="lin" valueType="num">
                                      <p:cBhvr additive="base">
                                        <p:cTn id="162" dur="250" fill="hold"/>
                                        <p:tgtEl>
                                          <p:spTgt spid="87"/>
                                        </p:tgtEl>
                                        <p:attrNameLst>
                                          <p:attrName>ppt_x</p:attrName>
                                        </p:attrNameLst>
                                      </p:cBhvr>
                                      <p:tavLst>
                                        <p:tav tm="0">
                                          <p:val>
                                            <p:strVal val="#ppt_x"/>
                                          </p:val>
                                        </p:tav>
                                        <p:tav tm="100000">
                                          <p:val>
                                            <p:strVal val="#ppt_x"/>
                                          </p:val>
                                        </p:tav>
                                      </p:tavLst>
                                    </p:anim>
                                    <p:anim calcmode="lin" valueType="num">
                                      <p:cBhvr additive="base">
                                        <p:cTn id="163" dur="250" fill="hold"/>
                                        <p:tgtEl>
                                          <p:spTgt spid="87"/>
                                        </p:tgtEl>
                                        <p:attrNameLst>
                                          <p:attrName>ppt_y</p:attrName>
                                        </p:attrNameLst>
                                      </p:cBhvr>
                                      <p:tavLst>
                                        <p:tav tm="0">
                                          <p:val>
                                            <p:strVal val="1+#ppt_h/2"/>
                                          </p:val>
                                        </p:tav>
                                        <p:tav tm="100000">
                                          <p:val>
                                            <p:strVal val="#ppt_y"/>
                                          </p:val>
                                        </p:tav>
                                      </p:tavLst>
                                    </p:anim>
                                  </p:childTnLst>
                                </p:cTn>
                              </p:par>
                            </p:childTnLst>
                          </p:cTn>
                        </p:par>
                        <p:par>
                          <p:cTn id="164" fill="hold">
                            <p:stCondLst>
                              <p:cond delay="2000"/>
                            </p:stCondLst>
                            <p:childTnLst>
                              <p:par>
                                <p:cTn id="165" presetID="2" presetClass="entr" presetSubtype="4" fill="hold" nodeType="afterEffect">
                                  <p:stCondLst>
                                    <p:cond delay="0"/>
                                  </p:stCondLst>
                                  <p:childTnLst>
                                    <p:set>
                                      <p:cBhvr>
                                        <p:cTn id="166" dur="1" fill="hold">
                                          <p:stCondLst>
                                            <p:cond delay="0"/>
                                          </p:stCondLst>
                                        </p:cTn>
                                        <p:tgtEl>
                                          <p:spTgt spid="90"/>
                                        </p:tgtEl>
                                        <p:attrNameLst>
                                          <p:attrName>style.visibility</p:attrName>
                                        </p:attrNameLst>
                                      </p:cBhvr>
                                      <p:to>
                                        <p:strVal val="visible"/>
                                      </p:to>
                                    </p:set>
                                    <p:anim calcmode="lin" valueType="num">
                                      <p:cBhvr additive="base">
                                        <p:cTn id="167" dur="250" fill="hold"/>
                                        <p:tgtEl>
                                          <p:spTgt spid="90"/>
                                        </p:tgtEl>
                                        <p:attrNameLst>
                                          <p:attrName>ppt_x</p:attrName>
                                        </p:attrNameLst>
                                      </p:cBhvr>
                                      <p:tavLst>
                                        <p:tav tm="0">
                                          <p:val>
                                            <p:strVal val="#ppt_x"/>
                                          </p:val>
                                        </p:tav>
                                        <p:tav tm="100000">
                                          <p:val>
                                            <p:strVal val="#ppt_x"/>
                                          </p:val>
                                        </p:tav>
                                      </p:tavLst>
                                    </p:anim>
                                    <p:anim calcmode="lin" valueType="num">
                                      <p:cBhvr additive="base">
                                        <p:cTn id="168" dur="250" fill="hold"/>
                                        <p:tgtEl>
                                          <p:spTgt spid="90"/>
                                        </p:tgtEl>
                                        <p:attrNameLst>
                                          <p:attrName>ppt_y</p:attrName>
                                        </p:attrNameLst>
                                      </p:cBhvr>
                                      <p:tavLst>
                                        <p:tav tm="0">
                                          <p:val>
                                            <p:strVal val="1+#ppt_h/2"/>
                                          </p:val>
                                        </p:tav>
                                        <p:tav tm="100000">
                                          <p:val>
                                            <p:strVal val="#ppt_y"/>
                                          </p:val>
                                        </p:tav>
                                      </p:tavLst>
                                    </p:anim>
                                  </p:childTnLst>
                                </p:cTn>
                              </p:par>
                            </p:childTnLst>
                          </p:cTn>
                        </p:par>
                        <p:par>
                          <p:cTn id="169" fill="hold">
                            <p:stCondLst>
                              <p:cond delay="2250"/>
                            </p:stCondLst>
                            <p:childTnLst>
                              <p:par>
                                <p:cTn id="170" presetID="2" presetClass="entr" presetSubtype="4" fill="hold" nodeType="afterEffect">
                                  <p:stCondLst>
                                    <p:cond delay="0"/>
                                  </p:stCondLst>
                                  <p:childTnLst>
                                    <p:set>
                                      <p:cBhvr>
                                        <p:cTn id="171" dur="1" fill="hold">
                                          <p:stCondLst>
                                            <p:cond delay="0"/>
                                          </p:stCondLst>
                                        </p:cTn>
                                        <p:tgtEl>
                                          <p:spTgt spid="93"/>
                                        </p:tgtEl>
                                        <p:attrNameLst>
                                          <p:attrName>style.visibility</p:attrName>
                                        </p:attrNameLst>
                                      </p:cBhvr>
                                      <p:to>
                                        <p:strVal val="visible"/>
                                      </p:to>
                                    </p:set>
                                    <p:anim calcmode="lin" valueType="num">
                                      <p:cBhvr additive="base">
                                        <p:cTn id="172" dur="250" fill="hold"/>
                                        <p:tgtEl>
                                          <p:spTgt spid="93"/>
                                        </p:tgtEl>
                                        <p:attrNameLst>
                                          <p:attrName>ppt_x</p:attrName>
                                        </p:attrNameLst>
                                      </p:cBhvr>
                                      <p:tavLst>
                                        <p:tav tm="0">
                                          <p:val>
                                            <p:strVal val="#ppt_x"/>
                                          </p:val>
                                        </p:tav>
                                        <p:tav tm="100000">
                                          <p:val>
                                            <p:strVal val="#ppt_x"/>
                                          </p:val>
                                        </p:tav>
                                      </p:tavLst>
                                    </p:anim>
                                    <p:anim calcmode="lin" valueType="num">
                                      <p:cBhvr additive="base">
                                        <p:cTn id="173" dur="250" fill="hold"/>
                                        <p:tgtEl>
                                          <p:spTgt spid="93"/>
                                        </p:tgtEl>
                                        <p:attrNameLst>
                                          <p:attrName>ppt_y</p:attrName>
                                        </p:attrNameLst>
                                      </p:cBhvr>
                                      <p:tavLst>
                                        <p:tav tm="0">
                                          <p:val>
                                            <p:strVal val="1+#ppt_h/2"/>
                                          </p:val>
                                        </p:tav>
                                        <p:tav tm="100000">
                                          <p:val>
                                            <p:strVal val="#ppt_y"/>
                                          </p:val>
                                        </p:tav>
                                      </p:tavLst>
                                    </p:anim>
                                  </p:childTnLst>
                                </p:cTn>
                              </p:par>
                            </p:childTnLst>
                          </p:cTn>
                        </p:par>
                        <p:par>
                          <p:cTn id="174" fill="hold">
                            <p:stCondLst>
                              <p:cond delay="2500"/>
                            </p:stCondLst>
                            <p:childTnLst>
                              <p:par>
                                <p:cTn id="175" presetID="2" presetClass="entr" presetSubtype="4" fill="hold" nodeType="afterEffect">
                                  <p:stCondLst>
                                    <p:cond delay="0"/>
                                  </p:stCondLst>
                                  <p:childTnLst>
                                    <p:set>
                                      <p:cBhvr>
                                        <p:cTn id="176" dur="1" fill="hold">
                                          <p:stCondLst>
                                            <p:cond delay="0"/>
                                          </p:stCondLst>
                                        </p:cTn>
                                        <p:tgtEl>
                                          <p:spTgt spid="99"/>
                                        </p:tgtEl>
                                        <p:attrNameLst>
                                          <p:attrName>style.visibility</p:attrName>
                                        </p:attrNameLst>
                                      </p:cBhvr>
                                      <p:to>
                                        <p:strVal val="visible"/>
                                      </p:to>
                                    </p:set>
                                    <p:anim calcmode="lin" valueType="num">
                                      <p:cBhvr additive="base">
                                        <p:cTn id="177" dur="250" fill="hold"/>
                                        <p:tgtEl>
                                          <p:spTgt spid="99"/>
                                        </p:tgtEl>
                                        <p:attrNameLst>
                                          <p:attrName>ppt_x</p:attrName>
                                        </p:attrNameLst>
                                      </p:cBhvr>
                                      <p:tavLst>
                                        <p:tav tm="0">
                                          <p:val>
                                            <p:strVal val="#ppt_x"/>
                                          </p:val>
                                        </p:tav>
                                        <p:tav tm="100000">
                                          <p:val>
                                            <p:strVal val="#ppt_x"/>
                                          </p:val>
                                        </p:tav>
                                      </p:tavLst>
                                    </p:anim>
                                    <p:anim calcmode="lin" valueType="num">
                                      <p:cBhvr additive="base">
                                        <p:cTn id="178" dur="250" fill="hold"/>
                                        <p:tgtEl>
                                          <p:spTgt spid="99"/>
                                        </p:tgtEl>
                                        <p:attrNameLst>
                                          <p:attrName>ppt_y</p:attrName>
                                        </p:attrNameLst>
                                      </p:cBhvr>
                                      <p:tavLst>
                                        <p:tav tm="0">
                                          <p:val>
                                            <p:strVal val="1+#ppt_h/2"/>
                                          </p:val>
                                        </p:tav>
                                        <p:tav tm="100000">
                                          <p:val>
                                            <p:strVal val="#ppt_y"/>
                                          </p:val>
                                        </p:tav>
                                      </p:tavLst>
                                    </p:anim>
                                  </p:childTnLst>
                                </p:cTn>
                              </p:par>
                            </p:childTnLst>
                          </p:cTn>
                        </p:par>
                        <p:par>
                          <p:cTn id="179" fill="hold">
                            <p:stCondLst>
                              <p:cond delay="2750"/>
                            </p:stCondLst>
                            <p:childTnLst>
                              <p:par>
                                <p:cTn id="180" presetID="2" presetClass="entr" presetSubtype="4" fill="hold" nodeType="afterEffect">
                                  <p:stCondLst>
                                    <p:cond delay="0"/>
                                  </p:stCondLst>
                                  <p:childTnLst>
                                    <p:set>
                                      <p:cBhvr>
                                        <p:cTn id="181" dur="1" fill="hold">
                                          <p:stCondLst>
                                            <p:cond delay="0"/>
                                          </p:stCondLst>
                                        </p:cTn>
                                        <p:tgtEl>
                                          <p:spTgt spid="102"/>
                                        </p:tgtEl>
                                        <p:attrNameLst>
                                          <p:attrName>style.visibility</p:attrName>
                                        </p:attrNameLst>
                                      </p:cBhvr>
                                      <p:to>
                                        <p:strVal val="visible"/>
                                      </p:to>
                                    </p:set>
                                    <p:anim calcmode="lin" valueType="num">
                                      <p:cBhvr additive="base">
                                        <p:cTn id="182" dur="250" fill="hold"/>
                                        <p:tgtEl>
                                          <p:spTgt spid="102"/>
                                        </p:tgtEl>
                                        <p:attrNameLst>
                                          <p:attrName>ppt_x</p:attrName>
                                        </p:attrNameLst>
                                      </p:cBhvr>
                                      <p:tavLst>
                                        <p:tav tm="0">
                                          <p:val>
                                            <p:strVal val="#ppt_x"/>
                                          </p:val>
                                        </p:tav>
                                        <p:tav tm="100000">
                                          <p:val>
                                            <p:strVal val="#ppt_x"/>
                                          </p:val>
                                        </p:tav>
                                      </p:tavLst>
                                    </p:anim>
                                    <p:anim calcmode="lin" valueType="num">
                                      <p:cBhvr additive="base">
                                        <p:cTn id="183" dur="250" fill="hold"/>
                                        <p:tgtEl>
                                          <p:spTgt spid="102"/>
                                        </p:tgtEl>
                                        <p:attrNameLst>
                                          <p:attrName>ppt_y</p:attrName>
                                        </p:attrNameLst>
                                      </p:cBhvr>
                                      <p:tavLst>
                                        <p:tav tm="0">
                                          <p:val>
                                            <p:strVal val="1+#ppt_h/2"/>
                                          </p:val>
                                        </p:tav>
                                        <p:tav tm="100000">
                                          <p:val>
                                            <p:strVal val="#ppt_y"/>
                                          </p:val>
                                        </p:tav>
                                      </p:tavLst>
                                    </p:anim>
                                  </p:childTnLst>
                                </p:cTn>
                              </p:par>
                            </p:childTnLst>
                          </p:cTn>
                        </p:par>
                        <p:par>
                          <p:cTn id="184" fill="hold">
                            <p:stCondLst>
                              <p:cond delay="3000"/>
                            </p:stCondLst>
                            <p:childTnLst>
                              <p:par>
                                <p:cTn id="185" presetID="2" presetClass="entr" presetSubtype="4" fill="hold" nodeType="afterEffect">
                                  <p:stCondLst>
                                    <p:cond delay="0"/>
                                  </p:stCondLst>
                                  <p:childTnLst>
                                    <p:set>
                                      <p:cBhvr>
                                        <p:cTn id="186" dur="1" fill="hold">
                                          <p:stCondLst>
                                            <p:cond delay="0"/>
                                          </p:stCondLst>
                                        </p:cTn>
                                        <p:tgtEl>
                                          <p:spTgt spid="105"/>
                                        </p:tgtEl>
                                        <p:attrNameLst>
                                          <p:attrName>style.visibility</p:attrName>
                                        </p:attrNameLst>
                                      </p:cBhvr>
                                      <p:to>
                                        <p:strVal val="visible"/>
                                      </p:to>
                                    </p:set>
                                    <p:anim calcmode="lin" valueType="num">
                                      <p:cBhvr additive="base">
                                        <p:cTn id="187" dur="250" fill="hold"/>
                                        <p:tgtEl>
                                          <p:spTgt spid="105"/>
                                        </p:tgtEl>
                                        <p:attrNameLst>
                                          <p:attrName>ppt_x</p:attrName>
                                        </p:attrNameLst>
                                      </p:cBhvr>
                                      <p:tavLst>
                                        <p:tav tm="0">
                                          <p:val>
                                            <p:strVal val="#ppt_x"/>
                                          </p:val>
                                        </p:tav>
                                        <p:tav tm="100000">
                                          <p:val>
                                            <p:strVal val="#ppt_x"/>
                                          </p:val>
                                        </p:tav>
                                      </p:tavLst>
                                    </p:anim>
                                    <p:anim calcmode="lin" valueType="num">
                                      <p:cBhvr additive="base">
                                        <p:cTn id="188" dur="250" fill="hold"/>
                                        <p:tgtEl>
                                          <p:spTgt spid="105"/>
                                        </p:tgtEl>
                                        <p:attrNameLst>
                                          <p:attrName>ppt_y</p:attrName>
                                        </p:attrNameLst>
                                      </p:cBhvr>
                                      <p:tavLst>
                                        <p:tav tm="0">
                                          <p:val>
                                            <p:strVal val="1+#ppt_h/2"/>
                                          </p:val>
                                        </p:tav>
                                        <p:tav tm="100000">
                                          <p:val>
                                            <p:strVal val="#ppt_y"/>
                                          </p:val>
                                        </p:tav>
                                      </p:tavLst>
                                    </p:anim>
                                  </p:childTnLst>
                                </p:cTn>
                              </p:par>
                            </p:childTnLst>
                          </p:cTn>
                        </p:par>
                        <p:par>
                          <p:cTn id="189" fill="hold">
                            <p:stCondLst>
                              <p:cond delay="3250"/>
                            </p:stCondLst>
                            <p:childTnLst>
                              <p:par>
                                <p:cTn id="190" presetID="2" presetClass="entr" presetSubtype="4" fill="hold" nodeType="afterEffect">
                                  <p:stCondLst>
                                    <p:cond delay="0"/>
                                  </p:stCondLst>
                                  <p:childTnLst>
                                    <p:set>
                                      <p:cBhvr>
                                        <p:cTn id="191" dur="1" fill="hold">
                                          <p:stCondLst>
                                            <p:cond delay="0"/>
                                          </p:stCondLst>
                                        </p:cTn>
                                        <p:tgtEl>
                                          <p:spTgt spid="108"/>
                                        </p:tgtEl>
                                        <p:attrNameLst>
                                          <p:attrName>style.visibility</p:attrName>
                                        </p:attrNameLst>
                                      </p:cBhvr>
                                      <p:to>
                                        <p:strVal val="visible"/>
                                      </p:to>
                                    </p:set>
                                    <p:anim calcmode="lin" valueType="num">
                                      <p:cBhvr additive="base">
                                        <p:cTn id="192" dur="250" fill="hold"/>
                                        <p:tgtEl>
                                          <p:spTgt spid="108"/>
                                        </p:tgtEl>
                                        <p:attrNameLst>
                                          <p:attrName>ppt_x</p:attrName>
                                        </p:attrNameLst>
                                      </p:cBhvr>
                                      <p:tavLst>
                                        <p:tav tm="0">
                                          <p:val>
                                            <p:strVal val="#ppt_x"/>
                                          </p:val>
                                        </p:tav>
                                        <p:tav tm="100000">
                                          <p:val>
                                            <p:strVal val="#ppt_x"/>
                                          </p:val>
                                        </p:tav>
                                      </p:tavLst>
                                    </p:anim>
                                    <p:anim calcmode="lin" valueType="num">
                                      <p:cBhvr additive="base">
                                        <p:cTn id="193" dur="25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22" presetClass="entr" presetSubtype="8" fill="hold" grpId="0" nodeType="clickEffect">
                                  <p:stCondLst>
                                    <p:cond delay="0"/>
                                  </p:stCondLst>
                                  <p:childTnLst>
                                    <p:set>
                                      <p:cBhvr>
                                        <p:cTn id="197" dur="1" fill="hold">
                                          <p:stCondLst>
                                            <p:cond delay="0"/>
                                          </p:stCondLst>
                                        </p:cTn>
                                        <p:tgtEl>
                                          <p:spTgt spid="114"/>
                                        </p:tgtEl>
                                        <p:attrNameLst>
                                          <p:attrName>style.visibility</p:attrName>
                                        </p:attrNameLst>
                                      </p:cBhvr>
                                      <p:to>
                                        <p:strVal val="visible"/>
                                      </p:to>
                                    </p:set>
                                    <p:animEffect transition="in" filter="wipe(left)">
                                      <p:cBhvr>
                                        <p:cTn id="198" dur="500"/>
                                        <p:tgtEl>
                                          <p:spTgt spid="114"/>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grpId="0" nodeType="clickEffect">
                                  <p:stCondLst>
                                    <p:cond delay="0"/>
                                  </p:stCondLst>
                                  <p:childTnLst>
                                    <p:set>
                                      <p:cBhvr>
                                        <p:cTn id="202" dur="1" fill="hold">
                                          <p:stCondLst>
                                            <p:cond delay="0"/>
                                          </p:stCondLst>
                                        </p:cTn>
                                        <p:tgtEl>
                                          <p:spTgt spid="115"/>
                                        </p:tgtEl>
                                        <p:attrNameLst>
                                          <p:attrName>style.visibility</p:attrName>
                                        </p:attrNameLst>
                                      </p:cBhvr>
                                      <p:to>
                                        <p:strVal val="visible"/>
                                      </p:to>
                                    </p:set>
                                    <p:animEffect transition="in" filter="fade">
                                      <p:cBhvr>
                                        <p:cTn id="203" dur="500"/>
                                        <p:tgtEl>
                                          <p:spTgt spid="115"/>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174"/>
                                        </p:tgtEl>
                                        <p:attrNameLst>
                                          <p:attrName>style.visibility</p:attrName>
                                        </p:attrNameLst>
                                      </p:cBhvr>
                                      <p:to>
                                        <p:strVal val="visible"/>
                                      </p:to>
                                    </p:set>
                                    <p:animEffect transition="in" filter="fade">
                                      <p:cBhvr>
                                        <p:cTn id="208" dur="500"/>
                                        <p:tgtEl>
                                          <p:spTgt spid="174"/>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grpId="0" nodeType="clickEffect">
                                  <p:stCondLst>
                                    <p:cond delay="0"/>
                                  </p:stCondLst>
                                  <p:childTnLst>
                                    <p:set>
                                      <p:cBhvr>
                                        <p:cTn id="212" dur="1" fill="hold">
                                          <p:stCondLst>
                                            <p:cond delay="0"/>
                                          </p:stCondLst>
                                        </p:cTn>
                                        <p:tgtEl>
                                          <p:spTgt spid="116"/>
                                        </p:tgtEl>
                                        <p:attrNameLst>
                                          <p:attrName>style.visibility</p:attrName>
                                        </p:attrNameLst>
                                      </p:cBhvr>
                                      <p:to>
                                        <p:strVal val="visible"/>
                                      </p:to>
                                    </p:set>
                                    <p:animEffect transition="in" filter="fade">
                                      <p:cBhvr>
                                        <p:cTn id="213" dur="500"/>
                                        <p:tgtEl>
                                          <p:spTgt spid="116"/>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117"/>
                                        </p:tgtEl>
                                        <p:attrNameLst>
                                          <p:attrName>style.visibility</p:attrName>
                                        </p:attrNameLst>
                                      </p:cBhvr>
                                      <p:to>
                                        <p:strVal val="visible"/>
                                      </p:to>
                                    </p:set>
                                    <p:animEffect transition="in" filter="fade">
                                      <p:cBhvr>
                                        <p:cTn id="218" dur="500"/>
                                        <p:tgtEl>
                                          <p:spTgt spid="117"/>
                                        </p:tgtEl>
                                      </p:cBhvr>
                                    </p:animEffect>
                                  </p:childTnLst>
                                </p:cTn>
                              </p:par>
                            </p:childTnLst>
                          </p:cTn>
                        </p:par>
                      </p:childTnLst>
                    </p:cTn>
                  </p:par>
                  <p:par>
                    <p:cTn id="219" fill="hold">
                      <p:stCondLst>
                        <p:cond delay="indefinite"/>
                      </p:stCondLst>
                      <p:childTnLst>
                        <p:par>
                          <p:cTn id="220" fill="hold">
                            <p:stCondLst>
                              <p:cond delay="0"/>
                            </p:stCondLst>
                            <p:childTnLst>
                              <p:par>
                                <p:cTn id="221" presetID="2" presetClass="entr" presetSubtype="1" fill="hold" grpId="0" nodeType="clickEffect">
                                  <p:stCondLst>
                                    <p:cond delay="0"/>
                                  </p:stCondLst>
                                  <p:childTnLst>
                                    <p:set>
                                      <p:cBhvr>
                                        <p:cTn id="222" dur="1" fill="hold">
                                          <p:stCondLst>
                                            <p:cond delay="0"/>
                                          </p:stCondLst>
                                        </p:cTn>
                                        <p:tgtEl>
                                          <p:spTgt spid="118"/>
                                        </p:tgtEl>
                                        <p:attrNameLst>
                                          <p:attrName>style.visibility</p:attrName>
                                        </p:attrNameLst>
                                      </p:cBhvr>
                                      <p:to>
                                        <p:strVal val="visible"/>
                                      </p:to>
                                    </p:set>
                                    <p:anim calcmode="lin" valueType="num">
                                      <p:cBhvr additive="base">
                                        <p:cTn id="223" dur="500" fill="hold"/>
                                        <p:tgtEl>
                                          <p:spTgt spid="118"/>
                                        </p:tgtEl>
                                        <p:attrNameLst>
                                          <p:attrName>ppt_x</p:attrName>
                                        </p:attrNameLst>
                                      </p:cBhvr>
                                      <p:tavLst>
                                        <p:tav tm="0">
                                          <p:val>
                                            <p:strVal val="#ppt_x"/>
                                          </p:val>
                                        </p:tav>
                                        <p:tav tm="100000">
                                          <p:val>
                                            <p:strVal val="#ppt_x"/>
                                          </p:val>
                                        </p:tav>
                                      </p:tavLst>
                                    </p:anim>
                                    <p:anim calcmode="lin" valueType="num">
                                      <p:cBhvr additive="base">
                                        <p:cTn id="224" dur="500" fill="hold"/>
                                        <p:tgtEl>
                                          <p:spTgt spid="118"/>
                                        </p:tgtEl>
                                        <p:attrNameLst>
                                          <p:attrName>ppt_y</p:attrName>
                                        </p:attrNameLst>
                                      </p:cBhvr>
                                      <p:tavLst>
                                        <p:tav tm="0">
                                          <p:val>
                                            <p:strVal val="0-#ppt_h/2"/>
                                          </p:val>
                                        </p:tav>
                                        <p:tav tm="100000">
                                          <p:val>
                                            <p:strVal val="#ppt_y"/>
                                          </p:val>
                                        </p:tav>
                                      </p:tavLst>
                                    </p:anim>
                                  </p:childTnLst>
                                </p:cTn>
                              </p:par>
                            </p:childTnLst>
                          </p:cTn>
                        </p:par>
                        <p:par>
                          <p:cTn id="225" fill="hold">
                            <p:stCondLst>
                              <p:cond delay="500"/>
                            </p:stCondLst>
                            <p:childTnLst>
                              <p:par>
                                <p:cTn id="226" presetID="2" presetClass="entr" presetSubtype="4" fill="hold" nodeType="afterEffect">
                                  <p:stCondLst>
                                    <p:cond delay="0"/>
                                  </p:stCondLst>
                                  <p:childTnLst>
                                    <p:set>
                                      <p:cBhvr>
                                        <p:cTn id="227" dur="1" fill="hold">
                                          <p:stCondLst>
                                            <p:cond delay="0"/>
                                          </p:stCondLst>
                                        </p:cTn>
                                        <p:tgtEl>
                                          <p:spTgt spid="122"/>
                                        </p:tgtEl>
                                        <p:attrNameLst>
                                          <p:attrName>style.visibility</p:attrName>
                                        </p:attrNameLst>
                                      </p:cBhvr>
                                      <p:to>
                                        <p:strVal val="visible"/>
                                      </p:to>
                                    </p:set>
                                    <p:anim calcmode="lin" valueType="num">
                                      <p:cBhvr additive="base">
                                        <p:cTn id="228" dur="250" fill="hold"/>
                                        <p:tgtEl>
                                          <p:spTgt spid="122"/>
                                        </p:tgtEl>
                                        <p:attrNameLst>
                                          <p:attrName>ppt_x</p:attrName>
                                        </p:attrNameLst>
                                      </p:cBhvr>
                                      <p:tavLst>
                                        <p:tav tm="0">
                                          <p:val>
                                            <p:strVal val="#ppt_x"/>
                                          </p:val>
                                        </p:tav>
                                        <p:tav tm="100000">
                                          <p:val>
                                            <p:strVal val="#ppt_x"/>
                                          </p:val>
                                        </p:tav>
                                      </p:tavLst>
                                    </p:anim>
                                    <p:anim calcmode="lin" valueType="num">
                                      <p:cBhvr additive="base">
                                        <p:cTn id="229" dur="250" fill="hold"/>
                                        <p:tgtEl>
                                          <p:spTgt spid="122"/>
                                        </p:tgtEl>
                                        <p:attrNameLst>
                                          <p:attrName>ppt_y</p:attrName>
                                        </p:attrNameLst>
                                      </p:cBhvr>
                                      <p:tavLst>
                                        <p:tav tm="0">
                                          <p:val>
                                            <p:strVal val="1+#ppt_h/2"/>
                                          </p:val>
                                        </p:tav>
                                        <p:tav tm="100000">
                                          <p:val>
                                            <p:strVal val="#ppt_y"/>
                                          </p:val>
                                        </p:tav>
                                      </p:tavLst>
                                    </p:anim>
                                  </p:childTnLst>
                                </p:cTn>
                              </p:par>
                            </p:childTnLst>
                          </p:cTn>
                        </p:par>
                        <p:par>
                          <p:cTn id="230" fill="hold">
                            <p:stCondLst>
                              <p:cond delay="750"/>
                            </p:stCondLst>
                            <p:childTnLst>
                              <p:par>
                                <p:cTn id="231" presetID="2" presetClass="entr" presetSubtype="4" fill="hold" nodeType="afterEffect">
                                  <p:stCondLst>
                                    <p:cond delay="0"/>
                                  </p:stCondLst>
                                  <p:childTnLst>
                                    <p:set>
                                      <p:cBhvr>
                                        <p:cTn id="232" dur="1" fill="hold">
                                          <p:stCondLst>
                                            <p:cond delay="0"/>
                                          </p:stCondLst>
                                        </p:cTn>
                                        <p:tgtEl>
                                          <p:spTgt spid="125"/>
                                        </p:tgtEl>
                                        <p:attrNameLst>
                                          <p:attrName>style.visibility</p:attrName>
                                        </p:attrNameLst>
                                      </p:cBhvr>
                                      <p:to>
                                        <p:strVal val="visible"/>
                                      </p:to>
                                    </p:set>
                                    <p:anim calcmode="lin" valueType="num">
                                      <p:cBhvr additive="base">
                                        <p:cTn id="233" dur="250" fill="hold"/>
                                        <p:tgtEl>
                                          <p:spTgt spid="125"/>
                                        </p:tgtEl>
                                        <p:attrNameLst>
                                          <p:attrName>ppt_x</p:attrName>
                                        </p:attrNameLst>
                                      </p:cBhvr>
                                      <p:tavLst>
                                        <p:tav tm="0">
                                          <p:val>
                                            <p:strVal val="#ppt_x"/>
                                          </p:val>
                                        </p:tav>
                                        <p:tav tm="100000">
                                          <p:val>
                                            <p:strVal val="#ppt_x"/>
                                          </p:val>
                                        </p:tav>
                                      </p:tavLst>
                                    </p:anim>
                                    <p:anim calcmode="lin" valueType="num">
                                      <p:cBhvr additive="base">
                                        <p:cTn id="234" dur="250" fill="hold"/>
                                        <p:tgtEl>
                                          <p:spTgt spid="125"/>
                                        </p:tgtEl>
                                        <p:attrNameLst>
                                          <p:attrName>ppt_y</p:attrName>
                                        </p:attrNameLst>
                                      </p:cBhvr>
                                      <p:tavLst>
                                        <p:tav tm="0">
                                          <p:val>
                                            <p:strVal val="1+#ppt_h/2"/>
                                          </p:val>
                                        </p:tav>
                                        <p:tav tm="100000">
                                          <p:val>
                                            <p:strVal val="#ppt_y"/>
                                          </p:val>
                                        </p:tav>
                                      </p:tavLst>
                                    </p:anim>
                                  </p:childTnLst>
                                </p:cTn>
                              </p:par>
                            </p:childTnLst>
                          </p:cTn>
                        </p:par>
                        <p:par>
                          <p:cTn id="235" fill="hold">
                            <p:stCondLst>
                              <p:cond delay="1000"/>
                            </p:stCondLst>
                            <p:childTnLst>
                              <p:par>
                                <p:cTn id="236" presetID="2" presetClass="entr" presetSubtype="4" fill="hold" nodeType="afterEffect">
                                  <p:stCondLst>
                                    <p:cond delay="0"/>
                                  </p:stCondLst>
                                  <p:childTnLst>
                                    <p:set>
                                      <p:cBhvr>
                                        <p:cTn id="237" dur="1" fill="hold">
                                          <p:stCondLst>
                                            <p:cond delay="0"/>
                                          </p:stCondLst>
                                        </p:cTn>
                                        <p:tgtEl>
                                          <p:spTgt spid="128"/>
                                        </p:tgtEl>
                                        <p:attrNameLst>
                                          <p:attrName>style.visibility</p:attrName>
                                        </p:attrNameLst>
                                      </p:cBhvr>
                                      <p:to>
                                        <p:strVal val="visible"/>
                                      </p:to>
                                    </p:set>
                                    <p:anim calcmode="lin" valueType="num">
                                      <p:cBhvr additive="base">
                                        <p:cTn id="238" dur="250" fill="hold"/>
                                        <p:tgtEl>
                                          <p:spTgt spid="128"/>
                                        </p:tgtEl>
                                        <p:attrNameLst>
                                          <p:attrName>ppt_x</p:attrName>
                                        </p:attrNameLst>
                                      </p:cBhvr>
                                      <p:tavLst>
                                        <p:tav tm="0">
                                          <p:val>
                                            <p:strVal val="#ppt_x"/>
                                          </p:val>
                                        </p:tav>
                                        <p:tav tm="100000">
                                          <p:val>
                                            <p:strVal val="#ppt_x"/>
                                          </p:val>
                                        </p:tav>
                                      </p:tavLst>
                                    </p:anim>
                                    <p:anim calcmode="lin" valueType="num">
                                      <p:cBhvr additive="base">
                                        <p:cTn id="239" dur="250" fill="hold"/>
                                        <p:tgtEl>
                                          <p:spTgt spid="128"/>
                                        </p:tgtEl>
                                        <p:attrNameLst>
                                          <p:attrName>ppt_y</p:attrName>
                                        </p:attrNameLst>
                                      </p:cBhvr>
                                      <p:tavLst>
                                        <p:tav tm="0">
                                          <p:val>
                                            <p:strVal val="1+#ppt_h/2"/>
                                          </p:val>
                                        </p:tav>
                                        <p:tav tm="100000">
                                          <p:val>
                                            <p:strVal val="#ppt_y"/>
                                          </p:val>
                                        </p:tav>
                                      </p:tavLst>
                                    </p:anim>
                                  </p:childTnLst>
                                </p:cTn>
                              </p:par>
                            </p:childTnLst>
                          </p:cTn>
                        </p:par>
                        <p:par>
                          <p:cTn id="240" fill="hold">
                            <p:stCondLst>
                              <p:cond delay="1250"/>
                            </p:stCondLst>
                            <p:childTnLst>
                              <p:par>
                                <p:cTn id="241" presetID="2" presetClass="entr" presetSubtype="4" fill="hold" nodeType="afterEffect">
                                  <p:stCondLst>
                                    <p:cond delay="0"/>
                                  </p:stCondLst>
                                  <p:childTnLst>
                                    <p:set>
                                      <p:cBhvr>
                                        <p:cTn id="242" dur="1" fill="hold">
                                          <p:stCondLst>
                                            <p:cond delay="0"/>
                                          </p:stCondLst>
                                        </p:cTn>
                                        <p:tgtEl>
                                          <p:spTgt spid="131"/>
                                        </p:tgtEl>
                                        <p:attrNameLst>
                                          <p:attrName>style.visibility</p:attrName>
                                        </p:attrNameLst>
                                      </p:cBhvr>
                                      <p:to>
                                        <p:strVal val="visible"/>
                                      </p:to>
                                    </p:set>
                                    <p:anim calcmode="lin" valueType="num">
                                      <p:cBhvr additive="base">
                                        <p:cTn id="243" dur="250" fill="hold"/>
                                        <p:tgtEl>
                                          <p:spTgt spid="131"/>
                                        </p:tgtEl>
                                        <p:attrNameLst>
                                          <p:attrName>ppt_x</p:attrName>
                                        </p:attrNameLst>
                                      </p:cBhvr>
                                      <p:tavLst>
                                        <p:tav tm="0">
                                          <p:val>
                                            <p:strVal val="#ppt_x"/>
                                          </p:val>
                                        </p:tav>
                                        <p:tav tm="100000">
                                          <p:val>
                                            <p:strVal val="#ppt_x"/>
                                          </p:val>
                                        </p:tav>
                                      </p:tavLst>
                                    </p:anim>
                                    <p:anim calcmode="lin" valueType="num">
                                      <p:cBhvr additive="base">
                                        <p:cTn id="244" dur="250" fill="hold"/>
                                        <p:tgtEl>
                                          <p:spTgt spid="131"/>
                                        </p:tgtEl>
                                        <p:attrNameLst>
                                          <p:attrName>ppt_y</p:attrName>
                                        </p:attrNameLst>
                                      </p:cBhvr>
                                      <p:tavLst>
                                        <p:tav tm="0">
                                          <p:val>
                                            <p:strVal val="1+#ppt_h/2"/>
                                          </p:val>
                                        </p:tav>
                                        <p:tav tm="100000">
                                          <p:val>
                                            <p:strVal val="#ppt_y"/>
                                          </p:val>
                                        </p:tav>
                                      </p:tavLst>
                                    </p:anim>
                                  </p:childTnLst>
                                </p:cTn>
                              </p:par>
                            </p:childTnLst>
                          </p:cTn>
                        </p:par>
                        <p:par>
                          <p:cTn id="245" fill="hold">
                            <p:stCondLst>
                              <p:cond delay="1500"/>
                            </p:stCondLst>
                            <p:childTnLst>
                              <p:par>
                                <p:cTn id="246" presetID="2" presetClass="entr" presetSubtype="4" fill="hold" nodeType="afterEffect">
                                  <p:stCondLst>
                                    <p:cond delay="0"/>
                                  </p:stCondLst>
                                  <p:childTnLst>
                                    <p:set>
                                      <p:cBhvr>
                                        <p:cTn id="247" dur="1" fill="hold">
                                          <p:stCondLst>
                                            <p:cond delay="0"/>
                                          </p:stCondLst>
                                        </p:cTn>
                                        <p:tgtEl>
                                          <p:spTgt spid="137"/>
                                        </p:tgtEl>
                                        <p:attrNameLst>
                                          <p:attrName>style.visibility</p:attrName>
                                        </p:attrNameLst>
                                      </p:cBhvr>
                                      <p:to>
                                        <p:strVal val="visible"/>
                                      </p:to>
                                    </p:set>
                                    <p:anim calcmode="lin" valueType="num">
                                      <p:cBhvr additive="base">
                                        <p:cTn id="248" dur="250" fill="hold"/>
                                        <p:tgtEl>
                                          <p:spTgt spid="137"/>
                                        </p:tgtEl>
                                        <p:attrNameLst>
                                          <p:attrName>ppt_x</p:attrName>
                                        </p:attrNameLst>
                                      </p:cBhvr>
                                      <p:tavLst>
                                        <p:tav tm="0">
                                          <p:val>
                                            <p:strVal val="#ppt_x"/>
                                          </p:val>
                                        </p:tav>
                                        <p:tav tm="100000">
                                          <p:val>
                                            <p:strVal val="#ppt_x"/>
                                          </p:val>
                                        </p:tav>
                                      </p:tavLst>
                                    </p:anim>
                                    <p:anim calcmode="lin" valueType="num">
                                      <p:cBhvr additive="base">
                                        <p:cTn id="249" dur="250" fill="hold"/>
                                        <p:tgtEl>
                                          <p:spTgt spid="137"/>
                                        </p:tgtEl>
                                        <p:attrNameLst>
                                          <p:attrName>ppt_y</p:attrName>
                                        </p:attrNameLst>
                                      </p:cBhvr>
                                      <p:tavLst>
                                        <p:tav tm="0">
                                          <p:val>
                                            <p:strVal val="1+#ppt_h/2"/>
                                          </p:val>
                                        </p:tav>
                                        <p:tav tm="100000">
                                          <p:val>
                                            <p:strVal val="#ppt_y"/>
                                          </p:val>
                                        </p:tav>
                                      </p:tavLst>
                                    </p:anim>
                                  </p:childTnLst>
                                </p:cTn>
                              </p:par>
                            </p:childTnLst>
                          </p:cTn>
                        </p:par>
                        <p:par>
                          <p:cTn id="250" fill="hold">
                            <p:stCondLst>
                              <p:cond delay="1750"/>
                            </p:stCondLst>
                            <p:childTnLst>
                              <p:par>
                                <p:cTn id="251" presetID="2" presetClass="entr" presetSubtype="4" fill="hold" nodeType="afterEffect">
                                  <p:stCondLst>
                                    <p:cond delay="0"/>
                                  </p:stCondLst>
                                  <p:childTnLst>
                                    <p:set>
                                      <p:cBhvr>
                                        <p:cTn id="252" dur="1" fill="hold">
                                          <p:stCondLst>
                                            <p:cond delay="0"/>
                                          </p:stCondLst>
                                        </p:cTn>
                                        <p:tgtEl>
                                          <p:spTgt spid="140"/>
                                        </p:tgtEl>
                                        <p:attrNameLst>
                                          <p:attrName>style.visibility</p:attrName>
                                        </p:attrNameLst>
                                      </p:cBhvr>
                                      <p:to>
                                        <p:strVal val="visible"/>
                                      </p:to>
                                    </p:set>
                                    <p:anim calcmode="lin" valueType="num">
                                      <p:cBhvr additive="base">
                                        <p:cTn id="253" dur="250" fill="hold"/>
                                        <p:tgtEl>
                                          <p:spTgt spid="140"/>
                                        </p:tgtEl>
                                        <p:attrNameLst>
                                          <p:attrName>ppt_x</p:attrName>
                                        </p:attrNameLst>
                                      </p:cBhvr>
                                      <p:tavLst>
                                        <p:tav tm="0">
                                          <p:val>
                                            <p:strVal val="#ppt_x"/>
                                          </p:val>
                                        </p:tav>
                                        <p:tav tm="100000">
                                          <p:val>
                                            <p:strVal val="#ppt_x"/>
                                          </p:val>
                                        </p:tav>
                                      </p:tavLst>
                                    </p:anim>
                                    <p:anim calcmode="lin" valueType="num">
                                      <p:cBhvr additive="base">
                                        <p:cTn id="254" dur="250" fill="hold"/>
                                        <p:tgtEl>
                                          <p:spTgt spid="140"/>
                                        </p:tgtEl>
                                        <p:attrNameLst>
                                          <p:attrName>ppt_y</p:attrName>
                                        </p:attrNameLst>
                                      </p:cBhvr>
                                      <p:tavLst>
                                        <p:tav tm="0">
                                          <p:val>
                                            <p:strVal val="1+#ppt_h/2"/>
                                          </p:val>
                                        </p:tav>
                                        <p:tav tm="100000">
                                          <p:val>
                                            <p:strVal val="#ppt_y"/>
                                          </p:val>
                                        </p:tav>
                                      </p:tavLst>
                                    </p:anim>
                                  </p:childTnLst>
                                </p:cTn>
                              </p:par>
                            </p:childTnLst>
                          </p:cTn>
                        </p:par>
                        <p:par>
                          <p:cTn id="255" fill="hold">
                            <p:stCondLst>
                              <p:cond delay="2000"/>
                            </p:stCondLst>
                            <p:childTnLst>
                              <p:par>
                                <p:cTn id="256" presetID="2" presetClass="entr" presetSubtype="4" fill="hold" nodeType="afterEffect">
                                  <p:stCondLst>
                                    <p:cond delay="0"/>
                                  </p:stCondLst>
                                  <p:childTnLst>
                                    <p:set>
                                      <p:cBhvr>
                                        <p:cTn id="257" dur="1" fill="hold">
                                          <p:stCondLst>
                                            <p:cond delay="0"/>
                                          </p:stCondLst>
                                        </p:cTn>
                                        <p:tgtEl>
                                          <p:spTgt spid="143"/>
                                        </p:tgtEl>
                                        <p:attrNameLst>
                                          <p:attrName>style.visibility</p:attrName>
                                        </p:attrNameLst>
                                      </p:cBhvr>
                                      <p:to>
                                        <p:strVal val="visible"/>
                                      </p:to>
                                    </p:set>
                                    <p:anim calcmode="lin" valueType="num">
                                      <p:cBhvr additive="base">
                                        <p:cTn id="258" dur="250" fill="hold"/>
                                        <p:tgtEl>
                                          <p:spTgt spid="143"/>
                                        </p:tgtEl>
                                        <p:attrNameLst>
                                          <p:attrName>ppt_x</p:attrName>
                                        </p:attrNameLst>
                                      </p:cBhvr>
                                      <p:tavLst>
                                        <p:tav tm="0">
                                          <p:val>
                                            <p:strVal val="#ppt_x"/>
                                          </p:val>
                                        </p:tav>
                                        <p:tav tm="100000">
                                          <p:val>
                                            <p:strVal val="#ppt_x"/>
                                          </p:val>
                                        </p:tav>
                                      </p:tavLst>
                                    </p:anim>
                                    <p:anim calcmode="lin" valueType="num">
                                      <p:cBhvr additive="base">
                                        <p:cTn id="259" dur="250" fill="hold"/>
                                        <p:tgtEl>
                                          <p:spTgt spid="143"/>
                                        </p:tgtEl>
                                        <p:attrNameLst>
                                          <p:attrName>ppt_y</p:attrName>
                                        </p:attrNameLst>
                                      </p:cBhvr>
                                      <p:tavLst>
                                        <p:tav tm="0">
                                          <p:val>
                                            <p:strVal val="1+#ppt_h/2"/>
                                          </p:val>
                                        </p:tav>
                                        <p:tav tm="100000">
                                          <p:val>
                                            <p:strVal val="#ppt_y"/>
                                          </p:val>
                                        </p:tav>
                                      </p:tavLst>
                                    </p:anim>
                                  </p:childTnLst>
                                </p:cTn>
                              </p:par>
                            </p:childTnLst>
                          </p:cTn>
                        </p:par>
                        <p:par>
                          <p:cTn id="260" fill="hold">
                            <p:stCondLst>
                              <p:cond delay="2250"/>
                            </p:stCondLst>
                            <p:childTnLst>
                              <p:par>
                                <p:cTn id="261" presetID="2" presetClass="entr" presetSubtype="4" fill="hold" nodeType="afterEffect">
                                  <p:stCondLst>
                                    <p:cond delay="0"/>
                                  </p:stCondLst>
                                  <p:childTnLst>
                                    <p:set>
                                      <p:cBhvr>
                                        <p:cTn id="262" dur="1" fill="hold">
                                          <p:stCondLst>
                                            <p:cond delay="0"/>
                                          </p:stCondLst>
                                        </p:cTn>
                                        <p:tgtEl>
                                          <p:spTgt spid="146"/>
                                        </p:tgtEl>
                                        <p:attrNameLst>
                                          <p:attrName>style.visibility</p:attrName>
                                        </p:attrNameLst>
                                      </p:cBhvr>
                                      <p:to>
                                        <p:strVal val="visible"/>
                                      </p:to>
                                    </p:set>
                                    <p:anim calcmode="lin" valueType="num">
                                      <p:cBhvr additive="base">
                                        <p:cTn id="263" dur="250" fill="hold"/>
                                        <p:tgtEl>
                                          <p:spTgt spid="146"/>
                                        </p:tgtEl>
                                        <p:attrNameLst>
                                          <p:attrName>ppt_x</p:attrName>
                                        </p:attrNameLst>
                                      </p:cBhvr>
                                      <p:tavLst>
                                        <p:tav tm="0">
                                          <p:val>
                                            <p:strVal val="#ppt_x"/>
                                          </p:val>
                                        </p:tav>
                                        <p:tav tm="100000">
                                          <p:val>
                                            <p:strVal val="#ppt_x"/>
                                          </p:val>
                                        </p:tav>
                                      </p:tavLst>
                                    </p:anim>
                                    <p:anim calcmode="lin" valueType="num">
                                      <p:cBhvr additive="base">
                                        <p:cTn id="264" dur="250" fill="hold"/>
                                        <p:tgtEl>
                                          <p:spTgt spid="146"/>
                                        </p:tgtEl>
                                        <p:attrNameLst>
                                          <p:attrName>ppt_y</p:attrName>
                                        </p:attrNameLst>
                                      </p:cBhvr>
                                      <p:tavLst>
                                        <p:tav tm="0">
                                          <p:val>
                                            <p:strVal val="1+#ppt_h/2"/>
                                          </p:val>
                                        </p:tav>
                                        <p:tav tm="100000">
                                          <p:val>
                                            <p:strVal val="#ppt_y"/>
                                          </p:val>
                                        </p:tav>
                                      </p:tavLst>
                                    </p:anim>
                                  </p:childTnLst>
                                </p:cTn>
                              </p:par>
                            </p:childTnLst>
                          </p:cTn>
                        </p:par>
                        <p:par>
                          <p:cTn id="265" fill="hold">
                            <p:stCondLst>
                              <p:cond delay="2500"/>
                            </p:stCondLst>
                            <p:childTnLst>
                              <p:par>
                                <p:cTn id="266" presetID="2" presetClass="entr" presetSubtype="4" fill="hold" nodeType="afterEffect">
                                  <p:stCondLst>
                                    <p:cond delay="0"/>
                                  </p:stCondLst>
                                  <p:childTnLst>
                                    <p:set>
                                      <p:cBhvr>
                                        <p:cTn id="267" dur="1" fill="hold">
                                          <p:stCondLst>
                                            <p:cond delay="0"/>
                                          </p:stCondLst>
                                        </p:cTn>
                                        <p:tgtEl>
                                          <p:spTgt spid="152"/>
                                        </p:tgtEl>
                                        <p:attrNameLst>
                                          <p:attrName>style.visibility</p:attrName>
                                        </p:attrNameLst>
                                      </p:cBhvr>
                                      <p:to>
                                        <p:strVal val="visible"/>
                                      </p:to>
                                    </p:set>
                                    <p:anim calcmode="lin" valueType="num">
                                      <p:cBhvr additive="base">
                                        <p:cTn id="268" dur="250" fill="hold"/>
                                        <p:tgtEl>
                                          <p:spTgt spid="152"/>
                                        </p:tgtEl>
                                        <p:attrNameLst>
                                          <p:attrName>ppt_x</p:attrName>
                                        </p:attrNameLst>
                                      </p:cBhvr>
                                      <p:tavLst>
                                        <p:tav tm="0">
                                          <p:val>
                                            <p:strVal val="#ppt_x"/>
                                          </p:val>
                                        </p:tav>
                                        <p:tav tm="100000">
                                          <p:val>
                                            <p:strVal val="#ppt_x"/>
                                          </p:val>
                                        </p:tav>
                                      </p:tavLst>
                                    </p:anim>
                                    <p:anim calcmode="lin" valueType="num">
                                      <p:cBhvr additive="base">
                                        <p:cTn id="269" dur="250" fill="hold"/>
                                        <p:tgtEl>
                                          <p:spTgt spid="152"/>
                                        </p:tgtEl>
                                        <p:attrNameLst>
                                          <p:attrName>ppt_y</p:attrName>
                                        </p:attrNameLst>
                                      </p:cBhvr>
                                      <p:tavLst>
                                        <p:tav tm="0">
                                          <p:val>
                                            <p:strVal val="1+#ppt_h/2"/>
                                          </p:val>
                                        </p:tav>
                                        <p:tav tm="100000">
                                          <p:val>
                                            <p:strVal val="#ppt_y"/>
                                          </p:val>
                                        </p:tav>
                                      </p:tavLst>
                                    </p:anim>
                                  </p:childTnLst>
                                </p:cTn>
                              </p:par>
                            </p:childTnLst>
                          </p:cTn>
                        </p:par>
                        <p:par>
                          <p:cTn id="270" fill="hold">
                            <p:stCondLst>
                              <p:cond delay="2750"/>
                            </p:stCondLst>
                            <p:childTnLst>
                              <p:par>
                                <p:cTn id="271" presetID="2" presetClass="entr" presetSubtype="4" fill="hold" nodeType="afterEffect">
                                  <p:stCondLst>
                                    <p:cond delay="0"/>
                                  </p:stCondLst>
                                  <p:childTnLst>
                                    <p:set>
                                      <p:cBhvr>
                                        <p:cTn id="272" dur="1" fill="hold">
                                          <p:stCondLst>
                                            <p:cond delay="0"/>
                                          </p:stCondLst>
                                        </p:cTn>
                                        <p:tgtEl>
                                          <p:spTgt spid="155"/>
                                        </p:tgtEl>
                                        <p:attrNameLst>
                                          <p:attrName>style.visibility</p:attrName>
                                        </p:attrNameLst>
                                      </p:cBhvr>
                                      <p:to>
                                        <p:strVal val="visible"/>
                                      </p:to>
                                    </p:set>
                                    <p:anim calcmode="lin" valueType="num">
                                      <p:cBhvr additive="base">
                                        <p:cTn id="273" dur="250" fill="hold"/>
                                        <p:tgtEl>
                                          <p:spTgt spid="155"/>
                                        </p:tgtEl>
                                        <p:attrNameLst>
                                          <p:attrName>ppt_x</p:attrName>
                                        </p:attrNameLst>
                                      </p:cBhvr>
                                      <p:tavLst>
                                        <p:tav tm="0">
                                          <p:val>
                                            <p:strVal val="#ppt_x"/>
                                          </p:val>
                                        </p:tav>
                                        <p:tav tm="100000">
                                          <p:val>
                                            <p:strVal val="#ppt_x"/>
                                          </p:val>
                                        </p:tav>
                                      </p:tavLst>
                                    </p:anim>
                                    <p:anim calcmode="lin" valueType="num">
                                      <p:cBhvr additive="base">
                                        <p:cTn id="274" dur="250" fill="hold"/>
                                        <p:tgtEl>
                                          <p:spTgt spid="155"/>
                                        </p:tgtEl>
                                        <p:attrNameLst>
                                          <p:attrName>ppt_y</p:attrName>
                                        </p:attrNameLst>
                                      </p:cBhvr>
                                      <p:tavLst>
                                        <p:tav tm="0">
                                          <p:val>
                                            <p:strVal val="1+#ppt_h/2"/>
                                          </p:val>
                                        </p:tav>
                                        <p:tav tm="100000">
                                          <p:val>
                                            <p:strVal val="#ppt_y"/>
                                          </p:val>
                                        </p:tav>
                                      </p:tavLst>
                                    </p:anim>
                                  </p:childTnLst>
                                </p:cTn>
                              </p:par>
                            </p:childTnLst>
                          </p:cTn>
                        </p:par>
                        <p:par>
                          <p:cTn id="275" fill="hold">
                            <p:stCondLst>
                              <p:cond delay="3000"/>
                            </p:stCondLst>
                            <p:childTnLst>
                              <p:par>
                                <p:cTn id="276" presetID="2" presetClass="entr" presetSubtype="4" fill="hold" nodeType="afterEffect">
                                  <p:stCondLst>
                                    <p:cond delay="0"/>
                                  </p:stCondLst>
                                  <p:childTnLst>
                                    <p:set>
                                      <p:cBhvr>
                                        <p:cTn id="277" dur="1" fill="hold">
                                          <p:stCondLst>
                                            <p:cond delay="0"/>
                                          </p:stCondLst>
                                        </p:cTn>
                                        <p:tgtEl>
                                          <p:spTgt spid="158"/>
                                        </p:tgtEl>
                                        <p:attrNameLst>
                                          <p:attrName>style.visibility</p:attrName>
                                        </p:attrNameLst>
                                      </p:cBhvr>
                                      <p:to>
                                        <p:strVal val="visible"/>
                                      </p:to>
                                    </p:set>
                                    <p:anim calcmode="lin" valueType="num">
                                      <p:cBhvr additive="base">
                                        <p:cTn id="278" dur="250" fill="hold"/>
                                        <p:tgtEl>
                                          <p:spTgt spid="158"/>
                                        </p:tgtEl>
                                        <p:attrNameLst>
                                          <p:attrName>ppt_x</p:attrName>
                                        </p:attrNameLst>
                                      </p:cBhvr>
                                      <p:tavLst>
                                        <p:tav tm="0">
                                          <p:val>
                                            <p:strVal val="#ppt_x"/>
                                          </p:val>
                                        </p:tav>
                                        <p:tav tm="100000">
                                          <p:val>
                                            <p:strVal val="#ppt_x"/>
                                          </p:val>
                                        </p:tav>
                                      </p:tavLst>
                                    </p:anim>
                                    <p:anim calcmode="lin" valueType="num">
                                      <p:cBhvr additive="base">
                                        <p:cTn id="279" dur="250" fill="hold"/>
                                        <p:tgtEl>
                                          <p:spTgt spid="158"/>
                                        </p:tgtEl>
                                        <p:attrNameLst>
                                          <p:attrName>ppt_y</p:attrName>
                                        </p:attrNameLst>
                                      </p:cBhvr>
                                      <p:tavLst>
                                        <p:tav tm="0">
                                          <p:val>
                                            <p:strVal val="1+#ppt_h/2"/>
                                          </p:val>
                                        </p:tav>
                                        <p:tav tm="100000">
                                          <p:val>
                                            <p:strVal val="#ppt_y"/>
                                          </p:val>
                                        </p:tav>
                                      </p:tavLst>
                                    </p:anim>
                                  </p:childTnLst>
                                </p:cTn>
                              </p:par>
                            </p:childTnLst>
                          </p:cTn>
                        </p:par>
                        <p:par>
                          <p:cTn id="280" fill="hold">
                            <p:stCondLst>
                              <p:cond delay="3250"/>
                            </p:stCondLst>
                            <p:childTnLst>
                              <p:par>
                                <p:cTn id="281" presetID="2" presetClass="entr" presetSubtype="4" fill="hold" nodeType="afterEffect">
                                  <p:stCondLst>
                                    <p:cond delay="0"/>
                                  </p:stCondLst>
                                  <p:childTnLst>
                                    <p:set>
                                      <p:cBhvr>
                                        <p:cTn id="282" dur="1" fill="hold">
                                          <p:stCondLst>
                                            <p:cond delay="0"/>
                                          </p:stCondLst>
                                        </p:cTn>
                                        <p:tgtEl>
                                          <p:spTgt spid="161"/>
                                        </p:tgtEl>
                                        <p:attrNameLst>
                                          <p:attrName>style.visibility</p:attrName>
                                        </p:attrNameLst>
                                      </p:cBhvr>
                                      <p:to>
                                        <p:strVal val="visible"/>
                                      </p:to>
                                    </p:set>
                                    <p:anim calcmode="lin" valueType="num">
                                      <p:cBhvr additive="base">
                                        <p:cTn id="283" dur="250" fill="hold"/>
                                        <p:tgtEl>
                                          <p:spTgt spid="161"/>
                                        </p:tgtEl>
                                        <p:attrNameLst>
                                          <p:attrName>ppt_x</p:attrName>
                                        </p:attrNameLst>
                                      </p:cBhvr>
                                      <p:tavLst>
                                        <p:tav tm="0">
                                          <p:val>
                                            <p:strVal val="#ppt_x"/>
                                          </p:val>
                                        </p:tav>
                                        <p:tav tm="100000">
                                          <p:val>
                                            <p:strVal val="#ppt_x"/>
                                          </p:val>
                                        </p:tav>
                                      </p:tavLst>
                                    </p:anim>
                                    <p:anim calcmode="lin" valueType="num">
                                      <p:cBhvr additive="base">
                                        <p:cTn id="284" dur="250" fill="hold"/>
                                        <p:tgtEl>
                                          <p:spTgt spid="161"/>
                                        </p:tgtEl>
                                        <p:attrNameLst>
                                          <p:attrName>ppt_y</p:attrName>
                                        </p:attrNameLst>
                                      </p:cBhvr>
                                      <p:tavLst>
                                        <p:tav tm="0">
                                          <p:val>
                                            <p:strVal val="1+#ppt_h/2"/>
                                          </p:val>
                                        </p:tav>
                                        <p:tav tm="100000">
                                          <p:val>
                                            <p:strVal val="#ppt_y"/>
                                          </p:val>
                                        </p:tav>
                                      </p:tavLst>
                                    </p:anim>
                                  </p:childTnLst>
                                </p:cTn>
                              </p:par>
                            </p:childTnLst>
                          </p:cTn>
                        </p:par>
                      </p:childTnLst>
                    </p:cTn>
                  </p:par>
                  <p:par>
                    <p:cTn id="285" fill="hold">
                      <p:stCondLst>
                        <p:cond delay="indefinite"/>
                      </p:stCondLst>
                      <p:childTnLst>
                        <p:par>
                          <p:cTn id="286" fill="hold">
                            <p:stCondLst>
                              <p:cond delay="0"/>
                            </p:stCondLst>
                            <p:childTnLst>
                              <p:par>
                                <p:cTn id="287" presetID="22" presetClass="entr" presetSubtype="8" fill="hold" grpId="0" nodeType="clickEffect">
                                  <p:stCondLst>
                                    <p:cond delay="0"/>
                                  </p:stCondLst>
                                  <p:childTnLst>
                                    <p:set>
                                      <p:cBhvr>
                                        <p:cTn id="288" dur="1" fill="hold">
                                          <p:stCondLst>
                                            <p:cond delay="0"/>
                                          </p:stCondLst>
                                        </p:cTn>
                                        <p:tgtEl>
                                          <p:spTgt spid="164"/>
                                        </p:tgtEl>
                                        <p:attrNameLst>
                                          <p:attrName>style.visibility</p:attrName>
                                        </p:attrNameLst>
                                      </p:cBhvr>
                                      <p:to>
                                        <p:strVal val="visible"/>
                                      </p:to>
                                    </p:set>
                                    <p:animEffect transition="in" filter="wipe(left)">
                                      <p:cBhvr>
                                        <p:cTn id="289" dur="500"/>
                                        <p:tgtEl>
                                          <p:spTgt spid="164"/>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0"/>
                                  </p:stCondLst>
                                  <p:childTnLst>
                                    <p:set>
                                      <p:cBhvr>
                                        <p:cTn id="293" dur="1" fill="hold">
                                          <p:stCondLst>
                                            <p:cond delay="0"/>
                                          </p:stCondLst>
                                        </p:cTn>
                                        <p:tgtEl>
                                          <p:spTgt spid="165"/>
                                        </p:tgtEl>
                                        <p:attrNameLst>
                                          <p:attrName>style.visibility</p:attrName>
                                        </p:attrNameLst>
                                      </p:cBhvr>
                                      <p:to>
                                        <p:strVal val="visible"/>
                                      </p:to>
                                    </p:set>
                                    <p:animEffect transition="in" filter="fade">
                                      <p:cBhvr>
                                        <p:cTn id="294" dur="500"/>
                                        <p:tgtEl>
                                          <p:spTgt spid="165"/>
                                        </p:tgtEl>
                                      </p:cBhvr>
                                    </p:animEffec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grpId="0" nodeType="clickEffect">
                                  <p:stCondLst>
                                    <p:cond delay="0"/>
                                  </p:stCondLst>
                                  <p:childTnLst>
                                    <p:set>
                                      <p:cBhvr>
                                        <p:cTn id="298" dur="1" fill="hold">
                                          <p:stCondLst>
                                            <p:cond delay="0"/>
                                          </p:stCondLst>
                                        </p:cTn>
                                        <p:tgtEl>
                                          <p:spTgt spid="166"/>
                                        </p:tgtEl>
                                        <p:attrNameLst>
                                          <p:attrName>style.visibility</p:attrName>
                                        </p:attrNameLst>
                                      </p:cBhvr>
                                      <p:to>
                                        <p:strVal val="visible"/>
                                      </p:to>
                                    </p:set>
                                    <p:animEffect transition="in" filter="fade">
                                      <p:cBhvr>
                                        <p:cTn id="299" dur="500"/>
                                        <p:tgtEl>
                                          <p:spTgt spid="166"/>
                                        </p:tgtEl>
                                      </p:cBhvr>
                                    </p:animEffect>
                                  </p:childTnLst>
                                </p:cTn>
                              </p:par>
                            </p:childTnLst>
                          </p:cTn>
                        </p:par>
                      </p:childTnLst>
                    </p:cTn>
                  </p:par>
                  <p:par>
                    <p:cTn id="300" fill="hold">
                      <p:stCondLst>
                        <p:cond delay="indefinite"/>
                      </p:stCondLst>
                      <p:childTnLst>
                        <p:par>
                          <p:cTn id="301" fill="hold">
                            <p:stCondLst>
                              <p:cond delay="0"/>
                            </p:stCondLst>
                            <p:childTnLst>
                              <p:par>
                                <p:cTn id="302" presetID="10" presetClass="entr" presetSubtype="0" fill="hold" grpId="0" nodeType="clickEffect">
                                  <p:stCondLst>
                                    <p:cond delay="0"/>
                                  </p:stCondLst>
                                  <p:childTnLst>
                                    <p:set>
                                      <p:cBhvr>
                                        <p:cTn id="303" dur="1" fill="hold">
                                          <p:stCondLst>
                                            <p:cond delay="0"/>
                                          </p:stCondLst>
                                        </p:cTn>
                                        <p:tgtEl>
                                          <p:spTgt spid="167"/>
                                        </p:tgtEl>
                                        <p:attrNameLst>
                                          <p:attrName>style.visibility</p:attrName>
                                        </p:attrNameLst>
                                      </p:cBhvr>
                                      <p:to>
                                        <p:strVal val="visible"/>
                                      </p:to>
                                    </p:set>
                                    <p:animEffect transition="in" filter="fade">
                                      <p:cBhvr>
                                        <p:cTn id="304" dur="500"/>
                                        <p:tgtEl>
                                          <p:spTgt spid="167"/>
                                        </p:tgtEl>
                                      </p:cBhvr>
                                    </p:animEffect>
                                  </p:childTnLst>
                                </p:cTn>
                              </p:par>
                            </p:childTnLst>
                          </p:cTn>
                        </p:par>
                      </p:childTnLst>
                    </p:cTn>
                  </p:par>
                  <p:par>
                    <p:cTn id="305" fill="hold">
                      <p:stCondLst>
                        <p:cond delay="indefinite"/>
                      </p:stCondLst>
                      <p:childTnLst>
                        <p:par>
                          <p:cTn id="306" fill="hold">
                            <p:stCondLst>
                              <p:cond delay="0"/>
                            </p:stCondLst>
                            <p:childTnLst>
                              <p:par>
                                <p:cTn id="307" presetID="22" presetClass="entr" presetSubtype="8" fill="hold" nodeType="clickEffect">
                                  <p:stCondLst>
                                    <p:cond delay="0"/>
                                  </p:stCondLst>
                                  <p:childTnLst>
                                    <p:set>
                                      <p:cBhvr>
                                        <p:cTn id="308" dur="1" fill="hold">
                                          <p:stCondLst>
                                            <p:cond delay="0"/>
                                          </p:stCondLst>
                                        </p:cTn>
                                        <p:tgtEl>
                                          <p:spTgt spid="63"/>
                                        </p:tgtEl>
                                        <p:attrNameLst>
                                          <p:attrName>style.visibility</p:attrName>
                                        </p:attrNameLst>
                                      </p:cBhvr>
                                      <p:to>
                                        <p:strVal val="visible"/>
                                      </p:to>
                                    </p:set>
                                    <p:animEffect transition="in" filter="wipe(left)">
                                      <p:cBhvr>
                                        <p:cTn id="309" dur="500"/>
                                        <p:tgtEl>
                                          <p:spTgt spid="63"/>
                                        </p:tgtEl>
                                      </p:cBhvr>
                                    </p:animEffect>
                                  </p:childTnLst>
                                </p:cTn>
                              </p:par>
                            </p:childTnLst>
                          </p:cTn>
                        </p:par>
                      </p:childTnLst>
                    </p:cTn>
                  </p:par>
                  <p:par>
                    <p:cTn id="310" fill="hold">
                      <p:stCondLst>
                        <p:cond delay="indefinite"/>
                      </p:stCondLst>
                      <p:childTnLst>
                        <p:par>
                          <p:cTn id="311" fill="hold">
                            <p:stCondLst>
                              <p:cond delay="0"/>
                            </p:stCondLst>
                            <p:childTnLst>
                              <p:par>
                                <p:cTn id="312" presetID="22" presetClass="entr" presetSubtype="8" fill="hold" nodeType="clickEffect">
                                  <p:stCondLst>
                                    <p:cond delay="0"/>
                                  </p:stCondLst>
                                  <p:childTnLst>
                                    <p:set>
                                      <p:cBhvr>
                                        <p:cTn id="313" dur="1" fill="hold">
                                          <p:stCondLst>
                                            <p:cond delay="0"/>
                                          </p:stCondLst>
                                        </p:cTn>
                                        <p:tgtEl>
                                          <p:spTgt spid="62"/>
                                        </p:tgtEl>
                                        <p:attrNameLst>
                                          <p:attrName>style.visibility</p:attrName>
                                        </p:attrNameLst>
                                      </p:cBhvr>
                                      <p:to>
                                        <p:strVal val="visible"/>
                                      </p:to>
                                    </p:set>
                                    <p:animEffect transition="in" filter="wipe(left)">
                                      <p:cBhvr>
                                        <p:cTn id="31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60" grpId="0"/>
      <p:bldP spid="61" grpId="0" animBg="1"/>
      <p:bldP spid="65" grpId="0" animBg="1"/>
      <p:bldP spid="66" grpId="0" animBg="1"/>
      <p:bldP spid="67" grpId="0" animBg="1"/>
      <p:bldP spid="68" grpId="0"/>
      <p:bldP spid="114" grpId="0" animBg="1"/>
      <p:bldP spid="115" grpId="0" animBg="1"/>
      <p:bldP spid="116" grpId="0" animBg="1"/>
      <p:bldP spid="117" grpId="0" animBg="1"/>
      <p:bldP spid="118" grpId="0"/>
      <p:bldP spid="164" grpId="0" animBg="1"/>
      <p:bldP spid="165" grpId="0" animBg="1"/>
      <p:bldP spid="166" grpId="0" animBg="1"/>
      <p:bldP spid="167" grpId="0" animBg="1"/>
      <p:bldP spid="172" grpId="0" animBg="1"/>
      <p:bldP spid="173" grpId="0" animBg="1"/>
      <p:bldP spid="17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Challenges to Address</a:t>
            </a:r>
          </a:p>
        </p:txBody>
      </p:sp>
      <p:sp>
        <p:nvSpPr>
          <p:cNvPr id="4" name="TextBox 3"/>
          <p:cNvSpPr txBox="1"/>
          <p:nvPr/>
        </p:nvSpPr>
        <p:spPr>
          <a:xfrm>
            <a:off x="735623" y="1828800"/>
            <a:ext cx="7731370" cy="4191917"/>
          </a:xfrm>
          <a:prstGeom prst="rect">
            <a:avLst/>
          </a:prstGeom>
          <a:noFill/>
        </p:spPr>
        <p:txBody>
          <a:bodyPr wrap="square" rtlCol="0">
            <a:spAutoFit/>
          </a:bodyPr>
          <a:lstStyle/>
          <a:p>
            <a:pPr marL="234950" indent="-234950" defTabSz="457200" eaLnBrk="0" fontAlgn="base" hangingPunct="0">
              <a:spcBef>
                <a:spcPct val="20000"/>
              </a:spcBef>
              <a:spcAft>
                <a:spcPts val="600"/>
              </a:spcAft>
              <a:buFont typeface="Arial" panose="020B0604020202020204" pitchFamily="34" charset="0"/>
              <a:buChar char="•"/>
            </a:pPr>
            <a:r>
              <a:rPr lang="en-US" sz="2800" dirty="0">
                <a:latin typeface="Calibri" panose="020F0502020204030204" pitchFamily="34" charset="0"/>
                <a:ea typeface="ＭＳ Ｐゴシック" pitchFamily="34" charset="-128"/>
                <a:cs typeface="Helvetica"/>
              </a:rPr>
              <a:t>Complexity of health care </a:t>
            </a:r>
            <a:r>
              <a:rPr lang="en-US" sz="2800" dirty="0" smtClean="0">
                <a:latin typeface="Calibri" panose="020F0502020204030204" pitchFamily="34" charset="0"/>
                <a:ea typeface="ＭＳ Ｐゴシック" pitchFamily="34" charset="-128"/>
                <a:cs typeface="Helvetica"/>
              </a:rPr>
              <a:t>system, </a:t>
            </a:r>
            <a:r>
              <a:rPr lang="en-US" sz="2800" dirty="0">
                <a:latin typeface="Calibri" panose="020F0502020204030204" pitchFamily="34" charset="0"/>
                <a:ea typeface="ＭＳ Ｐゴシック" pitchFamily="34" charset="-128"/>
                <a:cs typeface="Helvetica"/>
              </a:rPr>
              <a:t>especially during broad health care reform</a:t>
            </a:r>
          </a:p>
          <a:p>
            <a:pPr marL="234950" indent="-234950" defTabSz="457200" eaLnBrk="0" fontAlgn="base" hangingPunct="0">
              <a:spcBef>
                <a:spcPct val="20000"/>
              </a:spcBef>
              <a:spcAft>
                <a:spcPts val="600"/>
              </a:spcAft>
              <a:buFont typeface="Arial" panose="020B0604020202020204" pitchFamily="34" charset="0"/>
              <a:buChar char="•"/>
            </a:pPr>
            <a:r>
              <a:rPr lang="en-US" sz="2800" dirty="0" smtClean="0">
                <a:latin typeface="Calibri" panose="020F0502020204030204" pitchFamily="34" charset="0"/>
                <a:ea typeface="ＭＳ Ｐゴシック" pitchFamily="34" charset="-128"/>
                <a:cs typeface="Helvetica"/>
              </a:rPr>
              <a:t>Evaluation </a:t>
            </a:r>
            <a:r>
              <a:rPr lang="en-US" sz="2800" dirty="0">
                <a:latin typeface="Calibri" panose="020F0502020204030204" pitchFamily="34" charset="0"/>
                <a:ea typeface="ＭＳ Ｐゴシック" pitchFamily="34" charset="-128"/>
                <a:cs typeface="Helvetica"/>
              </a:rPr>
              <a:t>structure </a:t>
            </a:r>
            <a:r>
              <a:rPr lang="en-US" sz="2800" dirty="0" smtClean="0">
                <a:latin typeface="Calibri" panose="020F0502020204030204" pitchFamily="34" charset="0"/>
                <a:ea typeface="ＭＳ Ｐゴシック" pitchFamily="34" charset="-128"/>
                <a:cs typeface="Helvetica"/>
              </a:rPr>
              <a:t>(e.g., randomized control trial? comparison group?)</a:t>
            </a:r>
            <a:endParaRPr lang="en-US" sz="2800" dirty="0">
              <a:latin typeface="Calibri" panose="020F0502020204030204" pitchFamily="34" charset="0"/>
              <a:ea typeface="ＭＳ Ｐゴシック" pitchFamily="34" charset="-128"/>
              <a:cs typeface="Helvetica"/>
            </a:endParaRPr>
          </a:p>
          <a:p>
            <a:pPr marL="234950" indent="-234950" defTabSz="457200" eaLnBrk="0" hangingPunct="0">
              <a:spcBef>
                <a:spcPct val="20000"/>
              </a:spcBef>
              <a:spcAft>
                <a:spcPts val="600"/>
              </a:spcAft>
              <a:buFont typeface="Arial" panose="020B0604020202020204" pitchFamily="34" charset="0"/>
              <a:buChar char="•"/>
            </a:pPr>
            <a:r>
              <a:rPr lang="en-US" sz="2800" dirty="0" smtClean="0">
                <a:latin typeface="Calibri" panose="020F0502020204030204" pitchFamily="34" charset="0"/>
                <a:ea typeface="ＭＳ Ｐゴシック" pitchFamily="34" charset="-128"/>
                <a:cs typeface="Helvetica"/>
              </a:rPr>
              <a:t>Accounting</a:t>
            </a:r>
            <a:r>
              <a:rPr lang="en-US" sz="2800" dirty="0"/>
              <a:t>—</a:t>
            </a:r>
            <a:r>
              <a:rPr lang="en-US" sz="2800" dirty="0" smtClean="0">
                <a:latin typeface="Calibri" panose="020F0502020204030204" pitchFamily="34" charset="0"/>
                <a:ea typeface="ＭＳ Ｐゴシック" pitchFamily="34" charset="-128"/>
                <a:cs typeface="Helvetica"/>
              </a:rPr>
              <a:t>making </a:t>
            </a:r>
            <a:r>
              <a:rPr lang="en-US" sz="2800" dirty="0">
                <a:latin typeface="Calibri" panose="020F0502020204030204" pitchFamily="34" charset="0"/>
                <a:ea typeface="ＭＳ Ｐゴシック" pitchFamily="34" charset="-128"/>
                <a:cs typeface="Helvetica"/>
              </a:rPr>
              <a:t>payment if the program is successful</a:t>
            </a:r>
          </a:p>
          <a:p>
            <a:pPr marL="234950" indent="-234950" defTabSz="457200" eaLnBrk="0" fontAlgn="base" hangingPunct="0">
              <a:spcBef>
                <a:spcPct val="20000"/>
              </a:spcBef>
              <a:spcAft>
                <a:spcPts val="600"/>
              </a:spcAft>
              <a:buFont typeface="Arial" panose="020B0604020202020204" pitchFamily="34" charset="0"/>
              <a:buChar char="•"/>
            </a:pPr>
            <a:r>
              <a:rPr lang="en-US" sz="2800" dirty="0" smtClean="0">
                <a:latin typeface="Calibri" panose="020F0502020204030204" pitchFamily="34" charset="0"/>
                <a:ea typeface="ＭＳ Ｐゴシック" pitchFamily="34" charset="-128"/>
                <a:cs typeface="Helvetica"/>
              </a:rPr>
              <a:t>Sensitivity of </a:t>
            </a:r>
            <a:r>
              <a:rPr lang="en-US" sz="2800" dirty="0">
                <a:latin typeface="Calibri" panose="020F0502020204030204" pitchFamily="34" charset="0"/>
                <a:ea typeface="ＭＳ Ｐゴシック" pitchFamily="34" charset="-128"/>
                <a:cs typeface="Helvetica"/>
              </a:rPr>
              <a:t>actuarial projections on savings</a:t>
            </a:r>
          </a:p>
          <a:p>
            <a:pPr marL="234950" indent="-234950" defTabSz="457200" eaLnBrk="0" fontAlgn="base" hangingPunct="0">
              <a:spcBef>
                <a:spcPct val="20000"/>
              </a:spcBef>
              <a:spcAft>
                <a:spcPts val="600"/>
              </a:spcAft>
              <a:buFont typeface="Arial" panose="020B0604020202020204" pitchFamily="34" charset="0"/>
              <a:buChar char="•"/>
            </a:pPr>
            <a:r>
              <a:rPr lang="en-US" sz="2800" dirty="0" smtClean="0">
                <a:latin typeface="Calibri" panose="020F0502020204030204" pitchFamily="34" charset="0"/>
                <a:ea typeface="ＭＳ Ｐゴシック" pitchFamily="34" charset="-128"/>
                <a:cs typeface="Helvetica"/>
              </a:rPr>
              <a:t>Identifying </a:t>
            </a:r>
            <a:r>
              <a:rPr lang="en-US" sz="2800" dirty="0">
                <a:latin typeface="Calibri" panose="020F0502020204030204" pitchFamily="34" charset="0"/>
                <a:ea typeface="ＭＳ Ｐゴシック" pitchFamily="34" charset="-128"/>
                <a:cs typeface="Helvetica"/>
              </a:rPr>
              <a:t>and having sufficient target </a:t>
            </a:r>
            <a:r>
              <a:rPr lang="en-US" sz="2800" dirty="0" smtClean="0">
                <a:latin typeface="Calibri" panose="020F0502020204030204" pitchFamily="34" charset="0"/>
                <a:ea typeface="ＭＳ Ｐゴシック" pitchFamily="34" charset="-128"/>
                <a:cs typeface="Helvetica"/>
              </a:rPr>
              <a:t>population</a:t>
            </a:r>
            <a:endParaRPr lang="en-US" sz="2800" dirty="0">
              <a:latin typeface="Calibri" panose="020F0502020204030204" pitchFamily="34" charset="0"/>
              <a:ea typeface="ＭＳ Ｐゴシック" pitchFamily="34" charset="-128"/>
              <a:cs typeface="Helvetica"/>
            </a:endParaRPr>
          </a:p>
        </p:txBody>
      </p:sp>
    </p:spTree>
    <p:extLst>
      <p:ext uri="{BB962C8B-B14F-4D97-AF65-F5344CB8AC3E}">
        <p14:creationId xmlns:p14="http://schemas.microsoft.com/office/powerpoint/2010/main" val="2938927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Organizational Prerequisites</a:t>
            </a:r>
          </a:p>
        </p:txBody>
      </p:sp>
      <p:sp>
        <p:nvSpPr>
          <p:cNvPr id="5" name="TextBox 4"/>
          <p:cNvSpPr txBox="1"/>
          <p:nvPr/>
        </p:nvSpPr>
        <p:spPr>
          <a:xfrm>
            <a:off x="838200" y="1752600"/>
            <a:ext cx="8305800" cy="4355038"/>
          </a:xfrm>
          <a:prstGeom prst="rect">
            <a:avLst/>
          </a:prstGeom>
          <a:noFill/>
        </p:spPr>
        <p:txBody>
          <a:bodyPr wrap="square" rtlCol="0">
            <a:spAutoFit/>
          </a:bodyPr>
          <a:lstStyle/>
          <a:p>
            <a:pPr marL="234950" indent="-234950" defTabSz="457200" eaLnBrk="0" fontAlgn="base" hangingPunct="0">
              <a:spcBef>
                <a:spcPct val="20000"/>
              </a:spcBef>
              <a:spcAft>
                <a:spcPts val="600"/>
              </a:spcAft>
              <a:buFont typeface="Arial" panose="020B0604020202020204" pitchFamily="34" charset="0"/>
              <a:buChar char="•"/>
            </a:pPr>
            <a:r>
              <a:rPr lang="en-US" sz="2800" dirty="0">
                <a:latin typeface="Calibri" panose="020F0502020204030204" pitchFamily="34" charset="0"/>
                <a:ea typeface="ＭＳ Ｐゴシック" pitchFamily="34" charset="-128"/>
                <a:cs typeface="Helvetica"/>
              </a:rPr>
              <a:t>Proven </a:t>
            </a:r>
            <a:r>
              <a:rPr lang="en-US" sz="2800" dirty="0" smtClean="0">
                <a:latin typeface="Calibri" panose="020F0502020204030204" pitchFamily="34" charset="0"/>
                <a:ea typeface="ＭＳ Ｐゴシック" pitchFamily="34" charset="-128"/>
                <a:cs typeface="Helvetica"/>
              </a:rPr>
              <a:t>intervention/defined service model   </a:t>
            </a:r>
            <a:endParaRPr lang="en-US" sz="2800" dirty="0">
              <a:latin typeface="Calibri" panose="020F0502020204030204" pitchFamily="34" charset="0"/>
              <a:ea typeface="ＭＳ Ｐゴシック" pitchFamily="34" charset="-128"/>
              <a:cs typeface="Helvetica"/>
            </a:endParaRPr>
          </a:p>
          <a:p>
            <a:pPr marL="234950" indent="-234950" defTabSz="457200" eaLnBrk="0" fontAlgn="base" hangingPunct="0">
              <a:spcBef>
                <a:spcPct val="20000"/>
              </a:spcBef>
              <a:spcAft>
                <a:spcPts val="600"/>
              </a:spcAft>
              <a:buFont typeface="Arial" panose="020B0604020202020204" pitchFamily="34" charset="0"/>
              <a:buChar char="•"/>
            </a:pPr>
            <a:r>
              <a:rPr lang="en-US" sz="2800" dirty="0">
                <a:latin typeface="Calibri" panose="020F0502020204030204" pitchFamily="34" charset="0"/>
                <a:ea typeface="ＭＳ Ｐゴシック" pitchFamily="34" charset="-128"/>
                <a:cs typeface="Helvetica"/>
              </a:rPr>
              <a:t>Compelling base of </a:t>
            </a:r>
            <a:r>
              <a:rPr lang="en-US" sz="2800" dirty="0" smtClean="0">
                <a:latin typeface="Calibri" panose="020F0502020204030204" pitchFamily="34" charset="0"/>
                <a:ea typeface="ＭＳ Ｐゴシック" pitchFamily="34" charset="-128"/>
                <a:cs typeface="Helvetica"/>
              </a:rPr>
              <a:t>evidence and ability to track outcomes</a:t>
            </a:r>
          </a:p>
          <a:p>
            <a:pPr marL="234950" indent="-234950" defTabSz="457200" eaLnBrk="0" fontAlgn="base" hangingPunct="0">
              <a:spcBef>
                <a:spcPct val="20000"/>
              </a:spcBef>
              <a:spcAft>
                <a:spcPts val="600"/>
              </a:spcAft>
              <a:buFont typeface="Arial" panose="020B0604020202020204" pitchFamily="34" charset="0"/>
              <a:buChar char="•"/>
            </a:pPr>
            <a:r>
              <a:rPr lang="en-US" sz="2800" dirty="0" smtClean="0">
                <a:latin typeface="Calibri" panose="020F0502020204030204" pitchFamily="34" charset="0"/>
                <a:ea typeface="ＭＳ Ｐゴシック" pitchFamily="34" charset="-128"/>
                <a:cs typeface="Helvetica"/>
              </a:rPr>
              <a:t>Infrastructure </a:t>
            </a:r>
            <a:r>
              <a:rPr lang="en-US" sz="2800" dirty="0">
                <a:latin typeface="Calibri" panose="020F0502020204030204" pitchFamily="34" charset="0"/>
                <a:ea typeface="ＭＳ Ｐゴシック" pitchFamily="34" charset="-128"/>
                <a:cs typeface="Helvetica"/>
              </a:rPr>
              <a:t>to scale </a:t>
            </a:r>
            <a:r>
              <a:rPr lang="en-US" sz="2800" dirty="0" smtClean="0">
                <a:latin typeface="Calibri" panose="020F0502020204030204" pitchFamily="34" charset="0"/>
                <a:ea typeface="ＭＳ Ｐゴシック" pitchFamily="34" charset="-128"/>
                <a:cs typeface="Helvetica"/>
              </a:rPr>
              <a:t>interventions</a:t>
            </a:r>
          </a:p>
          <a:p>
            <a:pPr marL="234950" indent="-234950" defTabSz="457200" eaLnBrk="0" fontAlgn="base" hangingPunct="0">
              <a:spcBef>
                <a:spcPct val="20000"/>
              </a:spcBef>
              <a:spcAft>
                <a:spcPts val="600"/>
              </a:spcAft>
              <a:buFont typeface="Arial" panose="020B0604020202020204" pitchFamily="34" charset="0"/>
              <a:buChar char="•"/>
            </a:pPr>
            <a:r>
              <a:rPr lang="en-US" sz="2800" dirty="0" smtClean="0">
                <a:latin typeface="Calibri" panose="020F0502020204030204" pitchFamily="34" charset="0"/>
                <a:ea typeface="ＭＳ Ｐゴシック" pitchFamily="34" charset="-128"/>
                <a:cs typeface="Helvetica"/>
              </a:rPr>
              <a:t>Organizational bandwidth (i.e., project manager, etc.)</a:t>
            </a:r>
          </a:p>
          <a:p>
            <a:pPr marL="234950" indent="-234950" defTabSz="457200" eaLnBrk="0" fontAlgn="base" hangingPunct="0">
              <a:spcBef>
                <a:spcPct val="20000"/>
              </a:spcBef>
              <a:spcAft>
                <a:spcPts val="600"/>
              </a:spcAft>
              <a:buFont typeface="Arial" panose="020B0604020202020204" pitchFamily="34" charset="0"/>
              <a:buChar char="•"/>
            </a:pPr>
            <a:r>
              <a:rPr lang="en-US" sz="2800" dirty="0">
                <a:latin typeface="Calibri" panose="020F0502020204030204" pitchFamily="34" charset="0"/>
                <a:ea typeface="ＭＳ Ｐゴシック" pitchFamily="34" charset="-128"/>
                <a:cs typeface="Helvetica"/>
              </a:rPr>
              <a:t>Know why you’re doing this (e.g</a:t>
            </a:r>
            <a:r>
              <a:rPr lang="en-US" sz="2800" dirty="0" smtClean="0">
                <a:latin typeface="Calibri" panose="020F0502020204030204" pitchFamily="34" charset="0"/>
                <a:ea typeface="ＭＳ Ｐゴシック" pitchFamily="34" charset="-128"/>
                <a:cs typeface="Helvetica"/>
              </a:rPr>
              <a:t>., </a:t>
            </a:r>
            <a:r>
              <a:rPr lang="en-US" sz="2800" dirty="0">
                <a:latin typeface="Calibri" panose="020F0502020204030204" pitchFamily="34" charset="0"/>
                <a:ea typeface="ＭＳ Ｐゴシック" pitchFamily="34" charset="-128"/>
                <a:cs typeface="Helvetica"/>
              </a:rPr>
              <a:t>To scale? To change policy?) </a:t>
            </a:r>
            <a:endParaRPr lang="en-US" sz="2800" dirty="0" smtClean="0">
              <a:latin typeface="Calibri" panose="020F0502020204030204" pitchFamily="34" charset="0"/>
              <a:ea typeface="ＭＳ Ｐゴシック" pitchFamily="34" charset="-128"/>
              <a:cs typeface="Helvetica"/>
            </a:endParaRPr>
          </a:p>
          <a:p>
            <a:pPr marL="234950" indent="-234950" defTabSz="457200" eaLnBrk="0" fontAlgn="base" hangingPunct="0">
              <a:spcBef>
                <a:spcPct val="20000"/>
              </a:spcBef>
              <a:spcAft>
                <a:spcPts val="600"/>
              </a:spcAft>
              <a:buFont typeface="Arial" panose="020B0604020202020204" pitchFamily="34" charset="0"/>
              <a:buChar char="•"/>
            </a:pPr>
            <a:r>
              <a:rPr lang="en-US" sz="2800" dirty="0" smtClean="0">
                <a:latin typeface="Calibri" panose="020F0502020204030204" pitchFamily="34" charset="0"/>
                <a:ea typeface="ＭＳ Ｐゴシック" pitchFamily="34" charset="-128"/>
                <a:cs typeface="Helvetica"/>
              </a:rPr>
              <a:t>Board support: </a:t>
            </a:r>
            <a:r>
              <a:rPr lang="en-US" sz="2800" dirty="0">
                <a:latin typeface="Calibri" panose="020F0502020204030204" pitchFamily="34" charset="0"/>
                <a:ea typeface="ＭＳ Ｐゴシック" pitchFamily="34" charset="-128"/>
                <a:cs typeface="Helvetica"/>
              </a:rPr>
              <a:t>T</a:t>
            </a:r>
            <a:r>
              <a:rPr lang="en-US" sz="2800" dirty="0" smtClean="0">
                <a:latin typeface="Calibri" panose="020F0502020204030204" pitchFamily="34" charset="0"/>
                <a:ea typeface="ＭＳ Ｐゴシック" pitchFamily="34" charset="-128"/>
                <a:cs typeface="Helvetica"/>
              </a:rPr>
              <a:t>hese things take time, no guarantees</a:t>
            </a:r>
          </a:p>
        </p:txBody>
      </p:sp>
    </p:spTree>
    <p:extLst>
      <p:ext uri="{BB962C8B-B14F-4D97-AF65-F5344CB8AC3E}">
        <p14:creationId xmlns:p14="http://schemas.microsoft.com/office/powerpoint/2010/main" val="1810692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7085" y="187184"/>
            <a:ext cx="84582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baseline="0">
                <a:solidFill>
                  <a:schemeClr val="tx1"/>
                </a:solidFill>
                <a:latin typeface="+mj-lt"/>
                <a:ea typeface="+mj-ea"/>
                <a:cs typeface="+mj-cs"/>
              </a:defRPr>
            </a:lvl1pPr>
          </a:lstStyle>
          <a:p>
            <a:pPr algn="ctr"/>
            <a:r>
              <a:rPr lang="en-US" sz="3600" dirty="0" smtClean="0">
                <a:latin typeface="Calibri" panose="020F0502020204030204" pitchFamily="34" charset="0"/>
              </a:rPr>
              <a:t>Benefits</a:t>
            </a:r>
            <a:endParaRPr lang="en-US" sz="3600" dirty="0">
              <a:latin typeface="Calibri" panose="020F0502020204030204" pitchFamily="34" charset="0"/>
            </a:endParaRPr>
          </a:p>
        </p:txBody>
      </p:sp>
      <p:sp>
        <p:nvSpPr>
          <p:cNvPr id="9" name="Slide Number Placeholder 3"/>
          <p:cNvSpPr txBox="1">
            <a:spLocks/>
          </p:cNvSpPr>
          <p:nvPr/>
        </p:nvSpPr>
        <p:spPr>
          <a:xfrm>
            <a:off x="68580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latin typeface="Calibri" panose="020F0502020204030204" pitchFamily="34" charset="0"/>
            </a:endParaRPr>
          </a:p>
        </p:txBody>
      </p:sp>
      <p:pic>
        <p:nvPicPr>
          <p:cNvPr id="34" name="Picture 2" descr="http://multimedicaltx.com/wp-content/uploads/2013/02/caduceu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4" t="12586" r="4396" b="11982"/>
          <a:stretch/>
        </p:blipFill>
        <p:spPr bwMode="auto">
          <a:xfrm rot="19629931">
            <a:off x="7419183" y="3032878"/>
            <a:ext cx="813412" cy="93189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3223226" y="3021773"/>
            <a:ext cx="1177567" cy="838200"/>
            <a:chOff x="215545" y="2133600"/>
            <a:chExt cx="1177567" cy="838200"/>
          </a:xfrm>
        </p:grpSpPr>
        <p:grpSp>
          <p:nvGrpSpPr>
            <p:cNvPr id="38" name="Group 37"/>
            <p:cNvGrpSpPr/>
            <p:nvPr/>
          </p:nvGrpSpPr>
          <p:grpSpPr>
            <a:xfrm>
              <a:off x="215545" y="2133600"/>
              <a:ext cx="391756" cy="361147"/>
              <a:chOff x="5258441" y="1765578"/>
              <a:chExt cx="411150" cy="317779"/>
            </a:xfrm>
          </p:grpSpPr>
          <p:sp>
            <p:nvSpPr>
              <p:cNvPr id="54" name="Freeform 209" descr="© INSCALE GmbH, 21.06.2010"/>
              <p:cNvSpPr>
                <a:spLocks/>
              </p:cNvSpPr>
              <p:nvPr/>
            </p:nvSpPr>
            <p:spPr bwMode="gray">
              <a:xfrm>
                <a:off x="5258441" y="1765578"/>
                <a:ext cx="411150" cy="163458"/>
              </a:xfrm>
              <a:custGeom>
                <a:avLst/>
                <a:gdLst>
                  <a:gd name="T0" fmla="*/ 3326 w 3422"/>
                  <a:gd name="T1" fmla="*/ 1152 h 1417"/>
                  <a:gd name="T2" fmla="*/ 1811 w 3422"/>
                  <a:gd name="T3" fmla="*/ 43 h 1417"/>
                  <a:gd name="T4" fmla="*/ 1720 w 3422"/>
                  <a:gd name="T5" fmla="*/ 1 h 1417"/>
                  <a:gd name="T6" fmla="*/ 1712 w 3422"/>
                  <a:gd name="T7" fmla="*/ 1 h 1417"/>
                  <a:gd name="T8" fmla="*/ 1702 w 3422"/>
                  <a:gd name="T9" fmla="*/ 1 h 1417"/>
                  <a:gd name="T10" fmla="*/ 1612 w 3422"/>
                  <a:gd name="T11" fmla="*/ 43 h 1417"/>
                  <a:gd name="T12" fmla="*/ 1022 w 3422"/>
                  <a:gd name="T13" fmla="*/ 475 h 1417"/>
                  <a:gd name="T14" fmla="*/ 1022 w 3422"/>
                  <a:gd name="T15" fmla="*/ 347 h 1417"/>
                  <a:gd name="T16" fmla="*/ 910 w 3422"/>
                  <a:gd name="T17" fmla="*/ 256 h 1417"/>
                  <a:gd name="T18" fmla="*/ 789 w 3422"/>
                  <a:gd name="T19" fmla="*/ 256 h 1417"/>
                  <a:gd name="T20" fmla="*/ 678 w 3422"/>
                  <a:gd name="T21" fmla="*/ 347 h 1417"/>
                  <a:gd name="T22" fmla="*/ 678 w 3422"/>
                  <a:gd name="T23" fmla="*/ 727 h 1417"/>
                  <a:gd name="T24" fmla="*/ 97 w 3422"/>
                  <a:gd name="T25" fmla="*/ 1152 h 1417"/>
                  <a:gd name="T26" fmla="*/ 46 w 3422"/>
                  <a:gd name="T27" fmla="*/ 1310 h 1417"/>
                  <a:gd name="T28" fmla="*/ 72 w 3422"/>
                  <a:gd name="T29" fmla="*/ 1347 h 1417"/>
                  <a:gd name="T30" fmla="*/ 239 w 3422"/>
                  <a:gd name="T31" fmla="*/ 1346 h 1417"/>
                  <a:gd name="T32" fmla="*/ 911 w 3422"/>
                  <a:gd name="T33" fmla="*/ 855 h 1417"/>
                  <a:gd name="T34" fmla="*/ 1019 w 3422"/>
                  <a:gd name="T35" fmla="*/ 776 h 1417"/>
                  <a:gd name="T36" fmla="*/ 1711 w 3422"/>
                  <a:gd name="T37" fmla="*/ 270 h 1417"/>
                  <a:gd name="T38" fmla="*/ 3183 w 3422"/>
                  <a:gd name="T39" fmla="*/ 1346 h 1417"/>
                  <a:gd name="T40" fmla="*/ 3350 w 3422"/>
                  <a:gd name="T41" fmla="*/ 1346 h 1417"/>
                  <a:gd name="T42" fmla="*/ 3377 w 3422"/>
                  <a:gd name="T43" fmla="*/ 1310 h 1417"/>
                  <a:gd name="T44" fmla="*/ 3326 w 3422"/>
                  <a:gd name="T45" fmla="*/ 115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2" h="1417">
                    <a:moveTo>
                      <a:pt x="3326" y="1152"/>
                    </a:moveTo>
                    <a:cubicBezTo>
                      <a:pt x="1811" y="43"/>
                      <a:pt x="1811" y="43"/>
                      <a:pt x="1811" y="43"/>
                    </a:cubicBezTo>
                    <a:cubicBezTo>
                      <a:pt x="1772" y="16"/>
                      <a:pt x="1744" y="3"/>
                      <a:pt x="1720" y="1"/>
                    </a:cubicBezTo>
                    <a:cubicBezTo>
                      <a:pt x="1718" y="0"/>
                      <a:pt x="1715" y="1"/>
                      <a:pt x="1712" y="1"/>
                    </a:cubicBezTo>
                    <a:cubicBezTo>
                      <a:pt x="1709" y="1"/>
                      <a:pt x="1705" y="0"/>
                      <a:pt x="1702" y="1"/>
                    </a:cubicBezTo>
                    <a:cubicBezTo>
                      <a:pt x="1679" y="3"/>
                      <a:pt x="1650" y="16"/>
                      <a:pt x="1612" y="43"/>
                    </a:cubicBezTo>
                    <a:cubicBezTo>
                      <a:pt x="1022" y="475"/>
                      <a:pt x="1022" y="475"/>
                      <a:pt x="1022" y="475"/>
                    </a:cubicBezTo>
                    <a:cubicBezTo>
                      <a:pt x="1022" y="347"/>
                      <a:pt x="1022" y="347"/>
                      <a:pt x="1022" y="347"/>
                    </a:cubicBezTo>
                    <a:cubicBezTo>
                      <a:pt x="1022" y="297"/>
                      <a:pt x="972" y="256"/>
                      <a:pt x="910" y="256"/>
                    </a:cubicBezTo>
                    <a:cubicBezTo>
                      <a:pt x="789" y="256"/>
                      <a:pt x="789" y="256"/>
                      <a:pt x="789" y="256"/>
                    </a:cubicBezTo>
                    <a:cubicBezTo>
                      <a:pt x="727" y="256"/>
                      <a:pt x="678" y="297"/>
                      <a:pt x="678" y="347"/>
                    </a:cubicBezTo>
                    <a:cubicBezTo>
                      <a:pt x="678" y="727"/>
                      <a:pt x="678" y="727"/>
                      <a:pt x="678" y="727"/>
                    </a:cubicBezTo>
                    <a:cubicBezTo>
                      <a:pt x="97" y="1152"/>
                      <a:pt x="97" y="1152"/>
                      <a:pt x="97" y="1152"/>
                    </a:cubicBezTo>
                    <a:cubicBezTo>
                      <a:pt x="0" y="1222"/>
                      <a:pt x="14" y="1267"/>
                      <a:pt x="46" y="1310"/>
                    </a:cubicBezTo>
                    <a:cubicBezTo>
                      <a:pt x="72" y="1347"/>
                      <a:pt x="72" y="1347"/>
                      <a:pt x="72" y="1347"/>
                    </a:cubicBezTo>
                    <a:cubicBezTo>
                      <a:pt x="104" y="1390"/>
                      <a:pt x="143" y="1417"/>
                      <a:pt x="239" y="1346"/>
                    </a:cubicBezTo>
                    <a:cubicBezTo>
                      <a:pt x="911" y="855"/>
                      <a:pt x="911" y="855"/>
                      <a:pt x="911" y="855"/>
                    </a:cubicBezTo>
                    <a:cubicBezTo>
                      <a:pt x="1019" y="776"/>
                      <a:pt x="1019" y="776"/>
                      <a:pt x="1019" y="776"/>
                    </a:cubicBezTo>
                    <a:cubicBezTo>
                      <a:pt x="1711" y="270"/>
                      <a:pt x="1711" y="270"/>
                      <a:pt x="1711" y="270"/>
                    </a:cubicBezTo>
                    <a:cubicBezTo>
                      <a:pt x="3183" y="1346"/>
                      <a:pt x="3183" y="1346"/>
                      <a:pt x="3183" y="1346"/>
                    </a:cubicBezTo>
                    <a:cubicBezTo>
                      <a:pt x="3280" y="1417"/>
                      <a:pt x="3318" y="1390"/>
                      <a:pt x="3350" y="1346"/>
                    </a:cubicBezTo>
                    <a:cubicBezTo>
                      <a:pt x="3377" y="1310"/>
                      <a:pt x="3377" y="1310"/>
                      <a:pt x="3377" y="1310"/>
                    </a:cubicBezTo>
                    <a:cubicBezTo>
                      <a:pt x="3409" y="1267"/>
                      <a:pt x="3422" y="1222"/>
                      <a:pt x="3326" y="115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sp>
            <p:nvSpPr>
              <p:cNvPr id="55" name="Freeform 210" descr="© INSCALE GmbH, 21.06.2010"/>
              <p:cNvSpPr>
                <a:spLocks/>
              </p:cNvSpPr>
              <p:nvPr/>
            </p:nvSpPr>
            <p:spPr bwMode="gray">
              <a:xfrm>
                <a:off x="5333677" y="1829540"/>
                <a:ext cx="260678" cy="253817"/>
              </a:xfrm>
              <a:custGeom>
                <a:avLst/>
                <a:gdLst>
                  <a:gd name="T0" fmla="*/ 0 w 2164"/>
                  <a:gd name="T1" fmla="*/ 791 h 2195"/>
                  <a:gd name="T2" fmla="*/ 0 w 2164"/>
                  <a:gd name="T3" fmla="*/ 1960 h 2195"/>
                  <a:gd name="T4" fmla="*/ 202 w 2164"/>
                  <a:gd name="T5" fmla="*/ 2195 h 2195"/>
                  <a:gd name="T6" fmla="*/ 1962 w 2164"/>
                  <a:gd name="T7" fmla="*/ 2195 h 2195"/>
                  <a:gd name="T8" fmla="*/ 2164 w 2164"/>
                  <a:gd name="T9" fmla="*/ 1960 h 2195"/>
                  <a:gd name="T10" fmla="*/ 2164 w 2164"/>
                  <a:gd name="T11" fmla="*/ 791 h 2195"/>
                  <a:gd name="T12" fmla="*/ 1082 w 2164"/>
                  <a:gd name="T13" fmla="*/ 0 h 2195"/>
                  <a:gd name="T14" fmla="*/ 0 w 2164"/>
                  <a:gd name="T15" fmla="*/ 791 h 2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4" h="2195">
                    <a:moveTo>
                      <a:pt x="0" y="791"/>
                    </a:moveTo>
                    <a:cubicBezTo>
                      <a:pt x="0" y="1960"/>
                      <a:pt x="0" y="1960"/>
                      <a:pt x="0" y="1960"/>
                    </a:cubicBezTo>
                    <a:cubicBezTo>
                      <a:pt x="0" y="2090"/>
                      <a:pt x="91" y="2195"/>
                      <a:pt x="202" y="2195"/>
                    </a:cubicBezTo>
                    <a:cubicBezTo>
                      <a:pt x="1962" y="2195"/>
                      <a:pt x="1962" y="2195"/>
                      <a:pt x="1962" y="2195"/>
                    </a:cubicBezTo>
                    <a:cubicBezTo>
                      <a:pt x="2074" y="2195"/>
                      <a:pt x="2164" y="2090"/>
                      <a:pt x="2164" y="1960"/>
                    </a:cubicBezTo>
                    <a:cubicBezTo>
                      <a:pt x="2164" y="791"/>
                      <a:pt x="2164" y="791"/>
                      <a:pt x="2164" y="791"/>
                    </a:cubicBezTo>
                    <a:cubicBezTo>
                      <a:pt x="1082" y="0"/>
                      <a:pt x="1082" y="0"/>
                      <a:pt x="1082" y="0"/>
                    </a:cubicBezTo>
                    <a:lnTo>
                      <a:pt x="0" y="79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grpSp>
        <p:grpSp>
          <p:nvGrpSpPr>
            <p:cNvPr id="39" name="Group 38"/>
            <p:cNvGrpSpPr/>
            <p:nvPr/>
          </p:nvGrpSpPr>
          <p:grpSpPr>
            <a:xfrm>
              <a:off x="609600" y="2133600"/>
              <a:ext cx="391756" cy="361147"/>
              <a:chOff x="5258441" y="1765578"/>
              <a:chExt cx="411150" cy="317779"/>
            </a:xfrm>
          </p:grpSpPr>
          <p:sp>
            <p:nvSpPr>
              <p:cNvPr id="52" name="Freeform 209" descr="© INSCALE GmbH, 21.06.2010"/>
              <p:cNvSpPr>
                <a:spLocks/>
              </p:cNvSpPr>
              <p:nvPr/>
            </p:nvSpPr>
            <p:spPr bwMode="gray">
              <a:xfrm>
                <a:off x="5258441" y="1765578"/>
                <a:ext cx="411150" cy="163458"/>
              </a:xfrm>
              <a:custGeom>
                <a:avLst/>
                <a:gdLst>
                  <a:gd name="T0" fmla="*/ 3326 w 3422"/>
                  <a:gd name="T1" fmla="*/ 1152 h 1417"/>
                  <a:gd name="T2" fmla="*/ 1811 w 3422"/>
                  <a:gd name="T3" fmla="*/ 43 h 1417"/>
                  <a:gd name="T4" fmla="*/ 1720 w 3422"/>
                  <a:gd name="T5" fmla="*/ 1 h 1417"/>
                  <a:gd name="T6" fmla="*/ 1712 w 3422"/>
                  <a:gd name="T7" fmla="*/ 1 h 1417"/>
                  <a:gd name="T8" fmla="*/ 1702 w 3422"/>
                  <a:gd name="T9" fmla="*/ 1 h 1417"/>
                  <a:gd name="T10" fmla="*/ 1612 w 3422"/>
                  <a:gd name="T11" fmla="*/ 43 h 1417"/>
                  <a:gd name="T12" fmla="*/ 1022 w 3422"/>
                  <a:gd name="T13" fmla="*/ 475 h 1417"/>
                  <a:gd name="T14" fmla="*/ 1022 w 3422"/>
                  <a:gd name="T15" fmla="*/ 347 h 1417"/>
                  <a:gd name="T16" fmla="*/ 910 w 3422"/>
                  <a:gd name="T17" fmla="*/ 256 h 1417"/>
                  <a:gd name="T18" fmla="*/ 789 w 3422"/>
                  <a:gd name="T19" fmla="*/ 256 h 1417"/>
                  <a:gd name="T20" fmla="*/ 678 w 3422"/>
                  <a:gd name="T21" fmla="*/ 347 h 1417"/>
                  <a:gd name="T22" fmla="*/ 678 w 3422"/>
                  <a:gd name="T23" fmla="*/ 727 h 1417"/>
                  <a:gd name="T24" fmla="*/ 97 w 3422"/>
                  <a:gd name="T25" fmla="*/ 1152 h 1417"/>
                  <a:gd name="T26" fmla="*/ 46 w 3422"/>
                  <a:gd name="T27" fmla="*/ 1310 h 1417"/>
                  <a:gd name="T28" fmla="*/ 72 w 3422"/>
                  <a:gd name="T29" fmla="*/ 1347 h 1417"/>
                  <a:gd name="T30" fmla="*/ 239 w 3422"/>
                  <a:gd name="T31" fmla="*/ 1346 h 1417"/>
                  <a:gd name="T32" fmla="*/ 911 w 3422"/>
                  <a:gd name="T33" fmla="*/ 855 h 1417"/>
                  <a:gd name="T34" fmla="*/ 1019 w 3422"/>
                  <a:gd name="T35" fmla="*/ 776 h 1417"/>
                  <a:gd name="T36" fmla="*/ 1711 w 3422"/>
                  <a:gd name="T37" fmla="*/ 270 h 1417"/>
                  <a:gd name="T38" fmla="*/ 3183 w 3422"/>
                  <a:gd name="T39" fmla="*/ 1346 h 1417"/>
                  <a:gd name="T40" fmla="*/ 3350 w 3422"/>
                  <a:gd name="T41" fmla="*/ 1346 h 1417"/>
                  <a:gd name="T42" fmla="*/ 3377 w 3422"/>
                  <a:gd name="T43" fmla="*/ 1310 h 1417"/>
                  <a:gd name="T44" fmla="*/ 3326 w 3422"/>
                  <a:gd name="T45" fmla="*/ 115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2" h="1417">
                    <a:moveTo>
                      <a:pt x="3326" y="1152"/>
                    </a:moveTo>
                    <a:cubicBezTo>
                      <a:pt x="1811" y="43"/>
                      <a:pt x="1811" y="43"/>
                      <a:pt x="1811" y="43"/>
                    </a:cubicBezTo>
                    <a:cubicBezTo>
                      <a:pt x="1772" y="16"/>
                      <a:pt x="1744" y="3"/>
                      <a:pt x="1720" y="1"/>
                    </a:cubicBezTo>
                    <a:cubicBezTo>
                      <a:pt x="1718" y="0"/>
                      <a:pt x="1715" y="1"/>
                      <a:pt x="1712" y="1"/>
                    </a:cubicBezTo>
                    <a:cubicBezTo>
                      <a:pt x="1709" y="1"/>
                      <a:pt x="1705" y="0"/>
                      <a:pt x="1702" y="1"/>
                    </a:cubicBezTo>
                    <a:cubicBezTo>
                      <a:pt x="1679" y="3"/>
                      <a:pt x="1650" y="16"/>
                      <a:pt x="1612" y="43"/>
                    </a:cubicBezTo>
                    <a:cubicBezTo>
                      <a:pt x="1022" y="475"/>
                      <a:pt x="1022" y="475"/>
                      <a:pt x="1022" y="475"/>
                    </a:cubicBezTo>
                    <a:cubicBezTo>
                      <a:pt x="1022" y="347"/>
                      <a:pt x="1022" y="347"/>
                      <a:pt x="1022" y="347"/>
                    </a:cubicBezTo>
                    <a:cubicBezTo>
                      <a:pt x="1022" y="297"/>
                      <a:pt x="972" y="256"/>
                      <a:pt x="910" y="256"/>
                    </a:cubicBezTo>
                    <a:cubicBezTo>
                      <a:pt x="789" y="256"/>
                      <a:pt x="789" y="256"/>
                      <a:pt x="789" y="256"/>
                    </a:cubicBezTo>
                    <a:cubicBezTo>
                      <a:pt x="727" y="256"/>
                      <a:pt x="678" y="297"/>
                      <a:pt x="678" y="347"/>
                    </a:cubicBezTo>
                    <a:cubicBezTo>
                      <a:pt x="678" y="727"/>
                      <a:pt x="678" y="727"/>
                      <a:pt x="678" y="727"/>
                    </a:cubicBezTo>
                    <a:cubicBezTo>
                      <a:pt x="97" y="1152"/>
                      <a:pt x="97" y="1152"/>
                      <a:pt x="97" y="1152"/>
                    </a:cubicBezTo>
                    <a:cubicBezTo>
                      <a:pt x="0" y="1222"/>
                      <a:pt x="14" y="1267"/>
                      <a:pt x="46" y="1310"/>
                    </a:cubicBezTo>
                    <a:cubicBezTo>
                      <a:pt x="72" y="1347"/>
                      <a:pt x="72" y="1347"/>
                      <a:pt x="72" y="1347"/>
                    </a:cubicBezTo>
                    <a:cubicBezTo>
                      <a:pt x="104" y="1390"/>
                      <a:pt x="143" y="1417"/>
                      <a:pt x="239" y="1346"/>
                    </a:cubicBezTo>
                    <a:cubicBezTo>
                      <a:pt x="911" y="855"/>
                      <a:pt x="911" y="855"/>
                      <a:pt x="911" y="855"/>
                    </a:cubicBezTo>
                    <a:cubicBezTo>
                      <a:pt x="1019" y="776"/>
                      <a:pt x="1019" y="776"/>
                      <a:pt x="1019" y="776"/>
                    </a:cubicBezTo>
                    <a:cubicBezTo>
                      <a:pt x="1711" y="270"/>
                      <a:pt x="1711" y="270"/>
                      <a:pt x="1711" y="270"/>
                    </a:cubicBezTo>
                    <a:cubicBezTo>
                      <a:pt x="3183" y="1346"/>
                      <a:pt x="3183" y="1346"/>
                      <a:pt x="3183" y="1346"/>
                    </a:cubicBezTo>
                    <a:cubicBezTo>
                      <a:pt x="3280" y="1417"/>
                      <a:pt x="3318" y="1390"/>
                      <a:pt x="3350" y="1346"/>
                    </a:cubicBezTo>
                    <a:cubicBezTo>
                      <a:pt x="3377" y="1310"/>
                      <a:pt x="3377" y="1310"/>
                      <a:pt x="3377" y="1310"/>
                    </a:cubicBezTo>
                    <a:cubicBezTo>
                      <a:pt x="3409" y="1267"/>
                      <a:pt x="3422" y="1222"/>
                      <a:pt x="3326" y="115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sp>
            <p:nvSpPr>
              <p:cNvPr id="53" name="Freeform 210" descr="© INSCALE GmbH, 21.06.2010"/>
              <p:cNvSpPr>
                <a:spLocks/>
              </p:cNvSpPr>
              <p:nvPr/>
            </p:nvSpPr>
            <p:spPr bwMode="gray">
              <a:xfrm>
                <a:off x="5333677" y="1829540"/>
                <a:ext cx="260678" cy="253817"/>
              </a:xfrm>
              <a:custGeom>
                <a:avLst/>
                <a:gdLst>
                  <a:gd name="T0" fmla="*/ 0 w 2164"/>
                  <a:gd name="T1" fmla="*/ 791 h 2195"/>
                  <a:gd name="T2" fmla="*/ 0 w 2164"/>
                  <a:gd name="T3" fmla="*/ 1960 h 2195"/>
                  <a:gd name="T4" fmla="*/ 202 w 2164"/>
                  <a:gd name="T5" fmla="*/ 2195 h 2195"/>
                  <a:gd name="T6" fmla="*/ 1962 w 2164"/>
                  <a:gd name="T7" fmla="*/ 2195 h 2195"/>
                  <a:gd name="T8" fmla="*/ 2164 w 2164"/>
                  <a:gd name="T9" fmla="*/ 1960 h 2195"/>
                  <a:gd name="T10" fmla="*/ 2164 w 2164"/>
                  <a:gd name="T11" fmla="*/ 791 h 2195"/>
                  <a:gd name="T12" fmla="*/ 1082 w 2164"/>
                  <a:gd name="T13" fmla="*/ 0 h 2195"/>
                  <a:gd name="T14" fmla="*/ 0 w 2164"/>
                  <a:gd name="T15" fmla="*/ 791 h 2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4" h="2195">
                    <a:moveTo>
                      <a:pt x="0" y="791"/>
                    </a:moveTo>
                    <a:cubicBezTo>
                      <a:pt x="0" y="1960"/>
                      <a:pt x="0" y="1960"/>
                      <a:pt x="0" y="1960"/>
                    </a:cubicBezTo>
                    <a:cubicBezTo>
                      <a:pt x="0" y="2090"/>
                      <a:pt x="91" y="2195"/>
                      <a:pt x="202" y="2195"/>
                    </a:cubicBezTo>
                    <a:cubicBezTo>
                      <a:pt x="1962" y="2195"/>
                      <a:pt x="1962" y="2195"/>
                      <a:pt x="1962" y="2195"/>
                    </a:cubicBezTo>
                    <a:cubicBezTo>
                      <a:pt x="2074" y="2195"/>
                      <a:pt x="2164" y="2090"/>
                      <a:pt x="2164" y="1960"/>
                    </a:cubicBezTo>
                    <a:cubicBezTo>
                      <a:pt x="2164" y="791"/>
                      <a:pt x="2164" y="791"/>
                      <a:pt x="2164" y="791"/>
                    </a:cubicBezTo>
                    <a:cubicBezTo>
                      <a:pt x="1082" y="0"/>
                      <a:pt x="1082" y="0"/>
                      <a:pt x="1082" y="0"/>
                    </a:cubicBezTo>
                    <a:lnTo>
                      <a:pt x="0" y="79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grpSp>
        <p:grpSp>
          <p:nvGrpSpPr>
            <p:cNvPr id="40" name="Group 39"/>
            <p:cNvGrpSpPr/>
            <p:nvPr/>
          </p:nvGrpSpPr>
          <p:grpSpPr>
            <a:xfrm>
              <a:off x="1001356" y="2133600"/>
              <a:ext cx="391756" cy="361147"/>
              <a:chOff x="5258441" y="1765578"/>
              <a:chExt cx="411150" cy="317779"/>
            </a:xfrm>
          </p:grpSpPr>
          <p:sp>
            <p:nvSpPr>
              <p:cNvPr id="50" name="Freeform 209" descr="© INSCALE GmbH, 21.06.2010"/>
              <p:cNvSpPr>
                <a:spLocks/>
              </p:cNvSpPr>
              <p:nvPr/>
            </p:nvSpPr>
            <p:spPr bwMode="gray">
              <a:xfrm>
                <a:off x="5258441" y="1765578"/>
                <a:ext cx="411150" cy="163458"/>
              </a:xfrm>
              <a:custGeom>
                <a:avLst/>
                <a:gdLst>
                  <a:gd name="T0" fmla="*/ 3326 w 3422"/>
                  <a:gd name="T1" fmla="*/ 1152 h 1417"/>
                  <a:gd name="T2" fmla="*/ 1811 w 3422"/>
                  <a:gd name="T3" fmla="*/ 43 h 1417"/>
                  <a:gd name="T4" fmla="*/ 1720 w 3422"/>
                  <a:gd name="T5" fmla="*/ 1 h 1417"/>
                  <a:gd name="T6" fmla="*/ 1712 w 3422"/>
                  <a:gd name="T7" fmla="*/ 1 h 1417"/>
                  <a:gd name="T8" fmla="*/ 1702 w 3422"/>
                  <a:gd name="T9" fmla="*/ 1 h 1417"/>
                  <a:gd name="T10" fmla="*/ 1612 w 3422"/>
                  <a:gd name="T11" fmla="*/ 43 h 1417"/>
                  <a:gd name="T12" fmla="*/ 1022 w 3422"/>
                  <a:gd name="T13" fmla="*/ 475 h 1417"/>
                  <a:gd name="T14" fmla="*/ 1022 w 3422"/>
                  <a:gd name="T15" fmla="*/ 347 h 1417"/>
                  <a:gd name="T16" fmla="*/ 910 w 3422"/>
                  <a:gd name="T17" fmla="*/ 256 h 1417"/>
                  <a:gd name="T18" fmla="*/ 789 w 3422"/>
                  <a:gd name="T19" fmla="*/ 256 h 1417"/>
                  <a:gd name="T20" fmla="*/ 678 w 3422"/>
                  <a:gd name="T21" fmla="*/ 347 h 1417"/>
                  <a:gd name="T22" fmla="*/ 678 w 3422"/>
                  <a:gd name="T23" fmla="*/ 727 h 1417"/>
                  <a:gd name="T24" fmla="*/ 97 w 3422"/>
                  <a:gd name="T25" fmla="*/ 1152 h 1417"/>
                  <a:gd name="T26" fmla="*/ 46 w 3422"/>
                  <a:gd name="T27" fmla="*/ 1310 h 1417"/>
                  <a:gd name="T28" fmla="*/ 72 w 3422"/>
                  <a:gd name="T29" fmla="*/ 1347 h 1417"/>
                  <a:gd name="T30" fmla="*/ 239 w 3422"/>
                  <a:gd name="T31" fmla="*/ 1346 h 1417"/>
                  <a:gd name="T32" fmla="*/ 911 w 3422"/>
                  <a:gd name="T33" fmla="*/ 855 h 1417"/>
                  <a:gd name="T34" fmla="*/ 1019 w 3422"/>
                  <a:gd name="T35" fmla="*/ 776 h 1417"/>
                  <a:gd name="T36" fmla="*/ 1711 w 3422"/>
                  <a:gd name="T37" fmla="*/ 270 h 1417"/>
                  <a:gd name="T38" fmla="*/ 3183 w 3422"/>
                  <a:gd name="T39" fmla="*/ 1346 h 1417"/>
                  <a:gd name="T40" fmla="*/ 3350 w 3422"/>
                  <a:gd name="T41" fmla="*/ 1346 h 1417"/>
                  <a:gd name="T42" fmla="*/ 3377 w 3422"/>
                  <a:gd name="T43" fmla="*/ 1310 h 1417"/>
                  <a:gd name="T44" fmla="*/ 3326 w 3422"/>
                  <a:gd name="T45" fmla="*/ 115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2" h="1417">
                    <a:moveTo>
                      <a:pt x="3326" y="1152"/>
                    </a:moveTo>
                    <a:cubicBezTo>
                      <a:pt x="1811" y="43"/>
                      <a:pt x="1811" y="43"/>
                      <a:pt x="1811" y="43"/>
                    </a:cubicBezTo>
                    <a:cubicBezTo>
                      <a:pt x="1772" y="16"/>
                      <a:pt x="1744" y="3"/>
                      <a:pt x="1720" y="1"/>
                    </a:cubicBezTo>
                    <a:cubicBezTo>
                      <a:pt x="1718" y="0"/>
                      <a:pt x="1715" y="1"/>
                      <a:pt x="1712" y="1"/>
                    </a:cubicBezTo>
                    <a:cubicBezTo>
                      <a:pt x="1709" y="1"/>
                      <a:pt x="1705" y="0"/>
                      <a:pt x="1702" y="1"/>
                    </a:cubicBezTo>
                    <a:cubicBezTo>
                      <a:pt x="1679" y="3"/>
                      <a:pt x="1650" y="16"/>
                      <a:pt x="1612" y="43"/>
                    </a:cubicBezTo>
                    <a:cubicBezTo>
                      <a:pt x="1022" y="475"/>
                      <a:pt x="1022" y="475"/>
                      <a:pt x="1022" y="475"/>
                    </a:cubicBezTo>
                    <a:cubicBezTo>
                      <a:pt x="1022" y="347"/>
                      <a:pt x="1022" y="347"/>
                      <a:pt x="1022" y="347"/>
                    </a:cubicBezTo>
                    <a:cubicBezTo>
                      <a:pt x="1022" y="297"/>
                      <a:pt x="972" y="256"/>
                      <a:pt x="910" y="256"/>
                    </a:cubicBezTo>
                    <a:cubicBezTo>
                      <a:pt x="789" y="256"/>
                      <a:pt x="789" y="256"/>
                      <a:pt x="789" y="256"/>
                    </a:cubicBezTo>
                    <a:cubicBezTo>
                      <a:pt x="727" y="256"/>
                      <a:pt x="678" y="297"/>
                      <a:pt x="678" y="347"/>
                    </a:cubicBezTo>
                    <a:cubicBezTo>
                      <a:pt x="678" y="727"/>
                      <a:pt x="678" y="727"/>
                      <a:pt x="678" y="727"/>
                    </a:cubicBezTo>
                    <a:cubicBezTo>
                      <a:pt x="97" y="1152"/>
                      <a:pt x="97" y="1152"/>
                      <a:pt x="97" y="1152"/>
                    </a:cubicBezTo>
                    <a:cubicBezTo>
                      <a:pt x="0" y="1222"/>
                      <a:pt x="14" y="1267"/>
                      <a:pt x="46" y="1310"/>
                    </a:cubicBezTo>
                    <a:cubicBezTo>
                      <a:pt x="72" y="1347"/>
                      <a:pt x="72" y="1347"/>
                      <a:pt x="72" y="1347"/>
                    </a:cubicBezTo>
                    <a:cubicBezTo>
                      <a:pt x="104" y="1390"/>
                      <a:pt x="143" y="1417"/>
                      <a:pt x="239" y="1346"/>
                    </a:cubicBezTo>
                    <a:cubicBezTo>
                      <a:pt x="911" y="855"/>
                      <a:pt x="911" y="855"/>
                      <a:pt x="911" y="855"/>
                    </a:cubicBezTo>
                    <a:cubicBezTo>
                      <a:pt x="1019" y="776"/>
                      <a:pt x="1019" y="776"/>
                      <a:pt x="1019" y="776"/>
                    </a:cubicBezTo>
                    <a:cubicBezTo>
                      <a:pt x="1711" y="270"/>
                      <a:pt x="1711" y="270"/>
                      <a:pt x="1711" y="270"/>
                    </a:cubicBezTo>
                    <a:cubicBezTo>
                      <a:pt x="3183" y="1346"/>
                      <a:pt x="3183" y="1346"/>
                      <a:pt x="3183" y="1346"/>
                    </a:cubicBezTo>
                    <a:cubicBezTo>
                      <a:pt x="3280" y="1417"/>
                      <a:pt x="3318" y="1390"/>
                      <a:pt x="3350" y="1346"/>
                    </a:cubicBezTo>
                    <a:cubicBezTo>
                      <a:pt x="3377" y="1310"/>
                      <a:pt x="3377" y="1310"/>
                      <a:pt x="3377" y="1310"/>
                    </a:cubicBezTo>
                    <a:cubicBezTo>
                      <a:pt x="3409" y="1267"/>
                      <a:pt x="3422" y="1222"/>
                      <a:pt x="3326" y="115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sp>
            <p:nvSpPr>
              <p:cNvPr id="51" name="Freeform 210" descr="© INSCALE GmbH, 21.06.2010"/>
              <p:cNvSpPr>
                <a:spLocks/>
              </p:cNvSpPr>
              <p:nvPr/>
            </p:nvSpPr>
            <p:spPr bwMode="gray">
              <a:xfrm>
                <a:off x="5333677" y="1829540"/>
                <a:ext cx="260678" cy="253817"/>
              </a:xfrm>
              <a:custGeom>
                <a:avLst/>
                <a:gdLst>
                  <a:gd name="T0" fmla="*/ 0 w 2164"/>
                  <a:gd name="T1" fmla="*/ 791 h 2195"/>
                  <a:gd name="T2" fmla="*/ 0 w 2164"/>
                  <a:gd name="T3" fmla="*/ 1960 h 2195"/>
                  <a:gd name="T4" fmla="*/ 202 w 2164"/>
                  <a:gd name="T5" fmla="*/ 2195 h 2195"/>
                  <a:gd name="T6" fmla="*/ 1962 w 2164"/>
                  <a:gd name="T7" fmla="*/ 2195 h 2195"/>
                  <a:gd name="T8" fmla="*/ 2164 w 2164"/>
                  <a:gd name="T9" fmla="*/ 1960 h 2195"/>
                  <a:gd name="T10" fmla="*/ 2164 w 2164"/>
                  <a:gd name="T11" fmla="*/ 791 h 2195"/>
                  <a:gd name="T12" fmla="*/ 1082 w 2164"/>
                  <a:gd name="T13" fmla="*/ 0 h 2195"/>
                  <a:gd name="T14" fmla="*/ 0 w 2164"/>
                  <a:gd name="T15" fmla="*/ 791 h 2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4" h="2195">
                    <a:moveTo>
                      <a:pt x="0" y="791"/>
                    </a:moveTo>
                    <a:cubicBezTo>
                      <a:pt x="0" y="1960"/>
                      <a:pt x="0" y="1960"/>
                      <a:pt x="0" y="1960"/>
                    </a:cubicBezTo>
                    <a:cubicBezTo>
                      <a:pt x="0" y="2090"/>
                      <a:pt x="91" y="2195"/>
                      <a:pt x="202" y="2195"/>
                    </a:cubicBezTo>
                    <a:cubicBezTo>
                      <a:pt x="1962" y="2195"/>
                      <a:pt x="1962" y="2195"/>
                      <a:pt x="1962" y="2195"/>
                    </a:cubicBezTo>
                    <a:cubicBezTo>
                      <a:pt x="2074" y="2195"/>
                      <a:pt x="2164" y="2090"/>
                      <a:pt x="2164" y="1960"/>
                    </a:cubicBezTo>
                    <a:cubicBezTo>
                      <a:pt x="2164" y="791"/>
                      <a:pt x="2164" y="791"/>
                      <a:pt x="2164" y="791"/>
                    </a:cubicBezTo>
                    <a:cubicBezTo>
                      <a:pt x="1082" y="0"/>
                      <a:pt x="1082" y="0"/>
                      <a:pt x="1082" y="0"/>
                    </a:cubicBezTo>
                    <a:lnTo>
                      <a:pt x="0" y="79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grpSp>
        <p:grpSp>
          <p:nvGrpSpPr>
            <p:cNvPr id="41" name="Group 40"/>
            <p:cNvGrpSpPr/>
            <p:nvPr/>
          </p:nvGrpSpPr>
          <p:grpSpPr>
            <a:xfrm>
              <a:off x="215545" y="2610653"/>
              <a:ext cx="391756" cy="361147"/>
              <a:chOff x="5258441" y="1765578"/>
              <a:chExt cx="411150" cy="317779"/>
            </a:xfrm>
          </p:grpSpPr>
          <p:sp>
            <p:nvSpPr>
              <p:cNvPr id="48" name="Freeform 209" descr="© INSCALE GmbH, 21.06.2010"/>
              <p:cNvSpPr>
                <a:spLocks/>
              </p:cNvSpPr>
              <p:nvPr/>
            </p:nvSpPr>
            <p:spPr bwMode="gray">
              <a:xfrm>
                <a:off x="5258441" y="1765578"/>
                <a:ext cx="411150" cy="163458"/>
              </a:xfrm>
              <a:custGeom>
                <a:avLst/>
                <a:gdLst>
                  <a:gd name="T0" fmla="*/ 3326 w 3422"/>
                  <a:gd name="T1" fmla="*/ 1152 h 1417"/>
                  <a:gd name="T2" fmla="*/ 1811 w 3422"/>
                  <a:gd name="T3" fmla="*/ 43 h 1417"/>
                  <a:gd name="T4" fmla="*/ 1720 w 3422"/>
                  <a:gd name="T5" fmla="*/ 1 h 1417"/>
                  <a:gd name="T6" fmla="*/ 1712 w 3422"/>
                  <a:gd name="T7" fmla="*/ 1 h 1417"/>
                  <a:gd name="T8" fmla="*/ 1702 w 3422"/>
                  <a:gd name="T9" fmla="*/ 1 h 1417"/>
                  <a:gd name="T10" fmla="*/ 1612 w 3422"/>
                  <a:gd name="T11" fmla="*/ 43 h 1417"/>
                  <a:gd name="T12" fmla="*/ 1022 w 3422"/>
                  <a:gd name="T13" fmla="*/ 475 h 1417"/>
                  <a:gd name="T14" fmla="*/ 1022 w 3422"/>
                  <a:gd name="T15" fmla="*/ 347 h 1417"/>
                  <a:gd name="T16" fmla="*/ 910 w 3422"/>
                  <a:gd name="T17" fmla="*/ 256 h 1417"/>
                  <a:gd name="T18" fmla="*/ 789 w 3422"/>
                  <a:gd name="T19" fmla="*/ 256 h 1417"/>
                  <a:gd name="T20" fmla="*/ 678 w 3422"/>
                  <a:gd name="T21" fmla="*/ 347 h 1417"/>
                  <a:gd name="T22" fmla="*/ 678 w 3422"/>
                  <a:gd name="T23" fmla="*/ 727 h 1417"/>
                  <a:gd name="T24" fmla="*/ 97 w 3422"/>
                  <a:gd name="T25" fmla="*/ 1152 h 1417"/>
                  <a:gd name="T26" fmla="*/ 46 w 3422"/>
                  <a:gd name="T27" fmla="*/ 1310 h 1417"/>
                  <a:gd name="T28" fmla="*/ 72 w 3422"/>
                  <a:gd name="T29" fmla="*/ 1347 h 1417"/>
                  <a:gd name="T30" fmla="*/ 239 w 3422"/>
                  <a:gd name="T31" fmla="*/ 1346 h 1417"/>
                  <a:gd name="T32" fmla="*/ 911 w 3422"/>
                  <a:gd name="T33" fmla="*/ 855 h 1417"/>
                  <a:gd name="T34" fmla="*/ 1019 w 3422"/>
                  <a:gd name="T35" fmla="*/ 776 h 1417"/>
                  <a:gd name="T36" fmla="*/ 1711 w 3422"/>
                  <a:gd name="T37" fmla="*/ 270 h 1417"/>
                  <a:gd name="T38" fmla="*/ 3183 w 3422"/>
                  <a:gd name="T39" fmla="*/ 1346 h 1417"/>
                  <a:gd name="T40" fmla="*/ 3350 w 3422"/>
                  <a:gd name="T41" fmla="*/ 1346 h 1417"/>
                  <a:gd name="T42" fmla="*/ 3377 w 3422"/>
                  <a:gd name="T43" fmla="*/ 1310 h 1417"/>
                  <a:gd name="T44" fmla="*/ 3326 w 3422"/>
                  <a:gd name="T45" fmla="*/ 115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2" h="1417">
                    <a:moveTo>
                      <a:pt x="3326" y="1152"/>
                    </a:moveTo>
                    <a:cubicBezTo>
                      <a:pt x="1811" y="43"/>
                      <a:pt x="1811" y="43"/>
                      <a:pt x="1811" y="43"/>
                    </a:cubicBezTo>
                    <a:cubicBezTo>
                      <a:pt x="1772" y="16"/>
                      <a:pt x="1744" y="3"/>
                      <a:pt x="1720" y="1"/>
                    </a:cubicBezTo>
                    <a:cubicBezTo>
                      <a:pt x="1718" y="0"/>
                      <a:pt x="1715" y="1"/>
                      <a:pt x="1712" y="1"/>
                    </a:cubicBezTo>
                    <a:cubicBezTo>
                      <a:pt x="1709" y="1"/>
                      <a:pt x="1705" y="0"/>
                      <a:pt x="1702" y="1"/>
                    </a:cubicBezTo>
                    <a:cubicBezTo>
                      <a:pt x="1679" y="3"/>
                      <a:pt x="1650" y="16"/>
                      <a:pt x="1612" y="43"/>
                    </a:cubicBezTo>
                    <a:cubicBezTo>
                      <a:pt x="1022" y="475"/>
                      <a:pt x="1022" y="475"/>
                      <a:pt x="1022" y="475"/>
                    </a:cubicBezTo>
                    <a:cubicBezTo>
                      <a:pt x="1022" y="347"/>
                      <a:pt x="1022" y="347"/>
                      <a:pt x="1022" y="347"/>
                    </a:cubicBezTo>
                    <a:cubicBezTo>
                      <a:pt x="1022" y="297"/>
                      <a:pt x="972" y="256"/>
                      <a:pt x="910" y="256"/>
                    </a:cubicBezTo>
                    <a:cubicBezTo>
                      <a:pt x="789" y="256"/>
                      <a:pt x="789" y="256"/>
                      <a:pt x="789" y="256"/>
                    </a:cubicBezTo>
                    <a:cubicBezTo>
                      <a:pt x="727" y="256"/>
                      <a:pt x="678" y="297"/>
                      <a:pt x="678" y="347"/>
                    </a:cubicBezTo>
                    <a:cubicBezTo>
                      <a:pt x="678" y="727"/>
                      <a:pt x="678" y="727"/>
                      <a:pt x="678" y="727"/>
                    </a:cubicBezTo>
                    <a:cubicBezTo>
                      <a:pt x="97" y="1152"/>
                      <a:pt x="97" y="1152"/>
                      <a:pt x="97" y="1152"/>
                    </a:cubicBezTo>
                    <a:cubicBezTo>
                      <a:pt x="0" y="1222"/>
                      <a:pt x="14" y="1267"/>
                      <a:pt x="46" y="1310"/>
                    </a:cubicBezTo>
                    <a:cubicBezTo>
                      <a:pt x="72" y="1347"/>
                      <a:pt x="72" y="1347"/>
                      <a:pt x="72" y="1347"/>
                    </a:cubicBezTo>
                    <a:cubicBezTo>
                      <a:pt x="104" y="1390"/>
                      <a:pt x="143" y="1417"/>
                      <a:pt x="239" y="1346"/>
                    </a:cubicBezTo>
                    <a:cubicBezTo>
                      <a:pt x="911" y="855"/>
                      <a:pt x="911" y="855"/>
                      <a:pt x="911" y="855"/>
                    </a:cubicBezTo>
                    <a:cubicBezTo>
                      <a:pt x="1019" y="776"/>
                      <a:pt x="1019" y="776"/>
                      <a:pt x="1019" y="776"/>
                    </a:cubicBezTo>
                    <a:cubicBezTo>
                      <a:pt x="1711" y="270"/>
                      <a:pt x="1711" y="270"/>
                      <a:pt x="1711" y="270"/>
                    </a:cubicBezTo>
                    <a:cubicBezTo>
                      <a:pt x="3183" y="1346"/>
                      <a:pt x="3183" y="1346"/>
                      <a:pt x="3183" y="1346"/>
                    </a:cubicBezTo>
                    <a:cubicBezTo>
                      <a:pt x="3280" y="1417"/>
                      <a:pt x="3318" y="1390"/>
                      <a:pt x="3350" y="1346"/>
                    </a:cubicBezTo>
                    <a:cubicBezTo>
                      <a:pt x="3377" y="1310"/>
                      <a:pt x="3377" y="1310"/>
                      <a:pt x="3377" y="1310"/>
                    </a:cubicBezTo>
                    <a:cubicBezTo>
                      <a:pt x="3409" y="1267"/>
                      <a:pt x="3422" y="1222"/>
                      <a:pt x="3326" y="115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sp>
            <p:nvSpPr>
              <p:cNvPr id="49" name="Freeform 210" descr="© INSCALE GmbH, 21.06.2010"/>
              <p:cNvSpPr>
                <a:spLocks/>
              </p:cNvSpPr>
              <p:nvPr/>
            </p:nvSpPr>
            <p:spPr bwMode="gray">
              <a:xfrm>
                <a:off x="5333677" y="1829540"/>
                <a:ext cx="260678" cy="253817"/>
              </a:xfrm>
              <a:custGeom>
                <a:avLst/>
                <a:gdLst>
                  <a:gd name="T0" fmla="*/ 0 w 2164"/>
                  <a:gd name="T1" fmla="*/ 791 h 2195"/>
                  <a:gd name="T2" fmla="*/ 0 w 2164"/>
                  <a:gd name="T3" fmla="*/ 1960 h 2195"/>
                  <a:gd name="T4" fmla="*/ 202 w 2164"/>
                  <a:gd name="T5" fmla="*/ 2195 h 2195"/>
                  <a:gd name="T6" fmla="*/ 1962 w 2164"/>
                  <a:gd name="T7" fmla="*/ 2195 h 2195"/>
                  <a:gd name="T8" fmla="*/ 2164 w 2164"/>
                  <a:gd name="T9" fmla="*/ 1960 h 2195"/>
                  <a:gd name="T10" fmla="*/ 2164 w 2164"/>
                  <a:gd name="T11" fmla="*/ 791 h 2195"/>
                  <a:gd name="T12" fmla="*/ 1082 w 2164"/>
                  <a:gd name="T13" fmla="*/ 0 h 2195"/>
                  <a:gd name="T14" fmla="*/ 0 w 2164"/>
                  <a:gd name="T15" fmla="*/ 791 h 2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4" h="2195">
                    <a:moveTo>
                      <a:pt x="0" y="791"/>
                    </a:moveTo>
                    <a:cubicBezTo>
                      <a:pt x="0" y="1960"/>
                      <a:pt x="0" y="1960"/>
                      <a:pt x="0" y="1960"/>
                    </a:cubicBezTo>
                    <a:cubicBezTo>
                      <a:pt x="0" y="2090"/>
                      <a:pt x="91" y="2195"/>
                      <a:pt x="202" y="2195"/>
                    </a:cubicBezTo>
                    <a:cubicBezTo>
                      <a:pt x="1962" y="2195"/>
                      <a:pt x="1962" y="2195"/>
                      <a:pt x="1962" y="2195"/>
                    </a:cubicBezTo>
                    <a:cubicBezTo>
                      <a:pt x="2074" y="2195"/>
                      <a:pt x="2164" y="2090"/>
                      <a:pt x="2164" y="1960"/>
                    </a:cubicBezTo>
                    <a:cubicBezTo>
                      <a:pt x="2164" y="791"/>
                      <a:pt x="2164" y="791"/>
                      <a:pt x="2164" y="791"/>
                    </a:cubicBezTo>
                    <a:cubicBezTo>
                      <a:pt x="1082" y="0"/>
                      <a:pt x="1082" y="0"/>
                      <a:pt x="1082" y="0"/>
                    </a:cubicBezTo>
                    <a:lnTo>
                      <a:pt x="0" y="79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grpSp>
        <p:grpSp>
          <p:nvGrpSpPr>
            <p:cNvPr id="42" name="Group 41"/>
            <p:cNvGrpSpPr/>
            <p:nvPr/>
          </p:nvGrpSpPr>
          <p:grpSpPr>
            <a:xfrm>
              <a:off x="609600" y="2610653"/>
              <a:ext cx="391756" cy="361147"/>
              <a:chOff x="5258441" y="1765578"/>
              <a:chExt cx="411150" cy="317779"/>
            </a:xfrm>
          </p:grpSpPr>
          <p:sp>
            <p:nvSpPr>
              <p:cNvPr id="46" name="Freeform 209" descr="© INSCALE GmbH, 21.06.2010"/>
              <p:cNvSpPr>
                <a:spLocks/>
              </p:cNvSpPr>
              <p:nvPr/>
            </p:nvSpPr>
            <p:spPr bwMode="gray">
              <a:xfrm>
                <a:off x="5258441" y="1765578"/>
                <a:ext cx="411150" cy="163458"/>
              </a:xfrm>
              <a:custGeom>
                <a:avLst/>
                <a:gdLst>
                  <a:gd name="T0" fmla="*/ 3326 w 3422"/>
                  <a:gd name="T1" fmla="*/ 1152 h 1417"/>
                  <a:gd name="T2" fmla="*/ 1811 w 3422"/>
                  <a:gd name="T3" fmla="*/ 43 h 1417"/>
                  <a:gd name="T4" fmla="*/ 1720 w 3422"/>
                  <a:gd name="T5" fmla="*/ 1 h 1417"/>
                  <a:gd name="T6" fmla="*/ 1712 w 3422"/>
                  <a:gd name="T7" fmla="*/ 1 h 1417"/>
                  <a:gd name="T8" fmla="*/ 1702 w 3422"/>
                  <a:gd name="T9" fmla="*/ 1 h 1417"/>
                  <a:gd name="T10" fmla="*/ 1612 w 3422"/>
                  <a:gd name="T11" fmla="*/ 43 h 1417"/>
                  <a:gd name="T12" fmla="*/ 1022 w 3422"/>
                  <a:gd name="T13" fmla="*/ 475 h 1417"/>
                  <a:gd name="T14" fmla="*/ 1022 w 3422"/>
                  <a:gd name="T15" fmla="*/ 347 h 1417"/>
                  <a:gd name="T16" fmla="*/ 910 w 3422"/>
                  <a:gd name="T17" fmla="*/ 256 h 1417"/>
                  <a:gd name="T18" fmla="*/ 789 w 3422"/>
                  <a:gd name="T19" fmla="*/ 256 h 1417"/>
                  <a:gd name="T20" fmla="*/ 678 w 3422"/>
                  <a:gd name="T21" fmla="*/ 347 h 1417"/>
                  <a:gd name="T22" fmla="*/ 678 w 3422"/>
                  <a:gd name="T23" fmla="*/ 727 h 1417"/>
                  <a:gd name="T24" fmla="*/ 97 w 3422"/>
                  <a:gd name="T25" fmla="*/ 1152 h 1417"/>
                  <a:gd name="T26" fmla="*/ 46 w 3422"/>
                  <a:gd name="T27" fmla="*/ 1310 h 1417"/>
                  <a:gd name="T28" fmla="*/ 72 w 3422"/>
                  <a:gd name="T29" fmla="*/ 1347 h 1417"/>
                  <a:gd name="T30" fmla="*/ 239 w 3422"/>
                  <a:gd name="T31" fmla="*/ 1346 h 1417"/>
                  <a:gd name="T32" fmla="*/ 911 w 3422"/>
                  <a:gd name="T33" fmla="*/ 855 h 1417"/>
                  <a:gd name="T34" fmla="*/ 1019 w 3422"/>
                  <a:gd name="T35" fmla="*/ 776 h 1417"/>
                  <a:gd name="T36" fmla="*/ 1711 w 3422"/>
                  <a:gd name="T37" fmla="*/ 270 h 1417"/>
                  <a:gd name="T38" fmla="*/ 3183 w 3422"/>
                  <a:gd name="T39" fmla="*/ 1346 h 1417"/>
                  <a:gd name="T40" fmla="*/ 3350 w 3422"/>
                  <a:gd name="T41" fmla="*/ 1346 h 1417"/>
                  <a:gd name="T42" fmla="*/ 3377 w 3422"/>
                  <a:gd name="T43" fmla="*/ 1310 h 1417"/>
                  <a:gd name="T44" fmla="*/ 3326 w 3422"/>
                  <a:gd name="T45" fmla="*/ 115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2" h="1417">
                    <a:moveTo>
                      <a:pt x="3326" y="1152"/>
                    </a:moveTo>
                    <a:cubicBezTo>
                      <a:pt x="1811" y="43"/>
                      <a:pt x="1811" y="43"/>
                      <a:pt x="1811" y="43"/>
                    </a:cubicBezTo>
                    <a:cubicBezTo>
                      <a:pt x="1772" y="16"/>
                      <a:pt x="1744" y="3"/>
                      <a:pt x="1720" y="1"/>
                    </a:cubicBezTo>
                    <a:cubicBezTo>
                      <a:pt x="1718" y="0"/>
                      <a:pt x="1715" y="1"/>
                      <a:pt x="1712" y="1"/>
                    </a:cubicBezTo>
                    <a:cubicBezTo>
                      <a:pt x="1709" y="1"/>
                      <a:pt x="1705" y="0"/>
                      <a:pt x="1702" y="1"/>
                    </a:cubicBezTo>
                    <a:cubicBezTo>
                      <a:pt x="1679" y="3"/>
                      <a:pt x="1650" y="16"/>
                      <a:pt x="1612" y="43"/>
                    </a:cubicBezTo>
                    <a:cubicBezTo>
                      <a:pt x="1022" y="475"/>
                      <a:pt x="1022" y="475"/>
                      <a:pt x="1022" y="475"/>
                    </a:cubicBezTo>
                    <a:cubicBezTo>
                      <a:pt x="1022" y="347"/>
                      <a:pt x="1022" y="347"/>
                      <a:pt x="1022" y="347"/>
                    </a:cubicBezTo>
                    <a:cubicBezTo>
                      <a:pt x="1022" y="297"/>
                      <a:pt x="972" y="256"/>
                      <a:pt x="910" y="256"/>
                    </a:cubicBezTo>
                    <a:cubicBezTo>
                      <a:pt x="789" y="256"/>
                      <a:pt x="789" y="256"/>
                      <a:pt x="789" y="256"/>
                    </a:cubicBezTo>
                    <a:cubicBezTo>
                      <a:pt x="727" y="256"/>
                      <a:pt x="678" y="297"/>
                      <a:pt x="678" y="347"/>
                    </a:cubicBezTo>
                    <a:cubicBezTo>
                      <a:pt x="678" y="727"/>
                      <a:pt x="678" y="727"/>
                      <a:pt x="678" y="727"/>
                    </a:cubicBezTo>
                    <a:cubicBezTo>
                      <a:pt x="97" y="1152"/>
                      <a:pt x="97" y="1152"/>
                      <a:pt x="97" y="1152"/>
                    </a:cubicBezTo>
                    <a:cubicBezTo>
                      <a:pt x="0" y="1222"/>
                      <a:pt x="14" y="1267"/>
                      <a:pt x="46" y="1310"/>
                    </a:cubicBezTo>
                    <a:cubicBezTo>
                      <a:pt x="72" y="1347"/>
                      <a:pt x="72" y="1347"/>
                      <a:pt x="72" y="1347"/>
                    </a:cubicBezTo>
                    <a:cubicBezTo>
                      <a:pt x="104" y="1390"/>
                      <a:pt x="143" y="1417"/>
                      <a:pt x="239" y="1346"/>
                    </a:cubicBezTo>
                    <a:cubicBezTo>
                      <a:pt x="911" y="855"/>
                      <a:pt x="911" y="855"/>
                      <a:pt x="911" y="855"/>
                    </a:cubicBezTo>
                    <a:cubicBezTo>
                      <a:pt x="1019" y="776"/>
                      <a:pt x="1019" y="776"/>
                      <a:pt x="1019" y="776"/>
                    </a:cubicBezTo>
                    <a:cubicBezTo>
                      <a:pt x="1711" y="270"/>
                      <a:pt x="1711" y="270"/>
                      <a:pt x="1711" y="270"/>
                    </a:cubicBezTo>
                    <a:cubicBezTo>
                      <a:pt x="3183" y="1346"/>
                      <a:pt x="3183" y="1346"/>
                      <a:pt x="3183" y="1346"/>
                    </a:cubicBezTo>
                    <a:cubicBezTo>
                      <a:pt x="3280" y="1417"/>
                      <a:pt x="3318" y="1390"/>
                      <a:pt x="3350" y="1346"/>
                    </a:cubicBezTo>
                    <a:cubicBezTo>
                      <a:pt x="3377" y="1310"/>
                      <a:pt x="3377" y="1310"/>
                      <a:pt x="3377" y="1310"/>
                    </a:cubicBezTo>
                    <a:cubicBezTo>
                      <a:pt x="3409" y="1267"/>
                      <a:pt x="3422" y="1222"/>
                      <a:pt x="3326" y="115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sp>
            <p:nvSpPr>
              <p:cNvPr id="47" name="Freeform 210" descr="© INSCALE GmbH, 21.06.2010"/>
              <p:cNvSpPr>
                <a:spLocks/>
              </p:cNvSpPr>
              <p:nvPr/>
            </p:nvSpPr>
            <p:spPr bwMode="gray">
              <a:xfrm>
                <a:off x="5333677" y="1829540"/>
                <a:ext cx="260678" cy="253817"/>
              </a:xfrm>
              <a:custGeom>
                <a:avLst/>
                <a:gdLst>
                  <a:gd name="T0" fmla="*/ 0 w 2164"/>
                  <a:gd name="T1" fmla="*/ 791 h 2195"/>
                  <a:gd name="T2" fmla="*/ 0 w 2164"/>
                  <a:gd name="T3" fmla="*/ 1960 h 2195"/>
                  <a:gd name="T4" fmla="*/ 202 w 2164"/>
                  <a:gd name="T5" fmla="*/ 2195 h 2195"/>
                  <a:gd name="T6" fmla="*/ 1962 w 2164"/>
                  <a:gd name="T7" fmla="*/ 2195 h 2195"/>
                  <a:gd name="T8" fmla="*/ 2164 w 2164"/>
                  <a:gd name="T9" fmla="*/ 1960 h 2195"/>
                  <a:gd name="T10" fmla="*/ 2164 w 2164"/>
                  <a:gd name="T11" fmla="*/ 791 h 2195"/>
                  <a:gd name="T12" fmla="*/ 1082 w 2164"/>
                  <a:gd name="T13" fmla="*/ 0 h 2195"/>
                  <a:gd name="T14" fmla="*/ 0 w 2164"/>
                  <a:gd name="T15" fmla="*/ 791 h 2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4" h="2195">
                    <a:moveTo>
                      <a:pt x="0" y="791"/>
                    </a:moveTo>
                    <a:cubicBezTo>
                      <a:pt x="0" y="1960"/>
                      <a:pt x="0" y="1960"/>
                      <a:pt x="0" y="1960"/>
                    </a:cubicBezTo>
                    <a:cubicBezTo>
                      <a:pt x="0" y="2090"/>
                      <a:pt x="91" y="2195"/>
                      <a:pt x="202" y="2195"/>
                    </a:cubicBezTo>
                    <a:cubicBezTo>
                      <a:pt x="1962" y="2195"/>
                      <a:pt x="1962" y="2195"/>
                      <a:pt x="1962" y="2195"/>
                    </a:cubicBezTo>
                    <a:cubicBezTo>
                      <a:pt x="2074" y="2195"/>
                      <a:pt x="2164" y="2090"/>
                      <a:pt x="2164" y="1960"/>
                    </a:cubicBezTo>
                    <a:cubicBezTo>
                      <a:pt x="2164" y="791"/>
                      <a:pt x="2164" y="791"/>
                      <a:pt x="2164" y="791"/>
                    </a:cubicBezTo>
                    <a:cubicBezTo>
                      <a:pt x="1082" y="0"/>
                      <a:pt x="1082" y="0"/>
                      <a:pt x="1082" y="0"/>
                    </a:cubicBezTo>
                    <a:lnTo>
                      <a:pt x="0" y="79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grpSp>
        <p:grpSp>
          <p:nvGrpSpPr>
            <p:cNvPr id="43" name="Group 42"/>
            <p:cNvGrpSpPr/>
            <p:nvPr/>
          </p:nvGrpSpPr>
          <p:grpSpPr>
            <a:xfrm>
              <a:off x="1001356" y="2610653"/>
              <a:ext cx="391756" cy="361147"/>
              <a:chOff x="5258441" y="1765578"/>
              <a:chExt cx="411150" cy="317779"/>
            </a:xfrm>
          </p:grpSpPr>
          <p:sp>
            <p:nvSpPr>
              <p:cNvPr id="44" name="Freeform 209" descr="© INSCALE GmbH, 21.06.2010"/>
              <p:cNvSpPr>
                <a:spLocks/>
              </p:cNvSpPr>
              <p:nvPr/>
            </p:nvSpPr>
            <p:spPr bwMode="gray">
              <a:xfrm>
                <a:off x="5258441" y="1765578"/>
                <a:ext cx="411150" cy="163458"/>
              </a:xfrm>
              <a:custGeom>
                <a:avLst/>
                <a:gdLst>
                  <a:gd name="T0" fmla="*/ 3326 w 3422"/>
                  <a:gd name="T1" fmla="*/ 1152 h 1417"/>
                  <a:gd name="T2" fmla="*/ 1811 w 3422"/>
                  <a:gd name="T3" fmla="*/ 43 h 1417"/>
                  <a:gd name="T4" fmla="*/ 1720 w 3422"/>
                  <a:gd name="T5" fmla="*/ 1 h 1417"/>
                  <a:gd name="T6" fmla="*/ 1712 w 3422"/>
                  <a:gd name="T7" fmla="*/ 1 h 1417"/>
                  <a:gd name="T8" fmla="*/ 1702 w 3422"/>
                  <a:gd name="T9" fmla="*/ 1 h 1417"/>
                  <a:gd name="T10" fmla="*/ 1612 w 3422"/>
                  <a:gd name="T11" fmla="*/ 43 h 1417"/>
                  <a:gd name="T12" fmla="*/ 1022 w 3422"/>
                  <a:gd name="T13" fmla="*/ 475 h 1417"/>
                  <a:gd name="T14" fmla="*/ 1022 w 3422"/>
                  <a:gd name="T15" fmla="*/ 347 h 1417"/>
                  <a:gd name="T16" fmla="*/ 910 w 3422"/>
                  <a:gd name="T17" fmla="*/ 256 h 1417"/>
                  <a:gd name="T18" fmla="*/ 789 w 3422"/>
                  <a:gd name="T19" fmla="*/ 256 h 1417"/>
                  <a:gd name="T20" fmla="*/ 678 w 3422"/>
                  <a:gd name="T21" fmla="*/ 347 h 1417"/>
                  <a:gd name="T22" fmla="*/ 678 w 3422"/>
                  <a:gd name="T23" fmla="*/ 727 h 1417"/>
                  <a:gd name="T24" fmla="*/ 97 w 3422"/>
                  <a:gd name="T25" fmla="*/ 1152 h 1417"/>
                  <a:gd name="T26" fmla="*/ 46 w 3422"/>
                  <a:gd name="T27" fmla="*/ 1310 h 1417"/>
                  <a:gd name="T28" fmla="*/ 72 w 3422"/>
                  <a:gd name="T29" fmla="*/ 1347 h 1417"/>
                  <a:gd name="T30" fmla="*/ 239 w 3422"/>
                  <a:gd name="T31" fmla="*/ 1346 h 1417"/>
                  <a:gd name="T32" fmla="*/ 911 w 3422"/>
                  <a:gd name="T33" fmla="*/ 855 h 1417"/>
                  <a:gd name="T34" fmla="*/ 1019 w 3422"/>
                  <a:gd name="T35" fmla="*/ 776 h 1417"/>
                  <a:gd name="T36" fmla="*/ 1711 w 3422"/>
                  <a:gd name="T37" fmla="*/ 270 h 1417"/>
                  <a:gd name="T38" fmla="*/ 3183 w 3422"/>
                  <a:gd name="T39" fmla="*/ 1346 h 1417"/>
                  <a:gd name="T40" fmla="*/ 3350 w 3422"/>
                  <a:gd name="T41" fmla="*/ 1346 h 1417"/>
                  <a:gd name="T42" fmla="*/ 3377 w 3422"/>
                  <a:gd name="T43" fmla="*/ 1310 h 1417"/>
                  <a:gd name="T44" fmla="*/ 3326 w 3422"/>
                  <a:gd name="T45" fmla="*/ 115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2" h="1417">
                    <a:moveTo>
                      <a:pt x="3326" y="1152"/>
                    </a:moveTo>
                    <a:cubicBezTo>
                      <a:pt x="1811" y="43"/>
                      <a:pt x="1811" y="43"/>
                      <a:pt x="1811" y="43"/>
                    </a:cubicBezTo>
                    <a:cubicBezTo>
                      <a:pt x="1772" y="16"/>
                      <a:pt x="1744" y="3"/>
                      <a:pt x="1720" y="1"/>
                    </a:cubicBezTo>
                    <a:cubicBezTo>
                      <a:pt x="1718" y="0"/>
                      <a:pt x="1715" y="1"/>
                      <a:pt x="1712" y="1"/>
                    </a:cubicBezTo>
                    <a:cubicBezTo>
                      <a:pt x="1709" y="1"/>
                      <a:pt x="1705" y="0"/>
                      <a:pt x="1702" y="1"/>
                    </a:cubicBezTo>
                    <a:cubicBezTo>
                      <a:pt x="1679" y="3"/>
                      <a:pt x="1650" y="16"/>
                      <a:pt x="1612" y="43"/>
                    </a:cubicBezTo>
                    <a:cubicBezTo>
                      <a:pt x="1022" y="475"/>
                      <a:pt x="1022" y="475"/>
                      <a:pt x="1022" y="475"/>
                    </a:cubicBezTo>
                    <a:cubicBezTo>
                      <a:pt x="1022" y="347"/>
                      <a:pt x="1022" y="347"/>
                      <a:pt x="1022" y="347"/>
                    </a:cubicBezTo>
                    <a:cubicBezTo>
                      <a:pt x="1022" y="297"/>
                      <a:pt x="972" y="256"/>
                      <a:pt x="910" y="256"/>
                    </a:cubicBezTo>
                    <a:cubicBezTo>
                      <a:pt x="789" y="256"/>
                      <a:pt x="789" y="256"/>
                      <a:pt x="789" y="256"/>
                    </a:cubicBezTo>
                    <a:cubicBezTo>
                      <a:pt x="727" y="256"/>
                      <a:pt x="678" y="297"/>
                      <a:pt x="678" y="347"/>
                    </a:cubicBezTo>
                    <a:cubicBezTo>
                      <a:pt x="678" y="727"/>
                      <a:pt x="678" y="727"/>
                      <a:pt x="678" y="727"/>
                    </a:cubicBezTo>
                    <a:cubicBezTo>
                      <a:pt x="97" y="1152"/>
                      <a:pt x="97" y="1152"/>
                      <a:pt x="97" y="1152"/>
                    </a:cubicBezTo>
                    <a:cubicBezTo>
                      <a:pt x="0" y="1222"/>
                      <a:pt x="14" y="1267"/>
                      <a:pt x="46" y="1310"/>
                    </a:cubicBezTo>
                    <a:cubicBezTo>
                      <a:pt x="72" y="1347"/>
                      <a:pt x="72" y="1347"/>
                      <a:pt x="72" y="1347"/>
                    </a:cubicBezTo>
                    <a:cubicBezTo>
                      <a:pt x="104" y="1390"/>
                      <a:pt x="143" y="1417"/>
                      <a:pt x="239" y="1346"/>
                    </a:cubicBezTo>
                    <a:cubicBezTo>
                      <a:pt x="911" y="855"/>
                      <a:pt x="911" y="855"/>
                      <a:pt x="911" y="855"/>
                    </a:cubicBezTo>
                    <a:cubicBezTo>
                      <a:pt x="1019" y="776"/>
                      <a:pt x="1019" y="776"/>
                      <a:pt x="1019" y="776"/>
                    </a:cubicBezTo>
                    <a:cubicBezTo>
                      <a:pt x="1711" y="270"/>
                      <a:pt x="1711" y="270"/>
                      <a:pt x="1711" y="270"/>
                    </a:cubicBezTo>
                    <a:cubicBezTo>
                      <a:pt x="3183" y="1346"/>
                      <a:pt x="3183" y="1346"/>
                      <a:pt x="3183" y="1346"/>
                    </a:cubicBezTo>
                    <a:cubicBezTo>
                      <a:pt x="3280" y="1417"/>
                      <a:pt x="3318" y="1390"/>
                      <a:pt x="3350" y="1346"/>
                    </a:cubicBezTo>
                    <a:cubicBezTo>
                      <a:pt x="3377" y="1310"/>
                      <a:pt x="3377" y="1310"/>
                      <a:pt x="3377" y="1310"/>
                    </a:cubicBezTo>
                    <a:cubicBezTo>
                      <a:pt x="3409" y="1267"/>
                      <a:pt x="3422" y="1222"/>
                      <a:pt x="3326" y="115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sp>
            <p:nvSpPr>
              <p:cNvPr id="45" name="Freeform 210" descr="© INSCALE GmbH, 21.06.2010"/>
              <p:cNvSpPr>
                <a:spLocks/>
              </p:cNvSpPr>
              <p:nvPr/>
            </p:nvSpPr>
            <p:spPr bwMode="gray">
              <a:xfrm>
                <a:off x="5333677" y="1829540"/>
                <a:ext cx="260678" cy="253817"/>
              </a:xfrm>
              <a:custGeom>
                <a:avLst/>
                <a:gdLst>
                  <a:gd name="T0" fmla="*/ 0 w 2164"/>
                  <a:gd name="T1" fmla="*/ 791 h 2195"/>
                  <a:gd name="T2" fmla="*/ 0 w 2164"/>
                  <a:gd name="T3" fmla="*/ 1960 h 2195"/>
                  <a:gd name="T4" fmla="*/ 202 w 2164"/>
                  <a:gd name="T5" fmla="*/ 2195 h 2195"/>
                  <a:gd name="T6" fmla="*/ 1962 w 2164"/>
                  <a:gd name="T7" fmla="*/ 2195 h 2195"/>
                  <a:gd name="T8" fmla="*/ 2164 w 2164"/>
                  <a:gd name="T9" fmla="*/ 1960 h 2195"/>
                  <a:gd name="T10" fmla="*/ 2164 w 2164"/>
                  <a:gd name="T11" fmla="*/ 791 h 2195"/>
                  <a:gd name="T12" fmla="*/ 1082 w 2164"/>
                  <a:gd name="T13" fmla="*/ 0 h 2195"/>
                  <a:gd name="T14" fmla="*/ 0 w 2164"/>
                  <a:gd name="T15" fmla="*/ 791 h 2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4" h="2195">
                    <a:moveTo>
                      <a:pt x="0" y="791"/>
                    </a:moveTo>
                    <a:cubicBezTo>
                      <a:pt x="0" y="1960"/>
                      <a:pt x="0" y="1960"/>
                      <a:pt x="0" y="1960"/>
                    </a:cubicBezTo>
                    <a:cubicBezTo>
                      <a:pt x="0" y="2090"/>
                      <a:pt x="91" y="2195"/>
                      <a:pt x="202" y="2195"/>
                    </a:cubicBezTo>
                    <a:cubicBezTo>
                      <a:pt x="1962" y="2195"/>
                      <a:pt x="1962" y="2195"/>
                      <a:pt x="1962" y="2195"/>
                    </a:cubicBezTo>
                    <a:cubicBezTo>
                      <a:pt x="2074" y="2195"/>
                      <a:pt x="2164" y="2090"/>
                      <a:pt x="2164" y="1960"/>
                    </a:cubicBezTo>
                    <a:cubicBezTo>
                      <a:pt x="2164" y="791"/>
                      <a:pt x="2164" y="791"/>
                      <a:pt x="2164" y="791"/>
                    </a:cubicBezTo>
                    <a:cubicBezTo>
                      <a:pt x="1082" y="0"/>
                      <a:pt x="1082" y="0"/>
                      <a:pt x="1082" y="0"/>
                    </a:cubicBezTo>
                    <a:lnTo>
                      <a:pt x="0" y="79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prstClr val="black"/>
                  </a:solidFill>
                  <a:latin typeface="Calibri" panose="020F0502020204030204" pitchFamily="34" charset="0"/>
                  <a:ea typeface="Tahoma" panose="020B0604030504040204" pitchFamily="34" charset="0"/>
                  <a:cs typeface="Tahoma" panose="020B0604030504040204" pitchFamily="34" charset="0"/>
                </a:endParaRPr>
              </a:p>
            </p:txBody>
          </p:sp>
        </p:grpSp>
      </p:grpSp>
      <p:sp>
        <p:nvSpPr>
          <p:cNvPr id="28" name="TextBox 27"/>
          <p:cNvSpPr txBox="1"/>
          <p:nvPr/>
        </p:nvSpPr>
        <p:spPr>
          <a:xfrm>
            <a:off x="684475" y="2469952"/>
            <a:ext cx="7928345" cy="3508653"/>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Calibri" panose="020F0502020204030204" pitchFamily="34" charset="0"/>
              </a:rPr>
              <a:t>Solving the “wrong pocket” problem</a:t>
            </a:r>
          </a:p>
          <a:p>
            <a:endParaRPr lang="en-US" dirty="0"/>
          </a:p>
          <a:p>
            <a:r>
              <a:rPr lang="en-US" sz="2000" dirty="0" smtClean="0">
                <a:latin typeface="Calibri" panose="020F0502020204030204" pitchFamily="34" charset="0"/>
              </a:rPr>
              <a:t> Investment directed                                             Savings produced</a:t>
            </a:r>
          </a:p>
          <a:p>
            <a:r>
              <a:rPr lang="en-US" sz="2000" dirty="0">
                <a:latin typeface="Calibri" panose="020F0502020204030204" pitchFamily="34" charset="0"/>
              </a:rPr>
              <a:t> </a:t>
            </a:r>
            <a:r>
              <a:rPr lang="en-US" sz="2000" dirty="0" smtClean="0">
                <a:latin typeface="Calibri" panose="020F0502020204030204" pitchFamily="34" charset="0"/>
              </a:rPr>
              <a:t>to improve housing                                               for health care</a:t>
            </a:r>
          </a:p>
          <a:p>
            <a:endParaRPr lang="en-US" dirty="0"/>
          </a:p>
          <a:p>
            <a:endParaRPr lang="en-US" dirty="0" smtClean="0"/>
          </a:p>
          <a:p>
            <a:pPr marL="285750" indent="-285750">
              <a:buFont typeface="Arial" panose="020B0604020202020204" pitchFamily="34" charset="0"/>
              <a:buChar char="•"/>
            </a:pPr>
            <a:r>
              <a:rPr lang="en-US" sz="2400" dirty="0" smtClean="0">
                <a:latin typeface="Calibri" panose="020F0502020204030204" pitchFamily="34" charset="0"/>
              </a:rPr>
              <a:t>Building the case for Medicaid reimbursement</a:t>
            </a:r>
            <a:endParaRPr lang="en-US" sz="2400" u="sng" dirty="0" smtClean="0">
              <a:latin typeface="Calibri" panose="020F0502020204030204" pitchFamily="34" charset="0"/>
            </a:endParaRPr>
          </a:p>
          <a:p>
            <a:endParaRPr lang="en-US" sz="2000" dirty="0" smtClean="0">
              <a:latin typeface="Calibri" panose="020F0502020204030204" pitchFamily="34" charset="0"/>
            </a:endParaRPr>
          </a:p>
          <a:p>
            <a:pPr marL="742950" lvl="1" indent="-285750">
              <a:buFont typeface="Wingdings" panose="05000000000000000000" pitchFamily="2" charset="2"/>
              <a:buChar char="ü"/>
            </a:pPr>
            <a:r>
              <a:rPr lang="en-US" sz="2000" dirty="0" smtClean="0">
                <a:latin typeface="Calibri" panose="020F0502020204030204" pitchFamily="34" charset="0"/>
              </a:rPr>
              <a:t>Rigorous evaluation</a:t>
            </a:r>
          </a:p>
          <a:p>
            <a:pPr marL="742950" lvl="1" indent="-285750">
              <a:buFont typeface="Wingdings" panose="05000000000000000000" pitchFamily="2" charset="2"/>
              <a:buChar char="ü"/>
            </a:pPr>
            <a:r>
              <a:rPr lang="en-US" sz="2000" dirty="0" smtClean="0">
                <a:latin typeface="Calibri" panose="020F0502020204030204" pitchFamily="34" charset="0"/>
              </a:rPr>
              <a:t>Proving model at scale</a:t>
            </a:r>
          </a:p>
          <a:p>
            <a:pPr marL="742950" lvl="1" indent="-285750">
              <a:buFont typeface="Wingdings" panose="05000000000000000000" pitchFamily="2" charset="2"/>
              <a:buChar char="ü"/>
            </a:pPr>
            <a:r>
              <a:rPr lang="en-US" sz="2000" dirty="0" smtClean="0">
                <a:latin typeface="Calibri" panose="020F0502020204030204" pitchFamily="34" charset="0"/>
              </a:rPr>
              <a:t>Eliminates risk to government/health care/education system</a:t>
            </a:r>
          </a:p>
        </p:txBody>
      </p:sp>
      <p:sp>
        <p:nvSpPr>
          <p:cNvPr id="29" name="Rectangle 28"/>
          <p:cNvSpPr/>
          <p:nvPr/>
        </p:nvSpPr>
        <p:spPr>
          <a:xfrm>
            <a:off x="694660" y="1587772"/>
            <a:ext cx="7803051" cy="461665"/>
          </a:xfrm>
          <a:prstGeom prst="rect">
            <a:avLst/>
          </a:prstGeom>
        </p:spPr>
        <p:txBody>
          <a:bodyPr wrap="square">
            <a:spAutoFit/>
          </a:bodyPr>
          <a:lstStyle/>
          <a:p>
            <a:r>
              <a:rPr lang="en-US" sz="2400" dirty="0">
                <a:latin typeface="Calibri" panose="020F0502020204030204" pitchFamily="34" charset="0"/>
              </a:rPr>
              <a:t>SIBs/PFS can lead to sustainable funding for Healthy Homes</a:t>
            </a:r>
            <a:endParaRPr lang="en-US" sz="2400" dirty="0"/>
          </a:p>
        </p:txBody>
      </p:sp>
    </p:spTree>
    <p:extLst>
      <p:ext uri="{BB962C8B-B14F-4D97-AF65-F5344CB8AC3E}">
        <p14:creationId xmlns:p14="http://schemas.microsoft.com/office/powerpoint/2010/main" val="15463965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4971660"/>
            <a:ext cx="4343400" cy="1124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685800" y="304800"/>
            <a:ext cx="7848600" cy="1295400"/>
          </a:xfrm>
        </p:spPr>
        <p:txBody>
          <a:bodyPr/>
          <a:lstStyle/>
          <a:p>
            <a:pPr algn="ctr"/>
            <a:r>
              <a:rPr lang="en-US" dirty="0" smtClean="0"/>
              <a:t>Questions?</a:t>
            </a:r>
            <a:endParaRPr lang="en-US" dirty="0"/>
          </a:p>
        </p:txBody>
      </p:sp>
      <p:sp>
        <p:nvSpPr>
          <p:cNvPr id="5" name="Subtitle 4"/>
          <p:cNvSpPr>
            <a:spLocks noGrp="1"/>
          </p:cNvSpPr>
          <p:nvPr>
            <p:ph type="subTitle" idx="1"/>
          </p:nvPr>
        </p:nvSpPr>
        <p:spPr>
          <a:xfrm>
            <a:off x="533400" y="1600200"/>
            <a:ext cx="8153400" cy="3048000"/>
          </a:xfrm>
        </p:spPr>
        <p:txBody>
          <a:bodyPr/>
          <a:lstStyle/>
          <a:p>
            <a:pPr algn="ctr"/>
            <a:endParaRPr lang="en-US" sz="2400" dirty="0">
              <a:latin typeface="+mj-lt"/>
            </a:endParaRPr>
          </a:p>
          <a:p>
            <a:pPr marL="0" indent="0" algn="ctr">
              <a:spcBef>
                <a:spcPts val="0"/>
              </a:spcBef>
              <a:buNone/>
            </a:pPr>
            <a:r>
              <a:rPr lang="en-US" sz="3200" b="1" dirty="0">
                <a:solidFill>
                  <a:srgbClr val="0070C0"/>
                </a:solidFill>
                <a:latin typeface="Arial" panose="020B0604020202020204" pitchFamily="34" charset="0"/>
                <a:cs typeface="Arial" panose="020B0604020202020204" pitchFamily="34" charset="0"/>
              </a:rPr>
              <a:t>Ruth Ann Norton</a:t>
            </a:r>
          </a:p>
          <a:p>
            <a:pPr marL="0" indent="0" algn="ctr">
              <a:lnSpc>
                <a:spcPct val="100000"/>
              </a:lnSpc>
              <a:spcBef>
                <a:spcPts val="0"/>
              </a:spcBef>
              <a:buNone/>
            </a:pPr>
            <a:r>
              <a:rPr lang="en-US" sz="2400" dirty="0" smtClean="0">
                <a:solidFill>
                  <a:srgbClr val="6D6E73"/>
                </a:solidFill>
                <a:latin typeface="Arial" panose="020B0604020202020204" pitchFamily="34" charset="0"/>
                <a:cs typeface="Arial" panose="020B0604020202020204" pitchFamily="34" charset="0"/>
              </a:rPr>
              <a:t>President &amp; CEO</a:t>
            </a:r>
            <a:endParaRPr lang="en-US" sz="2400" dirty="0">
              <a:solidFill>
                <a:srgbClr val="6D6E73"/>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400" dirty="0" smtClean="0">
                <a:solidFill>
                  <a:schemeClr val="bg1">
                    <a:lumMod val="50000"/>
                  </a:schemeClr>
                </a:solidFill>
                <a:latin typeface="Arial" panose="020B0604020202020204" pitchFamily="34" charset="0"/>
                <a:cs typeface="Arial" panose="020B0604020202020204" pitchFamily="34" charset="0"/>
              </a:rPr>
              <a:t>ranorton@ghhi.org </a:t>
            </a:r>
          </a:p>
          <a:p>
            <a:pPr marL="0" indent="0" algn="ctr">
              <a:lnSpc>
                <a:spcPct val="100000"/>
              </a:lnSpc>
              <a:spcBef>
                <a:spcPts val="0"/>
              </a:spcBef>
              <a:buNone/>
            </a:pPr>
            <a:r>
              <a:rPr lang="en-US" sz="2400" dirty="0" smtClean="0">
                <a:solidFill>
                  <a:schemeClr val="bg1">
                    <a:lumMod val="50000"/>
                  </a:schemeClr>
                </a:solidFill>
                <a:latin typeface="Arial" panose="020B0604020202020204" pitchFamily="34" charset="0"/>
                <a:cs typeface="Arial" panose="020B0604020202020204" pitchFamily="34" charset="0"/>
              </a:rPr>
              <a:t>410-534-6447</a:t>
            </a:r>
          </a:p>
          <a:p>
            <a:pPr marL="0" indent="0" algn="ctr">
              <a:lnSpc>
                <a:spcPct val="100000"/>
              </a:lnSpc>
              <a:spcBef>
                <a:spcPts val="0"/>
              </a:spcBef>
              <a:buNone/>
            </a:pPr>
            <a:r>
              <a:rPr lang="en-US" sz="2400" dirty="0" smtClean="0">
                <a:solidFill>
                  <a:schemeClr val="bg1">
                    <a:lumMod val="50000"/>
                  </a:schemeClr>
                </a:solidFill>
                <a:latin typeface="Arial" panose="020B0604020202020204" pitchFamily="34" charset="0"/>
                <a:cs typeface="Arial" panose="020B0604020202020204" pitchFamily="34" charset="0"/>
              </a:rPr>
              <a:t>@RuthAnnNorton</a:t>
            </a:r>
            <a:endParaRPr lang="en-US" sz="2400" dirty="0">
              <a:solidFill>
                <a:schemeClr val="bg1">
                  <a:lumMod val="50000"/>
                </a:schemeClr>
              </a:solidFill>
              <a:latin typeface="Arial" panose="020B0604020202020204" pitchFamily="34" charset="0"/>
              <a:cs typeface="Arial" panose="020B0604020202020204" pitchFamily="34" charset="0"/>
            </a:endParaRPr>
          </a:p>
          <a:p>
            <a:pPr marL="0" indent="0" algn="ctr">
              <a:buNone/>
            </a:pPr>
            <a:endParaRPr lang="en-US" sz="2800" dirty="0" smtClean="0">
              <a:solidFill>
                <a:srgbClr val="0070C0"/>
              </a:solidFill>
              <a:latin typeface="+mj-lt"/>
              <a:cs typeface="Tahoma" pitchFamily="34" charset="0"/>
            </a:endParaRPr>
          </a:p>
          <a:p>
            <a:pPr marL="0" indent="0" algn="ctr">
              <a:buNone/>
            </a:pPr>
            <a:r>
              <a:rPr lang="en-US" sz="1800" dirty="0" smtClean="0">
                <a:solidFill>
                  <a:schemeClr val="bg1">
                    <a:lumMod val="50000"/>
                  </a:schemeClr>
                </a:solidFill>
                <a:latin typeface="+mj-lt"/>
                <a:cs typeface="Tahoma" pitchFamily="34" charset="0"/>
              </a:rPr>
              <a:t>Follow</a:t>
            </a:r>
            <a:r>
              <a:rPr lang="en-US" sz="1800" i="1" dirty="0" smtClean="0">
                <a:solidFill>
                  <a:schemeClr val="bg1">
                    <a:lumMod val="50000"/>
                  </a:schemeClr>
                </a:solidFill>
                <a:latin typeface="+mj-lt"/>
                <a:cs typeface="Tahoma" pitchFamily="34" charset="0"/>
              </a:rPr>
              <a:t> </a:t>
            </a:r>
            <a:r>
              <a:rPr lang="en-US" sz="1800" dirty="0" smtClean="0">
                <a:solidFill>
                  <a:schemeClr val="bg1">
                    <a:lumMod val="50000"/>
                  </a:schemeClr>
                </a:solidFill>
                <a:latin typeface="+mj-lt"/>
                <a:cs typeface="Tahoma" pitchFamily="34" charset="0"/>
              </a:rPr>
              <a:t>us on Twitter: </a:t>
            </a:r>
            <a:r>
              <a:rPr lang="en-US" sz="1800" dirty="0" smtClean="0">
                <a:solidFill>
                  <a:srgbClr val="0070C0"/>
                </a:solidFill>
                <a:latin typeface="+mj-lt"/>
                <a:cs typeface="Tahoma" pitchFamily="34" charset="0"/>
              </a:rPr>
              <a:t>@HealthyHousing.</a:t>
            </a:r>
          </a:p>
          <a:p>
            <a:pPr marL="0" indent="0" algn="ctr">
              <a:buNone/>
            </a:pPr>
            <a:r>
              <a:rPr lang="en-US" sz="1800" dirty="0" smtClean="0">
                <a:solidFill>
                  <a:schemeClr val="bg1">
                    <a:lumMod val="50000"/>
                  </a:schemeClr>
                </a:solidFill>
                <a:latin typeface="+mj-lt"/>
                <a:cs typeface="Tahoma" pitchFamily="34" charset="0"/>
              </a:rPr>
              <a:t>Like us on Facebook: </a:t>
            </a:r>
            <a:r>
              <a:rPr lang="en-US" sz="1800" dirty="0" smtClean="0">
                <a:solidFill>
                  <a:srgbClr val="0070C0"/>
                </a:solidFill>
                <a:latin typeface="+mj-lt"/>
                <a:cs typeface="Tahoma" pitchFamily="34" charset="0"/>
              </a:rPr>
              <a:t>GHHINational.</a:t>
            </a:r>
          </a:p>
          <a:p>
            <a:pPr marL="0" indent="0" algn="ctr">
              <a:buNone/>
            </a:pPr>
            <a:r>
              <a:rPr lang="en-US" sz="1800" dirty="0" smtClean="0">
                <a:solidFill>
                  <a:schemeClr val="bg1">
                    <a:lumMod val="50000"/>
                  </a:schemeClr>
                </a:solidFill>
                <a:latin typeface="+mj-lt"/>
                <a:cs typeface="Tahoma" pitchFamily="34" charset="0"/>
              </a:rPr>
              <a:t>Learn more on: </a:t>
            </a:r>
            <a:r>
              <a:rPr lang="en-US" sz="1800" dirty="0" smtClean="0">
                <a:solidFill>
                  <a:srgbClr val="0070C0"/>
                </a:solidFill>
                <a:latin typeface="+mj-lt"/>
                <a:cs typeface="Tahoma" pitchFamily="34" charset="0"/>
              </a:rPr>
              <a:t>YouTube.</a:t>
            </a:r>
            <a:r>
              <a:rPr lang="en-US" sz="1800" dirty="0" smtClean="0">
                <a:solidFill>
                  <a:srgbClr val="8BB836"/>
                </a:solidFill>
                <a:latin typeface="+mj-lt"/>
                <a:cs typeface="Tahoma" pitchFamily="34" charset="0"/>
              </a:rPr>
              <a:t> </a:t>
            </a:r>
            <a:endParaRPr lang="en-US" sz="1800" dirty="0">
              <a:solidFill>
                <a:srgbClr val="8BB836"/>
              </a:solidFill>
              <a:latin typeface="+mj-lt"/>
              <a:cs typeface="Tahoma" pitchFamily="34" charset="0"/>
            </a:endParaRPr>
          </a:p>
        </p:txBody>
      </p:sp>
    </p:spTree>
    <p:extLst>
      <p:ext uri="{BB962C8B-B14F-4D97-AF65-F5344CB8AC3E}">
        <p14:creationId xmlns:p14="http://schemas.microsoft.com/office/powerpoint/2010/main" val="2877535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44500" y="405470"/>
            <a:ext cx="8229600" cy="1143000"/>
          </a:xfrm>
        </p:spPr>
        <p:txBody>
          <a:bodyPr/>
          <a:lstStyle/>
          <a:p>
            <a:r>
              <a:rPr lang="en-US" altLang="en-US" sz="4000" b="1" dirty="0" smtClean="0">
                <a:solidFill>
                  <a:srgbClr val="0070C0"/>
                </a:solidFill>
                <a:latin typeface="Arial" panose="020B0604020202020204" pitchFamily="34" charset="0"/>
                <a:cs typeface="Arial" panose="020B0604020202020204" pitchFamily="34" charset="0"/>
              </a:rPr>
              <a:t>Polling Question </a:t>
            </a:r>
            <a:r>
              <a:rPr lang="en-US" altLang="en-US" sz="4000" b="1" dirty="0">
                <a:solidFill>
                  <a:srgbClr val="0070C0"/>
                </a:solidFill>
                <a:latin typeface="Arial" panose="020B0604020202020204" pitchFamily="34" charset="0"/>
                <a:cs typeface="Arial" panose="020B0604020202020204" pitchFamily="34" charset="0"/>
              </a:rPr>
              <a:t>3</a:t>
            </a:r>
          </a:p>
        </p:txBody>
      </p:sp>
      <p:sp>
        <p:nvSpPr>
          <p:cNvPr id="6" name="Content Placeholder 2"/>
          <p:cNvSpPr>
            <a:spLocks noGrp="1"/>
          </p:cNvSpPr>
          <p:nvPr>
            <p:ph idx="1"/>
          </p:nvPr>
        </p:nvSpPr>
        <p:spPr>
          <a:xfrm>
            <a:off x="444500" y="1293813"/>
            <a:ext cx="8448675" cy="1061929"/>
          </a:xfrm>
        </p:spPr>
        <p:txBody>
          <a:bodyPr/>
          <a:lstStyle/>
          <a:p>
            <a:pPr marL="0" indent="0" algn="ctr">
              <a:buFont typeface="Arial" panose="020B0604020202020204" pitchFamily="34" charset="0"/>
              <a:buNone/>
            </a:pPr>
            <a:r>
              <a:rPr lang="en-US" altLang="en-US" sz="2800" b="1" dirty="0" smtClean="0">
                <a:latin typeface="Arial" panose="020B0604020202020204" pitchFamily="34" charset="0"/>
                <a:cs typeface="Arial" panose="020B0604020202020204" pitchFamily="34" charset="0"/>
              </a:rPr>
              <a:t>After participating in this webinar, what would you like to hear more about in future webinars? </a:t>
            </a:r>
          </a:p>
        </p:txBody>
      </p:sp>
      <p:graphicFrame>
        <p:nvGraphicFramePr>
          <p:cNvPr id="4" name="Chart 3"/>
          <p:cNvGraphicFramePr>
            <a:graphicFrameLocks/>
          </p:cNvGraphicFramePr>
          <p:nvPr>
            <p:extLst>
              <p:ext uri="{D42A27DB-BD31-4B8C-83A1-F6EECF244321}">
                <p14:modId xmlns:p14="http://schemas.microsoft.com/office/powerpoint/2010/main" val="260999007"/>
              </p:ext>
            </p:extLst>
          </p:nvPr>
        </p:nvGraphicFramePr>
        <p:xfrm>
          <a:off x="1720312" y="2150388"/>
          <a:ext cx="6121830" cy="44518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18508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5338" y="911225"/>
            <a:ext cx="7772400" cy="1470025"/>
          </a:xfrm>
          <a:prstGeom prst="rect">
            <a:avLst/>
          </a:prstGeom>
        </p:spPr>
        <p:txBody>
          <a:bodyPr anchor="ctr">
            <a:normAutofit fontScale="82500" lnSpcReduction="10000"/>
          </a:bodyPr>
          <a:lstStyle/>
          <a:p>
            <a:pPr algn="ctr" fontAlgn="auto">
              <a:spcAft>
                <a:spcPts val="0"/>
              </a:spcAft>
              <a:defRPr/>
            </a:pPr>
            <a:r>
              <a:rPr lang="en-US" sz="5300" b="1" dirty="0" smtClean="0">
                <a:solidFill>
                  <a:srgbClr val="0070C0"/>
                </a:solidFill>
                <a:ea typeface="+mj-ea"/>
                <a:cs typeface="Arial" panose="020B0604020202020204" pitchFamily="34" charset="0"/>
              </a:rPr>
              <a:t>Thank You to Our Winners </a:t>
            </a:r>
            <a:r>
              <a:rPr lang="en-US" sz="4400" dirty="0">
                <a:solidFill>
                  <a:srgbClr val="0070C0"/>
                </a:solidFill>
                <a:ea typeface="+mj-ea"/>
                <a:cs typeface="Arial" pitchFamily="34" charset="0"/>
              </a:rPr>
              <a:t> </a:t>
            </a:r>
            <a:br>
              <a:rPr lang="en-US" sz="4400" dirty="0">
                <a:solidFill>
                  <a:srgbClr val="0070C0"/>
                </a:solidFill>
                <a:ea typeface="+mj-ea"/>
                <a:cs typeface="Arial" pitchFamily="34" charset="0"/>
              </a:rPr>
            </a:br>
            <a:endParaRPr lang="en-US" sz="4400" dirty="0">
              <a:solidFill>
                <a:srgbClr val="0070C0"/>
              </a:solidFill>
              <a:ea typeface="+mj-ea"/>
              <a:cs typeface="Arial" pitchFamily="34" charset="0"/>
            </a:endParaRPr>
          </a:p>
        </p:txBody>
      </p:sp>
      <p:sp>
        <p:nvSpPr>
          <p:cNvPr id="5" name="Subtitle 2"/>
          <p:cNvSpPr txBox="1">
            <a:spLocks/>
          </p:cNvSpPr>
          <p:nvPr/>
        </p:nvSpPr>
        <p:spPr>
          <a:xfrm>
            <a:off x="1447800" y="4800600"/>
            <a:ext cx="6400800" cy="17526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6" name="Subtitle 2"/>
          <p:cNvSpPr txBox="1">
            <a:spLocks/>
          </p:cNvSpPr>
          <p:nvPr/>
        </p:nvSpPr>
        <p:spPr>
          <a:xfrm>
            <a:off x="1470025" y="4876800"/>
            <a:ext cx="6400800" cy="12192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8" name="Title 1"/>
          <p:cNvSpPr txBox="1">
            <a:spLocks/>
          </p:cNvSpPr>
          <p:nvPr/>
        </p:nvSpPr>
        <p:spPr bwMode="auto">
          <a:xfrm>
            <a:off x="0" y="1870075"/>
            <a:ext cx="9036050" cy="1257173"/>
          </a:xfrm>
          <a:prstGeom prst="rect">
            <a:avLst/>
          </a:prstGeom>
          <a:noFill/>
          <a:ln w="9525">
            <a:noFill/>
            <a:miter lim="800000"/>
            <a:headEnd/>
            <a:tailEnd/>
          </a:ln>
        </p:spPr>
        <p:txBody>
          <a:bodyPr anchor="ctr"/>
          <a:lstStyle/>
          <a:p>
            <a:pPr algn="ctr">
              <a:defRPr/>
            </a:pPr>
            <a:endParaRPr lang="en-US" sz="2500" dirty="0">
              <a:latin typeface="+mn-lt"/>
              <a:ea typeface="+mj-ea"/>
              <a:cs typeface="+mj-cs"/>
            </a:endParaRPr>
          </a:p>
        </p:txBody>
      </p:sp>
      <p:sp>
        <p:nvSpPr>
          <p:cNvPr id="10" name="Subtitle 2"/>
          <p:cNvSpPr txBox="1">
            <a:spLocks/>
          </p:cNvSpPr>
          <p:nvPr/>
        </p:nvSpPr>
        <p:spPr>
          <a:xfrm>
            <a:off x="9617075" y="4695825"/>
            <a:ext cx="6400800" cy="17526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11" name="Subtitle 2"/>
          <p:cNvSpPr txBox="1">
            <a:spLocks/>
          </p:cNvSpPr>
          <p:nvPr/>
        </p:nvSpPr>
        <p:spPr>
          <a:xfrm>
            <a:off x="9464675" y="4924425"/>
            <a:ext cx="6400800" cy="12192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131" y="2190114"/>
            <a:ext cx="3000375" cy="202666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2844" y="2227960"/>
            <a:ext cx="3040000" cy="2026667"/>
          </a:xfrm>
          <a:prstGeom prst="rect">
            <a:avLst/>
          </a:prstGeom>
        </p:spPr>
      </p:pic>
      <p:sp>
        <p:nvSpPr>
          <p:cNvPr id="14" name="TextBox 13"/>
          <p:cNvSpPr txBox="1"/>
          <p:nvPr/>
        </p:nvSpPr>
        <p:spPr>
          <a:xfrm>
            <a:off x="1447800" y="4330827"/>
            <a:ext cx="3014472" cy="523220"/>
          </a:xfrm>
          <a:prstGeom prst="rect">
            <a:avLst/>
          </a:prstGeom>
          <a:noFill/>
        </p:spPr>
        <p:txBody>
          <a:bodyPr wrap="square" rtlCol="0">
            <a:spAutoFit/>
          </a:bodyPr>
          <a:lstStyle/>
          <a:p>
            <a:pPr algn="ctr"/>
            <a:r>
              <a:rPr lang="en-US" sz="1400" dirty="0" smtClean="0"/>
              <a:t>Le Bonheur Children’s Hospital’s CHAMP Program </a:t>
            </a:r>
            <a:endParaRPr lang="en-US" sz="1400" dirty="0"/>
          </a:p>
        </p:txBody>
      </p:sp>
      <p:sp>
        <p:nvSpPr>
          <p:cNvPr id="15" name="TextBox 14"/>
          <p:cNvSpPr txBox="1"/>
          <p:nvPr/>
        </p:nvSpPr>
        <p:spPr>
          <a:xfrm>
            <a:off x="4895881" y="4314007"/>
            <a:ext cx="3410522" cy="307777"/>
          </a:xfrm>
          <a:prstGeom prst="rect">
            <a:avLst/>
          </a:prstGeom>
          <a:noFill/>
        </p:spPr>
        <p:txBody>
          <a:bodyPr wrap="square" rtlCol="0">
            <a:spAutoFit/>
          </a:bodyPr>
          <a:lstStyle/>
          <a:p>
            <a:r>
              <a:rPr lang="en-US" sz="1400" dirty="0" smtClean="0"/>
              <a:t>Green &amp; Healthy Homes Initiative </a:t>
            </a:r>
            <a:endParaRPr lang="en-US" sz="1400" dirty="0"/>
          </a:p>
        </p:txBody>
      </p:sp>
    </p:spTree>
    <p:extLst>
      <p:ext uri="{BB962C8B-B14F-4D97-AF65-F5344CB8AC3E}">
        <p14:creationId xmlns:p14="http://schemas.microsoft.com/office/powerpoint/2010/main" val="3997198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44500" y="279346"/>
            <a:ext cx="8229600" cy="1143000"/>
          </a:xfrm>
        </p:spPr>
        <p:txBody>
          <a:bodyPr/>
          <a:lstStyle/>
          <a:p>
            <a:r>
              <a:rPr lang="en-US" altLang="en-US" sz="4000" b="1" dirty="0" smtClean="0">
                <a:solidFill>
                  <a:srgbClr val="0070C0"/>
                </a:solidFill>
                <a:latin typeface="Arial" panose="020B0604020202020204" pitchFamily="34" charset="0"/>
                <a:cs typeface="Arial" panose="020B0604020202020204" pitchFamily="34" charset="0"/>
              </a:rPr>
              <a:t>Polling Question 2</a:t>
            </a:r>
          </a:p>
        </p:txBody>
      </p:sp>
      <p:sp>
        <p:nvSpPr>
          <p:cNvPr id="6" name="Content Placeholder 2"/>
          <p:cNvSpPr>
            <a:spLocks noGrp="1"/>
          </p:cNvSpPr>
          <p:nvPr>
            <p:ph idx="1"/>
          </p:nvPr>
        </p:nvSpPr>
        <p:spPr>
          <a:xfrm>
            <a:off x="444500" y="1422346"/>
            <a:ext cx="8229600" cy="3697287"/>
          </a:xfrm>
        </p:spPr>
        <p:txBody>
          <a:bodyPr/>
          <a:lstStyle/>
          <a:p>
            <a:pPr marL="0" indent="0" algn="ctr">
              <a:buFont typeface="Arial" charset="0"/>
              <a:buNone/>
              <a:defRPr/>
            </a:pPr>
            <a:r>
              <a:rPr lang="en-US" sz="2800" b="1" dirty="0" smtClean="0">
                <a:latin typeface="Arial" panose="020B0604020202020204" pitchFamily="34" charset="0"/>
                <a:cs typeface="Arial" panose="020B0604020202020204" pitchFamily="34" charset="0"/>
              </a:rPr>
              <a:t>What is your program’s experience with seeking funding? </a:t>
            </a:r>
            <a:endParaRPr lang="en-US" sz="2800" dirty="0">
              <a:latin typeface="Arial" panose="020B0604020202020204" pitchFamily="34" charset="0"/>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1551630408"/>
              </p:ext>
            </p:extLst>
          </p:nvPr>
        </p:nvGraphicFramePr>
        <p:xfrm>
          <a:off x="867906" y="2444857"/>
          <a:ext cx="7806194" cy="39869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9950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23825"/>
            <a:ext cx="8229600" cy="1143000"/>
          </a:xfrm>
        </p:spPr>
        <p:txBody>
          <a:bodyPr/>
          <a:lstStyle/>
          <a:p>
            <a:pPr eaLnBrk="1" hangingPunct="1"/>
            <a:r>
              <a:rPr lang="en-US" altLang="en-US" b="1" dirty="0" smtClean="0">
                <a:solidFill>
                  <a:srgbClr val="0070C0"/>
                </a:solidFill>
                <a:latin typeface="Arial" panose="020B0604020202020204" pitchFamily="34" charset="0"/>
                <a:cs typeface="Arial" panose="020B0604020202020204" pitchFamily="34" charset="0"/>
              </a:rPr>
              <a:t>Agenda </a:t>
            </a:r>
          </a:p>
        </p:txBody>
      </p:sp>
      <p:sp>
        <p:nvSpPr>
          <p:cNvPr id="3" name="Content Placeholder 2"/>
          <p:cNvSpPr>
            <a:spLocks noGrp="1"/>
          </p:cNvSpPr>
          <p:nvPr>
            <p:ph idx="1"/>
          </p:nvPr>
        </p:nvSpPr>
        <p:spPr>
          <a:xfrm>
            <a:off x="342900" y="1742536"/>
            <a:ext cx="8458200" cy="5039264"/>
          </a:xfrm>
        </p:spPr>
        <p:txBody>
          <a:bodyPr rtlCol="0">
            <a:normAutofit/>
          </a:bodyPr>
          <a:lstStyle/>
          <a:p>
            <a:pPr marL="457200" indent="-457200" eaLnBrk="1" fontAlgn="auto" hangingPunct="1">
              <a:lnSpc>
                <a:spcPts val="2700"/>
              </a:lnSpc>
              <a:spcBef>
                <a:spcPts val="300"/>
              </a:spcBef>
              <a:spcAft>
                <a:spcPts val="600"/>
              </a:spcAft>
              <a:buFont typeface="+mj-lt"/>
              <a:buAutoNum type="arabicPeriod"/>
              <a:defRPr/>
            </a:pPr>
            <a:r>
              <a:rPr lang="en-US" sz="2400" dirty="0" smtClean="0">
                <a:latin typeface="Arial" pitchFamily="34" charset="0"/>
                <a:cs typeface="Arial" pitchFamily="34" charset="0"/>
              </a:rPr>
              <a:t>EPA’s National Environmental Leadership Award in Asthma Management</a:t>
            </a:r>
          </a:p>
          <a:p>
            <a:pPr marL="457200" indent="-457200" eaLnBrk="1" fontAlgn="auto" hangingPunct="1">
              <a:lnSpc>
                <a:spcPts val="2700"/>
              </a:lnSpc>
              <a:spcBef>
                <a:spcPts val="300"/>
              </a:spcBef>
              <a:spcAft>
                <a:spcPts val="600"/>
              </a:spcAft>
              <a:buFont typeface="+mj-lt"/>
              <a:buAutoNum type="arabicPeriod"/>
              <a:defRPr/>
            </a:pPr>
            <a:r>
              <a:rPr lang="en-US" sz="2400" dirty="0" smtClean="0">
                <a:latin typeface="Arial" pitchFamily="34" charset="0"/>
                <a:cs typeface="Arial" pitchFamily="34" charset="0"/>
              </a:rPr>
              <a:t>Hear From Speakers—</a:t>
            </a:r>
          </a:p>
          <a:p>
            <a:pPr marL="857250" lvl="1" indent="-457200" eaLnBrk="1" fontAlgn="auto" hangingPunct="1">
              <a:spcBef>
                <a:spcPts val="300"/>
              </a:spcBef>
              <a:spcAft>
                <a:spcPts val="600"/>
              </a:spcAft>
              <a:buFont typeface="Arial" panose="020B0604020202020204" pitchFamily="34" charset="0"/>
              <a:buChar char="•"/>
              <a:defRPr/>
            </a:pPr>
            <a:r>
              <a:rPr lang="en-US" sz="2400" dirty="0">
                <a:latin typeface="Arial" pitchFamily="34" charset="0"/>
                <a:cs typeface="Arial" pitchFamily="34" charset="0"/>
              </a:rPr>
              <a:t>Susan Steppe, Le Bonheur Children’s Hospital’s CHAMP Program </a:t>
            </a:r>
          </a:p>
          <a:p>
            <a:pPr marL="857250" lvl="1" indent="-457200" eaLnBrk="1" fontAlgn="auto" hangingPunct="1">
              <a:spcBef>
                <a:spcPts val="300"/>
              </a:spcBef>
              <a:spcAft>
                <a:spcPts val="600"/>
              </a:spcAft>
              <a:buFont typeface="Arial" panose="020B0604020202020204" pitchFamily="34" charset="0"/>
              <a:buChar char="•"/>
              <a:defRPr/>
            </a:pPr>
            <a:r>
              <a:rPr lang="en-US" sz="2400" dirty="0" smtClean="0">
                <a:latin typeface="Arial" pitchFamily="34" charset="0"/>
                <a:cs typeface="Arial" pitchFamily="34" charset="0"/>
              </a:rPr>
              <a:t>Ruth </a:t>
            </a:r>
            <a:r>
              <a:rPr lang="en-US" sz="2400" dirty="0">
                <a:latin typeface="Arial" pitchFamily="34" charset="0"/>
                <a:cs typeface="Arial" pitchFamily="34" charset="0"/>
              </a:rPr>
              <a:t>Ann Norton, </a:t>
            </a:r>
            <a:r>
              <a:rPr lang="en-US" sz="2400" dirty="0" smtClean="0">
                <a:latin typeface="Arial" pitchFamily="34" charset="0"/>
                <a:cs typeface="Arial" pitchFamily="34" charset="0"/>
              </a:rPr>
              <a:t>GHHI</a:t>
            </a:r>
            <a:endParaRPr lang="en-US" sz="2400" dirty="0">
              <a:latin typeface="Arial" pitchFamily="34" charset="0"/>
              <a:cs typeface="Arial" pitchFamily="34" charset="0"/>
            </a:endParaRPr>
          </a:p>
          <a:p>
            <a:pPr marL="514350" indent="-514350" eaLnBrk="1" fontAlgn="auto" hangingPunct="1">
              <a:spcBef>
                <a:spcPts val="300"/>
              </a:spcBef>
              <a:spcAft>
                <a:spcPts val="600"/>
              </a:spcAft>
              <a:buFont typeface="+mj-lt"/>
              <a:buAutoNum type="arabicPeriod"/>
              <a:defRPr/>
            </a:pPr>
            <a:r>
              <a:rPr lang="en-US" sz="2400" dirty="0" smtClean="0">
                <a:latin typeface="Arial" pitchFamily="34" charset="0"/>
                <a:cs typeface="Arial" pitchFamily="34" charset="0"/>
              </a:rPr>
              <a:t>Q&amp;A </a:t>
            </a:r>
            <a:r>
              <a:rPr lang="en-US" sz="2400" dirty="0">
                <a:latin typeface="Arial" pitchFamily="34" charset="0"/>
                <a:cs typeface="Arial" pitchFamily="34" charset="0"/>
              </a:rPr>
              <a:t>Session in AsthmaCommunityNetwork.org Discussion Forum</a:t>
            </a:r>
          </a:p>
          <a:p>
            <a:pPr marL="457200" indent="-457200" eaLnBrk="1" fontAlgn="auto" hangingPunct="1">
              <a:spcBef>
                <a:spcPts val="300"/>
              </a:spcBef>
              <a:spcAft>
                <a:spcPts val="600"/>
              </a:spcAft>
              <a:defRPr/>
            </a:pPr>
            <a:endParaRPr lang="en-US" dirty="0" smtClean="0">
              <a:latin typeface="Arial" pitchFamily="34" charset="0"/>
              <a:cs typeface="Arial" pitchFamily="34" charset="0"/>
            </a:endParaRPr>
          </a:p>
          <a:p>
            <a:pPr eaLnBrk="1" fontAlgn="auto" hangingPunct="1">
              <a:spcAft>
                <a:spcPts val="0"/>
              </a:spcAft>
              <a:defRPr/>
            </a:pPr>
            <a:endParaRPr lang="en-US" sz="2000" dirty="0" smtClean="0">
              <a:latin typeface="Arial" pitchFamily="34" charset="0"/>
              <a:cs typeface="Arial" pitchFamily="34" charset="0"/>
            </a:endParaRPr>
          </a:p>
          <a:p>
            <a:pPr marL="914400" lvl="1" indent="-514350" eaLnBrk="1" fontAlgn="auto" hangingPunct="1">
              <a:spcAft>
                <a:spcPts val="0"/>
              </a:spcAft>
              <a:buFont typeface="+mj-lt"/>
              <a:buAutoNum type="arabicPeriod"/>
              <a:defRPr/>
            </a:pPr>
            <a:endParaRPr lang="en-US" sz="2000" dirty="0" smtClean="0">
              <a:latin typeface="Arial" pitchFamily="34" charset="0"/>
              <a:cs typeface="Arial" pitchFamily="34" charset="0"/>
            </a:endParaRPr>
          </a:p>
          <a:p>
            <a:pPr eaLnBrk="1" fontAlgn="auto" hangingPunct="1">
              <a:spcAft>
                <a:spcPts val="0"/>
              </a:spcAft>
              <a:defRPr/>
            </a:pPr>
            <a:endParaRPr lang="en-US" sz="2000" dirty="0" smtClean="0">
              <a:latin typeface="Arial" pitchFamily="34" charset="0"/>
              <a:cs typeface="Arial" pitchFamily="34" charset="0"/>
            </a:endParaRPr>
          </a:p>
          <a:p>
            <a:pPr eaLnBrk="1" fontAlgn="auto" hangingPunct="1">
              <a:spcAft>
                <a:spcPts val="0"/>
              </a:spcAft>
              <a:defRPr/>
            </a:pPr>
            <a:endParaRPr lang="en-US" sz="2000" dirty="0">
              <a:latin typeface="Arial" pitchFamily="34" charset="0"/>
              <a:cs typeface="Arial" pitchFamily="34" charset="0"/>
            </a:endParaRPr>
          </a:p>
        </p:txBody>
      </p:sp>
    </p:spTree>
    <p:extLst>
      <p:ext uri="{BB962C8B-B14F-4D97-AF65-F5344CB8AC3E}">
        <p14:creationId xmlns:p14="http://schemas.microsoft.com/office/powerpoint/2010/main" val="2788056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447800" y="4800600"/>
            <a:ext cx="6400800" cy="17526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10243" name="Subtitle 2"/>
          <p:cNvSpPr txBox="1">
            <a:spLocks/>
          </p:cNvSpPr>
          <p:nvPr/>
        </p:nvSpPr>
        <p:spPr bwMode="auto">
          <a:xfrm>
            <a:off x="228600" y="1509713"/>
            <a:ext cx="8610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2200"/>
              </a:lnSpc>
              <a:buNone/>
            </a:pPr>
            <a:r>
              <a:rPr lang="en-US" altLang="en-US" sz="1800" b="1" dirty="0">
                <a:latin typeface="Arial" panose="020B0604020202020204" pitchFamily="34" charset="0"/>
                <a:cs typeface="Arial" panose="020B0604020202020204" pitchFamily="34" charset="0"/>
              </a:rPr>
              <a:t>Immediately after the webinar, join us in the </a:t>
            </a:r>
            <a:r>
              <a:rPr lang="en-US" altLang="en-US" sz="1800" b="1" dirty="0">
                <a:solidFill>
                  <a:srgbClr val="0070C0"/>
                </a:solidFill>
                <a:latin typeface="Arial" panose="020B0604020202020204" pitchFamily="34" charset="0"/>
                <a:cs typeface="Arial" panose="020B0604020202020204" pitchFamily="34" charset="0"/>
              </a:rPr>
              <a:t>AsthmaCommunityNetwork.org</a:t>
            </a:r>
            <a:r>
              <a:rPr lang="en-US" altLang="en-US" sz="1800" b="1" dirty="0" smtClean="0">
                <a:solidFill>
                  <a:schemeClr val="accent1"/>
                </a:solidFill>
                <a:latin typeface="Arial" panose="020B0604020202020204" pitchFamily="34" charset="0"/>
                <a:cs typeface="Arial" panose="020B0604020202020204" pitchFamily="34" charset="0"/>
              </a:rPr>
              <a:t> </a:t>
            </a:r>
            <a:r>
              <a:rPr lang="en-US" altLang="en-US" sz="1800" b="1" dirty="0">
                <a:solidFill>
                  <a:srgbClr val="0070C0"/>
                </a:solidFill>
                <a:latin typeface="Arial" panose="020B0604020202020204" pitchFamily="34" charset="0"/>
                <a:cs typeface="Arial" panose="020B0604020202020204" pitchFamily="34" charset="0"/>
              </a:rPr>
              <a:t>Discussion Forum </a:t>
            </a:r>
            <a:r>
              <a:rPr lang="en-US" altLang="en-US" sz="1800" b="1" dirty="0" smtClean="0">
                <a:latin typeface="Arial" panose="020B0604020202020204" pitchFamily="34" charset="0"/>
                <a:cs typeface="Arial" panose="020B0604020202020204" pitchFamily="34" charset="0"/>
              </a:rPr>
              <a:t>for </a:t>
            </a:r>
            <a:r>
              <a:rPr lang="en-US" altLang="en-US" sz="1800" b="1" dirty="0">
                <a:latin typeface="Arial" panose="020B0604020202020204" pitchFamily="34" charset="0"/>
                <a:cs typeface="Arial" panose="020B0604020202020204" pitchFamily="34" charset="0"/>
              </a:rPr>
              <a:t>a live online Q&amp;A </a:t>
            </a:r>
            <a:r>
              <a:rPr lang="en-US" altLang="en-US" sz="1800" b="1" dirty="0" smtClean="0">
                <a:latin typeface="Arial" panose="020B0604020202020204" pitchFamily="34" charset="0"/>
                <a:cs typeface="Arial" panose="020B0604020202020204" pitchFamily="34" charset="0"/>
              </a:rPr>
              <a:t>Session from </a:t>
            </a:r>
            <a:endParaRPr lang="en-US" altLang="en-US" sz="1800" b="1" dirty="0">
              <a:latin typeface="Arial" panose="020B0604020202020204" pitchFamily="34" charset="0"/>
              <a:cs typeface="Arial" panose="020B0604020202020204" pitchFamily="34" charset="0"/>
            </a:endParaRPr>
          </a:p>
          <a:p>
            <a:pPr algn="ctr" eaLnBrk="1" hangingPunct="1">
              <a:lnSpc>
                <a:spcPts val="2200"/>
              </a:lnSpc>
              <a:buFont typeface="Arial" panose="020B0604020202020204" pitchFamily="34" charset="0"/>
              <a:buNone/>
            </a:pPr>
            <a:r>
              <a:rPr lang="en-US" altLang="en-US" sz="1800" b="1" dirty="0">
                <a:latin typeface="Arial" panose="020B0604020202020204" pitchFamily="34" charset="0"/>
                <a:cs typeface="Arial" panose="020B0604020202020204" pitchFamily="34" charset="0"/>
              </a:rPr>
              <a:t>	3:00 p.m. </a:t>
            </a:r>
            <a:r>
              <a:rPr lang="en-US" altLang="en-US" sz="1800" b="1" dirty="0" smtClean="0">
                <a:latin typeface="Arial" panose="020B0604020202020204" pitchFamily="34" charset="0"/>
                <a:cs typeface="Arial" panose="020B0604020202020204" pitchFamily="34" charset="0"/>
              </a:rPr>
              <a:t>to </a:t>
            </a:r>
            <a:r>
              <a:rPr lang="en-US" altLang="en-US" sz="1800" b="1" dirty="0">
                <a:latin typeface="Arial" panose="020B0604020202020204" pitchFamily="34" charset="0"/>
                <a:cs typeface="Arial" panose="020B0604020202020204" pitchFamily="34" charset="0"/>
              </a:rPr>
              <a:t>3:30 p.m. EDT. </a:t>
            </a:r>
          </a:p>
          <a:p>
            <a:pPr eaLnBrk="1" hangingPunct="1">
              <a:lnSpc>
                <a:spcPts val="2200"/>
              </a:lnSpc>
              <a:buFont typeface="Arial" panose="020B0604020202020204" pitchFamily="34" charset="0"/>
              <a:buNone/>
            </a:pPr>
            <a:endParaRPr lang="en-US" altLang="en-US" sz="1800" dirty="0">
              <a:latin typeface="Arial" panose="020B0604020202020204" pitchFamily="34" charset="0"/>
              <a:cs typeface="Arial" panose="020B0604020202020204" pitchFamily="34" charset="0"/>
            </a:endParaRPr>
          </a:p>
          <a:p>
            <a:pPr eaLnBrk="1" hangingPunct="1">
              <a:lnSpc>
                <a:spcPts val="2200"/>
              </a:lnSpc>
              <a:buFont typeface="Arial" panose="020B0604020202020204" pitchFamily="34" charset="0"/>
              <a:buNone/>
            </a:pPr>
            <a:r>
              <a:rPr lang="en-US" altLang="en-US" sz="1800" dirty="0">
                <a:latin typeface="Arial" panose="020B0604020202020204" pitchFamily="34" charset="0"/>
                <a:cs typeface="Arial" panose="020B0604020202020204" pitchFamily="34" charset="0"/>
              </a:rPr>
              <a:t>To post a question in the </a:t>
            </a:r>
            <a:r>
              <a:rPr lang="en-US" altLang="en-US" sz="1800" b="1" dirty="0">
                <a:solidFill>
                  <a:srgbClr val="0070C0"/>
                </a:solidFill>
                <a:latin typeface="Arial" panose="020B0604020202020204" pitchFamily="34" charset="0"/>
                <a:cs typeface="Arial" panose="020B0604020202020204" pitchFamily="34" charset="0"/>
              </a:rPr>
              <a:t>Discussion Forum</a:t>
            </a:r>
            <a:r>
              <a:rPr lang="en-US" altLang="en-US" sz="1800" dirty="0">
                <a:latin typeface="Arial" panose="020B0604020202020204" pitchFamily="34" charset="0"/>
                <a:cs typeface="Arial" panose="020B0604020202020204" pitchFamily="34" charset="0"/>
              </a:rPr>
              <a:t>, follow these directions: </a:t>
            </a:r>
          </a:p>
          <a:p>
            <a:pPr eaLnBrk="1" hangingPunct="1">
              <a:lnSpc>
                <a:spcPts val="2000"/>
              </a:lnSpc>
              <a:spcBef>
                <a:spcPts val="600"/>
              </a:spcBef>
              <a:buFont typeface="Arial" panose="020B0604020202020204" pitchFamily="34" charset="0"/>
              <a:buAutoNum type="arabicPeriod"/>
            </a:pPr>
            <a:r>
              <a:rPr lang="en-US" altLang="en-US" sz="1800" dirty="0">
                <a:latin typeface="Arial" panose="020B0604020202020204" pitchFamily="34" charset="0"/>
                <a:cs typeface="Arial" panose="020B0604020202020204" pitchFamily="34" charset="0"/>
              </a:rPr>
              <a:t>If you are a Network member, log in to your </a:t>
            </a:r>
            <a:r>
              <a:rPr lang="en-US" altLang="en-US" sz="1800" b="1" dirty="0">
                <a:solidFill>
                  <a:srgbClr val="0070C0"/>
                </a:solidFill>
                <a:latin typeface="Arial" panose="020B0604020202020204" pitchFamily="34" charset="0"/>
                <a:cs typeface="Arial" panose="020B0604020202020204" pitchFamily="34" charset="0"/>
              </a:rPr>
              <a:t>AsthmaCommunityNetwork.org</a:t>
            </a:r>
            <a:r>
              <a:rPr lang="en-US" altLang="en-US" sz="1800" dirty="0">
                <a:latin typeface="Arial" panose="020B0604020202020204" pitchFamily="34" charset="0"/>
                <a:cs typeface="Arial" panose="020B0604020202020204" pitchFamily="34" charset="0"/>
              </a:rPr>
              <a:t> account. </a:t>
            </a:r>
          </a:p>
          <a:p>
            <a:pPr eaLnBrk="1" hangingPunct="1">
              <a:buFont typeface="Arial" panose="020B0604020202020204" pitchFamily="34" charset="0"/>
              <a:buNone/>
            </a:pPr>
            <a:endParaRPr lang="en-US" altLang="en-US" sz="1800" dirty="0">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800" dirty="0">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en-US" altLang="en-US" sz="1800" dirty="0">
                <a:latin typeface="Arial" panose="020B0604020202020204" pitchFamily="34" charset="0"/>
                <a:cs typeface="Arial" panose="020B0604020202020204" pitchFamily="34" charset="0"/>
              </a:rPr>
              <a:t>      </a:t>
            </a:r>
          </a:p>
          <a:p>
            <a:pPr eaLnBrk="1" hangingPunct="1">
              <a:buFont typeface="Arial" panose="020B0604020202020204" pitchFamily="34" charset="0"/>
              <a:buNone/>
            </a:pPr>
            <a:endParaRPr lang="en-US" altLang="en-US" sz="1800" i="1" dirty="0">
              <a:latin typeface="Arial" panose="020B0604020202020204" pitchFamily="34" charset="0"/>
              <a:cs typeface="Arial" panose="020B0604020202020204" pitchFamily="34" charset="0"/>
            </a:endParaRPr>
          </a:p>
          <a:p>
            <a:pPr eaLnBrk="1" hangingPunct="1">
              <a:lnSpc>
                <a:spcPts val="2000"/>
              </a:lnSpc>
              <a:buFont typeface="Arial" panose="020B0604020202020204" pitchFamily="34" charset="0"/>
              <a:buAutoNum type="arabicPeriod" startAt="2"/>
            </a:pPr>
            <a:r>
              <a:rPr lang="en-US" altLang="en-US" sz="1800" dirty="0">
                <a:latin typeface="Arial" panose="020B0604020202020204" pitchFamily="34" charset="0"/>
                <a:cs typeface="Arial" panose="020B0604020202020204" pitchFamily="34" charset="0"/>
              </a:rPr>
              <a:t>Click on the “</a:t>
            </a:r>
            <a:r>
              <a:rPr lang="en-US" altLang="en-US" sz="1800" b="1" dirty="0">
                <a:solidFill>
                  <a:srgbClr val="0070C0"/>
                </a:solidFill>
                <a:latin typeface="Arial" panose="020B0604020202020204" pitchFamily="34" charset="0"/>
                <a:cs typeface="Arial" panose="020B0604020202020204" pitchFamily="34" charset="0"/>
              </a:rPr>
              <a:t>Discussion Forum</a:t>
            </a:r>
            <a:r>
              <a:rPr lang="en-US" altLang="en-US" sz="1800" dirty="0">
                <a:latin typeface="Arial" panose="020B0604020202020204" pitchFamily="34" charset="0"/>
                <a:cs typeface="Arial" panose="020B0604020202020204" pitchFamily="34" charset="0"/>
              </a:rPr>
              <a:t>” button on the home page.</a:t>
            </a:r>
          </a:p>
          <a:p>
            <a:pPr eaLnBrk="1" hangingPunct="1">
              <a:lnSpc>
                <a:spcPts val="2000"/>
              </a:lnSpc>
              <a:buFont typeface="Arial" panose="020B0604020202020204" pitchFamily="34" charset="0"/>
              <a:buAutoNum type="arabicPeriod" startAt="2"/>
            </a:pPr>
            <a:r>
              <a:rPr lang="en-US" altLang="en-US" sz="1800" dirty="0">
                <a:latin typeface="Arial" panose="020B0604020202020204" pitchFamily="34" charset="0"/>
                <a:cs typeface="Arial" panose="020B0604020202020204" pitchFamily="34" charset="0"/>
              </a:rPr>
              <a:t>Click on the “</a:t>
            </a:r>
            <a:r>
              <a:rPr lang="en-US" altLang="en-US" sz="1800" b="1" dirty="0">
                <a:solidFill>
                  <a:srgbClr val="0070C0"/>
                </a:solidFill>
                <a:latin typeface="Arial" panose="020B0604020202020204" pitchFamily="34" charset="0"/>
                <a:cs typeface="Arial" panose="020B0604020202020204" pitchFamily="34" charset="0"/>
              </a:rPr>
              <a:t>Live Online Q&amp;A for </a:t>
            </a:r>
            <a:r>
              <a:rPr lang="en-US" altLang="en-US" sz="1800" b="1" dirty="0" smtClean="0">
                <a:solidFill>
                  <a:srgbClr val="0070C0"/>
                </a:solidFill>
                <a:latin typeface="Arial" panose="020B0604020202020204" pitchFamily="34" charset="0"/>
                <a:cs typeface="Arial" panose="020B0604020202020204" pitchFamily="34" charset="0"/>
              </a:rPr>
              <a:t>5/27/15 </a:t>
            </a:r>
            <a:r>
              <a:rPr lang="en-US" altLang="en-US" sz="1800" b="1" dirty="0">
                <a:solidFill>
                  <a:srgbClr val="0070C0"/>
                </a:solidFill>
                <a:latin typeface="Arial" panose="020B0604020202020204" pitchFamily="34" charset="0"/>
                <a:cs typeface="Arial" panose="020B0604020202020204" pitchFamily="34" charset="0"/>
              </a:rPr>
              <a:t>Webinar</a:t>
            </a:r>
            <a:r>
              <a:rPr lang="en-US" altLang="en-US" sz="1800" dirty="0">
                <a:latin typeface="Arial" panose="020B0604020202020204" pitchFamily="34" charset="0"/>
                <a:cs typeface="Arial" panose="020B0604020202020204" pitchFamily="34" charset="0"/>
              </a:rPr>
              <a:t>” link. </a:t>
            </a:r>
          </a:p>
          <a:p>
            <a:pPr eaLnBrk="1" hangingPunct="1">
              <a:lnSpc>
                <a:spcPts val="2000"/>
              </a:lnSpc>
              <a:buFont typeface="Arial" panose="020B0604020202020204" pitchFamily="34" charset="0"/>
              <a:buAutoNum type="arabicPeriod" startAt="2"/>
            </a:pPr>
            <a:r>
              <a:rPr lang="en-US" altLang="en-US" sz="1800" dirty="0">
                <a:latin typeface="Arial" panose="020B0604020202020204" pitchFamily="34" charset="0"/>
                <a:cs typeface="Arial" panose="020B0604020202020204" pitchFamily="34" charset="0"/>
              </a:rPr>
              <a:t>Click on the “</a:t>
            </a:r>
            <a:r>
              <a:rPr lang="en-US" altLang="en-US" sz="1800" b="1" dirty="0">
                <a:solidFill>
                  <a:srgbClr val="0070C0"/>
                </a:solidFill>
                <a:latin typeface="Arial" panose="020B0604020202020204" pitchFamily="34" charset="0"/>
                <a:cs typeface="Arial" panose="020B0604020202020204" pitchFamily="34" charset="0"/>
              </a:rPr>
              <a:t>Post to the Forum</a:t>
            </a:r>
            <a:r>
              <a:rPr lang="en-US" altLang="en-US" sz="1800" dirty="0">
                <a:latin typeface="Arial" panose="020B0604020202020204" pitchFamily="34" charset="0"/>
                <a:cs typeface="Arial" panose="020B0604020202020204" pitchFamily="34" charset="0"/>
              </a:rPr>
              <a:t>” link to post your question. </a:t>
            </a:r>
          </a:p>
          <a:p>
            <a:pPr eaLnBrk="1" hangingPunct="1">
              <a:lnSpc>
                <a:spcPts val="2000"/>
              </a:lnSpc>
              <a:buFont typeface="Arial" panose="020B0604020202020204" pitchFamily="34" charset="0"/>
              <a:buAutoNum type="arabicPeriod" startAt="2"/>
            </a:pPr>
            <a:r>
              <a:rPr lang="en-US" altLang="en-US" sz="1800" dirty="0">
                <a:latin typeface="Arial" panose="020B0604020202020204" pitchFamily="34" charset="0"/>
                <a:cs typeface="Arial" panose="020B0604020202020204" pitchFamily="34" charset="0"/>
              </a:rPr>
              <a:t>Enter your question and click the “</a:t>
            </a:r>
            <a:r>
              <a:rPr lang="en-US" altLang="en-US" sz="1800" b="1" dirty="0">
                <a:solidFill>
                  <a:srgbClr val="0070C0"/>
                </a:solidFill>
                <a:latin typeface="Arial" panose="020B0604020202020204" pitchFamily="34" charset="0"/>
                <a:cs typeface="Arial" panose="020B0604020202020204" pitchFamily="34" charset="0"/>
              </a:rPr>
              <a:t>Save</a:t>
            </a:r>
            <a:r>
              <a:rPr lang="en-US" altLang="en-US" sz="1800" dirty="0">
                <a:latin typeface="Arial" panose="020B0604020202020204" pitchFamily="34" charset="0"/>
                <a:cs typeface="Arial" panose="020B0604020202020204" pitchFamily="34" charset="0"/>
              </a:rPr>
              <a:t>” button at the bottom of the page. </a:t>
            </a:r>
          </a:p>
        </p:txBody>
      </p:sp>
      <p:sp>
        <p:nvSpPr>
          <p:cNvPr id="10" name="Title 1"/>
          <p:cNvSpPr txBox="1">
            <a:spLocks/>
          </p:cNvSpPr>
          <p:nvPr/>
        </p:nvSpPr>
        <p:spPr>
          <a:xfrm>
            <a:off x="671513" y="442913"/>
            <a:ext cx="8229600" cy="1219200"/>
          </a:xfrm>
          <a:prstGeom prst="rect">
            <a:avLst/>
          </a:prstGeom>
        </p:spPr>
        <p:txBody>
          <a:bodyPr anchor="ctr">
            <a:normAutofit fontScale="45000" lnSpcReduction="20000"/>
          </a:bodyPr>
          <a:lstStyle/>
          <a:p>
            <a:pPr algn="ctr" fontAlgn="auto">
              <a:spcBef>
                <a:spcPts val="0"/>
              </a:spcBef>
              <a:spcAft>
                <a:spcPts val="0"/>
              </a:spcAft>
              <a:defRPr/>
            </a:pPr>
            <a:r>
              <a:rPr lang="en-US" sz="6600" b="1" dirty="0">
                <a:solidFill>
                  <a:srgbClr val="0070C0"/>
                </a:solidFill>
                <a:latin typeface="Calibri"/>
              </a:rPr>
              <a:t>Question &amp; Answer Session on </a:t>
            </a:r>
          </a:p>
          <a:p>
            <a:pPr algn="ctr" fontAlgn="auto">
              <a:spcBef>
                <a:spcPts val="0"/>
              </a:spcBef>
              <a:spcAft>
                <a:spcPts val="0"/>
              </a:spcAft>
              <a:defRPr/>
            </a:pPr>
            <a:r>
              <a:rPr lang="en-US" sz="6600" b="1" dirty="0">
                <a:solidFill>
                  <a:srgbClr val="0070C0"/>
                </a:solidFill>
                <a:latin typeface="Calibri"/>
              </a:rPr>
              <a:t>AsthmaCommunityNetwork.org Discussion Forum</a:t>
            </a:r>
            <a:r>
              <a:rPr lang="en-US" sz="6600" b="1" dirty="0">
                <a:solidFill>
                  <a:prstClr val="black"/>
                </a:solidFill>
                <a:latin typeface="Calibri"/>
              </a:rPr>
              <a:t> </a:t>
            </a:r>
            <a:r>
              <a:rPr lang="en-US" sz="4400" dirty="0">
                <a:solidFill>
                  <a:prstClr val="black"/>
                </a:solidFill>
                <a:latin typeface="Calibri"/>
              </a:rPr>
              <a:t> </a:t>
            </a:r>
            <a:br>
              <a:rPr lang="en-US" sz="4400" dirty="0">
                <a:solidFill>
                  <a:prstClr val="black"/>
                </a:solidFill>
                <a:latin typeface="Calibri"/>
              </a:rPr>
            </a:br>
            <a:endParaRPr lang="en-US" sz="4400" dirty="0">
              <a:solidFill>
                <a:prstClr val="black"/>
              </a:solidFill>
              <a:latin typeface="Calibri"/>
            </a:endParaRPr>
          </a:p>
        </p:txBody>
      </p:sp>
      <p:sp>
        <p:nvSpPr>
          <p:cNvPr id="11" name="TextBox 10"/>
          <p:cNvSpPr txBox="1">
            <a:spLocks noChangeArrowheads="1"/>
          </p:cNvSpPr>
          <p:nvPr/>
        </p:nvSpPr>
        <p:spPr bwMode="auto">
          <a:xfrm>
            <a:off x="571500" y="3973513"/>
            <a:ext cx="7896225" cy="831850"/>
          </a:xfrm>
          <a:prstGeom prst="rect">
            <a:avLst/>
          </a:prstGeom>
          <a:solidFill>
            <a:schemeClr val="accent3">
              <a:lumMod val="20000"/>
              <a:lumOff val="80000"/>
            </a:schemeClr>
          </a:solidFill>
          <a:ln w="15875">
            <a:solidFill>
              <a:schemeClr val="accent1"/>
            </a:solidFill>
            <a:miter lim="800000"/>
            <a:headEnd/>
            <a:tailEnd/>
          </a:ln>
        </p:spPr>
        <p:txBody>
          <a:bodyPr>
            <a:spAutoFit/>
          </a:bodyPr>
          <a:lstStyle/>
          <a:p>
            <a:pPr>
              <a:defRPr/>
            </a:pPr>
            <a:r>
              <a:rPr lang="en-US" sz="1600" b="1" i="1" dirty="0" smtClean="0">
                <a:solidFill>
                  <a:prstClr val="black"/>
                </a:solidFill>
                <a:cs typeface="Arial" pitchFamily="34" charset="0"/>
              </a:rPr>
              <a:t>Not </a:t>
            </a:r>
            <a:r>
              <a:rPr lang="en-US" sz="1600" b="1" i="1" dirty="0">
                <a:solidFill>
                  <a:prstClr val="black"/>
                </a:solidFill>
                <a:cs typeface="Arial" pitchFamily="34" charset="0"/>
              </a:rPr>
              <a:t>a member? </a:t>
            </a:r>
            <a:r>
              <a:rPr lang="en-US" sz="1600" i="1" dirty="0">
                <a:solidFill>
                  <a:prstClr val="black"/>
                </a:solidFill>
                <a:cs typeface="Arial" pitchFamily="34" charset="0"/>
              </a:rPr>
              <a:t>Create an account at </a:t>
            </a:r>
            <a:r>
              <a:rPr lang="en-US" sz="1600" b="1" i="1" dirty="0">
                <a:solidFill>
                  <a:srgbClr val="0070C0"/>
                </a:solidFill>
                <a:cs typeface="Arial" pitchFamily="34" charset="0"/>
              </a:rPr>
              <a:t>AsthmaCommunityNetwork.org</a:t>
            </a:r>
            <a:r>
              <a:rPr lang="en-US" sz="1600" i="1" dirty="0">
                <a:solidFill>
                  <a:prstClr val="black"/>
                </a:solidFill>
                <a:cs typeface="Arial" pitchFamily="34" charset="0"/>
              </a:rPr>
              <a:t> by clicking the “</a:t>
            </a:r>
            <a:r>
              <a:rPr lang="en-US" sz="1600" b="1" i="1" dirty="0">
                <a:solidFill>
                  <a:srgbClr val="0070C0"/>
                </a:solidFill>
                <a:cs typeface="Arial" pitchFamily="34" charset="0"/>
              </a:rPr>
              <a:t>Join Now</a:t>
            </a:r>
            <a:r>
              <a:rPr lang="en-US" sz="1600" i="1" dirty="0">
                <a:solidFill>
                  <a:prstClr val="black"/>
                </a:solidFill>
                <a:cs typeface="Arial" pitchFamily="34" charset="0"/>
              </a:rPr>
              <a:t>” link at the top of the page. Your account will be approved momentarily and you can begin posting questions. </a:t>
            </a:r>
            <a:endParaRPr lang="en-US" sz="1600" dirty="0">
              <a:solidFill>
                <a:prstClr val="black"/>
              </a:solidFill>
              <a:cs typeface="Arial" pitchFamily="34" charset="0"/>
            </a:endParaRPr>
          </a:p>
        </p:txBody>
      </p:sp>
    </p:spTree>
    <p:extLst>
      <p:ext uri="{BB962C8B-B14F-4D97-AF65-F5344CB8AC3E}">
        <p14:creationId xmlns:p14="http://schemas.microsoft.com/office/powerpoint/2010/main" val="316884131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23825"/>
            <a:ext cx="8229600" cy="1143000"/>
          </a:xfrm>
        </p:spPr>
        <p:txBody>
          <a:bodyPr/>
          <a:lstStyle/>
          <a:p>
            <a:pPr eaLnBrk="1" hangingPunct="1"/>
            <a:r>
              <a:rPr lang="en-US" altLang="en-US" b="1" dirty="0" smtClean="0">
                <a:solidFill>
                  <a:srgbClr val="0070C0"/>
                </a:solidFill>
                <a:latin typeface="Arial" panose="020B0604020202020204" pitchFamily="34" charset="0"/>
                <a:cs typeface="Arial" panose="020B0604020202020204" pitchFamily="34" charset="0"/>
              </a:rPr>
              <a:t>About the Awards</a:t>
            </a:r>
          </a:p>
        </p:txBody>
      </p:sp>
      <p:sp>
        <p:nvSpPr>
          <p:cNvPr id="3" name="Content Placeholder 2"/>
          <p:cNvSpPr>
            <a:spLocks noGrp="1"/>
          </p:cNvSpPr>
          <p:nvPr>
            <p:ph idx="1"/>
          </p:nvPr>
        </p:nvSpPr>
        <p:spPr>
          <a:xfrm>
            <a:off x="3019244" y="1431984"/>
            <a:ext cx="5781855" cy="5349815"/>
          </a:xfrm>
        </p:spPr>
        <p:txBody>
          <a:bodyPr rtlCol="0">
            <a:normAutofit/>
          </a:bodyPr>
          <a:lstStyle/>
          <a:p>
            <a:pPr marL="457200" indent="-457200" eaLnBrk="1" fontAlgn="auto" hangingPunct="1">
              <a:lnSpc>
                <a:spcPts val="2700"/>
              </a:lnSpc>
              <a:spcBef>
                <a:spcPts val="300"/>
              </a:spcBef>
              <a:spcAft>
                <a:spcPts val="600"/>
              </a:spcAft>
              <a:buFont typeface="+mj-lt"/>
              <a:buAutoNum type="arabicPeriod"/>
              <a:defRPr/>
            </a:pPr>
            <a:r>
              <a:rPr lang="en-US" sz="2400" dirty="0" smtClean="0">
                <a:latin typeface="Arial" pitchFamily="34" charset="0"/>
                <a:cs typeface="Arial" pitchFamily="34" charset="0"/>
              </a:rPr>
              <a:t>It is the nation’s highest honor for exceptional asthma management programs.</a:t>
            </a:r>
          </a:p>
          <a:p>
            <a:pPr marL="457200" indent="-457200" eaLnBrk="1" fontAlgn="auto" hangingPunct="1">
              <a:lnSpc>
                <a:spcPts val="2700"/>
              </a:lnSpc>
              <a:spcBef>
                <a:spcPts val="300"/>
              </a:spcBef>
              <a:spcAft>
                <a:spcPts val="600"/>
              </a:spcAft>
              <a:buFont typeface="+mj-lt"/>
              <a:buAutoNum type="arabicPeriod"/>
              <a:defRPr/>
            </a:pPr>
            <a:r>
              <a:rPr lang="en-US" sz="2400" dirty="0" smtClean="0">
                <a:latin typeface="Arial" pitchFamily="34" charset="0"/>
                <a:cs typeface="Arial" pitchFamily="34" charset="0"/>
              </a:rPr>
              <a:t>The goal </a:t>
            </a:r>
            <a:r>
              <a:rPr lang="en-US" sz="2400" dirty="0">
                <a:latin typeface="Arial" pitchFamily="34" charset="0"/>
                <a:cs typeface="Arial" pitchFamily="34" charset="0"/>
              </a:rPr>
              <a:t>of the Awards program is to showcase </a:t>
            </a:r>
            <a:r>
              <a:rPr lang="en-US" sz="2400" dirty="0" smtClean="0">
                <a:latin typeface="Arial" pitchFamily="34" charset="0"/>
                <a:cs typeface="Arial" pitchFamily="34" charset="0"/>
              </a:rPr>
              <a:t>best practices in </a:t>
            </a:r>
            <a:r>
              <a:rPr lang="en-US" sz="2400" dirty="0">
                <a:latin typeface="Arial" pitchFamily="34" charset="0"/>
                <a:cs typeface="Arial" pitchFamily="34" charset="0"/>
              </a:rPr>
              <a:t>asthma care and </a:t>
            </a:r>
            <a:r>
              <a:rPr lang="en-US" sz="2400" dirty="0" smtClean="0">
                <a:latin typeface="Arial" pitchFamily="34" charset="0"/>
                <a:cs typeface="Arial" pitchFamily="34" charset="0"/>
              </a:rPr>
              <a:t>management.</a:t>
            </a:r>
          </a:p>
          <a:p>
            <a:pPr marL="457200" indent="-457200" eaLnBrk="1" fontAlgn="auto" hangingPunct="1">
              <a:lnSpc>
                <a:spcPts val="2700"/>
              </a:lnSpc>
              <a:spcBef>
                <a:spcPts val="300"/>
              </a:spcBef>
              <a:spcAft>
                <a:spcPts val="600"/>
              </a:spcAft>
              <a:buFont typeface="+mj-lt"/>
              <a:buAutoNum type="arabicPeriod"/>
              <a:defRPr/>
            </a:pPr>
            <a:r>
              <a:rPr lang="en-US" sz="2400" dirty="0" smtClean="0">
                <a:latin typeface="Arial" pitchFamily="34" charset="0"/>
                <a:cs typeface="Arial" pitchFamily="34" charset="0"/>
              </a:rPr>
              <a:t>To be eligible, applicants must use: </a:t>
            </a:r>
            <a:r>
              <a:rPr lang="en-US" sz="2400" dirty="0">
                <a:latin typeface="Arial" pitchFamily="34" charset="0"/>
                <a:cs typeface="Arial" pitchFamily="34" charset="0"/>
              </a:rPr>
              <a:t>t</a:t>
            </a:r>
            <a:r>
              <a:rPr lang="en-US" sz="2400" dirty="0" smtClean="0">
                <a:latin typeface="Arial" pitchFamily="34" charset="0"/>
                <a:cs typeface="Arial" pitchFamily="34" charset="0"/>
              </a:rPr>
              <a:t>he National Institutes of Health (NIH) Expert Panel Report 3  (EPR-3): Guidelines for the Diagnosis and Management of Asthma.</a:t>
            </a:r>
          </a:p>
          <a:p>
            <a:pPr marL="457200" indent="-457200" eaLnBrk="1" fontAlgn="auto" hangingPunct="1">
              <a:lnSpc>
                <a:spcPts val="2700"/>
              </a:lnSpc>
              <a:spcBef>
                <a:spcPts val="300"/>
              </a:spcBef>
              <a:spcAft>
                <a:spcPts val="600"/>
              </a:spcAft>
              <a:buFont typeface="+mj-lt"/>
              <a:buAutoNum type="arabicPeriod"/>
              <a:defRPr/>
            </a:pPr>
            <a:r>
              <a:rPr lang="en-US" sz="2400" dirty="0" smtClean="0">
                <a:latin typeface="Arial" pitchFamily="34" charset="0"/>
                <a:cs typeface="Arial" pitchFamily="34" charset="0"/>
              </a:rPr>
              <a:t>Join the </a:t>
            </a:r>
            <a:r>
              <a:rPr lang="en-US" sz="2400" i="1" dirty="0" smtClean="0">
                <a:latin typeface="Arial" pitchFamily="34" charset="0"/>
                <a:cs typeface="Arial" pitchFamily="34" charset="0"/>
              </a:rPr>
              <a:t>Hall of Fame:</a:t>
            </a:r>
            <a:r>
              <a:rPr lang="en-US" sz="2400" dirty="0" smtClean="0">
                <a:latin typeface="Arial" pitchFamily="34" charset="0"/>
                <a:cs typeface="Arial" pitchFamily="34" charset="0"/>
              </a:rPr>
              <a:t> </a:t>
            </a:r>
            <a:r>
              <a:rPr lang="en-US" sz="2400" dirty="0">
                <a:latin typeface="Arial" pitchFamily="34" charset="0"/>
                <a:cs typeface="Arial" pitchFamily="34" charset="0"/>
              </a:rPr>
              <a:t>A</a:t>
            </a:r>
            <a:r>
              <a:rPr lang="en-US" sz="2400" dirty="0" smtClean="0">
                <a:latin typeface="Arial" pitchFamily="34" charset="0"/>
                <a:cs typeface="Arial" pitchFamily="34" charset="0"/>
              </a:rPr>
              <a:t>pply in 2016! </a:t>
            </a:r>
            <a:r>
              <a:rPr lang="en-US" sz="2000" dirty="0" smtClean="0">
                <a:latin typeface="Arial" pitchFamily="34" charset="0"/>
                <a:cs typeface="Arial" pitchFamily="34" charset="0"/>
              </a:rPr>
              <a:t>www.asthmacommunitynetwork.org/awards</a:t>
            </a:r>
            <a:endParaRPr lang="en-US" sz="2000" dirty="0">
              <a:latin typeface="Arial" pitchFamily="34" charset="0"/>
              <a:cs typeface="Arial" pitchFamily="34" charset="0"/>
            </a:endParaRPr>
          </a:p>
          <a:p>
            <a:pPr marL="0" indent="0" eaLnBrk="1" fontAlgn="auto" hangingPunct="1">
              <a:spcAft>
                <a:spcPts val="0"/>
              </a:spcAft>
              <a:buNone/>
              <a:defRPr/>
            </a:pPr>
            <a:endParaRPr lang="en-US" sz="2000" dirty="0" smtClean="0">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457200" y="1975767"/>
            <a:ext cx="2188654" cy="3286029"/>
          </a:xfrm>
          <a:prstGeom prst="rect">
            <a:avLst/>
          </a:prstGeom>
        </p:spPr>
      </p:pic>
    </p:spTree>
    <p:extLst>
      <p:ext uri="{BB962C8B-B14F-4D97-AF65-F5344CB8AC3E}">
        <p14:creationId xmlns:p14="http://schemas.microsoft.com/office/powerpoint/2010/main" val="21110876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3d0ec70f-4850-419e-ba88-1a2e9ef4e89e" ContentTypeId="0x010100B80CB6684E0D2F408D230F308CBB847F0302" PreviousValue="false"/>
</file>

<file path=customXml/item2.xml><?xml version="1.0" encoding="utf-8"?>
<ct:contentTypeSchema xmlns:ct="http://schemas.microsoft.com/office/2006/metadata/contentType" xmlns:ma="http://schemas.microsoft.com/office/2006/metadata/properties/metaAttributes" ct:_="" ma:_="" ma:contentTypeName="Technical Document" ma:contentTypeID="0x010100B80CB6684E0D2F408D230F308CBB847F030200E715B6E330FF214B95C030E04D08231E" ma:contentTypeVersion="54" ma:contentTypeDescription="" ma:contentTypeScope="" ma:versionID="1bd2c316d073a0cf43ef7a9014be645e">
  <xsd:schema xmlns:xsd="http://www.w3.org/2001/XMLSchema" xmlns:xs="http://www.w3.org/2001/XMLSchema" xmlns:p="http://schemas.microsoft.com/office/2006/metadata/properties" xmlns:ns2="dc75c247-7f53-4913-864a-4160aff1c458" targetNamespace="http://schemas.microsoft.com/office/2006/metadata/properties" ma:root="true" ma:fieldsID="c3c3b6e7886ffe161cbb0d6141913673" ns2:_="">
    <xsd:import namespace="dc75c247-7f53-4913-864a-4160aff1c458"/>
    <xsd:element name="properties">
      <xsd:complexType>
        <xsd:sequence>
          <xsd:element name="documentManagement">
            <xsd:complexType>
              <xsd:all>
                <xsd:element ref="ns2:PhaseName" minOccurs="0"/>
                <xsd:element ref="ns2:ProjectName" minOccurs="0"/>
                <xsd:element ref="ns2:ProjectOwner_PrincipalInvestigator" minOccurs="0"/>
                <xsd:element ref="ns2:Managers" minOccurs="0"/>
                <xsd:element ref="ns2:Project_x0020_Period_x0020_of_x0020_Performance_x0020_Start_x0020_Date" minOccurs="0"/>
                <xsd:element ref="ns2:Project_x0020_Period_x0020_of_x0020_Performance_x0020_End_x0020_Date" minOccurs="0"/>
                <xsd:element ref="ns2:ProjectTOWAName" minOccurs="0"/>
                <xsd:element ref="ns2:ContractName" minOccurs="0"/>
                <xsd:element ref="ns2:ContractNumber" minOccurs="0"/>
                <xsd:element ref="ns2:ContractCostPointNumber" minOccurs="0"/>
                <xsd:element ref="ns2:ProjectTask" minOccurs="0"/>
                <xsd:element ref="ns2:ProgramName" minOccurs="0"/>
                <xsd:element ref="ns2:WorkLead" minOccurs="0"/>
                <xsd:element ref="ns2:RetentionExemption" minOccurs="0"/>
                <xsd:element ref="ns2:a6be725d576043378de6f214f0e78ee4" minOccurs="0"/>
                <xsd:element ref="ns2:od8879f902fd47c7bc2aee162c9e5240" minOccurs="0"/>
                <xsd:element ref="ns2:j996553e0ae54d4984db0606efb6351c" minOccurs="0"/>
                <xsd:element ref="ns2:if0a8aeaad58489cbaf27eea2233913d" minOccurs="0"/>
                <xsd:element ref="ns2:f579045f93c34d4baadb74be2d3a98b1" minOccurs="0"/>
                <xsd:element ref="ns2:m5f81a6254e44a55996bb6356c849e0c" minOccurs="0"/>
                <xsd:element ref="ns2:TaxKeywordTaxHTField" minOccurs="0"/>
                <xsd:element ref="ns2:o862737f445746b494e2139aeb29e646" minOccurs="0"/>
                <xsd:element ref="ns2:g50616bc87614647a90e999144457760" minOccurs="0"/>
                <xsd:element ref="ns2:a6d0b0f5ac9d4fa8b2e660c59fbea416" minOccurs="0"/>
                <xsd:element ref="ns2:TaxCatchAll" minOccurs="0"/>
                <xsd:element ref="ns2:TaxCatchAllLabel" minOccurs="0"/>
                <xsd:element ref="ns2:b5df6f1f3e23409d9f5e1fce19348e5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75c247-7f53-4913-864a-4160aff1c458" elementFormDefault="qualified">
    <xsd:import namespace="http://schemas.microsoft.com/office/2006/documentManagement/types"/>
    <xsd:import namespace="http://schemas.microsoft.com/office/infopath/2007/PartnerControls"/>
    <xsd:element name="PhaseName" ma:index="1" nillable="true" ma:displayName="Phase Name" ma:default="Phase 1" ma:internalName="PhaseName">
      <xsd:simpleType>
        <xsd:restriction base="dms:Text">
          <xsd:maxLength value="255"/>
        </xsd:restriction>
      </xsd:simpleType>
    </xsd:element>
    <xsd:element name="ProjectName" ma:index="2" nillable="true" ma:displayName="Project Name" ma:default="V-3 – Asthma Programs" ma:internalName="ProjectName">
      <xsd:simpleType>
        <xsd:restriction base="dms:Text">
          <xsd:maxLength value="255"/>
        </xsd:restriction>
      </xsd:simpleType>
    </xsd:element>
    <xsd:element name="ProjectOwner_PrincipalInvestigator" ma:index="4" nillable="true" ma:displayName="Project Owner(s)/Principal Investigator(s)" ma:default="" ma:list="UserInfo" ma:SearchPeopleOnly="false" ma:SharePointGroup="0" ma:internalName="ProjectOwner_PrincipalInvestigato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nagers" ma:index="5" nillable="true" ma:displayName="Project Manager(s)" ma:default="" ma:description="Users or Groups that will be the Project Managers for this Project." ma:list="UserInfo" ma:SearchPeopleOnly="false" ma:SharePointGroup="0" ma:internalName="Manag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_x0020_Period_x0020_of_x0020_Performance_x0020_Start_x0020_Date" ma:index="6" nillable="true" ma:displayName="Project Period of Performance Start Date" ma:default="" ma:format="DateOnly" ma:internalName="Project_x0020_Period_x0020_of_x0020_Performance_x0020_Start_x0020_Date">
      <xsd:simpleType>
        <xsd:restriction base="dms:DateTime"/>
      </xsd:simpleType>
    </xsd:element>
    <xsd:element name="Project_x0020_Period_x0020_of_x0020_Performance_x0020_End_x0020_Date" ma:index="7" nillable="true" ma:displayName="Project Period of Performance End Date" ma:default="" ma:format="DateOnly" ma:internalName="Project_x0020_Period_x0020_of_x0020_Performance_x0020_End_x0020_Date">
      <xsd:simpleType>
        <xsd:restriction base="dms:DateTime"/>
      </xsd:simpleType>
    </xsd:element>
    <xsd:element name="ProjectTOWAName" ma:index="11" nillable="true" ma:displayName="Project Cost Point Name" ma:default="" ma:internalName="ProjectTOWAName">
      <xsd:simpleType>
        <xsd:restriction base="dms:Text">
          <xsd:maxLength value="255"/>
        </xsd:restriction>
      </xsd:simpleType>
    </xsd:element>
    <xsd:element name="ContractName" ma:index="12" nillable="true" ma:displayName="Contract Name" ma:default="5275" ma:internalName="ContractName">
      <xsd:simpleType>
        <xsd:restriction base="dms:Text">
          <xsd:maxLength value="255"/>
        </xsd:restriction>
      </xsd:simpleType>
    </xsd:element>
    <xsd:element name="ContractNumber" ma:index="13" nillable="true" ma:displayName="Contract Number" ma:default="" ma:internalName="ContractNumber">
      <xsd:simpleType>
        <xsd:restriction base="dms:Text">
          <xsd:maxLength value="255"/>
        </xsd:restriction>
      </xsd:simpleType>
    </xsd:element>
    <xsd:element name="ContractCostPointNumber" ma:index="14" nillable="true" ma:displayName="Contract CostPoint Number" ma:default="" ma:internalName="ContractCostPointNumber">
      <xsd:simpleType>
        <xsd:restriction base="dms:Text">
          <xsd:maxLength value="255"/>
        </xsd:restriction>
      </xsd:simpleType>
    </xsd:element>
    <xsd:element name="ProjectTask" ma:index="18" nillable="true" ma:displayName="Project Task" ma:default="Not in Use" ma:format="Dropdown" ma:internalName="ProjectTask">
      <xsd:simpleType>
        <xsd:restriction base="dms:Choice">
          <xsd:enumeration value="Not in Use"/>
          <xsd:enumeration value="Task 1"/>
          <xsd:enumeration value="Task 2"/>
          <xsd:enumeration value="Task 3"/>
          <xsd:enumeration value="Task 4"/>
          <xsd:enumeration value="Task 5"/>
          <xsd:enumeration value="Task 6"/>
          <xsd:enumeration value="Task 7"/>
          <xsd:enumeration value="Task 8"/>
          <xsd:enumeration value="Task 9"/>
          <xsd:enumeration value="Task 10"/>
        </xsd:restriction>
      </xsd:simpleType>
    </xsd:element>
    <xsd:element name="ProgramName" ma:index="20" nillable="true" ma:displayName="Program Name" ma:default="Not in Use" ma:format="Dropdown" ma:internalName="ProgramName">
      <xsd:simpleType>
        <xsd:restriction base="dms:Choice">
          <xsd:enumeration value="Not in Use"/>
          <xsd:enumeration value="Program 1"/>
          <xsd:enumeration value="Program 2"/>
        </xsd:restriction>
      </xsd:simpleType>
    </xsd:element>
    <xsd:element name="WorkLead" ma:index="21" nillable="true" ma:displayName="Work Lead" ma:list="UserInfo" ma:SearchPeopleOnly="false" ma:SharePointGroup="0" ma:internalName="WorkLea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tentionExemption" ma:index="22" nillable="true" ma:displayName="Retention Exemption" ma:default="false" ma:description="Does this item is exempt to retention policies?" ma:format="Dropdown" ma:internalName="RetentionExemption">
      <xsd:simpleType>
        <xsd:restriction base="dms:Choice">
          <xsd:enumeration value="true"/>
          <xsd:enumeration value="false"/>
        </xsd:restriction>
      </xsd:simpleType>
    </xsd:element>
    <xsd:element name="a6be725d576043378de6f214f0e78ee4" ma:index="27" nillable="true" ma:taxonomy="true" ma:internalName="a6be725d576043378de6f214f0e78ee4" ma:taxonomyFieldName="ProjectClients" ma:displayName="Project Client(s)" ma:default="" ma:fieldId="{a6be725d-5760-4337-8de6-f214f0e78ee4}" ma:taxonomyMulti="true" ma:sspId="3d0ec70f-4850-419e-ba88-1a2e9ef4e89e" ma:termSetId="44d4987f-3adc-455a-8868-f708304dd18a" ma:anchorId="00000000-0000-0000-0000-000000000000" ma:open="false" ma:isKeyword="false">
      <xsd:complexType>
        <xsd:sequence>
          <xsd:element ref="pc:Terms" minOccurs="0" maxOccurs="1"/>
        </xsd:sequence>
      </xsd:complexType>
    </xsd:element>
    <xsd:element name="od8879f902fd47c7bc2aee162c9e5240" ma:index="28" nillable="true" ma:taxonomy="true" ma:internalName="od8879f902fd47c7bc2aee162c9e5240" ma:taxonomyFieldName="Locations" ma:displayName="Location(s)" ma:default="" ma:fieldId="{8d8879f9-02fd-47c7-bc2a-ee162c9e5240}" ma:taxonomyMulti="true" ma:sspId="3d0ec70f-4850-419e-ba88-1a2e9ef4e89e" ma:termSetId="854112e3-27c0-4f0c-944e-8c1118097f96" ma:anchorId="00000000-0000-0000-0000-000000000000" ma:open="false" ma:isKeyword="false">
      <xsd:complexType>
        <xsd:sequence>
          <xsd:element ref="pc:Terms" minOccurs="0" maxOccurs="1"/>
        </xsd:sequence>
      </xsd:complexType>
    </xsd:element>
    <xsd:element name="j996553e0ae54d4984db0606efb6351c" ma:index="29" nillable="true" ma:taxonomy="true" ma:internalName="j996553e0ae54d4984db0606efb6351c" ma:taxonomyFieldName="ProjectServiceSectors" ma:displayName="Project Service Sector(s)" ma:default="" ma:fieldId="{3996553e-0ae5-4d49-84db-0606efb6351c}" ma:taxonomyMulti="true" ma:sspId="3d0ec70f-4850-419e-ba88-1a2e9ef4e89e" ma:termSetId="cf4f7acd-60cb-4231-b591-055b3c5379d9" ma:anchorId="00000000-0000-0000-0000-000000000000" ma:open="false" ma:isKeyword="false">
      <xsd:complexType>
        <xsd:sequence>
          <xsd:element ref="pc:Terms" minOccurs="0" maxOccurs="1"/>
        </xsd:sequence>
      </xsd:complexType>
    </xsd:element>
    <xsd:element name="if0a8aeaad58489cbaf27eea2233913d" ma:index="32" nillable="true" ma:taxonomy="true" ma:internalName="if0a8aeaad58489cbaf27eea2233913d" ma:taxonomyFieldName="ProjectLocations" ma:displayName="Project Location(s)" ma:default="" ma:fieldId="{2f0a8aea-ad58-489c-baf2-7eea2233913d}" ma:taxonomyMulti="true" ma:sspId="3d0ec70f-4850-419e-ba88-1a2e9ef4e89e" ma:termSetId="854112e3-27c0-4f0c-944e-8c1118097f96" ma:anchorId="00000000-0000-0000-0000-000000000000" ma:open="false" ma:isKeyword="false">
      <xsd:complexType>
        <xsd:sequence>
          <xsd:element ref="pc:Terms" minOccurs="0" maxOccurs="1"/>
        </xsd:sequence>
      </xsd:complexType>
    </xsd:element>
    <xsd:element name="f579045f93c34d4baadb74be2d3a98b1" ma:index="34" nillable="true" ma:taxonomy="true" ma:internalName="f579045f93c34d4baadb74be2d3a98b1" ma:taxonomyFieldName="ProjectSubjectAreas" ma:displayName="Project Subject Area(s)" ma:default="" ma:fieldId="{f579045f-93c3-4d4b-aadb-74be2d3a98b1}" ma:taxonomyMulti="true" ma:sspId="3d0ec70f-4850-419e-ba88-1a2e9ef4e89e" ma:termSetId="f080a943-eb78-43ab-9400-12a16134994c" ma:anchorId="00000000-0000-0000-0000-000000000000" ma:open="false" ma:isKeyword="false">
      <xsd:complexType>
        <xsd:sequence>
          <xsd:element ref="pc:Terms" minOccurs="0" maxOccurs="1"/>
        </xsd:sequence>
      </xsd:complexType>
    </xsd:element>
    <xsd:element name="m5f81a6254e44a55996bb6356c849e0c" ma:index="35" nillable="true" ma:taxonomy="true" ma:internalName="m5f81a6254e44a55996bb6356c849e0c" ma:taxonomyFieldName="WorkType" ma:displayName="Work Type" ma:indexed="true" ma:default="" ma:fieldId="{65f81a62-54e4-4a55-996b-b6356c849e0c}" ma:sspId="3d0ec70f-4850-419e-ba88-1a2e9ef4e89e" ma:termSetId="71bc965d-f6c0-4fc0-acc6-7dbe60bc6319" ma:anchorId="00000000-0000-0000-0000-000000000000" ma:open="false" ma:isKeyword="false">
      <xsd:complexType>
        <xsd:sequence>
          <xsd:element ref="pc:Terms" minOccurs="0" maxOccurs="1"/>
        </xsd:sequence>
      </xsd:complexType>
    </xsd:element>
    <xsd:element name="TaxKeywordTaxHTField" ma:index="38" nillable="true" ma:taxonomy="true" ma:internalName="TaxKeywordTaxHTField" ma:taxonomyFieldName="TaxKeyword" ma:displayName="Enterprise Keywords" ma:fieldId="{23f27201-bee3-471e-b2e7-b64fd8b7ca38}" ma:taxonomyMulti="true" ma:sspId="3d0ec70f-4850-419e-ba88-1a2e9ef4e89e" ma:termSetId="00000000-0000-0000-0000-000000000000" ma:anchorId="00000000-0000-0000-0000-000000000000" ma:open="true" ma:isKeyword="true">
      <xsd:complexType>
        <xsd:sequence>
          <xsd:element ref="pc:Terms" minOccurs="0" maxOccurs="1"/>
        </xsd:sequence>
      </xsd:complexType>
    </xsd:element>
    <xsd:element name="o862737f445746b494e2139aeb29e646" ma:index="39" nillable="true" ma:taxonomy="true" ma:internalName="o862737f445746b494e2139aeb29e646" ma:taxonomyFieldName="ContractClients" ma:displayName="Contract Client(s)" ma:default="" ma:fieldId="{8862737f-4457-46b4-94e2-139aeb29e646}" ma:taxonomyMulti="true" ma:sspId="3d0ec70f-4850-419e-ba88-1a2e9ef4e89e" ma:termSetId="44d4987f-3adc-455a-8868-f708304dd18a" ma:anchorId="00000000-0000-0000-0000-000000000000" ma:open="false" ma:isKeyword="false">
      <xsd:complexType>
        <xsd:sequence>
          <xsd:element ref="pc:Terms" minOccurs="0" maxOccurs="1"/>
        </xsd:sequence>
      </xsd:complexType>
    </xsd:element>
    <xsd:element name="g50616bc87614647a90e999144457760" ma:index="40" nillable="true" ma:taxonomy="true" ma:internalName="g50616bc87614647a90e999144457760" ma:taxonomyFieldName="AreaOfExpertise" ma:displayName="Area of Expertise" ma:indexed="true" ma:default="" ma:fieldId="{050616bc-8761-4647-a90e-999144457760}" ma:sspId="3d0ec70f-4850-419e-ba88-1a2e9ef4e89e" ma:termSetId="feb27233-c7ec-44e4-a9ed-cbe7bef49228" ma:anchorId="00000000-0000-0000-0000-000000000000" ma:open="false" ma:isKeyword="false">
      <xsd:complexType>
        <xsd:sequence>
          <xsd:element ref="pc:Terms" minOccurs="0" maxOccurs="1"/>
        </xsd:sequence>
      </xsd:complexType>
    </xsd:element>
    <xsd:element name="a6d0b0f5ac9d4fa8b2e660c59fbea416" ma:index="41" nillable="true" ma:taxonomy="true" ma:internalName="a6d0b0f5ac9d4fa8b2e660c59fbea416" ma:taxonomyFieldName="ContractDivisions" ma:displayName="Contract Division(s)" ma:default="" ma:fieldId="{a6d0b0f5-ac9d-4fa8-b2e6-60c59fbea416}" ma:taxonomyMulti="true" ma:sspId="3d0ec70f-4850-419e-ba88-1a2e9ef4e89e" ma:termSetId="6c598dca-fe5d-4256-b9f9-32eb57bf3049" ma:anchorId="00000000-0000-0000-0000-000000000000" ma:open="false" ma:isKeyword="false">
      <xsd:complexType>
        <xsd:sequence>
          <xsd:element ref="pc:Terms" minOccurs="0" maxOccurs="1"/>
        </xsd:sequence>
      </xsd:complexType>
    </xsd:element>
    <xsd:element name="TaxCatchAll" ma:index="42" nillable="true" ma:displayName="Taxonomy Catch All Column" ma:hidden="true" ma:list="{3b80584e-7dfc-4e3a-81cd-7309862fbfb3}" ma:internalName="TaxCatchAll" ma:showField="CatchAllData" ma:web="2f0528e8-6af4-42a1-9729-9b91dd4474f3">
      <xsd:complexType>
        <xsd:complexContent>
          <xsd:extension base="dms:MultiChoiceLookup">
            <xsd:sequence>
              <xsd:element name="Value" type="dms:Lookup" maxOccurs="unbounded" minOccurs="0" nillable="true"/>
            </xsd:sequence>
          </xsd:extension>
        </xsd:complexContent>
      </xsd:complexType>
    </xsd:element>
    <xsd:element name="TaxCatchAllLabel" ma:index="43" nillable="true" ma:displayName="Taxonomy Catch All Column1" ma:hidden="true" ma:list="{3b80584e-7dfc-4e3a-81cd-7309862fbfb3}" ma:internalName="TaxCatchAllLabel" ma:readOnly="true" ma:showField="CatchAllDataLabel" ma:web="2f0528e8-6af4-42a1-9729-9b91dd4474f3">
      <xsd:complexType>
        <xsd:complexContent>
          <xsd:extension base="dms:MultiChoiceLookup">
            <xsd:sequence>
              <xsd:element name="Value" type="dms:Lookup" maxOccurs="unbounded" minOccurs="0" nillable="true"/>
            </xsd:sequence>
          </xsd:extension>
        </xsd:complexContent>
      </xsd:complexType>
    </xsd:element>
    <xsd:element name="b5df6f1f3e23409d9f5e1fce19348e51" ma:index="45" nillable="true" ma:taxonomy="true" ma:internalName="b5df6f1f3e23409d9f5e1fce19348e51" ma:taxonomyFieldName="ServiceSectors" ma:displayName="Service Sector(s)" ma:default="" ma:fieldId="{b5df6f1f-3e23-409d-9f5e-1fce19348e51}" ma:taxonomyMulti="true" ma:sspId="3d0ec70f-4850-419e-ba88-1a2e9ef4e89e" ma:termSetId="cf4f7acd-60cb-4231-b591-055b3c5379d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7"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WorkLead xmlns="dc75c247-7f53-4913-864a-4160aff1c458">
      <UserInfo>
        <DisplayName/>
        <AccountId xsi:nil="true"/>
        <AccountType/>
      </UserInfo>
    </WorkLead>
    <Managers xmlns="dc75c247-7f53-4913-864a-4160aff1c458">
      <UserInfo>
        <DisplayName/>
        <AccountId xsi:nil="true"/>
        <AccountType/>
      </UserInfo>
    </Managers>
    <Project_x0020_Period_x0020_of_x0020_Performance_x0020_Start_x0020_Date xmlns="dc75c247-7f53-4913-864a-4160aff1c458" xsi:nil="true"/>
    <RetentionExemption xmlns="dc75c247-7f53-4913-864a-4160aff1c458">false</RetentionExemption>
    <PhaseName xmlns="dc75c247-7f53-4913-864a-4160aff1c458">Option Year 4 Plus Ext.</PhaseName>
    <ProjectTOWAName xmlns="dc75c247-7f53-4913-864a-4160aff1c458" xsi:nil="true"/>
    <ProjectTask xmlns="dc75c247-7f53-4913-864a-4160aff1c458" xsi:nil="true"/>
    <o862737f445746b494e2139aeb29e646 xmlns="dc75c247-7f53-4913-864a-4160aff1c458">
      <Terms xmlns="http://schemas.microsoft.com/office/infopath/2007/PartnerControls"/>
    </o862737f445746b494e2139aeb29e646>
    <g50616bc87614647a90e999144457760 xmlns="dc75c247-7f53-4913-864a-4160aff1c458">
      <Terms xmlns="http://schemas.microsoft.com/office/infopath/2007/PartnerControls"/>
    </g50616bc87614647a90e999144457760>
    <m5f81a6254e44a55996bb6356c849e0c xmlns="dc75c247-7f53-4913-864a-4160aff1c458">
      <Terms xmlns="http://schemas.microsoft.com/office/infopath/2007/PartnerControls"/>
    </m5f81a6254e44a55996bb6356c849e0c>
    <b5df6f1f3e23409d9f5e1fce19348e51 xmlns="dc75c247-7f53-4913-864a-4160aff1c458">
      <Terms xmlns="http://schemas.microsoft.com/office/infopath/2007/PartnerControls"/>
    </b5df6f1f3e23409d9f5e1fce19348e51>
    <TaxCatchAll xmlns="dc75c247-7f53-4913-864a-4160aff1c458"/>
    <Project_x0020_Period_x0020_of_x0020_Performance_x0020_End_x0020_Date xmlns="dc75c247-7f53-4913-864a-4160aff1c458" xsi:nil="true"/>
    <a6be725d576043378de6f214f0e78ee4 xmlns="dc75c247-7f53-4913-864a-4160aff1c458">
      <Terms xmlns="http://schemas.microsoft.com/office/infopath/2007/PartnerControls"/>
    </a6be725d576043378de6f214f0e78ee4>
    <od8879f902fd47c7bc2aee162c9e5240 xmlns="dc75c247-7f53-4913-864a-4160aff1c458">
      <Terms xmlns="http://schemas.microsoft.com/office/infopath/2007/PartnerControls"/>
    </od8879f902fd47c7bc2aee162c9e5240>
    <j996553e0ae54d4984db0606efb6351c xmlns="dc75c247-7f53-4913-864a-4160aff1c458">
      <Terms xmlns="http://schemas.microsoft.com/office/infopath/2007/PartnerControls"/>
    </j996553e0ae54d4984db0606efb6351c>
    <TaxKeywordTaxHTField xmlns="dc75c247-7f53-4913-864a-4160aff1c458">
      <Terms xmlns="http://schemas.microsoft.com/office/infopath/2007/PartnerControls"/>
    </TaxKeywordTaxHTField>
    <if0a8aeaad58489cbaf27eea2233913d xmlns="dc75c247-7f53-4913-864a-4160aff1c458">
      <Terms xmlns="http://schemas.microsoft.com/office/infopath/2007/PartnerControls"/>
    </if0a8aeaad58489cbaf27eea2233913d>
    <ContractName xmlns="dc75c247-7f53-4913-864a-4160aff1c458">WA - 14 Radon Leaders</ContractName>
    <ContractNumber xmlns="dc75c247-7f53-4913-864a-4160aff1c458">WA 14 Radon Leaders</ContractNumber>
    <a6d0b0f5ac9d4fa8b2e660c59fbea416 xmlns="dc75c247-7f53-4913-864a-4160aff1c458">
      <Terms xmlns="http://schemas.microsoft.com/office/infopath/2007/PartnerControls"/>
    </a6d0b0f5ac9d4fa8b2e660c59fbea416>
    <ProjectOwner_PrincipalInvestigator xmlns="dc75c247-7f53-4913-864a-4160aff1c458">
      <UserInfo>
        <DisplayName/>
        <AccountId xsi:nil="true"/>
        <AccountType/>
      </UserInfo>
    </ProjectOwner_PrincipalInvestigator>
    <ContractCostPointNumber xmlns="dc75c247-7f53-4913-864a-4160aff1c458">5274</ContractCostPointNumber>
    <ProgramName xmlns="dc75c247-7f53-4913-864a-4160aff1c458" xsi:nil="true"/>
    <f579045f93c34d4baadb74be2d3a98b1 xmlns="dc75c247-7f53-4913-864a-4160aff1c458">
      <Terms xmlns="http://schemas.microsoft.com/office/infopath/2007/PartnerControls"/>
    </f579045f93c34d4baadb74be2d3a98b1>
    <ProjectName xmlns="dc75c247-7f53-4913-864a-4160aff1c458">Asthma Awards</ProjectNam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CAC70991-7C8B-476C-9758-BAB55A5F16B8}">
  <ds:schemaRefs>
    <ds:schemaRef ds:uri="Microsoft.SharePoint.Taxonomy.ContentTypeSync"/>
  </ds:schemaRefs>
</ds:datastoreItem>
</file>

<file path=customXml/itemProps2.xml><?xml version="1.0" encoding="utf-8"?>
<ds:datastoreItem xmlns:ds="http://schemas.openxmlformats.org/officeDocument/2006/customXml" ds:itemID="{E28FB661-AC83-4FAC-A53B-C810E88B87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75c247-7f53-4913-864a-4160aff1c4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3566D0-0551-4D30-A2D8-23281874C57F}">
  <ds:schemaRefs>
    <ds:schemaRef ds:uri="http://purl.org/dc/dcmitype/"/>
    <ds:schemaRef ds:uri="http://www.w3.org/XML/1998/namespac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dc75c247-7f53-4913-864a-4160aff1c458"/>
  </ds:schemaRefs>
</ds:datastoreItem>
</file>

<file path=customXml/itemProps4.xml><?xml version="1.0" encoding="utf-8"?>
<ds:datastoreItem xmlns:ds="http://schemas.openxmlformats.org/officeDocument/2006/customXml" ds:itemID="{421563C0-91AC-4DD7-9621-184AC1C8287D}">
  <ds:schemaRefs>
    <ds:schemaRef ds:uri="http://schemas.microsoft.com/sharepoint/v3/contenttype/forms"/>
  </ds:schemaRefs>
</ds:datastoreItem>
</file>

<file path=customXml/itemProps5.xml><?xml version="1.0" encoding="utf-8"?>
<ds:datastoreItem xmlns:ds="http://schemas.openxmlformats.org/officeDocument/2006/customXml" ds:itemID="{948DA7B3-29CD-46F7-B67C-B8E971415B1C}">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Facet</Template>
  <TotalTime>7646</TotalTime>
  <Words>5384</Words>
  <Application>Microsoft Office PowerPoint</Application>
  <PresentationFormat>On-screen Show (4:3)</PresentationFormat>
  <Paragraphs>686</Paragraphs>
  <Slides>58</Slides>
  <Notes>50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8" baseType="lpstr">
      <vt:lpstr>ＭＳ Ｐゴシック</vt:lpstr>
      <vt:lpstr>Arial</vt:lpstr>
      <vt:lpstr>Calibri</vt:lpstr>
      <vt:lpstr>Helvetica</vt:lpstr>
      <vt:lpstr>Tahoma</vt:lpstr>
      <vt:lpstr>Times New Roman</vt:lpstr>
      <vt:lpstr>Wingdings</vt:lpstr>
      <vt:lpstr>Wingdings 2</vt:lpstr>
      <vt:lpstr>Office Theme</vt:lpstr>
      <vt:lpstr>think-cell Slide</vt:lpstr>
      <vt:lpstr>PowerPoint Presentation</vt:lpstr>
      <vt:lpstr>2015 National Award Winners   Data to Dollars: 2015 Asthma Award Winners  Share Their Stories  </vt:lpstr>
      <vt:lpstr>Introduction</vt:lpstr>
      <vt:lpstr>Purpose of Webinar</vt:lpstr>
      <vt:lpstr>Polling Question 1</vt:lpstr>
      <vt:lpstr>Polling Question 2</vt:lpstr>
      <vt:lpstr>Agenda </vt:lpstr>
      <vt:lpstr>PowerPoint Presentation</vt:lpstr>
      <vt:lpstr>About the Awards</vt:lpstr>
      <vt:lpstr>Award Winners Hall of Fame</vt:lpstr>
      <vt:lpstr>The System for Delivering High-Quality Asthma Care</vt:lpstr>
      <vt:lpstr>Sustaining the System</vt:lpstr>
      <vt:lpstr>What is a Value Proposition?</vt:lpstr>
      <vt:lpstr>Susan Steppe, Project Director</vt:lpstr>
      <vt:lpstr>             CHAMP High-Risk Criteria</vt:lpstr>
      <vt:lpstr>Components of the Program “WHAT WE DO”</vt:lpstr>
      <vt:lpstr>Components of the Program “WHAT WE DO” (continued)</vt:lpstr>
      <vt:lpstr>Sounds good, but . . . </vt:lpstr>
      <vt:lpstr>Outcome vs. Process</vt:lpstr>
      <vt:lpstr>Outcome vs. Process (continued)</vt:lpstr>
      <vt:lpstr>Outcome vs. Process (continued)</vt:lpstr>
      <vt:lpstr>CHAMP Registry</vt:lpstr>
      <vt:lpstr>CHAMP Goals</vt:lpstr>
      <vt:lpstr>ED Utilization – 6 months</vt:lpstr>
      <vt:lpstr>Hospitalizations/Observations</vt:lpstr>
      <vt:lpstr>Cost Comparison</vt:lpstr>
      <vt:lpstr>Essence of the CHAMP Story</vt:lpstr>
      <vt:lpstr>Things You Can Do When You  Don’t Have a Registry</vt:lpstr>
      <vt:lpstr>More Things You Can Do When You  Don’t Have a Registry:</vt:lpstr>
      <vt:lpstr>Data Arms You With Tools  for Sustainability</vt:lpstr>
      <vt:lpstr>Funding Strategies</vt:lpstr>
      <vt:lpstr>Use Your Data</vt:lpstr>
      <vt:lpstr>Questions?</vt:lpstr>
      <vt:lpstr>Green &amp; Healthy Homes Initiative Ruth Ann Norton, President and CEO</vt:lpstr>
      <vt:lpstr>Green &amp; Healthy Homes Initiative</vt:lpstr>
      <vt:lpstr>Our Goals</vt:lpstr>
      <vt:lpstr>GHHI National Scaling</vt:lpstr>
      <vt:lpstr>Collective Burden</vt:lpstr>
      <vt:lpstr>Breaking the Link Between Unhealthy Housing  and Children With Asthma </vt:lpstr>
      <vt:lpstr>Problem/Root Cause</vt:lpstr>
      <vt:lpstr>Healing a Fractured Delivery System</vt:lpstr>
      <vt:lpstr>GHHI: A Model That Benefits Families</vt:lpstr>
      <vt:lpstr>PowerPoint Presentation</vt:lpstr>
      <vt:lpstr>PowerPoint Presentation</vt:lpstr>
      <vt:lpstr>Healthy Homes Demonstration  Project Findings</vt:lpstr>
      <vt:lpstr>Quality Improvements Pay Off</vt:lpstr>
      <vt:lpstr>What These Data Mean: Reduced Costs</vt:lpstr>
      <vt:lpstr>What These Data Mean:  Improved Opportunities</vt:lpstr>
      <vt:lpstr>PowerPoint Presentation</vt:lpstr>
      <vt:lpstr>Current PFS Projects in the  United States</vt:lpstr>
      <vt:lpstr>GHHI Baltimore PFS</vt:lpstr>
      <vt:lpstr>PowerPoint Presentation</vt:lpstr>
      <vt:lpstr>Challenges to Address</vt:lpstr>
      <vt:lpstr>Organizational Prerequisites</vt:lpstr>
      <vt:lpstr>PowerPoint Presentation</vt:lpstr>
      <vt:lpstr>Questions?</vt:lpstr>
      <vt:lpstr>Polling Question 3</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2013 National Award Winners  Share Successful Asthma Management Strategies</dc:title>
  <dc:creator>Betsy.Lipson</dc:creator>
  <cp:lastModifiedBy>Natalie Shuster</cp:lastModifiedBy>
  <cp:revision>647</cp:revision>
  <cp:lastPrinted>2015-05-26T14:11:03Z</cp:lastPrinted>
  <dcterms:created xsi:type="dcterms:W3CDTF">2012-01-10T17:57:36Z</dcterms:created>
  <dcterms:modified xsi:type="dcterms:W3CDTF">2015-05-28T17:44:08Z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Locations">
    <vt:lpwstr/>
  </property>
  <property fmtid="{D5CDD505-2E9C-101B-9397-08002B2CF9AE}" pid="4" name="ProjectLocations">
    <vt:lpwstr/>
  </property>
  <property fmtid="{D5CDD505-2E9C-101B-9397-08002B2CF9AE}" pid="5" name="AreaOfExpertise">
    <vt:lpwstr/>
  </property>
  <property fmtid="{D5CDD505-2E9C-101B-9397-08002B2CF9AE}" pid="6" name="ServiceSectors">
    <vt:lpwstr/>
  </property>
  <property fmtid="{D5CDD505-2E9C-101B-9397-08002B2CF9AE}" pid="7" name="ProjectSubjectAreas">
    <vt:lpwstr/>
  </property>
  <property fmtid="{D5CDD505-2E9C-101B-9397-08002B2CF9AE}" pid="8" name="DocumentSetDescription">
    <vt:lpwstr/>
  </property>
  <property fmtid="{D5CDD505-2E9C-101B-9397-08002B2CF9AE}" pid="9" name="WorkType">
    <vt:lpwstr/>
  </property>
  <property fmtid="{D5CDD505-2E9C-101B-9397-08002B2CF9AE}" pid="10" name="ContractDivisions">
    <vt:lpwstr/>
  </property>
  <property fmtid="{D5CDD505-2E9C-101B-9397-08002B2CF9AE}" pid="11" name="ProjectClients">
    <vt:lpwstr/>
  </property>
  <property fmtid="{D5CDD505-2E9C-101B-9397-08002B2CF9AE}" pid="12" name="ProjectServiceSectors">
    <vt:lpwstr/>
  </property>
  <property fmtid="{D5CDD505-2E9C-101B-9397-08002B2CF9AE}" pid="13" name="ContractClients">
    <vt:lpwstr/>
  </property>
</Properties>
</file>